
<file path=[Content_Types].xml><?xml version="1.0" encoding="utf-8"?>
<Types xmlns="http://schemas.openxmlformats.org/package/2006/content-types">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61"/>
  </p:notesMasterIdLst>
  <p:sldIdLst>
    <p:sldId id="258" r:id="rId2"/>
    <p:sldId id="2981" r:id="rId3"/>
    <p:sldId id="2934" r:id="rId4"/>
    <p:sldId id="2932" r:id="rId5"/>
    <p:sldId id="2984" r:id="rId6"/>
    <p:sldId id="3008" r:id="rId7"/>
    <p:sldId id="2998" r:id="rId8"/>
    <p:sldId id="3009" r:id="rId9"/>
    <p:sldId id="3010" r:id="rId10"/>
    <p:sldId id="3011" r:id="rId11"/>
    <p:sldId id="2999" r:id="rId12"/>
    <p:sldId id="3012" r:id="rId13"/>
    <p:sldId id="3013" r:id="rId14"/>
    <p:sldId id="2945" r:id="rId15"/>
    <p:sldId id="2985" r:id="rId16"/>
    <p:sldId id="2986" r:id="rId17"/>
    <p:sldId id="2987" r:id="rId18"/>
    <p:sldId id="2988" r:id="rId19"/>
    <p:sldId id="3014" r:id="rId20"/>
    <p:sldId id="3015" r:id="rId21"/>
    <p:sldId id="3016" r:id="rId22"/>
    <p:sldId id="2996" r:id="rId23"/>
    <p:sldId id="3017" r:id="rId24"/>
    <p:sldId id="2997" r:id="rId25"/>
    <p:sldId id="3018" r:id="rId26"/>
    <p:sldId id="3019" r:id="rId27"/>
    <p:sldId id="3020" r:id="rId28"/>
    <p:sldId id="3022" r:id="rId29"/>
    <p:sldId id="3021" r:id="rId30"/>
    <p:sldId id="3023" r:id="rId31"/>
    <p:sldId id="3024" r:id="rId32"/>
    <p:sldId id="3025" r:id="rId33"/>
    <p:sldId id="3026" r:id="rId34"/>
    <p:sldId id="3027" r:id="rId35"/>
    <p:sldId id="2989" r:id="rId36"/>
    <p:sldId id="2990" r:id="rId37"/>
    <p:sldId id="2991" r:id="rId38"/>
    <p:sldId id="2992" r:id="rId39"/>
    <p:sldId id="2993" r:id="rId40"/>
    <p:sldId id="3046" r:id="rId41"/>
    <p:sldId id="3029" r:id="rId42"/>
    <p:sldId id="3030" r:id="rId43"/>
    <p:sldId id="3000" r:id="rId44"/>
    <p:sldId id="3001" r:id="rId45"/>
    <p:sldId id="3002" r:id="rId46"/>
    <p:sldId id="3003" r:id="rId47"/>
    <p:sldId id="3004" r:id="rId48"/>
    <p:sldId id="3036" r:id="rId49"/>
    <p:sldId id="3005" r:id="rId50"/>
    <p:sldId id="3039" r:id="rId51"/>
    <p:sldId id="3049" r:id="rId52"/>
    <p:sldId id="3040" r:id="rId53"/>
    <p:sldId id="3006" r:id="rId54"/>
    <p:sldId id="3047" r:id="rId55"/>
    <p:sldId id="3043" r:id="rId56"/>
    <p:sldId id="3044" r:id="rId57"/>
    <p:sldId id="3045" r:id="rId58"/>
    <p:sldId id="2994" r:id="rId59"/>
    <p:sldId id="2995" r:id="rId60"/>
  </p:sldIdLst>
  <p:sldSz cx="6858000" cy="9906000" type="A4"/>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Title" id="{0215A659-0FBF-4A6E-93DC-366BE5631CF6}">
          <p14:sldIdLst>
            <p14:sldId id="258"/>
            <p14:sldId id="2981"/>
          </p14:sldIdLst>
        </p14:section>
        <p14:section name="Módulo 1" id="{82DCE471-5C11-4FB4-924C-047BE3C24C06}">
          <p14:sldIdLst>
            <p14:sldId id="2934"/>
            <p14:sldId id="2932"/>
            <p14:sldId id="2984"/>
            <p14:sldId id="3008"/>
            <p14:sldId id="2998"/>
            <p14:sldId id="3009"/>
            <p14:sldId id="3010"/>
            <p14:sldId id="3011"/>
            <p14:sldId id="2999"/>
            <p14:sldId id="3012"/>
            <p14:sldId id="3013"/>
            <p14:sldId id="2945"/>
          </p14:sldIdLst>
        </p14:section>
        <p14:section name="Módulo 2" id="{A566E26E-A8F1-405C-87F7-BECA96E1E18D}">
          <p14:sldIdLst>
            <p14:sldId id="2985"/>
            <p14:sldId id="2986"/>
            <p14:sldId id="2987"/>
            <p14:sldId id="2988"/>
            <p14:sldId id="3014"/>
            <p14:sldId id="3015"/>
            <p14:sldId id="3016"/>
            <p14:sldId id="2996"/>
            <p14:sldId id="3017"/>
            <p14:sldId id="2997"/>
            <p14:sldId id="3018"/>
            <p14:sldId id="3019"/>
            <p14:sldId id="3020"/>
            <p14:sldId id="3022"/>
            <p14:sldId id="3021"/>
            <p14:sldId id="3023"/>
            <p14:sldId id="3024"/>
            <p14:sldId id="3025"/>
            <p14:sldId id="3026"/>
            <p14:sldId id="3027"/>
            <p14:sldId id="2989"/>
          </p14:sldIdLst>
        </p14:section>
        <p14:section name="Módulo 3" id="{7F1187A2-B8AF-425D-A27E-E4BFDD57437F}">
          <p14:sldIdLst>
            <p14:sldId id="2990"/>
            <p14:sldId id="2991"/>
            <p14:sldId id="2992"/>
            <p14:sldId id="2993"/>
            <p14:sldId id="3046"/>
            <p14:sldId id="3029"/>
            <p14:sldId id="3030"/>
            <p14:sldId id="3000"/>
            <p14:sldId id="3001"/>
            <p14:sldId id="3002"/>
            <p14:sldId id="3003"/>
            <p14:sldId id="3004"/>
            <p14:sldId id="3036"/>
            <p14:sldId id="3005"/>
            <p14:sldId id="3039"/>
            <p14:sldId id="3049"/>
            <p14:sldId id="3040"/>
            <p14:sldId id="3006"/>
            <p14:sldId id="3047"/>
            <p14:sldId id="3043"/>
            <p14:sldId id="3044"/>
            <p14:sldId id="3045"/>
            <p14:sldId id="2994"/>
            <p14:sldId id="2995"/>
          </p14:sldIdLst>
        </p14:section>
      </p14:sectionLst>
    </p:ex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AAEC1317-ED4B-3651-3741-C9C6FC8C0C6C}" name="Justina Ojom" initials="JO" userId="S::justina.ojom@little-fish.co::cbdaed7d-8d45-4372-a16a-f3f8900c2f45" providerId="AD"/>
  <p188:author id="{A36A2820-D923-6E53-C312-A21723F6603F}" name="Ilse Van der Straeten" initials="IVdS" userId="S::Ilse.VanderStraeten@rescue.org::48c204e9-4447-4a09-a8d3-af2f3980ba4f" providerId="AD"/>
  <p188:author id="{07B7A443-5A76-6AEC-D28E-95873D0A5E92}" name="Michelle Khoza" initials="MK" userId="S::administrator@little-fish.co::b4ee92c7-73cf-4698-99b6-469fc9585377" providerId="AD"/>
  <p188:author id="{2BA547FE-46EF-BB21-D252-B02F0AE3AB5E}" name="Ilse Van der Straeten" initials="IVdS" userId="Ilse Van der Straeten" providerId="None"/>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54D84"/>
    <a:srgbClr val="FF5DFF"/>
    <a:srgbClr val="FFCC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4A67AE6-EC66-4EEE-A78F-4EED53615C9C}" v="763" dt="2023-04-17T13:33:39.803"/>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3598" autoAdjust="0"/>
    <p:restoredTop sz="94237" autoAdjust="0"/>
  </p:normalViewPr>
  <p:slideViewPr>
    <p:cSldViewPr snapToGrid="0">
      <p:cViewPr varScale="1">
        <p:scale>
          <a:sx n="45" d="100"/>
          <a:sy n="45" d="100"/>
        </p:scale>
        <p:origin x="2292" y="51"/>
      </p:cViewPr>
      <p:guideLst/>
    </p:cSldViewPr>
  </p:slideViewPr>
  <p:notesTextViewPr>
    <p:cViewPr>
      <p:scale>
        <a:sx n="1" d="1"/>
        <a:sy n="1" d="1"/>
      </p:scale>
      <p:origin x="0" y="0"/>
    </p:cViewPr>
  </p:notesTextViewPr>
  <p:sorterViewPr>
    <p:cViewPr>
      <p:scale>
        <a:sx n="100" d="100"/>
        <a:sy n="100" d="100"/>
      </p:scale>
      <p:origin x="0" y="0"/>
    </p:cViewPr>
  </p:sorterViewPr>
  <p:notesViewPr>
    <p:cSldViewPr snapToGrid="0">
      <p:cViewPr varScale="1">
        <p:scale>
          <a:sx n="66" d="100"/>
          <a:sy n="66" d="100"/>
        </p:scale>
        <p:origin x="0" y="0"/>
      </p:cViewPr>
      <p:guideLst/>
    </p:cSldViewPr>
  </p:notes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microsoft.com/office/2015/10/relationships/revisionInfo" Target="revisionInfo.xml"/><Relationship Id="rId5" Type="http://schemas.openxmlformats.org/officeDocument/2006/relationships/slide" Target="slides/slide4.xml"/><Relationship Id="rId61" Type="http://schemas.openxmlformats.org/officeDocument/2006/relationships/notesMaster" Target="notesMasters/notesMaster1.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theme" Target="theme/theme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microsoft.com/office/2018/10/relationships/authors" Target="author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CA"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102DCA4-3C05-45F9-BD4E-79B98389C4FF}" type="datetimeFigureOut">
              <a:rPr lang="en-CA" smtClean="0"/>
              <a:t>2023-05-04</a:t>
            </a:fld>
            <a:endParaRPr lang="en-CA" dirty="0"/>
          </a:p>
        </p:txBody>
      </p:sp>
      <p:sp>
        <p:nvSpPr>
          <p:cNvPr id="4" name="Slide Image Placeholder 3"/>
          <p:cNvSpPr>
            <a:spLocks noGrp="1" noRot="1" noChangeAspect="1"/>
          </p:cNvSpPr>
          <p:nvPr>
            <p:ph type="sldImg" idx="2"/>
          </p:nvPr>
        </p:nvSpPr>
        <p:spPr>
          <a:xfrm>
            <a:off x="2360613" y="1143000"/>
            <a:ext cx="2136775" cy="3086100"/>
          </a:xfrm>
          <a:prstGeom prst="rect">
            <a:avLst/>
          </a:prstGeom>
          <a:noFill/>
          <a:ln w="12700">
            <a:solidFill>
              <a:prstClr val="black"/>
            </a:solidFill>
          </a:ln>
        </p:spPr>
        <p:txBody>
          <a:bodyPr vert="horz" lIns="91440" tIns="45720" rIns="91440" bIns="45720" rtlCol="0" anchor="ctr"/>
          <a:lstStyle/>
          <a:p>
            <a:endParaRPr lang="en-CA"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Editar estilos de texto maestro</a:t>
            </a:r>
          </a:p>
          <a:p>
            <a:pPr lvl="1"/>
            <a:r>
              <a:rPr lang="en-US"/>
              <a:t>Segundo nivel</a:t>
            </a:r>
          </a:p>
          <a:p>
            <a:pPr lvl="2"/>
            <a:r>
              <a:rPr lang="en-US"/>
              <a:t>Tercer nivel</a:t>
            </a:r>
          </a:p>
          <a:p>
            <a:pPr lvl="3"/>
            <a:r>
              <a:rPr lang="en-US"/>
              <a:t>Cuarto nivel</a:t>
            </a:r>
          </a:p>
          <a:p>
            <a:pPr lvl="4"/>
            <a:r>
              <a:rPr lang="en-US"/>
              <a:t>Quinto nivel</a:t>
            </a:r>
            <a:endParaRPr lang="en-CA"/>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CA"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FC008BA-3183-48D8-B306-5A3243058837}" type="slidenum">
              <a:rPr lang="en-CA" smtClean="0"/>
              <a:t>‹#›</a:t>
            </a:fld>
            <a:endParaRPr lang="en-CA" dirty="0"/>
          </a:p>
        </p:txBody>
      </p:sp>
    </p:spTree>
    <p:extLst>
      <p:ext uri="{BB962C8B-B14F-4D97-AF65-F5344CB8AC3E}">
        <p14:creationId xmlns:p14="http://schemas.microsoft.com/office/powerpoint/2010/main" val="14000646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AFC008BA-3183-48D8-B306-5A3243058837}" type="slidenum">
              <a:rPr lang="en-CA" smtClean="0"/>
              <a:t>1</a:t>
            </a:fld>
            <a:endParaRPr lang="en-CA" dirty="0"/>
          </a:p>
        </p:txBody>
      </p:sp>
    </p:spTree>
    <p:extLst>
      <p:ext uri="{BB962C8B-B14F-4D97-AF65-F5344CB8AC3E}">
        <p14:creationId xmlns:p14="http://schemas.microsoft.com/office/powerpoint/2010/main" val="11515284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208685992"/>
      </p:ext>
    </p:extLst>
  </p:cSld>
  <p:clrMapOvr>
    <a:masterClrMapping/>
  </p:clrMapOvr>
  <p:hf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type="blank" preserve="1">
  <p:cSld name="Module 1">
    <p:spTree>
      <p:nvGrpSpPr>
        <p:cNvPr id="1" name=""/>
        <p:cNvGrpSpPr/>
        <p:nvPr/>
      </p:nvGrpSpPr>
      <p:grpSpPr>
        <a:xfrm>
          <a:off x="0" y="0"/>
          <a:ext cx="0" cy="0"/>
          <a:chOff x="0" y="0"/>
          <a:chExt cx="0" cy="0"/>
        </a:xfrm>
      </p:grpSpPr>
      <p:sp>
        <p:nvSpPr>
          <p:cNvPr id="2" name="Google Shape;55;p42">
            <a:extLst>
              <a:ext uri="{FF2B5EF4-FFF2-40B4-BE49-F238E27FC236}">
                <a16:creationId xmlns:a16="http://schemas.microsoft.com/office/drawing/2014/main" id="{B67C9340-D8DD-C7EA-C904-B81FBFB5ED48}"/>
              </a:ext>
            </a:extLst>
          </p:cNvPr>
          <p:cNvSpPr/>
          <p:nvPr userDrawn="1"/>
        </p:nvSpPr>
        <p:spPr>
          <a:xfrm>
            <a:off x="335817" y="9332516"/>
            <a:ext cx="284734" cy="327800"/>
          </a:xfrm>
          <a:prstGeom prst="rect">
            <a:avLst/>
          </a:prstGeom>
          <a:noFill/>
          <a:ln>
            <a:noFill/>
          </a:ln>
        </p:spPr>
      </p:sp>
      <p:pic>
        <p:nvPicPr>
          <p:cNvPr id="3" name="Picture 2">
            <a:extLst>
              <a:ext uri="{FF2B5EF4-FFF2-40B4-BE49-F238E27FC236}">
                <a16:creationId xmlns:a16="http://schemas.microsoft.com/office/drawing/2014/main" id="{7F601A85-C83D-76A0-E816-A31DB919FFA2}"/>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35817" y="9332516"/>
            <a:ext cx="284734" cy="327800"/>
          </a:xfrm>
          <a:prstGeom prst="rect">
            <a:avLst/>
          </a:prstGeom>
        </p:spPr>
      </p:pic>
      <p:sp>
        <p:nvSpPr>
          <p:cNvPr id="4" name="Rectangle 3">
            <a:extLst>
              <a:ext uri="{FF2B5EF4-FFF2-40B4-BE49-F238E27FC236}">
                <a16:creationId xmlns:a16="http://schemas.microsoft.com/office/drawing/2014/main" id="{F563E8B4-ED6F-6647-CCA8-BECD74F1D13C}"/>
              </a:ext>
            </a:extLst>
          </p:cNvPr>
          <p:cNvSpPr/>
          <p:nvPr userDrawn="1"/>
        </p:nvSpPr>
        <p:spPr>
          <a:xfrm>
            <a:off x="685530" y="9381474"/>
            <a:ext cx="4719847" cy="230832"/>
          </a:xfrm>
          <a:prstGeom prst="rect">
            <a:avLst/>
          </a:prstGeom>
        </p:spPr>
        <p:txBody>
          <a:bodyPr wrap="square">
            <a:spAutoFit/>
          </a:bodyPr>
          <a:lstStyle/>
          <a:p>
            <a:pPr marL="0" marR="0" lvl="0" indent="0" algn="l" rtl="0">
              <a:spcBef>
                <a:spcPts val="0"/>
              </a:spcBef>
              <a:spcAft>
                <a:spcPts val="0"/>
              </a:spcAft>
              <a:buNone/>
            </a:pPr>
            <a:r>
              <a:rPr lang="en-US" sz="900" b="0" dirty="0">
                <a:solidFill>
                  <a:schemeClr val="tx1">
                    <a:lumMod val="50000"/>
                    <a:lumOff val="50000"/>
                  </a:schemeClr>
                </a:solidFill>
                <a:latin typeface="Calibri"/>
                <a:ea typeface="Calibri"/>
                <a:cs typeface="Calibri"/>
                <a:sym typeface="Calibri"/>
              </a:rPr>
              <a:t>Level 3: </a:t>
            </a:r>
            <a:r>
              <a:rPr lang="en-US" sz="900" b="1" dirty="0">
                <a:solidFill>
                  <a:schemeClr val="tx1">
                    <a:lumMod val="50000"/>
                    <a:lumOff val="50000"/>
                  </a:schemeClr>
                </a:solidFill>
                <a:latin typeface="Calibri"/>
                <a:ea typeface="Calibri"/>
                <a:cs typeface="Calibri"/>
                <a:sym typeface="Calibri"/>
              </a:rPr>
              <a:t>Family Strengthening</a:t>
            </a:r>
            <a:r>
              <a:rPr lang="en-US" sz="900" b="0" dirty="0">
                <a:solidFill>
                  <a:schemeClr val="tx1">
                    <a:lumMod val="50000"/>
                    <a:lumOff val="50000"/>
                  </a:schemeClr>
                </a:solidFill>
                <a:latin typeface="Calibri"/>
                <a:ea typeface="Calibri"/>
                <a:cs typeface="Calibri"/>
                <a:sym typeface="Calibri"/>
              </a:rPr>
              <a:t>  |  Module 1: </a:t>
            </a:r>
            <a:r>
              <a:rPr lang="en-US" sz="900" b="1" dirty="0">
                <a:solidFill>
                  <a:schemeClr val="tx1">
                    <a:lumMod val="50000"/>
                    <a:lumOff val="50000"/>
                  </a:schemeClr>
                </a:solidFill>
                <a:latin typeface="Calibri"/>
                <a:ea typeface="Calibri"/>
                <a:cs typeface="Calibri"/>
                <a:sym typeface="Calibri"/>
              </a:rPr>
              <a:t>Introduction to Family Strengthening</a:t>
            </a:r>
          </a:p>
        </p:txBody>
      </p:sp>
      <p:sp>
        <p:nvSpPr>
          <p:cNvPr id="6" name="Rectangle 5">
            <a:extLst>
              <a:ext uri="{FF2B5EF4-FFF2-40B4-BE49-F238E27FC236}">
                <a16:creationId xmlns:a16="http://schemas.microsoft.com/office/drawing/2014/main" id="{F22968F6-B247-152A-984D-CA2C89128B48}"/>
              </a:ext>
            </a:extLst>
          </p:cNvPr>
          <p:cNvSpPr/>
          <p:nvPr userDrawn="1"/>
        </p:nvSpPr>
        <p:spPr>
          <a:xfrm>
            <a:off x="5694749" y="9381000"/>
            <a:ext cx="896112" cy="230832"/>
          </a:xfrm>
          <a:prstGeom prst="rect">
            <a:avLst/>
          </a:prstGeom>
        </p:spPr>
        <p:txBody>
          <a:bodyPr wrap="square">
            <a:spAutoFit/>
          </a:bodyPr>
          <a:lstStyle/>
          <a:p>
            <a:pPr algn="r"/>
            <a:fld id="{F40E2D1A-FC8F-4142-8C94-11D42F0C1FBE}" type="slidenum">
              <a:rPr lang="en-CA" sz="900" b="1" smtClean="0">
                <a:solidFill>
                  <a:schemeClr val="tx1">
                    <a:lumMod val="50000"/>
                    <a:lumOff val="50000"/>
                  </a:schemeClr>
                </a:solidFill>
                <a:latin typeface="+mn-lt"/>
              </a:rPr>
              <a:t>‹#›</a:t>
            </a:fld>
            <a:endParaRPr lang="en-CA" sz="900" b="1" dirty="0">
              <a:solidFill>
                <a:schemeClr val="tx1">
                  <a:lumMod val="50000"/>
                  <a:lumOff val="50000"/>
                </a:schemeClr>
              </a:solidFill>
              <a:latin typeface="+mn-lt"/>
            </a:endParaRPr>
          </a:p>
        </p:txBody>
      </p:sp>
    </p:spTree>
    <p:extLst>
      <p:ext uri="{BB962C8B-B14F-4D97-AF65-F5344CB8AC3E}">
        <p14:creationId xmlns:p14="http://schemas.microsoft.com/office/powerpoint/2010/main" val="655512153"/>
      </p:ext>
    </p:extLst>
  </p:cSld>
  <p:clrMapOvr>
    <a:masterClrMapping/>
  </p:clrMapOvr>
  <p:hf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blank" preserve="1">
  <p:cSld name="Module 2">
    <p:spTree>
      <p:nvGrpSpPr>
        <p:cNvPr id="1" name=""/>
        <p:cNvGrpSpPr/>
        <p:nvPr/>
      </p:nvGrpSpPr>
      <p:grpSpPr>
        <a:xfrm>
          <a:off x="0" y="0"/>
          <a:ext cx="0" cy="0"/>
          <a:chOff x="0" y="0"/>
          <a:chExt cx="0" cy="0"/>
        </a:xfrm>
      </p:grpSpPr>
      <p:sp>
        <p:nvSpPr>
          <p:cNvPr id="2" name="Google Shape;55;p42">
            <a:extLst>
              <a:ext uri="{FF2B5EF4-FFF2-40B4-BE49-F238E27FC236}">
                <a16:creationId xmlns:a16="http://schemas.microsoft.com/office/drawing/2014/main" id="{B67C9340-D8DD-C7EA-C904-B81FBFB5ED48}"/>
              </a:ext>
            </a:extLst>
          </p:cNvPr>
          <p:cNvSpPr/>
          <p:nvPr userDrawn="1"/>
        </p:nvSpPr>
        <p:spPr>
          <a:xfrm>
            <a:off x="335817" y="9332516"/>
            <a:ext cx="284734" cy="327800"/>
          </a:xfrm>
          <a:prstGeom prst="rect">
            <a:avLst/>
          </a:prstGeom>
          <a:noFill/>
          <a:ln>
            <a:noFill/>
          </a:ln>
        </p:spPr>
      </p:sp>
      <p:pic>
        <p:nvPicPr>
          <p:cNvPr id="3" name="Picture 2">
            <a:extLst>
              <a:ext uri="{FF2B5EF4-FFF2-40B4-BE49-F238E27FC236}">
                <a16:creationId xmlns:a16="http://schemas.microsoft.com/office/drawing/2014/main" id="{7F601A85-C83D-76A0-E816-A31DB919FFA2}"/>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35817" y="9332516"/>
            <a:ext cx="284734" cy="327800"/>
          </a:xfrm>
          <a:prstGeom prst="rect">
            <a:avLst/>
          </a:prstGeom>
        </p:spPr>
      </p:pic>
      <p:sp>
        <p:nvSpPr>
          <p:cNvPr id="4" name="Rectangle 3">
            <a:extLst>
              <a:ext uri="{FF2B5EF4-FFF2-40B4-BE49-F238E27FC236}">
                <a16:creationId xmlns:a16="http://schemas.microsoft.com/office/drawing/2014/main" id="{F563E8B4-ED6F-6647-CCA8-BECD74F1D13C}"/>
              </a:ext>
            </a:extLst>
          </p:cNvPr>
          <p:cNvSpPr/>
          <p:nvPr userDrawn="1"/>
        </p:nvSpPr>
        <p:spPr>
          <a:xfrm>
            <a:off x="685530" y="9381474"/>
            <a:ext cx="5442315" cy="230832"/>
          </a:xfrm>
          <a:prstGeom prst="rect">
            <a:avLst/>
          </a:prstGeom>
        </p:spPr>
        <p:txBody>
          <a:bodyPr wrap="square">
            <a:spAutoFit/>
          </a:bodyPr>
          <a:lstStyle/>
          <a:p>
            <a:pPr marL="0" marR="0" lvl="0" indent="0" algn="l" rtl="0">
              <a:spcBef>
                <a:spcPts val="0"/>
              </a:spcBef>
              <a:spcAft>
                <a:spcPts val="0"/>
              </a:spcAft>
              <a:buNone/>
            </a:pPr>
            <a:r>
              <a:rPr lang="en-US" sz="900" b="0" dirty="0">
                <a:solidFill>
                  <a:schemeClr val="tx1">
                    <a:lumMod val="50000"/>
                    <a:lumOff val="50000"/>
                  </a:schemeClr>
                </a:solidFill>
                <a:latin typeface="Calibri"/>
                <a:ea typeface="Calibri"/>
                <a:cs typeface="Calibri"/>
                <a:sym typeface="Calibri"/>
              </a:rPr>
              <a:t>Level 3: </a:t>
            </a:r>
            <a:r>
              <a:rPr lang="en-US" sz="900" b="1" dirty="0">
                <a:solidFill>
                  <a:schemeClr val="tx1">
                    <a:lumMod val="50000"/>
                    <a:lumOff val="50000"/>
                  </a:schemeClr>
                </a:solidFill>
                <a:latin typeface="Calibri"/>
                <a:ea typeface="Calibri"/>
                <a:cs typeface="Calibri"/>
                <a:sym typeface="Calibri"/>
              </a:rPr>
              <a:t>Family Strengthening</a:t>
            </a:r>
            <a:r>
              <a:rPr lang="en-US" sz="900" b="0" dirty="0">
                <a:solidFill>
                  <a:schemeClr val="tx1">
                    <a:lumMod val="50000"/>
                    <a:lumOff val="50000"/>
                  </a:schemeClr>
                </a:solidFill>
                <a:latin typeface="Calibri"/>
                <a:ea typeface="Calibri"/>
                <a:cs typeface="Calibri"/>
                <a:sym typeface="Calibri"/>
              </a:rPr>
              <a:t>  |  Module 2: </a:t>
            </a:r>
            <a:r>
              <a:rPr lang="en-US" sz="900" b="1" dirty="0">
                <a:solidFill>
                  <a:schemeClr val="tx1">
                    <a:lumMod val="50000"/>
                    <a:lumOff val="50000"/>
                  </a:schemeClr>
                </a:solidFill>
                <a:latin typeface="Calibri"/>
                <a:ea typeface="Calibri"/>
                <a:cs typeface="Calibri"/>
                <a:sym typeface="Calibri"/>
              </a:rPr>
              <a:t>Working with families through the case management cycle</a:t>
            </a:r>
          </a:p>
        </p:txBody>
      </p:sp>
      <p:sp>
        <p:nvSpPr>
          <p:cNvPr id="6" name="Rectangle 5">
            <a:extLst>
              <a:ext uri="{FF2B5EF4-FFF2-40B4-BE49-F238E27FC236}">
                <a16:creationId xmlns:a16="http://schemas.microsoft.com/office/drawing/2014/main" id="{F22968F6-B247-152A-984D-CA2C89128B48}"/>
              </a:ext>
            </a:extLst>
          </p:cNvPr>
          <p:cNvSpPr/>
          <p:nvPr userDrawn="1"/>
        </p:nvSpPr>
        <p:spPr>
          <a:xfrm>
            <a:off x="5694749" y="9381000"/>
            <a:ext cx="896112" cy="230832"/>
          </a:xfrm>
          <a:prstGeom prst="rect">
            <a:avLst/>
          </a:prstGeom>
        </p:spPr>
        <p:txBody>
          <a:bodyPr wrap="square">
            <a:spAutoFit/>
          </a:bodyPr>
          <a:lstStyle/>
          <a:p>
            <a:pPr algn="r"/>
            <a:fld id="{F40E2D1A-FC8F-4142-8C94-11D42F0C1FBE}" type="slidenum">
              <a:rPr lang="en-CA" sz="900" b="1" smtClean="0">
                <a:solidFill>
                  <a:schemeClr val="tx1">
                    <a:lumMod val="50000"/>
                    <a:lumOff val="50000"/>
                  </a:schemeClr>
                </a:solidFill>
                <a:latin typeface="+mn-lt"/>
              </a:rPr>
              <a:t>‹#›</a:t>
            </a:fld>
            <a:endParaRPr lang="en-CA" sz="900" b="1" dirty="0">
              <a:solidFill>
                <a:schemeClr val="tx1">
                  <a:lumMod val="50000"/>
                  <a:lumOff val="50000"/>
                </a:schemeClr>
              </a:solidFill>
              <a:latin typeface="+mn-lt"/>
            </a:endParaRPr>
          </a:p>
        </p:txBody>
      </p:sp>
    </p:spTree>
    <p:extLst>
      <p:ext uri="{BB962C8B-B14F-4D97-AF65-F5344CB8AC3E}">
        <p14:creationId xmlns:p14="http://schemas.microsoft.com/office/powerpoint/2010/main" val="50192973"/>
      </p:ext>
    </p:extLst>
  </p:cSld>
  <p:clrMapOvr>
    <a:masterClrMapping/>
  </p:clrMapOvr>
  <p:hf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blank" preserve="1">
  <p:cSld name="Module 3">
    <p:spTree>
      <p:nvGrpSpPr>
        <p:cNvPr id="1" name=""/>
        <p:cNvGrpSpPr/>
        <p:nvPr/>
      </p:nvGrpSpPr>
      <p:grpSpPr>
        <a:xfrm>
          <a:off x="0" y="0"/>
          <a:ext cx="0" cy="0"/>
          <a:chOff x="0" y="0"/>
          <a:chExt cx="0" cy="0"/>
        </a:xfrm>
      </p:grpSpPr>
      <p:sp>
        <p:nvSpPr>
          <p:cNvPr id="2" name="Google Shape;55;p42">
            <a:extLst>
              <a:ext uri="{FF2B5EF4-FFF2-40B4-BE49-F238E27FC236}">
                <a16:creationId xmlns:a16="http://schemas.microsoft.com/office/drawing/2014/main" id="{B67C9340-D8DD-C7EA-C904-B81FBFB5ED48}"/>
              </a:ext>
            </a:extLst>
          </p:cNvPr>
          <p:cNvSpPr/>
          <p:nvPr userDrawn="1"/>
        </p:nvSpPr>
        <p:spPr>
          <a:xfrm>
            <a:off x="335817" y="9332516"/>
            <a:ext cx="284734" cy="327800"/>
          </a:xfrm>
          <a:prstGeom prst="rect">
            <a:avLst/>
          </a:prstGeom>
          <a:noFill/>
          <a:ln>
            <a:noFill/>
          </a:ln>
        </p:spPr>
      </p:sp>
      <p:pic>
        <p:nvPicPr>
          <p:cNvPr id="3" name="Picture 2">
            <a:extLst>
              <a:ext uri="{FF2B5EF4-FFF2-40B4-BE49-F238E27FC236}">
                <a16:creationId xmlns:a16="http://schemas.microsoft.com/office/drawing/2014/main" id="{7F601A85-C83D-76A0-E816-A31DB919FFA2}"/>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35817" y="9332516"/>
            <a:ext cx="284734" cy="327800"/>
          </a:xfrm>
          <a:prstGeom prst="rect">
            <a:avLst/>
          </a:prstGeom>
        </p:spPr>
      </p:pic>
      <p:sp>
        <p:nvSpPr>
          <p:cNvPr id="4" name="Rectangle 3">
            <a:extLst>
              <a:ext uri="{FF2B5EF4-FFF2-40B4-BE49-F238E27FC236}">
                <a16:creationId xmlns:a16="http://schemas.microsoft.com/office/drawing/2014/main" id="{F563E8B4-ED6F-6647-CCA8-BECD74F1D13C}"/>
              </a:ext>
            </a:extLst>
          </p:cNvPr>
          <p:cNvSpPr/>
          <p:nvPr userDrawn="1"/>
        </p:nvSpPr>
        <p:spPr>
          <a:xfrm>
            <a:off x="685530" y="9381474"/>
            <a:ext cx="5442315" cy="230832"/>
          </a:xfrm>
          <a:prstGeom prst="rect">
            <a:avLst/>
          </a:prstGeom>
        </p:spPr>
        <p:txBody>
          <a:bodyPr wrap="square">
            <a:spAutoFit/>
          </a:bodyPr>
          <a:lstStyle/>
          <a:p>
            <a:pPr marL="0" marR="0" lvl="0" indent="0" algn="l" rtl="0">
              <a:spcBef>
                <a:spcPts val="0"/>
              </a:spcBef>
              <a:spcAft>
                <a:spcPts val="0"/>
              </a:spcAft>
              <a:buNone/>
            </a:pPr>
            <a:r>
              <a:rPr lang="en-US" sz="900" b="0" dirty="0">
                <a:solidFill>
                  <a:schemeClr val="tx1">
                    <a:lumMod val="50000"/>
                    <a:lumOff val="50000"/>
                  </a:schemeClr>
                </a:solidFill>
                <a:latin typeface="Calibri"/>
                <a:ea typeface="Calibri"/>
                <a:cs typeface="Calibri"/>
                <a:sym typeface="Calibri"/>
              </a:rPr>
              <a:t>Level 3: </a:t>
            </a:r>
            <a:r>
              <a:rPr lang="en-US" sz="900" b="1" dirty="0">
                <a:solidFill>
                  <a:schemeClr val="tx1">
                    <a:lumMod val="50000"/>
                    <a:lumOff val="50000"/>
                  </a:schemeClr>
                </a:solidFill>
                <a:latin typeface="Calibri"/>
                <a:ea typeface="Calibri"/>
                <a:cs typeface="Calibri"/>
                <a:sym typeface="Calibri"/>
              </a:rPr>
              <a:t>Family Strengthening</a:t>
            </a:r>
            <a:r>
              <a:rPr lang="en-US" sz="900" b="0" dirty="0">
                <a:solidFill>
                  <a:schemeClr val="tx1">
                    <a:lumMod val="50000"/>
                    <a:lumOff val="50000"/>
                  </a:schemeClr>
                </a:solidFill>
                <a:latin typeface="Calibri"/>
                <a:ea typeface="Calibri"/>
                <a:cs typeface="Calibri"/>
                <a:sym typeface="Calibri"/>
              </a:rPr>
              <a:t>  |  Module 3: </a:t>
            </a:r>
            <a:r>
              <a:rPr lang="en-US" sz="900" b="1" dirty="0">
                <a:solidFill>
                  <a:schemeClr val="tx1">
                    <a:lumMod val="50000"/>
                    <a:lumOff val="50000"/>
                  </a:schemeClr>
                </a:solidFill>
                <a:latin typeface="Calibri"/>
                <a:ea typeface="Calibri"/>
                <a:cs typeface="Calibri"/>
                <a:sym typeface="Calibri"/>
              </a:rPr>
              <a:t>Tools and techniques to support caregivers and families</a:t>
            </a:r>
          </a:p>
        </p:txBody>
      </p:sp>
      <p:sp>
        <p:nvSpPr>
          <p:cNvPr id="6" name="Rectangle 5">
            <a:extLst>
              <a:ext uri="{FF2B5EF4-FFF2-40B4-BE49-F238E27FC236}">
                <a16:creationId xmlns:a16="http://schemas.microsoft.com/office/drawing/2014/main" id="{F22968F6-B247-152A-984D-CA2C89128B48}"/>
              </a:ext>
            </a:extLst>
          </p:cNvPr>
          <p:cNvSpPr/>
          <p:nvPr userDrawn="1"/>
        </p:nvSpPr>
        <p:spPr>
          <a:xfrm>
            <a:off x="5694749" y="9381000"/>
            <a:ext cx="896112" cy="230832"/>
          </a:xfrm>
          <a:prstGeom prst="rect">
            <a:avLst/>
          </a:prstGeom>
        </p:spPr>
        <p:txBody>
          <a:bodyPr wrap="square">
            <a:spAutoFit/>
          </a:bodyPr>
          <a:lstStyle/>
          <a:p>
            <a:pPr algn="r"/>
            <a:fld id="{F40E2D1A-FC8F-4142-8C94-11D42F0C1FBE}" type="slidenum">
              <a:rPr lang="en-CA" sz="900" b="1" smtClean="0">
                <a:solidFill>
                  <a:schemeClr val="tx1">
                    <a:lumMod val="50000"/>
                    <a:lumOff val="50000"/>
                  </a:schemeClr>
                </a:solidFill>
                <a:latin typeface="+mn-lt"/>
              </a:rPr>
              <a:t>‹#›</a:t>
            </a:fld>
            <a:endParaRPr lang="en-CA" sz="900" b="1" dirty="0">
              <a:solidFill>
                <a:schemeClr val="tx1">
                  <a:lumMod val="50000"/>
                  <a:lumOff val="50000"/>
                </a:schemeClr>
              </a:solidFill>
              <a:latin typeface="+mn-lt"/>
            </a:endParaRPr>
          </a:p>
        </p:txBody>
      </p:sp>
    </p:spTree>
    <p:extLst>
      <p:ext uri="{BB962C8B-B14F-4D97-AF65-F5344CB8AC3E}">
        <p14:creationId xmlns:p14="http://schemas.microsoft.com/office/powerpoint/2010/main" val="732537228"/>
      </p:ext>
    </p:extLst>
  </p:cSld>
  <p:clrMapOvr>
    <a:masterClrMapping/>
  </p:clrMapOvr>
  <p:hf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blank" preserve="1">
  <p:cSld name="Template">
    <p:spTree>
      <p:nvGrpSpPr>
        <p:cNvPr id="1" name=""/>
        <p:cNvGrpSpPr/>
        <p:nvPr/>
      </p:nvGrpSpPr>
      <p:grpSpPr>
        <a:xfrm>
          <a:off x="0" y="0"/>
          <a:ext cx="0" cy="0"/>
          <a:chOff x="0" y="0"/>
          <a:chExt cx="0" cy="0"/>
        </a:xfrm>
      </p:grpSpPr>
      <p:sp>
        <p:nvSpPr>
          <p:cNvPr id="2" name="Google Shape;55;p42">
            <a:extLst>
              <a:ext uri="{FF2B5EF4-FFF2-40B4-BE49-F238E27FC236}">
                <a16:creationId xmlns:a16="http://schemas.microsoft.com/office/drawing/2014/main" id="{B67C9340-D8DD-C7EA-C904-B81FBFB5ED48}"/>
              </a:ext>
            </a:extLst>
          </p:cNvPr>
          <p:cNvSpPr/>
          <p:nvPr userDrawn="1"/>
        </p:nvSpPr>
        <p:spPr>
          <a:xfrm>
            <a:off x="335817" y="9332516"/>
            <a:ext cx="284734" cy="327800"/>
          </a:xfrm>
          <a:prstGeom prst="rect">
            <a:avLst/>
          </a:prstGeom>
          <a:noFill/>
          <a:ln>
            <a:noFill/>
          </a:ln>
        </p:spPr>
      </p:sp>
      <p:pic>
        <p:nvPicPr>
          <p:cNvPr id="3" name="Picture 2">
            <a:extLst>
              <a:ext uri="{FF2B5EF4-FFF2-40B4-BE49-F238E27FC236}">
                <a16:creationId xmlns:a16="http://schemas.microsoft.com/office/drawing/2014/main" id="{7F601A85-C83D-76A0-E816-A31DB919FFA2}"/>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35817" y="9332516"/>
            <a:ext cx="284734" cy="327800"/>
          </a:xfrm>
          <a:prstGeom prst="rect">
            <a:avLst/>
          </a:prstGeom>
        </p:spPr>
      </p:pic>
      <p:sp>
        <p:nvSpPr>
          <p:cNvPr id="4" name="Rectangle 3">
            <a:extLst>
              <a:ext uri="{FF2B5EF4-FFF2-40B4-BE49-F238E27FC236}">
                <a16:creationId xmlns:a16="http://schemas.microsoft.com/office/drawing/2014/main" id="{F563E8B4-ED6F-6647-CCA8-BECD74F1D13C}"/>
              </a:ext>
            </a:extLst>
          </p:cNvPr>
          <p:cNvSpPr/>
          <p:nvPr userDrawn="1"/>
        </p:nvSpPr>
        <p:spPr>
          <a:xfrm>
            <a:off x="685530" y="9381474"/>
            <a:ext cx="4719847" cy="230832"/>
          </a:xfrm>
          <a:prstGeom prst="rect">
            <a:avLst/>
          </a:prstGeom>
        </p:spPr>
        <p:txBody>
          <a:bodyPr wrap="square">
            <a:spAutoFit/>
          </a:bodyPr>
          <a:lstStyle/>
          <a:p>
            <a:pPr marL="0" marR="0" lvl="0" indent="0" algn="l" rtl="0">
              <a:spcBef>
                <a:spcPts val="0"/>
              </a:spcBef>
              <a:spcAft>
                <a:spcPts val="0"/>
              </a:spcAft>
              <a:buNone/>
            </a:pPr>
            <a:r>
              <a:rPr lang="en-US" sz="900" b="0" dirty="0">
                <a:solidFill>
                  <a:schemeClr val="tx1">
                    <a:lumMod val="50000"/>
                    <a:lumOff val="50000"/>
                  </a:schemeClr>
                </a:solidFill>
                <a:latin typeface="Calibri"/>
                <a:ea typeface="Calibri"/>
                <a:cs typeface="Calibri"/>
                <a:sym typeface="Calibri"/>
              </a:rPr>
              <a:t>Template</a:t>
            </a:r>
          </a:p>
        </p:txBody>
      </p:sp>
      <p:sp>
        <p:nvSpPr>
          <p:cNvPr id="6" name="Rectangle 5">
            <a:extLst>
              <a:ext uri="{FF2B5EF4-FFF2-40B4-BE49-F238E27FC236}">
                <a16:creationId xmlns:a16="http://schemas.microsoft.com/office/drawing/2014/main" id="{F22968F6-B247-152A-984D-CA2C89128B48}"/>
              </a:ext>
            </a:extLst>
          </p:cNvPr>
          <p:cNvSpPr/>
          <p:nvPr userDrawn="1"/>
        </p:nvSpPr>
        <p:spPr>
          <a:xfrm>
            <a:off x="5694749" y="9381000"/>
            <a:ext cx="896112" cy="230832"/>
          </a:xfrm>
          <a:prstGeom prst="rect">
            <a:avLst/>
          </a:prstGeom>
        </p:spPr>
        <p:txBody>
          <a:bodyPr wrap="square">
            <a:spAutoFit/>
          </a:bodyPr>
          <a:lstStyle/>
          <a:p>
            <a:pPr algn="r"/>
            <a:fld id="{F40E2D1A-FC8F-4142-8C94-11D42F0C1FBE}" type="slidenum">
              <a:rPr lang="en-CA" sz="900" b="1" smtClean="0">
                <a:solidFill>
                  <a:schemeClr val="tx1">
                    <a:lumMod val="50000"/>
                    <a:lumOff val="50000"/>
                  </a:schemeClr>
                </a:solidFill>
                <a:latin typeface="+mn-lt"/>
              </a:rPr>
              <a:t>‹#›</a:t>
            </a:fld>
            <a:endParaRPr lang="en-CA" sz="900" b="1" dirty="0">
              <a:solidFill>
                <a:schemeClr val="tx1">
                  <a:lumMod val="50000"/>
                  <a:lumOff val="50000"/>
                </a:schemeClr>
              </a:solidFill>
              <a:latin typeface="+mn-lt"/>
            </a:endParaRPr>
          </a:p>
        </p:txBody>
      </p:sp>
      <p:cxnSp>
        <p:nvCxnSpPr>
          <p:cNvPr id="8" name="Straight Connector 7">
            <a:extLst>
              <a:ext uri="{FF2B5EF4-FFF2-40B4-BE49-F238E27FC236}">
                <a16:creationId xmlns:a16="http://schemas.microsoft.com/office/drawing/2014/main" id="{7E0DE50A-B63E-37B2-833A-E620CC2A5242}"/>
              </a:ext>
            </a:extLst>
          </p:cNvPr>
          <p:cNvCxnSpPr/>
          <p:nvPr userDrawn="1"/>
        </p:nvCxnSpPr>
        <p:spPr>
          <a:xfrm>
            <a:off x="0" y="9131300"/>
            <a:ext cx="6858000" cy="0"/>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10" name="Straight Connector 9">
            <a:extLst>
              <a:ext uri="{FF2B5EF4-FFF2-40B4-BE49-F238E27FC236}">
                <a16:creationId xmlns:a16="http://schemas.microsoft.com/office/drawing/2014/main" id="{7A577737-E26A-F4D6-8618-37CFDDAEA118}"/>
              </a:ext>
            </a:extLst>
          </p:cNvPr>
          <p:cNvCxnSpPr/>
          <p:nvPr userDrawn="1"/>
        </p:nvCxnSpPr>
        <p:spPr>
          <a:xfrm>
            <a:off x="0" y="698500"/>
            <a:ext cx="6858000" cy="0"/>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11" name="Straight Connector 10">
            <a:extLst>
              <a:ext uri="{FF2B5EF4-FFF2-40B4-BE49-F238E27FC236}">
                <a16:creationId xmlns:a16="http://schemas.microsoft.com/office/drawing/2014/main" id="{4D3B0AC4-E36E-308B-CF80-25F16662C48C}"/>
              </a:ext>
            </a:extLst>
          </p:cNvPr>
          <p:cNvCxnSpPr>
            <a:cxnSpLocks/>
          </p:cNvCxnSpPr>
          <p:nvPr userDrawn="1"/>
        </p:nvCxnSpPr>
        <p:spPr>
          <a:xfrm flipV="1">
            <a:off x="996287" y="0"/>
            <a:ext cx="0" cy="9131300"/>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12" name="Straight Connector 11">
            <a:extLst>
              <a:ext uri="{FF2B5EF4-FFF2-40B4-BE49-F238E27FC236}">
                <a16:creationId xmlns:a16="http://schemas.microsoft.com/office/drawing/2014/main" id="{F4E555B6-6288-DDE6-ACE1-BD3CA43AFB26}"/>
              </a:ext>
            </a:extLst>
          </p:cNvPr>
          <p:cNvCxnSpPr>
            <a:cxnSpLocks/>
          </p:cNvCxnSpPr>
          <p:nvPr userDrawn="1"/>
        </p:nvCxnSpPr>
        <p:spPr>
          <a:xfrm flipV="1">
            <a:off x="6250329" y="0"/>
            <a:ext cx="0" cy="9131300"/>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8290120"/>
      </p:ext>
    </p:extLst>
  </p:cSld>
  <p:clrMapOvr>
    <a:masterClrMapping/>
  </p:clrMapOvr>
  <p:hf hdr="0" ftr="0" dt="0"/>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en-US"/>
              <a:t>Haga clic para editar el estilo del título principal</a:t>
            </a:r>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en-US"/>
              <a:t>Editar estilos de texto maestro</a:t>
            </a:r>
          </a:p>
          <a:p>
            <a:pPr lvl="1"/>
            <a:r>
              <a:rPr lang="en-US"/>
              <a:t>Segundo nivel</a:t>
            </a:r>
          </a:p>
          <a:p>
            <a:pPr lvl="2"/>
            <a:r>
              <a:rPr lang="en-US"/>
              <a:t>Tercer nivel</a:t>
            </a:r>
          </a:p>
          <a:p>
            <a:pPr lvl="3"/>
            <a:r>
              <a:rPr lang="en-US"/>
              <a:t>Cuarto nivel</a:t>
            </a:r>
          </a:p>
          <a:p>
            <a:pPr lvl="4"/>
            <a:r>
              <a:rPr lang="en-US"/>
              <a:t>Quinto nivel</a:t>
            </a:r>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75000"/>
                  </a:schemeClr>
                </a:solidFill>
              </a:defRPr>
            </a:lvl1pPr>
          </a:lstStyle>
          <a:p>
            <a:fld id="{C1EE2592-40A0-46BA-AFD1-25A35B61C92D}" type="datetimeFigureOut">
              <a:rPr lang="en-CA" smtClean="0"/>
              <a:t>2023-05-04</a:t>
            </a:fld>
            <a:endParaRPr lang="en-CA" dirty="0"/>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CA" dirty="0"/>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75000"/>
                  </a:schemeClr>
                </a:solidFill>
              </a:defRPr>
            </a:lvl1pPr>
          </a:lstStyle>
          <a:p>
            <a:fld id="{79D86865-1011-49D9-8AB6-7F79F235B8AA}" type="slidenum">
              <a:rPr lang="en-CA" smtClean="0"/>
              <a:t>‹#›</a:t>
            </a:fld>
            <a:endParaRPr lang="en-CA" dirty="0"/>
          </a:p>
        </p:txBody>
      </p:sp>
    </p:spTree>
    <p:extLst>
      <p:ext uri="{BB962C8B-B14F-4D97-AF65-F5344CB8AC3E}">
        <p14:creationId xmlns:p14="http://schemas.microsoft.com/office/powerpoint/2010/main" val="914973415"/>
      </p:ext>
    </p:extLst>
  </p:cSld>
  <p:clrMap bg1="lt1" tx1="dk1" bg2="lt2" tx2="dk2" accent1="accent1" accent2="accent2" accent3="accent3" accent4="accent4" accent5="accent5" accent6="accent6" hlink="hlink" folHlink="folHlink"/>
  <p:sldLayoutIdLst>
    <p:sldLayoutId id="2147483672" r:id="rId1"/>
    <p:sldLayoutId id="2147483675" r:id="rId2"/>
    <p:sldLayoutId id="2147483678" r:id="rId3"/>
    <p:sldLayoutId id="2147483679" r:id="rId4"/>
    <p:sldLayoutId id="2147483677" r:id="rId5"/>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3" Type="http://schemas.openxmlformats.org/officeDocument/2006/relationships/image" Target="../media/image8.svg"/><Relationship Id="rId2" Type="http://schemas.openxmlformats.org/officeDocument/2006/relationships/image" Target="../media/image7.png"/><Relationship Id="rId1" Type="http://schemas.openxmlformats.org/officeDocument/2006/relationships/slideLayout" Target="../slideLayouts/slideLayout3.xml"/><Relationship Id="rId5" Type="http://schemas.openxmlformats.org/officeDocument/2006/relationships/image" Target="../media/image10.svg"/><Relationship Id="rId4" Type="http://schemas.openxmlformats.org/officeDocument/2006/relationships/image" Target="../media/image9.png"/></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8" Type="http://schemas.openxmlformats.org/officeDocument/2006/relationships/image" Target="../media/image17.png"/><Relationship Id="rId13" Type="http://schemas.openxmlformats.org/officeDocument/2006/relationships/image" Target="../media/image22.svg"/><Relationship Id="rId3" Type="http://schemas.openxmlformats.org/officeDocument/2006/relationships/image" Target="../media/image12.svg"/><Relationship Id="rId7" Type="http://schemas.openxmlformats.org/officeDocument/2006/relationships/image" Target="../media/image16.svg"/><Relationship Id="rId12" Type="http://schemas.openxmlformats.org/officeDocument/2006/relationships/image" Target="../media/image21.png"/><Relationship Id="rId2" Type="http://schemas.openxmlformats.org/officeDocument/2006/relationships/image" Target="../media/image11.png"/><Relationship Id="rId1" Type="http://schemas.openxmlformats.org/officeDocument/2006/relationships/slideLayout" Target="../slideLayouts/slideLayout4.xml"/><Relationship Id="rId6" Type="http://schemas.openxmlformats.org/officeDocument/2006/relationships/image" Target="../media/image15.png"/><Relationship Id="rId11" Type="http://schemas.openxmlformats.org/officeDocument/2006/relationships/image" Target="../media/image20.svg"/><Relationship Id="rId5" Type="http://schemas.openxmlformats.org/officeDocument/2006/relationships/image" Target="../media/image14.svg"/><Relationship Id="rId10" Type="http://schemas.openxmlformats.org/officeDocument/2006/relationships/image" Target="../media/image19.png"/><Relationship Id="rId4" Type="http://schemas.openxmlformats.org/officeDocument/2006/relationships/image" Target="../media/image13.png"/><Relationship Id="rId9" Type="http://schemas.openxmlformats.org/officeDocument/2006/relationships/image" Target="../media/image18.svg"/></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9.xml.rels><?xml version="1.0" encoding="UTF-8" standalone="yes"?>
<Relationships xmlns="http://schemas.openxmlformats.org/package/2006/relationships"><Relationship Id="rId8" Type="http://schemas.openxmlformats.org/officeDocument/2006/relationships/image" Target="../media/image29.png"/><Relationship Id="rId13" Type="http://schemas.openxmlformats.org/officeDocument/2006/relationships/image" Target="../media/image34.png"/><Relationship Id="rId3" Type="http://schemas.openxmlformats.org/officeDocument/2006/relationships/image" Target="../media/image24.png"/><Relationship Id="rId7" Type="http://schemas.openxmlformats.org/officeDocument/2006/relationships/image" Target="../media/image28.png"/><Relationship Id="rId12" Type="http://schemas.openxmlformats.org/officeDocument/2006/relationships/image" Target="../media/image33.png"/><Relationship Id="rId2" Type="http://schemas.openxmlformats.org/officeDocument/2006/relationships/image" Target="../media/image23.png"/><Relationship Id="rId16" Type="http://schemas.openxmlformats.org/officeDocument/2006/relationships/image" Target="../media/image37.png"/><Relationship Id="rId1" Type="http://schemas.openxmlformats.org/officeDocument/2006/relationships/slideLayout" Target="../slideLayouts/slideLayout3.xml"/><Relationship Id="rId6" Type="http://schemas.openxmlformats.org/officeDocument/2006/relationships/image" Target="../media/image27.png"/><Relationship Id="rId11" Type="http://schemas.openxmlformats.org/officeDocument/2006/relationships/image" Target="../media/image32.png"/><Relationship Id="rId5" Type="http://schemas.openxmlformats.org/officeDocument/2006/relationships/image" Target="../media/image26.png"/><Relationship Id="rId15" Type="http://schemas.openxmlformats.org/officeDocument/2006/relationships/image" Target="../media/image36.png"/><Relationship Id="rId10" Type="http://schemas.openxmlformats.org/officeDocument/2006/relationships/image" Target="../media/image31.png"/><Relationship Id="rId4" Type="http://schemas.openxmlformats.org/officeDocument/2006/relationships/image" Target="../media/image25.png"/><Relationship Id="rId9" Type="http://schemas.openxmlformats.org/officeDocument/2006/relationships/image" Target="../media/image30.png"/><Relationship Id="rId14" Type="http://schemas.openxmlformats.org/officeDocument/2006/relationships/image" Target="../media/image35.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9.xml.rels><?xml version="1.0" encoding="UTF-8" standalone="yes"?>
<Relationships xmlns="http://schemas.openxmlformats.org/package/2006/relationships"><Relationship Id="rId3" Type="http://schemas.openxmlformats.org/officeDocument/2006/relationships/image" Target="../media/image39.png"/><Relationship Id="rId2" Type="http://schemas.openxmlformats.org/officeDocument/2006/relationships/image" Target="../media/image38.png"/><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6.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5CC20E10-DCDB-D003-024B-EEE46C063FD2}"/>
              </a:ext>
            </a:extLst>
          </p:cNvPr>
          <p:cNvSpPr txBox="1"/>
          <p:nvPr/>
        </p:nvSpPr>
        <p:spPr>
          <a:xfrm>
            <a:off x="1131265" y="5573646"/>
            <a:ext cx="4595470" cy="1723549"/>
          </a:xfrm>
          <a:prstGeom prst="rect">
            <a:avLst/>
          </a:prstGeom>
          <a:noFill/>
        </p:spPr>
        <p:txBody>
          <a:bodyPr wrap="square" rtlCol="0">
            <a:spAutoFit/>
          </a:bodyPr>
          <a:lstStyle/>
          <a:p>
            <a:pPr marL="0" marR="0" lvl="0" indent="0" algn="ctr" rtl="0">
              <a:spcBef>
                <a:spcPts val="0"/>
              </a:spcBef>
              <a:spcAft>
                <a:spcPts val="1200"/>
              </a:spcAft>
              <a:buNone/>
            </a:pPr>
            <a:r>
              <a:rPr lang="en-US" sz="2600" b="1" i="0" u="none" strike="noStrike" cap="none" dirty="0">
                <a:solidFill>
                  <a:schemeClr val="dk2"/>
                </a:solidFill>
                <a:latin typeface="Garamond"/>
                <a:ea typeface="Garamond"/>
                <a:cs typeface="Garamond"/>
                <a:sym typeface="Garamond"/>
              </a:rPr>
              <a:t>NIVEL 3</a:t>
            </a:r>
          </a:p>
          <a:p>
            <a:pPr marL="0" marR="0" lvl="0" indent="0" algn="ctr" rtl="0">
              <a:spcBef>
                <a:spcPts val="0"/>
              </a:spcBef>
              <a:spcAft>
                <a:spcPts val="0"/>
              </a:spcAft>
              <a:buNone/>
            </a:pPr>
            <a:r>
              <a:rPr lang="en-US" sz="3500" b="1" i="0" u="none" strike="noStrike" cap="none" dirty="0">
                <a:solidFill>
                  <a:schemeClr val="dk2"/>
                </a:solidFill>
                <a:latin typeface="Garamond"/>
                <a:ea typeface="Garamond"/>
                <a:cs typeface="Garamond"/>
                <a:sym typeface="Garamond"/>
              </a:rPr>
              <a:t>Fortalecimiento familiar en la gestión de casos</a:t>
            </a:r>
          </a:p>
        </p:txBody>
      </p:sp>
      <p:pic>
        <p:nvPicPr>
          <p:cNvPr id="6" name="Picture 5" descr="Logo&#10;&#10;Description automatically generated">
            <a:extLst>
              <a:ext uri="{FF2B5EF4-FFF2-40B4-BE49-F238E27FC236}">
                <a16:creationId xmlns:a16="http://schemas.microsoft.com/office/drawing/2014/main" id="{81F14A7C-F7E3-90BB-7885-6A043A16AB25}"/>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510873" y="8372718"/>
            <a:ext cx="2405008" cy="923462"/>
          </a:xfrm>
          <a:prstGeom prst="rect">
            <a:avLst/>
          </a:prstGeom>
        </p:spPr>
      </p:pic>
      <p:pic>
        <p:nvPicPr>
          <p:cNvPr id="7" name="Picture 6" descr="Text&#10;&#10;Description automatically generated">
            <a:extLst>
              <a:ext uri="{FF2B5EF4-FFF2-40B4-BE49-F238E27FC236}">
                <a16:creationId xmlns:a16="http://schemas.microsoft.com/office/drawing/2014/main" id="{B38DC043-912B-43FA-233E-8C8B51BBD40A}"/>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105865" y="8474359"/>
            <a:ext cx="2405009" cy="685884"/>
          </a:xfrm>
          <a:prstGeom prst="rect">
            <a:avLst/>
          </a:prstGeom>
        </p:spPr>
      </p:pic>
      <p:pic>
        <p:nvPicPr>
          <p:cNvPr id="8" name="Picture 7" descr="Icon&#10;&#10;Description automatically generated">
            <a:extLst>
              <a:ext uri="{FF2B5EF4-FFF2-40B4-BE49-F238E27FC236}">
                <a16:creationId xmlns:a16="http://schemas.microsoft.com/office/drawing/2014/main" id="{6C31E4F3-B9B4-8948-D723-9EA97C24A417}"/>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704678" y="964840"/>
            <a:ext cx="3448643" cy="3970251"/>
          </a:xfrm>
          <a:prstGeom prst="rect">
            <a:avLst/>
          </a:prstGeom>
        </p:spPr>
      </p:pic>
    </p:spTree>
    <p:extLst>
      <p:ext uri="{BB962C8B-B14F-4D97-AF65-F5344CB8AC3E}">
        <p14:creationId xmlns:p14="http://schemas.microsoft.com/office/powerpoint/2010/main" val="241955113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Hexagon 15">
            <a:extLst>
              <a:ext uri="{FF2B5EF4-FFF2-40B4-BE49-F238E27FC236}">
                <a16:creationId xmlns:a16="http://schemas.microsoft.com/office/drawing/2014/main" id="{F4F20A53-B8B7-8386-80BB-458946D2C2F7}"/>
              </a:ext>
            </a:extLst>
          </p:cNvPr>
          <p:cNvSpPr/>
          <p:nvPr/>
        </p:nvSpPr>
        <p:spPr>
          <a:xfrm rot="1782986">
            <a:off x="286724" y="301110"/>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Hexagon 16">
            <a:extLst>
              <a:ext uri="{FF2B5EF4-FFF2-40B4-BE49-F238E27FC236}">
                <a16:creationId xmlns:a16="http://schemas.microsoft.com/office/drawing/2014/main" id="{5B0D2ECD-2245-1B29-30FA-9D9E91DEC81C}"/>
              </a:ext>
            </a:extLst>
          </p:cNvPr>
          <p:cNvSpPr/>
          <p:nvPr/>
        </p:nvSpPr>
        <p:spPr>
          <a:xfrm rot="1782986">
            <a:off x="286724" y="763955"/>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Hexagon 17">
            <a:extLst>
              <a:ext uri="{FF2B5EF4-FFF2-40B4-BE49-F238E27FC236}">
                <a16:creationId xmlns:a16="http://schemas.microsoft.com/office/drawing/2014/main" id="{2F62FD80-42A6-087C-FB97-CBD717DE2157}"/>
              </a:ext>
            </a:extLst>
          </p:cNvPr>
          <p:cNvSpPr/>
          <p:nvPr/>
        </p:nvSpPr>
        <p:spPr>
          <a:xfrm rot="1782986">
            <a:off x="286724" y="1226800"/>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Hexagon 18">
            <a:extLst>
              <a:ext uri="{FF2B5EF4-FFF2-40B4-BE49-F238E27FC236}">
                <a16:creationId xmlns:a16="http://schemas.microsoft.com/office/drawing/2014/main" id="{34282C81-1BDD-445E-97F5-59741069E143}"/>
              </a:ext>
            </a:extLst>
          </p:cNvPr>
          <p:cNvSpPr/>
          <p:nvPr/>
        </p:nvSpPr>
        <p:spPr>
          <a:xfrm rot="1782986">
            <a:off x="286724" y="1689645"/>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Hexagon 19">
            <a:extLst>
              <a:ext uri="{FF2B5EF4-FFF2-40B4-BE49-F238E27FC236}">
                <a16:creationId xmlns:a16="http://schemas.microsoft.com/office/drawing/2014/main" id="{DAE8D308-1F21-2E7C-7DA3-C0E216556E5B}"/>
              </a:ext>
            </a:extLst>
          </p:cNvPr>
          <p:cNvSpPr/>
          <p:nvPr/>
        </p:nvSpPr>
        <p:spPr>
          <a:xfrm rot="1782986">
            <a:off x="286724" y="2152490"/>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extBox 1">
            <a:extLst>
              <a:ext uri="{FF2B5EF4-FFF2-40B4-BE49-F238E27FC236}">
                <a16:creationId xmlns:a16="http://schemas.microsoft.com/office/drawing/2014/main" id="{4CDA69A0-A85B-8D0C-1B15-673B08C365D0}"/>
              </a:ext>
            </a:extLst>
          </p:cNvPr>
          <p:cNvSpPr txBox="1"/>
          <p:nvPr/>
        </p:nvSpPr>
        <p:spPr>
          <a:xfrm>
            <a:off x="996287" y="711994"/>
            <a:ext cx="5262998" cy="276999"/>
          </a:xfrm>
          <a:prstGeom prst="rect">
            <a:avLst/>
          </a:prstGeom>
          <a:noFill/>
        </p:spPr>
        <p:txBody>
          <a:bodyPr wrap="square" rtlCol="0">
            <a:spAutoFit/>
          </a:bodyPr>
          <a:lstStyle/>
          <a:p>
            <a:r>
              <a:rPr lang="en-US" sz="1200" b="1" spc="300" dirty="0">
                <a:solidFill>
                  <a:schemeClr val="tx1"/>
                </a:solidFill>
              </a:rPr>
              <a:t>REFLEXIÓN</a:t>
            </a:r>
          </a:p>
        </p:txBody>
      </p:sp>
      <p:sp>
        <p:nvSpPr>
          <p:cNvPr id="4" name="Rectangle 3">
            <a:extLst>
              <a:ext uri="{FF2B5EF4-FFF2-40B4-BE49-F238E27FC236}">
                <a16:creationId xmlns:a16="http://schemas.microsoft.com/office/drawing/2014/main" id="{0F21BC8E-8033-5071-9BEB-9F03B57C597C}"/>
              </a:ext>
            </a:extLst>
          </p:cNvPr>
          <p:cNvSpPr/>
          <p:nvPr/>
        </p:nvSpPr>
        <p:spPr>
          <a:xfrm>
            <a:off x="2501900" y="1288870"/>
            <a:ext cx="3745466" cy="1569654"/>
          </a:xfrm>
          <a:prstGeom prst="rect">
            <a:avLst/>
          </a:prstGeom>
          <a:noFill/>
          <a:ln>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TextBox 4">
            <a:extLst>
              <a:ext uri="{FF2B5EF4-FFF2-40B4-BE49-F238E27FC236}">
                <a16:creationId xmlns:a16="http://schemas.microsoft.com/office/drawing/2014/main" id="{C0EC30F6-398A-C4B5-0322-AB1E34594A32}"/>
              </a:ext>
            </a:extLst>
          </p:cNvPr>
          <p:cNvSpPr txBox="1"/>
          <p:nvPr/>
        </p:nvSpPr>
        <p:spPr>
          <a:xfrm>
            <a:off x="993326" y="1227278"/>
            <a:ext cx="1321602" cy="858866"/>
          </a:xfrm>
          <a:prstGeom prst="rect">
            <a:avLst/>
          </a:prstGeom>
          <a:noFill/>
          <a:ln>
            <a:noFill/>
          </a:ln>
        </p:spPr>
        <p:txBody>
          <a:bodyPr wrap="square" lIns="90000" tIns="90000" rIns="90000" bIns="90000" rtlCol="0">
            <a:spAutoFit/>
          </a:bodyPr>
          <a:lstStyle/>
          <a:p>
            <a:r>
              <a:rPr lang="en-US" sz="1100" dirty="0"/>
              <a:t>¿Qué opina del enfoque de fortalecimiento familiar? </a:t>
            </a:r>
          </a:p>
        </p:txBody>
      </p:sp>
      <p:sp>
        <p:nvSpPr>
          <p:cNvPr id="6" name="Rectangle 5">
            <a:extLst>
              <a:ext uri="{FF2B5EF4-FFF2-40B4-BE49-F238E27FC236}">
                <a16:creationId xmlns:a16="http://schemas.microsoft.com/office/drawing/2014/main" id="{FA5DC142-7A13-1339-4AA1-5D636F4EEC5E}"/>
              </a:ext>
            </a:extLst>
          </p:cNvPr>
          <p:cNvSpPr/>
          <p:nvPr/>
        </p:nvSpPr>
        <p:spPr>
          <a:xfrm>
            <a:off x="2501900" y="3170596"/>
            <a:ext cx="3745466" cy="1639631"/>
          </a:xfrm>
          <a:prstGeom prst="rect">
            <a:avLst/>
          </a:prstGeom>
          <a:noFill/>
          <a:ln>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TextBox 6">
            <a:extLst>
              <a:ext uri="{FF2B5EF4-FFF2-40B4-BE49-F238E27FC236}">
                <a16:creationId xmlns:a16="http://schemas.microsoft.com/office/drawing/2014/main" id="{934F7C6A-8180-0CA2-4ECC-131F293C7A72}"/>
              </a:ext>
            </a:extLst>
          </p:cNvPr>
          <p:cNvSpPr txBox="1"/>
          <p:nvPr/>
        </p:nvSpPr>
        <p:spPr>
          <a:xfrm>
            <a:off x="1007471" y="3193711"/>
            <a:ext cx="1309210" cy="689589"/>
          </a:xfrm>
          <a:prstGeom prst="rect">
            <a:avLst/>
          </a:prstGeom>
          <a:noFill/>
          <a:ln>
            <a:noFill/>
          </a:ln>
        </p:spPr>
        <p:txBody>
          <a:bodyPr wrap="square" lIns="90000" tIns="90000" rIns="90000" bIns="90000" rtlCol="0">
            <a:spAutoFit/>
          </a:bodyPr>
          <a:lstStyle/>
          <a:p>
            <a:r>
              <a:rPr lang="en-US" sz="1100" dirty="0"/>
              <a:t>¿Este es un enfoque que ya está adoptando? </a:t>
            </a:r>
          </a:p>
        </p:txBody>
      </p:sp>
      <p:sp>
        <p:nvSpPr>
          <p:cNvPr id="8" name="Rectangle 7">
            <a:extLst>
              <a:ext uri="{FF2B5EF4-FFF2-40B4-BE49-F238E27FC236}">
                <a16:creationId xmlns:a16="http://schemas.microsoft.com/office/drawing/2014/main" id="{2ED4C2F1-02BB-0C2D-6237-2A12A58A8AA1}"/>
              </a:ext>
            </a:extLst>
          </p:cNvPr>
          <p:cNvSpPr/>
          <p:nvPr/>
        </p:nvSpPr>
        <p:spPr>
          <a:xfrm>
            <a:off x="2501900" y="5108140"/>
            <a:ext cx="3745466" cy="1639631"/>
          </a:xfrm>
          <a:prstGeom prst="rect">
            <a:avLst/>
          </a:prstGeom>
          <a:noFill/>
          <a:ln>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62DF9051-9BF4-1BD5-87F0-6D15D93113FF}"/>
              </a:ext>
            </a:extLst>
          </p:cNvPr>
          <p:cNvSpPr txBox="1"/>
          <p:nvPr/>
        </p:nvSpPr>
        <p:spPr>
          <a:xfrm>
            <a:off x="1007471" y="5131255"/>
            <a:ext cx="1309210" cy="520312"/>
          </a:xfrm>
          <a:prstGeom prst="rect">
            <a:avLst/>
          </a:prstGeom>
          <a:noFill/>
          <a:ln>
            <a:noFill/>
          </a:ln>
        </p:spPr>
        <p:txBody>
          <a:bodyPr wrap="square" lIns="90000" tIns="90000" rIns="90000" bIns="90000" rtlCol="0">
            <a:spAutoFit/>
          </a:bodyPr>
          <a:lstStyle/>
          <a:p>
            <a:r>
              <a:rPr lang="en-US" sz="1100" dirty="0"/>
              <a:t>¿Cree que podría hacer algo más?</a:t>
            </a:r>
          </a:p>
        </p:txBody>
      </p:sp>
      <p:grpSp>
        <p:nvGrpSpPr>
          <p:cNvPr id="10" name="Group 9">
            <a:extLst>
              <a:ext uri="{FF2B5EF4-FFF2-40B4-BE49-F238E27FC236}">
                <a16:creationId xmlns:a16="http://schemas.microsoft.com/office/drawing/2014/main" id="{EE96EEE4-B1F2-0701-1A4E-C2794CDF04D1}"/>
              </a:ext>
            </a:extLst>
          </p:cNvPr>
          <p:cNvGrpSpPr/>
          <p:nvPr/>
        </p:nvGrpSpPr>
        <p:grpSpPr>
          <a:xfrm>
            <a:off x="4683865" y="7547430"/>
            <a:ext cx="1643530" cy="1246218"/>
            <a:chOff x="1117683" y="2194390"/>
            <a:chExt cx="3415887" cy="2678824"/>
          </a:xfrm>
          <a:solidFill>
            <a:schemeClr val="accent3">
              <a:lumMod val="20000"/>
              <a:lumOff val="80000"/>
            </a:schemeClr>
          </a:solidFill>
        </p:grpSpPr>
        <p:sp>
          <p:nvSpPr>
            <p:cNvPr id="11" name="Speech Bubble: Rectangle with Corners Rounded 6">
              <a:extLst>
                <a:ext uri="{FF2B5EF4-FFF2-40B4-BE49-F238E27FC236}">
                  <a16:creationId xmlns:a16="http://schemas.microsoft.com/office/drawing/2014/main" id="{B3D56BFB-FFBD-2F15-FC65-BC4576450DD6}"/>
                </a:ext>
              </a:extLst>
            </p:cNvPr>
            <p:cNvSpPr/>
            <p:nvPr/>
          </p:nvSpPr>
          <p:spPr>
            <a:xfrm>
              <a:off x="1117683" y="2194390"/>
              <a:ext cx="1792248" cy="1200806"/>
            </a:xfrm>
            <a:prstGeom prst="wedgeRoundRectCallout">
              <a:avLst>
                <a:gd name="adj1" fmla="val 19938"/>
                <a:gd name="adj2" fmla="val 69216"/>
                <a:gd name="adj3" fmla="val 16667"/>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mj-lt"/>
              </a:endParaRPr>
            </a:p>
          </p:txBody>
        </p:sp>
        <p:sp>
          <p:nvSpPr>
            <p:cNvPr id="12" name="Speech Bubble: Rectangle with Corners Rounded 7">
              <a:extLst>
                <a:ext uri="{FF2B5EF4-FFF2-40B4-BE49-F238E27FC236}">
                  <a16:creationId xmlns:a16="http://schemas.microsoft.com/office/drawing/2014/main" id="{DE571987-D89F-F55B-A73D-8B484EA8716B}"/>
                </a:ext>
              </a:extLst>
            </p:cNvPr>
            <p:cNvSpPr/>
            <p:nvPr/>
          </p:nvSpPr>
          <p:spPr>
            <a:xfrm>
              <a:off x="3240911" y="3671195"/>
              <a:ext cx="1292659" cy="866081"/>
            </a:xfrm>
            <a:prstGeom prst="wedgeRoundRectCallout">
              <a:avLst>
                <a:gd name="adj1" fmla="val -20501"/>
                <a:gd name="adj2" fmla="val 64241"/>
                <a:gd name="adj3" fmla="val 16667"/>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mj-lt"/>
              </a:endParaRPr>
            </a:p>
          </p:txBody>
        </p:sp>
        <p:sp>
          <p:nvSpPr>
            <p:cNvPr id="13" name="Speech Bubble: Rectangle with Corners Rounded 8">
              <a:extLst>
                <a:ext uri="{FF2B5EF4-FFF2-40B4-BE49-F238E27FC236}">
                  <a16:creationId xmlns:a16="http://schemas.microsoft.com/office/drawing/2014/main" id="{D1BE0342-F643-0028-D5B6-26E0CF71E7C8}"/>
                </a:ext>
              </a:extLst>
            </p:cNvPr>
            <p:cNvSpPr/>
            <p:nvPr/>
          </p:nvSpPr>
          <p:spPr>
            <a:xfrm>
              <a:off x="1747778" y="4229639"/>
              <a:ext cx="1097717" cy="643575"/>
            </a:xfrm>
            <a:prstGeom prst="wedgeRoundRectCallout">
              <a:avLst>
                <a:gd name="adj1" fmla="val -20501"/>
                <a:gd name="adj2" fmla="val 84025"/>
                <a:gd name="adj3" fmla="val 16667"/>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mj-lt"/>
              </a:endParaRPr>
            </a:p>
          </p:txBody>
        </p:sp>
      </p:grpSp>
    </p:spTree>
    <p:extLst>
      <p:ext uri="{BB962C8B-B14F-4D97-AF65-F5344CB8AC3E}">
        <p14:creationId xmlns:p14="http://schemas.microsoft.com/office/powerpoint/2010/main" val="297229919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DCC30225-6A4F-905D-FC69-8863D5FCD08C}"/>
              </a:ext>
            </a:extLst>
          </p:cNvPr>
          <p:cNvSpPr txBox="1"/>
          <p:nvPr/>
        </p:nvSpPr>
        <p:spPr>
          <a:xfrm>
            <a:off x="1013200" y="719317"/>
            <a:ext cx="5226892" cy="523220"/>
          </a:xfrm>
          <a:prstGeom prst="rect">
            <a:avLst/>
          </a:prstGeom>
          <a:noFill/>
        </p:spPr>
        <p:txBody>
          <a:bodyPr wrap="square">
            <a:spAutoFit/>
          </a:bodyPr>
          <a:lstStyle/>
          <a:p>
            <a:pPr marL="0" marR="0" lvl="0" indent="0" algn="l" rtl="0">
              <a:spcBef>
                <a:spcPts val="0"/>
              </a:spcBef>
              <a:spcAft>
                <a:spcPts val="1800"/>
              </a:spcAft>
              <a:buNone/>
            </a:pPr>
            <a:r>
              <a:rPr lang="en-US" sz="1400" b="1" spc="300" dirty="0">
                <a:solidFill>
                  <a:schemeClr val="bg1"/>
                </a:solidFill>
                <a:highlight>
                  <a:srgbClr val="54AF4B"/>
                </a:highlight>
                <a:latin typeface="Calibri"/>
                <a:ea typeface="Calibri"/>
                <a:cs typeface="Calibri"/>
                <a:sym typeface="Calibri"/>
              </a:rPr>
              <a:t>SESIÓN 4: DINÁMICA FAMILIAR, GÉNERO Y ROL DE LAS NORMAS Y PRÁCTICAS SOCIALES</a:t>
            </a:r>
          </a:p>
        </p:txBody>
      </p:sp>
      <p:sp>
        <p:nvSpPr>
          <p:cNvPr id="16" name="Hexagon 15">
            <a:extLst>
              <a:ext uri="{FF2B5EF4-FFF2-40B4-BE49-F238E27FC236}">
                <a16:creationId xmlns:a16="http://schemas.microsoft.com/office/drawing/2014/main" id="{F4F20A53-B8B7-8386-80BB-458946D2C2F7}"/>
              </a:ext>
            </a:extLst>
          </p:cNvPr>
          <p:cNvSpPr/>
          <p:nvPr/>
        </p:nvSpPr>
        <p:spPr>
          <a:xfrm rot="1782986">
            <a:off x="286724" y="301110"/>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Hexagon 16">
            <a:extLst>
              <a:ext uri="{FF2B5EF4-FFF2-40B4-BE49-F238E27FC236}">
                <a16:creationId xmlns:a16="http://schemas.microsoft.com/office/drawing/2014/main" id="{5B0D2ECD-2245-1B29-30FA-9D9E91DEC81C}"/>
              </a:ext>
            </a:extLst>
          </p:cNvPr>
          <p:cNvSpPr/>
          <p:nvPr/>
        </p:nvSpPr>
        <p:spPr>
          <a:xfrm rot="1782986">
            <a:off x="286724" y="763955"/>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Hexagon 17">
            <a:extLst>
              <a:ext uri="{FF2B5EF4-FFF2-40B4-BE49-F238E27FC236}">
                <a16:creationId xmlns:a16="http://schemas.microsoft.com/office/drawing/2014/main" id="{2F62FD80-42A6-087C-FB97-CBD717DE2157}"/>
              </a:ext>
            </a:extLst>
          </p:cNvPr>
          <p:cNvSpPr/>
          <p:nvPr/>
        </p:nvSpPr>
        <p:spPr>
          <a:xfrm rot="1782986">
            <a:off x="286724" y="1226800"/>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Hexagon 18">
            <a:extLst>
              <a:ext uri="{FF2B5EF4-FFF2-40B4-BE49-F238E27FC236}">
                <a16:creationId xmlns:a16="http://schemas.microsoft.com/office/drawing/2014/main" id="{34282C81-1BDD-445E-97F5-59741069E143}"/>
              </a:ext>
            </a:extLst>
          </p:cNvPr>
          <p:cNvSpPr/>
          <p:nvPr/>
        </p:nvSpPr>
        <p:spPr>
          <a:xfrm rot="1782986">
            <a:off x="286724" y="1689645"/>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Hexagon 19">
            <a:extLst>
              <a:ext uri="{FF2B5EF4-FFF2-40B4-BE49-F238E27FC236}">
                <a16:creationId xmlns:a16="http://schemas.microsoft.com/office/drawing/2014/main" id="{DAE8D308-1F21-2E7C-7DA3-C0E216556E5B}"/>
              </a:ext>
            </a:extLst>
          </p:cNvPr>
          <p:cNvSpPr/>
          <p:nvPr/>
        </p:nvSpPr>
        <p:spPr>
          <a:xfrm rot="1782986">
            <a:off x="286724" y="2152490"/>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TextBox 3">
            <a:extLst>
              <a:ext uri="{FF2B5EF4-FFF2-40B4-BE49-F238E27FC236}">
                <a16:creationId xmlns:a16="http://schemas.microsoft.com/office/drawing/2014/main" id="{F713E78A-AB88-2989-B72A-73B63EB8BBAE}"/>
              </a:ext>
            </a:extLst>
          </p:cNvPr>
          <p:cNvSpPr txBox="1"/>
          <p:nvPr/>
        </p:nvSpPr>
        <p:spPr>
          <a:xfrm>
            <a:off x="996287" y="1486989"/>
            <a:ext cx="5262998" cy="276999"/>
          </a:xfrm>
          <a:prstGeom prst="rect">
            <a:avLst/>
          </a:prstGeom>
          <a:noFill/>
        </p:spPr>
        <p:txBody>
          <a:bodyPr wrap="square" rtlCol="0">
            <a:spAutoFit/>
          </a:bodyPr>
          <a:lstStyle/>
          <a:p>
            <a:r>
              <a:rPr lang="en-US" sz="1200" b="1" spc="300" dirty="0">
                <a:solidFill>
                  <a:schemeClr val="tx1"/>
                </a:solidFill>
              </a:rPr>
              <a:t>NORMAS Y PRÁCTICAS SOCIALES EXISTENTES </a:t>
            </a:r>
          </a:p>
        </p:txBody>
      </p:sp>
      <p:sp>
        <p:nvSpPr>
          <p:cNvPr id="6" name="Rectangle 5">
            <a:extLst>
              <a:ext uri="{FF2B5EF4-FFF2-40B4-BE49-F238E27FC236}">
                <a16:creationId xmlns:a16="http://schemas.microsoft.com/office/drawing/2014/main" id="{D7402B1E-9A4D-CCC9-0812-F9DC6458057C}"/>
              </a:ext>
            </a:extLst>
          </p:cNvPr>
          <p:cNvSpPr/>
          <p:nvPr/>
        </p:nvSpPr>
        <p:spPr>
          <a:xfrm>
            <a:off x="2501900" y="2070032"/>
            <a:ext cx="3745466" cy="1569654"/>
          </a:xfrm>
          <a:prstGeom prst="rect">
            <a:avLst/>
          </a:prstGeom>
          <a:noFill/>
          <a:ln>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TextBox 6">
            <a:extLst>
              <a:ext uri="{FF2B5EF4-FFF2-40B4-BE49-F238E27FC236}">
                <a16:creationId xmlns:a16="http://schemas.microsoft.com/office/drawing/2014/main" id="{D3348C7C-6CD3-172C-FF39-A4B79238CD18}"/>
              </a:ext>
            </a:extLst>
          </p:cNvPr>
          <p:cNvSpPr txBox="1"/>
          <p:nvPr/>
        </p:nvSpPr>
        <p:spPr>
          <a:xfrm>
            <a:off x="993326" y="2008440"/>
            <a:ext cx="1321602" cy="858866"/>
          </a:xfrm>
          <a:prstGeom prst="rect">
            <a:avLst/>
          </a:prstGeom>
          <a:noFill/>
          <a:ln>
            <a:noFill/>
          </a:ln>
        </p:spPr>
        <p:txBody>
          <a:bodyPr wrap="square" lIns="90000" tIns="90000" rIns="90000" bIns="90000" rtlCol="0">
            <a:spAutoFit/>
          </a:bodyPr>
          <a:lstStyle/>
          <a:p>
            <a:r>
              <a:rPr lang="en-US" sz="1100" dirty="0"/>
              <a:t>¿Qué opina del enfoque de fortalecimiento familiar? </a:t>
            </a:r>
          </a:p>
        </p:txBody>
      </p:sp>
      <p:sp>
        <p:nvSpPr>
          <p:cNvPr id="8" name="Rectangle 7">
            <a:extLst>
              <a:ext uri="{FF2B5EF4-FFF2-40B4-BE49-F238E27FC236}">
                <a16:creationId xmlns:a16="http://schemas.microsoft.com/office/drawing/2014/main" id="{055EF96F-6FD9-79AD-E605-9228AFE1FAC0}"/>
              </a:ext>
            </a:extLst>
          </p:cNvPr>
          <p:cNvSpPr/>
          <p:nvPr/>
        </p:nvSpPr>
        <p:spPr>
          <a:xfrm>
            <a:off x="2501900" y="3951758"/>
            <a:ext cx="3745466" cy="1639631"/>
          </a:xfrm>
          <a:prstGeom prst="rect">
            <a:avLst/>
          </a:prstGeom>
          <a:noFill/>
          <a:ln>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CE6CD13B-E700-38BE-6F8E-A18160C7B47D}"/>
              </a:ext>
            </a:extLst>
          </p:cNvPr>
          <p:cNvSpPr txBox="1"/>
          <p:nvPr/>
        </p:nvSpPr>
        <p:spPr>
          <a:xfrm>
            <a:off x="1007471" y="3974873"/>
            <a:ext cx="1309210" cy="689589"/>
          </a:xfrm>
          <a:prstGeom prst="rect">
            <a:avLst/>
          </a:prstGeom>
          <a:noFill/>
          <a:ln>
            <a:noFill/>
          </a:ln>
        </p:spPr>
        <p:txBody>
          <a:bodyPr wrap="square" lIns="90000" tIns="90000" rIns="90000" bIns="90000" rtlCol="0">
            <a:spAutoFit/>
          </a:bodyPr>
          <a:lstStyle/>
          <a:p>
            <a:r>
              <a:rPr lang="en-US" sz="1100" dirty="0"/>
              <a:t>¿Este es un enfoque que ya está adoptando? </a:t>
            </a:r>
          </a:p>
        </p:txBody>
      </p:sp>
      <p:sp>
        <p:nvSpPr>
          <p:cNvPr id="10" name="Rectangle 9">
            <a:extLst>
              <a:ext uri="{FF2B5EF4-FFF2-40B4-BE49-F238E27FC236}">
                <a16:creationId xmlns:a16="http://schemas.microsoft.com/office/drawing/2014/main" id="{D580431B-9B33-C95C-A9A6-B9BFF26A2D8E}"/>
              </a:ext>
            </a:extLst>
          </p:cNvPr>
          <p:cNvSpPr/>
          <p:nvPr/>
        </p:nvSpPr>
        <p:spPr>
          <a:xfrm>
            <a:off x="2501900" y="5889302"/>
            <a:ext cx="3745466" cy="1639631"/>
          </a:xfrm>
          <a:prstGeom prst="rect">
            <a:avLst/>
          </a:prstGeom>
          <a:noFill/>
          <a:ln>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TextBox 10">
            <a:extLst>
              <a:ext uri="{FF2B5EF4-FFF2-40B4-BE49-F238E27FC236}">
                <a16:creationId xmlns:a16="http://schemas.microsoft.com/office/drawing/2014/main" id="{F7B392DB-CA9C-A445-C5AE-2EC8834FDAE9}"/>
              </a:ext>
            </a:extLst>
          </p:cNvPr>
          <p:cNvSpPr txBox="1"/>
          <p:nvPr/>
        </p:nvSpPr>
        <p:spPr>
          <a:xfrm>
            <a:off x="1007471" y="5912417"/>
            <a:ext cx="1309210" cy="520312"/>
          </a:xfrm>
          <a:prstGeom prst="rect">
            <a:avLst/>
          </a:prstGeom>
          <a:noFill/>
          <a:ln>
            <a:noFill/>
          </a:ln>
        </p:spPr>
        <p:txBody>
          <a:bodyPr wrap="square" lIns="90000" tIns="90000" rIns="90000" bIns="90000" rtlCol="0">
            <a:spAutoFit/>
          </a:bodyPr>
          <a:lstStyle/>
          <a:p>
            <a:r>
              <a:rPr lang="en-US" sz="1100" dirty="0"/>
              <a:t>¿Cree que podría hacer algo más?</a:t>
            </a:r>
          </a:p>
        </p:txBody>
      </p:sp>
    </p:spTree>
    <p:extLst>
      <p:ext uri="{BB962C8B-B14F-4D97-AF65-F5344CB8AC3E}">
        <p14:creationId xmlns:p14="http://schemas.microsoft.com/office/powerpoint/2010/main" val="384886440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Hexagon 15">
            <a:extLst>
              <a:ext uri="{FF2B5EF4-FFF2-40B4-BE49-F238E27FC236}">
                <a16:creationId xmlns:a16="http://schemas.microsoft.com/office/drawing/2014/main" id="{F4F20A53-B8B7-8386-80BB-458946D2C2F7}"/>
              </a:ext>
            </a:extLst>
          </p:cNvPr>
          <p:cNvSpPr/>
          <p:nvPr/>
        </p:nvSpPr>
        <p:spPr>
          <a:xfrm rot="1782986">
            <a:off x="286724" y="301110"/>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Hexagon 16">
            <a:extLst>
              <a:ext uri="{FF2B5EF4-FFF2-40B4-BE49-F238E27FC236}">
                <a16:creationId xmlns:a16="http://schemas.microsoft.com/office/drawing/2014/main" id="{5B0D2ECD-2245-1B29-30FA-9D9E91DEC81C}"/>
              </a:ext>
            </a:extLst>
          </p:cNvPr>
          <p:cNvSpPr/>
          <p:nvPr/>
        </p:nvSpPr>
        <p:spPr>
          <a:xfrm rot="1782986">
            <a:off x="286724" y="763955"/>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Hexagon 17">
            <a:extLst>
              <a:ext uri="{FF2B5EF4-FFF2-40B4-BE49-F238E27FC236}">
                <a16:creationId xmlns:a16="http://schemas.microsoft.com/office/drawing/2014/main" id="{2F62FD80-42A6-087C-FB97-CBD717DE2157}"/>
              </a:ext>
            </a:extLst>
          </p:cNvPr>
          <p:cNvSpPr/>
          <p:nvPr/>
        </p:nvSpPr>
        <p:spPr>
          <a:xfrm rot="1782986">
            <a:off x="286724" y="1226800"/>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Hexagon 18">
            <a:extLst>
              <a:ext uri="{FF2B5EF4-FFF2-40B4-BE49-F238E27FC236}">
                <a16:creationId xmlns:a16="http://schemas.microsoft.com/office/drawing/2014/main" id="{34282C81-1BDD-445E-97F5-59741069E143}"/>
              </a:ext>
            </a:extLst>
          </p:cNvPr>
          <p:cNvSpPr/>
          <p:nvPr/>
        </p:nvSpPr>
        <p:spPr>
          <a:xfrm rot="1782986">
            <a:off x="286724" y="1689645"/>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Hexagon 19">
            <a:extLst>
              <a:ext uri="{FF2B5EF4-FFF2-40B4-BE49-F238E27FC236}">
                <a16:creationId xmlns:a16="http://schemas.microsoft.com/office/drawing/2014/main" id="{DAE8D308-1F21-2E7C-7DA3-C0E216556E5B}"/>
              </a:ext>
            </a:extLst>
          </p:cNvPr>
          <p:cNvSpPr/>
          <p:nvPr/>
        </p:nvSpPr>
        <p:spPr>
          <a:xfrm rot="1782986">
            <a:off x="286724" y="2152490"/>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TextBox 3">
            <a:extLst>
              <a:ext uri="{FF2B5EF4-FFF2-40B4-BE49-F238E27FC236}">
                <a16:creationId xmlns:a16="http://schemas.microsoft.com/office/drawing/2014/main" id="{F713E78A-AB88-2989-B72A-73B63EB8BBAE}"/>
              </a:ext>
            </a:extLst>
          </p:cNvPr>
          <p:cNvSpPr txBox="1"/>
          <p:nvPr/>
        </p:nvSpPr>
        <p:spPr>
          <a:xfrm>
            <a:off x="996287" y="699799"/>
            <a:ext cx="5262998" cy="276999"/>
          </a:xfrm>
          <a:prstGeom prst="rect">
            <a:avLst/>
          </a:prstGeom>
          <a:noFill/>
        </p:spPr>
        <p:txBody>
          <a:bodyPr wrap="square" rtlCol="0">
            <a:spAutoFit/>
          </a:bodyPr>
          <a:lstStyle/>
          <a:p>
            <a:r>
              <a:rPr lang="en-US" sz="1200" b="1" spc="300" dirty="0">
                <a:solidFill>
                  <a:schemeClr val="tx1"/>
                </a:solidFill>
              </a:rPr>
              <a:t>VALORES DE GÉNERO - CRIANZA</a:t>
            </a:r>
          </a:p>
        </p:txBody>
      </p:sp>
      <p:graphicFrame>
        <p:nvGraphicFramePr>
          <p:cNvPr id="3" name="Table 2">
            <a:extLst>
              <a:ext uri="{FF2B5EF4-FFF2-40B4-BE49-F238E27FC236}">
                <a16:creationId xmlns:a16="http://schemas.microsoft.com/office/drawing/2014/main" id="{8D8349DD-7BEB-46D1-BCFC-1A1996F9EF69}"/>
              </a:ext>
            </a:extLst>
          </p:cNvPr>
          <p:cNvGraphicFramePr>
            <a:graphicFrameLocks noGrp="1"/>
          </p:cNvGraphicFramePr>
          <p:nvPr>
            <p:extLst>
              <p:ext uri="{D42A27DB-BD31-4B8C-83A1-F6EECF244321}">
                <p14:modId xmlns:p14="http://schemas.microsoft.com/office/powerpoint/2010/main" val="75819870"/>
              </p:ext>
            </p:extLst>
          </p:nvPr>
        </p:nvGraphicFramePr>
        <p:xfrm>
          <a:off x="996287" y="1117417"/>
          <a:ext cx="5262996" cy="8678480"/>
        </p:xfrm>
        <a:graphic>
          <a:graphicData uri="http://schemas.openxmlformats.org/drawingml/2006/table">
            <a:tbl>
              <a:tblPr firstRow="1" firstCol="1" bandRow="1">
                <a:tableStyleId>{5C22544A-7EE6-4342-B048-85BDC9FD1C3A}</a:tableStyleId>
              </a:tblPr>
              <a:tblGrid>
                <a:gridCol w="2733884">
                  <a:extLst>
                    <a:ext uri="{9D8B030D-6E8A-4147-A177-3AD203B41FA5}">
                      <a16:colId xmlns:a16="http://schemas.microsoft.com/office/drawing/2014/main" val="689311551"/>
                    </a:ext>
                  </a:extLst>
                </a:gridCol>
                <a:gridCol w="632278">
                  <a:extLst>
                    <a:ext uri="{9D8B030D-6E8A-4147-A177-3AD203B41FA5}">
                      <a16:colId xmlns:a16="http://schemas.microsoft.com/office/drawing/2014/main" val="474256460"/>
                    </a:ext>
                  </a:extLst>
                </a:gridCol>
                <a:gridCol w="632278">
                  <a:extLst>
                    <a:ext uri="{9D8B030D-6E8A-4147-A177-3AD203B41FA5}">
                      <a16:colId xmlns:a16="http://schemas.microsoft.com/office/drawing/2014/main" val="1934157723"/>
                    </a:ext>
                  </a:extLst>
                </a:gridCol>
                <a:gridCol w="632278">
                  <a:extLst>
                    <a:ext uri="{9D8B030D-6E8A-4147-A177-3AD203B41FA5}">
                      <a16:colId xmlns:a16="http://schemas.microsoft.com/office/drawing/2014/main" val="2906774431"/>
                    </a:ext>
                  </a:extLst>
                </a:gridCol>
                <a:gridCol w="632278">
                  <a:extLst>
                    <a:ext uri="{9D8B030D-6E8A-4147-A177-3AD203B41FA5}">
                      <a16:colId xmlns:a16="http://schemas.microsoft.com/office/drawing/2014/main" val="117677497"/>
                    </a:ext>
                  </a:extLst>
                </a:gridCol>
              </a:tblGrid>
              <a:tr h="479154">
                <a:tc>
                  <a:txBody>
                    <a:bodyPr/>
                    <a:lstStyle/>
                    <a:p>
                      <a:pPr>
                        <a:lnSpc>
                          <a:spcPct val="107000"/>
                        </a:lnSpc>
                        <a:spcAft>
                          <a:spcPts val="800"/>
                        </a:spcAft>
                      </a:pPr>
                      <a:r>
                        <a:rPr lang="en-US" sz="1100" b="1" dirty="0" err="1">
                          <a:solidFill>
                            <a:schemeClr val="tx1"/>
                          </a:solidFill>
                          <a:effectLst/>
                        </a:rPr>
                        <a:t>Frase</a:t>
                      </a:r>
                      <a:endParaRPr lang="en-US" sz="1100" b="1"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solidFill>
                      <a:schemeClr val="accent3">
                        <a:lumMod val="20000"/>
                        <a:lumOff val="80000"/>
                      </a:schemeClr>
                    </a:solidFill>
                  </a:tcPr>
                </a:tc>
                <a:tc>
                  <a:txBody>
                    <a:bodyPr/>
                    <a:lstStyle/>
                    <a:p>
                      <a:pPr>
                        <a:lnSpc>
                          <a:spcPct val="107000"/>
                        </a:lnSpc>
                        <a:spcAft>
                          <a:spcPts val="800"/>
                        </a:spcAft>
                      </a:pPr>
                      <a:r>
                        <a:rPr lang="en-US" sz="1100" b="1" dirty="0">
                          <a:solidFill>
                            <a:schemeClr val="tx1"/>
                          </a:solidFill>
                          <a:effectLst/>
                        </a:rPr>
                        <a:t>Totalmente de acuerdo</a:t>
                      </a:r>
                      <a:endParaRPr lang="en-US" sz="1100" b="1"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solidFill>
                      <a:schemeClr val="accent3">
                        <a:lumMod val="20000"/>
                        <a:lumOff val="80000"/>
                      </a:schemeClr>
                    </a:solidFill>
                  </a:tcPr>
                </a:tc>
                <a:tc>
                  <a:txBody>
                    <a:bodyPr/>
                    <a:lstStyle/>
                    <a:p>
                      <a:pPr>
                        <a:lnSpc>
                          <a:spcPct val="107000"/>
                        </a:lnSpc>
                        <a:spcAft>
                          <a:spcPts val="800"/>
                        </a:spcAft>
                      </a:pPr>
                      <a:r>
                        <a:rPr lang="en-US" sz="1100" b="1" dirty="0">
                          <a:solidFill>
                            <a:schemeClr val="tx1"/>
                          </a:solidFill>
                          <a:effectLst/>
                        </a:rPr>
                        <a:t>De acuerdo</a:t>
                      </a:r>
                      <a:endParaRPr lang="en-US" sz="1100" b="1"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solidFill>
                      <a:schemeClr val="accent3">
                        <a:lumMod val="20000"/>
                        <a:lumOff val="80000"/>
                      </a:schemeClr>
                    </a:solidFill>
                  </a:tcPr>
                </a:tc>
                <a:tc>
                  <a:txBody>
                    <a:bodyPr/>
                    <a:lstStyle/>
                    <a:p>
                      <a:pPr>
                        <a:lnSpc>
                          <a:spcPct val="107000"/>
                        </a:lnSpc>
                        <a:spcAft>
                          <a:spcPts val="800"/>
                        </a:spcAft>
                      </a:pPr>
                      <a:r>
                        <a:rPr lang="en-US" sz="1100" b="1" dirty="0">
                          <a:solidFill>
                            <a:schemeClr val="tx1"/>
                          </a:solidFill>
                          <a:effectLst/>
                        </a:rPr>
                        <a:t>En desacuerdo</a:t>
                      </a:r>
                      <a:endParaRPr lang="en-US" sz="1100" b="1"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solidFill>
                      <a:schemeClr val="accent3">
                        <a:lumMod val="20000"/>
                        <a:lumOff val="80000"/>
                      </a:schemeClr>
                    </a:solidFill>
                  </a:tcPr>
                </a:tc>
                <a:tc>
                  <a:txBody>
                    <a:bodyPr/>
                    <a:lstStyle/>
                    <a:p>
                      <a:pPr>
                        <a:lnSpc>
                          <a:spcPct val="107000"/>
                        </a:lnSpc>
                        <a:spcAft>
                          <a:spcPts val="800"/>
                        </a:spcAft>
                      </a:pPr>
                      <a:r>
                        <a:rPr lang="en-US" sz="1100" b="1" dirty="0">
                          <a:solidFill>
                            <a:schemeClr val="tx1"/>
                          </a:solidFill>
                          <a:effectLst/>
                        </a:rPr>
                        <a:t>Totalmente en desacuerdo </a:t>
                      </a:r>
                      <a:endParaRPr lang="en-US" sz="1100" b="1"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solidFill>
                      <a:schemeClr val="accent3">
                        <a:lumMod val="20000"/>
                        <a:lumOff val="80000"/>
                      </a:schemeClr>
                    </a:solidFill>
                  </a:tcPr>
                </a:tc>
                <a:extLst>
                  <a:ext uri="{0D108BD9-81ED-4DB2-BD59-A6C34878D82A}">
                    <a16:rowId xmlns:a16="http://schemas.microsoft.com/office/drawing/2014/main" val="2692720128"/>
                  </a:ext>
                </a:extLst>
              </a:tr>
              <a:tr h="336513">
                <a:tc>
                  <a:txBody>
                    <a:bodyPr/>
                    <a:lstStyle/>
                    <a:p>
                      <a:pPr>
                        <a:lnSpc>
                          <a:spcPct val="107000"/>
                        </a:lnSpc>
                        <a:spcAft>
                          <a:spcPts val="800"/>
                        </a:spcAft>
                      </a:pPr>
                      <a:r>
                        <a:rPr lang="en-US" sz="1100" b="0" dirty="0">
                          <a:solidFill>
                            <a:schemeClr val="tx1"/>
                          </a:solidFill>
                          <a:effectLst/>
                        </a:rPr>
                        <a:t>Los hombres deben tomar todas las </a:t>
                      </a:r>
                      <a:r>
                        <a:rPr lang="en-US" sz="1100" b="0" dirty="0" err="1">
                          <a:solidFill>
                            <a:schemeClr val="tx1"/>
                          </a:solidFill>
                          <a:effectLst/>
                        </a:rPr>
                        <a:t>decisiones</a:t>
                      </a:r>
                      <a:r>
                        <a:rPr lang="en-US" sz="1100" b="0" dirty="0">
                          <a:solidFill>
                            <a:schemeClr val="tx1"/>
                          </a:solidFill>
                          <a:effectLst/>
                        </a:rPr>
                        <a:t> del </a:t>
                      </a:r>
                      <a:r>
                        <a:rPr lang="en-US" sz="1100" b="0" dirty="0" err="1">
                          <a:solidFill>
                            <a:schemeClr val="tx1"/>
                          </a:solidFill>
                          <a:effectLst/>
                        </a:rPr>
                        <a:t>hogar</a:t>
                      </a:r>
                      <a:r>
                        <a:rPr lang="en-US" sz="1100" b="0" dirty="0">
                          <a:solidFill>
                            <a:schemeClr val="tx1"/>
                          </a:solidFill>
                          <a:effectLst/>
                        </a:rPr>
                        <a:t> </a:t>
                      </a:r>
                      <a:endParaRPr lang="en-US" sz="1100" b="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nSpc>
                          <a:spcPct val="107000"/>
                        </a:lnSpc>
                        <a:spcAft>
                          <a:spcPts val="800"/>
                        </a:spcAft>
                      </a:pPr>
                      <a:r>
                        <a:rPr lang="en-US" sz="1100" b="0" dirty="0">
                          <a:solidFill>
                            <a:schemeClr val="tx1"/>
                          </a:solidFill>
                          <a:effectLst/>
                        </a:rPr>
                        <a:t> </a:t>
                      </a:r>
                      <a:endParaRPr lang="en-US" sz="1100" b="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nSpc>
                          <a:spcPct val="107000"/>
                        </a:lnSpc>
                        <a:spcAft>
                          <a:spcPts val="800"/>
                        </a:spcAft>
                      </a:pPr>
                      <a:r>
                        <a:rPr lang="en-US" sz="1100" b="0" dirty="0">
                          <a:solidFill>
                            <a:schemeClr val="tx1"/>
                          </a:solidFill>
                          <a:effectLst/>
                        </a:rPr>
                        <a:t> </a:t>
                      </a:r>
                      <a:endParaRPr lang="en-US" sz="1100" b="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nSpc>
                          <a:spcPct val="107000"/>
                        </a:lnSpc>
                        <a:spcAft>
                          <a:spcPts val="800"/>
                        </a:spcAft>
                      </a:pPr>
                      <a:r>
                        <a:rPr lang="en-US" sz="1100" b="0" dirty="0">
                          <a:solidFill>
                            <a:schemeClr val="tx1"/>
                          </a:solidFill>
                          <a:effectLst/>
                        </a:rPr>
                        <a:t> </a:t>
                      </a:r>
                      <a:endParaRPr lang="en-US" sz="1100" b="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nSpc>
                          <a:spcPct val="107000"/>
                        </a:lnSpc>
                        <a:spcAft>
                          <a:spcPts val="800"/>
                        </a:spcAft>
                      </a:pPr>
                      <a:r>
                        <a:rPr lang="en-US" sz="1100" b="0" dirty="0">
                          <a:solidFill>
                            <a:schemeClr val="tx1"/>
                          </a:solidFill>
                          <a:effectLst/>
                        </a:rPr>
                        <a:t> </a:t>
                      </a:r>
                      <a:endParaRPr lang="en-US" sz="1100" b="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extLst>
                  <a:ext uri="{0D108BD9-81ED-4DB2-BD59-A6C34878D82A}">
                    <a16:rowId xmlns:a16="http://schemas.microsoft.com/office/drawing/2014/main" val="3724899628"/>
                  </a:ext>
                </a:extLst>
              </a:tr>
              <a:tr h="799741">
                <a:tc>
                  <a:txBody>
                    <a:bodyPr/>
                    <a:lstStyle/>
                    <a:p>
                      <a:pPr>
                        <a:lnSpc>
                          <a:spcPct val="107000"/>
                        </a:lnSpc>
                        <a:spcAft>
                          <a:spcPts val="800"/>
                        </a:spcAft>
                      </a:pPr>
                      <a:r>
                        <a:rPr lang="en-US" sz="1100" b="0" dirty="0">
                          <a:solidFill>
                            <a:schemeClr val="tx1"/>
                          </a:solidFill>
                          <a:effectLst/>
                        </a:rPr>
                        <a:t>Es deber de la mujer asegurarse de que haya comida para </a:t>
                      </a:r>
                      <a:r>
                        <a:rPr lang="en-US" sz="1100" b="0" dirty="0" err="1">
                          <a:solidFill>
                            <a:schemeClr val="tx1"/>
                          </a:solidFill>
                          <a:effectLst/>
                        </a:rPr>
                        <a:t>cenar</a:t>
                      </a:r>
                      <a:endParaRPr lang="en-US" sz="1100" b="0" dirty="0">
                        <a:solidFill>
                          <a:schemeClr val="tx1"/>
                        </a:solidFill>
                        <a:effectLst/>
                      </a:endParaRPr>
                    </a:p>
                    <a:p>
                      <a:pPr>
                        <a:lnSpc>
                          <a:spcPct val="107000"/>
                        </a:lnSpc>
                        <a:spcAft>
                          <a:spcPts val="800"/>
                        </a:spcAft>
                      </a:pPr>
                      <a:r>
                        <a:rPr lang="en-US" sz="1100" b="0" dirty="0">
                          <a:solidFill>
                            <a:schemeClr val="tx1"/>
                          </a:solidFill>
                          <a:effectLst/>
                        </a:rPr>
                        <a:t>Es responsabilidad del hombre ganar el dinero necesario para </a:t>
                      </a:r>
                      <a:r>
                        <a:rPr lang="en-US" sz="1100" b="0" dirty="0" err="1">
                          <a:solidFill>
                            <a:schemeClr val="tx1"/>
                          </a:solidFill>
                          <a:effectLst/>
                        </a:rPr>
                        <a:t>el</a:t>
                      </a:r>
                      <a:r>
                        <a:rPr lang="en-US" sz="1100" b="0" dirty="0">
                          <a:solidFill>
                            <a:schemeClr val="tx1"/>
                          </a:solidFill>
                          <a:effectLst/>
                        </a:rPr>
                        <a:t> </a:t>
                      </a:r>
                      <a:r>
                        <a:rPr lang="en-US" sz="1100" b="0" dirty="0" err="1">
                          <a:solidFill>
                            <a:schemeClr val="tx1"/>
                          </a:solidFill>
                          <a:effectLst/>
                        </a:rPr>
                        <a:t>hogar</a:t>
                      </a:r>
                      <a:endParaRPr lang="en-US" sz="1100" b="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nSpc>
                          <a:spcPct val="107000"/>
                        </a:lnSpc>
                        <a:spcAft>
                          <a:spcPts val="800"/>
                        </a:spcAft>
                      </a:pPr>
                      <a:r>
                        <a:rPr lang="en-US" sz="1100" b="0" dirty="0">
                          <a:solidFill>
                            <a:schemeClr val="tx1"/>
                          </a:solidFill>
                          <a:effectLst/>
                        </a:rPr>
                        <a:t> </a:t>
                      </a:r>
                      <a:endParaRPr lang="en-US" sz="1100" b="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nSpc>
                          <a:spcPct val="107000"/>
                        </a:lnSpc>
                        <a:spcAft>
                          <a:spcPts val="800"/>
                        </a:spcAft>
                      </a:pPr>
                      <a:r>
                        <a:rPr lang="en-US" sz="1100" b="0" dirty="0">
                          <a:solidFill>
                            <a:schemeClr val="tx1"/>
                          </a:solidFill>
                          <a:effectLst/>
                        </a:rPr>
                        <a:t> </a:t>
                      </a:r>
                      <a:endParaRPr lang="en-US" sz="1100" b="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nSpc>
                          <a:spcPct val="107000"/>
                        </a:lnSpc>
                        <a:spcAft>
                          <a:spcPts val="800"/>
                        </a:spcAft>
                      </a:pPr>
                      <a:r>
                        <a:rPr lang="en-US" sz="1100" b="0" dirty="0">
                          <a:solidFill>
                            <a:schemeClr val="tx1"/>
                          </a:solidFill>
                          <a:effectLst/>
                        </a:rPr>
                        <a:t> </a:t>
                      </a:r>
                      <a:endParaRPr lang="en-US" sz="1100" b="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nSpc>
                          <a:spcPct val="107000"/>
                        </a:lnSpc>
                        <a:spcAft>
                          <a:spcPts val="800"/>
                        </a:spcAft>
                      </a:pPr>
                      <a:r>
                        <a:rPr lang="en-US" sz="1100" b="0" dirty="0">
                          <a:solidFill>
                            <a:schemeClr val="tx1"/>
                          </a:solidFill>
                          <a:effectLst/>
                        </a:rPr>
                        <a:t> </a:t>
                      </a:r>
                      <a:endParaRPr lang="en-US" sz="1100" b="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extLst>
                  <a:ext uri="{0D108BD9-81ED-4DB2-BD59-A6C34878D82A}">
                    <a16:rowId xmlns:a16="http://schemas.microsoft.com/office/drawing/2014/main" val="695745161"/>
                  </a:ext>
                </a:extLst>
              </a:tr>
              <a:tr h="336513">
                <a:tc>
                  <a:txBody>
                    <a:bodyPr/>
                    <a:lstStyle/>
                    <a:p>
                      <a:pPr>
                        <a:lnSpc>
                          <a:spcPct val="107000"/>
                        </a:lnSpc>
                        <a:spcAft>
                          <a:spcPts val="800"/>
                        </a:spcAft>
                      </a:pPr>
                      <a:r>
                        <a:rPr lang="en-US" sz="1100" b="0" dirty="0">
                          <a:solidFill>
                            <a:schemeClr val="tx1"/>
                          </a:solidFill>
                          <a:effectLst/>
                        </a:rPr>
                        <a:t>Es responsabilidad de las mujeres tomar la iniciativa en el cuidado de </a:t>
                      </a:r>
                      <a:r>
                        <a:rPr lang="en-US" sz="1100" b="0" dirty="0" err="1">
                          <a:solidFill>
                            <a:schemeClr val="tx1"/>
                          </a:solidFill>
                          <a:effectLst/>
                        </a:rPr>
                        <a:t>los</a:t>
                      </a:r>
                      <a:r>
                        <a:rPr lang="en-US" sz="1100" b="0" dirty="0">
                          <a:solidFill>
                            <a:schemeClr val="tx1"/>
                          </a:solidFill>
                          <a:effectLst/>
                        </a:rPr>
                        <a:t>/as </a:t>
                      </a:r>
                      <a:r>
                        <a:rPr lang="en-US" sz="1100" b="0" dirty="0" err="1">
                          <a:solidFill>
                            <a:schemeClr val="tx1"/>
                          </a:solidFill>
                          <a:effectLst/>
                        </a:rPr>
                        <a:t>menores</a:t>
                      </a:r>
                      <a:endParaRPr lang="en-US" sz="1100" b="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nSpc>
                          <a:spcPct val="107000"/>
                        </a:lnSpc>
                        <a:spcAft>
                          <a:spcPts val="800"/>
                        </a:spcAft>
                      </a:pPr>
                      <a:r>
                        <a:rPr lang="en-US" sz="1100" b="0" dirty="0">
                          <a:solidFill>
                            <a:schemeClr val="tx1"/>
                          </a:solidFill>
                          <a:effectLst/>
                        </a:rPr>
                        <a:t> </a:t>
                      </a:r>
                      <a:endParaRPr lang="en-US" sz="1100" b="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nSpc>
                          <a:spcPct val="107000"/>
                        </a:lnSpc>
                        <a:spcAft>
                          <a:spcPts val="800"/>
                        </a:spcAft>
                      </a:pPr>
                      <a:r>
                        <a:rPr lang="en-US" sz="1100" b="0" dirty="0">
                          <a:solidFill>
                            <a:schemeClr val="tx1"/>
                          </a:solidFill>
                          <a:effectLst/>
                        </a:rPr>
                        <a:t> </a:t>
                      </a:r>
                      <a:endParaRPr lang="en-US" sz="1100" b="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nSpc>
                          <a:spcPct val="107000"/>
                        </a:lnSpc>
                        <a:spcAft>
                          <a:spcPts val="800"/>
                        </a:spcAft>
                      </a:pPr>
                      <a:r>
                        <a:rPr lang="en-US" sz="1100" b="0" dirty="0">
                          <a:solidFill>
                            <a:schemeClr val="tx1"/>
                          </a:solidFill>
                          <a:effectLst/>
                        </a:rPr>
                        <a:t> </a:t>
                      </a:r>
                      <a:endParaRPr lang="en-US" sz="1100" b="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nSpc>
                          <a:spcPct val="107000"/>
                        </a:lnSpc>
                        <a:spcAft>
                          <a:spcPts val="800"/>
                        </a:spcAft>
                      </a:pPr>
                      <a:r>
                        <a:rPr lang="en-US" sz="1100" b="0" dirty="0">
                          <a:solidFill>
                            <a:schemeClr val="tx1"/>
                          </a:solidFill>
                          <a:effectLst/>
                        </a:rPr>
                        <a:t> </a:t>
                      </a:r>
                      <a:endParaRPr lang="en-US" sz="1100" b="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extLst>
                  <a:ext uri="{0D108BD9-81ED-4DB2-BD59-A6C34878D82A}">
                    <a16:rowId xmlns:a16="http://schemas.microsoft.com/office/drawing/2014/main" val="1795867174"/>
                  </a:ext>
                </a:extLst>
              </a:tr>
              <a:tr h="508568">
                <a:tc>
                  <a:txBody>
                    <a:bodyPr/>
                    <a:lstStyle/>
                    <a:p>
                      <a:pPr>
                        <a:lnSpc>
                          <a:spcPct val="107000"/>
                        </a:lnSpc>
                        <a:spcAft>
                          <a:spcPts val="800"/>
                        </a:spcAft>
                      </a:pPr>
                      <a:r>
                        <a:rPr lang="en-US" sz="1100" b="0" dirty="0" err="1">
                          <a:solidFill>
                            <a:schemeClr val="tx1"/>
                          </a:solidFill>
                          <a:effectLst/>
                        </a:rPr>
                        <a:t>Cuando</a:t>
                      </a:r>
                      <a:r>
                        <a:rPr lang="en-US" sz="1100" b="0" dirty="0">
                          <a:solidFill>
                            <a:schemeClr val="tx1"/>
                          </a:solidFill>
                          <a:effectLst/>
                        </a:rPr>
                        <a:t> un/a </a:t>
                      </a:r>
                      <a:r>
                        <a:rPr lang="en-US" sz="1100" b="0" dirty="0" err="1">
                          <a:solidFill>
                            <a:schemeClr val="tx1"/>
                          </a:solidFill>
                          <a:effectLst/>
                        </a:rPr>
                        <a:t>menor</a:t>
                      </a:r>
                      <a:r>
                        <a:rPr lang="en-US" sz="1100" b="0" dirty="0">
                          <a:solidFill>
                            <a:schemeClr val="tx1"/>
                          </a:solidFill>
                          <a:effectLst/>
                        </a:rPr>
                        <a:t> </a:t>
                      </a:r>
                      <a:r>
                        <a:rPr lang="en-US" sz="1100" b="0" dirty="0" err="1">
                          <a:solidFill>
                            <a:schemeClr val="tx1"/>
                          </a:solidFill>
                          <a:effectLst/>
                        </a:rPr>
                        <a:t>hace</a:t>
                      </a:r>
                      <a:r>
                        <a:rPr lang="en-US" sz="1100" b="0" dirty="0">
                          <a:solidFill>
                            <a:schemeClr val="tx1"/>
                          </a:solidFill>
                          <a:effectLst/>
                        </a:rPr>
                        <a:t> algo mal, pegarle le enseñará rápidamente a no volver a </a:t>
                      </a:r>
                      <a:r>
                        <a:rPr lang="en-US" sz="1100" b="0" dirty="0" err="1">
                          <a:solidFill>
                            <a:schemeClr val="tx1"/>
                          </a:solidFill>
                          <a:effectLst/>
                        </a:rPr>
                        <a:t>hacerlo</a:t>
                      </a:r>
                      <a:endParaRPr lang="en-US" sz="1100" b="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nSpc>
                          <a:spcPct val="107000"/>
                        </a:lnSpc>
                        <a:spcAft>
                          <a:spcPts val="800"/>
                        </a:spcAft>
                      </a:pPr>
                      <a:r>
                        <a:rPr lang="en-US" sz="1100" b="0" dirty="0">
                          <a:solidFill>
                            <a:schemeClr val="tx1"/>
                          </a:solidFill>
                          <a:effectLst/>
                        </a:rPr>
                        <a:t> </a:t>
                      </a:r>
                      <a:endParaRPr lang="en-US" sz="1100" b="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nSpc>
                          <a:spcPct val="107000"/>
                        </a:lnSpc>
                        <a:spcAft>
                          <a:spcPts val="800"/>
                        </a:spcAft>
                      </a:pPr>
                      <a:r>
                        <a:rPr lang="en-US" sz="1100" b="0" dirty="0">
                          <a:solidFill>
                            <a:schemeClr val="tx1"/>
                          </a:solidFill>
                          <a:effectLst/>
                        </a:rPr>
                        <a:t> </a:t>
                      </a:r>
                      <a:endParaRPr lang="en-US" sz="1100" b="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nSpc>
                          <a:spcPct val="107000"/>
                        </a:lnSpc>
                        <a:spcAft>
                          <a:spcPts val="800"/>
                        </a:spcAft>
                      </a:pPr>
                      <a:r>
                        <a:rPr lang="en-US" sz="1100" b="0" dirty="0">
                          <a:solidFill>
                            <a:schemeClr val="tx1"/>
                          </a:solidFill>
                          <a:effectLst/>
                        </a:rPr>
                        <a:t> </a:t>
                      </a:r>
                      <a:endParaRPr lang="en-US" sz="1100" b="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nSpc>
                          <a:spcPct val="107000"/>
                        </a:lnSpc>
                        <a:spcAft>
                          <a:spcPts val="800"/>
                        </a:spcAft>
                      </a:pPr>
                      <a:r>
                        <a:rPr lang="en-US" sz="1100" b="0" dirty="0">
                          <a:solidFill>
                            <a:schemeClr val="tx1"/>
                          </a:solidFill>
                          <a:effectLst/>
                        </a:rPr>
                        <a:t> </a:t>
                      </a:r>
                      <a:endParaRPr lang="en-US" sz="1100" b="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extLst>
                  <a:ext uri="{0D108BD9-81ED-4DB2-BD59-A6C34878D82A}">
                    <a16:rowId xmlns:a16="http://schemas.microsoft.com/office/drawing/2014/main" val="3229251810"/>
                  </a:ext>
                </a:extLst>
              </a:tr>
              <a:tr h="164461">
                <a:tc>
                  <a:txBody>
                    <a:bodyPr/>
                    <a:lstStyle/>
                    <a:p>
                      <a:pPr>
                        <a:lnSpc>
                          <a:spcPct val="107000"/>
                        </a:lnSpc>
                        <a:spcAft>
                          <a:spcPts val="800"/>
                        </a:spcAft>
                      </a:pPr>
                      <a:r>
                        <a:rPr lang="en-US" sz="1100" b="0" dirty="0">
                          <a:solidFill>
                            <a:schemeClr val="tx1"/>
                          </a:solidFill>
                          <a:effectLst/>
                        </a:rPr>
                        <a:t>Los hombres pueden cocinar para la </a:t>
                      </a:r>
                      <a:r>
                        <a:rPr lang="en-US" sz="1100" b="0" dirty="0" err="1">
                          <a:solidFill>
                            <a:schemeClr val="tx1"/>
                          </a:solidFill>
                          <a:effectLst/>
                        </a:rPr>
                        <a:t>familia</a:t>
                      </a:r>
                      <a:endParaRPr lang="en-US" sz="1100" b="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nSpc>
                          <a:spcPct val="107000"/>
                        </a:lnSpc>
                        <a:spcAft>
                          <a:spcPts val="800"/>
                        </a:spcAft>
                      </a:pPr>
                      <a:r>
                        <a:rPr lang="en-US" sz="1100" b="0" dirty="0">
                          <a:solidFill>
                            <a:schemeClr val="tx1"/>
                          </a:solidFill>
                          <a:effectLst/>
                        </a:rPr>
                        <a:t> </a:t>
                      </a:r>
                      <a:endParaRPr lang="en-US" sz="1100" b="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nSpc>
                          <a:spcPct val="107000"/>
                        </a:lnSpc>
                        <a:spcAft>
                          <a:spcPts val="800"/>
                        </a:spcAft>
                      </a:pPr>
                      <a:r>
                        <a:rPr lang="en-US" sz="1100" b="0" dirty="0">
                          <a:solidFill>
                            <a:schemeClr val="tx1"/>
                          </a:solidFill>
                          <a:effectLst/>
                        </a:rPr>
                        <a:t> </a:t>
                      </a:r>
                      <a:endParaRPr lang="en-US" sz="1100" b="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nSpc>
                          <a:spcPct val="107000"/>
                        </a:lnSpc>
                        <a:spcAft>
                          <a:spcPts val="800"/>
                        </a:spcAft>
                      </a:pPr>
                      <a:r>
                        <a:rPr lang="en-US" sz="1100" b="0" dirty="0">
                          <a:solidFill>
                            <a:schemeClr val="tx1"/>
                          </a:solidFill>
                          <a:effectLst/>
                        </a:rPr>
                        <a:t> </a:t>
                      </a:r>
                      <a:endParaRPr lang="en-US" sz="1100" b="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nSpc>
                          <a:spcPct val="107000"/>
                        </a:lnSpc>
                        <a:spcAft>
                          <a:spcPts val="800"/>
                        </a:spcAft>
                      </a:pPr>
                      <a:r>
                        <a:rPr lang="en-US" sz="1100" b="0" dirty="0">
                          <a:solidFill>
                            <a:schemeClr val="tx1"/>
                          </a:solidFill>
                          <a:effectLst/>
                        </a:rPr>
                        <a:t> </a:t>
                      </a:r>
                      <a:endParaRPr lang="en-US" sz="1100" b="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extLst>
                  <a:ext uri="{0D108BD9-81ED-4DB2-BD59-A6C34878D82A}">
                    <a16:rowId xmlns:a16="http://schemas.microsoft.com/office/drawing/2014/main" val="510410116"/>
                  </a:ext>
                </a:extLst>
              </a:tr>
              <a:tr h="336513">
                <a:tc>
                  <a:txBody>
                    <a:bodyPr/>
                    <a:lstStyle/>
                    <a:p>
                      <a:pPr>
                        <a:lnSpc>
                          <a:spcPct val="107000"/>
                        </a:lnSpc>
                        <a:spcAft>
                          <a:spcPts val="800"/>
                        </a:spcAft>
                      </a:pPr>
                      <a:r>
                        <a:rPr lang="en-US" sz="1100" b="0" dirty="0">
                          <a:solidFill>
                            <a:schemeClr val="tx1"/>
                          </a:solidFill>
                          <a:effectLst/>
                        </a:rPr>
                        <a:t>Los hombres no saben </a:t>
                      </a:r>
                      <a:r>
                        <a:rPr lang="en-US" sz="1100" b="0" dirty="0" err="1">
                          <a:solidFill>
                            <a:schemeClr val="tx1"/>
                          </a:solidFill>
                          <a:effectLst/>
                        </a:rPr>
                        <a:t>cuidar</a:t>
                      </a:r>
                      <a:r>
                        <a:rPr lang="en-US" sz="1100" b="0" dirty="0">
                          <a:solidFill>
                            <a:schemeClr val="tx1"/>
                          </a:solidFill>
                          <a:effectLst/>
                        </a:rPr>
                        <a:t> a un/a </a:t>
                      </a:r>
                      <a:r>
                        <a:rPr lang="en-US" sz="1100" b="0" dirty="0" err="1">
                          <a:solidFill>
                            <a:schemeClr val="tx1"/>
                          </a:solidFill>
                          <a:effectLst/>
                        </a:rPr>
                        <a:t>niño</a:t>
                      </a:r>
                      <a:r>
                        <a:rPr lang="en-US" sz="1100" b="0" dirty="0">
                          <a:solidFill>
                            <a:schemeClr val="tx1"/>
                          </a:solidFill>
                          <a:effectLst/>
                        </a:rPr>
                        <a:t>/a </a:t>
                      </a:r>
                      <a:r>
                        <a:rPr lang="en-US" sz="1100" b="0" dirty="0" err="1">
                          <a:solidFill>
                            <a:schemeClr val="tx1"/>
                          </a:solidFill>
                          <a:effectLst/>
                        </a:rPr>
                        <a:t>pequeño</a:t>
                      </a:r>
                      <a:r>
                        <a:rPr lang="en-US" sz="1100" b="0" dirty="0">
                          <a:solidFill>
                            <a:schemeClr val="tx1"/>
                          </a:solidFill>
                          <a:effectLst/>
                        </a:rPr>
                        <a:t>/a sin </a:t>
                      </a:r>
                      <a:r>
                        <a:rPr lang="en-US" sz="1100" b="0" dirty="0" err="1">
                          <a:solidFill>
                            <a:schemeClr val="tx1"/>
                          </a:solidFill>
                          <a:effectLst/>
                        </a:rPr>
                        <a:t>una</a:t>
                      </a:r>
                      <a:r>
                        <a:rPr lang="en-US" sz="1100" b="0" dirty="0">
                          <a:solidFill>
                            <a:schemeClr val="tx1"/>
                          </a:solidFill>
                          <a:effectLst/>
                        </a:rPr>
                        <a:t> </a:t>
                      </a:r>
                      <a:r>
                        <a:rPr lang="en-US" sz="1100" b="0" dirty="0" err="1">
                          <a:solidFill>
                            <a:schemeClr val="tx1"/>
                          </a:solidFill>
                          <a:effectLst/>
                        </a:rPr>
                        <a:t>mujer</a:t>
                      </a:r>
                      <a:endParaRPr lang="en-US" sz="1100" b="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nSpc>
                          <a:spcPct val="107000"/>
                        </a:lnSpc>
                        <a:spcAft>
                          <a:spcPts val="800"/>
                        </a:spcAft>
                      </a:pPr>
                      <a:r>
                        <a:rPr lang="en-US" sz="1100" b="0" dirty="0">
                          <a:solidFill>
                            <a:schemeClr val="tx1"/>
                          </a:solidFill>
                          <a:effectLst/>
                        </a:rPr>
                        <a:t> </a:t>
                      </a:r>
                      <a:endParaRPr lang="en-US" sz="1100" b="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nSpc>
                          <a:spcPct val="107000"/>
                        </a:lnSpc>
                        <a:spcAft>
                          <a:spcPts val="800"/>
                        </a:spcAft>
                      </a:pPr>
                      <a:r>
                        <a:rPr lang="en-US" sz="1100" b="0" dirty="0">
                          <a:solidFill>
                            <a:schemeClr val="tx1"/>
                          </a:solidFill>
                          <a:effectLst/>
                        </a:rPr>
                        <a:t> </a:t>
                      </a:r>
                      <a:endParaRPr lang="en-US" sz="1100" b="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nSpc>
                          <a:spcPct val="107000"/>
                        </a:lnSpc>
                        <a:spcAft>
                          <a:spcPts val="800"/>
                        </a:spcAft>
                      </a:pPr>
                      <a:r>
                        <a:rPr lang="en-US" sz="1100" b="0" dirty="0">
                          <a:solidFill>
                            <a:schemeClr val="tx1"/>
                          </a:solidFill>
                          <a:effectLst/>
                        </a:rPr>
                        <a:t> </a:t>
                      </a:r>
                      <a:endParaRPr lang="en-US" sz="1100" b="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nSpc>
                          <a:spcPct val="107000"/>
                        </a:lnSpc>
                        <a:spcAft>
                          <a:spcPts val="800"/>
                        </a:spcAft>
                      </a:pPr>
                      <a:r>
                        <a:rPr lang="en-US" sz="1100" b="0" dirty="0">
                          <a:solidFill>
                            <a:schemeClr val="tx1"/>
                          </a:solidFill>
                          <a:effectLst/>
                        </a:rPr>
                        <a:t> </a:t>
                      </a:r>
                      <a:endParaRPr lang="en-US" sz="1100" b="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extLst>
                  <a:ext uri="{0D108BD9-81ED-4DB2-BD59-A6C34878D82A}">
                    <a16:rowId xmlns:a16="http://schemas.microsoft.com/office/drawing/2014/main" val="3017245265"/>
                  </a:ext>
                </a:extLst>
              </a:tr>
              <a:tr h="508568">
                <a:tc>
                  <a:txBody>
                    <a:bodyPr/>
                    <a:lstStyle/>
                    <a:p>
                      <a:pPr>
                        <a:lnSpc>
                          <a:spcPct val="107000"/>
                        </a:lnSpc>
                        <a:spcAft>
                          <a:spcPts val="800"/>
                        </a:spcAft>
                      </a:pPr>
                      <a:r>
                        <a:rPr lang="en-US" sz="1100" b="0" dirty="0">
                          <a:solidFill>
                            <a:schemeClr val="tx1"/>
                          </a:solidFill>
                          <a:effectLst/>
                        </a:rPr>
                        <a:t>Cuando una esposa hace algo mal, la mejor manera de hacerle saber que estás molesto es sentarse y discutir </a:t>
                      </a:r>
                      <a:r>
                        <a:rPr lang="en-US" sz="1100" b="0" dirty="0" err="1">
                          <a:solidFill>
                            <a:schemeClr val="tx1"/>
                          </a:solidFill>
                          <a:effectLst/>
                        </a:rPr>
                        <a:t>el</a:t>
                      </a:r>
                      <a:r>
                        <a:rPr lang="en-US" sz="1100" b="0" dirty="0">
                          <a:solidFill>
                            <a:schemeClr val="tx1"/>
                          </a:solidFill>
                          <a:effectLst/>
                        </a:rPr>
                        <a:t> </a:t>
                      </a:r>
                      <a:r>
                        <a:rPr lang="en-US" sz="1100" b="0" dirty="0" err="1">
                          <a:solidFill>
                            <a:schemeClr val="tx1"/>
                          </a:solidFill>
                          <a:effectLst/>
                        </a:rPr>
                        <a:t>asunto</a:t>
                      </a:r>
                      <a:endParaRPr lang="en-US" sz="1100" b="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nSpc>
                          <a:spcPct val="107000"/>
                        </a:lnSpc>
                        <a:spcAft>
                          <a:spcPts val="800"/>
                        </a:spcAft>
                      </a:pPr>
                      <a:r>
                        <a:rPr lang="en-US" sz="1100" b="0" dirty="0">
                          <a:solidFill>
                            <a:schemeClr val="tx1"/>
                          </a:solidFill>
                          <a:effectLst/>
                        </a:rPr>
                        <a:t> </a:t>
                      </a:r>
                      <a:endParaRPr lang="en-US" sz="1100" b="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nSpc>
                          <a:spcPct val="107000"/>
                        </a:lnSpc>
                        <a:spcAft>
                          <a:spcPts val="800"/>
                        </a:spcAft>
                      </a:pPr>
                      <a:r>
                        <a:rPr lang="en-US" sz="1100" b="0" dirty="0">
                          <a:solidFill>
                            <a:schemeClr val="tx1"/>
                          </a:solidFill>
                          <a:effectLst/>
                        </a:rPr>
                        <a:t> </a:t>
                      </a:r>
                      <a:endParaRPr lang="en-US" sz="1100" b="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nSpc>
                          <a:spcPct val="107000"/>
                        </a:lnSpc>
                        <a:spcAft>
                          <a:spcPts val="800"/>
                        </a:spcAft>
                      </a:pPr>
                      <a:r>
                        <a:rPr lang="en-US" sz="1100" b="0" dirty="0">
                          <a:solidFill>
                            <a:schemeClr val="tx1"/>
                          </a:solidFill>
                          <a:effectLst/>
                        </a:rPr>
                        <a:t> </a:t>
                      </a:r>
                      <a:endParaRPr lang="en-US" sz="1100" b="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nSpc>
                          <a:spcPct val="107000"/>
                        </a:lnSpc>
                        <a:spcAft>
                          <a:spcPts val="800"/>
                        </a:spcAft>
                      </a:pPr>
                      <a:r>
                        <a:rPr lang="en-US" sz="1100" b="0" dirty="0">
                          <a:solidFill>
                            <a:schemeClr val="tx1"/>
                          </a:solidFill>
                          <a:effectLst/>
                        </a:rPr>
                        <a:t> </a:t>
                      </a:r>
                      <a:endParaRPr lang="en-US" sz="1100" b="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extLst>
                  <a:ext uri="{0D108BD9-81ED-4DB2-BD59-A6C34878D82A}">
                    <a16:rowId xmlns:a16="http://schemas.microsoft.com/office/drawing/2014/main" val="949259939"/>
                  </a:ext>
                </a:extLst>
              </a:tr>
              <a:tr h="508568">
                <a:tc>
                  <a:txBody>
                    <a:bodyPr/>
                    <a:lstStyle/>
                    <a:p>
                      <a:pPr>
                        <a:lnSpc>
                          <a:spcPct val="107000"/>
                        </a:lnSpc>
                        <a:spcAft>
                          <a:spcPts val="800"/>
                        </a:spcAft>
                      </a:pPr>
                      <a:r>
                        <a:rPr lang="en-US" sz="1100" b="0" dirty="0">
                          <a:solidFill>
                            <a:schemeClr val="tx1"/>
                          </a:solidFill>
                          <a:effectLst/>
                        </a:rPr>
                        <a:t>A los hombres no les gusta usar la violencia, pero el alcohol es lo que hace que los hombres le </a:t>
                      </a:r>
                      <a:r>
                        <a:rPr lang="en-US" sz="1100" b="0" dirty="0" err="1">
                          <a:solidFill>
                            <a:schemeClr val="tx1"/>
                          </a:solidFill>
                          <a:effectLst/>
                        </a:rPr>
                        <a:t>peguen</a:t>
                      </a:r>
                      <a:r>
                        <a:rPr lang="en-US" sz="1100" b="0" dirty="0">
                          <a:solidFill>
                            <a:schemeClr val="tx1"/>
                          </a:solidFill>
                          <a:effectLst/>
                        </a:rPr>
                        <a:t> a las mujeres y a </a:t>
                      </a:r>
                      <a:r>
                        <a:rPr lang="en-US" sz="1100" b="0" dirty="0" err="1">
                          <a:solidFill>
                            <a:schemeClr val="tx1"/>
                          </a:solidFill>
                          <a:effectLst/>
                        </a:rPr>
                        <a:t>los</a:t>
                      </a:r>
                      <a:r>
                        <a:rPr lang="en-US" sz="1100" b="0" dirty="0">
                          <a:solidFill>
                            <a:schemeClr val="tx1"/>
                          </a:solidFill>
                          <a:effectLst/>
                        </a:rPr>
                        <a:t>/as </a:t>
                      </a:r>
                      <a:r>
                        <a:rPr lang="en-US" sz="1100" b="0" dirty="0" err="1">
                          <a:solidFill>
                            <a:schemeClr val="tx1"/>
                          </a:solidFill>
                          <a:effectLst/>
                        </a:rPr>
                        <a:t>niños</a:t>
                      </a:r>
                      <a:r>
                        <a:rPr lang="en-US" sz="1100" b="0" dirty="0">
                          <a:solidFill>
                            <a:schemeClr val="tx1"/>
                          </a:solidFill>
                          <a:effectLst/>
                        </a:rPr>
                        <a:t>/as </a:t>
                      </a:r>
                      <a:endParaRPr lang="en-US" sz="1100" b="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nSpc>
                          <a:spcPct val="107000"/>
                        </a:lnSpc>
                        <a:spcAft>
                          <a:spcPts val="800"/>
                        </a:spcAft>
                      </a:pPr>
                      <a:r>
                        <a:rPr lang="en-US" sz="1100" b="0" dirty="0">
                          <a:solidFill>
                            <a:schemeClr val="tx1"/>
                          </a:solidFill>
                          <a:effectLst/>
                        </a:rPr>
                        <a:t> </a:t>
                      </a:r>
                      <a:endParaRPr lang="en-US" sz="1100" b="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nSpc>
                          <a:spcPct val="107000"/>
                        </a:lnSpc>
                        <a:spcAft>
                          <a:spcPts val="800"/>
                        </a:spcAft>
                      </a:pPr>
                      <a:r>
                        <a:rPr lang="en-US" sz="1100" b="0" dirty="0">
                          <a:solidFill>
                            <a:schemeClr val="tx1"/>
                          </a:solidFill>
                          <a:effectLst/>
                        </a:rPr>
                        <a:t> </a:t>
                      </a:r>
                      <a:endParaRPr lang="en-US" sz="1100" b="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nSpc>
                          <a:spcPct val="107000"/>
                        </a:lnSpc>
                        <a:spcAft>
                          <a:spcPts val="800"/>
                        </a:spcAft>
                      </a:pPr>
                      <a:r>
                        <a:rPr lang="en-US" sz="1100" b="0" dirty="0">
                          <a:solidFill>
                            <a:schemeClr val="tx1"/>
                          </a:solidFill>
                          <a:effectLst/>
                        </a:rPr>
                        <a:t> </a:t>
                      </a:r>
                      <a:endParaRPr lang="en-US" sz="1100" b="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nSpc>
                          <a:spcPct val="107000"/>
                        </a:lnSpc>
                        <a:spcAft>
                          <a:spcPts val="800"/>
                        </a:spcAft>
                      </a:pPr>
                      <a:r>
                        <a:rPr lang="en-US" sz="1100" b="0" dirty="0">
                          <a:solidFill>
                            <a:schemeClr val="tx1"/>
                          </a:solidFill>
                          <a:effectLst/>
                        </a:rPr>
                        <a:t> </a:t>
                      </a:r>
                      <a:endParaRPr lang="en-US" sz="1100" b="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extLst>
                  <a:ext uri="{0D108BD9-81ED-4DB2-BD59-A6C34878D82A}">
                    <a16:rowId xmlns:a16="http://schemas.microsoft.com/office/drawing/2014/main" val="904621611"/>
                  </a:ext>
                </a:extLst>
              </a:tr>
              <a:tr h="508568">
                <a:tc>
                  <a:txBody>
                    <a:bodyPr/>
                    <a:lstStyle/>
                    <a:p>
                      <a:pPr>
                        <a:lnSpc>
                          <a:spcPct val="107000"/>
                        </a:lnSpc>
                        <a:spcAft>
                          <a:spcPts val="800"/>
                        </a:spcAft>
                      </a:pPr>
                      <a:r>
                        <a:rPr lang="en-US" sz="1100" b="0" dirty="0">
                          <a:solidFill>
                            <a:schemeClr val="tx1"/>
                          </a:solidFill>
                          <a:effectLst/>
                        </a:rPr>
                        <a:t>Se considera que los hombres que juegan, bailan o cantan con sus hijos se comportan </a:t>
                      </a:r>
                      <a:r>
                        <a:rPr lang="en-US" sz="1100" b="0" dirty="0" err="1">
                          <a:solidFill>
                            <a:schemeClr val="tx1"/>
                          </a:solidFill>
                          <a:effectLst/>
                        </a:rPr>
                        <a:t>como</a:t>
                      </a:r>
                      <a:r>
                        <a:rPr lang="en-US" sz="1100" b="0" dirty="0">
                          <a:solidFill>
                            <a:schemeClr val="tx1"/>
                          </a:solidFill>
                          <a:effectLst/>
                        </a:rPr>
                        <a:t> </a:t>
                      </a:r>
                      <a:r>
                        <a:rPr lang="en-US" sz="1100" b="0" dirty="0" err="1">
                          <a:solidFill>
                            <a:schemeClr val="tx1"/>
                          </a:solidFill>
                          <a:effectLst/>
                        </a:rPr>
                        <a:t>mujeres</a:t>
                      </a:r>
                      <a:endParaRPr lang="en-US" sz="1100" b="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nSpc>
                          <a:spcPct val="107000"/>
                        </a:lnSpc>
                        <a:spcAft>
                          <a:spcPts val="800"/>
                        </a:spcAft>
                      </a:pPr>
                      <a:r>
                        <a:rPr lang="en-US" sz="1100" b="0" dirty="0">
                          <a:solidFill>
                            <a:schemeClr val="tx1"/>
                          </a:solidFill>
                          <a:effectLst/>
                        </a:rPr>
                        <a:t> </a:t>
                      </a:r>
                      <a:endParaRPr lang="en-US" sz="1100" b="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nSpc>
                          <a:spcPct val="107000"/>
                        </a:lnSpc>
                        <a:spcAft>
                          <a:spcPts val="800"/>
                        </a:spcAft>
                      </a:pPr>
                      <a:r>
                        <a:rPr lang="en-US" sz="1100" b="0" dirty="0">
                          <a:solidFill>
                            <a:schemeClr val="tx1"/>
                          </a:solidFill>
                          <a:effectLst/>
                        </a:rPr>
                        <a:t> </a:t>
                      </a:r>
                      <a:endParaRPr lang="en-US" sz="1100" b="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nSpc>
                          <a:spcPct val="107000"/>
                        </a:lnSpc>
                        <a:spcAft>
                          <a:spcPts val="800"/>
                        </a:spcAft>
                      </a:pPr>
                      <a:r>
                        <a:rPr lang="en-US" sz="1100" b="0" dirty="0">
                          <a:solidFill>
                            <a:schemeClr val="tx1"/>
                          </a:solidFill>
                          <a:effectLst/>
                        </a:rPr>
                        <a:t> </a:t>
                      </a:r>
                      <a:endParaRPr lang="en-US" sz="1100" b="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nSpc>
                          <a:spcPct val="107000"/>
                        </a:lnSpc>
                        <a:spcAft>
                          <a:spcPts val="800"/>
                        </a:spcAft>
                      </a:pPr>
                      <a:r>
                        <a:rPr lang="en-US" sz="1100" b="0" dirty="0">
                          <a:solidFill>
                            <a:schemeClr val="tx1"/>
                          </a:solidFill>
                          <a:effectLst/>
                        </a:rPr>
                        <a:t> </a:t>
                      </a:r>
                      <a:endParaRPr lang="en-US" sz="1100" b="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extLst>
                  <a:ext uri="{0D108BD9-81ED-4DB2-BD59-A6C34878D82A}">
                    <a16:rowId xmlns:a16="http://schemas.microsoft.com/office/drawing/2014/main" val="1170419363"/>
                  </a:ext>
                </a:extLst>
              </a:tr>
              <a:tr h="508568">
                <a:tc>
                  <a:txBody>
                    <a:bodyPr/>
                    <a:lstStyle/>
                    <a:p>
                      <a:pPr>
                        <a:lnSpc>
                          <a:spcPct val="107000"/>
                        </a:lnSpc>
                        <a:spcAft>
                          <a:spcPts val="800"/>
                        </a:spcAft>
                      </a:pPr>
                      <a:r>
                        <a:rPr lang="en-US" sz="1100" b="0" dirty="0">
                          <a:solidFill>
                            <a:schemeClr val="tx1"/>
                          </a:solidFill>
                          <a:effectLst/>
                        </a:rPr>
                        <a:t>Los hombres que participan activamente en la vida de sus familias e </a:t>
                      </a:r>
                      <a:r>
                        <a:rPr lang="en-US" sz="1100" b="0" dirty="0" err="1">
                          <a:solidFill>
                            <a:schemeClr val="tx1"/>
                          </a:solidFill>
                          <a:effectLst/>
                        </a:rPr>
                        <a:t>hijos</a:t>
                      </a:r>
                      <a:r>
                        <a:rPr lang="en-US" sz="1100" b="0" dirty="0">
                          <a:solidFill>
                            <a:schemeClr val="tx1"/>
                          </a:solidFill>
                          <a:effectLst/>
                        </a:rPr>
                        <a:t>/as son </a:t>
                      </a:r>
                      <a:r>
                        <a:rPr lang="en-US" sz="1100" b="0" dirty="0" err="1">
                          <a:solidFill>
                            <a:schemeClr val="tx1"/>
                          </a:solidFill>
                          <a:effectLst/>
                        </a:rPr>
                        <a:t>admirados</a:t>
                      </a:r>
                      <a:r>
                        <a:rPr lang="en-US" sz="1100" b="0" dirty="0">
                          <a:solidFill>
                            <a:schemeClr val="tx1"/>
                          </a:solidFill>
                          <a:effectLst/>
                        </a:rPr>
                        <a:t>/as por sus amigos y </a:t>
                      </a:r>
                      <a:r>
                        <a:rPr lang="en-US" sz="1100" b="0" dirty="0" err="1">
                          <a:solidFill>
                            <a:schemeClr val="tx1"/>
                          </a:solidFill>
                          <a:effectLst/>
                        </a:rPr>
                        <a:t>vecinos</a:t>
                      </a:r>
                      <a:r>
                        <a:rPr lang="en-US" sz="1100" b="0" dirty="0">
                          <a:solidFill>
                            <a:schemeClr val="tx1"/>
                          </a:solidFill>
                          <a:effectLst/>
                        </a:rPr>
                        <a:t> </a:t>
                      </a:r>
                      <a:r>
                        <a:rPr lang="en-US" sz="1100" b="0" dirty="0" err="1">
                          <a:solidFill>
                            <a:schemeClr val="tx1"/>
                          </a:solidFill>
                          <a:effectLst/>
                        </a:rPr>
                        <a:t>varones</a:t>
                      </a:r>
                      <a:endParaRPr lang="en-US" sz="1100" b="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nSpc>
                          <a:spcPct val="107000"/>
                        </a:lnSpc>
                        <a:spcAft>
                          <a:spcPts val="800"/>
                        </a:spcAft>
                      </a:pPr>
                      <a:r>
                        <a:rPr lang="en-US" sz="1100" b="0" dirty="0">
                          <a:solidFill>
                            <a:schemeClr val="tx1"/>
                          </a:solidFill>
                          <a:effectLst/>
                        </a:rPr>
                        <a:t> </a:t>
                      </a:r>
                      <a:endParaRPr lang="en-US" sz="1100" b="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nSpc>
                          <a:spcPct val="107000"/>
                        </a:lnSpc>
                        <a:spcAft>
                          <a:spcPts val="800"/>
                        </a:spcAft>
                      </a:pPr>
                      <a:r>
                        <a:rPr lang="en-US" sz="1100" b="0" dirty="0">
                          <a:solidFill>
                            <a:schemeClr val="tx1"/>
                          </a:solidFill>
                          <a:effectLst/>
                        </a:rPr>
                        <a:t> </a:t>
                      </a:r>
                      <a:endParaRPr lang="en-US" sz="1100" b="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nSpc>
                          <a:spcPct val="107000"/>
                        </a:lnSpc>
                        <a:spcAft>
                          <a:spcPts val="800"/>
                        </a:spcAft>
                      </a:pPr>
                      <a:r>
                        <a:rPr lang="en-US" sz="1100" b="0" dirty="0">
                          <a:solidFill>
                            <a:schemeClr val="tx1"/>
                          </a:solidFill>
                          <a:effectLst/>
                        </a:rPr>
                        <a:t> </a:t>
                      </a:r>
                      <a:endParaRPr lang="en-US" sz="1100" b="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nSpc>
                          <a:spcPct val="107000"/>
                        </a:lnSpc>
                        <a:spcAft>
                          <a:spcPts val="800"/>
                        </a:spcAft>
                      </a:pPr>
                      <a:r>
                        <a:rPr lang="en-US" sz="1100" b="0" dirty="0">
                          <a:solidFill>
                            <a:schemeClr val="tx1"/>
                          </a:solidFill>
                          <a:effectLst/>
                        </a:rPr>
                        <a:t> </a:t>
                      </a:r>
                      <a:endParaRPr lang="en-US" sz="1100" b="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extLst>
                  <a:ext uri="{0D108BD9-81ED-4DB2-BD59-A6C34878D82A}">
                    <a16:rowId xmlns:a16="http://schemas.microsoft.com/office/drawing/2014/main" val="3315774037"/>
                  </a:ext>
                </a:extLst>
              </a:tr>
              <a:tr h="336513">
                <a:tc>
                  <a:txBody>
                    <a:bodyPr/>
                    <a:lstStyle/>
                    <a:p>
                      <a:pPr>
                        <a:lnSpc>
                          <a:spcPct val="107000"/>
                        </a:lnSpc>
                        <a:spcAft>
                          <a:spcPts val="800"/>
                        </a:spcAft>
                      </a:pPr>
                      <a:r>
                        <a:rPr lang="en-US" sz="1100" b="0" dirty="0">
                          <a:solidFill>
                            <a:schemeClr val="tx1"/>
                          </a:solidFill>
                          <a:effectLst/>
                        </a:rPr>
                        <a:t>Es vergonzoso que amigos y vecinos te encuentren lavando la ropa de </a:t>
                      </a:r>
                      <a:r>
                        <a:rPr lang="en-US" sz="1100" b="0" dirty="0" err="1">
                          <a:solidFill>
                            <a:schemeClr val="tx1"/>
                          </a:solidFill>
                          <a:effectLst/>
                        </a:rPr>
                        <a:t>tu</a:t>
                      </a:r>
                      <a:r>
                        <a:rPr lang="en-US" sz="1100" b="0" dirty="0">
                          <a:solidFill>
                            <a:schemeClr val="tx1"/>
                          </a:solidFill>
                          <a:effectLst/>
                        </a:rPr>
                        <a:t> </a:t>
                      </a:r>
                      <a:r>
                        <a:rPr lang="en-US" sz="1100" b="0" dirty="0" err="1">
                          <a:solidFill>
                            <a:schemeClr val="tx1"/>
                          </a:solidFill>
                          <a:effectLst/>
                        </a:rPr>
                        <a:t>mujer</a:t>
                      </a:r>
                      <a:endParaRPr lang="en-US" sz="1100" b="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nSpc>
                          <a:spcPct val="107000"/>
                        </a:lnSpc>
                        <a:spcAft>
                          <a:spcPts val="800"/>
                        </a:spcAft>
                      </a:pPr>
                      <a:r>
                        <a:rPr lang="en-US" sz="1100" b="0" dirty="0">
                          <a:solidFill>
                            <a:schemeClr val="tx1"/>
                          </a:solidFill>
                          <a:effectLst/>
                        </a:rPr>
                        <a:t> </a:t>
                      </a:r>
                      <a:endParaRPr lang="en-US" sz="1100" b="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nSpc>
                          <a:spcPct val="107000"/>
                        </a:lnSpc>
                        <a:spcAft>
                          <a:spcPts val="800"/>
                        </a:spcAft>
                      </a:pPr>
                      <a:r>
                        <a:rPr lang="en-US" sz="1100" b="0" dirty="0">
                          <a:solidFill>
                            <a:schemeClr val="tx1"/>
                          </a:solidFill>
                          <a:effectLst/>
                        </a:rPr>
                        <a:t> </a:t>
                      </a:r>
                      <a:endParaRPr lang="en-US" sz="1100" b="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nSpc>
                          <a:spcPct val="107000"/>
                        </a:lnSpc>
                        <a:spcAft>
                          <a:spcPts val="800"/>
                        </a:spcAft>
                      </a:pPr>
                      <a:r>
                        <a:rPr lang="en-US" sz="1100" b="0" dirty="0">
                          <a:solidFill>
                            <a:schemeClr val="tx1"/>
                          </a:solidFill>
                          <a:effectLst/>
                        </a:rPr>
                        <a:t> </a:t>
                      </a:r>
                      <a:endParaRPr lang="en-US" sz="1100" b="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nSpc>
                          <a:spcPct val="107000"/>
                        </a:lnSpc>
                        <a:spcAft>
                          <a:spcPts val="800"/>
                        </a:spcAft>
                      </a:pPr>
                      <a:r>
                        <a:rPr lang="en-US" sz="1100" b="0" dirty="0">
                          <a:solidFill>
                            <a:schemeClr val="tx1"/>
                          </a:solidFill>
                          <a:effectLst/>
                        </a:rPr>
                        <a:t> </a:t>
                      </a:r>
                      <a:endParaRPr lang="en-US" sz="1100" b="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extLst>
                  <a:ext uri="{0D108BD9-81ED-4DB2-BD59-A6C34878D82A}">
                    <a16:rowId xmlns:a16="http://schemas.microsoft.com/office/drawing/2014/main" val="14802882"/>
                  </a:ext>
                </a:extLst>
              </a:tr>
              <a:tr h="336513">
                <a:tc>
                  <a:txBody>
                    <a:bodyPr/>
                    <a:lstStyle/>
                    <a:p>
                      <a:pPr>
                        <a:lnSpc>
                          <a:spcPct val="107000"/>
                        </a:lnSpc>
                        <a:spcAft>
                          <a:spcPts val="800"/>
                        </a:spcAft>
                      </a:pPr>
                      <a:r>
                        <a:rPr lang="en-US" sz="1100" b="0" dirty="0">
                          <a:solidFill>
                            <a:schemeClr val="tx1"/>
                          </a:solidFill>
                          <a:effectLst/>
                        </a:rPr>
                        <a:t>Los padres no quieren a </a:t>
                      </a:r>
                      <a:r>
                        <a:rPr lang="en-US" sz="1100" b="0" dirty="0" err="1">
                          <a:solidFill>
                            <a:schemeClr val="tx1"/>
                          </a:solidFill>
                          <a:effectLst/>
                        </a:rPr>
                        <a:t>los</a:t>
                      </a:r>
                      <a:r>
                        <a:rPr lang="en-US" sz="1100" b="0" dirty="0">
                          <a:solidFill>
                            <a:schemeClr val="tx1"/>
                          </a:solidFill>
                          <a:effectLst/>
                        </a:rPr>
                        <a:t>/as </a:t>
                      </a:r>
                      <a:r>
                        <a:rPr lang="en-US" sz="1100" b="0" dirty="0" err="1">
                          <a:solidFill>
                            <a:schemeClr val="tx1"/>
                          </a:solidFill>
                          <a:effectLst/>
                        </a:rPr>
                        <a:t>niños</a:t>
                      </a:r>
                      <a:r>
                        <a:rPr lang="en-US" sz="1100" b="0" dirty="0">
                          <a:solidFill>
                            <a:schemeClr val="tx1"/>
                          </a:solidFill>
                          <a:effectLst/>
                        </a:rPr>
                        <a:t>/as tanto como las </a:t>
                      </a:r>
                      <a:r>
                        <a:rPr lang="en-US" sz="1100" b="0" dirty="0" err="1">
                          <a:solidFill>
                            <a:schemeClr val="tx1"/>
                          </a:solidFill>
                          <a:effectLst/>
                        </a:rPr>
                        <a:t>madres</a:t>
                      </a:r>
                      <a:endParaRPr lang="en-US" sz="1100" b="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nSpc>
                          <a:spcPct val="107000"/>
                        </a:lnSpc>
                        <a:spcAft>
                          <a:spcPts val="800"/>
                        </a:spcAft>
                      </a:pPr>
                      <a:r>
                        <a:rPr lang="en-US" sz="1100" b="0" dirty="0">
                          <a:solidFill>
                            <a:schemeClr val="tx1"/>
                          </a:solidFill>
                          <a:effectLst/>
                        </a:rPr>
                        <a:t> </a:t>
                      </a:r>
                      <a:endParaRPr lang="en-US" sz="1100" b="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nSpc>
                          <a:spcPct val="107000"/>
                        </a:lnSpc>
                        <a:spcAft>
                          <a:spcPts val="800"/>
                        </a:spcAft>
                      </a:pPr>
                      <a:r>
                        <a:rPr lang="en-US" sz="1100" b="0" dirty="0">
                          <a:solidFill>
                            <a:schemeClr val="tx1"/>
                          </a:solidFill>
                          <a:effectLst/>
                        </a:rPr>
                        <a:t> </a:t>
                      </a:r>
                      <a:endParaRPr lang="en-US" sz="1100" b="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nSpc>
                          <a:spcPct val="107000"/>
                        </a:lnSpc>
                        <a:spcAft>
                          <a:spcPts val="800"/>
                        </a:spcAft>
                      </a:pPr>
                      <a:r>
                        <a:rPr lang="en-US" sz="1100" b="0" dirty="0">
                          <a:solidFill>
                            <a:schemeClr val="tx1"/>
                          </a:solidFill>
                          <a:effectLst/>
                        </a:rPr>
                        <a:t> </a:t>
                      </a:r>
                      <a:endParaRPr lang="en-US" sz="1100" b="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nSpc>
                          <a:spcPct val="107000"/>
                        </a:lnSpc>
                        <a:spcAft>
                          <a:spcPts val="800"/>
                        </a:spcAft>
                      </a:pPr>
                      <a:r>
                        <a:rPr lang="en-US" sz="1100" b="0" dirty="0">
                          <a:solidFill>
                            <a:schemeClr val="tx1"/>
                          </a:solidFill>
                          <a:effectLst/>
                        </a:rPr>
                        <a:t> </a:t>
                      </a:r>
                      <a:endParaRPr lang="en-US" sz="1100" b="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extLst>
                  <a:ext uri="{0D108BD9-81ED-4DB2-BD59-A6C34878D82A}">
                    <a16:rowId xmlns:a16="http://schemas.microsoft.com/office/drawing/2014/main" val="3041104460"/>
                  </a:ext>
                </a:extLst>
              </a:tr>
              <a:tr h="336513">
                <a:tc>
                  <a:txBody>
                    <a:bodyPr/>
                    <a:lstStyle/>
                    <a:p>
                      <a:pPr>
                        <a:lnSpc>
                          <a:spcPct val="107000"/>
                        </a:lnSpc>
                        <a:spcAft>
                          <a:spcPts val="800"/>
                        </a:spcAft>
                      </a:pPr>
                      <a:r>
                        <a:rPr lang="en-US" sz="1100" b="0" dirty="0">
                          <a:solidFill>
                            <a:schemeClr val="tx1"/>
                          </a:solidFill>
                          <a:effectLst/>
                        </a:rPr>
                        <a:t>Los padres son menos importantes para el desarrollo de </a:t>
                      </a:r>
                      <a:r>
                        <a:rPr lang="en-US" sz="1100" b="0" dirty="0" err="1">
                          <a:solidFill>
                            <a:schemeClr val="tx1"/>
                          </a:solidFill>
                          <a:effectLst/>
                        </a:rPr>
                        <a:t>los</a:t>
                      </a:r>
                      <a:r>
                        <a:rPr lang="en-US" sz="1100" b="0" dirty="0">
                          <a:solidFill>
                            <a:schemeClr val="tx1"/>
                          </a:solidFill>
                          <a:effectLst/>
                        </a:rPr>
                        <a:t>/as </a:t>
                      </a:r>
                      <a:r>
                        <a:rPr lang="en-US" sz="1100" b="0" dirty="0" err="1">
                          <a:solidFill>
                            <a:schemeClr val="tx1"/>
                          </a:solidFill>
                          <a:effectLst/>
                        </a:rPr>
                        <a:t>niños</a:t>
                      </a:r>
                      <a:r>
                        <a:rPr lang="en-US" sz="1100" b="0" dirty="0">
                          <a:solidFill>
                            <a:schemeClr val="tx1"/>
                          </a:solidFill>
                          <a:effectLst/>
                        </a:rPr>
                        <a:t>/as que las </a:t>
                      </a:r>
                      <a:r>
                        <a:rPr lang="en-US" sz="1100" b="0" dirty="0" err="1">
                          <a:solidFill>
                            <a:schemeClr val="tx1"/>
                          </a:solidFill>
                          <a:effectLst/>
                        </a:rPr>
                        <a:t>madres</a:t>
                      </a:r>
                      <a:endParaRPr lang="en-US" sz="1100" b="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nSpc>
                          <a:spcPct val="107000"/>
                        </a:lnSpc>
                        <a:spcAft>
                          <a:spcPts val="800"/>
                        </a:spcAft>
                      </a:pPr>
                      <a:r>
                        <a:rPr lang="en-US" sz="1100" b="0" dirty="0">
                          <a:solidFill>
                            <a:schemeClr val="tx1"/>
                          </a:solidFill>
                          <a:effectLst/>
                        </a:rPr>
                        <a:t> </a:t>
                      </a:r>
                      <a:endParaRPr lang="en-US" sz="1100" b="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nSpc>
                          <a:spcPct val="107000"/>
                        </a:lnSpc>
                        <a:spcAft>
                          <a:spcPts val="800"/>
                        </a:spcAft>
                      </a:pPr>
                      <a:r>
                        <a:rPr lang="en-US" sz="1100" b="0" dirty="0">
                          <a:solidFill>
                            <a:schemeClr val="tx1"/>
                          </a:solidFill>
                          <a:effectLst/>
                        </a:rPr>
                        <a:t> </a:t>
                      </a:r>
                      <a:endParaRPr lang="en-US" sz="1100" b="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nSpc>
                          <a:spcPct val="107000"/>
                        </a:lnSpc>
                        <a:spcAft>
                          <a:spcPts val="800"/>
                        </a:spcAft>
                      </a:pPr>
                      <a:r>
                        <a:rPr lang="en-US" sz="1100" b="0" dirty="0">
                          <a:solidFill>
                            <a:schemeClr val="tx1"/>
                          </a:solidFill>
                          <a:effectLst/>
                        </a:rPr>
                        <a:t> </a:t>
                      </a:r>
                      <a:endParaRPr lang="en-US" sz="1100" b="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nSpc>
                          <a:spcPct val="107000"/>
                        </a:lnSpc>
                        <a:spcAft>
                          <a:spcPts val="800"/>
                        </a:spcAft>
                      </a:pPr>
                      <a:r>
                        <a:rPr lang="en-US" sz="1100" b="0" dirty="0">
                          <a:solidFill>
                            <a:schemeClr val="tx1"/>
                          </a:solidFill>
                          <a:effectLst/>
                        </a:rPr>
                        <a:t> </a:t>
                      </a:r>
                      <a:endParaRPr lang="en-US" sz="1100" b="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extLst>
                  <a:ext uri="{0D108BD9-81ED-4DB2-BD59-A6C34878D82A}">
                    <a16:rowId xmlns:a16="http://schemas.microsoft.com/office/drawing/2014/main" val="622439162"/>
                  </a:ext>
                </a:extLst>
              </a:tr>
              <a:tr h="164461">
                <a:tc>
                  <a:txBody>
                    <a:bodyPr/>
                    <a:lstStyle/>
                    <a:p>
                      <a:pPr>
                        <a:lnSpc>
                          <a:spcPct val="107000"/>
                        </a:lnSpc>
                        <a:spcAft>
                          <a:spcPts val="800"/>
                        </a:spcAft>
                      </a:pPr>
                      <a:r>
                        <a:rPr lang="en-US" sz="1100" b="0" dirty="0">
                          <a:solidFill>
                            <a:schemeClr val="tx1"/>
                          </a:solidFill>
                          <a:effectLst/>
                        </a:rPr>
                        <a:t>Los padres no están dispuestos a </a:t>
                      </a:r>
                      <a:r>
                        <a:rPr lang="en-US" sz="1100" b="0" dirty="0" err="1">
                          <a:solidFill>
                            <a:schemeClr val="tx1"/>
                          </a:solidFill>
                          <a:effectLst/>
                        </a:rPr>
                        <a:t>cambiar</a:t>
                      </a:r>
                      <a:endParaRPr lang="en-US" sz="1100" b="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nSpc>
                          <a:spcPct val="107000"/>
                        </a:lnSpc>
                        <a:spcAft>
                          <a:spcPts val="800"/>
                        </a:spcAft>
                      </a:pPr>
                      <a:r>
                        <a:rPr lang="en-US" sz="1100" b="0" dirty="0">
                          <a:solidFill>
                            <a:schemeClr val="tx1"/>
                          </a:solidFill>
                          <a:effectLst/>
                        </a:rPr>
                        <a:t> </a:t>
                      </a:r>
                      <a:endParaRPr lang="en-US" sz="1100" b="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nSpc>
                          <a:spcPct val="107000"/>
                        </a:lnSpc>
                        <a:spcAft>
                          <a:spcPts val="800"/>
                        </a:spcAft>
                      </a:pPr>
                      <a:r>
                        <a:rPr lang="en-US" sz="1100" b="0" dirty="0">
                          <a:solidFill>
                            <a:schemeClr val="tx1"/>
                          </a:solidFill>
                          <a:effectLst/>
                        </a:rPr>
                        <a:t> </a:t>
                      </a:r>
                      <a:endParaRPr lang="en-US" sz="1100" b="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nSpc>
                          <a:spcPct val="107000"/>
                        </a:lnSpc>
                        <a:spcAft>
                          <a:spcPts val="800"/>
                        </a:spcAft>
                      </a:pPr>
                      <a:r>
                        <a:rPr lang="en-US" sz="1100" b="0" dirty="0">
                          <a:solidFill>
                            <a:schemeClr val="tx1"/>
                          </a:solidFill>
                          <a:effectLst/>
                        </a:rPr>
                        <a:t> </a:t>
                      </a:r>
                      <a:endParaRPr lang="en-US" sz="1100" b="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nSpc>
                          <a:spcPct val="107000"/>
                        </a:lnSpc>
                        <a:spcAft>
                          <a:spcPts val="800"/>
                        </a:spcAft>
                      </a:pPr>
                      <a:r>
                        <a:rPr lang="en-US" sz="1100" b="0" dirty="0">
                          <a:solidFill>
                            <a:schemeClr val="tx1"/>
                          </a:solidFill>
                          <a:effectLst/>
                        </a:rPr>
                        <a:t> </a:t>
                      </a:r>
                      <a:endParaRPr lang="en-US" sz="1100" b="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extLst>
                  <a:ext uri="{0D108BD9-81ED-4DB2-BD59-A6C34878D82A}">
                    <a16:rowId xmlns:a16="http://schemas.microsoft.com/office/drawing/2014/main" val="3033600949"/>
                  </a:ext>
                </a:extLst>
              </a:tr>
              <a:tr h="336513">
                <a:tc>
                  <a:txBody>
                    <a:bodyPr/>
                    <a:lstStyle/>
                    <a:p>
                      <a:pPr>
                        <a:lnSpc>
                          <a:spcPct val="107000"/>
                        </a:lnSpc>
                        <a:spcAft>
                          <a:spcPts val="800"/>
                        </a:spcAft>
                      </a:pPr>
                      <a:r>
                        <a:rPr lang="en-US" sz="1100" b="0" dirty="0">
                          <a:solidFill>
                            <a:schemeClr val="tx1"/>
                          </a:solidFill>
                          <a:effectLst/>
                        </a:rPr>
                        <a:t>Los hombres no pueden </a:t>
                      </a:r>
                      <a:r>
                        <a:rPr lang="en-US" sz="1100" b="0" dirty="0" err="1">
                          <a:solidFill>
                            <a:schemeClr val="tx1"/>
                          </a:solidFill>
                          <a:effectLst/>
                        </a:rPr>
                        <a:t>ocuparse</a:t>
                      </a:r>
                      <a:r>
                        <a:rPr lang="en-US" sz="1100" b="0" dirty="0">
                          <a:solidFill>
                            <a:schemeClr val="tx1"/>
                          </a:solidFill>
                          <a:effectLst/>
                        </a:rPr>
                        <a:t> de </a:t>
                      </a:r>
                      <a:r>
                        <a:rPr lang="en-US" sz="1100" b="0" dirty="0" err="1">
                          <a:solidFill>
                            <a:schemeClr val="tx1"/>
                          </a:solidFill>
                          <a:effectLst/>
                        </a:rPr>
                        <a:t>los</a:t>
                      </a:r>
                      <a:r>
                        <a:rPr lang="en-US" sz="1100" b="0" dirty="0">
                          <a:solidFill>
                            <a:schemeClr val="tx1"/>
                          </a:solidFill>
                          <a:effectLst/>
                        </a:rPr>
                        <a:t>/as </a:t>
                      </a:r>
                      <a:r>
                        <a:rPr lang="en-US" sz="1100" b="0" dirty="0" err="1">
                          <a:solidFill>
                            <a:schemeClr val="tx1"/>
                          </a:solidFill>
                          <a:effectLst/>
                        </a:rPr>
                        <a:t>niños</a:t>
                      </a:r>
                      <a:r>
                        <a:rPr lang="en-US" sz="1100" b="0" dirty="0">
                          <a:solidFill>
                            <a:schemeClr val="tx1"/>
                          </a:solidFill>
                          <a:effectLst/>
                        </a:rPr>
                        <a:t>/as sin mujeres que </a:t>
                      </a:r>
                      <a:r>
                        <a:rPr lang="en-US" sz="1100" b="0" dirty="0" err="1">
                          <a:solidFill>
                            <a:schemeClr val="tx1"/>
                          </a:solidFill>
                          <a:effectLst/>
                        </a:rPr>
                        <a:t>los</a:t>
                      </a:r>
                      <a:r>
                        <a:rPr lang="en-US" sz="1100" b="0" dirty="0">
                          <a:solidFill>
                            <a:schemeClr val="tx1"/>
                          </a:solidFill>
                          <a:effectLst/>
                        </a:rPr>
                        <a:t> </a:t>
                      </a:r>
                      <a:r>
                        <a:rPr lang="en-US" sz="1100" b="0" dirty="0" err="1">
                          <a:solidFill>
                            <a:schemeClr val="tx1"/>
                          </a:solidFill>
                          <a:effectLst/>
                        </a:rPr>
                        <a:t>ayuden</a:t>
                      </a:r>
                      <a:endParaRPr lang="en-US" sz="1100" b="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nSpc>
                          <a:spcPct val="107000"/>
                        </a:lnSpc>
                        <a:spcAft>
                          <a:spcPts val="800"/>
                        </a:spcAft>
                      </a:pPr>
                      <a:r>
                        <a:rPr lang="en-US" sz="1100" b="0" dirty="0">
                          <a:solidFill>
                            <a:schemeClr val="tx1"/>
                          </a:solidFill>
                          <a:effectLst/>
                        </a:rPr>
                        <a:t> </a:t>
                      </a:r>
                      <a:endParaRPr lang="en-US" sz="1100" b="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nSpc>
                          <a:spcPct val="107000"/>
                        </a:lnSpc>
                        <a:spcAft>
                          <a:spcPts val="800"/>
                        </a:spcAft>
                      </a:pPr>
                      <a:r>
                        <a:rPr lang="en-US" sz="1100" b="0" dirty="0">
                          <a:solidFill>
                            <a:schemeClr val="tx1"/>
                          </a:solidFill>
                          <a:effectLst/>
                        </a:rPr>
                        <a:t> </a:t>
                      </a:r>
                      <a:endParaRPr lang="en-US" sz="1100" b="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nSpc>
                          <a:spcPct val="107000"/>
                        </a:lnSpc>
                        <a:spcAft>
                          <a:spcPts val="800"/>
                        </a:spcAft>
                      </a:pPr>
                      <a:r>
                        <a:rPr lang="en-US" sz="1100" b="0" dirty="0">
                          <a:solidFill>
                            <a:schemeClr val="tx1"/>
                          </a:solidFill>
                          <a:effectLst/>
                        </a:rPr>
                        <a:t> </a:t>
                      </a:r>
                      <a:endParaRPr lang="en-US" sz="1100" b="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nSpc>
                          <a:spcPct val="107000"/>
                        </a:lnSpc>
                        <a:spcAft>
                          <a:spcPts val="800"/>
                        </a:spcAft>
                      </a:pPr>
                      <a:r>
                        <a:rPr lang="en-US" sz="1100" b="0" dirty="0">
                          <a:solidFill>
                            <a:schemeClr val="tx1"/>
                          </a:solidFill>
                          <a:effectLst/>
                        </a:rPr>
                        <a:t> </a:t>
                      </a:r>
                      <a:endParaRPr lang="en-US" sz="1100" b="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extLst>
                  <a:ext uri="{0D108BD9-81ED-4DB2-BD59-A6C34878D82A}">
                    <a16:rowId xmlns:a16="http://schemas.microsoft.com/office/drawing/2014/main" val="4128654007"/>
                  </a:ext>
                </a:extLst>
              </a:tr>
            </a:tbl>
          </a:graphicData>
        </a:graphic>
      </p:graphicFrame>
    </p:spTree>
    <p:extLst>
      <p:ext uri="{BB962C8B-B14F-4D97-AF65-F5344CB8AC3E}">
        <p14:creationId xmlns:p14="http://schemas.microsoft.com/office/powerpoint/2010/main" val="413605499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Hexagon 15">
            <a:extLst>
              <a:ext uri="{FF2B5EF4-FFF2-40B4-BE49-F238E27FC236}">
                <a16:creationId xmlns:a16="http://schemas.microsoft.com/office/drawing/2014/main" id="{F4F20A53-B8B7-8386-80BB-458946D2C2F7}"/>
              </a:ext>
            </a:extLst>
          </p:cNvPr>
          <p:cNvSpPr/>
          <p:nvPr/>
        </p:nvSpPr>
        <p:spPr>
          <a:xfrm rot="1782986">
            <a:off x="286724" y="301110"/>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Hexagon 16">
            <a:extLst>
              <a:ext uri="{FF2B5EF4-FFF2-40B4-BE49-F238E27FC236}">
                <a16:creationId xmlns:a16="http://schemas.microsoft.com/office/drawing/2014/main" id="{5B0D2ECD-2245-1B29-30FA-9D9E91DEC81C}"/>
              </a:ext>
            </a:extLst>
          </p:cNvPr>
          <p:cNvSpPr/>
          <p:nvPr/>
        </p:nvSpPr>
        <p:spPr>
          <a:xfrm rot="1782986">
            <a:off x="286724" y="763955"/>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Hexagon 17">
            <a:extLst>
              <a:ext uri="{FF2B5EF4-FFF2-40B4-BE49-F238E27FC236}">
                <a16:creationId xmlns:a16="http://schemas.microsoft.com/office/drawing/2014/main" id="{2F62FD80-42A6-087C-FB97-CBD717DE2157}"/>
              </a:ext>
            </a:extLst>
          </p:cNvPr>
          <p:cNvSpPr/>
          <p:nvPr/>
        </p:nvSpPr>
        <p:spPr>
          <a:xfrm rot="1782986">
            <a:off x="286724" y="1226800"/>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Hexagon 18">
            <a:extLst>
              <a:ext uri="{FF2B5EF4-FFF2-40B4-BE49-F238E27FC236}">
                <a16:creationId xmlns:a16="http://schemas.microsoft.com/office/drawing/2014/main" id="{34282C81-1BDD-445E-97F5-59741069E143}"/>
              </a:ext>
            </a:extLst>
          </p:cNvPr>
          <p:cNvSpPr/>
          <p:nvPr/>
        </p:nvSpPr>
        <p:spPr>
          <a:xfrm rot="1782986">
            <a:off x="286724" y="1689645"/>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Hexagon 19">
            <a:extLst>
              <a:ext uri="{FF2B5EF4-FFF2-40B4-BE49-F238E27FC236}">
                <a16:creationId xmlns:a16="http://schemas.microsoft.com/office/drawing/2014/main" id="{DAE8D308-1F21-2E7C-7DA3-C0E216556E5B}"/>
              </a:ext>
            </a:extLst>
          </p:cNvPr>
          <p:cNvSpPr/>
          <p:nvPr/>
        </p:nvSpPr>
        <p:spPr>
          <a:xfrm rot="1782986">
            <a:off x="286724" y="2152490"/>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TextBox 3">
            <a:extLst>
              <a:ext uri="{FF2B5EF4-FFF2-40B4-BE49-F238E27FC236}">
                <a16:creationId xmlns:a16="http://schemas.microsoft.com/office/drawing/2014/main" id="{F713E78A-AB88-2989-B72A-73B63EB8BBAE}"/>
              </a:ext>
            </a:extLst>
          </p:cNvPr>
          <p:cNvSpPr txBox="1"/>
          <p:nvPr/>
        </p:nvSpPr>
        <p:spPr>
          <a:xfrm>
            <a:off x="996287" y="699799"/>
            <a:ext cx="5262998" cy="461665"/>
          </a:xfrm>
          <a:prstGeom prst="rect">
            <a:avLst/>
          </a:prstGeom>
          <a:noFill/>
        </p:spPr>
        <p:txBody>
          <a:bodyPr wrap="square" rtlCol="0">
            <a:spAutoFit/>
          </a:bodyPr>
          <a:lstStyle/>
          <a:p>
            <a:r>
              <a:rPr lang="en-US" sz="1200" b="1" spc="300" dirty="0">
                <a:solidFill>
                  <a:schemeClr val="tx1"/>
                </a:solidFill>
              </a:rPr>
              <a:t>FORMAS ACTUALES DE TRABAJAR CON CUIDADORES Y CUIDADORAS</a:t>
            </a:r>
          </a:p>
        </p:txBody>
      </p:sp>
      <p:sp>
        <p:nvSpPr>
          <p:cNvPr id="2" name="Rectangle 1">
            <a:extLst>
              <a:ext uri="{FF2B5EF4-FFF2-40B4-BE49-F238E27FC236}">
                <a16:creationId xmlns:a16="http://schemas.microsoft.com/office/drawing/2014/main" id="{7C2242FC-E1C2-2397-3F6E-57C4A0D4509A}"/>
              </a:ext>
            </a:extLst>
          </p:cNvPr>
          <p:cNvSpPr/>
          <p:nvPr/>
        </p:nvSpPr>
        <p:spPr>
          <a:xfrm>
            <a:off x="996287" y="1371453"/>
            <a:ext cx="5262998" cy="3034143"/>
          </a:xfrm>
          <a:prstGeom prst="rect">
            <a:avLst/>
          </a:prstGeom>
          <a:noFill/>
          <a:ln>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TextBox 6">
            <a:extLst>
              <a:ext uri="{FF2B5EF4-FFF2-40B4-BE49-F238E27FC236}">
                <a16:creationId xmlns:a16="http://schemas.microsoft.com/office/drawing/2014/main" id="{551CC2DD-DD78-847F-BC5E-A5D1CF7E6EC0}"/>
              </a:ext>
            </a:extLst>
          </p:cNvPr>
          <p:cNvSpPr txBox="1"/>
          <p:nvPr/>
        </p:nvSpPr>
        <p:spPr>
          <a:xfrm>
            <a:off x="996287" y="4722167"/>
            <a:ext cx="5262998" cy="461665"/>
          </a:xfrm>
          <a:prstGeom prst="rect">
            <a:avLst/>
          </a:prstGeom>
          <a:noFill/>
        </p:spPr>
        <p:txBody>
          <a:bodyPr wrap="square" rtlCol="0">
            <a:spAutoFit/>
          </a:bodyPr>
          <a:lstStyle/>
          <a:p>
            <a:r>
              <a:rPr lang="en-US" sz="1200" b="1" spc="300" dirty="0">
                <a:solidFill>
                  <a:schemeClr val="tx1"/>
                </a:solidFill>
              </a:rPr>
              <a:t>ESTRATEGIAS PARA HACER FRENTE A LAS NORMAS Y PRÁCTICAS SOCIALES PERJUDICIALES</a:t>
            </a:r>
          </a:p>
        </p:txBody>
      </p:sp>
      <p:sp>
        <p:nvSpPr>
          <p:cNvPr id="8" name="Rectangle 7">
            <a:extLst>
              <a:ext uri="{FF2B5EF4-FFF2-40B4-BE49-F238E27FC236}">
                <a16:creationId xmlns:a16="http://schemas.microsoft.com/office/drawing/2014/main" id="{A0B50907-B973-F016-1C6A-5E0899DBB067}"/>
              </a:ext>
            </a:extLst>
          </p:cNvPr>
          <p:cNvSpPr/>
          <p:nvPr/>
        </p:nvSpPr>
        <p:spPr>
          <a:xfrm>
            <a:off x="996287" y="5393820"/>
            <a:ext cx="5262998" cy="3313625"/>
          </a:xfrm>
          <a:prstGeom prst="rect">
            <a:avLst/>
          </a:prstGeom>
          <a:noFill/>
          <a:ln>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9" name="Group 8">
            <a:extLst>
              <a:ext uri="{FF2B5EF4-FFF2-40B4-BE49-F238E27FC236}">
                <a16:creationId xmlns:a16="http://schemas.microsoft.com/office/drawing/2014/main" id="{7DD13DB1-BB60-B26C-7325-405EBA469740}"/>
              </a:ext>
            </a:extLst>
          </p:cNvPr>
          <p:cNvGrpSpPr/>
          <p:nvPr/>
        </p:nvGrpSpPr>
        <p:grpSpPr>
          <a:xfrm>
            <a:off x="3914775" y="7995108"/>
            <a:ext cx="2428873" cy="1258867"/>
            <a:chOff x="2435078" y="1755948"/>
            <a:chExt cx="7559040" cy="3917796"/>
          </a:xfrm>
        </p:grpSpPr>
        <p:sp>
          <p:nvSpPr>
            <p:cNvPr id="10" name="Arrow: Right 9">
              <a:extLst>
                <a:ext uri="{FF2B5EF4-FFF2-40B4-BE49-F238E27FC236}">
                  <a16:creationId xmlns:a16="http://schemas.microsoft.com/office/drawing/2014/main" id="{7F6CD135-5660-E277-2BD3-35DC5F276930}"/>
                </a:ext>
              </a:extLst>
            </p:cNvPr>
            <p:cNvSpPr/>
            <p:nvPr/>
          </p:nvSpPr>
          <p:spPr>
            <a:xfrm>
              <a:off x="2892278" y="1755948"/>
              <a:ext cx="1280160" cy="1097280"/>
            </a:xfrm>
            <a:prstGeom prst="rightArrow">
              <a:avLst/>
            </a:prstGeom>
            <a:solidFill>
              <a:schemeClr val="accent3">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Arrow: Right 10">
              <a:extLst>
                <a:ext uri="{FF2B5EF4-FFF2-40B4-BE49-F238E27FC236}">
                  <a16:creationId xmlns:a16="http://schemas.microsoft.com/office/drawing/2014/main" id="{986E92AD-DAD1-F538-C5E2-0AD9B24C5EF1}"/>
                </a:ext>
              </a:extLst>
            </p:cNvPr>
            <p:cNvSpPr/>
            <p:nvPr/>
          </p:nvSpPr>
          <p:spPr>
            <a:xfrm>
              <a:off x="3959078" y="3020868"/>
              <a:ext cx="1280160" cy="1097280"/>
            </a:xfrm>
            <a:prstGeom prst="rightArrow">
              <a:avLst/>
            </a:prstGeom>
            <a:solidFill>
              <a:schemeClr val="accent3">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Arrow: Right 11">
              <a:extLst>
                <a:ext uri="{FF2B5EF4-FFF2-40B4-BE49-F238E27FC236}">
                  <a16:creationId xmlns:a16="http://schemas.microsoft.com/office/drawing/2014/main" id="{E9FC2012-9DEA-2C5E-DD03-7C0C357C3A95}"/>
                </a:ext>
              </a:extLst>
            </p:cNvPr>
            <p:cNvSpPr/>
            <p:nvPr/>
          </p:nvSpPr>
          <p:spPr>
            <a:xfrm>
              <a:off x="2435078" y="3753504"/>
              <a:ext cx="1280160" cy="1097280"/>
            </a:xfrm>
            <a:prstGeom prst="rightArrow">
              <a:avLst/>
            </a:prstGeom>
            <a:solidFill>
              <a:schemeClr val="accent3">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Arrow: Right 12">
              <a:extLst>
                <a:ext uri="{FF2B5EF4-FFF2-40B4-BE49-F238E27FC236}">
                  <a16:creationId xmlns:a16="http://schemas.microsoft.com/office/drawing/2014/main" id="{15783E4D-C3B0-1F7D-0DD4-248533989604}"/>
                </a:ext>
              </a:extLst>
            </p:cNvPr>
            <p:cNvSpPr/>
            <p:nvPr/>
          </p:nvSpPr>
          <p:spPr>
            <a:xfrm>
              <a:off x="4340078" y="4576464"/>
              <a:ext cx="1280160" cy="1097280"/>
            </a:xfrm>
            <a:prstGeom prst="rightArrow">
              <a:avLst/>
            </a:prstGeom>
            <a:solidFill>
              <a:schemeClr val="accent3">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Arrow: Right 13">
              <a:extLst>
                <a:ext uri="{FF2B5EF4-FFF2-40B4-BE49-F238E27FC236}">
                  <a16:creationId xmlns:a16="http://schemas.microsoft.com/office/drawing/2014/main" id="{5736104D-E6EF-3459-015C-9D4F2FAE5B79}"/>
                </a:ext>
              </a:extLst>
            </p:cNvPr>
            <p:cNvSpPr/>
            <p:nvPr/>
          </p:nvSpPr>
          <p:spPr>
            <a:xfrm>
              <a:off x="5574518" y="2197908"/>
              <a:ext cx="1280160" cy="1097280"/>
            </a:xfrm>
            <a:prstGeom prst="rightArrow">
              <a:avLst/>
            </a:prstGeom>
            <a:solidFill>
              <a:schemeClr val="accent3">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Arrow: Right 14">
              <a:extLst>
                <a:ext uri="{FF2B5EF4-FFF2-40B4-BE49-F238E27FC236}">
                  <a16:creationId xmlns:a16="http://schemas.microsoft.com/office/drawing/2014/main" id="{5A6A2A67-5937-FF9B-BC96-4F4BF3E81593}"/>
                </a:ext>
              </a:extLst>
            </p:cNvPr>
            <p:cNvSpPr/>
            <p:nvPr/>
          </p:nvSpPr>
          <p:spPr>
            <a:xfrm>
              <a:off x="6214598" y="3494424"/>
              <a:ext cx="1280160" cy="1097280"/>
            </a:xfrm>
            <a:prstGeom prst="rightArrow">
              <a:avLst/>
            </a:prstGeom>
            <a:solidFill>
              <a:schemeClr val="accent3">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Arrow: Right 20">
              <a:extLst>
                <a:ext uri="{FF2B5EF4-FFF2-40B4-BE49-F238E27FC236}">
                  <a16:creationId xmlns:a16="http://schemas.microsoft.com/office/drawing/2014/main" id="{DA2715D9-46E7-8A88-907C-6378AA632F1B}"/>
                </a:ext>
              </a:extLst>
            </p:cNvPr>
            <p:cNvSpPr/>
            <p:nvPr/>
          </p:nvSpPr>
          <p:spPr>
            <a:xfrm rot="10800000">
              <a:off x="8713958" y="3039456"/>
              <a:ext cx="1280160" cy="1097280"/>
            </a:xfrm>
            <a:prstGeom prst="rightArrow">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Tree>
    <p:extLst>
      <p:ext uri="{BB962C8B-B14F-4D97-AF65-F5344CB8AC3E}">
        <p14:creationId xmlns:p14="http://schemas.microsoft.com/office/powerpoint/2010/main" val="42819156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Hexagon 3">
            <a:extLst>
              <a:ext uri="{FF2B5EF4-FFF2-40B4-BE49-F238E27FC236}">
                <a16:creationId xmlns:a16="http://schemas.microsoft.com/office/drawing/2014/main" id="{6EAB36A2-71B0-7D05-8E7D-7F27B2D87C22}"/>
              </a:ext>
            </a:extLst>
          </p:cNvPr>
          <p:cNvSpPr/>
          <p:nvPr/>
        </p:nvSpPr>
        <p:spPr>
          <a:xfrm rot="1782986">
            <a:off x="-1328855" y="5145441"/>
            <a:ext cx="3595260" cy="3099365"/>
          </a:xfrm>
          <a:prstGeom prst="hexagon">
            <a:avLst>
              <a:gd name="adj" fmla="val 28965"/>
              <a:gd name="vf" fmla="val 115470"/>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Hexagon 5">
            <a:extLst>
              <a:ext uri="{FF2B5EF4-FFF2-40B4-BE49-F238E27FC236}">
                <a16:creationId xmlns:a16="http://schemas.microsoft.com/office/drawing/2014/main" id="{A466602C-4F05-3AD3-0D52-C30DDFD638E6}"/>
              </a:ext>
            </a:extLst>
          </p:cNvPr>
          <p:cNvSpPr/>
          <p:nvPr/>
        </p:nvSpPr>
        <p:spPr>
          <a:xfrm rot="1782986">
            <a:off x="4678406" y="654853"/>
            <a:ext cx="3595260" cy="3099365"/>
          </a:xfrm>
          <a:prstGeom prst="hexagon">
            <a:avLst>
              <a:gd name="adj" fmla="val 28965"/>
              <a:gd name="vf" fmla="val 115470"/>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Rectangle 6">
            <a:extLst>
              <a:ext uri="{FF2B5EF4-FFF2-40B4-BE49-F238E27FC236}">
                <a16:creationId xmlns:a16="http://schemas.microsoft.com/office/drawing/2014/main" id="{B8F61937-2AF7-C47C-657A-3F8755ACFB64}"/>
              </a:ext>
            </a:extLst>
          </p:cNvPr>
          <p:cNvSpPr/>
          <p:nvPr/>
        </p:nvSpPr>
        <p:spPr>
          <a:xfrm>
            <a:off x="2501900" y="2149381"/>
            <a:ext cx="3745466" cy="1071180"/>
          </a:xfrm>
          <a:prstGeom prst="rect">
            <a:avLst/>
          </a:prstGeom>
          <a:noFill/>
          <a:ln>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a:extLst>
              <a:ext uri="{FF2B5EF4-FFF2-40B4-BE49-F238E27FC236}">
                <a16:creationId xmlns:a16="http://schemas.microsoft.com/office/drawing/2014/main" id="{E40AC73E-2770-1729-18D7-54ED7CB6DF8D}"/>
              </a:ext>
            </a:extLst>
          </p:cNvPr>
          <p:cNvSpPr/>
          <p:nvPr/>
        </p:nvSpPr>
        <p:spPr>
          <a:xfrm>
            <a:off x="2501900" y="3398040"/>
            <a:ext cx="3745466" cy="1118934"/>
          </a:xfrm>
          <a:prstGeom prst="rect">
            <a:avLst/>
          </a:prstGeom>
          <a:noFill/>
          <a:ln>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TextBox 12">
            <a:extLst>
              <a:ext uri="{FF2B5EF4-FFF2-40B4-BE49-F238E27FC236}">
                <a16:creationId xmlns:a16="http://schemas.microsoft.com/office/drawing/2014/main" id="{A9E27971-FCED-38C4-80C4-91CD602153FA}"/>
              </a:ext>
            </a:extLst>
          </p:cNvPr>
          <p:cNvSpPr txBox="1"/>
          <p:nvPr/>
        </p:nvSpPr>
        <p:spPr>
          <a:xfrm>
            <a:off x="996286" y="713169"/>
            <a:ext cx="5264813" cy="307777"/>
          </a:xfrm>
          <a:prstGeom prst="rect">
            <a:avLst/>
          </a:prstGeom>
          <a:noFill/>
        </p:spPr>
        <p:txBody>
          <a:bodyPr wrap="square">
            <a:spAutoFit/>
          </a:bodyPr>
          <a:lstStyle/>
          <a:p>
            <a:pPr marL="0" marR="0" lvl="0" indent="0" algn="l" rtl="0">
              <a:spcBef>
                <a:spcPts val="0"/>
              </a:spcBef>
              <a:spcAft>
                <a:spcPts val="1800"/>
              </a:spcAft>
              <a:buNone/>
            </a:pPr>
            <a:r>
              <a:rPr lang="en-US" sz="1400" b="1" spc="300" dirty="0">
                <a:solidFill>
                  <a:schemeClr val="bg1"/>
                </a:solidFill>
                <a:highlight>
                  <a:srgbClr val="54AF4B"/>
                </a:highlight>
                <a:latin typeface="Calibri"/>
                <a:ea typeface="Calibri"/>
                <a:cs typeface="Calibri"/>
                <a:sym typeface="Calibri"/>
              </a:rPr>
              <a:t>SESIÓN 5: CIERRE DEL MÓDULO</a:t>
            </a:r>
          </a:p>
        </p:txBody>
      </p:sp>
      <p:sp>
        <p:nvSpPr>
          <p:cNvPr id="15" name="Rectangle 14">
            <a:extLst>
              <a:ext uri="{FF2B5EF4-FFF2-40B4-BE49-F238E27FC236}">
                <a16:creationId xmlns:a16="http://schemas.microsoft.com/office/drawing/2014/main" id="{9C27418F-D422-6C56-BC28-BFA677CE97DF}"/>
              </a:ext>
            </a:extLst>
          </p:cNvPr>
          <p:cNvSpPr/>
          <p:nvPr/>
        </p:nvSpPr>
        <p:spPr>
          <a:xfrm>
            <a:off x="2501900" y="5633117"/>
            <a:ext cx="3745466" cy="939353"/>
          </a:xfrm>
          <a:prstGeom prst="rect">
            <a:avLst/>
          </a:prstGeom>
          <a:noFill/>
          <a:ln>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Rectangle 16">
            <a:extLst>
              <a:ext uri="{FF2B5EF4-FFF2-40B4-BE49-F238E27FC236}">
                <a16:creationId xmlns:a16="http://schemas.microsoft.com/office/drawing/2014/main" id="{4210A915-8C52-C5F3-A7F4-E237E5C23F68}"/>
              </a:ext>
            </a:extLst>
          </p:cNvPr>
          <p:cNvSpPr/>
          <p:nvPr/>
        </p:nvSpPr>
        <p:spPr>
          <a:xfrm>
            <a:off x="2501900" y="6753342"/>
            <a:ext cx="3745466" cy="981230"/>
          </a:xfrm>
          <a:prstGeom prst="rect">
            <a:avLst/>
          </a:prstGeom>
          <a:noFill/>
          <a:ln>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Rectangle 18">
            <a:extLst>
              <a:ext uri="{FF2B5EF4-FFF2-40B4-BE49-F238E27FC236}">
                <a16:creationId xmlns:a16="http://schemas.microsoft.com/office/drawing/2014/main" id="{19633DF0-38DC-C91A-33D1-2674767E86CA}"/>
              </a:ext>
            </a:extLst>
          </p:cNvPr>
          <p:cNvSpPr/>
          <p:nvPr/>
        </p:nvSpPr>
        <p:spPr>
          <a:xfrm>
            <a:off x="2501900" y="7928131"/>
            <a:ext cx="3745466" cy="981230"/>
          </a:xfrm>
          <a:prstGeom prst="rect">
            <a:avLst/>
          </a:prstGeom>
          <a:noFill/>
          <a:ln>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Hexagon 20">
            <a:extLst>
              <a:ext uri="{FF2B5EF4-FFF2-40B4-BE49-F238E27FC236}">
                <a16:creationId xmlns:a16="http://schemas.microsoft.com/office/drawing/2014/main" id="{8257DB33-5AC6-176B-FBDC-E8E180499219}"/>
              </a:ext>
            </a:extLst>
          </p:cNvPr>
          <p:cNvSpPr/>
          <p:nvPr/>
        </p:nvSpPr>
        <p:spPr>
          <a:xfrm rot="1782986">
            <a:off x="286724" y="301110"/>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2" name="Hexagon 21">
            <a:extLst>
              <a:ext uri="{FF2B5EF4-FFF2-40B4-BE49-F238E27FC236}">
                <a16:creationId xmlns:a16="http://schemas.microsoft.com/office/drawing/2014/main" id="{1D80CD26-6C9C-1777-38E6-5BF6379FAA8F}"/>
              </a:ext>
            </a:extLst>
          </p:cNvPr>
          <p:cNvSpPr/>
          <p:nvPr/>
        </p:nvSpPr>
        <p:spPr>
          <a:xfrm rot="1782986">
            <a:off x="286724" y="763955"/>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3" name="Hexagon 22">
            <a:extLst>
              <a:ext uri="{FF2B5EF4-FFF2-40B4-BE49-F238E27FC236}">
                <a16:creationId xmlns:a16="http://schemas.microsoft.com/office/drawing/2014/main" id="{D1010FA2-E156-284E-5FA3-839AF5A219A4}"/>
              </a:ext>
            </a:extLst>
          </p:cNvPr>
          <p:cNvSpPr/>
          <p:nvPr/>
        </p:nvSpPr>
        <p:spPr>
          <a:xfrm rot="1782986">
            <a:off x="286724" y="1226800"/>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4" name="Hexagon 23">
            <a:extLst>
              <a:ext uri="{FF2B5EF4-FFF2-40B4-BE49-F238E27FC236}">
                <a16:creationId xmlns:a16="http://schemas.microsoft.com/office/drawing/2014/main" id="{282CC43B-A442-7C07-D0DC-DFC7DCCCBF41}"/>
              </a:ext>
            </a:extLst>
          </p:cNvPr>
          <p:cNvSpPr/>
          <p:nvPr/>
        </p:nvSpPr>
        <p:spPr>
          <a:xfrm rot="1782986">
            <a:off x="286724" y="1689645"/>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5" name="Hexagon 24">
            <a:extLst>
              <a:ext uri="{FF2B5EF4-FFF2-40B4-BE49-F238E27FC236}">
                <a16:creationId xmlns:a16="http://schemas.microsoft.com/office/drawing/2014/main" id="{B2DB350D-CE84-CF62-CD81-4A1237F137D2}"/>
              </a:ext>
            </a:extLst>
          </p:cNvPr>
          <p:cNvSpPr/>
          <p:nvPr/>
        </p:nvSpPr>
        <p:spPr>
          <a:xfrm rot="1782986">
            <a:off x="286724" y="2152490"/>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extBox 7">
            <a:extLst>
              <a:ext uri="{FF2B5EF4-FFF2-40B4-BE49-F238E27FC236}">
                <a16:creationId xmlns:a16="http://schemas.microsoft.com/office/drawing/2014/main" id="{A707D890-971C-2AA1-C014-794190CBFB58}"/>
              </a:ext>
            </a:extLst>
          </p:cNvPr>
          <p:cNvSpPr txBox="1"/>
          <p:nvPr/>
        </p:nvSpPr>
        <p:spPr>
          <a:xfrm>
            <a:off x="993324" y="1696523"/>
            <a:ext cx="5264812" cy="600164"/>
          </a:xfrm>
          <a:prstGeom prst="rect">
            <a:avLst/>
          </a:prstGeom>
          <a:noFill/>
          <a:ln>
            <a:noFill/>
          </a:ln>
        </p:spPr>
        <p:txBody>
          <a:bodyPr wrap="square" rtlCol="0">
            <a:spAutoFit/>
          </a:bodyPr>
          <a:lstStyle/>
          <a:p>
            <a:r>
              <a:rPr lang="es-ES_tradnl" sz="1100" b="1"/>
              <a:t>Repase los objetivos de aprendizaje y escriba su reflexión.</a:t>
            </a:r>
          </a:p>
          <a:p>
            <a:r>
              <a:rPr lang="es-ES_tradnl" sz="1100" b="1"/>
              <a:t>
</a:t>
            </a:r>
          </a:p>
        </p:txBody>
      </p:sp>
      <p:sp>
        <p:nvSpPr>
          <p:cNvPr id="3" name="TextBox 8">
            <a:extLst>
              <a:ext uri="{FF2B5EF4-FFF2-40B4-BE49-F238E27FC236}">
                <a16:creationId xmlns:a16="http://schemas.microsoft.com/office/drawing/2014/main" id="{6D1A34EE-B74A-0F56-8424-E04DBD600C30}"/>
              </a:ext>
            </a:extLst>
          </p:cNvPr>
          <p:cNvSpPr txBox="1"/>
          <p:nvPr/>
        </p:nvSpPr>
        <p:spPr>
          <a:xfrm>
            <a:off x="993326" y="2107349"/>
            <a:ext cx="1321602" cy="1366698"/>
          </a:xfrm>
          <a:prstGeom prst="rect">
            <a:avLst/>
          </a:prstGeom>
          <a:noFill/>
          <a:ln>
            <a:noFill/>
          </a:ln>
        </p:spPr>
        <p:txBody>
          <a:bodyPr wrap="square" lIns="90000" tIns="90000" rIns="90000" bIns="90000" rtlCol="0">
            <a:spAutoFit/>
          </a:bodyPr>
          <a:lstStyle/>
          <a:p>
            <a:r>
              <a:rPr lang="es-ES_tradnl" sz="1100"/>
              <a:t>¿En qué áreas o aspectos de la formación cree que tiene mayor confianza o conocimiento ahora? </a:t>
            </a:r>
          </a:p>
        </p:txBody>
      </p:sp>
      <p:sp>
        <p:nvSpPr>
          <p:cNvPr id="5" name="TextBox 10">
            <a:extLst>
              <a:ext uri="{FF2B5EF4-FFF2-40B4-BE49-F238E27FC236}">
                <a16:creationId xmlns:a16="http://schemas.microsoft.com/office/drawing/2014/main" id="{B4410A1B-4781-EBA2-A119-BB3993948E32}"/>
              </a:ext>
            </a:extLst>
          </p:cNvPr>
          <p:cNvSpPr txBox="1"/>
          <p:nvPr/>
        </p:nvSpPr>
        <p:spPr>
          <a:xfrm>
            <a:off x="1007471" y="3413814"/>
            <a:ext cx="1309210" cy="1705252"/>
          </a:xfrm>
          <a:prstGeom prst="rect">
            <a:avLst/>
          </a:prstGeom>
          <a:noFill/>
          <a:ln>
            <a:noFill/>
          </a:ln>
        </p:spPr>
        <p:txBody>
          <a:bodyPr wrap="square" lIns="90000" tIns="90000" rIns="90000" bIns="90000" rtlCol="0">
            <a:spAutoFit/>
          </a:bodyPr>
          <a:lstStyle/>
          <a:p>
            <a:r>
              <a:rPr lang="es-ES_tradnl" sz="1100"/>
              <a:t>¿Qué objetivos de aprendizaje requieren que contemos con más información, más tiempo de práctica o más apoyo para alcanzarlos plenamente? </a:t>
            </a:r>
          </a:p>
        </p:txBody>
      </p:sp>
      <p:sp>
        <p:nvSpPr>
          <p:cNvPr id="26" name="TextBox 11">
            <a:extLst>
              <a:ext uri="{FF2B5EF4-FFF2-40B4-BE49-F238E27FC236}">
                <a16:creationId xmlns:a16="http://schemas.microsoft.com/office/drawing/2014/main" id="{EB3D693A-A6B9-EF0E-8E75-AFF5C235AAB9}"/>
              </a:ext>
            </a:extLst>
          </p:cNvPr>
          <p:cNvSpPr txBox="1"/>
          <p:nvPr/>
        </p:nvSpPr>
        <p:spPr>
          <a:xfrm>
            <a:off x="993324" y="1264346"/>
            <a:ext cx="5254042" cy="276999"/>
          </a:xfrm>
          <a:prstGeom prst="rect">
            <a:avLst/>
          </a:prstGeom>
          <a:noFill/>
        </p:spPr>
        <p:txBody>
          <a:bodyPr wrap="square" rtlCol="0">
            <a:spAutoFit/>
          </a:bodyPr>
          <a:lstStyle/>
          <a:p>
            <a:r>
              <a:rPr lang="es-ES_tradnl" sz="1200" b="1" spc="300" dirty="0">
                <a:solidFill>
                  <a:schemeClr val="tx1"/>
                </a:solidFill>
              </a:rPr>
              <a:t>OBJETIVOS DE APRENDIZAJE</a:t>
            </a:r>
          </a:p>
        </p:txBody>
      </p:sp>
      <p:sp>
        <p:nvSpPr>
          <p:cNvPr id="27" name="TextBox 13">
            <a:extLst>
              <a:ext uri="{FF2B5EF4-FFF2-40B4-BE49-F238E27FC236}">
                <a16:creationId xmlns:a16="http://schemas.microsoft.com/office/drawing/2014/main" id="{9F4415F0-3512-EC48-B6C4-E62046622E4F}"/>
              </a:ext>
            </a:extLst>
          </p:cNvPr>
          <p:cNvSpPr txBox="1"/>
          <p:nvPr/>
        </p:nvSpPr>
        <p:spPr>
          <a:xfrm>
            <a:off x="993324" y="5187134"/>
            <a:ext cx="5254042" cy="276999"/>
          </a:xfrm>
          <a:prstGeom prst="rect">
            <a:avLst/>
          </a:prstGeom>
          <a:noFill/>
        </p:spPr>
        <p:txBody>
          <a:bodyPr wrap="square" rtlCol="0">
            <a:spAutoFit/>
          </a:bodyPr>
          <a:lstStyle/>
          <a:p>
            <a:r>
              <a:rPr lang="es-ES_tradnl" sz="1200" b="1" spc="300">
                <a:solidFill>
                  <a:schemeClr val="tx1"/>
                </a:solidFill>
              </a:rPr>
              <a:t>REFLEXIÓN</a:t>
            </a:r>
          </a:p>
        </p:txBody>
      </p:sp>
      <p:sp>
        <p:nvSpPr>
          <p:cNvPr id="28" name="TextBox 15">
            <a:extLst>
              <a:ext uri="{FF2B5EF4-FFF2-40B4-BE49-F238E27FC236}">
                <a16:creationId xmlns:a16="http://schemas.microsoft.com/office/drawing/2014/main" id="{5D1AF10D-1323-3363-3262-5DD5B32F5778}"/>
              </a:ext>
            </a:extLst>
          </p:cNvPr>
          <p:cNvSpPr txBox="1"/>
          <p:nvPr/>
        </p:nvSpPr>
        <p:spPr>
          <a:xfrm>
            <a:off x="993326" y="5628588"/>
            <a:ext cx="1321602" cy="520312"/>
          </a:xfrm>
          <a:prstGeom prst="rect">
            <a:avLst/>
          </a:prstGeom>
          <a:noFill/>
          <a:ln>
            <a:noFill/>
          </a:ln>
        </p:spPr>
        <p:txBody>
          <a:bodyPr wrap="square" lIns="90000" tIns="90000" rIns="90000" bIns="90000" rtlCol="0">
            <a:spAutoFit/>
          </a:bodyPr>
          <a:lstStyle/>
          <a:p>
            <a:r>
              <a:rPr lang="es-ES_tradnl" sz="1100"/>
              <a:t>¿Qué ha llamado su atención?</a:t>
            </a:r>
          </a:p>
        </p:txBody>
      </p:sp>
      <p:sp>
        <p:nvSpPr>
          <p:cNvPr id="29" name="TextBox 17">
            <a:extLst>
              <a:ext uri="{FF2B5EF4-FFF2-40B4-BE49-F238E27FC236}">
                <a16:creationId xmlns:a16="http://schemas.microsoft.com/office/drawing/2014/main" id="{F8D40F38-A3B1-3670-08F6-54118B303270}"/>
              </a:ext>
            </a:extLst>
          </p:cNvPr>
          <p:cNvSpPr txBox="1"/>
          <p:nvPr/>
        </p:nvSpPr>
        <p:spPr>
          <a:xfrm>
            <a:off x="1007471" y="6762391"/>
            <a:ext cx="1309210" cy="520312"/>
          </a:xfrm>
          <a:prstGeom prst="rect">
            <a:avLst/>
          </a:prstGeom>
          <a:noFill/>
          <a:ln>
            <a:noFill/>
          </a:ln>
        </p:spPr>
        <p:txBody>
          <a:bodyPr wrap="square" lIns="90000" tIns="90000" rIns="90000" bIns="90000" rtlCol="0">
            <a:spAutoFit/>
          </a:bodyPr>
          <a:lstStyle/>
          <a:p>
            <a:r>
              <a:rPr lang="es-ES_tradnl" sz="1100"/>
              <a:t>¿Qué ha sido difícil?</a:t>
            </a:r>
          </a:p>
        </p:txBody>
      </p:sp>
      <p:sp>
        <p:nvSpPr>
          <p:cNvPr id="30" name="TextBox 19">
            <a:extLst>
              <a:ext uri="{FF2B5EF4-FFF2-40B4-BE49-F238E27FC236}">
                <a16:creationId xmlns:a16="http://schemas.microsoft.com/office/drawing/2014/main" id="{1C5DA120-773D-EF32-0D93-A9EE515D0356}"/>
              </a:ext>
            </a:extLst>
          </p:cNvPr>
          <p:cNvSpPr txBox="1"/>
          <p:nvPr/>
        </p:nvSpPr>
        <p:spPr>
          <a:xfrm>
            <a:off x="1007471" y="7928131"/>
            <a:ext cx="1309210" cy="689589"/>
          </a:xfrm>
          <a:prstGeom prst="rect">
            <a:avLst/>
          </a:prstGeom>
          <a:noFill/>
          <a:ln>
            <a:noFill/>
          </a:ln>
        </p:spPr>
        <p:txBody>
          <a:bodyPr wrap="square" lIns="90000" tIns="90000" rIns="90000" bIns="90000" rtlCol="0">
            <a:spAutoFit/>
          </a:bodyPr>
          <a:lstStyle/>
          <a:p>
            <a:r>
              <a:rPr lang="es-ES_tradnl" sz="1100"/>
              <a:t>¿Sobre qué le gustaría aprender más? </a:t>
            </a:r>
          </a:p>
        </p:txBody>
      </p:sp>
    </p:spTree>
    <p:extLst>
      <p:ext uri="{BB962C8B-B14F-4D97-AF65-F5344CB8AC3E}">
        <p14:creationId xmlns:p14="http://schemas.microsoft.com/office/powerpoint/2010/main" val="139524939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86B17A05-5160-3F1D-6F5D-CEFC4F447144}"/>
              </a:ext>
            </a:extLst>
          </p:cNvPr>
          <p:cNvSpPr/>
          <p:nvPr/>
        </p:nvSpPr>
        <p:spPr>
          <a:xfrm>
            <a:off x="0" y="0"/>
            <a:ext cx="6858000" cy="3314700"/>
          </a:xfrm>
          <a:prstGeom prst="rect">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TextBox 5">
            <a:extLst>
              <a:ext uri="{FF2B5EF4-FFF2-40B4-BE49-F238E27FC236}">
                <a16:creationId xmlns:a16="http://schemas.microsoft.com/office/drawing/2014/main" id="{D538EB5D-BDBC-449C-4D32-9E96742D7F80}"/>
              </a:ext>
            </a:extLst>
          </p:cNvPr>
          <p:cNvSpPr txBox="1"/>
          <p:nvPr/>
        </p:nvSpPr>
        <p:spPr>
          <a:xfrm>
            <a:off x="752439" y="4817751"/>
            <a:ext cx="5061022" cy="3416320"/>
          </a:xfrm>
          <a:prstGeom prst="rect">
            <a:avLst/>
          </a:prstGeom>
          <a:noFill/>
        </p:spPr>
        <p:txBody>
          <a:bodyPr wrap="square" rtlCol="0">
            <a:spAutoFit/>
          </a:bodyPr>
          <a:lstStyle/>
          <a:p>
            <a:pPr marL="0" marR="0" lvl="0" indent="0" defTabSz="4572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300" normalizeH="0" baseline="0" noProof="0" dirty="0">
                <a:ln>
                  <a:noFill/>
                </a:ln>
                <a:solidFill>
                  <a:schemeClr val="accent3">
                    <a:lumMod val="75000"/>
                  </a:schemeClr>
                </a:solidFill>
                <a:effectLst/>
                <a:uLnTx/>
                <a:uFillTx/>
                <a:latin typeface="Garamond" panose="02020404030301010803" pitchFamily="18" charset="0"/>
                <a:ea typeface="+mn-ea"/>
                <a:cs typeface="+mn-cs"/>
              </a:rPr>
              <a:t>MÓDULO 2</a:t>
            </a:r>
          </a:p>
          <a:p>
            <a:pPr marL="0" marR="0" lvl="0" indent="0" defTabSz="457200" rtl="0" eaLnBrk="1" fontAlgn="auto" latinLnBrk="0" hangingPunct="1">
              <a:lnSpc>
                <a:spcPct val="100000"/>
              </a:lnSpc>
              <a:spcBef>
                <a:spcPts val="0"/>
              </a:spcBef>
              <a:spcAft>
                <a:spcPts val="0"/>
              </a:spcAft>
              <a:buClrTx/>
              <a:buSzTx/>
              <a:buFontTx/>
              <a:buNone/>
              <a:tabLst/>
              <a:defRPr/>
            </a:pPr>
            <a:r>
              <a:rPr lang="en-US" sz="2000" b="1" spc="300" dirty="0">
                <a:solidFill>
                  <a:schemeClr val="accent3">
                    <a:lumMod val="75000"/>
                  </a:schemeClr>
                </a:solidFill>
                <a:latin typeface="Garamond" panose="02020404030301010803" pitchFamily="18" charset="0"/>
              </a:rPr>
              <a:t> </a:t>
            </a:r>
            <a:endParaRPr lang="en-US" sz="4400" b="1" dirty="0">
              <a:solidFill>
                <a:schemeClr val="accent3">
                  <a:lumMod val="75000"/>
                </a:schemeClr>
              </a:solidFill>
              <a:latin typeface="Garamond" panose="02020404030301010803" pitchFamily="18" charset="0"/>
            </a:endParaRPr>
          </a:p>
          <a:p>
            <a:r>
              <a:rPr lang="en-US" sz="4400" b="1" dirty="0">
                <a:solidFill>
                  <a:schemeClr val="accent3">
                    <a:lumMod val="75000"/>
                  </a:schemeClr>
                </a:solidFill>
                <a:latin typeface="Garamond" panose="02020404030301010803" pitchFamily="18" charset="0"/>
              </a:rPr>
              <a:t>Trabajar con las familias a través del ciclo de gestión de casos</a:t>
            </a:r>
          </a:p>
        </p:txBody>
      </p:sp>
      <p:sp>
        <p:nvSpPr>
          <p:cNvPr id="11" name="Hexagon 10">
            <a:extLst>
              <a:ext uri="{FF2B5EF4-FFF2-40B4-BE49-F238E27FC236}">
                <a16:creationId xmlns:a16="http://schemas.microsoft.com/office/drawing/2014/main" id="{A123E7D5-632F-3710-44A8-BC8B32827CD7}"/>
              </a:ext>
            </a:extLst>
          </p:cNvPr>
          <p:cNvSpPr/>
          <p:nvPr/>
        </p:nvSpPr>
        <p:spPr>
          <a:xfrm rot="1782986">
            <a:off x="500141" y="2100031"/>
            <a:ext cx="2348803" cy="2024823"/>
          </a:xfrm>
          <a:prstGeom prst="hexagon">
            <a:avLst>
              <a:gd name="adj" fmla="val 28965"/>
              <a:gd name="vf" fmla="val 115470"/>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24" name="Group 23">
            <a:extLst>
              <a:ext uri="{FF2B5EF4-FFF2-40B4-BE49-F238E27FC236}">
                <a16:creationId xmlns:a16="http://schemas.microsoft.com/office/drawing/2014/main" id="{EBEC69A4-9677-6079-7DFA-67D3A8CD431F}"/>
              </a:ext>
            </a:extLst>
          </p:cNvPr>
          <p:cNvGrpSpPr/>
          <p:nvPr/>
        </p:nvGrpSpPr>
        <p:grpSpPr>
          <a:xfrm>
            <a:off x="1004090" y="2588012"/>
            <a:ext cx="1340904" cy="1048860"/>
            <a:chOff x="7782406" y="2711084"/>
            <a:chExt cx="2129028" cy="1665337"/>
          </a:xfrm>
        </p:grpSpPr>
        <p:grpSp>
          <p:nvGrpSpPr>
            <p:cNvPr id="25" name="Group 24">
              <a:extLst>
                <a:ext uri="{FF2B5EF4-FFF2-40B4-BE49-F238E27FC236}">
                  <a16:creationId xmlns:a16="http://schemas.microsoft.com/office/drawing/2014/main" id="{972E372C-080F-B895-B4FC-A412311BA1BA}"/>
                </a:ext>
              </a:extLst>
            </p:cNvPr>
            <p:cNvGrpSpPr/>
            <p:nvPr/>
          </p:nvGrpSpPr>
          <p:grpSpPr>
            <a:xfrm>
              <a:off x="7782406" y="3249833"/>
              <a:ext cx="437746" cy="1126588"/>
              <a:chOff x="7856248" y="2409742"/>
              <a:chExt cx="1359139" cy="3497898"/>
            </a:xfrm>
          </p:grpSpPr>
          <p:sp>
            <p:nvSpPr>
              <p:cNvPr id="35" name="Round Same Side Corner Rectangle 23">
                <a:extLst>
                  <a:ext uri="{FF2B5EF4-FFF2-40B4-BE49-F238E27FC236}">
                    <a16:creationId xmlns:a16="http://schemas.microsoft.com/office/drawing/2014/main" id="{59AC1CAE-20B9-781A-4DDD-60EC4284B110}"/>
                  </a:ext>
                </a:extLst>
              </p:cNvPr>
              <p:cNvSpPr/>
              <p:nvPr/>
            </p:nvSpPr>
            <p:spPr>
              <a:xfrm>
                <a:off x="7866215" y="4002301"/>
                <a:ext cx="1343863" cy="1905339"/>
              </a:xfrm>
              <a:prstGeom prst="round2SameRect">
                <a:avLst>
                  <a:gd name="adj1" fmla="val 50000"/>
                  <a:gd name="adj2" fmla="val 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 name="Oval 35">
                <a:extLst>
                  <a:ext uri="{FF2B5EF4-FFF2-40B4-BE49-F238E27FC236}">
                    <a16:creationId xmlns:a16="http://schemas.microsoft.com/office/drawing/2014/main" id="{5C9C8290-2CD3-C0DD-5BF5-67DE72C9F003}"/>
                  </a:ext>
                </a:extLst>
              </p:cNvPr>
              <p:cNvSpPr/>
              <p:nvPr/>
            </p:nvSpPr>
            <p:spPr>
              <a:xfrm>
                <a:off x="7856248" y="2409742"/>
                <a:ext cx="1359139" cy="1359133"/>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26" name="Group 25">
              <a:extLst>
                <a:ext uri="{FF2B5EF4-FFF2-40B4-BE49-F238E27FC236}">
                  <a16:creationId xmlns:a16="http://schemas.microsoft.com/office/drawing/2014/main" id="{C638C5EE-FD47-E597-E161-99E61FF21236}"/>
                </a:ext>
              </a:extLst>
            </p:cNvPr>
            <p:cNvGrpSpPr/>
            <p:nvPr/>
          </p:nvGrpSpPr>
          <p:grpSpPr>
            <a:xfrm>
              <a:off x="8356147" y="3116198"/>
              <a:ext cx="437746" cy="1260223"/>
              <a:chOff x="7856248" y="2409742"/>
              <a:chExt cx="1359139" cy="3912816"/>
            </a:xfrm>
          </p:grpSpPr>
          <p:sp>
            <p:nvSpPr>
              <p:cNvPr id="33" name="Round Same Side Corner Rectangle 23">
                <a:extLst>
                  <a:ext uri="{FF2B5EF4-FFF2-40B4-BE49-F238E27FC236}">
                    <a16:creationId xmlns:a16="http://schemas.microsoft.com/office/drawing/2014/main" id="{EA521D4E-39E8-F870-6F23-33BB675753EA}"/>
                  </a:ext>
                </a:extLst>
              </p:cNvPr>
              <p:cNvSpPr/>
              <p:nvPr/>
            </p:nvSpPr>
            <p:spPr>
              <a:xfrm>
                <a:off x="7866215" y="4002302"/>
                <a:ext cx="1343863" cy="2320256"/>
              </a:xfrm>
              <a:prstGeom prst="round2SameRect">
                <a:avLst>
                  <a:gd name="adj1" fmla="val 50000"/>
                  <a:gd name="adj2" fmla="val 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4" name="Oval 33">
                <a:extLst>
                  <a:ext uri="{FF2B5EF4-FFF2-40B4-BE49-F238E27FC236}">
                    <a16:creationId xmlns:a16="http://schemas.microsoft.com/office/drawing/2014/main" id="{CEA7C9BE-C6F0-742F-9216-C7FD9EF8BBAE}"/>
                  </a:ext>
                </a:extLst>
              </p:cNvPr>
              <p:cNvSpPr/>
              <p:nvPr/>
            </p:nvSpPr>
            <p:spPr>
              <a:xfrm>
                <a:off x="7856248" y="2409742"/>
                <a:ext cx="1359139" cy="1359133"/>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27" name="Group 26">
              <a:extLst>
                <a:ext uri="{FF2B5EF4-FFF2-40B4-BE49-F238E27FC236}">
                  <a16:creationId xmlns:a16="http://schemas.microsoft.com/office/drawing/2014/main" id="{BF6435C7-9F5B-BE82-8185-B5C2C3178BDA}"/>
                </a:ext>
              </a:extLst>
            </p:cNvPr>
            <p:cNvGrpSpPr/>
            <p:nvPr/>
          </p:nvGrpSpPr>
          <p:grpSpPr>
            <a:xfrm>
              <a:off x="8924230" y="2931003"/>
              <a:ext cx="437746" cy="1445418"/>
              <a:chOff x="7856248" y="2409742"/>
              <a:chExt cx="1359139" cy="4487820"/>
            </a:xfrm>
          </p:grpSpPr>
          <p:sp>
            <p:nvSpPr>
              <p:cNvPr id="31" name="Round Same Side Corner Rectangle 23">
                <a:extLst>
                  <a:ext uri="{FF2B5EF4-FFF2-40B4-BE49-F238E27FC236}">
                    <a16:creationId xmlns:a16="http://schemas.microsoft.com/office/drawing/2014/main" id="{5D9FACC3-F628-78DC-B6AE-CFF31F12A6A6}"/>
                  </a:ext>
                </a:extLst>
              </p:cNvPr>
              <p:cNvSpPr/>
              <p:nvPr/>
            </p:nvSpPr>
            <p:spPr>
              <a:xfrm>
                <a:off x="7866215" y="4002302"/>
                <a:ext cx="1343863" cy="2895260"/>
              </a:xfrm>
              <a:prstGeom prst="round2SameRect">
                <a:avLst>
                  <a:gd name="adj1" fmla="val 50000"/>
                  <a:gd name="adj2" fmla="val 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2" name="Oval 31">
                <a:extLst>
                  <a:ext uri="{FF2B5EF4-FFF2-40B4-BE49-F238E27FC236}">
                    <a16:creationId xmlns:a16="http://schemas.microsoft.com/office/drawing/2014/main" id="{7DCD3115-419B-063D-4B5B-C42C1551E8A9}"/>
                  </a:ext>
                </a:extLst>
              </p:cNvPr>
              <p:cNvSpPr/>
              <p:nvPr/>
            </p:nvSpPr>
            <p:spPr>
              <a:xfrm>
                <a:off x="7856248" y="2409742"/>
                <a:ext cx="1359139" cy="1359133"/>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28" name="Group 27">
              <a:extLst>
                <a:ext uri="{FF2B5EF4-FFF2-40B4-BE49-F238E27FC236}">
                  <a16:creationId xmlns:a16="http://schemas.microsoft.com/office/drawing/2014/main" id="{FC52E3F3-2AB6-0A39-B153-F54E67E5F763}"/>
                </a:ext>
              </a:extLst>
            </p:cNvPr>
            <p:cNvGrpSpPr/>
            <p:nvPr/>
          </p:nvGrpSpPr>
          <p:grpSpPr>
            <a:xfrm>
              <a:off x="9473688" y="2711084"/>
              <a:ext cx="437746" cy="1665337"/>
              <a:chOff x="7856248" y="2409742"/>
              <a:chExt cx="1359139" cy="5170638"/>
            </a:xfrm>
          </p:grpSpPr>
          <p:sp>
            <p:nvSpPr>
              <p:cNvPr id="29" name="Round Same Side Corner Rectangle 23">
                <a:extLst>
                  <a:ext uri="{FF2B5EF4-FFF2-40B4-BE49-F238E27FC236}">
                    <a16:creationId xmlns:a16="http://schemas.microsoft.com/office/drawing/2014/main" id="{4FC7A5EE-5792-B2B3-6C64-BEEC699496A5}"/>
                  </a:ext>
                </a:extLst>
              </p:cNvPr>
              <p:cNvSpPr/>
              <p:nvPr/>
            </p:nvSpPr>
            <p:spPr>
              <a:xfrm>
                <a:off x="7866215" y="4002302"/>
                <a:ext cx="1343863" cy="3578078"/>
              </a:xfrm>
              <a:prstGeom prst="round2SameRect">
                <a:avLst>
                  <a:gd name="adj1" fmla="val 50000"/>
                  <a:gd name="adj2" fmla="val 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0" name="Oval 29">
                <a:extLst>
                  <a:ext uri="{FF2B5EF4-FFF2-40B4-BE49-F238E27FC236}">
                    <a16:creationId xmlns:a16="http://schemas.microsoft.com/office/drawing/2014/main" id="{FB0CF530-65AE-9150-BEB3-37645535B91E}"/>
                  </a:ext>
                </a:extLst>
              </p:cNvPr>
              <p:cNvSpPr/>
              <p:nvPr/>
            </p:nvSpPr>
            <p:spPr>
              <a:xfrm>
                <a:off x="7856248" y="2409742"/>
                <a:ext cx="1359139" cy="1359133"/>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spTree>
    <p:extLst>
      <p:ext uri="{BB962C8B-B14F-4D97-AF65-F5344CB8AC3E}">
        <p14:creationId xmlns:p14="http://schemas.microsoft.com/office/powerpoint/2010/main" val="382873292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286A94A7-CB7D-00B5-33DC-CE6748FC9FB0}"/>
              </a:ext>
            </a:extLst>
          </p:cNvPr>
          <p:cNvSpPr txBox="1"/>
          <p:nvPr/>
        </p:nvSpPr>
        <p:spPr>
          <a:xfrm>
            <a:off x="1540635" y="1310779"/>
            <a:ext cx="4682543" cy="2031325"/>
          </a:xfrm>
          <a:prstGeom prst="rect">
            <a:avLst/>
          </a:prstGeom>
          <a:noFill/>
        </p:spPr>
        <p:txBody>
          <a:bodyPr wrap="square" rtlCol="0">
            <a:spAutoFit/>
          </a:bodyPr>
          <a:lstStyle/>
          <a:p>
            <a:pPr marL="0" marR="0" lvl="0" indent="0" algn="l" rtl="0">
              <a:spcBef>
                <a:spcPts val="0"/>
              </a:spcBef>
              <a:spcAft>
                <a:spcPts val="1800"/>
              </a:spcAft>
              <a:buNone/>
            </a:pPr>
            <a:r>
              <a:rPr lang="en-US" sz="1100" b="1" dirty="0">
                <a:solidFill>
                  <a:schemeClr val="tx1"/>
                </a:solidFill>
                <a:latin typeface="Calibri"/>
                <a:ea typeface="Calibri"/>
                <a:cs typeface="Calibri"/>
                <a:sym typeface="Calibri"/>
              </a:rPr>
              <a:t>Sesión 1: </a:t>
            </a:r>
            <a:r>
              <a:rPr lang="en-US" sz="1100" dirty="0" err="1">
                <a:solidFill>
                  <a:schemeClr val="tx1"/>
                </a:solidFill>
                <a:latin typeface="Calibri"/>
                <a:ea typeface="Calibri"/>
                <a:cs typeface="Calibri"/>
                <a:sym typeface="Calibri"/>
              </a:rPr>
              <a:t>Inicio</a:t>
            </a:r>
            <a:r>
              <a:rPr lang="en-US" sz="1100" dirty="0">
                <a:solidFill>
                  <a:schemeClr val="tx1"/>
                </a:solidFill>
                <a:latin typeface="Calibri"/>
                <a:ea typeface="Calibri"/>
                <a:cs typeface="Calibri"/>
                <a:sym typeface="Calibri"/>
              </a:rPr>
              <a:t> del </a:t>
            </a:r>
            <a:r>
              <a:rPr lang="en-US" sz="1100" dirty="0" err="1">
                <a:solidFill>
                  <a:schemeClr val="tx1"/>
                </a:solidFill>
                <a:latin typeface="Calibri"/>
                <a:ea typeface="Calibri"/>
                <a:cs typeface="Calibri"/>
                <a:sym typeface="Calibri"/>
              </a:rPr>
              <a:t>módulo</a:t>
            </a:r>
            <a:endParaRPr lang="en-US" sz="1100" dirty="0">
              <a:solidFill>
                <a:schemeClr val="tx1"/>
              </a:solidFill>
              <a:latin typeface="Calibri"/>
              <a:ea typeface="Calibri"/>
              <a:cs typeface="Calibri"/>
              <a:sym typeface="Calibri"/>
            </a:endParaRPr>
          </a:p>
          <a:p>
            <a:pPr marL="0" marR="0" lvl="0" indent="0" algn="l" rtl="0">
              <a:spcBef>
                <a:spcPts val="0"/>
              </a:spcBef>
              <a:spcAft>
                <a:spcPts val="1800"/>
              </a:spcAft>
              <a:buNone/>
            </a:pPr>
            <a:r>
              <a:rPr lang="en-US" sz="1100" b="1" dirty="0">
                <a:solidFill>
                  <a:schemeClr val="tx1"/>
                </a:solidFill>
                <a:latin typeface="Calibri"/>
                <a:ea typeface="Calibri"/>
                <a:cs typeface="Calibri"/>
                <a:sym typeface="Calibri"/>
              </a:rPr>
              <a:t>Sesión 2: </a:t>
            </a:r>
            <a:r>
              <a:rPr lang="en-US" sz="1100" dirty="0">
                <a:solidFill>
                  <a:schemeClr val="tx1"/>
                </a:solidFill>
                <a:latin typeface="Calibri"/>
                <a:ea typeface="Calibri"/>
                <a:cs typeface="Calibri"/>
                <a:sym typeface="Calibri"/>
              </a:rPr>
              <a:t>Participación de las familias y </a:t>
            </a:r>
            <a:r>
              <a:rPr lang="en-US" sz="1100" dirty="0" err="1">
                <a:solidFill>
                  <a:schemeClr val="tx1"/>
                </a:solidFill>
                <a:latin typeface="Calibri"/>
                <a:ea typeface="Calibri"/>
                <a:cs typeface="Calibri"/>
                <a:sym typeface="Calibri"/>
              </a:rPr>
              <a:t>cuidadores</a:t>
            </a:r>
            <a:r>
              <a:rPr lang="en-US" sz="1100" dirty="0">
                <a:solidFill>
                  <a:schemeClr val="tx1"/>
                </a:solidFill>
                <a:latin typeface="Calibri"/>
                <a:ea typeface="Calibri"/>
                <a:cs typeface="Calibri"/>
                <a:sym typeface="Calibri"/>
              </a:rPr>
              <a:t> en la gestión de casos</a:t>
            </a:r>
          </a:p>
          <a:p>
            <a:pPr marL="0" marR="0" lvl="0" indent="0" algn="l" rtl="0">
              <a:spcBef>
                <a:spcPts val="0"/>
              </a:spcBef>
              <a:spcAft>
                <a:spcPts val="1800"/>
              </a:spcAft>
              <a:buNone/>
            </a:pPr>
            <a:r>
              <a:rPr lang="en-US" sz="1100" b="1" dirty="0">
                <a:solidFill>
                  <a:schemeClr val="tx1"/>
                </a:solidFill>
                <a:latin typeface="Calibri"/>
                <a:ea typeface="Calibri"/>
                <a:cs typeface="Calibri"/>
                <a:sym typeface="Calibri"/>
              </a:rPr>
              <a:t>Sesión 3: </a:t>
            </a:r>
            <a:r>
              <a:rPr lang="en-US" sz="1100" dirty="0">
                <a:solidFill>
                  <a:schemeClr val="tx1"/>
                </a:solidFill>
                <a:latin typeface="Calibri"/>
                <a:ea typeface="Calibri"/>
                <a:cs typeface="Calibri"/>
                <a:sym typeface="Calibri"/>
              </a:rPr>
              <a:t>Fortalecimiento de la familia a lo largo del proceso de gestión de casos</a:t>
            </a:r>
          </a:p>
          <a:p>
            <a:pPr marL="0" marR="0" lvl="0" indent="0" algn="l" rtl="0">
              <a:spcBef>
                <a:spcPts val="0"/>
              </a:spcBef>
              <a:spcAft>
                <a:spcPts val="1800"/>
              </a:spcAft>
              <a:buNone/>
            </a:pPr>
            <a:r>
              <a:rPr lang="en-US" sz="1100" b="1" dirty="0">
                <a:solidFill>
                  <a:schemeClr val="tx1"/>
                </a:solidFill>
                <a:latin typeface="Calibri"/>
                <a:ea typeface="Calibri"/>
                <a:cs typeface="Calibri"/>
                <a:sym typeface="Calibri"/>
              </a:rPr>
              <a:t>Sesión 4: </a:t>
            </a:r>
            <a:r>
              <a:rPr lang="en-US" sz="1100" dirty="0">
                <a:solidFill>
                  <a:schemeClr val="tx1"/>
                </a:solidFill>
                <a:latin typeface="Calibri"/>
                <a:ea typeface="Calibri"/>
                <a:cs typeface="Calibri"/>
                <a:sym typeface="Calibri"/>
              </a:rPr>
              <a:t>Separación familiar y fortalecimiento de la familia</a:t>
            </a:r>
          </a:p>
          <a:p>
            <a:pPr marL="0" marR="0" lvl="0" indent="0" algn="l" rtl="0">
              <a:spcBef>
                <a:spcPts val="0"/>
              </a:spcBef>
              <a:spcAft>
                <a:spcPts val="1800"/>
              </a:spcAft>
              <a:buNone/>
            </a:pPr>
            <a:r>
              <a:rPr lang="en-US" sz="1100" b="1" dirty="0">
                <a:solidFill>
                  <a:schemeClr val="tx1"/>
                </a:solidFill>
                <a:latin typeface="Calibri"/>
                <a:ea typeface="Calibri"/>
                <a:cs typeface="Calibri"/>
                <a:sym typeface="Calibri"/>
              </a:rPr>
              <a:t>Sesión 5: </a:t>
            </a:r>
            <a:r>
              <a:rPr lang="en-US" sz="1100" dirty="0" err="1">
                <a:solidFill>
                  <a:schemeClr val="tx1"/>
                </a:solidFill>
                <a:latin typeface="Calibri"/>
                <a:ea typeface="Calibri"/>
                <a:cs typeface="Calibri"/>
                <a:sym typeface="Calibri"/>
              </a:rPr>
              <a:t>Cierre</a:t>
            </a:r>
            <a:r>
              <a:rPr lang="en-US" sz="1100" dirty="0">
                <a:solidFill>
                  <a:schemeClr val="tx1"/>
                </a:solidFill>
                <a:latin typeface="Calibri"/>
                <a:ea typeface="Calibri"/>
                <a:cs typeface="Calibri"/>
                <a:sym typeface="Calibri"/>
              </a:rPr>
              <a:t> del </a:t>
            </a:r>
            <a:r>
              <a:rPr lang="en-US" sz="1100" dirty="0" err="1">
                <a:solidFill>
                  <a:schemeClr val="tx1"/>
                </a:solidFill>
                <a:latin typeface="Calibri"/>
                <a:ea typeface="Calibri"/>
                <a:cs typeface="Calibri"/>
                <a:sym typeface="Calibri"/>
              </a:rPr>
              <a:t>módulo</a:t>
            </a:r>
            <a:r>
              <a:rPr lang="en-US" sz="1100" dirty="0">
                <a:solidFill>
                  <a:schemeClr val="tx1"/>
                </a:solidFill>
                <a:latin typeface="Calibri"/>
                <a:ea typeface="Calibri"/>
                <a:cs typeface="Calibri"/>
                <a:sym typeface="Calibri"/>
              </a:rPr>
              <a:t> </a:t>
            </a:r>
          </a:p>
        </p:txBody>
      </p:sp>
      <p:sp>
        <p:nvSpPr>
          <p:cNvPr id="4" name="TextBox 3">
            <a:extLst>
              <a:ext uri="{FF2B5EF4-FFF2-40B4-BE49-F238E27FC236}">
                <a16:creationId xmlns:a16="http://schemas.microsoft.com/office/drawing/2014/main" id="{C55E81BB-3F0F-B92B-7842-9CE1E5D84BA4}"/>
              </a:ext>
            </a:extLst>
          </p:cNvPr>
          <p:cNvSpPr txBox="1"/>
          <p:nvPr/>
        </p:nvSpPr>
        <p:spPr>
          <a:xfrm>
            <a:off x="1064660" y="1310779"/>
            <a:ext cx="503127" cy="1862048"/>
          </a:xfrm>
          <a:prstGeom prst="rect">
            <a:avLst/>
          </a:prstGeom>
          <a:noFill/>
        </p:spPr>
        <p:txBody>
          <a:bodyPr wrap="square" rtlCol="0">
            <a:spAutoFit/>
          </a:bodyPr>
          <a:lstStyle/>
          <a:p>
            <a:pPr>
              <a:spcAft>
                <a:spcPts val="1800"/>
              </a:spcAft>
            </a:pPr>
            <a:r>
              <a:rPr lang="en-US" sz="1100" dirty="0">
                <a:solidFill>
                  <a:schemeClr val="tx1"/>
                </a:solidFill>
                <a:latin typeface="+mn-lt"/>
              </a:rPr>
              <a:t>17</a:t>
            </a:r>
          </a:p>
          <a:p>
            <a:pPr>
              <a:spcAft>
                <a:spcPts val="1800"/>
              </a:spcAft>
            </a:pPr>
            <a:r>
              <a:rPr lang="en-US" sz="1100" dirty="0"/>
              <a:t>18</a:t>
            </a:r>
          </a:p>
          <a:p>
            <a:pPr>
              <a:spcAft>
                <a:spcPts val="1800"/>
              </a:spcAft>
            </a:pPr>
            <a:r>
              <a:rPr lang="en-US" sz="1100" dirty="0"/>
              <a:t>22</a:t>
            </a:r>
          </a:p>
          <a:p>
            <a:pPr>
              <a:spcAft>
                <a:spcPts val="1800"/>
              </a:spcAft>
            </a:pPr>
            <a:r>
              <a:rPr lang="en-US" sz="1100" dirty="0"/>
              <a:t>24</a:t>
            </a:r>
          </a:p>
          <a:p>
            <a:pPr>
              <a:spcAft>
                <a:spcPts val="1800"/>
              </a:spcAft>
            </a:pPr>
            <a:r>
              <a:rPr lang="en-US" sz="1100" dirty="0"/>
              <a:t>35</a:t>
            </a:r>
            <a:endParaRPr lang="en-US" sz="1100" dirty="0">
              <a:solidFill>
                <a:schemeClr val="tx1"/>
              </a:solidFill>
              <a:latin typeface="+mn-lt"/>
            </a:endParaRPr>
          </a:p>
        </p:txBody>
      </p:sp>
      <p:sp>
        <p:nvSpPr>
          <p:cNvPr id="5" name="TextBox 4">
            <a:extLst>
              <a:ext uri="{FF2B5EF4-FFF2-40B4-BE49-F238E27FC236}">
                <a16:creationId xmlns:a16="http://schemas.microsoft.com/office/drawing/2014/main" id="{C096E4EF-83E8-F4A2-8680-50397F974B56}"/>
              </a:ext>
            </a:extLst>
          </p:cNvPr>
          <p:cNvSpPr txBox="1"/>
          <p:nvPr/>
        </p:nvSpPr>
        <p:spPr>
          <a:xfrm>
            <a:off x="996287" y="713169"/>
            <a:ext cx="3807163" cy="307777"/>
          </a:xfrm>
          <a:prstGeom prst="rect">
            <a:avLst/>
          </a:prstGeom>
          <a:noFill/>
        </p:spPr>
        <p:txBody>
          <a:bodyPr wrap="square">
            <a:spAutoFit/>
          </a:bodyPr>
          <a:lstStyle/>
          <a:p>
            <a:pPr marL="0" marR="0" lvl="0" indent="0" algn="l" rtl="0">
              <a:spcBef>
                <a:spcPts val="0"/>
              </a:spcBef>
              <a:spcAft>
                <a:spcPts val="1800"/>
              </a:spcAft>
              <a:buNone/>
            </a:pPr>
            <a:r>
              <a:rPr lang="en-US" sz="1400" b="1" spc="300" dirty="0">
                <a:solidFill>
                  <a:schemeClr val="bg1"/>
                </a:solidFill>
                <a:highlight>
                  <a:srgbClr val="54AF4B"/>
                </a:highlight>
                <a:latin typeface="Calibri"/>
                <a:ea typeface="Calibri"/>
                <a:cs typeface="Calibri"/>
                <a:sym typeface="Calibri"/>
              </a:rPr>
              <a:t>ÍNDICE DE CONTENIDOS</a:t>
            </a:r>
          </a:p>
        </p:txBody>
      </p:sp>
      <p:sp>
        <p:nvSpPr>
          <p:cNvPr id="6" name="Hexagon 5">
            <a:extLst>
              <a:ext uri="{FF2B5EF4-FFF2-40B4-BE49-F238E27FC236}">
                <a16:creationId xmlns:a16="http://schemas.microsoft.com/office/drawing/2014/main" id="{7216CE50-F10D-13A5-C2B1-2F378B8BE4BD}"/>
              </a:ext>
            </a:extLst>
          </p:cNvPr>
          <p:cNvSpPr/>
          <p:nvPr/>
        </p:nvSpPr>
        <p:spPr>
          <a:xfrm rot="1782986">
            <a:off x="286724" y="301110"/>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Hexagon 6">
            <a:extLst>
              <a:ext uri="{FF2B5EF4-FFF2-40B4-BE49-F238E27FC236}">
                <a16:creationId xmlns:a16="http://schemas.microsoft.com/office/drawing/2014/main" id="{E83EB363-E573-F6F2-481C-C4EBF044D382}"/>
              </a:ext>
            </a:extLst>
          </p:cNvPr>
          <p:cNvSpPr/>
          <p:nvPr/>
        </p:nvSpPr>
        <p:spPr>
          <a:xfrm rot="1782986">
            <a:off x="286724" y="763955"/>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Hexagon 7">
            <a:extLst>
              <a:ext uri="{FF2B5EF4-FFF2-40B4-BE49-F238E27FC236}">
                <a16:creationId xmlns:a16="http://schemas.microsoft.com/office/drawing/2014/main" id="{F37EA817-8732-18F3-34FF-E5276A5B3633}"/>
              </a:ext>
            </a:extLst>
          </p:cNvPr>
          <p:cNvSpPr/>
          <p:nvPr/>
        </p:nvSpPr>
        <p:spPr>
          <a:xfrm rot="1782986">
            <a:off x="286724" y="1226800"/>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Hexagon 8">
            <a:extLst>
              <a:ext uri="{FF2B5EF4-FFF2-40B4-BE49-F238E27FC236}">
                <a16:creationId xmlns:a16="http://schemas.microsoft.com/office/drawing/2014/main" id="{071CA46C-E43E-6342-76FE-55ED35EE5457}"/>
              </a:ext>
            </a:extLst>
          </p:cNvPr>
          <p:cNvSpPr/>
          <p:nvPr/>
        </p:nvSpPr>
        <p:spPr>
          <a:xfrm rot="1782986">
            <a:off x="286724" y="1689645"/>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Hexagon 9">
            <a:extLst>
              <a:ext uri="{FF2B5EF4-FFF2-40B4-BE49-F238E27FC236}">
                <a16:creationId xmlns:a16="http://schemas.microsoft.com/office/drawing/2014/main" id="{9F706BF8-ADE4-AA60-7CE0-41B5AF609D60}"/>
              </a:ext>
            </a:extLst>
          </p:cNvPr>
          <p:cNvSpPr/>
          <p:nvPr/>
        </p:nvSpPr>
        <p:spPr>
          <a:xfrm rot="1782986">
            <a:off x="286724" y="2152490"/>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32" name="Group 31">
            <a:extLst>
              <a:ext uri="{FF2B5EF4-FFF2-40B4-BE49-F238E27FC236}">
                <a16:creationId xmlns:a16="http://schemas.microsoft.com/office/drawing/2014/main" id="{3C2C2BC7-AA79-AF44-9F93-8C544D39A2A3}"/>
              </a:ext>
            </a:extLst>
          </p:cNvPr>
          <p:cNvGrpSpPr/>
          <p:nvPr/>
        </p:nvGrpSpPr>
        <p:grpSpPr>
          <a:xfrm>
            <a:off x="4157662" y="7307925"/>
            <a:ext cx="2229579" cy="1743985"/>
            <a:chOff x="7782406" y="2711084"/>
            <a:chExt cx="2129028" cy="1665337"/>
          </a:xfrm>
          <a:solidFill>
            <a:schemeClr val="accent3">
              <a:lumMod val="20000"/>
              <a:lumOff val="80000"/>
            </a:schemeClr>
          </a:solidFill>
        </p:grpSpPr>
        <p:grpSp>
          <p:nvGrpSpPr>
            <p:cNvPr id="33" name="Group 32">
              <a:extLst>
                <a:ext uri="{FF2B5EF4-FFF2-40B4-BE49-F238E27FC236}">
                  <a16:creationId xmlns:a16="http://schemas.microsoft.com/office/drawing/2014/main" id="{727FA7B0-E3E3-41B4-3190-08D378E4DB49}"/>
                </a:ext>
              </a:extLst>
            </p:cNvPr>
            <p:cNvGrpSpPr/>
            <p:nvPr/>
          </p:nvGrpSpPr>
          <p:grpSpPr>
            <a:xfrm>
              <a:off x="7782406" y="3249833"/>
              <a:ext cx="437746" cy="1126588"/>
              <a:chOff x="7856248" y="2409742"/>
              <a:chExt cx="1359139" cy="3497898"/>
            </a:xfrm>
            <a:grpFill/>
          </p:grpSpPr>
          <p:sp>
            <p:nvSpPr>
              <p:cNvPr id="43" name="Round Same Side Corner Rectangle 23">
                <a:extLst>
                  <a:ext uri="{FF2B5EF4-FFF2-40B4-BE49-F238E27FC236}">
                    <a16:creationId xmlns:a16="http://schemas.microsoft.com/office/drawing/2014/main" id="{0F939532-4EB7-DB35-DAF4-8EE73920BCF7}"/>
                  </a:ext>
                </a:extLst>
              </p:cNvPr>
              <p:cNvSpPr/>
              <p:nvPr/>
            </p:nvSpPr>
            <p:spPr>
              <a:xfrm>
                <a:off x="7866215" y="4002301"/>
                <a:ext cx="1343863" cy="1905339"/>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4" name="Oval 43">
                <a:extLst>
                  <a:ext uri="{FF2B5EF4-FFF2-40B4-BE49-F238E27FC236}">
                    <a16:creationId xmlns:a16="http://schemas.microsoft.com/office/drawing/2014/main" id="{1150DDF0-0CD9-387A-5919-663FD9575003}"/>
                  </a:ext>
                </a:extLst>
              </p:cNvPr>
              <p:cNvSpPr/>
              <p:nvPr/>
            </p:nvSpPr>
            <p:spPr>
              <a:xfrm>
                <a:off x="7856248" y="2409742"/>
                <a:ext cx="1359139" cy="1359133"/>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34" name="Group 33">
              <a:extLst>
                <a:ext uri="{FF2B5EF4-FFF2-40B4-BE49-F238E27FC236}">
                  <a16:creationId xmlns:a16="http://schemas.microsoft.com/office/drawing/2014/main" id="{337DDB55-8FE5-BCD6-74F4-8510666DBF2C}"/>
                </a:ext>
              </a:extLst>
            </p:cNvPr>
            <p:cNvGrpSpPr/>
            <p:nvPr/>
          </p:nvGrpSpPr>
          <p:grpSpPr>
            <a:xfrm>
              <a:off x="8356147" y="3116198"/>
              <a:ext cx="437746" cy="1260223"/>
              <a:chOff x="7856248" y="2409742"/>
              <a:chExt cx="1359139" cy="3912816"/>
            </a:xfrm>
            <a:grpFill/>
          </p:grpSpPr>
          <p:sp>
            <p:nvSpPr>
              <p:cNvPr id="41" name="Round Same Side Corner Rectangle 23">
                <a:extLst>
                  <a:ext uri="{FF2B5EF4-FFF2-40B4-BE49-F238E27FC236}">
                    <a16:creationId xmlns:a16="http://schemas.microsoft.com/office/drawing/2014/main" id="{45529FE9-4E2C-B412-6F05-843F996FA896}"/>
                  </a:ext>
                </a:extLst>
              </p:cNvPr>
              <p:cNvSpPr/>
              <p:nvPr/>
            </p:nvSpPr>
            <p:spPr>
              <a:xfrm>
                <a:off x="7866215" y="4002302"/>
                <a:ext cx="1343863" cy="2320256"/>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2" name="Oval 41">
                <a:extLst>
                  <a:ext uri="{FF2B5EF4-FFF2-40B4-BE49-F238E27FC236}">
                    <a16:creationId xmlns:a16="http://schemas.microsoft.com/office/drawing/2014/main" id="{CDCDCD3E-AFFA-3545-9D6B-17881ABC3975}"/>
                  </a:ext>
                </a:extLst>
              </p:cNvPr>
              <p:cNvSpPr/>
              <p:nvPr/>
            </p:nvSpPr>
            <p:spPr>
              <a:xfrm>
                <a:off x="7856248" y="2409742"/>
                <a:ext cx="1359139" cy="1359133"/>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35" name="Group 34">
              <a:extLst>
                <a:ext uri="{FF2B5EF4-FFF2-40B4-BE49-F238E27FC236}">
                  <a16:creationId xmlns:a16="http://schemas.microsoft.com/office/drawing/2014/main" id="{72680294-5BDA-D46E-A0AE-D620874D321D}"/>
                </a:ext>
              </a:extLst>
            </p:cNvPr>
            <p:cNvGrpSpPr/>
            <p:nvPr/>
          </p:nvGrpSpPr>
          <p:grpSpPr>
            <a:xfrm>
              <a:off x="8924230" y="2931003"/>
              <a:ext cx="437746" cy="1445418"/>
              <a:chOff x="7856248" y="2409742"/>
              <a:chExt cx="1359139" cy="4487820"/>
            </a:xfrm>
            <a:grpFill/>
          </p:grpSpPr>
          <p:sp>
            <p:nvSpPr>
              <p:cNvPr id="39" name="Round Same Side Corner Rectangle 23">
                <a:extLst>
                  <a:ext uri="{FF2B5EF4-FFF2-40B4-BE49-F238E27FC236}">
                    <a16:creationId xmlns:a16="http://schemas.microsoft.com/office/drawing/2014/main" id="{BFBE6F1C-83E8-7E59-88EB-37FA1299247B}"/>
                  </a:ext>
                </a:extLst>
              </p:cNvPr>
              <p:cNvSpPr/>
              <p:nvPr/>
            </p:nvSpPr>
            <p:spPr>
              <a:xfrm>
                <a:off x="7866215" y="4002302"/>
                <a:ext cx="1343863" cy="2895260"/>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0" name="Oval 39">
                <a:extLst>
                  <a:ext uri="{FF2B5EF4-FFF2-40B4-BE49-F238E27FC236}">
                    <a16:creationId xmlns:a16="http://schemas.microsoft.com/office/drawing/2014/main" id="{2942E510-67AF-8900-AEEA-42E27B9D383B}"/>
                  </a:ext>
                </a:extLst>
              </p:cNvPr>
              <p:cNvSpPr/>
              <p:nvPr/>
            </p:nvSpPr>
            <p:spPr>
              <a:xfrm>
                <a:off x="7856248" y="2409742"/>
                <a:ext cx="1359139" cy="1359133"/>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36" name="Group 35">
              <a:extLst>
                <a:ext uri="{FF2B5EF4-FFF2-40B4-BE49-F238E27FC236}">
                  <a16:creationId xmlns:a16="http://schemas.microsoft.com/office/drawing/2014/main" id="{9D1CCE37-9ECE-2998-83BC-77EDEDE5871D}"/>
                </a:ext>
              </a:extLst>
            </p:cNvPr>
            <p:cNvGrpSpPr/>
            <p:nvPr/>
          </p:nvGrpSpPr>
          <p:grpSpPr>
            <a:xfrm>
              <a:off x="9473688" y="2711084"/>
              <a:ext cx="437746" cy="1665337"/>
              <a:chOff x="7856248" y="2409742"/>
              <a:chExt cx="1359139" cy="5170638"/>
            </a:xfrm>
            <a:grpFill/>
          </p:grpSpPr>
          <p:sp>
            <p:nvSpPr>
              <p:cNvPr id="37" name="Round Same Side Corner Rectangle 23">
                <a:extLst>
                  <a:ext uri="{FF2B5EF4-FFF2-40B4-BE49-F238E27FC236}">
                    <a16:creationId xmlns:a16="http://schemas.microsoft.com/office/drawing/2014/main" id="{64503BD4-E908-A53B-6892-4207ADDA0148}"/>
                  </a:ext>
                </a:extLst>
              </p:cNvPr>
              <p:cNvSpPr/>
              <p:nvPr/>
            </p:nvSpPr>
            <p:spPr>
              <a:xfrm>
                <a:off x="7866215" y="4002302"/>
                <a:ext cx="1343863" cy="3578078"/>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8" name="Oval 37">
                <a:extLst>
                  <a:ext uri="{FF2B5EF4-FFF2-40B4-BE49-F238E27FC236}">
                    <a16:creationId xmlns:a16="http://schemas.microsoft.com/office/drawing/2014/main" id="{8A6109DA-52EA-3DBF-31FF-E0F39E7D871C}"/>
                  </a:ext>
                </a:extLst>
              </p:cNvPr>
              <p:cNvSpPr/>
              <p:nvPr/>
            </p:nvSpPr>
            <p:spPr>
              <a:xfrm>
                <a:off x="7856248" y="2409742"/>
                <a:ext cx="1359139" cy="1359133"/>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spTree>
    <p:extLst>
      <p:ext uri="{BB962C8B-B14F-4D97-AF65-F5344CB8AC3E}">
        <p14:creationId xmlns:p14="http://schemas.microsoft.com/office/powerpoint/2010/main" val="166787805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A44160D8-FBD5-586D-6559-BD470383467F}"/>
              </a:ext>
            </a:extLst>
          </p:cNvPr>
          <p:cNvSpPr txBox="1"/>
          <p:nvPr/>
        </p:nvSpPr>
        <p:spPr>
          <a:xfrm>
            <a:off x="996287" y="1238738"/>
            <a:ext cx="4665478" cy="276999"/>
          </a:xfrm>
          <a:prstGeom prst="rect">
            <a:avLst/>
          </a:prstGeom>
          <a:noFill/>
        </p:spPr>
        <p:txBody>
          <a:bodyPr wrap="square" rtlCol="0">
            <a:spAutoFit/>
          </a:bodyPr>
          <a:lstStyle/>
          <a:p>
            <a:r>
              <a:rPr lang="en-US" sz="1200" b="1" spc="300" dirty="0">
                <a:solidFill>
                  <a:schemeClr val="tx1"/>
                </a:solidFill>
              </a:rPr>
              <a:t>OBJETIVO DEL MÓDULO</a:t>
            </a:r>
          </a:p>
        </p:txBody>
      </p:sp>
      <p:sp>
        <p:nvSpPr>
          <p:cNvPr id="3" name="TextBox 2">
            <a:extLst>
              <a:ext uri="{FF2B5EF4-FFF2-40B4-BE49-F238E27FC236}">
                <a16:creationId xmlns:a16="http://schemas.microsoft.com/office/drawing/2014/main" id="{A1AB3941-0FD0-0015-CA88-DFCEBCCB7900}"/>
              </a:ext>
            </a:extLst>
          </p:cNvPr>
          <p:cNvSpPr txBox="1"/>
          <p:nvPr/>
        </p:nvSpPr>
        <p:spPr>
          <a:xfrm>
            <a:off x="996287" y="713169"/>
            <a:ext cx="4070620" cy="307777"/>
          </a:xfrm>
          <a:prstGeom prst="rect">
            <a:avLst/>
          </a:prstGeom>
          <a:noFill/>
        </p:spPr>
        <p:txBody>
          <a:bodyPr wrap="square">
            <a:spAutoFit/>
          </a:bodyPr>
          <a:lstStyle/>
          <a:p>
            <a:pPr marL="0" marR="0" lvl="0" indent="0" algn="l" rtl="0">
              <a:spcBef>
                <a:spcPts val="0"/>
              </a:spcBef>
              <a:spcAft>
                <a:spcPts val="1800"/>
              </a:spcAft>
              <a:buNone/>
            </a:pPr>
            <a:r>
              <a:rPr lang="en-US" sz="1400" b="1" spc="300" dirty="0">
                <a:solidFill>
                  <a:schemeClr val="bg1"/>
                </a:solidFill>
                <a:highlight>
                  <a:srgbClr val="54AF4B"/>
                </a:highlight>
                <a:latin typeface="Calibri"/>
                <a:ea typeface="Calibri"/>
                <a:cs typeface="Calibri"/>
                <a:sym typeface="Calibri"/>
              </a:rPr>
              <a:t>SESIÓN 1: INICIO DEL MÓDULO</a:t>
            </a:r>
          </a:p>
        </p:txBody>
      </p:sp>
      <p:sp>
        <p:nvSpPr>
          <p:cNvPr id="4" name="TextBox 3">
            <a:extLst>
              <a:ext uri="{FF2B5EF4-FFF2-40B4-BE49-F238E27FC236}">
                <a16:creationId xmlns:a16="http://schemas.microsoft.com/office/drawing/2014/main" id="{B06DA661-4DB0-C473-0F13-1D93DF019AB4}"/>
              </a:ext>
            </a:extLst>
          </p:cNvPr>
          <p:cNvSpPr txBox="1"/>
          <p:nvPr/>
        </p:nvSpPr>
        <p:spPr>
          <a:xfrm>
            <a:off x="996287" y="1599327"/>
            <a:ext cx="5254042" cy="600164"/>
          </a:xfrm>
          <a:prstGeom prst="rect">
            <a:avLst/>
          </a:prstGeom>
          <a:noFill/>
        </p:spPr>
        <p:txBody>
          <a:bodyPr wrap="square" rtlCol="0">
            <a:spAutoFit/>
          </a:bodyPr>
          <a:lstStyle/>
          <a:p>
            <a:pPr marL="0" marR="0" lvl="0" indent="0" algn="l" rtl="0">
              <a:spcBef>
                <a:spcPts val="0"/>
              </a:spcBef>
              <a:spcAft>
                <a:spcPts val="0"/>
              </a:spcAft>
              <a:buNone/>
            </a:pPr>
            <a:r>
              <a:rPr lang="en-US" sz="1100" dirty="0" err="1">
                <a:solidFill>
                  <a:schemeClr val="tx1"/>
                </a:solidFill>
                <a:latin typeface="+mn-lt"/>
                <a:ea typeface="Arial"/>
                <a:cs typeface="Arial"/>
                <a:sym typeface="Arial"/>
              </a:rPr>
              <a:t>Ofrecerle</a:t>
            </a:r>
            <a:r>
              <a:rPr lang="en-US" sz="1100" dirty="0">
                <a:solidFill>
                  <a:schemeClr val="tx1"/>
                </a:solidFill>
                <a:latin typeface="+mn-lt"/>
                <a:ea typeface="Arial"/>
                <a:cs typeface="Arial"/>
                <a:sym typeface="Arial"/>
              </a:rPr>
              <a:t> las </a:t>
            </a:r>
            <a:r>
              <a:rPr lang="en-US" sz="1100" dirty="0" err="1">
                <a:solidFill>
                  <a:schemeClr val="tx1"/>
                </a:solidFill>
                <a:latin typeface="+mn-lt"/>
                <a:ea typeface="Arial"/>
                <a:cs typeface="Arial"/>
                <a:sym typeface="Arial"/>
              </a:rPr>
              <a:t>habilidades</a:t>
            </a:r>
            <a:r>
              <a:rPr lang="en-US" sz="1100" dirty="0">
                <a:solidFill>
                  <a:schemeClr val="tx1"/>
                </a:solidFill>
                <a:latin typeface="+mn-lt"/>
                <a:ea typeface="Arial"/>
                <a:cs typeface="Arial"/>
                <a:sym typeface="Arial"/>
              </a:rPr>
              <a:t> y </a:t>
            </a:r>
            <a:r>
              <a:rPr lang="en-US" sz="1100" dirty="0" err="1">
                <a:solidFill>
                  <a:schemeClr val="tx1"/>
                </a:solidFill>
                <a:latin typeface="+mn-lt"/>
                <a:ea typeface="Arial"/>
                <a:cs typeface="Arial"/>
                <a:sym typeface="Arial"/>
              </a:rPr>
              <a:t>los</a:t>
            </a:r>
            <a:r>
              <a:rPr lang="en-US" sz="1100" dirty="0">
                <a:solidFill>
                  <a:schemeClr val="tx1"/>
                </a:solidFill>
                <a:latin typeface="+mn-lt"/>
                <a:ea typeface="Arial"/>
                <a:cs typeface="Arial"/>
                <a:sym typeface="Arial"/>
              </a:rPr>
              <a:t> </a:t>
            </a:r>
            <a:r>
              <a:rPr lang="en-US" sz="1100" dirty="0" err="1">
                <a:solidFill>
                  <a:schemeClr val="tx1"/>
                </a:solidFill>
                <a:latin typeface="+mn-lt"/>
                <a:ea typeface="Arial"/>
                <a:cs typeface="Arial"/>
                <a:sym typeface="Arial"/>
              </a:rPr>
              <a:t>conocimientos</a:t>
            </a:r>
            <a:r>
              <a:rPr lang="en-US" sz="1100" dirty="0">
                <a:solidFill>
                  <a:schemeClr val="tx1"/>
                </a:solidFill>
                <a:latin typeface="+mn-lt"/>
                <a:ea typeface="Arial"/>
                <a:cs typeface="Arial"/>
                <a:sym typeface="Arial"/>
              </a:rPr>
              <a:t> </a:t>
            </a:r>
            <a:r>
              <a:rPr lang="en-US" sz="1100" dirty="0" err="1">
                <a:solidFill>
                  <a:schemeClr val="tx1"/>
                </a:solidFill>
                <a:latin typeface="+mn-lt"/>
                <a:ea typeface="Arial"/>
                <a:cs typeface="Arial"/>
                <a:sym typeface="Arial"/>
              </a:rPr>
              <a:t>necesarios</a:t>
            </a:r>
            <a:r>
              <a:rPr lang="en-US" sz="1100" dirty="0">
                <a:solidFill>
                  <a:schemeClr val="tx1"/>
                </a:solidFill>
                <a:latin typeface="+mn-lt"/>
                <a:ea typeface="Arial"/>
                <a:cs typeface="Arial"/>
                <a:sym typeface="Arial"/>
              </a:rPr>
              <a:t> a </a:t>
            </a:r>
            <a:r>
              <a:rPr lang="en-US" sz="1100" dirty="0" err="1">
                <a:solidFill>
                  <a:schemeClr val="tx1"/>
                </a:solidFill>
                <a:latin typeface="+mn-lt"/>
                <a:ea typeface="Arial"/>
                <a:cs typeface="Arial"/>
                <a:sym typeface="Arial"/>
              </a:rPr>
              <a:t>los</a:t>
            </a:r>
            <a:r>
              <a:rPr lang="en-US" sz="1100" dirty="0">
                <a:solidFill>
                  <a:schemeClr val="tx1"/>
                </a:solidFill>
                <a:latin typeface="+mn-lt"/>
                <a:ea typeface="Arial"/>
                <a:cs typeface="Arial"/>
                <a:sym typeface="Arial"/>
              </a:rPr>
              <a:t>/as </a:t>
            </a:r>
            <a:r>
              <a:rPr lang="en-US" sz="1100" dirty="0" err="1">
                <a:solidFill>
                  <a:schemeClr val="tx1"/>
                </a:solidFill>
                <a:latin typeface="+mn-lt"/>
                <a:ea typeface="Arial"/>
                <a:cs typeface="Arial"/>
                <a:sym typeface="Arial"/>
              </a:rPr>
              <a:t>participantes</a:t>
            </a:r>
            <a:r>
              <a:rPr lang="en-US" sz="1100" dirty="0">
                <a:solidFill>
                  <a:schemeClr val="tx1"/>
                </a:solidFill>
                <a:latin typeface="+mn-lt"/>
                <a:ea typeface="Arial"/>
                <a:cs typeface="Arial"/>
                <a:sym typeface="Arial"/>
              </a:rPr>
              <a:t> para adoptar un enfoque de fortalecimiento familiar a lo largo de todo el proceso de gestión de </a:t>
            </a:r>
            <a:r>
              <a:rPr lang="en-US" sz="1100" dirty="0" err="1">
                <a:solidFill>
                  <a:schemeClr val="tx1"/>
                </a:solidFill>
                <a:latin typeface="+mn-lt"/>
                <a:ea typeface="Arial"/>
                <a:cs typeface="Arial"/>
                <a:sym typeface="Arial"/>
              </a:rPr>
              <a:t>casos</a:t>
            </a:r>
            <a:r>
              <a:rPr lang="en-US" sz="1100" dirty="0">
                <a:solidFill>
                  <a:schemeClr val="tx1"/>
                </a:solidFill>
                <a:latin typeface="+mn-lt"/>
                <a:ea typeface="Arial"/>
                <a:cs typeface="Arial"/>
                <a:sym typeface="Arial"/>
              </a:rPr>
              <a:t>.</a:t>
            </a:r>
          </a:p>
        </p:txBody>
      </p:sp>
      <p:sp>
        <p:nvSpPr>
          <p:cNvPr id="5" name="TextBox 4">
            <a:extLst>
              <a:ext uri="{FF2B5EF4-FFF2-40B4-BE49-F238E27FC236}">
                <a16:creationId xmlns:a16="http://schemas.microsoft.com/office/drawing/2014/main" id="{932641E7-9996-1BFB-43F2-64F45BEB6B17}"/>
              </a:ext>
            </a:extLst>
          </p:cNvPr>
          <p:cNvSpPr txBox="1"/>
          <p:nvPr/>
        </p:nvSpPr>
        <p:spPr>
          <a:xfrm>
            <a:off x="996287" y="2367452"/>
            <a:ext cx="5254042" cy="276999"/>
          </a:xfrm>
          <a:prstGeom prst="rect">
            <a:avLst/>
          </a:prstGeom>
          <a:noFill/>
        </p:spPr>
        <p:txBody>
          <a:bodyPr wrap="square" rtlCol="0">
            <a:spAutoFit/>
          </a:bodyPr>
          <a:lstStyle/>
          <a:p>
            <a:r>
              <a:rPr lang="en-US" sz="1200" b="1" spc="300" dirty="0">
                <a:solidFill>
                  <a:schemeClr val="tx1"/>
                </a:solidFill>
              </a:rPr>
              <a:t>OBJETIVOS DE APRENDIZAJE </a:t>
            </a:r>
          </a:p>
        </p:txBody>
      </p:sp>
      <p:sp>
        <p:nvSpPr>
          <p:cNvPr id="6" name="TextBox 5">
            <a:extLst>
              <a:ext uri="{FF2B5EF4-FFF2-40B4-BE49-F238E27FC236}">
                <a16:creationId xmlns:a16="http://schemas.microsoft.com/office/drawing/2014/main" id="{144C952B-B6B1-A016-F0F6-11D967C41737}"/>
              </a:ext>
            </a:extLst>
          </p:cNvPr>
          <p:cNvSpPr txBox="1"/>
          <p:nvPr/>
        </p:nvSpPr>
        <p:spPr>
          <a:xfrm>
            <a:off x="1675087" y="2950934"/>
            <a:ext cx="4575242" cy="2462213"/>
          </a:xfrm>
          <a:prstGeom prst="rect">
            <a:avLst/>
          </a:prstGeom>
          <a:noFill/>
        </p:spPr>
        <p:txBody>
          <a:bodyPr wrap="square" rtlCol="0">
            <a:spAutoFit/>
          </a:bodyPr>
          <a:lstStyle/>
          <a:p>
            <a:pPr marL="0" marR="0" lvl="0" indent="0" algn="l" rtl="0">
              <a:spcBef>
                <a:spcPts val="0"/>
              </a:spcBef>
              <a:spcAft>
                <a:spcPts val="0"/>
              </a:spcAft>
              <a:buNone/>
            </a:pPr>
            <a:r>
              <a:rPr lang="en-US" sz="1100" dirty="0" err="1">
                <a:solidFill>
                  <a:schemeClr val="tx1"/>
                </a:solidFill>
                <a:latin typeface="+mn-lt"/>
                <a:ea typeface="Arial"/>
                <a:cs typeface="Arial"/>
                <a:sym typeface="Arial"/>
              </a:rPr>
              <a:t>Explicación</a:t>
            </a:r>
            <a:r>
              <a:rPr lang="en-US" sz="1100" dirty="0">
                <a:solidFill>
                  <a:schemeClr val="tx1"/>
                </a:solidFill>
                <a:latin typeface="+mn-lt"/>
                <a:ea typeface="Arial"/>
                <a:cs typeface="Arial"/>
                <a:sym typeface="Arial"/>
              </a:rPr>
              <a:t> de los beneficios del compromiso familiar y las estrategias de </a:t>
            </a:r>
            <a:r>
              <a:rPr lang="en-US" sz="1100" dirty="0" err="1">
                <a:solidFill>
                  <a:schemeClr val="tx1"/>
                </a:solidFill>
                <a:latin typeface="+mn-lt"/>
                <a:ea typeface="Arial"/>
                <a:cs typeface="Arial"/>
                <a:sym typeface="Arial"/>
              </a:rPr>
              <a:t>compromiso</a:t>
            </a:r>
            <a:r>
              <a:rPr lang="en-US" sz="1100" dirty="0">
                <a:solidFill>
                  <a:schemeClr val="tx1"/>
                </a:solidFill>
                <a:latin typeface="+mn-lt"/>
                <a:ea typeface="Arial"/>
                <a:cs typeface="Arial"/>
                <a:sym typeface="Arial"/>
              </a:rPr>
              <a:t> familiar.</a:t>
            </a:r>
          </a:p>
          <a:p>
            <a:pPr marL="0" marR="0" lvl="0" indent="0" algn="l" rtl="0">
              <a:spcBef>
                <a:spcPts val="0"/>
              </a:spcBef>
              <a:spcAft>
                <a:spcPts val="0"/>
              </a:spcAft>
              <a:buNone/>
            </a:pPr>
            <a:endParaRPr lang="en-US" sz="1100" dirty="0">
              <a:ea typeface="Arial"/>
              <a:cs typeface="Arial"/>
              <a:sym typeface="Arial"/>
            </a:endParaRPr>
          </a:p>
          <a:p>
            <a:pPr marL="0" marR="0" lvl="0" indent="0" algn="l" rtl="0">
              <a:spcBef>
                <a:spcPts val="0"/>
              </a:spcBef>
              <a:spcAft>
                <a:spcPts val="0"/>
              </a:spcAft>
              <a:buNone/>
            </a:pPr>
            <a:endParaRPr lang="en-US" sz="1100" dirty="0">
              <a:ea typeface="Arial"/>
              <a:cs typeface="Arial"/>
              <a:sym typeface="Arial"/>
            </a:endParaRPr>
          </a:p>
          <a:p>
            <a:pPr marL="0" marR="0" lvl="0" indent="0" algn="l" rtl="0">
              <a:spcBef>
                <a:spcPts val="0"/>
              </a:spcBef>
              <a:spcAft>
                <a:spcPts val="0"/>
              </a:spcAft>
              <a:buNone/>
            </a:pPr>
            <a:r>
              <a:rPr lang="en-US" sz="1100" dirty="0" err="1">
                <a:solidFill>
                  <a:schemeClr val="tx1"/>
                </a:solidFill>
                <a:latin typeface="+mn-lt"/>
                <a:ea typeface="Arial"/>
                <a:cs typeface="Arial"/>
                <a:sym typeface="Arial"/>
              </a:rPr>
              <a:t>Descripción</a:t>
            </a:r>
            <a:r>
              <a:rPr lang="en-US" sz="1100" dirty="0">
                <a:solidFill>
                  <a:schemeClr val="tx1"/>
                </a:solidFill>
                <a:latin typeface="+mn-lt"/>
                <a:ea typeface="Arial"/>
                <a:cs typeface="Arial"/>
                <a:sym typeface="Arial"/>
              </a:rPr>
              <a:t> de </a:t>
            </a:r>
            <a:r>
              <a:rPr lang="en-US" sz="1100" dirty="0" err="1">
                <a:solidFill>
                  <a:schemeClr val="tx1"/>
                </a:solidFill>
                <a:latin typeface="+mn-lt"/>
                <a:ea typeface="Arial"/>
                <a:cs typeface="Arial"/>
                <a:sym typeface="Arial"/>
              </a:rPr>
              <a:t>formas</a:t>
            </a:r>
            <a:r>
              <a:rPr lang="en-US" sz="1100" dirty="0">
                <a:solidFill>
                  <a:schemeClr val="tx1"/>
                </a:solidFill>
                <a:latin typeface="+mn-lt"/>
                <a:ea typeface="Arial"/>
                <a:cs typeface="Arial"/>
                <a:sym typeface="Arial"/>
              </a:rPr>
              <a:t> de trabajar con las familias durante cada paso del proceso de gestión de </a:t>
            </a:r>
            <a:r>
              <a:rPr lang="en-US" sz="1100" dirty="0" err="1">
                <a:solidFill>
                  <a:schemeClr val="tx1"/>
                </a:solidFill>
                <a:latin typeface="+mn-lt"/>
                <a:ea typeface="Arial"/>
                <a:cs typeface="Arial"/>
                <a:sym typeface="Arial"/>
              </a:rPr>
              <a:t>casos</a:t>
            </a:r>
            <a:r>
              <a:rPr lang="en-US" sz="1100" dirty="0">
                <a:solidFill>
                  <a:schemeClr val="tx1"/>
                </a:solidFill>
                <a:latin typeface="+mn-lt"/>
                <a:ea typeface="Arial"/>
                <a:cs typeface="Arial"/>
                <a:sym typeface="Arial"/>
              </a:rPr>
              <a:t>. </a:t>
            </a:r>
          </a:p>
          <a:p>
            <a:pPr marL="0" marR="0" lvl="0" indent="0" algn="l" rtl="0">
              <a:spcBef>
                <a:spcPts val="0"/>
              </a:spcBef>
              <a:spcAft>
                <a:spcPts val="0"/>
              </a:spcAft>
              <a:buNone/>
            </a:pPr>
            <a:endParaRPr lang="en-US" sz="1100" dirty="0">
              <a:ea typeface="Arial"/>
              <a:cs typeface="Arial"/>
              <a:sym typeface="Arial"/>
            </a:endParaRPr>
          </a:p>
          <a:p>
            <a:pPr marL="0" marR="0" lvl="0" indent="0" algn="l" rtl="0">
              <a:spcBef>
                <a:spcPts val="0"/>
              </a:spcBef>
              <a:spcAft>
                <a:spcPts val="0"/>
              </a:spcAft>
              <a:buNone/>
            </a:pPr>
            <a:endParaRPr lang="en-US" sz="1100" dirty="0">
              <a:ea typeface="Arial"/>
              <a:cs typeface="Arial"/>
              <a:sym typeface="Arial"/>
            </a:endParaRPr>
          </a:p>
          <a:p>
            <a:pPr marL="0" marR="0" lvl="0" indent="0" algn="l" rtl="0">
              <a:spcBef>
                <a:spcPts val="0"/>
              </a:spcBef>
              <a:spcAft>
                <a:spcPts val="0"/>
              </a:spcAft>
              <a:buNone/>
            </a:pPr>
            <a:r>
              <a:rPr lang="en-US" sz="1100" dirty="0" err="1">
                <a:solidFill>
                  <a:schemeClr val="tx1"/>
                </a:solidFill>
                <a:latin typeface="+mn-lt"/>
                <a:ea typeface="Arial"/>
                <a:cs typeface="Arial"/>
                <a:sym typeface="Arial"/>
              </a:rPr>
              <a:t>Comparación</a:t>
            </a:r>
            <a:r>
              <a:rPr lang="en-US" sz="1100" dirty="0">
                <a:solidFill>
                  <a:schemeClr val="tx1"/>
                </a:solidFill>
                <a:latin typeface="+mn-lt"/>
                <a:ea typeface="Arial"/>
                <a:cs typeface="Arial"/>
                <a:sym typeface="Arial"/>
              </a:rPr>
              <a:t> y </a:t>
            </a:r>
            <a:r>
              <a:rPr lang="en-US" sz="1100" dirty="0" err="1">
                <a:solidFill>
                  <a:schemeClr val="tx1"/>
                </a:solidFill>
                <a:latin typeface="+mn-lt"/>
                <a:ea typeface="Arial"/>
                <a:cs typeface="Arial"/>
                <a:sym typeface="Arial"/>
              </a:rPr>
              <a:t>contraste</a:t>
            </a:r>
            <a:r>
              <a:rPr lang="en-US" sz="1100" dirty="0">
                <a:solidFill>
                  <a:schemeClr val="tx1"/>
                </a:solidFill>
                <a:latin typeface="+mn-lt"/>
                <a:ea typeface="Arial"/>
                <a:cs typeface="Arial"/>
                <a:sym typeface="Arial"/>
              </a:rPr>
              <a:t> de </a:t>
            </a:r>
            <a:r>
              <a:rPr lang="en-US" sz="1100" dirty="0" err="1">
                <a:solidFill>
                  <a:schemeClr val="tx1"/>
                </a:solidFill>
                <a:latin typeface="+mn-lt"/>
                <a:ea typeface="Arial"/>
                <a:cs typeface="Arial"/>
                <a:sym typeface="Arial"/>
              </a:rPr>
              <a:t>cómo</a:t>
            </a:r>
            <a:r>
              <a:rPr lang="en-US" sz="1100" dirty="0">
                <a:solidFill>
                  <a:schemeClr val="tx1"/>
                </a:solidFill>
                <a:latin typeface="+mn-lt"/>
                <a:ea typeface="Arial"/>
                <a:cs typeface="Arial"/>
                <a:sym typeface="Arial"/>
              </a:rPr>
              <a:t> un enfoque de fortalecimiento familiar puede apoyar a </a:t>
            </a:r>
            <a:r>
              <a:rPr lang="en-US" sz="1100" dirty="0" err="1">
                <a:solidFill>
                  <a:schemeClr val="tx1"/>
                </a:solidFill>
                <a:latin typeface="+mn-lt"/>
                <a:ea typeface="Arial"/>
                <a:cs typeface="Arial"/>
                <a:sym typeface="Arial"/>
              </a:rPr>
              <a:t>los</a:t>
            </a:r>
            <a:r>
              <a:rPr lang="en-US" sz="1100" dirty="0">
                <a:solidFill>
                  <a:schemeClr val="tx1"/>
                </a:solidFill>
                <a:latin typeface="+mn-lt"/>
                <a:ea typeface="Arial"/>
                <a:cs typeface="Arial"/>
                <a:sym typeface="Arial"/>
              </a:rPr>
              <a:t>/as UASC en </a:t>
            </a:r>
            <a:r>
              <a:rPr lang="en-US" sz="1100" dirty="0" err="1">
                <a:solidFill>
                  <a:schemeClr val="tx1"/>
                </a:solidFill>
                <a:latin typeface="+mn-lt"/>
                <a:ea typeface="Arial"/>
                <a:cs typeface="Arial"/>
                <a:sym typeface="Arial"/>
              </a:rPr>
              <a:t>diferentes</a:t>
            </a:r>
            <a:r>
              <a:rPr lang="en-US" sz="1100" dirty="0">
                <a:solidFill>
                  <a:schemeClr val="tx1"/>
                </a:solidFill>
                <a:latin typeface="+mn-lt"/>
                <a:ea typeface="Arial"/>
                <a:cs typeface="Arial"/>
                <a:sym typeface="Arial"/>
              </a:rPr>
              <a:t> </a:t>
            </a:r>
            <a:r>
              <a:rPr lang="en-US" sz="1100" dirty="0" err="1">
                <a:solidFill>
                  <a:schemeClr val="tx1"/>
                </a:solidFill>
                <a:latin typeface="+mn-lt"/>
                <a:ea typeface="Arial"/>
                <a:cs typeface="Arial"/>
                <a:sym typeface="Arial"/>
              </a:rPr>
              <a:t>contextos</a:t>
            </a:r>
            <a:r>
              <a:rPr lang="en-US" sz="1100" dirty="0">
                <a:solidFill>
                  <a:schemeClr val="tx1"/>
                </a:solidFill>
                <a:latin typeface="+mn-lt"/>
                <a:ea typeface="Arial"/>
                <a:cs typeface="Arial"/>
                <a:sym typeface="Arial"/>
              </a:rPr>
              <a:t>.</a:t>
            </a:r>
          </a:p>
          <a:p>
            <a:pPr marL="0" marR="0" lvl="0" indent="0" algn="l" rtl="0">
              <a:spcBef>
                <a:spcPts val="0"/>
              </a:spcBef>
              <a:spcAft>
                <a:spcPts val="0"/>
              </a:spcAft>
              <a:buNone/>
            </a:pPr>
            <a:endParaRPr lang="en-US" sz="1100" dirty="0">
              <a:solidFill>
                <a:schemeClr val="tx1"/>
              </a:solidFill>
              <a:latin typeface="+mn-lt"/>
              <a:ea typeface="Arial"/>
              <a:cs typeface="Arial"/>
              <a:sym typeface="Arial"/>
            </a:endParaRPr>
          </a:p>
          <a:p>
            <a:pPr marL="0" marR="0" lvl="0" indent="0" algn="l" rtl="0">
              <a:spcBef>
                <a:spcPts val="0"/>
              </a:spcBef>
              <a:spcAft>
                <a:spcPts val="0"/>
              </a:spcAft>
              <a:buNone/>
            </a:pPr>
            <a:endParaRPr lang="en-US" sz="1100" dirty="0">
              <a:solidFill>
                <a:schemeClr val="tx1"/>
              </a:solidFill>
              <a:latin typeface="+mn-lt"/>
              <a:ea typeface="Arial"/>
              <a:cs typeface="Arial"/>
              <a:sym typeface="Arial"/>
            </a:endParaRPr>
          </a:p>
          <a:p>
            <a:pPr marL="0" marR="0" lvl="0" indent="0" algn="l" rtl="0">
              <a:spcBef>
                <a:spcPts val="0"/>
              </a:spcBef>
              <a:spcAft>
                <a:spcPts val="0"/>
              </a:spcAft>
              <a:buNone/>
            </a:pPr>
            <a:r>
              <a:rPr lang="en-US" sz="1100" dirty="0" err="1">
                <a:solidFill>
                  <a:schemeClr val="tx1"/>
                </a:solidFill>
                <a:latin typeface="+mn-lt"/>
                <a:ea typeface="Arial"/>
                <a:cs typeface="Arial"/>
                <a:sym typeface="Arial"/>
              </a:rPr>
              <a:t>Reconocimiento</a:t>
            </a:r>
            <a:r>
              <a:rPr lang="en-US" sz="1100" dirty="0">
                <a:solidFill>
                  <a:schemeClr val="tx1"/>
                </a:solidFill>
                <a:latin typeface="+mn-lt"/>
                <a:ea typeface="Arial"/>
                <a:cs typeface="Arial"/>
                <a:sym typeface="Arial"/>
              </a:rPr>
              <a:t> de cómo el fortalecimiento de la familia puede prevenir la </a:t>
            </a:r>
            <a:r>
              <a:rPr lang="en-US" sz="1100" dirty="0" err="1">
                <a:solidFill>
                  <a:schemeClr val="tx1"/>
                </a:solidFill>
                <a:latin typeface="+mn-lt"/>
                <a:ea typeface="Arial"/>
                <a:cs typeface="Arial"/>
                <a:sym typeface="Arial"/>
              </a:rPr>
              <a:t>separación</a:t>
            </a:r>
            <a:r>
              <a:rPr lang="en-US" sz="1100" dirty="0">
                <a:solidFill>
                  <a:schemeClr val="tx1"/>
                </a:solidFill>
                <a:latin typeface="+mn-lt"/>
                <a:ea typeface="Arial"/>
                <a:cs typeface="Arial"/>
                <a:sym typeface="Arial"/>
              </a:rPr>
              <a:t> familiar. </a:t>
            </a:r>
          </a:p>
        </p:txBody>
      </p:sp>
      <p:grpSp>
        <p:nvGrpSpPr>
          <p:cNvPr id="7" name="Google Shape;149;p12">
            <a:extLst>
              <a:ext uri="{FF2B5EF4-FFF2-40B4-BE49-F238E27FC236}">
                <a16:creationId xmlns:a16="http://schemas.microsoft.com/office/drawing/2014/main" id="{58ADC60D-AB3F-27B1-94D8-DC4F24D4BEC8}"/>
              </a:ext>
            </a:extLst>
          </p:cNvPr>
          <p:cNvGrpSpPr/>
          <p:nvPr/>
        </p:nvGrpSpPr>
        <p:grpSpPr>
          <a:xfrm>
            <a:off x="1020268" y="2859192"/>
            <a:ext cx="559955" cy="387333"/>
            <a:chOff x="6878053" y="1156317"/>
            <a:chExt cx="1431178" cy="1039513"/>
          </a:xfrm>
          <a:solidFill>
            <a:schemeClr val="accent3">
              <a:lumMod val="75000"/>
            </a:schemeClr>
          </a:solidFill>
        </p:grpSpPr>
        <p:grpSp>
          <p:nvGrpSpPr>
            <p:cNvPr id="8" name="Google Shape;150;p12">
              <a:extLst>
                <a:ext uri="{FF2B5EF4-FFF2-40B4-BE49-F238E27FC236}">
                  <a16:creationId xmlns:a16="http://schemas.microsoft.com/office/drawing/2014/main" id="{EF03A04B-025B-508B-075C-D044B2570590}"/>
                </a:ext>
              </a:extLst>
            </p:cNvPr>
            <p:cNvGrpSpPr/>
            <p:nvPr/>
          </p:nvGrpSpPr>
          <p:grpSpPr>
            <a:xfrm>
              <a:off x="7672978" y="1156317"/>
              <a:ext cx="412941" cy="436880"/>
              <a:chOff x="243840" y="1676400"/>
              <a:chExt cx="701040" cy="741680"/>
            </a:xfrm>
            <a:grpFill/>
          </p:grpSpPr>
          <p:sp>
            <p:nvSpPr>
              <p:cNvPr id="11" name="Google Shape;151;p12">
                <a:extLst>
                  <a:ext uri="{FF2B5EF4-FFF2-40B4-BE49-F238E27FC236}">
                    <a16:creationId xmlns:a16="http://schemas.microsoft.com/office/drawing/2014/main" id="{BDAFB5B8-4AF5-B944-0952-3057B67A6FA1}"/>
                  </a:ext>
                </a:extLst>
              </p:cNvPr>
              <p:cNvSpPr/>
              <p:nvPr/>
            </p:nvSpPr>
            <p:spPr>
              <a:xfrm>
                <a:off x="243840" y="1676400"/>
                <a:ext cx="116839" cy="741680"/>
              </a:xfrm>
              <a:prstGeom prst="rect">
                <a:avLst/>
              </a:prstGeom>
              <a:grp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Calibri"/>
                  <a:buNone/>
                </a:pPr>
                <a:endParaRPr lang="en-US" sz="1800" b="0" i="0" u="none" strike="noStrike" cap="none" dirty="0">
                  <a:solidFill>
                    <a:srgbClr val="FFFFFF"/>
                  </a:solidFill>
                  <a:latin typeface="Calibri"/>
                  <a:ea typeface="Calibri"/>
                  <a:cs typeface="Calibri"/>
                  <a:sym typeface="Calibri"/>
                </a:endParaRPr>
              </a:p>
            </p:txBody>
          </p:sp>
          <p:sp>
            <p:nvSpPr>
              <p:cNvPr id="12" name="Google Shape;152;p12">
                <a:extLst>
                  <a:ext uri="{FF2B5EF4-FFF2-40B4-BE49-F238E27FC236}">
                    <a16:creationId xmlns:a16="http://schemas.microsoft.com/office/drawing/2014/main" id="{9BBF8986-D295-CE38-9D57-A05D5A5CB488}"/>
                  </a:ext>
                </a:extLst>
              </p:cNvPr>
              <p:cNvSpPr/>
              <p:nvPr/>
            </p:nvSpPr>
            <p:spPr>
              <a:xfrm>
                <a:off x="314960" y="1676400"/>
                <a:ext cx="629920" cy="436880"/>
              </a:xfrm>
              <a:prstGeom prst="rect">
                <a:avLst/>
              </a:prstGeom>
              <a:grp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Calibri"/>
                  <a:buNone/>
                </a:pPr>
                <a:endParaRPr lang="en-US" sz="1800" b="0" i="0" u="none" strike="noStrike" cap="none" dirty="0">
                  <a:solidFill>
                    <a:srgbClr val="FFFFFF"/>
                  </a:solidFill>
                  <a:latin typeface="Calibri"/>
                  <a:ea typeface="Calibri"/>
                  <a:cs typeface="Calibri"/>
                  <a:sym typeface="Calibri"/>
                </a:endParaRPr>
              </a:p>
            </p:txBody>
          </p:sp>
        </p:grpSp>
        <p:sp>
          <p:nvSpPr>
            <p:cNvPr id="9" name="Google Shape;153;p12">
              <a:extLst>
                <a:ext uri="{FF2B5EF4-FFF2-40B4-BE49-F238E27FC236}">
                  <a16:creationId xmlns:a16="http://schemas.microsoft.com/office/drawing/2014/main" id="{245910EA-E971-E32F-E4EF-7C638A11E5B6}"/>
                </a:ext>
              </a:extLst>
            </p:cNvPr>
            <p:cNvSpPr/>
            <p:nvPr/>
          </p:nvSpPr>
          <p:spPr>
            <a:xfrm>
              <a:off x="7120511" y="1517650"/>
              <a:ext cx="1188720" cy="678180"/>
            </a:xfrm>
            <a:prstGeom prst="triangle">
              <a:avLst>
                <a:gd name="adj" fmla="val 50000"/>
              </a:avLst>
            </a:prstGeom>
            <a:grp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Calibri"/>
                <a:buNone/>
              </a:pPr>
              <a:endParaRPr lang="en-US" sz="1800" b="0" i="0" u="none" strike="noStrike" cap="none" dirty="0">
                <a:solidFill>
                  <a:srgbClr val="FFFFFF"/>
                </a:solidFill>
                <a:latin typeface="Calibri"/>
                <a:ea typeface="Calibri"/>
                <a:cs typeface="Calibri"/>
                <a:sym typeface="Calibri"/>
              </a:endParaRPr>
            </a:p>
          </p:txBody>
        </p:sp>
        <p:sp>
          <p:nvSpPr>
            <p:cNvPr id="10" name="Google Shape;154;p12">
              <a:extLst>
                <a:ext uri="{FF2B5EF4-FFF2-40B4-BE49-F238E27FC236}">
                  <a16:creationId xmlns:a16="http://schemas.microsoft.com/office/drawing/2014/main" id="{34E4E4F6-4038-D73F-EBD8-8BE5EB135F76}"/>
                </a:ext>
              </a:extLst>
            </p:cNvPr>
            <p:cNvSpPr/>
            <p:nvPr/>
          </p:nvSpPr>
          <p:spPr>
            <a:xfrm>
              <a:off x="6878053" y="1727035"/>
              <a:ext cx="821708" cy="468795"/>
            </a:xfrm>
            <a:prstGeom prst="triangle">
              <a:avLst>
                <a:gd name="adj" fmla="val 50000"/>
              </a:avLst>
            </a:prstGeom>
            <a:grp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Calibri"/>
                <a:buNone/>
              </a:pPr>
              <a:endParaRPr lang="en-US" sz="1800" b="0" i="0" u="none" strike="noStrike" cap="none" dirty="0">
                <a:solidFill>
                  <a:srgbClr val="FFFFFF"/>
                </a:solidFill>
                <a:latin typeface="Calibri"/>
                <a:ea typeface="Calibri"/>
                <a:cs typeface="Calibri"/>
                <a:sym typeface="Calibri"/>
              </a:endParaRPr>
            </a:p>
          </p:txBody>
        </p:sp>
      </p:grpSp>
      <p:grpSp>
        <p:nvGrpSpPr>
          <p:cNvPr id="13" name="Google Shape;149;p12">
            <a:extLst>
              <a:ext uri="{FF2B5EF4-FFF2-40B4-BE49-F238E27FC236}">
                <a16:creationId xmlns:a16="http://schemas.microsoft.com/office/drawing/2014/main" id="{8FC37BEC-2B6C-0776-7A5C-56E4A7FF8288}"/>
              </a:ext>
            </a:extLst>
          </p:cNvPr>
          <p:cNvGrpSpPr/>
          <p:nvPr/>
        </p:nvGrpSpPr>
        <p:grpSpPr>
          <a:xfrm>
            <a:off x="1020268" y="3469477"/>
            <a:ext cx="559955" cy="387333"/>
            <a:chOff x="6878053" y="1156317"/>
            <a:chExt cx="1431178" cy="1039513"/>
          </a:xfrm>
          <a:solidFill>
            <a:schemeClr val="accent3">
              <a:lumMod val="75000"/>
            </a:schemeClr>
          </a:solidFill>
        </p:grpSpPr>
        <p:grpSp>
          <p:nvGrpSpPr>
            <p:cNvPr id="14" name="Google Shape;150;p12">
              <a:extLst>
                <a:ext uri="{FF2B5EF4-FFF2-40B4-BE49-F238E27FC236}">
                  <a16:creationId xmlns:a16="http://schemas.microsoft.com/office/drawing/2014/main" id="{C6B540AB-FC28-D822-8B2B-D78D241899D0}"/>
                </a:ext>
              </a:extLst>
            </p:cNvPr>
            <p:cNvGrpSpPr/>
            <p:nvPr/>
          </p:nvGrpSpPr>
          <p:grpSpPr>
            <a:xfrm>
              <a:off x="7672978" y="1156317"/>
              <a:ext cx="412941" cy="436880"/>
              <a:chOff x="243840" y="1676400"/>
              <a:chExt cx="701040" cy="741680"/>
            </a:xfrm>
            <a:grpFill/>
          </p:grpSpPr>
          <p:sp>
            <p:nvSpPr>
              <p:cNvPr id="17" name="Google Shape;151;p12">
                <a:extLst>
                  <a:ext uri="{FF2B5EF4-FFF2-40B4-BE49-F238E27FC236}">
                    <a16:creationId xmlns:a16="http://schemas.microsoft.com/office/drawing/2014/main" id="{A88A01AA-36AB-5944-8FD9-95847791EB5D}"/>
                  </a:ext>
                </a:extLst>
              </p:cNvPr>
              <p:cNvSpPr/>
              <p:nvPr/>
            </p:nvSpPr>
            <p:spPr>
              <a:xfrm>
                <a:off x="243840" y="1676400"/>
                <a:ext cx="116839" cy="741680"/>
              </a:xfrm>
              <a:prstGeom prst="rect">
                <a:avLst/>
              </a:prstGeom>
              <a:grp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Calibri"/>
                  <a:buNone/>
                </a:pPr>
                <a:endParaRPr lang="en-US" sz="1800" b="0" i="0" u="none" strike="noStrike" cap="none" dirty="0">
                  <a:solidFill>
                    <a:srgbClr val="FFFFFF"/>
                  </a:solidFill>
                  <a:latin typeface="Calibri"/>
                  <a:ea typeface="Calibri"/>
                  <a:cs typeface="Calibri"/>
                  <a:sym typeface="Calibri"/>
                </a:endParaRPr>
              </a:p>
            </p:txBody>
          </p:sp>
          <p:sp>
            <p:nvSpPr>
              <p:cNvPr id="18" name="Google Shape;152;p12">
                <a:extLst>
                  <a:ext uri="{FF2B5EF4-FFF2-40B4-BE49-F238E27FC236}">
                    <a16:creationId xmlns:a16="http://schemas.microsoft.com/office/drawing/2014/main" id="{2C274092-4543-417D-1F6F-469805DE8887}"/>
                  </a:ext>
                </a:extLst>
              </p:cNvPr>
              <p:cNvSpPr/>
              <p:nvPr/>
            </p:nvSpPr>
            <p:spPr>
              <a:xfrm>
                <a:off x="314960" y="1676400"/>
                <a:ext cx="629920" cy="436880"/>
              </a:xfrm>
              <a:prstGeom prst="rect">
                <a:avLst/>
              </a:prstGeom>
              <a:grp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Calibri"/>
                  <a:buNone/>
                </a:pPr>
                <a:endParaRPr lang="en-US" sz="1800" b="0" i="0" u="none" strike="noStrike" cap="none" dirty="0">
                  <a:solidFill>
                    <a:srgbClr val="FFFFFF"/>
                  </a:solidFill>
                  <a:latin typeface="Calibri"/>
                  <a:ea typeface="Calibri"/>
                  <a:cs typeface="Calibri"/>
                  <a:sym typeface="Calibri"/>
                </a:endParaRPr>
              </a:p>
            </p:txBody>
          </p:sp>
        </p:grpSp>
        <p:sp>
          <p:nvSpPr>
            <p:cNvPr id="15" name="Google Shape;153;p12">
              <a:extLst>
                <a:ext uri="{FF2B5EF4-FFF2-40B4-BE49-F238E27FC236}">
                  <a16:creationId xmlns:a16="http://schemas.microsoft.com/office/drawing/2014/main" id="{4662B4F8-621B-9B44-7AF4-DC16799534AC}"/>
                </a:ext>
              </a:extLst>
            </p:cNvPr>
            <p:cNvSpPr/>
            <p:nvPr/>
          </p:nvSpPr>
          <p:spPr>
            <a:xfrm>
              <a:off x="7120511" y="1517650"/>
              <a:ext cx="1188720" cy="678180"/>
            </a:xfrm>
            <a:prstGeom prst="triangle">
              <a:avLst>
                <a:gd name="adj" fmla="val 50000"/>
              </a:avLst>
            </a:prstGeom>
            <a:grp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Calibri"/>
                <a:buNone/>
              </a:pPr>
              <a:endParaRPr lang="en-US" sz="1800" b="0" i="0" u="none" strike="noStrike" cap="none" dirty="0">
                <a:solidFill>
                  <a:srgbClr val="FFFFFF"/>
                </a:solidFill>
                <a:latin typeface="Calibri"/>
                <a:ea typeface="Calibri"/>
                <a:cs typeface="Calibri"/>
                <a:sym typeface="Calibri"/>
              </a:endParaRPr>
            </a:p>
          </p:txBody>
        </p:sp>
        <p:sp>
          <p:nvSpPr>
            <p:cNvPr id="16" name="Google Shape;154;p12">
              <a:extLst>
                <a:ext uri="{FF2B5EF4-FFF2-40B4-BE49-F238E27FC236}">
                  <a16:creationId xmlns:a16="http://schemas.microsoft.com/office/drawing/2014/main" id="{AD321B47-C2EB-B558-FDCB-B6573FF518C1}"/>
                </a:ext>
              </a:extLst>
            </p:cNvPr>
            <p:cNvSpPr/>
            <p:nvPr/>
          </p:nvSpPr>
          <p:spPr>
            <a:xfrm>
              <a:off x="6878053" y="1727035"/>
              <a:ext cx="821708" cy="468795"/>
            </a:xfrm>
            <a:prstGeom prst="triangle">
              <a:avLst>
                <a:gd name="adj" fmla="val 50000"/>
              </a:avLst>
            </a:prstGeom>
            <a:grp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Calibri"/>
                <a:buNone/>
              </a:pPr>
              <a:endParaRPr lang="en-US" sz="1800" b="0" i="0" u="none" strike="noStrike" cap="none" dirty="0">
                <a:solidFill>
                  <a:srgbClr val="FFFFFF"/>
                </a:solidFill>
                <a:latin typeface="Calibri"/>
                <a:ea typeface="Calibri"/>
                <a:cs typeface="Calibri"/>
                <a:sym typeface="Calibri"/>
              </a:endParaRPr>
            </a:p>
          </p:txBody>
        </p:sp>
      </p:grpSp>
      <p:grpSp>
        <p:nvGrpSpPr>
          <p:cNvPr id="19" name="Google Shape;149;p12">
            <a:extLst>
              <a:ext uri="{FF2B5EF4-FFF2-40B4-BE49-F238E27FC236}">
                <a16:creationId xmlns:a16="http://schemas.microsoft.com/office/drawing/2014/main" id="{A18DFBCB-898E-F54C-1DC0-0CBC3C08CBBD}"/>
              </a:ext>
            </a:extLst>
          </p:cNvPr>
          <p:cNvGrpSpPr/>
          <p:nvPr/>
        </p:nvGrpSpPr>
        <p:grpSpPr>
          <a:xfrm>
            <a:off x="1020268" y="4103977"/>
            <a:ext cx="559955" cy="387333"/>
            <a:chOff x="6878053" y="1156317"/>
            <a:chExt cx="1431178" cy="1039513"/>
          </a:xfrm>
          <a:solidFill>
            <a:schemeClr val="accent3">
              <a:lumMod val="75000"/>
            </a:schemeClr>
          </a:solidFill>
        </p:grpSpPr>
        <p:grpSp>
          <p:nvGrpSpPr>
            <p:cNvPr id="20" name="Google Shape;150;p12">
              <a:extLst>
                <a:ext uri="{FF2B5EF4-FFF2-40B4-BE49-F238E27FC236}">
                  <a16:creationId xmlns:a16="http://schemas.microsoft.com/office/drawing/2014/main" id="{6EA682DA-30FC-F11C-A1B1-4F922A5603D8}"/>
                </a:ext>
              </a:extLst>
            </p:cNvPr>
            <p:cNvGrpSpPr/>
            <p:nvPr/>
          </p:nvGrpSpPr>
          <p:grpSpPr>
            <a:xfrm>
              <a:off x="7672978" y="1156317"/>
              <a:ext cx="412941" cy="436880"/>
              <a:chOff x="243840" y="1676400"/>
              <a:chExt cx="701040" cy="741680"/>
            </a:xfrm>
            <a:grpFill/>
          </p:grpSpPr>
          <p:sp>
            <p:nvSpPr>
              <p:cNvPr id="23" name="Google Shape;151;p12">
                <a:extLst>
                  <a:ext uri="{FF2B5EF4-FFF2-40B4-BE49-F238E27FC236}">
                    <a16:creationId xmlns:a16="http://schemas.microsoft.com/office/drawing/2014/main" id="{32B77852-C85E-89B7-CABD-BF5718135FC7}"/>
                  </a:ext>
                </a:extLst>
              </p:cNvPr>
              <p:cNvSpPr/>
              <p:nvPr/>
            </p:nvSpPr>
            <p:spPr>
              <a:xfrm>
                <a:off x="243840" y="1676400"/>
                <a:ext cx="116839" cy="741680"/>
              </a:xfrm>
              <a:prstGeom prst="rect">
                <a:avLst/>
              </a:prstGeom>
              <a:grp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Calibri"/>
                  <a:buNone/>
                </a:pPr>
                <a:endParaRPr lang="en-US" sz="1800" b="0" i="0" u="none" strike="noStrike" cap="none" dirty="0">
                  <a:solidFill>
                    <a:srgbClr val="FFFFFF"/>
                  </a:solidFill>
                  <a:latin typeface="Calibri"/>
                  <a:ea typeface="Calibri"/>
                  <a:cs typeface="Calibri"/>
                  <a:sym typeface="Calibri"/>
                </a:endParaRPr>
              </a:p>
            </p:txBody>
          </p:sp>
          <p:sp>
            <p:nvSpPr>
              <p:cNvPr id="24" name="Google Shape;152;p12">
                <a:extLst>
                  <a:ext uri="{FF2B5EF4-FFF2-40B4-BE49-F238E27FC236}">
                    <a16:creationId xmlns:a16="http://schemas.microsoft.com/office/drawing/2014/main" id="{022C3365-DBA5-241F-B4D8-B0540FB54713}"/>
                  </a:ext>
                </a:extLst>
              </p:cNvPr>
              <p:cNvSpPr/>
              <p:nvPr/>
            </p:nvSpPr>
            <p:spPr>
              <a:xfrm>
                <a:off x="314960" y="1676400"/>
                <a:ext cx="629920" cy="436880"/>
              </a:xfrm>
              <a:prstGeom prst="rect">
                <a:avLst/>
              </a:prstGeom>
              <a:grp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Calibri"/>
                  <a:buNone/>
                </a:pPr>
                <a:endParaRPr lang="en-US" sz="1800" b="0" i="0" u="none" strike="noStrike" cap="none" dirty="0">
                  <a:solidFill>
                    <a:srgbClr val="FFFFFF"/>
                  </a:solidFill>
                  <a:latin typeface="Calibri"/>
                  <a:ea typeface="Calibri"/>
                  <a:cs typeface="Calibri"/>
                  <a:sym typeface="Calibri"/>
                </a:endParaRPr>
              </a:p>
            </p:txBody>
          </p:sp>
        </p:grpSp>
        <p:sp>
          <p:nvSpPr>
            <p:cNvPr id="21" name="Google Shape;153;p12">
              <a:extLst>
                <a:ext uri="{FF2B5EF4-FFF2-40B4-BE49-F238E27FC236}">
                  <a16:creationId xmlns:a16="http://schemas.microsoft.com/office/drawing/2014/main" id="{B4725772-111C-7690-AE31-92C2A08A8C83}"/>
                </a:ext>
              </a:extLst>
            </p:cNvPr>
            <p:cNvSpPr/>
            <p:nvPr/>
          </p:nvSpPr>
          <p:spPr>
            <a:xfrm>
              <a:off x="7120511" y="1517650"/>
              <a:ext cx="1188720" cy="678180"/>
            </a:xfrm>
            <a:prstGeom prst="triangle">
              <a:avLst>
                <a:gd name="adj" fmla="val 50000"/>
              </a:avLst>
            </a:prstGeom>
            <a:grp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Calibri"/>
                <a:buNone/>
              </a:pPr>
              <a:endParaRPr lang="en-US" sz="1800" b="0" i="0" u="none" strike="noStrike" cap="none" dirty="0">
                <a:solidFill>
                  <a:srgbClr val="FFFFFF"/>
                </a:solidFill>
                <a:latin typeface="Calibri"/>
                <a:ea typeface="Calibri"/>
                <a:cs typeface="Calibri"/>
                <a:sym typeface="Calibri"/>
              </a:endParaRPr>
            </a:p>
          </p:txBody>
        </p:sp>
        <p:sp>
          <p:nvSpPr>
            <p:cNvPr id="22" name="Google Shape;154;p12">
              <a:extLst>
                <a:ext uri="{FF2B5EF4-FFF2-40B4-BE49-F238E27FC236}">
                  <a16:creationId xmlns:a16="http://schemas.microsoft.com/office/drawing/2014/main" id="{D9C6EACA-3533-FEAF-807A-1A781372EFA6}"/>
                </a:ext>
              </a:extLst>
            </p:cNvPr>
            <p:cNvSpPr/>
            <p:nvPr/>
          </p:nvSpPr>
          <p:spPr>
            <a:xfrm>
              <a:off x="6878053" y="1727035"/>
              <a:ext cx="821708" cy="468795"/>
            </a:xfrm>
            <a:prstGeom prst="triangle">
              <a:avLst>
                <a:gd name="adj" fmla="val 50000"/>
              </a:avLst>
            </a:prstGeom>
            <a:grp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Calibri"/>
                <a:buNone/>
              </a:pPr>
              <a:endParaRPr lang="en-US" sz="1800" b="0" i="0" u="none" strike="noStrike" cap="none" dirty="0">
                <a:solidFill>
                  <a:srgbClr val="FFFFFF"/>
                </a:solidFill>
                <a:latin typeface="Calibri"/>
                <a:ea typeface="Calibri"/>
                <a:cs typeface="Calibri"/>
                <a:sym typeface="Calibri"/>
              </a:endParaRPr>
            </a:p>
          </p:txBody>
        </p:sp>
      </p:grpSp>
      <p:sp>
        <p:nvSpPr>
          <p:cNvPr id="31" name="Hexagon 30">
            <a:extLst>
              <a:ext uri="{FF2B5EF4-FFF2-40B4-BE49-F238E27FC236}">
                <a16:creationId xmlns:a16="http://schemas.microsoft.com/office/drawing/2014/main" id="{B6675D9A-D9FB-11E4-BA10-E43B6596B333}"/>
              </a:ext>
            </a:extLst>
          </p:cNvPr>
          <p:cNvSpPr/>
          <p:nvPr/>
        </p:nvSpPr>
        <p:spPr>
          <a:xfrm rot="1782986">
            <a:off x="286724" y="301110"/>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2" name="Hexagon 31">
            <a:extLst>
              <a:ext uri="{FF2B5EF4-FFF2-40B4-BE49-F238E27FC236}">
                <a16:creationId xmlns:a16="http://schemas.microsoft.com/office/drawing/2014/main" id="{14C54186-3604-1093-1A15-5CDF40F7D942}"/>
              </a:ext>
            </a:extLst>
          </p:cNvPr>
          <p:cNvSpPr/>
          <p:nvPr/>
        </p:nvSpPr>
        <p:spPr>
          <a:xfrm rot="1782986">
            <a:off x="286724" y="763955"/>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3" name="Hexagon 32">
            <a:extLst>
              <a:ext uri="{FF2B5EF4-FFF2-40B4-BE49-F238E27FC236}">
                <a16:creationId xmlns:a16="http://schemas.microsoft.com/office/drawing/2014/main" id="{BF132ACF-0784-1794-0F80-8740CA26E54D}"/>
              </a:ext>
            </a:extLst>
          </p:cNvPr>
          <p:cNvSpPr/>
          <p:nvPr/>
        </p:nvSpPr>
        <p:spPr>
          <a:xfrm rot="1782986">
            <a:off x="286724" y="1226800"/>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4" name="Hexagon 33">
            <a:extLst>
              <a:ext uri="{FF2B5EF4-FFF2-40B4-BE49-F238E27FC236}">
                <a16:creationId xmlns:a16="http://schemas.microsoft.com/office/drawing/2014/main" id="{A5DA8933-5ECD-BA75-C488-CBD7D226477F}"/>
              </a:ext>
            </a:extLst>
          </p:cNvPr>
          <p:cNvSpPr/>
          <p:nvPr/>
        </p:nvSpPr>
        <p:spPr>
          <a:xfrm rot="1782986">
            <a:off x="286724" y="1689645"/>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5" name="Hexagon 34">
            <a:extLst>
              <a:ext uri="{FF2B5EF4-FFF2-40B4-BE49-F238E27FC236}">
                <a16:creationId xmlns:a16="http://schemas.microsoft.com/office/drawing/2014/main" id="{2526FFE1-0516-38AD-3018-480DC7872CE9}"/>
              </a:ext>
            </a:extLst>
          </p:cNvPr>
          <p:cNvSpPr/>
          <p:nvPr/>
        </p:nvSpPr>
        <p:spPr>
          <a:xfrm rot="1782986">
            <a:off x="286724" y="2152490"/>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36" name="Google Shape;149;p12">
            <a:extLst>
              <a:ext uri="{FF2B5EF4-FFF2-40B4-BE49-F238E27FC236}">
                <a16:creationId xmlns:a16="http://schemas.microsoft.com/office/drawing/2014/main" id="{B1220033-4403-8EE0-61BD-7D94514F17CE}"/>
              </a:ext>
            </a:extLst>
          </p:cNvPr>
          <p:cNvGrpSpPr/>
          <p:nvPr/>
        </p:nvGrpSpPr>
        <p:grpSpPr>
          <a:xfrm>
            <a:off x="1020268" y="4873113"/>
            <a:ext cx="559955" cy="387333"/>
            <a:chOff x="6878053" y="1156317"/>
            <a:chExt cx="1431178" cy="1039513"/>
          </a:xfrm>
          <a:solidFill>
            <a:schemeClr val="accent3">
              <a:lumMod val="75000"/>
            </a:schemeClr>
          </a:solidFill>
        </p:grpSpPr>
        <p:grpSp>
          <p:nvGrpSpPr>
            <p:cNvPr id="37" name="Google Shape;150;p12">
              <a:extLst>
                <a:ext uri="{FF2B5EF4-FFF2-40B4-BE49-F238E27FC236}">
                  <a16:creationId xmlns:a16="http://schemas.microsoft.com/office/drawing/2014/main" id="{61FC9A89-865F-350B-75EB-877D234DABF2}"/>
                </a:ext>
              </a:extLst>
            </p:cNvPr>
            <p:cNvGrpSpPr/>
            <p:nvPr/>
          </p:nvGrpSpPr>
          <p:grpSpPr>
            <a:xfrm>
              <a:off x="7672978" y="1156317"/>
              <a:ext cx="412941" cy="436880"/>
              <a:chOff x="243840" y="1676400"/>
              <a:chExt cx="701040" cy="741680"/>
            </a:xfrm>
            <a:grpFill/>
          </p:grpSpPr>
          <p:sp>
            <p:nvSpPr>
              <p:cNvPr id="40" name="Google Shape;151;p12">
                <a:extLst>
                  <a:ext uri="{FF2B5EF4-FFF2-40B4-BE49-F238E27FC236}">
                    <a16:creationId xmlns:a16="http://schemas.microsoft.com/office/drawing/2014/main" id="{46721990-5D4A-DB4A-E673-ED0A66BB33BA}"/>
                  </a:ext>
                </a:extLst>
              </p:cNvPr>
              <p:cNvSpPr/>
              <p:nvPr/>
            </p:nvSpPr>
            <p:spPr>
              <a:xfrm>
                <a:off x="243840" y="1676400"/>
                <a:ext cx="116839" cy="741680"/>
              </a:xfrm>
              <a:prstGeom prst="rect">
                <a:avLst/>
              </a:prstGeom>
              <a:grp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Calibri"/>
                  <a:buNone/>
                </a:pPr>
                <a:endParaRPr lang="en-US" sz="1800" b="0" i="0" u="none" strike="noStrike" cap="none" dirty="0">
                  <a:solidFill>
                    <a:srgbClr val="FFFFFF"/>
                  </a:solidFill>
                  <a:latin typeface="Calibri"/>
                  <a:ea typeface="Calibri"/>
                  <a:cs typeface="Calibri"/>
                  <a:sym typeface="Calibri"/>
                </a:endParaRPr>
              </a:p>
            </p:txBody>
          </p:sp>
          <p:sp>
            <p:nvSpPr>
              <p:cNvPr id="41" name="Google Shape;152;p12">
                <a:extLst>
                  <a:ext uri="{FF2B5EF4-FFF2-40B4-BE49-F238E27FC236}">
                    <a16:creationId xmlns:a16="http://schemas.microsoft.com/office/drawing/2014/main" id="{EA56E199-50D7-0A88-A624-D04AB0325120}"/>
                  </a:ext>
                </a:extLst>
              </p:cNvPr>
              <p:cNvSpPr/>
              <p:nvPr/>
            </p:nvSpPr>
            <p:spPr>
              <a:xfrm>
                <a:off x="314960" y="1676400"/>
                <a:ext cx="629920" cy="436880"/>
              </a:xfrm>
              <a:prstGeom prst="rect">
                <a:avLst/>
              </a:prstGeom>
              <a:grp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Calibri"/>
                  <a:buNone/>
                </a:pPr>
                <a:endParaRPr lang="en-US" sz="1800" b="0" i="0" u="none" strike="noStrike" cap="none" dirty="0">
                  <a:solidFill>
                    <a:srgbClr val="FFFFFF"/>
                  </a:solidFill>
                  <a:latin typeface="Calibri"/>
                  <a:ea typeface="Calibri"/>
                  <a:cs typeface="Calibri"/>
                  <a:sym typeface="Calibri"/>
                </a:endParaRPr>
              </a:p>
            </p:txBody>
          </p:sp>
        </p:grpSp>
        <p:sp>
          <p:nvSpPr>
            <p:cNvPr id="38" name="Google Shape;153;p12">
              <a:extLst>
                <a:ext uri="{FF2B5EF4-FFF2-40B4-BE49-F238E27FC236}">
                  <a16:creationId xmlns:a16="http://schemas.microsoft.com/office/drawing/2014/main" id="{090CA30F-BE41-3D61-092C-FD3AF92D748E}"/>
                </a:ext>
              </a:extLst>
            </p:cNvPr>
            <p:cNvSpPr/>
            <p:nvPr/>
          </p:nvSpPr>
          <p:spPr>
            <a:xfrm>
              <a:off x="7120511" y="1517650"/>
              <a:ext cx="1188720" cy="678180"/>
            </a:xfrm>
            <a:prstGeom prst="triangle">
              <a:avLst>
                <a:gd name="adj" fmla="val 50000"/>
              </a:avLst>
            </a:prstGeom>
            <a:grp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Calibri"/>
                <a:buNone/>
              </a:pPr>
              <a:endParaRPr lang="en-US" sz="1800" b="0" i="0" u="none" strike="noStrike" cap="none" dirty="0">
                <a:solidFill>
                  <a:srgbClr val="FFFFFF"/>
                </a:solidFill>
                <a:latin typeface="Calibri"/>
                <a:ea typeface="Calibri"/>
                <a:cs typeface="Calibri"/>
                <a:sym typeface="Calibri"/>
              </a:endParaRPr>
            </a:p>
          </p:txBody>
        </p:sp>
        <p:sp>
          <p:nvSpPr>
            <p:cNvPr id="39" name="Google Shape;154;p12">
              <a:extLst>
                <a:ext uri="{FF2B5EF4-FFF2-40B4-BE49-F238E27FC236}">
                  <a16:creationId xmlns:a16="http://schemas.microsoft.com/office/drawing/2014/main" id="{A46AA895-5BD2-5B58-6872-65352BF2C071}"/>
                </a:ext>
              </a:extLst>
            </p:cNvPr>
            <p:cNvSpPr/>
            <p:nvPr/>
          </p:nvSpPr>
          <p:spPr>
            <a:xfrm>
              <a:off x="6878053" y="1727035"/>
              <a:ext cx="821708" cy="468795"/>
            </a:xfrm>
            <a:prstGeom prst="triangle">
              <a:avLst>
                <a:gd name="adj" fmla="val 50000"/>
              </a:avLst>
            </a:prstGeom>
            <a:grp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Calibri"/>
                <a:buNone/>
              </a:pPr>
              <a:endParaRPr lang="en-US" sz="1800" b="0" i="0" u="none" strike="noStrike" cap="none" dirty="0">
                <a:solidFill>
                  <a:srgbClr val="FFFFFF"/>
                </a:solidFill>
                <a:latin typeface="Calibri"/>
                <a:ea typeface="Calibri"/>
                <a:cs typeface="Calibri"/>
                <a:sym typeface="Calibri"/>
              </a:endParaRPr>
            </a:p>
          </p:txBody>
        </p:sp>
      </p:grpSp>
      <p:sp>
        <p:nvSpPr>
          <p:cNvPr id="25" name="TextBox 24">
            <a:extLst>
              <a:ext uri="{FF2B5EF4-FFF2-40B4-BE49-F238E27FC236}">
                <a16:creationId xmlns:a16="http://schemas.microsoft.com/office/drawing/2014/main" id="{08FF8D6C-8F8A-A698-0952-A7D6AD32661D}"/>
              </a:ext>
            </a:extLst>
          </p:cNvPr>
          <p:cNvSpPr txBox="1"/>
          <p:nvPr/>
        </p:nvSpPr>
        <p:spPr>
          <a:xfrm>
            <a:off x="1013200" y="5544427"/>
            <a:ext cx="5226892" cy="523220"/>
          </a:xfrm>
          <a:prstGeom prst="rect">
            <a:avLst/>
          </a:prstGeom>
          <a:noFill/>
        </p:spPr>
        <p:txBody>
          <a:bodyPr wrap="square">
            <a:spAutoFit/>
          </a:bodyPr>
          <a:lstStyle/>
          <a:p>
            <a:pPr marL="0" marR="0" lvl="0" indent="0" algn="l" rtl="0">
              <a:spcBef>
                <a:spcPts val="0"/>
              </a:spcBef>
              <a:spcAft>
                <a:spcPts val="1800"/>
              </a:spcAft>
              <a:buNone/>
            </a:pPr>
            <a:r>
              <a:rPr lang="en-US" sz="1400" b="1" spc="300" dirty="0">
                <a:solidFill>
                  <a:schemeClr val="bg1"/>
                </a:solidFill>
                <a:highlight>
                  <a:srgbClr val="54AF4B"/>
                </a:highlight>
                <a:latin typeface="Calibri"/>
                <a:ea typeface="Calibri"/>
                <a:cs typeface="Calibri"/>
                <a:sym typeface="Calibri"/>
              </a:rPr>
              <a:t>SESIÓN 2: PARTICIPACIÓN DE LAS FAMILIAS Y CUIDADORES EN LA GESTIÓN DE CASOS</a:t>
            </a:r>
          </a:p>
        </p:txBody>
      </p:sp>
      <p:sp>
        <p:nvSpPr>
          <p:cNvPr id="26" name="TextBox 25">
            <a:extLst>
              <a:ext uri="{FF2B5EF4-FFF2-40B4-BE49-F238E27FC236}">
                <a16:creationId xmlns:a16="http://schemas.microsoft.com/office/drawing/2014/main" id="{880A4B2E-347A-067B-0F2C-4EB2FA227668}"/>
              </a:ext>
            </a:extLst>
          </p:cNvPr>
          <p:cNvSpPr txBox="1"/>
          <p:nvPr/>
        </p:nvSpPr>
        <p:spPr>
          <a:xfrm>
            <a:off x="996287" y="6312099"/>
            <a:ext cx="5262998" cy="276999"/>
          </a:xfrm>
          <a:prstGeom prst="rect">
            <a:avLst/>
          </a:prstGeom>
          <a:noFill/>
        </p:spPr>
        <p:txBody>
          <a:bodyPr wrap="square" rtlCol="0">
            <a:spAutoFit/>
          </a:bodyPr>
          <a:lstStyle/>
          <a:p>
            <a:r>
              <a:rPr lang="en-CA" sz="1200" b="1" spc="300" dirty="0">
                <a:solidFill>
                  <a:schemeClr val="tx1"/>
                </a:solidFill>
              </a:rPr>
              <a:t>COMPROMISO CON LAS FAMILIAS Y CUIDADORES</a:t>
            </a:r>
            <a:endParaRPr lang="en-US" sz="1200" b="1" spc="300" dirty="0">
              <a:solidFill>
                <a:schemeClr val="tx1"/>
              </a:solidFill>
            </a:endParaRPr>
          </a:p>
        </p:txBody>
      </p:sp>
      <p:sp>
        <p:nvSpPr>
          <p:cNvPr id="27" name="Rectangle 26">
            <a:extLst>
              <a:ext uri="{FF2B5EF4-FFF2-40B4-BE49-F238E27FC236}">
                <a16:creationId xmlns:a16="http://schemas.microsoft.com/office/drawing/2014/main" id="{BAF7B240-749D-5DB6-F9F5-4BFDBA89BA52}"/>
              </a:ext>
            </a:extLst>
          </p:cNvPr>
          <p:cNvSpPr/>
          <p:nvPr/>
        </p:nvSpPr>
        <p:spPr>
          <a:xfrm>
            <a:off x="2501900" y="6895143"/>
            <a:ext cx="3745466" cy="2172658"/>
          </a:xfrm>
          <a:prstGeom prst="rect">
            <a:avLst/>
          </a:prstGeom>
          <a:noFill/>
          <a:ln>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8" name="TextBox 27">
            <a:extLst>
              <a:ext uri="{FF2B5EF4-FFF2-40B4-BE49-F238E27FC236}">
                <a16:creationId xmlns:a16="http://schemas.microsoft.com/office/drawing/2014/main" id="{919A6ED7-45F0-6F6F-1C98-DAAF651F0EC0}"/>
              </a:ext>
            </a:extLst>
          </p:cNvPr>
          <p:cNvSpPr txBox="1"/>
          <p:nvPr/>
        </p:nvSpPr>
        <p:spPr>
          <a:xfrm>
            <a:off x="993326" y="6833550"/>
            <a:ext cx="1321602" cy="2213083"/>
          </a:xfrm>
          <a:prstGeom prst="rect">
            <a:avLst/>
          </a:prstGeom>
          <a:noFill/>
          <a:ln>
            <a:noFill/>
          </a:ln>
        </p:spPr>
        <p:txBody>
          <a:bodyPr wrap="square" lIns="90000" tIns="90000" rIns="90000" bIns="90000" rtlCol="0">
            <a:spAutoFit/>
          </a:bodyPr>
          <a:lstStyle/>
          <a:p>
            <a:r>
              <a:rPr lang="en-US" sz="1100" dirty="0"/>
              <a:t>¿Cuáles son algunas de las diferentes formas en que ha interactuado con las </a:t>
            </a:r>
            <a:r>
              <a:rPr lang="en-US" sz="1100" dirty="0" err="1"/>
              <a:t>familias</a:t>
            </a:r>
            <a:r>
              <a:rPr lang="en-US" sz="1100" dirty="0"/>
              <a:t> y </a:t>
            </a:r>
            <a:r>
              <a:rPr lang="en-US" sz="1100" dirty="0" err="1"/>
              <a:t>cuidadores</a:t>
            </a:r>
            <a:r>
              <a:rPr lang="en-US" sz="1100" dirty="0"/>
              <a:t> inmediatos en su experiencia como asistente social hasta ahora? ¿Puede darnos ejemplos?</a:t>
            </a:r>
          </a:p>
        </p:txBody>
      </p:sp>
    </p:spTree>
    <p:extLst>
      <p:ext uri="{BB962C8B-B14F-4D97-AF65-F5344CB8AC3E}">
        <p14:creationId xmlns:p14="http://schemas.microsoft.com/office/powerpoint/2010/main" val="276201272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Hexagon 15">
            <a:extLst>
              <a:ext uri="{FF2B5EF4-FFF2-40B4-BE49-F238E27FC236}">
                <a16:creationId xmlns:a16="http://schemas.microsoft.com/office/drawing/2014/main" id="{F4F20A53-B8B7-8386-80BB-458946D2C2F7}"/>
              </a:ext>
            </a:extLst>
          </p:cNvPr>
          <p:cNvSpPr/>
          <p:nvPr/>
        </p:nvSpPr>
        <p:spPr>
          <a:xfrm rot="1782986">
            <a:off x="286724" y="301110"/>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Hexagon 16">
            <a:extLst>
              <a:ext uri="{FF2B5EF4-FFF2-40B4-BE49-F238E27FC236}">
                <a16:creationId xmlns:a16="http://schemas.microsoft.com/office/drawing/2014/main" id="{5B0D2ECD-2245-1B29-30FA-9D9E91DEC81C}"/>
              </a:ext>
            </a:extLst>
          </p:cNvPr>
          <p:cNvSpPr/>
          <p:nvPr/>
        </p:nvSpPr>
        <p:spPr>
          <a:xfrm rot="1782986">
            <a:off x="286724" y="763955"/>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Hexagon 17">
            <a:extLst>
              <a:ext uri="{FF2B5EF4-FFF2-40B4-BE49-F238E27FC236}">
                <a16:creationId xmlns:a16="http://schemas.microsoft.com/office/drawing/2014/main" id="{2F62FD80-42A6-087C-FB97-CBD717DE2157}"/>
              </a:ext>
            </a:extLst>
          </p:cNvPr>
          <p:cNvSpPr/>
          <p:nvPr/>
        </p:nvSpPr>
        <p:spPr>
          <a:xfrm rot="1782986">
            <a:off x="286724" y="1226800"/>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Hexagon 18">
            <a:extLst>
              <a:ext uri="{FF2B5EF4-FFF2-40B4-BE49-F238E27FC236}">
                <a16:creationId xmlns:a16="http://schemas.microsoft.com/office/drawing/2014/main" id="{34282C81-1BDD-445E-97F5-59741069E143}"/>
              </a:ext>
            </a:extLst>
          </p:cNvPr>
          <p:cNvSpPr/>
          <p:nvPr/>
        </p:nvSpPr>
        <p:spPr>
          <a:xfrm rot="1782986">
            <a:off x="286724" y="1689645"/>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Hexagon 19">
            <a:extLst>
              <a:ext uri="{FF2B5EF4-FFF2-40B4-BE49-F238E27FC236}">
                <a16:creationId xmlns:a16="http://schemas.microsoft.com/office/drawing/2014/main" id="{DAE8D308-1F21-2E7C-7DA3-C0E216556E5B}"/>
              </a:ext>
            </a:extLst>
          </p:cNvPr>
          <p:cNvSpPr/>
          <p:nvPr/>
        </p:nvSpPr>
        <p:spPr>
          <a:xfrm rot="1782986">
            <a:off x="286724" y="2152490"/>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2" name="Group 1">
            <a:extLst>
              <a:ext uri="{FF2B5EF4-FFF2-40B4-BE49-F238E27FC236}">
                <a16:creationId xmlns:a16="http://schemas.microsoft.com/office/drawing/2014/main" id="{5FD61F11-03BA-9AE1-D280-FD068359E809}"/>
              </a:ext>
            </a:extLst>
          </p:cNvPr>
          <p:cNvGrpSpPr/>
          <p:nvPr/>
        </p:nvGrpSpPr>
        <p:grpSpPr>
          <a:xfrm>
            <a:off x="1481725" y="2544752"/>
            <a:ext cx="4286200" cy="4286200"/>
            <a:chOff x="1426929" y="3404260"/>
            <a:chExt cx="4286200" cy="4286200"/>
          </a:xfrm>
        </p:grpSpPr>
        <p:grpSp>
          <p:nvGrpSpPr>
            <p:cNvPr id="37" name="Group 36">
              <a:extLst>
                <a:ext uri="{FF2B5EF4-FFF2-40B4-BE49-F238E27FC236}">
                  <a16:creationId xmlns:a16="http://schemas.microsoft.com/office/drawing/2014/main" id="{2BD3C7C8-2003-4550-A02E-377D0F7FD2CD}"/>
                </a:ext>
              </a:extLst>
            </p:cNvPr>
            <p:cNvGrpSpPr/>
            <p:nvPr/>
          </p:nvGrpSpPr>
          <p:grpSpPr>
            <a:xfrm>
              <a:off x="1426929" y="3404260"/>
              <a:ext cx="4286200" cy="4286200"/>
              <a:chOff x="1426929" y="2809900"/>
              <a:chExt cx="4286200" cy="4286200"/>
            </a:xfrm>
          </p:grpSpPr>
          <p:pic>
            <p:nvPicPr>
              <p:cNvPr id="25" name="Graphic 24" descr="Tree With Roots with solid fill">
                <a:extLst>
                  <a:ext uri="{FF2B5EF4-FFF2-40B4-BE49-F238E27FC236}">
                    <a16:creationId xmlns:a16="http://schemas.microsoft.com/office/drawing/2014/main" id="{7FEBA750-60E0-FC64-C98B-2EECB32D661A}"/>
                  </a:ext>
                </a:extLst>
              </p:cNvPr>
              <p:cNvPicPr>
                <a:picLocks noChangeAspect="1"/>
              </p:cNvPicPr>
              <p:nvPr/>
            </p:nvPicPr>
            <p:blipFill rotWithShape="1">
              <a:blip r:embed="rId2">
                <a:extLst>
                  <a:ext uri="{96DAC541-7B7A-43D3-8B79-37D633B846F1}">
                    <asvg:svgBlip xmlns:asvg="http://schemas.microsoft.com/office/drawing/2016/SVG/main" r:embed="rId3"/>
                  </a:ext>
                </a:extLst>
              </a:blip>
              <a:srcRect b="35014"/>
              <a:stretch/>
            </p:blipFill>
            <p:spPr>
              <a:xfrm>
                <a:off x="1426929" y="2809900"/>
                <a:ext cx="4286200" cy="2785436"/>
              </a:xfrm>
              <a:prstGeom prst="rect">
                <a:avLst/>
              </a:prstGeom>
            </p:spPr>
          </p:pic>
          <p:pic>
            <p:nvPicPr>
              <p:cNvPr id="30" name="Graphic 29" descr="Tree With Roots with solid fill">
                <a:extLst>
                  <a:ext uri="{FF2B5EF4-FFF2-40B4-BE49-F238E27FC236}">
                    <a16:creationId xmlns:a16="http://schemas.microsoft.com/office/drawing/2014/main" id="{02B37E0A-76CD-3BA3-D23E-76CD840CE00D}"/>
                  </a:ext>
                </a:extLst>
              </p:cNvPr>
              <p:cNvPicPr>
                <a:picLocks noChangeAspect="1"/>
              </p:cNvPicPr>
              <p:nvPr/>
            </p:nvPicPr>
            <p:blipFill rotWithShape="1">
              <a:blip r:embed="rId2">
                <a:extLst>
                  <a:ext uri="{96DAC541-7B7A-43D3-8B79-37D633B846F1}">
                    <asvg:svgBlip xmlns:asvg="http://schemas.microsoft.com/office/drawing/2016/SVG/main" r:embed="rId3"/>
                  </a:ext>
                </a:extLst>
              </a:blip>
              <a:srcRect t="64986"/>
              <a:stretch/>
            </p:blipFill>
            <p:spPr>
              <a:xfrm>
                <a:off x="1426929" y="5595336"/>
                <a:ext cx="4286200" cy="1500764"/>
              </a:xfrm>
              <a:prstGeom prst="rect">
                <a:avLst/>
              </a:prstGeom>
            </p:spPr>
          </p:pic>
          <p:cxnSp>
            <p:nvCxnSpPr>
              <p:cNvPr id="34" name="Straight Connector 33">
                <a:extLst>
                  <a:ext uri="{FF2B5EF4-FFF2-40B4-BE49-F238E27FC236}">
                    <a16:creationId xmlns:a16="http://schemas.microsoft.com/office/drawing/2014/main" id="{ABB177B1-29B1-CCDD-0F2C-5A6E0123CF48}"/>
                  </a:ext>
                </a:extLst>
              </p:cNvPr>
              <p:cNvCxnSpPr>
                <a:cxnSpLocks/>
              </p:cNvCxnSpPr>
              <p:nvPr/>
            </p:nvCxnSpPr>
            <p:spPr>
              <a:xfrm>
                <a:off x="3354531" y="5595336"/>
                <a:ext cx="366569" cy="0"/>
              </a:xfrm>
              <a:prstGeom prst="line">
                <a:avLst/>
              </a:prstGeom>
              <a:ln w="12700">
                <a:solidFill>
                  <a:schemeClr val="accent3">
                    <a:lumMod val="75000"/>
                  </a:schemeClr>
                </a:solidFill>
              </a:ln>
            </p:spPr>
            <p:style>
              <a:lnRef idx="1">
                <a:schemeClr val="accent1"/>
              </a:lnRef>
              <a:fillRef idx="0">
                <a:schemeClr val="accent1"/>
              </a:fillRef>
              <a:effectRef idx="0">
                <a:schemeClr val="accent1"/>
              </a:effectRef>
              <a:fontRef idx="minor">
                <a:schemeClr val="tx1"/>
              </a:fontRef>
            </p:style>
          </p:cxnSp>
        </p:grpSp>
        <p:pic>
          <p:nvPicPr>
            <p:cNvPr id="26" name="Graphic 25" descr="Peach with solid fill">
              <a:extLst>
                <a:ext uri="{FF2B5EF4-FFF2-40B4-BE49-F238E27FC236}">
                  <a16:creationId xmlns:a16="http://schemas.microsoft.com/office/drawing/2014/main" id="{1DA01792-C554-5830-A9D8-E9810D0D67E0}"/>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2567607" y="4017735"/>
              <a:ext cx="589682" cy="589682"/>
            </a:xfrm>
            <a:prstGeom prst="rect">
              <a:avLst/>
            </a:prstGeom>
          </p:spPr>
        </p:pic>
        <p:pic>
          <p:nvPicPr>
            <p:cNvPr id="27" name="Graphic 26" descr="Peach with solid fill">
              <a:extLst>
                <a:ext uri="{FF2B5EF4-FFF2-40B4-BE49-F238E27FC236}">
                  <a16:creationId xmlns:a16="http://schemas.microsoft.com/office/drawing/2014/main" id="{CA1AB7E6-7ABD-5528-9B66-B8FCF6B27897}"/>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rot="19789077">
              <a:off x="3332740" y="4507841"/>
              <a:ext cx="589682" cy="589682"/>
            </a:xfrm>
            <a:prstGeom prst="rect">
              <a:avLst/>
            </a:prstGeom>
          </p:spPr>
        </p:pic>
        <p:pic>
          <p:nvPicPr>
            <p:cNvPr id="28" name="Graphic 27" descr="Peach with solid fill">
              <a:extLst>
                <a:ext uri="{FF2B5EF4-FFF2-40B4-BE49-F238E27FC236}">
                  <a16:creationId xmlns:a16="http://schemas.microsoft.com/office/drawing/2014/main" id="{28872F48-DAA2-229C-61CD-8883CD162D48}"/>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rot="852094">
              <a:off x="4072271" y="4017734"/>
              <a:ext cx="589682" cy="589682"/>
            </a:xfrm>
            <a:prstGeom prst="rect">
              <a:avLst/>
            </a:prstGeom>
          </p:spPr>
        </p:pic>
        <p:pic>
          <p:nvPicPr>
            <p:cNvPr id="29" name="Graphic 28" descr="Peach with solid fill">
              <a:extLst>
                <a:ext uri="{FF2B5EF4-FFF2-40B4-BE49-F238E27FC236}">
                  <a16:creationId xmlns:a16="http://schemas.microsoft.com/office/drawing/2014/main" id="{D076AD31-D533-9C2C-9AAD-8551F4A938AD}"/>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rot="356612">
              <a:off x="2126259" y="4738830"/>
              <a:ext cx="589682" cy="589682"/>
            </a:xfrm>
            <a:prstGeom prst="rect">
              <a:avLst/>
            </a:prstGeom>
          </p:spPr>
        </p:pic>
      </p:grpSp>
      <p:sp>
        <p:nvSpPr>
          <p:cNvPr id="40" name="TextBox 39">
            <a:extLst>
              <a:ext uri="{FF2B5EF4-FFF2-40B4-BE49-F238E27FC236}">
                <a16:creationId xmlns:a16="http://schemas.microsoft.com/office/drawing/2014/main" id="{0A1B4B39-D157-4783-2131-C874558C3776}"/>
              </a:ext>
            </a:extLst>
          </p:cNvPr>
          <p:cNvSpPr txBox="1"/>
          <p:nvPr/>
        </p:nvSpPr>
        <p:spPr>
          <a:xfrm>
            <a:off x="993326" y="699799"/>
            <a:ext cx="1574281" cy="689589"/>
          </a:xfrm>
          <a:prstGeom prst="rect">
            <a:avLst/>
          </a:prstGeom>
          <a:noFill/>
          <a:ln>
            <a:noFill/>
          </a:ln>
        </p:spPr>
        <p:txBody>
          <a:bodyPr wrap="square" lIns="90000" tIns="90000" rIns="90000" bIns="90000" rtlCol="0">
            <a:spAutoFit/>
          </a:bodyPr>
          <a:lstStyle/>
          <a:p>
            <a:r>
              <a:rPr lang="en-US" sz="1100" dirty="0"/>
              <a:t>Ventajas de colaborar con las </a:t>
            </a:r>
            <a:r>
              <a:rPr lang="en-US" sz="1100" dirty="0" err="1"/>
              <a:t>familias</a:t>
            </a:r>
            <a:r>
              <a:rPr lang="en-US" sz="1100" dirty="0"/>
              <a:t> y </a:t>
            </a:r>
            <a:r>
              <a:rPr lang="en-US" sz="1100" dirty="0" err="1"/>
              <a:t>cuidadores</a:t>
            </a:r>
            <a:r>
              <a:rPr lang="en-US" sz="1100" dirty="0"/>
              <a:t> </a:t>
            </a:r>
          </a:p>
        </p:txBody>
      </p:sp>
      <p:sp>
        <p:nvSpPr>
          <p:cNvPr id="41" name="TextBox 40">
            <a:extLst>
              <a:ext uri="{FF2B5EF4-FFF2-40B4-BE49-F238E27FC236}">
                <a16:creationId xmlns:a16="http://schemas.microsoft.com/office/drawing/2014/main" id="{34099298-2A99-750B-11E4-783719567319}"/>
              </a:ext>
            </a:extLst>
          </p:cNvPr>
          <p:cNvSpPr txBox="1"/>
          <p:nvPr/>
        </p:nvSpPr>
        <p:spPr>
          <a:xfrm>
            <a:off x="993326" y="8240095"/>
            <a:ext cx="1574281" cy="689589"/>
          </a:xfrm>
          <a:prstGeom prst="rect">
            <a:avLst/>
          </a:prstGeom>
          <a:noFill/>
          <a:ln>
            <a:noFill/>
          </a:ln>
        </p:spPr>
        <p:txBody>
          <a:bodyPr wrap="square" lIns="90000" tIns="90000" rIns="90000" bIns="90000" rtlCol="0">
            <a:spAutoFit/>
          </a:bodyPr>
          <a:lstStyle/>
          <a:p>
            <a:r>
              <a:rPr lang="en-US" sz="1100" dirty="0"/>
              <a:t>Cualidades que sustentan un compromiso positivo con las familias</a:t>
            </a:r>
          </a:p>
        </p:txBody>
      </p:sp>
    </p:spTree>
    <p:extLst>
      <p:ext uri="{BB962C8B-B14F-4D97-AF65-F5344CB8AC3E}">
        <p14:creationId xmlns:p14="http://schemas.microsoft.com/office/powerpoint/2010/main" val="40049985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Hexagon 15">
            <a:extLst>
              <a:ext uri="{FF2B5EF4-FFF2-40B4-BE49-F238E27FC236}">
                <a16:creationId xmlns:a16="http://schemas.microsoft.com/office/drawing/2014/main" id="{F4F20A53-B8B7-8386-80BB-458946D2C2F7}"/>
              </a:ext>
            </a:extLst>
          </p:cNvPr>
          <p:cNvSpPr/>
          <p:nvPr/>
        </p:nvSpPr>
        <p:spPr>
          <a:xfrm rot="1782986">
            <a:off x="286724" y="301110"/>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Hexagon 16">
            <a:extLst>
              <a:ext uri="{FF2B5EF4-FFF2-40B4-BE49-F238E27FC236}">
                <a16:creationId xmlns:a16="http://schemas.microsoft.com/office/drawing/2014/main" id="{5B0D2ECD-2245-1B29-30FA-9D9E91DEC81C}"/>
              </a:ext>
            </a:extLst>
          </p:cNvPr>
          <p:cNvSpPr/>
          <p:nvPr/>
        </p:nvSpPr>
        <p:spPr>
          <a:xfrm rot="1782986">
            <a:off x="286724" y="763955"/>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Hexagon 17">
            <a:extLst>
              <a:ext uri="{FF2B5EF4-FFF2-40B4-BE49-F238E27FC236}">
                <a16:creationId xmlns:a16="http://schemas.microsoft.com/office/drawing/2014/main" id="{2F62FD80-42A6-087C-FB97-CBD717DE2157}"/>
              </a:ext>
            </a:extLst>
          </p:cNvPr>
          <p:cNvSpPr/>
          <p:nvPr/>
        </p:nvSpPr>
        <p:spPr>
          <a:xfrm rot="1782986">
            <a:off x="286724" y="1226800"/>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Hexagon 18">
            <a:extLst>
              <a:ext uri="{FF2B5EF4-FFF2-40B4-BE49-F238E27FC236}">
                <a16:creationId xmlns:a16="http://schemas.microsoft.com/office/drawing/2014/main" id="{34282C81-1BDD-445E-97F5-59741069E143}"/>
              </a:ext>
            </a:extLst>
          </p:cNvPr>
          <p:cNvSpPr/>
          <p:nvPr/>
        </p:nvSpPr>
        <p:spPr>
          <a:xfrm rot="1782986">
            <a:off x="286724" y="1689645"/>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Hexagon 19">
            <a:extLst>
              <a:ext uri="{FF2B5EF4-FFF2-40B4-BE49-F238E27FC236}">
                <a16:creationId xmlns:a16="http://schemas.microsoft.com/office/drawing/2014/main" id="{DAE8D308-1F21-2E7C-7DA3-C0E216556E5B}"/>
              </a:ext>
            </a:extLst>
          </p:cNvPr>
          <p:cNvSpPr/>
          <p:nvPr/>
        </p:nvSpPr>
        <p:spPr>
          <a:xfrm rot="1782986">
            <a:off x="286724" y="2152490"/>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8" name="TextBox 37">
            <a:extLst>
              <a:ext uri="{FF2B5EF4-FFF2-40B4-BE49-F238E27FC236}">
                <a16:creationId xmlns:a16="http://schemas.microsoft.com/office/drawing/2014/main" id="{49B48A07-4352-D7FA-6B9A-C4F87DB61423}"/>
              </a:ext>
            </a:extLst>
          </p:cNvPr>
          <p:cNvSpPr txBox="1"/>
          <p:nvPr/>
        </p:nvSpPr>
        <p:spPr>
          <a:xfrm>
            <a:off x="996287" y="694167"/>
            <a:ext cx="5262998" cy="276999"/>
          </a:xfrm>
          <a:prstGeom prst="rect">
            <a:avLst/>
          </a:prstGeom>
          <a:noFill/>
        </p:spPr>
        <p:txBody>
          <a:bodyPr wrap="square" rtlCol="0">
            <a:spAutoFit/>
          </a:bodyPr>
          <a:lstStyle/>
          <a:p>
            <a:r>
              <a:rPr lang="en-US" sz="1200" b="1" spc="300" dirty="0">
                <a:solidFill>
                  <a:schemeClr val="tx1"/>
                </a:solidFill>
              </a:rPr>
              <a:t>TESTIMONIO DE COMPROMISO FAMILIAR</a:t>
            </a:r>
          </a:p>
        </p:txBody>
      </p:sp>
      <p:sp>
        <p:nvSpPr>
          <p:cNvPr id="39" name="TextBox 38">
            <a:extLst>
              <a:ext uri="{FF2B5EF4-FFF2-40B4-BE49-F238E27FC236}">
                <a16:creationId xmlns:a16="http://schemas.microsoft.com/office/drawing/2014/main" id="{FB523215-C6F9-C10A-52D8-B498C56C4EC2}"/>
              </a:ext>
            </a:extLst>
          </p:cNvPr>
          <p:cNvSpPr txBox="1"/>
          <p:nvPr/>
        </p:nvSpPr>
        <p:spPr>
          <a:xfrm>
            <a:off x="993326" y="1117417"/>
            <a:ext cx="5262998" cy="4413686"/>
          </a:xfrm>
          <a:prstGeom prst="rect">
            <a:avLst/>
          </a:prstGeom>
          <a:noFill/>
          <a:ln>
            <a:noFill/>
          </a:ln>
        </p:spPr>
        <p:txBody>
          <a:bodyPr wrap="square" lIns="90000" tIns="90000" rIns="90000" bIns="90000" rtlCol="0">
            <a:spAutoFit/>
          </a:bodyPr>
          <a:lstStyle/>
          <a:p>
            <a:r>
              <a:rPr lang="en-US" sz="1100" b="1" dirty="0"/>
              <a:t>Annette: </a:t>
            </a:r>
          </a:p>
          <a:p>
            <a:r>
              <a:rPr lang="en-US" sz="1100" dirty="0"/>
              <a:t>Cuando la </a:t>
            </a:r>
            <a:r>
              <a:rPr lang="en-US" sz="1100" dirty="0" err="1"/>
              <a:t>encargada</a:t>
            </a:r>
            <a:r>
              <a:rPr lang="en-US" sz="1100" dirty="0"/>
              <a:t> del proyecto visitó mi casa por primera vez, fue la única que aceptó una taza de té y se sentó conmigo a escuchar lo que tenía que decir. Todos los demás, mi </a:t>
            </a:r>
            <a:r>
              <a:rPr lang="en-US" sz="1100" dirty="0" err="1"/>
              <a:t>asistente</a:t>
            </a:r>
            <a:r>
              <a:rPr lang="en-US" sz="1100" dirty="0"/>
              <a:t> social, el trabajador de apoyo a personas </a:t>
            </a:r>
            <a:r>
              <a:rPr lang="en-US" sz="1100" dirty="0" err="1"/>
              <a:t>drogodependientes</a:t>
            </a:r>
            <a:r>
              <a:rPr lang="en-US" sz="1100" dirty="0"/>
              <a:t>, se limitan a pararse en medio de la habitación y decirme lo que estoy haciendo mal. </a:t>
            </a:r>
          </a:p>
          <a:p>
            <a:endParaRPr lang="en-US" sz="1100" dirty="0"/>
          </a:p>
          <a:p>
            <a:r>
              <a:rPr lang="en-US" sz="1100" dirty="0"/>
              <a:t>Pam me ayudó mucho a darme cuenta de que puedo ser una buena madre, no solo para mi bebé, sino también para mis otros dos </a:t>
            </a:r>
            <a:r>
              <a:rPr lang="en-US" sz="1100" dirty="0" err="1"/>
              <a:t>hijos</a:t>
            </a:r>
            <a:r>
              <a:rPr lang="en-US" sz="1100" dirty="0"/>
              <a:t>/as. Espero con impaciencia sus visitas.</a:t>
            </a:r>
          </a:p>
          <a:p>
            <a:endParaRPr lang="en-US" sz="1100" dirty="0"/>
          </a:p>
          <a:p>
            <a:r>
              <a:rPr lang="en-US" sz="1100" b="1" dirty="0"/>
              <a:t>Pam: </a:t>
            </a:r>
          </a:p>
          <a:p>
            <a:r>
              <a:rPr lang="en-US" sz="1100" dirty="0"/>
              <a:t>Iba un poco </a:t>
            </a:r>
            <a:r>
              <a:rPr lang="en-US" sz="1100" dirty="0" err="1"/>
              <a:t>aprehensiva</a:t>
            </a:r>
            <a:r>
              <a:rPr lang="en-US" sz="1100" dirty="0"/>
              <a:t> a mi primera reunión con Annette, pero tras aceptar la taza de té, pasé a la primera parte del programa de visitas, establecer una buena relación con </a:t>
            </a:r>
            <a:r>
              <a:rPr lang="en-US" sz="1100" dirty="0" err="1"/>
              <a:t>el</a:t>
            </a:r>
            <a:r>
              <a:rPr lang="en-US" sz="1100" dirty="0"/>
              <a:t> padre, </a:t>
            </a:r>
            <a:r>
              <a:rPr lang="en-US" sz="1100" dirty="0" err="1"/>
              <a:t>madre</a:t>
            </a:r>
            <a:r>
              <a:rPr lang="en-US" sz="1100" dirty="0"/>
              <a:t> o </a:t>
            </a:r>
            <a:r>
              <a:rPr lang="en-US" sz="1100" dirty="0" err="1"/>
              <a:t>cuidador</a:t>
            </a:r>
            <a:r>
              <a:rPr lang="en-US" sz="1100" dirty="0"/>
              <a:t>.</a:t>
            </a:r>
          </a:p>
          <a:p>
            <a:endParaRPr lang="en-US" sz="1100" dirty="0"/>
          </a:p>
          <a:p>
            <a:r>
              <a:rPr lang="en-US" sz="1100" dirty="0"/>
              <a:t>Al principio la visitaba semanalmente y trabajaba con ella para mejorar su capacidad de observación del desarrollo de su bebé, haciéndole preguntas abiertas y escuchando atentamente sus preocupaciones. Annette disfrutaba con las actividades lúdicas que le proponía y cada vez hacía más preguntas sobre el </a:t>
            </a:r>
            <a:r>
              <a:rPr lang="en-US" sz="1100" dirty="0" err="1"/>
              <a:t>desarrollo</a:t>
            </a:r>
            <a:r>
              <a:rPr lang="en-US" sz="1100" dirty="0"/>
              <a:t> </a:t>
            </a:r>
            <a:r>
              <a:rPr lang="en-US" sz="1100" dirty="0" err="1"/>
              <a:t>infantil</a:t>
            </a:r>
            <a:r>
              <a:rPr lang="en-US" sz="1100" dirty="0"/>
              <a:t>. A medida que </a:t>
            </a:r>
            <a:r>
              <a:rPr lang="en-US" sz="1100" dirty="0" err="1"/>
              <a:t>su</a:t>
            </a:r>
            <a:r>
              <a:rPr lang="en-US" sz="1100" dirty="0"/>
              <a:t> </a:t>
            </a:r>
            <a:r>
              <a:rPr lang="en-US" sz="1100" dirty="0" err="1"/>
              <a:t>confianza</a:t>
            </a:r>
            <a:r>
              <a:rPr lang="en-US" sz="1100" dirty="0"/>
              <a:t> </a:t>
            </a:r>
            <a:r>
              <a:rPr lang="en-US" sz="1100" dirty="0" err="1"/>
              <a:t>fue</a:t>
            </a:r>
            <a:r>
              <a:rPr lang="en-US" sz="1100" dirty="0"/>
              <a:t> </a:t>
            </a:r>
            <a:r>
              <a:rPr lang="en-US" sz="1100" dirty="0" err="1"/>
              <a:t>mejorando</a:t>
            </a:r>
            <a:r>
              <a:rPr lang="en-US" sz="1100" dirty="0"/>
              <a:t>, las visitas pasaron a ser quincenales y luego mensuales. El aumento de sus habilidades como madre repercutió en sus dos </a:t>
            </a:r>
            <a:r>
              <a:rPr lang="en-US" sz="1100" dirty="0" err="1"/>
              <a:t>hijos</a:t>
            </a:r>
            <a:r>
              <a:rPr lang="en-US" sz="1100" dirty="0"/>
              <a:t>/as mayores, que ahora van al colegio con regularidad y </a:t>
            </a:r>
            <a:r>
              <a:rPr lang="en-US" sz="1100" dirty="0" err="1"/>
              <a:t>progresan</a:t>
            </a:r>
            <a:r>
              <a:rPr lang="en-US" sz="1100" dirty="0"/>
              <a:t> de </a:t>
            </a:r>
            <a:r>
              <a:rPr lang="en-US" sz="1100" dirty="0" err="1"/>
              <a:t>manera</a:t>
            </a:r>
            <a:r>
              <a:rPr lang="en-US" sz="1100" dirty="0"/>
              <a:t> </a:t>
            </a:r>
            <a:r>
              <a:rPr lang="en-US" sz="1100" dirty="0" err="1"/>
              <a:t>adecuada</a:t>
            </a:r>
            <a:r>
              <a:rPr lang="en-US" sz="1100" dirty="0"/>
              <a:t>.</a:t>
            </a:r>
          </a:p>
          <a:p>
            <a:endParaRPr lang="en-US" sz="1100" dirty="0"/>
          </a:p>
          <a:p>
            <a:r>
              <a:rPr lang="en-US" sz="1100" dirty="0"/>
              <a:t>Annette y su pareja se ofrecen cada vez más a ayudar en cualquier trabajo voluntario que se necesite en la escuela y participan en nuestro estudio piloto para evaluar formas eficaces de implicar a las familias que tradicionalmente no acceden a los servicios.</a:t>
            </a:r>
          </a:p>
        </p:txBody>
      </p:sp>
    </p:spTree>
    <p:extLst>
      <p:ext uri="{BB962C8B-B14F-4D97-AF65-F5344CB8AC3E}">
        <p14:creationId xmlns:p14="http://schemas.microsoft.com/office/powerpoint/2010/main" val="76961495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A36C19FF-A792-739B-F0C8-4962668D1B84}"/>
              </a:ext>
            </a:extLst>
          </p:cNvPr>
          <p:cNvSpPr/>
          <p:nvPr/>
        </p:nvSpPr>
        <p:spPr>
          <a:xfrm>
            <a:off x="0" y="-1"/>
            <a:ext cx="6858000" cy="1674995"/>
          </a:xfrm>
          <a:prstGeom prst="rect">
            <a:avLst/>
          </a:prstGeom>
          <a:solidFill>
            <a:schemeClr val="tx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6" name="TextBox 85">
            <a:extLst>
              <a:ext uri="{FF2B5EF4-FFF2-40B4-BE49-F238E27FC236}">
                <a16:creationId xmlns:a16="http://schemas.microsoft.com/office/drawing/2014/main" id="{F02E036A-BCDA-E946-D643-F476406B7600}"/>
              </a:ext>
            </a:extLst>
          </p:cNvPr>
          <p:cNvSpPr txBox="1"/>
          <p:nvPr/>
        </p:nvSpPr>
        <p:spPr>
          <a:xfrm>
            <a:off x="633516" y="251506"/>
            <a:ext cx="5779983" cy="1200329"/>
          </a:xfrm>
          <a:prstGeom prst="rect">
            <a:avLst/>
          </a:prstGeom>
          <a:noFill/>
        </p:spPr>
        <p:txBody>
          <a:bodyPr wrap="square" rtlCol="0">
            <a:spAutoFit/>
          </a:bodyPr>
          <a:lstStyle/>
          <a:p>
            <a:pPr marL="0" marR="0" lvl="0" indent="0" rtl="0">
              <a:spcBef>
                <a:spcPts val="0"/>
              </a:spcBef>
              <a:buNone/>
            </a:pPr>
            <a:r>
              <a:rPr lang="en-US" sz="1600" b="1" i="0" u="none" strike="noStrike" cap="none" dirty="0">
                <a:solidFill>
                  <a:schemeClr val="tx2"/>
                </a:solidFill>
                <a:latin typeface="Garamond"/>
                <a:ea typeface="Garamond"/>
                <a:cs typeface="Garamond"/>
                <a:sym typeface="Garamond"/>
              </a:rPr>
              <a:t>NIVEL 3</a:t>
            </a:r>
          </a:p>
          <a:p>
            <a:pPr marL="0" marR="0" lvl="0" indent="0" rtl="0">
              <a:spcBef>
                <a:spcPts val="0"/>
              </a:spcBef>
              <a:buNone/>
            </a:pPr>
            <a:r>
              <a:rPr lang="en-US" sz="2800" b="1" i="0" u="none" strike="noStrike" cap="none" dirty="0">
                <a:solidFill>
                  <a:schemeClr val="tx2"/>
                </a:solidFill>
                <a:latin typeface="Garamond"/>
                <a:ea typeface="Garamond"/>
                <a:cs typeface="Garamond"/>
                <a:sym typeface="Garamond"/>
              </a:rPr>
              <a:t>Fortalecimiento familiar en la gestión de casos</a:t>
            </a:r>
            <a:endParaRPr lang="en-US" sz="2800" dirty="0">
              <a:solidFill>
                <a:schemeClr val="tx2"/>
              </a:solidFill>
            </a:endParaRPr>
          </a:p>
        </p:txBody>
      </p:sp>
      <p:grpSp>
        <p:nvGrpSpPr>
          <p:cNvPr id="21" name="Group 20">
            <a:extLst>
              <a:ext uri="{FF2B5EF4-FFF2-40B4-BE49-F238E27FC236}">
                <a16:creationId xmlns:a16="http://schemas.microsoft.com/office/drawing/2014/main" id="{13003516-78A9-728F-2DE0-911FAD85EEA5}"/>
              </a:ext>
            </a:extLst>
          </p:cNvPr>
          <p:cNvGrpSpPr/>
          <p:nvPr/>
        </p:nvGrpSpPr>
        <p:grpSpPr>
          <a:xfrm>
            <a:off x="633516" y="2234507"/>
            <a:ext cx="3429556" cy="830997"/>
            <a:chOff x="633516" y="2234507"/>
            <a:chExt cx="3429556" cy="830997"/>
          </a:xfrm>
        </p:grpSpPr>
        <p:sp>
          <p:nvSpPr>
            <p:cNvPr id="3" name="TextBox 2">
              <a:extLst>
                <a:ext uri="{FF2B5EF4-FFF2-40B4-BE49-F238E27FC236}">
                  <a16:creationId xmlns:a16="http://schemas.microsoft.com/office/drawing/2014/main" id="{AD3E311C-85C1-B329-F0CF-959FB1E8FEAB}"/>
                </a:ext>
              </a:extLst>
            </p:cNvPr>
            <p:cNvSpPr txBox="1"/>
            <p:nvPr/>
          </p:nvSpPr>
          <p:spPr>
            <a:xfrm>
              <a:off x="1608830" y="2234507"/>
              <a:ext cx="2454242" cy="830997"/>
            </a:xfrm>
            <a:prstGeom prst="rect">
              <a:avLst/>
            </a:prstGeom>
            <a:noFill/>
          </p:spPr>
          <p:txBody>
            <a:bodyPr wrap="square">
              <a:spAutoFit/>
            </a:bodyPr>
            <a:lstStyle/>
            <a:p>
              <a:pPr marL="0" indent="0">
                <a:buNone/>
              </a:pPr>
              <a:r>
                <a:rPr lang="en-US" sz="1200" b="1" dirty="0">
                  <a:latin typeface="Arial" panose="020B0604020202020204" pitchFamily="34" charset="0"/>
                  <a:ea typeface="Calibri" panose="020F0502020204030204" pitchFamily="34" charset="0"/>
                  <a:cs typeface="Arial" panose="020B0604020202020204" pitchFamily="34" charset="0"/>
                </a:rPr>
                <a:t>Módulo 1: </a:t>
              </a:r>
              <a:br>
                <a:rPr lang="en-US" sz="1200" dirty="0">
                  <a:latin typeface="Arial" panose="020B0604020202020204" pitchFamily="34" charset="0"/>
                  <a:ea typeface="Calibri" panose="020F0502020204030204" pitchFamily="34" charset="0"/>
                  <a:cs typeface="Arial" panose="020B0604020202020204" pitchFamily="34" charset="0"/>
                </a:rPr>
              </a:br>
              <a:r>
                <a:rPr lang="en-US" sz="1200" dirty="0">
                  <a:latin typeface="Arial" panose="020B0604020202020204" pitchFamily="34" charset="0"/>
                  <a:ea typeface="Calibri" panose="020F0502020204030204" pitchFamily="34" charset="0"/>
                  <a:cs typeface="Arial" panose="020B0604020202020204" pitchFamily="34" charset="0"/>
                </a:rPr>
                <a:t>Introducción al fortalecimiento familiar</a:t>
              </a:r>
            </a:p>
            <a:p>
              <a:pPr marL="0" indent="0">
                <a:buNone/>
              </a:pPr>
              <a:r>
                <a:rPr lang="en-US" sz="1200" i="1" dirty="0">
                  <a:latin typeface="Arial" panose="020B0604020202020204" pitchFamily="34" charset="0"/>
                  <a:ea typeface="Calibri" panose="020F0502020204030204" pitchFamily="34" charset="0"/>
                  <a:cs typeface="Arial" panose="020B0604020202020204" pitchFamily="34" charset="0"/>
                </a:rPr>
                <a:t>página 3</a:t>
              </a:r>
            </a:p>
          </p:txBody>
        </p:sp>
        <p:sp>
          <p:nvSpPr>
            <p:cNvPr id="87" name="Hexagon 86">
              <a:extLst>
                <a:ext uri="{FF2B5EF4-FFF2-40B4-BE49-F238E27FC236}">
                  <a16:creationId xmlns:a16="http://schemas.microsoft.com/office/drawing/2014/main" id="{63865C5F-61C0-13BB-8B79-0A378DAE9E19}"/>
                </a:ext>
              </a:extLst>
            </p:cNvPr>
            <p:cNvSpPr/>
            <p:nvPr/>
          </p:nvSpPr>
          <p:spPr>
            <a:xfrm rot="1782986">
              <a:off x="633516" y="2273194"/>
              <a:ext cx="864786" cy="745503"/>
            </a:xfrm>
            <a:prstGeom prst="hexagon">
              <a:avLst>
                <a:gd name="adj" fmla="val 28965"/>
                <a:gd name="vf" fmla="val 115470"/>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5" name="Group 4">
              <a:extLst>
                <a:ext uri="{FF2B5EF4-FFF2-40B4-BE49-F238E27FC236}">
                  <a16:creationId xmlns:a16="http://schemas.microsoft.com/office/drawing/2014/main" id="{06DCFEAF-A5AD-D545-52A7-B0AA570355DA}"/>
                </a:ext>
              </a:extLst>
            </p:cNvPr>
            <p:cNvGrpSpPr/>
            <p:nvPr/>
          </p:nvGrpSpPr>
          <p:grpSpPr>
            <a:xfrm>
              <a:off x="788584" y="2421512"/>
              <a:ext cx="515053" cy="402877"/>
              <a:chOff x="7782406" y="2711084"/>
              <a:chExt cx="2129028" cy="1665337"/>
            </a:xfrm>
          </p:grpSpPr>
          <p:grpSp>
            <p:nvGrpSpPr>
              <p:cNvPr id="6" name="Group 5">
                <a:extLst>
                  <a:ext uri="{FF2B5EF4-FFF2-40B4-BE49-F238E27FC236}">
                    <a16:creationId xmlns:a16="http://schemas.microsoft.com/office/drawing/2014/main" id="{5A57BEDA-11D8-9F43-1CC8-5DD5D3CC34CA}"/>
                  </a:ext>
                </a:extLst>
              </p:cNvPr>
              <p:cNvGrpSpPr/>
              <p:nvPr/>
            </p:nvGrpSpPr>
            <p:grpSpPr>
              <a:xfrm>
                <a:off x="7782406" y="3249833"/>
                <a:ext cx="437746" cy="1126588"/>
                <a:chOff x="7856248" y="2409742"/>
                <a:chExt cx="1359139" cy="3497898"/>
              </a:xfrm>
            </p:grpSpPr>
            <p:sp>
              <p:nvSpPr>
                <p:cNvPr id="19" name="Round Same Side Corner Rectangle 23">
                  <a:extLst>
                    <a:ext uri="{FF2B5EF4-FFF2-40B4-BE49-F238E27FC236}">
                      <a16:creationId xmlns:a16="http://schemas.microsoft.com/office/drawing/2014/main" id="{B1B9200B-501F-3BDF-C66D-332DA2E142D2}"/>
                    </a:ext>
                  </a:extLst>
                </p:cNvPr>
                <p:cNvSpPr/>
                <p:nvPr/>
              </p:nvSpPr>
              <p:spPr>
                <a:xfrm>
                  <a:off x="7866215" y="4002301"/>
                  <a:ext cx="1343863" cy="1905339"/>
                </a:xfrm>
                <a:prstGeom prst="round2SameRect">
                  <a:avLst>
                    <a:gd name="adj1" fmla="val 50000"/>
                    <a:gd name="adj2" fmla="val 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Oval 19">
                  <a:extLst>
                    <a:ext uri="{FF2B5EF4-FFF2-40B4-BE49-F238E27FC236}">
                      <a16:creationId xmlns:a16="http://schemas.microsoft.com/office/drawing/2014/main" id="{254AFE58-3889-5F00-A7B7-DAB4F448B053}"/>
                    </a:ext>
                  </a:extLst>
                </p:cNvPr>
                <p:cNvSpPr/>
                <p:nvPr/>
              </p:nvSpPr>
              <p:spPr>
                <a:xfrm>
                  <a:off x="7856248" y="2409742"/>
                  <a:ext cx="1359139" cy="1359133"/>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9" name="Group 8">
                <a:extLst>
                  <a:ext uri="{FF2B5EF4-FFF2-40B4-BE49-F238E27FC236}">
                    <a16:creationId xmlns:a16="http://schemas.microsoft.com/office/drawing/2014/main" id="{5CC1D03B-B9DE-4C4C-6AC3-B3632AFB280A}"/>
                  </a:ext>
                </a:extLst>
              </p:cNvPr>
              <p:cNvGrpSpPr/>
              <p:nvPr/>
            </p:nvGrpSpPr>
            <p:grpSpPr>
              <a:xfrm>
                <a:off x="8356147" y="3116198"/>
                <a:ext cx="437746" cy="1260223"/>
                <a:chOff x="7856248" y="2409742"/>
                <a:chExt cx="1359139" cy="3912816"/>
              </a:xfrm>
            </p:grpSpPr>
            <p:sp>
              <p:nvSpPr>
                <p:cNvPr id="17" name="Round Same Side Corner Rectangle 23">
                  <a:extLst>
                    <a:ext uri="{FF2B5EF4-FFF2-40B4-BE49-F238E27FC236}">
                      <a16:creationId xmlns:a16="http://schemas.microsoft.com/office/drawing/2014/main" id="{2A297F01-2C28-FC49-BE28-313972F47145}"/>
                    </a:ext>
                  </a:extLst>
                </p:cNvPr>
                <p:cNvSpPr/>
                <p:nvPr/>
              </p:nvSpPr>
              <p:spPr>
                <a:xfrm>
                  <a:off x="7866215" y="4002302"/>
                  <a:ext cx="1343863" cy="2320256"/>
                </a:xfrm>
                <a:prstGeom prst="round2SameRect">
                  <a:avLst>
                    <a:gd name="adj1" fmla="val 50000"/>
                    <a:gd name="adj2" fmla="val 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Oval 17">
                  <a:extLst>
                    <a:ext uri="{FF2B5EF4-FFF2-40B4-BE49-F238E27FC236}">
                      <a16:creationId xmlns:a16="http://schemas.microsoft.com/office/drawing/2014/main" id="{71154533-9542-7B04-60BB-D4C7B0BF751D}"/>
                    </a:ext>
                  </a:extLst>
                </p:cNvPr>
                <p:cNvSpPr/>
                <p:nvPr/>
              </p:nvSpPr>
              <p:spPr>
                <a:xfrm>
                  <a:off x="7856248" y="2409742"/>
                  <a:ext cx="1359139" cy="1359133"/>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0" name="Group 9">
                <a:extLst>
                  <a:ext uri="{FF2B5EF4-FFF2-40B4-BE49-F238E27FC236}">
                    <a16:creationId xmlns:a16="http://schemas.microsoft.com/office/drawing/2014/main" id="{4ED062E7-B1A7-B916-B4E5-5A22E403B8DB}"/>
                  </a:ext>
                </a:extLst>
              </p:cNvPr>
              <p:cNvGrpSpPr/>
              <p:nvPr/>
            </p:nvGrpSpPr>
            <p:grpSpPr>
              <a:xfrm>
                <a:off x="8924230" y="2931003"/>
                <a:ext cx="437746" cy="1445418"/>
                <a:chOff x="7856248" y="2409742"/>
                <a:chExt cx="1359139" cy="4487820"/>
              </a:xfrm>
            </p:grpSpPr>
            <p:sp>
              <p:nvSpPr>
                <p:cNvPr id="15" name="Round Same Side Corner Rectangle 23">
                  <a:extLst>
                    <a:ext uri="{FF2B5EF4-FFF2-40B4-BE49-F238E27FC236}">
                      <a16:creationId xmlns:a16="http://schemas.microsoft.com/office/drawing/2014/main" id="{5489F5DF-67AF-DF73-0BFC-5655562BECAC}"/>
                    </a:ext>
                  </a:extLst>
                </p:cNvPr>
                <p:cNvSpPr/>
                <p:nvPr/>
              </p:nvSpPr>
              <p:spPr>
                <a:xfrm>
                  <a:off x="7866215" y="4002302"/>
                  <a:ext cx="1343863" cy="2895260"/>
                </a:xfrm>
                <a:prstGeom prst="round2SameRect">
                  <a:avLst>
                    <a:gd name="adj1" fmla="val 50000"/>
                    <a:gd name="adj2" fmla="val 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Oval 15">
                  <a:extLst>
                    <a:ext uri="{FF2B5EF4-FFF2-40B4-BE49-F238E27FC236}">
                      <a16:creationId xmlns:a16="http://schemas.microsoft.com/office/drawing/2014/main" id="{ADA953C5-BBCD-9D31-0626-8E785D407E40}"/>
                    </a:ext>
                  </a:extLst>
                </p:cNvPr>
                <p:cNvSpPr/>
                <p:nvPr/>
              </p:nvSpPr>
              <p:spPr>
                <a:xfrm>
                  <a:off x="7856248" y="2409742"/>
                  <a:ext cx="1359139" cy="1359133"/>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2" name="Group 11">
                <a:extLst>
                  <a:ext uri="{FF2B5EF4-FFF2-40B4-BE49-F238E27FC236}">
                    <a16:creationId xmlns:a16="http://schemas.microsoft.com/office/drawing/2014/main" id="{DA9C559A-E053-B44A-7DE9-FDBF23835C66}"/>
                  </a:ext>
                </a:extLst>
              </p:cNvPr>
              <p:cNvGrpSpPr/>
              <p:nvPr/>
            </p:nvGrpSpPr>
            <p:grpSpPr>
              <a:xfrm>
                <a:off x="9473688" y="2711084"/>
                <a:ext cx="437746" cy="1665337"/>
                <a:chOff x="7856248" y="2409742"/>
                <a:chExt cx="1359139" cy="5170638"/>
              </a:xfrm>
            </p:grpSpPr>
            <p:sp>
              <p:nvSpPr>
                <p:cNvPr id="13" name="Round Same Side Corner Rectangle 23">
                  <a:extLst>
                    <a:ext uri="{FF2B5EF4-FFF2-40B4-BE49-F238E27FC236}">
                      <a16:creationId xmlns:a16="http://schemas.microsoft.com/office/drawing/2014/main" id="{4DE65356-A62D-C6D0-BDAB-30463321ABD0}"/>
                    </a:ext>
                  </a:extLst>
                </p:cNvPr>
                <p:cNvSpPr/>
                <p:nvPr/>
              </p:nvSpPr>
              <p:spPr>
                <a:xfrm>
                  <a:off x="7866215" y="4002302"/>
                  <a:ext cx="1343863" cy="3578078"/>
                </a:xfrm>
                <a:prstGeom prst="round2SameRect">
                  <a:avLst>
                    <a:gd name="adj1" fmla="val 50000"/>
                    <a:gd name="adj2" fmla="val 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Oval 13">
                  <a:extLst>
                    <a:ext uri="{FF2B5EF4-FFF2-40B4-BE49-F238E27FC236}">
                      <a16:creationId xmlns:a16="http://schemas.microsoft.com/office/drawing/2014/main" id="{BC309F52-96B4-4EDB-E2BF-EC104B4FA0D7}"/>
                    </a:ext>
                  </a:extLst>
                </p:cNvPr>
                <p:cNvSpPr/>
                <p:nvPr/>
              </p:nvSpPr>
              <p:spPr>
                <a:xfrm>
                  <a:off x="7856248" y="2409742"/>
                  <a:ext cx="1359139" cy="1359133"/>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grpSp>
      <p:grpSp>
        <p:nvGrpSpPr>
          <p:cNvPr id="22" name="Group 21">
            <a:extLst>
              <a:ext uri="{FF2B5EF4-FFF2-40B4-BE49-F238E27FC236}">
                <a16:creationId xmlns:a16="http://schemas.microsoft.com/office/drawing/2014/main" id="{246BA87E-A234-20A8-F63A-0382A8602051}"/>
              </a:ext>
            </a:extLst>
          </p:cNvPr>
          <p:cNvGrpSpPr/>
          <p:nvPr/>
        </p:nvGrpSpPr>
        <p:grpSpPr>
          <a:xfrm>
            <a:off x="633516" y="3531940"/>
            <a:ext cx="3429556" cy="830997"/>
            <a:chOff x="633516" y="2234507"/>
            <a:chExt cx="3429556" cy="830997"/>
          </a:xfrm>
        </p:grpSpPr>
        <p:sp>
          <p:nvSpPr>
            <p:cNvPr id="23" name="TextBox 22">
              <a:extLst>
                <a:ext uri="{FF2B5EF4-FFF2-40B4-BE49-F238E27FC236}">
                  <a16:creationId xmlns:a16="http://schemas.microsoft.com/office/drawing/2014/main" id="{1C755C89-3320-8195-60FC-A30D56E9B988}"/>
                </a:ext>
              </a:extLst>
            </p:cNvPr>
            <p:cNvSpPr txBox="1"/>
            <p:nvPr/>
          </p:nvSpPr>
          <p:spPr>
            <a:xfrm>
              <a:off x="1608830" y="2234507"/>
              <a:ext cx="2454242" cy="830997"/>
            </a:xfrm>
            <a:prstGeom prst="rect">
              <a:avLst/>
            </a:prstGeom>
            <a:noFill/>
          </p:spPr>
          <p:txBody>
            <a:bodyPr wrap="square">
              <a:spAutoFit/>
            </a:bodyPr>
            <a:lstStyle/>
            <a:p>
              <a:pPr marL="0" indent="0">
                <a:buNone/>
              </a:pPr>
              <a:r>
                <a:rPr lang="en-US" sz="1200" b="1" dirty="0">
                  <a:latin typeface="Arial" panose="020B0604020202020204" pitchFamily="34" charset="0"/>
                  <a:ea typeface="Calibri" panose="020F0502020204030204" pitchFamily="34" charset="0"/>
                  <a:cs typeface="Arial" panose="020B0604020202020204" pitchFamily="34" charset="0"/>
                </a:rPr>
                <a:t>Módulo 2: </a:t>
              </a:r>
              <a:br>
                <a:rPr lang="en-US" sz="1200" dirty="0">
                  <a:latin typeface="Arial" panose="020B0604020202020204" pitchFamily="34" charset="0"/>
                  <a:ea typeface="Calibri" panose="020F0502020204030204" pitchFamily="34" charset="0"/>
                  <a:cs typeface="Arial" panose="020B0604020202020204" pitchFamily="34" charset="0"/>
                </a:rPr>
              </a:br>
              <a:r>
                <a:rPr lang="en-US" sz="1200" dirty="0">
                  <a:latin typeface="Arial" panose="020B0604020202020204" pitchFamily="34" charset="0"/>
                  <a:ea typeface="Calibri" panose="020F0502020204030204" pitchFamily="34" charset="0"/>
                  <a:cs typeface="Arial" panose="020B0604020202020204" pitchFamily="34" charset="0"/>
                </a:rPr>
                <a:t>Trabajar con las familias a través del </a:t>
              </a:r>
              <a:r>
                <a:rPr lang="en-US" sz="1200" dirty="0" err="1">
                  <a:latin typeface="Arial" panose="020B0604020202020204" pitchFamily="34" charset="0"/>
                  <a:ea typeface="Calibri" panose="020F0502020204030204" pitchFamily="34" charset="0"/>
                  <a:cs typeface="Arial" panose="020B0604020202020204" pitchFamily="34" charset="0"/>
                </a:rPr>
                <a:t>proceso</a:t>
              </a:r>
              <a:r>
                <a:rPr lang="en-US" sz="1200" dirty="0">
                  <a:latin typeface="Arial" panose="020B0604020202020204" pitchFamily="34" charset="0"/>
                  <a:ea typeface="Calibri" panose="020F0502020204030204" pitchFamily="34" charset="0"/>
                  <a:cs typeface="Arial" panose="020B0604020202020204" pitchFamily="34" charset="0"/>
                </a:rPr>
                <a:t> de </a:t>
              </a:r>
              <a:r>
                <a:rPr lang="en-US" sz="1200" dirty="0" err="1">
                  <a:latin typeface="Arial" panose="020B0604020202020204" pitchFamily="34" charset="0"/>
                  <a:ea typeface="Calibri" panose="020F0502020204030204" pitchFamily="34" charset="0"/>
                  <a:cs typeface="Arial" panose="020B0604020202020204" pitchFamily="34" charset="0"/>
                </a:rPr>
                <a:t>gestión</a:t>
              </a:r>
              <a:r>
                <a:rPr lang="en-US" sz="1200" dirty="0">
                  <a:latin typeface="Arial" panose="020B0604020202020204" pitchFamily="34" charset="0"/>
                  <a:ea typeface="Calibri" panose="020F0502020204030204" pitchFamily="34" charset="0"/>
                  <a:cs typeface="Arial" panose="020B0604020202020204" pitchFamily="34" charset="0"/>
                </a:rPr>
                <a:t> de casos</a:t>
              </a:r>
            </a:p>
            <a:p>
              <a:pPr marL="0" indent="0">
                <a:buNone/>
              </a:pPr>
              <a:r>
                <a:rPr lang="en-US" sz="1200" i="1" dirty="0">
                  <a:latin typeface="Arial" panose="020B0604020202020204" pitchFamily="34" charset="0"/>
                  <a:ea typeface="Calibri" panose="020F0502020204030204" pitchFamily="34" charset="0"/>
                  <a:cs typeface="Arial" panose="020B0604020202020204" pitchFamily="34" charset="0"/>
                </a:rPr>
                <a:t>página 15</a:t>
              </a:r>
            </a:p>
          </p:txBody>
        </p:sp>
        <p:sp>
          <p:nvSpPr>
            <p:cNvPr id="24" name="Hexagon 23">
              <a:extLst>
                <a:ext uri="{FF2B5EF4-FFF2-40B4-BE49-F238E27FC236}">
                  <a16:creationId xmlns:a16="http://schemas.microsoft.com/office/drawing/2014/main" id="{9AD230B5-7958-7BDC-9C1E-A8CEEF4F8E0F}"/>
                </a:ext>
              </a:extLst>
            </p:cNvPr>
            <p:cNvSpPr/>
            <p:nvPr/>
          </p:nvSpPr>
          <p:spPr>
            <a:xfrm rot="1782986">
              <a:off x="633516" y="2273194"/>
              <a:ext cx="864786" cy="745503"/>
            </a:xfrm>
            <a:prstGeom prst="hexagon">
              <a:avLst>
                <a:gd name="adj" fmla="val 28965"/>
                <a:gd name="vf" fmla="val 115470"/>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25" name="Group 24">
              <a:extLst>
                <a:ext uri="{FF2B5EF4-FFF2-40B4-BE49-F238E27FC236}">
                  <a16:creationId xmlns:a16="http://schemas.microsoft.com/office/drawing/2014/main" id="{E96C1A9B-DBD6-18B6-0A9C-35BBF4651915}"/>
                </a:ext>
              </a:extLst>
            </p:cNvPr>
            <p:cNvGrpSpPr/>
            <p:nvPr/>
          </p:nvGrpSpPr>
          <p:grpSpPr>
            <a:xfrm>
              <a:off x="788584" y="2421512"/>
              <a:ext cx="515053" cy="402877"/>
              <a:chOff x="7782406" y="2711084"/>
              <a:chExt cx="2129028" cy="1665337"/>
            </a:xfrm>
          </p:grpSpPr>
          <p:grpSp>
            <p:nvGrpSpPr>
              <p:cNvPr id="26" name="Group 25">
                <a:extLst>
                  <a:ext uri="{FF2B5EF4-FFF2-40B4-BE49-F238E27FC236}">
                    <a16:creationId xmlns:a16="http://schemas.microsoft.com/office/drawing/2014/main" id="{30AE4965-E7CB-B49F-8E91-C5E78A1FC034}"/>
                  </a:ext>
                </a:extLst>
              </p:cNvPr>
              <p:cNvGrpSpPr/>
              <p:nvPr/>
            </p:nvGrpSpPr>
            <p:grpSpPr>
              <a:xfrm>
                <a:off x="7782406" y="3249833"/>
                <a:ext cx="437746" cy="1126588"/>
                <a:chOff x="7856248" y="2409742"/>
                <a:chExt cx="1359139" cy="3497898"/>
              </a:xfrm>
            </p:grpSpPr>
            <p:sp>
              <p:nvSpPr>
                <p:cNvPr id="36" name="Round Same Side Corner Rectangle 23">
                  <a:extLst>
                    <a:ext uri="{FF2B5EF4-FFF2-40B4-BE49-F238E27FC236}">
                      <a16:creationId xmlns:a16="http://schemas.microsoft.com/office/drawing/2014/main" id="{BA998F9C-277F-F360-43B8-AA5F5F6FB463}"/>
                    </a:ext>
                  </a:extLst>
                </p:cNvPr>
                <p:cNvSpPr/>
                <p:nvPr/>
              </p:nvSpPr>
              <p:spPr>
                <a:xfrm>
                  <a:off x="7866215" y="4002301"/>
                  <a:ext cx="1343863" cy="1905339"/>
                </a:xfrm>
                <a:prstGeom prst="round2SameRect">
                  <a:avLst>
                    <a:gd name="adj1" fmla="val 50000"/>
                    <a:gd name="adj2" fmla="val 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7" name="Oval 36">
                  <a:extLst>
                    <a:ext uri="{FF2B5EF4-FFF2-40B4-BE49-F238E27FC236}">
                      <a16:creationId xmlns:a16="http://schemas.microsoft.com/office/drawing/2014/main" id="{E7B4F6AF-244A-62B0-2C27-24C3E0EE6329}"/>
                    </a:ext>
                  </a:extLst>
                </p:cNvPr>
                <p:cNvSpPr/>
                <p:nvPr/>
              </p:nvSpPr>
              <p:spPr>
                <a:xfrm>
                  <a:off x="7856248" y="2409742"/>
                  <a:ext cx="1359139" cy="1359133"/>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27" name="Group 26">
                <a:extLst>
                  <a:ext uri="{FF2B5EF4-FFF2-40B4-BE49-F238E27FC236}">
                    <a16:creationId xmlns:a16="http://schemas.microsoft.com/office/drawing/2014/main" id="{86D731F4-F32D-89F2-08CC-CCA962B3E3D0}"/>
                  </a:ext>
                </a:extLst>
              </p:cNvPr>
              <p:cNvGrpSpPr/>
              <p:nvPr/>
            </p:nvGrpSpPr>
            <p:grpSpPr>
              <a:xfrm>
                <a:off x="8356147" y="3116198"/>
                <a:ext cx="437746" cy="1260223"/>
                <a:chOff x="7856248" y="2409742"/>
                <a:chExt cx="1359139" cy="3912816"/>
              </a:xfrm>
            </p:grpSpPr>
            <p:sp>
              <p:nvSpPr>
                <p:cNvPr id="34" name="Round Same Side Corner Rectangle 23">
                  <a:extLst>
                    <a:ext uri="{FF2B5EF4-FFF2-40B4-BE49-F238E27FC236}">
                      <a16:creationId xmlns:a16="http://schemas.microsoft.com/office/drawing/2014/main" id="{DD8D09CE-697D-A55A-44E1-58B6543626AC}"/>
                    </a:ext>
                  </a:extLst>
                </p:cNvPr>
                <p:cNvSpPr/>
                <p:nvPr/>
              </p:nvSpPr>
              <p:spPr>
                <a:xfrm>
                  <a:off x="7866215" y="4002302"/>
                  <a:ext cx="1343863" cy="2320256"/>
                </a:xfrm>
                <a:prstGeom prst="round2SameRect">
                  <a:avLst>
                    <a:gd name="adj1" fmla="val 50000"/>
                    <a:gd name="adj2" fmla="val 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5" name="Oval 34">
                  <a:extLst>
                    <a:ext uri="{FF2B5EF4-FFF2-40B4-BE49-F238E27FC236}">
                      <a16:creationId xmlns:a16="http://schemas.microsoft.com/office/drawing/2014/main" id="{C19E5992-A323-CF89-AB49-FE3FC01D8C5E}"/>
                    </a:ext>
                  </a:extLst>
                </p:cNvPr>
                <p:cNvSpPr/>
                <p:nvPr/>
              </p:nvSpPr>
              <p:spPr>
                <a:xfrm>
                  <a:off x="7856248" y="2409742"/>
                  <a:ext cx="1359139" cy="1359133"/>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28" name="Group 27">
                <a:extLst>
                  <a:ext uri="{FF2B5EF4-FFF2-40B4-BE49-F238E27FC236}">
                    <a16:creationId xmlns:a16="http://schemas.microsoft.com/office/drawing/2014/main" id="{B6D738CA-7CC1-EA1E-8C0C-5B617114D609}"/>
                  </a:ext>
                </a:extLst>
              </p:cNvPr>
              <p:cNvGrpSpPr/>
              <p:nvPr/>
            </p:nvGrpSpPr>
            <p:grpSpPr>
              <a:xfrm>
                <a:off x="8924230" y="2931003"/>
                <a:ext cx="437746" cy="1445418"/>
                <a:chOff x="7856248" y="2409742"/>
                <a:chExt cx="1359139" cy="4487820"/>
              </a:xfrm>
            </p:grpSpPr>
            <p:sp>
              <p:nvSpPr>
                <p:cNvPr id="32" name="Round Same Side Corner Rectangle 23">
                  <a:extLst>
                    <a:ext uri="{FF2B5EF4-FFF2-40B4-BE49-F238E27FC236}">
                      <a16:creationId xmlns:a16="http://schemas.microsoft.com/office/drawing/2014/main" id="{6BDE1CAC-181F-C13F-57D2-08F1C2F1A49A}"/>
                    </a:ext>
                  </a:extLst>
                </p:cNvPr>
                <p:cNvSpPr/>
                <p:nvPr/>
              </p:nvSpPr>
              <p:spPr>
                <a:xfrm>
                  <a:off x="7866215" y="4002302"/>
                  <a:ext cx="1343863" cy="2895260"/>
                </a:xfrm>
                <a:prstGeom prst="round2SameRect">
                  <a:avLst>
                    <a:gd name="adj1" fmla="val 50000"/>
                    <a:gd name="adj2" fmla="val 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3" name="Oval 32">
                  <a:extLst>
                    <a:ext uri="{FF2B5EF4-FFF2-40B4-BE49-F238E27FC236}">
                      <a16:creationId xmlns:a16="http://schemas.microsoft.com/office/drawing/2014/main" id="{5BE0CD95-D5A7-AA48-6FD0-85D16FB0DF46}"/>
                    </a:ext>
                  </a:extLst>
                </p:cNvPr>
                <p:cNvSpPr/>
                <p:nvPr/>
              </p:nvSpPr>
              <p:spPr>
                <a:xfrm>
                  <a:off x="7856248" y="2409742"/>
                  <a:ext cx="1359139" cy="1359133"/>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29" name="Group 28">
                <a:extLst>
                  <a:ext uri="{FF2B5EF4-FFF2-40B4-BE49-F238E27FC236}">
                    <a16:creationId xmlns:a16="http://schemas.microsoft.com/office/drawing/2014/main" id="{13152C35-BDD4-8A3C-B9DA-F38328BF93AF}"/>
                  </a:ext>
                </a:extLst>
              </p:cNvPr>
              <p:cNvGrpSpPr/>
              <p:nvPr/>
            </p:nvGrpSpPr>
            <p:grpSpPr>
              <a:xfrm>
                <a:off x="9473688" y="2711084"/>
                <a:ext cx="437746" cy="1665337"/>
                <a:chOff x="7856248" y="2409742"/>
                <a:chExt cx="1359139" cy="5170638"/>
              </a:xfrm>
            </p:grpSpPr>
            <p:sp>
              <p:nvSpPr>
                <p:cNvPr id="30" name="Round Same Side Corner Rectangle 23">
                  <a:extLst>
                    <a:ext uri="{FF2B5EF4-FFF2-40B4-BE49-F238E27FC236}">
                      <a16:creationId xmlns:a16="http://schemas.microsoft.com/office/drawing/2014/main" id="{CAE1A191-07E1-1D34-2311-898B364A01F0}"/>
                    </a:ext>
                  </a:extLst>
                </p:cNvPr>
                <p:cNvSpPr/>
                <p:nvPr/>
              </p:nvSpPr>
              <p:spPr>
                <a:xfrm>
                  <a:off x="7866215" y="4002302"/>
                  <a:ext cx="1343863" cy="3578078"/>
                </a:xfrm>
                <a:prstGeom prst="round2SameRect">
                  <a:avLst>
                    <a:gd name="adj1" fmla="val 50000"/>
                    <a:gd name="adj2" fmla="val 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1" name="Oval 30">
                  <a:extLst>
                    <a:ext uri="{FF2B5EF4-FFF2-40B4-BE49-F238E27FC236}">
                      <a16:creationId xmlns:a16="http://schemas.microsoft.com/office/drawing/2014/main" id="{FAAC5E16-EAF2-A40B-240F-0A1472401558}"/>
                    </a:ext>
                  </a:extLst>
                </p:cNvPr>
                <p:cNvSpPr/>
                <p:nvPr/>
              </p:nvSpPr>
              <p:spPr>
                <a:xfrm>
                  <a:off x="7856248" y="2409742"/>
                  <a:ext cx="1359139" cy="1359133"/>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grpSp>
      <p:grpSp>
        <p:nvGrpSpPr>
          <p:cNvPr id="38" name="Group 37">
            <a:extLst>
              <a:ext uri="{FF2B5EF4-FFF2-40B4-BE49-F238E27FC236}">
                <a16:creationId xmlns:a16="http://schemas.microsoft.com/office/drawing/2014/main" id="{1F1CB472-C03B-560E-441B-330A62959196}"/>
              </a:ext>
            </a:extLst>
          </p:cNvPr>
          <p:cNvGrpSpPr/>
          <p:nvPr/>
        </p:nvGrpSpPr>
        <p:grpSpPr>
          <a:xfrm>
            <a:off x="633516" y="4770696"/>
            <a:ext cx="3429556" cy="830997"/>
            <a:chOff x="633516" y="2234507"/>
            <a:chExt cx="3429556" cy="830997"/>
          </a:xfrm>
        </p:grpSpPr>
        <p:sp>
          <p:nvSpPr>
            <p:cNvPr id="39" name="TextBox 38">
              <a:extLst>
                <a:ext uri="{FF2B5EF4-FFF2-40B4-BE49-F238E27FC236}">
                  <a16:creationId xmlns:a16="http://schemas.microsoft.com/office/drawing/2014/main" id="{059D35DB-DE56-5F7F-B2EF-D49DBB3308B5}"/>
                </a:ext>
              </a:extLst>
            </p:cNvPr>
            <p:cNvSpPr txBox="1"/>
            <p:nvPr/>
          </p:nvSpPr>
          <p:spPr>
            <a:xfrm>
              <a:off x="1608830" y="2234507"/>
              <a:ext cx="2454242" cy="830997"/>
            </a:xfrm>
            <a:prstGeom prst="rect">
              <a:avLst/>
            </a:prstGeom>
            <a:noFill/>
          </p:spPr>
          <p:txBody>
            <a:bodyPr wrap="square">
              <a:spAutoFit/>
            </a:bodyPr>
            <a:lstStyle/>
            <a:p>
              <a:pPr marL="0" indent="0">
                <a:buNone/>
              </a:pPr>
              <a:r>
                <a:rPr lang="en-US" sz="1200" b="1" dirty="0">
                  <a:latin typeface="Arial" panose="020B0604020202020204" pitchFamily="34" charset="0"/>
                  <a:ea typeface="Calibri" panose="020F0502020204030204" pitchFamily="34" charset="0"/>
                  <a:cs typeface="Arial" panose="020B0604020202020204" pitchFamily="34" charset="0"/>
                </a:rPr>
                <a:t>Módulo 3: </a:t>
              </a:r>
              <a:br>
                <a:rPr lang="en-US" sz="1200" dirty="0">
                  <a:latin typeface="Arial" panose="020B0604020202020204" pitchFamily="34" charset="0"/>
                  <a:ea typeface="Calibri" panose="020F0502020204030204" pitchFamily="34" charset="0"/>
                  <a:cs typeface="Arial" panose="020B0604020202020204" pitchFamily="34" charset="0"/>
                </a:rPr>
              </a:br>
              <a:r>
                <a:rPr lang="en-US" sz="1200" dirty="0">
                  <a:latin typeface="Arial" panose="020B0604020202020204" pitchFamily="34" charset="0"/>
                  <a:ea typeface="Calibri" panose="020F0502020204030204" pitchFamily="34" charset="0"/>
                  <a:cs typeface="Arial" panose="020B0604020202020204" pitchFamily="34" charset="0"/>
                </a:rPr>
                <a:t>Herramientas y técnicas de apoyo a cuidadores y familias</a:t>
              </a:r>
            </a:p>
            <a:p>
              <a:pPr marL="0" indent="0">
                <a:buNone/>
              </a:pPr>
              <a:r>
                <a:rPr lang="en-US" sz="1200" i="1" dirty="0">
                  <a:latin typeface="Arial" panose="020B0604020202020204" pitchFamily="34" charset="0"/>
                  <a:ea typeface="Calibri" panose="020F0502020204030204" pitchFamily="34" charset="0"/>
                  <a:cs typeface="Arial" panose="020B0604020202020204" pitchFamily="34" charset="0"/>
                </a:rPr>
                <a:t>página 37</a:t>
              </a:r>
            </a:p>
          </p:txBody>
        </p:sp>
        <p:sp>
          <p:nvSpPr>
            <p:cNvPr id="40" name="Hexagon 39">
              <a:extLst>
                <a:ext uri="{FF2B5EF4-FFF2-40B4-BE49-F238E27FC236}">
                  <a16:creationId xmlns:a16="http://schemas.microsoft.com/office/drawing/2014/main" id="{56472ADB-9D87-9585-915F-DAF7FCD9DFDF}"/>
                </a:ext>
              </a:extLst>
            </p:cNvPr>
            <p:cNvSpPr/>
            <p:nvPr/>
          </p:nvSpPr>
          <p:spPr>
            <a:xfrm rot="1782986">
              <a:off x="633516" y="2273194"/>
              <a:ext cx="864786" cy="745503"/>
            </a:xfrm>
            <a:prstGeom prst="hexagon">
              <a:avLst>
                <a:gd name="adj" fmla="val 28965"/>
                <a:gd name="vf" fmla="val 115470"/>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41" name="Group 40">
              <a:extLst>
                <a:ext uri="{FF2B5EF4-FFF2-40B4-BE49-F238E27FC236}">
                  <a16:creationId xmlns:a16="http://schemas.microsoft.com/office/drawing/2014/main" id="{ACE86EC0-3E61-34F3-9A23-1C71F7994F46}"/>
                </a:ext>
              </a:extLst>
            </p:cNvPr>
            <p:cNvGrpSpPr/>
            <p:nvPr/>
          </p:nvGrpSpPr>
          <p:grpSpPr>
            <a:xfrm>
              <a:off x="788584" y="2421512"/>
              <a:ext cx="515053" cy="402877"/>
              <a:chOff x="7782406" y="2711084"/>
              <a:chExt cx="2129028" cy="1665337"/>
            </a:xfrm>
          </p:grpSpPr>
          <p:grpSp>
            <p:nvGrpSpPr>
              <p:cNvPr id="42" name="Group 41">
                <a:extLst>
                  <a:ext uri="{FF2B5EF4-FFF2-40B4-BE49-F238E27FC236}">
                    <a16:creationId xmlns:a16="http://schemas.microsoft.com/office/drawing/2014/main" id="{DB646DFF-0EB8-719B-9E82-E5E25C20943C}"/>
                  </a:ext>
                </a:extLst>
              </p:cNvPr>
              <p:cNvGrpSpPr/>
              <p:nvPr/>
            </p:nvGrpSpPr>
            <p:grpSpPr>
              <a:xfrm>
                <a:off x="7782406" y="3249833"/>
                <a:ext cx="437746" cy="1126588"/>
                <a:chOff x="7856248" y="2409742"/>
                <a:chExt cx="1359139" cy="3497898"/>
              </a:xfrm>
            </p:grpSpPr>
            <p:sp>
              <p:nvSpPr>
                <p:cNvPr id="52" name="Round Same Side Corner Rectangle 23">
                  <a:extLst>
                    <a:ext uri="{FF2B5EF4-FFF2-40B4-BE49-F238E27FC236}">
                      <a16:creationId xmlns:a16="http://schemas.microsoft.com/office/drawing/2014/main" id="{4A6C28F1-9AA2-6B96-0AAE-DBA427F27DFA}"/>
                    </a:ext>
                  </a:extLst>
                </p:cNvPr>
                <p:cNvSpPr/>
                <p:nvPr/>
              </p:nvSpPr>
              <p:spPr>
                <a:xfrm>
                  <a:off x="7866215" y="4002301"/>
                  <a:ext cx="1343863" cy="1905339"/>
                </a:xfrm>
                <a:prstGeom prst="round2SameRect">
                  <a:avLst>
                    <a:gd name="adj1" fmla="val 50000"/>
                    <a:gd name="adj2" fmla="val 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3" name="Oval 52">
                  <a:extLst>
                    <a:ext uri="{FF2B5EF4-FFF2-40B4-BE49-F238E27FC236}">
                      <a16:creationId xmlns:a16="http://schemas.microsoft.com/office/drawing/2014/main" id="{6CBDE939-6DE7-468D-A091-7E3AAADD5756}"/>
                    </a:ext>
                  </a:extLst>
                </p:cNvPr>
                <p:cNvSpPr/>
                <p:nvPr/>
              </p:nvSpPr>
              <p:spPr>
                <a:xfrm>
                  <a:off x="7856248" y="2409742"/>
                  <a:ext cx="1359139" cy="1359133"/>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43" name="Group 42">
                <a:extLst>
                  <a:ext uri="{FF2B5EF4-FFF2-40B4-BE49-F238E27FC236}">
                    <a16:creationId xmlns:a16="http://schemas.microsoft.com/office/drawing/2014/main" id="{55C5DEF7-F3AF-E6B0-5096-0DC07420B236}"/>
                  </a:ext>
                </a:extLst>
              </p:cNvPr>
              <p:cNvGrpSpPr/>
              <p:nvPr/>
            </p:nvGrpSpPr>
            <p:grpSpPr>
              <a:xfrm>
                <a:off x="8356147" y="3116198"/>
                <a:ext cx="437746" cy="1260223"/>
                <a:chOff x="7856248" y="2409742"/>
                <a:chExt cx="1359139" cy="3912816"/>
              </a:xfrm>
            </p:grpSpPr>
            <p:sp>
              <p:nvSpPr>
                <p:cNvPr id="50" name="Round Same Side Corner Rectangle 23">
                  <a:extLst>
                    <a:ext uri="{FF2B5EF4-FFF2-40B4-BE49-F238E27FC236}">
                      <a16:creationId xmlns:a16="http://schemas.microsoft.com/office/drawing/2014/main" id="{3753037F-B6BE-7F05-EA94-08665265DB97}"/>
                    </a:ext>
                  </a:extLst>
                </p:cNvPr>
                <p:cNvSpPr/>
                <p:nvPr/>
              </p:nvSpPr>
              <p:spPr>
                <a:xfrm>
                  <a:off x="7866215" y="4002302"/>
                  <a:ext cx="1343863" cy="2320256"/>
                </a:xfrm>
                <a:prstGeom prst="round2SameRect">
                  <a:avLst>
                    <a:gd name="adj1" fmla="val 50000"/>
                    <a:gd name="adj2" fmla="val 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1" name="Oval 50">
                  <a:extLst>
                    <a:ext uri="{FF2B5EF4-FFF2-40B4-BE49-F238E27FC236}">
                      <a16:creationId xmlns:a16="http://schemas.microsoft.com/office/drawing/2014/main" id="{57093DE3-45AB-303E-1150-CF8DA43EB899}"/>
                    </a:ext>
                  </a:extLst>
                </p:cNvPr>
                <p:cNvSpPr/>
                <p:nvPr/>
              </p:nvSpPr>
              <p:spPr>
                <a:xfrm>
                  <a:off x="7856248" y="2409742"/>
                  <a:ext cx="1359139" cy="1359133"/>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44" name="Group 43">
                <a:extLst>
                  <a:ext uri="{FF2B5EF4-FFF2-40B4-BE49-F238E27FC236}">
                    <a16:creationId xmlns:a16="http://schemas.microsoft.com/office/drawing/2014/main" id="{CE59C92B-F21B-03B3-9957-BB3483CF503D}"/>
                  </a:ext>
                </a:extLst>
              </p:cNvPr>
              <p:cNvGrpSpPr/>
              <p:nvPr/>
            </p:nvGrpSpPr>
            <p:grpSpPr>
              <a:xfrm>
                <a:off x="8924230" y="2931003"/>
                <a:ext cx="437746" cy="1445418"/>
                <a:chOff x="7856248" y="2409742"/>
                <a:chExt cx="1359139" cy="4487820"/>
              </a:xfrm>
            </p:grpSpPr>
            <p:sp>
              <p:nvSpPr>
                <p:cNvPr id="48" name="Round Same Side Corner Rectangle 23">
                  <a:extLst>
                    <a:ext uri="{FF2B5EF4-FFF2-40B4-BE49-F238E27FC236}">
                      <a16:creationId xmlns:a16="http://schemas.microsoft.com/office/drawing/2014/main" id="{473B3998-C9CF-5FA3-24FF-008897F1F19C}"/>
                    </a:ext>
                  </a:extLst>
                </p:cNvPr>
                <p:cNvSpPr/>
                <p:nvPr/>
              </p:nvSpPr>
              <p:spPr>
                <a:xfrm>
                  <a:off x="7866215" y="4002302"/>
                  <a:ext cx="1343863" cy="2895260"/>
                </a:xfrm>
                <a:prstGeom prst="round2SameRect">
                  <a:avLst>
                    <a:gd name="adj1" fmla="val 50000"/>
                    <a:gd name="adj2" fmla="val 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9" name="Oval 48">
                  <a:extLst>
                    <a:ext uri="{FF2B5EF4-FFF2-40B4-BE49-F238E27FC236}">
                      <a16:creationId xmlns:a16="http://schemas.microsoft.com/office/drawing/2014/main" id="{C2C8AE1F-30A3-EEA9-A456-D58DB5DB5701}"/>
                    </a:ext>
                  </a:extLst>
                </p:cNvPr>
                <p:cNvSpPr/>
                <p:nvPr/>
              </p:nvSpPr>
              <p:spPr>
                <a:xfrm>
                  <a:off x="7856248" y="2409742"/>
                  <a:ext cx="1359139" cy="1359133"/>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45" name="Group 44">
                <a:extLst>
                  <a:ext uri="{FF2B5EF4-FFF2-40B4-BE49-F238E27FC236}">
                    <a16:creationId xmlns:a16="http://schemas.microsoft.com/office/drawing/2014/main" id="{A0514D79-0C41-F94D-C8CB-05E7E63E08DA}"/>
                  </a:ext>
                </a:extLst>
              </p:cNvPr>
              <p:cNvGrpSpPr/>
              <p:nvPr/>
            </p:nvGrpSpPr>
            <p:grpSpPr>
              <a:xfrm>
                <a:off x="9473688" y="2711084"/>
                <a:ext cx="437746" cy="1665337"/>
                <a:chOff x="7856248" y="2409742"/>
                <a:chExt cx="1359139" cy="5170638"/>
              </a:xfrm>
            </p:grpSpPr>
            <p:sp>
              <p:nvSpPr>
                <p:cNvPr id="46" name="Round Same Side Corner Rectangle 23">
                  <a:extLst>
                    <a:ext uri="{FF2B5EF4-FFF2-40B4-BE49-F238E27FC236}">
                      <a16:creationId xmlns:a16="http://schemas.microsoft.com/office/drawing/2014/main" id="{FB0A48F5-DBE3-814C-C9F2-07EF3B29157A}"/>
                    </a:ext>
                  </a:extLst>
                </p:cNvPr>
                <p:cNvSpPr/>
                <p:nvPr/>
              </p:nvSpPr>
              <p:spPr>
                <a:xfrm>
                  <a:off x="7866215" y="4002302"/>
                  <a:ext cx="1343863" cy="3578078"/>
                </a:xfrm>
                <a:prstGeom prst="round2SameRect">
                  <a:avLst>
                    <a:gd name="adj1" fmla="val 50000"/>
                    <a:gd name="adj2" fmla="val 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7" name="Oval 46">
                  <a:extLst>
                    <a:ext uri="{FF2B5EF4-FFF2-40B4-BE49-F238E27FC236}">
                      <a16:creationId xmlns:a16="http://schemas.microsoft.com/office/drawing/2014/main" id="{08EE89C9-82AD-8F8C-DB2D-DF9521DCFE1A}"/>
                    </a:ext>
                  </a:extLst>
                </p:cNvPr>
                <p:cNvSpPr/>
                <p:nvPr/>
              </p:nvSpPr>
              <p:spPr>
                <a:xfrm>
                  <a:off x="7856248" y="2409742"/>
                  <a:ext cx="1359139" cy="1359133"/>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grpSp>
    </p:spTree>
    <p:extLst>
      <p:ext uri="{BB962C8B-B14F-4D97-AF65-F5344CB8AC3E}">
        <p14:creationId xmlns:p14="http://schemas.microsoft.com/office/powerpoint/2010/main" val="389244442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Hexagon 15">
            <a:extLst>
              <a:ext uri="{FF2B5EF4-FFF2-40B4-BE49-F238E27FC236}">
                <a16:creationId xmlns:a16="http://schemas.microsoft.com/office/drawing/2014/main" id="{F4F20A53-B8B7-8386-80BB-458946D2C2F7}"/>
              </a:ext>
            </a:extLst>
          </p:cNvPr>
          <p:cNvSpPr/>
          <p:nvPr/>
        </p:nvSpPr>
        <p:spPr>
          <a:xfrm rot="1782986">
            <a:off x="286724" y="301110"/>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Hexagon 16">
            <a:extLst>
              <a:ext uri="{FF2B5EF4-FFF2-40B4-BE49-F238E27FC236}">
                <a16:creationId xmlns:a16="http://schemas.microsoft.com/office/drawing/2014/main" id="{5B0D2ECD-2245-1B29-30FA-9D9E91DEC81C}"/>
              </a:ext>
            </a:extLst>
          </p:cNvPr>
          <p:cNvSpPr/>
          <p:nvPr/>
        </p:nvSpPr>
        <p:spPr>
          <a:xfrm rot="1782986">
            <a:off x="286724" y="763955"/>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Hexagon 17">
            <a:extLst>
              <a:ext uri="{FF2B5EF4-FFF2-40B4-BE49-F238E27FC236}">
                <a16:creationId xmlns:a16="http://schemas.microsoft.com/office/drawing/2014/main" id="{2F62FD80-42A6-087C-FB97-CBD717DE2157}"/>
              </a:ext>
            </a:extLst>
          </p:cNvPr>
          <p:cNvSpPr/>
          <p:nvPr/>
        </p:nvSpPr>
        <p:spPr>
          <a:xfrm rot="1782986">
            <a:off x="286724" y="1226800"/>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Hexagon 18">
            <a:extLst>
              <a:ext uri="{FF2B5EF4-FFF2-40B4-BE49-F238E27FC236}">
                <a16:creationId xmlns:a16="http://schemas.microsoft.com/office/drawing/2014/main" id="{34282C81-1BDD-445E-97F5-59741069E143}"/>
              </a:ext>
            </a:extLst>
          </p:cNvPr>
          <p:cNvSpPr/>
          <p:nvPr/>
        </p:nvSpPr>
        <p:spPr>
          <a:xfrm rot="1782986">
            <a:off x="286724" y="1689645"/>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Hexagon 19">
            <a:extLst>
              <a:ext uri="{FF2B5EF4-FFF2-40B4-BE49-F238E27FC236}">
                <a16:creationId xmlns:a16="http://schemas.microsoft.com/office/drawing/2014/main" id="{DAE8D308-1F21-2E7C-7DA3-C0E216556E5B}"/>
              </a:ext>
            </a:extLst>
          </p:cNvPr>
          <p:cNvSpPr/>
          <p:nvPr/>
        </p:nvSpPr>
        <p:spPr>
          <a:xfrm rot="1782986">
            <a:off x="286724" y="2152490"/>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4" name="TextBox 33">
            <a:extLst>
              <a:ext uri="{FF2B5EF4-FFF2-40B4-BE49-F238E27FC236}">
                <a16:creationId xmlns:a16="http://schemas.microsoft.com/office/drawing/2014/main" id="{4D2C8A82-79B2-ED06-0708-BF3BD5CA2AA1}"/>
              </a:ext>
            </a:extLst>
          </p:cNvPr>
          <p:cNvSpPr txBox="1"/>
          <p:nvPr/>
        </p:nvSpPr>
        <p:spPr>
          <a:xfrm>
            <a:off x="996287" y="705189"/>
            <a:ext cx="5262998" cy="461665"/>
          </a:xfrm>
          <a:prstGeom prst="rect">
            <a:avLst/>
          </a:prstGeom>
          <a:noFill/>
        </p:spPr>
        <p:txBody>
          <a:bodyPr wrap="square" rtlCol="0">
            <a:spAutoFit/>
          </a:bodyPr>
          <a:lstStyle/>
          <a:p>
            <a:r>
              <a:rPr lang="en-US" sz="1200" b="1" spc="300" dirty="0">
                <a:solidFill>
                  <a:schemeClr val="tx1"/>
                </a:solidFill>
              </a:rPr>
              <a:t>ESCENARIOS DE LA VIDA REAL QUE CARECEN DE COMPROMISO </a:t>
            </a:r>
          </a:p>
        </p:txBody>
      </p:sp>
      <p:sp>
        <p:nvSpPr>
          <p:cNvPr id="47" name="Rectangle 46">
            <a:extLst>
              <a:ext uri="{FF2B5EF4-FFF2-40B4-BE49-F238E27FC236}">
                <a16:creationId xmlns:a16="http://schemas.microsoft.com/office/drawing/2014/main" id="{65C8F019-B7BE-87AD-BAEC-11BE266118E0}"/>
              </a:ext>
            </a:extLst>
          </p:cNvPr>
          <p:cNvSpPr/>
          <p:nvPr/>
        </p:nvSpPr>
        <p:spPr>
          <a:xfrm>
            <a:off x="2504861" y="1191139"/>
            <a:ext cx="3745466" cy="1878806"/>
          </a:xfrm>
          <a:prstGeom prst="rect">
            <a:avLst/>
          </a:prstGeom>
          <a:noFill/>
          <a:ln>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8" name="TextBox 47">
            <a:extLst>
              <a:ext uri="{FF2B5EF4-FFF2-40B4-BE49-F238E27FC236}">
                <a16:creationId xmlns:a16="http://schemas.microsoft.com/office/drawing/2014/main" id="{667A5343-3990-13B2-B123-4ACE2B3EBE07}"/>
              </a:ext>
            </a:extLst>
          </p:cNvPr>
          <p:cNvSpPr txBox="1"/>
          <p:nvPr/>
        </p:nvSpPr>
        <p:spPr>
          <a:xfrm>
            <a:off x="996287" y="1191139"/>
            <a:ext cx="1321602" cy="420173"/>
          </a:xfrm>
          <a:prstGeom prst="rect">
            <a:avLst/>
          </a:prstGeom>
          <a:noFill/>
          <a:ln>
            <a:noFill/>
          </a:ln>
        </p:spPr>
        <p:txBody>
          <a:bodyPr wrap="square" lIns="90000" tIns="90000" rIns="90000" bIns="90000" rtlCol="0">
            <a:spAutoFit/>
          </a:bodyPr>
          <a:lstStyle/>
          <a:p>
            <a:r>
              <a:rPr lang="en-US" sz="1100" dirty="0"/>
              <a:t>Nuestro escenario</a:t>
            </a:r>
          </a:p>
        </p:txBody>
      </p:sp>
      <p:sp>
        <p:nvSpPr>
          <p:cNvPr id="49" name="Rectangle 48">
            <a:extLst>
              <a:ext uri="{FF2B5EF4-FFF2-40B4-BE49-F238E27FC236}">
                <a16:creationId xmlns:a16="http://schemas.microsoft.com/office/drawing/2014/main" id="{114A54B0-D04F-EB40-48F3-D1FE2DECB47D}"/>
              </a:ext>
            </a:extLst>
          </p:cNvPr>
          <p:cNvSpPr/>
          <p:nvPr/>
        </p:nvSpPr>
        <p:spPr>
          <a:xfrm>
            <a:off x="2504861" y="3412137"/>
            <a:ext cx="3745466" cy="622790"/>
          </a:xfrm>
          <a:prstGeom prst="rect">
            <a:avLst/>
          </a:prstGeom>
          <a:noFill/>
          <a:ln>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0" name="TextBox 49">
            <a:extLst>
              <a:ext uri="{FF2B5EF4-FFF2-40B4-BE49-F238E27FC236}">
                <a16:creationId xmlns:a16="http://schemas.microsoft.com/office/drawing/2014/main" id="{F8A33269-D091-3009-2BBA-E19466EEE072}"/>
              </a:ext>
            </a:extLst>
          </p:cNvPr>
          <p:cNvSpPr txBox="1"/>
          <p:nvPr/>
        </p:nvSpPr>
        <p:spPr>
          <a:xfrm>
            <a:off x="996287" y="3412137"/>
            <a:ext cx="1321602" cy="622790"/>
          </a:xfrm>
          <a:prstGeom prst="rect">
            <a:avLst/>
          </a:prstGeom>
          <a:noFill/>
          <a:ln>
            <a:noFill/>
          </a:ln>
        </p:spPr>
        <p:txBody>
          <a:bodyPr wrap="square" lIns="90000" tIns="90000" rIns="90000" bIns="90000" rtlCol="0">
            <a:spAutoFit/>
          </a:bodyPr>
          <a:lstStyle/>
          <a:p>
            <a:r>
              <a:rPr lang="en-US" sz="1100" dirty="0"/>
              <a:t>Tipo de no compromiso</a:t>
            </a:r>
          </a:p>
        </p:txBody>
      </p:sp>
      <p:sp>
        <p:nvSpPr>
          <p:cNvPr id="51" name="Rectangle 50">
            <a:extLst>
              <a:ext uri="{FF2B5EF4-FFF2-40B4-BE49-F238E27FC236}">
                <a16:creationId xmlns:a16="http://schemas.microsoft.com/office/drawing/2014/main" id="{3D3B1962-81AA-2798-E423-E29DB8B7E5A4}"/>
              </a:ext>
            </a:extLst>
          </p:cNvPr>
          <p:cNvSpPr/>
          <p:nvPr/>
        </p:nvSpPr>
        <p:spPr>
          <a:xfrm>
            <a:off x="2504861" y="4349237"/>
            <a:ext cx="3745466" cy="1878806"/>
          </a:xfrm>
          <a:prstGeom prst="rect">
            <a:avLst/>
          </a:prstGeom>
          <a:noFill/>
          <a:ln>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2" name="TextBox 51">
            <a:extLst>
              <a:ext uri="{FF2B5EF4-FFF2-40B4-BE49-F238E27FC236}">
                <a16:creationId xmlns:a16="http://schemas.microsoft.com/office/drawing/2014/main" id="{822C2114-CE59-9388-96B0-2FC1F4AB03C4}"/>
              </a:ext>
            </a:extLst>
          </p:cNvPr>
          <p:cNvSpPr txBox="1"/>
          <p:nvPr/>
        </p:nvSpPr>
        <p:spPr>
          <a:xfrm>
            <a:off x="996287" y="4349237"/>
            <a:ext cx="1321602" cy="622790"/>
          </a:xfrm>
          <a:prstGeom prst="rect">
            <a:avLst/>
          </a:prstGeom>
          <a:noFill/>
          <a:ln>
            <a:noFill/>
          </a:ln>
        </p:spPr>
        <p:txBody>
          <a:bodyPr wrap="square" lIns="90000" tIns="90000" rIns="90000" bIns="90000" rtlCol="0">
            <a:spAutoFit/>
          </a:bodyPr>
          <a:lstStyle/>
          <a:p>
            <a:r>
              <a:rPr lang="en-US" sz="1100" dirty="0"/>
              <a:t>Razones de la falta de compromiso </a:t>
            </a:r>
          </a:p>
        </p:txBody>
      </p:sp>
      <p:sp>
        <p:nvSpPr>
          <p:cNvPr id="53" name="Rectangle 52">
            <a:extLst>
              <a:ext uri="{FF2B5EF4-FFF2-40B4-BE49-F238E27FC236}">
                <a16:creationId xmlns:a16="http://schemas.microsoft.com/office/drawing/2014/main" id="{831F506C-0360-4F10-7047-0D3C69E29842}"/>
              </a:ext>
            </a:extLst>
          </p:cNvPr>
          <p:cNvSpPr/>
          <p:nvPr/>
        </p:nvSpPr>
        <p:spPr>
          <a:xfrm>
            <a:off x="2504861" y="6566693"/>
            <a:ext cx="3745466" cy="1878806"/>
          </a:xfrm>
          <a:prstGeom prst="rect">
            <a:avLst/>
          </a:prstGeom>
          <a:noFill/>
          <a:ln>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4" name="TextBox 53">
            <a:extLst>
              <a:ext uri="{FF2B5EF4-FFF2-40B4-BE49-F238E27FC236}">
                <a16:creationId xmlns:a16="http://schemas.microsoft.com/office/drawing/2014/main" id="{E03E29B0-7DE3-5DC4-1490-8521F64E6538}"/>
              </a:ext>
            </a:extLst>
          </p:cNvPr>
          <p:cNvSpPr txBox="1"/>
          <p:nvPr/>
        </p:nvSpPr>
        <p:spPr>
          <a:xfrm>
            <a:off x="996287" y="6566693"/>
            <a:ext cx="1321602" cy="825407"/>
          </a:xfrm>
          <a:prstGeom prst="rect">
            <a:avLst/>
          </a:prstGeom>
          <a:noFill/>
          <a:ln>
            <a:noFill/>
          </a:ln>
        </p:spPr>
        <p:txBody>
          <a:bodyPr wrap="square" lIns="90000" tIns="90000" rIns="90000" bIns="90000" rtlCol="0">
            <a:spAutoFit/>
          </a:bodyPr>
          <a:lstStyle/>
          <a:p>
            <a:r>
              <a:rPr lang="en-US" sz="1100" dirty="0"/>
              <a:t>Estrategias para mejorar el compromiso </a:t>
            </a:r>
          </a:p>
        </p:txBody>
      </p:sp>
    </p:spTree>
    <p:extLst>
      <p:ext uri="{BB962C8B-B14F-4D97-AF65-F5344CB8AC3E}">
        <p14:creationId xmlns:p14="http://schemas.microsoft.com/office/powerpoint/2010/main" val="418881149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Hexagon 15">
            <a:extLst>
              <a:ext uri="{FF2B5EF4-FFF2-40B4-BE49-F238E27FC236}">
                <a16:creationId xmlns:a16="http://schemas.microsoft.com/office/drawing/2014/main" id="{F4F20A53-B8B7-8386-80BB-458946D2C2F7}"/>
              </a:ext>
            </a:extLst>
          </p:cNvPr>
          <p:cNvSpPr/>
          <p:nvPr/>
        </p:nvSpPr>
        <p:spPr>
          <a:xfrm rot="1782986">
            <a:off x="286724" y="301110"/>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Hexagon 16">
            <a:extLst>
              <a:ext uri="{FF2B5EF4-FFF2-40B4-BE49-F238E27FC236}">
                <a16:creationId xmlns:a16="http://schemas.microsoft.com/office/drawing/2014/main" id="{5B0D2ECD-2245-1B29-30FA-9D9E91DEC81C}"/>
              </a:ext>
            </a:extLst>
          </p:cNvPr>
          <p:cNvSpPr/>
          <p:nvPr/>
        </p:nvSpPr>
        <p:spPr>
          <a:xfrm rot="1782986">
            <a:off x="286724" y="763955"/>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Hexagon 17">
            <a:extLst>
              <a:ext uri="{FF2B5EF4-FFF2-40B4-BE49-F238E27FC236}">
                <a16:creationId xmlns:a16="http://schemas.microsoft.com/office/drawing/2014/main" id="{2F62FD80-42A6-087C-FB97-CBD717DE2157}"/>
              </a:ext>
            </a:extLst>
          </p:cNvPr>
          <p:cNvSpPr/>
          <p:nvPr/>
        </p:nvSpPr>
        <p:spPr>
          <a:xfrm rot="1782986">
            <a:off x="286724" y="1226800"/>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Hexagon 18">
            <a:extLst>
              <a:ext uri="{FF2B5EF4-FFF2-40B4-BE49-F238E27FC236}">
                <a16:creationId xmlns:a16="http://schemas.microsoft.com/office/drawing/2014/main" id="{34282C81-1BDD-445E-97F5-59741069E143}"/>
              </a:ext>
            </a:extLst>
          </p:cNvPr>
          <p:cNvSpPr/>
          <p:nvPr/>
        </p:nvSpPr>
        <p:spPr>
          <a:xfrm rot="1782986">
            <a:off x="286724" y="1689645"/>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Hexagon 19">
            <a:extLst>
              <a:ext uri="{FF2B5EF4-FFF2-40B4-BE49-F238E27FC236}">
                <a16:creationId xmlns:a16="http://schemas.microsoft.com/office/drawing/2014/main" id="{DAE8D308-1F21-2E7C-7DA3-C0E216556E5B}"/>
              </a:ext>
            </a:extLst>
          </p:cNvPr>
          <p:cNvSpPr/>
          <p:nvPr/>
        </p:nvSpPr>
        <p:spPr>
          <a:xfrm rot="1782986">
            <a:off x="286724" y="2152490"/>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8" name="TextBox 37">
            <a:extLst>
              <a:ext uri="{FF2B5EF4-FFF2-40B4-BE49-F238E27FC236}">
                <a16:creationId xmlns:a16="http://schemas.microsoft.com/office/drawing/2014/main" id="{49B48A07-4352-D7FA-6B9A-C4F87DB61423}"/>
              </a:ext>
            </a:extLst>
          </p:cNvPr>
          <p:cNvSpPr txBox="1"/>
          <p:nvPr/>
        </p:nvSpPr>
        <p:spPr>
          <a:xfrm>
            <a:off x="996287" y="694167"/>
            <a:ext cx="5262998" cy="276999"/>
          </a:xfrm>
          <a:prstGeom prst="rect">
            <a:avLst/>
          </a:prstGeom>
          <a:noFill/>
        </p:spPr>
        <p:txBody>
          <a:bodyPr wrap="square" rtlCol="0">
            <a:spAutoFit/>
          </a:bodyPr>
          <a:lstStyle/>
          <a:p>
            <a:r>
              <a:rPr lang="en-US" sz="1200" b="1" spc="300" dirty="0">
                <a:solidFill>
                  <a:schemeClr val="tx1"/>
                </a:solidFill>
              </a:rPr>
              <a:t>IMPLICAR A CUIDADORES Y CUIDADORAS</a:t>
            </a:r>
          </a:p>
        </p:txBody>
      </p:sp>
      <p:sp>
        <p:nvSpPr>
          <p:cNvPr id="2" name="Rectangle 1">
            <a:extLst>
              <a:ext uri="{FF2B5EF4-FFF2-40B4-BE49-F238E27FC236}">
                <a16:creationId xmlns:a16="http://schemas.microsoft.com/office/drawing/2014/main" id="{8DF7037A-385E-D0C7-D73F-A4E3C7110FE8}"/>
              </a:ext>
            </a:extLst>
          </p:cNvPr>
          <p:cNvSpPr/>
          <p:nvPr/>
        </p:nvSpPr>
        <p:spPr>
          <a:xfrm>
            <a:off x="2504861" y="1179009"/>
            <a:ext cx="3745466" cy="1569654"/>
          </a:xfrm>
          <a:prstGeom prst="rect">
            <a:avLst/>
          </a:prstGeom>
          <a:noFill/>
          <a:ln>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TextBox 3">
            <a:extLst>
              <a:ext uri="{FF2B5EF4-FFF2-40B4-BE49-F238E27FC236}">
                <a16:creationId xmlns:a16="http://schemas.microsoft.com/office/drawing/2014/main" id="{387AD2B6-3BFB-C5A2-A8D0-C30E7884405D}"/>
              </a:ext>
            </a:extLst>
          </p:cNvPr>
          <p:cNvSpPr txBox="1"/>
          <p:nvPr/>
        </p:nvSpPr>
        <p:spPr>
          <a:xfrm>
            <a:off x="996287" y="1117417"/>
            <a:ext cx="1321602" cy="1028143"/>
          </a:xfrm>
          <a:prstGeom prst="rect">
            <a:avLst/>
          </a:prstGeom>
          <a:noFill/>
          <a:ln>
            <a:noFill/>
          </a:ln>
        </p:spPr>
        <p:txBody>
          <a:bodyPr wrap="square" lIns="90000" tIns="90000" rIns="90000" bIns="90000" rtlCol="0">
            <a:spAutoFit/>
          </a:bodyPr>
          <a:lstStyle/>
          <a:p>
            <a:r>
              <a:rPr lang="en-US" sz="1100" dirty="0"/>
              <a:t>¿Es más </a:t>
            </a:r>
            <a:r>
              <a:rPr lang="en-US" sz="1100" dirty="0" err="1"/>
              <a:t>difícil</a:t>
            </a:r>
            <a:r>
              <a:rPr lang="en-US" sz="1100" dirty="0"/>
              <a:t> </a:t>
            </a:r>
            <a:r>
              <a:rPr lang="en-US" sz="1100" dirty="0" err="1"/>
              <a:t>involucrar</a:t>
            </a:r>
            <a:r>
              <a:rPr lang="en-US" sz="1100" dirty="0"/>
              <a:t> a cuidadores masculinos o femeninos? </a:t>
            </a:r>
          </a:p>
        </p:txBody>
      </p:sp>
      <p:sp>
        <p:nvSpPr>
          <p:cNvPr id="5" name="Rectangle 4">
            <a:extLst>
              <a:ext uri="{FF2B5EF4-FFF2-40B4-BE49-F238E27FC236}">
                <a16:creationId xmlns:a16="http://schemas.microsoft.com/office/drawing/2014/main" id="{098CDEF5-37DD-A725-9537-0559C75A04AD}"/>
              </a:ext>
            </a:extLst>
          </p:cNvPr>
          <p:cNvSpPr/>
          <p:nvPr/>
        </p:nvSpPr>
        <p:spPr>
          <a:xfrm>
            <a:off x="2504861" y="3060735"/>
            <a:ext cx="3745466" cy="1639631"/>
          </a:xfrm>
          <a:prstGeom prst="rect">
            <a:avLst/>
          </a:prstGeom>
          <a:noFill/>
          <a:ln>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TextBox 5">
            <a:extLst>
              <a:ext uri="{FF2B5EF4-FFF2-40B4-BE49-F238E27FC236}">
                <a16:creationId xmlns:a16="http://schemas.microsoft.com/office/drawing/2014/main" id="{35AD9552-9160-6D5D-12F7-9E340120F99F}"/>
              </a:ext>
            </a:extLst>
          </p:cNvPr>
          <p:cNvSpPr txBox="1"/>
          <p:nvPr/>
        </p:nvSpPr>
        <p:spPr>
          <a:xfrm>
            <a:off x="1010432" y="3083850"/>
            <a:ext cx="1309210" cy="1197420"/>
          </a:xfrm>
          <a:prstGeom prst="rect">
            <a:avLst/>
          </a:prstGeom>
          <a:noFill/>
          <a:ln>
            <a:noFill/>
          </a:ln>
        </p:spPr>
        <p:txBody>
          <a:bodyPr wrap="square" lIns="90000" tIns="90000" rIns="90000" bIns="90000" rtlCol="0">
            <a:spAutoFit/>
          </a:bodyPr>
          <a:lstStyle/>
          <a:p>
            <a:r>
              <a:rPr lang="en-US" sz="1100" dirty="0"/>
              <a:t>¿Cuáles son algunas estrategias para </a:t>
            </a:r>
            <a:r>
              <a:rPr lang="en-US" sz="1100" dirty="0" err="1"/>
              <a:t>involucrar</a:t>
            </a:r>
            <a:r>
              <a:rPr lang="en-US" sz="1100" dirty="0"/>
              <a:t> a </a:t>
            </a:r>
            <a:r>
              <a:rPr lang="en-US" sz="1100" dirty="0" err="1"/>
              <a:t>los</a:t>
            </a:r>
            <a:r>
              <a:rPr lang="en-US" sz="1100" dirty="0"/>
              <a:t>/as que son más difíciles de </a:t>
            </a:r>
            <a:r>
              <a:rPr lang="en-US" sz="1100" dirty="0" err="1"/>
              <a:t>involucrar</a:t>
            </a:r>
            <a:r>
              <a:rPr lang="en-US" sz="1100" dirty="0"/>
              <a:t>?</a:t>
            </a:r>
          </a:p>
        </p:txBody>
      </p:sp>
      <p:sp>
        <p:nvSpPr>
          <p:cNvPr id="7" name="Rectangle 6">
            <a:extLst>
              <a:ext uri="{FF2B5EF4-FFF2-40B4-BE49-F238E27FC236}">
                <a16:creationId xmlns:a16="http://schemas.microsoft.com/office/drawing/2014/main" id="{30A48DDA-05C7-8481-395C-DF2BE12B1359}"/>
              </a:ext>
            </a:extLst>
          </p:cNvPr>
          <p:cNvSpPr/>
          <p:nvPr/>
        </p:nvSpPr>
        <p:spPr>
          <a:xfrm>
            <a:off x="2504861" y="4998279"/>
            <a:ext cx="3745466" cy="1639631"/>
          </a:xfrm>
          <a:prstGeom prst="rect">
            <a:avLst/>
          </a:prstGeom>
          <a:noFill/>
          <a:ln>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TextBox 7">
            <a:extLst>
              <a:ext uri="{FF2B5EF4-FFF2-40B4-BE49-F238E27FC236}">
                <a16:creationId xmlns:a16="http://schemas.microsoft.com/office/drawing/2014/main" id="{BB379EDA-A5F2-2CDE-1BC9-15F87D0619D3}"/>
              </a:ext>
            </a:extLst>
          </p:cNvPr>
          <p:cNvSpPr txBox="1"/>
          <p:nvPr/>
        </p:nvSpPr>
        <p:spPr>
          <a:xfrm>
            <a:off x="1010432" y="5021394"/>
            <a:ext cx="1309210" cy="1366698"/>
          </a:xfrm>
          <a:prstGeom prst="rect">
            <a:avLst/>
          </a:prstGeom>
          <a:noFill/>
          <a:ln>
            <a:noFill/>
          </a:ln>
        </p:spPr>
        <p:txBody>
          <a:bodyPr wrap="square" lIns="90000" tIns="90000" rIns="90000" bIns="90000" rtlCol="0">
            <a:spAutoFit/>
          </a:bodyPr>
          <a:lstStyle/>
          <a:p>
            <a:r>
              <a:rPr lang="en-US" sz="1100" dirty="0"/>
              <a:t>¿Cómo garantizar que la participación de los cuidadores masculinos no reste poder a las mujeres ni disminuya la participación de las madres?</a:t>
            </a:r>
          </a:p>
        </p:txBody>
      </p:sp>
      <p:sp>
        <p:nvSpPr>
          <p:cNvPr id="9" name="Rectangle 8">
            <a:extLst>
              <a:ext uri="{FF2B5EF4-FFF2-40B4-BE49-F238E27FC236}">
                <a16:creationId xmlns:a16="http://schemas.microsoft.com/office/drawing/2014/main" id="{93AF66B0-3280-DE02-8E5F-9597DF8DEC4E}"/>
              </a:ext>
            </a:extLst>
          </p:cNvPr>
          <p:cNvSpPr/>
          <p:nvPr/>
        </p:nvSpPr>
        <p:spPr>
          <a:xfrm>
            <a:off x="2504861" y="6935823"/>
            <a:ext cx="3745466" cy="1639631"/>
          </a:xfrm>
          <a:prstGeom prst="rect">
            <a:avLst/>
          </a:prstGeom>
          <a:noFill/>
          <a:ln>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TextBox 9">
            <a:extLst>
              <a:ext uri="{FF2B5EF4-FFF2-40B4-BE49-F238E27FC236}">
                <a16:creationId xmlns:a16="http://schemas.microsoft.com/office/drawing/2014/main" id="{4285687F-B2F2-9658-68CD-89A80144DACE}"/>
              </a:ext>
            </a:extLst>
          </p:cNvPr>
          <p:cNvSpPr txBox="1"/>
          <p:nvPr/>
        </p:nvSpPr>
        <p:spPr>
          <a:xfrm>
            <a:off x="1010432" y="6958938"/>
            <a:ext cx="1309210" cy="1028143"/>
          </a:xfrm>
          <a:prstGeom prst="rect">
            <a:avLst/>
          </a:prstGeom>
          <a:noFill/>
          <a:ln>
            <a:noFill/>
          </a:ln>
        </p:spPr>
        <p:txBody>
          <a:bodyPr wrap="square" lIns="90000" tIns="90000" rIns="90000" bIns="90000" rtlCol="0">
            <a:spAutoFit/>
          </a:bodyPr>
          <a:lstStyle/>
          <a:p>
            <a:r>
              <a:rPr lang="en-US" sz="1100" dirty="0"/>
              <a:t>¿Cómo involucrar a las mujeres si se considera al hombre la cabeza de la </a:t>
            </a:r>
            <a:r>
              <a:rPr lang="en-US" sz="1100" dirty="0" err="1"/>
              <a:t>familia</a:t>
            </a:r>
            <a:r>
              <a:rPr lang="en-US" sz="1100" dirty="0"/>
              <a:t>?</a:t>
            </a:r>
          </a:p>
        </p:txBody>
      </p:sp>
    </p:spTree>
    <p:extLst>
      <p:ext uri="{BB962C8B-B14F-4D97-AF65-F5344CB8AC3E}">
        <p14:creationId xmlns:p14="http://schemas.microsoft.com/office/powerpoint/2010/main" val="384674509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DCC30225-6A4F-905D-FC69-8863D5FCD08C}"/>
              </a:ext>
            </a:extLst>
          </p:cNvPr>
          <p:cNvSpPr txBox="1"/>
          <p:nvPr/>
        </p:nvSpPr>
        <p:spPr>
          <a:xfrm>
            <a:off x="1013200" y="719317"/>
            <a:ext cx="5226892" cy="738664"/>
          </a:xfrm>
          <a:prstGeom prst="rect">
            <a:avLst/>
          </a:prstGeom>
          <a:noFill/>
        </p:spPr>
        <p:txBody>
          <a:bodyPr wrap="square">
            <a:spAutoFit/>
          </a:bodyPr>
          <a:lstStyle/>
          <a:p>
            <a:pPr marL="0" marR="0" lvl="0" indent="0" algn="l" rtl="0">
              <a:spcBef>
                <a:spcPts val="0"/>
              </a:spcBef>
              <a:spcAft>
                <a:spcPts val="1800"/>
              </a:spcAft>
              <a:buNone/>
            </a:pPr>
            <a:r>
              <a:rPr lang="en-US" sz="1400" b="1" spc="300" dirty="0">
                <a:solidFill>
                  <a:schemeClr val="bg1"/>
                </a:solidFill>
                <a:highlight>
                  <a:srgbClr val="54AF4B"/>
                </a:highlight>
                <a:latin typeface="Calibri"/>
                <a:ea typeface="Calibri"/>
                <a:cs typeface="Calibri"/>
                <a:sym typeface="Calibri"/>
              </a:rPr>
              <a:t>SESIÓN 3: FORTALECIMIENTO DE LA FAMILIA A LO LARGO DEL PROCESO DE GESTIÓN DE CASOS</a:t>
            </a:r>
          </a:p>
        </p:txBody>
      </p:sp>
      <p:sp>
        <p:nvSpPr>
          <p:cNvPr id="16" name="Hexagon 15">
            <a:extLst>
              <a:ext uri="{FF2B5EF4-FFF2-40B4-BE49-F238E27FC236}">
                <a16:creationId xmlns:a16="http://schemas.microsoft.com/office/drawing/2014/main" id="{F4F20A53-B8B7-8386-80BB-458946D2C2F7}"/>
              </a:ext>
            </a:extLst>
          </p:cNvPr>
          <p:cNvSpPr/>
          <p:nvPr/>
        </p:nvSpPr>
        <p:spPr>
          <a:xfrm rot="1782986">
            <a:off x="286724" y="301110"/>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Hexagon 16">
            <a:extLst>
              <a:ext uri="{FF2B5EF4-FFF2-40B4-BE49-F238E27FC236}">
                <a16:creationId xmlns:a16="http://schemas.microsoft.com/office/drawing/2014/main" id="{5B0D2ECD-2245-1B29-30FA-9D9E91DEC81C}"/>
              </a:ext>
            </a:extLst>
          </p:cNvPr>
          <p:cNvSpPr/>
          <p:nvPr/>
        </p:nvSpPr>
        <p:spPr>
          <a:xfrm rot="1782986">
            <a:off x="286724" y="763955"/>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Hexagon 17">
            <a:extLst>
              <a:ext uri="{FF2B5EF4-FFF2-40B4-BE49-F238E27FC236}">
                <a16:creationId xmlns:a16="http://schemas.microsoft.com/office/drawing/2014/main" id="{2F62FD80-42A6-087C-FB97-CBD717DE2157}"/>
              </a:ext>
            </a:extLst>
          </p:cNvPr>
          <p:cNvSpPr/>
          <p:nvPr/>
        </p:nvSpPr>
        <p:spPr>
          <a:xfrm rot="1782986">
            <a:off x="286724" y="1226800"/>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Hexagon 18">
            <a:extLst>
              <a:ext uri="{FF2B5EF4-FFF2-40B4-BE49-F238E27FC236}">
                <a16:creationId xmlns:a16="http://schemas.microsoft.com/office/drawing/2014/main" id="{34282C81-1BDD-445E-97F5-59741069E143}"/>
              </a:ext>
            </a:extLst>
          </p:cNvPr>
          <p:cNvSpPr/>
          <p:nvPr/>
        </p:nvSpPr>
        <p:spPr>
          <a:xfrm rot="1782986">
            <a:off x="286724" y="1689645"/>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Hexagon 19">
            <a:extLst>
              <a:ext uri="{FF2B5EF4-FFF2-40B4-BE49-F238E27FC236}">
                <a16:creationId xmlns:a16="http://schemas.microsoft.com/office/drawing/2014/main" id="{DAE8D308-1F21-2E7C-7DA3-C0E216556E5B}"/>
              </a:ext>
            </a:extLst>
          </p:cNvPr>
          <p:cNvSpPr/>
          <p:nvPr/>
        </p:nvSpPr>
        <p:spPr>
          <a:xfrm rot="1782986">
            <a:off x="286724" y="2152490"/>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extBox 1">
            <a:extLst>
              <a:ext uri="{FF2B5EF4-FFF2-40B4-BE49-F238E27FC236}">
                <a16:creationId xmlns:a16="http://schemas.microsoft.com/office/drawing/2014/main" id="{4A1058AD-CA37-BE7F-50DC-B767045EAD98}"/>
              </a:ext>
            </a:extLst>
          </p:cNvPr>
          <p:cNvSpPr txBox="1"/>
          <p:nvPr/>
        </p:nvSpPr>
        <p:spPr>
          <a:xfrm>
            <a:off x="996287" y="1625489"/>
            <a:ext cx="5262998" cy="461665"/>
          </a:xfrm>
          <a:prstGeom prst="rect">
            <a:avLst/>
          </a:prstGeom>
          <a:noFill/>
        </p:spPr>
        <p:txBody>
          <a:bodyPr wrap="square" rtlCol="0">
            <a:spAutoFit/>
          </a:bodyPr>
          <a:lstStyle/>
          <a:p>
            <a:r>
              <a:rPr lang="en-US" sz="1200" b="1" spc="300" dirty="0">
                <a:solidFill>
                  <a:schemeClr val="tx1"/>
                </a:solidFill>
              </a:rPr>
              <a:t>FORTALECIMIENTO DE LA FAMILIA A LO LARGO DE TODO EL PROCESO DE GESTIÓN DE CASO</a:t>
            </a:r>
          </a:p>
        </p:txBody>
      </p:sp>
      <p:graphicFrame>
        <p:nvGraphicFramePr>
          <p:cNvPr id="3" name="Table 3">
            <a:extLst>
              <a:ext uri="{FF2B5EF4-FFF2-40B4-BE49-F238E27FC236}">
                <a16:creationId xmlns:a16="http://schemas.microsoft.com/office/drawing/2014/main" id="{B8C2A848-E0E2-9404-4ED6-DDD9284F56B4}"/>
              </a:ext>
            </a:extLst>
          </p:cNvPr>
          <p:cNvGraphicFramePr>
            <a:graphicFrameLocks noGrp="1"/>
          </p:cNvGraphicFramePr>
          <p:nvPr>
            <p:extLst>
              <p:ext uri="{D42A27DB-BD31-4B8C-83A1-F6EECF244321}">
                <p14:modId xmlns:p14="http://schemas.microsoft.com/office/powerpoint/2010/main" val="4239050907"/>
              </p:ext>
            </p:extLst>
          </p:nvPr>
        </p:nvGraphicFramePr>
        <p:xfrm>
          <a:off x="1013200" y="2331719"/>
          <a:ext cx="5226892" cy="6731256"/>
        </p:xfrm>
        <a:graphic>
          <a:graphicData uri="http://schemas.openxmlformats.org/drawingml/2006/table">
            <a:tbl>
              <a:tblPr firstRow="1" bandRow="1">
                <a:tableStyleId>{5C22544A-7EE6-4342-B048-85BDC9FD1C3A}</a:tableStyleId>
              </a:tblPr>
              <a:tblGrid>
                <a:gridCol w="1313311">
                  <a:extLst>
                    <a:ext uri="{9D8B030D-6E8A-4147-A177-3AD203B41FA5}">
                      <a16:colId xmlns:a16="http://schemas.microsoft.com/office/drawing/2014/main" val="934674215"/>
                    </a:ext>
                  </a:extLst>
                </a:gridCol>
                <a:gridCol w="3913581">
                  <a:extLst>
                    <a:ext uri="{9D8B030D-6E8A-4147-A177-3AD203B41FA5}">
                      <a16:colId xmlns:a16="http://schemas.microsoft.com/office/drawing/2014/main" val="2952215848"/>
                    </a:ext>
                  </a:extLst>
                </a:gridCol>
              </a:tblGrid>
              <a:tr h="1121876">
                <a:tc>
                  <a:txBody>
                    <a:bodyPr/>
                    <a:lstStyle/>
                    <a:p>
                      <a:r>
                        <a:rPr lang="en-US" sz="1100" b="1" dirty="0">
                          <a:solidFill>
                            <a:schemeClr val="tx1"/>
                          </a:solidFill>
                        </a:rPr>
                        <a:t>Identificación y registro </a:t>
                      </a:r>
                    </a:p>
                  </a:txBody>
                  <a:tcP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accent3">
                        <a:lumMod val="20000"/>
                        <a:lumOff val="80000"/>
                      </a:schemeClr>
                    </a:solidFill>
                  </a:tcPr>
                </a:tc>
                <a:tc>
                  <a:txBody>
                    <a:bodyPr/>
                    <a:lstStyle/>
                    <a:p>
                      <a:endParaRPr lang="en-US" sz="1100" dirty="0"/>
                    </a:p>
                  </a:txBody>
                  <a:tcP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895687100"/>
                  </a:ext>
                </a:extLst>
              </a:tr>
              <a:tr h="1121876">
                <a:tc>
                  <a:txBody>
                    <a:bodyPr/>
                    <a:lstStyle/>
                    <a:p>
                      <a:r>
                        <a:rPr lang="en-US" sz="1100" b="1" dirty="0">
                          <a:solidFill>
                            <a:schemeClr val="tx1"/>
                          </a:solidFill>
                        </a:rPr>
                        <a:t>Evaluación </a:t>
                      </a:r>
                    </a:p>
                  </a:txBody>
                  <a:tcP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accent3">
                        <a:lumMod val="20000"/>
                        <a:lumOff val="80000"/>
                      </a:schemeClr>
                    </a:solidFill>
                  </a:tcPr>
                </a:tc>
                <a:tc>
                  <a:txBody>
                    <a:bodyPr/>
                    <a:lstStyle/>
                    <a:p>
                      <a:endParaRPr lang="en-US" sz="1100" dirty="0"/>
                    </a:p>
                  </a:txBody>
                  <a:tcP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827819245"/>
                  </a:ext>
                </a:extLst>
              </a:tr>
              <a:tr h="1121876">
                <a:tc>
                  <a:txBody>
                    <a:bodyPr/>
                    <a:lstStyle/>
                    <a:p>
                      <a:r>
                        <a:rPr lang="en-US" sz="1100" b="1" dirty="0" err="1">
                          <a:solidFill>
                            <a:schemeClr val="tx1"/>
                          </a:solidFill>
                        </a:rPr>
                        <a:t>Formulación</a:t>
                      </a:r>
                      <a:r>
                        <a:rPr lang="en-US" sz="1100" b="1" dirty="0">
                          <a:solidFill>
                            <a:schemeClr val="tx1"/>
                          </a:solidFill>
                        </a:rPr>
                        <a:t> del plan de </a:t>
                      </a:r>
                      <a:r>
                        <a:rPr lang="en-US" sz="1100" b="1" dirty="0" err="1">
                          <a:solidFill>
                            <a:schemeClr val="tx1"/>
                          </a:solidFill>
                        </a:rPr>
                        <a:t>caso</a:t>
                      </a:r>
                      <a:endParaRPr lang="en-US" sz="1100" b="1" dirty="0">
                        <a:solidFill>
                          <a:schemeClr val="tx1"/>
                        </a:solidFill>
                      </a:endParaRPr>
                    </a:p>
                  </a:txBody>
                  <a:tcP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accent3">
                        <a:lumMod val="20000"/>
                        <a:lumOff val="80000"/>
                      </a:schemeClr>
                    </a:solidFill>
                  </a:tcPr>
                </a:tc>
                <a:tc>
                  <a:txBody>
                    <a:bodyPr/>
                    <a:lstStyle/>
                    <a:p>
                      <a:endParaRPr lang="en-US" sz="1100" dirty="0"/>
                    </a:p>
                  </a:txBody>
                  <a:tcP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80554027"/>
                  </a:ext>
                </a:extLst>
              </a:tr>
              <a:tr h="1121876">
                <a:tc>
                  <a:txBody>
                    <a:bodyPr/>
                    <a:lstStyle/>
                    <a:p>
                      <a:r>
                        <a:rPr lang="en-US" sz="1100" b="1" dirty="0" err="1">
                          <a:solidFill>
                            <a:schemeClr val="tx1"/>
                          </a:solidFill>
                        </a:rPr>
                        <a:t>Implementación</a:t>
                      </a:r>
                      <a:r>
                        <a:rPr lang="en-US" sz="1100" b="1" dirty="0">
                          <a:solidFill>
                            <a:schemeClr val="tx1"/>
                          </a:solidFill>
                        </a:rPr>
                        <a:t> del plan de </a:t>
                      </a:r>
                      <a:r>
                        <a:rPr lang="en-US" sz="1100" b="1" dirty="0" err="1">
                          <a:solidFill>
                            <a:schemeClr val="tx1"/>
                          </a:solidFill>
                        </a:rPr>
                        <a:t>caso</a:t>
                      </a:r>
                      <a:endParaRPr lang="en-US" sz="1100" b="1" dirty="0">
                        <a:solidFill>
                          <a:schemeClr val="tx1"/>
                        </a:solidFill>
                      </a:endParaRPr>
                    </a:p>
                  </a:txBody>
                  <a:tcP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accent3">
                        <a:lumMod val="20000"/>
                        <a:lumOff val="80000"/>
                      </a:schemeClr>
                    </a:solidFill>
                  </a:tcPr>
                </a:tc>
                <a:tc>
                  <a:txBody>
                    <a:bodyPr/>
                    <a:lstStyle/>
                    <a:p>
                      <a:endParaRPr lang="en-US" sz="1100" dirty="0"/>
                    </a:p>
                  </a:txBody>
                  <a:tcP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541748985"/>
                  </a:ext>
                </a:extLst>
              </a:tr>
              <a:tr h="1121876">
                <a:tc>
                  <a:txBody>
                    <a:bodyPr/>
                    <a:lstStyle/>
                    <a:p>
                      <a:r>
                        <a:rPr lang="en-US" sz="1100" b="1" dirty="0">
                          <a:solidFill>
                            <a:schemeClr val="tx1"/>
                          </a:solidFill>
                        </a:rPr>
                        <a:t>Seguimiento y revisión </a:t>
                      </a:r>
                    </a:p>
                  </a:txBody>
                  <a:tcP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accent3">
                        <a:lumMod val="20000"/>
                        <a:lumOff val="80000"/>
                      </a:schemeClr>
                    </a:solidFill>
                  </a:tcPr>
                </a:tc>
                <a:tc>
                  <a:txBody>
                    <a:bodyPr/>
                    <a:lstStyle/>
                    <a:p>
                      <a:endParaRPr lang="en-US" sz="1100" dirty="0"/>
                    </a:p>
                  </a:txBody>
                  <a:tcP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562737730"/>
                  </a:ext>
                </a:extLst>
              </a:tr>
              <a:tr h="1121876">
                <a:tc>
                  <a:txBody>
                    <a:bodyPr/>
                    <a:lstStyle/>
                    <a:p>
                      <a:r>
                        <a:rPr lang="en-US" sz="1100" b="1" dirty="0">
                          <a:solidFill>
                            <a:schemeClr val="tx1"/>
                          </a:solidFill>
                        </a:rPr>
                        <a:t>Cierre del caso</a:t>
                      </a:r>
                    </a:p>
                  </a:txBody>
                  <a:tcP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accent3">
                        <a:lumMod val="20000"/>
                        <a:lumOff val="80000"/>
                      </a:schemeClr>
                    </a:solidFill>
                  </a:tcPr>
                </a:tc>
                <a:tc>
                  <a:txBody>
                    <a:bodyPr/>
                    <a:lstStyle/>
                    <a:p>
                      <a:endParaRPr lang="en-US" sz="1100" dirty="0"/>
                    </a:p>
                  </a:txBody>
                  <a:tcP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876074337"/>
                  </a:ext>
                </a:extLst>
              </a:tr>
            </a:tbl>
          </a:graphicData>
        </a:graphic>
      </p:graphicFrame>
    </p:spTree>
    <p:extLst>
      <p:ext uri="{BB962C8B-B14F-4D97-AF65-F5344CB8AC3E}">
        <p14:creationId xmlns:p14="http://schemas.microsoft.com/office/powerpoint/2010/main" val="210007322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Hexagon 15">
            <a:extLst>
              <a:ext uri="{FF2B5EF4-FFF2-40B4-BE49-F238E27FC236}">
                <a16:creationId xmlns:a16="http://schemas.microsoft.com/office/drawing/2014/main" id="{F4F20A53-B8B7-8386-80BB-458946D2C2F7}"/>
              </a:ext>
            </a:extLst>
          </p:cNvPr>
          <p:cNvSpPr/>
          <p:nvPr/>
        </p:nvSpPr>
        <p:spPr>
          <a:xfrm rot="1782986">
            <a:off x="286724" y="301110"/>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Hexagon 16">
            <a:extLst>
              <a:ext uri="{FF2B5EF4-FFF2-40B4-BE49-F238E27FC236}">
                <a16:creationId xmlns:a16="http://schemas.microsoft.com/office/drawing/2014/main" id="{5B0D2ECD-2245-1B29-30FA-9D9E91DEC81C}"/>
              </a:ext>
            </a:extLst>
          </p:cNvPr>
          <p:cNvSpPr/>
          <p:nvPr/>
        </p:nvSpPr>
        <p:spPr>
          <a:xfrm rot="1782986">
            <a:off x="286724" y="763955"/>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Hexagon 17">
            <a:extLst>
              <a:ext uri="{FF2B5EF4-FFF2-40B4-BE49-F238E27FC236}">
                <a16:creationId xmlns:a16="http://schemas.microsoft.com/office/drawing/2014/main" id="{2F62FD80-42A6-087C-FB97-CBD717DE2157}"/>
              </a:ext>
            </a:extLst>
          </p:cNvPr>
          <p:cNvSpPr/>
          <p:nvPr/>
        </p:nvSpPr>
        <p:spPr>
          <a:xfrm rot="1782986">
            <a:off x="286724" y="1226800"/>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Hexagon 18">
            <a:extLst>
              <a:ext uri="{FF2B5EF4-FFF2-40B4-BE49-F238E27FC236}">
                <a16:creationId xmlns:a16="http://schemas.microsoft.com/office/drawing/2014/main" id="{34282C81-1BDD-445E-97F5-59741069E143}"/>
              </a:ext>
            </a:extLst>
          </p:cNvPr>
          <p:cNvSpPr/>
          <p:nvPr/>
        </p:nvSpPr>
        <p:spPr>
          <a:xfrm rot="1782986">
            <a:off x="286724" y="1689645"/>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Hexagon 19">
            <a:extLst>
              <a:ext uri="{FF2B5EF4-FFF2-40B4-BE49-F238E27FC236}">
                <a16:creationId xmlns:a16="http://schemas.microsoft.com/office/drawing/2014/main" id="{DAE8D308-1F21-2E7C-7DA3-C0E216556E5B}"/>
              </a:ext>
            </a:extLst>
          </p:cNvPr>
          <p:cNvSpPr/>
          <p:nvPr/>
        </p:nvSpPr>
        <p:spPr>
          <a:xfrm rot="1782986">
            <a:off x="286724" y="2152490"/>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extBox 1">
            <a:extLst>
              <a:ext uri="{FF2B5EF4-FFF2-40B4-BE49-F238E27FC236}">
                <a16:creationId xmlns:a16="http://schemas.microsoft.com/office/drawing/2014/main" id="{4A1058AD-CA37-BE7F-50DC-B767045EAD98}"/>
              </a:ext>
            </a:extLst>
          </p:cNvPr>
          <p:cNvSpPr txBox="1"/>
          <p:nvPr/>
        </p:nvSpPr>
        <p:spPr>
          <a:xfrm>
            <a:off x="996287" y="693400"/>
            <a:ext cx="5262998" cy="461665"/>
          </a:xfrm>
          <a:prstGeom prst="rect">
            <a:avLst/>
          </a:prstGeom>
          <a:noFill/>
        </p:spPr>
        <p:txBody>
          <a:bodyPr wrap="square" rtlCol="0">
            <a:spAutoFit/>
          </a:bodyPr>
          <a:lstStyle/>
          <a:p>
            <a:r>
              <a:rPr lang="en-US" sz="1200" b="1" spc="300" dirty="0">
                <a:solidFill>
                  <a:schemeClr val="tx1"/>
                </a:solidFill>
              </a:rPr>
              <a:t>FORMULACIÓN DEL PLAN DE CASO: SERVICIOS FAMILIARES Y/O DEL HOGAR</a:t>
            </a:r>
          </a:p>
        </p:txBody>
      </p:sp>
      <p:grpSp>
        <p:nvGrpSpPr>
          <p:cNvPr id="12" name="Group 11">
            <a:extLst>
              <a:ext uri="{FF2B5EF4-FFF2-40B4-BE49-F238E27FC236}">
                <a16:creationId xmlns:a16="http://schemas.microsoft.com/office/drawing/2014/main" id="{D9DA28A8-072E-37B1-EE8C-6D709C5FEBFD}"/>
              </a:ext>
            </a:extLst>
          </p:cNvPr>
          <p:cNvGrpSpPr/>
          <p:nvPr/>
        </p:nvGrpSpPr>
        <p:grpSpPr>
          <a:xfrm>
            <a:off x="1381996" y="1424658"/>
            <a:ext cx="4878101" cy="7056684"/>
            <a:chOff x="2129336" y="3501598"/>
            <a:chExt cx="2705224" cy="3913390"/>
          </a:xfrm>
        </p:grpSpPr>
        <p:sp>
          <p:nvSpPr>
            <p:cNvPr id="4" name="Oval 3">
              <a:extLst>
                <a:ext uri="{FF2B5EF4-FFF2-40B4-BE49-F238E27FC236}">
                  <a16:creationId xmlns:a16="http://schemas.microsoft.com/office/drawing/2014/main" id="{125FE275-C885-1673-E863-7ADEA3D92D62}"/>
                </a:ext>
              </a:extLst>
            </p:cNvPr>
            <p:cNvSpPr/>
            <p:nvPr/>
          </p:nvSpPr>
          <p:spPr>
            <a:xfrm>
              <a:off x="2129336" y="3501598"/>
              <a:ext cx="2696001" cy="2696001"/>
            </a:xfrm>
            <a:prstGeom prst="ellipse">
              <a:avLst/>
            </a:prstGeom>
            <a:noFill/>
            <a:ln w="76200">
              <a:solidFill>
                <a:schemeClr val="accent3">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00" dirty="0"/>
            </a:p>
          </p:txBody>
        </p:sp>
        <p:sp>
          <p:nvSpPr>
            <p:cNvPr id="6" name="Oval 5">
              <a:extLst>
                <a:ext uri="{FF2B5EF4-FFF2-40B4-BE49-F238E27FC236}">
                  <a16:creationId xmlns:a16="http://schemas.microsoft.com/office/drawing/2014/main" id="{DBCA7BC4-D127-7F46-FBFC-C36671CE8229}"/>
                </a:ext>
              </a:extLst>
            </p:cNvPr>
            <p:cNvSpPr/>
            <p:nvPr/>
          </p:nvSpPr>
          <p:spPr>
            <a:xfrm>
              <a:off x="2138559" y="4718987"/>
              <a:ext cx="2696001" cy="2696001"/>
            </a:xfrm>
            <a:prstGeom prst="ellipse">
              <a:avLst/>
            </a:prstGeom>
            <a:noFill/>
            <a:ln w="76200">
              <a:solidFill>
                <a:schemeClr val="accent3">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00" dirty="0"/>
            </a:p>
          </p:txBody>
        </p:sp>
      </p:grpSp>
      <p:sp>
        <p:nvSpPr>
          <p:cNvPr id="7" name="Rectangle: Rounded Corners 6">
            <a:extLst>
              <a:ext uri="{FF2B5EF4-FFF2-40B4-BE49-F238E27FC236}">
                <a16:creationId xmlns:a16="http://schemas.microsoft.com/office/drawing/2014/main" id="{18DFCA0E-FC92-6AB5-D31C-695FBA0573F4}"/>
              </a:ext>
            </a:extLst>
          </p:cNvPr>
          <p:cNvSpPr/>
          <p:nvPr/>
        </p:nvSpPr>
        <p:spPr>
          <a:xfrm>
            <a:off x="1008696" y="2082643"/>
            <a:ext cx="1098707" cy="275456"/>
          </a:xfrm>
          <a:prstGeom prst="roundRect">
            <a:avLst/>
          </a:prstGeom>
          <a:solidFill>
            <a:schemeClr val="accent3">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100" b="1" dirty="0">
                <a:solidFill>
                  <a:schemeClr val="tx1"/>
                </a:solidFill>
                <a:cs typeface="Arial" panose="020B0604020202020204" pitchFamily="34" charset="0"/>
              </a:rPr>
              <a:t>Menor</a:t>
            </a:r>
            <a:endParaRPr lang="en-US" sz="1100" b="1" dirty="0">
              <a:solidFill>
                <a:schemeClr val="tx1"/>
              </a:solidFill>
              <a:cs typeface="Arial" panose="020B0604020202020204" pitchFamily="34" charset="0"/>
            </a:endParaRPr>
          </a:p>
        </p:txBody>
      </p:sp>
      <p:sp>
        <p:nvSpPr>
          <p:cNvPr id="8" name="Rectangle: Rounded Corners 7">
            <a:extLst>
              <a:ext uri="{FF2B5EF4-FFF2-40B4-BE49-F238E27FC236}">
                <a16:creationId xmlns:a16="http://schemas.microsoft.com/office/drawing/2014/main" id="{2AD2E41A-9463-D479-9B50-B6A0508E20D3}"/>
              </a:ext>
            </a:extLst>
          </p:cNvPr>
          <p:cNvSpPr/>
          <p:nvPr/>
        </p:nvSpPr>
        <p:spPr>
          <a:xfrm>
            <a:off x="1008696" y="4834090"/>
            <a:ext cx="1440568" cy="275456"/>
          </a:xfrm>
          <a:prstGeom prst="roundRect">
            <a:avLst/>
          </a:prstGeom>
          <a:solidFill>
            <a:schemeClr val="accent3">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100" b="1" dirty="0">
                <a:solidFill>
                  <a:schemeClr val="tx1"/>
                </a:solidFill>
                <a:cs typeface="Arial" panose="020B0604020202020204" pitchFamily="34" charset="0"/>
              </a:rPr>
              <a:t>Familia u </a:t>
            </a:r>
            <a:r>
              <a:rPr lang="en-GB" sz="1100" b="1" dirty="0" err="1">
                <a:solidFill>
                  <a:schemeClr val="tx1"/>
                </a:solidFill>
                <a:cs typeface="Arial" panose="020B0604020202020204" pitchFamily="34" charset="0"/>
              </a:rPr>
              <a:t>hogar</a:t>
            </a:r>
            <a:endParaRPr lang="en-US" sz="1100" b="1" dirty="0">
              <a:solidFill>
                <a:schemeClr val="tx1"/>
              </a:solidFill>
              <a:cs typeface="Arial" panose="020B0604020202020204" pitchFamily="34" charset="0"/>
            </a:endParaRPr>
          </a:p>
        </p:txBody>
      </p:sp>
      <p:sp>
        <p:nvSpPr>
          <p:cNvPr id="9" name="Rectangle: Rounded Corners 8">
            <a:extLst>
              <a:ext uri="{FF2B5EF4-FFF2-40B4-BE49-F238E27FC236}">
                <a16:creationId xmlns:a16="http://schemas.microsoft.com/office/drawing/2014/main" id="{764DA9A4-DFFE-9859-E820-0D027097F226}"/>
              </a:ext>
            </a:extLst>
          </p:cNvPr>
          <p:cNvSpPr/>
          <p:nvPr/>
        </p:nvSpPr>
        <p:spPr>
          <a:xfrm>
            <a:off x="996287" y="7490671"/>
            <a:ext cx="1318372" cy="288129"/>
          </a:xfrm>
          <a:prstGeom prst="roundRect">
            <a:avLst/>
          </a:prstGeom>
          <a:solidFill>
            <a:schemeClr val="accent3">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100" b="1" dirty="0">
                <a:solidFill>
                  <a:schemeClr val="tx1"/>
                </a:solidFill>
                <a:cs typeface="Arial" panose="020B0604020202020204" pitchFamily="34" charset="0"/>
              </a:rPr>
              <a:t>Cuidadores</a:t>
            </a:r>
            <a:endParaRPr lang="en-US" sz="1100" dirty="0">
              <a:solidFill>
                <a:schemeClr val="tx1"/>
              </a:solidFill>
              <a:cs typeface="Arial" panose="020B0604020202020204" pitchFamily="34" charset="0"/>
            </a:endParaRPr>
          </a:p>
        </p:txBody>
      </p:sp>
      <p:sp>
        <p:nvSpPr>
          <p:cNvPr id="10" name="TextBox 9">
            <a:extLst>
              <a:ext uri="{FF2B5EF4-FFF2-40B4-BE49-F238E27FC236}">
                <a16:creationId xmlns:a16="http://schemas.microsoft.com/office/drawing/2014/main" id="{0E36B3F1-B2F3-17C9-C05F-AFAF5061EDF8}"/>
              </a:ext>
            </a:extLst>
          </p:cNvPr>
          <p:cNvSpPr txBox="1"/>
          <p:nvPr/>
        </p:nvSpPr>
        <p:spPr>
          <a:xfrm>
            <a:off x="996287" y="7781866"/>
            <a:ext cx="1336819" cy="430887"/>
          </a:xfrm>
          <a:prstGeom prst="rect">
            <a:avLst/>
          </a:prstGeom>
          <a:noFill/>
        </p:spPr>
        <p:txBody>
          <a:bodyPr wrap="square">
            <a:spAutoFit/>
          </a:bodyPr>
          <a:lstStyle/>
          <a:p>
            <a:pPr algn="ctr"/>
            <a:r>
              <a:rPr lang="en-GB" sz="1100" dirty="0">
                <a:cs typeface="Arial" panose="020B0604020202020204" pitchFamily="34" charset="0"/>
              </a:rPr>
              <a:t>(</a:t>
            </a:r>
            <a:r>
              <a:rPr lang="en-GB" sz="1100" dirty="0" err="1">
                <a:cs typeface="Arial" panose="020B0604020202020204" pitchFamily="34" charset="0"/>
              </a:rPr>
              <a:t>Considerar</a:t>
            </a:r>
            <a:r>
              <a:rPr lang="en-GB" sz="1100" dirty="0">
                <a:cs typeface="Arial" panose="020B0604020202020204" pitchFamily="34" charset="0"/>
              </a:rPr>
              <a:t> hombre y mujer)</a:t>
            </a:r>
            <a:endParaRPr lang="en-US" sz="1100" dirty="0"/>
          </a:p>
        </p:txBody>
      </p:sp>
    </p:spTree>
    <p:extLst>
      <p:ext uri="{BB962C8B-B14F-4D97-AF65-F5344CB8AC3E}">
        <p14:creationId xmlns:p14="http://schemas.microsoft.com/office/powerpoint/2010/main" val="19018109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DCC30225-6A4F-905D-FC69-8863D5FCD08C}"/>
              </a:ext>
            </a:extLst>
          </p:cNvPr>
          <p:cNvSpPr txBox="1"/>
          <p:nvPr/>
        </p:nvSpPr>
        <p:spPr>
          <a:xfrm>
            <a:off x="1013200" y="719317"/>
            <a:ext cx="5226892" cy="523220"/>
          </a:xfrm>
          <a:prstGeom prst="rect">
            <a:avLst/>
          </a:prstGeom>
          <a:noFill/>
        </p:spPr>
        <p:txBody>
          <a:bodyPr wrap="square">
            <a:spAutoFit/>
          </a:bodyPr>
          <a:lstStyle/>
          <a:p>
            <a:pPr marL="0" marR="0" lvl="0" indent="0" algn="l" rtl="0">
              <a:spcBef>
                <a:spcPts val="0"/>
              </a:spcBef>
              <a:spcAft>
                <a:spcPts val="1800"/>
              </a:spcAft>
              <a:buNone/>
            </a:pPr>
            <a:r>
              <a:rPr lang="en-US" sz="1400" b="1" spc="300" dirty="0">
                <a:solidFill>
                  <a:schemeClr val="bg1"/>
                </a:solidFill>
                <a:highlight>
                  <a:srgbClr val="54AF4B"/>
                </a:highlight>
                <a:latin typeface="Calibri"/>
                <a:ea typeface="Calibri"/>
                <a:cs typeface="Calibri"/>
                <a:sym typeface="Calibri"/>
              </a:rPr>
              <a:t>SESIÓN 4: SEPARACIÓN FAMILIAR Y FORTALECIMIENTO FAMILIAR</a:t>
            </a:r>
          </a:p>
        </p:txBody>
      </p:sp>
      <p:sp>
        <p:nvSpPr>
          <p:cNvPr id="16" name="Hexagon 15">
            <a:extLst>
              <a:ext uri="{FF2B5EF4-FFF2-40B4-BE49-F238E27FC236}">
                <a16:creationId xmlns:a16="http://schemas.microsoft.com/office/drawing/2014/main" id="{F4F20A53-B8B7-8386-80BB-458946D2C2F7}"/>
              </a:ext>
            </a:extLst>
          </p:cNvPr>
          <p:cNvSpPr/>
          <p:nvPr/>
        </p:nvSpPr>
        <p:spPr>
          <a:xfrm rot="1782986">
            <a:off x="286724" y="301110"/>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Hexagon 16">
            <a:extLst>
              <a:ext uri="{FF2B5EF4-FFF2-40B4-BE49-F238E27FC236}">
                <a16:creationId xmlns:a16="http://schemas.microsoft.com/office/drawing/2014/main" id="{5B0D2ECD-2245-1B29-30FA-9D9E91DEC81C}"/>
              </a:ext>
            </a:extLst>
          </p:cNvPr>
          <p:cNvSpPr/>
          <p:nvPr/>
        </p:nvSpPr>
        <p:spPr>
          <a:xfrm rot="1782986">
            <a:off x="286724" y="763955"/>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Hexagon 17">
            <a:extLst>
              <a:ext uri="{FF2B5EF4-FFF2-40B4-BE49-F238E27FC236}">
                <a16:creationId xmlns:a16="http://schemas.microsoft.com/office/drawing/2014/main" id="{2F62FD80-42A6-087C-FB97-CBD717DE2157}"/>
              </a:ext>
            </a:extLst>
          </p:cNvPr>
          <p:cNvSpPr/>
          <p:nvPr/>
        </p:nvSpPr>
        <p:spPr>
          <a:xfrm rot="1782986">
            <a:off x="286724" y="1226800"/>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Hexagon 18">
            <a:extLst>
              <a:ext uri="{FF2B5EF4-FFF2-40B4-BE49-F238E27FC236}">
                <a16:creationId xmlns:a16="http://schemas.microsoft.com/office/drawing/2014/main" id="{34282C81-1BDD-445E-97F5-59741069E143}"/>
              </a:ext>
            </a:extLst>
          </p:cNvPr>
          <p:cNvSpPr/>
          <p:nvPr/>
        </p:nvSpPr>
        <p:spPr>
          <a:xfrm rot="1782986">
            <a:off x="286724" y="1689645"/>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Hexagon 19">
            <a:extLst>
              <a:ext uri="{FF2B5EF4-FFF2-40B4-BE49-F238E27FC236}">
                <a16:creationId xmlns:a16="http://schemas.microsoft.com/office/drawing/2014/main" id="{DAE8D308-1F21-2E7C-7DA3-C0E216556E5B}"/>
              </a:ext>
            </a:extLst>
          </p:cNvPr>
          <p:cNvSpPr/>
          <p:nvPr/>
        </p:nvSpPr>
        <p:spPr>
          <a:xfrm rot="1782986">
            <a:off x="286724" y="2152490"/>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2" name="TextBox 51">
            <a:extLst>
              <a:ext uri="{FF2B5EF4-FFF2-40B4-BE49-F238E27FC236}">
                <a16:creationId xmlns:a16="http://schemas.microsoft.com/office/drawing/2014/main" id="{E3A059A0-6D01-E834-39AA-EDF01764C066}"/>
              </a:ext>
            </a:extLst>
          </p:cNvPr>
          <p:cNvSpPr txBox="1"/>
          <p:nvPr/>
        </p:nvSpPr>
        <p:spPr>
          <a:xfrm>
            <a:off x="996287" y="1394656"/>
            <a:ext cx="5262998" cy="461665"/>
          </a:xfrm>
          <a:prstGeom prst="rect">
            <a:avLst/>
          </a:prstGeom>
          <a:noFill/>
        </p:spPr>
        <p:txBody>
          <a:bodyPr wrap="square" rtlCol="0">
            <a:spAutoFit/>
          </a:bodyPr>
          <a:lstStyle/>
          <a:p>
            <a:r>
              <a:rPr lang="en-US" sz="1200" b="1" spc="300" dirty="0">
                <a:solidFill>
                  <a:schemeClr val="tx1"/>
                </a:solidFill>
              </a:rPr>
              <a:t>TIPOS DE CUIDADOS ALTERNATIVOS Y FACTORES DE RIESGO Y PROTECCIÓN ASOCIADOS</a:t>
            </a:r>
          </a:p>
        </p:txBody>
      </p:sp>
      <p:sp>
        <p:nvSpPr>
          <p:cNvPr id="53" name="TextBox 52">
            <a:extLst>
              <a:ext uri="{FF2B5EF4-FFF2-40B4-BE49-F238E27FC236}">
                <a16:creationId xmlns:a16="http://schemas.microsoft.com/office/drawing/2014/main" id="{F4E29C8E-18FA-2832-81D2-64259A7539D7}"/>
              </a:ext>
            </a:extLst>
          </p:cNvPr>
          <p:cNvSpPr txBox="1"/>
          <p:nvPr/>
        </p:nvSpPr>
        <p:spPr>
          <a:xfrm>
            <a:off x="996287" y="2150361"/>
            <a:ext cx="5262998" cy="2801408"/>
          </a:xfrm>
          <a:prstGeom prst="rect">
            <a:avLst/>
          </a:prstGeom>
          <a:solidFill>
            <a:schemeClr val="accent3">
              <a:lumMod val="20000"/>
              <a:lumOff val="80000"/>
            </a:schemeClr>
          </a:solidFill>
        </p:spPr>
        <p:txBody>
          <a:bodyPr wrap="square">
            <a:spAutoFit/>
          </a:bodyPr>
          <a:lstStyle/>
          <a:p>
            <a:pPr>
              <a:lnSpc>
                <a:spcPct val="107000"/>
              </a:lnSpc>
            </a:pPr>
            <a:r>
              <a:rPr lang="en-US" sz="1100" b="1" dirty="0">
                <a:effectLst/>
                <a:latin typeface="Calibri" panose="020F0502020204030204" pitchFamily="34" charset="0"/>
                <a:ea typeface="Calibri" panose="020F0502020204030204" pitchFamily="34" charset="0"/>
                <a:cs typeface="Arial" panose="020B0604020202020204" pitchFamily="34" charset="0"/>
              </a:rPr>
              <a:t>MODALIDAD DE ACOGIDA POR PARTE DE FAMILIARES</a:t>
            </a:r>
          </a:p>
          <a:p>
            <a:pPr>
              <a:lnSpc>
                <a:spcPct val="107000"/>
              </a:lnSpc>
            </a:pPr>
            <a:endParaRPr lang="en-US" sz="1100" dirty="0">
              <a:effectLst/>
              <a:latin typeface="Calibri" panose="020F0502020204030204" pitchFamily="34" charset="0"/>
              <a:ea typeface="Calibri" panose="020F0502020204030204" pitchFamily="34" charset="0"/>
              <a:cs typeface="Arial" panose="020B0604020202020204" pitchFamily="34" charset="0"/>
            </a:endParaRPr>
          </a:p>
          <a:p>
            <a:pPr>
              <a:lnSpc>
                <a:spcPct val="107000"/>
              </a:lnSpc>
            </a:pPr>
            <a:r>
              <a:rPr lang="en-US" sz="1100" dirty="0">
                <a:effectLst/>
                <a:latin typeface="Calibri" panose="020F0502020204030204" pitchFamily="34" charset="0"/>
                <a:ea typeface="Calibri" panose="020F0502020204030204" pitchFamily="34" charset="0"/>
                <a:cs typeface="Arial" panose="020B0604020202020204" pitchFamily="34" charset="0"/>
              </a:rPr>
              <a:t>La </a:t>
            </a:r>
            <a:r>
              <a:rPr lang="en-US" sz="1100" dirty="0" err="1">
                <a:effectLst/>
                <a:latin typeface="Calibri" panose="020F0502020204030204" pitchFamily="34" charset="0"/>
                <a:ea typeface="Calibri" panose="020F0502020204030204" pitchFamily="34" charset="0"/>
                <a:cs typeface="Arial" panose="020B0604020202020204" pitchFamily="34" charset="0"/>
              </a:rPr>
              <a:t>modalidad</a:t>
            </a:r>
            <a:r>
              <a:rPr lang="en-US" sz="1100" dirty="0">
                <a:effectLst/>
                <a:latin typeface="Calibri" panose="020F0502020204030204" pitchFamily="34" charset="0"/>
                <a:ea typeface="Calibri" panose="020F0502020204030204" pitchFamily="34" charset="0"/>
                <a:cs typeface="Arial" panose="020B0604020202020204" pitchFamily="34" charset="0"/>
              </a:rPr>
              <a:t> de </a:t>
            </a:r>
            <a:r>
              <a:rPr lang="en-US" sz="1100" dirty="0" err="1">
                <a:effectLst/>
                <a:latin typeface="Calibri" panose="020F0502020204030204" pitchFamily="34" charset="0"/>
                <a:ea typeface="Calibri" panose="020F0502020204030204" pitchFamily="34" charset="0"/>
                <a:cs typeface="Arial" panose="020B0604020202020204" pitchFamily="34" charset="0"/>
              </a:rPr>
              <a:t>acogida</a:t>
            </a:r>
            <a:r>
              <a:rPr lang="en-US" sz="1100" dirty="0">
                <a:effectLst/>
                <a:latin typeface="Calibri" panose="020F0502020204030204" pitchFamily="34" charset="0"/>
                <a:ea typeface="Calibri" panose="020F0502020204030204" pitchFamily="34" charset="0"/>
                <a:cs typeface="Arial" panose="020B0604020202020204" pitchFamily="34" charset="0"/>
              </a:rPr>
              <a:t> </a:t>
            </a:r>
            <a:r>
              <a:rPr lang="en-US" sz="1100" dirty="0" err="1">
                <a:effectLst/>
                <a:latin typeface="Calibri" panose="020F0502020204030204" pitchFamily="34" charset="0"/>
                <a:ea typeface="Calibri" panose="020F0502020204030204" pitchFamily="34" charset="0"/>
                <a:cs typeface="Arial" panose="020B0604020202020204" pitchFamily="34" charset="0"/>
              </a:rPr>
              <a:t>por</a:t>
            </a:r>
            <a:r>
              <a:rPr lang="en-US" sz="1100" dirty="0">
                <a:effectLst/>
                <a:latin typeface="Calibri" panose="020F0502020204030204" pitchFamily="34" charset="0"/>
                <a:ea typeface="Calibri" panose="020F0502020204030204" pitchFamily="34" charset="0"/>
                <a:cs typeface="Arial" panose="020B0604020202020204" pitchFamily="34" charset="0"/>
              </a:rPr>
              <a:t> </a:t>
            </a:r>
            <a:r>
              <a:rPr lang="en-US" sz="1100" dirty="0" err="1">
                <a:effectLst/>
                <a:latin typeface="Calibri" panose="020F0502020204030204" pitchFamily="34" charset="0"/>
                <a:ea typeface="Calibri" panose="020F0502020204030204" pitchFamily="34" charset="0"/>
                <a:cs typeface="Arial" panose="020B0604020202020204" pitchFamily="34" charset="0"/>
              </a:rPr>
              <a:t>parte</a:t>
            </a:r>
            <a:r>
              <a:rPr lang="en-US" sz="1100" dirty="0">
                <a:effectLst/>
                <a:latin typeface="Calibri" panose="020F0502020204030204" pitchFamily="34" charset="0"/>
                <a:ea typeface="Calibri" panose="020F0502020204030204" pitchFamily="34" charset="0"/>
                <a:cs typeface="Arial" panose="020B0604020202020204" pitchFamily="34" charset="0"/>
              </a:rPr>
              <a:t> de </a:t>
            </a:r>
            <a:r>
              <a:rPr lang="en-US" sz="1100" dirty="0" err="1">
                <a:effectLst/>
                <a:latin typeface="Calibri" panose="020F0502020204030204" pitchFamily="34" charset="0"/>
                <a:ea typeface="Calibri" panose="020F0502020204030204" pitchFamily="34" charset="0"/>
                <a:cs typeface="Arial" panose="020B0604020202020204" pitchFamily="34" charset="0"/>
              </a:rPr>
              <a:t>familiares</a:t>
            </a:r>
            <a:r>
              <a:rPr lang="en-US" sz="1100" dirty="0">
                <a:effectLst/>
                <a:latin typeface="Calibri" panose="020F0502020204030204" pitchFamily="34" charset="0"/>
                <a:ea typeface="Calibri" panose="020F0502020204030204" pitchFamily="34" charset="0"/>
                <a:cs typeface="Arial" panose="020B0604020202020204" pitchFamily="34" charset="0"/>
              </a:rPr>
              <a:t> es la </a:t>
            </a:r>
            <a:r>
              <a:rPr lang="en-US" sz="1100" dirty="0" err="1">
                <a:effectLst/>
                <a:latin typeface="Calibri" panose="020F0502020204030204" pitchFamily="34" charset="0"/>
                <a:ea typeface="Calibri" panose="020F0502020204030204" pitchFamily="34" charset="0"/>
                <a:cs typeface="Arial" panose="020B0604020202020204" pitchFamily="34" charset="0"/>
              </a:rPr>
              <a:t>acogida</a:t>
            </a:r>
            <a:r>
              <a:rPr lang="en-US" sz="1100" dirty="0">
                <a:effectLst/>
                <a:latin typeface="Calibri" panose="020F0502020204030204" pitchFamily="34" charset="0"/>
                <a:ea typeface="Calibri" panose="020F0502020204030204" pitchFamily="34" charset="0"/>
                <a:cs typeface="Arial" panose="020B0604020202020204" pitchFamily="34" charset="0"/>
              </a:rPr>
              <a:t> </a:t>
            </a:r>
            <a:r>
              <a:rPr lang="en-US" sz="1100" dirty="0" err="1">
                <a:effectLst/>
                <a:latin typeface="Calibri" panose="020F0502020204030204" pitchFamily="34" charset="0"/>
                <a:ea typeface="Calibri" panose="020F0502020204030204" pitchFamily="34" charset="0"/>
                <a:cs typeface="Arial" panose="020B0604020202020204" pitchFamily="34" charset="0"/>
              </a:rPr>
              <a:t>en</a:t>
            </a:r>
            <a:r>
              <a:rPr lang="en-US" sz="1100" dirty="0">
                <a:effectLst/>
                <a:latin typeface="Calibri" panose="020F0502020204030204" pitchFamily="34" charset="0"/>
                <a:ea typeface="Calibri" panose="020F0502020204030204" pitchFamily="34" charset="0"/>
                <a:cs typeface="Arial" panose="020B0604020202020204" pitchFamily="34" charset="0"/>
              </a:rPr>
              <a:t> el seno de la familia extensa del </a:t>
            </a:r>
            <a:r>
              <a:rPr lang="en-US" sz="1100" dirty="0" err="1">
                <a:effectLst/>
                <a:latin typeface="Calibri" panose="020F0502020204030204" pitchFamily="34" charset="0"/>
                <a:ea typeface="Calibri" panose="020F0502020204030204" pitchFamily="34" charset="0"/>
                <a:cs typeface="Arial" panose="020B0604020202020204" pitchFamily="34" charset="0"/>
              </a:rPr>
              <a:t>menor</a:t>
            </a:r>
            <a:r>
              <a:rPr lang="en-US" sz="1100" dirty="0">
                <a:effectLst/>
                <a:latin typeface="Calibri" panose="020F0502020204030204" pitchFamily="34" charset="0"/>
                <a:ea typeface="Calibri" panose="020F0502020204030204" pitchFamily="34" charset="0"/>
                <a:cs typeface="Arial" panose="020B0604020202020204" pitchFamily="34" charset="0"/>
              </a:rPr>
              <a:t> o con amigos/as </a:t>
            </a:r>
            <a:r>
              <a:rPr lang="en-US" sz="1100" dirty="0" err="1">
                <a:effectLst/>
                <a:latin typeface="Calibri" panose="020F0502020204030204" pitchFamily="34" charset="0"/>
                <a:ea typeface="Calibri" panose="020F0502020204030204" pitchFamily="34" charset="0"/>
                <a:cs typeface="Arial" panose="020B0604020202020204" pitchFamily="34" charset="0"/>
              </a:rPr>
              <a:t>cercanos</a:t>
            </a:r>
            <a:r>
              <a:rPr lang="en-US" sz="1100" dirty="0">
                <a:effectLst/>
                <a:latin typeface="Calibri" panose="020F0502020204030204" pitchFamily="34" charset="0"/>
                <a:ea typeface="Calibri" panose="020F0502020204030204" pitchFamily="34" charset="0"/>
                <a:cs typeface="Arial" panose="020B0604020202020204" pitchFamily="34" charset="0"/>
              </a:rPr>
              <a:t>/as a la </a:t>
            </a:r>
            <a:r>
              <a:rPr lang="en-US" sz="1100" dirty="0" err="1">
                <a:effectLst/>
                <a:latin typeface="Calibri" panose="020F0502020204030204" pitchFamily="34" charset="0"/>
                <a:ea typeface="Calibri" panose="020F0502020204030204" pitchFamily="34" charset="0"/>
                <a:cs typeface="Arial" panose="020B0604020202020204" pitchFamily="34" charset="0"/>
              </a:rPr>
              <a:t>familia</a:t>
            </a:r>
            <a:r>
              <a:rPr lang="en-US" sz="1100" dirty="0">
                <a:effectLst/>
                <a:latin typeface="Calibri" panose="020F0502020204030204" pitchFamily="34" charset="0"/>
                <a:ea typeface="Calibri" panose="020F0502020204030204" pitchFamily="34" charset="0"/>
                <a:cs typeface="Arial" panose="020B0604020202020204" pitchFamily="34" charset="0"/>
              </a:rPr>
              <a:t> que </a:t>
            </a:r>
            <a:r>
              <a:rPr lang="en-US" sz="1100" dirty="0" err="1">
                <a:effectLst/>
                <a:latin typeface="Calibri" panose="020F0502020204030204" pitchFamily="34" charset="0"/>
                <a:ea typeface="Calibri" panose="020F0502020204030204" pitchFamily="34" charset="0"/>
                <a:cs typeface="Arial" panose="020B0604020202020204" pitchFamily="34" charset="0"/>
              </a:rPr>
              <a:t>el</a:t>
            </a:r>
            <a:r>
              <a:rPr lang="en-US" sz="1100" dirty="0">
                <a:effectLst/>
                <a:latin typeface="Calibri" panose="020F0502020204030204" pitchFamily="34" charset="0"/>
                <a:ea typeface="Calibri" panose="020F0502020204030204" pitchFamily="34" charset="0"/>
                <a:cs typeface="Arial" panose="020B0604020202020204" pitchFamily="34" charset="0"/>
              </a:rPr>
              <a:t>/la </a:t>
            </a:r>
            <a:r>
              <a:rPr lang="en-US" sz="1100" dirty="0" err="1">
                <a:effectLst/>
                <a:latin typeface="Calibri" panose="020F0502020204030204" pitchFamily="34" charset="0"/>
                <a:ea typeface="Calibri" panose="020F0502020204030204" pitchFamily="34" charset="0"/>
                <a:cs typeface="Arial" panose="020B0604020202020204" pitchFamily="34" charset="0"/>
              </a:rPr>
              <a:t>menor</a:t>
            </a:r>
            <a:r>
              <a:rPr lang="en-US" sz="1100" dirty="0">
                <a:effectLst/>
                <a:latin typeface="Calibri" panose="020F0502020204030204" pitchFamily="34" charset="0"/>
                <a:ea typeface="Calibri" panose="020F0502020204030204" pitchFamily="34" charset="0"/>
                <a:cs typeface="Arial" panose="020B0604020202020204" pitchFamily="34" charset="0"/>
              </a:rPr>
              <a:t> </a:t>
            </a:r>
            <a:r>
              <a:rPr lang="en-US" sz="1100" dirty="0" err="1">
                <a:effectLst/>
                <a:latin typeface="Calibri" panose="020F0502020204030204" pitchFamily="34" charset="0"/>
                <a:ea typeface="Calibri" panose="020F0502020204030204" pitchFamily="34" charset="0"/>
                <a:cs typeface="Arial" panose="020B0604020202020204" pitchFamily="34" charset="0"/>
              </a:rPr>
              <a:t>conozca</a:t>
            </a:r>
            <a:r>
              <a:rPr lang="en-US" sz="1100" dirty="0">
                <a:effectLst/>
                <a:latin typeface="Calibri" panose="020F0502020204030204" pitchFamily="34" charset="0"/>
                <a:ea typeface="Calibri" panose="020F0502020204030204" pitchFamily="34" charset="0"/>
                <a:cs typeface="Arial" panose="020B0604020202020204" pitchFamily="34" charset="0"/>
              </a:rPr>
              <a:t>, ya sea de carácter formal o informal.</a:t>
            </a:r>
          </a:p>
          <a:p>
            <a:pPr>
              <a:lnSpc>
                <a:spcPct val="107000"/>
              </a:lnSpc>
            </a:pPr>
            <a:endParaRPr lang="en-US" sz="1100" dirty="0">
              <a:effectLst/>
              <a:latin typeface="Calibri" panose="020F0502020204030204" pitchFamily="34" charset="0"/>
              <a:ea typeface="Calibri" panose="020F0502020204030204" pitchFamily="34" charset="0"/>
              <a:cs typeface="Arial" panose="020B0604020202020204" pitchFamily="34" charset="0"/>
            </a:endParaRPr>
          </a:p>
          <a:p>
            <a:pPr>
              <a:lnSpc>
                <a:spcPct val="107000"/>
              </a:lnSpc>
            </a:pPr>
            <a:r>
              <a:rPr lang="en-US" sz="1100" dirty="0">
                <a:effectLst/>
                <a:latin typeface="Calibri" panose="020F0502020204030204" pitchFamily="34" charset="0"/>
                <a:ea typeface="Calibri" panose="020F0502020204030204" pitchFamily="34" charset="0"/>
                <a:cs typeface="Arial" panose="020B0604020202020204" pitchFamily="34" charset="0"/>
              </a:rPr>
              <a:t>La </a:t>
            </a:r>
            <a:r>
              <a:rPr lang="en-US" sz="1100" dirty="0" err="1">
                <a:effectLst/>
                <a:latin typeface="Calibri" panose="020F0502020204030204" pitchFamily="34" charset="0"/>
                <a:ea typeface="Calibri" panose="020F0502020204030204" pitchFamily="34" charset="0"/>
                <a:cs typeface="Arial" panose="020B0604020202020204" pitchFamily="34" charset="0"/>
              </a:rPr>
              <a:t>modalidad</a:t>
            </a:r>
            <a:r>
              <a:rPr lang="en-US" sz="1100" dirty="0">
                <a:effectLst/>
                <a:latin typeface="Calibri" panose="020F0502020204030204" pitchFamily="34" charset="0"/>
                <a:ea typeface="Calibri" panose="020F0502020204030204" pitchFamily="34" charset="0"/>
                <a:cs typeface="Arial" panose="020B0604020202020204" pitchFamily="34" charset="0"/>
              </a:rPr>
              <a:t> de </a:t>
            </a:r>
            <a:r>
              <a:rPr lang="en-US" sz="1100" dirty="0" err="1">
                <a:effectLst/>
                <a:latin typeface="Calibri" panose="020F0502020204030204" pitchFamily="34" charset="0"/>
                <a:ea typeface="Calibri" panose="020F0502020204030204" pitchFamily="34" charset="0"/>
                <a:cs typeface="Arial" panose="020B0604020202020204" pitchFamily="34" charset="0"/>
              </a:rPr>
              <a:t>acogida</a:t>
            </a:r>
            <a:r>
              <a:rPr lang="en-US" sz="1100" dirty="0">
                <a:effectLst/>
                <a:latin typeface="Calibri" panose="020F0502020204030204" pitchFamily="34" charset="0"/>
                <a:ea typeface="Calibri" panose="020F0502020204030204" pitchFamily="34" charset="0"/>
                <a:cs typeface="Arial" panose="020B0604020202020204" pitchFamily="34" charset="0"/>
              </a:rPr>
              <a:t> </a:t>
            </a:r>
            <a:r>
              <a:rPr lang="en-US" sz="1100" dirty="0" err="1">
                <a:effectLst/>
                <a:latin typeface="Calibri" panose="020F0502020204030204" pitchFamily="34" charset="0"/>
                <a:ea typeface="Calibri" panose="020F0502020204030204" pitchFamily="34" charset="0"/>
                <a:cs typeface="Arial" panose="020B0604020202020204" pitchFamily="34" charset="0"/>
              </a:rPr>
              <a:t>por</a:t>
            </a:r>
            <a:r>
              <a:rPr lang="en-US" sz="1100" dirty="0">
                <a:effectLst/>
                <a:latin typeface="Calibri" panose="020F0502020204030204" pitchFamily="34" charset="0"/>
                <a:ea typeface="Calibri" panose="020F0502020204030204" pitchFamily="34" charset="0"/>
                <a:cs typeface="Arial" panose="020B0604020202020204" pitchFamily="34" charset="0"/>
              </a:rPr>
              <a:t> </a:t>
            </a:r>
            <a:r>
              <a:rPr lang="en-US" sz="1100" dirty="0" err="1">
                <a:effectLst/>
                <a:latin typeface="Calibri" panose="020F0502020204030204" pitchFamily="34" charset="0"/>
                <a:ea typeface="Calibri" panose="020F0502020204030204" pitchFamily="34" charset="0"/>
                <a:cs typeface="Arial" panose="020B0604020202020204" pitchFamily="34" charset="0"/>
              </a:rPr>
              <a:t>parte</a:t>
            </a:r>
            <a:r>
              <a:rPr lang="en-US" sz="1100" dirty="0">
                <a:effectLst/>
                <a:latin typeface="Calibri" panose="020F0502020204030204" pitchFamily="34" charset="0"/>
                <a:ea typeface="Calibri" panose="020F0502020204030204" pitchFamily="34" charset="0"/>
                <a:cs typeface="Arial" panose="020B0604020202020204" pitchFamily="34" charset="0"/>
              </a:rPr>
              <a:t> de </a:t>
            </a:r>
            <a:r>
              <a:rPr lang="en-US" sz="1100" dirty="0" err="1">
                <a:effectLst/>
                <a:latin typeface="Calibri" panose="020F0502020204030204" pitchFamily="34" charset="0"/>
                <a:ea typeface="Calibri" panose="020F0502020204030204" pitchFamily="34" charset="0"/>
                <a:cs typeface="Arial" panose="020B0604020202020204" pitchFamily="34" charset="0"/>
              </a:rPr>
              <a:t>familiares</a:t>
            </a:r>
            <a:r>
              <a:rPr lang="en-US" sz="1100" dirty="0">
                <a:effectLst/>
                <a:latin typeface="Calibri" panose="020F0502020204030204" pitchFamily="34" charset="0"/>
                <a:ea typeface="Calibri" panose="020F0502020204030204" pitchFamily="34" charset="0"/>
                <a:cs typeface="Arial" panose="020B0604020202020204" pitchFamily="34" charset="0"/>
              </a:rPr>
              <a:t> es a menudo la mejor opción y debe considerarse en primer lugar, de conformidad con la legislación nacional cuando proceda. Sin embargo, </a:t>
            </a:r>
            <a:r>
              <a:rPr lang="en-US" sz="1100" dirty="0" err="1">
                <a:effectLst/>
                <a:latin typeface="Calibri" panose="020F0502020204030204" pitchFamily="34" charset="0"/>
                <a:ea typeface="Calibri" panose="020F0502020204030204" pitchFamily="34" charset="0"/>
                <a:cs typeface="Arial" panose="020B0604020202020204" pitchFamily="34" charset="0"/>
              </a:rPr>
              <a:t>aunque</a:t>
            </a:r>
            <a:r>
              <a:rPr lang="en-US" sz="1100" dirty="0">
                <a:effectLst/>
                <a:latin typeface="Calibri" panose="020F0502020204030204" pitchFamily="34" charset="0"/>
                <a:ea typeface="Calibri" panose="020F0502020204030204" pitchFamily="34" charset="0"/>
                <a:cs typeface="Arial" panose="020B0604020202020204" pitchFamily="34" charset="0"/>
              </a:rPr>
              <a:t> La </a:t>
            </a:r>
            <a:r>
              <a:rPr lang="en-US" sz="1100" dirty="0" err="1">
                <a:effectLst/>
                <a:latin typeface="Calibri" panose="020F0502020204030204" pitchFamily="34" charset="0"/>
                <a:ea typeface="Calibri" panose="020F0502020204030204" pitchFamily="34" charset="0"/>
                <a:cs typeface="Arial" panose="020B0604020202020204" pitchFamily="34" charset="0"/>
              </a:rPr>
              <a:t>modalidad</a:t>
            </a:r>
            <a:r>
              <a:rPr lang="en-US" sz="1100" dirty="0">
                <a:effectLst/>
                <a:latin typeface="Calibri" panose="020F0502020204030204" pitchFamily="34" charset="0"/>
                <a:ea typeface="Calibri" panose="020F0502020204030204" pitchFamily="34" charset="0"/>
                <a:cs typeface="Arial" panose="020B0604020202020204" pitchFamily="34" charset="0"/>
              </a:rPr>
              <a:t> de </a:t>
            </a:r>
            <a:r>
              <a:rPr lang="en-US" sz="1100" dirty="0" err="1">
                <a:effectLst/>
                <a:latin typeface="Calibri" panose="020F0502020204030204" pitchFamily="34" charset="0"/>
                <a:ea typeface="Calibri" panose="020F0502020204030204" pitchFamily="34" charset="0"/>
                <a:cs typeface="Arial" panose="020B0604020202020204" pitchFamily="34" charset="0"/>
              </a:rPr>
              <a:t>acogida</a:t>
            </a:r>
            <a:r>
              <a:rPr lang="en-US" sz="1100" dirty="0">
                <a:effectLst/>
                <a:latin typeface="Calibri" panose="020F0502020204030204" pitchFamily="34" charset="0"/>
                <a:ea typeface="Calibri" panose="020F0502020204030204" pitchFamily="34" charset="0"/>
                <a:cs typeface="Arial" panose="020B0604020202020204" pitchFamily="34" charset="0"/>
              </a:rPr>
              <a:t> </a:t>
            </a:r>
            <a:r>
              <a:rPr lang="en-US" sz="1100" dirty="0" err="1">
                <a:effectLst/>
                <a:latin typeface="Calibri" panose="020F0502020204030204" pitchFamily="34" charset="0"/>
                <a:ea typeface="Calibri" panose="020F0502020204030204" pitchFamily="34" charset="0"/>
                <a:cs typeface="Arial" panose="020B0604020202020204" pitchFamily="34" charset="0"/>
              </a:rPr>
              <a:t>por</a:t>
            </a:r>
            <a:r>
              <a:rPr lang="en-US" sz="1100" dirty="0">
                <a:effectLst/>
                <a:latin typeface="Calibri" panose="020F0502020204030204" pitchFamily="34" charset="0"/>
                <a:ea typeface="Calibri" panose="020F0502020204030204" pitchFamily="34" charset="0"/>
                <a:cs typeface="Arial" panose="020B0604020202020204" pitchFamily="34" charset="0"/>
              </a:rPr>
              <a:t> </a:t>
            </a:r>
            <a:r>
              <a:rPr lang="en-US" sz="1100" dirty="0" err="1">
                <a:effectLst/>
                <a:latin typeface="Calibri" panose="020F0502020204030204" pitchFamily="34" charset="0"/>
                <a:ea typeface="Calibri" panose="020F0502020204030204" pitchFamily="34" charset="0"/>
                <a:cs typeface="Arial" panose="020B0604020202020204" pitchFamily="34" charset="0"/>
              </a:rPr>
              <a:t>parte</a:t>
            </a:r>
            <a:r>
              <a:rPr lang="en-US" sz="1100" dirty="0">
                <a:effectLst/>
                <a:latin typeface="Calibri" panose="020F0502020204030204" pitchFamily="34" charset="0"/>
                <a:ea typeface="Calibri" panose="020F0502020204030204" pitchFamily="34" charset="0"/>
                <a:cs typeface="Arial" panose="020B0604020202020204" pitchFamily="34" charset="0"/>
              </a:rPr>
              <a:t> de </a:t>
            </a:r>
            <a:r>
              <a:rPr lang="en-US" sz="1100" dirty="0" err="1">
                <a:effectLst/>
                <a:latin typeface="Calibri" panose="020F0502020204030204" pitchFamily="34" charset="0"/>
                <a:ea typeface="Calibri" panose="020F0502020204030204" pitchFamily="34" charset="0"/>
                <a:cs typeface="Arial" panose="020B0604020202020204" pitchFamily="34" charset="0"/>
              </a:rPr>
              <a:t>familiares</a:t>
            </a:r>
            <a:r>
              <a:rPr lang="en-US" sz="1100" dirty="0">
                <a:effectLst/>
                <a:latin typeface="Calibri" panose="020F0502020204030204" pitchFamily="34" charset="0"/>
                <a:ea typeface="Calibri" panose="020F0502020204030204" pitchFamily="34" charset="0"/>
                <a:cs typeface="Arial" panose="020B0604020202020204" pitchFamily="34" charset="0"/>
              </a:rPr>
              <a:t> </a:t>
            </a:r>
            <a:r>
              <a:rPr lang="en-US" sz="1100" dirty="0" err="1">
                <a:effectLst/>
                <a:latin typeface="Calibri" panose="020F0502020204030204" pitchFamily="34" charset="0"/>
                <a:ea typeface="Calibri" panose="020F0502020204030204" pitchFamily="34" charset="0"/>
                <a:cs typeface="Arial" panose="020B0604020202020204" pitchFamily="34" charset="0"/>
              </a:rPr>
              <a:t>puede</a:t>
            </a:r>
            <a:r>
              <a:rPr lang="en-US" sz="1100" dirty="0">
                <a:effectLst/>
                <a:latin typeface="Calibri" panose="020F0502020204030204" pitchFamily="34" charset="0"/>
                <a:ea typeface="Calibri" panose="020F0502020204030204" pitchFamily="34" charset="0"/>
                <a:cs typeface="Arial" panose="020B0604020202020204" pitchFamily="34" charset="0"/>
              </a:rPr>
              <a:t> </a:t>
            </a:r>
            <a:r>
              <a:rPr lang="en-US" sz="1100" dirty="0" err="1">
                <a:effectLst/>
                <a:latin typeface="Calibri" panose="020F0502020204030204" pitchFamily="34" charset="0"/>
                <a:ea typeface="Calibri" panose="020F0502020204030204" pitchFamily="34" charset="0"/>
                <a:cs typeface="Arial" panose="020B0604020202020204" pitchFamily="34" charset="0"/>
              </a:rPr>
              <a:t>ofrecer</a:t>
            </a:r>
            <a:r>
              <a:rPr lang="en-US" sz="1100" dirty="0">
                <a:effectLst/>
                <a:latin typeface="Calibri" panose="020F0502020204030204" pitchFamily="34" charset="0"/>
                <a:ea typeface="Calibri" panose="020F0502020204030204" pitchFamily="34" charset="0"/>
                <a:cs typeface="Arial" panose="020B0604020202020204" pitchFamily="34" charset="0"/>
              </a:rPr>
              <a:t> </a:t>
            </a:r>
            <a:r>
              <a:rPr lang="en-US" sz="1100" dirty="0" err="1">
                <a:effectLst/>
                <a:latin typeface="Calibri" panose="020F0502020204030204" pitchFamily="34" charset="0"/>
                <a:ea typeface="Calibri" panose="020F0502020204030204" pitchFamily="34" charset="0"/>
                <a:cs typeface="Arial" panose="020B0604020202020204" pitchFamily="34" charset="0"/>
              </a:rPr>
              <a:t>unos</a:t>
            </a:r>
            <a:r>
              <a:rPr lang="en-US" sz="1100" dirty="0">
                <a:effectLst/>
                <a:latin typeface="Calibri" panose="020F0502020204030204" pitchFamily="34" charset="0"/>
                <a:ea typeface="Calibri" panose="020F0502020204030204" pitchFamily="34" charset="0"/>
                <a:cs typeface="Arial" panose="020B0604020202020204" pitchFamily="34" charset="0"/>
              </a:rPr>
              <a:t> </a:t>
            </a:r>
            <a:r>
              <a:rPr lang="en-US" sz="1100" dirty="0" err="1">
                <a:effectLst/>
                <a:latin typeface="Calibri" panose="020F0502020204030204" pitchFamily="34" charset="0"/>
                <a:ea typeface="Calibri" panose="020F0502020204030204" pitchFamily="34" charset="0"/>
                <a:cs typeface="Arial" panose="020B0604020202020204" pitchFamily="34" charset="0"/>
              </a:rPr>
              <a:t>cuidados</a:t>
            </a:r>
            <a:r>
              <a:rPr lang="en-US" sz="1100" dirty="0">
                <a:effectLst/>
                <a:latin typeface="Calibri" panose="020F0502020204030204" pitchFamily="34" charset="0"/>
                <a:ea typeface="Calibri" panose="020F0502020204030204" pitchFamily="34" charset="0"/>
                <a:cs typeface="Arial" panose="020B0604020202020204" pitchFamily="34" charset="0"/>
              </a:rPr>
              <a:t> de buena calidad, nunca debe darse por sentado que, por el hecho de estar con una familia extensa, </a:t>
            </a:r>
            <a:r>
              <a:rPr lang="en-US" sz="1100" dirty="0" err="1">
                <a:effectLst/>
                <a:latin typeface="Calibri" panose="020F0502020204030204" pitchFamily="34" charset="0"/>
                <a:ea typeface="Calibri" panose="020F0502020204030204" pitchFamily="34" charset="0"/>
                <a:cs typeface="Arial" panose="020B0604020202020204" pitchFamily="34" charset="0"/>
              </a:rPr>
              <a:t>el</a:t>
            </a:r>
            <a:r>
              <a:rPr lang="en-US" sz="1100" dirty="0">
                <a:latin typeface="Calibri" panose="020F0502020204030204" pitchFamily="34" charset="0"/>
                <a:ea typeface="Calibri" panose="020F0502020204030204" pitchFamily="34" charset="0"/>
                <a:cs typeface="Arial" panose="020B0604020202020204" pitchFamily="34" charset="0"/>
              </a:rPr>
              <a:t>/la </a:t>
            </a:r>
            <a:r>
              <a:rPr lang="en-US" sz="1100" dirty="0" err="1">
                <a:latin typeface="Calibri" panose="020F0502020204030204" pitchFamily="34" charset="0"/>
                <a:ea typeface="Calibri" panose="020F0502020204030204" pitchFamily="34" charset="0"/>
                <a:cs typeface="Arial" panose="020B0604020202020204" pitchFamily="34" charset="0"/>
              </a:rPr>
              <a:t>menor</a:t>
            </a:r>
            <a:r>
              <a:rPr lang="en-US" sz="1100" dirty="0">
                <a:effectLst/>
                <a:latin typeface="Calibri" panose="020F0502020204030204" pitchFamily="34" charset="0"/>
                <a:ea typeface="Calibri" panose="020F0502020204030204" pitchFamily="34" charset="0"/>
                <a:cs typeface="Arial" panose="020B0604020202020204" pitchFamily="34" charset="0"/>
              </a:rPr>
              <a:t> </a:t>
            </a:r>
            <a:r>
              <a:rPr lang="en-US" sz="1100" dirty="0" err="1">
                <a:effectLst/>
                <a:latin typeface="Calibri" panose="020F0502020204030204" pitchFamily="34" charset="0"/>
                <a:ea typeface="Calibri" panose="020F0502020204030204" pitchFamily="34" charset="0"/>
                <a:cs typeface="Arial" panose="020B0604020202020204" pitchFamily="34" charset="0"/>
              </a:rPr>
              <a:t>está</a:t>
            </a:r>
            <a:r>
              <a:rPr lang="en-US" sz="1100" dirty="0">
                <a:effectLst/>
                <a:latin typeface="Calibri" panose="020F0502020204030204" pitchFamily="34" charset="0"/>
                <a:ea typeface="Calibri" panose="020F0502020204030204" pitchFamily="34" charset="0"/>
                <a:cs typeface="Arial" panose="020B0604020202020204" pitchFamily="34" charset="0"/>
              </a:rPr>
              <a:t> </a:t>
            </a:r>
            <a:r>
              <a:rPr lang="en-US" sz="1100" dirty="0" err="1">
                <a:effectLst/>
                <a:latin typeface="Calibri" panose="020F0502020204030204" pitchFamily="34" charset="0"/>
                <a:ea typeface="Calibri" panose="020F0502020204030204" pitchFamily="34" charset="0"/>
                <a:cs typeface="Arial" panose="020B0604020202020204" pitchFamily="34" charset="0"/>
              </a:rPr>
              <a:t>protegido</a:t>
            </a:r>
            <a:r>
              <a:rPr lang="en-US" sz="1100" dirty="0">
                <a:effectLst/>
                <a:latin typeface="Calibri" panose="020F0502020204030204" pitchFamily="34" charset="0"/>
                <a:ea typeface="Calibri" panose="020F0502020204030204" pitchFamily="34" charset="0"/>
                <a:cs typeface="Arial" panose="020B0604020202020204" pitchFamily="34" charset="0"/>
              </a:rPr>
              <a:t>/a o ya no necesita reunirse con su familia biológica. En algunas partes del mundo, </a:t>
            </a:r>
            <a:r>
              <a:rPr lang="en-US" sz="1100" dirty="0">
                <a:latin typeface="Calibri" panose="020F0502020204030204" pitchFamily="34" charset="0"/>
                <a:ea typeface="Calibri" panose="020F0502020204030204" pitchFamily="34" charset="0"/>
                <a:cs typeface="Arial" panose="020B0604020202020204" pitchFamily="34" charset="0"/>
              </a:rPr>
              <a:t>l</a:t>
            </a:r>
            <a:r>
              <a:rPr lang="en-US" sz="1100" dirty="0">
                <a:effectLst/>
                <a:latin typeface="Calibri" panose="020F0502020204030204" pitchFamily="34" charset="0"/>
                <a:ea typeface="Calibri" panose="020F0502020204030204" pitchFamily="34" charset="0"/>
                <a:cs typeface="Arial" panose="020B0604020202020204" pitchFamily="34" charset="0"/>
              </a:rPr>
              <a:t>a </a:t>
            </a:r>
            <a:r>
              <a:rPr lang="en-US" sz="1100" dirty="0" err="1">
                <a:effectLst/>
                <a:latin typeface="Calibri" panose="020F0502020204030204" pitchFamily="34" charset="0"/>
                <a:ea typeface="Calibri" panose="020F0502020204030204" pitchFamily="34" charset="0"/>
                <a:cs typeface="Arial" panose="020B0604020202020204" pitchFamily="34" charset="0"/>
              </a:rPr>
              <a:t>modalidad</a:t>
            </a:r>
            <a:r>
              <a:rPr lang="en-US" sz="1100" dirty="0">
                <a:effectLst/>
                <a:latin typeface="Calibri" panose="020F0502020204030204" pitchFamily="34" charset="0"/>
                <a:ea typeface="Calibri" panose="020F0502020204030204" pitchFamily="34" charset="0"/>
                <a:cs typeface="Arial" panose="020B0604020202020204" pitchFamily="34" charset="0"/>
              </a:rPr>
              <a:t> de </a:t>
            </a:r>
            <a:r>
              <a:rPr lang="en-US" sz="1100" dirty="0" err="1">
                <a:effectLst/>
                <a:latin typeface="Calibri" panose="020F0502020204030204" pitchFamily="34" charset="0"/>
                <a:ea typeface="Calibri" panose="020F0502020204030204" pitchFamily="34" charset="0"/>
                <a:cs typeface="Arial" panose="020B0604020202020204" pitchFamily="34" charset="0"/>
              </a:rPr>
              <a:t>acogida</a:t>
            </a:r>
            <a:r>
              <a:rPr lang="en-US" sz="1100" dirty="0">
                <a:effectLst/>
                <a:latin typeface="Calibri" panose="020F0502020204030204" pitchFamily="34" charset="0"/>
                <a:ea typeface="Calibri" panose="020F0502020204030204" pitchFamily="34" charset="0"/>
                <a:cs typeface="Arial" panose="020B0604020202020204" pitchFamily="34" charset="0"/>
              </a:rPr>
              <a:t> </a:t>
            </a:r>
            <a:r>
              <a:rPr lang="en-US" sz="1100" dirty="0" err="1">
                <a:effectLst/>
                <a:latin typeface="Calibri" panose="020F0502020204030204" pitchFamily="34" charset="0"/>
                <a:ea typeface="Calibri" panose="020F0502020204030204" pitchFamily="34" charset="0"/>
                <a:cs typeface="Arial" panose="020B0604020202020204" pitchFamily="34" charset="0"/>
              </a:rPr>
              <a:t>por</a:t>
            </a:r>
            <a:r>
              <a:rPr lang="en-US" sz="1100" dirty="0">
                <a:effectLst/>
                <a:latin typeface="Calibri" panose="020F0502020204030204" pitchFamily="34" charset="0"/>
                <a:ea typeface="Calibri" panose="020F0502020204030204" pitchFamily="34" charset="0"/>
                <a:cs typeface="Arial" panose="020B0604020202020204" pitchFamily="34" charset="0"/>
              </a:rPr>
              <a:t> </a:t>
            </a:r>
            <a:r>
              <a:rPr lang="en-US" sz="1100" dirty="0" err="1">
                <a:effectLst/>
                <a:latin typeface="Calibri" panose="020F0502020204030204" pitchFamily="34" charset="0"/>
                <a:ea typeface="Calibri" panose="020F0502020204030204" pitchFamily="34" charset="0"/>
                <a:cs typeface="Arial" panose="020B0604020202020204" pitchFamily="34" charset="0"/>
              </a:rPr>
              <a:t>parte</a:t>
            </a:r>
            <a:r>
              <a:rPr lang="en-US" sz="1100" dirty="0">
                <a:effectLst/>
                <a:latin typeface="Calibri" panose="020F0502020204030204" pitchFamily="34" charset="0"/>
                <a:ea typeface="Calibri" panose="020F0502020204030204" pitchFamily="34" charset="0"/>
                <a:cs typeface="Arial" panose="020B0604020202020204" pitchFamily="34" charset="0"/>
              </a:rPr>
              <a:t> de </a:t>
            </a:r>
            <a:r>
              <a:rPr lang="en-US" sz="1100" dirty="0" err="1">
                <a:effectLst/>
                <a:latin typeface="Calibri" panose="020F0502020204030204" pitchFamily="34" charset="0"/>
                <a:ea typeface="Calibri" panose="020F0502020204030204" pitchFamily="34" charset="0"/>
                <a:cs typeface="Arial" panose="020B0604020202020204" pitchFamily="34" charset="0"/>
              </a:rPr>
              <a:t>familiares</a:t>
            </a:r>
            <a:r>
              <a:rPr lang="en-US" sz="1100" dirty="0">
                <a:effectLst/>
                <a:latin typeface="Calibri" panose="020F0502020204030204" pitchFamily="34" charset="0"/>
                <a:ea typeface="Calibri" panose="020F0502020204030204" pitchFamily="34" charset="0"/>
                <a:cs typeface="Arial" panose="020B0604020202020204" pitchFamily="34" charset="0"/>
              </a:rPr>
              <a:t> no se </a:t>
            </a:r>
            <a:r>
              <a:rPr lang="en-US" sz="1100" dirty="0" err="1">
                <a:effectLst/>
                <a:latin typeface="Calibri" panose="020F0502020204030204" pitchFamily="34" charset="0"/>
                <a:ea typeface="Calibri" panose="020F0502020204030204" pitchFamily="34" charset="0"/>
                <a:cs typeface="Arial" panose="020B0604020202020204" pitchFamily="34" charset="0"/>
              </a:rPr>
              <a:t>utiliza</a:t>
            </a:r>
            <a:r>
              <a:rPr lang="en-US" sz="1100" dirty="0">
                <a:effectLst/>
                <a:latin typeface="Calibri" panose="020F0502020204030204" pitchFamily="34" charset="0"/>
                <a:ea typeface="Calibri" panose="020F0502020204030204" pitchFamily="34" charset="0"/>
                <a:cs typeface="Arial" panose="020B0604020202020204" pitchFamily="34" charset="0"/>
              </a:rPr>
              <a:t> de </a:t>
            </a:r>
            <a:r>
              <a:rPr lang="en-US" sz="1100" dirty="0" err="1">
                <a:effectLst/>
                <a:latin typeface="Calibri" panose="020F0502020204030204" pitchFamily="34" charset="0"/>
                <a:ea typeface="Calibri" panose="020F0502020204030204" pitchFamily="34" charset="0"/>
                <a:cs typeface="Arial" panose="020B0604020202020204" pitchFamily="34" charset="0"/>
              </a:rPr>
              <a:t>manera</a:t>
            </a:r>
            <a:r>
              <a:rPr lang="en-US" sz="1100" dirty="0">
                <a:effectLst/>
                <a:latin typeface="Calibri" panose="020F0502020204030204" pitchFamily="34" charset="0"/>
                <a:ea typeface="Calibri" panose="020F0502020204030204" pitchFamily="34" charset="0"/>
                <a:cs typeface="Arial" panose="020B0604020202020204" pitchFamily="34" charset="0"/>
              </a:rPr>
              <a:t> </a:t>
            </a:r>
            <a:r>
              <a:rPr lang="en-US" sz="1100" dirty="0" err="1">
                <a:effectLst/>
                <a:latin typeface="Calibri" panose="020F0502020204030204" pitchFamily="34" charset="0"/>
                <a:ea typeface="Calibri" panose="020F0502020204030204" pitchFamily="34" charset="0"/>
                <a:cs typeface="Arial" panose="020B0604020202020204" pitchFamily="34" charset="0"/>
              </a:rPr>
              <a:t>tradicional</a:t>
            </a:r>
            <a:r>
              <a:rPr lang="en-US" sz="1100" dirty="0">
                <a:effectLst/>
                <a:latin typeface="Calibri" panose="020F0502020204030204" pitchFamily="34" charset="0"/>
                <a:ea typeface="Calibri" panose="020F0502020204030204" pitchFamily="34" charset="0"/>
                <a:cs typeface="Arial" panose="020B0604020202020204" pitchFamily="34" charset="0"/>
              </a:rPr>
              <a:t> </a:t>
            </a:r>
            <a:r>
              <a:rPr lang="en-US" sz="1100" dirty="0" err="1">
                <a:effectLst/>
                <a:latin typeface="Calibri" panose="020F0502020204030204" pitchFamily="34" charset="0"/>
                <a:ea typeface="Calibri" panose="020F0502020204030204" pitchFamily="34" charset="0"/>
                <a:cs typeface="Arial" panose="020B0604020202020204" pitchFamily="34" charset="0"/>
              </a:rPr>
              <a:t>como</a:t>
            </a:r>
            <a:r>
              <a:rPr lang="en-US" sz="1100" dirty="0">
                <a:effectLst/>
                <a:latin typeface="Calibri" panose="020F0502020204030204" pitchFamily="34" charset="0"/>
                <a:ea typeface="Calibri" panose="020F0502020204030204" pitchFamily="34" charset="0"/>
                <a:cs typeface="Arial" panose="020B0604020202020204" pitchFamily="34" charset="0"/>
              </a:rPr>
              <a:t> una forma de proteger y cuidar a un/a </a:t>
            </a:r>
            <a:r>
              <a:rPr lang="en-US" sz="1100" dirty="0" err="1">
                <a:effectLst/>
                <a:latin typeface="Calibri" panose="020F0502020204030204" pitchFamily="34" charset="0"/>
                <a:ea typeface="Calibri" panose="020F0502020204030204" pitchFamily="34" charset="0"/>
                <a:cs typeface="Arial" panose="020B0604020202020204" pitchFamily="34" charset="0"/>
              </a:rPr>
              <a:t>menor</a:t>
            </a:r>
            <a:r>
              <a:rPr lang="en-US" sz="1100" dirty="0">
                <a:effectLst/>
                <a:latin typeface="Calibri" panose="020F0502020204030204" pitchFamily="34" charset="0"/>
                <a:ea typeface="Calibri" panose="020F0502020204030204" pitchFamily="34" charset="0"/>
                <a:cs typeface="Arial" panose="020B0604020202020204" pitchFamily="34" charset="0"/>
              </a:rPr>
              <a:t> que se encuentra sin su familia, sino que es un medio de </a:t>
            </a:r>
            <a:r>
              <a:rPr lang="en-US" sz="1100" dirty="0" err="1">
                <a:effectLst/>
                <a:latin typeface="Calibri" panose="020F0502020204030204" pitchFamily="34" charset="0"/>
                <a:ea typeface="Calibri" panose="020F0502020204030204" pitchFamily="34" charset="0"/>
                <a:cs typeface="Arial" panose="020B0604020202020204" pitchFamily="34" charset="0"/>
              </a:rPr>
              <a:t>intercambio</a:t>
            </a:r>
            <a:r>
              <a:rPr lang="en-US" sz="1100" dirty="0">
                <a:effectLst/>
                <a:latin typeface="Calibri" panose="020F0502020204030204" pitchFamily="34" charset="0"/>
                <a:ea typeface="Calibri" panose="020F0502020204030204" pitchFamily="34" charset="0"/>
                <a:cs typeface="Arial" panose="020B0604020202020204" pitchFamily="34" charset="0"/>
              </a:rPr>
              <a:t> </a:t>
            </a:r>
            <a:r>
              <a:rPr lang="en-US" sz="1100" dirty="0" err="1">
                <a:effectLst/>
                <a:latin typeface="Calibri" panose="020F0502020204030204" pitchFamily="34" charset="0"/>
                <a:ea typeface="Calibri" panose="020F0502020204030204" pitchFamily="34" charset="0"/>
                <a:cs typeface="Arial" panose="020B0604020202020204" pitchFamily="34" charset="0"/>
              </a:rPr>
              <a:t>por</a:t>
            </a:r>
            <a:r>
              <a:rPr lang="en-US" sz="1100" dirty="0">
                <a:effectLst/>
                <a:latin typeface="Calibri" panose="020F0502020204030204" pitchFamily="34" charset="0"/>
                <a:ea typeface="Calibri" panose="020F0502020204030204" pitchFamily="34" charset="0"/>
                <a:cs typeface="Arial" panose="020B0604020202020204" pitchFamily="34" charset="0"/>
              </a:rPr>
              <a:t> </a:t>
            </a:r>
            <a:r>
              <a:rPr lang="en-US" sz="1100" dirty="0" err="1">
                <a:effectLst/>
                <a:latin typeface="Calibri" panose="020F0502020204030204" pitchFamily="34" charset="0"/>
                <a:ea typeface="Calibri" panose="020F0502020204030204" pitchFamily="34" charset="0"/>
                <a:cs typeface="Arial" panose="020B0604020202020204" pitchFamily="34" charset="0"/>
              </a:rPr>
              <a:t>el</a:t>
            </a:r>
            <a:r>
              <a:rPr lang="en-US" sz="1100" dirty="0">
                <a:effectLst/>
                <a:latin typeface="Calibri" panose="020F0502020204030204" pitchFamily="34" charset="0"/>
                <a:ea typeface="Calibri" panose="020F0502020204030204" pitchFamily="34" charset="0"/>
                <a:cs typeface="Arial" panose="020B0604020202020204" pitchFamily="34" charset="0"/>
              </a:rPr>
              <a:t> beneficio percibido de la familia biológica, el cuidador o </a:t>
            </a:r>
            <a:r>
              <a:rPr lang="en-US" sz="1100" dirty="0" err="1">
                <a:effectLst/>
                <a:latin typeface="Calibri" panose="020F0502020204030204" pitchFamily="34" charset="0"/>
                <a:ea typeface="Calibri" panose="020F0502020204030204" pitchFamily="34" charset="0"/>
                <a:cs typeface="Arial" panose="020B0604020202020204" pitchFamily="34" charset="0"/>
              </a:rPr>
              <a:t>el</a:t>
            </a:r>
            <a:r>
              <a:rPr lang="en-US" sz="1100" dirty="0">
                <a:effectLst/>
                <a:latin typeface="Calibri" panose="020F0502020204030204" pitchFamily="34" charset="0"/>
                <a:ea typeface="Calibri" panose="020F0502020204030204" pitchFamily="34" charset="0"/>
                <a:cs typeface="Arial" panose="020B0604020202020204" pitchFamily="34" charset="0"/>
              </a:rPr>
              <a:t>/la </a:t>
            </a:r>
            <a:r>
              <a:rPr lang="en-US" sz="1100" dirty="0" err="1">
                <a:effectLst/>
                <a:latin typeface="Calibri" panose="020F0502020204030204" pitchFamily="34" charset="0"/>
                <a:ea typeface="Calibri" panose="020F0502020204030204" pitchFamily="34" charset="0"/>
                <a:cs typeface="Arial" panose="020B0604020202020204" pitchFamily="34" charset="0"/>
              </a:rPr>
              <a:t>menor</a:t>
            </a:r>
            <a:r>
              <a:rPr lang="en-US" sz="1100" dirty="0">
                <a:effectLst/>
                <a:latin typeface="Calibri" panose="020F0502020204030204" pitchFamily="34" charset="0"/>
                <a:ea typeface="Calibri" panose="020F0502020204030204" pitchFamily="34" charset="0"/>
                <a:cs typeface="Arial" panose="020B0604020202020204" pitchFamily="34" charset="0"/>
              </a:rPr>
              <a:t>. </a:t>
            </a:r>
          </a:p>
        </p:txBody>
      </p:sp>
    </p:spTree>
    <p:extLst>
      <p:ext uri="{BB962C8B-B14F-4D97-AF65-F5344CB8AC3E}">
        <p14:creationId xmlns:p14="http://schemas.microsoft.com/office/powerpoint/2010/main" val="343278659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Hexagon 15">
            <a:extLst>
              <a:ext uri="{FF2B5EF4-FFF2-40B4-BE49-F238E27FC236}">
                <a16:creationId xmlns:a16="http://schemas.microsoft.com/office/drawing/2014/main" id="{F4F20A53-B8B7-8386-80BB-458946D2C2F7}"/>
              </a:ext>
            </a:extLst>
          </p:cNvPr>
          <p:cNvSpPr/>
          <p:nvPr/>
        </p:nvSpPr>
        <p:spPr>
          <a:xfrm rot="1782986">
            <a:off x="286724" y="301110"/>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Hexagon 16">
            <a:extLst>
              <a:ext uri="{FF2B5EF4-FFF2-40B4-BE49-F238E27FC236}">
                <a16:creationId xmlns:a16="http://schemas.microsoft.com/office/drawing/2014/main" id="{5B0D2ECD-2245-1B29-30FA-9D9E91DEC81C}"/>
              </a:ext>
            </a:extLst>
          </p:cNvPr>
          <p:cNvSpPr/>
          <p:nvPr/>
        </p:nvSpPr>
        <p:spPr>
          <a:xfrm rot="1782986">
            <a:off x="286724" y="763955"/>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Hexagon 17">
            <a:extLst>
              <a:ext uri="{FF2B5EF4-FFF2-40B4-BE49-F238E27FC236}">
                <a16:creationId xmlns:a16="http://schemas.microsoft.com/office/drawing/2014/main" id="{2F62FD80-42A6-087C-FB97-CBD717DE2157}"/>
              </a:ext>
            </a:extLst>
          </p:cNvPr>
          <p:cNvSpPr/>
          <p:nvPr/>
        </p:nvSpPr>
        <p:spPr>
          <a:xfrm rot="1782986">
            <a:off x="286724" y="1226800"/>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Hexagon 18">
            <a:extLst>
              <a:ext uri="{FF2B5EF4-FFF2-40B4-BE49-F238E27FC236}">
                <a16:creationId xmlns:a16="http://schemas.microsoft.com/office/drawing/2014/main" id="{34282C81-1BDD-445E-97F5-59741069E143}"/>
              </a:ext>
            </a:extLst>
          </p:cNvPr>
          <p:cNvSpPr/>
          <p:nvPr/>
        </p:nvSpPr>
        <p:spPr>
          <a:xfrm rot="1782986">
            <a:off x="286724" y="1689645"/>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Hexagon 19">
            <a:extLst>
              <a:ext uri="{FF2B5EF4-FFF2-40B4-BE49-F238E27FC236}">
                <a16:creationId xmlns:a16="http://schemas.microsoft.com/office/drawing/2014/main" id="{DAE8D308-1F21-2E7C-7DA3-C0E216556E5B}"/>
              </a:ext>
            </a:extLst>
          </p:cNvPr>
          <p:cNvSpPr/>
          <p:nvPr/>
        </p:nvSpPr>
        <p:spPr>
          <a:xfrm rot="1782986">
            <a:off x="286724" y="2152490"/>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3" name="TextBox 52">
            <a:extLst>
              <a:ext uri="{FF2B5EF4-FFF2-40B4-BE49-F238E27FC236}">
                <a16:creationId xmlns:a16="http://schemas.microsoft.com/office/drawing/2014/main" id="{4F66F270-A98F-D079-7AF2-3E6C8D5BD987}"/>
              </a:ext>
            </a:extLst>
          </p:cNvPr>
          <p:cNvSpPr txBox="1"/>
          <p:nvPr/>
        </p:nvSpPr>
        <p:spPr>
          <a:xfrm>
            <a:off x="996288" y="699799"/>
            <a:ext cx="2233897" cy="4975080"/>
          </a:xfrm>
          <a:prstGeom prst="rect">
            <a:avLst/>
          </a:prstGeom>
          <a:noFill/>
        </p:spPr>
        <p:txBody>
          <a:bodyPr wrap="square">
            <a:spAutoFit/>
          </a:bodyPr>
          <a:lstStyle/>
          <a:p>
            <a:pPr>
              <a:lnSpc>
                <a:spcPct val="107000"/>
              </a:lnSpc>
            </a:pPr>
            <a:r>
              <a:rPr lang="en-US" sz="1100" b="1" dirty="0">
                <a:latin typeface="Calibri" panose="020F0502020204030204" pitchFamily="34" charset="0"/>
                <a:ea typeface="Calibri" panose="020F0502020204030204" pitchFamily="34" charset="0"/>
                <a:cs typeface="Arial" panose="020B0604020202020204" pitchFamily="34" charset="0"/>
              </a:rPr>
              <a:t>Factores de </a:t>
            </a:r>
            <a:r>
              <a:rPr lang="en-US" sz="1100" b="1" dirty="0">
                <a:effectLst/>
                <a:latin typeface="Calibri" panose="020F0502020204030204" pitchFamily="34" charset="0"/>
                <a:ea typeface="Calibri" panose="020F0502020204030204" pitchFamily="34" charset="0"/>
                <a:cs typeface="Arial" panose="020B0604020202020204" pitchFamily="34" charset="0"/>
              </a:rPr>
              <a:t>protección</a:t>
            </a:r>
          </a:p>
          <a:p>
            <a:pPr marL="171450" lvl="0" indent="-171450">
              <a:lnSpc>
                <a:spcPct val="107000"/>
              </a:lnSpc>
              <a:buFont typeface="Arial" panose="020B0604020202020204" pitchFamily="34" charset="0"/>
              <a:buChar char="•"/>
              <a:tabLst>
                <a:tab pos="457200" algn="l"/>
              </a:tabLst>
            </a:pPr>
            <a:r>
              <a:rPr lang="en-US" sz="1100" dirty="0">
                <a:latin typeface="Calibri" panose="020F0502020204030204" pitchFamily="34" charset="0"/>
                <a:ea typeface="Calibri" panose="020F0502020204030204" pitchFamily="34" charset="0"/>
                <a:cs typeface="Arial" panose="020B0604020202020204" pitchFamily="34" charset="0"/>
              </a:rPr>
              <a:t>Entorno familiar, con la familia extensa o a veces, otras personas muy cercanas a los padres o al </a:t>
            </a:r>
            <a:r>
              <a:rPr lang="en-US" sz="1100" dirty="0" err="1">
                <a:latin typeface="Calibri" panose="020F0502020204030204" pitchFamily="34" charset="0"/>
                <a:ea typeface="Calibri" panose="020F0502020204030204" pitchFamily="34" charset="0"/>
                <a:cs typeface="Arial" panose="020B0604020202020204" pitchFamily="34" charset="0"/>
              </a:rPr>
              <a:t>menor</a:t>
            </a:r>
            <a:endParaRPr lang="en-US" sz="1100" dirty="0">
              <a:latin typeface="Calibri" panose="020F0502020204030204" pitchFamily="34" charset="0"/>
              <a:ea typeface="Calibri" panose="020F0502020204030204" pitchFamily="34" charset="0"/>
              <a:cs typeface="Arial" panose="020B0604020202020204" pitchFamily="34" charset="0"/>
            </a:endParaRPr>
          </a:p>
          <a:p>
            <a:pPr marL="171450" lvl="0" indent="-171450">
              <a:lnSpc>
                <a:spcPct val="107000"/>
              </a:lnSpc>
              <a:buFont typeface="Arial" panose="020B0604020202020204" pitchFamily="34" charset="0"/>
              <a:buChar char="•"/>
              <a:tabLst>
                <a:tab pos="457200" algn="l"/>
              </a:tabLst>
            </a:pPr>
            <a:r>
              <a:rPr lang="en-US" sz="1100" dirty="0">
                <a:latin typeface="Calibri" panose="020F0502020204030204" pitchFamily="34" charset="0"/>
                <a:ea typeface="Calibri" panose="020F0502020204030204" pitchFamily="34" charset="0"/>
                <a:cs typeface="Arial" panose="020B0604020202020204" pitchFamily="34" charset="0"/>
              </a:rPr>
              <a:t>Atención individualizada, continuidad de los cuidados y posibilidad de establecer un vínculo saludable con el </a:t>
            </a:r>
            <a:r>
              <a:rPr lang="en-US" sz="1100" dirty="0" err="1">
                <a:latin typeface="Calibri" panose="020F0502020204030204" pitchFamily="34" charset="0"/>
                <a:ea typeface="Calibri" panose="020F0502020204030204" pitchFamily="34" charset="0"/>
                <a:cs typeface="Arial" panose="020B0604020202020204" pitchFamily="34" charset="0"/>
              </a:rPr>
              <a:t>cuidador</a:t>
            </a:r>
            <a:r>
              <a:rPr lang="en-US" sz="1100" dirty="0">
                <a:latin typeface="Calibri" panose="020F0502020204030204" pitchFamily="34" charset="0"/>
                <a:ea typeface="Calibri" panose="020F0502020204030204" pitchFamily="34" charset="0"/>
                <a:cs typeface="Arial" panose="020B0604020202020204" pitchFamily="34" charset="0"/>
              </a:rPr>
              <a:t> principal</a:t>
            </a:r>
          </a:p>
          <a:p>
            <a:pPr marL="171450" lvl="0" indent="-171450">
              <a:lnSpc>
                <a:spcPct val="107000"/>
              </a:lnSpc>
              <a:buFont typeface="Arial" panose="020B0604020202020204" pitchFamily="34" charset="0"/>
              <a:buChar char="•"/>
              <a:tabLst>
                <a:tab pos="457200" algn="l"/>
              </a:tabLst>
            </a:pPr>
            <a:r>
              <a:rPr lang="en-US" sz="1100" dirty="0">
                <a:latin typeface="Calibri" panose="020F0502020204030204" pitchFamily="34" charset="0"/>
                <a:ea typeface="Calibri" panose="020F0502020204030204" pitchFamily="34" charset="0"/>
                <a:cs typeface="Arial" panose="020B0604020202020204" pitchFamily="34" charset="0"/>
              </a:rPr>
              <a:t>Potencial para desarrollar y mantener vínculos con miembros de la </a:t>
            </a:r>
            <a:r>
              <a:rPr lang="en-US" sz="1100" dirty="0" err="1">
                <a:latin typeface="Calibri" panose="020F0502020204030204" pitchFamily="34" charset="0"/>
                <a:ea typeface="Calibri" panose="020F0502020204030204" pitchFamily="34" charset="0"/>
                <a:cs typeface="Arial" panose="020B0604020202020204" pitchFamily="34" charset="0"/>
              </a:rPr>
              <a:t>familia</a:t>
            </a:r>
            <a:r>
              <a:rPr lang="en-US" sz="1100" dirty="0">
                <a:latin typeface="Calibri" panose="020F0502020204030204" pitchFamily="34" charset="0"/>
                <a:ea typeface="Calibri" panose="020F0502020204030204" pitchFamily="34" charset="0"/>
                <a:cs typeface="Arial" panose="020B0604020202020204" pitchFamily="34" charset="0"/>
              </a:rPr>
              <a:t> extensa y/u </a:t>
            </a:r>
            <a:r>
              <a:rPr lang="en-US" sz="1100" dirty="0" err="1">
                <a:latin typeface="Calibri" panose="020F0502020204030204" pitchFamily="34" charset="0"/>
                <a:ea typeface="Calibri" panose="020F0502020204030204" pitchFamily="34" charset="0"/>
                <a:cs typeface="Arial" panose="020B0604020202020204" pitchFamily="34" charset="0"/>
              </a:rPr>
              <a:t>otros</a:t>
            </a:r>
            <a:r>
              <a:rPr lang="en-US" sz="1100" dirty="0">
                <a:latin typeface="Calibri" panose="020F0502020204030204" pitchFamily="34" charset="0"/>
                <a:ea typeface="Calibri" panose="020F0502020204030204" pitchFamily="34" charset="0"/>
                <a:cs typeface="Arial" panose="020B0604020202020204" pitchFamily="34" charset="0"/>
              </a:rPr>
              <a:t> miembros del </a:t>
            </a:r>
            <a:r>
              <a:rPr lang="en-US" sz="1100" dirty="0" err="1">
                <a:latin typeface="Calibri" panose="020F0502020204030204" pitchFamily="34" charset="0"/>
                <a:ea typeface="Calibri" panose="020F0502020204030204" pitchFamily="34" charset="0"/>
                <a:cs typeface="Arial" panose="020B0604020202020204" pitchFamily="34" charset="0"/>
              </a:rPr>
              <a:t>hogar</a:t>
            </a:r>
            <a:r>
              <a:rPr lang="en-US" sz="1100" dirty="0">
                <a:latin typeface="Calibri" panose="020F0502020204030204" pitchFamily="34" charset="0"/>
                <a:ea typeface="Calibri" panose="020F0502020204030204" pitchFamily="34" charset="0"/>
                <a:cs typeface="Arial" panose="020B0604020202020204" pitchFamily="34" charset="0"/>
              </a:rPr>
              <a:t> </a:t>
            </a:r>
          </a:p>
          <a:p>
            <a:pPr marL="171450" lvl="0" indent="-171450">
              <a:lnSpc>
                <a:spcPct val="107000"/>
              </a:lnSpc>
              <a:buFont typeface="Arial" panose="020B0604020202020204" pitchFamily="34" charset="0"/>
              <a:buChar char="•"/>
              <a:tabLst>
                <a:tab pos="457200" algn="l"/>
              </a:tabLst>
            </a:pPr>
            <a:r>
              <a:rPr lang="en-US" sz="1100" dirty="0">
                <a:latin typeface="Calibri" panose="020F0502020204030204" pitchFamily="34" charset="0"/>
                <a:ea typeface="Calibri" panose="020F0502020204030204" pitchFamily="34" charset="0"/>
                <a:cs typeface="Arial" panose="020B0604020202020204" pitchFamily="34" charset="0"/>
              </a:rPr>
              <a:t>El/la </a:t>
            </a:r>
            <a:r>
              <a:rPr lang="en-US" sz="1100" dirty="0" err="1">
                <a:latin typeface="Calibri" panose="020F0502020204030204" pitchFamily="34" charset="0"/>
                <a:ea typeface="Calibri" panose="020F0502020204030204" pitchFamily="34" charset="0"/>
                <a:cs typeface="Arial" panose="020B0604020202020204" pitchFamily="34" charset="0"/>
              </a:rPr>
              <a:t>menor</a:t>
            </a:r>
            <a:r>
              <a:rPr lang="en-US" sz="1100" dirty="0">
                <a:latin typeface="Calibri" panose="020F0502020204030204" pitchFamily="34" charset="0"/>
                <a:ea typeface="Calibri" panose="020F0502020204030204" pitchFamily="34" charset="0"/>
                <a:cs typeface="Arial" panose="020B0604020202020204" pitchFamily="34" charset="0"/>
              </a:rPr>
              <a:t> permanece en su propia familia y en su propia comunidad y mantiene vínculos con los miembros de la </a:t>
            </a:r>
            <a:r>
              <a:rPr lang="en-US" sz="1100" dirty="0" err="1">
                <a:latin typeface="Calibri" panose="020F0502020204030204" pitchFamily="34" charset="0"/>
                <a:ea typeface="Calibri" panose="020F0502020204030204" pitchFamily="34" charset="0"/>
                <a:cs typeface="Arial" panose="020B0604020202020204" pitchFamily="34" charset="0"/>
              </a:rPr>
              <a:t>comunidad</a:t>
            </a:r>
            <a:endParaRPr lang="en-US" sz="1100" dirty="0">
              <a:latin typeface="Calibri" panose="020F0502020204030204" pitchFamily="34" charset="0"/>
              <a:ea typeface="Calibri" panose="020F0502020204030204" pitchFamily="34" charset="0"/>
              <a:cs typeface="Arial" panose="020B0604020202020204" pitchFamily="34" charset="0"/>
            </a:endParaRPr>
          </a:p>
          <a:p>
            <a:pPr marL="171450" lvl="0" indent="-171450">
              <a:lnSpc>
                <a:spcPct val="107000"/>
              </a:lnSpc>
              <a:buFont typeface="Arial" panose="020B0604020202020204" pitchFamily="34" charset="0"/>
              <a:buChar char="•"/>
              <a:tabLst>
                <a:tab pos="457200" algn="l"/>
              </a:tabLst>
            </a:pPr>
            <a:r>
              <a:rPr lang="en-US" sz="1100" dirty="0">
                <a:latin typeface="Calibri" panose="020F0502020204030204" pitchFamily="34" charset="0"/>
                <a:ea typeface="Calibri" panose="020F0502020204030204" pitchFamily="34" charset="0"/>
                <a:cs typeface="Arial" panose="020B0604020202020204" pitchFamily="34" charset="0"/>
              </a:rPr>
              <a:t>El/la </a:t>
            </a:r>
            <a:r>
              <a:rPr lang="en-US" sz="1100" dirty="0" err="1">
                <a:latin typeface="Calibri" panose="020F0502020204030204" pitchFamily="34" charset="0"/>
                <a:ea typeface="Calibri" panose="020F0502020204030204" pitchFamily="34" charset="0"/>
                <a:cs typeface="Arial" panose="020B0604020202020204" pitchFamily="34" charset="0"/>
              </a:rPr>
              <a:t>menor</a:t>
            </a:r>
            <a:r>
              <a:rPr lang="en-US" sz="1100" dirty="0">
                <a:latin typeface="Calibri" panose="020F0502020204030204" pitchFamily="34" charset="0"/>
                <a:ea typeface="Calibri" panose="020F0502020204030204" pitchFamily="34" charset="0"/>
                <a:cs typeface="Arial" panose="020B0604020202020204" pitchFamily="34" charset="0"/>
              </a:rPr>
              <a:t> está integrado en la comunidad, utiliza servicios comunitarios como escuelas y centros de salud, y corre menos riesgo de ser </a:t>
            </a:r>
            <a:r>
              <a:rPr lang="en-US" sz="1100" dirty="0" err="1">
                <a:latin typeface="Calibri" panose="020F0502020204030204" pitchFamily="34" charset="0"/>
                <a:ea typeface="Calibri" panose="020F0502020204030204" pitchFamily="34" charset="0"/>
                <a:cs typeface="Arial" panose="020B0604020202020204" pitchFamily="34" charset="0"/>
              </a:rPr>
              <a:t>estigmatizado</a:t>
            </a:r>
            <a:r>
              <a:rPr lang="en-US" sz="1100" dirty="0">
                <a:latin typeface="Calibri" panose="020F0502020204030204" pitchFamily="34" charset="0"/>
                <a:ea typeface="Calibri" panose="020F0502020204030204" pitchFamily="34" charset="0"/>
                <a:cs typeface="Arial" panose="020B0604020202020204" pitchFamily="34" charset="0"/>
              </a:rPr>
              <a:t>/a</a:t>
            </a:r>
          </a:p>
          <a:p>
            <a:pPr marL="171450" lvl="0" indent="-171450">
              <a:lnSpc>
                <a:spcPct val="107000"/>
              </a:lnSpc>
              <a:buFont typeface="Arial" panose="020B0604020202020204" pitchFamily="34" charset="0"/>
              <a:buChar char="•"/>
              <a:tabLst>
                <a:tab pos="457200" algn="l"/>
              </a:tabLst>
            </a:pPr>
            <a:r>
              <a:rPr lang="en-US" sz="1100" dirty="0">
                <a:latin typeface="Calibri" panose="020F0502020204030204" pitchFamily="34" charset="0"/>
                <a:ea typeface="Calibri" panose="020F0502020204030204" pitchFamily="34" charset="0"/>
                <a:cs typeface="Arial" panose="020B0604020202020204" pitchFamily="34" charset="0"/>
              </a:rPr>
              <a:t>Probabilidad de mantener el contacto con los padres a través de familiares</a:t>
            </a:r>
          </a:p>
        </p:txBody>
      </p:sp>
      <p:sp>
        <p:nvSpPr>
          <p:cNvPr id="56" name="TextBox 55">
            <a:extLst>
              <a:ext uri="{FF2B5EF4-FFF2-40B4-BE49-F238E27FC236}">
                <a16:creationId xmlns:a16="http://schemas.microsoft.com/office/drawing/2014/main" id="{E314F22C-5CD2-112F-2DDE-D28910E83944}"/>
              </a:ext>
            </a:extLst>
          </p:cNvPr>
          <p:cNvSpPr txBox="1"/>
          <p:nvPr/>
        </p:nvSpPr>
        <p:spPr>
          <a:xfrm>
            <a:off x="3429000" y="699799"/>
            <a:ext cx="2830286" cy="6061916"/>
          </a:xfrm>
          <a:prstGeom prst="rect">
            <a:avLst/>
          </a:prstGeom>
          <a:noFill/>
        </p:spPr>
        <p:txBody>
          <a:bodyPr wrap="square">
            <a:spAutoFit/>
          </a:bodyPr>
          <a:lstStyle/>
          <a:p>
            <a:pPr>
              <a:lnSpc>
                <a:spcPct val="107000"/>
              </a:lnSpc>
            </a:pPr>
            <a:r>
              <a:rPr lang="en-US" sz="1100" b="1" dirty="0">
                <a:latin typeface="Calibri" panose="020F0502020204030204" pitchFamily="34" charset="0"/>
                <a:ea typeface="Calibri" panose="020F0502020204030204" pitchFamily="34" charset="0"/>
                <a:cs typeface="Arial" panose="020B0604020202020204" pitchFamily="34" charset="0"/>
              </a:rPr>
              <a:t>Factores de riesgo</a:t>
            </a:r>
          </a:p>
          <a:p>
            <a:pPr marL="171450" lvl="0" indent="-171450">
              <a:lnSpc>
                <a:spcPct val="107000"/>
              </a:lnSpc>
              <a:buFont typeface="Arial" panose="020B0604020202020204" pitchFamily="34" charset="0"/>
              <a:buChar char="•"/>
              <a:tabLst>
                <a:tab pos="457200" algn="l"/>
              </a:tabLst>
            </a:pPr>
            <a:r>
              <a:rPr lang="en-US" sz="1100" dirty="0">
                <a:latin typeface="Calibri" panose="020F0502020204030204" pitchFamily="34" charset="0"/>
                <a:ea typeface="Calibri" panose="020F0502020204030204" pitchFamily="34" charset="0"/>
                <a:cs typeface="Arial" panose="020B0604020202020204" pitchFamily="34" charset="0"/>
              </a:rPr>
              <a:t>Posible negligencia, abuso, discriminación o explotación de </a:t>
            </a:r>
            <a:r>
              <a:rPr lang="en-US" sz="1100" dirty="0" err="1">
                <a:latin typeface="Calibri" panose="020F0502020204030204" pitchFamily="34" charset="0"/>
                <a:ea typeface="Calibri" panose="020F0502020204030204" pitchFamily="34" charset="0"/>
                <a:cs typeface="Arial" panose="020B0604020202020204" pitchFamily="34" charset="0"/>
              </a:rPr>
              <a:t>los</a:t>
            </a:r>
            <a:r>
              <a:rPr lang="en-US" sz="1100" dirty="0">
                <a:latin typeface="Calibri" panose="020F0502020204030204" pitchFamily="34" charset="0"/>
                <a:ea typeface="Calibri" panose="020F0502020204030204" pitchFamily="34" charset="0"/>
                <a:cs typeface="Arial" panose="020B0604020202020204" pitchFamily="34" charset="0"/>
              </a:rPr>
              <a:t>/as </a:t>
            </a:r>
            <a:r>
              <a:rPr lang="en-US" sz="1100" dirty="0" err="1">
                <a:latin typeface="Calibri" panose="020F0502020204030204" pitchFamily="34" charset="0"/>
                <a:ea typeface="Calibri" panose="020F0502020204030204" pitchFamily="34" charset="0"/>
                <a:cs typeface="Arial" panose="020B0604020202020204" pitchFamily="34" charset="0"/>
              </a:rPr>
              <a:t>menores</a:t>
            </a:r>
            <a:r>
              <a:rPr lang="en-US" sz="1100" dirty="0">
                <a:latin typeface="Calibri" panose="020F0502020204030204" pitchFamily="34" charset="0"/>
                <a:ea typeface="Calibri" panose="020F0502020204030204" pitchFamily="34" charset="0"/>
                <a:cs typeface="Arial" panose="020B0604020202020204" pitchFamily="34" charset="0"/>
              </a:rPr>
              <a:t>, aunque esto puede ser más probable en la </a:t>
            </a:r>
            <a:r>
              <a:rPr lang="en-US" sz="1100" dirty="0" err="1">
                <a:latin typeface="Calibri" panose="020F0502020204030204" pitchFamily="34" charset="0"/>
                <a:ea typeface="Calibri" panose="020F0502020204030204" pitchFamily="34" charset="0"/>
                <a:cs typeface="Arial" panose="020B0604020202020204" pitchFamily="34" charset="0"/>
              </a:rPr>
              <a:t>modalidad</a:t>
            </a:r>
            <a:r>
              <a:rPr lang="en-US" sz="1100" dirty="0">
                <a:latin typeface="Calibri" panose="020F0502020204030204" pitchFamily="34" charset="0"/>
                <a:ea typeface="Calibri" panose="020F0502020204030204" pitchFamily="34" charset="0"/>
                <a:cs typeface="Arial" panose="020B0604020202020204" pitchFamily="34" charset="0"/>
              </a:rPr>
              <a:t> de </a:t>
            </a:r>
            <a:r>
              <a:rPr lang="en-US" sz="1100" dirty="0" err="1">
                <a:latin typeface="Calibri" panose="020F0502020204030204" pitchFamily="34" charset="0"/>
                <a:ea typeface="Calibri" panose="020F0502020204030204" pitchFamily="34" charset="0"/>
                <a:cs typeface="Arial" panose="020B0604020202020204" pitchFamily="34" charset="0"/>
              </a:rPr>
              <a:t>acogida</a:t>
            </a:r>
            <a:r>
              <a:rPr lang="en-US" sz="1100" dirty="0">
                <a:latin typeface="Calibri" panose="020F0502020204030204" pitchFamily="34" charset="0"/>
                <a:ea typeface="Calibri" panose="020F0502020204030204" pitchFamily="34" charset="0"/>
                <a:cs typeface="Arial" panose="020B0604020202020204" pitchFamily="34" charset="0"/>
              </a:rPr>
              <a:t> familiar no </a:t>
            </a:r>
            <a:r>
              <a:rPr lang="en-US" sz="1100" dirty="0" err="1">
                <a:latin typeface="Calibri" panose="020F0502020204030204" pitchFamily="34" charset="0"/>
                <a:ea typeface="Calibri" panose="020F0502020204030204" pitchFamily="34" charset="0"/>
                <a:cs typeface="Arial" panose="020B0604020202020204" pitchFamily="34" charset="0"/>
              </a:rPr>
              <a:t>emparentada</a:t>
            </a:r>
            <a:endParaRPr lang="en-US" sz="1100" dirty="0">
              <a:latin typeface="Calibri" panose="020F0502020204030204" pitchFamily="34" charset="0"/>
              <a:ea typeface="Calibri" panose="020F0502020204030204" pitchFamily="34" charset="0"/>
              <a:cs typeface="Arial" panose="020B0604020202020204" pitchFamily="34" charset="0"/>
            </a:endParaRPr>
          </a:p>
          <a:p>
            <a:pPr marL="171450" lvl="0" indent="-171450">
              <a:lnSpc>
                <a:spcPct val="107000"/>
              </a:lnSpc>
              <a:buFont typeface="Arial" panose="020B0604020202020204" pitchFamily="34" charset="0"/>
              <a:buChar char="•"/>
              <a:tabLst>
                <a:tab pos="457200" algn="l"/>
              </a:tabLst>
            </a:pPr>
            <a:r>
              <a:rPr lang="en-US" sz="1100" dirty="0">
                <a:latin typeface="Calibri" panose="020F0502020204030204" pitchFamily="34" charset="0"/>
                <a:ea typeface="Calibri" panose="020F0502020204030204" pitchFamily="34" charset="0"/>
                <a:cs typeface="Arial" panose="020B0604020202020204" pitchFamily="34" charset="0"/>
              </a:rPr>
              <a:t>El cuidador puede esperar que </a:t>
            </a:r>
            <a:r>
              <a:rPr lang="en-US" sz="1100" dirty="0" err="1">
                <a:latin typeface="Calibri" panose="020F0502020204030204" pitchFamily="34" charset="0"/>
                <a:ea typeface="Calibri" panose="020F0502020204030204" pitchFamily="34" charset="0"/>
                <a:cs typeface="Arial" panose="020B0604020202020204" pitchFamily="34" charset="0"/>
              </a:rPr>
              <a:t>el</a:t>
            </a:r>
            <a:r>
              <a:rPr lang="en-US" sz="1100" dirty="0">
                <a:latin typeface="Calibri" panose="020F0502020204030204" pitchFamily="34" charset="0"/>
                <a:ea typeface="Calibri" panose="020F0502020204030204" pitchFamily="34" charset="0"/>
                <a:cs typeface="Arial" panose="020B0604020202020204" pitchFamily="34" charset="0"/>
              </a:rPr>
              <a:t>/la </a:t>
            </a:r>
            <a:r>
              <a:rPr lang="en-US" sz="1100" dirty="0" err="1">
                <a:latin typeface="Calibri" panose="020F0502020204030204" pitchFamily="34" charset="0"/>
                <a:ea typeface="Calibri" panose="020F0502020204030204" pitchFamily="34" charset="0"/>
                <a:cs typeface="Arial" panose="020B0604020202020204" pitchFamily="34" charset="0"/>
              </a:rPr>
              <a:t>menor</a:t>
            </a:r>
            <a:r>
              <a:rPr lang="en-US" sz="1100" dirty="0">
                <a:latin typeface="Calibri" panose="020F0502020204030204" pitchFamily="34" charset="0"/>
                <a:ea typeface="Calibri" panose="020F0502020204030204" pitchFamily="34" charset="0"/>
                <a:cs typeface="Arial" panose="020B0604020202020204" pitchFamily="34" charset="0"/>
              </a:rPr>
              <a:t> se gane el sustento trabajando en casa, </a:t>
            </a:r>
            <a:r>
              <a:rPr lang="en-US" sz="1100" dirty="0" err="1">
                <a:latin typeface="Calibri" panose="020F0502020204030204" pitchFamily="34" charset="0"/>
                <a:ea typeface="Calibri" panose="020F0502020204030204" pitchFamily="34" charset="0"/>
                <a:cs typeface="Arial" panose="020B0604020202020204" pitchFamily="34" charset="0"/>
              </a:rPr>
              <a:t>como</a:t>
            </a:r>
            <a:r>
              <a:rPr lang="en-US" sz="1100" dirty="0">
                <a:latin typeface="Calibri" panose="020F0502020204030204" pitchFamily="34" charset="0"/>
                <a:ea typeface="Calibri" panose="020F0502020204030204" pitchFamily="34" charset="0"/>
                <a:cs typeface="Arial" panose="020B0604020202020204" pitchFamily="34" charset="0"/>
              </a:rPr>
              <a:t> </a:t>
            </a:r>
            <a:r>
              <a:rPr lang="en-US" sz="1100" dirty="0" err="1">
                <a:latin typeface="Calibri" panose="020F0502020204030204" pitchFamily="34" charset="0"/>
                <a:ea typeface="Calibri" panose="020F0502020204030204" pitchFamily="34" charset="0"/>
                <a:cs typeface="Arial" panose="020B0604020202020204" pitchFamily="34" charset="0"/>
              </a:rPr>
              <a:t>empleado</a:t>
            </a:r>
            <a:r>
              <a:rPr lang="en-US" sz="1100" dirty="0">
                <a:latin typeface="Calibri" panose="020F0502020204030204" pitchFamily="34" charset="0"/>
                <a:ea typeface="Calibri" panose="020F0502020204030204" pitchFamily="34" charset="0"/>
                <a:cs typeface="Arial" panose="020B0604020202020204" pitchFamily="34" charset="0"/>
              </a:rPr>
              <a:t>/a </a:t>
            </a:r>
            <a:r>
              <a:rPr lang="en-US" sz="1100" dirty="0" err="1">
                <a:latin typeface="Calibri" panose="020F0502020204030204" pitchFamily="34" charset="0"/>
                <a:ea typeface="Calibri" panose="020F0502020204030204" pitchFamily="34" charset="0"/>
                <a:cs typeface="Arial" panose="020B0604020202020204" pitchFamily="34" charset="0"/>
              </a:rPr>
              <a:t>doméstico</a:t>
            </a:r>
            <a:r>
              <a:rPr lang="en-US" sz="1100" dirty="0">
                <a:latin typeface="Calibri" panose="020F0502020204030204" pitchFamily="34" charset="0"/>
                <a:ea typeface="Calibri" panose="020F0502020204030204" pitchFamily="34" charset="0"/>
                <a:cs typeface="Arial" panose="020B0604020202020204" pitchFamily="34" charset="0"/>
              </a:rPr>
              <a:t>/a o fuera del </a:t>
            </a:r>
            <a:r>
              <a:rPr lang="en-US" sz="1100" dirty="0" err="1">
                <a:latin typeface="Calibri" panose="020F0502020204030204" pitchFamily="34" charset="0"/>
                <a:ea typeface="Calibri" panose="020F0502020204030204" pitchFamily="34" charset="0"/>
                <a:cs typeface="Arial" panose="020B0604020202020204" pitchFamily="34" charset="0"/>
              </a:rPr>
              <a:t>hogar</a:t>
            </a:r>
            <a:endParaRPr lang="en-US" sz="1100" dirty="0">
              <a:latin typeface="Calibri" panose="020F0502020204030204" pitchFamily="34" charset="0"/>
              <a:ea typeface="Calibri" panose="020F0502020204030204" pitchFamily="34" charset="0"/>
              <a:cs typeface="Arial" panose="020B0604020202020204" pitchFamily="34" charset="0"/>
            </a:endParaRPr>
          </a:p>
          <a:p>
            <a:pPr marL="171450" lvl="0" indent="-171450">
              <a:lnSpc>
                <a:spcPct val="107000"/>
              </a:lnSpc>
              <a:buFont typeface="Arial" panose="020B0604020202020204" pitchFamily="34" charset="0"/>
              <a:buChar char="•"/>
              <a:tabLst>
                <a:tab pos="457200" algn="l"/>
              </a:tabLst>
            </a:pPr>
            <a:r>
              <a:rPr lang="en-US" sz="1100" dirty="0">
                <a:latin typeface="Calibri" panose="020F0502020204030204" pitchFamily="34" charset="0"/>
                <a:ea typeface="Calibri" panose="020F0502020204030204" pitchFamily="34" charset="0"/>
                <a:cs typeface="Arial" panose="020B0604020202020204" pitchFamily="34" charset="0"/>
              </a:rPr>
              <a:t>Resistencia a </a:t>
            </a:r>
            <a:r>
              <a:rPr lang="en-US" sz="1100" dirty="0" err="1">
                <a:latin typeface="Calibri" panose="020F0502020204030204" pitchFamily="34" charset="0"/>
                <a:ea typeface="Calibri" panose="020F0502020204030204" pitchFamily="34" charset="0"/>
                <a:cs typeface="Arial" panose="020B0604020202020204" pitchFamily="34" charset="0"/>
              </a:rPr>
              <a:t>formalizar</a:t>
            </a:r>
            <a:r>
              <a:rPr lang="en-US" sz="1100" dirty="0">
                <a:latin typeface="Calibri" panose="020F0502020204030204" pitchFamily="34" charset="0"/>
                <a:ea typeface="Calibri" panose="020F0502020204030204" pitchFamily="34" charset="0"/>
                <a:cs typeface="Arial" panose="020B0604020202020204" pitchFamily="34" charset="0"/>
              </a:rPr>
              <a:t> y/o </a:t>
            </a:r>
            <a:r>
              <a:rPr lang="en-US" sz="1100" dirty="0" err="1">
                <a:latin typeface="Calibri" panose="020F0502020204030204" pitchFamily="34" charset="0"/>
                <a:ea typeface="Calibri" panose="020F0502020204030204" pitchFamily="34" charset="0"/>
                <a:cs typeface="Arial" panose="020B0604020202020204" pitchFamily="34" charset="0"/>
              </a:rPr>
              <a:t>supervisar</a:t>
            </a:r>
            <a:r>
              <a:rPr lang="en-US" sz="1100" dirty="0">
                <a:latin typeface="Calibri" panose="020F0502020204030204" pitchFamily="34" charset="0"/>
                <a:ea typeface="Calibri" panose="020F0502020204030204" pitchFamily="34" charset="0"/>
                <a:cs typeface="Arial" panose="020B0604020202020204" pitchFamily="34" charset="0"/>
              </a:rPr>
              <a:t> la </a:t>
            </a:r>
            <a:r>
              <a:rPr lang="en-US" sz="1100" dirty="0" err="1">
                <a:latin typeface="Calibri" panose="020F0502020204030204" pitchFamily="34" charset="0"/>
                <a:ea typeface="Calibri" panose="020F0502020204030204" pitchFamily="34" charset="0"/>
                <a:cs typeface="Arial" panose="020B0604020202020204" pitchFamily="34" charset="0"/>
              </a:rPr>
              <a:t>modalidad</a:t>
            </a:r>
            <a:r>
              <a:rPr lang="en-US" sz="1100" dirty="0">
                <a:latin typeface="Calibri" panose="020F0502020204030204" pitchFamily="34" charset="0"/>
                <a:ea typeface="Calibri" panose="020F0502020204030204" pitchFamily="34" charset="0"/>
                <a:cs typeface="Arial" panose="020B0604020202020204" pitchFamily="34" charset="0"/>
              </a:rPr>
              <a:t> de acogida por parte de los cuidadores familiares</a:t>
            </a:r>
          </a:p>
          <a:p>
            <a:pPr marL="171450" lvl="0" indent="-171450">
              <a:lnSpc>
                <a:spcPct val="107000"/>
              </a:lnSpc>
              <a:buFont typeface="Arial" panose="020B0604020202020204" pitchFamily="34" charset="0"/>
              <a:buChar char="•"/>
              <a:tabLst>
                <a:tab pos="457200" algn="l"/>
              </a:tabLst>
            </a:pPr>
            <a:r>
              <a:rPr lang="en-US" sz="1100" dirty="0">
                <a:latin typeface="Calibri" panose="020F0502020204030204" pitchFamily="34" charset="0"/>
                <a:ea typeface="Calibri" panose="020F0502020204030204" pitchFamily="34" charset="0"/>
                <a:cs typeface="Arial" panose="020B0604020202020204" pitchFamily="34" charset="0"/>
              </a:rPr>
              <a:t>Resistencia a la búsqueda y reagrupación familiar por parte de los cuidadores familiares</a:t>
            </a:r>
          </a:p>
          <a:p>
            <a:pPr marL="171450" lvl="0" indent="-171450">
              <a:lnSpc>
                <a:spcPct val="107000"/>
              </a:lnSpc>
              <a:buFont typeface="Arial" panose="020B0604020202020204" pitchFamily="34" charset="0"/>
              <a:buChar char="•"/>
              <a:tabLst>
                <a:tab pos="457200" algn="l"/>
              </a:tabLst>
            </a:pPr>
            <a:r>
              <a:rPr lang="en-US" sz="1100" dirty="0">
                <a:latin typeface="Calibri" panose="020F0502020204030204" pitchFamily="34" charset="0"/>
                <a:ea typeface="Calibri" panose="020F0502020204030204" pitchFamily="34" charset="0"/>
                <a:cs typeface="Arial" panose="020B0604020202020204" pitchFamily="34" charset="0"/>
              </a:rPr>
              <a:t>Los/as </a:t>
            </a:r>
            <a:r>
              <a:rPr lang="en-US" sz="1100" dirty="0" err="1">
                <a:latin typeface="Calibri" panose="020F0502020204030204" pitchFamily="34" charset="0"/>
                <a:ea typeface="Calibri" panose="020F0502020204030204" pitchFamily="34" charset="0"/>
                <a:cs typeface="Arial" panose="020B0604020202020204" pitchFamily="34" charset="0"/>
              </a:rPr>
              <a:t>menores</a:t>
            </a:r>
            <a:r>
              <a:rPr lang="en-US" sz="1100" dirty="0">
                <a:latin typeface="Calibri" panose="020F0502020204030204" pitchFamily="34" charset="0"/>
                <a:ea typeface="Calibri" panose="020F0502020204030204" pitchFamily="34" charset="0"/>
                <a:cs typeface="Arial" panose="020B0604020202020204" pitchFamily="34" charset="0"/>
              </a:rPr>
              <a:t> </a:t>
            </a:r>
            <a:r>
              <a:rPr lang="en-US" sz="1100" dirty="0" err="1">
                <a:latin typeface="Calibri" panose="020F0502020204030204" pitchFamily="34" charset="0"/>
                <a:ea typeface="Calibri" panose="020F0502020204030204" pitchFamily="34" charset="0"/>
                <a:cs typeface="Arial" panose="020B0604020202020204" pitchFamily="34" charset="0"/>
              </a:rPr>
              <a:t>ya</a:t>
            </a:r>
            <a:r>
              <a:rPr lang="en-US" sz="1100" dirty="0">
                <a:latin typeface="Calibri" panose="020F0502020204030204" pitchFamily="34" charset="0"/>
                <a:ea typeface="Calibri" panose="020F0502020204030204" pitchFamily="34" charset="0"/>
                <a:cs typeface="Arial" panose="020B0604020202020204" pitchFamily="34" charset="0"/>
              </a:rPr>
              <a:t> cuidados por la familia extensa pueden estar "ocultos" y ser difíciles de identificar</a:t>
            </a:r>
          </a:p>
          <a:p>
            <a:pPr marL="171450" lvl="0" indent="-171450">
              <a:lnSpc>
                <a:spcPct val="107000"/>
              </a:lnSpc>
              <a:buFont typeface="Arial" panose="020B0604020202020204" pitchFamily="34" charset="0"/>
              <a:buChar char="•"/>
              <a:tabLst>
                <a:tab pos="457200" algn="l"/>
              </a:tabLst>
            </a:pPr>
            <a:r>
              <a:rPr lang="en-US" sz="1100" dirty="0" err="1">
                <a:latin typeface="Calibri" panose="020F0502020204030204" pitchFamily="34" charset="0"/>
                <a:ea typeface="Calibri" panose="020F0502020204030204" pitchFamily="34" charset="0"/>
                <a:cs typeface="Arial" panose="020B0604020202020204" pitchFamily="34" charset="0"/>
              </a:rPr>
              <a:t>Incluso</a:t>
            </a:r>
            <a:r>
              <a:rPr lang="en-US" sz="1100" dirty="0">
                <a:latin typeface="Calibri" panose="020F0502020204030204" pitchFamily="34" charset="0"/>
                <a:ea typeface="Calibri" panose="020F0502020204030204" pitchFamily="34" charset="0"/>
                <a:cs typeface="Arial" panose="020B0604020202020204" pitchFamily="34" charset="0"/>
              </a:rPr>
              <a:t> </a:t>
            </a:r>
            <a:r>
              <a:rPr lang="en-US" sz="1100" dirty="0" err="1">
                <a:latin typeface="Calibri" panose="020F0502020204030204" pitchFamily="34" charset="0"/>
                <a:ea typeface="Calibri" panose="020F0502020204030204" pitchFamily="34" charset="0"/>
                <a:cs typeface="Arial" panose="020B0604020202020204" pitchFamily="34" charset="0"/>
              </a:rPr>
              <a:t>los</a:t>
            </a:r>
            <a:r>
              <a:rPr lang="en-US" sz="1100" dirty="0">
                <a:latin typeface="Calibri" panose="020F0502020204030204" pitchFamily="34" charset="0"/>
                <a:ea typeface="Calibri" panose="020F0502020204030204" pitchFamily="34" charset="0"/>
                <a:cs typeface="Arial" panose="020B0604020202020204" pitchFamily="34" charset="0"/>
              </a:rPr>
              <a:t>/as </a:t>
            </a:r>
            <a:r>
              <a:rPr lang="en-US" sz="1100" dirty="0" err="1">
                <a:latin typeface="Calibri" panose="020F0502020204030204" pitchFamily="34" charset="0"/>
                <a:ea typeface="Calibri" panose="020F0502020204030204" pitchFamily="34" charset="0"/>
                <a:cs typeface="Arial" panose="020B0604020202020204" pitchFamily="34" charset="0"/>
              </a:rPr>
              <a:t>menores</a:t>
            </a:r>
            <a:r>
              <a:rPr lang="en-US" sz="1100" dirty="0">
                <a:latin typeface="Calibri" panose="020F0502020204030204" pitchFamily="34" charset="0"/>
                <a:ea typeface="Calibri" panose="020F0502020204030204" pitchFamily="34" charset="0"/>
                <a:cs typeface="Arial" panose="020B0604020202020204" pitchFamily="34" charset="0"/>
              </a:rPr>
              <a:t> </a:t>
            </a:r>
            <a:r>
              <a:rPr lang="en-US" sz="1100" dirty="0" err="1">
                <a:latin typeface="Calibri" panose="020F0502020204030204" pitchFamily="34" charset="0"/>
                <a:ea typeface="Calibri" panose="020F0502020204030204" pitchFamily="34" charset="0"/>
                <a:cs typeface="Arial" panose="020B0604020202020204" pitchFamily="34" charset="0"/>
              </a:rPr>
              <a:t>registrados</a:t>
            </a:r>
            <a:r>
              <a:rPr lang="en-US" sz="1100" dirty="0">
                <a:latin typeface="Calibri" panose="020F0502020204030204" pitchFamily="34" charset="0"/>
                <a:ea typeface="Calibri" panose="020F0502020204030204" pitchFamily="34" charset="0"/>
                <a:cs typeface="Arial" panose="020B0604020202020204" pitchFamily="34" charset="0"/>
              </a:rPr>
              <a:t> </a:t>
            </a:r>
            <a:r>
              <a:rPr lang="en-US" sz="1100" dirty="0" err="1">
                <a:latin typeface="Calibri" panose="020F0502020204030204" pitchFamily="34" charset="0"/>
                <a:ea typeface="Calibri" panose="020F0502020204030204" pitchFamily="34" charset="0"/>
                <a:cs typeface="Arial" panose="020B0604020202020204" pitchFamily="34" charset="0"/>
              </a:rPr>
              <a:t>en</a:t>
            </a:r>
            <a:r>
              <a:rPr lang="en-US" sz="1100" dirty="0">
                <a:latin typeface="Calibri" panose="020F0502020204030204" pitchFamily="34" charset="0"/>
                <a:ea typeface="Calibri" panose="020F0502020204030204" pitchFamily="34" charset="0"/>
                <a:cs typeface="Arial" panose="020B0604020202020204" pitchFamily="34" charset="0"/>
              </a:rPr>
              <a:t> un </a:t>
            </a:r>
            <a:r>
              <a:rPr lang="en-US" sz="1100" dirty="0" err="1">
                <a:latin typeface="Calibri" panose="020F0502020204030204" pitchFamily="34" charset="0"/>
                <a:ea typeface="Calibri" panose="020F0502020204030204" pitchFamily="34" charset="0"/>
                <a:cs typeface="Arial" panose="020B0604020202020204" pitchFamily="34" charset="0"/>
              </a:rPr>
              <a:t>inicio</a:t>
            </a:r>
            <a:r>
              <a:rPr lang="en-US" sz="1100" dirty="0">
                <a:latin typeface="Calibri" panose="020F0502020204030204" pitchFamily="34" charset="0"/>
                <a:ea typeface="Calibri" panose="020F0502020204030204" pitchFamily="34" charset="0"/>
                <a:cs typeface="Arial" panose="020B0604020202020204" pitchFamily="34" charset="0"/>
              </a:rPr>
              <a:t>, pueden no ser localizados de nuevo si la familia se traslada sin </a:t>
            </a:r>
            <a:r>
              <a:rPr lang="en-US" sz="1100" dirty="0" err="1">
                <a:latin typeface="Calibri" panose="020F0502020204030204" pitchFamily="34" charset="0"/>
                <a:ea typeface="Calibri" panose="020F0502020204030204" pitchFamily="34" charset="0"/>
                <a:cs typeface="Arial" panose="020B0604020202020204" pitchFamily="34" charset="0"/>
              </a:rPr>
              <a:t>comunicárselo</a:t>
            </a:r>
            <a:r>
              <a:rPr lang="en-US" sz="1100" dirty="0">
                <a:latin typeface="Calibri" panose="020F0502020204030204" pitchFamily="34" charset="0"/>
                <a:ea typeface="Calibri" panose="020F0502020204030204" pitchFamily="34" charset="0"/>
                <a:cs typeface="Arial" panose="020B0604020202020204" pitchFamily="34" charset="0"/>
              </a:rPr>
              <a:t> a las </a:t>
            </a:r>
            <a:r>
              <a:rPr lang="en-US" sz="1100" dirty="0" err="1">
                <a:latin typeface="Calibri" panose="020F0502020204030204" pitchFamily="34" charset="0"/>
                <a:ea typeface="Calibri" panose="020F0502020204030204" pitchFamily="34" charset="0"/>
                <a:cs typeface="Arial" panose="020B0604020202020204" pitchFamily="34" charset="0"/>
              </a:rPr>
              <a:t>autoridades</a:t>
            </a:r>
            <a:r>
              <a:rPr lang="en-US" sz="1100" dirty="0">
                <a:latin typeface="Calibri" panose="020F0502020204030204" pitchFamily="34" charset="0"/>
                <a:ea typeface="Calibri" panose="020F0502020204030204" pitchFamily="34" charset="0"/>
                <a:cs typeface="Arial" panose="020B0604020202020204" pitchFamily="34" charset="0"/>
              </a:rPr>
              <a:t> </a:t>
            </a:r>
            <a:r>
              <a:rPr lang="en-US" sz="1100" dirty="0" err="1">
                <a:latin typeface="Calibri" panose="020F0502020204030204" pitchFamily="34" charset="0"/>
                <a:ea typeface="Calibri" panose="020F0502020204030204" pitchFamily="34" charset="0"/>
                <a:cs typeface="Arial" panose="020B0604020202020204" pitchFamily="34" charset="0"/>
              </a:rPr>
              <a:t>competentes</a:t>
            </a:r>
            <a:endParaRPr lang="en-US" sz="1100" dirty="0">
              <a:latin typeface="Calibri" panose="020F0502020204030204" pitchFamily="34" charset="0"/>
              <a:ea typeface="Calibri" panose="020F0502020204030204" pitchFamily="34" charset="0"/>
              <a:cs typeface="Arial" panose="020B0604020202020204" pitchFamily="34" charset="0"/>
            </a:endParaRPr>
          </a:p>
          <a:p>
            <a:pPr marL="171450" lvl="0" indent="-171450">
              <a:lnSpc>
                <a:spcPct val="107000"/>
              </a:lnSpc>
              <a:buFont typeface="Arial" panose="020B0604020202020204" pitchFamily="34" charset="0"/>
              <a:buChar char="•"/>
              <a:tabLst>
                <a:tab pos="457200" algn="l"/>
              </a:tabLst>
            </a:pPr>
            <a:r>
              <a:rPr lang="en-US" sz="1100" dirty="0">
                <a:latin typeface="Calibri" panose="020F0502020204030204" pitchFamily="34" charset="0"/>
                <a:ea typeface="Calibri" panose="020F0502020204030204" pitchFamily="34" charset="0"/>
                <a:cs typeface="Arial" panose="020B0604020202020204" pitchFamily="34" charset="0"/>
              </a:rPr>
              <a:t>Posibilidad de que la </a:t>
            </a:r>
            <a:r>
              <a:rPr lang="en-US" sz="1100" dirty="0" err="1">
                <a:latin typeface="Calibri" panose="020F0502020204030204" pitchFamily="34" charset="0"/>
                <a:ea typeface="Calibri" panose="020F0502020204030204" pitchFamily="34" charset="0"/>
                <a:cs typeface="Arial" panose="020B0604020202020204" pitchFamily="34" charset="0"/>
              </a:rPr>
              <a:t>modalidad</a:t>
            </a:r>
            <a:r>
              <a:rPr lang="en-US" sz="1100" dirty="0">
                <a:latin typeface="Calibri" panose="020F0502020204030204" pitchFamily="34" charset="0"/>
                <a:ea typeface="Calibri" panose="020F0502020204030204" pitchFamily="34" charset="0"/>
                <a:cs typeface="Arial" panose="020B0604020202020204" pitchFamily="34" charset="0"/>
              </a:rPr>
              <a:t> de </a:t>
            </a:r>
            <a:r>
              <a:rPr lang="en-US" sz="1100" dirty="0" err="1">
                <a:latin typeface="Calibri" panose="020F0502020204030204" pitchFamily="34" charset="0"/>
                <a:ea typeface="Calibri" panose="020F0502020204030204" pitchFamily="34" charset="0"/>
                <a:cs typeface="Arial" panose="020B0604020202020204" pitchFamily="34" charset="0"/>
              </a:rPr>
              <a:t>acogida</a:t>
            </a:r>
            <a:r>
              <a:rPr lang="en-US" sz="1100" dirty="0">
                <a:latin typeface="Calibri" panose="020F0502020204030204" pitchFamily="34" charset="0"/>
                <a:ea typeface="Calibri" panose="020F0502020204030204" pitchFamily="34" charset="0"/>
                <a:cs typeface="Arial" panose="020B0604020202020204" pitchFamily="34" charset="0"/>
              </a:rPr>
              <a:t> se convierta por defecto en una solución de cuidado a largo plazo sin que se persiga la </a:t>
            </a:r>
            <a:r>
              <a:rPr lang="en-US" sz="1100" dirty="0" err="1">
                <a:latin typeface="Calibri" panose="020F0502020204030204" pitchFamily="34" charset="0"/>
                <a:ea typeface="Calibri" panose="020F0502020204030204" pitchFamily="34" charset="0"/>
                <a:cs typeface="Arial" panose="020B0604020202020204" pitchFamily="34" charset="0"/>
              </a:rPr>
              <a:t>reunificación</a:t>
            </a:r>
            <a:r>
              <a:rPr lang="en-US" sz="1100" dirty="0">
                <a:latin typeface="Calibri" panose="020F0502020204030204" pitchFamily="34" charset="0"/>
                <a:ea typeface="Calibri" panose="020F0502020204030204" pitchFamily="34" charset="0"/>
                <a:cs typeface="Arial" panose="020B0604020202020204" pitchFamily="34" charset="0"/>
              </a:rPr>
              <a:t> familiar</a:t>
            </a:r>
          </a:p>
          <a:p>
            <a:pPr marL="171450" lvl="0" indent="-171450">
              <a:lnSpc>
                <a:spcPct val="107000"/>
              </a:lnSpc>
              <a:buFont typeface="Arial" panose="020B0604020202020204" pitchFamily="34" charset="0"/>
              <a:buChar char="•"/>
              <a:tabLst>
                <a:tab pos="457200" algn="l"/>
              </a:tabLst>
            </a:pPr>
            <a:r>
              <a:rPr lang="en-US" sz="1100" dirty="0" err="1">
                <a:latin typeface="Calibri" panose="020F0502020204030204" pitchFamily="34" charset="0"/>
                <a:ea typeface="Calibri" panose="020F0502020204030204" pitchFamily="34" charset="0"/>
                <a:cs typeface="Arial" panose="020B0604020202020204" pitchFamily="34" charset="0"/>
              </a:rPr>
              <a:t>Separación</a:t>
            </a:r>
            <a:r>
              <a:rPr lang="en-US" sz="1100" dirty="0">
                <a:latin typeface="Calibri" panose="020F0502020204030204" pitchFamily="34" charset="0"/>
                <a:ea typeface="Calibri" panose="020F0502020204030204" pitchFamily="34" charset="0"/>
                <a:cs typeface="Arial" panose="020B0604020202020204" pitchFamily="34" charset="0"/>
              </a:rPr>
              <a:t> </a:t>
            </a:r>
            <a:r>
              <a:rPr lang="en-US" sz="1100" dirty="0" err="1">
                <a:latin typeface="Calibri" panose="020F0502020204030204" pitchFamily="34" charset="0"/>
                <a:ea typeface="Calibri" panose="020F0502020204030204" pitchFamily="34" charset="0"/>
                <a:cs typeface="Arial" panose="020B0604020202020204" pitchFamily="34" charset="0"/>
              </a:rPr>
              <a:t>secundaria</a:t>
            </a:r>
            <a:r>
              <a:rPr lang="en-US" sz="1100" dirty="0">
                <a:latin typeface="Calibri" panose="020F0502020204030204" pitchFamily="34" charset="0"/>
                <a:ea typeface="Calibri" panose="020F0502020204030204" pitchFamily="34" charset="0"/>
                <a:cs typeface="Arial" panose="020B0604020202020204" pitchFamily="34" charset="0"/>
              </a:rPr>
              <a:t> y/o </a:t>
            </a:r>
            <a:r>
              <a:rPr lang="en-US" sz="1100" dirty="0" err="1">
                <a:latin typeface="Calibri" panose="020F0502020204030204" pitchFamily="34" charset="0"/>
                <a:ea typeface="Calibri" panose="020F0502020204030204" pitchFamily="34" charset="0"/>
                <a:cs typeface="Arial" panose="020B0604020202020204" pitchFamily="34" charset="0"/>
              </a:rPr>
              <a:t>ruptura</a:t>
            </a:r>
            <a:r>
              <a:rPr lang="en-US" sz="1100" dirty="0">
                <a:latin typeface="Calibri" panose="020F0502020204030204" pitchFamily="34" charset="0"/>
                <a:ea typeface="Calibri" panose="020F0502020204030204" pitchFamily="34" charset="0"/>
                <a:cs typeface="Arial" panose="020B0604020202020204" pitchFamily="34" charset="0"/>
              </a:rPr>
              <a:t> de los acuerdos de acogida: las familias sometidas a estrés o que viven en condiciones de extrema pobreza o penuria pueden ser incapaces de continuar con </a:t>
            </a:r>
            <a:r>
              <a:rPr lang="en-US" sz="1100" dirty="0" err="1">
                <a:latin typeface="Calibri" panose="020F0502020204030204" pitchFamily="34" charset="0"/>
                <a:ea typeface="Calibri" panose="020F0502020204030204" pitchFamily="34" charset="0"/>
                <a:cs typeface="Arial" panose="020B0604020202020204" pitchFamily="34" charset="0"/>
              </a:rPr>
              <a:t>el</a:t>
            </a:r>
            <a:r>
              <a:rPr lang="en-US" sz="1100" dirty="0">
                <a:latin typeface="Calibri" panose="020F0502020204030204" pitchFamily="34" charset="0"/>
                <a:ea typeface="Calibri" panose="020F0502020204030204" pitchFamily="34" charset="0"/>
                <a:cs typeface="Arial" panose="020B0604020202020204" pitchFamily="34" charset="0"/>
              </a:rPr>
              <a:t> </a:t>
            </a:r>
            <a:r>
              <a:rPr lang="en-US" sz="1100" dirty="0" err="1">
                <a:latin typeface="Calibri" panose="020F0502020204030204" pitchFamily="34" charset="0"/>
                <a:ea typeface="Calibri" panose="020F0502020204030204" pitchFamily="34" charset="0"/>
                <a:cs typeface="Arial" panose="020B0604020202020204" pitchFamily="34" charset="0"/>
              </a:rPr>
              <a:t>acuerdo</a:t>
            </a:r>
            <a:endParaRPr lang="en-US" sz="1100" dirty="0">
              <a:latin typeface="Calibri" panose="020F0502020204030204" pitchFamily="34" charset="0"/>
              <a:ea typeface="Calibri" panose="020F0502020204030204" pitchFamily="34" charset="0"/>
              <a:cs typeface="Arial" panose="020B0604020202020204" pitchFamily="34" charset="0"/>
            </a:endParaRPr>
          </a:p>
        </p:txBody>
      </p:sp>
      <p:sp>
        <p:nvSpPr>
          <p:cNvPr id="58" name="TextBox 57">
            <a:extLst>
              <a:ext uri="{FF2B5EF4-FFF2-40B4-BE49-F238E27FC236}">
                <a16:creationId xmlns:a16="http://schemas.microsoft.com/office/drawing/2014/main" id="{B8425944-3AB0-71B4-0277-14A1C800A954}"/>
              </a:ext>
            </a:extLst>
          </p:cNvPr>
          <p:cNvSpPr txBox="1"/>
          <p:nvPr/>
        </p:nvSpPr>
        <p:spPr>
          <a:xfrm>
            <a:off x="996288" y="6593673"/>
            <a:ext cx="3201906" cy="520312"/>
          </a:xfrm>
          <a:prstGeom prst="rect">
            <a:avLst/>
          </a:prstGeom>
          <a:noFill/>
          <a:ln>
            <a:noFill/>
          </a:ln>
        </p:spPr>
        <p:txBody>
          <a:bodyPr wrap="square" lIns="90000" tIns="90000" rIns="90000" bIns="90000" rtlCol="0">
            <a:spAutoFit/>
          </a:bodyPr>
          <a:lstStyle/>
          <a:p>
            <a:r>
              <a:rPr lang="en-US" sz="1100" b="1" dirty="0"/>
              <a:t>Fortalecimiento familiar </a:t>
            </a:r>
            <a:r>
              <a:rPr lang="en-US" sz="1100" b="1" dirty="0" err="1"/>
              <a:t>en</a:t>
            </a:r>
            <a:r>
              <a:rPr lang="en-US" sz="1100" b="1" dirty="0"/>
              <a:t> la </a:t>
            </a:r>
            <a:r>
              <a:rPr lang="en-US" sz="1100" b="1" dirty="0" err="1"/>
              <a:t>modalidad</a:t>
            </a:r>
            <a:r>
              <a:rPr lang="en-US" sz="1100" b="1" dirty="0"/>
              <a:t> de </a:t>
            </a:r>
            <a:r>
              <a:rPr lang="en-US" sz="1100" b="1" dirty="0" err="1"/>
              <a:t>acogida</a:t>
            </a:r>
            <a:r>
              <a:rPr lang="en-US" sz="1100" b="1" dirty="0"/>
              <a:t> </a:t>
            </a:r>
            <a:r>
              <a:rPr lang="en-US" sz="1100" b="1" dirty="0" err="1"/>
              <a:t>por</a:t>
            </a:r>
            <a:r>
              <a:rPr lang="en-US" sz="1100" b="1" dirty="0"/>
              <a:t> </a:t>
            </a:r>
            <a:r>
              <a:rPr lang="en-US" sz="1100" b="1" dirty="0" err="1"/>
              <a:t>parte</a:t>
            </a:r>
            <a:r>
              <a:rPr lang="en-US" sz="1100" b="1" dirty="0"/>
              <a:t> de </a:t>
            </a:r>
            <a:r>
              <a:rPr lang="en-US" sz="1100" b="1" dirty="0" err="1"/>
              <a:t>familiares</a:t>
            </a:r>
            <a:r>
              <a:rPr lang="en-US" sz="1100" b="1" dirty="0"/>
              <a:t>:</a:t>
            </a:r>
          </a:p>
        </p:txBody>
      </p:sp>
      <p:sp>
        <p:nvSpPr>
          <p:cNvPr id="59" name="Rectangle 58">
            <a:extLst>
              <a:ext uri="{FF2B5EF4-FFF2-40B4-BE49-F238E27FC236}">
                <a16:creationId xmlns:a16="http://schemas.microsoft.com/office/drawing/2014/main" id="{D5A6D33F-8878-443B-BA56-913CD07D7A92}"/>
              </a:ext>
            </a:extLst>
          </p:cNvPr>
          <p:cNvSpPr/>
          <p:nvPr/>
        </p:nvSpPr>
        <p:spPr>
          <a:xfrm>
            <a:off x="996288" y="6236500"/>
            <a:ext cx="5262998" cy="2883116"/>
          </a:xfrm>
          <a:prstGeom prst="rect">
            <a:avLst/>
          </a:prstGeom>
          <a:noFill/>
          <a:ln>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60" name="Group 59">
            <a:extLst>
              <a:ext uri="{FF2B5EF4-FFF2-40B4-BE49-F238E27FC236}">
                <a16:creationId xmlns:a16="http://schemas.microsoft.com/office/drawing/2014/main" id="{4673AF89-65FD-8AE6-EDB6-8573340D184D}"/>
              </a:ext>
            </a:extLst>
          </p:cNvPr>
          <p:cNvGrpSpPr/>
          <p:nvPr/>
        </p:nvGrpSpPr>
        <p:grpSpPr>
          <a:xfrm>
            <a:off x="5296474" y="7890284"/>
            <a:ext cx="1130475" cy="1037621"/>
            <a:chOff x="10788562" y="3518124"/>
            <a:chExt cx="1130475" cy="1037621"/>
          </a:xfrm>
        </p:grpSpPr>
        <p:grpSp>
          <p:nvGrpSpPr>
            <p:cNvPr id="61" name="Group 60">
              <a:extLst>
                <a:ext uri="{FF2B5EF4-FFF2-40B4-BE49-F238E27FC236}">
                  <a16:creationId xmlns:a16="http://schemas.microsoft.com/office/drawing/2014/main" id="{BDBF7140-86FB-1FE2-8763-3B5373C072BA}"/>
                </a:ext>
              </a:extLst>
            </p:cNvPr>
            <p:cNvGrpSpPr/>
            <p:nvPr/>
          </p:nvGrpSpPr>
          <p:grpSpPr>
            <a:xfrm>
              <a:off x="10788562" y="3518124"/>
              <a:ext cx="1130475" cy="1037621"/>
              <a:chOff x="7772249" y="5449773"/>
              <a:chExt cx="500332" cy="459236"/>
            </a:xfrm>
          </p:grpSpPr>
          <p:sp>
            <p:nvSpPr>
              <p:cNvPr id="65" name="Trapezoid 64">
                <a:extLst>
                  <a:ext uri="{FF2B5EF4-FFF2-40B4-BE49-F238E27FC236}">
                    <a16:creationId xmlns:a16="http://schemas.microsoft.com/office/drawing/2014/main" id="{D59C7EB7-2C7F-88F0-57CE-F743869FC5FE}"/>
                  </a:ext>
                </a:extLst>
              </p:cNvPr>
              <p:cNvSpPr/>
              <p:nvPr/>
            </p:nvSpPr>
            <p:spPr>
              <a:xfrm>
                <a:off x="7772249" y="5449773"/>
                <a:ext cx="500332" cy="200981"/>
              </a:xfrm>
              <a:prstGeom prst="trapezoid">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66" name="Rectangle 65">
                <a:extLst>
                  <a:ext uri="{FF2B5EF4-FFF2-40B4-BE49-F238E27FC236}">
                    <a16:creationId xmlns:a16="http://schemas.microsoft.com/office/drawing/2014/main" id="{A506C13A-7E64-0F1B-531F-5F511A8F208A}"/>
                  </a:ext>
                </a:extLst>
              </p:cNvPr>
              <p:cNvSpPr/>
              <p:nvPr/>
            </p:nvSpPr>
            <p:spPr>
              <a:xfrm>
                <a:off x="7815586" y="5650754"/>
                <a:ext cx="413659" cy="258255"/>
              </a:xfrm>
              <a:prstGeom prst="rect">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grpSp>
          <p:nvGrpSpPr>
            <p:cNvPr id="62" name="Group 61">
              <a:extLst>
                <a:ext uri="{FF2B5EF4-FFF2-40B4-BE49-F238E27FC236}">
                  <a16:creationId xmlns:a16="http://schemas.microsoft.com/office/drawing/2014/main" id="{956940A1-0423-1BDE-804A-DA952AE5DA5F}"/>
                </a:ext>
              </a:extLst>
            </p:cNvPr>
            <p:cNvGrpSpPr/>
            <p:nvPr/>
          </p:nvGrpSpPr>
          <p:grpSpPr>
            <a:xfrm>
              <a:off x="11219739" y="3812476"/>
              <a:ext cx="254533" cy="565794"/>
              <a:chOff x="8471006" y="1370604"/>
              <a:chExt cx="254533" cy="565794"/>
            </a:xfrm>
          </p:grpSpPr>
          <p:sp>
            <p:nvSpPr>
              <p:cNvPr id="63" name="Round Same Side Corner Rectangle 21">
                <a:extLst>
                  <a:ext uri="{FF2B5EF4-FFF2-40B4-BE49-F238E27FC236}">
                    <a16:creationId xmlns:a16="http://schemas.microsoft.com/office/drawing/2014/main" id="{E6AD4D86-C588-1072-5B90-753BB83EB2D1}"/>
                  </a:ext>
                </a:extLst>
              </p:cNvPr>
              <p:cNvSpPr/>
              <p:nvPr/>
            </p:nvSpPr>
            <p:spPr>
              <a:xfrm>
                <a:off x="8472873" y="1668853"/>
                <a:ext cx="251673" cy="267545"/>
              </a:xfrm>
              <a:prstGeom prst="round2SameRect">
                <a:avLst>
                  <a:gd name="adj1" fmla="val 50000"/>
                  <a:gd name="adj2" fmla="val 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64" name="Oval 63">
                <a:extLst>
                  <a:ext uri="{FF2B5EF4-FFF2-40B4-BE49-F238E27FC236}">
                    <a16:creationId xmlns:a16="http://schemas.microsoft.com/office/drawing/2014/main" id="{8FDAE11E-62A7-2D21-A7A6-07816CD1DDB4}"/>
                  </a:ext>
                </a:extLst>
              </p:cNvPr>
              <p:cNvSpPr/>
              <p:nvPr/>
            </p:nvSpPr>
            <p:spPr>
              <a:xfrm>
                <a:off x="8471006" y="1370604"/>
                <a:ext cx="254533" cy="254533"/>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grpSp>
    </p:spTree>
    <p:extLst>
      <p:ext uri="{BB962C8B-B14F-4D97-AF65-F5344CB8AC3E}">
        <p14:creationId xmlns:p14="http://schemas.microsoft.com/office/powerpoint/2010/main" val="341696691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Hexagon 15">
            <a:extLst>
              <a:ext uri="{FF2B5EF4-FFF2-40B4-BE49-F238E27FC236}">
                <a16:creationId xmlns:a16="http://schemas.microsoft.com/office/drawing/2014/main" id="{F4F20A53-B8B7-8386-80BB-458946D2C2F7}"/>
              </a:ext>
            </a:extLst>
          </p:cNvPr>
          <p:cNvSpPr/>
          <p:nvPr/>
        </p:nvSpPr>
        <p:spPr>
          <a:xfrm rot="1782986">
            <a:off x="286724" y="301110"/>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Hexagon 16">
            <a:extLst>
              <a:ext uri="{FF2B5EF4-FFF2-40B4-BE49-F238E27FC236}">
                <a16:creationId xmlns:a16="http://schemas.microsoft.com/office/drawing/2014/main" id="{5B0D2ECD-2245-1B29-30FA-9D9E91DEC81C}"/>
              </a:ext>
            </a:extLst>
          </p:cNvPr>
          <p:cNvSpPr/>
          <p:nvPr/>
        </p:nvSpPr>
        <p:spPr>
          <a:xfrm rot="1782986">
            <a:off x="286724" y="763955"/>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Hexagon 17">
            <a:extLst>
              <a:ext uri="{FF2B5EF4-FFF2-40B4-BE49-F238E27FC236}">
                <a16:creationId xmlns:a16="http://schemas.microsoft.com/office/drawing/2014/main" id="{2F62FD80-42A6-087C-FB97-CBD717DE2157}"/>
              </a:ext>
            </a:extLst>
          </p:cNvPr>
          <p:cNvSpPr/>
          <p:nvPr/>
        </p:nvSpPr>
        <p:spPr>
          <a:xfrm rot="1782986">
            <a:off x="286724" y="1226800"/>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Hexagon 18">
            <a:extLst>
              <a:ext uri="{FF2B5EF4-FFF2-40B4-BE49-F238E27FC236}">
                <a16:creationId xmlns:a16="http://schemas.microsoft.com/office/drawing/2014/main" id="{34282C81-1BDD-445E-97F5-59741069E143}"/>
              </a:ext>
            </a:extLst>
          </p:cNvPr>
          <p:cNvSpPr/>
          <p:nvPr/>
        </p:nvSpPr>
        <p:spPr>
          <a:xfrm rot="1782986">
            <a:off x="286724" y="1689645"/>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Hexagon 19">
            <a:extLst>
              <a:ext uri="{FF2B5EF4-FFF2-40B4-BE49-F238E27FC236}">
                <a16:creationId xmlns:a16="http://schemas.microsoft.com/office/drawing/2014/main" id="{DAE8D308-1F21-2E7C-7DA3-C0E216556E5B}"/>
              </a:ext>
            </a:extLst>
          </p:cNvPr>
          <p:cNvSpPr/>
          <p:nvPr/>
        </p:nvSpPr>
        <p:spPr>
          <a:xfrm rot="1782986">
            <a:off x="286724" y="2152490"/>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5" name="TextBox 54">
            <a:extLst>
              <a:ext uri="{FF2B5EF4-FFF2-40B4-BE49-F238E27FC236}">
                <a16:creationId xmlns:a16="http://schemas.microsoft.com/office/drawing/2014/main" id="{9626918E-8F1C-196D-174B-BD38BB895F35}"/>
              </a:ext>
            </a:extLst>
          </p:cNvPr>
          <p:cNvSpPr txBox="1"/>
          <p:nvPr/>
        </p:nvSpPr>
        <p:spPr>
          <a:xfrm>
            <a:off x="996287" y="699799"/>
            <a:ext cx="5262998" cy="1895712"/>
          </a:xfrm>
          <a:prstGeom prst="rect">
            <a:avLst/>
          </a:prstGeom>
          <a:solidFill>
            <a:schemeClr val="accent3">
              <a:lumMod val="20000"/>
              <a:lumOff val="80000"/>
            </a:schemeClr>
          </a:solidFill>
        </p:spPr>
        <p:txBody>
          <a:bodyPr wrap="square">
            <a:spAutoFit/>
          </a:bodyPr>
          <a:lstStyle/>
          <a:p>
            <a:pPr>
              <a:lnSpc>
                <a:spcPct val="107000"/>
              </a:lnSpc>
            </a:pPr>
            <a:r>
              <a:rPr lang="en-US" sz="1100" b="1" dirty="0">
                <a:effectLst/>
                <a:latin typeface="Calibri" panose="020F0502020204030204" pitchFamily="34" charset="0"/>
                <a:ea typeface="Calibri" panose="020F0502020204030204" pitchFamily="34" charset="0"/>
                <a:cs typeface="Arial" panose="020B0604020202020204" pitchFamily="34" charset="0"/>
              </a:rPr>
              <a:t>MODALIDAD DE ACOGIDA TEMPORAL</a:t>
            </a:r>
          </a:p>
          <a:p>
            <a:pPr>
              <a:lnSpc>
                <a:spcPct val="107000"/>
              </a:lnSpc>
            </a:pPr>
            <a:endParaRPr lang="en-US" sz="1100" dirty="0">
              <a:effectLst/>
              <a:latin typeface="Calibri" panose="020F0502020204030204" pitchFamily="34" charset="0"/>
              <a:ea typeface="Calibri" panose="020F0502020204030204" pitchFamily="34" charset="0"/>
              <a:cs typeface="Arial" panose="020B0604020202020204" pitchFamily="34" charset="0"/>
            </a:endParaRPr>
          </a:p>
          <a:p>
            <a:pPr>
              <a:lnSpc>
                <a:spcPct val="107000"/>
              </a:lnSpc>
            </a:pPr>
            <a:r>
              <a:rPr lang="en-US" sz="1100" dirty="0">
                <a:effectLst/>
                <a:latin typeface="Calibri" panose="020F0502020204030204" pitchFamily="34" charset="0"/>
                <a:ea typeface="Calibri" panose="020F0502020204030204" pitchFamily="34" charset="0"/>
                <a:cs typeface="Arial" panose="020B0604020202020204" pitchFamily="34" charset="0"/>
              </a:rPr>
              <a:t>Situaciones en las que </a:t>
            </a:r>
            <a:r>
              <a:rPr lang="en-US" sz="1100" dirty="0" err="1">
                <a:latin typeface="Calibri" panose="020F0502020204030204" pitchFamily="34" charset="0"/>
                <a:ea typeface="Calibri" panose="020F0502020204030204" pitchFamily="34" charset="0"/>
                <a:cs typeface="Arial" panose="020B0604020202020204" pitchFamily="34" charset="0"/>
              </a:rPr>
              <a:t>los</a:t>
            </a:r>
            <a:r>
              <a:rPr lang="en-US" sz="1100" dirty="0">
                <a:latin typeface="Calibri" panose="020F0502020204030204" pitchFamily="34" charset="0"/>
                <a:ea typeface="Calibri" panose="020F0502020204030204" pitchFamily="34" charset="0"/>
                <a:cs typeface="Arial" panose="020B0604020202020204" pitchFamily="34" charset="0"/>
              </a:rPr>
              <a:t>/as </a:t>
            </a:r>
            <a:r>
              <a:rPr lang="en-US" sz="1100" dirty="0" err="1">
                <a:latin typeface="Calibri" panose="020F0502020204030204" pitchFamily="34" charset="0"/>
                <a:ea typeface="Calibri" panose="020F0502020204030204" pitchFamily="34" charset="0"/>
                <a:cs typeface="Arial" panose="020B0604020202020204" pitchFamily="34" charset="0"/>
              </a:rPr>
              <a:t>menores</a:t>
            </a:r>
            <a:r>
              <a:rPr lang="en-US" sz="1100" dirty="0">
                <a:effectLst/>
                <a:latin typeface="Calibri" panose="020F0502020204030204" pitchFamily="34" charset="0"/>
                <a:ea typeface="Calibri" panose="020F0502020204030204" pitchFamily="34" charset="0"/>
                <a:cs typeface="Arial" panose="020B0604020202020204" pitchFamily="34" charset="0"/>
              </a:rPr>
              <a:t> son cuidados en un hogar ajeno a su familia. </a:t>
            </a:r>
          </a:p>
          <a:p>
            <a:pPr>
              <a:lnSpc>
                <a:spcPct val="107000"/>
              </a:lnSpc>
            </a:pPr>
            <a:endParaRPr lang="en-US" sz="1100" dirty="0">
              <a:effectLst/>
              <a:latin typeface="Calibri" panose="020F0502020204030204" pitchFamily="34" charset="0"/>
              <a:ea typeface="Calibri" panose="020F0502020204030204" pitchFamily="34" charset="0"/>
              <a:cs typeface="Arial" panose="020B0604020202020204" pitchFamily="34" charset="0"/>
            </a:endParaRPr>
          </a:p>
          <a:p>
            <a:pPr>
              <a:lnSpc>
                <a:spcPct val="107000"/>
              </a:lnSpc>
            </a:pPr>
            <a:r>
              <a:rPr lang="en-US" sz="1100" dirty="0" err="1">
                <a:effectLst/>
                <a:latin typeface="Calibri" panose="020F0502020204030204" pitchFamily="34" charset="0"/>
                <a:ea typeface="Calibri" panose="020F0502020204030204" pitchFamily="34" charset="0"/>
                <a:cs typeface="Arial" panose="020B0604020202020204" pitchFamily="34" charset="0"/>
              </a:rPr>
              <a:t>Esta</a:t>
            </a:r>
            <a:r>
              <a:rPr lang="en-US" sz="1100" dirty="0">
                <a:effectLst/>
                <a:latin typeface="Calibri" panose="020F0502020204030204" pitchFamily="34" charset="0"/>
                <a:ea typeface="Calibri" panose="020F0502020204030204" pitchFamily="34" charset="0"/>
                <a:cs typeface="Arial" panose="020B0604020202020204" pitchFamily="34" charset="0"/>
              </a:rPr>
              <a:t> </a:t>
            </a:r>
            <a:r>
              <a:rPr lang="en-US" sz="1100" dirty="0" err="1">
                <a:effectLst/>
                <a:latin typeface="Calibri" panose="020F0502020204030204" pitchFamily="34" charset="0"/>
                <a:ea typeface="Calibri" panose="020F0502020204030204" pitchFamily="34" charset="0"/>
                <a:cs typeface="Arial" panose="020B0604020202020204" pitchFamily="34" charset="0"/>
              </a:rPr>
              <a:t>modalidad</a:t>
            </a:r>
            <a:r>
              <a:rPr lang="en-US" sz="1100" dirty="0">
                <a:effectLst/>
                <a:latin typeface="Calibri" panose="020F0502020204030204" pitchFamily="34" charset="0"/>
                <a:ea typeface="Calibri" panose="020F0502020204030204" pitchFamily="34" charset="0"/>
                <a:cs typeface="Arial" panose="020B0604020202020204" pitchFamily="34" charset="0"/>
              </a:rPr>
              <a:t> de </a:t>
            </a:r>
            <a:r>
              <a:rPr lang="en-US" sz="1100" dirty="0" err="1">
                <a:effectLst/>
                <a:latin typeface="Calibri" panose="020F0502020204030204" pitchFamily="34" charset="0"/>
                <a:ea typeface="Calibri" panose="020F0502020204030204" pitchFamily="34" charset="0"/>
                <a:cs typeface="Arial" panose="020B0604020202020204" pitchFamily="34" charset="0"/>
              </a:rPr>
              <a:t>acogida</a:t>
            </a:r>
            <a:r>
              <a:rPr lang="en-US" sz="1100" dirty="0">
                <a:effectLst/>
                <a:latin typeface="Calibri" panose="020F0502020204030204" pitchFamily="34" charset="0"/>
                <a:ea typeface="Calibri" panose="020F0502020204030204" pitchFamily="34" charset="0"/>
                <a:cs typeface="Arial" panose="020B0604020202020204" pitchFamily="34" charset="0"/>
              </a:rPr>
              <a:t> suele entenderse como un acuerdo temporal y, en la mayoría de los casos, los padres biológicos conservan sus derechos y responsabilidades parentales. La </a:t>
            </a:r>
            <a:r>
              <a:rPr lang="en-US" sz="1100" dirty="0" err="1">
                <a:effectLst/>
                <a:latin typeface="Calibri" panose="020F0502020204030204" pitchFamily="34" charset="0"/>
                <a:ea typeface="Calibri" panose="020F0502020204030204" pitchFamily="34" charset="0"/>
                <a:cs typeface="Arial" panose="020B0604020202020204" pitchFamily="34" charset="0"/>
              </a:rPr>
              <a:t>modalidad</a:t>
            </a:r>
            <a:r>
              <a:rPr lang="en-US" sz="1100" dirty="0">
                <a:effectLst/>
                <a:latin typeface="Calibri" panose="020F0502020204030204" pitchFamily="34" charset="0"/>
                <a:ea typeface="Calibri" panose="020F0502020204030204" pitchFamily="34" charset="0"/>
                <a:cs typeface="Arial" panose="020B0604020202020204" pitchFamily="34" charset="0"/>
              </a:rPr>
              <a:t> de </a:t>
            </a:r>
            <a:r>
              <a:rPr lang="en-US" sz="1100" dirty="0" err="1">
                <a:effectLst/>
                <a:latin typeface="Calibri" panose="020F0502020204030204" pitchFamily="34" charset="0"/>
                <a:ea typeface="Calibri" panose="020F0502020204030204" pitchFamily="34" charset="0"/>
                <a:cs typeface="Arial" panose="020B0604020202020204" pitchFamily="34" charset="0"/>
              </a:rPr>
              <a:t>acogida</a:t>
            </a:r>
            <a:r>
              <a:rPr lang="en-US" sz="1100" dirty="0">
                <a:effectLst/>
                <a:latin typeface="Calibri" panose="020F0502020204030204" pitchFamily="34" charset="0"/>
                <a:ea typeface="Calibri" panose="020F0502020204030204" pitchFamily="34" charset="0"/>
                <a:cs typeface="Arial" panose="020B0604020202020204" pitchFamily="34" charset="0"/>
              </a:rPr>
              <a:t> es </a:t>
            </a:r>
            <a:r>
              <a:rPr lang="en-US" sz="1100" dirty="0" err="1">
                <a:effectLst/>
                <a:latin typeface="Calibri" panose="020F0502020204030204" pitchFamily="34" charset="0"/>
                <a:ea typeface="Calibri" panose="020F0502020204030204" pitchFamily="34" charset="0"/>
                <a:cs typeface="Arial" panose="020B0604020202020204" pitchFamily="34" charset="0"/>
              </a:rPr>
              <a:t>administrada</a:t>
            </a:r>
            <a:r>
              <a:rPr lang="en-US" sz="1100" dirty="0">
                <a:effectLst/>
                <a:latin typeface="Calibri" panose="020F0502020204030204" pitchFamily="34" charset="0"/>
                <a:ea typeface="Calibri" panose="020F0502020204030204" pitchFamily="34" charset="0"/>
                <a:cs typeface="Arial" panose="020B0604020202020204" pitchFamily="34" charset="0"/>
              </a:rPr>
              <a:t> por una autoridad competente, en virtud de la cual se </a:t>
            </a:r>
            <a:r>
              <a:rPr lang="en-US" sz="1100" dirty="0" err="1">
                <a:effectLst/>
                <a:latin typeface="Calibri" panose="020F0502020204030204" pitchFamily="34" charset="0"/>
                <a:ea typeface="Calibri" panose="020F0502020204030204" pitchFamily="34" charset="0"/>
                <a:cs typeface="Arial" panose="020B0604020202020204" pitchFamily="34" charset="0"/>
              </a:rPr>
              <a:t>reubica</a:t>
            </a:r>
            <a:r>
              <a:rPr lang="en-US" sz="1100" dirty="0">
                <a:effectLst/>
                <a:latin typeface="Calibri" panose="020F0502020204030204" pitchFamily="34" charset="0"/>
                <a:ea typeface="Calibri" panose="020F0502020204030204" pitchFamily="34" charset="0"/>
                <a:cs typeface="Arial" panose="020B0604020202020204" pitchFamily="34" charset="0"/>
              </a:rPr>
              <a:t> al </a:t>
            </a:r>
            <a:r>
              <a:rPr lang="en-US" sz="1100" dirty="0" err="1">
                <a:effectLst/>
                <a:latin typeface="Calibri" panose="020F0502020204030204" pitchFamily="34" charset="0"/>
                <a:ea typeface="Calibri" panose="020F0502020204030204" pitchFamily="34" charset="0"/>
                <a:cs typeface="Arial" panose="020B0604020202020204" pitchFamily="34" charset="0"/>
              </a:rPr>
              <a:t>menor</a:t>
            </a:r>
            <a:r>
              <a:rPr lang="en-US" sz="1100" dirty="0">
                <a:effectLst/>
                <a:latin typeface="Calibri" panose="020F0502020204030204" pitchFamily="34" charset="0"/>
                <a:ea typeface="Calibri" panose="020F0502020204030204" pitchFamily="34" charset="0"/>
                <a:cs typeface="Arial" panose="020B0604020202020204" pitchFamily="34" charset="0"/>
              </a:rPr>
              <a:t> </a:t>
            </a:r>
            <a:r>
              <a:rPr lang="en-US" sz="1100" dirty="0" err="1">
                <a:effectLst/>
                <a:latin typeface="Calibri" panose="020F0502020204030204" pitchFamily="34" charset="0"/>
                <a:ea typeface="Calibri" panose="020F0502020204030204" pitchFamily="34" charset="0"/>
                <a:cs typeface="Arial" panose="020B0604020202020204" pitchFamily="34" charset="0"/>
              </a:rPr>
              <a:t>en</a:t>
            </a:r>
            <a:r>
              <a:rPr lang="en-US" sz="1100" dirty="0">
                <a:effectLst/>
                <a:latin typeface="Calibri" panose="020F0502020204030204" pitchFamily="34" charset="0"/>
                <a:ea typeface="Calibri" panose="020F0502020204030204" pitchFamily="34" charset="0"/>
                <a:cs typeface="Arial" panose="020B0604020202020204" pitchFamily="34" charset="0"/>
              </a:rPr>
              <a:t> el entorno doméstico de una familia que ha sido seleccionada, preparada y autorizada para prestar ese tipo de </a:t>
            </a:r>
            <a:r>
              <a:rPr lang="en-US" sz="1100" dirty="0" err="1">
                <a:effectLst/>
                <a:latin typeface="Calibri" panose="020F0502020204030204" pitchFamily="34" charset="0"/>
                <a:ea typeface="Calibri" panose="020F0502020204030204" pitchFamily="34" charset="0"/>
                <a:cs typeface="Arial" panose="020B0604020202020204" pitchFamily="34" charset="0"/>
              </a:rPr>
              <a:t>acogida</a:t>
            </a:r>
            <a:r>
              <a:rPr lang="en-US" sz="1100" dirty="0">
                <a:effectLst/>
                <a:latin typeface="Calibri" panose="020F0502020204030204" pitchFamily="34" charset="0"/>
                <a:ea typeface="Calibri" panose="020F0502020204030204" pitchFamily="34" charset="0"/>
                <a:cs typeface="Arial" panose="020B0604020202020204" pitchFamily="34" charset="0"/>
              </a:rPr>
              <a:t>, y que es supervisada y puede recibir apoyo económico y/o no económico para </a:t>
            </a:r>
            <a:r>
              <a:rPr lang="en-US" sz="1100" dirty="0" err="1">
                <a:effectLst/>
                <a:latin typeface="Calibri" panose="020F0502020204030204" pitchFamily="34" charset="0"/>
                <a:ea typeface="Calibri" panose="020F0502020204030204" pitchFamily="34" charset="0"/>
                <a:cs typeface="Arial" panose="020B0604020202020204" pitchFamily="34" charset="0"/>
              </a:rPr>
              <a:t>este</a:t>
            </a:r>
            <a:r>
              <a:rPr lang="en-US" sz="1100" dirty="0">
                <a:effectLst/>
                <a:latin typeface="Calibri" panose="020F0502020204030204" pitchFamily="34" charset="0"/>
                <a:ea typeface="Calibri" panose="020F0502020204030204" pitchFamily="34" charset="0"/>
                <a:cs typeface="Arial" panose="020B0604020202020204" pitchFamily="34" charset="0"/>
              </a:rPr>
              <a:t> fin.</a:t>
            </a:r>
          </a:p>
        </p:txBody>
      </p:sp>
      <p:sp>
        <p:nvSpPr>
          <p:cNvPr id="2" name="TextBox 1">
            <a:extLst>
              <a:ext uri="{FF2B5EF4-FFF2-40B4-BE49-F238E27FC236}">
                <a16:creationId xmlns:a16="http://schemas.microsoft.com/office/drawing/2014/main" id="{4AFC9570-DD7A-2FD4-0E9B-77EE925DEE96}"/>
              </a:ext>
            </a:extLst>
          </p:cNvPr>
          <p:cNvSpPr txBox="1"/>
          <p:nvPr/>
        </p:nvSpPr>
        <p:spPr>
          <a:xfrm>
            <a:off x="996287" y="2918308"/>
            <a:ext cx="5262997" cy="4612801"/>
          </a:xfrm>
          <a:prstGeom prst="rect">
            <a:avLst/>
          </a:prstGeom>
          <a:noFill/>
        </p:spPr>
        <p:txBody>
          <a:bodyPr wrap="square">
            <a:spAutoFit/>
          </a:bodyPr>
          <a:lstStyle/>
          <a:p>
            <a:pPr lvl="0">
              <a:lnSpc>
                <a:spcPct val="107000"/>
              </a:lnSpc>
              <a:tabLst>
                <a:tab pos="457200" algn="l"/>
              </a:tabLst>
            </a:pPr>
            <a:r>
              <a:rPr lang="en-US" sz="1100" b="1" dirty="0">
                <a:latin typeface="Calibri" panose="020F0502020204030204" pitchFamily="34" charset="0"/>
                <a:ea typeface="Calibri" panose="020F0502020204030204" pitchFamily="34" charset="0"/>
                <a:cs typeface="Arial" panose="020B0604020202020204" pitchFamily="34" charset="0"/>
              </a:rPr>
              <a:t>Puntos clave</a:t>
            </a:r>
          </a:p>
          <a:p>
            <a:pPr marL="171450" lvl="0" indent="-171450">
              <a:lnSpc>
                <a:spcPct val="107000"/>
              </a:lnSpc>
              <a:buFont typeface="Arial" panose="020B0604020202020204" pitchFamily="34" charset="0"/>
              <a:buChar char="•"/>
              <a:tabLst>
                <a:tab pos="457200" algn="l"/>
              </a:tabLst>
            </a:pPr>
            <a:r>
              <a:rPr lang="en-US" sz="1100" dirty="0">
                <a:latin typeface="Calibri" panose="020F0502020204030204" pitchFamily="34" charset="0"/>
                <a:ea typeface="Calibri" panose="020F0502020204030204" pitchFamily="34" charset="0"/>
                <a:cs typeface="Arial" panose="020B0604020202020204" pitchFamily="34" charset="0"/>
              </a:rPr>
              <a:t>La </a:t>
            </a:r>
            <a:r>
              <a:rPr lang="en-US" sz="1100" dirty="0" err="1">
                <a:latin typeface="Calibri" panose="020F0502020204030204" pitchFamily="34" charset="0"/>
                <a:ea typeface="Calibri" panose="020F0502020204030204" pitchFamily="34" charset="0"/>
                <a:cs typeface="Arial" panose="020B0604020202020204" pitchFamily="34" charset="0"/>
              </a:rPr>
              <a:t>modalidad</a:t>
            </a:r>
            <a:r>
              <a:rPr lang="en-US" sz="1100" dirty="0">
                <a:latin typeface="Calibri" panose="020F0502020204030204" pitchFamily="34" charset="0"/>
                <a:ea typeface="Calibri" panose="020F0502020204030204" pitchFamily="34" charset="0"/>
                <a:cs typeface="Arial" panose="020B0604020202020204" pitchFamily="34" charset="0"/>
              </a:rPr>
              <a:t> de </a:t>
            </a:r>
            <a:r>
              <a:rPr lang="en-US" sz="1100" dirty="0" err="1">
                <a:latin typeface="Calibri" panose="020F0502020204030204" pitchFamily="34" charset="0"/>
                <a:ea typeface="Calibri" panose="020F0502020204030204" pitchFamily="34" charset="0"/>
                <a:cs typeface="Arial" panose="020B0604020202020204" pitchFamily="34" charset="0"/>
              </a:rPr>
              <a:t>acogida</a:t>
            </a:r>
            <a:r>
              <a:rPr lang="en-US" sz="1100" dirty="0">
                <a:latin typeface="Calibri" panose="020F0502020204030204" pitchFamily="34" charset="0"/>
                <a:ea typeface="Calibri" panose="020F0502020204030204" pitchFamily="34" charset="0"/>
                <a:cs typeface="Arial" panose="020B0604020202020204" pitchFamily="34" charset="0"/>
              </a:rPr>
              <a:t> temporal </a:t>
            </a:r>
            <a:r>
              <a:rPr lang="en-US" sz="1100" dirty="0" err="1">
                <a:latin typeface="Calibri" panose="020F0502020204030204" pitchFamily="34" charset="0"/>
                <a:ea typeface="Calibri" panose="020F0502020204030204" pitchFamily="34" charset="0"/>
                <a:cs typeface="Arial" panose="020B0604020202020204" pitchFamily="34" charset="0"/>
              </a:rPr>
              <a:t>también</a:t>
            </a:r>
            <a:r>
              <a:rPr lang="en-US" sz="1100" dirty="0">
                <a:latin typeface="Calibri" panose="020F0502020204030204" pitchFamily="34" charset="0"/>
                <a:ea typeface="Calibri" panose="020F0502020204030204" pitchFamily="34" charset="0"/>
                <a:cs typeface="Arial" panose="020B0604020202020204" pitchFamily="34" charset="0"/>
              </a:rPr>
              <a:t> se refiere a los acuerdos tradicionales o informales en los que no interviene un tercero, aunque pueden estar respaldados o apoyados por la comunidad y pueden implicar derechos y obligaciones para ambas </a:t>
            </a:r>
            <a:r>
              <a:rPr lang="en-US" sz="1100" dirty="0" err="1">
                <a:latin typeface="Calibri" panose="020F0502020204030204" pitchFamily="34" charset="0"/>
                <a:ea typeface="Calibri" panose="020F0502020204030204" pitchFamily="34" charset="0"/>
                <a:cs typeface="Arial" panose="020B0604020202020204" pitchFamily="34" charset="0"/>
              </a:rPr>
              <a:t>partes</a:t>
            </a:r>
            <a:endParaRPr lang="en-US" sz="1100" dirty="0">
              <a:latin typeface="Calibri" panose="020F0502020204030204" pitchFamily="34" charset="0"/>
              <a:ea typeface="Calibri" panose="020F0502020204030204" pitchFamily="34" charset="0"/>
              <a:cs typeface="Arial" panose="020B0604020202020204" pitchFamily="34" charset="0"/>
            </a:endParaRPr>
          </a:p>
          <a:p>
            <a:pPr marL="171450" lvl="0" indent="-171450">
              <a:lnSpc>
                <a:spcPct val="107000"/>
              </a:lnSpc>
              <a:buFont typeface="Arial" panose="020B0604020202020204" pitchFamily="34" charset="0"/>
              <a:buChar char="•"/>
              <a:tabLst>
                <a:tab pos="457200" algn="l"/>
              </a:tabLst>
            </a:pPr>
            <a:r>
              <a:rPr lang="en-US" sz="1100" dirty="0">
                <a:latin typeface="Calibri" panose="020F0502020204030204" pitchFamily="34" charset="0"/>
                <a:ea typeface="Calibri" panose="020F0502020204030204" pitchFamily="34" charset="0"/>
                <a:cs typeface="Arial" panose="020B0604020202020204" pitchFamily="34" charset="0"/>
              </a:rPr>
              <a:t>Las </a:t>
            </a:r>
            <a:r>
              <a:rPr lang="en-US" sz="1100" dirty="0" err="1">
                <a:latin typeface="Calibri" panose="020F0502020204030204" pitchFamily="34" charset="0"/>
                <a:ea typeface="Calibri" panose="020F0502020204030204" pitchFamily="34" charset="0"/>
                <a:cs typeface="Arial" panose="020B0604020202020204" pitchFamily="34" charset="0"/>
              </a:rPr>
              <a:t>modalidades</a:t>
            </a:r>
            <a:r>
              <a:rPr lang="en-US" sz="1100" dirty="0">
                <a:latin typeface="Calibri" panose="020F0502020204030204" pitchFamily="34" charset="0"/>
                <a:ea typeface="Calibri" panose="020F0502020204030204" pitchFamily="34" charset="0"/>
                <a:cs typeface="Arial" panose="020B0604020202020204" pitchFamily="34" charset="0"/>
              </a:rPr>
              <a:t> de </a:t>
            </a:r>
            <a:r>
              <a:rPr lang="en-US" sz="1100" dirty="0" err="1">
                <a:latin typeface="Calibri" panose="020F0502020204030204" pitchFamily="34" charset="0"/>
                <a:ea typeface="Calibri" panose="020F0502020204030204" pitchFamily="34" charset="0"/>
                <a:cs typeface="Arial" panose="020B0604020202020204" pitchFamily="34" charset="0"/>
              </a:rPr>
              <a:t>acogida</a:t>
            </a:r>
            <a:r>
              <a:rPr lang="en-US" sz="1100" dirty="0">
                <a:latin typeface="Calibri" panose="020F0502020204030204" pitchFamily="34" charset="0"/>
                <a:ea typeface="Calibri" panose="020F0502020204030204" pitchFamily="34" charset="0"/>
                <a:cs typeface="Arial" panose="020B0604020202020204" pitchFamily="34" charset="0"/>
              </a:rPr>
              <a:t> temporal o </a:t>
            </a:r>
            <a:r>
              <a:rPr lang="en-US" sz="1100" dirty="0" err="1">
                <a:latin typeface="Calibri" panose="020F0502020204030204" pitchFamily="34" charset="0"/>
                <a:ea typeface="Calibri" panose="020F0502020204030204" pitchFamily="34" charset="0"/>
                <a:cs typeface="Arial" panose="020B0604020202020204" pitchFamily="34" charset="0"/>
              </a:rPr>
              <a:t>similares</a:t>
            </a:r>
            <a:r>
              <a:rPr lang="en-US" sz="1100" dirty="0">
                <a:latin typeface="Calibri" panose="020F0502020204030204" pitchFamily="34" charset="0"/>
                <a:ea typeface="Calibri" panose="020F0502020204030204" pitchFamily="34" charset="0"/>
                <a:cs typeface="Arial" panose="020B0604020202020204" pitchFamily="34" charset="0"/>
              </a:rPr>
              <a:t>, </a:t>
            </a:r>
            <a:r>
              <a:rPr lang="en-US" sz="1100" dirty="0" err="1">
                <a:latin typeface="Calibri" panose="020F0502020204030204" pitchFamily="34" charset="0"/>
                <a:ea typeface="Calibri" panose="020F0502020204030204" pitchFamily="34" charset="0"/>
                <a:cs typeface="Arial" panose="020B0604020202020204" pitchFamily="34" charset="0"/>
              </a:rPr>
              <a:t>pueden</a:t>
            </a:r>
            <a:r>
              <a:rPr lang="en-US" sz="1100" dirty="0">
                <a:latin typeface="Calibri" panose="020F0502020204030204" pitchFamily="34" charset="0"/>
                <a:ea typeface="Calibri" panose="020F0502020204030204" pitchFamily="34" charset="0"/>
                <a:cs typeface="Arial" panose="020B0604020202020204" pitchFamily="34" charset="0"/>
              </a:rPr>
              <a:t> </a:t>
            </a:r>
            <a:r>
              <a:rPr lang="en-US" sz="1100" dirty="0" err="1">
                <a:latin typeface="Calibri" panose="020F0502020204030204" pitchFamily="34" charset="0"/>
                <a:ea typeface="Calibri" panose="020F0502020204030204" pitchFamily="34" charset="0"/>
                <a:cs typeface="Arial" panose="020B0604020202020204" pitchFamily="34" charset="0"/>
              </a:rPr>
              <a:t>surgir</a:t>
            </a:r>
            <a:r>
              <a:rPr lang="en-US" sz="1100" dirty="0">
                <a:latin typeface="Calibri" panose="020F0502020204030204" pitchFamily="34" charset="0"/>
                <a:ea typeface="Calibri" panose="020F0502020204030204" pitchFamily="34" charset="0"/>
                <a:cs typeface="Arial" panose="020B0604020202020204" pitchFamily="34" charset="0"/>
              </a:rPr>
              <a:t> de </a:t>
            </a:r>
            <a:r>
              <a:rPr lang="en-US" sz="1100" dirty="0" err="1">
                <a:latin typeface="Calibri" panose="020F0502020204030204" pitchFamily="34" charset="0"/>
                <a:ea typeface="Calibri" panose="020F0502020204030204" pitchFamily="34" charset="0"/>
                <a:cs typeface="Arial" panose="020B0604020202020204" pitchFamily="34" charset="0"/>
              </a:rPr>
              <a:t>manera</a:t>
            </a:r>
            <a:r>
              <a:rPr lang="en-US" sz="1100" dirty="0">
                <a:latin typeface="Calibri" panose="020F0502020204030204" pitchFamily="34" charset="0"/>
                <a:ea typeface="Calibri" panose="020F0502020204030204" pitchFamily="34" charset="0"/>
                <a:cs typeface="Arial" panose="020B0604020202020204" pitchFamily="34" charset="0"/>
              </a:rPr>
              <a:t> </a:t>
            </a:r>
            <a:r>
              <a:rPr lang="en-US" sz="1100" dirty="0" err="1">
                <a:latin typeface="Calibri" panose="020F0502020204030204" pitchFamily="34" charset="0"/>
                <a:ea typeface="Calibri" panose="020F0502020204030204" pitchFamily="34" charset="0"/>
                <a:cs typeface="Arial" panose="020B0604020202020204" pitchFamily="34" charset="0"/>
              </a:rPr>
              <a:t>espontánea</a:t>
            </a:r>
            <a:r>
              <a:rPr lang="en-US" sz="1100" dirty="0">
                <a:latin typeface="Calibri" panose="020F0502020204030204" pitchFamily="34" charset="0"/>
                <a:ea typeface="Calibri" panose="020F0502020204030204" pitchFamily="34" charset="0"/>
                <a:cs typeface="Arial" panose="020B0604020202020204" pitchFamily="34" charset="0"/>
              </a:rPr>
              <a:t> </a:t>
            </a:r>
            <a:r>
              <a:rPr lang="en-US" sz="1100" dirty="0" err="1">
                <a:latin typeface="Calibri" panose="020F0502020204030204" pitchFamily="34" charset="0"/>
                <a:ea typeface="Calibri" panose="020F0502020204030204" pitchFamily="34" charset="0"/>
                <a:cs typeface="Arial" panose="020B0604020202020204" pitchFamily="34" charset="0"/>
              </a:rPr>
              <a:t>en</a:t>
            </a:r>
            <a:r>
              <a:rPr lang="en-US" sz="1100" dirty="0">
                <a:latin typeface="Calibri" panose="020F0502020204030204" pitchFamily="34" charset="0"/>
                <a:ea typeface="Calibri" panose="020F0502020204030204" pitchFamily="34" charset="0"/>
                <a:cs typeface="Arial" panose="020B0604020202020204" pitchFamily="34" charset="0"/>
              </a:rPr>
              <a:t> situaciones de emergencia, cuando las familias se hacen cargo de un/a </a:t>
            </a:r>
            <a:r>
              <a:rPr lang="en-US" sz="1100" dirty="0" err="1">
                <a:latin typeface="Calibri" panose="020F0502020204030204" pitchFamily="34" charset="0"/>
                <a:ea typeface="Calibri" panose="020F0502020204030204" pitchFamily="34" charset="0"/>
                <a:cs typeface="Arial" panose="020B0604020202020204" pitchFamily="34" charset="0"/>
              </a:rPr>
              <a:t>menor</a:t>
            </a:r>
            <a:r>
              <a:rPr lang="en-US" sz="1100" dirty="0">
                <a:latin typeface="Calibri" panose="020F0502020204030204" pitchFamily="34" charset="0"/>
                <a:ea typeface="Calibri" panose="020F0502020204030204" pitchFamily="34" charset="0"/>
                <a:cs typeface="Arial" panose="020B0604020202020204" pitchFamily="34" charset="0"/>
              </a:rPr>
              <a:t> que no les es familiar o que desconocen. Tales acuerdos deben identificarse de forma que no </a:t>
            </a:r>
            <a:r>
              <a:rPr lang="en-US" sz="1100" dirty="0" err="1">
                <a:latin typeface="Calibri" panose="020F0502020204030204" pitchFamily="34" charset="0"/>
                <a:ea typeface="Calibri" panose="020F0502020204030204" pitchFamily="34" charset="0"/>
                <a:cs typeface="Arial" panose="020B0604020202020204" pitchFamily="34" charset="0"/>
              </a:rPr>
              <a:t>interrumpan</a:t>
            </a:r>
            <a:r>
              <a:rPr lang="en-US" sz="1100" dirty="0">
                <a:latin typeface="Calibri" panose="020F0502020204030204" pitchFamily="34" charset="0"/>
                <a:ea typeface="Calibri" panose="020F0502020204030204" pitchFamily="34" charset="0"/>
                <a:cs typeface="Arial" panose="020B0604020202020204" pitchFamily="34" charset="0"/>
              </a:rPr>
              <a:t> la </a:t>
            </a:r>
            <a:r>
              <a:rPr lang="en-US" sz="1100" dirty="0" err="1">
                <a:latin typeface="Calibri" panose="020F0502020204030204" pitchFamily="34" charset="0"/>
                <a:ea typeface="Calibri" panose="020F0502020204030204" pitchFamily="34" charset="0"/>
                <a:cs typeface="Arial" panose="020B0604020202020204" pitchFamily="34" charset="0"/>
              </a:rPr>
              <a:t>modalidad</a:t>
            </a:r>
            <a:r>
              <a:rPr lang="en-US" sz="1100" dirty="0">
                <a:latin typeface="Calibri" panose="020F0502020204030204" pitchFamily="34" charset="0"/>
                <a:ea typeface="Calibri" panose="020F0502020204030204" pitchFamily="34" charset="0"/>
                <a:cs typeface="Arial" panose="020B0604020202020204" pitchFamily="34" charset="0"/>
              </a:rPr>
              <a:t> de </a:t>
            </a:r>
            <a:r>
              <a:rPr lang="en-US" sz="1100" dirty="0" err="1">
                <a:latin typeface="Calibri" panose="020F0502020204030204" pitchFamily="34" charset="0"/>
                <a:ea typeface="Calibri" panose="020F0502020204030204" pitchFamily="34" charset="0"/>
                <a:cs typeface="Arial" panose="020B0604020202020204" pitchFamily="34" charset="0"/>
              </a:rPr>
              <a:t>acogida</a:t>
            </a:r>
            <a:r>
              <a:rPr lang="en-US" sz="1100" dirty="0">
                <a:latin typeface="Calibri" panose="020F0502020204030204" pitchFamily="34" charset="0"/>
                <a:ea typeface="Calibri" panose="020F0502020204030204" pitchFamily="34" charset="0"/>
                <a:cs typeface="Arial" panose="020B0604020202020204" pitchFamily="34" charset="0"/>
              </a:rPr>
              <a:t>, a fin de evaluar la </a:t>
            </a:r>
            <a:r>
              <a:rPr lang="en-US" sz="1100" dirty="0" err="1">
                <a:latin typeface="Calibri" panose="020F0502020204030204" pitchFamily="34" charset="0"/>
                <a:ea typeface="Calibri" panose="020F0502020204030204" pitchFamily="34" charset="0"/>
                <a:cs typeface="Arial" panose="020B0604020202020204" pitchFamily="34" charset="0"/>
              </a:rPr>
              <a:t>calidad</a:t>
            </a:r>
            <a:r>
              <a:rPr lang="en-US" sz="1100" dirty="0">
                <a:latin typeface="Calibri" panose="020F0502020204030204" pitchFamily="34" charset="0"/>
                <a:ea typeface="Calibri" panose="020F0502020204030204" pitchFamily="34" charset="0"/>
                <a:cs typeface="Arial" panose="020B0604020202020204" pitchFamily="34" charset="0"/>
              </a:rPr>
              <a:t> de </a:t>
            </a:r>
            <a:r>
              <a:rPr lang="en-US" sz="1100" dirty="0" err="1">
                <a:latin typeface="Calibri" panose="020F0502020204030204" pitchFamily="34" charset="0"/>
                <a:ea typeface="Calibri" panose="020F0502020204030204" pitchFamily="34" charset="0"/>
                <a:cs typeface="Arial" panose="020B0604020202020204" pitchFamily="34" charset="0"/>
              </a:rPr>
              <a:t>esta</a:t>
            </a:r>
            <a:r>
              <a:rPr lang="en-US" sz="1100" dirty="0">
                <a:latin typeface="Calibri" panose="020F0502020204030204" pitchFamily="34" charset="0"/>
                <a:ea typeface="Calibri" panose="020F0502020204030204" pitchFamily="34" charset="0"/>
                <a:cs typeface="Arial" panose="020B0604020202020204" pitchFamily="34" charset="0"/>
              </a:rPr>
              <a:t> y la necesidad de localizar a la familia, registrarla e instituir un seguimiento y una supervisión cuando sea </a:t>
            </a:r>
            <a:r>
              <a:rPr lang="en-US" sz="1100" dirty="0" err="1">
                <a:latin typeface="Calibri" panose="020F0502020204030204" pitchFamily="34" charset="0"/>
                <a:ea typeface="Calibri" panose="020F0502020204030204" pitchFamily="34" charset="0"/>
                <a:cs typeface="Arial" panose="020B0604020202020204" pitchFamily="34" charset="0"/>
              </a:rPr>
              <a:t>necesario</a:t>
            </a:r>
            <a:endParaRPr lang="en-US" sz="1100" dirty="0">
              <a:latin typeface="Calibri" panose="020F0502020204030204" pitchFamily="34" charset="0"/>
              <a:ea typeface="Calibri" panose="020F0502020204030204" pitchFamily="34" charset="0"/>
              <a:cs typeface="Arial" panose="020B0604020202020204" pitchFamily="34" charset="0"/>
            </a:endParaRPr>
          </a:p>
          <a:p>
            <a:pPr marL="171450" lvl="0" indent="-171450">
              <a:lnSpc>
                <a:spcPct val="107000"/>
              </a:lnSpc>
              <a:buFont typeface="Arial" panose="020B0604020202020204" pitchFamily="34" charset="0"/>
              <a:buChar char="•"/>
              <a:tabLst>
                <a:tab pos="457200" algn="l"/>
              </a:tabLst>
            </a:pPr>
            <a:r>
              <a:rPr lang="en-US" sz="1100" dirty="0">
                <a:latin typeface="Calibri" panose="020F0502020204030204" pitchFamily="34" charset="0"/>
                <a:ea typeface="Calibri" panose="020F0502020204030204" pitchFamily="34" charset="0"/>
                <a:cs typeface="Arial" panose="020B0604020202020204" pitchFamily="34" charset="0"/>
              </a:rPr>
              <a:t>En algunas sociedades, no se considera aceptable que </a:t>
            </a:r>
            <a:r>
              <a:rPr lang="en-US" sz="1100" dirty="0" err="1">
                <a:latin typeface="Calibri" panose="020F0502020204030204" pitchFamily="34" charset="0"/>
                <a:ea typeface="Calibri" panose="020F0502020204030204" pitchFamily="34" charset="0"/>
                <a:cs typeface="Arial" panose="020B0604020202020204" pitchFamily="34" charset="0"/>
              </a:rPr>
              <a:t>los</a:t>
            </a:r>
            <a:r>
              <a:rPr lang="en-US" sz="1100" dirty="0">
                <a:latin typeface="Calibri" panose="020F0502020204030204" pitchFamily="34" charset="0"/>
                <a:ea typeface="Calibri" panose="020F0502020204030204" pitchFamily="34" charset="0"/>
                <a:cs typeface="Arial" panose="020B0604020202020204" pitchFamily="34" charset="0"/>
              </a:rPr>
              <a:t>/as </a:t>
            </a:r>
            <a:r>
              <a:rPr lang="en-US" sz="1100" dirty="0" err="1">
                <a:latin typeface="Calibri" panose="020F0502020204030204" pitchFamily="34" charset="0"/>
                <a:ea typeface="Calibri" panose="020F0502020204030204" pitchFamily="34" charset="0"/>
                <a:cs typeface="Arial" panose="020B0604020202020204" pitchFamily="34" charset="0"/>
              </a:rPr>
              <a:t>menores</a:t>
            </a:r>
            <a:r>
              <a:rPr lang="en-US" sz="1100" dirty="0">
                <a:latin typeface="Calibri" panose="020F0502020204030204" pitchFamily="34" charset="0"/>
                <a:ea typeface="Calibri" panose="020F0502020204030204" pitchFamily="34" charset="0"/>
                <a:cs typeface="Arial" panose="020B0604020202020204" pitchFamily="34" charset="0"/>
              </a:rPr>
              <a:t> vivan con cuidadores no emparentados; la acogida puede seguir siendo posible, pero hay que tener muy en cuenta las </a:t>
            </a:r>
            <a:r>
              <a:rPr lang="en-US" sz="1100" dirty="0" err="1">
                <a:latin typeface="Calibri" panose="020F0502020204030204" pitchFamily="34" charset="0"/>
                <a:ea typeface="Calibri" panose="020F0502020204030204" pitchFamily="34" charset="0"/>
                <a:cs typeface="Arial" panose="020B0604020202020204" pitchFamily="34" charset="0"/>
              </a:rPr>
              <a:t>normas</a:t>
            </a:r>
            <a:r>
              <a:rPr lang="en-US" sz="1100" dirty="0">
                <a:latin typeface="Calibri" panose="020F0502020204030204" pitchFamily="34" charset="0"/>
                <a:ea typeface="Calibri" panose="020F0502020204030204" pitchFamily="34" charset="0"/>
                <a:cs typeface="Arial" panose="020B0604020202020204" pitchFamily="34" charset="0"/>
              </a:rPr>
              <a:t> </a:t>
            </a:r>
            <a:r>
              <a:rPr lang="en-US" sz="1100" dirty="0" err="1">
                <a:latin typeface="Calibri" panose="020F0502020204030204" pitchFamily="34" charset="0"/>
                <a:ea typeface="Calibri" panose="020F0502020204030204" pitchFamily="34" charset="0"/>
                <a:cs typeface="Arial" panose="020B0604020202020204" pitchFamily="34" charset="0"/>
              </a:rPr>
              <a:t>culturales</a:t>
            </a:r>
            <a:endParaRPr lang="en-US" sz="1100" dirty="0">
              <a:latin typeface="Calibri" panose="020F0502020204030204" pitchFamily="34" charset="0"/>
              <a:ea typeface="Calibri" panose="020F0502020204030204" pitchFamily="34" charset="0"/>
              <a:cs typeface="Arial" panose="020B0604020202020204" pitchFamily="34" charset="0"/>
            </a:endParaRPr>
          </a:p>
          <a:p>
            <a:pPr marL="171450" lvl="0" indent="-171450">
              <a:lnSpc>
                <a:spcPct val="107000"/>
              </a:lnSpc>
              <a:buFont typeface="Arial" panose="020B0604020202020204" pitchFamily="34" charset="0"/>
              <a:buChar char="•"/>
              <a:tabLst>
                <a:tab pos="457200" algn="l"/>
              </a:tabLst>
            </a:pPr>
            <a:r>
              <a:rPr lang="en-US" sz="1100" dirty="0">
                <a:latin typeface="Calibri" panose="020F0502020204030204" pitchFamily="34" charset="0"/>
                <a:ea typeface="Calibri" panose="020F0502020204030204" pitchFamily="34" charset="0"/>
                <a:cs typeface="Arial" panose="020B0604020202020204" pitchFamily="34" charset="0"/>
              </a:rPr>
              <a:t>En otras sociedades existirá una fuerte tradición de responsabilidades </a:t>
            </a:r>
            <a:r>
              <a:rPr lang="en-US" sz="1100" dirty="0" err="1">
                <a:latin typeface="Calibri" panose="020F0502020204030204" pitchFamily="34" charset="0"/>
                <a:ea typeface="Calibri" panose="020F0502020204030204" pitchFamily="34" charset="0"/>
                <a:cs typeface="Arial" panose="020B0604020202020204" pitchFamily="34" charset="0"/>
              </a:rPr>
              <a:t>comunitarias</a:t>
            </a:r>
            <a:r>
              <a:rPr lang="en-US" sz="1100" dirty="0">
                <a:latin typeface="Calibri" panose="020F0502020204030204" pitchFamily="34" charset="0"/>
                <a:ea typeface="Calibri" panose="020F0502020204030204" pitchFamily="34" charset="0"/>
                <a:cs typeface="Arial" panose="020B0604020202020204" pitchFamily="34" charset="0"/>
              </a:rPr>
              <a:t> </a:t>
            </a:r>
            <a:r>
              <a:rPr lang="en-US" sz="1100" dirty="0" err="1">
                <a:latin typeface="Calibri" panose="020F0502020204030204" pitchFamily="34" charset="0"/>
                <a:ea typeface="Calibri" panose="020F0502020204030204" pitchFamily="34" charset="0"/>
                <a:cs typeface="Arial" panose="020B0604020202020204" pitchFamily="34" charset="0"/>
              </a:rPr>
              <a:t>hacia</a:t>
            </a:r>
            <a:r>
              <a:rPr lang="en-US" sz="1100" dirty="0">
                <a:latin typeface="Calibri" panose="020F0502020204030204" pitchFamily="34" charset="0"/>
                <a:ea typeface="Calibri" panose="020F0502020204030204" pitchFamily="34" charset="0"/>
                <a:cs typeface="Arial" panose="020B0604020202020204" pitchFamily="34" charset="0"/>
              </a:rPr>
              <a:t> </a:t>
            </a:r>
            <a:r>
              <a:rPr lang="en-US" sz="1100" dirty="0" err="1">
                <a:latin typeface="Calibri" panose="020F0502020204030204" pitchFamily="34" charset="0"/>
                <a:ea typeface="Calibri" panose="020F0502020204030204" pitchFamily="34" charset="0"/>
                <a:cs typeface="Arial" panose="020B0604020202020204" pitchFamily="34" charset="0"/>
              </a:rPr>
              <a:t>los</a:t>
            </a:r>
            <a:r>
              <a:rPr lang="en-US" sz="1100" dirty="0">
                <a:latin typeface="Calibri" panose="020F0502020204030204" pitchFamily="34" charset="0"/>
                <a:ea typeface="Calibri" panose="020F0502020204030204" pitchFamily="34" charset="0"/>
                <a:cs typeface="Arial" panose="020B0604020202020204" pitchFamily="34" charset="0"/>
              </a:rPr>
              <a:t>/as </a:t>
            </a:r>
            <a:r>
              <a:rPr lang="en-US" sz="1100" dirty="0" err="1">
                <a:latin typeface="Calibri" panose="020F0502020204030204" pitchFamily="34" charset="0"/>
                <a:ea typeface="Calibri" panose="020F0502020204030204" pitchFamily="34" charset="0"/>
                <a:cs typeface="Arial" panose="020B0604020202020204" pitchFamily="34" charset="0"/>
              </a:rPr>
              <a:t>menores</a:t>
            </a:r>
            <a:r>
              <a:rPr lang="en-US" sz="1100" dirty="0">
                <a:latin typeface="Calibri" panose="020F0502020204030204" pitchFamily="34" charset="0"/>
                <a:ea typeface="Calibri" panose="020F0502020204030204" pitchFamily="34" charset="0"/>
                <a:cs typeface="Arial" panose="020B0604020202020204" pitchFamily="34" charset="0"/>
              </a:rPr>
              <a:t>, lo que no significa necesariamente que </a:t>
            </a:r>
            <a:r>
              <a:rPr lang="en-US" sz="1100" dirty="0" err="1">
                <a:latin typeface="Calibri" panose="020F0502020204030204" pitchFamily="34" charset="0"/>
                <a:ea typeface="Calibri" panose="020F0502020204030204" pitchFamily="34" charset="0"/>
                <a:cs typeface="Arial" panose="020B0604020202020204" pitchFamily="34" charset="0"/>
              </a:rPr>
              <a:t>los</a:t>
            </a:r>
            <a:r>
              <a:rPr lang="en-US" sz="1100" dirty="0">
                <a:latin typeface="Calibri" panose="020F0502020204030204" pitchFamily="34" charset="0"/>
                <a:ea typeface="Calibri" panose="020F0502020204030204" pitchFamily="34" charset="0"/>
                <a:cs typeface="Arial" panose="020B0604020202020204" pitchFamily="34" charset="0"/>
              </a:rPr>
              <a:t>/as </a:t>
            </a:r>
            <a:r>
              <a:rPr lang="en-US" sz="1100" dirty="0" err="1">
                <a:latin typeface="Calibri" panose="020F0502020204030204" pitchFamily="34" charset="0"/>
                <a:ea typeface="Calibri" panose="020F0502020204030204" pitchFamily="34" charset="0"/>
                <a:cs typeface="Arial" panose="020B0604020202020204" pitchFamily="34" charset="0"/>
              </a:rPr>
              <a:t>menores</a:t>
            </a:r>
            <a:r>
              <a:rPr lang="en-US" sz="1100" dirty="0">
                <a:latin typeface="Calibri" panose="020F0502020204030204" pitchFamily="34" charset="0"/>
                <a:ea typeface="Calibri" panose="020F0502020204030204" pitchFamily="34" charset="0"/>
                <a:cs typeface="Arial" panose="020B0604020202020204" pitchFamily="34" charset="0"/>
              </a:rPr>
              <a:t> atendidos de esta forma reciban el mismo nivel de atención que </a:t>
            </a:r>
            <a:r>
              <a:rPr lang="en-US" sz="1100" dirty="0" err="1">
                <a:latin typeface="Calibri" panose="020F0502020204030204" pitchFamily="34" charset="0"/>
                <a:ea typeface="Calibri" panose="020F0502020204030204" pitchFamily="34" charset="0"/>
                <a:cs typeface="Arial" panose="020B0604020202020204" pitchFamily="34" charset="0"/>
              </a:rPr>
              <a:t>los</a:t>
            </a:r>
            <a:r>
              <a:rPr lang="en-US" sz="1100" dirty="0">
                <a:latin typeface="Calibri" panose="020F0502020204030204" pitchFamily="34" charset="0"/>
                <a:ea typeface="Calibri" panose="020F0502020204030204" pitchFamily="34" charset="0"/>
                <a:cs typeface="Arial" panose="020B0604020202020204" pitchFamily="34" charset="0"/>
              </a:rPr>
              <a:t>/as </a:t>
            </a:r>
            <a:r>
              <a:rPr lang="en-US" sz="1100" dirty="0" err="1">
                <a:latin typeface="Calibri" panose="020F0502020204030204" pitchFamily="34" charset="0"/>
                <a:ea typeface="Calibri" panose="020F0502020204030204" pitchFamily="34" charset="0"/>
                <a:cs typeface="Arial" panose="020B0604020202020204" pitchFamily="34" charset="0"/>
              </a:rPr>
              <a:t>menores</a:t>
            </a:r>
            <a:r>
              <a:rPr lang="en-US" sz="1100" dirty="0">
                <a:latin typeface="Calibri" panose="020F0502020204030204" pitchFamily="34" charset="0"/>
                <a:ea typeface="Calibri" panose="020F0502020204030204" pitchFamily="34" charset="0"/>
                <a:cs typeface="Arial" panose="020B0604020202020204" pitchFamily="34" charset="0"/>
              </a:rPr>
              <a:t> </a:t>
            </a:r>
            <a:r>
              <a:rPr lang="en-US" sz="1100" dirty="0" err="1">
                <a:latin typeface="Calibri" panose="020F0502020204030204" pitchFamily="34" charset="0"/>
                <a:ea typeface="Calibri" panose="020F0502020204030204" pitchFamily="34" charset="0"/>
                <a:cs typeface="Arial" panose="020B0604020202020204" pitchFamily="34" charset="0"/>
              </a:rPr>
              <a:t>nacidos</a:t>
            </a:r>
            <a:r>
              <a:rPr lang="en-US" sz="1100" dirty="0">
                <a:latin typeface="Calibri" panose="020F0502020204030204" pitchFamily="34" charset="0"/>
                <a:ea typeface="Calibri" panose="020F0502020204030204" pitchFamily="34" charset="0"/>
                <a:cs typeface="Arial" panose="020B0604020202020204" pitchFamily="34" charset="0"/>
              </a:rPr>
              <a:t> en el seno de la </a:t>
            </a:r>
            <a:r>
              <a:rPr lang="en-US" sz="1100" dirty="0" err="1">
                <a:latin typeface="Calibri" panose="020F0502020204030204" pitchFamily="34" charset="0"/>
                <a:ea typeface="Calibri" panose="020F0502020204030204" pitchFamily="34" charset="0"/>
                <a:cs typeface="Arial" panose="020B0604020202020204" pitchFamily="34" charset="0"/>
              </a:rPr>
              <a:t>familia</a:t>
            </a:r>
            <a:endParaRPr lang="en-US" sz="1100" dirty="0">
              <a:latin typeface="Calibri" panose="020F0502020204030204" pitchFamily="34" charset="0"/>
              <a:ea typeface="Calibri" panose="020F0502020204030204" pitchFamily="34" charset="0"/>
              <a:cs typeface="Arial" panose="020B0604020202020204" pitchFamily="34" charset="0"/>
            </a:endParaRPr>
          </a:p>
          <a:p>
            <a:pPr marL="171450" lvl="0" indent="-171450">
              <a:lnSpc>
                <a:spcPct val="107000"/>
              </a:lnSpc>
              <a:buFont typeface="Arial" panose="020B0604020202020204" pitchFamily="34" charset="0"/>
              <a:buChar char="•"/>
              <a:tabLst>
                <a:tab pos="457200" algn="l"/>
              </a:tabLst>
            </a:pPr>
            <a:r>
              <a:rPr lang="en-US" sz="1100" dirty="0" err="1">
                <a:latin typeface="Calibri" panose="020F0502020204030204" pitchFamily="34" charset="0"/>
                <a:ea typeface="Calibri" panose="020F0502020204030204" pitchFamily="34" charset="0"/>
                <a:cs typeface="Arial" panose="020B0604020202020204" pitchFamily="34" charset="0"/>
              </a:rPr>
              <a:t>Aunque</a:t>
            </a:r>
            <a:r>
              <a:rPr lang="en-US" sz="1100" dirty="0">
                <a:latin typeface="Calibri" panose="020F0502020204030204" pitchFamily="34" charset="0"/>
                <a:ea typeface="Calibri" panose="020F0502020204030204" pitchFamily="34" charset="0"/>
                <a:cs typeface="Arial" panose="020B0604020202020204" pitchFamily="34" charset="0"/>
              </a:rPr>
              <a:t> la </a:t>
            </a:r>
            <a:r>
              <a:rPr lang="en-US" sz="1100" dirty="0" err="1">
                <a:latin typeface="Calibri" panose="020F0502020204030204" pitchFamily="34" charset="0"/>
                <a:ea typeface="Calibri" panose="020F0502020204030204" pitchFamily="34" charset="0"/>
                <a:cs typeface="Arial" panose="020B0604020202020204" pitchFamily="34" charset="0"/>
              </a:rPr>
              <a:t>modalidad</a:t>
            </a:r>
            <a:r>
              <a:rPr lang="en-US" sz="1100" dirty="0">
                <a:latin typeface="Calibri" panose="020F0502020204030204" pitchFamily="34" charset="0"/>
                <a:ea typeface="Calibri" panose="020F0502020204030204" pitchFamily="34" charset="0"/>
                <a:cs typeface="Arial" panose="020B0604020202020204" pitchFamily="34" charset="0"/>
              </a:rPr>
              <a:t> de </a:t>
            </a:r>
            <a:r>
              <a:rPr lang="en-US" sz="1100" dirty="0" err="1">
                <a:latin typeface="Calibri" panose="020F0502020204030204" pitchFamily="34" charset="0"/>
                <a:ea typeface="Calibri" panose="020F0502020204030204" pitchFamily="34" charset="0"/>
                <a:cs typeface="Arial" panose="020B0604020202020204" pitchFamily="34" charset="0"/>
              </a:rPr>
              <a:t>acogida</a:t>
            </a:r>
            <a:r>
              <a:rPr lang="en-US" sz="1100" dirty="0">
                <a:latin typeface="Calibri" panose="020F0502020204030204" pitchFamily="34" charset="0"/>
                <a:ea typeface="Calibri" panose="020F0502020204030204" pitchFamily="34" charset="0"/>
                <a:cs typeface="Arial" panose="020B0604020202020204" pitchFamily="34" charset="0"/>
              </a:rPr>
              <a:t> temporal </a:t>
            </a:r>
            <a:r>
              <a:rPr lang="en-US" sz="1100" dirty="0" err="1">
                <a:latin typeface="Calibri" panose="020F0502020204030204" pitchFamily="34" charset="0"/>
                <a:ea typeface="Calibri" panose="020F0502020204030204" pitchFamily="34" charset="0"/>
                <a:cs typeface="Arial" panose="020B0604020202020204" pitchFamily="34" charset="0"/>
              </a:rPr>
              <a:t>pueda</a:t>
            </a:r>
            <a:r>
              <a:rPr lang="en-US" sz="1100" dirty="0">
                <a:latin typeface="Calibri" panose="020F0502020204030204" pitchFamily="34" charset="0"/>
                <a:ea typeface="Calibri" panose="020F0502020204030204" pitchFamily="34" charset="0"/>
                <a:cs typeface="Arial" panose="020B0604020202020204" pitchFamily="34" charset="0"/>
              </a:rPr>
              <a:t> </a:t>
            </a:r>
            <a:r>
              <a:rPr lang="en-US" sz="1100" dirty="0" err="1">
                <a:latin typeface="Calibri" panose="020F0502020204030204" pitchFamily="34" charset="0"/>
                <a:ea typeface="Calibri" panose="020F0502020204030204" pitchFamily="34" charset="0"/>
                <a:cs typeface="Arial" panose="020B0604020202020204" pitchFamily="34" charset="0"/>
              </a:rPr>
              <a:t>ofrecer</a:t>
            </a:r>
            <a:r>
              <a:rPr lang="en-US" sz="1100" dirty="0">
                <a:latin typeface="Calibri" panose="020F0502020204030204" pitchFamily="34" charset="0"/>
                <a:ea typeface="Calibri" panose="020F0502020204030204" pitchFamily="34" charset="0"/>
                <a:cs typeface="Arial" panose="020B0604020202020204" pitchFamily="34" charset="0"/>
              </a:rPr>
              <a:t> </a:t>
            </a:r>
            <a:r>
              <a:rPr lang="en-US" sz="1100" dirty="0" err="1">
                <a:latin typeface="Calibri" panose="020F0502020204030204" pitchFamily="34" charset="0"/>
                <a:ea typeface="Calibri" panose="020F0502020204030204" pitchFamily="34" charset="0"/>
                <a:cs typeface="Arial" panose="020B0604020202020204" pitchFamily="34" charset="0"/>
              </a:rPr>
              <a:t>cuidados</a:t>
            </a:r>
            <a:r>
              <a:rPr lang="en-US" sz="1100" dirty="0">
                <a:latin typeface="Calibri" panose="020F0502020204030204" pitchFamily="34" charset="0"/>
                <a:ea typeface="Calibri" panose="020F0502020204030204" pitchFamily="34" charset="0"/>
                <a:cs typeface="Arial" panose="020B0604020202020204" pitchFamily="34" charset="0"/>
              </a:rPr>
              <a:t> de buena calidad, nunca debe darse por sentado que </a:t>
            </a:r>
            <a:r>
              <a:rPr lang="en-US" sz="1100" dirty="0" err="1">
                <a:latin typeface="Calibri" panose="020F0502020204030204" pitchFamily="34" charset="0"/>
                <a:ea typeface="Calibri" panose="020F0502020204030204" pitchFamily="34" charset="0"/>
                <a:cs typeface="Arial" panose="020B0604020202020204" pitchFamily="34" charset="0"/>
              </a:rPr>
              <a:t>porque</a:t>
            </a:r>
            <a:r>
              <a:rPr lang="en-US" sz="1100" dirty="0">
                <a:latin typeface="Calibri" panose="020F0502020204030204" pitchFamily="34" charset="0"/>
                <a:ea typeface="Calibri" panose="020F0502020204030204" pitchFamily="34" charset="0"/>
                <a:cs typeface="Arial" panose="020B0604020202020204" pitchFamily="34" charset="0"/>
              </a:rPr>
              <a:t> </a:t>
            </a:r>
            <a:r>
              <a:rPr lang="en-US" sz="1100" dirty="0" err="1">
                <a:latin typeface="Calibri" panose="020F0502020204030204" pitchFamily="34" charset="0"/>
                <a:ea typeface="Calibri" panose="020F0502020204030204" pitchFamily="34" charset="0"/>
                <a:cs typeface="Arial" panose="020B0604020202020204" pitchFamily="34" charset="0"/>
              </a:rPr>
              <a:t>los</a:t>
            </a:r>
            <a:r>
              <a:rPr lang="en-US" sz="1100" dirty="0">
                <a:latin typeface="Calibri" panose="020F0502020204030204" pitchFamily="34" charset="0"/>
                <a:ea typeface="Calibri" panose="020F0502020204030204" pitchFamily="34" charset="0"/>
                <a:cs typeface="Arial" panose="020B0604020202020204" pitchFamily="34" charset="0"/>
              </a:rPr>
              <a:t>/as </a:t>
            </a:r>
            <a:r>
              <a:rPr lang="en-US" sz="1100" dirty="0" err="1">
                <a:latin typeface="Calibri" panose="020F0502020204030204" pitchFamily="34" charset="0"/>
                <a:ea typeface="Calibri" panose="020F0502020204030204" pitchFamily="34" charset="0"/>
                <a:cs typeface="Arial" panose="020B0604020202020204" pitchFamily="34" charset="0"/>
              </a:rPr>
              <a:t>menores</a:t>
            </a:r>
            <a:r>
              <a:rPr lang="en-US" sz="1100" dirty="0">
                <a:latin typeface="Calibri" panose="020F0502020204030204" pitchFamily="34" charset="0"/>
                <a:ea typeface="Calibri" panose="020F0502020204030204" pitchFamily="34" charset="0"/>
                <a:cs typeface="Arial" panose="020B0604020202020204" pitchFamily="34" charset="0"/>
              </a:rPr>
              <a:t> </a:t>
            </a:r>
            <a:r>
              <a:rPr lang="en-US" sz="1100" dirty="0" err="1">
                <a:latin typeface="Calibri" panose="020F0502020204030204" pitchFamily="34" charset="0"/>
                <a:ea typeface="Calibri" panose="020F0502020204030204" pitchFamily="34" charset="0"/>
                <a:cs typeface="Arial" panose="020B0604020202020204" pitchFamily="34" charset="0"/>
              </a:rPr>
              <a:t>están</a:t>
            </a:r>
            <a:r>
              <a:rPr lang="en-US" sz="1100" dirty="0">
                <a:latin typeface="Calibri" panose="020F0502020204030204" pitchFamily="34" charset="0"/>
                <a:ea typeface="Calibri" panose="020F0502020204030204" pitchFamily="34" charset="0"/>
                <a:cs typeface="Arial" panose="020B0604020202020204" pitchFamily="34" charset="0"/>
              </a:rPr>
              <a:t> con una familia </a:t>
            </a:r>
            <a:r>
              <a:rPr lang="en-US" sz="1100" dirty="0" err="1">
                <a:latin typeface="Calibri" panose="020F0502020204030204" pitchFamily="34" charset="0"/>
                <a:ea typeface="Calibri" panose="020F0502020204030204" pitchFamily="34" charset="0"/>
                <a:cs typeface="Arial" panose="020B0604020202020204" pitchFamily="34" charset="0"/>
              </a:rPr>
              <a:t>están</a:t>
            </a:r>
            <a:r>
              <a:rPr lang="en-US" sz="1100" dirty="0">
                <a:latin typeface="Calibri" panose="020F0502020204030204" pitchFamily="34" charset="0"/>
                <a:ea typeface="Calibri" panose="020F0502020204030204" pitchFamily="34" charset="0"/>
                <a:cs typeface="Arial" panose="020B0604020202020204" pitchFamily="34" charset="0"/>
              </a:rPr>
              <a:t> </a:t>
            </a:r>
            <a:r>
              <a:rPr lang="en-US" sz="1100" dirty="0" err="1">
                <a:latin typeface="Calibri" panose="020F0502020204030204" pitchFamily="34" charset="0"/>
                <a:ea typeface="Calibri" panose="020F0502020204030204" pitchFamily="34" charset="0"/>
                <a:cs typeface="Arial" panose="020B0604020202020204" pitchFamily="34" charset="0"/>
              </a:rPr>
              <a:t>protegidos</a:t>
            </a:r>
            <a:r>
              <a:rPr lang="en-US" sz="1100" dirty="0">
                <a:latin typeface="Calibri" panose="020F0502020204030204" pitchFamily="34" charset="0"/>
                <a:ea typeface="Calibri" panose="020F0502020204030204" pitchFamily="34" charset="0"/>
                <a:cs typeface="Arial" panose="020B0604020202020204" pitchFamily="34" charset="0"/>
              </a:rPr>
              <a:t>/as o ya no necesitan reunirse con su familia biológica. En algunas partes del mundo, la </a:t>
            </a:r>
            <a:r>
              <a:rPr lang="en-US" sz="1100" dirty="0" err="1">
                <a:latin typeface="Calibri" panose="020F0502020204030204" pitchFamily="34" charset="0"/>
                <a:ea typeface="Calibri" panose="020F0502020204030204" pitchFamily="34" charset="0"/>
                <a:cs typeface="Arial" panose="020B0604020202020204" pitchFamily="34" charset="0"/>
              </a:rPr>
              <a:t>modalidad</a:t>
            </a:r>
            <a:r>
              <a:rPr lang="en-US" sz="1100" dirty="0">
                <a:latin typeface="Calibri" panose="020F0502020204030204" pitchFamily="34" charset="0"/>
                <a:ea typeface="Calibri" panose="020F0502020204030204" pitchFamily="34" charset="0"/>
                <a:cs typeface="Arial" panose="020B0604020202020204" pitchFamily="34" charset="0"/>
              </a:rPr>
              <a:t> de </a:t>
            </a:r>
            <a:r>
              <a:rPr lang="en-US" sz="1100" dirty="0" err="1">
                <a:latin typeface="Calibri" panose="020F0502020204030204" pitchFamily="34" charset="0"/>
                <a:ea typeface="Calibri" panose="020F0502020204030204" pitchFamily="34" charset="0"/>
                <a:cs typeface="Arial" panose="020B0604020202020204" pitchFamily="34" charset="0"/>
              </a:rPr>
              <a:t>acogida</a:t>
            </a:r>
            <a:r>
              <a:rPr lang="en-US" sz="1100" dirty="0">
                <a:latin typeface="Calibri" panose="020F0502020204030204" pitchFamily="34" charset="0"/>
                <a:ea typeface="Calibri" panose="020F0502020204030204" pitchFamily="34" charset="0"/>
                <a:cs typeface="Arial" panose="020B0604020202020204" pitchFamily="34" charset="0"/>
              </a:rPr>
              <a:t> familiar no se </a:t>
            </a:r>
            <a:r>
              <a:rPr lang="en-US" sz="1100" dirty="0" err="1">
                <a:latin typeface="Calibri" panose="020F0502020204030204" pitchFamily="34" charset="0"/>
                <a:ea typeface="Calibri" panose="020F0502020204030204" pitchFamily="34" charset="0"/>
                <a:cs typeface="Arial" panose="020B0604020202020204" pitchFamily="34" charset="0"/>
              </a:rPr>
              <a:t>utiliza</a:t>
            </a:r>
            <a:r>
              <a:rPr lang="en-US" sz="1100" dirty="0">
                <a:latin typeface="Calibri" panose="020F0502020204030204" pitchFamily="34" charset="0"/>
                <a:ea typeface="Calibri" panose="020F0502020204030204" pitchFamily="34" charset="0"/>
                <a:cs typeface="Arial" panose="020B0604020202020204" pitchFamily="34" charset="0"/>
              </a:rPr>
              <a:t> de </a:t>
            </a:r>
            <a:r>
              <a:rPr lang="en-US" sz="1100" dirty="0" err="1">
                <a:latin typeface="Calibri" panose="020F0502020204030204" pitchFamily="34" charset="0"/>
                <a:ea typeface="Calibri" panose="020F0502020204030204" pitchFamily="34" charset="0"/>
                <a:cs typeface="Arial" panose="020B0604020202020204" pitchFamily="34" charset="0"/>
              </a:rPr>
              <a:t>manera</a:t>
            </a:r>
            <a:r>
              <a:rPr lang="en-US" sz="1100" dirty="0">
                <a:latin typeface="Calibri" panose="020F0502020204030204" pitchFamily="34" charset="0"/>
                <a:ea typeface="Calibri" panose="020F0502020204030204" pitchFamily="34" charset="0"/>
                <a:cs typeface="Arial" panose="020B0604020202020204" pitchFamily="34" charset="0"/>
              </a:rPr>
              <a:t> </a:t>
            </a:r>
            <a:r>
              <a:rPr lang="en-US" sz="1100" dirty="0" err="1">
                <a:latin typeface="Calibri" panose="020F0502020204030204" pitchFamily="34" charset="0"/>
                <a:ea typeface="Calibri" panose="020F0502020204030204" pitchFamily="34" charset="0"/>
                <a:cs typeface="Arial" panose="020B0604020202020204" pitchFamily="34" charset="0"/>
              </a:rPr>
              <a:t>tradicional</a:t>
            </a:r>
            <a:r>
              <a:rPr lang="en-US" sz="1100" dirty="0">
                <a:latin typeface="Calibri" panose="020F0502020204030204" pitchFamily="34" charset="0"/>
                <a:ea typeface="Calibri" panose="020F0502020204030204" pitchFamily="34" charset="0"/>
                <a:cs typeface="Arial" panose="020B0604020202020204" pitchFamily="34" charset="0"/>
              </a:rPr>
              <a:t> como una forma de proteger y cuidar a un/a </a:t>
            </a:r>
            <a:r>
              <a:rPr lang="en-US" sz="1100" dirty="0" err="1">
                <a:latin typeface="Calibri" panose="020F0502020204030204" pitchFamily="34" charset="0"/>
                <a:ea typeface="Calibri" panose="020F0502020204030204" pitchFamily="34" charset="0"/>
                <a:cs typeface="Arial" panose="020B0604020202020204" pitchFamily="34" charset="0"/>
              </a:rPr>
              <a:t>menor</a:t>
            </a:r>
            <a:r>
              <a:rPr lang="en-US" sz="1100" dirty="0">
                <a:latin typeface="Calibri" panose="020F0502020204030204" pitchFamily="34" charset="0"/>
                <a:ea typeface="Calibri" panose="020F0502020204030204" pitchFamily="34" charset="0"/>
                <a:cs typeface="Arial" panose="020B0604020202020204" pitchFamily="34" charset="0"/>
              </a:rPr>
              <a:t> que está sin su familia, sino que es un medio de </a:t>
            </a:r>
            <a:r>
              <a:rPr lang="en-US" sz="1100" dirty="0" err="1">
                <a:latin typeface="Calibri" panose="020F0502020204030204" pitchFamily="34" charset="0"/>
                <a:ea typeface="Calibri" panose="020F0502020204030204" pitchFamily="34" charset="0"/>
                <a:cs typeface="Arial" panose="020B0604020202020204" pitchFamily="34" charset="0"/>
              </a:rPr>
              <a:t>intercambio</a:t>
            </a:r>
            <a:r>
              <a:rPr lang="en-US" sz="1100" dirty="0">
                <a:latin typeface="Calibri" panose="020F0502020204030204" pitchFamily="34" charset="0"/>
                <a:ea typeface="Calibri" panose="020F0502020204030204" pitchFamily="34" charset="0"/>
                <a:cs typeface="Arial" panose="020B0604020202020204" pitchFamily="34" charset="0"/>
              </a:rPr>
              <a:t> </a:t>
            </a:r>
            <a:r>
              <a:rPr lang="en-US" sz="1100" dirty="0" err="1">
                <a:latin typeface="Calibri" panose="020F0502020204030204" pitchFamily="34" charset="0"/>
                <a:ea typeface="Calibri" panose="020F0502020204030204" pitchFamily="34" charset="0"/>
                <a:cs typeface="Arial" panose="020B0604020202020204" pitchFamily="34" charset="0"/>
              </a:rPr>
              <a:t>por</a:t>
            </a:r>
            <a:r>
              <a:rPr lang="en-US" sz="1100" dirty="0">
                <a:latin typeface="Calibri" panose="020F0502020204030204" pitchFamily="34" charset="0"/>
                <a:ea typeface="Calibri" panose="020F0502020204030204" pitchFamily="34" charset="0"/>
                <a:cs typeface="Arial" panose="020B0604020202020204" pitchFamily="34" charset="0"/>
              </a:rPr>
              <a:t> </a:t>
            </a:r>
            <a:r>
              <a:rPr lang="en-US" sz="1100" dirty="0" err="1">
                <a:latin typeface="Calibri" panose="020F0502020204030204" pitchFamily="34" charset="0"/>
                <a:ea typeface="Calibri" panose="020F0502020204030204" pitchFamily="34" charset="0"/>
                <a:cs typeface="Arial" panose="020B0604020202020204" pitchFamily="34" charset="0"/>
              </a:rPr>
              <a:t>el</a:t>
            </a:r>
            <a:r>
              <a:rPr lang="en-US" sz="1100" dirty="0">
                <a:latin typeface="Calibri" panose="020F0502020204030204" pitchFamily="34" charset="0"/>
                <a:ea typeface="Calibri" panose="020F0502020204030204" pitchFamily="34" charset="0"/>
                <a:cs typeface="Arial" panose="020B0604020202020204" pitchFamily="34" charset="0"/>
              </a:rPr>
              <a:t> beneficio percibido de la familia biológica, el cuidador o </a:t>
            </a:r>
            <a:r>
              <a:rPr lang="en-US" sz="1100" dirty="0" err="1">
                <a:latin typeface="Calibri" panose="020F0502020204030204" pitchFamily="34" charset="0"/>
                <a:ea typeface="Calibri" panose="020F0502020204030204" pitchFamily="34" charset="0"/>
                <a:cs typeface="Arial" panose="020B0604020202020204" pitchFamily="34" charset="0"/>
              </a:rPr>
              <a:t>el</a:t>
            </a:r>
            <a:r>
              <a:rPr lang="en-US" sz="1100" dirty="0">
                <a:latin typeface="Calibri" panose="020F0502020204030204" pitchFamily="34" charset="0"/>
                <a:ea typeface="Calibri" panose="020F0502020204030204" pitchFamily="34" charset="0"/>
                <a:cs typeface="Arial" panose="020B0604020202020204" pitchFamily="34" charset="0"/>
              </a:rPr>
              <a:t>/la </a:t>
            </a:r>
            <a:r>
              <a:rPr lang="en-US" sz="1100" dirty="0" err="1">
                <a:latin typeface="Calibri" panose="020F0502020204030204" pitchFamily="34" charset="0"/>
                <a:ea typeface="Calibri" panose="020F0502020204030204" pitchFamily="34" charset="0"/>
                <a:cs typeface="Arial" panose="020B0604020202020204" pitchFamily="34" charset="0"/>
              </a:rPr>
              <a:t>menor</a:t>
            </a:r>
            <a:endParaRPr lang="en-US" sz="1100" dirty="0">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100813242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Hexagon 15">
            <a:extLst>
              <a:ext uri="{FF2B5EF4-FFF2-40B4-BE49-F238E27FC236}">
                <a16:creationId xmlns:a16="http://schemas.microsoft.com/office/drawing/2014/main" id="{F4F20A53-B8B7-8386-80BB-458946D2C2F7}"/>
              </a:ext>
            </a:extLst>
          </p:cNvPr>
          <p:cNvSpPr/>
          <p:nvPr/>
        </p:nvSpPr>
        <p:spPr>
          <a:xfrm rot="1782986">
            <a:off x="286724" y="301110"/>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Hexagon 16">
            <a:extLst>
              <a:ext uri="{FF2B5EF4-FFF2-40B4-BE49-F238E27FC236}">
                <a16:creationId xmlns:a16="http://schemas.microsoft.com/office/drawing/2014/main" id="{5B0D2ECD-2245-1B29-30FA-9D9E91DEC81C}"/>
              </a:ext>
            </a:extLst>
          </p:cNvPr>
          <p:cNvSpPr/>
          <p:nvPr/>
        </p:nvSpPr>
        <p:spPr>
          <a:xfrm rot="1782986">
            <a:off x="286724" y="763955"/>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Hexagon 17">
            <a:extLst>
              <a:ext uri="{FF2B5EF4-FFF2-40B4-BE49-F238E27FC236}">
                <a16:creationId xmlns:a16="http://schemas.microsoft.com/office/drawing/2014/main" id="{2F62FD80-42A6-087C-FB97-CBD717DE2157}"/>
              </a:ext>
            </a:extLst>
          </p:cNvPr>
          <p:cNvSpPr/>
          <p:nvPr/>
        </p:nvSpPr>
        <p:spPr>
          <a:xfrm rot="1782986">
            <a:off x="286724" y="1226800"/>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Hexagon 18">
            <a:extLst>
              <a:ext uri="{FF2B5EF4-FFF2-40B4-BE49-F238E27FC236}">
                <a16:creationId xmlns:a16="http://schemas.microsoft.com/office/drawing/2014/main" id="{34282C81-1BDD-445E-97F5-59741069E143}"/>
              </a:ext>
            </a:extLst>
          </p:cNvPr>
          <p:cNvSpPr/>
          <p:nvPr/>
        </p:nvSpPr>
        <p:spPr>
          <a:xfrm rot="1782986">
            <a:off x="286724" y="1689645"/>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Hexagon 19">
            <a:extLst>
              <a:ext uri="{FF2B5EF4-FFF2-40B4-BE49-F238E27FC236}">
                <a16:creationId xmlns:a16="http://schemas.microsoft.com/office/drawing/2014/main" id="{DAE8D308-1F21-2E7C-7DA3-C0E216556E5B}"/>
              </a:ext>
            </a:extLst>
          </p:cNvPr>
          <p:cNvSpPr/>
          <p:nvPr/>
        </p:nvSpPr>
        <p:spPr>
          <a:xfrm rot="1782986">
            <a:off x="286724" y="2152490"/>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3" name="TextBox 52">
            <a:extLst>
              <a:ext uri="{FF2B5EF4-FFF2-40B4-BE49-F238E27FC236}">
                <a16:creationId xmlns:a16="http://schemas.microsoft.com/office/drawing/2014/main" id="{4F66F270-A98F-D079-7AF2-3E6C8D5BD987}"/>
              </a:ext>
            </a:extLst>
          </p:cNvPr>
          <p:cNvSpPr txBox="1"/>
          <p:nvPr/>
        </p:nvSpPr>
        <p:spPr>
          <a:xfrm>
            <a:off x="996288" y="699799"/>
            <a:ext cx="1983395" cy="4250523"/>
          </a:xfrm>
          <a:prstGeom prst="rect">
            <a:avLst/>
          </a:prstGeom>
          <a:noFill/>
        </p:spPr>
        <p:txBody>
          <a:bodyPr wrap="square">
            <a:spAutoFit/>
          </a:bodyPr>
          <a:lstStyle/>
          <a:p>
            <a:pPr>
              <a:lnSpc>
                <a:spcPct val="107000"/>
              </a:lnSpc>
            </a:pPr>
            <a:r>
              <a:rPr lang="en-US" sz="1100" b="1" dirty="0">
                <a:latin typeface="Calibri" panose="020F0502020204030204" pitchFamily="34" charset="0"/>
                <a:ea typeface="Calibri" panose="020F0502020204030204" pitchFamily="34" charset="0"/>
                <a:cs typeface="Arial" panose="020B0604020202020204" pitchFamily="34" charset="0"/>
              </a:rPr>
              <a:t>Factores de </a:t>
            </a:r>
            <a:r>
              <a:rPr lang="en-US" sz="1100" b="1" dirty="0">
                <a:effectLst/>
                <a:latin typeface="Calibri" panose="020F0502020204030204" pitchFamily="34" charset="0"/>
                <a:ea typeface="Calibri" panose="020F0502020204030204" pitchFamily="34" charset="0"/>
                <a:cs typeface="Arial" panose="020B0604020202020204" pitchFamily="34" charset="0"/>
              </a:rPr>
              <a:t>protección</a:t>
            </a:r>
          </a:p>
          <a:p>
            <a:pPr marL="171450" lvl="0" indent="-171450">
              <a:lnSpc>
                <a:spcPct val="107000"/>
              </a:lnSpc>
              <a:buFont typeface="Arial" panose="020B0604020202020204" pitchFamily="34" charset="0"/>
              <a:buChar char="•"/>
              <a:tabLst>
                <a:tab pos="457200" algn="l"/>
              </a:tabLst>
            </a:pPr>
            <a:r>
              <a:rPr lang="en-US" sz="1100" dirty="0">
                <a:latin typeface="Calibri" panose="020F0502020204030204" pitchFamily="34" charset="0"/>
                <a:ea typeface="Calibri" panose="020F0502020204030204" pitchFamily="34" charset="0"/>
                <a:cs typeface="Arial" panose="020B0604020202020204" pitchFamily="34" charset="0"/>
              </a:rPr>
              <a:t>Entorno familiar, a menudo con personas conocidas </a:t>
            </a:r>
            <a:r>
              <a:rPr lang="en-US" sz="1100" dirty="0" err="1">
                <a:latin typeface="Calibri" panose="020F0502020204030204" pitchFamily="34" charset="0"/>
                <a:ea typeface="Calibri" panose="020F0502020204030204" pitchFamily="34" charset="0"/>
                <a:cs typeface="Arial" panose="020B0604020202020204" pitchFamily="34" charset="0"/>
              </a:rPr>
              <a:t>por</a:t>
            </a:r>
            <a:r>
              <a:rPr lang="en-US" sz="1100" dirty="0">
                <a:latin typeface="Calibri" panose="020F0502020204030204" pitchFamily="34" charset="0"/>
                <a:ea typeface="Calibri" panose="020F0502020204030204" pitchFamily="34" charset="0"/>
                <a:cs typeface="Arial" panose="020B0604020202020204" pitchFamily="34" charset="0"/>
              </a:rPr>
              <a:t> </a:t>
            </a:r>
            <a:r>
              <a:rPr lang="en-US" sz="1100" dirty="0" err="1">
                <a:latin typeface="Calibri" panose="020F0502020204030204" pitchFamily="34" charset="0"/>
                <a:ea typeface="Calibri" panose="020F0502020204030204" pitchFamily="34" charset="0"/>
                <a:cs typeface="Arial" panose="020B0604020202020204" pitchFamily="34" charset="0"/>
              </a:rPr>
              <a:t>el</a:t>
            </a:r>
            <a:r>
              <a:rPr lang="en-US" sz="1100" dirty="0">
                <a:latin typeface="Calibri" panose="020F0502020204030204" pitchFamily="34" charset="0"/>
                <a:ea typeface="Calibri" panose="020F0502020204030204" pitchFamily="34" charset="0"/>
                <a:cs typeface="Arial" panose="020B0604020202020204" pitchFamily="34" charset="0"/>
              </a:rPr>
              <a:t>/la </a:t>
            </a:r>
            <a:r>
              <a:rPr lang="en-US" sz="1100" dirty="0" err="1">
                <a:latin typeface="Calibri" panose="020F0502020204030204" pitchFamily="34" charset="0"/>
                <a:ea typeface="Calibri" panose="020F0502020204030204" pitchFamily="34" charset="0"/>
                <a:cs typeface="Arial" panose="020B0604020202020204" pitchFamily="34" charset="0"/>
              </a:rPr>
              <a:t>menor</a:t>
            </a:r>
            <a:r>
              <a:rPr lang="en-US" sz="1100" dirty="0">
                <a:latin typeface="Calibri" panose="020F0502020204030204" pitchFamily="34" charset="0"/>
                <a:ea typeface="Calibri" panose="020F0502020204030204" pitchFamily="34" charset="0"/>
                <a:cs typeface="Arial" panose="020B0604020202020204" pitchFamily="34" charset="0"/>
              </a:rPr>
              <a:t> </a:t>
            </a:r>
          </a:p>
          <a:p>
            <a:pPr marL="171450" lvl="0" indent="-171450">
              <a:lnSpc>
                <a:spcPct val="107000"/>
              </a:lnSpc>
              <a:buFont typeface="Arial" panose="020B0604020202020204" pitchFamily="34" charset="0"/>
              <a:buChar char="•"/>
              <a:tabLst>
                <a:tab pos="457200" algn="l"/>
              </a:tabLst>
            </a:pPr>
            <a:r>
              <a:rPr lang="en-US" sz="1100" dirty="0">
                <a:latin typeface="Calibri" panose="020F0502020204030204" pitchFamily="34" charset="0"/>
                <a:ea typeface="Calibri" panose="020F0502020204030204" pitchFamily="34" charset="0"/>
                <a:cs typeface="Arial" panose="020B0604020202020204" pitchFamily="34" charset="0"/>
              </a:rPr>
              <a:t>Atención individualizada, continuidad de los cuidados y posibilidad de establecer un vínculo saludable con el </a:t>
            </a:r>
            <a:r>
              <a:rPr lang="en-US" sz="1100" dirty="0" err="1">
                <a:latin typeface="Calibri" panose="020F0502020204030204" pitchFamily="34" charset="0"/>
                <a:ea typeface="Calibri" panose="020F0502020204030204" pitchFamily="34" charset="0"/>
                <a:cs typeface="Arial" panose="020B0604020202020204" pitchFamily="34" charset="0"/>
              </a:rPr>
              <a:t>cuidador</a:t>
            </a:r>
            <a:r>
              <a:rPr lang="en-US" sz="1100" dirty="0">
                <a:latin typeface="Calibri" panose="020F0502020204030204" pitchFamily="34" charset="0"/>
                <a:ea typeface="Calibri" panose="020F0502020204030204" pitchFamily="34" charset="0"/>
                <a:cs typeface="Arial" panose="020B0604020202020204" pitchFamily="34" charset="0"/>
              </a:rPr>
              <a:t> principal</a:t>
            </a:r>
          </a:p>
          <a:p>
            <a:pPr marL="171450" lvl="0" indent="-171450">
              <a:lnSpc>
                <a:spcPct val="107000"/>
              </a:lnSpc>
              <a:buFont typeface="Arial" panose="020B0604020202020204" pitchFamily="34" charset="0"/>
              <a:buChar char="•"/>
              <a:tabLst>
                <a:tab pos="457200" algn="l"/>
              </a:tabLst>
            </a:pPr>
            <a:r>
              <a:rPr lang="en-US" sz="1100" dirty="0">
                <a:latin typeface="Calibri" panose="020F0502020204030204" pitchFamily="34" charset="0"/>
                <a:ea typeface="Calibri" panose="020F0502020204030204" pitchFamily="34" charset="0"/>
                <a:cs typeface="Arial" panose="020B0604020202020204" pitchFamily="34" charset="0"/>
              </a:rPr>
              <a:t>Potencial para desarrollar y mantener vínculos con otros miembros del hogar </a:t>
            </a:r>
          </a:p>
          <a:p>
            <a:pPr marL="171450" lvl="0" indent="-171450">
              <a:lnSpc>
                <a:spcPct val="107000"/>
              </a:lnSpc>
              <a:buFont typeface="Arial" panose="020B0604020202020204" pitchFamily="34" charset="0"/>
              <a:buChar char="•"/>
              <a:tabLst>
                <a:tab pos="457200" algn="l"/>
              </a:tabLst>
            </a:pPr>
            <a:r>
              <a:rPr lang="en-US" sz="1100" dirty="0">
                <a:latin typeface="Calibri" panose="020F0502020204030204" pitchFamily="34" charset="0"/>
                <a:ea typeface="Calibri" panose="020F0502020204030204" pitchFamily="34" charset="0"/>
                <a:cs typeface="Arial" panose="020B0604020202020204" pitchFamily="34" charset="0"/>
              </a:rPr>
              <a:t>El/la </a:t>
            </a:r>
            <a:r>
              <a:rPr lang="en-US" sz="1100" dirty="0" err="1">
                <a:latin typeface="Calibri" panose="020F0502020204030204" pitchFamily="34" charset="0"/>
                <a:ea typeface="Calibri" panose="020F0502020204030204" pitchFamily="34" charset="0"/>
                <a:cs typeface="Arial" panose="020B0604020202020204" pitchFamily="34" charset="0"/>
              </a:rPr>
              <a:t>menor</a:t>
            </a:r>
            <a:r>
              <a:rPr lang="en-US" sz="1100" dirty="0">
                <a:latin typeface="Calibri" panose="020F0502020204030204" pitchFamily="34" charset="0"/>
                <a:ea typeface="Calibri" panose="020F0502020204030204" pitchFamily="34" charset="0"/>
                <a:cs typeface="Arial" panose="020B0604020202020204" pitchFamily="34" charset="0"/>
              </a:rPr>
              <a:t> suele permanecer en su comunidad y mantiene vínculos con los miembros de la </a:t>
            </a:r>
            <a:r>
              <a:rPr lang="en-US" sz="1100" dirty="0" err="1">
                <a:latin typeface="Calibri" panose="020F0502020204030204" pitchFamily="34" charset="0"/>
                <a:ea typeface="Calibri" panose="020F0502020204030204" pitchFamily="34" charset="0"/>
                <a:cs typeface="Arial" panose="020B0604020202020204" pitchFamily="34" charset="0"/>
              </a:rPr>
              <a:t>misma</a:t>
            </a:r>
            <a:endParaRPr lang="en-US" sz="1100" dirty="0">
              <a:latin typeface="Calibri" panose="020F0502020204030204" pitchFamily="34" charset="0"/>
              <a:ea typeface="Calibri" panose="020F0502020204030204" pitchFamily="34" charset="0"/>
              <a:cs typeface="Arial" panose="020B0604020202020204" pitchFamily="34" charset="0"/>
            </a:endParaRPr>
          </a:p>
          <a:p>
            <a:pPr marL="171450" lvl="0" indent="-171450">
              <a:lnSpc>
                <a:spcPct val="107000"/>
              </a:lnSpc>
              <a:buFont typeface="Arial" panose="020B0604020202020204" pitchFamily="34" charset="0"/>
              <a:buChar char="•"/>
              <a:tabLst>
                <a:tab pos="457200" algn="l"/>
              </a:tabLst>
            </a:pPr>
            <a:r>
              <a:rPr lang="en-US" sz="1100" dirty="0">
                <a:latin typeface="Calibri" panose="020F0502020204030204" pitchFamily="34" charset="0"/>
                <a:ea typeface="Calibri" panose="020F0502020204030204" pitchFamily="34" charset="0"/>
                <a:cs typeface="Arial" panose="020B0604020202020204" pitchFamily="34" charset="0"/>
              </a:rPr>
              <a:t>El/la </a:t>
            </a:r>
            <a:r>
              <a:rPr lang="en-US" sz="1100" dirty="0" err="1">
                <a:latin typeface="Calibri" panose="020F0502020204030204" pitchFamily="34" charset="0"/>
                <a:ea typeface="Calibri" panose="020F0502020204030204" pitchFamily="34" charset="0"/>
                <a:cs typeface="Arial" panose="020B0604020202020204" pitchFamily="34" charset="0"/>
              </a:rPr>
              <a:t>menor</a:t>
            </a:r>
            <a:r>
              <a:rPr lang="en-US" sz="1100" dirty="0">
                <a:latin typeface="Calibri" panose="020F0502020204030204" pitchFamily="34" charset="0"/>
                <a:ea typeface="Calibri" panose="020F0502020204030204" pitchFamily="34" charset="0"/>
                <a:cs typeface="Arial" panose="020B0604020202020204" pitchFamily="34" charset="0"/>
              </a:rPr>
              <a:t> </a:t>
            </a:r>
            <a:r>
              <a:rPr lang="en-US" sz="1100" dirty="0" err="1">
                <a:latin typeface="Calibri" panose="020F0502020204030204" pitchFamily="34" charset="0"/>
                <a:ea typeface="Calibri" panose="020F0502020204030204" pitchFamily="34" charset="0"/>
                <a:cs typeface="Arial" panose="020B0604020202020204" pitchFamily="34" charset="0"/>
              </a:rPr>
              <a:t>está</a:t>
            </a:r>
            <a:r>
              <a:rPr lang="en-US" sz="1100" dirty="0">
                <a:latin typeface="Calibri" panose="020F0502020204030204" pitchFamily="34" charset="0"/>
                <a:ea typeface="Calibri" panose="020F0502020204030204" pitchFamily="34" charset="0"/>
                <a:cs typeface="Arial" panose="020B0604020202020204" pitchFamily="34" charset="0"/>
              </a:rPr>
              <a:t> </a:t>
            </a:r>
            <a:r>
              <a:rPr lang="en-US" sz="1100" dirty="0" err="1">
                <a:latin typeface="Calibri" panose="020F0502020204030204" pitchFamily="34" charset="0"/>
                <a:ea typeface="Calibri" panose="020F0502020204030204" pitchFamily="34" charset="0"/>
                <a:cs typeface="Arial" panose="020B0604020202020204" pitchFamily="34" charset="0"/>
              </a:rPr>
              <a:t>integrado</a:t>
            </a:r>
            <a:r>
              <a:rPr lang="en-US" sz="1100" dirty="0">
                <a:latin typeface="Calibri" panose="020F0502020204030204" pitchFamily="34" charset="0"/>
                <a:ea typeface="Calibri" panose="020F0502020204030204" pitchFamily="34" charset="0"/>
                <a:cs typeface="Arial" panose="020B0604020202020204" pitchFamily="34" charset="0"/>
              </a:rPr>
              <a:t>/a en la comunidad, utiliza servicios comunitarios como escuelas y centros de salud, y corre menos riesgo de ser </a:t>
            </a:r>
            <a:r>
              <a:rPr lang="en-US" sz="1100" dirty="0" err="1">
                <a:latin typeface="Calibri" panose="020F0502020204030204" pitchFamily="34" charset="0"/>
                <a:ea typeface="Calibri" panose="020F0502020204030204" pitchFamily="34" charset="0"/>
                <a:cs typeface="Arial" panose="020B0604020202020204" pitchFamily="34" charset="0"/>
              </a:rPr>
              <a:t>estigmatizado</a:t>
            </a:r>
            <a:r>
              <a:rPr lang="en-US" sz="1100" dirty="0">
                <a:latin typeface="Calibri" panose="020F0502020204030204" pitchFamily="34" charset="0"/>
                <a:ea typeface="Calibri" panose="020F0502020204030204" pitchFamily="34" charset="0"/>
                <a:cs typeface="Arial" panose="020B0604020202020204" pitchFamily="34" charset="0"/>
              </a:rPr>
              <a:t>/a</a:t>
            </a:r>
          </a:p>
        </p:txBody>
      </p:sp>
      <p:sp>
        <p:nvSpPr>
          <p:cNvPr id="3" name="TextBox 2">
            <a:extLst>
              <a:ext uri="{FF2B5EF4-FFF2-40B4-BE49-F238E27FC236}">
                <a16:creationId xmlns:a16="http://schemas.microsoft.com/office/drawing/2014/main" id="{D13F15F9-8AC8-48CA-4493-32131C8CEE55}"/>
              </a:ext>
            </a:extLst>
          </p:cNvPr>
          <p:cNvSpPr txBox="1"/>
          <p:nvPr/>
        </p:nvSpPr>
        <p:spPr>
          <a:xfrm>
            <a:off x="996286" y="5971107"/>
            <a:ext cx="2514600" cy="520312"/>
          </a:xfrm>
          <a:prstGeom prst="rect">
            <a:avLst/>
          </a:prstGeom>
          <a:noFill/>
          <a:ln>
            <a:noFill/>
          </a:ln>
        </p:spPr>
        <p:txBody>
          <a:bodyPr wrap="square" lIns="90000" tIns="90000" rIns="90000" bIns="90000" rtlCol="0">
            <a:spAutoFit/>
          </a:bodyPr>
          <a:lstStyle/>
          <a:p>
            <a:r>
              <a:rPr lang="en-US" sz="1100" b="1" dirty="0" err="1"/>
              <a:t>Fortalecimiento</a:t>
            </a:r>
            <a:r>
              <a:rPr lang="en-US" sz="1100" b="1" dirty="0"/>
              <a:t> familiar </a:t>
            </a:r>
            <a:r>
              <a:rPr lang="en-US" sz="1100" b="1" dirty="0" err="1"/>
              <a:t>en</a:t>
            </a:r>
            <a:r>
              <a:rPr lang="en-US" sz="1100" b="1" dirty="0"/>
              <a:t> las </a:t>
            </a:r>
            <a:r>
              <a:rPr lang="en-US" sz="1100" b="1" dirty="0" err="1"/>
              <a:t>modalidades</a:t>
            </a:r>
            <a:r>
              <a:rPr lang="en-US" sz="1100" b="1" dirty="0"/>
              <a:t> de </a:t>
            </a:r>
            <a:r>
              <a:rPr lang="en-US" sz="1100" b="1" dirty="0" err="1"/>
              <a:t>acogida</a:t>
            </a:r>
            <a:r>
              <a:rPr lang="en-US" sz="1100" b="1" dirty="0"/>
              <a:t> temporal:</a:t>
            </a:r>
          </a:p>
        </p:txBody>
      </p:sp>
      <p:sp>
        <p:nvSpPr>
          <p:cNvPr id="4" name="Rectangle 3">
            <a:extLst>
              <a:ext uri="{FF2B5EF4-FFF2-40B4-BE49-F238E27FC236}">
                <a16:creationId xmlns:a16="http://schemas.microsoft.com/office/drawing/2014/main" id="{1423D7D9-44C0-BAE0-3071-9C0926F9B438}"/>
              </a:ext>
            </a:extLst>
          </p:cNvPr>
          <p:cNvSpPr/>
          <p:nvPr/>
        </p:nvSpPr>
        <p:spPr>
          <a:xfrm>
            <a:off x="996287" y="5499919"/>
            <a:ext cx="5246857" cy="2572025"/>
          </a:xfrm>
          <a:prstGeom prst="rect">
            <a:avLst/>
          </a:prstGeom>
          <a:noFill/>
          <a:ln>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TextBox 4">
            <a:extLst>
              <a:ext uri="{FF2B5EF4-FFF2-40B4-BE49-F238E27FC236}">
                <a16:creationId xmlns:a16="http://schemas.microsoft.com/office/drawing/2014/main" id="{AEEA5667-7F40-6137-1E78-541A3A1DA2ED}"/>
              </a:ext>
            </a:extLst>
          </p:cNvPr>
          <p:cNvSpPr txBox="1"/>
          <p:nvPr/>
        </p:nvSpPr>
        <p:spPr>
          <a:xfrm>
            <a:off x="2979683" y="699799"/>
            <a:ext cx="3263462" cy="4975080"/>
          </a:xfrm>
          <a:prstGeom prst="rect">
            <a:avLst/>
          </a:prstGeom>
          <a:noFill/>
        </p:spPr>
        <p:txBody>
          <a:bodyPr wrap="square">
            <a:spAutoFit/>
          </a:bodyPr>
          <a:lstStyle/>
          <a:p>
            <a:pPr>
              <a:lnSpc>
                <a:spcPct val="107000"/>
              </a:lnSpc>
            </a:pPr>
            <a:r>
              <a:rPr lang="en-US" sz="1100" b="1" dirty="0">
                <a:latin typeface="Calibri" panose="020F0502020204030204" pitchFamily="34" charset="0"/>
                <a:ea typeface="Calibri" panose="020F0502020204030204" pitchFamily="34" charset="0"/>
                <a:cs typeface="Arial" panose="020B0604020202020204" pitchFamily="34" charset="0"/>
              </a:rPr>
              <a:t>Factores de riesgo</a:t>
            </a:r>
          </a:p>
          <a:p>
            <a:pPr marL="171450" lvl="0" indent="-171450">
              <a:lnSpc>
                <a:spcPct val="107000"/>
              </a:lnSpc>
              <a:buFont typeface="Arial" panose="020B0604020202020204" pitchFamily="34" charset="0"/>
              <a:buChar char="•"/>
              <a:tabLst>
                <a:tab pos="457200" algn="l"/>
              </a:tabLst>
            </a:pPr>
            <a:r>
              <a:rPr lang="en-US" sz="1100" dirty="0">
                <a:latin typeface="Calibri" panose="020F0502020204030204" pitchFamily="34" charset="0"/>
                <a:ea typeface="Calibri" panose="020F0502020204030204" pitchFamily="34" charset="0"/>
                <a:cs typeface="Arial" panose="020B0604020202020204" pitchFamily="34" charset="0"/>
              </a:rPr>
              <a:t>Posible negligencia, maltrato, discriminación o explotación de </a:t>
            </a:r>
            <a:r>
              <a:rPr lang="en-US" sz="1100" dirty="0" err="1">
                <a:latin typeface="Calibri" panose="020F0502020204030204" pitchFamily="34" charset="0"/>
                <a:ea typeface="Calibri" panose="020F0502020204030204" pitchFamily="34" charset="0"/>
                <a:cs typeface="Arial" panose="020B0604020202020204" pitchFamily="34" charset="0"/>
              </a:rPr>
              <a:t>los</a:t>
            </a:r>
            <a:r>
              <a:rPr lang="en-US" sz="1100" dirty="0">
                <a:latin typeface="Calibri" panose="020F0502020204030204" pitchFamily="34" charset="0"/>
                <a:ea typeface="Calibri" panose="020F0502020204030204" pitchFamily="34" charset="0"/>
                <a:cs typeface="Arial" panose="020B0604020202020204" pitchFamily="34" charset="0"/>
              </a:rPr>
              <a:t>/as </a:t>
            </a:r>
            <a:r>
              <a:rPr lang="en-US" sz="1100" dirty="0" err="1">
                <a:latin typeface="Calibri" panose="020F0502020204030204" pitchFamily="34" charset="0"/>
                <a:ea typeface="Calibri" panose="020F0502020204030204" pitchFamily="34" charset="0"/>
                <a:cs typeface="Arial" panose="020B0604020202020204" pitchFamily="34" charset="0"/>
              </a:rPr>
              <a:t>menores</a:t>
            </a:r>
            <a:r>
              <a:rPr lang="en-US" sz="1100" dirty="0">
                <a:latin typeface="Calibri" panose="020F0502020204030204" pitchFamily="34" charset="0"/>
                <a:ea typeface="Calibri" panose="020F0502020204030204" pitchFamily="34" charset="0"/>
                <a:cs typeface="Arial" panose="020B0604020202020204" pitchFamily="34" charset="0"/>
              </a:rPr>
              <a:t>, lo que puede ser más probable en la </a:t>
            </a:r>
            <a:r>
              <a:rPr lang="en-US" sz="1100" dirty="0" err="1">
                <a:latin typeface="Calibri" panose="020F0502020204030204" pitchFamily="34" charset="0"/>
                <a:ea typeface="Calibri" panose="020F0502020204030204" pitchFamily="34" charset="0"/>
                <a:cs typeface="Arial" panose="020B0604020202020204" pitchFamily="34" charset="0"/>
              </a:rPr>
              <a:t>modalidad</a:t>
            </a:r>
            <a:r>
              <a:rPr lang="en-US" sz="1100" dirty="0">
                <a:latin typeface="Calibri" panose="020F0502020204030204" pitchFamily="34" charset="0"/>
                <a:ea typeface="Calibri" panose="020F0502020204030204" pitchFamily="34" charset="0"/>
                <a:cs typeface="Arial" panose="020B0604020202020204" pitchFamily="34" charset="0"/>
              </a:rPr>
              <a:t> de </a:t>
            </a:r>
            <a:r>
              <a:rPr lang="en-US" sz="1100" dirty="0" err="1">
                <a:latin typeface="Calibri" panose="020F0502020204030204" pitchFamily="34" charset="0"/>
                <a:ea typeface="Calibri" panose="020F0502020204030204" pitchFamily="34" charset="0"/>
                <a:cs typeface="Arial" panose="020B0604020202020204" pitchFamily="34" charset="0"/>
              </a:rPr>
              <a:t>acogida</a:t>
            </a:r>
            <a:r>
              <a:rPr lang="en-US" sz="1100" dirty="0">
                <a:latin typeface="Calibri" panose="020F0502020204030204" pitchFamily="34" charset="0"/>
                <a:ea typeface="Calibri" panose="020F0502020204030204" pitchFamily="34" charset="0"/>
                <a:cs typeface="Arial" panose="020B0604020202020204" pitchFamily="34" charset="0"/>
              </a:rPr>
              <a:t> familiar no </a:t>
            </a:r>
            <a:r>
              <a:rPr lang="en-US" sz="1100" dirty="0" err="1">
                <a:latin typeface="Calibri" panose="020F0502020204030204" pitchFamily="34" charset="0"/>
                <a:ea typeface="Calibri" panose="020F0502020204030204" pitchFamily="34" charset="0"/>
                <a:cs typeface="Arial" panose="020B0604020202020204" pitchFamily="34" charset="0"/>
              </a:rPr>
              <a:t>emparentada</a:t>
            </a:r>
            <a:endParaRPr lang="en-US" sz="1100" dirty="0">
              <a:latin typeface="Calibri" panose="020F0502020204030204" pitchFamily="34" charset="0"/>
              <a:ea typeface="Calibri" panose="020F0502020204030204" pitchFamily="34" charset="0"/>
              <a:cs typeface="Arial" panose="020B0604020202020204" pitchFamily="34" charset="0"/>
            </a:endParaRPr>
          </a:p>
          <a:p>
            <a:pPr marL="171450" lvl="0" indent="-171450">
              <a:lnSpc>
                <a:spcPct val="107000"/>
              </a:lnSpc>
              <a:buFont typeface="Arial" panose="020B0604020202020204" pitchFamily="34" charset="0"/>
              <a:buChar char="•"/>
              <a:tabLst>
                <a:tab pos="457200" algn="l"/>
              </a:tabLst>
            </a:pPr>
            <a:r>
              <a:rPr lang="en-US" sz="1100" dirty="0">
                <a:latin typeface="Calibri" panose="020F0502020204030204" pitchFamily="34" charset="0"/>
                <a:ea typeface="Calibri" panose="020F0502020204030204" pitchFamily="34" charset="0"/>
                <a:cs typeface="Arial" panose="020B0604020202020204" pitchFamily="34" charset="0"/>
              </a:rPr>
              <a:t>El cuidador puede esperar que </a:t>
            </a:r>
            <a:r>
              <a:rPr lang="en-US" sz="1100" dirty="0" err="1">
                <a:latin typeface="Calibri" panose="020F0502020204030204" pitchFamily="34" charset="0"/>
                <a:ea typeface="Calibri" panose="020F0502020204030204" pitchFamily="34" charset="0"/>
                <a:cs typeface="Arial" panose="020B0604020202020204" pitchFamily="34" charset="0"/>
              </a:rPr>
              <a:t>el</a:t>
            </a:r>
            <a:r>
              <a:rPr lang="en-US" sz="1100" dirty="0">
                <a:latin typeface="Calibri" panose="020F0502020204030204" pitchFamily="34" charset="0"/>
                <a:ea typeface="Calibri" panose="020F0502020204030204" pitchFamily="34" charset="0"/>
                <a:cs typeface="Arial" panose="020B0604020202020204" pitchFamily="34" charset="0"/>
              </a:rPr>
              <a:t>/la </a:t>
            </a:r>
            <a:r>
              <a:rPr lang="en-US" sz="1100" dirty="0" err="1">
                <a:latin typeface="Calibri" panose="020F0502020204030204" pitchFamily="34" charset="0"/>
                <a:ea typeface="Calibri" panose="020F0502020204030204" pitchFamily="34" charset="0"/>
                <a:cs typeface="Arial" panose="020B0604020202020204" pitchFamily="34" charset="0"/>
              </a:rPr>
              <a:t>menor</a:t>
            </a:r>
            <a:r>
              <a:rPr lang="en-US" sz="1100" dirty="0">
                <a:latin typeface="Calibri" panose="020F0502020204030204" pitchFamily="34" charset="0"/>
                <a:ea typeface="Calibri" panose="020F0502020204030204" pitchFamily="34" charset="0"/>
                <a:cs typeface="Arial" panose="020B0604020202020204" pitchFamily="34" charset="0"/>
              </a:rPr>
              <a:t> se gane el sustento trabajando en casa, </a:t>
            </a:r>
            <a:r>
              <a:rPr lang="en-US" sz="1100" dirty="0" err="1">
                <a:latin typeface="Calibri" panose="020F0502020204030204" pitchFamily="34" charset="0"/>
                <a:ea typeface="Calibri" panose="020F0502020204030204" pitchFamily="34" charset="0"/>
                <a:cs typeface="Arial" panose="020B0604020202020204" pitchFamily="34" charset="0"/>
              </a:rPr>
              <a:t>como</a:t>
            </a:r>
            <a:r>
              <a:rPr lang="en-US" sz="1100" dirty="0">
                <a:latin typeface="Calibri" panose="020F0502020204030204" pitchFamily="34" charset="0"/>
                <a:ea typeface="Calibri" panose="020F0502020204030204" pitchFamily="34" charset="0"/>
                <a:cs typeface="Arial" panose="020B0604020202020204" pitchFamily="34" charset="0"/>
              </a:rPr>
              <a:t> </a:t>
            </a:r>
            <a:r>
              <a:rPr lang="en-US" sz="1100" dirty="0" err="1">
                <a:latin typeface="Calibri" panose="020F0502020204030204" pitchFamily="34" charset="0"/>
                <a:ea typeface="Calibri" panose="020F0502020204030204" pitchFamily="34" charset="0"/>
                <a:cs typeface="Arial" panose="020B0604020202020204" pitchFamily="34" charset="0"/>
              </a:rPr>
              <a:t>empleado</a:t>
            </a:r>
            <a:r>
              <a:rPr lang="en-US" sz="1100" dirty="0">
                <a:latin typeface="Calibri" panose="020F0502020204030204" pitchFamily="34" charset="0"/>
                <a:ea typeface="Calibri" panose="020F0502020204030204" pitchFamily="34" charset="0"/>
                <a:cs typeface="Arial" panose="020B0604020202020204" pitchFamily="34" charset="0"/>
              </a:rPr>
              <a:t>/a </a:t>
            </a:r>
            <a:r>
              <a:rPr lang="en-US" sz="1100" dirty="0" err="1">
                <a:latin typeface="Calibri" panose="020F0502020204030204" pitchFamily="34" charset="0"/>
                <a:ea typeface="Calibri" panose="020F0502020204030204" pitchFamily="34" charset="0"/>
                <a:cs typeface="Arial" panose="020B0604020202020204" pitchFamily="34" charset="0"/>
              </a:rPr>
              <a:t>doméstico</a:t>
            </a:r>
            <a:r>
              <a:rPr lang="en-US" sz="1100" dirty="0">
                <a:latin typeface="Calibri" panose="020F0502020204030204" pitchFamily="34" charset="0"/>
                <a:ea typeface="Calibri" panose="020F0502020204030204" pitchFamily="34" charset="0"/>
                <a:cs typeface="Arial" panose="020B0604020202020204" pitchFamily="34" charset="0"/>
              </a:rPr>
              <a:t>/a o fuera del </a:t>
            </a:r>
            <a:r>
              <a:rPr lang="en-US" sz="1100" dirty="0" err="1">
                <a:latin typeface="Calibri" panose="020F0502020204030204" pitchFamily="34" charset="0"/>
                <a:ea typeface="Calibri" panose="020F0502020204030204" pitchFamily="34" charset="0"/>
                <a:cs typeface="Arial" panose="020B0604020202020204" pitchFamily="34" charset="0"/>
              </a:rPr>
              <a:t>hogar</a:t>
            </a:r>
            <a:endParaRPr lang="en-US" sz="1100" dirty="0">
              <a:latin typeface="Calibri" panose="020F0502020204030204" pitchFamily="34" charset="0"/>
              <a:ea typeface="Calibri" panose="020F0502020204030204" pitchFamily="34" charset="0"/>
              <a:cs typeface="Arial" panose="020B0604020202020204" pitchFamily="34" charset="0"/>
            </a:endParaRPr>
          </a:p>
          <a:p>
            <a:pPr marL="171450" lvl="0" indent="-171450">
              <a:lnSpc>
                <a:spcPct val="107000"/>
              </a:lnSpc>
              <a:buFont typeface="Arial" panose="020B0604020202020204" pitchFamily="34" charset="0"/>
              <a:buChar char="•"/>
              <a:tabLst>
                <a:tab pos="457200" algn="l"/>
              </a:tabLst>
            </a:pPr>
            <a:r>
              <a:rPr lang="en-US" sz="1100" dirty="0">
                <a:latin typeface="Calibri" panose="020F0502020204030204" pitchFamily="34" charset="0"/>
                <a:ea typeface="Calibri" panose="020F0502020204030204" pitchFamily="34" charset="0"/>
                <a:cs typeface="Arial" panose="020B0604020202020204" pitchFamily="34" charset="0"/>
              </a:rPr>
              <a:t>Resistencia a la supervisión de la </a:t>
            </a:r>
            <a:r>
              <a:rPr lang="en-US" sz="1100" dirty="0" err="1">
                <a:latin typeface="Calibri" panose="020F0502020204030204" pitchFamily="34" charset="0"/>
                <a:ea typeface="Calibri" panose="020F0502020204030204" pitchFamily="34" charset="0"/>
                <a:cs typeface="Arial" panose="020B0604020202020204" pitchFamily="34" charset="0"/>
              </a:rPr>
              <a:t>modalidad</a:t>
            </a:r>
            <a:r>
              <a:rPr lang="en-US" sz="1100" dirty="0">
                <a:latin typeface="Calibri" panose="020F0502020204030204" pitchFamily="34" charset="0"/>
                <a:ea typeface="Calibri" panose="020F0502020204030204" pitchFamily="34" charset="0"/>
                <a:cs typeface="Arial" panose="020B0604020202020204" pitchFamily="34" charset="0"/>
              </a:rPr>
              <a:t> de </a:t>
            </a:r>
            <a:r>
              <a:rPr lang="en-US" sz="1100" dirty="0" err="1">
                <a:latin typeface="Calibri" panose="020F0502020204030204" pitchFamily="34" charset="0"/>
                <a:ea typeface="Calibri" panose="020F0502020204030204" pitchFamily="34" charset="0"/>
                <a:cs typeface="Arial" panose="020B0604020202020204" pitchFamily="34" charset="0"/>
              </a:rPr>
              <a:t>cuidados</a:t>
            </a:r>
            <a:r>
              <a:rPr lang="en-US" sz="1100" dirty="0">
                <a:latin typeface="Calibri" panose="020F0502020204030204" pitchFamily="34" charset="0"/>
                <a:ea typeface="Calibri" panose="020F0502020204030204" pitchFamily="34" charset="0"/>
                <a:cs typeface="Arial" panose="020B0604020202020204" pitchFamily="34" charset="0"/>
              </a:rPr>
              <a:t> por parte de los cuidadores</a:t>
            </a:r>
          </a:p>
          <a:p>
            <a:pPr marL="171450" lvl="0" indent="-171450">
              <a:lnSpc>
                <a:spcPct val="107000"/>
              </a:lnSpc>
              <a:buFont typeface="Arial" panose="020B0604020202020204" pitchFamily="34" charset="0"/>
              <a:buChar char="•"/>
              <a:tabLst>
                <a:tab pos="457200" algn="l"/>
              </a:tabLst>
            </a:pPr>
            <a:r>
              <a:rPr lang="en-US" sz="1100" dirty="0">
                <a:latin typeface="Calibri" panose="020F0502020204030204" pitchFamily="34" charset="0"/>
                <a:ea typeface="Calibri" panose="020F0502020204030204" pitchFamily="34" charset="0"/>
                <a:cs typeface="Arial" panose="020B0604020202020204" pitchFamily="34" charset="0"/>
              </a:rPr>
              <a:t>Resistencia a la búsqueda y reagrupación familiar por parte de los cuidadores</a:t>
            </a:r>
          </a:p>
          <a:p>
            <a:pPr marL="171450" lvl="0" indent="-171450">
              <a:lnSpc>
                <a:spcPct val="107000"/>
              </a:lnSpc>
              <a:buFont typeface="Arial" panose="020B0604020202020204" pitchFamily="34" charset="0"/>
              <a:buChar char="•"/>
              <a:tabLst>
                <a:tab pos="457200" algn="l"/>
              </a:tabLst>
            </a:pPr>
            <a:r>
              <a:rPr lang="en-US" sz="1100" dirty="0">
                <a:latin typeface="Calibri" panose="020F0502020204030204" pitchFamily="34" charset="0"/>
                <a:ea typeface="Calibri" panose="020F0502020204030204" pitchFamily="34" charset="0"/>
                <a:cs typeface="Arial" panose="020B0604020202020204" pitchFamily="34" charset="0"/>
              </a:rPr>
              <a:t>Los/as </a:t>
            </a:r>
            <a:r>
              <a:rPr lang="en-US" sz="1100" dirty="0" err="1">
                <a:latin typeface="Calibri" panose="020F0502020204030204" pitchFamily="34" charset="0"/>
                <a:ea typeface="Calibri" panose="020F0502020204030204" pitchFamily="34" charset="0"/>
                <a:cs typeface="Arial" panose="020B0604020202020204" pitchFamily="34" charset="0"/>
              </a:rPr>
              <a:t>menores</a:t>
            </a:r>
            <a:r>
              <a:rPr lang="en-US" sz="1100" dirty="0">
                <a:latin typeface="Calibri" panose="020F0502020204030204" pitchFamily="34" charset="0"/>
                <a:ea typeface="Calibri" panose="020F0502020204030204" pitchFamily="34" charset="0"/>
                <a:cs typeface="Arial" panose="020B0604020202020204" pitchFamily="34" charset="0"/>
              </a:rPr>
              <a:t> que ya reciben cuidados familiares pueden estar "ocultos" y ser difíciles de identificar</a:t>
            </a:r>
          </a:p>
          <a:p>
            <a:pPr marL="171450" lvl="0" indent="-171450">
              <a:lnSpc>
                <a:spcPct val="107000"/>
              </a:lnSpc>
              <a:buFont typeface="Arial" panose="020B0604020202020204" pitchFamily="34" charset="0"/>
              <a:buChar char="•"/>
              <a:tabLst>
                <a:tab pos="457200" algn="l"/>
              </a:tabLst>
            </a:pPr>
            <a:r>
              <a:rPr lang="en-US" sz="1100" dirty="0" err="1">
                <a:latin typeface="Calibri" panose="020F0502020204030204" pitchFamily="34" charset="0"/>
                <a:ea typeface="Calibri" panose="020F0502020204030204" pitchFamily="34" charset="0"/>
                <a:cs typeface="Arial" panose="020B0604020202020204" pitchFamily="34" charset="0"/>
              </a:rPr>
              <a:t>Incluso</a:t>
            </a:r>
            <a:r>
              <a:rPr lang="en-US" sz="1100" dirty="0">
                <a:latin typeface="Calibri" panose="020F0502020204030204" pitchFamily="34" charset="0"/>
                <a:ea typeface="Calibri" panose="020F0502020204030204" pitchFamily="34" charset="0"/>
                <a:cs typeface="Arial" panose="020B0604020202020204" pitchFamily="34" charset="0"/>
              </a:rPr>
              <a:t> </a:t>
            </a:r>
            <a:r>
              <a:rPr lang="en-US" sz="1100" dirty="0" err="1">
                <a:latin typeface="Calibri" panose="020F0502020204030204" pitchFamily="34" charset="0"/>
                <a:ea typeface="Calibri" panose="020F0502020204030204" pitchFamily="34" charset="0"/>
                <a:cs typeface="Arial" panose="020B0604020202020204" pitchFamily="34" charset="0"/>
              </a:rPr>
              <a:t>los</a:t>
            </a:r>
            <a:r>
              <a:rPr lang="en-US" sz="1100" dirty="0">
                <a:latin typeface="Calibri" panose="020F0502020204030204" pitchFamily="34" charset="0"/>
                <a:ea typeface="Calibri" panose="020F0502020204030204" pitchFamily="34" charset="0"/>
                <a:cs typeface="Arial" panose="020B0604020202020204" pitchFamily="34" charset="0"/>
              </a:rPr>
              <a:t>/as </a:t>
            </a:r>
            <a:r>
              <a:rPr lang="en-US" sz="1100" dirty="0" err="1">
                <a:latin typeface="Calibri" panose="020F0502020204030204" pitchFamily="34" charset="0"/>
                <a:ea typeface="Calibri" panose="020F0502020204030204" pitchFamily="34" charset="0"/>
                <a:cs typeface="Arial" panose="020B0604020202020204" pitchFamily="34" charset="0"/>
              </a:rPr>
              <a:t>menores</a:t>
            </a:r>
            <a:r>
              <a:rPr lang="en-US" sz="1100" dirty="0">
                <a:latin typeface="Calibri" panose="020F0502020204030204" pitchFamily="34" charset="0"/>
                <a:ea typeface="Calibri" panose="020F0502020204030204" pitchFamily="34" charset="0"/>
                <a:cs typeface="Arial" panose="020B0604020202020204" pitchFamily="34" charset="0"/>
              </a:rPr>
              <a:t> </a:t>
            </a:r>
            <a:r>
              <a:rPr lang="en-US" sz="1100" dirty="0" err="1">
                <a:latin typeface="Calibri" panose="020F0502020204030204" pitchFamily="34" charset="0"/>
                <a:ea typeface="Calibri" panose="020F0502020204030204" pitchFamily="34" charset="0"/>
                <a:cs typeface="Arial" panose="020B0604020202020204" pitchFamily="34" charset="0"/>
              </a:rPr>
              <a:t>registrados</a:t>
            </a:r>
            <a:r>
              <a:rPr lang="en-US" sz="1100" dirty="0">
                <a:latin typeface="Calibri" panose="020F0502020204030204" pitchFamily="34" charset="0"/>
                <a:ea typeface="Calibri" panose="020F0502020204030204" pitchFamily="34" charset="0"/>
                <a:cs typeface="Arial" panose="020B0604020202020204" pitchFamily="34" charset="0"/>
              </a:rPr>
              <a:t> </a:t>
            </a:r>
            <a:r>
              <a:rPr lang="en-US" sz="1100" dirty="0" err="1">
                <a:latin typeface="Calibri" panose="020F0502020204030204" pitchFamily="34" charset="0"/>
                <a:ea typeface="Calibri" panose="020F0502020204030204" pitchFamily="34" charset="0"/>
                <a:cs typeface="Arial" panose="020B0604020202020204" pitchFamily="34" charset="0"/>
              </a:rPr>
              <a:t>en</a:t>
            </a:r>
            <a:r>
              <a:rPr lang="en-US" sz="1100" dirty="0">
                <a:latin typeface="Calibri" panose="020F0502020204030204" pitchFamily="34" charset="0"/>
                <a:ea typeface="Calibri" panose="020F0502020204030204" pitchFamily="34" charset="0"/>
                <a:cs typeface="Arial" panose="020B0604020202020204" pitchFamily="34" charset="0"/>
              </a:rPr>
              <a:t> un </a:t>
            </a:r>
            <a:r>
              <a:rPr lang="en-US" sz="1100" dirty="0" err="1">
                <a:latin typeface="Calibri" panose="020F0502020204030204" pitchFamily="34" charset="0"/>
                <a:ea typeface="Calibri" panose="020F0502020204030204" pitchFamily="34" charset="0"/>
                <a:cs typeface="Arial" panose="020B0604020202020204" pitchFamily="34" charset="0"/>
              </a:rPr>
              <a:t>inicio</a:t>
            </a:r>
            <a:r>
              <a:rPr lang="en-US" sz="1100" dirty="0">
                <a:latin typeface="Calibri" panose="020F0502020204030204" pitchFamily="34" charset="0"/>
                <a:ea typeface="Calibri" panose="020F0502020204030204" pitchFamily="34" charset="0"/>
                <a:cs typeface="Arial" panose="020B0604020202020204" pitchFamily="34" charset="0"/>
              </a:rPr>
              <a:t>, </a:t>
            </a:r>
            <a:r>
              <a:rPr lang="en-US" sz="1100" dirty="0" err="1">
                <a:latin typeface="Calibri" panose="020F0502020204030204" pitchFamily="34" charset="0"/>
                <a:ea typeface="Calibri" panose="020F0502020204030204" pitchFamily="34" charset="0"/>
                <a:cs typeface="Arial" panose="020B0604020202020204" pitchFamily="34" charset="0"/>
              </a:rPr>
              <a:t>pueden</a:t>
            </a:r>
            <a:r>
              <a:rPr lang="en-US" sz="1100" dirty="0">
                <a:latin typeface="Calibri" panose="020F0502020204030204" pitchFamily="34" charset="0"/>
                <a:ea typeface="Calibri" panose="020F0502020204030204" pitchFamily="34" charset="0"/>
                <a:cs typeface="Arial" panose="020B0604020202020204" pitchFamily="34" charset="0"/>
              </a:rPr>
              <a:t> no ser localizados de nuevo si la familia se traslada sin </a:t>
            </a:r>
            <a:r>
              <a:rPr lang="en-US" sz="1100" dirty="0" err="1">
                <a:latin typeface="Calibri" panose="020F0502020204030204" pitchFamily="34" charset="0"/>
                <a:ea typeface="Calibri" panose="020F0502020204030204" pitchFamily="34" charset="0"/>
                <a:cs typeface="Arial" panose="020B0604020202020204" pitchFamily="34" charset="0"/>
              </a:rPr>
              <a:t>comunicárselo</a:t>
            </a:r>
            <a:r>
              <a:rPr lang="en-US" sz="1100" dirty="0">
                <a:latin typeface="Calibri" panose="020F0502020204030204" pitchFamily="34" charset="0"/>
                <a:ea typeface="Calibri" panose="020F0502020204030204" pitchFamily="34" charset="0"/>
                <a:cs typeface="Arial" panose="020B0604020202020204" pitchFamily="34" charset="0"/>
              </a:rPr>
              <a:t> a las </a:t>
            </a:r>
            <a:r>
              <a:rPr lang="en-US" sz="1100" dirty="0" err="1">
                <a:latin typeface="Calibri" panose="020F0502020204030204" pitchFamily="34" charset="0"/>
                <a:ea typeface="Calibri" panose="020F0502020204030204" pitchFamily="34" charset="0"/>
                <a:cs typeface="Arial" panose="020B0604020202020204" pitchFamily="34" charset="0"/>
              </a:rPr>
              <a:t>autoridades</a:t>
            </a:r>
            <a:r>
              <a:rPr lang="en-US" sz="1100" dirty="0">
                <a:latin typeface="Calibri" panose="020F0502020204030204" pitchFamily="34" charset="0"/>
                <a:ea typeface="Calibri" panose="020F0502020204030204" pitchFamily="34" charset="0"/>
                <a:cs typeface="Arial" panose="020B0604020202020204" pitchFamily="34" charset="0"/>
              </a:rPr>
              <a:t> </a:t>
            </a:r>
            <a:r>
              <a:rPr lang="en-US" sz="1100" dirty="0" err="1">
                <a:latin typeface="Calibri" panose="020F0502020204030204" pitchFamily="34" charset="0"/>
                <a:ea typeface="Calibri" panose="020F0502020204030204" pitchFamily="34" charset="0"/>
                <a:cs typeface="Arial" panose="020B0604020202020204" pitchFamily="34" charset="0"/>
              </a:rPr>
              <a:t>competentes</a:t>
            </a:r>
            <a:endParaRPr lang="en-US" sz="1100" dirty="0">
              <a:latin typeface="Calibri" panose="020F0502020204030204" pitchFamily="34" charset="0"/>
              <a:ea typeface="Calibri" panose="020F0502020204030204" pitchFamily="34" charset="0"/>
              <a:cs typeface="Arial" panose="020B0604020202020204" pitchFamily="34" charset="0"/>
            </a:endParaRPr>
          </a:p>
          <a:p>
            <a:pPr marL="171450" lvl="0" indent="-171450">
              <a:lnSpc>
                <a:spcPct val="107000"/>
              </a:lnSpc>
              <a:buFont typeface="Arial" panose="020B0604020202020204" pitchFamily="34" charset="0"/>
              <a:buChar char="•"/>
              <a:tabLst>
                <a:tab pos="457200" algn="l"/>
              </a:tabLst>
            </a:pPr>
            <a:r>
              <a:rPr lang="en-US" sz="1100" dirty="0">
                <a:latin typeface="Calibri" panose="020F0502020204030204" pitchFamily="34" charset="0"/>
                <a:ea typeface="Calibri" panose="020F0502020204030204" pitchFamily="34" charset="0"/>
                <a:cs typeface="Arial" panose="020B0604020202020204" pitchFamily="34" charset="0"/>
              </a:rPr>
              <a:t>Posibilidad de que la </a:t>
            </a:r>
            <a:r>
              <a:rPr lang="en-US" sz="1100" dirty="0" err="1">
                <a:latin typeface="Calibri" panose="020F0502020204030204" pitchFamily="34" charset="0"/>
                <a:ea typeface="Calibri" panose="020F0502020204030204" pitchFamily="34" charset="0"/>
                <a:cs typeface="Arial" panose="020B0604020202020204" pitchFamily="34" charset="0"/>
              </a:rPr>
              <a:t>modalidad</a:t>
            </a:r>
            <a:r>
              <a:rPr lang="en-US" sz="1100" dirty="0">
                <a:latin typeface="Calibri" panose="020F0502020204030204" pitchFamily="34" charset="0"/>
                <a:ea typeface="Calibri" panose="020F0502020204030204" pitchFamily="34" charset="0"/>
                <a:cs typeface="Arial" panose="020B0604020202020204" pitchFamily="34" charset="0"/>
              </a:rPr>
              <a:t> de </a:t>
            </a:r>
            <a:r>
              <a:rPr lang="en-US" sz="1100" dirty="0" err="1">
                <a:latin typeface="Calibri" panose="020F0502020204030204" pitchFamily="34" charset="0"/>
                <a:ea typeface="Calibri" panose="020F0502020204030204" pitchFamily="34" charset="0"/>
                <a:cs typeface="Arial" panose="020B0604020202020204" pitchFamily="34" charset="0"/>
              </a:rPr>
              <a:t>acogida</a:t>
            </a:r>
            <a:r>
              <a:rPr lang="en-US" sz="1100" dirty="0">
                <a:latin typeface="Calibri" panose="020F0502020204030204" pitchFamily="34" charset="0"/>
                <a:ea typeface="Calibri" panose="020F0502020204030204" pitchFamily="34" charset="0"/>
                <a:cs typeface="Arial" panose="020B0604020202020204" pitchFamily="34" charset="0"/>
              </a:rPr>
              <a:t> se convierta por defecto en una solución de cuidado a largo plazo sin que se persiga la </a:t>
            </a:r>
            <a:r>
              <a:rPr lang="en-US" sz="1100" dirty="0" err="1">
                <a:latin typeface="Calibri" panose="020F0502020204030204" pitchFamily="34" charset="0"/>
                <a:ea typeface="Calibri" panose="020F0502020204030204" pitchFamily="34" charset="0"/>
                <a:cs typeface="Arial" panose="020B0604020202020204" pitchFamily="34" charset="0"/>
              </a:rPr>
              <a:t>reunificación</a:t>
            </a:r>
            <a:r>
              <a:rPr lang="en-US" sz="1100" dirty="0">
                <a:latin typeface="Calibri" panose="020F0502020204030204" pitchFamily="34" charset="0"/>
                <a:ea typeface="Calibri" panose="020F0502020204030204" pitchFamily="34" charset="0"/>
                <a:cs typeface="Arial" panose="020B0604020202020204" pitchFamily="34" charset="0"/>
              </a:rPr>
              <a:t> familiar</a:t>
            </a:r>
          </a:p>
          <a:p>
            <a:pPr marL="171450" lvl="0" indent="-171450">
              <a:lnSpc>
                <a:spcPct val="107000"/>
              </a:lnSpc>
              <a:buFont typeface="Arial" panose="020B0604020202020204" pitchFamily="34" charset="0"/>
              <a:buChar char="•"/>
              <a:tabLst>
                <a:tab pos="457200" algn="l"/>
              </a:tabLst>
            </a:pPr>
            <a:r>
              <a:rPr lang="en-US" sz="1100" dirty="0" err="1">
                <a:latin typeface="Calibri" panose="020F0502020204030204" pitchFamily="34" charset="0"/>
                <a:ea typeface="Calibri" panose="020F0502020204030204" pitchFamily="34" charset="0"/>
                <a:cs typeface="Arial" panose="020B0604020202020204" pitchFamily="34" charset="0"/>
              </a:rPr>
              <a:t>Separación</a:t>
            </a:r>
            <a:r>
              <a:rPr lang="en-US" sz="1100" dirty="0">
                <a:latin typeface="Calibri" panose="020F0502020204030204" pitchFamily="34" charset="0"/>
                <a:ea typeface="Calibri" panose="020F0502020204030204" pitchFamily="34" charset="0"/>
                <a:cs typeface="Arial" panose="020B0604020202020204" pitchFamily="34" charset="0"/>
              </a:rPr>
              <a:t> </a:t>
            </a:r>
            <a:r>
              <a:rPr lang="en-US" sz="1100" dirty="0" err="1">
                <a:latin typeface="Calibri" panose="020F0502020204030204" pitchFamily="34" charset="0"/>
                <a:ea typeface="Calibri" panose="020F0502020204030204" pitchFamily="34" charset="0"/>
                <a:cs typeface="Arial" panose="020B0604020202020204" pitchFamily="34" charset="0"/>
              </a:rPr>
              <a:t>secundaria</a:t>
            </a:r>
            <a:r>
              <a:rPr lang="en-US" sz="1100" dirty="0">
                <a:latin typeface="Calibri" panose="020F0502020204030204" pitchFamily="34" charset="0"/>
                <a:ea typeface="Calibri" panose="020F0502020204030204" pitchFamily="34" charset="0"/>
                <a:cs typeface="Arial" panose="020B0604020202020204" pitchFamily="34" charset="0"/>
              </a:rPr>
              <a:t> y/o </a:t>
            </a:r>
            <a:r>
              <a:rPr lang="en-US" sz="1100" dirty="0" err="1">
                <a:latin typeface="Calibri" panose="020F0502020204030204" pitchFamily="34" charset="0"/>
                <a:ea typeface="Calibri" panose="020F0502020204030204" pitchFamily="34" charset="0"/>
                <a:cs typeface="Arial" panose="020B0604020202020204" pitchFamily="34" charset="0"/>
              </a:rPr>
              <a:t>ruptura</a:t>
            </a:r>
            <a:r>
              <a:rPr lang="en-US" sz="1100" dirty="0">
                <a:latin typeface="Calibri" panose="020F0502020204030204" pitchFamily="34" charset="0"/>
                <a:ea typeface="Calibri" panose="020F0502020204030204" pitchFamily="34" charset="0"/>
                <a:cs typeface="Arial" panose="020B0604020202020204" pitchFamily="34" charset="0"/>
              </a:rPr>
              <a:t> de los acuerdos de acogida: las familias sometidas a estrés o que viven en condiciones de extrema pobreza o penuria pueden ser incapaces de continuar con </a:t>
            </a:r>
            <a:r>
              <a:rPr lang="en-US" sz="1100" dirty="0" err="1">
                <a:latin typeface="Calibri" panose="020F0502020204030204" pitchFamily="34" charset="0"/>
                <a:ea typeface="Calibri" panose="020F0502020204030204" pitchFamily="34" charset="0"/>
                <a:cs typeface="Arial" panose="020B0604020202020204" pitchFamily="34" charset="0"/>
              </a:rPr>
              <a:t>el</a:t>
            </a:r>
            <a:r>
              <a:rPr lang="en-US" sz="1100" dirty="0">
                <a:latin typeface="Calibri" panose="020F0502020204030204" pitchFamily="34" charset="0"/>
                <a:ea typeface="Calibri" panose="020F0502020204030204" pitchFamily="34" charset="0"/>
                <a:cs typeface="Arial" panose="020B0604020202020204" pitchFamily="34" charset="0"/>
              </a:rPr>
              <a:t> </a:t>
            </a:r>
            <a:r>
              <a:rPr lang="en-US" sz="1100" dirty="0" err="1">
                <a:latin typeface="Calibri" panose="020F0502020204030204" pitchFamily="34" charset="0"/>
                <a:ea typeface="Calibri" panose="020F0502020204030204" pitchFamily="34" charset="0"/>
                <a:cs typeface="Arial" panose="020B0604020202020204" pitchFamily="34" charset="0"/>
              </a:rPr>
              <a:t>acuerdo</a:t>
            </a:r>
            <a:endParaRPr lang="en-US" sz="1100" dirty="0">
              <a:latin typeface="Calibri" panose="020F0502020204030204" pitchFamily="34" charset="0"/>
              <a:ea typeface="Calibri" panose="020F0502020204030204" pitchFamily="34" charset="0"/>
              <a:cs typeface="Arial" panose="020B0604020202020204" pitchFamily="34" charset="0"/>
            </a:endParaRPr>
          </a:p>
        </p:txBody>
      </p:sp>
      <p:grpSp>
        <p:nvGrpSpPr>
          <p:cNvPr id="44" name="Group 43">
            <a:extLst>
              <a:ext uri="{FF2B5EF4-FFF2-40B4-BE49-F238E27FC236}">
                <a16:creationId xmlns:a16="http://schemas.microsoft.com/office/drawing/2014/main" id="{B26DAC98-8503-80F5-A5AB-0372C333A462}"/>
              </a:ext>
            </a:extLst>
          </p:cNvPr>
          <p:cNvGrpSpPr/>
          <p:nvPr/>
        </p:nvGrpSpPr>
        <p:grpSpPr>
          <a:xfrm>
            <a:off x="4925413" y="7320441"/>
            <a:ext cx="1130475" cy="1037621"/>
            <a:chOff x="10788562" y="3518124"/>
            <a:chExt cx="1130475" cy="1037621"/>
          </a:xfrm>
        </p:grpSpPr>
        <p:grpSp>
          <p:nvGrpSpPr>
            <p:cNvPr id="45" name="Group 44">
              <a:extLst>
                <a:ext uri="{FF2B5EF4-FFF2-40B4-BE49-F238E27FC236}">
                  <a16:creationId xmlns:a16="http://schemas.microsoft.com/office/drawing/2014/main" id="{D84F88E7-5BA9-F121-78D3-7D0616C32829}"/>
                </a:ext>
              </a:extLst>
            </p:cNvPr>
            <p:cNvGrpSpPr/>
            <p:nvPr/>
          </p:nvGrpSpPr>
          <p:grpSpPr>
            <a:xfrm>
              <a:off x="10788562" y="3518124"/>
              <a:ext cx="1130475" cy="1037621"/>
              <a:chOff x="7772249" y="5449773"/>
              <a:chExt cx="500332" cy="459236"/>
            </a:xfrm>
          </p:grpSpPr>
          <p:sp>
            <p:nvSpPr>
              <p:cNvPr id="49" name="Trapezoid 48">
                <a:extLst>
                  <a:ext uri="{FF2B5EF4-FFF2-40B4-BE49-F238E27FC236}">
                    <a16:creationId xmlns:a16="http://schemas.microsoft.com/office/drawing/2014/main" id="{F0FAC913-F9F9-72E1-09B8-BAC48C2E93EF}"/>
                  </a:ext>
                </a:extLst>
              </p:cNvPr>
              <p:cNvSpPr/>
              <p:nvPr/>
            </p:nvSpPr>
            <p:spPr>
              <a:xfrm>
                <a:off x="7772249" y="5449773"/>
                <a:ext cx="500332" cy="200981"/>
              </a:xfrm>
              <a:prstGeom prst="trapezoid">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50" name="Rectangle 49">
                <a:extLst>
                  <a:ext uri="{FF2B5EF4-FFF2-40B4-BE49-F238E27FC236}">
                    <a16:creationId xmlns:a16="http://schemas.microsoft.com/office/drawing/2014/main" id="{3472D51D-51BD-9913-90C9-4BFD556F28B9}"/>
                  </a:ext>
                </a:extLst>
              </p:cNvPr>
              <p:cNvSpPr/>
              <p:nvPr/>
            </p:nvSpPr>
            <p:spPr>
              <a:xfrm>
                <a:off x="7815586" y="5650754"/>
                <a:ext cx="413659" cy="258255"/>
              </a:xfrm>
              <a:prstGeom prst="rect">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grpSp>
          <p:nvGrpSpPr>
            <p:cNvPr id="46" name="Group 45">
              <a:extLst>
                <a:ext uri="{FF2B5EF4-FFF2-40B4-BE49-F238E27FC236}">
                  <a16:creationId xmlns:a16="http://schemas.microsoft.com/office/drawing/2014/main" id="{2FB3BBB8-A5EA-F650-2A7D-DA72176FC7C2}"/>
                </a:ext>
              </a:extLst>
            </p:cNvPr>
            <p:cNvGrpSpPr/>
            <p:nvPr/>
          </p:nvGrpSpPr>
          <p:grpSpPr>
            <a:xfrm>
              <a:off x="11219739" y="3812476"/>
              <a:ext cx="254533" cy="565794"/>
              <a:chOff x="8471006" y="1370604"/>
              <a:chExt cx="254533" cy="565794"/>
            </a:xfrm>
          </p:grpSpPr>
          <p:sp>
            <p:nvSpPr>
              <p:cNvPr id="47" name="Round Same Side Corner Rectangle 21">
                <a:extLst>
                  <a:ext uri="{FF2B5EF4-FFF2-40B4-BE49-F238E27FC236}">
                    <a16:creationId xmlns:a16="http://schemas.microsoft.com/office/drawing/2014/main" id="{1937DC9D-A827-E4AD-D414-2E69A9463189}"/>
                  </a:ext>
                </a:extLst>
              </p:cNvPr>
              <p:cNvSpPr/>
              <p:nvPr/>
            </p:nvSpPr>
            <p:spPr>
              <a:xfrm>
                <a:off x="8472873" y="1668853"/>
                <a:ext cx="251673" cy="267545"/>
              </a:xfrm>
              <a:prstGeom prst="round2SameRect">
                <a:avLst>
                  <a:gd name="adj1" fmla="val 50000"/>
                  <a:gd name="adj2" fmla="val 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48" name="Oval 47">
                <a:extLst>
                  <a:ext uri="{FF2B5EF4-FFF2-40B4-BE49-F238E27FC236}">
                    <a16:creationId xmlns:a16="http://schemas.microsoft.com/office/drawing/2014/main" id="{1045131D-C071-ACB9-7242-EAE54A57ED90}"/>
                  </a:ext>
                </a:extLst>
              </p:cNvPr>
              <p:cNvSpPr/>
              <p:nvPr/>
            </p:nvSpPr>
            <p:spPr>
              <a:xfrm>
                <a:off x="8471006" y="1370604"/>
                <a:ext cx="254533" cy="254533"/>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grpSp>
    </p:spTree>
    <p:extLst>
      <p:ext uri="{BB962C8B-B14F-4D97-AF65-F5344CB8AC3E}">
        <p14:creationId xmlns:p14="http://schemas.microsoft.com/office/powerpoint/2010/main" val="305586895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Hexagon 15">
            <a:extLst>
              <a:ext uri="{FF2B5EF4-FFF2-40B4-BE49-F238E27FC236}">
                <a16:creationId xmlns:a16="http://schemas.microsoft.com/office/drawing/2014/main" id="{F4F20A53-B8B7-8386-80BB-458946D2C2F7}"/>
              </a:ext>
            </a:extLst>
          </p:cNvPr>
          <p:cNvSpPr/>
          <p:nvPr/>
        </p:nvSpPr>
        <p:spPr>
          <a:xfrm rot="1782986">
            <a:off x="286724" y="301110"/>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Hexagon 16">
            <a:extLst>
              <a:ext uri="{FF2B5EF4-FFF2-40B4-BE49-F238E27FC236}">
                <a16:creationId xmlns:a16="http://schemas.microsoft.com/office/drawing/2014/main" id="{5B0D2ECD-2245-1B29-30FA-9D9E91DEC81C}"/>
              </a:ext>
            </a:extLst>
          </p:cNvPr>
          <p:cNvSpPr/>
          <p:nvPr/>
        </p:nvSpPr>
        <p:spPr>
          <a:xfrm rot="1782986">
            <a:off x="286724" y="763955"/>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Hexagon 17">
            <a:extLst>
              <a:ext uri="{FF2B5EF4-FFF2-40B4-BE49-F238E27FC236}">
                <a16:creationId xmlns:a16="http://schemas.microsoft.com/office/drawing/2014/main" id="{2F62FD80-42A6-087C-FB97-CBD717DE2157}"/>
              </a:ext>
            </a:extLst>
          </p:cNvPr>
          <p:cNvSpPr/>
          <p:nvPr/>
        </p:nvSpPr>
        <p:spPr>
          <a:xfrm rot="1782986">
            <a:off x="286724" y="1226800"/>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Hexagon 18">
            <a:extLst>
              <a:ext uri="{FF2B5EF4-FFF2-40B4-BE49-F238E27FC236}">
                <a16:creationId xmlns:a16="http://schemas.microsoft.com/office/drawing/2014/main" id="{34282C81-1BDD-445E-97F5-59741069E143}"/>
              </a:ext>
            </a:extLst>
          </p:cNvPr>
          <p:cNvSpPr/>
          <p:nvPr/>
        </p:nvSpPr>
        <p:spPr>
          <a:xfrm rot="1782986">
            <a:off x="286724" y="1689645"/>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Hexagon 19">
            <a:extLst>
              <a:ext uri="{FF2B5EF4-FFF2-40B4-BE49-F238E27FC236}">
                <a16:creationId xmlns:a16="http://schemas.microsoft.com/office/drawing/2014/main" id="{DAE8D308-1F21-2E7C-7DA3-C0E216556E5B}"/>
              </a:ext>
            </a:extLst>
          </p:cNvPr>
          <p:cNvSpPr/>
          <p:nvPr/>
        </p:nvSpPr>
        <p:spPr>
          <a:xfrm rot="1782986">
            <a:off x="286724" y="2152490"/>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5" name="TextBox 54">
            <a:extLst>
              <a:ext uri="{FF2B5EF4-FFF2-40B4-BE49-F238E27FC236}">
                <a16:creationId xmlns:a16="http://schemas.microsoft.com/office/drawing/2014/main" id="{9626918E-8F1C-196D-174B-BD38BB895F35}"/>
              </a:ext>
            </a:extLst>
          </p:cNvPr>
          <p:cNvSpPr txBox="1"/>
          <p:nvPr/>
        </p:nvSpPr>
        <p:spPr>
          <a:xfrm>
            <a:off x="996287" y="699799"/>
            <a:ext cx="5262998" cy="2982548"/>
          </a:xfrm>
          <a:prstGeom prst="rect">
            <a:avLst/>
          </a:prstGeom>
          <a:solidFill>
            <a:schemeClr val="accent3">
              <a:lumMod val="20000"/>
              <a:lumOff val="80000"/>
            </a:schemeClr>
          </a:solidFill>
        </p:spPr>
        <p:txBody>
          <a:bodyPr wrap="square">
            <a:spAutoFit/>
          </a:bodyPr>
          <a:lstStyle/>
          <a:p>
            <a:pPr>
              <a:lnSpc>
                <a:spcPct val="107000"/>
              </a:lnSpc>
            </a:pPr>
            <a:r>
              <a:rPr lang="en-US" sz="1100" b="1" dirty="0">
                <a:effectLst/>
                <a:latin typeface="Calibri" panose="020F0502020204030204" pitchFamily="34" charset="0"/>
                <a:ea typeface="Calibri" panose="020F0502020204030204" pitchFamily="34" charset="0"/>
                <a:cs typeface="Arial" panose="020B0604020202020204" pitchFamily="34" charset="0"/>
              </a:rPr>
              <a:t>VIDA INDEPENDIENTE SUPERVISADA </a:t>
            </a:r>
            <a:r>
              <a:rPr lang="en-US" sz="1100" b="1" dirty="0">
                <a:latin typeface="Calibri" panose="020F0502020204030204" pitchFamily="34" charset="0"/>
                <a:ea typeface="Calibri" panose="020F0502020204030204" pitchFamily="34" charset="0"/>
                <a:cs typeface="Arial" panose="020B0604020202020204" pitchFamily="34" charset="0"/>
              </a:rPr>
              <a:t> O </a:t>
            </a:r>
            <a:r>
              <a:rPr lang="en-US" sz="1100" b="1" dirty="0">
                <a:effectLst/>
                <a:latin typeface="Calibri" panose="020F0502020204030204" pitchFamily="34" charset="0"/>
                <a:ea typeface="Calibri" panose="020F0502020204030204" pitchFamily="34" charset="0"/>
                <a:cs typeface="Arial" panose="020B0604020202020204" pitchFamily="34" charset="0"/>
              </a:rPr>
              <a:t>CON APOYO</a:t>
            </a:r>
          </a:p>
          <a:p>
            <a:pPr>
              <a:lnSpc>
                <a:spcPct val="107000"/>
              </a:lnSpc>
            </a:pPr>
            <a:endParaRPr lang="en-US" sz="1100" b="1" dirty="0">
              <a:effectLst/>
              <a:latin typeface="Calibri" panose="020F0502020204030204" pitchFamily="34" charset="0"/>
              <a:ea typeface="Calibri" panose="020F0502020204030204" pitchFamily="34" charset="0"/>
              <a:cs typeface="Arial" panose="020B0604020202020204" pitchFamily="34" charset="0"/>
            </a:endParaRPr>
          </a:p>
          <a:p>
            <a:pPr>
              <a:lnSpc>
                <a:spcPct val="107000"/>
              </a:lnSpc>
            </a:pPr>
            <a:r>
              <a:rPr lang="en-US" sz="1100" dirty="0">
                <a:effectLst/>
                <a:latin typeface="Calibri" panose="020F0502020204030204" pitchFamily="34" charset="0"/>
                <a:ea typeface="Calibri" panose="020F0502020204030204" pitchFamily="34" charset="0"/>
                <a:cs typeface="Arial" panose="020B0604020202020204" pitchFamily="34" charset="0"/>
              </a:rPr>
              <a:t>Los acuerdos de vida </a:t>
            </a:r>
            <a:r>
              <a:rPr lang="en-US" sz="1100" dirty="0" err="1">
                <a:effectLst/>
                <a:latin typeface="Calibri" panose="020F0502020204030204" pitchFamily="34" charset="0"/>
                <a:ea typeface="Calibri" panose="020F0502020204030204" pitchFamily="34" charset="0"/>
                <a:cs typeface="Arial" panose="020B0604020202020204" pitchFamily="34" charset="0"/>
              </a:rPr>
              <a:t>independiente</a:t>
            </a:r>
            <a:r>
              <a:rPr lang="en-US" sz="1100" dirty="0">
                <a:effectLst/>
                <a:latin typeface="Calibri" panose="020F0502020204030204" pitchFamily="34" charset="0"/>
                <a:ea typeface="Calibri" panose="020F0502020204030204" pitchFamily="34" charset="0"/>
                <a:cs typeface="Arial" panose="020B0604020202020204" pitchFamily="34" charset="0"/>
              </a:rPr>
              <a:t> </a:t>
            </a:r>
            <a:r>
              <a:rPr lang="en-US" sz="1100" dirty="0" err="1">
                <a:effectLst/>
                <a:latin typeface="Calibri" panose="020F0502020204030204" pitchFamily="34" charset="0"/>
                <a:ea typeface="Calibri" panose="020F0502020204030204" pitchFamily="34" charset="0"/>
                <a:cs typeface="Arial" panose="020B0604020202020204" pitchFamily="34" charset="0"/>
              </a:rPr>
              <a:t>supervisada</a:t>
            </a:r>
            <a:r>
              <a:rPr lang="en-US" sz="1100" dirty="0">
                <a:effectLst/>
                <a:latin typeface="Calibri" panose="020F0502020204030204" pitchFamily="34" charset="0"/>
                <a:ea typeface="Calibri" panose="020F0502020204030204" pitchFamily="34" charset="0"/>
                <a:cs typeface="Arial" panose="020B0604020202020204" pitchFamily="34" charset="0"/>
              </a:rPr>
              <a:t> o con </a:t>
            </a:r>
            <a:r>
              <a:rPr lang="en-US" sz="1100" dirty="0" err="1">
                <a:effectLst/>
                <a:latin typeface="Calibri" panose="020F0502020204030204" pitchFamily="34" charset="0"/>
                <a:ea typeface="Calibri" panose="020F0502020204030204" pitchFamily="34" charset="0"/>
                <a:cs typeface="Arial" panose="020B0604020202020204" pitchFamily="34" charset="0"/>
              </a:rPr>
              <a:t>apoyo</a:t>
            </a:r>
            <a:r>
              <a:rPr lang="en-US" sz="1100" dirty="0">
                <a:effectLst/>
                <a:latin typeface="Calibri" panose="020F0502020204030204" pitchFamily="34" charset="0"/>
                <a:ea typeface="Calibri" panose="020F0502020204030204" pitchFamily="34" charset="0"/>
                <a:cs typeface="Arial" panose="020B0604020202020204" pitchFamily="34" charset="0"/>
              </a:rPr>
              <a:t> se refieren a </a:t>
            </a:r>
            <a:r>
              <a:rPr lang="en-US" sz="1100" dirty="0" err="1">
                <a:effectLst/>
                <a:latin typeface="Calibri" panose="020F0502020204030204" pitchFamily="34" charset="0"/>
                <a:ea typeface="Calibri" panose="020F0502020204030204" pitchFamily="34" charset="0"/>
                <a:cs typeface="Arial" panose="020B0604020202020204" pitchFamily="34" charset="0"/>
              </a:rPr>
              <a:t>una</a:t>
            </a:r>
            <a:r>
              <a:rPr lang="en-US" sz="1100" dirty="0">
                <a:effectLst/>
                <a:latin typeface="Calibri" panose="020F0502020204030204" pitchFamily="34" charset="0"/>
                <a:ea typeface="Calibri" panose="020F0502020204030204" pitchFamily="34" charset="0"/>
                <a:cs typeface="Arial" panose="020B0604020202020204" pitchFamily="34" charset="0"/>
              </a:rPr>
              <a:t> </a:t>
            </a:r>
            <a:r>
              <a:rPr lang="en-US" sz="1100" dirty="0" err="1">
                <a:effectLst/>
                <a:latin typeface="Calibri" panose="020F0502020204030204" pitchFamily="34" charset="0"/>
                <a:ea typeface="Calibri" panose="020F0502020204030204" pitchFamily="34" charset="0"/>
                <a:cs typeface="Arial" panose="020B0604020202020204" pitchFamily="34" charset="0"/>
              </a:rPr>
              <a:t>modalidad</a:t>
            </a:r>
            <a:r>
              <a:rPr lang="en-US" sz="1100" dirty="0">
                <a:effectLst/>
                <a:latin typeface="Calibri" panose="020F0502020204030204" pitchFamily="34" charset="0"/>
                <a:ea typeface="Calibri" panose="020F0502020204030204" pitchFamily="34" charset="0"/>
                <a:cs typeface="Arial" panose="020B0604020202020204" pitchFamily="34" charset="0"/>
              </a:rPr>
              <a:t> de </a:t>
            </a:r>
            <a:r>
              <a:rPr lang="en-US" sz="1100" dirty="0" err="1">
                <a:effectLst/>
                <a:latin typeface="Calibri" panose="020F0502020204030204" pitchFamily="34" charset="0"/>
                <a:ea typeface="Calibri" panose="020F0502020204030204" pitchFamily="34" charset="0"/>
                <a:cs typeface="Arial" panose="020B0604020202020204" pitchFamily="34" charset="0"/>
              </a:rPr>
              <a:t>cuidados</a:t>
            </a:r>
            <a:r>
              <a:rPr lang="en-US" sz="1100" dirty="0">
                <a:effectLst/>
                <a:latin typeface="Calibri" panose="020F0502020204030204" pitchFamily="34" charset="0"/>
                <a:ea typeface="Calibri" panose="020F0502020204030204" pitchFamily="34" charset="0"/>
                <a:cs typeface="Arial" panose="020B0604020202020204" pitchFamily="34" charset="0"/>
              </a:rPr>
              <a:t> en el que un individuo o grupo de </a:t>
            </a:r>
            <a:r>
              <a:rPr lang="en-US" sz="1100" dirty="0" err="1">
                <a:effectLst/>
                <a:latin typeface="Calibri" panose="020F0502020204030204" pitchFamily="34" charset="0"/>
                <a:ea typeface="Calibri" panose="020F0502020204030204" pitchFamily="34" charset="0"/>
                <a:cs typeface="Arial" panose="020B0604020202020204" pitchFamily="34" charset="0"/>
              </a:rPr>
              <a:t>menores</a:t>
            </a:r>
            <a:r>
              <a:rPr lang="en-US" sz="1100" dirty="0">
                <a:effectLst/>
                <a:latin typeface="Calibri" panose="020F0502020204030204" pitchFamily="34" charset="0"/>
                <a:ea typeface="Calibri" panose="020F0502020204030204" pitchFamily="34" charset="0"/>
                <a:cs typeface="Arial" panose="020B0604020202020204" pitchFamily="34" charset="0"/>
              </a:rPr>
              <a:t>, que pueden o no estar emparentados, viven de forma independiente dentro de una comunidad, es decir, no son </a:t>
            </a:r>
            <a:r>
              <a:rPr lang="en-US" sz="1100" dirty="0" err="1">
                <a:effectLst/>
                <a:latin typeface="Calibri" panose="020F0502020204030204" pitchFamily="34" charset="0"/>
                <a:ea typeface="Calibri" panose="020F0502020204030204" pitchFamily="34" charset="0"/>
                <a:cs typeface="Arial" panose="020B0604020202020204" pitchFamily="34" charset="0"/>
              </a:rPr>
              <a:t>cuidados</a:t>
            </a:r>
            <a:r>
              <a:rPr lang="en-US" sz="1100" dirty="0">
                <a:effectLst/>
                <a:latin typeface="Calibri" panose="020F0502020204030204" pitchFamily="34" charset="0"/>
                <a:ea typeface="Calibri" panose="020F0502020204030204" pitchFamily="34" charset="0"/>
                <a:cs typeface="Arial" panose="020B0604020202020204" pitchFamily="34" charset="0"/>
              </a:rPr>
              <a:t>/as en un entorno de cuidado familiar o residencial, incluidos los hogares encabezados </a:t>
            </a:r>
            <a:r>
              <a:rPr lang="en-US" sz="1100" dirty="0" err="1">
                <a:effectLst/>
                <a:latin typeface="Calibri" panose="020F0502020204030204" pitchFamily="34" charset="0"/>
                <a:ea typeface="Calibri" panose="020F0502020204030204" pitchFamily="34" charset="0"/>
                <a:cs typeface="Arial" panose="020B0604020202020204" pitchFamily="34" charset="0"/>
              </a:rPr>
              <a:t>por</a:t>
            </a:r>
            <a:r>
              <a:rPr lang="en-US" sz="1100" dirty="0">
                <a:effectLst/>
                <a:latin typeface="Calibri" panose="020F0502020204030204" pitchFamily="34" charset="0"/>
                <a:ea typeface="Calibri" panose="020F0502020204030204" pitchFamily="34" charset="0"/>
                <a:cs typeface="Arial" panose="020B0604020202020204" pitchFamily="34" charset="0"/>
              </a:rPr>
              <a:t> </a:t>
            </a:r>
            <a:r>
              <a:rPr lang="en-US" sz="1100" dirty="0" err="1">
                <a:effectLst/>
                <a:latin typeface="Calibri" panose="020F0502020204030204" pitchFamily="34" charset="0"/>
                <a:ea typeface="Calibri" panose="020F0502020204030204" pitchFamily="34" charset="0"/>
                <a:cs typeface="Arial" panose="020B0604020202020204" pitchFamily="34" charset="0"/>
              </a:rPr>
              <a:t>menores</a:t>
            </a:r>
            <a:r>
              <a:rPr lang="en-US" sz="1100" dirty="0">
                <a:effectLst/>
                <a:latin typeface="Calibri" panose="020F0502020204030204" pitchFamily="34" charset="0"/>
                <a:ea typeface="Calibri" panose="020F0502020204030204" pitchFamily="34" charset="0"/>
                <a:cs typeface="Arial" panose="020B0604020202020204" pitchFamily="34" charset="0"/>
              </a:rPr>
              <a:t> (en los que Los/as </a:t>
            </a:r>
            <a:r>
              <a:rPr lang="en-US" sz="1100" dirty="0" err="1">
                <a:effectLst/>
                <a:latin typeface="Calibri" panose="020F0502020204030204" pitchFamily="34" charset="0"/>
                <a:ea typeface="Calibri" panose="020F0502020204030204" pitchFamily="34" charset="0"/>
                <a:cs typeface="Arial" panose="020B0604020202020204" pitchFamily="34" charset="0"/>
              </a:rPr>
              <a:t>menores</a:t>
            </a:r>
            <a:r>
              <a:rPr lang="en-US" sz="1100" dirty="0">
                <a:effectLst/>
                <a:latin typeface="Calibri" panose="020F0502020204030204" pitchFamily="34" charset="0"/>
                <a:ea typeface="Calibri" panose="020F0502020204030204" pitchFamily="34" charset="0"/>
                <a:cs typeface="Arial" panose="020B0604020202020204" pitchFamily="34" charset="0"/>
              </a:rPr>
              <a:t>  y </a:t>
            </a:r>
            <a:r>
              <a:rPr lang="en-US" sz="1100" dirty="0" err="1">
                <a:effectLst/>
                <a:latin typeface="Calibri" panose="020F0502020204030204" pitchFamily="34" charset="0"/>
                <a:ea typeface="Calibri" panose="020F0502020204030204" pitchFamily="34" charset="0"/>
                <a:cs typeface="Arial" panose="020B0604020202020204" pitchFamily="34" charset="0"/>
              </a:rPr>
              <a:t>niñas</a:t>
            </a:r>
            <a:r>
              <a:rPr lang="en-US" sz="1100" dirty="0">
                <a:effectLst/>
                <a:latin typeface="Calibri" panose="020F0502020204030204" pitchFamily="34" charset="0"/>
                <a:ea typeface="Calibri" panose="020F0502020204030204" pitchFamily="34" charset="0"/>
                <a:cs typeface="Arial" panose="020B0604020202020204" pitchFamily="34" charset="0"/>
              </a:rPr>
              <a:t> </a:t>
            </a:r>
            <a:r>
              <a:rPr lang="en-US" sz="1100" dirty="0" err="1">
                <a:effectLst/>
                <a:latin typeface="Calibri" panose="020F0502020204030204" pitchFamily="34" charset="0"/>
                <a:ea typeface="Calibri" panose="020F0502020204030204" pitchFamily="34" charset="0"/>
                <a:cs typeface="Arial" panose="020B0604020202020204" pitchFamily="34" charset="0"/>
              </a:rPr>
              <a:t>más</a:t>
            </a:r>
            <a:r>
              <a:rPr lang="en-US" sz="1100" dirty="0">
                <a:effectLst/>
                <a:latin typeface="Calibri" panose="020F0502020204030204" pitchFamily="34" charset="0"/>
                <a:ea typeface="Calibri" panose="020F0502020204030204" pitchFamily="34" charset="0"/>
                <a:cs typeface="Arial" panose="020B0604020202020204" pitchFamily="34" charset="0"/>
              </a:rPr>
              <a:t> </a:t>
            </a:r>
            <a:r>
              <a:rPr lang="en-US" sz="1100" dirty="0" err="1">
                <a:effectLst/>
                <a:latin typeface="Calibri" panose="020F0502020204030204" pitchFamily="34" charset="0"/>
                <a:ea typeface="Calibri" panose="020F0502020204030204" pitchFamily="34" charset="0"/>
                <a:cs typeface="Arial" panose="020B0604020202020204" pitchFamily="34" charset="0"/>
              </a:rPr>
              <a:t>pequeños</a:t>
            </a:r>
            <a:r>
              <a:rPr lang="en-US" sz="1100" dirty="0">
                <a:effectLst/>
                <a:latin typeface="Calibri" panose="020F0502020204030204" pitchFamily="34" charset="0"/>
                <a:ea typeface="Calibri" panose="020F0502020204030204" pitchFamily="34" charset="0"/>
                <a:cs typeface="Arial" panose="020B0604020202020204" pitchFamily="34" charset="0"/>
              </a:rPr>
              <a:t>/as son cuidados por uno o </a:t>
            </a:r>
            <a:r>
              <a:rPr lang="en-US" sz="1100" dirty="0" err="1">
                <a:effectLst/>
                <a:latin typeface="Calibri" panose="020F0502020204030204" pitchFamily="34" charset="0"/>
                <a:ea typeface="Calibri" panose="020F0502020204030204" pitchFamily="34" charset="0"/>
                <a:cs typeface="Arial" panose="020B0604020202020204" pitchFamily="34" charset="0"/>
              </a:rPr>
              <a:t>varios</a:t>
            </a:r>
            <a:r>
              <a:rPr lang="en-US" sz="1100" dirty="0">
                <a:effectLst/>
                <a:latin typeface="Calibri" panose="020F0502020204030204" pitchFamily="34" charset="0"/>
                <a:ea typeface="Calibri" panose="020F0502020204030204" pitchFamily="34" charset="0"/>
                <a:cs typeface="Arial" panose="020B0604020202020204" pitchFamily="34" charset="0"/>
              </a:rPr>
              <a:t> </a:t>
            </a:r>
            <a:r>
              <a:rPr lang="en-US" sz="1100" dirty="0" err="1">
                <a:effectLst/>
                <a:latin typeface="Calibri" panose="020F0502020204030204" pitchFamily="34" charset="0"/>
                <a:ea typeface="Calibri" panose="020F0502020204030204" pitchFamily="34" charset="0"/>
                <a:cs typeface="Arial" panose="020B0604020202020204" pitchFamily="34" charset="0"/>
              </a:rPr>
              <a:t>niños</a:t>
            </a:r>
            <a:r>
              <a:rPr lang="en-US" sz="1100" dirty="0">
                <a:effectLst/>
                <a:latin typeface="Calibri" panose="020F0502020204030204" pitchFamily="34" charset="0"/>
                <a:ea typeface="Calibri" panose="020F0502020204030204" pitchFamily="34" charset="0"/>
                <a:cs typeface="Arial" panose="020B0604020202020204" pitchFamily="34" charset="0"/>
              </a:rPr>
              <a:t>/as mayores) y los grupos de pares (en los que </a:t>
            </a:r>
            <a:r>
              <a:rPr lang="en-US" sz="1100" dirty="0" err="1">
                <a:latin typeface="Calibri" panose="020F0502020204030204" pitchFamily="34" charset="0"/>
                <a:ea typeface="Calibri" panose="020F0502020204030204" pitchFamily="34" charset="0"/>
                <a:cs typeface="Arial" panose="020B0604020202020204" pitchFamily="34" charset="0"/>
              </a:rPr>
              <a:t>los</a:t>
            </a:r>
            <a:r>
              <a:rPr lang="en-US" sz="1100" dirty="0">
                <a:latin typeface="Calibri" panose="020F0502020204030204" pitchFamily="34" charset="0"/>
                <a:ea typeface="Calibri" panose="020F0502020204030204" pitchFamily="34" charset="0"/>
                <a:cs typeface="Arial" panose="020B0604020202020204" pitchFamily="34" charset="0"/>
              </a:rPr>
              <a:t>/as </a:t>
            </a:r>
            <a:r>
              <a:rPr lang="en-US" sz="1100" dirty="0" err="1">
                <a:latin typeface="Calibri" panose="020F0502020204030204" pitchFamily="34" charset="0"/>
                <a:ea typeface="Calibri" panose="020F0502020204030204" pitchFamily="34" charset="0"/>
                <a:cs typeface="Arial" panose="020B0604020202020204" pitchFamily="34" charset="0"/>
              </a:rPr>
              <a:t>menores</a:t>
            </a:r>
            <a:r>
              <a:rPr lang="en-US" sz="1100" dirty="0">
                <a:effectLst/>
                <a:latin typeface="Calibri" panose="020F0502020204030204" pitchFamily="34" charset="0"/>
                <a:ea typeface="Calibri" panose="020F0502020204030204" pitchFamily="34" charset="0"/>
                <a:cs typeface="Arial" panose="020B0604020202020204" pitchFamily="34" charset="0"/>
              </a:rPr>
              <a:t> tienen una edad similar)</a:t>
            </a:r>
          </a:p>
          <a:p>
            <a:pPr>
              <a:lnSpc>
                <a:spcPct val="107000"/>
              </a:lnSpc>
            </a:pPr>
            <a:endParaRPr lang="en-US" sz="1100" dirty="0">
              <a:effectLst/>
              <a:latin typeface="Calibri" panose="020F0502020204030204" pitchFamily="34" charset="0"/>
              <a:ea typeface="Calibri" panose="020F0502020204030204" pitchFamily="34" charset="0"/>
              <a:cs typeface="Arial" panose="020B0604020202020204" pitchFamily="34" charset="0"/>
            </a:endParaRPr>
          </a:p>
          <a:p>
            <a:pPr>
              <a:lnSpc>
                <a:spcPct val="107000"/>
              </a:lnSpc>
            </a:pPr>
            <a:r>
              <a:rPr lang="en-US" sz="1100" dirty="0">
                <a:latin typeface="Calibri" panose="020F0502020204030204" pitchFamily="34" charset="0"/>
                <a:ea typeface="Calibri" panose="020F0502020204030204" pitchFamily="34" charset="0"/>
                <a:cs typeface="Arial" panose="020B0604020202020204" pitchFamily="34" charset="0"/>
              </a:rPr>
              <a:t>Los/as </a:t>
            </a:r>
            <a:r>
              <a:rPr lang="en-US" sz="1100" dirty="0" err="1">
                <a:latin typeface="Calibri" panose="020F0502020204030204" pitchFamily="34" charset="0"/>
                <a:ea typeface="Calibri" panose="020F0502020204030204" pitchFamily="34" charset="0"/>
                <a:cs typeface="Arial" panose="020B0604020202020204" pitchFamily="34" charset="0"/>
              </a:rPr>
              <a:t>menores</a:t>
            </a:r>
            <a:r>
              <a:rPr lang="en-US" sz="1100" dirty="0">
                <a:effectLst/>
                <a:latin typeface="Calibri" panose="020F0502020204030204" pitchFamily="34" charset="0"/>
                <a:ea typeface="Calibri" panose="020F0502020204030204" pitchFamily="34" charset="0"/>
                <a:cs typeface="Arial" panose="020B0604020202020204" pitchFamily="34" charset="0"/>
              </a:rPr>
              <a:t> pueden ser apoyados o supervisados por un miembro de la comunidad, un mentor especialmente designado y formado (que puede ser supervisado </a:t>
            </a:r>
            <a:r>
              <a:rPr lang="en-US" sz="1100" dirty="0" err="1">
                <a:effectLst/>
                <a:latin typeface="Calibri" panose="020F0502020204030204" pitchFamily="34" charset="0"/>
                <a:ea typeface="Calibri" panose="020F0502020204030204" pitchFamily="34" charset="0"/>
                <a:cs typeface="Arial" panose="020B0604020202020204" pitchFamily="34" charset="0"/>
              </a:rPr>
              <a:t>por</a:t>
            </a:r>
            <a:r>
              <a:rPr lang="en-US" sz="1100" dirty="0">
                <a:effectLst/>
                <a:latin typeface="Calibri" panose="020F0502020204030204" pitchFamily="34" charset="0"/>
                <a:ea typeface="Calibri" panose="020F0502020204030204" pitchFamily="34" charset="0"/>
                <a:cs typeface="Arial" panose="020B0604020202020204" pitchFamily="34" charset="0"/>
              </a:rPr>
              <a:t> un/a asistente social) y/o </a:t>
            </a:r>
            <a:r>
              <a:rPr lang="en-US" sz="1100" dirty="0" err="1">
                <a:effectLst/>
                <a:latin typeface="Calibri" panose="020F0502020204030204" pitchFamily="34" charset="0"/>
                <a:ea typeface="Calibri" panose="020F0502020204030204" pitchFamily="34" charset="0"/>
                <a:cs typeface="Arial" panose="020B0604020202020204" pitchFamily="34" charset="0"/>
              </a:rPr>
              <a:t>por</a:t>
            </a:r>
            <a:r>
              <a:rPr lang="en-US" sz="1100" dirty="0">
                <a:effectLst/>
                <a:latin typeface="Calibri" panose="020F0502020204030204" pitchFamily="34" charset="0"/>
                <a:ea typeface="Calibri" panose="020F0502020204030204" pitchFamily="34" charset="0"/>
                <a:cs typeface="Arial" panose="020B0604020202020204" pitchFamily="34" charset="0"/>
              </a:rPr>
              <a:t> un/a asistente social. Puede ser una solución eficaz para </a:t>
            </a:r>
            <a:r>
              <a:rPr lang="en-US" sz="1100" dirty="0" err="1">
                <a:latin typeface="Calibri" panose="020F0502020204030204" pitchFamily="34" charset="0"/>
                <a:ea typeface="Calibri" panose="020F0502020204030204" pitchFamily="34" charset="0"/>
                <a:cs typeface="Arial" panose="020B0604020202020204" pitchFamily="34" charset="0"/>
              </a:rPr>
              <a:t>los</a:t>
            </a:r>
            <a:r>
              <a:rPr lang="en-US" sz="1100" dirty="0">
                <a:latin typeface="Calibri" panose="020F0502020204030204" pitchFamily="34" charset="0"/>
                <a:ea typeface="Calibri" panose="020F0502020204030204" pitchFamily="34" charset="0"/>
                <a:cs typeface="Arial" panose="020B0604020202020204" pitchFamily="34" charset="0"/>
              </a:rPr>
              <a:t>/as </a:t>
            </a:r>
            <a:r>
              <a:rPr lang="en-US" sz="1100" dirty="0" err="1">
                <a:latin typeface="Calibri" panose="020F0502020204030204" pitchFamily="34" charset="0"/>
                <a:ea typeface="Calibri" panose="020F0502020204030204" pitchFamily="34" charset="0"/>
                <a:cs typeface="Arial" panose="020B0604020202020204" pitchFamily="34" charset="0"/>
              </a:rPr>
              <a:t>menores</a:t>
            </a:r>
            <a:r>
              <a:rPr lang="en-US" sz="1100" dirty="0">
                <a:effectLst/>
                <a:latin typeface="Calibri" panose="020F0502020204030204" pitchFamily="34" charset="0"/>
                <a:ea typeface="Calibri" panose="020F0502020204030204" pitchFamily="34" charset="0"/>
                <a:cs typeface="Arial" panose="020B0604020202020204" pitchFamily="34" charset="0"/>
              </a:rPr>
              <a:t> para los que es difícil encontrar un hogar de acogida (por ejemplo, </a:t>
            </a:r>
            <a:r>
              <a:rPr lang="en-US" sz="1100" dirty="0" err="1">
                <a:effectLst/>
                <a:latin typeface="Calibri" panose="020F0502020204030204" pitchFamily="34" charset="0"/>
                <a:ea typeface="Calibri" panose="020F0502020204030204" pitchFamily="34" charset="0"/>
                <a:cs typeface="Arial" panose="020B0604020202020204" pitchFamily="34" charset="0"/>
              </a:rPr>
              <a:t>los</a:t>
            </a:r>
            <a:r>
              <a:rPr lang="en-US" sz="1100" dirty="0">
                <a:effectLst/>
                <a:latin typeface="Calibri" panose="020F0502020204030204" pitchFamily="34" charset="0"/>
                <a:ea typeface="Calibri" panose="020F0502020204030204" pitchFamily="34" charset="0"/>
                <a:cs typeface="Arial" panose="020B0604020202020204" pitchFamily="34" charset="0"/>
              </a:rPr>
              <a:t>/as adolescentes varones) y/o para </a:t>
            </a:r>
            <a:r>
              <a:rPr lang="en-US" sz="1100" dirty="0" err="1">
                <a:latin typeface="Calibri" panose="020F0502020204030204" pitchFamily="34" charset="0"/>
                <a:ea typeface="Calibri" panose="020F0502020204030204" pitchFamily="34" charset="0"/>
                <a:cs typeface="Arial" panose="020B0604020202020204" pitchFamily="34" charset="0"/>
              </a:rPr>
              <a:t>los</a:t>
            </a:r>
            <a:r>
              <a:rPr lang="en-US" sz="1100" dirty="0">
                <a:latin typeface="Calibri" panose="020F0502020204030204" pitchFamily="34" charset="0"/>
                <a:ea typeface="Calibri" panose="020F0502020204030204" pitchFamily="34" charset="0"/>
                <a:cs typeface="Arial" panose="020B0604020202020204" pitchFamily="34" charset="0"/>
              </a:rPr>
              <a:t>/as </a:t>
            </a:r>
            <a:r>
              <a:rPr lang="en-US" sz="1100" dirty="0" err="1">
                <a:latin typeface="Calibri" panose="020F0502020204030204" pitchFamily="34" charset="0"/>
                <a:ea typeface="Calibri" panose="020F0502020204030204" pitchFamily="34" charset="0"/>
                <a:cs typeface="Arial" panose="020B0604020202020204" pitchFamily="34" charset="0"/>
              </a:rPr>
              <a:t>menores</a:t>
            </a:r>
            <a:r>
              <a:rPr lang="en-US" sz="1100" dirty="0">
                <a:effectLst/>
                <a:latin typeface="Calibri" panose="020F0502020204030204" pitchFamily="34" charset="0"/>
                <a:ea typeface="Calibri" panose="020F0502020204030204" pitchFamily="34" charset="0"/>
                <a:cs typeface="Arial" panose="020B0604020202020204" pitchFamily="34" charset="0"/>
              </a:rPr>
              <a:t> que pueden tener dificultades para establecerse en un </a:t>
            </a:r>
            <a:r>
              <a:rPr lang="en-US" sz="1100" dirty="0" err="1">
                <a:effectLst/>
                <a:latin typeface="Calibri" panose="020F0502020204030204" pitchFamily="34" charset="0"/>
                <a:ea typeface="Calibri" panose="020F0502020204030204" pitchFamily="34" charset="0"/>
                <a:cs typeface="Arial" panose="020B0604020202020204" pitchFamily="34" charset="0"/>
              </a:rPr>
              <a:t>entorno</a:t>
            </a:r>
            <a:r>
              <a:rPr lang="en-US" sz="1100" dirty="0">
                <a:effectLst/>
                <a:latin typeface="Calibri" panose="020F0502020204030204" pitchFamily="34" charset="0"/>
                <a:ea typeface="Calibri" panose="020F0502020204030204" pitchFamily="34" charset="0"/>
                <a:cs typeface="Arial" panose="020B0604020202020204" pitchFamily="34" charset="0"/>
              </a:rPr>
              <a:t> familiar</a:t>
            </a:r>
          </a:p>
        </p:txBody>
      </p:sp>
      <p:sp>
        <p:nvSpPr>
          <p:cNvPr id="2" name="TextBox 1">
            <a:extLst>
              <a:ext uri="{FF2B5EF4-FFF2-40B4-BE49-F238E27FC236}">
                <a16:creationId xmlns:a16="http://schemas.microsoft.com/office/drawing/2014/main" id="{4AFC9570-DD7A-2FD4-0E9B-77EE925DEE96}"/>
              </a:ext>
            </a:extLst>
          </p:cNvPr>
          <p:cNvSpPr txBox="1"/>
          <p:nvPr/>
        </p:nvSpPr>
        <p:spPr>
          <a:xfrm>
            <a:off x="996287" y="3682347"/>
            <a:ext cx="5262997" cy="4975080"/>
          </a:xfrm>
          <a:prstGeom prst="rect">
            <a:avLst/>
          </a:prstGeom>
          <a:noFill/>
        </p:spPr>
        <p:txBody>
          <a:bodyPr wrap="square">
            <a:spAutoFit/>
          </a:bodyPr>
          <a:lstStyle/>
          <a:p>
            <a:pPr lvl="0">
              <a:lnSpc>
                <a:spcPct val="107000"/>
              </a:lnSpc>
              <a:tabLst>
                <a:tab pos="457200" algn="l"/>
              </a:tabLst>
            </a:pPr>
            <a:r>
              <a:rPr lang="en-US" sz="1100" b="1" dirty="0">
                <a:latin typeface="Calibri" panose="020F0502020204030204" pitchFamily="34" charset="0"/>
                <a:ea typeface="Calibri" panose="020F0502020204030204" pitchFamily="34" charset="0"/>
                <a:cs typeface="Arial" panose="020B0604020202020204" pitchFamily="34" charset="0"/>
              </a:rPr>
              <a:t>Puntos clave </a:t>
            </a:r>
          </a:p>
          <a:p>
            <a:pPr marL="171450" lvl="0" indent="-171450">
              <a:lnSpc>
                <a:spcPct val="107000"/>
              </a:lnSpc>
              <a:buFont typeface="Arial" panose="020B0604020202020204" pitchFamily="34" charset="0"/>
              <a:buChar char="•"/>
              <a:tabLst>
                <a:tab pos="457200" algn="l"/>
              </a:tabLst>
            </a:pPr>
            <a:r>
              <a:rPr lang="en-US" sz="1100" dirty="0">
                <a:latin typeface="Calibri" panose="020F0502020204030204" pitchFamily="34" charset="0"/>
                <a:ea typeface="Calibri" panose="020F0502020204030204" pitchFamily="34" charset="0"/>
                <a:cs typeface="Arial" panose="020B0604020202020204" pitchFamily="34" charset="0"/>
              </a:rPr>
              <a:t>El/la </a:t>
            </a:r>
            <a:r>
              <a:rPr lang="en-US" sz="1100" dirty="0" err="1">
                <a:latin typeface="Calibri" panose="020F0502020204030204" pitchFamily="34" charset="0"/>
                <a:ea typeface="Calibri" panose="020F0502020204030204" pitchFamily="34" charset="0"/>
                <a:cs typeface="Arial" panose="020B0604020202020204" pitchFamily="34" charset="0"/>
              </a:rPr>
              <a:t>menor</a:t>
            </a:r>
            <a:r>
              <a:rPr lang="en-US" sz="1100" dirty="0">
                <a:latin typeface="Calibri" panose="020F0502020204030204" pitchFamily="34" charset="0"/>
                <a:ea typeface="Calibri" panose="020F0502020204030204" pitchFamily="34" charset="0"/>
                <a:cs typeface="Arial" panose="020B0604020202020204" pitchFamily="34" charset="0"/>
              </a:rPr>
              <a:t> o </a:t>
            </a:r>
            <a:r>
              <a:rPr lang="en-US" sz="1100" dirty="0" err="1">
                <a:latin typeface="Calibri" panose="020F0502020204030204" pitchFamily="34" charset="0"/>
                <a:ea typeface="Calibri" panose="020F0502020204030204" pitchFamily="34" charset="0"/>
                <a:cs typeface="Arial" panose="020B0604020202020204" pitchFamily="34" charset="0"/>
              </a:rPr>
              <a:t>menores</a:t>
            </a:r>
            <a:r>
              <a:rPr lang="en-US" sz="1100" dirty="0">
                <a:latin typeface="Calibri" panose="020F0502020204030204" pitchFamily="34" charset="0"/>
                <a:ea typeface="Calibri" panose="020F0502020204030204" pitchFamily="34" charset="0"/>
                <a:cs typeface="Arial" panose="020B0604020202020204" pitchFamily="34" charset="0"/>
              </a:rPr>
              <a:t> viven sin el cuidado de </a:t>
            </a:r>
            <a:r>
              <a:rPr lang="en-US" sz="1100" dirty="0" err="1">
                <a:latin typeface="Calibri" panose="020F0502020204030204" pitchFamily="34" charset="0"/>
                <a:ea typeface="Calibri" panose="020F0502020204030204" pitchFamily="34" charset="0"/>
                <a:cs typeface="Arial" panose="020B0604020202020204" pitchFamily="34" charset="0"/>
              </a:rPr>
              <a:t>una</a:t>
            </a:r>
            <a:r>
              <a:rPr lang="en-US" sz="1100" dirty="0">
                <a:latin typeface="Calibri" panose="020F0502020204030204" pitchFamily="34" charset="0"/>
                <a:ea typeface="Calibri" panose="020F0502020204030204" pitchFamily="34" charset="0"/>
                <a:cs typeface="Arial" panose="020B0604020202020204" pitchFamily="34" charset="0"/>
              </a:rPr>
              <a:t> persona </a:t>
            </a:r>
            <a:r>
              <a:rPr lang="en-US" sz="1100" dirty="0" err="1">
                <a:latin typeface="Calibri" panose="020F0502020204030204" pitchFamily="34" charset="0"/>
                <a:ea typeface="Calibri" panose="020F0502020204030204" pitchFamily="34" charset="0"/>
                <a:cs typeface="Arial" panose="020B0604020202020204" pitchFamily="34" charset="0"/>
              </a:rPr>
              <a:t>adulta</a:t>
            </a:r>
            <a:r>
              <a:rPr lang="en-US" sz="1100" dirty="0">
                <a:latin typeface="Calibri" panose="020F0502020204030204" pitchFamily="34" charset="0"/>
                <a:ea typeface="Calibri" panose="020F0502020204030204" pitchFamily="34" charset="0"/>
                <a:cs typeface="Arial" panose="020B0604020202020204" pitchFamily="34" charset="0"/>
              </a:rPr>
              <a:t> de </a:t>
            </a:r>
            <a:r>
              <a:rPr lang="en-US" sz="1100" dirty="0" err="1">
                <a:latin typeface="Calibri" panose="020F0502020204030204" pitchFamily="34" charset="0"/>
                <a:ea typeface="Calibri" panose="020F0502020204030204" pitchFamily="34" charset="0"/>
                <a:cs typeface="Arial" panose="020B0604020202020204" pitchFamily="34" charset="0"/>
              </a:rPr>
              <a:t>tiempo</a:t>
            </a:r>
            <a:r>
              <a:rPr lang="en-US" sz="1100" dirty="0">
                <a:latin typeface="Calibri" panose="020F0502020204030204" pitchFamily="34" charset="0"/>
                <a:ea typeface="Calibri" panose="020F0502020204030204" pitchFamily="34" charset="0"/>
                <a:cs typeface="Arial" panose="020B0604020202020204" pitchFamily="34" charset="0"/>
              </a:rPr>
              <a:t> </a:t>
            </a:r>
            <a:r>
              <a:rPr lang="en-US" sz="1100" dirty="0" err="1">
                <a:latin typeface="Calibri" panose="020F0502020204030204" pitchFamily="34" charset="0"/>
                <a:ea typeface="Calibri" panose="020F0502020204030204" pitchFamily="34" charset="0"/>
                <a:cs typeface="Arial" panose="020B0604020202020204" pitchFamily="34" charset="0"/>
              </a:rPr>
              <a:t>completo</a:t>
            </a:r>
            <a:endParaRPr lang="en-US" sz="1100" dirty="0">
              <a:latin typeface="Calibri" panose="020F0502020204030204" pitchFamily="34" charset="0"/>
              <a:ea typeface="Calibri" panose="020F0502020204030204" pitchFamily="34" charset="0"/>
              <a:cs typeface="Arial" panose="020B0604020202020204" pitchFamily="34" charset="0"/>
            </a:endParaRPr>
          </a:p>
          <a:p>
            <a:pPr marL="171450" lvl="0" indent="-171450">
              <a:lnSpc>
                <a:spcPct val="107000"/>
              </a:lnSpc>
              <a:buFont typeface="Arial" panose="020B0604020202020204" pitchFamily="34" charset="0"/>
              <a:buChar char="•"/>
              <a:tabLst>
                <a:tab pos="457200" algn="l"/>
              </a:tabLst>
            </a:pPr>
            <a:r>
              <a:rPr lang="en-US" sz="1100" dirty="0">
                <a:latin typeface="Calibri" panose="020F0502020204030204" pitchFamily="34" charset="0"/>
                <a:ea typeface="Calibri" panose="020F0502020204030204" pitchFamily="34" charset="0"/>
                <a:cs typeface="Arial" panose="020B0604020202020204" pitchFamily="34" charset="0"/>
              </a:rPr>
              <a:t>Adecuado para </a:t>
            </a:r>
            <a:r>
              <a:rPr lang="en-US" sz="1100" dirty="0" err="1">
                <a:latin typeface="Calibri" panose="020F0502020204030204" pitchFamily="34" charset="0"/>
                <a:ea typeface="Calibri" panose="020F0502020204030204" pitchFamily="34" charset="0"/>
                <a:cs typeface="Arial" panose="020B0604020202020204" pitchFamily="34" charset="0"/>
              </a:rPr>
              <a:t>niños</a:t>
            </a:r>
            <a:r>
              <a:rPr lang="en-US" sz="1100" dirty="0">
                <a:latin typeface="Calibri" panose="020F0502020204030204" pitchFamily="34" charset="0"/>
                <a:ea typeface="Calibri" panose="020F0502020204030204" pitchFamily="34" charset="0"/>
                <a:cs typeface="Arial" panose="020B0604020202020204" pitchFamily="34" charset="0"/>
              </a:rPr>
              <a:t> y </a:t>
            </a:r>
            <a:r>
              <a:rPr lang="en-US" sz="1100" dirty="0" err="1">
                <a:latin typeface="Calibri" panose="020F0502020204030204" pitchFamily="34" charset="0"/>
                <a:ea typeface="Calibri" panose="020F0502020204030204" pitchFamily="34" charset="0"/>
                <a:cs typeface="Arial" panose="020B0604020202020204" pitchFamily="34" charset="0"/>
              </a:rPr>
              <a:t>niñas</a:t>
            </a:r>
            <a:r>
              <a:rPr lang="en-US" sz="1100" dirty="0">
                <a:latin typeface="Calibri" panose="020F0502020204030204" pitchFamily="34" charset="0"/>
                <a:ea typeface="Calibri" panose="020F0502020204030204" pitchFamily="34" charset="0"/>
                <a:cs typeface="Arial" panose="020B0604020202020204" pitchFamily="34" charset="0"/>
              </a:rPr>
              <a:t> no menores de 15 años, excepto en el caso de </a:t>
            </a:r>
            <a:r>
              <a:rPr lang="en-US" sz="1100" dirty="0" err="1">
                <a:latin typeface="Calibri" panose="020F0502020204030204" pitchFamily="34" charset="0"/>
                <a:ea typeface="Calibri" panose="020F0502020204030204" pitchFamily="34" charset="0"/>
                <a:cs typeface="Arial" panose="020B0604020202020204" pitchFamily="34" charset="0"/>
              </a:rPr>
              <a:t>niños</a:t>
            </a:r>
            <a:r>
              <a:rPr lang="en-US" sz="1100" dirty="0">
                <a:latin typeface="Calibri" panose="020F0502020204030204" pitchFamily="34" charset="0"/>
                <a:ea typeface="Calibri" panose="020F0502020204030204" pitchFamily="34" charset="0"/>
                <a:cs typeface="Arial" panose="020B0604020202020204" pitchFamily="34" charset="0"/>
              </a:rPr>
              <a:t> y </a:t>
            </a:r>
            <a:r>
              <a:rPr lang="en-US" sz="1100" dirty="0" err="1">
                <a:latin typeface="Calibri" panose="020F0502020204030204" pitchFamily="34" charset="0"/>
                <a:ea typeface="Calibri" panose="020F0502020204030204" pitchFamily="34" charset="0"/>
                <a:cs typeface="Arial" panose="020B0604020202020204" pitchFamily="34" charset="0"/>
              </a:rPr>
              <a:t>niñas</a:t>
            </a:r>
            <a:r>
              <a:rPr lang="en-US" sz="1100" dirty="0">
                <a:latin typeface="Calibri" panose="020F0502020204030204" pitchFamily="34" charset="0"/>
                <a:ea typeface="Calibri" panose="020F0502020204030204" pitchFamily="34" charset="0"/>
                <a:cs typeface="Arial" panose="020B0604020202020204" pitchFamily="34" charset="0"/>
              </a:rPr>
              <a:t> </a:t>
            </a:r>
            <a:r>
              <a:rPr lang="en-US" sz="1100" dirty="0" err="1">
                <a:latin typeface="Calibri" panose="020F0502020204030204" pitchFamily="34" charset="0"/>
                <a:ea typeface="Calibri" panose="020F0502020204030204" pitchFamily="34" charset="0"/>
                <a:cs typeface="Arial" panose="020B0604020202020204" pitchFamily="34" charset="0"/>
              </a:rPr>
              <a:t>más</a:t>
            </a:r>
            <a:r>
              <a:rPr lang="en-US" sz="1100" dirty="0">
                <a:latin typeface="Calibri" panose="020F0502020204030204" pitchFamily="34" charset="0"/>
                <a:ea typeface="Calibri" panose="020F0502020204030204" pitchFamily="34" charset="0"/>
                <a:cs typeface="Arial" panose="020B0604020202020204" pitchFamily="34" charset="0"/>
              </a:rPr>
              <a:t> </a:t>
            </a:r>
            <a:r>
              <a:rPr lang="en-US" sz="1100" dirty="0" err="1">
                <a:latin typeface="Calibri" panose="020F0502020204030204" pitchFamily="34" charset="0"/>
                <a:ea typeface="Calibri" panose="020F0502020204030204" pitchFamily="34" charset="0"/>
                <a:cs typeface="Arial" panose="020B0604020202020204" pitchFamily="34" charset="0"/>
              </a:rPr>
              <a:t>pequeños</a:t>
            </a:r>
            <a:r>
              <a:rPr lang="en-US" sz="1100" dirty="0">
                <a:latin typeface="Calibri" panose="020F0502020204030204" pitchFamily="34" charset="0"/>
                <a:ea typeface="Calibri" panose="020F0502020204030204" pitchFamily="34" charset="0"/>
                <a:cs typeface="Arial" panose="020B0604020202020204" pitchFamily="34" charset="0"/>
              </a:rPr>
              <a:t>/as que vivan con un/a </a:t>
            </a:r>
            <a:r>
              <a:rPr lang="en-US" sz="1100" dirty="0" err="1">
                <a:latin typeface="Calibri" panose="020F0502020204030204" pitchFamily="34" charset="0"/>
                <a:ea typeface="Calibri" panose="020F0502020204030204" pitchFamily="34" charset="0"/>
                <a:cs typeface="Arial" panose="020B0604020202020204" pitchFamily="34" charset="0"/>
              </a:rPr>
              <a:t>hermano</a:t>
            </a:r>
            <a:r>
              <a:rPr lang="en-US" sz="1100" dirty="0">
                <a:latin typeface="Calibri" panose="020F0502020204030204" pitchFamily="34" charset="0"/>
                <a:ea typeface="Calibri" panose="020F0502020204030204" pitchFamily="34" charset="0"/>
                <a:cs typeface="Arial" panose="020B0604020202020204" pitchFamily="34" charset="0"/>
              </a:rPr>
              <a:t>/a mayor de 15 años o más, cuando sea en su </a:t>
            </a:r>
            <a:r>
              <a:rPr lang="en-US" sz="1100" dirty="0" err="1">
                <a:latin typeface="Calibri" panose="020F0502020204030204" pitchFamily="34" charset="0"/>
                <a:ea typeface="Calibri" panose="020F0502020204030204" pitchFamily="34" charset="0"/>
                <a:cs typeface="Arial" panose="020B0604020202020204" pitchFamily="34" charset="0"/>
              </a:rPr>
              <a:t>interés</a:t>
            </a:r>
            <a:r>
              <a:rPr lang="en-US" sz="1100" dirty="0">
                <a:latin typeface="Calibri" panose="020F0502020204030204" pitchFamily="34" charset="0"/>
                <a:ea typeface="Calibri" panose="020F0502020204030204" pitchFamily="34" charset="0"/>
                <a:cs typeface="Arial" panose="020B0604020202020204" pitchFamily="34" charset="0"/>
              </a:rPr>
              <a:t> superior</a:t>
            </a:r>
          </a:p>
          <a:p>
            <a:pPr marL="171450" lvl="0" indent="-171450">
              <a:lnSpc>
                <a:spcPct val="107000"/>
              </a:lnSpc>
              <a:buFont typeface="Arial" panose="020B0604020202020204" pitchFamily="34" charset="0"/>
              <a:buChar char="•"/>
              <a:tabLst>
                <a:tab pos="457200" algn="l"/>
              </a:tabLst>
            </a:pPr>
            <a:r>
              <a:rPr lang="en-US" sz="1100" dirty="0">
                <a:latin typeface="Calibri" panose="020F0502020204030204" pitchFamily="34" charset="0"/>
                <a:ea typeface="Calibri" panose="020F0502020204030204" pitchFamily="34" charset="0"/>
                <a:cs typeface="Arial" panose="020B0604020202020204" pitchFamily="34" charset="0"/>
              </a:rPr>
              <a:t>Los acuerdos pueden ser espontáneos u organizados por un agente externo</a:t>
            </a:r>
          </a:p>
          <a:p>
            <a:pPr marL="171450" lvl="0" indent="-171450">
              <a:lnSpc>
                <a:spcPct val="107000"/>
              </a:lnSpc>
              <a:buFont typeface="Arial" panose="020B0604020202020204" pitchFamily="34" charset="0"/>
              <a:buChar char="•"/>
              <a:tabLst>
                <a:tab pos="457200" algn="l"/>
              </a:tabLst>
            </a:pPr>
            <a:endParaRPr lang="en-US" sz="1100" dirty="0">
              <a:latin typeface="Calibri" panose="020F0502020204030204" pitchFamily="34" charset="0"/>
              <a:ea typeface="Calibri" panose="020F0502020204030204" pitchFamily="34" charset="0"/>
              <a:cs typeface="Arial" panose="020B0604020202020204" pitchFamily="34" charset="0"/>
            </a:endParaRPr>
          </a:p>
          <a:p>
            <a:pPr lvl="0">
              <a:lnSpc>
                <a:spcPct val="107000"/>
              </a:lnSpc>
              <a:tabLst>
                <a:tab pos="457200" algn="l"/>
              </a:tabLst>
            </a:pPr>
            <a:r>
              <a:rPr lang="en-US" sz="1100" b="1" dirty="0">
                <a:latin typeface="Calibri" panose="020F0502020204030204" pitchFamily="34" charset="0"/>
                <a:ea typeface="Calibri" panose="020F0502020204030204" pitchFamily="34" charset="0"/>
                <a:cs typeface="Arial" panose="020B0604020202020204" pitchFamily="34" charset="0"/>
              </a:rPr>
              <a:t>Mentor/a</a:t>
            </a:r>
          </a:p>
          <a:p>
            <a:pPr lvl="0">
              <a:lnSpc>
                <a:spcPct val="107000"/>
              </a:lnSpc>
              <a:tabLst>
                <a:tab pos="457200" algn="l"/>
              </a:tabLst>
            </a:pPr>
            <a:r>
              <a:rPr lang="en-US" sz="1100" dirty="0">
                <a:latin typeface="Calibri" panose="020F0502020204030204" pitchFamily="34" charset="0"/>
                <a:ea typeface="Calibri" panose="020F0502020204030204" pitchFamily="34" charset="0"/>
                <a:cs typeface="Arial" panose="020B0604020202020204" pitchFamily="34" charset="0"/>
              </a:rPr>
              <a:t>Persona, </a:t>
            </a:r>
            <a:r>
              <a:rPr lang="en-US" sz="1100" dirty="0" err="1">
                <a:latin typeface="Calibri" panose="020F0502020204030204" pitchFamily="34" charset="0"/>
                <a:ea typeface="Calibri" panose="020F0502020204030204" pitchFamily="34" charset="0"/>
                <a:cs typeface="Arial" panose="020B0604020202020204" pitchFamily="34" charset="0"/>
              </a:rPr>
              <a:t>normalmente</a:t>
            </a:r>
            <a:r>
              <a:rPr lang="en-US" sz="1100" dirty="0">
                <a:latin typeface="Calibri" panose="020F0502020204030204" pitchFamily="34" charset="0"/>
                <a:ea typeface="Calibri" panose="020F0502020204030204" pitchFamily="34" charset="0"/>
                <a:cs typeface="Arial" panose="020B0604020202020204" pitchFamily="34" charset="0"/>
              </a:rPr>
              <a:t> un/a </a:t>
            </a:r>
            <a:r>
              <a:rPr lang="en-US" sz="1100" dirty="0" err="1">
                <a:latin typeface="Calibri" panose="020F0502020204030204" pitchFamily="34" charset="0"/>
                <a:ea typeface="Calibri" panose="020F0502020204030204" pitchFamily="34" charset="0"/>
                <a:cs typeface="Arial" panose="020B0604020202020204" pitchFamily="34" charset="0"/>
              </a:rPr>
              <a:t>adulto</a:t>
            </a:r>
            <a:r>
              <a:rPr lang="en-US" sz="1100" dirty="0">
                <a:latin typeface="Calibri" panose="020F0502020204030204" pitchFamily="34" charset="0"/>
                <a:ea typeface="Calibri" panose="020F0502020204030204" pitchFamily="34" charset="0"/>
                <a:cs typeface="Arial" panose="020B0604020202020204" pitchFamily="34" charset="0"/>
              </a:rPr>
              <a:t>/a, a la que se le </a:t>
            </a:r>
            <a:r>
              <a:rPr lang="en-US" sz="1100" dirty="0" err="1">
                <a:latin typeface="Calibri" panose="020F0502020204030204" pitchFamily="34" charset="0"/>
                <a:ea typeface="Calibri" panose="020F0502020204030204" pitchFamily="34" charset="0"/>
                <a:cs typeface="Arial" panose="020B0604020202020204" pitchFamily="34" charset="0"/>
              </a:rPr>
              <a:t>asigna</a:t>
            </a:r>
            <a:r>
              <a:rPr lang="en-US" sz="1100" dirty="0">
                <a:latin typeface="Calibri" panose="020F0502020204030204" pitchFamily="34" charset="0"/>
                <a:ea typeface="Calibri" panose="020F0502020204030204" pitchFamily="34" charset="0"/>
                <a:cs typeface="Arial" panose="020B0604020202020204" pitchFamily="34" charset="0"/>
              </a:rPr>
              <a:t> o asume la responsabilidad de ser </a:t>
            </a:r>
            <a:r>
              <a:rPr lang="en-US" sz="1100" dirty="0" err="1">
                <a:latin typeface="Calibri" panose="020F0502020204030204" pitchFamily="34" charset="0"/>
                <a:ea typeface="Calibri" panose="020F0502020204030204" pitchFamily="34" charset="0"/>
                <a:cs typeface="Arial" panose="020B0604020202020204" pitchFamily="34" charset="0"/>
              </a:rPr>
              <a:t>consejero</a:t>
            </a:r>
            <a:r>
              <a:rPr lang="en-US" sz="1100" dirty="0">
                <a:latin typeface="Calibri" panose="020F0502020204030204" pitchFamily="34" charset="0"/>
                <a:ea typeface="Calibri" panose="020F0502020204030204" pitchFamily="34" charset="0"/>
                <a:cs typeface="Arial" panose="020B0604020202020204" pitchFamily="34" charset="0"/>
              </a:rPr>
              <a:t>/a de confianza de un/a </a:t>
            </a:r>
            <a:r>
              <a:rPr lang="en-US" sz="1100" dirty="0" err="1">
                <a:latin typeface="Calibri" panose="020F0502020204030204" pitchFamily="34" charset="0"/>
                <a:ea typeface="Calibri" panose="020F0502020204030204" pitchFamily="34" charset="0"/>
                <a:cs typeface="Arial" panose="020B0604020202020204" pitchFamily="34" charset="0"/>
              </a:rPr>
              <a:t>menor</a:t>
            </a:r>
            <a:r>
              <a:rPr lang="en-US" sz="1100" dirty="0">
                <a:latin typeface="Calibri" panose="020F0502020204030204" pitchFamily="34" charset="0"/>
                <a:ea typeface="Calibri" panose="020F0502020204030204" pitchFamily="34" charset="0"/>
                <a:cs typeface="Arial" panose="020B0604020202020204" pitchFamily="34" charset="0"/>
              </a:rPr>
              <a:t> o grupos de </a:t>
            </a:r>
            <a:r>
              <a:rPr lang="en-US" sz="1100" dirty="0" err="1">
                <a:latin typeface="Calibri" panose="020F0502020204030204" pitchFamily="34" charset="0"/>
                <a:ea typeface="Calibri" panose="020F0502020204030204" pitchFamily="34" charset="0"/>
                <a:cs typeface="Arial" panose="020B0604020202020204" pitchFamily="34" charset="0"/>
              </a:rPr>
              <a:t>menores</a:t>
            </a:r>
            <a:r>
              <a:rPr lang="en-US" sz="1100" dirty="0">
                <a:latin typeface="Calibri" panose="020F0502020204030204" pitchFamily="34" charset="0"/>
                <a:ea typeface="Calibri" panose="020F0502020204030204" pitchFamily="34" charset="0"/>
                <a:cs typeface="Arial" panose="020B0604020202020204" pitchFamily="34" charset="0"/>
              </a:rPr>
              <a:t> </a:t>
            </a:r>
          </a:p>
          <a:p>
            <a:pPr lvl="0">
              <a:lnSpc>
                <a:spcPct val="107000"/>
              </a:lnSpc>
              <a:tabLst>
                <a:tab pos="457200" algn="l"/>
              </a:tabLst>
            </a:pPr>
            <a:endParaRPr lang="en-US" sz="1100" dirty="0">
              <a:latin typeface="Calibri" panose="020F0502020204030204" pitchFamily="34" charset="0"/>
              <a:ea typeface="Calibri" panose="020F0502020204030204" pitchFamily="34" charset="0"/>
              <a:cs typeface="Arial" panose="020B0604020202020204" pitchFamily="34" charset="0"/>
            </a:endParaRPr>
          </a:p>
          <a:p>
            <a:pPr marL="171450" lvl="0" indent="-171450">
              <a:lnSpc>
                <a:spcPct val="107000"/>
              </a:lnSpc>
              <a:buFont typeface="Arial" panose="020B0604020202020204" pitchFamily="34" charset="0"/>
              <a:buChar char="•"/>
              <a:tabLst>
                <a:tab pos="457200" algn="l"/>
              </a:tabLst>
            </a:pPr>
            <a:r>
              <a:rPr lang="en-US" sz="1100" dirty="0">
                <a:latin typeface="Calibri" panose="020F0502020204030204" pitchFamily="34" charset="0"/>
                <a:ea typeface="Calibri" panose="020F0502020204030204" pitchFamily="34" charset="0"/>
                <a:cs typeface="Arial" panose="020B0604020202020204" pitchFamily="34" charset="0"/>
              </a:rPr>
              <a:t>Un mentor suele ser una persona con más experiencia o conocimientos de la comunidad, quizá un miembro de un grupo comunitario, o en algunos casos los mentores pueden ser </a:t>
            </a:r>
            <a:r>
              <a:rPr lang="en-US" sz="1100" dirty="0" err="1">
                <a:latin typeface="Calibri" panose="020F0502020204030204" pitchFamily="34" charset="0"/>
                <a:ea typeface="Calibri" panose="020F0502020204030204" pitchFamily="34" charset="0"/>
                <a:cs typeface="Arial" panose="020B0604020202020204" pitchFamily="34" charset="0"/>
              </a:rPr>
              <a:t>empleados</a:t>
            </a:r>
            <a:r>
              <a:rPr lang="en-US" sz="1100" dirty="0">
                <a:latin typeface="Calibri" panose="020F0502020204030204" pitchFamily="34" charset="0"/>
                <a:ea typeface="Calibri" panose="020F0502020204030204" pitchFamily="34" charset="0"/>
                <a:cs typeface="Arial" panose="020B0604020202020204" pitchFamily="34" charset="0"/>
              </a:rPr>
              <a:t>/as de las </a:t>
            </a:r>
            <a:r>
              <a:rPr lang="en-US" sz="1100" dirty="0" err="1">
                <a:latin typeface="Calibri" panose="020F0502020204030204" pitchFamily="34" charset="0"/>
                <a:ea typeface="Calibri" panose="020F0502020204030204" pitchFamily="34" charset="0"/>
                <a:cs typeface="Arial" panose="020B0604020202020204" pitchFamily="34" charset="0"/>
              </a:rPr>
              <a:t>autoridades</a:t>
            </a:r>
            <a:r>
              <a:rPr lang="en-US" sz="1100" dirty="0">
                <a:latin typeface="Calibri" panose="020F0502020204030204" pitchFamily="34" charset="0"/>
                <a:ea typeface="Calibri" panose="020F0502020204030204" pitchFamily="34" charset="0"/>
                <a:cs typeface="Arial" panose="020B0604020202020204" pitchFamily="34" charset="0"/>
              </a:rPr>
              <a:t> locales</a:t>
            </a:r>
          </a:p>
          <a:p>
            <a:pPr marL="171450" lvl="0" indent="-171450">
              <a:lnSpc>
                <a:spcPct val="107000"/>
              </a:lnSpc>
              <a:buFont typeface="Arial" panose="020B0604020202020204" pitchFamily="34" charset="0"/>
              <a:buChar char="•"/>
              <a:tabLst>
                <a:tab pos="457200" algn="l"/>
              </a:tabLst>
            </a:pPr>
            <a:r>
              <a:rPr lang="en-US" sz="1100" dirty="0">
                <a:latin typeface="Calibri" panose="020F0502020204030204" pitchFamily="34" charset="0"/>
                <a:ea typeface="Calibri" panose="020F0502020204030204" pitchFamily="34" charset="0"/>
                <a:cs typeface="Arial" panose="020B0604020202020204" pitchFamily="34" charset="0"/>
              </a:rPr>
              <a:t>Un mentor ayuda al </a:t>
            </a:r>
            <a:r>
              <a:rPr lang="en-US" sz="1100" dirty="0" err="1">
                <a:latin typeface="Calibri" panose="020F0502020204030204" pitchFamily="34" charset="0"/>
                <a:ea typeface="Calibri" panose="020F0502020204030204" pitchFamily="34" charset="0"/>
                <a:cs typeface="Arial" panose="020B0604020202020204" pitchFamily="34" charset="0"/>
              </a:rPr>
              <a:t>menor</a:t>
            </a:r>
            <a:r>
              <a:rPr lang="en-US" sz="1100" dirty="0">
                <a:latin typeface="Calibri" panose="020F0502020204030204" pitchFamily="34" charset="0"/>
                <a:ea typeface="Calibri" panose="020F0502020204030204" pitchFamily="34" charset="0"/>
                <a:cs typeface="Arial" panose="020B0604020202020204" pitchFamily="34" charset="0"/>
              </a:rPr>
              <a:t> a afrontar los retos del día a día, le proporciona el apoyo y la atención adecuados y lo/a pone en contacto con perspectivas de crecimiento y desarrollo personal y oportunidades sociales y </a:t>
            </a:r>
            <a:r>
              <a:rPr lang="en-US" sz="1100" dirty="0" err="1">
                <a:latin typeface="Calibri" panose="020F0502020204030204" pitchFamily="34" charset="0"/>
                <a:ea typeface="Calibri" panose="020F0502020204030204" pitchFamily="34" charset="0"/>
                <a:cs typeface="Arial" panose="020B0604020202020204" pitchFamily="34" charset="0"/>
              </a:rPr>
              <a:t>económicas</a:t>
            </a:r>
            <a:endParaRPr lang="en-US" sz="1100" dirty="0">
              <a:latin typeface="Calibri" panose="020F0502020204030204" pitchFamily="34" charset="0"/>
              <a:ea typeface="Calibri" panose="020F0502020204030204" pitchFamily="34" charset="0"/>
              <a:cs typeface="Arial" panose="020B0604020202020204" pitchFamily="34" charset="0"/>
            </a:endParaRPr>
          </a:p>
          <a:p>
            <a:pPr marL="171450" lvl="0" indent="-171450">
              <a:lnSpc>
                <a:spcPct val="107000"/>
              </a:lnSpc>
              <a:buFont typeface="Arial" panose="020B0604020202020204" pitchFamily="34" charset="0"/>
              <a:buChar char="•"/>
              <a:tabLst>
                <a:tab pos="457200" algn="l"/>
              </a:tabLst>
            </a:pPr>
            <a:r>
              <a:rPr lang="en-US" sz="1100" dirty="0">
                <a:latin typeface="Calibri" panose="020F0502020204030204" pitchFamily="34" charset="0"/>
                <a:ea typeface="Calibri" panose="020F0502020204030204" pitchFamily="34" charset="0"/>
                <a:cs typeface="Arial" panose="020B0604020202020204" pitchFamily="34" charset="0"/>
              </a:rPr>
              <a:t> Los mentores no suelen vivir con </a:t>
            </a:r>
            <a:r>
              <a:rPr lang="en-US" sz="1100" dirty="0" err="1">
                <a:latin typeface="Calibri" panose="020F0502020204030204" pitchFamily="34" charset="0"/>
                <a:ea typeface="Calibri" panose="020F0502020204030204" pitchFamily="34" charset="0"/>
                <a:cs typeface="Arial" panose="020B0604020202020204" pitchFamily="34" charset="0"/>
              </a:rPr>
              <a:t>los</a:t>
            </a:r>
            <a:r>
              <a:rPr lang="en-US" sz="1100" dirty="0">
                <a:latin typeface="Calibri" panose="020F0502020204030204" pitchFamily="34" charset="0"/>
                <a:ea typeface="Calibri" panose="020F0502020204030204" pitchFamily="34" charset="0"/>
                <a:cs typeface="Arial" panose="020B0604020202020204" pitchFamily="34" charset="0"/>
              </a:rPr>
              <a:t>/as </a:t>
            </a:r>
            <a:r>
              <a:rPr lang="en-US" sz="1100" dirty="0" err="1">
                <a:latin typeface="Calibri" panose="020F0502020204030204" pitchFamily="34" charset="0"/>
                <a:ea typeface="Calibri" panose="020F0502020204030204" pitchFamily="34" charset="0"/>
                <a:cs typeface="Arial" panose="020B0604020202020204" pitchFamily="34" charset="0"/>
              </a:rPr>
              <a:t>menores</a:t>
            </a:r>
            <a:r>
              <a:rPr lang="en-US" sz="1100" dirty="0">
                <a:latin typeface="Calibri" panose="020F0502020204030204" pitchFamily="34" charset="0"/>
                <a:ea typeface="Calibri" panose="020F0502020204030204" pitchFamily="34" charset="0"/>
                <a:cs typeface="Arial" panose="020B0604020202020204" pitchFamily="34" charset="0"/>
              </a:rPr>
              <a:t>, pero los visitan regularmente y les prestan el </a:t>
            </a:r>
            <a:r>
              <a:rPr lang="en-US" sz="1100" dirty="0" err="1">
                <a:latin typeface="Calibri" panose="020F0502020204030204" pitchFamily="34" charset="0"/>
                <a:ea typeface="Calibri" panose="020F0502020204030204" pitchFamily="34" charset="0"/>
                <a:cs typeface="Arial" panose="020B0604020202020204" pitchFamily="34" charset="0"/>
              </a:rPr>
              <a:t>apoyo</a:t>
            </a:r>
            <a:r>
              <a:rPr lang="en-US" sz="1100" dirty="0">
                <a:latin typeface="Calibri" panose="020F0502020204030204" pitchFamily="34" charset="0"/>
                <a:ea typeface="Calibri" panose="020F0502020204030204" pitchFamily="34" charset="0"/>
                <a:cs typeface="Arial" panose="020B0604020202020204" pitchFamily="34" charset="0"/>
              </a:rPr>
              <a:t> </a:t>
            </a:r>
            <a:r>
              <a:rPr lang="en-US" sz="1100" dirty="0" err="1">
                <a:latin typeface="Calibri" panose="020F0502020204030204" pitchFamily="34" charset="0"/>
                <a:ea typeface="Calibri" panose="020F0502020204030204" pitchFamily="34" charset="0"/>
                <a:cs typeface="Arial" panose="020B0604020202020204" pitchFamily="34" charset="0"/>
              </a:rPr>
              <a:t>necesario</a:t>
            </a:r>
            <a:endParaRPr lang="en-US" sz="1100" dirty="0">
              <a:latin typeface="Calibri" panose="020F0502020204030204" pitchFamily="34" charset="0"/>
              <a:ea typeface="Calibri" panose="020F0502020204030204" pitchFamily="34" charset="0"/>
              <a:cs typeface="Arial" panose="020B0604020202020204" pitchFamily="34" charset="0"/>
            </a:endParaRPr>
          </a:p>
          <a:p>
            <a:pPr marL="171450" lvl="0" indent="-171450">
              <a:lnSpc>
                <a:spcPct val="107000"/>
              </a:lnSpc>
              <a:buFont typeface="Arial" panose="020B0604020202020204" pitchFamily="34" charset="0"/>
              <a:buChar char="•"/>
              <a:tabLst>
                <a:tab pos="457200" algn="l"/>
              </a:tabLst>
            </a:pPr>
            <a:r>
              <a:rPr lang="en-US" sz="1100" dirty="0">
                <a:latin typeface="Calibri" panose="020F0502020204030204" pitchFamily="34" charset="0"/>
                <a:ea typeface="Calibri" panose="020F0502020204030204" pitchFamily="34" charset="0"/>
                <a:cs typeface="Arial" panose="020B0604020202020204" pitchFamily="34" charset="0"/>
              </a:rPr>
              <a:t>Un mentor no tiene responsabilidad legal </a:t>
            </a:r>
            <a:r>
              <a:rPr lang="en-US" sz="1100" dirty="0" err="1">
                <a:latin typeface="Calibri" panose="020F0502020204030204" pitchFamily="34" charset="0"/>
                <a:ea typeface="Calibri" panose="020F0502020204030204" pitchFamily="34" charset="0"/>
                <a:cs typeface="Arial" panose="020B0604020202020204" pitchFamily="34" charset="0"/>
              </a:rPr>
              <a:t>sobre</a:t>
            </a:r>
            <a:r>
              <a:rPr lang="en-US" sz="1100" dirty="0">
                <a:latin typeface="Calibri" panose="020F0502020204030204" pitchFamily="34" charset="0"/>
                <a:ea typeface="Calibri" panose="020F0502020204030204" pitchFamily="34" charset="0"/>
                <a:cs typeface="Arial" panose="020B0604020202020204" pitchFamily="34" charset="0"/>
              </a:rPr>
              <a:t> </a:t>
            </a:r>
            <a:r>
              <a:rPr lang="en-US" sz="1100" dirty="0" err="1">
                <a:latin typeface="Calibri" panose="020F0502020204030204" pitchFamily="34" charset="0"/>
                <a:ea typeface="Calibri" panose="020F0502020204030204" pitchFamily="34" charset="0"/>
                <a:cs typeface="Arial" panose="020B0604020202020204" pitchFamily="34" charset="0"/>
              </a:rPr>
              <a:t>el</a:t>
            </a:r>
            <a:r>
              <a:rPr lang="en-US" sz="1100" dirty="0">
                <a:latin typeface="Calibri" panose="020F0502020204030204" pitchFamily="34" charset="0"/>
                <a:ea typeface="Calibri" panose="020F0502020204030204" pitchFamily="34" charset="0"/>
                <a:cs typeface="Arial" panose="020B0604020202020204" pitchFamily="34" charset="0"/>
              </a:rPr>
              <a:t>/la </a:t>
            </a:r>
            <a:r>
              <a:rPr lang="en-US" sz="1100" dirty="0" err="1">
                <a:latin typeface="Calibri" panose="020F0502020204030204" pitchFamily="34" charset="0"/>
                <a:ea typeface="Calibri" panose="020F0502020204030204" pitchFamily="34" charset="0"/>
                <a:cs typeface="Arial" panose="020B0604020202020204" pitchFamily="34" charset="0"/>
              </a:rPr>
              <a:t>menor</a:t>
            </a:r>
            <a:r>
              <a:rPr lang="en-US" sz="1100" dirty="0">
                <a:latin typeface="Calibri" panose="020F0502020204030204" pitchFamily="34" charset="0"/>
                <a:ea typeface="Calibri" panose="020F0502020204030204" pitchFamily="34" charset="0"/>
                <a:cs typeface="Arial" panose="020B0604020202020204" pitchFamily="34" charset="0"/>
              </a:rPr>
              <a:t> o </a:t>
            </a:r>
            <a:r>
              <a:rPr lang="en-US" sz="1100" dirty="0" err="1">
                <a:latin typeface="Calibri" panose="020F0502020204030204" pitchFamily="34" charset="0"/>
                <a:ea typeface="Calibri" panose="020F0502020204030204" pitchFamily="34" charset="0"/>
                <a:cs typeface="Arial" panose="020B0604020202020204" pitchFamily="34" charset="0"/>
              </a:rPr>
              <a:t>los</a:t>
            </a:r>
            <a:r>
              <a:rPr lang="en-US" sz="1100" dirty="0">
                <a:latin typeface="Calibri" panose="020F0502020204030204" pitchFamily="34" charset="0"/>
                <a:ea typeface="Calibri" panose="020F0502020204030204" pitchFamily="34" charset="0"/>
                <a:cs typeface="Arial" panose="020B0604020202020204" pitchFamily="34" charset="0"/>
              </a:rPr>
              <a:t>/as </a:t>
            </a:r>
            <a:r>
              <a:rPr lang="en-US" sz="1100" dirty="0" err="1">
                <a:latin typeface="Calibri" panose="020F0502020204030204" pitchFamily="34" charset="0"/>
                <a:ea typeface="Calibri" panose="020F0502020204030204" pitchFamily="34" charset="0"/>
                <a:cs typeface="Arial" panose="020B0604020202020204" pitchFamily="34" charset="0"/>
              </a:rPr>
              <a:t>menores</a:t>
            </a:r>
            <a:r>
              <a:rPr lang="en-US" sz="1100" dirty="0">
                <a:latin typeface="Calibri" panose="020F0502020204030204" pitchFamily="34" charset="0"/>
                <a:ea typeface="Calibri" panose="020F0502020204030204" pitchFamily="34" charset="0"/>
                <a:cs typeface="Arial" panose="020B0604020202020204" pitchFamily="34" charset="0"/>
              </a:rPr>
              <a:t> y es poco probable que se haga referencia a él en la </a:t>
            </a:r>
            <a:r>
              <a:rPr lang="en-US" sz="1100" dirty="0" err="1">
                <a:latin typeface="Calibri" panose="020F0502020204030204" pitchFamily="34" charset="0"/>
                <a:ea typeface="Calibri" panose="020F0502020204030204" pitchFamily="34" charset="0"/>
                <a:cs typeface="Arial" panose="020B0604020202020204" pitchFamily="34" charset="0"/>
              </a:rPr>
              <a:t>legislación</a:t>
            </a:r>
            <a:r>
              <a:rPr lang="en-US" sz="1100" dirty="0">
                <a:latin typeface="Calibri" panose="020F0502020204030204" pitchFamily="34" charset="0"/>
                <a:ea typeface="Calibri" panose="020F0502020204030204" pitchFamily="34" charset="0"/>
                <a:cs typeface="Arial" panose="020B0604020202020204" pitchFamily="34" charset="0"/>
              </a:rPr>
              <a:t> </a:t>
            </a:r>
            <a:r>
              <a:rPr lang="en-US" sz="1100" dirty="0" err="1">
                <a:latin typeface="Calibri" panose="020F0502020204030204" pitchFamily="34" charset="0"/>
                <a:ea typeface="Calibri" panose="020F0502020204030204" pitchFamily="34" charset="0"/>
                <a:cs typeface="Arial" panose="020B0604020202020204" pitchFamily="34" charset="0"/>
              </a:rPr>
              <a:t>nacional</a:t>
            </a:r>
            <a:r>
              <a:rPr lang="en-US" sz="1100" dirty="0">
                <a:latin typeface="Calibri" panose="020F0502020204030204" pitchFamily="34" charset="0"/>
                <a:ea typeface="Calibri" panose="020F0502020204030204" pitchFamily="34" charset="0"/>
                <a:cs typeface="Arial" panose="020B0604020202020204" pitchFamily="34" charset="0"/>
              </a:rPr>
              <a:t> </a:t>
            </a:r>
          </a:p>
          <a:p>
            <a:pPr marL="171450" lvl="0" indent="-171450">
              <a:lnSpc>
                <a:spcPct val="107000"/>
              </a:lnSpc>
              <a:buFont typeface="Arial" panose="020B0604020202020204" pitchFamily="34" charset="0"/>
              <a:buChar char="•"/>
              <a:tabLst>
                <a:tab pos="457200" algn="l"/>
              </a:tabLst>
            </a:pPr>
            <a:r>
              <a:rPr lang="en-US" sz="1100" dirty="0">
                <a:latin typeface="Calibri" panose="020F0502020204030204" pitchFamily="34" charset="0"/>
                <a:ea typeface="Calibri" panose="020F0502020204030204" pitchFamily="34" charset="0"/>
                <a:cs typeface="Arial" panose="020B0604020202020204" pitchFamily="34" charset="0"/>
              </a:rPr>
              <a:t>Un mentor no debe confundirse con un tutor, que suele ser </a:t>
            </a:r>
            <a:r>
              <a:rPr lang="en-US" sz="1100" dirty="0" err="1">
                <a:latin typeface="Calibri" panose="020F0502020204030204" pitchFamily="34" charset="0"/>
                <a:ea typeface="Calibri" panose="020F0502020204030204" pitchFamily="34" charset="0"/>
                <a:cs typeface="Arial" panose="020B0604020202020204" pitchFamily="34" charset="0"/>
              </a:rPr>
              <a:t>designado</a:t>
            </a:r>
            <a:r>
              <a:rPr lang="en-US" sz="1100" dirty="0">
                <a:latin typeface="Calibri" panose="020F0502020204030204" pitchFamily="34" charset="0"/>
                <a:ea typeface="Calibri" panose="020F0502020204030204" pitchFamily="34" charset="0"/>
                <a:cs typeface="Arial" panose="020B0604020202020204" pitchFamily="34" charset="0"/>
              </a:rPr>
              <a:t>/a por las jurisdicciones nacionales para salvaguardar el interés superior y el bienestar general del </a:t>
            </a:r>
            <a:r>
              <a:rPr lang="en-US" sz="1100" dirty="0" err="1">
                <a:latin typeface="Calibri" panose="020F0502020204030204" pitchFamily="34" charset="0"/>
                <a:ea typeface="Calibri" panose="020F0502020204030204" pitchFamily="34" charset="0"/>
                <a:cs typeface="Arial" panose="020B0604020202020204" pitchFamily="34" charset="0"/>
              </a:rPr>
              <a:t>menor</a:t>
            </a:r>
            <a:endParaRPr lang="en-US" sz="1100" dirty="0">
              <a:latin typeface="Calibri" panose="020F0502020204030204" pitchFamily="34" charset="0"/>
              <a:ea typeface="Calibri" panose="020F0502020204030204" pitchFamily="34" charset="0"/>
              <a:cs typeface="Arial" panose="020B0604020202020204" pitchFamily="34" charset="0"/>
            </a:endParaRPr>
          </a:p>
          <a:p>
            <a:pPr marL="171450" lvl="0" indent="-171450">
              <a:lnSpc>
                <a:spcPct val="107000"/>
              </a:lnSpc>
              <a:buFont typeface="Arial" panose="020B0604020202020204" pitchFamily="34" charset="0"/>
              <a:buChar char="•"/>
              <a:tabLst>
                <a:tab pos="457200" algn="l"/>
              </a:tabLst>
            </a:pPr>
            <a:r>
              <a:rPr lang="en-US" sz="1100" dirty="0">
                <a:latin typeface="Calibri" panose="020F0502020204030204" pitchFamily="34" charset="0"/>
                <a:ea typeface="Calibri" panose="020F0502020204030204" pitchFamily="34" charset="0"/>
                <a:cs typeface="Arial" panose="020B0604020202020204" pitchFamily="34" charset="0"/>
              </a:rPr>
              <a:t>Cuando haya un mentor y un tutor, es importante que estén en comunicación para que le </a:t>
            </a:r>
            <a:r>
              <a:rPr lang="en-US" sz="1100" dirty="0" err="1">
                <a:latin typeface="Calibri" panose="020F0502020204030204" pitchFamily="34" charset="0"/>
                <a:ea typeface="Calibri" panose="020F0502020204030204" pitchFamily="34" charset="0"/>
                <a:cs typeface="Arial" panose="020B0604020202020204" pitchFamily="34" charset="0"/>
              </a:rPr>
              <a:t>transmitan</a:t>
            </a:r>
            <a:r>
              <a:rPr lang="en-US" sz="1100" dirty="0">
                <a:latin typeface="Calibri" panose="020F0502020204030204" pitchFamily="34" charset="0"/>
                <a:ea typeface="Calibri" panose="020F0502020204030204" pitchFamily="34" charset="0"/>
                <a:cs typeface="Arial" panose="020B0604020202020204" pitchFamily="34" charset="0"/>
              </a:rPr>
              <a:t> </a:t>
            </a:r>
            <a:r>
              <a:rPr lang="en-US" sz="1100" dirty="0" err="1">
                <a:latin typeface="Calibri" panose="020F0502020204030204" pitchFamily="34" charset="0"/>
                <a:ea typeface="Calibri" panose="020F0502020204030204" pitchFamily="34" charset="0"/>
                <a:cs typeface="Arial" panose="020B0604020202020204" pitchFamily="34" charset="0"/>
              </a:rPr>
              <a:t>mensajes</a:t>
            </a:r>
            <a:r>
              <a:rPr lang="en-US" sz="1100" dirty="0">
                <a:latin typeface="Calibri" panose="020F0502020204030204" pitchFamily="34" charset="0"/>
                <a:ea typeface="Calibri" panose="020F0502020204030204" pitchFamily="34" charset="0"/>
                <a:cs typeface="Arial" panose="020B0604020202020204" pitchFamily="34" charset="0"/>
              </a:rPr>
              <a:t> </a:t>
            </a:r>
            <a:r>
              <a:rPr lang="en-US" sz="1100" dirty="0" err="1">
                <a:latin typeface="Calibri" panose="020F0502020204030204" pitchFamily="34" charset="0"/>
                <a:ea typeface="Calibri" panose="020F0502020204030204" pitchFamily="34" charset="0"/>
                <a:cs typeface="Arial" panose="020B0604020202020204" pitchFamily="34" charset="0"/>
              </a:rPr>
              <a:t>similares</a:t>
            </a:r>
            <a:r>
              <a:rPr lang="en-US" sz="1100" dirty="0">
                <a:latin typeface="Calibri" panose="020F0502020204030204" pitchFamily="34" charset="0"/>
                <a:ea typeface="Calibri" panose="020F0502020204030204" pitchFamily="34" charset="0"/>
                <a:cs typeface="Arial" panose="020B0604020202020204" pitchFamily="34" charset="0"/>
              </a:rPr>
              <a:t> a </a:t>
            </a:r>
            <a:r>
              <a:rPr lang="en-US" sz="1100" dirty="0" err="1">
                <a:latin typeface="Calibri" panose="020F0502020204030204" pitchFamily="34" charset="0"/>
                <a:ea typeface="Calibri" panose="020F0502020204030204" pitchFamily="34" charset="0"/>
                <a:cs typeface="Arial" panose="020B0604020202020204" pitchFamily="34" charset="0"/>
              </a:rPr>
              <a:t>los</a:t>
            </a:r>
            <a:r>
              <a:rPr lang="en-US" sz="1100" dirty="0">
                <a:latin typeface="Calibri" panose="020F0502020204030204" pitchFamily="34" charset="0"/>
                <a:ea typeface="Calibri" panose="020F0502020204030204" pitchFamily="34" charset="0"/>
                <a:cs typeface="Arial" panose="020B0604020202020204" pitchFamily="34" charset="0"/>
              </a:rPr>
              <a:t>/as </a:t>
            </a:r>
            <a:r>
              <a:rPr lang="en-US" sz="1100" dirty="0" err="1">
                <a:latin typeface="Calibri" panose="020F0502020204030204" pitchFamily="34" charset="0"/>
                <a:ea typeface="Calibri" panose="020F0502020204030204" pitchFamily="34" charset="0"/>
                <a:cs typeface="Arial" panose="020B0604020202020204" pitchFamily="34" charset="0"/>
              </a:rPr>
              <a:t>menores</a:t>
            </a:r>
            <a:r>
              <a:rPr lang="en-US" sz="1100" dirty="0">
                <a:latin typeface="Calibri" panose="020F0502020204030204" pitchFamily="34" charset="0"/>
                <a:ea typeface="Calibri" panose="020F0502020204030204" pitchFamily="34" charset="0"/>
                <a:cs typeface="Arial" panose="020B0604020202020204" pitchFamily="34" charset="0"/>
              </a:rPr>
              <a:t> </a:t>
            </a:r>
          </a:p>
        </p:txBody>
      </p:sp>
    </p:spTree>
    <p:extLst>
      <p:ext uri="{BB962C8B-B14F-4D97-AF65-F5344CB8AC3E}">
        <p14:creationId xmlns:p14="http://schemas.microsoft.com/office/powerpoint/2010/main" val="142596750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Hexagon 15">
            <a:extLst>
              <a:ext uri="{FF2B5EF4-FFF2-40B4-BE49-F238E27FC236}">
                <a16:creationId xmlns:a16="http://schemas.microsoft.com/office/drawing/2014/main" id="{F4F20A53-B8B7-8386-80BB-458946D2C2F7}"/>
              </a:ext>
            </a:extLst>
          </p:cNvPr>
          <p:cNvSpPr/>
          <p:nvPr/>
        </p:nvSpPr>
        <p:spPr>
          <a:xfrm rot="1782986">
            <a:off x="286724" y="301110"/>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Hexagon 16">
            <a:extLst>
              <a:ext uri="{FF2B5EF4-FFF2-40B4-BE49-F238E27FC236}">
                <a16:creationId xmlns:a16="http://schemas.microsoft.com/office/drawing/2014/main" id="{5B0D2ECD-2245-1B29-30FA-9D9E91DEC81C}"/>
              </a:ext>
            </a:extLst>
          </p:cNvPr>
          <p:cNvSpPr/>
          <p:nvPr/>
        </p:nvSpPr>
        <p:spPr>
          <a:xfrm rot="1782986">
            <a:off x="286724" y="763955"/>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Hexagon 17">
            <a:extLst>
              <a:ext uri="{FF2B5EF4-FFF2-40B4-BE49-F238E27FC236}">
                <a16:creationId xmlns:a16="http://schemas.microsoft.com/office/drawing/2014/main" id="{2F62FD80-42A6-087C-FB97-CBD717DE2157}"/>
              </a:ext>
            </a:extLst>
          </p:cNvPr>
          <p:cNvSpPr/>
          <p:nvPr/>
        </p:nvSpPr>
        <p:spPr>
          <a:xfrm rot="1782986">
            <a:off x="286724" y="1226800"/>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Hexagon 18">
            <a:extLst>
              <a:ext uri="{FF2B5EF4-FFF2-40B4-BE49-F238E27FC236}">
                <a16:creationId xmlns:a16="http://schemas.microsoft.com/office/drawing/2014/main" id="{34282C81-1BDD-445E-97F5-59741069E143}"/>
              </a:ext>
            </a:extLst>
          </p:cNvPr>
          <p:cNvSpPr/>
          <p:nvPr/>
        </p:nvSpPr>
        <p:spPr>
          <a:xfrm rot="1782986">
            <a:off x="286724" y="1689645"/>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Hexagon 19">
            <a:extLst>
              <a:ext uri="{FF2B5EF4-FFF2-40B4-BE49-F238E27FC236}">
                <a16:creationId xmlns:a16="http://schemas.microsoft.com/office/drawing/2014/main" id="{DAE8D308-1F21-2E7C-7DA3-C0E216556E5B}"/>
              </a:ext>
            </a:extLst>
          </p:cNvPr>
          <p:cNvSpPr/>
          <p:nvPr/>
        </p:nvSpPr>
        <p:spPr>
          <a:xfrm rot="1782986">
            <a:off x="286724" y="2152490"/>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3" name="TextBox 52">
            <a:extLst>
              <a:ext uri="{FF2B5EF4-FFF2-40B4-BE49-F238E27FC236}">
                <a16:creationId xmlns:a16="http://schemas.microsoft.com/office/drawing/2014/main" id="{4F66F270-A98F-D079-7AF2-3E6C8D5BD987}"/>
              </a:ext>
            </a:extLst>
          </p:cNvPr>
          <p:cNvSpPr txBox="1"/>
          <p:nvPr/>
        </p:nvSpPr>
        <p:spPr>
          <a:xfrm>
            <a:off x="996288" y="699799"/>
            <a:ext cx="2557680" cy="2620269"/>
          </a:xfrm>
          <a:prstGeom prst="rect">
            <a:avLst/>
          </a:prstGeom>
          <a:noFill/>
        </p:spPr>
        <p:txBody>
          <a:bodyPr wrap="square">
            <a:spAutoFit/>
          </a:bodyPr>
          <a:lstStyle/>
          <a:p>
            <a:pPr>
              <a:lnSpc>
                <a:spcPct val="107000"/>
              </a:lnSpc>
            </a:pPr>
            <a:r>
              <a:rPr lang="en-US" sz="1100" b="1" dirty="0">
                <a:latin typeface="Calibri" panose="020F0502020204030204" pitchFamily="34" charset="0"/>
                <a:ea typeface="Calibri" panose="020F0502020204030204" pitchFamily="34" charset="0"/>
                <a:cs typeface="Arial" panose="020B0604020202020204" pitchFamily="34" charset="0"/>
              </a:rPr>
              <a:t>Factores de </a:t>
            </a:r>
            <a:r>
              <a:rPr lang="en-US" sz="1100" b="1" dirty="0">
                <a:effectLst/>
                <a:latin typeface="Calibri" panose="020F0502020204030204" pitchFamily="34" charset="0"/>
                <a:ea typeface="Calibri" panose="020F0502020204030204" pitchFamily="34" charset="0"/>
                <a:cs typeface="Arial" panose="020B0604020202020204" pitchFamily="34" charset="0"/>
              </a:rPr>
              <a:t>protección</a:t>
            </a:r>
          </a:p>
          <a:p>
            <a:pPr marL="171450" lvl="0" indent="-171450">
              <a:lnSpc>
                <a:spcPct val="107000"/>
              </a:lnSpc>
              <a:buFont typeface="Arial" panose="020B0604020202020204" pitchFamily="34" charset="0"/>
              <a:buChar char="•"/>
              <a:tabLst>
                <a:tab pos="457200" algn="l"/>
              </a:tabLst>
            </a:pPr>
            <a:r>
              <a:rPr lang="en-US" sz="1100" dirty="0">
                <a:latin typeface="Calibri" panose="020F0502020204030204" pitchFamily="34" charset="0"/>
                <a:ea typeface="Calibri" panose="020F0502020204030204" pitchFamily="34" charset="0"/>
                <a:cs typeface="Arial" panose="020B0604020202020204" pitchFamily="34" charset="0"/>
              </a:rPr>
              <a:t>Los/as </a:t>
            </a:r>
            <a:r>
              <a:rPr lang="en-US" sz="1100" dirty="0" err="1">
                <a:latin typeface="Calibri" panose="020F0502020204030204" pitchFamily="34" charset="0"/>
                <a:ea typeface="Calibri" panose="020F0502020204030204" pitchFamily="34" charset="0"/>
                <a:cs typeface="Arial" panose="020B0604020202020204" pitchFamily="34" charset="0"/>
              </a:rPr>
              <a:t>menores</a:t>
            </a:r>
            <a:r>
              <a:rPr lang="en-US" sz="1100" dirty="0">
                <a:latin typeface="Calibri" panose="020F0502020204030204" pitchFamily="34" charset="0"/>
                <a:ea typeface="Calibri" panose="020F0502020204030204" pitchFamily="34" charset="0"/>
                <a:cs typeface="Arial" panose="020B0604020202020204" pitchFamily="34" charset="0"/>
              </a:rPr>
              <a:t> son capaces de mantener su independencia y desarrollar su resiliencia, especialmente cuando reciben apoyo de </a:t>
            </a:r>
            <a:r>
              <a:rPr lang="en-US" sz="1100" dirty="0" err="1">
                <a:latin typeface="Calibri" panose="020F0502020204030204" pitchFamily="34" charset="0"/>
                <a:ea typeface="Calibri" panose="020F0502020204030204" pitchFamily="34" charset="0"/>
                <a:cs typeface="Arial" panose="020B0604020202020204" pitchFamily="34" charset="0"/>
              </a:rPr>
              <a:t>los</a:t>
            </a:r>
            <a:r>
              <a:rPr lang="en-US" sz="1100" dirty="0">
                <a:latin typeface="Calibri" panose="020F0502020204030204" pitchFamily="34" charset="0"/>
                <a:ea typeface="Calibri" panose="020F0502020204030204" pitchFamily="34" charset="0"/>
                <a:cs typeface="Arial" panose="020B0604020202020204" pitchFamily="34" charset="0"/>
              </a:rPr>
              <a:t> </a:t>
            </a:r>
            <a:r>
              <a:rPr lang="en-US" sz="1100" dirty="0" err="1">
                <a:latin typeface="Calibri" panose="020F0502020204030204" pitchFamily="34" charset="0"/>
                <a:ea typeface="Calibri" panose="020F0502020204030204" pitchFamily="34" charset="0"/>
                <a:cs typeface="Arial" panose="020B0604020202020204" pitchFamily="34" charset="0"/>
              </a:rPr>
              <a:t>miembros</a:t>
            </a:r>
            <a:r>
              <a:rPr lang="en-US" sz="1100" dirty="0">
                <a:latin typeface="Calibri" panose="020F0502020204030204" pitchFamily="34" charset="0"/>
                <a:ea typeface="Calibri" panose="020F0502020204030204" pitchFamily="34" charset="0"/>
                <a:cs typeface="Arial" panose="020B0604020202020204" pitchFamily="34" charset="0"/>
              </a:rPr>
              <a:t> y/o </a:t>
            </a:r>
            <a:r>
              <a:rPr lang="en-US" sz="1100" dirty="0" err="1">
                <a:latin typeface="Calibri" panose="020F0502020204030204" pitchFamily="34" charset="0"/>
                <a:ea typeface="Calibri" panose="020F0502020204030204" pitchFamily="34" charset="0"/>
                <a:cs typeface="Arial" panose="020B0604020202020204" pitchFamily="34" charset="0"/>
              </a:rPr>
              <a:t>estructuras</a:t>
            </a:r>
            <a:r>
              <a:rPr lang="en-US" sz="1100" dirty="0">
                <a:latin typeface="Calibri" panose="020F0502020204030204" pitchFamily="34" charset="0"/>
                <a:ea typeface="Calibri" panose="020F0502020204030204" pitchFamily="34" charset="0"/>
                <a:cs typeface="Arial" panose="020B0604020202020204" pitchFamily="34" charset="0"/>
              </a:rPr>
              <a:t> de la comunidad. </a:t>
            </a:r>
            <a:r>
              <a:rPr lang="en-US" sz="1100" dirty="0" err="1">
                <a:latin typeface="Calibri" panose="020F0502020204030204" pitchFamily="34" charset="0"/>
                <a:ea typeface="Calibri" panose="020F0502020204030204" pitchFamily="34" charset="0"/>
                <a:cs typeface="Arial" panose="020B0604020202020204" pitchFamily="34" charset="0"/>
              </a:rPr>
              <a:t>Puede</a:t>
            </a:r>
            <a:r>
              <a:rPr lang="en-US" sz="1100" dirty="0">
                <a:latin typeface="Calibri" panose="020F0502020204030204" pitchFamily="34" charset="0"/>
                <a:ea typeface="Calibri" panose="020F0502020204030204" pitchFamily="34" charset="0"/>
                <a:cs typeface="Arial" panose="020B0604020202020204" pitchFamily="34" charset="0"/>
              </a:rPr>
              <a:t> </a:t>
            </a:r>
            <a:r>
              <a:rPr lang="en-US" sz="1100" dirty="0" err="1">
                <a:latin typeface="Calibri" panose="020F0502020204030204" pitchFamily="34" charset="0"/>
                <a:ea typeface="Calibri" panose="020F0502020204030204" pitchFamily="34" charset="0"/>
                <a:cs typeface="Arial" panose="020B0604020202020204" pitchFamily="34" charset="0"/>
              </a:rPr>
              <a:t>ayudarlos</a:t>
            </a:r>
            <a:r>
              <a:rPr lang="en-US" sz="1100" dirty="0">
                <a:latin typeface="Calibri" panose="020F0502020204030204" pitchFamily="34" charset="0"/>
                <a:ea typeface="Calibri" panose="020F0502020204030204" pitchFamily="34" charset="0"/>
                <a:cs typeface="Arial" panose="020B0604020202020204" pitchFamily="34" charset="0"/>
              </a:rPr>
              <a:t>/as en la transición a la </a:t>
            </a:r>
            <a:r>
              <a:rPr lang="en-US" sz="1100" dirty="0" err="1">
                <a:latin typeface="Calibri" panose="020F0502020204030204" pitchFamily="34" charset="0"/>
                <a:ea typeface="Calibri" panose="020F0502020204030204" pitchFamily="34" charset="0"/>
                <a:cs typeface="Arial" panose="020B0604020202020204" pitchFamily="34" charset="0"/>
              </a:rPr>
              <a:t>edad</a:t>
            </a:r>
            <a:r>
              <a:rPr lang="en-US" sz="1100" dirty="0">
                <a:latin typeface="Calibri" panose="020F0502020204030204" pitchFamily="34" charset="0"/>
                <a:ea typeface="Calibri" panose="020F0502020204030204" pitchFamily="34" charset="0"/>
                <a:cs typeface="Arial" panose="020B0604020202020204" pitchFamily="34" charset="0"/>
              </a:rPr>
              <a:t> </a:t>
            </a:r>
            <a:r>
              <a:rPr lang="en-US" sz="1100" dirty="0" err="1">
                <a:latin typeface="Calibri" panose="020F0502020204030204" pitchFamily="34" charset="0"/>
                <a:ea typeface="Calibri" panose="020F0502020204030204" pitchFamily="34" charset="0"/>
                <a:cs typeface="Arial" panose="020B0604020202020204" pitchFamily="34" charset="0"/>
              </a:rPr>
              <a:t>adulta</a:t>
            </a:r>
            <a:endParaRPr lang="en-US" sz="1100" dirty="0">
              <a:latin typeface="Calibri" panose="020F0502020204030204" pitchFamily="34" charset="0"/>
              <a:ea typeface="Calibri" panose="020F0502020204030204" pitchFamily="34" charset="0"/>
              <a:cs typeface="Arial" panose="020B0604020202020204" pitchFamily="34" charset="0"/>
            </a:endParaRPr>
          </a:p>
          <a:p>
            <a:pPr marL="171450" lvl="0" indent="-171450">
              <a:lnSpc>
                <a:spcPct val="107000"/>
              </a:lnSpc>
              <a:buFont typeface="Arial" panose="020B0604020202020204" pitchFamily="34" charset="0"/>
              <a:buChar char="•"/>
              <a:tabLst>
                <a:tab pos="457200" algn="l"/>
              </a:tabLst>
            </a:pPr>
            <a:r>
              <a:rPr lang="en-US" sz="1100" dirty="0">
                <a:latin typeface="Calibri" panose="020F0502020204030204" pitchFamily="34" charset="0"/>
                <a:ea typeface="Calibri" panose="020F0502020204030204" pitchFamily="34" charset="0"/>
                <a:cs typeface="Arial" panose="020B0604020202020204" pitchFamily="34" charset="0"/>
              </a:rPr>
              <a:t>Los grupos de </a:t>
            </a:r>
            <a:r>
              <a:rPr lang="en-US" sz="1100" dirty="0" err="1">
                <a:latin typeface="Calibri" panose="020F0502020204030204" pitchFamily="34" charset="0"/>
                <a:ea typeface="Calibri" panose="020F0502020204030204" pitchFamily="34" charset="0"/>
                <a:cs typeface="Arial" panose="020B0604020202020204" pitchFamily="34" charset="0"/>
              </a:rPr>
              <a:t>hermanos</a:t>
            </a:r>
            <a:r>
              <a:rPr lang="en-US" sz="1100" dirty="0">
                <a:latin typeface="Calibri" panose="020F0502020204030204" pitchFamily="34" charset="0"/>
                <a:ea typeface="Calibri" panose="020F0502020204030204" pitchFamily="34" charset="0"/>
                <a:cs typeface="Arial" panose="020B0604020202020204" pitchFamily="34" charset="0"/>
              </a:rPr>
              <a:t>/as permanecen juntos; oportunidades para vínculos sanos </a:t>
            </a:r>
          </a:p>
          <a:p>
            <a:pPr marL="171450" lvl="0" indent="-171450">
              <a:lnSpc>
                <a:spcPct val="107000"/>
              </a:lnSpc>
              <a:buFont typeface="Arial" panose="020B0604020202020204" pitchFamily="34" charset="0"/>
              <a:buChar char="•"/>
              <a:tabLst>
                <a:tab pos="457200" algn="l"/>
              </a:tabLst>
            </a:pPr>
            <a:r>
              <a:rPr lang="en-US" sz="1100" dirty="0">
                <a:latin typeface="Calibri" panose="020F0502020204030204" pitchFamily="34" charset="0"/>
                <a:ea typeface="Calibri" panose="020F0502020204030204" pitchFamily="34" charset="0"/>
                <a:cs typeface="Arial" panose="020B0604020202020204" pitchFamily="34" charset="0"/>
              </a:rPr>
              <a:t>Los grupos de </a:t>
            </a:r>
            <a:r>
              <a:rPr lang="en-US" sz="1100" dirty="0" err="1">
                <a:latin typeface="Calibri" panose="020F0502020204030204" pitchFamily="34" charset="0"/>
                <a:ea typeface="Calibri" panose="020F0502020204030204" pitchFamily="34" charset="0"/>
                <a:cs typeface="Arial" panose="020B0604020202020204" pitchFamily="34" charset="0"/>
              </a:rPr>
              <a:t>menores</a:t>
            </a:r>
            <a:r>
              <a:rPr lang="en-US" sz="1100" dirty="0">
                <a:latin typeface="Calibri" panose="020F0502020204030204" pitchFamily="34" charset="0"/>
                <a:ea typeface="Calibri" panose="020F0502020204030204" pitchFamily="34" charset="0"/>
                <a:cs typeface="Arial" panose="020B0604020202020204" pitchFamily="34" charset="0"/>
              </a:rPr>
              <a:t> que hayan formado un vínculo pueden </a:t>
            </a:r>
            <a:r>
              <a:rPr lang="en-US" sz="1100" dirty="0" err="1">
                <a:latin typeface="Calibri" panose="020F0502020204030204" pitchFamily="34" charset="0"/>
                <a:ea typeface="Calibri" panose="020F0502020204030204" pitchFamily="34" charset="0"/>
                <a:cs typeface="Arial" panose="020B0604020202020204" pitchFamily="34" charset="0"/>
              </a:rPr>
              <a:t>permanecer</a:t>
            </a:r>
            <a:r>
              <a:rPr lang="en-US" sz="1100" dirty="0">
                <a:latin typeface="Calibri" panose="020F0502020204030204" pitchFamily="34" charset="0"/>
                <a:ea typeface="Calibri" panose="020F0502020204030204" pitchFamily="34" charset="0"/>
                <a:cs typeface="Arial" panose="020B0604020202020204" pitchFamily="34" charset="0"/>
              </a:rPr>
              <a:t> </a:t>
            </a:r>
            <a:r>
              <a:rPr lang="en-US" sz="1100" dirty="0" err="1">
                <a:latin typeface="Calibri" panose="020F0502020204030204" pitchFamily="34" charset="0"/>
                <a:ea typeface="Calibri" panose="020F0502020204030204" pitchFamily="34" charset="0"/>
                <a:cs typeface="Arial" panose="020B0604020202020204" pitchFamily="34" charset="0"/>
              </a:rPr>
              <a:t>juntos</a:t>
            </a:r>
            <a:r>
              <a:rPr lang="en-US" sz="1100" dirty="0">
                <a:latin typeface="Calibri" panose="020F0502020204030204" pitchFamily="34" charset="0"/>
                <a:ea typeface="Calibri" panose="020F0502020204030204" pitchFamily="34" charset="0"/>
                <a:cs typeface="Arial" panose="020B0604020202020204" pitchFamily="34" charset="0"/>
              </a:rPr>
              <a:t>/as</a:t>
            </a:r>
          </a:p>
        </p:txBody>
      </p:sp>
      <p:sp>
        <p:nvSpPr>
          <p:cNvPr id="56" name="TextBox 55">
            <a:extLst>
              <a:ext uri="{FF2B5EF4-FFF2-40B4-BE49-F238E27FC236}">
                <a16:creationId xmlns:a16="http://schemas.microsoft.com/office/drawing/2014/main" id="{E314F22C-5CD2-112F-2DDE-D28910E83944}"/>
              </a:ext>
            </a:extLst>
          </p:cNvPr>
          <p:cNvSpPr txBox="1"/>
          <p:nvPr/>
        </p:nvSpPr>
        <p:spPr>
          <a:xfrm>
            <a:off x="3553968" y="699799"/>
            <a:ext cx="2705318" cy="265457"/>
          </a:xfrm>
          <a:prstGeom prst="rect">
            <a:avLst/>
          </a:prstGeom>
          <a:noFill/>
        </p:spPr>
        <p:txBody>
          <a:bodyPr wrap="square">
            <a:spAutoFit/>
          </a:bodyPr>
          <a:lstStyle/>
          <a:p>
            <a:pPr>
              <a:lnSpc>
                <a:spcPct val="107000"/>
              </a:lnSpc>
            </a:pPr>
            <a:endParaRPr lang="en-US" sz="1100" dirty="0">
              <a:latin typeface="Calibri" panose="020F0502020204030204" pitchFamily="34" charset="0"/>
              <a:ea typeface="Calibri" panose="020F0502020204030204" pitchFamily="34" charset="0"/>
              <a:cs typeface="Arial" panose="020B0604020202020204" pitchFamily="34" charset="0"/>
            </a:endParaRPr>
          </a:p>
        </p:txBody>
      </p:sp>
      <p:sp>
        <p:nvSpPr>
          <p:cNvPr id="3" name="TextBox 2">
            <a:extLst>
              <a:ext uri="{FF2B5EF4-FFF2-40B4-BE49-F238E27FC236}">
                <a16:creationId xmlns:a16="http://schemas.microsoft.com/office/drawing/2014/main" id="{D13F15F9-8AC8-48CA-4493-32131C8CEE55}"/>
              </a:ext>
            </a:extLst>
          </p:cNvPr>
          <p:cNvSpPr txBox="1"/>
          <p:nvPr/>
        </p:nvSpPr>
        <p:spPr>
          <a:xfrm>
            <a:off x="983950" y="3479823"/>
            <a:ext cx="4048678" cy="351035"/>
          </a:xfrm>
          <a:prstGeom prst="rect">
            <a:avLst/>
          </a:prstGeom>
          <a:noFill/>
          <a:ln>
            <a:noFill/>
          </a:ln>
        </p:spPr>
        <p:txBody>
          <a:bodyPr wrap="square" lIns="90000" tIns="90000" rIns="90000" bIns="90000" rtlCol="0">
            <a:spAutoFit/>
          </a:bodyPr>
          <a:lstStyle/>
          <a:p>
            <a:r>
              <a:rPr lang="en-US" sz="1100" b="1" dirty="0"/>
              <a:t>Fortalecimiento familiar en la vida independiente con apoyo:</a:t>
            </a:r>
          </a:p>
        </p:txBody>
      </p:sp>
      <p:sp>
        <p:nvSpPr>
          <p:cNvPr id="4" name="Rectangle 3">
            <a:extLst>
              <a:ext uri="{FF2B5EF4-FFF2-40B4-BE49-F238E27FC236}">
                <a16:creationId xmlns:a16="http://schemas.microsoft.com/office/drawing/2014/main" id="{1423D7D9-44C0-BAE0-3071-9C0926F9B438}"/>
              </a:ext>
            </a:extLst>
          </p:cNvPr>
          <p:cNvSpPr/>
          <p:nvPr/>
        </p:nvSpPr>
        <p:spPr>
          <a:xfrm>
            <a:off x="996288" y="3352000"/>
            <a:ext cx="5262998" cy="2670428"/>
          </a:xfrm>
          <a:prstGeom prst="rect">
            <a:avLst/>
          </a:prstGeom>
          <a:noFill/>
          <a:ln>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TextBox 5">
            <a:extLst>
              <a:ext uri="{FF2B5EF4-FFF2-40B4-BE49-F238E27FC236}">
                <a16:creationId xmlns:a16="http://schemas.microsoft.com/office/drawing/2014/main" id="{D1EF884B-2250-057C-E0AD-F95A8E8F5377}"/>
              </a:ext>
            </a:extLst>
          </p:cNvPr>
          <p:cNvSpPr txBox="1"/>
          <p:nvPr/>
        </p:nvSpPr>
        <p:spPr>
          <a:xfrm>
            <a:off x="3553968" y="699799"/>
            <a:ext cx="2705318" cy="2620269"/>
          </a:xfrm>
          <a:prstGeom prst="rect">
            <a:avLst/>
          </a:prstGeom>
          <a:noFill/>
        </p:spPr>
        <p:txBody>
          <a:bodyPr wrap="square">
            <a:spAutoFit/>
          </a:bodyPr>
          <a:lstStyle/>
          <a:p>
            <a:pPr>
              <a:lnSpc>
                <a:spcPct val="107000"/>
              </a:lnSpc>
            </a:pPr>
            <a:r>
              <a:rPr lang="en-US" sz="1100" b="1" dirty="0">
                <a:latin typeface="Calibri" panose="020F0502020204030204" pitchFamily="34" charset="0"/>
                <a:ea typeface="Calibri" panose="020F0502020204030204" pitchFamily="34" charset="0"/>
                <a:cs typeface="Arial" panose="020B0604020202020204" pitchFamily="34" charset="0"/>
              </a:rPr>
              <a:t>Factores de riesgo</a:t>
            </a:r>
          </a:p>
          <a:p>
            <a:pPr marL="171450" lvl="0" indent="-171450">
              <a:lnSpc>
                <a:spcPct val="107000"/>
              </a:lnSpc>
              <a:buFont typeface="Arial" panose="020B0604020202020204" pitchFamily="34" charset="0"/>
              <a:buChar char="•"/>
              <a:tabLst>
                <a:tab pos="457200" algn="l"/>
              </a:tabLst>
            </a:pPr>
            <a:r>
              <a:rPr lang="en-US" sz="1100" dirty="0">
                <a:latin typeface="Calibri" panose="020F0502020204030204" pitchFamily="34" charset="0"/>
                <a:ea typeface="Calibri" panose="020F0502020204030204" pitchFamily="34" charset="0"/>
                <a:cs typeface="Arial" panose="020B0604020202020204" pitchFamily="34" charset="0"/>
              </a:rPr>
              <a:t>Los/as </a:t>
            </a:r>
            <a:r>
              <a:rPr lang="en-US" sz="1100" dirty="0" err="1">
                <a:latin typeface="Calibri" panose="020F0502020204030204" pitchFamily="34" charset="0"/>
                <a:ea typeface="Calibri" panose="020F0502020204030204" pitchFamily="34" charset="0"/>
                <a:cs typeface="Arial" panose="020B0604020202020204" pitchFamily="34" charset="0"/>
              </a:rPr>
              <a:t>menores</a:t>
            </a:r>
            <a:r>
              <a:rPr lang="en-US" sz="1100" dirty="0">
                <a:latin typeface="Calibri" panose="020F0502020204030204" pitchFamily="34" charset="0"/>
                <a:ea typeface="Calibri" panose="020F0502020204030204" pitchFamily="34" charset="0"/>
                <a:cs typeface="Arial" panose="020B0604020202020204" pitchFamily="34" charset="0"/>
              </a:rPr>
              <a:t> </a:t>
            </a:r>
            <a:r>
              <a:rPr lang="en-US" sz="1100" dirty="0" err="1">
                <a:latin typeface="Calibri" panose="020F0502020204030204" pitchFamily="34" charset="0"/>
                <a:ea typeface="Calibri" panose="020F0502020204030204" pitchFamily="34" charset="0"/>
                <a:cs typeface="Arial" panose="020B0604020202020204" pitchFamily="34" charset="0"/>
              </a:rPr>
              <a:t>carecen</a:t>
            </a:r>
            <a:r>
              <a:rPr lang="en-US" sz="1100" dirty="0">
                <a:latin typeface="Calibri" panose="020F0502020204030204" pitchFamily="34" charset="0"/>
                <a:ea typeface="Calibri" panose="020F0502020204030204" pitchFamily="34" charset="0"/>
                <a:cs typeface="Arial" panose="020B0604020202020204" pitchFamily="34" charset="0"/>
              </a:rPr>
              <a:t> de límites </a:t>
            </a:r>
          </a:p>
          <a:p>
            <a:pPr marL="171450" lvl="0" indent="-171450">
              <a:lnSpc>
                <a:spcPct val="107000"/>
              </a:lnSpc>
              <a:buFont typeface="Arial" panose="020B0604020202020204" pitchFamily="34" charset="0"/>
              <a:buChar char="•"/>
              <a:tabLst>
                <a:tab pos="457200" algn="l"/>
              </a:tabLst>
            </a:pPr>
            <a:r>
              <a:rPr lang="en-US" sz="1100" dirty="0">
                <a:latin typeface="Calibri" panose="020F0502020204030204" pitchFamily="34" charset="0"/>
                <a:ea typeface="Calibri" panose="020F0502020204030204" pitchFamily="34" charset="0"/>
                <a:cs typeface="Arial" panose="020B0604020202020204" pitchFamily="34" charset="0"/>
              </a:rPr>
              <a:t>La dinámica de poder entre Los/as </a:t>
            </a:r>
            <a:r>
              <a:rPr lang="en-US" sz="1100" dirty="0" err="1">
                <a:latin typeface="Calibri" panose="020F0502020204030204" pitchFamily="34" charset="0"/>
                <a:ea typeface="Calibri" panose="020F0502020204030204" pitchFamily="34" charset="0"/>
                <a:cs typeface="Arial" panose="020B0604020202020204" pitchFamily="34" charset="0"/>
              </a:rPr>
              <a:t>menores</a:t>
            </a:r>
            <a:r>
              <a:rPr lang="en-US" sz="1100" dirty="0">
                <a:latin typeface="Calibri" panose="020F0502020204030204" pitchFamily="34" charset="0"/>
                <a:ea typeface="Calibri" panose="020F0502020204030204" pitchFamily="34" charset="0"/>
                <a:cs typeface="Arial" panose="020B0604020202020204" pitchFamily="34" charset="0"/>
              </a:rPr>
              <a:t>  puede desembocar en acoso o explotación</a:t>
            </a:r>
          </a:p>
          <a:p>
            <a:pPr marL="171450" lvl="0" indent="-171450">
              <a:lnSpc>
                <a:spcPct val="107000"/>
              </a:lnSpc>
              <a:buFont typeface="Arial" panose="020B0604020202020204" pitchFamily="34" charset="0"/>
              <a:buChar char="•"/>
              <a:tabLst>
                <a:tab pos="457200" algn="l"/>
              </a:tabLst>
            </a:pPr>
            <a:r>
              <a:rPr lang="en-US" sz="1100" dirty="0">
                <a:latin typeface="Calibri" panose="020F0502020204030204" pitchFamily="34" charset="0"/>
                <a:ea typeface="Calibri" panose="020F0502020204030204" pitchFamily="34" charset="0"/>
                <a:cs typeface="Arial" panose="020B0604020202020204" pitchFamily="34" charset="0"/>
              </a:rPr>
              <a:t>Los/as </a:t>
            </a:r>
            <a:r>
              <a:rPr lang="en-US" sz="1100" dirty="0" err="1">
                <a:latin typeface="Calibri" panose="020F0502020204030204" pitchFamily="34" charset="0"/>
                <a:ea typeface="Calibri" panose="020F0502020204030204" pitchFamily="34" charset="0"/>
                <a:cs typeface="Arial" panose="020B0604020202020204" pitchFamily="34" charset="0"/>
              </a:rPr>
              <a:t>menores</a:t>
            </a:r>
            <a:r>
              <a:rPr lang="en-US" sz="1100" dirty="0">
                <a:latin typeface="Calibri" panose="020F0502020204030204" pitchFamily="34" charset="0"/>
                <a:ea typeface="Calibri" panose="020F0502020204030204" pitchFamily="34" charset="0"/>
                <a:cs typeface="Arial" panose="020B0604020202020204" pitchFamily="34" charset="0"/>
              </a:rPr>
              <a:t>  pueden </a:t>
            </a:r>
            <a:r>
              <a:rPr lang="en-US" sz="1100" dirty="0" err="1">
                <a:latin typeface="Calibri" panose="020F0502020204030204" pitchFamily="34" charset="0"/>
                <a:ea typeface="Calibri" panose="020F0502020204030204" pitchFamily="34" charset="0"/>
                <a:cs typeface="Arial" panose="020B0604020202020204" pitchFamily="34" charset="0"/>
              </a:rPr>
              <a:t>estar</a:t>
            </a:r>
            <a:r>
              <a:rPr lang="en-US" sz="1100" dirty="0">
                <a:latin typeface="Calibri" panose="020F0502020204030204" pitchFamily="34" charset="0"/>
                <a:ea typeface="Calibri" panose="020F0502020204030204" pitchFamily="34" charset="0"/>
                <a:cs typeface="Arial" panose="020B0604020202020204" pitchFamily="34" charset="0"/>
              </a:rPr>
              <a:t> </a:t>
            </a:r>
            <a:r>
              <a:rPr lang="en-US" sz="1100" dirty="0" err="1">
                <a:latin typeface="Calibri" panose="020F0502020204030204" pitchFamily="34" charset="0"/>
                <a:ea typeface="Calibri" panose="020F0502020204030204" pitchFamily="34" charset="0"/>
                <a:cs typeface="Arial" panose="020B0604020202020204" pitchFamily="34" charset="0"/>
              </a:rPr>
              <a:t>expuestos</a:t>
            </a:r>
            <a:r>
              <a:rPr lang="en-US" sz="1100" dirty="0">
                <a:latin typeface="Calibri" panose="020F0502020204030204" pitchFamily="34" charset="0"/>
                <a:ea typeface="Calibri" panose="020F0502020204030204" pitchFamily="34" charset="0"/>
                <a:cs typeface="Arial" panose="020B0604020202020204" pitchFamily="34" charset="0"/>
              </a:rPr>
              <a:t>/as a diversas amenazas, como el abuso, la explotación y la violencia sexual y de género, especialmente si no cuentan con la protección y el apoyo de los miembros de la </a:t>
            </a:r>
            <a:r>
              <a:rPr lang="en-US" sz="1100" dirty="0" err="1">
                <a:latin typeface="Calibri" panose="020F0502020204030204" pitchFamily="34" charset="0"/>
                <a:ea typeface="Calibri" panose="020F0502020204030204" pitchFamily="34" charset="0"/>
                <a:cs typeface="Arial" panose="020B0604020202020204" pitchFamily="34" charset="0"/>
              </a:rPr>
              <a:t>comunidad</a:t>
            </a:r>
            <a:endParaRPr lang="en-US" sz="1100" dirty="0">
              <a:latin typeface="Calibri" panose="020F0502020204030204" pitchFamily="34" charset="0"/>
              <a:ea typeface="Calibri" panose="020F0502020204030204" pitchFamily="34" charset="0"/>
              <a:cs typeface="Arial" panose="020B0604020202020204" pitchFamily="34" charset="0"/>
            </a:endParaRPr>
          </a:p>
          <a:p>
            <a:pPr marL="171450" lvl="0" indent="-171450">
              <a:lnSpc>
                <a:spcPct val="107000"/>
              </a:lnSpc>
              <a:buFont typeface="Arial" panose="020B0604020202020204" pitchFamily="34" charset="0"/>
              <a:buChar char="•"/>
              <a:tabLst>
                <a:tab pos="457200" algn="l"/>
              </a:tabLst>
            </a:pPr>
            <a:r>
              <a:rPr lang="en-US" sz="1100" dirty="0">
                <a:latin typeface="Calibri" panose="020F0502020204030204" pitchFamily="34" charset="0"/>
                <a:ea typeface="Calibri" panose="020F0502020204030204" pitchFamily="34" charset="0"/>
                <a:cs typeface="Arial" panose="020B0604020202020204" pitchFamily="34" charset="0"/>
              </a:rPr>
              <a:t>Los/as </a:t>
            </a:r>
            <a:r>
              <a:rPr lang="en-US" sz="1100" dirty="0" err="1">
                <a:latin typeface="Calibri" panose="020F0502020204030204" pitchFamily="34" charset="0"/>
                <a:ea typeface="Calibri" panose="020F0502020204030204" pitchFamily="34" charset="0"/>
                <a:cs typeface="Arial" panose="020B0604020202020204" pitchFamily="34" charset="0"/>
              </a:rPr>
              <a:t>menores</a:t>
            </a:r>
            <a:r>
              <a:rPr lang="en-US" sz="1100" dirty="0">
                <a:latin typeface="Calibri" panose="020F0502020204030204" pitchFamily="34" charset="0"/>
                <a:ea typeface="Calibri" panose="020F0502020204030204" pitchFamily="34" charset="0"/>
                <a:cs typeface="Arial" panose="020B0604020202020204" pitchFamily="34" charset="0"/>
              </a:rPr>
              <a:t>  pueden tener dificultades para acceder a los servicios básicos</a:t>
            </a:r>
          </a:p>
        </p:txBody>
      </p:sp>
      <p:grpSp>
        <p:nvGrpSpPr>
          <p:cNvPr id="7" name="Group 6">
            <a:extLst>
              <a:ext uri="{FF2B5EF4-FFF2-40B4-BE49-F238E27FC236}">
                <a16:creationId xmlns:a16="http://schemas.microsoft.com/office/drawing/2014/main" id="{CC9D9BF6-5EBE-E826-E1B3-30C70EADD1A8}"/>
              </a:ext>
            </a:extLst>
          </p:cNvPr>
          <p:cNvGrpSpPr/>
          <p:nvPr/>
        </p:nvGrpSpPr>
        <p:grpSpPr>
          <a:xfrm>
            <a:off x="1144653" y="5239849"/>
            <a:ext cx="1130475" cy="1037621"/>
            <a:chOff x="10788562" y="3518124"/>
            <a:chExt cx="1130475" cy="1037621"/>
          </a:xfrm>
        </p:grpSpPr>
        <p:grpSp>
          <p:nvGrpSpPr>
            <p:cNvPr id="8" name="Group 7">
              <a:extLst>
                <a:ext uri="{FF2B5EF4-FFF2-40B4-BE49-F238E27FC236}">
                  <a16:creationId xmlns:a16="http://schemas.microsoft.com/office/drawing/2014/main" id="{7FE42FCD-641B-7DE5-8360-9911D70330D2}"/>
                </a:ext>
              </a:extLst>
            </p:cNvPr>
            <p:cNvGrpSpPr/>
            <p:nvPr/>
          </p:nvGrpSpPr>
          <p:grpSpPr>
            <a:xfrm>
              <a:off x="10788562" y="3518124"/>
              <a:ext cx="1130475" cy="1037621"/>
              <a:chOff x="7772249" y="5449773"/>
              <a:chExt cx="500332" cy="459236"/>
            </a:xfrm>
          </p:grpSpPr>
          <p:sp>
            <p:nvSpPr>
              <p:cNvPr id="12" name="Trapezoid 11">
                <a:extLst>
                  <a:ext uri="{FF2B5EF4-FFF2-40B4-BE49-F238E27FC236}">
                    <a16:creationId xmlns:a16="http://schemas.microsoft.com/office/drawing/2014/main" id="{F71D7020-2F6A-1E49-8E28-E3BB4AB940A9}"/>
                  </a:ext>
                </a:extLst>
              </p:cNvPr>
              <p:cNvSpPr/>
              <p:nvPr/>
            </p:nvSpPr>
            <p:spPr>
              <a:xfrm>
                <a:off x="7772249" y="5449773"/>
                <a:ext cx="500332" cy="200981"/>
              </a:xfrm>
              <a:prstGeom prst="trapezoid">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3" name="Rectangle 12">
                <a:extLst>
                  <a:ext uri="{FF2B5EF4-FFF2-40B4-BE49-F238E27FC236}">
                    <a16:creationId xmlns:a16="http://schemas.microsoft.com/office/drawing/2014/main" id="{19C15FB1-4FB3-97BE-8131-56158AF5247F}"/>
                  </a:ext>
                </a:extLst>
              </p:cNvPr>
              <p:cNvSpPr/>
              <p:nvPr/>
            </p:nvSpPr>
            <p:spPr>
              <a:xfrm>
                <a:off x="7815586" y="5650754"/>
                <a:ext cx="413659" cy="258255"/>
              </a:xfrm>
              <a:prstGeom prst="rect">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grpSp>
          <p:nvGrpSpPr>
            <p:cNvPr id="9" name="Group 8">
              <a:extLst>
                <a:ext uri="{FF2B5EF4-FFF2-40B4-BE49-F238E27FC236}">
                  <a16:creationId xmlns:a16="http://schemas.microsoft.com/office/drawing/2014/main" id="{ACAB7C78-5F63-EC22-E4EE-8B8099C032A9}"/>
                </a:ext>
              </a:extLst>
            </p:cNvPr>
            <p:cNvGrpSpPr/>
            <p:nvPr/>
          </p:nvGrpSpPr>
          <p:grpSpPr>
            <a:xfrm>
              <a:off x="11219739" y="3812476"/>
              <a:ext cx="254533" cy="565794"/>
              <a:chOff x="8471006" y="1370604"/>
              <a:chExt cx="254533" cy="565794"/>
            </a:xfrm>
          </p:grpSpPr>
          <p:sp>
            <p:nvSpPr>
              <p:cNvPr id="10" name="Round Same Side Corner Rectangle 21">
                <a:extLst>
                  <a:ext uri="{FF2B5EF4-FFF2-40B4-BE49-F238E27FC236}">
                    <a16:creationId xmlns:a16="http://schemas.microsoft.com/office/drawing/2014/main" id="{FF187A87-F00D-44FE-BA30-E245E8E30899}"/>
                  </a:ext>
                </a:extLst>
              </p:cNvPr>
              <p:cNvSpPr/>
              <p:nvPr/>
            </p:nvSpPr>
            <p:spPr>
              <a:xfrm>
                <a:off x="8472873" y="1668853"/>
                <a:ext cx="251673" cy="267545"/>
              </a:xfrm>
              <a:prstGeom prst="round2SameRect">
                <a:avLst>
                  <a:gd name="adj1" fmla="val 50000"/>
                  <a:gd name="adj2" fmla="val 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1" name="Oval 10">
                <a:extLst>
                  <a:ext uri="{FF2B5EF4-FFF2-40B4-BE49-F238E27FC236}">
                    <a16:creationId xmlns:a16="http://schemas.microsoft.com/office/drawing/2014/main" id="{C77AEDF5-2C9D-8BBB-8B8E-C88477D708C3}"/>
                  </a:ext>
                </a:extLst>
              </p:cNvPr>
              <p:cNvSpPr/>
              <p:nvPr/>
            </p:nvSpPr>
            <p:spPr>
              <a:xfrm>
                <a:off x="8471006" y="1370604"/>
                <a:ext cx="254533" cy="254533"/>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grpSp>
    </p:spTree>
    <p:extLst>
      <p:ext uri="{BB962C8B-B14F-4D97-AF65-F5344CB8AC3E}">
        <p14:creationId xmlns:p14="http://schemas.microsoft.com/office/powerpoint/2010/main" val="223115413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86B17A05-5160-3F1D-6F5D-CEFC4F447144}"/>
              </a:ext>
            </a:extLst>
          </p:cNvPr>
          <p:cNvSpPr/>
          <p:nvPr/>
        </p:nvSpPr>
        <p:spPr>
          <a:xfrm>
            <a:off x="0" y="0"/>
            <a:ext cx="6858000" cy="3314700"/>
          </a:xfrm>
          <a:prstGeom prst="rect">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TextBox 5">
            <a:extLst>
              <a:ext uri="{FF2B5EF4-FFF2-40B4-BE49-F238E27FC236}">
                <a16:creationId xmlns:a16="http://schemas.microsoft.com/office/drawing/2014/main" id="{D538EB5D-BDBC-449C-4D32-9E96742D7F80}"/>
              </a:ext>
            </a:extLst>
          </p:cNvPr>
          <p:cNvSpPr txBox="1"/>
          <p:nvPr/>
        </p:nvSpPr>
        <p:spPr>
          <a:xfrm>
            <a:off x="752439" y="4817751"/>
            <a:ext cx="5061022" cy="2739211"/>
          </a:xfrm>
          <a:prstGeom prst="rect">
            <a:avLst/>
          </a:prstGeom>
          <a:noFill/>
        </p:spPr>
        <p:txBody>
          <a:bodyPr wrap="square" rtlCol="0">
            <a:spAutoFit/>
          </a:bodyPr>
          <a:lstStyle/>
          <a:p>
            <a:pPr marL="0" marR="0" lvl="0" indent="0" defTabSz="4572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300" normalizeH="0" baseline="0" noProof="0" dirty="0">
                <a:ln>
                  <a:noFill/>
                </a:ln>
                <a:solidFill>
                  <a:schemeClr val="accent3">
                    <a:lumMod val="75000"/>
                  </a:schemeClr>
                </a:solidFill>
                <a:effectLst/>
                <a:uLnTx/>
                <a:uFillTx/>
                <a:latin typeface="Garamond" panose="02020404030301010803" pitchFamily="18" charset="0"/>
                <a:ea typeface="+mn-ea"/>
                <a:cs typeface="+mn-cs"/>
              </a:rPr>
              <a:t>MÓDULO 1</a:t>
            </a:r>
          </a:p>
          <a:p>
            <a:pPr marL="0" marR="0" lvl="0" indent="0" defTabSz="457200" rtl="0" eaLnBrk="1" fontAlgn="auto" latinLnBrk="0" hangingPunct="1">
              <a:lnSpc>
                <a:spcPct val="100000"/>
              </a:lnSpc>
              <a:spcBef>
                <a:spcPts val="0"/>
              </a:spcBef>
              <a:spcAft>
                <a:spcPts val="0"/>
              </a:spcAft>
              <a:buClrTx/>
              <a:buSzTx/>
              <a:buFontTx/>
              <a:buNone/>
              <a:tabLst/>
              <a:defRPr/>
            </a:pPr>
            <a:r>
              <a:rPr lang="en-US" sz="2000" b="1" spc="300" dirty="0">
                <a:solidFill>
                  <a:schemeClr val="accent3">
                    <a:lumMod val="75000"/>
                  </a:schemeClr>
                </a:solidFill>
                <a:latin typeface="Garamond" panose="02020404030301010803" pitchFamily="18" charset="0"/>
              </a:rPr>
              <a:t> </a:t>
            </a:r>
            <a:endParaRPr lang="en-US" sz="4400" b="1" dirty="0">
              <a:solidFill>
                <a:schemeClr val="accent3">
                  <a:lumMod val="75000"/>
                </a:schemeClr>
              </a:solidFill>
              <a:latin typeface="Garamond" panose="02020404030301010803" pitchFamily="18" charset="0"/>
            </a:endParaRPr>
          </a:p>
          <a:p>
            <a:r>
              <a:rPr lang="en-US" sz="4400" b="1" dirty="0">
                <a:solidFill>
                  <a:schemeClr val="accent3">
                    <a:lumMod val="75000"/>
                  </a:schemeClr>
                </a:solidFill>
                <a:latin typeface="Garamond" panose="02020404030301010803" pitchFamily="18" charset="0"/>
              </a:rPr>
              <a:t>Introducción al </a:t>
            </a:r>
            <a:r>
              <a:rPr lang="en-US" sz="4400" b="1" dirty="0" err="1">
                <a:solidFill>
                  <a:schemeClr val="accent3">
                    <a:lumMod val="75000"/>
                  </a:schemeClr>
                </a:solidFill>
                <a:latin typeface="Garamond" panose="02020404030301010803" pitchFamily="18" charset="0"/>
              </a:rPr>
              <a:t>fortalecimiento</a:t>
            </a:r>
            <a:r>
              <a:rPr lang="en-US" sz="4400" b="1" dirty="0">
                <a:solidFill>
                  <a:schemeClr val="accent3">
                    <a:lumMod val="75000"/>
                  </a:schemeClr>
                </a:solidFill>
                <a:latin typeface="Garamond" panose="02020404030301010803" pitchFamily="18" charset="0"/>
              </a:rPr>
              <a:t> familiar</a:t>
            </a:r>
          </a:p>
        </p:txBody>
      </p:sp>
      <p:sp>
        <p:nvSpPr>
          <p:cNvPr id="11" name="Hexagon 10">
            <a:extLst>
              <a:ext uri="{FF2B5EF4-FFF2-40B4-BE49-F238E27FC236}">
                <a16:creationId xmlns:a16="http://schemas.microsoft.com/office/drawing/2014/main" id="{A123E7D5-632F-3710-44A8-BC8B32827CD7}"/>
              </a:ext>
            </a:extLst>
          </p:cNvPr>
          <p:cNvSpPr/>
          <p:nvPr/>
        </p:nvSpPr>
        <p:spPr>
          <a:xfrm rot="1782986">
            <a:off x="500141" y="2100031"/>
            <a:ext cx="2348803" cy="2024823"/>
          </a:xfrm>
          <a:prstGeom prst="hexagon">
            <a:avLst>
              <a:gd name="adj" fmla="val 28965"/>
              <a:gd name="vf" fmla="val 115470"/>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2" name="Group 1">
            <a:extLst>
              <a:ext uri="{FF2B5EF4-FFF2-40B4-BE49-F238E27FC236}">
                <a16:creationId xmlns:a16="http://schemas.microsoft.com/office/drawing/2014/main" id="{AEAFA184-860F-92F9-BDD0-0645AE21DB4E}"/>
              </a:ext>
            </a:extLst>
          </p:cNvPr>
          <p:cNvGrpSpPr/>
          <p:nvPr/>
        </p:nvGrpSpPr>
        <p:grpSpPr>
          <a:xfrm>
            <a:off x="1004090" y="2588012"/>
            <a:ext cx="1340904" cy="1048860"/>
            <a:chOff x="7782406" y="2711084"/>
            <a:chExt cx="2129028" cy="1665337"/>
          </a:xfrm>
        </p:grpSpPr>
        <p:grpSp>
          <p:nvGrpSpPr>
            <p:cNvPr id="3" name="Group 2">
              <a:extLst>
                <a:ext uri="{FF2B5EF4-FFF2-40B4-BE49-F238E27FC236}">
                  <a16:creationId xmlns:a16="http://schemas.microsoft.com/office/drawing/2014/main" id="{1E5102DA-0F31-6798-670B-4246B3C17C93}"/>
                </a:ext>
              </a:extLst>
            </p:cNvPr>
            <p:cNvGrpSpPr/>
            <p:nvPr/>
          </p:nvGrpSpPr>
          <p:grpSpPr>
            <a:xfrm>
              <a:off x="7782406" y="3249833"/>
              <a:ext cx="437746" cy="1126588"/>
              <a:chOff x="7856248" y="2409742"/>
              <a:chExt cx="1359139" cy="3497898"/>
            </a:xfrm>
          </p:grpSpPr>
          <p:sp>
            <p:nvSpPr>
              <p:cNvPr id="22" name="Round Same Side Corner Rectangle 23">
                <a:extLst>
                  <a:ext uri="{FF2B5EF4-FFF2-40B4-BE49-F238E27FC236}">
                    <a16:creationId xmlns:a16="http://schemas.microsoft.com/office/drawing/2014/main" id="{89B4359E-444A-BD8D-0BE7-C656BDEEE5CE}"/>
                  </a:ext>
                </a:extLst>
              </p:cNvPr>
              <p:cNvSpPr/>
              <p:nvPr/>
            </p:nvSpPr>
            <p:spPr>
              <a:xfrm>
                <a:off x="7866215" y="4002301"/>
                <a:ext cx="1343863" cy="1905339"/>
              </a:xfrm>
              <a:prstGeom prst="round2SameRect">
                <a:avLst>
                  <a:gd name="adj1" fmla="val 50000"/>
                  <a:gd name="adj2" fmla="val 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3" name="Oval 22">
                <a:extLst>
                  <a:ext uri="{FF2B5EF4-FFF2-40B4-BE49-F238E27FC236}">
                    <a16:creationId xmlns:a16="http://schemas.microsoft.com/office/drawing/2014/main" id="{7E81F676-9FAA-0E88-549B-ACEBFE829AE0}"/>
                  </a:ext>
                </a:extLst>
              </p:cNvPr>
              <p:cNvSpPr/>
              <p:nvPr/>
            </p:nvSpPr>
            <p:spPr>
              <a:xfrm>
                <a:off x="7856248" y="2409742"/>
                <a:ext cx="1359139" cy="1359133"/>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5" name="Group 4">
              <a:extLst>
                <a:ext uri="{FF2B5EF4-FFF2-40B4-BE49-F238E27FC236}">
                  <a16:creationId xmlns:a16="http://schemas.microsoft.com/office/drawing/2014/main" id="{A0C40115-1879-DAFD-97AF-131FD5102143}"/>
                </a:ext>
              </a:extLst>
            </p:cNvPr>
            <p:cNvGrpSpPr/>
            <p:nvPr/>
          </p:nvGrpSpPr>
          <p:grpSpPr>
            <a:xfrm>
              <a:off x="8356147" y="3116198"/>
              <a:ext cx="437746" cy="1260223"/>
              <a:chOff x="7856248" y="2409742"/>
              <a:chExt cx="1359139" cy="3912816"/>
            </a:xfrm>
          </p:grpSpPr>
          <p:sp>
            <p:nvSpPr>
              <p:cNvPr id="20" name="Round Same Side Corner Rectangle 23">
                <a:extLst>
                  <a:ext uri="{FF2B5EF4-FFF2-40B4-BE49-F238E27FC236}">
                    <a16:creationId xmlns:a16="http://schemas.microsoft.com/office/drawing/2014/main" id="{07EED0AF-596B-DF30-4535-B06264039C15}"/>
                  </a:ext>
                </a:extLst>
              </p:cNvPr>
              <p:cNvSpPr/>
              <p:nvPr/>
            </p:nvSpPr>
            <p:spPr>
              <a:xfrm>
                <a:off x="7866215" y="4002302"/>
                <a:ext cx="1343863" cy="2320256"/>
              </a:xfrm>
              <a:prstGeom prst="round2SameRect">
                <a:avLst>
                  <a:gd name="adj1" fmla="val 50000"/>
                  <a:gd name="adj2" fmla="val 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Oval 20">
                <a:extLst>
                  <a:ext uri="{FF2B5EF4-FFF2-40B4-BE49-F238E27FC236}">
                    <a16:creationId xmlns:a16="http://schemas.microsoft.com/office/drawing/2014/main" id="{4C56A5E9-AB3F-80CA-35DC-084D1520685F}"/>
                  </a:ext>
                </a:extLst>
              </p:cNvPr>
              <p:cNvSpPr/>
              <p:nvPr/>
            </p:nvSpPr>
            <p:spPr>
              <a:xfrm>
                <a:off x="7856248" y="2409742"/>
                <a:ext cx="1359139" cy="1359133"/>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7" name="Group 6">
              <a:extLst>
                <a:ext uri="{FF2B5EF4-FFF2-40B4-BE49-F238E27FC236}">
                  <a16:creationId xmlns:a16="http://schemas.microsoft.com/office/drawing/2014/main" id="{BBA06659-AEB5-6B16-F9CB-F1E3D196A10B}"/>
                </a:ext>
              </a:extLst>
            </p:cNvPr>
            <p:cNvGrpSpPr/>
            <p:nvPr/>
          </p:nvGrpSpPr>
          <p:grpSpPr>
            <a:xfrm>
              <a:off x="8924230" y="2931003"/>
              <a:ext cx="437746" cy="1445418"/>
              <a:chOff x="7856248" y="2409742"/>
              <a:chExt cx="1359139" cy="4487820"/>
            </a:xfrm>
          </p:grpSpPr>
          <p:sp>
            <p:nvSpPr>
              <p:cNvPr id="18" name="Round Same Side Corner Rectangle 23">
                <a:extLst>
                  <a:ext uri="{FF2B5EF4-FFF2-40B4-BE49-F238E27FC236}">
                    <a16:creationId xmlns:a16="http://schemas.microsoft.com/office/drawing/2014/main" id="{8868ACB5-15AC-0F18-D58B-775473A72359}"/>
                  </a:ext>
                </a:extLst>
              </p:cNvPr>
              <p:cNvSpPr/>
              <p:nvPr/>
            </p:nvSpPr>
            <p:spPr>
              <a:xfrm>
                <a:off x="7866215" y="4002302"/>
                <a:ext cx="1343863" cy="2895260"/>
              </a:xfrm>
              <a:prstGeom prst="round2SameRect">
                <a:avLst>
                  <a:gd name="adj1" fmla="val 50000"/>
                  <a:gd name="adj2" fmla="val 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Oval 18">
                <a:extLst>
                  <a:ext uri="{FF2B5EF4-FFF2-40B4-BE49-F238E27FC236}">
                    <a16:creationId xmlns:a16="http://schemas.microsoft.com/office/drawing/2014/main" id="{8868FBA1-D7A0-638E-33BF-7E6034443333}"/>
                  </a:ext>
                </a:extLst>
              </p:cNvPr>
              <p:cNvSpPr/>
              <p:nvPr/>
            </p:nvSpPr>
            <p:spPr>
              <a:xfrm>
                <a:off x="7856248" y="2409742"/>
                <a:ext cx="1359139" cy="1359133"/>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8" name="Group 7">
              <a:extLst>
                <a:ext uri="{FF2B5EF4-FFF2-40B4-BE49-F238E27FC236}">
                  <a16:creationId xmlns:a16="http://schemas.microsoft.com/office/drawing/2014/main" id="{261B1F80-5FD5-554F-3583-DFB1D38EA12D}"/>
                </a:ext>
              </a:extLst>
            </p:cNvPr>
            <p:cNvGrpSpPr/>
            <p:nvPr/>
          </p:nvGrpSpPr>
          <p:grpSpPr>
            <a:xfrm>
              <a:off x="9473688" y="2711084"/>
              <a:ext cx="437746" cy="1665337"/>
              <a:chOff x="7856248" y="2409742"/>
              <a:chExt cx="1359139" cy="5170638"/>
            </a:xfrm>
          </p:grpSpPr>
          <p:sp>
            <p:nvSpPr>
              <p:cNvPr id="9" name="Round Same Side Corner Rectangle 23">
                <a:extLst>
                  <a:ext uri="{FF2B5EF4-FFF2-40B4-BE49-F238E27FC236}">
                    <a16:creationId xmlns:a16="http://schemas.microsoft.com/office/drawing/2014/main" id="{A662979D-C6FA-C331-BA99-6DF521E1FE94}"/>
                  </a:ext>
                </a:extLst>
              </p:cNvPr>
              <p:cNvSpPr/>
              <p:nvPr/>
            </p:nvSpPr>
            <p:spPr>
              <a:xfrm>
                <a:off x="7866215" y="4002302"/>
                <a:ext cx="1343863" cy="3578078"/>
              </a:xfrm>
              <a:prstGeom prst="round2SameRect">
                <a:avLst>
                  <a:gd name="adj1" fmla="val 50000"/>
                  <a:gd name="adj2" fmla="val 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Oval 16">
                <a:extLst>
                  <a:ext uri="{FF2B5EF4-FFF2-40B4-BE49-F238E27FC236}">
                    <a16:creationId xmlns:a16="http://schemas.microsoft.com/office/drawing/2014/main" id="{36E289DF-46F0-A53F-031C-BD9D5BBECF7A}"/>
                  </a:ext>
                </a:extLst>
              </p:cNvPr>
              <p:cNvSpPr/>
              <p:nvPr/>
            </p:nvSpPr>
            <p:spPr>
              <a:xfrm>
                <a:off x="7856248" y="2409742"/>
                <a:ext cx="1359139" cy="1359133"/>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spTree>
    <p:extLst>
      <p:ext uri="{BB962C8B-B14F-4D97-AF65-F5344CB8AC3E}">
        <p14:creationId xmlns:p14="http://schemas.microsoft.com/office/powerpoint/2010/main" val="108500112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Hexagon 15">
            <a:extLst>
              <a:ext uri="{FF2B5EF4-FFF2-40B4-BE49-F238E27FC236}">
                <a16:creationId xmlns:a16="http://schemas.microsoft.com/office/drawing/2014/main" id="{F4F20A53-B8B7-8386-80BB-458946D2C2F7}"/>
              </a:ext>
            </a:extLst>
          </p:cNvPr>
          <p:cNvSpPr/>
          <p:nvPr/>
        </p:nvSpPr>
        <p:spPr>
          <a:xfrm rot="1782986">
            <a:off x="286724" y="301110"/>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Hexagon 16">
            <a:extLst>
              <a:ext uri="{FF2B5EF4-FFF2-40B4-BE49-F238E27FC236}">
                <a16:creationId xmlns:a16="http://schemas.microsoft.com/office/drawing/2014/main" id="{5B0D2ECD-2245-1B29-30FA-9D9E91DEC81C}"/>
              </a:ext>
            </a:extLst>
          </p:cNvPr>
          <p:cNvSpPr/>
          <p:nvPr/>
        </p:nvSpPr>
        <p:spPr>
          <a:xfrm rot="1782986">
            <a:off x="286724" y="763955"/>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Hexagon 17">
            <a:extLst>
              <a:ext uri="{FF2B5EF4-FFF2-40B4-BE49-F238E27FC236}">
                <a16:creationId xmlns:a16="http://schemas.microsoft.com/office/drawing/2014/main" id="{2F62FD80-42A6-087C-FB97-CBD717DE2157}"/>
              </a:ext>
            </a:extLst>
          </p:cNvPr>
          <p:cNvSpPr/>
          <p:nvPr/>
        </p:nvSpPr>
        <p:spPr>
          <a:xfrm rot="1782986">
            <a:off x="286724" y="1226800"/>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Hexagon 18">
            <a:extLst>
              <a:ext uri="{FF2B5EF4-FFF2-40B4-BE49-F238E27FC236}">
                <a16:creationId xmlns:a16="http://schemas.microsoft.com/office/drawing/2014/main" id="{34282C81-1BDD-445E-97F5-59741069E143}"/>
              </a:ext>
            </a:extLst>
          </p:cNvPr>
          <p:cNvSpPr/>
          <p:nvPr/>
        </p:nvSpPr>
        <p:spPr>
          <a:xfrm rot="1782986">
            <a:off x="286724" y="1689645"/>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Hexagon 19">
            <a:extLst>
              <a:ext uri="{FF2B5EF4-FFF2-40B4-BE49-F238E27FC236}">
                <a16:creationId xmlns:a16="http://schemas.microsoft.com/office/drawing/2014/main" id="{DAE8D308-1F21-2E7C-7DA3-C0E216556E5B}"/>
              </a:ext>
            </a:extLst>
          </p:cNvPr>
          <p:cNvSpPr/>
          <p:nvPr/>
        </p:nvSpPr>
        <p:spPr>
          <a:xfrm rot="1782986">
            <a:off x="286724" y="2152490"/>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5" name="TextBox 54">
            <a:extLst>
              <a:ext uri="{FF2B5EF4-FFF2-40B4-BE49-F238E27FC236}">
                <a16:creationId xmlns:a16="http://schemas.microsoft.com/office/drawing/2014/main" id="{9626918E-8F1C-196D-174B-BD38BB895F35}"/>
              </a:ext>
            </a:extLst>
          </p:cNvPr>
          <p:cNvSpPr txBox="1"/>
          <p:nvPr/>
        </p:nvSpPr>
        <p:spPr>
          <a:xfrm>
            <a:off x="996286" y="699799"/>
            <a:ext cx="5262998" cy="1895712"/>
          </a:xfrm>
          <a:prstGeom prst="rect">
            <a:avLst/>
          </a:prstGeom>
          <a:solidFill>
            <a:schemeClr val="accent3">
              <a:lumMod val="20000"/>
              <a:lumOff val="80000"/>
            </a:schemeClr>
          </a:solidFill>
        </p:spPr>
        <p:txBody>
          <a:bodyPr wrap="square">
            <a:spAutoFit/>
          </a:bodyPr>
          <a:lstStyle/>
          <a:p>
            <a:pPr>
              <a:lnSpc>
                <a:spcPct val="107000"/>
              </a:lnSpc>
            </a:pPr>
            <a:r>
              <a:rPr lang="en-US" sz="1100" b="1" dirty="0">
                <a:effectLst/>
                <a:latin typeface="Calibri" panose="020F0502020204030204" pitchFamily="34" charset="0"/>
                <a:ea typeface="Calibri" panose="020F0502020204030204" pitchFamily="34" charset="0"/>
                <a:cs typeface="Arial" panose="020B0604020202020204" pitchFamily="34" charset="0"/>
              </a:rPr>
              <a:t>CUIDADOS TEMPORALES Y/O DE TRÁNSITO EN CENTROS DE ACOGIDA</a:t>
            </a:r>
          </a:p>
          <a:p>
            <a:pPr>
              <a:lnSpc>
                <a:spcPct val="107000"/>
              </a:lnSpc>
            </a:pPr>
            <a:endParaRPr lang="en-US" sz="1100" b="1" dirty="0">
              <a:effectLst/>
              <a:latin typeface="Calibri" panose="020F0502020204030204" pitchFamily="34" charset="0"/>
              <a:ea typeface="Calibri" panose="020F0502020204030204" pitchFamily="34" charset="0"/>
              <a:cs typeface="Arial" panose="020B0604020202020204" pitchFamily="34" charset="0"/>
            </a:endParaRPr>
          </a:p>
          <a:p>
            <a:pPr>
              <a:lnSpc>
                <a:spcPct val="107000"/>
              </a:lnSpc>
            </a:pPr>
            <a:r>
              <a:rPr lang="en-US" sz="1100" dirty="0">
                <a:effectLst/>
                <a:latin typeface="Calibri" panose="020F0502020204030204" pitchFamily="34" charset="0"/>
                <a:ea typeface="Calibri" panose="020F0502020204030204" pitchFamily="34" charset="0"/>
                <a:cs typeface="Arial" panose="020B0604020202020204" pitchFamily="34" charset="0"/>
              </a:rPr>
              <a:t>Puede ser necesario crear centros de acogida temporales a pequeña escala que ofrezcan atención las 24 horas del día a </a:t>
            </a:r>
            <a:r>
              <a:rPr lang="en-US" sz="1100" dirty="0" err="1">
                <a:effectLst/>
                <a:latin typeface="Calibri" panose="020F0502020204030204" pitchFamily="34" charset="0"/>
                <a:ea typeface="Calibri" panose="020F0502020204030204" pitchFamily="34" charset="0"/>
                <a:cs typeface="Arial" panose="020B0604020202020204" pitchFamily="34" charset="0"/>
              </a:rPr>
              <a:t>los</a:t>
            </a:r>
            <a:r>
              <a:rPr lang="en-US" sz="1100" dirty="0">
                <a:effectLst/>
                <a:latin typeface="Calibri" panose="020F0502020204030204" pitchFamily="34" charset="0"/>
                <a:ea typeface="Calibri" panose="020F0502020204030204" pitchFamily="34" charset="0"/>
                <a:cs typeface="Arial" panose="020B0604020202020204" pitchFamily="34" charset="0"/>
              </a:rPr>
              <a:t>/as </a:t>
            </a:r>
            <a:r>
              <a:rPr lang="en-US" sz="1100" dirty="0" err="1">
                <a:effectLst/>
                <a:latin typeface="Calibri" panose="020F0502020204030204" pitchFamily="34" charset="0"/>
                <a:ea typeface="Calibri" panose="020F0502020204030204" pitchFamily="34" charset="0"/>
                <a:cs typeface="Arial" panose="020B0604020202020204" pitchFamily="34" charset="0"/>
              </a:rPr>
              <a:t>menores</a:t>
            </a:r>
            <a:r>
              <a:rPr lang="en-US" sz="1100" dirty="0">
                <a:effectLst/>
                <a:latin typeface="Calibri" panose="020F0502020204030204" pitchFamily="34" charset="0"/>
                <a:ea typeface="Calibri" panose="020F0502020204030204" pitchFamily="34" charset="0"/>
                <a:cs typeface="Arial" panose="020B0604020202020204" pitchFamily="34" charset="0"/>
              </a:rPr>
              <a:t> , especialmente </a:t>
            </a:r>
            <a:r>
              <a:rPr lang="en-US" sz="1100" dirty="0" err="1">
                <a:effectLst/>
                <a:latin typeface="Calibri" panose="020F0502020204030204" pitchFamily="34" charset="0"/>
                <a:ea typeface="Calibri" panose="020F0502020204030204" pitchFamily="34" charset="0"/>
                <a:cs typeface="Arial" panose="020B0604020202020204" pitchFamily="34" charset="0"/>
              </a:rPr>
              <a:t>cuando</a:t>
            </a:r>
            <a:r>
              <a:rPr lang="en-US" sz="1100" dirty="0">
                <a:effectLst/>
                <a:latin typeface="Calibri" panose="020F0502020204030204" pitchFamily="34" charset="0"/>
                <a:ea typeface="Calibri" panose="020F0502020204030204" pitchFamily="34" charset="0"/>
                <a:cs typeface="Arial" panose="020B0604020202020204" pitchFamily="34" charset="0"/>
              </a:rPr>
              <a:t> </a:t>
            </a:r>
            <a:r>
              <a:rPr lang="en-US" sz="1100" dirty="0">
                <a:latin typeface="Calibri" panose="020F0502020204030204" pitchFamily="34" charset="0"/>
                <a:ea typeface="Calibri" panose="020F0502020204030204" pitchFamily="34" charset="0"/>
                <a:cs typeface="Arial" panose="020B0604020202020204" pitchFamily="34" charset="0"/>
              </a:rPr>
              <a:t>l</a:t>
            </a:r>
            <a:r>
              <a:rPr lang="en-US" sz="1100" dirty="0">
                <a:effectLst/>
                <a:latin typeface="Calibri" panose="020F0502020204030204" pitchFamily="34" charset="0"/>
                <a:ea typeface="Calibri" panose="020F0502020204030204" pitchFamily="34" charset="0"/>
                <a:cs typeface="Arial" panose="020B0604020202020204" pitchFamily="34" charset="0"/>
              </a:rPr>
              <a:t>a </a:t>
            </a:r>
            <a:r>
              <a:rPr lang="en-US" sz="1100" dirty="0" err="1">
                <a:effectLst/>
                <a:latin typeface="Calibri" panose="020F0502020204030204" pitchFamily="34" charset="0"/>
                <a:ea typeface="Calibri" panose="020F0502020204030204" pitchFamily="34" charset="0"/>
                <a:cs typeface="Arial" panose="020B0604020202020204" pitchFamily="34" charset="0"/>
              </a:rPr>
              <a:t>modalidad</a:t>
            </a:r>
            <a:r>
              <a:rPr lang="en-US" sz="1100" dirty="0">
                <a:effectLst/>
                <a:latin typeface="Calibri" panose="020F0502020204030204" pitchFamily="34" charset="0"/>
                <a:ea typeface="Calibri" panose="020F0502020204030204" pitchFamily="34" charset="0"/>
                <a:cs typeface="Arial" panose="020B0604020202020204" pitchFamily="34" charset="0"/>
              </a:rPr>
              <a:t> de </a:t>
            </a:r>
            <a:r>
              <a:rPr lang="en-US" sz="1100" dirty="0" err="1">
                <a:effectLst/>
                <a:latin typeface="Calibri" panose="020F0502020204030204" pitchFamily="34" charset="0"/>
                <a:ea typeface="Calibri" panose="020F0502020204030204" pitchFamily="34" charset="0"/>
                <a:cs typeface="Arial" panose="020B0604020202020204" pitchFamily="34" charset="0"/>
              </a:rPr>
              <a:t>acogida</a:t>
            </a:r>
            <a:r>
              <a:rPr lang="en-US" sz="1100" dirty="0">
                <a:effectLst/>
                <a:latin typeface="Calibri" panose="020F0502020204030204" pitchFamily="34" charset="0"/>
                <a:ea typeface="Calibri" panose="020F0502020204030204" pitchFamily="34" charset="0"/>
                <a:cs typeface="Arial" panose="020B0604020202020204" pitchFamily="34" charset="0"/>
              </a:rPr>
              <a:t> en una familia no biológica sea ilegal, culturalmente inaceptable, no haya miembros de la familia extensa capaces de </a:t>
            </a:r>
            <a:r>
              <a:rPr lang="en-US" sz="1100" dirty="0" err="1">
                <a:effectLst/>
                <a:latin typeface="Calibri" panose="020F0502020204030204" pitchFamily="34" charset="0"/>
                <a:ea typeface="Calibri" panose="020F0502020204030204" pitchFamily="34" charset="0"/>
                <a:cs typeface="Arial" panose="020B0604020202020204" pitchFamily="34" charset="0"/>
              </a:rPr>
              <a:t>cuidar</a:t>
            </a:r>
            <a:r>
              <a:rPr lang="en-US" sz="1100" dirty="0">
                <a:effectLst/>
                <a:latin typeface="Calibri" panose="020F0502020204030204" pitchFamily="34" charset="0"/>
                <a:ea typeface="Calibri" panose="020F0502020204030204" pitchFamily="34" charset="0"/>
                <a:cs typeface="Arial" panose="020B0604020202020204" pitchFamily="34" charset="0"/>
              </a:rPr>
              <a:t> del/la </a:t>
            </a:r>
            <a:r>
              <a:rPr lang="en-US" sz="1100" dirty="0" err="1">
                <a:effectLst/>
                <a:latin typeface="Calibri" panose="020F0502020204030204" pitchFamily="34" charset="0"/>
                <a:ea typeface="Calibri" panose="020F0502020204030204" pitchFamily="34" charset="0"/>
                <a:cs typeface="Arial" panose="020B0604020202020204" pitchFamily="34" charset="0"/>
              </a:rPr>
              <a:t>menor</a:t>
            </a:r>
            <a:r>
              <a:rPr lang="en-US" sz="1100" dirty="0">
                <a:effectLst/>
                <a:latin typeface="Calibri" panose="020F0502020204030204" pitchFamily="34" charset="0"/>
                <a:ea typeface="Calibri" panose="020F0502020204030204" pitchFamily="34" charset="0"/>
                <a:cs typeface="Arial" panose="020B0604020202020204" pitchFamily="34" charset="0"/>
              </a:rPr>
              <a:t> o no redunde en su interés superior. Esta opción debería ir acompañada de actividades de promoción para mejorar los sistemas de cuidado alternativo a corto, </a:t>
            </a:r>
            <a:r>
              <a:rPr lang="en-US" sz="1100" dirty="0" err="1">
                <a:effectLst/>
                <a:latin typeface="Calibri" panose="020F0502020204030204" pitchFamily="34" charset="0"/>
                <a:ea typeface="Calibri" panose="020F0502020204030204" pitchFamily="34" charset="0"/>
                <a:cs typeface="Arial" panose="020B0604020202020204" pitchFamily="34" charset="0"/>
              </a:rPr>
              <a:t>mediano</a:t>
            </a:r>
            <a:r>
              <a:rPr lang="en-US" sz="1100" dirty="0">
                <a:effectLst/>
                <a:latin typeface="Calibri" panose="020F0502020204030204" pitchFamily="34" charset="0"/>
                <a:ea typeface="Calibri" panose="020F0502020204030204" pitchFamily="34" charset="0"/>
                <a:cs typeface="Arial" panose="020B0604020202020204" pitchFamily="34" charset="0"/>
              </a:rPr>
              <a:t> y largo plazo y establecer otras formas preferidas de cuidado, es decir, el cuidado basado en la familia o la </a:t>
            </a:r>
            <a:r>
              <a:rPr lang="en-US" sz="1100" dirty="0" err="1">
                <a:effectLst/>
                <a:latin typeface="Calibri" panose="020F0502020204030204" pitchFamily="34" charset="0"/>
                <a:ea typeface="Calibri" panose="020F0502020204030204" pitchFamily="34" charset="0"/>
                <a:cs typeface="Arial" panose="020B0604020202020204" pitchFamily="34" charset="0"/>
              </a:rPr>
              <a:t>comunidad</a:t>
            </a:r>
            <a:endParaRPr lang="en-US" sz="1100" dirty="0">
              <a:effectLst/>
              <a:latin typeface="Calibri" panose="020F0502020204030204" pitchFamily="34" charset="0"/>
              <a:ea typeface="Calibri" panose="020F0502020204030204" pitchFamily="34" charset="0"/>
              <a:cs typeface="Arial" panose="020B0604020202020204" pitchFamily="34" charset="0"/>
            </a:endParaRPr>
          </a:p>
        </p:txBody>
      </p:sp>
      <p:sp>
        <p:nvSpPr>
          <p:cNvPr id="2" name="TextBox 1">
            <a:extLst>
              <a:ext uri="{FF2B5EF4-FFF2-40B4-BE49-F238E27FC236}">
                <a16:creationId xmlns:a16="http://schemas.microsoft.com/office/drawing/2014/main" id="{4AFC9570-DD7A-2FD4-0E9B-77EE925DEE96}"/>
              </a:ext>
            </a:extLst>
          </p:cNvPr>
          <p:cNvSpPr txBox="1"/>
          <p:nvPr/>
        </p:nvSpPr>
        <p:spPr>
          <a:xfrm>
            <a:off x="996287" y="2595511"/>
            <a:ext cx="5262997" cy="7511031"/>
          </a:xfrm>
          <a:prstGeom prst="rect">
            <a:avLst/>
          </a:prstGeom>
          <a:noFill/>
        </p:spPr>
        <p:txBody>
          <a:bodyPr wrap="square">
            <a:spAutoFit/>
          </a:bodyPr>
          <a:lstStyle/>
          <a:p>
            <a:pPr lvl="0">
              <a:lnSpc>
                <a:spcPct val="107000"/>
              </a:lnSpc>
              <a:tabLst>
                <a:tab pos="457200" algn="l"/>
              </a:tabLst>
            </a:pPr>
            <a:r>
              <a:rPr lang="en-US" sz="1100" b="1" dirty="0">
                <a:latin typeface="Calibri" panose="020F0502020204030204" pitchFamily="34" charset="0"/>
                <a:ea typeface="Calibri" panose="020F0502020204030204" pitchFamily="34" charset="0"/>
                <a:cs typeface="Arial" panose="020B0604020202020204" pitchFamily="34" charset="0"/>
              </a:rPr>
              <a:t>Hay que hacer todo lo posible por minimizar la "cultura institucional" y garantizar la calidad de </a:t>
            </a:r>
            <a:r>
              <a:rPr lang="en-US" sz="1100" b="1" dirty="0" err="1">
                <a:latin typeface="Calibri" panose="020F0502020204030204" pitchFamily="34" charset="0"/>
                <a:ea typeface="Calibri" panose="020F0502020204030204" pitchFamily="34" charset="0"/>
                <a:cs typeface="Arial" panose="020B0604020202020204" pitchFamily="34" charset="0"/>
              </a:rPr>
              <a:t>los</a:t>
            </a:r>
            <a:r>
              <a:rPr lang="en-US" sz="1100" b="1" dirty="0">
                <a:latin typeface="Calibri" panose="020F0502020204030204" pitchFamily="34" charset="0"/>
                <a:ea typeface="Calibri" panose="020F0502020204030204" pitchFamily="34" charset="0"/>
                <a:cs typeface="Arial" panose="020B0604020202020204" pitchFamily="34" charset="0"/>
              </a:rPr>
              <a:t> </a:t>
            </a:r>
            <a:r>
              <a:rPr lang="en-US" sz="1100" b="1" dirty="0" err="1">
                <a:latin typeface="Calibri" panose="020F0502020204030204" pitchFamily="34" charset="0"/>
                <a:ea typeface="Calibri" panose="020F0502020204030204" pitchFamily="34" charset="0"/>
                <a:cs typeface="Arial" panose="020B0604020202020204" pitchFamily="34" charset="0"/>
              </a:rPr>
              <a:t>cuidados</a:t>
            </a:r>
            <a:r>
              <a:rPr lang="en-US" sz="1100" b="1" dirty="0">
                <a:latin typeface="Calibri" panose="020F0502020204030204" pitchFamily="34" charset="0"/>
                <a:ea typeface="Calibri" panose="020F0502020204030204" pitchFamily="34" charset="0"/>
                <a:cs typeface="Arial" panose="020B0604020202020204" pitchFamily="34" charset="0"/>
              </a:rPr>
              <a:t> </a:t>
            </a:r>
            <a:r>
              <a:rPr lang="en-US" sz="1100" b="1" dirty="0" err="1">
                <a:latin typeface="Calibri" panose="020F0502020204030204" pitchFamily="34" charset="0"/>
                <a:ea typeface="Calibri" panose="020F0502020204030204" pitchFamily="34" charset="0"/>
                <a:cs typeface="Arial" panose="020B0604020202020204" pitchFamily="34" charset="0"/>
              </a:rPr>
              <a:t>ofreciendo</a:t>
            </a:r>
            <a:r>
              <a:rPr lang="en-US" sz="1100" b="1" dirty="0">
                <a:latin typeface="Calibri" panose="020F0502020204030204" pitchFamily="34" charset="0"/>
                <a:ea typeface="Calibri" panose="020F0502020204030204" pitchFamily="34" charset="0"/>
                <a:cs typeface="Arial" panose="020B0604020202020204" pitchFamily="34" charset="0"/>
              </a:rPr>
              <a:t>:</a:t>
            </a:r>
          </a:p>
          <a:p>
            <a:pPr marL="171450" lvl="0" indent="-171450">
              <a:lnSpc>
                <a:spcPct val="107000"/>
              </a:lnSpc>
              <a:buFont typeface="Arial" panose="020B0604020202020204" pitchFamily="34" charset="0"/>
              <a:buChar char="•"/>
              <a:tabLst>
                <a:tab pos="457200" algn="l"/>
              </a:tabLst>
            </a:pPr>
            <a:r>
              <a:rPr lang="en-US" sz="1100" dirty="0" err="1">
                <a:latin typeface="Calibri" panose="020F0502020204030204" pitchFamily="34" charset="0"/>
                <a:ea typeface="Calibri" panose="020F0502020204030204" pitchFamily="34" charset="0"/>
                <a:cs typeface="Arial" panose="020B0604020202020204" pitchFamily="34" charset="0"/>
              </a:rPr>
              <a:t>proporciones</a:t>
            </a:r>
            <a:r>
              <a:rPr lang="en-US" sz="1100" dirty="0">
                <a:latin typeface="Calibri" panose="020F0502020204030204" pitchFamily="34" charset="0"/>
                <a:ea typeface="Calibri" panose="020F0502020204030204" pitchFamily="34" charset="0"/>
                <a:cs typeface="Arial" panose="020B0604020202020204" pitchFamily="34" charset="0"/>
              </a:rPr>
              <a:t> </a:t>
            </a:r>
            <a:r>
              <a:rPr lang="en-US" sz="1100" dirty="0" err="1">
                <a:latin typeface="Calibri" panose="020F0502020204030204" pitchFamily="34" charset="0"/>
                <a:ea typeface="Calibri" panose="020F0502020204030204" pitchFamily="34" charset="0"/>
                <a:cs typeface="Arial" panose="020B0604020202020204" pitchFamily="34" charset="0"/>
              </a:rPr>
              <a:t>adecuadas</a:t>
            </a:r>
            <a:r>
              <a:rPr lang="en-US" sz="1100" dirty="0">
                <a:latin typeface="Calibri" panose="020F0502020204030204" pitchFamily="34" charset="0"/>
                <a:ea typeface="Calibri" panose="020F0502020204030204" pitchFamily="34" charset="0"/>
                <a:cs typeface="Arial" panose="020B0604020202020204" pitchFamily="34" charset="0"/>
              </a:rPr>
              <a:t> entre personal y </a:t>
            </a:r>
            <a:r>
              <a:rPr lang="en-US" sz="1100" dirty="0" err="1">
                <a:latin typeface="Calibri" panose="020F0502020204030204" pitchFamily="34" charset="0"/>
                <a:ea typeface="Calibri" panose="020F0502020204030204" pitchFamily="34" charset="0"/>
                <a:cs typeface="Arial" panose="020B0604020202020204" pitchFamily="34" charset="0"/>
              </a:rPr>
              <a:t>menores</a:t>
            </a:r>
            <a:endParaRPr lang="en-US" sz="1100" dirty="0">
              <a:latin typeface="Calibri" panose="020F0502020204030204" pitchFamily="34" charset="0"/>
              <a:ea typeface="Calibri" panose="020F0502020204030204" pitchFamily="34" charset="0"/>
              <a:cs typeface="Arial" panose="020B0604020202020204" pitchFamily="34" charset="0"/>
            </a:endParaRPr>
          </a:p>
          <a:p>
            <a:pPr marL="171450" lvl="0" indent="-171450">
              <a:lnSpc>
                <a:spcPct val="107000"/>
              </a:lnSpc>
              <a:buFont typeface="Arial" panose="020B0604020202020204" pitchFamily="34" charset="0"/>
              <a:buChar char="•"/>
              <a:tabLst>
                <a:tab pos="457200" algn="l"/>
              </a:tabLst>
            </a:pPr>
            <a:r>
              <a:rPr lang="en-US" sz="1100" dirty="0" err="1">
                <a:latin typeface="Calibri" panose="020F0502020204030204" pitchFamily="34" charset="0"/>
                <a:ea typeface="Calibri" panose="020F0502020204030204" pitchFamily="34" charset="0"/>
                <a:cs typeface="Arial" panose="020B0604020202020204" pitchFamily="34" charset="0"/>
              </a:rPr>
              <a:t>instalaciones</a:t>
            </a:r>
            <a:r>
              <a:rPr lang="en-US" sz="1100" dirty="0">
                <a:latin typeface="Calibri" panose="020F0502020204030204" pitchFamily="34" charset="0"/>
                <a:ea typeface="Calibri" panose="020F0502020204030204" pitchFamily="34" charset="0"/>
                <a:cs typeface="Arial" panose="020B0604020202020204" pitchFamily="34" charset="0"/>
              </a:rPr>
              <a:t> o </a:t>
            </a:r>
            <a:r>
              <a:rPr lang="en-US" sz="1100" dirty="0" err="1">
                <a:latin typeface="Calibri" panose="020F0502020204030204" pitchFamily="34" charset="0"/>
                <a:ea typeface="Calibri" panose="020F0502020204030204" pitchFamily="34" charset="0"/>
                <a:cs typeface="Arial" panose="020B0604020202020204" pitchFamily="34" charset="0"/>
              </a:rPr>
              <a:t>centros</a:t>
            </a:r>
            <a:r>
              <a:rPr lang="en-US" sz="1100" dirty="0">
                <a:latin typeface="Calibri" panose="020F0502020204030204" pitchFamily="34" charset="0"/>
                <a:ea typeface="Calibri" panose="020F0502020204030204" pitchFamily="34" charset="0"/>
                <a:cs typeface="Arial" panose="020B0604020202020204" pitchFamily="34" charset="0"/>
              </a:rPr>
              <a:t> </a:t>
            </a:r>
            <a:r>
              <a:rPr lang="en-US" sz="1100" dirty="0" err="1">
                <a:latin typeface="Calibri" panose="020F0502020204030204" pitchFamily="34" charset="0"/>
                <a:ea typeface="Calibri" panose="020F0502020204030204" pitchFamily="34" charset="0"/>
                <a:cs typeface="Arial" panose="020B0604020202020204" pitchFamily="34" charset="0"/>
              </a:rPr>
              <a:t>accesibles</a:t>
            </a:r>
            <a:endParaRPr lang="en-US" sz="1100" dirty="0">
              <a:latin typeface="Calibri" panose="020F0502020204030204" pitchFamily="34" charset="0"/>
              <a:ea typeface="Calibri" panose="020F0502020204030204" pitchFamily="34" charset="0"/>
              <a:cs typeface="Arial" panose="020B0604020202020204" pitchFamily="34" charset="0"/>
            </a:endParaRPr>
          </a:p>
          <a:p>
            <a:pPr marL="171450" lvl="0" indent="-171450">
              <a:lnSpc>
                <a:spcPct val="107000"/>
              </a:lnSpc>
              <a:buFont typeface="Arial" panose="020B0604020202020204" pitchFamily="34" charset="0"/>
              <a:buChar char="•"/>
              <a:tabLst>
                <a:tab pos="457200" algn="l"/>
              </a:tabLst>
            </a:pPr>
            <a:r>
              <a:rPr lang="en-US" sz="1100" dirty="0" err="1">
                <a:latin typeface="Calibri" panose="020F0502020204030204" pitchFamily="34" charset="0"/>
                <a:ea typeface="Calibri" panose="020F0502020204030204" pitchFamily="34" charset="0"/>
                <a:cs typeface="Arial" panose="020B0604020202020204" pitchFamily="34" charset="0"/>
              </a:rPr>
              <a:t>centro</a:t>
            </a:r>
            <a:r>
              <a:rPr lang="en-US" sz="1100" dirty="0">
                <a:latin typeface="Calibri" panose="020F0502020204030204" pitchFamily="34" charset="0"/>
                <a:ea typeface="Calibri" panose="020F0502020204030204" pitchFamily="34" charset="0"/>
                <a:cs typeface="Arial" panose="020B0604020202020204" pitchFamily="34" charset="0"/>
              </a:rPr>
              <a:t> integrado en la </a:t>
            </a:r>
            <a:r>
              <a:rPr lang="en-US" sz="1100" dirty="0" err="1">
                <a:latin typeface="Calibri" panose="020F0502020204030204" pitchFamily="34" charset="0"/>
                <a:ea typeface="Calibri" panose="020F0502020204030204" pitchFamily="34" charset="0"/>
                <a:cs typeface="Arial" panose="020B0604020202020204" pitchFamily="34" charset="0"/>
              </a:rPr>
              <a:t>comunidad</a:t>
            </a:r>
            <a:r>
              <a:rPr lang="en-US" sz="1100" dirty="0">
                <a:latin typeface="Calibri" panose="020F0502020204030204" pitchFamily="34" charset="0"/>
                <a:ea typeface="Calibri" panose="020F0502020204030204" pitchFamily="34" charset="0"/>
                <a:cs typeface="Arial" panose="020B0604020202020204" pitchFamily="34" charset="0"/>
              </a:rPr>
              <a:t> y/o </a:t>
            </a:r>
            <a:r>
              <a:rPr lang="en-US" sz="1100" dirty="0" err="1">
                <a:latin typeface="Calibri" panose="020F0502020204030204" pitchFamily="34" charset="0"/>
                <a:ea typeface="Calibri" panose="020F0502020204030204" pitchFamily="34" charset="0"/>
                <a:cs typeface="Arial" panose="020B0604020202020204" pitchFamily="34" charset="0"/>
              </a:rPr>
              <a:t>oportunidades</a:t>
            </a:r>
            <a:r>
              <a:rPr lang="en-US" sz="1100" dirty="0">
                <a:latin typeface="Calibri" panose="020F0502020204030204" pitchFamily="34" charset="0"/>
                <a:ea typeface="Calibri" panose="020F0502020204030204" pitchFamily="34" charset="0"/>
                <a:cs typeface="Arial" panose="020B0604020202020204" pitchFamily="34" charset="0"/>
              </a:rPr>
              <a:t> para que </a:t>
            </a:r>
            <a:r>
              <a:rPr lang="en-US" sz="1100" dirty="0" err="1">
                <a:latin typeface="Calibri" panose="020F0502020204030204" pitchFamily="34" charset="0"/>
                <a:ea typeface="Calibri" panose="020F0502020204030204" pitchFamily="34" charset="0"/>
                <a:cs typeface="Arial" panose="020B0604020202020204" pitchFamily="34" charset="0"/>
              </a:rPr>
              <a:t>los</a:t>
            </a:r>
            <a:r>
              <a:rPr lang="en-US" sz="1100" dirty="0">
                <a:latin typeface="Calibri" panose="020F0502020204030204" pitchFamily="34" charset="0"/>
                <a:ea typeface="Calibri" panose="020F0502020204030204" pitchFamily="34" charset="0"/>
                <a:cs typeface="Arial" panose="020B0604020202020204" pitchFamily="34" charset="0"/>
              </a:rPr>
              <a:t>/as </a:t>
            </a:r>
            <a:r>
              <a:rPr lang="en-US" sz="1100" dirty="0" err="1">
                <a:latin typeface="Calibri" panose="020F0502020204030204" pitchFamily="34" charset="0"/>
                <a:ea typeface="Calibri" panose="020F0502020204030204" pitchFamily="34" charset="0"/>
                <a:cs typeface="Arial" panose="020B0604020202020204" pitchFamily="34" charset="0"/>
              </a:rPr>
              <a:t>menores</a:t>
            </a:r>
            <a:r>
              <a:rPr lang="en-US" sz="1100" dirty="0">
                <a:latin typeface="Calibri" panose="020F0502020204030204" pitchFamily="34" charset="0"/>
                <a:ea typeface="Calibri" panose="020F0502020204030204" pitchFamily="34" charset="0"/>
                <a:cs typeface="Arial" panose="020B0604020202020204" pitchFamily="34" charset="0"/>
              </a:rPr>
              <a:t>  socialicen con miembros de la </a:t>
            </a:r>
            <a:r>
              <a:rPr lang="en-US" sz="1100" dirty="0" err="1">
                <a:latin typeface="Calibri" panose="020F0502020204030204" pitchFamily="34" charset="0"/>
                <a:ea typeface="Calibri" panose="020F0502020204030204" pitchFamily="34" charset="0"/>
                <a:cs typeface="Arial" panose="020B0604020202020204" pitchFamily="34" charset="0"/>
              </a:rPr>
              <a:t>comunidad</a:t>
            </a:r>
            <a:endParaRPr lang="en-US" sz="1100" dirty="0">
              <a:latin typeface="Calibri" panose="020F0502020204030204" pitchFamily="34" charset="0"/>
              <a:ea typeface="Calibri" panose="020F0502020204030204" pitchFamily="34" charset="0"/>
              <a:cs typeface="Arial" panose="020B0604020202020204" pitchFamily="34" charset="0"/>
            </a:endParaRPr>
          </a:p>
          <a:p>
            <a:pPr marL="171450" lvl="0" indent="-171450">
              <a:lnSpc>
                <a:spcPct val="107000"/>
              </a:lnSpc>
              <a:buFont typeface="Arial" panose="020B0604020202020204" pitchFamily="34" charset="0"/>
              <a:buChar char="•"/>
              <a:tabLst>
                <a:tab pos="457200" algn="l"/>
              </a:tabLst>
            </a:pPr>
            <a:r>
              <a:rPr lang="en-US" sz="1100" dirty="0" err="1">
                <a:latin typeface="Calibri" panose="020F0502020204030204" pitchFamily="34" charset="0"/>
                <a:ea typeface="Calibri" panose="020F0502020204030204" pitchFamily="34" charset="0"/>
                <a:cs typeface="Arial" panose="020B0604020202020204" pitchFamily="34" charset="0"/>
              </a:rPr>
              <a:t>códigos</a:t>
            </a:r>
            <a:r>
              <a:rPr lang="en-US" sz="1100" dirty="0">
                <a:latin typeface="Calibri" panose="020F0502020204030204" pitchFamily="34" charset="0"/>
                <a:ea typeface="Calibri" panose="020F0502020204030204" pitchFamily="34" charset="0"/>
                <a:cs typeface="Arial" panose="020B0604020202020204" pitchFamily="34" charset="0"/>
              </a:rPr>
              <a:t> de </a:t>
            </a:r>
            <a:r>
              <a:rPr lang="en-US" sz="1100" dirty="0" err="1">
                <a:latin typeface="Calibri" panose="020F0502020204030204" pitchFamily="34" charset="0"/>
                <a:ea typeface="Calibri" panose="020F0502020204030204" pitchFamily="34" charset="0"/>
                <a:cs typeface="Arial" panose="020B0604020202020204" pitchFamily="34" charset="0"/>
              </a:rPr>
              <a:t>conducta</a:t>
            </a:r>
            <a:endParaRPr lang="en-US" sz="1100" dirty="0">
              <a:latin typeface="Calibri" panose="020F0502020204030204" pitchFamily="34" charset="0"/>
              <a:ea typeface="Calibri" panose="020F0502020204030204" pitchFamily="34" charset="0"/>
              <a:cs typeface="Arial" panose="020B0604020202020204" pitchFamily="34" charset="0"/>
            </a:endParaRPr>
          </a:p>
          <a:p>
            <a:pPr marL="171450" lvl="0" indent="-171450">
              <a:lnSpc>
                <a:spcPct val="107000"/>
              </a:lnSpc>
              <a:buFont typeface="Arial" panose="020B0604020202020204" pitchFamily="34" charset="0"/>
              <a:buChar char="•"/>
              <a:tabLst>
                <a:tab pos="457200" algn="l"/>
              </a:tabLst>
            </a:pPr>
            <a:r>
              <a:rPr lang="en-US" sz="1100" dirty="0" err="1">
                <a:latin typeface="Calibri" panose="020F0502020204030204" pitchFamily="34" charset="0"/>
                <a:ea typeface="Calibri" panose="020F0502020204030204" pitchFamily="34" charset="0"/>
                <a:cs typeface="Arial" panose="020B0604020202020204" pitchFamily="34" charset="0"/>
              </a:rPr>
              <a:t>formación</a:t>
            </a:r>
            <a:r>
              <a:rPr lang="en-US" sz="1100" dirty="0">
                <a:latin typeface="Calibri" panose="020F0502020204030204" pitchFamily="34" charset="0"/>
                <a:ea typeface="Calibri" panose="020F0502020204030204" pitchFamily="34" charset="0"/>
                <a:cs typeface="Arial" panose="020B0604020202020204" pitchFamily="34" charset="0"/>
              </a:rPr>
              <a:t> del personal y </a:t>
            </a:r>
            <a:r>
              <a:rPr lang="en-US" sz="1100" dirty="0" err="1">
                <a:latin typeface="Calibri" panose="020F0502020204030204" pitchFamily="34" charset="0"/>
                <a:ea typeface="Calibri" panose="020F0502020204030204" pitchFamily="34" charset="0"/>
                <a:cs typeface="Arial" panose="020B0604020202020204" pitchFamily="34" charset="0"/>
              </a:rPr>
              <a:t>lugares</a:t>
            </a:r>
            <a:r>
              <a:rPr lang="en-US" sz="1100" dirty="0">
                <a:latin typeface="Calibri" panose="020F0502020204030204" pitchFamily="34" charset="0"/>
                <a:ea typeface="Calibri" panose="020F0502020204030204" pitchFamily="34" charset="0"/>
                <a:cs typeface="Arial" panose="020B0604020202020204" pitchFamily="34" charset="0"/>
              </a:rPr>
              <a:t> </a:t>
            </a:r>
            <a:r>
              <a:rPr lang="en-US" sz="1100" dirty="0" err="1">
                <a:latin typeface="Calibri" panose="020F0502020204030204" pitchFamily="34" charset="0"/>
                <a:ea typeface="Calibri" panose="020F0502020204030204" pitchFamily="34" charset="0"/>
                <a:cs typeface="Arial" panose="020B0604020202020204" pitchFamily="34" charset="0"/>
              </a:rPr>
              <a:t>seguros</a:t>
            </a:r>
            <a:endParaRPr lang="en-US" sz="1100" dirty="0">
              <a:latin typeface="Calibri" panose="020F0502020204030204" pitchFamily="34" charset="0"/>
              <a:ea typeface="Calibri" panose="020F0502020204030204" pitchFamily="34" charset="0"/>
              <a:cs typeface="Arial" panose="020B0604020202020204" pitchFamily="34" charset="0"/>
            </a:endParaRPr>
          </a:p>
          <a:p>
            <a:pPr lvl="0">
              <a:lnSpc>
                <a:spcPct val="107000"/>
              </a:lnSpc>
              <a:tabLst>
                <a:tab pos="457200" algn="l"/>
              </a:tabLst>
            </a:pPr>
            <a:endParaRPr lang="en-US" sz="1100" dirty="0">
              <a:latin typeface="Calibri" panose="020F0502020204030204" pitchFamily="34" charset="0"/>
              <a:ea typeface="Calibri" panose="020F0502020204030204" pitchFamily="34" charset="0"/>
              <a:cs typeface="Arial" panose="020B0604020202020204" pitchFamily="34" charset="0"/>
            </a:endParaRPr>
          </a:p>
          <a:p>
            <a:pPr lvl="0">
              <a:lnSpc>
                <a:spcPct val="107000"/>
              </a:lnSpc>
              <a:tabLst>
                <a:tab pos="457200" algn="l"/>
              </a:tabLst>
            </a:pPr>
            <a:r>
              <a:rPr lang="en-US" sz="1100" b="1" dirty="0">
                <a:latin typeface="Calibri" panose="020F0502020204030204" pitchFamily="34" charset="0"/>
                <a:ea typeface="Calibri" panose="020F0502020204030204" pitchFamily="34" charset="0"/>
                <a:cs typeface="Arial" panose="020B0604020202020204" pitchFamily="34" charset="0"/>
              </a:rPr>
              <a:t>Los </a:t>
            </a:r>
            <a:r>
              <a:rPr lang="en-US" sz="1100" b="1" dirty="0" err="1">
                <a:latin typeface="Calibri" panose="020F0502020204030204" pitchFamily="34" charset="0"/>
                <a:ea typeface="Calibri" panose="020F0502020204030204" pitchFamily="34" charset="0"/>
                <a:cs typeface="Arial" panose="020B0604020202020204" pitchFamily="34" charset="0"/>
              </a:rPr>
              <a:t>cuidados</a:t>
            </a:r>
            <a:r>
              <a:rPr lang="en-US" sz="1100" b="1" dirty="0">
                <a:latin typeface="Calibri" panose="020F0502020204030204" pitchFamily="34" charset="0"/>
                <a:ea typeface="Calibri" panose="020F0502020204030204" pitchFamily="34" charset="0"/>
                <a:cs typeface="Arial" panose="020B0604020202020204" pitchFamily="34" charset="0"/>
              </a:rPr>
              <a:t> </a:t>
            </a:r>
            <a:r>
              <a:rPr lang="en-US" sz="1100" b="1" dirty="0" err="1">
                <a:latin typeface="Calibri" panose="020F0502020204030204" pitchFamily="34" charset="0"/>
                <a:ea typeface="Calibri" panose="020F0502020204030204" pitchFamily="34" charset="0"/>
                <a:cs typeface="Arial" panose="020B0604020202020204" pitchFamily="34" charset="0"/>
              </a:rPr>
              <a:t>en</a:t>
            </a:r>
            <a:r>
              <a:rPr lang="en-US" sz="1100" b="1" dirty="0">
                <a:latin typeface="Calibri" panose="020F0502020204030204" pitchFamily="34" charset="0"/>
                <a:ea typeface="Calibri" panose="020F0502020204030204" pitchFamily="34" charset="0"/>
                <a:cs typeface="Arial" panose="020B0604020202020204" pitchFamily="34" charset="0"/>
              </a:rPr>
              <a:t> centros </a:t>
            </a:r>
            <a:r>
              <a:rPr lang="en-US" sz="1100" b="1" dirty="0" err="1">
                <a:latin typeface="Calibri" panose="020F0502020204030204" pitchFamily="34" charset="0"/>
                <a:ea typeface="Calibri" panose="020F0502020204030204" pitchFamily="34" charset="0"/>
                <a:cs typeface="Arial" panose="020B0604020202020204" pitchFamily="34" charset="0"/>
              </a:rPr>
              <a:t>también</a:t>
            </a:r>
            <a:r>
              <a:rPr lang="en-US" sz="1100" b="1" dirty="0">
                <a:latin typeface="Calibri" panose="020F0502020204030204" pitchFamily="34" charset="0"/>
                <a:ea typeface="Calibri" panose="020F0502020204030204" pitchFamily="34" charset="0"/>
                <a:cs typeface="Arial" panose="020B0604020202020204" pitchFamily="34" charset="0"/>
              </a:rPr>
              <a:t> </a:t>
            </a:r>
            <a:r>
              <a:rPr lang="en-US" sz="1100" b="1" dirty="0" err="1">
                <a:latin typeface="Calibri" panose="020F0502020204030204" pitchFamily="34" charset="0"/>
                <a:ea typeface="Calibri" panose="020F0502020204030204" pitchFamily="34" charset="0"/>
                <a:cs typeface="Arial" panose="020B0604020202020204" pitchFamily="34" charset="0"/>
              </a:rPr>
              <a:t>pueden</a:t>
            </a:r>
            <a:r>
              <a:rPr lang="en-US" sz="1100" b="1" dirty="0">
                <a:latin typeface="Calibri" panose="020F0502020204030204" pitchFamily="34" charset="0"/>
                <a:ea typeface="Calibri" panose="020F0502020204030204" pitchFamily="34" charset="0"/>
                <a:cs typeface="Arial" panose="020B0604020202020204" pitchFamily="34" charset="0"/>
              </a:rPr>
              <a:t> ser </a:t>
            </a:r>
            <a:r>
              <a:rPr lang="en-US" sz="1100" b="1" dirty="0" err="1">
                <a:latin typeface="Calibri" panose="020F0502020204030204" pitchFamily="34" charset="0"/>
                <a:ea typeface="Calibri" panose="020F0502020204030204" pitchFamily="34" charset="0"/>
                <a:cs typeface="Arial" panose="020B0604020202020204" pitchFamily="34" charset="0"/>
              </a:rPr>
              <a:t>necesarios</a:t>
            </a:r>
            <a:r>
              <a:rPr lang="en-US" sz="1100" b="1" dirty="0">
                <a:latin typeface="Calibri" panose="020F0502020204030204" pitchFamily="34" charset="0"/>
                <a:ea typeface="Calibri" panose="020F0502020204030204" pitchFamily="34" charset="0"/>
                <a:cs typeface="Arial" panose="020B0604020202020204" pitchFamily="34" charset="0"/>
              </a:rPr>
              <a:t> en las siguientes situaciones:</a:t>
            </a:r>
          </a:p>
          <a:p>
            <a:pPr marL="171450" lvl="0" indent="-171450">
              <a:lnSpc>
                <a:spcPct val="107000"/>
              </a:lnSpc>
              <a:buFont typeface="Arial" panose="020B0604020202020204" pitchFamily="34" charset="0"/>
              <a:buChar char="•"/>
              <a:tabLst>
                <a:tab pos="457200" algn="l"/>
              </a:tabLst>
            </a:pPr>
            <a:r>
              <a:rPr lang="en-US" sz="1100" dirty="0" err="1">
                <a:latin typeface="Calibri" panose="020F0502020204030204" pitchFamily="34" charset="0"/>
                <a:ea typeface="Calibri" panose="020F0502020204030204" pitchFamily="34" charset="0"/>
                <a:cs typeface="Arial" panose="020B0604020202020204" pitchFamily="34" charset="0"/>
              </a:rPr>
              <a:t>cuando</a:t>
            </a:r>
            <a:r>
              <a:rPr lang="en-US" sz="1100" dirty="0">
                <a:latin typeface="Calibri" panose="020F0502020204030204" pitchFamily="34" charset="0"/>
                <a:ea typeface="Calibri" panose="020F0502020204030204" pitchFamily="34" charset="0"/>
                <a:cs typeface="Arial" panose="020B0604020202020204" pitchFamily="34" charset="0"/>
              </a:rPr>
              <a:t> no exista la posibilidad de establecer y supervisar de forma </a:t>
            </a:r>
            <a:r>
              <a:rPr lang="en-US" sz="1100" dirty="0" err="1">
                <a:latin typeface="Calibri" panose="020F0502020204030204" pitchFamily="34" charset="0"/>
                <a:ea typeface="Calibri" panose="020F0502020204030204" pitchFamily="34" charset="0"/>
                <a:cs typeface="Arial" panose="020B0604020202020204" pitchFamily="34" charset="0"/>
              </a:rPr>
              <a:t>segura</a:t>
            </a:r>
            <a:r>
              <a:rPr lang="en-US" sz="1100" dirty="0">
                <a:latin typeface="Calibri" panose="020F0502020204030204" pitchFamily="34" charset="0"/>
                <a:ea typeface="Calibri" panose="020F0502020204030204" pitchFamily="34" charset="0"/>
                <a:cs typeface="Arial" panose="020B0604020202020204" pitchFamily="34" charset="0"/>
              </a:rPr>
              <a:t> </a:t>
            </a:r>
            <a:r>
              <a:rPr lang="en-US" sz="1100" dirty="0" err="1">
                <a:latin typeface="Calibri" panose="020F0502020204030204" pitchFamily="34" charset="0"/>
                <a:ea typeface="Calibri" panose="020F0502020204030204" pitchFamily="34" charset="0"/>
                <a:cs typeface="Arial" panose="020B0604020202020204" pitchFamily="34" charset="0"/>
              </a:rPr>
              <a:t>los</a:t>
            </a:r>
            <a:r>
              <a:rPr lang="en-US" sz="1100" dirty="0">
                <a:latin typeface="Calibri" panose="020F0502020204030204" pitchFamily="34" charset="0"/>
                <a:ea typeface="Calibri" panose="020F0502020204030204" pitchFamily="34" charset="0"/>
                <a:cs typeface="Arial" panose="020B0604020202020204" pitchFamily="34" charset="0"/>
              </a:rPr>
              <a:t> </a:t>
            </a:r>
            <a:r>
              <a:rPr lang="en-US" sz="1100" dirty="0" err="1">
                <a:latin typeface="Calibri" panose="020F0502020204030204" pitchFamily="34" charset="0"/>
                <a:ea typeface="Calibri" panose="020F0502020204030204" pitchFamily="34" charset="0"/>
                <a:cs typeface="Arial" panose="020B0604020202020204" pitchFamily="34" charset="0"/>
              </a:rPr>
              <a:t>cuidados</a:t>
            </a:r>
            <a:r>
              <a:rPr lang="en-US" sz="1100" dirty="0">
                <a:latin typeface="Calibri" panose="020F0502020204030204" pitchFamily="34" charset="0"/>
                <a:ea typeface="Calibri" panose="020F0502020204030204" pitchFamily="34" charset="0"/>
                <a:cs typeface="Arial" panose="020B0604020202020204" pitchFamily="34" charset="0"/>
              </a:rPr>
              <a:t> de </a:t>
            </a:r>
            <a:r>
              <a:rPr lang="en-US" sz="1100" dirty="0" err="1">
                <a:latin typeface="Calibri" panose="020F0502020204030204" pitchFamily="34" charset="0"/>
                <a:ea typeface="Calibri" panose="020F0502020204030204" pitchFamily="34" charset="0"/>
                <a:cs typeface="Arial" panose="020B0604020202020204" pitchFamily="34" charset="0"/>
              </a:rPr>
              <a:t>tipo</a:t>
            </a:r>
            <a:r>
              <a:rPr lang="en-US" sz="1100" dirty="0">
                <a:latin typeface="Calibri" panose="020F0502020204030204" pitchFamily="34" charset="0"/>
                <a:ea typeface="Calibri" panose="020F0502020204030204" pitchFamily="34" charset="0"/>
                <a:cs typeface="Arial" panose="020B0604020202020204" pitchFamily="34" charset="0"/>
              </a:rPr>
              <a:t> familiar </a:t>
            </a:r>
            <a:r>
              <a:rPr lang="en-US" sz="1100" dirty="0" err="1">
                <a:latin typeface="Calibri" panose="020F0502020204030204" pitchFamily="34" charset="0"/>
                <a:ea typeface="Calibri" panose="020F0502020204030204" pitchFamily="34" charset="0"/>
                <a:cs typeface="Arial" panose="020B0604020202020204" pitchFamily="34" charset="0"/>
              </a:rPr>
              <a:t>como</a:t>
            </a:r>
            <a:r>
              <a:rPr lang="en-US" sz="1100" dirty="0">
                <a:latin typeface="Calibri" panose="020F0502020204030204" pitchFamily="34" charset="0"/>
                <a:ea typeface="Calibri" panose="020F0502020204030204" pitchFamily="34" charset="0"/>
                <a:cs typeface="Arial" panose="020B0604020202020204" pitchFamily="34" charset="0"/>
              </a:rPr>
              <a:t> solución inmediata para </a:t>
            </a:r>
            <a:r>
              <a:rPr lang="en-US" sz="1100" dirty="0" err="1">
                <a:latin typeface="Calibri" panose="020F0502020204030204" pitchFamily="34" charset="0"/>
                <a:ea typeface="Calibri" panose="020F0502020204030204" pitchFamily="34" charset="0"/>
                <a:cs typeface="Arial" panose="020B0604020202020204" pitchFamily="34" charset="0"/>
              </a:rPr>
              <a:t>los</a:t>
            </a:r>
            <a:r>
              <a:rPr lang="en-US" sz="1100" dirty="0">
                <a:latin typeface="Calibri" panose="020F0502020204030204" pitchFamily="34" charset="0"/>
                <a:ea typeface="Calibri" panose="020F0502020204030204" pitchFamily="34" charset="0"/>
                <a:cs typeface="Arial" panose="020B0604020202020204" pitchFamily="34" charset="0"/>
              </a:rPr>
              <a:t>/as UASC, por ejemplo, en emergencias rápidas a gran escala (a la espera del desarrollo de opciones basadas en la </a:t>
            </a:r>
            <a:r>
              <a:rPr lang="en-US" sz="1100" dirty="0" err="1">
                <a:latin typeface="Calibri" panose="020F0502020204030204" pitchFamily="34" charset="0"/>
                <a:ea typeface="Calibri" panose="020F0502020204030204" pitchFamily="34" charset="0"/>
                <a:cs typeface="Arial" panose="020B0604020202020204" pitchFamily="34" charset="0"/>
              </a:rPr>
              <a:t>familia</a:t>
            </a:r>
            <a:r>
              <a:rPr lang="en-US" sz="1100" dirty="0">
                <a:latin typeface="Calibri" panose="020F0502020204030204" pitchFamily="34" charset="0"/>
                <a:ea typeface="Calibri" panose="020F0502020204030204" pitchFamily="34" charset="0"/>
                <a:cs typeface="Arial" panose="020B0604020202020204" pitchFamily="34" charset="0"/>
              </a:rPr>
              <a:t> y/o </a:t>
            </a:r>
            <a:r>
              <a:rPr lang="en-US" sz="1100" dirty="0" err="1">
                <a:latin typeface="Calibri" panose="020F0502020204030204" pitchFamily="34" charset="0"/>
                <a:ea typeface="Calibri" panose="020F0502020204030204" pitchFamily="34" charset="0"/>
                <a:cs typeface="Arial" panose="020B0604020202020204" pitchFamily="34" charset="0"/>
              </a:rPr>
              <a:t>comunidad</a:t>
            </a:r>
            <a:r>
              <a:rPr lang="en-US" sz="1100" dirty="0">
                <a:latin typeface="Calibri" panose="020F0502020204030204" pitchFamily="34" charset="0"/>
                <a:ea typeface="Calibri" panose="020F0502020204030204" pitchFamily="34" charset="0"/>
                <a:cs typeface="Arial" panose="020B0604020202020204" pitchFamily="34" charset="0"/>
              </a:rPr>
              <a:t>)</a:t>
            </a:r>
          </a:p>
          <a:p>
            <a:pPr marL="171450" lvl="0" indent="-171450">
              <a:lnSpc>
                <a:spcPct val="107000"/>
              </a:lnSpc>
              <a:buFont typeface="Arial" panose="020B0604020202020204" pitchFamily="34" charset="0"/>
              <a:buChar char="•"/>
              <a:tabLst>
                <a:tab pos="457200" algn="l"/>
              </a:tabLst>
            </a:pPr>
            <a:r>
              <a:rPr lang="en-US" sz="1100" dirty="0" err="1">
                <a:latin typeface="Calibri" panose="020F0502020204030204" pitchFamily="34" charset="0"/>
                <a:ea typeface="Calibri" panose="020F0502020204030204" pitchFamily="34" charset="0"/>
                <a:cs typeface="Arial" panose="020B0604020202020204" pitchFamily="34" charset="0"/>
              </a:rPr>
              <a:t>como</a:t>
            </a:r>
            <a:r>
              <a:rPr lang="en-US" sz="1100" dirty="0">
                <a:latin typeface="Calibri" panose="020F0502020204030204" pitchFamily="34" charset="0"/>
                <a:ea typeface="Calibri" panose="020F0502020204030204" pitchFamily="34" charset="0"/>
                <a:cs typeface="Arial" panose="020B0604020202020204" pitchFamily="34" charset="0"/>
              </a:rPr>
              <a:t> medio de garantizar que </a:t>
            </a:r>
            <a:r>
              <a:rPr lang="en-US" sz="1100" dirty="0" err="1">
                <a:latin typeface="Calibri" panose="020F0502020204030204" pitchFamily="34" charset="0"/>
                <a:ea typeface="Calibri" panose="020F0502020204030204" pitchFamily="34" charset="0"/>
                <a:cs typeface="Arial" panose="020B0604020202020204" pitchFamily="34" charset="0"/>
              </a:rPr>
              <a:t>los</a:t>
            </a:r>
            <a:r>
              <a:rPr lang="en-US" sz="1100" dirty="0">
                <a:latin typeface="Calibri" panose="020F0502020204030204" pitchFamily="34" charset="0"/>
                <a:ea typeface="Calibri" panose="020F0502020204030204" pitchFamily="34" charset="0"/>
                <a:cs typeface="Arial" panose="020B0604020202020204" pitchFamily="34" charset="0"/>
              </a:rPr>
              <a:t>/as </a:t>
            </a:r>
            <a:r>
              <a:rPr lang="en-US" sz="1100" dirty="0" err="1">
                <a:latin typeface="Calibri" panose="020F0502020204030204" pitchFamily="34" charset="0"/>
                <a:ea typeface="Calibri" panose="020F0502020204030204" pitchFamily="34" charset="0"/>
                <a:cs typeface="Arial" panose="020B0604020202020204" pitchFamily="34" charset="0"/>
              </a:rPr>
              <a:t>menores</a:t>
            </a:r>
            <a:r>
              <a:rPr lang="en-US" sz="1100" dirty="0">
                <a:latin typeface="Calibri" panose="020F0502020204030204" pitchFamily="34" charset="0"/>
                <a:ea typeface="Calibri" panose="020F0502020204030204" pitchFamily="34" charset="0"/>
                <a:cs typeface="Arial" panose="020B0604020202020204" pitchFamily="34" charset="0"/>
              </a:rPr>
              <a:t>  permanezcan en el mismo lugar cuando exista la posibilidad de localizar rápidamente a los miembros de la familia con vistas a una (rápida) reagrupación o </a:t>
            </a:r>
            <a:r>
              <a:rPr lang="en-US" sz="1100" dirty="0" err="1">
                <a:latin typeface="Calibri" panose="020F0502020204030204" pitchFamily="34" charset="0"/>
                <a:ea typeface="Calibri" panose="020F0502020204030204" pitchFamily="34" charset="0"/>
                <a:cs typeface="Arial" panose="020B0604020202020204" pitchFamily="34" charset="0"/>
              </a:rPr>
              <a:t>cuando</a:t>
            </a:r>
            <a:r>
              <a:rPr lang="en-US" sz="1100" dirty="0">
                <a:latin typeface="Calibri" panose="020F0502020204030204" pitchFamily="34" charset="0"/>
                <a:ea typeface="Calibri" panose="020F0502020204030204" pitchFamily="34" charset="0"/>
                <a:cs typeface="Arial" panose="020B0604020202020204" pitchFamily="34" charset="0"/>
              </a:rPr>
              <a:t> la </a:t>
            </a:r>
            <a:r>
              <a:rPr lang="en-US" sz="1100" dirty="0" err="1">
                <a:latin typeface="Calibri" panose="020F0502020204030204" pitchFamily="34" charset="0"/>
                <a:ea typeface="Calibri" panose="020F0502020204030204" pitchFamily="34" charset="0"/>
                <a:cs typeface="Arial" panose="020B0604020202020204" pitchFamily="34" charset="0"/>
              </a:rPr>
              <a:t>modalidad</a:t>
            </a:r>
            <a:r>
              <a:rPr lang="en-US" sz="1100" dirty="0">
                <a:latin typeface="Calibri" panose="020F0502020204030204" pitchFamily="34" charset="0"/>
                <a:ea typeface="Calibri" panose="020F0502020204030204" pitchFamily="34" charset="0"/>
                <a:cs typeface="Arial" panose="020B0604020202020204" pitchFamily="34" charset="0"/>
              </a:rPr>
              <a:t> de </a:t>
            </a:r>
            <a:r>
              <a:rPr lang="en-US" sz="1100" dirty="0" err="1">
                <a:latin typeface="Calibri" panose="020F0502020204030204" pitchFamily="34" charset="0"/>
                <a:ea typeface="Calibri" panose="020F0502020204030204" pitchFamily="34" charset="0"/>
                <a:cs typeface="Arial" panose="020B0604020202020204" pitchFamily="34" charset="0"/>
              </a:rPr>
              <a:t>acogida</a:t>
            </a:r>
            <a:r>
              <a:rPr lang="en-US" sz="1100" dirty="0">
                <a:latin typeface="Calibri" panose="020F0502020204030204" pitchFamily="34" charset="0"/>
                <a:ea typeface="Calibri" panose="020F0502020204030204" pitchFamily="34" charset="0"/>
                <a:cs typeface="Arial" panose="020B0604020202020204" pitchFamily="34" charset="0"/>
              </a:rPr>
              <a:t> familiar </a:t>
            </a:r>
            <a:r>
              <a:rPr lang="en-US" sz="1100" dirty="0" err="1">
                <a:latin typeface="Calibri" panose="020F0502020204030204" pitchFamily="34" charset="0"/>
                <a:ea typeface="Calibri" panose="020F0502020204030204" pitchFamily="34" charset="0"/>
                <a:cs typeface="Arial" panose="020B0604020202020204" pitchFamily="34" charset="0"/>
              </a:rPr>
              <a:t>pueda</a:t>
            </a:r>
            <a:r>
              <a:rPr lang="en-US" sz="1100" dirty="0">
                <a:latin typeface="Calibri" panose="020F0502020204030204" pitchFamily="34" charset="0"/>
                <a:ea typeface="Calibri" panose="020F0502020204030204" pitchFamily="34" charset="0"/>
                <a:cs typeface="Arial" panose="020B0604020202020204" pitchFamily="34" charset="0"/>
              </a:rPr>
              <a:t> impedir la </a:t>
            </a:r>
            <a:r>
              <a:rPr lang="en-US" sz="1100" dirty="0" err="1">
                <a:latin typeface="Calibri" panose="020F0502020204030204" pitchFamily="34" charset="0"/>
                <a:ea typeface="Calibri" panose="020F0502020204030204" pitchFamily="34" charset="0"/>
                <a:cs typeface="Arial" panose="020B0604020202020204" pitchFamily="34" charset="0"/>
              </a:rPr>
              <a:t>búsqueda</a:t>
            </a:r>
            <a:r>
              <a:rPr lang="en-US" sz="1100" dirty="0">
                <a:latin typeface="Calibri" panose="020F0502020204030204" pitchFamily="34" charset="0"/>
                <a:ea typeface="Calibri" panose="020F0502020204030204" pitchFamily="34" charset="0"/>
                <a:cs typeface="Arial" panose="020B0604020202020204" pitchFamily="34" charset="0"/>
              </a:rPr>
              <a:t> y </a:t>
            </a:r>
            <a:r>
              <a:rPr lang="en-US" sz="1100" dirty="0" err="1">
                <a:latin typeface="Calibri" panose="020F0502020204030204" pitchFamily="34" charset="0"/>
                <a:ea typeface="Calibri" panose="020F0502020204030204" pitchFamily="34" charset="0"/>
                <a:cs typeface="Arial" panose="020B0604020202020204" pitchFamily="34" charset="0"/>
              </a:rPr>
              <a:t>reunificación</a:t>
            </a:r>
            <a:r>
              <a:rPr lang="en-US" sz="1100" dirty="0">
                <a:latin typeface="Calibri" panose="020F0502020204030204" pitchFamily="34" charset="0"/>
                <a:ea typeface="Calibri" panose="020F0502020204030204" pitchFamily="34" charset="0"/>
                <a:cs typeface="Arial" panose="020B0604020202020204" pitchFamily="34" charset="0"/>
              </a:rPr>
              <a:t> familiar (BRF)</a:t>
            </a:r>
          </a:p>
          <a:p>
            <a:pPr marL="171450" lvl="0" indent="-171450">
              <a:lnSpc>
                <a:spcPct val="107000"/>
              </a:lnSpc>
              <a:buFont typeface="Arial" panose="020B0604020202020204" pitchFamily="34" charset="0"/>
              <a:buChar char="•"/>
              <a:tabLst>
                <a:tab pos="457200" algn="l"/>
              </a:tabLst>
            </a:pPr>
            <a:r>
              <a:rPr lang="en-US" sz="1100" dirty="0" err="1">
                <a:latin typeface="Calibri" panose="020F0502020204030204" pitchFamily="34" charset="0"/>
                <a:ea typeface="Calibri" panose="020F0502020204030204" pitchFamily="34" charset="0"/>
                <a:cs typeface="Arial" panose="020B0604020202020204" pitchFamily="34" charset="0"/>
              </a:rPr>
              <a:t>cuando</a:t>
            </a:r>
            <a:r>
              <a:rPr lang="en-US" sz="1100" dirty="0">
                <a:latin typeface="Calibri" panose="020F0502020204030204" pitchFamily="34" charset="0"/>
                <a:ea typeface="Calibri" panose="020F0502020204030204" pitchFamily="34" charset="0"/>
                <a:cs typeface="Arial" panose="020B0604020202020204" pitchFamily="34" charset="0"/>
              </a:rPr>
              <a:t> la población se desplaza y se necesita el cuidado de </a:t>
            </a:r>
            <a:r>
              <a:rPr lang="en-US" sz="1100" dirty="0" err="1">
                <a:latin typeface="Calibri" panose="020F0502020204030204" pitchFamily="34" charset="0"/>
                <a:ea typeface="Calibri" panose="020F0502020204030204" pitchFamily="34" charset="0"/>
                <a:cs typeface="Arial" panose="020B0604020202020204" pitchFamily="34" charset="0"/>
              </a:rPr>
              <a:t>los</a:t>
            </a:r>
            <a:r>
              <a:rPr lang="en-US" sz="1100" dirty="0">
                <a:latin typeface="Calibri" panose="020F0502020204030204" pitchFamily="34" charset="0"/>
                <a:ea typeface="Calibri" panose="020F0502020204030204" pitchFamily="34" charset="0"/>
                <a:cs typeface="Arial" panose="020B0604020202020204" pitchFamily="34" charset="0"/>
              </a:rPr>
              <a:t>/as </a:t>
            </a:r>
            <a:r>
              <a:rPr lang="en-US" sz="1100" dirty="0" err="1">
                <a:latin typeface="Calibri" panose="020F0502020204030204" pitchFamily="34" charset="0"/>
                <a:ea typeface="Calibri" panose="020F0502020204030204" pitchFamily="34" charset="0"/>
                <a:cs typeface="Arial" panose="020B0604020202020204" pitchFamily="34" charset="0"/>
              </a:rPr>
              <a:t>menores</a:t>
            </a:r>
            <a:r>
              <a:rPr lang="en-US" sz="1100" dirty="0">
                <a:latin typeface="Calibri" panose="020F0502020204030204" pitchFamily="34" charset="0"/>
                <a:ea typeface="Calibri" panose="020F0502020204030204" pitchFamily="34" charset="0"/>
                <a:cs typeface="Arial" panose="020B0604020202020204" pitchFamily="34" charset="0"/>
              </a:rPr>
              <a:t>  de forma temporal, por ejemplo, mientras se espera a reunirse con los miembros de la familia y no se dispone del </a:t>
            </a:r>
            <a:r>
              <a:rPr lang="en-US" sz="1100" dirty="0" err="1">
                <a:latin typeface="Calibri" panose="020F0502020204030204" pitchFamily="34" charset="0"/>
                <a:ea typeface="Calibri" panose="020F0502020204030204" pitchFamily="34" charset="0"/>
                <a:cs typeface="Arial" panose="020B0604020202020204" pitchFamily="34" charset="0"/>
              </a:rPr>
              <a:t>cuidado</a:t>
            </a:r>
            <a:r>
              <a:rPr lang="en-US" sz="1100" dirty="0">
                <a:latin typeface="Calibri" panose="020F0502020204030204" pitchFamily="34" charset="0"/>
                <a:ea typeface="Calibri" panose="020F0502020204030204" pitchFamily="34" charset="0"/>
                <a:cs typeface="Arial" panose="020B0604020202020204" pitchFamily="34" charset="0"/>
              </a:rPr>
              <a:t> familiar</a:t>
            </a:r>
          </a:p>
          <a:p>
            <a:pPr lvl="0">
              <a:lnSpc>
                <a:spcPct val="107000"/>
              </a:lnSpc>
              <a:tabLst>
                <a:tab pos="457200" algn="l"/>
              </a:tabLst>
            </a:pPr>
            <a:endParaRPr lang="en-US" sz="1100" dirty="0">
              <a:latin typeface="Calibri" panose="020F0502020204030204" pitchFamily="34" charset="0"/>
              <a:ea typeface="Calibri" panose="020F0502020204030204" pitchFamily="34" charset="0"/>
              <a:cs typeface="Arial" panose="020B0604020202020204" pitchFamily="34" charset="0"/>
            </a:endParaRPr>
          </a:p>
          <a:p>
            <a:pPr lvl="0">
              <a:lnSpc>
                <a:spcPct val="107000"/>
              </a:lnSpc>
              <a:tabLst>
                <a:tab pos="457200" algn="l"/>
              </a:tabLst>
            </a:pPr>
            <a:r>
              <a:rPr lang="en-US" sz="1100" b="1" dirty="0" err="1">
                <a:latin typeface="Calibri" panose="020F0502020204030204" pitchFamily="34" charset="0"/>
                <a:ea typeface="Calibri" panose="020F0502020204030204" pitchFamily="34" charset="0"/>
                <a:cs typeface="Arial" panose="020B0604020202020204" pitchFamily="34" charset="0"/>
              </a:rPr>
              <a:t>Buenas</a:t>
            </a:r>
            <a:r>
              <a:rPr lang="en-US" sz="1100" b="1" dirty="0">
                <a:latin typeface="Calibri" panose="020F0502020204030204" pitchFamily="34" charset="0"/>
                <a:ea typeface="Calibri" panose="020F0502020204030204" pitchFamily="34" charset="0"/>
                <a:cs typeface="Arial" panose="020B0604020202020204" pitchFamily="34" charset="0"/>
              </a:rPr>
              <a:t> </a:t>
            </a:r>
            <a:r>
              <a:rPr lang="en-US" sz="1100" b="1" dirty="0" err="1">
                <a:latin typeface="Calibri" panose="020F0502020204030204" pitchFamily="34" charset="0"/>
                <a:ea typeface="Calibri" panose="020F0502020204030204" pitchFamily="34" charset="0"/>
                <a:cs typeface="Arial" panose="020B0604020202020204" pitchFamily="34" charset="0"/>
              </a:rPr>
              <a:t>prácticas</a:t>
            </a:r>
            <a:r>
              <a:rPr lang="en-US" sz="1100" b="1" dirty="0">
                <a:latin typeface="Calibri" panose="020F0502020204030204" pitchFamily="34" charset="0"/>
                <a:ea typeface="Calibri" panose="020F0502020204030204" pitchFamily="34" charset="0"/>
                <a:cs typeface="Arial" panose="020B0604020202020204" pitchFamily="34" charset="0"/>
              </a:rPr>
              <a:t>:</a:t>
            </a:r>
          </a:p>
          <a:p>
            <a:pPr marL="171450" lvl="0" indent="-171450">
              <a:lnSpc>
                <a:spcPct val="107000"/>
              </a:lnSpc>
              <a:buFont typeface="Arial" panose="020B0604020202020204" pitchFamily="34" charset="0"/>
              <a:buChar char="•"/>
              <a:tabLst>
                <a:tab pos="457200" algn="l"/>
              </a:tabLst>
            </a:pPr>
            <a:r>
              <a:rPr lang="en-US" sz="1100" dirty="0" err="1">
                <a:latin typeface="Calibri" panose="020F0502020204030204" pitchFamily="34" charset="0"/>
                <a:ea typeface="Calibri" panose="020F0502020204030204" pitchFamily="34" charset="0"/>
                <a:cs typeface="Arial" panose="020B0604020202020204" pitchFamily="34" charset="0"/>
              </a:rPr>
              <a:t>los</a:t>
            </a:r>
            <a:r>
              <a:rPr lang="en-US" sz="1100" dirty="0">
                <a:latin typeface="Calibri" panose="020F0502020204030204" pitchFamily="34" charset="0"/>
                <a:ea typeface="Calibri" panose="020F0502020204030204" pitchFamily="34" charset="0"/>
                <a:cs typeface="Arial" panose="020B0604020202020204" pitchFamily="34" charset="0"/>
              </a:rPr>
              <a:t> </a:t>
            </a:r>
            <a:r>
              <a:rPr lang="en-US" sz="1100" dirty="0" err="1">
                <a:latin typeface="Calibri" panose="020F0502020204030204" pitchFamily="34" charset="0"/>
                <a:ea typeface="Calibri" panose="020F0502020204030204" pitchFamily="34" charset="0"/>
                <a:cs typeface="Arial" panose="020B0604020202020204" pitchFamily="34" charset="0"/>
              </a:rPr>
              <a:t>cuidados</a:t>
            </a:r>
            <a:r>
              <a:rPr lang="en-US" sz="1100" dirty="0">
                <a:latin typeface="Calibri" panose="020F0502020204030204" pitchFamily="34" charset="0"/>
                <a:ea typeface="Calibri" panose="020F0502020204030204" pitchFamily="34" charset="0"/>
                <a:cs typeface="Arial" panose="020B0604020202020204" pitchFamily="34" charset="0"/>
              </a:rPr>
              <a:t> </a:t>
            </a:r>
            <a:r>
              <a:rPr lang="en-US" sz="1100" dirty="0" err="1">
                <a:latin typeface="Calibri" panose="020F0502020204030204" pitchFamily="34" charset="0"/>
                <a:ea typeface="Calibri" panose="020F0502020204030204" pitchFamily="34" charset="0"/>
                <a:cs typeface="Arial" panose="020B0604020202020204" pitchFamily="34" charset="0"/>
              </a:rPr>
              <a:t>en</a:t>
            </a:r>
            <a:r>
              <a:rPr lang="en-US" sz="1100" dirty="0">
                <a:latin typeface="Calibri" panose="020F0502020204030204" pitchFamily="34" charset="0"/>
                <a:ea typeface="Calibri" panose="020F0502020204030204" pitchFamily="34" charset="0"/>
                <a:cs typeface="Arial" panose="020B0604020202020204" pitchFamily="34" charset="0"/>
              </a:rPr>
              <a:t> </a:t>
            </a:r>
            <a:r>
              <a:rPr lang="en-US" sz="1100" dirty="0" err="1">
                <a:latin typeface="Calibri" panose="020F0502020204030204" pitchFamily="34" charset="0"/>
                <a:ea typeface="Calibri" panose="020F0502020204030204" pitchFamily="34" charset="0"/>
                <a:cs typeface="Arial" panose="020B0604020202020204" pitchFamily="34" charset="0"/>
              </a:rPr>
              <a:t>centros</a:t>
            </a:r>
            <a:r>
              <a:rPr lang="en-US" sz="1100" dirty="0">
                <a:latin typeface="Calibri" panose="020F0502020204030204" pitchFamily="34" charset="0"/>
                <a:ea typeface="Calibri" panose="020F0502020204030204" pitchFamily="34" charset="0"/>
                <a:cs typeface="Arial" panose="020B0604020202020204" pitchFamily="34" charset="0"/>
              </a:rPr>
              <a:t> </a:t>
            </a:r>
            <a:r>
              <a:rPr lang="en-US" sz="1100" dirty="0" err="1">
                <a:latin typeface="Calibri" panose="020F0502020204030204" pitchFamily="34" charset="0"/>
                <a:ea typeface="Calibri" panose="020F0502020204030204" pitchFamily="34" charset="0"/>
                <a:cs typeface="Arial" panose="020B0604020202020204" pitchFamily="34" charset="0"/>
              </a:rPr>
              <a:t>deben</a:t>
            </a:r>
            <a:r>
              <a:rPr lang="en-US" sz="1100" dirty="0">
                <a:latin typeface="Calibri" panose="020F0502020204030204" pitchFamily="34" charset="0"/>
                <a:ea typeface="Calibri" panose="020F0502020204030204" pitchFamily="34" charset="0"/>
                <a:cs typeface="Arial" panose="020B0604020202020204" pitchFamily="34" charset="0"/>
              </a:rPr>
              <a:t> </a:t>
            </a:r>
            <a:r>
              <a:rPr lang="en-US" sz="1100" dirty="0" err="1">
                <a:latin typeface="Calibri" panose="020F0502020204030204" pitchFamily="34" charset="0"/>
                <a:ea typeface="Calibri" panose="020F0502020204030204" pitchFamily="34" charset="0"/>
                <a:cs typeface="Arial" panose="020B0604020202020204" pitchFamily="34" charset="0"/>
              </a:rPr>
              <a:t>cumplir</a:t>
            </a:r>
            <a:r>
              <a:rPr lang="en-US" sz="1100" dirty="0">
                <a:latin typeface="Calibri" panose="020F0502020204030204" pitchFamily="34" charset="0"/>
                <a:ea typeface="Calibri" panose="020F0502020204030204" pitchFamily="34" charset="0"/>
                <a:cs typeface="Arial" panose="020B0604020202020204" pitchFamily="34" charset="0"/>
              </a:rPr>
              <a:t> unas normas mínimas de atención y ser </a:t>
            </a:r>
            <a:r>
              <a:rPr lang="en-US" sz="1100" dirty="0" err="1">
                <a:latin typeface="Calibri" panose="020F0502020204030204" pitchFamily="34" charset="0"/>
                <a:ea typeface="Calibri" panose="020F0502020204030204" pitchFamily="34" charset="0"/>
                <a:cs typeface="Arial" panose="020B0604020202020204" pitchFamily="34" charset="0"/>
              </a:rPr>
              <a:t>planificados</a:t>
            </a:r>
            <a:r>
              <a:rPr lang="en-US" sz="1100" dirty="0">
                <a:latin typeface="Calibri" panose="020F0502020204030204" pitchFamily="34" charset="0"/>
                <a:ea typeface="Calibri" panose="020F0502020204030204" pitchFamily="34" charset="0"/>
                <a:cs typeface="Arial" panose="020B0604020202020204" pitchFamily="34" charset="0"/>
              </a:rPr>
              <a:t>, bien </a:t>
            </a:r>
            <a:r>
              <a:rPr lang="en-US" sz="1100" dirty="0" err="1">
                <a:latin typeface="Calibri" panose="020F0502020204030204" pitchFamily="34" charset="0"/>
                <a:ea typeface="Calibri" panose="020F0502020204030204" pitchFamily="34" charset="0"/>
                <a:cs typeface="Arial" panose="020B0604020202020204" pitchFamily="34" charset="0"/>
              </a:rPr>
              <a:t>definidos</a:t>
            </a:r>
            <a:r>
              <a:rPr lang="en-US" sz="1100" dirty="0">
                <a:latin typeface="Calibri" panose="020F0502020204030204" pitchFamily="34" charset="0"/>
                <a:ea typeface="Calibri" panose="020F0502020204030204" pitchFamily="34" charset="0"/>
                <a:cs typeface="Arial" panose="020B0604020202020204" pitchFamily="34" charset="0"/>
              </a:rPr>
              <a:t> y </a:t>
            </a:r>
            <a:r>
              <a:rPr lang="en-US" sz="1100" dirty="0" err="1">
                <a:latin typeface="Calibri" panose="020F0502020204030204" pitchFamily="34" charset="0"/>
                <a:ea typeface="Calibri" panose="020F0502020204030204" pitchFamily="34" charset="0"/>
                <a:cs typeface="Arial" panose="020B0604020202020204" pitchFamily="34" charset="0"/>
              </a:rPr>
              <a:t>gestionados</a:t>
            </a:r>
            <a:r>
              <a:rPr lang="en-US" sz="1100" dirty="0">
                <a:latin typeface="Calibri" panose="020F0502020204030204" pitchFamily="34" charset="0"/>
                <a:ea typeface="Calibri" panose="020F0502020204030204" pitchFamily="34" charset="0"/>
                <a:cs typeface="Arial" panose="020B0604020202020204" pitchFamily="34" charset="0"/>
              </a:rPr>
              <a:t> con gran </a:t>
            </a:r>
            <a:r>
              <a:rPr lang="en-US" sz="1100" dirty="0" err="1">
                <a:latin typeface="Calibri" panose="020F0502020204030204" pitchFamily="34" charset="0"/>
                <a:ea typeface="Calibri" panose="020F0502020204030204" pitchFamily="34" charset="0"/>
                <a:cs typeface="Arial" panose="020B0604020202020204" pitchFamily="34" charset="0"/>
              </a:rPr>
              <a:t>cuidado</a:t>
            </a:r>
            <a:r>
              <a:rPr lang="en-US" sz="1100" dirty="0">
                <a:latin typeface="Calibri" panose="020F0502020204030204" pitchFamily="34" charset="0"/>
                <a:ea typeface="Calibri" panose="020F0502020204030204" pitchFamily="34" charset="0"/>
                <a:cs typeface="Arial" panose="020B0604020202020204" pitchFamily="34" charset="0"/>
              </a:rPr>
              <a:t> para minimizar los "factores de atracción" que pueden fomentar la separación, es decir, procedimientos de control acordados y </a:t>
            </a:r>
            <a:r>
              <a:rPr lang="en-US" sz="1100" dirty="0" err="1">
                <a:latin typeface="Calibri" panose="020F0502020204030204" pitchFamily="34" charset="0"/>
                <a:ea typeface="Calibri" panose="020F0502020204030204" pitchFamily="34" charset="0"/>
                <a:cs typeface="Arial" panose="020B0604020202020204" pitchFamily="34" charset="0"/>
              </a:rPr>
              <a:t>y</a:t>
            </a:r>
            <a:r>
              <a:rPr lang="en-US" sz="1100" dirty="0">
                <a:latin typeface="Calibri" panose="020F0502020204030204" pitchFamily="34" charset="0"/>
                <a:ea typeface="Calibri" panose="020F0502020204030204" pitchFamily="34" charset="0"/>
                <a:cs typeface="Arial" panose="020B0604020202020204" pitchFamily="34" charset="0"/>
              </a:rPr>
              <a:t> </a:t>
            </a:r>
            <a:r>
              <a:rPr lang="en-US" sz="1100" dirty="0" err="1">
                <a:latin typeface="Calibri" panose="020F0502020204030204" pitchFamily="34" charset="0"/>
                <a:ea typeface="Calibri" panose="020F0502020204030204" pitchFamily="34" charset="0"/>
                <a:cs typeface="Arial" panose="020B0604020202020204" pitchFamily="34" charset="0"/>
              </a:rPr>
              <a:t>aplicados</a:t>
            </a:r>
            <a:r>
              <a:rPr lang="en-US" sz="1100" dirty="0">
                <a:latin typeface="Calibri" panose="020F0502020204030204" pitchFamily="34" charset="0"/>
                <a:ea typeface="Calibri" panose="020F0502020204030204" pitchFamily="34" charset="0"/>
                <a:cs typeface="Arial" panose="020B0604020202020204" pitchFamily="34" charset="0"/>
              </a:rPr>
              <a:t> con rigor</a:t>
            </a:r>
          </a:p>
          <a:p>
            <a:pPr marL="171450" lvl="0" indent="-171450">
              <a:lnSpc>
                <a:spcPct val="107000"/>
              </a:lnSpc>
              <a:buFont typeface="Arial" panose="020B0604020202020204" pitchFamily="34" charset="0"/>
              <a:buChar char="•"/>
              <a:tabLst>
                <a:tab pos="457200" algn="l"/>
              </a:tabLst>
            </a:pPr>
            <a:r>
              <a:rPr lang="en-US" sz="1100" dirty="0">
                <a:latin typeface="Calibri" panose="020F0502020204030204" pitchFamily="34" charset="0"/>
                <a:ea typeface="Calibri" panose="020F0502020204030204" pitchFamily="34" charset="0"/>
                <a:cs typeface="Arial" panose="020B0604020202020204" pitchFamily="34" charset="0"/>
              </a:rPr>
              <a:t>la </a:t>
            </a:r>
            <a:r>
              <a:rPr lang="en-US" sz="1100" dirty="0" err="1">
                <a:latin typeface="Calibri" panose="020F0502020204030204" pitchFamily="34" charset="0"/>
                <a:ea typeface="Calibri" panose="020F0502020204030204" pitchFamily="34" charset="0"/>
                <a:cs typeface="Arial" panose="020B0604020202020204" pitchFamily="34" charset="0"/>
              </a:rPr>
              <a:t>modalidad</a:t>
            </a:r>
            <a:r>
              <a:rPr lang="en-US" sz="1100" dirty="0">
                <a:latin typeface="Calibri" panose="020F0502020204030204" pitchFamily="34" charset="0"/>
                <a:ea typeface="Calibri" panose="020F0502020204030204" pitchFamily="34" charset="0"/>
                <a:cs typeface="Arial" panose="020B0604020202020204" pitchFamily="34" charset="0"/>
              </a:rPr>
              <a:t> de </a:t>
            </a:r>
            <a:r>
              <a:rPr lang="en-US" sz="1100" dirty="0" err="1">
                <a:latin typeface="Calibri" panose="020F0502020204030204" pitchFamily="34" charset="0"/>
                <a:ea typeface="Calibri" panose="020F0502020204030204" pitchFamily="34" charset="0"/>
                <a:cs typeface="Arial" panose="020B0604020202020204" pitchFamily="34" charset="0"/>
              </a:rPr>
              <a:t>acogida</a:t>
            </a:r>
            <a:r>
              <a:rPr lang="en-US" sz="1100" dirty="0">
                <a:latin typeface="Calibri" panose="020F0502020204030204" pitchFamily="34" charset="0"/>
                <a:ea typeface="Calibri" panose="020F0502020204030204" pitchFamily="34" charset="0"/>
                <a:cs typeface="Arial" panose="020B0604020202020204" pitchFamily="34" charset="0"/>
              </a:rPr>
              <a:t> en un centro debe establecerse durante el menor tiempo posible (las herramientas ACE recomiendan no más de 12 semanas a menos que existan razones específicas por las que deba ser más largo y menos si es posible) y tener como objetivo la reunificación familiar o </a:t>
            </a:r>
            <a:r>
              <a:rPr lang="en-US" sz="1100" dirty="0" err="1">
                <a:latin typeface="Calibri" panose="020F0502020204030204" pitchFamily="34" charset="0"/>
                <a:ea typeface="Calibri" panose="020F0502020204030204" pitchFamily="34" charset="0"/>
                <a:cs typeface="Arial" panose="020B0604020202020204" pitchFamily="34" charset="0"/>
              </a:rPr>
              <a:t>una</a:t>
            </a:r>
            <a:r>
              <a:rPr lang="en-US" sz="1100" dirty="0">
                <a:latin typeface="Calibri" panose="020F0502020204030204" pitchFamily="34" charset="0"/>
                <a:ea typeface="Calibri" panose="020F0502020204030204" pitchFamily="34" charset="0"/>
                <a:cs typeface="Arial" panose="020B0604020202020204" pitchFamily="34" charset="0"/>
              </a:rPr>
              <a:t> </a:t>
            </a:r>
            <a:r>
              <a:rPr lang="en-US" sz="1100" dirty="0" err="1">
                <a:latin typeface="Calibri" panose="020F0502020204030204" pitchFamily="34" charset="0"/>
                <a:ea typeface="Calibri" panose="020F0502020204030204" pitchFamily="34" charset="0"/>
                <a:cs typeface="Arial" panose="020B0604020202020204" pitchFamily="34" charset="0"/>
              </a:rPr>
              <a:t>modalidad</a:t>
            </a:r>
            <a:r>
              <a:rPr lang="en-US" sz="1100" dirty="0">
                <a:latin typeface="Calibri" panose="020F0502020204030204" pitchFamily="34" charset="0"/>
                <a:ea typeface="Calibri" panose="020F0502020204030204" pitchFamily="34" charset="0"/>
                <a:cs typeface="Arial" panose="020B0604020202020204" pitchFamily="34" charset="0"/>
              </a:rPr>
              <a:t> de </a:t>
            </a:r>
            <a:r>
              <a:rPr lang="en-US" sz="1100" dirty="0" err="1">
                <a:latin typeface="Calibri" panose="020F0502020204030204" pitchFamily="34" charset="0"/>
                <a:ea typeface="Calibri" panose="020F0502020204030204" pitchFamily="34" charset="0"/>
                <a:cs typeface="Arial" panose="020B0604020202020204" pitchFamily="34" charset="0"/>
              </a:rPr>
              <a:t>acogida</a:t>
            </a:r>
            <a:r>
              <a:rPr lang="en-US" sz="1100" dirty="0">
                <a:latin typeface="Calibri" panose="020F0502020204030204" pitchFamily="34" charset="0"/>
                <a:ea typeface="Calibri" panose="020F0502020204030204" pitchFamily="34" charset="0"/>
                <a:cs typeface="Arial" panose="020B0604020202020204" pitchFamily="34" charset="0"/>
              </a:rPr>
              <a:t> </a:t>
            </a:r>
            <a:r>
              <a:rPr lang="en-US" sz="1100" dirty="0" err="1">
                <a:latin typeface="Calibri" panose="020F0502020204030204" pitchFamily="34" charset="0"/>
                <a:ea typeface="Calibri" panose="020F0502020204030204" pitchFamily="34" charset="0"/>
                <a:cs typeface="Arial" panose="020B0604020202020204" pitchFamily="34" charset="0"/>
              </a:rPr>
              <a:t>alternativa</a:t>
            </a:r>
            <a:r>
              <a:rPr lang="en-US" sz="1100" dirty="0">
                <a:latin typeface="Calibri" panose="020F0502020204030204" pitchFamily="34" charset="0"/>
                <a:ea typeface="Calibri" panose="020F0502020204030204" pitchFamily="34" charset="0"/>
                <a:cs typeface="Arial" panose="020B0604020202020204" pitchFamily="34" charset="0"/>
              </a:rPr>
              <a:t> a largo </a:t>
            </a:r>
            <a:r>
              <a:rPr lang="en-US" sz="1100" dirty="0" err="1">
                <a:latin typeface="Calibri" panose="020F0502020204030204" pitchFamily="34" charset="0"/>
                <a:ea typeface="Calibri" panose="020F0502020204030204" pitchFamily="34" charset="0"/>
                <a:cs typeface="Arial" panose="020B0604020202020204" pitchFamily="34" charset="0"/>
              </a:rPr>
              <a:t>plazo</a:t>
            </a:r>
            <a:endParaRPr lang="en-US" sz="1100" dirty="0">
              <a:latin typeface="Calibri" panose="020F0502020204030204" pitchFamily="34" charset="0"/>
              <a:ea typeface="Calibri" panose="020F0502020204030204" pitchFamily="34" charset="0"/>
              <a:cs typeface="Arial" panose="020B0604020202020204" pitchFamily="34" charset="0"/>
            </a:endParaRPr>
          </a:p>
          <a:p>
            <a:pPr lvl="0">
              <a:lnSpc>
                <a:spcPct val="107000"/>
              </a:lnSpc>
              <a:tabLst>
                <a:tab pos="457200" algn="l"/>
              </a:tabLst>
            </a:pPr>
            <a:endParaRPr lang="en-US" sz="1100" dirty="0">
              <a:latin typeface="Calibri" panose="020F0502020204030204" pitchFamily="34" charset="0"/>
              <a:ea typeface="Calibri" panose="020F0502020204030204" pitchFamily="34" charset="0"/>
              <a:cs typeface="Arial" panose="020B0604020202020204" pitchFamily="34" charset="0"/>
            </a:endParaRPr>
          </a:p>
          <a:p>
            <a:pPr lvl="0">
              <a:lnSpc>
                <a:spcPct val="107000"/>
              </a:lnSpc>
              <a:tabLst>
                <a:tab pos="457200" algn="l"/>
              </a:tabLst>
            </a:pPr>
            <a:r>
              <a:rPr lang="en-US" sz="1100" b="1" dirty="0">
                <a:latin typeface="Calibri" panose="020F0502020204030204" pitchFamily="34" charset="0"/>
                <a:ea typeface="Calibri" panose="020F0502020204030204" pitchFamily="34" charset="0"/>
                <a:cs typeface="Arial" panose="020B0604020202020204" pitchFamily="34" charset="0"/>
              </a:rPr>
              <a:t>Casas </a:t>
            </a:r>
            <a:r>
              <a:rPr lang="en-US" sz="1100" b="1" dirty="0" err="1">
                <a:latin typeface="Calibri" panose="020F0502020204030204" pitchFamily="34" charset="0"/>
                <a:ea typeface="Calibri" panose="020F0502020204030204" pitchFamily="34" charset="0"/>
                <a:cs typeface="Arial" panose="020B0604020202020204" pitchFamily="34" charset="0"/>
              </a:rPr>
              <a:t>seguras</a:t>
            </a:r>
            <a:r>
              <a:rPr lang="en-US" sz="1100" b="1" dirty="0">
                <a:latin typeface="Calibri" panose="020F0502020204030204" pitchFamily="34" charset="0"/>
                <a:ea typeface="Calibri" panose="020F0502020204030204" pitchFamily="34" charset="0"/>
                <a:cs typeface="Arial" panose="020B0604020202020204" pitchFamily="34" charset="0"/>
              </a:rPr>
              <a:t>:</a:t>
            </a:r>
          </a:p>
          <a:p>
            <a:pPr marL="171450" lvl="0" indent="-171450">
              <a:lnSpc>
                <a:spcPct val="107000"/>
              </a:lnSpc>
              <a:buFont typeface="Arial" panose="020B0604020202020204" pitchFamily="34" charset="0"/>
              <a:buChar char="•"/>
              <a:tabLst>
                <a:tab pos="457200" algn="l"/>
              </a:tabLst>
            </a:pPr>
            <a:r>
              <a:rPr lang="en-US" sz="1100" dirty="0" err="1">
                <a:latin typeface="Calibri" panose="020F0502020204030204" pitchFamily="34" charset="0"/>
                <a:ea typeface="Calibri" panose="020F0502020204030204" pitchFamily="34" charset="0"/>
                <a:cs typeface="Arial" panose="020B0604020202020204" pitchFamily="34" charset="0"/>
              </a:rPr>
              <a:t>los</a:t>
            </a:r>
            <a:r>
              <a:rPr lang="en-US" sz="1100" dirty="0">
                <a:latin typeface="Calibri" panose="020F0502020204030204" pitchFamily="34" charset="0"/>
                <a:ea typeface="Calibri" panose="020F0502020204030204" pitchFamily="34" charset="0"/>
                <a:cs typeface="Arial" panose="020B0604020202020204" pitchFamily="34" charset="0"/>
              </a:rPr>
              <a:t> centros de acogida son una opción a corto plazo, por lo que debe buscarse una solución a más largo plazo lo antes posible. El alojamiento en centros de acogida debe estar disponible cuando exista un riesgo para </a:t>
            </a:r>
            <a:r>
              <a:rPr lang="en-US" sz="1100" dirty="0" err="1">
                <a:latin typeface="Calibri" panose="020F0502020204030204" pitchFamily="34" charset="0"/>
                <a:ea typeface="Calibri" panose="020F0502020204030204" pitchFamily="34" charset="0"/>
                <a:cs typeface="Arial" panose="020B0604020202020204" pitchFamily="34" charset="0"/>
              </a:rPr>
              <a:t>el</a:t>
            </a:r>
            <a:r>
              <a:rPr lang="en-US" sz="1100" dirty="0">
                <a:latin typeface="Calibri" panose="020F0502020204030204" pitchFamily="34" charset="0"/>
                <a:ea typeface="Calibri" panose="020F0502020204030204" pitchFamily="34" charset="0"/>
                <a:cs typeface="Arial" panose="020B0604020202020204" pitchFamily="34" charset="0"/>
              </a:rPr>
              <a:t>/la </a:t>
            </a:r>
            <a:r>
              <a:rPr lang="en-US" sz="1100" dirty="0" err="1">
                <a:latin typeface="Calibri" panose="020F0502020204030204" pitchFamily="34" charset="0"/>
                <a:ea typeface="Calibri" panose="020F0502020204030204" pitchFamily="34" charset="0"/>
                <a:cs typeface="Arial" panose="020B0604020202020204" pitchFamily="34" charset="0"/>
              </a:rPr>
              <a:t>menor</a:t>
            </a:r>
            <a:r>
              <a:rPr lang="en-US" sz="1100" dirty="0">
                <a:latin typeface="Calibri" panose="020F0502020204030204" pitchFamily="34" charset="0"/>
                <a:ea typeface="Calibri" panose="020F0502020204030204" pitchFamily="34" charset="0"/>
                <a:cs typeface="Arial" panose="020B0604020202020204" pitchFamily="34" charset="0"/>
              </a:rPr>
              <a:t> o </a:t>
            </a:r>
            <a:r>
              <a:rPr lang="en-US" sz="1100" dirty="0" err="1">
                <a:latin typeface="Calibri" panose="020F0502020204030204" pitchFamily="34" charset="0"/>
                <a:ea typeface="Calibri" panose="020F0502020204030204" pitchFamily="34" charset="0"/>
                <a:cs typeface="Arial" panose="020B0604020202020204" pitchFamily="34" charset="0"/>
              </a:rPr>
              <a:t>los</a:t>
            </a:r>
            <a:r>
              <a:rPr lang="en-US" sz="1100" dirty="0">
                <a:latin typeface="Calibri" panose="020F0502020204030204" pitchFamily="34" charset="0"/>
                <a:ea typeface="Calibri" panose="020F0502020204030204" pitchFamily="34" charset="0"/>
                <a:cs typeface="Arial" panose="020B0604020202020204" pitchFamily="34" charset="0"/>
              </a:rPr>
              <a:t>/as </a:t>
            </a:r>
            <a:r>
              <a:rPr lang="en-US" sz="1100" dirty="0" err="1">
                <a:latin typeface="Calibri" panose="020F0502020204030204" pitchFamily="34" charset="0"/>
                <a:ea typeface="Calibri" panose="020F0502020204030204" pitchFamily="34" charset="0"/>
                <a:cs typeface="Arial" panose="020B0604020202020204" pitchFamily="34" charset="0"/>
              </a:rPr>
              <a:t>menores</a:t>
            </a:r>
            <a:r>
              <a:rPr lang="en-US" sz="1100" dirty="0">
                <a:latin typeface="Calibri" panose="020F0502020204030204" pitchFamily="34" charset="0"/>
                <a:ea typeface="Calibri" panose="020F0502020204030204" pitchFamily="34" charset="0"/>
                <a:cs typeface="Arial" panose="020B0604020202020204" pitchFamily="34" charset="0"/>
              </a:rPr>
              <a:t>  en caso de que se conozca su ubicación (secuestro, trata, ataque). Debe haber alojamientos separados para niños y niñas, los centros de acogida deben contar con personal las 24 horas del día y deben existir protocolos de emergencia; la formación del personal debe destacar la importancia de la </a:t>
            </a:r>
            <a:r>
              <a:rPr lang="en-US" sz="1100" dirty="0" err="1">
                <a:latin typeface="Calibri" panose="020F0502020204030204" pitchFamily="34" charset="0"/>
                <a:ea typeface="Calibri" panose="020F0502020204030204" pitchFamily="34" charset="0"/>
                <a:cs typeface="Arial" panose="020B0604020202020204" pitchFamily="34" charset="0"/>
              </a:rPr>
              <a:t>confidencialidad</a:t>
            </a:r>
            <a:r>
              <a:rPr lang="en-US" sz="1100" dirty="0">
                <a:latin typeface="Calibri" panose="020F0502020204030204" pitchFamily="34" charset="0"/>
                <a:ea typeface="Calibri" panose="020F0502020204030204" pitchFamily="34" charset="0"/>
                <a:cs typeface="Arial" panose="020B0604020202020204" pitchFamily="34" charset="0"/>
              </a:rPr>
              <a:t> total</a:t>
            </a:r>
          </a:p>
        </p:txBody>
      </p:sp>
    </p:spTree>
    <p:extLst>
      <p:ext uri="{BB962C8B-B14F-4D97-AF65-F5344CB8AC3E}">
        <p14:creationId xmlns:p14="http://schemas.microsoft.com/office/powerpoint/2010/main" val="359622992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Hexagon 15">
            <a:extLst>
              <a:ext uri="{FF2B5EF4-FFF2-40B4-BE49-F238E27FC236}">
                <a16:creationId xmlns:a16="http://schemas.microsoft.com/office/drawing/2014/main" id="{F4F20A53-B8B7-8386-80BB-458946D2C2F7}"/>
              </a:ext>
            </a:extLst>
          </p:cNvPr>
          <p:cNvSpPr/>
          <p:nvPr/>
        </p:nvSpPr>
        <p:spPr>
          <a:xfrm rot="1782986">
            <a:off x="286724" y="301110"/>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Hexagon 16">
            <a:extLst>
              <a:ext uri="{FF2B5EF4-FFF2-40B4-BE49-F238E27FC236}">
                <a16:creationId xmlns:a16="http://schemas.microsoft.com/office/drawing/2014/main" id="{5B0D2ECD-2245-1B29-30FA-9D9E91DEC81C}"/>
              </a:ext>
            </a:extLst>
          </p:cNvPr>
          <p:cNvSpPr/>
          <p:nvPr/>
        </p:nvSpPr>
        <p:spPr>
          <a:xfrm rot="1782986">
            <a:off x="286724" y="763955"/>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Hexagon 17">
            <a:extLst>
              <a:ext uri="{FF2B5EF4-FFF2-40B4-BE49-F238E27FC236}">
                <a16:creationId xmlns:a16="http://schemas.microsoft.com/office/drawing/2014/main" id="{2F62FD80-42A6-087C-FB97-CBD717DE2157}"/>
              </a:ext>
            </a:extLst>
          </p:cNvPr>
          <p:cNvSpPr/>
          <p:nvPr/>
        </p:nvSpPr>
        <p:spPr>
          <a:xfrm rot="1782986">
            <a:off x="286724" y="1226800"/>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Hexagon 18">
            <a:extLst>
              <a:ext uri="{FF2B5EF4-FFF2-40B4-BE49-F238E27FC236}">
                <a16:creationId xmlns:a16="http://schemas.microsoft.com/office/drawing/2014/main" id="{34282C81-1BDD-445E-97F5-59741069E143}"/>
              </a:ext>
            </a:extLst>
          </p:cNvPr>
          <p:cNvSpPr/>
          <p:nvPr/>
        </p:nvSpPr>
        <p:spPr>
          <a:xfrm rot="1782986">
            <a:off x="286724" y="1689645"/>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Hexagon 19">
            <a:extLst>
              <a:ext uri="{FF2B5EF4-FFF2-40B4-BE49-F238E27FC236}">
                <a16:creationId xmlns:a16="http://schemas.microsoft.com/office/drawing/2014/main" id="{DAE8D308-1F21-2E7C-7DA3-C0E216556E5B}"/>
              </a:ext>
            </a:extLst>
          </p:cNvPr>
          <p:cNvSpPr/>
          <p:nvPr/>
        </p:nvSpPr>
        <p:spPr>
          <a:xfrm rot="1782986">
            <a:off x="286724" y="2152490"/>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TextBox 2">
            <a:extLst>
              <a:ext uri="{FF2B5EF4-FFF2-40B4-BE49-F238E27FC236}">
                <a16:creationId xmlns:a16="http://schemas.microsoft.com/office/drawing/2014/main" id="{D13F15F9-8AC8-48CA-4493-32131C8CEE55}"/>
              </a:ext>
            </a:extLst>
          </p:cNvPr>
          <p:cNvSpPr txBox="1"/>
          <p:nvPr/>
        </p:nvSpPr>
        <p:spPr>
          <a:xfrm>
            <a:off x="996288" y="7873203"/>
            <a:ext cx="4048678" cy="351035"/>
          </a:xfrm>
          <a:prstGeom prst="rect">
            <a:avLst/>
          </a:prstGeom>
          <a:noFill/>
          <a:ln>
            <a:noFill/>
          </a:ln>
        </p:spPr>
        <p:txBody>
          <a:bodyPr wrap="square" lIns="90000" tIns="90000" rIns="90000" bIns="90000" rtlCol="0">
            <a:spAutoFit/>
          </a:bodyPr>
          <a:lstStyle/>
          <a:p>
            <a:r>
              <a:rPr lang="en-US" sz="1100" b="1" dirty="0"/>
              <a:t>Fortalecimiento de la familia en los cuidados provisionales / de tránsito en centros:</a:t>
            </a:r>
          </a:p>
        </p:txBody>
      </p:sp>
      <p:sp>
        <p:nvSpPr>
          <p:cNvPr id="4" name="Rectangle 3">
            <a:extLst>
              <a:ext uri="{FF2B5EF4-FFF2-40B4-BE49-F238E27FC236}">
                <a16:creationId xmlns:a16="http://schemas.microsoft.com/office/drawing/2014/main" id="{1423D7D9-44C0-BAE0-3071-9C0926F9B438}"/>
              </a:ext>
            </a:extLst>
          </p:cNvPr>
          <p:cNvSpPr/>
          <p:nvPr/>
        </p:nvSpPr>
        <p:spPr>
          <a:xfrm>
            <a:off x="996286" y="8668114"/>
            <a:ext cx="5262998" cy="805087"/>
          </a:xfrm>
          <a:prstGeom prst="rect">
            <a:avLst/>
          </a:prstGeom>
          <a:noFill/>
          <a:ln>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extBox 1">
            <a:extLst>
              <a:ext uri="{FF2B5EF4-FFF2-40B4-BE49-F238E27FC236}">
                <a16:creationId xmlns:a16="http://schemas.microsoft.com/office/drawing/2014/main" id="{42EFF979-35F0-1966-39AA-5927BCB29F9D}"/>
              </a:ext>
            </a:extLst>
          </p:cNvPr>
          <p:cNvSpPr txBox="1"/>
          <p:nvPr/>
        </p:nvSpPr>
        <p:spPr>
          <a:xfrm>
            <a:off x="1031162" y="628977"/>
            <a:ext cx="5262997" cy="8054449"/>
          </a:xfrm>
          <a:prstGeom prst="rect">
            <a:avLst/>
          </a:prstGeom>
          <a:noFill/>
        </p:spPr>
        <p:txBody>
          <a:bodyPr wrap="square">
            <a:spAutoFit/>
          </a:bodyPr>
          <a:lstStyle/>
          <a:p>
            <a:pPr lvl="0">
              <a:lnSpc>
                <a:spcPct val="107000"/>
              </a:lnSpc>
              <a:tabLst>
                <a:tab pos="457200" algn="l"/>
              </a:tabLst>
            </a:pPr>
            <a:r>
              <a:rPr lang="en-US" sz="1100" b="1" dirty="0" err="1">
                <a:latin typeface="Calibri" panose="020F0502020204030204" pitchFamily="34" charset="0"/>
                <a:ea typeface="Calibri" panose="020F0502020204030204" pitchFamily="34" charset="0"/>
                <a:cs typeface="Arial" panose="020B0604020202020204" pitchFamily="34" charset="0"/>
              </a:rPr>
              <a:t>Cuidados</a:t>
            </a:r>
            <a:r>
              <a:rPr lang="en-US" sz="1100" b="1" dirty="0">
                <a:latin typeface="Calibri" panose="020F0502020204030204" pitchFamily="34" charset="0"/>
                <a:ea typeface="Calibri" panose="020F0502020204030204" pitchFamily="34" charset="0"/>
                <a:cs typeface="Arial" panose="020B0604020202020204" pitchFamily="34" charset="0"/>
              </a:rPr>
              <a:t> de </a:t>
            </a:r>
            <a:r>
              <a:rPr lang="en-US" sz="1100" b="1" dirty="0" err="1">
                <a:latin typeface="Calibri" panose="020F0502020204030204" pitchFamily="34" charset="0"/>
                <a:ea typeface="Calibri" panose="020F0502020204030204" pitchFamily="34" charset="0"/>
                <a:cs typeface="Arial" panose="020B0604020202020204" pitchFamily="34" charset="0"/>
              </a:rPr>
              <a:t>tipo</a:t>
            </a:r>
            <a:r>
              <a:rPr lang="en-US" sz="1100" b="1" dirty="0">
                <a:latin typeface="Calibri" panose="020F0502020204030204" pitchFamily="34" charset="0"/>
                <a:ea typeface="Calibri" panose="020F0502020204030204" pitchFamily="34" charset="0"/>
                <a:cs typeface="Arial" panose="020B0604020202020204" pitchFamily="34" charset="0"/>
              </a:rPr>
              <a:t> </a:t>
            </a:r>
            <a:r>
              <a:rPr lang="en-US" sz="1100" b="1" dirty="0" err="1">
                <a:latin typeface="Calibri" panose="020F0502020204030204" pitchFamily="34" charset="0"/>
                <a:ea typeface="Calibri" panose="020F0502020204030204" pitchFamily="34" charset="0"/>
                <a:cs typeface="Arial" panose="020B0604020202020204" pitchFamily="34" charset="0"/>
              </a:rPr>
              <a:t>residencial</a:t>
            </a:r>
            <a:r>
              <a:rPr lang="en-US" sz="1100" b="1" dirty="0">
                <a:latin typeface="Calibri" panose="020F0502020204030204" pitchFamily="34" charset="0"/>
                <a:ea typeface="Calibri" panose="020F0502020204030204" pitchFamily="34" charset="0"/>
                <a:cs typeface="Arial" panose="020B0604020202020204" pitchFamily="34" charset="0"/>
              </a:rPr>
              <a:t>:</a:t>
            </a:r>
          </a:p>
          <a:p>
            <a:pPr marL="171450" lvl="0" indent="-171450">
              <a:lnSpc>
                <a:spcPct val="107000"/>
              </a:lnSpc>
              <a:buFont typeface="Arial" panose="020B0604020202020204" pitchFamily="34" charset="0"/>
              <a:buChar char="•"/>
              <a:tabLst>
                <a:tab pos="457200" algn="l"/>
              </a:tabLst>
            </a:pPr>
            <a:r>
              <a:rPr lang="en-US" sz="1100" dirty="0" err="1">
                <a:latin typeface="Calibri" panose="020F0502020204030204" pitchFamily="34" charset="0"/>
                <a:ea typeface="Calibri" panose="020F0502020204030204" pitchFamily="34" charset="0"/>
                <a:cs typeface="Arial" panose="020B0604020202020204" pitchFamily="34" charset="0"/>
              </a:rPr>
              <a:t>alojamiento</a:t>
            </a:r>
            <a:r>
              <a:rPr lang="en-US" sz="1100" dirty="0">
                <a:latin typeface="Calibri" panose="020F0502020204030204" pitchFamily="34" charset="0"/>
                <a:ea typeface="Calibri" panose="020F0502020204030204" pitchFamily="34" charset="0"/>
                <a:cs typeface="Arial" panose="020B0604020202020204" pitchFamily="34" charset="0"/>
              </a:rPr>
              <a:t> en grupo en un centro especialmente designado en el que el personal asalariado o las personas </a:t>
            </a:r>
            <a:r>
              <a:rPr lang="en-US" sz="1100" dirty="0" err="1">
                <a:latin typeface="Calibri" panose="020F0502020204030204" pitchFamily="34" charset="0"/>
                <a:ea typeface="Calibri" panose="020F0502020204030204" pitchFamily="34" charset="0"/>
                <a:cs typeface="Arial" panose="020B0604020202020204" pitchFamily="34" charset="0"/>
              </a:rPr>
              <a:t>voluntarias</a:t>
            </a:r>
            <a:r>
              <a:rPr lang="en-US" sz="1100" dirty="0">
                <a:latin typeface="Calibri" panose="020F0502020204030204" pitchFamily="34" charset="0"/>
                <a:ea typeface="Calibri" panose="020F0502020204030204" pitchFamily="34" charset="0"/>
                <a:cs typeface="Arial" panose="020B0604020202020204" pitchFamily="34" charset="0"/>
              </a:rPr>
              <a:t> garantizan la atención por turnos. La </a:t>
            </a:r>
            <a:r>
              <a:rPr lang="en-US" sz="1100" dirty="0" err="1">
                <a:latin typeface="Calibri" panose="020F0502020204030204" pitchFamily="34" charset="0"/>
                <a:ea typeface="Calibri" panose="020F0502020204030204" pitchFamily="34" charset="0"/>
                <a:cs typeface="Arial" panose="020B0604020202020204" pitchFamily="34" charset="0"/>
              </a:rPr>
              <a:t>atención</a:t>
            </a:r>
            <a:r>
              <a:rPr lang="en-US" sz="1100" dirty="0">
                <a:latin typeface="Calibri" panose="020F0502020204030204" pitchFamily="34" charset="0"/>
                <a:ea typeface="Calibri" panose="020F0502020204030204" pitchFamily="34" charset="0"/>
                <a:cs typeface="Arial" panose="020B0604020202020204" pitchFamily="34" charset="0"/>
              </a:rPr>
              <a:t> o </a:t>
            </a:r>
            <a:r>
              <a:rPr lang="en-US" sz="1100" dirty="0" err="1">
                <a:latin typeface="Calibri" panose="020F0502020204030204" pitchFamily="34" charset="0"/>
                <a:ea typeface="Calibri" panose="020F0502020204030204" pitchFamily="34" charset="0"/>
                <a:cs typeface="Arial" panose="020B0604020202020204" pitchFamily="34" charset="0"/>
              </a:rPr>
              <a:t>cuidados</a:t>
            </a:r>
            <a:r>
              <a:rPr lang="en-US" sz="1100" dirty="0">
                <a:latin typeface="Calibri" panose="020F0502020204030204" pitchFamily="34" charset="0"/>
                <a:ea typeface="Calibri" panose="020F0502020204030204" pitchFamily="34" charset="0"/>
                <a:cs typeface="Arial" panose="020B0604020202020204" pitchFamily="34" charset="0"/>
              </a:rPr>
              <a:t> de </a:t>
            </a:r>
            <a:r>
              <a:rPr lang="en-US" sz="1100" dirty="0" err="1">
                <a:latin typeface="Calibri" panose="020F0502020204030204" pitchFamily="34" charset="0"/>
                <a:ea typeface="Calibri" panose="020F0502020204030204" pitchFamily="34" charset="0"/>
                <a:cs typeface="Arial" panose="020B0604020202020204" pitchFamily="34" charset="0"/>
              </a:rPr>
              <a:t>tipo</a:t>
            </a:r>
            <a:r>
              <a:rPr lang="en-US" sz="1100" dirty="0">
                <a:latin typeface="Calibri" panose="020F0502020204030204" pitchFamily="34" charset="0"/>
                <a:ea typeface="Calibri" panose="020F0502020204030204" pitchFamily="34" charset="0"/>
                <a:cs typeface="Arial" panose="020B0604020202020204" pitchFamily="34" charset="0"/>
              </a:rPr>
              <a:t> residencial es un término genérico que incluye la </a:t>
            </a:r>
            <a:r>
              <a:rPr lang="en-US" sz="1100" dirty="0" err="1">
                <a:latin typeface="Calibri" panose="020F0502020204030204" pitchFamily="34" charset="0"/>
                <a:ea typeface="Calibri" panose="020F0502020204030204" pitchFamily="34" charset="0"/>
                <a:cs typeface="Arial" panose="020B0604020202020204" pitchFamily="34" charset="0"/>
              </a:rPr>
              <a:t>reubicación</a:t>
            </a:r>
            <a:r>
              <a:rPr lang="en-US" sz="1100" dirty="0">
                <a:latin typeface="Calibri" panose="020F0502020204030204" pitchFamily="34" charset="0"/>
                <a:ea typeface="Calibri" panose="020F0502020204030204" pitchFamily="34" charset="0"/>
                <a:cs typeface="Arial" panose="020B0604020202020204" pitchFamily="34" charset="0"/>
              </a:rPr>
              <a:t> a corto y largo plazo en instituciones, hogares para grupos pequeños, lugares seguros para la atención de emergencia y centros de </a:t>
            </a:r>
            <a:r>
              <a:rPr lang="en-US" sz="1100" dirty="0" err="1">
                <a:latin typeface="Calibri" panose="020F0502020204030204" pitchFamily="34" charset="0"/>
                <a:ea typeface="Calibri" panose="020F0502020204030204" pitchFamily="34" charset="0"/>
                <a:cs typeface="Arial" panose="020B0604020202020204" pitchFamily="34" charset="0"/>
              </a:rPr>
              <a:t>tránsito</a:t>
            </a:r>
            <a:endParaRPr lang="en-US" sz="1100" dirty="0">
              <a:latin typeface="Calibri" panose="020F0502020204030204" pitchFamily="34" charset="0"/>
              <a:ea typeface="Calibri" panose="020F0502020204030204" pitchFamily="34" charset="0"/>
              <a:cs typeface="Arial" panose="020B0604020202020204" pitchFamily="34" charset="0"/>
            </a:endParaRPr>
          </a:p>
          <a:p>
            <a:pPr marL="171450" lvl="0" indent="-171450">
              <a:lnSpc>
                <a:spcPct val="107000"/>
              </a:lnSpc>
              <a:buFont typeface="Arial" panose="020B0604020202020204" pitchFamily="34" charset="0"/>
              <a:buChar char="•"/>
              <a:tabLst>
                <a:tab pos="457200" algn="l"/>
              </a:tabLst>
            </a:pPr>
            <a:r>
              <a:rPr lang="en-US" sz="1100" dirty="0" err="1">
                <a:latin typeface="Calibri" panose="020F0502020204030204" pitchFamily="34" charset="0"/>
                <a:ea typeface="Calibri" panose="020F0502020204030204" pitchFamily="34" charset="0"/>
                <a:cs typeface="Arial" panose="020B0604020202020204" pitchFamily="34" charset="0"/>
              </a:rPr>
              <a:t>todos</a:t>
            </a:r>
            <a:r>
              <a:rPr lang="en-US" sz="1100" dirty="0">
                <a:latin typeface="Calibri" panose="020F0502020204030204" pitchFamily="34" charset="0"/>
                <a:ea typeface="Calibri" panose="020F0502020204030204" pitchFamily="34" charset="0"/>
                <a:cs typeface="Arial" panose="020B0604020202020204" pitchFamily="34" charset="0"/>
              </a:rPr>
              <a:t> los centros de acogida deben estar registrados y ser inspeccionados de forma independiente por las autoridades competentes. Si se desconoce la </a:t>
            </a:r>
            <a:r>
              <a:rPr lang="en-US" sz="1100" dirty="0" err="1">
                <a:latin typeface="Calibri" panose="020F0502020204030204" pitchFamily="34" charset="0"/>
                <a:ea typeface="Calibri" panose="020F0502020204030204" pitchFamily="34" charset="0"/>
                <a:cs typeface="Arial" panose="020B0604020202020204" pitchFamily="34" charset="0"/>
              </a:rPr>
              <a:t>calidad</a:t>
            </a:r>
            <a:r>
              <a:rPr lang="en-US" sz="1100" dirty="0">
                <a:latin typeface="Calibri" panose="020F0502020204030204" pitchFamily="34" charset="0"/>
                <a:ea typeface="Calibri" panose="020F0502020204030204" pitchFamily="34" charset="0"/>
                <a:cs typeface="Arial" panose="020B0604020202020204" pitchFamily="34" charset="0"/>
              </a:rPr>
              <a:t> de la </a:t>
            </a:r>
            <a:r>
              <a:rPr lang="en-US" sz="1100" dirty="0" err="1">
                <a:latin typeface="Calibri" panose="020F0502020204030204" pitchFamily="34" charset="0"/>
                <a:ea typeface="Calibri" panose="020F0502020204030204" pitchFamily="34" charset="0"/>
                <a:cs typeface="Arial" panose="020B0604020202020204" pitchFamily="34" charset="0"/>
              </a:rPr>
              <a:t>modalidad</a:t>
            </a:r>
            <a:r>
              <a:rPr lang="en-US" sz="1100" dirty="0">
                <a:latin typeface="Calibri" panose="020F0502020204030204" pitchFamily="34" charset="0"/>
                <a:ea typeface="Calibri" panose="020F0502020204030204" pitchFamily="34" charset="0"/>
                <a:cs typeface="Arial" panose="020B0604020202020204" pitchFamily="34" charset="0"/>
              </a:rPr>
              <a:t> de </a:t>
            </a:r>
            <a:r>
              <a:rPr lang="en-US" sz="1100" dirty="0" err="1">
                <a:latin typeface="Calibri" panose="020F0502020204030204" pitchFamily="34" charset="0"/>
                <a:ea typeface="Calibri" panose="020F0502020204030204" pitchFamily="34" charset="0"/>
                <a:cs typeface="Arial" panose="020B0604020202020204" pitchFamily="34" charset="0"/>
              </a:rPr>
              <a:t>acogida</a:t>
            </a:r>
            <a:r>
              <a:rPr lang="en-US" sz="1100" dirty="0">
                <a:latin typeface="Calibri" panose="020F0502020204030204" pitchFamily="34" charset="0"/>
                <a:ea typeface="Calibri" panose="020F0502020204030204" pitchFamily="34" charset="0"/>
                <a:cs typeface="Arial" panose="020B0604020202020204" pitchFamily="34" charset="0"/>
              </a:rPr>
              <a:t>, no se debería ingresar a un/a </a:t>
            </a:r>
            <a:r>
              <a:rPr lang="en-US" sz="1100" dirty="0" err="1">
                <a:latin typeface="Calibri" panose="020F0502020204030204" pitchFamily="34" charset="0"/>
                <a:ea typeface="Calibri" panose="020F0502020204030204" pitchFamily="34" charset="0"/>
                <a:cs typeface="Arial" panose="020B0604020202020204" pitchFamily="34" charset="0"/>
              </a:rPr>
              <a:t>menor</a:t>
            </a:r>
            <a:r>
              <a:rPr lang="en-US" sz="1100" dirty="0">
                <a:latin typeface="Calibri" panose="020F0502020204030204" pitchFamily="34" charset="0"/>
                <a:ea typeface="Calibri" panose="020F0502020204030204" pitchFamily="34" charset="0"/>
                <a:cs typeface="Arial" panose="020B0604020202020204" pitchFamily="34" charset="0"/>
              </a:rPr>
              <a:t> </a:t>
            </a:r>
            <a:r>
              <a:rPr lang="en-US" sz="1100" dirty="0" err="1">
                <a:latin typeface="Calibri" panose="020F0502020204030204" pitchFamily="34" charset="0"/>
                <a:ea typeface="Calibri" panose="020F0502020204030204" pitchFamily="34" charset="0"/>
                <a:cs typeface="Arial" panose="020B0604020202020204" pitchFamily="34" charset="0"/>
              </a:rPr>
              <a:t>en</a:t>
            </a:r>
            <a:r>
              <a:rPr lang="en-US" sz="1100" dirty="0">
                <a:latin typeface="Calibri" panose="020F0502020204030204" pitchFamily="34" charset="0"/>
                <a:ea typeface="Calibri" panose="020F0502020204030204" pitchFamily="34" charset="0"/>
                <a:cs typeface="Arial" panose="020B0604020202020204" pitchFamily="34" charset="0"/>
              </a:rPr>
              <a:t> el centro hasta que se haya realizado una inspección mínima. El nivel de cuidado proporcionado en todas las </a:t>
            </a:r>
            <a:r>
              <a:rPr lang="en-US" sz="1100" dirty="0" err="1">
                <a:latin typeface="Calibri" panose="020F0502020204030204" pitchFamily="34" charset="0"/>
                <a:ea typeface="Calibri" panose="020F0502020204030204" pitchFamily="34" charset="0"/>
                <a:cs typeface="Arial" panose="020B0604020202020204" pitchFamily="34" charset="0"/>
              </a:rPr>
              <a:t>modalidades</a:t>
            </a:r>
            <a:r>
              <a:rPr lang="en-US" sz="1100" dirty="0">
                <a:latin typeface="Calibri" panose="020F0502020204030204" pitchFamily="34" charset="0"/>
                <a:ea typeface="Calibri" panose="020F0502020204030204" pitchFamily="34" charset="0"/>
                <a:cs typeface="Arial" panose="020B0604020202020204" pitchFamily="34" charset="0"/>
              </a:rPr>
              <a:t> de </a:t>
            </a:r>
            <a:r>
              <a:rPr lang="en-US" sz="1100" dirty="0" err="1">
                <a:latin typeface="Calibri" panose="020F0502020204030204" pitchFamily="34" charset="0"/>
                <a:ea typeface="Calibri" panose="020F0502020204030204" pitchFamily="34" charset="0"/>
                <a:cs typeface="Arial" panose="020B0604020202020204" pitchFamily="34" charset="0"/>
              </a:rPr>
              <a:t>acogida</a:t>
            </a:r>
            <a:r>
              <a:rPr lang="en-US" sz="1100" dirty="0">
                <a:latin typeface="Calibri" panose="020F0502020204030204" pitchFamily="34" charset="0"/>
                <a:ea typeface="Calibri" panose="020F0502020204030204" pitchFamily="34" charset="0"/>
                <a:cs typeface="Arial" panose="020B0604020202020204" pitchFamily="34" charset="0"/>
              </a:rPr>
              <a:t> </a:t>
            </a:r>
            <a:r>
              <a:rPr lang="en-US" sz="1100" dirty="0" err="1">
                <a:latin typeface="Calibri" panose="020F0502020204030204" pitchFamily="34" charset="0"/>
                <a:ea typeface="Calibri" panose="020F0502020204030204" pitchFamily="34" charset="0"/>
                <a:cs typeface="Arial" panose="020B0604020202020204" pitchFamily="34" charset="0"/>
              </a:rPr>
              <a:t>alternativa</a:t>
            </a:r>
            <a:r>
              <a:rPr lang="en-US" sz="1100" dirty="0">
                <a:latin typeface="Calibri" panose="020F0502020204030204" pitchFamily="34" charset="0"/>
                <a:ea typeface="Calibri" panose="020F0502020204030204" pitchFamily="34" charset="0"/>
                <a:cs typeface="Arial" panose="020B0604020202020204" pitchFamily="34" charset="0"/>
              </a:rPr>
              <a:t> </a:t>
            </a:r>
            <a:r>
              <a:rPr lang="en-US" sz="1100" dirty="0" err="1">
                <a:latin typeface="Calibri" panose="020F0502020204030204" pitchFamily="34" charset="0"/>
                <a:ea typeface="Calibri" panose="020F0502020204030204" pitchFamily="34" charset="0"/>
                <a:cs typeface="Arial" panose="020B0604020202020204" pitchFamily="34" charset="0"/>
              </a:rPr>
              <a:t>debe</a:t>
            </a:r>
            <a:r>
              <a:rPr lang="en-US" sz="1100" dirty="0">
                <a:latin typeface="Calibri" panose="020F0502020204030204" pitchFamily="34" charset="0"/>
                <a:ea typeface="Calibri" panose="020F0502020204030204" pitchFamily="34" charset="0"/>
                <a:cs typeface="Arial" panose="020B0604020202020204" pitchFamily="34" charset="0"/>
              </a:rPr>
              <a:t> ser </a:t>
            </a:r>
            <a:r>
              <a:rPr lang="en-US" sz="1100" dirty="0" err="1">
                <a:latin typeface="Calibri" panose="020F0502020204030204" pitchFamily="34" charset="0"/>
                <a:ea typeface="Calibri" panose="020F0502020204030204" pitchFamily="34" charset="0"/>
                <a:cs typeface="Arial" panose="020B0604020202020204" pitchFamily="34" charset="0"/>
              </a:rPr>
              <a:t>evaludada</a:t>
            </a:r>
            <a:r>
              <a:rPr lang="en-US" sz="1100" dirty="0">
                <a:latin typeface="Calibri" panose="020F0502020204030204" pitchFamily="34" charset="0"/>
                <a:ea typeface="Calibri" panose="020F0502020204030204" pitchFamily="34" charset="0"/>
                <a:cs typeface="Arial" panose="020B0604020202020204" pitchFamily="34" charset="0"/>
              </a:rPr>
              <a:t> </a:t>
            </a:r>
            <a:r>
              <a:rPr lang="en-US" sz="1100" dirty="0" err="1">
                <a:latin typeface="Calibri" panose="020F0502020204030204" pitchFamily="34" charset="0"/>
                <a:ea typeface="Calibri" panose="020F0502020204030204" pitchFamily="34" charset="0"/>
                <a:cs typeface="Arial" panose="020B0604020202020204" pitchFamily="34" charset="0"/>
              </a:rPr>
              <a:t>periódicamente</a:t>
            </a:r>
            <a:r>
              <a:rPr lang="en-US" sz="1100" dirty="0">
                <a:latin typeface="Calibri" panose="020F0502020204030204" pitchFamily="34" charset="0"/>
                <a:ea typeface="Calibri" panose="020F0502020204030204" pitchFamily="34" charset="0"/>
                <a:cs typeface="Arial" panose="020B0604020202020204" pitchFamily="34" charset="0"/>
              </a:rPr>
              <a:t> en función de un conjunto acordado de normas basadas en las Directrices sobre las modalidades alternativas de cuidado de </a:t>
            </a:r>
            <a:r>
              <a:rPr lang="en-US" sz="1100" dirty="0" err="1">
                <a:latin typeface="Calibri" panose="020F0502020204030204" pitchFamily="34" charset="0"/>
                <a:ea typeface="Calibri" panose="020F0502020204030204" pitchFamily="34" charset="0"/>
                <a:cs typeface="Arial" panose="020B0604020202020204" pitchFamily="34" charset="0"/>
              </a:rPr>
              <a:t>los</a:t>
            </a:r>
            <a:r>
              <a:rPr lang="en-US" sz="1100" dirty="0">
                <a:latin typeface="Calibri" panose="020F0502020204030204" pitchFamily="34" charset="0"/>
                <a:ea typeface="Calibri" panose="020F0502020204030204" pitchFamily="34" charset="0"/>
                <a:cs typeface="Arial" panose="020B0604020202020204" pitchFamily="34" charset="0"/>
              </a:rPr>
              <a:t>/as </a:t>
            </a:r>
            <a:r>
              <a:rPr lang="en-US" sz="1100" dirty="0" err="1">
                <a:latin typeface="Calibri" panose="020F0502020204030204" pitchFamily="34" charset="0"/>
                <a:ea typeface="Calibri" panose="020F0502020204030204" pitchFamily="34" charset="0"/>
                <a:cs typeface="Arial" panose="020B0604020202020204" pitchFamily="34" charset="0"/>
              </a:rPr>
              <a:t>menores</a:t>
            </a:r>
            <a:r>
              <a:rPr lang="en-US" sz="1100" dirty="0">
                <a:latin typeface="Calibri" panose="020F0502020204030204" pitchFamily="34" charset="0"/>
                <a:ea typeface="Calibri" panose="020F0502020204030204" pitchFamily="34" charset="0"/>
                <a:cs typeface="Arial" panose="020B0604020202020204" pitchFamily="34" charset="0"/>
              </a:rPr>
              <a:t>  (Naciones </a:t>
            </a:r>
            <a:r>
              <a:rPr lang="en-US" sz="1100" dirty="0" err="1">
                <a:latin typeface="Calibri" panose="020F0502020204030204" pitchFamily="34" charset="0"/>
                <a:ea typeface="Calibri" panose="020F0502020204030204" pitchFamily="34" charset="0"/>
                <a:cs typeface="Arial" panose="020B0604020202020204" pitchFamily="34" charset="0"/>
              </a:rPr>
              <a:t>Unidas</a:t>
            </a:r>
            <a:r>
              <a:rPr lang="en-US" sz="1100" dirty="0">
                <a:latin typeface="Calibri" panose="020F0502020204030204" pitchFamily="34" charset="0"/>
                <a:ea typeface="Calibri" panose="020F0502020204030204" pitchFamily="34" charset="0"/>
                <a:cs typeface="Arial" panose="020B0604020202020204" pitchFamily="34" charset="0"/>
              </a:rPr>
              <a:t>)</a:t>
            </a:r>
          </a:p>
          <a:p>
            <a:pPr marL="171450" lvl="0" indent="-171450">
              <a:lnSpc>
                <a:spcPct val="107000"/>
              </a:lnSpc>
              <a:buFont typeface="Arial" panose="020B0604020202020204" pitchFamily="34" charset="0"/>
              <a:buChar char="•"/>
              <a:tabLst>
                <a:tab pos="457200" algn="l"/>
              </a:tabLst>
            </a:pPr>
            <a:r>
              <a:rPr lang="en-US" sz="1100" dirty="0">
                <a:latin typeface="Calibri" panose="020F0502020204030204" pitchFamily="34" charset="0"/>
                <a:ea typeface="Calibri" panose="020F0502020204030204" pitchFamily="34" charset="0"/>
                <a:cs typeface="Arial" panose="020B0604020202020204" pitchFamily="34" charset="0"/>
              </a:rPr>
              <a:t>la </a:t>
            </a:r>
            <a:r>
              <a:rPr lang="en-US" sz="1100" dirty="0" err="1">
                <a:latin typeface="Calibri" panose="020F0502020204030204" pitchFamily="34" charset="0"/>
                <a:ea typeface="Calibri" panose="020F0502020204030204" pitchFamily="34" charset="0"/>
                <a:cs typeface="Arial" panose="020B0604020202020204" pitchFamily="34" charset="0"/>
              </a:rPr>
              <a:t>modalidad</a:t>
            </a:r>
            <a:r>
              <a:rPr lang="en-US" sz="1100" dirty="0">
                <a:latin typeface="Calibri" panose="020F0502020204030204" pitchFamily="34" charset="0"/>
                <a:ea typeface="Calibri" panose="020F0502020204030204" pitchFamily="34" charset="0"/>
                <a:cs typeface="Arial" panose="020B0604020202020204" pitchFamily="34" charset="0"/>
              </a:rPr>
              <a:t> de </a:t>
            </a:r>
            <a:r>
              <a:rPr lang="en-US" sz="1100" dirty="0" err="1">
                <a:latin typeface="Calibri" panose="020F0502020204030204" pitchFamily="34" charset="0"/>
                <a:ea typeface="Calibri" panose="020F0502020204030204" pitchFamily="34" charset="0"/>
                <a:cs typeface="Arial" panose="020B0604020202020204" pitchFamily="34" charset="0"/>
              </a:rPr>
              <a:t>acogida</a:t>
            </a:r>
            <a:r>
              <a:rPr lang="en-US" sz="1100" dirty="0">
                <a:latin typeface="Calibri" panose="020F0502020204030204" pitchFamily="34" charset="0"/>
                <a:ea typeface="Calibri" panose="020F0502020204030204" pitchFamily="34" charset="0"/>
                <a:cs typeface="Arial" panose="020B0604020202020204" pitchFamily="34" charset="0"/>
              </a:rPr>
              <a:t> </a:t>
            </a:r>
            <a:r>
              <a:rPr lang="en-US" sz="1100" dirty="0" err="1">
                <a:latin typeface="Calibri" panose="020F0502020204030204" pitchFamily="34" charset="0"/>
                <a:ea typeface="Calibri" panose="020F0502020204030204" pitchFamily="34" charset="0"/>
                <a:cs typeface="Arial" panose="020B0604020202020204" pitchFamily="34" charset="0"/>
              </a:rPr>
              <a:t>residencial</a:t>
            </a:r>
            <a:r>
              <a:rPr lang="en-US" sz="1100" dirty="0">
                <a:latin typeface="Calibri" panose="020F0502020204030204" pitchFamily="34" charset="0"/>
                <a:ea typeface="Calibri" panose="020F0502020204030204" pitchFamily="34" charset="0"/>
                <a:cs typeface="Arial" panose="020B0604020202020204" pitchFamily="34" charset="0"/>
              </a:rPr>
              <a:t> solo debe utilizarse como medida a corto plazo hasta que puedan desarrollarse alternativas de </a:t>
            </a:r>
            <a:r>
              <a:rPr lang="en-US" sz="1100" dirty="0" err="1">
                <a:latin typeface="Calibri" panose="020F0502020204030204" pitchFamily="34" charset="0"/>
                <a:ea typeface="Calibri" panose="020F0502020204030204" pitchFamily="34" charset="0"/>
                <a:cs typeface="Arial" panose="020B0604020202020204" pitchFamily="34" charset="0"/>
              </a:rPr>
              <a:t>acogida</a:t>
            </a:r>
            <a:r>
              <a:rPr lang="en-US" sz="1100" dirty="0">
                <a:latin typeface="Calibri" panose="020F0502020204030204" pitchFamily="34" charset="0"/>
                <a:ea typeface="Calibri" panose="020F0502020204030204" pitchFamily="34" charset="0"/>
                <a:cs typeface="Arial" panose="020B0604020202020204" pitchFamily="34" charset="0"/>
              </a:rPr>
              <a:t> familiar o </a:t>
            </a:r>
            <a:r>
              <a:rPr lang="en-US" sz="1100" dirty="0" err="1">
                <a:latin typeface="Calibri" panose="020F0502020204030204" pitchFamily="34" charset="0"/>
                <a:ea typeface="Calibri" panose="020F0502020204030204" pitchFamily="34" charset="0"/>
                <a:cs typeface="Arial" panose="020B0604020202020204" pitchFamily="34" charset="0"/>
              </a:rPr>
              <a:t>comunitaria</a:t>
            </a:r>
            <a:r>
              <a:rPr lang="en-US" sz="1100" dirty="0">
                <a:latin typeface="Calibri" panose="020F0502020204030204" pitchFamily="34" charset="0"/>
                <a:ea typeface="Calibri" panose="020F0502020204030204" pitchFamily="34" charset="0"/>
                <a:cs typeface="Arial" panose="020B0604020202020204" pitchFamily="34" charset="0"/>
              </a:rPr>
              <a:t>, o cuando sea específicamente apropiado, necesario y constructivo para </a:t>
            </a:r>
            <a:r>
              <a:rPr lang="en-US" sz="1100" dirty="0" err="1">
                <a:latin typeface="Calibri" panose="020F0502020204030204" pitchFamily="34" charset="0"/>
                <a:ea typeface="Calibri" panose="020F0502020204030204" pitchFamily="34" charset="0"/>
                <a:cs typeface="Arial" panose="020B0604020202020204" pitchFamily="34" charset="0"/>
              </a:rPr>
              <a:t>el</a:t>
            </a:r>
            <a:r>
              <a:rPr lang="en-US" sz="1100" dirty="0">
                <a:latin typeface="Calibri" panose="020F0502020204030204" pitchFamily="34" charset="0"/>
                <a:ea typeface="Calibri" panose="020F0502020204030204" pitchFamily="34" charset="0"/>
                <a:cs typeface="Arial" panose="020B0604020202020204" pitchFamily="34" charset="0"/>
              </a:rPr>
              <a:t>/la </a:t>
            </a:r>
            <a:r>
              <a:rPr lang="en-US" sz="1100" dirty="0" err="1">
                <a:latin typeface="Calibri" panose="020F0502020204030204" pitchFamily="34" charset="0"/>
                <a:ea typeface="Calibri" panose="020F0502020204030204" pitchFamily="34" charset="0"/>
                <a:cs typeface="Arial" panose="020B0604020202020204" pitchFamily="34" charset="0"/>
              </a:rPr>
              <a:t>menor</a:t>
            </a:r>
            <a:r>
              <a:rPr lang="en-US" sz="1100" dirty="0">
                <a:latin typeface="Calibri" panose="020F0502020204030204" pitchFamily="34" charset="0"/>
                <a:ea typeface="Calibri" panose="020F0502020204030204" pitchFamily="34" charset="0"/>
                <a:cs typeface="Arial" panose="020B0604020202020204" pitchFamily="34" charset="0"/>
              </a:rPr>
              <a:t> </a:t>
            </a:r>
            <a:r>
              <a:rPr lang="en-US" sz="1100" dirty="0" err="1">
                <a:latin typeface="Calibri" panose="020F0502020204030204" pitchFamily="34" charset="0"/>
                <a:ea typeface="Calibri" panose="020F0502020204030204" pitchFamily="34" charset="0"/>
                <a:cs typeface="Arial" panose="020B0604020202020204" pitchFamily="34" charset="0"/>
              </a:rPr>
              <a:t>en</a:t>
            </a:r>
            <a:r>
              <a:rPr lang="en-US" sz="1100" dirty="0">
                <a:latin typeface="Calibri" panose="020F0502020204030204" pitchFamily="34" charset="0"/>
                <a:ea typeface="Calibri" panose="020F0502020204030204" pitchFamily="34" charset="0"/>
                <a:cs typeface="Arial" panose="020B0604020202020204" pitchFamily="34" charset="0"/>
              </a:rPr>
              <a:t> </a:t>
            </a:r>
            <a:r>
              <a:rPr lang="en-US" sz="1100" dirty="0" err="1">
                <a:latin typeface="Calibri" panose="020F0502020204030204" pitchFamily="34" charset="0"/>
                <a:ea typeface="Calibri" panose="020F0502020204030204" pitchFamily="34" charset="0"/>
                <a:cs typeface="Arial" panose="020B0604020202020204" pitchFamily="34" charset="0"/>
              </a:rPr>
              <a:t>cuestión</a:t>
            </a:r>
            <a:endParaRPr lang="en-US" sz="1100" dirty="0">
              <a:latin typeface="Calibri" panose="020F0502020204030204" pitchFamily="34" charset="0"/>
              <a:ea typeface="Calibri" panose="020F0502020204030204" pitchFamily="34" charset="0"/>
              <a:cs typeface="Arial" panose="020B0604020202020204" pitchFamily="34" charset="0"/>
            </a:endParaRPr>
          </a:p>
          <a:p>
            <a:pPr marL="171450" lvl="0" indent="-171450">
              <a:lnSpc>
                <a:spcPct val="107000"/>
              </a:lnSpc>
              <a:buFont typeface="Arial" panose="020B0604020202020204" pitchFamily="34" charset="0"/>
              <a:buChar char="•"/>
              <a:tabLst>
                <a:tab pos="457200" algn="l"/>
              </a:tabLst>
            </a:pPr>
            <a:endParaRPr lang="en-US" sz="1100" dirty="0">
              <a:latin typeface="Calibri" panose="020F0502020204030204" pitchFamily="34" charset="0"/>
              <a:ea typeface="Calibri" panose="020F0502020204030204" pitchFamily="34" charset="0"/>
              <a:cs typeface="Arial" panose="020B0604020202020204" pitchFamily="34" charset="0"/>
            </a:endParaRPr>
          </a:p>
          <a:p>
            <a:pPr>
              <a:lnSpc>
                <a:spcPct val="107000"/>
              </a:lnSpc>
            </a:pPr>
            <a:r>
              <a:rPr lang="en-US" sz="1100" b="1" dirty="0">
                <a:latin typeface="Calibri" panose="020F0502020204030204" pitchFamily="34" charset="0"/>
                <a:ea typeface="Calibri" panose="020F0502020204030204" pitchFamily="34" charset="0"/>
                <a:cs typeface="Arial" panose="020B0604020202020204" pitchFamily="34" charset="0"/>
              </a:rPr>
              <a:t>Factores de </a:t>
            </a:r>
            <a:r>
              <a:rPr lang="en-US" sz="1100" b="1" dirty="0" err="1">
                <a:effectLst/>
                <a:latin typeface="Calibri" panose="020F0502020204030204" pitchFamily="34" charset="0"/>
                <a:ea typeface="Calibri" panose="020F0502020204030204" pitchFamily="34" charset="0"/>
                <a:cs typeface="Arial" panose="020B0604020202020204" pitchFamily="34" charset="0"/>
              </a:rPr>
              <a:t>protección</a:t>
            </a:r>
            <a:r>
              <a:rPr lang="en-US" sz="1100" b="1" dirty="0">
                <a:effectLst/>
                <a:latin typeface="Calibri" panose="020F0502020204030204" pitchFamily="34" charset="0"/>
                <a:ea typeface="Calibri" panose="020F0502020204030204" pitchFamily="34" charset="0"/>
                <a:cs typeface="Arial" panose="020B0604020202020204" pitchFamily="34" charset="0"/>
              </a:rPr>
              <a:t>:</a:t>
            </a:r>
          </a:p>
          <a:p>
            <a:pPr marL="171450" lvl="0" indent="-171450">
              <a:lnSpc>
                <a:spcPct val="107000"/>
              </a:lnSpc>
              <a:buFont typeface="Arial" panose="020B0604020202020204" pitchFamily="34" charset="0"/>
              <a:buChar char="•"/>
              <a:tabLst>
                <a:tab pos="457200" algn="l"/>
              </a:tabLst>
            </a:pPr>
            <a:r>
              <a:rPr lang="en-US" sz="1100" dirty="0" err="1">
                <a:latin typeface="Calibri" panose="020F0502020204030204" pitchFamily="34" charset="0"/>
                <a:ea typeface="Calibri" panose="020F0502020204030204" pitchFamily="34" charset="0"/>
                <a:cs typeface="Arial" panose="020B0604020202020204" pitchFamily="34" charset="0"/>
              </a:rPr>
              <a:t>en</a:t>
            </a:r>
            <a:r>
              <a:rPr lang="en-US" sz="1100" dirty="0">
                <a:latin typeface="Calibri" panose="020F0502020204030204" pitchFamily="34" charset="0"/>
                <a:ea typeface="Calibri" panose="020F0502020204030204" pitchFamily="34" charset="0"/>
                <a:cs typeface="Arial" panose="020B0604020202020204" pitchFamily="34" charset="0"/>
              </a:rPr>
              <a:t> circunstancias específicas como las </a:t>
            </a:r>
            <a:r>
              <a:rPr lang="en-US" sz="1100" dirty="0" err="1">
                <a:latin typeface="Calibri" panose="020F0502020204030204" pitchFamily="34" charset="0"/>
                <a:ea typeface="Calibri" panose="020F0502020204030204" pitchFamily="34" charset="0"/>
                <a:cs typeface="Arial" panose="020B0604020202020204" pitchFamily="34" charset="0"/>
              </a:rPr>
              <a:t>descritas</a:t>
            </a:r>
            <a:r>
              <a:rPr lang="en-US" sz="1100" dirty="0">
                <a:latin typeface="Calibri" panose="020F0502020204030204" pitchFamily="34" charset="0"/>
                <a:ea typeface="Calibri" panose="020F0502020204030204" pitchFamily="34" charset="0"/>
                <a:cs typeface="Arial" panose="020B0604020202020204" pitchFamily="34" charset="0"/>
              </a:rPr>
              <a:t> con </a:t>
            </a:r>
            <a:r>
              <a:rPr lang="en-US" sz="1100" dirty="0" err="1">
                <a:latin typeface="Calibri" panose="020F0502020204030204" pitchFamily="34" charset="0"/>
                <a:ea typeface="Calibri" panose="020F0502020204030204" pitchFamily="34" charset="0"/>
                <a:cs typeface="Arial" panose="020B0604020202020204" pitchFamily="34" charset="0"/>
              </a:rPr>
              <a:t>antelación</a:t>
            </a:r>
            <a:r>
              <a:rPr lang="en-US" sz="1100" dirty="0">
                <a:latin typeface="Calibri" panose="020F0502020204030204" pitchFamily="34" charset="0"/>
                <a:ea typeface="Calibri" panose="020F0502020204030204" pitchFamily="34" charset="0"/>
                <a:cs typeface="Arial" panose="020B0604020202020204" pitchFamily="34" charset="0"/>
              </a:rPr>
              <a:t>, la atención en centros puede ser un medio importante para proporcionar atención y protección y facilitar la BRF para </a:t>
            </a:r>
            <a:r>
              <a:rPr lang="en-US" sz="1100" dirty="0" err="1">
                <a:latin typeface="Calibri" panose="020F0502020204030204" pitchFamily="34" charset="0"/>
                <a:ea typeface="Calibri" panose="020F0502020204030204" pitchFamily="34" charset="0"/>
                <a:cs typeface="Arial" panose="020B0604020202020204" pitchFamily="34" charset="0"/>
              </a:rPr>
              <a:t>los</a:t>
            </a:r>
            <a:r>
              <a:rPr lang="en-US" sz="1100" dirty="0">
                <a:latin typeface="Calibri" panose="020F0502020204030204" pitchFamily="34" charset="0"/>
                <a:ea typeface="Calibri" panose="020F0502020204030204" pitchFamily="34" charset="0"/>
                <a:cs typeface="Arial" panose="020B0604020202020204" pitchFamily="34" charset="0"/>
              </a:rPr>
              <a:t>/as UASC en situaciones de emergencia a </a:t>
            </a:r>
            <a:r>
              <a:rPr lang="en-US" sz="1100" dirty="0" err="1">
                <a:latin typeface="Calibri" panose="020F0502020204030204" pitchFamily="34" charset="0"/>
                <a:ea typeface="Calibri" panose="020F0502020204030204" pitchFamily="34" charset="0"/>
                <a:cs typeface="Arial" panose="020B0604020202020204" pitchFamily="34" charset="0"/>
              </a:rPr>
              <a:t>corto</a:t>
            </a:r>
            <a:r>
              <a:rPr lang="en-US" sz="1100" dirty="0">
                <a:latin typeface="Calibri" panose="020F0502020204030204" pitchFamily="34" charset="0"/>
                <a:ea typeface="Calibri" panose="020F0502020204030204" pitchFamily="34" charset="0"/>
                <a:cs typeface="Arial" panose="020B0604020202020204" pitchFamily="34" charset="0"/>
              </a:rPr>
              <a:t> </a:t>
            </a:r>
            <a:r>
              <a:rPr lang="en-US" sz="1100" dirty="0" err="1">
                <a:latin typeface="Calibri" panose="020F0502020204030204" pitchFamily="34" charset="0"/>
                <a:ea typeface="Calibri" panose="020F0502020204030204" pitchFamily="34" charset="0"/>
                <a:cs typeface="Arial" panose="020B0604020202020204" pitchFamily="34" charset="0"/>
              </a:rPr>
              <a:t>plazo</a:t>
            </a:r>
            <a:endParaRPr lang="en-US" sz="1100" dirty="0">
              <a:latin typeface="Calibri" panose="020F0502020204030204" pitchFamily="34" charset="0"/>
              <a:ea typeface="Calibri" panose="020F0502020204030204" pitchFamily="34" charset="0"/>
              <a:cs typeface="Arial" panose="020B0604020202020204" pitchFamily="34" charset="0"/>
            </a:endParaRPr>
          </a:p>
          <a:p>
            <a:pPr lvl="0">
              <a:lnSpc>
                <a:spcPct val="107000"/>
              </a:lnSpc>
              <a:tabLst>
                <a:tab pos="457200" algn="l"/>
              </a:tabLst>
            </a:pPr>
            <a:endParaRPr lang="en-US" sz="1100" dirty="0">
              <a:latin typeface="Calibri" panose="020F0502020204030204" pitchFamily="34" charset="0"/>
              <a:ea typeface="Calibri" panose="020F0502020204030204" pitchFamily="34" charset="0"/>
              <a:cs typeface="Arial" panose="020B0604020202020204" pitchFamily="34" charset="0"/>
            </a:endParaRPr>
          </a:p>
          <a:p>
            <a:pPr>
              <a:lnSpc>
                <a:spcPct val="107000"/>
              </a:lnSpc>
            </a:pPr>
            <a:r>
              <a:rPr lang="en-US" sz="1100" b="1" dirty="0">
                <a:latin typeface="Calibri" panose="020F0502020204030204" pitchFamily="34" charset="0"/>
                <a:ea typeface="Calibri" panose="020F0502020204030204" pitchFamily="34" charset="0"/>
                <a:cs typeface="Arial" panose="020B0604020202020204" pitchFamily="34" charset="0"/>
              </a:rPr>
              <a:t>Factores de </a:t>
            </a:r>
            <a:r>
              <a:rPr lang="en-US" sz="1100" b="1" dirty="0" err="1">
                <a:latin typeface="Calibri" panose="020F0502020204030204" pitchFamily="34" charset="0"/>
                <a:ea typeface="Calibri" panose="020F0502020204030204" pitchFamily="34" charset="0"/>
                <a:cs typeface="Arial" panose="020B0604020202020204" pitchFamily="34" charset="0"/>
              </a:rPr>
              <a:t>riesgo</a:t>
            </a:r>
            <a:r>
              <a:rPr lang="en-US" sz="1100" b="1" dirty="0">
                <a:latin typeface="Calibri" panose="020F0502020204030204" pitchFamily="34" charset="0"/>
                <a:ea typeface="Calibri" panose="020F0502020204030204" pitchFamily="34" charset="0"/>
                <a:cs typeface="Arial" panose="020B0604020202020204" pitchFamily="34" charset="0"/>
              </a:rPr>
              <a:t>:</a:t>
            </a:r>
          </a:p>
          <a:p>
            <a:pPr marL="171450" lvl="0" indent="-171450">
              <a:lnSpc>
                <a:spcPct val="107000"/>
              </a:lnSpc>
              <a:buFont typeface="Arial" panose="020B0604020202020204" pitchFamily="34" charset="0"/>
              <a:buChar char="•"/>
              <a:tabLst>
                <a:tab pos="457200" algn="l"/>
              </a:tabLst>
            </a:pPr>
            <a:r>
              <a:rPr lang="en-US" sz="1100" dirty="0" err="1">
                <a:latin typeface="Calibri" panose="020F0502020204030204" pitchFamily="34" charset="0"/>
                <a:ea typeface="Calibri" panose="020F0502020204030204" pitchFamily="34" charset="0"/>
                <a:cs typeface="Arial" panose="020B0604020202020204" pitchFamily="34" charset="0"/>
              </a:rPr>
              <a:t>aunque</a:t>
            </a:r>
            <a:r>
              <a:rPr lang="en-US" sz="1100" dirty="0">
                <a:latin typeface="Calibri" panose="020F0502020204030204" pitchFamily="34" charset="0"/>
                <a:ea typeface="Calibri" panose="020F0502020204030204" pitchFamily="34" charset="0"/>
                <a:cs typeface="Arial" panose="020B0604020202020204" pitchFamily="34" charset="0"/>
              </a:rPr>
              <a:t> algunos de los riesgos </a:t>
            </a:r>
            <a:r>
              <a:rPr lang="en-US" sz="1100" dirty="0" err="1">
                <a:latin typeface="Calibri" panose="020F0502020204030204" pitchFamily="34" charset="0"/>
                <a:ea typeface="Calibri" panose="020F0502020204030204" pitchFamily="34" charset="0"/>
                <a:cs typeface="Arial" panose="020B0604020202020204" pitchFamily="34" charset="0"/>
              </a:rPr>
              <a:t>asociados</a:t>
            </a:r>
            <a:r>
              <a:rPr lang="en-US" sz="1100" dirty="0">
                <a:latin typeface="Calibri" panose="020F0502020204030204" pitchFamily="34" charset="0"/>
                <a:ea typeface="Calibri" panose="020F0502020204030204" pitchFamily="34" charset="0"/>
                <a:cs typeface="Arial" panose="020B0604020202020204" pitchFamily="34" charset="0"/>
              </a:rPr>
              <a:t> a la </a:t>
            </a:r>
            <a:r>
              <a:rPr lang="en-US" sz="1100" dirty="0" err="1">
                <a:latin typeface="Calibri" panose="020F0502020204030204" pitchFamily="34" charset="0"/>
                <a:ea typeface="Calibri" panose="020F0502020204030204" pitchFamily="34" charset="0"/>
                <a:cs typeface="Arial" panose="020B0604020202020204" pitchFamily="34" charset="0"/>
              </a:rPr>
              <a:t>modalidad</a:t>
            </a:r>
            <a:r>
              <a:rPr lang="en-US" sz="1100" dirty="0">
                <a:latin typeface="Calibri" panose="020F0502020204030204" pitchFamily="34" charset="0"/>
                <a:ea typeface="Calibri" panose="020F0502020204030204" pitchFamily="34" charset="0"/>
                <a:cs typeface="Arial" panose="020B0604020202020204" pitchFamily="34" charset="0"/>
              </a:rPr>
              <a:t> de </a:t>
            </a:r>
            <a:r>
              <a:rPr lang="en-US" sz="1100" dirty="0" err="1">
                <a:latin typeface="Calibri" panose="020F0502020204030204" pitchFamily="34" charset="0"/>
                <a:ea typeface="Calibri" panose="020F0502020204030204" pitchFamily="34" charset="0"/>
                <a:cs typeface="Arial" panose="020B0604020202020204" pitchFamily="34" charset="0"/>
              </a:rPr>
              <a:t>acogida</a:t>
            </a:r>
            <a:r>
              <a:rPr lang="en-US" sz="1100" dirty="0">
                <a:latin typeface="Calibri" panose="020F0502020204030204" pitchFamily="34" charset="0"/>
                <a:ea typeface="Calibri" panose="020F0502020204030204" pitchFamily="34" charset="0"/>
                <a:cs typeface="Arial" panose="020B0604020202020204" pitchFamily="34" charset="0"/>
              </a:rPr>
              <a:t> de </a:t>
            </a:r>
            <a:r>
              <a:rPr lang="en-US" sz="1100" dirty="0" err="1">
                <a:latin typeface="Calibri" panose="020F0502020204030204" pitchFamily="34" charset="0"/>
                <a:ea typeface="Calibri" panose="020F0502020204030204" pitchFamily="34" charset="0"/>
                <a:cs typeface="Arial" panose="020B0604020202020204" pitchFamily="34" charset="0"/>
              </a:rPr>
              <a:t>tipo</a:t>
            </a:r>
            <a:r>
              <a:rPr lang="en-US" sz="1100" dirty="0">
                <a:latin typeface="Calibri" panose="020F0502020204030204" pitchFamily="34" charset="0"/>
                <a:ea typeface="Calibri" panose="020F0502020204030204" pitchFamily="34" charset="0"/>
                <a:cs typeface="Arial" panose="020B0604020202020204" pitchFamily="34" charset="0"/>
              </a:rPr>
              <a:t> </a:t>
            </a:r>
            <a:r>
              <a:rPr lang="en-US" sz="1100" dirty="0" err="1">
                <a:latin typeface="Calibri" panose="020F0502020204030204" pitchFamily="34" charset="0"/>
                <a:ea typeface="Calibri" panose="020F0502020204030204" pitchFamily="34" charset="0"/>
                <a:cs typeface="Arial" panose="020B0604020202020204" pitchFamily="34" charset="0"/>
              </a:rPr>
              <a:t>residencial</a:t>
            </a:r>
            <a:r>
              <a:rPr lang="en-US" sz="1100" dirty="0">
                <a:latin typeface="Calibri" panose="020F0502020204030204" pitchFamily="34" charset="0"/>
                <a:ea typeface="Calibri" panose="020F0502020204030204" pitchFamily="34" charset="0"/>
                <a:cs typeface="Arial" panose="020B0604020202020204" pitchFamily="34" charset="0"/>
              </a:rPr>
              <a:t> pueden ser menos preocupantes en el caso de los centros de </a:t>
            </a:r>
            <a:r>
              <a:rPr lang="en-US" sz="1100" dirty="0" err="1">
                <a:latin typeface="Calibri" panose="020F0502020204030204" pitchFamily="34" charset="0"/>
                <a:ea typeface="Calibri" panose="020F0502020204030204" pitchFamily="34" charset="0"/>
                <a:cs typeface="Arial" panose="020B0604020202020204" pitchFamily="34" charset="0"/>
              </a:rPr>
              <a:t>acogida</a:t>
            </a:r>
            <a:r>
              <a:rPr lang="en-US" sz="1100" dirty="0">
                <a:latin typeface="Calibri" panose="020F0502020204030204" pitchFamily="34" charset="0"/>
                <a:ea typeface="Calibri" panose="020F0502020204030204" pitchFamily="34" charset="0"/>
                <a:cs typeface="Arial" panose="020B0604020202020204" pitchFamily="34" charset="0"/>
              </a:rPr>
              <a:t> temporal más pequeños, los siguientes riesgos </a:t>
            </a:r>
            <a:r>
              <a:rPr lang="en-US" sz="1100" dirty="0" err="1">
                <a:latin typeface="Calibri" panose="020F0502020204030204" pitchFamily="34" charset="0"/>
                <a:ea typeface="Calibri" panose="020F0502020204030204" pitchFamily="34" charset="0"/>
                <a:cs typeface="Arial" panose="020B0604020202020204" pitchFamily="34" charset="0"/>
              </a:rPr>
              <a:t>asociados</a:t>
            </a:r>
            <a:r>
              <a:rPr lang="en-US" sz="1100" dirty="0">
                <a:latin typeface="Calibri" panose="020F0502020204030204" pitchFamily="34" charset="0"/>
                <a:ea typeface="Calibri" panose="020F0502020204030204" pitchFamily="34" charset="0"/>
                <a:cs typeface="Arial" panose="020B0604020202020204" pitchFamily="34" charset="0"/>
              </a:rPr>
              <a:t> a la </a:t>
            </a:r>
            <a:r>
              <a:rPr lang="en-US" sz="1100" dirty="0" err="1">
                <a:latin typeface="Calibri" panose="020F0502020204030204" pitchFamily="34" charset="0"/>
                <a:ea typeface="Calibri" panose="020F0502020204030204" pitchFamily="34" charset="0"/>
                <a:cs typeface="Arial" panose="020B0604020202020204" pitchFamily="34" charset="0"/>
              </a:rPr>
              <a:t>modalidad</a:t>
            </a:r>
            <a:r>
              <a:rPr lang="en-US" sz="1100" dirty="0">
                <a:latin typeface="Calibri" panose="020F0502020204030204" pitchFamily="34" charset="0"/>
                <a:ea typeface="Calibri" panose="020F0502020204030204" pitchFamily="34" charset="0"/>
                <a:cs typeface="Arial" panose="020B0604020202020204" pitchFamily="34" charset="0"/>
              </a:rPr>
              <a:t> de </a:t>
            </a:r>
            <a:r>
              <a:rPr lang="en-US" sz="1100" dirty="0" err="1">
                <a:latin typeface="Calibri" panose="020F0502020204030204" pitchFamily="34" charset="0"/>
                <a:ea typeface="Calibri" panose="020F0502020204030204" pitchFamily="34" charset="0"/>
                <a:cs typeface="Arial" panose="020B0604020202020204" pitchFamily="34" charset="0"/>
              </a:rPr>
              <a:t>acogida</a:t>
            </a:r>
            <a:r>
              <a:rPr lang="en-US" sz="1100" dirty="0">
                <a:latin typeface="Calibri" panose="020F0502020204030204" pitchFamily="34" charset="0"/>
                <a:ea typeface="Calibri" panose="020F0502020204030204" pitchFamily="34" charset="0"/>
                <a:cs typeface="Arial" panose="020B0604020202020204" pitchFamily="34" charset="0"/>
              </a:rPr>
              <a:t> de </a:t>
            </a:r>
            <a:r>
              <a:rPr lang="en-US" sz="1100" dirty="0" err="1">
                <a:latin typeface="Calibri" panose="020F0502020204030204" pitchFamily="34" charset="0"/>
                <a:ea typeface="Calibri" panose="020F0502020204030204" pitchFamily="34" charset="0"/>
                <a:cs typeface="Arial" panose="020B0604020202020204" pitchFamily="34" charset="0"/>
              </a:rPr>
              <a:t>tipo</a:t>
            </a:r>
            <a:r>
              <a:rPr lang="en-US" sz="1100" dirty="0">
                <a:latin typeface="Calibri" panose="020F0502020204030204" pitchFamily="34" charset="0"/>
                <a:ea typeface="Calibri" panose="020F0502020204030204" pitchFamily="34" charset="0"/>
                <a:cs typeface="Arial" panose="020B0604020202020204" pitchFamily="34" charset="0"/>
              </a:rPr>
              <a:t> </a:t>
            </a:r>
            <a:r>
              <a:rPr lang="en-US" sz="1100" dirty="0" err="1">
                <a:latin typeface="Calibri" panose="020F0502020204030204" pitchFamily="34" charset="0"/>
                <a:ea typeface="Calibri" panose="020F0502020204030204" pitchFamily="34" charset="0"/>
                <a:cs typeface="Arial" panose="020B0604020202020204" pitchFamily="34" charset="0"/>
              </a:rPr>
              <a:t>residencial</a:t>
            </a:r>
            <a:r>
              <a:rPr lang="en-US" sz="1100" dirty="0">
                <a:latin typeface="Calibri" panose="020F0502020204030204" pitchFamily="34" charset="0"/>
                <a:ea typeface="Calibri" panose="020F0502020204030204" pitchFamily="34" charset="0"/>
                <a:cs typeface="Arial" panose="020B0604020202020204" pitchFamily="34" charset="0"/>
              </a:rPr>
              <a:t> pueden seguir aplicándose, sobre todo cuando se carece de supervisión y </a:t>
            </a:r>
            <a:r>
              <a:rPr lang="en-US" sz="1100" dirty="0" err="1">
                <a:latin typeface="Calibri" panose="020F0502020204030204" pitchFamily="34" charset="0"/>
                <a:ea typeface="Calibri" panose="020F0502020204030204" pitchFamily="34" charset="0"/>
                <a:cs typeface="Arial" panose="020B0604020202020204" pitchFamily="34" charset="0"/>
              </a:rPr>
              <a:t>regulación</a:t>
            </a:r>
            <a:r>
              <a:rPr lang="en-US" sz="1100" dirty="0">
                <a:latin typeface="Calibri" panose="020F0502020204030204" pitchFamily="34" charset="0"/>
                <a:ea typeface="Calibri" panose="020F0502020204030204" pitchFamily="34" charset="0"/>
                <a:cs typeface="Arial" panose="020B0604020202020204" pitchFamily="34" charset="0"/>
              </a:rPr>
              <a:t> </a:t>
            </a:r>
            <a:r>
              <a:rPr lang="en-US" sz="1100" dirty="0" err="1">
                <a:latin typeface="Calibri" panose="020F0502020204030204" pitchFamily="34" charset="0"/>
                <a:ea typeface="Calibri" panose="020F0502020204030204" pitchFamily="34" charset="0"/>
                <a:cs typeface="Arial" panose="020B0604020202020204" pitchFamily="34" charset="0"/>
              </a:rPr>
              <a:t>independientes</a:t>
            </a:r>
            <a:r>
              <a:rPr lang="en-US" sz="1100" dirty="0">
                <a:latin typeface="Calibri" panose="020F0502020204030204" pitchFamily="34" charset="0"/>
                <a:ea typeface="Calibri" panose="020F0502020204030204" pitchFamily="34" charset="0"/>
                <a:cs typeface="Arial" panose="020B0604020202020204" pitchFamily="34" charset="0"/>
              </a:rPr>
              <a:t>:</a:t>
            </a:r>
          </a:p>
          <a:p>
            <a:pPr marL="171450" lvl="0" indent="-171450">
              <a:lnSpc>
                <a:spcPct val="107000"/>
              </a:lnSpc>
              <a:buFont typeface="Arial" panose="020B0604020202020204" pitchFamily="34" charset="0"/>
              <a:buChar char="•"/>
              <a:tabLst>
                <a:tab pos="457200" algn="l"/>
              </a:tabLst>
            </a:pPr>
            <a:r>
              <a:rPr lang="en-US" sz="1100" dirty="0" err="1">
                <a:latin typeface="Calibri" panose="020F0502020204030204" pitchFamily="34" charset="0"/>
                <a:ea typeface="Calibri" panose="020F0502020204030204" pitchFamily="34" charset="0"/>
                <a:cs typeface="Arial" panose="020B0604020202020204" pitchFamily="34" charset="0"/>
              </a:rPr>
              <a:t>acoso</a:t>
            </a:r>
            <a:r>
              <a:rPr lang="en-US" sz="1100" dirty="0">
                <a:latin typeface="Calibri" panose="020F0502020204030204" pitchFamily="34" charset="0"/>
                <a:ea typeface="Calibri" panose="020F0502020204030204" pitchFamily="34" charset="0"/>
                <a:cs typeface="Arial" panose="020B0604020202020204" pitchFamily="34" charset="0"/>
              </a:rPr>
              <a:t> y abuso sexual entre </a:t>
            </a:r>
            <a:r>
              <a:rPr lang="en-US" sz="1100" dirty="0" err="1">
                <a:latin typeface="Calibri" panose="020F0502020204030204" pitchFamily="34" charset="0"/>
                <a:ea typeface="Calibri" panose="020F0502020204030204" pitchFamily="34" charset="0"/>
                <a:cs typeface="Arial" panose="020B0604020202020204" pitchFamily="34" charset="0"/>
              </a:rPr>
              <a:t>menores</a:t>
            </a:r>
            <a:r>
              <a:rPr lang="en-US" sz="1100" dirty="0">
                <a:latin typeface="Calibri" panose="020F0502020204030204" pitchFamily="34" charset="0"/>
                <a:ea typeface="Calibri" panose="020F0502020204030204" pitchFamily="34" charset="0"/>
                <a:cs typeface="Arial" panose="020B0604020202020204" pitchFamily="34" charset="0"/>
              </a:rPr>
              <a:t> (especialmente si no se proporciona la atención y supervisión adecuadas)</a:t>
            </a:r>
          </a:p>
          <a:p>
            <a:pPr marL="171450" lvl="0" indent="-171450">
              <a:lnSpc>
                <a:spcPct val="107000"/>
              </a:lnSpc>
              <a:buFont typeface="Arial" panose="020B0604020202020204" pitchFamily="34" charset="0"/>
              <a:buChar char="•"/>
              <a:tabLst>
                <a:tab pos="457200" algn="l"/>
              </a:tabLst>
            </a:pPr>
            <a:r>
              <a:rPr lang="en-US" sz="1100" dirty="0" err="1">
                <a:latin typeface="Calibri" panose="020F0502020204030204" pitchFamily="34" charset="0"/>
                <a:ea typeface="Calibri" panose="020F0502020204030204" pitchFamily="34" charset="0"/>
                <a:cs typeface="Arial" panose="020B0604020202020204" pitchFamily="34" charset="0"/>
              </a:rPr>
              <a:t>crear</a:t>
            </a:r>
            <a:r>
              <a:rPr lang="en-US" sz="1100" dirty="0">
                <a:latin typeface="Calibri" panose="020F0502020204030204" pitchFamily="34" charset="0"/>
                <a:ea typeface="Calibri" panose="020F0502020204030204" pitchFamily="34" charset="0"/>
                <a:cs typeface="Arial" panose="020B0604020202020204" pitchFamily="34" charset="0"/>
              </a:rPr>
              <a:t> separaciones familiares animando a las familias con dificultades a renunciar a sus </a:t>
            </a:r>
            <a:r>
              <a:rPr lang="en-US" sz="1100" dirty="0" err="1">
                <a:latin typeface="Calibri" panose="020F0502020204030204" pitchFamily="34" charset="0"/>
                <a:ea typeface="Calibri" panose="020F0502020204030204" pitchFamily="34" charset="0"/>
                <a:cs typeface="Arial" panose="020B0604020202020204" pitchFamily="34" charset="0"/>
              </a:rPr>
              <a:t>hijos</a:t>
            </a:r>
            <a:r>
              <a:rPr lang="en-US" sz="1100" dirty="0">
                <a:latin typeface="Calibri" panose="020F0502020204030204" pitchFamily="34" charset="0"/>
                <a:ea typeface="Calibri" panose="020F0502020204030204" pitchFamily="34" charset="0"/>
                <a:cs typeface="Arial" panose="020B0604020202020204" pitchFamily="34" charset="0"/>
              </a:rPr>
              <a:t>/as </a:t>
            </a:r>
            <a:r>
              <a:rPr lang="en-US" sz="1100" dirty="0" err="1">
                <a:latin typeface="Calibri" panose="020F0502020204030204" pitchFamily="34" charset="0"/>
                <a:ea typeface="Calibri" panose="020F0502020204030204" pitchFamily="34" charset="0"/>
                <a:cs typeface="Arial" panose="020B0604020202020204" pitchFamily="34" charset="0"/>
              </a:rPr>
              <a:t>ahí</a:t>
            </a:r>
            <a:r>
              <a:rPr lang="en-US" sz="1100" dirty="0">
                <a:latin typeface="Calibri" panose="020F0502020204030204" pitchFamily="34" charset="0"/>
                <a:ea typeface="Calibri" panose="020F0502020204030204" pitchFamily="34" charset="0"/>
                <a:cs typeface="Arial" panose="020B0604020202020204" pitchFamily="34" charset="0"/>
              </a:rPr>
              <a:t> </a:t>
            </a:r>
            <a:r>
              <a:rPr lang="en-US" sz="1100" dirty="0" err="1">
                <a:latin typeface="Calibri" panose="020F0502020204030204" pitchFamily="34" charset="0"/>
                <a:ea typeface="Calibri" panose="020F0502020204030204" pitchFamily="34" charset="0"/>
                <a:cs typeface="Arial" panose="020B0604020202020204" pitchFamily="34" charset="0"/>
              </a:rPr>
              <a:t>donde</a:t>
            </a:r>
            <a:r>
              <a:rPr lang="en-US" sz="1100" dirty="0">
                <a:latin typeface="Calibri" panose="020F0502020204030204" pitchFamily="34" charset="0"/>
                <a:ea typeface="Calibri" panose="020F0502020204030204" pitchFamily="34" charset="0"/>
                <a:cs typeface="Arial" panose="020B0604020202020204" pitchFamily="34" charset="0"/>
              </a:rPr>
              <a:t> se percibe que sus </a:t>
            </a:r>
            <a:r>
              <a:rPr lang="en-US" sz="1100" dirty="0" err="1">
                <a:latin typeface="Calibri" panose="020F0502020204030204" pitchFamily="34" charset="0"/>
                <a:ea typeface="Calibri" panose="020F0502020204030204" pitchFamily="34" charset="0"/>
                <a:cs typeface="Arial" panose="020B0604020202020204" pitchFamily="34" charset="0"/>
              </a:rPr>
              <a:t>hijos</a:t>
            </a:r>
            <a:r>
              <a:rPr lang="en-US" sz="1100" dirty="0">
                <a:latin typeface="Calibri" panose="020F0502020204030204" pitchFamily="34" charset="0"/>
                <a:ea typeface="Calibri" panose="020F0502020204030204" pitchFamily="34" charset="0"/>
                <a:cs typeface="Arial" panose="020B0604020202020204" pitchFamily="34" charset="0"/>
              </a:rPr>
              <a:t>/as </a:t>
            </a:r>
            <a:r>
              <a:rPr lang="en-US" sz="1100" dirty="0" err="1">
                <a:latin typeface="Calibri" panose="020F0502020204030204" pitchFamily="34" charset="0"/>
                <a:ea typeface="Calibri" panose="020F0502020204030204" pitchFamily="34" charset="0"/>
                <a:cs typeface="Arial" panose="020B0604020202020204" pitchFamily="34" charset="0"/>
              </a:rPr>
              <a:t>estarán</a:t>
            </a:r>
            <a:r>
              <a:rPr lang="en-US" sz="1100" dirty="0">
                <a:latin typeface="Calibri" panose="020F0502020204030204" pitchFamily="34" charset="0"/>
                <a:ea typeface="Calibri" panose="020F0502020204030204" pitchFamily="34" charset="0"/>
                <a:cs typeface="Arial" panose="020B0604020202020204" pitchFamily="34" charset="0"/>
              </a:rPr>
              <a:t> </a:t>
            </a:r>
            <a:r>
              <a:rPr lang="en-US" sz="1100" dirty="0" err="1">
                <a:latin typeface="Calibri" panose="020F0502020204030204" pitchFamily="34" charset="0"/>
                <a:ea typeface="Calibri" panose="020F0502020204030204" pitchFamily="34" charset="0"/>
                <a:cs typeface="Arial" panose="020B0604020202020204" pitchFamily="34" charset="0"/>
              </a:rPr>
              <a:t>mejor</a:t>
            </a:r>
            <a:endParaRPr lang="en-US" sz="1100" dirty="0">
              <a:latin typeface="Calibri" panose="020F0502020204030204" pitchFamily="34" charset="0"/>
              <a:ea typeface="Calibri" panose="020F0502020204030204" pitchFamily="34" charset="0"/>
              <a:cs typeface="Arial" panose="020B0604020202020204" pitchFamily="34" charset="0"/>
            </a:endParaRPr>
          </a:p>
          <a:p>
            <a:pPr marL="171450" lvl="0" indent="-171450">
              <a:lnSpc>
                <a:spcPct val="107000"/>
              </a:lnSpc>
              <a:buFont typeface="Arial" panose="020B0604020202020204" pitchFamily="34" charset="0"/>
              <a:buChar char="•"/>
              <a:tabLst>
                <a:tab pos="457200" algn="l"/>
              </a:tabLst>
            </a:pPr>
            <a:r>
              <a:rPr lang="en-US" sz="1100" dirty="0" err="1">
                <a:latin typeface="Calibri" panose="020F0502020204030204" pitchFamily="34" charset="0"/>
                <a:ea typeface="Calibri" panose="020F0502020204030204" pitchFamily="34" charset="0"/>
                <a:cs typeface="Arial" panose="020B0604020202020204" pitchFamily="34" charset="0"/>
              </a:rPr>
              <a:t>abandono</a:t>
            </a:r>
            <a:r>
              <a:rPr lang="en-US" sz="1100" dirty="0">
                <a:latin typeface="Calibri" panose="020F0502020204030204" pitchFamily="34" charset="0"/>
                <a:ea typeface="Calibri" panose="020F0502020204030204" pitchFamily="34" charset="0"/>
                <a:cs typeface="Arial" panose="020B0604020202020204" pitchFamily="34" charset="0"/>
              </a:rPr>
              <a:t> y mayor exposición a abusos, incluidos los sexuales</a:t>
            </a:r>
          </a:p>
          <a:p>
            <a:pPr marL="171450" lvl="0" indent="-171450">
              <a:lnSpc>
                <a:spcPct val="107000"/>
              </a:lnSpc>
              <a:buFont typeface="Arial" panose="020B0604020202020204" pitchFamily="34" charset="0"/>
              <a:buChar char="•"/>
              <a:tabLst>
                <a:tab pos="457200" algn="l"/>
              </a:tabLst>
            </a:pPr>
            <a:r>
              <a:rPr lang="en-US" sz="1100" dirty="0" err="1">
                <a:latin typeface="Calibri" panose="020F0502020204030204" pitchFamily="34" charset="0"/>
                <a:ea typeface="Calibri" panose="020F0502020204030204" pitchFamily="34" charset="0"/>
                <a:cs typeface="Arial" panose="020B0604020202020204" pitchFamily="34" charset="0"/>
              </a:rPr>
              <a:t>oportunidades</a:t>
            </a:r>
            <a:r>
              <a:rPr lang="en-US" sz="1100" dirty="0">
                <a:latin typeface="Calibri" panose="020F0502020204030204" pitchFamily="34" charset="0"/>
                <a:ea typeface="Calibri" panose="020F0502020204030204" pitchFamily="34" charset="0"/>
                <a:cs typeface="Arial" panose="020B0604020202020204" pitchFamily="34" charset="0"/>
              </a:rPr>
              <a:t> limitadas de integración local, especialmente si viven lejos de su </a:t>
            </a:r>
            <a:r>
              <a:rPr lang="en-US" sz="1100" dirty="0" err="1">
                <a:latin typeface="Calibri" panose="020F0502020204030204" pitchFamily="34" charset="0"/>
                <a:ea typeface="Calibri" panose="020F0502020204030204" pitchFamily="34" charset="0"/>
                <a:cs typeface="Arial" panose="020B0604020202020204" pitchFamily="34" charset="0"/>
              </a:rPr>
              <a:t>comunidad</a:t>
            </a:r>
            <a:r>
              <a:rPr lang="en-US" sz="1100" dirty="0">
                <a:latin typeface="Calibri" panose="020F0502020204030204" pitchFamily="34" charset="0"/>
                <a:ea typeface="Calibri" panose="020F0502020204030204" pitchFamily="34" charset="0"/>
                <a:cs typeface="Arial" panose="020B0604020202020204" pitchFamily="34" charset="0"/>
              </a:rPr>
              <a:t> local</a:t>
            </a:r>
          </a:p>
          <a:p>
            <a:pPr marL="171450" lvl="0" indent="-171450">
              <a:lnSpc>
                <a:spcPct val="107000"/>
              </a:lnSpc>
              <a:buFont typeface="Arial" panose="020B0604020202020204" pitchFamily="34" charset="0"/>
              <a:buChar char="•"/>
              <a:tabLst>
                <a:tab pos="457200" algn="l"/>
              </a:tabLst>
            </a:pPr>
            <a:r>
              <a:rPr lang="en-US" sz="1100" dirty="0" err="1">
                <a:latin typeface="Calibri" panose="020F0502020204030204" pitchFamily="34" charset="0"/>
                <a:ea typeface="Calibri" panose="020F0502020204030204" pitchFamily="34" charset="0"/>
                <a:cs typeface="Arial" panose="020B0604020202020204" pitchFamily="34" charset="0"/>
              </a:rPr>
              <a:t>naturaleza</a:t>
            </a:r>
            <a:r>
              <a:rPr lang="en-US" sz="1100" dirty="0">
                <a:latin typeface="Calibri" panose="020F0502020204030204" pitchFamily="34" charset="0"/>
                <a:ea typeface="Calibri" panose="020F0502020204030204" pitchFamily="34" charset="0"/>
                <a:cs typeface="Arial" panose="020B0604020202020204" pitchFamily="34" charset="0"/>
              </a:rPr>
              <a:t> de puerta giratoria, es decir, alto potencial de </a:t>
            </a:r>
            <a:r>
              <a:rPr lang="en-US" sz="1100" dirty="0" err="1">
                <a:latin typeface="Calibri" panose="020F0502020204030204" pitchFamily="34" charset="0"/>
                <a:ea typeface="Calibri" panose="020F0502020204030204" pitchFamily="34" charset="0"/>
                <a:cs typeface="Arial" panose="020B0604020202020204" pitchFamily="34" charset="0"/>
              </a:rPr>
              <a:t>reingreso</a:t>
            </a:r>
            <a:endParaRPr lang="en-US" sz="1100" dirty="0">
              <a:latin typeface="Calibri" panose="020F0502020204030204" pitchFamily="34" charset="0"/>
              <a:ea typeface="Calibri" panose="020F0502020204030204" pitchFamily="34" charset="0"/>
              <a:cs typeface="Arial" panose="020B0604020202020204" pitchFamily="34" charset="0"/>
            </a:endParaRPr>
          </a:p>
          <a:p>
            <a:pPr marL="171450" lvl="0" indent="-171450">
              <a:lnSpc>
                <a:spcPct val="107000"/>
              </a:lnSpc>
              <a:buFont typeface="Arial" panose="020B0604020202020204" pitchFamily="34" charset="0"/>
              <a:buChar char="•"/>
              <a:tabLst>
                <a:tab pos="457200" algn="l"/>
              </a:tabLst>
            </a:pPr>
            <a:r>
              <a:rPr lang="en-US" sz="1100" dirty="0">
                <a:latin typeface="Calibri" panose="020F0502020204030204" pitchFamily="34" charset="0"/>
                <a:ea typeface="Calibri" panose="020F0502020204030204" pitchFamily="34" charset="0"/>
                <a:cs typeface="Arial" panose="020B0604020202020204" pitchFamily="34" charset="0"/>
              </a:rPr>
              <a:t>la </a:t>
            </a:r>
            <a:r>
              <a:rPr lang="en-US" sz="1100" dirty="0" err="1">
                <a:latin typeface="Calibri" panose="020F0502020204030204" pitchFamily="34" charset="0"/>
                <a:ea typeface="Calibri" panose="020F0502020204030204" pitchFamily="34" charset="0"/>
                <a:cs typeface="Arial" panose="020B0604020202020204" pitchFamily="34" charset="0"/>
              </a:rPr>
              <a:t>modalidad</a:t>
            </a:r>
            <a:r>
              <a:rPr lang="en-US" sz="1100" dirty="0">
                <a:latin typeface="Calibri" panose="020F0502020204030204" pitchFamily="34" charset="0"/>
                <a:ea typeface="Calibri" panose="020F0502020204030204" pitchFamily="34" charset="0"/>
                <a:cs typeface="Arial" panose="020B0604020202020204" pitchFamily="34" charset="0"/>
              </a:rPr>
              <a:t> de </a:t>
            </a:r>
            <a:r>
              <a:rPr lang="en-US" sz="1100" dirty="0" err="1">
                <a:latin typeface="Calibri" panose="020F0502020204030204" pitchFamily="34" charset="0"/>
                <a:ea typeface="Calibri" panose="020F0502020204030204" pitchFamily="34" charset="0"/>
                <a:cs typeface="Arial" panose="020B0604020202020204" pitchFamily="34" charset="0"/>
              </a:rPr>
              <a:t>cuidados</a:t>
            </a:r>
            <a:r>
              <a:rPr lang="en-US" sz="1100" dirty="0">
                <a:latin typeface="Calibri" panose="020F0502020204030204" pitchFamily="34" charset="0"/>
                <a:ea typeface="Calibri" panose="020F0502020204030204" pitchFamily="34" charset="0"/>
                <a:cs typeface="Arial" panose="020B0604020202020204" pitchFamily="34" charset="0"/>
              </a:rPr>
              <a:t> de </a:t>
            </a:r>
            <a:r>
              <a:rPr lang="en-US" sz="1100" dirty="0" err="1">
                <a:latin typeface="Calibri" panose="020F0502020204030204" pitchFamily="34" charset="0"/>
                <a:ea typeface="Calibri" panose="020F0502020204030204" pitchFamily="34" charset="0"/>
                <a:cs typeface="Arial" panose="020B0604020202020204" pitchFamily="34" charset="0"/>
              </a:rPr>
              <a:t>tipo</a:t>
            </a:r>
            <a:r>
              <a:rPr lang="en-US" sz="1100" dirty="0">
                <a:latin typeface="Calibri" panose="020F0502020204030204" pitchFamily="34" charset="0"/>
                <a:ea typeface="Calibri" panose="020F0502020204030204" pitchFamily="34" charset="0"/>
                <a:cs typeface="Arial" panose="020B0604020202020204" pitchFamily="34" charset="0"/>
              </a:rPr>
              <a:t> </a:t>
            </a:r>
            <a:r>
              <a:rPr lang="en-US" sz="1100" dirty="0" err="1">
                <a:latin typeface="Calibri" panose="020F0502020204030204" pitchFamily="34" charset="0"/>
                <a:ea typeface="Calibri" panose="020F0502020204030204" pitchFamily="34" charset="0"/>
                <a:cs typeface="Arial" panose="020B0604020202020204" pitchFamily="34" charset="0"/>
              </a:rPr>
              <a:t>residencial</a:t>
            </a:r>
            <a:r>
              <a:rPr lang="en-US" sz="1100" dirty="0">
                <a:latin typeface="Calibri" panose="020F0502020204030204" pitchFamily="34" charset="0"/>
                <a:ea typeface="Calibri" panose="020F0502020204030204" pitchFamily="34" charset="0"/>
                <a:cs typeface="Arial" panose="020B0604020202020204" pitchFamily="34" charset="0"/>
              </a:rPr>
              <a:t>, especialmente en grandes instituciones, no favorece un desarrollo infantil saludable; la privación de un </a:t>
            </a:r>
            <a:r>
              <a:rPr lang="en-US" sz="1100" dirty="0" err="1">
                <a:latin typeface="Calibri" panose="020F0502020204030204" pitchFamily="34" charset="0"/>
                <a:ea typeface="Calibri" panose="020F0502020204030204" pitchFamily="34" charset="0"/>
                <a:cs typeface="Arial" panose="020B0604020202020204" pitchFamily="34" charset="0"/>
              </a:rPr>
              <a:t>cuidador</a:t>
            </a:r>
            <a:r>
              <a:rPr lang="en-US" sz="1100" dirty="0">
                <a:latin typeface="Calibri" panose="020F0502020204030204" pitchFamily="34" charset="0"/>
                <a:ea typeface="Calibri" panose="020F0502020204030204" pitchFamily="34" charset="0"/>
                <a:cs typeface="Arial" panose="020B0604020202020204" pitchFamily="34" charset="0"/>
              </a:rPr>
              <a:t> hombre o </a:t>
            </a:r>
            <a:r>
              <a:rPr lang="en-US" sz="1100" dirty="0" err="1">
                <a:latin typeface="Calibri" panose="020F0502020204030204" pitchFamily="34" charset="0"/>
                <a:ea typeface="Calibri" panose="020F0502020204030204" pitchFamily="34" charset="0"/>
                <a:cs typeface="Arial" panose="020B0604020202020204" pitchFamily="34" charset="0"/>
              </a:rPr>
              <a:t>mujer</a:t>
            </a:r>
            <a:r>
              <a:rPr lang="en-US" sz="1100" dirty="0">
                <a:latin typeface="Calibri" panose="020F0502020204030204" pitchFamily="34" charset="0"/>
                <a:ea typeface="Calibri" panose="020F0502020204030204" pitchFamily="34" charset="0"/>
                <a:cs typeface="Arial" panose="020B0604020202020204" pitchFamily="34" charset="0"/>
              </a:rPr>
              <a:t> </a:t>
            </a:r>
            <a:r>
              <a:rPr lang="en-US" sz="1100" dirty="0" err="1">
                <a:latin typeface="Calibri" panose="020F0502020204030204" pitchFamily="34" charset="0"/>
                <a:ea typeface="Calibri" panose="020F0502020204030204" pitchFamily="34" charset="0"/>
                <a:cs typeface="Arial" panose="020B0604020202020204" pitchFamily="34" charset="0"/>
              </a:rPr>
              <a:t>constante</a:t>
            </a:r>
            <a:r>
              <a:rPr lang="en-US" sz="1100" dirty="0">
                <a:latin typeface="Calibri" panose="020F0502020204030204" pitchFamily="34" charset="0"/>
                <a:ea typeface="Calibri" panose="020F0502020204030204" pitchFamily="34" charset="0"/>
                <a:cs typeface="Arial" panose="020B0604020202020204" pitchFamily="34" charset="0"/>
              </a:rPr>
              <a:t> tiene efectos potencialmente significativos en el desarrollo cerebral de Los/as </a:t>
            </a:r>
            <a:r>
              <a:rPr lang="en-US" sz="1100" dirty="0" err="1">
                <a:latin typeface="Calibri" panose="020F0502020204030204" pitchFamily="34" charset="0"/>
                <a:ea typeface="Calibri" panose="020F0502020204030204" pitchFamily="34" charset="0"/>
                <a:cs typeface="Arial" panose="020B0604020202020204" pitchFamily="34" charset="0"/>
              </a:rPr>
              <a:t>menores</a:t>
            </a:r>
            <a:r>
              <a:rPr lang="en-US" sz="1100" dirty="0">
                <a:latin typeface="Calibri" panose="020F0502020204030204" pitchFamily="34" charset="0"/>
                <a:ea typeface="Calibri" panose="020F0502020204030204" pitchFamily="34" charset="0"/>
                <a:cs typeface="Arial" panose="020B0604020202020204" pitchFamily="34" charset="0"/>
              </a:rPr>
              <a:t>  acogidos </a:t>
            </a:r>
            <a:r>
              <a:rPr lang="en-US" sz="1100" dirty="0" err="1">
                <a:latin typeface="Calibri" panose="020F0502020204030204" pitchFamily="34" charset="0"/>
                <a:ea typeface="Calibri" panose="020F0502020204030204" pitchFamily="34" charset="0"/>
                <a:cs typeface="Arial" panose="020B0604020202020204" pitchFamily="34" charset="0"/>
              </a:rPr>
              <a:t>en</a:t>
            </a:r>
            <a:r>
              <a:rPr lang="en-US" sz="1100" dirty="0">
                <a:latin typeface="Calibri" panose="020F0502020204030204" pitchFamily="34" charset="0"/>
                <a:ea typeface="Calibri" panose="020F0502020204030204" pitchFamily="34" charset="0"/>
                <a:cs typeface="Arial" panose="020B0604020202020204" pitchFamily="34" charset="0"/>
              </a:rPr>
              <a:t> </a:t>
            </a:r>
            <a:r>
              <a:rPr lang="en-US" sz="1100" dirty="0" err="1">
                <a:latin typeface="Calibri" panose="020F0502020204030204" pitchFamily="34" charset="0"/>
                <a:ea typeface="Calibri" panose="020F0502020204030204" pitchFamily="34" charset="0"/>
                <a:cs typeface="Arial" panose="020B0604020202020204" pitchFamily="34" charset="0"/>
              </a:rPr>
              <a:t>instituciones</a:t>
            </a:r>
            <a:endParaRPr lang="en-US" sz="1100" dirty="0">
              <a:latin typeface="Calibri" panose="020F0502020204030204" pitchFamily="34" charset="0"/>
              <a:ea typeface="Calibri" panose="020F0502020204030204" pitchFamily="34" charset="0"/>
              <a:cs typeface="Arial" panose="020B0604020202020204" pitchFamily="34" charset="0"/>
            </a:endParaRPr>
          </a:p>
          <a:p>
            <a:pPr marL="171450" lvl="0" indent="-171450">
              <a:lnSpc>
                <a:spcPct val="107000"/>
              </a:lnSpc>
              <a:buFont typeface="Arial" panose="020B0604020202020204" pitchFamily="34" charset="0"/>
              <a:buChar char="•"/>
              <a:tabLst>
                <a:tab pos="457200" algn="l"/>
              </a:tabLst>
            </a:pPr>
            <a:r>
              <a:rPr lang="en-US" sz="1100" dirty="0">
                <a:latin typeface="Calibri" panose="020F0502020204030204" pitchFamily="34" charset="0"/>
                <a:ea typeface="Calibri" panose="020F0502020204030204" pitchFamily="34" charset="0"/>
                <a:cs typeface="Arial" panose="020B0604020202020204" pitchFamily="34" charset="0"/>
              </a:rPr>
              <a:t>Se puede poner en peligro a </a:t>
            </a:r>
            <a:r>
              <a:rPr lang="en-US" sz="1100" dirty="0" err="1">
                <a:latin typeface="Calibri" panose="020F0502020204030204" pitchFamily="34" charset="0"/>
                <a:ea typeface="Calibri" panose="020F0502020204030204" pitchFamily="34" charset="0"/>
                <a:cs typeface="Arial" panose="020B0604020202020204" pitchFamily="34" charset="0"/>
              </a:rPr>
              <a:t>los</a:t>
            </a:r>
            <a:r>
              <a:rPr lang="en-US" sz="1100" dirty="0">
                <a:latin typeface="Calibri" panose="020F0502020204030204" pitchFamily="34" charset="0"/>
                <a:ea typeface="Calibri" panose="020F0502020204030204" pitchFamily="34" charset="0"/>
                <a:cs typeface="Arial" panose="020B0604020202020204" pitchFamily="34" charset="0"/>
              </a:rPr>
              <a:t>/as </a:t>
            </a:r>
            <a:r>
              <a:rPr lang="en-US" sz="1100" dirty="0" err="1">
                <a:latin typeface="Calibri" panose="020F0502020204030204" pitchFamily="34" charset="0"/>
                <a:ea typeface="Calibri" panose="020F0502020204030204" pitchFamily="34" charset="0"/>
                <a:cs typeface="Arial" panose="020B0604020202020204" pitchFamily="34" charset="0"/>
              </a:rPr>
              <a:t>menores</a:t>
            </a:r>
            <a:r>
              <a:rPr lang="en-US" sz="1100" dirty="0">
                <a:latin typeface="Calibri" panose="020F0502020204030204" pitchFamily="34" charset="0"/>
                <a:ea typeface="Calibri" panose="020F0502020204030204" pitchFamily="34" charset="0"/>
                <a:cs typeface="Arial" panose="020B0604020202020204" pitchFamily="34" charset="0"/>
              </a:rPr>
              <a:t>  al actuar como imán para cualquiera que quiera captar a grupos vulnerables</a:t>
            </a:r>
          </a:p>
          <a:p>
            <a:pPr marL="171450" lvl="0" indent="-171450">
              <a:lnSpc>
                <a:spcPct val="107000"/>
              </a:lnSpc>
              <a:buFont typeface="Arial" panose="020B0604020202020204" pitchFamily="34" charset="0"/>
              <a:buChar char="•"/>
              <a:tabLst>
                <a:tab pos="457200" algn="l"/>
              </a:tabLst>
            </a:pPr>
            <a:r>
              <a:rPr lang="en-US" sz="1100" dirty="0">
                <a:latin typeface="Calibri" panose="020F0502020204030204" pitchFamily="34" charset="0"/>
                <a:ea typeface="Calibri" panose="020F0502020204030204" pitchFamily="34" charset="0"/>
                <a:cs typeface="Arial" panose="020B0604020202020204" pitchFamily="34" charset="0"/>
              </a:rPr>
              <a:t>Tráfico organizado, por ejemplo, para adopción</a:t>
            </a:r>
          </a:p>
        </p:txBody>
      </p:sp>
      <p:grpSp>
        <p:nvGrpSpPr>
          <p:cNvPr id="7" name="Group 6">
            <a:extLst>
              <a:ext uri="{FF2B5EF4-FFF2-40B4-BE49-F238E27FC236}">
                <a16:creationId xmlns:a16="http://schemas.microsoft.com/office/drawing/2014/main" id="{25E2F441-57B1-BF92-E1B5-0DA7322F7BA7}"/>
              </a:ext>
            </a:extLst>
          </p:cNvPr>
          <p:cNvGrpSpPr/>
          <p:nvPr/>
        </p:nvGrpSpPr>
        <p:grpSpPr>
          <a:xfrm>
            <a:off x="5296474" y="7890284"/>
            <a:ext cx="1130475" cy="1037621"/>
            <a:chOff x="10788562" y="3518124"/>
            <a:chExt cx="1130475" cy="1037621"/>
          </a:xfrm>
        </p:grpSpPr>
        <p:grpSp>
          <p:nvGrpSpPr>
            <p:cNvPr id="8" name="Group 7">
              <a:extLst>
                <a:ext uri="{FF2B5EF4-FFF2-40B4-BE49-F238E27FC236}">
                  <a16:creationId xmlns:a16="http://schemas.microsoft.com/office/drawing/2014/main" id="{134C7623-CC7A-C4E0-C620-3436D05E730E}"/>
                </a:ext>
              </a:extLst>
            </p:cNvPr>
            <p:cNvGrpSpPr/>
            <p:nvPr/>
          </p:nvGrpSpPr>
          <p:grpSpPr>
            <a:xfrm>
              <a:off x="10788562" y="3518124"/>
              <a:ext cx="1130475" cy="1037621"/>
              <a:chOff x="7772249" y="5449773"/>
              <a:chExt cx="500332" cy="459236"/>
            </a:xfrm>
          </p:grpSpPr>
          <p:sp>
            <p:nvSpPr>
              <p:cNvPr id="12" name="Trapezoid 11">
                <a:extLst>
                  <a:ext uri="{FF2B5EF4-FFF2-40B4-BE49-F238E27FC236}">
                    <a16:creationId xmlns:a16="http://schemas.microsoft.com/office/drawing/2014/main" id="{5F132BBF-AE9A-400D-67E2-97AE22310D7D}"/>
                  </a:ext>
                </a:extLst>
              </p:cNvPr>
              <p:cNvSpPr/>
              <p:nvPr/>
            </p:nvSpPr>
            <p:spPr>
              <a:xfrm>
                <a:off x="7772249" y="5449773"/>
                <a:ext cx="500332" cy="200981"/>
              </a:xfrm>
              <a:prstGeom prst="trapezoid">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3" name="Rectangle 12">
                <a:extLst>
                  <a:ext uri="{FF2B5EF4-FFF2-40B4-BE49-F238E27FC236}">
                    <a16:creationId xmlns:a16="http://schemas.microsoft.com/office/drawing/2014/main" id="{156A5A02-9D6E-EF6A-F5BB-953B3FBB1364}"/>
                  </a:ext>
                </a:extLst>
              </p:cNvPr>
              <p:cNvSpPr/>
              <p:nvPr/>
            </p:nvSpPr>
            <p:spPr>
              <a:xfrm>
                <a:off x="7815586" y="5650754"/>
                <a:ext cx="413659" cy="258255"/>
              </a:xfrm>
              <a:prstGeom prst="rect">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grpSp>
          <p:nvGrpSpPr>
            <p:cNvPr id="9" name="Group 8">
              <a:extLst>
                <a:ext uri="{FF2B5EF4-FFF2-40B4-BE49-F238E27FC236}">
                  <a16:creationId xmlns:a16="http://schemas.microsoft.com/office/drawing/2014/main" id="{87A7777E-7CF4-156B-F54E-D24C0B64D63F}"/>
                </a:ext>
              </a:extLst>
            </p:cNvPr>
            <p:cNvGrpSpPr/>
            <p:nvPr/>
          </p:nvGrpSpPr>
          <p:grpSpPr>
            <a:xfrm>
              <a:off x="11219739" y="3812476"/>
              <a:ext cx="254533" cy="565794"/>
              <a:chOff x="8471006" y="1370604"/>
              <a:chExt cx="254533" cy="565794"/>
            </a:xfrm>
          </p:grpSpPr>
          <p:sp>
            <p:nvSpPr>
              <p:cNvPr id="10" name="Round Same Side Corner Rectangle 21">
                <a:extLst>
                  <a:ext uri="{FF2B5EF4-FFF2-40B4-BE49-F238E27FC236}">
                    <a16:creationId xmlns:a16="http://schemas.microsoft.com/office/drawing/2014/main" id="{F90E6581-4B84-9671-6950-6DD3DA7E68AD}"/>
                  </a:ext>
                </a:extLst>
              </p:cNvPr>
              <p:cNvSpPr/>
              <p:nvPr/>
            </p:nvSpPr>
            <p:spPr>
              <a:xfrm>
                <a:off x="8472873" y="1668853"/>
                <a:ext cx="251673" cy="267545"/>
              </a:xfrm>
              <a:prstGeom prst="round2SameRect">
                <a:avLst>
                  <a:gd name="adj1" fmla="val 50000"/>
                  <a:gd name="adj2" fmla="val 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1" name="Oval 10">
                <a:extLst>
                  <a:ext uri="{FF2B5EF4-FFF2-40B4-BE49-F238E27FC236}">
                    <a16:creationId xmlns:a16="http://schemas.microsoft.com/office/drawing/2014/main" id="{17E7E86C-FDBE-FBF5-A75F-6A4674231AA0}"/>
                  </a:ext>
                </a:extLst>
              </p:cNvPr>
              <p:cNvSpPr/>
              <p:nvPr/>
            </p:nvSpPr>
            <p:spPr>
              <a:xfrm>
                <a:off x="8471006" y="1370604"/>
                <a:ext cx="254533" cy="254533"/>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grpSp>
    </p:spTree>
    <p:extLst>
      <p:ext uri="{BB962C8B-B14F-4D97-AF65-F5344CB8AC3E}">
        <p14:creationId xmlns:p14="http://schemas.microsoft.com/office/powerpoint/2010/main" val="19451835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Hexagon 15">
            <a:extLst>
              <a:ext uri="{FF2B5EF4-FFF2-40B4-BE49-F238E27FC236}">
                <a16:creationId xmlns:a16="http://schemas.microsoft.com/office/drawing/2014/main" id="{F4F20A53-B8B7-8386-80BB-458946D2C2F7}"/>
              </a:ext>
            </a:extLst>
          </p:cNvPr>
          <p:cNvSpPr/>
          <p:nvPr/>
        </p:nvSpPr>
        <p:spPr>
          <a:xfrm rot="1782986">
            <a:off x="286724" y="301110"/>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Hexagon 16">
            <a:extLst>
              <a:ext uri="{FF2B5EF4-FFF2-40B4-BE49-F238E27FC236}">
                <a16:creationId xmlns:a16="http://schemas.microsoft.com/office/drawing/2014/main" id="{5B0D2ECD-2245-1B29-30FA-9D9E91DEC81C}"/>
              </a:ext>
            </a:extLst>
          </p:cNvPr>
          <p:cNvSpPr/>
          <p:nvPr/>
        </p:nvSpPr>
        <p:spPr>
          <a:xfrm rot="1782986">
            <a:off x="286724" y="763955"/>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Hexagon 17">
            <a:extLst>
              <a:ext uri="{FF2B5EF4-FFF2-40B4-BE49-F238E27FC236}">
                <a16:creationId xmlns:a16="http://schemas.microsoft.com/office/drawing/2014/main" id="{2F62FD80-42A6-087C-FB97-CBD717DE2157}"/>
              </a:ext>
            </a:extLst>
          </p:cNvPr>
          <p:cNvSpPr/>
          <p:nvPr/>
        </p:nvSpPr>
        <p:spPr>
          <a:xfrm rot="1782986">
            <a:off x="286724" y="1226800"/>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Hexagon 18">
            <a:extLst>
              <a:ext uri="{FF2B5EF4-FFF2-40B4-BE49-F238E27FC236}">
                <a16:creationId xmlns:a16="http://schemas.microsoft.com/office/drawing/2014/main" id="{34282C81-1BDD-445E-97F5-59741069E143}"/>
              </a:ext>
            </a:extLst>
          </p:cNvPr>
          <p:cNvSpPr/>
          <p:nvPr/>
        </p:nvSpPr>
        <p:spPr>
          <a:xfrm rot="1782986">
            <a:off x="286724" y="1689645"/>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Hexagon 19">
            <a:extLst>
              <a:ext uri="{FF2B5EF4-FFF2-40B4-BE49-F238E27FC236}">
                <a16:creationId xmlns:a16="http://schemas.microsoft.com/office/drawing/2014/main" id="{DAE8D308-1F21-2E7C-7DA3-C0E216556E5B}"/>
              </a:ext>
            </a:extLst>
          </p:cNvPr>
          <p:cNvSpPr/>
          <p:nvPr/>
        </p:nvSpPr>
        <p:spPr>
          <a:xfrm rot="1782986">
            <a:off x="286724" y="2152490"/>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5" name="TextBox 54">
            <a:extLst>
              <a:ext uri="{FF2B5EF4-FFF2-40B4-BE49-F238E27FC236}">
                <a16:creationId xmlns:a16="http://schemas.microsoft.com/office/drawing/2014/main" id="{9626918E-8F1C-196D-174B-BD38BB895F35}"/>
              </a:ext>
            </a:extLst>
          </p:cNvPr>
          <p:cNvSpPr txBox="1"/>
          <p:nvPr/>
        </p:nvSpPr>
        <p:spPr>
          <a:xfrm>
            <a:off x="996287" y="699799"/>
            <a:ext cx="5262998" cy="2982548"/>
          </a:xfrm>
          <a:prstGeom prst="rect">
            <a:avLst/>
          </a:prstGeom>
          <a:solidFill>
            <a:schemeClr val="accent3">
              <a:lumMod val="20000"/>
              <a:lumOff val="80000"/>
            </a:schemeClr>
          </a:solidFill>
        </p:spPr>
        <p:txBody>
          <a:bodyPr wrap="square">
            <a:spAutoFit/>
          </a:bodyPr>
          <a:lstStyle/>
          <a:p>
            <a:pPr>
              <a:lnSpc>
                <a:spcPct val="107000"/>
              </a:lnSpc>
            </a:pPr>
            <a:r>
              <a:rPr lang="en-US" sz="1100" b="1" dirty="0">
                <a:effectLst/>
                <a:latin typeface="Calibri" panose="020F0502020204030204" pitchFamily="34" charset="0"/>
                <a:ea typeface="Calibri" panose="020F0502020204030204" pitchFamily="34" charset="0"/>
                <a:cs typeface="Arial" panose="020B0604020202020204" pitchFamily="34" charset="0"/>
              </a:rPr>
              <a:t>HOGARES PARA GRUPOS PEQUEÑOS</a:t>
            </a:r>
          </a:p>
          <a:p>
            <a:pPr>
              <a:lnSpc>
                <a:spcPct val="107000"/>
              </a:lnSpc>
            </a:pPr>
            <a:endParaRPr lang="en-US" sz="1100" b="1" dirty="0">
              <a:effectLst/>
              <a:latin typeface="Calibri" panose="020F0502020204030204" pitchFamily="34" charset="0"/>
              <a:ea typeface="Calibri" panose="020F0502020204030204" pitchFamily="34" charset="0"/>
              <a:cs typeface="Arial" panose="020B0604020202020204" pitchFamily="34" charset="0"/>
            </a:endParaRPr>
          </a:p>
          <a:p>
            <a:pPr>
              <a:lnSpc>
                <a:spcPct val="107000"/>
              </a:lnSpc>
            </a:pPr>
            <a:r>
              <a:rPr lang="en-US" sz="1100" dirty="0">
                <a:effectLst/>
                <a:latin typeface="Calibri" panose="020F0502020204030204" pitchFamily="34" charset="0"/>
                <a:ea typeface="Calibri" panose="020F0502020204030204" pitchFamily="34" charset="0"/>
                <a:cs typeface="Arial" panose="020B0604020202020204" pitchFamily="34" charset="0"/>
              </a:rPr>
              <a:t>Puede tratarse de </a:t>
            </a:r>
            <a:r>
              <a:rPr lang="en-US" sz="1100" dirty="0" err="1">
                <a:effectLst/>
                <a:latin typeface="Calibri" panose="020F0502020204030204" pitchFamily="34" charset="0"/>
                <a:ea typeface="Calibri" panose="020F0502020204030204" pitchFamily="34" charset="0"/>
                <a:cs typeface="Arial" panose="020B0604020202020204" pitchFamily="34" charset="0"/>
              </a:rPr>
              <a:t>acogid</a:t>
            </a:r>
            <a:r>
              <a:rPr lang="en-US" sz="1100" dirty="0" err="1">
                <a:latin typeface="Calibri" panose="020F0502020204030204" pitchFamily="34" charset="0"/>
                <a:ea typeface="Calibri" panose="020F0502020204030204" pitchFamily="34" charset="0"/>
                <a:cs typeface="Arial" panose="020B0604020202020204" pitchFamily="34" charset="0"/>
              </a:rPr>
              <a:t>a</a:t>
            </a:r>
            <a:r>
              <a:rPr lang="en-US" sz="1100" dirty="0">
                <a:latin typeface="Calibri" panose="020F0502020204030204" pitchFamily="34" charset="0"/>
                <a:ea typeface="Calibri" panose="020F0502020204030204" pitchFamily="34" charset="0"/>
                <a:cs typeface="Arial" panose="020B0604020202020204" pitchFamily="34" charset="0"/>
              </a:rPr>
              <a:t> </a:t>
            </a:r>
            <a:r>
              <a:rPr lang="en-US" sz="1100" dirty="0" err="1">
                <a:effectLst/>
                <a:latin typeface="Calibri" panose="020F0502020204030204" pitchFamily="34" charset="0"/>
                <a:ea typeface="Calibri" panose="020F0502020204030204" pitchFamily="34" charset="0"/>
                <a:cs typeface="Arial" panose="020B0604020202020204" pitchFamily="34" charset="0"/>
              </a:rPr>
              <a:t>en</a:t>
            </a:r>
            <a:r>
              <a:rPr lang="en-US" sz="1100" dirty="0">
                <a:effectLst/>
                <a:latin typeface="Calibri" panose="020F0502020204030204" pitchFamily="34" charset="0"/>
                <a:ea typeface="Calibri" panose="020F0502020204030204" pitchFamily="34" charset="0"/>
                <a:cs typeface="Arial" panose="020B0604020202020204" pitchFamily="34" charset="0"/>
              </a:rPr>
              <a:t> grupo u hogares residenciales para grupos pequeños, en los que grupos de 6 a 8 </a:t>
            </a:r>
            <a:r>
              <a:rPr lang="en-US" sz="1100" dirty="0" err="1">
                <a:effectLst/>
                <a:latin typeface="Calibri" panose="020F0502020204030204" pitchFamily="34" charset="0"/>
                <a:ea typeface="Calibri" panose="020F0502020204030204" pitchFamily="34" charset="0"/>
                <a:cs typeface="Arial" panose="020B0604020202020204" pitchFamily="34" charset="0"/>
              </a:rPr>
              <a:t>menores</a:t>
            </a:r>
            <a:r>
              <a:rPr lang="en-US" sz="1100" dirty="0">
                <a:effectLst/>
                <a:latin typeface="Calibri" panose="020F0502020204030204" pitchFamily="34" charset="0"/>
                <a:ea typeface="Calibri" panose="020F0502020204030204" pitchFamily="34" charset="0"/>
                <a:cs typeface="Arial" panose="020B0604020202020204" pitchFamily="34" charset="0"/>
              </a:rPr>
              <a:t> de distintas edades son </a:t>
            </a:r>
            <a:r>
              <a:rPr lang="en-US" sz="1100" dirty="0" err="1">
                <a:effectLst/>
                <a:latin typeface="Calibri" panose="020F0502020204030204" pitchFamily="34" charset="0"/>
                <a:ea typeface="Calibri" panose="020F0502020204030204" pitchFamily="34" charset="0"/>
                <a:cs typeface="Arial" panose="020B0604020202020204" pitchFamily="34" charset="0"/>
              </a:rPr>
              <a:t>atendidos</a:t>
            </a:r>
            <a:r>
              <a:rPr lang="en-US" sz="1100" dirty="0">
                <a:effectLst/>
                <a:latin typeface="Calibri" panose="020F0502020204030204" pitchFamily="34" charset="0"/>
                <a:ea typeface="Calibri" panose="020F0502020204030204" pitchFamily="34" charset="0"/>
                <a:cs typeface="Arial" panose="020B0604020202020204" pitchFamily="34" charset="0"/>
              </a:rPr>
              <a:t>/as por cuidadores fijos dentro de la </a:t>
            </a:r>
            <a:r>
              <a:rPr lang="en-US" sz="1100" dirty="0" err="1">
                <a:effectLst/>
                <a:latin typeface="Calibri" panose="020F0502020204030204" pitchFamily="34" charset="0"/>
                <a:ea typeface="Calibri" panose="020F0502020204030204" pitchFamily="34" charset="0"/>
                <a:cs typeface="Arial" panose="020B0604020202020204" pitchFamily="34" charset="0"/>
              </a:rPr>
              <a:t>comunidad</a:t>
            </a:r>
            <a:r>
              <a:rPr lang="en-US" sz="1100" dirty="0">
                <a:effectLst/>
                <a:latin typeface="Calibri" panose="020F0502020204030204" pitchFamily="34" charset="0"/>
                <a:ea typeface="Calibri" panose="020F0502020204030204" pitchFamily="34" charset="0"/>
                <a:cs typeface="Arial" panose="020B0604020202020204" pitchFamily="34" charset="0"/>
              </a:rPr>
              <a:t> del/la </a:t>
            </a:r>
            <a:r>
              <a:rPr lang="en-US" sz="1100" dirty="0" err="1">
                <a:effectLst/>
                <a:latin typeface="Calibri" panose="020F0502020204030204" pitchFamily="34" charset="0"/>
                <a:ea typeface="Calibri" panose="020F0502020204030204" pitchFamily="34" charset="0"/>
                <a:cs typeface="Arial" panose="020B0604020202020204" pitchFamily="34" charset="0"/>
              </a:rPr>
              <a:t>menor</a:t>
            </a:r>
            <a:r>
              <a:rPr lang="en-US" sz="1100" dirty="0">
                <a:effectLst/>
                <a:latin typeface="Calibri" panose="020F0502020204030204" pitchFamily="34" charset="0"/>
                <a:ea typeface="Calibri" panose="020F0502020204030204" pitchFamily="34" charset="0"/>
                <a:cs typeface="Arial" panose="020B0604020202020204" pitchFamily="34" charset="0"/>
              </a:rPr>
              <a:t>, y en alojamientos similares a los de la comunidad circundante. Esta modalidad está diseñada para reflejar, en la medida de lo posible, una dinámica familiar y </a:t>
            </a:r>
            <a:r>
              <a:rPr lang="en-US" sz="1100" dirty="0" err="1">
                <a:effectLst/>
                <a:latin typeface="Calibri" panose="020F0502020204030204" pitchFamily="34" charset="0"/>
                <a:ea typeface="Calibri" panose="020F0502020204030204" pitchFamily="34" charset="0"/>
                <a:cs typeface="Arial" panose="020B0604020202020204" pitchFamily="34" charset="0"/>
              </a:rPr>
              <a:t>proporcionarle</a:t>
            </a:r>
            <a:r>
              <a:rPr lang="en-US" sz="1100" dirty="0">
                <a:effectLst/>
                <a:latin typeface="Calibri" panose="020F0502020204030204" pitchFamily="34" charset="0"/>
                <a:ea typeface="Calibri" panose="020F0502020204030204" pitchFamily="34" charset="0"/>
                <a:cs typeface="Arial" panose="020B0604020202020204" pitchFamily="34" charset="0"/>
              </a:rPr>
              <a:t> </a:t>
            </a:r>
            <a:r>
              <a:rPr lang="en-US" sz="1100" dirty="0" err="1">
                <a:effectLst/>
                <a:latin typeface="Calibri" panose="020F0502020204030204" pitchFamily="34" charset="0"/>
                <a:ea typeface="Calibri" panose="020F0502020204030204" pitchFamily="34" charset="0"/>
                <a:cs typeface="Arial" panose="020B0604020202020204" pitchFamily="34" charset="0"/>
              </a:rPr>
              <a:t>cuidados</a:t>
            </a:r>
            <a:r>
              <a:rPr lang="en-US" sz="1100" dirty="0">
                <a:effectLst/>
                <a:latin typeface="Calibri" panose="020F0502020204030204" pitchFamily="34" charset="0"/>
                <a:ea typeface="Calibri" panose="020F0502020204030204" pitchFamily="34" charset="0"/>
                <a:cs typeface="Arial" panose="020B0604020202020204" pitchFamily="34" charset="0"/>
              </a:rPr>
              <a:t> y </a:t>
            </a:r>
            <a:r>
              <a:rPr lang="en-US" sz="1100" dirty="0" err="1">
                <a:effectLst/>
                <a:latin typeface="Calibri" panose="020F0502020204030204" pitchFamily="34" charset="0"/>
                <a:ea typeface="Calibri" panose="020F0502020204030204" pitchFamily="34" charset="0"/>
                <a:cs typeface="Arial" panose="020B0604020202020204" pitchFamily="34" charset="0"/>
              </a:rPr>
              <a:t>atención</a:t>
            </a:r>
            <a:r>
              <a:rPr lang="en-US" sz="1100" dirty="0">
                <a:effectLst/>
                <a:latin typeface="Calibri" panose="020F0502020204030204" pitchFamily="34" charset="0"/>
                <a:ea typeface="Calibri" panose="020F0502020204030204" pitchFamily="34" charset="0"/>
                <a:cs typeface="Arial" panose="020B0604020202020204" pitchFamily="34" charset="0"/>
              </a:rPr>
              <a:t> </a:t>
            </a:r>
            <a:r>
              <a:rPr lang="en-US" sz="1100" dirty="0" err="1">
                <a:effectLst/>
                <a:latin typeface="Calibri" panose="020F0502020204030204" pitchFamily="34" charset="0"/>
                <a:ea typeface="Calibri" panose="020F0502020204030204" pitchFamily="34" charset="0"/>
                <a:cs typeface="Arial" panose="020B0604020202020204" pitchFamily="34" charset="0"/>
              </a:rPr>
              <a:t>suficientes</a:t>
            </a:r>
            <a:r>
              <a:rPr lang="en-US" sz="1100" dirty="0">
                <a:effectLst/>
                <a:latin typeface="Calibri" panose="020F0502020204030204" pitchFamily="34" charset="0"/>
                <a:ea typeface="Calibri" panose="020F0502020204030204" pitchFamily="34" charset="0"/>
                <a:cs typeface="Arial" panose="020B0604020202020204" pitchFamily="34" charset="0"/>
              </a:rPr>
              <a:t> a </a:t>
            </a:r>
            <a:r>
              <a:rPr lang="en-US" sz="1100" dirty="0" err="1">
                <a:latin typeface="Calibri" panose="020F0502020204030204" pitchFamily="34" charset="0"/>
                <a:ea typeface="Calibri" panose="020F0502020204030204" pitchFamily="34" charset="0"/>
                <a:cs typeface="Arial" panose="020B0604020202020204" pitchFamily="34" charset="0"/>
              </a:rPr>
              <a:t>l</a:t>
            </a:r>
            <a:r>
              <a:rPr lang="en-US" sz="1100" dirty="0" err="1">
                <a:effectLst/>
                <a:latin typeface="Calibri" panose="020F0502020204030204" pitchFamily="34" charset="0"/>
                <a:ea typeface="Calibri" panose="020F0502020204030204" pitchFamily="34" charset="0"/>
                <a:cs typeface="Arial" panose="020B0604020202020204" pitchFamily="34" charset="0"/>
              </a:rPr>
              <a:t>os</a:t>
            </a:r>
            <a:r>
              <a:rPr lang="en-US" sz="1100" dirty="0">
                <a:effectLst/>
                <a:latin typeface="Calibri" panose="020F0502020204030204" pitchFamily="34" charset="0"/>
                <a:ea typeface="Calibri" panose="020F0502020204030204" pitchFamily="34" charset="0"/>
                <a:cs typeface="Arial" panose="020B0604020202020204" pitchFamily="34" charset="0"/>
              </a:rPr>
              <a:t>/as </a:t>
            </a:r>
            <a:r>
              <a:rPr lang="en-US" sz="1100" dirty="0" err="1">
                <a:effectLst/>
                <a:latin typeface="Calibri" panose="020F0502020204030204" pitchFamily="34" charset="0"/>
                <a:ea typeface="Calibri" panose="020F0502020204030204" pitchFamily="34" charset="0"/>
                <a:cs typeface="Arial" panose="020B0604020202020204" pitchFamily="34" charset="0"/>
              </a:rPr>
              <a:t>menores</a:t>
            </a:r>
            <a:endParaRPr lang="en-US" sz="1100" dirty="0">
              <a:effectLst/>
              <a:latin typeface="Calibri" panose="020F0502020204030204" pitchFamily="34" charset="0"/>
              <a:ea typeface="Calibri" panose="020F0502020204030204" pitchFamily="34" charset="0"/>
              <a:cs typeface="Arial" panose="020B0604020202020204" pitchFamily="34" charset="0"/>
            </a:endParaRPr>
          </a:p>
          <a:p>
            <a:pPr>
              <a:lnSpc>
                <a:spcPct val="107000"/>
              </a:lnSpc>
            </a:pPr>
            <a:endParaRPr lang="en-US" sz="1100" dirty="0">
              <a:effectLst/>
              <a:latin typeface="Calibri" panose="020F0502020204030204" pitchFamily="34" charset="0"/>
              <a:ea typeface="Calibri" panose="020F0502020204030204" pitchFamily="34" charset="0"/>
              <a:cs typeface="Arial" panose="020B0604020202020204" pitchFamily="34" charset="0"/>
            </a:endParaRPr>
          </a:p>
          <a:p>
            <a:pPr>
              <a:lnSpc>
                <a:spcPct val="107000"/>
              </a:lnSpc>
            </a:pPr>
            <a:r>
              <a:rPr lang="en-US" sz="1100" dirty="0">
                <a:effectLst/>
                <a:latin typeface="Calibri" panose="020F0502020204030204" pitchFamily="34" charset="0"/>
                <a:ea typeface="Calibri" panose="020F0502020204030204" pitchFamily="34" charset="0"/>
                <a:cs typeface="Arial" panose="020B0604020202020204" pitchFamily="34" charset="0"/>
              </a:rPr>
              <a:t>Los hogares para grupos pequeños pueden utilizarse tanto para </a:t>
            </a:r>
            <a:r>
              <a:rPr lang="en-US" sz="1100" dirty="0">
                <a:latin typeface="Calibri" panose="020F0502020204030204" pitchFamily="34" charset="0"/>
                <a:ea typeface="Calibri" panose="020F0502020204030204" pitchFamily="34" charset="0"/>
                <a:cs typeface="Arial" panose="020B0604020202020204" pitchFamily="34" charset="0"/>
              </a:rPr>
              <a:t>l</a:t>
            </a:r>
            <a:r>
              <a:rPr lang="en-US" sz="1100" dirty="0">
                <a:effectLst/>
                <a:latin typeface="Calibri" panose="020F0502020204030204" pitchFamily="34" charset="0"/>
                <a:ea typeface="Calibri" panose="020F0502020204030204" pitchFamily="34" charset="0"/>
                <a:cs typeface="Arial" panose="020B0604020202020204" pitchFamily="34" charset="0"/>
              </a:rPr>
              <a:t>a </a:t>
            </a:r>
            <a:r>
              <a:rPr lang="en-US" sz="1100" dirty="0" err="1">
                <a:effectLst/>
                <a:latin typeface="Calibri" panose="020F0502020204030204" pitchFamily="34" charset="0"/>
                <a:ea typeface="Calibri" panose="020F0502020204030204" pitchFamily="34" charset="0"/>
                <a:cs typeface="Arial" panose="020B0604020202020204" pitchFamily="34" charset="0"/>
              </a:rPr>
              <a:t>modalidad</a:t>
            </a:r>
            <a:r>
              <a:rPr lang="en-US" sz="1100" dirty="0">
                <a:effectLst/>
                <a:latin typeface="Calibri" panose="020F0502020204030204" pitchFamily="34" charset="0"/>
                <a:ea typeface="Calibri" panose="020F0502020204030204" pitchFamily="34" charset="0"/>
                <a:cs typeface="Arial" panose="020B0604020202020204" pitchFamily="34" charset="0"/>
              </a:rPr>
              <a:t> de </a:t>
            </a:r>
            <a:r>
              <a:rPr lang="en-US" sz="1100" dirty="0" err="1">
                <a:effectLst/>
                <a:latin typeface="Calibri" panose="020F0502020204030204" pitchFamily="34" charset="0"/>
                <a:ea typeface="Calibri" panose="020F0502020204030204" pitchFamily="34" charset="0"/>
                <a:cs typeface="Arial" panose="020B0604020202020204" pitchFamily="34" charset="0"/>
              </a:rPr>
              <a:t>acogida</a:t>
            </a:r>
            <a:r>
              <a:rPr lang="en-US" sz="1100" dirty="0">
                <a:effectLst/>
                <a:latin typeface="Calibri" panose="020F0502020204030204" pitchFamily="34" charset="0"/>
                <a:ea typeface="Calibri" panose="020F0502020204030204" pitchFamily="34" charset="0"/>
                <a:cs typeface="Arial" panose="020B0604020202020204" pitchFamily="34" charset="0"/>
              </a:rPr>
              <a:t> temporal como a largo plazo de </a:t>
            </a:r>
            <a:r>
              <a:rPr lang="en-US" sz="1100" dirty="0" err="1">
                <a:effectLst/>
                <a:latin typeface="Calibri" panose="020F0502020204030204" pitchFamily="34" charset="0"/>
                <a:ea typeface="Calibri" panose="020F0502020204030204" pitchFamily="34" charset="0"/>
                <a:cs typeface="Arial" panose="020B0604020202020204" pitchFamily="34" charset="0"/>
              </a:rPr>
              <a:t>jóvenes</a:t>
            </a:r>
            <a:r>
              <a:rPr lang="en-US" sz="1100" dirty="0">
                <a:effectLst/>
                <a:latin typeface="Calibri" panose="020F0502020204030204" pitchFamily="34" charset="0"/>
                <a:ea typeface="Calibri" panose="020F0502020204030204" pitchFamily="34" charset="0"/>
                <a:cs typeface="Arial" panose="020B0604020202020204" pitchFamily="34" charset="0"/>
              </a:rPr>
              <a:t> que no deseen ser </a:t>
            </a:r>
            <a:r>
              <a:rPr lang="en-US" sz="1100" dirty="0" err="1">
                <a:effectLst/>
                <a:latin typeface="Calibri" panose="020F0502020204030204" pitchFamily="34" charset="0"/>
                <a:ea typeface="Calibri" panose="020F0502020204030204" pitchFamily="34" charset="0"/>
                <a:cs typeface="Arial" panose="020B0604020202020204" pitchFamily="34" charset="0"/>
              </a:rPr>
              <a:t>acogidos</a:t>
            </a:r>
            <a:r>
              <a:rPr lang="en-US" sz="1100" dirty="0">
                <a:effectLst/>
                <a:latin typeface="Calibri" panose="020F0502020204030204" pitchFamily="34" charset="0"/>
                <a:ea typeface="Calibri" panose="020F0502020204030204" pitchFamily="34" charset="0"/>
                <a:cs typeface="Arial" panose="020B0604020202020204" pitchFamily="34" charset="0"/>
              </a:rPr>
              <a:t>/as por una familia, cuando no se disponga de </a:t>
            </a:r>
            <a:r>
              <a:rPr lang="en-US" sz="1100" dirty="0" err="1">
                <a:effectLst/>
                <a:latin typeface="Calibri" panose="020F0502020204030204" pitchFamily="34" charset="0"/>
                <a:ea typeface="Calibri" panose="020F0502020204030204" pitchFamily="34" charset="0"/>
                <a:cs typeface="Arial" panose="020B0604020202020204" pitchFamily="34" charset="0"/>
              </a:rPr>
              <a:t>una</a:t>
            </a:r>
            <a:r>
              <a:rPr lang="en-US" sz="1100" dirty="0">
                <a:latin typeface="Calibri" panose="020F0502020204030204" pitchFamily="34" charset="0"/>
                <a:ea typeface="Calibri" panose="020F0502020204030204" pitchFamily="34" charset="0"/>
                <a:cs typeface="Arial" panose="020B0604020202020204" pitchFamily="34" charset="0"/>
              </a:rPr>
              <a:t> </a:t>
            </a:r>
            <a:r>
              <a:rPr lang="en-US" sz="1100" dirty="0" err="1">
                <a:latin typeface="Calibri" panose="020F0502020204030204" pitchFamily="34" charset="0"/>
                <a:ea typeface="Calibri" panose="020F0502020204030204" pitchFamily="34" charset="0"/>
                <a:cs typeface="Arial" panose="020B0604020202020204" pitchFamily="34" charset="0"/>
              </a:rPr>
              <a:t>acogida</a:t>
            </a:r>
            <a:r>
              <a:rPr lang="en-US" sz="1100" dirty="0">
                <a:effectLst/>
                <a:latin typeface="Calibri" panose="020F0502020204030204" pitchFamily="34" charset="0"/>
                <a:ea typeface="Calibri" panose="020F0502020204030204" pitchFamily="34" charset="0"/>
                <a:cs typeface="Arial" panose="020B0604020202020204" pitchFamily="34" charset="0"/>
              </a:rPr>
              <a:t> familiar o que necesiten apoyo especializado antes de poder </a:t>
            </a:r>
            <a:r>
              <a:rPr lang="en-US" sz="1100" dirty="0" err="1">
                <a:effectLst/>
                <a:latin typeface="Calibri" panose="020F0502020204030204" pitchFamily="34" charset="0"/>
                <a:ea typeface="Calibri" panose="020F0502020204030204" pitchFamily="34" charset="0"/>
                <a:cs typeface="Arial" panose="020B0604020202020204" pitchFamily="34" charset="0"/>
              </a:rPr>
              <a:t>reintegrarse</a:t>
            </a:r>
            <a:r>
              <a:rPr lang="en-US" sz="1100" dirty="0">
                <a:effectLst/>
                <a:latin typeface="Calibri" panose="020F0502020204030204" pitchFamily="34" charset="0"/>
                <a:ea typeface="Calibri" panose="020F0502020204030204" pitchFamily="34" charset="0"/>
                <a:cs typeface="Arial" panose="020B0604020202020204" pitchFamily="34" charset="0"/>
              </a:rPr>
              <a:t> </a:t>
            </a:r>
            <a:r>
              <a:rPr lang="en-US" sz="1100" dirty="0">
                <a:latin typeface="Calibri" panose="020F0502020204030204" pitchFamily="34" charset="0"/>
                <a:ea typeface="Calibri" panose="020F0502020204030204" pitchFamily="34" charset="0"/>
                <a:cs typeface="Arial" panose="020B0604020202020204" pitchFamily="34" charset="0"/>
              </a:rPr>
              <a:t>a</a:t>
            </a:r>
            <a:r>
              <a:rPr lang="en-US" sz="1100" dirty="0">
                <a:effectLst/>
                <a:latin typeface="Calibri" panose="020F0502020204030204" pitchFamily="34" charset="0"/>
                <a:ea typeface="Calibri" panose="020F0502020204030204" pitchFamily="34" charset="0"/>
                <a:cs typeface="Arial" panose="020B0604020202020204" pitchFamily="34" charset="0"/>
              </a:rPr>
              <a:t> su familia o comunidad. Los centros de acogida deben organizarse a través de los </a:t>
            </a:r>
            <a:r>
              <a:rPr lang="en-US" sz="1100" dirty="0" err="1">
                <a:effectLst/>
                <a:latin typeface="Calibri" panose="020F0502020204030204" pitchFamily="34" charset="0"/>
                <a:ea typeface="Calibri" panose="020F0502020204030204" pitchFamily="34" charset="0"/>
                <a:cs typeface="Arial" panose="020B0604020202020204" pitchFamily="34" charset="0"/>
              </a:rPr>
              <a:t>líderes</a:t>
            </a:r>
            <a:r>
              <a:rPr lang="en-US" sz="1100" dirty="0">
                <a:effectLst/>
                <a:latin typeface="Calibri" panose="020F0502020204030204" pitchFamily="34" charset="0"/>
                <a:ea typeface="Calibri" panose="020F0502020204030204" pitchFamily="34" charset="0"/>
                <a:cs typeface="Arial" panose="020B0604020202020204" pitchFamily="34" charset="0"/>
              </a:rPr>
              <a:t> (hombre o </a:t>
            </a:r>
            <a:r>
              <a:rPr lang="en-US" sz="1100" dirty="0" err="1">
                <a:effectLst/>
                <a:latin typeface="Calibri" panose="020F0502020204030204" pitchFamily="34" charset="0"/>
                <a:ea typeface="Calibri" panose="020F0502020204030204" pitchFamily="34" charset="0"/>
                <a:cs typeface="Arial" panose="020B0604020202020204" pitchFamily="34" charset="0"/>
              </a:rPr>
              <a:t>mujer</a:t>
            </a:r>
            <a:r>
              <a:rPr lang="en-US" sz="1100" dirty="0">
                <a:effectLst/>
                <a:latin typeface="Calibri" panose="020F0502020204030204" pitchFamily="34" charset="0"/>
                <a:ea typeface="Calibri" panose="020F0502020204030204" pitchFamily="34" charset="0"/>
                <a:cs typeface="Arial" panose="020B0604020202020204" pitchFamily="34" charset="0"/>
              </a:rPr>
              <a:t>) de la comunidad y/o las organizaciones locales, en cooperación con los cuidadores de </a:t>
            </a:r>
            <a:r>
              <a:rPr lang="en-US" sz="1100" dirty="0" err="1">
                <a:effectLst/>
                <a:latin typeface="Calibri" panose="020F0502020204030204" pitchFamily="34" charset="0"/>
                <a:ea typeface="Calibri" panose="020F0502020204030204" pitchFamily="34" charset="0"/>
                <a:cs typeface="Arial" panose="020B0604020202020204" pitchFamily="34" charset="0"/>
              </a:rPr>
              <a:t>menores</a:t>
            </a:r>
            <a:r>
              <a:rPr lang="en-US" sz="1100" dirty="0">
                <a:effectLst/>
                <a:latin typeface="Calibri" panose="020F0502020204030204" pitchFamily="34" charset="0"/>
                <a:ea typeface="Calibri" panose="020F0502020204030204" pitchFamily="34" charset="0"/>
                <a:cs typeface="Arial" panose="020B0604020202020204" pitchFamily="34" charset="0"/>
              </a:rPr>
              <a:t>, con el fin de garantizar que la prestación se establece de acuerdo con las normas culturales y proporciona un nivel de vida comparable al de otras familias de la </a:t>
            </a:r>
            <a:r>
              <a:rPr lang="en-US" sz="1100" dirty="0" err="1">
                <a:effectLst/>
                <a:latin typeface="Calibri" panose="020F0502020204030204" pitchFamily="34" charset="0"/>
                <a:ea typeface="Calibri" panose="020F0502020204030204" pitchFamily="34" charset="0"/>
                <a:cs typeface="Arial" panose="020B0604020202020204" pitchFamily="34" charset="0"/>
              </a:rPr>
              <a:t>comunidad</a:t>
            </a:r>
            <a:endParaRPr lang="en-US" sz="1100" dirty="0">
              <a:effectLst/>
              <a:latin typeface="Calibri" panose="020F0502020204030204" pitchFamily="34" charset="0"/>
              <a:ea typeface="Calibri" panose="020F0502020204030204" pitchFamily="34" charset="0"/>
              <a:cs typeface="Arial" panose="020B0604020202020204" pitchFamily="34" charset="0"/>
            </a:endParaRPr>
          </a:p>
        </p:txBody>
      </p:sp>
      <p:sp>
        <p:nvSpPr>
          <p:cNvPr id="2" name="TextBox 1">
            <a:extLst>
              <a:ext uri="{FF2B5EF4-FFF2-40B4-BE49-F238E27FC236}">
                <a16:creationId xmlns:a16="http://schemas.microsoft.com/office/drawing/2014/main" id="{4AFC9570-DD7A-2FD4-0E9B-77EE925DEE96}"/>
              </a:ext>
            </a:extLst>
          </p:cNvPr>
          <p:cNvSpPr txBox="1"/>
          <p:nvPr/>
        </p:nvSpPr>
        <p:spPr>
          <a:xfrm>
            <a:off x="996287" y="3800134"/>
            <a:ext cx="5262997" cy="4069384"/>
          </a:xfrm>
          <a:prstGeom prst="rect">
            <a:avLst/>
          </a:prstGeom>
          <a:noFill/>
        </p:spPr>
        <p:txBody>
          <a:bodyPr wrap="square">
            <a:spAutoFit/>
          </a:bodyPr>
          <a:lstStyle/>
          <a:p>
            <a:pPr lvl="0">
              <a:lnSpc>
                <a:spcPct val="107000"/>
              </a:lnSpc>
              <a:tabLst>
                <a:tab pos="457200" algn="l"/>
              </a:tabLst>
            </a:pPr>
            <a:r>
              <a:rPr lang="en-US" sz="1100" b="1" dirty="0">
                <a:latin typeface="Calibri" panose="020F0502020204030204" pitchFamily="34" charset="0"/>
                <a:ea typeface="Calibri" panose="020F0502020204030204" pitchFamily="34" charset="0"/>
                <a:cs typeface="Arial" panose="020B0604020202020204" pitchFamily="34" charset="0"/>
              </a:rPr>
              <a:t>Agrupaciones de </a:t>
            </a:r>
            <a:r>
              <a:rPr lang="en-US" sz="1100" b="1" dirty="0" err="1">
                <a:latin typeface="Calibri" panose="020F0502020204030204" pitchFamily="34" charset="0"/>
                <a:ea typeface="Calibri" panose="020F0502020204030204" pitchFamily="34" charset="0"/>
                <a:cs typeface="Arial" panose="020B0604020202020204" pitchFamily="34" charset="0"/>
              </a:rPr>
              <a:t>menores</a:t>
            </a:r>
            <a:endParaRPr lang="en-US" sz="1100" b="1" dirty="0">
              <a:latin typeface="Calibri" panose="020F0502020204030204" pitchFamily="34" charset="0"/>
              <a:ea typeface="Calibri" panose="020F0502020204030204" pitchFamily="34" charset="0"/>
              <a:cs typeface="Arial" panose="020B0604020202020204" pitchFamily="34" charset="0"/>
            </a:endParaRPr>
          </a:p>
          <a:p>
            <a:pPr marL="171450" lvl="0" indent="-171450">
              <a:lnSpc>
                <a:spcPct val="107000"/>
              </a:lnSpc>
              <a:buFont typeface="Arial" panose="020B0604020202020204" pitchFamily="34" charset="0"/>
              <a:buChar char="•"/>
              <a:tabLst>
                <a:tab pos="457200" algn="l"/>
              </a:tabLst>
            </a:pPr>
            <a:r>
              <a:rPr lang="en-US" sz="1100" dirty="0">
                <a:latin typeface="Calibri" panose="020F0502020204030204" pitchFamily="34" charset="0"/>
                <a:ea typeface="Calibri" panose="020F0502020204030204" pitchFamily="34" charset="0"/>
                <a:cs typeface="Arial" panose="020B0604020202020204" pitchFamily="34" charset="0"/>
              </a:rPr>
              <a:t>Los/as </a:t>
            </a:r>
            <a:r>
              <a:rPr lang="en-US" sz="1100" dirty="0" err="1">
                <a:latin typeface="Calibri" panose="020F0502020204030204" pitchFamily="34" charset="0"/>
                <a:ea typeface="Calibri" panose="020F0502020204030204" pitchFamily="34" charset="0"/>
                <a:cs typeface="Arial" panose="020B0604020202020204" pitchFamily="34" charset="0"/>
              </a:rPr>
              <a:t>menores</a:t>
            </a:r>
            <a:r>
              <a:rPr lang="en-US" sz="1100" dirty="0">
                <a:latin typeface="Calibri" panose="020F0502020204030204" pitchFamily="34" charset="0"/>
                <a:ea typeface="Calibri" panose="020F0502020204030204" pitchFamily="34" charset="0"/>
                <a:cs typeface="Arial" panose="020B0604020202020204" pitchFamily="34" charset="0"/>
              </a:rPr>
              <a:t>  deben organizarse en pequeños grupos familiares de 6-8 </a:t>
            </a:r>
            <a:r>
              <a:rPr lang="en-US" sz="1100" dirty="0" err="1">
                <a:latin typeface="Calibri" panose="020F0502020204030204" pitchFamily="34" charset="0"/>
                <a:ea typeface="Calibri" panose="020F0502020204030204" pitchFamily="34" charset="0"/>
                <a:cs typeface="Arial" panose="020B0604020202020204" pitchFamily="34" charset="0"/>
              </a:rPr>
              <a:t>menores</a:t>
            </a:r>
            <a:r>
              <a:rPr lang="en-US" sz="1100" dirty="0">
                <a:latin typeface="Calibri" panose="020F0502020204030204" pitchFamily="34" charset="0"/>
                <a:ea typeface="Calibri" panose="020F0502020204030204" pitchFamily="34" charset="0"/>
                <a:cs typeface="Arial" panose="020B0604020202020204" pitchFamily="34" charset="0"/>
              </a:rPr>
              <a:t>. Es preferible tener </a:t>
            </a:r>
            <a:r>
              <a:rPr lang="en-US" sz="1100" dirty="0" err="1">
                <a:latin typeface="Calibri" panose="020F0502020204030204" pitchFamily="34" charset="0"/>
                <a:ea typeface="Calibri" panose="020F0502020204030204" pitchFamily="34" charset="0"/>
                <a:cs typeface="Arial" panose="020B0604020202020204" pitchFamily="34" charset="0"/>
              </a:rPr>
              <a:t>más</a:t>
            </a:r>
            <a:r>
              <a:rPr lang="en-US" sz="1100" dirty="0">
                <a:latin typeface="Calibri" panose="020F0502020204030204" pitchFamily="34" charset="0"/>
                <a:ea typeface="Calibri" panose="020F0502020204030204" pitchFamily="34" charset="0"/>
                <a:cs typeface="Arial" panose="020B0604020202020204" pitchFamily="34" charset="0"/>
              </a:rPr>
              <a:t> </a:t>
            </a:r>
            <a:r>
              <a:rPr lang="en-US" sz="1100" dirty="0" err="1">
                <a:latin typeface="Calibri" panose="020F0502020204030204" pitchFamily="34" charset="0"/>
                <a:ea typeface="Calibri" panose="020F0502020204030204" pitchFamily="34" charset="0"/>
                <a:cs typeface="Arial" panose="020B0604020202020204" pitchFamily="34" charset="0"/>
              </a:rPr>
              <a:t>refugios</a:t>
            </a:r>
            <a:r>
              <a:rPr lang="en-US" sz="1100" dirty="0">
                <a:latin typeface="Calibri" panose="020F0502020204030204" pitchFamily="34" charset="0"/>
                <a:ea typeface="Calibri" panose="020F0502020204030204" pitchFamily="34" charset="0"/>
                <a:cs typeface="Arial" panose="020B0604020202020204" pitchFamily="34" charset="0"/>
              </a:rPr>
              <a:t> y/o casas para </a:t>
            </a:r>
            <a:r>
              <a:rPr lang="en-US" sz="1100" dirty="0" err="1">
                <a:latin typeface="Calibri" panose="020F0502020204030204" pitchFamily="34" charset="0"/>
                <a:ea typeface="Calibri" panose="020F0502020204030204" pitchFamily="34" charset="0"/>
                <a:cs typeface="Arial" panose="020B0604020202020204" pitchFamily="34" charset="0"/>
              </a:rPr>
              <a:t>menos</a:t>
            </a:r>
            <a:r>
              <a:rPr lang="en-US" sz="1100" dirty="0">
                <a:latin typeface="Calibri" panose="020F0502020204030204" pitchFamily="34" charset="0"/>
                <a:ea typeface="Calibri" panose="020F0502020204030204" pitchFamily="34" charset="0"/>
                <a:cs typeface="Arial" panose="020B0604020202020204" pitchFamily="34" charset="0"/>
              </a:rPr>
              <a:t> </a:t>
            </a:r>
            <a:r>
              <a:rPr lang="en-US" sz="1100" dirty="0" err="1">
                <a:latin typeface="Calibri" panose="020F0502020204030204" pitchFamily="34" charset="0"/>
                <a:ea typeface="Calibri" panose="020F0502020204030204" pitchFamily="34" charset="0"/>
                <a:cs typeface="Arial" panose="020B0604020202020204" pitchFamily="34" charset="0"/>
              </a:rPr>
              <a:t>menores</a:t>
            </a:r>
            <a:r>
              <a:rPr lang="en-US" sz="1100" dirty="0">
                <a:latin typeface="Calibri" panose="020F0502020204030204" pitchFamily="34" charset="0"/>
                <a:ea typeface="Calibri" panose="020F0502020204030204" pitchFamily="34" charset="0"/>
                <a:cs typeface="Arial" panose="020B0604020202020204" pitchFamily="34" charset="0"/>
              </a:rPr>
              <a:t> que un </a:t>
            </a:r>
            <a:r>
              <a:rPr lang="en-US" sz="1100" dirty="0" err="1">
                <a:latin typeface="Calibri" panose="020F0502020204030204" pitchFamily="34" charset="0"/>
                <a:ea typeface="Calibri" panose="020F0502020204030204" pitchFamily="34" charset="0"/>
                <a:cs typeface="Arial" panose="020B0604020202020204" pitchFamily="34" charset="0"/>
              </a:rPr>
              <a:t>edificio</a:t>
            </a:r>
            <a:r>
              <a:rPr lang="en-US" sz="1100" dirty="0">
                <a:latin typeface="Calibri" panose="020F0502020204030204" pitchFamily="34" charset="0"/>
                <a:ea typeface="Calibri" panose="020F0502020204030204" pitchFamily="34" charset="0"/>
                <a:cs typeface="Arial" panose="020B0604020202020204" pitchFamily="34" charset="0"/>
              </a:rPr>
              <a:t> </a:t>
            </a:r>
            <a:r>
              <a:rPr lang="en-US" sz="1100" dirty="0" err="1">
                <a:latin typeface="Calibri" panose="020F0502020204030204" pitchFamily="34" charset="0"/>
                <a:ea typeface="Calibri" panose="020F0502020204030204" pitchFamily="34" charset="0"/>
                <a:cs typeface="Arial" panose="020B0604020202020204" pitchFamily="34" charset="0"/>
              </a:rPr>
              <a:t>grande</a:t>
            </a:r>
            <a:endParaRPr lang="en-US" sz="1100" dirty="0">
              <a:latin typeface="Calibri" panose="020F0502020204030204" pitchFamily="34" charset="0"/>
              <a:ea typeface="Calibri" panose="020F0502020204030204" pitchFamily="34" charset="0"/>
              <a:cs typeface="Arial" panose="020B0604020202020204" pitchFamily="34" charset="0"/>
            </a:endParaRPr>
          </a:p>
          <a:p>
            <a:pPr marL="171450" lvl="0" indent="-171450">
              <a:lnSpc>
                <a:spcPct val="107000"/>
              </a:lnSpc>
              <a:buFont typeface="Arial" panose="020B0604020202020204" pitchFamily="34" charset="0"/>
              <a:buChar char="•"/>
              <a:tabLst>
                <a:tab pos="457200" algn="l"/>
              </a:tabLst>
            </a:pPr>
            <a:r>
              <a:rPr lang="en-US" sz="1100" dirty="0">
                <a:latin typeface="Calibri" panose="020F0502020204030204" pitchFamily="34" charset="0"/>
                <a:ea typeface="Calibri" panose="020F0502020204030204" pitchFamily="34" charset="0"/>
                <a:cs typeface="Arial" panose="020B0604020202020204" pitchFamily="34" charset="0"/>
              </a:rPr>
              <a:t>Los/as </a:t>
            </a:r>
            <a:r>
              <a:rPr lang="en-US" sz="1100" dirty="0" err="1">
                <a:latin typeface="Calibri" panose="020F0502020204030204" pitchFamily="34" charset="0"/>
                <a:ea typeface="Calibri" panose="020F0502020204030204" pitchFamily="34" charset="0"/>
                <a:cs typeface="Arial" panose="020B0604020202020204" pitchFamily="34" charset="0"/>
              </a:rPr>
              <a:t>hermanos</a:t>
            </a:r>
            <a:r>
              <a:rPr lang="en-US" sz="1100" dirty="0">
                <a:latin typeface="Calibri" panose="020F0502020204030204" pitchFamily="34" charset="0"/>
                <a:ea typeface="Calibri" panose="020F0502020204030204" pitchFamily="34" charset="0"/>
                <a:cs typeface="Arial" panose="020B0604020202020204" pitchFamily="34" charset="0"/>
              </a:rPr>
              <a:t>/as y </a:t>
            </a:r>
            <a:r>
              <a:rPr lang="en-US" sz="1100" dirty="0" err="1">
                <a:latin typeface="Calibri" panose="020F0502020204030204" pitchFamily="34" charset="0"/>
                <a:ea typeface="Calibri" panose="020F0502020204030204" pitchFamily="34" charset="0"/>
                <a:cs typeface="Arial" panose="020B0604020202020204" pitchFamily="34" charset="0"/>
              </a:rPr>
              <a:t>los</a:t>
            </a:r>
            <a:r>
              <a:rPr lang="en-US" sz="1100" dirty="0">
                <a:latin typeface="Calibri" panose="020F0502020204030204" pitchFamily="34" charset="0"/>
                <a:ea typeface="Calibri" panose="020F0502020204030204" pitchFamily="34" charset="0"/>
                <a:cs typeface="Arial" panose="020B0604020202020204" pitchFamily="34" charset="0"/>
              </a:rPr>
              <a:t> amigos/as </a:t>
            </a:r>
            <a:r>
              <a:rPr lang="en-US" sz="1100" dirty="0" err="1">
                <a:latin typeface="Calibri" panose="020F0502020204030204" pitchFamily="34" charset="0"/>
                <a:ea typeface="Calibri" panose="020F0502020204030204" pitchFamily="34" charset="0"/>
                <a:cs typeface="Arial" panose="020B0604020202020204" pitchFamily="34" charset="0"/>
              </a:rPr>
              <a:t>cercanos</a:t>
            </a:r>
            <a:r>
              <a:rPr lang="en-US" sz="1100" dirty="0">
                <a:latin typeface="Calibri" panose="020F0502020204030204" pitchFamily="34" charset="0"/>
                <a:ea typeface="Calibri" panose="020F0502020204030204" pitchFamily="34" charset="0"/>
                <a:cs typeface="Arial" panose="020B0604020202020204" pitchFamily="34" charset="0"/>
              </a:rPr>
              <a:t> </a:t>
            </a:r>
            <a:r>
              <a:rPr lang="en-US" sz="1100" dirty="0" err="1">
                <a:latin typeface="Calibri" panose="020F0502020204030204" pitchFamily="34" charset="0"/>
                <a:ea typeface="Calibri" panose="020F0502020204030204" pitchFamily="34" charset="0"/>
                <a:cs typeface="Arial" panose="020B0604020202020204" pitchFamily="34" charset="0"/>
              </a:rPr>
              <a:t>deben</a:t>
            </a:r>
            <a:r>
              <a:rPr lang="en-US" sz="1100" dirty="0">
                <a:latin typeface="Calibri" panose="020F0502020204030204" pitchFamily="34" charset="0"/>
                <a:ea typeface="Calibri" panose="020F0502020204030204" pitchFamily="34" charset="0"/>
                <a:cs typeface="Arial" panose="020B0604020202020204" pitchFamily="34" charset="0"/>
              </a:rPr>
              <a:t> </a:t>
            </a:r>
            <a:r>
              <a:rPr lang="en-US" sz="1100" dirty="0" err="1">
                <a:latin typeface="Calibri" panose="020F0502020204030204" pitchFamily="34" charset="0"/>
                <a:ea typeface="Calibri" panose="020F0502020204030204" pitchFamily="34" charset="0"/>
                <a:cs typeface="Arial" panose="020B0604020202020204" pitchFamily="34" charset="0"/>
              </a:rPr>
              <a:t>permanecer</a:t>
            </a:r>
            <a:r>
              <a:rPr lang="en-US" sz="1100" dirty="0">
                <a:latin typeface="Calibri" panose="020F0502020204030204" pitchFamily="34" charset="0"/>
                <a:ea typeface="Calibri" panose="020F0502020204030204" pitchFamily="34" charset="0"/>
                <a:cs typeface="Arial" panose="020B0604020202020204" pitchFamily="34" charset="0"/>
              </a:rPr>
              <a:t> </a:t>
            </a:r>
            <a:r>
              <a:rPr lang="en-US" sz="1100" dirty="0" err="1">
                <a:latin typeface="Calibri" panose="020F0502020204030204" pitchFamily="34" charset="0"/>
                <a:ea typeface="Calibri" panose="020F0502020204030204" pitchFamily="34" charset="0"/>
                <a:cs typeface="Arial" panose="020B0604020202020204" pitchFamily="34" charset="0"/>
              </a:rPr>
              <a:t>juntos</a:t>
            </a:r>
            <a:r>
              <a:rPr lang="en-US" sz="1100" dirty="0">
                <a:latin typeface="Calibri" panose="020F0502020204030204" pitchFamily="34" charset="0"/>
                <a:ea typeface="Calibri" panose="020F0502020204030204" pitchFamily="34" charset="0"/>
                <a:cs typeface="Arial" panose="020B0604020202020204" pitchFamily="34" charset="0"/>
              </a:rPr>
              <a:t>/as</a:t>
            </a:r>
          </a:p>
          <a:p>
            <a:pPr marL="171450" lvl="0" indent="-171450">
              <a:lnSpc>
                <a:spcPct val="107000"/>
              </a:lnSpc>
              <a:buFont typeface="Arial" panose="020B0604020202020204" pitchFamily="34" charset="0"/>
              <a:buChar char="•"/>
              <a:tabLst>
                <a:tab pos="457200" algn="l"/>
              </a:tabLst>
            </a:pPr>
            <a:r>
              <a:rPr lang="en-US" sz="1100" dirty="0">
                <a:latin typeface="Calibri" panose="020F0502020204030204" pitchFamily="34" charset="0"/>
                <a:ea typeface="Calibri" panose="020F0502020204030204" pitchFamily="34" charset="0"/>
                <a:cs typeface="Arial" panose="020B0604020202020204" pitchFamily="34" charset="0"/>
              </a:rPr>
              <a:t>Para facilitar la localización y la reunificación, </a:t>
            </a:r>
            <a:r>
              <a:rPr lang="en-US" sz="1100" dirty="0" err="1">
                <a:latin typeface="Calibri" panose="020F0502020204030204" pitchFamily="34" charset="0"/>
                <a:ea typeface="Calibri" panose="020F0502020204030204" pitchFamily="34" charset="0"/>
                <a:cs typeface="Arial" panose="020B0604020202020204" pitchFamily="34" charset="0"/>
              </a:rPr>
              <a:t>los</a:t>
            </a:r>
            <a:r>
              <a:rPr lang="en-US" sz="1100" dirty="0">
                <a:latin typeface="Calibri" panose="020F0502020204030204" pitchFamily="34" charset="0"/>
                <a:ea typeface="Calibri" panose="020F0502020204030204" pitchFamily="34" charset="0"/>
                <a:cs typeface="Arial" panose="020B0604020202020204" pitchFamily="34" charset="0"/>
              </a:rPr>
              <a:t>/as </a:t>
            </a:r>
            <a:r>
              <a:rPr lang="en-US" sz="1100" dirty="0" err="1">
                <a:latin typeface="Calibri" panose="020F0502020204030204" pitchFamily="34" charset="0"/>
                <a:ea typeface="Calibri" panose="020F0502020204030204" pitchFamily="34" charset="0"/>
                <a:cs typeface="Arial" panose="020B0604020202020204" pitchFamily="34" charset="0"/>
              </a:rPr>
              <a:t>menores</a:t>
            </a:r>
            <a:r>
              <a:rPr lang="en-US" sz="1100" dirty="0">
                <a:latin typeface="Calibri" panose="020F0502020204030204" pitchFamily="34" charset="0"/>
                <a:ea typeface="Calibri" panose="020F0502020204030204" pitchFamily="34" charset="0"/>
                <a:cs typeface="Arial" panose="020B0604020202020204" pitchFamily="34" charset="0"/>
              </a:rPr>
              <a:t>  deben agruparse con </a:t>
            </a:r>
            <a:r>
              <a:rPr lang="en-US" sz="1100" dirty="0" err="1">
                <a:latin typeface="Calibri" panose="020F0502020204030204" pitchFamily="34" charset="0"/>
                <a:ea typeface="Calibri" panose="020F0502020204030204" pitchFamily="34" charset="0"/>
                <a:cs typeface="Arial" panose="020B0604020202020204" pitchFamily="34" charset="0"/>
              </a:rPr>
              <a:t>otros</a:t>
            </a:r>
            <a:r>
              <a:rPr lang="en-US" sz="1100" dirty="0">
                <a:latin typeface="Calibri" panose="020F0502020204030204" pitchFamily="34" charset="0"/>
                <a:ea typeface="Calibri" panose="020F0502020204030204" pitchFamily="34" charset="0"/>
                <a:cs typeface="Arial" panose="020B0604020202020204" pitchFamily="34" charset="0"/>
              </a:rPr>
              <a:t> </a:t>
            </a:r>
            <a:r>
              <a:rPr lang="en-US" sz="1100" dirty="0" err="1">
                <a:latin typeface="Calibri" panose="020F0502020204030204" pitchFamily="34" charset="0"/>
                <a:ea typeface="Calibri" panose="020F0502020204030204" pitchFamily="34" charset="0"/>
                <a:cs typeface="Arial" panose="020B0604020202020204" pitchFamily="34" charset="0"/>
              </a:rPr>
              <a:t>menores</a:t>
            </a:r>
            <a:r>
              <a:rPr lang="en-US" sz="1100" dirty="0">
                <a:latin typeface="Calibri" panose="020F0502020204030204" pitchFamily="34" charset="0"/>
                <a:ea typeface="Calibri" panose="020F0502020204030204" pitchFamily="34" charset="0"/>
                <a:cs typeface="Arial" panose="020B0604020202020204" pitchFamily="34" charset="0"/>
              </a:rPr>
              <a:t> de </a:t>
            </a:r>
            <a:r>
              <a:rPr lang="en-US" sz="1100" dirty="0" err="1">
                <a:latin typeface="Calibri" panose="020F0502020204030204" pitchFamily="34" charset="0"/>
                <a:ea typeface="Calibri" panose="020F0502020204030204" pitchFamily="34" charset="0"/>
                <a:cs typeface="Arial" panose="020B0604020202020204" pitchFamily="34" charset="0"/>
              </a:rPr>
              <a:t>su</a:t>
            </a:r>
            <a:r>
              <a:rPr lang="en-US" sz="1100" dirty="0">
                <a:latin typeface="Calibri" panose="020F0502020204030204" pitchFamily="34" charset="0"/>
                <a:ea typeface="Calibri" panose="020F0502020204030204" pitchFamily="34" charset="0"/>
                <a:cs typeface="Arial" panose="020B0604020202020204" pitchFamily="34" charset="0"/>
              </a:rPr>
              <a:t> </a:t>
            </a:r>
            <a:r>
              <a:rPr lang="en-US" sz="1100" dirty="0" err="1">
                <a:latin typeface="Calibri" panose="020F0502020204030204" pitchFamily="34" charset="0"/>
                <a:ea typeface="Calibri" panose="020F0502020204030204" pitchFamily="34" charset="0"/>
                <a:cs typeface="Arial" panose="020B0604020202020204" pitchFamily="34" charset="0"/>
              </a:rPr>
              <a:t>comunidad</a:t>
            </a:r>
            <a:endParaRPr lang="en-US" sz="1100" dirty="0">
              <a:latin typeface="Calibri" panose="020F0502020204030204" pitchFamily="34" charset="0"/>
              <a:ea typeface="Calibri" panose="020F0502020204030204" pitchFamily="34" charset="0"/>
              <a:cs typeface="Arial" panose="020B0604020202020204" pitchFamily="34" charset="0"/>
            </a:endParaRPr>
          </a:p>
          <a:p>
            <a:pPr marL="171450" lvl="0" indent="-171450">
              <a:lnSpc>
                <a:spcPct val="107000"/>
              </a:lnSpc>
              <a:buFont typeface="Arial" panose="020B0604020202020204" pitchFamily="34" charset="0"/>
              <a:buChar char="•"/>
              <a:tabLst>
                <a:tab pos="457200" algn="l"/>
              </a:tabLst>
            </a:pPr>
            <a:r>
              <a:rPr lang="en-US" sz="1100" dirty="0">
                <a:latin typeface="Calibri" panose="020F0502020204030204" pitchFamily="34" charset="0"/>
                <a:ea typeface="Calibri" panose="020F0502020204030204" pitchFamily="34" charset="0"/>
                <a:cs typeface="Arial" panose="020B0604020202020204" pitchFamily="34" charset="0"/>
              </a:rPr>
              <a:t>Es necesario considerar </a:t>
            </a:r>
            <a:r>
              <a:rPr lang="en-US" sz="1100" dirty="0" err="1">
                <a:latin typeface="Calibri" panose="020F0502020204030204" pitchFamily="34" charset="0"/>
                <a:ea typeface="Calibri" panose="020F0502020204030204" pitchFamily="34" charset="0"/>
                <a:cs typeface="Arial" panose="020B0604020202020204" pitchFamily="34" charset="0"/>
              </a:rPr>
              <a:t>qué</a:t>
            </a:r>
            <a:r>
              <a:rPr lang="en-US" sz="1100" dirty="0">
                <a:latin typeface="Calibri" panose="020F0502020204030204" pitchFamily="34" charset="0"/>
                <a:ea typeface="Calibri" panose="020F0502020204030204" pitchFamily="34" charset="0"/>
                <a:cs typeface="Arial" panose="020B0604020202020204" pitchFamily="34" charset="0"/>
              </a:rPr>
              <a:t> </a:t>
            </a:r>
            <a:r>
              <a:rPr lang="en-US" sz="1100" dirty="0" err="1">
                <a:latin typeface="Calibri" panose="020F0502020204030204" pitchFamily="34" charset="0"/>
                <a:ea typeface="Calibri" panose="020F0502020204030204" pitchFamily="34" charset="0"/>
                <a:cs typeface="Arial" panose="020B0604020202020204" pitchFamily="34" charset="0"/>
              </a:rPr>
              <a:t>menores</a:t>
            </a:r>
            <a:r>
              <a:rPr lang="en-US" sz="1100" dirty="0">
                <a:latin typeface="Calibri" panose="020F0502020204030204" pitchFamily="34" charset="0"/>
                <a:ea typeface="Calibri" panose="020F0502020204030204" pitchFamily="34" charset="0"/>
                <a:cs typeface="Arial" panose="020B0604020202020204" pitchFamily="34" charset="0"/>
              </a:rPr>
              <a:t> deben ser </a:t>
            </a:r>
            <a:r>
              <a:rPr lang="en-US" sz="1100" dirty="0" err="1">
                <a:latin typeface="Calibri" panose="020F0502020204030204" pitchFamily="34" charset="0"/>
                <a:ea typeface="Calibri" panose="020F0502020204030204" pitchFamily="34" charset="0"/>
                <a:cs typeface="Arial" panose="020B0604020202020204" pitchFamily="34" charset="0"/>
              </a:rPr>
              <a:t>alojados</a:t>
            </a:r>
            <a:r>
              <a:rPr lang="en-US" sz="1100" dirty="0">
                <a:latin typeface="Calibri" panose="020F0502020204030204" pitchFamily="34" charset="0"/>
                <a:ea typeface="Calibri" panose="020F0502020204030204" pitchFamily="34" charset="0"/>
                <a:cs typeface="Arial" panose="020B0604020202020204" pitchFamily="34" charset="0"/>
              </a:rPr>
              <a:t>/as en un </a:t>
            </a:r>
            <a:r>
              <a:rPr lang="en-US" sz="1100" dirty="0" err="1">
                <a:latin typeface="Calibri" panose="020F0502020204030204" pitchFamily="34" charset="0"/>
                <a:ea typeface="Calibri" panose="020F0502020204030204" pitchFamily="34" charset="0"/>
                <a:cs typeface="Arial" panose="020B0604020202020204" pitchFamily="34" charset="0"/>
              </a:rPr>
              <a:t>albergue</a:t>
            </a:r>
            <a:r>
              <a:rPr lang="en-US" sz="1100" dirty="0">
                <a:latin typeface="Calibri" panose="020F0502020204030204" pitchFamily="34" charset="0"/>
                <a:ea typeface="Calibri" panose="020F0502020204030204" pitchFamily="34" charset="0"/>
                <a:cs typeface="Arial" panose="020B0604020202020204" pitchFamily="34" charset="0"/>
              </a:rPr>
              <a:t> u </a:t>
            </a:r>
            <a:r>
              <a:rPr lang="en-US" sz="1100" dirty="0" err="1">
                <a:latin typeface="Calibri" panose="020F0502020204030204" pitchFamily="34" charset="0"/>
                <a:ea typeface="Calibri" panose="020F0502020204030204" pitchFamily="34" charset="0"/>
                <a:cs typeface="Arial" panose="020B0604020202020204" pitchFamily="34" charset="0"/>
              </a:rPr>
              <a:t>hogar</a:t>
            </a:r>
            <a:r>
              <a:rPr lang="en-US" sz="1100" dirty="0">
                <a:latin typeface="Calibri" panose="020F0502020204030204" pitchFamily="34" charset="0"/>
                <a:ea typeface="Calibri" panose="020F0502020204030204" pitchFamily="34" charset="0"/>
                <a:cs typeface="Arial" panose="020B0604020202020204" pitchFamily="34" charset="0"/>
              </a:rPr>
              <a:t> y si ciertos </a:t>
            </a:r>
            <a:r>
              <a:rPr lang="en-US" sz="1100" dirty="0" err="1">
                <a:latin typeface="Calibri" panose="020F0502020204030204" pitchFamily="34" charset="0"/>
                <a:ea typeface="Calibri" panose="020F0502020204030204" pitchFamily="34" charset="0"/>
                <a:cs typeface="Arial" panose="020B0604020202020204" pitchFamily="34" charset="0"/>
              </a:rPr>
              <a:t>grupos</a:t>
            </a:r>
            <a:r>
              <a:rPr lang="en-US" sz="1100" dirty="0">
                <a:latin typeface="Calibri" panose="020F0502020204030204" pitchFamily="34" charset="0"/>
                <a:ea typeface="Calibri" panose="020F0502020204030204" pitchFamily="34" charset="0"/>
                <a:cs typeface="Arial" panose="020B0604020202020204" pitchFamily="34" charset="0"/>
              </a:rPr>
              <a:t> de </a:t>
            </a:r>
            <a:r>
              <a:rPr lang="en-US" sz="1100" dirty="0" err="1">
                <a:latin typeface="Calibri" panose="020F0502020204030204" pitchFamily="34" charset="0"/>
                <a:ea typeface="Calibri" panose="020F0502020204030204" pitchFamily="34" charset="0"/>
                <a:cs typeface="Arial" panose="020B0604020202020204" pitchFamily="34" charset="0"/>
              </a:rPr>
              <a:t>menores</a:t>
            </a:r>
            <a:r>
              <a:rPr lang="en-US" sz="1100" dirty="0">
                <a:latin typeface="Calibri" panose="020F0502020204030204" pitchFamily="34" charset="0"/>
                <a:ea typeface="Calibri" panose="020F0502020204030204" pitchFamily="34" charset="0"/>
                <a:cs typeface="Arial" panose="020B0604020202020204" pitchFamily="34" charset="0"/>
              </a:rPr>
              <a:t> </a:t>
            </a:r>
            <a:r>
              <a:rPr lang="en-US" sz="1100" dirty="0" err="1">
                <a:latin typeface="Calibri" panose="020F0502020204030204" pitchFamily="34" charset="0"/>
                <a:ea typeface="Calibri" panose="020F0502020204030204" pitchFamily="34" charset="0"/>
                <a:cs typeface="Arial" panose="020B0604020202020204" pitchFamily="34" charset="0"/>
              </a:rPr>
              <a:t>deben</a:t>
            </a:r>
            <a:r>
              <a:rPr lang="en-US" sz="1100" dirty="0">
                <a:latin typeface="Calibri" panose="020F0502020204030204" pitchFamily="34" charset="0"/>
                <a:ea typeface="Calibri" panose="020F0502020204030204" pitchFamily="34" charset="0"/>
                <a:cs typeface="Arial" panose="020B0604020202020204" pitchFamily="34" charset="0"/>
              </a:rPr>
              <a:t> ser </a:t>
            </a:r>
            <a:r>
              <a:rPr lang="en-US" sz="1100" dirty="0" err="1">
                <a:latin typeface="Calibri" panose="020F0502020204030204" pitchFamily="34" charset="0"/>
                <a:ea typeface="Calibri" panose="020F0502020204030204" pitchFamily="34" charset="0"/>
                <a:cs typeface="Arial" panose="020B0604020202020204" pitchFamily="34" charset="0"/>
              </a:rPr>
              <a:t>separados</a:t>
            </a:r>
            <a:r>
              <a:rPr lang="en-US" sz="1100" dirty="0">
                <a:latin typeface="Calibri" panose="020F0502020204030204" pitchFamily="34" charset="0"/>
                <a:ea typeface="Calibri" panose="020F0502020204030204" pitchFamily="34" charset="0"/>
                <a:cs typeface="Arial" panose="020B0604020202020204" pitchFamily="34" charset="0"/>
              </a:rPr>
              <a:t>/as en otras áreas. Este puede ser el caso de </a:t>
            </a:r>
            <a:r>
              <a:rPr lang="en-US" sz="1100" dirty="0" err="1">
                <a:latin typeface="Calibri" panose="020F0502020204030204" pitchFamily="34" charset="0"/>
                <a:ea typeface="Calibri" panose="020F0502020204030204" pitchFamily="34" charset="0"/>
                <a:cs typeface="Arial" panose="020B0604020202020204" pitchFamily="34" charset="0"/>
              </a:rPr>
              <a:t>los</a:t>
            </a:r>
            <a:r>
              <a:rPr lang="en-US" sz="1100" dirty="0">
                <a:latin typeface="Calibri" panose="020F0502020204030204" pitchFamily="34" charset="0"/>
                <a:ea typeface="Calibri" panose="020F0502020204030204" pitchFamily="34" charset="0"/>
                <a:cs typeface="Arial" panose="020B0604020202020204" pitchFamily="34" charset="0"/>
              </a:rPr>
              <a:t>/as </a:t>
            </a:r>
            <a:r>
              <a:rPr lang="en-US" sz="1100" dirty="0" err="1">
                <a:latin typeface="Calibri" panose="020F0502020204030204" pitchFamily="34" charset="0"/>
                <a:ea typeface="Calibri" panose="020F0502020204030204" pitchFamily="34" charset="0"/>
                <a:cs typeface="Arial" panose="020B0604020202020204" pitchFamily="34" charset="0"/>
              </a:rPr>
              <a:t>menores</a:t>
            </a:r>
            <a:r>
              <a:rPr lang="en-US" sz="1100" dirty="0">
                <a:latin typeface="Calibri" panose="020F0502020204030204" pitchFamily="34" charset="0"/>
                <a:ea typeface="Calibri" panose="020F0502020204030204" pitchFamily="34" charset="0"/>
                <a:cs typeface="Arial" panose="020B0604020202020204" pitchFamily="34" charset="0"/>
              </a:rPr>
              <a:t>  </a:t>
            </a:r>
            <a:r>
              <a:rPr lang="en-US" sz="1100" dirty="0" err="1">
                <a:latin typeface="Calibri" panose="020F0502020204030204" pitchFamily="34" charset="0"/>
                <a:ea typeface="Calibri" panose="020F0502020204030204" pitchFamily="34" charset="0"/>
                <a:cs typeface="Arial" panose="020B0604020202020204" pitchFamily="34" charset="0"/>
              </a:rPr>
              <a:t>liberados</a:t>
            </a:r>
            <a:r>
              <a:rPr lang="en-US" sz="1100" dirty="0">
                <a:latin typeface="Calibri" panose="020F0502020204030204" pitchFamily="34" charset="0"/>
                <a:ea typeface="Calibri" panose="020F0502020204030204" pitchFamily="34" charset="0"/>
                <a:cs typeface="Arial" panose="020B0604020202020204" pitchFamily="34" charset="0"/>
              </a:rPr>
              <a:t>/as </a:t>
            </a:r>
            <a:r>
              <a:rPr lang="en-US" sz="1100" dirty="0" err="1">
                <a:latin typeface="Calibri" panose="020F0502020204030204" pitchFamily="34" charset="0"/>
                <a:ea typeface="Calibri" panose="020F0502020204030204" pitchFamily="34" charset="0"/>
                <a:cs typeface="Arial" panose="020B0604020202020204" pitchFamily="34" charset="0"/>
              </a:rPr>
              <a:t>por</a:t>
            </a:r>
            <a:r>
              <a:rPr lang="en-US" sz="1100" dirty="0">
                <a:latin typeface="Calibri" panose="020F0502020204030204" pitchFamily="34" charset="0"/>
                <a:ea typeface="Calibri" panose="020F0502020204030204" pitchFamily="34" charset="0"/>
                <a:cs typeface="Arial" panose="020B0604020202020204" pitchFamily="34" charset="0"/>
              </a:rPr>
              <a:t> </a:t>
            </a:r>
            <a:r>
              <a:rPr lang="en-US" sz="1100" dirty="0" err="1">
                <a:latin typeface="Calibri" panose="020F0502020204030204" pitchFamily="34" charset="0"/>
                <a:ea typeface="Calibri" panose="020F0502020204030204" pitchFamily="34" charset="0"/>
                <a:cs typeface="Arial" panose="020B0604020202020204" pitchFamily="34" charset="0"/>
              </a:rPr>
              <a:t>fuerzas</a:t>
            </a:r>
            <a:r>
              <a:rPr lang="en-US" sz="1100" dirty="0">
                <a:latin typeface="Calibri" panose="020F0502020204030204" pitchFamily="34" charset="0"/>
                <a:ea typeface="Calibri" panose="020F0502020204030204" pitchFamily="34" charset="0"/>
                <a:cs typeface="Arial" panose="020B0604020202020204" pitchFamily="34" charset="0"/>
              </a:rPr>
              <a:t> y/o </a:t>
            </a:r>
            <a:r>
              <a:rPr lang="en-US" sz="1100" dirty="0" err="1">
                <a:latin typeface="Calibri" panose="020F0502020204030204" pitchFamily="34" charset="0"/>
                <a:ea typeface="Calibri" panose="020F0502020204030204" pitchFamily="34" charset="0"/>
                <a:cs typeface="Arial" panose="020B0604020202020204" pitchFamily="34" charset="0"/>
              </a:rPr>
              <a:t>grupos</a:t>
            </a:r>
            <a:r>
              <a:rPr lang="en-US" sz="1100" dirty="0">
                <a:latin typeface="Calibri" panose="020F0502020204030204" pitchFamily="34" charset="0"/>
                <a:ea typeface="Calibri" panose="020F0502020204030204" pitchFamily="34" charset="0"/>
                <a:cs typeface="Arial" panose="020B0604020202020204" pitchFamily="34" charset="0"/>
              </a:rPr>
              <a:t> armados, </a:t>
            </a:r>
            <a:r>
              <a:rPr lang="en-US" sz="1100" dirty="0" err="1">
                <a:latin typeface="Calibri" panose="020F0502020204030204" pitchFamily="34" charset="0"/>
                <a:ea typeface="Calibri" panose="020F0502020204030204" pitchFamily="34" charset="0"/>
                <a:cs typeface="Arial" panose="020B0604020202020204" pitchFamily="34" charset="0"/>
              </a:rPr>
              <a:t>por</a:t>
            </a:r>
            <a:r>
              <a:rPr lang="en-US" sz="1100" dirty="0">
                <a:latin typeface="Calibri" panose="020F0502020204030204" pitchFamily="34" charset="0"/>
                <a:ea typeface="Calibri" panose="020F0502020204030204" pitchFamily="34" charset="0"/>
                <a:cs typeface="Arial" panose="020B0604020202020204" pitchFamily="34" charset="0"/>
              </a:rPr>
              <a:t> </a:t>
            </a:r>
            <a:r>
              <a:rPr lang="en-US" sz="1100" dirty="0" err="1">
                <a:latin typeface="Calibri" panose="020F0502020204030204" pitchFamily="34" charset="0"/>
                <a:ea typeface="Calibri" panose="020F0502020204030204" pitchFamily="34" charset="0"/>
                <a:cs typeface="Arial" panose="020B0604020202020204" pitchFamily="34" charset="0"/>
              </a:rPr>
              <a:t>ejemplo</a:t>
            </a:r>
            <a:endParaRPr lang="en-US" sz="1100" dirty="0">
              <a:latin typeface="Calibri" panose="020F0502020204030204" pitchFamily="34" charset="0"/>
              <a:ea typeface="Calibri" panose="020F0502020204030204" pitchFamily="34" charset="0"/>
              <a:cs typeface="Arial" panose="020B0604020202020204" pitchFamily="34" charset="0"/>
            </a:endParaRPr>
          </a:p>
          <a:p>
            <a:pPr marL="171450" lvl="0" indent="-171450">
              <a:lnSpc>
                <a:spcPct val="107000"/>
              </a:lnSpc>
              <a:buFont typeface="Arial" panose="020B0604020202020204" pitchFamily="34" charset="0"/>
              <a:buChar char="•"/>
              <a:tabLst>
                <a:tab pos="457200" algn="l"/>
              </a:tabLst>
            </a:pPr>
            <a:r>
              <a:rPr lang="en-US" sz="1100" dirty="0">
                <a:latin typeface="Calibri" panose="020F0502020204030204" pitchFamily="34" charset="0"/>
                <a:ea typeface="Calibri" panose="020F0502020204030204" pitchFamily="34" charset="0"/>
                <a:cs typeface="Arial" panose="020B0604020202020204" pitchFamily="34" charset="0"/>
              </a:rPr>
              <a:t>Aunque los adolescentes de ambos sexos pueden formar parte del mismo grupo, deben dormir en habitaciones separadas (también en el caso de </a:t>
            </a:r>
            <a:r>
              <a:rPr lang="en-US" sz="1100" dirty="0" err="1">
                <a:latin typeface="Calibri" panose="020F0502020204030204" pitchFamily="34" charset="0"/>
                <a:ea typeface="Calibri" panose="020F0502020204030204" pitchFamily="34" charset="0"/>
                <a:cs typeface="Arial" panose="020B0604020202020204" pitchFamily="34" charset="0"/>
              </a:rPr>
              <a:t>los</a:t>
            </a:r>
            <a:r>
              <a:rPr lang="en-US" sz="1100" dirty="0">
                <a:latin typeface="Calibri" panose="020F0502020204030204" pitchFamily="34" charset="0"/>
                <a:ea typeface="Calibri" panose="020F0502020204030204" pitchFamily="34" charset="0"/>
                <a:cs typeface="Arial" panose="020B0604020202020204" pitchFamily="34" charset="0"/>
              </a:rPr>
              <a:t> </a:t>
            </a:r>
            <a:r>
              <a:rPr lang="en-US" sz="1100" dirty="0" err="1">
                <a:latin typeface="Calibri" panose="020F0502020204030204" pitchFamily="34" charset="0"/>
                <a:ea typeface="Calibri" panose="020F0502020204030204" pitchFamily="34" charset="0"/>
                <a:cs typeface="Arial" panose="020B0604020202020204" pitchFamily="34" charset="0"/>
              </a:rPr>
              <a:t>hermanos</a:t>
            </a:r>
            <a:r>
              <a:rPr lang="en-US" sz="1100" dirty="0">
                <a:latin typeface="Calibri" panose="020F0502020204030204" pitchFamily="34" charset="0"/>
                <a:ea typeface="Calibri" panose="020F0502020204030204" pitchFamily="34" charset="0"/>
                <a:cs typeface="Arial" panose="020B0604020202020204" pitchFamily="34" charset="0"/>
              </a:rPr>
              <a:t>/as)</a:t>
            </a:r>
          </a:p>
          <a:p>
            <a:pPr marL="171450" lvl="0" indent="-171450">
              <a:lnSpc>
                <a:spcPct val="107000"/>
              </a:lnSpc>
              <a:buFont typeface="Arial" panose="020B0604020202020204" pitchFamily="34" charset="0"/>
              <a:buChar char="•"/>
              <a:tabLst>
                <a:tab pos="457200" algn="l"/>
              </a:tabLst>
            </a:pPr>
            <a:r>
              <a:rPr lang="en-US" sz="1100" dirty="0">
                <a:latin typeface="Calibri" panose="020F0502020204030204" pitchFamily="34" charset="0"/>
                <a:ea typeface="Calibri" panose="020F0502020204030204" pitchFamily="34" charset="0"/>
                <a:cs typeface="Arial" panose="020B0604020202020204" pitchFamily="34" charset="0"/>
              </a:rPr>
              <a:t>En un grupo de </a:t>
            </a:r>
            <a:r>
              <a:rPr lang="en-US" sz="1100" dirty="0" err="1">
                <a:latin typeface="Calibri" panose="020F0502020204030204" pitchFamily="34" charset="0"/>
                <a:ea typeface="Calibri" panose="020F0502020204030204" pitchFamily="34" charset="0"/>
                <a:cs typeface="Arial" panose="020B0604020202020204" pitchFamily="34" charset="0"/>
              </a:rPr>
              <a:t>menores</a:t>
            </a:r>
            <a:r>
              <a:rPr lang="en-US" sz="1100" dirty="0">
                <a:latin typeface="Calibri" panose="020F0502020204030204" pitchFamily="34" charset="0"/>
                <a:ea typeface="Calibri" panose="020F0502020204030204" pitchFamily="34" charset="0"/>
                <a:cs typeface="Arial" panose="020B0604020202020204" pitchFamily="34" charset="0"/>
              </a:rPr>
              <a:t>, lo ideal es que haya una mezcla de edades, </a:t>
            </a:r>
            <a:r>
              <a:rPr lang="en-US" sz="1100" dirty="0" err="1">
                <a:latin typeface="Calibri" panose="020F0502020204030204" pitchFamily="34" charset="0"/>
                <a:ea typeface="Calibri" panose="020F0502020204030204" pitchFamily="34" charset="0"/>
                <a:cs typeface="Arial" panose="020B0604020202020204" pitchFamily="34" charset="0"/>
              </a:rPr>
              <a:t>géneros</a:t>
            </a:r>
            <a:r>
              <a:rPr lang="en-US" sz="1100" dirty="0">
                <a:latin typeface="Calibri" panose="020F0502020204030204" pitchFamily="34" charset="0"/>
                <a:ea typeface="Calibri" panose="020F0502020204030204" pitchFamily="34" charset="0"/>
                <a:cs typeface="Arial" panose="020B0604020202020204" pitchFamily="34" charset="0"/>
              </a:rPr>
              <a:t> y capacidades para que el grupo sea como una familia. Los/as </a:t>
            </a:r>
            <a:r>
              <a:rPr lang="en-US" sz="1100" dirty="0" err="1">
                <a:latin typeface="Calibri" panose="020F0502020204030204" pitchFamily="34" charset="0"/>
                <a:ea typeface="Calibri" panose="020F0502020204030204" pitchFamily="34" charset="0"/>
                <a:cs typeface="Arial" panose="020B0604020202020204" pitchFamily="34" charset="0"/>
              </a:rPr>
              <a:t>niños</a:t>
            </a:r>
            <a:r>
              <a:rPr lang="en-US" sz="1100" dirty="0">
                <a:latin typeface="Calibri" panose="020F0502020204030204" pitchFamily="34" charset="0"/>
                <a:ea typeface="Calibri" panose="020F0502020204030204" pitchFamily="34" charset="0"/>
                <a:cs typeface="Arial" panose="020B0604020202020204" pitchFamily="34" charset="0"/>
              </a:rPr>
              <a:t>/as mayores pueden ayudar a cuidar y jugar con </a:t>
            </a:r>
            <a:r>
              <a:rPr lang="en-US" sz="1100" dirty="0" err="1">
                <a:latin typeface="Calibri" panose="020F0502020204030204" pitchFamily="34" charset="0"/>
                <a:ea typeface="Calibri" panose="020F0502020204030204" pitchFamily="34" charset="0"/>
                <a:cs typeface="Arial" panose="020B0604020202020204" pitchFamily="34" charset="0"/>
              </a:rPr>
              <a:t>los</a:t>
            </a:r>
            <a:r>
              <a:rPr lang="en-US" sz="1100" dirty="0">
                <a:latin typeface="Calibri" panose="020F0502020204030204" pitchFamily="34" charset="0"/>
                <a:ea typeface="Calibri" panose="020F0502020204030204" pitchFamily="34" charset="0"/>
                <a:cs typeface="Arial" panose="020B0604020202020204" pitchFamily="34" charset="0"/>
              </a:rPr>
              <a:t>/as más pequeños o con </a:t>
            </a:r>
            <a:r>
              <a:rPr lang="en-US" sz="1100" dirty="0" err="1">
                <a:latin typeface="Calibri" panose="020F0502020204030204" pitchFamily="34" charset="0"/>
                <a:ea typeface="Calibri" panose="020F0502020204030204" pitchFamily="34" charset="0"/>
                <a:cs typeface="Arial" panose="020B0604020202020204" pitchFamily="34" charset="0"/>
              </a:rPr>
              <a:t>capacidades</a:t>
            </a:r>
            <a:r>
              <a:rPr lang="en-US" sz="1100" dirty="0">
                <a:latin typeface="Calibri" panose="020F0502020204030204" pitchFamily="34" charset="0"/>
                <a:ea typeface="Calibri" panose="020F0502020204030204" pitchFamily="34" charset="0"/>
                <a:cs typeface="Arial" panose="020B0604020202020204" pitchFamily="34" charset="0"/>
              </a:rPr>
              <a:t> </a:t>
            </a:r>
            <a:r>
              <a:rPr lang="en-US" sz="1100" dirty="0" err="1">
                <a:latin typeface="Calibri" panose="020F0502020204030204" pitchFamily="34" charset="0"/>
                <a:ea typeface="Calibri" panose="020F0502020204030204" pitchFamily="34" charset="0"/>
                <a:cs typeface="Arial" panose="020B0604020202020204" pitchFamily="34" charset="0"/>
              </a:rPr>
              <a:t>diferentes</a:t>
            </a:r>
            <a:r>
              <a:rPr lang="en-US" sz="1100" dirty="0">
                <a:latin typeface="Calibri" panose="020F0502020204030204" pitchFamily="34" charset="0"/>
                <a:ea typeface="Calibri" panose="020F0502020204030204" pitchFamily="34" charset="0"/>
                <a:cs typeface="Arial" panose="020B0604020202020204" pitchFamily="34" charset="0"/>
              </a:rPr>
              <a:t>. Los bebés (sobre todo los menores de 3  años) deben tener prioridad en la acogida y no deben ser </a:t>
            </a:r>
            <a:r>
              <a:rPr lang="en-US" sz="1100" dirty="0" err="1">
                <a:latin typeface="Calibri" panose="020F0502020204030204" pitchFamily="34" charset="0"/>
                <a:ea typeface="Calibri" panose="020F0502020204030204" pitchFamily="34" charset="0"/>
                <a:cs typeface="Arial" panose="020B0604020202020204" pitchFamily="34" charset="0"/>
              </a:rPr>
              <a:t>separados</a:t>
            </a:r>
            <a:r>
              <a:rPr lang="en-US" sz="1100" dirty="0">
                <a:latin typeface="Calibri" panose="020F0502020204030204" pitchFamily="34" charset="0"/>
                <a:ea typeface="Calibri" panose="020F0502020204030204" pitchFamily="34" charset="0"/>
                <a:cs typeface="Arial" panose="020B0604020202020204" pitchFamily="34" charset="0"/>
              </a:rPr>
              <a:t>/as de sus </a:t>
            </a:r>
            <a:r>
              <a:rPr lang="en-US" sz="1100" dirty="0" err="1">
                <a:latin typeface="Calibri" panose="020F0502020204030204" pitchFamily="34" charset="0"/>
                <a:ea typeface="Calibri" panose="020F0502020204030204" pitchFamily="34" charset="0"/>
                <a:cs typeface="Arial" panose="020B0604020202020204" pitchFamily="34" charset="0"/>
              </a:rPr>
              <a:t>hermanos</a:t>
            </a:r>
            <a:r>
              <a:rPr lang="en-US" sz="1100" dirty="0">
                <a:latin typeface="Calibri" panose="020F0502020204030204" pitchFamily="34" charset="0"/>
                <a:ea typeface="Calibri" panose="020F0502020204030204" pitchFamily="34" charset="0"/>
                <a:cs typeface="Arial" panose="020B0604020202020204" pitchFamily="34" charset="0"/>
              </a:rPr>
              <a:t> </a:t>
            </a:r>
            <a:r>
              <a:rPr lang="en-US" sz="1100" dirty="0" err="1">
                <a:latin typeface="Calibri" panose="020F0502020204030204" pitchFamily="34" charset="0"/>
                <a:ea typeface="Calibri" panose="020F0502020204030204" pitchFamily="34" charset="0"/>
                <a:cs typeface="Arial" panose="020B0604020202020204" pitchFamily="34" charset="0"/>
              </a:rPr>
              <a:t>mayores</a:t>
            </a:r>
            <a:endParaRPr lang="en-US" sz="1100" dirty="0">
              <a:latin typeface="Calibri" panose="020F0502020204030204" pitchFamily="34" charset="0"/>
              <a:ea typeface="Calibri" panose="020F0502020204030204" pitchFamily="34" charset="0"/>
              <a:cs typeface="Arial" panose="020B0604020202020204" pitchFamily="34" charset="0"/>
            </a:endParaRPr>
          </a:p>
          <a:p>
            <a:pPr marL="171450" lvl="0" indent="-171450">
              <a:lnSpc>
                <a:spcPct val="107000"/>
              </a:lnSpc>
              <a:buFont typeface="Arial" panose="020B0604020202020204" pitchFamily="34" charset="0"/>
              <a:buChar char="•"/>
              <a:tabLst>
                <a:tab pos="457200" algn="l"/>
              </a:tabLst>
            </a:pPr>
            <a:r>
              <a:rPr lang="en-US" sz="1100" dirty="0">
                <a:latin typeface="Calibri" panose="020F0502020204030204" pitchFamily="34" charset="0"/>
                <a:ea typeface="Calibri" panose="020F0502020204030204" pitchFamily="34" charset="0"/>
                <a:cs typeface="Arial" panose="020B0604020202020204" pitchFamily="34" charset="0"/>
              </a:rPr>
              <a:t>Los/as </a:t>
            </a:r>
            <a:r>
              <a:rPr lang="en-US" sz="1100" dirty="0" err="1">
                <a:latin typeface="Calibri" panose="020F0502020204030204" pitchFamily="34" charset="0"/>
                <a:ea typeface="Calibri" panose="020F0502020204030204" pitchFamily="34" charset="0"/>
                <a:cs typeface="Arial" panose="020B0604020202020204" pitchFamily="34" charset="0"/>
              </a:rPr>
              <a:t>menores</a:t>
            </a:r>
            <a:r>
              <a:rPr lang="en-US" sz="1100" dirty="0">
                <a:latin typeface="Calibri" panose="020F0502020204030204" pitchFamily="34" charset="0"/>
                <a:ea typeface="Calibri" panose="020F0502020204030204" pitchFamily="34" charset="0"/>
                <a:cs typeface="Arial" panose="020B0604020202020204" pitchFamily="34" charset="0"/>
              </a:rPr>
              <a:t>  con enfermedades crónicas o muy infecciosas, discapacidades graves o </a:t>
            </a:r>
            <a:r>
              <a:rPr lang="en-US" sz="1100" dirty="0" err="1">
                <a:latin typeface="Calibri" panose="020F0502020204030204" pitchFamily="34" charset="0"/>
                <a:ea typeface="Calibri" panose="020F0502020204030204" pitchFamily="34" charset="0"/>
                <a:cs typeface="Arial" panose="020B0604020202020204" pitchFamily="34" charset="0"/>
              </a:rPr>
              <a:t>comportamientos</a:t>
            </a:r>
            <a:r>
              <a:rPr lang="en-US" sz="1100" dirty="0">
                <a:latin typeface="Calibri" panose="020F0502020204030204" pitchFamily="34" charset="0"/>
                <a:ea typeface="Calibri" panose="020F0502020204030204" pitchFamily="34" charset="0"/>
                <a:cs typeface="Arial" panose="020B0604020202020204" pitchFamily="34" charset="0"/>
              </a:rPr>
              <a:t> </a:t>
            </a:r>
            <a:r>
              <a:rPr lang="en-US" sz="1100" dirty="0" err="1">
                <a:latin typeface="Calibri" panose="020F0502020204030204" pitchFamily="34" charset="0"/>
                <a:ea typeface="Calibri" panose="020F0502020204030204" pitchFamily="34" charset="0"/>
                <a:cs typeface="Arial" panose="020B0604020202020204" pitchFamily="34" charset="0"/>
              </a:rPr>
              <a:t>sumamente</a:t>
            </a:r>
            <a:r>
              <a:rPr lang="en-US" sz="1100" dirty="0">
                <a:latin typeface="Calibri" panose="020F0502020204030204" pitchFamily="34" charset="0"/>
                <a:ea typeface="Calibri" panose="020F0502020204030204" pitchFamily="34" charset="0"/>
                <a:cs typeface="Arial" panose="020B0604020202020204" pitchFamily="34" charset="0"/>
              </a:rPr>
              <a:t> </a:t>
            </a:r>
            <a:r>
              <a:rPr lang="en-US" sz="1100" dirty="0" err="1">
                <a:latin typeface="Calibri" panose="020F0502020204030204" pitchFamily="34" charset="0"/>
                <a:ea typeface="Calibri" panose="020F0502020204030204" pitchFamily="34" charset="0"/>
                <a:cs typeface="Arial" panose="020B0604020202020204" pitchFamily="34" charset="0"/>
              </a:rPr>
              <a:t>perturbadores</a:t>
            </a:r>
            <a:r>
              <a:rPr lang="en-US" sz="1100" dirty="0">
                <a:latin typeface="Calibri" panose="020F0502020204030204" pitchFamily="34" charset="0"/>
                <a:ea typeface="Calibri" panose="020F0502020204030204" pitchFamily="34" charset="0"/>
                <a:cs typeface="Arial" panose="020B0604020202020204" pitchFamily="34" charset="0"/>
              </a:rPr>
              <a:t> deben ser remitidos a centros de acogida o residenciales especializados o a centros médicos o de cuarentena, según proceda, para que reciban la </a:t>
            </a:r>
            <a:r>
              <a:rPr lang="en-US" sz="1100" dirty="0" err="1">
                <a:latin typeface="Calibri" panose="020F0502020204030204" pitchFamily="34" charset="0"/>
                <a:ea typeface="Calibri" panose="020F0502020204030204" pitchFamily="34" charset="0"/>
                <a:cs typeface="Arial" panose="020B0604020202020204" pitchFamily="34" charset="0"/>
              </a:rPr>
              <a:t>ayuda</a:t>
            </a:r>
            <a:r>
              <a:rPr lang="en-US" sz="1100" dirty="0">
                <a:latin typeface="Calibri" panose="020F0502020204030204" pitchFamily="34" charset="0"/>
                <a:ea typeface="Calibri" panose="020F0502020204030204" pitchFamily="34" charset="0"/>
                <a:cs typeface="Arial" panose="020B0604020202020204" pitchFamily="34" charset="0"/>
              </a:rPr>
              <a:t> </a:t>
            </a:r>
            <a:r>
              <a:rPr lang="en-US" sz="1100" dirty="0" err="1">
                <a:latin typeface="Calibri" panose="020F0502020204030204" pitchFamily="34" charset="0"/>
                <a:ea typeface="Calibri" panose="020F0502020204030204" pitchFamily="34" charset="0"/>
                <a:cs typeface="Arial" panose="020B0604020202020204" pitchFamily="34" charset="0"/>
              </a:rPr>
              <a:t>adecuada</a:t>
            </a:r>
            <a:r>
              <a:rPr lang="en-US" sz="1100" dirty="0">
                <a:latin typeface="Calibri" panose="020F0502020204030204" pitchFamily="34" charset="0"/>
                <a:ea typeface="Calibri" panose="020F0502020204030204" pitchFamily="34" charset="0"/>
                <a:cs typeface="Arial" panose="020B0604020202020204" pitchFamily="34" charset="0"/>
              </a:rPr>
              <a:t>. Siempre que sea posible, </a:t>
            </a:r>
            <a:r>
              <a:rPr lang="en-US" sz="1100" dirty="0" err="1">
                <a:latin typeface="Calibri" panose="020F0502020204030204" pitchFamily="34" charset="0"/>
                <a:ea typeface="Calibri" panose="020F0502020204030204" pitchFamily="34" charset="0"/>
                <a:cs typeface="Arial" panose="020B0604020202020204" pitchFamily="34" charset="0"/>
              </a:rPr>
              <a:t>los</a:t>
            </a:r>
            <a:r>
              <a:rPr lang="en-US" sz="1100" dirty="0">
                <a:latin typeface="Calibri" panose="020F0502020204030204" pitchFamily="34" charset="0"/>
                <a:ea typeface="Calibri" panose="020F0502020204030204" pitchFamily="34" charset="0"/>
                <a:cs typeface="Arial" panose="020B0604020202020204" pitchFamily="34" charset="0"/>
              </a:rPr>
              <a:t>/as </a:t>
            </a:r>
            <a:r>
              <a:rPr lang="en-US" sz="1100" dirty="0" err="1">
                <a:latin typeface="Calibri" panose="020F0502020204030204" pitchFamily="34" charset="0"/>
                <a:ea typeface="Calibri" panose="020F0502020204030204" pitchFamily="34" charset="0"/>
                <a:cs typeface="Arial" panose="020B0604020202020204" pitchFamily="34" charset="0"/>
              </a:rPr>
              <a:t>menores</a:t>
            </a:r>
            <a:r>
              <a:rPr lang="en-US" sz="1100" dirty="0">
                <a:latin typeface="Calibri" panose="020F0502020204030204" pitchFamily="34" charset="0"/>
                <a:ea typeface="Calibri" panose="020F0502020204030204" pitchFamily="34" charset="0"/>
                <a:cs typeface="Arial" panose="020B0604020202020204" pitchFamily="34" charset="0"/>
              </a:rPr>
              <a:t>  con </a:t>
            </a:r>
            <a:r>
              <a:rPr lang="en-US" sz="1100" dirty="0" err="1">
                <a:latin typeface="Calibri" panose="020F0502020204030204" pitchFamily="34" charset="0"/>
                <a:ea typeface="Calibri" panose="020F0502020204030204" pitchFamily="34" charset="0"/>
                <a:cs typeface="Arial" panose="020B0604020202020204" pitchFamily="34" charset="0"/>
              </a:rPr>
              <a:t>discapacidad</a:t>
            </a:r>
            <a:r>
              <a:rPr lang="en-US" sz="1100" dirty="0">
                <a:latin typeface="Calibri" panose="020F0502020204030204" pitchFamily="34" charset="0"/>
                <a:ea typeface="Calibri" panose="020F0502020204030204" pitchFamily="34" charset="0"/>
                <a:cs typeface="Arial" panose="020B0604020202020204" pitchFamily="34" charset="0"/>
              </a:rPr>
              <a:t>-es </a:t>
            </a:r>
            <a:r>
              <a:rPr lang="en-US" sz="1100" dirty="0" err="1">
                <a:latin typeface="Calibri" panose="020F0502020204030204" pitchFamily="34" charset="0"/>
                <a:ea typeface="Calibri" panose="020F0502020204030204" pitchFamily="34" charset="0"/>
                <a:cs typeface="Arial" panose="020B0604020202020204" pitchFamily="34" charset="0"/>
              </a:rPr>
              <a:t>deben</a:t>
            </a:r>
            <a:r>
              <a:rPr lang="en-US" sz="1100" dirty="0">
                <a:latin typeface="Calibri" panose="020F0502020204030204" pitchFamily="34" charset="0"/>
                <a:ea typeface="Calibri" panose="020F0502020204030204" pitchFamily="34" charset="0"/>
                <a:cs typeface="Arial" panose="020B0604020202020204" pitchFamily="34" charset="0"/>
              </a:rPr>
              <a:t> estar con </a:t>
            </a:r>
            <a:r>
              <a:rPr lang="en-US" sz="1100" dirty="0" err="1">
                <a:latin typeface="Calibri" panose="020F0502020204030204" pitchFamily="34" charset="0"/>
                <a:ea typeface="Calibri" panose="020F0502020204030204" pitchFamily="34" charset="0"/>
                <a:cs typeface="Arial" panose="020B0604020202020204" pitchFamily="34" charset="0"/>
              </a:rPr>
              <a:t>menores</a:t>
            </a:r>
            <a:r>
              <a:rPr lang="en-US" sz="1100" dirty="0">
                <a:latin typeface="Calibri" panose="020F0502020204030204" pitchFamily="34" charset="0"/>
                <a:ea typeface="Calibri" panose="020F0502020204030204" pitchFamily="34" charset="0"/>
                <a:cs typeface="Arial" panose="020B0604020202020204" pitchFamily="34" charset="0"/>
              </a:rPr>
              <a:t> sin </a:t>
            </a:r>
            <a:r>
              <a:rPr lang="en-US" sz="1100" dirty="0" err="1">
                <a:latin typeface="Calibri" panose="020F0502020204030204" pitchFamily="34" charset="0"/>
                <a:ea typeface="Calibri" panose="020F0502020204030204" pitchFamily="34" charset="0"/>
                <a:cs typeface="Arial" panose="020B0604020202020204" pitchFamily="34" charset="0"/>
              </a:rPr>
              <a:t>discapacidad</a:t>
            </a:r>
            <a:r>
              <a:rPr lang="en-US" sz="1100" dirty="0">
                <a:latin typeface="Calibri" panose="020F0502020204030204" pitchFamily="34" charset="0"/>
                <a:ea typeface="Calibri" panose="020F0502020204030204" pitchFamily="34" charset="0"/>
                <a:cs typeface="Arial" panose="020B0604020202020204" pitchFamily="34" charset="0"/>
              </a:rPr>
              <a:t>-es </a:t>
            </a:r>
            <a:r>
              <a:rPr lang="en-US" sz="1100" dirty="0" err="1">
                <a:latin typeface="Calibri" panose="020F0502020204030204" pitchFamily="34" charset="0"/>
                <a:ea typeface="Calibri" panose="020F0502020204030204" pitchFamily="34" charset="0"/>
                <a:cs typeface="Arial" panose="020B0604020202020204" pitchFamily="34" charset="0"/>
              </a:rPr>
              <a:t>en</a:t>
            </a:r>
            <a:r>
              <a:rPr lang="en-US" sz="1100" dirty="0">
                <a:latin typeface="Calibri" panose="020F0502020204030204" pitchFamily="34" charset="0"/>
                <a:ea typeface="Calibri" panose="020F0502020204030204" pitchFamily="34" charset="0"/>
                <a:cs typeface="Arial" panose="020B0604020202020204" pitchFamily="34" charset="0"/>
              </a:rPr>
              <a:t> </a:t>
            </a:r>
            <a:r>
              <a:rPr lang="en-US" sz="1100" dirty="0" err="1">
                <a:latin typeface="Calibri" panose="020F0502020204030204" pitchFamily="34" charset="0"/>
                <a:ea typeface="Calibri" panose="020F0502020204030204" pitchFamily="34" charset="0"/>
                <a:cs typeface="Arial" panose="020B0604020202020204" pitchFamily="34" charset="0"/>
              </a:rPr>
              <a:t>modalidad</a:t>
            </a:r>
            <a:r>
              <a:rPr lang="en-US" sz="1100" dirty="0">
                <a:latin typeface="Calibri" panose="020F0502020204030204" pitchFamily="34" charset="0"/>
                <a:ea typeface="Calibri" panose="020F0502020204030204" pitchFamily="34" charset="0"/>
                <a:cs typeface="Arial" panose="020B0604020202020204" pitchFamily="34" charset="0"/>
              </a:rPr>
              <a:t> de </a:t>
            </a:r>
            <a:r>
              <a:rPr lang="en-US" sz="1100" dirty="0" err="1">
                <a:latin typeface="Calibri" panose="020F0502020204030204" pitchFamily="34" charset="0"/>
                <a:ea typeface="Calibri" panose="020F0502020204030204" pitchFamily="34" charset="0"/>
                <a:cs typeface="Arial" panose="020B0604020202020204" pitchFamily="34" charset="0"/>
              </a:rPr>
              <a:t>acogida</a:t>
            </a:r>
            <a:r>
              <a:rPr lang="en-US" sz="1100" dirty="0">
                <a:latin typeface="Calibri" panose="020F0502020204030204" pitchFamily="34" charset="0"/>
                <a:ea typeface="Calibri" panose="020F0502020204030204" pitchFamily="34" charset="0"/>
                <a:cs typeface="Arial" panose="020B0604020202020204" pitchFamily="34" charset="0"/>
              </a:rPr>
              <a:t> familiar o </a:t>
            </a:r>
            <a:r>
              <a:rPr lang="en-US" sz="1100" dirty="0" err="1">
                <a:latin typeface="Calibri" panose="020F0502020204030204" pitchFamily="34" charset="0"/>
                <a:ea typeface="Calibri" panose="020F0502020204030204" pitchFamily="34" charset="0"/>
                <a:cs typeface="Arial" panose="020B0604020202020204" pitchFamily="34" charset="0"/>
              </a:rPr>
              <a:t>en</a:t>
            </a:r>
            <a:r>
              <a:rPr lang="en-US" sz="1100" dirty="0">
                <a:latin typeface="Calibri" panose="020F0502020204030204" pitchFamily="34" charset="0"/>
                <a:ea typeface="Calibri" panose="020F0502020204030204" pitchFamily="34" charset="0"/>
                <a:cs typeface="Arial" panose="020B0604020202020204" pitchFamily="34" charset="0"/>
              </a:rPr>
              <a:t> </a:t>
            </a:r>
            <a:r>
              <a:rPr lang="en-US" sz="1100" dirty="0" err="1">
                <a:latin typeface="Calibri" panose="020F0502020204030204" pitchFamily="34" charset="0"/>
                <a:ea typeface="Calibri" panose="020F0502020204030204" pitchFamily="34" charset="0"/>
                <a:cs typeface="Arial" panose="020B0604020202020204" pitchFamily="34" charset="0"/>
              </a:rPr>
              <a:t>grupos</a:t>
            </a:r>
            <a:r>
              <a:rPr lang="en-US" sz="1100" dirty="0">
                <a:latin typeface="Calibri" panose="020F0502020204030204" pitchFamily="34" charset="0"/>
                <a:ea typeface="Calibri" panose="020F0502020204030204" pitchFamily="34" charset="0"/>
                <a:cs typeface="Arial" panose="020B0604020202020204" pitchFamily="34" charset="0"/>
              </a:rPr>
              <a:t> </a:t>
            </a:r>
            <a:r>
              <a:rPr lang="en-US" sz="1100" dirty="0" err="1">
                <a:latin typeface="Calibri" panose="020F0502020204030204" pitchFamily="34" charset="0"/>
                <a:ea typeface="Calibri" panose="020F0502020204030204" pitchFamily="34" charset="0"/>
                <a:cs typeface="Arial" panose="020B0604020202020204" pitchFamily="34" charset="0"/>
              </a:rPr>
              <a:t>pequeños</a:t>
            </a:r>
            <a:endParaRPr lang="en-US" sz="1100" dirty="0">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2254182492"/>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Hexagon 15">
            <a:extLst>
              <a:ext uri="{FF2B5EF4-FFF2-40B4-BE49-F238E27FC236}">
                <a16:creationId xmlns:a16="http://schemas.microsoft.com/office/drawing/2014/main" id="{F4F20A53-B8B7-8386-80BB-458946D2C2F7}"/>
              </a:ext>
            </a:extLst>
          </p:cNvPr>
          <p:cNvSpPr/>
          <p:nvPr/>
        </p:nvSpPr>
        <p:spPr>
          <a:xfrm rot="1782986">
            <a:off x="286724" y="301110"/>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Hexagon 16">
            <a:extLst>
              <a:ext uri="{FF2B5EF4-FFF2-40B4-BE49-F238E27FC236}">
                <a16:creationId xmlns:a16="http://schemas.microsoft.com/office/drawing/2014/main" id="{5B0D2ECD-2245-1B29-30FA-9D9E91DEC81C}"/>
              </a:ext>
            </a:extLst>
          </p:cNvPr>
          <p:cNvSpPr/>
          <p:nvPr/>
        </p:nvSpPr>
        <p:spPr>
          <a:xfrm rot="1782986">
            <a:off x="286724" y="763955"/>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Hexagon 17">
            <a:extLst>
              <a:ext uri="{FF2B5EF4-FFF2-40B4-BE49-F238E27FC236}">
                <a16:creationId xmlns:a16="http://schemas.microsoft.com/office/drawing/2014/main" id="{2F62FD80-42A6-087C-FB97-CBD717DE2157}"/>
              </a:ext>
            </a:extLst>
          </p:cNvPr>
          <p:cNvSpPr/>
          <p:nvPr/>
        </p:nvSpPr>
        <p:spPr>
          <a:xfrm rot="1782986">
            <a:off x="286724" y="1226800"/>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Hexagon 18">
            <a:extLst>
              <a:ext uri="{FF2B5EF4-FFF2-40B4-BE49-F238E27FC236}">
                <a16:creationId xmlns:a16="http://schemas.microsoft.com/office/drawing/2014/main" id="{34282C81-1BDD-445E-97F5-59741069E143}"/>
              </a:ext>
            </a:extLst>
          </p:cNvPr>
          <p:cNvSpPr/>
          <p:nvPr/>
        </p:nvSpPr>
        <p:spPr>
          <a:xfrm rot="1782986">
            <a:off x="286724" y="1689645"/>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Hexagon 19">
            <a:extLst>
              <a:ext uri="{FF2B5EF4-FFF2-40B4-BE49-F238E27FC236}">
                <a16:creationId xmlns:a16="http://schemas.microsoft.com/office/drawing/2014/main" id="{DAE8D308-1F21-2E7C-7DA3-C0E216556E5B}"/>
              </a:ext>
            </a:extLst>
          </p:cNvPr>
          <p:cNvSpPr/>
          <p:nvPr/>
        </p:nvSpPr>
        <p:spPr>
          <a:xfrm rot="1782986">
            <a:off x="286724" y="2152490"/>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 name="TextBox 55">
            <a:extLst>
              <a:ext uri="{FF2B5EF4-FFF2-40B4-BE49-F238E27FC236}">
                <a16:creationId xmlns:a16="http://schemas.microsoft.com/office/drawing/2014/main" id="{E314F22C-5CD2-112F-2DDE-D28910E83944}"/>
              </a:ext>
            </a:extLst>
          </p:cNvPr>
          <p:cNvSpPr txBox="1"/>
          <p:nvPr/>
        </p:nvSpPr>
        <p:spPr>
          <a:xfrm>
            <a:off x="996289" y="699799"/>
            <a:ext cx="5262998" cy="4975080"/>
          </a:xfrm>
          <a:prstGeom prst="rect">
            <a:avLst/>
          </a:prstGeom>
          <a:noFill/>
        </p:spPr>
        <p:txBody>
          <a:bodyPr wrap="square">
            <a:spAutoFit/>
          </a:bodyPr>
          <a:lstStyle/>
          <a:p>
            <a:pPr>
              <a:lnSpc>
                <a:spcPct val="107000"/>
              </a:lnSpc>
            </a:pPr>
            <a:r>
              <a:rPr lang="en-US" sz="1100" b="1" dirty="0">
                <a:latin typeface="Calibri" panose="020F0502020204030204" pitchFamily="34" charset="0"/>
                <a:ea typeface="Calibri" panose="020F0502020204030204" pitchFamily="34" charset="0"/>
                <a:cs typeface="Arial" panose="020B0604020202020204" pitchFamily="34" charset="0"/>
              </a:rPr>
              <a:t>Factores de </a:t>
            </a:r>
            <a:r>
              <a:rPr lang="en-US" sz="1100" b="1" dirty="0">
                <a:effectLst/>
                <a:latin typeface="Calibri" panose="020F0502020204030204" pitchFamily="34" charset="0"/>
                <a:ea typeface="Calibri" panose="020F0502020204030204" pitchFamily="34" charset="0"/>
                <a:cs typeface="Arial" panose="020B0604020202020204" pitchFamily="34" charset="0"/>
              </a:rPr>
              <a:t>protección</a:t>
            </a:r>
          </a:p>
          <a:p>
            <a:pPr lvl="0">
              <a:lnSpc>
                <a:spcPct val="107000"/>
              </a:lnSpc>
              <a:tabLst>
                <a:tab pos="457200" algn="l"/>
              </a:tabLst>
            </a:pPr>
            <a:r>
              <a:rPr lang="en-US" sz="1100" dirty="0">
                <a:latin typeface="Calibri" panose="020F0502020204030204" pitchFamily="34" charset="0"/>
                <a:ea typeface="Calibri" panose="020F0502020204030204" pitchFamily="34" charset="0"/>
                <a:cs typeface="Arial" panose="020B0604020202020204" pitchFamily="34" charset="0"/>
              </a:rPr>
              <a:t>En los casos en que no pueda organizarse inmediatamente o no sea </a:t>
            </a:r>
            <a:r>
              <a:rPr lang="en-US" sz="1100" dirty="0" err="1">
                <a:latin typeface="Calibri" panose="020F0502020204030204" pitchFamily="34" charset="0"/>
                <a:ea typeface="Calibri" panose="020F0502020204030204" pitchFamily="34" charset="0"/>
                <a:cs typeface="Arial" panose="020B0604020202020204" pitchFamily="34" charset="0"/>
              </a:rPr>
              <a:t>aconsejable</a:t>
            </a:r>
            <a:r>
              <a:rPr lang="en-US" sz="1100" dirty="0">
                <a:latin typeface="Calibri" panose="020F0502020204030204" pitchFamily="34" charset="0"/>
                <a:ea typeface="Calibri" panose="020F0502020204030204" pitchFamily="34" charset="0"/>
                <a:cs typeface="Arial" panose="020B0604020202020204" pitchFamily="34" charset="0"/>
              </a:rPr>
              <a:t> </a:t>
            </a:r>
            <a:r>
              <a:rPr lang="en-US" sz="1100" dirty="0" err="1">
                <a:latin typeface="Calibri" panose="020F0502020204030204" pitchFamily="34" charset="0"/>
                <a:ea typeface="Calibri" panose="020F0502020204030204" pitchFamily="34" charset="0"/>
                <a:cs typeface="Arial" panose="020B0604020202020204" pitchFamily="34" charset="0"/>
              </a:rPr>
              <a:t>una</a:t>
            </a:r>
            <a:r>
              <a:rPr lang="en-US" sz="1100" dirty="0">
                <a:latin typeface="Calibri" panose="020F0502020204030204" pitchFamily="34" charset="0"/>
                <a:ea typeface="Calibri" panose="020F0502020204030204" pitchFamily="34" charset="0"/>
                <a:cs typeface="Arial" panose="020B0604020202020204" pitchFamily="34" charset="0"/>
              </a:rPr>
              <a:t> </a:t>
            </a:r>
            <a:r>
              <a:rPr lang="en-US" sz="1100" dirty="0" err="1">
                <a:latin typeface="Calibri" panose="020F0502020204030204" pitchFamily="34" charset="0"/>
                <a:ea typeface="Calibri" panose="020F0502020204030204" pitchFamily="34" charset="0"/>
                <a:cs typeface="Arial" panose="020B0604020202020204" pitchFamily="34" charset="0"/>
              </a:rPr>
              <a:t>modalidad</a:t>
            </a:r>
            <a:r>
              <a:rPr lang="en-US" sz="1100" dirty="0">
                <a:latin typeface="Calibri" panose="020F0502020204030204" pitchFamily="34" charset="0"/>
                <a:ea typeface="Calibri" panose="020F0502020204030204" pitchFamily="34" charset="0"/>
                <a:cs typeface="Arial" panose="020B0604020202020204" pitchFamily="34" charset="0"/>
              </a:rPr>
              <a:t> de </a:t>
            </a:r>
            <a:r>
              <a:rPr lang="en-US" sz="1100" dirty="0" err="1">
                <a:latin typeface="Calibri" panose="020F0502020204030204" pitchFamily="34" charset="0"/>
                <a:ea typeface="Calibri" panose="020F0502020204030204" pitchFamily="34" charset="0"/>
                <a:cs typeface="Arial" panose="020B0604020202020204" pitchFamily="34" charset="0"/>
              </a:rPr>
              <a:t>acogida</a:t>
            </a:r>
            <a:r>
              <a:rPr lang="en-US" sz="1100" dirty="0">
                <a:latin typeface="Calibri" panose="020F0502020204030204" pitchFamily="34" charset="0"/>
                <a:ea typeface="Calibri" panose="020F0502020204030204" pitchFamily="34" charset="0"/>
                <a:cs typeface="Arial" panose="020B0604020202020204" pitchFamily="34" charset="0"/>
              </a:rPr>
              <a:t> de </a:t>
            </a:r>
            <a:r>
              <a:rPr lang="en-US" sz="1100" dirty="0" err="1">
                <a:latin typeface="Calibri" panose="020F0502020204030204" pitchFamily="34" charset="0"/>
                <a:ea typeface="Calibri" panose="020F0502020204030204" pitchFamily="34" charset="0"/>
                <a:cs typeface="Arial" panose="020B0604020202020204" pitchFamily="34" charset="0"/>
              </a:rPr>
              <a:t>tipo</a:t>
            </a:r>
            <a:r>
              <a:rPr lang="en-US" sz="1100" dirty="0">
                <a:latin typeface="Calibri" panose="020F0502020204030204" pitchFamily="34" charset="0"/>
                <a:ea typeface="Calibri" panose="020F0502020204030204" pitchFamily="34" charset="0"/>
                <a:cs typeface="Arial" panose="020B0604020202020204" pitchFamily="34" charset="0"/>
              </a:rPr>
              <a:t> familiar con el apoyo y la supervisión adecuados, es </a:t>
            </a:r>
            <a:r>
              <a:rPr lang="en-US" sz="1100" dirty="0" err="1">
                <a:latin typeface="Calibri" panose="020F0502020204030204" pitchFamily="34" charset="0"/>
                <a:ea typeface="Calibri" panose="020F0502020204030204" pitchFamily="34" charset="0"/>
                <a:cs typeface="Arial" panose="020B0604020202020204" pitchFamily="34" charset="0"/>
              </a:rPr>
              <a:t>mucho</a:t>
            </a:r>
            <a:r>
              <a:rPr lang="en-US" sz="1100" dirty="0">
                <a:latin typeface="Calibri" panose="020F0502020204030204" pitchFamily="34" charset="0"/>
                <a:ea typeface="Calibri" panose="020F0502020204030204" pitchFamily="34" charset="0"/>
                <a:cs typeface="Arial" panose="020B0604020202020204" pitchFamily="34" charset="0"/>
              </a:rPr>
              <a:t> </a:t>
            </a:r>
            <a:r>
              <a:rPr lang="en-US" sz="1100" dirty="0" err="1">
                <a:latin typeface="Calibri" panose="020F0502020204030204" pitchFamily="34" charset="0"/>
                <a:ea typeface="Calibri" panose="020F0502020204030204" pitchFamily="34" charset="0"/>
                <a:cs typeface="Arial" panose="020B0604020202020204" pitchFamily="34" charset="0"/>
              </a:rPr>
              <a:t>más</a:t>
            </a:r>
            <a:r>
              <a:rPr lang="en-US" sz="1100" dirty="0">
                <a:latin typeface="Calibri" panose="020F0502020204030204" pitchFamily="34" charset="0"/>
                <a:ea typeface="Calibri" panose="020F0502020204030204" pitchFamily="34" charset="0"/>
                <a:cs typeface="Arial" panose="020B0604020202020204" pitchFamily="34" charset="0"/>
              </a:rPr>
              <a:t> </a:t>
            </a:r>
            <a:r>
              <a:rPr lang="en-US" sz="1100" dirty="0" err="1">
                <a:latin typeface="Calibri" panose="020F0502020204030204" pitchFamily="34" charset="0"/>
                <a:ea typeface="Calibri" panose="020F0502020204030204" pitchFamily="34" charset="0"/>
                <a:cs typeface="Arial" panose="020B0604020202020204" pitchFamily="34" charset="0"/>
              </a:rPr>
              <a:t>preferible</a:t>
            </a:r>
            <a:r>
              <a:rPr lang="en-US" sz="1100" dirty="0">
                <a:latin typeface="Calibri" panose="020F0502020204030204" pitchFamily="34" charset="0"/>
                <a:ea typeface="Calibri" panose="020F0502020204030204" pitchFamily="34" charset="0"/>
                <a:cs typeface="Arial" panose="020B0604020202020204" pitchFamily="34" charset="0"/>
              </a:rPr>
              <a:t> </a:t>
            </a:r>
            <a:r>
              <a:rPr lang="en-US" sz="1100" dirty="0" err="1">
                <a:latin typeface="Calibri" panose="020F0502020204030204" pitchFamily="34" charset="0"/>
                <a:ea typeface="Calibri" panose="020F0502020204030204" pitchFamily="34" charset="0"/>
                <a:cs typeface="Arial" panose="020B0604020202020204" pitchFamily="34" charset="0"/>
              </a:rPr>
              <a:t>reubicar</a:t>
            </a:r>
            <a:r>
              <a:rPr lang="en-US" sz="1100" dirty="0">
                <a:latin typeface="Calibri" panose="020F0502020204030204" pitchFamily="34" charset="0"/>
                <a:ea typeface="Calibri" panose="020F0502020204030204" pitchFamily="34" charset="0"/>
                <a:cs typeface="Arial" panose="020B0604020202020204" pitchFamily="34" charset="0"/>
              </a:rPr>
              <a:t> al </a:t>
            </a:r>
            <a:r>
              <a:rPr lang="en-US" sz="1100" dirty="0" err="1">
                <a:latin typeface="Calibri" panose="020F0502020204030204" pitchFamily="34" charset="0"/>
                <a:ea typeface="Calibri" panose="020F0502020204030204" pitchFamily="34" charset="0"/>
                <a:cs typeface="Arial" panose="020B0604020202020204" pitchFamily="34" charset="0"/>
              </a:rPr>
              <a:t>menor</a:t>
            </a:r>
            <a:r>
              <a:rPr lang="en-US" sz="1100" dirty="0">
                <a:latin typeface="Calibri" panose="020F0502020204030204" pitchFamily="34" charset="0"/>
                <a:ea typeface="Calibri" panose="020F0502020204030204" pitchFamily="34" charset="0"/>
                <a:cs typeface="Arial" panose="020B0604020202020204" pitchFamily="34" charset="0"/>
              </a:rPr>
              <a:t> </a:t>
            </a:r>
            <a:r>
              <a:rPr lang="en-US" sz="1100" dirty="0" err="1">
                <a:latin typeface="Calibri" panose="020F0502020204030204" pitchFamily="34" charset="0"/>
                <a:ea typeface="Calibri" panose="020F0502020204030204" pitchFamily="34" charset="0"/>
                <a:cs typeface="Arial" panose="020B0604020202020204" pitchFamily="34" charset="0"/>
              </a:rPr>
              <a:t>en</a:t>
            </a:r>
            <a:r>
              <a:rPr lang="en-US" sz="1100" dirty="0">
                <a:latin typeface="Calibri" panose="020F0502020204030204" pitchFamily="34" charset="0"/>
                <a:ea typeface="Calibri" panose="020F0502020204030204" pitchFamily="34" charset="0"/>
                <a:cs typeface="Arial" panose="020B0604020202020204" pitchFamily="34" charset="0"/>
              </a:rPr>
              <a:t> un </a:t>
            </a:r>
            <a:r>
              <a:rPr lang="en-US" sz="1100" dirty="0" err="1">
                <a:latin typeface="Calibri" panose="020F0502020204030204" pitchFamily="34" charset="0"/>
                <a:ea typeface="Calibri" panose="020F0502020204030204" pitchFamily="34" charset="0"/>
                <a:cs typeface="Arial" panose="020B0604020202020204" pitchFamily="34" charset="0"/>
              </a:rPr>
              <a:t>grupo</a:t>
            </a:r>
            <a:r>
              <a:rPr lang="en-US" sz="1100" dirty="0">
                <a:latin typeface="Calibri" panose="020F0502020204030204" pitchFamily="34" charset="0"/>
                <a:ea typeface="Calibri" panose="020F0502020204030204" pitchFamily="34" charset="0"/>
                <a:cs typeface="Arial" panose="020B0604020202020204" pitchFamily="34" charset="0"/>
              </a:rPr>
              <a:t> </a:t>
            </a:r>
            <a:r>
              <a:rPr lang="en-US" sz="1100" dirty="0" err="1">
                <a:latin typeface="Calibri" panose="020F0502020204030204" pitchFamily="34" charset="0"/>
                <a:ea typeface="Calibri" panose="020F0502020204030204" pitchFamily="34" charset="0"/>
                <a:cs typeface="Arial" panose="020B0604020202020204" pitchFamily="34" charset="0"/>
              </a:rPr>
              <a:t>pequeño</a:t>
            </a:r>
            <a:r>
              <a:rPr lang="en-US" sz="1100" dirty="0">
                <a:latin typeface="Calibri" panose="020F0502020204030204" pitchFamily="34" charset="0"/>
                <a:ea typeface="Calibri" panose="020F0502020204030204" pitchFamily="34" charset="0"/>
                <a:cs typeface="Arial" panose="020B0604020202020204" pitchFamily="34" charset="0"/>
              </a:rPr>
              <a:t> de acogida que recurrir a grandes instituciones u </a:t>
            </a:r>
            <a:r>
              <a:rPr lang="en-US" sz="1100" dirty="0" err="1">
                <a:latin typeface="Calibri" panose="020F0502020204030204" pitchFamily="34" charset="0"/>
                <a:ea typeface="Calibri" panose="020F0502020204030204" pitchFamily="34" charset="0"/>
                <a:cs typeface="Arial" panose="020B0604020202020204" pitchFamily="34" charset="0"/>
              </a:rPr>
              <a:t>orfanatos</a:t>
            </a:r>
            <a:endParaRPr lang="en-US" sz="1100" b="1" dirty="0">
              <a:latin typeface="Calibri" panose="020F0502020204030204" pitchFamily="34" charset="0"/>
              <a:ea typeface="Calibri" panose="020F0502020204030204" pitchFamily="34" charset="0"/>
              <a:cs typeface="Arial" panose="020B0604020202020204" pitchFamily="34" charset="0"/>
            </a:endParaRPr>
          </a:p>
          <a:p>
            <a:pPr>
              <a:lnSpc>
                <a:spcPct val="107000"/>
              </a:lnSpc>
            </a:pPr>
            <a:endParaRPr lang="en-US" sz="1100" b="1" dirty="0">
              <a:latin typeface="Calibri" panose="020F0502020204030204" pitchFamily="34" charset="0"/>
              <a:ea typeface="Calibri" panose="020F0502020204030204" pitchFamily="34" charset="0"/>
              <a:cs typeface="Arial" panose="020B0604020202020204" pitchFamily="34" charset="0"/>
            </a:endParaRPr>
          </a:p>
          <a:p>
            <a:pPr>
              <a:lnSpc>
                <a:spcPct val="107000"/>
              </a:lnSpc>
            </a:pPr>
            <a:r>
              <a:rPr lang="en-US" sz="1100" b="1" dirty="0">
                <a:latin typeface="Calibri" panose="020F0502020204030204" pitchFamily="34" charset="0"/>
                <a:ea typeface="Calibri" panose="020F0502020204030204" pitchFamily="34" charset="0"/>
                <a:cs typeface="Arial" panose="020B0604020202020204" pitchFamily="34" charset="0"/>
              </a:rPr>
              <a:t>Factores de riesgo</a:t>
            </a:r>
          </a:p>
          <a:p>
            <a:pPr lvl="0">
              <a:lnSpc>
                <a:spcPct val="107000"/>
              </a:lnSpc>
              <a:tabLst>
                <a:tab pos="457200" algn="l"/>
              </a:tabLst>
            </a:pPr>
            <a:r>
              <a:rPr lang="en-US" sz="1100" dirty="0">
                <a:latin typeface="Calibri" panose="020F0502020204030204" pitchFamily="34" charset="0"/>
                <a:ea typeface="Calibri" panose="020F0502020204030204" pitchFamily="34" charset="0"/>
                <a:cs typeface="Arial" panose="020B0604020202020204" pitchFamily="34" charset="0"/>
              </a:rPr>
              <a:t>Aunque algunos riesgos asociados a la </a:t>
            </a:r>
            <a:r>
              <a:rPr lang="en-US" sz="1100" dirty="0" err="1">
                <a:latin typeface="Calibri" panose="020F0502020204030204" pitchFamily="34" charset="0"/>
                <a:ea typeface="Calibri" panose="020F0502020204030204" pitchFamily="34" charset="0"/>
                <a:cs typeface="Arial" panose="020B0604020202020204" pitchFamily="34" charset="0"/>
              </a:rPr>
              <a:t>modalidad</a:t>
            </a:r>
            <a:r>
              <a:rPr lang="en-US" sz="1100" dirty="0">
                <a:latin typeface="Calibri" panose="020F0502020204030204" pitchFamily="34" charset="0"/>
                <a:ea typeface="Calibri" panose="020F0502020204030204" pitchFamily="34" charset="0"/>
                <a:cs typeface="Arial" panose="020B0604020202020204" pitchFamily="34" charset="0"/>
              </a:rPr>
              <a:t> de </a:t>
            </a:r>
            <a:r>
              <a:rPr lang="en-US" sz="1100" dirty="0" err="1">
                <a:latin typeface="Calibri" panose="020F0502020204030204" pitchFamily="34" charset="0"/>
                <a:ea typeface="Calibri" panose="020F0502020204030204" pitchFamily="34" charset="0"/>
                <a:cs typeface="Arial" panose="020B0604020202020204" pitchFamily="34" charset="0"/>
              </a:rPr>
              <a:t>acogida</a:t>
            </a:r>
            <a:r>
              <a:rPr lang="en-US" sz="1100" dirty="0">
                <a:latin typeface="Calibri" panose="020F0502020204030204" pitchFamily="34" charset="0"/>
                <a:ea typeface="Calibri" panose="020F0502020204030204" pitchFamily="34" charset="0"/>
                <a:cs typeface="Arial" panose="020B0604020202020204" pitchFamily="34" charset="0"/>
              </a:rPr>
              <a:t> de </a:t>
            </a:r>
            <a:r>
              <a:rPr lang="en-US" sz="1100" dirty="0" err="1">
                <a:latin typeface="Calibri" panose="020F0502020204030204" pitchFamily="34" charset="0"/>
                <a:ea typeface="Calibri" panose="020F0502020204030204" pitchFamily="34" charset="0"/>
                <a:cs typeface="Arial" panose="020B0604020202020204" pitchFamily="34" charset="0"/>
              </a:rPr>
              <a:t>tipo</a:t>
            </a:r>
            <a:r>
              <a:rPr lang="en-US" sz="1100" dirty="0">
                <a:latin typeface="Calibri" panose="020F0502020204030204" pitchFamily="34" charset="0"/>
                <a:ea typeface="Calibri" panose="020F0502020204030204" pitchFamily="34" charset="0"/>
                <a:cs typeface="Arial" panose="020B0604020202020204" pitchFamily="34" charset="0"/>
              </a:rPr>
              <a:t> </a:t>
            </a:r>
            <a:r>
              <a:rPr lang="en-US" sz="1100" dirty="0" err="1">
                <a:latin typeface="Calibri" panose="020F0502020204030204" pitchFamily="34" charset="0"/>
                <a:ea typeface="Calibri" panose="020F0502020204030204" pitchFamily="34" charset="0"/>
                <a:cs typeface="Arial" panose="020B0604020202020204" pitchFamily="34" charset="0"/>
              </a:rPr>
              <a:t>residencial</a:t>
            </a:r>
            <a:r>
              <a:rPr lang="en-US" sz="1100" dirty="0">
                <a:latin typeface="Calibri" panose="020F0502020204030204" pitchFamily="34" charset="0"/>
                <a:ea typeface="Calibri" panose="020F0502020204030204" pitchFamily="34" charset="0"/>
                <a:cs typeface="Arial" panose="020B0604020202020204" pitchFamily="34" charset="0"/>
              </a:rPr>
              <a:t> pueden ser menos preocupantes en el caso de los hogares para grupos pequeños, los siguientes riesgos asociados a la </a:t>
            </a:r>
            <a:r>
              <a:rPr lang="en-US" sz="1100" dirty="0" err="1">
                <a:latin typeface="Calibri" panose="020F0502020204030204" pitchFamily="34" charset="0"/>
                <a:ea typeface="Calibri" panose="020F0502020204030204" pitchFamily="34" charset="0"/>
                <a:cs typeface="Arial" panose="020B0604020202020204" pitchFamily="34" charset="0"/>
              </a:rPr>
              <a:t>modalidad</a:t>
            </a:r>
            <a:r>
              <a:rPr lang="en-US" sz="1100" dirty="0">
                <a:latin typeface="Calibri" panose="020F0502020204030204" pitchFamily="34" charset="0"/>
                <a:ea typeface="Calibri" panose="020F0502020204030204" pitchFamily="34" charset="0"/>
                <a:cs typeface="Arial" panose="020B0604020202020204" pitchFamily="34" charset="0"/>
              </a:rPr>
              <a:t> </a:t>
            </a:r>
            <a:r>
              <a:rPr lang="en-US" sz="1100" dirty="0" err="1">
                <a:latin typeface="Calibri" panose="020F0502020204030204" pitchFamily="34" charset="0"/>
                <a:ea typeface="Calibri" panose="020F0502020204030204" pitchFamily="34" charset="0"/>
                <a:cs typeface="Arial" panose="020B0604020202020204" pitchFamily="34" charset="0"/>
              </a:rPr>
              <a:t>residencial</a:t>
            </a:r>
            <a:r>
              <a:rPr lang="en-US" sz="1100" dirty="0">
                <a:latin typeface="Calibri" panose="020F0502020204030204" pitchFamily="34" charset="0"/>
                <a:ea typeface="Calibri" panose="020F0502020204030204" pitchFamily="34" charset="0"/>
                <a:cs typeface="Arial" panose="020B0604020202020204" pitchFamily="34" charset="0"/>
              </a:rPr>
              <a:t> pueden aplicarse en todos los entornos en función de las modalidades, especialmente cuando se carece de supervisión y </a:t>
            </a:r>
            <a:r>
              <a:rPr lang="en-US" sz="1100" dirty="0" err="1">
                <a:latin typeface="Calibri" panose="020F0502020204030204" pitchFamily="34" charset="0"/>
                <a:ea typeface="Calibri" panose="020F0502020204030204" pitchFamily="34" charset="0"/>
                <a:cs typeface="Arial" panose="020B0604020202020204" pitchFamily="34" charset="0"/>
              </a:rPr>
              <a:t>regulación</a:t>
            </a:r>
            <a:r>
              <a:rPr lang="en-US" sz="1100" dirty="0">
                <a:latin typeface="Calibri" panose="020F0502020204030204" pitchFamily="34" charset="0"/>
                <a:ea typeface="Calibri" panose="020F0502020204030204" pitchFamily="34" charset="0"/>
                <a:cs typeface="Arial" panose="020B0604020202020204" pitchFamily="34" charset="0"/>
              </a:rPr>
              <a:t> </a:t>
            </a:r>
            <a:r>
              <a:rPr lang="en-US" sz="1100" dirty="0" err="1">
                <a:latin typeface="Calibri" panose="020F0502020204030204" pitchFamily="34" charset="0"/>
                <a:ea typeface="Calibri" panose="020F0502020204030204" pitchFamily="34" charset="0"/>
                <a:cs typeface="Arial" panose="020B0604020202020204" pitchFamily="34" charset="0"/>
              </a:rPr>
              <a:t>independientes</a:t>
            </a:r>
            <a:r>
              <a:rPr lang="en-US" sz="1100" dirty="0">
                <a:latin typeface="Calibri" panose="020F0502020204030204" pitchFamily="34" charset="0"/>
                <a:ea typeface="Calibri" panose="020F0502020204030204" pitchFamily="34" charset="0"/>
                <a:cs typeface="Arial" panose="020B0604020202020204" pitchFamily="34" charset="0"/>
              </a:rPr>
              <a:t>:</a:t>
            </a:r>
          </a:p>
          <a:p>
            <a:pPr marL="171450" lvl="0" indent="-171450">
              <a:lnSpc>
                <a:spcPct val="107000"/>
              </a:lnSpc>
              <a:buFont typeface="Arial" panose="020B0604020202020204" pitchFamily="34" charset="0"/>
              <a:buChar char="•"/>
              <a:tabLst>
                <a:tab pos="457200" algn="l"/>
              </a:tabLst>
            </a:pPr>
            <a:r>
              <a:rPr lang="en-US" sz="1100" dirty="0" err="1">
                <a:latin typeface="Calibri" panose="020F0502020204030204" pitchFamily="34" charset="0"/>
                <a:ea typeface="Calibri" panose="020F0502020204030204" pitchFamily="34" charset="0"/>
                <a:cs typeface="Arial" panose="020B0604020202020204" pitchFamily="34" charset="0"/>
              </a:rPr>
              <a:t>acoso</a:t>
            </a:r>
            <a:r>
              <a:rPr lang="en-US" sz="1100" dirty="0">
                <a:latin typeface="Calibri" panose="020F0502020204030204" pitchFamily="34" charset="0"/>
                <a:ea typeface="Calibri" panose="020F0502020204030204" pitchFamily="34" charset="0"/>
                <a:cs typeface="Arial" panose="020B0604020202020204" pitchFamily="34" charset="0"/>
              </a:rPr>
              <a:t> y abuso sexual entre </a:t>
            </a:r>
            <a:r>
              <a:rPr lang="en-US" sz="1100" dirty="0" err="1">
                <a:latin typeface="Calibri" panose="020F0502020204030204" pitchFamily="34" charset="0"/>
                <a:ea typeface="Calibri" panose="020F0502020204030204" pitchFamily="34" charset="0"/>
                <a:cs typeface="Arial" panose="020B0604020202020204" pitchFamily="34" charset="0"/>
              </a:rPr>
              <a:t>menores</a:t>
            </a:r>
            <a:r>
              <a:rPr lang="en-US" sz="1100" dirty="0">
                <a:latin typeface="Calibri" panose="020F0502020204030204" pitchFamily="34" charset="0"/>
                <a:ea typeface="Calibri" panose="020F0502020204030204" pitchFamily="34" charset="0"/>
                <a:cs typeface="Arial" panose="020B0604020202020204" pitchFamily="34" charset="0"/>
              </a:rPr>
              <a:t> (especialmente si no se proporciona la atención y supervisión adecuadas)</a:t>
            </a:r>
          </a:p>
          <a:p>
            <a:pPr marL="171450" lvl="0" indent="-171450">
              <a:lnSpc>
                <a:spcPct val="107000"/>
              </a:lnSpc>
              <a:buFont typeface="Arial" panose="020B0604020202020204" pitchFamily="34" charset="0"/>
              <a:buChar char="•"/>
              <a:tabLst>
                <a:tab pos="457200" algn="l"/>
              </a:tabLst>
            </a:pPr>
            <a:r>
              <a:rPr lang="en-US" sz="1100" dirty="0" err="1">
                <a:latin typeface="Calibri" panose="020F0502020204030204" pitchFamily="34" charset="0"/>
                <a:ea typeface="Calibri" panose="020F0502020204030204" pitchFamily="34" charset="0"/>
                <a:cs typeface="Arial" panose="020B0604020202020204" pitchFamily="34" charset="0"/>
              </a:rPr>
              <a:t>crear</a:t>
            </a:r>
            <a:r>
              <a:rPr lang="en-US" sz="1100" dirty="0">
                <a:latin typeface="Calibri" panose="020F0502020204030204" pitchFamily="34" charset="0"/>
                <a:ea typeface="Calibri" panose="020F0502020204030204" pitchFamily="34" charset="0"/>
                <a:cs typeface="Arial" panose="020B0604020202020204" pitchFamily="34" charset="0"/>
              </a:rPr>
              <a:t> separaciones familiares animando a las familias con dificultades a renunciar a sus </a:t>
            </a:r>
            <a:r>
              <a:rPr lang="en-US" sz="1100" dirty="0" err="1">
                <a:latin typeface="Calibri" panose="020F0502020204030204" pitchFamily="34" charset="0"/>
                <a:ea typeface="Calibri" panose="020F0502020204030204" pitchFamily="34" charset="0"/>
                <a:cs typeface="Arial" panose="020B0604020202020204" pitchFamily="34" charset="0"/>
              </a:rPr>
              <a:t>hijos</a:t>
            </a:r>
            <a:r>
              <a:rPr lang="en-US" sz="1100" dirty="0">
                <a:latin typeface="Calibri" panose="020F0502020204030204" pitchFamily="34" charset="0"/>
                <a:ea typeface="Calibri" panose="020F0502020204030204" pitchFamily="34" charset="0"/>
                <a:cs typeface="Arial" panose="020B0604020202020204" pitchFamily="34" charset="0"/>
              </a:rPr>
              <a:t>/as </a:t>
            </a:r>
            <a:r>
              <a:rPr lang="en-US" sz="1100" dirty="0" err="1">
                <a:latin typeface="Calibri" panose="020F0502020204030204" pitchFamily="34" charset="0"/>
                <a:ea typeface="Calibri" panose="020F0502020204030204" pitchFamily="34" charset="0"/>
                <a:cs typeface="Arial" panose="020B0604020202020204" pitchFamily="34" charset="0"/>
              </a:rPr>
              <a:t>ahí</a:t>
            </a:r>
            <a:r>
              <a:rPr lang="en-US" sz="1100" dirty="0">
                <a:latin typeface="Calibri" panose="020F0502020204030204" pitchFamily="34" charset="0"/>
                <a:ea typeface="Calibri" panose="020F0502020204030204" pitchFamily="34" charset="0"/>
                <a:cs typeface="Arial" panose="020B0604020202020204" pitchFamily="34" charset="0"/>
              </a:rPr>
              <a:t> </a:t>
            </a:r>
            <a:r>
              <a:rPr lang="en-US" sz="1100" dirty="0" err="1">
                <a:latin typeface="Calibri" panose="020F0502020204030204" pitchFamily="34" charset="0"/>
                <a:ea typeface="Calibri" panose="020F0502020204030204" pitchFamily="34" charset="0"/>
                <a:cs typeface="Arial" panose="020B0604020202020204" pitchFamily="34" charset="0"/>
              </a:rPr>
              <a:t>donde</a:t>
            </a:r>
            <a:r>
              <a:rPr lang="en-US" sz="1100" dirty="0">
                <a:latin typeface="Calibri" panose="020F0502020204030204" pitchFamily="34" charset="0"/>
                <a:ea typeface="Calibri" panose="020F0502020204030204" pitchFamily="34" charset="0"/>
                <a:cs typeface="Arial" panose="020B0604020202020204" pitchFamily="34" charset="0"/>
              </a:rPr>
              <a:t> se percibe que sus </a:t>
            </a:r>
            <a:r>
              <a:rPr lang="en-US" sz="1100" dirty="0" err="1">
                <a:latin typeface="Calibri" panose="020F0502020204030204" pitchFamily="34" charset="0"/>
                <a:ea typeface="Calibri" panose="020F0502020204030204" pitchFamily="34" charset="0"/>
                <a:cs typeface="Arial" panose="020B0604020202020204" pitchFamily="34" charset="0"/>
              </a:rPr>
              <a:t>hijos</a:t>
            </a:r>
            <a:r>
              <a:rPr lang="en-US" sz="1100" dirty="0">
                <a:latin typeface="Calibri" panose="020F0502020204030204" pitchFamily="34" charset="0"/>
                <a:ea typeface="Calibri" panose="020F0502020204030204" pitchFamily="34" charset="0"/>
                <a:cs typeface="Arial" panose="020B0604020202020204" pitchFamily="34" charset="0"/>
              </a:rPr>
              <a:t>/as </a:t>
            </a:r>
            <a:r>
              <a:rPr lang="en-US" sz="1100" dirty="0" err="1">
                <a:latin typeface="Calibri" panose="020F0502020204030204" pitchFamily="34" charset="0"/>
                <a:ea typeface="Calibri" panose="020F0502020204030204" pitchFamily="34" charset="0"/>
                <a:cs typeface="Arial" panose="020B0604020202020204" pitchFamily="34" charset="0"/>
              </a:rPr>
              <a:t>estarán</a:t>
            </a:r>
            <a:r>
              <a:rPr lang="en-US" sz="1100" dirty="0">
                <a:latin typeface="Calibri" panose="020F0502020204030204" pitchFamily="34" charset="0"/>
                <a:ea typeface="Calibri" panose="020F0502020204030204" pitchFamily="34" charset="0"/>
                <a:cs typeface="Arial" panose="020B0604020202020204" pitchFamily="34" charset="0"/>
              </a:rPr>
              <a:t> </a:t>
            </a:r>
            <a:r>
              <a:rPr lang="en-US" sz="1100" dirty="0" err="1">
                <a:latin typeface="Calibri" panose="020F0502020204030204" pitchFamily="34" charset="0"/>
                <a:ea typeface="Calibri" panose="020F0502020204030204" pitchFamily="34" charset="0"/>
                <a:cs typeface="Arial" panose="020B0604020202020204" pitchFamily="34" charset="0"/>
              </a:rPr>
              <a:t>mejor</a:t>
            </a:r>
            <a:endParaRPr lang="en-US" sz="1100" dirty="0">
              <a:latin typeface="Calibri" panose="020F0502020204030204" pitchFamily="34" charset="0"/>
              <a:ea typeface="Calibri" panose="020F0502020204030204" pitchFamily="34" charset="0"/>
              <a:cs typeface="Arial" panose="020B0604020202020204" pitchFamily="34" charset="0"/>
            </a:endParaRPr>
          </a:p>
          <a:p>
            <a:pPr marL="171450" lvl="0" indent="-171450">
              <a:lnSpc>
                <a:spcPct val="107000"/>
              </a:lnSpc>
              <a:buFont typeface="Arial" panose="020B0604020202020204" pitchFamily="34" charset="0"/>
              <a:buChar char="•"/>
              <a:tabLst>
                <a:tab pos="457200" algn="l"/>
              </a:tabLst>
            </a:pPr>
            <a:r>
              <a:rPr lang="en-US" sz="1100" dirty="0" err="1">
                <a:latin typeface="Calibri" panose="020F0502020204030204" pitchFamily="34" charset="0"/>
                <a:ea typeface="Calibri" panose="020F0502020204030204" pitchFamily="34" charset="0"/>
                <a:cs typeface="Arial" panose="020B0604020202020204" pitchFamily="34" charset="0"/>
              </a:rPr>
              <a:t>oportunidades</a:t>
            </a:r>
            <a:r>
              <a:rPr lang="en-US" sz="1100" dirty="0">
                <a:latin typeface="Calibri" panose="020F0502020204030204" pitchFamily="34" charset="0"/>
                <a:ea typeface="Calibri" panose="020F0502020204030204" pitchFamily="34" charset="0"/>
                <a:cs typeface="Arial" panose="020B0604020202020204" pitchFamily="34" charset="0"/>
              </a:rPr>
              <a:t> limitadas de integración local, especialmente si viven lejos de su </a:t>
            </a:r>
            <a:r>
              <a:rPr lang="en-US" sz="1100" dirty="0" err="1">
                <a:latin typeface="Calibri" panose="020F0502020204030204" pitchFamily="34" charset="0"/>
                <a:ea typeface="Calibri" panose="020F0502020204030204" pitchFamily="34" charset="0"/>
                <a:cs typeface="Arial" panose="020B0604020202020204" pitchFamily="34" charset="0"/>
              </a:rPr>
              <a:t>comunidad</a:t>
            </a:r>
            <a:r>
              <a:rPr lang="en-US" sz="1100" dirty="0">
                <a:latin typeface="Calibri" panose="020F0502020204030204" pitchFamily="34" charset="0"/>
                <a:ea typeface="Calibri" panose="020F0502020204030204" pitchFamily="34" charset="0"/>
                <a:cs typeface="Arial" panose="020B0604020202020204" pitchFamily="34" charset="0"/>
              </a:rPr>
              <a:t> local</a:t>
            </a:r>
          </a:p>
          <a:p>
            <a:pPr marL="171450" lvl="0" indent="-171450">
              <a:lnSpc>
                <a:spcPct val="107000"/>
              </a:lnSpc>
              <a:buFont typeface="Arial" panose="020B0604020202020204" pitchFamily="34" charset="0"/>
              <a:buChar char="•"/>
              <a:tabLst>
                <a:tab pos="457200" algn="l"/>
              </a:tabLst>
            </a:pPr>
            <a:r>
              <a:rPr lang="en-US" sz="1100" dirty="0" err="1">
                <a:latin typeface="Calibri" panose="020F0502020204030204" pitchFamily="34" charset="0"/>
                <a:ea typeface="Calibri" panose="020F0502020204030204" pitchFamily="34" charset="0"/>
                <a:cs typeface="Arial" panose="020B0604020202020204" pitchFamily="34" charset="0"/>
              </a:rPr>
              <a:t>naturaleza</a:t>
            </a:r>
            <a:r>
              <a:rPr lang="en-US" sz="1100" dirty="0">
                <a:latin typeface="Calibri" panose="020F0502020204030204" pitchFamily="34" charset="0"/>
                <a:ea typeface="Calibri" panose="020F0502020204030204" pitchFamily="34" charset="0"/>
                <a:cs typeface="Arial" panose="020B0604020202020204" pitchFamily="34" charset="0"/>
              </a:rPr>
              <a:t> de puerta giratoria, es decir, alto potencial de </a:t>
            </a:r>
            <a:r>
              <a:rPr lang="en-US" sz="1100" dirty="0" err="1">
                <a:latin typeface="Calibri" panose="020F0502020204030204" pitchFamily="34" charset="0"/>
                <a:ea typeface="Calibri" panose="020F0502020204030204" pitchFamily="34" charset="0"/>
                <a:cs typeface="Arial" panose="020B0604020202020204" pitchFamily="34" charset="0"/>
              </a:rPr>
              <a:t>reingreso</a:t>
            </a:r>
            <a:endParaRPr lang="en-US" sz="1100" dirty="0">
              <a:latin typeface="Calibri" panose="020F0502020204030204" pitchFamily="34" charset="0"/>
              <a:ea typeface="Calibri" panose="020F0502020204030204" pitchFamily="34" charset="0"/>
              <a:cs typeface="Arial" panose="020B0604020202020204" pitchFamily="34" charset="0"/>
            </a:endParaRPr>
          </a:p>
          <a:p>
            <a:pPr marL="171450" lvl="0" indent="-171450">
              <a:lnSpc>
                <a:spcPct val="107000"/>
              </a:lnSpc>
              <a:buFont typeface="Arial" panose="020B0604020202020204" pitchFamily="34" charset="0"/>
              <a:buChar char="•"/>
              <a:tabLst>
                <a:tab pos="457200" algn="l"/>
              </a:tabLst>
            </a:pPr>
            <a:r>
              <a:rPr lang="en-US" sz="1100" dirty="0" err="1">
                <a:latin typeface="Calibri" panose="020F0502020204030204" pitchFamily="34" charset="0"/>
                <a:ea typeface="Calibri" panose="020F0502020204030204" pitchFamily="34" charset="0"/>
                <a:cs typeface="Arial" panose="020B0604020202020204" pitchFamily="34" charset="0"/>
              </a:rPr>
              <a:t>el</a:t>
            </a:r>
            <a:r>
              <a:rPr lang="en-US" sz="1100" dirty="0">
                <a:latin typeface="Calibri" panose="020F0502020204030204" pitchFamily="34" charset="0"/>
                <a:ea typeface="Calibri" panose="020F0502020204030204" pitchFamily="34" charset="0"/>
                <a:cs typeface="Arial" panose="020B0604020202020204" pitchFamily="34" charset="0"/>
              </a:rPr>
              <a:t> cuidado residencial, especialmente en grandes instituciones, no favorece el desarrollo </a:t>
            </a:r>
            <a:r>
              <a:rPr lang="en-US" sz="1100" dirty="0" err="1">
                <a:latin typeface="Calibri" panose="020F0502020204030204" pitchFamily="34" charset="0"/>
                <a:ea typeface="Calibri" panose="020F0502020204030204" pitchFamily="34" charset="0"/>
                <a:cs typeface="Arial" panose="020B0604020202020204" pitchFamily="34" charset="0"/>
              </a:rPr>
              <a:t>saludable</a:t>
            </a:r>
            <a:r>
              <a:rPr lang="en-US" sz="1100" dirty="0">
                <a:latin typeface="Calibri" panose="020F0502020204030204" pitchFamily="34" charset="0"/>
                <a:ea typeface="Calibri" panose="020F0502020204030204" pitchFamily="34" charset="0"/>
                <a:cs typeface="Arial" panose="020B0604020202020204" pitchFamily="34" charset="0"/>
              </a:rPr>
              <a:t> del/la </a:t>
            </a:r>
            <a:r>
              <a:rPr lang="en-US" sz="1100" dirty="0" err="1">
                <a:latin typeface="Calibri" panose="020F0502020204030204" pitchFamily="34" charset="0"/>
                <a:ea typeface="Calibri" panose="020F0502020204030204" pitchFamily="34" charset="0"/>
                <a:cs typeface="Arial" panose="020B0604020202020204" pitchFamily="34" charset="0"/>
              </a:rPr>
              <a:t>menor</a:t>
            </a:r>
            <a:r>
              <a:rPr lang="en-US" sz="1100" dirty="0">
                <a:latin typeface="Calibri" panose="020F0502020204030204" pitchFamily="34" charset="0"/>
                <a:ea typeface="Calibri" panose="020F0502020204030204" pitchFamily="34" charset="0"/>
                <a:cs typeface="Arial" panose="020B0604020202020204" pitchFamily="34" charset="0"/>
              </a:rPr>
              <a:t>; la privación de un </a:t>
            </a:r>
            <a:r>
              <a:rPr lang="en-US" sz="1100" dirty="0" err="1">
                <a:latin typeface="Calibri" panose="020F0502020204030204" pitchFamily="34" charset="0"/>
                <a:ea typeface="Calibri" panose="020F0502020204030204" pitchFamily="34" charset="0"/>
                <a:cs typeface="Arial" panose="020B0604020202020204" pitchFamily="34" charset="0"/>
              </a:rPr>
              <a:t>cuidador</a:t>
            </a:r>
            <a:r>
              <a:rPr lang="en-US" sz="1100" dirty="0">
                <a:latin typeface="Calibri" panose="020F0502020204030204" pitchFamily="34" charset="0"/>
                <a:ea typeface="Calibri" panose="020F0502020204030204" pitchFamily="34" charset="0"/>
                <a:cs typeface="Arial" panose="020B0604020202020204" pitchFamily="34" charset="0"/>
              </a:rPr>
              <a:t> (hombre o </a:t>
            </a:r>
            <a:r>
              <a:rPr lang="en-US" sz="1100" dirty="0" err="1">
                <a:latin typeface="Calibri" panose="020F0502020204030204" pitchFamily="34" charset="0"/>
                <a:ea typeface="Calibri" panose="020F0502020204030204" pitchFamily="34" charset="0"/>
                <a:cs typeface="Arial" panose="020B0604020202020204" pitchFamily="34" charset="0"/>
              </a:rPr>
              <a:t>mujer</a:t>
            </a:r>
            <a:r>
              <a:rPr lang="en-US" sz="1100" dirty="0">
                <a:latin typeface="Calibri" panose="020F0502020204030204" pitchFamily="34" charset="0"/>
                <a:ea typeface="Calibri" panose="020F0502020204030204" pitchFamily="34" charset="0"/>
                <a:cs typeface="Arial" panose="020B0604020202020204" pitchFamily="34" charset="0"/>
              </a:rPr>
              <a:t>) </a:t>
            </a:r>
            <a:r>
              <a:rPr lang="en-US" sz="1100" dirty="0" err="1">
                <a:latin typeface="Calibri" panose="020F0502020204030204" pitchFamily="34" charset="0"/>
                <a:ea typeface="Calibri" panose="020F0502020204030204" pitchFamily="34" charset="0"/>
                <a:cs typeface="Arial" panose="020B0604020202020204" pitchFamily="34" charset="0"/>
              </a:rPr>
              <a:t>constante</a:t>
            </a:r>
            <a:r>
              <a:rPr lang="en-US" sz="1100" dirty="0">
                <a:latin typeface="Calibri" panose="020F0502020204030204" pitchFamily="34" charset="0"/>
                <a:ea typeface="Calibri" panose="020F0502020204030204" pitchFamily="34" charset="0"/>
                <a:cs typeface="Arial" panose="020B0604020202020204" pitchFamily="34" charset="0"/>
              </a:rPr>
              <a:t> tiene efectos potencialmente significativos en el desarrollo cerebral de </a:t>
            </a:r>
            <a:r>
              <a:rPr lang="en-US" sz="1100" dirty="0" err="1">
                <a:latin typeface="Calibri" panose="020F0502020204030204" pitchFamily="34" charset="0"/>
                <a:ea typeface="Calibri" panose="020F0502020204030204" pitchFamily="34" charset="0"/>
                <a:cs typeface="Arial" panose="020B0604020202020204" pitchFamily="34" charset="0"/>
              </a:rPr>
              <a:t>los</a:t>
            </a:r>
            <a:r>
              <a:rPr lang="en-US" sz="1100" dirty="0">
                <a:latin typeface="Calibri" panose="020F0502020204030204" pitchFamily="34" charset="0"/>
                <a:ea typeface="Calibri" panose="020F0502020204030204" pitchFamily="34" charset="0"/>
                <a:cs typeface="Arial" panose="020B0604020202020204" pitchFamily="34" charset="0"/>
              </a:rPr>
              <a:t>/as </a:t>
            </a:r>
            <a:r>
              <a:rPr lang="en-US" sz="1100" dirty="0" err="1">
                <a:latin typeface="Calibri" panose="020F0502020204030204" pitchFamily="34" charset="0"/>
                <a:ea typeface="Calibri" panose="020F0502020204030204" pitchFamily="34" charset="0"/>
                <a:cs typeface="Arial" panose="020B0604020202020204" pitchFamily="34" charset="0"/>
              </a:rPr>
              <a:t>menores</a:t>
            </a:r>
            <a:r>
              <a:rPr lang="en-US" sz="1100" dirty="0">
                <a:latin typeface="Calibri" panose="020F0502020204030204" pitchFamily="34" charset="0"/>
                <a:ea typeface="Calibri" panose="020F0502020204030204" pitchFamily="34" charset="0"/>
                <a:cs typeface="Arial" panose="020B0604020202020204" pitchFamily="34" charset="0"/>
              </a:rPr>
              <a:t>  </a:t>
            </a:r>
            <a:r>
              <a:rPr lang="en-US" sz="1100" dirty="0" err="1">
                <a:latin typeface="Calibri" panose="020F0502020204030204" pitchFamily="34" charset="0"/>
                <a:ea typeface="Calibri" panose="020F0502020204030204" pitchFamily="34" charset="0"/>
                <a:cs typeface="Arial" panose="020B0604020202020204" pitchFamily="34" charset="0"/>
              </a:rPr>
              <a:t>acogidos</a:t>
            </a:r>
            <a:r>
              <a:rPr lang="en-US" sz="1100" dirty="0">
                <a:latin typeface="Calibri" panose="020F0502020204030204" pitchFamily="34" charset="0"/>
                <a:ea typeface="Calibri" panose="020F0502020204030204" pitchFamily="34" charset="0"/>
                <a:cs typeface="Arial" panose="020B0604020202020204" pitchFamily="34" charset="0"/>
              </a:rPr>
              <a:t>/as </a:t>
            </a:r>
            <a:r>
              <a:rPr lang="en-US" sz="1100" dirty="0" err="1">
                <a:latin typeface="Calibri" panose="020F0502020204030204" pitchFamily="34" charset="0"/>
                <a:ea typeface="Calibri" panose="020F0502020204030204" pitchFamily="34" charset="0"/>
                <a:cs typeface="Arial" panose="020B0604020202020204" pitchFamily="34" charset="0"/>
              </a:rPr>
              <a:t>en</a:t>
            </a:r>
            <a:r>
              <a:rPr lang="en-US" sz="1100" dirty="0">
                <a:latin typeface="Calibri" panose="020F0502020204030204" pitchFamily="34" charset="0"/>
                <a:ea typeface="Calibri" panose="020F0502020204030204" pitchFamily="34" charset="0"/>
                <a:cs typeface="Arial" panose="020B0604020202020204" pitchFamily="34" charset="0"/>
              </a:rPr>
              <a:t> </a:t>
            </a:r>
            <a:r>
              <a:rPr lang="en-US" sz="1100" dirty="0" err="1">
                <a:latin typeface="Calibri" panose="020F0502020204030204" pitchFamily="34" charset="0"/>
                <a:ea typeface="Calibri" panose="020F0502020204030204" pitchFamily="34" charset="0"/>
                <a:cs typeface="Arial" panose="020B0604020202020204" pitchFamily="34" charset="0"/>
              </a:rPr>
              <a:t>instituciones</a:t>
            </a:r>
            <a:endParaRPr lang="en-US" sz="1100" dirty="0">
              <a:latin typeface="Calibri" panose="020F0502020204030204" pitchFamily="34" charset="0"/>
              <a:ea typeface="Calibri" panose="020F0502020204030204" pitchFamily="34" charset="0"/>
              <a:cs typeface="Arial" panose="020B0604020202020204" pitchFamily="34" charset="0"/>
            </a:endParaRPr>
          </a:p>
          <a:p>
            <a:pPr marL="171450" lvl="0" indent="-171450">
              <a:lnSpc>
                <a:spcPct val="107000"/>
              </a:lnSpc>
              <a:buFont typeface="Arial" panose="020B0604020202020204" pitchFamily="34" charset="0"/>
              <a:buChar char="•"/>
              <a:tabLst>
                <a:tab pos="457200" algn="l"/>
              </a:tabLst>
            </a:pPr>
            <a:r>
              <a:rPr lang="en-US" sz="1100" dirty="0">
                <a:latin typeface="Calibri" panose="020F0502020204030204" pitchFamily="34" charset="0"/>
                <a:ea typeface="Calibri" panose="020F0502020204030204" pitchFamily="34" charset="0"/>
                <a:cs typeface="Arial" panose="020B0604020202020204" pitchFamily="34" charset="0"/>
              </a:rPr>
              <a:t>se </a:t>
            </a:r>
            <a:r>
              <a:rPr lang="en-US" sz="1100" dirty="0" err="1">
                <a:latin typeface="Calibri" panose="020F0502020204030204" pitchFamily="34" charset="0"/>
                <a:ea typeface="Calibri" panose="020F0502020204030204" pitchFamily="34" charset="0"/>
                <a:cs typeface="Arial" panose="020B0604020202020204" pitchFamily="34" charset="0"/>
              </a:rPr>
              <a:t>puede</a:t>
            </a:r>
            <a:r>
              <a:rPr lang="en-US" sz="1100" dirty="0">
                <a:latin typeface="Calibri" panose="020F0502020204030204" pitchFamily="34" charset="0"/>
                <a:ea typeface="Calibri" panose="020F0502020204030204" pitchFamily="34" charset="0"/>
                <a:cs typeface="Arial" panose="020B0604020202020204" pitchFamily="34" charset="0"/>
              </a:rPr>
              <a:t> poner en peligro a </a:t>
            </a:r>
            <a:r>
              <a:rPr lang="en-US" sz="1100" dirty="0" err="1">
                <a:latin typeface="Calibri" panose="020F0502020204030204" pitchFamily="34" charset="0"/>
                <a:ea typeface="Calibri" panose="020F0502020204030204" pitchFamily="34" charset="0"/>
                <a:cs typeface="Arial" panose="020B0604020202020204" pitchFamily="34" charset="0"/>
              </a:rPr>
              <a:t>los</a:t>
            </a:r>
            <a:r>
              <a:rPr lang="en-US" sz="1100" dirty="0">
                <a:latin typeface="Calibri" panose="020F0502020204030204" pitchFamily="34" charset="0"/>
                <a:ea typeface="Calibri" panose="020F0502020204030204" pitchFamily="34" charset="0"/>
                <a:cs typeface="Arial" panose="020B0604020202020204" pitchFamily="34" charset="0"/>
              </a:rPr>
              <a:t>/as </a:t>
            </a:r>
            <a:r>
              <a:rPr lang="en-US" sz="1100" dirty="0" err="1">
                <a:latin typeface="Calibri" panose="020F0502020204030204" pitchFamily="34" charset="0"/>
                <a:ea typeface="Calibri" panose="020F0502020204030204" pitchFamily="34" charset="0"/>
                <a:cs typeface="Arial" panose="020B0604020202020204" pitchFamily="34" charset="0"/>
              </a:rPr>
              <a:t>menores</a:t>
            </a:r>
            <a:r>
              <a:rPr lang="en-US" sz="1100" dirty="0">
                <a:latin typeface="Calibri" panose="020F0502020204030204" pitchFamily="34" charset="0"/>
                <a:ea typeface="Calibri" panose="020F0502020204030204" pitchFamily="34" charset="0"/>
                <a:cs typeface="Arial" panose="020B0604020202020204" pitchFamily="34" charset="0"/>
              </a:rPr>
              <a:t>  al actuar como imán para cualquiera que </a:t>
            </a:r>
            <a:r>
              <a:rPr lang="en-US" sz="1100" dirty="0" err="1">
                <a:latin typeface="Calibri" panose="020F0502020204030204" pitchFamily="34" charset="0"/>
                <a:ea typeface="Calibri" panose="020F0502020204030204" pitchFamily="34" charset="0"/>
                <a:cs typeface="Arial" panose="020B0604020202020204" pitchFamily="34" charset="0"/>
              </a:rPr>
              <a:t>quiera</a:t>
            </a:r>
            <a:r>
              <a:rPr lang="en-US" sz="1100" dirty="0">
                <a:latin typeface="Calibri" panose="020F0502020204030204" pitchFamily="34" charset="0"/>
                <a:ea typeface="Calibri" panose="020F0502020204030204" pitchFamily="34" charset="0"/>
                <a:cs typeface="Arial" panose="020B0604020202020204" pitchFamily="34" charset="0"/>
              </a:rPr>
              <a:t> </a:t>
            </a:r>
            <a:r>
              <a:rPr lang="en-US" sz="1100" dirty="0" err="1">
                <a:latin typeface="Calibri" panose="020F0502020204030204" pitchFamily="34" charset="0"/>
                <a:ea typeface="Calibri" panose="020F0502020204030204" pitchFamily="34" charset="0"/>
                <a:cs typeface="Arial" panose="020B0604020202020204" pitchFamily="34" charset="0"/>
              </a:rPr>
              <a:t>atacar</a:t>
            </a:r>
            <a:r>
              <a:rPr lang="en-US" sz="1100" dirty="0">
                <a:latin typeface="Calibri" panose="020F0502020204030204" pitchFamily="34" charset="0"/>
                <a:ea typeface="Calibri" panose="020F0502020204030204" pitchFamily="34" charset="0"/>
                <a:cs typeface="Arial" panose="020B0604020202020204" pitchFamily="34" charset="0"/>
              </a:rPr>
              <a:t> a grupos vulnerables</a:t>
            </a:r>
          </a:p>
          <a:p>
            <a:pPr marL="171450" lvl="0" indent="-171450">
              <a:lnSpc>
                <a:spcPct val="107000"/>
              </a:lnSpc>
              <a:buFont typeface="Arial" panose="020B0604020202020204" pitchFamily="34" charset="0"/>
              <a:buChar char="•"/>
              <a:tabLst>
                <a:tab pos="457200" algn="l"/>
              </a:tabLst>
            </a:pPr>
            <a:r>
              <a:rPr lang="en-US" sz="1100" dirty="0" err="1">
                <a:latin typeface="Calibri" panose="020F0502020204030204" pitchFamily="34" charset="0"/>
                <a:ea typeface="Calibri" panose="020F0502020204030204" pitchFamily="34" charset="0"/>
                <a:cs typeface="Arial" panose="020B0604020202020204" pitchFamily="34" charset="0"/>
              </a:rPr>
              <a:t>tráfico</a:t>
            </a:r>
            <a:r>
              <a:rPr lang="en-US" sz="1100" dirty="0">
                <a:latin typeface="Calibri" panose="020F0502020204030204" pitchFamily="34" charset="0"/>
                <a:ea typeface="Calibri" panose="020F0502020204030204" pitchFamily="34" charset="0"/>
                <a:cs typeface="Arial" panose="020B0604020202020204" pitchFamily="34" charset="0"/>
              </a:rPr>
              <a:t> organizado, por ejemplo, para adopción</a:t>
            </a:r>
          </a:p>
          <a:p>
            <a:pPr marL="171450" lvl="0" indent="-171450">
              <a:lnSpc>
                <a:spcPct val="107000"/>
              </a:lnSpc>
              <a:buFont typeface="Arial" panose="020B0604020202020204" pitchFamily="34" charset="0"/>
              <a:buChar char="•"/>
              <a:tabLst>
                <a:tab pos="457200" algn="l"/>
              </a:tabLst>
            </a:pPr>
            <a:r>
              <a:rPr lang="en-US" sz="1100" dirty="0" err="1">
                <a:latin typeface="Calibri" panose="020F0502020204030204" pitchFamily="34" charset="0"/>
                <a:ea typeface="Calibri" panose="020F0502020204030204" pitchFamily="34" charset="0"/>
                <a:cs typeface="Arial" panose="020B0604020202020204" pitchFamily="34" charset="0"/>
              </a:rPr>
              <a:t>abandono</a:t>
            </a:r>
            <a:r>
              <a:rPr lang="en-US" sz="1100" dirty="0">
                <a:latin typeface="Calibri" panose="020F0502020204030204" pitchFamily="34" charset="0"/>
                <a:ea typeface="Calibri" panose="020F0502020204030204" pitchFamily="34" charset="0"/>
                <a:cs typeface="Arial" panose="020B0604020202020204" pitchFamily="34" charset="0"/>
              </a:rPr>
              <a:t> y mayor exposición a abusos, incluidos los sexuales</a:t>
            </a:r>
          </a:p>
        </p:txBody>
      </p:sp>
      <p:sp>
        <p:nvSpPr>
          <p:cNvPr id="3" name="TextBox 2">
            <a:extLst>
              <a:ext uri="{FF2B5EF4-FFF2-40B4-BE49-F238E27FC236}">
                <a16:creationId xmlns:a16="http://schemas.microsoft.com/office/drawing/2014/main" id="{D13F15F9-8AC8-48CA-4493-32131C8CEE55}"/>
              </a:ext>
            </a:extLst>
          </p:cNvPr>
          <p:cNvSpPr txBox="1"/>
          <p:nvPr/>
        </p:nvSpPr>
        <p:spPr>
          <a:xfrm>
            <a:off x="996287" y="5659116"/>
            <a:ext cx="4048678" cy="351035"/>
          </a:xfrm>
          <a:prstGeom prst="rect">
            <a:avLst/>
          </a:prstGeom>
          <a:noFill/>
          <a:ln>
            <a:noFill/>
          </a:ln>
        </p:spPr>
        <p:txBody>
          <a:bodyPr wrap="square" lIns="90000" tIns="90000" rIns="90000" bIns="90000" rtlCol="0">
            <a:spAutoFit/>
          </a:bodyPr>
          <a:lstStyle/>
          <a:p>
            <a:r>
              <a:rPr lang="en-US" sz="1100" b="1" dirty="0"/>
              <a:t>Fortalecimiento familiar en hogares de grupos pequeños:</a:t>
            </a:r>
          </a:p>
        </p:txBody>
      </p:sp>
      <p:sp>
        <p:nvSpPr>
          <p:cNvPr id="4" name="Rectangle 3">
            <a:extLst>
              <a:ext uri="{FF2B5EF4-FFF2-40B4-BE49-F238E27FC236}">
                <a16:creationId xmlns:a16="http://schemas.microsoft.com/office/drawing/2014/main" id="{1423D7D9-44C0-BAE0-3071-9C0926F9B438}"/>
              </a:ext>
            </a:extLst>
          </p:cNvPr>
          <p:cNvSpPr/>
          <p:nvPr/>
        </p:nvSpPr>
        <p:spPr>
          <a:xfrm>
            <a:off x="996288" y="5586505"/>
            <a:ext cx="5262998" cy="2390847"/>
          </a:xfrm>
          <a:prstGeom prst="rect">
            <a:avLst/>
          </a:prstGeom>
          <a:noFill/>
          <a:ln>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2" name="Group 1">
            <a:extLst>
              <a:ext uri="{FF2B5EF4-FFF2-40B4-BE49-F238E27FC236}">
                <a16:creationId xmlns:a16="http://schemas.microsoft.com/office/drawing/2014/main" id="{6F464BD4-CE54-3FE5-E304-9BBEC67627D2}"/>
              </a:ext>
            </a:extLst>
          </p:cNvPr>
          <p:cNvGrpSpPr/>
          <p:nvPr/>
        </p:nvGrpSpPr>
        <p:grpSpPr>
          <a:xfrm>
            <a:off x="4925413" y="7187919"/>
            <a:ext cx="1130475" cy="1037621"/>
            <a:chOff x="10788562" y="3518124"/>
            <a:chExt cx="1130475" cy="1037621"/>
          </a:xfrm>
        </p:grpSpPr>
        <p:grpSp>
          <p:nvGrpSpPr>
            <p:cNvPr id="5" name="Group 4">
              <a:extLst>
                <a:ext uri="{FF2B5EF4-FFF2-40B4-BE49-F238E27FC236}">
                  <a16:creationId xmlns:a16="http://schemas.microsoft.com/office/drawing/2014/main" id="{6D540FA7-D19B-2717-DA95-FDD40EAB7D1A}"/>
                </a:ext>
              </a:extLst>
            </p:cNvPr>
            <p:cNvGrpSpPr/>
            <p:nvPr/>
          </p:nvGrpSpPr>
          <p:grpSpPr>
            <a:xfrm>
              <a:off x="10788562" y="3518124"/>
              <a:ext cx="1130475" cy="1037621"/>
              <a:chOff x="7772249" y="5449773"/>
              <a:chExt cx="500332" cy="459236"/>
            </a:xfrm>
          </p:grpSpPr>
          <p:sp>
            <p:nvSpPr>
              <p:cNvPr id="9" name="Trapezoid 8">
                <a:extLst>
                  <a:ext uri="{FF2B5EF4-FFF2-40B4-BE49-F238E27FC236}">
                    <a16:creationId xmlns:a16="http://schemas.microsoft.com/office/drawing/2014/main" id="{EAF6D380-D448-FF11-5A0F-41FCFE2E946A}"/>
                  </a:ext>
                </a:extLst>
              </p:cNvPr>
              <p:cNvSpPr/>
              <p:nvPr/>
            </p:nvSpPr>
            <p:spPr>
              <a:xfrm>
                <a:off x="7772249" y="5449773"/>
                <a:ext cx="500332" cy="200981"/>
              </a:xfrm>
              <a:prstGeom prst="trapezoid">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0" name="Rectangle 9">
                <a:extLst>
                  <a:ext uri="{FF2B5EF4-FFF2-40B4-BE49-F238E27FC236}">
                    <a16:creationId xmlns:a16="http://schemas.microsoft.com/office/drawing/2014/main" id="{E38658EE-C490-B6D5-0237-7CC19E0F1688}"/>
                  </a:ext>
                </a:extLst>
              </p:cNvPr>
              <p:cNvSpPr/>
              <p:nvPr/>
            </p:nvSpPr>
            <p:spPr>
              <a:xfrm>
                <a:off x="7815586" y="5650754"/>
                <a:ext cx="413659" cy="258255"/>
              </a:xfrm>
              <a:prstGeom prst="rect">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grpSp>
          <p:nvGrpSpPr>
            <p:cNvPr id="6" name="Group 5">
              <a:extLst>
                <a:ext uri="{FF2B5EF4-FFF2-40B4-BE49-F238E27FC236}">
                  <a16:creationId xmlns:a16="http://schemas.microsoft.com/office/drawing/2014/main" id="{12F3AE8B-FB60-AB5D-78A0-AEA6BB1C10F1}"/>
                </a:ext>
              </a:extLst>
            </p:cNvPr>
            <p:cNvGrpSpPr/>
            <p:nvPr/>
          </p:nvGrpSpPr>
          <p:grpSpPr>
            <a:xfrm>
              <a:off x="11219739" y="3812476"/>
              <a:ext cx="254533" cy="565794"/>
              <a:chOff x="8471006" y="1370604"/>
              <a:chExt cx="254533" cy="565794"/>
            </a:xfrm>
          </p:grpSpPr>
          <p:sp>
            <p:nvSpPr>
              <p:cNvPr id="7" name="Round Same Side Corner Rectangle 21">
                <a:extLst>
                  <a:ext uri="{FF2B5EF4-FFF2-40B4-BE49-F238E27FC236}">
                    <a16:creationId xmlns:a16="http://schemas.microsoft.com/office/drawing/2014/main" id="{3F7CBE18-4730-B8EB-CF4C-F7BEA887E19D}"/>
                  </a:ext>
                </a:extLst>
              </p:cNvPr>
              <p:cNvSpPr/>
              <p:nvPr/>
            </p:nvSpPr>
            <p:spPr>
              <a:xfrm>
                <a:off x="8472873" y="1668853"/>
                <a:ext cx="251673" cy="267545"/>
              </a:xfrm>
              <a:prstGeom prst="round2SameRect">
                <a:avLst>
                  <a:gd name="adj1" fmla="val 50000"/>
                  <a:gd name="adj2" fmla="val 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8" name="Oval 7">
                <a:extLst>
                  <a:ext uri="{FF2B5EF4-FFF2-40B4-BE49-F238E27FC236}">
                    <a16:creationId xmlns:a16="http://schemas.microsoft.com/office/drawing/2014/main" id="{099FB707-218F-A2D1-F6FD-825CFB78CA3D}"/>
                  </a:ext>
                </a:extLst>
              </p:cNvPr>
              <p:cNvSpPr/>
              <p:nvPr/>
            </p:nvSpPr>
            <p:spPr>
              <a:xfrm>
                <a:off x="8471006" y="1370604"/>
                <a:ext cx="254533" cy="254533"/>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grpSp>
    </p:spTree>
    <p:extLst>
      <p:ext uri="{BB962C8B-B14F-4D97-AF65-F5344CB8AC3E}">
        <p14:creationId xmlns:p14="http://schemas.microsoft.com/office/powerpoint/2010/main" val="1657614464"/>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Hexagon 15">
            <a:extLst>
              <a:ext uri="{FF2B5EF4-FFF2-40B4-BE49-F238E27FC236}">
                <a16:creationId xmlns:a16="http://schemas.microsoft.com/office/drawing/2014/main" id="{F4F20A53-B8B7-8386-80BB-458946D2C2F7}"/>
              </a:ext>
            </a:extLst>
          </p:cNvPr>
          <p:cNvSpPr/>
          <p:nvPr/>
        </p:nvSpPr>
        <p:spPr>
          <a:xfrm rot="1782986">
            <a:off x="286724" y="301110"/>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Hexagon 16">
            <a:extLst>
              <a:ext uri="{FF2B5EF4-FFF2-40B4-BE49-F238E27FC236}">
                <a16:creationId xmlns:a16="http://schemas.microsoft.com/office/drawing/2014/main" id="{5B0D2ECD-2245-1B29-30FA-9D9E91DEC81C}"/>
              </a:ext>
            </a:extLst>
          </p:cNvPr>
          <p:cNvSpPr/>
          <p:nvPr/>
        </p:nvSpPr>
        <p:spPr>
          <a:xfrm rot="1782986">
            <a:off x="286724" y="763955"/>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Hexagon 17">
            <a:extLst>
              <a:ext uri="{FF2B5EF4-FFF2-40B4-BE49-F238E27FC236}">
                <a16:creationId xmlns:a16="http://schemas.microsoft.com/office/drawing/2014/main" id="{2F62FD80-42A6-087C-FB97-CBD717DE2157}"/>
              </a:ext>
            </a:extLst>
          </p:cNvPr>
          <p:cNvSpPr/>
          <p:nvPr/>
        </p:nvSpPr>
        <p:spPr>
          <a:xfrm rot="1782986">
            <a:off x="286724" y="1226800"/>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Hexagon 18">
            <a:extLst>
              <a:ext uri="{FF2B5EF4-FFF2-40B4-BE49-F238E27FC236}">
                <a16:creationId xmlns:a16="http://schemas.microsoft.com/office/drawing/2014/main" id="{34282C81-1BDD-445E-97F5-59741069E143}"/>
              </a:ext>
            </a:extLst>
          </p:cNvPr>
          <p:cNvSpPr/>
          <p:nvPr/>
        </p:nvSpPr>
        <p:spPr>
          <a:xfrm rot="1782986">
            <a:off x="286724" y="1689645"/>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Hexagon 19">
            <a:extLst>
              <a:ext uri="{FF2B5EF4-FFF2-40B4-BE49-F238E27FC236}">
                <a16:creationId xmlns:a16="http://schemas.microsoft.com/office/drawing/2014/main" id="{DAE8D308-1F21-2E7C-7DA3-C0E216556E5B}"/>
              </a:ext>
            </a:extLst>
          </p:cNvPr>
          <p:cNvSpPr/>
          <p:nvPr/>
        </p:nvSpPr>
        <p:spPr>
          <a:xfrm rot="1782986">
            <a:off x="286724" y="2152490"/>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8" name="TextBox 37">
            <a:extLst>
              <a:ext uri="{FF2B5EF4-FFF2-40B4-BE49-F238E27FC236}">
                <a16:creationId xmlns:a16="http://schemas.microsoft.com/office/drawing/2014/main" id="{49B48A07-4352-D7FA-6B9A-C4F87DB61423}"/>
              </a:ext>
            </a:extLst>
          </p:cNvPr>
          <p:cNvSpPr txBox="1"/>
          <p:nvPr/>
        </p:nvSpPr>
        <p:spPr>
          <a:xfrm>
            <a:off x="996287" y="694167"/>
            <a:ext cx="5262998" cy="461665"/>
          </a:xfrm>
          <a:prstGeom prst="rect">
            <a:avLst/>
          </a:prstGeom>
          <a:noFill/>
        </p:spPr>
        <p:txBody>
          <a:bodyPr wrap="square" rtlCol="0">
            <a:spAutoFit/>
          </a:bodyPr>
          <a:lstStyle/>
          <a:p>
            <a:r>
              <a:rPr lang="en-US" sz="1200" b="1" spc="300" dirty="0">
                <a:solidFill>
                  <a:schemeClr val="tx1"/>
                </a:solidFill>
              </a:rPr>
              <a:t>FORTALECIMIENTO DE LA FAMILIA EN LA REUNIFICACIÓN Y LA REINTEGRACIÓN </a:t>
            </a:r>
          </a:p>
        </p:txBody>
      </p:sp>
      <p:sp>
        <p:nvSpPr>
          <p:cNvPr id="2" name="Rectangle 1">
            <a:extLst>
              <a:ext uri="{FF2B5EF4-FFF2-40B4-BE49-F238E27FC236}">
                <a16:creationId xmlns:a16="http://schemas.microsoft.com/office/drawing/2014/main" id="{8DF7037A-385E-D0C7-D73F-A4E3C7110FE8}"/>
              </a:ext>
            </a:extLst>
          </p:cNvPr>
          <p:cNvSpPr/>
          <p:nvPr/>
        </p:nvSpPr>
        <p:spPr>
          <a:xfrm>
            <a:off x="2504861" y="1400522"/>
            <a:ext cx="3745466" cy="3923317"/>
          </a:xfrm>
          <a:prstGeom prst="rect">
            <a:avLst/>
          </a:prstGeom>
          <a:noFill/>
          <a:ln>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CA" sz="1100" dirty="0">
                <a:solidFill>
                  <a:schemeClr val="tx1"/>
                </a:solidFill>
              </a:rPr>
              <a:t>Entornos afectuosos y protectores:</a:t>
            </a:r>
          </a:p>
          <a:p>
            <a:endParaRPr lang="en-CA" sz="1100" dirty="0">
              <a:solidFill>
                <a:schemeClr val="tx1"/>
              </a:solidFill>
            </a:endParaRPr>
          </a:p>
          <a:p>
            <a:endParaRPr lang="en-CA" sz="1100" dirty="0">
              <a:solidFill>
                <a:schemeClr val="tx1"/>
              </a:solidFill>
            </a:endParaRPr>
          </a:p>
          <a:p>
            <a:endParaRPr lang="en-CA" sz="1100" dirty="0">
              <a:solidFill>
                <a:schemeClr val="tx1"/>
              </a:solidFill>
            </a:endParaRPr>
          </a:p>
          <a:p>
            <a:endParaRPr lang="en-CA" sz="1100" dirty="0">
              <a:solidFill>
                <a:schemeClr val="tx1"/>
              </a:solidFill>
            </a:endParaRPr>
          </a:p>
          <a:p>
            <a:endParaRPr lang="en-CA" sz="1100" dirty="0">
              <a:solidFill>
                <a:schemeClr val="tx1"/>
              </a:solidFill>
            </a:endParaRPr>
          </a:p>
          <a:p>
            <a:endParaRPr lang="en-CA" sz="1100" dirty="0">
              <a:solidFill>
                <a:schemeClr val="tx1"/>
              </a:solidFill>
            </a:endParaRPr>
          </a:p>
          <a:p>
            <a:r>
              <a:rPr lang="en-CA" sz="1100" dirty="0">
                <a:solidFill>
                  <a:schemeClr val="tx1"/>
                </a:solidFill>
              </a:rPr>
              <a:t>Cuidadores receptivos y de apoyo:</a:t>
            </a:r>
          </a:p>
          <a:p>
            <a:endParaRPr lang="en-CA" sz="1100" dirty="0">
              <a:solidFill>
                <a:schemeClr val="tx1"/>
              </a:solidFill>
            </a:endParaRPr>
          </a:p>
          <a:p>
            <a:endParaRPr lang="en-CA" sz="1100" dirty="0">
              <a:solidFill>
                <a:schemeClr val="tx1"/>
              </a:solidFill>
            </a:endParaRPr>
          </a:p>
          <a:p>
            <a:endParaRPr lang="en-CA" sz="1100" dirty="0">
              <a:solidFill>
                <a:schemeClr val="tx1"/>
              </a:solidFill>
            </a:endParaRPr>
          </a:p>
          <a:p>
            <a:endParaRPr lang="en-CA" sz="1100" dirty="0">
              <a:solidFill>
                <a:schemeClr val="tx1"/>
              </a:solidFill>
            </a:endParaRPr>
          </a:p>
          <a:p>
            <a:endParaRPr lang="en-CA" sz="1100" dirty="0">
              <a:solidFill>
                <a:schemeClr val="tx1"/>
              </a:solidFill>
            </a:endParaRPr>
          </a:p>
          <a:p>
            <a:endParaRPr lang="en-CA" sz="1100" dirty="0">
              <a:solidFill>
                <a:schemeClr val="tx1"/>
              </a:solidFill>
            </a:endParaRPr>
          </a:p>
          <a:p>
            <a:r>
              <a:rPr lang="en-CA" sz="1100" dirty="0">
                <a:solidFill>
                  <a:schemeClr val="tx1"/>
                </a:solidFill>
              </a:rPr>
              <a:t>Relaciones sanas entre el cuidador y </a:t>
            </a:r>
            <a:r>
              <a:rPr lang="en-CA" sz="1100" dirty="0" err="1">
                <a:solidFill>
                  <a:schemeClr val="tx1"/>
                </a:solidFill>
              </a:rPr>
              <a:t>el</a:t>
            </a:r>
            <a:r>
              <a:rPr lang="en-CA" sz="1100" dirty="0">
                <a:solidFill>
                  <a:schemeClr val="tx1"/>
                </a:solidFill>
              </a:rPr>
              <a:t>/la </a:t>
            </a:r>
            <a:r>
              <a:rPr lang="en-CA" sz="1100" dirty="0" err="1">
                <a:solidFill>
                  <a:schemeClr val="tx1"/>
                </a:solidFill>
              </a:rPr>
              <a:t>menor</a:t>
            </a:r>
            <a:r>
              <a:rPr lang="en-CA" sz="1100" dirty="0">
                <a:solidFill>
                  <a:schemeClr val="tx1"/>
                </a:solidFill>
              </a:rPr>
              <a:t>:</a:t>
            </a:r>
            <a:endParaRPr lang="en-US" dirty="0"/>
          </a:p>
        </p:txBody>
      </p:sp>
      <p:sp>
        <p:nvSpPr>
          <p:cNvPr id="4" name="TextBox 3">
            <a:extLst>
              <a:ext uri="{FF2B5EF4-FFF2-40B4-BE49-F238E27FC236}">
                <a16:creationId xmlns:a16="http://schemas.microsoft.com/office/drawing/2014/main" id="{387AD2B6-3BFB-C5A2-A8D0-C30E7884405D}"/>
              </a:ext>
            </a:extLst>
          </p:cNvPr>
          <p:cNvSpPr txBox="1"/>
          <p:nvPr/>
        </p:nvSpPr>
        <p:spPr>
          <a:xfrm>
            <a:off x="996287" y="1338931"/>
            <a:ext cx="1321602" cy="1535975"/>
          </a:xfrm>
          <a:prstGeom prst="rect">
            <a:avLst/>
          </a:prstGeom>
          <a:noFill/>
          <a:ln>
            <a:noFill/>
          </a:ln>
        </p:spPr>
        <p:txBody>
          <a:bodyPr wrap="square" lIns="90000" tIns="90000" rIns="90000" bIns="90000" rtlCol="0">
            <a:spAutoFit/>
          </a:bodyPr>
          <a:lstStyle/>
          <a:p>
            <a:r>
              <a:rPr lang="en-US" sz="1100" dirty="0"/>
              <a:t>Si un/a </a:t>
            </a:r>
            <a:r>
              <a:rPr lang="en-US" sz="1100" dirty="0" err="1"/>
              <a:t>menor</a:t>
            </a:r>
            <a:r>
              <a:rPr lang="en-US" sz="1100" dirty="0"/>
              <a:t> y su familia han estado separados, ¿cómo puede haber afectado </a:t>
            </a:r>
            <a:r>
              <a:rPr lang="en-US" sz="1100" dirty="0" err="1"/>
              <a:t>esto</a:t>
            </a:r>
            <a:r>
              <a:rPr lang="en-US" sz="1100" dirty="0"/>
              <a:t> </a:t>
            </a:r>
            <a:r>
              <a:rPr lang="en-US" sz="1100" dirty="0" err="1"/>
              <a:t>los</a:t>
            </a:r>
            <a:r>
              <a:rPr lang="en-US" sz="1100" dirty="0"/>
              <a:t> tres factores de protección a la hora de reunificarse? </a:t>
            </a:r>
          </a:p>
        </p:txBody>
      </p:sp>
      <p:sp>
        <p:nvSpPr>
          <p:cNvPr id="5" name="Rectangle 4">
            <a:extLst>
              <a:ext uri="{FF2B5EF4-FFF2-40B4-BE49-F238E27FC236}">
                <a16:creationId xmlns:a16="http://schemas.microsoft.com/office/drawing/2014/main" id="{098CDEF5-37DD-A725-9537-0559C75A04AD}"/>
              </a:ext>
            </a:extLst>
          </p:cNvPr>
          <p:cNvSpPr/>
          <p:nvPr/>
        </p:nvSpPr>
        <p:spPr>
          <a:xfrm>
            <a:off x="2504861" y="5583881"/>
            <a:ext cx="3745466" cy="1639631"/>
          </a:xfrm>
          <a:prstGeom prst="rect">
            <a:avLst/>
          </a:prstGeom>
          <a:noFill/>
          <a:ln>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TextBox 5">
            <a:extLst>
              <a:ext uri="{FF2B5EF4-FFF2-40B4-BE49-F238E27FC236}">
                <a16:creationId xmlns:a16="http://schemas.microsoft.com/office/drawing/2014/main" id="{35AD9552-9160-6D5D-12F7-9E340120F99F}"/>
              </a:ext>
            </a:extLst>
          </p:cNvPr>
          <p:cNvSpPr txBox="1"/>
          <p:nvPr/>
        </p:nvSpPr>
        <p:spPr>
          <a:xfrm>
            <a:off x="1010432" y="5606996"/>
            <a:ext cx="1309210" cy="1705252"/>
          </a:xfrm>
          <a:prstGeom prst="rect">
            <a:avLst/>
          </a:prstGeom>
          <a:noFill/>
          <a:ln>
            <a:noFill/>
          </a:ln>
        </p:spPr>
        <p:txBody>
          <a:bodyPr wrap="square" lIns="90000" tIns="90000" rIns="90000" bIns="90000" rtlCol="0">
            <a:spAutoFit/>
          </a:bodyPr>
          <a:lstStyle/>
          <a:p>
            <a:r>
              <a:rPr lang="en-US" sz="1100" dirty="0"/>
              <a:t>¿En qué tipos de casos de reagrupación cree que </a:t>
            </a:r>
            <a:r>
              <a:rPr lang="en-US" sz="1100" dirty="0" err="1"/>
              <a:t>el</a:t>
            </a:r>
            <a:r>
              <a:rPr lang="en-US" sz="1100" dirty="0"/>
              <a:t> </a:t>
            </a:r>
            <a:r>
              <a:rPr lang="en-US" sz="1100" dirty="0" err="1"/>
              <a:t>fortalecimiento</a:t>
            </a:r>
            <a:r>
              <a:rPr lang="en-US" sz="1100" dirty="0"/>
              <a:t> familiar es </a:t>
            </a:r>
            <a:r>
              <a:rPr lang="en-US" sz="1100" dirty="0" err="1"/>
              <a:t>más</a:t>
            </a:r>
            <a:r>
              <a:rPr lang="en-US" sz="1100" dirty="0"/>
              <a:t> crucial y/o necesitará ser más intensivo? </a:t>
            </a:r>
          </a:p>
        </p:txBody>
      </p:sp>
      <p:sp>
        <p:nvSpPr>
          <p:cNvPr id="7" name="Rectangle 6">
            <a:extLst>
              <a:ext uri="{FF2B5EF4-FFF2-40B4-BE49-F238E27FC236}">
                <a16:creationId xmlns:a16="http://schemas.microsoft.com/office/drawing/2014/main" id="{30A48DDA-05C7-8481-395C-DF2BE12B1359}"/>
              </a:ext>
            </a:extLst>
          </p:cNvPr>
          <p:cNvSpPr/>
          <p:nvPr/>
        </p:nvSpPr>
        <p:spPr>
          <a:xfrm>
            <a:off x="2504861" y="7483555"/>
            <a:ext cx="3745466" cy="1639631"/>
          </a:xfrm>
          <a:prstGeom prst="rect">
            <a:avLst/>
          </a:prstGeom>
          <a:noFill/>
          <a:ln>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TextBox 7">
            <a:extLst>
              <a:ext uri="{FF2B5EF4-FFF2-40B4-BE49-F238E27FC236}">
                <a16:creationId xmlns:a16="http://schemas.microsoft.com/office/drawing/2014/main" id="{BB379EDA-A5F2-2CDE-1BC9-15F87D0619D3}"/>
              </a:ext>
            </a:extLst>
          </p:cNvPr>
          <p:cNvSpPr txBox="1"/>
          <p:nvPr/>
        </p:nvSpPr>
        <p:spPr>
          <a:xfrm>
            <a:off x="1010432" y="7506670"/>
            <a:ext cx="1309210" cy="1535975"/>
          </a:xfrm>
          <a:prstGeom prst="rect">
            <a:avLst/>
          </a:prstGeom>
          <a:noFill/>
          <a:ln>
            <a:noFill/>
          </a:ln>
        </p:spPr>
        <p:txBody>
          <a:bodyPr wrap="square" lIns="90000" tIns="90000" rIns="90000" bIns="90000" rtlCol="0">
            <a:spAutoFit/>
          </a:bodyPr>
          <a:lstStyle/>
          <a:p>
            <a:r>
              <a:rPr lang="en-US" sz="1100" dirty="0"/>
              <a:t>¿Qué tipo de apoyo cree que pueden </a:t>
            </a:r>
            <a:r>
              <a:rPr lang="en-US" sz="1100" dirty="0" err="1"/>
              <a:t>necesitar</a:t>
            </a:r>
            <a:r>
              <a:rPr lang="en-US" sz="1100" dirty="0"/>
              <a:t> </a:t>
            </a:r>
            <a:r>
              <a:rPr lang="en-US" sz="1100" dirty="0" err="1"/>
              <a:t>los</a:t>
            </a:r>
            <a:r>
              <a:rPr lang="en-US" sz="1100" dirty="0"/>
              <a:t>/as </a:t>
            </a:r>
            <a:r>
              <a:rPr lang="en-US" sz="1100" dirty="0" err="1"/>
              <a:t>menores</a:t>
            </a:r>
            <a:r>
              <a:rPr lang="en-US" sz="1100" dirty="0"/>
              <a:t>  y las familias antes, durante y después de la reunificación y la reintegración?</a:t>
            </a:r>
          </a:p>
        </p:txBody>
      </p:sp>
    </p:spTree>
    <p:extLst>
      <p:ext uri="{BB962C8B-B14F-4D97-AF65-F5344CB8AC3E}">
        <p14:creationId xmlns:p14="http://schemas.microsoft.com/office/powerpoint/2010/main" val="3732038506"/>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Hexagon 3">
            <a:extLst>
              <a:ext uri="{FF2B5EF4-FFF2-40B4-BE49-F238E27FC236}">
                <a16:creationId xmlns:a16="http://schemas.microsoft.com/office/drawing/2014/main" id="{6EAB36A2-71B0-7D05-8E7D-7F27B2D87C22}"/>
              </a:ext>
            </a:extLst>
          </p:cNvPr>
          <p:cNvSpPr/>
          <p:nvPr/>
        </p:nvSpPr>
        <p:spPr>
          <a:xfrm rot="1782986">
            <a:off x="-1328855" y="5145441"/>
            <a:ext cx="3595260" cy="3099365"/>
          </a:xfrm>
          <a:prstGeom prst="hexagon">
            <a:avLst>
              <a:gd name="adj" fmla="val 28965"/>
              <a:gd name="vf" fmla="val 115470"/>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Hexagon 5">
            <a:extLst>
              <a:ext uri="{FF2B5EF4-FFF2-40B4-BE49-F238E27FC236}">
                <a16:creationId xmlns:a16="http://schemas.microsoft.com/office/drawing/2014/main" id="{A466602C-4F05-3AD3-0D52-C30DDFD638E6}"/>
              </a:ext>
            </a:extLst>
          </p:cNvPr>
          <p:cNvSpPr/>
          <p:nvPr/>
        </p:nvSpPr>
        <p:spPr>
          <a:xfrm rot="1782986">
            <a:off x="4678406" y="654853"/>
            <a:ext cx="3595260" cy="3099365"/>
          </a:xfrm>
          <a:prstGeom prst="hexagon">
            <a:avLst>
              <a:gd name="adj" fmla="val 28965"/>
              <a:gd name="vf" fmla="val 115470"/>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Rectangle 6">
            <a:extLst>
              <a:ext uri="{FF2B5EF4-FFF2-40B4-BE49-F238E27FC236}">
                <a16:creationId xmlns:a16="http://schemas.microsoft.com/office/drawing/2014/main" id="{B8F61937-2AF7-C47C-657A-3F8755ACFB64}"/>
              </a:ext>
            </a:extLst>
          </p:cNvPr>
          <p:cNvSpPr/>
          <p:nvPr/>
        </p:nvSpPr>
        <p:spPr>
          <a:xfrm>
            <a:off x="2501900" y="2149381"/>
            <a:ext cx="3745466" cy="1071180"/>
          </a:xfrm>
          <a:prstGeom prst="rect">
            <a:avLst/>
          </a:prstGeom>
          <a:noFill/>
          <a:ln>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a:extLst>
              <a:ext uri="{FF2B5EF4-FFF2-40B4-BE49-F238E27FC236}">
                <a16:creationId xmlns:a16="http://schemas.microsoft.com/office/drawing/2014/main" id="{E40AC73E-2770-1729-18D7-54ED7CB6DF8D}"/>
              </a:ext>
            </a:extLst>
          </p:cNvPr>
          <p:cNvSpPr/>
          <p:nvPr/>
        </p:nvSpPr>
        <p:spPr>
          <a:xfrm>
            <a:off x="2501900" y="3398040"/>
            <a:ext cx="3745466" cy="1118934"/>
          </a:xfrm>
          <a:prstGeom prst="rect">
            <a:avLst/>
          </a:prstGeom>
          <a:noFill/>
          <a:ln>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TextBox 12">
            <a:extLst>
              <a:ext uri="{FF2B5EF4-FFF2-40B4-BE49-F238E27FC236}">
                <a16:creationId xmlns:a16="http://schemas.microsoft.com/office/drawing/2014/main" id="{A9E27971-FCED-38C4-80C4-91CD602153FA}"/>
              </a:ext>
            </a:extLst>
          </p:cNvPr>
          <p:cNvSpPr txBox="1"/>
          <p:nvPr/>
        </p:nvSpPr>
        <p:spPr>
          <a:xfrm>
            <a:off x="996286" y="713169"/>
            <a:ext cx="5264813" cy="307777"/>
          </a:xfrm>
          <a:prstGeom prst="rect">
            <a:avLst/>
          </a:prstGeom>
          <a:noFill/>
        </p:spPr>
        <p:txBody>
          <a:bodyPr wrap="square">
            <a:spAutoFit/>
          </a:bodyPr>
          <a:lstStyle/>
          <a:p>
            <a:pPr marL="0" marR="0" lvl="0" indent="0" algn="l" rtl="0">
              <a:spcBef>
                <a:spcPts val="0"/>
              </a:spcBef>
              <a:spcAft>
                <a:spcPts val="1800"/>
              </a:spcAft>
              <a:buNone/>
            </a:pPr>
            <a:r>
              <a:rPr lang="en-US" sz="1400" b="1" spc="300" dirty="0">
                <a:solidFill>
                  <a:schemeClr val="bg1"/>
                </a:solidFill>
                <a:highlight>
                  <a:srgbClr val="54AF4B"/>
                </a:highlight>
                <a:latin typeface="Calibri"/>
                <a:ea typeface="Calibri"/>
                <a:cs typeface="Calibri"/>
                <a:sym typeface="Calibri"/>
              </a:rPr>
              <a:t>SESIÓN 5: CIERRE DEL MÓDULO</a:t>
            </a:r>
          </a:p>
        </p:txBody>
      </p:sp>
      <p:sp>
        <p:nvSpPr>
          <p:cNvPr id="15" name="Rectangle 14">
            <a:extLst>
              <a:ext uri="{FF2B5EF4-FFF2-40B4-BE49-F238E27FC236}">
                <a16:creationId xmlns:a16="http://schemas.microsoft.com/office/drawing/2014/main" id="{9C27418F-D422-6C56-BC28-BFA677CE97DF}"/>
              </a:ext>
            </a:extLst>
          </p:cNvPr>
          <p:cNvSpPr/>
          <p:nvPr/>
        </p:nvSpPr>
        <p:spPr>
          <a:xfrm>
            <a:off x="2501900" y="5633117"/>
            <a:ext cx="3745466" cy="939353"/>
          </a:xfrm>
          <a:prstGeom prst="rect">
            <a:avLst/>
          </a:prstGeom>
          <a:noFill/>
          <a:ln>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Rectangle 16">
            <a:extLst>
              <a:ext uri="{FF2B5EF4-FFF2-40B4-BE49-F238E27FC236}">
                <a16:creationId xmlns:a16="http://schemas.microsoft.com/office/drawing/2014/main" id="{4210A915-8C52-C5F3-A7F4-E237E5C23F68}"/>
              </a:ext>
            </a:extLst>
          </p:cNvPr>
          <p:cNvSpPr/>
          <p:nvPr/>
        </p:nvSpPr>
        <p:spPr>
          <a:xfrm>
            <a:off x="2501900" y="6753342"/>
            <a:ext cx="3745466" cy="981230"/>
          </a:xfrm>
          <a:prstGeom prst="rect">
            <a:avLst/>
          </a:prstGeom>
          <a:noFill/>
          <a:ln>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Rectangle 18">
            <a:extLst>
              <a:ext uri="{FF2B5EF4-FFF2-40B4-BE49-F238E27FC236}">
                <a16:creationId xmlns:a16="http://schemas.microsoft.com/office/drawing/2014/main" id="{19633DF0-38DC-C91A-33D1-2674767E86CA}"/>
              </a:ext>
            </a:extLst>
          </p:cNvPr>
          <p:cNvSpPr/>
          <p:nvPr/>
        </p:nvSpPr>
        <p:spPr>
          <a:xfrm>
            <a:off x="2501900" y="7928131"/>
            <a:ext cx="3745466" cy="981230"/>
          </a:xfrm>
          <a:prstGeom prst="rect">
            <a:avLst/>
          </a:prstGeom>
          <a:noFill/>
          <a:ln>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Hexagon 20">
            <a:extLst>
              <a:ext uri="{FF2B5EF4-FFF2-40B4-BE49-F238E27FC236}">
                <a16:creationId xmlns:a16="http://schemas.microsoft.com/office/drawing/2014/main" id="{8257DB33-5AC6-176B-FBDC-E8E180499219}"/>
              </a:ext>
            </a:extLst>
          </p:cNvPr>
          <p:cNvSpPr/>
          <p:nvPr/>
        </p:nvSpPr>
        <p:spPr>
          <a:xfrm rot="1782986">
            <a:off x="286724" y="301110"/>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2" name="Hexagon 21">
            <a:extLst>
              <a:ext uri="{FF2B5EF4-FFF2-40B4-BE49-F238E27FC236}">
                <a16:creationId xmlns:a16="http://schemas.microsoft.com/office/drawing/2014/main" id="{1D80CD26-6C9C-1777-38E6-5BF6379FAA8F}"/>
              </a:ext>
            </a:extLst>
          </p:cNvPr>
          <p:cNvSpPr/>
          <p:nvPr/>
        </p:nvSpPr>
        <p:spPr>
          <a:xfrm rot="1782986">
            <a:off x="286724" y="763955"/>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3" name="Hexagon 22">
            <a:extLst>
              <a:ext uri="{FF2B5EF4-FFF2-40B4-BE49-F238E27FC236}">
                <a16:creationId xmlns:a16="http://schemas.microsoft.com/office/drawing/2014/main" id="{D1010FA2-E156-284E-5FA3-839AF5A219A4}"/>
              </a:ext>
            </a:extLst>
          </p:cNvPr>
          <p:cNvSpPr/>
          <p:nvPr/>
        </p:nvSpPr>
        <p:spPr>
          <a:xfrm rot="1782986">
            <a:off x="286724" y="1226800"/>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4" name="Hexagon 23">
            <a:extLst>
              <a:ext uri="{FF2B5EF4-FFF2-40B4-BE49-F238E27FC236}">
                <a16:creationId xmlns:a16="http://schemas.microsoft.com/office/drawing/2014/main" id="{282CC43B-A442-7C07-D0DC-DFC7DCCCBF41}"/>
              </a:ext>
            </a:extLst>
          </p:cNvPr>
          <p:cNvSpPr/>
          <p:nvPr/>
        </p:nvSpPr>
        <p:spPr>
          <a:xfrm rot="1782986">
            <a:off x="286724" y="1689645"/>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5" name="Hexagon 24">
            <a:extLst>
              <a:ext uri="{FF2B5EF4-FFF2-40B4-BE49-F238E27FC236}">
                <a16:creationId xmlns:a16="http://schemas.microsoft.com/office/drawing/2014/main" id="{B2DB350D-CE84-CF62-CD81-4A1237F137D2}"/>
              </a:ext>
            </a:extLst>
          </p:cNvPr>
          <p:cNvSpPr/>
          <p:nvPr/>
        </p:nvSpPr>
        <p:spPr>
          <a:xfrm rot="1782986">
            <a:off x="286724" y="2152490"/>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extBox 7">
            <a:extLst>
              <a:ext uri="{FF2B5EF4-FFF2-40B4-BE49-F238E27FC236}">
                <a16:creationId xmlns:a16="http://schemas.microsoft.com/office/drawing/2014/main" id="{3611B79D-0D19-4895-2263-A298472FA911}"/>
              </a:ext>
            </a:extLst>
          </p:cNvPr>
          <p:cNvSpPr txBox="1"/>
          <p:nvPr/>
        </p:nvSpPr>
        <p:spPr>
          <a:xfrm>
            <a:off x="993324" y="1696523"/>
            <a:ext cx="5264812" cy="600164"/>
          </a:xfrm>
          <a:prstGeom prst="rect">
            <a:avLst/>
          </a:prstGeom>
          <a:noFill/>
          <a:ln>
            <a:noFill/>
          </a:ln>
        </p:spPr>
        <p:txBody>
          <a:bodyPr wrap="square" rtlCol="0">
            <a:spAutoFit/>
          </a:bodyPr>
          <a:lstStyle/>
          <a:p>
            <a:r>
              <a:rPr lang="es-ES_tradnl" sz="1100" b="1"/>
              <a:t>Repase los objetivos de aprendizaje y escriba su reflexión.</a:t>
            </a:r>
          </a:p>
          <a:p>
            <a:r>
              <a:rPr lang="es-ES_tradnl" sz="1100" b="1"/>
              <a:t>
</a:t>
            </a:r>
          </a:p>
        </p:txBody>
      </p:sp>
      <p:sp>
        <p:nvSpPr>
          <p:cNvPr id="3" name="TextBox 8">
            <a:extLst>
              <a:ext uri="{FF2B5EF4-FFF2-40B4-BE49-F238E27FC236}">
                <a16:creationId xmlns:a16="http://schemas.microsoft.com/office/drawing/2014/main" id="{42BECFE8-D1D5-F237-4B1B-AEC688A63E10}"/>
              </a:ext>
            </a:extLst>
          </p:cNvPr>
          <p:cNvSpPr txBox="1"/>
          <p:nvPr/>
        </p:nvSpPr>
        <p:spPr>
          <a:xfrm>
            <a:off x="993326" y="2107349"/>
            <a:ext cx="1321602" cy="1366698"/>
          </a:xfrm>
          <a:prstGeom prst="rect">
            <a:avLst/>
          </a:prstGeom>
          <a:noFill/>
          <a:ln>
            <a:noFill/>
          </a:ln>
        </p:spPr>
        <p:txBody>
          <a:bodyPr wrap="square" lIns="90000" tIns="90000" rIns="90000" bIns="90000" rtlCol="0">
            <a:spAutoFit/>
          </a:bodyPr>
          <a:lstStyle/>
          <a:p>
            <a:r>
              <a:rPr lang="es-ES_tradnl" sz="1100"/>
              <a:t>¿En qué áreas o aspectos de la formación cree que tiene mayor confianza o conocimiento ahora? </a:t>
            </a:r>
          </a:p>
        </p:txBody>
      </p:sp>
      <p:sp>
        <p:nvSpPr>
          <p:cNvPr id="5" name="TextBox 10">
            <a:extLst>
              <a:ext uri="{FF2B5EF4-FFF2-40B4-BE49-F238E27FC236}">
                <a16:creationId xmlns:a16="http://schemas.microsoft.com/office/drawing/2014/main" id="{38084C4C-CE39-C2B6-F634-886C5054BD9E}"/>
              </a:ext>
            </a:extLst>
          </p:cNvPr>
          <p:cNvSpPr txBox="1"/>
          <p:nvPr/>
        </p:nvSpPr>
        <p:spPr>
          <a:xfrm>
            <a:off x="1007471" y="3413814"/>
            <a:ext cx="1309210" cy="1705252"/>
          </a:xfrm>
          <a:prstGeom prst="rect">
            <a:avLst/>
          </a:prstGeom>
          <a:noFill/>
          <a:ln>
            <a:noFill/>
          </a:ln>
        </p:spPr>
        <p:txBody>
          <a:bodyPr wrap="square" lIns="90000" tIns="90000" rIns="90000" bIns="90000" rtlCol="0">
            <a:spAutoFit/>
          </a:bodyPr>
          <a:lstStyle/>
          <a:p>
            <a:r>
              <a:rPr lang="es-ES_tradnl" sz="1100"/>
              <a:t>¿Qué objetivos de aprendizaje requieren que contemos con más información, más tiempo de práctica o más apoyo para alcanzarlos plenamente? </a:t>
            </a:r>
          </a:p>
        </p:txBody>
      </p:sp>
      <p:sp>
        <p:nvSpPr>
          <p:cNvPr id="26" name="TextBox 11">
            <a:extLst>
              <a:ext uri="{FF2B5EF4-FFF2-40B4-BE49-F238E27FC236}">
                <a16:creationId xmlns:a16="http://schemas.microsoft.com/office/drawing/2014/main" id="{58B75E32-F81D-9071-285E-F7536E646DC8}"/>
              </a:ext>
            </a:extLst>
          </p:cNvPr>
          <p:cNvSpPr txBox="1"/>
          <p:nvPr/>
        </p:nvSpPr>
        <p:spPr>
          <a:xfrm>
            <a:off x="993324" y="1264346"/>
            <a:ext cx="5254042" cy="276999"/>
          </a:xfrm>
          <a:prstGeom prst="rect">
            <a:avLst/>
          </a:prstGeom>
          <a:noFill/>
        </p:spPr>
        <p:txBody>
          <a:bodyPr wrap="square" rtlCol="0">
            <a:spAutoFit/>
          </a:bodyPr>
          <a:lstStyle/>
          <a:p>
            <a:r>
              <a:rPr lang="es-ES_tradnl" sz="1200" b="1" spc="300" dirty="0">
                <a:solidFill>
                  <a:schemeClr val="tx1"/>
                </a:solidFill>
              </a:rPr>
              <a:t>OBJETIVOS DE APRENDIZAJE</a:t>
            </a:r>
          </a:p>
        </p:txBody>
      </p:sp>
      <p:sp>
        <p:nvSpPr>
          <p:cNvPr id="27" name="TextBox 13">
            <a:extLst>
              <a:ext uri="{FF2B5EF4-FFF2-40B4-BE49-F238E27FC236}">
                <a16:creationId xmlns:a16="http://schemas.microsoft.com/office/drawing/2014/main" id="{DA1E6029-BC12-B647-7C96-1B3E3582EA01}"/>
              </a:ext>
            </a:extLst>
          </p:cNvPr>
          <p:cNvSpPr txBox="1"/>
          <p:nvPr/>
        </p:nvSpPr>
        <p:spPr>
          <a:xfrm>
            <a:off x="993324" y="5187134"/>
            <a:ext cx="5254042" cy="276999"/>
          </a:xfrm>
          <a:prstGeom prst="rect">
            <a:avLst/>
          </a:prstGeom>
          <a:noFill/>
        </p:spPr>
        <p:txBody>
          <a:bodyPr wrap="square" rtlCol="0">
            <a:spAutoFit/>
          </a:bodyPr>
          <a:lstStyle/>
          <a:p>
            <a:r>
              <a:rPr lang="es-ES_tradnl" sz="1200" b="1" spc="300">
                <a:solidFill>
                  <a:schemeClr val="tx1"/>
                </a:solidFill>
              </a:rPr>
              <a:t>REFLEXIÓN</a:t>
            </a:r>
          </a:p>
        </p:txBody>
      </p:sp>
      <p:sp>
        <p:nvSpPr>
          <p:cNvPr id="28" name="TextBox 15">
            <a:extLst>
              <a:ext uri="{FF2B5EF4-FFF2-40B4-BE49-F238E27FC236}">
                <a16:creationId xmlns:a16="http://schemas.microsoft.com/office/drawing/2014/main" id="{8D9E03F3-A452-AE65-0EF6-FBE911CB072E}"/>
              </a:ext>
            </a:extLst>
          </p:cNvPr>
          <p:cNvSpPr txBox="1"/>
          <p:nvPr/>
        </p:nvSpPr>
        <p:spPr>
          <a:xfrm>
            <a:off x="993326" y="5628588"/>
            <a:ext cx="1321602" cy="520312"/>
          </a:xfrm>
          <a:prstGeom prst="rect">
            <a:avLst/>
          </a:prstGeom>
          <a:noFill/>
          <a:ln>
            <a:noFill/>
          </a:ln>
        </p:spPr>
        <p:txBody>
          <a:bodyPr wrap="square" lIns="90000" tIns="90000" rIns="90000" bIns="90000" rtlCol="0">
            <a:spAutoFit/>
          </a:bodyPr>
          <a:lstStyle/>
          <a:p>
            <a:r>
              <a:rPr lang="es-ES_tradnl" sz="1100"/>
              <a:t>¿Qué ha llamado su atención?</a:t>
            </a:r>
          </a:p>
        </p:txBody>
      </p:sp>
      <p:sp>
        <p:nvSpPr>
          <p:cNvPr id="29" name="TextBox 17">
            <a:extLst>
              <a:ext uri="{FF2B5EF4-FFF2-40B4-BE49-F238E27FC236}">
                <a16:creationId xmlns:a16="http://schemas.microsoft.com/office/drawing/2014/main" id="{66668924-919B-325D-CAD1-885DBC70E391}"/>
              </a:ext>
            </a:extLst>
          </p:cNvPr>
          <p:cNvSpPr txBox="1"/>
          <p:nvPr/>
        </p:nvSpPr>
        <p:spPr>
          <a:xfrm>
            <a:off x="1007471" y="6762391"/>
            <a:ext cx="1309210" cy="520312"/>
          </a:xfrm>
          <a:prstGeom prst="rect">
            <a:avLst/>
          </a:prstGeom>
          <a:noFill/>
          <a:ln>
            <a:noFill/>
          </a:ln>
        </p:spPr>
        <p:txBody>
          <a:bodyPr wrap="square" lIns="90000" tIns="90000" rIns="90000" bIns="90000" rtlCol="0">
            <a:spAutoFit/>
          </a:bodyPr>
          <a:lstStyle/>
          <a:p>
            <a:r>
              <a:rPr lang="es-ES_tradnl" sz="1100"/>
              <a:t>¿Qué ha sido difícil?</a:t>
            </a:r>
          </a:p>
        </p:txBody>
      </p:sp>
      <p:sp>
        <p:nvSpPr>
          <p:cNvPr id="30" name="TextBox 19">
            <a:extLst>
              <a:ext uri="{FF2B5EF4-FFF2-40B4-BE49-F238E27FC236}">
                <a16:creationId xmlns:a16="http://schemas.microsoft.com/office/drawing/2014/main" id="{AB13F044-A5D1-C8CA-F2D3-5588C4E22545}"/>
              </a:ext>
            </a:extLst>
          </p:cNvPr>
          <p:cNvSpPr txBox="1"/>
          <p:nvPr/>
        </p:nvSpPr>
        <p:spPr>
          <a:xfrm>
            <a:off x="1007471" y="7928131"/>
            <a:ext cx="1309210" cy="689589"/>
          </a:xfrm>
          <a:prstGeom prst="rect">
            <a:avLst/>
          </a:prstGeom>
          <a:noFill/>
          <a:ln>
            <a:noFill/>
          </a:ln>
        </p:spPr>
        <p:txBody>
          <a:bodyPr wrap="square" lIns="90000" tIns="90000" rIns="90000" bIns="90000" rtlCol="0">
            <a:spAutoFit/>
          </a:bodyPr>
          <a:lstStyle/>
          <a:p>
            <a:r>
              <a:rPr lang="es-ES_tradnl" sz="1100"/>
              <a:t>¿Sobre qué le gustaría aprender más? </a:t>
            </a:r>
          </a:p>
        </p:txBody>
      </p:sp>
    </p:spTree>
    <p:extLst>
      <p:ext uri="{BB962C8B-B14F-4D97-AF65-F5344CB8AC3E}">
        <p14:creationId xmlns:p14="http://schemas.microsoft.com/office/powerpoint/2010/main" val="3972899360"/>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86B17A05-5160-3F1D-6F5D-CEFC4F447144}"/>
              </a:ext>
            </a:extLst>
          </p:cNvPr>
          <p:cNvSpPr/>
          <p:nvPr/>
        </p:nvSpPr>
        <p:spPr>
          <a:xfrm>
            <a:off x="0" y="0"/>
            <a:ext cx="6858000" cy="3314700"/>
          </a:xfrm>
          <a:prstGeom prst="rect">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TextBox 5">
            <a:extLst>
              <a:ext uri="{FF2B5EF4-FFF2-40B4-BE49-F238E27FC236}">
                <a16:creationId xmlns:a16="http://schemas.microsoft.com/office/drawing/2014/main" id="{D538EB5D-BDBC-449C-4D32-9E96742D7F80}"/>
              </a:ext>
            </a:extLst>
          </p:cNvPr>
          <p:cNvSpPr txBox="1"/>
          <p:nvPr/>
        </p:nvSpPr>
        <p:spPr>
          <a:xfrm>
            <a:off x="752439" y="4817751"/>
            <a:ext cx="5061022" cy="3416320"/>
          </a:xfrm>
          <a:prstGeom prst="rect">
            <a:avLst/>
          </a:prstGeom>
          <a:noFill/>
        </p:spPr>
        <p:txBody>
          <a:bodyPr wrap="square" rtlCol="0">
            <a:spAutoFit/>
          </a:bodyPr>
          <a:lstStyle/>
          <a:p>
            <a:pPr marL="0" marR="0" lvl="0" indent="0" defTabSz="4572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300" normalizeH="0" baseline="0" noProof="0" dirty="0">
                <a:ln>
                  <a:noFill/>
                </a:ln>
                <a:solidFill>
                  <a:schemeClr val="accent3">
                    <a:lumMod val="75000"/>
                  </a:schemeClr>
                </a:solidFill>
                <a:effectLst/>
                <a:uLnTx/>
                <a:uFillTx/>
                <a:latin typeface="Garamond" panose="02020404030301010803" pitchFamily="18" charset="0"/>
                <a:ea typeface="+mn-ea"/>
                <a:cs typeface="+mn-cs"/>
              </a:rPr>
              <a:t>MÓDULO 3</a:t>
            </a:r>
          </a:p>
          <a:p>
            <a:pPr marL="0" marR="0" lvl="0" indent="0" defTabSz="457200" rtl="0" eaLnBrk="1" fontAlgn="auto" latinLnBrk="0" hangingPunct="1">
              <a:lnSpc>
                <a:spcPct val="100000"/>
              </a:lnSpc>
              <a:spcBef>
                <a:spcPts val="0"/>
              </a:spcBef>
              <a:spcAft>
                <a:spcPts val="0"/>
              </a:spcAft>
              <a:buClrTx/>
              <a:buSzTx/>
              <a:buFontTx/>
              <a:buNone/>
              <a:tabLst/>
              <a:defRPr/>
            </a:pPr>
            <a:r>
              <a:rPr lang="en-US" sz="2000" b="1" spc="300" dirty="0">
                <a:solidFill>
                  <a:schemeClr val="accent3">
                    <a:lumMod val="75000"/>
                  </a:schemeClr>
                </a:solidFill>
                <a:latin typeface="Garamond" panose="02020404030301010803" pitchFamily="18" charset="0"/>
              </a:rPr>
              <a:t> </a:t>
            </a:r>
            <a:endParaRPr lang="en-US" sz="4400" b="1" dirty="0">
              <a:solidFill>
                <a:schemeClr val="accent3">
                  <a:lumMod val="75000"/>
                </a:schemeClr>
              </a:solidFill>
              <a:latin typeface="Garamond" panose="02020404030301010803" pitchFamily="18" charset="0"/>
            </a:endParaRPr>
          </a:p>
          <a:p>
            <a:r>
              <a:rPr lang="en-US" sz="4400" b="1" dirty="0">
                <a:solidFill>
                  <a:schemeClr val="accent3">
                    <a:lumMod val="75000"/>
                  </a:schemeClr>
                </a:solidFill>
                <a:latin typeface="Garamond" panose="02020404030301010803" pitchFamily="18" charset="0"/>
              </a:rPr>
              <a:t>Herramientas y técnicas de apoyo a cuidadores y familias</a:t>
            </a:r>
          </a:p>
        </p:txBody>
      </p:sp>
      <p:sp>
        <p:nvSpPr>
          <p:cNvPr id="11" name="Hexagon 10">
            <a:extLst>
              <a:ext uri="{FF2B5EF4-FFF2-40B4-BE49-F238E27FC236}">
                <a16:creationId xmlns:a16="http://schemas.microsoft.com/office/drawing/2014/main" id="{A123E7D5-632F-3710-44A8-BC8B32827CD7}"/>
              </a:ext>
            </a:extLst>
          </p:cNvPr>
          <p:cNvSpPr/>
          <p:nvPr/>
        </p:nvSpPr>
        <p:spPr>
          <a:xfrm rot="1782986">
            <a:off x="500141" y="2100031"/>
            <a:ext cx="2348803" cy="2024823"/>
          </a:xfrm>
          <a:prstGeom prst="hexagon">
            <a:avLst>
              <a:gd name="adj" fmla="val 28965"/>
              <a:gd name="vf" fmla="val 115470"/>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2" name="Group 1">
            <a:extLst>
              <a:ext uri="{FF2B5EF4-FFF2-40B4-BE49-F238E27FC236}">
                <a16:creationId xmlns:a16="http://schemas.microsoft.com/office/drawing/2014/main" id="{450AC6F6-E1C6-844D-E96F-E3F845229A73}"/>
              </a:ext>
            </a:extLst>
          </p:cNvPr>
          <p:cNvGrpSpPr/>
          <p:nvPr/>
        </p:nvGrpSpPr>
        <p:grpSpPr>
          <a:xfrm>
            <a:off x="1004090" y="2588012"/>
            <a:ext cx="1340904" cy="1048860"/>
            <a:chOff x="7782406" y="2711084"/>
            <a:chExt cx="2129028" cy="1665337"/>
          </a:xfrm>
        </p:grpSpPr>
        <p:grpSp>
          <p:nvGrpSpPr>
            <p:cNvPr id="3" name="Group 2">
              <a:extLst>
                <a:ext uri="{FF2B5EF4-FFF2-40B4-BE49-F238E27FC236}">
                  <a16:creationId xmlns:a16="http://schemas.microsoft.com/office/drawing/2014/main" id="{BC5F0699-FD50-12A7-916B-DCE2A0635EF0}"/>
                </a:ext>
              </a:extLst>
            </p:cNvPr>
            <p:cNvGrpSpPr/>
            <p:nvPr/>
          </p:nvGrpSpPr>
          <p:grpSpPr>
            <a:xfrm>
              <a:off x="7782406" y="3249833"/>
              <a:ext cx="437746" cy="1126588"/>
              <a:chOff x="7856248" y="2409742"/>
              <a:chExt cx="1359139" cy="3497898"/>
            </a:xfrm>
          </p:grpSpPr>
          <p:sp>
            <p:nvSpPr>
              <p:cNvPr id="22" name="Round Same Side Corner Rectangle 23">
                <a:extLst>
                  <a:ext uri="{FF2B5EF4-FFF2-40B4-BE49-F238E27FC236}">
                    <a16:creationId xmlns:a16="http://schemas.microsoft.com/office/drawing/2014/main" id="{336FD22C-7FE1-5B56-5B95-4D4118449609}"/>
                  </a:ext>
                </a:extLst>
              </p:cNvPr>
              <p:cNvSpPr/>
              <p:nvPr/>
            </p:nvSpPr>
            <p:spPr>
              <a:xfrm>
                <a:off x="7866215" y="4002301"/>
                <a:ext cx="1343863" cy="1905339"/>
              </a:xfrm>
              <a:prstGeom prst="round2SameRect">
                <a:avLst>
                  <a:gd name="adj1" fmla="val 50000"/>
                  <a:gd name="adj2" fmla="val 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3" name="Oval 22">
                <a:extLst>
                  <a:ext uri="{FF2B5EF4-FFF2-40B4-BE49-F238E27FC236}">
                    <a16:creationId xmlns:a16="http://schemas.microsoft.com/office/drawing/2014/main" id="{8AB73F0C-7206-8C63-BB63-D5022D043ACD}"/>
                  </a:ext>
                </a:extLst>
              </p:cNvPr>
              <p:cNvSpPr/>
              <p:nvPr/>
            </p:nvSpPr>
            <p:spPr>
              <a:xfrm>
                <a:off x="7856248" y="2409742"/>
                <a:ext cx="1359139" cy="1359133"/>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5" name="Group 4">
              <a:extLst>
                <a:ext uri="{FF2B5EF4-FFF2-40B4-BE49-F238E27FC236}">
                  <a16:creationId xmlns:a16="http://schemas.microsoft.com/office/drawing/2014/main" id="{9FD6F511-21C6-D879-F89D-DD77F1F14107}"/>
                </a:ext>
              </a:extLst>
            </p:cNvPr>
            <p:cNvGrpSpPr/>
            <p:nvPr/>
          </p:nvGrpSpPr>
          <p:grpSpPr>
            <a:xfrm>
              <a:off x="8356147" y="3116198"/>
              <a:ext cx="437746" cy="1260223"/>
              <a:chOff x="7856248" y="2409742"/>
              <a:chExt cx="1359139" cy="3912816"/>
            </a:xfrm>
          </p:grpSpPr>
          <p:sp>
            <p:nvSpPr>
              <p:cNvPr id="20" name="Round Same Side Corner Rectangle 23">
                <a:extLst>
                  <a:ext uri="{FF2B5EF4-FFF2-40B4-BE49-F238E27FC236}">
                    <a16:creationId xmlns:a16="http://schemas.microsoft.com/office/drawing/2014/main" id="{9A990EFC-FD58-903B-D949-3B2EDFF3D621}"/>
                  </a:ext>
                </a:extLst>
              </p:cNvPr>
              <p:cNvSpPr/>
              <p:nvPr/>
            </p:nvSpPr>
            <p:spPr>
              <a:xfrm>
                <a:off x="7866215" y="4002302"/>
                <a:ext cx="1343863" cy="2320256"/>
              </a:xfrm>
              <a:prstGeom prst="round2SameRect">
                <a:avLst>
                  <a:gd name="adj1" fmla="val 50000"/>
                  <a:gd name="adj2" fmla="val 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Oval 20">
                <a:extLst>
                  <a:ext uri="{FF2B5EF4-FFF2-40B4-BE49-F238E27FC236}">
                    <a16:creationId xmlns:a16="http://schemas.microsoft.com/office/drawing/2014/main" id="{50AC97BE-DE83-2F9D-88C5-E0EF19D5B63A}"/>
                  </a:ext>
                </a:extLst>
              </p:cNvPr>
              <p:cNvSpPr/>
              <p:nvPr/>
            </p:nvSpPr>
            <p:spPr>
              <a:xfrm>
                <a:off x="7856248" y="2409742"/>
                <a:ext cx="1359139" cy="1359133"/>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7" name="Group 6">
              <a:extLst>
                <a:ext uri="{FF2B5EF4-FFF2-40B4-BE49-F238E27FC236}">
                  <a16:creationId xmlns:a16="http://schemas.microsoft.com/office/drawing/2014/main" id="{702AF72C-648D-A76B-9464-BE63BEC76411}"/>
                </a:ext>
              </a:extLst>
            </p:cNvPr>
            <p:cNvGrpSpPr/>
            <p:nvPr/>
          </p:nvGrpSpPr>
          <p:grpSpPr>
            <a:xfrm>
              <a:off x="8924230" y="2931003"/>
              <a:ext cx="437746" cy="1445418"/>
              <a:chOff x="7856248" y="2409742"/>
              <a:chExt cx="1359139" cy="4487820"/>
            </a:xfrm>
          </p:grpSpPr>
          <p:sp>
            <p:nvSpPr>
              <p:cNvPr id="18" name="Round Same Side Corner Rectangle 23">
                <a:extLst>
                  <a:ext uri="{FF2B5EF4-FFF2-40B4-BE49-F238E27FC236}">
                    <a16:creationId xmlns:a16="http://schemas.microsoft.com/office/drawing/2014/main" id="{73313FCA-A191-2BBB-4EE2-B5CB64772C23}"/>
                  </a:ext>
                </a:extLst>
              </p:cNvPr>
              <p:cNvSpPr/>
              <p:nvPr/>
            </p:nvSpPr>
            <p:spPr>
              <a:xfrm>
                <a:off x="7866215" y="4002302"/>
                <a:ext cx="1343863" cy="2895260"/>
              </a:xfrm>
              <a:prstGeom prst="round2SameRect">
                <a:avLst>
                  <a:gd name="adj1" fmla="val 50000"/>
                  <a:gd name="adj2" fmla="val 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Oval 18">
                <a:extLst>
                  <a:ext uri="{FF2B5EF4-FFF2-40B4-BE49-F238E27FC236}">
                    <a16:creationId xmlns:a16="http://schemas.microsoft.com/office/drawing/2014/main" id="{708B321B-411B-2667-4699-FC42D58B57F7}"/>
                  </a:ext>
                </a:extLst>
              </p:cNvPr>
              <p:cNvSpPr/>
              <p:nvPr/>
            </p:nvSpPr>
            <p:spPr>
              <a:xfrm>
                <a:off x="7856248" y="2409742"/>
                <a:ext cx="1359139" cy="1359133"/>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8" name="Group 7">
              <a:extLst>
                <a:ext uri="{FF2B5EF4-FFF2-40B4-BE49-F238E27FC236}">
                  <a16:creationId xmlns:a16="http://schemas.microsoft.com/office/drawing/2014/main" id="{2A0F7909-EF60-C4B0-F9C6-E8E5F2435FD9}"/>
                </a:ext>
              </a:extLst>
            </p:cNvPr>
            <p:cNvGrpSpPr/>
            <p:nvPr/>
          </p:nvGrpSpPr>
          <p:grpSpPr>
            <a:xfrm>
              <a:off x="9473688" y="2711084"/>
              <a:ext cx="437746" cy="1665337"/>
              <a:chOff x="7856248" y="2409742"/>
              <a:chExt cx="1359139" cy="5170638"/>
            </a:xfrm>
          </p:grpSpPr>
          <p:sp>
            <p:nvSpPr>
              <p:cNvPr id="9" name="Round Same Side Corner Rectangle 23">
                <a:extLst>
                  <a:ext uri="{FF2B5EF4-FFF2-40B4-BE49-F238E27FC236}">
                    <a16:creationId xmlns:a16="http://schemas.microsoft.com/office/drawing/2014/main" id="{E60D25F9-AC02-6369-E8E0-59E07CC43894}"/>
                  </a:ext>
                </a:extLst>
              </p:cNvPr>
              <p:cNvSpPr/>
              <p:nvPr/>
            </p:nvSpPr>
            <p:spPr>
              <a:xfrm>
                <a:off x="7866215" y="4002302"/>
                <a:ext cx="1343863" cy="3578078"/>
              </a:xfrm>
              <a:prstGeom prst="round2SameRect">
                <a:avLst>
                  <a:gd name="adj1" fmla="val 50000"/>
                  <a:gd name="adj2" fmla="val 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Oval 16">
                <a:extLst>
                  <a:ext uri="{FF2B5EF4-FFF2-40B4-BE49-F238E27FC236}">
                    <a16:creationId xmlns:a16="http://schemas.microsoft.com/office/drawing/2014/main" id="{D4D7ACC2-79B7-6A68-28CB-BBF2C7FAB15A}"/>
                  </a:ext>
                </a:extLst>
              </p:cNvPr>
              <p:cNvSpPr/>
              <p:nvPr/>
            </p:nvSpPr>
            <p:spPr>
              <a:xfrm>
                <a:off x="7856248" y="2409742"/>
                <a:ext cx="1359139" cy="1359133"/>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spTree>
    <p:extLst>
      <p:ext uri="{BB962C8B-B14F-4D97-AF65-F5344CB8AC3E}">
        <p14:creationId xmlns:p14="http://schemas.microsoft.com/office/powerpoint/2010/main" val="3480078875"/>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286A94A7-CB7D-00B5-33DC-CE6748FC9FB0}"/>
              </a:ext>
            </a:extLst>
          </p:cNvPr>
          <p:cNvSpPr txBox="1"/>
          <p:nvPr/>
        </p:nvSpPr>
        <p:spPr>
          <a:xfrm>
            <a:off x="1540635" y="1310779"/>
            <a:ext cx="4682543" cy="4370427"/>
          </a:xfrm>
          <a:prstGeom prst="rect">
            <a:avLst/>
          </a:prstGeom>
          <a:noFill/>
        </p:spPr>
        <p:txBody>
          <a:bodyPr wrap="square" rtlCol="0">
            <a:spAutoFit/>
          </a:bodyPr>
          <a:lstStyle/>
          <a:p>
            <a:pPr marL="0" marR="0" lvl="0" indent="0" algn="l" rtl="0">
              <a:spcBef>
                <a:spcPts val="0"/>
              </a:spcBef>
              <a:spcAft>
                <a:spcPts val="1800"/>
              </a:spcAft>
              <a:buNone/>
            </a:pPr>
            <a:r>
              <a:rPr lang="en-US" sz="1100" b="1" dirty="0">
                <a:solidFill>
                  <a:schemeClr val="tx1"/>
                </a:solidFill>
                <a:latin typeface="Calibri"/>
                <a:ea typeface="Calibri"/>
                <a:cs typeface="Calibri"/>
                <a:sym typeface="Calibri"/>
              </a:rPr>
              <a:t>Sesión 1: </a:t>
            </a:r>
            <a:r>
              <a:rPr lang="en-US" sz="1100" dirty="0" err="1">
                <a:solidFill>
                  <a:schemeClr val="tx1"/>
                </a:solidFill>
                <a:latin typeface="Calibri"/>
                <a:ea typeface="Calibri"/>
                <a:cs typeface="Calibri"/>
                <a:sym typeface="Calibri"/>
              </a:rPr>
              <a:t>Inicio</a:t>
            </a:r>
            <a:r>
              <a:rPr lang="en-US" sz="1100" dirty="0">
                <a:solidFill>
                  <a:schemeClr val="tx1"/>
                </a:solidFill>
                <a:latin typeface="Calibri"/>
                <a:ea typeface="Calibri"/>
                <a:cs typeface="Calibri"/>
                <a:sym typeface="Calibri"/>
              </a:rPr>
              <a:t> del </a:t>
            </a:r>
            <a:r>
              <a:rPr lang="en-US" sz="1100" dirty="0" err="1">
                <a:solidFill>
                  <a:schemeClr val="tx1"/>
                </a:solidFill>
                <a:latin typeface="Calibri"/>
                <a:ea typeface="Calibri"/>
                <a:cs typeface="Calibri"/>
                <a:sym typeface="Calibri"/>
              </a:rPr>
              <a:t>módulo</a:t>
            </a:r>
            <a:endParaRPr lang="en-US" sz="1100" dirty="0">
              <a:solidFill>
                <a:schemeClr val="tx1"/>
              </a:solidFill>
              <a:latin typeface="Calibri"/>
              <a:ea typeface="Calibri"/>
              <a:cs typeface="Calibri"/>
              <a:sym typeface="Calibri"/>
            </a:endParaRPr>
          </a:p>
          <a:p>
            <a:pPr marL="0" marR="0" lvl="0" indent="0" algn="l" rtl="0">
              <a:spcBef>
                <a:spcPts val="0"/>
              </a:spcBef>
              <a:spcAft>
                <a:spcPts val="1800"/>
              </a:spcAft>
              <a:buNone/>
            </a:pPr>
            <a:r>
              <a:rPr lang="en-US" sz="1100" b="1" dirty="0">
                <a:solidFill>
                  <a:schemeClr val="tx1"/>
                </a:solidFill>
                <a:latin typeface="Calibri"/>
                <a:ea typeface="Calibri"/>
                <a:cs typeface="Calibri"/>
                <a:sym typeface="Calibri"/>
              </a:rPr>
              <a:t>Sesión 2: </a:t>
            </a:r>
            <a:r>
              <a:rPr lang="en-US" sz="1100" dirty="0">
                <a:solidFill>
                  <a:schemeClr val="tx1"/>
                </a:solidFill>
                <a:latin typeface="Calibri"/>
                <a:ea typeface="Calibri"/>
                <a:cs typeface="Calibri"/>
                <a:sym typeface="Calibri"/>
              </a:rPr>
              <a:t>Apoyar el apego y el vínculo afectivo de </a:t>
            </a:r>
            <a:r>
              <a:rPr lang="en-US" sz="1100" dirty="0" err="1">
                <a:solidFill>
                  <a:schemeClr val="tx1"/>
                </a:solidFill>
                <a:latin typeface="Calibri"/>
                <a:ea typeface="Calibri"/>
                <a:cs typeface="Calibri"/>
                <a:sym typeface="Calibri"/>
              </a:rPr>
              <a:t>los</a:t>
            </a:r>
            <a:r>
              <a:rPr lang="en-US" sz="1100" dirty="0">
                <a:solidFill>
                  <a:schemeClr val="tx1"/>
                </a:solidFill>
                <a:latin typeface="Calibri"/>
                <a:ea typeface="Calibri"/>
                <a:cs typeface="Calibri"/>
                <a:sym typeface="Calibri"/>
              </a:rPr>
              <a:t>/as cuidadores con </a:t>
            </a:r>
            <a:r>
              <a:rPr lang="en-US" sz="1100" dirty="0" err="1">
                <a:latin typeface="Calibri"/>
                <a:ea typeface="Calibri"/>
                <a:cs typeface="Calibri"/>
                <a:sym typeface="Calibri"/>
              </a:rPr>
              <a:t>l</a:t>
            </a:r>
            <a:r>
              <a:rPr lang="en-US" sz="1100" dirty="0" err="1">
                <a:solidFill>
                  <a:schemeClr val="tx1"/>
                </a:solidFill>
                <a:latin typeface="Calibri"/>
                <a:ea typeface="Calibri"/>
                <a:cs typeface="Calibri"/>
                <a:sym typeface="Calibri"/>
              </a:rPr>
              <a:t>os</a:t>
            </a:r>
            <a:r>
              <a:rPr lang="en-US" sz="1100" dirty="0">
                <a:solidFill>
                  <a:schemeClr val="tx1"/>
                </a:solidFill>
                <a:latin typeface="Calibri"/>
                <a:ea typeface="Calibri"/>
                <a:cs typeface="Calibri"/>
                <a:sym typeface="Calibri"/>
              </a:rPr>
              <a:t>/as </a:t>
            </a:r>
            <a:r>
              <a:rPr lang="en-US" sz="1100" dirty="0" err="1">
                <a:solidFill>
                  <a:schemeClr val="tx1"/>
                </a:solidFill>
                <a:latin typeface="Calibri"/>
                <a:ea typeface="Calibri"/>
                <a:cs typeface="Calibri"/>
                <a:sym typeface="Calibri"/>
              </a:rPr>
              <a:t>niños</a:t>
            </a:r>
            <a:r>
              <a:rPr lang="en-US" sz="1100" dirty="0">
                <a:solidFill>
                  <a:schemeClr val="tx1"/>
                </a:solidFill>
                <a:latin typeface="Calibri"/>
                <a:ea typeface="Calibri"/>
                <a:cs typeface="Calibri"/>
                <a:sym typeface="Calibri"/>
              </a:rPr>
              <a:t> y </a:t>
            </a:r>
            <a:r>
              <a:rPr lang="en-US" sz="1100" dirty="0" err="1">
                <a:solidFill>
                  <a:schemeClr val="tx1"/>
                </a:solidFill>
                <a:latin typeface="Calibri"/>
                <a:ea typeface="Calibri"/>
                <a:cs typeface="Calibri"/>
                <a:sym typeface="Calibri"/>
              </a:rPr>
              <a:t>niñas</a:t>
            </a:r>
            <a:r>
              <a:rPr lang="en-US" sz="1100" dirty="0">
                <a:solidFill>
                  <a:schemeClr val="tx1"/>
                </a:solidFill>
                <a:latin typeface="Calibri"/>
                <a:ea typeface="Calibri"/>
                <a:cs typeface="Calibri"/>
                <a:sym typeface="Calibri"/>
              </a:rPr>
              <a:t> </a:t>
            </a:r>
            <a:r>
              <a:rPr lang="en-US" sz="1100" dirty="0" err="1">
                <a:solidFill>
                  <a:schemeClr val="tx1"/>
                </a:solidFill>
                <a:latin typeface="Calibri"/>
                <a:ea typeface="Calibri"/>
                <a:cs typeface="Calibri"/>
                <a:sym typeface="Calibri"/>
              </a:rPr>
              <a:t>pequeños</a:t>
            </a:r>
            <a:r>
              <a:rPr lang="en-US" sz="1100" dirty="0">
                <a:solidFill>
                  <a:schemeClr val="tx1"/>
                </a:solidFill>
                <a:latin typeface="Calibri"/>
                <a:ea typeface="Calibri"/>
                <a:cs typeface="Calibri"/>
                <a:sym typeface="Calibri"/>
              </a:rPr>
              <a:t>/as</a:t>
            </a:r>
          </a:p>
          <a:p>
            <a:pPr marL="0" marR="0" lvl="0" indent="0" algn="l" rtl="0">
              <a:spcBef>
                <a:spcPts val="0"/>
              </a:spcBef>
              <a:spcAft>
                <a:spcPts val="1800"/>
              </a:spcAft>
              <a:buNone/>
            </a:pPr>
            <a:r>
              <a:rPr lang="en-US" sz="1100" b="1" dirty="0">
                <a:solidFill>
                  <a:schemeClr val="tx1"/>
                </a:solidFill>
                <a:latin typeface="Calibri"/>
                <a:ea typeface="Calibri"/>
                <a:cs typeface="Calibri"/>
                <a:sym typeface="Calibri"/>
              </a:rPr>
              <a:t>Sesión 3: </a:t>
            </a:r>
            <a:r>
              <a:rPr lang="en-US" sz="1100" dirty="0">
                <a:solidFill>
                  <a:schemeClr val="tx1"/>
                </a:solidFill>
                <a:latin typeface="Calibri"/>
                <a:ea typeface="Calibri"/>
                <a:cs typeface="Calibri"/>
                <a:sym typeface="Calibri"/>
              </a:rPr>
              <a:t>Construir relaciones positivas con </a:t>
            </a:r>
            <a:r>
              <a:rPr lang="en-US" sz="1100" dirty="0" err="1">
                <a:latin typeface="Calibri"/>
                <a:ea typeface="Calibri"/>
                <a:cs typeface="Calibri"/>
                <a:sym typeface="Calibri"/>
              </a:rPr>
              <a:t>l</a:t>
            </a:r>
            <a:r>
              <a:rPr lang="en-US" sz="1100" dirty="0" err="1">
                <a:solidFill>
                  <a:schemeClr val="tx1"/>
                </a:solidFill>
                <a:latin typeface="Calibri"/>
                <a:ea typeface="Calibri"/>
                <a:cs typeface="Calibri"/>
                <a:sym typeface="Calibri"/>
              </a:rPr>
              <a:t>os</a:t>
            </a:r>
            <a:r>
              <a:rPr lang="en-US" sz="1100" dirty="0">
                <a:solidFill>
                  <a:schemeClr val="tx1"/>
                </a:solidFill>
                <a:latin typeface="Calibri"/>
                <a:ea typeface="Calibri"/>
                <a:cs typeface="Calibri"/>
                <a:sym typeface="Calibri"/>
              </a:rPr>
              <a:t>/as </a:t>
            </a:r>
            <a:r>
              <a:rPr lang="en-US" sz="1100" dirty="0" err="1">
                <a:solidFill>
                  <a:schemeClr val="tx1"/>
                </a:solidFill>
                <a:latin typeface="Calibri"/>
                <a:ea typeface="Calibri"/>
                <a:cs typeface="Calibri"/>
                <a:sym typeface="Calibri"/>
              </a:rPr>
              <a:t>menores</a:t>
            </a:r>
            <a:r>
              <a:rPr lang="en-US" sz="1100" dirty="0">
                <a:solidFill>
                  <a:schemeClr val="tx1"/>
                </a:solidFill>
                <a:latin typeface="Calibri"/>
                <a:ea typeface="Calibri"/>
                <a:cs typeface="Calibri"/>
                <a:sym typeface="Calibri"/>
              </a:rPr>
              <a:t> </a:t>
            </a:r>
          </a:p>
          <a:p>
            <a:pPr marL="0" marR="0" lvl="0" indent="0" algn="l" rtl="0">
              <a:spcBef>
                <a:spcPts val="0"/>
              </a:spcBef>
              <a:spcAft>
                <a:spcPts val="1800"/>
              </a:spcAft>
              <a:buNone/>
            </a:pPr>
            <a:r>
              <a:rPr lang="en-US" sz="1100" b="1" dirty="0">
                <a:solidFill>
                  <a:schemeClr val="tx1"/>
                </a:solidFill>
                <a:latin typeface="Calibri"/>
                <a:ea typeface="Calibri"/>
                <a:cs typeface="Calibri"/>
                <a:sym typeface="Calibri"/>
              </a:rPr>
              <a:t>Sesión 4: </a:t>
            </a:r>
            <a:r>
              <a:rPr lang="en-US" sz="1100" dirty="0">
                <a:solidFill>
                  <a:schemeClr val="tx1"/>
                </a:solidFill>
                <a:latin typeface="Calibri"/>
                <a:ea typeface="Calibri"/>
                <a:cs typeface="Calibri"/>
                <a:sym typeface="Calibri"/>
              </a:rPr>
              <a:t>Desarrollar las habilidades emocionales y empáticas de </a:t>
            </a:r>
            <a:r>
              <a:rPr lang="en-US" sz="1100" dirty="0" err="1">
                <a:solidFill>
                  <a:schemeClr val="tx1"/>
                </a:solidFill>
                <a:latin typeface="Calibri"/>
                <a:ea typeface="Calibri"/>
                <a:cs typeface="Calibri"/>
                <a:sym typeface="Calibri"/>
              </a:rPr>
              <a:t>los</a:t>
            </a:r>
            <a:r>
              <a:rPr lang="en-US" sz="1100" dirty="0">
                <a:solidFill>
                  <a:schemeClr val="tx1"/>
                </a:solidFill>
                <a:latin typeface="Calibri"/>
                <a:ea typeface="Calibri"/>
                <a:cs typeface="Calibri"/>
                <a:sym typeface="Calibri"/>
              </a:rPr>
              <a:t> padres, </a:t>
            </a:r>
            <a:r>
              <a:rPr lang="en-US" sz="1100" dirty="0" err="1">
                <a:solidFill>
                  <a:schemeClr val="tx1"/>
                </a:solidFill>
                <a:latin typeface="Calibri"/>
                <a:ea typeface="Calibri"/>
                <a:cs typeface="Calibri"/>
                <a:sym typeface="Calibri"/>
              </a:rPr>
              <a:t>madres</a:t>
            </a:r>
            <a:r>
              <a:rPr lang="en-US" sz="1100" dirty="0">
                <a:solidFill>
                  <a:schemeClr val="tx1"/>
                </a:solidFill>
                <a:latin typeface="Calibri"/>
                <a:ea typeface="Calibri"/>
                <a:cs typeface="Calibri"/>
                <a:sym typeface="Calibri"/>
              </a:rPr>
              <a:t> o </a:t>
            </a:r>
            <a:r>
              <a:rPr lang="en-US" sz="1100" dirty="0" err="1">
                <a:solidFill>
                  <a:schemeClr val="tx1"/>
                </a:solidFill>
                <a:latin typeface="Calibri"/>
                <a:ea typeface="Calibri"/>
                <a:cs typeface="Calibri"/>
                <a:sym typeface="Calibri"/>
              </a:rPr>
              <a:t>cuidadores</a:t>
            </a:r>
            <a:endParaRPr lang="en-US" sz="1100" dirty="0">
              <a:solidFill>
                <a:schemeClr val="tx1"/>
              </a:solidFill>
              <a:latin typeface="Calibri"/>
              <a:ea typeface="Calibri"/>
              <a:cs typeface="Calibri"/>
              <a:sym typeface="Calibri"/>
            </a:endParaRPr>
          </a:p>
          <a:p>
            <a:pPr marL="0" marR="0" lvl="0" indent="0" algn="l" rtl="0">
              <a:spcBef>
                <a:spcPts val="0"/>
              </a:spcBef>
              <a:spcAft>
                <a:spcPts val="1800"/>
              </a:spcAft>
              <a:buNone/>
            </a:pPr>
            <a:r>
              <a:rPr lang="en-US" sz="1100" b="1" dirty="0">
                <a:solidFill>
                  <a:schemeClr val="tx1"/>
                </a:solidFill>
                <a:latin typeface="Calibri"/>
                <a:ea typeface="Calibri"/>
                <a:cs typeface="Calibri"/>
                <a:sym typeface="Calibri"/>
              </a:rPr>
              <a:t>Sesión 5: </a:t>
            </a:r>
            <a:r>
              <a:rPr lang="en-US" sz="1100" dirty="0">
                <a:solidFill>
                  <a:schemeClr val="tx1"/>
                </a:solidFill>
                <a:latin typeface="Calibri"/>
                <a:ea typeface="Calibri"/>
                <a:cs typeface="Calibri"/>
                <a:sym typeface="Calibri"/>
              </a:rPr>
              <a:t>Crear un entorno predecible y seguro mediante normas y rutinas familiares </a:t>
            </a:r>
          </a:p>
          <a:p>
            <a:pPr marL="0" marR="0" lvl="0" indent="0" algn="l" rtl="0">
              <a:spcBef>
                <a:spcPts val="0"/>
              </a:spcBef>
              <a:spcAft>
                <a:spcPts val="1800"/>
              </a:spcAft>
              <a:buNone/>
            </a:pPr>
            <a:r>
              <a:rPr lang="en-US" sz="1100" b="1" dirty="0">
                <a:solidFill>
                  <a:schemeClr val="tx1"/>
                </a:solidFill>
                <a:latin typeface="Calibri"/>
                <a:ea typeface="Calibri"/>
                <a:cs typeface="Calibri"/>
                <a:sym typeface="Calibri"/>
              </a:rPr>
              <a:t>Sesión 6: </a:t>
            </a:r>
            <a:r>
              <a:rPr lang="en-US" sz="1100" dirty="0">
                <a:solidFill>
                  <a:schemeClr val="tx1"/>
                </a:solidFill>
                <a:latin typeface="Calibri"/>
                <a:ea typeface="Calibri"/>
                <a:cs typeface="Calibri"/>
                <a:sym typeface="Calibri"/>
              </a:rPr>
              <a:t>Estrategias de disciplina no violenta para cuidadores</a:t>
            </a:r>
          </a:p>
          <a:p>
            <a:pPr marL="0" marR="0" lvl="0" indent="0" algn="l" rtl="0">
              <a:spcBef>
                <a:spcPts val="0"/>
              </a:spcBef>
              <a:spcAft>
                <a:spcPts val="1800"/>
              </a:spcAft>
              <a:buNone/>
            </a:pPr>
            <a:r>
              <a:rPr lang="en-US" sz="1100" b="1" dirty="0">
                <a:solidFill>
                  <a:schemeClr val="tx1"/>
                </a:solidFill>
                <a:latin typeface="Calibri"/>
                <a:ea typeface="Calibri"/>
                <a:cs typeface="Calibri"/>
                <a:sym typeface="Calibri"/>
              </a:rPr>
              <a:t>Sesión 7: </a:t>
            </a:r>
            <a:r>
              <a:rPr lang="en-US" sz="1100" dirty="0">
                <a:solidFill>
                  <a:schemeClr val="tx1"/>
                </a:solidFill>
                <a:latin typeface="Calibri"/>
                <a:ea typeface="Calibri"/>
                <a:cs typeface="Calibri"/>
                <a:sym typeface="Calibri"/>
              </a:rPr>
              <a:t>Reforzar las redes de apoyo social </a:t>
            </a:r>
          </a:p>
          <a:p>
            <a:pPr marL="0" marR="0" lvl="0" indent="0" algn="l" rtl="0">
              <a:spcBef>
                <a:spcPts val="0"/>
              </a:spcBef>
              <a:spcAft>
                <a:spcPts val="1800"/>
              </a:spcAft>
              <a:buNone/>
            </a:pPr>
            <a:r>
              <a:rPr lang="en-US" sz="1100" b="1" dirty="0">
                <a:solidFill>
                  <a:schemeClr val="tx1"/>
                </a:solidFill>
                <a:latin typeface="Calibri"/>
                <a:ea typeface="Calibri"/>
                <a:cs typeface="Calibri"/>
                <a:sym typeface="Calibri"/>
              </a:rPr>
              <a:t>Sesión 8: </a:t>
            </a:r>
            <a:r>
              <a:rPr lang="en-US" sz="1100" dirty="0">
                <a:solidFill>
                  <a:schemeClr val="tx1"/>
                </a:solidFill>
                <a:latin typeface="Calibri"/>
                <a:ea typeface="Calibri"/>
                <a:cs typeface="Calibri"/>
                <a:sym typeface="Calibri"/>
              </a:rPr>
              <a:t>Herramientas básicas para la gestión del dinero </a:t>
            </a:r>
          </a:p>
          <a:p>
            <a:pPr marL="0" marR="0" lvl="0" indent="0" algn="l" rtl="0">
              <a:spcBef>
                <a:spcPts val="0"/>
              </a:spcBef>
              <a:spcAft>
                <a:spcPts val="1800"/>
              </a:spcAft>
              <a:buNone/>
            </a:pPr>
            <a:r>
              <a:rPr lang="en-US" sz="1100" b="1" dirty="0">
                <a:solidFill>
                  <a:schemeClr val="tx1"/>
                </a:solidFill>
                <a:latin typeface="Calibri"/>
                <a:ea typeface="Calibri"/>
                <a:cs typeface="Calibri"/>
                <a:sym typeface="Calibri"/>
              </a:rPr>
              <a:t>Sesión 9: </a:t>
            </a:r>
            <a:r>
              <a:rPr lang="en-US" sz="1100" dirty="0">
                <a:solidFill>
                  <a:schemeClr val="tx1"/>
                </a:solidFill>
                <a:latin typeface="Calibri"/>
                <a:ea typeface="Calibri"/>
                <a:cs typeface="Calibri"/>
                <a:sym typeface="Calibri"/>
              </a:rPr>
              <a:t>Técnicas de relajación y autocuidado para ayudar a </a:t>
            </a:r>
            <a:r>
              <a:rPr lang="en-US" sz="1100" dirty="0" err="1">
                <a:solidFill>
                  <a:schemeClr val="tx1"/>
                </a:solidFill>
                <a:latin typeface="Calibri"/>
                <a:ea typeface="Calibri"/>
                <a:cs typeface="Calibri"/>
                <a:sym typeface="Calibri"/>
              </a:rPr>
              <a:t>los</a:t>
            </a:r>
            <a:r>
              <a:rPr lang="en-US" sz="1100" dirty="0">
                <a:solidFill>
                  <a:schemeClr val="tx1"/>
                </a:solidFill>
                <a:latin typeface="Calibri"/>
                <a:ea typeface="Calibri"/>
                <a:cs typeface="Calibri"/>
                <a:sym typeface="Calibri"/>
              </a:rPr>
              <a:t>/as cuidadores </a:t>
            </a:r>
          </a:p>
          <a:p>
            <a:pPr marL="0" marR="0" lvl="0" indent="0" algn="l" rtl="0">
              <a:spcBef>
                <a:spcPts val="0"/>
              </a:spcBef>
              <a:spcAft>
                <a:spcPts val="1800"/>
              </a:spcAft>
              <a:buNone/>
            </a:pPr>
            <a:r>
              <a:rPr lang="en-US" sz="1100" b="1" dirty="0">
                <a:solidFill>
                  <a:schemeClr val="tx1"/>
                </a:solidFill>
                <a:latin typeface="Calibri"/>
                <a:ea typeface="Calibri"/>
                <a:cs typeface="Calibri"/>
                <a:sym typeface="Calibri"/>
              </a:rPr>
              <a:t>Sesión </a:t>
            </a:r>
            <a:r>
              <a:rPr lang="en-US" sz="1100" b="1" dirty="0">
                <a:latin typeface="Calibri"/>
                <a:ea typeface="Calibri"/>
                <a:cs typeface="Calibri"/>
                <a:sym typeface="Calibri"/>
              </a:rPr>
              <a:t>10</a:t>
            </a:r>
            <a:r>
              <a:rPr lang="en-US" sz="1100" b="1" dirty="0">
                <a:solidFill>
                  <a:schemeClr val="tx1"/>
                </a:solidFill>
                <a:latin typeface="Calibri"/>
                <a:ea typeface="Calibri"/>
                <a:cs typeface="Calibri"/>
                <a:sym typeface="Calibri"/>
              </a:rPr>
              <a:t>: </a:t>
            </a:r>
            <a:r>
              <a:rPr lang="en-US" sz="1100" dirty="0" err="1">
                <a:solidFill>
                  <a:schemeClr val="tx1"/>
                </a:solidFill>
                <a:latin typeface="Calibri"/>
                <a:ea typeface="Calibri"/>
                <a:cs typeface="Calibri"/>
                <a:sym typeface="Calibri"/>
              </a:rPr>
              <a:t>Cierre</a:t>
            </a:r>
            <a:r>
              <a:rPr lang="en-US" sz="1100" dirty="0">
                <a:solidFill>
                  <a:schemeClr val="tx1"/>
                </a:solidFill>
                <a:latin typeface="Calibri"/>
                <a:ea typeface="Calibri"/>
                <a:cs typeface="Calibri"/>
                <a:sym typeface="Calibri"/>
              </a:rPr>
              <a:t> del </a:t>
            </a:r>
            <a:r>
              <a:rPr lang="en-US" sz="1100" dirty="0" err="1">
                <a:solidFill>
                  <a:schemeClr val="tx1"/>
                </a:solidFill>
                <a:latin typeface="Calibri"/>
                <a:ea typeface="Calibri"/>
                <a:cs typeface="Calibri"/>
                <a:sym typeface="Calibri"/>
              </a:rPr>
              <a:t>módulo</a:t>
            </a:r>
            <a:r>
              <a:rPr lang="en-US" sz="1100" dirty="0">
                <a:solidFill>
                  <a:schemeClr val="tx1"/>
                </a:solidFill>
                <a:latin typeface="Calibri"/>
                <a:ea typeface="Calibri"/>
                <a:cs typeface="Calibri"/>
                <a:sym typeface="Calibri"/>
              </a:rPr>
              <a:t> </a:t>
            </a:r>
          </a:p>
        </p:txBody>
      </p:sp>
      <p:sp>
        <p:nvSpPr>
          <p:cNvPr id="4" name="TextBox 3">
            <a:extLst>
              <a:ext uri="{FF2B5EF4-FFF2-40B4-BE49-F238E27FC236}">
                <a16:creationId xmlns:a16="http://schemas.microsoft.com/office/drawing/2014/main" id="{C55E81BB-3F0F-B92B-7842-9CE1E5D84BA4}"/>
              </a:ext>
            </a:extLst>
          </p:cNvPr>
          <p:cNvSpPr txBox="1"/>
          <p:nvPr/>
        </p:nvSpPr>
        <p:spPr>
          <a:xfrm>
            <a:off x="1064660" y="1310779"/>
            <a:ext cx="503127" cy="4031873"/>
          </a:xfrm>
          <a:prstGeom prst="rect">
            <a:avLst/>
          </a:prstGeom>
          <a:noFill/>
        </p:spPr>
        <p:txBody>
          <a:bodyPr wrap="square" rtlCol="0">
            <a:spAutoFit/>
          </a:bodyPr>
          <a:lstStyle/>
          <a:p>
            <a:pPr>
              <a:spcAft>
                <a:spcPts val="1800"/>
              </a:spcAft>
            </a:pPr>
            <a:r>
              <a:rPr lang="en-US" sz="1100" dirty="0">
                <a:solidFill>
                  <a:schemeClr val="tx1"/>
                </a:solidFill>
                <a:latin typeface="+mn-lt"/>
              </a:rPr>
              <a:t>38</a:t>
            </a:r>
          </a:p>
          <a:p>
            <a:pPr>
              <a:spcAft>
                <a:spcPts val="1800"/>
              </a:spcAft>
            </a:pPr>
            <a:r>
              <a:rPr lang="en-US" sz="1100" dirty="0"/>
              <a:t>39</a:t>
            </a:r>
          </a:p>
          <a:p>
            <a:pPr>
              <a:spcAft>
                <a:spcPts val="1800"/>
              </a:spcAft>
            </a:pPr>
            <a:r>
              <a:rPr lang="en-US" sz="1100" dirty="0">
                <a:solidFill>
                  <a:schemeClr val="tx1"/>
                </a:solidFill>
                <a:latin typeface="+mn-lt"/>
              </a:rPr>
              <a:t>43</a:t>
            </a:r>
          </a:p>
          <a:p>
            <a:pPr>
              <a:spcAft>
                <a:spcPts val="1800"/>
              </a:spcAft>
            </a:pPr>
            <a:r>
              <a:rPr lang="en-US" sz="1100" dirty="0"/>
              <a:t>44</a:t>
            </a:r>
          </a:p>
          <a:p>
            <a:pPr>
              <a:spcAft>
                <a:spcPts val="1800"/>
              </a:spcAft>
            </a:pPr>
            <a:r>
              <a:rPr lang="en-US" sz="1100" dirty="0">
                <a:solidFill>
                  <a:schemeClr val="tx1"/>
                </a:solidFill>
                <a:latin typeface="+mn-lt"/>
              </a:rPr>
              <a:t>45</a:t>
            </a:r>
            <a:br>
              <a:rPr lang="en-US" sz="1100" dirty="0">
                <a:solidFill>
                  <a:schemeClr val="tx1"/>
                </a:solidFill>
                <a:latin typeface="+mn-lt"/>
              </a:rPr>
            </a:br>
            <a:endParaRPr lang="en-US" sz="1100" dirty="0">
              <a:solidFill>
                <a:schemeClr val="tx1"/>
              </a:solidFill>
              <a:latin typeface="+mn-lt"/>
            </a:endParaRPr>
          </a:p>
          <a:p>
            <a:pPr>
              <a:spcAft>
                <a:spcPts val="1800"/>
              </a:spcAft>
            </a:pPr>
            <a:r>
              <a:rPr lang="en-US" sz="1100" dirty="0"/>
              <a:t>46</a:t>
            </a:r>
          </a:p>
          <a:p>
            <a:pPr>
              <a:spcAft>
                <a:spcPts val="1800"/>
              </a:spcAft>
            </a:pPr>
            <a:r>
              <a:rPr lang="en-US" sz="1100" dirty="0">
                <a:solidFill>
                  <a:schemeClr val="tx1"/>
                </a:solidFill>
                <a:latin typeface="+mn-lt"/>
              </a:rPr>
              <a:t>47</a:t>
            </a:r>
          </a:p>
          <a:p>
            <a:pPr>
              <a:spcAft>
                <a:spcPts val="1800"/>
              </a:spcAft>
            </a:pPr>
            <a:r>
              <a:rPr lang="en-US" sz="1100" dirty="0">
                <a:solidFill>
                  <a:schemeClr val="tx1"/>
                </a:solidFill>
                <a:latin typeface="+mn-lt"/>
              </a:rPr>
              <a:t>49</a:t>
            </a:r>
          </a:p>
          <a:p>
            <a:pPr>
              <a:spcAft>
                <a:spcPts val="1800"/>
              </a:spcAft>
            </a:pPr>
            <a:r>
              <a:rPr lang="en-US" sz="1100" dirty="0"/>
              <a:t>53</a:t>
            </a:r>
          </a:p>
          <a:p>
            <a:pPr>
              <a:spcAft>
                <a:spcPts val="1800"/>
              </a:spcAft>
            </a:pPr>
            <a:r>
              <a:rPr lang="en-US" sz="1100" dirty="0">
                <a:solidFill>
                  <a:schemeClr val="tx1"/>
                </a:solidFill>
                <a:latin typeface="+mn-lt"/>
              </a:rPr>
              <a:t>58</a:t>
            </a:r>
          </a:p>
        </p:txBody>
      </p:sp>
      <p:sp>
        <p:nvSpPr>
          <p:cNvPr id="5" name="TextBox 4">
            <a:extLst>
              <a:ext uri="{FF2B5EF4-FFF2-40B4-BE49-F238E27FC236}">
                <a16:creationId xmlns:a16="http://schemas.microsoft.com/office/drawing/2014/main" id="{C096E4EF-83E8-F4A2-8680-50397F974B56}"/>
              </a:ext>
            </a:extLst>
          </p:cNvPr>
          <p:cNvSpPr txBox="1"/>
          <p:nvPr/>
        </p:nvSpPr>
        <p:spPr>
          <a:xfrm>
            <a:off x="996287" y="713169"/>
            <a:ext cx="3807163" cy="307777"/>
          </a:xfrm>
          <a:prstGeom prst="rect">
            <a:avLst/>
          </a:prstGeom>
          <a:noFill/>
        </p:spPr>
        <p:txBody>
          <a:bodyPr wrap="square">
            <a:spAutoFit/>
          </a:bodyPr>
          <a:lstStyle/>
          <a:p>
            <a:pPr marL="0" marR="0" lvl="0" indent="0" algn="l" rtl="0">
              <a:spcBef>
                <a:spcPts val="0"/>
              </a:spcBef>
              <a:spcAft>
                <a:spcPts val="1800"/>
              </a:spcAft>
              <a:buNone/>
            </a:pPr>
            <a:r>
              <a:rPr lang="en-US" sz="1400" b="1" spc="300" dirty="0">
                <a:solidFill>
                  <a:schemeClr val="bg1"/>
                </a:solidFill>
                <a:highlight>
                  <a:srgbClr val="54AF4B"/>
                </a:highlight>
                <a:latin typeface="Calibri"/>
                <a:ea typeface="Calibri"/>
                <a:cs typeface="Calibri"/>
                <a:sym typeface="Calibri"/>
              </a:rPr>
              <a:t>ÍNDICE DE CONTENIDOS</a:t>
            </a:r>
          </a:p>
        </p:txBody>
      </p:sp>
      <p:sp>
        <p:nvSpPr>
          <p:cNvPr id="6" name="Hexagon 5">
            <a:extLst>
              <a:ext uri="{FF2B5EF4-FFF2-40B4-BE49-F238E27FC236}">
                <a16:creationId xmlns:a16="http://schemas.microsoft.com/office/drawing/2014/main" id="{7216CE50-F10D-13A5-C2B1-2F378B8BE4BD}"/>
              </a:ext>
            </a:extLst>
          </p:cNvPr>
          <p:cNvSpPr/>
          <p:nvPr/>
        </p:nvSpPr>
        <p:spPr>
          <a:xfrm rot="1782986">
            <a:off x="286724" y="301110"/>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Hexagon 6">
            <a:extLst>
              <a:ext uri="{FF2B5EF4-FFF2-40B4-BE49-F238E27FC236}">
                <a16:creationId xmlns:a16="http://schemas.microsoft.com/office/drawing/2014/main" id="{E83EB363-E573-F6F2-481C-C4EBF044D382}"/>
              </a:ext>
            </a:extLst>
          </p:cNvPr>
          <p:cNvSpPr/>
          <p:nvPr/>
        </p:nvSpPr>
        <p:spPr>
          <a:xfrm rot="1782986">
            <a:off x="286724" y="763955"/>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Hexagon 7">
            <a:extLst>
              <a:ext uri="{FF2B5EF4-FFF2-40B4-BE49-F238E27FC236}">
                <a16:creationId xmlns:a16="http://schemas.microsoft.com/office/drawing/2014/main" id="{F37EA817-8732-18F3-34FF-E5276A5B3633}"/>
              </a:ext>
            </a:extLst>
          </p:cNvPr>
          <p:cNvSpPr/>
          <p:nvPr/>
        </p:nvSpPr>
        <p:spPr>
          <a:xfrm rot="1782986">
            <a:off x="286724" y="1226800"/>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Hexagon 8">
            <a:extLst>
              <a:ext uri="{FF2B5EF4-FFF2-40B4-BE49-F238E27FC236}">
                <a16:creationId xmlns:a16="http://schemas.microsoft.com/office/drawing/2014/main" id="{071CA46C-E43E-6342-76FE-55ED35EE5457}"/>
              </a:ext>
            </a:extLst>
          </p:cNvPr>
          <p:cNvSpPr/>
          <p:nvPr/>
        </p:nvSpPr>
        <p:spPr>
          <a:xfrm rot="1782986">
            <a:off x="286724" y="1689645"/>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Hexagon 9">
            <a:extLst>
              <a:ext uri="{FF2B5EF4-FFF2-40B4-BE49-F238E27FC236}">
                <a16:creationId xmlns:a16="http://schemas.microsoft.com/office/drawing/2014/main" id="{9F706BF8-ADE4-AA60-7CE0-41B5AF609D60}"/>
              </a:ext>
            </a:extLst>
          </p:cNvPr>
          <p:cNvSpPr/>
          <p:nvPr/>
        </p:nvSpPr>
        <p:spPr>
          <a:xfrm rot="1782986">
            <a:off x="286724" y="2152490"/>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Hexagon 11">
            <a:extLst>
              <a:ext uri="{FF2B5EF4-FFF2-40B4-BE49-F238E27FC236}">
                <a16:creationId xmlns:a16="http://schemas.microsoft.com/office/drawing/2014/main" id="{9985A097-825B-3681-0689-6167F719C2F0}"/>
              </a:ext>
            </a:extLst>
          </p:cNvPr>
          <p:cNvSpPr/>
          <p:nvPr/>
        </p:nvSpPr>
        <p:spPr>
          <a:xfrm rot="1782986">
            <a:off x="286724" y="2615334"/>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Hexagon 13">
            <a:extLst>
              <a:ext uri="{FF2B5EF4-FFF2-40B4-BE49-F238E27FC236}">
                <a16:creationId xmlns:a16="http://schemas.microsoft.com/office/drawing/2014/main" id="{AE4DC0F7-0BEF-6E75-3453-4042C0A6E26D}"/>
              </a:ext>
            </a:extLst>
          </p:cNvPr>
          <p:cNvSpPr/>
          <p:nvPr/>
        </p:nvSpPr>
        <p:spPr>
          <a:xfrm rot="1782986">
            <a:off x="286724" y="3078179"/>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Hexagon 16">
            <a:extLst>
              <a:ext uri="{FF2B5EF4-FFF2-40B4-BE49-F238E27FC236}">
                <a16:creationId xmlns:a16="http://schemas.microsoft.com/office/drawing/2014/main" id="{EA9AF53F-45B5-5A6E-E2E2-23506510219F}"/>
              </a:ext>
            </a:extLst>
          </p:cNvPr>
          <p:cNvSpPr/>
          <p:nvPr/>
        </p:nvSpPr>
        <p:spPr>
          <a:xfrm rot="1782986">
            <a:off x="286724" y="3541024"/>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Hexagon 17">
            <a:extLst>
              <a:ext uri="{FF2B5EF4-FFF2-40B4-BE49-F238E27FC236}">
                <a16:creationId xmlns:a16="http://schemas.microsoft.com/office/drawing/2014/main" id="{A8B4344C-7041-ECE4-D63A-A5D4084AB4C0}"/>
              </a:ext>
            </a:extLst>
          </p:cNvPr>
          <p:cNvSpPr/>
          <p:nvPr/>
        </p:nvSpPr>
        <p:spPr>
          <a:xfrm rot="1782986">
            <a:off x="286724" y="4003869"/>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Hexagon 18">
            <a:extLst>
              <a:ext uri="{FF2B5EF4-FFF2-40B4-BE49-F238E27FC236}">
                <a16:creationId xmlns:a16="http://schemas.microsoft.com/office/drawing/2014/main" id="{D8F02D51-3B15-6DCD-5C44-D62C03793434}"/>
              </a:ext>
            </a:extLst>
          </p:cNvPr>
          <p:cNvSpPr/>
          <p:nvPr/>
        </p:nvSpPr>
        <p:spPr>
          <a:xfrm rot="1782986">
            <a:off x="286724" y="4466714"/>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33" name="Group 32">
            <a:extLst>
              <a:ext uri="{FF2B5EF4-FFF2-40B4-BE49-F238E27FC236}">
                <a16:creationId xmlns:a16="http://schemas.microsoft.com/office/drawing/2014/main" id="{9B46DF29-75B3-72EB-35F3-31F5017E375B}"/>
              </a:ext>
            </a:extLst>
          </p:cNvPr>
          <p:cNvGrpSpPr/>
          <p:nvPr/>
        </p:nvGrpSpPr>
        <p:grpSpPr>
          <a:xfrm>
            <a:off x="4157662" y="7307925"/>
            <a:ext cx="2229579" cy="1743985"/>
            <a:chOff x="7782406" y="2711084"/>
            <a:chExt cx="2129028" cy="1665337"/>
          </a:xfrm>
          <a:solidFill>
            <a:schemeClr val="accent3">
              <a:lumMod val="20000"/>
              <a:lumOff val="80000"/>
            </a:schemeClr>
          </a:solidFill>
        </p:grpSpPr>
        <p:grpSp>
          <p:nvGrpSpPr>
            <p:cNvPr id="34" name="Group 33">
              <a:extLst>
                <a:ext uri="{FF2B5EF4-FFF2-40B4-BE49-F238E27FC236}">
                  <a16:creationId xmlns:a16="http://schemas.microsoft.com/office/drawing/2014/main" id="{11FA4393-CBD9-C7E7-3609-FCE45278EA8A}"/>
                </a:ext>
              </a:extLst>
            </p:cNvPr>
            <p:cNvGrpSpPr/>
            <p:nvPr/>
          </p:nvGrpSpPr>
          <p:grpSpPr>
            <a:xfrm>
              <a:off x="7782406" y="3249833"/>
              <a:ext cx="437746" cy="1126588"/>
              <a:chOff x="7856248" y="2409742"/>
              <a:chExt cx="1359139" cy="3497898"/>
            </a:xfrm>
            <a:grpFill/>
          </p:grpSpPr>
          <p:sp>
            <p:nvSpPr>
              <p:cNvPr id="44" name="Round Same Side Corner Rectangle 23">
                <a:extLst>
                  <a:ext uri="{FF2B5EF4-FFF2-40B4-BE49-F238E27FC236}">
                    <a16:creationId xmlns:a16="http://schemas.microsoft.com/office/drawing/2014/main" id="{AE924AA4-6B48-8CBA-9BFE-E5F5C2780E96}"/>
                  </a:ext>
                </a:extLst>
              </p:cNvPr>
              <p:cNvSpPr/>
              <p:nvPr/>
            </p:nvSpPr>
            <p:spPr>
              <a:xfrm>
                <a:off x="7866215" y="4002301"/>
                <a:ext cx="1343863" cy="1905339"/>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5" name="Oval 44">
                <a:extLst>
                  <a:ext uri="{FF2B5EF4-FFF2-40B4-BE49-F238E27FC236}">
                    <a16:creationId xmlns:a16="http://schemas.microsoft.com/office/drawing/2014/main" id="{AFFECD2E-786A-2C45-B67E-69CA339F1C09}"/>
                  </a:ext>
                </a:extLst>
              </p:cNvPr>
              <p:cNvSpPr/>
              <p:nvPr/>
            </p:nvSpPr>
            <p:spPr>
              <a:xfrm>
                <a:off x="7856248" y="2409742"/>
                <a:ext cx="1359139" cy="1359133"/>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35" name="Group 34">
              <a:extLst>
                <a:ext uri="{FF2B5EF4-FFF2-40B4-BE49-F238E27FC236}">
                  <a16:creationId xmlns:a16="http://schemas.microsoft.com/office/drawing/2014/main" id="{69361B36-2FE3-59B4-4256-6386A92685F2}"/>
                </a:ext>
              </a:extLst>
            </p:cNvPr>
            <p:cNvGrpSpPr/>
            <p:nvPr/>
          </p:nvGrpSpPr>
          <p:grpSpPr>
            <a:xfrm>
              <a:off x="8356147" y="3116198"/>
              <a:ext cx="437746" cy="1260223"/>
              <a:chOff x="7856248" y="2409742"/>
              <a:chExt cx="1359139" cy="3912816"/>
            </a:xfrm>
            <a:grpFill/>
          </p:grpSpPr>
          <p:sp>
            <p:nvSpPr>
              <p:cNvPr id="42" name="Round Same Side Corner Rectangle 23">
                <a:extLst>
                  <a:ext uri="{FF2B5EF4-FFF2-40B4-BE49-F238E27FC236}">
                    <a16:creationId xmlns:a16="http://schemas.microsoft.com/office/drawing/2014/main" id="{2BE0A12E-B598-D7CB-DFFB-B00D5AD46EC9}"/>
                  </a:ext>
                </a:extLst>
              </p:cNvPr>
              <p:cNvSpPr/>
              <p:nvPr/>
            </p:nvSpPr>
            <p:spPr>
              <a:xfrm>
                <a:off x="7866215" y="4002302"/>
                <a:ext cx="1343863" cy="2320256"/>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3" name="Oval 42">
                <a:extLst>
                  <a:ext uri="{FF2B5EF4-FFF2-40B4-BE49-F238E27FC236}">
                    <a16:creationId xmlns:a16="http://schemas.microsoft.com/office/drawing/2014/main" id="{BC97965A-5A11-D8F0-1CFB-9A9858E069B0}"/>
                  </a:ext>
                </a:extLst>
              </p:cNvPr>
              <p:cNvSpPr/>
              <p:nvPr/>
            </p:nvSpPr>
            <p:spPr>
              <a:xfrm>
                <a:off x="7856248" y="2409742"/>
                <a:ext cx="1359139" cy="1359133"/>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36" name="Group 35">
              <a:extLst>
                <a:ext uri="{FF2B5EF4-FFF2-40B4-BE49-F238E27FC236}">
                  <a16:creationId xmlns:a16="http://schemas.microsoft.com/office/drawing/2014/main" id="{38955A30-39AD-2A11-F666-31FD184E04CA}"/>
                </a:ext>
              </a:extLst>
            </p:cNvPr>
            <p:cNvGrpSpPr/>
            <p:nvPr/>
          </p:nvGrpSpPr>
          <p:grpSpPr>
            <a:xfrm>
              <a:off x="8924230" y="2931003"/>
              <a:ext cx="437746" cy="1445418"/>
              <a:chOff x="7856248" y="2409742"/>
              <a:chExt cx="1359139" cy="4487820"/>
            </a:xfrm>
            <a:grpFill/>
          </p:grpSpPr>
          <p:sp>
            <p:nvSpPr>
              <p:cNvPr id="40" name="Round Same Side Corner Rectangle 23">
                <a:extLst>
                  <a:ext uri="{FF2B5EF4-FFF2-40B4-BE49-F238E27FC236}">
                    <a16:creationId xmlns:a16="http://schemas.microsoft.com/office/drawing/2014/main" id="{D6C79E60-35AB-DDED-5B8E-5F8F03507466}"/>
                  </a:ext>
                </a:extLst>
              </p:cNvPr>
              <p:cNvSpPr/>
              <p:nvPr/>
            </p:nvSpPr>
            <p:spPr>
              <a:xfrm>
                <a:off x="7866215" y="4002302"/>
                <a:ext cx="1343863" cy="2895260"/>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1" name="Oval 40">
                <a:extLst>
                  <a:ext uri="{FF2B5EF4-FFF2-40B4-BE49-F238E27FC236}">
                    <a16:creationId xmlns:a16="http://schemas.microsoft.com/office/drawing/2014/main" id="{11F64C23-7CA6-16C3-39EE-C1ABA68B9E0C}"/>
                  </a:ext>
                </a:extLst>
              </p:cNvPr>
              <p:cNvSpPr/>
              <p:nvPr/>
            </p:nvSpPr>
            <p:spPr>
              <a:xfrm>
                <a:off x="7856248" y="2409742"/>
                <a:ext cx="1359139" cy="1359133"/>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37" name="Group 36">
              <a:extLst>
                <a:ext uri="{FF2B5EF4-FFF2-40B4-BE49-F238E27FC236}">
                  <a16:creationId xmlns:a16="http://schemas.microsoft.com/office/drawing/2014/main" id="{D0A58274-649C-D3BA-5FF3-16463C1316A6}"/>
                </a:ext>
              </a:extLst>
            </p:cNvPr>
            <p:cNvGrpSpPr/>
            <p:nvPr/>
          </p:nvGrpSpPr>
          <p:grpSpPr>
            <a:xfrm>
              <a:off x="9473688" y="2711084"/>
              <a:ext cx="437746" cy="1665337"/>
              <a:chOff x="7856248" y="2409742"/>
              <a:chExt cx="1359139" cy="5170638"/>
            </a:xfrm>
            <a:grpFill/>
          </p:grpSpPr>
          <p:sp>
            <p:nvSpPr>
              <p:cNvPr id="38" name="Round Same Side Corner Rectangle 23">
                <a:extLst>
                  <a:ext uri="{FF2B5EF4-FFF2-40B4-BE49-F238E27FC236}">
                    <a16:creationId xmlns:a16="http://schemas.microsoft.com/office/drawing/2014/main" id="{6D5B6036-7CE6-AD83-990F-F4BC60A981EA}"/>
                  </a:ext>
                </a:extLst>
              </p:cNvPr>
              <p:cNvSpPr/>
              <p:nvPr/>
            </p:nvSpPr>
            <p:spPr>
              <a:xfrm>
                <a:off x="7866215" y="4002302"/>
                <a:ext cx="1343863" cy="3578078"/>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9" name="Oval 38">
                <a:extLst>
                  <a:ext uri="{FF2B5EF4-FFF2-40B4-BE49-F238E27FC236}">
                    <a16:creationId xmlns:a16="http://schemas.microsoft.com/office/drawing/2014/main" id="{FB490640-5BE6-4063-1BA1-96195D62E699}"/>
                  </a:ext>
                </a:extLst>
              </p:cNvPr>
              <p:cNvSpPr/>
              <p:nvPr/>
            </p:nvSpPr>
            <p:spPr>
              <a:xfrm>
                <a:off x="7856248" y="2409742"/>
                <a:ext cx="1359139" cy="1359133"/>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spTree>
    <p:extLst>
      <p:ext uri="{BB962C8B-B14F-4D97-AF65-F5344CB8AC3E}">
        <p14:creationId xmlns:p14="http://schemas.microsoft.com/office/powerpoint/2010/main" val="1947054097"/>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A44160D8-FBD5-586D-6559-BD470383467F}"/>
              </a:ext>
            </a:extLst>
          </p:cNvPr>
          <p:cNvSpPr txBox="1"/>
          <p:nvPr/>
        </p:nvSpPr>
        <p:spPr>
          <a:xfrm>
            <a:off x="996287" y="1238738"/>
            <a:ext cx="4665478" cy="276999"/>
          </a:xfrm>
          <a:prstGeom prst="rect">
            <a:avLst/>
          </a:prstGeom>
          <a:noFill/>
        </p:spPr>
        <p:txBody>
          <a:bodyPr wrap="square" rtlCol="0">
            <a:spAutoFit/>
          </a:bodyPr>
          <a:lstStyle/>
          <a:p>
            <a:r>
              <a:rPr lang="en-US" sz="1200" b="1" spc="300" dirty="0">
                <a:solidFill>
                  <a:schemeClr val="tx1"/>
                </a:solidFill>
              </a:rPr>
              <a:t>OBJETIVO DEL MÓDULO</a:t>
            </a:r>
          </a:p>
        </p:txBody>
      </p:sp>
      <p:sp>
        <p:nvSpPr>
          <p:cNvPr id="3" name="TextBox 2">
            <a:extLst>
              <a:ext uri="{FF2B5EF4-FFF2-40B4-BE49-F238E27FC236}">
                <a16:creationId xmlns:a16="http://schemas.microsoft.com/office/drawing/2014/main" id="{A1AB3941-0FD0-0015-CA88-DFCEBCCB7900}"/>
              </a:ext>
            </a:extLst>
          </p:cNvPr>
          <p:cNvSpPr txBox="1"/>
          <p:nvPr/>
        </p:nvSpPr>
        <p:spPr>
          <a:xfrm>
            <a:off x="996287" y="713169"/>
            <a:ext cx="4070620" cy="307777"/>
          </a:xfrm>
          <a:prstGeom prst="rect">
            <a:avLst/>
          </a:prstGeom>
          <a:noFill/>
        </p:spPr>
        <p:txBody>
          <a:bodyPr wrap="square">
            <a:spAutoFit/>
          </a:bodyPr>
          <a:lstStyle/>
          <a:p>
            <a:pPr marL="0" marR="0" lvl="0" indent="0" algn="l" rtl="0">
              <a:spcBef>
                <a:spcPts val="0"/>
              </a:spcBef>
              <a:spcAft>
                <a:spcPts val="1800"/>
              </a:spcAft>
              <a:buNone/>
            </a:pPr>
            <a:r>
              <a:rPr lang="en-US" sz="1400" b="1" spc="300" dirty="0">
                <a:solidFill>
                  <a:schemeClr val="bg1"/>
                </a:solidFill>
                <a:highlight>
                  <a:srgbClr val="54AF4B"/>
                </a:highlight>
                <a:latin typeface="Calibri"/>
                <a:ea typeface="Calibri"/>
                <a:cs typeface="Calibri"/>
                <a:sym typeface="Calibri"/>
              </a:rPr>
              <a:t>SESIÓN 1: INICIO DEL MÓDULO</a:t>
            </a:r>
          </a:p>
        </p:txBody>
      </p:sp>
      <p:sp>
        <p:nvSpPr>
          <p:cNvPr id="4" name="TextBox 3">
            <a:extLst>
              <a:ext uri="{FF2B5EF4-FFF2-40B4-BE49-F238E27FC236}">
                <a16:creationId xmlns:a16="http://schemas.microsoft.com/office/drawing/2014/main" id="{B06DA661-4DB0-C473-0F13-1D93DF019AB4}"/>
              </a:ext>
            </a:extLst>
          </p:cNvPr>
          <p:cNvSpPr txBox="1"/>
          <p:nvPr/>
        </p:nvSpPr>
        <p:spPr>
          <a:xfrm>
            <a:off x="996287" y="1599327"/>
            <a:ext cx="5254042" cy="430887"/>
          </a:xfrm>
          <a:prstGeom prst="rect">
            <a:avLst/>
          </a:prstGeom>
          <a:noFill/>
        </p:spPr>
        <p:txBody>
          <a:bodyPr wrap="square" rtlCol="0">
            <a:spAutoFit/>
          </a:bodyPr>
          <a:lstStyle/>
          <a:p>
            <a:pPr marL="0" marR="0" lvl="0" indent="0" algn="l" rtl="0">
              <a:spcBef>
                <a:spcPts val="0"/>
              </a:spcBef>
              <a:spcAft>
                <a:spcPts val="0"/>
              </a:spcAft>
              <a:buNone/>
            </a:pPr>
            <a:r>
              <a:rPr lang="en-US" sz="1100" dirty="0" err="1">
                <a:solidFill>
                  <a:schemeClr val="tx1"/>
                </a:solidFill>
                <a:latin typeface="+mn-lt"/>
                <a:ea typeface="Arial"/>
                <a:cs typeface="Arial"/>
                <a:sym typeface="Arial"/>
              </a:rPr>
              <a:t>Ofrecerle</a:t>
            </a:r>
            <a:r>
              <a:rPr lang="en-US" sz="1100" dirty="0">
                <a:solidFill>
                  <a:schemeClr val="tx1"/>
                </a:solidFill>
                <a:latin typeface="+mn-lt"/>
                <a:ea typeface="Arial"/>
                <a:cs typeface="Arial"/>
                <a:sym typeface="Arial"/>
              </a:rPr>
              <a:t> </a:t>
            </a:r>
            <a:r>
              <a:rPr lang="en-US" sz="1100" dirty="0" err="1">
                <a:solidFill>
                  <a:schemeClr val="tx1"/>
                </a:solidFill>
                <a:latin typeface="+mn-lt"/>
                <a:ea typeface="Arial"/>
                <a:cs typeface="Arial"/>
                <a:sym typeface="Arial"/>
              </a:rPr>
              <a:t>herramientas</a:t>
            </a:r>
            <a:r>
              <a:rPr lang="en-US" sz="1100" dirty="0">
                <a:solidFill>
                  <a:schemeClr val="tx1"/>
                </a:solidFill>
                <a:latin typeface="+mn-lt"/>
                <a:ea typeface="Arial"/>
                <a:cs typeface="Arial"/>
                <a:sym typeface="Arial"/>
              </a:rPr>
              <a:t> y </a:t>
            </a:r>
            <a:r>
              <a:rPr lang="en-US" sz="1100" dirty="0" err="1">
                <a:solidFill>
                  <a:schemeClr val="tx1"/>
                </a:solidFill>
                <a:latin typeface="+mn-lt"/>
                <a:ea typeface="Arial"/>
                <a:cs typeface="Arial"/>
                <a:sym typeface="Arial"/>
              </a:rPr>
              <a:t>técnicas</a:t>
            </a:r>
            <a:r>
              <a:rPr lang="en-US" sz="1100" dirty="0">
                <a:solidFill>
                  <a:schemeClr val="tx1"/>
                </a:solidFill>
                <a:latin typeface="+mn-lt"/>
                <a:ea typeface="Arial"/>
                <a:cs typeface="Arial"/>
                <a:sym typeface="Arial"/>
              </a:rPr>
              <a:t> a </a:t>
            </a:r>
            <a:r>
              <a:rPr lang="en-US" sz="1100" dirty="0" err="1">
                <a:solidFill>
                  <a:schemeClr val="tx1"/>
                </a:solidFill>
                <a:latin typeface="+mn-lt"/>
                <a:ea typeface="Arial"/>
                <a:cs typeface="Arial"/>
                <a:sym typeface="Arial"/>
              </a:rPr>
              <a:t>los</a:t>
            </a:r>
            <a:r>
              <a:rPr lang="en-US" sz="1100" dirty="0">
                <a:solidFill>
                  <a:schemeClr val="tx1"/>
                </a:solidFill>
                <a:latin typeface="+mn-lt"/>
                <a:ea typeface="Arial"/>
                <a:cs typeface="Arial"/>
                <a:sym typeface="Arial"/>
              </a:rPr>
              <a:t>/as </a:t>
            </a:r>
            <a:r>
              <a:rPr lang="en-US" sz="1100" dirty="0" err="1">
                <a:solidFill>
                  <a:schemeClr val="tx1"/>
                </a:solidFill>
                <a:latin typeface="+mn-lt"/>
                <a:ea typeface="Arial"/>
                <a:cs typeface="Arial"/>
                <a:sym typeface="Arial"/>
              </a:rPr>
              <a:t>participantes</a:t>
            </a:r>
            <a:r>
              <a:rPr lang="en-US" sz="1100" dirty="0">
                <a:solidFill>
                  <a:schemeClr val="tx1"/>
                </a:solidFill>
                <a:latin typeface="+mn-lt"/>
                <a:ea typeface="Arial"/>
                <a:cs typeface="Arial"/>
                <a:sym typeface="Arial"/>
              </a:rPr>
              <a:t> para proporcionar apoyo directo de </a:t>
            </a:r>
            <a:r>
              <a:rPr lang="en-US" sz="1100" dirty="0" err="1">
                <a:solidFill>
                  <a:schemeClr val="tx1"/>
                </a:solidFill>
                <a:latin typeface="+mn-lt"/>
                <a:ea typeface="Arial"/>
                <a:cs typeface="Arial"/>
                <a:sym typeface="Arial"/>
              </a:rPr>
              <a:t>fortalecimiento</a:t>
            </a:r>
            <a:r>
              <a:rPr lang="en-US" sz="1100" dirty="0">
                <a:solidFill>
                  <a:schemeClr val="tx1"/>
                </a:solidFill>
                <a:latin typeface="+mn-lt"/>
                <a:ea typeface="Arial"/>
                <a:cs typeface="Arial"/>
                <a:sym typeface="Arial"/>
              </a:rPr>
              <a:t> familiar a los cuidadores y las </a:t>
            </a:r>
            <a:r>
              <a:rPr lang="en-US" sz="1100" dirty="0" err="1">
                <a:solidFill>
                  <a:schemeClr val="tx1"/>
                </a:solidFill>
                <a:latin typeface="+mn-lt"/>
                <a:ea typeface="Arial"/>
                <a:cs typeface="Arial"/>
                <a:sym typeface="Arial"/>
              </a:rPr>
              <a:t>familias</a:t>
            </a:r>
            <a:r>
              <a:rPr lang="en-US" sz="1100" dirty="0">
                <a:solidFill>
                  <a:schemeClr val="tx1"/>
                </a:solidFill>
                <a:latin typeface="+mn-lt"/>
                <a:ea typeface="Arial"/>
                <a:cs typeface="Arial"/>
                <a:sym typeface="Arial"/>
              </a:rPr>
              <a:t>.</a:t>
            </a:r>
          </a:p>
        </p:txBody>
      </p:sp>
      <p:sp>
        <p:nvSpPr>
          <p:cNvPr id="5" name="TextBox 4">
            <a:extLst>
              <a:ext uri="{FF2B5EF4-FFF2-40B4-BE49-F238E27FC236}">
                <a16:creationId xmlns:a16="http://schemas.microsoft.com/office/drawing/2014/main" id="{932641E7-9996-1BFB-43F2-64F45BEB6B17}"/>
              </a:ext>
            </a:extLst>
          </p:cNvPr>
          <p:cNvSpPr txBox="1"/>
          <p:nvPr/>
        </p:nvSpPr>
        <p:spPr>
          <a:xfrm>
            <a:off x="996287" y="2367452"/>
            <a:ext cx="5254042" cy="276999"/>
          </a:xfrm>
          <a:prstGeom prst="rect">
            <a:avLst/>
          </a:prstGeom>
          <a:noFill/>
        </p:spPr>
        <p:txBody>
          <a:bodyPr wrap="square" rtlCol="0">
            <a:spAutoFit/>
          </a:bodyPr>
          <a:lstStyle/>
          <a:p>
            <a:r>
              <a:rPr lang="en-US" sz="1200" b="1" spc="300" dirty="0">
                <a:solidFill>
                  <a:schemeClr val="tx1"/>
                </a:solidFill>
              </a:rPr>
              <a:t>OBJETIVOS DE APRENDIZAJE </a:t>
            </a:r>
          </a:p>
        </p:txBody>
      </p:sp>
      <p:sp>
        <p:nvSpPr>
          <p:cNvPr id="6" name="TextBox 5">
            <a:extLst>
              <a:ext uri="{FF2B5EF4-FFF2-40B4-BE49-F238E27FC236}">
                <a16:creationId xmlns:a16="http://schemas.microsoft.com/office/drawing/2014/main" id="{144C952B-B6B1-A016-F0F6-11D967C41737}"/>
              </a:ext>
            </a:extLst>
          </p:cNvPr>
          <p:cNvSpPr txBox="1"/>
          <p:nvPr/>
        </p:nvSpPr>
        <p:spPr>
          <a:xfrm>
            <a:off x="1675087" y="2859192"/>
            <a:ext cx="4575242" cy="2123658"/>
          </a:xfrm>
          <a:prstGeom prst="rect">
            <a:avLst/>
          </a:prstGeom>
          <a:noFill/>
        </p:spPr>
        <p:txBody>
          <a:bodyPr wrap="square" rtlCol="0">
            <a:spAutoFit/>
          </a:bodyPr>
          <a:lstStyle/>
          <a:p>
            <a:pPr marL="0" marR="0" lvl="0" indent="0" algn="l" rtl="0">
              <a:spcBef>
                <a:spcPts val="0"/>
              </a:spcBef>
              <a:spcAft>
                <a:spcPts val="0"/>
              </a:spcAft>
              <a:buNone/>
            </a:pPr>
            <a:r>
              <a:rPr lang="en-US" sz="1100" dirty="0" err="1">
                <a:solidFill>
                  <a:schemeClr val="tx1"/>
                </a:solidFill>
                <a:latin typeface="+mn-lt"/>
                <a:ea typeface="Arial"/>
                <a:cs typeface="Arial"/>
                <a:sym typeface="Arial"/>
              </a:rPr>
              <a:t>Demostración</a:t>
            </a:r>
            <a:r>
              <a:rPr lang="en-US" sz="1100" dirty="0">
                <a:solidFill>
                  <a:schemeClr val="tx1"/>
                </a:solidFill>
                <a:latin typeface="+mn-lt"/>
                <a:ea typeface="Arial"/>
                <a:cs typeface="Arial"/>
                <a:sym typeface="Arial"/>
              </a:rPr>
              <a:t> de técnicas y herramientas de crianza que puedan utilizarse con padres, </a:t>
            </a:r>
            <a:r>
              <a:rPr lang="en-US" sz="1100" dirty="0" err="1">
                <a:solidFill>
                  <a:schemeClr val="tx1"/>
                </a:solidFill>
                <a:latin typeface="+mn-lt"/>
                <a:ea typeface="Arial"/>
                <a:cs typeface="Arial"/>
                <a:sym typeface="Arial"/>
              </a:rPr>
              <a:t>madres</a:t>
            </a:r>
            <a:r>
              <a:rPr lang="en-US" sz="1100" dirty="0">
                <a:solidFill>
                  <a:schemeClr val="tx1"/>
                </a:solidFill>
                <a:latin typeface="+mn-lt"/>
                <a:ea typeface="Arial"/>
                <a:cs typeface="Arial"/>
                <a:sym typeface="Arial"/>
              </a:rPr>
              <a:t>, </a:t>
            </a:r>
            <a:r>
              <a:rPr lang="en-US" sz="1100" dirty="0" err="1">
                <a:solidFill>
                  <a:schemeClr val="tx1"/>
                </a:solidFill>
                <a:latin typeface="+mn-lt"/>
                <a:ea typeface="Arial"/>
                <a:cs typeface="Arial"/>
                <a:sym typeface="Arial"/>
              </a:rPr>
              <a:t>cuidadores</a:t>
            </a:r>
            <a:r>
              <a:rPr lang="en-US" sz="1100" dirty="0">
                <a:solidFill>
                  <a:schemeClr val="tx1"/>
                </a:solidFill>
                <a:latin typeface="+mn-lt"/>
                <a:ea typeface="Arial"/>
                <a:cs typeface="Arial"/>
                <a:sym typeface="Arial"/>
              </a:rPr>
              <a:t> y </a:t>
            </a:r>
            <a:r>
              <a:rPr lang="en-US" sz="1100" dirty="0" err="1">
                <a:solidFill>
                  <a:schemeClr val="tx1"/>
                </a:solidFill>
                <a:latin typeface="+mn-lt"/>
                <a:ea typeface="Arial"/>
                <a:cs typeface="Arial"/>
                <a:sym typeface="Arial"/>
              </a:rPr>
              <a:t>menores</a:t>
            </a:r>
            <a:r>
              <a:rPr lang="en-US" sz="1100" dirty="0">
                <a:solidFill>
                  <a:schemeClr val="tx1"/>
                </a:solidFill>
                <a:latin typeface="+mn-lt"/>
                <a:ea typeface="Arial"/>
                <a:cs typeface="Arial"/>
                <a:sym typeface="Arial"/>
              </a:rPr>
              <a:t> para apoyar el </a:t>
            </a:r>
            <a:r>
              <a:rPr lang="en-US" sz="1100" dirty="0" err="1">
                <a:solidFill>
                  <a:schemeClr val="tx1"/>
                </a:solidFill>
                <a:latin typeface="+mn-lt"/>
                <a:ea typeface="Arial"/>
                <a:cs typeface="Arial"/>
                <a:sym typeface="Arial"/>
              </a:rPr>
              <a:t>fortalecimiento</a:t>
            </a:r>
            <a:r>
              <a:rPr lang="en-US" sz="1100" dirty="0">
                <a:solidFill>
                  <a:schemeClr val="tx1"/>
                </a:solidFill>
                <a:latin typeface="+mn-lt"/>
                <a:ea typeface="Arial"/>
                <a:cs typeface="Arial"/>
                <a:sym typeface="Arial"/>
              </a:rPr>
              <a:t> familiar.</a:t>
            </a:r>
          </a:p>
          <a:p>
            <a:pPr marL="0" marR="0" lvl="0" indent="0" algn="l" rtl="0">
              <a:spcBef>
                <a:spcPts val="0"/>
              </a:spcBef>
              <a:spcAft>
                <a:spcPts val="0"/>
              </a:spcAft>
              <a:buNone/>
            </a:pPr>
            <a:endParaRPr lang="en-US" sz="1100" dirty="0">
              <a:ea typeface="Arial"/>
              <a:cs typeface="Arial"/>
              <a:sym typeface="Arial"/>
            </a:endParaRPr>
          </a:p>
          <a:p>
            <a:pPr marL="0" marR="0" lvl="0" indent="0" algn="l" rtl="0">
              <a:spcBef>
                <a:spcPts val="0"/>
              </a:spcBef>
              <a:spcAft>
                <a:spcPts val="0"/>
              </a:spcAft>
              <a:buNone/>
            </a:pPr>
            <a:r>
              <a:rPr lang="en-US" sz="1100" dirty="0" err="1">
                <a:solidFill>
                  <a:schemeClr val="tx1"/>
                </a:solidFill>
                <a:latin typeface="+mn-lt"/>
                <a:ea typeface="Arial"/>
                <a:cs typeface="Arial"/>
                <a:sym typeface="Arial"/>
              </a:rPr>
              <a:t>Descripción</a:t>
            </a:r>
            <a:r>
              <a:rPr lang="en-US" sz="1100" dirty="0">
                <a:solidFill>
                  <a:schemeClr val="tx1"/>
                </a:solidFill>
                <a:latin typeface="+mn-lt"/>
                <a:ea typeface="Arial"/>
                <a:cs typeface="Arial"/>
                <a:sym typeface="Arial"/>
              </a:rPr>
              <a:t> de </a:t>
            </a:r>
            <a:r>
              <a:rPr lang="en-US" sz="1100" dirty="0" err="1">
                <a:solidFill>
                  <a:schemeClr val="tx1"/>
                </a:solidFill>
                <a:latin typeface="+mn-lt"/>
                <a:ea typeface="Arial"/>
                <a:cs typeface="Arial"/>
                <a:sym typeface="Arial"/>
              </a:rPr>
              <a:t>cómo</a:t>
            </a:r>
            <a:r>
              <a:rPr lang="en-US" sz="1100" dirty="0">
                <a:solidFill>
                  <a:schemeClr val="tx1"/>
                </a:solidFill>
                <a:latin typeface="+mn-lt"/>
                <a:ea typeface="Arial"/>
                <a:cs typeface="Arial"/>
                <a:sym typeface="Arial"/>
              </a:rPr>
              <a:t> </a:t>
            </a:r>
            <a:r>
              <a:rPr lang="en-US" sz="1100" dirty="0" err="1">
                <a:solidFill>
                  <a:schemeClr val="tx1"/>
                </a:solidFill>
                <a:latin typeface="+mn-lt"/>
                <a:ea typeface="Arial"/>
                <a:cs typeface="Arial"/>
                <a:sym typeface="Arial"/>
              </a:rPr>
              <a:t>los</a:t>
            </a:r>
            <a:r>
              <a:rPr lang="en-US" sz="1100" dirty="0">
                <a:solidFill>
                  <a:schemeClr val="tx1"/>
                </a:solidFill>
                <a:latin typeface="+mn-lt"/>
                <a:ea typeface="Arial"/>
                <a:cs typeface="Arial"/>
                <a:sym typeface="Arial"/>
              </a:rPr>
              <a:t>/as cuidadores pueden utilizar técnicas de relajación y autocuidado para controlar </a:t>
            </a:r>
            <a:r>
              <a:rPr lang="en-US" sz="1100" dirty="0" err="1">
                <a:solidFill>
                  <a:schemeClr val="tx1"/>
                </a:solidFill>
                <a:latin typeface="+mn-lt"/>
                <a:ea typeface="Arial"/>
                <a:cs typeface="Arial"/>
                <a:sym typeface="Arial"/>
              </a:rPr>
              <a:t>el</a:t>
            </a:r>
            <a:r>
              <a:rPr lang="en-US" sz="1100" dirty="0">
                <a:solidFill>
                  <a:schemeClr val="tx1"/>
                </a:solidFill>
                <a:latin typeface="+mn-lt"/>
                <a:ea typeface="Arial"/>
                <a:cs typeface="Arial"/>
                <a:sym typeface="Arial"/>
              </a:rPr>
              <a:t> </a:t>
            </a:r>
            <a:r>
              <a:rPr lang="en-US" sz="1100" dirty="0" err="1">
                <a:solidFill>
                  <a:schemeClr val="tx1"/>
                </a:solidFill>
                <a:latin typeface="+mn-lt"/>
                <a:ea typeface="Arial"/>
                <a:cs typeface="Arial"/>
                <a:sym typeface="Arial"/>
              </a:rPr>
              <a:t>estrés</a:t>
            </a:r>
            <a:r>
              <a:rPr lang="en-US" sz="1100" dirty="0">
                <a:solidFill>
                  <a:schemeClr val="tx1"/>
                </a:solidFill>
                <a:latin typeface="+mn-lt"/>
                <a:ea typeface="Arial"/>
                <a:cs typeface="Arial"/>
                <a:sym typeface="Arial"/>
              </a:rPr>
              <a:t>.</a:t>
            </a:r>
          </a:p>
          <a:p>
            <a:pPr marL="0" marR="0" lvl="0" indent="0" algn="l" rtl="0">
              <a:spcBef>
                <a:spcPts val="0"/>
              </a:spcBef>
              <a:spcAft>
                <a:spcPts val="0"/>
              </a:spcAft>
              <a:buNone/>
            </a:pPr>
            <a:endParaRPr lang="en-US" sz="1100" dirty="0">
              <a:ea typeface="Arial"/>
              <a:cs typeface="Arial"/>
              <a:sym typeface="Arial"/>
            </a:endParaRPr>
          </a:p>
          <a:p>
            <a:pPr marL="0" marR="0" lvl="0" indent="0" algn="l" rtl="0">
              <a:spcBef>
                <a:spcPts val="0"/>
              </a:spcBef>
              <a:spcAft>
                <a:spcPts val="0"/>
              </a:spcAft>
              <a:buNone/>
            </a:pPr>
            <a:r>
              <a:rPr lang="en-US" sz="1100" dirty="0" err="1">
                <a:solidFill>
                  <a:schemeClr val="tx1"/>
                </a:solidFill>
                <a:latin typeface="+mn-lt"/>
                <a:ea typeface="Arial"/>
                <a:cs typeface="Arial"/>
                <a:sym typeface="Arial"/>
              </a:rPr>
              <a:t>Explicación</a:t>
            </a:r>
            <a:r>
              <a:rPr lang="en-US" sz="1100" dirty="0">
                <a:solidFill>
                  <a:schemeClr val="tx1"/>
                </a:solidFill>
                <a:latin typeface="+mn-lt"/>
                <a:ea typeface="Arial"/>
                <a:cs typeface="Arial"/>
                <a:sym typeface="Arial"/>
              </a:rPr>
              <a:t> de formas de trabajar con las familias para trazar y reforzar las redes de </a:t>
            </a:r>
            <a:r>
              <a:rPr lang="en-US" sz="1100" dirty="0" err="1">
                <a:solidFill>
                  <a:schemeClr val="tx1"/>
                </a:solidFill>
                <a:latin typeface="+mn-lt"/>
                <a:ea typeface="Arial"/>
                <a:cs typeface="Arial"/>
                <a:sym typeface="Arial"/>
              </a:rPr>
              <a:t>apoyo</a:t>
            </a:r>
            <a:r>
              <a:rPr lang="en-US" sz="1100" dirty="0">
                <a:solidFill>
                  <a:schemeClr val="tx1"/>
                </a:solidFill>
                <a:latin typeface="+mn-lt"/>
                <a:ea typeface="Arial"/>
                <a:cs typeface="Arial"/>
                <a:sym typeface="Arial"/>
              </a:rPr>
              <a:t> social.</a:t>
            </a:r>
          </a:p>
          <a:p>
            <a:pPr marL="0" marR="0" lvl="0" indent="0" algn="l" rtl="0">
              <a:spcBef>
                <a:spcPts val="0"/>
              </a:spcBef>
              <a:spcAft>
                <a:spcPts val="0"/>
              </a:spcAft>
              <a:buNone/>
            </a:pPr>
            <a:endParaRPr lang="en-US" sz="1100" dirty="0">
              <a:ea typeface="Arial"/>
              <a:cs typeface="Arial"/>
              <a:sym typeface="Arial"/>
            </a:endParaRPr>
          </a:p>
          <a:p>
            <a:pPr marL="0" marR="0" lvl="0" indent="0" algn="l" rtl="0">
              <a:spcBef>
                <a:spcPts val="0"/>
              </a:spcBef>
              <a:spcAft>
                <a:spcPts val="0"/>
              </a:spcAft>
              <a:buNone/>
            </a:pPr>
            <a:r>
              <a:rPr lang="en-US" sz="1100" dirty="0" err="1">
                <a:solidFill>
                  <a:schemeClr val="tx1"/>
                </a:solidFill>
                <a:latin typeface="+mn-lt"/>
                <a:ea typeface="Arial"/>
                <a:cs typeface="Arial"/>
                <a:sym typeface="Arial"/>
              </a:rPr>
              <a:t>Descripción</a:t>
            </a:r>
            <a:r>
              <a:rPr lang="en-US" sz="1100" dirty="0">
                <a:solidFill>
                  <a:schemeClr val="tx1"/>
                </a:solidFill>
                <a:latin typeface="+mn-lt"/>
                <a:ea typeface="Arial"/>
                <a:cs typeface="Arial"/>
                <a:sym typeface="Arial"/>
              </a:rPr>
              <a:t> de cómo pueden utilizarse las herramientas para apoyar la gestión del dinero con las </a:t>
            </a:r>
            <a:r>
              <a:rPr lang="en-US" sz="1100" dirty="0" err="1">
                <a:solidFill>
                  <a:schemeClr val="tx1"/>
                </a:solidFill>
                <a:latin typeface="+mn-lt"/>
                <a:ea typeface="Arial"/>
                <a:cs typeface="Arial"/>
                <a:sym typeface="Arial"/>
              </a:rPr>
              <a:t>familias</a:t>
            </a:r>
            <a:r>
              <a:rPr lang="en-US" sz="1100" dirty="0">
                <a:solidFill>
                  <a:schemeClr val="tx1"/>
                </a:solidFill>
                <a:latin typeface="+mn-lt"/>
                <a:ea typeface="Arial"/>
                <a:cs typeface="Arial"/>
                <a:sym typeface="Arial"/>
              </a:rPr>
              <a:t>.</a:t>
            </a:r>
          </a:p>
        </p:txBody>
      </p:sp>
      <p:grpSp>
        <p:nvGrpSpPr>
          <p:cNvPr id="7" name="Google Shape;149;p12">
            <a:extLst>
              <a:ext uri="{FF2B5EF4-FFF2-40B4-BE49-F238E27FC236}">
                <a16:creationId xmlns:a16="http://schemas.microsoft.com/office/drawing/2014/main" id="{58ADC60D-AB3F-27B1-94D8-DC4F24D4BEC8}"/>
              </a:ext>
            </a:extLst>
          </p:cNvPr>
          <p:cNvGrpSpPr/>
          <p:nvPr/>
        </p:nvGrpSpPr>
        <p:grpSpPr>
          <a:xfrm>
            <a:off x="1020268" y="2859192"/>
            <a:ext cx="559955" cy="387333"/>
            <a:chOff x="6878053" y="1156317"/>
            <a:chExt cx="1431178" cy="1039513"/>
          </a:xfrm>
          <a:solidFill>
            <a:schemeClr val="accent3">
              <a:lumMod val="75000"/>
            </a:schemeClr>
          </a:solidFill>
        </p:grpSpPr>
        <p:grpSp>
          <p:nvGrpSpPr>
            <p:cNvPr id="8" name="Google Shape;150;p12">
              <a:extLst>
                <a:ext uri="{FF2B5EF4-FFF2-40B4-BE49-F238E27FC236}">
                  <a16:creationId xmlns:a16="http://schemas.microsoft.com/office/drawing/2014/main" id="{EF03A04B-025B-508B-075C-D044B2570590}"/>
                </a:ext>
              </a:extLst>
            </p:cNvPr>
            <p:cNvGrpSpPr/>
            <p:nvPr/>
          </p:nvGrpSpPr>
          <p:grpSpPr>
            <a:xfrm>
              <a:off x="7672978" y="1156317"/>
              <a:ext cx="412941" cy="436880"/>
              <a:chOff x="243840" y="1676400"/>
              <a:chExt cx="701040" cy="741680"/>
            </a:xfrm>
            <a:grpFill/>
          </p:grpSpPr>
          <p:sp>
            <p:nvSpPr>
              <p:cNvPr id="11" name="Google Shape;151;p12">
                <a:extLst>
                  <a:ext uri="{FF2B5EF4-FFF2-40B4-BE49-F238E27FC236}">
                    <a16:creationId xmlns:a16="http://schemas.microsoft.com/office/drawing/2014/main" id="{BDAFB5B8-4AF5-B944-0952-3057B67A6FA1}"/>
                  </a:ext>
                </a:extLst>
              </p:cNvPr>
              <p:cNvSpPr/>
              <p:nvPr/>
            </p:nvSpPr>
            <p:spPr>
              <a:xfrm>
                <a:off x="243840" y="1676400"/>
                <a:ext cx="116839" cy="741680"/>
              </a:xfrm>
              <a:prstGeom prst="rect">
                <a:avLst/>
              </a:prstGeom>
              <a:grp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Calibri"/>
                  <a:buNone/>
                </a:pPr>
                <a:endParaRPr lang="en-US" sz="1800" b="0" i="0" u="none" strike="noStrike" cap="none" dirty="0">
                  <a:solidFill>
                    <a:srgbClr val="FFFFFF"/>
                  </a:solidFill>
                  <a:latin typeface="Calibri"/>
                  <a:ea typeface="Calibri"/>
                  <a:cs typeface="Calibri"/>
                  <a:sym typeface="Calibri"/>
                </a:endParaRPr>
              </a:p>
            </p:txBody>
          </p:sp>
          <p:sp>
            <p:nvSpPr>
              <p:cNvPr id="12" name="Google Shape;152;p12">
                <a:extLst>
                  <a:ext uri="{FF2B5EF4-FFF2-40B4-BE49-F238E27FC236}">
                    <a16:creationId xmlns:a16="http://schemas.microsoft.com/office/drawing/2014/main" id="{9BBF8986-D295-CE38-9D57-A05D5A5CB488}"/>
                  </a:ext>
                </a:extLst>
              </p:cNvPr>
              <p:cNvSpPr/>
              <p:nvPr/>
            </p:nvSpPr>
            <p:spPr>
              <a:xfrm>
                <a:off x="314960" y="1676400"/>
                <a:ext cx="629920" cy="436880"/>
              </a:xfrm>
              <a:prstGeom prst="rect">
                <a:avLst/>
              </a:prstGeom>
              <a:grp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Calibri"/>
                  <a:buNone/>
                </a:pPr>
                <a:endParaRPr lang="en-US" sz="1800" b="0" i="0" u="none" strike="noStrike" cap="none" dirty="0">
                  <a:solidFill>
                    <a:srgbClr val="FFFFFF"/>
                  </a:solidFill>
                  <a:latin typeface="Calibri"/>
                  <a:ea typeface="Calibri"/>
                  <a:cs typeface="Calibri"/>
                  <a:sym typeface="Calibri"/>
                </a:endParaRPr>
              </a:p>
            </p:txBody>
          </p:sp>
        </p:grpSp>
        <p:sp>
          <p:nvSpPr>
            <p:cNvPr id="9" name="Google Shape;153;p12">
              <a:extLst>
                <a:ext uri="{FF2B5EF4-FFF2-40B4-BE49-F238E27FC236}">
                  <a16:creationId xmlns:a16="http://schemas.microsoft.com/office/drawing/2014/main" id="{245910EA-E971-E32F-E4EF-7C638A11E5B6}"/>
                </a:ext>
              </a:extLst>
            </p:cNvPr>
            <p:cNvSpPr/>
            <p:nvPr/>
          </p:nvSpPr>
          <p:spPr>
            <a:xfrm>
              <a:off x="7120511" y="1517650"/>
              <a:ext cx="1188720" cy="678180"/>
            </a:xfrm>
            <a:prstGeom prst="triangle">
              <a:avLst>
                <a:gd name="adj" fmla="val 50000"/>
              </a:avLst>
            </a:prstGeom>
            <a:grp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Calibri"/>
                <a:buNone/>
              </a:pPr>
              <a:endParaRPr lang="en-US" sz="1800" b="0" i="0" u="none" strike="noStrike" cap="none" dirty="0">
                <a:solidFill>
                  <a:srgbClr val="FFFFFF"/>
                </a:solidFill>
                <a:latin typeface="Calibri"/>
                <a:ea typeface="Calibri"/>
                <a:cs typeface="Calibri"/>
                <a:sym typeface="Calibri"/>
              </a:endParaRPr>
            </a:p>
          </p:txBody>
        </p:sp>
        <p:sp>
          <p:nvSpPr>
            <p:cNvPr id="10" name="Google Shape;154;p12">
              <a:extLst>
                <a:ext uri="{FF2B5EF4-FFF2-40B4-BE49-F238E27FC236}">
                  <a16:creationId xmlns:a16="http://schemas.microsoft.com/office/drawing/2014/main" id="{34E4E4F6-4038-D73F-EBD8-8BE5EB135F76}"/>
                </a:ext>
              </a:extLst>
            </p:cNvPr>
            <p:cNvSpPr/>
            <p:nvPr/>
          </p:nvSpPr>
          <p:spPr>
            <a:xfrm>
              <a:off x="6878053" y="1727035"/>
              <a:ext cx="821708" cy="468795"/>
            </a:xfrm>
            <a:prstGeom prst="triangle">
              <a:avLst>
                <a:gd name="adj" fmla="val 50000"/>
              </a:avLst>
            </a:prstGeom>
            <a:grp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Calibri"/>
                <a:buNone/>
              </a:pPr>
              <a:endParaRPr lang="en-US" sz="1800" b="0" i="0" u="none" strike="noStrike" cap="none" dirty="0">
                <a:solidFill>
                  <a:srgbClr val="FFFFFF"/>
                </a:solidFill>
                <a:latin typeface="Calibri"/>
                <a:ea typeface="Calibri"/>
                <a:cs typeface="Calibri"/>
                <a:sym typeface="Calibri"/>
              </a:endParaRPr>
            </a:p>
          </p:txBody>
        </p:sp>
      </p:grpSp>
      <p:grpSp>
        <p:nvGrpSpPr>
          <p:cNvPr id="13" name="Google Shape;149;p12">
            <a:extLst>
              <a:ext uri="{FF2B5EF4-FFF2-40B4-BE49-F238E27FC236}">
                <a16:creationId xmlns:a16="http://schemas.microsoft.com/office/drawing/2014/main" id="{8FC37BEC-2B6C-0776-7A5C-56E4A7FF8288}"/>
              </a:ext>
            </a:extLst>
          </p:cNvPr>
          <p:cNvGrpSpPr/>
          <p:nvPr/>
        </p:nvGrpSpPr>
        <p:grpSpPr>
          <a:xfrm>
            <a:off x="1020268" y="3371355"/>
            <a:ext cx="559955" cy="387333"/>
            <a:chOff x="6878053" y="1156317"/>
            <a:chExt cx="1431178" cy="1039513"/>
          </a:xfrm>
          <a:solidFill>
            <a:schemeClr val="accent3">
              <a:lumMod val="75000"/>
            </a:schemeClr>
          </a:solidFill>
        </p:grpSpPr>
        <p:grpSp>
          <p:nvGrpSpPr>
            <p:cNvPr id="14" name="Google Shape;150;p12">
              <a:extLst>
                <a:ext uri="{FF2B5EF4-FFF2-40B4-BE49-F238E27FC236}">
                  <a16:creationId xmlns:a16="http://schemas.microsoft.com/office/drawing/2014/main" id="{C6B540AB-FC28-D822-8B2B-D78D241899D0}"/>
                </a:ext>
              </a:extLst>
            </p:cNvPr>
            <p:cNvGrpSpPr/>
            <p:nvPr/>
          </p:nvGrpSpPr>
          <p:grpSpPr>
            <a:xfrm>
              <a:off x="7672978" y="1156317"/>
              <a:ext cx="412941" cy="436880"/>
              <a:chOff x="243840" y="1676400"/>
              <a:chExt cx="701040" cy="741680"/>
            </a:xfrm>
            <a:grpFill/>
          </p:grpSpPr>
          <p:sp>
            <p:nvSpPr>
              <p:cNvPr id="17" name="Google Shape;151;p12">
                <a:extLst>
                  <a:ext uri="{FF2B5EF4-FFF2-40B4-BE49-F238E27FC236}">
                    <a16:creationId xmlns:a16="http://schemas.microsoft.com/office/drawing/2014/main" id="{A88A01AA-36AB-5944-8FD9-95847791EB5D}"/>
                  </a:ext>
                </a:extLst>
              </p:cNvPr>
              <p:cNvSpPr/>
              <p:nvPr/>
            </p:nvSpPr>
            <p:spPr>
              <a:xfrm>
                <a:off x="243840" y="1676400"/>
                <a:ext cx="116839" cy="741680"/>
              </a:xfrm>
              <a:prstGeom prst="rect">
                <a:avLst/>
              </a:prstGeom>
              <a:grp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Calibri"/>
                  <a:buNone/>
                </a:pPr>
                <a:endParaRPr lang="en-US" sz="1800" b="0" i="0" u="none" strike="noStrike" cap="none" dirty="0">
                  <a:solidFill>
                    <a:srgbClr val="FFFFFF"/>
                  </a:solidFill>
                  <a:latin typeface="Calibri"/>
                  <a:ea typeface="Calibri"/>
                  <a:cs typeface="Calibri"/>
                  <a:sym typeface="Calibri"/>
                </a:endParaRPr>
              </a:p>
            </p:txBody>
          </p:sp>
          <p:sp>
            <p:nvSpPr>
              <p:cNvPr id="18" name="Google Shape;152;p12">
                <a:extLst>
                  <a:ext uri="{FF2B5EF4-FFF2-40B4-BE49-F238E27FC236}">
                    <a16:creationId xmlns:a16="http://schemas.microsoft.com/office/drawing/2014/main" id="{2C274092-4543-417D-1F6F-469805DE8887}"/>
                  </a:ext>
                </a:extLst>
              </p:cNvPr>
              <p:cNvSpPr/>
              <p:nvPr/>
            </p:nvSpPr>
            <p:spPr>
              <a:xfrm>
                <a:off x="314960" y="1676400"/>
                <a:ext cx="629920" cy="436880"/>
              </a:xfrm>
              <a:prstGeom prst="rect">
                <a:avLst/>
              </a:prstGeom>
              <a:grp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Calibri"/>
                  <a:buNone/>
                </a:pPr>
                <a:endParaRPr lang="en-US" sz="1800" b="0" i="0" u="none" strike="noStrike" cap="none" dirty="0">
                  <a:solidFill>
                    <a:srgbClr val="FFFFFF"/>
                  </a:solidFill>
                  <a:latin typeface="Calibri"/>
                  <a:ea typeface="Calibri"/>
                  <a:cs typeface="Calibri"/>
                  <a:sym typeface="Calibri"/>
                </a:endParaRPr>
              </a:p>
            </p:txBody>
          </p:sp>
        </p:grpSp>
        <p:sp>
          <p:nvSpPr>
            <p:cNvPr id="15" name="Google Shape;153;p12">
              <a:extLst>
                <a:ext uri="{FF2B5EF4-FFF2-40B4-BE49-F238E27FC236}">
                  <a16:creationId xmlns:a16="http://schemas.microsoft.com/office/drawing/2014/main" id="{4662B4F8-621B-9B44-7AF4-DC16799534AC}"/>
                </a:ext>
              </a:extLst>
            </p:cNvPr>
            <p:cNvSpPr/>
            <p:nvPr/>
          </p:nvSpPr>
          <p:spPr>
            <a:xfrm>
              <a:off x="7120511" y="1517650"/>
              <a:ext cx="1188720" cy="678180"/>
            </a:xfrm>
            <a:prstGeom prst="triangle">
              <a:avLst>
                <a:gd name="adj" fmla="val 50000"/>
              </a:avLst>
            </a:prstGeom>
            <a:grp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Calibri"/>
                <a:buNone/>
              </a:pPr>
              <a:endParaRPr lang="en-US" sz="1800" b="0" i="0" u="none" strike="noStrike" cap="none" dirty="0">
                <a:solidFill>
                  <a:srgbClr val="FFFFFF"/>
                </a:solidFill>
                <a:latin typeface="Calibri"/>
                <a:ea typeface="Calibri"/>
                <a:cs typeface="Calibri"/>
                <a:sym typeface="Calibri"/>
              </a:endParaRPr>
            </a:p>
          </p:txBody>
        </p:sp>
        <p:sp>
          <p:nvSpPr>
            <p:cNvPr id="16" name="Google Shape;154;p12">
              <a:extLst>
                <a:ext uri="{FF2B5EF4-FFF2-40B4-BE49-F238E27FC236}">
                  <a16:creationId xmlns:a16="http://schemas.microsoft.com/office/drawing/2014/main" id="{AD321B47-C2EB-B558-FDCB-B6573FF518C1}"/>
                </a:ext>
              </a:extLst>
            </p:cNvPr>
            <p:cNvSpPr/>
            <p:nvPr/>
          </p:nvSpPr>
          <p:spPr>
            <a:xfrm>
              <a:off x="6878053" y="1727035"/>
              <a:ext cx="821708" cy="468795"/>
            </a:xfrm>
            <a:prstGeom prst="triangle">
              <a:avLst>
                <a:gd name="adj" fmla="val 50000"/>
              </a:avLst>
            </a:prstGeom>
            <a:grp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Calibri"/>
                <a:buNone/>
              </a:pPr>
              <a:endParaRPr lang="en-US" sz="1800" b="0" i="0" u="none" strike="noStrike" cap="none" dirty="0">
                <a:solidFill>
                  <a:srgbClr val="FFFFFF"/>
                </a:solidFill>
                <a:latin typeface="Calibri"/>
                <a:ea typeface="Calibri"/>
                <a:cs typeface="Calibri"/>
                <a:sym typeface="Calibri"/>
              </a:endParaRPr>
            </a:p>
          </p:txBody>
        </p:sp>
      </p:grpSp>
      <p:grpSp>
        <p:nvGrpSpPr>
          <p:cNvPr id="19" name="Google Shape;149;p12">
            <a:extLst>
              <a:ext uri="{FF2B5EF4-FFF2-40B4-BE49-F238E27FC236}">
                <a16:creationId xmlns:a16="http://schemas.microsoft.com/office/drawing/2014/main" id="{A18DFBCB-898E-F54C-1DC0-0CBC3C08CBBD}"/>
              </a:ext>
            </a:extLst>
          </p:cNvPr>
          <p:cNvGrpSpPr/>
          <p:nvPr/>
        </p:nvGrpSpPr>
        <p:grpSpPr>
          <a:xfrm>
            <a:off x="1020268" y="3893324"/>
            <a:ext cx="559955" cy="387333"/>
            <a:chOff x="6878053" y="1156317"/>
            <a:chExt cx="1431178" cy="1039513"/>
          </a:xfrm>
          <a:solidFill>
            <a:schemeClr val="accent3">
              <a:lumMod val="75000"/>
            </a:schemeClr>
          </a:solidFill>
        </p:grpSpPr>
        <p:grpSp>
          <p:nvGrpSpPr>
            <p:cNvPr id="20" name="Google Shape;150;p12">
              <a:extLst>
                <a:ext uri="{FF2B5EF4-FFF2-40B4-BE49-F238E27FC236}">
                  <a16:creationId xmlns:a16="http://schemas.microsoft.com/office/drawing/2014/main" id="{6EA682DA-30FC-F11C-A1B1-4F922A5603D8}"/>
                </a:ext>
              </a:extLst>
            </p:cNvPr>
            <p:cNvGrpSpPr/>
            <p:nvPr/>
          </p:nvGrpSpPr>
          <p:grpSpPr>
            <a:xfrm>
              <a:off x="7672978" y="1156317"/>
              <a:ext cx="412941" cy="436880"/>
              <a:chOff x="243840" y="1676400"/>
              <a:chExt cx="701040" cy="741680"/>
            </a:xfrm>
            <a:grpFill/>
          </p:grpSpPr>
          <p:sp>
            <p:nvSpPr>
              <p:cNvPr id="23" name="Google Shape;151;p12">
                <a:extLst>
                  <a:ext uri="{FF2B5EF4-FFF2-40B4-BE49-F238E27FC236}">
                    <a16:creationId xmlns:a16="http://schemas.microsoft.com/office/drawing/2014/main" id="{32B77852-C85E-89B7-CABD-BF5718135FC7}"/>
                  </a:ext>
                </a:extLst>
              </p:cNvPr>
              <p:cNvSpPr/>
              <p:nvPr/>
            </p:nvSpPr>
            <p:spPr>
              <a:xfrm>
                <a:off x="243840" y="1676400"/>
                <a:ext cx="116839" cy="741680"/>
              </a:xfrm>
              <a:prstGeom prst="rect">
                <a:avLst/>
              </a:prstGeom>
              <a:grp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Calibri"/>
                  <a:buNone/>
                </a:pPr>
                <a:endParaRPr lang="en-US" sz="1800" b="0" i="0" u="none" strike="noStrike" cap="none" dirty="0">
                  <a:solidFill>
                    <a:srgbClr val="FFFFFF"/>
                  </a:solidFill>
                  <a:latin typeface="Calibri"/>
                  <a:ea typeface="Calibri"/>
                  <a:cs typeface="Calibri"/>
                  <a:sym typeface="Calibri"/>
                </a:endParaRPr>
              </a:p>
            </p:txBody>
          </p:sp>
          <p:sp>
            <p:nvSpPr>
              <p:cNvPr id="24" name="Google Shape;152;p12">
                <a:extLst>
                  <a:ext uri="{FF2B5EF4-FFF2-40B4-BE49-F238E27FC236}">
                    <a16:creationId xmlns:a16="http://schemas.microsoft.com/office/drawing/2014/main" id="{022C3365-DBA5-241F-B4D8-B0540FB54713}"/>
                  </a:ext>
                </a:extLst>
              </p:cNvPr>
              <p:cNvSpPr/>
              <p:nvPr/>
            </p:nvSpPr>
            <p:spPr>
              <a:xfrm>
                <a:off x="314960" y="1676400"/>
                <a:ext cx="629920" cy="436880"/>
              </a:xfrm>
              <a:prstGeom prst="rect">
                <a:avLst/>
              </a:prstGeom>
              <a:grp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Calibri"/>
                  <a:buNone/>
                </a:pPr>
                <a:endParaRPr lang="en-US" sz="1800" b="0" i="0" u="none" strike="noStrike" cap="none" dirty="0">
                  <a:solidFill>
                    <a:srgbClr val="FFFFFF"/>
                  </a:solidFill>
                  <a:latin typeface="Calibri"/>
                  <a:ea typeface="Calibri"/>
                  <a:cs typeface="Calibri"/>
                  <a:sym typeface="Calibri"/>
                </a:endParaRPr>
              </a:p>
            </p:txBody>
          </p:sp>
        </p:grpSp>
        <p:sp>
          <p:nvSpPr>
            <p:cNvPr id="21" name="Google Shape;153;p12">
              <a:extLst>
                <a:ext uri="{FF2B5EF4-FFF2-40B4-BE49-F238E27FC236}">
                  <a16:creationId xmlns:a16="http://schemas.microsoft.com/office/drawing/2014/main" id="{B4725772-111C-7690-AE31-92C2A08A8C83}"/>
                </a:ext>
              </a:extLst>
            </p:cNvPr>
            <p:cNvSpPr/>
            <p:nvPr/>
          </p:nvSpPr>
          <p:spPr>
            <a:xfrm>
              <a:off x="7120511" y="1517650"/>
              <a:ext cx="1188720" cy="678180"/>
            </a:xfrm>
            <a:prstGeom prst="triangle">
              <a:avLst>
                <a:gd name="adj" fmla="val 50000"/>
              </a:avLst>
            </a:prstGeom>
            <a:grp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Calibri"/>
                <a:buNone/>
              </a:pPr>
              <a:endParaRPr lang="en-US" sz="1800" b="0" i="0" u="none" strike="noStrike" cap="none" dirty="0">
                <a:solidFill>
                  <a:srgbClr val="FFFFFF"/>
                </a:solidFill>
                <a:latin typeface="Calibri"/>
                <a:ea typeface="Calibri"/>
                <a:cs typeface="Calibri"/>
                <a:sym typeface="Calibri"/>
              </a:endParaRPr>
            </a:p>
          </p:txBody>
        </p:sp>
        <p:sp>
          <p:nvSpPr>
            <p:cNvPr id="22" name="Google Shape;154;p12">
              <a:extLst>
                <a:ext uri="{FF2B5EF4-FFF2-40B4-BE49-F238E27FC236}">
                  <a16:creationId xmlns:a16="http://schemas.microsoft.com/office/drawing/2014/main" id="{D9C6EACA-3533-FEAF-807A-1A781372EFA6}"/>
                </a:ext>
              </a:extLst>
            </p:cNvPr>
            <p:cNvSpPr/>
            <p:nvPr/>
          </p:nvSpPr>
          <p:spPr>
            <a:xfrm>
              <a:off x="6878053" y="1727035"/>
              <a:ext cx="821708" cy="468795"/>
            </a:xfrm>
            <a:prstGeom prst="triangle">
              <a:avLst>
                <a:gd name="adj" fmla="val 50000"/>
              </a:avLst>
            </a:prstGeom>
            <a:grp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Calibri"/>
                <a:buNone/>
              </a:pPr>
              <a:endParaRPr lang="en-US" sz="1800" b="0" i="0" u="none" strike="noStrike" cap="none" dirty="0">
                <a:solidFill>
                  <a:srgbClr val="FFFFFF"/>
                </a:solidFill>
                <a:latin typeface="Calibri"/>
                <a:ea typeface="Calibri"/>
                <a:cs typeface="Calibri"/>
                <a:sym typeface="Calibri"/>
              </a:endParaRPr>
            </a:p>
          </p:txBody>
        </p:sp>
      </p:grpSp>
      <p:grpSp>
        <p:nvGrpSpPr>
          <p:cNvPr id="36" name="Google Shape;149;p12">
            <a:extLst>
              <a:ext uri="{FF2B5EF4-FFF2-40B4-BE49-F238E27FC236}">
                <a16:creationId xmlns:a16="http://schemas.microsoft.com/office/drawing/2014/main" id="{B1220033-4403-8EE0-61BD-7D94514F17CE}"/>
              </a:ext>
            </a:extLst>
          </p:cNvPr>
          <p:cNvGrpSpPr/>
          <p:nvPr/>
        </p:nvGrpSpPr>
        <p:grpSpPr>
          <a:xfrm>
            <a:off x="1020268" y="4403401"/>
            <a:ext cx="559955" cy="387333"/>
            <a:chOff x="6878053" y="1156317"/>
            <a:chExt cx="1431178" cy="1039513"/>
          </a:xfrm>
          <a:solidFill>
            <a:schemeClr val="accent3">
              <a:lumMod val="75000"/>
            </a:schemeClr>
          </a:solidFill>
        </p:grpSpPr>
        <p:grpSp>
          <p:nvGrpSpPr>
            <p:cNvPr id="37" name="Google Shape;150;p12">
              <a:extLst>
                <a:ext uri="{FF2B5EF4-FFF2-40B4-BE49-F238E27FC236}">
                  <a16:creationId xmlns:a16="http://schemas.microsoft.com/office/drawing/2014/main" id="{61FC9A89-865F-350B-75EB-877D234DABF2}"/>
                </a:ext>
              </a:extLst>
            </p:cNvPr>
            <p:cNvGrpSpPr/>
            <p:nvPr/>
          </p:nvGrpSpPr>
          <p:grpSpPr>
            <a:xfrm>
              <a:off x="7672978" y="1156317"/>
              <a:ext cx="412941" cy="436880"/>
              <a:chOff x="243840" y="1676400"/>
              <a:chExt cx="701040" cy="741680"/>
            </a:xfrm>
            <a:grpFill/>
          </p:grpSpPr>
          <p:sp>
            <p:nvSpPr>
              <p:cNvPr id="40" name="Google Shape;151;p12">
                <a:extLst>
                  <a:ext uri="{FF2B5EF4-FFF2-40B4-BE49-F238E27FC236}">
                    <a16:creationId xmlns:a16="http://schemas.microsoft.com/office/drawing/2014/main" id="{46721990-5D4A-DB4A-E673-ED0A66BB33BA}"/>
                  </a:ext>
                </a:extLst>
              </p:cNvPr>
              <p:cNvSpPr/>
              <p:nvPr/>
            </p:nvSpPr>
            <p:spPr>
              <a:xfrm>
                <a:off x="243840" y="1676400"/>
                <a:ext cx="116839" cy="741680"/>
              </a:xfrm>
              <a:prstGeom prst="rect">
                <a:avLst/>
              </a:prstGeom>
              <a:grp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Calibri"/>
                  <a:buNone/>
                </a:pPr>
                <a:endParaRPr lang="en-US" sz="1800" b="0" i="0" u="none" strike="noStrike" cap="none" dirty="0">
                  <a:solidFill>
                    <a:srgbClr val="FFFFFF"/>
                  </a:solidFill>
                  <a:latin typeface="Calibri"/>
                  <a:ea typeface="Calibri"/>
                  <a:cs typeface="Calibri"/>
                  <a:sym typeface="Calibri"/>
                </a:endParaRPr>
              </a:p>
            </p:txBody>
          </p:sp>
          <p:sp>
            <p:nvSpPr>
              <p:cNvPr id="41" name="Google Shape;152;p12">
                <a:extLst>
                  <a:ext uri="{FF2B5EF4-FFF2-40B4-BE49-F238E27FC236}">
                    <a16:creationId xmlns:a16="http://schemas.microsoft.com/office/drawing/2014/main" id="{EA56E199-50D7-0A88-A624-D04AB0325120}"/>
                  </a:ext>
                </a:extLst>
              </p:cNvPr>
              <p:cNvSpPr/>
              <p:nvPr/>
            </p:nvSpPr>
            <p:spPr>
              <a:xfrm>
                <a:off x="314960" y="1676400"/>
                <a:ext cx="629920" cy="436880"/>
              </a:xfrm>
              <a:prstGeom prst="rect">
                <a:avLst/>
              </a:prstGeom>
              <a:grp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Calibri"/>
                  <a:buNone/>
                </a:pPr>
                <a:endParaRPr lang="en-US" sz="1800" b="0" i="0" u="none" strike="noStrike" cap="none" dirty="0">
                  <a:solidFill>
                    <a:srgbClr val="FFFFFF"/>
                  </a:solidFill>
                  <a:latin typeface="Calibri"/>
                  <a:ea typeface="Calibri"/>
                  <a:cs typeface="Calibri"/>
                  <a:sym typeface="Calibri"/>
                </a:endParaRPr>
              </a:p>
            </p:txBody>
          </p:sp>
        </p:grpSp>
        <p:sp>
          <p:nvSpPr>
            <p:cNvPr id="38" name="Google Shape;153;p12">
              <a:extLst>
                <a:ext uri="{FF2B5EF4-FFF2-40B4-BE49-F238E27FC236}">
                  <a16:creationId xmlns:a16="http://schemas.microsoft.com/office/drawing/2014/main" id="{090CA30F-BE41-3D61-092C-FD3AF92D748E}"/>
                </a:ext>
              </a:extLst>
            </p:cNvPr>
            <p:cNvSpPr/>
            <p:nvPr/>
          </p:nvSpPr>
          <p:spPr>
            <a:xfrm>
              <a:off x="7120511" y="1517650"/>
              <a:ext cx="1188720" cy="678180"/>
            </a:xfrm>
            <a:prstGeom prst="triangle">
              <a:avLst>
                <a:gd name="adj" fmla="val 50000"/>
              </a:avLst>
            </a:prstGeom>
            <a:grp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Calibri"/>
                <a:buNone/>
              </a:pPr>
              <a:endParaRPr lang="en-US" sz="1800" b="0" i="0" u="none" strike="noStrike" cap="none" dirty="0">
                <a:solidFill>
                  <a:srgbClr val="FFFFFF"/>
                </a:solidFill>
                <a:latin typeface="Calibri"/>
                <a:ea typeface="Calibri"/>
                <a:cs typeface="Calibri"/>
                <a:sym typeface="Calibri"/>
              </a:endParaRPr>
            </a:p>
          </p:txBody>
        </p:sp>
        <p:sp>
          <p:nvSpPr>
            <p:cNvPr id="39" name="Google Shape;154;p12">
              <a:extLst>
                <a:ext uri="{FF2B5EF4-FFF2-40B4-BE49-F238E27FC236}">
                  <a16:creationId xmlns:a16="http://schemas.microsoft.com/office/drawing/2014/main" id="{A46AA895-5BD2-5B58-6872-65352BF2C071}"/>
                </a:ext>
              </a:extLst>
            </p:cNvPr>
            <p:cNvSpPr/>
            <p:nvPr/>
          </p:nvSpPr>
          <p:spPr>
            <a:xfrm>
              <a:off x="6878053" y="1727035"/>
              <a:ext cx="821708" cy="468795"/>
            </a:xfrm>
            <a:prstGeom prst="triangle">
              <a:avLst>
                <a:gd name="adj" fmla="val 50000"/>
              </a:avLst>
            </a:prstGeom>
            <a:grp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Calibri"/>
                <a:buNone/>
              </a:pPr>
              <a:endParaRPr lang="en-US" sz="1800" b="0" i="0" u="none" strike="noStrike" cap="none" dirty="0">
                <a:solidFill>
                  <a:srgbClr val="FFFFFF"/>
                </a:solidFill>
                <a:latin typeface="Calibri"/>
                <a:ea typeface="Calibri"/>
                <a:cs typeface="Calibri"/>
                <a:sym typeface="Calibri"/>
              </a:endParaRPr>
            </a:p>
          </p:txBody>
        </p:sp>
      </p:grpSp>
      <p:sp>
        <p:nvSpPr>
          <p:cNvPr id="25" name="Hexagon 24">
            <a:extLst>
              <a:ext uri="{FF2B5EF4-FFF2-40B4-BE49-F238E27FC236}">
                <a16:creationId xmlns:a16="http://schemas.microsoft.com/office/drawing/2014/main" id="{044F80CE-FE6E-2BC2-C335-FB38B503BBDC}"/>
              </a:ext>
            </a:extLst>
          </p:cNvPr>
          <p:cNvSpPr/>
          <p:nvPr/>
        </p:nvSpPr>
        <p:spPr>
          <a:xfrm rot="1782986">
            <a:off x="286724" y="301110"/>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6" name="Hexagon 25">
            <a:extLst>
              <a:ext uri="{FF2B5EF4-FFF2-40B4-BE49-F238E27FC236}">
                <a16:creationId xmlns:a16="http://schemas.microsoft.com/office/drawing/2014/main" id="{550E5F0C-5ADD-1475-F837-51550FE38656}"/>
              </a:ext>
            </a:extLst>
          </p:cNvPr>
          <p:cNvSpPr/>
          <p:nvPr/>
        </p:nvSpPr>
        <p:spPr>
          <a:xfrm rot="1782986">
            <a:off x="286724" y="763955"/>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7" name="Hexagon 26">
            <a:extLst>
              <a:ext uri="{FF2B5EF4-FFF2-40B4-BE49-F238E27FC236}">
                <a16:creationId xmlns:a16="http://schemas.microsoft.com/office/drawing/2014/main" id="{8C01F570-71C6-BF5E-9A65-935F7F3A97DC}"/>
              </a:ext>
            </a:extLst>
          </p:cNvPr>
          <p:cNvSpPr/>
          <p:nvPr/>
        </p:nvSpPr>
        <p:spPr>
          <a:xfrm rot="1782986">
            <a:off x="286724" y="1226800"/>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8" name="Hexagon 27">
            <a:extLst>
              <a:ext uri="{FF2B5EF4-FFF2-40B4-BE49-F238E27FC236}">
                <a16:creationId xmlns:a16="http://schemas.microsoft.com/office/drawing/2014/main" id="{E697B8F6-0BD1-2344-A424-83E20BDB0461}"/>
              </a:ext>
            </a:extLst>
          </p:cNvPr>
          <p:cNvSpPr/>
          <p:nvPr/>
        </p:nvSpPr>
        <p:spPr>
          <a:xfrm rot="1782986">
            <a:off x="286724" y="1689645"/>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9" name="Hexagon 28">
            <a:extLst>
              <a:ext uri="{FF2B5EF4-FFF2-40B4-BE49-F238E27FC236}">
                <a16:creationId xmlns:a16="http://schemas.microsoft.com/office/drawing/2014/main" id="{18095C4F-332E-9C7D-B400-B63CF693CAD8}"/>
              </a:ext>
            </a:extLst>
          </p:cNvPr>
          <p:cNvSpPr/>
          <p:nvPr/>
        </p:nvSpPr>
        <p:spPr>
          <a:xfrm rot="1782986">
            <a:off x="286724" y="2152490"/>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0" name="Hexagon 29">
            <a:extLst>
              <a:ext uri="{FF2B5EF4-FFF2-40B4-BE49-F238E27FC236}">
                <a16:creationId xmlns:a16="http://schemas.microsoft.com/office/drawing/2014/main" id="{CC2018CC-E6B1-BCB6-FC47-A0B04C3D5A02}"/>
              </a:ext>
            </a:extLst>
          </p:cNvPr>
          <p:cNvSpPr/>
          <p:nvPr/>
        </p:nvSpPr>
        <p:spPr>
          <a:xfrm rot="1782986">
            <a:off x="286724" y="2615334"/>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2" name="Hexagon 41">
            <a:extLst>
              <a:ext uri="{FF2B5EF4-FFF2-40B4-BE49-F238E27FC236}">
                <a16:creationId xmlns:a16="http://schemas.microsoft.com/office/drawing/2014/main" id="{FD34681C-9741-2851-9C69-3EDD144415B3}"/>
              </a:ext>
            </a:extLst>
          </p:cNvPr>
          <p:cNvSpPr/>
          <p:nvPr/>
        </p:nvSpPr>
        <p:spPr>
          <a:xfrm rot="1782986">
            <a:off x="286724" y="3078179"/>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3" name="Hexagon 42">
            <a:extLst>
              <a:ext uri="{FF2B5EF4-FFF2-40B4-BE49-F238E27FC236}">
                <a16:creationId xmlns:a16="http://schemas.microsoft.com/office/drawing/2014/main" id="{310A2FF6-84BF-31FD-394F-0B6990717C53}"/>
              </a:ext>
            </a:extLst>
          </p:cNvPr>
          <p:cNvSpPr/>
          <p:nvPr/>
        </p:nvSpPr>
        <p:spPr>
          <a:xfrm rot="1782986">
            <a:off x="286724" y="3541024"/>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4" name="Hexagon 43">
            <a:extLst>
              <a:ext uri="{FF2B5EF4-FFF2-40B4-BE49-F238E27FC236}">
                <a16:creationId xmlns:a16="http://schemas.microsoft.com/office/drawing/2014/main" id="{AA3CF146-0071-D444-0371-B5D6CC175F77}"/>
              </a:ext>
            </a:extLst>
          </p:cNvPr>
          <p:cNvSpPr/>
          <p:nvPr/>
        </p:nvSpPr>
        <p:spPr>
          <a:xfrm rot="1782986">
            <a:off x="286724" y="4003869"/>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5" name="Hexagon 44">
            <a:extLst>
              <a:ext uri="{FF2B5EF4-FFF2-40B4-BE49-F238E27FC236}">
                <a16:creationId xmlns:a16="http://schemas.microsoft.com/office/drawing/2014/main" id="{91A9496D-A31F-8E0A-190B-335C1784F4E6}"/>
              </a:ext>
            </a:extLst>
          </p:cNvPr>
          <p:cNvSpPr/>
          <p:nvPr/>
        </p:nvSpPr>
        <p:spPr>
          <a:xfrm rot="1782986">
            <a:off x="286724" y="4466714"/>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1590551849"/>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Hexagon 1">
            <a:extLst>
              <a:ext uri="{FF2B5EF4-FFF2-40B4-BE49-F238E27FC236}">
                <a16:creationId xmlns:a16="http://schemas.microsoft.com/office/drawing/2014/main" id="{53C5743C-5A98-9B6F-F0BD-5A82B8FAEE90}"/>
              </a:ext>
            </a:extLst>
          </p:cNvPr>
          <p:cNvSpPr/>
          <p:nvPr/>
        </p:nvSpPr>
        <p:spPr>
          <a:xfrm rot="1782986">
            <a:off x="286724" y="301110"/>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Hexagon 20">
            <a:extLst>
              <a:ext uri="{FF2B5EF4-FFF2-40B4-BE49-F238E27FC236}">
                <a16:creationId xmlns:a16="http://schemas.microsoft.com/office/drawing/2014/main" id="{C770D6A2-9D61-1D12-8A16-310999A1542F}"/>
              </a:ext>
            </a:extLst>
          </p:cNvPr>
          <p:cNvSpPr/>
          <p:nvPr/>
        </p:nvSpPr>
        <p:spPr>
          <a:xfrm rot="1782986">
            <a:off x="286724" y="763955"/>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2" name="Hexagon 21">
            <a:extLst>
              <a:ext uri="{FF2B5EF4-FFF2-40B4-BE49-F238E27FC236}">
                <a16:creationId xmlns:a16="http://schemas.microsoft.com/office/drawing/2014/main" id="{9C93354F-7746-BECD-9E68-636BE0014C71}"/>
              </a:ext>
            </a:extLst>
          </p:cNvPr>
          <p:cNvSpPr/>
          <p:nvPr/>
        </p:nvSpPr>
        <p:spPr>
          <a:xfrm rot="1782986">
            <a:off x="286724" y="1226800"/>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3" name="Hexagon 22">
            <a:extLst>
              <a:ext uri="{FF2B5EF4-FFF2-40B4-BE49-F238E27FC236}">
                <a16:creationId xmlns:a16="http://schemas.microsoft.com/office/drawing/2014/main" id="{512BEA22-0E0F-7442-5DB8-D6F1BD91F714}"/>
              </a:ext>
            </a:extLst>
          </p:cNvPr>
          <p:cNvSpPr/>
          <p:nvPr/>
        </p:nvSpPr>
        <p:spPr>
          <a:xfrm rot="1782986">
            <a:off x="286724" y="1689645"/>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4" name="Hexagon 23">
            <a:extLst>
              <a:ext uri="{FF2B5EF4-FFF2-40B4-BE49-F238E27FC236}">
                <a16:creationId xmlns:a16="http://schemas.microsoft.com/office/drawing/2014/main" id="{42DDE2EC-9083-D760-FC5B-78092F83BE69}"/>
              </a:ext>
            </a:extLst>
          </p:cNvPr>
          <p:cNvSpPr/>
          <p:nvPr/>
        </p:nvSpPr>
        <p:spPr>
          <a:xfrm rot="1782986">
            <a:off x="286724" y="2152490"/>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5" name="Hexagon 24">
            <a:extLst>
              <a:ext uri="{FF2B5EF4-FFF2-40B4-BE49-F238E27FC236}">
                <a16:creationId xmlns:a16="http://schemas.microsoft.com/office/drawing/2014/main" id="{D1A8BD39-1F0F-2984-AD13-F8D8DB4B8471}"/>
              </a:ext>
            </a:extLst>
          </p:cNvPr>
          <p:cNvSpPr/>
          <p:nvPr/>
        </p:nvSpPr>
        <p:spPr>
          <a:xfrm rot="1782986">
            <a:off x="286724" y="2615334"/>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6" name="Hexagon 25">
            <a:extLst>
              <a:ext uri="{FF2B5EF4-FFF2-40B4-BE49-F238E27FC236}">
                <a16:creationId xmlns:a16="http://schemas.microsoft.com/office/drawing/2014/main" id="{8270F42E-188C-A04D-3BC3-EFB7CDC62164}"/>
              </a:ext>
            </a:extLst>
          </p:cNvPr>
          <p:cNvSpPr/>
          <p:nvPr/>
        </p:nvSpPr>
        <p:spPr>
          <a:xfrm rot="1782986">
            <a:off x="286724" y="3078179"/>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7" name="Hexagon 26">
            <a:extLst>
              <a:ext uri="{FF2B5EF4-FFF2-40B4-BE49-F238E27FC236}">
                <a16:creationId xmlns:a16="http://schemas.microsoft.com/office/drawing/2014/main" id="{0AFC18FA-577D-2CE5-6A84-B4E53DC6AA7D}"/>
              </a:ext>
            </a:extLst>
          </p:cNvPr>
          <p:cNvSpPr/>
          <p:nvPr/>
        </p:nvSpPr>
        <p:spPr>
          <a:xfrm rot="1782986">
            <a:off x="286724" y="3541024"/>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8" name="Hexagon 27">
            <a:extLst>
              <a:ext uri="{FF2B5EF4-FFF2-40B4-BE49-F238E27FC236}">
                <a16:creationId xmlns:a16="http://schemas.microsoft.com/office/drawing/2014/main" id="{F9553166-B858-3043-9A70-2459BBC615FF}"/>
              </a:ext>
            </a:extLst>
          </p:cNvPr>
          <p:cNvSpPr/>
          <p:nvPr/>
        </p:nvSpPr>
        <p:spPr>
          <a:xfrm rot="1782986">
            <a:off x="286724" y="4003869"/>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9" name="Hexagon 28">
            <a:extLst>
              <a:ext uri="{FF2B5EF4-FFF2-40B4-BE49-F238E27FC236}">
                <a16:creationId xmlns:a16="http://schemas.microsoft.com/office/drawing/2014/main" id="{E551BBCB-B128-7379-B8C1-2DE8F0691519}"/>
              </a:ext>
            </a:extLst>
          </p:cNvPr>
          <p:cNvSpPr/>
          <p:nvPr/>
        </p:nvSpPr>
        <p:spPr>
          <a:xfrm rot="1782986">
            <a:off x="286724" y="4466714"/>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TextBox 17">
            <a:extLst>
              <a:ext uri="{FF2B5EF4-FFF2-40B4-BE49-F238E27FC236}">
                <a16:creationId xmlns:a16="http://schemas.microsoft.com/office/drawing/2014/main" id="{E0B36321-CED9-DA11-3011-A2C2E03B7AF6}"/>
              </a:ext>
            </a:extLst>
          </p:cNvPr>
          <p:cNvSpPr txBox="1"/>
          <p:nvPr/>
        </p:nvSpPr>
        <p:spPr>
          <a:xfrm>
            <a:off x="996286" y="1580262"/>
            <a:ext cx="5254041" cy="461665"/>
          </a:xfrm>
          <a:prstGeom prst="rect">
            <a:avLst/>
          </a:prstGeom>
          <a:noFill/>
        </p:spPr>
        <p:txBody>
          <a:bodyPr wrap="square" rtlCol="0">
            <a:spAutoFit/>
          </a:bodyPr>
          <a:lstStyle/>
          <a:p>
            <a:r>
              <a:rPr lang="en-US" sz="1200" b="1" spc="300" dirty="0">
                <a:solidFill>
                  <a:schemeClr val="tx1"/>
                </a:solidFill>
              </a:rPr>
              <a:t>JUEGOS QUE LOS CUIDADORES PUEDEN PRACTICAR CON BEBÉS Y NIÑOS Y NIÑAS PEQUEÑOS/AS</a:t>
            </a:r>
          </a:p>
        </p:txBody>
      </p:sp>
      <p:graphicFrame>
        <p:nvGraphicFramePr>
          <p:cNvPr id="63" name="Table 63">
            <a:extLst>
              <a:ext uri="{FF2B5EF4-FFF2-40B4-BE49-F238E27FC236}">
                <a16:creationId xmlns:a16="http://schemas.microsoft.com/office/drawing/2014/main" id="{E85ACFBC-386D-BA21-BF88-FEAF137457DB}"/>
              </a:ext>
            </a:extLst>
          </p:cNvPr>
          <p:cNvGraphicFramePr>
            <a:graphicFrameLocks noGrp="1"/>
          </p:cNvGraphicFramePr>
          <p:nvPr>
            <p:extLst>
              <p:ext uri="{D42A27DB-BD31-4B8C-83A1-F6EECF244321}">
                <p14:modId xmlns:p14="http://schemas.microsoft.com/office/powerpoint/2010/main" val="329428026"/>
              </p:ext>
            </p:extLst>
          </p:nvPr>
        </p:nvGraphicFramePr>
        <p:xfrm>
          <a:off x="996285" y="2183726"/>
          <a:ext cx="5254042" cy="7604760"/>
        </p:xfrm>
        <a:graphic>
          <a:graphicData uri="http://schemas.openxmlformats.org/drawingml/2006/table">
            <a:tbl>
              <a:tblPr firstRow="1" bandRow="1">
                <a:tableStyleId>{5C22544A-7EE6-4342-B048-85BDC9FD1C3A}</a:tableStyleId>
              </a:tblPr>
              <a:tblGrid>
                <a:gridCol w="1018045">
                  <a:extLst>
                    <a:ext uri="{9D8B030D-6E8A-4147-A177-3AD203B41FA5}">
                      <a16:colId xmlns:a16="http://schemas.microsoft.com/office/drawing/2014/main" val="3339048476"/>
                    </a:ext>
                  </a:extLst>
                </a:gridCol>
                <a:gridCol w="4235997">
                  <a:extLst>
                    <a:ext uri="{9D8B030D-6E8A-4147-A177-3AD203B41FA5}">
                      <a16:colId xmlns:a16="http://schemas.microsoft.com/office/drawing/2014/main" val="485910712"/>
                    </a:ext>
                  </a:extLst>
                </a:gridCol>
              </a:tblGrid>
              <a:tr h="0">
                <a:tc gridSpan="2">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sz="1100" b="1" dirty="0">
                          <a:solidFill>
                            <a:schemeClr val="tx1"/>
                          </a:solidFill>
                          <a:effectLst/>
                          <a:latin typeface="Calibri" panose="020F0502020204030204" pitchFamily="34" charset="0"/>
                          <a:ea typeface="Calibri" panose="020F0502020204030204" pitchFamily="34" charset="0"/>
                          <a:cs typeface="Arial" panose="020B0604020202020204" pitchFamily="34" charset="0"/>
                        </a:rPr>
                        <a:t>Juegos para bebés de unos 6 meses </a:t>
                      </a:r>
                      <a:endParaRPr lang="en-US" sz="11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solidFill>
                      <a:schemeClr val="accent3">
                        <a:lumMod val="20000"/>
                        <a:lumOff val="80000"/>
                      </a:schemeClr>
                    </a:solidFill>
                  </a:tcPr>
                </a:tc>
                <a:tc hMerge="1">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sz="1400" b="1" dirty="0">
                          <a:effectLst/>
                          <a:latin typeface="Calibri" panose="020F0502020204030204" pitchFamily="34" charset="0"/>
                          <a:ea typeface="Calibri" panose="020F0502020204030204" pitchFamily="34" charset="0"/>
                          <a:cs typeface="Arial" panose="020B0604020202020204" pitchFamily="34" charset="0"/>
                        </a:rPr>
                        <a:t>Juegos para bebés de unos 6 meses </a:t>
                      </a:r>
                      <a:endParaRPr lang="en-US" sz="1400" dirty="0">
                        <a:effectLst/>
                        <a:latin typeface="Calibri" panose="020F0502020204030204" pitchFamily="34" charset="0"/>
                        <a:ea typeface="Calibri" panose="020F0502020204030204" pitchFamily="34" charset="0"/>
                        <a:cs typeface="Arial" panose="020B0604020202020204" pitchFamily="34" charset="0"/>
                      </a:endParaRPr>
                    </a:p>
                  </a:txBody>
                  <a:tcP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solidFill>
                      <a:schemeClr val="accent3">
                        <a:lumMod val="20000"/>
                        <a:lumOff val="80000"/>
                      </a:schemeClr>
                    </a:solidFill>
                  </a:tcPr>
                </a:tc>
                <a:extLst>
                  <a:ext uri="{0D108BD9-81ED-4DB2-BD59-A6C34878D82A}">
                    <a16:rowId xmlns:a16="http://schemas.microsoft.com/office/drawing/2014/main" val="2824054192"/>
                  </a:ext>
                </a:extLst>
              </a:tr>
              <a:tr h="628033">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sz="1100" b="1" dirty="0">
                          <a:effectLst/>
                          <a:latin typeface="Calibri" panose="020F0502020204030204" pitchFamily="34" charset="0"/>
                          <a:ea typeface="Calibri" panose="020F0502020204030204" pitchFamily="34" charset="0"/>
                          <a:cs typeface="Arial" panose="020B0604020202020204" pitchFamily="34" charset="0"/>
                        </a:rPr>
                        <a:t>¡Cucú! </a:t>
                      </a:r>
                    </a:p>
                  </a:txBody>
                  <a:tcP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sz="1100" dirty="0">
                          <a:effectLst/>
                          <a:latin typeface="Calibri" panose="020F0502020204030204" pitchFamily="34" charset="0"/>
                          <a:ea typeface="Calibri" panose="020F0502020204030204" pitchFamily="34" charset="0"/>
                          <a:cs typeface="Arial" panose="020B0604020202020204" pitchFamily="34" charset="0"/>
                        </a:rPr>
                        <a:t>A </a:t>
                      </a:r>
                      <a:r>
                        <a:rPr lang="en-US" sz="1100" dirty="0" err="1">
                          <a:effectLst/>
                          <a:latin typeface="Calibri" panose="020F0502020204030204" pitchFamily="34" charset="0"/>
                          <a:ea typeface="Calibri" panose="020F0502020204030204" pitchFamily="34" charset="0"/>
                          <a:cs typeface="Arial" panose="020B0604020202020204" pitchFamily="34" charset="0"/>
                        </a:rPr>
                        <a:t>los</a:t>
                      </a:r>
                      <a:r>
                        <a:rPr lang="en-US" sz="1100" dirty="0">
                          <a:effectLst/>
                          <a:latin typeface="Calibri" panose="020F0502020204030204" pitchFamily="34" charset="0"/>
                          <a:ea typeface="Calibri" panose="020F0502020204030204" pitchFamily="34" charset="0"/>
                          <a:cs typeface="Arial" panose="020B0604020202020204" pitchFamily="34" charset="0"/>
                        </a:rPr>
                        <a:t>/as bebés les encantan los juegos del escondite. Este tipo de </a:t>
                      </a:r>
                      <a:r>
                        <a:rPr lang="en-US" sz="1100" dirty="0" err="1">
                          <a:effectLst/>
                          <a:latin typeface="Calibri" panose="020F0502020204030204" pitchFamily="34" charset="0"/>
                          <a:ea typeface="Calibri" panose="020F0502020204030204" pitchFamily="34" charset="0"/>
                          <a:cs typeface="Arial" panose="020B0604020202020204" pitchFamily="34" charset="0"/>
                        </a:rPr>
                        <a:t>juego</a:t>
                      </a:r>
                      <a:r>
                        <a:rPr lang="en-US" sz="1100" dirty="0">
                          <a:effectLst/>
                          <a:latin typeface="Calibri" panose="020F0502020204030204" pitchFamily="34" charset="0"/>
                          <a:ea typeface="Calibri" panose="020F0502020204030204" pitchFamily="34" charset="0"/>
                          <a:cs typeface="Arial" panose="020B0604020202020204" pitchFamily="34" charset="0"/>
                        </a:rPr>
                        <a:t> </a:t>
                      </a:r>
                      <a:r>
                        <a:rPr lang="en-US" sz="1100" dirty="0" err="1">
                          <a:effectLst/>
                          <a:latin typeface="Calibri" panose="020F0502020204030204" pitchFamily="34" charset="0"/>
                          <a:ea typeface="Calibri" panose="020F0502020204030204" pitchFamily="34" charset="0"/>
                          <a:cs typeface="Arial" panose="020B0604020202020204" pitchFamily="34" charset="0"/>
                        </a:rPr>
                        <a:t>los</a:t>
                      </a:r>
                      <a:r>
                        <a:rPr lang="en-US" sz="1100" dirty="0">
                          <a:effectLst/>
                          <a:latin typeface="Calibri" panose="020F0502020204030204" pitchFamily="34" charset="0"/>
                          <a:ea typeface="Calibri" panose="020F0502020204030204" pitchFamily="34" charset="0"/>
                          <a:cs typeface="Arial" panose="020B0604020202020204" pitchFamily="34" charset="0"/>
                        </a:rPr>
                        <a:t> </a:t>
                      </a:r>
                      <a:r>
                        <a:rPr lang="en-US" sz="1100" dirty="0" err="1">
                          <a:effectLst/>
                          <a:latin typeface="Calibri" panose="020F0502020204030204" pitchFamily="34" charset="0"/>
                          <a:ea typeface="Calibri" panose="020F0502020204030204" pitchFamily="34" charset="0"/>
                          <a:cs typeface="Arial" panose="020B0604020202020204" pitchFamily="34" charset="0"/>
                        </a:rPr>
                        <a:t>reta</a:t>
                      </a:r>
                      <a:r>
                        <a:rPr lang="en-US" sz="1100" dirty="0">
                          <a:effectLst/>
                          <a:latin typeface="Calibri" panose="020F0502020204030204" pitchFamily="34" charset="0"/>
                          <a:ea typeface="Calibri" panose="020F0502020204030204" pitchFamily="34" charset="0"/>
                          <a:cs typeface="Arial" panose="020B0604020202020204" pitchFamily="34" charset="0"/>
                        </a:rPr>
                        <a:t> a recordar quién se esconde y les ayuda a practicar habilidades básicas de autocontrol. Puede variar el juego haciendo que el bebé espere a que usted le descubra la cara o dejando que </a:t>
                      </a:r>
                      <a:r>
                        <a:rPr lang="en-US" sz="1100" dirty="0" err="1">
                          <a:effectLst/>
                          <a:latin typeface="Calibri" panose="020F0502020204030204" pitchFamily="34" charset="0"/>
                          <a:ea typeface="Calibri" panose="020F0502020204030204" pitchFamily="34" charset="0"/>
                          <a:cs typeface="Arial" panose="020B0604020202020204" pitchFamily="34" charset="0"/>
                        </a:rPr>
                        <a:t>él</a:t>
                      </a:r>
                      <a:r>
                        <a:rPr lang="en-US" sz="1100" dirty="0">
                          <a:effectLst/>
                          <a:latin typeface="Calibri" panose="020F0502020204030204" pitchFamily="34" charset="0"/>
                          <a:ea typeface="Calibri" panose="020F0502020204030204" pitchFamily="34" charset="0"/>
                          <a:cs typeface="Arial" panose="020B0604020202020204" pitchFamily="34" charset="0"/>
                        </a:rPr>
                        <a:t> o </a:t>
                      </a:r>
                      <a:r>
                        <a:rPr lang="en-US" sz="1100" dirty="0" err="1">
                          <a:effectLst/>
                          <a:latin typeface="Calibri" panose="020F0502020204030204" pitchFamily="34" charset="0"/>
                          <a:ea typeface="Calibri" panose="020F0502020204030204" pitchFamily="34" charset="0"/>
                          <a:cs typeface="Arial" panose="020B0604020202020204" pitchFamily="34" charset="0"/>
                        </a:rPr>
                        <a:t>ella</a:t>
                      </a:r>
                      <a:r>
                        <a:rPr lang="en-US" sz="1100" dirty="0">
                          <a:effectLst/>
                          <a:latin typeface="Calibri" panose="020F0502020204030204" pitchFamily="34" charset="0"/>
                          <a:ea typeface="Calibri" panose="020F0502020204030204" pitchFamily="34" charset="0"/>
                          <a:cs typeface="Arial" panose="020B0604020202020204" pitchFamily="34" charset="0"/>
                        </a:rPr>
                        <a:t> </a:t>
                      </a:r>
                      <a:r>
                        <a:rPr lang="en-US" sz="1100" dirty="0" err="1">
                          <a:effectLst/>
                          <a:latin typeface="Calibri" panose="020F0502020204030204" pitchFamily="34" charset="0"/>
                          <a:ea typeface="Calibri" panose="020F0502020204030204" pitchFamily="34" charset="0"/>
                          <a:cs typeface="Arial" panose="020B0604020202020204" pitchFamily="34" charset="0"/>
                        </a:rPr>
                        <a:t>controle</a:t>
                      </a:r>
                      <a:r>
                        <a:rPr lang="en-US" sz="1100" dirty="0">
                          <a:effectLst/>
                          <a:latin typeface="Calibri" panose="020F0502020204030204" pitchFamily="34" charset="0"/>
                          <a:ea typeface="Calibri" panose="020F0502020204030204" pitchFamily="34" charset="0"/>
                          <a:cs typeface="Arial" panose="020B0604020202020204" pitchFamily="34" charset="0"/>
                        </a:rPr>
                        <a:t> </a:t>
                      </a:r>
                      <a:r>
                        <a:rPr lang="en-US" sz="1100" dirty="0" err="1">
                          <a:effectLst/>
                          <a:latin typeface="Calibri" panose="020F0502020204030204" pitchFamily="34" charset="0"/>
                          <a:ea typeface="Calibri" panose="020F0502020204030204" pitchFamily="34" charset="0"/>
                          <a:cs typeface="Arial" panose="020B0604020202020204" pitchFamily="34" charset="0"/>
                        </a:rPr>
                        <a:t>el</a:t>
                      </a:r>
                      <a:r>
                        <a:rPr lang="en-US" sz="1100" dirty="0">
                          <a:effectLst/>
                          <a:latin typeface="Calibri" panose="020F0502020204030204" pitchFamily="34" charset="0"/>
                          <a:ea typeface="Calibri" panose="020F0502020204030204" pitchFamily="34" charset="0"/>
                          <a:cs typeface="Arial" panose="020B0604020202020204" pitchFamily="34" charset="0"/>
                        </a:rPr>
                        <a:t> </a:t>
                      </a:r>
                      <a:r>
                        <a:rPr lang="en-US" sz="1100" dirty="0" err="1">
                          <a:effectLst/>
                          <a:latin typeface="Calibri" panose="020F0502020204030204" pitchFamily="34" charset="0"/>
                          <a:ea typeface="Calibri" panose="020F0502020204030204" pitchFamily="34" charset="0"/>
                          <a:cs typeface="Arial" panose="020B0604020202020204" pitchFamily="34" charset="0"/>
                        </a:rPr>
                        <a:t>tiempo</a:t>
                      </a:r>
                      <a:endParaRPr lang="en-US" sz="1100" dirty="0">
                        <a:effectLst/>
                        <a:latin typeface="Calibri" panose="020F0502020204030204" pitchFamily="34" charset="0"/>
                        <a:ea typeface="Calibri" panose="020F0502020204030204" pitchFamily="34" charset="0"/>
                        <a:cs typeface="Arial" panose="020B0604020202020204" pitchFamily="34" charset="0"/>
                      </a:endParaRPr>
                    </a:p>
                  </a:txBody>
                  <a:tcP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extLst>
                  <a:ext uri="{0D108BD9-81ED-4DB2-BD59-A6C34878D82A}">
                    <a16:rowId xmlns:a16="http://schemas.microsoft.com/office/drawing/2014/main" val="2924343280"/>
                  </a:ext>
                </a:extLst>
              </a:tr>
              <a:tr h="628033">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sz="1100" b="1" dirty="0">
                          <a:effectLst/>
                          <a:latin typeface="Calibri" panose="020F0502020204030204" pitchFamily="34" charset="0"/>
                          <a:ea typeface="Calibri" panose="020F0502020204030204" pitchFamily="34" charset="0"/>
                          <a:cs typeface="Arial" panose="020B0604020202020204" pitchFamily="34" charset="0"/>
                        </a:rPr>
                        <a:t>Juegos de escondite</a:t>
                      </a:r>
                    </a:p>
                    <a:p>
                      <a:endParaRPr lang="en-US" sz="1100" b="1" dirty="0"/>
                    </a:p>
                  </a:txBody>
                  <a:tcP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sz="1100" dirty="0">
                          <a:effectLst/>
                          <a:latin typeface="Calibri" panose="020F0502020204030204" pitchFamily="34" charset="0"/>
                          <a:ea typeface="Calibri" panose="020F0502020204030204" pitchFamily="34" charset="0"/>
                          <a:cs typeface="Arial" panose="020B0604020202020204" pitchFamily="34" charset="0"/>
                        </a:rPr>
                        <a:t>Esconde un juguete debajo de una tela, una taza o una caja y anima al bebé a buscarlo. Una </a:t>
                      </a:r>
                      <a:r>
                        <a:rPr lang="en-US" sz="1100" dirty="0" err="1">
                          <a:effectLst/>
                          <a:latin typeface="Calibri" panose="020F0502020204030204" pitchFamily="34" charset="0"/>
                          <a:ea typeface="Calibri" panose="020F0502020204030204" pitchFamily="34" charset="0"/>
                          <a:cs typeface="Arial" panose="020B0604020202020204" pitchFamily="34" charset="0"/>
                        </a:rPr>
                        <a:t>vez</a:t>
                      </a:r>
                      <a:r>
                        <a:rPr lang="en-US" sz="1100" dirty="0">
                          <a:effectLst/>
                          <a:latin typeface="Calibri" panose="020F0502020204030204" pitchFamily="34" charset="0"/>
                          <a:ea typeface="Calibri" panose="020F0502020204030204" pitchFamily="34" charset="0"/>
                          <a:cs typeface="Arial" panose="020B0604020202020204" pitchFamily="34" charset="0"/>
                        </a:rPr>
                        <a:t> que lo </a:t>
                      </a:r>
                      <a:r>
                        <a:rPr lang="en-US" sz="1100" dirty="0" err="1">
                          <a:effectLst/>
                          <a:latin typeface="Calibri" panose="020F0502020204030204" pitchFamily="34" charset="0"/>
                          <a:ea typeface="Calibri" panose="020F0502020204030204" pitchFamily="34" charset="0"/>
                          <a:cs typeface="Arial" panose="020B0604020202020204" pitchFamily="34" charset="0"/>
                        </a:rPr>
                        <a:t>haya</a:t>
                      </a:r>
                      <a:r>
                        <a:rPr lang="en-US" sz="1100" dirty="0">
                          <a:effectLst/>
                          <a:latin typeface="Calibri" panose="020F0502020204030204" pitchFamily="34" charset="0"/>
                          <a:ea typeface="Calibri" panose="020F0502020204030204" pitchFamily="34" charset="0"/>
                          <a:cs typeface="Arial" panose="020B0604020202020204" pitchFamily="34" charset="0"/>
                        </a:rPr>
                        <a:t> </a:t>
                      </a:r>
                      <a:r>
                        <a:rPr lang="en-US" sz="1100" dirty="0" err="1">
                          <a:effectLst/>
                          <a:latin typeface="Calibri" panose="020F0502020204030204" pitchFamily="34" charset="0"/>
                          <a:ea typeface="Calibri" panose="020F0502020204030204" pitchFamily="34" charset="0"/>
                          <a:cs typeface="Arial" panose="020B0604020202020204" pitchFamily="34" charset="0"/>
                        </a:rPr>
                        <a:t>encontrado</a:t>
                      </a:r>
                      <a:r>
                        <a:rPr lang="en-US" sz="1100" dirty="0">
                          <a:effectLst/>
                          <a:latin typeface="Calibri" panose="020F0502020204030204" pitchFamily="34" charset="0"/>
                          <a:ea typeface="Calibri" panose="020F0502020204030204" pitchFamily="34" charset="0"/>
                          <a:cs typeface="Arial" panose="020B0604020202020204" pitchFamily="34" charset="0"/>
                        </a:rPr>
                        <a:t> </a:t>
                      </a:r>
                      <a:r>
                        <a:rPr lang="en-US" sz="1100" dirty="0" err="1">
                          <a:effectLst/>
                          <a:latin typeface="Calibri" panose="020F0502020204030204" pitchFamily="34" charset="0"/>
                          <a:ea typeface="Calibri" panose="020F0502020204030204" pitchFamily="34" charset="0"/>
                          <a:cs typeface="Arial" panose="020B0604020202020204" pitchFamily="34" charset="0"/>
                        </a:rPr>
                        <a:t>rápidamente</a:t>
                      </a:r>
                      <a:r>
                        <a:rPr lang="en-US" sz="1100" dirty="0">
                          <a:effectLst/>
                          <a:latin typeface="Calibri" panose="020F0502020204030204" pitchFamily="34" charset="0"/>
                          <a:ea typeface="Calibri" panose="020F0502020204030204" pitchFamily="34" charset="0"/>
                          <a:cs typeface="Arial" panose="020B0604020202020204" pitchFamily="34" charset="0"/>
                        </a:rPr>
                        <a:t>, escóndelo, muéstrale que lo has movido y </a:t>
                      </a:r>
                      <a:r>
                        <a:rPr lang="en-US" sz="1100" dirty="0" err="1">
                          <a:effectLst/>
                          <a:latin typeface="Calibri" panose="020F0502020204030204" pitchFamily="34" charset="0"/>
                          <a:ea typeface="Calibri" panose="020F0502020204030204" pitchFamily="34" charset="0"/>
                          <a:cs typeface="Arial" panose="020B0604020202020204" pitchFamily="34" charset="0"/>
                        </a:rPr>
                        <a:t>anímalo</a:t>
                      </a:r>
                      <a:r>
                        <a:rPr lang="en-US" sz="1100" dirty="0">
                          <a:effectLst/>
                          <a:latin typeface="Calibri" panose="020F0502020204030204" pitchFamily="34" charset="0"/>
                          <a:ea typeface="Calibri" panose="020F0502020204030204" pitchFamily="34" charset="0"/>
                          <a:cs typeface="Arial" panose="020B0604020202020204" pitchFamily="34" charset="0"/>
                        </a:rPr>
                        <a:t>/a a buscarlo de nuevo. Cuando el bebé encuentre el objeto, muéstrale emoción y dile: "¡Lo </a:t>
                      </a:r>
                      <a:r>
                        <a:rPr lang="en-US" sz="1100" dirty="0" err="1">
                          <a:effectLst/>
                          <a:latin typeface="Calibri" panose="020F0502020204030204" pitchFamily="34" charset="0"/>
                          <a:ea typeface="Calibri" panose="020F0502020204030204" pitchFamily="34" charset="0"/>
                          <a:cs typeface="Arial" panose="020B0604020202020204" pitchFamily="34" charset="0"/>
                        </a:rPr>
                        <a:t>encontraste</a:t>
                      </a:r>
                      <a:r>
                        <a:rPr lang="en-US" sz="1100" dirty="0">
                          <a:effectLst/>
                          <a:latin typeface="Calibri" panose="020F0502020204030204" pitchFamily="34" charset="0"/>
                          <a:ea typeface="Calibri" panose="020F0502020204030204" pitchFamily="34" charset="0"/>
                          <a:cs typeface="Arial" panose="020B0604020202020204" pitchFamily="34" charset="0"/>
                        </a:rPr>
                        <a:t>!". Repite el juego mientras </a:t>
                      </a:r>
                      <a:r>
                        <a:rPr lang="en-US" sz="1100" dirty="0" err="1">
                          <a:effectLst/>
                          <a:latin typeface="Calibri" panose="020F0502020204030204" pitchFamily="34" charset="0"/>
                          <a:ea typeface="Calibri" panose="020F0502020204030204" pitchFamily="34" charset="0"/>
                          <a:cs typeface="Arial" panose="020B0604020202020204" pitchFamily="34" charset="0"/>
                        </a:rPr>
                        <a:t>parezca</a:t>
                      </a:r>
                      <a:r>
                        <a:rPr lang="en-US" sz="1100" dirty="0">
                          <a:effectLst/>
                          <a:latin typeface="Calibri" panose="020F0502020204030204" pitchFamily="34" charset="0"/>
                          <a:ea typeface="Calibri" panose="020F0502020204030204" pitchFamily="34" charset="0"/>
                          <a:cs typeface="Arial" panose="020B0604020202020204" pitchFamily="34" charset="0"/>
                        </a:rPr>
                        <a:t> </a:t>
                      </a:r>
                      <a:r>
                        <a:rPr lang="en-US" sz="1100" dirty="0" err="1">
                          <a:effectLst/>
                          <a:latin typeface="Calibri" panose="020F0502020204030204" pitchFamily="34" charset="0"/>
                          <a:ea typeface="Calibri" panose="020F0502020204030204" pitchFamily="34" charset="0"/>
                          <a:cs typeface="Arial" panose="020B0604020202020204" pitchFamily="34" charset="0"/>
                        </a:rPr>
                        <a:t>interesado</a:t>
                      </a:r>
                      <a:r>
                        <a:rPr lang="en-US" sz="1100" dirty="0">
                          <a:effectLst/>
                          <a:latin typeface="Calibri" panose="020F0502020204030204" pitchFamily="34" charset="0"/>
                          <a:ea typeface="Calibri" panose="020F0502020204030204" pitchFamily="34" charset="0"/>
                          <a:cs typeface="Arial" panose="020B0604020202020204" pitchFamily="34" charset="0"/>
                        </a:rPr>
                        <a:t>/a. Si el bebé se aparta o se pone nervioso, intenta averiguar qué te está diciendo su estado de ánimo o qué le interesa a continuación. El juego </a:t>
                      </a:r>
                      <a:r>
                        <a:rPr lang="en-US" sz="1100" dirty="0" err="1">
                          <a:effectLst/>
                          <a:latin typeface="Calibri" panose="020F0502020204030204" pitchFamily="34" charset="0"/>
                          <a:ea typeface="Calibri" panose="020F0502020204030204" pitchFamily="34" charset="0"/>
                          <a:cs typeface="Arial" panose="020B0604020202020204" pitchFamily="34" charset="0"/>
                        </a:rPr>
                        <a:t>puede</a:t>
                      </a:r>
                      <a:r>
                        <a:rPr lang="en-US" sz="1100" dirty="0">
                          <a:effectLst/>
                          <a:latin typeface="Calibri" panose="020F0502020204030204" pitchFamily="34" charset="0"/>
                          <a:ea typeface="Calibri" panose="020F0502020204030204" pitchFamily="34" charset="0"/>
                          <a:cs typeface="Arial" panose="020B0604020202020204" pitchFamily="34" charset="0"/>
                        </a:rPr>
                        <a:t> </a:t>
                      </a:r>
                      <a:r>
                        <a:rPr lang="en-US" sz="1100" dirty="0" err="1">
                          <a:effectLst/>
                          <a:latin typeface="Calibri" panose="020F0502020204030204" pitchFamily="34" charset="0"/>
                          <a:ea typeface="Calibri" panose="020F0502020204030204" pitchFamily="34" charset="0"/>
                          <a:cs typeface="Arial" panose="020B0604020202020204" pitchFamily="34" charset="0"/>
                        </a:rPr>
                        <a:t>cambiar</a:t>
                      </a:r>
                      <a:endParaRPr lang="en-US" sz="1100" dirty="0">
                        <a:effectLst/>
                        <a:latin typeface="Calibri" panose="020F0502020204030204" pitchFamily="34" charset="0"/>
                        <a:ea typeface="Calibri" panose="020F0502020204030204" pitchFamily="34" charset="0"/>
                        <a:cs typeface="Arial" panose="020B0604020202020204" pitchFamily="34" charset="0"/>
                      </a:endParaRPr>
                    </a:p>
                  </a:txBody>
                  <a:tcP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extLst>
                  <a:ext uri="{0D108BD9-81ED-4DB2-BD59-A6C34878D82A}">
                    <a16:rowId xmlns:a16="http://schemas.microsoft.com/office/drawing/2014/main" val="3549928035"/>
                  </a:ext>
                </a:extLst>
              </a:tr>
              <a:tr h="628033">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sz="1100" b="1" dirty="0">
                          <a:effectLst/>
                          <a:latin typeface="Calibri" panose="020F0502020204030204" pitchFamily="34" charset="0"/>
                          <a:ea typeface="Calibri" panose="020F0502020204030204" pitchFamily="34" charset="0"/>
                          <a:cs typeface="Arial" panose="020B0604020202020204" pitchFamily="34" charset="0"/>
                        </a:rPr>
                        <a:t>Juegos de conversación</a:t>
                      </a:r>
                    </a:p>
                  </a:txBody>
                  <a:tcP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sz="1100" dirty="0">
                          <a:effectLst/>
                          <a:latin typeface="Calibri" panose="020F0502020204030204" pitchFamily="34" charset="0"/>
                          <a:ea typeface="Calibri" panose="020F0502020204030204" pitchFamily="34" charset="0"/>
                          <a:cs typeface="Arial" panose="020B0604020202020204" pitchFamily="34" charset="0"/>
                        </a:rPr>
                        <a:t>Los/as bebés de 6 meses empiezan a hacer sonidos como "ga", "ma" y "ba". Siéntate con el bebé frente a ti en tu regazo y haz sonidos tontos. Haz una pausa y espera a ver si el bebé "te contesta". Cuando balbucee, chille o </a:t>
                      </a:r>
                      <a:r>
                        <a:rPr lang="en-US" sz="1100" dirty="0" err="1">
                          <a:effectLst/>
                          <a:latin typeface="Calibri" panose="020F0502020204030204" pitchFamily="34" charset="0"/>
                          <a:ea typeface="Calibri" panose="020F0502020204030204" pitchFamily="34" charset="0"/>
                          <a:cs typeface="Arial" panose="020B0604020202020204" pitchFamily="34" charset="0"/>
                        </a:rPr>
                        <a:t>haga</a:t>
                      </a:r>
                      <a:r>
                        <a:rPr lang="en-US" sz="1100" dirty="0">
                          <a:effectLst/>
                          <a:latin typeface="Calibri" panose="020F0502020204030204" pitchFamily="34" charset="0"/>
                          <a:ea typeface="Calibri" panose="020F0502020204030204" pitchFamily="34" charset="0"/>
                          <a:cs typeface="Arial" panose="020B0604020202020204" pitchFamily="34" charset="0"/>
                        </a:rPr>
                        <a:t> </a:t>
                      </a:r>
                      <a:r>
                        <a:rPr lang="en-US" sz="1100" dirty="0" err="1">
                          <a:effectLst/>
                          <a:latin typeface="Calibri" panose="020F0502020204030204" pitchFamily="34" charset="0"/>
                          <a:ea typeface="Calibri" panose="020F0502020204030204" pitchFamily="34" charset="0"/>
                          <a:cs typeface="Arial" panose="020B0604020202020204" pitchFamily="34" charset="0"/>
                        </a:rPr>
                        <a:t>una</a:t>
                      </a:r>
                      <a:r>
                        <a:rPr lang="en-US" sz="1100" dirty="0">
                          <a:effectLst/>
                          <a:latin typeface="Calibri" panose="020F0502020204030204" pitchFamily="34" charset="0"/>
                          <a:ea typeface="Calibri" panose="020F0502020204030204" pitchFamily="34" charset="0"/>
                          <a:cs typeface="Arial" panose="020B0604020202020204" pitchFamily="34" charset="0"/>
                        </a:rPr>
                        <a:t> </a:t>
                      </a:r>
                      <a:r>
                        <a:rPr lang="en-US" sz="1100" dirty="0" err="1">
                          <a:effectLst/>
                          <a:latin typeface="Calibri" panose="020F0502020204030204" pitchFamily="34" charset="0"/>
                          <a:ea typeface="Calibri" panose="020F0502020204030204" pitchFamily="34" charset="0"/>
                          <a:cs typeface="Arial" panose="020B0604020202020204" pitchFamily="34" charset="0"/>
                        </a:rPr>
                        <a:t>cara</a:t>
                      </a:r>
                      <a:r>
                        <a:rPr lang="en-US" sz="1100" dirty="0">
                          <a:effectLst/>
                          <a:latin typeface="Calibri" panose="020F0502020204030204" pitchFamily="34" charset="0"/>
                          <a:ea typeface="Calibri" panose="020F0502020204030204" pitchFamily="34" charset="0"/>
                          <a:cs typeface="Arial" panose="020B0604020202020204" pitchFamily="34" charset="0"/>
                        </a:rPr>
                        <a:t> </a:t>
                      </a:r>
                      <a:r>
                        <a:rPr lang="en-US" sz="1100" dirty="0" err="1">
                          <a:effectLst/>
                          <a:latin typeface="Calibri" panose="020F0502020204030204" pitchFamily="34" charset="0"/>
                          <a:ea typeface="Calibri" panose="020F0502020204030204" pitchFamily="34" charset="0"/>
                          <a:cs typeface="Arial" panose="020B0604020202020204" pitchFamily="34" charset="0"/>
                        </a:rPr>
                        <a:t>chistosa</a:t>
                      </a:r>
                      <a:r>
                        <a:rPr lang="en-US" sz="1100" dirty="0">
                          <a:effectLst/>
                          <a:latin typeface="Calibri" panose="020F0502020204030204" pitchFamily="34" charset="0"/>
                          <a:ea typeface="Calibri" panose="020F0502020204030204" pitchFamily="34" charset="0"/>
                          <a:cs typeface="Arial" panose="020B0604020202020204" pitchFamily="34" charset="0"/>
                        </a:rPr>
                        <a:t>, hazle los mismos sonidos y vuelve a </a:t>
                      </a:r>
                      <a:r>
                        <a:rPr lang="en-US" sz="1100" dirty="0" err="1">
                          <a:effectLst/>
                          <a:latin typeface="Calibri" panose="020F0502020204030204" pitchFamily="34" charset="0"/>
                          <a:ea typeface="Calibri" panose="020F0502020204030204" pitchFamily="34" charset="0"/>
                          <a:cs typeface="Arial" panose="020B0604020202020204" pitchFamily="34" charset="0"/>
                        </a:rPr>
                        <a:t>mirarlo</a:t>
                      </a:r>
                      <a:r>
                        <a:rPr lang="en-US" sz="1100" dirty="0">
                          <a:effectLst/>
                          <a:latin typeface="Calibri" panose="020F0502020204030204" pitchFamily="34" charset="0"/>
                          <a:ea typeface="Calibri" panose="020F0502020204030204" pitchFamily="34" charset="0"/>
                          <a:cs typeface="Arial" panose="020B0604020202020204" pitchFamily="34" charset="0"/>
                        </a:rPr>
                        <a:t>/a. Cuéntale una historia significativa para ti. Puedes hablarle del día en que nació o de un acontecimiento importante de tu vida. Durante </a:t>
                      </a:r>
                      <a:r>
                        <a:rPr lang="en-US" sz="1100" dirty="0" err="1">
                          <a:effectLst/>
                          <a:latin typeface="Calibri" panose="020F0502020204030204" pitchFamily="34" charset="0"/>
                          <a:ea typeface="Calibri" panose="020F0502020204030204" pitchFamily="34" charset="0"/>
                          <a:cs typeface="Arial" panose="020B0604020202020204" pitchFamily="34" charset="0"/>
                        </a:rPr>
                        <a:t>todo</a:t>
                      </a:r>
                      <a:r>
                        <a:rPr lang="en-US" sz="1100" dirty="0">
                          <a:effectLst/>
                          <a:latin typeface="Calibri" panose="020F0502020204030204" pitchFamily="34" charset="0"/>
                          <a:ea typeface="Calibri" panose="020F0502020204030204" pitchFamily="34" charset="0"/>
                          <a:cs typeface="Arial" panose="020B0604020202020204" pitchFamily="34" charset="0"/>
                        </a:rPr>
                        <a:t> </a:t>
                      </a:r>
                      <a:r>
                        <a:rPr lang="en-US" sz="1100" dirty="0" err="1">
                          <a:effectLst/>
                          <a:latin typeface="Calibri" panose="020F0502020204030204" pitchFamily="34" charset="0"/>
                          <a:ea typeface="Calibri" panose="020F0502020204030204" pitchFamily="34" charset="0"/>
                          <a:cs typeface="Arial" panose="020B0604020202020204" pitchFamily="34" charset="0"/>
                        </a:rPr>
                        <a:t>esto</a:t>
                      </a:r>
                      <a:r>
                        <a:rPr lang="en-US" sz="1100" dirty="0">
                          <a:effectLst/>
                          <a:latin typeface="Calibri" panose="020F0502020204030204" pitchFamily="34" charset="0"/>
                          <a:ea typeface="Calibri" panose="020F0502020204030204" pitchFamily="34" charset="0"/>
                          <a:cs typeface="Arial" panose="020B0604020202020204" pitchFamily="34" charset="0"/>
                        </a:rPr>
                        <a:t>, detente y hazle preguntas. Aunque no obtengas respuestas "reales", el bebé añadirá sus </a:t>
                      </a:r>
                      <a:r>
                        <a:rPr lang="en-US" sz="1100" dirty="0" err="1">
                          <a:effectLst/>
                          <a:latin typeface="Calibri" panose="020F0502020204030204" pitchFamily="34" charset="0"/>
                          <a:ea typeface="Calibri" panose="020F0502020204030204" pitchFamily="34" charset="0"/>
                          <a:cs typeface="Arial" panose="020B0604020202020204" pitchFamily="34" charset="0"/>
                        </a:rPr>
                        <a:t>propios</a:t>
                      </a:r>
                      <a:r>
                        <a:rPr lang="en-US" sz="1100" dirty="0">
                          <a:effectLst/>
                          <a:latin typeface="Calibri" panose="020F0502020204030204" pitchFamily="34" charset="0"/>
                          <a:ea typeface="Calibri" panose="020F0502020204030204" pitchFamily="34" charset="0"/>
                          <a:cs typeface="Arial" panose="020B0604020202020204" pitchFamily="34" charset="0"/>
                        </a:rPr>
                        <a:t> </a:t>
                      </a:r>
                      <a:r>
                        <a:rPr lang="en-US" sz="1100" dirty="0" err="1">
                          <a:effectLst/>
                          <a:latin typeface="Calibri" panose="020F0502020204030204" pitchFamily="34" charset="0"/>
                          <a:ea typeface="Calibri" panose="020F0502020204030204" pitchFamily="34" charset="0"/>
                          <a:cs typeface="Arial" panose="020B0604020202020204" pitchFamily="34" charset="0"/>
                        </a:rPr>
                        <a:t>detalles</a:t>
                      </a:r>
                      <a:endParaRPr lang="en-US" sz="1100" dirty="0">
                        <a:effectLst/>
                        <a:latin typeface="Calibri" panose="020F0502020204030204" pitchFamily="34" charset="0"/>
                        <a:ea typeface="Calibri" panose="020F0502020204030204" pitchFamily="34" charset="0"/>
                        <a:cs typeface="Arial" panose="020B0604020202020204" pitchFamily="34" charset="0"/>
                      </a:endParaRPr>
                    </a:p>
                  </a:txBody>
                  <a:tcP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extLst>
                  <a:ext uri="{0D108BD9-81ED-4DB2-BD59-A6C34878D82A}">
                    <a16:rowId xmlns:a16="http://schemas.microsoft.com/office/drawing/2014/main" val="2378580355"/>
                  </a:ext>
                </a:extLst>
              </a:tr>
              <a:tr h="0">
                <a:tc gridSpan="2">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sz="1100" b="1" dirty="0">
                          <a:effectLst/>
                          <a:latin typeface="Calibri" panose="020F0502020204030204" pitchFamily="34" charset="0"/>
                          <a:ea typeface="Calibri" panose="020F0502020204030204" pitchFamily="34" charset="0"/>
                          <a:cs typeface="Arial" panose="020B0604020202020204" pitchFamily="34" charset="0"/>
                        </a:rPr>
                        <a:t>Juegos para bebés de unos 9 meses</a:t>
                      </a:r>
                    </a:p>
                  </a:txBody>
                  <a:tcP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solidFill>
                      <a:schemeClr val="accent3">
                        <a:lumMod val="20000"/>
                        <a:lumOff val="80000"/>
                      </a:schemeClr>
                    </a:solidFill>
                  </a:tcPr>
                </a:tc>
                <a:tc hMerge="1">
                  <a:txBody>
                    <a:bodyPr/>
                    <a:lstStyle/>
                    <a:p>
                      <a:endParaRPr lang="en-US" sz="1100" dirty="0"/>
                    </a:p>
                  </a:txBody>
                  <a:tcP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extLst>
                  <a:ext uri="{0D108BD9-81ED-4DB2-BD59-A6C34878D82A}">
                    <a16:rowId xmlns:a16="http://schemas.microsoft.com/office/drawing/2014/main" val="4055395806"/>
                  </a:ext>
                </a:extLst>
              </a:tr>
              <a:tr h="628033">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sz="1100" b="1" dirty="0">
                          <a:effectLst/>
                          <a:latin typeface="Calibri" panose="020F0502020204030204" pitchFamily="34" charset="0"/>
                          <a:ea typeface="Calibri" panose="020F0502020204030204" pitchFamily="34" charset="0"/>
                          <a:cs typeface="Arial" panose="020B0604020202020204" pitchFamily="34" charset="0"/>
                        </a:rPr>
                        <a:t>Bebé ve, bebé hace </a:t>
                      </a:r>
                    </a:p>
                  </a:txBody>
                  <a:tcP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sz="1100" dirty="0">
                          <a:effectLst/>
                          <a:latin typeface="Calibri" panose="020F0502020204030204" pitchFamily="34" charset="0"/>
                          <a:ea typeface="Calibri" panose="020F0502020204030204" pitchFamily="34" charset="0"/>
                          <a:cs typeface="Arial" panose="020B0604020202020204" pitchFamily="34" charset="0"/>
                        </a:rPr>
                        <a:t>Haz gestos sencillos delante de un/a bebé: agita la mano, saca la lengua o dale un beso. A </a:t>
                      </a:r>
                      <a:r>
                        <a:rPr lang="en-US" sz="1100" dirty="0" err="1">
                          <a:effectLst/>
                          <a:latin typeface="Calibri" panose="020F0502020204030204" pitchFamily="34" charset="0"/>
                          <a:ea typeface="Calibri" panose="020F0502020204030204" pitchFamily="34" charset="0"/>
                          <a:cs typeface="Arial" panose="020B0604020202020204" pitchFamily="34" charset="0"/>
                        </a:rPr>
                        <a:t>los</a:t>
                      </a:r>
                      <a:r>
                        <a:rPr lang="en-US" sz="1100" dirty="0">
                          <a:effectLst/>
                          <a:latin typeface="Calibri" panose="020F0502020204030204" pitchFamily="34" charset="0"/>
                          <a:ea typeface="Calibri" panose="020F0502020204030204" pitchFamily="34" charset="0"/>
                          <a:cs typeface="Arial" panose="020B0604020202020204" pitchFamily="34" charset="0"/>
                        </a:rPr>
                        <a:t>/as bebés les encanta imitar a </a:t>
                      </a:r>
                      <a:r>
                        <a:rPr lang="en-US" sz="1100" dirty="0" err="1">
                          <a:effectLst/>
                          <a:latin typeface="Calibri" panose="020F0502020204030204" pitchFamily="34" charset="0"/>
                          <a:ea typeface="Calibri" panose="020F0502020204030204" pitchFamily="34" charset="0"/>
                          <a:cs typeface="Arial" panose="020B0604020202020204" pitchFamily="34" charset="0"/>
                        </a:rPr>
                        <a:t>los</a:t>
                      </a:r>
                      <a:r>
                        <a:rPr lang="en-US" sz="1100" dirty="0">
                          <a:effectLst/>
                          <a:latin typeface="Calibri" panose="020F0502020204030204" pitchFamily="34" charset="0"/>
                          <a:ea typeface="Calibri" panose="020F0502020204030204" pitchFamily="34" charset="0"/>
                          <a:cs typeface="Arial" panose="020B0604020202020204" pitchFamily="34" charset="0"/>
                        </a:rPr>
                        <a:t>/as adultos: </a:t>
                      </a:r>
                      <a:r>
                        <a:rPr lang="en-US" sz="1100" dirty="0" err="1">
                          <a:effectLst/>
                          <a:latin typeface="Calibri" panose="020F0502020204030204" pitchFamily="34" charset="0"/>
                          <a:ea typeface="Calibri" panose="020F0502020204030204" pitchFamily="34" charset="0"/>
                          <a:cs typeface="Arial" panose="020B0604020202020204" pitchFamily="34" charset="0"/>
                        </a:rPr>
                        <a:t>los</a:t>
                      </a:r>
                      <a:r>
                        <a:rPr lang="en-US" sz="1100" dirty="0">
                          <a:effectLst/>
                          <a:latin typeface="Calibri" panose="020F0502020204030204" pitchFamily="34" charset="0"/>
                          <a:ea typeface="Calibri" panose="020F0502020204030204" pitchFamily="34" charset="0"/>
                          <a:cs typeface="Arial" panose="020B0604020202020204" pitchFamily="34" charset="0"/>
                        </a:rPr>
                        <a:t> observan, recuerdan lo que hacen, esperan su turno e </a:t>
                      </a:r>
                      <a:r>
                        <a:rPr lang="en-US" sz="1100" dirty="0" err="1">
                          <a:effectLst/>
                          <a:latin typeface="Calibri" panose="020F0502020204030204" pitchFamily="34" charset="0"/>
                          <a:ea typeface="Calibri" panose="020F0502020204030204" pitchFamily="34" charset="0"/>
                          <a:cs typeface="Arial" panose="020B0604020202020204" pitchFamily="34" charset="0"/>
                        </a:rPr>
                        <a:t>intentan</a:t>
                      </a:r>
                      <a:r>
                        <a:rPr lang="en-US" sz="1100" dirty="0">
                          <a:effectLst/>
                          <a:latin typeface="Calibri" panose="020F0502020204030204" pitchFamily="34" charset="0"/>
                          <a:ea typeface="Calibri" panose="020F0502020204030204" pitchFamily="34" charset="0"/>
                          <a:cs typeface="Arial" panose="020B0604020202020204" pitchFamily="34" charset="0"/>
                        </a:rPr>
                        <a:t> </a:t>
                      </a:r>
                      <a:r>
                        <a:rPr lang="en-US" sz="1100" dirty="0" err="1">
                          <a:effectLst/>
                          <a:latin typeface="Calibri" panose="020F0502020204030204" pitchFamily="34" charset="0"/>
                          <a:ea typeface="Calibri" panose="020F0502020204030204" pitchFamily="34" charset="0"/>
                          <a:cs typeface="Arial" panose="020B0604020202020204" pitchFamily="34" charset="0"/>
                        </a:rPr>
                        <a:t>imitarlos</a:t>
                      </a:r>
                      <a:r>
                        <a:rPr lang="en-US" sz="1100" dirty="0">
                          <a:effectLst/>
                          <a:latin typeface="Calibri" panose="020F0502020204030204" pitchFamily="34" charset="0"/>
                          <a:ea typeface="Calibri" panose="020F0502020204030204" pitchFamily="34" charset="0"/>
                          <a:cs typeface="Arial" panose="020B0604020202020204" pitchFamily="34" charset="0"/>
                        </a:rPr>
                        <a:t>. Después, si el bebé hace el gesto primero, ¡</a:t>
                      </a:r>
                      <a:r>
                        <a:rPr lang="en-US" sz="1100" dirty="0" err="1">
                          <a:effectLst/>
                          <a:latin typeface="Calibri" panose="020F0502020204030204" pitchFamily="34" charset="0"/>
                          <a:ea typeface="Calibri" panose="020F0502020204030204" pitchFamily="34" charset="0"/>
                          <a:cs typeface="Arial" panose="020B0604020202020204" pitchFamily="34" charset="0"/>
                        </a:rPr>
                        <a:t>cópialos</a:t>
                      </a:r>
                      <a:r>
                        <a:rPr lang="en-US" sz="1100" dirty="0">
                          <a:effectLst/>
                          <a:latin typeface="Calibri" panose="020F0502020204030204" pitchFamily="34" charset="0"/>
                          <a:ea typeface="Calibri" panose="020F0502020204030204" pitchFamily="34" charset="0"/>
                          <a:cs typeface="Arial" panose="020B0604020202020204" pitchFamily="34" charset="0"/>
                        </a:rPr>
                        <a:t>!</a:t>
                      </a:r>
                    </a:p>
                  </a:txBody>
                  <a:tcP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extLst>
                  <a:ext uri="{0D108BD9-81ED-4DB2-BD59-A6C34878D82A}">
                    <a16:rowId xmlns:a16="http://schemas.microsoft.com/office/drawing/2014/main" val="900545893"/>
                  </a:ext>
                </a:extLst>
              </a:tr>
              <a:tr h="628033">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sz="1100" b="1" dirty="0">
                          <a:effectLst/>
                          <a:latin typeface="Calibri" panose="020F0502020204030204" pitchFamily="34" charset="0"/>
                          <a:ea typeface="Calibri" panose="020F0502020204030204" pitchFamily="34" charset="0"/>
                          <a:cs typeface="Arial" panose="020B0604020202020204" pitchFamily="34" charset="0"/>
                        </a:rPr>
                        <a:t>¿Dónde está? </a:t>
                      </a:r>
                    </a:p>
                  </a:txBody>
                  <a:tcP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sz="1100" dirty="0">
                          <a:effectLst/>
                          <a:latin typeface="Calibri" panose="020F0502020204030204" pitchFamily="34" charset="0"/>
                          <a:ea typeface="Calibri" panose="020F0502020204030204" pitchFamily="34" charset="0"/>
                          <a:cs typeface="Arial" panose="020B0604020202020204" pitchFamily="34" charset="0"/>
                        </a:rPr>
                        <a:t>Busca un objeto seguro que haga ruido, como unas llaves que suenen o un juguete que haga música. Haz el sonido para despertar su interés y, a continuación, esconde el objeto a tus espaldas o bajo una manta. </a:t>
                      </a:r>
                      <a:r>
                        <a:rPr lang="en-US" sz="1100" dirty="0" err="1">
                          <a:effectLst/>
                          <a:latin typeface="Calibri" panose="020F0502020204030204" pitchFamily="34" charset="0"/>
                          <a:ea typeface="Calibri" panose="020F0502020204030204" pitchFamily="34" charset="0"/>
                          <a:cs typeface="Arial" panose="020B0604020202020204" pitchFamily="34" charset="0"/>
                        </a:rPr>
                        <a:t>Anímalo</a:t>
                      </a:r>
                      <a:r>
                        <a:rPr lang="en-US" sz="1100" dirty="0">
                          <a:effectLst/>
                          <a:latin typeface="Calibri" panose="020F0502020204030204" pitchFamily="34" charset="0"/>
                          <a:ea typeface="Calibri" panose="020F0502020204030204" pitchFamily="34" charset="0"/>
                          <a:cs typeface="Arial" panose="020B0604020202020204" pitchFamily="34" charset="0"/>
                        </a:rPr>
                        <a:t>/a a buscarlo diciéndole: "¿Dónde están las llaves?". Cuando el bebé encuentre el objeto, muéstrate entusiasmado y dile: "¡lo </a:t>
                      </a:r>
                      <a:r>
                        <a:rPr lang="en-US" sz="1100" dirty="0" err="1">
                          <a:effectLst/>
                          <a:latin typeface="Calibri" panose="020F0502020204030204" pitchFamily="34" charset="0"/>
                          <a:ea typeface="Calibri" panose="020F0502020204030204" pitchFamily="34" charset="0"/>
                          <a:cs typeface="Arial" panose="020B0604020202020204" pitchFamily="34" charset="0"/>
                        </a:rPr>
                        <a:t>encontraste</a:t>
                      </a:r>
                      <a:r>
                        <a:rPr lang="en-US" sz="1100" dirty="0">
                          <a:effectLst/>
                          <a:latin typeface="Calibri" panose="020F0502020204030204" pitchFamily="34" charset="0"/>
                          <a:ea typeface="Calibri" panose="020F0502020204030204" pitchFamily="34" charset="0"/>
                          <a:cs typeface="Arial" panose="020B0604020202020204" pitchFamily="34" charset="0"/>
                        </a:rPr>
                        <a:t>!". Prueba con distintos escondites u objetos y repite el juego hasta que el bebé pierda </a:t>
                      </a:r>
                      <a:r>
                        <a:rPr lang="en-US" sz="1100" dirty="0" err="1">
                          <a:effectLst/>
                          <a:latin typeface="Calibri" panose="020F0502020204030204" pitchFamily="34" charset="0"/>
                          <a:ea typeface="Calibri" panose="020F0502020204030204" pitchFamily="34" charset="0"/>
                          <a:cs typeface="Arial" panose="020B0604020202020204" pitchFamily="34" charset="0"/>
                        </a:rPr>
                        <a:t>el</a:t>
                      </a:r>
                      <a:r>
                        <a:rPr lang="en-US" sz="1100" dirty="0">
                          <a:effectLst/>
                          <a:latin typeface="Calibri" panose="020F0502020204030204" pitchFamily="34" charset="0"/>
                          <a:ea typeface="Calibri" panose="020F0502020204030204" pitchFamily="34" charset="0"/>
                          <a:cs typeface="Arial" panose="020B0604020202020204" pitchFamily="34" charset="0"/>
                        </a:rPr>
                        <a:t> </a:t>
                      </a:r>
                      <a:r>
                        <a:rPr lang="en-US" sz="1100" dirty="0" err="1">
                          <a:effectLst/>
                          <a:latin typeface="Calibri" panose="020F0502020204030204" pitchFamily="34" charset="0"/>
                          <a:ea typeface="Calibri" panose="020F0502020204030204" pitchFamily="34" charset="0"/>
                          <a:cs typeface="Arial" panose="020B0604020202020204" pitchFamily="34" charset="0"/>
                        </a:rPr>
                        <a:t>interés</a:t>
                      </a:r>
                      <a:endParaRPr lang="en-US" sz="1100" dirty="0">
                        <a:effectLst/>
                        <a:latin typeface="Calibri" panose="020F0502020204030204" pitchFamily="34" charset="0"/>
                        <a:ea typeface="Calibri" panose="020F0502020204030204" pitchFamily="34" charset="0"/>
                        <a:cs typeface="Arial" panose="020B0604020202020204" pitchFamily="34" charset="0"/>
                      </a:endParaRPr>
                    </a:p>
                  </a:txBody>
                  <a:tcP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extLst>
                  <a:ext uri="{0D108BD9-81ED-4DB2-BD59-A6C34878D82A}">
                    <a16:rowId xmlns:a16="http://schemas.microsoft.com/office/drawing/2014/main" val="2759725067"/>
                  </a:ext>
                </a:extLst>
              </a:tr>
              <a:tr h="628033">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sz="1100" b="1" dirty="0">
                          <a:effectLst/>
                          <a:latin typeface="Calibri" panose="020F0502020204030204" pitchFamily="34" charset="0"/>
                          <a:ea typeface="Calibri" panose="020F0502020204030204" pitchFamily="34" charset="0"/>
                          <a:cs typeface="Arial" panose="020B0604020202020204" pitchFamily="34" charset="0"/>
                        </a:rPr>
                        <a:t>¡Boom!</a:t>
                      </a:r>
                    </a:p>
                  </a:txBody>
                  <a:tcP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sz="1100" dirty="0">
                          <a:effectLst/>
                          <a:latin typeface="Calibri" panose="020F0502020204030204" pitchFamily="34" charset="0"/>
                          <a:ea typeface="Calibri" panose="020F0502020204030204" pitchFamily="34" charset="0"/>
                          <a:cs typeface="Arial" panose="020B0604020202020204" pitchFamily="34" charset="0"/>
                        </a:rPr>
                        <a:t>Por turnos, deja caer un juguete pequeño en un recipiente. Cuando el juguete toque el fondo, di: "¡Boom!". Esto puede hacer que el bebé se ría o aplauda de emoción. Después de unas cuantas veces, deja caer el juguete en el recipiente, pero no digas nada. Puede que el bebé intente </a:t>
                      </a:r>
                      <a:r>
                        <a:rPr lang="en-US" sz="1100" dirty="0" err="1">
                          <a:effectLst/>
                          <a:latin typeface="Calibri" panose="020F0502020204030204" pitchFamily="34" charset="0"/>
                          <a:ea typeface="Calibri" panose="020F0502020204030204" pitchFamily="34" charset="0"/>
                          <a:cs typeface="Arial" panose="020B0604020202020204" pitchFamily="34" charset="0"/>
                        </a:rPr>
                        <a:t>decir</a:t>
                      </a:r>
                      <a:r>
                        <a:rPr lang="en-US" sz="1100" dirty="0">
                          <a:effectLst/>
                          <a:latin typeface="Calibri" panose="020F0502020204030204" pitchFamily="34" charset="0"/>
                          <a:ea typeface="Calibri" panose="020F0502020204030204" pitchFamily="34" charset="0"/>
                          <a:cs typeface="Arial" panose="020B0604020202020204" pitchFamily="34" charset="0"/>
                        </a:rPr>
                        <a:t> "¡boom!" o hacer otro ruido. Si lo hace, respóndele diciéndole lo mismo. A continuación, </a:t>
                      </a:r>
                      <a:r>
                        <a:rPr lang="en-US" sz="1100" dirty="0" err="1">
                          <a:effectLst/>
                          <a:latin typeface="Calibri" panose="020F0502020204030204" pitchFamily="34" charset="0"/>
                          <a:ea typeface="Calibri" panose="020F0502020204030204" pitchFamily="34" charset="0"/>
                          <a:cs typeface="Arial" panose="020B0604020202020204" pitchFamily="34" charset="0"/>
                        </a:rPr>
                        <a:t>anímalo</a:t>
                      </a:r>
                      <a:r>
                        <a:rPr lang="en-US" sz="1100" dirty="0">
                          <a:effectLst/>
                          <a:latin typeface="Calibri" panose="020F0502020204030204" pitchFamily="34" charset="0"/>
                          <a:ea typeface="Calibri" panose="020F0502020204030204" pitchFamily="34" charset="0"/>
                          <a:cs typeface="Arial" panose="020B0604020202020204" pitchFamily="34" charset="0"/>
                        </a:rPr>
                        <a:t>/a </a:t>
                      </a:r>
                      <a:r>
                        <a:rPr lang="en-US" sz="1100" dirty="0" err="1">
                          <a:effectLst/>
                          <a:latin typeface="Calibri" panose="020F0502020204030204" pitchFamily="34" charset="0"/>
                          <a:ea typeface="Calibri" panose="020F0502020204030204" pitchFamily="34" charset="0"/>
                          <a:cs typeface="Arial" panose="020B0604020202020204" pitchFamily="34" charset="0"/>
                        </a:rPr>
                        <a:t>a</a:t>
                      </a:r>
                      <a:r>
                        <a:rPr lang="en-US" sz="1100" dirty="0">
                          <a:effectLst/>
                          <a:latin typeface="Calibri" panose="020F0502020204030204" pitchFamily="34" charset="0"/>
                          <a:ea typeface="Calibri" panose="020F0502020204030204" pitchFamily="34" charset="0"/>
                          <a:cs typeface="Arial" panose="020B0604020202020204" pitchFamily="34" charset="0"/>
                        </a:rPr>
                        <a:t> que deje caer los juguetes en el cubo y </a:t>
                      </a:r>
                      <a:r>
                        <a:rPr lang="en-US" sz="1100" dirty="0" err="1">
                          <a:effectLst/>
                          <a:latin typeface="Calibri" panose="020F0502020204030204" pitchFamily="34" charset="0"/>
                          <a:ea typeface="Calibri" panose="020F0502020204030204" pitchFamily="34" charset="0"/>
                          <a:cs typeface="Arial" panose="020B0604020202020204" pitchFamily="34" charset="0"/>
                        </a:rPr>
                        <a:t>diga</a:t>
                      </a:r>
                      <a:r>
                        <a:rPr lang="en-US" sz="1100" dirty="0">
                          <a:effectLst/>
                          <a:latin typeface="Calibri" panose="020F0502020204030204" pitchFamily="34" charset="0"/>
                          <a:ea typeface="Calibri" panose="020F0502020204030204" pitchFamily="34" charset="0"/>
                          <a:cs typeface="Arial" panose="020B0604020202020204" pitchFamily="34" charset="0"/>
                        </a:rPr>
                        <a:t> "¡boom!" </a:t>
                      </a:r>
                      <a:r>
                        <a:rPr lang="en-US" sz="1100" dirty="0" err="1">
                          <a:effectLst/>
                          <a:latin typeface="Calibri" panose="020F0502020204030204" pitchFamily="34" charset="0"/>
                          <a:ea typeface="Calibri" panose="020F0502020204030204" pitchFamily="34" charset="0"/>
                          <a:cs typeface="Arial" panose="020B0604020202020204" pitchFamily="34" charset="0"/>
                        </a:rPr>
                        <a:t>contigo</a:t>
                      </a:r>
                      <a:endParaRPr lang="en-US" sz="1100" dirty="0">
                        <a:effectLst/>
                        <a:latin typeface="Calibri" panose="020F0502020204030204" pitchFamily="34" charset="0"/>
                        <a:ea typeface="Calibri" panose="020F0502020204030204" pitchFamily="34" charset="0"/>
                        <a:cs typeface="Arial" panose="020B0604020202020204" pitchFamily="34" charset="0"/>
                      </a:endParaRPr>
                    </a:p>
                  </a:txBody>
                  <a:tcP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extLst>
                  <a:ext uri="{0D108BD9-81ED-4DB2-BD59-A6C34878D82A}">
                    <a16:rowId xmlns:a16="http://schemas.microsoft.com/office/drawing/2014/main" val="2326466357"/>
                  </a:ext>
                </a:extLst>
              </a:tr>
            </a:tbl>
          </a:graphicData>
        </a:graphic>
      </p:graphicFrame>
      <p:sp>
        <p:nvSpPr>
          <p:cNvPr id="65" name="TextBox 64">
            <a:extLst>
              <a:ext uri="{FF2B5EF4-FFF2-40B4-BE49-F238E27FC236}">
                <a16:creationId xmlns:a16="http://schemas.microsoft.com/office/drawing/2014/main" id="{7BEAA7EC-85F5-CF29-8C52-12DE0E9A299C}"/>
              </a:ext>
            </a:extLst>
          </p:cNvPr>
          <p:cNvSpPr txBox="1"/>
          <p:nvPr/>
        </p:nvSpPr>
        <p:spPr>
          <a:xfrm>
            <a:off x="1013200" y="699799"/>
            <a:ext cx="5226892" cy="738664"/>
          </a:xfrm>
          <a:prstGeom prst="rect">
            <a:avLst/>
          </a:prstGeom>
          <a:noFill/>
        </p:spPr>
        <p:txBody>
          <a:bodyPr wrap="square">
            <a:spAutoFit/>
          </a:bodyPr>
          <a:lstStyle/>
          <a:p>
            <a:pPr marL="0" marR="0" lvl="0" indent="0" algn="l" rtl="0">
              <a:spcBef>
                <a:spcPts val="0"/>
              </a:spcBef>
              <a:spcAft>
                <a:spcPts val="1800"/>
              </a:spcAft>
              <a:buNone/>
            </a:pPr>
            <a:r>
              <a:rPr lang="en-US" sz="1400" b="1" spc="300" dirty="0">
                <a:solidFill>
                  <a:schemeClr val="bg1"/>
                </a:solidFill>
                <a:highlight>
                  <a:srgbClr val="54AF4B"/>
                </a:highlight>
                <a:latin typeface="Calibri"/>
                <a:ea typeface="Calibri"/>
                <a:cs typeface="Calibri"/>
                <a:sym typeface="Calibri"/>
              </a:rPr>
              <a:t>SESIÓN 2: APOYO AL APEGO Y AL VÍNCULO AFECTIVO DE LOS CUIDADORES CON LOS NIÑOS Y NIÑAS PEQUEÑOS/AS</a:t>
            </a:r>
          </a:p>
        </p:txBody>
      </p:sp>
    </p:spTree>
    <p:extLst>
      <p:ext uri="{BB962C8B-B14F-4D97-AF65-F5344CB8AC3E}">
        <p14:creationId xmlns:p14="http://schemas.microsoft.com/office/powerpoint/2010/main" val="197547225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286A94A7-CB7D-00B5-33DC-CE6748FC9FB0}"/>
              </a:ext>
            </a:extLst>
          </p:cNvPr>
          <p:cNvSpPr txBox="1"/>
          <p:nvPr/>
        </p:nvSpPr>
        <p:spPr>
          <a:xfrm>
            <a:off x="1540635" y="1310779"/>
            <a:ext cx="4682543" cy="1862048"/>
          </a:xfrm>
          <a:prstGeom prst="rect">
            <a:avLst/>
          </a:prstGeom>
          <a:noFill/>
        </p:spPr>
        <p:txBody>
          <a:bodyPr wrap="square" rtlCol="0">
            <a:spAutoFit/>
          </a:bodyPr>
          <a:lstStyle/>
          <a:p>
            <a:pPr marL="0" marR="0" lvl="0" indent="0" algn="l" rtl="0">
              <a:spcBef>
                <a:spcPts val="0"/>
              </a:spcBef>
              <a:spcAft>
                <a:spcPts val="1800"/>
              </a:spcAft>
              <a:buNone/>
            </a:pPr>
            <a:r>
              <a:rPr lang="en-US" sz="1100" b="1" dirty="0">
                <a:solidFill>
                  <a:schemeClr val="tx1"/>
                </a:solidFill>
                <a:latin typeface="Calibri"/>
                <a:ea typeface="Calibri"/>
                <a:cs typeface="Calibri"/>
                <a:sym typeface="Calibri"/>
              </a:rPr>
              <a:t>Sesión 1: </a:t>
            </a:r>
            <a:r>
              <a:rPr lang="en-US" sz="1100" dirty="0">
                <a:solidFill>
                  <a:schemeClr val="tx1"/>
                </a:solidFill>
                <a:latin typeface="Calibri"/>
                <a:ea typeface="Calibri"/>
                <a:cs typeface="Calibri"/>
                <a:sym typeface="Calibri"/>
              </a:rPr>
              <a:t>Apertura del curso y del módulo</a:t>
            </a:r>
          </a:p>
          <a:p>
            <a:pPr marL="0" marR="0" lvl="0" indent="0" algn="l" rtl="0">
              <a:spcBef>
                <a:spcPts val="0"/>
              </a:spcBef>
              <a:spcAft>
                <a:spcPts val="1800"/>
              </a:spcAft>
              <a:buNone/>
            </a:pPr>
            <a:r>
              <a:rPr lang="en-US" sz="1100" b="1" dirty="0">
                <a:solidFill>
                  <a:schemeClr val="tx1"/>
                </a:solidFill>
                <a:latin typeface="Calibri"/>
                <a:ea typeface="Calibri"/>
                <a:cs typeface="Calibri"/>
                <a:sym typeface="Calibri"/>
              </a:rPr>
              <a:t>Sesión 2: </a:t>
            </a:r>
            <a:r>
              <a:rPr lang="en-US" sz="1100" dirty="0">
                <a:solidFill>
                  <a:schemeClr val="tx1"/>
                </a:solidFill>
                <a:latin typeface="Calibri"/>
                <a:ea typeface="Calibri"/>
                <a:cs typeface="Calibri"/>
                <a:sym typeface="Calibri"/>
              </a:rPr>
              <a:t>Definiciones y conceptos clave </a:t>
            </a:r>
          </a:p>
          <a:p>
            <a:pPr marL="0" marR="0" lvl="0" indent="0" algn="l" rtl="0">
              <a:spcBef>
                <a:spcPts val="0"/>
              </a:spcBef>
              <a:spcAft>
                <a:spcPts val="1800"/>
              </a:spcAft>
              <a:buNone/>
            </a:pPr>
            <a:r>
              <a:rPr lang="en-US" sz="1100" b="1" dirty="0">
                <a:solidFill>
                  <a:schemeClr val="tx1"/>
                </a:solidFill>
                <a:latin typeface="Calibri"/>
                <a:ea typeface="Calibri"/>
                <a:cs typeface="Calibri"/>
                <a:sym typeface="Calibri"/>
              </a:rPr>
              <a:t>Sesión 3: </a:t>
            </a:r>
            <a:r>
              <a:rPr lang="en-US" sz="1100" dirty="0">
                <a:solidFill>
                  <a:schemeClr val="tx1"/>
                </a:solidFill>
                <a:latin typeface="Calibri"/>
                <a:ea typeface="Calibri"/>
                <a:cs typeface="Calibri"/>
                <a:sym typeface="Calibri"/>
              </a:rPr>
              <a:t>Adoptar un enfoque de fortalecimiento familiar</a:t>
            </a:r>
          </a:p>
          <a:p>
            <a:pPr marL="0" marR="0" lvl="0" indent="0" algn="l" rtl="0">
              <a:spcBef>
                <a:spcPts val="0"/>
              </a:spcBef>
              <a:spcAft>
                <a:spcPts val="1800"/>
              </a:spcAft>
              <a:buNone/>
            </a:pPr>
            <a:r>
              <a:rPr lang="en-US" sz="1100" b="1" dirty="0">
                <a:solidFill>
                  <a:schemeClr val="tx1"/>
                </a:solidFill>
                <a:latin typeface="Calibri"/>
                <a:ea typeface="Calibri"/>
                <a:cs typeface="Calibri"/>
                <a:sym typeface="Calibri"/>
              </a:rPr>
              <a:t>Sesión 4: </a:t>
            </a:r>
            <a:r>
              <a:rPr lang="en-US" sz="1100" dirty="0">
                <a:solidFill>
                  <a:schemeClr val="tx1"/>
                </a:solidFill>
                <a:latin typeface="Calibri"/>
                <a:ea typeface="Calibri"/>
                <a:cs typeface="Calibri"/>
                <a:sym typeface="Calibri"/>
              </a:rPr>
              <a:t>Dinámica familiar, género y </a:t>
            </a:r>
            <a:r>
              <a:rPr lang="en-US" sz="1100" dirty="0" err="1">
                <a:solidFill>
                  <a:schemeClr val="tx1"/>
                </a:solidFill>
                <a:latin typeface="Calibri"/>
                <a:ea typeface="Calibri"/>
                <a:cs typeface="Calibri"/>
                <a:sym typeface="Calibri"/>
              </a:rPr>
              <a:t>el</a:t>
            </a:r>
            <a:r>
              <a:rPr lang="en-US" sz="1100" dirty="0">
                <a:solidFill>
                  <a:schemeClr val="tx1"/>
                </a:solidFill>
                <a:latin typeface="Calibri"/>
                <a:ea typeface="Calibri"/>
                <a:cs typeface="Calibri"/>
                <a:sym typeface="Calibri"/>
              </a:rPr>
              <a:t> </a:t>
            </a:r>
            <a:r>
              <a:rPr lang="en-US" sz="1100" dirty="0" err="1">
                <a:latin typeface="Calibri"/>
                <a:ea typeface="Calibri"/>
                <a:cs typeface="Calibri"/>
                <a:sym typeface="Calibri"/>
              </a:rPr>
              <a:t>rol</a:t>
            </a:r>
            <a:r>
              <a:rPr lang="en-US" sz="1100" dirty="0">
                <a:latin typeface="Calibri"/>
                <a:ea typeface="Calibri"/>
                <a:cs typeface="Calibri"/>
                <a:sym typeface="Calibri"/>
              </a:rPr>
              <a:t> </a:t>
            </a:r>
            <a:r>
              <a:rPr lang="en-US" sz="1100" dirty="0">
                <a:solidFill>
                  <a:schemeClr val="tx1"/>
                </a:solidFill>
                <a:latin typeface="Calibri"/>
                <a:ea typeface="Calibri"/>
                <a:cs typeface="Calibri"/>
                <a:sym typeface="Calibri"/>
              </a:rPr>
              <a:t>de las normas y prácticas sociales</a:t>
            </a:r>
          </a:p>
          <a:p>
            <a:pPr marL="0" marR="0" lvl="0" indent="0" algn="l" rtl="0">
              <a:spcBef>
                <a:spcPts val="0"/>
              </a:spcBef>
              <a:spcAft>
                <a:spcPts val="1800"/>
              </a:spcAft>
              <a:buNone/>
            </a:pPr>
            <a:r>
              <a:rPr lang="en-US" sz="1100" b="1" dirty="0">
                <a:solidFill>
                  <a:schemeClr val="tx1"/>
                </a:solidFill>
                <a:latin typeface="Calibri"/>
                <a:ea typeface="Calibri"/>
                <a:cs typeface="Calibri"/>
                <a:sym typeface="Calibri"/>
              </a:rPr>
              <a:t>Sesión 5: </a:t>
            </a:r>
            <a:r>
              <a:rPr lang="en-US" sz="1100" dirty="0" err="1">
                <a:solidFill>
                  <a:schemeClr val="tx1"/>
                </a:solidFill>
                <a:latin typeface="Calibri"/>
                <a:ea typeface="Calibri"/>
                <a:cs typeface="Calibri"/>
                <a:sym typeface="Calibri"/>
              </a:rPr>
              <a:t>Cierre</a:t>
            </a:r>
            <a:r>
              <a:rPr lang="en-US" sz="1100" dirty="0">
                <a:solidFill>
                  <a:schemeClr val="tx1"/>
                </a:solidFill>
                <a:latin typeface="Calibri"/>
                <a:ea typeface="Calibri"/>
                <a:cs typeface="Calibri"/>
                <a:sym typeface="Calibri"/>
              </a:rPr>
              <a:t> del </a:t>
            </a:r>
            <a:r>
              <a:rPr lang="en-US" sz="1100" dirty="0" err="1">
                <a:solidFill>
                  <a:schemeClr val="tx1"/>
                </a:solidFill>
                <a:latin typeface="Calibri"/>
                <a:ea typeface="Calibri"/>
                <a:cs typeface="Calibri"/>
                <a:sym typeface="Calibri"/>
              </a:rPr>
              <a:t>módulo</a:t>
            </a:r>
            <a:r>
              <a:rPr lang="en-US" sz="1100" dirty="0">
                <a:solidFill>
                  <a:schemeClr val="tx1"/>
                </a:solidFill>
                <a:latin typeface="Calibri"/>
                <a:ea typeface="Calibri"/>
                <a:cs typeface="Calibri"/>
                <a:sym typeface="Calibri"/>
              </a:rPr>
              <a:t> </a:t>
            </a:r>
          </a:p>
        </p:txBody>
      </p:sp>
      <p:sp>
        <p:nvSpPr>
          <p:cNvPr id="4" name="TextBox 3">
            <a:extLst>
              <a:ext uri="{FF2B5EF4-FFF2-40B4-BE49-F238E27FC236}">
                <a16:creationId xmlns:a16="http://schemas.microsoft.com/office/drawing/2014/main" id="{C55E81BB-3F0F-B92B-7842-9CE1E5D84BA4}"/>
              </a:ext>
            </a:extLst>
          </p:cNvPr>
          <p:cNvSpPr txBox="1"/>
          <p:nvPr/>
        </p:nvSpPr>
        <p:spPr>
          <a:xfrm>
            <a:off x="1064660" y="1310779"/>
            <a:ext cx="503127" cy="1862048"/>
          </a:xfrm>
          <a:prstGeom prst="rect">
            <a:avLst/>
          </a:prstGeom>
          <a:noFill/>
        </p:spPr>
        <p:txBody>
          <a:bodyPr wrap="square" rtlCol="0">
            <a:spAutoFit/>
          </a:bodyPr>
          <a:lstStyle/>
          <a:p>
            <a:pPr>
              <a:spcAft>
                <a:spcPts val="1800"/>
              </a:spcAft>
            </a:pPr>
            <a:r>
              <a:rPr lang="en-US" sz="1100" dirty="0">
                <a:solidFill>
                  <a:schemeClr val="tx1"/>
                </a:solidFill>
                <a:latin typeface="+mn-lt"/>
              </a:rPr>
              <a:t>5</a:t>
            </a:r>
          </a:p>
          <a:p>
            <a:pPr>
              <a:spcAft>
                <a:spcPts val="1800"/>
              </a:spcAft>
            </a:pPr>
            <a:r>
              <a:rPr lang="en-US" sz="1100" dirty="0">
                <a:solidFill>
                  <a:schemeClr val="tx1"/>
                </a:solidFill>
                <a:latin typeface="+mn-lt"/>
              </a:rPr>
              <a:t>6</a:t>
            </a:r>
          </a:p>
          <a:p>
            <a:pPr>
              <a:spcAft>
                <a:spcPts val="1800"/>
              </a:spcAft>
            </a:pPr>
            <a:r>
              <a:rPr lang="en-US" sz="1100" dirty="0"/>
              <a:t>7</a:t>
            </a:r>
          </a:p>
          <a:p>
            <a:pPr>
              <a:spcAft>
                <a:spcPts val="1800"/>
              </a:spcAft>
            </a:pPr>
            <a:r>
              <a:rPr lang="en-US" sz="1100" dirty="0"/>
              <a:t>11</a:t>
            </a:r>
          </a:p>
          <a:p>
            <a:pPr>
              <a:spcAft>
                <a:spcPts val="1800"/>
              </a:spcAft>
            </a:pPr>
            <a:r>
              <a:rPr lang="en-US" sz="1100" dirty="0">
                <a:solidFill>
                  <a:schemeClr val="tx1"/>
                </a:solidFill>
                <a:latin typeface="+mn-lt"/>
              </a:rPr>
              <a:t>14</a:t>
            </a:r>
          </a:p>
        </p:txBody>
      </p:sp>
      <p:sp>
        <p:nvSpPr>
          <p:cNvPr id="5" name="TextBox 4">
            <a:extLst>
              <a:ext uri="{FF2B5EF4-FFF2-40B4-BE49-F238E27FC236}">
                <a16:creationId xmlns:a16="http://schemas.microsoft.com/office/drawing/2014/main" id="{C096E4EF-83E8-F4A2-8680-50397F974B56}"/>
              </a:ext>
            </a:extLst>
          </p:cNvPr>
          <p:cNvSpPr txBox="1"/>
          <p:nvPr/>
        </p:nvSpPr>
        <p:spPr>
          <a:xfrm>
            <a:off x="996287" y="713169"/>
            <a:ext cx="3807163" cy="307777"/>
          </a:xfrm>
          <a:prstGeom prst="rect">
            <a:avLst/>
          </a:prstGeom>
          <a:noFill/>
        </p:spPr>
        <p:txBody>
          <a:bodyPr wrap="square">
            <a:spAutoFit/>
          </a:bodyPr>
          <a:lstStyle/>
          <a:p>
            <a:pPr marL="0" marR="0" lvl="0" indent="0" algn="l" rtl="0">
              <a:spcBef>
                <a:spcPts val="0"/>
              </a:spcBef>
              <a:spcAft>
                <a:spcPts val="1800"/>
              </a:spcAft>
              <a:buNone/>
            </a:pPr>
            <a:r>
              <a:rPr lang="en-US" sz="1400" b="1" spc="300" dirty="0">
                <a:solidFill>
                  <a:schemeClr val="bg1"/>
                </a:solidFill>
                <a:highlight>
                  <a:srgbClr val="54AF4B"/>
                </a:highlight>
                <a:latin typeface="Calibri"/>
                <a:ea typeface="Calibri"/>
                <a:cs typeface="Calibri"/>
                <a:sym typeface="Calibri"/>
              </a:rPr>
              <a:t>ÍNDICE DE CONTENIDOS</a:t>
            </a:r>
          </a:p>
        </p:txBody>
      </p:sp>
      <p:sp>
        <p:nvSpPr>
          <p:cNvPr id="6" name="Hexagon 5">
            <a:extLst>
              <a:ext uri="{FF2B5EF4-FFF2-40B4-BE49-F238E27FC236}">
                <a16:creationId xmlns:a16="http://schemas.microsoft.com/office/drawing/2014/main" id="{7216CE50-F10D-13A5-C2B1-2F378B8BE4BD}"/>
              </a:ext>
            </a:extLst>
          </p:cNvPr>
          <p:cNvSpPr/>
          <p:nvPr/>
        </p:nvSpPr>
        <p:spPr>
          <a:xfrm rot="1782986">
            <a:off x="286724" y="301110"/>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Hexagon 6">
            <a:extLst>
              <a:ext uri="{FF2B5EF4-FFF2-40B4-BE49-F238E27FC236}">
                <a16:creationId xmlns:a16="http://schemas.microsoft.com/office/drawing/2014/main" id="{E83EB363-E573-F6F2-481C-C4EBF044D382}"/>
              </a:ext>
            </a:extLst>
          </p:cNvPr>
          <p:cNvSpPr/>
          <p:nvPr/>
        </p:nvSpPr>
        <p:spPr>
          <a:xfrm rot="1782986">
            <a:off x="286724" y="763955"/>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Hexagon 7">
            <a:extLst>
              <a:ext uri="{FF2B5EF4-FFF2-40B4-BE49-F238E27FC236}">
                <a16:creationId xmlns:a16="http://schemas.microsoft.com/office/drawing/2014/main" id="{F37EA817-8732-18F3-34FF-E5276A5B3633}"/>
              </a:ext>
            </a:extLst>
          </p:cNvPr>
          <p:cNvSpPr/>
          <p:nvPr/>
        </p:nvSpPr>
        <p:spPr>
          <a:xfrm rot="1782986">
            <a:off x="286724" y="1226800"/>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Hexagon 8">
            <a:extLst>
              <a:ext uri="{FF2B5EF4-FFF2-40B4-BE49-F238E27FC236}">
                <a16:creationId xmlns:a16="http://schemas.microsoft.com/office/drawing/2014/main" id="{071CA46C-E43E-6342-76FE-55ED35EE5457}"/>
              </a:ext>
            </a:extLst>
          </p:cNvPr>
          <p:cNvSpPr/>
          <p:nvPr/>
        </p:nvSpPr>
        <p:spPr>
          <a:xfrm rot="1782986">
            <a:off x="286724" y="1689645"/>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Hexagon 9">
            <a:extLst>
              <a:ext uri="{FF2B5EF4-FFF2-40B4-BE49-F238E27FC236}">
                <a16:creationId xmlns:a16="http://schemas.microsoft.com/office/drawing/2014/main" id="{9F706BF8-ADE4-AA60-7CE0-41B5AF609D60}"/>
              </a:ext>
            </a:extLst>
          </p:cNvPr>
          <p:cNvSpPr/>
          <p:nvPr/>
        </p:nvSpPr>
        <p:spPr>
          <a:xfrm rot="1782986">
            <a:off x="286724" y="2152490"/>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31" name="Group 30">
            <a:extLst>
              <a:ext uri="{FF2B5EF4-FFF2-40B4-BE49-F238E27FC236}">
                <a16:creationId xmlns:a16="http://schemas.microsoft.com/office/drawing/2014/main" id="{09A3853E-EBA9-E14C-96B6-BE083DEF2DDF}"/>
              </a:ext>
            </a:extLst>
          </p:cNvPr>
          <p:cNvGrpSpPr/>
          <p:nvPr/>
        </p:nvGrpSpPr>
        <p:grpSpPr>
          <a:xfrm>
            <a:off x="4157662" y="7307925"/>
            <a:ext cx="2229579" cy="1743985"/>
            <a:chOff x="7782406" y="2711084"/>
            <a:chExt cx="2129028" cy="1665337"/>
          </a:xfrm>
          <a:solidFill>
            <a:schemeClr val="accent3">
              <a:lumMod val="20000"/>
              <a:lumOff val="80000"/>
            </a:schemeClr>
          </a:solidFill>
        </p:grpSpPr>
        <p:grpSp>
          <p:nvGrpSpPr>
            <p:cNvPr id="32" name="Group 31">
              <a:extLst>
                <a:ext uri="{FF2B5EF4-FFF2-40B4-BE49-F238E27FC236}">
                  <a16:creationId xmlns:a16="http://schemas.microsoft.com/office/drawing/2014/main" id="{42E75B05-7025-C0B1-A4F6-8AFB2A43394F}"/>
                </a:ext>
              </a:extLst>
            </p:cNvPr>
            <p:cNvGrpSpPr/>
            <p:nvPr/>
          </p:nvGrpSpPr>
          <p:grpSpPr>
            <a:xfrm>
              <a:off x="7782406" y="3249833"/>
              <a:ext cx="437746" cy="1126588"/>
              <a:chOff x="7856248" y="2409742"/>
              <a:chExt cx="1359139" cy="3497898"/>
            </a:xfrm>
            <a:grpFill/>
          </p:grpSpPr>
          <p:sp>
            <p:nvSpPr>
              <p:cNvPr id="42" name="Round Same Side Corner Rectangle 23">
                <a:extLst>
                  <a:ext uri="{FF2B5EF4-FFF2-40B4-BE49-F238E27FC236}">
                    <a16:creationId xmlns:a16="http://schemas.microsoft.com/office/drawing/2014/main" id="{A4D25FD5-E2C5-4677-E392-D9D6D118209E}"/>
                  </a:ext>
                </a:extLst>
              </p:cNvPr>
              <p:cNvSpPr/>
              <p:nvPr/>
            </p:nvSpPr>
            <p:spPr>
              <a:xfrm>
                <a:off x="7866215" y="4002301"/>
                <a:ext cx="1343863" cy="1905339"/>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3" name="Oval 42">
                <a:extLst>
                  <a:ext uri="{FF2B5EF4-FFF2-40B4-BE49-F238E27FC236}">
                    <a16:creationId xmlns:a16="http://schemas.microsoft.com/office/drawing/2014/main" id="{492B0B44-FF9C-890C-2462-8892687CB8A8}"/>
                  </a:ext>
                </a:extLst>
              </p:cNvPr>
              <p:cNvSpPr/>
              <p:nvPr/>
            </p:nvSpPr>
            <p:spPr>
              <a:xfrm>
                <a:off x="7856248" y="2409742"/>
                <a:ext cx="1359139" cy="1359133"/>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33" name="Group 32">
              <a:extLst>
                <a:ext uri="{FF2B5EF4-FFF2-40B4-BE49-F238E27FC236}">
                  <a16:creationId xmlns:a16="http://schemas.microsoft.com/office/drawing/2014/main" id="{F0527FCE-7166-7AB7-0853-6C80C9CB1888}"/>
                </a:ext>
              </a:extLst>
            </p:cNvPr>
            <p:cNvGrpSpPr/>
            <p:nvPr/>
          </p:nvGrpSpPr>
          <p:grpSpPr>
            <a:xfrm>
              <a:off x="8356147" y="3116198"/>
              <a:ext cx="437746" cy="1260223"/>
              <a:chOff x="7856248" y="2409742"/>
              <a:chExt cx="1359139" cy="3912816"/>
            </a:xfrm>
            <a:grpFill/>
          </p:grpSpPr>
          <p:sp>
            <p:nvSpPr>
              <p:cNvPr id="40" name="Round Same Side Corner Rectangle 23">
                <a:extLst>
                  <a:ext uri="{FF2B5EF4-FFF2-40B4-BE49-F238E27FC236}">
                    <a16:creationId xmlns:a16="http://schemas.microsoft.com/office/drawing/2014/main" id="{4AC045BB-E609-A40B-7691-40A2EF92BC6B}"/>
                  </a:ext>
                </a:extLst>
              </p:cNvPr>
              <p:cNvSpPr/>
              <p:nvPr/>
            </p:nvSpPr>
            <p:spPr>
              <a:xfrm>
                <a:off x="7866215" y="4002302"/>
                <a:ext cx="1343863" cy="2320256"/>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1" name="Oval 40">
                <a:extLst>
                  <a:ext uri="{FF2B5EF4-FFF2-40B4-BE49-F238E27FC236}">
                    <a16:creationId xmlns:a16="http://schemas.microsoft.com/office/drawing/2014/main" id="{25BA872D-CDDC-7544-2DB2-7E101F6ADFAC}"/>
                  </a:ext>
                </a:extLst>
              </p:cNvPr>
              <p:cNvSpPr/>
              <p:nvPr/>
            </p:nvSpPr>
            <p:spPr>
              <a:xfrm>
                <a:off x="7856248" y="2409742"/>
                <a:ext cx="1359139" cy="1359133"/>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34" name="Group 33">
              <a:extLst>
                <a:ext uri="{FF2B5EF4-FFF2-40B4-BE49-F238E27FC236}">
                  <a16:creationId xmlns:a16="http://schemas.microsoft.com/office/drawing/2014/main" id="{DD06BED9-BA6E-96DF-7ADA-DA0A55514810}"/>
                </a:ext>
              </a:extLst>
            </p:cNvPr>
            <p:cNvGrpSpPr/>
            <p:nvPr/>
          </p:nvGrpSpPr>
          <p:grpSpPr>
            <a:xfrm>
              <a:off x="8924230" y="2931003"/>
              <a:ext cx="437746" cy="1445418"/>
              <a:chOff x="7856248" y="2409742"/>
              <a:chExt cx="1359139" cy="4487820"/>
            </a:xfrm>
            <a:grpFill/>
          </p:grpSpPr>
          <p:sp>
            <p:nvSpPr>
              <p:cNvPr id="38" name="Round Same Side Corner Rectangle 23">
                <a:extLst>
                  <a:ext uri="{FF2B5EF4-FFF2-40B4-BE49-F238E27FC236}">
                    <a16:creationId xmlns:a16="http://schemas.microsoft.com/office/drawing/2014/main" id="{7D2AFABF-4F64-FDB2-560D-608C337485F8}"/>
                  </a:ext>
                </a:extLst>
              </p:cNvPr>
              <p:cNvSpPr/>
              <p:nvPr/>
            </p:nvSpPr>
            <p:spPr>
              <a:xfrm>
                <a:off x="7866215" y="4002302"/>
                <a:ext cx="1343863" cy="2895260"/>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9" name="Oval 38">
                <a:extLst>
                  <a:ext uri="{FF2B5EF4-FFF2-40B4-BE49-F238E27FC236}">
                    <a16:creationId xmlns:a16="http://schemas.microsoft.com/office/drawing/2014/main" id="{3077E776-71FE-A77E-F4C0-396D2F8099F2}"/>
                  </a:ext>
                </a:extLst>
              </p:cNvPr>
              <p:cNvSpPr/>
              <p:nvPr/>
            </p:nvSpPr>
            <p:spPr>
              <a:xfrm>
                <a:off x="7856248" y="2409742"/>
                <a:ext cx="1359139" cy="1359133"/>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35" name="Group 34">
              <a:extLst>
                <a:ext uri="{FF2B5EF4-FFF2-40B4-BE49-F238E27FC236}">
                  <a16:creationId xmlns:a16="http://schemas.microsoft.com/office/drawing/2014/main" id="{D86D2022-04FE-82EC-FEFC-67DBA618E70F}"/>
                </a:ext>
              </a:extLst>
            </p:cNvPr>
            <p:cNvGrpSpPr/>
            <p:nvPr/>
          </p:nvGrpSpPr>
          <p:grpSpPr>
            <a:xfrm>
              <a:off x="9473688" y="2711084"/>
              <a:ext cx="437746" cy="1665337"/>
              <a:chOff x="7856248" y="2409742"/>
              <a:chExt cx="1359139" cy="5170638"/>
            </a:xfrm>
            <a:grpFill/>
          </p:grpSpPr>
          <p:sp>
            <p:nvSpPr>
              <p:cNvPr id="36" name="Round Same Side Corner Rectangle 23">
                <a:extLst>
                  <a:ext uri="{FF2B5EF4-FFF2-40B4-BE49-F238E27FC236}">
                    <a16:creationId xmlns:a16="http://schemas.microsoft.com/office/drawing/2014/main" id="{305A10D7-367A-624B-17D5-99C51A000963}"/>
                  </a:ext>
                </a:extLst>
              </p:cNvPr>
              <p:cNvSpPr/>
              <p:nvPr/>
            </p:nvSpPr>
            <p:spPr>
              <a:xfrm>
                <a:off x="7866215" y="4002302"/>
                <a:ext cx="1343863" cy="3578078"/>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7" name="Oval 36">
                <a:extLst>
                  <a:ext uri="{FF2B5EF4-FFF2-40B4-BE49-F238E27FC236}">
                    <a16:creationId xmlns:a16="http://schemas.microsoft.com/office/drawing/2014/main" id="{848BCF37-0768-782A-ABFC-8BF040B66E5E}"/>
                  </a:ext>
                </a:extLst>
              </p:cNvPr>
              <p:cNvSpPr/>
              <p:nvPr/>
            </p:nvSpPr>
            <p:spPr>
              <a:xfrm>
                <a:off x="7856248" y="2409742"/>
                <a:ext cx="1359139" cy="1359133"/>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spTree>
    <p:extLst>
      <p:ext uri="{BB962C8B-B14F-4D97-AF65-F5344CB8AC3E}">
        <p14:creationId xmlns:p14="http://schemas.microsoft.com/office/powerpoint/2010/main" val="1608967388"/>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Hexagon 1">
            <a:extLst>
              <a:ext uri="{FF2B5EF4-FFF2-40B4-BE49-F238E27FC236}">
                <a16:creationId xmlns:a16="http://schemas.microsoft.com/office/drawing/2014/main" id="{53C5743C-5A98-9B6F-F0BD-5A82B8FAEE90}"/>
              </a:ext>
            </a:extLst>
          </p:cNvPr>
          <p:cNvSpPr/>
          <p:nvPr/>
        </p:nvSpPr>
        <p:spPr>
          <a:xfrm rot="1782986">
            <a:off x="286724" y="301110"/>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Hexagon 20">
            <a:extLst>
              <a:ext uri="{FF2B5EF4-FFF2-40B4-BE49-F238E27FC236}">
                <a16:creationId xmlns:a16="http://schemas.microsoft.com/office/drawing/2014/main" id="{C770D6A2-9D61-1D12-8A16-310999A1542F}"/>
              </a:ext>
            </a:extLst>
          </p:cNvPr>
          <p:cNvSpPr/>
          <p:nvPr/>
        </p:nvSpPr>
        <p:spPr>
          <a:xfrm rot="1782986">
            <a:off x="286724" y="763955"/>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2" name="Hexagon 21">
            <a:extLst>
              <a:ext uri="{FF2B5EF4-FFF2-40B4-BE49-F238E27FC236}">
                <a16:creationId xmlns:a16="http://schemas.microsoft.com/office/drawing/2014/main" id="{9C93354F-7746-BECD-9E68-636BE0014C71}"/>
              </a:ext>
            </a:extLst>
          </p:cNvPr>
          <p:cNvSpPr/>
          <p:nvPr/>
        </p:nvSpPr>
        <p:spPr>
          <a:xfrm rot="1782986">
            <a:off x="286724" y="1226800"/>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3" name="Hexagon 22">
            <a:extLst>
              <a:ext uri="{FF2B5EF4-FFF2-40B4-BE49-F238E27FC236}">
                <a16:creationId xmlns:a16="http://schemas.microsoft.com/office/drawing/2014/main" id="{512BEA22-0E0F-7442-5DB8-D6F1BD91F714}"/>
              </a:ext>
            </a:extLst>
          </p:cNvPr>
          <p:cNvSpPr/>
          <p:nvPr/>
        </p:nvSpPr>
        <p:spPr>
          <a:xfrm rot="1782986">
            <a:off x="286724" y="1689645"/>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4" name="Hexagon 23">
            <a:extLst>
              <a:ext uri="{FF2B5EF4-FFF2-40B4-BE49-F238E27FC236}">
                <a16:creationId xmlns:a16="http://schemas.microsoft.com/office/drawing/2014/main" id="{42DDE2EC-9083-D760-FC5B-78092F83BE69}"/>
              </a:ext>
            </a:extLst>
          </p:cNvPr>
          <p:cNvSpPr/>
          <p:nvPr/>
        </p:nvSpPr>
        <p:spPr>
          <a:xfrm rot="1782986">
            <a:off x="286724" y="2152490"/>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5" name="Hexagon 24">
            <a:extLst>
              <a:ext uri="{FF2B5EF4-FFF2-40B4-BE49-F238E27FC236}">
                <a16:creationId xmlns:a16="http://schemas.microsoft.com/office/drawing/2014/main" id="{D1A8BD39-1F0F-2984-AD13-F8D8DB4B8471}"/>
              </a:ext>
            </a:extLst>
          </p:cNvPr>
          <p:cNvSpPr/>
          <p:nvPr/>
        </p:nvSpPr>
        <p:spPr>
          <a:xfrm rot="1782986">
            <a:off x="286724" y="2615334"/>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6" name="Hexagon 25">
            <a:extLst>
              <a:ext uri="{FF2B5EF4-FFF2-40B4-BE49-F238E27FC236}">
                <a16:creationId xmlns:a16="http://schemas.microsoft.com/office/drawing/2014/main" id="{8270F42E-188C-A04D-3BC3-EFB7CDC62164}"/>
              </a:ext>
            </a:extLst>
          </p:cNvPr>
          <p:cNvSpPr/>
          <p:nvPr/>
        </p:nvSpPr>
        <p:spPr>
          <a:xfrm rot="1782986">
            <a:off x="286724" y="3078179"/>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7" name="Hexagon 26">
            <a:extLst>
              <a:ext uri="{FF2B5EF4-FFF2-40B4-BE49-F238E27FC236}">
                <a16:creationId xmlns:a16="http://schemas.microsoft.com/office/drawing/2014/main" id="{0AFC18FA-577D-2CE5-6A84-B4E53DC6AA7D}"/>
              </a:ext>
            </a:extLst>
          </p:cNvPr>
          <p:cNvSpPr/>
          <p:nvPr/>
        </p:nvSpPr>
        <p:spPr>
          <a:xfrm rot="1782986">
            <a:off x="286724" y="3541024"/>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8" name="Hexagon 27">
            <a:extLst>
              <a:ext uri="{FF2B5EF4-FFF2-40B4-BE49-F238E27FC236}">
                <a16:creationId xmlns:a16="http://schemas.microsoft.com/office/drawing/2014/main" id="{F9553166-B858-3043-9A70-2459BBC615FF}"/>
              </a:ext>
            </a:extLst>
          </p:cNvPr>
          <p:cNvSpPr/>
          <p:nvPr/>
        </p:nvSpPr>
        <p:spPr>
          <a:xfrm rot="1782986">
            <a:off x="286724" y="4003869"/>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9" name="Hexagon 28">
            <a:extLst>
              <a:ext uri="{FF2B5EF4-FFF2-40B4-BE49-F238E27FC236}">
                <a16:creationId xmlns:a16="http://schemas.microsoft.com/office/drawing/2014/main" id="{E551BBCB-B128-7379-B8C1-2DE8F0691519}"/>
              </a:ext>
            </a:extLst>
          </p:cNvPr>
          <p:cNvSpPr/>
          <p:nvPr/>
        </p:nvSpPr>
        <p:spPr>
          <a:xfrm rot="1782986">
            <a:off x="286724" y="4466714"/>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aphicFrame>
        <p:nvGraphicFramePr>
          <p:cNvPr id="3" name="Table 63">
            <a:extLst>
              <a:ext uri="{FF2B5EF4-FFF2-40B4-BE49-F238E27FC236}">
                <a16:creationId xmlns:a16="http://schemas.microsoft.com/office/drawing/2014/main" id="{E9E8768C-30B2-7C91-2924-0DB32A1D913F}"/>
              </a:ext>
            </a:extLst>
          </p:cNvPr>
          <p:cNvGraphicFramePr>
            <a:graphicFrameLocks noGrp="1"/>
          </p:cNvGraphicFramePr>
          <p:nvPr>
            <p:extLst>
              <p:ext uri="{D42A27DB-BD31-4B8C-83A1-F6EECF244321}">
                <p14:modId xmlns:p14="http://schemas.microsoft.com/office/powerpoint/2010/main" val="4086152875"/>
              </p:ext>
            </p:extLst>
          </p:nvPr>
        </p:nvGraphicFramePr>
        <p:xfrm>
          <a:off x="996285" y="699799"/>
          <a:ext cx="5254042" cy="3886200"/>
        </p:xfrm>
        <a:graphic>
          <a:graphicData uri="http://schemas.openxmlformats.org/drawingml/2006/table">
            <a:tbl>
              <a:tblPr firstRow="1" bandRow="1">
                <a:tableStyleId>{5C22544A-7EE6-4342-B048-85BDC9FD1C3A}</a:tableStyleId>
              </a:tblPr>
              <a:tblGrid>
                <a:gridCol w="1018045">
                  <a:extLst>
                    <a:ext uri="{9D8B030D-6E8A-4147-A177-3AD203B41FA5}">
                      <a16:colId xmlns:a16="http://schemas.microsoft.com/office/drawing/2014/main" val="3339048476"/>
                    </a:ext>
                  </a:extLst>
                </a:gridCol>
                <a:gridCol w="4235997">
                  <a:extLst>
                    <a:ext uri="{9D8B030D-6E8A-4147-A177-3AD203B41FA5}">
                      <a16:colId xmlns:a16="http://schemas.microsoft.com/office/drawing/2014/main" val="485910712"/>
                    </a:ext>
                  </a:extLst>
                </a:gridCol>
              </a:tblGrid>
              <a:tr h="0">
                <a:tc gridSpan="2">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sz="1100" b="1" dirty="0">
                          <a:solidFill>
                            <a:schemeClr val="tx1"/>
                          </a:solidFill>
                          <a:effectLst/>
                          <a:latin typeface="Calibri" panose="020F0502020204030204" pitchFamily="34" charset="0"/>
                          <a:ea typeface="Calibri" panose="020F0502020204030204" pitchFamily="34" charset="0"/>
                          <a:cs typeface="Arial" panose="020B0604020202020204" pitchFamily="34" charset="0"/>
                        </a:rPr>
                        <a:t>Juegos para </a:t>
                      </a:r>
                      <a:r>
                        <a:rPr lang="en-US" sz="1100" b="1" dirty="0" err="1">
                          <a:solidFill>
                            <a:schemeClr val="tx1"/>
                          </a:solidFill>
                          <a:effectLst/>
                          <a:latin typeface="Calibri" panose="020F0502020204030204" pitchFamily="34" charset="0"/>
                          <a:ea typeface="Calibri" panose="020F0502020204030204" pitchFamily="34" charset="0"/>
                          <a:cs typeface="Arial" panose="020B0604020202020204" pitchFamily="34" charset="0"/>
                        </a:rPr>
                        <a:t>bebés</a:t>
                      </a:r>
                      <a:r>
                        <a:rPr lang="en-US" sz="1100" b="1" dirty="0">
                          <a:solidFill>
                            <a:schemeClr val="tx1"/>
                          </a:solidFill>
                          <a:effectLst/>
                          <a:latin typeface="Calibri" panose="020F0502020204030204" pitchFamily="34" charset="0"/>
                          <a:ea typeface="Calibri" panose="020F0502020204030204" pitchFamily="34" charset="0"/>
                          <a:cs typeface="Arial" panose="020B0604020202020204" pitchFamily="34" charset="0"/>
                        </a:rPr>
                        <a:t> de </a:t>
                      </a:r>
                      <a:r>
                        <a:rPr lang="en-US" sz="1100" b="1" dirty="0" err="1">
                          <a:solidFill>
                            <a:schemeClr val="tx1"/>
                          </a:solidFill>
                          <a:effectLst/>
                          <a:latin typeface="Calibri" panose="020F0502020204030204" pitchFamily="34" charset="0"/>
                          <a:ea typeface="Calibri" panose="020F0502020204030204" pitchFamily="34" charset="0"/>
                          <a:cs typeface="Arial" panose="020B0604020202020204" pitchFamily="34" charset="0"/>
                        </a:rPr>
                        <a:t>menos</a:t>
                      </a:r>
                      <a:r>
                        <a:rPr lang="en-US" sz="1100" b="1" dirty="0">
                          <a:solidFill>
                            <a:schemeClr val="tx1"/>
                          </a:solidFill>
                          <a:effectLst/>
                          <a:latin typeface="Calibri" panose="020F0502020204030204" pitchFamily="34" charset="0"/>
                          <a:ea typeface="Calibri" panose="020F0502020204030204" pitchFamily="34" charset="0"/>
                          <a:cs typeface="Arial" panose="020B0604020202020204" pitchFamily="34" charset="0"/>
                        </a:rPr>
                        <a:t> de 12 meses </a:t>
                      </a:r>
                    </a:p>
                  </a:txBody>
                  <a:tcP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solidFill>
                      <a:schemeClr val="accent3">
                        <a:lumMod val="20000"/>
                        <a:lumOff val="80000"/>
                      </a:schemeClr>
                    </a:solidFill>
                  </a:tcPr>
                </a:tc>
                <a:tc hMerge="1">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sz="1400" b="1" dirty="0">
                          <a:effectLst/>
                          <a:latin typeface="Calibri" panose="020F0502020204030204" pitchFamily="34" charset="0"/>
                          <a:ea typeface="Calibri" panose="020F0502020204030204" pitchFamily="34" charset="0"/>
                          <a:cs typeface="Arial" panose="020B0604020202020204" pitchFamily="34" charset="0"/>
                        </a:rPr>
                        <a:t>Juegos para bebés de unos 6 meses </a:t>
                      </a:r>
                      <a:endParaRPr lang="en-US" sz="1400" dirty="0">
                        <a:effectLst/>
                        <a:latin typeface="Calibri" panose="020F0502020204030204" pitchFamily="34" charset="0"/>
                        <a:ea typeface="Calibri" panose="020F0502020204030204" pitchFamily="34" charset="0"/>
                        <a:cs typeface="Arial" panose="020B0604020202020204" pitchFamily="34" charset="0"/>
                      </a:endParaRPr>
                    </a:p>
                  </a:txBody>
                  <a:tcP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solidFill>
                      <a:schemeClr val="accent3">
                        <a:lumMod val="20000"/>
                        <a:lumOff val="80000"/>
                      </a:schemeClr>
                    </a:solidFill>
                  </a:tcPr>
                </a:tc>
                <a:extLst>
                  <a:ext uri="{0D108BD9-81ED-4DB2-BD59-A6C34878D82A}">
                    <a16:rowId xmlns:a16="http://schemas.microsoft.com/office/drawing/2014/main" val="2824054192"/>
                  </a:ext>
                </a:extLst>
              </a:tr>
              <a:tr h="628033">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sz="1100" b="1" dirty="0">
                          <a:effectLst/>
                          <a:latin typeface="Calibri" panose="020F0502020204030204" pitchFamily="34" charset="0"/>
                          <a:ea typeface="Calibri" panose="020F0502020204030204" pitchFamily="34" charset="0"/>
                          <a:cs typeface="Arial" panose="020B0604020202020204" pitchFamily="34" charset="0"/>
                        </a:rPr>
                        <a:t>"¡Es para </a:t>
                      </a:r>
                      <a:r>
                        <a:rPr lang="en-US" sz="1100" b="1" dirty="0" err="1">
                          <a:effectLst/>
                          <a:latin typeface="Calibri" panose="020F0502020204030204" pitchFamily="34" charset="0"/>
                          <a:ea typeface="Calibri" panose="020F0502020204030204" pitchFamily="34" charset="0"/>
                          <a:cs typeface="Arial" panose="020B0604020202020204" pitchFamily="34" charset="0"/>
                        </a:rPr>
                        <a:t>ti</a:t>
                      </a:r>
                      <a:r>
                        <a:rPr lang="en-US" sz="1100" b="1" dirty="0">
                          <a:effectLst/>
                          <a:latin typeface="Calibri" panose="020F0502020204030204" pitchFamily="34" charset="0"/>
                          <a:ea typeface="Calibri" panose="020F0502020204030204" pitchFamily="34" charset="0"/>
                          <a:cs typeface="Arial" panose="020B0604020202020204" pitchFamily="34" charset="0"/>
                        </a:rPr>
                        <a:t>!"</a:t>
                      </a:r>
                    </a:p>
                  </a:txBody>
                  <a:tcP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sz="1100" dirty="0">
                          <a:effectLst/>
                          <a:latin typeface="Calibri" panose="020F0502020204030204" pitchFamily="34" charset="0"/>
                          <a:ea typeface="Calibri" panose="020F0502020204030204" pitchFamily="34" charset="0"/>
                          <a:cs typeface="Arial" panose="020B0604020202020204" pitchFamily="34" charset="0"/>
                        </a:rPr>
                        <a:t>Los </a:t>
                      </a:r>
                      <a:r>
                        <a:rPr lang="en-US" sz="1100" dirty="0" err="1">
                          <a:effectLst/>
                          <a:latin typeface="Calibri" panose="020F0502020204030204" pitchFamily="34" charset="0"/>
                          <a:ea typeface="Calibri" panose="020F0502020204030204" pitchFamily="34" charset="0"/>
                          <a:cs typeface="Arial" panose="020B0604020202020204" pitchFamily="34" charset="0"/>
                        </a:rPr>
                        <a:t>niños</a:t>
                      </a:r>
                      <a:r>
                        <a:rPr lang="en-US" sz="1100" dirty="0">
                          <a:effectLst/>
                          <a:latin typeface="Calibri" panose="020F0502020204030204" pitchFamily="34" charset="0"/>
                          <a:ea typeface="Calibri" panose="020F0502020204030204" pitchFamily="34" charset="0"/>
                          <a:cs typeface="Arial" panose="020B0604020202020204" pitchFamily="34" charset="0"/>
                        </a:rPr>
                        <a:t> y </a:t>
                      </a:r>
                      <a:r>
                        <a:rPr lang="en-US" sz="1100" dirty="0" err="1">
                          <a:effectLst/>
                          <a:latin typeface="Calibri" panose="020F0502020204030204" pitchFamily="34" charset="0"/>
                          <a:ea typeface="Calibri" panose="020F0502020204030204" pitchFamily="34" charset="0"/>
                          <a:cs typeface="Arial" panose="020B0604020202020204" pitchFamily="34" charset="0"/>
                        </a:rPr>
                        <a:t>niñas</a:t>
                      </a:r>
                      <a:r>
                        <a:rPr lang="en-US" sz="1100" dirty="0">
                          <a:effectLst/>
                          <a:latin typeface="Calibri" panose="020F0502020204030204" pitchFamily="34" charset="0"/>
                          <a:ea typeface="Calibri" panose="020F0502020204030204" pitchFamily="34" charset="0"/>
                          <a:cs typeface="Arial" panose="020B0604020202020204" pitchFamily="34" charset="0"/>
                        </a:rPr>
                        <a:t> de 1 año empiezan a entender el concepto de juego imaginario. Una forma sencilla de </a:t>
                      </a:r>
                      <a:r>
                        <a:rPr lang="en-US" sz="1100" dirty="0" err="1">
                          <a:effectLst/>
                          <a:latin typeface="Calibri" panose="020F0502020204030204" pitchFamily="34" charset="0"/>
                          <a:ea typeface="Calibri" panose="020F0502020204030204" pitchFamily="34" charset="0"/>
                          <a:cs typeface="Arial" panose="020B0604020202020204" pitchFamily="34" charset="0"/>
                        </a:rPr>
                        <a:t>animarlos</a:t>
                      </a:r>
                      <a:r>
                        <a:rPr lang="en-US" sz="1100" dirty="0">
                          <a:effectLst/>
                          <a:latin typeface="Calibri" panose="020F0502020204030204" pitchFamily="34" charset="0"/>
                          <a:ea typeface="Calibri" panose="020F0502020204030204" pitchFamily="34" charset="0"/>
                          <a:cs typeface="Arial" panose="020B0604020202020204" pitchFamily="34" charset="0"/>
                        </a:rPr>
                        <a:t>/as es acercarse un juguete (o un </a:t>
                      </a:r>
                      <a:r>
                        <a:rPr lang="en-US" sz="1100" dirty="0" err="1">
                          <a:effectLst/>
                          <a:latin typeface="Calibri" panose="020F0502020204030204" pitchFamily="34" charset="0"/>
                          <a:ea typeface="Calibri" panose="020F0502020204030204" pitchFamily="34" charset="0"/>
                          <a:cs typeface="Arial" panose="020B0604020202020204" pitchFamily="34" charset="0"/>
                        </a:rPr>
                        <a:t>banano</a:t>
                      </a:r>
                      <a:r>
                        <a:rPr lang="en-US" sz="1100" dirty="0">
                          <a:effectLst/>
                          <a:latin typeface="Calibri" panose="020F0502020204030204" pitchFamily="34" charset="0"/>
                          <a:ea typeface="Calibri" panose="020F0502020204030204" pitchFamily="34" charset="0"/>
                          <a:cs typeface="Arial" panose="020B0604020202020204" pitchFamily="34" charset="0"/>
                        </a:rPr>
                        <a:t>, un zapato o incluso la mano) a la oreja y simular que </a:t>
                      </a:r>
                      <a:r>
                        <a:rPr lang="en-US" sz="1100" dirty="0" err="1">
                          <a:effectLst/>
                          <a:latin typeface="Calibri" panose="020F0502020204030204" pitchFamily="34" charset="0"/>
                          <a:ea typeface="Calibri" panose="020F0502020204030204" pitchFamily="34" charset="0"/>
                          <a:cs typeface="Arial" panose="020B0604020202020204" pitchFamily="34" charset="0"/>
                        </a:rPr>
                        <a:t>hablamos</a:t>
                      </a:r>
                      <a:r>
                        <a:rPr lang="en-US" sz="1100" dirty="0">
                          <a:effectLst/>
                          <a:latin typeface="Calibri" panose="020F0502020204030204" pitchFamily="34" charset="0"/>
                          <a:ea typeface="Calibri" panose="020F0502020204030204" pitchFamily="34" charset="0"/>
                          <a:cs typeface="Arial" panose="020B0604020202020204" pitchFamily="34" charset="0"/>
                        </a:rPr>
                        <a:t> por teléfono con un familiar o amigo/a. </a:t>
                      </a:r>
                      <a:r>
                        <a:rPr lang="en-US" sz="1100" dirty="0" err="1">
                          <a:effectLst/>
                          <a:latin typeface="Calibri" panose="020F0502020204030204" pitchFamily="34" charset="0"/>
                          <a:ea typeface="Calibri" panose="020F0502020204030204" pitchFamily="34" charset="0"/>
                          <a:cs typeface="Arial" panose="020B0604020202020204" pitchFamily="34" charset="0"/>
                        </a:rPr>
                        <a:t>Cuando</a:t>
                      </a:r>
                      <a:r>
                        <a:rPr lang="en-US" sz="1100" dirty="0">
                          <a:effectLst/>
                          <a:latin typeface="Calibri" panose="020F0502020204030204" pitchFamily="34" charset="0"/>
                          <a:ea typeface="Calibri" panose="020F0502020204030204" pitchFamily="34" charset="0"/>
                          <a:cs typeface="Arial" panose="020B0604020202020204" pitchFamily="34" charset="0"/>
                        </a:rPr>
                        <a:t> </a:t>
                      </a:r>
                      <a:r>
                        <a:rPr lang="en-US" sz="1100" dirty="0" err="1">
                          <a:effectLst/>
                          <a:latin typeface="Calibri" panose="020F0502020204030204" pitchFamily="34" charset="0"/>
                          <a:ea typeface="Calibri" panose="020F0502020204030204" pitchFamily="34" charset="0"/>
                          <a:cs typeface="Arial" panose="020B0604020202020204" pitchFamily="34" charset="0"/>
                        </a:rPr>
                        <a:t>termines</a:t>
                      </a:r>
                      <a:r>
                        <a:rPr lang="en-US" sz="1100" dirty="0">
                          <a:effectLst/>
                          <a:latin typeface="Calibri" panose="020F0502020204030204" pitchFamily="34" charset="0"/>
                          <a:ea typeface="Calibri" panose="020F0502020204030204" pitchFamily="34" charset="0"/>
                          <a:cs typeface="Arial" panose="020B0604020202020204" pitchFamily="34" charset="0"/>
                        </a:rPr>
                        <a:t> la simulación, haz que suena el timbre, pero esta vez, cuando "contestes" al teléfono, dile al </a:t>
                      </a:r>
                      <a:r>
                        <a:rPr lang="en-US" sz="1100" dirty="0" err="1">
                          <a:effectLst/>
                          <a:latin typeface="Calibri" panose="020F0502020204030204" pitchFamily="34" charset="0"/>
                          <a:ea typeface="Calibri" panose="020F0502020204030204" pitchFamily="34" charset="0"/>
                          <a:cs typeface="Arial" panose="020B0604020202020204" pitchFamily="34" charset="0"/>
                        </a:rPr>
                        <a:t>niño</a:t>
                      </a:r>
                      <a:r>
                        <a:rPr lang="en-US" sz="1100" dirty="0">
                          <a:effectLst/>
                          <a:latin typeface="Calibri" panose="020F0502020204030204" pitchFamily="34" charset="0"/>
                          <a:ea typeface="Calibri" panose="020F0502020204030204" pitchFamily="34" charset="0"/>
                          <a:cs typeface="Arial" panose="020B0604020202020204" pitchFamily="34" charset="0"/>
                        </a:rPr>
                        <a:t> o </a:t>
                      </a:r>
                      <a:r>
                        <a:rPr lang="en-US" sz="1100" dirty="0" err="1">
                          <a:effectLst/>
                          <a:latin typeface="Calibri" panose="020F0502020204030204" pitchFamily="34" charset="0"/>
                          <a:ea typeface="Calibri" panose="020F0502020204030204" pitchFamily="34" charset="0"/>
                          <a:cs typeface="Arial" panose="020B0604020202020204" pitchFamily="34" charset="0"/>
                        </a:rPr>
                        <a:t>niña</a:t>
                      </a:r>
                      <a:r>
                        <a:rPr lang="en-US" sz="1100" dirty="0">
                          <a:effectLst/>
                          <a:latin typeface="Calibri" panose="020F0502020204030204" pitchFamily="34" charset="0"/>
                          <a:ea typeface="Calibri" panose="020F0502020204030204" pitchFamily="34" charset="0"/>
                          <a:cs typeface="Arial" panose="020B0604020202020204" pitchFamily="34" charset="0"/>
                        </a:rPr>
                        <a:t> que </a:t>
                      </a:r>
                      <a:r>
                        <a:rPr lang="en-US" sz="1100" dirty="0" err="1">
                          <a:effectLst/>
                          <a:latin typeface="Calibri" panose="020F0502020204030204" pitchFamily="34" charset="0"/>
                          <a:ea typeface="Calibri" panose="020F0502020204030204" pitchFamily="34" charset="0"/>
                          <a:cs typeface="Arial" panose="020B0604020202020204" pitchFamily="34" charset="0"/>
                        </a:rPr>
                        <a:t>alguien</a:t>
                      </a:r>
                      <a:r>
                        <a:rPr lang="en-US" sz="1100" dirty="0">
                          <a:effectLst/>
                          <a:latin typeface="Calibri" panose="020F0502020204030204" pitchFamily="34" charset="0"/>
                          <a:ea typeface="Calibri" panose="020F0502020204030204" pitchFamily="34" charset="0"/>
                          <a:cs typeface="Arial" panose="020B0604020202020204" pitchFamily="34" charset="0"/>
                        </a:rPr>
                        <a:t> lo/a llama. Acércale el "teléfono" a la oreja y pídele que </a:t>
                      </a:r>
                      <a:r>
                        <a:rPr lang="en-US" sz="1100" dirty="0" err="1">
                          <a:effectLst/>
                          <a:latin typeface="Calibri" panose="020F0502020204030204" pitchFamily="34" charset="0"/>
                          <a:ea typeface="Calibri" panose="020F0502020204030204" pitchFamily="34" charset="0"/>
                          <a:cs typeface="Arial" panose="020B0604020202020204" pitchFamily="34" charset="0"/>
                        </a:rPr>
                        <a:t>diga</a:t>
                      </a:r>
                      <a:r>
                        <a:rPr lang="en-US" sz="1100" dirty="0">
                          <a:effectLst/>
                          <a:latin typeface="Calibri" panose="020F0502020204030204" pitchFamily="34" charset="0"/>
                          <a:ea typeface="Calibri" panose="020F0502020204030204" pitchFamily="34" charset="0"/>
                          <a:cs typeface="Arial" panose="020B0604020202020204" pitchFamily="34" charset="0"/>
                        </a:rPr>
                        <a:t> “</a:t>
                      </a:r>
                      <a:r>
                        <a:rPr lang="en-US" sz="1100" dirty="0" err="1">
                          <a:effectLst/>
                          <a:latin typeface="Calibri" panose="020F0502020204030204" pitchFamily="34" charset="0"/>
                          <a:ea typeface="Calibri" panose="020F0502020204030204" pitchFamily="34" charset="0"/>
                          <a:cs typeface="Arial" panose="020B0604020202020204" pitchFamily="34" charset="0"/>
                        </a:rPr>
                        <a:t>hola</a:t>
                      </a:r>
                      <a:r>
                        <a:rPr lang="en-US" sz="1100" dirty="0">
                          <a:effectLst/>
                          <a:latin typeface="Calibri" panose="020F0502020204030204" pitchFamily="34" charset="0"/>
                          <a:ea typeface="Calibri" panose="020F0502020204030204" pitchFamily="34" charset="0"/>
                          <a:cs typeface="Arial" panose="020B0604020202020204" pitchFamily="34" charset="0"/>
                        </a:rPr>
                        <a:t>" y se ponga a </a:t>
                      </a:r>
                      <a:r>
                        <a:rPr lang="en-US" sz="1100" dirty="0" err="1">
                          <a:effectLst/>
                          <a:latin typeface="Calibri" panose="020F0502020204030204" pitchFamily="34" charset="0"/>
                          <a:ea typeface="Calibri" panose="020F0502020204030204" pitchFamily="34" charset="0"/>
                          <a:cs typeface="Arial" panose="020B0604020202020204" pitchFamily="34" charset="0"/>
                        </a:rPr>
                        <a:t>charlar</a:t>
                      </a:r>
                      <a:endParaRPr lang="en-US" sz="1100" dirty="0">
                        <a:effectLst/>
                        <a:latin typeface="Calibri" panose="020F0502020204030204" pitchFamily="34" charset="0"/>
                        <a:ea typeface="Calibri" panose="020F0502020204030204" pitchFamily="34" charset="0"/>
                        <a:cs typeface="Arial" panose="020B0604020202020204" pitchFamily="34" charset="0"/>
                      </a:endParaRPr>
                    </a:p>
                  </a:txBody>
                  <a:tcP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extLst>
                  <a:ext uri="{0D108BD9-81ED-4DB2-BD59-A6C34878D82A}">
                    <a16:rowId xmlns:a16="http://schemas.microsoft.com/office/drawing/2014/main" val="2924343280"/>
                  </a:ext>
                </a:extLst>
              </a:tr>
              <a:tr h="628033">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sz="1100" b="1" dirty="0" err="1">
                          <a:effectLst/>
                          <a:latin typeface="Calibri" panose="020F0502020204030204" pitchFamily="34" charset="0"/>
                          <a:ea typeface="Calibri" panose="020F0502020204030204" pitchFamily="34" charset="0"/>
                          <a:cs typeface="Arial" panose="020B0604020202020204" pitchFamily="34" charset="0"/>
                        </a:rPr>
                        <a:t>Vaciar</a:t>
                      </a:r>
                      <a:r>
                        <a:rPr lang="en-US" sz="1100" b="1" dirty="0">
                          <a:effectLst/>
                          <a:latin typeface="Calibri" panose="020F0502020204030204" pitchFamily="34" charset="0"/>
                          <a:ea typeface="Calibri" panose="020F0502020204030204" pitchFamily="34" charset="0"/>
                          <a:cs typeface="Arial" panose="020B0604020202020204" pitchFamily="34" charset="0"/>
                        </a:rPr>
                        <a:t> y </a:t>
                      </a:r>
                      <a:r>
                        <a:rPr lang="en-US" sz="1100" b="1" dirty="0" err="1">
                          <a:effectLst/>
                          <a:latin typeface="Calibri" panose="020F0502020204030204" pitchFamily="34" charset="0"/>
                          <a:ea typeface="Calibri" panose="020F0502020204030204" pitchFamily="34" charset="0"/>
                          <a:cs typeface="Arial" panose="020B0604020202020204" pitchFamily="34" charset="0"/>
                        </a:rPr>
                        <a:t>llenar</a:t>
                      </a:r>
                      <a:endParaRPr lang="en-US" sz="1100" b="1" dirty="0">
                        <a:effectLst/>
                        <a:latin typeface="Calibri" panose="020F0502020204030204" pitchFamily="34" charset="0"/>
                        <a:ea typeface="Calibri" panose="020F0502020204030204" pitchFamily="34" charset="0"/>
                        <a:cs typeface="Arial" panose="020B0604020202020204" pitchFamily="34" charset="0"/>
                      </a:endParaRPr>
                    </a:p>
                  </a:txBody>
                  <a:tcP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sz="1100" dirty="0">
                          <a:effectLst/>
                          <a:latin typeface="Calibri" panose="020F0502020204030204" pitchFamily="34" charset="0"/>
                          <a:ea typeface="Calibri" panose="020F0502020204030204" pitchFamily="34" charset="0"/>
                          <a:cs typeface="Arial" panose="020B0604020202020204" pitchFamily="34" charset="0"/>
                        </a:rPr>
                        <a:t>A </a:t>
                      </a:r>
                      <a:r>
                        <a:rPr lang="en-US" sz="1100" dirty="0" err="1">
                          <a:effectLst/>
                          <a:latin typeface="Calibri" panose="020F0502020204030204" pitchFamily="34" charset="0"/>
                          <a:ea typeface="Calibri" panose="020F0502020204030204" pitchFamily="34" charset="0"/>
                          <a:cs typeface="Arial" panose="020B0604020202020204" pitchFamily="34" charset="0"/>
                        </a:rPr>
                        <a:t>niños</a:t>
                      </a:r>
                      <a:r>
                        <a:rPr lang="en-US" sz="1100" dirty="0">
                          <a:effectLst/>
                          <a:latin typeface="Calibri" panose="020F0502020204030204" pitchFamily="34" charset="0"/>
                          <a:ea typeface="Calibri" panose="020F0502020204030204" pitchFamily="34" charset="0"/>
                          <a:cs typeface="Arial" panose="020B0604020202020204" pitchFamily="34" charset="0"/>
                        </a:rPr>
                        <a:t> y </a:t>
                      </a:r>
                      <a:r>
                        <a:rPr lang="en-US" sz="1100" dirty="0" err="1">
                          <a:effectLst/>
                          <a:latin typeface="Calibri" panose="020F0502020204030204" pitchFamily="34" charset="0"/>
                          <a:ea typeface="Calibri" panose="020F0502020204030204" pitchFamily="34" charset="0"/>
                          <a:cs typeface="Arial" panose="020B0604020202020204" pitchFamily="34" charset="0"/>
                        </a:rPr>
                        <a:t>niñas</a:t>
                      </a:r>
                      <a:r>
                        <a:rPr lang="en-US" sz="1100" dirty="0">
                          <a:effectLst/>
                          <a:latin typeface="Calibri" panose="020F0502020204030204" pitchFamily="34" charset="0"/>
                          <a:ea typeface="Calibri" panose="020F0502020204030204" pitchFamily="34" charset="0"/>
                          <a:cs typeface="Arial" panose="020B0604020202020204" pitchFamily="34" charset="0"/>
                        </a:rPr>
                        <a:t> </a:t>
                      </a:r>
                      <a:r>
                        <a:rPr lang="en-US" sz="1100" dirty="0" err="1">
                          <a:effectLst/>
                          <a:latin typeface="Calibri" panose="020F0502020204030204" pitchFamily="34" charset="0"/>
                          <a:ea typeface="Calibri" panose="020F0502020204030204" pitchFamily="34" charset="0"/>
                          <a:cs typeface="Arial" panose="020B0604020202020204" pitchFamily="34" charset="0"/>
                        </a:rPr>
                        <a:t>pequeños</a:t>
                      </a:r>
                      <a:r>
                        <a:rPr lang="en-US" sz="1100" dirty="0">
                          <a:effectLst/>
                          <a:latin typeface="Calibri" panose="020F0502020204030204" pitchFamily="34" charset="0"/>
                          <a:ea typeface="Calibri" panose="020F0502020204030204" pitchFamily="34" charset="0"/>
                          <a:cs typeface="Arial" panose="020B0604020202020204" pitchFamily="34" charset="0"/>
                        </a:rPr>
                        <a:t>/as les encanta poner objetos en un recipiente y tirarlos una y otra vez. (Seguro que alguna vez has visto a un </a:t>
                      </a:r>
                      <a:r>
                        <a:rPr lang="en-US" sz="1100" dirty="0" err="1">
                          <a:effectLst/>
                          <a:latin typeface="Calibri" panose="020F0502020204030204" pitchFamily="34" charset="0"/>
                          <a:ea typeface="Calibri" panose="020F0502020204030204" pitchFamily="34" charset="0"/>
                          <a:cs typeface="Arial" panose="020B0604020202020204" pitchFamily="34" charset="0"/>
                        </a:rPr>
                        <a:t>niño</a:t>
                      </a:r>
                      <a:r>
                        <a:rPr lang="en-US" sz="1100" dirty="0">
                          <a:effectLst/>
                          <a:latin typeface="Calibri" panose="020F0502020204030204" pitchFamily="34" charset="0"/>
                          <a:ea typeface="Calibri" panose="020F0502020204030204" pitchFamily="34" charset="0"/>
                          <a:cs typeface="Arial" panose="020B0604020202020204" pitchFamily="34" charset="0"/>
                        </a:rPr>
                        <a:t> o </a:t>
                      </a:r>
                      <a:r>
                        <a:rPr lang="en-US" sz="1100" dirty="0" err="1">
                          <a:effectLst/>
                          <a:latin typeface="Calibri" panose="020F0502020204030204" pitchFamily="34" charset="0"/>
                          <a:ea typeface="Calibri" panose="020F0502020204030204" pitchFamily="34" charset="0"/>
                          <a:cs typeface="Arial" panose="020B0604020202020204" pitchFamily="34" charset="0"/>
                        </a:rPr>
                        <a:t>niña</a:t>
                      </a:r>
                      <a:r>
                        <a:rPr lang="en-US" sz="1100" dirty="0">
                          <a:effectLst/>
                          <a:latin typeface="Calibri" panose="020F0502020204030204" pitchFamily="34" charset="0"/>
                          <a:ea typeface="Calibri" panose="020F0502020204030204" pitchFamily="34" charset="0"/>
                          <a:cs typeface="Arial" panose="020B0604020202020204" pitchFamily="34" charset="0"/>
                        </a:rPr>
                        <a:t> </a:t>
                      </a:r>
                      <a:r>
                        <a:rPr lang="en-US" sz="1100" dirty="0" err="1">
                          <a:effectLst/>
                          <a:latin typeface="Calibri" panose="020F0502020204030204" pitchFamily="34" charset="0"/>
                          <a:ea typeface="Calibri" panose="020F0502020204030204" pitchFamily="34" charset="0"/>
                          <a:cs typeface="Arial" panose="020B0604020202020204" pitchFamily="34" charset="0"/>
                        </a:rPr>
                        <a:t>vaciar</a:t>
                      </a:r>
                      <a:r>
                        <a:rPr lang="en-US" sz="1100" dirty="0">
                          <a:effectLst/>
                          <a:latin typeface="Calibri" panose="020F0502020204030204" pitchFamily="34" charset="0"/>
                          <a:ea typeface="Calibri" panose="020F0502020204030204" pitchFamily="34" charset="0"/>
                          <a:cs typeface="Arial" panose="020B0604020202020204" pitchFamily="34" charset="0"/>
                        </a:rPr>
                        <a:t> un </a:t>
                      </a:r>
                      <a:r>
                        <a:rPr lang="en-US" sz="1100" dirty="0" err="1">
                          <a:effectLst/>
                          <a:latin typeface="Calibri" panose="020F0502020204030204" pitchFamily="34" charset="0"/>
                          <a:ea typeface="Calibri" panose="020F0502020204030204" pitchFamily="34" charset="0"/>
                          <a:cs typeface="Arial" panose="020B0604020202020204" pitchFamily="34" charset="0"/>
                        </a:rPr>
                        <a:t>canasto</a:t>
                      </a:r>
                      <a:r>
                        <a:rPr lang="en-US" sz="1100" dirty="0">
                          <a:effectLst/>
                          <a:latin typeface="Calibri" panose="020F0502020204030204" pitchFamily="34" charset="0"/>
                          <a:ea typeface="Calibri" panose="020F0502020204030204" pitchFamily="34" charset="0"/>
                          <a:cs typeface="Arial" panose="020B0604020202020204" pitchFamily="34" charset="0"/>
                        </a:rPr>
                        <a:t> lleno de ropa limpia o un cubo lleno de juguetes que acabas de guardar). Fomente y reoriente esta divertida actividad proporcionándoles diversos recipientes (</a:t>
                      </a:r>
                      <a:r>
                        <a:rPr lang="en-US" sz="1100" dirty="0" err="1">
                          <a:effectLst/>
                          <a:latin typeface="Calibri" panose="020F0502020204030204" pitchFamily="34" charset="0"/>
                          <a:ea typeface="Calibri" panose="020F0502020204030204" pitchFamily="34" charset="0"/>
                          <a:cs typeface="Arial" panose="020B0604020202020204" pitchFamily="34" charset="0"/>
                        </a:rPr>
                        <a:t>como</a:t>
                      </a:r>
                      <a:r>
                        <a:rPr lang="en-US" sz="1100" dirty="0">
                          <a:effectLst/>
                          <a:latin typeface="Calibri" panose="020F0502020204030204" pitchFamily="34" charset="0"/>
                          <a:ea typeface="Calibri" panose="020F0502020204030204" pitchFamily="34" charset="0"/>
                          <a:cs typeface="Arial" panose="020B0604020202020204" pitchFamily="34" charset="0"/>
                        </a:rPr>
                        <a:t> </a:t>
                      </a:r>
                      <a:r>
                        <a:rPr lang="en-US" sz="1100" dirty="0" err="1">
                          <a:effectLst/>
                          <a:latin typeface="Calibri" panose="020F0502020204030204" pitchFamily="34" charset="0"/>
                          <a:ea typeface="Calibri" panose="020F0502020204030204" pitchFamily="34" charset="0"/>
                          <a:cs typeface="Arial" panose="020B0604020202020204" pitchFamily="34" charset="0"/>
                        </a:rPr>
                        <a:t>recipientes</a:t>
                      </a:r>
                      <a:r>
                        <a:rPr lang="en-US" sz="1100" dirty="0">
                          <a:effectLst/>
                          <a:latin typeface="Calibri" panose="020F0502020204030204" pitchFamily="34" charset="0"/>
                          <a:ea typeface="Calibri" panose="020F0502020204030204" pitchFamily="34" charset="0"/>
                          <a:cs typeface="Arial" panose="020B0604020202020204" pitchFamily="34" charset="0"/>
                        </a:rPr>
                        <a:t> vacíos, cajas o cestas) y objetos seguros con los que llenarlos, como juguetes o </a:t>
                      </a:r>
                      <a:r>
                        <a:rPr lang="en-US" sz="1100" dirty="0" err="1">
                          <a:effectLst/>
                          <a:latin typeface="Calibri" panose="020F0502020204030204" pitchFamily="34" charset="0"/>
                          <a:ea typeface="Calibri" panose="020F0502020204030204" pitchFamily="34" charset="0"/>
                          <a:cs typeface="Arial" panose="020B0604020202020204" pitchFamily="34" charset="0"/>
                        </a:rPr>
                        <a:t>calcetines</a:t>
                      </a:r>
                      <a:endParaRPr lang="en-US" sz="1100" dirty="0">
                        <a:effectLst/>
                        <a:latin typeface="Calibri" panose="020F0502020204030204" pitchFamily="34" charset="0"/>
                        <a:ea typeface="Calibri" panose="020F0502020204030204" pitchFamily="34" charset="0"/>
                        <a:cs typeface="Arial" panose="020B0604020202020204" pitchFamily="34" charset="0"/>
                      </a:endParaRPr>
                    </a:p>
                  </a:txBody>
                  <a:tcP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extLst>
                  <a:ext uri="{0D108BD9-81ED-4DB2-BD59-A6C34878D82A}">
                    <a16:rowId xmlns:a16="http://schemas.microsoft.com/office/drawing/2014/main" val="3549928035"/>
                  </a:ext>
                </a:extLst>
              </a:tr>
              <a:tr h="628033">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sz="1100" b="1" dirty="0">
                          <a:effectLst/>
                          <a:latin typeface="Calibri" panose="020F0502020204030204" pitchFamily="34" charset="0"/>
                          <a:ea typeface="Calibri" panose="020F0502020204030204" pitchFamily="34" charset="0"/>
                          <a:cs typeface="Arial" panose="020B0604020202020204" pitchFamily="34" charset="0"/>
                        </a:rPr>
                        <a:t>Escondite simple</a:t>
                      </a:r>
                    </a:p>
                  </a:txBody>
                  <a:tcP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sz="1100" dirty="0">
                          <a:effectLst/>
                          <a:latin typeface="Calibri" panose="020F0502020204030204" pitchFamily="34" charset="0"/>
                          <a:ea typeface="Calibri" panose="020F0502020204030204" pitchFamily="34" charset="0"/>
                          <a:cs typeface="Arial" panose="020B0604020202020204" pitchFamily="34" charset="0"/>
                        </a:rPr>
                        <a:t>A esta edad, </a:t>
                      </a:r>
                      <a:r>
                        <a:rPr lang="en-US" sz="1100" dirty="0" err="1">
                          <a:effectLst/>
                          <a:latin typeface="Calibri" panose="020F0502020204030204" pitchFamily="34" charset="0"/>
                          <a:ea typeface="Calibri" panose="020F0502020204030204" pitchFamily="34" charset="0"/>
                          <a:cs typeface="Arial" panose="020B0604020202020204" pitchFamily="34" charset="0"/>
                        </a:rPr>
                        <a:t>los</a:t>
                      </a:r>
                      <a:r>
                        <a:rPr lang="en-US" sz="1100" dirty="0">
                          <a:effectLst/>
                          <a:latin typeface="Calibri" panose="020F0502020204030204" pitchFamily="34" charset="0"/>
                          <a:ea typeface="Calibri" panose="020F0502020204030204" pitchFamily="34" charset="0"/>
                          <a:cs typeface="Arial" panose="020B0604020202020204" pitchFamily="34" charset="0"/>
                        </a:rPr>
                        <a:t> </a:t>
                      </a:r>
                      <a:r>
                        <a:rPr lang="en-US" sz="1100" dirty="0" err="1">
                          <a:effectLst/>
                          <a:latin typeface="Calibri" panose="020F0502020204030204" pitchFamily="34" charset="0"/>
                          <a:ea typeface="Calibri" panose="020F0502020204030204" pitchFamily="34" charset="0"/>
                          <a:cs typeface="Arial" panose="020B0604020202020204" pitchFamily="34" charset="0"/>
                        </a:rPr>
                        <a:t>niños</a:t>
                      </a:r>
                      <a:r>
                        <a:rPr lang="en-US" sz="1100" dirty="0">
                          <a:effectLst/>
                          <a:latin typeface="Calibri" panose="020F0502020204030204" pitchFamily="34" charset="0"/>
                          <a:ea typeface="Calibri" panose="020F0502020204030204" pitchFamily="34" charset="0"/>
                          <a:cs typeface="Arial" panose="020B0604020202020204" pitchFamily="34" charset="0"/>
                        </a:rPr>
                        <a:t> y </a:t>
                      </a:r>
                      <a:r>
                        <a:rPr lang="en-US" sz="1100" dirty="0" err="1">
                          <a:effectLst/>
                          <a:latin typeface="Calibri" panose="020F0502020204030204" pitchFamily="34" charset="0"/>
                          <a:ea typeface="Calibri" panose="020F0502020204030204" pitchFamily="34" charset="0"/>
                          <a:cs typeface="Arial" panose="020B0604020202020204" pitchFamily="34" charset="0"/>
                        </a:rPr>
                        <a:t>niñas</a:t>
                      </a:r>
                      <a:r>
                        <a:rPr lang="en-US" sz="1100" dirty="0">
                          <a:effectLst/>
                          <a:latin typeface="Calibri" panose="020F0502020204030204" pitchFamily="34" charset="0"/>
                          <a:ea typeface="Calibri" panose="020F0502020204030204" pitchFamily="34" charset="0"/>
                          <a:cs typeface="Arial" panose="020B0604020202020204" pitchFamily="34" charset="0"/>
                        </a:rPr>
                        <a:t> </a:t>
                      </a:r>
                      <a:r>
                        <a:rPr lang="en-US" sz="1100" dirty="0" err="1">
                          <a:effectLst/>
                          <a:latin typeface="Calibri" panose="020F0502020204030204" pitchFamily="34" charset="0"/>
                          <a:ea typeface="Calibri" panose="020F0502020204030204" pitchFamily="34" charset="0"/>
                          <a:cs typeface="Arial" panose="020B0604020202020204" pitchFamily="34" charset="0"/>
                        </a:rPr>
                        <a:t>pequeños</a:t>
                      </a:r>
                      <a:r>
                        <a:rPr lang="en-US" sz="1100" dirty="0">
                          <a:effectLst/>
                          <a:latin typeface="Calibri" panose="020F0502020204030204" pitchFamily="34" charset="0"/>
                          <a:ea typeface="Calibri" panose="020F0502020204030204" pitchFamily="34" charset="0"/>
                          <a:cs typeface="Arial" panose="020B0604020202020204" pitchFamily="34" charset="0"/>
                        </a:rPr>
                        <a:t>/as pueden disfrutar escondiéndose y escuchándote buscarlos en voz alta mientras rastrean mentalmente tu ubicación. Mantén la emoción del juego exagerando tus movimientos y palabras, buscando en lugares ridículos y narrando tu búsqueda: "¿Dónde está el bebé? ¿Está debajo de la mesa? Nooo. ¿Está en el techo? Noooo. ¿Está detrás del sofá? Sí. ¡</a:t>
                      </a:r>
                      <a:r>
                        <a:rPr lang="en-US" sz="1100" dirty="0" err="1">
                          <a:effectLst/>
                          <a:latin typeface="Calibri" panose="020F0502020204030204" pitchFamily="34" charset="0"/>
                          <a:ea typeface="Calibri" panose="020F0502020204030204" pitchFamily="34" charset="0"/>
                          <a:cs typeface="Arial" panose="020B0604020202020204" pitchFamily="34" charset="0"/>
                        </a:rPr>
                        <a:t>Te</a:t>
                      </a:r>
                      <a:r>
                        <a:rPr lang="en-US" sz="1100" dirty="0">
                          <a:effectLst/>
                          <a:latin typeface="Calibri" panose="020F0502020204030204" pitchFamily="34" charset="0"/>
                          <a:ea typeface="Calibri" panose="020F0502020204030204" pitchFamily="34" charset="0"/>
                          <a:cs typeface="Arial" panose="020B0604020202020204" pitchFamily="34" charset="0"/>
                        </a:rPr>
                        <a:t> encontré!"</a:t>
                      </a:r>
                    </a:p>
                  </a:txBody>
                  <a:tcP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extLst>
                  <a:ext uri="{0D108BD9-81ED-4DB2-BD59-A6C34878D82A}">
                    <a16:rowId xmlns:a16="http://schemas.microsoft.com/office/drawing/2014/main" val="2378580355"/>
                  </a:ext>
                </a:extLst>
              </a:tr>
            </a:tbl>
          </a:graphicData>
        </a:graphic>
      </p:graphicFrame>
      <p:grpSp>
        <p:nvGrpSpPr>
          <p:cNvPr id="4" name="Group 3">
            <a:extLst>
              <a:ext uri="{FF2B5EF4-FFF2-40B4-BE49-F238E27FC236}">
                <a16:creationId xmlns:a16="http://schemas.microsoft.com/office/drawing/2014/main" id="{086A47E2-321B-B632-8470-5FCAAC4CAF8A}"/>
              </a:ext>
            </a:extLst>
          </p:cNvPr>
          <p:cNvGrpSpPr/>
          <p:nvPr/>
        </p:nvGrpSpPr>
        <p:grpSpPr>
          <a:xfrm>
            <a:off x="3266580" y="5676348"/>
            <a:ext cx="3242827" cy="3529853"/>
            <a:chOff x="4214000" y="1757077"/>
            <a:chExt cx="3682170" cy="4008083"/>
          </a:xfrm>
          <a:solidFill>
            <a:schemeClr val="accent3">
              <a:lumMod val="20000"/>
              <a:lumOff val="80000"/>
            </a:schemeClr>
          </a:solidFill>
        </p:grpSpPr>
        <p:grpSp>
          <p:nvGrpSpPr>
            <p:cNvPr id="5" name="Group 4">
              <a:extLst>
                <a:ext uri="{FF2B5EF4-FFF2-40B4-BE49-F238E27FC236}">
                  <a16:creationId xmlns:a16="http://schemas.microsoft.com/office/drawing/2014/main" id="{B8FC8AF6-2905-BED8-73C8-7811F15D2310}"/>
                </a:ext>
              </a:extLst>
            </p:cNvPr>
            <p:cNvGrpSpPr/>
            <p:nvPr/>
          </p:nvGrpSpPr>
          <p:grpSpPr>
            <a:xfrm>
              <a:off x="4755823" y="2691100"/>
              <a:ext cx="2624877" cy="1495940"/>
              <a:chOff x="4266351" y="1803400"/>
              <a:chExt cx="3899749" cy="2222500"/>
            </a:xfrm>
            <a:grpFill/>
          </p:grpSpPr>
          <p:sp>
            <p:nvSpPr>
              <p:cNvPr id="12" name="Freeform: Shape 11">
                <a:extLst>
                  <a:ext uri="{FF2B5EF4-FFF2-40B4-BE49-F238E27FC236}">
                    <a16:creationId xmlns:a16="http://schemas.microsoft.com/office/drawing/2014/main" id="{0D68CE8B-7FF1-7705-A961-1268AF1AA26E}"/>
                  </a:ext>
                </a:extLst>
              </p:cNvPr>
              <p:cNvSpPr/>
              <p:nvPr/>
            </p:nvSpPr>
            <p:spPr>
              <a:xfrm>
                <a:off x="6235700" y="2755900"/>
                <a:ext cx="1930400" cy="1270000"/>
              </a:xfrm>
              <a:custGeom>
                <a:avLst/>
                <a:gdLst>
                  <a:gd name="connsiteX0" fmla="*/ 0 w 1930400"/>
                  <a:gd name="connsiteY0" fmla="*/ 1270000 h 1270000"/>
                  <a:gd name="connsiteX1" fmla="*/ 787400 w 1930400"/>
                  <a:gd name="connsiteY1" fmla="*/ 266700 h 1270000"/>
                  <a:gd name="connsiteX2" fmla="*/ 1930400 w 1930400"/>
                  <a:gd name="connsiteY2" fmla="*/ 0 h 1270000"/>
                </a:gdLst>
                <a:ahLst/>
                <a:cxnLst>
                  <a:cxn ang="0">
                    <a:pos x="connsiteX0" y="connsiteY0"/>
                  </a:cxn>
                  <a:cxn ang="0">
                    <a:pos x="connsiteX1" y="connsiteY1"/>
                  </a:cxn>
                  <a:cxn ang="0">
                    <a:pos x="connsiteX2" y="connsiteY2"/>
                  </a:cxn>
                </a:cxnLst>
                <a:rect l="l" t="t" r="r" b="b"/>
                <a:pathLst>
                  <a:path w="1930400" h="1270000">
                    <a:moveTo>
                      <a:pt x="0" y="1270000"/>
                    </a:moveTo>
                    <a:cubicBezTo>
                      <a:pt x="232833" y="874183"/>
                      <a:pt x="465667" y="478367"/>
                      <a:pt x="787400" y="266700"/>
                    </a:cubicBezTo>
                    <a:cubicBezTo>
                      <a:pt x="1109133" y="55033"/>
                      <a:pt x="1519766" y="27516"/>
                      <a:pt x="1930400" y="0"/>
                    </a:cubicBezTo>
                  </a:path>
                </a:pathLst>
              </a:custGeom>
              <a:noFill/>
              <a:ln w="76200">
                <a:solidFill>
                  <a:schemeClr val="accent3">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Freeform: Shape 12">
                <a:extLst>
                  <a:ext uri="{FF2B5EF4-FFF2-40B4-BE49-F238E27FC236}">
                    <a16:creationId xmlns:a16="http://schemas.microsoft.com/office/drawing/2014/main" id="{11970B9E-B4DC-C152-5E29-E1E13B2AB778}"/>
                  </a:ext>
                </a:extLst>
              </p:cNvPr>
              <p:cNvSpPr/>
              <p:nvPr/>
            </p:nvSpPr>
            <p:spPr>
              <a:xfrm>
                <a:off x="4266351" y="2489198"/>
                <a:ext cx="914400" cy="1447804"/>
              </a:xfrm>
              <a:custGeom>
                <a:avLst/>
                <a:gdLst>
                  <a:gd name="connsiteX0" fmla="*/ 1117600 w 1215450"/>
                  <a:gd name="connsiteY0" fmla="*/ 2197100 h 2197100"/>
                  <a:gd name="connsiteX1" fmla="*/ 1104900 w 1215450"/>
                  <a:gd name="connsiteY1" fmla="*/ 660400 h 2197100"/>
                  <a:gd name="connsiteX2" fmla="*/ 0 w 1215450"/>
                  <a:gd name="connsiteY2" fmla="*/ 0 h 2197100"/>
                </a:gdLst>
                <a:ahLst/>
                <a:cxnLst>
                  <a:cxn ang="0">
                    <a:pos x="connsiteX0" y="connsiteY0"/>
                  </a:cxn>
                  <a:cxn ang="0">
                    <a:pos x="connsiteX1" y="connsiteY1"/>
                  </a:cxn>
                  <a:cxn ang="0">
                    <a:pos x="connsiteX2" y="connsiteY2"/>
                  </a:cxn>
                </a:cxnLst>
                <a:rect l="l" t="t" r="r" b="b"/>
                <a:pathLst>
                  <a:path w="1215450" h="2197100">
                    <a:moveTo>
                      <a:pt x="1117600" y="2197100"/>
                    </a:moveTo>
                    <a:cubicBezTo>
                      <a:pt x="1204383" y="1611841"/>
                      <a:pt x="1291167" y="1026583"/>
                      <a:pt x="1104900" y="660400"/>
                    </a:cubicBezTo>
                    <a:cubicBezTo>
                      <a:pt x="918633" y="294217"/>
                      <a:pt x="459316" y="147108"/>
                      <a:pt x="0" y="0"/>
                    </a:cubicBezTo>
                  </a:path>
                </a:pathLst>
              </a:custGeom>
              <a:noFill/>
              <a:ln w="76200">
                <a:solidFill>
                  <a:schemeClr val="accent3">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Freeform: Shape 13">
                <a:extLst>
                  <a:ext uri="{FF2B5EF4-FFF2-40B4-BE49-F238E27FC236}">
                    <a16:creationId xmlns:a16="http://schemas.microsoft.com/office/drawing/2014/main" id="{6F7E8D21-F463-AED6-BCB0-64D2CE7C48BA}"/>
                  </a:ext>
                </a:extLst>
              </p:cNvPr>
              <p:cNvSpPr/>
              <p:nvPr/>
            </p:nvSpPr>
            <p:spPr>
              <a:xfrm>
                <a:off x="5842000" y="1803400"/>
                <a:ext cx="571500" cy="1930400"/>
              </a:xfrm>
              <a:custGeom>
                <a:avLst/>
                <a:gdLst>
                  <a:gd name="connsiteX0" fmla="*/ 0 w 571500"/>
                  <a:gd name="connsiteY0" fmla="*/ 1930400 h 1930400"/>
                  <a:gd name="connsiteX1" fmla="*/ 215900 w 571500"/>
                  <a:gd name="connsiteY1" fmla="*/ 596900 h 1930400"/>
                  <a:gd name="connsiteX2" fmla="*/ 571500 w 571500"/>
                  <a:gd name="connsiteY2" fmla="*/ 0 h 1930400"/>
                </a:gdLst>
                <a:ahLst/>
                <a:cxnLst>
                  <a:cxn ang="0">
                    <a:pos x="connsiteX0" y="connsiteY0"/>
                  </a:cxn>
                  <a:cxn ang="0">
                    <a:pos x="connsiteX1" y="connsiteY1"/>
                  </a:cxn>
                  <a:cxn ang="0">
                    <a:pos x="connsiteX2" y="connsiteY2"/>
                  </a:cxn>
                </a:cxnLst>
                <a:rect l="l" t="t" r="r" b="b"/>
                <a:pathLst>
                  <a:path w="571500" h="1930400">
                    <a:moveTo>
                      <a:pt x="0" y="1930400"/>
                    </a:moveTo>
                    <a:cubicBezTo>
                      <a:pt x="60325" y="1424516"/>
                      <a:pt x="120650" y="918633"/>
                      <a:pt x="215900" y="596900"/>
                    </a:cubicBezTo>
                    <a:cubicBezTo>
                      <a:pt x="311150" y="275167"/>
                      <a:pt x="441325" y="137583"/>
                      <a:pt x="571500" y="0"/>
                    </a:cubicBezTo>
                  </a:path>
                </a:pathLst>
              </a:custGeom>
              <a:noFill/>
              <a:ln w="76200">
                <a:solidFill>
                  <a:schemeClr val="accent3">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pic>
          <p:nvPicPr>
            <p:cNvPr id="6" name="Graphic 5" descr="Stuffed Toy with solid fill">
              <a:extLst>
                <a:ext uri="{FF2B5EF4-FFF2-40B4-BE49-F238E27FC236}">
                  <a16:creationId xmlns:a16="http://schemas.microsoft.com/office/drawing/2014/main" id="{7370F64E-2BDA-38EF-1AC4-07AA7DC6B141}"/>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rot="957152">
              <a:off x="6274794" y="2591292"/>
              <a:ext cx="914400" cy="914400"/>
            </a:xfrm>
            <a:prstGeom prst="rect">
              <a:avLst/>
            </a:prstGeom>
          </p:spPr>
        </p:pic>
        <p:pic>
          <p:nvPicPr>
            <p:cNvPr id="7" name="Graphic 6" descr="Toy Train with solid fill">
              <a:extLst>
                <a:ext uri="{FF2B5EF4-FFF2-40B4-BE49-F238E27FC236}">
                  <a16:creationId xmlns:a16="http://schemas.microsoft.com/office/drawing/2014/main" id="{32140652-6630-5418-854F-795E433EC9A8}"/>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rot="20119481">
              <a:off x="5407193" y="3269657"/>
              <a:ext cx="914400" cy="914400"/>
            </a:xfrm>
            <a:prstGeom prst="rect">
              <a:avLst/>
            </a:prstGeom>
          </p:spPr>
        </p:pic>
        <p:pic>
          <p:nvPicPr>
            <p:cNvPr id="8" name="Graphic 7" descr="Puppet with solid fill">
              <a:extLst>
                <a:ext uri="{FF2B5EF4-FFF2-40B4-BE49-F238E27FC236}">
                  <a16:creationId xmlns:a16="http://schemas.microsoft.com/office/drawing/2014/main" id="{F440A171-CF00-F797-C809-AA8DA7D3B8C5}"/>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rot="20825893">
              <a:off x="6981770" y="1757077"/>
              <a:ext cx="914400" cy="914400"/>
            </a:xfrm>
            <a:prstGeom prst="rect">
              <a:avLst/>
            </a:prstGeom>
          </p:spPr>
        </p:pic>
        <p:pic>
          <p:nvPicPr>
            <p:cNvPr id="9" name="Graphic 8" descr="Rubber duck with solid fill">
              <a:extLst>
                <a:ext uri="{FF2B5EF4-FFF2-40B4-BE49-F238E27FC236}">
                  <a16:creationId xmlns:a16="http://schemas.microsoft.com/office/drawing/2014/main" id="{64DC9C23-86B5-91E8-CB5E-BC55BCBA15C6}"/>
                </a:ext>
              </a:extLst>
            </p:cNvPr>
            <p:cNvPicPr>
              <a:picLocks noChangeAspect="1"/>
            </p:cNvPicPr>
            <p:nvPr/>
          </p:nvPicPr>
          <p:blipFill>
            <a:blip r:embed="rId8">
              <a:extLst>
                <a:ext uri="{96DAC541-7B7A-43D3-8B79-37D633B846F1}">
                  <asvg:svgBlip xmlns:asvg="http://schemas.microsoft.com/office/drawing/2016/SVG/main" r:embed="rId9"/>
                </a:ext>
              </a:extLst>
            </a:blip>
            <a:stretch>
              <a:fillRect/>
            </a:stretch>
          </p:blipFill>
          <p:spPr>
            <a:xfrm>
              <a:off x="5391126" y="2177010"/>
              <a:ext cx="914400" cy="914400"/>
            </a:xfrm>
            <a:prstGeom prst="rect">
              <a:avLst/>
            </a:prstGeom>
          </p:spPr>
        </p:pic>
        <p:pic>
          <p:nvPicPr>
            <p:cNvPr id="10" name="Graphic 9" descr="Bucket and shovel with solid fill">
              <a:extLst>
                <a:ext uri="{FF2B5EF4-FFF2-40B4-BE49-F238E27FC236}">
                  <a16:creationId xmlns:a16="http://schemas.microsoft.com/office/drawing/2014/main" id="{E6813A11-0802-4B3D-C38A-339DC94F2E97}"/>
                </a:ext>
              </a:extLst>
            </p:cNvPr>
            <p:cNvPicPr>
              <a:picLocks noChangeAspect="1"/>
            </p:cNvPicPr>
            <p:nvPr/>
          </p:nvPicPr>
          <p:blipFill>
            <a:blip r:embed="rId10">
              <a:extLst>
                <a:ext uri="{96DAC541-7B7A-43D3-8B79-37D633B846F1}">
                  <asvg:svgBlip xmlns:asvg="http://schemas.microsoft.com/office/drawing/2016/SVG/main" r:embed="rId11"/>
                </a:ext>
              </a:extLst>
            </a:blip>
            <a:stretch>
              <a:fillRect/>
            </a:stretch>
          </p:blipFill>
          <p:spPr>
            <a:xfrm rot="1475772">
              <a:off x="6923500" y="3036855"/>
              <a:ext cx="914400" cy="914400"/>
            </a:xfrm>
            <a:prstGeom prst="rect">
              <a:avLst/>
            </a:prstGeom>
          </p:spPr>
        </p:pic>
        <p:pic>
          <p:nvPicPr>
            <p:cNvPr id="11" name="Graphic 10" descr="Filing Box Archive with solid fill">
              <a:extLst>
                <a:ext uri="{FF2B5EF4-FFF2-40B4-BE49-F238E27FC236}">
                  <a16:creationId xmlns:a16="http://schemas.microsoft.com/office/drawing/2014/main" id="{3F8B37C5-B77E-1E4D-9490-A14EEB4F786A}"/>
                </a:ext>
              </a:extLst>
            </p:cNvPr>
            <p:cNvPicPr>
              <a:picLocks noChangeAspect="1"/>
            </p:cNvPicPr>
            <p:nvPr/>
          </p:nvPicPr>
          <p:blipFill>
            <a:blip r:embed="rId12">
              <a:extLst>
                <a:ext uri="{96DAC541-7B7A-43D3-8B79-37D633B846F1}">
                  <asvg:svgBlip xmlns:asvg="http://schemas.microsoft.com/office/drawing/2016/SVG/main" r:embed="rId13"/>
                </a:ext>
              </a:extLst>
            </a:blip>
            <a:stretch>
              <a:fillRect/>
            </a:stretch>
          </p:blipFill>
          <p:spPr>
            <a:xfrm>
              <a:off x="4214000" y="4025904"/>
              <a:ext cx="2880500" cy="1739256"/>
            </a:xfrm>
            <a:prstGeom prst="rect">
              <a:avLst/>
            </a:prstGeom>
          </p:spPr>
        </p:pic>
      </p:grpSp>
    </p:spTree>
    <p:extLst>
      <p:ext uri="{BB962C8B-B14F-4D97-AF65-F5344CB8AC3E}">
        <p14:creationId xmlns:p14="http://schemas.microsoft.com/office/powerpoint/2010/main" val="2830653754"/>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Hexagon 1">
            <a:extLst>
              <a:ext uri="{FF2B5EF4-FFF2-40B4-BE49-F238E27FC236}">
                <a16:creationId xmlns:a16="http://schemas.microsoft.com/office/drawing/2014/main" id="{53C5743C-5A98-9B6F-F0BD-5A82B8FAEE90}"/>
              </a:ext>
            </a:extLst>
          </p:cNvPr>
          <p:cNvSpPr/>
          <p:nvPr/>
        </p:nvSpPr>
        <p:spPr>
          <a:xfrm rot="1782986">
            <a:off x="286724" y="301110"/>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Hexagon 20">
            <a:extLst>
              <a:ext uri="{FF2B5EF4-FFF2-40B4-BE49-F238E27FC236}">
                <a16:creationId xmlns:a16="http://schemas.microsoft.com/office/drawing/2014/main" id="{C770D6A2-9D61-1D12-8A16-310999A1542F}"/>
              </a:ext>
            </a:extLst>
          </p:cNvPr>
          <p:cNvSpPr/>
          <p:nvPr/>
        </p:nvSpPr>
        <p:spPr>
          <a:xfrm rot="1782986">
            <a:off x="286724" y="763955"/>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2" name="Hexagon 21">
            <a:extLst>
              <a:ext uri="{FF2B5EF4-FFF2-40B4-BE49-F238E27FC236}">
                <a16:creationId xmlns:a16="http://schemas.microsoft.com/office/drawing/2014/main" id="{9C93354F-7746-BECD-9E68-636BE0014C71}"/>
              </a:ext>
            </a:extLst>
          </p:cNvPr>
          <p:cNvSpPr/>
          <p:nvPr/>
        </p:nvSpPr>
        <p:spPr>
          <a:xfrm rot="1782986">
            <a:off x="286724" y="1226800"/>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3" name="Hexagon 22">
            <a:extLst>
              <a:ext uri="{FF2B5EF4-FFF2-40B4-BE49-F238E27FC236}">
                <a16:creationId xmlns:a16="http://schemas.microsoft.com/office/drawing/2014/main" id="{512BEA22-0E0F-7442-5DB8-D6F1BD91F714}"/>
              </a:ext>
            </a:extLst>
          </p:cNvPr>
          <p:cNvSpPr/>
          <p:nvPr/>
        </p:nvSpPr>
        <p:spPr>
          <a:xfrm rot="1782986">
            <a:off x="286724" y="1689645"/>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4" name="Hexagon 23">
            <a:extLst>
              <a:ext uri="{FF2B5EF4-FFF2-40B4-BE49-F238E27FC236}">
                <a16:creationId xmlns:a16="http://schemas.microsoft.com/office/drawing/2014/main" id="{42DDE2EC-9083-D760-FC5B-78092F83BE69}"/>
              </a:ext>
            </a:extLst>
          </p:cNvPr>
          <p:cNvSpPr/>
          <p:nvPr/>
        </p:nvSpPr>
        <p:spPr>
          <a:xfrm rot="1782986">
            <a:off x="286724" y="2152490"/>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5" name="Hexagon 24">
            <a:extLst>
              <a:ext uri="{FF2B5EF4-FFF2-40B4-BE49-F238E27FC236}">
                <a16:creationId xmlns:a16="http://schemas.microsoft.com/office/drawing/2014/main" id="{D1A8BD39-1F0F-2984-AD13-F8D8DB4B8471}"/>
              </a:ext>
            </a:extLst>
          </p:cNvPr>
          <p:cNvSpPr/>
          <p:nvPr/>
        </p:nvSpPr>
        <p:spPr>
          <a:xfrm rot="1782986">
            <a:off x="286724" y="2615334"/>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6" name="Hexagon 25">
            <a:extLst>
              <a:ext uri="{FF2B5EF4-FFF2-40B4-BE49-F238E27FC236}">
                <a16:creationId xmlns:a16="http://schemas.microsoft.com/office/drawing/2014/main" id="{8270F42E-188C-A04D-3BC3-EFB7CDC62164}"/>
              </a:ext>
            </a:extLst>
          </p:cNvPr>
          <p:cNvSpPr/>
          <p:nvPr/>
        </p:nvSpPr>
        <p:spPr>
          <a:xfrm rot="1782986">
            <a:off x="286724" y="3078179"/>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7" name="Hexagon 26">
            <a:extLst>
              <a:ext uri="{FF2B5EF4-FFF2-40B4-BE49-F238E27FC236}">
                <a16:creationId xmlns:a16="http://schemas.microsoft.com/office/drawing/2014/main" id="{0AFC18FA-577D-2CE5-6A84-B4E53DC6AA7D}"/>
              </a:ext>
            </a:extLst>
          </p:cNvPr>
          <p:cNvSpPr/>
          <p:nvPr/>
        </p:nvSpPr>
        <p:spPr>
          <a:xfrm rot="1782986">
            <a:off x="286724" y="3541024"/>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8" name="Hexagon 27">
            <a:extLst>
              <a:ext uri="{FF2B5EF4-FFF2-40B4-BE49-F238E27FC236}">
                <a16:creationId xmlns:a16="http://schemas.microsoft.com/office/drawing/2014/main" id="{F9553166-B858-3043-9A70-2459BBC615FF}"/>
              </a:ext>
            </a:extLst>
          </p:cNvPr>
          <p:cNvSpPr/>
          <p:nvPr/>
        </p:nvSpPr>
        <p:spPr>
          <a:xfrm rot="1782986">
            <a:off x="286724" y="4003869"/>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9" name="Hexagon 28">
            <a:extLst>
              <a:ext uri="{FF2B5EF4-FFF2-40B4-BE49-F238E27FC236}">
                <a16:creationId xmlns:a16="http://schemas.microsoft.com/office/drawing/2014/main" id="{E551BBCB-B128-7379-B8C1-2DE8F0691519}"/>
              </a:ext>
            </a:extLst>
          </p:cNvPr>
          <p:cNvSpPr/>
          <p:nvPr/>
        </p:nvSpPr>
        <p:spPr>
          <a:xfrm rot="1782986">
            <a:off x="286724" y="4466714"/>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aphicFrame>
        <p:nvGraphicFramePr>
          <p:cNvPr id="3" name="Table 63">
            <a:extLst>
              <a:ext uri="{FF2B5EF4-FFF2-40B4-BE49-F238E27FC236}">
                <a16:creationId xmlns:a16="http://schemas.microsoft.com/office/drawing/2014/main" id="{E9E8768C-30B2-7C91-2924-0DB32A1D913F}"/>
              </a:ext>
            </a:extLst>
          </p:cNvPr>
          <p:cNvGraphicFramePr>
            <a:graphicFrameLocks noGrp="1"/>
          </p:cNvGraphicFramePr>
          <p:nvPr>
            <p:extLst>
              <p:ext uri="{D42A27DB-BD31-4B8C-83A1-F6EECF244321}">
                <p14:modId xmlns:p14="http://schemas.microsoft.com/office/powerpoint/2010/main" val="2171287402"/>
              </p:ext>
            </p:extLst>
          </p:nvPr>
        </p:nvGraphicFramePr>
        <p:xfrm>
          <a:off x="996285" y="699799"/>
          <a:ext cx="5254042" cy="7833360"/>
        </p:xfrm>
        <a:graphic>
          <a:graphicData uri="http://schemas.openxmlformats.org/drawingml/2006/table">
            <a:tbl>
              <a:tblPr firstRow="1" bandRow="1">
                <a:tableStyleId>{5C22544A-7EE6-4342-B048-85BDC9FD1C3A}</a:tableStyleId>
              </a:tblPr>
              <a:tblGrid>
                <a:gridCol w="1018045">
                  <a:extLst>
                    <a:ext uri="{9D8B030D-6E8A-4147-A177-3AD203B41FA5}">
                      <a16:colId xmlns:a16="http://schemas.microsoft.com/office/drawing/2014/main" val="3339048476"/>
                    </a:ext>
                  </a:extLst>
                </a:gridCol>
                <a:gridCol w="4235997">
                  <a:extLst>
                    <a:ext uri="{9D8B030D-6E8A-4147-A177-3AD203B41FA5}">
                      <a16:colId xmlns:a16="http://schemas.microsoft.com/office/drawing/2014/main" val="485910712"/>
                    </a:ext>
                  </a:extLst>
                </a:gridCol>
              </a:tblGrid>
              <a:tr h="0">
                <a:tc gridSpan="2">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sz="1100" b="1" dirty="0">
                          <a:solidFill>
                            <a:schemeClr val="tx1"/>
                          </a:solidFill>
                          <a:effectLst/>
                          <a:latin typeface="Calibri" panose="020F0502020204030204" pitchFamily="34" charset="0"/>
                          <a:ea typeface="Calibri" panose="020F0502020204030204" pitchFamily="34" charset="0"/>
                          <a:cs typeface="Arial" panose="020B0604020202020204" pitchFamily="34" charset="0"/>
                        </a:rPr>
                        <a:t>Juegos para niños de </a:t>
                      </a:r>
                      <a:r>
                        <a:rPr lang="en-US" sz="1100" b="1" dirty="0" err="1">
                          <a:solidFill>
                            <a:schemeClr val="tx1"/>
                          </a:solidFill>
                          <a:effectLst/>
                          <a:latin typeface="Calibri" panose="020F0502020204030204" pitchFamily="34" charset="0"/>
                          <a:ea typeface="Calibri" panose="020F0502020204030204" pitchFamily="34" charset="0"/>
                          <a:cs typeface="Arial" panose="020B0604020202020204" pitchFamily="34" charset="0"/>
                        </a:rPr>
                        <a:t>menos</a:t>
                      </a:r>
                      <a:r>
                        <a:rPr lang="en-US" sz="1100" b="1" dirty="0">
                          <a:solidFill>
                            <a:schemeClr val="tx1"/>
                          </a:solidFill>
                          <a:effectLst/>
                          <a:latin typeface="Calibri" panose="020F0502020204030204" pitchFamily="34" charset="0"/>
                          <a:ea typeface="Calibri" panose="020F0502020204030204" pitchFamily="34" charset="0"/>
                          <a:cs typeface="Arial" panose="020B0604020202020204" pitchFamily="34" charset="0"/>
                        </a:rPr>
                        <a:t> 18 meses</a:t>
                      </a:r>
                    </a:p>
                  </a:txBody>
                  <a:tcP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solidFill>
                      <a:schemeClr val="accent3">
                        <a:lumMod val="20000"/>
                        <a:lumOff val="80000"/>
                      </a:schemeClr>
                    </a:solidFill>
                  </a:tcPr>
                </a:tc>
                <a:tc hMerge="1">
                  <a:txBody>
                    <a:bodyPr/>
                    <a:lstStyle/>
                    <a:p>
                      <a:endParaRPr lang="en-US" sz="1100" dirty="0"/>
                    </a:p>
                  </a:txBody>
                  <a:tcP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extLst>
                  <a:ext uri="{0D108BD9-81ED-4DB2-BD59-A6C34878D82A}">
                    <a16:rowId xmlns:a16="http://schemas.microsoft.com/office/drawing/2014/main" val="1907826835"/>
                  </a:ext>
                </a:extLst>
              </a:tr>
              <a:tr h="628033">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sz="1100" b="1" dirty="0">
                          <a:solidFill>
                            <a:schemeClr val="tx1"/>
                          </a:solidFill>
                          <a:effectLst/>
                          <a:latin typeface="Calibri" panose="020F0502020204030204" pitchFamily="34" charset="0"/>
                          <a:ea typeface="Calibri" panose="020F0502020204030204" pitchFamily="34" charset="0"/>
                          <a:cs typeface="Arial" panose="020B0604020202020204" pitchFamily="34" charset="0"/>
                        </a:rPr>
                        <a:t>Igual que tú </a:t>
                      </a:r>
                    </a:p>
                  </a:txBody>
                  <a:tcP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sz="1100" dirty="0">
                          <a:solidFill>
                            <a:schemeClr val="tx1"/>
                          </a:solidFill>
                          <a:effectLst/>
                          <a:latin typeface="Calibri" panose="020F0502020204030204" pitchFamily="34" charset="0"/>
                          <a:ea typeface="Calibri" panose="020F0502020204030204" pitchFamily="34" charset="0"/>
                          <a:cs typeface="Arial" panose="020B0604020202020204" pitchFamily="34" charset="0"/>
                        </a:rPr>
                        <a:t>A esta edad, </a:t>
                      </a:r>
                      <a:r>
                        <a:rPr lang="en-US" sz="1100" dirty="0" err="1">
                          <a:solidFill>
                            <a:schemeClr val="tx1"/>
                          </a:solidFill>
                          <a:effectLst/>
                          <a:latin typeface="Calibri" panose="020F0502020204030204" pitchFamily="34" charset="0"/>
                          <a:ea typeface="Calibri" panose="020F0502020204030204" pitchFamily="34" charset="0"/>
                          <a:cs typeface="Arial" panose="020B0604020202020204" pitchFamily="34" charset="0"/>
                        </a:rPr>
                        <a:t>los</a:t>
                      </a:r>
                      <a:r>
                        <a:rPr lang="en-US" sz="1100" dirty="0">
                          <a:solidFill>
                            <a:schemeClr val="tx1"/>
                          </a:solidFill>
                          <a:effectLst/>
                          <a:latin typeface="Calibri" panose="020F0502020204030204" pitchFamily="34" charset="0"/>
                          <a:ea typeface="Calibri" panose="020F0502020204030204" pitchFamily="34" charset="0"/>
                          <a:cs typeface="Arial" panose="020B0604020202020204" pitchFamily="34" charset="0"/>
                        </a:rPr>
                        <a:t> </a:t>
                      </a:r>
                      <a:r>
                        <a:rPr lang="en-US" sz="1100" dirty="0" err="1">
                          <a:solidFill>
                            <a:schemeClr val="tx1"/>
                          </a:solidFill>
                          <a:effectLst/>
                          <a:latin typeface="Calibri" panose="020F0502020204030204" pitchFamily="34" charset="0"/>
                          <a:ea typeface="Calibri" panose="020F0502020204030204" pitchFamily="34" charset="0"/>
                          <a:cs typeface="Arial" panose="020B0604020202020204" pitchFamily="34" charset="0"/>
                        </a:rPr>
                        <a:t>niños</a:t>
                      </a:r>
                      <a:r>
                        <a:rPr lang="en-US" sz="1100" dirty="0">
                          <a:solidFill>
                            <a:schemeClr val="tx1"/>
                          </a:solidFill>
                          <a:effectLst/>
                          <a:latin typeface="Calibri" panose="020F0502020204030204" pitchFamily="34" charset="0"/>
                          <a:ea typeface="Calibri" panose="020F0502020204030204" pitchFamily="34" charset="0"/>
                          <a:cs typeface="Arial" panose="020B0604020202020204" pitchFamily="34" charset="0"/>
                        </a:rPr>
                        <a:t> y </a:t>
                      </a:r>
                      <a:r>
                        <a:rPr lang="en-US" sz="1100" dirty="0" err="1">
                          <a:solidFill>
                            <a:schemeClr val="tx1"/>
                          </a:solidFill>
                          <a:effectLst/>
                          <a:latin typeface="Calibri" panose="020F0502020204030204" pitchFamily="34" charset="0"/>
                          <a:ea typeface="Calibri" panose="020F0502020204030204" pitchFamily="34" charset="0"/>
                          <a:cs typeface="Arial" panose="020B0604020202020204" pitchFamily="34" charset="0"/>
                        </a:rPr>
                        <a:t>niñas</a:t>
                      </a:r>
                      <a:r>
                        <a:rPr lang="en-US" sz="1100" dirty="0">
                          <a:solidFill>
                            <a:schemeClr val="tx1"/>
                          </a:solidFill>
                          <a:effectLst/>
                          <a:latin typeface="Calibri" panose="020F0502020204030204" pitchFamily="34" charset="0"/>
                          <a:ea typeface="Calibri" panose="020F0502020204030204" pitchFamily="34" charset="0"/>
                          <a:cs typeface="Arial" panose="020B0604020202020204" pitchFamily="34" charset="0"/>
                        </a:rPr>
                        <a:t> </a:t>
                      </a:r>
                      <a:r>
                        <a:rPr lang="en-US" sz="1100" dirty="0" err="1">
                          <a:solidFill>
                            <a:schemeClr val="tx1"/>
                          </a:solidFill>
                          <a:effectLst/>
                          <a:latin typeface="Calibri" panose="020F0502020204030204" pitchFamily="34" charset="0"/>
                          <a:ea typeface="Calibri" panose="020F0502020204030204" pitchFamily="34" charset="0"/>
                          <a:cs typeface="Arial" panose="020B0604020202020204" pitchFamily="34" charset="0"/>
                        </a:rPr>
                        <a:t>pequeños</a:t>
                      </a:r>
                      <a:r>
                        <a:rPr lang="en-US" sz="1100" dirty="0">
                          <a:solidFill>
                            <a:schemeClr val="tx1"/>
                          </a:solidFill>
                          <a:effectLst/>
                          <a:latin typeface="Calibri" panose="020F0502020204030204" pitchFamily="34" charset="0"/>
                          <a:ea typeface="Calibri" panose="020F0502020204030204" pitchFamily="34" charset="0"/>
                          <a:cs typeface="Arial" panose="020B0604020202020204" pitchFamily="34" charset="0"/>
                        </a:rPr>
                        <a:t>/as </a:t>
                      </a:r>
                      <a:r>
                        <a:rPr lang="en-US" sz="1100" dirty="0" err="1">
                          <a:solidFill>
                            <a:schemeClr val="tx1"/>
                          </a:solidFill>
                          <a:effectLst/>
                          <a:latin typeface="Calibri" panose="020F0502020204030204" pitchFamily="34" charset="0"/>
                          <a:ea typeface="Calibri" panose="020F0502020204030204" pitchFamily="34" charset="0"/>
                          <a:cs typeface="Arial" panose="020B0604020202020204" pitchFamily="34" charset="0"/>
                        </a:rPr>
                        <a:t>pueden</a:t>
                      </a:r>
                      <a:r>
                        <a:rPr lang="en-US" sz="1100" dirty="0">
                          <a:solidFill>
                            <a:schemeClr val="tx1"/>
                          </a:solidFill>
                          <a:effectLst/>
                          <a:latin typeface="Calibri" panose="020F0502020204030204" pitchFamily="34" charset="0"/>
                          <a:ea typeface="Calibri" panose="020F0502020204030204" pitchFamily="34" charset="0"/>
                          <a:cs typeface="Arial" panose="020B0604020202020204" pitchFamily="34" charset="0"/>
                        </a:rPr>
                        <a:t> empezar a disfrutar con los juegos de simulación. Pueden representar los comportamientos y rutinas que ven hacer a los adultos o a sus </a:t>
                      </a:r>
                      <a:r>
                        <a:rPr lang="en-US" sz="1100" dirty="0" err="1">
                          <a:solidFill>
                            <a:schemeClr val="tx1"/>
                          </a:solidFill>
                          <a:effectLst/>
                          <a:latin typeface="Calibri" panose="020F0502020204030204" pitchFamily="34" charset="0"/>
                          <a:ea typeface="Calibri" panose="020F0502020204030204" pitchFamily="34" charset="0"/>
                          <a:cs typeface="Arial" panose="020B0604020202020204" pitchFamily="34" charset="0"/>
                        </a:rPr>
                        <a:t>hermanos</a:t>
                      </a:r>
                      <a:r>
                        <a:rPr lang="en-US" sz="1100" dirty="0">
                          <a:solidFill>
                            <a:schemeClr val="tx1"/>
                          </a:solidFill>
                          <a:effectLst/>
                          <a:latin typeface="Calibri" panose="020F0502020204030204" pitchFamily="34" charset="0"/>
                          <a:ea typeface="Calibri" panose="020F0502020204030204" pitchFamily="34" charset="0"/>
                          <a:cs typeface="Arial" panose="020B0604020202020204" pitchFamily="34" charset="0"/>
                        </a:rPr>
                        <a:t>/as. Únase a ellos. Si un </a:t>
                      </a:r>
                      <a:r>
                        <a:rPr lang="en-US" sz="1100" dirty="0" err="1">
                          <a:solidFill>
                            <a:schemeClr val="tx1"/>
                          </a:solidFill>
                          <a:effectLst/>
                          <a:latin typeface="Calibri" panose="020F0502020204030204" pitchFamily="34" charset="0"/>
                          <a:ea typeface="Calibri" panose="020F0502020204030204" pitchFamily="34" charset="0"/>
                          <a:cs typeface="Arial" panose="020B0604020202020204" pitchFamily="34" charset="0"/>
                        </a:rPr>
                        <a:t>niño</a:t>
                      </a:r>
                      <a:r>
                        <a:rPr lang="en-US" sz="1100" dirty="0">
                          <a:solidFill>
                            <a:schemeClr val="tx1"/>
                          </a:solidFill>
                          <a:effectLst/>
                          <a:latin typeface="Calibri" panose="020F0502020204030204" pitchFamily="34" charset="0"/>
                          <a:ea typeface="Calibri" panose="020F0502020204030204" pitchFamily="34" charset="0"/>
                          <a:cs typeface="Arial" panose="020B0604020202020204" pitchFamily="34" charset="0"/>
                        </a:rPr>
                        <a:t> o </a:t>
                      </a:r>
                      <a:r>
                        <a:rPr lang="en-US" sz="1100" dirty="0" err="1">
                          <a:solidFill>
                            <a:schemeClr val="tx1"/>
                          </a:solidFill>
                          <a:effectLst/>
                          <a:latin typeface="Calibri" panose="020F0502020204030204" pitchFamily="34" charset="0"/>
                          <a:ea typeface="Calibri" panose="020F0502020204030204" pitchFamily="34" charset="0"/>
                          <a:cs typeface="Arial" panose="020B0604020202020204" pitchFamily="34" charset="0"/>
                        </a:rPr>
                        <a:t>niña</a:t>
                      </a:r>
                      <a:r>
                        <a:rPr lang="en-US" sz="1100" dirty="0">
                          <a:solidFill>
                            <a:schemeClr val="tx1"/>
                          </a:solidFill>
                          <a:effectLst/>
                          <a:latin typeface="Calibri" panose="020F0502020204030204" pitchFamily="34" charset="0"/>
                          <a:ea typeface="Calibri" panose="020F0502020204030204" pitchFamily="34" charset="0"/>
                          <a:cs typeface="Arial" panose="020B0604020202020204" pitchFamily="34" charset="0"/>
                        </a:rPr>
                        <a:t> </a:t>
                      </a:r>
                      <a:r>
                        <a:rPr lang="en-US" sz="1100" dirty="0" err="1">
                          <a:solidFill>
                            <a:schemeClr val="tx1"/>
                          </a:solidFill>
                          <a:effectLst/>
                          <a:latin typeface="Calibri" panose="020F0502020204030204" pitchFamily="34" charset="0"/>
                          <a:ea typeface="Calibri" panose="020F0502020204030204" pitchFamily="34" charset="0"/>
                          <a:cs typeface="Arial" panose="020B0604020202020204" pitchFamily="34" charset="0"/>
                        </a:rPr>
                        <a:t>pequeño</a:t>
                      </a:r>
                      <a:r>
                        <a:rPr lang="en-US" sz="1100" dirty="0">
                          <a:solidFill>
                            <a:schemeClr val="tx1"/>
                          </a:solidFill>
                          <a:effectLst/>
                          <a:latin typeface="Calibri" panose="020F0502020204030204" pitchFamily="34" charset="0"/>
                          <a:ea typeface="Calibri" panose="020F0502020204030204" pitchFamily="34" charset="0"/>
                          <a:cs typeface="Arial" panose="020B0604020202020204" pitchFamily="34" charset="0"/>
                        </a:rPr>
                        <a:t>/a </a:t>
                      </a:r>
                      <a:r>
                        <a:rPr lang="en-US" sz="1100" dirty="0" err="1">
                          <a:solidFill>
                            <a:schemeClr val="tx1"/>
                          </a:solidFill>
                          <a:effectLst/>
                          <a:latin typeface="Calibri" panose="020F0502020204030204" pitchFamily="34" charset="0"/>
                          <a:ea typeface="Calibri" panose="020F0502020204030204" pitchFamily="34" charset="0"/>
                          <a:cs typeface="Arial" panose="020B0604020202020204" pitchFamily="34" charset="0"/>
                        </a:rPr>
                        <a:t>finge</a:t>
                      </a:r>
                      <a:r>
                        <a:rPr lang="en-US" sz="1100" dirty="0">
                          <a:solidFill>
                            <a:schemeClr val="tx1"/>
                          </a:solidFill>
                          <a:effectLst/>
                          <a:latin typeface="Calibri" panose="020F0502020204030204" pitchFamily="34" charset="0"/>
                          <a:ea typeface="Calibri" panose="020F0502020204030204" pitchFamily="34" charset="0"/>
                          <a:cs typeface="Arial" panose="020B0604020202020204" pitchFamily="34" charset="0"/>
                        </a:rPr>
                        <a:t> revolver comida en un </a:t>
                      </a:r>
                      <a:r>
                        <a:rPr lang="en-US" sz="1100" dirty="0" err="1">
                          <a:solidFill>
                            <a:schemeClr val="tx1"/>
                          </a:solidFill>
                          <a:effectLst/>
                          <a:latin typeface="Calibri" panose="020F0502020204030204" pitchFamily="34" charset="0"/>
                          <a:ea typeface="Calibri" panose="020F0502020204030204" pitchFamily="34" charset="0"/>
                          <a:cs typeface="Arial" panose="020B0604020202020204" pitchFamily="34" charset="0"/>
                        </a:rPr>
                        <a:t>recipiente</a:t>
                      </a:r>
                      <a:r>
                        <a:rPr lang="en-US" sz="1100" dirty="0">
                          <a:solidFill>
                            <a:schemeClr val="tx1"/>
                          </a:solidFill>
                          <a:effectLst/>
                          <a:latin typeface="Calibri" panose="020F0502020204030204" pitchFamily="34" charset="0"/>
                          <a:ea typeface="Calibri" panose="020F0502020204030204" pitchFamily="34" charset="0"/>
                          <a:cs typeface="Arial" panose="020B0604020202020204" pitchFamily="34" charset="0"/>
                        </a:rPr>
                        <a:t>, dígale: "¿Qué </a:t>
                      </a:r>
                      <a:r>
                        <a:rPr lang="en-US" sz="1100" dirty="0" err="1">
                          <a:solidFill>
                            <a:schemeClr val="tx1"/>
                          </a:solidFill>
                          <a:effectLst/>
                          <a:latin typeface="Calibri" panose="020F0502020204030204" pitchFamily="34" charset="0"/>
                          <a:ea typeface="Calibri" panose="020F0502020204030204" pitchFamily="34" charset="0"/>
                          <a:cs typeface="Arial" panose="020B0604020202020204" pitchFamily="34" charset="0"/>
                        </a:rPr>
                        <a:t>estás</a:t>
                      </a:r>
                      <a:r>
                        <a:rPr lang="en-US" sz="1100" dirty="0">
                          <a:solidFill>
                            <a:schemeClr val="tx1"/>
                          </a:solidFill>
                          <a:effectLst/>
                          <a:latin typeface="Calibri" panose="020F0502020204030204" pitchFamily="34" charset="0"/>
                          <a:ea typeface="Calibri" panose="020F0502020204030204" pitchFamily="34" charset="0"/>
                          <a:cs typeface="Arial" panose="020B0604020202020204" pitchFamily="34" charset="0"/>
                        </a:rPr>
                        <a:t> </a:t>
                      </a:r>
                      <a:r>
                        <a:rPr lang="en-US" sz="1100" dirty="0" err="1">
                          <a:solidFill>
                            <a:schemeClr val="tx1"/>
                          </a:solidFill>
                          <a:effectLst/>
                          <a:latin typeface="Calibri" panose="020F0502020204030204" pitchFamily="34" charset="0"/>
                          <a:ea typeface="Calibri" panose="020F0502020204030204" pitchFamily="34" charset="0"/>
                          <a:cs typeface="Arial" panose="020B0604020202020204" pitchFamily="34" charset="0"/>
                        </a:rPr>
                        <a:t>revolviendo</a:t>
                      </a:r>
                      <a:r>
                        <a:rPr lang="en-US" sz="1100" dirty="0">
                          <a:solidFill>
                            <a:schemeClr val="tx1"/>
                          </a:solidFill>
                          <a:effectLst/>
                          <a:latin typeface="Calibri" panose="020F0502020204030204" pitchFamily="34" charset="0"/>
                          <a:ea typeface="Calibri" panose="020F0502020204030204" pitchFamily="34" charset="0"/>
                          <a:cs typeface="Arial" panose="020B0604020202020204" pitchFamily="34" charset="0"/>
                        </a:rPr>
                        <a:t>? ¿Estás haciendo una tarta? ¡Huele muy bien! Vamos a meterlo en el horno". O, si </a:t>
                      </a:r>
                      <a:r>
                        <a:rPr lang="en-US" sz="1100" dirty="0" err="1">
                          <a:solidFill>
                            <a:schemeClr val="tx1"/>
                          </a:solidFill>
                          <a:effectLst/>
                          <a:latin typeface="Calibri" panose="020F0502020204030204" pitchFamily="34" charset="0"/>
                          <a:ea typeface="Calibri" panose="020F0502020204030204" pitchFamily="34" charset="0"/>
                          <a:cs typeface="Arial" panose="020B0604020202020204" pitchFamily="34" charset="0"/>
                        </a:rPr>
                        <a:t>finge</a:t>
                      </a:r>
                      <a:r>
                        <a:rPr lang="en-US" sz="1100" dirty="0">
                          <a:solidFill>
                            <a:schemeClr val="tx1"/>
                          </a:solidFill>
                          <a:effectLst/>
                          <a:latin typeface="Calibri" panose="020F0502020204030204" pitchFamily="34" charset="0"/>
                          <a:ea typeface="Calibri" panose="020F0502020204030204" pitchFamily="34" charset="0"/>
                          <a:cs typeface="Arial" panose="020B0604020202020204" pitchFamily="34" charset="0"/>
                        </a:rPr>
                        <a:t> </a:t>
                      </a:r>
                      <a:r>
                        <a:rPr lang="en-US" sz="1100" dirty="0" err="1">
                          <a:solidFill>
                            <a:schemeClr val="tx1"/>
                          </a:solidFill>
                          <a:effectLst/>
                          <a:latin typeface="Calibri" panose="020F0502020204030204" pitchFamily="34" charset="0"/>
                          <a:ea typeface="Calibri" panose="020F0502020204030204" pitchFamily="34" charset="0"/>
                          <a:cs typeface="Arial" panose="020B0604020202020204" pitchFamily="34" charset="0"/>
                        </a:rPr>
                        <a:t>darle</a:t>
                      </a:r>
                      <a:r>
                        <a:rPr lang="en-US" sz="1100" dirty="0">
                          <a:solidFill>
                            <a:schemeClr val="tx1"/>
                          </a:solidFill>
                          <a:effectLst/>
                          <a:latin typeface="Calibri" panose="020F0502020204030204" pitchFamily="34" charset="0"/>
                          <a:ea typeface="Calibri" panose="020F0502020204030204" pitchFamily="34" charset="0"/>
                          <a:cs typeface="Arial" panose="020B0604020202020204" pitchFamily="34" charset="0"/>
                        </a:rPr>
                        <a:t> comida a un muñeco bebé, dile: "¡Qué bien cuidas al bebé! ¿Es hora de hacerle eructar? Ayude a fomentar el juego de </a:t>
                      </a:r>
                      <a:r>
                        <a:rPr lang="en-US" sz="1100" dirty="0" err="1">
                          <a:solidFill>
                            <a:schemeClr val="tx1"/>
                          </a:solidFill>
                          <a:effectLst/>
                          <a:latin typeface="Calibri" panose="020F0502020204030204" pitchFamily="34" charset="0"/>
                          <a:ea typeface="Calibri" panose="020F0502020204030204" pitchFamily="34" charset="0"/>
                          <a:cs typeface="Arial" panose="020B0604020202020204" pitchFamily="34" charset="0"/>
                        </a:rPr>
                        <a:t>simulación</a:t>
                      </a:r>
                      <a:r>
                        <a:rPr lang="en-US" sz="1100" dirty="0">
                          <a:solidFill>
                            <a:schemeClr val="tx1"/>
                          </a:solidFill>
                          <a:effectLst/>
                          <a:latin typeface="Calibri" panose="020F0502020204030204" pitchFamily="34" charset="0"/>
                          <a:ea typeface="Calibri" panose="020F0502020204030204" pitchFamily="34" charset="0"/>
                          <a:cs typeface="Arial" panose="020B0604020202020204" pitchFamily="34" charset="0"/>
                        </a:rPr>
                        <a:t> </a:t>
                      </a:r>
                      <a:r>
                        <a:rPr lang="en-US" sz="1100" dirty="0" err="1">
                          <a:solidFill>
                            <a:schemeClr val="tx1"/>
                          </a:solidFill>
                          <a:effectLst/>
                          <a:latin typeface="Calibri" panose="020F0502020204030204" pitchFamily="34" charset="0"/>
                          <a:ea typeface="Calibri" panose="020F0502020204030204" pitchFamily="34" charset="0"/>
                          <a:cs typeface="Arial" panose="020B0604020202020204" pitchFamily="34" charset="0"/>
                        </a:rPr>
                        <a:t>dándole</a:t>
                      </a:r>
                      <a:r>
                        <a:rPr lang="en-US" sz="1100" dirty="0">
                          <a:solidFill>
                            <a:schemeClr val="tx1"/>
                          </a:solidFill>
                          <a:effectLst/>
                          <a:latin typeface="Calibri" panose="020F0502020204030204" pitchFamily="34" charset="0"/>
                          <a:ea typeface="Calibri" panose="020F0502020204030204" pitchFamily="34" charset="0"/>
                          <a:cs typeface="Arial" panose="020B0604020202020204" pitchFamily="34" charset="0"/>
                        </a:rPr>
                        <a:t> a </a:t>
                      </a:r>
                      <a:r>
                        <a:rPr lang="en-US" sz="1100" dirty="0" err="1">
                          <a:solidFill>
                            <a:schemeClr val="tx1"/>
                          </a:solidFill>
                          <a:effectLst/>
                          <a:latin typeface="Calibri" panose="020F0502020204030204" pitchFamily="34" charset="0"/>
                          <a:ea typeface="Calibri" panose="020F0502020204030204" pitchFamily="34" charset="0"/>
                          <a:cs typeface="Arial" panose="020B0604020202020204" pitchFamily="34" charset="0"/>
                        </a:rPr>
                        <a:t>los</a:t>
                      </a:r>
                      <a:r>
                        <a:rPr lang="en-US" sz="1100" dirty="0">
                          <a:solidFill>
                            <a:schemeClr val="tx1"/>
                          </a:solidFill>
                          <a:effectLst/>
                          <a:latin typeface="Calibri" panose="020F0502020204030204" pitchFamily="34" charset="0"/>
                          <a:ea typeface="Calibri" panose="020F0502020204030204" pitchFamily="34" charset="0"/>
                          <a:cs typeface="Arial" panose="020B0604020202020204" pitchFamily="34" charset="0"/>
                        </a:rPr>
                        <a:t> </a:t>
                      </a:r>
                      <a:r>
                        <a:rPr lang="en-US" sz="1100" dirty="0" err="1">
                          <a:solidFill>
                            <a:schemeClr val="tx1"/>
                          </a:solidFill>
                          <a:effectLst/>
                          <a:latin typeface="Calibri" panose="020F0502020204030204" pitchFamily="34" charset="0"/>
                          <a:ea typeface="Calibri" panose="020F0502020204030204" pitchFamily="34" charset="0"/>
                          <a:cs typeface="Arial" panose="020B0604020202020204" pitchFamily="34" charset="0"/>
                        </a:rPr>
                        <a:t>niños</a:t>
                      </a:r>
                      <a:r>
                        <a:rPr lang="en-US" sz="1100" dirty="0">
                          <a:solidFill>
                            <a:schemeClr val="tx1"/>
                          </a:solidFill>
                          <a:effectLst/>
                          <a:latin typeface="Calibri" panose="020F0502020204030204" pitchFamily="34" charset="0"/>
                          <a:ea typeface="Calibri" panose="020F0502020204030204" pitchFamily="34" charset="0"/>
                          <a:cs typeface="Arial" panose="020B0604020202020204" pitchFamily="34" charset="0"/>
                        </a:rPr>
                        <a:t> y </a:t>
                      </a:r>
                      <a:r>
                        <a:rPr lang="en-US" sz="1100" dirty="0" err="1">
                          <a:solidFill>
                            <a:schemeClr val="tx1"/>
                          </a:solidFill>
                          <a:effectLst/>
                          <a:latin typeface="Calibri" panose="020F0502020204030204" pitchFamily="34" charset="0"/>
                          <a:ea typeface="Calibri" panose="020F0502020204030204" pitchFamily="34" charset="0"/>
                          <a:cs typeface="Arial" panose="020B0604020202020204" pitchFamily="34" charset="0"/>
                        </a:rPr>
                        <a:t>niñas</a:t>
                      </a:r>
                      <a:r>
                        <a:rPr lang="en-US" sz="1100" dirty="0">
                          <a:solidFill>
                            <a:schemeClr val="tx1"/>
                          </a:solidFill>
                          <a:effectLst/>
                          <a:latin typeface="Calibri" panose="020F0502020204030204" pitchFamily="34" charset="0"/>
                          <a:ea typeface="Calibri" panose="020F0502020204030204" pitchFamily="34" charset="0"/>
                          <a:cs typeface="Arial" panose="020B0604020202020204" pitchFamily="34" charset="0"/>
                        </a:rPr>
                        <a:t> </a:t>
                      </a:r>
                      <a:r>
                        <a:rPr lang="en-US" sz="1100" dirty="0" err="1">
                          <a:solidFill>
                            <a:schemeClr val="tx1"/>
                          </a:solidFill>
                          <a:effectLst/>
                          <a:latin typeface="Calibri" panose="020F0502020204030204" pitchFamily="34" charset="0"/>
                          <a:ea typeface="Calibri" panose="020F0502020204030204" pitchFamily="34" charset="0"/>
                          <a:cs typeface="Arial" panose="020B0604020202020204" pitchFamily="34" charset="0"/>
                        </a:rPr>
                        <a:t>pequeños</a:t>
                      </a:r>
                      <a:r>
                        <a:rPr lang="en-US" sz="1100" dirty="0">
                          <a:solidFill>
                            <a:schemeClr val="tx1"/>
                          </a:solidFill>
                          <a:effectLst/>
                          <a:latin typeface="Calibri" panose="020F0502020204030204" pitchFamily="34" charset="0"/>
                          <a:ea typeface="Calibri" panose="020F0502020204030204" pitchFamily="34" charset="0"/>
                          <a:cs typeface="Arial" panose="020B0604020202020204" pitchFamily="34" charset="0"/>
                        </a:rPr>
                        <a:t>/as </a:t>
                      </a:r>
                      <a:r>
                        <a:rPr lang="en-US" sz="1100" dirty="0" err="1">
                          <a:solidFill>
                            <a:schemeClr val="tx1"/>
                          </a:solidFill>
                          <a:effectLst/>
                          <a:latin typeface="Calibri" panose="020F0502020204030204" pitchFamily="34" charset="0"/>
                          <a:ea typeface="Calibri" panose="020F0502020204030204" pitchFamily="34" charset="0"/>
                          <a:cs typeface="Arial" panose="020B0604020202020204" pitchFamily="34" charset="0"/>
                        </a:rPr>
                        <a:t>objetos</a:t>
                      </a:r>
                      <a:r>
                        <a:rPr lang="en-US" sz="1100" dirty="0">
                          <a:solidFill>
                            <a:schemeClr val="tx1"/>
                          </a:solidFill>
                          <a:effectLst/>
                          <a:latin typeface="Calibri" panose="020F0502020204030204" pitchFamily="34" charset="0"/>
                          <a:ea typeface="Calibri" panose="020F0502020204030204" pitchFamily="34" charset="0"/>
                          <a:cs typeface="Arial" panose="020B0604020202020204" pitchFamily="34" charset="0"/>
                        </a:rPr>
                        <a:t> seguros que puedan utilizar, como una escoba, un trapo para el polvo, un cepillo para el pelo, ollas y sartenes, etc.</a:t>
                      </a:r>
                    </a:p>
                  </a:txBody>
                  <a:tcP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extLst>
                  <a:ext uri="{0D108BD9-81ED-4DB2-BD59-A6C34878D82A}">
                    <a16:rowId xmlns:a16="http://schemas.microsoft.com/office/drawing/2014/main" val="2472934832"/>
                  </a:ext>
                </a:extLst>
              </a:tr>
              <a:tr h="628033">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sz="1100" b="1" dirty="0">
                          <a:solidFill>
                            <a:schemeClr val="tx1"/>
                          </a:solidFill>
                          <a:effectLst/>
                          <a:latin typeface="Calibri" panose="020F0502020204030204" pitchFamily="34" charset="0"/>
                          <a:ea typeface="Calibri" panose="020F0502020204030204" pitchFamily="34" charset="0"/>
                          <a:cs typeface="Arial" panose="020B0604020202020204" pitchFamily="34" charset="0"/>
                        </a:rPr>
                        <a:t>Juego de memoria </a:t>
                      </a:r>
                    </a:p>
                  </a:txBody>
                  <a:tcP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sz="1100" dirty="0">
                          <a:solidFill>
                            <a:schemeClr val="tx1"/>
                          </a:solidFill>
                          <a:effectLst/>
                          <a:latin typeface="Calibri" panose="020F0502020204030204" pitchFamily="34" charset="0"/>
                          <a:ea typeface="Calibri" panose="020F0502020204030204" pitchFamily="34" charset="0"/>
                          <a:cs typeface="Arial" panose="020B0604020202020204" pitchFamily="34" charset="0"/>
                        </a:rPr>
                        <a:t>Busca tres vasos y tres objetos pequeños que puedas esconder debajo, como un </a:t>
                      </a:r>
                      <a:r>
                        <a:rPr lang="en-US" sz="1100" dirty="0" err="1">
                          <a:solidFill>
                            <a:schemeClr val="tx1"/>
                          </a:solidFill>
                          <a:effectLst/>
                          <a:latin typeface="Calibri" panose="020F0502020204030204" pitchFamily="34" charset="0"/>
                          <a:ea typeface="Calibri" panose="020F0502020204030204" pitchFamily="34" charset="0"/>
                          <a:cs typeface="Arial" panose="020B0604020202020204" pitchFamily="34" charset="0"/>
                        </a:rPr>
                        <a:t>carrito</a:t>
                      </a:r>
                      <a:r>
                        <a:rPr lang="en-US" sz="1100" dirty="0">
                          <a:solidFill>
                            <a:schemeClr val="tx1"/>
                          </a:solidFill>
                          <a:effectLst/>
                          <a:latin typeface="Calibri" panose="020F0502020204030204" pitchFamily="34" charset="0"/>
                          <a:ea typeface="Calibri" panose="020F0502020204030204" pitchFamily="34" charset="0"/>
                          <a:cs typeface="Arial" panose="020B0604020202020204" pitchFamily="34" charset="0"/>
                        </a:rPr>
                        <a:t> de juguete, una pelota pequeña o una figura de animal. Enséñale cada juguete, dile su </a:t>
                      </a:r>
                      <a:r>
                        <a:rPr lang="en-US" sz="1100" dirty="0" err="1">
                          <a:solidFill>
                            <a:schemeClr val="tx1"/>
                          </a:solidFill>
                          <a:effectLst/>
                          <a:latin typeface="Calibri" panose="020F0502020204030204" pitchFamily="34" charset="0"/>
                          <a:ea typeface="Calibri" panose="020F0502020204030204" pitchFamily="34" charset="0"/>
                          <a:cs typeface="Arial" panose="020B0604020202020204" pitchFamily="34" charset="0"/>
                        </a:rPr>
                        <a:t>nombre</a:t>
                      </a:r>
                      <a:r>
                        <a:rPr lang="en-US" sz="1100" dirty="0">
                          <a:solidFill>
                            <a:schemeClr val="tx1"/>
                          </a:solidFill>
                          <a:effectLst/>
                          <a:latin typeface="Calibri" panose="020F0502020204030204" pitchFamily="34" charset="0"/>
                          <a:ea typeface="Calibri" panose="020F0502020204030204" pitchFamily="34" charset="0"/>
                          <a:cs typeface="Arial" panose="020B0604020202020204" pitchFamily="34" charset="0"/>
                        </a:rPr>
                        <a:t> (“</a:t>
                      </a:r>
                      <a:r>
                        <a:rPr lang="en-US" sz="1100" dirty="0" err="1">
                          <a:solidFill>
                            <a:schemeClr val="tx1"/>
                          </a:solidFill>
                          <a:effectLst/>
                          <a:latin typeface="Calibri" panose="020F0502020204030204" pitchFamily="34" charset="0"/>
                          <a:ea typeface="Calibri" panose="020F0502020204030204" pitchFamily="34" charset="0"/>
                          <a:cs typeface="Arial" panose="020B0604020202020204" pitchFamily="34" charset="0"/>
                        </a:rPr>
                        <a:t>esto</a:t>
                      </a:r>
                      <a:r>
                        <a:rPr lang="en-US" sz="1100" dirty="0">
                          <a:solidFill>
                            <a:schemeClr val="tx1"/>
                          </a:solidFill>
                          <a:effectLst/>
                          <a:latin typeface="Calibri" panose="020F0502020204030204" pitchFamily="34" charset="0"/>
                          <a:ea typeface="Calibri" panose="020F0502020204030204" pitchFamily="34" charset="0"/>
                          <a:cs typeface="Arial" panose="020B0604020202020204" pitchFamily="34" charset="0"/>
                        </a:rPr>
                        <a:t> es un </a:t>
                      </a:r>
                      <a:r>
                        <a:rPr lang="en-US" sz="1100" dirty="0" err="1">
                          <a:solidFill>
                            <a:schemeClr val="tx1"/>
                          </a:solidFill>
                          <a:effectLst/>
                          <a:latin typeface="Calibri" panose="020F0502020204030204" pitchFamily="34" charset="0"/>
                          <a:ea typeface="Calibri" panose="020F0502020204030204" pitchFamily="34" charset="0"/>
                          <a:cs typeface="Arial" panose="020B0604020202020204" pitchFamily="34" charset="0"/>
                        </a:rPr>
                        <a:t>carrito</a:t>
                      </a:r>
                      <a:r>
                        <a:rPr lang="en-US" sz="1100" dirty="0">
                          <a:solidFill>
                            <a:schemeClr val="tx1"/>
                          </a:solidFill>
                          <a:effectLst/>
                          <a:latin typeface="Calibri" panose="020F0502020204030204" pitchFamily="34" charset="0"/>
                          <a:ea typeface="Calibri" panose="020F0502020204030204" pitchFamily="34" charset="0"/>
                          <a:cs typeface="Arial" panose="020B0604020202020204" pitchFamily="34" charset="0"/>
                        </a:rPr>
                        <a:t>") y deja que vea cómo lo escondes debajo de uno de los vasos. A continuación, </a:t>
                      </a:r>
                      <a:r>
                        <a:rPr lang="en-US" sz="1100" dirty="0" err="1">
                          <a:solidFill>
                            <a:schemeClr val="tx1"/>
                          </a:solidFill>
                          <a:effectLst/>
                          <a:latin typeface="Calibri" panose="020F0502020204030204" pitchFamily="34" charset="0"/>
                          <a:ea typeface="Calibri" panose="020F0502020204030204" pitchFamily="34" charset="0"/>
                          <a:cs typeface="Arial" panose="020B0604020202020204" pitchFamily="34" charset="0"/>
                        </a:rPr>
                        <a:t>pregúntale</a:t>
                      </a:r>
                      <a:r>
                        <a:rPr lang="en-US" sz="1100" dirty="0">
                          <a:solidFill>
                            <a:schemeClr val="tx1"/>
                          </a:solidFill>
                          <a:effectLst/>
                          <a:latin typeface="Calibri" panose="020F0502020204030204" pitchFamily="34" charset="0"/>
                          <a:ea typeface="Calibri" panose="020F0502020204030204" pitchFamily="34" charset="0"/>
                          <a:cs typeface="Arial" panose="020B0604020202020204" pitchFamily="34" charset="0"/>
                        </a:rPr>
                        <a:t>: "¿Dónde está </a:t>
                      </a:r>
                      <a:r>
                        <a:rPr lang="en-US" sz="1100" dirty="0" err="1">
                          <a:solidFill>
                            <a:schemeClr val="tx1"/>
                          </a:solidFill>
                          <a:effectLst/>
                          <a:latin typeface="Calibri" panose="020F0502020204030204" pitchFamily="34" charset="0"/>
                          <a:ea typeface="Calibri" panose="020F0502020204030204" pitchFamily="34" charset="0"/>
                          <a:cs typeface="Arial" panose="020B0604020202020204" pitchFamily="34" charset="0"/>
                        </a:rPr>
                        <a:t>el</a:t>
                      </a:r>
                      <a:r>
                        <a:rPr lang="en-US" sz="1100" dirty="0">
                          <a:solidFill>
                            <a:schemeClr val="tx1"/>
                          </a:solidFill>
                          <a:effectLst/>
                          <a:latin typeface="Calibri" panose="020F0502020204030204" pitchFamily="34" charset="0"/>
                          <a:ea typeface="Calibri" panose="020F0502020204030204" pitchFamily="34" charset="0"/>
                          <a:cs typeface="Arial" panose="020B0604020202020204" pitchFamily="34" charset="0"/>
                        </a:rPr>
                        <a:t> </a:t>
                      </a:r>
                      <a:r>
                        <a:rPr lang="en-US" sz="1100" dirty="0" err="1">
                          <a:solidFill>
                            <a:schemeClr val="tx1"/>
                          </a:solidFill>
                          <a:effectLst/>
                          <a:latin typeface="Calibri" panose="020F0502020204030204" pitchFamily="34" charset="0"/>
                          <a:ea typeface="Calibri" panose="020F0502020204030204" pitchFamily="34" charset="0"/>
                          <a:cs typeface="Arial" panose="020B0604020202020204" pitchFamily="34" charset="0"/>
                        </a:rPr>
                        <a:t>carrito</a:t>
                      </a:r>
                      <a:r>
                        <a:rPr lang="en-US" sz="1100" dirty="0">
                          <a:solidFill>
                            <a:schemeClr val="tx1"/>
                          </a:solidFill>
                          <a:effectLst/>
                          <a:latin typeface="Calibri" panose="020F0502020204030204" pitchFamily="34" charset="0"/>
                          <a:ea typeface="Calibri" panose="020F0502020204030204" pitchFamily="34" charset="0"/>
                          <a:cs typeface="Arial" panose="020B0604020202020204" pitchFamily="34" charset="0"/>
                        </a:rPr>
                        <a:t>?" y </a:t>
                      </a:r>
                      <a:r>
                        <a:rPr lang="en-US" sz="1100" dirty="0" err="1">
                          <a:solidFill>
                            <a:schemeClr val="tx1"/>
                          </a:solidFill>
                          <a:effectLst/>
                          <a:latin typeface="Calibri" panose="020F0502020204030204" pitchFamily="34" charset="0"/>
                          <a:ea typeface="Calibri" panose="020F0502020204030204" pitchFamily="34" charset="0"/>
                          <a:cs typeface="Arial" panose="020B0604020202020204" pitchFamily="34" charset="0"/>
                        </a:rPr>
                        <a:t>anímelo</a:t>
                      </a:r>
                      <a:r>
                        <a:rPr lang="en-US" sz="1100" dirty="0">
                          <a:solidFill>
                            <a:schemeClr val="tx1"/>
                          </a:solidFill>
                          <a:effectLst/>
                          <a:latin typeface="Calibri" panose="020F0502020204030204" pitchFamily="34" charset="0"/>
                          <a:ea typeface="Calibri" panose="020F0502020204030204" pitchFamily="34" charset="0"/>
                          <a:cs typeface="Arial" panose="020B0604020202020204" pitchFamily="34" charset="0"/>
                        </a:rPr>
                        <a:t>/a a levantar la taza bajo la que cree que está. Si aciertan, elógialos y pídeles que encuentren el siguiente objeto. Si no aciertan, </a:t>
                      </a:r>
                      <a:r>
                        <a:rPr lang="en-US" sz="1100" dirty="0" err="1">
                          <a:solidFill>
                            <a:schemeClr val="tx1"/>
                          </a:solidFill>
                          <a:effectLst/>
                          <a:latin typeface="Calibri" panose="020F0502020204030204" pitchFamily="34" charset="0"/>
                          <a:ea typeface="Calibri" panose="020F0502020204030204" pitchFamily="34" charset="0"/>
                          <a:cs typeface="Arial" panose="020B0604020202020204" pitchFamily="34" charset="0"/>
                        </a:rPr>
                        <a:t>anímalos</a:t>
                      </a:r>
                      <a:r>
                        <a:rPr lang="en-US" sz="1100" dirty="0">
                          <a:solidFill>
                            <a:schemeClr val="tx1"/>
                          </a:solidFill>
                          <a:effectLst/>
                          <a:latin typeface="Calibri" panose="020F0502020204030204" pitchFamily="34" charset="0"/>
                          <a:ea typeface="Calibri" panose="020F0502020204030204" pitchFamily="34" charset="0"/>
                          <a:cs typeface="Arial" panose="020B0604020202020204" pitchFamily="34" charset="0"/>
                        </a:rPr>
                        <a:t>/as a buscar debajo de otra taza. Varía el juego añadiendo más (o menos) vasos y objetos o cambiando los vasos de sitio después de esconder </a:t>
                      </a:r>
                      <a:r>
                        <a:rPr lang="en-US" sz="1100" dirty="0" err="1">
                          <a:solidFill>
                            <a:schemeClr val="tx1"/>
                          </a:solidFill>
                          <a:effectLst/>
                          <a:latin typeface="Calibri" panose="020F0502020204030204" pitchFamily="34" charset="0"/>
                          <a:ea typeface="Calibri" panose="020F0502020204030204" pitchFamily="34" charset="0"/>
                          <a:cs typeface="Arial" panose="020B0604020202020204" pitchFamily="34" charset="0"/>
                        </a:rPr>
                        <a:t>los</a:t>
                      </a:r>
                      <a:r>
                        <a:rPr lang="en-US" sz="1100" dirty="0">
                          <a:solidFill>
                            <a:schemeClr val="tx1"/>
                          </a:solidFill>
                          <a:effectLst/>
                          <a:latin typeface="Calibri" panose="020F0502020204030204" pitchFamily="34" charset="0"/>
                          <a:ea typeface="Calibri" panose="020F0502020204030204" pitchFamily="34" charset="0"/>
                          <a:cs typeface="Arial" panose="020B0604020202020204" pitchFamily="34" charset="0"/>
                        </a:rPr>
                        <a:t> </a:t>
                      </a:r>
                      <a:r>
                        <a:rPr lang="en-US" sz="1100" dirty="0" err="1">
                          <a:solidFill>
                            <a:schemeClr val="tx1"/>
                          </a:solidFill>
                          <a:effectLst/>
                          <a:latin typeface="Calibri" panose="020F0502020204030204" pitchFamily="34" charset="0"/>
                          <a:ea typeface="Calibri" panose="020F0502020204030204" pitchFamily="34" charset="0"/>
                          <a:cs typeface="Arial" panose="020B0604020202020204" pitchFamily="34" charset="0"/>
                        </a:rPr>
                        <a:t>objetos</a:t>
                      </a:r>
                      <a:endParaRPr lang="en-US" sz="11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extLst>
                  <a:ext uri="{0D108BD9-81ED-4DB2-BD59-A6C34878D82A}">
                    <a16:rowId xmlns:a16="http://schemas.microsoft.com/office/drawing/2014/main" val="943241221"/>
                  </a:ext>
                </a:extLst>
              </a:tr>
              <a:tr h="628033">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sz="1100" b="1" kern="1200" dirty="0">
                          <a:solidFill>
                            <a:schemeClr val="tx1"/>
                          </a:solidFill>
                          <a:effectLst/>
                          <a:latin typeface="Calibri" panose="020F0502020204030204" pitchFamily="34" charset="0"/>
                          <a:ea typeface="Calibri" panose="020F0502020204030204" pitchFamily="34" charset="0"/>
                          <a:cs typeface="Arial" panose="020B0604020202020204" pitchFamily="34" charset="0"/>
                        </a:rPr>
                        <a:t>Hacer que las tareas sean divertidas </a:t>
                      </a:r>
                    </a:p>
                  </a:txBody>
                  <a:tcP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sz="1100" b="0" dirty="0">
                          <a:solidFill>
                            <a:schemeClr val="tx1"/>
                          </a:solidFill>
                          <a:effectLst/>
                          <a:latin typeface="Calibri" panose="020F0502020204030204" pitchFamily="34" charset="0"/>
                          <a:ea typeface="Calibri" panose="020F0502020204030204" pitchFamily="34" charset="0"/>
                          <a:cs typeface="Arial" panose="020B0604020202020204" pitchFamily="34" charset="0"/>
                        </a:rPr>
                        <a:t>A </a:t>
                      </a:r>
                      <a:r>
                        <a:rPr lang="en-US" sz="1100" dirty="0" err="1">
                          <a:solidFill>
                            <a:schemeClr val="tx1"/>
                          </a:solidFill>
                          <a:effectLst/>
                          <a:latin typeface="Calibri" panose="020F0502020204030204" pitchFamily="34" charset="0"/>
                          <a:ea typeface="Calibri" panose="020F0502020204030204" pitchFamily="34" charset="0"/>
                          <a:cs typeface="Arial" panose="020B0604020202020204" pitchFamily="34" charset="0"/>
                        </a:rPr>
                        <a:t>los</a:t>
                      </a:r>
                      <a:r>
                        <a:rPr lang="en-US" sz="1100" dirty="0">
                          <a:solidFill>
                            <a:schemeClr val="tx1"/>
                          </a:solidFill>
                          <a:effectLst/>
                          <a:latin typeface="Calibri" panose="020F0502020204030204" pitchFamily="34" charset="0"/>
                          <a:ea typeface="Calibri" panose="020F0502020204030204" pitchFamily="34" charset="0"/>
                          <a:cs typeface="Arial" panose="020B0604020202020204" pitchFamily="34" charset="0"/>
                        </a:rPr>
                        <a:t> </a:t>
                      </a:r>
                      <a:r>
                        <a:rPr lang="en-US" sz="1100" dirty="0" err="1">
                          <a:solidFill>
                            <a:schemeClr val="tx1"/>
                          </a:solidFill>
                          <a:effectLst/>
                          <a:latin typeface="Calibri" panose="020F0502020204030204" pitchFamily="34" charset="0"/>
                          <a:ea typeface="Calibri" panose="020F0502020204030204" pitchFamily="34" charset="0"/>
                          <a:cs typeface="Arial" panose="020B0604020202020204" pitchFamily="34" charset="0"/>
                        </a:rPr>
                        <a:t>niños</a:t>
                      </a:r>
                      <a:r>
                        <a:rPr lang="en-US" sz="1100" dirty="0">
                          <a:solidFill>
                            <a:schemeClr val="tx1"/>
                          </a:solidFill>
                          <a:effectLst/>
                          <a:latin typeface="Calibri" panose="020F0502020204030204" pitchFamily="34" charset="0"/>
                          <a:ea typeface="Calibri" panose="020F0502020204030204" pitchFamily="34" charset="0"/>
                          <a:cs typeface="Arial" panose="020B0604020202020204" pitchFamily="34" charset="0"/>
                        </a:rPr>
                        <a:t> y </a:t>
                      </a:r>
                      <a:r>
                        <a:rPr lang="en-US" sz="1100" dirty="0" err="1">
                          <a:solidFill>
                            <a:schemeClr val="tx1"/>
                          </a:solidFill>
                          <a:effectLst/>
                          <a:latin typeface="Calibri" panose="020F0502020204030204" pitchFamily="34" charset="0"/>
                          <a:ea typeface="Calibri" panose="020F0502020204030204" pitchFamily="34" charset="0"/>
                          <a:cs typeface="Arial" panose="020B0604020202020204" pitchFamily="34" charset="0"/>
                        </a:rPr>
                        <a:t>niñas</a:t>
                      </a:r>
                      <a:r>
                        <a:rPr lang="en-US" sz="1100" dirty="0">
                          <a:solidFill>
                            <a:schemeClr val="tx1"/>
                          </a:solidFill>
                          <a:effectLst/>
                          <a:latin typeface="Calibri" panose="020F0502020204030204" pitchFamily="34" charset="0"/>
                          <a:ea typeface="Calibri" panose="020F0502020204030204" pitchFamily="34" charset="0"/>
                          <a:cs typeface="Arial" panose="020B0604020202020204" pitchFamily="34" charset="0"/>
                        </a:rPr>
                        <a:t> </a:t>
                      </a:r>
                      <a:r>
                        <a:rPr lang="en-US" sz="1100" dirty="0" err="1">
                          <a:solidFill>
                            <a:schemeClr val="tx1"/>
                          </a:solidFill>
                          <a:effectLst/>
                          <a:latin typeface="Calibri" panose="020F0502020204030204" pitchFamily="34" charset="0"/>
                          <a:ea typeface="Calibri" panose="020F0502020204030204" pitchFamily="34" charset="0"/>
                          <a:cs typeface="Arial" panose="020B0604020202020204" pitchFamily="34" charset="0"/>
                        </a:rPr>
                        <a:t>pequeños</a:t>
                      </a:r>
                      <a:r>
                        <a:rPr lang="en-US" sz="1100" dirty="0">
                          <a:solidFill>
                            <a:schemeClr val="tx1"/>
                          </a:solidFill>
                          <a:effectLst/>
                          <a:latin typeface="Calibri" panose="020F0502020204030204" pitchFamily="34" charset="0"/>
                          <a:ea typeface="Calibri" panose="020F0502020204030204" pitchFamily="34" charset="0"/>
                          <a:cs typeface="Arial" panose="020B0604020202020204" pitchFamily="34" charset="0"/>
                        </a:rPr>
                        <a:t>/as</a:t>
                      </a:r>
                      <a:r>
                        <a:rPr lang="en-US" sz="1100" b="0" dirty="0">
                          <a:solidFill>
                            <a:schemeClr val="tx1"/>
                          </a:solidFill>
                          <a:effectLst/>
                          <a:latin typeface="Calibri" panose="020F0502020204030204" pitchFamily="34" charset="0"/>
                          <a:ea typeface="Calibri" panose="020F0502020204030204" pitchFamily="34" charset="0"/>
                          <a:cs typeface="Arial" panose="020B0604020202020204" pitchFamily="34" charset="0"/>
                        </a:rPr>
                        <a:t> les encanta ayudar, y ahora es el momento de </a:t>
                      </a:r>
                      <a:r>
                        <a:rPr lang="en-US" sz="1100" b="0" dirty="0" err="1">
                          <a:solidFill>
                            <a:schemeClr val="tx1"/>
                          </a:solidFill>
                          <a:effectLst/>
                          <a:latin typeface="Calibri" panose="020F0502020204030204" pitchFamily="34" charset="0"/>
                          <a:ea typeface="Calibri" panose="020F0502020204030204" pitchFamily="34" charset="0"/>
                          <a:cs typeface="Arial" panose="020B0604020202020204" pitchFamily="34" charset="0"/>
                        </a:rPr>
                        <a:t>animarlos</a:t>
                      </a:r>
                      <a:r>
                        <a:rPr lang="en-US" sz="1100" b="0" dirty="0">
                          <a:solidFill>
                            <a:schemeClr val="tx1"/>
                          </a:solidFill>
                          <a:effectLst/>
                          <a:latin typeface="Calibri" panose="020F0502020204030204" pitchFamily="34" charset="0"/>
                          <a:ea typeface="Calibri" panose="020F0502020204030204" pitchFamily="34" charset="0"/>
                          <a:cs typeface="Arial" panose="020B0604020202020204" pitchFamily="34" charset="0"/>
                        </a:rPr>
                        <a:t>/as haciendo que las tareas sean lúdicas. Es una forma de juego de roles. Actividades sencillas como barrer el suelo, guardar juguetes o libros, o poner la ropa en </a:t>
                      </a:r>
                      <a:r>
                        <a:rPr lang="en-US" sz="1100" b="0" dirty="0" err="1">
                          <a:solidFill>
                            <a:schemeClr val="tx1"/>
                          </a:solidFill>
                          <a:effectLst/>
                          <a:latin typeface="Calibri" panose="020F0502020204030204" pitchFamily="34" charset="0"/>
                          <a:ea typeface="Calibri" panose="020F0502020204030204" pitchFamily="34" charset="0"/>
                          <a:cs typeface="Arial" panose="020B0604020202020204" pitchFamily="34" charset="0"/>
                        </a:rPr>
                        <a:t>el</a:t>
                      </a:r>
                      <a:r>
                        <a:rPr lang="en-US" sz="1100" b="0" dirty="0">
                          <a:solidFill>
                            <a:schemeClr val="tx1"/>
                          </a:solidFill>
                          <a:effectLst/>
                          <a:latin typeface="Calibri" panose="020F0502020204030204" pitchFamily="34" charset="0"/>
                          <a:ea typeface="Calibri" panose="020F0502020204030204" pitchFamily="34" charset="0"/>
                          <a:cs typeface="Arial" panose="020B0604020202020204" pitchFamily="34" charset="0"/>
                        </a:rPr>
                        <a:t> </a:t>
                      </a:r>
                      <a:r>
                        <a:rPr lang="en-US" sz="1100" b="0" dirty="0" err="1">
                          <a:solidFill>
                            <a:schemeClr val="tx1"/>
                          </a:solidFill>
                          <a:effectLst/>
                          <a:latin typeface="Calibri" panose="020F0502020204030204" pitchFamily="34" charset="0"/>
                          <a:ea typeface="Calibri" panose="020F0502020204030204" pitchFamily="34" charset="0"/>
                          <a:cs typeface="Arial" panose="020B0604020202020204" pitchFamily="34" charset="0"/>
                        </a:rPr>
                        <a:t>canasto</a:t>
                      </a:r>
                      <a:r>
                        <a:rPr lang="en-US" sz="1100" b="0" dirty="0">
                          <a:solidFill>
                            <a:schemeClr val="tx1"/>
                          </a:solidFill>
                          <a:effectLst/>
                          <a:latin typeface="Calibri" panose="020F0502020204030204" pitchFamily="34" charset="0"/>
                          <a:ea typeface="Calibri" panose="020F0502020204030204" pitchFamily="34" charset="0"/>
                          <a:cs typeface="Arial" panose="020B0604020202020204" pitchFamily="34" charset="0"/>
                        </a:rPr>
                        <a:t> de la ropa sucia son estupendas para practicar nuevas habilidades. Haz que las tareas sean divertidas escuchando música, poniendo un cronómetro y </a:t>
                      </a:r>
                      <a:r>
                        <a:rPr lang="en-US" sz="1100" b="0" dirty="0" err="1">
                          <a:solidFill>
                            <a:schemeClr val="tx1"/>
                          </a:solidFill>
                          <a:effectLst/>
                          <a:latin typeface="Calibri" panose="020F0502020204030204" pitchFamily="34" charset="0"/>
                          <a:ea typeface="Calibri" panose="020F0502020204030204" pitchFamily="34" charset="0"/>
                          <a:cs typeface="Arial" panose="020B0604020202020204" pitchFamily="34" charset="0"/>
                        </a:rPr>
                        <a:t>animándolos</a:t>
                      </a:r>
                      <a:r>
                        <a:rPr lang="en-US" sz="1100" b="0" dirty="0">
                          <a:solidFill>
                            <a:schemeClr val="tx1"/>
                          </a:solidFill>
                          <a:effectLst/>
                          <a:latin typeface="Calibri" panose="020F0502020204030204" pitchFamily="34" charset="0"/>
                          <a:ea typeface="Calibri" panose="020F0502020204030204" pitchFamily="34" charset="0"/>
                          <a:cs typeface="Arial" panose="020B0604020202020204" pitchFamily="34" charset="0"/>
                        </a:rPr>
                        <a:t>/as a ir tan rápido como puedan, o convirtiendo </a:t>
                      </a:r>
                      <a:r>
                        <a:rPr lang="en-US" sz="1100" b="0" dirty="0" err="1">
                          <a:solidFill>
                            <a:schemeClr val="tx1"/>
                          </a:solidFill>
                          <a:effectLst/>
                          <a:latin typeface="Calibri" panose="020F0502020204030204" pitchFamily="34" charset="0"/>
                          <a:ea typeface="Calibri" panose="020F0502020204030204" pitchFamily="34" charset="0"/>
                          <a:cs typeface="Arial" panose="020B0604020202020204" pitchFamily="34" charset="0"/>
                        </a:rPr>
                        <a:t>el</a:t>
                      </a:r>
                      <a:r>
                        <a:rPr lang="en-US" sz="1100" b="0" dirty="0">
                          <a:solidFill>
                            <a:schemeClr val="tx1"/>
                          </a:solidFill>
                          <a:effectLst/>
                          <a:latin typeface="Calibri" panose="020F0502020204030204" pitchFamily="34" charset="0"/>
                          <a:ea typeface="Calibri" panose="020F0502020204030204" pitchFamily="34" charset="0"/>
                          <a:cs typeface="Arial" panose="020B0604020202020204" pitchFamily="34" charset="0"/>
                        </a:rPr>
                        <a:t> </a:t>
                      </a:r>
                      <a:r>
                        <a:rPr lang="en-US" sz="1100" b="0" dirty="0" err="1">
                          <a:solidFill>
                            <a:schemeClr val="tx1"/>
                          </a:solidFill>
                          <a:effectLst/>
                          <a:latin typeface="Calibri" panose="020F0502020204030204" pitchFamily="34" charset="0"/>
                          <a:ea typeface="Calibri" panose="020F0502020204030204" pitchFamily="34" charset="0"/>
                          <a:cs typeface="Arial" panose="020B0604020202020204" pitchFamily="34" charset="0"/>
                        </a:rPr>
                        <a:t>canasto</a:t>
                      </a:r>
                      <a:r>
                        <a:rPr lang="en-US" sz="1100" b="0" dirty="0">
                          <a:solidFill>
                            <a:schemeClr val="tx1"/>
                          </a:solidFill>
                          <a:effectLst/>
                          <a:latin typeface="Calibri" panose="020F0502020204030204" pitchFamily="34" charset="0"/>
                          <a:ea typeface="Calibri" panose="020F0502020204030204" pitchFamily="34" charset="0"/>
                          <a:cs typeface="Arial" panose="020B0604020202020204" pitchFamily="34" charset="0"/>
                        </a:rPr>
                        <a:t> de la ropa sucia </a:t>
                      </a:r>
                      <a:r>
                        <a:rPr lang="en-US" sz="1100" b="0" dirty="0" err="1">
                          <a:solidFill>
                            <a:schemeClr val="tx1"/>
                          </a:solidFill>
                          <a:effectLst/>
                          <a:latin typeface="Calibri" panose="020F0502020204030204" pitchFamily="34" charset="0"/>
                          <a:ea typeface="Calibri" panose="020F0502020204030204" pitchFamily="34" charset="0"/>
                          <a:cs typeface="Arial" panose="020B0604020202020204" pitchFamily="34" charset="0"/>
                        </a:rPr>
                        <a:t>en</a:t>
                      </a:r>
                      <a:r>
                        <a:rPr lang="en-US" sz="1100" b="0" dirty="0">
                          <a:solidFill>
                            <a:schemeClr val="tx1"/>
                          </a:solidFill>
                          <a:effectLst/>
                          <a:latin typeface="Calibri" panose="020F0502020204030204" pitchFamily="34" charset="0"/>
                          <a:ea typeface="Calibri" panose="020F0502020204030204" pitchFamily="34" charset="0"/>
                          <a:cs typeface="Arial" panose="020B0604020202020204" pitchFamily="34" charset="0"/>
                        </a:rPr>
                        <a:t> </a:t>
                      </a:r>
                      <a:r>
                        <a:rPr lang="en-US" sz="1100" b="0" dirty="0" err="1">
                          <a:solidFill>
                            <a:schemeClr val="tx1"/>
                          </a:solidFill>
                          <a:effectLst/>
                          <a:latin typeface="Calibri" panose="020F0502020204030204" pitchFamily="34" charset="0"/>
                          <a:ea typeface="Calibri" panose="020F0502020204030204" pitchFamily="34" charset="0"/>
                          <a:cs typeface="Arial" panose="020B0604020202020204" pitchFamily="34" charset="0"/>
                        </a:rPr>
                        <a:t>una</a:t>
                      </a:r>
                      <a:r>
                        <a:rPr lang="en-US" sz="1100" b="0" dirty="0">
                          <a:solidFill>
                            <a:schemeClr val="tx1"/>
                          </a:solidFill>
                          <a:effectLst/>
                          <a:latin typeface="Calibri" panose="020F0502020204030204" pitchFamily="34" charset="0"/>
                          <a:ea typeface="Calibri" panose="020F0502020204030204" pitchFamily="34" charset="0"/>
                          <a:cs typeface="Arial" panose="020B0604020202020204" pitchFamily="34" charset="0"/>
                        </a:rPr>
                        <a:t> canasta de baloncesto y lanzando la </a:t>
                      </a:r>
                      <a:r>
                        <a:rPr lang="en-US" sz="1100" b="0" dirty="0" err="1">
                          <a:solidFill>
                            <a:schemeClr val="tx1"/>
                          </a:solidFill>
                          <a:effectLst/>
                          <a:latin typeface="Calibri" panose="020F0502020204030204" pitchFamily="34" charset="0"/>
                          <a:ea typeface="Calibri" panose="020F0502020204030204" pitchFamily="34" charset="0"/>
                          <a:cs typeface="Arial" panose="020B0604020202020204" pitchFamily="34" charset="0"/>
                        </a:rPr>
                        <a:t>ropa</a:t>
                      </a:r>
                      <a:r>
                        <a:rPr lang="en-US" sz="1100" b="0" dirty="0">
                          <a:solidFill>
                            <a:schemeClr val="tx1"/>
                          </a:solidFill>
                          <a:effectLst/>
                          <a:latin typeface="Calibri" panose="020F0502020204030204" pitchFamily="34" charset="0"/>
                          <a:ea typeface="Calibri" panose="020F0502020204030204" pitchFamily="34" charset="0"/>
                          <a:cs typeface="Arial" panose="020B0604020202020204" pitchFamily="34" charset="0"/>
                        </a:rPr>
                        <a:t> </a:t>
                      </a:r>
                      <a:r>
                        <a:rPr lang="en-US" sz="1100" b="0" dirty="0" err="1">
                          <a:solidFill>
                            <a:schemeClr val="tx1"/>
                          </a:solidFill>
                          <a:effectLst/>
                          <a:latin typeface="Calibri" panose="020F0502020204030204" pitchFamily="34" charset="0"/>
                          <a:ea typeface="Calibri" panose="020F0502020204030204" pitchFamily="34" charset="0"/>
                          <a:cs typeface="Arial" panose="020B0604020202020204" pitchFamily="34" charset="0"/>
                        </a:rPr>
                        <a:t>adentro</a:t>
                      </a:r>
                      <a:r>
                        <a:rPr lang="en-US" sz="1100" b="0" dirty="0">
                          <a:solidFill>
                            <a:schemeClr val="tx1"/>
                          </a:solidFill>
                          <a:effectLst/>
                          <a:latin typeface="Calibri" panose="020F0502020204030204" pitchFamily="34" charset="0"/>
                          <a:ea typeface="Calibri" panose="020F0502020204030204" pitchFamily="34" charset="0"/>
                          <a:cs typeface="Arial" panose="020B0604020202020204" pitchFamily="34" charset="0"/>
                        </a:rPr>
                        <a:t>. Al principio, haz las </a:t>
                      </a:r>
                      <a:r>
                        <a:rPr lang="en-US" sz="1100" b="0" dirty="0" err="1">
                          <a:solidFill>
                            <a:schemeClr val="tx1"/>
                          </a:solidFill>
                          <a:effectLst/>
                          <a:latin typeface="Calibri" panose="020F0502020204030204" pitchFamily="34" charset="0"/>
                          <a:ea typeface="Calibri" panose="020F0502020204030204" pitchFamily="34" charset="0"/>
                          <a:cs typeface="Arial" panose="020B0604020202020204" pitchFamily="34" charset="0"/>
                        </a:rPr>
                        <a:t>tareas</a:t>
                      </a:r>
                      <a:r>
                        <a:rPr lang="en-US" sz="1100" b="0" dirty="0">
                          <a:solidFill>
                            <a:schemeClr val="tx1"/>
                          </a:solidFill>
                          <a:effectLst/>
                          <a:latin typeface="Calibri" panose="020F0502020204030204" pitchFamily="34" charset="0"/>
                          <a:ea typeface="Calibri" panose="020F0502020204030204" pitchFamily="34" charset="0"/>
                          <a:cs typeface="Arial" panose="020B0604020202020204" pitchFamily="34" charset="0"/>
                        </a:rPr>
                        <a:t> </a:t>
                      </a:r>
                      <a:r>
                        <a:rPr lang="en-US" sz="1100" b="0" dirty="0" err="1">
                          <a:solidFill>
                            <a:schemeClr val="tx1"/>
                          </a:solidFill>
                          <a:effectLst/>
                          <a:latin typeface="Calibri" panose="020F0502020204030204" pitchFamily="34" charset="0"/>
                          <a:ea typeface="Calibri" panose="020F0502020204030204" pitchFamily="34" charset="0"/>
                          <a:cs typeface="Arial" panose="020B0604020202020204" pitchFamily="34" charset="0"/>
                        </a:rPr>
                        <a:t>juntos</a:t>
                      </a:r>
                      <a:r>
                        <a:rPr lang="en-US" sz="1100" b="0" dirty="0">
                          <a:solidFill>
                            <a:schemeClr val="tx1"/>
                          </a:solidFill>
                          <a:effectLst/>
                          <a:latin typeface="Calibri" panose="020F0502020204030204" pitchFamily="34" charset="0"/>
                          <a:ea typeface="Calibri" panose="020F0502020204030204" pitchFamily="34" charset="0"/>
                          <a:cs typeface="Arial" panose="020B0604020202020204" pitchFamily="34" charset="0"/>
                        </a:rPr>
                        <a:t>/as y dale instrucciones verbales y recordatorios para que </a:t>
                      </a:r>
                      <a:r>
                        <a:rPr lang="en-US" sz="1100" b="0" dirty="0" err="1">
                          <a:solidFill>
                            <a:schemeClr val="tx1"/>
                          </a:solidFill>
                          <a:effectLst/>
                          <a:latin typeface="Calibri" panose="020F0502020204030204" pitchFamily="34" charset="0"/>
                          <a:ea typeface="Calibri" panose="020F0502020204030204" pitchFamily="34" charset="0"/>
                          <a:cs typeface="Arial" panose="020B0604020202020204" pitchFamily="34" charset="0"/>
                        </a:rPr>
                        <a:t>el</a:t>
                      </a:r>
                      <a:r>
                        <a:rPr lang="en-US" sz="1100" b="0" dirty="0">
                          <a:solidFill>
                            <a:schemeClr val="tx1"/>
                          </a:solidFill>
                          <a:effectLst/>
                          <a:latin typeface="Calibri" panose="020F0502020204030204" pitchFamily="34" charset="0"/>
                          <a:ea typeface="Calibri" panose="020F0502020204030204" pitchFamily="34" charset="0"/>
                          <a:cs typeface="Arial" panose="020B0604020202020204" pitchFamily="34" charset="0"/>
                        </a:rPr>
                        <a:t>/la </a:t>
                      </a:r>
                      <a:r>
                        <a:rPr lang="en-US" sz="1100" b="0" dirty="0" err="1">
                          <a:solidFill>
                            <a:schemeClr val="tx1"/>
                          </a:solidFill>
                          <a:effectLst/>
                          <a:latin typeface="Calibri" panose="020F0502020204030204" pitchFamily="34" charset="0"/>
                          <a:ea typeface="Calibri" panose="020F0502020204030204" pitchFamily="34" charset="0"/>
                          <a:cs typeface="Arial" panose="020B0604020202020204" pitchFamily="34" charset="0"/>
                        </a:rPr>
                        <a:t>menor</a:t>
                      </a:r>
                      <a:r>
                        <a:rPr lang="en-US" sz="1100" b="0" dirty="0">
                          <a:solidFill>
                            <a:schemeClr val="tx1"/>
                          </a:solidFill>
                          <a:effectLst/>
                          <a:latin typeface="Calibri" panose="020F0502020204030204" pitchFamily="34" charset="0"/>
                          <a:ea typeface="Calibri" panose="020F0502020204030204" pitchFamily="34" charset="0"/>
                          <a:cs typeface="Arial" panose="020B0604020202020204" pitchFamily="34" charset="0"/>
                        </a:rPr>
                        <a:t> gane confianza. Con el tiempo, </a:t>
                      </a:r>
                      <a:r>
                        <a:rPr lang="en-US" sz="1100" b="0" dirty="0" err="1">
                          <a:solidFill>
                            <a:schemeClr val="tx1"/>
                          </a:solidFill>
                          <a:effectLst/>
                          <a:latin typeface="Calibri" panose="020F0502020204030204" pitchFamily="34" charset="0"/>
                          <a:ea typeface="Calibri" panose="020F0502020204030204" pitchFamily="34" charset="0"/>
                          <a:cs typeface="Arial" panose="020B0604020202020204" pitchFamily="34" charset="0"/>
                        </a:rPr>
                        <a:t>el</a:t>
                      </a:r>
                      <a:r>
                        <a:rPr lang="en-US" sz="1100" b="0" dirty="0">
                          <a:solidFill>
                            <a:schemeClr val="tx1"/>
                          </a:solidFill>
                          <a:effectLst/>
                          <a:latin typeface="Calibri" panose="020F0502020204030204" pitchFamily="34" charset="0"/>
                          <a:ea typeface="Calibri" panose="020F0502020204030204" pitchFamily="34" charset="0"/>
                          <a:cs typeface="Arial" panose="020B0604020202020204" pitchFamily="34" charset="0"/>
                        </a:rPr>
                        <a:t>/la </a:t>
                      </a:r>
                      <a:r>
                        <a:rPr lang="en-US" sz="1100" b="0" dirty="0" err="1">
                          <a:solidFill>
                            <a:schemeClr val="tx1"/>
                          </a:solidFill>
                          <a:effectLst/>
                          <a:latin typeface="Calibri" panose="020F0502020204030204" pitchFamily="34" charset="0"/>
                          <a:ea typeface="Calibri" panose="020F0502020204030204" pitchFamily="34" charset="0"/>
                          <a:cs typeface="Arial" panose="020B0604020202020204" pitchFamily="34" charset="0"/>
                        </a:rPr>
                        <a:t>menor</a:t>
                      </a:r>
                      <a:r>
                        <a:rPr lang="en-US" sz="1100" b="0" dirty="0">
                          <a:solidFill>
                            <a:schemeClr val="tx1"/>
                          </a:solidFill>
                          <a:effectLst/>
                          <a:latin typeface="Calibri" panose="020F0502020204030204" pitchFamily="34" charset="0"/>
                          <a:ea typeface="Calibri" panose="020F0502020204030204" pitchFamily="34" charset="0"/>
                          <a:cs typeface="Arial" panose="020B0604020202020204" pitchFamily="34" charset="0"/>
                        </a:rPr>
                        <a:t> podrá hacer las tareas por </a:t>
                      </a:r>
                      <a:r>
                        <a:rPr lang="en-US" sz="1100" b="0" dirty="0" err="1">
                          <a:solidFill>
                            <a:schemeClr val="tx1"/>
                          </a:solidFill>
                          <a:effectLst/>
                          <a:latin typeface="Calibri" panose="020F0502020204030204" pitchFamily="34" charset="0"/>
                          <a:ea typeface="Calibri" panose="020F0502020204030204" pitchFamily="34" charset="0"/>
                          <a:cs typeface="Arial" panose="020B0604020202020204" pitchFamily="34" charset="0"/>
                        </a:rPr>
                        <a:t>sí</a:t>
                      </a:r>
                      <a:r>
                        <a:rPr lang="en-US" sz="1100" b="0" dirty="0">
                          <a:solidFill>
                            <a:schemeClr val="tx1"/>
                          </a:solidFill>
                          <a:effectLst/>
                          <a:latin typeface="Calibri" panose="020F0502020204030204" pitchFamily="34" charset="0"/>
                          <a:ea typeface="Calibri" panose="020F0502020204030204" pitchFamily="34" charset="0"/>
                          <a:cs typeface="Arial" panose="020B0604020202020204" pitchFamily="34" charset="0"/>
                        </a:rPr>
                        <a:t> solo/a, o junto a ti mientras tú te dedicas a </a:t>
                      </a:r>
                      <a:r>
                        <a:rPr lang="en-US" sz="1100" b="0" dirty="0" err="1">
                          <a:solidFill>
                            <a:schemeClr val="tx1"/>
                          </a:solidFill>
                          <a:effectLst/>
                          <a:latin typeface="Calibri" panose="020F0502020204030204" pitchFamily="34" charset="0"/>
                          <a:ea typeface="Calibri" panose="020F0502020204030204" pitchFamily="34" charset="0"/>
                          <a:cs typeface="Arial" panose="020B0604020202020204" pitchFamily="34" charset="0"/>
                        </a:rPr>
                        <a:t>otra</a:t>
                      </a:r>
                      <a:r>
                        <a:rPr lang="en-US" sz="1100" b="0" dirty="0">
                          <a:solidFill>
                            <a:schemeClr val="tx1"/>
                          </a:solidFill>
                          <a:effectLst/>
                          <a:latin typeface="Calibri" panose="020F0502020204030204" pitchFamily="34" charset="0"/>
                          <a:ea typeface="Calibri" panose="020F0502020204030204" pitchFamily="34" charset="0"/>
                          <a:cs typeface="Arial" panose="020B0604020202020204" pitchFamily="34" charset="0"/>
                        </a:rPr>
                        <a:t> </a:t>
                      </a:r>
                      <a:r>
                        <a:rPr lang="en-US" sz="1100" b="0" dirty="0" err="1">
                          <a:solidFill>
                            <a:schemeClr val="tx1"/>
                          </a:solidFill>
                          <a:effectLst/>
                          <a:latin typeface="Calibri" panose="020F0502020204030204" pitchFamily="34" charset="0"/>
                          <a:ea typeface="Calibri" panose="020F0502020204030204" pitchFamily="34" charset="0"/>
                          <a:cs typeface="Arial" panose="020B0604020202020204" pitchFamily="34" charset="0"/>
                        </a:rPr>
                        <a:t>cosa</a:t>
                      </a:r>
                      <a:endParaRPr lang="en-US" sz="1100" b="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extLst>
                  <a:ext uri="{0D108BD9-81ED-4DB2-BD59-A6C34878D82A}">
                    <a16:rowId xmlns:a16="http://schemas.microsoft.com/office/drawing/2014/main" val="2326466357"/>
                  </a:ext>
                </a:extLst>
              </a:tr>
              <a:tr h="628033">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sz="1100" b="1" kern="1200" dirty="0">
                          <a:solidFill>
                            <a:schemeClr val="tx1"/>
                          </a:solidFill>
                          <a:effectLst/>
                          <a:latin typeface="Calibri" panose="020F0502020204030204" pitchFamily="34" charset="0"/>
                          <a:ea typeface="Calibri" panose="020F0502020204030204" pitchFamily="34" charset="0"/>
                          <a:cs typeface="Arial" panose="020B0604020202020204" pitchFamily="34" charset="0"/>
                        </a:rPr>
                        <a:t>Juegos de emparejar y clasificar </a:t>
                      </a:r>
                    </a:p>
                  </a:txBody>
                  <a:tcP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sz="1100" dirty="0">
                          <a:solidFill>
                            <a:schemeClr val="tx1"/>
                          </a:solidFill>
                          <a:effectLst/>
                          <a:latin typeface="Calibri" panose="020F0502020204030204" pitchFamily="34" charset="0"/>
                          <a:ea typeface="Calibri" panose="020F0502020204030204" pitchFamily="34" charset="0"/>
                          <a:cs typeface="Arial" panose="020B0604020202020204" pitchFamily="34" charset="0"/>
                        </a:rPr>
                        <a:t>Los </a:t>
                      </a:r>
                      <a:r>
                        <a:rPr lang="en-US" sz="1100" dirty="0" err="1">
                          <a:solidFill>
                            <a:schemeClr val="tx1"/>
                          </a:solidFill>
                          <a:effectLst/>
                          <a:latin typeface="Calibri" panose="020F0502020204030204" pitchFamily="34" charset="0"/>
                          <a:ea typeface="Calibri" panose="020F0502020204030204" pitchFamily="34" charset="0"/>
                          <a:cs typeface="Arial" panose="020B0604020202020204" pitchFamily="34" charset="0"/>
                        </a:rPr>
                        <a:t>niños</a:t>
                      </a:r>
                      <a:r>
                        <a:rPr lang="en-US" sz="1100" dirty="0">
                          <a:solidFill>
                            <a:schemeClr val="tx1"/>
                          </a:solidFill>
                          <a:effectLst/>
                          <a:latin typeface="Calibri" panose="020F0502020204030204" pitchFamily="34" charset="0"/>
                          <a:ea typeface="Calibri" panose="020F0502020204030204" pitchFamily="34" charset="0"/>
                          <a:cs typeface="Arial" panose="020B0604020202020204" pitchFamily="34" charset="0"/>
                        </a:rPr>
                        <a:t> y </a:t>
                      </a:r>
                      <a:r>
                        <a:rPr lang="en-US" sz="1100" dirty="0" err="1">
                          <a:solidFill>
                            <a:schemeClr val="tx1"/>
                          </a:solidFill>
                          <a:effectLst/>
                          <a:latin typeface="Calibri" panose="020F0502020204030204" pitchFamily="34" charset="0"/>
                          <a:ea typeface="Calibri" panose="020F0502020204030204" pitchFamily="34" charset="0"/>
                          <a:cs typeface="Arial" panose="020B0604020202020204" pitchFamily="34" charset="0"/>
                        </a:rPr>
                        <a:t>niñas</a:t>
                      </a:r>
                      <a:r>
                        <a:rPr lang="en-US" sz="1100" dirty="0">
                          <a:solidFill>
                            <a:schemeClr val="tx1"/>
                          </a:solidFill>
                          <a:effectLst/>
                          <a:latin typeface="Calibri" panose="020F0502020204030204" pitchFamily="34" charset="0"/>
                          <a:ea typeface="Calibri" panose="020F0502020204030204" pitchFamily="34" charset="0"/>
                          <a:cs typeface="Arial" panose="020B0604020202020204" pitchFamily="34" charset="0"/>
                        </a:rPr>
                        <a:t> </a:t>
                      </a:r>
                      <a:r>
                        <a:rPr lang="en-US" sz="1100" dirty="0" err="1">
                          <a:solidFill>
                            <a:schemeClr val="tx1"/>
                          </a:solidFill>
                          <a:effectLst/>
                          <a:latin typeface="Calibri" panose="020F0502020204030204" pitchFamily="34" charset="0"/>
                          <a:ea typeface="Calibri" panose="020F0502020204030204" pitchFamily="34" charset="0"/>
                          <a:cs typeface="Arial" panose="020B0604020202020204" pitchFamily="34" charset="0"/>
                        </a:rPr>
                        <a:t>pequeños</a:t>
                      </a:r>
                      <a:r>
                        <a:rPr lang="en-US" sz="1100" dirty="0">
                          <a:solidFill>
                            <a:schemeClr val="tx1"/>
                          </a:solidFill>
                          <a:effectLst/>
                          <a:latin typeface="Calibri" panose="020F0502020204030204" pitchFamily="34" charset="0"/>
                          <a:ea typeface="Calibri" panose="020F0502020204030204" pitchFamily="34" charset="0"/>
                          <a:cs typeface="Arial" panose="020B0604020202020204" pitchFamily="34" charset="0"/>
                        </a:rPr>
                        <a:t>/as </a:t>
                      </a:r>
                      <a:r>
                        <a:rPr lang="en-US" sz="1100" dirty="0" err="1">
                          <a:solidFill>
                            <a:schemeClr val="tx1"/>
                          </a:solidFill>
                          <a:effectLst/>
                          <a:latin typeface="Calibri" panose="020F0502020204030204" pitchFamily="34" charset="0"/>
                          <a:ea typeface="Calibri" panose="020F0502020204030204" pitchFamily="34" charset="0"/>
                          <a:cs typeface="Arial" panose="020B0604020202020204" pitchFamily="34" charset="0"/>
                        </a:rPr>
                        <a:t>empiezan</a:t>
                      </a:r>
                      <a:r>
                        <a:rPr lang="en-US" sz="1100" dirty="0">
                          <a:solidFill>
                            <a:schemeClr val="tx1"/>
                          </a:solidFill>
                          <a:effectLst/>
                          <a:latin typeface="Calibri" panose="020F0502020204030204" pitchFamily="34" charset="0"/>
                          <a:ea typeface="Calibri" panose="020F0502020204030204" pitchFamily="34" charset="0"/>
                          <a:cs typeface="Arial" panose="020B0604020202020204" pitchFamily="34" charset="0"/>
                        </a:rPr>
                        <a:t> a entender cómo emparejar y clasificar objetos que se parecen en color o forma. Los juguetes clasificadores ya hechos son estupendos, pero también puedes crear tus propios juegos. </a:t>
                      </a:r>
                      <a:r>
                        <a:rPr lang="en-US" sz="1100" dirty="0" err="1">
                          <a:solidFill>
                            <a:schemeClr val="tx1"/>
                          </a:solidFill>
                          <a:effectLst/>
                          <a:latin typeface="Calibri" panose="020F0502020204030204" pitchFamily="34" charset="0"/>
                          <a:ea typeface="Calibri" panose="020F0502020204030204" pitchFamily="34" charset="0"/>
                          <a:cs typeface="Arial" panose="020B0604020202020204" pitchFamily="34" charset="0"/>
                        </a:rPr>
                        <a:t>Pon</a:t>
                      </a:r>
                      <a:r>
                        <a:rPr lang="en-US" sz="1100" dirty="0">
                          <a:solidFill>
                            <a:schemeClr val="tx1"/>
                          </a:solidFill>
                          <a:effectLst/>
                          <a:latin typeface="Calibri" panose="020F0502020204030204" pitchFamily="34" charset="0"/>
                          <a:ea typeface="Calibri" panose="020F0502020204030204" pitchFamily="34" charset="0"/>
                          <a:cs typeface="Arial" panose="020B0604020202020204" pitchFamily="34" charset="0"/>
                        </a:rPr>
                        <a:t> trozos de papel de distintos colores en el suelo, dale al </a:t>
                      </a:r>
                      <a:r>
                        <a:rPr lang="en-US" sz="1100" dirty="0" err="1">
                          <a:solidFill>
                            <a:schemeClr val="tx1"/>
                          </a:solidFill>
                          <a:effectLst/>
                          <a:latin typeface="Calibri" panose="020F0502020204030204" pitchFamily="34" charset="0"/>
                          <a:ea typeface="Calibri" panose="020F0502020204030204" pitchFamily="34" charset="0"/>
                          <a:cs typeface="Arial" panose="020B0604020202020204" pitchFamily="34" charset="0"/>
                        </a:rPr>
                        <a:t>niño</a:t>
                      </a:r>
                      <a:r>
                        <a:rPr lang="en-US" sz="1100" dirty="0">
                          <a:solidFill>
                            <a:schemeClr val="tx1"/>
                          </a:solidFill>
                          <a:effectLst/>
                          <a:latin typeface="Calibri" panose="020F0502020204030204" pitchFamily="34" charset="0"/>
                          <a:ea typeface="Calibri" panose="020F0502020204030204" pitchFamily="34" charset="0"/>
                          <a:cs typeface="Arial" panose="020B0604020202020204" pitchFamily="34" charset="0"/>
                        </a:rPr>
                        <a:t>/a algunos objetos de colores y </a:t>
                      </a:r>
                      <a:r>
                        <a:rPr lang="en-US" sz="1100" dirty="0" err="1">
                          <a:solidFill>
                            <a:schemeClr val="tx1"/>
                          </a:solidFill>
                          <a:effectLst/>
                          <a:latin typeface="Calibri" panose="020F0502020204030204" pitchFamily="34" charset="0"/>
                          <a:ea typeface="Calibri" panose="020F0502020204030204" pitchFamily="34" charset="0"/>
                          <a:cs typeface="Arial" panose="020B0604020202020204" pitchFamily="34" charset="0"/>
                        </a:rPr>
                        <a:t>pídele</a:t>
                      </a:r>
                      <a:r>
                        <a:rPr lang="en-US" sz="1100" dirty="0">
                          <a:solidFill>
                            <a:schemeClr val="tx1"/>
                          </a:solidFill>
                          <a:effectLst/>
                          <a:latin typeface="Calibri" panose="020F0502020204030204" pitchFamily="34" charset="0"/>
                          <a:ea typeface="Calibri" panose="020F0502020204030204" pitchFamily="34" charset="0"/>
                          <a:cs typeface="Arial" panose="020B0604020202020204" pitchFamily="34" charset="0"/>
                        </a:rPr>
                        <a:t> que </a:t>
                      </a:r>
                      <a:r>
                        <a:rPr lang="en-US" sz="1100" dirty="0" err="1">
                          <a:solidFill>
                            <a:schemeClr val="tx1"/>
                          </a:solidFill>
                          <a:effectLst/>
                          <a:latin typeface="Calibri" panose="020F0502020204030204" pitchFamily="34" charset="0"/>
                          <a:ea typeface="Calibri" panose="020F0502020204030204" pitchFamily="34" charset="0"/>
                          <a:cs typeface="Arial" panose="020B0604020202020204" pitchFamily="34" charset="0"/>
                        </a:rPr>
                        <a:t>sitúe</a:t>
                      </a:r>
                      <a:r>
                        <a:rPr lang="en-US" sz="1100" dirty="0">
                          <a:solidFill>
                            <a:schemeClr val="tx1"/>
                          </a:solidFill>
                          <a:effectLst/>
                          <a:latin typeface="Calibri" panose="020F0502020204030204" pitchFamily="34" charset="0"/>
                          <a:ea typeface="Calibri" panose="020F0502020204030204" pitchFamily="34" charset="0"/>
                          <a:cs typeface="Arial" panose="020B0604020202020204" pitchFamily="34" charset="0"/>
                        </a:rPr>
                        <a:t> </a:t>
                      </a:r>
                      <a:r>
                        <a:rPr lang="en-US" sz="1100" dirty="0" err="1">
                          <a:solidFill>
                            <a:schemeClr val="tx1"/>
                          </a:solidFill>
                          <a:effectLst/>
                          <a:latin typeface="Calibri" panose="020F0502020204030204" pitchFamily="34" charset="0"/>
                          <a:ea typeface="Calibri" panose="020F0502020204030204" pitchFamily="34" charset="0"/>
                          <a:cs typeface="Arial" panose="020B0604020202020204" pitchFamily="34" charset="0"/>
                        </a:rPr>
                        <a:t>los</a:t>
                      </a:r>
                      <a:r>
                        <a:rPr lang="en-US" sz="1100" dirty="0">
                          <a:solidFill>
                            <a:schemeClr val="tx1"/>
                          </a:solidFill>
                          <a:effectLst/>
                          <a:latin typeface="Calibri" panose="020F0502020204030204" pitchFamily="34" charset="0"/>
                          <a:ea typeface="Calibri" panose="020F0502020204030204" pitchFamily="34" charset="0"/>
                          <a:cs typeface="Arial" panose="020B0604020202020204" pitchFamily="34" charset="0"/>
                        </a:rPr>
                        <a:t> objetos en el trozo de papel del mismo color. O bien, dale al </a:t>
                      </a:r>
                      <a:r>
                        <a:rPr lang="en-US" sz="1100" dirty="0" err="1">
                          <a:solidFill>
                            <a:schemeClr val="tx1"/>
                          </a:solidFill>
                          <a:effectLst/>
                          <a:latin typeface="Calibri" panose="020F0502020204030204" pitchFamily="34" charset="0"/>
                          <a:ea typeface="Calibri" panose="020F0502020204030204" pitchFamily="34" charset="0"/>
                          <a:cs typeface="Arial" panose="020B0604020202020204" pitchFamily="34" charset="0"/>
                        </a:rPr>
                        <a:t>niño</a:t>
                      </a:r>
                      <a:r>
                        <a:rPr lang="en-US" sz="1100" dirty="0">
                          <a:solidFill>
                            <a:schemeClr val="tx1"/>
                          </a:solidFill>
                          <a:effectLst/>
                          <a:latin typeface="Calibri" panose="020F0502020204030204" pitchFamily="34" charset="0"/>
                          <a:ea typeface="Calibri" panose="020F0502020204030204" pitchFamily="34" charset="0"/>
                          <a:cs typeface="Arial" panose="020B0604020202020204" pitchFamily="34" charset="0"/>
                        </a:rPr>
                        <a:t> o </a:t>
                      </a:r>
                      <a:r>
                        <a:rPr lang="en-US" sz="1100" dirty="0" err="1">
                          <a:solidFill>
                            <a:schemeClr val="tx1"/>
                          </a:solidFill>
                          <a:effectLst/>
                          <a:latin typeface="Calibri" panose="020F0502020204030204" pitchFamily="34" charset="0"/>
                          <a:ea typeface="Calibri" panose="020F0502020204030204" pitchFamily="34" charset="0"/>
                          <a:cs typeface="Arial" panose="020B0604020202020204" pitchFamily="34" charset="0"/>
                        </a:rPr>
                        <a:t>niña</a:t>
                      </a:r>
                      <a:r>
                        <a:rPr lang="en-US" sz="1100" dirty="0">
                          <a:solidFill>
                            <a:schemeClr val="tx1"/>
                          </a:solidFill>
                          <a:effectLst/>
                          <a:latin typeface="Calibri" panose="020F0502020204030204" pitchFamily="34" charset="0"/>
                          <a:ea typeface="Calibri" panose="020F0502020204030204" pitchFamily="34" charset="0"/>
                          <a:cs typeface="Arial" panose="020B0604020202020204" pitchFamily="34" charset="0"/>
                        </a:rPr>
                        <a:t> un </a:t>
                      </a:r>
                      <a:r>
                        <a:rPr lang="en-US" sz="1100" dirty="0" err="1">
                          <a:solidFill>
                            <a:schemeClr val="tx1"/>
                          </a:solidFill>
                          <a:effectLst/>
                          <a:latin typeface="Calibri" panose="020F0502020204030204" pitchFamily="34" charset="0"/>
                          <a:ea typeface="Calibri" panose="020F0502020204030204" pitchFamily="34" charset="0"/>
                          <a:cs typeface="Arial" panose="020B0604020202020204" pitchFamily="34" charset="0"/>
                        </a:rPr>
                        <a:t>grupo</a:t>
                      </a:r>
                      <a:r>
                        <a:rPr lang="en-US" sz="1100" dirty="0">
                          <a:solidFill>
                            <a:schemeClr val="tx1"/>
                          </a:solidFill>
                          <a:effectLst/>
                          <a:latin typeface="Calibri" panose="020F0502020204030204" pitchFamily="34" charset="0"/>
                          <a:ea typeface="Calibri" panose="020F0502020204030204" pitchFamily="34" charset="0"/>
                          <a:cs typeface="Arial" panose="020B0604020202020204" pitchFamily="34" charset="0"/>
                        </a:rPr>
                        <a:t> </a:t>
                      </a:r>
                      <a:r>
                        <a:rPr lang="en-US" sz="1100" dirty="0" err="1">
                          <a:solidFill>
                            <a:schemeClr val="tx1"/>
                          </a:solidFill>
                          <a:effectLst/>
                          <a:latin typeface="Calibri" panose="020F0502020204030204" pitchFamily="34" charset="0"/>
                          <a:ea typeface="Calibri" panose="020F0502020204030204" pitchFamily="34" charset="0"/>
                          <a:cs typeface="Arial" panose="020B0604020202020204" pitchFamily="34" charset="0"/>
                        </a:rPr>
                        <a:t>pequeño</a:t>
                      </a:r>
                      <a:r>
                        <a:rPr lang="en-US" sz="1100" dirty="0">
                          <a:solidFill>
                            <a:schemeClr val="tx1"/>
                          </a:solidFill>
                          <a:effectLst/>
                          <a:latin typeface="Calibri" panose="020F0502020204030204" pitchFamily="34" charset="0"/>
                          <a:ea typeface="Calibri" panose="020F0502020204030204" pitchFamily="34" charset="0"/>
                          <a:cs typeface="Arial" panose="020B0604020202020204" pitchFamily="34" charset="0"/>
                        </a:rPr>
                        <a:t> de objetos similares, como animales de juguete, excepto dos, como personas de juguete. </a:t>
                      </a:r>
                      <a:r>
                        <a:rPr lang="en-US" sz="1100" dirty="0" err="1">
                          <a:solidFill>
                            <a:schemeClr val="tx1"/>
                          </a:solidFill>
                          <a:effectLst/>
                          <a:latin typeface="Calibri" panose="020F0502020204030204" pitchFamily="34" charset="0"/>
                          <a:ea typeface="Calibri" panose="020F0502020204030204" pitchFamily="34" charset="0"/>
                          <a:cs typeface="Arial" panose="020B0604020202020204" pitchFamily="34" charset="0"/>
                        </a:rPr>
                        <a:t>Comprueba</a:t>
                      </a:r>
                      <a:r>
                        <a:rPr lang="en-US" sz="1100" dirty="0">
                          <a:solidFill>
                            <a:schemeClr val="tx1"/>
                          </a:solidFill>
                          <a:effectLst/>
                          <a:latin typeface="Calibri" panose="020F0502020204030204" pitchFamily="34" charset="0"/>
                          <a:ea typeface="Calibri" panose="020F0502020204030204" pitchFamily="34" charset="0"/>
                          <a:cs typeface="Arial" panose="020B0604020202020204" pitchFamily="34" charset="0"/>
                        </a:rPr>
                        <a:t> si puede agrupar los objetos similares. </a:t>
                      </a:r>
                      <a:r>
                        <a:rPr lang="en-US" sz="1100" dirty="0" err="1">
                          <a:solidFill>
                            <a:schemeClr val="tx1"/>
                          </a:solidFill>
                          <a:effectLst/>
                          <a:latin typeface="Calibri" panose="020F0502020204030204" pitchFamily="34" charset="0"/>
                          <a:ea typeface="Calibri" panose="020F0502020204030204" pitchFamily="34" charset="0"/>
                          <a:cs typeface="Arial" panose="020B0604020202020204" pitchFamily="34" charset="0"/>
                        </a:rPr>
                        <a:t>Incorpora</a:t>
                      </a:r>
                      <a:r>
                        <a:rPr lang="en-US" sz="1100" dirty="0">
                          <a:solidFill>
                            <a:schemeClr val="tx1"/>
                          </a:solidFill>
                          <a:effectLst/>
                          <a:latin typeface="Calibri" panose="020F0502020204030204" pitchFamily="34" charset="0"/>
                          <a:ea typeface="Calibri" panose="020F0502020204030204" pitchFamily="34" charset="0"/>
                          <a:cs typeface="Arial" panose="020B0604020202020204" pitchFamily="34" charset="0"/>
                        </a:rPr>
                        <a:t> la clasificación para que la limpieza también sea un juego: "¡Vamos a guardar todos los </a:t>
                      </a:r>
                      <a:r>
                        <a:rPr lang="en-US" sz="1100" dirty="0" err="1">
                          <a:solidFill>
                            <a:schemeClr val="tx1"/>
                          </a:solidFill>
                          <a:effectLst/>
                          <a:latin typeface="Calibri" panose="020F0502020204030204" pitchFamily="34" charset="0"/>
                          <a:ea typeface="Calibri" panose="020F0502020204030204" pitchFamily="34" charset="0"/>
                          <a:cs typeface="Arial" panose="020B0604020202020204" pitchFamily="34" charset="0"/>
                        </a:rPr>
                        <a:t>bloques</a:t>
                      </a:r>
                      <a:r>
                        <a:rPr lang="en-US" sz="1100" dirty="0">
                          <a:solidFill>
                            <a:schemeClr val="tx1"/>
                          </a:solidFill>
                          <a:effectLst/>
                          <a:latin typeface="Calibri" panose="020F0502020204030204" pitchFamily="34" charset="0"/>
                          <a:ea typeface="Calibri" panose="020F0502020204030204" pitchFamily="34" charset="0"/>
                          <a:cs typeface="Arial" panose="020B0604020202020204" pitchFamily="34" charset="0"/>
                        </a:rPr>
                        <a:t>!"</a:t>
                      </a:r>
                    </a:p>
                  </a:txBody>
                  <a:tcP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extLst>
                  <a:ext uri="{0D108BD9-81ED-4DB2-BD59-A6C34878D82A}">
                    <a16:rowId xmlns:a16="http://schemas.microsoft.com/office/drawing/2014/main" val="1038789496"/>
                  </a:ext>
                </a:extLst>
              </a:tr>
            </a:tbl>
          </a:graphicData>
        </a:graphic>
      </p:graphicFrame>
    </p:spTree>
    <p:extLst>
      <p:ext uri="{BB962C8B-B14F-4D97-AF65-F5344CB8AC3E}">
        <p14:creationId xmlns:p14="http://schemas.microsoft.com/office/powerpoint/2010/main" val="4171841292"/>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Hexagon 1">
            <a:extLst>
              <a:ext uri="{FF2B5EF4-FFF2-40B4-BE49-F238E27FC236}">
                <a16:creationId xmlns:a16="http://schemas.microsoft.com/office/drawing/2014/main" id="{53C5743C-5A98-9B6F-F0BD-5A82B8FAEE90}"/>
              </a:ext>
            </a:extLst>
          </p:cNvPr>
          <p:cNvSpPr/>
          <p:nvPr/>
        </p:nvSpPr>
        <p:spPr>
          <a:xfrm rot="1782986">
            <a:off x="286724" y="301110"/>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Hexagon 20">
            <a:extLst>
              <a:ext uri="{FF2B5EF4-FFF2-40B4-BE49-F238E27FC236}">
                <a16:creationId xmlns:a16="http://schemas.microsoft.com/office/drawing/2014/main" id="{C770D6A2-9D61-1D12-8A16-310999A1542F}"/>
              </a:ext>
            </a:extLst>
          </p:cNvPr>
          <p:cNvSpPr/>
          <p:nvPr/>
        </p:nvSpPr>
        <p:spPr>
          <a:xfrm rot="1782986">
            <a:off x="286724" y="763955"/>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2" name="Hexagon 21">
            <a:extLst>
              <a:ext uri="{FF2B5EF4-FFF2-40B4-BE49-F238E27FC236}">
                <a16:creationId xmlns:a16="http://schemas.microsoft.com/office/drawing/2014/main" id="{9C93354F-7746-BECD-9E68-636BE0014C71}"/>
              </a:ext>
            </a:extLst>
          </p:cNvPr>
          <p:cNvSpPr/>
          <p:nvPr/>
        </p:nvSpPr>
        <p:spPr>
          <a:xfrm rot="1782986">
            <a:off x="286724" y="1226800"/>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3" name="Hexagon 22">
            <a:extLst>
              <a:ext uri="{FF2B5EF4-FFF2-40B4-BE49-F238E27FC236}">
                <a16:creationId xmlns:a16="http://schemas.microsoft.com/office/drawing/2014/main" id="{512BEA22-0E0F-7442-5DB8-D6F1BD91F714}"/>
              </a:ext>
            </a:extLst>
          </p:cNvPr>
          <p:cNvSpPr/>
          <p:nvPr/>
        </p:nvSpPr>
        <p:spPr>
          <a:xfrm rot="1782986">
            <a:off x="286724" y="1689645"/>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4" name="Hexagon 23">
            <a:extLst>
              <a:ext uri="{FF2B5EF4-FFF2-40B4-BE49-F238E27FC236}">
                <a16:creationId xmlns:a16="http://schemas.microsoft.com/office/drawing/2014/main" id="{42DDE2EC-9083-D760-FC5B-78092F83BE69}"/>
              </a:ext>
            </a:extLst>
          </p:cNvPr>
          <p:cNvSpPr/>
          <p:nvPr/>
        </p:nvSpPr>
        <p:spPr>
          <a:xfrm rot="1782986">
            <a:off x="286724" y="2152490"/>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5" name="Hexagon 24">
            <a:extLst>
              <a:ext uri="{FF2B5EF4-FFF2-40B4-BE49-F238E27FC236}">
                <a16:creationId xmlns:a16="http://schemas.microsoft.com/office/drawing/2014/main" id="{D1A8BD39-1F0F-2984-AD13-F8D8DB4B8471}"/>
              </a:ext>
            </a:extLst>
          </p:cNvPr>
          <p:cNvSpPr/>
          <p:nvPr/>
        </p:nvSpPr>
        <p:spPr>
          <a:xfrm rot="1782986">
            <a:off x="286724" y="2615334"/>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6" name="Hexagon 25">
            <a:extLst>
              <a:ext uri="{FF2B5EF4-FFF2-40B4-BE49-F238E27FC236}">
                <a16:creationId xmlns:a16="http://schemas.microsoft.com/office/drawing/2014/main" id="{8270F42E-188C-A04D-3BC3-EFB7CDC62164}"/>
              </a:ext>
            </a:extLst>
          </p:cNvPr>
          <p:cNvSpPr/>
          <p:nvPr/>
        </p:nvSpPr>
        <p:spPr>
          <a:xfrm rot="1782986">
            <a:off x="286724" y="3078179"/>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7" name="Hexagon 26">
            <a:extLst>
              <a:ext uri="{FF2B5EF4-FFF2-40B4-BE49-F238E27FC236}">
                <a16:creationId xmlns:a16="http://schemas.microsoft.com/office/drawing/2014/main" id="{0AFC18FA-577D-2CE5-6A84-B4E53DC6AA7D}"/>
              </a:ext>
            </a:extLst>
          </p:cNvPr>
          <p:cNvSpPr/>
          <p:nvPr/>
        </p:nvSpPr>
        <p:spPr>
          <a:xfrm rot="1782986">
            <a:off x="286724" y="3541024"/>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8" name="Hexagon 27">
            <a:extLst>
              <a:ext uri="{FF2B5EF4-FFF2-40B4-BE49-F238E27FC236}">
                <a16:creationId xmlns:a16="http://schemas.microsoft.com/office/drawing/2014/main" id="{F9553166-B858-3043-9A70-2459BBC615FF}"/>
              </a:ext>
            </a:extLst>
          </p:cNvPr>
          <p:cNvSpPr/>
          <p:nvPr/>
        </p:nvSpPr>
        <p:spPr>
          <a:xfrm rot="1782986">
            <a:off x="286724" y="4003869"/>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9" name="Hexagon 28">
            <a:extLst>
              <a:ext uri="{FF2B5EF4-FFF2-40B4-BE49-F238E27FC236}">
                <a16:creationId xmlns:a16="http://schemas.microsoft.com/office/drawing/2014/main" id="{E551BBCB-B128-7379-B8C1-2DE8F0691519}"/>
              </a:ext>
            </a:extLst>
          </p:cNvPr>
          <p:cNvSpPr/>
          <p:nvPr/>
        </p:nvSpPr>
        <p:spPr>
          <a:xfrm rot="1782986">
            <a:off x="286724" y="4466714"/>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aphicFrame>
        <p:nvGraphicFramePr>
          <p:cNvPr id="3" name="Table 63">
            <a:extLst>
              <a:ext uri="{FF2B5EF4-FFF2-40B4-BE49-F238E27FC236}">
                <a16:creationId xmlns:a16="http://schemas.microsoft.com/office/drawing/2014/main" id="{4719F972-417E-71B7-47E9-720A04AABDBC}"/>
              </a:ext>
            </a:extLst>
          </p:cNvPr>
          <p:cNvGraphicFramePr>
            <a:graphicFrameLocks noGrp="1"/>
          </p:cNvGraphicFramePr>
          <p:nvPr>
            <p:extLst>
              <p:ext uri="{D42A27DB-BD31-4B8C-83A1-F6EECF244321}">
                <p14:modId xmlns:p14="http://schemas.microsoft.com/office/powerpoint/2010/main" val="3762599276"/>
              </p:ext>
            </p:extLst>
          </p:nvPr>
        </p:nvGraphicFramePr>
        <p:xfrm>
          <a:off x="996285" y="699799"/>
          <a:ext cx="5254042" cy="6751320"/>
        </p:xfrm>
        <a:graphic>
          <a:graphicData uri="http://schemas.openxmlformats.org/drawingml/2006/table">
            <a:tbl>
              <a:tblPr firstRow="1" bandRow="1">
                <a:tableStyleId>{5C22544A-7EE6-4342-B048-85BDC9FD1C3A}</a:tableStyleId>
              </a:tblPr>
              <a:tblGrid>
                <a:gridCol w="1018045">
                  <a:extLst>
                    <a:ext uri="{9D8B030D-6E8A-4147-A177-3AD203B41FA5}">
                      <a16:colId xmlns:a16="http://schemas.microsoft.com/office/drawing/2014/main" val="3339048476"/>
                    </a:ext>
                  </a:extLst>
                </a:gridCol>
                <a:gridCol w="4235997">
                  <a:extLst>
                    <a:ext uri="{9D8B030D-6E8A-4147-A177-3AD203B41FA5}">
                      <a16:colId xmlns:a16="http://schemas.microsoft.com/office/drawing/2014/main" val="485910712"/>
                    </a:ext>
                  </a:extLst>
                </a:gridCol>
              </a:tblGrid>
              <a:tr h="0">
                <a:tc gridSpan="2">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sz="1100" b="1" kern="1200" dirty="0">
                          <a:solidFill>
                            <a:schemeClr val="tx1"/>
                          </a:solidFill>
                          <a:effectLst/>
                          <a:latin typeface="Calibri" panose="020F0502020204030204" pitchFamily="34" charset="0"/>
                          <a:ea typeface="Calibri" panose="020F0502020204030204" pitchFamily="34" charset="0"/>
                          <a:cs typeface="Arial" panose="020B0604020202020204" pitchFamily="34" charset="0"/>
                        </a:rPr>
                        <a:t>Juegos para niños de 2-3 años</a:t>
                      </a:r>
                    </a:p>
                  </a:txBody>
                  <a:tcP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solidFill>
                      <a:schemeClr val="accent3">
                        <a:lumMod val="20000"/>
                        <a:lumOff val="80000"/>
                      </a:schemeClr>
                    </a:solidFill>
                  </a:tcPr>
                </a:tc>
                <a:tc hMerge="1">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endParaRPr lang="en-US" sz="11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extLst>
                  <a:ext uri="{0D108BD9-81ED-4DB2-BD59-A6C34878D82A}">
                    <a16:rowId xmlns:a16="http://schemas.microsoft.com/office/drawing/2014/main" val="606223662"/>
                  </a:ext>
                </a:extLst>
              </a:tr>
              <a:tr h="628033">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sz="1100" b="1" kern="1200" dirty="0">
                          <a:solidFill>
                            <a:schemeClr val="tx1"/>
                          </a:solidFill>
                          <a:effectLst/>
                          <a:latin typeface="Calibri" panose="020F0502020204030204" pitchFamily="34" charset="0"/>
                          <a:ea typeface="Calibri" panose="020F0502020204030204" pitchFamily="34" charset="0"/>
                          <a:cs typeface="Arial" panose="020B0604020202020204" pitchFamily="34" charset="0"/>
                        </a:rPr>
                        <a:t>Canciones activas</a:t>
                      </a:r>
                    </a:p>
                  </a:txBody>
                  <a:tcP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sz="1100" dirty="0">
                          <a:solidFill>
                            <a:schemeClr val="tx1"/>
                          </a:solidFill>
                          <a:effectLst/>
                          <a:latin typeface="Calibri" panose="020F0502020204030204" pitchFamily="34" charset="0"/>
                          <a:ea typeface="Calibri" panose="020F0502020204030204" pitchFamily="34" charset="0"/>
                          <a:cs typeface="Arial" panose="020B0604020202020204" pitchFamily="34" charset="0"/>
                        </a:rPr>
                        <a:t>A </a:t>
                      </a:r>
                      <a:r>
                        <a:rPr lang="en-US" sz="1100" dirty="0" err="1">
                          <a:solidFill>
                            <a:schemeClr val="tx1"/>
                          </a:solidFill>
                          <a:effectLst/>
                          <a:latin typeface="Calibri" panose="020F0502020204030204" pitchFamily="34" charset="0"/>
                          <a:ea typeface="Calibri" panose="020F0502020204030204" pitchFamily="34" charset="0"/>
                          <a:cs typeface="Arial" panose="020B0604020202020204" pitchFamily="34" charset="0"/>
                        </a:rPr>
                        <a:t>los</a:t>
                      </a:r>
                      <a:r>
                        <a:rPr lang="en-US" sz="1100" dirty="0">
                          <a:solidFill>
                            <a:schemeClr val="tx1"/>
                          </a:solidFill>
                          <a:effectLst/>
                          <a:latin typeface="Calibri" panose="020F0502020204030204" pitchFamily="34" charset="0"/>
                          <a:ea typeface="Calibri" panose="020F0502020204030204" pitchFamily="34" charset="0"/>
                          <a:cs typeface="Arial" panose="020B0604020202020204" pitchFamily="34" charset="0"/>
                        </a:rPr>
                        <a:t>/as </a:t>
                      </a:r>
                      <a:r>
                        <a:rPr lang="en-US" sz="1100" dirty="0" err="1">
                          <a:solidFill>
                            <a:schemeClr val="tx1"/>
                          </a:solidFill>
                          <a:effectLst/>
                          <a:latin typeface="Calibri" panose="020F0502020204030204" pitchFamily="34" charset="0"/>
                          <a:ea typeface="Calibri" panose="020F0502020204030204" pitchFamily="34" charset="0"/>
                          <a:cs typeface="Arial" panose="020B0604020202020204" pitchFamily="34" charset="0"/>
                        </a:rPr>
                        <a:t>niños</a:t>
                      </a:r>
                      <a:r>
                        <a:rPr lang="en-US" sz="1100" dirty="0">
                          <a:solidFill>
                            <a:schemeClr val="tx1"/>
                          </a:solidFill>
                          <a:effectLst/>
                          <a:latin typeface="Calibri" panose="020F0502020204030204" pitchFamily="34" charset="0"/>
                          <a:ea typeface="Calibri" panose="020F0502020204030204" pitchFamily="34" charset="0"/>
                          <a:cs typeface="Arial" panose="020B0604020202020204" pitchFamily="34" charset="0"/>
                        </a:rPr>
                        <a:t>/as </a:t>
                      </a:r>
                      <a:r>
                        <a:rPr lang="en-US" sz="1100" dirty="0" err="1">
                          <a:solidFill>
                            <a:schemeClr val="tx1"/>
                          </a:solidFill>
                          <a:effectLst/>
                          <a:latin typeface="Calibri" panose="020F0502020204030204" pitchFamily="34" charset="0"/>
                          <a:ea typeface="Calibri" panose="020F0502020204030204" pitchFamily="34" charset="0"/>
                          <a:cs typeface="Arial" panose="020B0604020202020204" pitchFamily="34" charset="0"/>
                        </a:rPr>
                        <a:t>mayores</a:t>
                      </a:r>
                      <a:r>
                        <a:rPr lang="en-US" sz="1100" dirty="0">
                          <a:solidFill>
                            <a:schemeClr val="tx1"/>
                          </a:solidFill>
                          <a:effectLst/>
                          <a:latin typeface="Calibri" panose="020F0502020204030204" pitchFamily="34" charset="0"/>
                          <a:ea typeface="Calibri" panose="020F0502020204030204" pitchFamily="34" charset="0"/>
                          <a:cs typeface="Arial" panose="020B0604020202020204" pitchFamily="34" charset="0"/>
                        </a:rPr>
                        <a:t> les encantan los juegos físicos, pero pueden necesitar que se les recuerde con frecuencia cómo jugar. Las canciones con movimientos proporcionan una importante actividad física, y la letra refuerza cuándo y cómo moverse. Hay canciones activas en muchos idiomas y culturas. "I'm a Little Teapot" o "I'm Going on a Bear Hunt" son populares en inglés. Las canciones que obligan a </a:t>
                      </a:r>
                      <a:r>
                        <a:rPr lang="en-US" sz="1100" dirty="0" err="1">
                          <a:solidFill>
                            <a:schemeClr val="tx1"/>
                          </a:solidFill>
                          <a:effectLst/>
                          <a:latin typeface="Calibri" panose="020F0502020204030204" pitchFamily="34" charset="0"/>
                          <a:ea typeface="Calibri" panose="020F0502020204030204" pitchFamily="34" charset="0"/>
                          <a:cs typeface="Arial" panose="020B0604020202020204" pitchFamily="34" charset="0"/>
                        </a:rPr>
                        <a:t>los</a:t>
                      </a:r>
                      <a:r>
                        <a:rPr lang="en-US" sz="1100" dirty="0">
                          <a:solidFill>
                            <a:schemeClr val="tx1"/>
                          </a:solidFill>
                          <a:effectLst/>
                          <a:latin typeface="Calibri" panose="020F0502020204030204" pitchFamily="34" charset="0"/>
                          <a:ea typeface="Calibri" panose="020F0502020204030204" pitchFamily="34" charset="0"/>
                          <a:cs typeface="Arial" panose="020B0604020202020204" pitchFamily="34" charset="0"/>
                        </a:rPr>
                        <a:t>/as </a:t>
                      </a:r>
                      <a:r>
                        <a:rPr lang="en-US" sz="1100" dirty="0" err="1">
                          <a:solidFill>
                            <a:schemeClr val="tx1"/>
                          </a:solidFill>
                          <a:effectLst/>
                          <a:latin typeface="Calibri" panose="020F0502020204030204" pitchFamily="34" charset="0"/>
                          <a:ea typeface="Calibri" panose="020F0502020204030204" pitchFamily="34" charset="0"/>
                          <a:cs typeface="Arial" panose="020B0604020202020204" pitchFamily="34" charset="0"/>
                        </a:rPr>
                        <a:t>niños</a:t>
                      </a:r>
                      <a:r>
                        <a:rPr lang="en-US" sz="1100" dirty="0">
                          <a:solidFill>
                            <a:schemeClr val="tx1"/>
                          </a:solidFill>
                          <a:effectLst/>
                          <a:latin typeface="Calibri" panose="020F0502020204030204" pitchFamily="34" charset="0"/>
                          <a:ea typeface="Calibri" panose="020F0502020204030204" pitchFamily="34" charset="0"/>
                          <a:cs typeface="Arial" panose="020B0604020202020204" pitchFamily="34" charset="0"/>
                        </a:rPr>
                        <a:t>/as a arrancar y parar o a ir más despacio y más deprisa, como Freeze Dance o Musical Statues o Ring Around the Rosie, ayudan a desarrollar </a:t>
                      </a:r>
                      <a:r>
                        <a:rPr lang="en-US" sz="1100" dirty="0" err="1">
                          <a:solidFill>
                            <a:schemeClr val="tx1"/>
                          </a:solidFill>
                          <a:effectLst/>
                          <a:latin typeface="Calibri" panose="020F0502020204030204" pitchFamily="34" charset="0"/>
                          <a:ea typeface="Calibri" panose="020F0502020204030204" pitchFamily="34" charset="0"/>
                          <a:cs typeface="Arial" panose="020B0604020202020204" pitchFamily="34" charset="0"/>
                        </a:rPr>
                        <a:t>el</a:t>
                      </a:r>
                      <a:r>
                        <a:rPr lang="en-US" sz="1100" dirty="0">
                          <a:solidFill>
                            <a:schemeClr val="tx1"/>
                          </a:solidFill>
                          <a:effectLst/>
                          <a:latin typeface="Calibri" panose="020F0502020204030204" pitchFamily="34" charset="0"/>
                          <a:ea typeface="Calibri" panose="020F0502020204030204" pitchFamily="34" charset="0"/>
                          <a:cs typeface="Arial" panose="020B0604020202020204" pitchFamily="34" charset="0"/>
                        </a:rPr>
                        <a:t> </a:t>
                      </a:r>
                      <a:r>
                        <a:rPr lang="en-US" sz="1100" dirty="0" err="1">
                          <a:solidFill>
                            <a:schemeClr val="tx1"/>
                          </a:solidFill>
                          <a:effectLst/>
                          <a:latin typeface="Calibri" panose="020F0502020204030204" pitchFamily="34" charset="0"/>
                          <a:ea typeface="Calibri" panose="020F0502020204030204" pitchFamily="34" charset="0"/>
                          <a:cs typeface="Arial" panose="020B0604020202020204" pitchFamily="34" charset="0"/>
                        </a:rPr>
                        <a:t>autocontrol</a:t>
                      </a:r>
                      <a:endParaRPr lang="en-US" sz="11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extLst>
                  <a:ext uri="{0D108BD9-81ED-4DB2-BD59-A6C34878D82A}">
                    <a16:rowId xmlns:a16="http://schemas.microsoft.com/office/drawing/2014/main" val="2154389693"/>
                  </a:ext>
                </a:extLst>
              </a:tr>
              <a:tr h="628033">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sz="1100" b="1" kern="1200" dirty="0" err="1">
                          <a:solidFill>
                            <a:schemeClr val="tx1"/>
                          </a:solidFill>
                          <a:effectLst/>
                          <a:latin typeface="Calibri" panose="020F0502020204030204" pitchFamily="34" charset="0"/>
                          <a:ea typeface="Calibri" panose="020F0502020204030204" pitchFamily="34" charset="0"/>
                          <a:cs typeface="Arial" panose="020B0604020202020204" pitchFamily="34" charset="0"/>
                        </a:rPr>
                        <a:t>Juego</a:t>
                      </a:r>
                      <a:r>
                        <a:rPr lang="en-US" sz="1100" b="1" kern="1200" dirty="0">
                          <a:solidFill>
                            <a:schemeClr val="tx1"/>
                          </a:solidFill>
                          <a:effectLst/>
                          <a:latin typeface="Calibri" panose="020F0502020204030204" pitchFamily="34" charset="0"/>
                          <a:ea typeface="Calibri" panose="020F0502020204030204" pitchFamily="34" charset="0"/>
                          <a:cs typeface="Arial" panose="020B0604020202020204" pitchFamily="34" charset="0"/>
                        </a:rPr>
                        <a:t> de </a:t>
                      </a:r>
                      <a:r>
                        <a:rPr lang="en-US" sz="1100" b="1" kern="1200" dirty="0" err="1">
                          <a:solidFill>
                            <a:schemeClr val="tx1"/>
                          </a:solidFill>
                          <a:effectLst/>
                          <a:latin typeface="Calibri" panose="020F0502020204030204" pitchFamily="34" charset="0"/>
                          <a:ea typeface="Calibri" panose="020F0502020204030204" pitchFamily="34" charset="0"/>
                          <a:cs typeface="Arial" panose="020B0604020202020204" pitchFamily="34" charset="0"/>
                        </a:rPr>
                        <a:t>imitación</a:t>
                      </a:r>
                      <a:r>
                        <a:rPr lang="en-US" sz="1100" b="1" kern="1200" dirty="0">
                          <a:solidFill>
                            <a:schemeClr val="tx1"/>
                          </a:solidFill>
                          <a:effectLst/>
                          <a:latin typeface="Calibri" panose="020F0502020204030204" pitchFamily="34" charset="0"/>
                          <a:ea typeface="Calibri" panose="020F0502020204030204" pitchFamily="34" charset="0"/>
                          <a:cs typeface="Arial" panose="020B0604020202020204" pitchFamily="34" charset="0"/>
                        </a:rPr>
                        <a:t> </a:t>
                      </a:r>
                      <a:r>
                        <a:rPr lang="en-US" sz="1100" b="1" kern="1200" dirty="0" err="1">
                          <a:solidFill>
                            <a:schemeClr val="tx1"/>
                          </a:solidFill>
                          <a:effectLst/>
                          <a:latin typeface="Calibri" panose="020F0502020204030204" pitchFamily="34" charset="0"/>
                          <a:ea typeface="Calibri" panose="020F0502020204030204" pitchFamily="34" charset="0"/>
                          <a:cs typeface="Arial" panose="020B0604020202020204" pitchFamily="34" charset="0"/>
                        </a:rPr>
                        <a:t>seguir</a:t>
                      </a:r>
                      <a:r>
                        <a:rPr lang="en-US" sz="1100" b="1" kern="1200" dirty="0">
                          <a:solidFill>
                            <a:schemeClr val="tx1"/>
                          </a:solidFill>
                          <a:effectLst/>
                          <a:latin typeface="Calibri" panose="020F0502020204030204" pitchFamily="34" charset="0"/>
                          <a:ea typeface="Calibri" panose="020F0502020204030204" pitchFamily="34" charset="0"/>
                          <a:cs typeface="Arial" panose="020B0604020202020204" pitchFamily="34" charset="0"/>
                        </a:rPr>
                        <a:t> al líder</a:t>
                      </a:r>
                    </a:p>
                  </a:txBody>
                  <a:tcP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sz="1100" dirty="0">
                          <a:solidFill>
                            <a:schemeClr val="tx1"/>
                          </a:solidFill>
                          <a:effectLst/>
                          <a:latin typeface="Calibri" panose="020F0502020204030204" pitchFamily="34" charset="0"/>
                          <a:ea typeface="Calibri" panose="020F0502020204030204" pitchFamily="34" charset="0"/>
                          <a:cs typeface="Arial" panose="020B0604020202020204" pitchFamily="34" charset="0"/>
                        </a:rPr>
                        <a:t>Elige a alguien como líder. (Consejo: empieza con </a:t>
                      </a:r>
                      <a:r>
                        <a:rPr lang="en-US" sz="1100" dirty="0" err="1">
                          <a:solidFill>
                            <a:schemeClr val="tx1"/>
                          </a:solidFill>
                          <a:effectLst/>
                          <a:latin typeface="Calibri" panose="020F0502020204030204" pitchFamily="34" charset="0"/>
                          <a:ea typeface="Calibri" panose="020F0502020204030204" pitchFamily="34" charset="0"/>
                          <a:cs typeface="Arial" panose="020B0604020202020204" pitchFamily="34" charset="0"/>
                        </a:rPr>
                        <a:t>una</a:t>
                      </a:r>
                      <a:r>
                        <a:rPr lang="en-US" sz="1100" dirty="0">
                          <a:solidFill>
                            <a:schemeClr val="tx1"/>
                          </a:solidFill>
                          <a:effectLst/>
                          <a:latin typeface="Calibri" panose="020F0502020204030204" pitchFamily="34" charset="0"/>
                          <a:ea typeface="Calibri" panose="020F0502020204030204" pitchFamily="34" charset="0"/>
                          <a:cs typeface="Arial" panose="020B0604020202020204" pitchFamily="34" charset="0"/>
                        </a:rPr>
                        <a:t> persona </a:t>
                      </a:r>
                      <a:r>
                        <a:rPr lang="en-US" sz="1100" dirty="0" err="1">
                          <a:solidFill>
                            <a:schemeClr val="tx1"/>
                          </a:solidFill>
                          <a:effectLst/>
                          <a:latin typeface="Calibri" panose="020F0502020204030204" pitchFamily="34" charset="0"/>
                          <a:ea typeface="Calibri" panose="020F0502020204030204" pitchFamily="34" charset="0"/>
                          <a:cs typeface="Arial" panose="020B0604020202020204" pitchFamily="34" charset="0"/>
                        </a:rPr>
                        <a:t>adulta</a:t>
                      </a:r>
                      <a:r>
                        <a:rPr lang="en-US" sz="1100" dirty="0">
                          <a:solidFill>
                            <a:schemeClr val="tx1"/>
                          </a:solidFill>
                          <a:effectLst/>
                          <a:latin typeface="Calibri" panose="020F0502020204030204" pitchFamily="34" charset="0"/>
                          <a:ea typeface="Calibri" panose="020F0502020204030204" pitchFamily="34" charset="0"/>
                          <a:cs typeface="Arial" panose="020B0604020202020204" pitchFamily="34" charset="0"/>
                        </a:rPr>
                        <a:t>). Los/as demás jugadores se alinean detrás del líder, que se mueve de la forma que quiera. Pueden correr, saltar, gatear o andar de puntillas, por ejemplo. Los demás jugadores deben copiar lo que hace el líder, y </a:t>
                      </a:r>
                      <a:r>
                        <a:rPr lang="en-US" sz="1100" dirty="0" err="1">
                          <a:solidFill>
                            <a:schemeClr val="tx1"/>
                          </a:solidFill>
                          <a:effectLst/>
                          <a:latin typeface="Calibri" panose="020F0502020204030204" pitchFamily="34" charset="0"/>
                          <a:ea typeface="Calibri" panose="020F0502020204030204" pitchFamily="34" charset="0"/>
                          <a:cs typeface="Arial" panose="020B0604020202020204" pitchFamily="34" charset="0"/>
                        </a:rPr>
                        <a:t>este</a:t>
                      </a:r>
                      <a:r>
                        <a:rPr lang="en-US" sz="1100" dirty="0">
                          <a:solidFill>
                            <a:schemeClr val="tx1"/>
                          </a:solidFill>
                          <a:effectLst/>
                          <a:latin typeface="Calibri" panose="020F0502020204030204" pitchFamily="34" charset="0"/>
                          <a:ea typeface="Calibri" panose="020F0502020204030204" pitchFamily="34" charset="0"/>
                          <a:cs typeface="Arial" panose="020B0604020202020204" pitchFamily="34" charset="0"/>
                        </a:rPr>
                        <a:t>/a puede cambiar de movimiento en cualquier momento. Los jugadores se turnan para ser el líder. Puedes jugar con dos o tantos jugadores como quieras. Son excelentes </a:t>
                      </a:r>
                      <a:r>
                        <a:rPr lang="en-US" sz="1100" dirty="0" err="1">
                          <a:solidFill>
                            <a:schemeClr val="tx1"/>
                          </a:solidFill>
                          <a:effectLst/>
                          <a:latin typeface="Calibri" panose="020F0502020204030204" pitchFamily="34" charset="0"/>
                          <a:ea typeface="Calibri" panose="020F0502020204030204" pitchFamily="34" charset="0"/>
                          <a:cs typeface="Arial" panose="020B0604020202020204" pitchFamily="34" charset="0"/>
                        </a:rPr>
                        <a:t>pruebas</a:t>
                      </a:r>
                      <a:r>
                        <a:rPr lang="en-US" sz="1100" dirty="0">
                          <a:solidFill>
                            <a:schemeClr val="tx1"/>
                          </a:solidFill>
                          <a:effectLst/>
                          <a:latin typeface="Calibri" panose="020F0502020204030204" pitchFamily="34" charset="0"/>
                          <a:ea typeface="Calibri" panose="020F0502020204030204" pitchFamily="34" charset="0"/>
                          <a:cs typeface="Arial" panose="020B0604020202020204" pitchFamily="34" charset="0"/>
                        </a:rPr>
                        <a:t> para </a:t>
                      </a:r>
                      <a:r>
                        <a:rPr lang="en-US" sz="1100" dirty="0" err="1">
                          <a:solidFill>
                            <a:schemeClr val="tx1"/>
                          </a:solidFill>
                          <a:effectLst/>
                          <a:latin typeface="Calibri" panose="020F0502020204030204" pitchFamily="34" charset="0"/>
                          <a:ea typeface="Calibri" panose="020F0502020204030204" pitchFamily="34" charset="0"/>
                          <a:cs typeface="Arial" panose="020B0604020202020204" pitchFamily="34" charset="0"/>
                        </a:rPr>
                        <a:t>trabajar</a:t>
                      </a:r>
                      <a:r>
                        <a:rPr lang="en-US" sz="1100" dirty="0">
                          <a:solidFill>
                            <a:schemeClr val="tx1"/>
                          </a:solidFill>
                          <a:effectLst/>
                          <a:latin typeface="Calibri" panose="020F0502020204030204" pitchFamily="34" charset="0"/>
                          <a:ea typeface="Calibri" panose="020F0502020204030204" pitchFamily="34" charset="0"/>
                          <a:cs typeface="Arial" panose="020B0604020202020204" pitchFamily="34" charset="0"/>
                        </a:rPr>
                        <a:t> la </a:t>
                      </a:r>
                      <a:r>
                        <a:rPr lang="en-US" sz="1100" dirty="0" err="1">
                          <a:solidFill>
                            <a:schemeClr val="tx1"/>
                          </a:solidFill>
                          <a:effectLst/>
                          <a:latin typeface="Calibri" panose="020F0502020204030204" pitchFamily="34" charset="0"/>
                          <a:ea typeface="Calibri" panose="020F0502020204030204" pitchFamily="34" charset="0"/>
                          <a:cs typeface="Arial" panose="020B0604020202020204" pitchFamily="34" charset="0"/>
                        </a:rPr>
                        <a:t>memoria</a:t>
                      </a:r>
                      <a:r>
                        <a:rPr lang="en-US" sz="1100" dirty="0">
                          <a:solidFill>
                            <a:schemeClr val="tx1"/>
                          </a:solidFill>
                          <a:effectLst/>
                          <a:latin typeface="Calibri" panose="020F0502020204030204" pitchFamily="34" charset="0"/>
                          <a:ea typeface="Calibri" panose="020F0502020204030204" pitchFamily="34" charset="0"/>
                          <a:cs typeface="Arial" panose="020B0604020202020204" pitchFamily="34" charset="0"/>
                        </a:rPr>
                        <a:t>, la </a:t>
                      </a:r>
                      <a:r>
                        <a:rPr lang="en-US" sz="1100" dirty="0" err="1">
                          <a:solidFill>
                            <a:schemeClr val="tx1"/>
                          </a:solidFill>
                          <a:effectLst/>
                          <a:latin typeface="Calibri" panose="020F0502020204030204" pitchFamily="34" charset="0"/>
                          <a:ea typeface="Calibri" panose="020F0502020204030204" pitchFamily="34" charset="0"/>
                          <a:cs typeface="Arial" panose="020B0604020202020204" pitchFamily="34" charset="0"/>
                        </a:rPr>
                        <a:t>atención</a:t>
                      </a:r>
                      <a:r>
                        <a:rPr lang="en-US" sz="1100" dirty="0">
                          <a:solidFill>
                            <a:schemeClr val="tx1"/>
                          </a:solidFill>
                          <a:effectLst/>
                          <a:latin typeface="Calibri" panose="020F0502020204030204" pitchFamily="34" charset="0"/>
                          <a:ea typeface="Calibri" panose="020F0502020204030204" pitchFamily="34" charset="0"/>
                          <a:cs typeface="Arial" panose="020B0604020202020204" pitchFamily="34" charset="0"/>
                        </a:rPr>
                        <a:t> y </a:t>
                      </a:r>
                      <a:r>
                        <a:rPr lang="en-US" sz="1100" dirty="0" err="1">
                          <a:solidFill>
                            <a:schemeClr val="tx1"/>
                          </a:solidFill>
                          <a:effectLst/>
                          <a:latin typeface="Calibri" panose="020F0502020204030204" pitchFamily="34" charset="0"/>
                          <a:ea typeface="Calibri" panose="020F0502020204030204" pitchFamily="34" charset="0"/>
                          <a:cs typeface="Arial" panose="020B0604020202020204" pitchFamily="34" charset="0"/>
                        </a:rPr>
                        <a:t>el</a:t>
                      </a:r>
                      <a:r>
                        <a:rPr lang="en-US" sz="1100" dirty="0">
                          <a:solidFill>
                            <a:schemeClr val="tx1"/>
                          </a:solidFill>
                          <a:effectLst/>
                          <a:latin typeface="Calibri" panose="020F0502020204030204" pitchFamily="34" charset="0"/>
                          <a:ea typeface="Calibri" panose="020F0502020204030204" pitchFamily="34" charset="0"/>
                          <a:cs typeface="Arial" panose="020B0604020202020204" pitchFamily="34" charset="0"/>
                        </a:rPr>
                        <a:t> </a:t>
                      </a:r>
                      <a:r>
                        <a:rPr lang="en-US" sz="1100" dirty="0" err="1">
                          <a:solidFill>
                            <a:schemeClr val="tx1"/>
                          </a:solidFill>
                          <a:effectLst/>
                          <a:latin typeface="Calibri" panose="020F0502020204030204" pitchFamily="34" charset="0"/>
                          <a:ea typeface="Calibri" panose="020F0502020204030204" pitchFamily="34" charset="0"/>
                          <a:cs typeface="Arial" panose="020B0604020202020204" pitchFamily="34" charset="0"/>
                        </a:rPr>
                        <a:t>autocontrol</a:t>
                      </a:r>
                      <a:endParaRPr lang="en-US" sz="11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extLst>
                  <a:ext uri="{0D108BD9-81ED-4DB2-BD59-A6C34878D82A}">
                    <a16:rowId xmlns:a16="http://schemas.microsoft.com/office/drawing/2014/main" val="906575580"/>
                  </a:ext>
                </a:extLst>
              </a:tr>
              <a:tr h="628033">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sz="1100" b="1" kern="1200" dirty="0">
                          <a:solidFill>
                            <a:schemeClr val="tx1"/>
                          </a:solidFill>
                          <a:effectLst/>
                          <a:latin typeface="Calibri" panose="020F0502020204030204" pitchFamily="34" charset="0"/>
                          <a:ea typeface="Calibri" panose="020F0502020204030204" pitchFamily="34" charset="0"/>
                          <a:cs typeface="Arial" panose="020B0604020202020204" pitchFamily="34" charset="0"/>
                        </a:rPr>
                        <a:t>Juegos de emparejar y clasificar </a:t>
                      </a:r>
                    </a:p>
                  </a:txBody>
                  <a:tcP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sz="1100" b="0" dirty="0">
                          <a:solidFill>
                            <a:schemeClr val="tx1"/>
                          </a:solidFill>
                          <a:effectLst/>
                          <a:latin typeface="Calibri" panose="020F0502020204030204" pitchFamily="34" charset="0"/>
                          <a:ea typeface="Calibri" panose="020F0502020204030204" pitchFamily="34" charset="0"/>
                          <a:cs typeface="Arial" panose="020B0604020202020204" pitchFamily="34" charset="0"/>
                        </a:rPr>
                        <a:t>Túrnese con un/a </a:t>
                      </a:r>
                      <a:r>
                        <a:rPr lang="en-US" sz="1100" b="0" dirty="0" err="1">
                          <a:solidFill>
                            <a:schemeClr val="tx1"/>
                          </a:solidFill>
                          <a:effectLst/>
                          <a:latin typeface="Calibri" panose="020F0502020204030204" pitchFamily="34" charset="0"/>
                          <a:ea typeface="Calibri" panose="020F0502020204030204" pitchFamily="34" charset="0"/>
                          <a:cs typeface="Arial" panose="020B0604020202020204" pitchFamily="34" charset="0"/>
                        </a:rPr>
                        <a:t>niño</a:t>
                      </a:r>
                      <a:r>
                        <a:rPr lang="en-US" sz="1100" b="0" dirty="0">
                          <a:solidFill>
                            <a:schemeClr val="tx1"/>
                          </a:solidFill>
                          <a:effectLst/>
                          <a:latin typeface="Calibri" panose="020F0502020204030204" pitchFamily="34" charset="0"/>
                          <a:ea typeface="Calibri" panose="020F0502020204030204" pitchFamily="34" charset="0"/>
                          <a:cs typeface="Arial" panose="020B0604020202020204" pitchFamily="34" charset="0"/>
                        </a:rPr>
                        <a:t>/a </a:t>
                      </a:r>
                      <a:r>
                        <a:rPr lang="en-US" sz="1100" b="0" dirty="0" err="1">
                          <a:solidFill>
                            <a:schemeClr val="tx1"/>
                          </a:solidFill>
                          <a:effectLst/>
                          <a:latin typeface="Calibri" panose="020F0502020204030204" pitchFamily="34" charset="0"/>
                          <a:ea typeface="Calibri" panose="020F0502020204030204" pitchFamily="34" charset="0"/>
                          <a:cs typeface="Arial" panose="020B0604020202020204" pitchFamily="34" charset="0"/>
                        </a:rPr>
                        <a:t>pequeño</a:t>
                      </a:r>
                      <a:r>
                        <a:rPr lang="en-US" sz="1100" b="0" dirty="0">
                          <a:solidFill>
                            <a:schemeClr val="tx1"/>
                          </a:solidFill>
                          <a:effectLst/>
                          <a:latin typeface="Calibri" panose="020F0502020204030204" pitchFamily="34" charset="0"/>
                          <a:ea typeface="Calibri" panose="020F0502020204030204" pitchFamily="34" charset="0"/>
                          <a:cs typeface="Arial" panose="020B0604020202020204" pitchFamily="34" charset="0"/>
                        </a:rPr>
                        <a:t>/a para clasificar objetos por tamaño, forma o color. Por ejemplo, mientras juegan al aire libre, pueden clasificar las piedras en montones de tamaño pequeño, mediano y grande. Al doblar la ropa, puede poner toda la ropa roja junta, la azul junta, etc. Una vez que </a:t>
                      </a:r>
                      <a:r>
                        <a:rPr lang="en-US" sz="1100" b="0" dirty="0" err="1">
                          <a:solidFill>
                            <a:schemeClr val="tx1"/>
                          </a:solidFill>
                          <a:effectLst/>
                          <a:latin typeface="Calibri" panose="020F0502020204030204" pitchFamily="34" charset="0"/>
                          <a:ea typeface="Calibri" panose="020F0502020204030204" pitchFamily="34" charset="0"/>
                          <a:cs typeface="Arial" panose="020B0604020202020204" pitchFamily="34" charset="0"/>
                        </a:rPr>
                        <a:t>el</a:t>
                      </a:r>
                      <a:r>
                        <a:rPr lang="en-US" sz="1100" b="0" dirty="0">
                          <a:solidFill>
                            <a:schemeClr val="tx1"/>
                          </a:solidFill>
                          <a:effectLst/>
                          <a:latin typeface="Calibri" panose="020F0502020204030204" pitchFamily="34" charset="0"/>
                          <a:ea typeface="Calibri" panose="020F0502020204030204" pitchFamily="34" charset="0"/>
                          <a:cs typeface="Arial" panose="020B0604020202020204" pitchFamily="34" charset="0"/>
                        </a:rPr>
                        <a:t>/la </a:t>
                      </a:r>
                      <a:r>
                        <a:rPr lang="en-US" sz="1100" b="0" dirty="0" err="1">
                          <a:solidFill>
                            <a:schemeClr val="tx1"/>
                          </a:solidFill>
                          <a:effectLst/>
                          <a:latin typeface="Calibri" panose="020F0502020204030204" pitchFamily="34" charset="0"/>
                          <a:ea typeface="Calibri" panose="020F0502020204030204" pitchFamily="34" charset="0"/>
                          <a:cs typeface="Arial" panose="020B0604020202020204" pitchFamily="34" charset="0"/>
                        </a:rPr>
                        <a:t>menor</a:t>
                      </a:r>
                      <a:r>
                        <a:rPr lang="en-US" sz="1100" b="0" dirty="0">
                          <a:solidFill>
                            <a:schemeClr val="tx1"/>
                          </a:solidFill>
                          <a:effectLst/>
                          <a:latin typeface="Calibri" panose="020F0502020204030204" pitchFamily="34" charset="0"/>
                          <a:ea typeface="Calibri" panose="020F0502020204030204" pitchFamily="34" charset="0"/>
                          <a:cs typeface="Arial" panose="020B0604020202020204" pitchFamily="34" charset="0"/>
                        </a:rPr>
                        <a:t> tenga mucha práctica, </a:t>
                      </a:r>
                      <a:r>
                        <a:rPr lang="en-US" sz="1100" b="0" dirty="0" err="1">
                          <a:solidFill>
                            <a:schemeClr val="tx1"/>
                          </a:solidFill>
                          <a:effectLst/>
                          <a:latin typeface="Calibri" panose="020F0502020204030204" pitchFamily="34" charset="0"/>
                          <a:ea typeface="Calibri" panose="020F0502020204030204" pitchFamily="34" charset="0"/>
                          <a:cs typeface="Arial" panose="020B0604020202020204" pitchFamily="34" charset="0"/>
                        </a:rPr>
                        <a:t>desafíelo</a:t>
                      </a:r>
                      <a:r>
                        <a:rPr lang="en-US" sz="1100" b="0" dirty="0">
                          <a:solidFill>
                            <a:schemeClr val="tx1"/>
                          </a:solidFill>
                          <a:effectLst/>
                          <a:latin typeface="Calibri" panose="020F0502020204030204" pitchFamily="34" charset="0"/>
                          <a:ea typeface="Calibri" panose="020F0502020204030204" pitchFamily="34" charset="0"/>
                          <a:cs typeface="Arial" panose="020B0604020202020204" pitchFamily="34" charset="0"/>
                        </a:rPr>
                        <a:t>/a a clasificar de una forma </a:t>
                      </a:r>
                      <a:r>
                        <a:rPr lang="en-US" sz="1100" b="0" dirty="0" err="1">
                          <a:solidFill>
                            <a:schemeClr val="tx1"/>
                          </a:solidFill>
                          <a:effectLst/>
                          <a:latin typeface="Calibri" panose="020F0502020204030204" pitchFamily="34" charset="0"/>
                          <a:ea typeface="Calibri" panose="020F0502020204030204" pitchFamily="34" charset="0"/>
                          <a:cs typeface="Arial" panose="020B0604020202020204" pitchFamily="34" charset="0"/>
                        </a:rPr>
                        <a:t>sencilla</a:t>
                      </a:r>
                      <a:r>
                        <a:rPr lang="en-US" sz="1100" b="0" dirty="0">
                          <a:solidFill>
                            <a:schemeClr val="tx1"/>
                          </a:solidFill>
                          <a:effectLst/>
                          <a:latin typeface="Calibri" panose="020F0502020204030204" pitchFamily="34" charset="0"/>
                          <a:ea typeface="Calibri" panose="020F0502020204030204" pitchFamily="34" charset="0"/>
                          <a:cs typeface="Arial" panose="020B0604020202020204" pitchFamily="34" charset="0"/>
                        </a:rPr>
                        <a:t>, como poner sus juguetes grandes </a:t>
                      </a:r>
                      <a:r>
                        <a:rPr lang="en-US" sz="1100" b="0" dirty="0" err="1">
                          <a:solidFill>
                            <a:schemeClr val="tx1"/>
                          </a:solidFill>
                          <a:effectLst/>
                          <a:latin typeface="Calibri" panose="020F0502020204030204" pitchFamily="34" charset="0"/>
                          <a:ea typeface="Calibri" panose="020F0502020204030204" pitchFamily="34" charset="0"/>
                          <a:cs typeface="Arial" panose="020B0604020202020204" pitchFamily="34" charset="0"/>
                        </a:rPr>
                        <a:t>en</a:t>
                      </a:r>
                      <a:r>
                        <a:rPr lang="en-US" sz="1100" b="0" dirty="0">
                          <a:solidFill>
                            <a:schemeClr val="tx1"/>
                          </a:solidFill>
                          <a:effectLst/>
                          <a:latin typeface="Calibri" panose="020F0502020204030204" pitchFamily="34" charset="0"/>
                          <a:ea typeface="Calibri" panose="020F0502020204030204" pitchFamily="34" charset="0"/>
                          <a:cs typeface="Arial" panose="020B0604020202020204" pitchFamily="34" charset="0"/>
                        </a:rPr>
                        <a:t> un </a:t>
                      </a:r>
                      <a:r>
                        <a:rPr lang="en-US" sz="1100" b="0" dirty="0" err="1">
                          <a:solidFill>
                            <a:schemeClr val="tx1"/>
                          </a:solidFill>
                          <a:effectLst/>
                          <a:latin typeface="Calibri" panose="020F0502020204030204" pitchFamily="34" charset="0"/>
                          <a:ea typeface="Calibri" panose="020F0502020204030204" pitchFamily="34" charset="0"/>
                          <a:cs typeface="Arial" panose="020B0604020202020204" pitchFamily="34" charset="0"/>
                        </a:rPr>
                        <a:t>tarro</a:t>
                      </a:r>
                      <a:r>
                        <a:rPr lang="en-US" sz="1100" b="0" dirty="0">
                          <a:solidFill>
                            <a:schemeClr val="tx1"/>
                          </a:solidFill>
                          <a:effectLst/>
                          <a:latin typeface="Calibri" panose="020F0502020204030204" pitchFamily="34" charset="0"/>
                          <a:ea typeface="Calibri" panose="020F0502020204030204" pitchFamily="34" charset="0"/>
                          <a:cs typeface="Arial" panose="020B0604020202020204" pitchFamily="34" charset="0"/>
                        </a:rPr>
                        <a:t> </a:t>
                      </a:r>
                      <a:r>
                        <a:rPr lang="en-US" sz="1100" b="0" dirty="0" err="1">
                          <a:solidFill>
                            <a:schemeClr val="tx1"/>
                          </a:solidFill>
                          <a:effectLst/>
                          <a:latin typeface="Calibri" panose="020F0502020204030204" pitchFamily="34" charset="0"/>
                          <a:ea typeface="Calibri" panose="020F0502020204030204" pitchFamily="34" charset="0"/>
                          <a:cs typeface="Arial" panose="020B0604020202020204" pitchFamily="34" charset="0"/>
                        </a:rPr>
                        <a:t>pequeño</a:t>
                      </a:r>
                      <a:r>
                        <a:rPr lang="en-US" sz="1100" b="0" dirty="0">
                          <a:solidFill>
                            <a:schemeClr val="tx1"/>
                          </a:solidFill>
                          <a:effectLst/>
                          <a:latin typeface="Calibri" panose="020F0502020204030204" pitchFamily="34" charset="0"/>
                          <a:ea typeface="Calibri" panose="020F0502020204030204" pitchFamily="34" charset="0"/>
                          <a:cs typeface="Arial" panose="020B0604020202020204" pitchFamily="34" charset="0"/>
                        </a:rPr>
                        <a:t> y sus juguetes pequeños </a:t>
                      </a:r>
                      <a:r>
                        <a:rPr lang="en-US" sz="1100" b="0" dirty="0" err="1">
                          <a:solidFill>
                            <a:schemeClr val="tx1"/>
                          </a:solidFill>
                          <a:effectLst/>
                          <a:latin typeface="Calibri" panose="020F0502020204030204" pitchFamily="34" charset="0"/>
                          <a:ea typeface="Calibri" panose="020F0502020204030204" pitchFamily="34" charset="0"/>
                          <a:cs typeface="Arial" panose="020B0604020202020204" pitchFamily="34" charset="0"/>
                        </a:rPr>
                        <a:t>en</a:t>
                      </a:r>
                      <a:r>
                        <a:rPr lang="en-US" sz="1100" b="0" dirty="0">
                          <a:solidFill>
                            <a:schemeClr val="tx1"/>
                          </a:solidFill>
                          <a:effectLst/>
                          <a:latin typeface="Calibri" panose="020F0502020204030204" pitchFamily="34" charset="0"/>
                          <a:ea typeface="Calibri" panose="020F0502020204030204" pitchFamily="34" charset="0"/>
                          <a:cs typeface="Arial" panose="020B0604020202020204" pitchFamily="34" charset="0"/>
                        </a:rPr>
                        <a:t> un </a:t>
                      </a:r>
                      <a:r>
                        <a:rPr lang="en-US" sz="1100" b="0" dirty="0" err="1">
                          <a:solidFill>
                            <a:schemeClr val="tx1"/>
                          </a:solidFill>
                          <a:effectLst/>
                          <a:latin typeface="Calibri" panose="020F0502020204030204" pitchFamily="34" charset="0"/>
                          <a:ea typeface="Calibri" panose="020F0502020204030204" pitchFamily="34" charset="0"/>
                          <a:cs typeface="Arial" panose="020B0604020202020204" pitchFamily="34" charset="0"/>
                        </a:rPr>
                        <a:t>tarro</a:t>
                      </a:r>
                      <a:r>
                        <a:rPr lang="en-US" sz="1100" b="0" dirty="0">
                          <a:solidFill>
                            <a:schemeClr val="tx1"/>
                          </a:solidFill>
                          <a:effectLst/>
                          <a:latin typeface="Calibri" panose="020F0502020204030204" pitchFamily="34" charset="0"/>
                          <a:ea typeface="Calibri" panose="020F0502020204030204" pitchFamily="34" charset="0"/>
                          <a:cs typeface="Arial" panose="020B0604020202020204" pitchFamily="34" charset="0"/>
                        </a:rPr>
                        <a:t> </a:t>
                      </a:r>
                      <a:r>
                        <a:rPr lang="en-US" sz="1100" b="0" dirty="0" err="1">
                          <a:solidFill>
                            <a:schemeClr val="tx1"/>
                          </a:solidFill>
                          <a:effectLst/>
                          <a:latin typeface="Calibri" panose="020F0502020204030204" pitchFamily="34" charset="0"/>
                          <a:ea typeface="Calibri" panose="020F0502020204030204" pitchFamily="34" charset="0"/>
                          <a:cs typeface="Arial" panose="020B0604020202020204" pitchFamily="34" charset="0"/>
                        </a:rPr>
                        <a:t>grande</a:t>
                      </a:r>
                      <a:endParaRPr lang="en-US" sz="1100" b="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extLst>
                  <a:ext uri="{0D108BD9-81ED-4DB2-BD59-A6C34878D82A}">
                    <a16:rowId xmlns:a16="http://schemas.microsoft.com/office/drawing/2014/main" val="2023768413"/>
                  </a:ext>
                </a:extLst>
              </a:tr>
              <a:tr h="628033">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sz="1100" b="1" kern="1200" dirty="0">
                          <a:solidFill>
                            <a:schemeClr val="tx1"/>
                          </a:solidFill>
                          <a:effectLst/>
                          <a:latin typeface="Calibri" panose="020F0502020204030204" pitchFamily="34" charset="0"/>
                          <a:ea typeface="Calibri" panose="020F0502020204030204" pitchFamily="34" charset="0"/>
                          <a:cs typeface="Arial" panose="020B0604020202020204" pitchFamily="34" charset="0"/>
                        </a:rPr>
                        <a:t>Juegos de contar </a:t>
                      </a:r>
                    </a:p>
                  </a:txBody>
                  <a:tcP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sz="1100" dirty="0">
                          <a:solidFill>
                            <a:schemeClr val="tx1"/>
                          </a:solidFill>
                          <a:effectLst/>
                          <a:latin typeface="Calibri" panose="020F0502020204030204" pitchFamily="34" charset="0"/>
                          <a:ea typeface="Calibri" panose="020F0502020204030204" pitchFamily="34" charset="0"/>
                          <a:cs typeface="Arial" panose="020B0604020202020204" pitchFamily="34" charset="0"/>
                        </a:rPr>
                        <a:t>Los/as </a:t>
                      </a:r>
                      <a:r>
                        <a:rPr lang="en-US" sz="1100" dirty="0" err="1">
                          <a:solidFill>
                            <a:schemeClr val="tx1"/>
                          </a:solidFill>
                          <a:effectLst/>
                          <a:latin typeface="Calibri" panose="020F0502020204030204" pitchFamily="34" charset="0"/>
                          <a:ea typeface="Calibri" panose="020F0502020204030204" pitchFamily="34" charset="0"/>
                          <a:cs typeface="Arial" panose="020B0604020202020204" pitchFamily="34" charset="0"/>
                        </a:rPr>
                        <a:t>niños</a:t>
                      </a:r>
                      <a:r>
                        <a:rPr lang="en-US" sz="1100" dirty="0">
                          <a:solidFill>
                            <a:schemeClr val="tx1"/>
                          </a:solidFill>
                          <a:effectLst/>
                          <a:latin typeface="Calibri" panose="020F0502020204030204" pitchFamily="34" charset="0"/>
                          <a:ea typeface="Calibri" panose="020F0502020204030204" pitchFamily="34" charset="0"/>
                          <a:cs typeface="Arial" panose="020B0604020202020204" pitchFamily="34" charset="0"/>
                        </a:rPr>
                        <a:t>/as más mayores empiezan a aprender los números. Apoye su aprendizaje </a:t>
                      </a:r>
                      <a:r>
                        <a:rPr lang="en-US" sz="1100" dirty="0" err="1">
                          <a:solidFill>
                            <a:schemeClr val="tx1"/>
                          </a:solidFill>
                          <a:effectLst/>
                          <a:latin typeface="Calibri" panose="020F0502020204030204" pitchFamily="34" charset="0"/>
                          <a:ea typeface="Calibri" panose="020F0502020204030204" pitchFamily="34" charset="0"/>
                          <a:cs typeface="Arial" panose="020B0604020202020204" pitchFamily="34" charset="0"/>
                        </a:rPr>
                        <a:t>contando</a:t>
                      </a:r>
                      <a:r>
                        <a:rPr lang="en-US" sz="1100" dirty="0">
                          <a:solidFill>
                            <a:schemeClr val="tx1"/>
                          </a:solidFill>
                          <a:effectLst/>
                          <a:latin typeface="Calibri" panose="020F0502020204030204" pitchFamily="34" charset="0"/>
                          <a:ea typeface="Calibri" panose="020F0502020204030204" pitchFamily="34" charset="0"/>
                          <a:cs typeface="Arial" panose="020B0604020202020204" pitchFamily="34" charset="0"/>
                        </a:rPr>
                        <a:t> </a:t>
                      </a:r>
                      <a:r>
                        <a:rPr lang="en-US" sz="1100" dirty="0" err="1">
                          <a:solidFill>
                            <a:schemeClr val="tx1"/>
                          </a:solidFill>
                          <a:effectLst/>
                          <a:latin typeface="Calibri" panose="020F0502020204030204" pitchFamily="34" charset="0"/>
                          <a:ea typeface="Calibri" panose="020F0502020204030204" pitchFamily="34" charset="0"/>
                          <a:cs typeface="Arial" panose="020B0604020202020204" pitchFamily="34" charset="0"/>
                        </a:rPr>
                        <a:t>juntos</a:t>
                      </a:r>
                      <a:r>
                        <a:rPr lang="en-US" sz="1100" dirty="0">
                          <a:solidFill>
                            <a:schemeClr val="tx1"/>
                          </a:solidFill>
                          <a:effectLst/>
                          <a:latin typeface="Calibri" panose="020F0502020204030204" pitchFamily="34" charset="0"/>
                          <a:ea typeface="Calibri" panose="020F0502020204030204" pitchFamily="34" charset="0"/>
                          <a:cs typeface="Arial" panose="020B0604020202020204" pitchFamily="34" charset="0"/>
                        </a:rPr>
                        <a:t>/as. Pueden contar bloques, escaleras, </a:t>
                      </a:r>
                      <a:r>
                        <a:rPr lang="en-US" sz="1100" dirty="0" err="1">
                          <a:solidFill>
                            <a:schemeClr val="tx1"/>
                          </a:solidFill>
                          <a:effectLst/>
                          <a:latin typeface="Calibri" panose="020F0502020204030204" pitchFamily="34" charset="0"/>
                          <a:ea typeface="Calibri" panose="020F0502020204030204" pitchFamily="34" charset="0"/>
                          <a:cs typeface="Arial" panose="020B0604020202020204" pitchFamily="34" charset="0"/>
                        </a:rPr>
                        <a:t>frutas</a:t>
                      </a:r>
                      <a:r>
                        <a:rPr lang="en-US" sz="1100" dirty="0">
                          <a:solidFill>
                            <a:schemeClr val="tx1"/>
                          </a:solidFill>
                          <a:effectLst/>
                          <a:latin typeface="Calibri" panose="020F0502020204030204" pitchFamily="34" charset="0"/>
                          <a:ea typeface="Calibri" panose="020F0502020204030204" pitchFamily="34" charset="0"/>
                          <a:cs typeface="Arial" panose="020B0604020202020204" pitchFamily="34" charset="0"/>
                        </a:rPr>
                        <a:t>, galletas... cualquier cosa que utilicen o vean todos los días. Anime o </a:t>
                      </a:r>
                      <a:r>
                        <a:rPr lang="en-US" sz="1100" dirty="0" err="1">
                          <a:solidFill>
                            <a:schemeClr val="tx1"/>
                          </a:solidFill>
                          <a:effectLst/>
                          <a:latin typeface="Calibri" panose="020F0502020204030204" pitchFamily="34" charset="0"/>
                          <a:ea typeface="Calibri" panose="020F0502020204030204" pitchFamily="34" charset="0"/>
                          <a:cs typeface="Arial" panose="020B0604020202020204" pitchFamily="34" charset="0"/>
                        </a:rPr>
                        <a:t>aplauda</a:t>
                      </a:r>
                      <a:r>
                        <a:rPr lang="en-US" sz="1100" dirty="0">
                          <a:solidFill>
                            <a:schemeClr val="tx1"/>
                          </a:solidFill>
                          <a:effectLst/>
                          <a:latin typeface="Calibri" panose="020F0502020204030204" pitchFamily="34" charset="0"/>
                          <a:ea typeface="Calibri" panose="020F0502020204030204" pitchFamily="34" charset="0"/>
                          <a:cs typeface="Arial" panose="020B0604020202020204" pitchFamily="34" charset="0"/>
                        </a:rPr>
                        <a:t> a </a:t>
                      </a:r>
                      <a:r>
                        <a:rPr lang="en-US" sz="1100" dirty="0" err="1">
                          <a:solidFill>
                            <a:schemeClr val="tx1"/>
                          </a:solidFill>
                          <a:effectLst/>
                          <a:latin typeface="Calibri" panose="020F0502020204030204" pitchFamily="34" charset="0"/>
                          <a:ea typeface="Calibri" panose="020F0502020204030204" pitchFamily="34" charset="0"/>
                          <a:cs typeface="Arial" panose="020B0604020202020204" pitchFamily="34" charset="0"/>
                        </a:rPr>
                        <a:t>los</a:t>
                      </a:r>
                      <a:r>
                        <a:rPr lang="en-US" sz="1100" dirty="0">
                          <a:solidFill>
                            <a:schemeClr val="tx1"/>
                          </a:solidFill>
                          <a:effectLst/>
                          <a:latin typeface="Calibri" panose="020F0502020204030204" pitchFamily="34" charset="0"/>
                          <a:ea typeface="Calibri" panose="020F0502020204030204" pitchFamily="34" charset="0"/>
                          <a:cs typeface="Arial" panose="020B0604020202020204" pitchFamily="34" charset="0"/>
                        </a:rPr>
                        <a:t>/as </a:t>
                      </a:r>
                      <a:r>
                        <a:rPr lang="en-US" sz="1100" dirty="0" err="1">
                          <a:solidFill>
                            <a:schemeClr val="tx1"/>
                          </a:solidFill>
                          <a:effectLst/>
                          <a:latin typeface="Calibri" panose="020F0502020204030204" pitchFamily="34" charset="0"/>
                          <a:ea typeface="Calibri" panose="020F0502020204030204" pitchFamily="34" charset="0"/>
                          <a:cs typeface="Arial" panose="020B0604020202020204" pitchFamily="34" charset="0"/>
                        </a:rPr>
                        <a:t>niños</a:t>
                      </a:r>
                      <a:r>
                        <a:rPr lang="en-US" sz="1100" dirty="0">
                          <a:solidFill>
                            <a:schemeClr val="tx1"/>
                          </a:solidFill>
                          <a:effectLst/>
                          <a:latin typeface="Calibri" panose="020F0502020204030204" pitchFamily="34" charset="0"/>
                          <a:ea typeface="Calibri" panose="020F0502020204030204" pitchFamily="34" charset="0"/>
                          <a:cs typeface="Arial" panose="020B0604020202020204" pitchFamily="34" charset="0"/>
                        </a:rPr>
                        <a:t>/as </a:t>
                      </a:r>
                      <a:r>
                        <a:rPr lang="en-US" sz="1100" dirty="0" err="1">
                          <a:solidFill>
                            <a:schemeClr val="tx1"/>
                          </a:solidFill>
                          <a:effectLst/>
                          <a:latin typeface="Calibri" panose="020F0502020204030204" pitchFamily="34" charset="0"/>
                          <a:ea typeface="Calibri" panose="020F0502020204030204" pitchFamily="34" charset="0"/>
                          <a:cs typeface="Arial" panose="020B0604020202020204" pitchFamily="34" charset="0"/>
                        </a:rPr>
                        <a:t>cuando</a:t>
                      </a:r>
                      <a:r>
                        <a:rPr lang="en-US" sz="1100" dirty="0">
                          <a:solidFill>
                            <a:schemeClr val="tx1"/>
                          </a:solidFill>
                          <a:effectLst/>
                          <a:latin typeface="Calibri" panose="020F0502020204030204" pitchFamily="34" charset="0"/>
                          <a:ea typeface="Calibri" panose="020F0502020204030204" pitchFamily="34" charset="0"/>
                          <a:cs typeface="Arial" panose="020B0604020202020204" pitchFamily="34" charset="0"/>
                        </a:rPr>
                        <a:t> aprendan a alcanzar números más grandes, ¡del tres al diez y al veinte!</a:t>
                      </a:r>
                    </a:p>
                  </a:txBody>
                  <a:tcP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extLst>
                  <a:ext uri="{0D108BD9-81ED-4DB2-BD59-A6C34878D82A}">
                    <a16:rowId xmlns:a16="http://schemas.microsoft.com/office/drawing/2014/main" val="1173949683"/>
                  </a:ext>
                </a:extLst>
              </a:tr>
              <a:tr h="628033">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sz="1100" b="1" kern="1200" dirty="0">
                          <a:solidFill>
                            <a:schemeClr val="tx1"/>
                          </a:solidFill>
                          <a:effectLst/>
                          <a:latin typeface="Calibri" panose="020F0502020204030204" pitchFamily="34" charset="0"/>
                          <a:ea typeface="Calibri" panose="020F0502020204030204" pitchFamily="34" charset="0"/>
                          <a:cs typeface="Arial" panose="020B0604020202020204" pitchFamily="34" charset="0"/>
                        </a:rPr>
                        <a:t>Ser el narrador </a:t>
                      </a:r>
                    </a:p>
                  </a:txBody>
                  <a:tcP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sz="1100" dirty="0">
                          <a:solidFill>
                            <a:schemeClr val="tx1"/>
                          </a:solidFill>
                          <a:effectLst/>
                          <a:latin typeface="Calibri" panose="020F0502020204030204" pitchFamily="34" charset="0"/>
                          <a:ea typeface="Calibri" panose="020F0502020204030204" pitchFamily="34" charset="0"/>
                          <a:cs typeface="Arial" panose="020B0604020202020204" pitchFamily="34" charset="0"/>
                        </a:rPr>
                        <a:t>Narra el juego de un/a </a:t>
                      </a:r>
                      <a:r>
                        <a:rPr lang="en-US" sz="1100" dirty="0" err="1">
                          <a:solidFill>
                            <a:schemeClr val="tx1"/>
                          </a:solidFill>
                          <a:effectLst/>
                          <a:latin typeface="Calibri" panose="020F0502020204030204" pitchFamily="34" charset="0"/>
                          <a:ea typeface="Calibri" panose="020F0502020204030204" pitchFamily="34" charset="0"/>
                          <a:cs typeface="Arial" panose="020B0604020202020204" pitchFamily="34" charset="0"/>
                        </a:rPr>
                        <a:t>niño</a:t>
                      </a:r>
                      <a:r>
                        <a:rPr lang="en-US" sz="1100" dirty="0">
                          <a:solidFill>
                            <a:schemeClr val="tx1"/>
                          </a:solidFill>
                          <a:effectLst/>
                          <a:latin typeface="Calibri" panose="020F0502020204030204" pitchFamily="34" charset="0"/>
                          <a:ea typeface="Calibri" panose="020F0502020204030204" pitchFamily="34" charset="0"/>
                          <a:cs typeface="Arial" panose="020B0604020202020204" pitchFamily="34" charset="0"/>
                        </a:rPr>
                        <a:t>/a para </a:t>
                      </a:r>
                      <a:r>
                        <a:rPr lang="en-US" sz="1100" dirty="0" err="1">
                          <a:solidFill>
                            <a:schemeClr val="tx1"/>
                          </a:solidFill>
                          <a:effectLst/>
                          <a:latin typeface="Calibri" panose="020F0502020204030204" pitchFamily="34" charset="0"/>
                          <a:ea typeface="Calibri" panose="020F0502020204030204" pitchFamily="34" charset="0"/>
                          <a:cs typeface="Arial" panose="020B0604020202020204" pitchFamily="34" charset="0"/>
                        </a:rPr>
                        <a:t>ayudarlo</a:t>
                      </a:r>
                      <a:r>
                        <a:rPr lang="en-US" sz="1100" dirty="0">
                          <a:solidFill>
                            <a:schemeClr val="tx1"/>
                          </a:solidFill>
                          <a:effectLst/>
                          <a:latin typeface="Calibri" panose="020F0502020204030204" pitchFamily="34" charset="0"/>
                          <a:ea typeface="Calibri" panose="020F0502020204030204" pitchFamily="34" charset="0"/>
                          <a:cs typeface="Arial" panose="020B0604020202020204" pitchFamily="34" charset="0"/>
                        </a:rPr>
                        <a:t>/a a aprender las palabras que describen sus acciones. Esto puede ser sencillo o puedes utilizar una </a:t>
                      </a:r>
                      <a:r>
                        <a:rPr lang="en-US" sz="1100" dirty="0" err="1">
                          <a:solidFill>
                            <a:schemeClr val="tx1"/>
                          </a:solidFill>
                          <a:effectLst/>
                          <a:latin typeface="Calibri" panose="020F0502020204030204" pitchFamily="34" charset="0"/>
                          <a:ea typeface="Calibri" panose="020F0502020204030204" pitchFamily="34" charset="0"/>
                          <a:cs typeface="Arial" panose="020B0604020202020204" pitchFamily="34" charset="0"/>
                        </a:rPr>
                        <a:t>voz</a:t>
                      </a:r>
                      <a:r>
                        <a:rPr lang="en-US" sz="1100" dirty="0">
                          <a:solidFill>
                            <a:schemeClr val="tx1"/>
                          </a:solidFill>
                          <a:effectLst/>
                          <a:latin typeface="Calibri" panose="020F0502020204030204" pitchFamily="34" charset="0"/>
                          <a:ea typeface="Calibri" panose="020F0502020204030204" pitchFamily="34" charset="0"/>
                          <a:cs typeface="Arial" panose="020B0604020202020204" pitchFamily="34" charset="0"/>
                        </a:rPr>
                        <a:t> </a:t>
                      </a:r>
                      <a:r>
                        <a:rPr lang="en-US" sz="1100" dirty="0" err="1">
                          <a:solidFill>
                            <a:schemeClr val="tx1"/>
                          </a:solidFill>
                          <a:effectLst/>
                          <a:latin typeface="Calibri" panose="020F0502020204030204" pitchFamily="34" charset="0"/>
                          <a:ea typeface="Calibri" panose="020F0502020204030204" pitchFamily="34" charset="0"/>
                          <a:cs typeface="Arial" panose="020B0604020202020204" pitchFamily="34" charset="0"/>
                        </a:rPr>
                        <a:t>cómica</a:t>
                      </a:r>
                      <a:r>
                        <a:rPr lang="en-US" sz="1100" dirty="0">
                          <a:solidFill>
                            <a:schemeClr val="tx1"/>
                          </a:solidFill>
                          <a:effectLst/>
                          <a:latin typeface="Calibri" panose="020F0502020204030204" pitchFamily="34" charset="0"/>
                          <a:ea typeface="Calibri" panose="020F0502020204030204" pitchFamily="34" charset="0"/>
                          <a:cs typeface="Arial" panose="020B0604020202020204" pitchFamily="34" charset="0"/>
                        </a:rPr>
                        <a:t> para imitar a un/a presentador de deportes, un/a </a:t>
                      </a:r>
                      <a:r>
                        <a:rPr lang="en-US" sz="1100" dirty="0" err="1">
                          <a:solidFill>
                            <a:schemeClr val="tx1"/>
                          </a:solidFill>
                          <a:effectLst/>
                          <a:latin typeface="Calibri" panose="020F0502020204030204" pitchFamily="34" charset="0"/>
                          <a:ea typeface="Calibri" panose="020F0502020204030204" pitchFamily="34" charset="0"/>
                          <a:cs typeface="Arial" panose="020B0604020202020204" pitchFamily="34" charset="0"/>
                        </a:rPr>
                        <a:t>presentador</a:t>
                      </a:r>
                      <a:r>
                        <a:rPr lang="en-US" sz="1100" dirty="0">
                          <a:solidFill>
                            <a:schemeClr val="tx1"/>
                          </a:solidFill>
                          <a:effectLst/>
                          <a:latin typeface="Calibri" panose="020F0502020204030204" pitchFamily="34" charset="0"/>
                          <a:ea typeface="Calibri" panose="020F0502020204030204" pitchFamily="34" charset="0"/>
                          <a:cs typeface="Arial" panose="020B0604020202020204" pitchFamily="34" charset="0"/>
                        </a:rPr>
                        <a:t> de noticias o un/a presentador de un programa de juegos. También puedes hacer preguntas, </a:t>
                      </a:r>
                      <a:r>
                        <a:rPr lang="en-US" sz="1100" dirty="0" err="1">
                          <a:solidFill>
                            <a:schemeClr val="tx1"/>
                          </a:solidFill>
                          <a:effectLst/>
                          <a:latin typeface="Calibri" panose="020F0502020204030204" pitchFamily="34" charset="0"/>
                          <a:ea typeface="Calibri" panose="020F0502020204030204" pitchFamily="34" charset="0"/>
                          <a:cs typeface="Arial" panose="020B0604020202020204" pitchFamily="34" charset="0"/>
                        </a:rPr>
                        <a:t>como</a:t>
                      </a:r>
                      <a:r>
                        <a:rPr lang="en-US" sz="1100" dirty="0">
                          <a:solidFill>
                            <a:schemeClr val="tx1"/>
                          </a:solidFill>
                          <a:effectLst/>
                          <a:latin typeface="Calibri" panose="020F0502020204030204" pitchFamily="34" charset="0"/>
                          <a:ea typeface="Calibri" panose="020F0502020204030204" pitchFamily="34" charset="0"/>
                          <a:cs typeface="Arial" panose="020B0604020202020204" pitchFamily="34" charset="0"/>
                        </a:rPr>
                        <a:t> "¿</a:t>
                      </a:r>
                      <a:r>
                        <a:rPr lang="en-US" sz="1100" dirty="0" err="1">
                          <a:solidFill>
                            <a:schemeClr val="tx1"/>
                          </a:solidFill>
                          <a:effectLst/>
                          <a:latin typeface="Calibri" panose="020F0502020204030204" pitchFamily="34" charset="0"/>
                          <a:ea typeface="Calibri" panose="020F0502020204030204" pitchFamily="34" charset="0"/>
                          <a:cs typeface="Arial" panose="020B0604020202020204" pitchFamily="34" charset="0"/>
                        </a:rPr>
                        <a:t>qué</a:t>
                      </a:r>
                      <a:r>
                        <a:rPr lang="en-US" sz="1100" dirty="0">
                          <a:solidFill>
                            <a:schemeClr val="tx1"/>
                          </a:solidFill>
                          <a:effectLst/>
                          <a:latin typeface="Calibri" panose="020F0502020204030204" pitchFamily="34" charset="0"/>
                          <a:ea typeface="Calibri" panose="020F0502020204030204" pitchFamily="34" charset="0"/>
                          <a:cs typeface="Arial" panose="020B0604020202020204" pitchFamily="34" charset="0"/>
                        </a:rPr>
                        <a:t> vas a hacer ahora?" o “</a:t>
                      </a:r>
                      <a:r>
                        <a:rPr lang="en-US" sz="1100" dirty="0" err="1">
                          <a:solidFill>
                            <a:schemeClr val="tx1"/>
                          </a:solidFill>
                          <a:effectLst/>
                          <a:latin typeface="Calibri" panose="020F0502020204030204" pitchFamily="34" charset="0"/>
                          <a:ea typeface="Calibri" panose="020F0502020204030204" pitchFamily="34" charset="0"/>
                          <a:cs typeface="Arial" panose="020B0604020202020204" pitchFamily="34" charset="0"/>
                        </a:rPr>
                        <a:t>veo</a:t>
                      </a:r>
                      <a:r>
                        <a:rPr lang="en-US" sz="1100" dirty="0">
                          <a:solidFill>
                            <a:schemeClr val="tx1"/>
                          </a:solidFill>
                          <a:effectLst/>
                          <a:latin typeface="Calibri" panose="020F0502020204030204" pitchFamily="34" charset="0"/>
                          <a:ea typeface="Calibri" panose="020F0502020204030204" pitchFamily="34" charset="0"/>
                          <a:cs typeface="Arial" panose="020B0604020202020204" pitchFamily="34" charset="0"/>
                        </a:rPr>
                        <a:t> que quieres meter la pelota dentro del tarro. ¿Hay otra forma de </a:t>
                      </a:r>
                      <a:r>
                        <a:rPr lang="en-US" sz="1100" dirty="0" err="1">
                          <a:solidFill>
                            <a:schemeClr val="tx1"/>
                          </a:solidFill>
                          <a:effectLst/>
                          <a:latin typeface="Calibri" panose="020F0502020204030204" pitchFamily="34" charset="0"/>
                          <a:ea typeface="Calibri" panose="020F0502020204030204" pitchFamily="34" charset="0"/>
                          <a:cs typeface="Arial" panose="020B0604020202020204" pitchFamily="34" charset="0"/>
                        </a:rPr>
                        <a:t>hacerlo</a:t>
                      </a:r>
                      <a:r>
                        <a:rPr lang="en-US" sz="1100" dirty="0">
                          <a:solidFill>
                            <a:schemeClr val="tx1"/>
                          </a:solidFill>
                          <a:effectLst/>
                          <a:latin typeface="Calibri" panose="020F0502020204030204" pitchFamily="34" charset="0"/>
                          <a:ea typeface="Calibri" panose="020F0502020204030204" pitchFamily="34" charset="0"/>
                          <a:cs typeface="Arial" panose="020B0604020202020204" pitchFamily="34" charset="0"/>
                        </a:rPr>
                        <a:t>?"</a:t>
                      </a:r>
                    </a:p>
                  </a:txBody>
                  <a:tcP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extLst>
                  <a:ext uri="{0D108BD9-81ED-4DB2-BD59-A6C34878D82A}">
                    <a16:rowId xmlns:a16="http://schemas.microsoft.com/office/drawing/2014/main" val="2994340232"/>
                  </a:ext>
                </a:extLst>
              </a:tr>
            </a:tbl>
          </a:graphicData>
        </a:graphic>
      </p:graphicFrame>
    </p:spTree>
    <p:extLst>
      <p:ext uri="{BB962C8B-B14F-4D97-AF65-F5344CB8AC3E}">
        <p14:creationId xmlns:p14="http://schemas.microsoft.com/office/powerpoint/2010/main" val="674145235"/>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DCC30225-6A4F-905D-FC69-8863D5FCD08C}"/>
              </a:ext>
            </a:extLst>
          </p:cNvPr>
          <p:cNvSpPr txBox="1"/>
          <p:nvPr/>
        </p:nvSpPr>
        <p:spPr>
          <a:xfrm>
            <a:off x="1013200" y="719317"/>
            <a:ext cx="5226892" cy="523220"/>
          </a:xfrm>
          <a:prstGeom prst="rect">
            <a:avLst/>
          </a:prstGeom>
          <a:noFill/>
        </p:spPr>
        <p:txBody>
          <a:bodyPr wrap="square">
            <a:spAutoFit/>
          </a:bodyPr>
          <a:lstStyle/>
          <a:p>
            <a:pPr marL="0" marR="0" lvl="0" indent="0" algn="l" rtl="0">
              <a:spcBef>
                <a:spcPts val="0"/>
              </a:spcBef>
              <a:spcAft>
                <a:spcPts val="1800"/>
              </a:spcAft>
              <a:buNone/>
            </a:pPr>
            <a:r>
              <a:rPr lang="en-US" sz="1400" b="1" spc="300" dirty="0">
                <a:solidFill>
                  <a:schemeClr val="bg1"/>
                </a:solidFill>
                <a:highlight>
                  <a:srgbClr val="54AF4B"/>
                </a:highlight>
                <a:latin typeface="Calibri"/>
                <a:ea typeface="Calibri"/>
                <a:cs typeface="Calibri"/>
                <a:sym typeface="Calibri"/>
              </a:rPr>
              <a:t>SESIÓN 3: ESTABLECER RELACIONES POSITIVAS CON LOS/AS MENORES</a:t>
            </a:r>
          </a:p>
        </p:txBody>
      </p:sp>
      <p:sp>
        <p:nvSpPr>
          <p:cNvPr id="16" name="Hexagon 15">
            <a:extLst>
              <a:ext uri="{FF2B5EF4-FFF2-40B4-BE49-F238E27FC236}">
                <a16:creationId xmlns:a16="http://schemas.microsoft.com/office/drawing/2014/main" id="{F4F20A53-B8B7-8386-80BB-458946D2C2F7}"/>
              </a:ext>
            </a:extLst>
          </p:cNvPr>
          <p:cNvSpPr/>
          <p:nvPr/>
        </p:nvSpPr>
        <p:spPr>
          <a:xfrm rot="1782986">
            <a:off x="286724" y="301110"/>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Hexagon 16">
            <a:extLst>
              <a:ext uri="{FF2B5EF4-FFF2-40B4-BE49-F238E27FC236}">
                <a16:creationId xmlns:a16="http://schemas.microsoft.com/office/drawing/2014/main" id="{5B0D2ECD-2245-1B29-30FA-9D9E91DEC81C}"/>
              </a:ext>
            </a:extLst>
          </p:cNvPr>
          <p:cNvSpPr/>
          <p:nvPr/>
        </p:nvSpPr>
        <p:spPr>
          <a:xfrm rot="1782986">
            <a:off x="286724" y="763955"/>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Hexagon 17">
            <a:extLst>
              <a:ext uri="{FF2B5EF4-FFF2-40B4-BE49-F238E27FC236}">
                <a16:creationId xmlns:a16="http://schemas.microsoft.com/office/drawing/2014/main" id="{2F62FD80-42A6-087C-FB97-CBD717DE2157}"/>
              </a:ext>
            </a:extLst>
          </p:cNvPr>
          <p:cNvSpPr/>
          <p:nvPr/>
        </p:nvSpPr>
        <p:spPr>
          <a:xfrm rot="1782986">
            <a:off x="286724" y="1226800"/>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Hexagon 18">
            <a:extLst>
              <a:ext uri="{FF2B5EF4-FFF2-40B4-BE49-F238E27FC236}">
                <a16:creationId xmlns:a16="http://schemas.microsoft.com/office/drawing/2014/main" id="{34282C81-1BDD-445E-97F5-59741069E143}"/>
              </a:ext>
            </a:extLst>
          </p:cNvPr>
          <p:cNvSpPr/>
          <p:nvPr/>
        </p:nvSpPr>
        <p:spPr>
          <a:xfrm rot="1782986">
            <a:off x="286724" y="1689645"/>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Hexagon 19">
            <a:extLst>
              <a:ext uri="{FF2B5EF4-FFF2-40B4-BE49-F238E27FC236}">
                <a16:creationId xmlns:a16="http://schemas.microsoft.com/office/drawing/2014/main" id="{DAE8D308-1F21-2E7C-7DA3-C0E216556E5B}"/>
              </a:ext>
            </a:extLst>
          </p:cNvPr>
          <p:cNvSpPr/>
          <p:nvPr/>
        </p:nvSpPr>
        <p:spPr>
          <a:xfrm rot="1782986">
            <a:off x="286724" y="2152490"/>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Hexagon 1">
            <a:extLst>
              <a:ext uri="{FF2B5EF4-FFF2-40B4-BE49-F238E27FC236}">
                <a16:creationId xmlns:a16="http://schemas.microsoft.com/office/drawing/2014/main" id="{1E37091B-55F7-99F1-7BB3-3E38A159A2CF}"/>
              </a:ext>
            </a:extLst>
          </p:cNvPr>
          <p:cNvSpPr/>
          <p:nvPr/>
        </p:nvSpPr>
        <p:spPr>
          <a:xfrm rot="1782986">
            <a:off x="286724" y="2615334"/>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Hexagon 2">
            <a:extLst>
              <a:ext uri="{FF2B5EF4-FFF2-40B4-BE49-F238E27FC236}">
                <a16:creationId xmlns:a16="http://schemas.microsoft.com/office/drawing/2014/main" id="{A3D3CC4C-CCF0-1944-C84C-88EA789CEF25}"/>
              </a:ext>
            </a:extLst>
          </p:cNvPr>
          <p:cNvSpPr/>
          <p:nvPr/>
        </p:nvSpPr>
        <p:spPr>
          <a:xfrm rot="1782986">
            <a:off x="286724" y="3078179"/>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Hexagon 3">
            <a:extLst>
              <a:ext uri="{FF2B5EF4-FFF2-40B4-BE49-F238E27FC236}">
                <a16:creationId xmlns:a16="http://schemas.microsoft.com/office/drawing/2014/main" id="{1426B9F9-577C-D8DA-5B67-90CA500A9B51}"/>
              </a:ext>
            </a:extLst>
          </p:cNvPr>
          <p:cNvSpPr/>
          <p:nvPr/>
        </p:nvSpPr>
        <p:spPr>
          <a:xfrm rot="1782986">
            <a:off x="286724" y="3541024"/>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Hexagon 5">
            <a:extLst>
              <a:ext uri="{FF2B5EF4-FFF2-40B4-BE49-F238E27FC236}">
                <a16:creationId xmlns:a16="http://schemas.microsoft.com/office/drawing/2014/main" id="{7CC15EA9-F408-4225-9220-1B8536D5999B}"/>
              </a:ext>
            </a:extLst>
          </p:cNvPr>
          <p:cNvSpPr/>
          <p:nvPr/>
        </p:nvSpPr>
        <p:spPr>
          <a:xfrm rot="1782986">
            <a:off x="286724" y="4003869"/>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Hexagon 6">
            <a:extLst>
              <a:ext uri="{FF2B5EF4-FFF2-40B4-BE49-F238E27FC236}">
                <a16:creationId xmlns:a16="http://schemas.microsoft.com/office/drawing/2014/main" id="{5B69E624-2ACE-034F-1033-1FD7D9AEB146}"/>
              </a:ext>
            </a:extLst>
          </p:cNvPr>
          <p:cNvSpPr/>
          <p:nvPr/>
        </p:nvSpPr>
        <p:spPr>
          <a:xfrm rot="1782986">
            <a:off x="286724" y="4466714"/>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8" name="TextBox 117">
            <a:extLst>
              <a:ext uri="{FF2B5EF4-FFF2-40B4-BE49-F238E27FC236}">
                <a16:creationId xmlns:a16="http://schemas.microsoft.com/office/drawing/2014/main" id="{40398B3D-F298-6F25-4F18-47AA98FE97EC}"/>
              </a:ext>
            </a:extLst>
          </p:cNvPr>
          <p:cNvSpPr txBox="1"/>
          <p:nvPr/>
        </p:nvSpPr>
        <p:spPr>
          <a:xfrm>
            <a:off x="990600" y="1893603"/>
            <a:ext cx="5245100" cy="1615827"/>
          </a:xfrm>
          <a:prstGeom prst="rect">
            <a:avLst/>
          </a:prstGeom>
          <a:noFill/>
        </p:spPr>
        <p:txBody>
          <a:bodyPr wrap="square">
            <a:spAutoFit/>
          </a:bodyPr>
          <a:lstStyle/>
          <a:p>
            <a:pPr marL="171450" indent="-171450">
              <a:buFont typeface="Arial" panose="020B0604020202020204" pitchFamily="34" charset="0"/>
              <a:buChar char="•"/>
            </a:pPr>
            <a:r>
              <a:rPr lang="en-US" sz="1100" b="1" i="0" dirty="0">
                <a:effectLst/>
                <a:cs typeface="Calibri" panose="020F0502020204030204" pitchFamily="34" charset="0"/>
              </a:rPr>
              <a:t>Niño/a: </a:t>
            </a:r>
            <a:r>
              <a:rPr lang="en-US" sz="1100" i="0" dirty="0">
                <a:effectLst/>
                <a:cs typeface="Calibri" panose="020F0502020204030204" pitchFamily="34" charset="0"/>
              </a:rPr>
              <a:t>Mamá, ¿podemos </a:t>
            </a:r>
            <a:r>
              <a:rPr lang="en-US" sz="1100" i="0" dirty="0" err="1">
                <a:effectLst/>
                <a:cs typeface="Calibri" panose="020F0502020204030204" pitchFamily="34" charset="0"/>
              </a:rPr>
              <a:t>jugar</a:t>
            </a:r>
            <a:r>
              <a:rPr lang="en-US" sz="1100" i="0" dirty="0">
                <a:effectLst/>
                <a:cs typeface="Calibri" panose="020F0502020204030204" pitchFamily="34" charset="0"/>
              </a:rPr>
              <a:t> </a:t>
            </a:r>
            <a:r>
              <a:rPr lang="en-US" sz="1100" i="0" dirty="0" err="1">
                <a:effectLst/>
                <a:cs typeface="Calibri" panose="020F0502020204030204" pitchFamily="34" charset="0"/>
              </a:rPr>
              <a:t>fútbol</a:t>
            </a:r>
            <a:r>
              <a:rPr lang="en-US" sz="1100" i="0" dirty="0">
                <a:effectLst/>
                <a:cs typeface="Calibri" panose="020F0502020204030204" pitchFamily="34" charset="0"/>
              </a:rPr>
              <a:t>?</a:t>
            </a:r>
          </a:p>
          <a:p>
            <a:pPr marL="171450" indent="-171450">
              <a:buFont typeface="Arial" panose="020B0604020202020204" pitchFamily="34" charset="0"/>
              <a:buChar char="•"/>
            </a:pPr>
            <a:r>
              <a:rPr lang="en-US" sz="1100" b="1" i="0" dirty="0">
                <a:effectLst/>
                <a:cs typeface="Calibri" panose="020F0502020204030204" pitchFamily="34" charset="0"/>
              </a:rPr>
              <a:t>Madre: </a:t>
            </a:r>
            <a:r>
              <a:rPr lang="en-US" sz="1100" i="0" dirty="0">
                <a:effectLst/>
                <a:cs typeface="Calibri" panose="020F0502020204030204" pitchFamily="34" charset="0"/>
              </a:rPr>
              <a:t>Claro.</a:t>
            </a:r>
          </a:p>
          <a:p>
            <a:pPr marL="171450" indent="-171450">
              <a:buFont typeface="Arial" panose="020B0604020202020204" pitchFamily="34" charset="0"/>
              <a:buChar char="•"/>
            </a:pPr>
            <a:r>
              <a:rPr lang="en-US" sz="1100" i="1" dirty="0">
                <a:effectLst/>
                <a:cs typeface="Calibri" panose="020F0502020204030204" pitchFamily="34" charset="0"/>
              </a:rPr>
              <a:t>[El/la </a:t>
            </a:r>
            <a:r>
              <a:rPr lang="en-US" sz="1100" i="1" dirty="0" err="1">
                <a:effectLst/>
                <a:cs typeface="Calibri" panose="020F0502020204030204" pitchFamily="34" charset="0"/>
              </a:rPr>
              <a:t>menor</a:t>
            </a:r>
            <a:r>
              <a:rPr lang="en-US" sz="1100" i="1" dirty="0">
                <a:effectLst/>
                <a:cs typeface="Calibri" panose="020F0502020204030204" pitchFamily="34" charset="0"/>
              </a:rPr>
              <a:t> comienza a patear la pelota a </a:t>
            </a:r>
            <a:r>
              <a:rPr lang="en-US" sz="1100" i="1" dirty="0" err="1">
                <a:effectLst/>
                <a:cs typeface="Calibri" panose="020F0502020204030204" pitchFamily="34" charset="0"/>
              </a:rPr>
              <a:t>su</a:t>
            </a:r>
            <a:r>
              <a:rPr lang="en-US" sz="1100" i="1" dirty="0">
                <a:effectLst/>
                <a:cs typeface="Calibri" panose="020F0502020204030204" pitchFamily="34" charset="0"/>
              </a:rPr>
              <a:t> </a:t>
            </a:r>
            <a:r>
              <a:rPr lang="en-US" sz="1100" i="1" dirty="0" err="1">
                <a:effectLst/>
                <a:cs typeface="Calibri" panose="020F0502020204030204" pitchFamily="34" charset="0"/>
              </a:rPr>
              <a:t>madre</a:t>
            </a:r>
            <a:r>
              <a:rPr lang="en-US" sz="1100" i="1" dirty="0">
                <a:cs typeface="Calibri" panose="020F0502020204030204" pitchFamily="34" charset="0"/>
              </a:rPr>
              <a:t>).</a:t>
            </a:r>
            <a:endParaRPr lang="en-US" sz="1100" i="1" dirty="0">
              <a:effectLst/>
              <a:cs typeface="Calibri" panose="020F0502020204030204" pitchFamily="34" charset="0"/>
            </a:endParaRPr>
          </a:p>
          <a:p>
            <a:pPr marL="171450" indent="-171450">
              <a:buFont typeface="Arial" panose="020B0604020202020204" pitchFamily="34" charset="0"/>
              <a:buChar char="•"/>
            </a:pPr>
            <a:r>
              <a:rPr lang="en-US" sz="1100" b="1" i="0" dirty="0">
                <a:effectLst/>
                <a:cs typeface="Calibri" panose="020F0502020204030204" pitchFamily="34" charset="0"/>
              </a:rPr>
              <a:t>Madre: </a:t>
            </a:r>
            <a:r>
              <a:rPr lang="en-US" sz="1100" i="0" dirty="0">
                <a:effectLst/>
                <a:cs typeface="Calibri" panose="020F0502020204030204" pitchFamily="34" charset="0"/>
              </a:rPr>
              <a:t>Así no se patea la pelota. Déjame que te enseñe.</a:t>
            </a:r>
            <a:r>
              <a:rPr lang="en-US" sz="1100" i="1" dirty="0">
                <a:effectLst/>
                <a:cs typeface="Calibri" panose="020F0502020204030204" pitchFamily="34" charset="0"/>
              </a:rPr>
              <a:t> [La madre le quita el balón al </a:t>
            </a:r>
            <a:r>
              <a:rPr lang="en-US" sz="1100" i="1" dirty="0" err="1">
                <a:effectLst/>
                <a:cs typeface="Calibri" panose="020F0502020204030204" pitchFamily="34" charset="0"/>
              </a:rPr>
              <a:t>niño</a:t>
            </a:r>
            <a:r>
              <a:rPr lang="en-US" sz="1100" i="1" dirty="0">
                <a:effectLst/>
                <a:cs typeface="Calibri" panose="020F0502020204030204" pitchFamily="34" charset="0"/>
              </a:rPr>
              <a:t> o </a:t>
            </a:r>
            <a:r>
              <a:rPr lang="en-US" sz="1100" i="1" dirty="0" err="1">
                <a:effectLst/>
                <a:cs typeface="Calibri" panose="020F0502020204030204" pitchFamily="34" charset="0"/>
              </a:rPr>
              <a:t>niña</a:t>
            </a:r>
            <a:r>
              <a:rPr lang="en-US" sz="1100" i="1" dirty="0">
                <a:effectLst/>
                <a:cs typeface="Calibri" panose="020F0502020204030204" pitchFamily="34" charset="0"/>
              </a:rPr>
              <a:t> y le enseña a </a:t>
            </a:r>
            <a:r>
              <a:rPr lang="en-US" sz="1100" i="1" dirty="0" err="1">
                <a:cs typeface="Calibri" panose="020F0502020204030204" pitchFamily="34" charset="0"/>
              </a:rPr>
              <a:t>patear</a:t>
            </a:r>
            <a:r>
              <a:rPr lang="en-US" sz="1100" i="1" dirty="0">
                <a:cs typeface="Calibri" panose="020F0502020204030204" pitchFamily="34" charset="0"/>
              </a:rPr>
              <a:t>).</a:t>
            </a:r>
            <a:endParaRPr lang="en-US" sz="1100" i="1" dirty="0">
              <a:effectLst/>
              <a:cs typeface="Calibri" panose="020F0502020204030204" pitchFamily="34" charset="0"/>
            </a:endParaRPr>
          </a:p>
          <a:p>
            <a:pPr marL="171450" indent="-171450">
              <a:buFont typeface="Arial" panose="020B0604020202020204" pitchFamily="34" charset="0"/>
              <a:buChar char="•"/>
            </a:pPr>
            <a:r>
              <a:rPr lang="en-US" sz="1100" b="1" i="0" dirty="0">
                <a:effectLst/>
                <a:cs typeface="Calibri" panose="020F0502020204030204" pitchFamily="34" charset="0"/>
              </a:rPr>
              <a:t>Niño/a: </a:t>
            </a:r>
            <a:r>
              <a:rPr lang="en-US" sz="1100" i="0" dirty="0">
                <a:effectLst/>
                <a:cs typeface="Calibri" panose="020F0502020204030204" pitchFamily="34" charset="0"/>
              </a:rPr>
              <a:t>¿Puedo tener un turno ahora?</a:t>
            </a:r>
          </a:p>
          <a:p>
            <a:pPr marL="171450" indent="-171450">
              <a:buFont typeface="Arial" panose="020B0604020202020204" pitchFamily="34" charset="0"/>
              <a:buChar char="•"/>
            </a:pPr>
            <a:r>
              <a:rPr lang="en-US" sz="1100" b="1" i="0" dirty="0">
                <a:effectLst/>
                <a:cs typeface="Calibri" panose="020F0502020204030204" pitchFamily="34" charset="0"/>
              </a:rPr>
              <a:t>Madre: </a:t>
            </a:r>
            <a:r>
              <a:rPr lang="en-US" sz="1100" b="1" dirty="0">
                <a:cs typeface="Calibri" panose="020F0502020204030204" pitchFamily="34" charset="0"/>
              </a:rPr>
              <a:t>S</a:t>
            </a:r>
            <a:r>
              <a:rPr lang="en-US" sz="1100" i="0" dirty="0">
                <a:effectLst/>
                <a:cs typeface="Calibri" panose="020F0502020204030204" pitchFamily="34" charset="0"/>
              </a:rPr>
              <a:t>olo si juegas bien.</a:t>
            </a:r>
          </a:p>
          <a:p>
            <a:pPr marL="171450" indent="-171450">
              <a:buFont typeface="Arial" panose="020B0604020202020204" pitchFamily="34" charset="0"/>
              <a:buChar char="•"/>
            </a:pPr>
            <a:r>
              <a:rPr lang="en-US" sz="1100" i="1" dirty="0">
                <a:effectLst/>
                <a:cs typeface="Calibri" panose="020F0502020204030204" pitchFamily="34" charset="0"/>
              </a:rPr>
              <a:t>[El/la </a:t>
            </a:r>
            <a:r>
              <a:rPr lang="en-US" sz="1100" i="1" dirty="0" err="1">
                <a:effectLst/>
                <a:cs typeface="Calibri" panose="020F0502020204030204" pitchFamily="34" charset="0"/>
              </a:rPr>
              <a:t>menor</a:t>
            </a:r>
            <a:r>
              <a:rPr lang="en-US" sz="1100" i="1" dirty="0">
                <a:effectLst/>
                <a:cs typeface="Calibri" panose="020F0502020204030204" pitchFamily="34" charset="0"/>
              </a:rPr>
              <a:t> lo intenta una y otra vez, y la madre no deja de </a:t>
            </a:r>
            <a:r>
              <a:rPr lang="en-US" sz="1100" i="1" dirty="0" err="1">
                <a:effectLst/>
                <a:cs typeface="Calibri" panose="020F0502020204030204" pitchFamily="34" charset="0"/>
              </a:rPr>
              <a:t>interrumpirlo</a:t>
            </a:r>
            <a:r>
              <a:rPr lang="en-US" sz="1100" i="1" dirty="0">
                <a:effectLst/>
                <a:cs typeface="Calibri" panose="020F0502020204030204" pitchFamily="34" charset="0"/>
              </a:rPr>
              <a:t>/a y </a:t>
            </a:r>
            <a:r>
              <a:rPr lang="en-US" sz="1100" i="1" dirty="0" err="1">
                <a:effectLst/>
                <a:cs typeface="Calibri" panose="020F0502020204030204" pitchFamily="34" charset="0"/>
              </a:rPr>
              <a:t>corregirlo</a:t>
            </a:r>
            <a:r>
              <a:rPr lang="en-US" sz="1100" i="1" dirty="0">
                <a:effectLst/>
                <a:cs typeface="Calibri" panose="020F0502020204030204" pitchFamily="34" charset="0"/>
              </a:rPr>
              <a:t>/a. El/la </a:t>
            </a:r>
            <a:r>
              <a:rPr lang="en-US" sz="1100" i="1" dirty="0" err="1">
                <a:effectLst/>
                <a:cs typeface="Calibri" panose="020F0502020204030204" pitchFamily="34" charset="0"/>
              </a:rPr>
              <a:t>menor</a:t>
            </a:r>
            <a:r>
              <a:rPr lang="en-US" sz="1100" i="1" dirty="0">
                <a:effectLst/>
                <a:cs typeface="Calibri" panose="020F0502020204030204" pitchFamily="34" charset="0"/>
              </a:rPr>
              <a:t> se </a:t>
            </a:r>
            <a:r>
              <a:rPr lang="en-US" sz="1100" i="1" dirty="0" err="1">
                <a:effectLst/>
                <a:cs typeface="Calibri" panose="020F0502020204030204" pitchFamily="34" charset="0"/>
              </a:rPr>
              <a:t>siente</a:t>
            </a:r>
            <a:r>
              <a:rPr lang="en-US" sz="1100" i="1" dirty="0">
                <a:effectLst/>
                <a:cs typeface="Calibri" panose="020F0502020204030204" pitchFamily="34" charset="0"/>
              </a:rPr>
              <a:t> </a:t>
            </a:r>
            <a:r>
              <a:rPr lang="en-US" sz="1100" i="1" dirty="0" err="1">
                <a:effectLst/>
                <a:cs typeface="Calibri" panose="020F0502020204030204" pitchFamily="34" charset="0"/>
              </a:rPr>
              <a:t>frustrado</a:t>
            </a:r>
            <a:r>
              <a:rPr lang="en-US" sz="1100" i="1" dirty="0">
                <a:effectLst/>
                <a:cs typeface="Calibri" panose="020F0502020204030204" pitchFamily="34" charset="0"/>
              </a:rPr>
              <a:t>/a].</a:t>
            </a:r>
          </a:p>
        </p:txBody>
      </p:sp>
      <p:sp>
        <p:nvSpPr>
          <p:cNvPr id="119" name="TextBox 118">
            <a:extLst>
              <a:ext uri="{FF2B5EF4-FFF2-40B4-BE49-F238E27FC236}">
                <a16:creationId xmlns:a16="http://schemas.microsoft.com/office/drawing/2014/main" id="{92D390A0-E131-FC36-2119-C51DD0AF9DC1}"/>
              </a:ext>
            </a:extLst>
          </p:cNvPr>
          <p:cNvSpPr txBox="1"/>
          <p:nvPr/>
        </p:nvSpPr>
        <p:spPr>
          <a:xfrm>
            <a:off x="996286" y="1486989"/>
            <a:ext cx="5254041" cy="276999"/>
          </a:xfrm>
          <a:prstGeom prst="rect">
            <a:avLst/>
          </a:prstGeom>
          <a:noFill/>
        </p:spPr>
        <p:txBody>
          <a:bodyPr wrap="square" rtlCol="0">
            <a:spAutoFit/>
          </a:bodyPr>
          <a:lstStyle/>
          <a:p>
            <a:r>
              <a:rPr lang="en-US" sz="1200" b="1" spc="300" dirty="0">
                <a:solidFill>
                  <a:schemeClr val="tx1"/>
                </a:solidFill>
              </a:rPr>
              <a:t>JUEGOS DE ROL - JUEGOS LIDERADOS POR MENORES</a:t>
            </a:r>
          </a:p>
        </p:txBody>
      </p:sp>
      <p:sp>
        <p:nvSpPr>
          <p:cNvPr id="120" name="TextBox 119">
            <a:extLst>
              <a:ext uri="{FF2B5EF4-FFF2-40B4-BE49-F238E27FC236}">
                <a16:creationId xmlns:a16="http://schemas.microsoft.com/office/drawing/2014/main" id="{F6DFE615-7E28-0AD0-F32B-DA4F3E7247E0}"/>
              </a:ext>
            </a:extLst>
          </p:cNvPr>
          <p:cNvSpPr txBox="1"/>
          <p:nvPr/>
        </p:nvSpPr>
        <p:spPr>
          <a:xfrm>
            <a:off x="996286" y="3755986"/>
            <a:ext cx="5254041" cy="276999"/>
          </a:xfrm>
          <a:prstGeom prst="rect">
            <a:avLst/>
          </a:prstGeom>
          <a:noFill/>
        </p:spPr>
        <p:txBody>
          <a:bodyPr wrap="square" rtlCol="0">
            <a:spAutoFit/>
          </a:bodyPr>
          <a:lstStyle/>
          <a:p>
            <a:r>
              <a:rPr lang="en-US" sz="1200" b="1" spc="300" dirty="0">
                <a:solidFill>
                  <a:schemeClr val="tx1"/>
                </a:solidFill>
              </a:rPr>
              <a:t>FRASES DE COMPORTAMIENTO Y ELOGIOS </a:t>
            </a:r>
          </a:p>
        </p:txBody>
      </p:sp>
      <p:graphicFrame>
        <p:nvGraphicFramePr>
          <p:cNvPr id="121" name="Table 120">
            <a:extLst>
              <a:ext uri="{FF2B5EF4-FFF2-40B4-BE49-F238E27FC236}">
                <a16:creationId xmlns:a16="http://schemas.microsoft.com/office/drawing/2014/main" id="{97E40145-EEAF-0B5F-98AD-5F6D840D71D8}"/>
              </a:ext>
            </a:extLst>
          </p:cNvPr>
          <p:cNvGraphicFramePr>
            <a:graphicFrameLocks noGrp="1"/>
          </p:cNvGraphicFramePr>
          <p:nvPr>
            <p:extLst>
              <p:ext uri="{D42A27DB-BD31-4B8C-83A1-F6EECF244321}">
                <p14:modId xmlns:p14="http://schemas.microsoft.com/office/powerpoint/2010/main" val="3009889801"/>
              </p:ext>
            </p:extLst>
          </p:nvPr>
        </p:nvGraphicFramePr>
        <p:xfrm>
          <a:off x="996286" y="4173604"/>
          <a:ext cx="5254041" cy="3239914"/>
        </p:xfrm>
        <a:graphic>
          <a:graphicData uri="http://schemas.openxmlformats.org/drawingml/2006/table">
            <a:tbl>
              <a:tblPr firstRow="1" firstCol="1" bandRow="1">
                <a:tableStyleId>{5C22544A-7EE6-4342-B048-85BDC9FD1C3A}</a:tableStyleId>
              </a:tblPr>
              <a:tblGrid>
                <a:gridCol w="1431473">
                  <a:extLst>
                    <a:ext uri="{9D8B030D-6E8A-4147-A177-3AD203B41FA5}">
                      <a16:colId xmlns:a16="http://schemas.microsoft.com/office/drawing/2014/main" val="1508775955"/>
                    </a:ext>
                  </a:extLst>
                </a:gridCol>
                <a:gridCol w="3822568">
                  <a:extLst>
                    <a:ext uri="{9D8B030D-6E8A-4147-A177-3AD203B41FA5}">
                      <a16:colId xmlns:a16="http://schemas.microsoft.com/office/drawing/2014/main" val="894106950"/>
                    </a:ext>
                  </a:extLst>
                </a:gridCol>
              </a:tblGrid>
              <a:tr h="294486">
                <a:tc>
                  <a:txBody>
                    <a:bodyPr/>
                    <a:lstStyle/>
                    <a:p>
                      <a:pPr>
                        <a:lnSpc>
                          <a:spcPct val="107000"/>
                        </a:lnSpc>
                        <a:spcAft>
                          <a:spcPts val="800"/>
                        </a:spcAft>
                      </a:pPr>
                      <a:r>
                        <a:rPr lang="en-GB" sz="1100" dirty="0">
                          <a:solidFill>
                            <a:sysClr val="windowText" lastClr="000000"/>
                          </a:solidFill>
                          <a:effectLst/>
                        </a:rPr>
                        <a:t>Comportamiento</a:t>
                      </a:r>
                      <a:endParaRPr lang="en-US" sz="1100" dirty="0">
                        <a:solidFill>
                          <a:sysClr val="windowText" lastClr="000000"/>
                        </a:solidFill>
                        <a:effectLst/>
                        <a:latin typeface="Calibri" panose="020F0502020204030204" pitchFamily="34" charset="0"/>
                        <a:ea typeface="Calibri" panose="020F0502020204030204" pitchFamily="34" charset="0"/>
                        <a:cs typeface="Arial" panose="020B0604020202020204" pitchFamily="34" charset="0"/>
                      </a:endParaRPr>
                    </a:p>
                  </a:txBody>
                  <a:tcP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solidFill>
                      <a:schemeClr val="accent3">
                        <a:lumMod val="20000"/>
                        <a:lumOff val="80000"/>
                      </a:schemeClr>
                    </a:solidFill>
                  </a:tcPr>
                </a:tc>
                <a:tc>
                  <a:txBody>
                    <a:bodyPr/>
                    <a:lstStyle/>
                    <a:p>
                      <a:pPr>
                        <a:lnSpc>
                          <a:spcPct val="107000"/>
                        </a:lnSpc>
                        <a:spcAft>
                          <a:spcPts val="800"/>
                        </a:spcAft>
                      </a:pPr>
                      <a:r>
                        <a:rPr lang="en-GB" sz="1100" dirty="0" err="1">
                          <a:solidFill>
                            <a:sysClr val="windowText" lastClr="000000"/>
                          </a:solidFill>
                          <a:effectLst/>
                        </a:rPr>
                        <a:t>Elogio</a:t>
                      </a:r>
                      <a:r>
                        <a:rPr lang="en-GB" sz="1100" dirty="0">
                          <a:solidFill>
                            <a:sysClr val="windowText" lastClr="000000"/>
                          </a:solidFill>
                          <a:effectLst/>
                        </a:rPr>
                        <a:t> </a:t>
                      </a:r>
                      <a:endParaRPr lang="en-US" sz="1100" dirty="0">
                        <a:solidFill>
                          <a:sysClr val="windowText" lastClr="000000"/>
                        </a:solidFill>
                        <a:effectLst/>
                        <a:latin typeface="Calibri" panose="020F0502020204030204" pitchFamily="34" charset="0"/>
                        <a:ea typeface="Calibri" panose="020F0502020204030204" pitchFamily="34" charset="0"/>
                        <a:cs typeface="Arial" panose="020B0604020202020204" pitchFamily="34" charset="0"/>
                      </a:endParaRPr>
                    </a:p>
                  </a:txBody>
                  <a:tcP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solidFill>
                      <a:schemeClr val="accent3">
                        <a:lumMod val="20000"/>
                        <a:lumOff val="80000"/>
                      </a:schemeClr>
                    </a:solidFill>
                  </a:tcPr>
                </a:tc>
                <a:extLst>
                  <a:ext uri="{0D108BD9-81ED-4DB2-BD59-A6C34878D82A}">
                    <a16:rowId xmlns:a16="http://schemas.microsoft.com/office/drawing/2014/main" val="1669018174"/>
                  </a:ext>
                </a:extLst>
              </a:tr>
              <a:tr h="736357">
                <a:tc>
                  <a:txBody>
                    <a:bodyPr/>
                    <a:lstStyle/>
                    <a:p>
                      <a:pPr>
                        <a:lnSpc>
                          <a:spcPct val="107000"/>
                        </a:lnSpc>
                        <a:spcAft>
                          <a:spcPts val="800"/>
                        </a:spcAft>
                      </a:pPr>
                      <a:r>
                        <a:rPr lang="en-US" sz="1100" dirty="0">
                          <a:solidFill>
                            <a:sysClr val="windowText" lastClr="000000"/>
                          </a:solidFill>
                          <a:effectLst/>
                        </a:rPr>
                        <a:t>Ir bien en la </a:t>
                      </a:r>
                      <a:r>
                        <a:rPr lang="en-US" sz="1100" dirty="0" err="1">
                          <a:solidFill>
                            <a:sysClr val="windowText" lastClr="000000"/>
                          </a:solidFill>
                          <a:effectLst/>
                        </a:rPr>
                        <a:t>escuela</a:t>
                      </a:r>
                      <a:endParaRPr lang="en-US" sz="1100" dirty="0">
                        <a:solidFill>
                          <a:sysClr val="windowText" lastClr="000000"/>
                        </a:solidFill>
                        <a:effectLst/>
                        <a:latin typeface="Calibri" panose="020F0502020204030204" pitchFamily="34" charset="0"/>
                        <a:ea typeface="Calibri" panose="020F0502020204030204" pitchFamily="34" charset="0"/>
                        <a:cs typeface="Arial" panose="020B0604020202020204" pitchFamily="34" charset="0"/>
                      </a:endParaRPr>
                    </a:p>
                  </a:txBody>
                  <a:tcP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nSpc>
                          <a:spcPct val="107000"/>
                        </a:lnSpc>
                        <a:spcAft>
                          <a:spcPts val="800"/>
                        </a:spcAft>
                      </a:pPr>
                      <a:endParaRPr lang="en-US" sz="1100" dirty="0">
                        <a:solidFill>
                          <a:sysClr val="windowText" lastClr="000000"/>
                        </a:solidFill>
                        <a:effectLst/>
                        <a:latin typeface="Calibri" panose="020F0502020204030204" pitchFamily="34" charset="0"/>
                        <a:ea typeface="Calibri" panose="020F0502020204030204" pitchFamily="34" charset="0"/>
                        <a:cs typeface="Arial" panose="020B0604020202020204" pitchFamily="34" charset="0"/>
                      </a:endParaRPr>
                    </a:p>
                  </a:txBody>
                  <a:tcP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extLst>
                  <a:ext uri="{0D108BD9-81ED-4DB2-BD59-A6C34878D82A}">
                    <a16:rowId xmlns:a16="http://schemas.microsoft.com/office/drawing/2014/main" val="1480975120"/>
                  </a:ext>
                </a:extLst>
              </a:tr>
              <a:tr h="736357">
                <a:tc>
                  <a:txBody>
                    <a:bodyPr/>
                    <a:lstStyle/>
                    <a:p>
                      <a:pPr>
                        <a:lnSpc>
                          <a:spcPct val="107000"/>
                        </a:lnSpc>
                        <a:spcAft>
                          <a:spcPts val="800"/>
                        </a:spcAft>
                      </a:pPr>
                      <a:r>
                        <a:rPr lang="en-GB" sz="1100" dirty="0">
                          <a:solidFill>
                            <a:sysClr val="windowText" lastClr="000000"/>
                          </a:solidFill>
                          <a:effectLst/>
                        </a:rPr>
                        <a:t>Ser amable con </a:t>
                      </a:r>
                      <a:r>
                        <a:rPr lang="en-GB" sz="1100" dirty="0" err="1">
                          <a:solidFill>
                            <a:sysClr val="windowText" lastClr="000000"/>
                          </a:solidFill>
                          <a:effectLst/>
                        </a:rPr>
                        <a:t>los</a:t>
                      </a:r>
                      <a:r>
                        <a:rPr lang="en-GB" sz="1100" dirty="0">
                          <a:solidFill>
                            <a:sysClr val="windowText" lastClr="000000"/>
                          </a:solidFill>
                          <a:effectLst/>
                        </a:rPr>
                        <a:t> </a:t>
                      </a:r>
                      <a:r>
                        <a:rPr lang="en-GB" sz="1100" dirty="0" err="1">
                          <a:solidFill>
                            <a:sysClr val="windowText" lastClr="000000"/>
                          </a:solidFill>
                          <a:effectLst/>
                        </a:rPr>
                        <a:t>hermanos</a:t>
                      </a:r>
                      <a:r>
                        <a:rPr lang="en-GB" sz="1100" dirty="0">
                          <a:solidFill>
                            <a:sysClr val="windowText" lastClr="000000"/>
                          </a:solidFill>
                          <a:effectLst/>
                        </a:rPr>
                        <a:t>/as</a:t>
                      </a:r>
                      <a:endParaRPr lang="en-US" sz="1100" dirty="0">
                        <a:solidFill>
                          <a:sysClr val="windowText" lastClr="000000"/>
                        </a:solidFill>
                        <a:effectLst/>
                        <a:latin typeface="Calibri" panose="020F0502020204030204" pitchFamily="34" charset="0"/>
                        <a:ea typeface="Calibri" panose="020F0502020204030204" pitchFamily="34" charset="0"/>
                        <a:cs typeface="Arial" panose="020B0604020202020204" pitchFamily="34" charset="0"/>
                      </a:endParaRPr>
                    </a:p>
                  </a:txBody>
                  <a:tcP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gn="ctr">
                        <a:lnSpc>
                          <a:spcPct val="107000"/>
                        </a:lnSpc>
                        <a:spcAft>
                          <a:spcPts val="800"/>
                        </a:spcAft>
                      </a:pPr>
                      <a:endParaRPr lang="en-US" sz="1100" dirty="0">
                        <a:solidFill>
                          <a:sysClr val="windowText" lastClr="000000"/>
                        </a:solidFill>
                        <a:effectLst/>
                      </a:endParaRPr>
                    </a:p>
                  </a:txBody>
                  <a:tcP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extLst>
                  <a:ext uri="{0D108BD9-81ED-4DB2-BD59-A6C34878D82A}">
                    <a16:rowId xmlns:a16="http://schemas.microsoft.com/office/drawing/2014/main" val="3045033401"/>
                  </a:ext>
                </a:extLst>
              </a:tr>
              <a:tr h="736357">
                <a:tc>
                  <a:txBody>
                    <a:bodyPr/>
                    <a:lstStyle/>
                    <a:p>
                      <a:pPr>
                        <a:lnSpc>
                          <a:spcPct val="107000"/>
                        </a:lnSpc>
                        <a:spcAft>
                          <a:spcPts val="800"/>
                        </a:spcAft>
                      </a:pPr>
                      <a:r>
                        <a:rPr lang="en-GB" sz="1100" dirty="0">
                          <a:solidFill>
                            <a:sysClr val="windowText" lastClr="000000"/>
                          </a:solidFill>
                          <a:effectLst/>
                        </a:rPr>
                        <a:t>Hacer </a:t>
                      </a:r>
                      <a:r>
                        <a:rPr lang="en-GB" sz="1100" dirty="0" err="1">
                          <a:solidFill>
                            <a:sysClr val="windowText" lastClr="000000"/>
                          </a:solidFill>
                          <a:effectLst/>
                        </a:rPr>
                        <a:t>los</a:t>
                      </a:r>
                      <a:r>
                        <a:rPr lang="en-GB" sz="1100" dirty="0">
                          <a:solidFill>
                            <a:sysClr val="windowText" lastClr="000000"/>
                          </a:solidFill>
                          <a:effectLst/>
                        </a:rPr>
                        <a:t> </a:t>
                      </a:r>
                      <a:r>
                        <a:rPr lang="en-GB" sz="1100" dirty="0" err="1">
                          <a:solidFill>
                            <a:sysClr val="windowText" lastClr="000000"/>
                          </a:solidFill>
                          <a:effectLst/>
                        </a:rPr>
                        <a:t>tareas</a:t>
                      </a:r>
                      <a:r>
                        <a:rPr lang="en-GB" sz="1100" dirty="0">
                          <a:solidFill>
                            <a:sysClr val="windowText" lastClr="000000"/>
                          </a:solidFill>
                          <a:effectLst/>
                        </a:rPr>
                        <a:t> de la </a:t>
                      </a:r>
                      <a:r>
                        <a:rPr lang="en-GB" sz="1100" dirty="0" err="1">
                          <a:solidFill>
                            <a:sysClr val="windowText" lastClr="000000"/>
                          </a:solidFill>
                          <a:effectLst/>
                        </a:rPr>
                        <a:t>escuela</a:t>
                      </a:r>
                      <a:endParaRPr lang="en-US" sz="1100" dirty="0">
                        <a:solidFill>
                          <a:sysClr val="windowText" lastClr="000000"/>
                        </a:solidFill>
                        <a:effectLst/>
                        <a:latin typeface="Calibri" panose="020F0502020204030204" pitchFamily="34" charset="0"/>
                        <a:ea typeface="Calibri" panose="020F0502020204030204" pitchFamily="34" charset="0"/>
                        <a:cs typeface="Arial" panose="020B0604020202020204" pitchFamily="34" charset="0"/>
                      </a:endParaRPr>
                    </a:p>
                  </a:txBody>
                  <a:tcP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nSpc>
                          <a:spcPct val="107000"/>
                        </a:lnSpc>
                        <a:spcAft>
                          <a:spcPts val="800"/>
                        </a:spcAft>
                      </a:pPr>
                      <a:endParaRPr lang="en-US" sz="1100" dirty="0">
                        <a:solidFill>
                          <a:sysClr val="windowText" lastClr="000000"/>
                        </a:solidFill>
                        <a:effectLst/>
                      </a:endParaRPr>
                    </a:p>
                  </a:txBody>
                  <a:tcP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extLst>
                  <a:ext uri="{0D108BD9-81ED-4DB2-BD59-A6C34878D82A}">
                    <a16:rowId xmlns:a16="http://schemas.microsoft.com/office/drawing/2014/main" val="1771806073"/>
                  </a:ext>
                </a:extLst>
              </a:tr>
              <a:tr h="736357">
                <a:tc>
                  <a:txBody>
                    <a:bodyPr/>
                    <a:lstStyle/>
                    <a:p>
                      <a:pPr>
                        <a:lnSpc>
                          <a:spcPct val="107000"/>
                        </a:lnSpc>
                        <a:spcAft>
                          <a:spcPts val="800"/>
                        </a:spcAft>
                      </a:pPr>
                      <a:r>
                        <a:rPr lang="en-GB" sz="1100" dirty="0">
                          <a:solidFill>
                            <a:sysClr val="windowText" lastClr="000000"/>
                          </a:solidFill>
                          <a:effectLst/>
                        </a:rPr>
                        <a:t>Realizar tareas domésticas</a:t>
                      </a:r>
                      <a:endParaRPr lang="en-US" sz="1100" dirty="0">
                        <a:solidFill>
                          <a:sysClr val="windowText" lastClr="000000"/>
                        </a:solidFill>
                        <a:effectLst/>
                        <a:latin typeface="Calibri" panose="020F0502020204030204" pitchFamily="34" charset="0"/>
                        <a:ea typeface="Calibri" panose="020F0502020204030204" pitchFamily="34" charset="0"/>
                        <a:cs typeface="Arial" panose="020B0604020202020204" pitchFamily="34" charset="0"/>
                      </a:endParaRPr>
                    </a:p>
                  </a:txBody>
                  <a:tcP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nSpc>
                          <a:spcPct val="107000"/>
                        </a:lnSpc>
                        <a:spcAft>
                          <a:spcPts val="800"/>
                        </a:spcAft>
                      </a:pPr>
                      <a:endParaRPr lang="en-US" sz="1100" dirty="0">
                        <a:solidFill>
                          <a:sysClr val="windowText" lastClr="000000"/>
                        </a:solidFill>
                        <a:effectLst/>
                      </a:endParaRPr>
                    </a:p>
                  </a:txBody>
                  <a:tcP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extLst>
                  <a:ext uri="{0D108BD9-81ED-4DB2-BD59-A6C34878D82A}">
                    <a16:rowId xmlns:a16="http://schemas.microsoft.com/office/drawing/2014/main" val="3950251311"/>
                  </a:ext>
                </a:extLst>
              </a:tr>
            </a:tbl>
          </a:graphicData>
        </a:graphic>
      </p:graphicFrame>
    </p:spTree>
    <p:extLst>
      <p:ext uri="{BB962C8B-B14F-4D97-AF65-F5344CB8AC3E}">
        <p14:creationId xmlns:p14="http://schemas.microsoft.com/office/powerpoint/2010/main" val="3951223590"/>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DCC30225-6A4F-905D-FC69-8863D5FCD08C}"/>
              </a:ext>
            </a:extLst>
          </p:cNvPr>
          <p:cNvSpPr txBox="1"/>
          <p:nvPr/>
        </p:nvSpPr>
        <p:spPr>
          <a:xfrm>
            <a:off x="1013200" y="719317"/>
            <a:ext cx="5226892" cy="738664"/>
          </a:xfrm>
          <a:prstGeom prst="rect">
            <a:avLst/>
          </a:prstGeom>
          <a:noFill/>
        </p:spPr>
        <p:txBody>
          <a:bodyPr wrap="square">
            <a:spAutoFit/>
          </a:bodyPr>
          <a:lstStyle/>
          <a:p>
            <a:pPr marL="0" marR="0" lvl="0" indent="0" algn="l" rtl="0">
              <a:spcBef>
                <a:spcPts val="0"/>
              </a:spcBef>
              <a:spcAft>
                <a:spcPts val="1800"/>
              </a:spcAft>
              <a:buNone/>
            </a:pPr>
            <a:r>
              <a:rPr lang="en-US" sz="1400" b="1" spc="300" dirty="0">
                <a:solidFill>
                  <a:schemeClr val="bg1"/>
                </a:solidFill>
                <a:highlight>
                  <a:srgbClr val="54AF4B"/>
                </a:highlight>
                <a:latin typeface="Calibri"/>
                <a:ea typeface="Calibri"/>
                <a:cs typeface="Calibri"/>
                <a:sym typeface="Calibri"/>
              </a:rPr>
              <a:t>SESIÓN 4: DESARROLLO DE LAS CAPACIDADES EMOCIONALES Y EMPÁTICAS DE LOS PADRES, MADRES O CUIDADORES</a:t>
            </a:r>
          </a:p>
        </p:txBody>
      </p:sp>
      <p:sp>
        <p:nvSpPr>
          <p:cNvPr id="16" name="Hexagon 15">
            <a:extLst>
              <a:ext uri="{FF2B5EF4-FFF2-40B4-BE49-F238E27FC236}">
                <a16:creationId xmlns:a16="http://schemas.microsoft.com/office/drawing/2014/main" id="{F4F20A53-B8B7-8386-80BB-458946D2C2F7}"/>
              </a:ext>
            </a:extLst>
          </p:cNvPr>
          <p:cNvSpPr/>
          <p:nvPr/>
        </p:nvSpPr>
        <p:spPr>
          <a:xfrm rot="1782986">
            <a:off x="286724" y="301110"/>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Hexagon 16">
            <a:extLst>
              <a:ext uri="{FF2B5EF4-FFF2-40B4-BE49-F238E27FC236}">
                <a16:creationId xmlns:a16="http://schemas.microsoft.com/office/drawing/2014/main" id="{5B0D2ECD-2245-1B29-30FA-9D9E91DEC81C}"/>
              </a:ext>
            </a:extLst>
          </p:cNvPr>
          <p:cNvSpPr/>
          <p:nvPr/>
        </p:nvSpPr>
        <p:spPr>
          <a:xfrm rot="1782986">
            <a:off x="286724" y="763955"/>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Hexagon 17">
            <a:extLst>
              <a:ext uri="{FF2B5EF4-FFF2-40B4-BE49-F238E27FC236}">
                <a16:creationId xmlns:a16="http://schemas.microsoft.com/office/drawing/2014/main" id="{2F62FD80-42A6-087C-FB97-CBD717DE2157}"/>
              </a:ext>
            </a:extLst>
          </p:cNvPr>
          <p:cNvSpPr/>
          <p:nvPr/>
        </p:nvSpPr>
        <p:spPr>
          <a:xfrm rot="1782986">
            <a:off x="286724" y="1226800"/>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Hexagon 18">
            <a:extLst>
              <a:ext uri="{FF2B5EF4-FFF2-40B4-BE49-F238E27FC236}">
                <a16:creationId xmlns:a16="http://schemas.microsoft.com/office/drawing/2014/main" id="{34282C81-1BDD-445E-97F5-59741069E143}"/>
              </a:ext>
            </a:extLst>
          </p:cNvPr>
          <p:cNvSpPr/>
          <p:nvPr/>
        </p:nvSpPr>
        <p:spPr>
          <a:xfrm rot="1782986">
            <a:off x="286724" y="1689645"/>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Hexagon 19">
            <a:extLst>
              <a:ext uri="{FF2B5EF4-FFF2-40B4-BE49-F238E27FC236}">
                <a16:creationId xmlns:a16="http://schemas.microsoft.com/office/drawing/2014/main" id="{DAE8D308-1F21-2E7C-7DA3-C0E216556E5B}"/>
              </a:ext>
            </a:extLst>
          </p:cNvPr>
          <p:cNvSpPr/>
          <p:nvPr/>
        </p:nvSpPr>
        <p:spPr>
          <a:xfrm rot="1782986">
            <a:off x="286724" y="2152490"/>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Hexagon 1">
            <a:extLst>
              <a:ext uri="{FF2B5EF4-FFF2-40B4-BE49-F238E27FC236}">
                <a16:creationId xmlns:a16="http://schemas.microsoft.com/office/drawing/2014/main" id="{1E37091B-55F7-99F1-7BB3-3E38A159A2CF}"/>
              </a:ext>
            </a:extLst>
          </p:cNvPr>
          <p:cNvSpPr/>
          <p:nvPr/>
        </p:nvSpPr>
        <p:spPr>
          <a:xfrm rot="1782986">
            <a:off x="286724" y="2615334"/>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Hexagon 2">
            <a:extLst>
              <a:ext uri="{FF2B5EF4-FFF2-40B4-BE49-F238E27FC236}">
                <a16:creationId xmlns:a16="http://schemas.microsoft.com/office/drawing/2014/main" id="{A3D3CC4C-CCF0-1944-C84C-88EA789CEF25}"/>
              </a:ext>
            </a:extLst>
          </p:cNvPr>
          <p:cNvSpPr/>
          <p:nvPr/>
        </p:nvSpPr>
        <p:spPr>
          <a:xfrm rot="1782986">
            <a:off x="286724" y="3078179"/>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Hexagon 3">
            <a:extLst>
              <a:ext uri="{FF2B5EF4-FFF2-40B4-BE49-F238E27FC236}">
                <a16:creationId xmlns:a16="http://schemas.microsoft.com/office/drawing/2014/main" id="{1426B9F9-577C-D8DA-5B67-90CA500A9B51}"/>
              </a:ext>
            </a:extLst>
          </p:cNvPr>
          <p:cNvSpPr/>
          <p:nvPr/>
        </p:nvSpPr>
        <p:spPr>
          <a:xfrm rot="1782986">
            <a:off x="286724" y="3541024"/>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Hexagon 5">
            <a:extLst>
              <a:ext uri="{FF2B5EF4-FFF2-40B4-BE49-F238E27FC236}">
                <a16:creationId xmlns:a16="http://schemas.microsoft.com/office/drawing/2014/main" id="{7CC15EA9-F408-4225-9220-1B8536D5999B}"/>
              </a:ext>
            </a:extLst>
          </p:cNvPr>
          <p:cNvSpPr/>
          <p:nvPr/>
        </p:nvSpPr>
        <p:spPr>
          <a:xfrm rot="1782986">
            <a:off x="286724" y="4003869"/>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Hexagon 6">
            <a:extLst>
              <a:ext uri="{FF2B5EF4-FFF2-40B4-BE49-F238E27FC236}">
                <a16:creationId xmlns:a16="http://schemas.microsoft.com/office/drawing/2014/main" id="{5B69E624-2ACE-034F-1033-1FD7D9AEB146}"/>
              </a:ext>
            </a:extLst>
          </p:cNvPr>
          <p:cNvSpPr/>
          <p:nvPr/>
        </p:nvSpPr>
        <p:spPr>
          <a:xfrm rot="1782986">
            <a:off x="286724" y="4466714"/>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4" name="TextBox 53">
            <a:extLst>
              <a:ext uri="{FF2B5EF4-FFF2-40B4-BE49-F238E27FC236}">
                <a16:creationId xmlns:a16="http://schemas.microsoft.com/office/drawing/2014/main" id="{23FAF606-A7F0-2AD2-E545-7F5DF39FA277}"/>
              </a:ext>
            </a:extLst>
          </p:cNvPr>
          <p:cNvSpPr txBox="1"/>
          <p:nvPr/>
        </p:nvSpPr>
        <p:spPr>
          <a:xfrm>
            <a:off x="996286" y="1486989"/>
            <a:ext cx="5254041" cy="276999"/>
          </a:xfrm>
          <a:prstGeom prst="rect">
            <a:avLst/>
          </a:prstGeom>
          <a:noFill/>
        </p:spPr>
        <p:txBody>
          <a:bodyPr wrap="square" rtlCol="0">
            <a:spAutoFit/>
          </a:bodyPr>
          <a:lstStyle/>
          <a:p>
            <a:r>
              <a:rPr lang="en-US" sz="1200" b="1" spc="300" dirty="0">
                <a:solidFill>
                  <a:schemeClr val="tx1"/>
                </a:solidFill>
              </a:rPr>
              <a:t>JUEGO DE ROL - 4 PASOS DE EMPATÍA</a:t>
            </a:r>
          </a:p>
        </p:txBody>
      </p:sp>
      <p:sp>
        <p:nvSpPr>
          <p:cNvPr id="55" name="TextBox 54">
            <a:extLst>
              <a:ext uri="{FF2B5EF4-FFF2-40B4-BE49-F238E27FC236}">
                <a16:creationId xmlns:a16="http://schemas.microsoft.com/office/drawing/2014/main" id="{00F50F8C-2299-F3FD-4B60-E3A219ED616F}"/>
              </a:ext>
            </a:extLst>
          </p:cNvPr>
          <p:cNvSpPr txBox="1"/>
          <p:nvPr/>
        </p:nvSpPr>
        <p:spPr>
          <a:xfrm>
            <a:off x="1013200" y="1886216"/>
            <a:ext cx="5226892" cy="1352293"/>
          </a:xfrm>
          <a:prstGeom prst="rect">
            <a:avLst/>
          </a:prstGeom>
          <a:noFill/>
        </p:spPr>
        <p:txBody>
          <a:bodyPr wrap="square">
            <a:spAutoFit/>
          </a:bodyPr>
          <a:lstStyle/>
          <a:p>
            <a:pPr marL="171450" lvl="0" indent="-171450">
              <a:lnSpc>
                <a:spcPct val="107000"/>
              </a:lnSpc>
              <a:buFont typeface="Arial" panose="020B0604020202020204" pitchFamily="34" charset="0"/>
              <a:buChar char="•"/>
            </a:pPr>
            <a:r>
              <a:rPr lang="en-US" sz="1100" b="1" dirty="0">
                <a:effectLst/>
                <a:latin typeface="Calibri" panose="020F0502020204030204" pitchFamily="34" charset="0"/>
                <a:ea typeface="Calibri" panose="020F0502020204030204" pitchFamily="34" charset="0"/>
                <a:cs typeface="Calibri" panose="020F0502020204030204" pitchFamily="34" charset="0"/>
              </a:rPr>
              <a:t>Padre: </a:t>
            </a:r>
            <a:r>
              <a:rPr lang="en-US" sz="1100" i="1" dirty="0">
                <a:effectLst/>
                <a:latin typeface="Calibri" panose="020F0502020204030204" pitchFamily="34" charset="0"/>
                <a:ea typeface="Calibri" panose="020F0502020204030204" pitchFamily="34" charset="0"/>
                <a:cs typeface="Calibri" panose="020F0502020204030204" pitchFamily="34" charset="0"/>
              </a:rPr>
              <a:t>[Se da cuenta de que la hija está triste] </a:t>
            </a:r>
            <a:r>
              <a:rPr lang="en-US" sz="1100" dirty="0">
                <a:effectLst/>
                <a:latin typeface="Calibri" panose="020F0502020204030204" pitchFamily="34" charset="0"/>
                <a:ea typeface="Calibri" panose="020F0502020204030204" pitchFamily="34" charset="0"/>
                <a:cs typeface="Calibri" panose="020F0502020204030204" pitchFamily="34" charset="0"/>
              </a:rPr>
              <a:t>Oh, Sarah, estás muy triste, [Paso 1] ¿quieres decirme qué te pone triste? [Paso 2]</a:t>
            </a:r>
            <a:endParaRPr lang="en-US" sz="1100" dirty="0">
              <a:effectLst/>
              <a:latin typeface="Calibri" panose="020F0502020204030204" pitchFamily="34" charset="0"/>
              <a:ea typeface="Calibri" panose="020F0502020204030204" pitchFamily="34" charset="0"/>
              <a:cs typeface="Arial" panose="020B0604020202020204" pitchFamily="34" charset="0"/>
            </a:endParaRPr>
          </a:p>
          <a:p>
            <a:pPr marL="171450" lvl="0" indent="-171450">
              <a:lnSpc>
                <a:spcPct val="107000"/>
              </a:lnSpc>
              <a:buFont typeface="Arial" panose="020B0604020202020204" pitchFamily="34" charset="0"/>
              <a:buChar char="•"/>
            </a:pPr>
            <a:r>
              <a:rPr lang="en-US" sz="1100" b="1" dirty="0" err="1">
                <a:effectLst/>
                <a:latin typeface="Calibri" panose="020F0502020204030204" pitchFamily="34" charset="0"/>
                <a:ea typeface="Calibri" panose="020F0502020204030204" pitchFamily="34" charset="0"/>
                <a:cs typeface="Calibri" panose="020F0502020204030204" pitchFamily="34" charset="0"/>
              </a:rPr>
              <a:t>Hija</a:t>
            </a:r>
            <a:r>
              <a:rPr lang="en-US" sz="1100" b="1" dirty="0">
                <a:effectLst/>
                <a:latin typeface="Calibri" panose="020F0502020204030204" pitchFamily="34" charset="0"/>
                <a:ea typeface="Calibri" panose="020F0502020204030204" pitchFamily="34" charset="0"/>
                <a:cs typeface="Calibri" panose="020F0502020204030204" pitchFamily="34" charset="0"/>
              </a:rPr>
              <a:t>: </a:t>
            </a:r>
            <a:r>
              <a:rPr lang="en-US" sz="1100" dirty="0">
                <a:effectLst/>
                <a:latin typeface="Calibri" panose="020F0502020204030204" pitchFamily="34" charset="0"/>
                <a:ea typeface="Calibri" panose="020F0502020204030204" pitchFamily="34" charset="0"/>
                <a:cs typeface="Calibri" panose="020F0502020204030204" pitchFamily="34" charset="0"/>
              </a:rPr>
              <a:t>En mi camino a la escuela, </a:t>
            </a:r>
            <a:r>
              <a:rPr lang="en-US" sz="1100" dirty="0" err="1">
                <a:effectLst/>
                <a:latin typeface="Calibri" panose="020F0502020204030204" pitchFamily="34" charset="0"/>
                <a:ea typeface="Calibri" panose="020F0502020204030204" pitchFamily="34" charset="0"/>
                <a:cs typeface="Calibri" panose="020F0502020204030204" pitchFamily="34" charset="0"/>
              </a:rPr>
              <a:t>algunos</a:t>
            </a:r>
            <a:r>
              <a:rPr lang="en-US" sz="1100" dirty="0">
                <a:effectLst/>
                <a:latin typeface="Calibri" panose="020F0502020204030204" pitchFamily="34" charset="0"/>
                <a:ea typeface="Calibri" panose="020F0502020204030204" pitchFamily="34" charset="0"/>
                <a:cs typeface="Calibri" panose="020F0502020204030204" pitchFamily="34" charset="0"/>
              </a:rPr>
              <a:t> </a:t>
            </a:r>
            <a:r>
              <a:rPr lang="en-US" sz="1100" dirty="0" err="1">
                <a:effectLst/>
                <a:latin typeface="Calibri" panose="020F0502020204030204" pitchFamily="34" charset="0"/>
                <a:ea typeface="Calibri" panose="020F0502020204030204" pitchFamily="34" charset="0"/>
                <a:cs typeface="Calibri" panose="020F0502020204030204" pitchFamily="34" charset="0"/>
              </a:rPr>
              <a:t>niños</a:t>
            </a:r>
            <a:r>
              <a:rPr lang="en-US" sz="1100" dirty="0">
                <a:effectLst/>
                <a:latin typeface="Calibri" panose="020F0502020204030204" pitchFamily="34" charset="0"/>
                <a:ea typeface="Calibri" panose="020F0502020204030204" pitchFamily="34" charset="0"/>
                <a:cs typeface="Calibri" panose="020F0502020204030204" pitchFamily="34" charset="0"/>
              </a:rPr>
              <a:t> </a:t>
            </a:r>
            <a:r>
              <a:rPr lang="en-US" sz="1100" dirty="0" err="1">
                <a:effectLst/>
                <a:latin typeface="Calibri" panose="020F0502020204030204" pitchFamily="34" charset="0"/>
                <a:ea typeface="Calibri" panose="020F0502020204030204" pitchFamily="34" charset="0"/>
                <a:cs typeface="Calibri" panose="020F0502020204030204" pitchFamily="34" charset="0"/>
              </a:rPr>
              <a:t>mayores</a:t>
            </a:r>
            <a:r>
              <a:rPr lang="en-US" sz="1100" dirty="0">
                <a:effectLst/>
                <a:latin typeface="Calibri" panose="020F0502020204030204" pitchFamily="34" charset="0"/>
                <a:ea typeface="Calibri" panose="020F0502020204030204" pitchFamily="34" charset="0"/>
                <a:cs typeface="Calibri" panose="020F0502020204030204" pitchFamily="34" charset="0"/>
              </a:rPr>
              <a:t> me </a:t>
            </a:r>
            <a:r>
              <a:rPr lang="en-US" sz="1100" dirty="0" err="1">
                <a:effectLst/>
                <a:latin typeface="Calibri" panose="020F0502020204030204" pitchFamily="34" charset="0"/>
                <a:ea typeface="Calibri" panose="020F0502020204030204" pitchFamily="34" charset="0"/>
                <a:cs typeface="Calibri" panose="020F0502020204030204" pitchFamily="34" charset="0"/>
              </a:rPr>
              <a:t>han</a:t>
            </a:r>
            <a:r>
              <a:rPr lang="en-US" sz="1100" dirty="0">
                <a:effectLst/>
                <a:latin typeface="Calibri" panose="020F0502020204030204" pitchFamily="34" charset="0"/>
                <a:ea typeface="Calibri" panose="020F0502020204030204" pitchFamily="34" charset="0"/>
                <a:cs typeface="Calibri" panose="020F0502020204030204" pitchFamily="34" charset="0"/>
              </a:rPr>
              <a:t> </a:t>
            </a:r>
            <a:r>
              <a:rPr lang="en-US" sz="1100" dirty="0" err="1">
                <a:effectLst/>
                <a:latin typeface="Calibri" panose="020F0502020204030204" pitchFamily="34" charset="0"/>
                <a:ea typeface="Calibri" panose="020F0502020204030204" pitchFamily="34" charset="0"/>
                <a:cs typeface="Calibri" panose="020F0502020204030204" pitchFamily="34" charset="0"/>
              </a:rPr>
              <a:t>estado</a:t>
            </a:r>
            <a:r>
              <a:rPr lang="en-US" sz="1100" dirty="0">
                <a:effectLst/>
                <a:latin typeface="Calibri" panose="020F0502020204030204" pitchFamily="34" charset="0"/>
                <a:ea typeface="Calibri" panose="020F0502020204030204" pitchFamily="34" charset="0"/>
                <a:cs typeface="Calibri" panose="020F0502020204030204" pitchFamily="34" charset="0"/>
              </a:rPr>
              <a:t> </a:t>
            </a:r>
            <a:r>
              <a:rPr lang="en-US" sz="1100" dirty="0" err="1">
                <a:effectLst/>
                <a:latin typeface="Calibri" panose="020F0502020204030204" pitchFamily="34" charset="0"/>
                <a:ea typeface="Calibri" panose="020F0502020204030204" pitchFamily="34" charset="0"/>
                <a:cs typeface="Calibri" panose="020F0502020204030204" pitchFamily="34" charset="0"/>
              </a:rPr>
              <a:t>haciendo</a:t>
            </a:r>
            <a:r>
              <a:rPr lang="en-US" sz="1100" dirty="0">
                <a:effectLst/>
                <a:latin typeface="Calibri" panose="020F0502020204030204" pitchFamily="34" charset="0"/>
                <a:ea typeface="Calibri" panose="020F0502020204030204" pitchFamily="34" charset="0"/>
                <a:cs typeface="Calibri" panose="020F0502020204030204" pitchFamily="34" charset="0"/>
              </a:rPr>
              <a:t> comentarios sexuales, y me hace sentir muy incómoda.</a:t>
            </a:r>
            <a:endParaRPr lang="en-US" sz="1100" dirty="0">
              <a:effectLst/>
              <a:latin typeface="Calibri" panose="020F0502020204030204" pitchFamily="34" charset="0"/>
              <a:ea typeface="Calibri" panose="020F0502020204030204" pitchFamily="34" charset="0"/>
              <a:cs typeface="Arial" panose="020B0604020202020204" pitchFamily="34" charset="0"/>
            </a:endParaRPr>
          </a:p>
          <a:p>
            <a:pPr marL="171450" lvl="0" indent="-171450">
              <a:lnSpc>
                <a:spcPct val="107000"/>
              </a:lnSpc>
              <a:spcAft>
                <a:spcPts val="800"/>
              </a:spcAft>
              <a:buFont typeface="Arial" panose="020B0604020202020204" pitchFamily="34" charset="0"/>
              <a:buChar char="•"/>
            </a:pPr>
            <a:r>
              <a:rPr lang="en-US" sz="1100" b="1" dirty="0">
                <a:effectLst/>
                <a:latin typeface="Calibri" panose="020F0502020204030204" pitchFamily="34" charset="0"/>
                <a:ea typeface="Calibri" panose="020F0502020204030204" pitchFamily="34" charset="0"/>
                <a:cs typeface="Calibri" panose="020F0502020204030204" pitchFamily="34" charset="0"/>
              </a:rPr>
              <a:t>Padre: </a:t>
            </a:r>
            <a:r>
              <a:rPr lang="en-US" sz="1100" dirty="0">
                <a:effectLst/>
                <a:latin typeface="Calibri" panose="020F0502020204030204" pitchFamily="34" charset="0"/>
                <a:ea typeface="Calibri" panose="020F0502020204030204" pitchFamily="34" charset="0"/>
                <a:cs typeface="Calibri" panose="020F0502020204030204" pitchFamily="34" charset="0"/>
              </a:rPr>
              <a:t>Siento mucho que te esté pasando esto, Sarah, y no está bien. [Paso 3] ¿Qué puedo hacer para ayudarte? [Paso 4] ¿Podemos encontrar a un </a:t>
            </a:r>
            <a:r>
              <a:rPr lang="en-US" sz="1100" dirty="0" err="1">
                <a:effectLst/>
                <a:latin typeface="Calibri" panose="020F0502020204030204" pitchFamily="34" charset="0"/>
                <a:ea typeface="Calibri" panose="020F0502020204030204" pitchFamily="34" charset="0"/>
                <a:cs typeface="Calibri" panose="020F0502020204030204" pitchFamily="34" charset="0"/>
              </a:rPr>
              <a:t>adulto</a:t>
            </a:r>
            <a:r>
              <a:rPr lang="en-US" sz="1100" dirty="0">
                <a:effectLst/>
                <a:latin typeface="Calibri" panose="020F0502020204030204" pitchFamily="34" charset="0"/>
                <a:ea typeface="Calibri" panose="020F0502020204030204" pitchFamily="34" charset="0"/>
                <a:cs typeface="Calibri" panose="020F0502020204030204" pitchFamily="34" charset="0"/>
              </a:rPr>
              <a:t>/a que te acompañe al colegio?</a:t>
            </a:r>
            <a:endParaRPr lang="en-US" sz="1100" dirty="0">
              <a:effectLst/>
              <a:latin typeface="Calibri" panose="020F0502020204030204" pitchFamily="34" charset="0"/>
              <a:ea typeface="Calibri" panose="020F0502020204030204" pitchFamily="34" charset="0"/>
              <a:cs typeface="Arial" panose="020B0604020202020204" pitchFamily="34" charset="0"/>
            </a:endParaRPr>
          </a:p>
        </p:txBody>
      </p:sp>
      <p:sp>
        <p:nvSpPr>
          <p:cNvPr id="56" name="TextBox 55">
            <a:extLst>
              <a:ext uri="{FF2B5EF4-FFF2-40B4-BE49-F238E27FC236}">
                <a16:creationId xmlns:a16="http://schemas.microsoft.com/office/drawing/2014/main" id="{58B60893-21D3-3E4F-97AC-A4ABD21C2517}"/>
              </a:ext>
            </a:extLst>
          </p:cNvPr>
          <p:cNvSpPr txBox="1"/>
          <p:nvPr/>
        </p:nvSpPr>
        <p:spPr>
          <a:xfrm>
            <a:off x="996286" y="3431641"/>
            <a:ext cx="5254041" cy="461665"/>
          </a:xfrm>
          <a:prstGeom prst="rect">
            <a:avLst/>
          </a:prstGeom>
          <a:noFill/>
        </p:spPr>
        <p:txBody>
          <a:bodyPr wrap="square" rtlCol="0">
            <a:spAutoFit/>
          </a:bodyPr>
          <a:lstStyle/>
          <a:p>
            <a:r>
              <a:rPr lang="en-US" sz="1200" b="1" spc="300" dirty="0">
                <a:solidFill>
                  <a:schemeClr val="tx1"/>
                </a:solidFill>
              </a:rPr>
              <a:t>JUEGOS DE ROL - EMPATÍA PARA TODOS LOS/AS MENORES </a:t>
            </a:r>
          </a:p>
        </p:txBody>
      </p:sp>
      <p:sp>
        <p:nvSpPr>
          <p:cNvPr id="57" name="TextBox 56">
            <a:extLst>
              <a:ext uri="{FF2B5EF4-FFF2-40B4-BE49-F238E27FC236}">
                <a16:creationId xmlns:a16="http://schemas.microsoft.com/office/drawing/2014/main" id="{DDA6710B-1189-622E-1322-CEA9B3758CEF}"/>
              </a:ext>
            </a:extLst>
          </p:cNvPr>
          <p:cNvSpPr txBox="1"/>
          <p:nvPr/>
        </p:nvSpPr>
        <p:spPr>
          <a:xfrm>
            <a:off x="1013200" y="3841528"/>
            <a:ext cx="5226892" cy="2257990"/>
          </a:xfrm>
          <a:prstGeom prst="rect">
            <a:avLst/>
          </a:prstGeom>
          <a:noFill/>
        </p:spPr>
        <p:txBody>
          <a:bodyPr wrap="square">
            <a:spAutoFit/>
          </a:bodyPr>
          <a:lstStyle/>
          <a:p>
            <a:pPr marL="171450" lvl="0" indent="-171450">
              <a:lnSpc>
                <a:spcPct val="107000"/>
              </a:lnSpc>
              <a:buFont typeface="Arial" panose="020B0604020202020204" pitchFamily="34" charset="0"/>
              <a:buChar char="•"/>
            </a:pPr>
            <a:r>
              <a:rPr lang="en-US" sz="1100" b="1" dirty="0">
                <a:effectLst/>
                <a:latin typeface="Calibri" panose="020F0502020204030204" pitchFamily="34" charset="0"/>
                <a:ea typeface="Calibri" panose="020F0502020204030204" pitchFamily="34" charset="0"/>
                <a:cs typeface="Calibri" panose="020F0502020204030204" pitchFamily="34" charset="0"/>
              </a:rPr>
              <a:t>Joven de 17 años en silla de ruedas: </a:t>
            </a:r>
            <a:r>
              <a:rPr lang="en-US" sz="1100" dirty="0">
                <a:effectLst/>
                <a:latin typeface="Calibri" panose="020F0502020204030204" pitchFamily="34" charset="0"/>
                <a:ea typeface="Calibri" panose="020F0502020204030204" pitchFamily="34" charset="0"/>
                <a:cs typeface="Calibri" panose="020F0502020204030204" pitchFamily="34" charset="0"/>
              </a:rPr>
              <a:t>Papá, algunos de </a:t>
            </a:r>
            <a:r>
              <a:rPr lang="en-US" sz="1100" dirty="0" err="1">
                <a:effectLst/>
                <a:latin typeface="Calibri" panose="020F0502020204030204" pitchFamily="34" charset="0"/>
                <a:ea typeface="Calibri" panose="020F0502020204030204" pitchFamily="34" charset="0"/>
                <a:cs typeface="Calibri" panose="020F0502020204030204" pitchFamily="34" charset="0"/>
              </a:rPr>
              <a:t>los</a:t>
            </a:r>
            <a:r>
              <a:rPr lang="en-US" sz="1100" dirty="0">
                <a:effectLst/>
                <a:latin typeface="Calibri" panose="020F0502020204030204" pitchFamily="34" charset="0"/>
                <a:ea typeface="Calibri" panose="020F0502020204030204" pitchFamily="34" charset="0"/>
                <a:cs typeface="Calibri" panose="020F0502020204030204" pitchFamily="34" charset="0"/>
              </a:rPr>
              <a:t> </a:t>
            </a:r>
            <a:r>
              <a:rPr lang="en-US" sz="1100" dirty="0" err="1">
                <a:effectLst/>
                <a:latin typeface="Calibri" panose="020F0502020204030204" pitchFamily="34" charset="0"/>
                <a:ea typeface="Calibri" panose="020F0502020204030204" pitchFamily="34" charset="0"/>
                <a:cs typeface="Calibri" panose="020F0502020204030204" pitchFamily="34" charset="0"/>
              </a:rPr>
              <a:t>alumnos</a:t>
            </a:r>
            <a:r>
              <a:rPr lang="en-US" sz="1100" dirty="0">
                <a:effectLst/>
                <a:latin typeface="Calibri" panose="020F0502020204030204" pitchFamily="34" charset="0"/>
                <a:ea typeface="Calibri" panose="020F0502020204030204" pitchFamily="34" charset="0"/>
                <a:cs typeface="Calibri" panose="020F0502020204030204" pitchFamily="34" charset="0"/>
              </a:rPr>
              <a:t>/as de la escuela dicen que debería quedarme en casa y no </a:t>
            </a:r>
            <a:r>
              <a:rPr lang="en-US" sz="1100" dirty="0" err="1">
                <a:effectLst/>
                <a:latin typeface="Calibri" panose="020F0502020204030204" pitchFamily="34" charset="0"/>
                <a:ea typeface="Calibri" panose="020F0502020204030204" pitchFamily="34" charset="0"/>
                <a:cs typeface="Calibri" panose="020F0502020204030204" pitchFamily="34" charset="0"/>
              </a:rPr>
              <a:t>ocupar</a:t>
            </a:r>
            <a:r>
              <a:rPr lang="en-US" sz="1100" dirty="0">
                <a:effectLst/>
                <a:latin typeface="Calibri" panose="020F0502020204030204" pitchFamily="34" charset="0"/>
                <a:ea typeface="Calibri" panose="020F0502020204030204" pitchFamily="34" charset="0"/>
                <a:cs typeface="Calibri" panose="020F0502020204030204" pitchFamily="34" charset="0"/>
              </a:rPr>
              <a:t> un </a:t>
            </a:r>
            <a:r>
              <a:rPr lang="en-US" sz="1100" dirty="0" err="1">
                <a:effectLst/>
                <a:latin typeface="Calibri" panose="020F0502020204030204" pitchFamily="34" charset="0"/>
                <a:ea typeface="Calibri" panose="020F0502020204030204" pitchFamily="34" charset="0"/>
                <a:cs typeface="Calibri" panose="020F0502020204030204" pitchFamily="34" charset="0"/>
              </a:rPr>
              <a:t>puesto</a:t>
            </a:r>
            <a:r>
              <a:rPr lang="en-US" sz="1100" dirty="0">
                <a:effectLst/>
                <a:latin typeface="Calibri" panose="020F0502020204030204" pitchFamily="34" charset="0"/>
                <a:ea typeface="Calibri" panose="020F0502020204030204" pitchFamily="34" charset="0"/>
                <a:cs typeface="Calibri" panose="020F0502020204030204" pitchFamily="34" charset="0"/>
              </a:rPr>
              <a:t> de la escuela. Dicen que no puedo hacer nada porque estoy en silla de ruedas. Es muy duro seguir adelante día tras día y </a:t>
            </a:r>
            <a:r>
              <a:rPr lang="en-US" sz="1100" dirty="0" err="1">
                <a:effectLst/>
                <a:latin typeface="Calibri" panose="020F0502020204030204" pitchFamily="34" charset="0"/>
                <a:ea typeface="Calibri" panose="020F0502020204030204" pitchFamily="34" charset="0"/>
                <a:cs typeface="Calibri" panose="020F0502020204030204" pitchFamily="34" charset="0"/>
              </a:rPr>
              <a:t>escucharlos</a:t>
            </a:r>
            <a:r>
              <a:rPr lang="en-US" sz="1100" dirty="0">
                <a:effectLst/>
                <a:latin typeface="Calibri" panose="020F0502020204030204" pitchFamily="34" charset="0"/>
                <a:ea typeface="Calibri" panose="020F0502020204030204" pitchFamily="34" charset="0"/>
                <a:cs typeface="Calibri" panose="020F0502020204030204" pitchFamily="34" charset="0"/>
              </a:rPr>
              <a:t>/as decir que no puedo hacer nada.</a:t>
            </a:r>
          </a:p>
          <a:p>
            <a:pPr marL="171450" lvl="0" indent="-171450">
              <a:lnSpc>
                <a:spcPct val="107000"/>
              </a:lnSpc>
              <a:buFont typeface="Arial" panose="020B0604020202020204" pitchFamily="34" charset="0"/>
              <a:buChar char="•"/>
            </a:pPr>
            <a:r>
              <a:rPr lang="en-US" sz="1100" b="1" dirty="0">
                <a:effectLst/>
                <a:latin typeface="Calibri" panose="020F0502020204030204" pitchFamily="34" charset="0"/>
                <a:ea typeface="Calibri" panose="020F0502020204030204" pitchFamily="34" charset="0"/>
                <a:cs typeface="Calibri" panose="020F0502020204030204" pitchFamily="34" charset="0"/>
              </a:rPr>
              <a:t>Padre: </a:t>
            </a:r>
            <a:r>
              <a:rPr lang="en-US" sz="1100" dirty="0">
                <a:effectLst/>
                <a:latin typeface="Calibri" panose="020F0502020204030204" pitchFamily="34" charset="0"/>
                <a:ea typeface="Calibri" panose="020F0502020204030204" pitchFamily="34" charset="0"/>
                <a:cs typeface="Calibri" panose="020F0502020204030204" pitchFamily="34" charset="0"/>
              </a:rPr>
              <a:t>Oh, hijo, lo siento y sé que esto debe hacerte sentir triste. Sé lo duro que trabajas en la escuela y por eso sé que debes estar decepcionado porque no pueden ver la persona inteligente y capaz que eres.</a:t>
            </a:r>
          </a:p>
          <a:p>
            <a:pPr marL="171450" lvl="0" indent="-171450">
              <a:lnSpc>
                <a:spcPct val="107000"/>
              </a:lnSpc>
              <a:buFont typeface="Arial" panose="020B0604020202020204" pitchFamily="34" charset="0"/>
              <a:buChar char="•"/>
            </a:pPr>
            <a:r>
              <a:rPr lang="en-US" sz="1100" b="1" dirty="0">
                <a:latin typeface="Calibri" panose="020F0502020204030204" pitchFamily="34" charset="0"/>
                <a:ea typeface="Calibri" panose="020F0502020204030204" pitchFamily="34" charset="0"/>
                <a:cs typeface="Calibri" panose="020F0502020204030204" pitchFamily="34" charset="0"/>
              </a:rPr>
              <a:t>Joven</a:t>
            </a:r>
            <a:r>
              <a:rPr lang="en-US" sz="1100" b="1" dirty="0">
                <a:effectLst/>
                <a:latin typeface="Calibri" panose="020F0502020204030204" pitchFamily="34" charset="0"/>
                <a:ea typeface="Calibri" panose="020F0502020204030204" pitchFamily="34" charset="0"/>
                <a:cs typeface="Calibri" panose="020F0502020204030204" pitchFamily="34" charset="0"/>
              </a:rPr>
              <a:t>: </a:t>
            </a:r>
            <a:r>
              <a:rPr lang="en-US" sz="1100" dirty="0">
                <a:effectLst/>
                <a:latin typeface="Calibri" panose="020F0502020204030204" pitchFamily="34" charset="0"/>
                <a:ea typeface="Calibri" panose="020F0502020204030204" pitchFamily="34" charset="0"/>
                <a:cs typeface="Calibri" panose="020F0502020204030204" pitchFamily="34" charset="0"/>
              </a:rPr>
              <a:t>¿Crees que debería dejar los estudios o crees que hay un trabajo para alguien como yo?</a:t>
            </a:r>
          </a:p>
          <a:p>
            <a:pPr marL="171450" lvl="0" indent="-171450">
              <a:lnSpc>
                <a:spcPct val="107000"/>
              </a:lnSpc>
              <a:buFont typeface="Arial" panose="020B0604020202020204" pitchFamily="34" charset="0"/>
              <a:buChar char="•"/>
            </a:pPr>
            <a:r>
              <a:rPr lang="en-US" sz="1100" b="1" dirty="0">
                <a:effectLst/>
                <a:latin typeface="Calibri" panose="020F0502020204030204" pitchFamily="34" charset="0"/>
                <a:ea typeface="Calibri" panose="020F0502020204030204" pitchFamily="34" charset="0"/>
                <a:cs typeface="Calibri" panose="020F0502020204030204" pitchFamily="34" charset="0"/>
              </a:rPr>
              <a:t>Padre: </a:t>
            </a:r>
            <a:r>
              <a:rPr lang="en-US" sz="1100" dirty="0">
                <a:effectLst/>
                <a:latin typeface="Calibri" panose="020F0502020204030204" pitchFamily="34" charset="0"/>
                <a:ea typeface="Calibri" panose="020F0502020204030204" pitchFamily="34" charset="0"/>
                <a:cs typeface="Calibri" panose="020F0502020204030204" pitchFamily="34" charset="0"/>
              </a:rPr>
              <a:t>Te apoyaré en cualquier decisión que tomes, pero si te sientes fuerte y capaz y trabajas duro en la escuela, estoy seguro de que encontraremos la oportunidad adecuada para que tengas un </a:t>
            </a:r>
            <a:r>
              <a:rPr lang="en-US" sz="1100" dirty="0" err="1">
                <a:effectLst/>
                <a:latin typeface="Calibri" panose="020F0502020204030204" pitchFamily="34" charset="0"/>
                <a:ea typeface="Calibri" panose="020F0502020204030204" pitchFamily="34" charset="0"/>
                <a:cs typeface="Calibri" panose="020F0502020204030204" pitchFamily="34" charset="0"/>
              </a:rPr>
              <a:t>futuro</a:t>
            </a:r>
            <a:r>
              <a:rPr lang="en-US" sz="1100" dirty="0">
                <a:effectLst/>
                <a:latin typeface="Calibri" panose="020F0502020204030204" pitchFamily="34" charset="0"/>
                <a:ea typeface="Calibri" panose="020F0502020204030204" pitchFamily="34" charset="0"/>
                <a:cs typeface="Calibri" panose="020F0502020204030204" pitchFamily="34" charset="0"/>
              </a:rPr>
              <a:t> </a:t>
            </a:r>
            <a:r>
              <a:rPr lang="en-US" sz="1100" dirty="0" err="1">
                <a:effectLst/>
                <a:latin typeface="Calibri" panose="020F0502020204030204" pitchFamily="34" charset="0"/>
                <a:ea typeface="Calibri" panose="020F0502020204030204" pitchFamily="34" charset="0"/>
                <a:cs typeface="Calibri" panose="020F0502020204030204" pitchFamily="34" charset="0"/>
              </a:rPr>
              <a:t>lleno</a:t>
            </a:r>
            <a:r>
              <a:rPr lang="en-US" sz="1100" dirty="0">
                <a:effectLst/>
                <a:latin typeface="Calibri" panose="020F0502020204030204" pitchFamily="34" charset="0"/>
                <a:ea typeface="Calibri" panose="020F0502020204030204" pitchFamily="34" charset="0"/>
                <a:cs typeface="Calibri" panose="020F0502020204030204" pitchFamily="34" charset="0"/>
              </a:rPr>
              <a:t> de </a:t>
            </a:r>
            <a:r>
              <a:rPr lang="en-US" sz="1100" dirty="0" err="1">
                <a:effectLst/>
                <a:latin typeface="Calibri" panose="020F0502020204030204" pitchFamily="34" charset="0"/>
                <a:ea typeface="Calibri" panose="020F0502020204030204" pitchFamily="34" charset="0"/>
                <a:cs typeface="Calibri" panose="020F0502020204030204" pitchFamily="34" charset="0"/>
              </a:rPr>
              <a:t>sentido</a:t>
            </a:r>
            <a:r>
              <a:rPr lang="en-US" sz="1100" dirty="0">
                <a:effectLst/>
                <a:latin typeface="Calibri" panose="020F0502020204030204" pitchFamily="34" charset="0"/>
                <a:ea typeface="Calibri" panose="020F0502020204030204" pitchFamily="34" charset="0"/>
                <a:cs typeface="Calibri" panose="020F0502020204030204" pitchFamily="34" charset="0"/>
              </a:rPr>
              <a:t>.</a:t>
            </a:r>
          </a:p>
        </p:txBody>
      </p:sp>
    </p:spTree>
    <p:extLst>
      <p:ext uri="{BB962C8B-B14F-4D97-AF65-F5344CB8AC3E}">
        <p14:creationId xmlns:p14="http://schemas.microsoft.com/office/powerpoint/2010/main" val="1827322754"/>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DCC30225-6A4F-905D-FC69-8863D5FCD08C}"/>
              </a:ext>
            </a:extLst>
          </p:cNvPr>
          <p:cNvSpPr txBox="1"/>
          <p:nvPr/>
        </p:nvSpPr>
        <p:spPr>
          <a:xfrm>
            <a:off x="1013200" y="719317"/>
            <a:ext cx="5226892" cy="738664"/>
          </a:xfrm>
          <a:prstGeom prst="rect">
            <a:avLst/>
          </a:prstGeom>
          <a:noFill/>
        </p:spPr>
        <p:txBody>
          <a:bodyPr wrap="square">
            <a:spAutoFit/>
          </a:bodyPr>
          <a:lstStyle/>
          <a:p>
            <a:pPr marL="0" marR="0" lvl="0" indent="0" algn="l" rtl="0">
              <a:spcBef>
                <a:spcPts val="0"/>
              </a:spcBef>
              <a:spcAft>
                <a:spcPts val="1800"/>
              </a:spcAft>
              <a:buNone/>
            </a:pPr>
            <a:r>
              <a:rPr lang="en-US" sz="1400" b="1" spc="300" dirty="0">
                <a:solidFill>
                  <a:schemeClr val="bg1"/>
                </a:solidFill>
                <a:highlight>
                  <a:srgbClr val="54AF4B"/>
                </a:highlight>
                <a:latin typeface="Calibri"/>
                <a:ea typeface="Calibri"/>
                <a:cs typeface="Calibri"/>
                <a:sym typeface="Calibri"/>
              </a:rPr>
              <a:t>SESIÓN 5: CREAR UN ENTORNO PREVISIBLE Y SEGURO MEDIANTE NORMAS Y RUTINAS FAMILIARES </a:t>
            </a:r>
          </a:p>
        </p:txBody>
      </p:sp>
      <p:sp>
        <p:nvSpPr>
          <p:cNvPr id="16" name="Hexagon 15">
            <a:extLst>
              <a:ext uri="{FF2B5EF4-FFF2-40B4-BE49-F238E27FC236}">
                <a16:creationId xmlns:a16="http://schemas.microsoft.com/office/drawing/2014/main" id="{F4F20A53-B8B7-8386-80BB-458946D2C2F7}"/>
              </a:ext>
            </a:extLst>
          </p:cNvPr>
          <p:cNvSpPr/>
          <p:nvPr/>
        </p:nvSpPr>
        <p:spPr>
          <a:xfrm rot="1782986">
            <a:off x="286724" y="301110"/>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Hexagon 16">
            <a:extLst>
              <a:ext uri="{FF2B5EF4-FFF2-40B4-BE49-F238E27FC236}">
                <a16:creationId xmlns:a16="http://schemas.microsoft.com/office/drawing/2014/main" id="{5B0D2ECD-2245-1B29-30FA-9D9E91DEC81C}"/>
              </a:ext>
            </a:extLst>
          </p:cNvPr>
          <p:cNvSpPr/>
          <p:nvPr/>
        </p:nvSpPr>
        <p:spPr>
          <a:xfrm rot="1782986">
            <a:off x="286724" y="763955"/>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Hexagon 17">
            <a:extLst>
              <a:ext uri="{FF2B5EF4-FFF2-40B4-BE49-F238E27FC236}">
                <a16:creationId xmlns:a16="http://schemas.microsoft.com/office/drawing/2014/main" id="{2F62FD80-42A6-087C-FB97-CBD717DE2157}"/>
              </a:ext>
            </a:extLst>
          </p:cNvPr>
          <p:cNvSpPr/>
          <p:nvPr/>
        </p:nvSpPr>
        <p:spPr>
          <a:xfrm rot="1782986">
            <a:off x="286724" y="1226800"/>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Hexagon 18">
            <a:extLst>
              <a:ext uri="{FF2B5EF4-FFF2-40B4-BE49-F238E27FC236}">
                <a16:creationId xmlns:a16="http://schemas.microsoft.com/office/drawing/2014/main" id="{34282C81-1BDD-445E-97F5-59741069E143}"/>
              </a:ext>
            </a:extLst>
          </p:cNvPr>
          <p:cNvSpPr/>
          <p:nvPr/>
        </p:nvSpPr>
        <p:spPr>
          <a:xfrm rot="1782986">
            <a:off x="286724" y="1689645"/>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Hexagon 19">
            <a:extLst>
              <a:ext uri="{FF2B5EF4-FFF2-40B4-BE49-F238E27FC236}">
                <a16:creationId xmlns:a16="http://schemas.microsoft.com/office/drawing/2014/main" id="{DAE8D308-1F21-2E7C-7DA3-C0E216556E5B}"/>
              </a:ext>
            </a:extLst>
          </p:cNvPr>
          <p:cNvSpPr/>
          <p:nvPr/>
        </p:nvSpPr>
        <p:spPr>
          <a:xfrm rot="1782986">
            <a:off x="286724" y="2152490"/>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Hexagon 1">
            <a:extLst>
              <a:ext uri="{FF2B5EF4-FFF2-40B4-BE49-F238E27FC236}">
                <a16:creationId xmlns:a16="http://schemas.microsoft.com/office/drawing/2014/main" id="{1E37091B-55F7-99F1-7BB3-3E38A159A2CF}"/>
              </a:ext>
            </a:extLst>
          </p:cNvPr>
          <p:cNvSpPr/>
          <p:nvPr/>
        </p:nvSpPr>
        <p:spPr>
          <a:xfrm rot="1782986">
            <a:off x="286724" y="2615334"/>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Hexagon 2">
            <a:extLst>
              <a:ext uri="{FF2B5EF4-FFF2-40B4-BE49-F238E27FC236}">
                <a16:creationId xmlns:a16="http://schemas.microsoft.com/office/drawing/2014/main" id="{A3D3CC4C-CCF0-1944-C84C-88EA789CEF25}"/>
              </a:ext>
            </a:extLst>
          </p:cNvPr>
          <p:cNvSpPr/>
          <p:nvPr/>
        </p:nvSpPr>
        <p:spPr>
          <a:xfrm rot="1782986">
            <a:off x="286724" y="3078179"/>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Hexagon 3">
            <a:extLst>
              <a:ext uri="{FF2B5EF4-FFF2-40B4-BE49-F238E27FC236}">
                <a16:creationId xmlns:a16="http://schemas.microsoft.com/office/drawing/2014/main" id="{1426B9F9-577C-D8DA-5B67-90CA500A9B51}"/>
              </a:ext>
            </a:extLst>
          </p:cNvPr>
          <p:cNvSpPr/>
          <p:nvPr/>
        </p:nvSpPr>
        <p:spPr>
          <a:xfrm rot="1782986">
            <a:off x="286724" y="3541024"/>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Hexagon 5">
            <a:extLst>
              <a:ext uri="{FF2B5EF4-FFF2-40B4-BE49-F238E27FC236}">
                <a16:creationId xmlns:a16="http://schemas.microsoft.com/office/drawing/2014/main" id="{7CC15EA9-F408-4225-9220-1B8536D5999B}"/>
              </a:ext>
            </a:extLst>
          </p:cNvPr>
          <p:cNvSpPr/>
          <p:nvPr/>
        </p:nvSpPr>
        <p:spPr>
          <a:xfrm rot="1782986">
            <a:off x="286724" y="4003869"/>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Hexagon 6">
            <a:extLst>
              <a:ext uri="{FF2B5EF4-FFF2-40B4-BE49-F238E27FC236}">
                <a16:creationId xmlns:a16="http://schemas.microsoft.com/office/drawing/2014/main" id="{5B69E624-2ACE-034F-1033-1FD7D9AEB146}"/>
              </a:ext>
            </a:extLst>
          </p:cNvPr>
          <p:cNvSpPr/>
          <p:nvPr/>
        </p:nvSpPr>
        <p:spPr>
          <a:xfrm rot="1782986">
            <a:off x="286724" y="4466714"/>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7" name="TextBox 66">
            <a:extLst>
              <a:ext uri="{FF2B5EF4-FFF2-40B4-BE49-F238E27FC236}">
                <a16:creationId xmlns:a16="http://schemas.microsoft.com/office/drawing/2014/main" id="{9B163B1F-B8A3-8A98-3970-F2FB70B32D4A}"/>
              </a:ext>
            </a:extLst>
          </p:cNvPr>
          <p:cNvSpPr txBox="1"/>
          <p:nvPr/>
        </p:nvSpPr>
        <p:spPr>
          <a:xfrm>
            <a:off x="986051" y="1676370"/>
            <a:ext cx="5254041" cy="461665"/>
          </a:xfrm>
          <a:prstGeom prst="rect">
            <a:avLst/>
          </a:prstGeom>
          <a:noFill/>
        </p:spPr>
        <p:txBody>
          <a:bodyPr wrap="square" rtlCol="0">
            <a:spAutoFit/>
          </a:bodyPr>
          <a:lstStyle/>
          <a:p>
            <a:r>
              <a:rPr lang="en-US" sz="1200" b="1" spc="300" dirty="0">
                <a:solidFill>
                  <a:schemeClr val="tx1"/>
                </a:solidFill>
              </a:rPr>
              <a:t>JUEGOS DE ROL - AYUDARLE A LOS/AS MENORES A APRENDER DE LOS ERRORES</a:t>
            </a:r>
          </a:p>
        </p:txBody>
      </p:sp>
      <p:sp>
        <p:nvSpPr>
          <p:cNvPr id="68" name="TextBox 67">
            <a:extLst>
              <a:ext uri="{FF2B5EF4-FFF2-40B4-BE49-F238E27FC236}">
                <a16:creationId xmlns:a16="http://schemas.microsoft.com/office/drawing/2014/main" id="{1A250258-BB79-8096-46A2-52D1BA1A4FCA}"/>
              </a:ext>
            </a:extLst>
          </p:cNvPr>
          <p:cNvSpPr txBox="1"/>
          <p:nvPr/>
        </p:nvSpPr>
        <p:spPr>
          <a:xfrm>
            <a:off x="1013200" y="2347172"/>
            <a:ext cx="5226892" cy="1954381"/>
          </a:xfrm>
          <a:prstGeom prst="rect">
            <a:avLst/>
          </a:prstGeom>
          <a:noFill/>
        </p:spPr>
        <p:txBody>
          <a:bodyPr wrap="square">
            <a:spAutoFit/>
          </a:bodyPr>
          <a:lstStyle/>
          <a:p>
            <a:pPr marL="171450" indent="-171450">
              <a:buFont typeface="Arial" panose="020B0604020202020204" pitchFamily="34" charset="0"/>
              <a:buChar char="•"/>
            </a:pPr>
            <a:r>
              <a:rPr lang="en-US" sz="1100" b="1" noProof="0" dirty="0"/>
              <a:t>Padre: </a:t>
            </a:r>
            <a:r>
              <a:rPr lang="en-US" sz="1100" noProof="0" dirty="0"/>
              <a:t>Ahmed, cuando bajé a preparar el desayuno esta mañana, me di cuenta de que no completaste tu tarea familiar.</a:t>
            </a:r>
          </a:p>
          <a:p>
            <a:pPr marL="171450" indent="-171450">
              <a:buFont typeface="Arial" panose="020B0604020202020204" pitchFamily="34" charset="0"/>
              <a:buChar char="•"/>
            </a:pPr>
            <a:r>
              <a:rPr lang="en-US" sz="1100" b="1" noProof="0" dirty="0"/>
              <a:t>Ahmed: </a:t>
            </a:r>
            <a:r>
              <a:rPr lang="en-US" sz="1100" noProof="0" dirty="0"/>
              <a:t>Lo sé, ayer estuve muy ocupado con las </a:t>
            </a:r>
            <a:r>
              <a:rPr lang="en-US" sz="1100" noProof="0" dirty="0" err="1"/>
              <a:t>tareas</a:t>
            </a:r>
            <a:r>
              <a:rPr lang="en-US" sz="1100" noProof="0" dirty="0"/>
              <a:t> de la </a:t>
            </a:r>
            <a:r>
              <a:rPr lang="en-US" sz="1100" noProof="0" dirty="0" err="1"/>
              <a:t>escuela</a:t>
            </a:r>
            <a:r>
              <a:rPr lang="en-US" sz="1100" noProof="0" dirty="0"/>
              <a:t> y se me olvidó.</a:t>
            </a:r>
          </a:p>
          <a:p>
            <a:pPr marL="171450" indent="-171450">
              <a:buFont typeface="Arial" panose="020B0604020202020204" pitchFamily="34" charset="0"/>
              <a:buChar char="•"/>
            </a:pPr>
            <a:r>
              <a:rPr lang="en-US" sz="1100" b="1" noProof="0" dirty="0"/>
              <a:t>Padre: </a:t>
            </a:r>
            <a:r>
              <a:rPr lang="en-US" sz="1100" noProof="0" dirty="0"/>
              <a:t>Sé que estás trabajando muy duro en el colegio Ahmed y estoy muy orgulloso de ti por ello, pero es importante para nuestra casa que cada uno haga su parte. ¿Cómo puedes acordarte de hacer </a:t>
            </a:r>
            <a:r>
              <a:rPr lang="en-US" sz="1100" noProof="0" dirty="0" err="1"/>
              <a:t>tus</a:t>
            </a:r>
            <a:r>
              <a:rPr lang="en-US" sz="1100" noProof="0" dirty="0"/>
              <a:t> </a:t>
            </a:r>
            <a:r>
              <a:rPr lang="en-US" sz="1100" noProof="0" dirty="0" err="1"/>
              <a:t>tareas</a:t>
            </a:r>
            <a:r>
              <a:rPr lang="en-US" sz="1100" noProof="0" dirty="0"/>
              <a:t> del </a:t>
            </a:r>
            <a:r>
              <a:rPr lang="en-US" sz="1100" noProof="0" dirty="0" err="1"/>
              <a:t>hogar</a:t>
            </a:r>
            <a:r>
              <a:rPr lang="en-US" sz="1100" noProof="0" dirty="0"/>
              <a:t>?</a:t>
            </a:r>
          </a:p>
          <a:p>
            <a:pPr marL="171450" indent="-171450">
              <a:buFont typeface="Arial" panose="020B0604020202020204" pitchFamily="34" charset="0"/>
              <a:buChar char="•"/>
            </a:pPr>
            <a:r>
              <a:rPr lang="en-US" sz="1100" b="1" noProof="0" dirty="0"/>
              <a:t>Ahmed: </a:t>
            </a:r>
            <a:r>
              <a:rPr lang="en-US" sz="1100" noProof="0" dirty="0"/>
              <a:t>Bueno, supongo que puedo hacerlo tan pronto como llegue a casa de la escuela y luego </a:t>
            </a:r>
            <a:r>
              <a:rPr lang="en-US" sz="1100" noProof="0" dirty="0" err="1"/>
              <a:t>hacer</a:t>
            </a:r>
            <a:r>
              <a:rPr lang="en-US" sz="1100" noProof="0" dirty="0"/>
              <a:t> mis </a:t>
            </a:r>
            <a:r>
              <a:rPr lang="en-US" sz="1100" noProof="0" dirty="0" err="1"/>
              <a:t>tareas</a:t>
            </a:r>
            <a:r>
              <a:rPr lang="en-US" sz="1100" noProof="0" dirty="0"/>
              <a:t>.</a:t>
            </a:r>
          </a:p>
          <a:p>
            <a:pPr marL="171450" indent="-171450">
              <a:buFont typeface="Arial" panose="020B0604020202020204" pitchFamily="34" charset="0"/>
              <a:buChar char="•"/>
            </a:pPr>
            <a:r>
              <a:rPr lang="en-US" sz="1100" b="1" noProof="0" dirty="0"/>
              <a:t>Padre: </a:t>
            </a:r>
            <a:r>
              <a:rPr lang="en-US" sz="1100" noProof="0" dirty="0"/>
              <a:t>Bien, Ahmed eso suena bien. ¿Lo intentamos el resto de la semana a ver qué tal?</a:t>
            </a:r>
          </a:p>
          <a:p>
            <a:pPr marL="171450" indent="-171450">
              <a:buFont typeface="Arial" panose="020B0604020202020204" pitchFamily="34" charset="0"/>
              <a:buChar char="•"/>
            </a:pPr>
            <a:r>
              <a:rPr lang="en-US" sz="1100" b="1" noProof="0" dirty="0"/>
              <a:t>Ahmed: </a:t>
            </a:r>
            <a:r>
              <a:rPr lang="en-US" sz="1100" noProof="0" dirty="0"/>
              <a:t>Sí, creo que estará bien.</a:t>
            </a:r>
          </a:p>
        </p:txBody>
      </p:sp>
    </p:spTree>
    <p:extLst>
      <p:ext uri="{BB962C8B-B14F-4D97-AF65-F5344CB8AC3E}">
        <p14:creationId xmlns:p14="http://schemas.microsoft.com/office/powerpoint/2010/main" val="3804937905"/>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DCC30225-6A4F-905D-FC69-8863D5FCD08C}"/>
              </a:ext>
            </a:extLst>
          </p:cNvPr>
          <p:cNvSpPr txBox="1"/>
          <p:nvPr/>
        </p:nvSpPr>
        <p:spPr>
          <a:xfrm>
            <a:off x="1013200" y="719317"/>
            <a:ext cx="5226892" cy="523220"/>
          </a:xfrm>
          <a:prstGeom prst="rect">
            <a:avLst/>
          </a:prstGeom>
          <a:noFill/>
        </p:spPr>
        <p:txBody>
          <a:bodyPr wrap="square">
            <a:spAutoFit/>
          </a:bodyPr>
          <a:lstStyle/>
          <a:p>
            <a:pPr marL="0" marR="0" lvl="0" indent="0" algn="l" rtl="0">
              <a:spcBef>
                <a:spcPts val="0"/>
              </a:spcBef>
              <a:spcAft>
                <a:spcPts val="1800"/>
              </a:spcAft>
              <a:buNone/>
            </a:pPr>
            <a:r>
              <a:rPr lang="en-US" sz="1400" b="1" spc="300" dirty="0">
                <a:solidFill>
                  <a:schemeClr val="bg1"/>
                </a:solidFill>
                <a:highlight>
                  <a:srgbClr val="54AF4B"/>
                </a:highlight>
                <a:latin typeface="Calibri"/>
                <a:ea typeface="Calibri"/>
                <a:cs typeface="Calibri"/>
                <a:sym typeface="Calibri"/>
              </a:rPr>
              <a:t>SESIÓN 6: ESTRATEGIAS DE DISCIPLINA NO VIOLENTA PARA CUIDADORES</a:t>
            </a:r>
          </a:p>
        </p:txBody>
      </p:sp>
      <p:sp>
        <p:nvSpPr>
          <p:cNvPr id="16" name="Hexagon 15">
            <a:extLst>
              <a:ext uri="{FF2B5EF4-FFF2-40B4-BE49-F238E27FC236}">
                <a16:creationId xmlns:a16="http://schemas.microsoft.com/office/drawing/2014/main" id="{F4F20A53-B8B7-8386-80BB-458946D2C2F7}"/>
              </a:ext>
            </a:extLst>
          </p:cNvPr>
          <p:cNvSpPr/>
          <p:nvPr/>
        </p:nvSpPr>
        <p:spPr>
          <a:xfrm rot="1782986">
            <a:off x="286724" y="301110"/>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Hexagon 16">
            <a:extLst>
              <a:ext uri="{FF2B5EF4-FFF2-40B4-BE49-F238E27FC236}">
                <a16:creationId xmlns:a16="http://schemas.microsoft.com/office/drawing/2014/main" id="{5B0D2ECD-2245-1B29-30FA-9D9E91DEC81C}"/>
              </a:ext>
            </a:extLst>
          </p:cNvPr>
          <p:cNvSpPr/>
          <p:nvPr/>
        </p:nvSpPr>
        <p:spPr>
          <a:xfrm rot="1782986">
            <a:off x="286724" y="763955"/>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Hexagon 17">
            <a:extLst>
              <a:ext uri="{FF2B5EF4-FFF2-40B4-BE49-F238E27FC236}">
                <a16:creationId xmlns:a16="http://schemas.microsoft.com/office/drawing/2014/main" id="{2F62FD80-42A6-087C-FB97-CBD717DE2157}"/>
              </a:ext>
            </a:extLst>
          </p:cNvPr>
          <p:cNvSpPr/>
          <p:nvPr/>
        </p:nvSpPr>
        <p:spPr>
          <a:xfrm rot="1782986">
            <a:off x="286724" y="1226800"/>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Hexagon 18">
            <a:extLst>
              <a:ext uri="{FF2B5EF4-FFF2-40B4-BE49-F238E27FC236}">
                <a16:creationId xmlns:a16="http://schemas.microsoft.com/office/drawing/2014/main" id="{34282C81-1BDD-445E-97F5-59741069E143}"/>
              </a:ext>
            </a:extLst>
          </p:cNvPr>
          <p:cNvSpPr/>
          <p:nvPr/>
        </p:nvSpPr>
        <p:spPr>
          <a:xfrm rot="1782986">
            <a:off x="286724" y="1689645"/>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Hexagon 19">
            <a:extLst>
              <a:ext uri="{FF2B5EF4-FFF2-40B4-BE49-F238E27FC236}">
                <a16:creationId xmlns:a16="http://schemas.microsoft.com/office/drawing/2014/main" id="{DAE8D308-1F21-2E7C-7DA3-C0E216556E5B}"/>
              </a:ext>
            </a:extLst>
          </p:cNvPr>
          <p:cNvSpPr/>
          <p:nvPr/>
        </p:nvSpPr>
        <p:spPr>
          <a:xfrm rot="1782986">
            <a:off x="286724" y="2152490"/>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Hexagon 1">
            <a:extLst>
              <a:ext uri="{FF2B5EF4-FFF2-40B4-BE49-F238E27FC236}">
                <a16:creationId xmlns:a16="http://schemas.microsoft.com/office/drawing/2014/main" id="{1E37091B-55F7-99F1-7BB3-3E38A159A2CF}"/>
              </a:ext>
            </a:extLst>
          </p:cNvPr>
          <p:cNvSpPr/>
          <p:nvPr/>
        </p:nvSpPr>
        <p:spPr>
          <a:xfrm rot="1782986">
            <a:off x="286724" y="2615334"/>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Hexagon 2">
            <a:extLst>
              <a:ext uri="{FF2B5EF4-FFF2-40B4-BE49-F238E27FC236}">
                <a16:creationId xmlns:a16="http://schemas.microsoft.com/office/drawing/2014/main" id="{A3D3CC4C-CCF0-1944-C84C-88EA789CEF25}"/>
              </a:ext>
            </a:extLst>
          </p:cNvPr>
          <p:cNvSpPr/>
          <p:nvPr/>
        </p:nvSpPr>
        <p:spPr>
          <a:xfrm rot="1782986">
            <a:off x="286724" y="3078179"/>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Hexagon 3">
            <a:extLst>
              <a:ext uri="{FF2B5EF4-FFF2-40B4-BE49-F238E27FC236}">
                <a16:creationId xmlns:a16="http://schemas.microsoft.com/office/drawing/2014/main" id="{1426B9F9-577C-D8DA-5B67-90CA500A9B51}"/>
              </a:ext>
            </a:extLst>
          </p:cNvPr>
          <p:cNvSpPr/>
          <p:nvPr/>
        </p:nvSpPr>
        <p:spPr>
          <a:xfrm rot="1782986">
            <a:off x="286724" y="3541024"/>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Hexagon 5">
            <a:extLst>
              <a:ext uri="{FF2B5EF4-FFF2-40B4-BE49-F238E27FC236}">
                <a16:creationId xmlns:a16="http://schemas.microsoft.com/office/drawing/2014/main" id="{7CC15EA9-F408-4225-9220-1B8536D5999B}"/>
              </a:ext>
            </a:extLst>
          </p:cNvPr>
          <p:cNvSpPr/>
          <p:nvPr/>
        </p:nvSpPr>
        <p:spPr>
          <a:xfrm rot="1782986">
            <a:off x="286724" y="4003869"/>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Hexagon 6">
            <a:extLst>
              <a:ext uri="{FF2B5EF4-FFF2-40B4-BE49-F238E27FC236}">
                <a16:creationId xmlns:a16="http://schemas.microsoft.com/office/drawing/2014/main" id="{5B69E624-2ACE-034F-1033-1FD7D9AEB146}"/>
              </a:ext>
            </a:extLst>
          </p:cNvPr>
          <p:cNvSpPr/>
          <p:nvPr/>
        </p:nvSpPr>
        <p:spPr>
          <a:xfrm rot="1782986">
            <a:off x="286724" y="4466714"/>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TextBox 13">
            <a:extLst>
              <a:ext uri="{FF2B5EF4-FFF2-40B4-BE49-F238E27FC236}">
                <a16:creationId xmlns:a16="http://schemas.microsoft.com/office/drawing/2014/main" id="{D9FF1787-8EC6-F844-FE81-4543D6210EDF}"/>
              </a:ext>
            </a:extLst>
          </p:cNvPr>
          <p:cNvSpPr txBox="1"/>
          <p:nvPr/>
        </p:nvSpPr>
        <p:spPr>
          <a:xfrm>
            <a:off x="996286" y="1441762"/>
            <a:ext cx="5254041" cy="276999"/>
          </a:xfrm>
          <a:prstGeom prst="rect">
            <a:avLst/>
          </a:prstGeom>
          <a:noFill/>
        </p:spPr>
        <p:txBody>
          <a:bodyPr wrap="square" rtlCol="0">
            <a:spAutoFit/>
          </a:bodyPr>
          <a:lstStyle/>
          <a:p>
            <a:r>
              <a:rPr lang="en-US" sz="1200" b="1" spc="300" dirty="0">
                <a:solidFill>
                  <a:schemeClr val="tx1"/>
                </a:solidFill>
              </a:rPr>
              <a:t>NOTAS</a:t>
            </a:r>
          </a:p>
        </p:txBody>
      </p:sp>
      <p:sp>
        <p:nvSpPr>
          <p:cNvPr id="15" name="Rectangle 14">
            <a:extLst>
              <a:ext uri="{FF2B5EF4-FFF2-40B4-BE49-F238E27FC236}">
                <a16:creationId xmlns:a16="http://schemas.microsoft.com/office/drawing/2014/main" id="{C58F702E-C583-B502-9A4A-783E47AB4D43}"/>
              </a:ext>
            </a:extLst>
          </p:cNvPr>
          <p:cNvSpPr/>
          <p:nvPr/>
        </p:nvSpPr>
        <p:spPr>
          <a:xfrm>
            <a:off x="996286" y="1860054"/>
            <a:ext cx="5243806" cy="7182346"/>
          </a:xfrm>
          <a:prstGeom prst="rect">
            <a:avLst/>
          </a:prstGeom>
          <a:no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547447991"/>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DCC30225-6A4F-905D-FC69-8863D5FCD08C}"/>
              </a:ext>
            </a:extLst>
          </p:cNvPr>
          <p:cNvSpPr txBox="1"/>
          <p:nvPr/>
        </p:nvSpPr>
        <p:spPr>
          <a:xfrm>
            <a:off x="1013200" y="719317"/>
            <a:ext cx="5226892" cy="523220"/>
          </a:xfrm>
          <a:prstGeom prst="rect">
            <a:avLst/>
          </a:prstGeom>
          <a:noFill/>
        </p:spPr>
        <p:txBody>
          <a:bodyPr wrap="square">
            <a:spAutoFit/>
          </a:bodyPr>
          <a:lstStyle/>
          <a:p>
            <a:pPr marL="0" marR="0" lvl="0" indent="0" algn="l" rtl="0">
              <a:spcBef>
                <a:spcPts val="0"/>
              </a:spcBef>
              <a:spcAft>
                <a:spcPts val="1800"/>
              </a:spcAft>
              <a:buNone/>
            </a:pPr>
            <a:r>
              <a:rPr lang="en-US" sz="1400" b="1" spc="300" dirty="0">
                <a:solidFill>
                  <a:schemeClr val="bg1"/>
                </a:solidFill>
                <a:highlight>
                  <a:srgbClr val="54AF4B"/>
                </a:highlight>
                <a:latin typeface="Calibri"/>
                <a:ea typeface="Calibri"/>
                <a:cs typeface="Calibri"/>
                <a:sym typeface="Calibri"/>
              </a:rPr>
              <a:t>SESIÓN 7: FORTALECIMIENTO DE LAS REDES DE APOYO SOCIAL </a:t>
            </a:r>
          </a:p>
        </p:txBody>
      </p:sp>
      <p:sp>
        <p:nvSpPr>
          <p:cNvPr id="16" name="Hexagon 15">
            <a:extLst>
              <a:ext uri="{FF2B5EF4-FFF2-40B4-BE49-F238E27FC236}">
                <a16:creationId xmlns:a16="http://schemas.microsoft.com/office/drawing/2014/main" id="{F4F20A53-B8B7-8386-80BB-458946D2C2F7}"/>
              </a:ext>
            </a:extLst>
          </p:cNvPr>
          <p:cNvSpPr/>
          <p:nvPr/>
        </p:nvSpPr>
        <p:spPr>
          <a:xfrm rot="1782986">
            <a:off x="286724" y="301110"/>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Hexagon 16">
            <a:extLst>
              <a:ext uri="{FF2B5EF4-FFF2-40B4-BE49-F238E27FC236}">
                <a16:creationId xmlns:a16="http://schemas.microsoft.com/office/drawing/2014/main" id="{5B0D2ECD-2245-1B29-30FA-9D9E91DEC81C}"/>
              </a:ext>
            </a:extLst>
          </p:cNvPr>
          <p:cNvSpPr/>
          <p:nvPr/>
        </p:nvSpPr>
        <p:spPr>
          <a:xfrm rot="1782986">
            <a:off x="286724" y="763955"/>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Hexagon 17">
            <a:extLst>
              <a:ext uri="{FF2B5EF4-FFF2-40B4-BE49-F238E27FC236}">
                <a16:creationId xmlns:a16="http://schemas.microsoft.com/office/drawing/2014/main" id="{2F62FD80-42A6-087C-FB97-CBD717DE2157}"/>
              </a:ext>
            </a:extLst>
          </p:cNvPr>
          <p:cNvSpPr/>
          <p:nvPr/>
        </p:nvSpPr>
        <p:spPr>
          <a:xfrm rot="1782986">
            <a:off x="286724" y="1226800"/>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Hexagon 18">
            <a:extLst>
              <a:ext uri="{FF2B5EF4-FFF2-40B4-BE49-F238E27FC236}">
                <a16:creationId xmlns:a16="http://schemas.microsoft.com/office/drawing/2014/main" id="{34282C81-1BDD-445E-97F5-59741069E143}"/>
              </a:ext>
            </a:extLst>
          </p:cNvPr>
          <p:cNvSpPr/>
          <p:nvPr/>
        </p:nvSpPr>
        <p:spPr>
          <a:xfrm rot="1782986">
            <a:off x="286724" y="1689645"/>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Hexagon 19">
            <a:extLst>
              <a:ext uri="{FF2B5EF4-FFF2-40B4-BE49-F238E27FC236}">
                <a16:creationId xmlns:a16="http://schemas.microsoft.com/office/drawing/2014/main" id="{DAE8D308-1F21-2E7C-7DA3-C0E216556E5B}"/>
              </a:ext>
            </a:extLst>
          </p:cNvPr>
          <p:cNvSpPr/>
          <p:nvPr/>
        </p:nvSpPr>
        <p:spPr>
          <a:xfrm rot="1782986">
            <a:off x="286724" y="2152490"/>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Hexagon 1">
            <a:extLst>
              <a:ext uri="{FF2B5EF4-FFF2-40B4-BE49-F238E27FC236}">
                <a16:creationId xmlns:a16="http://schemas.microsoft.com/office/drawing/2014/main" id="{1E37091B-55F7-99F1-7BB3-3E38A159A2CF}"/>
              </a:ext>
            </a:extLst>
          </p:cNvPr>
          <p:cNvSpPr/>
          <p:nvPr/>
        </p:nvSpPr>
        <p:spPr>
          <a:xfrm rot="1782986">
            <a:off x="286724" y="2615334"/>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Hexagon 2">
            <a:extLst>
              <a:ext uri="{FF2B5EF4-FFF2-40B4-BE49-F238E27FC236}">
                <a16:creationId xmlns:a16="http://schemas.microsoft.com/office/drawing/2014/main" id="{A3D3CC4C-CCF0-1944-C84C-88EA789CEF25}"/>
              </a:ext>
            </a:extLst>
          </p:cNvPr>
          <p:cNvSpPr/>
          <p:nvPr/>
        </p:nvSpPr>
        <p:spPr>
          <a:xfrm rot="1782986">
            <a:off x="286724" y="3078179"/>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Hexagon 3">
            <a:extLst>
              <a:ext uri="{FF2B5EF4-FFF2-40B4-BE49-F238E27FC236}">
                <a16:creationId xmlns:a16="http://schemas.microsoft.com/office/drawing/2014/main" id="{1426B9F9-577C-D8DA-5B67-90CA500A9B51}"/>
              </a:ext>
            </a:extLst>
          </p:cNvPr>
          <p:cNvSpPr/>
          <p:nvPr/>
        </p:nvSpPr>
        <p:spPr>
          <a:xfrm rot="1782986">
            <a:off x="286724" y="3541024"/>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Hexagon 5">
            <a:extLst>
              <a:ext uri="{FF2B5EF4-FFF2-40B4-BE49-F238E27FC236}">
                <a16:creationId xmlns:a16="http://schemas.microsoft.com/office/drawing/2014/main" id="{7CC15EA9-F408-4225-9220-1B8536D5999B}"/>
              </a:ext>
            </a:extLst>
          </p:cNvPr>
          <p:cNvSpPr/>
          <p:nvPr/>
        </p:nvSpPr>
        <p:spPr>
          <a:xfrm rot="1782986">
            <a:off x="286724" y="4003869"/>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Hexagon 6">
            <a:extLst>
              <a:ext uri="{FF2B5EF4-FFF2-40B4-BE49-F238E27FC236}">
                <a16:creationId xmlns:a16="http://schemas.microsoft.com/office/drawing/2014/main" id="{5B69E624-2ACE-034F-1033-1FD7D9AEB146}"/>
              </a:ext>
            </a:extLst>
          </p:cNvPr>
          <p:cNvSpPr/>
          <p:nvPr/>
        </p:nvSpPr>
        <p:spPr>
          <a:xfrm rot="1782986">
            <a:off x="286724" y="4466714"/>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TextBox 10">
            <a:extLst>
              <a:ext uri="{FF2B5EF4-FFF2-40B4-BE49-F238E27FC236}">
                <a16:creationId xmlns:a16="http://schemas.microsoft.com/office/drawing/2014/main" id="{282EA1D6-4E6D-FF1C-DAB3-12BBA278CA07}"/>
              </a:ext>
            </a:extLst>
          </p:cNvPr>
          <p:cNvSpPr txBox="1"/>
          <p:nvPr/>
        </p:nvSpPr>
        <p:spPr>
          <a:xfrm>
            <a:off x="996286" y="1532489"/>
            <a:ext cx="5254041" cy="276999"/>
          </a:xfrm>
          <a:prstGeom prst="rect">
            <a:avLst/>
          </a:prstGeom>
          <a:noFill/>
        </p:spPr>
        <p:txBody>
          <a:bodyPr wrap="square" rtlCol="0">
            <a:spAutoFit/>
          </a:bodyPr>
          <a:lstStyle/>
          <a:p>
            <a:r>
              <a:rPr lang="en-US" sz="1200" b="1" spc="300" dirty="0">
                <a:solidFill>
                  <a:schemeClr val="tx1"/>
                </a:solidFill>
              </a:rPr>
              <a:t>HERRAMIENTA - QUIÉN ESTÁ EN SU CÍRCULO </a:t>
            </a:r>
          </a:p>
        </p:txBody>
      </p:sp>
      <p:grpSp>
        <p:nvGrpSpPr>
          <p:cNvPr id="21" name="Group 20">
            <a:extLst>
              <a:ext uri="{FF2B5EF4-FFF2-40B4-BE49-F238E27FC236}">
                <a16:creationId xmlns:a16="http://schemas.microsoft.com/office/drawing/2014/main" id="{DBC50373-D6DE-2CA1-D53B-11F8E53C3D9D}"/>
              </a:ext>
            </a:extLst>
          </p:cNvPr>
          <p:cNvGrpSpPr/>
          <p:nvPr/>
        </p:nvGrpSpPr>
        <p:grpSpPr>
          <a:xfrm>
            <a:off x="1013200" y="2088334"/>
            <a:ext cx="5203986" cy="5567125"/>
            <a:chOff x="1205470" y="2205275"/>
            <a:chExt cx="4899406" cy="5241291"/>
          </a:xfrm>
        </p:grpSpPr>
        <p:sp>
          <p:nvSpPr>
            <p:cNvPr id="12" name="Oval 11">
              <a:extLst>
                <a:ext uri="{FF2B5EF4-FFF2-40B4-BE49-F238E27FC236}">
                  <a16:creationId xmlns:a16="http://schemas.microsoft.com/office/drawing/2014/main" id="{D33A9785-501B-5142-48BD-89D5DC05F4EF}"/>
                </a:ext>
              </a:extLst>
            </p:cNvPr>
            <p:cNvSpPr/>
            <p:nvPr/>
          </p:nvSpPr>
          <p:spPr>
            <a:xfrm>
              <a:off x="1205470" y="2205275"/>
              <a:ext cx="4899406" cy="4899406"/>
            </a:xfrm>
            <a:prstGeom prst="ellipse">
              <a:avLst/>
            </a:prstGeom>
            <a:no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TextBox 12">
              <a:extLst>
                <a:ext uri="{FF2B5EF4-FFF2-40B4-BE49-F238E27FC236}">
                  <a16:creationId xmlns:a16="http://schemas.microsoft.com/office/drawing/2014/main" id="{22AE3B2A-0F79-90DC-81A5-D71DA9CB3FC8}"/>
                </a:ext>
              </a:extLst>
            </p:cNvPr>
            <p:cNvSpPr txBox="1"/>
            <p:nvPr/>
          </p:nvSpPr>
          <p:spPr>
            <a:xfrm>
              <a:off x="1843355" y="2385980"/>
              <a:ext cx="3623633" cy="261610"/>
            </a:xfrm>
            <a:prstGeom prst="rect">
              <a:avLst/>
            </a:prstGeom>
            <a:noFill/>
          </p:spPr>
          <p:txBody>
            <a:bodyPr wrap="square">
              <a:spAutoFit/>
            </a:bodyPr>
            <a:lstStyle/>
            <a:p>
              <a:pPr algn="ctr">
                <a:spcAft>
                  <a:spcPts val="600"/>
                </a:spcAft>
              </a:pPr>
              <a:r>
                <a:rPr lang="it-IT" sz="1100" b="1" i="0" dirty="0">
                  <a:solidFill>
                    <a:schemeClr val="tx2">
                      <a:lumMod val="10000"/>
                    </a:schemeClr>
                  </a:solidFill>
                  <a:effectLst/>
                  <a:ea typeface="Courier New" panose="02070309020205020404" pitchFamily="49" charset="0"/>
                  <a:cs typeface="Calibri" panose="020F0502020204030204" pitchFamily="34" charset="0"/>
                </a:rPr>
                <a:t>Círculo de apoyo</a:t>
              </a:r>
            </a:p>
          </p:txBody>
        </p:sp>
        <p:sp>
          <p:nvSpPr>
            <p:cNvPr id="14" name="TextBox 13">
              <a:extLst>
                <a:ext uri="{FF2B5EF4-FFF2-40B4-BE49-F238E27FC236}">
                  <a16:creationId xmlns:a16="http://schemas.microsoft.com/office/drawing/2014/main" id="{004CB853-C211-3408-53B4-ED2944182F62}"/>
                </a:ext>
              </a:extLst>
            </p:cNvPr>
            <p:cNvSpPr txBox="1"/>
            <p:nvPr/>
          </p:nvSpPr>
          <p:spPr>
            <a:xfrm>
              <a:off x="1843356" y="7184956"/>
              <a:ext cx="3623633" cy="261610"/>
            </a:xfrm>
            <a:prstGeom prst="rect">
              <a:avLst/>
            </a:prstGeom>
            <a:noFill/>
          </p:spPr>
          <p:txBody>
            <a:bodyPr wrap="square">
              <a:spAutoFit/>
            </a:bodyPr>
            <a:lstStyle/>
            <a:p>
              <a:pPr algn="ctr">
                <a:spcAft>
                  <a:spcPts val="600"/>
                </a:spcAft>
              </a:pPr>
              <a:r>
                <a:rPr lang="it-IT" sz="1100" b="1" i="0" dirty="0">
                  <a:solidFill>
                    <a:schemeClr val="tx2">
                      <a:lumMod val="10000"/>
                    </a:schemeClr>
                  </a:solidFill>
                  <a:effectLst/>
                  <a:ea typeface="Courier New" panose="02070309020205020404" pitchFamily="49" charset="0"/>
                  <a:cs typeface="Calibri" panose="020F0502020204030204" pitchFamily="34" charset="0"/>
                </a:rPr>
                <a:t>Conexiones deseadas</a:t>
              </a:r>
            </a:p>
          </p:txBody>
        </p:sp>
      </p:grpSp>
    </p:spTree>
    <p:extLst>
      <p:ext uri="{BB962C8B-B14F-4D97-AF65-F5344CB8AC3E}">
        <p14:creationId xmlns:p14="http://schemas.microsoft.com/office/powerpoint/2010/main" val="2000215712"/>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Hexagon 15">
            <a:extLst>
              <a:ext uri="{FF2B5EF4-FFF2-40B4-BE49-F238E27FC236}">
                <a16:creationId xmlns:a16="http://schemas.microsoft.com/office/drawing/2014/main" id="{F4F20A53-B8B7-8386-80BB-458946D2C2F7}"/>
              </a:ext>
            </a:extLst>
          </p:cNvPr>
          <p:cNvSpPr/>
          <p:nvPr/>
        </p:nvSpPr>
        <p:spPr>
          <a:xfrm rot="1782986">
            <a:off x="286724" y="301110"/>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Hexagon 16">
            <a:extLst>
              <a:ext uri="{FF2B5EF4-FFF2-40B4-BE49-F238E27FC236}">
                <a16:creationId xmlns:a16="http://schemas.microsoft.com/office/drawing/2014/main" id="{5B0D2ECD-2245-1B29-30FA-9D9E91DEC81C}"/>
              </a:ext>
            </a:extLst>
          </p:cNvPr>
          <p:cNvSpPr/>
          <p:nvPr/>
        </p:nvSpPr>
        <p:spPr>
          <a:xfrm rot="1782986">
            <a:off x="286724" y="763955"/>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Hexagon 17">
            <a:extLst>
              <a:ext uri="{FF2B5EF4-FFF2-40B4-BE49-F238E27FC236}">
                <a16:creationId xmlns:a16="http://schemas.microsoft.com/office/drawing/2014/main" id="{2F62FD80-42A6-087C-FB97-CBD717DE2157}"/>
              </a:ext>
            </a:extLst>
          </p:cNvPr>
          <p:cNvSpPr/>
          <p:nvPr/>
        </p:nvSpPr>
        <p:spPr>
          <a:xfrm rot="1782986">
            <a:off x="286724" y="1226800"/>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Hexagon 18">
            <a:extLst>
              <a:ext uri="{FF2B5EF4-FFF2-40B4-BE49-F238E27FC236}">
                <a16:creationId xmlns:a16="http://schemas.microsoft.com/office/drawing/2014/main" id="{34282C81-1BDD-445E-97F5-59741069E143}"/>
              </a:ext>
            </a:extLst>
          </p:cNvPr>
          <p:cNvSpPr/>
          <p:nvPr/>
        </p:nvSpPr>
        <p:spPr>
          <a:xfrm rot="1782986">
            <a:off x="286724" y="1689645"/>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Hexagon 19">
            <a:extLst>
              <a:ext uri="{FF2B5EF4-FFF2-40B4-BE49-F238E27FC236}">
                <a16:creationId xmlns:a16="http://schemas.microsoft.com/office/drawing/2014/main" id="{DAE8D308-1F21-2E7C-7DA3-C0E216556E5B}"/>
              </a:ext>
            </a:extLst>
          </p:cNvPr>
          <p:cNvSpPr/>
          <p:nvPr/>
        </p:nvSpPr>
        <p:spPr>
          <a:xfrm rot="1782986">
            <a:off x="286724" y="2152490"/>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Hexagon 1">
            <a:extLst>
              <a:ext uri="{FF2B5EF4-FFF2-40B4-BE49-F238E27FC236}">
                <a16:creationId xmlns:a16="http://schemas.microsoft.com/office/drawing/2014/main" id="{1E37091B-55F7-99F1-7BB3-3E38A159A2CF}"/>
              </a:ext>
            </a:extLst>
          </p:cNvPr>
          <p:cNvSpPr/>
          <p:nvPr/>
        </p:nvSpPr>
        <p:spPr>
          <a:xfrm rot="1782986">
            <a:off x="286724" y="2615334"/>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Hexagon 2">
            <a:extLst>
              <a:ext uri="{FF2B5EF4-FFF2-40B4-BE49-F238E27FC236}">
                <a16:creationId xmlns:a16="http://schemas.microsoft.com/office/drawing/2014/main" id="{A3D3CC4C-CCF0-1944-C84C-88EA789CEF25}"/>
              </a:ext>
            </a:extLst>
          </p:cNvPr>
          <p:cNvSpPr/>
          <p:nvPr/>
        </p:nvSpPr>
        <p:spPr>
          <a:xfrm rot="1782986">
            <a:off x="286724" y="3078179"/>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Hexagon 3">
            <a:extLst>
              <a:ext uri="{FF2B5EF4-FFF2-40B4-BE49-F238E27FC236}">
                <a16:creationId xmlns:a16="http://schemas.microsoft.com/office/drawing/2014/main" id="{1426B9F9-577C-D8DA-5B67-90CA500A9B51}"/>
              </a:ext>
            </a:extLst>
          </p:cNvPr>
          <p:cNvSpPr/>
          <p:nvPr/>
        </p:nvSpPr>
        <p:spPr>
          <a:xfrm rot="1782986">
            <a:off x="286724" y="3541024"/>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Hexagon 5">
            <a:extLst>
              <a:ext uri="{FF2B5EF4-FFF2-40B4-BE49-F238E27FC236}">
                <a16:creationId xmlns:a16="http://schemas.microsoft.com/office/drawing/2014/main" id="{7CC15EA9-F408-4225-9220-1B8536D5999B}"/>
              </a:ext>
            </a:extLst>
          </p:cNvPr>
          <p:cNvSpPr/>
          <p:nvPr/>
        </p:nvSpPr>
        <p:spPr>
          <a:xfrm rot="1782986">
            <a:off x="286724" y="4003869"/>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Hexagon 6">
            <a:extLst>
              <a:ext uri="{FF2B5EF4-FFF2-40B4-BE49-F238E27FC236}">
                <a16:creationId xmlns:a16="http://schemas.microsoft.com/office/drawing/2014/main" id="{5B69E624-2ACE-034F-1033-1FD7D9AEB146}"/>
              </a:ext>
            </a:extLst>
          </p:cNvPr>
          <p:cNvSpPr/>
          <p:nvPr/>
        </p:nvSpPr>
        <p:spPr>
          <a:xfrm rot="1782986">
            <a:off x="286724" y="4466714"/>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TextBox 7">
            <a:extLst>
              <a:ext uri="{FF2B5EF4-FFF2-40B4-BE49-F238E27FC236}">
                <a16:creationId xmlns:a16="http://schemas.microsoft.com/office/drawing/2014/main" id="{F4A7E07D-F81B-F932-43EE-6F82A9890995}"/>
              </a:ext>
            </a:extLst>
          </p:cNvPr>
          <p:cNvSpPr txBox="1"/>
          <p:nvPr/>
        </p:nvSpPr>
        <p:spPr>
          <a:xfrm>
            <a:off x="999616" y="741196"/>
            <a:ext cx="5254041" cy="276999"/>
          </a:xfrm>
          <a:prstGeom prst="rect">
            <a:avLst/>
          </a:prstGeom>
          <a:noFill/>
        </p:spPr>
        <p:txBody>
          <a:bodyPr wrap="square" rtlCol="0">
            <a:spAutoFit/>
          </a:bodyPr>
          <a:lstStyle/>
          <a:p>
            <a:r>
              <a:rPr lang="en-CA" sz="1200" b="1" spc="300" dirty="0">
                <a:solidFill>
                  <a:schemeClr val="tx1"/>
                </a:solidFill>
              </a:rPr>
              <a:t>HERRAMIENTA - ECOMAPA</a:t>
            </a:r>
            <a:endParaRPr lang="en-US" sz="1200" b="1" spc="300" dirty="0">
              <a:solidFill>
                <a:schemeClr val="tx1"/>
              </a:solidFill>
            </a:endParaRPr>
          </a:p>
        </p:txBody>
      </p:sp>
      <p:sp>
        <p:nvSpPr>
          <p:cNvPr id="11" name="Oval 10">
            <a:extLst>
              <a:ext uri="{FF2B5EF4-FFF2-40B4-BE49-F238E27FC236}">
                <a16:creationId xmlns:a16="http://schemas.microsoft.com/office/drawing/2014/main" id="{95E9F30B-C28F-292F-982D-02393740AD04}"/>
              </a:ext>
            </a:extLst>
          </p:cNvPr>
          <p:cNvSpPr/>
          <p:nvPr/>
        </p:nvSpPr>
        <p:spPr>
          <a:xfrm>
            <a:off x="3104397" y="3455521"/>
            <a:ext cx="1338262" cy="1338262"/>
          </a:xfrm>
          <a:prstGeom prst="ellipse">
            <a:avLst/>
          </a:prstGeom>
          <a:no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Oval 11">
            <a:extLst>
              <a:ext uri="{FF2B5EF4-FFF2-40B4-BE49-F238E27FC236}">
                <a16:creationId xmlns:a16="http://schemas.microsoft.com/office/drawing/2014/main" id="{32311B6A-5293-E880-88BD-9F7E77A144D6}"/>
              </a:ext>
            </a:extLst>
          </p:cNvPr>
          <p:cNvSpPr/>
          <p:nvPr/>
        </p:nvSpPr>
        <p:spPr>
          <a:xfrm>
            <a:off x="1911188" y="1723912"/>
            <a:ext cx="827266" cy="827266"/>
          </a:xfrm>
          <a:prstGeom prst="ellipse">
            <a:avLst/>
          </a:prstGeom>
          <a:no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Oval 12">
            <a:extLst>
              <a:ext uri="{FF2B5EF4-FFF2-40B4-BE49-F238E27FC236}">
                <a16:creationId xmlns:a16="http://schemas.microsoft.com/office/drawing/2014/main" id="{B476D37D-8595-9F5F-63D8-F325B5405E26}"/>
              </a:ext>
            </a:extLst>
          </p:cNvPr>
          <p:cNvSpPr/>
          <p:nvPr/>
        </p:nvSpPr>
        <p:spPr>
          <a:xfrm>
            <a:off x="1399433" y="2628255"/>
            <a:ext cx="827266" cy="827266"/>
          </a:xfrm>
          <a:prstGeom prst="ellipse">
            <a:avLst/>
          </a:prstGeom>
          <a:no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Oval 13">
            <a:extLst>
              <a:ext uri="{FF2B5EF4-FFF2-40B4-BE49-F238E27FC236}">
                <a16:creationId xmlns:a16="http://schemas.microsoft.com/office/drawing/2014/main" id="{A4153C47-8FA1-52B7-A43E-1DB17D09CA5B}"/>
              </a:ext>
            </a:extLst>
          </p:cNvPr>
          <p:cNvSpPr/>
          <p:nvPr/>
        </p:nvSpPr>
        <p:spPr>
          <a:xfrm>
            <a:off x="1181783" y="3784101"/>
            <a:ext cx="827266" cy="827266"/>
          </a:xfrm>
          <a:prstGeom prst="ellipse">
            <a:avLst/>
          </a:prstGeom>
          <a:no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Oval 14">
            <a:extLst>
              <a:ext uri="{FF2B5EF4-FFF2-40B4-BE49-F238E27FC236}">
                <a16:creationId xmlns:a16="http://schemas.microsoft.com/office/drawing/2014/main" id="{E3A92605-0BB7-9372-D11D-BD1450FEDA91}"/>
              </a:ext>
            </a:extLst>
          </p:cNvPr>
          <p:cNvSpPr/>
          <p:nvPr/>
        </p:nvSpPr>
        <p:spPr>
          <a:xfrm>
            <a:off x="1497555" y="4906478"/>
            <a:ext cx="827266" cy="827266"/>
          </a:xfrm>
          <a:prstGeom prst="ellipse">
            <a:avLst/>
          </a:prstGeom>
          <a:no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Oval 20">
            <a:extLst>
              <a:ext uri="{FF2B5EF4-FFF2-40B4-BE49-F238E27FC236}">
                <a16:creationId xmlns:a16="http://schemas.microsoft.com/office/drawing/2014/main" id="{45D65934-2836-FF07-5AF1-FDEB17A87BDA}"/>
              </a:ext>
            </a:extLst>
          </p:cNvPr>
          <p:cNvSpPr/>
          <p:nvPr/>
        </p:nvSpPr>
        <p:spPr>
          <a:xfrm>
            <a:off x="2196195" y="5810821"/>
            <a:ext cx="827266" cy="827266"/>
          </a:xfrm>
          <a:prstGeom prst="ellipse">
            <a:avLst/>
          </a:prstGeom>
          <a:no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2" name="Oval 21">
            <a:extLst>
              <a:ext uri="{FF2B5EF4-FFF2-40B4-BE49-F238E27FC236}">
                <a16:creationId xmlns:a16="http://schemas.microsoft.com/office/drawing/2014/main" id="{65A59743-2509-23F8-683B-E05B663DACB0}"/>
              </a:ext>
            </a:extLst>
          </p:cNvPr>
          <p:cNvSpPr/>
          <p:nvPr/>
        </p:nvSpPr>
        <p:spPr>
          <a:xfrm>
            <a:off x="3244316" y="6147377"/>
            <a:ext cx="827266" cy="827266"/>
          </a:xfrm>
          <a:prstGeom prst="ellipse">
            <a:avLst/>
          </a:prstGeom>
          <a:no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3" name="Oval 22">
            <a:extLst>
              <a:ext uri="{FF2B5EF4-FFF2-40B4-BE49-F238E27FC236}">
                <a16:creationId xmlns:a16="http://schemas.microsoft.com/office/drawing/2014/main" id="{0DBD7F1C-2186-00CB-3BAA-1DCE7416DEB2}"/>
              </a:ext>
            </a:extLst>
          </p:cNvPr>
          <p:cNvSpPr/>
          <p:nvPr/>
        </p:nvSpPr>
        <p:spPr>
          <a:xfrm>
            <a:off x="4292437" y="5907682"/>
            <a:ext cx="827266" cy="827266"/>
          </a:xfrm>
          <a:prstGeom prst="ellipse">
            <a:avLst/>
          </a:prstGeom>
          <a:no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4" name="Oval 23">
            <a:extLst>
              <a:ext uri="{FF2B5EF4-FFF2-40B4-BE49-F238E27FC236}">
                <a16:creationId xmlns:a16="http://schemas.microsoft.com/office/drawing/2014/main" id="{221A5266-E192-F5DB-02E9-0FE85FF3239B}"/>
              </a:ext>
            </a:extLst>
          </p:cNvPr>
          <p:cNvSpPr/>
          <p:nvPr/>
        </p:nvSpPr>
        <p:spPr>
          <a:xfrm>
            <a:off x="5119703" y="5320111"/>
            <a:ext cx="827266" cy="827266"/>
          </a:xfrm>
          <a:prstGeom prst="ellipse">
            <a:avLst/>
          </a:prstGeom>
          <a:no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5" name="Oval 24">
            <a:extLst>
              <a:ext uri="{FF2B5EF4-FFF2-40B4-BE49-F238E27FC236}">
                <a16:creationId xmlns:a16="http://schemas.microsoft.com/office/drawing/2014/main" id="{8C9E107A-E4D7-9E59-4743-6B98B4FE2196}"/>
              </a:ext>
            </a:extLst>
          </p:cNvPr>
          <p:cNvSpPr/>
          <p:nvPr/>
        </p:nvSpPr>
        <p:spPr>
          <a:xfrm>
            <a:off x="5426391" y="4311991"/>
            <a:ext cx="827266" cy="827266"/>
          </a:xfrm>
          <a:prstGeom prst="ellipse">
            <a:avLst/>
          </a:prstGeom>
          <a:no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6" name="Oval 25">
            <a:extLst>
              <a:ext uri="{FF2B5EF4-FFF2-40B4-BE49-F238E27FC236}">
                <a16:creationId xmlns:a16="http://schemas.microsoft.com/office/drawing/2014/main" id="{7156049C-5006-0375-8FF9-E66A35558394}"/>
              </a:ext>
            </a:extLst>
          </p:cNvPr>
          <p:cNvSpPr/>
          <p:nvPr/>
        </p:nvSpPr>
        <p:spPr>
          <a:xfrm>
            <a:off x="5416177" y="3171478"/>
            <a:ext cx="827266" cy="827266"/>
          </a:xfrm>
          <a:prstGeom prst="ellipse">
            <a:avLst/>
          </a:prstGeom>
          <a:no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7" name="Oval 26">
            <a:extLst>
              <a:ext uri="{FF2B5EF4-FFF2-40B4-BE49-F238E27FC236}">
                <a16:creationId xmlns:a16="http://schemas.microsoft.com/office/drawing/2014/main" id="{03E7AFDF-4CC3-1EC8-F324-09DBCC22356D}"/>
              </a:ext>
            </a:extLst>
          </p:cNvPr>
          <p:cNvSpPr/>
          <p:nvPr/>
        </p:nvSpPr>
        <p:spPr>
          <a:xfrm>
            <a:off x="5012758" y="2092319"/>
            <a:ext cx="827266" cy="827266"/>
          </a:xfrm>
          <a:prstGeom prst="ellipse">
            <a:avLst/>
          </a:prstGeom>
          <a:no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8" name="Oval 27">
            <a:extLst>
              <a:ext uri="{FF2B5EF4-FFF2-40B4-BE49-F238E27FC236}">
                <a16:creationId xmlns:a16="http://schemas.microsoft.com/office/drawing/2014/main" id="{64CF7AC3-567D-7B8A-49DE-207C831B3090}"/>
              </a:ext>
            </a:extLst>
          </p:cNvPr>
          <p:cNvSpPr/>
          <p:nvPr/>
        </p:nvSpPr>
        <p:spPr>
          <a:xfrm>
            <a:off x="4135734" y="1408078"/>
            <a:ext cx="827266" cy="827266"/>
          </a:xfrm>
          <a:prstGeom prst="ellipse">
            <a:avLst/>
          </a:prstGeom>
          <a:no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9" name="Oval 28">
            <a:extLst>
              <a:ext uri="{FF2B5EF4-FFF2-40B4-BE49-F238E27FC236}">
                <a16:creationId xmlns:a16="http://schemas.microsoft.com/office/drawing/2014/main" id="{AA3B4761-EFB1-1856-8088-2BA50FEA1BE6}"/>
              </a:ext>
            </a:extLst>
          </p:cNvPr>
          <p:cNvSpPr/>
          <p:nvPr/>
        </p:nvSpPr>
        <p:spPr>
          <a:xfrm>
            <a:off x="3023461" y="1261068"/>
            <a:ext cx="827266" cy="827266"/>
          </a:xfrm>
          <a:prstGeom prst="ellipse">
            <a:avLst/>
          </a:prstGeom>
          <a:no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0" name="Rectangle 29">
            <a:extLst>
              <a:ext uri="{FF2B5EF4-FFF2-40B4-BE49-F238E27FC236}">
                <a16:creationId xmlns:a16="http://schemas.microsoft.com/office/drawing/2014/main" id="{31C9E5B3-677F-35A1-2938-30D89E60DBF9}"/>
              </a:ext>
            </a:extLst>
          </p:cNvPr>
          <p:cNvSpPr/>
          <p:nvPr/>
        </p:nvSpPr>
        <p:spPr>
          <a:xfrm>
            <a:off x="4196626" y="7240918"/>
            <a:ext cx="2062499" cy="1904066"/>
          </a:xfrm>
          <a:prstGeom prst="rect">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00" dirty="0"/>
          </a:p>
        </p:txBody>
      </p:sp>
      <p:cxnSp>
        <p:nvCxnSpPr>
          <p:cNvPr id="31" name="Straight Arrow Connector 30">
            <a:extLst>
              <a:ext uri="{FF2B5EF4-FFF2-40B4-BE49-F238E27FC236}">
                <a16:creationId xmlns:a16="http://schemas.microsoft.com/office/drawing/2014/main" id="{77EB26E1-58F6-FACE-8BA3-5BDEE22EF5E2}"/>
              </a:ext>
            </a:extLst>
          </p:cNvPr>
          <p:cNvCxnSpPr>
            <a:cxnSpLocks/>
          </p:cNvCxnSpPr>
          <p:nvPr/>
        </p:nvCxnSpPr>
        <p:spPr>
          <a:xfrm flipH="1">
            <a:off x="4474658" y="7568559"/>
            <a:ext cx="604041" cy="0"/>
          </a:xfrm>
          <a:prstGeom prst="straightConnector1">
            <a:avLst/>
          </a:prstGeom>
          <a:ln w="76200">
            <a:solidFill>
              <a:schemeClr val="accent3">
                <a:lumMod val="75000"/>
              </a:schemeClr>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32" name="Straight Arrow Connector 31">
            <a:extLst>
              <a:ext uri="{FF2B5EF4-FFF2-40B4-BE49-F238E27FC236}">
                <a16:creationId xmlns:a16="http://schemas.microsoft.com/office/drawing/2014/main" id="{26FAB8E3-836B-F14B-F1C0-7C77B546485D}"/>
              </a:ext>
            </a:extLst>
          </p:cNvPr>
          <p:cNvCxnSpPr>
            <a:cxnSpLocks/>
          </p:cNvCxnSpPr>
          <p:nvPr/>
        </p:nvCxnSpPr>
        <p:spPr>
          <a:xfrm>
            <a:off x="4448885" y="7869975"/>
            <a:ext cx="629814" cy="0"/>
          </a:xfrm>
          <a:prstGeom prst="straightConnector1">
            <a:avLst/>
          </a:prstGeom>
          <a:ln w="19050">
            <a:solidFill>
              <a:schemeClr val="accent3">
                <a:lumMod val="75000"/>
              </a:schemeClr>
            </a:solidFill>
            <a:headEnd type="arrow" w="med" len="med"/>
            <a:tailEnd type="arrow" w="med" len="med"/>
          </a:ln>
        </p:spPr>
        <p:style>
          <a:lnRef idx="1">
            <a:schemeClr val="accent1"/>
          </a:lnRef>
          <a:fillRef idx="0">
            <a:schemeClr val="accent1"/>
          </a:fillRef>
          <a:effectRef idx="0">
            <a:schemeClr val="accent1"/>
          </a:effectRef>
          <a:fontRef idx="minor">
            <a:schemeClr val="tx1"/>
          </a:fontRef>
        </p:style>
      </p:cxnSp>
      <p:cxnSp>
        <p:nvCxnSpPr>
          <p:cNvPr id="33" name="Straight Arrow Connector 32">
            <a:extLst>
              <a:ext uri="{FF2B5EF4-FFF2-40B4-BE49-F238E27FC236}">
                <a16:creationId xmlns:a16="http://schemas.microsoft.com/office/drawing/2014/main" id="{C23CDD42-FB9D-4EEB-6082-0094A98A9C91}"/>
              </a:ext>
            </a:extLst>
          </p:cNvPr>
          <p:cNvCxnSpPr>
            <a:cxnSpLocks/>
          </p:cNvCxnSpPr>
          <p:nvPr/>
        </p:nvCxnSpPr>
        <p:spPr>
          <a:xfrm>
            <a:off x="4501426" y="8219776"/>
            <a:ext cx="564759" cy="0"/>
          </a:xfrm>
          <a:prstGeom prst="straightConnector1">
            <a:avLst/>
          </a:prstGeom>
          <a:ln w="19050">
            <a:solidFill>
              <a:schemeClr val="accent3">
                <a:lumMod val="75000"/>
              </a:schemeClr>
            </a:solidFill>
            <a:headEnd type="none" w="med" len="med"/>
            <a:tailEnd type="arrow" w="med" len="med"/>
          </a:ln>
        </p:spPr>
        <p:style>
          <a:lnRef idx="1">
            <a:schemeClr val="accent1"/>
          </a:lnRef>
          <a:fillRef idx="0">
            <a:schemeClr val="accent1"/>
          </a:fillRef>
          <a:effectRef idx="0">
            <a:schemeClr val="accent1"/>
          </a:effectRef>
          <a:fontRef idx="minor">
            <a:schemeClr val="tx1"/>
          </a:fontRef>
        </p:style>
      </p:cxnSp>
      <p:cxnSp>
        <p:nvCxnSpPr>
          <p:cNvPr id="34" name="Straight Arrow Connector 33">
            <a:extLst>
              <a:ext uri="{FF2B5EF4-FFF2-40B4-BE49-F238E27FC236}">
                <a16:creationId xmlns:a16="http://schemas.microsoft.com/office/drawing/2014/main" id="{7DEBBDEE-6357-DE4B-CEF8-EF5A09E08E90}"/>
              </a:ext>
            </a:extLst>
          </p:cNvPr>
          <p:cNvCxnSpPr>
            <a:cxnSpLocks/>
          </p:cNvCxnSpPr>
          <p:nvPr/>
        </p:nvCxnSpPr>
        <p:spPr>
          <a:xfrm>
            <a:off x="4501426" y="8542613"/>
            <a:ext cx="564759" cy="1"/>
          </a:xfrm>
          <a:prstGeom prst="straightConnector1">
            <a:avLst/>
          </a:prstGeom>
          <a:ln w="19050">
            <a:solidFill>
              <a:schemeClr val="accent3">
                <a:lumMod val="75000"/>
              </a:schemeClr>
            </a:solidFill>
            <a:prstDash val="dash"/>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35" name="Straight Arrow Connector 34">
            <a:extLst>
              <a:ext uri="{FF2B5EF4-FFF2-40B4-BE49-F238E27FC236}">
                <a16:creationId xmlns:a16="http://schemas.microsoft.com/office/drawing/2014/main" id="{437D5079-605B-19DA-1831-B1BBDE2BA8A1}"/>
              </a:ext>
            </a:extLst>
          </p:cNvPr>
          <p:cNvCxnSpPr>
            <a:cxnSpLocks/>
          </p:cNvCxnSpPr>
          <p:nvPr/>
        </p:nvCxnSpPr>
        <p:spPr>
          <a:xfrm>
            <a:off x="4460745" y="8886201"/>
            <a:ext cx="617954" cy="0"/>
          </a:xfrm>
          <a:prstGeom prst="straightConnector1">
            <a:avLst/>
          </a:prstGeom>
          <a:ln w="19050">
            <a:solidFill>
              <a:schemeClr val="accent3">
                <a:lumMod val="75000"/>
              </a:schemeClr>
            </a:solidFill>
            <a:headEnd type="arrow" w="med" len="med"/>
            <a:tailEnd type="arrow" w="med" len="med"/>
          </a:ln>
        </p:spPr>
        <p:style>
          <a:lnRef idx="1">
            <a:schemeClr val="accent1"/>
          </a:lnRef>
          <a:fillRef idx="0">
            <a:schemeClr val="accent1"/>
          </a:fillRef>
          <a:effectRef idx="0">
            <a:schemeClr val="accent1"/>
          </a:effectRef>
          <a:fontRef idx="minor">
            <a:schemeClr val="tx1"/>
          </a:fontRef>
        </p:style>
      </p:cxnSp>
      <p:cxnSp>
        <p:nvCxnSpPr>
          <p:cNvPr id="36" name="Straight Arrow Connector 35">
            <a:extLst>
              <a:ext uri="{FF2B5EF4-FFF2-40B4-BE49-F238E27FC236}">
                <a16:creationId xmlns:a16="http://schemas.microsoft.com/office/drawing/2014/main" id="{34CEB951-17C5-D265-D715-48B7414F8ED4}"/>
              </a:ext>
            </a:extLst>
          </p:cNvPr>
          <p:cNvCxnSpPr>
            <a:cxnSpLocks/>
          </p:cNvCxnSpPr>
          <p:nvPr/>
        </p:nvCxnSpPr>
        <p:spPr>
          <a:xfrm flipH="1">
            <a:off x="4656366" y="8842013"/>
            <a:ext cx="1" cy="79910"/>
          </a:xfrm>
          <a:prstGeom prst="straightConnector1">
            <a:avLst/>
          </a:prstGeom>
          <a:ln w="19050">
            <a:solidFill>
              <a:schemeClr val="accent3">
                <a:lumMod val="75000"/>
              </a:schemeClr>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37" name="Straight Arrow Connector 36">
            <a:extLst>
              <a:ext uri="{FF2B5EF4-FFF2-40B4-BE49-F238E27FC236}">
                <a16:creationId xmlns:a16="http://schemas.microsoft.com/office/drawing/2014/main" id="{0A49D717-7538-9102-E6FE-410EC10C3C71}"/>
              </a:ext>
            </a:extLst>
          </p:cNvPr>
          <p:cNvCxnSpPr>
            <a:cxnSpLocks/>
          </p:cNvCxnSpPr>
          <p:nvPr/>
        </p:nvCxnSpPr>
        <p:spPr>
          <a:xfrm flipH="1">
            <a:off x="4785226" y="8842013"/>
            <a:ext cx="1" cy="79910"/>
          </a:xfrm>
          <a:prstGeom prst="straightConnector1">
            <a:avLst/>
          </a:prstGeom>
          <a:ln w="19050">
            <a:solidFill>
              <a:schemeClr val="accent3">
                <a:lumMod val="75000"/>
              </a:schemeClr>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38" name="Straight Arrow Connector 37">
            <a:extLst>
              <a:ext uri="{FF2B5EF4-FFF2-40B4-BE49-F238E27FC236}">
                <a16:creationId xmlns:a16="http://schemas.microsoft.com/office/drawing/2014/main" id="{8A16B533-7EAD-4A38-C653-3E577A158CCC}"/>
              </a:ext>
            </a:extLst>
          </p:cNvPr>
          <p:cNvCxnSpPr>
            <a:cxnSpLocks/>
          </p:cNvCxnSpPr>
          <p:nvPr/>
        </p:nvCxnSpPr>
        <p:spPr>
          <a:xfrm flipH="1">
            <a:off x="4920486" y="8842013"/>
            <a:ext cx="1" cy="79910"/>
          </a:xfrm>
          <a:prstGeom prst="straightConnector1">
            <a:avLst/>
          </a:prstGeom>
          <a:ln w="19050">
            <a:solidFill>
              <a:schemeClr val="accent3">
                <a:lumMod val="75000"/>
              </a:schemeClr>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sp>
        <p:nvSpPr>
          <p:cNvPr id="39" name="TextBox 38">
            <a:extLst>
              <a:ext uri="{FF2B5EF4-FFF2-40B4-BE49-F238E27FC236}">
                <a16:creationId xmlns:a16="http://schemas.microsoft.com/office/drawing/2014/main" id="{2D1D2851-7F32-AF86-2D67-D55EE420FEF4}"/>
              </a:ext>
            </a:extLst>
          </p:cNvPr>
          <p:cNvSpPr txBox="1"/>
          <p:nvPr/>
        </p:nvSpPr>
        <p:spPr>
          <a:xfrm>
            <a:off x="5289622" y="7417613"/>
            <a:ext cx="863513" cy="1615827"/>
          </a:xfrm>
          <a:prstGeom prst="rect">
            <a:avLst/>
          </a:prstGeom>
          <a:noFill/>
        </p:spPr>
        <p:txBody>
          <a:bodyPr wrap="square">
            <a:spAutoFit/>
          </a:bodyPr>
          <a:lstStyle/>
          <a:p>
            <a:r>
              <a:rPr lang="en-CA" sz="1100" dirty="0">
                <a:solidFill>
                  <a:schemeClr val="tx1"/>
                </a:solidFill>
              </a:rPr>
              <a:t>Fuerte</a:t>
            </a:r>
          </a:p>
          <a:p>
            <a:endParaRPr lang="en-CA" sz="1100" dirty="0">
              <a:solidFill>
                <a:schemeClr val="tx1"/>
              </a:solidFill>
            </a:endParaRPr>
          </a:p>
          <a:p>
            <a:r>
              <a:rPr lang="en-CA" sz="1100" dirty="0">
                <a:solidFill>
                  <a:schemeClr val="tx1"/>
                </a:solidFill>
              </a:rPr>
              <a:t>Energía</a:t>
            </a:r>
          </a:p>
          <a:p>
            <a:endParaRPr lang="en-CA" sz="1100" dirty="0">
              <a:solidFill>
                <a:schemeClr val="tx1"/>
              </a:solidFill>
            </a:endParaRPr>
          </a:p>
          <a:p>
            <a:r>
              <a:rPr lang="en-CA" sz="1100" dirty="0">
                <a:solidFill>
                  <a:schemeClr val="tx1"/>
                </a:solidFill>
              </a:rPr>
              <a:t>Recíproco</a:t>
            </a:r>
          </a:p>
          <a:p>
            <a:endParaRPr lang="en-CA" sz="1100" dirty="0">
              <a:solidFill>
                <a:schemeClr val="tx1"/>
              </a:solidFill>
            </a:endParaRPr>
          </a:p>
          <a:p>
            <a:r>
              <a:rPr lang="en-CA" sz="1100" dirty="0">
                <a:solidFill>
                  <a:schemeClr val="tx1"/>
                </a:solidFill>
              </a:rPr>
              <a:t>Débil</a:t>
            </a:r>
          </a:p>
          <a:p>
            <a:endParaRPr lang="en-CA" sz="1100" dirty="0">
              <a:solidFill>
                <a:schemeClr val="tx1"/>
              </a:solidFill>
            </a:endParaRPr>
          </a:p>
          <a:p>
            <a:r>
              <a:rPr lang="en-CA" sz="1100" dirty="0">
                <a:solidFill>
                  <a:schemeClr val="tx1"/>
                </a:solidFill>
              </a:rPr>
              <a:t>Extenuante</a:t>
            </a:r>
            <a:endParaRPr lang="en-US" sz="1100" dirty="0">
              <a:solidFill>
                <a:schemeClr val="tx1"/>
              </a:solidFill>
            </a:endParaRPr>
          </a:p>
        </p:txBody>
      </p:sp>
    </p:spTree>
    <p:extLst>
      <p:ext uri="{BB962C8B-B14F-4D97-AF65-F5344CB8AC3E}">
        <p14:creationId xmlns:p14="http://schemas.microsoft.com/office/powerpoint/2010/main" val="362344727"/>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DCC30225-6A4F-905D-FC69-8863D5FCD08C}"/>
              </a:ext>
            </a:extLst>
          </p:cNvPr>
          <p:cNvSpPr txBox="1"/>
          <p:nvPr/>
        </p:nvSpPr>
        <p:spPr>
          <a:xfrm>
            <a:off x="1013200" y="719317"/>
            <a:ext cx="5226892" cy="523220"/>
          </a:xfrm>
          <a:prstGeom prst="rect">
            <a:avLst/>
          </a:prstGeom>
          <a:noFill/>
        </p:spPr>
        <p:txBody>
          <a:bodyPr wrap="square">
            <a:spAutoFit/>
          </a:bodyPr>
          <a:lstStyle/>
          <a:p>
            <a:pPr marL="0" marR="0" lvl="0" indent="0" algn="l" rtl="0">
              <a:spcBef>
                <a:spcPts val="0"/>
              </a:spcBef>
              <a:spcAft>
                <a:spcPts val="1800"/>
              </a:spcAft>
              <a:buNone/>
            </a:pPr>
            <a:r>
              <a:rPr lang="en-US" sz="1400" b="1" spc="300" dirty="0">
                <a:solidFill>
                  <a:schemeClr val="bg1"/>
                </a:solidFill>
                <a:highlight>
                  <a:srgbClr val="54AF4B"/>
                </a:highlight>
                <a:latin typeface="Calibri"/>
                <a:ea typeface="Calibri"/>
                <a:cs typeface="Calibri"/>
                <a:sym typeface="Calibri"/>
              </a:rPr>
              <a:t>SESIÓN 8: HERRAMIENTAS BÁSICAS PARA LA GESTIÓN DEL DINERO </a:t>
            </a:r>
          </a:p>
        </p:txBody>
      </p:sp>
      <p:sp>
        <p:nvSpPr>
          <p:cNvPr id="16" name="Hexagon 15">
            <a:extLst>
              <a:ext uri="{FF2B5EF4-FFF2-40B4-BE49-F238E27FC236}">
                <a16:creationId xmlns:a16="http://schemas.microsoft.com/office/drawing/2014/main" id="{F4F20A53-B8B7-8386-80BB-458946D2C2F7}"/>
              </a:ext>
            </a:extLst>
          </p:cNvPr>
          <p:cNvSpPr/>
          <p:nvPr/>
        </p:nvSpPr>
        <p:spPr>
          <a:xfrm rot="1782986">
            <a:off x="286724" y="301110"/>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Hexagon 16">
            <a:extLst>
              <a:ext uri="{FF2B5EF4-FFF2-40B4-BE49-F238E27FC236}">
                <a16:creationId xmlns:a16="http://schemas.microsoft.com/office/drawing/2014/main" id="{5B0D2ECD-2245-1B29-30FA-9D9E91DEC81C}"/>
              </a:ext>
            </a:extLst>
          </p:cNvPr>
          <p:cNvSpPr/>
          <p:nvPr/>
        </p:nvSpPr>
        <p:spPr>
          <a:xfrm rot="1782986">
            <a:off x="286724" y="763955"/>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Hexagon 17">
            <a:extLst>
              <a:ext uri="{FF2B5EF4-FFF2-40B4-BE49-F238E27FC236}">
                <a16:creationId xmlns:a16="http://schemas.microsoft.com/office/drawing/2014/main" id="{2F62FD80-42A6-087C-FB97-CBD717DE2157}"/>
              </a:ext>
            </a:extLst>
          </p:cNvPr>
          <p:cNvSpPr/>
          <p:nvPr/>
        </p:nvSpPr>
        <p:spPr>
          <a:xfrm rot="1782986">
            <a:off x="286724" y="1226800"/>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Hexagon 18">
            <a:extLst>
              <a:ext uri="{FF2B5EF4-FFF2-40B4-BE49-F238E27FC236}">
                <a16:creationId xmlns:a16="http://schemas.microsoft.com/office/drawing/2014/main" id="{34282C81-1BDD-445E-97F5-59741069E143}"/>
              </a:ext>
            </a:extLst>
          </p:cNvPr>
          <p:cNvSpPr/>
          <p:nvPr/>
        </p:nvSpPr>
        <p:spPr>
          <a:xfrm rot="1782986">
            <a:off x="286724" y="1689645"/>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Hexagon 19">
            <a:extLst>
              <a:ext uri="{FF2B5EF4-FFF2-40B4-BE49-F238E27FC236}">
                <a16:creationId xmlns:a16="http://schemas.microsoft.com/office/drawing/2014/main" id="{DAE8D308-1F21-2E7C-7DA3-C0E216556E5B}"/>
              </a:ext>
            </a:extLst>
          </p:cNvPr>
          <p:cNvSpPr/>
          <p:nvPr/>
        </p:nvSpPr>
        <p:spPr>
          <a:xfrm rot="1782986">
            <a:off x="286724" y="2152490"/>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Hexagon 1">
            <a:extLst>
              <a:ext uri="{FF2B5EF4-FFF2-40B4-BE49-F238E27FC236}">
                <a16:creationId xmlns:a16="http://schemas.microsoft.com/office/drawing/2014/main" id="{1E37091B-55F7-99F1-7BB3-3E38A159A2CF}"/>
              </a:ext>
            </a:extLst>
          </p:cNvPr>
          <p:cNvSpPr/>
          <p:nvPr/>
        </p:nvSpPr>
        <p:spPr>
          <a:xfrm rot="1782986">
            <a:off x="286724" y="2615334"/>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Hexagon 2">
            <a:extLst>
              <a:ext uri="{FF2B5EF4-FFF2-40B4-BE49-F238E27FC236}">
                <a16:creationId xmlns:a16="http://schemas.microsoft.com/office/drawing/2014/main" id="{A3D3CC4C-CCF0-1944-C84C-88EA789CEF25}"/>
              </a:ext>
            </a:extLst>
          </p:cNvPr>
          <p:cNvSpPr/>
          <p:nvPr/>
        </p:nvSpPr>
        <p:spPr>
          <a:xfrm rot="1782986">
            <a:off x="286724" y="3078179"/>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Hexagon 3">
            <a:extLst>
              <a:ext uri="{FF2B5EF4-FFF2-40B4-BE49-F238E27FC236}">
                <a16:creationId xmlns:a16="http://schemas.microsoft.com/office/drawing/2014/main" id="{1426B9F9-577C-D8DA-5B67-90CA500A9B51}"/>
              </a:ext>
            </a:extLst>
          </p:cNvPr>
          <p:cNvSpPr/>
          <p:nvPr/>
        </p:nvSpPr>
        <p:spPr>
          <a:xfrm rot="1782986">
            <a:off x="286724" y="3541024"/>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Hexagon 5">
            <a:extLst>
              <a:ext uri="{FF2B5EF4-FFF2-40B4-BE49-F238E27FC236}">
                <a16:creationId xmlns:a16="http://schemas.microsoft.com/office/drawing/2014/main" id="{7CC15EA9-F408-4225-9220-1B8536D5999B}"/>
              </a:ext>
            </a:extLst>
          </p:cNvPr>
          <p:cNvSpPr/>
          <p:nvPr/>
        </p:nvSpPr>
        <p:spPr>
          <a:xfrm rot="1782986">
            <a:off x="286724" y="4003869"/>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Hexagon 6">
            <a:extLst>
              <a:ext uri="{FF2B5EF4-FFF2-40B4-BE49-F238E27FC236}">
                <a16:creationId xmlns:a16="http://schemas.microsoft.com/office/drawing/2014/main" id="{5B69E624-2ACE-034F-1033-1FD7D9AEB146}"/>
              </a:ext>
            </a:extLst>
          </p:cNvPr>
          <p:cNvSpPr/>
          <p:nvPr/>
        </p:nvSpPr>
        <p:spPr>
          <a:xfrm rot="1782986">
            <a:off x="286724" y="4466714"/>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TextBox 12">
            <a:extLst>
              <a:ext uri="{FF2B5EF4-FFF2-40B4-BE49-F238E27FC236}">
                <a16:creationId xmlns:a16="http://schemas.microsoft.com/office/drawing/2014/main" id="{7CD6558A-C00A-1D74-C1D7-D3B233672D2F}"/>
              </a:ext>
            </a:extLst>
          </p:cNvPr>
          <p:cNvSpPr txBox="1"/>
          <p:nvPr/>
        </p:nvSpPr>
        <p:spPr>
          <a:xfrm>
            <a:off x="996286" y="1303263"/>
            <a:ext cx="5254041" cy="461665"/>
          </a:xfrm>
          <a:prstGeom prst="rect">
            <a:avLst/>
          </a:prstGeom>
          <a:noFill/>
        </p:spPr>
        <p:txBody>
          <a:bodyPr wrap="square" rtlCol="0">
            <a:spAutoFit/>
          </a:bodyPr>
          <a:lstStyle/>
          <a:p>
            <a:r>
              <a:rPr lang="en-US" sz="1200" b="1" spc="300" dirty="0">
                <a:solidFill>
                  <a:schemeClr val="tx1"/>
                </a:solidFill>
              </a:rPr>
              <a:t>HERRAMIENTA 1 - ¿CUÁLES SON LAS NECESIDADES DEL/LA MENOR Y DE LA FAMILIA?</a:t>
            </a:r>
          </a:p>
        </p:txBody>
      </p:sp>
      <p:grpSp>
        <p:nvGrpSpPr>
          <p:cNvPr id="15" name="Group 14">
            <a:extLst>
              <a:ext uri="{FF2B5EF4-FFF2-40B4-BE49-F238E27FC236}">
                <a16:creationId xmlns:a16="http://schemas.microsoft.com/office/drawing/2014/main" id="{EB5F259F-E2F4-455C-B31F-611210B2CB74}"/>
              </a:ext>
            </a:extLst>
          </p:cNvPr>
          <p:cNvGrpSpPr/>
          <p:nvPr/>
        </p:nvGrpSpPr>
        <p:grpSpPr>
          <a:xfrm>
            <a:off x="2890954" y="4086937"/>
            <a:ext cx="1340904" cy="1048860"/>
            <a:chOff x="7782406" y="2711084"/>
            <a:chExt cx="2129028" cy="1665337"/>
          </a:xfrm>
          <a:solidFill>
            <a:schemeClr val="accent3">
              <a:lumMod val="75000"/>
            </a:schemeClr>
          </a:solidFill>
        </p:grpSpPr>
        <p:grpSp>
          <p:nvGrpSpPr>
            <p:cNvPr id="21" name="Group 20">
              <a:extLst>
                <a:ext uri="{FF2B5EF4-FFF2-40B4-BE49-F238E27FC236}">
                  <a16:creationId xmlns:a16="http://schemas.microsoft.com/office/drawing/2014/main" id="{FD424EFF-F7B2-51E6-703C-E3CE08A0E62F}"/>
                </a:ext>
              </a:extLst>
            </p:cNvPr>
            <p:cNvGrpSpPr/>
            <p:nvPr/>
          </p:nvGrpSpPr>
          <p:grpSpPr>
            <a:xfrm>
              <a:off x="7782406" y="3249833"/>
              <a:ext cx="437746" cy="1126588"/>
              <a:chOff x="7856248" y="2409742"/>
              <a:chExt cx="1359139" cy="3497898"/>
            </a:xfrm>
            <a:grpFill/>
          </p:grpSpPr>
          <p:sp>
            <p:nvSpPr>
              <p:cNvPr id="31" name="Round Same Side Corner Rectangle 23">
                <a:extLst>
                  <a:ext uri="{FF2B5EF4-FFF2-40B4-BE49-F238E27FC236}">
                    <a16:creationId xmlns:a16="http://schemas.microsoft.com/office/drawing/2014/main" id="{9054896E-1ADD-E456-45E5-14504D7E1E58}"/>
                  </a:ext>
                </a:extLst>
              </p:cNvPr>
              <p:cNvSpPr/>
              <p:nvPr/>
            </p:nvSpPr>
            <p:spPr>
              <a:xfrm>
                <a:off x="7866215" y="4002301"/>
                <a:ext cx="1343863" cy="1905339"/>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2" name="Oval 31">
                <a:extLst>
                  <a:ext uri="{FF2B5EF4-FFF2-40B4-BE49-F238E27FC236}">
                    <a16:creationId xmlns:a16="http://schemas.microsoft.com/office/drawing/2014/main" id="{AFE5A541-F609-FBDB-2BF5-C7F7E78C3DB0}"/>
                  </a:ext>
                </a:extLst>
              </p:cNvPr>
              <p:cNvSpPr/>
              <p:nvPr/>
            </p:nvSpPr>
            <p:spPr>
              <a:xfrm>
                <a:off x="7856248" y="2409742"/>
                <a:ext cx="1359139" cy="1359133"/>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22" name="Group 21">
              <a:extLst>
                <a:ext uri="{FF2B5EF4-FFF2-40B4-BE49-F238E27FC236}">
                  <a16:creationId xmlns:a16="http://schemas.microsoft.com/office/drawing/2014/main" id="{7B5BEC5D-9ECD-C661-E04A-CB649334F4AF}"/>
                </a:ext>
              </a:extLst>
            </p:cNvPr>
            <p:cNvGrpSpPr/>
            <p:nvPr/>
          </p:nvGrpSpPr>
          <p:grpSpPr>
            <a:xfrm>
              <a:off x="8356147" y="3116198"/>
              <a:ext cx="437746" cy="1260223"/>
              <a:chOff x="7856248" y="2409742"/>
              <a:chExt cx="1359139" cy="3912816"/>
            </a:xfrm>
            <a:grpFill/>
          </p:grpSpPr>
          <p:sp>
            <p:nvSpPr>
              <p:cNvPr id="29" name="Round Same Side Corner Rectangle 23">
                <a:extLst>
                  <a:ext uri="{FF2B5EF4-FFF2-40B4-BE49-F238E27FC236}">
                    <a16:creationId xmlns:a16="http://schemas.microsoft.com/office/drawing/2014/main" id="{CB3DD210-CB93-F750-2EAF-5B90C4FFA796}"/>
                  </a:ext>
                </a:extLst>
              </p:cNvPr>
              <p:cNvSpPr/>
              <p:nvPr/>
            </p:nvSpPr>
            <p:spPr>
              <a:xfrm>
                <a:off x="7866215" y="4002302"/>
                <a:ext cx="1343863" cy="2320256"/>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0" name="Oval 29">
                <a:extLst>
                  <a:ext uri="{FF2B5EF4-FFF2-40B4-BE49-F238E27FC236}">
                    <a16:creationId xmlns:a16="http://schemas.microsoft.com/office/drawing/2014/main" id="{2A892DFC-0DF2-D811-C98A-7B83BD37AF02}"/>
                  </a:ext>
                </a:extLst>
              </p:cNvPr>
              <p:cNvSpPr/>
              <p:nvPr/>
            </p:nvSpPr>
            <p:spPr>
              <a:xfrm>
                <a:off x="7856248" y="2409742"/>
                <a:ext cx="1359139" cy="1359133"/>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23" name="Group 22">
              <a:extLst>
                <a:ext uri="{FF2B5EF4-FFF2-40B4-BE49-F238E27FC236}">
                  <a16:creationId xmlns:a16="http://schemas.microsoft.com/office/drawing/2014/main" id="{66E25B32-249F-00B3-74B6-32D70473A085}"/>
                </a:ext>
              </a:extLst>
            </p:cNvPr>
            <p:cNvGrpSpPr/>
            <p:nvPr/>
          </p:nvGrpSpPr>
          <p:grpSpPr>
            <a:xfrm>
              <a:off x="8924230" y="2931003"/>
              <a:ext cx="437746" cy="1445418"/>
              <a:chOff x="7856248" y="2409742"/>
              <a:chExt cx="1359139" cy="4487820"/>
            </a:xfrm>
            <a:grpFill/>
          </p:grpSpPr>
          <p:sp>
            <p:nvSpPr>
              <p:cNvPr id="27" name="Round Same Side Corner Rectangle 23">
                <a:extLst>
                  <a:ext uri="{FF2B5EF4-FFF2-40B4-BE49-F238E27FC236}">
                    <a16:creationId xmlns:a16="http://schemas.microsoft.com/office/drawing/2014/main" id="{DE0CB2D3-0A1D-9724-6D5B-1C9FF3E1DD69}"/>
                  </a:ext>
                </a:extLst>
              </p:cNvPr>
              <p:cNvSpPr/>
              <p:nvPr/>
            </p:nvSpPr>
            <p:spPr>
              <a:xfrm>
                <a:off x="7866215" y="4002302"/>
                <a:ext cx="1343863" cy="2895260"/>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8" name="Oval 27">
                <a:extLst>
                  <a:ext uri="{FF2B5EF4-FFF2-40B4-BE49-F238E27FC236}">
                    <a16:creationId xmlns:a16="http://schemas.microsoft.com/office/drawing/2014/main" id="{3F1847D5-F033-C869-C3C5-CECE46F489A1}"/>
                  </a:ext>
                </a:extLst>
              </p:cNvPr>
              <p:cNvSpPr/>
              <p:nvPr/>
            </p:nvSpPr>
            <p:spPr>
              <a:xfrm>
                <a:off x="7856248" y="2409742"/>
                <a:ext cx="1359139" cy="1359133"/>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24" name="Group 23">
              <a:extLst>
                <a:ext uri="{FF2B5EF4-FFF2-40B4-BE49-F238E27FC236}">
                  <a16:creationId xmlns:a16="http://schemas.microsoft.com/office/drawing/2014/main" id="{E6534940-3FB0-455B-E335-3AB565AAF555}"/>
                </a:ext>
              </a:extLst>
            </p:cNvPr>
            <p:cNvGrpSpPr/>
            <p:nvPr/>
          </p:nvGrpSpPr>
          <p:grpSpPr>
            <a:xfrm>
              <a:off x="9473688" y="2711084"/>
              <a:ext cx="437746" cy="1665337"/>
              <a:chOff x="7856248" y="2409742"/>
              <a:chExt cx="1359139" cy="5170638"/>
            </a:xfrm>
            <a:grpFill/>
          </p:grpSpPr>
          <p:sp>
            <p:nvSpPr>
              <p:cNvPr id="25" name="Round Same Side Corner Rectangle 23">
                <a:extLst>
                  <a:ext uri="{FF2B5EF4-FFF2-40B4-BE49-F238E27FC236}">
                    <a16:creationId xmlns:a16="http://schemas.microsoft.com/office/drawing/2014/main" id="{4B49AFE3-F0A3-9F2D-CF71-7D4BAC586AC5}"/>
                  </a:ext>
                </a:extLst>
              </p:cNvPr>
              <p:cNvSpPr/>
              <p:nvPr/>
            </p:nvSpPr>
            <p:spPr>
              <a:xfrm>
                <a:off x="7866215" y="4002302"/>
                <a:ext cx="1343863" cy="3578078"/>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6" name="Oval 25">
                <a:extLst>
                  <a:ext uri="{FF2B5EF4-FFF2-40B4-BE49-F238E27FC236}">
                    <a16:creationId xmlns:a16="http://schemas.microsoft.com/office/drawing/2014/main" id="{EEC20D70-795C-788F-20ED-82CB0F762295}"/>
                  </a:ext>
                </a:extLst>
              </p:cNvPr>
              <p:cNvSpPr/>
              <p:nvPr/>
            </p:nvSpPr>
            <p:spPr>
              <a:xfrm>
                <a:off x="7856248" y="2409742"/>
                <a:ext cx="1359139" cy="1359133"/>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sp>
        <p:nvSpPr>
          <p:cNvPr id="33" name="Oval 32">
            <a:extLst>
              <a:ext uri="{FF2B5EF4-FFF2-40B4-BE49-F238E27FC236}">
                <a16:creationId xmlns:a16="http://schemas.microsoft.com/office/drawing/2014/main" id="{502C645D-E23D-A76A-4AE4-EF6D747EB968}"/>
              </a:ext>
            </a:extLst>
          </p:cNvPr>
          <p:cNvSpPr/>
          <p:nvPr/>
        </p:nvSpPr>
        <p:spPr>
          <a:xfrm>
            <a:off x="2404466" y="2191987"/>
            <a:ext cx="939461" cy="939461"/>
          </a:xfrm>
          <a:prstGeom prst="ellipse">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r>
              <a:rPr lang="en-CA" sz="1100" dirty="0">
                <a:solidFill>
                  <a:schemeClr val="tx1"/>
                </a:solidFill>
              </a:rPr>
              <a:t>Ropa y </a:t>
            </a:r>
          </a:p>
          <a:p>
            <a:pPr algn="ctr"/>
            <a:r>
              <a:rPr lang="en-CA" sz="1100" dirty="0">
                <a:solidFill>
                  <a:schemeClr val="tx1"/>
                </a:solidFill>
              </a:rPr>
              <a:t>zapatos</a:t>
            </a:r>
            <a:endParaRPr lang="en-US" sz="1100" dirty="0">
              <a:solidFill>
                <a:schemeClr val="tx1"/>
              </a:solidFill>
            </a:endParaRPr>
          </a:p>
        </p:txBody>
      </p:sp>
      <p:sp>
        <p:nvSpPr>
          <p:cNvPr id="34" name="Oval 33">
            <a:extLst>
              <a:ext uri="{FF2B5EF4-FFF2-40B4-BE49-F238E27FC236}">
                <a16:creationId xmlns:a16="http://schemas.microsoft.com/office/drawing/2014/main" id="{BC8D2699-4687-588B-9D42-33CFA0BBE41F}"/>
              </a:ext>
            </a:extLst>
          </p:cNvPr>
          <p:cNvSpPr/>
          <p:nvPr/>
        </p:nvSpPr>
        <p:spPr>
          <a:xfrm>
            <a:off x="3623306" y="2015472"/>
            <a:ext cx="939461" cy="939461"/>
          </a:xfrm>
          <a:prstGeom prst="ellipse">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r>
              <a:rPr lang="en-CA" sz="1100" dirty="0">
                <a:solidFill>
                  <a:schemeClr val="tx1"/>
                </a:solidFill>
              </a:rPr>
              <a:t>Transporte</a:t>
            </a:r>
            <a:endParaRPr lang="en-US" sz="1100" dirty="0">
              <a:solidFill>
                <a:schemeClr val="tx1"/>
              </a:solidFill>
            </a:endParaRPr>
          </a:p>
        </p:txBody>
      </p:sp>
      <p:sp>
        <p:nvSpPr>
          <p:cNvPr id="35" name="Oval 34">
            <a:extLst>
              <a:ext uri="{FF2B5EF4-FFF2-40B4-BE49-F238E27FC236}">
                <a16:creationId xmlns:a16="http://schemas.microsoft.com/office/drawing/2014/main" id="{04B8BD72-4606-A861-B608-9C320293BFA2}"/>
              </a:ext>
            </a:extLst>
          </p:cNvPr>
          <p:cNvSpPr/>
          <p:nvPr/>
        </p:nvSpPr>
        <p:spPr>
          <a:xfrm>
            <a:off x="4728206" y="2525456"/>
            <a:ext cx="939461" cy="939461"/>
          </a:xfrm>
          <a:prstGeom prst="ellipse">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r>
              <a:rPr lang="en-CA" sz="1100" dirty="0" err="1">
                <a:solidFill>
                  <a:schemeClr val="tx1"/>
                </a:solidFill>
              </a:rPr>
              <a:t>Servicios</a:t>
            </a:r>
            <a:r>
              <a:rPr lang="en-CA" sz="1100" dirty="0">
                <a:solidFill>
                  <a:schemeClr val="tx1"/>
                </a:solidFill>
              </a:rPr>
              <a:t> de </a:t>
            </a:r>
            <a:r>
              <a:rPr lang="en-CA" sz="1100" dirty="0" err="1">
                <a:solidFill>
                  <a:schemeClr val="tx1"/>
                </a:solidFill>
              </a:rPr>
              <a:t>salud</a:t>
            </a:r>
            <a:r>
              <a:rPr lang="en-CA" sz="1100" dirty="0">
                <a:solidFill>
                  <a:schemeClr val="tx1"/>
                </a:solidFill>
              </a:rPr>
              <a:t>, </a:t>
            </a:r>
            <a:br>
              <a:rPr lang="en-CA" sz="1100" dirty="0">
                <a:solidFill>
                  <a:schemeClr val="tx1"/>
                </a:solidFill>
              </a:rPr>
            </a:br>
            <a:r>
              <a:rPr lang="en-CA" sz="1100" dirty="0" err="1">
                <a:solidFill>
                  <a:schemeClr val="tx1"/>
                </a:solidFill>
              </a:rPr>
              <a:t>medicamentos</a:t>
            </a:r>
            <a:endParaRPr lang="en-US" sz="1100" dirty="0">
              <a:solidFill>
                <a:schemeClr val="tx1"/>
              </a:solidFill>
            </a:endParaRPr>
          </a:p>
        </p:txBody>
      </p:sp>
      <p:sp>
        <p:nvSpPr>
          <p:cNvPr id="36" name="Oval 35">
            <a:extLst>
              <a:ext uri="{FF2B5EF4-FFF2-40B4-BE49-F238E27FC236}">
                <a16:creationId xmlns:a16="http://schemas.microsoft.com/office/drawing/2014/main" id="{B7DA85C0-0F1C-A7A0-180F-4B581E632F46}"/>
              </a:ext>
            </a:extLst>
          </p:cNvPr>
          <p:cNvSpPr/>
          <p:nvPr/>
        </p:nvSpPr>
        <p:spPr>
          <a:xfrm>
            <a:off x="5197936" y="3624639"/>
            <a:ext cx="939461" cy="939461"/>
          </a:xfrm>
          <a:prstGeom prst="ellipse">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r>
              <a:rPr lang="en-CA" sz="1100" dirty="0">
                <a:solidFill>
                  <a:schemeClr val="tx1"/>
                </a:solidFill>
              </a:rPr>
              <a:t>Educación</a:t>
            </a:r>
          </a:p>
          <a:p>
            <a:pPr algn="ctr"/>
            <a:r>
              <a:rPr lang="en-CA" sz="1100" dirty="0">
                <a:solidFill>
                  <a:schemeClr val="tx1"/>
                </a:solidFill>
              </a:rPr>
              <a:t>y/o</a:t>
            </a:r>
          </a:p>
          <a:p>
            <a:pPr algn="ctr"/>
            <a:r>
              <a:rPr lang="en-CA" sz="1100" dirty="0">
                <a:solidFill>
                  <a:schemeClr val="tx1"/>
                </a:solidFill>
              </a:rPr>
              <a:t>guardería</a:t>
            </a:r>
            <a:endParaRPr lang="en-US" sz="1100" dirty="0">
              <a:solidFill>
                <a:schemeClr val="tx1"/>
              </a:solidFill>
            </a:endParaRPr>
          </a:p>
        </p:txBody>
      </p:sp>
      <p:sp>
        <p:nvSpPr>
          <p:cNvPr id="37" name="Oval 36">
            <a:extLst>
              <a:ext uri="{FF2B5EF4-FFF2-40B4-BE49-F238E27FC236}">
                <a16:creationId xmlns:a16="http://schemas.microsoft.com/office/drawing/2014/main" id="{2C8B8E27-912B-77EA-A893-6006D8222018}"/>
              </a:ext>
            </a:extLst>
          </p:cNvPr>
          <p:cNvSpPr/>
          <p:nvPr/>
        </p:nvSpPr>
        <p:spPr>
          <a:xfrm>
            <a:off x="5162544" y="4769336"/>
            <a:ext cx="939461" cy="939461"/>
          </a:xfrm>
          <a:prstGeom prst="ellipse">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r>
              <a:rPr lang="en-CA" sz="1100" dirty="0" err="1">
                <a:solidFill>
                  <a:schemeClr val="tx1"/>
                </a:solidFill>
              </a:rPr>
              <a:t>Fondos</a:t>
            </a:r>
            <a:r>
              <a:rPr lang="en-CA" sz="1100" dirty="0">
                <a:solidFill>
                  <a:schemeClr val="tx1"/>
                </a:solidFill>
              </a:rPr>
              <a:t> de </a:t>
            </a:r>
          </a:p>
          <a:p>
            <a:pPr algn="ctr"/>
            <a:r>
              <a:rPr lang="en-CA" sz="1100" dirty="0" err="1">
                <a:solidFill>
                  <a:schemeClr val="tx1"/>
                </a:solidFill>
              </a:rPr>
              <a:t>contingencia</a:t>
            </a:r>
            <a:r>
              <a:rPr lang="en-CA" sz="1100" dirty="0">
                <a:solidFill>
                  <a:schemeClr val="tx1"/>
                </a:solidFill>
              </a:rPr>
              <a:t> y/o </a:t>
            </a:r>
          </a:p>
          <a:p>
            <a:pPr algn="ctr"/>
            <a:r>
              <a:rPr lang="en-CA" sz="1100" dirty="0">
                <a:solidFill>
                  <a:schemeClr val="tx1"/>
                </a:solidFill>
              </a:rPr>
              <a:t> </a:t>
            </a:r>
            <a:r>
              <a:rPr lang="en-CA" sz="1100" dirty="0" err="1">
                <a:solidFill>
                  <a:schemeClr val="tx1"/>
                </a:solidFill>
              </a:rPr>
              <a:t>ahorros</a:t>
            </a:r>
            <a:endParaRPr lang="en-US" sz="1100" dirty="0">
              <a:solidFill>
                <a:schemeClr val="tx1"/>
              </a:solidFill>
            </a:endParaRPr>
          </a:p>
        </p:txBody>
      </p:sp>
      <p:sp>
        <p:nvSpPr>
          <p:cNvPr id="38" name="Oval 37">
            <a:extLst>
              <a:ext uri="{FF2B5EF4-FFF2-40B4-BE49-F238E27FC236}">
                <a16:creationId xmlns:a16="http://schemas.microsoft.com/office/drawing/2014/main" id="{8EA0645F-A200-C124-5499-A0A369AB4B7D}"/>
              </a:ext>
            </a:extLst>
          </p:cNvPr>
          <p:cNvSpPr/>
          <p:nvPr/>
        </p:nvSpPr>
        <p:spPr>
          <a:xfrm>
            <a:off x="4838767" y="5826396"/>
            <a:ext cx="939461" cy="939461"/>
          </a:xfrm>
          <a:prstGeom prst="ellipse">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r>
              <a:rPr lang="en-CA" sz="1100" dirty="0">
                <a:solidFill>
                  <a:schemeClr val="tx1"/>
                </a:solidFill>
              </a:rPr>
              <a:t>Otros gastos</a:t>
            </a:r>
            <a:endParaRPr lang="en-US" sz="1100" dirty="0">
              <a:solidFill>
                <a:schemeClr val="tx1"/>
              </a:solidFill>
            </a:endParaRPr>
          </a:p>
        </p:txBody>
      </p:sp>
      <p:sp>
        <p:nvSpPr>
          <p:cNvPr id="39" name="Oval 38">
            <a:extLst>
              <a:ext uri="{FF2B5EF4-FFF2-40B4-BE49-F238E27FC236}">
                <a16:creationId xmlns:a16="http://schemas.microsoft.com/office/drawing/2014/main" id="{2B420ADE-F6B0-1838-D9CE-C35ECDF83615}"/>
              </a:ext>
            </a:extLst>
          </p:cNvPr>
          <p:cNvSpPr/>
          <p:nvPr/>
        </p:nvSpPr>
        <p:spPr>
          <a:xfrm>
            <a:off x="2899611" y="6474235"/>
            <a:ext cx="889770" cy="939461"/>
          </a:xfrm>
          <a:prstGeom prst="ellipse">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r>
              <a:rPr lang="en-CA" sz="1100" dirty="0">
                <a:solidFill>
                  <a:schemeClr val="tx1"/>
                </a:solidFill>
              </a:rPr>
              <a:t>Comunicaciones:</a:t>
            </a:r>
          </a:p>
          <a:p>
            <a:pPr algn="ctr"/>
            <a:r>
              <a:rPr lang="en-CA" sz="1100" dirty="0" err="1">
                <a:solidFill>
                  <a:schemeClr val="tx1"/>
                </a:solidFill>
              </a:rPr>
              <a:t>teléfono</a:t>
            </a:r>
            <a:r>
              <a:rPr lang="en-CA" sz="1100" dirty="0">
                <a:solidFill>
                  <a:schemeClr val="tx1"/>
                </a:solidFill>
              </a:rPr>
              <a:t> cellular,, </a:t>
            </a:r>
          </a:p>
          <a:p>
            <a:pPr algn="ctr"/>
            <a:r>
              <a:rPr lang="en-CA" sz="1100" dirty="0">
                <a:solidFill>
                  <a:schemeClr val="tx1"/>
                </a:solidFill>
              </a:rPr>
              <a:t>Internet, </a:t>
            </a:r>
            <a:r>
              <a:rPr lang="en-CA" sz="1100" dirty="0" err="1">
                <a:solidFill>
                  <a:schemeClr val="tx1"/>
                </a:solidFill>
              </a:rPr>
              <a:t>etc.</a:t>
            </a:r>
            <a:endParaRPr lang="en-US" sz="1100" dirty="0">
              <a:solidFill>
                <a:schemeClr val="tx1"/>
              </a:solidFill>
            </a:endParaRPr>
          </a:p>
        </p:txBody>
      </p:sp>
      <p:sp>
        <p:nvSpPr>
          <p:cNvPr id="40" name="Oval 39">
            <a:extLst>
              <a:ext uri="{FF2B5EF4-FFF2-40B4-BE49-F238E27FC236}">
                <a16:creationId xmlns:a16="http://schemas.microsoft.com/office/drawing/2014/main" id="{523578C7-CB62-6A52-BD97-054794F57961}"/>
              </a:ext>
            </a:extLst>
          </p:cNvPr>
          <p:cNvSpPr/>
          <p:nvPr/>
        </p:nvSpPr>
        <p:spPr>
          <a:xfrm>
            <a:off x="1233597" y="5294155"/>
            <a:ext cx="939461" cy="939461"/>
          </a:xfrm>
          <a:prstGeom prst="ellipse">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r>
              <a:rPr lang="en-CA" sz="1100" dirty="0">
                <a:solidFill>
                  <a:schemeClr val="tx1"/>
                </a:solidFill>
              </a:rPr>
              <a:t>Refugio,</a:t>
            </a:r>
          </a:p>
          <a:p>
            <a:pPr algn="ctr"/>
            <a:r>
              <a:rPr lang="en-CA" sz="1100" dirty="0">
                <a:solidFill>
                  <a:schemeClr val="tx1"/>
                </a:solidFill>
              </a:rPr>
              <a:t>alquiler,</a:t>
            </a:r>
          </a:p>
          <a:p>
            <a:pPr algn="ctr"/>
            <a:r>
              <a:rPr lang="en-CA" sz="1100" dirty="0">
                <a:solidFill>
                  <a:schemeClr val="tx1"/>
                </a:solidFill>
              </a:rPr>
              <a:t>servicios</a:t>
            </a:r>
            <a:endParaRPr lang="en-US" sz="1100" dirty="0">
              <a:solidFill>
                <a:schemeClr val="tx1"/>
              </a:solidFill>
            </a:endParaRPr>
          </a:p>
        </p:txBody>
      </p:sp>
      <p:sp>
        <p:nvSpPr>
          <p:cNvPr id="41" name="Oval 40">
            <a:extLst>
              <a:ext uri="{FF2B5EF4-FFF2-40B4-BE49-F238E27FC236}">
                <a16:creationId xmlns:a16="http://schemas.microsoft.com/office/drawing/2014/main" id="{07C64D02-65BE-7AB9-4159-ED07654B7FB2}"/>
              </a:ext>
            </a:extLst>
          </p:cNvPr>
          <p:cNvSpPr/>
          <p:nvPr/>
        </p:nvSpPr>
        <p:spPr>
          <a:xfrm>
            <a:off x="1083653" y="4134933"/>
            <a:ext cx="939461" cy="939461"/>
          </a:xfrm>
          <a:prstGeom prst="ellipse">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r>
              <a:rPr lang="en-CA" sz="1100" dirty="0">
                <a:solidFill>
                  <a:schemeClr val="tx1"/>
                </a:solidFill>
              </a:rPr>
              <a:t>El agua,</a:t>
            </a:r>
            <a:br>
              <a:rPr lang="en-CA" sz="1100" dirty="0">
                <a:solidFill>
                  <a:schemeClr val="tx1"/>
                </a:solidFill>
              </a:rPr>
            </a:br>
            <a:r>
              <a:rPr lang="en-CA" sz="1100" dirty="0">
                <a:solidFill>
                  <a:schemeClr val="tx1"/>
                </a:solidFill>
              </a:rPr>
              <a:t>saneamiento</a:t>
            </a:r>
            <a:endParaRPr lang="en-US" sz="1100" dirty="0">
              <a:solidFill>
                <a:schemeClr val="tx1"/>
              </a:solidFill>
            </a:endParaRPr>
          </a:p>
          <a:p>
            <a:pPr algn="ctr"/>
            <a:r>
              <a:rPr lang="en-US" sz="1100" dirty="0">
                <a:solidFill>
                  <a:schemeClr val="tx1"/>
                </a:solidFill>
              </a:rPr>
              <a:t>e higiene</a:t>
            </a:r>
            <a:endParaRPr lang="en-CA" sz="1100" dirty="0">
              <a:solidFill>
                <a:schemeClr val="tx1"/>
              </a:solidFill>
            </a:endParaRPr>
          </a:p>
        </p:txBody>
      </p:sp>
      <p:sp>
        <p:nvSpPr>
          <p:cNvPr id="42" name="Oval 41">
            <a:extLst>
              <a:ext uri="{FF2B5EF4-FFF2-40B4-BE49-F238E27FC236}">
                <a16:creationId xmlns:a16="http://schemas.microsoft.com/office/drawing/2014/main" id="{D60BE50C-7569-4307-D159-F288FBC33E09}"/>
              </a:ext>
            </a:extLst>
          </p:cNvPr>
          <p:cNvSpPr/>
          <p:nvPr/>
        </p:nvSpPr>
        <p:spPr>
          <a:xfrm>
            <a:off x="1355259" y="2890110"/>
            <a:ext cx="939461" cy="939461"/>
          </a:xfrm>
          <a:prstGeom prst="ellipse">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r>
              <a:rPr lang="en-CA" sz="1100" dirty="0">
                <a:solidFill>
                  <a:schemeClr val="tx1"/>
                </a:solidFill>
              </a:rPr>
              <a:t>Alimentación</a:t>
            </a:r>
          </a:p>
        </p:txBody>
      </p:sp>
      <p:sp>
        <p:nvSpPr>
          <p:cNvPr id="44" name="Arrow: Right 43">
            <a:extLst>
              <a:ext uri="{FF2B5EF4-FFF2-40B4-BE49-F238E27FC236}">
                <a16:creationId xmlns:a16="http://schemas.microsoft.com/office/drawing/2014/main" id="{278EFA57-70A3-23A0-8A00-0A9774DECCA2}"/>
              </a:ext>
            </a:extLst>
          </p:cNvPr>
          <p:cNvSpPr/>
          <p:nvPr/>
        </p:nvSpPr>
        <p:spPr>
          <a:xfrm rot="18780435">
            <a:off x="1299672" y="6354444"/>
            <a:ext cx="1329516" cy="1079500"/>
          </a:xfrm>
          <a:prstGeom prst="rightArrow">
            <a:avLst/>
          </a:prstGeom>
          <a:solidFill>
            <a:schemeClr val="accent3">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sz="1100" b="1" dirty="0">
                <a:solidFill>
                  <a:schemeClr val="tx1"/>
                </a:solidFill>
              </a:rPr>
              <a:t>Ingresos</a:t>
            </a:r>
            <a:endParaRPr lang="en-US" sz="1100" b="1" dirty="0">
              <a:solidFill>
                <a:schemeClr val="tx1"/>
              </a:solidFill>
            </a:endParaRPr>
          </a:p>
        </p:txBody>
      </p:sp>
      <p:pic>
        <p:nvPicPr>
          <p:cNvPr id="13316" name="docshape106">
            <a:extLst>
              <a:ext uri="{FF2B5EF4-FFF2-40B4-BE49-F238E27FC236}">
                <a16:creationId xmlns:a16="http://schemas.microsoft.com/office/drawing/2014/main" id="{5BB802EB-8F75-1349-D89D-00E6DD9A58E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163818" y="2683766"/>
            <a:ext cx="341893" cy="3449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317" name="docshape107">
            <a:extLst>
              <a:ext uri="{FF2B5EF4-FFF2-40B4-BE49-F238E27FC236}">
                <a16:creationId xmlns:a16="http://schemas.microsoft.com/office/drawing/2014/main" id="{FDFEBF1A-76AF-1044-FD39-E817B22E03D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923799" y="4307819"/>
            <a:ext cx="408301" cy="3864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318" name="docshape108">
            <a:extLst>
              <a:ext uri="{FF2B5EF4-FFF2-40B4-BE49-F238E27FC236}">
                <a16:creationId xmlns:a16="http://schemas.microsoft.com/office/drawing/2014/main" id="{F528A5C1-2204-6F18-5840-BB8DCEECF661}"/>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847592" y="3518808"/>
            <a:ext cx="347962" cy="3600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319" name="docshape109">
            <a:extLst>
              <a:ext uri="{FF2B5EF4-FFF2-40B4-BE49-F238E27FC236}">
                <a16:creationId xmlns:a16="http://schemas.microsoft.com/office/drawing/2014/main" id="{8BDC91CD-1418-A68D-A208-C49B6A742C49}"/>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110773" y="3249651"/>
            <a:ext cx="360026" cy="3600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323" name="docshape113">
            <a:extLst>
              <a:ext uri="{FF2B5EF4-FFF2-40B4-BE49-F238E27FC236}">
                <a16:creationId xmlns:a16="http://schemas.microsoft.com/office/drawing/2014/main" id="{B0D10EF1-D3B8-8AC4-4010-482CC1F33B95}"/>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745552" y="2943237"/>
            <a:ext cx="506755" cy="2417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326" name="docshape79">
            <a:extLst>
              <a:ext uri="{FF2B5EF4-FFF2-40B4-BE49-F238E27FC236}">
                <a16:creationId xmlns:a16="http://schemas.microsoft.com/office/drawing/2014/main" id="{81CDA7A2-D5F0-9271-96B7-80B0207981C7}"/>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642600" y="3159261"/>
            <a:ext cx="350446" cy="3479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328" name="docshape81">
            <a:extLst>
              <a:ext uri="{FF2B5EF4-FFF2-40B4-BE49-F238E27FC236}">
                <a16:creationId xmlns:a16="http://schemas.microsoft.com/office/drawing/2014/main" id="{3EFC6989-EA96-2222-57AF-FA4167E52C64}"/>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718459" y="3900995"/>
            <a:ext cx="601676" cy="43307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331" name="docshape84">
            <a:extLst>
              <a:ext uri="{FF2B5EF4-FFF2-40B4-BE49-F238E27FC236}">
                <a16:creationId xmlns:a16="http://schemas.microsoft.com/office/drawing/2014/main" id="{FA39AE58-180B-2DD7-5B4D-F83FCF1C3A83}"/>
              </a:ext>
            </a:extLst>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858495" y="2711235"/>
            <a:ext cx="608570" cy="3165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334" name="docshape87">
            <a:extLst>
              <a:ext uri="{FF2B5EF4-FFF2-40B4-BE49-F238E27FC236}">
                <a16:creationId xmlns:a16="http://schemas.microsoft.com/office/drawing/2014/main" id="{0290F102-91D7-3FC0-09C2-7CE59B38C205}"/>
              </a:ext>
            </a:extLst>
          </p:cNvPr>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993046" y="5239066"/>
            <a:ext cx="299841" cy="2640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335" name="docshape88">
            <a:extLst>
              <a:ext uri="{FF2B5EF4-FFF2-40B4-BE49-F238E27FC236}">
                <a16:creationId xmlns:a16="http://schemas.microsoft.com/office/drawing/2014/main" id="{9F0CC0DC-D1F1-8C40-805E-D125036417E6}"/>
              </a:ext>
            </a:extLst>
          </p:cNvPr>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4882578" y="4887423"/>
            <a:ext cx="290529" cy="3445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343" name="docshape96">
            <a:extLst>
              <a:ext uri="{FF2B5EF4-FFF2-40B4-BE49-F238E27FC236}">
                <a16:creationId xmlns:a16="http://schemas.microsoft.com/office/drawing/2014/main" id="{1B3FC88D-3352-89F9-A911-1B356CF1E651}"/>
              </a:ext>
            </a:extLst>
          </p:cNvPr>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3402253" y="6298151"/>
            <a:ext cx="249355" cy="3199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345" name="docshape98">
            <a:extLst>
              <a:ext uri="{FF2B5EF4-FFF2-40B4-BE49-F238E27FC236}">
                <a16:creationId xmlns:a16="http://schemas.microsoft.com/office/drawing/2014/main" id="{B0A3B91B-EA29-9BDD-3CEC-6155A95DF9D8}"/>
              </a:ext>
            </a:extLst>
          </p:cNvPr>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3064400" y="6333511"/>
            <a:ext cx="309156" cy="2550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346" name="docshape99">
            <a:extLst>
              <a:ext uri="{FF2B5EF4-FFF2-40B4-BE49-F238E27FC236}">
                <a16:creationId xmlns:a16="http://schemas.microsoft.com/office/drawing/2014/main" id="{F45292ED-3463-DF8C-CF78-9C2EBB043FC1}"/>
              </a:ext>
            </a:extLst>
          </p:cNvPr>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2054535" y="5333667"/>
            <a:ext cx="347639" cy="3600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347" name="docshape100">
            <a:extLst>
              <a:ext uri="{FF2B5EF4-FFF2-40B4-BE49-F238E27FC236}">
                <a16:creationId xmlns:a16="http://schemas.microsoft.com/office/drawing/2014/main" id="{91FA51E3-364C-0471-D9CC-FFF6AF4DDEF0}"/>
              </a:ext>
            </a:extLst>
          </p:cNvPr>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1233597" y="7068925"/>
            <a:ext cx="509851" cy="5016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9" name="Oval 58">
            <a:extLst>
              <a:ext uri="{FF2B5EF4-FFF2-40B4-BE49-F238E27FC236}">
                <a16:creationId xmlns:a16="http://schemas.microsoft.com/office/drawing/2014/main" id="{36E2616E-278E-9A49-A179-1130C384A3C7}"/>
              </a:ext>
            </a:extLst>
          </p:cNvPr>
          <p:cNvSpPr/>
          <p:nvPr/>
        </p:nvSpPr>
        <p:spPr>
          <a:xfrm>
            <a:off x="3949540" y="6380273"/>
            <a:ext cx="939461" cy="939461"/>
          </a:xfrm>
          <a:prstGeom prst="ellipse">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r>
              <a:rPr lang="en-CA" sz="1100" dirty="0">
                <a:solidFill>
                  <a:schemeClr val="tx1"/>
                </a:solidFill>
              </a:rPr>
              <a:t>Medios de </a:t>
            </a:r>
            <a:r>
              <a:rPr lang="en-CA" sz="1100" dirty="0" err="1">
                <a:solidFill>
                  <a:schemeClr val="tx1"/>
                </a:solidFill>
              </a:rPr>
              <a:t>subsistencia</a:t>
            </a:r>
            <a:r>
              <a:rPr lang="en-CA" sz="1100" dirty="0">
                <a:solidFill>
                  <a:schemeClr val="tx1"/>
                </a:solidFill>
              </a:rPr>
              <a:t>: </a:t>
            </a:r>
          </a:p>
          <a:p>
            <a:pPr algn="ctr"/>
            <a:r>
              <a:rPr lang="en-CA" sz="1100" dirty="0">
                <a:solidFill>
                  <a:schemeClr val="tx1"/>
                </a:solidFill>
              </a:rPr>
              <a:t>Entradas de dinero,</a:t>
            </a:r>
          </a:p>
          <a:p>
            <a:pPr algn="ctr"/>
            <a:r>
              <a:rPr lang="en-CA" sz="1100" dirty="0" err="1">
                <a:solidFill>
                  <a:schemeClr val="tx1"/>
                </a:solidFill>
              </a:rPr>
              <a:t>bienes</a:t>
            </a:r>
            <a:r>
              <a:rPr lang="en-CA" sz="1100" dirty="0">
                <a:solidFill>
                  <a:schemeClr val="tx1"/>
                </a:solidFill>
              </a:rPr>
              <a:t> </a:t>
            </a:r>
          </a:p>
          <a:p>
            <a:pPr algn="ctr"/>
            <a:r>
              <a:rPr lang="en-CA" sz="1100" dirty="0" err="1">
                <a:solidFill>
                  <a:schemeClr val="tx1"/>
                </a:solidFill>
              </a:rPr>
              <a:t>productivos</a:t>
            </a:r>
            <a:endParaRPr lang="en-US" sz="1100" dirty="0">
              <a:solidFill>
                <a:schemeClr val="tx1"/>
              </a:solidFill>
            </a:endParaRPr>
          </a:p>
        </p:txBody>
      </p:sp>
      <p:pic>
        <p:nvPicPr>
          <p:cNvPr id="13337" name="docshape90">
            <a:extLst>
              <a:ext uri="{FF2B5EF4-FFF2-40B4-BE49-F238E27FC236}">
                <a16:creationId xmlns:a16="http://schemas.microsoft.com/office/drawing/2014/main" id="{9F099685-7FB7-973D-F8B8-E7A0313AB69D}"/>
              </a:ext>
            </a:extLst>
          </p:cNvPr>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4187238" y="5973687"/>
            <a:ext cx="446077" cy="4844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59757392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A44160D8-FBD5-586D-6559-BD470383467F}"/>
              </a:ext>
            </a:extLst>
          </p:cNvPr>
          <p:cNvSpPr txBox="1"/>
          <p:nvPr/>
        </p:nvSpPr>
        <p:spPr>
          <a:xfrm>
            <a:off x="996287" y="1238738"/>
            <a:ext cx="4665478" cy="276999"/>
          </a:xfrm>
          <a:prstGeom prst="rect">
            <a:avLst/>
          </a:prstGeom>
          <a:noFill/>
        </p:spPr>
        <p:txBody>
          <a:bodyPr wrap="square" rtlCol="0">
            <a:spAutoFit/>
          </a:bodyPr>
          <a:lstStyle/>
          <a:p>
            <a:r>
              <a:rPr lang="en-US" sz="1200" b="1" spc="300" dirty="0">
                <a:solidFill>
                  <a:schemeClr val="tx1"/>
                </a:solidFill>
              </a:rPr>
              <a:t>OBJETIVO DEL MÓDULO</a:t>
            </a:r>
          </a:p>
        </p:txBody>
      </p:sp>
      <p:sp>
        <p:nvSpPr>
          <p:cNvPr id="3" name="TextBox 2">
            <a:extLst>
              <a:ext uri="{FF2B5EF4-FFF2-40B4-BE49-F238E27FC236}">
                <a16:creationId xmlns:a16="http://schemas.microsoft.com/office/drawing/2014/main" id="{A1AB3941-0FD0-0015-CA88-DFCEBCCB7900}"/>
              </a:ext>
            </a:extLst>
          </p:cNvPr>
          <p:cNvSpPr txBox="1"/>
          <p:nvPr/>
        </p:nvSpPr>
        <p:spPr>
          <a:xfrm>
            <a:off x="996287" y="713169"/>
            <a:ext cx="5254042" cy="307777"/>
          </a:xfrm>
          <a:prstGeom prst="rect">
            <a:avLst/>
          </a:prstGeom>
          <a:noFill/>
        </p:spPr>
        <p:txBody>
          <a:bodyPr wrap="square">
            <a:spAutoFit/>
          </a:bodyPr>
          <a:lstStyle/>
          <a:p>
            <a:pPr marL="0" marR="0" lvl="0" indent="0" algn="l" rtl="0">
              <a:spcBef>
                <a:spcPts val="0"/>
              </a:spcBef>
              <a:spcAft>
                <a:spcPts val="1800"/>
              </a:spcAft>
              <a:buNone/>
            </a:pPr>
            <a:r>
              <a:rPr lang="en-US" sz="1400" b="1" spc="300" dirty="0">
                <a:solidFill>
                  <a:schemeClr val="bg1"/>
                </a:solidFill>
                <a:highlight>
                  <a:srgbClr val="54AF4B"/>
                </a:highlight>
                <a:latin typeface="Calibri"/>
                <a:ea typeface="Calibri"/>
                <a:cs typeface="Calibri"/>
                <a:sym typeface="Calibri"/>
              </a:rPr>
              <a:t>SESIÓN 1: APERTURA DEL CURSO Y DEL MÓDULO</a:t>
            </a:r>
          </a:p>
        </p:txBody>
      </p:sp>
      <p:sp>
        <p:nvSpPr>
          <p:cNvPr id="4" name="TextBox 3">
            <a:extLst>
              <a:ext uri="{FF2B5EF4-FFF2-40B4-BE49-F238E27FC236}">
                <a16:creationId xmlns:a16="http://schemas.microsoft.com/office/drawing/2014/main" id="{B06DA661-4DB0-C473-0F13-1D93DF019AB4}"/>
              </a:ext>
            </a:extLst>
          </p:cNvPr>
          <p:cNvSpPr txBox="1"/>
          <p:nvPr/>
        </p:nvSpPr>
        <p:spPr>
          <a:xfrm>
            <a:off x="996287" y="1599327"/>
            <a:ext cx="5254042" cy="430887"/>
          </a:xfrm>
          <a:prstGeom prst="rect">
            <a:avLst/>
          </a:prstGeom>
          <a:noFill/>
        </p:spPr>
        <p:txBody>
          <a:bodyPr wrap="square" rtlCol="0">
            <a:spAutoFit/>
          </a:bodyPr>
          <a:lstStyle/>
          <a:p>
            <a:pPr marL="0" marR="0" lvl="0" indent="0" algn="l" rtl="0">
              <a:spcBef>
                <a:spcPts val="0"/>
              </a:spcBef>
              <a:spcAft>
                <a:spcPts val="0"/>
              </a:spcAft>
              <a:buNone/>
            </a:pPr>
            <a:r>
              <a:rPr lang="en-US" sz="1100" dirty="0">
                <a:solidFill>
                  <a:schemeClr val="tx1"/>
                </a:solidFill>
                <a:latin typeface="+mn-lt"/>
                <a:ea typeface="Arial"/>
                <a:cs typeface="Arial"/>
                <a:sym typeface="Arial"/>
              </a:rPr>
              <a:t>Mejorar la comprensión de </a:t>
            </a:r>
            <a:r>
              <a:rPr lang="en-US" sz="1100" dirty="0" err="1">
                <a:solidFill>
                  <a:schemeClr val="tx1"/>
                </a:solidFill>
                <a:latin typeface="+mn-lt"/>
                <a:ea typeface="Arial"/>
                <a:cs typeface="Arial"/>
                <a:sym typeface="Arial"/>
              </a:rPr>
              <a:t>los</a:t>
            </a:r>
            <a:r>
              <a:rPr lang="en-US" sz="1100" dirty="0">
                <a:solidFill>
                  <a:schemeClr val="tx1"/>
                </a:solidFill>
                <a:latin typeface="+mn-lt"/>
                <a:ea typeface="Arial"/>
                <a:cs typeface="Arial"/>
                <a:sym typeface="Arial"/>
              </a:rPr>
              <a:t>/as </a:t>
            </a:r>
            <a:r>
              <a:rPr lang="en-US" sz="1100" dirty="0" err="1">
                <a:solidFill>
                  <a:schemeClr val="tx1"/>
                </a:solidFill>
                <a:latin typeface="+mn-lt"/>
                <a:ea typeface="Arial"/>
                <a:cs typeface="Arial"/>
                <a:sym typeface="Arial"/>
              </a:rPr>
              <a:t>participantes</a:t>
            </a:r>
            <a:r>
              <a:rPr lang="en-US" sz="1100" dirty="0">
                <a:solidFill>
                  <a:schemeClr val="tx1"/>
                </a:solidFill>
                <a:latin typeface="+mn-lt"/>
                <a:ea typeface="Arial"/>
                <a:cs typeface="Arial"/>
                <a:sym typeface="Arial"/>
              </a:rPr>
              <a:t> sobre las definiciones de fortalecimiento familiar, el enfoque de fortalecimiento familiar y </a:t>
            </a:r>
            <a:r>
              <a:rPr lang="en-US" sz="1100" dirty="0" err="1">
                <a:solidFill>
                  <a:schemeClr val="tx1"/>
                </a:solidFill>
                <a:latin typeface="+mn-lt"/>
                <a:ea typeface="Arial"/>
                <a:cs typeface="Arial"/>
                <a:sym typeface="Arial"/>
              </a:rPr>
              <a:t>el</a:t>
            </a:r>
            <a:r>
              <a:rPr lang="en-US" sz="1100" dirty="0">
                <a:solidFill>
                  <a:schemeClr val="tx1"/>
                </a:solidFill>
                <a:latin typeface="+mn-lt"/>
                <a:ea typeface="Arial"/>
                <a:cs typeface="Arial"/>
                <a:sym typeface="Arial"/>
              </a:rPr>
              <a:t> </a:t>
            </a:r>
            <a:r>
              <a:rPr lang="en-US" sz="1100" dirty="0" err="1">
                <a:ea typeface="Arial"/>
                <a:cs typeface="Arial"/>
                <a:sym typeface="Arial"/>
              </a:rPr>
              <a:t>rol</a:t>
            </a:r>
            <a:r>
              <a:rPr lang="en-US" sz="1100" dirty="0">
                <a:solidFill>
                  <a:schemeClr val="tx1"/>
                </a:solidFill>
                <a:latin typeface="+mn-lt"/>
                <a:ea typeface="Arial"/>
                <a:cs typeface="Arial"/>
                <a:sym typeface="Arial"/>
              </a:rPr>
              <a:t> de las normas y </a:t>
            </a:r>
            <a:r>
              <a:rPr lang="en-US" sz="1100" dirty="0" err="1">
                <a:solidFill>
                  <a:schemeClr val="tx1"/>
                </a:solidFill>
                <a:latin typeface="+mn-lt"/>
                <a:ea typeface="Arial"/>
                <a:cs typeface="Arial"/>
                <a:sym typeface="Arial"/>
              </a:rPr>
              <a:t>prácticas</a:t>
            </a:r>
            <a:r>
              <a:rPr lang="en-US" sz="1100" dirty="0">
                <a:solidFill>
                  <a:schemeClr val="tx1"/>
                </a:solidFill>
                <a:latin typeface="+mn-lt"/>
                <a:ea typeface="Arial"/>
                <a:cs typeface="Arial"/>
                <a:sym typeface="Arial"/>
              </a:rPr>
              <a:t> </a:t>
            </a:r>
            <a:r>
              <a:rPr lang="en-US" sz="1100" dirty="0" err="1">
                <a:solidFill>
                  <a:schemeClr val="tx1"/>
                </a:solidFill>
                <a:latin typeface="+mn-lt"/>
                <a:ea typeface="Arial"/>
                <a:cs typeface="Arial"/>
                <a:sym typeface="Arial"/>
              </a:rPr>
              <a:t>sociales</a:t>
            </a:r>
            <a:r>
              <a:rPr lang="en-US" sz="1100" dirty="0">
                <a:solidFill>
                  <a:schemeClr val="tx1"/>
                </a:solidFill>
                <a:latin typeface="+mn-lt"/>
                <a:ea typeface="Arial"/>
                <a:cs typeface="Arial"/>
                <a:sym typeface="Arial"/>
              </a:rPr>
              <a:t>.</a:t>
            </a:r>
          </a:p>
        </p:txBody>
      </p:sp>
      <p:sp>
        <p:nvSpPr>
          <p:cNvPr id="5" name="TextBox 4">
            <a:extLst>
              <a:ext uri="{FF2B5EF4-FFF2-40B4-BE49-F238E27FC236}">
                <a16:creationId xmlns:a16="http://schemas.microsoft.com/office/drawing/2014/main" id="{932641E7-9996-1BFB-43F2-64F45BEB6B17}"/>
              </a:ext>
            </a:extLst>
          </p:cNvPr>
          <p:cNvSpPr txBox="1"/>
          <p:nvPr/>
        </p:nvSpPr>
        <p:spPr>
          <a:xfrm>
            <a:off x="996287" y="2248696"/>
            <a:ext cx="5254042" cy="276999"/>
          </a:xfrm>
          <a:prstGeom prst="rect">
            <a:avLst/>
          </a:prstGeom>
          <a:noFill/>
        </p:spPr>
        <p:txBody>
          <a:bodyPr wrap="square" rtlCol="0">
            <a:spAutoFit/>
          </a:bodyPr>
          <a:lstStyle/>
          <a:p>
            <a:r>
              <a:rPr lang="en-US" sz="1200" b="1" spc="300" dirty="0">
                <a:solidFill>
                  <a:schemeClr val="tx1"/>
                </a:solidFill>
              </a:rPr>
              <a:t>OBJETIVOS DE APRENDIZAJE </a:t>
            </a:r>
          </a:p>
        </p:txBody>
      </p:sp>
      <p:sp>
        <p:nvSpPr>
          <p:cNvPr id="6" name="TextBox 5">
            <a:extLst>
              <a:ext uri="{FF2B5EF4-FFF2-40B4-BE49-F238E27FC236}">
                <a16:creationId xmlns:a16="http://schemas.microsoft.com/office/drawing/2014/main" id="{144C952B-B6B1-A016-F0F6-11D967C41737}"/>
              </a:ext>
            </a:extLst>
          </p:cNvPr>
          <p:cNvSpPr txBox="1"/>
          <p:nvPr/>
        </p:nvSpPr>
        <p:spPr>
          <a:xfrm>
            <a:off x="1675087" y="2832178"/>
            <a:ext cx="4575242" cy="1446550"/>
          </a:xfrm>
          <a:prstGeom prst="rect">
            <a:avLst/>
          </a:prstGeom>
          <a:noFill/>
        </p:spPr>
        <p:txBody>
          <a:bodyPr wrap="square" rtlCol="0">
            <a:spAutoFit/>
          </a:bodyPr>
          <a:lstStyle/>
          <a:p>
            <a:pPr marL="0" marR="0" lvl="0" indent="0" algn="l" rtl="0">
              <a:spcBef>
                <a:spcPts val="0"/>
              </a:spcBef>
              <a:spcAft>
                <a:spcPts val="0"/>
              </a:spcAft>
              <a:buNone/>
            </a:pPr>
            <a:r>
              <a:rPr lang="en-US" sz="1100" dirty="0" err="1">
                <a:solidFill>
                  <a:schemeClr val="tx1"/>
                </a:solidFill>
                <a:latin typeface="+mn-lt"/>
                <a:ea typeface="Arial"/>
                <a:cs typeface="Arial"/>
                <a:sym typeface="Arial"/>
              </a:rPr>
              <a:t>Comparación</a:t>
            </a:r>
            <a:r>
              <a:rPr lang="en-US" sz="1100" dirty="0">
                <a:ea typeface="Arial"/>
                <a:cs typeface="Arial"/>
                <a:sym typeface="Arial"/>
              </a:rPr>
              <a:t> y </a:t>
            </a:r>
            <a:r>
              <a:rPr lang="en-US" sz="1100" dirty="0" err="1">
                <a:ea typeface="Arial"/>
                <a:cs typeface="Arial"/>
                <a:sym typeface="Arial"/>
              </a:rPr>
              <a:t>contraste</a:t>
            </a:r>
            <a:r>
              <a:rPr lang="en-US" sz="1100" dirty="0">
                <a:ea typeface="Arial"/>
                <a:cs typeface="Arial"/>
                <a:sym typeface="Arial"/>
              </a:rPr>
              <a:t> de </a:t>
            </a:r>
            <a:r>
              <a:rPr lang="en-US" sz="1100" dirty="0">
                <a:solidFill>
                  <a:schemeClr val="tx1"/>
                </a:solidFill>
                <a:latin typeface="+mn-lt"/>
                <a:ea typeface="Arial"/>
                <a:cs typeface="Arial"/>
                <a:sym typeface="Arial"/>
              </a:rPr>
              <a:t>las definiciones de </a:t>
            </a:r>
            <a:r>
              <a:rPr lang="en-US" sz="1100" dirty="0" err="1">
                <a:solidFill>
                  <a:schemeClr val="tx1"/>
                </a:solidFill>
                <a:latin typeface="+mn-lt"/>
                <a:ea typeface="Arial"/>
                <a:cs typeface="Arial"/>
                <a:sym typeface="Arial"/>
              </a:rPr>
              <a:t>fortalecimiento</a:t>
            </a:r>
            <a:r>
              <a:rPr lang="en-US" sz="1100" dirty="0">
                <a:solidFill>
                  <a:schemeClr val="tx1"/>
                </a:solidFill>
                <a:latin typeface="+mn-lt"/>
                <a:ea typeface="Arial"/>
                <a:cs typeface="Arial"/>
                <a:sym typeface="Arial"/>
              </a:rPr>
              <a:t> familiar.</a:t>
            </a:r>
          </a:p>
          <a:p>
            <a:pPr marL="0" marR="0" lvl="0" indent="0" algn="l" rtl="0">
              <a:spcBef>
                <a:spcPts val="0"/>
              </a:spcBef>
              <a:spcAft>
                <a:spcPts val="0"/>
              </a:spcAft>
              <a:buNone/>
            </a:pPr>
            <a:endParaRPr lang="en-US" sz="1100" dirty="0">
              <a:ea typeface="Arial"/>
              <a:cs typeface="Arial"/>
              <a:sym typeface="Arial"/>
            </a:endParaRPr>
          </a:p>
          <a:p>
            <a:pPr marL="0" marR="0" lvl="0" indent="0" algn="l" rtl="0">
              <a:spcBef>
                <a:spcPts val="0"/>
              </a:spcBef>
              <a:spcAft>
                <a:spcPts val="0"/>
              </a:spcAft>
              <a:buNone/>
            </a:pPr>
            <a:endParaRPr lang="en-US" sz="1100" dirty="0">
              <a:ea typeface="Arial"/>
              <a:cs typeface="Arial"/>
              <a:sym typeface="Arial"/>
            </a:endParaRPr>
          </a:p>
          <a:p>
            <a:pPr marL="0" marR="0" lvl="0" indent="0" algn="l" rtl="0">
              <a:spcBef>
                <a:spcPts val="0"/>
              </a:spcBef>
              <a:spcAft>
                <a:spcPts val="0"/>
              </a:spcAft>
              <a:buNone/>
            </a:pPr>
            <a:r>
              <a:rPr lang="en-US" sz="1100" dirty="0" err="1">
                <a:solidFill>
                  <a:schemeClr val="tx1"/>
                </a:solidFill>
                <a:latin typeface="+mn-lt"/>
                <a:ea typeface="Arial"/>
                <a:cs typeface="Arial"/>
                <a:sym typeface="Arial"/>
              </a:rPr>
              <a:t>Descripción</a:t>
            </a:r>
            <a:r>
              <a:rPr lang="en-US" sz="1100" dirty="0">
                <a:solidFill>
                  <a:schemeClr val="tx1"/>
                </a:solidFill>
                <a:latin typeface="+mn-lt"/>
                <a:ea typeface="Arial"/>
                <a:cs typeface="Arial"/>
                <a:sym typeface="Arial"/>
              </a:rPr>
              <a:t> del enfoque de fortalecimiento familiar, incluida la resiliencia, los factores de protección y la gestión de casos basada </a:t>
            </a:r>
            <a:r>
              <a:rPr lang="en-US" sz="1100" dirty="0" err="1">
                <a:solidFill>
                  <a:schemeClr val="tx1"/>
                </a:solidFill>
                <a:latin typeface="+mn-lt"/>
                <a:ea typeface="Arial"/>
                <a:cs typeface="Arial"/>
                <a:sym typeface="Arial"/>
              </a:rPr>
              <a:t>en</a:t>
            </a:r>
            <a:r>
              <a:rPr lang="en-US" sz="1100" dirty="0">
                <a:solidFill>
                  <a:schemeClr val="tx1"/>
                </a:solidFill>
                <a:latin typeface="+mn-lt"/>
                <a:ea typeface="Arial"/>
                <a:cs typeface="Arial"/>
                <a:sym typeface="Arial"/>
              </a:rPr>
              <a:t> las </a:t>
            </a:r>
            <a:r>
              <a:rPr lang="en-US" sz="1100" dirty="0" err="1">
                <a:solidFill>
                  <a:schemeClr val="tx1"/>
                </a:solidFill>
                <a:latin typeface="+mn-lt"/>
                <a:ea typeface="Arial"/>
                <a:cs typeface="Arial"/>
                <a:sym typeface="Arial"/>
              </a:rPr>
              <a:t>fortalezas</a:t>
            </a:r>
            <a:r>
              <a:rPr lang="en-US" sz="1100" dirty="0">
                <a:solidFill>
                  <a:schemeClr val="tx1"/>
                </a:solidFill>
                <a:latin typeface="+mn-lt"/>
                <a:ea typeface="Arial"/>
                <a:cs typeface="Arial"/>
                <a:sym typeface="Arial"/>
              </a:rPr>
              <a:t>.</a:t>
            </a:r>
          </a:p>
          <a:p>
            <a:pPr marL="0" marR="0" lvl="0" indent="0" algn="l" rtl="0">
              <a:spcBef>
                <a:spcPts val="0"/>
              </a:spcBef>
              <a:spcAft>
                <a:spcPts val="0"/>
              </a:spcAft>
              <a:buNone/>
            </a:pPr>
            <a:endParaRPr lang="en-US" sz="1100" dirty="0">
              <a:solidFill>
                <a:schemeClr val="tx1"/>
              </a:solidFill>
              <a:latin typeface="+mn-lt"/>
              <a:ea typeface="Arial"/>
              <a:cs typeface="Arial"/>
              <a:sym typeface="Arial"/>
            </a:endParaRPr>
          </a:p>
          <a:p>
            <a:pPr marL="0" marR="0" lvl="0" indent="0" algn="l" rtl="0">
              <a:spcBef>
                <a:spcPts val="0"/>
              </a:spcBef>
              <a:spcAft>
                <a:spcPts val="0"/>
              </a:spcAft>
              <a:buNone/>
            </a:pPr>
            <a:r>
              <a:rPr lang="en-US" sz="1100" dirty="0" err="1">
                <a:solidFill>
                  <a:schemeClr val="tx1"/>
                </a:solidFill>
                <a:latin typeface="+mn-lt"/>
                <a:ea typeface="Arial"/>
                <a:cs typeface="Arial"/>
                <a:sym typeface="Arial"/>
              </a:rPr>
              <a:t>Análisis</a:t>
            </a:r>
            <a:r>
              <a:rPr lang="en-US" sz="1100" dirty="0">
                <a:solidFill>
                  <a:schemeClr val="tx1"/>
                </a:solidFill>
                <a:latin typeface="+mn-lt"/>
                <a:ea typeface="Arial"/>
                <a:cs typeface="Arial"/>
                <a:sym typeface="Arial"/>
              </a:rPr>
              <a:t> de la dinámica familiar y </a:t>
            </a:r>
            <a:r>
              <a:rPr lang="en-US" sz="1100" dirty="0" err="1">
                <a:solidFill>
                  <a:schemeClr val="tx1"/>
                </a:solidFill>
                <a:latin typeface="+mn-lt"/>
                <a:ea typeface="Arial"/>
                <a:cs typeface="Arial"/>
                <a:sym typeface="Arial"/>
              </a:rPr>
              <a:t>explicaci</a:t>
            </a:r>
            <a:r>
              <a:rPr lang="en-US" sz="1100" dirty="0" err="1">
                <a:ea typeface="Arial"/>
                <a:cs typeface="Arial"/>
                <a:sym typeface="Arial"/>
              </a:rPr>
              <a:t>ón</a:t>
            </a:r>
            <a:r>
              <a:rPr lang="en-US" sz="1100" dirty="0">
                <a:ea typeface="Arial"/>
                <a:cs typeface="Arial"/>
                <a:sym typeface="Arial"/>
              </a:rPr>
              <a:t> del </a:t>
            </a:r>
            <a:r>
              <a:rPr lang="en-US" sz="1100" dirty="0" err="1">
                <a:ea typeface="Arial"/>
                <a:cs typeface="Arial"/>
                <a:sym typeface="Arial"/>
              </a:rPr>
              <a:t>rol</a:t>
            </a:r>
            <a:r>
              <a:rPr lang="en-US" sz="1100" dirty="0">
                <a:ea typeface="Arial"/>
                <a:cs typeface="Arial"/>
                <a:sym typeface="Arial"/>
              </a:rPr>
              <a:t> </a:t>
            </a:r>
            <a:r>
              <a:rPr lang="en-US" sz="1100" dirty="0">
                <a:solidFill>
                  <a:schemeClr val="tx1"/>
                </a:solidFill>
                <a:latin typeface="+mn-lt"/>
                <a:ea typeface="Arial"/>
                <a:cs typeface="Arial"/>
                <a:sym typeface="Arial"/>
              </a:rPr>
              <a:t>de las normas y prácticas sociales en el fortalecimiento de la </a:t>
            </a:r>
            <a:r>
              <a:rPr lang="en-US" sz="1100" dirty="0" err="1">
                <a:solidFill>
                  <a:schemeClr val="tx1"/>
                </a:solidFill>
                <a:latin typeface="+mn-lt"/>
                <a:ea typeface="Arial"/>
                <a:cs typeface="Arial"/>
                <a:sym typeface="Arial"/>
              </a:rPr>
              <a:t>familia</a:t>
            </a:r>
            <a:r>
              <a:rPr lang="en-US" sz="1100" dirty="0">
                <a:solidFill>
                  <a:schemeClr val="tx1"/>
                </a:solidFill>
                <a:latin typeface="+mn-lt"/>
                <a:ea typeface="Arial"/>
                <a:cs typeface="Arial"/>
                <a:sym typeface="Arial"/>
              </a:rPr>
              <a:t>.</a:t>
            </a:r>
          </a:p>
        </p:txBody>
      </p:sp>
      <p:grpSp>
        <p:nvGrpSpPr>
          <p:cNvPr id="7" name="Google Shape;149;p12">
            <a:extLst>
              <a:ext uri="{FF2B5EF4-FFF2-40B4-BE49-F238E27FC236}">
                <a16:creationId xmlns:a16="http://schemas.microsoft.com/office/drawing/2014/main" id="{58ADC60D-AB3F-27B1-94D8-DC4F24D4BEC8}"/>
              </a:ext>
            </a:extLst>
          </p:cNvPr>
          <p:cNvGrpSpPr/>
          <p:nvPr/>
        </p:nvGrpSpPr>
        <p:grpSpPr>
          <a:xfrm>
            <a:off x="1020268" y="2772900"/>
            <a:ext cx="559955" cy="387333"/>
            <a:chOff x="6878053" y="1156317"/>
            <a:chExt cx="1431178" cy="1039513"/>
          </a:xfrm>
          <a:solidFill>
            <a:schemeClr val="accent3">
              <a:lumMod val="75000"/>
            </a:schemeClr>
          </a:solidFill>
        </p:grpSpPr>
        <p:grpSp>
          <p:nvGrpSpPr>
            <p:cNvPr id="8" name="Google Shape;150;p12">
              <a:extLst>
                <a:ext uri="{FF2B5EF4-FFF2-40B4-BE49-F238E27FC236}">
                  <a16:creationId xmlns:a16="http://schemas.microsoft.com/office/drawing/2014/main" id="{EF03A04B-025B-508B-075C-D044B2570590}"/>
                </a:ext>
              </a:extLst>
            </p:cNvPr>
            <p:cNvGrpSpPr/>
            <p:nvPr/>
          </p:nvGrpSpPr>
          <p:grpSpPr>
            <a:xfrm>
              <a:off x="7672978" y="1156317"/>
              <a:ext cx="412941" cy="436880"/>
              <a:chOff x="243840" y="1676400"/>
              <a:chExt cx="701040" cy="741680"/>
            </a:xfrm>
            <a:grpFill/>
          </p:grpSpPr>
          <p:sp>
            <p:nvSpPr>
              <p:cNvPr id="11" name="Google Shape;151;p12">
                <a:extLst>
                  <a:ext uri="{FF2B5EF4-FFF2-40B4-BE49-F238E27FC236}">
                    <a16:creationId xmlns:a16="http://schemas.microsoft.com/office/drawing/2014/main" id="{BDAFB5B8-4AF5-B944-0952-3057B67A6FA1}"/>
                  </a:ext>
                </a:extLst>
              </p:cNvPr>
              <p:cNvSpPr/>
              <p:nvPr/>
            </p:nvSpPr>
            <p:spPr>
              <a:xfrm>
                <a:off x="243840" y="1676400"/>
                <a:ext cx="116839" cy="741680"/>
              </a:xfrm>
              <a:prstGeom prst="rect">
                <a:avLst/>
              </a:prstGeom>
              <a:grp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Calibri"/>
                  <a:buNone/>
                </a:pPr>
                <a:endParaRPr lang="en-US" sz="1800" b="0" i="0" u="none" strike="noStrike" cap="none" dirty="0">
                  <a:solidFill>
                    <a:srgbClr val="FFFFFF"/>
                  </a:solidFill>
                  <a:latin typeface="Calibri"/>
                  <a:ea typeface="Calibri"/>
                  <a:cs typeface="Calibri"/>
                  <a:sym typeface="Calibri"/>
                </a:endParaRPr>
              </a:p>
            </p:txBody>
          </p:sp>
          <p:sp>
            <p:nvSpPr>
              <p:cNvPr id="12" name="Google Shape;152;p12">
                <a:extLst>
                  <a:ext uri="{FF2B5EF4-FFF2-40B4-BE49-F238E27FC236}">
                    <a16:creationId xmlns:a16="http://schemas.microsoft.com/office/drawing/2014/main" id="{9BBF8986-D295-CE38-9D57-A05D5A5CB488}"/>
                  </a:ext>
                </a:extLst>
              </p:cNvPr>
              <p:cNvSpPr/>
              <p:nvPr/>
            </p:nvSpPr>
            <p:spPr>
              <a:xfrm>
                <a:off x="314960" y="1676400"/>
                <a:ext cx="629920" cy="436880"/>
              </a:xfrm>
              <a:prstGeom prst="rect">
                <a:avLst/>
              </a:prstGeom>
              <a:grp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Calibri"/>
                  <a:buNone/>
                </a:pPr>
                <a:endParaRPr lang="en-US" sz="1800" b="0" i="0" u="none" strike="noStrike" cap="none" dirty="0">
                  <a:solidFill>
                    <a:srgbClr val="FFFFFF"/>
                  </a:solidFill>
                  <a:latin typeface="Calibri"/>
                  <a:ea typeface="Calibri"/>
                  <a:cs typeface="Calibri"/>
                  <a:sym typeface="Calibri"/>
                </a:endParaRPr>
              </a:p>
            </p:txBody>
          </p:sp>
        </p:grpSp>
        <p:sp>
          <p:nvSpPr>
            <p:cNvPr id="9" name="Google Shape;153;p12">
              <a:extLst>
                <a:ext uri="{FF2B5EF4-FFF2-40B4-BE49-F238E27FC236}">
                  <a16:creationId xmlns:a16="http://schemas.microsoft.com/office/drawing/2014/main" id="{245910EA-E971-E32F-E4EF-7C638A11E5B6}"/>
                </a:ext>
              </a:extLst>
            </p:cNvPr>
            <p:cNvSpPr/>
            <p:nvPr/>
          </p:nvSpPr>
          <p:spPr>
            <a:xfrm>
              <a:off x="7120511" y="1517650"/>
              <a:ext cx="1188720" cy="678180"/>
            </a:xfrm>
            <a:prstGeom prst="triangle">
              <a:avLst>
                <a:gd name="adj" fmla="val 50000"/>
              </a:avLst>
            </a:prstGeom>
            <a:grp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Calibri"/>
                <a:buNone/>
              </a:pPr>
              <a:endParaRPr lang="en-US" sz="1800" b="0" i="0" u="none" strike="noStrike" cap="none" dirty="0">
                <a:solidFill>
                  <a:srgbClr val="FFFFFF"/>
                </a:solidFill>
                <a:latin typeface="Calibri"/>
                <a:ea typeface="Calibri"/>
                <a:cs typeface="Calibri"/>
                <a:sym typeface="Calibri"/>
              </a:endParaRPr>
            </a:p>
          </p:txBody>
        </p:sp>
        <p:sp>
          <p:nvSpPr>
            <p:cNvPr id="10" name="Google Shape;154;p12">
              <a:extLst>
                <a:ext uri="{FF2B5EF4-FFF2-40B4-BE49-F238E27FC236}">
                  <a16:creationId xmlns:a16="http://schemas.microsoft.com/office/drawing/2014/main" id="{34E4E4F6-4038-D73F-EBD8-8BE5EB135F76}"/>
                </a:ext>
              </a:extLst>
            </p:cNvPr>
            <p:cNvSpPr/>
            <p:nvPr/>
          </p:nvSpPr>
          <p:spPr>
            <a:xfrm>
              <a:off x="6878053" y="1727035"/>
              <a:ext cx="821708" cy="468795"/>
            </a:xfrm>
            <a:prstGeom prst="triangle">
              <a:avLst>
                <a:gd name="adj" fmla="val 50000"/>
              </a:avLst>
            </a:prstGeom>
            <a:grp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Calibri"/>
                <a:buNone/>
              </a:pPr>
              <a:endParaRPr lang="en-US" sz="1800" b="0" i="0" u="none" strike="noStrike" cap="none" dirty="0">
                <a:solidFill>
                  <a:srgbClr val="FFFFFF"/>
                </a:solidFill>
                <a:latin typeface="Calibri"/>
                <a:ea typeface="Calibri"/>
                <a:cs typeface="Calibri"/>
                <a:sym typeface="Calibri"/>
              </a:endParaRPr>
            </a:p>
          </p:txBody>
        </p:sp>
      </p:grpSp>
      <p:grpSp>
        <p:nvGrpSpPr>
          <p:cNvPr id="13" name="Google Shape;149;p12">
            <a:extLst>
              <a:ext uri="{FF2B5EF4-FFF2-40B4-BE49-F238E27FC236}">
                <a16:creationId xmlns:a16="http://schemas.microsoft.com/office/drawing/2014/main" id="{8FC37BEC-2B6C-0776-7A5C-56E4A7FF8288}"/>
              </a:ext>
            </a:extLst>
          </p:cNvPr>
          <p:cNvGrpSpPr/>
          <p:nvPr/>
        </p:nvGrpSpPr>
        <p:grpSpPr>
          <a:xfrm>
            <a:off x="1020268" y="3328982"/>
            <a:ext cx="559955" cy="387333"/>
            <a:chOff x="6878053" y="1156317"/>
            <a:chExt cx="1431178" cy="1039513"/>
          </a:xfrm>
          <a:solidFill>
            <a:schemeClr val="accent3">
              <a:lumMod val="75000"/>
            </a:schemeClr>
          </a:solidFill>
        </p:grpSpPr>
        <p:grpSp>
          <p:nvGrpSpPr>
            <p:cNvPr id="14" name="Google Shape;150;p12">
              <a:extLst>
                <a:ext uri="{FF2B5EF4-FFF2-40B4-BE49-F238E27FC236}">
                  <a16:creationId xmlns:a16="http://schemas.microsoft.com/office/drawing/2014/main" id="{C6B540AB-FC28-D822-8B2B-D78D241899D0}"/>
                </a:ext>
              </a:extLst>
            </p:cNvPr>
            <p:cNvGrpSpPr/>
            <p:nvPr/>
          </p:nvGrpSpPr>
          <p:grpSpPr>
            <a:xfrm>
              <a:off x="7672978" y="1156317"/>
              <a:ext cx="412941" cy="436880"/>
              <a:chOff x="243840" y="1676400"/>
              <a:chExt cx="701040" cy="741680"/>
            </a:xfrm>
            <a:grpFill/>
          </p:grpSpPr>
          <p:sp>
            <p:nvSpPr>
              <p:cNvPr id="17" name="Google Shape;151;p12">
                <a:extLst>
                  <a:ext uri="{FF2B5EF4-FFF2-40B4-BE49-F238E27FC236}">
                    <a16:creationId xmlns:a16="http://schemas.microsoft.com/office/drawing/2014/main" id="{A88A01AA-36AB-5944-8FD9-95847791EB5D}"/>
                  </a:ext>
                </a:extLst>
              </p:cNvPr>
              <p:cNvSpPr/>
              <p:nvPr/>
            </p:nvSpPr>
            <p:spPr>
              <a:xfrm>
                <a:off x="243840" y="1676400"/>
                <a:ext cx="116839" cy="741680"/>
              </a:xfrm>
              <a:prstGeom prst="rect">
                <a:avLst/>
              </a:prstGeom>
              <a:grp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Calibri"/>
                  <a:buNone/>
                </a:pPr>
                <a:endParaRPr lang="en-US" sz="1800" b="0" i="0" u="none" strike="noStrike" cap="none" dirty="0">
                  <a:solidFill>
                    <a:srgbClr val="FFFFFF"/>
                  </a:solidFill>
                  <a:latin typeface="Calibri"/>
                  <a:ea typeface="Calibri"/>
                  <a:cs typeface="Calibri"/>
                  <a:sym typeface="Calibri"/>
                </a:endParaRPr>
              </a:p>
            </p:txBody>
          </p:sp>
          <p:sp>
            <p:nvSpPr>
              <p:cNvPr id="18" name="Google Shape;152;p12">
                <a:extLst>
                  <a:ext uri="{FF2B5EF4-FFF2-40B4-BE49-F238E27FC236}">
                    <a16:creationId xmlns:a16="http://schemas.microsoft.com/office/drawing/2014/main" id="{2C274092-4543-417D-1F6F-469805DE8887}"/>
                  </a:ext>
                </a:extLst>
              </p:cNvPr>
              <p:cNvSpPr/>
              <p:nvPr/>
            </p:nvSpPr>
            <p:spPr>
              <a:xfrm>
                <a:off x="314960" y="1676400"/>
                <a:ext cx="629920" cy="436880"/>
              </a:xfrm>
              <a:prstGeom prst="rect">
                <a:avLst/>
              </a:prstGeom>
              <a:grp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Calibri"/>
                  <a:buNone/>
                </a:pPr>
                <a:endParaRPr lang="en-US" sz="1800" b="0" i="0" u="none" strike="noStrike" cap="none" dirty="0">
                  <a:solidFill>
                    <a:srgbClr val="FFFFFF"/>
                  </a:solidFill>
                  <a:latin typeface="Calibri"/>
                  <a:ea typeface="Calibri"/>
                  <a:cs typeface="Calibri"/>
                  <a:sym typeface="Calibri"/>
                </a:endParaRPr>
              </a:p>
            </p:txBody>
          </p:sp>
        </p:grpSp>
        <p:sp>
          <p:nvSpPr>
            <p:cNvPr id="15" name="Google Shape;153;p12">
              <a:extLst>
                <a:ext uri="{FF2B5EF4-FFF2-40B4-BE49-F238E27FC236}">
                  <a16:creationId xmlns:a16="http://schemas.microsoft.com/office/drawing/2014/main" id="{4662B4F8-621B-9B44-7AF4-DC16799534AC}"/>
                </a:ext>
              </a:extLst>
            </p:cNvPr>
            <p:cNvSpPr/>
            <p:nvPr/>
          </p:nvSpPr>
          <p:spPr>
            <a:xfrm>
              <a:off x="7120511" y="1517650"/>
              <a:ext cx="1188720" cy="678180"/>
            </a:xfrm>
            <a:prstGeom prst="triangle">
              <a:avLst>
                <a:gd name="adj" fmla="val 50000"/>
              </a:avLst>
            </a:prstGeom>
            <a:grp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Calibri"/>
                <a:buNone/>
              </a:pPr>
              <a:endParaRPr lang="en-US" sz="1800" b="0" i="0" u="none" strike="noStrike" cap="none" dirty="0">
                <a:solidFill>
                  <a:srgbClr val="FFFFFF"/>
                </a:solidFill>
                <a:latin typeface="Calibri"/>
                <a:ea typeface="Calibri"/>
                <a:cs typeface="Calibri"/>
                <a:sym typeface="Calibri"/>
              </a:endParaRPr>
            </a:p>
          </p:txBody>
        </p:sp>
        <p:sp>
          <p:nvSpPr>
            <p:cNvPr id="16" name="Google Shape;154;p12">
              <a:extLst>
                <a:ext uri="{FF2B5EF4-FFF2-40B4-BE49-F238E27FC236}">
                  <a16:creationId xmlns:a16="http://schemas.microsoft.com/office/drawing/2014/main" id="{AD321B47-C2EB-B558-FDCB-B6573FF518C1}"/>
                </a:ext>
              </a:extLst>
            </p:cNvPr>
            <p:cNvSpPr/>
            <p:nvPr/>
          </p:nvSpPr>
          <p:spPr>
            <a:xfrm>
              <a:off x="6878053" y="1727035"/>
              <a:ext cx="821708" cy="468795"/>
            </a:xfrm>
            <a:prstGeom prst="triangle">
              <a:avLst>
                <a:gd name="adj" fmla="val 50000"/>
              </a:avLst>
            </a:prstGeom>
            <a:grp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Calibri"/>
                <a:buNone/>
              </a:pPr>
              <a:endParaRPr lang="en-US" sz="1800" b="0" i="0" u="none" strike="noStrike" cap="none" dirty="0">
                <a:solidFill>
                  <a:srgbClr val="FFFFFF"/>
                </a:solidFill>
                <a:latin typeface="Calibri"/>
                <a:ea typeface="Calibri"/>
                <a:cs typeface="Calibri"/>
                <a:sym typeface="Calibri"/>
              </a:endParaRPr>
            </a:p>
          </p:txBody>
        </p:sp>
      </p:grpSp>
      <p:grpSp>
        <p:nvGrpSpPr>
          <p:cNvPr id="19" name="Google Shape;149;p12">
            <a:extLst>
              <a:ext uri="{FF2B5EF4-FFF2-40B4-BE49-F238E27FC236}">
                <a16:creationId xmlns:a16="http://schemas.microsoft.com/office/drawing/2014/main" id="{A18DFBCB-898E-F54C-1DC0-0CBC3C08CBBD}"/>
              </a:ext>
            </a:extLst>
          </p:cNvPr>
          <p:cNvGrpSpPr/>
          <p:nvPr/>
        </p:nvGrpSpPr>
        <p:grpSpPr>
          <a:xfrm>
            <a:off x="1020268" y="3891395"/>
            <a:ext cx="559955" cy="387333"/>
            <a:chOff x="6878053" y="1156317"/>
            <a:chExt cx="1431178" cy="1039513"/>
          </a:xfrm>
          <a:solidFill>
            <a:schemeClr val="accent3">
              <a:lumMod val="75000"/>
            </a:schemeClr>
          </a:solidFill>
        </p:grpSpPr>
        <p:grpSp>
          <p:nvGrpSpPr>
            <p:cNvPr id="20" name="Google Shape;150;p12">
              <a:extLst>
                <a:ext uri="{FF2B5EF4-FFF2-40B4-BE49-F238E27FC236}">
                  <a16:creationId xmlns:a16="http://schemas.microsoft.com/office/drawing/2014/main" id="{6EA682DA-30FC-F11C-A1B1-4F922A5603D8}"/>
                </a:ext>
              </a:extLst>
            </p:cNvPr>
            <p:cNvGrpSpPr/>
            <p:nvPr/>
          </p:nvGrpSpPr>
          <p:grpSpPr>
            <a:xfrm>
              <a:off x="7672978" y="1156317"/>
              <a:ext cx="412941" cy="436880"/>
              <a:chOff x="243840" y="1676400"/>
              <a:chExt cx="701040" cy="741680"/>
            </a:xfrm>
            <a:grpFill/>
          </p:grpSpPr>
          <p:sp>
            <p:nvSpPr>
              <p:cNvPr id="23" name="Google Shape;151;p12">
                <a:extLst>
                  <a:ext uri="{FF2B5EF4-FFF2-40B4-BE49-F238E27FC236}">
                    <a16:creationId xmlns:a16="http://schemas.microsoft.com/office/drawing/2014/main" id="{32B77852-C85E-89B7-CABD-BF5718135FC7}"/>
                  </a:ext>
                </a:extLst>
              </p:cNvPr>
              <p:cNvSpPr/>
              <p:nvPr/>
            </p:nvSpPr>
            <p:spPr>
              <a:xfrm>
                <a:off x="243840" y="1676400"/>
                <a:ext cx="116839" cy="741680"/>
              </a:xfrm>
              <a:prstGeom prst="rect">
                <a:avLst/>
              </a:prstGeom>
              <a:grp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Calibri"/>
                  <a:buNone/>
                </a:pPr>
                <a:endParaRPr lang="en-US" sz="1800" b="0" i="0" u="none" strike="noStrike" cap="none" dirty="0">
                  <a:solidFill>
                    <a:srgbClr val="FFFFFF"/>
                  </a:solidFill>
                  <a:latin typeface="Calibri"/>
                  <a:ea typeface="Calibri"/>
                  <a:cs typeface="Calibri"/>
                  <a:sym typeface="Calibri"/>
                </a:endParaRPr>
              </a:p>
            </p:txBody>
          </p:sp>
          <p:sp>
            <p:nvSpPr>
              <p:cNvPr id="24" name="Google Shape;152;p12">
                <a:extLst>
                  <a:ext uri="{FF2B5EF4-FFF2-40B4-BE49-F238E27FC236}">
                    <a16:creationId xmlns:a16="http://schemas.microsoft.com/office/drawing/2014/main" id="{022C3365-DBA5-241F-B4D8-B0540FB54713}"/>
                  </a:ext>
                </a:extLst>
              </p:cNvPr>
              <p:cNvSpPr/>
              <p:nvPr/>
            </p:nvSpPr>
            <p:spPr>
              <a:xfrm>
                <a:off x="314960" y="1676400"/>
                <a:ext cx="629920" cy="436880"/>
              </a:xfrm>
              <a:prstGeom prst="rect">
                <a:avLst/>
              </a:prstGeom>
              <a:grp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Calibri"/>
                  <a:buNone/>
                </a:pPr>
                <a:endParaRPr lang="en-US" sz="1800" b="0" i="0" u="none" strike="noStrike" cap="none" dirty="0">
                  <a:solidFill>
                    <a:srgbClr val="FFFFFF"/>
                  </a:solidFill>
                  <a:latin typeface="Calibri"/>
                  <a:ea typeface="Calibri"/>
                  <a:cs typeface="Calibri"/>
                  <a:sym typeface="Calibri"/>
                </a:endParaRPr>
              </a:p>
            </p:txBody>
          </p:sp>
        </p:grpSp>
        <p:sp>
          <p:nvSpPr>
            <p:cNvPr id="21" name="Google Shape;153;p12">
              <a:extLst>
                <a:ext uri="{FF2B5EF4-FFF2-40B4-BE49-F238E27FC236}">
                  <a16:creationId xmlns:a16="http://schemas.microsoft.com/office/drawing/2014/main" id="{B4725772-111C-7690-AE31-92C2A08A8C83}"/>
                </a:ext>
              </a:extLst>
            </p:cNvPr>
            <p:cNvSpPr/>
            <p:nvPr/>
          </p:nvSpPr>
          <p:spPr>
            <a:xfrm>
              <a:off x="7120511" y="1517650"/>
              <a:ext cx="1188720" cy="678180"/>
            </a:xfrm>
            <a:prstGeom prst="triangle">
              <a:avLst>
                <a:gd name="adj" fmla="val 50000"/>
              </a:avLst>
            </a:prstGeom>
            <a:grp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Calibri"/>
                <a:buNone/>
              </a:pPr>
              <a:endParaRPr lang="en-US" sz="1800" b="0" i="0" u="none" strike="noStrike" cap="none" dirty="0">
                <a:solidFill>
                  <a:srgbClr val="FFFFFF"/>
                </a:solidFill>
                <a:latin typeface="Calibri"/>
                <a:ea typeface="Calibri"/>
                <a:cs typeface="Calibri"/>
                <a:sym typeface="Calibri"/>
              </a:endParaRPr>
            </a:p>
          </p:txBody>
        </p:sp>
        <p:sp>
          <p:nvSpPr>
            <p:cNvPr id="22" name="Google Shape;154;p12">
              <a:extLst>
                <a:ext uri="{FF2B5EF4-FFF2-40B4-BE49-F238E27FC236}">
                  <a16:creationId xmlns:a16="http://schemas.microsoft.com/office/drawing/2014/main" id="{D9C6EACA-3533-FEAF-807A-1A781372EFA6}"/>
                </a:ext>
              </a:extLst>
            </p:cNvPr>
            <p:cNvSpPr/>
            <p:nvPr/>
          </p:nvSpPr>
          <p:spPr>
            <a:xfrm>
              <a:off x="6878053" y="1727035"/>
              <a:ext cx="821708" cy="468795"/>
            </a:xfrm>
            <a:prstGeom prst="triangle">
              <a:avLst>
                <a:gd name="adj" fmla="val 50000"/>
              </a:avLst>
            </a:prstGeom>
            <a:grp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Calibri"/>
                <a:buNone/>
              </a:pPr>
              <a:endParaRPr lang="en-US" sz="1800" b="0" i="0" u="none" strike="noStrike" cap="none" dirty="0">
                <a:solidFill>
                  <a:srgbClr val="FFFFFF"/>
                </a:solidFill>
                <a:latin typeface="Calibri"/>
                <a:ea typeface="Calibri"/>
                <a:cs typeface="Calibri"/>
                <a:sym typeface="Calibri"/>
              </a:endParaRPr>
            </a:p>
          </p:txBody>
        </p:sp>
      </p:grpSp>
      <p:sp>
        <p:nvSpPr>
          <p:cNvPr id="31" name="Hexagon 30">
            <a:extLst>
              <a:ext uri="{FF2B5EF4-FFF2-40B4-BE49-F238E27FC236}">
                <a16:creationId xmlns:a16="http://schemas.microsoft.com/office/drawing/2014/main" id="{B6675D9A-D9FB-11E4-BA10-E43B6596B333}"/>
              </a:ext>
            </a:extLst>
          </p:cNvPr>
          <p:cNvSpPr/>
          <p:nvPr/>
        </p:nvSpPr>
        <p:spPr>
          <a:xfrm rot="1782986">
            <a:off x="286724" y="301110"/>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2" name="Hexagon 31">
            <a:extLst>
              <a:ext uri="{FF2B5EF4-FFF2-40B4-BE49-F238E27FC236}">
                <a16:creationId xmlns:a16="http://schemas.microsoft.com/office/drawing/2014/main" id="{14C54186-3604-1093-1A15-5CDF40F7D942}"/>
              </a:ext>
            </a:extLst>
          </p:cNvPr>
          <p:cNvSpPr/>
          <p:nvPr/>
        </p:nvSpPr>
        <p:spPr>
          <a:xfrm rot="1782986">
            <a:off x="286724" y="763955"/>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3" name="Hexagon 32">
            <a:extLst>
              <a:ext uri="{FF2B5EF4-FFF2-40B4-BE49-F238E27FC236}">
                <a16:creationId xmlns:a16="http://schemas.microsoft.com/office/drawing/2014/main" id="{BF132ACF-0784-1794-0F80-8740CA26E54D}"/>
              </a:ext>
            </a:extLst>
          </p:cNvPr>
          <p:cNvSpPr/>
          <p:nvPr/>
        </p:nvSpPr>
        <p:spPr>
          <a:xfrm rot="1782986">
            <a:off x="286724" y="1226800"/>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4" name="Hexagon 33">
            <a:extLst>
              <a:ext uri="{FF2B5EF4-FFF2-40B4-BE49-F238E27FC236}">
                <a16:creationId xmlns:a16="http://schemas.microsoft.com/office/drawing/2014/main" id="{A5DA8933-5ECD-BA75-C488-CBD7D226477F}"/>
              </a:ext>
            </a:extLst>
          </p:cNvPr>
          <p:cNvSpPr/>
          <p:nvPr/>
        </p:nvSpPr>
        <p:spPr>
          <a:xfrm rot="1782986">
            <a:off x="286724" y="1689645"/>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5" name="Hexagon 34">
            <a:extLst>
              <a:ext uri="{FF2B5EF4-FFF2-40B4-BE49-F238E27FC236}">
                <a16:creationId xmlns:a16="http://schemas.microsoft.com/office/drawing/2014/main" id="{2526FFE1-0516-38AD-3018-480DC7872CE9}"/>
              </a:ext>
            </a:extLst>
          </p:cNvPr>
          <p:cNvSpPr/>
          <p:nvPr/>
        </p:nvSpPr>
        <p:spPr>
          <a:xfrm rot="1782986">
            <a:off x="286724" y="2152490"/>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421780887"/>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a:extLst>
              <a:ext uri="{FF2B5EF4-FFF2-40B4-BE49-F238E27FC236}">
                <a16:creationId xmlns:a16="http://schemas.microsoft.com/office/drawing/2014/main" id="{F51E163D-5B96-C272-447B-4EF3DF7D4A34}"/>
              </a:ext>
            </a:extLst>
          </p:cNvPr>
          <p:cNvSpPr txBox="1"/>
          <p:nvPr/>
        </p:nvSpPr>
        <p:spPr>
          <a:xfrm>
            <a:off x="996286" y="699799"/>
            <a:ext cx="5254041" cy="461665"/>
          </a:xfrm>
          <a:prstGeom prst="rect">
            <a:avLst/>
          </a:prstGeom>
          <a:noFill/>
        </p:spPr>
        <p:txBody>
          <a:bodyPr wrap="square" rtlCol="0">
            <a:spAutoFit/>
          </a:bodyPr>
          <a:lstStyle/>
          <a:p>
            <a:r>
              <a:rPr lang="en-US" sz="1200" b="1" spc="300" dirty="0">
                <a:solidFill>
                  <a:schemeClr val="tx1"/>
                </a:solidFill>
              </a:rPr>
              <a:t>HERRAMIENTA 2 – PRIORIZAR LOS GASTOS DEL HOGAR</a:t>
            </a:r>
          </a:p>
        </p:txBody>
      </p:sp>
      <p:sp>
        <p:nvSpPr>
          <p:cNvPr id="13" name="Hexagon 12">
            <a:extLst>
              <a:ext uri="{FF2B5EF4-FFF2-40B4-BE49-F238E27FC236}">
                <a16:creationId xmlns:a16="http://schemas.microsoft.com/office/drawing/2014/main" id="{691C11A1-8BF7-49C8-1980-0B16C3F87FF4}"/>
              </a:ext>
            </a:extLst>
          </p:cNvPr>
          <p:cNvSpPr/>
          <p:nvPr/>
        </p:nvSpPr>
        <p:spPr>
          <a:xfrm rot="1782986">
            <a:off x="286724" y="301110"/>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Hexagon 13">
            <a:extLst>
              <a:ext uri="{FF2B5EF4-FFF2-40B4-BE49-F238E27FC236}">
                <a16:creationId xmlns:a16="http://schemas.microsoft.com/office/drawing/2014/main" id="{2D530D13-924D-5901-CC75-0CA5340C4F6F}"/>
              </a:ext>
            </a:extLst>
          </p:cNvPr>
          <p:cNvSpPr/>
          <p:nvPr/>
        </p:nvSpPr>
        <p:spPr>
          <a:xfrm rot="1782986">
            <a:off x="286724" y="763955"/>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Hexagon 14">
            <a:extLst>
              <a:ext uri="{FF2B5EF4-FFF2-40B4-BE49-F238E27FC236}">
                <a16:creationId xmlns:a16="http://schemas.microsoft.com/office/drawing/2014/main" id="{CD8D9DE7-B90A-2F6D-13B8-A0DE723221B4}"/>
              </a:ext>
            </a:extLst>
          </p:cNvPr>
          <p:cNvSpPr/>
          <p:nvPr/>
        </p:nvSpPr>
        <p:spPr>
          <a:xfrm rot="1782986">
            <a:off x="286724" y="1226800"/>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Hexagon 20">
            <a:extLst>
              <a:ext uri="{FF2B5EF4-FFF2-40B4-BE49-F238E27FC236}">
                <a16:creationId xmlns:a16="http://schemas.microsoft.com/office/drawing/2014/main" id="{68F39777-7EBC-03DF-DBC5-E7CFE0EB9180}"/>
              </a:ext>
            </a:extLst>
          </p:cNvPr>
          <p:cNvSpPr/>
          <p:nvPr/>
        </p:nvSpPr>
        <p:spPr>
          <a:xfrm rot="1782986">
            <a:off x="286724" y="1689645"/>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2" name="Hexagon 21">
            <a:extLst>
              <a:ext uri="{FF2B5EF4-FFF2-40B4-BE49-F238E27FC236}">
                <a16:creationId xmlns:a16="http://schemas.microsoft.com/office/drawing/2014/main" id="{6576A975-C0CE-EE6A-6A3D-4C805A663D51}"/>
              </a:ext>
            </a:extLst>
          </p:cNvPr>
          <p:cNvSpPr/>
          <p:nvPr/>
        </p:nvSpPr>
        <p:spPr>
          <a:xfrm rot="1782986">
            <a:off x="286724" y="2152490"/>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3" name="Hexagon 22">
            <a:extLst>
              <a:ext uri="{FF2B5EF4-FFF2-40B4-BE49-F238E27FC236}">
                <a16:creationId xmlns:a16="http://schemas.microsoft.com/office/drawing/2014/main" id="{C1F3034F-1C3F-5098-7C4F-EE447281489B}"/>
              </a:ext>
            </a:extLst>
          </p:cNvPr>
          <p:cNvSpPr/>
          <p:nvPr/>
        </p:nvSpPr>
        <p:spPr>
          <a:xfrm rot="1782986">
            <a:off x="286724" y="2615334"/>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4" name="Hexagon 23">
            <a:extLst>
              <a:ext uri="{FF2B5EF4-FFF2-40B4-BE49-F238E27FC236}">
                <a16:creationId xmlns:a16="http://schemas.microsoft.com/office/drawing/2014/main" id="{4E5E3F62-1E52-6590-6701-B1D76B76BE15}"/>
              </a:ext>
            </a:extLst>
          </p:cNvPr>
          <p:cNvSpPr/>
          <p:nvPr/>
        </p:nvSpPr>
        <p:spPr>
          <a:xfrm rot="1782986">
            <a:off x="286724" y="3078179"/>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5" name="Hexagon 24">
            <a:extLst>
              <a:ext uri="{FF2B5EF4-FFF2-40B4-BE49-F238E27FC236}">
                <a16:creationId xmlns:a16="http://schemas.microsoft.com/office/drawing/2014/main" id="{DF51BDCA-D626-BD76-0608-6419CE5BBB64}"/>
              </a:ext>
            </a:extLst>
          </p:cNvPr>
          <p:cNvSpPr/>
          <p:nvPr/>
        </p:nvSpPr>
        <p:spPr>
          <a:xfrm rot="1782986">
            <a:off x="286724" y="3541024"/>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6" name="Hexagon 25">
            <a:extLst>
              <a:ext uri="{FF2B5EF4-FFF2-40B4-BE49-F238E27FC236}">
                <a16:creationId xmlns:a16="http://schemas.microsoft.com/office/drawing/2014/main" id="{59FE299B-24A5-7992-C1FE-BC7D8FC95506}"/>
              </a:ext>
            </a:extLst>
          </p:cNvPr>
          <p:cNvSpPr/>
          <p:nvPr/>
        </p:nvSpPr>
        <p:spPr>
          <a:xfrm rot="1782986">
            <a:off x="286724" y="4003869"/>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7" name="Hexagon 26">
            <a:extLst>
              <a:ext uri="{FF2B5EF4-FFF2-40B4-BE49-F238E27FC236}">
                <a16:creationId xmlns:a16="http://schemas.microsoft.com/office/drawing/2014/main" id="{5D12A602-B62D-ABF9-ED01-5D2ED971B1D0}"/>
              </a:ext>
            </a:extLst>
          </p:cNvPr>
          <p:cNvSpPr/>
          <p:nvPr/>
        </p:nvSpPr>
        <p:spPr>
          <a:xfrm rot="1782986">
            <a:off x="286724" y="4466714"/>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aphicFrame>
        <p:nvGraphicFramePr>
          <p:cNvPr id="33" name="Table 32">
            <a:extLst>
              <a:ext uri="{FF2B5EF4-FFF2-40B4-BE49-F238E27FC236}">
                <a16:creationId xmlns:a16="http://schemas.microsoft.com/office/drawing/2014/main" id="{61043F51-18BA-8B4D-74A7-2BAE14136001}"/>
              </a:ext>
            </a:extLst>
          </p:cNvPr>
          <p:cNvGraphicFramePr>
            <a:graphicFrameLocks noGrp="1"/>
          </p:cNvGraphicFramePr>
          <p:nvPr>
            <p:extLst>
              <p:ext uri="{D42A27DB-BD31-4B8C-83A1-F6EECF244321}">
                <p14:modId xmlns:p14="http://schemas.microsoft.com/office/powerpoint/2010/main" val="2195780661"/>
              </p:ext>
            </p:extLst>
          </p:nvPr>
        </p:nvGraphicFramePr>
        <p:xfrm>
          <a:off x="996286" y="1242586"/>
          <a:ext cx="5254041" cy="7734300"/>
        </p:xfrm>
        <a:graphic>
          <a:graphicData uri="http://schemas.openxmlformats.org/drawingml/2006/table">
            <a:tbl>
              <a:tblPr firstRow="1" firstCol="1" lastRow="1" lastCol="1" bandRow="1" bandCol="1">
                <a:tableStyleId>{5C22544A-7EE6-4342-B048-85BDC9FD1C3A}</a:tableStyleId>
              </a:tblPr>
              <a:tblGrid>
                <a:gridCol w="830679">
                  <a:extLst>
                    <a:ext uri="{9D8B030D-6E8A-4147-A177-3AD203B41FA5}">
                      <a16:colId xmlns:a16="http://schemas.microsoft.com/office/drawing/2014/main" val="2138046154"/>
                    </a:ext>
                  </a:extLst>
                </a:gridCol>
                <a:gridCol w="1830635">
                  <a:extLst>
                    <a:ext uri="{9D8B030D-6E8A-4147-A177-3AD203B41FA5}">
                      <a16:colId xmlns:a16="http://schemas.microsoft.com/office/drawing/2014/main" val="197291272"/>
                    </a:ext>
                  </a:extLst>
                </a:gridCol>
                <a:gridCol w="972457">
                  <a:extLst>
                    <a:ext uri="{9D8B030D-6E8A-4147-A177-3AD203B41FA5}">
                      <a16:colId xmlns:a16="http://schemas.microsoft.com/office/drawing/2014/main" val="1592425401"/>
                    </a:ext>
                  </a:extLst>
                </a:gridCol>
                <a:gridCol w="1030514">
                  <a:extLst>
                    <a:ext uri="{9D8B030D-6E8A-4147-A177-3AD203B41FA5}">
                      <a16:colId xmlns:a16="http://schemas.microsoft.com/office/drawing/2014/main" val="4078788056"/>
                    </a:ext>
                  </a:extLst>
                </a:gridCol>
                <a:gridCol w="589756">
                  <a:extLst>
                    <a:ext uri="{9D8B030D-6E8A-4147-A177-3AD203B41FA5}">
                      <a16:colId xmlns:a16="http://schemas.microsoft.com/office/drawing/2014/main" val="2513983448"/>
                    </a:ext>
                  </a:extLst>
                </a:gridCol>
              </a:tblGrid>
              <a:tr h="331098">
                <a:tc>
                  <a:txBody>
                    <a:bodyPr/>
                    <a:lstStyle/>
                    <a:p>
                      <a:pPr marL="0" indent="0" algn="l">
                        <a:spcBef>
                          <a:spcPts val="895"/>
                        </a:spcBef>
                        <a:spcAft>
                          <a:spcPts val="0"/>
                        </a:spcAft>
                      </a:pPr>
                      <a:r>
                        <a:rPr lang="en-US" sz="1000" spc="-10" dirty="0">
                          <a:solidFill>
                            <a:schemeClr val="tx1"/>
                          </a:solidFill>
                          <a:effectLst/>
                        </a:rPr>
                        <a:t>Categoría</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solidFill>
                      <a:schemeClr val="accent3">
                        <a:lumMod val="20000"/>
                        <a:lumOff val="80000"/>
                      </a:schemeClr>
                    </a:solidFill>
                  </a:tcPr>
                </a:tc>
                <a:tc>
                  <a:txBody>
                    <a:bodyPr/>
                    <a:lstStyle/>
                    <a:p>
                      <a:pPr marL="88900" indent="0" algn="l">
                        <a:spcBef>
                          <a:spcPts val="895"/>
                        </a:spcBef>
                        <a:spcAft>
                          <a:spcPts val="0"/>
                        </a:spcAft>
                      </a:pPr>
                      <a:r>
                        <a:rPr lang="en-US" sz="1000" dirty="0">
                          <a:solidFill>
                            <a:schemeClr val="tx1"/>
                          </a:solidFill>
                          <a:effectLst/>
                        </a:rPr>
                        <a:t>Detalle de los gastos incluidos en este </a:t>
                      </a:r>
                      <a:r>
                        <a:rPr lang="en-US" sz="1000" spc="-10" dirty="0">
                          <a:solidFill>
                            <a:schemeClr val="tx1"/>
                          </a:solidFill>
                          <a:effectLst/>
                        </a:rPr>
                        <a:t>epígrafe</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solidFill>
                      <a:schemeClr val="accent3">
                        <a:lumMod val="20000"/>
                        <a:lumOff val="80000"/>
                      </a:schemeClr>
                    </a:solidFill>
                  </a:tcPr>
                </a:tc>
                <a:tc>
                  <a:txBody>
                    <a:bodyPr/>
                    <a:lstStyle/>
                    <a:p>
                      <a:pPr marL="88900" indent="0" algn="l">
                        <a:spcBef>
                          <a:spcPts val="225"/>
                        </a:spcBef>
                        <a:spcAft>
                          <a:spcPts val="0"/>
                        </a:spcAft>
                      </a:pPr>
                      <a:r>
                        <a:rPr lang="en-US" sz="1000" dirty="0">
                          <a:solidFill>
                            <a:schemeClr val="tx1"/>
                          </a:solidFill>
                          <a:effectLst/>
                        </a:rPr>
                        <a:t>A</a:t>
                      </a:r>
                    </a:p>
                    <a:p>
                      <a:pPr marL="88900" indent="0" algn="l">
                        <a:spcBef>
                          <a:spcPts val="225"/>
                        </a:spcBef>
                        <a:spcAft>
                          <a:spcPts val="0"/>
                        </a:spcAft>
                      </a:pPr>
                      <a:r>
                        <a:rPr lang="en-US" sz="1000" spc="-20" dirty="0">
                          <a:solidFill>
                            <a:schemeClr val="tx1"/>
                          </a:solidFill>
                          <a:effectLst/>
                        </a:rPr>
                        <a:t>Artículo</a:t>
                      </a: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solidFill>
                      <a:schemeClr val="accent3">
                        <a:lumMod val="20000"/>
                        <a:lumOff val="80000"/>
                      </a:schemeClr>
                    </a:solidFill>
                  </a:tcPr>
                </a:tc>
                <a:tc>
                  <a:txBody>
                    <a:bodyPr/>
                    <a:lstStyle/>
                    <a:p>
                      <a:pPr marL="88900" indent="0" algn="l">
                        <a:spcBef>
                          <a:spcPts val="225"/>
                        </a:spcBef>
                        <a:spcAft>
                          <a:spcPts val="0"/>
                        </a:spcAft>
                      </a:pPr>
                      <a:r>
                        <a:rPr lang="en-US" sz="1000" spc="-55" dirty="0">
                          <a:solidFill>
                            <a:schemeClr val="tx1"/>
                          </a:solidFill>
                          <a:effectLst/>
                        </a:rPr>
                        <a:t>B </a:t>
                      </a:r>
                    </a:p>
                    <a:p>
                      <a:pPr marL="88900" indent="0" algn="l">
                        <a:spcBef>
                          <a:spcPts val="225"/>
                        </a:spcBef>
                        <a:spcAft>
                          <a:spcPts val="0"/>
                        </a:spcAft>
                      </a:pPr>
                      <a:r>
                        <a:rPr lang="en-US" sz="1000" dirty="0" err="1">
                          <a:solidFill>
                            <a:schemeClr val="tx1"/>
                          </a:solidFill>
                          <a:effectLst/>
                        </a:rPr>
                        <a:t>Presupuesto</a:t>
                      </a:r>
                      <a:r>
                        <a:rPr lang="en-US" sz="1000" dirty="0">
                          <a:solidFill>
                            <a:schemeClr val="tx1"/>
                          </a:solidFill>
                          <a:effectLst/>
                        </a:rPr>
                        <a:t> y/o </a:t>
                      </a:r>
                      <a:r>
                        <a:rPr lang="en-US" sz="1000" dirty="0" err="1">
                          <a:solidFill>
                            <a:schemeClr val="tx1"/>
                          </a:solidFill>
                          <a:effectLst/>
                        </a:rPr>
                        <a:t>costo</a:t>
                      </a:r>
                      <a:r>
                        <a:rPr lang="en-US" sz="1000" dirty="0">
                          <a:solidFill>
                            <a:schemeClr val="tx1"/>
                          </a:solidFill>
                          <a:effectLst/>
                        </a:rPr>
                        <a:t> estimado</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solidFill>
                      <a:schemeClr val="accent3">
                        <a:lumMod val="20000"/>
                        <a:lumOff val="80000"/>
                      </a:schemeClr>
                    </a:solidFill>
                  </a:tcPr>
                </a:tc>
                <a:tc>
                  <a:txBody>
                    <a:bodyPr/>
                    <a:lstStyle/>
                    <a:p>
                      <a:pPr marL="0" marR="43180" indent="0" algn="l">
                        <a:spcBef>
                          <a:spcPts val="225"/>
                        </a:spcBef>
                        <a:spcAft>
                          <a:spcPts val="0"/>
                        </a:spcAft>
                      </a:pPr>
                      <a:r>
                        <a:rPr lang="en-US" sz="1000" dirty="0">
                          <a:solidFill>
                            <a:schemeClr val="tx1"/>
                          </a:solidFill>
                          <a:effectLst/>
                        </a:rPr>
                        <a:t>C Prioridad (1 - 5)</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solidFill>
                      <a:schemeClr val="accent3">
                        <a:lumMod val="20000"/>
                        <a:lumOff val="80000"/>
                      </a:schemeClr>
                    </a:solidFill>
                  </a:tcPr>
                </a:tc>
                <a:extLst>
                  <a:ext uri="{0D108BD9-81ED-4DB2-BD59-A6C34878D82A}">
                    <a16:rowId xmlns:a16="http://schemas.microsoft.com/office/drawing/2014/main" val="3742838614"/>
                  </a:ext>
                </a:extLst>
              </a:tr>
              <a:tr h="0">
                <a:tc rowSpan="3">
                  <a:txBody>
                    <a:bodyPr/>
                    <a:lstStyle/>
                    <a:p>
                      <a:pPr marL="70485" algn="l">
                        <a:lnSpc>
                          <a:spcPts val="1325"/>
                        </a:lnSpc>
                      </a:pPr>
                      <a:r>
                        <a:rPr lang="en-US" sz="1000" spc="-20" dirty="0">
                          <a:solidFill>
                            <a:schemeClr val="tx1"/>
                          </a:solidFill>
                          <a:effectLst/>
                        </a:rPr>
                        <a:t>Alimentación</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rowSpan="3">
                  <a:txBody>
                    <a:bodyPr/>
                    <a:lstStyle/>
                    <a:p>
                      <a:pPr marL="85090" algn="l">
                        <a:lnSpc>
                          <a:spcPts val="1205"/>
                        </a:lnSpc>
                      </a:pPr>
                      <a:r>
                        <a:rPr lang="en-US" sz="1000" dirty="0">
                          <a:solidFill>
                            <a:schemeClr val="tx1"/>
                          </a:solidFill>
                          <a:effectLst/>
                        </a:rPr>
                        <a:t>Alimentos, bebidas, comida para bebés, combustible para </a:t>
                      </a:r>
                      <a:r>
                        <a:rPr lang="en-US" sz="1000" spc="-10" dirty="0" err="1">
                          <a:solidFill>
                            <a:schemeClr val="tx1"/>
                          </a:solidFill>
                          <a:effectLst/>
                        </a:rPr>
                        <a:t>cocinar</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gn="l"/>
                      <a:r>
                        <a:rPr lang="en-US" sz="1000">
                          <a:solidFill>
                            <a:schemeClr val="tx1"/>
                          </a:solidFill>
                          <a:effectLst/>
                        </a:rPr>
                        <a:t> </a:t>
                      </a:r>
                      <a:endParaRPr lang="en-US" sz="1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gn="l"/>
                      <a:r>
                        <a:rPr lang="en-US" sz="1000">
                          <a:solidFill>
                            <a:schemeClr val="tx1"/>
                          </a:solidFill>
                          <a:effectLst/>
                        </a:rPr>
                        <a:t> </a:t>
                      </a:r>
                      <a:endParaRPr lang="en-US" sz="1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gn="l"/>
                      <a:r>
                        <a:rPr lang="en-US" sz="1000">
                          <a:solidFill>
                            <a:schemeClr val="tx1"/>
                          </a:solidFill>
                          <a:effectLst/>
                        </a:rPr>
                        <a:t> </a:t>
                      </a:r>
                      <a:endParaRPr lang="en-US" sz="1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extLst>
                  <a:ext uri="{0D108BD9-81ED-4DB2-BD59-A6C34878D82A}">
                    <a16:rowId xmlns:a16="http://schemas.microsoft.com/office/drawing/2014/main" val="1680443075"/>
                  </a:ext>
                </a:extLst>
              </a:tr>
              <a:tr h="0">
                <a:tc vMerge="1">
                  <a:txBody>
                    <a:bodyPr/>
                    <a:lstStyle/>
                    <a:p>
                      <a:endParaRPr lang="en-US"/>
                    </a:p>
                  </a:txBody>
                  <a:tcPr/>
                </a:tc>
                <a:tc vMerge="1">
                  <a:txBody>
                    <a:bodyPr/>
                    <a:lstStyle/>
                    <a:p>
                      <a:endParaRPr lang="en-US"/>
                    </a:p>
                  </a:txBody>
                  <a:tcPr/>
                </a:tc>
                <a:tc>
                  <a:txBody>
                    <a:bodyPr/>
                    <a:lstStyle/>
                    <a:p>
                      <a:pPr algn="l"/>
                      <a:r>
                        <a:rPr lang="en-US" sz="1000">
                          <a:solidFill>
                            <a:schemeClr val="tx1"/>
                          </a:solidFill>
                          <a:effectLst/>
                        </a:rPr>
                        <a:t> </a:t>
                      </a:r>
                      <a:endParaRPr lang="en-US" sz="1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gn="l"/>
                      <a:r>
                        <a:rPr lang="en-US" sz="1000">
                          <a:solidFill>
                            <a:schemeClr val="tx1"/>
                          </a:solidFill>
                          <a:effectLst/>
                        </a:rPr>
                        <a:t> </a:t>
                      </a:r>
                      <a:endParaRPr lang="en-US" sz="1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gn="l"/>
                      <a:r>
                        <a:rPr lang="en-US" sz="1000">
                          <a:solidFill>
                            <a:schemeClr val="tx1"/>
                          </a:solidFill>
                          <a:effectLst/>
                        </a:rPr>
                        <a:t> </a:t>
                      </a:r>
                      <a:endParaRPr lang="en-US" sz="1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extLst>
                  <a:ext uri="{0D108BD9-81ED-4DB2-BD59-A6C34878D82A}">
                    <a16:rowId xmlns:a16="http://schemas.microsoft.com/office/drawing/2014/main" val="1094657239"/>
                  </a:ext>
                </a:extLst>
              </a:tr>
              <a:tr h="0">
                <a:tc vMerge="1">
                  <a:txBody>
                    <a:bodyPr/>
                    <a:lstStyle/>
                    <a:p>
                      <a:endParaRPr lang="en-US"/>
                    </a:p>
                  </a:txBody>
                  <a:tcPr/>
                </a:tc>
                <a:tc vMerge="1">
                  <a:txBody>
                    <a:bodyPr/>
                    <a:lstStyle/>
                    <a:p>
                      <a:endParaRPr lang="en-US"/>
                    </a:p>
                  </a:txBody>
                  <a:tcPr/>
                </a:tc>
                <a:tc>
                  <a:txBody>
                    <a:bodyPr/>
                    <a:lstStyle/>
                    <a:p>
                      <a:pPr algn="l"/>
                      <a:r>
                        <a:rPr lang="en-US" sz="1000">
                          <a:solidFill>
                            <a:schemeClr val="tx1"/>
                          </a:solidFill>
                          <a:effectLst/>
                        </a:rPr>
                        <a:t> </a:t>
                      </a:r>
                      <a:endParaRPr lang="en-US" sz="1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gn="l"/>
                      <a:r>
                        <a:rPr lang="en-US" sz="1000">
                          <a:solidFill>
                            <a:schemeClr val="tx1"/>
                          </a:solidFill>
                          <a:effectLst/>
                        </a:rPr>
                        <a:t> </a:t>
                      </a:r>
                      <a:endParaRPr lang="en-US" sz="1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gn="l"/>
                      <a:r>
                        <a:rPr lang="en-US" sz="1000">
                          <a:solidFill>
                            <a:schemeClr val="tx1"/>
                          </a:solidFill>
                          <a:effectLst/>
                        </a:rPr>
                        <a:t> </a:t>
                      </a:r>
                      <a:endParaRPr lang="en-US" sz="1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extLst>
                  <a:ext uri="{0D108BD9-81ED-4DB2-BD59-A6C34878D82A}">
                    <a16:rowId xmlns:a16="http://schemas.microsoft.com/office/drawing/2014/main" val="1832104745"/>
                  </a:ext>
                </a:extLst>
              </a:tr>
              <a:tr h="0">
                <a:tc rowSpan="3">
                  <a:txBody>
                    <a:bodyPr/>
                    <a:lstStyle/>
                    <a:p>
                      <a:pPr marL="70485" algn="l">
                        <a:lnSpc>
                          <a:spcPts val="1325"/>
                        </a:lnSpc>
                      </a:pPr>
                      <a:r>
                        <a:rPr lang="en-US" sz="1000" dirty="0">
                          <a:solidFill>
                            <a:schemeClr val="tx1"/>
                          </a:solidFill>
                          <a:effectLst/>
                        </a:rPr>
                        <a:t>Ropa y </a:t>
                      </a:r>
                      <a:r>
                        <a:rPr lang="en-US" sz="1000" spc="-20" dirty="0">
                          <a:solidFill>
                            <a:schemeClr val="tx1"/>
                          </a:solidFill>
                          <a:effectLst/>
                        </a:rPr>
                        <a:t>calzado</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rowSpan="3">
                  <a:txBody>
                    <a:bodyPr/>
                    <a:lstStyle/>
                    <a:p>
                      <a:pPr marL="85090" marR="99060" algn="l">
                        <a:spcAft>
                          <a:spcPts val="0"/>
                        </a:spcAft>
                      </a:pPr>
                      <a:r>
                        <a:rPr lang="en-US" sz="1000" dirty="0">
                          <a:solidFill>
                            <a:schemeClr val="tx1"/>
                          </a:solidFill>
                          <a:effectLst/>
                        </a:rPr>
                        <a:t>Ropa, zapatos, sombreros, etc. Hay que tener en cuenta que </a:t>
                      </a:r>
                      <a:r>
                        <a:rPr lang="en-US" sz="1000" dirty="0" err="1">
                          <a:solidFill>
                            <a:schemeClr val="tx1"/>
                          </a:solidFill>
                          <a:effectLst/>
                        </a:rPr>
                        <a:t>los</a:t>
                      </a:r>
                      <a:r>
                        <a:rPr lang="en-US" sz="1000" dirty="0">
                          <a:solidFill>
                            <a:schemeClr val="tx1"/>
                          </a:solidFill>
                          <a:effectLst/>
                        </a:rPr>
                        <a:t>/as </a:t>
                      </a:r>
                      <a:r>
                        <a:rPr lang="en-US" sz="1000" dirty="0" err="1">
                          <a:solidFill>
                            <a:schemeClr val="tx1"/>
                          </a:solidFill>
                          <a:effectLst/>
                        </a:rPr>
                        <a:t>niños</a:t>
                      </a:r>
                      <a:r>
                        <a:rPr lang="en-US" sz="1000" dirty="0">
                          <a:solidFill>
                            <a:schemeClr val="tx1"/>
                          </a:solidFill>
                          <a:effectLst/>
                        </a:rPr>
                        <a:t>/as </a:t>
                      </a:r>
                      <a:r>
                        <a:rPr lang="en-US" sz="1000" dirty="0" err="1">
                          <a:solidFill>
                            <a:schemeClr val="tx1"/>
                          </a:solidFill>
                          <a:effectLst/>
                        </a:rPr>
                        <a:t>crecen</a:t>
                      </a:r>
                      <a:r>
                        <a:rPr lang="en-US" sz="1000" dirty="0">
                          <a:solidFill>
                            <a:schemeClr val="tx1"/>
                          </a:solidFill>
                          <a:effectLst/>
                        </a:rPr>
                        <a:t> rápido y </a:t>
                      </a:r>
                      <a:r>
                        <a:rPr lang="en-US" sz="1000" dirty="0" err="1">
                          <a:solidFill>
                            <a:schemeClr val="tx1"/>
                          </a:solidFill>
                          <a:effectLst/>
                        </a:rPr>
                        <a:t>necesitan</a:t>
                      </a:r>
                      <a:r>
                        <a:rPr lang="en-US" sz="1000" dirty="0">
                          <a:solidFill>
                            <a:schemeClr val="tx1"/>
                          </a:solidFill>
                          <a:effectLst/>
                        </a:rPr>
                        <a:t> </a:t>
                      </a:r>
                      <a:r>
                        <a:rPr lang="en-US" sz="1000" dirty="0" err="1">
                          <a:solidFill>
                            <a:schemeClr val="tx1"/>
                          </a:solidFill>
                          <a:effectLst/>
                        </a:rPr>
                        <a:t>cambios</a:t>
                      </a:r>
                      <a:r>
                        <a:rPr lang="en-US" sz="1000" dirty="0">
                          <a:solidFill>
                            <a:schemeClr val="tx1"/>
                          </a:solidFill>
                          <a:effectLst/>
                        </a:rPr>
                        <a:t> </a:t>
                      </a:r>
                      <a:r>
                        <a:rPr lang="en-US" sz="1000" dirty="0" err="1">
                          <a:solidFill>
                            <a:schemeClr val="tx1"/>
                          </a:solidFill>
                          <a:effectLst/>
                        </a:rPr>
                        <a:t>frecuentes</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gn="l"/>
                      <a:r>
                        <a:rPr lang="en-US" sz="1000">
                          <a:solidFill>
                            <a:schemeClr val="tx1"/>
                          </a:solidFill>
                          <a:effectLst/>
                        </a:rPr>
                        <a:t> </a:t>
                      </a:r>
                      <a:endParaRPr lang="en-US" sz="1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gn="l"/>
                      <a:r>
                        <a:rPr lang="en-US" sz="1000">
                          <a:solidFill>
                            <a:schemeClr val="tx1"/>
                          </a:solidFill>
                          <a:effectLst/>
                        </a:rPr>
                        <a:t> </a:t>
                      </a:r>
                      <a:endParaRPr lang="en-US" sz="1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gn="l"/>
                      <a:r>
                        <a:rPr lang="en-US" sz="1000">
                          <a:solidFill>
                            <a:schemeClr val="tx1"/>
                          </a:solidFill>
                          <a:effectLst/>
                        </a:rPr>
                        <a:t> </a:t>
                      </a:r>
                      <a:endParaRPr lang="en-US" sz="1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extLst>
                  <a:ext uri="{0D108BD9-81ED-4DB2-BD59-A6C34878D82A}">
                    <a16:rowId xmlns:a16="http://schemas.microsoft.com/office/drawing/2014/main" val="1348299991"/>
                  </a:ext>
                </a:extLst>
              </a:tr>
              <a:tr h="0">
                <a:tc vMerge="1">
                  <a:txBody>
                    <a:bodyPr/>
                    <a:lstStyle/>
                    <a:p>
                      <a:endParaRPr lang="en-US"/>
                    </a:p>
                  </a:txBody>
                  <a:tcPr/>
                </a:tc>
                <a:tc vMerge="1">
                  <a:txBody>
                    <a:bodyPr/>
                    <a:lstStyle/>
                    <a:p>
                      <a:endParaRPr lang="en-US"/>
                    </a:p>
                  </a:txBody>
                  <a:tcPr/>
                </a:tc>
                <a:tc>
                  <a:txBody>
                    <a:bodyPr/>
                    <a:lstStyle/>
                    <a:p>
                      <a:pPr algn="l"/>
                      <a:r>
                        <a:rPr lang="en-US" sz="1000" dirty="0">
                          <a:solidFill>
                            <a:schemeClr val="tx1"/>
                          </a:solidFill>
                          <a:effectLst/>
                        </a:rPr>
                        <a:t> </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gn="l"/>
                      <a:r>
                        <a:rPr lang="en-US" sz="1000" dirty="0">
                          <a:solidFill>
                            <a:schemeClr val="tx1"/>
                          </a:solidFill>
                          <a:effectLst/>
                        </a:rPr>
                        <a:t> </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gn="l"/>
                      <a:r>
                        <a:rPr lang="en-US" sz="1000" dirty="0">
                          <a:solidFill>
                            <a:schemeClr val="tx1"/>
                          </a:solidFill>
                          <a:effectLst/>
                        </a:rPr>
                        <a:t> </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extLst>
                  <a:ext uri="{0D108BD9-81ED-4DB2-BD59-A6C34878D82A}">
                    <a16:rowId xmlns:a16="http://schemas.microsoft.com/office/drawing/2014/main" val="3041914947"/>
                  </a:ext>
                </a:extLst>
              </a:tr>
              <a:tr h="0">
                <a:tc vMerge="1">
                  <a:txBody>
                    <a:bodyPr/>
                    <a:lstStyle/>
                    <a:p>
                      <a:endParaRPr lang="en-US"/>
                    </a:p>
                  </a:txBody>
                  <a:tcPr/>
                </a:tc>
                <a:tc vMerge="1">
                  <a:txBody>
                    <a:bodyPr/>
                    <a:lstStyle/>
                    <a:p>
                      <a:endParaRPr lang="en-US"/>
                    </a:p>
                  </a:txBody>
                  <a:tcPr/>
                </a:tc>
                <a:tc>
                  <a:txBody>
                    <a:bodyPr/>
                    <a:lstStyle/>
                    <a:p>
                      <a:pPr algn="l"/>
                      <a:r>
                        <a:rPr lang="en-US" sz="1000">
                          <a:solidFill>
                            <a:schemeClr val="tx1"/>
                          </a:solidFill>
                          <a:effectLst/>
                        </a:rPr>
                        <a:t> </a:t>
                      </a:r>
                      <a:endParaRPr lang="en-US" sz="1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gn="l"/>
                      <a:r>
                        <a:rPr lang="en-US" sz="1000">
                          <a:solidFill>
                            <a:schemeClr val="tx1"/>
                          </a:solidFill>
                          <a:effectLst/>
                        </a:rPr>
                        <a:t> </a:t>
                      </a:r>
                      <a:endParaRPr lang="en-US" sz="1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gn="l"/>
                      <a:r>
                        <a:rPr lang="en-US" sz="1000" dirty="0">
                          <a:solidFill>
                            <a:schemeClr val="tx1"/>
                          </a:solidFill>
                          <a:effectLst/>
                        </a:rPr>
                        <a:t> </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extLst>
                  <a:ext uri="{0D108BD9-81ED-4DB2-BD59-A6C34878D82A}">
                    <a16:rowId xmlns:a16="http://schemas.microsoft.com/office/drawing/2014/main" val="2717795328"/>
                  </a:ext>
                </a:extLst>
              </a:tr>
              <a:tr h="0">
                <a:tc rowSpan="3">
                  <a:txBody>
                    <a:bodyPr/>
                    <a:lstStyle/>
                    <a:p>
                      <a:pPr marL="70485" algn="l">
                        <a:lnSpc>
                          <a:spcPts val="1325"/>
                        </a:lnSpc>
                      </a:pPr>
                      <a:r>
                        <a:rPr lang="en-US" sz="1000" spc="-10" dirty="0">
                          <a:solidFill>
                            <a:schemeClr val="tx1"/>
                          </a:solidFill>
                          <a:effectLst/>
                        </a:rPr>
                        <a:t>Transporte</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rowSpan="3">
                  <a:txBody>
                    <a:bodyPr/>
                    <a:lstStyle/>
                    <a:p>
                      <a:pPr marL="85090" marR="99060" algn="l">
                        <a:spcAft>
                          <a:spcPts val="0"/>
                        </a:spcAft>
                      </a:pPr>
                      <a:r>
                        <a:rPr lang="en-US" sz="1000" kern="1200" dirty="0">
                          <a:solidFill>
                            <a:schemeClr val="tx1"/>
                          </a:solidFill>
                          <a:effectLst/>
                          <a:latin typeface="+mn-lt"/>
                          <a:ea typeface="+mn-ea"/>
                          <a:cs typeface="+mn-cs"/>
                        </a:rPr>
                        <a:t>Compra o alquiler de vehículos; reparación de vehículos; mantenimiento; seguros; impuestos; revisiones; combustible; </a:t>
                      </a:r>
                      <a:r>
                        <a:rPr lang="en-US" sz="1000" kern="1200" dirty="0" err="1">
                          <a:solidFill>
                            <a:schemeClr val="tx1"/>
                          </a:solidFill>
                          <a:effectLst/>
                          <a:latin typeface="+mn-lt"/>
                          <a:ea typeface="+mn-ea"/>
                          <a:cs typeface="+mn-cs"/>
                        </a:rPr>
                        <a:t>uso</a:t>
                      </a:r>
                      <a:r>
                        <a:rPr lang="en-US" sz="1000" kern="1200" dirty="0">
                          <a:solidFill>
                            <a:schemeClr val="tx1"/>
                          </a:solidFill>
                          <a:effectLst/>
                          <a:latin typeface="+mn-lt"/>
                          <a:ea typeface="+mn-ea"/>
                          <a:cs typeface="+mn-cs"/>
                        </a:rPr>
                        <a:t> del </a:t>
                      </a:r>
                      <a:r>
                        <a:rPr lang="en-US" sz="1000" kern="1200" dirty="0" err="1">
                          <a:solidFill>
                            <a:schemeClr val="tx1"/>
                          </a:solidFill>
                          <a:effectLst/>
                          <a:latin typeface="+mn-lt"/>
                          <a:ea typeface="+mn-ea"/>
                          <a:cs typeface="+mn-cs"/>
                        </a:rPr>
                        <a:t>transporte</a:t>
                      </a:r>
                      <a:r>
                        <a:rPr lang="en-US" sz="1000" kern="1200" dirty="0">
                          <a:solidFill>
                            <a:schemeClr val="tx1"/>
                          </a:solidFill>
                          <a:effectLst/>
                          <a:latin typeface="+mn-lt"/>
                          <a:ea typeface="+mn-ea"/>
                          <a:cs typeface="+mn-cs"/>
                        </a:rPr>
                        <a:t> público; etc.</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gn="l"/>
                      <a:endParaRPr lang="en-US" sz="1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gn="l"/>
                      <a:endParaRPr lang="en-US" sz="1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gn="l"/>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extLst>
                  <a:ext uri="{0D108BD9-81ED-4DB2-BD59-A6C34878D82A}">
                    <a16:rowId xmlns:a16="http://schemas.microsoft.com/office/drawing/2014/main" val="1222679570"/>
                  </a:ext>
                </a:extLst>
              </a:tr>
              <a:tr h="0">
                <a:tc vMerge="1">
                  <a:txBody>
                    <a:bodyPr/>
                    <a:lstStyle/>
                    <a:p>
                      <a:pPr marL="70485" algn="l">
                        <a:lnSpc>
                          <a:spcPts val="1325"/>
                        </a:lnSpc>
                      </a:pP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vMerge="1">
                  <a:txBody>
                    <a:bodyPr/>
                    <a:lstStyle/>
                    <a:p>
                      <a:pPr marL="85090" marR="99060" algn="l">
                        <a:spcAft>
                          <a:spcPts val="0"/>
                        </a:spcAft>
                      </a:pP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gn="l"/>
                      <a:endParaRPr lang="en-US" sz="1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gn="l"/>
                      <a:endParaRPr lang="en-US" sz="1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gn="l"/>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extLst>
                  <a:ext uri="{0D108BD9-81ED-4DB2-BD59-A6C34878D82A}">
                    <a16:rowId xmlns:a16="http://schemas.microsoft.com/office/drawing/2014/main" val="1891956653"/>
                  </a:ext>
                </a:extLst>
              </a:tr>
              <a:tr h="0">
                <a:tc vMerge="1">
                  <a:txBody>
                    <a:bodyPr/>
                    <a:lstStyle/>
                    <a:p>
                      <a:pPr marL="70485" algn="l">
                        <a:lnSpc>
                          <a:spcPts val="1325"/>
                        </a:lnSpc>
                      </a:pP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vMerge="1">
                  <a:txBody>
                    <a:bodyPr/>
                    <a:lstStyle/>
                    <a:p>
                      <a:pPr marL="85090" marR="99060" algn="l">
                        <a:spcAft>
                          <a:spcPts val="0"/>
                        </a:spcAft>
                      </a:pP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gn="l"/>
                      <a:endParaRPr lang="en-US" sz="1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gn="l"/>
                      <a:endParaRPr lang="en-US" sz="1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gn="l"/>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extLst>
                  <a:ext uri="{0D108BD9-81ED-4DB2-BD59-A6C34878D82A}">
                    <a16:rowId xmlns:a16="http://schemas.microsoft.com/office/drawing/2014/main" val="4138878691"/>
                  </a:ext>
                </a:extLst>
              </a:tr>
              <a:tr h="0">
                <a:tc rowSpan="3">
                  <a:txBody>
                    <a:bodyPr/>
                    <a:lstStyle/>
                    <a:p>
                      <a:pPr marL="88900" indent="0" algn="l"/>
                      <a:r>
                        <a:rPr lang="en-US" sz="1000" dirty="0" err="1">
                          <a:solidFill>
                            <a:schemeClr val="tx1"/>
                          </a:solidFill>
                          <a:effectLst/>
                        </a:rPr>
                        <a:t>Salud</a:t>
                      </a:r>
                      <a:r>
                        <a:rPr lang="en-US" sz="1000" dirty="0">
                          <a:solidFill>
                            <a:schemeClr val="tx1"/>
                          </a:solidFill>
                          <a:effectLst/>
                        </a:rPr>
                        <a:t> y </a:t>
                      </a:r>
                      <a:r>
                        <a:rPr lang="en-US" sz="1000" dirty="0" err="1">
                          <a:solidFill>
                            <a:schemeClr val="tx1"/>
                          </a:solidFill>
                          <a:effectLst/>
                        </a:rPr>
                        <a:t>medicamentos</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rowSpan="3">
                  <a:txBody>
                    <a:bodyPr/>
                    <a:lstStyle/>
                    <a:p>
                      <a:pPr marL="71120" marR="99060" algn="l">
                        <a:spcAft>
                          <a:spcPts val="0"/>
                        </a:spcAft>
                      </a:pPr>
                      <a:r>
                        <a:rPr lang="en-US" sz="1000" dirty="0">
                          <a:solidFill>
                            <a:schemeClr val="tx1"/>
                          </a:solidFill>
                          <a:effectLst/>
                        </a:rPr>
                        <a:t>Medicamentos necesarios para enfermedades crónicas; vacunas; pago a proveedores de servicios médicos (médicos, comadronas, enfermeras); seguro médico; anticonceptivos, </a:t>
                      </a:r>
                      <a:r>
                        <a:rPr lang="en-US" sz="1000" spc="-20" dirty="0">
                          <a:solidFill>
                            <a:schemeClr val="tx1"/>
                          </a:solidFill>
                          <a:effectLst/>
                        </a:rPr>
                        <a:t>etc.</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gn="l"/>
                      <a:r>
                        <a:rPr lang="en-US" sz="1000">
                          <a:solidFill>
                            <a:schemeClr val="tx1"/>
                          </a:solidFill>
                          <a:effectLst/>
                        </a:rPr>
                        <a:t> </a:t>
                      </a:r>
                      <a:endParaRPr lang="en-US" sz="1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gn="l"/>
                      <a:r>
                        <a:rPr lang="en-US" sz="1000">
                          <a:solidFill>
                            <a:schemeClr val="tx1"/>
                          </a:solidFill>
                          <a:effectLst/>
                        </a:rPr>
                        <a:t> </a:t>
                      </a:r>
                      <a:endParaRPr lang="en-US" sz="1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gn="l"/>
                      <a:r>
                        <a:rPr lang="en-US" sz="1000" dirty="0">
                          <a:solidFill>
                            <a:schemeClr val="tx1"/>
                          </a:solidFill>
                          <a:effectLst/>
                        </a:rPr>
                        <a:t> </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extLst>
                  <a:ext uri="{0D108BD9-81ED-4DB2-BD59-A6C34878D82A}">
                    <a16:rowId xmlns:a16="http://schemas.microsoft.com/office/drawing/2014/main" val="16095167"/>
                  </a:ext>
                </a:extLst>
              </a:tr>
              <a:tr h="0">
                <a:tc vMerge="1">
                  <a:txBody>
                    <a:bodyPr/>
                    <a:lstStyle/>
                    <a:p>
                      <a:endParaRPr lang="en-US"/>
                    </a:p>
                  </a:txBody>
                  <a:tcPr/>
                </a:tc>
                <a:tc vMerge="1">
                  <a:txBody>
                    <a:bodyPr/>
                    <a:lstStyle/>
                    <a:p>
                      <a:endParaRPr lang="en-US"/>
                    </a:p>
                  </a:txBody>
                  <a:tcPr/>
                </a:tc>
                <a:tc>
                  <a:txBody>
                    <a:bodyPr/>
                    <a:lstStyle/>
                    <a:p>
                      <a:pPr algn="l"/>
                      <a:r>
                        <a:rPr lang="en-US" sz="1000" dirty="0">
                          <a:solidFill>
                            <a:schemeClr val="tx1"/>
                          </a:solidFill>
                          <a:effectLst/>
                        </a:rPr>
                        <a:t> </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gn="l"/>
                      <a:r>
                        <a:rPr lang="en-US" sz="1000">
                          <a:solidFill>
                            <a:schemeClr val="tx1"/>
                          </a:solidFill>
                          <a:effectLst/>
                        </a:rPr>
                        <a:t> </a:t>
                      </a:r>
                      <a:endParaRPr lang="en-US" sz="1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gn="l"/>
                      <a:r>
                        <a:rPr lang="en-US" sz="1000" dirty="0">
                          <a:solidFill>
                            <a:schemeClr val="tx1"/>
                          </a:solidFill>
                          <a:effectLst/>
                        </a:rPr>
                        <a:t> </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extLst>
                  <a:ext uri="{0D108BD9-81ED-4DB2-BD59-A6C34878D82A}">
                    <a16:rowId xmlns:a16="http://schemas.microsoft.com/office/drawing/2014/main" val="4221258105"/>
                  </a:ext>
                </a:extLst>
              </a:tr>
              <a:tr h="168057">
                <a:tc vMerge="1">
                  <a:txBody>
                    <a:bodyPr/>
                    <a:lstStyle/>
                    <a:p>
                      <a:endParaRPr lang="en-US"/>
                    </a:p>
                  </a:txBody>
                  <a:tcPr/>
                </a:tc>
                <a:tc vMerge="1">
                  <a:txBody>
                    <a:bodyPr/>
                    <a:lstStyle/>
                    <a:p>
                      <a:endParaRPr lang="en-US"/>
                    </a:p>
                  </a:txBody>
                  <a:tcPr/>
                </a:tc>
                <a:tc>
                  <a:txBody>
                    <a:bodyPr/>
                    <a:lstStyle/>
                    <a:p>
                      <a:pPr algn="l"/>
                      <a:r>
                        <a:rPr lang="en-US" sz="1000" dirty="0">
                          <a:solidFill>
                            <a:schemeClr val="tx1"/>
                          </a:solidFill>
                          <a:effectLst/>
                        </a:rPr>
                        <a:t> </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gn="l"/>
                      <a:r>
                        <a:rPr lang="en-US" sz="1000" dirty="0">
                          <a:solidFill>
                            <a:schemeClr val="tx1"/>
                          </a:solidFill>
                          <a:effectLst/>
                        </a:rPr>
                        <a:t> </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gn="l"/>
                      <a:r>
                        <a:rPr lang="en-US" sz="1000" dirty="0">
                          <a:solidFill>
                            <a:schemeClr val="tx1"/>
                          </a:solidFill>
                          <a:effectLst/>
                        </a:rPr>
                        <a:t> </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extLst>
                  <a:ext uri="{0D108BD9-81ED-4DB2-BD59-A6C34878D82A}">
                    <a16:rowId xmlns:a16="http://schemas.microsoft.com/office/drawing/2014/main" val="2862630560"/>
                  </a:ext>
                </a:extLst>
              </a:tr>
              <a:tr h="168057">
                <a:tc rowSpan="3">
                  <a:txBody>
                    <a:bodyPr/>
                    <a:lstStyle/>
                    <a:p>
                      <a:pPr marL="88900" indent="0" algn="l"/>
                      <a:r>
                        <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Educación y/o cuidado de </a:t>
                      </a:r>
                      <a:r>
                        <a:rPr lang="en-US" sz="10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niños</a:t>
                      </a:r>
                      <a:r>
                        <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/as</a:t>
                      </a: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rowSpan="3">
                  <a:txBody>
                    <a:bodyPr/>
                    <a:lstStyle/>
                    <a:p>
                      <a:pPr marL="71120" algn="l">
                        <a:lnSpc>
                          <a:spcPts val="1135"/>
                        </a:lnSpc>
                      </a:pPr>
                      <a:r>
                        <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Matrícula escolar, gastos de material escolar (libros, bolígrafos, papel), uniforme escolar, gastos de guardería o </a:t>
                      </a:r>
                      <a:r>
                        <a:rPr lang="en-US" sz="10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cuidador</a:t>
                      </a:r>
                      <a:r>
                        <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 de </a:t>
                      </a:r>
                      <a:r>
                        <a:rPr lang="en-US" sz="10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niños</a:t>
                      </a:r>
                      <a:r>
                        <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/as</a:t>
                      </a: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gn="l"/>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gn="l"/>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gn="l"/>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extLst>
                  <a:ext uri="{0D108BD9-81ED-4DB2-BD59-A6C34878D82A}">
                    <a16:rowId xmlns:a16="http://schemas.microsoft.com/office/drawing/2014/main" val="1870368041"/>
                  </a:ext>
                </a:extLst>
              </a:tr>
              <a:tr h="168057">
                <a:tc vMerge="1">
                  <a:txBody>
                    <a:bodyPr/>
                    <a:lstStyle/>
                    <a:p>
                      <a:pPr marL="88900" indent="0" algn="l"/>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vMerge="1">
                  <a:txBody>
                    <a:bodyPr/>
                    <a:lstStyle/>
                    <a:p>
                      <a:pPr marL="71120" algn="l">
                        <a:lnSpc>
                          <a:spcPts val="1135"/>
                        </a:lnSpc>
                      </a:pP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gn="l"/>
                      <a:endParaRPr lang="en-US" sz="1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gn="l"/>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gn="l"/>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extLst>
                  <a:ext uri="{0D108BD9-81ED-4DB2-BD59-A6C34878D82A}">
                    <a16:rowId xmlns:a16="http://schemas.microsoft.com/office/drawing/2014/main" val="3892062824"/>
                  </a:ext>
                </a:extLst>
              </a:tr>
              <a:tr h="168057">
                <a:tc vMerge="1">
                  <a:txBody>
                    <a:bodyPr/>
                    <a:lstStyle/>
                    <a:p>
                      <a:pPr marL="88900" indent="0" algn="l"/>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vMerge="1">
                  <a:txBody>
                    <a:bodyPr/>
                    <a:lstStyle/>
                    <a:p>
                      <a:pPr marL="71120" algn="l">
                        <a:lnSpc>
                          <a:spcPts val="1135"/>
                        </a:lnSpc>
                      </a:pP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gn="l"/>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gn="l"/>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gn="l"/>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extLst>
                  <a:ext uri="{0D108BD9-81ED-4DB2-BD59-A6C34878D82A}">
                    <a16:rowId xmlns:a16="http://schemas.microsoft.com/office/drawing/2014/main" val="1204501846"/>
                  </a:ext>
                </a:extLst>
              </a:tr>
              <a:tr h="168057">
                <a:tc rowSpan="3">
                  <a:txBody>
                    <a:bodyPr/>
                    <a:lstStyle/>
                    <a:p>
                      <a:pPr marL="88900" indent="0" algn="l"/>
                      <a:r>
                        <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Agua, saneamiento e higiene</a:t>
                      </a: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rowSpan="3">
                  <a:txBody>
                    <a:bodyPr/>
                    <a:lstStyle/>
                    <a:p>
                      <a:pPr marL="71120" algn="l">
                        <a:lnSpc>
                          <a:spcPts val="1135"/>
                        </a:lnSpc>
                      </a:pPr>
                      <a:r>
                        <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Productos de higiene femenina, jabón, productos de limpieza doméstica, etc.</a:t>
                      </a: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gn="l"/>
                      <a:endParaRPr lang="en-US" sz="1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gn="l"/>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gn="l"/>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extLst>
                  <a:ext uri="{0D108BD9-81ED-4DB2-BD59-A6C34878D82A}">
                    <a16:rowId xmlns:a16="http://schemas.microsoft.com/office/drawing/2014/main" val="3530734819"/>
                  </a:ext>
                </a:extLst>
              </a:tr>
              <a:tr h="168057">
                <a:tc vMerge="1">
                  <a:txBody>
                    <a:bodyPr/>
                    <a:lstStyle/>
                    <a:p>
                      <a:pPr marL="88900" indent="0" algn="l"/>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vMerge="1">
                  <a:txBody>
                    <a:bodyPr/>
                    <a:lstStyle/>
                    <a:p>
                      <a:pPr marL="71120" algn="l">
                        <a:lnSpc>
                          <a:spcPts val="1135"/>
                        </a:lnSpc>
                      </a:pP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gn="l"/>
                      <a:endParaRPr lang="en-US" sz="1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gn="l"/>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gn="l"/>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extLst>
                  <a:ext uri="{0D108BD9-81ED-4DB2-BD59-A6C34878D82A}">
                    <a16:rowId xmlns:a16="http://schemas.microsoft.com/office/drawing/2014/main" val="1452330960"/>
                  </a:ext>
                </a:extLst>
              </a:tr>
              <a:tr h="168057">
                <a:tc vMerge="1">
                  <a:txBody>
                    <a:bodyPr/>
                    <a:lstStyle/>
                    <a:p>
                      <a:pPr marL="88900" indent="0" algn="l"/>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vMerge="1">
                  <a:txBody>
                    <a:bodyPr/>
                    <a:lstStyle/>
                    <a:p>
                      <a:pPr marL="71120" algn="l">
                        <a:lnSpc>
                          <a:spcPts val="1135"/>
                        </a:lnSpc>
                      </a:pP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gn="l"/>
                      <a:endParaRPr lang="en-US" sz="1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gn="l"/>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gn="l"/>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extLst>
                  <a:ext uri="{0D108BD9-81ED-4DB2-BD59-A6C34878D82A}">
                    <a16:rowId xmlns:a16="http://schemas.microsoft.com/office/drawing/2014/main" val="2396285921"/>
                  </a:ext>
                </a:extLst>
              </a:tr>
              <a:tr h="0">
                <a:tc rowSpan="3">
                  <a:txBody>
                    <a:bodyPr/>
                    <a:lstStyle/>
                    <a:p>
                      <a:pPr marL="70485" algn="l">
                        <a:lnSpc>
                          <a:spcPts val="1235"/>
                        </a:lnSpc>
                      </a:pPr>
                      <a:r>
                        <a:rPr lang="en-US" sz="1000" spc="-10" dirty="0">
                          <a:solidFill>
                            <a:schemeClr val="tx1"/>
                          </a:solidFill>
                          <a:effectLst/>
                        </a:rPr>
                        <a:t>Refugio</a:t>
                      </a:r>
                    </a:p>
                    <a:p>
                      <a:pPr algn="l"/>
                      <a:r>
                        <a:rPr lang="en-US" sz="1000" dirty="0">
                          <a:solidFill>
                            <a:schemeClr val="tx1"/>
                          </a:solidFill>
                          <a:effectLst/>
                          <a:latin typeface="Times New Roman" panose="02020603050405020304" pitchFamily="18" charset="0"/>
                          <a:ea typeface="Calibri" panose="020F0502020204030204" pitchFamily="34" charset="0"/>
                          <a:cs typeface="Calibri" panose="020F0502020204030204" pitchFamily="34" charset="0"/>
                        </a:rPr>
                        <a:t> </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noFill/>
                  </a:tcPr>
                </a:tc>
                <a:tc rowSpan="3">
                  <a:txBody>
                    <a:bodyPr/>
                    <a:lstStyle/>
                    <a:p>
                      <a:pPr marL="85090" algn="l">
                        <a:lnSpc>
                          <a:spcPts val="1200"/>
                        </a:lnSpc>
                      </a:pPr>
                      <a:r>
                        <a:rPr lang="en-US" sz="1000" dirty="0" err="1">
                          <a:solidFill>
                            <a:schemeClr val="tx1"/>
                          </a:solidFill>
                          <a:effectLst/>
                        </a:rPr>
                        <a:t>Impuesto</a:t>
                      </a:r>
                      <a:r>
                        <a:rPr lang="en-US" sz="1000" dirty="0">
                          <a:solidFill>
                            <a:schemeClr val="tx1"/>
                          </a:solidFill>
                          <a:effectLst/>
                        </a:rPr>
                        <a:t> a la </a:t>
                      </a:r>
                      <a:r>
                        <a:rPr lang="en-US" sz="1000" dirty="0" err="1">
                          <a:solidFill>
                            <a:schemeClr val="tx1"/>
                          </a:solidFill>
                          <a:effectLst/>
                        </a:rPr>
                        <a:t>propiedad</a:t>
                      </a:r>
                      <a:r>
                        <a:rPr lang="en-US" sz="1000" dirty="0">
                          <a:solidFill>
                            <a:schemeClr val="tx1"/>
                          </a:solidFill>
                          <a:effectLst/>
                        </a:rPr>
                        <a:t>, </a:t>
                      </a:r>
                      <a:r>
                        <a:rPr lang="en-US" sz="1000" dirty="0" err="1">
                          <a:solidFill>
                            <a:schemeClr val="tx1"/>
                          </a:solidFill>
                          <a:effectLst/>
                        </a:rPr>
                        <a:t>alquiler</a:t>
                      </a:r>
                      <a:r>
                        <a:rPr lang="en-US" sz="1000" dirty="0">
                          <a:solidFill>
                            <a:schemeClr val="tx1"/>
                          </a:solidFill>
                          <a:effectLst/>
                        </a:rPr>
                        <a:t> de la </a:t>
                      </a:r>
                      <a:r>
                        <a:rPr lang="en-US" sz="1000" dirty="0" err="1">
                          <a:solidFill>
                            <a:schemeClr val="tx1"/>
                          </a:solidFill>
                          <a:effectLst/>
                        </a:rPr>
                        <a:t>vivienda</a:t>
                      </a:r>
                      <a:r>
                        <a:rPr lang="en-US" sz="1000" dirty="0">
                          <a:solidFill>
                            <a:schemeClr val="tx1"/>
                          </a:solidFill>
                          <a:effectLst/>
                        </a:rPr>
                        <a:t>; hipoteca; </a:t>
                      </a:r>
                      <a:r>
                        <a:rPr lang="en-US" sz="1000" spc="-10" dirty="0">
                          <a:solidFill>
                            <a:schemeClr val="tx1"/>
                          </a:solidFill>
                          <a:effectLst/>
                        </a:rPr>
                        <a:t>seguro </a:t>
                      </a:r>
                      <a:r>
                        <a:rPr lang="en-US" sz="1000" dirty="0">
                          <a:solidFill>
                            <a:schemeClr val="tx1"/>
                          </a:solidFill>
                          <a:effectLst/>
                        </a:rPr>
                        <a:t>del hogar; </a:t>
                      </a:r>
                      <a:r>
                        <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servicios públicos, incluidos electricidad, gas y </a:t>
                      </a:r>
                      <a:r>
                        <a:rPr lang="en-US" sz="1000" spc="-2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gasóleo</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marL="85090" algn="l">
                        <a:lnSpc>
                          <a:spcPts val="1200"/>
                        </a:lnSpc>
                      </a:pP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noFill/>
                  </a:tcPr>
                </a:tc>
                <a:tc>
                  <a:txBody>
                    <a:bodyPr/>
                    <a:lstStyle/>
                    <a:p>
                      <a:pPr algn="l"/>
                      <a:r>
                        <a:rPr lang="en-US" sz="1000" dirty="0">
                          <a:solidFill>
                            <a:schemeClr val="tx1"/>
                          </a:solidFill>
                          <a:effectLst/>
                        </a:rPr>
                        <a:t> </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gn="l"/>
                      <a:r>
                        <a:rPr lang="en-US" sz="1000" dirty="0">
                          <a:solidFill>
                            <a:schemeClr val="tx1"/>
                          </a:solidFill>
                          <a:effectLst/>
                        </a:rPr>
                        <a:t> </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gn="l"/>
                      <a:r>
                        <a:rPr lang="en-US" sz="1000" dirty="0">
                          <a:solidFill>
                            <a:schemeClr val="tx1"/>
                          </a:solidFill>
                          <a:effectLst/>
                        </a:rPr>
                        <a:t> </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extLst>
                  <a:ext uri="{0D108BD9-81ED-4DB2-BD59-A6C34878D82A}">
                    <a16:rowId xmlns:a16="http://schemas.microsoft.com/office/drawing/2014/main" val="4127163731"/>
                  </a:ext>
                </a:extLst>
              </a:tr>
              <a:tr h="0">
                <a:tc vMerge="1">
                  <a:txBody>
                    <a:bodyPr/>
                    <a:lstStyle/>
                    <a:p>
                      <a:pPr algn="l"/>
                      <a:r>
                        <a:rPr lang="en-US" sz="1000" dirty="0">
                          <a:solidFill>
                            <a:schemeClr val="tx1"/>
                          </a:solidFill>
                          <a:effectLst/>
                          <a:latin typeface="Times New Roman" panose="02020603050405020304" pitchFamily="18" charset="0"/>
                          <a:ea typeface="Calibri" panose="020F0502020204030204" pitchFamily="34" charset="0"/>
                          <a:cs typeface="Calibri" panose="020F0502020204030204" pitchFamily="34" charset="0"/>
                        </a:rPr>
                        <a:t> </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vMerge="1">
                  <a:txBody>
                    <a:bodyPr/>
                    <a:lstStyle/>
                    <a:p>
                      <a:pPr marL="85090" algn="l">
                        <a:lnSpc>
                          <a:spcPts val="1200"/>
                        </a:lnSpc>
                      </a:pP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gn="l"/>
                      <a:r>
                        <a:rPr lang="en-US" sz="1000">
                          <a:solidFill>
                            <a:schemeClr val="tx1"/>
                          </a:solidFill>
                          <a:effectLst/>
                          <a:latin typeface="Times New Roman" panose="02020603050405020304" pitchFamily="18" charset="0"/>
                          <a:ea typeface="Calibri" panose="020F0502020204030204" pitchFamily="34" charset="0"/>
                          <a:cs typeface="Calibri" panose="020F0502020204030204" pitchFamily="34" charset="0"/>
                        </a:rPr>
                        <a:t> </a:t>
                      </a:r>
                      <a:endParaRPr lang="en-US" sz="1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gn="l"/>
                      <a:r>
                        <a:rPr lang="en-US" sz="1000" dirty="0">
                          <a:solidFill>
                            <a:schemeClr val="tx1"/>
                          </a:solidFill>
                          <a:effectLst/>
                          <a:latin typeface="Times New Roman" panose="02020603050405020304" pitchFamily="18" charset="0"/>
                          <a:ea typeface="Calibri" panose="020F0502020204030204" pitchFamily="34" charset="0"/>
                          <a:cs typeface="Calibri" panose="020F0502020204030204" pitchFamily="34" charset="0"/>
                        </a:rPr>
                        <a:t> </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gn="l"/>
                      <a:r>
                        <a:rPr lang="en-US" sz="1000">
                          <a:solidFill>
                            <a:schemeClr val="tx1"/>
                          </a:solidFill>
                          <a:effectLst/>
                          <a:latin typeface="Times New Roman" panose="02020603050405020304" pitchFamily="18" charset="0"/>
                          <a:ea typeface="Calibri" panose="020F0502020204030204" pitchFamily="34" charset="0"/>
                          <a:cs typeface="Calibri" panose="020F0502020204030204" pitchFamily="34" charset="0"/>
                        </a:rPr>
                        <a:t> </a:t>
                      </a:r>
                      <a:endParaRPr lang="en-US" sz="1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extLst>
                  <a:ext uri="{0D108BD9-81ED-4DB2-BD59-A6C34878D82A}">
                    <a16:rowId xmlns:a16="http://schemas.microsoft.com/office/drawing/2014/main" val="3944996631"/>
                  </a:ext>
                </a:extLst>
              </a:tr>
              <a:tr h="0">
                <a:tc vMerge="1">
                  <a:txBody>
                    <a:bodyPr/>
                    <a:lstStyle/>
                    <a:p>
                      <a:endParaRPr lang="en-US"/>
                    </a:p>
                  </a:txBody>
                  <a:tcPr/>
                </a:tc>
                <a:tc vMerge="1">
                  <a:txBody>
                    <a:bodyPr/>
                    <a:lstStyle/>
                    <a:p>
                      <a:endParaRPr lang="en-US"/>
                    </a:p>
                  </a:txBody>
                  <a:tcPr/>
                </a:tc>
                <a:tc>
                  <a:txBody>
                    <a:bodyPr/>
                    <a:lstStyle/>
                    <a:p>
                      <a:pPr algn="l"/>
                      <a:r>
                        <a:rPr lang="en-US" sz="1000">
                          <a:solidFill>
                            <a:schemeClr val="tx1"/>
                          </a:solidFill>
                          <a:effectLst/>
                          <a:latin typeface="Times New Roman" panose="02020603050405020304" pitchFamily="18" charset="0"/>
                          <a:ea typeface="Calibri" panose="020F0502020204030204" pitchFamily="34" charset="0"/>
                          <a:cs typeface="Calibri" panose="020F0502020204030204" pitchFamily="34" charset="0"/>
                        </a:rPr>
                        <a:t> </a:t>
                      </a:r>
                      <a:endParaRPr lang="en-US" sz="1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gn="l"/>
                      <a:r>
                        <a:rPr lang="en-US" sz="1000">
                          <a:solidFill>
                            <a:schemeClr val="tx1"/>
                          </a:solidFill>
                          <a:effectLst/>
                          <a:latin typeface="Times New Roman" panose="02020603050405020304" pitchFamily="18" charset="0"/>
                          <a:ea typeface="Calibri" panose="020F0502020204030204" pitchFamily="34" charset="0"/>
                          <a:cs typeface="Calibri" panose="020F0502020204030204" pitchFamily="34" charset="0"/>
                        </a:rPr>
                        <a:t> </a:t>
                      </a:r>
                      <a:endParaRPr lang="en-US" sz="1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gn="l"/>
                      <a:r>
                        <a:rPr lang="en-US" sz="1000">
                          <a:solidFill>
                            <a:schemeClr val="tx1"/>
                          </a:solidFill>
                          <a:effectLst/>
                          <a:latin typeface="Times New Roman" panose="02020603050405020304" pitchFamily="18" charset="0"/>
                          <a:ea typeface="Calibri" panose="020F0502020204030204" pitchFamily="34" charset="0"/>
                          <a:cs typeface="Calibri" panose="020F0502020204030204" pitchFamily="34" charset="0"/>
                        </a:rPr>
                        <a:t> </a:t>
                      </a:r>
                      <a:endParaRPr lang="en-US" sz="1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extLst>
                  <a:ext uri="{0D108BD9-81ED-4DB2-BD59-A6C34878D82A}">
                    <a16:rowId xmlns:a16="http://schemas.microsoft.com/office/drawing/2014/main" val="3187677286"/>
                  </a:ext>
                </a:extLst>
              </a:tr>
              <a:tr h="0">
                <a:tc rowSpan="3">
                  <a:txBody>
                    <a:bodyPr/>
                    <a:lstStyle/>
                    <a:p>
                      <a:pPr marL="70485" algn="l">
                        <a:lnSpc>
                          <a:spcPts val="1325"/>
                        </a:lnSpc>
                      </a:pPr>
                      <a:r>
                        <a:rPr lang="en-US" sz="1000" b="1" spc="-1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Comunicaciones</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B w="12700" cap="flat" cmpd="sng" algn="ctr">
                      <a:solidFill>
                        <a:schemeClr val="accent3">
                          <a:lumMod val="75000"/>
                        </a:schemeClr>
                      </a:solidFill>
                      <a:prstDash val="solid"/>
                      <a:round/>
                      <a:headEnd type="none" w="med" len="med"/>
                      <a:tailEnd type="none" w="med" len="med"/>
                    </a:lnB>
                    <a:noFill/>
                  </a:tcPr>
                </a:tc>
                <a:tc rowSpan="3">
                  <a:txBody>
                    <a:bodyPr/>
                    <a:lstStyle/>
                    <a:p>
                      <a:pPr marL="88900" indent="0" algn="l">
                        <a:spcBef>
                          <a:spcPts val="10"/>
                        </a:spcBef>
                      </a:pPr>
                      <a:r>
                        <a:rPr lang="fr-FR" sz="1000" b="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Teléfono</a:t>
                      </a:r>
                      <a:r>
                        <a:rPr lang="fr-FR" sz="10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r>
                        <a:rPr lang="fr-FR" sz="1000" b="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celular</a:t>
                      </a:r>
                      <a:r>
                        <a:rPr lang="fr-FR" sz="10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r>
                        <a:rPr lang="fr-FR" sz="1000" b="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conexión</a:t>
                      </a:r>
                      <a:r>
                        <a:rPr lang="fr-FR" sz="10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r>
                        <a:rPr lang="fr-FR" sz="1000" b="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fija</a:t>
                      </a:r>
                      <a:r>
                        <a:rPr lang="fr-FR" sz="10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r>
                        <a:rPr lang="fr-FR" sz="1000" b="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pagos</a:t>
                      </a:r>
                      <a:r>
                        <a:rPr lang="fr-FR" sz="10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r>
                        <a:rPr lang="fr-FR" sz="1000" b="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del</a:t>
                      </a:r>
                      <a:r>
                        <a:rPr lang="fr-FR" sz="10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Internet; etc.</a:t>
                      </a:r>
                      <a:endParaRPr lang="en-US" sz="10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B w="12700" cap="flat" cmpd="sng" algn="ctr">
                      <a:solidFill>
                        <a:schemeClr val="accent3">
                          <a:lumMod val="75000"/>
                        </a:schemeClr>
                      </a:solidFill>
                      <a:prstDash val="solid"/>
                      <a:round/>
                      <a:headEnd type="none" w="med" len="med"/>
                      <a:tailEnd type="none" w="med" len="med"/>
                    </a:lnB>
                    <a:noFill/>
                  </a:tcPr>
                </a:tc>
                <a:tc>
                  <a:txBody>
                    <a:bodyPr/>
                    <a:lstStyle/>
                    <a:p>
                      <a:pPr algn="l"/>
                      <a:r>
                        <a:rPr lang="fr-FR" sz="1000">
                          <a:solidFill>
                            <a:schemeClr val="tx1"/>
                          </a:solidFill>
                          <a:effectLst/>
                          <a:latin typeface="Times New Roman" panose="02020603050405020304" pitchFamily="18" charset="0"/>
                          <a:ea typeface="Calibri" panose="020F0502020204030204" pitchFamily="34" charset="0"/>
                          <a:cs typeface="Calibri" panose="020F0502020204030204" pitchFamily="34" charset="0"/>
                        </a:rPr>
                        <a:t> </a:t>
                      </a:r>
                      <a:endParaRPr lang="en-US" sz="1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gn="l"/>
                      <a:r>
                        <a:rPr lang="fr-FR" sz="1000">
                          <a:solidFill>
                            <a:schemeClr val="tx1"/>
                          </a:solidFill>
                          <a:effectLst/>
                          <a:latin typeface="Times New Roman" panose="02020603050405020304" pitchFamily="18" charset="0"/>
                          <a:ea typeface="Calibri" panose="020F0502020204030204" pitchFamily="34" charset="0"/>
                          <a:cs typeface="Calibri" panose="020F0502020204030204" pitchFamily="34" charset="0"/>
                        </a:rPr>
                        <a:t> </a:t>
                      </a:r>
                      <a:endParaRPr lang="en-US" sz="1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gn="l"/>
                      <a:r>
                        <a:rPr lang="fr-FR" sz="1000">
                          <a:solidFill>
                            <a:schemeClr val="tx1"/>
                          </a:solidFill>
                          <a:effectLst/>
                          <a:latin typeface="Times New Roman" panose="02020603050405020304" pitchFamily="18" charset="0"/>
                          <a:ea typeface="Calibri" panose="020F0502020204030204" pitchFamily="34" charset="0"/>
                          <a:cs typeface="Calibri" panose="020F0502020204030204" pitchFamily="34" charset="0"/>
                        </a:rPr>
                        <a:t> </a:t>
                      </a:r>
                      <a:endParaRPr lang="en-US" sz="1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extLst>
                  <a:ext uri="{0D108BD9-81ED-4DB2-BD59-A6C34878D82A}">
                    <a16:rowId xmlns:a16="http://schemas.microsoft.com/office/drawing/2014/main" val="3588756834"/>
                  </a:ext>
                </a:extLst>
              </a:tr>
              <a:tr h="0">
                <a:tc vMerge="1">
                  <a:txBody>
                    <a:bodyPr/>
                    <a:lstStyle/>
                    <a:p>
                      <a:endParaRPr lang="en-US"/>
                    </a:p>
                  </a:txBody>
                  <a:tcPr/>
                </a:tc>
                <a:tc vMerge="1">
                  <a:txBody>
                    <a:bodyPr/>
                    <a:lstStyle/>
                    <a:p>
                      <a:endParaRPr lang="en-US"/>
                    </a:p>
                  </a:txBody>
                  <a:tcPr/>
                </a:tc>
                <a:tc>
                  <a:txBody>
                    <a:bodyPr/>
                    <a:lstStyle/>
                    <a:p>
                      <a:pPr algn="l"/>
                      <a:r>
                        <a:rPr lang="fr-FR" sz="1000">
                          <a:solidFill>
                            <a:schemeClr val="tx1"/>
                          </a:solidFill>
                          <a:effectLst/>
                          <a:latin typeface="Times New Roman" panose="02020603050405020304" pitchFamily="18" charset="0"/>
                          <a:ea typeface="Calibri" panose="020F0502020204030204" pitchFamily="34" charset="0"/>
                          <a:cs typeface="Calibri" panose="020F0502020204030204" pitchFamily="34" charset="0"/>
                        </a:rPr>
                        <a:t> </a:t>
                      </a:r>
                      <a:endParaRPr lang="en-US" sz="1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gn="l"/>
                      <a:r>
                        <a:rPr lang="fr-FR" sz="1000">
                          <a:solidFill>
                            <a:schemeClr val="tx1"/>
                          </a:solidFill>
                          <a:effectLst/>
                          <a:latin typeface="Times New Roman" panose="02020603050405020304" pitchFamily="18" charset="0"/>
                          <a:ea typeface="Calibri" panose="020F0502020204030204" pitchFamily="34" charset="0"/>
                          <a:cs typeface="Calibri" panose="020F0502020204030204" pitchFamily="34" charset="0"/>
                        </a:rPr>
                        <a:t> </a:t>
                      </a:r>
                      <a:endParaRPr lang="en-US" sz="1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gn="l"/>
                      <a:r>
                        <a:rPr lang="fr-FR" sz="1000">
                          <a:solidFill>
                            <a:schemeClr val="tx1"/>
                          </a:solidFill>
                          <a:effectLst/>
                          <a:latin typeface="Times New Roman" panose="02020603050405020304" pitchFamily="18" charset="0"/>
                          <a:ea typeface="Calibri" panose="020F0502020204030204" pitchFamily="34" charset="0"/>
                          <a:cs typeface="Calibri" panose="020F0502020204030204" pitchFamily="34" charset="0"/>
                        </a:rPr>
                        <a:t> </a:t>
                      </a:r>
                      <a:endParaRPr lang="en-US" sz="1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extLst>
                  <a:ext uri="{0D108BD9-81ED-4DB2-BD59-A6C34878D82A}">
                    <a16:rowId xmlns:a16="http://schemas.microsoft.com/office/drawing/2014/main" val="1644890901"/>
                  </a:ext>
                </a:extLst>
              </a:tr>
              <a:tr h="0">
                <a:tc vMerge="1">
                  <a:txBody>
                    <a:bodyPr/>
                    <a:lstStyle/>
                    <a:p>
                      <a:endParaRPr lang="en-US"/>
                    </a:p>
                  </a:txBody>
                  <a:tcPr/>
                </a:tc>
                <a:tc vMerge="1">
                  <a:txBody>
                    <a:bodyPr/>
                    <a:lstStyle/>
                    <a:p>
                      <a:endParaRPr lang="en-US"/>
                    </a:p>
                  </a:txBody>
                  <a:tcPr/>
                </a:tc>
                <a:tc>
                  <a:txBody>
                    <a:bodyPr/>
                    <a:lstStyle/>
                    <a:p>
                      <a:pPr algn="l"/>
                      <a:r>
                        <a:rPr lang="fr-FR" sz="1000">
                          <a:solidFill>
                            <a:schemeClr val="tx1"/>
                          </a:solidFill>
                          <a:effectLst/>
                          <a:latin typeface="Times New Roman" panose="02020603050405020304" pitchFamily="18" charset="0"/>
                          <a:ea typeface="Calibri" panose="020F0502020204030204" pitchFamily="34" charset="0"/>
                          <a:cs typeface="Calibri" panose="020F0502020204030204" pitchFamily="34" charset="0"/>
                        </a:rPr>
                        <a:t> </a:t>
                      </a:r>
                      <a:endParaRPr lang="en-US" sz="1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gn="l"/>
                      <a:r>
                        <a:rPr lang="fr-FR" sz="1000">
                          <a:solidFill>
                            <a:schemeClr val="tx1"/>
                          </a:solidFill>
                          <a:effectLst/>
                          <a:latin typeface="Times New Roman" panose="02020603050405020304" pitchFamily="18" charset="0"/>
                          <a:ea typeface="Calibri" panose="020F0502020204030204" pitchFamily="34" charset="0"/>
                          <a:cs typeface="Calibri" panose="020F0502020204030204" pitchFamily="34" charset="0"/>
                        </a:rPr>
                        <a:t> </a:t>
                      </a:r>
                      <a:endParaRPr lang="en-US" sz="1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gn="l"/>
                      <a:r>
                        <a:rPr lang="fr-FR" sz="1000" dirty="0">
                          <a:solidFill>
                            <a:schemeClr val="tx1"/>
                          </a:solidFill>
                          <a:effectLst/>
                          <a:latin typeface="Times New Roman" panose="02020603050405020304" pitchFamily="18" charset="0"/>
                          <a:ea typeface="Calibri" panose="020F0502020204030204" pitchFamily="34" charset="0"/>
                          <a:cs typeface="Calibri" panose="020F0502020204030204" pitchFamily="34" charset="0"/>
                        </a:rPr>
                        <a:t> </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extLst>
                  <a:ext uri="{0D108BD9-81ED-4DB2-BD59-A6C34878D82A}">
                    <a16:rowId xmlns:a16="http://schemas.microsoft.com/office/drawing/2014/main" val="1042977928"/>
                  </a:ext>
                </a:extLst>
              </a:tr>
            </a:tbl>
          </a:graphicData>
        </a:graphic>
      </p:graphicFrame>
    </p:spTree>
    <p:extLst>
      <p:ext uri="{BB962C8B-B14F-4D97-AF65-F5344CB8AC3E}">
        <p14:creationId xmlns:p14="http://schemas.microsoft.com/office/powerpoint/2010/main" val="1727114375"/>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Hexagon 12">
            <a:extLst>
              <a:ext uri="{FF2B5EF4-FFF2-40B4-BE49-F238E27FC236}">
                <a16:creationId xmlns:a16="http://schemas.microsoft.com/office/drawing/2014/main" id="{691C11A1-8BF7-49C8-1980-0B16C3F87FF4}"/>
              </a:ext>
            </a:extLst>
          </p:cNvPr>
          <p:cNvSpPr/>
          <p:nvPr/>
        </p:nvSpPr>
        <p:spPr>
          <a:xfrm rot="1782986">
            <a:off x="286724" y="301110"/>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Hexagon 13">
            <a:extLst>
              <a:ext uri="{FF2B5EF4-FFF2-40B4-BE49-F238E27FC236}">
                <a16:creationId xmlns:a16="http://schemas.microsoft.com/office/drawing/2014/main" id="{2D530D13-924D-5901-CC75-0CA5340C4F6F}"/>
              </a:ext>
            </a:extLst>
          </p:cNvPr>
          <p:cNvSpPr/>
          <p:nvPr/>
        </p:nvSpPr>
        <p:spPr>
          <a:xfrm rot="1782986">
            <a:off x="286724" y="763955"/>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Hexagon 14">
            <a:extLst>
              <a:ext uri="{FF2B5EF4-FFF2-40B4-BE49-F238E27FC236}">
                <a16:creationId xmlns:a16="http://schemas.microsoft.com/office/drawing/2014/main" id="{CD8D9DE7-B90A-2F6D-13B8-A0DE723221B4}"/>
              </a:ext>
            </a:extLst>
          </p:cNvPr>
          <p:cNvSpPr/>
          <p:nvPr/>
        </p:nvSpPr>
        <p:spPr>
          <a:xfrm rot="1782986">
            <a:off x="286724" y="1226800"/>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Hexagon 20">
            <a:extLst>
              <a:ext uri="{FF2B5EF4-FFF2-40B4-BE49-F238E27FC236}">
                <a16:creationId xmlns:a16="http://schemas.microsoft.com/office/drawing/2014/main" id="{68F39777-7EBC-03DF-DBC5-E7CFE0EB9180}"/>
              </a:ext>
            </a:extLst>
          </p:cNvPr>
          <p:cNvSpPr/>
          <p:nvPr/>
        </p:nvSpPr>
        <p:spPr>
          <a:xfrm rot="1782986">
            <a:off x="286724" y="1689645"/>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2" name="Hexagon 21">
            <a:extLst>
              <a:ext uri="{FF2B5EF4-FFF2-40B4-BE49-F238E27FC236}">
                <a16:creationId xmlns:a16="http://schemas.microsoft.com/office/drawing/2014/main" id="{6576A975-C0CE-EE6A-6A3D-4C805A663D51}"/>
              </a:ext>
            </a:extLst>
          </p:cNvPr>
          <p:cNvSpPr/>
          <p:nvPr/>
        </p:nvSpPr>
        <p:spPr>
          <a:xfrm rot="1782986">
            <a:off x="286724" y="2152490"/>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3" name="Hexagon 22">
            <a:extLst>
              <a:ext uri="{FF2B5EF4-FFF2-40B4-BE49-F238E27FC236}">
                <a16:creationId xmlns:a16="http://schemas.microsoft.com/office/drawing/2014/main" id="{C1F3034F-1C3F-5098-7C4F-EE447281489B}"/>
              </a:ext>
            </a:extLst>
          </p:cNvPr>
          <p:cNvSpPr/>
          <p:nvPr/>
        </p:nvSpPr>
        <p:spPr>
          <a:xfrm rot="1782986">
            <a:off x="286724" y="2615334"/>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4" name="Hexagon 23">
            <a:extLst>
              <a:ext uri="{FF2B5EF4-FFF2-40B4-BE49-F238E27FC236}">
                <a16:creationId xmlns:a16="http://schemas.microsoft.com/office/drawing/2014/main" id="{4E5E3F62-1E52-6590-6701-B1D76B76BE15}"/>
              </a:ext>
            </a:extLst>
          </p:cNvPr>
          <p:cNvSpPr/>
          <p:nvPr/>
        </p:nvSpPr>
        <p:spPr>
          <a:xfrm rot="1782986">
            <a:off x="286724" y="3078179"/>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5" name="Hexagon 24">
            <a:extLst>
              <a:ext uri="{FF2B5EF4-FFF2-40B4-BE49-F238E27FC236}">
                <a16:creationId xmlns:a16="http://schemas.microsoft.com/office/drawing/2014/main" id="{DF51BDCA-D626-BD76-0608-6419CE5BBB64}"/>
              </a:ext>
            </a:extLst>
          </p:cNvPr>
          <p:cNvSpPr/>
          <p:nvPr/>
        </p:nvSpPr>
        <p:spPr>
          <a:xfrm rot="1782986">
            <a:off x="286724" y="3541024"/>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6" name="Hexagon 25">
            <a:extLst>
              <a:ext uri="{FF2B5EF4-FFF2-40B4-BE49-F238E27FC236}">
                <a16:creationId xmlns:a16="http://schemas.microsoft.com/office/drawing/2014/main" id="{59FE299B-24A5-7992-C1FE-BC7D8FC95506}"/>
              </a:ext>
            </a:extLst>
          </p:cNvPr>
          <p:cNvSpPr/>
          <p:nvPr/>
        </p:nvSpPr>
        <p:spPr>
          <a:xfrm rot="1782986">
            <a:off x="286724" y="4003869"/>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7" name="Hexagon 26">
            <a:extLst>
              <a:ext uri="{FF2B5EF4-FFF2-40B4-BE49-F238E27FC236}">
                <a16:creationId xmlns:a16="http://schemas.microsoft.com/office/drawing/2014/main" id="{5D12A602-B62D-ABF9-ED01-5D2ED971B1D0}"/>
              </a:ext>
            </a:extLst>
          </p:cNvPr>
          <p:cNvSpPr/>
          <p:nvPr/>
        </p:nvSpPr>
        <p:spPr>
          <a:xfrm rot="1782986">
            <a:off x="286724" y="4466714"/>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aphicFrame>
        <p:nvGraphicFramePr>
          <p:cNvPr id="33" name="Table 32">
            <a:extLst>
              <a:ext uri="{FF2B5EF4-FFF2-40B4-BE49-F238E27FC236}">
                <a16:creationId xmlns:a16="http://schemas.microsoft.com/office/drawing/2014/main" id="{61043F51-18BA-8B4D-74A7-2BAE14136001}"/>
              </a:ext>
            </a:extLst>
          </p:cNvPr>
          <p:cNvGraphicFramePr>
            <a:graphicFrameLocks noGrp="1"/>
          </p:cNvGraphicFramePr>
          <p:nvPr>
            <p:extLst>
              <p:ext uri="{D42A27DB-BD31-4B8C-83A1-F6EECF244321}">
                <p14:modId xmlns:p14="http://schemas.microsoft.com/office/powerpoint/2010/main" val="574063318"/>
              </p:ext>
            </p:extLst>
          </p:nvPr>
        </p:nvGraphicFramePr>
        <p:xfrm>
          <a:off x="996286" y="699799"/>
          <a:ext cx="5254041" cy="3098673"/>
        </p:xfrm>
        <a:graphic>
          <a:graphicData uri="http://schemas.openxmlformats.org/drawingml/2006/table">
            <a:tbl>
              <a:tblPr firstRow="1" firstCol="1" lastRow="1" lastCol="1" bandRow="1" bandCol="1">
                <a:tableStyleId>{5C22544A-7EE6-4342-B048-85BDC9FD1C3A}</a:tableStyleId>
              </a:tblPr>
              <a:tblGrid>
                <a:gridCol w="830679">
                  <a:extLst>
                    <a:ext uri="{9D8B030D-6E8A-4147-A177-3AD203B41FA5}">
                      <a16:colId xmlns:a16="http://schemas.microsoft.com/office/drawing/2014/main" val="2138046154"/>
                    </a:ext>
                  </a:extLst>
                </a:gridCol>
                <a:gridCol w="1830635">
                  <a:extLst>
                    <a:ext uri="{9D8B030D-6E8A-4147-A177-3AD203B41FA5}">
                      <a16:colId xmlns:a16="http://schemas.microsoft.com/office/drawing/2014/main" val="197291272"/>
                    </a:ext>
                  </a:extLst>
                </a:gridCol>
                <a:gridCol w="972457">
                  <a:extLst>
                    <a:ext uri="{9D8B030D-6E8A-4147-A177-3AD203B41FA5}">
                      <a16:colId xmlns:a16="http://schemas.microsoft.com/office/drawing/2014/main" val="1592425401"/>
                    </a:ext>
                  </a:extLst>
                </a:gridCol>
                <a:gridCol w="1030514">
                  <a:extLst>
                    <a:ext uri="{9D8B030D-6E8A-4147-A177-3AD203B41FA5}">
                      <a16:colId xmlns:a16="http://schemas.microsoft.com/office/drawing/2014/main" val="4078788056"/>
                    </a:ext>
                  </a:extLst>
                </a:gridCol>
                <a:gridCol w="589756">
                  <a:extLst>
                    <a:ext uri="{9D8B030D-6E8A-4147-A177-3AD203B41FA5}">
                      <a16:colId xmlns:a16="http://schemas.microsoft.com/office/drawing/2014/main" val="2513983448"/>
                    </a:ext>
                  </a:extLst>
                </a:gridCol>
              </a:tblGrid>
              <a:tr h="331098">
                <a:tc>
                  <a:txBody>
                    <a:bodyPr/>
                    <a:lstStyle/>
                    <a:p>
                      <a:pPr marL="0" indent="0" algn="l">
                        <a:spcBef>
                          <a:spcPts val="895"/>
                        </a:spcBef>
                        <a:spcAft>
                          <a:spcPts val="0"/>
                        </a:spcAft>
                      </a:pPr>
                      <a:r>
                        <a:rPr lang="en-US" sz="1000" spc="-10" dirty="0">
                          <a:solidFill>
                            <a:schemeClr val="tx1"/>
                          </a:solidFill>
                          <a:effectLst/>
                        </a:rPr>
                        <a:t>Categoría</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solidFill>
                      <a:schemeClr val="accent3">
                        <a:lumMod val="20000"/>
                        <a:lumOff val="80000"/>
                      </a:schemeClr>
                    </a:solidFill>
                  </a:tcPr>
                </a:tc>
                <a:tc>
                  <a:txBody>
                    <a:bodyPr/>
                    <a:lstStyle/>
                    <a:p>
                      <a:pPr marL="88900" indent="0" algn="l">
                        <a:spcBef>
                          <a:spcPts val="895"/>
                        </a:spcBef>
                        <a:spcAft>
                          <a:spcPts val="0"/>
                        </a:spcAft>
                      </a:pPr>
                      <a:r>
                        <a:rPr lang="en-US" sz="1000" dirty="0">
                          <a:solidFill>
                            <a:schemeClr val="tx1"/>
                          </a:solidFill>
                          <a:effectLst/>
                        </a:rPr>
                        <a:t>Detalle de los gastos incluidos en este </a:t>
                      </a:r>
                      <a:r>
                        <a:rPr lang="en-US" sz="1000" spc="-10" dirty="0">
                          <a:solidFill>
                            <a:schemeClr val="tx1"/>
                          </a:solidFill>
                          <a:effectLst/>
                        </a:rPr>
                        <a:t>epígrafe</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solidFill>
                      <a:schemeClr val="accent3">
                        <a:lumMod val="20000"/>
                        <a:lumOff val="80000"/>
                      </a:schemeClr>
                    </a:solidFill>
                  </a:tcPr>
                </a:tc>
                <a:tc>
                  <a:txBody>
                    <a:bodyPr/>
                    <a:lstStyle/>
                    <a:p>
                      <a:pPr marL="88900" indent="0" algn="l">
                        <a:spcBef>
                          <a:spcPts val="225"/>
                        </a:spcBef>
                        <a:spcAft>
                          <a:spcPts val="0"/>
                        </a:spcAft>
                      </a:pPr>
                      <a:r>
                        <a:rPr lang="en-US" sz="1000" dirty="0">
                          <a:solidFill>
                            <a:schemeClr val="tx1"/>
                          </a:solidFill>
                          <a:effectLst/>
                        </a:rPr>
                        <a:t>A</a:t>
                      </a:r>
                    </a:p>
                    <a:p>
                      <a:pPr marL="88900" indent="0" algn="l">
                        <a:spcBef>
                          <a:spcPts val="225"/>
                        </a:spcBef>
                        <a:spcAft>
                          <a:spcPts val="0"/>
                        </a:spcAft>
                      </a:pPr>
                      <a:r>
                        <a:rPr lang="en-US" sz="1000" spc="-20" dirty="0">
                          <a:solidFill>
                            <a:schemeClr val="tx1"/>
                          </a:solidFill>
                          <a:effectLst/>
                        </a:rPr>
                        <a:t>Artículo</a:t>
                      </a: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solidFill>
                      <a:schemeClr val="accent3">
                        <a:lumMod val="20000"/>
                        <a:lumOff val="80000"/>
                      </a:schemeClr>
                    </a:solidFill>
                  </a:tcPr>
                </a:tc>
                <a:tc>
                  <a:txBody>
                    <a:bodyPr/>
                    <a:lstStyle/>
                    <a:p>
                      <a:pPr marL="88900" indent="0" algn="l">
                        <a:spcBef>
                          <a:spcPts val="225"/>
                        </a:spcBef>
                        <a:spcAft>
                          <a:spcPts val="0"/>
                        </a:spcAft>
                      </a:pPr>
                      <a:r>
                        <a:rPr lang="en-US" sz="1000" spc="-55" dirty="0">
                          <a:solidFill>
                            <a:schemeClr val="tx1"/>
                          </a:solidFill>
                          <a:effectLst/>
                        </a:rPr>
                        <a:t>B </a:t>
                      </a:r>
                    </a:p>
                    <a:p>
                      <a:pPr marL="88900" indent="0" algn="l">
                        <a:spcBef>
                          <a:spcPts val="225"/>
                        </a:spcBef>
                        <a:spcAft>
                          <a:spcPts val="0"/>
                        </a:spcAft>
                      </a:pPr>
                      <a:r>
                        <a:rPr lang="en-US" sz="1000" dirty="0" err="1">
                          <a:solidFill>
                            <a:schemeClr val="tx1"/>
                          </a:solidFill>
                          <a:effectLst/>
                        </a:rPr>
                        <a:t>Presupuesto</a:t>
                      </a:r>
                      <a:r>
                        <a:rPr lang="en-US" sz="1000" dirty="0">
                          <a:solidFill>
                            <a:schemeClr val="tx1"/>
                          </a:solidFill>
                          <a:effectLst/>
                        </a:rPr>
                        <a:t> y/o </a:t>
                      </a:r>
                      <a:r>
                        <a:rPr lang="en-US" sz="1000" dirty="0" err="1">
                          <a:solidFill>
                            <a:schemeClr val="tx1"/>
                          </a:solidFill>
                          <a:effectLst/>
                        </a:rPr>
                        <a:t>costo</a:t>
                      </a:r>
                      <a:r>
                        <a:rPr lang="en-US" sz="1000" dirty="0">
                          <a:solidFill>
                            <a:schemeClr val="tx1"/>
                          </a:solidFill>
                          <a:effectLst/>
                        </a:rPr>
                        <a:t> estimado</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solidFill>
                      <a:schemeClr val="accent3">
                        <a:lumMod val="20000"/>
                        <a:lumOff val="80000"/>
                      </a:schemeClr>
                    </a:solidFill>
                  </a:tcPr>
                </a:tc>
                <a:tc>
                  <a:txBody>
                    <a:bodyPr/>
                    <a:lstStyle/>
                    <a:p>
                      <a:pPr marL="0" marR="43180" indent="0" algn="l">
                        <a:spcBef>
                          <a:spcPts val="225"/>
                        </a:spcBef>
                        <a:spcAft>
                          <a:spcPts val="0"/>
                        </a:spcAft>
                      </a:pPr>
                      <a:r>
                        <a:rPr lang="en-US" sz="1000" dirty="0">
                          <a:solidFill>
                            <a:schemeClr val="tx1"/>
                          </a:solidFill>
                          <a:effectLst/>
                        </a:rPr>
                        <a:t>C Prioridad (1 - 5)</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solidFill>
                      <a:schemeClr val="accent3">
                        <a:lumMod val="20000"/>
                        <a:lumOff val="80000"/>
                      </a:schemeClr>
                    </a:solidFill>
                  </a:tcPr>
                </a:tc>
                <a:extLst>
                  <a:ext uri="{0D108BD9-81ED-4DB2-BD59-A6C34878D82A}">
                    <a16:rowId xmlns:a16="http://schemas.microsoft.com/office/drawing/2014/main" val="3742838614"/>
                  </a:ext>
                </a:extLst>
              </a:tr>
              <a:tr h="0">
                <a:tc rowSpan="3">
                  <a:txBody>
                    <a:bodyPr/>
                    <a:lstStyle/>
                    <a:p>
                      <a:pPr marL="70485" algn="l">
                        <a:lnSpc>
                          <a:spcPts val="1325"/>
                        </a:lnSpc>
                      </a:pPr>
                      <a:r>
                        <a:rPr lang="en-US" sz="1000" b="1" spc="-1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Insumos de </a:t>
                      </a:r>
                      <a:r>
                        <a:rPr lang="en-US" sz="1000" b="1"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subsistencia</a:t>
                      </a:r>
                      <a:r>
                        <a:rPr lang="en-US" sz="10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y/o </a:t>
                      </a:r>
                      <a:r>
                        <a:rPr lang="en-US" sz="1000" b="1" spc="-1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bienes</a:t>
                      </a:r>
                      <a:r>
                        <a:rPr lang="en-US" sz="1000" b="1" spc="-1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de </a:t>
                      </a:r>
                      <a:r>
                        <a:rPr lang="en-US" sz="1000" b="1" spc="-1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producción</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rowSpan="3">
                  <a:txBody>
                    <a:bodyPr/>
                    <a:lstStyle/>
                    <a:p>
                      <a:pPr marL="71120" marR="99060" algn="l">
                        <a:spcAft>
                          <a:spcPts val="0"/>
                        </a:spcAft>
                      </a:pPr>
                      <a:r>
                        <a:rPr lang="en-US" sz="10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Equipo</a:t>
                      </a:r>
                      <a:r>
                        <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relacionado con el trabajo: suministros para la pesca o la agricultura; materiales; impuestos sobre la </a:t>
                      </a:r>
                      <a:r>
                        <a:rPr lang="en-US" sz="10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renta</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gn="l"/>
                      <a:r>
                        <a:rPr lang="en-US" sz="1000">
                          <a:solidFill>
                            <a:schemeClr val="tx1"/>
                          </a:solidFill>
                          <a:effectLst/>
                          <a:latin typeface="Times New Roman" panose="02020603050405020304" pitchFamily="18" charset="0"/>
                          <a:ea typeface="Calibri" panose="020F0502020204030204" pitchFamily="34" charset="0"/>
                          <a:cs typeface="Calibri" panose="020F0502020204030204" pitchFamily="34" charset="0"/>
                        </a:rPr>
                        <a:t> </a:t>
                      </a:r>
                      <a:endParaRPr lang="en-US" sz="1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gn="l"/>
                      <a:r>
                        <a:rPr lang="en-US" sz="1000">
                          <a:solidFill>
                            <a:schemeClr val="tx1"/>
                          </a:solidFill>
                          <a:effectLst/>
                          <a:latin typeface="Times New Roman" panose="02020603050405020304" pitchFamily="18" charset="0"/>
                          <a:ea typeface="Calibri" panose="020F0502020204030204" pitchFamily="34" charset="0"/>
                          <a:cs typeface="Calibri" panose="020F0502020204030204" pitchFamily="34" charset="0"/>
                        </a:rPr>
                        <a:t> </a:t>
                      </a:r>
                      <a:endParaRPr lang="en-US" sz="1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gn="l"/>
                      <a:r>
                        <a:rPr lang="en-US" sz="1000" dirty="0">
                          <a:solidFill>
                            <a:schemeClr val="tx1"/>
                          </a:solidFill>
                          <a:effectLst/>
                          <a:latin typeface="Times New Roman" panose="02020603050405020304" pitchFamily="18" charset="0"/>
                          <a:ea typeface="Calibri" panose="020F0502020204030204" pitchFamily="34" charset="0"/>
                          <a:cs typeface="Calibri" panose="020F0502020204030204" pitchFamily="34" charset="0"/>
                        </a:rPr>
                        <a:t> </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extLst>
                  <a:ext uri="{0D108BD9-81ED-4DB2-BD59-A6C34878D82A}">
                    <a16:rowId xmlns:a16="http://schemas.microsoft.com/office/drawing/2014/main" val="3621487248"/>
                  </a:ext>
                </a:extLst>
              </a:tr>
              <a:tr h="0">
                <a:tc vMerge="1">
                  <a:txBody>
                    <a:bodyPr/>
                    <a:lstStyle/>
                    <a:p>
                      <a:endParaRPr lang="en-US"/>
                    </a:p>
                  </a:txBody>
                  <a:tcPr/>
                </a:tc>
                <a:tc vMerge="1">
                  <a:txBody>
                    <a:bodyPr/>
                    <a:lstStyle/>
                    <a:p>
                      <a:endParaRPr lang="en-US"/>
                    </a:p>
                  </a:txBody>
                  <a:tcPr/>
                </a:tc>
                <a:tc>
                  <a:txBody>
                    <a:bodyPr/>
                    <a:lstStyle/>
                    <a:p>
                      <a:pPr algn="l"/>
                      <a:r>
                        <a:rPr lang="en-US" sz="1000">
                          <a:solidFill>
                            <a:schemeClr val="tx1"/>
                          </a:solidFill>
                          <a:effectLst/>
                          <a:latin typeface="Times New Roman" panose="02020603050405020304" pitchFamily="18" charset="0"/>
                          <a:ea typeface="Calibri" panose="020F0502020204030204" pitchFamily="34" charset="0"/>
                          <a:cs typeface="Calibri" panose="020F0502020204030204" pitchFamily="34" charset="0"/>
                        </a:rPr>
                        <a:t> </a:t>
                      </a:r>
                      <a:endParaRPr lang="en-US" sz="1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gn="l"/>
                      <a:r>
                        <a:rPr lang="en-US" sz="1000">
                          <a:solidFill>
                            <a:schemeClr val="tx1"/>
                          </a:solidFill>
                          <a:effectLst/>
                          <a:latin typeface="Times New Roman" panose="02020603050405020304" pitchFamily="18" charset="0"/>
                          <a:ea typeface="Calibri" panose="020F0502020204030204" pitchFamily="34" charset="0"/>
                          <a:cs typeface="Calibri" panose="020F0502020204030204" pitchFamily="34" charset="0"/>
                        </a:rPr>
                        <a:t> </a:t>
                      </a:r>
                      <a:endParaRPr lang="en-US" sz="1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gn="l"/>
                      <a:r>
                        <a:rPr lang="en-US" sz="1000">
                          <a:solidFill>
                            <a:schemeClr val="tx1"/>
                          </a:solidFill>
                          <a:effectLst/>
                          <a:latin typeface="Times New Roman" panose="02020603050405020304" pitchFamily="18" charset="0"/>
                          <a:ea typeface="Calibri" panose="020F0502020204030204" pitchFamily="34" charset="0"/>
                          <a:cs typeface="Calibri" panose="020F0502020204030204" pitchFamily="34" charset="0"/>
                        </a:rPr>
                        <a:t> </a:t>
                      </a:r>
                      <a:endParaRPr lang="en-US" sz="1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extLst>
                  <a:ext uri="{0D108BD9-81ED-4DB2-BD59-A6C34878D82A}">
                    <a16:rowId xmlns:a16="http://schemas.microsoft.com/office/drawing/2014/main" val="630000325"/>
                  </a:ext>
                </a:extLst>
              </a:tr>
              <a:tr h="0">
                <a:tc vMerge="1">
                  <a:txBody>
                    <a:bodyPr/>
                    <a:lstStyle/>
                    <a:p>
                      <a:endParaRPr lang="en-US"/>
                    </a:p>
                  </a:txBody>
                  <a:tcPr/>
                </a:tc>
                <a:tc vMerge="1">
                  <a:txBody>
                    <a:bodyPr/>
                    <a:lstStyle/>
                    <a:p>
                      <a:endParaRPr lang="en-US"/>
                    </a:p>
                  </a:txBody>
                  <a:tcPr/>
                </a:tc>
                <a:tc>
                  <a:txBody>
                    <a:bodyPr/>
                    <a:lstStyle/>
                    <a:p>
                      <a:pPr algn="l"/>
                      <a:r>
                        <a:rPr lang="en-US" sz="1000">
                          <a:solidFill>
                            <a:schemeClr val="tx1"/>
                          </a:solidFill>
                          <a:effectLst/>
                          <a:latin typeface="Times New Roman" panose="02020603050405020304" pitchFamily="18" charset="0"/>
                          <a:ea typeface="Calibri" panose="020F0502020204030204" pitchFamily="34" charset="0"/>
                          <a:cs typeface="Calibri" panose="020F0502020204030204" pitchFamily="34" charset="0"/>
                        </a:rPr>
                        <a:t> </a:t>
                      </a:r>
                      <a:endParaRPr lang="en-US" sz="1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gn="l"/>
                      <a:r>
                        <a:rPr lang="en-US" sz="1000">
                          <a:solidFill>
                            <a:schemeClr val="tx1"/>
                          </a:solidFill>
                          <a:effectLst/>
                          <a:latin typeface="Times New Roman" panose="02020603050405020304" pitchFamily="18" charset="0"/>
                          <a:ea typeface="Calibri" panose="020F0502020204030204" pitchFamily="34" charset="0"/>
                          <a:cs typeface="Calibri" panose="020F0502020204030204" pitchFamily="34" charset="0"/>
                        </a:rPr>
                        <a:t> </a:t>
                      </a:r>
                      <a:endParaRPr lang="en-US" sz="1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gn="l"/>
                      <a:r>
                        <a:rPr lang="en-US" sz="1000">
                          <a:solidFill>
                            <a:schemeClr val="tx1"/>
                          </a:solidFill>
                          <a:effectLst/>
                          <a:latin typeface="Times New Roman" panose="02020603050405020304" pitchFamily="18" charset="0"/>
                          <a:ea typeface="Calibri" panose="020F0502020204030204" pitchFamily="34" charset="0"/>
                          <a:cs typeface="Calibri" panose="020F0502020204030204" pitchFamily="34" charset="0"/>
                        </a:rPr>
                        <a:t> </a:t>
                      </a:r>
                      <a:endParaRPr lang="en-US" sz="1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extLst>
                  <a:ext uri="{0D108BD9-81ED-4DB2-BD59-A6C34878D82A}">
                    <a16:rowId xmlns:a16="http://schemas.microsoft.com/office/drawing/2014/main" val="1118079156"/>
                  </a:ext>
                </a:extLst>
              </a:tr>
              <a:tr h="0">
                <a:tc rowSpan="3">
                  <a:txBody>
                    <a:bodyPr/>
                    <a:lstStyle/>
                    <a:p>
                      <a:pPr marL="88900" indent="0" algn="l"/>
                      <a:r>
                        <a:rPr lang="en-US" sz="1000" b="1" spc="-1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Fondos para </a:t>
                      </a:r>
                      <a:r>
                        <a:rPr lang="en-US" sz="1000" b="1" spc="-1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imprevistos</a:t>
                      </a:r>
                      <a:r>
                        <a:rPr lang="en-US" sz="1000" b="1" spc="-1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y/u </a:t>
                      </a:r>
                      <a:r>
                        <a:rPr lang="en-US" sz="1000" b="1" spc="-1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ahorros</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rowSpan="3">
                  <a:txBody>
                    <a:bodyPr/>
                    <a:lstStyle/>
                    <a:p>
                      <a:pPr marL="71120" algn="l"/>
                      <a:r>
                        <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Dinero que se </a:t>
                      </a:r>
                      <a:r>
                        <a:rPr lang="en-US" sz="10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reserva</a:t>
                      </a:r>
                      <a:r>
                        <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r>
                        <a:rPr lang="en-US" sz="10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por</a:t>
                      </a:r>
                      <a:r>
                        <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r>
                        <a:rPr lang="en-US" sz="10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ejemplo</a:t>
                      </a:r>
                      <a:r>
                        <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r>
                        <a:rPr lang="en-US" sz="10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en</a:t>
                      </a:r>
                      <a:r>
                        <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r>
                        <a:rPr lang="en-US" sz="10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caso</a:t>
                      </a:r>
                      <a:r>
                        <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de </a:t>
                      </a:r>
                      <a:r>
                        <a:rPr lang="en-US" sz="10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enfermedad</a:t>
                      </a:r>
                      <a:r>
                        <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para la </a:t>
                      </a:r>
                      <a:r>
                        <a:rPr lang="en-US" sz="10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jubilación</a:t>
                      </a:r>
                      <a:r>
                        <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o para </a:t>
                      </a:r>
                      <a:r>
                        <a:rPr lang="en-US" sz="10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gastos</a:t>
                      </a:r>
                      <a:r>
                        <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de </a:t>
                      </a:r>
                      <a:r>
                        <a:rPr lang="en-US" sz="10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emergencia</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gn="l"/>
                      <a:r>
                        <a:rPr lang="en-US" sz="1000">
                          <a:solidFill>
                            <a:schemeClr val="tx1"/>
                          </a:solidFill>
                          <a:effectLst/>
                          <a:latin typeface="Times New Roman" panose="02020603050405020304" pitchFamily="18" charset="0"/>
                          <a:ea typeface="Calibri" panose="020F0502020204030204" pitchFamily="34" charset="0"/>
                          <a:cs typeface="Calibri" panose="020F0502020204030204" pitchFamily="34" charset="0"/>
                        </a:rPr>
                        <a:t> </a:t>
                      </a:r>
                      <a:endParaRPr lang="en-US" sz="1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gn="l"/>
                      <a:r>
                        <a:rPr lang="en-US" sz="1000">
                          <a:solidFill>
                            <a:schemeClr val="tx1"/>
                          </a:solidFill>
                          <a:effectLst/>
                          <a:latin typeface="Times New Roman" panose="02020603050405020304" pitchFamily="18" charset="0"/>
                          <a:ea typeface="Calibri" panose="020F0502020204030204" pitchFamily="34" charset="0"/>
                          <a:cs typeface="Calibri" panose="020F0502020204030204" pitchFamily="34" charset="0"/>
                        </a:rPr>
                        <a:t> </a:t>
                      </a:r>
                      <a:endParaRPr lang="en-US" sz="1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gn="l"/>
                      <a:r>
                        <a:rPr lang="en-US" sz="1000">
                          <a:solidFill>
                            <a:schemeClr val="tx1"/>
                          </a:solidFill>
                          <a:effectLst/>
                          <a:latin typeface="Times New Roman" panose="02020603050405020304" pitchFamily="18" charset="0"/>
                          <a:ea typeface="Calibri" panose="020F0502020204030204" pitchFamily="34" charset="0"/>
                          <a:cs typeface="Calibri" panose="020F0502020204030204" pitchFamily="34" charset="0"/>
                        </a:rPr>
                        <a:t> </a:t>
                      </a:r>
                      <a:endParaRPr lang="en-US" sz="1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extLst>
                  <a:ext uri="{0D108BD9-81ED-4DB2-BD59-A6C34878D82A}">
                    <a16:rowId xmlns:a16="http://schemas.microsoft.com/office/drawing/2014/main" val="3701677021"/>
                  </a:ext>
                </a:extLst>
              </a:tr>
              <a:tr h="0">
                <a:tc vMerge="1">
                  <a:txBody>
                    <a:bodyPr/>
                    <a:lstStyle/>
                    <a:p>
                      <a:endParaRPr lang="en-US"/>
                    </a:p>
                  </a:txBody>
                  <a:tcPr/>
                </a:tc>
                <a:tc vMerge="1">
                  <a:txBody>
                    <a:bodyPr/>
                    <a:lstStyle/>
                    <a:p>
                      <a:endParaRPr lang="en-US"/>
                    </a:p>
                  </a:txBody>
                  <a:tcPr/>
                </a:tc>
                <a:tc>
                  <a:txBody>
                    <a:bodyPr/>
                    <a:lstStyle/>
                    <a:p>
                      <a:pPr algn="l"/>
                      <a:r>
                        <a:rPr lang="en-US" sz="1000">
                          <a:solidFill>
                            <a:schemeClr val="tx1"/>
                          </a:solidFill>
                          <a:effectLst/>
                          <a:latin typeface="Times New Roman" panose="02020603050405020304" pitchFamily="18" charset="0"/>
                          <a:ea typeface="Calibri" panose="020F0502020204030204" pitchFamily="34" charset="0"/>
                          <a:cs typeface="Calibri" panose="020F0502020204030204" pitchFamily="34" charset="0"/>
                        </a:rPr>
                        <a:t> </a:t>
                      </a:r>
                      <a:endParaRPr lang="en-US" sz="1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gn="l"/>
                      <a:r>
                        <a:rPr lang="en-US" sz="1000">
                          <a:solidFill>
                            <a:schemeClr val="tx1"/>
                          </a:solidFill>
                          <a:effectLst/>
                          <a:latin typeface="Times New Roman" panose="02020603050405020304" pitchFamily="18" charset="0"/>
                          <a:ea typeface="Calibri" panose="020F0502020204030204" pitchFamily="34" charset="0"/>
                          <a:cs typeface="Calibri" panose="020F0502020204030204" pitchFamily="34" charset="0"/>
                        </a:rPr>
                        <a:t> </a:t>
                      </a:r>
                      <a:endParaRPr lang="en-US" sz="1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gn="l"/>
                      <a:r>
                        <a:rPr lang="en-US" sz="1000">
                          <a:solidFill>
                            <a:schemeClr val="tx1"/>
                          </a:solidFill>
                          <a:effectLst/>
                          <a:latin typeface="Times New Roman" panose="02020603050405020304" pitchFamily="18" charset="0"/>
                          <a:ea typeface="Calibri" panose="020F0502020204030204" pitchFamily="34" charset="0"/>
                          <a:cs typeface="Calibri" panose="020F0502020204030204" pitchFamily="34" charset="0"/>
                        </a:rPr>
                        <a:t> </a:t>
                      </a:r>
                      <a:endParaRPr lang="en-US" sz="1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extLst>
                  <a:ext uri="{0D108BD9-81ED-4DB2-BD59-A6C34878D82A}">
                    <a16:rowId xmlns:a16="http://schemas.microsoft.com/office/drawing/2014/main" val="335367524"/>
                  </a:ext>
                </a:extLst>
              </a:tr>
              <a:tr h="0">
                <a:tc vMerge="1">
                  <a:txBody>
                    <a:bodyPr/>
                    <a:lstStyle/>
                    <a:p>
                      <a:endParaRPr lang="en-US"/>
                    </a:p>
                  </a:txBody>
                  <a:tcPr/>
                </a:tc>
                <a:tc vMerge="1">
                  <a:txBody>
                    <a:bodyPr/>
                    <a:lstStyle/>
                    <a:p>
                      <a:endParaRPr lang="en-US"/>
                    </a:p>
                  </a:txBody>
                  <a:tcPr/>
                </a:tc>
                <a:tc>
                  <a:txBody>
                    <a:bodyPr/>
                    <a:lstStyle/>
                    <a:p>
                      <a:pPr algn="l"/>
                      <a:r>
                        <a:rPr lang="en-US" sz="1000">
                          <a:solidFill>
                            <a:schemeClr val="tx1"/>
                          </a:solidFill>
                          <a:effectLst/>
                          <a:latin typeface="Times New Roman" panose="02020603050405020304" pitchFamily="18" charset="0"/>
                          <a:ea typeface="Calibri" panose="020F0502020204030204" pitchFamily="34" charset="0"/>
                          <a:cs typeface="Calibri" panose="020F0502020204030204" pitchFamily="34" charset="0"/>
                        </a:rPr>
                        <a:t> </a:t>
                      </a:r>
                      <a:endParaRPr lang="en-US" sz="1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gn="l"/>
                      <a:r>
                        <a:rPr lang="en-US" sz="1000">
                          <a:solidFill>
                            <a:schemeClr val="tx1"/>
                          </a:solidFill>
                          <a:effectLst/>
                          <a:latin typeface="Times New Roman" panose="02020603050405020304" pitchFamily="18" charset="0"/>
                          <a:ea typeface="Calibri" panose="020F0502020204030204" pitchFamily="34" charset="0"/>
                          <a:cs typeface="Calibri" panose="020F0502020204030204" pitchFamily="34" charset="0"/>
                        </a:rPr>
                        <a:t> </a:t>
                      </a:r>
                      <a:endParaRPr lang="en-US" sz="1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gn="l"/>
                      <a:r>
                        <a:rPr lang="en-US" sz="1000">
                          <a:solidFill>
                            <a:schemeClr val="tx1"/>
                          </a:solidFill>
                          <a:effectLst/>
                          <a:latin typeface="Times New Roman" panose="02020603050405020304" pitchFamily="18" charset="0"/>
                          <a:ea typeface="Calibri" panose="020F0502020204030204" pitchFamily="34" charset="0"/>
                          <a:cs typeface="Calibri" panose="020F0502020204030204" pitchFamily="34" charset="0"/>
                        </a:rPr>
                        <a:t> </a:t>
                      </a:r>
                      <a:endParaRPr lang="en-US" sz="1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extLst>
                  <a:ext uri="{0D108BD9-81ED-4DB2-BD59-A6C34878D82A}">
                    <a16:rowId xmlns:a16="http://schemas.microsoft.com/office/drawing/2014/main" val="810374747"/>
                  </a:ext>
                </a:extLst>
              </a:tr>
              <a:tr h="0">
                <a:tc rowSpan="3">
                  <a:txBody>
                    <a:bodyPr/>
                    <a:lstStyle/>
                    <a:p>
                      <a:pPr marL="70485" algn="l">
                        <a:lnSpc>
                          <a:spcPts val="1325"/>
                        </a:lnSpc>
                      </a:pPr>
                      <a:r>
                        <a:rPr lang="en-US" sz="1000" b="1" spc="-1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Otros</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rowSpan="3">
                  <a:txBody>
                    <a:bodyPr/>
                    <a:lstStyle/>
                    <a:p>
                      <a:pPr marL="85090" marR="59690" algn="l">
                        <a:lnSpc>
                          <a:spcPct val="77000"/>
                        </a:lnSpc>
                        <a:spcBef>
                          <a:spcPts val="190"/>
                        </a:spcBef>
                        <a:spcAft>
                          <a:spcPts val="0"/>
                        </a:spcAft>
                        <a:tabLst>
                          <a:tab pos="2984500" algn="l"/>
                          <a:tab pos="3167380" algn="l"/>
                        </a:tabLst>
                      </a:pPr>
                      <a:r>
                        <a:rPr lang="en-US" sz="1000" b="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Otros</a:t>
                      </a:r>
                      <a:r>
                        <a:rPr lang="en-US" sz="10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r>
                        <a:rPr lang="en-US" sz="1000" b="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costos</a:t>
                      </a:r>
                      <a:r>
                        <a:rPr lang="en-US" sz="10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que no encajan en ninguna de las categorías anteriores. Esto </a:t>
                      </a:r>
                      <a:r>
                        <a:rPr lang="en-US" sz="1000" b="0" spc="-2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puede </a:t>
                      </a:r>
                      <a:r>
                        <a:rPr lang="en-US" sz="10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incluir, por ejemplo, el reembolso de </a:t>
                      </a:r>
                      <a:r>
                        <a:rPr lang="en-US" sz="1000" b="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una</a:t>
                      </a:r>
                      <a:r>
                        <a:rPr lang="en-US" sz="10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r>
                        <a:rPr lang="en-US" sz="1000" b="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deuda</a:t>
                      </a:r>
                      <a:endParaRPr lang="en-US" sz="10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gn="l"/>
                      <a:r>
                        <a:rPr lang="en-US" sz="1000">
                          <a:solidFill>
                            <a:schemeClr val="tx1"/>
                          </a:solidFill>
                          <a:effectLst/>
                          <a:latin typeface="Times New Roman" panose="02020603050405020304" pitchFamily="18" charset="0"/>
                          <a:ea typeface="Calibri" panose="020F0502020204030204" pitchFamily="34" charset="0"/>
                          <a:cs typeface="Calibri" panose="020F0502020204030204" pitchFamily="34" charset="0"/>
                        </a:rPr>
                        <a:t> </a:t>
                      </a:r>
                      <a:endParaRPr lang="en-US" sz="1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gn="l"/>
                      <a:r>
                        <a:rPr lang="en-US" sz="1000">
                          <a:solidFill>
                            <a:schemeClr val="tx1"/>
                          </a:solidFill>
                          <a:effectLst/>
                          <a:latin typeface="Times New Roman" panose="02020603050405020304" pitchFamily="18" charset="0"/>
                          <a:ea typeface="Calibri" panose="020F0502020204030204" pitchFamily="34" charset="0"/>
                          <a:cs typeface="Calibri" panose="020F0502020204030204" pitchFamily="34" charset="0"/>
                        </a:rPr>
                        <a:t> </a:t>
                      </a:r>
                      <a:endParaRPr lang="en-US" sz="1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gn="l"/>
                      <a:r>
                        <a:rPr lang="en-US" sz="1000">
                          <a:solidFill>
                            <a:schemeClr val="tx1"/>
                          </a:solidFill>
                          <a:effectLst/>
                          <a:latin typeface="Times New Roman" panose="02020603050405020304" pitchFamily="18" charset="0"/>
                          <a:ea typeface="Calibri" panose="020F0502020204030204" pitchFamily="34" charset="0"/>
                          <a:cs typeface="Calibri" panose="020F0502020204030204" pitchFamily="34" charset="0"/>
                        </a:rPr>
                        <a:t> </a:t>
                      </a:r>
                      <a:endParaRPr lang="en-US" sz="1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extLst>
                  <a:ext uri="{0D108BD9-81ED-4DB2-BD59-A6C34878D82A}">
                    <a16:rowId xmlns:a16="http://schemas.microsoft.com/office/drawing/2014/main" val="1042008615"/>
                  </a:ext>
                </a:extLst>
              </a:tr>
              <a:tr h="0">
                <a:tc vMerge="1">
                  <a:txBody>
                    <a:bodyPr/>
                    <a:lstStyle/>
                    <a:p>
                      <a:endParaRPr lang="en-US"/>
                    </a:p>
                  </a:txBody>
                  <a:tcPr/>
                </a:tc>
                <a:tc vMerge="1">
                  <a:txBody>
                    <a:bodyPr/>
                    <a:lstStyle/>
                    <a:p>
                      <a:endParaRPr lang="en-US"/>
                    </a:p>
                  </a:txBody>
                  <a:tcPr/>
                </a:tc>
                <a:tc>
                  <a:txBody>
                    <a:bodyPr/>
                    <a:lstStyle/>
                    <a:p>
                      <a:pPr algn="l"/>
                      <a:r>
                        <a:rPr lang="en-US" sz="1000">
                          <a:solidFill>
                            <a:schemeClr val="tx1"/>
                          </a:solidFill>
                          <a:effectLst/>
                          <a:latin typeface="Times New Roman" panose="02020603050405020304" pitchFamily="18" charset="0"/>
                          <a:ea typeface="Calibri" panose="020F0502020204030204" pitchFamily="34" charset="0"/>
                          <a:cs typeface="Calibri" panose="020F0502020204030204" pitchFamily="34" charset="0"/>
                        </a:rPr>
                        <a:t> </a:t>
                      </a:r>
                      <a:endParaRPr lang="en-US" sz="1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gn="l"/>
                      <a:r>
                        <a:rPr lang="en-US" sz="1000">
                          <a:solidFill>
                            <a:schemeClr val="tx1"/>
                          </a:solidFill>
                          <a:effectLst/>
                          <a:latin typeface="Times New Roman" panose="02020603050405020304" pitchFamily="18" charset="0"/>
                          <a:ea typeface="Calibri" panose="020F0502020204030204" pitchFamily="34" charset="0"/>
                          <a:cs typeface="Calibri" panose="020F0502020204030204" pitchFamily="34" charset="0"/>
                        </a:rPr>
                        <a:t> </a:t>
                      </a:r>
                      <a:endParaRPr lang="en-US" sz="1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gn="l"/>
                      <a:r>
                        <a:rPr lang="en-US" sz="1000">
                          <a:solidFill>
                            <a:schemeClr val="tx1"/>
                          </a:solidFill>
                          <a:effectLst/>
                          <a:latin typeface="Times New Roman" panose="02020603050405020304" pitchFamily="18" charset="0"/>
                          <a:ea typeface="Calibri" panose="020F0502020204030204" pitchFamily="34" charset="0"/>
                          <a:cs typeface="Calibri" panose="020F0502020204030204" pitchFamily="34" charset="0"/>
                        </a:rPr>
                        <a:t> </a:t>
                      </a:r>
                      <a:endParaRPr lang="en-US" sz="1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extLst>
                  <a:ext uri="{0D108BD9-81ED-4DB2-BD59-A6C34878D82A}">
                    <a16:rowId xmlns:a16="http://schemas.microsoft.com/office/drawing/2014/main" val="2151486906"/>
                  </a:ext>
                </a:extLst>
              </a:tr>
              <a:tr h="0">
                <a:tc vMerge="1">
                  <a:txBody>
                    <a:bodyPr/>
                    <a:lstStyle/>
                    <a:p>
                      <a:endParaRPr lang="en-US"/>
                    </a:p>
                  </a:txBody>
                  <a:tcPr/>
                </a:tc>
                <a:tc vMerge="1">
                  <a:txBody>
                    <a:bodyPr/>
                    <a:lstStyle/>
                    <a:p>
                      <a:endParaRPr lang="en-US"/>
                    </a:p>
                  </a:txBody>
                  <a:tcPr/>
                </a:tc>
                <a:tc>
                  <a:txBody>
                    <a:bodyPr/>
                    <a:lstStyle/>
                    <a:p>
                      <a:pPr algn="l"/>
                      <a:r>
                        <a:rPr lang="en-US" sz="1000" dirty="0">
                          <a:solidFill>
                            <a:schemeClr val="tx1"/>
                          </a:solidFill>
                          <a:effectLst/>
                          <a:latin typeface="Times New Roman" panose="02020603050405020304" pitchFamily="18" charset="0"/>
                          <a:ea typeface="Calibri" panose="020F0502020204030204" pitchFamily="34" charset="0"/>
                          <a:cs typeface="Calibri" panose="020F0502020204030204" pitchFamily="34" charset="0"/>
                        </a:rPr>
                        <a:t> </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gn="l"/>
                      <a:r>
                        <a:rPr lang="en-US" sz="1000">
                          <a:solidFill>
                            <a:schemeClr val="tx1"/>
                          </a:solidFill>
                          <a:effectLst/>
                          <a:latin typeface="Times New Roman" panose="02020603050405020304" pitchFamily="18" charset="0"/>
                          <a:ea typeface="Calibri" panose="020F0502020204030204" pitchFamily="34" charset="0"/>
                          <a:cs typeface="Calibri" panose="020F0502020204030204" pitchFamily="34" charset="0"/>
                        </a:rPr>
                        <a:t> </a:t>
                      </a:r>
                      <a:endParaRPr lang="en-US" sz="1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gn="l"/>
                      <a:r>
                        <a:rPr lang="en-US" sz="1000" dirty="0">
                          <a:solidFill>
                            <a:schemeClr val="tx1"/>
                          </a:solidFill>
                          <a:effectLst/>
                          <a:latin typeface="Times New Roman" panose="02020603050405020304" pitchFamily="18" charset="0"/>
                          <a:ea typeface="Calibri" panose="020F0502020204030204" pitchFamily="34" charset="0"/>
                          <a:cs typeface="Calibri" panose="020F0502020204030204" pitchFamily="34" charset="0"/>
                        </a:rPr>
                        <a:t> </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extLst>
                  <a:ext uri="{0D108BD9-81ED-4DB2-BD59-A6C34878D82A}">
                    <a16:rowId xmlns:a16="http://schemas.microsoft.com/office/drawing/2014/main" val="1527253495"/>
                  </a:ext>
                </a:extLst>
              </a:tr>
            </a:tbl>
          </a:graphicData>
        </a:graphic>
      </p:graphicFrame>
    </p:spTree>
    <p:extLst>
      <p:ext uri="{BB962C8B-B14F-4D97-AF65-F5344CB8AC3E}">
        <p14:creationId xmlns:p14="http://schemas.microsoft.com/office/powerpoint/2010/main" val="3024460876"/>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Hexagon 21">
            <a:extLst>
              <a:ext uri="{FF2B5EF4-FFF2-40B4-BE49-F238E27FC236}">
                <a16:creationId xmlns:a16="http://schemas.microsoft.com/office/drawing/2014/main" id="{A2D35EE8-41DB-A58A-448D-DC4C7CE9F082}"/>
              </a:ext>
            </a:extLst>
          </p:cNvPr>
          <p:cNvSpPr/>
          <p:nvPr/>
        </p:nvSpPr>
        <p:spPr>
          <a:xfrm rot="1782986">
            <a:off x="286724" y="301110"/>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3" name="Hexagon 22">
            <a:extLst>
              <a:ext uri="{FF2B5EF4-FFF2-40B4-BE49-F238E27FC236}">
                <a16:creationId xmlns:a16="http://schemas.microsoft.com/office/drawing/2014/main" id="{16003E25-C6B2-5D42-2483-5E3587575E25}"/>
              </a:ext>
            </a:extLst>
          </p:cNvPr>
          <p:cNvSpPr/>
          <p:nvPr/>
        </p:nvSpPr>
        <p:spPr>
          <a:xfrm rot="1782986">
            <a:off x="286724" y="763955"/>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4" name="Hexagon 23">
            <a:extLst>
              <a:ext uri="{FF2B5EF4-FFF2-40B4-BE49-F238E27FC236}">
                <a16:creationId xmlns:a16="http://schemas.microsoft.com/office/drawing/2014/main" id="{B2A0ABCB-3A68-DEA7-E273-549A5556A2CA}"/>
              </a:ext>
            </a:extLst>
          </p:cNvPr>
          <p:cNvSpPr/>
          <p:nvPr/>
        </p:nvSpPr>
        <p:spPr>
          <a:xfrm rot="1782986">
            <a:off x="286724" y="1226800"/>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5" name="Hexagon 24">
            <a:extLst>
              <a:ext uri="{FF2B5EF4-FFF2-40B4-BE49-F238E27FC236}">
                <a16:creationId xmlns:a16="http://schemas.microsoft.com/office/drawing/2014/main" id="{B85F5C15-B8BD-1D43-85FF-D9B4C8F3A7AC}"/>
              </a:ext>
            </a:extLst>
          </p:cNvPr>
          <p:cNvSpPr/>
          <p:nvPr/>
        </p:nvSpPr>
        <p:spPr>
          <a:xfrm rot="1782986">
            <a:off x="286724" y="1689645"/>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6" name="Hexagon 25">
            <a:extLst>
              <a:ext uri="{FF2B5EF4-FFF2-40B4-BE49-F238E27FC236}">
                <a16:creationId xmlns:a16="http://schemas.microsoft.com/office/drawing/2014/main" id="{F14DE2B8-B777-32A2-F53E-8049F399D55D}"/>
              </a:ext>
            </a:extLst>
          </p:cNvPr>
          <p:cNvSpPr/>
          <p:nvPr/>
        </p:nvSpPr>
        <p:spPr>
          <a:xfrm rot="1782986">
            <a:off x="286724" y="2152490"/>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7" name="Hexagon 26">
            <a:extLst>
              <a:ext uri="{FF2B5EF4-FFF2-40B4-BE49-F238E27FC236}">
                <a16:creationId xmlns:a16="http://schemas.microsoft.com/office/drawing/2014/main" id="{04DC422E-6305-CBD2-BD1F-17B61D84473B}"/>
              </a:ext>
            </a:extLst>
          </p:cNvPr>
          <p:cNvSpPr/>
          <p:nvPr/>
        </p:nvSpPr>
        <p:spPr>
          <a:xfrm rot="1782986">
            <a:off x="286724" y="2615334"/>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8" name="Hexagon 27">
            <a:extLst>
              <a:ext uri="{FF2B5EF4-FFF2-40B4-BE49-F238E27FC236}">
                <a16:creationId xmlns:a16="http://schemas.microsoft.com/office/drawing/2014/main" id="{1252A627-0466-B646-DD1B-FA8E72CC2433}"/>
              </a:ext>
            </a:extLst>
          </p:cNvPr>
          <p:cNvSpPr/>
          <p:nvPr/>
        </p:nvSpPr>
        <p:spPr>
          <a:xfrm rot="1782986">
            <a:off x="286724" y="3078179"/>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9" name="Hexagon 28">
            <a:extLst>
              <a:ext uri="{FF2B5EF4-FFF2-40B4-BE49-F238E27FC236}">
                <a16:creationId xmlns:a16="http://schemas.microsoft.com/office/drawing/2014/main" id="{C5124442-4A24-2DD5-F7FD-E0DAA020A011}"/>
              </a:ext>
            </a:extLst>
          </p:cNvPr>
          <p:cNvSpPr/>
          <p:nvPr/>
        </p:nvSpPr>
        <p:spPr>
          <a:xfrm rot="1782986">
            <a:off x="286724" y="3541024"/>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0" name="Hexagon 29">
            <a:extLst>
              <a:ext uri="{FF2B5EF4-FFF2-40B4-BE49-F238E27FC236}">
                <a16:creationId xmlns:a16="http://schemas.microsoft.com/office/drawing/2014/main" id="{C9D92BF8-1258-98A1-15F5-0592EB027820}"/>
              </a:ext>
            </a:extLst>
          </p:cNvPr>
          <p:cNvSpPr/>
          <p:nvPr/>
        </p:nvSpPr>
        <p:spPr>
          <a:xfrm rot="1782986">
            <a:off x="286724" y="4003869"/>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1" name="Hexagon 30">
            <a:extLst>
              <a:ext uri="{FF2B5EF4-FFF2-40B4-BE49-F238E27FC236}">
                <a16:creationId xmlns:a16="http://schemas.microsoft.com/office/drawing/2014/main" id="{904599C4-1BF7-8D50-6295-30BCBAB9A19D}"/>
              </a:ext>
            </a:extLst>
          </p:cNvPr>
          <p:cNvSpPr/>
          <p:nvPr/>
        </p:nvSpPr>
        <p:spPr>
          <a:xfrm rot="1782986">
            <a:off x="286724" y="4466714"/>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 name="TextBox 35">
            <a:extLst>
              <a:ext uri="{FF2B5EF4-FFF2-40B4-BE49-F238E27FC236}">
                <a16:creationId xmlns:a16="http://schemas.microsoft.com/office/drawing/2014/main" id="{EA0F828B-389E-A872-9ADF-76AB64CF1870}"/>
              </a:ext>
            </a:extLst>
          </p:cNvPr>
          <p:cNvSpPr txBox="1"/>
          <p:nvPr/>
        </p:nvSpPr>
        <p:spPr>
          <a:xfrm>
            <a:off x="1004223" y="701228"/>
            <a:ext cx="5254041" cy="276999"/>
          </a:xfrm>
          <a:prstGeom prst="rect">
            <a:avLst/>
          </a:prstGeom>
          <a:noFill/>
        </p:spPr>
        <p:txBody>
          <a:bodyPr wrap="square" rtlCol="0">
            <a:spAutoFit/>
          </a:bodyPr>
          <a:lstStyle/>
          <a:p>
            <a:r>
              <a:rPr lang="en-US" sz="1200" b="1" spc="300" dirty="0">
                <a:solidFill>
                  <a:schemeClr val="tx1"/>
                </a:solidFill>
              </a:rPr>
              <a:t>HERRAMIENTA 3 - TABLA DE SEGUIMIENTO DE LOS INGRESOS</a:t>
            </a:r>
          </a:p>
        </p:txBody>
      </p:sp>
      <p:sp>
        <p:nvSpPr>
          <p:cNvPr id="37" name="TextBox 36">
            <a:extLst>
              <a:ext uri="{FF2B5EF4-FFF2-40B4-BE49-F238E27FC236}">
                <a16:creationId xmlns:a16="http://schemas.microsoft.com/office/drawing/2014/main" id="{4DCF04B3-645C-A415-FC3D-C2C659520CCF}"/>
              </a:ext>
            </a:extLst>
          </p:cNvPr>
          <p:cNvSpPr txBox="1"/>
          <p:nvPr/>
        </p:nvSpPr>
        <p:spPr>
          <a:xfrm>
            <a:off x="1004223" y="5089622"/>
            <a:ext cx="5254041" cy="461665"/>
          </a:xfrm>
          <a:prstGeom prst="rect">
            <a:avLst/>
          </a:prstGeom>
          <a:noFill/>
        </p:spPr>
        <p:txBody>
          <a:bodyPr wrap="square" rtlCol="0">
            <a:spAutoFit/>
          </a:bodyPr>
          <a:lstStyle/>
          <a:p>
            <a:r>
              <a:rPr lang="en-US" sz="1200" b="1" spc="300" dirty="0">
                <a:solidFill>
                  <a:schemeClr val="tx1"/>
                </a:solidFill>
              </a:rPr>
              <a:t>HERRAMIENTA 4 - TABLA DE SEGUIMIENTO DE GASTOS</a:t>
            </a:r>
          </a:p>
        </p:txBody>
      </p:sp>
      <p:graphicFrame>
        <p:nvGraphicFramePr>
          <p:cNvPr id="38" name="Table 37">
            <a:extLst>
              <a:ext uri="{FF2B5EF4-FFF2-40B4-BE49-F238E27FC236}">
                <a16:creationId xmlns:a16="http://schemas.microsoft.com/office/drawing/2014/main" id="{77D77AB7-6F27-8E3B-8C5C-460B0AB7A306}"/>
              </a:ext>
            </a:extLst>
          </p:cNvPr>
          <p:cNvGraphicFramePr>
            <a:graphicFrameLocks noGrp="1"/>
          </p:cNvGraphicFramePr>
          <p:nvPr>
            <p:extLst>
              <p:ext uri="{D42A27DB-BD31-4B8C-83A1-F6EECF244321}">
                <p14:modId xmlns:p14="http://schemas.microsoft.com/office/powerpoint/2010/main" val="1555594642"/>
              </p:ext>
            </p:extLst>
          </p:nvPr>
        </p:nvGraphicFramePr>
        <p:xfrm>
          <a:off x="1004221" y="1178589"/>
          <a:ext cx="5254040" cy="3562716"/>
        </p:xfrm>
        <a:graphic>
          <a:graphicData uri="http://schemas.openxmlformats.org/drawingml/2006/table">
            <a:tbl>
              <a:tblPr firstRow="1" firstCol="1" lastRow="1" lastCol="1" bandRow="1" bandCol="1">
                <a:tableStyleId>{5C22544A-7EE6-4342-B048-85BDC9FD1C3A}</a:tableStyleId>
              </a:tblPr>
              <a:tblGrid>
                <a:gridCol w="1051460">
                  <a:extLst>
                    <a:ext uri="{9D8B030D-6E8A-4147-A177-3AD203B41FA5}">
                      <a16:colId xmlns:a16="http://schemas.microsoft.com/office/drawing/2014/main" val="3364877450"/>
                    </a:ext>
                  </a:extLst>
                </a:gridCol>
                <a:gridCol w="978442">
                  <a:extLst>
                    <a:ext uri="{9D8B030D-6E8A-4147-A177-3AD203B41FA5}">
                      <a16:colId xmlns:a16="http://schemas.microsoft.com/office/drawing/2014/main" val="3043110233"/>
                    </a:ext>
                  </a:extLst>
                </a:gridCol>
                <a:gridCol w="949234">
                  <a:extLst>
                    <a:ext uri="{9D8B030D-6E8A-4147-A177-3AD203B41FA5}">
                      <a16:colId xmlns:a16="http://schemas.microsoft.com/office/drawing/2014/main" val="1989914182"/>
                    </a:ext>
                  </a:extLst>
                </a:gridCol>
                <a:gridCol w="1273501">
                  <a:extLst>
                    <a:ext uri="{9D8B030D-6E8A-4147-A177-3AD203B41FA5}">
                      <a16:colId xmlns:a16="http://schemas.microsoft.com/office/drawing/2014/main" val="19109333"/>
                    </a:ext>
                  </a:extLst>
                </a:gridCol>
                <a:gridCol w="1001403">
                  <a:extLst>
                    <a:ext uri="{9D8B030D-6E8A-4147-A177-3AD203B41FA5}">
                      <a16:colId xmlns:a16="http://schemas.microsoft.com/office/drawing/2014/main" val="980725814"/>
                    </a:ext>
                  </a:extLst>
                </a:gridCol>
              </a:tblGrid>
              <a:tr h="797204">
                <a:tc>
                  <a:txBody>
                    <a:bodyPr/>
                    <a:lstStyle/>
                    <a:p>
                      <a:pPr marL="0" indent="0" algn="l">
                        <a:lnSpc>
                          <a:spcPct val="100000"/>
                        </a:lnSpc>
                      </a:pPr>
                      <a:r>
                        <a:rPr lang="en-US" sz="1000" b="1" spc="-10" dirty="0">
                          <a:solidFill>
                            <a:schemeClr val="tx1"/>
                          </a:solidFill>
                          <a:effectLst/>
                          <a:latin typeface="+mn-lt"/>
                        </a:rPr>
                        <a:t>Fuente de </a:t>
                      </a:r>
                      <a:r>
                        <a:rPr lang="en-US" sz="1000" b="1" dirty="0">
                          <a:solidFill>
                            <a:schemeClr val="tx1"/>
                          </a:solidFill>
                          <a:effectLst/>
                          <a:latin typeface="+mn-lt"/>
                        </a:rPr>
                        <a:t>ingresos</a:t>
                      </a:r>
                      <a:endParaRPr lang="en-US" sz="1000" b="1" dirty="0">
                        <a:solidFill>
                          <a:schemeClr val="tx1"/>
                        </a:solidFill>
                        <a:effectLst/>
                        <a:latin typeface="+mn-lt"/>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solidFill>
                      <a:schemeClr val="accent3">
                        <a:lumMod val="20000"/>
                        <a:lumOff val="80000"/>
                      </a:schemeClr>
                    </a:solidFill>
                  </a:tcPr>
                </a:tc>
                <a:tc>
                  <a:txBody>
                    <a:bodyPr/>
                    <a:lstStyle/>
                    <a:p>
                      <a:pPr marL="0" indent="0" algn="l">
                        <a:lnSpc>
                          <a:spcPct val="100000"/>
                        </a:lnSpc>
                      </a:pPr>
                      <a:r>
                        <a:rPr lang="en-US" sz="1000" b="1" spc="-10" dirty="0" err="1">
                          <a:solidFill>
                            <a:schemeClr val="tx1"/>
                          </a:solidFill>
                          <a:effectLst/>
                          <a:latin typeface="+mn-lt"/>
                        </a:rPr>
                        <a:t>Cantidad</a:t>
                      </a:r>
                      <a:r>
                        <a:rPr lang="en-US" sz="1000" b="1" spc="-10" dirty="0">
                          <a:solidFill>
                            <a:schemeClr val="tx1"/>
                          </a:solidFill>
                          <a:effectLst/>
                          <a:latin typeface="+mn-lt"/>
                        </a:rPr>
                        <a:t> de </a:t>
                      </a:r>
                      <a:r>
                        <a:rPr lang="en-US" sz="1000" b="1" spc="-10" dirty="0" err="1">
                          <a:solidFill>
                            <a:schemeClr val="tx1"/>
                          </a:solidFill>
                          <a:effectLst/>
                          <a:latin typeface="+mn-lt"/>
                        </a:rPr>
                        <a:t>los</a:t>
                      </a:r>
                      <a:r>
                        <a:rPr lang="en-US" sz="1000" b="1" spc="-10" dirty="0">
                          <a:solidFill>
                            <a:schemeClr val="tx1"/>
                          </a:solidFill>
                          <a:effectLst/>
                          <a:latin typeface="+mn-lt"/>
                        </a:rPr>
                        <a:t> </a:t>
                      </a:r>
                      <a:r>
                        <a:rPr lang="en-US" sz="1000" b="1" spc="-10" dirty="0" err="1">
                          <a:solidFill>
                            <a:schemeClr val="tx1"/>
                          </a:solidFill>
                          <a:effectLst/>
                          <a:latin typeface="+mn-lt"/>
                        </a:rPr>
                        <a:t>ingresos</a:t>
                      </a:r>
                      <a:endParaRPr lang="en-US" sz="1000" b="1" dirty="0">
                        <a:solidFill>
                          <a:schemeClr val="tx1"/>
                        </a:solidFill>
                        <a:effectLst/>
                        <a:latin typeface="+mn-lt"/>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solidFill>
                      <a:schemeClr val="accent3">
                        <a:lumMod val="20000"/>
                        <a:lumOff val="80000"/>
                      </a:schemeClr>
                    </a:solidFill>
                  </a:tcPr>
                </a:tc>
                <a:tc>
                  <a:txBody>
                    <a:bodyPr/>
                    <a:lstStyle/>
                    <a:p>
                      <a:pPr marL="0" indent="0" algn="l">
                        <a:lnSpc>
                          <a:spcPct val="100000"/>
                        </a:lnSpc>
                      </a:pPr>
                      <a:r>
                        <a:rPr lang="en-US" sz="1000" b="1" dirty="0">
                          <a:solidFill>
                            <a:schemeClr val="tx1"/>
                          </a:solidFill>
                          <a:effectLst/>
                          <a:latin typeface="+mn-lt"/>
                        </a:rPr>
                        <a:t>Fecha de </a:t>
                      </a:r>
                      <a:r>
                        <a:rPr lang="en-US" sz="1000" b="1" spc="-10" dirty="0">
                          <a:solidFill>
                            <a:schemeClr val="tx1"/>
                          </a:solidFill>
                          <a:effectLst/>
                          <a:latin typeface="+mn-lt"/>
                        </a:rPr>
                        <a:t>recepción de los </a:t>
                      </a:r>
                      <a:r>
                        <a:rPr lang="en-US" sz="1000" b="1" dirty="0">
                          <a:solidFill>
                            <a:schemeClr val="tx1"/>
                          </a:solidFill>
                          <a:effectLst/>
                          <a:latin typeface="+mn-lt"/>
                        </a:rPr>
                        <a:t>ingresos</a:t>
                      </a:r>
                      <a:endParaRPr lang="en-US" sz="1000" b="1" dirty="0">
                        <a:solidFill>
                          <a:schemeClr val="tx1"/>
                        </a:solidFill>
                        <a:effectLst/>
                        <a:latin typeface="+mn-lt"/>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solidFill>
                      <a:schemeClr val="accent3">
                        <a:lumMod val="20000"/>
                        <a:lumOff val="80000"/>
                      </a:schemeClr>
                    </a:solidFill>
                  </a:tcPr>
                </a:tc>
                <a:tc>
                  <a:txBody>
                    <a:bodyPr/>
                    <a:lstStyle/>
                    <a:p>
                      <a:pPr marL="47625" marR="85725" algn="l">
                        <a:lnSpc>
                          <a:spcPct val="100000"/>
                        </a:lnSpc>
                        <a:spcAft>
                          <a:spcPts val="0"/>
                        </a:spcAft>
                      </a:pPr>
                      <a:r>
                        <a:rPr lang="en-US" sz="1000" b="1" dirty="0">
                          <a:solidFill>
                            <a:schemeClr val="tx1"/>
                          </a:solidFill>
                          <a:effectLst/>
                          <a:latin typeface="+mn-lt"/>
                        </a:rPr>
                        <a:t>Frecuencia de </a:t>
                      </a:r>
                      <a:r>
                        <a:rPr lang="en-US" sz="1000" b="1" spc="-10" dirty="0">
                          <a:solidFill>
                            <a:schemeClr val="tx1"/>
                          </a:solidFill>
                          <a:effectLst/>
                          <a:latin typeface="+mn-lt"/>
                        </a:rPr>
                        <a:t>ingresos</a:t>
                      </a:r>
                      <a:endParaRPr lang="en-US" sz="1000" b="1" dirty="0">
                        <a:solidFill>
                          <a:schemeClr val="tx1"/>
                        </a:solidFill>
                        <a:effectLst/>
                        <a:latin typeface="+mn-lt"/>
                      </a:endParaRPr>
                    </a:p>
                    <a:p>
                      <a:pPr marL="47625" marR="93345" algn="l">
                        <a:lnSpc>
                          <a:spcPct val="100000"/>
                        </a:lnSpc>
                        <a:spcAft>
                          <a:spcPts val="0"/>
                        </a:spcAft>
                      </a:pPr>
                      <a:r>
                        <a:rPr lang="en-US" sz="1000" b="0" i="1" dirty="0">
                          <a:solidFill>
                            <a:schemeClr val="tx1"/>
                          </a:solidFill>
                          <a:effectLst/>
                          <a:latin typeface="+mn-lt"/>
                        </a:rPr>
                        <a:t>(Diario, semanal, mensual, anual, desconocido)</a:t>
                      </a:r>
                      <a:endParaRPr lang="en-US" sz="1000" b="0" i="1" dirty="0">
                        <a:solidFill>
                          <a:schemeClr val="tx1"/>
                        </a:solidFill>
                        <a:effectLst/>
                        <a:latin typeface="+mn-lt"/>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solidFill>
                      <a:schemeClr val="accent3">
                        <a:lumMod val="20000"/>
                        <a:lumOff val="80000"/>
                      </a:schemeClr>
                    </a:solidFill>
                  </a:tcPr>
                </a:tc>
                <a:tc>
                  <a:txBody>
                    <a:bodyPr/>
                    <a:lstStyle/>
                    <a:p>
                      <a:pPr marL="0" indent="0" algn="l">
                        <a:lnSpc>
                          <a:spcPct val="100000"/>
                        </a:lnSpc>
                      </a:pPr>
                      <a:r>
                        <a:rPr lang="en-US" sz="1000" b="1" dirty="0">
                          <a:solidFill>
                            <a:schemeClr val="tx1"/>
                          </a:solidFill>
                          <a:effectLst/>
                          <a:latin typeface="+mn-lt"/>
                        </a:rPr>
                        <a:t>Cualquier </a:t>
                      </a:r>
                      <a:r>
                        <a:rPr lang="en-US" sz="1000" b="1" spc="-10" dirty="0">
                          <a:solidFill>
                            <a:schemeClr val="tx1"/>
                          </a:solidFill>
                          <a:effectLst/>
                          <a:latin typeface="+mn-lt"/>
                        </a:rPr>
                        <a:t>condición</a:t>
                      </a:r>
                      <a:endParaRPr lang="en-US" sz="1000" b="1" dirty="0">
                        <a:solidFill>
                          <a:schemeClr val="tx1"/>
                        </a:solidFill>
                        <a:effectLst/>
                        <a:latin typeface="+mn-lt"/>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solidFill>
                      <a:schemeClr val="accent3">
                        <a:lumMod val="20000"/>
                        <a:lumOff val="80000"/>
                      </a:schemeClr>
                    </a:solidFill>
                  </a:tcPr>
                </a:tc>
                <a:extLst>
                  <a:ext uri="{0D108BD9-81ED-4DB2-BD59-A6C34878D82A}">
                    <a16:rowId xmlns:a16="http://schemas.microsoft.com/office/drawing/2014/main" val="1351160882"/>
                  </a:ext>
                </a:extLst>
              </a:tr>
              <a:tr h="451546">
                <a:tc>
                  <a:txBody>
                    <a:bodyPr/>
                    <a:lstStyle/>
                    <a:p>
                      <a:pPr marL="0" indent="0" algn="l"/>
                      <a:r>
                        <a:rPr lang="en-US" sz="1000" dirty="0">
                          <a:solidFill>
                            <a:schemeClr val="tx1"/>
                          </a:solidFill>
                          <a:effectLst/>
                          <a:latin typeface="+mn-lt"/>
                        </a:rPr>
                        <a:t> A</a:t>
                      </a:r>
                      <a:endParaRPr lang="en-US" sz="1000" dirty="0">
                        <a:solidFill>
                          <a:schemeClr val="tx1"/>
                        </a:solidFill>
                        <a:effectLst/>
                        <a:latin typeface="+mn-lt"/>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gn="l"/>
                      <a:r>
                        <a:rPr lang="en-US" sz="1000">
                          <a:solidFill>
                            <a:schemeClr val="tx1"/>
                          </a:solidFill>
                          <a:effectLst/>
                          <a:latin typeface="+mn-lt"/>
                        </a:rPr>
                        <a:t> </a:t>
                      </a:r>
                      <a:endParaRPr lang="en-US" sz="1000">
                        <a:solidFill>
                          <a:schemeClr val="tx1"/>
                        </a:solidFill>
                        <a:effectLst/>
                        <a:latin typeface="+mn-lt"/>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gn="l"/>
                      <a:r>
                        <a:rPr lang="en-US" sz="1000">
                          <a:solidFill>
                            <a:schemeClr val="tx1"/>
                          </a:solidFill>
                          <a:effectLst/>
                          <a:latin typeface="+mn-lt"/>
                        </a:rPr>
                        <a:t> </a:t>
                      </a:r>
                      <a:endParaRPr lang="en-US" sz="1000">
                        <a:solidFill>
                          <a:schemeClr val="tx1"/>
                        </a:solidFill>
                        <a:effectLst/>
                        <a:latin typeface="+mn-lt"/>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endParaRPr lang="en-US" dirty="0"/>
                    </a:p>
                  </a:txBody>
                  <a:tcP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gn="l"/>
                      <a:r>
                        <a:rPr lang="en-US" sz="1000" dirty="0">
                          <a:solidFill>
                            <a:schemeClr val="tx1"/>
                          </a:solidFill>
                          <a:effectLst/>
                          <a:latin typeface="+mn-lt"/>
                        </a:rPr>
                        <a:t> </a:t>
                      </a:r>
                      <a:endParaRPr lang="en-US" sz="1000" dirty="0">
                        <a:solidFill>
                          <a:schemeClr val="tx1"/>
                        </a:solidFill>
                        <a:effectLst/>
                        <a:latin typeface="+mn-lt"/>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extLst>
                  <a:ext uri="{0D108BD9-81ED-4DB2-BD59-A6C34878D82A}">
                    <a16:rowId xmlns:a16="http://schemas.microsoft.com/office/drawing/2014/main" val="1556988614"/>
                  </a:ext>
                </a:extLst>
              </a:tr>
              <a:tr h="451546">
                <a:tc>
                  <a:txBody>
                    <a:bodyPr/>
                    <a:lstStyle/>
                    <a:p>
                      <a:pPr algn="l"/>
                      <a:r>
                        <a:rPr lang="en-US" sz="1000" dirty="0">
                          <a:solidFill>
                            <a:schemeClr val="tx1"/>
                          </a:solidFill>
                          <a:effectLst/>
                          <a:latin typeface="+mn-lt"/>
                        </a:rPr>
                        <a:t> B</a:t>
                      </a:r>
                      <a:endParaRPr lang="en-US" sz="1000" dirty="0">
                        <a:solidFill>
                          <a:schemeClr val="tx1"/>
                        </a:solidFill>
                        <a:effectLst/>
                        <a:latin typeface="+mn-lt"/>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gn="l"/>
                      <a:r>
                        <a:rPr lang="en-US" sz="1000">
                          <a:solidFill>
                            <a:schemeClr val="tx1"/>
                          </a:solidFill>
                          <a:effectLst/>
                          <a:latin typeface="+mn-lt"/>
                        </a:rPr>
                        <a:t> </a:t>
                      </a:r>
                      <a:endParaRPr lang="en-US" sz="1000">
                        <a:solidFill>
                          <a:schemeClr val="tx1"/>
                        </a:solidFill>
                        <a:effectLst/>
                        <a:latin typeface="+mn-lt"/>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gn="l"/>
                      <a:r>
                        <a:rPr lang="en-US" sz="1000">
                          <a:solidFill>
                            <a:schemeClr val="tx1"/>
                          </a:solidFill>
                          <a:effectLst/>
                          <a:latin typeface="+mn-lt"/>
                        </a:rPr>
                        <a:t> </a:t>
                      </a:r>
                      <a:endParaRPr lang="en-US" sz="1000">
                        <a:solidFill>
                          <a:schemeClr val="tx1"/>
                        </a:solidFill>
                        <a:effectLst/>
                        <a:latin typeface="+mn-lt"/>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endParaRPr lang="en-US" dirty="0"/>
                    </a:p>
                  </a:txBody>
                  <a:tcP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gn="l"/>
                      <a:r>
                        <a:rPr lang="en-US" sz="1000" dirty="0">
                          <a:solidFill>
                            <a:schemeClr val="tx1"/>
                          </a:solidFill>
                          <a:effectLst/>
                          <a:latin typeface="+mn-lt"/>
                        </a:rPr>
                        <a:t> </a:t>
                      </a:r>
                      <a:endParaRPr lang="en-US" sz="1000" dirty="0">
                        <a:solidFill>
                          <a:schemeClr val="tx1"/>
                        </a:solidFill>
                        <a:effectLst/>
                        <a:latin typeface="+mn-lt"/>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extLst>
                  <a:ext uri="{0D108BD9-81ED-4DB2-BD59-A6C34878D82A}">
                    <a16:rowId xmlns:a16="http://schemas.microsoft.com/office/drawing/2014/main" val="525676377"/>
                  </a:ext>
                </a:extLst>
              </a:tr>
              <a:tr h="451546">
                <a:tc>
                  <a:txBody>
                    <a:bodyPr/>
                    <a:lstStyle/>
                    <a:p>
                      <a:pPr algn="l"/>
                      <a:r>
                        <a:rPr lang="en-US" sz="1000" dirty="0">
                          <a:solidFill>
                            <a:schemeClr val="tx1"/>
                          </a:solidFill>
                          <a:effectLst/>
                          <a:latin typeface="+mn-lt"/>
                        </a:rPr>
                        <a:t> C</a:t>
                      </a:r>
                      <a:endParaRPr lang="en-US" sz="1000" dirty="0">
                        <a:solidFill>
                          <a:schemeClr val="tx1"/>
                        </a:solidFill>
                        <a:effectLst/>
                        <a:latin typeface="+mn-lt"/>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gn="l"/>
                      <a:r>
                        <a:rPr lang="en-US" sz="1000">
                          <a:solidFill>
                            <a:schemeClr val="tx1"/>
                          </a:solidFill>
                          <a:effectLst/>
                          <a:latin typeface="+mn-lt"/>
                        </a:rPr>
                        <a:t> </a:t>
                      </a:r>
                      <a:endParaRPr lang="en-US" sz="1000">
                        <a:solidFill>
                          <a:schemeClr val="tx1"/>
                        </a:solidFill>
                        <a:effectLst/>
                        <a:latin typeface="+mn-lt"/>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gn="l"/>
                      <a:r>
                        <a:rPr lang="en-US" sz="1000">
                          <a:solidFill>
                            <a:schemeClr val="tx1"/>
                          </a:solidFill>
                          <a:effectLst/>
                          <a:latin typeface="+mn-lt"/>
                        </a:rPr>
                        <a:t> </a:t>
                      </a:r>
                      <a:endParaRPr lang="en-US" sz="1000">
                        <a:solidFill>
                          <a:schemeClr val="tx1"/>
                        </a:solidFill>
                        <a:effectLst/>
                        <a:latin typeface="+mn-lt"/>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endParaRPr lang="en-US" dirty="0"/>
                    </a:p>
                  </a:txBody>
                  <a:tcP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gn="l"/>
                      <a:r>
                        <a:rPr lang="en-US" sz="1000" dirty="0">
                          <a:solidFill>
                            <a:schemeClr val="tx1"/>
                          </a:solidFill>
                          <a:effectLst/>
                          <a:latin typeface="+mn-lt"/>
                        </a:rPr>
                        <a:t> </a:t>
                      </a:r>
                      <a:endParaRPr lang="en-US" sz="1000" dirty="0">
                        <a:solidFill>
                          <a:schemeClr val="tx1"/>
                        </a:solidFill>
                        <a:effectLst/>
                        <a:latin typeface="+mn-lt"/>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extLst>
                  <a:ext uri="{0D108BD9-81ED-4DB2-BD59-A6C34878D82A}">
                    <a16:rowId xmlns:a16="http://schemas.microsoft.com/office/drawing/2014/main" val="792305042"/>
                  </a:ext>
                </a:extLst>
              </a:tr>
              <a:tr h="451546">
                <a:tc>
                  <a:txBody>
                    <a:bodyPr/>
                    <a:lstStyle/>
                    <a:p>
                      <a:pPr marL="0" indent="0" algn="l"/>
                      <a:r>
                        <a:rPr lang="en-US" sz="1000" dirty="0">
                          <a:solidFill>
                            <a:schemeClr val="tx1"/>
                          </a:solidFill>
                          <a:effectLst/>
                          <a:latin typeface="+mn-lt"/>
                        </a:rPr>
                        <a:t> D</a:t>
                      </a:r>
                      <a:endParaRPr lang="en-US" sz="1000" dirty="0">
                        <a:solidFill>
                          <a:schemeClr val="tx1"/>
                        </a:solidFill>
                        <a:effectLst/>
                        <a:latin typeface="+mn-lt"/>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gn="l"/>
                      <a:endParaRPr lang="en-US" sz="1000">
                        <a:solidFill>
                          <a:schemeClr val="tx1"/>
                        </a:solidFill>
                        <a:effectLst/>
                        <a:latin typeface="+mn-lt"/>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gn="l"/>
                      <a:endParaRPr lang="en-US" sz="1000">
                        <a:solidFill>
                          <a:schemeClr val="tx1"/>
                        </a:solidFill>
                        <a:effectLst/>
                        <a:latin typeface="+mn-lt"/>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endParaRPr lang="en-US" dirty="0"/>
                    </a:p>
                  </a:txBody>
                  <a:tcP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gn="l"/>
                      <a:endParaRPr lang="en-US" sz="1000" dirty="0">
                        <a:solidFill>
                          <a:schemeClr val="tx1"/>
                        </a:solidFill>
                        <a:effectLst/>
                        <a:latin typeface="+mn-lt"/>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extLst>
                  <a:ext uri="{0D108BD9-81ED-4DB2-BD59-A6C34878D82A}">
                    <a16:rowId xmlns:a16="http://schemas.microsoft.com/office/drawing/2014/main" val="2536185457"/>
                  </a:ext>
                </a:extLst>
              </a:tr>
              <a:tr h="451546">
                <a:tc>
                  <a:txBody>
                    <a:bodyPr/>
                    <a:lstStyle/>
                    <a:p>
                      <a:pPr algn="l"/>
                      <a:r>
                        <a:rPr lang="en-US" sz="1000" dirty="0">
                          <a:solidFill>
                            <a:schemeClr val="tx1"/>
                          </a:solidFill>
                          <a:effectLst/>
                          <a:latin typeface="+mn-lt"/>
                        </a:rPr>
                        <a:t> E</a:t>
                      </a:r>
                      <a:endParaRPr lang="en-US" sz="1000" dirty="0">
                        <a:solidFill>
                          <a:schemeClr val="tx1"/>
                        </a:solidFill>
                        <a:effectLst/>
                        <a:latin typeface="+mn-lt"/>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gn="l"/>
                      <a:endParaRPr lang="en-US" sz="1000">
                        <a:solidFill>
                          <a:schemeClr val="tx1"/>
                        </a:solidFill>
                        <a:effectLst/>
                        <a:latin typeface="+mn-lt"/>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gn="l"/>
                      <a:endParaRPr lang="en-US" sz="1000">
                        <a:solidFill>
                          <a:schemeClr val="tx1"/>
                        </a:solidFill>
                        <a:effectLst/>
                        <a:latin typeface="+mn-lt"/>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endParaRPr lang="en-US" dirty="0"/>
                    </a:p>
                  </a:txBody>
                  <a:tcP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gn="l"/>
                      <a:endParaRPr lang="en-US" sz="1000" dirty="0">
                        <a:solidFill>
                          <a:schemeClr val="tx1"/>
                        </a:solidFill>
                        <a:effectLst/>
                        <a:latin typeface="+mn-lt"/>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extLst>
                  <a:ext uri="{0D108BD9-81ED-4DB2-BD59-A6C34878D82A}">
                    <a16:rowId xmlns:a16="http://schemas.microsoft.com/office/drawing/2014/main" val="1255468400"/>
                  </a:ext>
                </a:extLst>
              </a:tr>
              <a:tr h="451546">
                <a:tc>
                  <a:txBody>
                    <a:bodyPr/>
                    <a:lstStyle/>
                    <a:p>
                      <a:pPr algn="l"/>
                      <a:r>
                        <a:rPr lang="en-US" sz="1000" dirty="0">
                          <a:solidFill>
                            <a:schemeClr val="tx1"/>
                          </a:solidFill>
                          <a:effectLst/>
                          <a:latin typeface="+mn-lt"/>
                        </a:rPr>
                        <a:t> F</a:t>
                      </a:r>
                      <a:endParaRPr lang="en-US" sz="1000" dirty="0">
                        <a:solidFill>
                          <a:schemeClr val="tx1"/>
                        </a:solidFill>
                        <a:effectLst/>
                        <a:latin typeface="+mn-lt"/>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gn="l"/>
                      <a:endParaRPr lang="en-US" sz="1000">
                        <a:solidFill>
                          <a:schemeClr val="tx1"/>
                        </a:solidFill>
                        <a:effectLst/>
                        <a:latin typeface="+mn-lt"/>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gn="l"/>
                      <a:endParaRPr lang="en-US" sz="1000" dirty="0">
                        <a:solidFill>
                          <a:schemeClr val="tx1"/>
                        </a:solidFill>
                        <a:effectLst/>
                        <a:latin typeface="+mn-lt"/>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endParaRPr lang="en-US" dirty="0"/>
                    </a:p>
                  </a:txBody>
                  <a:tcP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gn="l"/>
                      <a:endParaRPr lang="en-US" sz="1000" dirty="0">
                        <a:solidFill>
                          <a:schemeClr val="tx1"/>
                        </a:solidFill>
                        <a:effectLst/>
                        <a:latin typeface="+mn-lt"/>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extLst>
                  <a:ext uri="{0D108BD9-81ED-4DB2-BD59-A6C34878D82A}">
                    <a16:rowId xmlns:a16="http://schemas.microsoft.com/office/drawing/2014/main" val="2276357943"/>
                  </a:ext>
                </a:extLst>
              </a:tr>
            </a:tbl>
          </a:graphicData>
        </a:graphic>
      </p:graphicFrame>
      <p:graphicFrame>
        <p:nvGraphicFramePr>
          <p:cNvPr id="40" name="Table 40">
            <a:extLst>
              <a:ext uri="{FF2B5EF4-FFF2-40B4-BE49-F238E27FC236}">
                <a16:creationId xmlns:a16="http://schemas.microsoft.com/office/drawing/2014/main" id="{7B6BDA48-D715-A16D-C22D-4C7E9AEA92DB}"/>
              </a:ext>
            </a:extLst>
          </p:cNvPr>
          <p:cNvGraphicFramePr>
            <a:graphicFrameLocks noGrp="1"/>
          </p:cNvGraphicFramePr>
          <p:nvPr>
            <p:extLst>
              <p:ext uri="{D42A27DB-BD31-4B8C-83A1-F6EECF244321}">
                <p14:modId xmlns:p14="http://schemas.microsoft.com/office/powerpoint/2010/main" val="776661560"/>
              </p:ext>
            </p:extLst>
          </p:nvPr>
        </p:nvGraphicFramePr>
        <p:xfrm>
          <a:off x="1004221" y="5497930"/>
          <a:ext cx="5254040" cy="3463963"/>
        </p:xfrm>
        <a:graphic>
          <a:graphicData uri="http://schemas.openxmlformats.org/drawingml/2006/table">
            <a:tbl>
              <a:tblPr firstRow="1" bandRow="1">
                <a:tableStyleId>{5C22544A-7EE6-4342-B048-85BDC9FD1C3A}</a:tableStyleId>
              </a:tblPr>
              <a:tblGrid>
                <a:gridCol w="1050808">
                  <a:extLst>
                    <a:ext uri="{9D8B030D-6E8A-4147-A177-3AD203B41FA5}">
                      <a16:colId xmlns:a16="http://schemas.microsoft.com/office/drawing/2014/main" val="4272756055"/>
                    </a:ext>
                  </a:extLst>
                </a:gridCol>
                <a:gridCol w="1050808">
                  <a:extLst>
                    <a:ext uri="{9D8B030D-6E8A-4147-A177-3AD203B41FA5}">
                      <a16:colId xmlns:a16="http://schemas.microsoft.com/office/drawing/2014/main" val="329208851"/>
                    </a:ext>
                  </a:extLst>
                </a:gridCol>
                <a:gridCol w="1050808">
                  <a:extLst>
                    <a:ext uri="{9D8B030D-6E8A-4147-A177-3AD203B41FA5}">
                      <a16:colId xmlns:a16="http://schemas.microsoft.com/office/drawing/2014/main" val="4224874454"/>
                    </a:ext>
                  </a:extLst>
                </a:gridCol>
                <a:gridCol w="1050808">
                  <a:extLst>
                    <a:ext uri="{9D8B030D-6E8A-4147-A177-3AD203B41FA5}">
                      <a16:colId xmlns:a16="http://schemas.microsoft.com/office/drawing/2014/main" val="1414607924"/>
                    </a:ext>
                  </a:extLst>
                </a:gridCol>
                <a:gridCol w="1050808">
                  <a:extLst>
                    <a:ext uri="{9D8B030D-6E8A-4147-A177-3AD203B41FA5}">
                      <a16:colId xmlns:a16="http://schemas.microsoft.com/office/drawing/2014/main" val="1046400842"/>
                    </a:ext>
                  </a:extLst>
                </a:gridCol>
              </a:tblGrid>
              <a:tr h="761401">
                <a:tc>
                  <a:txBody>
                    <a:bodyPr/>
                    <a:lstStyle/>
                    <a:p>
                      <a:r>
                        <a:rPr lang="en-CA" sz="1000" b="1" dirty="0">
                          <a:solidFill>
                            <a:schemeClr val="tx1"/>
                          </a:solidFill>
                        </a:rPr>
                        <a:t>R: Fecha</a:t>
                      </a:r>
                      <a:endParaRPr lang="en-US" sz="1000" b="1" dirty="0">
                        <a:solidFill>
                          <a:schemeClr val="tx1"/>
                        </a:solidFill>
                      </a:endParaRPr>
                    </a:p>
                  </a:txBody>
                  <a:tcP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solidFill>
                      <a:schemeClr val="accent3">
                        <a:lumMod val="20000"/>
                        <a:lumOff val="80000"/>
                      </a:schemeClr>
                    </a:solidFill>
                  </a:tcPr>
                </a:tc>
                <a:tc>
                  <a:txBody>
                    <a:bodyPr/>
                    <a:lstStyle/>
                    <a:p>
                      <a:r>
                        <a:rPr lang="en-CA" sz="1000" b="1" dirty="0">
                          <a:solidFill>
                            <a:schemeClr val="tx1"/>
                          </a:solidFill>
                        </a:rPr>
                        <a:t>B: Artículo adquirido</a:t>
                      </a:r>
                      <a:endParaRPr lang="en-US" sz="1000" b="1" dirty="0">
                        <a:solidFill>
                          <a:schemeClr val="tx1"/>
                        </a:solidFill>
                      </a:endParaRPr>
                    </a:p>
                  </a:txBody>
                  <a:tcP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solidFill>
                      <a:schemeClr val="accent3">
                        <a:lumMod val="20000"/>
                        <a:lumOff val="80000"/>
                      </a:schemeClr>
                    </a:solidFill>
                  </a:tcPr>
                </a:tc>
                <a:tc>
                  <a:txBody>
                    <a:bodyPr/>
                    <a:lstStyle/>
                    <a:p>
                      <a:r>
                        <a:rPr lang="en-CA" sz="1000" b="1" dirty="0">
                          <a:solidFill>
                            <a:schemeClr val="tx1"/>
                          </a:solidFill>
                        </a:rPr>
                        <a:t>C: </a:t>
                      </a:r>
                      <a:r>
                        <a:rPr lang="en-CA" sz="1000" b="1" dirty="0" err="1">
                          <a:solidFill>
                            <a:schemeClr val="tx1"/>
                          </a:solidFill>
                        </a:rPr>
                        <a:t>Precio</a:t>
                      </a:r>
                      <a:r>
                        <a:rPr lang="en-CA" sz="1000" b="1" dirty="0">
                          <a:solidFill>
                            <a:schemeClr val="tx1"/>
                          </a:solidFill>
                        </a:rPr>
                        <a:t> </a:t>
                      </a:r>
                      <a:r>
                        <a:rPr lang="en-CA" sz="1000" b="1" dirty="0" err="1">
                          <a:solidFill>
                            <a:schemeClr val="tx1"/>
                          </a:solidFill>
                        </a:rPr>
                        <a:t>pagado</a:t>
                      </a:r>
                      <a:r>
                        <a:rPr lang="en-CA" sz="1000" b="1" dirty="0">
                          <a:solidFill>
                            <a:schemeClr val="tx1"/>
                          </a:solidFill>
                        </a:rPr>
                        <a:t> (</a:t>
                      </a:r>
                      <a:r>
                        <a:rPr lang="en-CA" sz="1000" b="1" dirty="0" err="1">
                          <a:solidFill>
                            <a:schemeClr val="tx1"/>
                          </a:solidFill>
                        </a:rPr>
                        <a:t>cantidad</a:t>
                      </a:r>
                      <a:r>
                        <a:rPr lang="en-CA" sz="1000" b="1" dirty="0">
                          <a:solidFill>
                            <a:schemeClr val="tx1"/>
                          </a:solidFill>
                        </a:rPr>
                        <a:t> </a:t>
                      </a:r>
                      <a:r>
                        <a:rPr lang="en-CA" sz="1000" b="1" dirty="0" err="1">
                          <a:solidFill>
                            <a:schemeClr val="tx1"/>
                          </a:solidFill>
                        </a:rPr>
                        <a:t>gastada</a:t>
                      </a:r>
                      <a:r>
                        <a:rPr lang="en-CA" sz="1000" b="1" dirty="0">
                          <a:solidFill>
                            <a:schemeClr val="tx1"/>
                          </a:solidFill>
                        </a:rPr>
                        <a:t> real)</a:t>
                      </a:r>
                      <a:endParaRPr lang="en-US" sz="1000" b="1" dirty="0">
                        <a:solidFill>
                          <a:schemeClr val="tx1"/>
                        </a:solidFill>
                      </a:endParaRPr>
                    </a:p>
                  </a:txBody>
                  <a:tcP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solidFill>
                      <a:schemeClr val="accent3">
                        <a:lumMod val="20000"/>
                        <a:lumOff val="80000"/>
                      </a:schemeClr>
                    </a:solidFill>
                  </a:tcPr>
                </a:tc>
                <a:tc>
                  <a:txBody>
                    <a:bodyPr/>
                    <a:lstStyle/>
                    <a:p>
                      <a:r>
                        <a:rPr lang="en-CA" sz="1000" b="1" dirty="0">
                          <a:solidFill>
                            <a:schemeClr val="tx1"/>
                          </a:solidFill>
                        </a:rPr>
                        <a:t>D: Lugar </a:t>
                      </a:r>
                      <a:r>
                        <a:rPr lang="en-CA" sz="1000" b="1" dirty="0" err="1">
                          <a:solidFill>
                            <a:schemeClr val="tx1"/>
                          </a:solidFill>
                        </a:rPr>
                        <a:t>donde</a:t>
                      </a:r>
                      <a:r>
                        <a:rPr lang="en-CA" sz="1000" b="1" dirty="0">
                          <a:solidFill>
                            <a:schemeClr val="tx1"/>
                          </a:solidFill>
                        </a:rPr>
                        <a:t> se </a:t>
                      </a:r>
                      <a:r>
                        <a:rPr lang="en-CA" sz="1000" b="1" dirty="0" err="1">
                          <a:solidFill>
                            <a:schemeClr val="tx1"/>
                          </a:solidFill>
                        </a:rPr>
                        <a:t>compró</a:t>
                      </a:r>
                      <a:r>
                        <a:rPr lang="en-CA" sz="1000" b="1" dirty="0">
                          <a:solidFill>
                            <a:schemeClr val="tx1"/>
                          </a:solidFill>
                        </a:rPr>
                        <a:t> (opcional)</a:t>
                      </a:r>
                      <a:endParaRPr lang="en-US" sz="1000" b="1" dirty="0">
                        <a:solidFill>
                          <a:schemeClr val="tx1"/>
                        </a:solidFill>
                      </a:endParaRPr>
                    </a:p>
                  </a:txBody>
                  <a:tcP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solidFill>
                      <a:schemeClr val="accent3">
                        <a:lumMod val="20000"/>
                        <a:lumOff val="80000"/>
                      </a:schemeClr>
                    </a:solidFill>
                  </a:tcPr>
                </a:tc>
                <a:tc>
                  <a:txBody>
                    <a:bodyPr/>
                    <a:lstStyle/>
                    <a:p>
                      <a:r>
                        <a:rPr lang="en-CA" sz="1000" b="1" dirty="0">
                          <a:solidFill>
                            <a:schemeClr val="tx1"/>
                          </a:solidFill>
                        </a:rPr>
                        <a:t>E: ¿Quién se beneficia de este artículo en el hogar?</a:t>
                      </a:r>
                      <a:endParaRPr lang="en-US" sz="1000" b="1" dirty="0">
                        <a:solidFill>
                          <a:schemeClr val="tx1"/>
                        </a:solidFill>
                      </a:endParaRPr>
                    </a:p>
                  </a:txBody>
                  <a:tcP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solidFill>
                      <a:schemeClr val="accent3">
                        <a:lumMod val="20000"/>
                        <a:lumOff val="80000"/>
                      </a:schemeClr>
                    </a:solidFill>
                  </a:tcPr>
                </a:tc>
                <a:extLst>
                  <a:ext uri="{0D108BD9-81ED-4DB2-BD59-A6C34878D82A}">
                    <a16:rowId xmlns:a16="http://schemas.microsoft.com/office/drawing/2014/main" val="1259050122"/>
                  </a:ext>
                </a:extLst>
              </a:tr>
              <a:tr h="450427">
                <a:tc>
                  <a:txBody>
                    <a:bodyPr/>
                    <a:lstStyle/>
                    <a:p>
                      <a:endParaRPr lang="en-US" sz="1000" b="0" dirty="0">
                        <a:solidFill>
                          <a:schemeClr val="tx1"/>
                        </a:solidFill>
                      </a:endParaRPr>
                    </a:p>
                  </a:txBody>
                  <a:tcP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endParaRPr lang="en-US" sz="1000" b="0" dirty="0">
                        <a:solidFill>
                          <a:schemeClr val="tx1"/>
                        </a:solidFill>
                      </a:endParaRPr>
                    </a:p>
                  </a:txBody>
                  <a:tcP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endParaRPr lang="en-US" sz="1000" b="0" dirty="0">
                        <a:solidFill>
                          <a:schemeClr val="tx1"/>
                        </a:solidFill>
                      </a:endParaRPr>
                    </a:p>
                  </a:txBody>
                  <a:tcP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endParaRPr lang="en-US" sz="1000" b="0">
                        <a:solidFill>
                          <a:schemeClr val="tx1"/>
                        </a:solidFill>
                      </a:endParaRPr>
                    </a:p>
                  </a:txBody>
                  <a:tcP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endParaRPr lang="en-US" sz="1000" b="0" dirty="0">
                        <a:solidFill>
                          <a:schemeClr val="tx1"/>
                        </a:solidFill>
                      </a:endParaRPr>
                    </a:p>
                  </a:txBody>
                  <a:tcP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extLst>
                  <a:ext uri="{0D108BD9-81ED-4DB2-BD59-A6C34878D82A}">
                    <a16:rowId xmlns:a16="http://schemas.microsoft.com/office/drawing/2014/main" val="123600893"/>
                  </a:ext>
                </a:extLst>
              </a:tr>
              <a:tr h="450427">
                <a:tc>
                  <a:txBody>
                    <a:bodyPr/>
                    <a:lstStyle/>
                    <a:p>
                      <a:endParaRPr lang="en-US" sz="1000" b="0" dirty="0">
                        <a:solidFill>
                          <a:schemeClr val="tx1"/>
                        </a:solidFill>
                      </a:endParaRPr>
                    </a:p>
                  </a:txBody>
                  <a:tcP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endParaRPr lang="en-US" sz="1000" b="0">
                        <a:solidFill>
                          <a:schemeClr val="tx1"/>
                        </a:solidFill>
                      </a:endParaRPr>
                    </a:p>
                  </a:txBody>
                  <a:tcP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endParaRPr lang="en-US" sz="1000" b="0" dirty="0">
                        <a:solidFill>
                          <a:schemeClr val="tx1"/>
                        </a:solidFill>
                      </a:endParaRPr>
                    </a:p>
                  </a:txBody>
                  <a:tcP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endParaRPr lang="en-US" sz="1000" b="0" dirty="0">
                        <a:solidFill>
                          <a:schemeClr val="tx1"/>
                        </a:solidFill>
                      </a:endParaRPr>
                    </a:p>
                  </a:txBody>
                  <a:tcP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endParaRPr lang="en-US" sz="1000" b="0">
                        <a:solidFill>
                          <a:schemeClr val="tx1"/>
                        </a:solidFill>
                      </a:endParaRPr>
                    </a:p>
                  </a:txBody>
                  <a:tcP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extLst>
                  <a:ext uri="{0D108BD9-81ED-4DB2-BD59-A6C34878D82A}">
                    <a16:rowId xmlns:a16="http://schemas.microsoft.com/office/drawing/2014/main" val="4128856575"/>
                  </a:ext>
                </a:extLst>
              </a:tr>
              <a:tr h="450427">
                <a:tc>
                  <a:txBody>
                    <a:bodyPr/>
                    <a:lstStyle/>
                    <a:p>
                      <a:endParaRPr lang="en-US" sz="1000" b="0" dirty="0">
                        <a:solidFill>
                          <a:schemeClr val="tx1"/>
                        </a:solidFill>
                      </a:endParaRPr>
                    </a:p>
                  </a:txBody>
                  <a:tcP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endParaRPr lang="en-US" sz="1000" b="0">
                        <a:solidFill>
                          <a:schemeClr val="tx1"/>
                        </a:solidFill>
                      </a:endParaRPr>
                    </a:p>
                  </a:txBody>
                  <a:tcP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endParaRPr lang="en-US" sz="1000" b="0" dirty="0">
                        <a:solidFill>
                          <a:schemeClr val="tx1"/>
                        </a:solidFill>
                      </a:endParaRPr>
                    </a:p>
                  </a:txBody>
                  <a:tcP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endParaRPr lang="en-US" sz="1000" b="0" dirty="0">
                        <a:solidFill>
                          <a:schemeClr val="tx1"/>
                        </a:solidFill>
                      </a:endParaRPr>
                    </a:p>
                  </a:txBody>
                  <a:tcP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endParaRPr lang="en-US" sz="1000" b="0" dirty="0">
                        <a:solidFill>
                          <a:schemeClr val="tx1"/>
                        </a:solidFill>
                      </a:endParaRPr>
                    </a:p>
                  </a:txBody>
                  <a:tcP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extLst>
                  <a:ext uri="{0D108BD9-81ED-4DB2-BD59-A6C34878D82A}">
                    <a16:rowId xmlns:a16="http://schemas.microsoft.com/office/drawing/2014/main" val="91133611"/>
                  </a:ext>
                </a:extLst>
              </a:tr>
              <a:tr h="450427">
                <a:tc>
                  <a:txBody>
                    <a:bodyPr/>
                    <a:lstStyle/>
                    <a:p>
                      <a:endParaRPr lang="en-US" sz="1000" b="0" dirty="0">
                        <a:solidFill>
                          <a:schemeClr val="tx1"/>
                        </a:solidFill>
                      </a:endParaRPr>
                    </a:p>
                  </a:txBody>
                  <a:tcP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endParaRPr lang="en-US" sz="1000" b="0">
                        <a:solidFill>
                          <a:schemeClr val="tx1"/>
                        </a:solidFill>
                      </a:endParaRPr>
                    </a:p>
                  </a:txBody>
                  <a:tcP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endParaRPr lang="en-US" sz="1000" b="0" dirty="0">
                        <a:solidFill>
                          <a:schemeClr val="tx1"/>
                        </a:solidFill>
                      </a:endParaRPr>
                    </a:p>
                  </a:txBody>
                  <a:tcP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endParaRPr lang="en-US" sz="1000" b="0" dirty="0">
                        <a:solidFill>
                          <a:schemeClr val="tx1"/>
                        </a:solidFill>
                      </a:endParaRPr>
                    </a:p>
                  </a:txBody>
                  <a:tcP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endParaRPr lang="en-US" sz="1000" b="0" dirty="0">
                        <a:solidFill>
                          <a:schemeClr val="tx1"/>
                        </a:solidFill>
                      </a:endParaRPr>
                    </a:p>
                  </a:txBody>
                  <a:tcP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extLst>
                  <a:ext uri="{0D108BD9-81ED-4DB2-BD59-A6C34878D82A}">
                    <a16:rowId xmlns:a16="http://schemas.microsoft.com/office/drawing/2014/main" val="3382604348"/>
                  </a:ext>
                </a:extLst>
              </a:tr>
              <a:tr h="450427">
                <a:tc>
                  <a:txBody>
                    <a:bodyPr/>
                    <a:lstStyle/>
                    <a:p>
                      <a:endParaRPr lang="en-US" sz="1000" b="0" dirty="0">
                        <a:solidFill>
                          <a:schemeClr val="tx1"/>
                        </a:solidFill>
                      </a:endParaRPr>
                    </a:p>
                  </a:txBody>
                  <a:tcP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endParaRPr lang="en-US" sz="1000" b="0">
                        <a:solidFill>
                          <a:schemeClr val="tx1"/>
                        </a:solidFill>
                      </a:endParaRPr>
                    </a:p>
                  </a:txBody>
                  <a:tcP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endParaRPr lang="en-US" sz="1000" b="0" dirty="0">
                        <a:solidFill>
                          <a:schemeClr val="tx1"/>
                        </a:solidFill>
                      </a:endParaRPr>
                    </a:p>
                  </a:txBody>
                  <a:tcP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endParaRPr lang="en-US" sz="1000" b="0" dirty="0">
                        <a:solidFill>
                          <a:schemeClr val="tx1"/>
                        </a:solidFill>
                      </a:endParaRPr>
                    </a:p>
                  </a:txBody>
                  <a:tcP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endParaRPr lang="en-US" sz="1000" b="0" dirty="0">
                        <a:solidFill>
                          <a:schemeClr val="tx1"/>
                        </a:solidFill>
                      </a:endParaRPr>
                    </a:p>
                  </a:txBody>
                  <a:tcP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extLst>
                  <a:ext uri="{0D108BD9-81ED-4DB2-BD59-A6C34878D82A}">
                    <a16:rowId xmlns:a16="http://schemas.microsoft.com/office/drawing/2014/main" val="2310978390"/>
                  </a:ext>
                </a:extLst>
              </a:tr>
              <a:tr h="450427">
                <a:tc>
                  <a:txBody>
                    <a:bodyPr/>
                    <a:lstStyle/>
                    <a:p>
                      <a:endParaRPr lang="en-US" sz="1000" b="0" dirty="0">
                        <a:solidFill>
                          <a:schemeClr val="tx1"/>
                        </a:solidFill>
                      </a:endParaRPr>
                    </a:p>
                  </a:txBody>
                  <a:tcP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endParaRPr lang="en-US" sz="1000" b="0">
                        <a:solidFill>
                          <a:schemeClr val="tx1"/>
                        </a:solidFill>
                      </a:endParaRPr>
                    </a:p>
                  </a:txBody>
                  <a:tcP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endParaRPr lang="en-US" sz="1000" b="0" dirty="0">
                        <a:solidFill>
                          <a:schemeClr val="tx1"/>
                        </a:solidFill>
                      </a:endParaRPr>
                    </a:p>
                  </a:txBody>
                  <a:tcP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endParaRPr lang="en-US" sz="1000" b="0" dirty="0">
                        <a:solidFill>
                          <a:schemeClr val="tx1"/>
                        </a:solidFill>
                      </a:endParaRPr>
                    </a:p>
                  </a:txBody>
                  <a:tcP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endParaRPr lang="en-US" sz="1000" b="0" dirty="0">
                        <a:solidFill>
                          <a:schemeClr val="tx1"/>
                        </a:solidFill>
                      </a:endParaRPr>
                    </a:p>
                  </a:txBody>
                  <a:tcP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extLst>
                  <a:ext uri="{0D108BD9-81ED-4DB2-BD59-A6C34878D82A}">
                    <a16:rowId xmlns:a16="http://schemas.microsoft.com/office/drawing/2014/main" val="697074538"/>
                  </a:ext>
                </a:extLst>
              </a:tr>
            </a:tbl>
          </a:graphicData>
        </a:graphic>
      </p:graphicFrame>
    </p:spTree>
    <p:extLst>
      <p:ext uri="{BB962C8B-B14F-4D97-AF65-F5344CB8AC3E}">
        <p14:creationId xmlns:p14="http://schemas.microsoft.com/office/powerpoint/2010/main" val="97582078"/>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DCC30225-6A4F-905D-FC69-8863D5FCD08C}"/>
              </a:ext>
            </a:extLst>
          </p:cNvPr>
          <p:cNvSpPr txBox="1"/>
          <p:nvPr/>
        </p:nvSpPr>
        <p:spPr>
          <a:xfrm>
            <a:off x="1013200" y="719317"/>
            <a:ext cx="5226892" cy="738664"/>
          </a:xfrm>
          <a:prstGeom prst="rect">
            <a:avLst/>
          </a:prstGeom>
          <a:noFill/>
        </p:spPr>
        <p:txBody>
          <a:bodyPr wrap="square">
            <a:spAutoFit/>
          </a:bodyPr>
          <a:lstStyle/>
          <a:p>
            <a:pPr marL="0" marR="0" lvl="0" indent="0" algn="l" rtl="0">
              <a:spcBef>
                <a:spcPts val="0"/>
              </a:spcBef>
              <a:spcAft>
                <a:spcPts val="1800"/>
              </a:spcAft>
              <a:buNone/>
            </a:pPr>
            <a:r>
              <a:rPr lang="en-US" sz="1400" b="1" spc="300" dirty="0">
                <a:solidFill>
                  <a:schemeClr val="bg1"/>
                </a:solidFill>
                <a:highlight>
                  <a:srgbClr val="54AF4B"/>
                </a:highlight>
                <a:latin typeface="Calibri"/>
                <a:ea typeface="Calibri"/>
                <a:cs typeface="Calibri"/>
                <a:sym typeface="Calibri"/>
              </a:rPr>
              <a:t>SESIÓN 9: TÉCNICAS DE RELAJACIÓN Y AUTOCUIDADO PARA AYUDAR A LOS/AS CUIDADORES </a:t>
            </a:r>
          </a:p>
        </p:txBody>
      </p:sp>
      <p:sp>
        <p:nvSpPr>
          <p:cNvPr id="16" name="Hexagon 15">
            <a:extLst>
              <a:ext uri="{FF2B5EF4-FFF2-40B4-BE49-F238E27FC236}">
                <a16:creationId xmlns:a16="http://schemas.microsoft.com/office/drawing/2014/main" id="{F4F20A53-B8B7-8386-80BB-458946D2C2F7}"/>
              </a:ext>
            </a:extLst>
          </p:cNvPr>
          <p:cNvSpPr/>
          <p:nvPr/>
        </p:nvSpPr>
        <p:spPr>
          <a:xfrm rot="1782986">
            <a:off x="286724" y="301110"/>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Hexagon 16">
            <a:extLst>
              <a:ext uri="{FF2B5EF4-FFF2-40B4-BE49-F238E27FC236}">
                <a16:creationId xmlns:a16="http://schemas.microsoft.com/office/drawing/2014/main" id="{5B0D2ECD-2245-1B29-30FA-9D9E91DEC81C}"/>
              </a:ext>
            </a:extLst>
          </p:cNvPr>
          <p:cNvSpPr/>
          <p:nvPr/>
        </p:nvSpPr>
        <p:spPr>
          <a:xfrm rot="1782986">
            <a:off x="286724" y="763955"/>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Hexagon 17">
            <a:extLst>
              <a:ext uri="{FF2B5EF4-FFF2-40B4-BE49-F238E27FC236}">
                <a16:creationId xmlns:a16="http://schemas.microsoft.com/office/drawing/2014/main" id="{2F62FD80-42A6-087C-FB97-CBD717DE2157}"/>
              </a:ext>
            </a:extLst>
          </p:cNvPr>
          <p:cNvSpPr/>
          <p:nvPr/>
        </p:nvSpPr>
        <p:spPr>
          <a:xfrm rot="1782986">
            <a:off x="286724" y="1226800"/>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Hexagon 18">
            <a:extLst>
              <a:ext uri="{FF2B5EF4-FFF2-40B4-BE49-F238E27FC236}">
                <a16:creationId xmlns:a16="http://schemas.microsoft.com/office/drawing/2014/main" id="{34282C81-1BDD-445E-97F5-59741069E143}"/>
              </a:ext>
            </a:extLst>
          </p:cNvPr>
          <p:cNvSpPr/>
          <p:nvPr/>
        </p:nvSpPr>
        <p:spPr>
          <a:xfrm rot="1782986">
            <a:off x="286724" y="1689645"/>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Hexagon 19">
            <a:extLst>
              <a:ext uri="{FF2B5EF4-FFF2-40B4-BE49-F238E27FC236}">
                <a16:creationId xmlns:a16="http://schemas.microsoft.com/office/drawing/2014/main" id="{DAE8D308-1F21-2E7C-7DA3-C0E216556E5B}"/>
              </a:ext>
            </a:extLst>
          </p:cNvPr>
          <p:cNvSpPr/>
          <p:nvPr/>
        </p:nvSpPr>
        <p:spPr>
          <a:xfrm rot="1782986">
            <a:off x="286724" y="2152490"/>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Hexagon 1">
            <a:extLst>
              <a:ext uri="{FF2B5EF4-FFF2-40B4-BE49-F238E27FC236}">
                <a16:creationId xmlns:a16="http://schemas.microsoft.com/office/drawing/2014/main" id="{1E37091B-55F7-99F1-7BB3-3E38A159A2CF}"/>
              </a:ext>
            </a:extLst>
          </p:cNvPr>
          <p:cNvSpPr/>
          <p:nvPr/>
        </p:nvSpPr>
        <p:spPr>
          <a:xfrm rot="1782986">
            <a:off x="286724" y="2615334"/>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Hexagon 2">
            <a:extLst>
              <a:ext uri="{FF2B5EF4-FFF2-40B4-BE49-F238E27FC236}">
                <a16:creationId xmlns:a16="http://schemas.microsoft.com/office/drawing/2014/main" id="{A3D3CC4C-CCF0-1944-C84C-88EA789CEF25}"/>
              </a:ext>
            </a:extLst>
          </p:cNvPr>
          <p:cNvSpPr/>
          <p:nvPr/>
        </p:nvSpPr>
        <p:spPr>
          <a:xfrm rot="1782986">
            <a:off x="286724" y="3078179"/>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Hexagon 3">
            <a:extLst>
              <a:ext uri="{FF2B5EF4-FFF2-40B4-BE49-F238E27FC236}">
                <a16:creationId xmlns:a16="http://schemas.microsoft.com/office/drawing/2014/main" id="{1426B9F9-577C-D8DA-5B67-90CA500A9B51}"/>
              </a:ext>
            </a:extLst>
          </p:cNvPr>
          <p:cNvSpPr/>
          <p:nvPr/>
        </p:nvSpPr>
        <p:spPr>
          <a:xfrm rot="1782986">
            <a:off x="286724" y="3541024"/>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Hexagon 5">
            <a:extLst>
              <a:ext uri="{FF2B5EF4-FFF2-40B4-BE49-F238E27FC236}">
                <a16:creationId xmlns:a16="http://schemas.microsoft.com/office/drawing/2014/main" id="{7CC15EA9-F408-4225-9220-1B8536D5999B}"/>
              </a:ext>
            </a:extLst>
          </p:cNvPr>
          <p:cNvSpPr/>
          <p:nvPr/>
        </p:nvSpPr>
        <p:spPr>
          <a:xfrm rot="1782986">
            <a:off x="286724" y="4003869"/>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Hexagon 6">
            <a:extLst>
              <a:ext uri="{FF2B5EF4-FFF2-40B4-BE49-F238E27FC236}">
                <a16:creationId xmlns:a16="http://schemas.microsoft.com/office/drawing/2014/main" id="{5B69E624-2ACE-034F-1033-1FD7D9AEB146}"/>
              </a:ext>
            </a:extLst>
          </p:cNvPr>
          <p:cNvSpPr/>
          <p:nvPr/>
        </p:nvSpPr>
        <p:spPr>
          <a:xfrm rot="1782986">
            <a:off x="286724" y="4466714"/>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TextBox 13">
            <a:extLst>
              <a:ext uri="{FF2B5EF4-FFF2-40B4-BE49-F238E27FC236}">
                <a16:creationId xmlns:a16="http://schemas.microsoft.com/office/drawing/2014/main" id="{82C3139B-2B42-ECA7-7193-4EF70C13BB7B}"/>
              </a:ext>
            </a:extLst>
          </p:cNvPr>
          <p:cNvSpPr txBox="1"/>
          <p:nvPr/>
        </p:nvSpPr>
        <p:spPr>
          <a:xfrm>
            <a:off x="1013199" y="1386064"/>
            <a:ext cx="5226891" cy="281231"/>
          </a:xfrm>
          <a:prstGeom prst="rect">
            <a:avLst/>
          </a:prstGeom>
          <a:noFill/>
        </p:spPr>
        <p:txBody>
          <a:bodyPr wrap="square">
            <a:spAutoFit/>
          </a:bodyPr>
          <a:lstStyle/>
          <a:p>
            <a:pPr>
              <a:lnSpc>
                <a:spcPct val="107000"/>
              </a:lnSpc>
              <a:spcAft>
                <a:spcPts val="800"/>
              </a:spcAft>
            </a:pPr>
            <a:r>
              <a:rPr lang="en-US" sz="1200" b="1" spc="300" dirty="0">
                <a:effectLst/>
                <a:latin typeface="Calibri" panose="020F0502020204030204" pitchFamily="34" charset="0"/>
                <a:ea typeface="Calibri" panose="020F0502020204030204" pitchFamily="34" charset="0"/>
                <a:cs typeface="Calibri" panose="020F0502020204030204" pitchFamily="34" charset="0"/>
              </a:rPr>
              <a:t>CAJA DE HERRAMIENTAS DE TÉCNICAS DE RELAJACIÓN Y AUTOCUIDADO</a:t>
            </a:r>
            <a:endParaRPr lang="en-US" sz="1200" spc="300" dirty="0">
              <a:effectLst/>
              <a:latin typeface="Calibri" panose="020F0502020204030204" pitchFamily="34" charset="0"/>
              <a:ea typeface="Calibri" panose="020F0502020204030204" pitchFamily="34" charset="0"/>
              <a:cs typeface="Arial" panose="020B0604020202020204" pitchFamily="34" charset="0"/>
            </a:endParaRPr>
          </a:p>
        </p:txBody>
      </p:sp>
      <p:graphicFrame>
        <p:nvGraphicFramePr>
          <p:cNvPr id="25" name="Table 25">
            <a:extLst>
              <a:ext uri="{FF2B5EF4-FFF2-40B4-BE49-F238E27FC236}">
                <a16:creationId xmlns:a16="http://schemas.microsoft.com/office/drawing/2014/main" id="{2A104F1B-A7CA-8B7C-7DCF-3A5E21A93305}"/>
              </a:ext>
            </a:extLst>
          </p:cNvPr>
          <p:cNvGraphicFramePr>
            <a:graphicFrameLocks noGrp="1"/>
          </p:cNvGraphicFramePr>
          <p:nvPr>
            <p:extLst>
              <p:ext uri="{D42A27DB-BD31-4B8C-83A1-F6EECF244321}">
                <p14:modId xmlns:p14="http://schemas.microsoft.com/office/powerpoint/2010/main" val="3758735482"/>
              </p:ext>
            </p:extLst>
          </p:nvPr>
        </p:nvGraphicFramePr>
        <p:xfrm>
          <a:off x="1013199" y="2088334"/>
          <a:ext cx="5226891" cy="2877820"/>
        </p:xfrm>
        <a:graphic>
          <a:graphicData uri="http://schemas.openxmlformats.org/drawingml/2006/table">
            <a:tbl>
              <a:tblPr firstRow="1" bandRow="1">
                <a:tableStyleId>{5C22544A-7EE6-4342-B048-85BDC9FD1C3A}</a:tableStyleId>
              </a:tblPr>
              <a:tblGrid>
                <a:gridCol w="5226891">
                  <a:extLst>
                    <a:ext uri="{9D8B030D-6E8A-4147-A177-3AD203B41FA5}">
                      <a16:colId xmlns:a16="http://schemas.microsoft.com/office/drawing/2014/main" val="2666199177"/>
                    </a:ext>
                  </a:extLst>
                </a:gridCol>
              </a:tblGrid>
              <a:tr h="0">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sz="1100" dirty="0">
                          <a:solidFill>
                            <a:schemeClr val="tx1"/>
                          </a:solidFill>
                          <a:effectLst/>
                        </a:rPr>
                        <a:t>Técnica de respiración profunda </a:t>
                      </a:r>
                    </a:p>
                  </a:txBody>
                  <a:tcP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solidFill>
                      <a:schemeClr val="accent3">
                        <a:lumMod val="20000"/>
                        <a:lumOff val="80000"/>
                      </a:schemeClr>
                    </a:solidFill>
                  </a:tcPr>
                </a:tc>
                <a:extLst>
                  <a:ext uri="{0D108BD9-81ED-4DB2-BD59-A6C34878D82A}">
                    <a16:rowId xmlns:a16="http://schemas.microsoft.com/office/drawing/2014/main" val="2458233383"/>
                  </a:ext>
                </a:extLst>
              </a:tr>
              <a:tr h="1041173">
                <a:tc>
                  <a:txBody>
                    <a:bodyPr/>
                    <a:lstStyle/>
                    <a:p>
                      <a:pPr>
                        <a:lnSpc>
                          <a:spcPct val="107000"/>
                        </a:lnSpc>
                        <a:spcAft>
                          <a:spcPts val="800"/>
                        </a:spcAft>
                      </a:pPr>
                      <a:r>
                        <a:rPr lang="en-US" sz="1100" dirty="0">
                          <a:solidFill>
                            <a:schemeClr val="tx1"/>
                          </a:solidFill>
                          <a:effectLst/>
                        </a:rPr>
                        <a:t>Este ejercicio es para el estrés, la ansiedad y el pánico. Solo </a:t>
                      </a:r>
                      <a:r>
                        <a:rPr lang="en-US" sz="1100" dirty="0" err="1">
                          <a:solidFill>
                            <a:schemeClr val="tx1"/>
                          </a:solidFill>
                          <a:effectLst/>
                        </a:rPr>
                        <a:t>toma</a:t>
                      </a:r>
                      <a:r>
                        <a:rPr lang="en-US" sz="1100" dirty="0">
                          <a:solidFill>
                            <a:schemeClr val="tx1"/>
                          </a:solidFill>
                          <a:effectLst/>
                        </a:rPr>
                        <a:t> </a:t>
                      </a:r>
                      <a:r>
                        <a:rPr lang="en-US" sz="1100" dirty="0" err="1">
                          <a:solidFill>
                            <a:schemeClr val="tx1"/>
                          </a:solidFill>
                          <a:effectLst/>
                        </a:rPr>
                        <a:t>unos</a:t>
                      </a:r>
                      <a:r>
                        <a:rPr lang="en-US" sz="1100" dirty="0">
                          <a:solidFill>
                            <a:schemeClr val="tx1"/>
                          </a:solidFill>
                          <a:effectLst/>
                        </a:rPr>
                        <a:t> minutos y se puede hacer en cualquier sitio. Funciona mejor si lo conviertes en parte de tu rutina habitual.</a:t>
                      </a:r>
                    </a:p>
                    <a:p>
                      <a:pPr>
                        <a:lnSpc>
                          <a:spcPct val="107000"/>
                        </a:lnSpc>
                        <a:spcAft>
                          <a:spcPts val="800"/>
                        </a:spcAft>
                      </a:pPr>
                      <a:r>
                        <a:rPr lang="en-US" sz="1100" dirty="0">
                          <a:solidFill>
                            <a:schemeClr val="tx1"/>
                          </a:solidFill>
                          <a:effectLst/>
                        </a:rPr>
                        <a:t>Ponte lo </a:t>
                      </a:r>
                      <a:r>
                        <a:rPr lang="en-US" sz="1100" dirty="0" err="1">
                          <a:solidFill>
                            <a:schemeClr val="tx1"/>
                          </a:solidFill>
                          <a:effectLst/>
                        </a:rPr>
                        <a:t>más</a:t>
                      </a:r>
                      <a:r>
                        <a:rPr lang="en-US" sz="1100" dirty="0">
                          <a:solidFill>
                            <a:schemeClr val="tx1"/>
                          </a:solidFill>
                          <a:effectLst/>
                        </a:rPr>
                        <a:t> </a:t>
                      </a:r>
                      <a:r>
                        <a:rPr lang="en-US" sz="1100" dirty="0" err="1">
                          <a:solidFill>
                            <a:schemeClr val="tx1"/>
                          </a:solidFill>
                          <a:effectLst/>
                        </a:rPr>
                        <a:t>cómodo</a:t>
                      </a:r>
                      <a:r>
                        <a:rPr lang="en-US" sz="1100" dirty="0">
                          <a:solidFill>
                            <a:schemeClr val="tx1"/>
                          </a:solidFill>
                          <a:effectLst/>
                        </a:rPr>
                        <a:t>/a posible, puedes estar de pie, </a:t>
                      </a:r>
                      <a:r>
                        <a:rPr lang="en-US" sz="1100" dirty="0" err="1">
                          <a:solidFill>
                            <a:schemeClr val="tx1"/>
                          </a:solidFill>
                          <a:effectLst/>
                        </a:rPr>
                        <a:t>sentado</a:t>
                      </a:r>
                      <a:r>
                        <a:rPr lang="en-US" sz="1100" dirty="0">
                          <a:solidFill>
                            <a:schemeClr val="tx1"/>
                          </a:solidFill>
                          <a:effectLst/>
                        </a:rPr>
                        <a:t>/a en una silla que apoye la espalda o tumbado. Mantén el ajuste a la anchura de las caderas. </a:t>
                      </a:r>
                    </a:p>
                    <a:p>
                      <a:pPr marL="171450" lvl="0" indent="-171450">
                        <a:lnSpc>
                          <a:spcPct val="107000"/>
                        </a:lnSpc>
                        <a:buFont typeface="Arial" panose="020B0604020202020204" pitchFamily="34" charset="0"/>
                        <a:buChar char="•"/>
                      </a:pPr>
                      <a:r>
                        <a:rPr lang="en-US" sz="1100" dirty="0" err="1">
                          <a:solidFill>
                            <a:schemeClr val="tx1"/>
                          </a:solidFill>
                          <a:effectLst/>
                        </a:rPr>
                        <a:t>Respira</a:t>
                      </a:r>
                      <a:r>
                        <a:rPr lang="en-US" sz="1100" dirty="0">
                          <a:solidFill>
                            <a:schemeClr val="tx1"/>
                          </a:solidFill>
                          <a:effectLst/>
                        </a:rPr>
                        <a:t> </a:t>
                      </a:r>
                      <a:r>
                        <a:rPr lang="en-US" sz="1100" dirty="0" err="1">
                          <a:solidFill>
                            <a:schemeClr val="tx1"/>
                          </a:solidFill>
                          <a:effectLst/>
                        </a:rPr>
                        <a:t>profundamente</a:t>
                      </a:r>
                      <a:r>
                        <a:rPr lang="en-US" sz="1100" dirty="0">
                          <a:solidFill>
                            <a:schemeClr val="tx1"/>
                          </a:solidFill>
                          <a:effectLst/>
                        </a:rPr>
                        <a:t> de forma </a:t>
                      </a:r>
                      <a:r>
                        <a:rPr lang="en-US" sz="1100" dirty="0" err="1">
                          <a:solidFill>
                            <a:schemeClr val="tx1"/>
                          </a:solidFill>
                          <a:effectLst/>
                        </a:rPr>
                        <a:t>addominal</a:t>
                      </a:r>
                      <a:endParaRPr lang="en-US" sz="1100" dirty="0">
                        <a:solidFill>
                          <a:schemeClr val="tx1"/>
                        </a:solidFill>
                        <a:effectLst/>
                      </a:endParaRPr>
                    </a:p>
                    <a:p>
                      <a:pPr marL="171450" lvl="0" indent="-171450">
                        <a:lnSpc>
                          <a:spcPct val="107000"/>
                        </a:lnSpc>
                        <a:buFont typeface="Arial" panose="020B0604020202020204" pitchFamily="34" charset="0"/>
                        <a:buChar char="•"/>
                      </a:pPr>
                      <a:r>
                        <a:rPr lang="en-US" sz="1100" dirty="0" err="1">
                          <a:solidFill>
                            <a:schemeClr val="tx1"/>
                          </a:solidFill>
                          <a:effectLst/>
                        </a:rPr>
                        <a:t>Deberías</a:t>
                      </a:r>
                      <a:r>
                        <a:rPr lang="en-US" sz="1100" dirty="0">
                          <a:solidFill>
                            <a:schemeClr val="tx1"/>
                          </a:solidFill>
                          <a:effectLst/>
                        </a:rPr>
                        <a:t> ver cómo su estómago se mueve hacia delante y </a:t>
                      </a:r>
                      <a:r>
                        <a:rPr lang="en-US" sz="1100" dirty="0" err="1">
                          <a:solidFill>
                            <a:schemeClr val="tx1"/>
                          </a:solidFill>
                          <a:effectLst/>
                        </a:rPr>
                        <a:t>hacia</a:t>
                      </a:r>
                      <a:r>
                        <a:rPr lang="en-US" sz="1100" dirty="0">
                          <a:solidFill>
                            <a:schemeClr val="tx1"/>
                          </a:solidFill>
                          <a:effectLst/>
                        </a:rPr>
                        <a:t> </a:t>
                      </a:r>
                      <a:r>
                        <a:rPr lang="en-US" sz="1100" dirty="0" err="1">
                          <a:solidFill>
                            <a:schemeClr val="tx1"/>
                          </a:solidFill>
                          <a:effectLst/>
                        </a:rPr>
                        <a:t>atrás</a:t>
                      </a:r>
                      <a:endParaRPr lang="en-US" sz="1100" dirty="0">
                        <a:solidFill>
                          <a:schemeClr val="tx1"/>
                        </a:solidFill>
                        <a:effectLst/>
                      </a:endParaRPr>
                    </a:p>
                    <a:p>
                      <a:pPr marL="171450" lvl="0" indent="-171450">
                        <a:lnSpc>
                          <a:spcPct val="107000"/>
                        </a:lnSpc>
                        <a:buFont typeface="Arial" panose="020B0604020202020204" pitchFamily="34" charset="0"/>
                        <a:buChar char="•"/>
                      </a:pPr>
                      <a:r>
                        <a:rPr lang="en-US" sz="1100" dirty="0">
                          <a:solidFill>
                            <a:schemeClr val="tx1"/>
                          </a:solidFill>
                          <a:effectLst/>
                        </a:rPr>
                        <a:t>Inhala profundamente... </a:t>
                      </a:r>
                      <a:r>
                        <a:rPr lang="en-US" sz="1100" dirty="0" err="1">
                          <a:solidFill>
                            <a:schemeClr val="tx1"/>
                          </a:solidFill>
                          <a:effectLst/>
                        </a:rPr>
                        <a:t>exhala</a:t>
                      </a:r>
                      <a:endParaRPr lang="en-US" sz="1100" dirty="0">
                        <a:solidFill>
                          <a:schemeClr val="tx1"/>
                        </a:solidFill>
                        <a:effectLst/>
                      </a:endParaRPr>
                    </a:p>
                    <a:p>
                      <a:pPr marL="171450" lvl="0" indent="-171450">
                        <a:lnSpc>
                          <a:spcPct val="107000"/>
                        </a:lnSpc>
                        <a:buFont typeface="Arial" panose="020B0604020202020204" pitchFamily="34" charset="0"/>
                        <a:buChar char="•"/>
                      </a:pPr>
                      <a:r>
                        <a:rPr lang="en-US" sz="1100" dirty="0">
                          <a:solidFill>
                            <a:schemeClr val="tx1"/>
                          </a:solidFill>
                          <a:effectLst/>
                        </a:rPr>
                        <a:t>A algunas personas les resulta útil contar constantemente del 1 al 5 mientras inhalan. Es posible que al principio no </a:t>
                      </a:r>
                      <a:r>
                        <a:rPr lang="en-US" sz="1100" dirty="0" err="1">
                          <a:solidFill>
                            <a:schemeClr val="tx1"/>
                          </a:solidFill>
                          <a:effectLst/>
                        </a:rPr>
                        <a:t>puedas</a:t>
                      </a:r>
                      <a:r>
                        <a:rPr lang="en-US" sz="1100" dirty="0">
                          <a:solidFill>
                            <a:schemeClr val="tx1"/>
                          </a:solidFill>
                          <a:effectLst/>
                        </a:rPr>
                        <a:t> llegar al 5</a:t>
                      </a:r>
                    </a:p>
                    <a:p>
                      <a:pPr marL="171450" lvl="0" indent="-171450">
                        <a:lnSpc>
                          <a:spcPct val="107000"/>
                        </a:lnSpc>
                        <a:buFont typeface="Arial" panose="020B0604020202020204" pitchFamily="34" charset="0"/>
                        <a:buChar char="•"/>
                      </a:pPr>
                      <a:r>
                        <a:rPr lang="en-US" sz="1100" dirty="0">
                          <a:solidFill>
                            <a:schemeClr val="tx1"/>
                          </a:solidFill>
                          <a:effectLst/>
                        </a:rPr>
                        <a:t>A continuación, deja que fluya suavemente, contando de 1 a 5 de nuevo, si esto te </a:t>
                      </a:r>
                      <a:r>
                        <a:rPr lang="en-US" sz="1100" dirty="0" err="1">
                          <a:solidFill>
                            <a:schemeClr val="tx1"/>
                          </a:solidFill>
                          <a:effectLst/>
                        </a:rPr>
                        <a:t>resulta</a:t>
                      </a:r>
                      <a:r>
                        <a:rPr lang="en-US" sz="1100" dirty="0">
                          <a:solidFill>
                            <a:schemeClr val="tx1"/>
                          </a:solidFill>
                          <a:effectLst/>
                        </a:rPr>
                        <a:t> </a:t>
                      </a:r>
                      <a:r>
                        <a:rPr lang="en-US" sz="1100" dirty="0" err="1">
                          <a:solidFill>
                            <a:schemeClr val="tx1"/>
                          </a:solidFill>
                          <a:effectLst/>
                        </a:rPr>
                        <a:t>útil</a:t>
                      </a:r>
                      <a:endParaRPr lang="en-US" sz="1100" dirty="0">
                        <a:solidFill>
                          <a:schemeClr val="tx1"/>
                        </a:solidFill>
                        <a:effectLst/>
                      </a:endParaRPr>
                    </a:p>
                    <a:p>
                      <a:pPr marL="171450" lvl="0" indent="-171450">
                        <a:lnSpc>
                          <a:spcPct val="107000"/>
                        </a:lnSpc>
                        <a:spcAft>
                          <a:spcPts val="800"/>
                        </a:spcAft>
                        <a:buFont typeface="Arial" panose="020B0604020202020204" pitchFamily="34" charset="0"/>
                        <a:buChar char="•"/>
                      </a:pPr>
                      <a:r>
                        <a:rPr lang="en-US" sz="1100" dirty="0" err="1">
                          <a:solidFill>
                            <a:schemeClr val="tx1"/>
                          </a:solidFill>
                          <a:effectLst/>
                        </a:rPr>
                        <a:t>Continúa</a:t>
                      </a:r>
                      <a:r>
                        <a:rPr lang="en-US" sz="1100" dirty="0">
                          <a:solidFill>
                            <a:schemeClr val="tx1"/>
                          </a:solidFill>
                          <a:effectLst/>
                        </a:rPr>
                        <a:t> </a:t>
                      </a:r>
                      <a:r>
                        <a:rPr lang="en-US" sz="1100" dirty="0" err="1">
                          <a:solidFill>
                            <a:schemeClr val="tx1"/>
                          </a:solidFill>
                          <a:effectLst/>
                        </a:rPr>
                        <a:t>así</a:t>
                      </a:r>
                      <a:r>
                        <a:rPr lang="en-US" sz="1100" dirty="0">
                          <a:solidFill>
                            <a:schemeClr val="tx1"/>
                          </a:solidFill>
                          <a:effectLst/>
                        </a:rPr>
                        <a:t> durante 5 minutos o </a:t>
                      </a:r>
                      <a:r>
                        <a:rPr lang="en-US" sz="1100" dirty="0" err="1">
                          <a:solidFill>
                            <a:schemeClr val="tx1"/>
                          </a:solidFill>
                          <a:effectLst/>
                        </a:rPr>
                        <a:t>más</a:t>
                      </a:r>
                      <a:endParaRPr lang="en-US" sz="11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extLst>
                  <a:ext uri="{0D108BD9-81ED-4DB2-BD59-A6C34878D82A}">
                    <a16:rowId xmlns:a16="http://schemas.microsoft.com/office/drawing/2014/main" val="593323915"/>
                  </a:ext>
                </a:extLst>
              </a:tr>
            </a:tbl>
          </a:graphicData>
        </a:graphic>
      </p:graphicFrame>
      <p:graphicFrame>
        <p:nvGraphicFramePr>
          <p:cNvPr id="26" name="Table 25">
            <a:extLst>
              <a:ext uri="{FF2B5EF4-FFF2-40B4-BE49-F238E27FC236}">
                <a16:creationId xmlns:a16="http://schemas.microsoft.com/office/drawing/2014/main" id="{9E0AD769-A85F-31A1-4C17-6ED4C350DF3A}"/>
              </a:ext>
            </a:extLst>
          </p:cNvPr>
          <p:cNvGraphicFramePr>
            <a:graphicFrameLocks noGrp="1"/>
          </p:cNvGraphicFramePr>
          <p:nvPr>
            <p:extLst>
              <p:ext uri="{D42A27DB-BD31-4B8C-83A1-F6EECF244321}">
                <p14:modId xmlns:p14="http://schemas.microsoft.com/office/powerpoint/2010/main" val="2096896021"/>
              </p:ext>
            </p:extLst>
          </p:nvPr>
        </p:nvGraphicFramePr>
        <p:xfrm>
          <a:off x="1013199" y="4936763"/>
          <a:ext cx="5226891" cy="3134995"/>
        </p:xfrm>
        <a:graphic>
          <a:graphicData uri="http://schemas.openxmlformats.org/drawingml/2006/table">
            <a:tbl>
              <a:tblPr firstRow="1" bandRow="1">
                <a:tableStyleId>{5C22544A-7EE6-4342-B048-85BDC9FD1C3A}</a:tableStyleId>
              </a:tblPr>
              <a:tblGrid>
                <a:gridCol w="5226891">
                  <a:extLst>
                    <a:ext uri="{9D8B030D-6E8A-4147-A177-3AD203B41FA5}">
                      <a16:colId xmlns:a16="http://schemas.microsoft.com/office/drawing/2014/main" val="2666199177"/>
                    </a:ext>
                  </a:extLst>
                </a:gridCol>
              </a:tblGrid>
              <a:tr h="0">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sz="1100" dirty="0">
                          <a:solidFill>
                            <a:schemeClr val="tx1"/>
                          </a:solidFill>
                          <a:effectLst/>
                        </a:rPr>
                        <a:t>Céntrate</a:t>
                      </a:r>
                    </a:p>
                  </a:txBody>
                  <a:tcP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solidFill>
                      <a:schemeClr val="accent3">
                        <a:lumMod val="20000"/>
                        <a:lumOff val="80000"/>
                      </a:schemeClr>
                    </a:solidFill>
                  </a:tcPr>
                </a:tc>
                <a:extLst>
                  <a:ext uri="{0D108BD9-81ED-4DB2-BD59-A6C34878D82A}">
                    <a16:rowId xmlns:a16="http://schemas.microsoft.com/office/drawing/2014/main" val="2458233383"/>
                  </a:ext>
                </a:extLst>
              </a:tr>
              <a:tr h="1041173">
                <a:tc>
                  <a:txBody>
                    <a:bodyPr/>
                    <a:lstStyle/>
                    <a:p>
                      <a:pPr>
                        <a:lnSpc>
                          <a:spcPct val="107000"/>
                        </a:lnSpc>
                        <a:spcAft>
                          <a:spcPts val="800"/>
                        </a:spcAft>
                      </a:pPr>
                      <a:r>
                        <a:rPr lang="en-US" sz="1100" dirty="0" err="1">
                          <a:effectLst/>
                        </a:rPr>
                        <a:t>Intenta</a:t>
                      </a:r>
                      <a:r>
                        <a:rPr lang="en-US" sz="1100" dirty="0">
                          <a:effectLst/>
                        </a:rPr>
                        <a:t> </a:t>
                      </a:r>
                      <a:r>
                        <a:rPr lang="en-US" sz="1100" dirty="0" err="1">
                          <a:effectLst/>
                        </a:rPr>
                        <a:t>centrarte</a:t>
                      </a:r>
                      <a:r>
                        <a:rPr lang="en-US" sz="1100" dirty="0">
                          <a:effectLst/>
                        </a:rPr>
                        <a:t>.</a:t>
                      </a:r>
                    </a:p>
                    <a:p>
                      <a:pPr marL="171450" lvl="0" indent="-171450">
                        <a:lnSpc>
                          <a:spcPct val="107000"/>
                        </a:lnSpc>
                        <a:buFont typeface="Arial" panose="020B0604020202020204" pitchFamily="34" charset="0"/>
                        <a:buChar char="•"/>
                      </a:pPr>
                      <a:r>
                        <a:rPr lang="en-US" sz="1100" dirty="0">
                          <a:effectLst/>
                        </a:rPr>
                        <a:t>Localiza tu centro de gravedad físico. Suele estar alrededor del </a:t>
                      </a:r>
                      <a:r>
                        <a:rPr lang="en-US" sz="1100" dirty="0" err="1">
                          <a:effectLst/>
                        </a:rPr>
                        <a:t>ombligo</a:t>
                      </a:r>
                      <a:endParaRPr lang="en-US" sz="1100" dirty="0">
                        <a:effectLst/>
                      </a:endParaRPr>
                    </a:p>
                    <a:p>
                      <a:pPr marL="171450" lvl="0" indent="-171450">
                        <a:lnSpc>
                          <a:spcPct val="107000"/>
                        </a:lnSpc>
                        <a:buFont typeface="Arial" panose="020B0604020202020204" pitchFamily="34" charset="0"/>
                        <a:buChar char="•"/>
                      </a:pPr>
                      <a:r>
                        <a:rPr lang="en-US" sz="1100" dirty="0">
                          <a:effectLst/>
                        </a:rPr>
                        <a:t>Una vez que hayas encontrado tu centro, inspira y espira profundamente al menos 5 </a:t>
                      </a:r>
                      <a:r>
                        <a:rPr lang="en-US" sz="1100" dirty="0" err="1">
                          <a:effectLst/>
                        </a:rPr>
                        <a:t>veces</a:t>
                      </a:r>
                      <a:endParaRPr lang="en-US" sz="1100" dirty="0">
                        <a:effectLst/>
                      </a:endParaRPr>
                    </a:p>
                    <a:p>
                      <a:pPr marL="171450" lvl="0" indent="-171450">
                        <a:lnSpc>
                          <a:spcPct val="107000"/>
                        </a:lnSpc>
                        <a:buFont typeface="Arial" panose="020B0604020202020204" pitchFamily="34" charset="0"/>
                        <a:buChar char="•"/>
                      </a:pPr>
                      <a:r>
                        <a:rPr lang="en-US" sz="1100" dirty="0">
                          <a:effectLst/>
                        </a:rPr>
                        <a:t>Concéntrate en tu centro. Siente la sensación de </a:t>
                      </a:r>
                      <a:r>
                        <a:rPr lang="en-US" sz="1100" dirty="0" err="1">
                          <a:effectLst/>
                        </a:rPr>
                        <a:t>estar</a:t>
                      </a:r>
                      <a:r>
                        <a:rPr lang="en-US" sz="1100" dirty="0">
                          <a:effectLst/>
                        </a:rPr>
                        <a:t> </a:t>
                      </a:r>
                      <a:r>
                        <a:rPr lang="en-US" sz="1100" dirty="0" err="1">
                          <a:effectLst/>
                        </a:rPr>
                        <a:t>estabilizado</a:t>
                      </a:r>
                      <a:r>
                        <a:rPr lang="en-US" sz="1100" dirty="0">
                          <a:effectLst/>
                        </a:rPr>
                        <a:t>/a y en </a:t>
                      </a:r>
                      <a:r>
                        <a:rPr lang="en-US" sz="1100" dirty="0" err="1">
                          <a:effectLst/>
                        </a:rPr>
                        <a:t>el</a:t>
                      </a:r>
                      <a:r>
                        <a:rPr lang="en-US" sz="1100" dirty="0">
                          <a:effectLst/>
                        </a:rPr>
                        <a:t> </a:t>
                      </a:r>
                      <a:r>
                        <a:rPr lang="en-US" sz="1100" dirty="0" err="1">
                          <a:effectLst/>
                        </a:rPr>
                        <a:t>suelo</a:t>
                      </a:r>
                      <a:endParaRPr lang="en-US" sz="1100" dirty="0">
                        <a:effectLst/>
                      </a:endParaRPr>
                    </a:p>
                    <a:p>
                      <a:pPr marL="171450" lvl="0" indent="-171450">
                        <a:lnSpc>
                          <a:spcPct val="107000"/>
                        </a:lnSpc>
                        <a:buFont typeface="Arial" panose="020B0604020202020204" pitchFamily="34" charset="0"/>
                        <a:buChar char="•"/>
                      </a:pPr>
                      <a:r>
                        <a:rPr lang="en-US" sz="1100" dirty="0">
                          <a:effectLst/>
                        </a:rPr>
                        <a:t>Imagina que toda la energía negativa de tu cuerpo se acumula en un solo lugar. Busca imágenes que </a:t>
                      </a:r>
                      <a:r>
                        <a:rPr lang="en-US" sz="1100" dirty="0" err="1">
                          <a:effectLst/>
                        </a:rPr>
                        <a:t>te</a:t>
                      </a:r>
                      <a:r>
                        <a:rPr lang="en-US" sz="1100" dirty="0">
                          <a:effectLst/>
                        </a:rPr>
                        <a:t> </a:t>
                      </a:r>
                      <a:r>
                        <a:rPr lang="en-US" sz="1100" dirty="0" err="1">
                          <a:effectLst/>
                        </a:rPr>
                        <a:t>funcionen</a:t>
                      </a:r>
                      <a:endParaRPr lang="en-US" sz="1100" dirty="0">
                        <a:effectLst/>
                      </a:endParaRPr>
                    </a:p>
                    <a:p>
                      <a:pPr marL="171450" lvl="0" indent="-171450">
                        <a:lnSpc>
                          <a:spcPct val="107000"/>
                        </a:lnSpc>
                        <a:buFont typeface="Arial" panose="020B0604020202020204" pitchFamily="34" charset="0"/>
                        <a:buChar char="•"/>
                      </a:pPr>
                      <a:r>
                        <a:rPr lang="en-US" sz="1100" dirty="0">
                          <a:effectLst/>
                        </a:rPr>
                        <a:t>Esto podría ser una bola de energía que absorberá todos los </a:t>
                      </a:r>
                      <a:r>
                        <a:rPr lang="en-US" sz="1100" dirty="0" err="1">
                          <a:effectLst/>
                        </a:rPr>
                        <a:t>sentimientos</a:t>
                      </a:r>
                      <a:r>
                        <a:rPr lang="en-US" sz="1100" dirty="0">
                          <a:effectLst/>
                        </a:rPr>
                        <a:t> </a:t>
                      </a:r>
                      <a:r>
                        <a:rPr lang="en-US" sz="1100" dirty="0" err="1">
                          <a:effectLst/>
                        </a:rPr>
                        <a:t>negativos</a:t>
                      </a:r>
                      <a:endParaRPr lang="en-US" sz="1100" dirty="0">
                        <a:effectLst/>
                      </a:endParaRPr>
                    </a:p>
                    <a:p>
                      <a:pPr marL="171450" lvl="0" indent="-171450">
                        <a:lnSpc>
                          <a:spcPct val="107000"/>
                        </a:lnSpc>
                        <a:buFont typeface="Arial" panose="020B0604020202020204" pitchFamily="34" charset="0"/>
                        <a:buChar char="•"/>
                      </a:pPr>
                      <a:r>
                        <a:rPr lang="en-US" sz="1100" dirty="0">
                          <a:effectLst/>
                        </a:rPr>
                        <a:t>Visualiza esta bola de </a:t>
                      </a:r>
                      <a:r>
                        <a:rPr lang="en-US" sz="1100" dirty="0" err="1">
                          <a:effectLst/>
                        </a:rPr>
                        <a:t>energía</a:t>
                      </a:r>
                      <a:r>
                        <a:rPr lang="en-US" sz="1100" dirty="0">
                          <a:effectLst/>
                        </a:rPr>
                        <a:t> </a:t>
                      </a:r>
                      <a:r>
                        <a:rPr lang="en-US" sz="1100" dirty="0" err="1">
                          <a:effectLst/>
                        </a:rPr>
                        <a:t>negativa</a:t>
                      </a:r>
                      <a:endParaRPr lang="en-US" sz="1100" dirty="0">
                        <a:effectLst/>
                      </a:endParaRPr>
                    </a:p>
                    <a:p>
                      <a:pPr marL="171450" lvl="0" indent="-171450">
                        <a:lnSpc>
                          <a:spcPct val="107000"/>
                        </a:lnSpc>
                        <a:buFont typeface="Arial" panose="020B0604020202020204" pitchFamily="34" charset="0"/>
                        <a:buChar char="•"/>
                      </a:pPr>
                      <a:r>
                        <a:rPr lang="en-US" sz="1100" dirty="0">
                          <a:effectLst/>
                        </a:rPr>
                        <a:t>Al inhalar, di “</a:t>
                      </a:r>
                      <a:r>
                        <a:rPr lang="en-US" sz="1100" dirty="0" err="1">
                          <a:effectLst/>
                        </a:rPr>
                        <a:t>deja</a:t>
                      </a:r>
                      <a:r>
                        <a:rPr lang="en-US" sz="1100" dirty="0">
                          <a:effectLst/>
                        </a:rPr>
                        <a:t>". Al exhalar, di “</a:t>
                      </a:r>
                      <a:r>
                        <a:rPr lang="en-US" sz="1100" dirty="0" err="1">
                          <a:effectLst/>
                        </a:rPr>
                        <a:t>ir</a:t>
                      </a:r>
                      <a:r>
                        <a:rPr lang="en-US" sz="1100" dirty="0">
                          <a:effectLst/>
                        </a:rPr>
                        <a:t>"</a:t>
                      </a:r>
                    </a:p>
                    <a:p>
                      <a:pPr marL="171450" lvl="0" indent="-171450">
                        <a:lnSpc>
                          <a:spcPct val="107000"/>
                        </a:lnSpc>
                        <a:buFont typeface="Arial" panose="020B0604020202020204" pitchFamily="34" charset="0"/>
                        <a:buChar char="•"/>
                      </a:pPr>
                      <a:r>
                        <a:rPr lang="en-US" sz="1100" dirty="0">
                          <a:effectLst/>
                        </a:rPr>
                        <a:t>Si tu energía es una pelota, identifica un punto de la habitación e imagínate lanzando la pelota para que llegue a ese punto</a:t>
                      </a:r>
                    </a:p>
                    <a:p>
                      <a:pPr marL="171450" lvl="0" indent="-171450">
                        <a:lnSpc>
                          <a:spcPct val="107000"/>
                        </a:lnSpc>
                        <a:buFont typeface="Arial" panose="020B0604020202020204" pitchFamily="34" charset="0"/>
                        <a:buChar char="•"/>
                      </a:pPr>
                      <a:r>
                        <a:rPr lang="en-US" sz="1100" dirty="0">
                          <a:effectLst/>
                        </a:rPr>
                        <a:t>Si tu energía es un globo, imagínatelo flotando por encima de </a:t>
                      </a:r>
                      <a:r>
                        <a:rPr lang="en-US" sz="1100" dirty="0" err="1">
                          <a:effectLst/>
                        </a:rPr>
                        <a:t>tu</a:t>
                      </a:r>
                      <a:r>
                        <a:rPr lang="en-US" sz="1100" dirty="0">
                          <a:effectLst/>
                        </a:rPr>
                        <a:t> cabeza</a:t>
                      </a:r>
                    </a:p>
                    <a:p>
                      <a:pPr marL="171450" lvl="0" indent="-171450">
                        <a:lnSpc>
                          <a:spcPct val="107000"/>
                        </a:lnSpc>
                        <a:buFont typeface="Arial" panose="020B0604020202020204" pitchFamily="34" charset="0"/>
                        <a:buChar char="•"/>
                      </a:pPr>
                      <a:r>
                        <a:rPr lang="en-US" sz="1100" dirty="0">
                          <a:effectLst/>
                        </a:rPr>
                        <a:t>Despréndete de todo lo que </a:t>
                      </a:r>
                      <a:r>
                        <a:rPr lang="en-US" sz="1100" dirty="0" err="1">
                          <a:effectLst/>
                        </a:rPr>
                        <a:t>te</a:t>
                      </a:r>
                      <a:r>
                        <a:rPr lang="en-US" sz="1100" dirty="0">
                          <a:effectLst/>
                        </a:rPr>
                        <a:t> </a:t>
                      </a:r>
                      <a:r>
                        <a:rPr lang="en-US" sz="1100" dirty="0" err="1">
                          <a:effectLst/>
                        </a:rPr>
                        <a:t>estresa</a:t>
                      </a:r>
                      <a:endParaRPr lang="en-US" sz="1100" dirty="0">
                        <a:effectLst/>
                      </a:endParaRPr>
                    </a:p>
                    <a:p>
                      <a:pPr marL="171450" lvl="0" indent="-171450">
                        <a:lnSpc>
                          <a:spcPct val="107000"/>
                        </a:lnSpc>
                        <a:spcAft>
                          <a:spcPts val="800"/>
                        </a:spcAft>
                        <a:buFont typeface="Arial" panose="020B0604020202020204" pitchFamily="34" charset="0"/>
                        <a:buChar char="•"/>
                      </a:pPr>
                      <a:r>
                        <a:rPr lang="en-US" sz="1100" dirty="0">
                          <a:effectLst/>
                        </a:rPr>
                        <a:t>Ahora imagina tu centro lleno de </a:t>
                      </a:r>
                      <a:r>
                        <a:rPr lang="en-US" sz="1100" dirty="0" err="1">
                          <a:effectLst/>
                        </a:rPr>
                        <a:t>calma</a:t>
                      </a:r>
                      <a:endParaRPr lang="en-US" sz="1100" dirty="0">
                        <a:effectLst/>
                      </a:endParaRPr>
                    </a:p>
                  </a:txBody>
                  <a:tcP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extLst>
                  <a:ext uri="{0D108BD9-81ED-4DB2-BD59-A6C34878D82A}">
                    <a16:rowId xmlns:a16="http://schemas.microsoft.com/office/drawing/2014/main" val="593323915"/>
                  </a:ext>
                </a:extLst>
              </a:tr>
            </a:tbl>
          </a:graphicData>
        </a:graphic>
      </p:graphicFrame>
    </p:spTree>
    <p:extLst>
      <p:ext uri="{BB962C8B-B14F-4D97-AF65-F5344CB8AC3E}">
        <p14:creationId xmlns:p14="http://schemas.microsoft.com/office/powerpoint/2010/main" val="4143258516"/>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Hexagon 15">
            <a:extLst>
              <a:ext uri="{FF2B5EF4-FFF2-40B4-BE49-F238E27FC236}">
                <a16:creationId xmlns:a16="http://schemas.microsoft.com/office/drawing/2014/main" id="{F4F20A53-B8B7-8386-80BB-458946D2C2F7}"/>
              </a:ext>
            </a:extLst>
          </p:cNvPr>
          <p:cNvSpPr/>
          <p:nvPr/>
        </p:nvSpPr>
        <p:spPr>
          <a:xfrm rot="1782986">
            <a:off x="286724" y="301110"/>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Hexagon 16">
            <a:extLst>
              <a:ext uri="{FF2B5EF4-FFF2-40B4-BE49-F238E27FC236}">
                <a16:creationId xmlns:a16="http://schemas.microsoft.com/office/drawing/2014/main" id="{5B0D2ECD-2245-1B29-30FA-9D9E91DEC81C}"/>
              </a:ext>
            </a:extLst>
          </p:cNvPr>
          <p:cNvSpPr/>
          <p:nvPr/>
        </p:nvSpPr>
        <p:spPr>
          <a:xfrm rot="1782986">
            <a:off x="286724" y="763955"/>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Hexagon 17">
            <a:extLst>
              <a:ext uri="{FF2B5EF4-FFF2-40B4-BE49-F238E27FC236}">
                <a16:creationId xmlns:a16="http://schemas.microsoft.com/office/drawing/2014/main" id="{2F62FD80-42A6-087C-FB97-CBD717DE2157}"/>
              </a:ext>
            </a:extLst>
          </p:cNvPr>
          <p:cNvSpPr/>
          <p:nvPr/>
        </p:nvSpPr>
        <p:spPr>
          <a:xfrm rot="1782986">
            <a:off x="286724" y="1226800"/>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Hexagon 18">
            <a:extLst>
              <a:ext uri="{FF2B5EF4-FFF2-40B4-BE49-F238E27FC236}">
                <a16:creationId xmlns:a16="http://schemas.microsoft.com/office/drawing/2014/main" id="{34282C81-1BDD-445E-97F5-59741069E143}"/>
              </a:ext>
            </a:extLst>
          </p:cNvPr>
          <p:cNvSpPr/>
          <p:nvPr/>
        </p:nvSpPr>
        <p:spPr>
          <a:xfrm rot="1782986">
            <a:off x="286724" y="1689645"/>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Hexagon 19">
            <a:extLst>
              <a:ext uri="{FF2B5EF4-FFF2-40B4-BE49-F238E27FC236}">
                <a16:creationId xmlns:a16="http://schemas.microsoft.com/office/drawing/2014/main" id="{DAE8D308-1F21-2E7C-7DA3-C0E216556E5B}"/>
              </a:ext>
            </a:extLst>
          </p:cNvPr>
          <p:cNvSpPr/>
          <p:nvPr/>
        </p:nvSpPr>
        <p:spPr>
          <a:xfrm rot="1782986">
            <a:off x="286724" y="2152490"/>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Hexagon 1">
            <a:extLst>
              <a:ext uri="{FF2B5EF4-FFF2-40B4-BE49-F238E27FC236}">
                <a16:creationId xmlns:a16="http://schemas.microsoft.com/office/drawing/2014/main" id="{1E37091B-55F7-99F1-7BB3-3E38A159A2CF}"/>
              </a:ext>
            </a:extLst>
          </p:cNvPr>
          <p:cNvSpPr/>
          <p:nvPr/>
        </p:nvSpPr>
        <p:spPr>
          <a:xfrm rot="1782986">
            <a:off x="286724" y="2615334"/>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Hexagon 2">
            <a:extLst>
              <a:ext uri="{FF2B5EF4-FFF2-40B4-BE49-F238E27FC236}">
                <a16:creationId xmlns:a16="http://schemas.microsoft.com/office/drawing/2014/main" id="{A3D3CC4C-CCF0-1944-C84C-88EA789CEF25}"/>
              </a:ext>
            </a:extLst>
          </p:cNvPr>
          <p:cNvSpPr/>
          <p:nvPr/>
        </p:nvSpPr>
        <p:spPr>
          <a:xfrm rot="1782986">
            <a:off x="286724" y="3078179"/>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Hexagon 3">
            <a:extLst>
              <a:ext uri="{FF2B5EF4-FFF2-40B4-BE49-F238E27FC236}">
                <a16:creationId xmlns:a16="http://schemas.microsoft.com/office/drawing/2014/main" id="{1426B9F9-577C-D8DA-5B67-90CA500A9B51}"/>
              </a:ext>
            </a:extLst>
          </p:cNvPr>
          <p:cNvSpPr/>
          <p:nvPr/>
        </p:nvSpPr>
        <p:spPr>
          <a:xfrm rot="1782986">
            <a:off x="286724" y="3541024"/>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Hexagon 5">
            <a:extLst>
              <a:ext uri="{FF2B5EF4-FFF2-40B4-BE49-F238E27FC236}">
                <a16:creationId xmlns:a16="http://schemas.microsoft.com/office/drawing/2014/main" id="{7CC15EA9-F408-4225-9220-1B8536D5999B}"/>
              </a:ext>
            </a:extLst>
          </p:cNvPr>
          <p:cNvSpPr/>
          <p:nvPr/>
        </p:nvSpPr>
        <p:spPr>
          <a:xfrm rot="1782986">
            <a:off x="286724" y="4003869"/>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Hexagon 6">
            <a:extLst>
              <a:ext uri="{FF2B5EF4-FFF2-40B4-BE49-F238E27FC236}">
                <a16:creationId xmlns:a16="http://schemas.microsoft.com/office/drawing/2014/main" id="{5B69E624-2ACE-034F-1033-1FD7D9AEB146}"/>
              </a:ext>
            </a:extLst>
          </p:cNvPr>
          <p:cNvSpPr/>
          <p:nvPr/>
        </p:nvSpPr>
        <p:spPr>
          <a:xfrm rot="1782986">
            <a:off x="286724" y="4466714"/>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aphicFrame>
        <p:nvGraphicFramePr>
          <p:cNvPr id="25" name="Table 25">
            <a:extLst>
              <a:ext uri="{FF2B5EF4-FFF2-40B4-BE49-F238E27FC236}">
                <a16:creationId xmlns:a16="http://schemas.microsoft.com/office/drawing/2014/main" id="{2A104F1B-A7CA-8B7C-7DCF-3A5E21A93305}"/>
              </a:ext>
            </a:extLst>
          </p:cNvPr>
          <p:cNvGraphicFramePr>
            <a:graphicFrameLocks noGrp="1"/>
          </p:cNvGraphicFramePr>
          <p:nvPr>
            <p:extLst>
              <p:ext uri="{D42A27DB-BD31-4B8C-83A1-F6EECF244321}">
                <p14:modId xmlns:p14="http://schemas.microsoft.com/office/powerpoint/2010/main" val="832122970"/>
              </p:ext>
            </p:extLst>
          </p:nvPr>
        </p:nvGraphicFramePr>
        <p:xfrm>
          <a:off x="1013199" y="699799"/>
          <a:ext cx="5226891" cy="2495233"/>
        </p:xfrm>
        <a:graphic>
          <a:graphicData uri="http://schemas.openxmlformats.org/drawingml/2006/table">
            <a:tbl>
              <a:tblPr firstRow="1" bandRow="1">
                <a:tableStyleId>{5C22544A-7EE6-4342-B048-85BDC9FD1C3A}</a:tableStyleId>
              </a:tblPr>
              <a:tblGrid>
                <a:gridCol w="5226891">
                  <a:extLst>
                    <a:ext uri="{9D8B030D-6E8A-4147-A177-3AD203B41FA5}">
                      <a16:colId xmlns:a16="http://schemas.microsoft.com/office/drawing/2014/main" val="2666199177"/>
                    </a:ext>
                  </a:extLst>
                </a:gridCol>
              </a:tblGrid>
              <a:tr h="0">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sz="1100" i="1" dirty="0">
                          <a:solidFill>
                            <a:schemeClr val="tx1"/>
                          </a:solidFill>
                          <a:effectLst/>
                        </a:rPr>
                        <a:t>Pull downs</a:t>
                      </a:r>
                      <a:r>
                        <a:rPr lang="en-US" sz="1100" dirty="0">
                          <a:solidFill>
                            <a:schemeClr val="tx1"/>
                          </a:solidFill>
                          <a:effectLst/>
                        </a:rPr>
                        <a:t> (10 min)</a:t>
                      </a:r>
                    </a:p>
                  </a:txBody>
                  <a:tcP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solidFill>
                      <a:schemeClr val="accent3">
                        <a:lumMod val="20000"/>
                        <a:lumOff val="80000"/>
                      </a:schemeClr>
                    </a:solidFill>
                  </a:tcPr>
                </a:tc>
                <a:extLst>
                  <a:ext uri="{0D108BD9-81ED-4DB2-BD59-A6C34878D82A}">
                    <a16:rowId xmlns:a16="http://schemas.microsoft.com/office/drawing/2014/main" val="2458233383"/>
                  </a:ext>
                </a:extLst>
              </a:tr>
              <a:tr h="1041173">
                <a:tc>
                  <a:txBody>
                    <a:bodyPr/>
                    <a:lstStyle/>
                    <a:p>
                      <a:pPr marL="171450" lvl="0" indent="-171450" fontAlgn="base">
                        <a:lnSpc>
                          <a:spcPct val="107000"/>
                        </a:lnSpc>
                        <a:spcAft>
                          <a:spcPts val="0"/>
                        </a:spcAft>
                        <a:buSzPts val="1000"/>
                        <a:buFont typeface="Arial" panose="020B0604020202020204" pitchFamily="34" charset="0"/>
                        <a:buChar char="•"/>
                        <a:tabLst>
                          <a:tab pos="457200" algn="l"/>
                        </a:tabLst>
                      </a:pPr>
                      <a:r>
                        <a:rPr lang="en-US" sz="1100" dirty="0" err="1">
                          <a:effectLst/>
                        </a:rPr>
                        <a:t>Explica</a:t>
                      </a:r>
                      <a:r>
                        <a:rPr lang="en-US" sz="1100" dirty="0">
                          <a:effectLst/>
                        </a:rPr>
                        <a:t>: se trata de un ejercicio que podemos utilizar cuando te </a:t>
                      </a:r>
                      <a:r>
                        <a:rPr lang="en-US" sz="1100" dirty="0" err="1">
                          <a:effectLst/>
                        </a:rPr>
                        <a:t>sientas</a:t>
                      </a:r>
                      <a:r>
                        <a:rPr lang="en-US" sz="1100" dirty="0">
                          <a:effectLst/>
                        </a:rPr>
                        <a:t> </a:t>
                      </a:r>
                      <a:r>
                        <a:rPr lang="en-US" sz="1100" dirty="0" err="1">
                          <a:effectLst/>
                        </a:rPr>
                        <a:t>enojado</a:t>
                      </a:r>
                      <a:r>
                        <a:rPr lang="en-US" sz="1100" dirty="0">
                          <a:effectLst/>
                        </a:rPr>
                        <a:t>/a, </a:t>
                      </a:r>
                      <a:r>
                        <a:rPr lang="en-US" sz="1100" dirty="0" err="1">
                          <a:effectLst/>
                        </a:rPr>
                        <a:t>irritado</a:t>
                      </a:r>
                      <a:r>
                        <a:rPr lang="en-US" sz="1100" dirty="0">
                          <a:effectLst/>
                        </a:rPr>
                        <a:t>/a, </a:t>
                      </a:r>
                      <a:r>
                        <a:rPr lang="en-US" sz="1100" dirty="0" err="1">
                          <a:effectLst/>
                        </a:rPr>
                        <a:t>frustrado</a:t>
                      </a:r>
                      <a:r>
                        <a:rPr lang="en-US" sz="1100" dirty="0">
                          <a:effectLst/>
                        </a:rPr>
                        <a:t>/a o </a:t>
                      </a:r>
                      <a:r>
                        <a:rPr lang="en-US" sz="1100" dirty="0" err="1">
                          <a:effectLst/>
                        </a:rPr>
                        <a:t>molesto</a:t>
                      </a:r>
                      <a:r>
                        <a:rPr lang="en-US" sz="1100" dirty="0">
                          <a:effectLst/>
                        </a:rPr>
                        <a:t>/a. Puede ser útil cuando te </a:t>
                      </a:r>
                      <a:r>
                        <a:rPr lang="en-US" sz="1100" dirty="0" err="1">
                          <a:effectLst/>
                        </a:rPr>
                        <a:t>sientes</a:t>
                      </a:r>
                      <a:r>
                        <a:rPr lang="en-US" sz="1100" dirty="0">
                          <a:effectLst/>
                        </a:rPr>
                        <a:t> </a:t>
                      </a:r>
                      <a:r>
                        <a:rPr lang="en-US" sz="1100" dirty="0" err="1">
                          <a:effectLst/>
                        </a:rPr>
                        <a:t>bloqueado</a:t>
                      </a:r>
                      <a:r>
                        <a:rPr lang="en-US" sz="1100" dirty="0">
                          <a:effectLst/>
                        </a:rPr>
                        <a:t>/a o necesitas dejar ir un sentimiento y </a:t>
                      </a:r>
                      <a:r>
                        <a:rPr lang="en-US" sz="1100" dirty="0" err="1">
                          <a:effectLst/>
                        </a:rPr>
                        <a:t>restablecerte</a:t>
                      </a:r>
                      <a:endParaRPr lang="en-US" sz="1100" dirty="0">
                        <a:effectLst/>
                      </a:endParaRPr>
                    </a:p>
                    <a:p>
                      <a:pPr marL="171450" lvl="0" indent="-171450" fontAlgn="base">
                        <a:lnSpc>
                          <a:spcPct val="107000"/>
                        </a:lnSpc>
                        <a:spcAft>
                          <a:spcPts val="0"/>
                        </a:spcAft>
                        <a:buSzPts val="1000"/>
                        <a:buFont typeface="Arial" panose="020B0604020202020204" pitchFamily="34" charset="0"/>
                        <a:buChar char="•"/>
                        <a:tabLst>
                          <a:tab pos="457200" algn="l"/>
                        </a:tabLst>
                      </a:pPr>
                      <a:r>
                        <a:rPr lang="en-US" sz="1100" dirty="0">
                          <a:effectLst/>
                        </a:rPr>
                        <a:t>Hazlo y dilo: </a:t>
                      </a:r>
                      <a:r>
                        <a:rPr lang="en-US" sz="1100" dirty="0" err="1">
                          <a:effectLst/>
                        </a:rPr>
                        <a:t>levanta</a:t>
                      </a:r>
                      <a:r>
                        <a:rPr lang="en-US" sz="1100" dirty="0">
                          <a:effectLst/>
                        </a:rPr>
                        <a:t> ambas manos por encima de la cabeza y aprieta los puños con fuerza </a:t>
                      </a:r>
                    </a:p>
                    <a:p>
                      <a:pPr marL="171450" lvl="0" indent="-171450" fontAlgn="base">
                        <a:lnSpc>
                          <a:spcPct val="107000"/>
                        </a:lnSpc>
                        <a:spcAft>
                          <a:spcPts val="0"/>
                        </a:spcAft>
                        <a:buSzPts val="1000"/>
                        <a:buFont typeface="Arial" panose="020B0604020202020204" pitchFamily="34" charset="0"/>
                        <a:buChar char="•"/>
                        <a:tabLst>
                          <a:tab pos="457200" algn="l"/>
                        </a:tabLst>
                      </a:pPr>
                      <a:r>
                        <a:rPr lang="en-US" sz="1100" dirty="0">
                          <a:effectLst/>
                        </a:rPr>
                        <a:t>Hazlo y dilo: </a:t>
                      </a:r>
                      <a:r>
                        <a:rPr lang="en-US" sz="1100" dirty="0" err="1">
                          <a:effectLst/>
                        </a:rPr>
                        <a:t>respira</a:t>
                      </a:r>
                      <a:r>
                        <a:rPr lang="en-US" sz="1100" dirty="0">
                          <a:effectLst/>
                        </a:rPr>
                        <a:t> hondo y mantén la respiración con las manos cerradas por encima de la cabeza</a:t>
                      </a:r>
                    </a:p>
                    <a:p>
                      <a:pPr marL="171450" lvl="0" indent="-171450" fontAlgn="base">
                        <a:lnSpc>
                          <a:spcPct val="107000"/>
                        </a:lnSpc>
                        <a:spcAft>
                          <a:spcPts val="0"/>
                        </a:spcAft>
                        <a:buSzPts val="1000"/>
                        <a:buFont typeface="Arial" panose="020B0604020202020204" pitchFamily="34" charset="0"/>
                        <a:buChar char="•"/>
                        <a:tabLst>
                          <a:tab pos="457200" algn="l"/>
                        </a:tabLst>
                      </a:pPr>
                      <a:r>
                        <a:rPr lang="en-US" sz="1100" dirty="0">
                          <a:effectLst/>
                        </a:rPr>
                        <a:t>Hazlo y dilo: </a:t>
                      </a:r>
                      <a:r>
                        <a:rPr lang="en-US" sz="1100" dirty="0" err="1">
                          <a:effectLst/>
                        </a:rPr>
                        <a:t>tira</a:t>
                      </a:r>
                      <a:r>
                        <a:rPr lang="en-US" sz="1100" dirty="0">
                          <a:effectLst/>
                        </a:rPr>
                        <a:t> hacia abajo con los brazos y mantén los codos apuntando hacia abajo, las manos aún apretadas mientras expulsas el aire por la boca </a:t>
                      </a:r>
                    </a:p>
                    <a:p>
                      <a:pPr marL="171450" lvl="0" indent="-171450" fontAlgn="base">
                        <a:lnSpc>
                          <a:spcPct val="107000"/>
                        </a:lnSpc>
                        <a:spcAft>
                          <a:spcPts val="0"/>
                        </a:spcAft>
                        <a:buSzPts val="1000"/>
                        <a:buFont typeface="Arial" panose="020B0604020202020204" pitchFamily="34" charset="0"/>
                        <a:buChar char="•"/>
                        <a:tabLst>
                          <a:tab pos="457200" algn="l"/>
                        </a:tabLst>
                      </a:pPr>
                      <a:r>
                        <a:rPr lang="en-US" sz="1100" dirty="0">
                          <a:effectLst/>
                        </a:rPr>
                        <a:t>Hazlo y dilo: termina la exhalación doblando suavemente las rodillas y abre las manos, con los brazos apuntando hacia abajo a </a:t>
                      </a:r>
                      <a:r>
                        <a:rPr lang="en-US" sz="1100" dirty="0" err="1">
                          <a:effectLst/>
                        </a:rPr>
                        <a:t>los</a:t>
                      </a:r>
                      <a:r>
                        <a:rPr lang="en-US" sz="1100" dirty="0">
                          <a:effectLst/>
                        </a:rPr>
                        <a:t> </a:t>
                      </a:r>
                      <a:r>
                        <a:rPr lang="en-US" sz="1100" dirty="0" err="1">
                          <a:effectLst/>
                        </a:rPr>
                        <a:t>lados</a:t>
                      </a:r>
                      <a:endParaRPr lang="en-US" sz="1100" dirty="0">
                        <a:effectLst/>
                      </a:endParaRPr>
                    </a:p>
                    <a:p>
                      <a:pPr marL="171450" lvl="0" indent="-171450" fontAlgn="base">
                        <a:lnSpc>
                          <a:spcPct val="107000"/>
                        </a:lnSpc>
                        <a:spcAft>
                          <a:spcPts val="0"/>
                        </a:spcAft>
                        <a:buSzPts val="1000"/>
                        <a:buFont typeface="Arial" panose="020B0604020202020204" pitchFamily="34" charset="0"/>
                        <a:buChar char="•"/>
                        <a:tabLst>
                          <a:tab pos="457200" algn="l"/>
                        </a:tabLst>
                      </a:pPr>
                      <a:r>
                        <a:rPr lang="en-US" sz="1100" dirty="0" err="1">
                          <a:effectLst/>
                        </a:rPr>
                        <a:t>Repítelo</a:t>
                      </a:r>
                      <a:r>
                        <a:rPr lang="en-US" sz="1100" dirty="0">
                          <a:effectLst/>
                        </a:rPr>
                        <a:t> de 3 a 5 veces</a:t>
                      </a:r>
                      <a:endParaRPr lang="en-US" sz="1100" dirty="0">
                        <a:effectLst/>
                        <a:latin typeface="Calibri" panose="020F0502020204030204" pitchFamily="34" charset="0"/>
                        <a:ea typeface="Calibri" panose="020F0502020204030204" pitchFamily="34" charset="0"/>
                        <a:cs typeface="Arial" panose="020B0604020202020204" pitchFamily="34" charset="0"/>
                      </a:endParaRPr>
                    </a:p>
                  </a:txBody>
                  <a:tcP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extLst>
                  <a:ext uri="{0D108BD9-81ED-4DB2-BD59-A6C34878D82A}">
                    <a16:rowId xmlns:a16="http://schemas.microsoft.com/office/drawing/2014/main" val="593323915"/>
                  </a:ext>
                </a:extLst>
              </a:tr>
            </a:tbl>
          </a:graphicData>
        </a:graphic>
      </p:graphicFrame>
      <p:graphicFrame>
        <p:nvGraphicFramePr>
          <p:cNvPr id="9" name="Table 8">
            <a:extLst>
              <a:ext uri="{FF2B5EF4-FFF2-40B4-BE49-F238E27FC236}">
                <a16:creationId xmlns:a16="http://schemas.microsoft.com/office/drawing/2014/main" id="{4262B163-2F1A-1147-C3B9-F8791A33C76E}"/>
              </a:ext>
            </a:extLst>
          </p:cNvPr>
          <p:cNvGraphicFramePr>
            <a:graphicFrameLocks noGrp="1"/>
          </p:cNvGraphicFramePr>
          <p:nvPr>
            <p:extLst>
              <p:ext uri="{D42A27DB-BD31-4B8C-83A1-F6EECF244321}">
                <p14:modId xmlns:p14="http://schemas.microsoft.com/office/powerpoint/2010/main" val="1782314296"/>
              </p:ext>
            </p:extLst>
          </p:nvPr>
        </p:nvGraphicFramePr>
        <p:xfrm>
          <a:off x="1013199" y="3222832"/>
          <a:ext cx="5226891" cy="6082983"/>
        </p:xfrm>
        <a:graphic>
          <a:graphicData uri="http://schemas.openxmlformats.org/drawingml/2006/table">
            <a:tbl>
              <a:tblPr firstRow="1" bandRow="1">
                <a:tableStyleId>{5C22544A-7EE6-4342-B048-85BDC9FD1C3A}</a:tableStyleId>
              </a:tblPr>
              <a:tblGrid>
                <a:gridCol w="5226891">
                  <a:extLst>
                    <a:ext uri="{9D8B030D-6E8A-4147-A177-3AD203B41FA5}">
                      <a16:colId xmlns:a16="http://schemas.microsoft.com/office/drawing/2014/main" val="2666199177"/>
                    </a:ext>
                  </a:extLst>
                </a:gridCol>
              </a:tblGrid>
              <a:tr h="0">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sz="1100" dirty="0">
                          <a:solidFill>
                            <a:schemeClr val="tx1"/>
                          </a:solidFill>
                          <a:effectLst/>
                        </a:rPr>
                        <a:t>Ejercicio de Qi Gong (15 min)</a:t>
                      </a:r>
                    </a:p>
                  </a:txBody>
                  <a:tcP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solidFill>
                      <a:schemeClr val="accent3">
                        <a:lumMod val="20000"/>
                        <a:lumOff val="80000"/>
                      </a:schemeClr>
                    </a:solidFill>
                  </a:tcPr>
                </a:tc>
                <a:extLst>
                  <a:ext uri="{0D108BD9-81ED-4DB2-BD59-A6C34878D82A}">
                    <a16:rowId xmlns:a16="http://schemas.microsoft.com/office/drawing/2014/main" val="2458233383"/>
                  </a:ext>
                </a:extLst>
              </a:tr>
              <a:tr h="1041173">
                <a:tc>
                  <a:txBody>
                    <a:bodyPr/>
                    <a:lstStyle/>
                    <a:p>
                      <a:pPr marL="171450" lvl="0" indent="-171450" fontAlgn="base">
                        <a:lnSpc>
                          <a:spcPct val="107000"/>
                        </a:lnSpc>
                        <a:buFont typeface="Arial" panose="020B0604020202020204" pitchFamily="34" charset="0"/>
                        <a:buChar char="•"/>
                      </a:pPr>
                      <a:r>
                        <a:rPr lang="en-US" sz="1100" dirty="0" err="1">
                          <a:effectLst/>
                        </a:rPr>
                        <a:t>Explica</a:t>
                      </a:r>
                      <a:r>
                        <a:rPr lang="en-US" sz="1100" dirty="0">
                          <a:effectLst/>
                        </a:rPr>
                        <a:t>: </a:t>
                      </a:r>
                      <a:r>
                        <a:rPr lang="en-US" sz="1100" dirty="0" err="1">
                          <a:effectLst/>
                        </a:rPr>
                        <a:t>este</a:t>
                      </a:r>
                      <a:r>
                        <a:rPr lang="en-US" sz="1100" dirty="0">
                          <a:effectLst/>
                        </a:rPr>
                        <a:t> ejercicio ayudará a </a:t>
                      </a:r>
                      <a:r>
                        <a:rPr lang="en-US" sz="1100" dirty="0" err="1">
                          <a:effectLst/>
                        </a:rPr>
                        <a:t>los</a:t>
                      </a:r>
                      <a:r>
                        <a:rPr lang="en-US" sz="1100" dirty="0">
                          <a:effectLst/>
                        </a:rPr>
                        <a:t>/as </a:t>
                      </a:r>
                      <a:r>
                        <a:rPr lang="en-US" sz="1100" dirty="0" err="1">
                          <a:effectLst/>
                        </a:rPr>
                        <a:t>participantes</a:t>
                      </a:r>
                      <a:r>
                        <a:rPr lang="en-US" sz="1100" dirty="0">
                          <a:effectLst/>
                        </a:rPr>
                        <a:t> a relajarse y a conectar sus cuerpos. La atención se centra en movimientos suaves y repetitivos para ayudar a traer una sensación de </a:t>
                      </a:r>
                      <a:r>
                        <a:rPr lang="en-US" sz="1100" dirty="0" err="1">
                          <a:effectLst/>
                        </a:rPr>
                        <a:t>calma</a:t>
                      </a:r>
                      <a:endParaRPr lang="en-US" sz="1100" dirty="0">
                        <a:effectLst/>
                      </a:endParaRPr>
                    </a:p>
                    <a:p>
                      <a:pPr marL="171450" lvl="0" indent="-171450" fontAlgn="base">
                        <a:lnSpc>
                          <a:spcPct val="107000"/>
                        </a:lnSpc>
                        <a:buFont typeface="Arial" panose="020B0604020202020204" pitchFamily="34" charset="0"/>
                        <a:buChar char="•"/>
                      </a:pPr>
                      <a:r>
                        <a:rPr lang="en-US" sz="1100" dirty="0">
                          <a:effectLst/>
                        </a:rPr>
                        <a:t>Pide: a </a:t>
                      </a:r>
                      <a:r>
                        <a:rPr lang="en-US" sz="1100" dirty="0" err="1">
                          <a:effectLst/>
                        </a:rPr>
                        <a:t>los</a:t>
                      </a:r>
                      <a:r>
                        <a:rPr lang="en-US" sz="1100" dirty="0">
                          <a:effectLst/>
                        </a:rPr>
                        <a:t>/as </a:t>
                      </a:r>
                      <a:r>
                        <a:rPr lang="en-US" sz="1100" dirty="0" err="1">
                          <a:effectLst/>
                        </a:rPr>
                        <a:t>participantes</a:t>
                      </a:r>
                      <a:r>
                        <a:rPr lang="en-US" sz="1100" dirty="0">
                          <a:effectLst/>
                        </a:rPr>
                        <a:t> que se pongan de pie y busquen un espacio en la sala donde tengan espacio suficiente a su alrededor para mover </a:t>
                      </a:r>
                      <a:r>
                        <a:rPr lang="en-US" sz="1100" dirty="0" err="1">
                          <a:effectLst/>
                        </a:rPr>
                        <a:t>los</a:t>
                      </a:r>
                      <a:r>
                        <a:rPr lang="en-US" sz="1100" dirty="0">
                          <a:effectLst/>
                        </a:rPr>
                        <a:t> </a:t>
                      </a:r>
                      <a:r>
                        <a:rPr lang="en-US" sz="1100" dirty="0" err="1">
                          <a:effectLst/>
                        </a:rPr>
                        <a:t>brazos</a:t>
                      </a:r>
                      <a:r>
                        <a:rPr lang="en-US" sz="1100" dirty="0">
                          <a:effectLst/>
                        </a:rPr>
                        <a:t> </a:t>
                      </a:r>
                    </a:p>
                    <a:p>
                      <a:pPr marL="171450" lvl="0" indent="-171450" fontAlgn="base">
                        <a:lnSpc>
                          <a:spcPct val="107000"/>
                        </a:lnSpc>
                        <a:buFont typeface="Arial" panose="020B0604020202020204" pitchFamily="34" charset="0"/>
                        <a:buChar char="•"/>
                      </a:pPr>
                      <a:r>
                        <a:rPr lang="en-US" sz="1100" dirty="0">
                          <a:effectLst/>
                        </a:rPr>
                        <a:t>Pide a </a:t>
                      </a:r>
                      <a:r>
                        <a:rPr lang="en-US" sz="1100" dirty="0" err="1">
                          <a:effectLst/>
                        </a:rPr>
                        <a:t>los</a:t>
                      </a:r>
                      <a:r>
                        <a:rPr lang="en-US" sz="1100" dirty="0">
                          <a:effectLst/>
                        </a:rPr>
                        <a:t>/as </a:t>
                      </a:r>
                      <a:r>
                        <a:rPr lang="en-US" sz="1100" dirty="0" err="1">
                          <a:effectLst/>
                        </a:rPr>
                        <a:t>participantes</a:t>
                      </a:r>
                      <a:r>
                        <a:rPr lang="en-US" sz="1100" dirty="0">
                          <a:effectLst/>
                        </a:rPr>
                        <a:t> que se </a:t>
                      </a:r>
                      <a:r>
                        <a:rPr lang="en-US" sz="1100" dirty="0" err="1">
                          <a:effectLst/>
                        </a:rPr>
                        <a:t>sitúen</a:t>
                      </a:r>
                      <a:r>
                        <a:rPr lang="en-US" sz="1100" dirty="0">
                          <a:effectLst/>
                        </a:rPr>
                        <a:t> de pie con los pies separados a la anchura de las caderas y con las rodillas ligeramente flexionadas, de modo que las piernas no </a:t>
                      </a:r>
                      <a:r>
                        <a:rPr lang="en-US" sz="1100" dirty="0" err="1">
                          <a:effectLst/>
                        </a:rPr>
                        <a:t>estén</a:t>
                      </a:r>
                      <a:r>
                        <a:rPr lang="en-US" sz="1100" dirty="0">
                          <a:effectLst/>
                        </a:rPr>
                        <a:t> </a:t>
                      </a:r>
                      <a:r>
                        <a:rPr lang="en-US" sz="1100" dirty="0" err="1">
                          <a:effectLst/>
                        </a:rPr>
                        <a:t>estiradas</a:t>
                      </a:r>
                      <a:endParaRPr lang="en-US" sz="1100" dirty="0">
                        <a:effectLst/>
                      </a:endParaRPr>
                    </a:p>
                    <a:p>
                      <a:pPr marL="171450" lvl="0" indent="-171450" fontAlgn="base">
                        <a:lnSpc>
                          <a:spcPct val="107000"/>
                        </a:lnSpc>
                        <a:buFont typeface="Arial" panose="020B0604020202020204" pitchFamily="34" charset="0"/>
                        <a:buChar char="•"/>
                      </a:pPr>
                      <a:r>
                        <a:rPr lang="en-US" sz="1100" dirty="0">
                          <a:effectLst/>
                        </a:rPr>
                        <a:t>Hazlo: </a:t>
                      </a:r>
                      <a:r>
                        <a:rPr lang="en-US" sz="1100" dirty="0" err="1">
                          <a:effectLst/>
                        </a:rPr>
                        <a:t>demuestra</a:t>
                      </a:r>
                      <a:r>
                        <a:rPr lang="en-US" sz="1100" dirty="0">
                          <a:effectLst/>
                        </a:rPr>
                        <a:t> los movimientos mientras los explicas a </a:t>
                      </a:r>
                      <a:r>
                        <a:rPr lang="en-US" sz="1100" dirty="0" err="1">
                          <a:effectLst/>
                        </a:rPr>
                        <a:t>los</a:t>
                      </a:r>
                      <a:r>
                        <a:rPr lang="en-US" sz="1100" dirty="0">
                          <a:effectLst/>
                        </a:rPr>
                        <a:t>/as </a:t>
                      </a:r>
                      <a:r>
                        <a:rPr lang="en-US" sz="1100" dirty="0" err="1">
                          <a:effectLst/>
                        </a:rPr>
                        <a:t>participantes</a:t>
                      </a:r>
                      <a:endParaRPr lang="en-US" sz="1100" dirty="0">
                        <a:effectLst/>
                      </a:endParaRPr>
                    </a:p>
                    <a:p>
                      <a:pPr marL="171450" lvl="0" indent="-171450" fontAlgn="base">
                        <a:lnSpc>
                          <a:spcPct val="107000"/>
                        </a:lnSpc>
                        <a:buFont typeface="Arial" panose="020B0604020202020204" pitchFamily="34" charset="0"/>
                        <a:buChar char="•"/>
                      </a:pPr>
                      <a:r>
                        <a:rPr lang="en-US" sz="1100" dirty="0">
                          <a:effectLst/>
                        </a:rPr>
                        <a:t>Explica: que tú harás los movimientos y </a:t>
                      </a:r>
                      <a:r>
                        <a:rPr lang="en-US" sz="1100" dirty="0" err="1">
                          <a:effectLst/>
                        </a:rPr>
                        <a:t>los</a:t>
                      </a:r>
                      <a:r>
                        <a:rPr lang="en-US" sz="1100" dirty="0">
                          <a:effectLst/>
                        </a:rPr>
                        <a:t>/as </a:t>
                      </a:r>
                      <a:r>
                        <a:rPr lang="en-US" sz="1100" dirty="0" err="1">
                          <a:effectLst/>
                        </a:rPr>
                        <a:t>participantes</a:t>
                      </a:r>
                      <a:r>
                        <a:rPr lang="en-US" sz="1100" dirty="0">
                          <a:effectLst/>
                        </a:rPr>
                        <a:t> podrán observarte. Luego se unirán y copiarán los movimientos cuando </a:t>
                      </a:r>
                      <a:r>
                        <a:rPr lang="en-US" sz="1100" dirty="0" err="1">
                          <a:effectLst/>
                        </a:rPr>
                        <a:t>estén</a:t>
                      </a:r>
                      <a:r>
                        <a:rPr lang="en-US" sz="1100" dirty="0">
                          <a:effectLst/>
                        </a:rPr>
                        <a:t> </a:t>
                      </a:r>
                      <a:r>
                        <a:rPr lang="en-US" sz="1100" dirty="0" err="1">
                          <a:effectLst/>
                        </a:rPr>
                        <a:t>preparados</a:t>
                      </a:r>
                      <a:r>
                        <a:rPr lang="en-US" sz="1100" dirty="0">
                          <a:effectLst/>
                        </a:rPr>
                        <a:t>/as </a:t>
                      </a:r>
                    </a:p>
                    <a:p>
                      <a:pPr marL="171450" lvl="0" indent="-171450" fontAlgn="base">
                        <a:lnSpc>
                          <a:spcPct val="107000"/>
                        </a:lnSpc>
                        <a:buFont typeface="Arial" panose="020B0604020202020204" pitchFamily="34" charset="0"/>
                        <a:buChar char="•"/>
                      </a:pPr>
                      <a:r>
                        <a:rPr lang="en-US" sz="1100" dirty="0">
                          <a:effectLst/>
                        </a:rPr>
                        <a:t>Hazlo: </a:t>
                      </a:r>
                    </a:p>
                    <a:p>
                      <a:pPr marL="514350" lvl="1" indent="-171450" fontAlgn="base">
                        <a:lnSpc>
                          <a:spcPct val="107000"/>
                        </a:lnSpc>
                        <a:buFont typeface="Arial" panose="020B0604020202020204" pitchFamily="34" charset="0"/>
                        <a:buChar char="•"/>
                      </a:pPr>
                      <a:r>
                        <a:rPr lang="en-US" sz="1100" dirty="0" err="1">
                          <a:effectLst/>
                        </a:rPr>
                        <a:t>mueve</a:t>
                      </a:r>
                      <a:r>
                        <a:rPr lang="en-US" sz="1100" dirty="0">
                          <a:effectLst/>
                        </a:rPr>
                        <a:t> una mano en un círculo lento y suave delante de tu cuerpo. Al mover la mano hacia arriba por un lado, la palma mira </a:t>
                      </a:r>
                      <a:r>
                        <a:rPr lang="en-US" sz="1100" dirty="0" err="1">
                          <a:effectLst/>
                        </a:rPr>
                        <a:t>hacia</a:t>
                      </a:r>
                      <a:r>
                        <a:rPr lang="en-US" sz="1100" dirty="0">
                          <a:effectLst/>
                        </a:rPr>
                        <a:t> </a:t>
                      </a:r>
                      <a:r>
                        <a:rPr lang="en-US" sz="1100" dirty="0" err="1">
                          <a:effectLst/>
                        </a:rPr>
                        <a:t>arriba</a:t>
                      </a:r>
                      <a:endParaRPr lang="en-US" sz="1100" dirty="0">
                        <a:effectLst/>
                      </a:endParaRPr>
                    </a:p>
                    <a:p>
                      <a:pPr marL="514350" lvl="1" indent="-171450" fontAlgn="base">
                        <a:lnSpc>
                          <a:spcPct val="107000"/>
                        </a:lnSpc>
                        <a:buFont typeface="Arial" panose="020B0604020202020204" pitchFamily="34" charset="0"/>
                        <a:buChar char="•"/>
                      </a:pPr>
                      <a:r>
                        <a:rPr lang="en-US" sz="1100" dirty="0">
                          <a:effectLst/>
                        </a:rPr>
                        <a:t>a </a:t>
                      </a:r>
                      <a:r>
                        <a:rPr lang="en-US" sz="1100" dirty="0" err="1">
                          <a:effectLst/>
                        </a:rPr>
                        <a:t>medida</a:t>
                      </a:r>
                      <a:r>
                        <a:rPr lang="en-US" sz="1100" dirty="0">
                          <a:effectLst/>
                        </a:rPr>
                        <a:t> que esta mano se desplaza hacia el otro lado del círculo, gira la palma de la mano </a:t>
                      </a:r>
                      <a:r>
                        <a:rPr lang="en-US" sz="1100" dirty="0" err="1">
                          <a:effectLst/>
                        </a:rPr>
                        <a:t>hacia</a:t>
                      </a:r>
                      <a:r>
                        <a:rPr lang="en-US" sz="1100" dirty="0">
                          <a:effectLst/>
                        </a:rPr>
                        <a:t> </a:t>
                      </a:r>
                      <a:r>
                        <a:rPr lang="en-US" sz="1100" dirty="0" err="1">
                          <a:effectLst/>
                        </a:rPr>
                        <a:t>abajo</a:t>
                      </a:r>
                      <a:endParaRPr lang="en-US" sz="1100" dirty="0">
                        <a:effectLst/>
                      </a:endParaRPr>
                    </a:p>
                    <a:p>
                      <a:pPr marL="514350" lvl="1" indent="-171450" fontAlgn="base">
                        <a:lnSpc>
                          <a:spcPct val="107000"/>
                        </a:lnSpc>
                        <a:buFont typeface="Arial" panose="020B0604020202020204" pitchFamily="34" charset="0"/>
                        <a:buChar char="•"/>
                      </a:pPr>
                      <a:r>
                        <a:rPr lang="en-US" sz="1100" dirty="0" err="1">
                          <a:effectLst/>
                        </a:rPr>
                        <a:t>respira</a:t>
                      </a:r>
                      <a:r>
                        <a:rPr lang="en-US" sz="1100" dirty="0">
                          <a:effectLst/>
                        </a:rPr>
                        <a:t> </a:t>
                      </a:r>
                      <a:r>
                        <a:rPr lang="en-US" sz="1100" dirty="0" err="1">
                          <a:effectLst/>
                        </a:rPr>
                        <a:t>ligeramente</a:t>
                      </a:r>
                      <a:r>
                        <a:rPr lang="en-US" sz="1100" dirty="0">
                          <a:effectLst/>
                        </a:rPr>
                        <a:t> de forma audible mientras lo </a:t>
                      </a:r>
                      <a:r>
                        <a:rPr lang="en-US" sz="1100" dirty="0" err="1">
                          <a:effectLst/>
                        </a:rPr>
                        <a:t>haces</a:t>
                      </a:r>
                      <a:r>
                        <a:rPr lang="en-US" sz="1100" dirty="0">
                          <a:effectLst/>
                        </a:rPr>
                        <a:t> para que </a:t>
                      </a:r>
                      <a:r>
                        <a:rPr lang="en-US" sz="1100" dirty="0" err="1">
                          <a:effectLst/>
                        </a:rPr>
                        <a:t>los</a:t>
                      </a:r>
                      <a:r>
                        <a:rPr lang="en-US" sz="1100" dirty="0">
                          <a:effectLst/>
                        </a:rPr>
                        <a:t>/as </a:t>
                      </a:r>
                      <a:r>
                        <a:rPr lang="en-US" sz="1100" dirty="0" err="1">
                          <a:effectLst/>
                        </a:rPr>
                        <a:t>participantes</a:t>
                      </a:r>
                      <a:r>
                        <a:rPr lang="en-US" sz="1100" dirty="0">
                          <a:effectLst/>
                        </a:rPr>
                        <a:t> puedan ver que su mano se eleva al inhalar y baja en círculos al </a:t>
                      </a:r>
                      <a:r>
                        <a:rPr lang="en-US" sz="1100" dirty="0" err="1">
                          <a:effectLst/>
                        </a:rPr>
                        <a:t>exhalar</a:t>
                      </a:r>
                      <a:endParaRPr lang="en-US" sz="1100" dirty="0">
                        <a:effectLst/>
                      </a:endParaRPr>
                    </a:p>
                    <a:p>
                      <a:pPr marL="514350" lvl="1" indent="-171450" fontAlgn="base">
                        <a:lnSpc>
                          <a:spcPct val="107000"/>
                        </a:lnSpc>
                        <a:buFont typeface="Arial" panose="020B0604020202020204" pitchFamily="34" charset="0"/>
                        <a:buChar char="•"/>
                      </a:pPr>
                      <a:r>
                        <a:rPr lang="en-US" sz="1100" dirty="0">
                          <a:effectLst/>
                        </a:rPr>
                        <a:t>cambia de mano y mueve la otra de la </a:t>
                      </a:r>
                      <a:r>
                        <a:rPr lang="en-US" sz="1100" dirty="0" err="1">
                          <a:effectLst/>
                        </a:rPr>
                        <a:t>misma</a:t>
                      </a:r>
                      <a:r>
                        <a:rPr lang="en-US" sz="1100" dirty="0">
                          <a:effectLst/>
                        </a:rPr>
                        <a:t> </a:t>
                      </a:r>
                      <a:r>
                        <a:rPr lang="en-US" sz="1100" dirty="0" err="1">
                          <a:effectLst/>
                        </a:rPr>
                        <a:t>manera</a:t>
                      </a:r>
                      <a:r>
                        <a:rPr lang="en-US" sz="1100" dirty="0">
                          <a:effectLst/>
                        </a:rPr>
                        <a:t>  </a:t>
                      </a:r>
                    </a:p>
                    <a:p>
                      <a:pPr marL="171450" lvl="0" indent="-171450" fontAlgn="base">
                        <a:lnSpc>
                          <a:spcPct val="107000"/>
                        </a:lnSpc>
                        <a:buFont typeface="Arial" panose="020B0604020202020204" pitchFamily="34" charset="0"/>
                        <a:buChar char="•"/>
                      </a:pPr>
                      <a:r>
                        <a:rPr lang="en-US" sz="1100" dirty="0">
                          <a:effectLst/>
                        </a:rPr>
                        <a:t>Explica: </a:t>
                      </a:r>
                      <a:r>
                        <a:rPr lang="en-US" sz="1100" dirty="0" err="1">
                          <a:effectLst/>
                        </a:rPr>
                        <a:t>los</a:t>
                      </a:r>
                      <a:r>
                        <a:rPr lang="en-US" sz="1100" dirty="0">
                          <a:effectLst/>
                        </a:rPr>
                        <a:t>/as </a:t>
                      </a:r>
                      <a:r>
                        <a:rPr lang="en-US" sz="1100" dirty="0" err="1">
                          <a:effectLst/>
                        </a:rPr>
                        <a:t>participantes</a:t>
                      </a:r>
                      <a:r>
                        <a:rPr lang="en-US" sz="1100" dirty="0">
                          <a:effectLst/>
                        </a:rPr>
                        <a:t> </a:t>
                      </a:r>
                      <a:r>
                        <a:rPr lang="en-US" sz="1100" dirty="0" err="1">
                          <a:effectLst/>
                        </a:rPr>
                        <a:t>deben</a:t>
                      </a:r>
                      <a:r>
                        <a:rPr lang="en-US" sz="1100" dirty="0">
                          <a:effectLst/>
                        </a:rPr>
                        <a:t> </a:t>
                      </a:r>
                      <a:r>
                        <a:rPr lang="en-US" sz="1100" dirty="0" err="1">
                          <a:effectLst/>
                        </a:rPr>
                        <a:t>coordinar</a:t>
                      </a:r>
                      <a:r>
                        <a:rPr lang="en-US" sz="1100" dirty="0">
                          <a:effectLst/>
                        </a:rPr>
                        <a:t> sus movimientos a su respiración. Al inspirar, la mano sube. Al espirar, la mano </a:t>
                      </a:r>
                      <a:r>
                        <a:rPr lang="en-US" sz="1100" dirty="0" err="1">
                          <a:effectLst/>
                        </a:rPr>
                        <a:t>baja</a:t>
                      </a:r>
                      <a:endParaRPr lang="en-US" sz="1100" dirty="0">
                        <a:effectLst/>
                      </a:endParaRPr>
                    </a:p>
                    <a:p>
                      <a:pPr marL="171450" lvl="0" indent="-171450" fontAlgn="base">
                        <a:lnSpc>
                          <a:spcPct val="107000"/>
                        </a:lnSpc>
                        <a:buFont typeface="Arial" panose="020B0604020202020204" pitchFamily="34" charset="0"/>
                        <a:buChar char="•"/>
                      </a:pPr>
                      <a:r>
                        <a:rPr lang="en-US" sz="1100" dirty="0">
                          <a:effectLst/>
                        </a:rPr>
                        <a:t>Hazlo: </a:t>
                      </a:r>
                      <a:r>
                        <a:rPr lang="en-US" sz="1100" dirty="0" err="1">
                          <a:effectLst/>
                        </a:rPr>
                        <a:t>deja</a:t>
                      </a:r>
                      <a:r>
                        <a:rPr lang="en-US" sz="1100" dirty="0">
                          <a:effectLst/>
                        </a:rPr>
                        <a:t> que </a:t>
                      </a:r>
                      <a:r>
                        <a:rPr lang="en-US" sz="1100" dirty="0" err="1">
                          <a:effectLst/>
                        </a:rPr>
                        <a:t>los</a:t>
                      </a:r>
                      <a:r>
                        <a:rPr lang="en-US" sz="1100" dirty="0">
                          <a:effectLst/>
                        </a:rPr>
                        <a:t>/as </a:t>
                      </a:r>
                      <a:r>
                        <a:rPr lang="en-US" sz="1100" dirty="0" err="1">
                          <a:effectLst/>
                        </a:rPr>
                        <a:t>participantes</a:t>
                      </a:r>
                      <a:r>
                        <a:rPr lang="en-US" sz="1100" dirty="0">
                          <a:effectLst/>
                        </a:rPr>
                        <a:t> realicen unos minutos de movimiento con cada mano. A continuación, pídales que lo hagan con las dos manos a la vez, continuando el </a:t>
                      </a:r>
                      <a:r>
                        <a:rPr lang="en-US" sz="1100" dirty="0" err="1">
                          <a:effectLst/>
                        </a:rPr>
                        <a:t>mismo</a:t>
                      </a:r>
                      <a:r>
                        <a:rPr lang="en-US" sz="1100" dirty="0">
                          <a:effectLst/>
                        </a:rPr>
                        <a:t> </a:t>
                      </a:r>
                      <a:r>
                        <a:rPr lang="en-US" sz="1100" dirty="0" err="1">
                          <a:effectLst/>
                        </a:rPr>
                        <a:t>movimiento</a:t>
                      </a:r>
                      <a:endParaRPr lang="en-US" sz="1100" dirty="0">
                        <a:effectLst/>
                      </a:endParaRPr>
                    </a:p>
                    <a:p>
                      <a:pPr marL="171450" lvl="0" indent="-171450" fontAlgn="base">
                        <a:lnSpc>
                          <a:spcPct val="107000"/>
                        </a:lnSpc>
                        <a:buFont typeface="Arial" panose="020B0604020202020204" pitchFamily="34" charset="0"/>
                        <a:buChar char="•"/>
                      </a:pPr>
                      <a:r>
                        <a:rPr lang="en-US" sz="1100" dirty="0" err="1">
                          <a:effectLst/>
                        </a:rPr>
                        <a:t>Explica</a:t>
                      </a:r>
                      <a:r>
                        <a:rPr lang="en-US" sz="1100" dirty="0">
                          <a:effectLst/>
                        </a:rPr>
                        <a:t>: </a:t>
                      </a:r>
                      <a:r>
                        <a:rPr lang="en-US" sz="1100" dirty="0" err="1">
                          <a:effectLst/>
                        </a:rPr>
                        <a:t>utilizando</a:t>
                      </a:r>
                      <a:r>
                        <a:rPr lang="en-US" sz="1100" dirty="0">
                          <a:effectLst/>
                        </a:rPr>
                        <a:t> ambas manos, el movimiento es el mismo que antes. Las manos se moverán en direcciones opuestas y se encontrarán en cada vuelta hacia abajo y hacia arriba del </a:t>
                      </a:r>
                      <a:r>
                        <a:rPr lang="en-US" sz="1100" dirty="0" err="1">
                          <a:effectLst/>
                        </a:rPr>
                        <a:t>círculo</a:t>
                      </a:r>
                      <a:endParaRPr lang="en-US" sz="1100" dirty="0">
                        <a:effectLst/>
                      </a:endParaRPr>
                    </a:p>
                    <a:p>
                      <a:pPr marL="171450" lvl="0" indent="-171450" fontAlgn="base">
                        <a:lnSpc>
                          <a:spcPct val="107000"/>
                        </a:lnSpc>
                        <a:buFont typeface="Arial" panose="020B0604020202020204" pitchFamily="34" charset="0"/>
                        <a:buChar char="•"/>
                      </a:pPr>
                      <a:r>
                        <a:rPr lang="en-US" sz="1100" dirty="0">
                          <a:effectLst/>
                        </a:rPr>
                        <a:t>Haz: </a:t>
                      </a:r>
                      <a:r>
                        <a:rPr lang="en-US" sz="1100" dirty="0" err="1">
                          <a:effectLst/>
                        </a:rPr>
                        <a:t>recuérdale</a:t>
                      </a:r>
                      <a:r>
                        <a:rPr lang="en-US" sz="1100" dirty="0">
                          <a:effectLst/>
                        </a:rPr>
                        <a:t> a </a:t>
                      </a:r>
                      <a:r>
                        <a:rPr lang="en-US" sz="1100" dirty="0" err="1">
                          <a:effectLst/>
                        </a:rPr>
                        <a:t>los</a:t>
                      </a:r>
                      <a:r>
                        <a:rPr lang="en-US" sz="1100" dirty="0">
                          <a:effectLst/>
                        </a:rPr>
                        <a:t>/as </a:t>
                      </a:r>
                      <a:r>
                        <a:rPr lang="en-US" sz="1100" dirty="0" err="1">
                          <a:effectLst/>
                        </a:rPr>
                        <a:t>participantes</a:t>
                      </a:r>
                      <a:r>
                        <a:rPr lang="en-US" sz="1100" dirty="0">
                          <a:effectLst/>
                        </a:rPr>
                        <a:t> que este movimiento no consiste en "hacerlo bien", sino en moverse al compás de nuestra propia respiración. Concéntrate en moverte suavemente y </a:t>
                      </a:r>
                      <a:r>
                        <a:rPr lang="en-US" sz="1100" dirty="0" err="1">
                          <a:effectLst/>
                        </a:rPr>
                        <a:t>respirar</a:t>
                      </a:r>
                      <a:r>
                        <a:rPr lang="en-US" sz="1100" dirty="0">
                          <a:effectLst/>
                        </a:rPr>
                        <a:t> </a:t>
                      </a:r>
                    </a:p>
                    <a:p>
                      <a:pPr marL="171450" lvl="0" indent="-171450" fontAlgn="base">
                        <a:lnSpc>
                          <a:spcPct val="107000"/>
                        </a:lnSpc>
                        <a:buFont typeface="Arial" panose="020B0604020202020204" pitchFamily="34" charset="0"/>
                        <a:buChar char="•"/>
                      </a:pPr>
                      <a:r>
                        <a:rPr lang="en-US" sz="1100" dirty="0">
                          <a:effectLst/>
                        </a:rPr>
                        <a:t>Haz: </a:t>
                      </a:r>
                      <a:r>
                        <a:rPr lang="en-US" sz="1100" dirty="0" err="1">
                          <a:effectLst/>
                        </a:rPr>
                        <a:t>invita</a:t>
                      </a:r>
                      <a:r>
                        <a:rPr lang="en-US" sz="1100" dirty="0">
                          <a:effectLst/>
                        </a:rPr>
                        <a:t> a </a:t>
                      </a:r>
                      <a:r>
                        <a:rPr lang="en-US" sz="1100" dirty="0" err="1">
                          <a:effectLst/>
                        </a:rPr>
                        <a:t>los</a:t>
                      </a:r>
                      <a:r>
                        <a:rPr lang="en-US" sz="1100" dirty="0">
                          <a:effectLst/>
                        </a:rPr>
                        <a:t>/as </a:t>
                      </a:r>
                      <a:r>
                        <a:rPr lang="en-US" sz="1100" dirty="0" err="1">
                          <a:effectLst/>
                        </a:rPr>
                        <a:t>participantes</a:t>
                      </a:r>
                      <a:r>
                        <a:rPr lang="en-US" sz="1100" dirty="0">
                          <a:effectLst/>
                        </a:rPr>
                        <a:t> a sentarse después de 5-10 minutos</a:t>
                      </a:r>
                    </a:p>
                  </a:txBody>
                  <a:tcP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extLst>
                  <a:ext uri="{0D108BD9-81ED-4DB2-BD59-A6C34878D82A}">
                    <a16:rowId xmlns:a16="http://schemas.microsoft.com/office/drawing/2014/main" val="593323915"/>
                  </a:ext>
                </a:extLst>
              </a:tr>
            </a:tbl>
          </a:graphicData>
        </a:graphic>
      </p:graphicFrame>
    </p:spTree>
    <p:extLst>
      <p:ext uri="{BB962C8B-B14F-4D97-AF65-F5344CB8AC3E}">
        <p14:creationId xmlns:p14="http://schemas.microsoft.com/office/powerpoint/2010/main" val="2209497296"/>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Hexagon 15">
            <a:extLst>
              <a:ext uri="{FF2B5EF4-FFF2-40B4-BE49-F238E27FC236}">
                <a16:creationId xmlns:a16="http://schemas.microsoft.com/office/drawing/2014/main" id="{F4F20A53-B8B7-8386-80BB-458946D2C2F7}"/>
              </a:ext>
            </a:extLst>
          </p:cNvPr>
          <p:cNvSpPr/>
          <p:nvPr/>
        </p:nvSpPr>
        <p:spPr>
          <a:xfrm rot="1782986">
            <a:off x="286724" y="301110"/>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Hexagon 16">
            <a:extLst>
              <a:ext uri="{FF2B5EF4-FFF2-40B4-BE49-F238E27FC236}">
                <a16:creationId xmlns:a16="http://schemas.microsoft.com/office/drawing/2014/main" id="{5B0D2ECD-2245-1B29-30FA-9D9E91DEC81C}"/>
              </a:ext>
            </a:extLst>
          </p:cNvPr>
          <p:cNvSpPr/>
          <p:nvPr/>
        </p:nvSpPr>
        <p:spPr>
          <a:xfrm rot="1782986">
            <a:off x="286724" y="763955"/>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Hexagon 17">
            <a:extLst>
              <a:ext uri="{FF2B5EF4-FFF2-40B4-BE49-F238E27FC236}">
                <a16:creationId xmlns:a16="http://schemas.microsoft.com/office/drawing/2014/main" id="{2F62FD80-42A6-087C-FB97-CBD717DE2157}"/>
              </a:ext>
            </a:extLst>
          </p:cNvPr>
          <p:cNvSpPr/>
          <p:nvPr/>
        </p:nvSpPr>
        <p:spPr>
          <a:xfrm rot="1782986">
            <a:off x="286724" y="1226800"/>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Hexagon 18">
            <a:extLst>
              <a:ext uri="{FF2B5EF4-FFF2-40B4-BE49-F238E27FC236}">
                <a16:creationId xmlns:a16="http://schemas.microsoft.com/office/drawing/2014/main" id="{34282C81-1BDD-445E-97F5-59741069E143}"/>
              </a:ext>
            </a:extLst>
          </p:cNvPr>
          <p:cNvSpPr/>
          <p:nvPr/>
        </p:nvSpPr>
        <p:spPr>
          <a:xfrm rot="1782986">
            <a:off x="286724" y="1689645"/>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Hexagon 19">
            <a:extLst>
              <a:ext uri="{FF2B5EF4-FFF2-40B4-BE49-F238E27FC236}">
                <a16:creationId xmlns:a16="http://schemas.microsoft.com/office/drawing/2014/main" id="{DAE8D308-1F21-2E7C-7DA3-C0E216556E5B}"/>
              </a:ext>
            </a:extLst>
          </p:cNvPr>
          <p:cNvSpPr/>
          <p:nvPr/>
        </p:nvSpPr>
        <p:spPr>
          <a:xfrm rot="1782986">
            <a:off x="286724" y="2152490"/>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Hexagon 1">
            <a:extLst>
              <a:ext uri="{FF2B5EF4-FFF2-40B4-BE49-F238E27FC236}">
                <a16:creationId xmlns:a16="http://schemas.microsoft.com/office/drawing/2014/main" id="{1E37091B-55F7-99F1-7BB3-3E38A159A2CF}"/>
              </a:ext>
            </a:extLst>
          </p:cNvPr>
          <p:cNvSpPr/>
          <p:nvPr/>
        </p:nvSpPr>
        <p:spPr>
          <a:xfrm rot="1782986">
            <a:off x="286724" y="2615334"/>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Hexagon 2">
            <a:extLst>
              <a:ext uri="{FF2B5EF4-FFF2-40B4-BE49-F238E27FC236}">
                <a16:creationId xmlns:a16="http://schemas.microsoft.com/office/drawing/2014/main" id="{A3D3CC4C-CCF0-1944-C84C-88EA789CEF25}"/>
              </a:ext>
            </a:extLst>
          </p:cNvPr>
          <p:cNvSpPr/>
          <p:nvPr/>
        </p:nvSpPr>
        <p:spPr>
          <a:xfrm rot="1782986">
            <a:off x="286724" y="3078179"/>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Hexagon 3">
            <a:extLst>
              <a:ext uri="{FF2B5EF4-FFF2-40B4-BE49-F238E27FC236}">
                <a16:creationId xmlns:a16="http://schemas.microsoft.com/office/drawing/2014/main" id="{1426B9F9-577C-D8DA-5B67-90CA500A9B51}"/>
              </a:ext>
            </a:extLst>
          </p:cNvPr>
          <p:cNvSpPr/>
          <p:nvPr/>
        </p:nvSpPr>
        <p:spPr>
          <a:xfrm rot="1782986">
            <a:off x="286724" y="3541024"/>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Hexagon 5">
            <a:extLst>
              <a:ext uri="{FF2B5EF4-FFF2-40B4-BE49-F238E27FC236}">
                <a16:creationId xmlns:a16="http://schemas.microsoft.com/office/drawing/2014/main" id="{7CC15EA9-F408-4225-9220-1B8536D5999B}"/>
              </a:ext>
            </a:extLst>
          </p:cNvPr>
          <p:cNvSpPr/>
          <p:nvPr/>
        </p:nvSpPr>
        <p:spPr>
          <a:xfrm rot="1782986">
            <a:off x="286724" y="4003869"/>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Hexagon 6">
            <a:extLst>
              <a:ext uri="{FF2B5EF4-FFF2-40B4-BE49-F238E27FC236}">
                <a16:creationId xmlns:a16="http://schemas.microsoft.com/office/drawing/2014/main" id="{5B69E624-2ACE-034F-1033-1FD7D9AEB146}"/>
              </a:ext>
            </a:extLst>
          </p:cNvPr>
          <p:cNvSpPr/>
          <p:nvPr/>
        </p:nvSpPr>
        <p:spPr>
          <a:xfrm rot="1782986">
            <a:off x="286724" y="4466714"/>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aphicFrame>
        <p:nvGraphicFramePr>
          <p:cNvPr id="9" name="Table 8">
            <a:extLst>
              <a:ext uri="{FF2B5EF4-FFF2-40B4-BE49-F238E27FC236}">
                <a16:creationId xmlns:a16="http://schemas.microsoft.com/office/drawing/2014/main" id="{EEE12D83-4CF7-9E31-B3A7-6C845A9782D0}"/>
              </a:ext>
            </a:extLst>
          </p:cNvPr>
          <p:cNvGraphicFramePr>
            <a:graphicFrameLocks noGrp="1"/>
          </p:cNvGraphicFramePr>
          <p:nvPr>
            <p:extLst>
              <p:ext uri="{D42A27DB-BD31-4B8C-83A1-F6EECF244321}">
                <p14:modId xmlns:p14="http://schemas.microsoft.com/office/powerpoint/2010/main" val="510758549"/>
              </p:ext>
            </p:extLst>
          </p:nvPr>
        </p:nvGraphicFramePr>
        <p:xfrm>
          <a:off x="1013199" y="703361"/>
          <a:ext cx="5226891" cy="3212783"/>
        </p:xfrm>
        <a:graphic>
          <a:graphicData uri="http://schemas.openxmlformats.org/drawingml/2006/table">
            <a:tbl>
              <a:tblPr firstRow="1" bandRow="1">
                <a:tableStyleId>{5C22544A-7EE6-4342-B048-85BDC9FD1C3A}</a:tableStyleId>
              </a:tblPr>
              <a:tblGrid>
                <a:gridCol w="5226891">
                  <a:extLst>
                    <a:ext uri="{9D8B030D-6E8A-4147-A177-3AD203B41FA5}">
                      <a16:colId xmlns:a16="http://schemas.microsoft.com/office/drawing/2014/main" val="2666199177"/>
                    </a:ext>
                  </a:extLst>
                </a:gridCol>
              </a:tblGrid>
              <a:tr h="0">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sz="1100" dirty="0">
                          <a:solidFill>
                            <a:schemeClr val="tx1"/>
                          </a:solidFill>
                          <a:effectLst/>
                        </a:rPr>
                        <a:t>Sacudir (10 min)</a:t>
                      </a:r>
                    </a:p>
                  </a:txBody>
                  <a:tcP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solidFill>
                      <a:schemeClr val="accent3">
                        <a:lumMod val="20000"/>
                        <a:lumOff val="80000"/>
                      </a:schemeClr>
                    </a:solidFill>
                  </a:tcPr>
                </a:tc>
                <a:extLst>
                  <a:ext uri="{0D108BD9-81ED-4DB2-BD59-A6C34878D82A}">
                    <a16:rowId xmlns:a16="http://schemas.microsoft.com/office/drawing/2014/main" val="2458233383"/>
                  </a:ext>
                </a:extLst>
              </a:tr>
              <a:tr h="1041173">
                <a:tc>
                  <a:txBody>
                    <a:bodyPr/>
                    <a:lstStyle/>
                    <a:p>
                      <a:pPr marL="171450" lvl="0" indent="-171450" fontAlgn="base">
                        <a:lnSpc>
                          <a:spcPct val="107000"/>
                        </a:lnSpc>
                        <a:buFont typeface="Arial" panose="020B0604020202020204" pitchFamily="34" charset="0"/>
                        <a:buChar char="•"/>
                      </a:pPr>
                      <a:r>
                        <a:rPr lang="en-US" sz="1100" dirty="0">
                          <a:effectLst/>
                        </a:rPr>
                        <a:t>Diga: </a:t>
                      </a:r>
                      <a:r>
                        <a:rPr lang="en-US" sz="1100" dirty="0" err="1">
                          <a:effectLst/>
                        </a:rPr>
                        <a:t>vamos</a:t>
                      </a:r>
                      <a:r>
                        <a:rPr lang="en-US" sz="1100" dirty="0">
                          <a:effectLst/>
                        </a:rPr>
                        <a:t> a hacer una actividad de autocuidado que es muy corta y fácil de usar cuando empiezas a </a:t>
                      </a:r>
                      <a:r>
                        <a:rPr lang="en-US" sz="1100" dirty="0" err="1">
                          <a:effectLst/>
                        </a:rPr>
                        <a:t>sentirte</a:t>
                      </a:r>
                      <a:r>
                        <a:rPr lang="en-US" sz="1100" dirty="0">
                          <a:effectLst/>
                        </a:rPr>
                        <a:t> </a:t>
                      </a:r>
                      <a:r>
                        <a:rPr lang="en-US" sz="1100" dirty="0" err="1">
                          <a:effectLst/>
                        </a:rPr>
                        <a:t>abrumado</a:t>
                      </a:r>
                      <a:r>
                        <a:rPr lang="en-US" sz="1100" dirty="0">
                          <a:effectLst/>
                        </a:rPr>
                        <a:t>/a o tienes mucha tensión en el cuerpo</a:t>
                      </a:r>
                    </a:p>
                    <a:p>
                      <a:pPr marL="171450" lvl="0" indent="-171450" fontAlgn="base">
                        <a:lnSpc>
                          <a:spcPct val="107000"/>
                        </a:lnSpc>
                        <a:spcBef>
                          <a:spcPts val="0"/>
                        </a:spcBef>
                        <a:buFont typeface="Arial" panose="020B0604020202020204" pitchFamily="34" charset="0"/>
                        <a:buChar char="•"/>
                      </a:pPr>
                      <a:r>
                        <a:rPr lang="en-US" sz="1100" dirty="0">
                          <a:effectLst/>
                        </a:rPr>
                        <a:t>Pide: a la persona o personas que se pongan de pie</a:t>
                      </a:r>
                    </a:p>
                    <a:p>
                      <a:pPr marL="171450" lvl="0" indent="-171450" fontAlgn="base">
                        <a:lnSpc>
                          <a:spcPct val="107000"/>
                        </a:lnSpc>
                        <a:spcBef>
                          <a:spcPts val="0"/>
                        </a:spcBef>
                        <a:buFont typeface="Arial" panose="020B0604020202020204" pitchFamily="34" charset="0"/>
                        <a:buChar char="•"/>
                      </a:pPr>
                      <a:r>
                        <a:rPr lang="en-US" sz="1100" dirty="0">
                          <a:effectLst/>
                        </a:rPr>
                        <a:t>Diga: </a:t>
                      </a:r>
                      <a:r>
                        <a:rPr lang="en-US" sz="1100" dirty="0" err="1">
                          <a:effectLst/>
                        </a:rPr>
                        <a:t>esta</a:t>
                      </a:r>
                      <a:r>
                        <a:rPr lang="en-US" sz="1100" dirty="0">
                          <a:effectLst/>
                        </a:rPr>
                        <a:t> actividad se llama "</a:t>
                      </a:r>
                      <a:r>
                        <a:rPr lang="en-US" sz="1100" dirty="0" err="1">
                          <a:effectLst/>
                        </a:rPr>
                        <a:t>sacúdelo</a:t>
                      </a:r>
                      <a:r>
                        <a:rPr lang="en-US" sz="1100" dirty="0">
                          <a:effectLst/>
                        </a:rPr>
                        <a:t>"</a:t>
                      </a:r>
                    </a:p>
                    <a:p>
                      <a:pPr marL="171450" lvl="0" indent="-171450" fontAlgn="base">
                        <a:lnSpc>
                          <a:spcPct val="107000"/>
                        </a:lnSpc>
                        <a:spcBef>
                          <a:spcPts val="0"/>
                        </a:spcBef>
                        <a:buFont typeface="Arial" panose="020B0604020202020204" pitchFamily="34" charset="0"/>
                        <a:buChar char="•"/>
                      </a:pPr>
                      <a:r>
                        <a:rPr lang="en-US" sz="1100" dirty="0">
                          <a:effectLst/>
                        </a:rPr>
                        <a:t>Explica: </a:t>
                      </a:r>
                      <a:r>
                        <a:rPr lang="en-US" sz="1100" dirty="0" err="1">
                          <a:effectLst/>
                        </a:rPr>
                        <a:t>esta</a:t>
                      </a:r>
                      <a:r>
                        <a:rPr lang="en-US" sz="1100" dirty="0">
                          <a:effectLst/>
                        </a:rPr>
                        <a:t> actividad consiste en sacudir la mano derecha, la mano izquierda, la pierna derecha y la pierna izquierda. Sacudiremos cada parte del cuerpo durante 5, luego 4, luego 3 y </a:t>
                      </a:r>
                      <a:r>
                        <a:rPr lang="en-US" sz="1100" dirty="0" err="1">
                          <a:effectLst/>
                        </a:rPr>
                        <a:t>así</a:t>
                      </a:r>
                      <a:r>
                        <a:rPr lang="en-US" sz="1100" dirty="0">
                          <a:effectLst/>
                        </a:rPr>
                        <a:t> </a:t>
                      </a:r>
                      <a:r>
                        <a:rPr lang="en-US" sz="1100" dirty="0" err="1">
                          <a:effectLst/>
                        </a:rPr>
                        <a:t>sucesivamente</a:t>
                      </a:r>
                      <a:endParaRPr lang="en-US" sz="1100" dirty="0">
                        <a:effectLst/>
                      </a:endParaRPr>
                    </a:p>
                    <a:p>
                      <a:pPr marL="171450" lvl="0" indent="-171450" fontAlgn="base">
                        <a:lnSpc>
                          <a:spcPct val="107000"/>
                        </a:lnSpc>
                        <a:spcBef>
                          <a:spcPts val="0"/>
                        </a:spcBef>
                        <a:buFont typeface="Arial" panose="020B0604020202020204" pitchFamily="34" charset="0"/>
                        <a:buChar char="•"/>
                      </a:pPr>
                      <a:r>
                        <a:rPr lang="en-US" sz="1100" dirty="0">
                          <a:effectLst/>
                        </a:rPr>
                        <a:t>Pregunta: si el grupo está listo para </a:t>
                      </a:r>
                      <a:r>
                        <a:rPr lang="en-US" sz="1100" dirty="0" err="1">
                          <a:effectLst/>
                        </a:rPr>
                        <a:t>empezar</a:t>
                      </a:r>
                      <a:endParaRPr lang="en-US" sz="1100" dirty="0">
                        <a:effectLst/>
                      </a:endParaRPr>
                    </a:p>
                    <a:p>
                      <a:pPr marL="171450" lvl="0" indent="-171450" fontAlgn="base">
                        <a:lnSpc>
                          <a:spcPct val="107000"/>
                        </a:lnSpc>
                        <a:spcBef>
                          <a:spcPts val="0"/>
                        </a:spcBef>
                        <a:buFont typeface="Arial" panose="020B0604020202020204" pitchFamily="34" charset="0"/>
                        <a:buChar char="•"/>
                      </a:pPr>
                      <a:r>
                        <a:rPr lang="en-US" sz="1100" dirty="0">
                          <a:effectLst/>
                        </a:rPr>
                        <a:t>Hazlo: </a:t>
                      </a:r>
                      <a:r>
                        <a:rPr lang="en-US" sz="1100" dirty="0" err="1">
                          <a:effectLst/>
                        </a:rPr>
                        <a:t>levanta</a:t>
                      </a:r>
                      <a:r>
                        <a:rPr lang="en-US" sz="1100" dirty="0">
                          <a:effectLst/>
                        </a:rPr>
                        <a:t> la mano derecha y </a:t>
                      </a:r>
                      <a:r>
                        <a:rPr lang="en-US" sz="1100" dirty="0" err="1">
                          <a:effectLst/>
                        </a:rPr>
                        <a:t>pídele</a:t>
                      </a:r>
                      <a:r>
                        <a:rPr lang="en-US" sz="1100" dirty="0">
                          <a:effectLst/>
                        </a:rPr>
                        <a:t> a todo el mundo que haga lo mismo. </a:t>
                      </a:r>
                      <a:r>
                        <a:rPr lang="en-US" sz="1100" dirty="0" err="1">
                          <a:effectLst/>
                        </a:rPr>
                        <a:t>Empieza</a:t>
                      </a:r>
                      <a:r>
                        <a:rPr lang="en-US" sz="1100" dirty="0">
                          <a:effectLst/>
                        </a:rPr>
                        <a:t> la cuenta atrás desde 5. Cambie a su mano izquierda, agita y </a:t>
                      </a:r>
                      <a:r>
                        <a:rPr lang="en-US" sz="1100" dirty="0" err="1">
                          <a:effectLst/>
                        </a:rPr>
                        <a:t>cuenta</a:t>
                      </a:r>
                      <a:r>
                        <a:rPr lang="en-US" sz="1100" dirty="0">
                          <a:effectLst/>
                        </a:rPr>
                        <a:t> hasta 5. Cambia a la pierna derecha, agita y </a:t>
                      </a:r>
                      <a:r>
                        <a:rPr lang="en-US" sz="1100" dirty="0" err="1">
                          <a:effectLst/>
                        </a:rPr>
                        <a:t>cuenta</a:t>
                      </a:r>
                      <a:r>
                        <a:rPr lang="en-US" sz="1100" dirty="0">
                          <a:effectLst/>
                        </a:rPr>
                        <a:t> hasta 5. Cambia a la pierna izquierda, sacude y cuenta atrás hasta 5</a:t>
                      </a:r>
                    </a:p>
                    <a:p>
                      <a:pPr marL="171450" lvl="0" indent="-171450" fontAlgn="base">
                        <a:lnSpc>
                          <a:spcPct val="107000"/>
                        </a:lnSpc>
                        <a:spcBef>
                          <a:spcPts val="0"/>
                        </a:spcBef>
                        <a:buFont typeface="Arial" panose="020B0604020202020204" pitchFamily="34" charset="0"/>
                        <a:buChar char="•"/>
                      </a:pPr>
                      <a:r>
                        <a:rPr lang="en-US" sz="1100" dirty="0">
                          <a:effectLst/>
                        </a:rPr>
                        <a:t>Hazlo: </a:t>
                      </a:r>
                      <a:r>
                        <a:rPr lang="en-US" sz="1100" dirty="0" err="1">
                          <a:effectLst/>
                        </a:rPr>
                        <a:t>repite</a:t>
                      </a:r>
                      <a:r>
                        <a:rPr lang="en-US" sz="1100" dirty="0">
                          <a:effectLst/>
                        </a:rPr>
                        <a:t> con una </a:t>
                      </a:r>
                      <a:r>
                        <a:rPr lang="en-US" sz="1100" dirty="0" err="1">
                          <a:effectLst/>
                        </a:rPr>
                        <a:t>cuenta</a:t>
                      </a:r>
                      <a:r>
                        <a:rPr lang="en-US" sz="1100" dirty="0">
                          <a:effectLst/>
                        </a:rPr>
                        <a:t> </a:t>
                      </a:r>
                      <a:r>
                        <a:rPr lang="en-US" sz="1100" dirty="0" err="1">
                          <a:effectLst/>
                        </a:rPr>
                        <a:t>regresiva</a:t>
                      </a:r>
                      <a:r>
                        <a:rPr lang="en-US" sz="1100" dirty="0">
                          <a:effectLst/>
                        </a:rPr>
                        <a:t> desde 4</a:t>
                      </a:r>
                    </a:p>
                    <a:p>
                      <a:pPr marL="171450" lvl="0" indent="-171450" fontAlgn="base">
                        <a:lnSpc>
                          <a:spcPct val="107000"/>
                        </a:lnSpc>
                        <a:spcBef>
                          <a:spcPts val="0"/>
                        </a:spcBef>
                        <a:buFont typeface="Arial" panose="020B0604020202020204" pitchFamily="34" charset="0"/>
                        <a:buChar char="•"/>
                      </a:pPr>
                      <a:r>
                        <a:rPr lang="en-US" sz="1100" dirty="0">
                          <a:effectLst/>
                        </a:rPr>
                        <a:t>Hazlo: </a:t>
                      </a:r>
                      <a:r>
                        <a:rPr lang="en-US" sz="1100" dirty="0" err="1">
                          <a:effectLst/>
                        </a:rPr>
                        <a:t>repetir</a:t>
                      </a:r>
                      <a:r>
                        <a:rPr lang="en-US" sz="1100" dirty="0">
                          <a:effectLst/>
                        </a:rPr>
                        <a:t> con una </a:t>
                      </a:r>
                      <a:r>
                        <a:rPr lang="en-US" sz="1100" dirty="0" err="1">
                          <a:effectLst/>
                        </a:rPr>
                        <a:t>cuenta</a:t>
                      </a:r>
                      <a:r>
                        <a:rPr lang="en-US" sz="1100" dirty="0">
                          <a:effectLst/>
                        </a:rPr>
                        <a:t> </a:t>
                      </a:r>
                      <a:r>
                        <a:rPr lang="en-US" sz="1100" dirty="0" err="1">
                          <a:effectLst/>
                        </a:rPr>
                        <a:t>regresiva</a:t>
                      </a:r>
                      <a:r>
                        <a:rPr lang="en-US" sz="1100" dirty="0">
                          <a:effectLst/>
                        </a:rPr>
                        <a:t> </a:t>
                      </a:r>
                      <a:r>
                        <a:rPr lang="en-US" sz="1100" dirty="0" err="1">
                          <a:effectLst/>
                        </a:rPr>
                        <a:t>desde</a:t>
                      </a:r>
                      <a:r>
                        <a:rPr lang="en-US" sz="1100" dirty="0">
                          <a:effectLst/>
                        </a:rPr>
                        <a:t> 3</a:t>
                      </a:r>
                    </a:p>
                    <a:p>
                      <a:pPr marL="171450" lvl="0" indent="-171450" fontAlgn="base">
                        <a:lnSpc>
                          <a:spcPct val="107000"/>
                        </a:lnSpc>
                        <a:spcBef>
                          <a:spcPts val="0"/>
                        </a:spcBef>
                        <a:buFont typeface="Arial" panose="020B0604020202020204" pitchFamily="34" charset="0"/>
                        <a:buChar char="•"/>
                      </a:pPr>
                      <a:r>
                        <a:rPr lang="en-US" sz="1100" dirty="0">
                          <a:effectLst/>
                        </a:rPr>
                        <a:t>Hazlo: </a:t>
                      </a:r>
                      <a:r>
                        <a:rPr lang="en-US" sz="1100" dirty="0" err="1">
                          <a:effectLst/>
                        </a:rPr>
                        <a:t>repetir</a:t>
                      </a:r>
                      <a:r>
                        <a:rPr lang="en-US" sz="1100" dirty="0">
                          <a:effectLst/>
                        </a:rPr>
                        <a:t> con una </a:t>
                      </a:r>
                      <a:r>
                        <a:rPr lang="en-US" sz="1100" dirty="0" err="1">
                          <a:effectLst/>
                        </a:rPr>
                        <a:t>cuenta</a:t>
                      </a:r>
                      <a:r>
                        <a:rPr lang="en-US" sz="1100" dirty="0">
                          <a:effectLst/>
                        </a:rPr>
                        <a:t> </a:t>
                      </a:r>
                      <a:r>
                        <a:rPr lang="en-US" sz="1100" dirty="0" err="1">
                          <a:effectLst/>
                        </a:rPr>
                        <a:t>regresiva</a:t>
                      </a:r>
                      <a:r>
                        <a:rPr lang="en-US" sz="1100" dirty="0">
                          <a:effectLst/>
                        </a:rPr>
                        <a:t> </a:t>
                      </a:r>
                      <a:r>
                        <a:rPr lang="en-US" sz="1100" dirty="0" err="1">
                          <a:effectLst/>
                        </a:rPr>
                        <a:t>desde</a:t>
                      </a:r>
                      <a:r>
                        <a:rPr lang="en-US" sz="1100" dirty="0">
                          <a:effectLst/>
                        </a:rPr>
                        <a:t> 2</a:t>
                      </a:r>
                    </a:p>
                    <a:p>
                      <a:pPr marL="171450" lvl="0" indent="-171450">
                        <a:lnSpc>
                          <a:spcPct val="107000"/>
                        </a:lnSpc>
                        <a:spcAft>
                          <a:spcPts val="800"/>
                        </a:spcAft>
                        <a:buFont typeface="Arial" panose="020B0604020202020204" pitchFamily="34" charset="0"/>
                        <a:buChar char="•"/>
                      </a:pPr>
                      <a:r>
                        <a:rPr lang="en-US" sz="1100" dirty="0">
                          <a:effectLst/>
                        </a:rPr>
                        <a:t>Hazlo: </a:t>
                      </a:r>
                      <a:r>
                        <a:rPr lang="en-US" sz="1100" dirty="0" err="1">
                          <a:effectLst/>
                        </a:rPr>
                        <a:t>repite</a:t>
                      </a:r>
                      <a:r>
                        <a:rPr lang="en-US" sz="1100" dirty="0">
                          <a:effectLst/>
                        </a:rPr>
                        <a:t> con una </a:t>
                      </a:r>
                      <a:r>
                        <a:rPr lang="en-US" sz="1100" dirty="0" err="1">
                          <a:effectLst/>
                        </a:rPr>
                        <a:t>cuenta</a:t>
                      </a:r>
                      <a:r>
                        <a:rPr lang="en-US" sz="1100" dirty="0">
                          <a:effectLst/>
                        </a:rPr>
                        <a:t> </a:t>
                      </a:r>
                      <a:r>
                        <a:rPr lang="en-US" sz="1100" dirty="0" err="1">
                          <a:effectLst/>
                        </a:rPr>
                        <a:t>regresiva</a:t>
                      </a:r>
                      <a:r>
                        <a:rPr lang="en-US" sz="1100" dirty="0">
                          <a:effectLst/>
                        </a:rPr>
                        <a:t> </a:t>
                      </a:r>
                      <a:r>
                        <a:rPr lang="en-US" sz="1100" dirty="0" err="1">
                          <a:effectLst/>
                        </a:rPr>
                        <a:t>desde</a:t>
                      </a:r>
                      <a:r>
                        <a:rPr lang="en-US" sz="1100" dirty="0">
                          <a:effectLst/>
                        </a:rPr>
                        <a:t> 1</a:t>
                      </a:r>
                      <a:endParaRPr lang="en-US" sz="1100" dirty="0">
                        <a:effectLst/>
                        <a:latin typeface="Calibri" panose="020F0502020204030204" pitchFamily="34" charset="0"/>
                        <a:ea typeface="Calibri" panose="020F0502020204030204" pitchFamily="34" charset="0"/>
                        <a:cs typeface="Arial" panose="020B0604020202020204" pitchFamily="34" charset="0"/>
                      </a:endParaRPr>
                    </a:p>
                  </a:txBody>
                  <a:tcP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extLst>
                  <a:ext uri="{0D108BD9-81ED-4DB2-BD59-A6C34878D82A}">
                    <a16:rowId xmlns:a16="http://schemas.microsoft.com/office/drawing/2014/main" val="593323915"/>
                  </a:ext>
                </a:extLst>
              </a:tr>
            </a:tbl>
          </a:graphicData>
        </a:graphic>
      </p:graphicFrame>
      <p:graphicFrame>
        <p:nvGraphicFramePr>
          <p:cNvPr id="11" name="Table 10">
            <a:extLst>
              <a:ext uri="{FF2B5EF4-FFF2-40B4-BE49-F238E27FC236}">
                <a16:creationId xmlns:a16="http://schemas.microsoft.com/office/drawing/2014/main" id="{D3CB9AB5-B762-6FC4-3A49-7199E3B49079}"/>
              </a:ext>
            </a:extLst>
          </p:cNvPr>
          <p:cNvGraphicFramePr>
            <a:graphicFrameLocks noGrp="1"/>
          </p:cNvGraphicFramePr>
          <p:nvPr>
            <p:extLst>
              <p:ext uri="{D42A27DB-BD31-4B8C-83A1-F6EECF244321}">
                <p14:modId xmlns:p14="http://schemas.microsoft.com/office/powerpoint/2010/main" val="4285026094"/>
              </p:ext>
            </p:extLst>
          </p:nvPr>
        </p:nvGraphicFramePr>
        <p:xfrm>
          <a:off x="1013199" y="3939713"/>
          <a:ext cx="5226891" cy="3930333"/>
        </p:xfrm>
        <a:graphic>
          <a:graphicData uri="http://schemas.openxmlformats.org/drawingml/2006/table">
            <a:tbl>
              <a:tblPr firstRow="1" bandRow="1">
                <a:tableStyleId>{5C22544A-7EE6-4342-B048-85BDC9FD1C3A}</a:tableStyleId>
              </a:tblPr>
              <a:tblGrid>
                <a:gridCol w="5226891">
                  <a:extLst>
                    <a:ext uri="{9D8B030D-6E8A-4147-A177-3AD203B41FA5}">
                      <a16:colId xmlns:a16="http://schemas.microsoft.com/office/drawing/2014/main" val="2666199177"/>
                    </a:ext>
                  </a:extLst>
                </a:gridCol>
              </a:tblGrid>
              <a:tr h="0">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sz="1100" dirty="0">
                          <a:solidFill>
                            <a:schemeClr val="tx1"/>
                          </a:solidFill>
                          <a:effectLst/>
                        </a:rPr>
                        <a:t>Sentir el peso del cuerpo (10 min)</a:t>
                      </a:r>
                    </a:p>
                  </a:txBody>
                  <a:tcP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solidFill>
                      <a:schemeClr val="accent3">
                        <a:lumMod val="20000"/>
                        <a:lumOff val="80000"/>
                      </a:schemeClr>
                    </a:solidFill>
                  </a:tcPr>
                </a:tc>
                <a:extLst>
                  <a:ext uri="{0D108BD9-81ED-4DB2-BD59-A6C34878D82A}">
                    <a16:rowId xmlns:a16="http://schemas.microsoft.com/office/drawing/2014/main" val="2458233383"/>
                  </a:ext>
                </a:extLst>
              </a:tr>
              <a:tr h="1041173">
                <a:tc>
                  <a:txBody>
                    <a:bodyPr/>
                    <a:lstStyle/>
                    <a:p>
                      <a:pPr marL="171450" lvl="0" indent="-171450" fontAlgn="base">
                        <a:lnSpc>
                          <a:spcPct val="107000"/>
                        </a:lnSpc>
                        <a:buFont typeface="Arial" panose="020B0604020202020204" pitchFamily="34" charset="0"/>
                        <a:buChar char="•"/>
                      </a:pPr>
                      <a:r>
                        <a:rPr lang="en-US" sz="1100" dirty="0">
                          <a:effectLst/>
                        </a:rPr>
                        <a:t>Si </a:t>
                      </a:r>
                      <a:r>
                        <a:rPr lang="en-US" sz="1100" dirty="0" err="1">
                          <a:effectLst/>
                        </a:rPr>
                        <a:t>están</a:t>
                      </a:r>
                      <a:r>
                        <a:rPr lang="en-US" sz="1100" dirty="0">
                          <a:effectLst/>
                        </a:rPr>
                        <a:t> </a:t>
                      </a:r>
                      <a:r>
                        <a:rPr lang="en-US" sz="1100" dirty="0" err="1">
                          <a:effectLst/>
                        </a:rPr>
                        <a:t>sentados</a:t>
                      </a:r>
                      <a:r>
                        <a:rPr lang="en-US" sz="1100" dirty="0">
                          <a:effectLst/>
                        </a:rPr>
                        <a:t>/as en el suelo, haz que todos se desplacen a los lados de la sala para que sus espaldas queden pegadas a la pared</a:t>
                      </a:r>
                    </a:p>
                    <a:p>
                      <a:pPr marL="171450" lvl="0" indent="-171450" fontAlgn="base">
                        <a:lnSpc>
                          <a:spcPct val="107000"/>
                        </a:lnSpc>
                        <a:buFont typeface="Arial" panose="020B0604020202020204" pitchFamily="34" charset="0"/>
                        <a:buChar char="•"/>
                      </a:pPr>
                      <a:r>
                        <a:rPr lang="en-US" sz="1100" dirty="0" err="1">
                          <a:effectLst/>
                        </a:rPr>
                        <a:t>Dile</a:t>
                      </a:r>
                      <a:r>
                        <a:rPr lang="en-US" sz="1100" dirty="0">
                          <a:effectLst/>
                        </a:rPr>
                        <a:t> a </a:t>
                      </a:r>
                      <a:r>
                        <a:rPr lang="en-US" sz="1100" dirty="0" err="1">
                          <a:effectLst/>
                        </a:rPr>
                        <a:t>los</a:t>
                      </a:r>
                      <a:r>
                        <a:rPr lang="en-US" sz="1100" dirty="0">
                          <a:effectLst/>
                        </a:rPr>
                        <a:t>/as </a:t>
                      </a:r>
                      <a:r>
                        <a:rPr lang="en-US" sz="1100" dirty="0" err="1">
                          <a:effectLst/>
                        </a:rPr>
                        <a:t>participantes</a:t>
                      </a:r>
                      <a:r>
                        <a:rPr lang="en-US" sz="1100" dirty="0">
                          <a:effectLst/>
                        </a:rPr>
                        <a:t> que van a hacer un ejercicio que activa los músculos del torso y las piernas, lo que da una sensación de nuestra propia fuerza física y estructura corporal. Cuando </a:t>
                      </a:r>
                      <a:r>
                        <a:rPr lang="en-US" sz="1100" dirty="0" err="1">
                          <a:effectLst/>
                        </a:rPr>
                        <a:t>estamos</a:t>
                      </a:r>
                      <a:r>
                        <a:rPr lang="en-US" sz="1100" dirty="0">
                          <a:effectLst/>
                        </a:rPr>
                        <a:t> </a:t>
                      </a:r>
                      <a:r>
                        <a:rPr lang="en-US" sz="1100" dirty="0" err="1">
                          <a:effectLst/>
                        </a:rPr>
                        <a:t>agobiados</a:t>
                      </a:r>
                      <a:r>
                        <a:rPr lang="en-US" sz="1100" dirty="0">
                          <a:effectLst/>
                        </a:rPr>
                        <a:t>/as, nuestros músculos suelen pasar de una tensión extrema al colapso; pasan de un estado muy activo a uno </a:t>
                      </a:r>
                      <a:r>
                        <a:rPr lang="en-US" sz="1100" dirty="0" err="1">
                          <a:effectLst/>
                        </a:rPr>
                        <a:t>excesivamente</a:t>
                      </a:r>
                      <a:r>
                        <a:rPr lang="en-US" sz="1100" dirty="0">
                          <a:effectLst/>
                        </a:rPr>
                        <a:t> </a:t>
                      </a:r>
                      <a:r>
                        <a:rPr lang="en-US" sz="1100" dirty="0" err="1">
                          <a:effectLst/>
                        </a:rPr>
                        <a:t>relajado</a:t>
                      </a:r>
                      <a:endParaRPr lang="en-US" sz="1100" dirty="0">
                        <a:effectLst/>
                      </a:endParaRPr>
                    </a:p>
                    <a:p>
                      <a:pPr marL="171450" lvl="0" indent="-171450" fontAlgn="base">
                        <a:lnSpc>
                          <a:spcPct val="107000"/>
                        </a:lnSpc>
                        <a:buFont typeface="Arial" panose="020B0604020202020204" pitchFamily="34" charset="0"/>
                        <a:buChar char="•"/>
                      </a:pPr>
                      <a:r>
                        <a:rPr lang="en-US" sz="1100" dirty="0">
                          <a:effectLst/>
                        </a:rPr>
                        <a:t>Cuando estamos en contacto con nuestra fuerza física y nuestra estructura corporal, somos capaces de procesar mejor nuestras experiencias y gestionar los sentimientos (como la sensación de </a:t>
                      </a:r>
                      <a:r>
                        <a:rPr lang="en-US" sz="1100" dirty="0" err="1">
                          <a:effectLst/>
                        </a:rPr>
                        <a:t>agobio</a:t>
                      </a:r>
                      <a:r>
                        <a:rPr lang="en-US" sz="1100" dirty="0">
                          <a:effectLst/>
                        </a:rPr>
                        <a:t>)</a:t>
                      </a:r>
                    </a:p>
                    <a:p>
                      <a:pPr marL="171450" lvl="0" indent="-171450" fontAlgn="base">
                        <a:lnSpc>
                          <a:spcPct val="107000"/>
                        </a:lnSpc>
                        <a:buFont typeface="Arial" panose="020B0604020202020204" pitchFamily="34" charset="0"/>
                        <a:buChar char="•"/>
                      </a:pPr>
                      <a:r>
                        <a:rPr lang="en-US" sz="1100" dirty="0">
                          <a:effectLst/>
                        </a:rPr>
                        <a:t>Indica a </a:t>
                      </a:r>
                      <a:r>
                        <a:rPr lang="en-US" sz="1100" dirty="0" err="1">
                          <a:effectLst/>
                        </a:rPr>
                        <a:t>los</a:t>
                      </a:r>
                      <a:r>
                        <a:rPr lang="en-US" sz="1100" dirty="0">
                          <a:effectLst/>
                        </a:rPr>
                        <a:t>/as </a:t>
                      </a:r>
                      <a:r>
                        <a:rPr lang="en-US" sz="1100" dirty="0" err="1">
                          <a:effectLst/>
                        </a:rPr>
                        <a:t>participantes</a:t>
                      </a:r>
                      <a:r>
                        <a:rPr lang="en-US" sz="1100" dirty="0">
                          <a:effectLst/>
                        </a:rPr>
                        <a:t> que: </a:t>
                      </a:r>
                    </a:p>
                    <a:p>
                      <a:pPr marL="514350" lvl="1" indent="-171450" fontAlgn="base">
                        <a:lnSpc>
                          <a:spcPct val="107000"/>
                        </a:lnSpc>
                        <a:buFont typeface="Arial" panose="020B0604020202020204" pitchFamily="34" charset="0"/>
                        <a:buChar char="•"/>
                      </a:pPr>
                      <a:r>
                        <a:rPr lang="en-US" sz="1100" dirty="0">
                          <a:effectLst/>
                        </a:rPr>
                        <a:t>se </a:t>
                      </a:r>
                      <a:r>
                        <a:rPr lang="en-US" sz="1100" dirty="0" err="1">
                          <a:effectLst/>
                        </a:rPr>
                        <a:t>sienten</a:t>
                      </a:r>
                      <a:r>
                        <a:rPr lang="en-US" sz="1100" dirty="0">
                          <a:effectLst/>
                        </a:rPr>
                        <a:t> </a:t>
                      </a:r>
                      <a:r>
                        <a:rPr lang="en-US" sz="1100" dirty="0" err="1">
                          <a:effectLst/>
                        </a:rPr>
                        <a:t>en</a:t>
                      </a:r>
                      <a:r>
                        <a:rPr lang="en-US" sz="1100" dirty="0">
                          <a:effectLst/>
                        </a:rPr>
                        <a:t> una </a:t>
                      </a:r>
                      <a:r>
                        <a:rPr lang="en-US" sz="1100" dirty="0" err="1">
                          <a:effectLst/>
                        </a:rPr>
                        <a:t>posición</a:t>
                      </a:r>
                      <a:r>
                        <a:rPr lang="en-US" sz="1100" dirty="0">
                          <a:effectLst/>
                        </a:rPr>
                        <a:t> </a:t>
                      </a:r>
                      <a:r>
                        <a:rPr lang="en-US" sz="1100" dirty="0" err="1">
                          <a:effectLst/>
                        </a:rPr>
                        <a:t>cómoda</a:t>
                      </a:r>
                      <a:endParaRPr lang="en-US" sz="1100" dirty="0">
                        <a:effectLst/>
                      </a:endParaRPr>
                    </a:p>
                    <a:p>
                      <a:pPr marL="514350" lvl="1" indent="-171450" fontAlgn="base">
                        <a:lnSpc>
                          <a:spcPct val="107000"/>
                        </a:lnSpc>
                        <a:buFont typeface="Arial" panose="020B0604020202020204" pitchFamily="34" charset="0"/>
                        <a:buChar char="•"/>
                      </a:pPr>
                      <a:r>
                        <a:rPr lang="en-US" sz="1100" dirty="0">
                          <a:effectLst/>
                        </a:rPr>
                        <a:t>se </a:t>
                      </a:r>
                      <a:r>
                        <a:rPr lang="en-US" sz="1100" dirty="0" err="1">
                          <a:effectLst/>
                        </a:rPr>
                        <a:t>sienten</a:t>
                      </a:r>
                      <a:r>
                        <a:rPr lang="en-US" sz="1100" dirty="0">
                          <a:effectLst/>
                        </a:rPr>
                        <a:t> con los pies en el suelo. Hagan </a:t>
                      </a:r>
                      <a:r>
                        <a:rPr lang="en-US" sz="1100" dirty="0" err="1">
                          <a:effectLst/>
                        </a:rPr>
                        <a:t>una</a:t>
                      </a:r>
                      <a:r>
                        <a:rPr lang="en-US" sz="1100" dirty="0">
                          <a:effectLst/>
                        </a:rPr>
                        <a:t> pausa de </a:t>
                      </a:r>
                      <a:r>
                        <a:rPr lang="en-US" sz="1100" dirty="0" err="1">
                          <a:effectLst/>
                        </a:rPr>
                        <a:t>cinco</a:t>
                      </a:r>
                      <a:r>
                        <a:rPr lang="en-US" sz="1100" dirty="0">
                          <a:effectLst/>
                        </a:rPr>
                        <a:t> </a:t>
                      </a:r>
                      <a:r>
                        <a:rPr lang="en-US" sz="1100" dirty="0" err="1">
                          <a:effectLst/>
                        </a:rPr>
                        <a:t>segundos</a:t>
                      </a:r>
                      <a:endParaRPr lang="en-US" sz="1100" dirty="0">
                        <a:effectLst/>
                      </a:endParaRPr>
                    </a:p>
                    <a:p>
                      <a:pPr marL="514350" lvl="1" indent="-171450" fontAlgn="base">
                        <a:lnSpc>
                          <a:spcPct val="107000"/>
                        </a:lnSpc>
                        <a:buFont typeface="Arial" panose="020B0604020202020204" pitchFamily="34" charset="0"/>
                        <a:buChar char="•"/>
                      </a:pPr>
                      <a:r>
                        <a:rPr lang="en-US" sz="1100" dirty="0" err="1">
                          <a:effectLst/>
                        </a:rPr>
                        <a:t>sientan</a:t>
                      </a:r>
                      <a:r>
                        <a:rPr lang="en-US" sz="1100" dirty="0">
                          <a:effectLst/>
                        </a:rPr>
                        <a:t> </a:t>
                      </a:r>
                      <a:r>
                        <a:rPr lang="en-US" sz="1100" dirty="0" err="1">
                          <a:effectLst/>
                        </a:rPr>
                        <a:t>el</a:t>
                      </a:r>
                      <a:r>
                        <a:rPr lang="en-US" sz="1100" dirty="0">
                          <a:effectLst/>
                        </a:rPr>
                        <a:t> peso de sus </a:t>
                      </a:r>
                      <a:r>
                        <a:rPr lang="en-US" sz="1100" dirty="0" err="1">
                          <a:effectLst/>
                        </a:rPr>
                        <a:t>piernas</a:t>
                      </a:r>
                      <a:r>
                        <a:rPr lang="en-US" sz="1100" dirty="0">
                          <a:effectLst/>
                        </a:rPr>
                        <a:t>. </a:t>
                      </a:r>
                      <a:r>
                        <a:rPr lang="en-US" sz="1100" dirty="0" err="1">
                          <a:effectLst/>
                        </a:rPr>
                        <a:t>Aguanten</a:t>
                      </a:r>
                      <a:r>
                        <a:rPr lang="en-US" sz="1100" dirty="0">
                          <a:effectLst/>
                        </a:rPr>
                        <a:t> 5 </a:t>
                      </a:r>
                      <a:r>
                        <a:rPr lang="en-US" sz="1100" dirty="0" err="1">
                          <a:effectLst/>
                        </a:rPr>
                        <a:t>segundos</a:t>
                      </a:r>
                      <a:endParaRPr lang="en-US" sz="1100" dirty="0">
                        <a:effectLst/>
                      </a:endParaRPr>
                    </a:p>
                    <a:p>
                      <a:pPr marL="514350" lvl="1" indent="-171450" fontAlgn="base">
                        <a:lnSpc>
                          <a:spcPct val="107000"/>
                        </a:lnSpc>
                        <a:buFont typeface="Arial" panose="020B0604020202020204" pitchFamily="34" charset="0"/>
                        <a:buChar char="•"/>
                      </a:pPr>
                      <a:r>
                        <a:rPr lang="en-US" sz="1100" dirty="0" err="1">
                          <a:effectLst/>
                        </a:rPr>
                        <a:t>intenten</a:t>
                      </a:r>
                      <a:r>
                        <a:rPr lang="en-US" sz="1100" dirty="0">
                          <a:effectLst/>
                        </a:rPr>
                        <a:t> dar pisotones con cuidado y lentamente de izquierda a derecha, izquierda, derecha, izquierda, derecha. </a:t>
                      </a:r>
                      <a:r>
                        <a:rPr lang="en-US" sz="1100" dirty="0" err="1">
                          <a:effectLst/>
                        </a:rPr>
                        <a:t>Sientan</a:t>
                      </a:r>
                      <a:r>
                        <a:rPr lang="en-US" sz="1100" dirty="0">
                          <a:effectLst/>
                        </a:rPr>
                        <a:t> </a:t>
                      </a:r>
                      <a:r>
                        <a:rPr lang="en-US" sz="1100" dirty="0" err="1">
                          <a:effectLst/>
                        </a:rPr>
                        <a:t>cómo</a:t>
                      </a:r>
                      <a:r>
                        <a:rPr lang="en-US" sz="1100" dirty="0">
                          <a:effectLst/>
                        </a:rPr>
                        <a:t> sus </a:t>
                      </a:r>
                      <a:r>
                        <a:rPr lang="en-US" sz="1100" dirty="0" err="1">
                          <a:effectLst/>
                        </a:rPr>
                        <a:t>nalgas</a:t>
                      </a:r>
                      <a:r>
                        <a:rPr lang="en-US" sz="1100" dirty="0">
                          <a:effectLst/>
                        </a:rPr>
                        <a:t> y muslos tocan el asiento de la silla (o el suelo). </a:t>
                      </a:r>
                      <a:r>
                        <a:rPr lang="en-US" sz="1100" dirty="0" err="1">
                          <a:effectLst/>
                        </a:rPr>
                        <a:t>Manténganse</a:t>
                      </a:r>
                      <a:r>
                        <a:rPr lang="en-US" sz="1100" dirty="0">
                          <a:effectLst/>
                        </a:rPr>
                        <a:t> así </a:t>
                      </a:r>
                      <a:r>
                        <a:rPr lang="en-US" sz="1100" dirty="0" err="1">
                          <a:effectLst/>
                        </a:rPr>
                        <a:t>durante</a:t>
                      </a:r>
                      <a:r>
                        <a:rPr lang="en-US" sz="1100" dirty="0">
                          <a:effectLst/>
                        </a:rPr>
                        <a:t> 5 </a:t>
                      </a:r>
                      <a:r>
                        <a:rPr lang="en-US" sz="1100" dirty="0" err="1">
                          <a:effectLst/>
                        </a:rPr>
                        <a:t>segundos</a:t>
                      </a:r>
                      <a:r>
                        <a:rPr lang="en-US" sz="1100" dirty="0">
                          <a:effectLst/>
                        </a:rPr>
                        <a:t>. </a:t>
                      </a:r>
                    </a:p>
                    <a:p>
                      <a:pPr marL="514350" lvl="1" indent="-171450" fontAlgn="base">
                        <a:lnSpc>
                          <a:spcPct val="107000"/>
                        </a:lnSpc>
                        <a:buFont typeface="Arial" panose="020B0604020202020204" pitchFamily="34" charset="0"/>
                        <a:buChar char="•"/>
                      </a:pPr>
                      <a:r>
                        <a:rPr lang="en-US" sz="1100" dirty="0" err="1">
                          <a:effectLst/>
                        </a:rPr>
                        <a:t>apoyen</a:t>
                      </a:r>
                      <a:r>
                        <a:rPr lang="en-US" sz="1100" dirty="0">
                          <a:effectLst/>
                        </a:rPr>
                        <a:t> la espalda en </a:t>
                      </a:r>
                      <a:r>
                        <a:rPr lang="en-US" sz="1100" dirty="0" err="1">
                          <a:effectLst/>
                        </a:rPr>
                        <a:t>el</a:t>
                      </a:r>
                      <a:r>
                        <a:rPr lang="en-US" sz="1100" dirty="0">
                          <a:effectLst/>
                        </a:rPr>
                        <a:t> </a:t>
                      </a:r>
                      <a:r>
                        <a:rPr lang="en-US" sz="1100" dirty="0" err="1">
                          <a:effectLst/>
                        </a:rPr>
                        <a:t>espaldar</a:t>
                      </a:r>
                      <a:r>
                        <a:rPr lang="en-US" sz="1100" dirty="0">
                          <a:effectLst/>
                        </a:rPr>
                        <a:t> de la silla (o en la pared)</a:t>
                      </a:r>
                    </a:p>
                    <a:p>
                      <a:pPr marL="514350" lvl="1" indent="-171450" fontAlgn="base">
                        <a:lnSpc>
                          <a:spcPct val="107000"/>
                        </a:lnSpc>
                        <a:buFont typeface="Arial" panose="020B0604020202020204" pitchFamily="34" charset="0"/>
                        <a:buChar char="•"/>
                      </a:pPr>
                      <a:r>
                        <a:rPr lang="en-US" sz="1100" dirty="0" err="1">
                          <a:effectLst/>
                        </a:rPr>
                        <a:t>permanezcan</a:t>
                      </a:r>
                      <a:r>
                        <a:rPr lang="en-US" sz="1100" dirty="0">
                          <a:effectLst/>
                        </a:rPr>
                        <a:t> así y </a:t>
                      </a:r>
                      <a:r>
                        <a:rPr lang="en-US" sz="1100" dirty="0" err="1">
                          <a:effectLst/>
                        </a:rPr>
                        <a:t>observen</a:t>
                      </a:r>
                      <a:r>
                        <a:rPr lang="en-US" sz="1100" dirty="0">
                          <a:effectLst/>
                        </a:rPr>
                        <a:t> </a:t>
                      </a:r>
                      <a:r>
                        <a:rPr lang="en-US" sz="1100" dirty="0" err="1">
                          <a:effectLst/>
                        </a:rPr>
                        <a:t>si</a:t>
                      </a:r>
                      <a:r>
                        <a:rPr lang="en-US" sz="1100" dirty="0">
                          <a:effectLst/>
                        </a:rPr>
                        <a:t> </a:t>
                      </a:r>
                      <a:r>
                        <a:rPr lang="en-US" sz="1100" dirty="0" err="1">
                          <a:effectLst/>
                        </a:rPr>
                        <a:t>notan</a:t>
                      </a:r>
                      <a:r>
                        <a:rPr lang="en-US" sz="1100" dirty="0">
                          <a:effectLst/>
                        </a:rPr>
                        <a:t> alguna diferencia. Hagan una pausa de 30 segundos antes de </a:t>
                      </a:r>
                      <a:r>
                        <a:rPr lang="en-US" sz="1100" dirty="0" err="1">
                          <a:effectLst/>
                        </a:rPr>
                        <a:t>continuar</a:t>
                      </a:r>
                      <a:endParaRPr lang="en-US" sz="1100" dirty="0">
                        <a:effectLst/>
                      </a:endParaRPr>
                    </a:p>
                  </a:txBody>
                  <a:tcP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extLst>
                  <a:ext uri="{0D108BD9-81ED-4DB2-BD59-A6C34878D82A}">
                    <a16:rowId xmlns:a16="http://schemas.microsoft.com/office/drawing/2014/main" val="593323915"/>
                  </a:ext>
                </a:extLst>
              </a:tr>
            </a:tbl>
          </a:graphicData>
        </a:graphic>
      </p:graphicFrame>
    </p:spTree>
    <p:extLst>
      <p:ext uri="{BB962C8B-B14F-4D97-AF65-F5344CB8AC3E}">
        <p14:creationId xmlns:p14="http://schemas.microsoft.com/office/powerpoint/2010/main" val="3460460654"/>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Hexagon 15">
            <a:extLst>
              <a:ext uri="{FF2B5EF4-FFF2-40B4-BE49-F238E27FC236}">
                <a16:creationId xmlns:a16="http://schemas.microsoft.com/office/drawing/2014/main" id="{F4F20A53-B8B7-8386-80BB-458946D2C2F7}"/>
              </a:ext>
            </a:extLst>
          </p:cNvPr>
          <p:cNvSpPr/>
          <p:nvPr/>
        </p:nvSpPr>
        <p:spPr>
          <a:xfrm rot="1782986">
            <a:off x="286724" y="301110"/>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Hexagon 16">
            <a:extLst>
              <a:ext uri="{FF2B5EF4-FFF2-40B4-BE49-F238E27FC236}">
                <a16:creationId xmlns:a16="http://schemas.microsoft.com/office/drawing/2014/main" id="{5B0D2ECD-2245-1B29-30FA-9D9E91DEC81C}"/>
              </a:ext>
            </a:extLst>
          </p:cNvPr>
          <p:cNvSpPr/>
          <p:nvPr/>
        </p:nvSpPr>
        <p:spPr>
          <a:xfrm rot="1782986">
            <a:off x="286724" y="763955"/>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Hexagon 17">
            <a:extLst>
              <a:ext uri="{FF2B5EF4-FFF2-40B4-BE49-F238E27FC236}">
                <a16:creationId xmlns:a16="http://schemas.microsoft.com/office/drawing/2014/main" id="{2F62FD80-42A6-087C-FB97-CBD717DE2157}"/>
              </a:ext>
            </a:extLst>
          </p:cNvPr>
          <p:cNvSpPr/>
          <p:nvPr/>
        </p:nvSpPr>
        <p:spPr>
          <a:xfrm rot="1782986">
            <a:off x="286724" y="1226800"/>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Hexagon 18">
            <a:extLst>
              <a:ext uri="{FF2B5EF4-FFF2-40B4-BE49-F238E27FC236}">
                <a16:creationId xmlns:a16="http://schemas.microsoft.com/office/drawing/2014/main" id="{34282C81-1BDD-445E-97F5-59741069E143}"/>
              </a:ext>
            </a:extLst>
          </p:cNvPr>
          <p:cNvSpPr/>
          <p:nvPr/>
        </p:nvSpPr>
        <p:spPr>
          <a:xfrm rot="1782986">
            <a:off x="286724" y="1689645"/>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Hexagon 19">
            <a:extLst>
              <a:ext uri="{FF2B5EF4-FFF2-40B4-BE49-F238E27FC236}">
                <a16:creationId xmlns:a16="http://schemas.microsoft.com/office/drawing/2014/main" id="{DAE8D308-1F21-2E7C-7DA3-C0E216556E5B}"/>
              </a:ext>
            </a:extLst>
          </p:cNvPr>
          <p:cNvSpPr/>
          <p:nvPr/>
        </p:nvSpPr>
        <p:spPr>
          <a:xfrm rot="1782986">
            <a:off x="286724" y="2152490"/>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Hexagon 1">
            <a:extLst>
              <a:ext uri="{FF2B5EF4-FFF2-40B4-BE49-F238E27FC236}">
                <a16:creationId xmlns:a16="http://schemas.microsoft.com/office/drawing/2014/main" id="{1E37091B-55F7-99F1-7BB3-3E38A159A2CF}"/>
              </a:ext>
            </a:extLst>
          </p:cNvPr>
          <p:cNvSpPr/>
          <p:nvPr/>
        </p:nvSpPr>
        <p:spPr>
          <a:xfrm rot="1782986">
            <a:off x="286724" y="2615334"/>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Hexagon 2">
            <a:extLst>
              <a:ext uri="{FF2B5EF4-FFF2-40B4-BE49-F238E27FC236}">
                <a16:creationId xmlns:a16="http://schemas.microsoft.com/office/drawing/2014/main" id="{A3D3CC4C-CCF0-1944-C84C-88EA789CEF25}"/>
              </a:ext>
            </a:extLst>
          </p:cNvPr>
          <p:cNvSpPr/>
          <p:nvPr/>
        </p:nvSpPr>
        <p:spPr>
          <a:xfrm rot="1782986">
            <a:off x="286724" y="3078179"/>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Hexagon 3">
            <a:extLst>
              <a:ext uri="{FF2B5EF4-FFF2-40B4-BE49-F238E27FC236}">
                <a16:creationId xmlns:a16="http://schemas.microsoft.com/office/drawing/2014/main" id="{1426B9F9-577C-D8DA-5B67-90CA500A9B51}"/>
              </a:ext>
            </a:extLst>
          </p:cNvPr>
          <p:cNvSpPr/>
          <p:nvPr/>
        </p:nvSpPr>
        <p:spPr>
          <a:xfrm rot="1782986">
            <a:off x="286724" y="3541024"/>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Hexagon 5">
            <a:extLst>
              <a:ext uri="{FF2B5EF4-FFF2-40B4-BE49-F238E27FC236}">
                <a16:creationId xmlns:a16="http://schemas.microsoft.com/office/drawing/2014/main" id="{7CC15EA9-F408-4225-9220-1B8536D5999B}"/>
              </a:ext>
            </a:extLst>
          </p:cNvPr>
          <p:cNvSpPr/>
          <p:nvPr/>
        </p:nvSpPr>
        <p:spPr>
          <a:xfrm rot="1782986">
            <a:off x="286724" y="4003869"/>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Hexagon 6">
            <a:extLst>
              <a:ext uri="{FF2B5EF4-FFF2-40B4-BE49-F238E27FC236}">
                <a16:creationId xmlns:a16="http://schemas.microsoft.com/office/drawing/2014/main" id="{5B69E624-2ACE-034F-1033-1FD7D9AEB146}"/>
              </a:ext>
            </a:extLst>
          </p:cNvPr>
          <p:cNvSpPr/>
          <p:nvPr/>
        </p:nvSpPr>
        <p:spPr>
          <a:xfrm rot="1782986">
            <a:off x="286724" y="4466714"/>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aphicFrame>
        <p:nvGraphicFramePr>
          <p:cNvPr id="14" name="Table 13">
            <a:extLst>
              <a:ext uri="{FF2B5EF4-FFF2-40B4-BE49-F238E27FC236}">
                <a16:creationId xmlns:a16="http://schemas.microsoft.com/office/drawing/2014/main" id="{4680FA3C-AB2A-91CD-CF75-94A8B4C9F0CC}"/>
              </a:ext>
            </a:extLst>
          </p:cNvPr>
          <p:cNvGraphicFramePr>
            <a:graphicFrameLocks noGrp="1"/>
          </p:cNvGraphicFramePr>
          <p:nvPr>
            <p:extLst>
              <p:ext uri="{D42A27DB-BD31-4B8C-83A1-F6EECF244321}">
                <p14:modId xmlns:p14="http://schemas.microsoft.com/office/powerpoint/2010/main" val="1849466845"/>
              </p:ext>
            </p:extLst>
          </p:nvPr>
        </p:nvGraphicFramePr>
        <p:xfrm>
          <a:off x="1013199" y="699799"/>
          <a:ext cx="5226891" cy="4206240"/>
        </p:xfrm>
        <a:graphic>
          <a:graphicData uri="http://schemas.openxmlformats.org/drawingml/2006/table">
            <a:tbl>
              <a:tblPr firstRow="1" bandRow="1">
                <a:tableStyleId>{5C22544A-7EE6-4342-B048-85BDC9FD1C3A}</a:tableStyleId>
              </a:tblPr>
              <a:tblGrid>
                <a:gridCol w="5226891">
                  <a:extLst>
                    <a:ext uri="{9D8B030D-6E8A-4147-A177-3AD203B41FA5}">
                      <a16:colId xmlns:a16="http://schemas.microsoft.com/office/drawing/2014/main" val="2666199177"/>
                    </a:ext>
                  </a:extLst>
                </a:gridCol>
              </a:tblGrid>
              <a:tr h="0">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sz="1100" dirty="0">
                          <a:solidFill>
                            <a:schemeClr val="tx1"/>
                          </a:solidFill>
                          <a:effectLst/>
                        </a:rPr>
                        <a:t>Actividad de enfriamiento (10 min)</a:t>
                      </a:r>
                    </a:p>
                  </a:txBody>
                  <a:tcP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solidFill>
                      <a:schemeClr val="accent3">
                        <a:lumMod val="20000"/>
                        <a:lumOff val="80000"/>
                      </a:schemeClr>
                    </a:solidFill>
                  </a:tcPr>
                </a:tc>
                <a:extLst>
                  <a:ext uri="{0D108BD9-81ED-4DB2-BD59-A6C34878D82A}">
                    <a16:rowId xmlns:a16="http://schemas.microsoft.com/office/drawing/2014/main" val="2458233383"/>
                  </a:ext>
                </a:extLst>
              </a:tr>
              <a:tr h="1041173">
                <a:tc>
                  <a:txBody>
                    <a:bodyPr/>
                    <a:lstStyle/>
                    <a:p>
                      <a:pPr marL="0" lvl="0" indent="0" fontAlgn="base">
                        <a:buSzPts val="1000"/>
                        <a:buFont typeface="Symbol" panose="05050102010706020507" pitchFamily="18" charset="2"/>
                        <a:buNone/>
                        <a:tabLst>
                          <a:tab pos="457200" algn="l"/>
                        </a:tabLst>
                      </a:pPr>
                      <a:r>
                        <a:rPr lang="en-US" sz="1100" dirty="0">
                          <a:effectLst/>
                        </a:rPr>
                        <a:t>Di: </a:t>
                      </a:r>
                      <a:r>
                        <a:rPr lang="en-US" sz="1100" dirty="0" err="1">
                          <a:effectLst/>
                        </a:rPr>
                        <a:t>ahora</a:t>
                      </a:r>
                      <a:r>
                        <a:rPr lang="en-US" sz="1100" dirty="0">
                          <a:effectLst/>
                        </a:rPr>
                        <a:t> vamos a practicar una técnica sencilla para reducir el estrés y ayudar a calmarnos. Este ejercicio ayudará a calmar nuestra mente y a detener el flujo de pensamientos negativos. </a:t>
                      </a:r>
                      <a:r>
                        <a:rPr lang="en-US" sz="1100" dirty="0" err="1">
                          <a:effectLst/>
                        </a:rPr>
                        <a:t>Empecemos</a:t>
                      </a:r>
                      <a:r>
                        <a:rPr lang="en-US" sz="1100" dirty="0">
                          <a:effectLst/>
                        </a:rPr>
                        <a:t>.</a:t>
                      </a:r>
                    </a:p>
                    <a:p>
                      <a:pPr marL="171450" lvl="0" indent="-171450" fontAlgn="base">
                        <a:buSzPts val="1000"/>
                        <a:buFont typeface="Arial" panose="020B0604020202020204" pitchFamily="34" charset="0"/>
                        <a:buChar char="•"/>
                        <a:tabLst>
                          <a:tab pos="914400" algn="l"/>
                        </a:tabLst>
                      </a:pPr>
                      <a:r>
                        <a:rPr lang="en-US" sz="1100" dirty="0">
                          <a:effectLst/>
                        </a:rPr>
                        <a:t>Fija la vista en un punto alejado de ti (cualquier cosa)</a:t>
                      </a:r>
                    </a:p>
                    <a:p>
                      <a:pPr marL="171450" lvl="0" indent="-171450" fontAlgn="base">
                        <a:buSzPts val="1000"/>
                        <a:buFont typeface="Arial" panose="020B0604020202020204" pitchFamily="34" charset="0"/>
                        <a:buChar char="•"/>
                        <a:tabLst>
                          <a:tab pos="914400" algn="l"/>
                        </a:tabLst>
                      </a:pPr>
                      <a:r>
                        <a:rPr lang="en-US" sz="1100" dirty="0">
                          <a:effectLst/>
                        </a:rPr>
                        <a:t>Observa cómo puedes ver alrededor de ese punto sin tener que mover los </a:t>
                      </a:r>
                      <a:r>
                        <a:rPr lang="en-US" sz="1100" dirty="0" err="1">
                          <a:effectLst/>
                        </a:rPr>
                        <a:t>ojos</a:t>
                      </a:r>
                      <a:r>
                        <a:rPr lang="en-US" sz="1100" dirty="0">
                          <a:effectLst/>
                        </a:rPr>
                        <a:t>. </a:t>
                      </a:r>
                      <a:r>
                        <a:rPr lang="en-US" sz="1100" dirty="0" err="1">
                          <a:effectLst/>
                        </a:rPr>
                        <a:t>Mantén</a:t>
                      </a:r>
                      <a:r>
                        <a:rPr lang="en-US" sz="1100" dirty="0">
                          <a:effectLst/>
                        </a:rPr>
                        <a:t> la cabeza y los ojos quietos.</a:t>
                      </a:r>
                    </a:p>
                    <a:p>
                      <a:pPr marL="171450" lvl="0" indent="-171450" fontAlgn="base">
                        <a:buSzPts val="1000"/>
                        <a:buFont typeface="Arial" panose="020B0604020202020204" pitchFamily="34" charset="0"/>
                        <a:buChar char="•"/>
                        <a:tabLst>
                          <a:tab pos="914400" algn="l"/>
                        </a:tabLst>
                      </a:pPr>
                      <a:r>
                        <a:rPr lang="en-US" sz="1100" dirty="0">
                          <a:effectLst/>
                        </a:rPr>
                        <a:t>Observa cómo puedes ver ese punto y todo a su alrededor sin tener que mover la cabeza ni </a:t>
                      </a:r>
                      <a:r>
                        <a:rPr lang="en-US" sz="1100" dirty="0" err="1">
                          <a:effectLst/>
                        </a:rPr>
                        <a:t>los</a:t>
                      </a:r>
                      <a:r>
                        <a:rPr lang="en-US" sz="1100" dirty="0">
                          <a:effectLst/>
                        </a:rPr>
                        <a:t> </a:t>
                      </a:r>
                      <a:r>
                        <a:rPr lang="en-US" sz="1100" dirty="0" err="1">
                          <a:effectLst/>
                        </a:rPr>
                        <a:t>ojos</a:t>
                      </a:r>
                      <a:endParaRPr lang="en-US" sz="1100" dirty="0">
                        <a:effectLst/>
                      </a:endParaRPr>
                    </a:p>
                    <a:p>
                      <a:pPr marL="171450" lvl="0" indent="-171450" fontAlgn="base">
                        <a:buSzPts val="1000"/>
                        <a:buFont typeface="Arial" panose="020B0604020202020204" pitchFamily="34" charset="0"/>
                        <a:buChar char="•"/>
                        <a:tabLst>
                          <a:tab pos="914400" algn="l"/>
                        </a:tabLst>
                      </a:pPr>
                      <a:r>
                        <a:rPr lang="en-US" sz="1100" dirty="0">
                          <a:effectLst/>
                        </a:rPr>
                        <a:t>Observa el área por encima de ese punto y luego por debajo de ese punto. Y todo el espacio a los lados de ese punto</a:t>
                      </a:r>
                    </a:p>
                    <a:p>
                      <a:pPr marL="171450" lvl="0" indent="-171450" fontAlgn="base">
                        <a:buSzPts val="1000"/>
                        <a:buFont typeface="Arial" panose="020B0604020202020204" pitchFamily="34" charset="0"/>
                        <a:buChar char="•"/>
                        <a:tabLst>
                          <a:tab pos="914400" algn="l"/>
                        </a:tabLst>
                      </a:pPr>
                      <a:r>
                        <a:rPr lang="en-US" sz="1100" dirty="0">
                          <a:effectLst/>
                        </a:rPr>
                        <a:t>Extiende tu conciencia desde ese punto hacia los lados de la cabeza. Y todo el camino hasta la parte superior de la cabeza y luego a la parte inferior de la </a:t>
                      </a:r>
                      <a:r>
                        <a:rPr lang="en-US" sz="1100" dirty="0" err="1">
                          <a:effectLst/>
                        </a:rPr>
                        <a:t>barbilla</a:t>
                      </a:r>
                      <a:endParaRPr lang="en-US" sz="1100" dirty="0">
                        <a:effectLst/>
                      </a:endParaRPr>
                    </a:p>
                    <a:p>
                      <a:pPr marL="171450" lvl="0" indent="-171450" fontAlgn="base">
                        <a:buSzPts val="1000"/>
                        <a:buFont typeface="Arial" panose="020B0604020202020204" pitchFamily="34" charset="0"/>
                        <a:buChar char="•"/>
                        <a:tabLst>
                          <a:tab pos="914400" algn="l"/>
                        </a:tabLst>
                      </a:pPr>
                      <a:r>
                        <a:rPr lang="en-US" sz="1100" dirty="0">
                          <a:effectLst/>
                        </a:rPr>
                        <a:t>Observa cómo puedes concentrarte en ese punto y ser consciente de todo eso al </a:t>
                      </a:r>
                      <a:r>
                        <a:rPr lang="en-US" sz="1100" dirty="0" err="1">
                          <a:effectLst/>
                        </a:rPr>
                        <a:t>mismo</a:t>
                      </a:r>
                      <a:r>
                        <a:rPr lang="en-US" sz="1100" dirty="0">
                          <a:effectLst/>
                        </a:rPr>
                        <a:t> </a:t>
                      </a:r>
                      <a:r>
                        <a:rPr lang="en-US" sz="1100" dirty="0" err="1">
                          <a:effectLst/>
                        </a:rPr>
                        <a:t>tiempo</a:t>
                      </a:r>
                      <a:endParaRPr lang="en-US" sz="1100" dirty="0">
                        <a:effectLst/>
                      </a:endParaRPr>
                    </a:p>
                    <a:p>
                      <a:pPr marL="171450" lvl="0" indent="-171450" fontAlgn="base">
                        <a:buSzPts val="1000"/>
                        <a:buFont typeface="Arial" panose="020B0604020202020204" pitchFamily="34" charset="0"/>
                        <a:buChar char="•"/>
                        <a:tabLst>
                          <a:tab pos="914400" algn="l"/>
                        </a:tabLst>
                      </a:pPr>
                      <a:r>
                        <a:rPr lang="en-US" sz="1100" dirty="0">
                          <a:effectLst/>
                        </a:rPr>
                        <a:t>Imagina que puedes ver todo lo que hay detrás de ti y todo lo que hay a tu alrededor a 360 grados, sé consciente de todo lo que hay en ese espacio a la vez. Siéntate así durante </a:t>
                      </a:r>
                      <a:r>
                        <a:rPr lang="en-US" sz="1100" dirty="0" err="1">
                          <a:effectLst/>
                        </a:rPr>
                        <a:t>unos</a:t>
                      </a:r>
                      <a:r>
                        <a:rPr lang="en-US" sz="1100" dirty="0">
                          <a:effectLst/>
                        </a:rPr>
                        <a:t> </a:t>
                      </a:r>
                      <a:r>
                        <a:rPr lang="en-US" sz="1100" dirty="0" err="1">
                          <a:effectLst/>
                        </a:rPr>
                        <a:t>segundos</a:t>
                      </a:r>
                      <a:endParaRPr lang="en-US" sz="1100" dirty="0">
                        <a:effectLst/>
                      </a:endParaRPr>
                    </a:p>
                    <a:p>
                      <a:pPr marL="171450" lvl="0" indent="-171450" fontAlgn="base">
                        <a:buSzPts val="1000"/>
                        <a:buFont typeface="Arial" panose="020B0604020202020204" pitchFamily="34" charset="0"/>
                        <a:buChar char="•"/>
                        <a:tabLst>
                          <a:tab pos="914400" algn="l"/>
                        </a:tabLst>
                      </a:pPr>
                      <a:r>
                        <a:rPr lang="en-US" sz="1100" dirty="0" err="1">
                          <a:effectLst/>
                        </a:rPr>
                        <a:t>Permite</a:t>
                      </a:r>
                      <a:r>
                        <a:rPr lang="en-US" sz="1100" dirty="0">
                          <a:effectLst/>
                        </a:rPr>
                        <a:t> que </a:t>
                      </a:r>
                      <a:r>
                        <a:rPr lang="en-US" sz="1100" dirty="0" err="1">
                          <a:effectLst/>
                        </a:rPr>
                        <a:t>tu</a:t>
                      </a:r>
                      <a:r>
                        <a:rPr lang="en-US" sz="1100" dirty="0">
                          <a:effectLst/>
                        </a:rPr>
                        <a:t> </a:t>
                      </a:r>
                      <a:r>
                        <a:rPr lang="en-US" sz="1100" dirty="0" err="1">
                          <a:effectLst/>
                        </a:rPr>
                        <a:t>atención</a:t>
                      </a:r>
                      <a:r>
                        <a:rPr lang="en-US" sz="1100" dirty="0">
                          <a:effectLst/>
                        </a:rPr>
                        <a:t> regrese a ese punto en la distancia, </a:t>
                      </a:r>
                      <a:r>
                        <a:rPr lang="en-US" sz="1100" dirty="0" err="1">
                          <a:effectLst/>
                        </a:rPr>
                        <a:t>permite</a:t>
                      </a:r>
                      <a:r>
                        <a:rPr lang="en-US" sz="1100" dirty="0">
                          <a:effectLst/>
                        </a:rPr>
                        <a:t> que </a:t>
                      </a:r>
                      <a:r>
                        <a:rPr lang="en-US" sz="1100" dirty="0" err="1">
                          <a:effectLst/>
                        </a:rPr>
                        <a:t>tu</a:t>
                      </a:r>
                      <a:r>
                        <a:rPr lang="en-US" sz="1100" dirty="0">
                          <a:effectLst/>
                        </a:rPr>
                        <a:t> </a:t>
                      </a:r>
                      <a:r>
                        <a:rPr lang="en-US" sz="1100" dirty="0" err="1">
                          <a:effectLst/>
                        </a:rPr>
                        <a:t>atención</a:t>
                      </a:r>
                      <a:r>
                        <a:rPr lang="en-US" sz="1100" dirty="0">
                          <a:effectLst/>
                        </a:rPr>
                        <a:t> </a:t>
                      </a:r>
                      <a:r>
                        <a:rPr lang="en-US" sz="1100" dirty="0" err="1">
                          <a:effectLst/>
                        </a:rPr>
                        <a:t>esté</a:t>
                      </a:r>
                      <a:r>
                        <a:rPr lang="en-US" sz="1100" dirty="0">
                          <a:effectLst/>
                        </a:rPr>
                        <a:t> solo en ese punto, </a:t>
                      </a:r>
                      <a:r>
                        <a:rPr lang="en-US" sz="1100" dirty="0" err="1">
                          <a:effectLst/>
                        </a:rPr>
                        <a:t>permite</a:t>
                      </a:r>
                      <a:r>
                        <a:rPr lang="en-US" sz="1100" dirty="0">
                          <a:effectLst/>
                        </a:rPr>
                        <a:t> que </a:t>
                      </a:r>
                      <a:r>
                        <a:rPr lang="en-US" sz="1100" dirty="0" err="1">
                          <a:effectLst/>
                        </a:rPr>
                        <a:t>tu</a:t>
                      </a:r>
                      <a:r>
                        <a:rPr lang="en-US" sz="1100" dirty="0">
                          <a:effectLst/>
                        </a:rPr>
                        <a:t> </a:t>
                      </a:r>
                      <a:r>
                        <a:rPr lang="en-US" sz="1100" dirty="0" err="1">
                          <a:effectLst/>
                        </a:rPr>
                        <a:t>parpadeo</a:t>
                      </a:r>
                      <a:r>
                        <a:rPr lang="en-US" sz="1100" dirty="0">
                          <a:effectLst/>
                        </a:rPr>
                        <a:t> regrese a la normalidad. Vuelve a centrar tu atención en el ahora</a:t>
                      </a:r>
                    </a:p>
                    <a:p>
                      <a:pPr marL="171450" lvl="0" indent="-171450" fontAlgn="base">
                        <a:buSzPts val="1000"/>
                        <a:buFont typeface="Arial" panose="020B0604020202020204" pitchFamily="34" charset="0"/>
                        <a:buChar char="•"/>
                        <a:tabLst>
                          <a:tab pos="914400" algn="l"/>
                        </a:tabLst>
                      </a:pPr>
                      <a:r>
                        <a:rPr lang="en-US" sz="1100" dirty="0">
                          <a:effectLst/>
                        </a:rPr>
                        <a:t>Ahora cierra los ojos y escucha lo que hay dentro. Deberías notar que está mucho más tranquilo</a:t>
                      </a:r>
                    </a:p>
                    <a:p>
                      <a:pPr marL="171450" lvl="0" indent="-171450" fontAlgn="base">
                        <a:buSzPts val="1000"/>
                        <a:buFont typeface="Arial" panose="020B0604020202020204" pitchFamily="34" charset="0"/>
                        <a:buChar char="•"/>
                        <a:tabLst>
                          <a:tab pos="914400" algn="l"/>
                        </a:tabLst>
                      </a:pPr>
                      <a:r>
                        <a:rPr lang="en-US" sz="1100" dirty="0">
                          <a:effectLst/>
                        </a:rPr>
                        <a:t>Cuanto más lo haces, cuanto más tiempo lo haces, más tranquilo se </a:t>
                      </a:r>
                      <a:r>
                        <a:rPr lang="en-US" sz="1100" dirty="0" err="1">
                          <a:effectLst/>
                        </a:rPr>
                        <a:t>vuelve</a:t>
                      </a:r>
                      <a:endParaRPr lang="en-US" sz="1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extLst>
                  <a:ext uri="{0D108BD9-81ED-4DB2-BD59-A6C34878D82A}">
                    <a16:rowId xmlns:a16="http://schemas.microsoft.com/office/drawing/2014/main" val="593323915"/>
                  </a:ext>
                </a:extLst>
              </a:tr>
            </a:tbl>
          </a:graphicData>
        </a:graphic>
      </p:graphicFrame>
    </p:spTree>
    <p:extLst>
      <p:ext uri="{BB962C8B-B14F-4D97-AF65-F5344CB8AC3E}">
        <p14:creationId xmlns:p14="http://schemas.microsoft.com/office/powerpoint/2010/main" val="2950920820"/>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Hexagon 15">
            <a:extLst>
              <a:ext uri="{FF2B5EF4-FFF2-40B4-BE49-F238E27FC236}">
                <a16:creationId xmlns:a16="http://schemas.microsoft.com/office/drawing/2014/main" id="{F4F20A53-B8B7-8386-80BB-458946D2C2F7}"/>
              </a:ext>
            </a:extLst>
          </p:cNvPr>
          <p:cNvSpPr/>
          <p:nvPr/>
        </p:nvSpPr>
        <p:spPr>
          <a:xfrm rot="1782986">
            <a:off x="286724" y="301110"/>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Hexagon 16">
            <a:extLst>
              <a:ext uri="{FF2B5EF4-FFF2-40B4-BE49-F238E27FC236}">
                <a16:creationId xmlns:a16="http://schemas.microsoft.com/office/drawing/2014/main" id="{5B0D2ECD-2245-1B29-30FA-9D9E91DEC81C}"/>
              </a:ext>
            </a:extLst>
          </p:cNvPr>
          <p:cNvSpPr/>
          <p:nvPr/>
        </p:nvSpPr>
        <p:spPr>
          <a:xfrm rot="1782986">
            <a:off x="286724" y="763955"/>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Hexagon 17">
            <a:extLst>
              <a:ext uri="{FF2B5EF4-FFF2-40B4-BE49-F238E27FC236}">
                <a16:creationId xmlns:a16="http://schemas.microsoft.com/office/drawing/2014/main" id="{2F62FD80-42A6-087C-FB97-CBD717DE2157}"/>
              </a:ext>
            </a:extLst>
          </p:cNvPr>
          <p:cNvSpPr/>
          <p:nvPr/>
        </p:nvSpPr>
        <p:spPr>
          <a:xfrm rot="1782986">
            <a:off x="286724" y="1226800"/>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Hexagon 18">
            <a:extLst>
              <a:ext uri="{FF2B5EF4-FFF2-40B4-BE49-F238E27FC236}">
                <a16:creationId xmlns:a16="http://schemas.microsoft.com/office/drawing/2014/main" id="{34282C81-1BDD-445E-97F5-59741069E143}"/>
              </a:ext>
            </a:extLst>
          </p:cNvPr>
          <p:cNvSpPr/>
          <p:nvPr/>
        </p:nvSpPr>
        <p:spPr>
          <a:xfrm rot="1782986">
            <a:off x="286724" y="1689645"/>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Hexagon 19">
            <a:extLst>
              <a:ext uri="{FF2B5EF4-FFF2-40B4-BE49-F238E27FC236}">
                <a16:creationId xmlns:a16="http://schemas.microsoft.com/office/drawing/2014/main" id="{DAE8D308-1F21-2E7C-7DA3-C0E216556E5B}"/>
              </a:ext>
            </a:extLst>
          </p:cNvPr>
          <p:cNvSpPr/>
          <p:nvPr/>
        </p:nvSpPr>
        <p:spPr>
          <a:xfrm rot="1782986">
            <a:off x="286724" y="2152490"/>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Hexagon 1">
            <a:extLst>
              <a:ext uri="{FF2B5EF4-FFF2-40B4-BE49-F238E27FC236}">
                <a16:creationId xmlns:a16="http://schemas.microsoft.com/office/drawing/2014/main" id="{1E37091B-55F7-99F1-7BB3-3E38A159A2CF}"/>
              </a:ext>
            </a:extLst>
          </p:cNvPr>
          <p:cNvSpPr/>
          <p:nvPr/>
        </p:nvSpPr>
        <p:spPr>
          <a:xfrm rot="1782986">
            <a:off x="286724" y="2615334"/>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Hexagon 2">
            <a:extLst>
              <a:ext uri="{FF2B5EF4-FFF2-40B4-BE49-F238E27FC236}">
                <a16:creationId xmlns:a16="http://schemas.microsoft.com/office/drawing/2014/main" id="{A3D3CC4C-CCF0-1944-C84C-88EA789CEF25}"/>
              </a:ext>
            </a:extLst>
          </p:cNvPr>
          <p:cNvSpPr/>
          <p:nvPr/>
        </p:nvSpPr>
        <p:spPr>
          <a:xfrm rot="1782986">
            <a:off x="286724" y="3078179"/>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Hexagon 3">
            <a:extLst>
              <a:ext uri="{FF2B5EF4-FFF2-40B4-BE49-F238E27FC236}">
                <a16:creationId xmlns:a16="http://schemas.microsoft.com/office/drawing/2014/main" id="{1426B9F9-577C-D8DA-5B67-90CA500A9B51}"/>
              </a:ext>
            </a:extLst>
          </p:cNvPr>
          <p:cNvSpPr/>
          <p:nvPr/>
        </p:nvSpPr>
        <p:spPr>
          <a:xfrm rot="1782986">
            <a:off x="286724" y="3541024"/>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Hexagon 5">
            <a:extLst>
              <a:ext uri="{FF2B5EF4-FFF2-40B4-BE49-F238E27FC236}">
                <a16:creationId xmlns:a16="http://schemas.microsoft.com/office/drawing/2014/main" id="{7CC15EA9-F408-4225-9220-1B8536D5999B}"/>
              </a:ext>
            </a:extLst>
          </p:cNvPr>
          <p:cNvSpPr/>
          <p:nvPr/>
        </p:nvSpPr>
        <p:spPr>
          <a:xfrm rot="1782986">
            <a:off x="286724" y="4003869"/>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Hexagon 6">
            <a:extLst>
              <a:ext uri="{FF2B5EF4-FFF2-40B4-BE49-F238E27FC236}">
                <a16:creationId xmlns:a16="http://schemas.microsoft.com/office/drawing/2014/main" id="{5B69E624-2ACE-034F-1033-1FD7D9AEB146}"/>
              </a:ext>
            </a:extLst>
          </p:cNvPr>
          <p:cNvSpPr/>
          <p:nvPr/>
        </p:nvSpPr>
        <p:spPr>
          <a:xfrm rot="1782986">
            <a:off x="286724" y="4466714"/>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aphicFrame>
        <p:nvGraphicFramePr>
          <p:cNvPr id="8" name="Table 7">
            <a:extLst>
              <a:ext uri="{FF2B5EF4-FFF2-40B4-BE49-F238E27FC236}">
                <a16:creationId xmlns:a16="http://schemas.microsoft.com/office/drawing/2014/main" id="{9660084D-726D-54C8-3DEF-88D6640FAB8A}"/>
              </a:ext>
            </a:extLst>
          </p:cNvPr>
          <p:cNvGraphicFramePr>
            <a:graphicFrameLocks noGrp="1"/>
          </p:cNvGraphicFramePr>
          <p:nvPr>
            <p:extLst>
              <p:ext uri="{D42A27DB-BD31-4B8C-83A1-F6EECF244321}">
                <p14:modId xmlns:p14="http://schemas.microsoft.com/office/powerpoint/2010/main" val="2151659669"/>
              </p:ext>
            </p:extLst>
          </p:nvPr>
        </p:nvGraphicFramePr>
        <p:xfrm>
          <a:off x="1013199" y="699799"/>
          <a:ext cx="5226891" cy="6441758"/>
        </p:xfrm>
        <a:graphic>
          <a:graphicData uri="http://schemas.openxmlformats.org/drawingml/2006/table">
            <a:tbl>
              <a:tblPr firstRow="1" bandRow="1">
                <a:tableStyleId>{5C22544A-7EE6-4342-B048-85BDC9FD1C3A}</a:tableStyleId>
              </a:tblPr>
              <a:tblGrid>
                <a:gridCol w="5226891">
                  <a:extLst>
                    <a:ext uri="{9D8B030D-6E8A-4147-A177-3AD203B41FA5}">
                      <a16:colId xmlns:a16="http://schemas.microsoft.com/office/drawing/2014/main" val="2666199177"/>
                    </a:ext>
                  </a:extLst>
                </a:gridCol>
              </a:tblGrid>
              <a:tr h="0">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sz="1100" dirty="0">
                          <a:solidFill>
                            <a:schemeClr val="tx1"/>
                          </a:solidFill>
                          <a:effectLst/>
                        </a:rPr>
                        <a:t>Ejercicio de visualización - El lugar seguro</a:t>
                      </a:r>
                    </a:p>
                  </a:txBody>
                  <a:tcP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solidFill>
                      <a:schemeClr val="accent3">
                        <a:lumMod val="20000"/>
                        <a:lumOff val="80000"/>
                      </a:schemeClr>
                    </a:solidFill>
                  </a:tcPr>
                </a:tc>
                <a:extLst>
                  <a:ext uri="{0D108BD9-81ED-4DB2-BD59-A6C34878D82A}">
                    <a16:rowId xmlns:a16="http://schemas.microsoft.com/office/drawing/2014/main" val="2458233383"/>
                  </a:ext>
                </a:extLst>
              </a:tr>
              <a:tr h="1041173">
                <a:tc>
                  <a:txBody>
                    <a:bodyPr/>
                    <a:lstStyle/>
                    <a:p>
                      <a:pPr marL="171450" lvl="0" indent="-171450" fontAlgn="base">
                        <a:lnSpc>
                          <a:spcPct val="107000"/>
                        </a:lnSpc>
                        <a:buFont typeface="Arial" panose="020B0604020202020204" pitchFamily="34" charset="0"/>
                        <a:buChar char="•"/>
                      </a:pPr>
                      <a:r>
                        <a:rPr lang="en-US" sz="1100" dirty="0">
                          <a:effectLst/>
                        </a:rPr>
                        <a:t>Respire hondo y de forma constante. Cierra los ojos y sigue respirando con normalidad. Visualiza la imagen de tu lugar seguro e imagina que estás de pie o sentado allí.</a:t>
                      </a:r>
                    </a:p>
                    <a:p>
                      <a:pPr marL="514350" lvl="1" indent="-171450" fontAlgn="base">
                        <a:lnSpc>
                          <a:spcPct val="107000"/>
                        </a:lnSpc>
                        <a:buFont typeface="Arial" panose="020B0604020202020204" pitchFamily="34" charset="0"/>
                        <a:buChar char="•"/>
                      </a:pPr>
                      <a:r>
                        <a:rPr lang="en-US" sz="1100" dirty="0">
                          <a:effectLst/>
                        </a:rPr>
                        <a:t>¿Te ves allí? En tu imaginación, echa un vistazo a tu alrededor. ¿Qué ves? ¿Qué ves cerca de ti? Fíjate en los detalles y observa de qué está hecho. Observa los </a:t>
                      </a:r>
                      <a:r>
                        <a:rPr lang="en-US" sz="1100" dirty="0" err="1">
                          <a:effectLst/>
                        </a:rPr>
                        <a:t>diferentes</a:t>
                      </a:r>
                      <a:r>
                        <a:rPr lang="en-US" sz="1100" dirty="0">
                          <a:effectLst/>
                        </a:rPr>
                        <a:t> </a:t>
                      </a:r>
                      <a:r>
                        <a:rPr lang="en-US" sz="1100" dirty="0" err="1">
                          <a:effectLst/>
                        </a:rPr>
                        <a:t>colores</a:t>
                      </a:r>
                      <a:endParaRPr lang="en-US" sz="1100" dirty="0">
                        <a:effectLst/>
                      </a:endParaRPr>
                    </a:p>
                    <a:p>
                      <a:pPr marL="514350" lvl="1" indent="-171450" fontAlgn="base">
                        <a:lnSpc>
                          <a:spcPct val="107000"/>
                        </a:lnSpc>
                        <a:buFont typeface="Arial" panose="020B0604020202020204" pitchFamily="34" charset="0"/>
                        <a:buChar char="•"/>
                      </a:pPr>
                      <a:r>
                        <a:rPr lang="en-US" sz="1100" dirty="0">
                          <a:effectLst/>
                        </a:rPr>
                        <a:t>Imagina que extiendes la mano y lo tocas. ¿Qué se siente? </a:t>
                      </a:r>
                    </a:p>
                    <a:p>
                      <a:pPr marL="514350" lvl="1" indent="-171450" fontAlgn="base">
                        <a:lnSpc>
                          <a:spcPct val="107000"/>
                        </a:lnSpc>
                        <a:buFont typeface="Arial" panose="020B0604020202020204" pitchFamily="34" charset="0"/>
                        <a:buChar char="•"/>
                      </a:pPr>
                      <a:r>
                        <a:rPr lang="en-US" sz="1100" dirty="0">
                          <a:effectLst/>
                        </a:rPr>
                        <a:t>Ahora mira más lejos. ¿Qué puedes ver a tu alrededor? Mira lo que hay a lo lejos. Observa los diferentes colores, formas y sombras </a:t>
                      </a:r>
                    </a:p>
                    <a:p>
                      <a:pPr marL="514350" lvl="1" indent="-171450" fontAlgn="base">
                        <a:lnSpc>
                          <a:spcPct val="107000"/>
                        </a:lnSpc>
                        <a:buFont typeface="Arial" panose="020B0604020202020204" pitchFamily="34" charset="0"/>
                        <a:buChar char="•"/>
                      </a:pPr>
                      <a:r>
                        <a:rPr lang="en-US" sz="1100" dirty="0">
                          <a:effectLst/>
                        </a:rPr>
                        <a:t>Este es tu lugar especial y puedes imaginar lo que quieras que esté allí. Cuando estás allí, te </a:t>
                      </a:r>
                      <a:r>
                        <a:rPr lang="en-US" sz="1100" dirty="0" err="1">
                          <a:effectLst/>
                        </a:rPr>
                        <a:t>sientes</a:t>
                      </a:r>
                      <a:r>
                        <a:rPr lang="en-US" sz="1100" dirty="0">
                          <a:effectLst/>
                        </a:rPr>
                        <a:t> </a:t>
                      </a:r>
                      <a:r>
                        <a:rPr lang="en-US" sz="1100" dirty="0" err="1">
                          <a:effectLst/>
                        </a:rPr>
                        <a:t>tranquilo</a:t>
                      </a:r>
                      <a:r>
                        <a:rPr lang="en-US" sz="1100" dirty="0">
                          <a:effectLst/>
                        </a:rPr>
                        <a:t>/a y </a:t>
                      </a:r>
                      <a:r>
                        <a:rPr lang="en-US" sz="1100" dirty="0" err="1">
                          <a:effectLst/>
                        </a:rPr>
                        <a:t>en</a:t>
                      </a:r>
                      <a:r>
                        <a:rPr lang="en-US" sz="1100" dirty="0">
                          <a:effectLst/>
                        </a:rPr>
                        <a:t> </a:t>
                      </a:r>
                      <a:r>
                        <a:rPr lang="en-US" sz="1100" dirty="0" err="1">
                          <a:effectLst/>
                        </a:rPr>
                        <a:t>paz</a:t>
                      </a:r>
                      <a:endParaRPr lang="en-US" sz="1100" dirty="0">
                        <a:effectLst/>
                      </a:endParaRPr>
                    </a:p>
                    <a:p>
                      <a:pPr marL="514350" lvl="1" indent="-171450" fontAlgn="base">
                        <a:lnSpc>
                          <a:spcPct val="107000"/>
                        </a:lnSpc>
                        <a:buFont typeface="Arial" panose="020B0604020202020204" pitchFamily="34" charset="0"/>
                        <a:buChar char="•"/>
                      </a:pPr>
                      <a:r>
                        <a:rPr lang="en-US" sz="1100" dirty="0">
                          <a:effectLst/>
                        </a:rPr>
                        <a:t> Imagina tus pies descalzos en el suelo. ¿Qué sientes en el suelo? Camina despacio y fíjate en las cosas. Observa cómo son y cómo se </a:t>
                      </a:r>
                      <a:r>
                        <a:rPr lang="en-US" sz="1100" dirty="0" err="1">
                          <a:effectLst/>
                        </a:rPr>
                        <a:t>sienten</a:t>
                      </a:r>
                      <a:r>
                        <a:rPr lang="en-US" sz="1100" dirty="0">
                          <a:effectLst/>
                        </a:rPr>
                        <a:t> </a:t>
                      </a:r>
                    </a:p>
                    <a:p>
                      <a:pPr marL="514350" lvl="1" indent="-171450" fontAlgn="base">
                        <a:lnSpc>
                          <a:spcPct val="107000"/>
                        </a:lnSpc>
                        <a:buFont typeface="Arial" panose="020B0604020202020204" pitchFamily="34" charset="0"/>
                        <a:buChar char="•"/>
                      </a:pPr>
                      <a:r>
                        <a:rPr lang="en-US" sz="1100" dirty="0">
                          <a:effectLst/>
                        </a:rPr>
                        <a:t>¿Qué puedes oír? Tal vez el suave sonido del viento, de los pájaros o del mar</a:t>
                      </a:r>
                    </a:p>
                    <a:p>
                      <a:pPr marL="514350" lvl="1" indent="-171450" fontAlgn="base">
                        <a:lnSpc>
                          <a:spcPct val="107000"/>
                        </a:lnSpc>
                        <a:buFont typeface="Arial" panose="020B0604020202020204" pitchFamily="34" charset="0"/>
                        <a:buChar char="•"/>
                      </a:pPr>
                      <a:r>
                        <a:rPr lang="en-US" sz="1100" dirty="0">
                          <a:effectLst/>
                        </a:rPr>
                        <a:t>¿Sientes el cálido sol en la cara? </a:t>
                      </a:r>
                    </a:p>
                    <a:p>
                      <a:pPr marL="514350" lvl="1" indent="-171450" fontAlgn="base">
                        <a:lnSpc>
                          <a:spcPct val="107000"/>
                        </a:lnSpc>
                        <a:buFont typeface="Arial" panose="020B0604020202020204" pitchFamily="34" charset="0"/>
                        <a:buChar char="•"/>
                      </a:pPr>
                      <a:r>
                        <a:rPr lang="en-US" sz="1100" dirty="0">
                          <a:effectLst/>
                        </a:rPr>
                        <a:t>¿Qué puedes oler? ¿Quizá el aire del mar, o las flores, o tu comida favorita cocinándose?</a:t>
                      </a:r>
                    </a:p>
                    <a:p>
                      <a:pPr marL="514350" lvl="1" indent="-171450" fontAlgn="base">
                        <a:lnSpc>
                          <a:spcPct val="107000"/>
                        </a:lnSpc>
                        <a:buFont typeface="Arial" panose="020B0604020202020204" pitchFamily="34" charset="0"/>
                        <a:buChar char="•"/>
                      </a:pPr>
                      <a:r>
                        <a:rPr lang="en-US" sz="1100" dirty="0">
                          <a:effectLst/>
                        </a:rPr>
                        <a:t> En tu lugar especial, puedes ver las cosas que quieres, e imaginar que las tocas y las hueles, y que oyes sonidos agradables. Te sientes tranquilo y </a:t>
                      </a:r>
                      <a:r>
                        <a:rPr lang="en-US" sz="1100" dirty="0" err="1">
                          <a:effectLst/>
                        </a:rPr>
                        <a:t>feliz</a:t>
                      </a:r>
                      <a:endParaRPr lang="en-US" sz="1100" dirty="0">
                        <a:effectLst/>
                      </a:endParaRPr>
                    </a:p>
                    <a:p>
                      <a:pPr marL="171450" lvl="0" indent="-171450" fontAlgn="base">
                        <a:lnSpc>
                          <a:spcPct val="107000"/>
                        </a:lnSpc>
                        <a:buFont typeface="Arial" panose="020B0604020202020204" pitchFamily="34" charset="0"/>
                        <a:buChar char="•"/>
                      </a:pPr>
                      <a:r>
                        <a:rPr lang="en-US" sz="1100" dirty="0">
                          <a:effectLst/>
                        </a:rPr>
                        <a:t>Ahora imagina que alguien especial está contigo en </a:t>
                      </a:r>
                      <a:r>
                        <a:rPr lang="en-US" sz="1100" dirty="0" err="1">
                          <a:effectLst/>
                        </a:rPr>
                        <a:t>tu</a:t>
                      </a:r>
                      <a:r>
                        <a:rPr lang="en-US" sz="1100" dirty="0">
                          <a:effectLst/>
                        </a:rPr>
                        <a:t> </a:t>
                      </a:r>
                      <a:r>
                        <a:rPr lang="en-US" sz="1100" dirty="0" err="1">
                          <a:effectLst/>
                        </a:rPr>
                        <a:t>lugar</a:t>
                      </a:r>
                      <a:endParaRPr lang="en-US" sz="1100" dirty="0">
                        <a:effectLst/>
                      </a:endParaRPr>
                    </a:p>
                    <a:p>
                      <a:pPr marL="514350" lvl="1" indent="-171450" fontAlgn="base">
                        <a:lnSpc>
                          <a:spcPct val="107000"/>
                        </a:lnSpc>
                        <a:buFont typeface="Arial" panose="020B0604020202020204" pitchFamily="34" charset="0"/>
                        <a:buChar char="•"/>
                      </a:pPr>
                      <a:r>
                        <a:rPr lang="en-US" sz="1100" dirty="0">
                          <a:effectLst/>
                        </a:rPr>
                        <a:t>Es alguien que está ahí para ser un </a:t>
                      </a:r>
                      <a:r>
                        <a:rPr lang="en-US" sz="1100" dirty="0" err="1">
                          <a:effectLst/>
                        </a:rPr>
                        <a:t>buen</a:t>
                      </a:r>
                      <a:r>
                        <a:rPr lang="en-US" sz="1100" dirty="0">
                          <a:effectLst/>
                        </a:rPr>
                        <a:t> amigo/a y ayudarte, alguien fuerte y </a:t>
                      </a:r>
                      <a:r>
                        <a:rPr lang="en-US" sz="1100" dirty="0" err="1">
                          <a:effectLst/>
                        </a:rPr>
                        <a:t>amable</a:t>
                      </a:r>
                      <a:endParaRPr lang="en-US" sz="1100" dirty="0">
                        <a:effectLst/>
                      </a:endParaRPr>
                    </a:p>
                    <a:p>
                      <a:pPr marL="514350" lvl="1" indent="-171450" fontAlgn="base">
                        <a:lnSpc>
                          <a:spcPct val="107000"/>
                        </a:lnSpc>
                        <a:buFont typeface="Arial" panose="020B0604020202020204" pitchFamily="34" charset="0"/>
                        <a:buChar char="•"/>
                      </a:pPr>
                      <a:r>
                        <a:rPr lang="en-US" sz="1100" dirty="0">
                          <a:effectLst/>
                        </a:rPr>
                        <a:t>Están </a:t>
                      </a:r>
                      <a:r>
                        <a:rPr lang="en-US" sz="1100" dirty="0" err="1">
                          <a:effectLst/>
                        </a:rPr>
                        <a:t>ahí</a:t>
                      </a:r>
                      <a:r>
                        <a:rPr lang="en-US" sz="1100" dirty="0">
                          <a:effectLst/>
                        </a:rPr>
                        <a:t> solo para ayudarte y </a:t>
                      </a:r>
                      <a:r>
                        <a:rPr lang="en-US" sz="1100" dirty="0" err="1">
                          <a:effectLst/>
                        </a:rPr>
                        <a:t>te</a:t>
                      </a:r>
                      <a:r>
                        <a:rPr lang="en-US" sz="1100" dirty="0">
                          <a:effectLst/>
                        </a:rPr>
                        <a:t> </a:t>
                      </a:r>
                      <a:r>
                        <a:rPr lang="en-US" sz="1100" dirty="0" err="1">
                          <a:effectLst/>
                        </a:rPr>
                        <a:t>cuidarán</a:t>
                      </a:r>
                      <a:endParaRPr lang="en-US" sz="1100" dirty="0">
                        <a:effectLst/>
                      </a:endParaRPr>
                    </a:p>
                    <a:p>
                      <a:pPr marL="514350" lvl="1" indent="-171450" fontAlgn="base">
                        <a:lnSpc>
                          <a:spcPct val="107000"/>
                        </a:lnSpc>
                        <a:buFont typeface="Arial" panose="020B0604020202020204" pitchFamily="34" charset="0"/>
                        <a:buChar char="•"/>
                      </a:pPr>
                      <a:r>
                        <a:rPr lang="en-US" sz="1100" dirty="0" err="1">
                          <a:effectLst/>
                        </a:rPr>
                        <a:t>Imagínate</a:t>
                      </a:r>
                      <a:r>
                        <a:rPr lang="en-US" sz="1100" dirty="0">
                          <a:effectLst/>
                        </a:rPr>
                        <a:t> paseando y </a:t>
                      </a:r>
                      <a:r>
                        <a:rPr lang="en-US" sz="1100" dirty="0" err="1">
                          <a:effectLst/>
                        </a:rPr>
                        <a:t>explorando</a:t>
                      </a:r>
                      <a:r>
                        <a:rPr lang="en-US" sz="1100" dirty="0">
                          <a:effectLst/>
                        </a:rPr>
                        <a:t> </a:t>
                      </a:r>
                      <a:r>
                        <a:rPr lang="en-US" sz="1100" dirty="0" err="1">
                          <a:effectLst/>
                        </a:rPr>
                        <a:t>tu</a:t>
                      </a:r>
                      <a:r>
                        <a:rPr lang="en-US" sz="1100" dirty="0">
                          <a:effectLst/>
                        </a:rPr>
                        <a:t> </a:t>
                      </a:r>
                      <a:r>
                        <a:rPr lang="en-US" sz="1100" dirty="0" err="1">
                          <a:effectLst/>
                        </a:rPr>
                        <a:t>lugar</a:t>
                      </a:r>
                      <a:r>
                        <a:rPr lang="en-US" sz="1100" dirty="0">
                          <a:effectLst/>
                        </a:rPr>
                        <a:t> especial con </a:t>
                      </a:r>
                      <a:r>
                        <a:rPr lang="en-US" sz="1100" dirty="0" err="1">
                          <a:effectLst/>
                        </a:rPr>
                        <a:t>ellos</a:t>
                      </a:r>
                      <a:r>
                        <a:rPr lang="en-US" sz="1100" dirty="0">
                          <a:effectLst/>
                        </a:rPr>
                        <a:t>/as lentamente </a:t>
                      </a:r>
                    </a:p>
                    <a:p>
                      <a:pPr marL="514350" lvl="1" indent="-171450" fontAlgn="base">
                        <a:lnSpc>
                          <a:spcPct val="107000"/>
                        </a:lnSpc>
                        <a:buFont typeface="Arial" panose="020B0604020202020204" pitchFamily="34" charset="0"/>
                        <a:buChar char="•"/>
                      </a:pPr>
                      <a:r>
                        <a:rPr lang="en-US" sz="1100" dirty="0" err="1">
                          <a:effectLst/>
                        </a:rPr>
                        <a:t>Te</a:t>
                      </a:r>
                      <a:r>
                        <a:rPr lang="en-US" sz="1100" dirty="0">
                          <a:effectLst/>
                        </a:rPr>
                        <a:t> </a:t>
                      </a:r>
                      <a:r>
                        <a:rPr lang="en-US" sz="1100" dirty="0" err="1">
                          <a:effectLst/>
                        </a:rPr>
                        <a:t>sientes</a:t>
                      </a:r>
                      <a:r>
                        <a:rPr lang="en-US" sz="1100" dirty="0">
                          <a:effectLst/>
                        </a:rPr>
                        <a:t> </a:t>
                      </a:r>
                      <a:r>
                        <a:rPr lang="en-US" sz="1100" dirty="0" err="1">
                          <a:effectLst/>
                        </a:rPr>
                        <a:t>feliz</a:t>
                      </a:r>
                      <a:r>
                        <a:rPr lang="en-US" sz="1100" dirty="0">
                          <a:effectLst/>
                        </a:rPr>
                        <a:t> de </a:t>
                      </a:r>
                      <a:r>
                        <a:rPr lang="en-US" sz="1100" dirty="0" err="1">
                          <a:effectLst/>
                        </a:rPr>
                        <a:t>estar</a:t>
                      </a:r>
                      <a:r>
                        <a:rPr lang="en-US" sz="1100" dirty="0">
                          <a:effectLst/>
                        </a:rPr>
                        <a:t> con </a:t>
                      </a:r>
                      <a:r>
                        <a:rPr lang="en-US" sz="1100" dirty="0" err="1">
                          <a:effectLst/>
                        </a:rPr>
                        <a:t>ellos</a:t>
                      </a:r>
                      <a:r>
                        <a:rPr lang="en-US" sz="1100" dirty="0">
                          <a:effectLst/>
                        </a:rPr>
                        <a:t>/as</a:t>
                      </a:r>
                    </a:p>
                    <a:p>
                      <a:pPr marL="514350" lvl="1" indent="-171450" fontAlgn="base">
                        <a:lnSpc>
                          <a:spcPct val="107000"/>
                        </a:lnSpc>
                        <a:buFont typeface="Arial" panose="020B0604020202020204" pitchFamily="34" charset="0"/>
                        <a:buChar char="•"/>
                      </a:pPr>
                      <a:r>
                        <a:rPr lang="en-US" sz="1100" dirty="0" err="1">
                          <a:effectLst/>
                        </a:rPr>
                        <a:t>Esta</a:t>
                      </a:r>
                      <a:r>
                        <a:rPr lang="en-US" sz="1100" dirty="0">
                          <a:effectLst/>
                        </a:rPr>
                        <a:t> persona es tu ayudante y es buena </a:t>
                      </a:r>
                      <a:r>
                        <a:rPr lang="en-US" sz="1100" dirty="0" err="1">
                          <a:effectLst/>
                        </a:rPr>
                        <a:t>solucionando</a:t>
                      </a:r>
                      <a:r>
                        <a:rPr lang="en-US" sz="1100" dirty="0">
                          <a:effectLst/>
                        </a:rPr>
                        <a:t> </a:t>
                      </a:r>
                      <a:r>
                        <a:rPr lang="en-US" sz="1100" dirty="0" err="1">
                          <a:effectLst/>
                        </a:rPr>
                        <a:t>problemas</a:t>
                      </a:r>
                      <a:endParaRPr lang="en-US" sz="1100" dirty="0">
                        <a:effectLst/>
                      </a:endParaRPr>
                    </a:p>
                    <a:p>
                      <a:pPr marL="171450" lvl="0" indent="-171450" fontAlgn="base">
                        <a:lnSpc>
                          <a:spcPct val="107000"/>
                        </a:lnSpc>
                        <a:buFont typeface="Arial" panose="020B0604020202020204" pitchFamily="34" charset="0"/>
                        <a:buChar char="•"/>
                      </a:pPr>
                      <a:r>
                        <a:rPr lang="en-US" sz="1100" dirty="0">
                          <a:effectLst/>
                        </a:rPr>
                        <a:t>Mira a tu alrededor en tu imaginación una vez más. Echa un </a:t>
                      </a:r>
                      <a:r>
                        <a:rPr lang="en-US" sz="1100" dirty="0" err="1">
                          <a:effectLst/>
                        </a:rPr>
                        <a:t>buen</a:t>
                      </a:r>
                      <a:r>
                        <a:rPr lang="en-US" sz="1100" dirty="0">
                          <a:effectLst/>
                        </a:rPr>
                        <a:t> </a:t>
                      </a:r>
                      <a:r>
                        <a:rPr lang="en-US" sz="1100" dirty="0" err="1">
                          <a:effectLst/>
                        </a:rPr>
                        <a:t>vistazo</a:t>
                      </a:r>
                      <a:r>
                        <a:rPr lang="en-US" sz="1100" dirty="0">
                          <a:effectLst/>
                        </a:rPr>
                        <a:t> </a:t>
                      </a:r>
                    </a:p>
                    <a:p>
                      <a:pPr marL="514350" lvl="1" indent="-171450" fontAlgn="base">
                        <a:lnSpc>
                          <a:spcPct val="107000"/>
                        </a:lnSpc>
                        <a:buFont typeface="Arial" panose="020B0604020202020204" pitchFamily="34" charset="0"/>
                        <a:buChar char="•"/>
                      </a:pPr>
                      <a:r>
                        <a:rPr lang="en-US" sz="1100" dirty="0">
                          <a:effectLst/>
                        </a:rPr>
                        <a:t>Recuerda que este es tu lugar especial. Siempre </a:t>
                      </a:r>
                      <a:r>
                        <a:rPr lang="en-US" sz="1100" dirty="0" err="1">
                          <a:effectLst/>
                        </a:rPr>
                        <a:t>estará</a:t>
                      </a:r>
                      <a:r>
                        <a:rPr lang="en-US" sz="1100" dirty="0">
                          <a:effectLst/>
                        </a:rPr>
                        <a:t> </a:t>
                      </a:r>
                      <a:r>
                        <a:rPr lang="en-US" sz="1100" dirty="0" err="1">
                          <a:effectLst/>
                        </a:rPr>
                        <a:t>ahí</a:t>
                      </a:r>
                      <a:endParaRPr lang="en-US" sz="1100" dirty="0">
                        <a:effectLst/>
                      </a:endParaRPr>
                    </a:p>
                    <a:p>
                      <a:pPr marL="514350" lvl="1" indent="-171450" fontAlgn="base">
                        <a:lnSpc>
                          <a:spcPct val="107000"/>
                        </a:lnSpc>
                        <a:buFont typeface="Arial" panose="020B0604020202020204" pitchFamily="34" charset="0"/>
                        <a:buChar char="•"/>
                      </a:pPr>
                      <a:r>
                        <a:rPr lang="en-US" sz="1100" dirty="0">
                          <a:effectLst/>
                        </a:rPr>
                        <a:t>Siempre puedes imaginarte estar aquí cuando quieras </a:t>
                      </a:r>
                      <a:r>
                        <a:rPr lang="en-US" sz="1100" dirty="0" err="1">
                          <a:effectLst/>
                        </a:rPr>
                        <a:t>sentirte</a:t>
                      </a:r>
                      <a:r>
                        <a:rPr lang="en-US" sz="1100" dirty="0">
                          <a:effectLst/>
                        </a:rPr>
                        <a:t> </a:t>
                      </a:r>
                      <a:r>
                        <a:rPr lang="en-US" sz="1100" dirty="0" err="1">
                          <a:effectLst/>
                        </a:rPr>
                        <a:t>tranquilo</a:t>
                      </a:r>
                      <a:r>
                        <a:rPr lang="en-US" sz="1100" dirty="0">
                          <a:effectLst/>
                        </a:rPr>
                        <a:t>/a, </a:t>
                      </a:r>
                      <a:r>
                        <a:rPr lang="en-US" sz="1100" dirty="0" err="1">
                          <a:effectLst/>
                        </a:rPr>
                        <a:t>seguro</a:t>
                      </a:r>
                      <a:r>
                        <a:rPr lang="en-US" sz="1100" dirty="0">
                          <a:effectLst/>
                        </a:rPr>
                        <a:t>/a y </a:t>
                      </a:r>
                      <a:r>
                        <a:rPr lang="en-US" sz="1100" dirty="0" err="1">
                          <a:effectLst/>
                        </a:rPr>
                        <a:t>feliz</a:t>
                      </a:r>
                      <a:endParaRPr lang="en-US" sz="1100" dirty="0">
                        <a:effectLst/>
                      </a:endParaRPr>
                    </a:p>
                    <a:p>
                      <a:pPr marL="514350" lvl="1" indent="-171450" fontAlgn="base">
                        <a:lnSpc>
                          <a:spcPct val="107000"/>
                        </a:lnSpc>
                        <a:buFont typeface="Arial" panose="020B0604020202020204" pitchFamily="34" charset="0"/>
                        <a:buChar char="•"/>
                      </a:pPr>
                      <a:r>
                        <a:rPr lang="en-US" sz="1100" dirty="0">
                          <a:effectLst/>
                        </a:rPr>
                        <a:t>Tu ayudante siempre estará ahí cuando </a:t>
                      </a:r>
                      <a:r>
                        <a:rPr lang="en-US" sz="1100" dirty="0" err="1">
                          <a:effectLst/>
                        </a:rPr>
                        <a:t>tú</a:t>
                      </a:r>
                      <a:r>
                        <a:rPr lang="en-US" sz="1100" dirty="0">
                          <a:effectLst/>
                        </a:rPr>
                        <a:t> </a:t>
                      </a:r>
                      <a:r>
                        <a:rPr lang="en-US" sz="1100" dirty="0" err="1">
                          <a:effectLst/>
                        </a:rPr>
                        <a:t>quieras</a:t>
                      </a:r>
                      <a:r>
                        <a:rPr lang="en-US" sz="1100" dirty="0">
                          <a:effectLst/>
                        </a:rPr>
                        <a:t> </a:t>
                      </a:r>
                    </a:p>
                    <a:p>
                      <a:pPr marL="514350" lvl="1" indent="-171450" fontAlgn="base">
                        <a:lnSpc>
                          <a:spcPct val="107000"/>
                        </a:lnSpc>
                        <a:buFont typeface="Arial" panose="020B0604020202020204" pitchFamily="34" charset="0"/>
                        <a:buChar char="•"/>
                      </a:pPr>
                      <a:r>
                        <a:rPr lang="en-US" sz="1100" dirty="0">
                          <a:effectLst/>
                        </a:rPr>
                        <a:t>Ahora prepárate para abrir los ojos y dejar tu lugar especial </a:t>
                      </a:r>
                      <a:r>
                        <a:rPr lang="en-US" sz="1100" dirty="0" err="1">
                          <a:effectLst/>
                        </a:rPr>
                        <a:t>por</a:t>
                      </a:r>
                      <a:r>
                        <a:rPr lang="en-US" sz="1100" dirty="0">
                          <a:effectLst/>
                        </a:rPr>
                        <a:t> </a:t>
                      </a:r>
                      <a:r>
                        <a:rPr lang="en-US" sz="1100" dirty="0" err="1">
                          <a:effectLst/>
                        </a:rPr>
                        <a:t>ahora</a:t>
                      </a:r>
                      <a:endParaRPr lang="en-US" sz="1100" dirty="0">
                        <a:effectLst/>
                      </a:endParaRPr>
                    </a:p>
                    <a:p>
                      <a:pPr marL="514350" lvl="1" indent="-171450" fontAlgn="base">
                        <a:lnSpc>
                          <a:spcPct val="107000"/>
                        </a:lnSpc>
                        <a:buFont typeface="Arial" panose="020B0604020202020204" pitchFamily="34" charset="0"/>
                        <a:buChar char="•"/>
                      </a:pPr>
                      <a:r>
                        <a:rPr lang="en-US" sz="1100" dirty="0">
                          <a:effectLst/>
                        </a:rPr>
                        <a:t>Puedes volver </a:t>
                      </a:r>
                      <a:r>
                        <a:rPr lang="en-US" sz="1100" dirty="0" err="1">
                          <a:effectLst/>
                        </a:rPr>
                        <a:t>cuando</a:t>
                      </a:r>
                      <a:r>
                        <a:rPr lang="en-US" sz="1100" dirty="0">
                          <a:effectLst/>
                        </a:rPr>
                        <a:t> </a:t>
                      </a:r>
                      <a:r>
                        <a:rPr lang="en-US" sz="1100" dirty="0" err="1">
                          <a:effectLst/>
                        </a:rPr>
                        <a:t>quieras</a:t>
                      </a:r>
                      <a:endParaRPr lang="en-US" sz="1100" dirty="0">
                        <a:effectLst/>
                      </a:endParaRPr>
                    </a:p>
                    <a:p>
                      <a:pPr marL="514350" lvl="1" indent="-171450" fontAlgn="base">
                        <a:lnSpc>
                          <a:spcPct val="107000"/>
                        </a:lnSpc>
                        <a:buFont typeface="Arial" panose="020B0604020202020204" pitchFamily="34" charset="0"/>
                        <a:buChar char="•"/>
                      </a:pPr>
                      <a:r>
                        <a:rPr lang="en-US" sz="1100" dirty="0">
                          <a:effectLst/>
                        </a:rPr>
                        <a:t>Al abrir los ojos, te sientes </a:t>
                      </a:r>
                      <a:r>
                        <a:rPr lang="en-US" sz="1100" dirty="0" err="1">
                          <a:effectLst/>
                        </a:rPr>
                        <a:t>más</a:t>
                      </a:r>
                      <a:r>
                        <a:rPr lang="en-US" sz="1100" dirty="0">
                          <a:effectLst/>
                        </a:rPr>
                        <a:t> </a:t>
                      </a:r>
                      <a:r>
                        <a:rPr lang="en-US" sz="1100" dirty="0" err="1">
                          <a:effectLst/>
                        </a:rPr>
                        <a:t>tranquilo</a:t>
                      </a:r>
                      <a:r>
                        <a:rPr lang="en-US" sz="1100" dirty="0">
                          <a:effectLst/>
                        </a:rPr>
                        <a:t>/a y </a:t>
                      </a:r>
                      <a:r>
                        <a:rPr lang="en-US" sz="1100" dirty="0" err="1">
                          <a:effectLst/>
                        </a:rPr>
                        <a:t>feliz</a:t>
                      </a:r>
                      <a:endParaRPr lang="en-US" sz="1100" dirty="0">
                        <a:effectLst/>
                      </a:endParaRPr>
                    </a:p>
                  </a:txBody>
                  <a:tcP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extLst>
                  <a:ext uri="{0D108BD9-81ED-4DB2-BD59-A6C34878D82A}">
                    <a16:rowId xmlns:a16="http://schemas.microsoft.com/office/drawing/2014/main" val="593323915"/>
                  </a:ext>
                </a:extLst>
              </a:tr>
            </a:tbl>
          </a:graphicData>
        </a:graphic>
      </p:graphicFrame>
    </p:spTree>
    <p:extLst>
      <p:ext uri="{BB962C8B-B14F-4D97-AF65-F5344CB8AC3E}">
        <p14:creationId xmlns:p14="http://schemas.microsoft.com/office/powerpoint/2010/main" val="756188025"/>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Hexagon 3">
            <a:extLst>
              <a:ext uri="{FF2B5EF4-FFF2-40B4-BE49-F238E27FC236}">
                <a16:creationId xmlns:a16="http://schemas.microsoft.com/office/drawing/2014/main" id="{6EAB36A2-71B0-7D05-8E7D-7F27B2D87C22}"/>
              </a:ext>
            </a:extLst>
          </p:cNvPr>
          <p:cNvSpPr/>
          <p:nvPr/>
        </p:nvSpPr>
        <p:spPr>
          <a:xfrm rot="1782986">
            <a:off x="-1328855" y="5145441"/>
            <a:ext cx="3595260" cy="3099365"/>
          </a:xfrm>
          <a:prstGeom prst="hexagon">
            <a:avLst>
              <a:gd name="adj" fmla="val 28965"/>
              <a:gd name="vf" fmla="val 115470"/>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Hexagon 5">
            <a:extLst>
              <a:ext uri="{FF2B5EF4-FFF2-40B4-BE49-F238E27FC236}">
                <a16:creationId xmlns:a16="http://schemas.microsoft.com/office/drawing/2014/main" id="{A466602C-4F05-3AD3-0D52-C30DDFD638E6}"/>
              </a:ext>
            </a:extLst>
          </p:cNvPr>
          <p:cNvSpPr/>
          <p:nvPr/>
        </p:nvSpPr>
        <p:spPr>
          <a:xfrm rot="1782986">
            <a:off x="4678406" y="654853"/>
            <a:ext cx="3595260" cy="3099365"/>
          </a:xfrm>
          <a:prstGeom prst="hexagon">
            <a:avLst>
              <a:gd name="adj" fmla="val 28965"/>
              <a:gd name="vf" fmla="val 115470"/>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Rectangle 6">
            <a:extLst>
              <a:ext uri="{FF2B5EF4-FFF2-40B4-BE49-F238E27FC236}">
                <a16:creationId xmlns:a16="http://schemas.microsoft.com/office/drawing/2014/main" id="{B8F61937-2AF7-C47C-657A-3F8755ACFB64}"/>
              </a:ext>
            </a:extLst>
          </p:cNvPr>
          <p:cNvSpPr/>
          <p:nvPr/>
        </p:nvSpPr>
        <p:spPr>
          <a:xfrm>
            <a:off x="2501900" y="2149381"/>
            <a:ext cx="3745466" cy="1071180"/>
          </a:xfrm>
          <a:prstGeom prst="rect">
            <a:avLst/>
          </a:prstGeom>
          <a:noFill/>
          <a:ln>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a:extLst>
              <a:ext uri="{FF2B5EF4-FFF2-40B4-BE49-F238E27FC236}">
                <a16:creationId xmlns:a16="http://schemas.microsoft.com/office/drawing/2014/main" id="{E40AC73E-2770-1729-18D7-54ED7CB6DF8D}"/>
              </a:ext>
            </a:extLst>
          </p:cNvPr>
          <p:cNvSpPr/>
          <p:nvPr/>
        </p:nvSpPr>
        <p:spPr>
          <a:xfrm>
            <a:off x="2501900" y="3398040"/>
            <a:ext cx="3745466" cy="1118934"/>
          </a:xfrm>
          <a:prstGeom prst="rect">
            <a:avLst/>
          </a:prstGeom>
          <a:noFill/>
          <a:ln>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TextBox 12">
            <a:extLst>
              <a:ext uri="{FF2B5EF4-FFF2-40B4-BE49-F238E27FC236}">
                <a16:creationId xmlns:a16="http://schemas.microsoft.com/office/drawing/2014/main" id="{A9E27971-FCED-38C4-80C4-91CD602153FA}"/>
              </a:ext>
            </a:extLst>
          </p:cNvPr>
          <p:cNvSpPr txBox="1"/>
          <p:nvPr/>
        </p:nvSpPr>
        <p:spPr>
          <a:xfrm>
            <a:off x="996286" y="713169"/>
            <a:ext cx="5264813" cy="307777"/>
          </a:xfrm>
          <a:prstGeom prst="rect">
            <a:avLst/>
          </a:prstGeom>
          <a:noFill/>
        </p:spPr>
        <p:txBody>
          <a:bodyPr wrap="square">
            <a:spAutoFit/>
          </a:bodyPr>
          <a:lstStyle/>
          <a:p>
            <a:pPr marL="0" marR="0" lvl="0" indent="0" algn="l" rtl="0">
              <a:spcBef>
                <a:spcPts val="0"/>
              </a:spcBef>
              <a:spcAft>
                <a:spcPts val="1800"/>
              </a:spcAft>
              <a:buNone/>
            </a:pPr>
            <a:r>
              <a:rPr lang="en-US" sz="1400" b="1" spc="300" dirty="0">
                <a:solidFill>
                  <a:schemeClr val="bg1"/>
                </a:solidFill>
                <a:highlight>
                  <a:srgbClr val="54AF4B"/>
                </a:highlight>
                <a:latin typeface="Calibri"/>
                <a:ea typeface="Calibri"/>
                <a:cs typeface="Calibri"/>
                <a:sym typeface="Calibri"/>
              </a:rPr>
              <a:t>SESIÓN 10: CIERRE DEL MÓDULO</a:t>
            </a:r>
          </a:p>
        </p:txBody>
      </p:sp>
      <p:sp>
        <p:nvSpPr>
          <p:cNvPr id="15" name="Rectangle 14">
            <a:extLst>
              <a:ext uri="{FF2B5EF4-FFF2-40B4-BE49-F238E27FC236}">
                <a16:creationId xmlns:a16="http://schemas.microsoft.com/office/drawing/2014/main" id="{9C27418F-D422-6C56-BC28-BFA677CE97DF}"/>
              </a:ext>
            </a:extLst>
          </p:cNvPr>
          <p:cNvSpPr/>
          <p:nvPr/>
        </p:nvSpPr>
        <p:spPr>
          <a:xfrm>
            <a:off x="2501900" y="5633117"/>
            <a:ext cx="3745466" cy="939353"/>
          </a:xfrm>
          <a:prstGeom prst="rect">
            <a:avLst/>
          </a:prstGeom>
          <a:noFill/>
          <a:ln>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Rectangle 16">
            <a:extLst>
              <a:ext uri="{FF2B5EF4-FFF2-40B4-BE49-F238E27FC236}">
                <a16:creationId xmlns:a16="http://schemas.microsoft.com/office/drawing/2014/main" id="{4210A915-8C52-C5F3-A7F4-E237E5C23F68}"/>
              </a:ext>
            </a:extLst>
          </p:cNvPr>
          <p:cNvSpPr/>
          <p:nvPr/>
        </p:nvSpPr>
        <p:spPr>
          <a:xfrm>
            <a:off x="2501900" y="6753342"/>
            <a:ext cx="3745466" cy="981230"/>
          </a:xfrm>
          <a:prstGeom prst="rect">
            <a:avLst/>
          </a:prstGeom>
          <a:noFill/>
          <a:ln>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Rectangle 18">
            <a:extLst>
              <a:ext uri="{FF2B5EF4-FFF2-40B4-BE49-F238E27FC236}">
                <a16:creationId xmlns:a16="http://schemas.microsoft.com/office/drawing/2014/main" id="{19633DF0-38DC-C91A-33D1-2674767E86CA}"/>
              </a:ext>
            </a:extLst>
          </p:cNvPr>
          <p:cNvSpPr/>
          <p:nvPr/>
        </p:nvSpPr>
        <p:spPr>
          <a:xfrm>
            <a:off x="2501900" y="7928131"/>
            <a:ext cx="3745466" cy="981230"/>
          </a:xfrm>
          <a:prstGeom prst="rect">
            <a:avLst/>
          </a:prstGeom>
          <a:noFill/>
          <a:ln>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Hexagon 20">
            <a:extLst>
              <a:ext uri="{FF2B5EF4-FFF2-40B4-BE49-F238E27FC236}">
                <a16:creationId xmlns:a16="http://schemas.microsoft.com/office/drawing/2014/main" id="{8257DB33-5AC6-176B-FBDC-E8E180499219}"/>
              </a:ext>
            </a:extLst>
          </p:cNvPr>
          <p:cNvSpPr/>
          <p:nvPr/>
        </p:nvSpPr>
        <p:spPr>
          <a:xfrm rot="1782986">
            <a:off x="286724" y="301110"/>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2" name="Hexagon 21">
            <a:extLst>
              <a:ext uri="{FF2B5EF4-FFF2-40B4-BE49-F238E27FC236}">
                <a16:creationId xmlns:a16="http://schemas.microsoft.com/office/drawing/2014/main" id="{1D80CD26-6C9C-1777-38E6-5BF6379FAA8F}"/>
              </a:ext>
            </a:extLst>
          </p:cNvPr>
          <p:cNvSpPr/>
          <p:nvPr/>
        </p:nvSpPr>
        <p:spPr>
          <a:xfrm rot="1782986">
            <a:off x="286724" y="763955"/>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3" name="Hexagon 22">
            <a:extLst>
              <a:ext uri="{FF2B5EF4-FFF2-40B4-BE49-F238E27FC236}">
                <a16:creationId xmlns:a16="http://schemas.microsoft.com/office/drawing/2014/main" id="{D1010FA2-E156-284E-5FA3-839AF5A219A4}"/>
              </a:ext>
            </a:extLst>
          </p:cNvPr>
          <p:cNvSpPr/>
          <p:nvPr/>
        </p:nvSpPr>
        <p:spPr>
          <a:xfrm rot="1782986">
            <a:off x="286724" y="1226800"/>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4" name="Hexagon 23">
            <a:extLst>
              <a:ext uri="{FF2B5EF4-FFF2-40B4-BE49-F238E27FC236}">
                <a16:creationId xmlns:a16="http://schemas.microsoft.com/office/drawing/2014/main" id="{282CC43B-A442-7C07-D0DC-DFC7DCCCBF41}"/>
              </a:ext>
            </a:extLst>
          </p:cNvPr>
          <p:cNvSpPr/>
          <p:nvPr/>
        </p:nvSpPr>
        <p:spPr>
          <a:xfrm rot="1782986">
            <a:off x="286724" y="1689645"/>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5" name="Hexagon 24">
            <a:extLst>
              <a:ext uri="{FF2B5EF4-FFF2-40B4-BE49-F238E27FC236}">
                <a16:creationId xmlns:a16="http://schemas.microsoft.com/office/drawing/2014/main" id="{B2DB350D-CE84-CF62-CD81-4A1237F137D2}"/>
              </a:ext>
            </a:extLst>
          </p:cNvPr>
          <p:cNvSpPr/>
          <p:nvPr/>
        </p:nvSpPr>
        <p:spPr>
          <a:xfrm rot="1782986">
            <a:off x="286724" y="2152490"/>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Hexagon 1">
            <a:extLst>
              <a:ext uri="{FF2B5EF4-FFF2-40B4-BE49-F238E27FC236}">
                <a16:creationId xmlns:a16="http://schemas.microsoft.com/office/drawing/2014/main" id="{AFD2E84C-0C07-95D7-00A5-7AD6C53B3431}"/>
              </a:ext>
            </a:extLst>
          </p:cNvPr>
          <p:cNvSpPr/>
          <p:nvPr/>
        </p:nvSpPr>
        <p:spPr>
          <a:xfrm rot="1782986">
            <a:off x="286724" y="2612879"/>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Hexagon 2">
            <a:extLst>
              <a:ext uri="{FF2B5EF4-FFF2-40B4-BE49-F238E27FC236}">
                <a16:creationId xmlns:a16="http://schemas.microsoft.com/office/drawing/2014/main" id="{45F9E5B9-BAE6-4A99-C8D5-BCEF177A00D7}"/>
              </a:ext>
            </a:extLst>
          </p:cNvPr>
          <p:cNvSpPr/>
          <p:nvPr/>
        </p:nvSpPr>
        <p:spPr>
          <a:xfrm rot="1782986">
            <a:off x="286724" y="3075724"/>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Hexagon 4">
            <a:extLst>
              <a:ext uri="{FF2B5EF4-FFF2-40B4-BE49-F238E27FC236}">
                <a16:creationId xmlns:a16="http://schemas.microsoft.com/office/drawing/2014/main" id="{CBC522E2-DC22-CC2B-FE13-F769FD0100A0}"/>
              </a:ext>
            </a:extLst>
          </p:cNvPr>
          <p:cNvSpPr/>
          <p:nvPr/>
        </p:nvSpPr>
        <p:spPr>
          <a:xfrm rot="1782986">
            <a:off x="286724" y="3538569"/>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6" name="Hexagon 25">
            <a:extLst>
              <a:ext uri="{FF2B5EF4-FFF2-40B4-BE49-F238E27FC236}">
                <a16:creationId xmlns:a16="http://schemas.microsoft.com/office/drawing/2014/main" id="{AF2200BB-E3F3-CFA1-D0E4-E01AF10EBEC7}"/>
              </a:ext>
            </a:extLst>
          </p:cNvPr>
          <p:cNvSpPr/>
          <p:nvPr/>
        </p:nvSpPr>
        <p:spPr>
          <a:xfrm rot="1782986">
            <a:off x="286724" y="4001414"/>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7" name="Hexagon 26">
            <a:extLst>
              <a:ext uri="{FF2B5EF4-FFF2-40B4-BE49-F238E27FC236}">
                <a16:creationId xmlns:a16="http://schemas.microsoft.com/office/drawing/2014/main" id="{45CAC3B2-4AA2-A577-15B2-E7D0D3397261}"/>
              </a:ext>
            </a:extLst>
          </p:cNvPr>
          <p:cNvSpPr/>
          <p:nvPr/>
        </p:nvSpPr>
        <p:spPr>
          <a:xfrm rot="1782986">
            <a:off x="286724" y="4464259"/>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8" name="TextBox 7">
            <a:extLst>
              <a:ext uri="{FF2B5EF4-FFF2-40B4-BE49-F238E27FC236}">
                <a16:creationId xmlns:a16="http://schemas.microsoft.com/office/drawing/2014/main" id="{296EAC3F-B1DD-F197-33A3-325B5DBBE30A}"/>
              </a:ext>
            </a:extLst>
          </p:cNvPr>
          <p:cNvSpPr txBox="1"/>
          <p:nvPr/>
        </p:nvSpPr>
        <p:spPr>
          <a:xfrm>
            <a:off x="993324" y="1696523"/>
            <a:ext cx="5264812" cy="600164"/>
          </a:xfrm>
          <a:prstGeom prst="rect">
            <a:avLst/>
          </a:prstGeom>
          <a:noFill/>
          <a:ln>
            <a:noFill/>
          </a:ln>
        </p:spPr>
        <p:txBody>
          <a:bodyPr wrap="square" rtlCol="0">
            <a:spAutoFit/>
          </a:bodyPr>
          <a:lstStyle/>
          <a:p>
            <a:r>
              <a:rPr lang="es-ES_tradnl" sz="1100" b="1"/>
              <a:t>Repase los objetivos de aprendizaje y escriba su reflexión.</a:t>
            </a:r>
          </a:p>
          <a:p>
            <a:r>
              <a:rPr lang="es-ES_tradnl" sz="1100" b="1"/>
              <a:t>
</a:t>
            </a:r>
          </a:p>
        </p:txBody>
      </p:sp>
      <p:sp>
        <p:nvSpPr>
          <p:cNvPr id="29" name="TextBox 8">
            <a:extLst>
              <a:ext uri="{FF2B5EF4-FFF2-40B4-BE49-F238E27FC236}">
                <a16:creationId xmlns:a16="http://schemas.microsoft.com/office/drawing/2014/main" id="{B36390E7-7F5D-8A78-3A19-75F3518C239C}"/>
              </a:ext>
            </a:extLst>
          </p:cNvPr>
          <p:cNvSpPr txBox="1"/>
          <p:nvPr/>
        </p:nvSpPr>
        <p:spPr>
          <a:xfrm>
            <a:off x="993326" y="2107349"/>
            <a:ext cx="1321602" cy="1366698"/>
          </a:xfrm>
          <a:prstGeom prst="rect">
            <a:avLst/>
          </a:prstGeom>
          <a:noFill/>
          <a:ln>
            <a:noFill/>
          </a:ln>
        </p:spPr>
        <p:txBody>
          <a:bodyPr wrap="square" lIns="90000" tIns="90000" rIns="90000" bIns="90000" rtlCol="0">
            <a:spAutoFit/>
          </a:bodyPr>
          <a:lstStyle/>
          <a:p>
            <a:r>
              <a:rPr lang="es-ES_tradnl" sz="1100"/>
              <a:t>¿En qué áreas o aspectos de la formación cree que tiene mayor confianza o conocimiento ahora? </a:t>
            </a:r>
          </a:p>
        </p:txBody>
      </p:sp>
      <p:sp>
        <p:nvSpPr>
          <p:cNvPr id="30" name="TextBox 10">
            <a:extLst>
              <a:ext uri="{FF2B5EF4-FFF2-40B4-BE49-F238E27FC236}">
                <a16:creationId xmlns:a16="http://schemas.microsoft.com/office/drawing/2014/main" id="{B7FACCC7-5A0F-4F87-B6D2-8511BD15D449}"/>
              </a:ext>
            </a:extLst>
          </p:cNvPr>
          <p:cNvSpPr txBox="1"/>
          <p:nvPr/>
        </p:nvSpPr>
        <p:spPr>
          <a:xfrm>
            <a:off x="1007471" y="3413814"/>
            <a:ext cx="1309210" cy="1705252"/>
          </a:xfrm>
          <a:prstGeom prst="rect">
            <a:avLst/>
          </a:prstGeom>
          <a:noFill/>
          <a:ln>
            <a:noFill/>
          </a:ln>
        </p:spPr>
        <p:txBody>
          <a:bodyPr wrap="square" lIns="90000" tIns="90000" rIns="90000" bIns="90000" rtlCol="0">
            <a:spAutoFit/>
          </a:bodyPr>
          <a:lstStyle/>
          <a:p>
            <a:r>
              <a:rPr lang="es-ES_tradnl" sz="1100"/>
              <a:t>¿Qué objetivos de aprendizaje requieren que contemos con más información, más tiempo de práctica o más apoyo para alcanzarlos plenamente? </a:t>
            </a:r>
          </a:p>
        </p:txBody>
      </p:sp>
      <p:sp>
        <p:nvSpPr>
          <p:cNvPr id="31" name="TextBox 11">
            <a:extLst>
              <a:ext uri="{FF2B5EF4-FFF2-40B4-BE49-F238E27FC236}">
                <a16:creationId xmlns:a16="http://schemas.microsoft.com/office/drawing/2014/main" id="{A1103FB7-6BA8-15C8-ACE5-2C683B0D3354}"/>
              </a:ext>
            </a:extLst>
          </p:cNvPr>
          <p:cNvSpPr txBox="1"/>
          <p:nvPr/>
        </p:nvSpPr>
        <p:spPr>
          <a:xfrm>
            <a:off x="993324" y="1264346"/>
            <a:ext cx="5254042" cy="276999"/>
          </a:xfrm>
          <a:prstGeom prst="rect">
            <a:avLst/>
          </a:prstGeom>
          <a:noFill/>
        </p:spPr>
        <p:txBody>
          <a:bodyPr wrap="square" rtlCol="0">
            <a:spAutoFit/>
          </a:bodyPr>
          <a:lstStyle/>
          <a:p>
            <a:r>
              <a:rPr lang="es-ES_tradnl" sz="1200" b="1" spc="300" dirty="0">
                <a:solidFill>
                  <a:schemeClr val="tx1"/>
                </a:solidFill>
              </a:rPr>
              <a:t>OBJETIVOS DE APRENDIZAJE</a:t>
            </a:r>
          </a:p>
        </p:txBody>
      </p:sp>
      <p:sp>
        <p:nvSpPr>
          <p:cNvPr id="32" name="TextBox 13">
            <a:extLst>
              <a:ext uri="{FF2B5EF4-FFF2-40B4-BE49-F238E27FC236}">
                <a16:creationId xmlns:a16="http://schemas.microsoft.com/office/drawing/2014/main" id="{D1398063-5D80-D064-31FE-1F3BA1CF85C6}"/>
              </a:ext>
            </a:extLst>
          </p:cNvPr>
          <p:cNvSpPr txBox="1"/>
          <p:nvPr/>
        </p:nvSpPr>
        <p:spPr>
          <a:xfrm>
            <a:off x="993324" y="5187134"/>
            <a:ext cx="5254042" cy="276999"/>
          </a:xfrm>
          <a:prstGeom prst="rect">
            <a:avLst/>
          </a:prstGeom>
          <a:noFill/>
        </p:spPr>
        <p:txBody>
          <a:bodyPr wrap="square" rtlCol="0">
            <a:spAutoFit/>
          </a:bodyPr>
          <a:lstStyle/>
          <a:p>
            <a:r>
              <a:rPr lang="es-ES_tradnl" sz="1200" b="1" spc="300">
                <a:solidFill>
                  <a:schemeClr val="tx1"/>
                </a:solidFill>
              </a:rPr>
              <a:t>REFLEXIÓN</a:t>
            </a:r>
          </a:p>
        </p:txBody>
      </p:sp>
      <p:sp>
        <p:nvSpPr>
          <p:cNvPr id="33" name="TextBox 15">
            <a:extLst>
              <a:ext uri="{FF2B5EF4-FFF2-40B4-BE49-F238E27FC236}">
                <a16:creationId xmlns:a16="http://schemas.microsoft.com/office/drawing/2014/main" id="{9AA47E85-F92D-1724-EBFD-C23DE27B2AE8}"/>
              </a:ext>
            </a:extLst>
          </p:cNvPr>
          <p:cNvSpPr txBox="1"/>
          <p:nvPr/>
        </p:nvSpPr>
        <p:spPr>
          <a:xfrm>
            <a:off x="993326" y="5628588"/>
            <a:ext cx="1321602" cy="520312"/>
          </a:xfrm>
          <a:prstGeom prst="rect">
            <a:avLst/>
          </a:prstGeom>
          <a:noFill/>
          <a:ln>
            <a:noFill/>
          </a:ln>
        </p:spPr>
        <p:txBody>
          <a:bodyPr wrap="square" lIns="90000" tIns="90000" rIns="90000" bIns="90000" rtlCol="0">
            <a:spAutoFit/>
          </a:bodyPr>
          <a:lstStyle/>
          <a:p>
            <a:r>
              <a:rPr lang="es-ES_tradnl" sz="1100"/>
              <a:t>¿Qué ha llamado su atención?</a:t>
            </a:r>
          </a:p>
        </p:txBody>
      </p:sp>
      <p:sp>
        <p:nvSpPr>
          <p:cNvPr id="34" name="TextBox 17">
            <a:extLst>
              <a:ext uri="{FF2B5EF4-FFF2-40B4-BE49-F238E27FC236}">
                <a16:creationId xmlns:a16="http://schemas.microsoft.com/office/drawing/2014/main" id="{7A6A5B5F-D21D-C010-A7C8-8BC8934ADEF6}"/>
              </a:ext>
            </a:extLst>
          </p:cNvPr>
          <p:cNvSpPr txBox="1"/>
          <p:nvPr/>
        </p:nvSpPr>
        <p:spPr>
          <a:xfrm>
            <a:off x="1007471" y="6762391"/>
            <a:ext cx="1309210" cy="520312"/>
          </a:xfrm>
          <a:prstGeom prst="rect">
            <a:avLst/>
          </a:prstGeom>
          <a:noFill/>
          <a:ln>
            <a:noFill/>
          </a:ln>
        </p:spPr>
        <p:txBody>
          <a:bodyPr wrap="square" lIns="90000" tIns="90000" rIns="90000" bIns="90000" rtlCol="0">
            <a:spAutoFit/>
          </a:bodyPr>
          <a:lstStyle/>
          <a:p>
            <a:r>
              <a:rPr lang="es-ES_tradnl" sz="1100"/>
              <a:t>¿Qué ha sido difícil?</a:t>
            </a:r>
          </a:p>
        </p:txBody>
      </p:sp>
      <p:sp>
        <p:nvSpPr>
          <p:cNvPr id="35" name="TextBox 19">
            <a:extLst>
              <a:ext uri="{FF2B5EF4-FFF2-40B4-BE49-F238E27FC236}">
                <a16:creationId xmlns:a16="http://schemas.microsoft.com/office/drawing/2014/main" id="{7A68E1B7-4A33-A07F-02BD-4ACB72D3C37E}"/>
              </a:ext>
            </a:extLst>
          </p:cNvPr>
          <p:cNvSpPr txBox="1"/>
          <p:nvPr/>
        </p:nvSpPr>
        <p:spPr>
          <a:xfrm>
            <a:off x="1007471" y="7928131"/>
            <a:ext cx="1309210" cy="689589"/>
          </a:xfrm>
          <a:prstGeom prst="rect">
            <a:avLst/>
          </a:prstGeom>
          <a:noFill/>
          <a:ln>
            <a:noFill/>
          </a:ln>
        </p:spPr>
        <p:txBody>
          <a:bodyPr wrap="square" lIns="90000" tIns="90000" rIns="90000" bIns="90000" rtlCol="0">
            <a:spAutoFit/>
          </a:bodyPr>
          <a:lstStyle/>
          <a:p>
            <a:r>
              <a:rPr lang="es-ES_tradnl" sz="1100"/>
              <a:t>¿Sobre qué le gustaría aprender más? </a:t>
            </a:r>
          </a:p>
        </p:txBody>
      </p:sp>
    </p:spTree>
    <p:extLst>
      <p:ext uri="{BB962C8B-B14F-4D97-AF65-F5344CB8AC3E}">
        <p14:creationId xmlns:p14="http://schemas.microsoft.com/office/powerpoint/2010/main" val="4061671809"/>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10FFF825-31AA-7997-033F-F82DFD87F153}"/>
              </a:ext>
            </a:extLst>
          </p:cNvPr>
          <p:cNvGrpSpPr/>
          <p:nvPr/>
        </p:nvGrpSpPr>
        <p:grpSpPr>
          <a:xfrm>
            <a:off x="2422833" y="7077696"/>
            <a:ext cx="1732477" cy="1151195"/>
            <a:chOff x="2168191" y="5326415"/>
            <a:chExt cx="2521617" cy="1675562"/>
          </a:xfrm>
        </p:grpSpPr>
        <p:pic>
          <p:nvPicPr>
            <p:cNvPr id="3" name="Picture 2">
              <a:extLst>
                <a:ext uri="{FF2B5EF4-FFF2-40B4-BE49-F238E27FC236}">
                  <a16:creationId xmlns:a16="http://schemas.microsoft.com/office/drawing/2014/main" id="{4C64CD15-F5A0-612E-20B1-6BB04BB331AF}"/>
                </a:ext>
              </a:extLst>
            </p:cNvPr>
            <p:cNvPicPr>
              <a:picLocks noChangeAspect="1"/>
            </p:cNvPicPr>
            <p:nvPr/>
          </p:nvPicPr>
          <p:blipFill rotWithShape="1">
            <a:blip r:embed="rId2"/>
            <a:srcRect l="-2325" t="-858" b="-2502"/>
            <a:stretch/>
          </p:blipFill>
          <p:spPr>
            <a:xfrm>
              <a:off x="2371951" y="5326415"/>
              <a:ext cx="2114099" cy="626301"/>
            </a:xfrm>
            <a:prstGeom prst="rect">
              <a:avLst/>
            </a:prstGeom>
          </p:spPr>
        </p:pic>
        <p:pic>
          <p:nvPicPr>
            <p:cNvPr id="4" name="Picture 3">
              <a:extLst>
                <a:ext uri="{FF2B5EF4-FFF2-40B4-BE49-F238E27FC236}">
                  <a16:creationId xmlns:a16="http://schemas.microsoft.com/office/drawing/2014/main" id="{BD72CA9C-942D-FF32-54B0-05A3FB03390C}"/>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168191" y="6033739"/>
              <a:ext cx="2521617" cy="968238"/>
            </a:xfrm>
            <a:prstGeom prst="rect">
              <a:avLst/>
            </a:prstGeom>
          </p:spPr>
        </p:pic>
      </p:grpSp>
      <p:pic>
        <p:nvPicPr>
          <p:cNvPr id="5" name="Picture 4">
            <a:extLst>
              <a:ext uri="{FF2B5EF4-FFF2-40B4-BE49-F238E27FC236}">
                <a16:creationId xmlns:a16="http://schemas.microsoft.com/office/drawing/2014/main" id="{E45CF8CA-D186-F30F-9D8F-0064C407B738}"/>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209797" y="2681293"/>
            <a:ext cx="2438405" cy="2807214"/>
          </a:xfrm>
          <a:prstGeom prst="rect">
            <a:avLst/>
          </a:prstGeom>
        </p:spPr>
      </p:pic>
    </p:spTree>
    <p:extLst>
      <p:ext uri="{BB962C8B-B14F-4D97-AF65-F5344CB8AC3E}">
        <p14:creationId xmlns:p14="http://schemas.microsoft.com/office/powerpoint/2010/main" val="12636605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Hexagon 15">
            <a:extLst>
              <a:ext uri="{FF2B5EF4-FFF2-40B4-BE49-F238E27FC236}">
                <a16:creationId xmlns:a16="http://schemas.microsoft.com/office/drawing/2014/main" id="{F4F20A53-B8B7-8386-80BB-458946D2C2F7}"/>
              </a:ext>
            </a:extLst>
          </p:cNvPr>
          <p:cNvSpPr/>
          <p:nvPr/>
        </p:nvSpPr>
        <p:spPr>
          <a:xfrm rot="1782986">
            <a:off x="286724" y="301110"/>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Hexagon 16">
            <a:extLst>
              <a:ext uri="{FF2B5EF4-FFF2-40B4-BE49-F238E27FC236}">
                <a16:creationId xmlns:a16="http://schemas.microsoft.com/office/drawing/2014/main" id="{5B0D2ECD-2245-1B29-30FA-9D9E91DEC81C}"/>
              </a:ext>
            </a:extLst>
          </p:cNvPr>
          <p:cNvSpPr/>
          <p:nvPr/>
        </p:nvSpPr>
        <p:spPr>
          <a:xfrm rot="1782986">
            <a:off x="286724" y="763955"/>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Hexagon 17">
            <a:extLst>
              <a:ext uri="{FF2B5EF4-FFF2-40B4-BE49-F238E27FC236}">
                <a16:creationId xmlns:a16="http://schemas.microsoft.com/office/drawing/2014/main" id="{2F62FD80-42A6-087C-FB97-CBD717DE2157}"/>
              </a:ext>
            </a:extLst>
          </p:cNvPr>
          <p:cNvSpPr/>
          <p:nvPr/>
        </p:nvSpPr>
        <p:spPr>
          <a:xfrm rot="1782986">
            <a:off x="286724" y="1226800"/>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Hexagon 18">
            <a:extLst>
              <a:ext uri="{FF2B5EF4-FFF2-40B4-BE49-F238E27FC236}">
                <a16:creationId xmlns:a16="http://schemas.microsoft.com/office/drawing/2014/main" id="{34282C81-1BDD-445E-97F5-59741069E143}"/>
              </a:ext>
            </a:extLst>
          </p:cNvPr>
          <p:cNvSpPr/>
          <p:nvPr/>
        </p:nvSpPr>
        <p:spPr>
          <a:xfrm rot="1782986">
            <a:off x="286724" y="1689645"/>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Hexagon 19">
            <a:extLst>
              <a:ext uri="{FF2B5EF4-FFF2-40B4-BE49-F238E27FC236}">
                <a16:creationId xmlns:a16="http://schemas.microsoft.com/office/drawing/2014/main" id="{DAE8D308-1F21-2E7C-7DA3-C0E216556E5B}"/>
              </a:ext>
            </a:extLst>
          </p:cNvPr>
          <p:cNvSpPr/>
          <p:nvPr/>
        </p:nvSpPr>
        <p:spPr>
          <a:xfrm rot="1782986">
            <a:off x="286724" y="2152490"/>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8" name="TextBox 27">
            <a:extLst>
              <a:ext uri="{FF2B5EF4-FFF2-40B4-BE49-F238E27FC236}">
                <a16:creationId xmlns:a16="http://schemas.microsoft.com/office/drawing/2014/main" id="{716D36AA-2684-6911-177D-17E638D6B747}"/>
              </a:ext>
            </a:extLst>
          </p:cNvPr>
          <p:cNvSpPr txBox="1"/>
          <p:nvPr/>
        </p:nvSpPr>
        <p:spPr>
          <a:xfrm>
            <a:off x="996287" y="1232953"/>
            <a:ext cx="5262998" cy="276999"/>
          </a:xfrm>
          <a:prstGeom prst="rect">
            <a:avLst/>
          </a:prstGeom>
          <a:noFill/>
        </p:spPr>
        <p:txBody>
          <a:bodyPr wrap="square" rtlCol="0">
            <a:spAutoFit/>
          </a:bodyPr>
          <a:lstStyle/>
          <a:p>
            <a:r>
              <a:rPr lang="en-US" sz="1200" b="1" spc="300" dirty="0">
                <a:solidFill>
                  <a:schemeClr val="tx1"/>
                </a:solidFill>
              </a:rPr>
              <a:t>EL IMPACTO DE LAS CRISIS HUMANITARIAS</a:t>
            </a:r>
          </a:p>
        </p:txBody>
      </p:sp>
      <p:sp>
        <p:nvSpPr>
          <p:cNvPr id="2" name="Rectangle 1">
            <a:extLst>
              <a:ext uri="{FF2B5EF4-FFF2-40B4-BE49-F238E27FC236}">
                <a16:creationId xmlns:a16="http://schemas.microsoft.com/office/drawing/2014/main" id="{3CD71219-9587-B45B-95BC-8D8F7C2E142F}"/>
              </a:ext>
            </a:extLst>
          </p:cNvPr>
          <p:cNvSpPr/>
          <p:nvPr/>
        </p:nvSpPr>
        <p:spPr>
          <a:xfrm>
            <a:off x="2501900" y="1822024"/>
            <a:ext cx="3745466" cy="1569654"/>
          </a:xfrm>
          <a:prstGeom prst="rect">
            <a:avLst/>
          </a:prstGeom>
          <a:noFill/>
          <a:ln>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TextBox 4">
            <a:extLst>
              <a:ext uri="{FF2B5EF4-FFF2-40B4-BE49-F238E27FC236}">
                <a16:creationId xmlns:a16="http://schemas.microsoft.com/office/drawing/2014/main" id="{5B0D54E7-D645-D106-B1B2-00596CE00BF8}"/>
              </a:ext>
            </a:extLst>
          </p:cNvPr>
          <p:cNvSpPr txBox="1"/>
          <p:nvPr/>
        </p:nvSpPr>
        <p:spPr>
          <a:xfrm>
            <a:off x="993326" y="1760432"/>
            <a:ext cx="1321602" cy="1028143"/>
          </a:xfrm>
          <a:prstGeom prst="rect">
            <a:avLst/>
          </a:prstGeom>
          <a:noFill/>
          <a:ln>
            <a:noFill/>
          </a:ln>
        </p:spPr>
        <p:txBody>
          <a:bodyPr wrap="square" lIns="90000" tIns="90000" rIns="90000" bIns="90000" rtlCol="0">
            <a:spAutoFit/>
          </a:bodyPr>
          <a:lstStyle/>
          <a:p>
            <a:r>
              <a:rPr lang="en-US" sz="1100" dirty="0"/>
              <a:t>¿Cómo ha afectado la crisis humanitaria al entorno familiar y de </a:t>
            </a:r>
            <a:r>
              <a:rPr lang="en-US" sz="1100" dirty="0" err="1"/>
              <a:t>cuidados</a:t>
            </a:r>
            <a:r>
              <a:rPr lang="en-US" sz="1100" dirty="0"/>
              <a:t> de Samira? </a:t>
            </a:r>
          </a:p>
        </p:txBody>
      </p:sp>
      <p:sp>
        <p:nvSpPr>
          <p:cNvPr id="6" name="Rectangle 5">
            <a:extLst>
              <a:ext uri="{FF2B5EF4-FFF2-40B4-BE49-F238E27FC236}">
                <a16:creationId xmlns:a16="http://schemas.microsoft.com/office/drawing/2014/main" id="{62EDB89A-ACBE-9F47-44E9-93AC55B32EA0}"/>
              </a:ext>
            </a:extLst>
          </p:cNvPr>
          <p:cNvSpPr/>
          <p:nvPr/>
        </p:nvSpPr>
        <p:spPr>
          <a:xfrm>
            <a:off x="2501900" y="3703750"/>
            <a:ext cx="3745466" cy="1639631"/>
          </a:xfrm>
          <a:prstGeom prst="rect">
            <a:avLst/>
          </a:prstGeom>
          <a:noFill/>
          <a:ln>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TextBox 20">
            <a:extLst>
              <a:ext uri="{FF2B5EF4-FFF2-40B4-BE49-F238E27FC236}">
                <a16:creationId xmlns:a16="http://schemas.microsoft.com/office/drawing/2014/main" id="{4FD0FE4B-AA5D-1B86-6E1B-51D051CB534F}"/>
              </a:ext>
            </a:extLst>
          </p:cNvPr>
          <p:cNvSpPr txBox="1"/>
          <p:nvPr/>
        </p:nvSpPr>
        <p:spPr>
          <a:xfrm>
            <a:off x="1007471" y="3726865"/>
            <a:ext cx="1309210" cy="1197420"/>
          </a:xfrm>
          <a:prstGeom prst="rect">
            <a:avLst/>
          </a:prstGeom>
          <a:noFill/>
          <a:ln>
            <a:noFill/>
          </a:ln>
        </p:spPr>
        <p:txBody>
          <a:bodyPr wrap="square" lIns="90000" tIns="90000" rIns="90000" bIns="90000" rtlCol="0">
            <a:spAutoFit/>
          </a:bodyPr>
          <a:lstStyle/>
          <a:p>
            <a:r>
              <a:rPr lang="en-US" sz="1100" dirty="0"/>
              <a:t>¿</a:t>
            </a:r>
            <a:r>
              <a:rPr lang="en-US" sz="1100" dirty="0" err="1"/>
              <a:t>Cómo</a:t>
            </a:r>
            <a:r>
              <a:rPr lang="en-US" sz="1100" dirty="0"/>
              <a:t> </a:t>
            </a:r>
            <a:r>
              <a:rPr lang="en-US" sz="1100" dirty="0" err="1"/>
              <a:t>los</a:t>
            </a:r>
            <a:r>
              <a:rPr lang="en-US" sz="1100" dirty="0"/>
              <a:t>/as cuidadores inmediatos de Samira se </a:t>
            </a:r>
            <a:r>
              <a:rPr lang="en-US" sz="1100" dirty="0" err="1"/>
              <a:t>han</a:t>
            </a:r>
            <a:r>
              <a:rPr lang="en-US" sz="1100" dirty="0"/>
              <a:t> visto </a:t>
            </a:r>
            <a:r>
              <a:rPr lang="en-US" sz="1100" dirty="0" err="1"/>
              <a:t>afectados</a:t>
            </a:r>
            <a:r>
              <a:rPr lang="en-US" sz="1100" dirty="0"/>
              <a:t>/as </a:t>
            </a:r>
            <a:r>
              <a:rPr lang="en-US" sz="1100" dirty="0" err="1"/>
              <a:t>por</a:t>
            </a:r>
            <a:r>
              <a:rPr lang="en-US" sz="1100" dirty="0"/>
              <a:t> la crisis? </a:t>
            </a:r>
          </a:p>
        </p:txBody>
      </p:sp>
      <p:sp>
        <p:nvSpPr>
          <p:cNvPr id="22" name="Rectangle 21">
            <a:extLst>
              <a:ext uri="{FF2B5EF4-FFF2-40B4-BE49-F238E27FC236}">
                <a16:creationId xmlns:a16="http://schemas.microsoft.com/office/drawing/2014/main" id="{507C572D-7916-0309-643A-21FADF37856B}"/>
              </a:ext>
            </a:extLst>
          </p:cNvPr>
          <p:cNvSpPr/>
          <p:nvPr/>
        </p:nvSpPr>
        <p:spPr>
          <a:xfrm>
            <a:off x="2501900" y="5641294"/>
            <a:ext cx="3745466" cy="1639631"/>
          </a:xfrm>
          <a:prstGeom prst="rect">
            <a:avLst/>
          </a:prstGeom>
          <a:noFill/>
          <a:ln>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6" name="TextBox 25">
            <a:extLst>
              <a:ext uri="{FF2B5EF4-FFF2-40B4-BE49-F238E27FC236}">
                <a16:creationId xmlns:a16="http://schemas.microsoft.com/office/drawing/2014/main" id="{3228FFAF-EF75-BE64-A523-8A04547A6B38}"/>
              </a:ext>
            </a:extLst>
          </p:cNvPr>
          <p:cNvSpPr txBox="1"/>
          <p:nvPr/>
        </p:nvSpPr>
        <p:spPr>
          <a:xfrm>
            <a:off x="1007471" y="5664409"/>
            <a:ext cx="1309210" cy="520312"/>
          </a:xfrm>
          <a:prstGeom prst="rect">
            <a:avLst/>
          </a:prstGeom>
          <a:noFill/>
          <a:ln>
            <a:noFill/>
          </a:ln>
        </p:spPr>
        <p:txBody>
          <a:bodyPr wrap="square" lIns="90000" tIns="90000" rIns="90000" bIns="90000" rtlCol="0">
            <a:spAutoFit/>
          </a:bodyPr>
          <a:lstStyle/>
          <a:p>
            <a:r>
              <a:rPr lang="en-US" sz="1100" dirty="0"/>
              <a:t>¿Su contexto es similar a </a:t>
            </a:r>
            <a:r>
              <a:rPr lang="en-US" sz="1100" dirty="0" err="1"/>
              <a:t>este</a:t>
            </a:r>
            <a:r>
              <a:rPr lang="en-US" sz="1100" dirty="0"/>
              <a:t> o no?</a:t>
            </a:r>
          </a:p>
        </p:txBody>
      </p:sp>
      <p:pic>
        <p:nvPicPr>
          <p:cNvPr id="32" name="Graphic 31" descr="Video camera with solid fill">
            <a:extLst>
              <a:ext uri="{FF2B5EF4-FFF2-40B4-BE49-F238E27FC236}">
                <a16:creationId xmlns:a16="http://schemas.microsoft.com/office/drawing/2014/main" id="{974419E7-B762-A430-52F7-AAECB78598CD}"/>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4876078" y="7566570"/>
            <a:ext cx="1639631" cy="1639631"/>
          </a:xfrm>
          <a:prstGeom prst="rect">
            <a:avLst/>
          </a:prstGeom>
        </p:spPr>
      </p:pic>
      <p:sp>
        <p:nvSpPr>
          <p:cNvPr id="3" name="TextBox 2">
            <a:extLst>
              <a:ext uri="{FF2B5EF4-FFF2-40B4-BE49-F238E27FC236}">
                <a16:creationId xmlns:a16="http://schemas.microsoft.com/office/drawing/2014/main" id="{96C9CB71-3CD1-13C7-7CEA-5963BB6B5521}"/>
              </a:ext>
            </a:extLst>
          </p:cNvPr>
          <p:cNvSpPr txBox="1"/>
          <p:nvPr/>
        </p:nvSpPr>
        <p:spPr>
          <a:xfrm>
            <a:off x="1013200" y="705910"/>
            <a:ext cx="5226892" cy="307777"/>
          </a:xfrm>
          <a:prstGeom prst="rect">
            <a:avLst/>
          </a:prstGeom>
          <a:noFill/>
        </p:spPr>
        <p:txBody>
          <a:bodyPr wrap="square">
            <a:spAutoFit/>
          </a:bodyPr>
          <a:lstStyle/>
          <a:p>
            <a:pPr marL="0" marR="0" lvl="0" indent="0" algn="l" rtl="0">
              <a:spcBef>
                <a:spcPts val="0"/>
              </a:spcBef>
              <a:spcAft>
                <a:spcPts val="1800"/>
              </a:spcAft>
              <a:buNone/>
            </a:pPr>
            <a:r>
              <a:rPr lang="en-US" sz="1400" b="1" spc="300" dirty="0">
                <a:solidFill>
                  <a:schemeClr val="bg1"/>
                </a:solidFill>
                <a:highlight>
                  <a:srgbClr val="54AF4B"/>
                </a:highlight>
                <a:latin typeface="Calibri"/>
                <a:ea typeface="Calibri"/>
                <a:cs typeface="Calibri"/>
                <a:sym typeface="Calibri"/>
              </a:rPr>
              <a:t>SESIÓN 2: DEFINICIONES Y CONCEPTOS CLAVE </a:t>
            </a:r>
          </a:p>
        </p:txBody>
      </p:sp>
    </p:spTree>
    <p:extLst>
      <p:ext uri="{BB962C8B-B14F-4D97-AF65-F5344CB8AC3E}">
        <p14:creationId xmlns:p14="http://schemas.microsoft.com/office/powerpoint/2010/main" val="109015969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DCC30225-6A4F-905D-FC69-8863D5FCD08C}"/>
              </a:ext>
            </a:extLst>
          </p:cNvPr>
          <p:cNvSpPr txBox="1"/>
          <p:nvPr/>
        </p:nvSpPr>
        <p:spPr>
          <a:xfrm>
            <a:off x="1013200" y="719317"/>
            <a:ext cx="5226892" cy="523220"/>
          </a:xfrm>
          <a:prstGeom prst="rect">
            <a:avLst/>
          </a:prstGeom>
          <a:noFill/>
        </p:spPr>
        <p:txBody>
          <a:bodyPr wrap="square">
            <a:spAutoFit/>
          </a:bodyPr>
          <a:lstStyle/>
          <a:p>
            <a:pPr marL="0" marR="0" lvl="0" indent="0" algn="l" rtl="0">
              <a:spcBef>
                <a:spcPts val="0"/>
              </a:spcBef>
              <a:spcAft>
                <a:spcPts val="1800"/>
              </a:spcAft>
              <a:buNone/>
            </a:pPr>
            <a:r>
              <a:rPr lang="en-US" sz="1400" b="1" spc="300" dirty="0">
                <a:solidFill>
                  <a:schemeClr val="bg1"/>
                </a:solidFill>
                <a:highlight>
                  <a:srgbClr val="54AF4B"/>
                </a:highlight>
                <a:latin typeface="Calibri"/>
                <a:ea typeface="Calibri"/>
                <a:cs typeface="Calibri"/>
                <a:sym typeface="Calibri"/>
              </a:rPr>
              <a:t>SESIÓN 3: ADOPTAR UN ENFOQUE DE FORTALECIMIENTO FAMILIAR</a:t>
            </a:r>
          </a:p>
        </p:txBody>
      </p:sp>
      <p:sp>
        <p:nvSpPr>
          <p:cNvPr id="16" name="Hexagon 15">
            <a:extLst>
              <a:ext uri="{FF2B5EF4-FFF2-40B4-BE49-F238E27FC236}">
                <a16:creationId xmlns:a16="http://schemas.microsoft.com/office/drawing/2014/main" id="{F4F20A53-B8B7-8386-80BB-458946D2C2F7}"/>
              </a:ext>
            </a:extLst>
          </p:cNvPr>
          <p:cNvSpPr/>
          <p:nvPr/>
        </p:nvSpPr>
        <p:spPr>
          <a:xfrm rot="1782986">
            <a:off x="286724" y="301110"/>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Hexagon 16">
            <a:extLst>
              <a:ext uri="{FF2B5EF4-FFF2-40B4-BE49-F238E27FC236}">
                <a16:creationId xmlns:a16="http://schemas.microsoft.com/office/drawing/2014/main" id="{5B0D2ECD-2245-1B29-30FA-9D9E91DEC81C}"/>
              </a:ext>
            </a:extLst>
          </p:cNvPr>
          <p:cNvSpPr/>
          <p:nvPr/>
        </p:nvSpPr>
        <p:spPr>
          <a:xfrm rot="1782986">
            <a:off x="286724" y="763955"/>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Hexagon 17">
            <a:extLst>
              <a:ext uri="{FF2B5EF4-FFF2-40B4-BE49-F238E27FC236}">
                <a16:creationId xmlns:a16="http://schemas.microsoft.com/office/drawing/2014/main" id="{2F62FD80-42A6-087C-FB97-CBD717DE2157}"/>
              </a:ext>
            </a:extLst>
          </p:cNvPr>
          <p:cNvSpPr/>
          <p:nvPr/>
        </p:nvSpPr>
        <p:spPr>
          <a:xfrm rot="1782986">
            <a:off x="286724" y="1226800"/>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Hexagon 18">
            <a:extLst>
              <a:ext uri="{FF2B5EF4-FFF2-40B4-BE49-F238E27FC236}">
                <a16:creationId xmlns:a16="http://schemas.microsoft.com/office/drawing/2014/main" id="{34282C81-1BDD-445E-97F5-59741069E143}"/>
              </a:ext>
            </a:extLst>
          </p:cNvPr>
          <p:cNvSpPr/>
          <p:nvPr/>
        </p:nvSpPr>
        <p:spPr>
          <a:xfrm rot="1782986">
            <a:off x="286724" y="1689645"/>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Hexagon 19">
            <a:extLst>
              <a:ext uri="{FF2B5EF4-FFF2-40B4-BE49-F238E27FC236}">
                <a16:creationId xmlns:a16="http://schemas.microsoft.com/office/drawing/2014/main" id="{DAE8D308-1F21-2E7C-7DA3-C0E216556E5B}"/>
              </a:ext>
            </a:extLst>
          </p:cNvPr>
          <p:cNvSpPr/>
          <p:nvPr/>
        </p:nvSpPr>
        <p:spPr>
          <a:xfrm rot="1782986">
            <a:off x="286724" y="2152490"/>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3" name="TextBox 32">
            <a:extLst>
              <a:ext uri="{FF2B5EF4-FFF2-40B4-BE49-F238E27FC236}">
                <a16:creationId xmlns:a16="http://schemas.microsoft.com/office/drawing/2014/main" id="{79FB9C36-F9DA-51BF-1567-B94990F5D055}"/>
              </a:ext>
            </a:extLst>
          </p:cNvPr>
          <p:cNvSpPr txBox="1"/>
          <p:nvPr/>
        </p:nvSpPr>
        <p:spPr>
          <a:xfrm>
            <a:off x="996287" y="1481326"/>
            <a:ext cx="5262998" cy="461665"/>
          </a:xfrm>
          <a:prstGeom prst="rect">
            <a:avLst/>
          </a:prstGeom>
          <a:noFill/>
        </p:spPr>
        <p:txBody>
          <a:bodyPr wrap="square" rtlCol="0">
            <a:spAutoFit/>
          </a:bodyPr>
          <a:lstStyle/>
          <a:p>
            <a:r>
              <a:rPr lang="en-US" sz="1200" b="1" spc="300" dirty="0">
                <a:solidFill>
                  <a:schemeClr val="tx1"/>
                </a:solidFill>
              </a:rPr>
              <a:t>FAMILIAS </a:t>
            </a:r>
            <a:r>
              <a:rPr lang="en-US" sz="1200" b="1" spc="300" dirty="0"/>
              <a:t>Y/O </a:t>
            </a:r>
            <a:r>
              <a:rPr lang="en-US" sz="1200" b="1" spc="300" dirty="0">
                <a:solidFill>
                  <a:schemeClr val="tx1"/>
                </a:solidFill>
              </a:rPr>
              <a:t>ENTORNOS DE CUIDADOS QUE REQUIEREN APOYO ADICIONAL</a:t>
            </a:r>
          </a:p>
        </p:txBody>
      </p:sp>
      <p:sp>
        <p:nvSpPr>
          <p:cNvPr id="34" name="Rectangle 33">
            <a:extLst>
              <a:ext uri="{FF2B5EF4-FFF2-40B4-BE49-F238E27FC236}">
                <a16:creationId xmlns:a16="http://schemas.microsoft.com/office/drawing/2014/main" id="{F63F6C48-2603-DBAF-33D6-FC933F722953}"/>
              </a:ext>
            </a:extLst>
          </p:cNvPr>
          <p:cNvSpPr/>
          <p:nvPr/>
        </p:nvSpPr>
        <p:spPr>
          <a:xfrm>
            <a:off x="2501900" y="2195640"/>
            <a:ext cx="3745466" cy="3054886"/>
          </a:xfrm>
          <a:prstGeom prst="rect">
            <a:avLst/>
          </a:prstGeom>
          <a:noFill/>
          <a:ln>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5" name="TextBox 34">
            <a:extLst>
              <a:ext uri="{FF2B5EF4-FFF2-40B4-BE49-F238E27FC236}">
                <a16:creationId xmlns:a16="http://schemas.microsoft.com/office/drawing/2014/main" id="{4CD6E43B-94B8-5F79-4CB7-9C2526C23B54}"/>
              </a:ext>
            </a:extLst>
          </p:cNvPr>
          <p:cNvSpPr txBox="1"/>
          <p:nvPr/>
        </p:nvSpPr>
        <p:spPr>
          <a:xfrm>
            <a:off x="1007471" y="2218755"/>
            <a:ext cx="1309210" cy="858866"/>
          </a:xfrm>
          <a:prstGeom prst="rect">
            <a:avLst/>
          </a:prstGeom>
          <a:noFill/>
          <a:ln>
            <a:noFill/>
          </a:ln>
        </p:spPr>
        <p:txBody>
          <a:bodyPr wrap="square" lIns="90000" tIns="90000" rIns="90000" bIns="90000" rtlCol="0">
            <a:spAutoFit/>
          </a:bodyPr>
          <a:lstStyle/>
          <a:p>
            <a:r>
              <a:rPr lang="en-US" sz="1100" dirty="0"/>
              <a:t>¿A qué retos se </a:t>
            </a:r>
            <a:r>
              <a:rPr lang="en-US" sz="1100" dirty="0" err="1"/>
              <a:t>enfrentan</a:t>
            </a:r>
            <a:r>
              <a:rPr lang="en-US" sz="1100" dirty="0"/>
              <a:t> </a:t>
            </a:r>
            <a:r>
              <a:rPr lang="en-US" sz="1100" dirty="0" err="1"/>
              <a:t>los</a:t>
            </a:r>
            <a:r>
              <a:rPr lang="en-US" sz="1100" dirty="0"/>
              <a:t>/as cuidadores en este contexto?</a:t>
            </a:r>
          </a:p>
        </p:txBody>
      </p:sp>
      <p:sp>
        <p:nvSpPr>
          <p:cNvPr id="36" name="Rectangle 35">
            <a:extLst>
              <a:ext uri="{FF2B5EF4-FFF2-40B4-BE49-F238E27FC236}">
                <a16:creationId xmlns:a16="http://schemas.microsoft.com/office/drawing/2014/main" id="{BD22EFB7-9D56-61AD-EBC3-16D0F8DE835A}"/>
              </a:ext>
            </a:extLst>
          </p:cNvPr>
          <p:cNvSpPr/>
          <p:nvPr/>
        </p:nvSpPr>
        <p:spPr>
          <a:xfrm>
            <a:off x="2501900" y="5503175"/>
            <a:ext cx="3745466" cy="3054886"/>
          </a:xfrm>
          <a:prstGeom prst="rect">
            <a:avLst/>
          </a:prstGeom>
          <a:noFill/>
          <a:ln>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7" name="TextBox 36">
            <a:extLst>
              <a:ext uri="{FF2B5EF4-FFF2-40B4-BE49-F238E27FC236}">
                <a16:creationId xmlns:a16="http://schemas.microsoft.com/office/drawing/2014/main" id="{72EE821F-CCAA-5FDB-9ECE-78F00F00C9C5}"/>
              </a:ext>
            </a:extLst>
          </p:cNvPr>
          <p:cNvSpPr txBox="1"/>
          <p:nvPr/>
        </p:nvSpPr>
        <p:spPr>
          <a:xfrm>
            <a:off x="1007471" y="5526290"/>
            <a:ext cx="1309210" cy="1874529"/>
          </a:xfrm>
          <a:prstGeom prst="rect">
            <a:avLst/>
          </a:prstGeom>
          <a:noFill/>
          <a:ln>
            <a:noFill/>
          </a:ln>
        </p:spPr>
        <p:txBody>
          <a:bodyPr wrap="square" lIns="90000" tIns="90000" rIns="90000" bIns="90000" rtlCol="0">
            <a:spAutoFit/>
          </a:bodyPr>
          <a:lstStyle/>
          <a:p>
            <a:r>
              <a:rPr lang="en-US" sz="1100" dirty="0"/>
              <a:t>Cuando hablamos de fortalecimiento familiar, ¿</a:t>
            </a:r>
            <a:r>
              <a:rPr lang="en-US" sz="1100" dirty="0" err="1"/>
              <a:t>algunas</a:t>
            </a:r>
            <a:r>
              <a:rPr lang="en-US" sz="1100" dirty="0"/>
              <a:t> familias y </a:t>
            </a:r>
            <a:r>
              <a:rPr lang="en-US" sz="1100" dirty="0" err="1"/>
              <a:t>cuidadores</a:t>
            </a:r>
            <a:r>
              <a:rPr lang="en-US" sz="1100" dirty="0"/>
              <a:t> </a:t>
            </a:r>
            <a:r>
              <a:rPr lang="en-US" sz="1100" dirty="0" err="1"/>
              <a:t>necesitan</a:t>
            </a:r>
            <a:r>
              <a:rPr lang="en-US" sz="1100" dirty="0"/>
              <a:t> </a:t>
            </a:r>
            <a:r>
              <a:rPr lang="en-US" sz="1100" dirty="0" err="1"/>
              <a:t>más</a:t>
            </a:r>
            <a:r>
              <a:rPr lang="en-US" sz="1100" dirty="0"/>
              <a:t> apoyo adicional que otras? ¿De qué familias se trata y por qué? </a:t>
            </a:r>
          </a:p>
        </p:txBody>
      </p:sp>
    </p:spTree>
    <p:extLst>
      <p:ext uri="{BB962C8B-B14F-4D97-AF65-F5344CB8AC3E}">
        <p14:creationId xmlns:p14="http://schemas.microsoft.com/office/powerpoint/2010/main" val="4023995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Hexagon 15">
            <a:extLst>
              <a:ext uri="{FF2B5EF4-FFF2-40B4-BE49-F238E27FC236}">
                <a16:creationId xmlns:a16="http://schemas.microsoft.com/office/drawing/2014/main" id="{F4F20A53-B8B7-8386-80BB-458946D2C2F7}"/>
              </a:ext>
            </a:extLst>
          </p:cNvPr>
          <p:cNvSpPr/>
          <p:nvPr/>
        </p:nvSpPr>
        <p:spPr>
          <a:xfrm rot="1782986">
            <a:off x="286724" y="301110"/>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Hexagon 16">
            <a:extLst>
              <a:ext uri="{FF2B5EF4-FFF2-40B4-BE49-F238E27FC236}">
                <a16:creationId xmlns:a16="http://schemas.microsoft.com/office/drawing/2014/main" id="{5B0D2ECD-2245-1B29-30FA-9D9E91DEC81C}"/>
              </a:ext>
            </a:extLst>
          </p:cNvPr>
          <p:cNvSpPr/>
          <p:nvPr/>
        </p:nvSpPr>
        <p:spPr>
          <a:xfrm rot="1782986">
            <a:off x="286724" y="763955"/>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Hexagon 17">
            <a:extLst>
              <a:ext uri="{FF2B5EF4-FFF2-40B4-BE49-F238E27FC236}">
                <a16:creationId xmlns:a16="http://schemas.microsoft.com/office/drawing/2014/main" id="{2F62FD80-42A6-087C-FB97-CBD717DE2157}"/>
              </a:ext>
            </a:extLst>
          </p:cNvPr>
          <p:cNvSpPr/>
          <p:nvPr/>
        </p:nvSpPr>
        <p:spPr>
          <a:xfrm rot="1782986">
            <a:off x="286724" y="1226800"/>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Hexagon 18">
            <a:extLst>
              <a:ext uri="{FF2B5EF4-FFF2-40B4-BE49-F238E27FC236}">
                <a16:creationId xmlns:a16="http://schemas.microsoft.com/office/drawing/2014/main" id="{34282C81-1BDD-445E-97F5-59741069E143}"/>
              </a:ext>
            </a:extLst>
          </p:cNvPr>
          <p:cNvSpPr/>
          <p:nvPr/>
        </p:nvSpPr>
        <p:spPr>
          <a:xfrm rot="1782986">
            <a:off x="286724" y="1689645"/>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Hexagon 19">
            <a:extLst>
              <a:ext uri="{FF2B5EF4-FFF2-40B4-BE49-F238E27FC236}">
                <a16:creationId xmlns:a16="http://schemas.microsoft.com/office/drawing/2014/main" id="{DAE8D308-1F21-2E7C-7DA3-C0E216556E5B}"/>
              </a:ext>
            </a:extLst>
          </p:cNvPr>
          <p:cNvSpPr/>
          <p:nvPr/>
        </p:nvSpPr>
        <p:spPr>
          <a:xfrm rot="1782986">
            <a:off x="286724" y="2152490"/>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extBox 1">
            <a:extLst>
              <a:ext uri="{FF2B5EF4-FFF2-40B4-BE49-F238E27FC236}">
                <a16:creationId xmlns:a16="http://schemas.microsoft.com/office/drawing/2014/main" id="{4CDA69A0-A85B-8D0C-1B15-673B08C365D0}"/>
              </a:ext>
            </a:extLst>
          </p:cNvPr>
          <p:cNvSpPr txBox="1"/>
          <p:nvPr/>
        </p:nvSpPr>
        <p:spPr>
          <a:xfrm>
            <a:off x="996287" y="711994"/>
            <a:ext cx="5262998" cy="461665"/>
          </a:xfrm>
          <a:prstGeom prst="rect">
            <a:avLst/>
          </a:prstGeom>
          <a:noFill/>
        </p:spPr>
        <p:txBody>
          <a:bodyPr wrap="square" rtlCol="0">
            <a:spAutoFit/>
          </a:bodyPr>
          <a:lstStyle/>
          <a:p>
            <a:r>
              <a:rPr lang="en-US" sz="1200" b="1" spc="300" dirty="0">
                <a:solidFill>
                  <a:schemeClr val="tx1"/>
                </a:solidFill>
              </a:rPr>
              <a:t>RESILIENCIA</a:t>
            </a:r>
            <a:r>
              <a:rPr lang="en-US" sz="1200" b="1" spc="300" dirty="0"/>
              <a:t>, FORTALEZAS</a:t>
            </a:r>
            <a:r>
              <a:rPr lang="en-US" sz="1200" b="1" spc="300" dirty="0">
                <a:solidFill>
                  <a:schemeClr val="tx1"/>
                </a:solidFill>
              </a:rPr>
              <a:t> Y FACTORES DE PROTECCIÓN </a:t>
            </a:r>
          </a:p>
        </p:txBody>
      </p:sp>
      <p:sp>
        <p:nvSpPr>
          <p:cNvPr id="3" name="TextBox 2">
            <a:extLst>
              <a:ext uri="{FF2B5EF4-FFF2-40B4-BE49-F238E27FC236}">
                <a16:creationId xmlns:a16="http://schemas.microsoft.com/office/drawing/2014/main" id="{9F0F55EB-B487-3C7C-F2FC-7FB5724A94BC}"/>
              </a:ext>
            </a:extLst>
          </p:cNvPr>
          <p:cNvSpPr txBox="1"/>
          <p:nvPr/>
        </p:nvSpPr>
        <p:spPr>
          <a:xfrm>
            <a:off x="1901368" y="1204392"/>
            <a:ext cx="4338723" cy="7015703"/>
          </a:xfrm>
          <a:prstGeom prst="rect">
            <a:avLst/>
          </a:prstGeom>
          <a:noFill/>
        </p:spPr>
        <p:txBody>
          <a:bodyPr wrap="square">
            <a:spAutoFit/>
          </a:bodyPr>
          <a:lstStyle/>
          <a:p>
            <a:pPr>
              <a:lnSpc>
                <a:spcPct val="107000"/>
              </a:lnSpc>
              <a:spcAft>
                <a:spcPts val="800"/>
              </a:spcAft>
            </a:pPr>
            <a:r>
              <a:rPr lang="en-US" sz="1100" b="1" dirty="0">
                <a:effectLst/>
                <a:latin typeface="Calibri" panose="020F0502020204030204" pitchFamily="34" charset="0"/>
                <a:ea typeface="Calibri" panose="020F0502020204030204" pitchFamily="34" charset="0"/>
                <a:cs typeface="Arial" panose="020B0604020202020204" pitchFamily="34" charset="0"/>
              </a:rPr>
              <a:t>Escenario 1 </a:t>
            </a:r>
            <a:endParaRPr lang="en-US" sz="1100" dirty="0">
              <a:effectLst/>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800"/>
              </a:spcAft>
            </a:pPr>
            <a:r>
              <a:rPr lang="en-US" sz="1100" dirty="0">
                <a:effectLst/>
                <a:latin typeface="Calibri" panose="020F0502020204030204" pitchFamily="34" charset="0"/>
                <a:ea typeface="Calibri" panose="020F0502020204030204" pitchFamily="34" charset="0"/>
                <a:cs typeface="Arial" panose="020B0604020202020204" pitchFamily="34" charset="0"/>
              </a:rPr>
              <a:t>Mary tiene 12 años y está desplazada en una pequeña ciudad con su madre, su padre y sus dos hermanos pequeños. Mary trabaja actualmente en una fábrica local con su madre; no es un lugar seguro para trabajar; implica trabajar con maquinaria insegura, no tiene ningún equipo de seguridad y trabaja muchas horas. Aunque odia trabajar en la fábrica, le gusta pasar mucho tiempo con su madre, con la que </a:t>
            </a:r>
            <a:r>
              <a:rPr lang="en-US" sz="1100" dirty="0" err="1">
                <a:effectLst/>
                <a:latin typeface="Calibri" panose="020F0502020204030204" pitchFamily="34" charset="0"/>
                <a:ea typeface="Calibri" panose="020F0502020204030204" pitchFamily="34" charset="0"/>
                <a:cs typeface="Arial" panose="020B0604020202020204" pitchFamily="34" charset="0"/>
              </a:rPr>
              <a:t>tiene</a:t>
            </a:r>
            <a:r>
              <a:rPr lang="en-US" sz="1100" dirty="0">
                <a:effectLst/>
                <a:latin typeface="Calibri" panose="020F0502020204030204" pitchFamily="34" charset="0"/>
                <a:ea typeface="Calibri" panose="020F0502020204030204" pitchFamily="34" charset="0"/>
                <a:cs typeface="Arial" panose="020B0604020202020204" pitchFamily="34" charset="0"/>
              </a:rPr>
              <a:t> </a:t>
            </a:r>
            <a:r>
              <a:rPr lang="en-US" sz="1100" dirty="0" err="1">
                <a:effectLst/>
                <a:latin typeface="Calibri" panose="020F0502020204030204" pitchFamily="34" charset="0"/>
                <a:ea typeface="Calibri" panose="020F0502020204030204" pitchFamily="34" charset="0"/>
                <a:cs typeface="Arial" panose="020B0604020202020204" pitchFamily="34" charset="0"/>
              </a:rPr>
              <a:t>una</a:t>
            </a:r>
            <a:r>
              <a:rPr lang="en-US" sz="1100" dirty="0">
                <a:effectLst/>
                <a:latin typeface="Calibri" panose="020F0502020204030204" pitchFamily="34" charset="0"/>
                <a:ea typeface="Calibri" panose="020F0502020204030204" pitchFamily="34" charset="0"/>
                <a:cs typeface="Arial" panose="020B0604020202020204" pitchFamily="34" charset="0"/>
              </a:rPr>
              <a:t> buena relación. Trabajar en la fábrica también significa que no va a la escuela, aunque a veces va al </a:t>
            </a:r>
            <a:r>
              <a:rPr lang="en-US" sz="1100" dirty="0" err="1">
                <a:effectLst/>
                <a:latin typeface="Calibri" panose="020F0502020204030204" pitchFamily="34" charset="0"/>
                <a:ea typeface="Calibri" panose="020F0502020204030204" pitchFamily="34" charset="0"/>
                <a:cs typeface="Arial" panose="020B0604020202020204" pitchFamily="34" charset="0"/>
              </a:rPr>
              <a:t>espacio</a:t>
            </a:r>
            <a:r>
              <a:rPr lang="en-US" sz="1100" dirty="0">
                <a:effectLst/>
                <a:latin typeface="Calibri" panose="020F0502020204030204" pitchFamily="34" charset="0"/>
                <a:ea typeface="Calibri" panose="020F0502020204030204" pitchFamily="34" charset="0"/>
                <a:cs typeface="Arial" panose="020B0604020202020204" pitchFamily="34" charset="0"/>
              </a:rPr>
              <a:t> para </a:t>
            </a:r>
            <a:r>
              <a:rPr lang="en-US" sz="1100" dirty="0" err="1">
                <a:latin typeface="Calibri" panose="020F0502020204030204" pitchFamily="34" charset="0"/>
                <a:ea typeface="Calibri" panose="020F0502020204030204" pitchFamily="34" charset="0"/>
                <a:cs typeface="Arial" panose="020B0604020202020204" pitchFamily="34" charset="0"/>
              </a:rPr>
              <a:t>niños</a:t>
            </a:r>
            <a:r>
              <a:rPr lang="en-US" sz="1100" dirty="0">
                <a:latin typeface="Calibri" panose="020F0502020204030204" pitchFamily="34" charset="0"/>
                <a:ea typeface="Calibri" panose="020F0502020204030204" pitchFamily="34" charset="0"/>
                <a:cs typeface="Arial" panose="020B0604020202020204" pitchFamily="34" charset="0"/>
              </a:rPr>
              <a:t>/as</a:t>
            </a:r>
            <a:r>
              <a:rPr lang="en-US" sz="1100" dirty="0">
                <a:effectLst/>
                <a:latin typeface="Calibri" panose="020F0502020204030204" pitchFamily="34" charset="0"/>
                <a:ea typeface="Calibri" panose="020F0502020204030204" pitchFamily="34" charset="0"/>
                <a:cs typeface="Arial" panose="020B0604020202020204" pitchFamily="34" charset="0"/>
              </a:rPr>
              <a:t> </a:t>
            </a:r>
            <a:r>
              <a:rPr lang="en-US" sz="1100" dirty="0" err="1">
                <a:effectLst/>
                <a:latin typeface="Calibri" panose="020F0502020204030204" pitchFamily="34" charset="0"/>
                <a:ea typeface="Calibri" panose="020F0502020204030204" pitchFamily="34" charset="0"/>
                <a:cs typeface="Arial" panose="020B0604020202020204" pitchFamily="34" charset="0"/>
              </a:rPr>
              <a:t>los</a:t>
            </a:r>
            <a:r>
              <a:rPr lang="en-US" sz="1100" dirty="0">
                <a:effectLst/>
                <a:latin typeface="Calibri" panose="020F0502020204030204" pitchFamily="34" charset="0"/>
                <a:ea typeface="Calibri" panose="020F0502020204030204" pitchFamily="34" charset="0"/>
                <a:cs typeface="Arial" panose="020B0604020202020204" pitchFamily="34" charset="0"/>
              </a:rPr>
              <a:t> fines de semana. La madre y el padre de Mary no se llevan nada bien en este momento y las cosas en casa están tensas. Su padre no tiene trabajo y está disgustado y estresado porque no puede mantener a la familia y </a:t>
            </a:r>
            <a:r>
              <a:rPr lang="en-US" sz="1100" dirty="0" err="1">
                <a:effectLst/>
                <a:latin typeface="Calibri" panose="020F0502020204030204" pitchFamily="34" charset="0"/>
                <a:ea typeface="Calibri" panose="020F0502020204030204" pitchFamily="34" charset="0"/>
                <a:cs typeface="Arial" panose="020B0604020202020204" pitchFamily="34" charset="0"/>
              </a:rPr>
              <a:t>siente</a:t>
            </a:r>
            <a:r>
              <a:rPr lang="en-US" sz="1100" dirty="0">
                <a:effectLst/>
                <a:latin typeface="Calibri" panose="020F0502020204030204" pitchFamily="34" charset="0"/>
                <a:ea typeface="Calibri" panose="020F0502020204030204" pitchFamily="34" charset="0"/>
                <a:cs typeface="Arial" panose="020B0604020202020204" pitchFamily="34" charset="0"/>
              </a:rPr>
              <a:t> que no </a:t>
            </a:r>
            <a:r>
              <a:rPr lang="en-US" sz="1100" dirty="0" err="1">
                <a:effectLst/>
                <a:latin typeface="Calibri" panose="020F0502020204030204" pitchFamily="34" charset="0"/>
                <a:ea typeface="Calibri" panose="020F0502020204030204" pitchFamily="34" charset="0"/>
                <a:cs typeface="Arial" panose="020B0604020202020204" pitchFamily="34" charset="0"/>
              </a:rPr>
              <a:t>tiene</a:t>
            </a:r>
            <a:r>
              <a:rPr lang="en-US" sz="1100" dirty="0">
                <a:effectLst/>
                <a:latin typeface="Calibri" panose="020F0502020204030204" pitchFamily="34" charset="0"/>
                <a:ea typeface="Calibri" panose="020F0502020204030204" pitchFamily="34" charset="0"/>
                <a:cs typeface="Arial" panose="020B0604020202020204" pitchFamily="34" charset="0"/>
              </a:rPr>
              <a:t> un </a:t>
            </a:r>
            <a:r>
              <a:rPr lang="en-US" sz="1100" dirty="0" err="1">
                <a:effectLst/>
                <a:latin typeface="Calibri" panose="020F0502020204030204" pitchFamily="34" charset="0"/>
                <a:ea typeface="Calibri" panose="020F0502020204030204" pitchFamily="34" charset="0"/>
                <a:cs typeface="Arial" panose="020B0604020202020204" pitchFamily="34" charset="0"/>
              </a:rPr>
              <a:t>propósito</a:t>
            </a:r>
            <a:r>
              <a:rPr lang="en-US" sz="1100" dirty="0">
                <a:effectLst/>
                <a:latin typeface="Calibri" panose="020F0502020204030204" pitchFamily="34" charset="0"/>
                <a:ea typeface="Calibri" panose="020F0502020204030204" pitchFamily="34" charset="0"/>
                <a:cs typeface="Arial" panose="020B0604020202020204" pitchFamily="34" charset="0"/>
              </a:rPr>
              <a:t> </a:t>
            </a:r>
            <a:r>
              <a:rPr lang="en-US" sz="1100" dirty="0" err="1">
                <a:effectLst/>
                <a:latin typeface="Calibri" panose="020F0502020204030204" pitchFamily="34" charset="0"/>
                <a:ea typeface="Calibri" panose="020F0502020204030204" pitchFamily="34" charset="0"/>
                <a:cs typeface="Arial" panose="020B0604020202020204" pitchFamily="34" charset="0"/>
              </a:rPr>
              <a:t>en</a:t>
            </a:r>
            <a:r>
              <a:rPr lang="en-US" sz="1100" dirty="0">
                <a:effectLst/>
                <a:latin typeface="Calibri" panose="020F0502020204030204" pitchFamily="34" charset="0"/>
                <a:ea typeface="Calibri" panose="020F0502020204030204" pitchFamily="34" charset="0"/>
                <a:cs typeface="Arial" panose="020B0604020202020204" pitchFamily="34" charset="0"/>
              </a:rPr>
              <a:t> la vida. </a:t>
            </a:r>
            <a:r>
              <a:rPr lang="en-US" sz="1100" dirty="0" err="1">
                <a:effectLst/>
                <a:latin typeface="Calibri" panose="020F0502020204030204" pitchFamily="34" charset="0"/>
                <a:ea typeface="Calibri" panose="020F0502020204030204" pitchFamily="34" charset="0"/>
                <a:cs typeface="Arial" panose="020B0604020202020204" pitchFamily="34" charset="0"/>
              </a:rPr>
              <a:t>Esto</a:t>
            </a:r>
            <a:r>
              <a:rPr lang="en-US" sz="1100" dirty="0">
                <a:effectLst/>
                <a:latin typeface="Calibri" panose="020F0502020204030204" pitchFamily="34" charset="0"/>
                <a:ea typeface="Calibri" panose="020F0502020204030204" pitchFamily="34" charset="0"/>
                <a:cs typeface="Arial" panose="020B0604020202020204" pitchFamily="34" charset="0"/>
              </a:rPr>
              <a:t> lo ha llevado a beber mucho alcohol y, cuando bebe, suele ser violento con la madre de Mary, lo </a:t>
            </a:r>
            <a:r>
              <a:rPr lang="en-US" sz="1100" dirty="0" err="1">
                <a:effectLst/>
                <a:latin typeface="Calibri" panose="020F0502020204030204" pitchFamily="34" charset="0"/>
                <a:ea typeface="Calibri" panose="020F0502020204030204" pitchFamily="34" charset="0"/>
                <a:cs typeface="Arial" panose="020B0604020202020204" pitchFamily="34" charset="0"/>
              </a:rPr>
              <a:t>cual</a:t>
            </a:r>
            <a:r>
              <a:rPr lang="en-US" sz="1100" dirty="0">
                <a:effectLst/>
                <a:latin typeface="Calibri" panose="020F0502020204030204" pitchFamily="34" charset="0"/>
                <a:ea typeface="Calibri" panose="020F0502020204030204" pitchFamily="34" charset="0"/>
                <a:cs typeface="Arial" panose="020B0604020202020204" pitchFamily="34" charset="0"/>
              </a:rPr>
              <a:t> altera y </a:t>
            </a:r>
            <a:r>
              <a:rPr lang="en-US" sz="1100" dirty="0" err="1">
                <a:effectLst/>
                <a:latin typeface="Calibri" panose="020F0502020204030204" pitchFamily="34" charset="0"/>
                <a:ea typeface="Calibri" panose="020F0502020204030204" pitchFamily="34" charset="0"/>
                <a:cs typeface="Arial" panose="020B0604020202020204" pitchFamily="34" charset="0"/>
              </a:rPr>
              <a:t>asusta</a:t>
            </a:r>
            <a:r>
              <a:rPr lang="en-US" sz="1100" dirty="0">
                <a:effectLst/>
                <a:latin typeface="Calibri" panose="020F0502020204030204" pitchFamily="34" charset="0"/>
                <a:ea typeface="Calibri" panose="020F0502020204030204" pitchFamily="34" charset="0"/>
                <a:cs typeface="Arial" panose="020B0604020202020204" pitchFamily="34" charset="0"/>
              </a:rPr>
              <a:t> a Mary. La madre de Mary </a:t>
            </a:r>
            <a:r>
              <a:rPr lang="en-US" sz="1100" dirty="0" err="1">
                <a:effectLst/>
                <a:latin typeface="Calibri" panose="020F0502020204030204" pitchFamily="34" charset="0"/>
                <a:ea typeface="Calibri" panose="020F0502020204030204" pitchFamily="34" charset="0"/>
                <a:cs typeface="Arial" panose="020B0604020202020204" pitchFamily="34" charset="0"/>
              </a:rPr>
              <a:t>está</a:t>
            </a:r>
            <a:r>
              <a:rPr lang="en-US" sz="1100" dirty="0">
                <a:effectLst/>
                <a:latin typeface="Calibri" panose="020F0502020204030204" pitchFamily="34" charset="0"/>
                <a:ea typeface="Calibri" panose="020F0502020204030204" pitchFamily="34" charset="0"/>
                <a:cs typeface="Arial" panose="020B0604020202020204" pitchFamily="34" charset="0"/>
              </a:rPr>
              <a:t> </a:t>
            </a:r>
            <a:r>
              <a:rPr lang="en-US" sz="1100" dirty="0" err="1">
                <a:effectLst/>
                <a:latin typeface="Calibri" panose="020F0502020204030204" pitchFamily="34" charset="0"/>
                <a:ea typeface="Calibri" panose="020F0502020204030204" pitchFamily="34" charset="0"/>
                <a:cs typeface="Arial" panose="020B0604020202020204" pitchFamily="34" charset="0"/>
              </a:rPr>
              <a:t>teniendo</a:t>
            </a:r>
            <a:r>
              <a:rPr lang="en-US" sz="1100" dirty="0">
                <a:effectLst/>
                <a:latin typeface="Calibri" panose="020F0502020204030204" pitchFamily="34" charset="0"/>
                <a:ea typeface="Calibri" panose="020F0502020204030204" pitchFamily="34" charset="0"/>
                <a:cs typeface="Arial" panose="020B0604020202020204" pitchFamily="34" charset="0"/>
              </a:rPr>
              <a:t> </a:t>
            </a:r>
            <a:r>
              <a:rPr lang="en-US" sz="1100" dirty="0" err="1">
                <a:latin typeface="Calibri" panose="020F0502020204030204" pitchFamily="34" charset="0"/>
                <a:ea typeface="Calibri" panose="020F0502020204030204" pitchFamily="34" charset="0"/>
                <a:cs typeface="Arial" panose="020B0604020202020204" pitchFamily="34" charset="0"/>
              </a:rPr>
              <a:t>dificultades</a:t>
            </a:r>
            <a:r>
              <a:rPr lang="en-US" sz="1100" dirty="0">
                <a:latin typeface="Calibri" panose="020F0502020204030204" pitchFamily="34" charset="0"/>
                <a:ea typeface="Calibri" panose="020F0502020204030204" pitchFamily="34" charset="0"/>
                <a:cs typeface="Arial" panose="020B0604020202020204" pitchFamily="34" charset="0"/>
              </a:rPr>
              <a:t> con </a:t>
            </a:r>
            <a:r>
              <a:rPr lang="en-US" sz="1100" dirty="0">
                <a:effectLst/>
                <a:latin typeface="Calibri" panose="020F0502020204030204" pitchFamily="34" charset="0"/>
                <a:ea typeface="Calibri" panose="020F0502020204030204" pitchFamily="34" charset="0"/>
                <a:cs typeface="Arial" panose="020B0604020202020204" pitchFamily="34" charset="0"/>
              </a:rPr>
              <a:t>la </a:t>
            </a:r>
            <a:r>
              <a:rPr lang="en-US" sz="1100" dirty="0" err="1">
                <a:effectLst/>
                <a:latin typeface="Calibri" panose="020F0502020204030204" pitchFamily="34" charset="0"/>
                <a:ea typeface="Calibri" panose="020F0502020204030204" pitchFamily="34" charset="0"/>
                <a:cs typeface="Arial" panose="020B0604020202020204" pitchFamily="34" charset="0"/>
              </a:rPr>
              <a:t>vida</a:t>
            </a:r>
            <a:r>
              <a:rPr lang="en-US" sz="1100" dirty="0">
                <a:effectLst/>
                <a:latin typeface="Calibri" panose="020F0502020204030204" pitchFamily="34" charset="0"/>
                <a:ea typeface="Calibri" panose="020F0502020204030204" pitchFamily="34" charset="0"/>
                <a:cs typeface="Arial" panose="020B0604020202020204" pitchFamily="34" charset="0"/>
              </a:rPr>
              <a:t> familiar, ha estado asistiendo a un grupo de mujeres donde ha hecho algunas buenas amigas. A pesar de que Mary y su madre trabajan, la familia a menudo no tiene suficiente dinero para cubrir sus necesidades básicas y Mary está preocupada por sus dos hermanos pequeños, </a:t>
            </a:r>
            <a:r>
              <a:rPr lang="en-US" sz="1100" dirty="0">
                <a:latin typeface="Calibri" panose="020F0502020204030204" pitchFamily="34" charset="0"/>
                <a:ea typeface="Calibri" panose="020F0502020204030204" pitchFamily="34" charset="0"/>
                <a:cs typeface="Arial" panose="020B0604020202020204" pitchFamily="34" charset="0"/>
              </a:rPr>
              <a:t>con </a:t>
            </a:r>
            <a:r>
              <a:rPr lang="en-US" sz="1100" dirty="0" err="1">
                <a:latin typeface="Calibri" panose="020F0502020204030204" pitchFamily="34" charset="0"/>
                <a:ea typeface="Calibri" panose="020F0502020204030204" pitchFamily="34" charset="0"/>
                <a:cs typeface="Arial" panose="020B0604020202020204" pitchFamily="34" charset="0"/>
              </a:rPr>
              <a:t>los</a:t>
            </a:r>
            <a:r>
              <a:rPr lang="en-US" sz="1100" dirty="0">
                <a:latin typeface="Calibri" panose="020F0502020204030204" pitchFamily="34" charset="0"/>
                <a:ea typeface="Calibri" panose="020F0502020204030204" pitchFamily="34" charset="0"/>
                <a:cs typeface="Arial" panose="020B0604020202020204" pitchFamily="34" charset="0"/>
              </a:rPr>
              <a:t> </a:t>
            </a:r>
            <a:r>
              <a:rPr lang="en-US" sz="1100" dirty="0" err="1">
                <a:latin typeface="Calibri" panose="020F0502020204030204" pitchFamily="34" charset="0"/>
                <a:ea typeface="Calibri" panose="020F0502020204030204" pitchFamily="34" charset="0"/>
                <a:cs typeface="Arial" panose="020B0604020202020204" pitchFamily="34" charset="0"/>
              </a:rPr>
              <a:t>cuales</a:t>
            </a:r>
            <a:r>
              <a:rPr lang="en-US" sz="1100" dirty="0">
                <a:latin typeface="Calibri" panose="020F0502020204030204" pitchFamily="34" charset="0"/>
                <a:ea typeface="Calibri" panose="020F0502020204030204" pitchFamily="34" charset="0"/>
                <a:cs typeface="Arial" panose="020B0604020202020204" pitchFamily="34" charset="0"/>
              </a:rPr>
              <a:t> </a:t>
            </a:r>
            <a:r>
              <a:rPr lang="en-US" sz="1100" dirty="0" err="1">
                <a:latin typeface="Calibri" panose="020F0502020204030204" pitchFamily="34" charset="0"/>
                <a:ea typeface="Calibri" panose="020F0502020204030204" pitchFamily="34" charset="0"/>
                <a:cs typeface="Arial" panose="020B0604020202020204" pitchFamily="34" charset="0"/>
              </a:rPr>
              <a:t>tiene</a:t>
            </a:r>
            <a:r>
              <a:rPr lang="en-US" sz="1100" dirty="0">
                <a:latin typeface="Calibri" panose="020F0502020204030204" pitchFamily="34" charset="0"/>
                <a:ea typeface="Calibri" panose="020F0502020204030204" pitchFamily="34" charset="0"/>
                <a:cs typeface="Arial" panose="020B0604020202020204" pitchFamily="34" charset="0"/>
              </a:rPr>
              <a:t> gran </a:t>
            </a:r>
            <a:r>
              <a:rPr lang="en-US" sz="1100" dirty="0" err="1">
                <a:latin typeface="Calibri" panose="020F0502020204030204" pitchFamily="34" charset="0"/>
                <a:ea typeface="Calibri" panose="020F0502020204030204" pitchFamily="34" charset="0"/>
                <a:cs typeface="Arial" panose="020B0604020202020204" pitchFamily="34" charset="0"/>
              </a:rPr>
              <a:t>cercanía</a:t>
            </a:r>
            <a:r>
              <a:rPr lang="en-US" sz="1100" dirty="0">
                <a:effectLst/>
                <a:latin typeface="Calibri" panose="020F0502020204030204" pitchFamily="34" charset="0"/>
                <a:ea typeface="Calibri" panose="020F0502020204030204" pitchFamily="34" charset="0"/>
                <a:cs typeface="Arial" panose="020B0604020202020204" pitchFamily="34" charset="0"/>
              </a:rPr>
              <a:t>. </a:t>
            </a:r>
          </a:p>
          <a:p>
            <a:pPr>
              <a:lnSpc>
                <a:spcPct val="107000"/>
              </a:lnSpc>
              <a:spcAft>
                <a:spcPts val="800"/>
              </a:spcAft>
            </a:pPr>
            <a:endParaRPr lang="en-US" sz="1100" dirty="0">
              <a:effectLst/>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800"/>
              </a:spcAft>
            </a:pPr>
            <a:r>
              <a:rPr lang="en-US" sz="1100" b="1" dirty="0">
                <a:effectLst/>
                <a:latin typeface="Calibri" panose="020F0502020204030204" pitchFamily="34" charset="0"/>
                <a:ea typeface="Calibri" panose="020F0502020204030204" pitchFamily="34" charset="0"/>
                <a:cs typeface="Arial" panose="020B0604020202020204" pitchFamily="34" charset="0"/>
              </a:rPr>
              <a:t>Escenario 2</a:t>
            </a:r>
            <a:endParaRPr lang="en-US" sz="1100" dirty="0">
              <a:effectLst/>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800"/>
              </a:spcAft>
            </a:pPr>
            <a:r>
              <a:rPr lang="en-US" sz="1100" dirty="0">
                <a:effectLst/>
                <a:latin typeface="Calibri" panose="020F0502020204030204" pitchFamily="34" charset="0"/>
                <a:ea typeface="Calibri" panose="020F0502020204030204" pitchFamily="34" charset="0"/>
                <a:cs typeface="Arial" panose="020B0604020202020204" pitchFamily="34" charset="0"/>
              </a:rPr>
              <a:t>Omar es un niño de </a:t>
            </a:r>
            <a:r>
              <a:rPr lang="en-US" sz="1100" dirty="0">
                <a:latin typeface="Calibri" panose="020F0502020204030204" pitchFamily="34" charset="0"/>
                <a:ea typeface="Calibri" panose="020F0502020204030204" pitchFamily="34" charset="0"/>
                <a:cs typeface="Arial" panose="020B0604020202020204" pitchFamily="34" charset="0"/>
              </a:rPr>
              <a:t>2</a:t>
            </a:r>
            <a:r>
              <a:rPr lang="en-US" sz="1100" dirty="0">
                <a:effectLst/>
                <a:latin typeface="Calibri" panose="020F0502020204030204" pitchFamily="34" charset="0"/>
                <a:ea typeface="Calibri" panose="020F0502020204030204" pitchFamily="34" charset="0"/>
                <a:cs typeface="Arial" panose="020B0604020202020204" pitchFamily="34" charset="0"/>
              </a:rPr>
              <a:t> años que vive con su madre en un campo de personas </a:t>
            </a:r>
            <a:r>
              <a:rPr lang="en-US" sz="1100" dirty="0" err="1">
                <a:effectLst/>
                <a:latin typeface="Calibri" panose="020F0502020204030204" pitchFamily="34" charset="0"/>
                <a:ea typeface="Calibri" panose="020F0502020204030204" pitchFamily="34" charset="0"/>
                <a:cs typeface="Arial" panose="020B0604020202020204" pitchFamily="34" charset="0"/>
              </a:rPr>
              <a:t>refugiadas</a:t>
            </a:r>
            <a:r>
              <a:rPr lang="en-US" sz="1100" dirty="0">
                <a:effectLst/>
                <a:latin typeface="Calibri" panose="020F0502020204030204" pitchFamily="34" charset="0"/>
                <a:ea typeface="Calibri" panose="020F0502020204030204" pitchFamily="34" charset="0"/>
                <a:cs typeface="Arial" panose="020B0604020202020204" pitchFamily="34" charset="0"/>
              </a:rPr>
              <a:t>. Su madre tiene 17 años y vive sola, ya que el padre la abandonó cuando se enteró de que estaba embarazada. Su familia también está en el campo y vive cerca. Omar ha sufrido abandono, su madre tiene problemas de salud mental y tiene dificultades para </a:t>
            </a:r>
            <a:r>
              <a:rPr lang="en-US" sz="1100" dirty="0" err="1">
                <a:effectLst/>
                <a:latin typeface="Calibri" panose="020F0502020204030204" pitchFamily="34" charset="0"/>
                <a:ea typeface="Calibri" panose="020F0502020204030204" pitchFamily="34" charset="0"/>
                <a:cs typeface="Arial" panose="020B0604020202020204" pitchFamily="34" charset="0"/>
              </a:rPr>
              <a:t>cuidar</a:t>
            </a:r>
            <a:r>
              <a:rPr lang="en-US" sz="1100" dirty="0" err="1">
                <a:latin typeface="Calibri" panose="020F0502020204030204" pitchFamily="34" charset="0"/>
                <a:ea typeface="Calibri" panose="020F0502020204030204" pitchFamily="34" charset="0"/>
                <a:cs typeface="Arial" panose="020B0604020202020204" pitchFamily="34" charset="0"/>
              </a:rPr>
              <a:t>lo</a:t>
            </a:r>
            <a:r>
              <a:rPr lang="en-US" sz="1100" dirty="0">
                <a:effectLst/>
                <a:latin typeface="Calibri" panose="020F0502020204030204" pitchFamily="34" charset="0"/>
                <a:ea typeface="Calibri" panose="020F0502020204030204" pitchFamily="34" charset="0"/>
                <a:cs typeface="Arial" panose="020B0604020202020204" pitchFamily="34" charset="0"/>
              </a:rPr>
              <a:t>. A menudo se </a:t>
            </a:r>
            <a:r>
              <a:rPr lang="en-US" sz="1100" dirty="0" err="1">
                <a:effectLst/>
                <a:latin typeface="Calibri" panose="020F0502020204030204" pitchFamily="34" charset="0"/>
                <a:ea typeface="Calibri" panose="020F0502020204030204" pitchFamily="34" charset="0"/>
                <a:cs typeface="Arial" panose="020B0604020202020204" pitchFamily="34" charset="0"/>
              </a:rPr>
              <a:t>ve</a:t>
            </a:r>
            <a:r>
              <a:rPr lang="en-US" sz="1100" dirty="0">
                <a:effectLst/>
                <a:latin typeface="Calibri" panose="020F0502020204030204" pitchFamily="34" charset="0"/>
                <a:ea typeface="Calibri" panose="020F0502020204030204" pitchFamily="34" charset="0"/>
                <a:cs typeface="Arial" panose="020B0604020202020204" pitchFamily="34" charset="0"/>
              </a:rPr>
              <a:t> </a:t>
            </a:r>
            <a:r>
              <a:rPr lang="en-US" sz="1100" dirty="0" err="1">
                <a:effectLst/>
                <a:latin typeface="Calibri" panose="020F0502020204030204" pitchFamily="34" charset="0"/>
                <a:ea typeface="Calibri" panose="020F0502020204030204" pitchFamily="34" charset="0"/>
                <a:cs typeface="Arial" panose="020B0604020202020204" pitchFamily="34" charset="0"/>
              </a:rPr>
              <a:t>sucio</a:t>
            </a:r>
            <a:r>
              <a:rPr lang="en-US" sz="1100" dirty="0">
                <a:effectLst/>
                <a:latin typeface="Calibri" panose="020F0502020204030204" pitchFamily="34" charset="0"/>
                <a:ea typeface="Calibri" panose="020F0502020204030204" pitchFamily="34" charset="0"/>
                <a:cs typeface="Arial" panose="020B0604020202020204" pitchFamily="34" charset="0"/>
              </a:rPr>
              <a:t> y a veces no lleva ropa adecuada. También parece que no come lo suficiente. Su madre ha conseguido un trabajo en la tienda local y a veces lo deja con los vecinos mientras va a trabajar, a veces también lo deja para ir a ver a su nuevo novio. Fue la abuela de Omar quien se puso en contacto con el equipo de gestión de casos. Dice que su madre se preocupa por él, pero que su comportamiento es impredecible debido a sus problemas de salud mental. Dice que no entiende cómo ser madre porque ella misma es muy joven. </a:t>
            </a:r>
          </a:p>
        </p:txBody>
      </p:sp>
      <p:grpSp>
        <p:nvGrpSpPr>
          <p:cNvPr id="46" name="Group 45">
            <a:extLst>
              <a:ext uri="{FF2B5EF4-FFF2-40B4-BE49-F238E27FC236}">
                <a16:creationId xmlns:a16="http://schemas.microsoft.com/office/drawing/2014/main" id="{A030CE7E-5093-C4FC-7D26-FFCDDE9948D8}"/>
              </a:ext>
            </a:extLst>
          </p:cNvPr>
          <p:cNvGrpSpPr/>
          <p:nvPr/>
        </p:nvGrpSpPr>
        <p:grpSpPr>
          <a:xfrm>
            <a:off x="1285643" y="1271892"/>
            <a:ext cx="408442" cy="834676"/>
            <a:chOff x="1285643" y="1271892"/>
            <a:chExt cx="408442" cy="834676"/>
          </a:xfrm>
        </p:grpSpPr>
        <p:sp>
          <p:nvSpPr>
            <p:cNvPr id="31" name="Round Same Side Corner Rectangle 21">
              <a:extLst>
                <a:ext uri="{FF2B5EF4-FFF2-40B4-BE49-F238E27FC236}">
                  <a16:creationId xmlns:a16="http://schemas.microsoft.com/office/drawing/2014/main" id="{99E228D1-C550-65EC-41D4-D0DD33142D3E}"/>
                </a:ext>
              </a:extLst>
            </p:cNvPr>
            <p:cNvSpPr/>
            <p:nvPr/>
          </p:nvSpPr>
          <p:spPr>
            <a:xfrm>
              <a:off x="1347364" y="1585334"/>
              <a:ext cx="284999" cy="521234"/>
            </a:xfrm>
            <a:prstGeom prst="round2SameRect">
              <a:avLst>
                <a:gd name="adj1" fmla="val 50000"/>
                <a:gd name="adj2" fmla="val 0"/>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2" name="Oval 31">
              <a:extLst>
                <a:ext uri="{FF2B5EF4-FFF2-40B4-BE49-F238E27FC236}">
                  <a16:creationId xmlns:a16="http://schemas.microsoft.com/office/drawing/2014/main" id="{DD0D34ED-9CA2-44EF-89E9-1DBE07B6EB5B}"/>
                </a:ext>
              </a:extLst>
            </p:cNvPr>
            <p:cNvSpPr/>
            <p:nvPr/>
          </p:nvSpPr>
          <p:spPr>
            <a:xfrm>
              <a:off x="1355996" y="1271892"/>
              <a:ext cx="267735" cy="267735"/>
            </a:xfrm>
            <a:prstGeom prst="ellipse">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0" name="Flowchart: Manual Operation 29">
              <a:extLst>
                <a:ext uri="{FF2B5EF4-FFF2-40B4-BE49-F238E27FC236}">
                  <a16:creationId xmlns:a16="http://schemas.microsoft.com/office/drawing/2014/main" id="{ABC5B98F-B5DD-15B3-D0BA-20A1939CA55C}"/>
                </a:ext>
              </a:extLst>
            </p:cNvPr>
            <p:cNvSpPr/>
            <p:nvPr/>
          </p:nvSpPr>
          <p:spPr>
            <a:xfrm rot="10800000">
              <a:off x="1285643" y="1669895"/>
              <a:ext cx="408442" cy="436672"/>
            </a:xfrm>
            <a:prstGeom prst="flowChartManualOperation">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45" name="Group 44">
            <a:extLst>
              <a:ext uri="{FF2B5EF4-FFF2-40B4-BE49-F238E27FC236}">
                <a16:creationId xmlns:a16="http://schemas.microsoft.com/office/drawing/2014/main" id="{993EC1CB-E35C-B9BC-80A8-7D8C5036D5AA}"/>
              </a:ext>
            </a:extLst>
          </p:cNvPr>
          <p:cNvGrpSpPr/>
          <p:nvPr/>
        </p:nvGrpSpPr>
        <p:grpSpPr>
          <a:xfrm>
            <a:off x="1366459" y="5233109"/>
            <a:ext cx="246811" cy="559272"/>
            <a:chOff x="1366459" y="5233109"/>
            <a:chExt cx="246811" cy="559272"/>
          </a:xfrm>
        </p:grpSpPr>
        <p:sp>
          <p:nvSpPr>
            <p:cNvPr id="41" name="Round Same Side Corner Rectangle 21">
              <a:extLst>
                <a:ext uri="{FF2B5EF4-FFF2-40B4-BE49-F238E27FC236}">
                  <a16:creationId xmlns:a16="http://schemas.microsoft.com/office/drawing/2014/main" id="{F638A818-A13F-94CA-B8DF-3D8897B02B33}"/>
                </a:ext>
              </a:extLst>
            </p:cNvPr>
            <p:cNvSpPr/>
            <p:nvPr/>
          </p:nvSpPr>
          <p:spPr>
            <a:xfrm>
              <a:off x="1366459" y="5504551"/>
              <a:ext cx="246811" cy="287830"/>
            </a:xfrm>
            <a:prstGeom prst="round2SameRect">
              <a:avLst>
                <a:gd name="adj1" fmla="val 50000"/>
                <a:gd name="adj2" fmla="val 0"/>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2" name="Oval 41">
              <a:extLst>
                <a:ext uri="{FF2B5EF4-FFF2-40B4-BE49-F238E27FC236}">
                  <a16:creationId xmlns:a16="http://schemas.microsoft.com/office/drawing/2014/main" id="{137BE000-2CAF-EDC3-308D-F5B916245ECD}"/>
                </a:ext>
              </a:extLst>
            </p:cNvPr>
            <p:cNvSpPr/>
            <p:nvPr/>
          </p:nvSpPr>
          <p:spPr>
            <a:xfrm>
              <a:off x="1373934" y="5233109"/>
              <a:ext cx="231861" cy="231859"/>
            </a:xfrm>
            <a:prstGeom prst="ellipse">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3" name="Round Same Side Corner Rectangle 21">
              <a:extLst>
                <a:ext uri="{FF2B5EF4-FFF2-40B4-BE49-F238E27FC236}">
                  <a16:creationId xmlns:a16="http://schemas.microsoft.com/office/drawing/2014/main" id="{A1A593A7-FCDF-0A66-F474-8C06BD5ADD02}"/>
                </a:ext>
              </a:extLst>
            </p:cNvPr>
            <p:cNvSpPr/>
            <p:nvPr/>
          </p:nvSpPr>
          <p:spPr>
            <a:xfrm>
              <a:off x="1456623" y="5714849"/>
              <a:ext cx="66482" cy="77532"/>
            </a:xfrm>
            <a:prstGeom prst="round2SameRect">
              <a:avLst>
                <a:gd name="adj1" fmla="val 50000"/>
                <a:gd name="adj2" fmla="val 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Tree>
    <p:extLst>
      <p:ext uri="{BB962C8B-B14F-4D97-AF65-F5344CB8AC3E}">
        <p14:creationId xmlns:p14="http://schemas.microsoft.com/office/powerpoint/2010/main" val="299368855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Hexagon 15">
            <a:extLst>
              <a:ext uri="{FF2B5EF4-FFF2-40B4-BE49-F238E27FC236}">
                <a16:creationId xmlns:a16="http://schemas.microsoft.com/office/drawing/2014/main" id="{F4F20A53-B8B7-8386-80BB-458946D2C2F7}"/>
              </a:ext>
            </a:extLst>
          </p:cNvPr>
          <p:cNvSpPr/>
          <p:nvPr/>
        </p:nvSpPr>
        <p:spPr>
          <a:xfrm rot="1782986">
            <a:off x="286724" y="301110"/>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Hexagon 16">
            <a:extLst>
              <a:ext uri="{FF2B5EF4-FFF2-40B4-BE49-F238E27FC236}">
                <a16:creationId xmlns:a16="http://schemas.microsoft.com/office/drawing/2014/main" id="{5B0D2ECD-2245-1B29-30FA-9D9E91DEC81C}"/>
              </a:ext>
            </a:extLst>
          </p:cNvPr>
          <p:cNvSpPr/>
          <p:nvPr/>
        </p:nvSpPr>
        <p:spPr>
          <a:xfrm rot="1782986">
            <a:off x="286724" y="763955"/>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Hexagon 17">
            <a:extLst>
              <a:ext uri="{FF2B5EF4-FFF2-40B4-BE49-F238E27FC236}">
                <a16:creationId xmlns:a16="http://schemas.microsoft.com/office/drawing/2014/main" id="{2F62FD80-42A6-087C-FB97-CBD717DE2157}"/>
              </a:ext>
            </a:extLst>
          </p:cNvPr>
          <p:cNvSpPr/>
          <p:nvPr/>
        </p:nvSpPr>
        <p:spPr>
          <a:xfrm rot="1782986">
            <a:off x="286724" y="1226800"/>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Hexagon 18">
            <a:extLst>
              <a:ext uri="{FF2B5EF4-FFF2-40B4-BE49-F238E27FC236}">
                <a16:creationId xmlns:a16="http://schemas.microsoft.com/office/drawing/2014/main" id="{34282C81-1BDD-445E-97F5-59741069E143}"/>
              </a:ext>
            </a:extLst>
          </p:cNvPr>
          <p:cNvSpPr/>
          <p:nvPr/>
        </p:nvSpPr>
        <p:spPr>
          <a:xfrm rot="1782986">
            <a:off x="286724" y="1689645"/>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Hexagon 19">
            <a:extLst>
              <a:ext uri="{FF2B5EF4-FFF2-40B4-BE49-F238E27FC236}">
                <a16:creationId xmlns:a16="http://schemas.microsoft.com/office/drawing/2014/main" id="{DAE8D308-1F21-2E7C-7DA3-C0E216556E5B}"/>
              </a:ext>
            </a:extLst>
          </p:cNvPr>
          <p:cNvSpPr/>
          <p:nvPr/>
        </p:nvSpPr>
        <p:spPr>
          <a:xfrm rot="1782986">
            <a:off x="286724" y="2152490"/>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TextBox 2">
            <a:extLst>
              <a:ext uri="{FF2B5EF4-FFF2-40B4-BE49-F238E27FC236}">
                <a16:creationId xmlns:a16="http://schemas.microsoft.com/office/drawing/2014/main" id="{9F0F55EB-B487-3C7C-F2FC-7FB5724A94BC}"/>
              </a:ext>
            </a:extLst>
          </p:cNvPr>
          <p:cNvSpPr txBox="1"/>
          <p:nvPr/>
        </p:nvSpPr>
        <p:spPr>
          <a:xfrm>
            <a:off x="1901370" y="699799"/>
            <a:ext cx="4338721" cy="5794535"/>
          </a:xfrm>
          <a:prstGeom prst="rect">
            <a:avLst/>
          </a:prstGeom>
          <a:noFill/>
        </p:spPr>
        <p:txBody>
          <a:bodyPr wrap="square">
            <a:spAutoFit/>
          </a:bodyPr>
          <a:lstStyle/>
          <a:p>
            <a:pPr>
              <a:lnSpc>
                <a:spcPct val="107000"/>
              </a:lnSpc>
              <a:spcAft>
                <a:spcPts val="800"/>
              </a:spcAft>
            </a:pPr>
            <a:r>
              <a:rPr lang="en-US" sz="1100" b="1" dirty="0">
                <a:effectLst/>
                <a:latin typeface="Calibri" panose="020F0502020204030204" pitchFamily="34" charset="0"/>
                <a:ea typeface="Calibri" panose="020F0502020204030204" pitchFamily="34" charset="0"/>
                <a:cs typeface="Arial" panose="020B0604020202020204" pitchFamily="34" charset="0"/>
              </a:rPr>
              <a:t>Escenario 3</a:t>
            </a:r>
            <a:endParaRPr lang="en-US" sz="1100" dirty="0">
              <a:effectLst/>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800"/>
              </a:spcAft>
            </a:pPr>
            <a:r>
              <a:rPr lang="en-US" sz="1100" dirty="0">
                <a:effectLst/>
                <a:latin typeface="Calibri" panose="020F0502020204030204" pitchFamily="34" charset="0"/>
                <a:ea typeface="Calibri" panose="020F0502020204030204" pitchFamily="34" charset="0"/>
                <a:cs typeface="Arial" panose="020B0604020202020204" pitchFamily="34" charset="0"/>
              </a:rPr>
              <a:t>Fatma es una niña de 7 años. Actualmente está desplazada en una gran ciudad debido al conflicto en su pueblo natal, y vive con otra familia </a:t>
            </a:r>
            <a:r>
              <a:rPr lang="en-US" sz="1100" dirty="0" err="1">
                <a:effectLst/>
                <a:latin typeface="Calibri" panose="020F0502020204030204" pitchFamily="34" charset="0"/>
                <a:ea typeface="Calibri" panose="020F0502020204030204" pitchFamily="34" charset="0"/>
                <a:cs typeface="Arial" panose="020B0604020202020204" pitchFamily="34" charset="0"/>
              </a:rPr>
              <a:t>en</a:t>
            </a:r>
            <a:r>
              <a:rPr lang="en-US" sz="1100" dirty="0">
                <a:effectLst/>
                <a:latin typeface="Calibri" panose="020F0502020204030204" pitchFamily="34" charset="0"/>
                <a:ea typeface="Calibri" panose="020F0502020204030204" pitchFamily="34" charset="0"/>
                <a:cs typeface="Arial" panose="020B0604020202020204" pitchFamily="34" charset="0"/>
              </a:rPr>
              <a:t> </a:t>
            </a:r>
            <a:r>
              <a:rPr lang="en-US" sz="1100" dirty="0" err="1">
                <a:effectLst/>
                <a:latin typeface="Calibri" panose="020F0502020204030204" pitchFamily="34" charset="0"/>
                <a:ea typeface="Calibri" panose="020F0502020204030204" pitchFamily="34" charset="0"/>
                <a:cs typeface="Arial" panose="020B0604020202020204" pitchFamily="34" charset="0"/>
              </a:rPr>
              <a:t>modalidad</a:t>
            </a:r>
            <a:r>
              <a:rPr lang="en-US" sz="1100" dirty="0">
                <a:effectLst/>
                <a:latin typeface="Calibri" panose="020F0502020204030204" pitchFamily="34" charset="0"/>
                <a:ea typeface="Calibri" panose="020F0502020204030204" pitchFamily="34" charset="0"/>
                <a:cs typeface="Arial" panose="020B0604020202020204" pitchFamily="34" charset="0"/>
              </a:rPr>
              <a:t> de </a:t>
            </a:r>
            <a:r>
              <a:rPr lang="en-US" sz="1100" dirty="0" err="1">
                <a:effectLst/>
                <a:latin typeface="Calibri" panose="020F0502020204030204" pitchFamily="34" charset="0"/>
                <a:ea typeface="Calibri" panose="020F0502020204030204" pitchFamily="34" charset="0"/>
                <a:cs typeface="Arial" panose="020B0604020202020204" pitchFamily="34" charset="0"/>
              </a:rPr>
              <a:t>acogida</a:t>
            </a:r>
            <a:r>
              <a:rPr lang="en-US" sz="1100" dirty="0">
                <a:effectLst/>
                <a:latin typeface="Calibri" panose="020F0502020204030204" pitchFamily="34" charset="0"/>
                <a:ea typeface="Calibri" panose="020F0502020204030204" pitchFamily="34" charset="0"/>
                <a:cs typeface="Arial" panose="020B0604020202020204" pitchFamily="34" charset="0"/>
              </a:rPr>
              <a:t> familiar. Su madre y su padre se </a:t>
            </a:r>
            <a:r>
              <a:rPr lang="en-US" sz="1100" dirty="0" err="1">
                <a:effectLst/>
                <a:latin typeface="Calibri" panose="020F0502020204030204" pitchFamily="34" charset="0"/>
                <a:ea typeface="Calibri" panose="020F0502020204030204" pitchFamily="34" charset="0"/>
                <a:cs typeface="Arial" panose="020B0604020202020204" pitchFamily="34" charset="0"/>
              </a:rPr>
              <a:t>quedaron</a:t>
            </a:r>
            <a:r>
              <a:rPr lang="en-US" sz="1100" dirty="0">
                <a:effectLst/>
                <a:latin typeface="Calibri" panose="020F0502020204030204" pitchFamily="34" charset="0"/>
                <a:ea typeface="Calibri" panose="020F0502020204030204" pitchFamily="34" charset="0"/>
                <a:cs typeface="Arial" panose="020B0604020202020204" pitchFamily="34" charset="0"/>
              </a:rPr>
              <a:t> </a:t>
            </a:r>
            <a:r>
              <a:rPr lang="en-US" sz="1100" dirty="0" err="1">
                <a:effectLst/>
                <a:latin typeface="Calibri" panose="020F0502020204030204" pitchFamily="34" charset="0"/>
                <a:ea typeface="Calibri" panose="020F0502020204030204" pitchFamily="34" charset="0"/>
                <a:cs typeface="Arial" panose="020B0604020202020204" pitchFamily="34" charset="0"/>
              </a:rPr>
              <a:t>en</a:t>
            </a:r>
            <a:r>
              <a:rPr lang="en-US" sz="1100" dirty="0">
                <a:effectLst/>
                <a:latin typeface="Calibri" panose="020F0502020204030204" pitchFamily="34" charset="0"/>
                <a:ea typeface="Calibri" panose="020F0502020204030204" pitchFamily="34" charset="0"/>
                <a:cs typeface="Arial" panose="020B0604020202020204" pitchFamily="34" charset="0"/>
              </a:rPr>
              <a:t> su pueblo natal para trabajar porque no podían permitirse huir sin un trabajo en la ciudad, aunque ella habla con </a:t>
            </a:r>
            <a:r>
              <a:rPr lang="en-US" sz="1100" dirty="0" err="1">
                <a:effectLst/>
                <a:latin typeface="Calibri" panose="020F0502020204030204" pitchFamily="34" charset="0"/>
                <a:ea typeface="Calibri" panose="020F0502020204030204" pitchFamily="34" charset="0"/>
                <a:cs typeface="Arial" panose="020B0604020202020204" pitchFamily="34" charset="0"/>
              </a:rPr>
              <a:t>ellos</a:t>
            </a:r>
            <a:r>
              <a:rPr lang="en-US" sz="1100" dirty="0">
                <a:effectLst/>
                <a:latin typeface="Calibri" panose="020F0502020204030204" pitchFamily="34" charset="0"/>
                <a:ea typeface="Calibri" panose="020F0502020204030204" pitchFamily="34" charset="0"/>
                <a:cs typeface="Arial" panose="020B0604020202020204" pitchFamily="34" charset="0"/>
              </a:rPr>
              <a:t>/as con regularidad. La familia con la que está Fatma tiene 6 </a:t>
            </a:r>
            <a:r>
              <a:rPr lang="en-US" sz="1100" dirty="0" err="1">
                <a:effectLst/>
                <a:latin typeface="Calibri" panose="020F0502020204030204" pitchFamily="34" charset="0"/>
                <a:ea typeface="Calibri" panose="020F0502020204030204" pitchFamily="34" charset="0"/>
                <a:cs typeface="Arial" panose="020B0604020202020204" pitchFamily="34" charset="0"/>
              </a:rPr>
              <a:t>hijos</a:t>
            </a:r>
            <a:r>
              <a:rPr lang="en-US" sz="1100" dirty="0">
                <a:effectLst/>
                <a:latin typeface="Calibri" panose="020F0502020204030204" pitchFamily="34" charset="0"/>
                <a:ea typeface="Calibri" panose="020F0502020204030204" pitchFamily="34" charset="0"/>
                <a:cs typeface="Arial" panose="020B0604020202020204" pitchFamily="34" charset="0"/>
              </a:rPr>
              <a:t>/as propios, por lo que sus cuidadores no dan abasto. Por </a:t>
            </a:r>
            <a:r>
              <a:rPr lang="en-US" sz="1100" dirty="0" err="1">
                <a:effectLst/>
                <a:latin typeface="Calibri" panose="020F0502020204030204" pitchFamily="34" charset="0"/>
                <a:ea typeface="Calibri" panose="020F0502020204030204" pitchFamily="34" charset="0"/>
                <a:cs typeface="Arial" panose="020B0604020202020204" pitchFamily="34" charset="0"/>
              </a:rPr>
              <a:t>esta</a:t>
            </a:r>
            <a:r>
              <a:rPr lang="en-US" sz="1100" dirty="0">
                <a:effectLst/>
                <a:latin typeface="Calibri" panose="020F0502020204030204" pitchFamily="34" charset="0"/>
                <a:ea typeface="Calibri" panose="020F0502020204030204" pitchFamily="34" charset="0"/>
                <a:cs typeface="Arial" panose="020B0604020202020204" pitchFamily="34" charset="0"/>
              </a:rPr>
              <a:t> </a:t>
            </a:r>
            <a:r>
              <a:rPr lang="en-US" sz="1100" dirty="0" err="1">
                <a:effectLst/>
                <a:latin typeface="Calibri" panose="020F0502020204030204" pitchFamily="34" charset="0"/>
                <a:ea typeface="Calibri" panose="020F0502020204030204" pitchFamily="34" charset="0"/>
                <a:cs typeface="Arial" panose="020B0604020202020204" pitchFamily="34" charset="0"/>
              </a:rPr>
              <a:t>razón</a:t>
            </a:r>
            <a:r>
              <a:rPr lang="en-US" sz="1100" dirty="0">
                <a:effectLst/>
                <a:latin typeface="Calibri" panose="020F0502020204030204" pitchFamily="34" charset="0"/>
                <a:ea typeface="Calibri" panose="020F0502020204030204" pitchFamily="34" charset="0"/>
                <a:cs typeface="Arial" panose="020B0604020202020204" pitchFamily="34" charset="0"/>
              </a:rPr>
              <a:t>, Fatma sale a </a:t>
            </a:r>
            <a:r>
              <a:rPr lang="en-US" sz="1100" dirty="0" err="1">
                <a:effectLst/>
                <a:latin typeface="Calibri" panose="020F0502020204030204" pitchFamily="34" charset="0"/>
                <a:ea typeface="Calibri" panose="020F0502020204030204" pitchFamily="34" charset="0"/>
                <a:cs typeface="Arial" panose="020B0604020202020204" pitchFamily="34" charset="0"/>
              </a:rPr>
              <a:t>mendigar</a:t>
            </a:r>
            <a:r>
              <a:rPr lang="en-US" sz="1100" dirty="0">
                <a:effectLst/>
                <a:latin typeface="Calibri" panose="020F0502020204030204" pitchFamily="34" charset="0"/>
                <a:ea typeface="Calibri" panose="020F0502020204030204" pitchFamily="34" charset="0"/>
                <a:cs typeface="Arial" panose="020B0604020202020204" pitchFamily="34" charset="0"/>
              </a:rPr>
              <a:t> </a:t>
            </a:r>
            <a:r>
              <a:rPr lang="en-US" sz="1100" dirty="0" err="1">
                <a:effectLst/>
                <a:latin typeface="Calibri" panose="020F0502020204030204" pitchFamily="34" charset="0"/>
                <a:ea typeface="Calibri" panose="020F0502020204030204" pitchFamily="34" charset="0"/>
                <a:cs typeface="Arial" panose="020B0604020202020204" pitchFamily="34" charset="0"/>
              </a:rPr>
              <a:t>cada</a:t>
            </a:r>
            <a:r>
              <a:rPr lang="en-US" sz="1100" dirty="0">
                <a:effectLst/>
                <a:latin typeface="Calibri" panose="020F0502020204030204" pitchFamily="34" charset="0"/>
                <a:ea typeface="Calibri" panose="020F0502020204030204" pitchFamily="34" charset="0"/>
                <a:cs typeface="Arial" panose="020B0604020202020204" pitchFamily="34" charset="0"/>
              </a:rPr>
              <a:t> día </a:t>
            </a:r>
            <a:r>
              <a:rPr lang="en-US" sz="1100" dirty="0" err="1">
                <a:effectLst/>
                <a:latin typeface="Calibri" panose="020F0502020204030204" pitchFamily="34" charset="0"/>
                <a:ea typeface="Calibri" panose="020F0502020204030204" pitchFamily="34" charset="0"/>
                <a:cs typeface="Arial" panose="020B0604020202020204" pitchFamily="34" charset="0"/>
              </a:rPr>
              <a:t>en</a:t>
            </a:r>
            <a:r>
              <a:rPr lang="en-US" sz="1100" dirty="0">
                <a:effectLst/>
                <a:latin typeface="Calibri" panose="020F0502020204030204" pitchFamily="34" charset="0"/>
                <a:ea typeface="Calibri" panose="020F0502020204030204" pitchFamily="34" charset="0"/>
                <a:cs typeface="Arial" panose="020B0604020202020204" pitchFamily="34" charset="0"/>
              </a:rPr>
              <a:t> la ciudad con uno de Los/as </a:t>
            </a:r>
            <a:r>
              <a:rPr lang="en-US" sz="1100" dirty="0" err="1">
                <a:effectLst/>
                <a:latin typeface="Calibri" panose="020F0502020204030204" pitchFamily="34" charset="0"/>
                <a:ea typeface="Calibri" panose="020F0502020204030204" pitchFamily="34" charset="0"/>
                <a:cs typeface="Arial" panose="020B0604020202020204" pitchFamily="34" charset="0"/>
              </a:rPr>
              <a:t>menores</a:t>
            </a:r>
            <a:r>
              <a:rPr lang="en-US" sz="1100" dirty="0">
                <a:effectLst/>
                <a:latin typeface="Calibri" panose="020F0502020204030204" pitchFamily="34" charset="0"/>
                <a:ea typeface="Calibri" panose="020F0502020204030204" pitchFamily="34" charset="0"/>
                <a:cs typeface="Arial" panose="020B0604020202020204" pitchFamily="34" charset="0"/>
              </a:rPr>
              <a:t> /as </a:t>
            </a:r>
            <a:r>
              <a:rPr lang="en-US" sz="1100" dirty="0" err="1">
                <a:effectLst/>
                <a:latin typeface="Calibri" panose="020F0502020204030204" pitchFamily="34" charset="0"/>
                <a:ea typeface="Calibri" panose="020F0502020204030204" pitchFamily="34" charset="0"/>
                <a:cs typeface="Arial" panose="020B0604020202020204" pitchFamily="34" charset="0"/>
              </a:rPr>
              <a:t>mayores</a:t>
            </a:r>
            <a:r>
              <a:rPr lang="en-US" sz="1100" dirty="0">
                <a:effectLst/>
                <a:latin typeface="Calibri" panose="020F0502020204030204" pitchFamily="34" charset="0"/>
                <a:ea typeface="Calibri" panose="020F0502020204030204" pitchFamily="34" charset="0"/>
                <a:cs typeface="Arial" panose="020B0604020202020204" pitchFamily="34" charset="0"/>
              </a:rPr>
              <a:t>. No se siente segura y ha sido acosada sexualmente por hombres de la zona mientras </a:t>
            </a:r>
            <a:r>
              <a:rPr lang="en-US" sz="1100" dirty="0" err="1">
                <a:effectLst/>
                <a:latin typeface="Calibri" panose="020F0502020204030204" pitchFamily="34" charset="0"/>
                <a:ea typeface="Calibri" panose="020F0502020204030204" pitchFamily="34" charset="0"/>
                <a:cs typeface="Arial" panose="020B0604020202020204" pitchFamily="34" charset="0"/>
              </a:rPr>
              <a:t>estaba</a:t>
            </a:r>
            <a:r>
              <a:rPr lang="en-US" sz="1100" dirty="0">
                <a:effectLst/>
                <a:latin typeface="Calibri" panose="020F0502020204030204" pitchFamily="34" charset="0"/>
                <a:ea typeface="Calibri" panose="020F0502020204030204" pitchFamily="34" charset="0"/>
                <a:cs typeface="Arial" panose="020B0604020202020204" pitchFamily="34" charset="0"/>
              </a:rPr>
              <a:t> </a:t>
            </a:r>
            <a:r>
              <a:rPr lang="en-US" sz="1100" dirty="0" err="1">
                <a:effectLst/>
                <a:latin typeface="Calibri" panose="020F0502020204030204" pitchFamily="34" charset="0"/>
                <a:ea typeface="Calibri" panose="020F0502020204030204" pitchFamily="34" charset="0"/>
                <a:cs typeface="Arial" panose="020B0604020202020204" pitchFamily="34" charset="0"/>
              </a:rPr>
              <a:t>afuera</a:t>
            </a:r>
            <a:r>
              <a:rPr lang="en-US" sz="1100" dirty="0">
                <a:effectLst/>
                <a:latin typeface="Calibri" panose="020F0502020204030204" pitchFamily="34" charset="0"/>
                <a:ea typeface="Calibri" panose="020F0502020204030204" pitchFamily="34" charset="0"/>
                <a:cs typeface="Arial" panose="020B0604020202020204" pitchFamily="34" charset="0"/>
              </a:rPr>
              <a:t>. La familia se preocupa por Fatma y el padre ha ido a recogerla siempre que se ha sentido en peligro, pero no ven otra </a:t>
            </a:r>
            <a:r>
              <a:rPr lang="en-US" sz="1100" dirty="0" err="1">
                <a:effectLst/>
                <a:latin typeface="Calibri" panose="020F0502020204030204" pitchFamily="34" charset="0"/>
                <a:ea typeface="Calibri" panose="020F0502020204030204" pitchFamily="34" charset="0"/>
                <a:cs typeface="Arial" panose="020B0604020202020204" pitchFamily="34" charset="0"/>
              </a:rPr>
              <a:t>opción</a:t>
            </a:r>
            <a:r>
              <a:rPr lang="en-US" sz="1100" dirty="0">
                <a:effectLst/>
                <a:latin typeface="Calibri" panose="020F0502020204030204" pitchFamily="34" charset="0"/>
                <a:ea typeface="Calibri" panose="020F0502020204030204" pitchFamily="34" charset="0"/>
                <a:cs typeface="Arial" panose="020B0604020202020204" pitchFamily="34" charset="0"/>
              </a:rPr>
              <a:t> a que ella siga mendigando para ayudar a pagar los gastos de la familia. Fatma está angustiada por la ausencia de sus padres y </a:t>
            </a:r>
            <a:r>
              <a:rPr lang="en-US" sz="1100" dirty="0" err="1">
                <a:effectLst/>
                <a:latin typeface="Calibri" panose="020F0502020204030204" pitchFamily="34" charset="0"/>
                <a:ea typeface="Calibri" panose="020F0502020204030204" pitchFamily="34" charset="0"/>
                <a:cs typeface="Arial" panose="020B0604020202020204" pitchFamily="34" charset="0"/>
              </a:rPr>
              <a:t>los</a:t>
            </a:r>
            <a:r>
              <a:rPr lang="en-US" sz="1100" dirty="0">
                <a:effectLst/>
                <a:latin typeface="Calibri" panose="020F0502020204030204" pitchFamily="34" charset="0"/>
                <a:ea typeface="Calibri" panose="020F0502020204030204" pitchFamily="34" charset="0"/>
                <a:cs typeface="Arial" panose="020B0604020202020204" pitchFamily="34" charset="0"/>
              </a:rPr>
              <a:t>/as </a:t>
            </a:r>
            <a:r>
              <a:rPr lang="en-US" sz="1100" dirty="0" err="1">
                <a:effectLst/>
                <a:latin typeface="Calibri" panose="020F0502020204030204" pitchFamily="34" charset="0"/>
                <a:ea typeface="Calibri" panose="020F0502020204030204" pitchFamily="34" charset="0"/>
                <a:cs typeface="Arial" panose="020B0604020202020204" pitchFamily="34" charset="0"/>
              </a:rPr>
              <a:t>extraña</a:t>
            </a:r>
            <a:r>
              <a:rPr lang="en-US" sz="1100" dirty="0">
                <a:effectLst/>
                <a:latin typeface="Calibri" panose="020F0502020204030204" pitchFamily="34" charset="0"/>
                <a:ea typeface="Calibri" panose="020F0502020204030204" pitchFamily="34" charset="0"/>
                <a:cs typeface="Arial" panose="020B0604020202020204" pitchFamily="34" charset="0"/>
              </a:rPr>
              <a:t> </a:t>
            </a:r>
            <a:r>
              <a:rPr lang="en-US" sz="1100" dirty="0" err="1">
                <a:effectLst/>
                <a:latin typeface="Calibri" panose="020F0502020204030204" pitchFamily="34" charset="0"/>
                <a:ea typeface="Calibri" panose="020F0502020204030204" pitchFamily="34" charset="0"/>
                <a:cs typeface="Arial" panose="020B0604020202020204" pitchFamily="34" charset="0"/>
              </a:rPr>
              <a:t>mucho</a:t>
            </a:r>
            <a:r>
              <a:rPr lang="en-US" sz="1100" dirty="0">
                <a:effectLst/>
                <a:latin typeface="Calibri" panose="020F0502020204030204" pitchFamily="34" charset="0"/>
                <a:ea typeface="Calibri" panose="020F0502020204030204" pitchFamily="34" charset="0"/>
                <a:cs typeface="Arial" panose="020B0604020202020204" pitchFamily="34" charset="0"/>
              </a:rPr>
              <a:t>, pero dice que le gusta la familia con la que vive. Está matriculada en un centro de educación informal y asiste a clase todos los días.</a:t>
            </a:r>
          </a:p>
          <a:p>
            <a:pPr>
              <a:lnSpc>
                <a:spcPct val="107000"/>
              </a:lnSpc>
              <a:spcAft>
                <a:spcPts val="800"/>
              </a:spcAft>
            </a:pPr>
            <a:endParaRPr lang="en-US" sz="1100" dirty="0">
              <a:effectLst/>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800"/>
              </a:spcAft>
            </a:pPr>
            <a:r>
              <a:rPr lang="en-US" sz="1100" b="1" dirty="0">
                <a:effectLst/>
                <a:latin typeface="Calibri" panose="020F0502020204030204" pitchFamily="34" charset="0"/>
                <a:ea typeface="Calibri" panose="020F0502020204030204" pitchFamily="34" charset="0"/>
                <a:cs typeface="Arial" panose="020B0604020202020204" pitchFamily="34" charset="0"/>
              </a:rPr>
              <a:t>Escenario 4 </a:t>
            </a:r>
            <a:endParaRPr lang="en-US" sz="1100" dirty="0">
              <a:effectLst/>
              <a:latin typeface="Calibri" panose="020F0502020204030204" pitchFamily="34" charset="0"/>
              <a:ea typeface="Calibri" panose="020F0502020204030204" pitchFamily="34" charset="0"/>
              <a:cs typeface="Arial" panose="020B0604020202020204" pitchFamily="34" charset="0"/>
            </a:endParaRPr>
          </a:p>
          <a:p>
            <a:r>
              <a:rPr lang="en-US" sz="1100" dirty="0">
                <a:effectLst/>
                <a:latin typeface="Calibri" panose="020F0502020204030204" pitchFamily="34" charset="0"/>
                <a:ea typeface="Calibri" panose="020F0502020204030204" pitchFamily="34" charset="0"/>
                <a:cs typeface="Arial" panose="020B0604020202020204" pitchFamily="34" charset="0"/>
              </a:rPr>
              <a:t>Ali es un </a:t>
            </a:r>
            <a:r>
              <a:rPr lang="en-US" sz="1100" dirty="0" err="1">
                <a:latin typeface="Calibri" panose="020F0502020204030204" pitchFamily="34" charset="0"/>
                <a:ea typeface="Calibri" panose="020F0502020204030204" pitchFamily="34" charset="0"/>
                <a:cs typeface="Arial" panose="020B0604020202020204" pitchFamily="34" charset="0"/>
              </a:rPr>
              <a:t>joven</a:t>
            </a:r>
            <a:r>
              <a:rPr lang="en-US" sz="1100" dirty="0">
                <a:effectLst/>
                <a:latin typeface="Calibri" panose="020F0502020204030204" pitchFamily="34" charset="0"/>
                <a:ea typeface="Calibri" panose="020F0502020204030204" pitchFamily="34" charset="0"/>
                <a:cs typeface="Arial" panose="020B0604020202020204" pitchFamily="34" charset="0"/>
              </a:rPr>
              <a:t> de 16 años. Tiene un retraso en el desarrollo y su comportamiento es similar al de un niño de 7/8 años. Los </a:t>
            </a:r>
            <a:r>
              <a:rPr lang="en-US" sz="1100" dirty="0" err="1">
                <a:effectLst/>
                <a:latin typeface="Calibri" panose="020F0502020204030204" pitchFamily="34" charset="0"/>
                <a:ea typeface="Calibri" panose="020F0502020204030204" pitchFamily="34" charset="0"/>
                <a:cs typeface="Arial" panose="020B0604020202020204" pitchFamily="34" charset="0"/>
              </a:rPr>
              <a:t>demás</a:t>
            </a:r>
            <a:r>
              <a:rPr lang="en-US" sz="1100" dirty="0">
                <a:effectLst/>
                <a:latin typeface="Calibri" panose="020F0502020204030204" pitchFamily="34" charset="0"/>
                <a:ea typeface="Calibri" panose="020F0502020204030204" pitchFamily="34" charset="0"/>
                <a:cs typeface="Arial" panose="020B0604020202020204" pitchFamily="34" charset="0"/>
              </a:rPr>
              <a:t> </a:t>
            </a:r>
            <a:r>
              <a:rPr lang="en-US" sz="1100" dirty="0" err="1">
                <a:effectLst/>
                <a:latin typeface="Calibri" panose="020F0502020204030204" pitchFamily="34" charset="0"/>
                <a:ea typeface="Calibri" panose="020F0502020204030204" pitchFamily="34" charset="0"/>
                <a:cs typeface="Arial" panose="020B0604020202020204" pitchFamily="34" charset="0"/>
              </a:rPr>
              <a:t>niños</a:t>
            </a:r>
            <a:r>
              <a:rPr lang="en-US" sz="1100" dirty="0">
                <a:effectLst/>
                <a:latin typeface="Calibri" panose="020F0502020204030204" pitchFamily="34" charset="0"/>
                <a:ea typeface="Calibri" panose="020F0502020204030204" pitchFamily="34" charset="0"/>
                <a:cs typeface="Arial" panose="020B0604020202020204" pitchFamily="34" charset="0"/>
              </a:rPr>
              <a:t>/as lo acosan y a menudo se burlan de él y a veces le pegan de camino al colegio. En el colegio, su profesor se frustra con su comportamiento y le pega para intentar que se </a:t>
            </a:r>
            <a:r>
              <a:rPr lang="en-US" sz="1100" dirty="0" err="1">
                <a:effectLst/>
                <a:latin typeface="Calibri" panose="020F0502020204030204" pitchFamily="34" charset="0"/>
                <a:ea typeface="Calibri" panose="020F0502020204030204" pitchFamily="34" charset="0"/>
                <a:cs typeface="Arial" panose="020B0604020202020204" pitchFamily="34" charset="0"/>
              </a:rPr>
              <a:t>comporte</a:t>
            </a:r>
            <a:r>
              <a:rPr lang="en-US" sz="1100" dirty="0">
                <a:effectLst/>
                <a:latin typeface="Calibri" panose="020F0502020204030204" pitchFamily="34" charset="0"/>
                <a:ea typeface="Calibri" panose="020F0502020204030204" pitchFamily="34" charset="0"/>
                <a:cs typeface="Arial" panose="020B0604020202020204" pitchFamily="34" charset="0"/>
              </a:rPr>
              <a:t> de </a:t>
            </a:r>
            <a:r>
              <a:rPr lang="en-US" sz="1100" dirty="0" err="1">
                <a:effectLst/>
                <a:latin typeface="Calibri" panose="020F0502020204030204" pitchFamily="34" charset="0"/>
                <a:ea typeface="Calibri" panose="020F0502020204030204" pitchFamily="34" charset="0"/>
                <a:cs typeface="Arial" panose="020B0604020202020204" pitchFamily="34" charset="0"/>
              </a:rPr>
              <a:t>cierta</a:t>
            </a:r>
            <a:r>
              <a:rPr lang="en-US" sz="1100" dirty="0">
                <a:effectLst/>
                <a:latin typeface="Calibri" panose="020F0502020204030204" pitchFamily="34" charset="0"/>
                <a:ea typeface="Calibri" panose="020F0502020204030204" pitchFamily="34" charset="0"/>
                <a:cs typeface="Arial" panose="020B0604020202020204" pitchFamily="34" charset="0"/>
              </a:rPr>
              <a:t> </a:t>
            </a:r>
            <a:r>
              <a:rPr lang="en-US" sz="1100" dirty="0" err="1">
                <a:effectLst/>
                <a:latin typeface="Calibri" panose="020F0502020204030204" pitchFamily="34" charset="0"/>
                <a:ea typeface="Calibri" panose="020F0502020204030204" pitchFamily="34" charset="0"/>
                <a:cs typeface="Arial" panose="020B0604020202020204" pitchFamily="34" charset="0"/>
              </a:rPr>
              <a:t>manera</a:t>
            </a:r>
            <a:r>
              <a:rPr lang="en-US" sz="1100" dirty="0">
                <a:effectLst/>
                <a:latin typeface="Calibri" panose="020F0502020204030204" pitchFamily="34" charset="0"/>
                <a:ea typeface="Calibri" panose="020F0502020204030204" pitchFamily="34" charset="0"/>
                <a:cs typeface="Arial" panose="020B0604020202020204" pitchFamily="34" charset="0"/>
              </a:rPr>
              <a:t>. Su madre y su padre </a:t>
            </a:r>
            <a:r>
              <a:rPr lang="en-US" sz="1100" dirty="0" err="1">
                <a:effectLst/>
                <a:latin typeface="Calibri" panose="020F0502020204030204" pitchFamily="34" charset="0"/>
                <a:ea typeface="Calibri" panose="020F0502020204030204" pitchFamily="34" charset="0"/>
                <a:cs typeface="Arial" panose="020B0604020202020204" pitchFamily="34" charset="0"/>
              </a:rPr>
              <a:t>sienten</a:t>
            </a:r>
            <a:r>
              <a:rPr lang="en-US" sz="1100" dirty="0">
                <a:effectLst/>
                <a:latin typeface="Calibri" panose="020F0502020204030204" pitchFamily="34" charset="0"/>
                <a:ea typeface="Calibri" panose="020F0502020204030204" pitchFamily="34" charset="0"/>
                <a:cs typeface="Arial" panose="020B0604020202020204" pitchFamily="34" charset="0"/>
              </a:rPr>
              <a:t> </a:t>
            </a:r>
            <a:r>
              <a:rPr lang="en-US" sz="1100" dirty="0" err="1">
                <a:effectLst/>
                <a:latin typeface="Calibri" panose="020F0502020204030204" pitchFamily="34" charset="0"/>
                <a:ea typeface="Calibri" panose="020F0502020204030204" pitchFamily="34" charset="0"/>
                <a:cs typeface="Arial" panose="020B0604020202020204" pitchFamily="34" charset="0"/>
              </a:rPr>
              <a:t>mucha</a:t>
            </a:r>
            <a:r>
              <a:rPr lang="en-US" sz="1100" dirty="0">
                <a:effectLst/>
                <a:latin typeface="Calibri" panose="020F0502020204030204" pitchFamily="34" charset="0"/>
                <a:ea typeface="Calibri" panose="020F0502020204030204" pitchFamily="34" charset="0"/>
                <a:cs typeface="Arial" panose="020B0604020202020204" pitchFamily="34" charset="0"/>
              </a:rPr>
              <a:t> </a:t>
            </a:r>
            <a:r>
              <a:rPr lang="en-US" sz="1100" dirty="0" err="1">
                <a:effectLst/>
                <a:latin typeface="Calibri" panose="020F0502020204030204" pitchFamily="34" charset="0"/>
                <a:ea typeface="Calibri" panose="020F0502020204030204" pitchFamily="34" charset="0"/>
                <a:cs typeface="Arial" panose="020B0604020202020204" pitchFamily="34" charset="0"/>
              </a:rPr>
              <a:t>preocupación</a:t>
            </a:r>
            <a:r>
              <a:rPr lang="en-US" sz="1100" dirty="0">
                <a:effectLst/>
                <a:latin typeface="Calibri" panose="020F0502020204030204" pitchFamily="34" charset="0"/>
                <a:ea typeface="Calibri" panose="020F0502020204030204" pitchFamily="34" charset="0"/>
                <a:cs typeface="Arial" panose="020B0604020202020204" pitchFamily="34" charset="0"/>
              </a:rPr>
              <a:t> por su bienestar e intentan acompañarlo a la escuela cuando pueden, </a:t>
            </a:r>
            <a:r>
              <a:rPr lang="en-US" sz="1100" dirty="0" err="1">
                <a:effectLst/>
                <a:latin typeface="Calibri" panose="020F0502020204030204" pitchFamily="34" charset="0"/>
                <a:ea typeface="Calibri" panose="020F0502020204030204" pitchFamily="34" charset="0"/>
                <a:cs typeface="Arial" panose="020B0604020202020204" pitchFamily="34" charset="0"/>
              </a:rPr>
              <a:t>pero</a:t>
            </a:r>
            <a:r>
              <a:rPr lang="en-US" sz="1100" dirty="0">
                <a:effectLst/>
                <a:latin typeface="Calibri" panose="020F0502020204030204" pitchFamily="34" charset="0"/>
                <a:ea typeface="Calibri" panose="020F0502020204030204" pitchFamily="34" charset="0"/>
                <a:cs typeface="Arial" panose="020B0604020202020204" pitchFamily="34" charset="0"/>
              </a:rPr>
              <a:t> ambos/as trabajan y no siempre están presentes. A veces sus </a:t>
            </a:r>
            <a:r>
              <a:rPr lang="en-US" sz="1100" dirty="0" err="1">
                <a:effectLst/>
                <a:latin typeface="Calibri" panose="020F0502020204030204" pitchFamily="34" charset="0"/>
                <a:ea typeface="Calibri" panose="020F0502020204030204" pitchFamily="34" charset="0"/>
                <a:cs typeface="Arial" panose="020B0604020202020204" pitchFamily="34" charset="0"/>
              </a:rPr>
              <a:t>tíos</a:t>
            </a:r>
            <a:r>
              <a:rPr lang="en-US" sz="1100" dirty="0">
                <a:effectLst/>
                <a:latin typeface="Calibri" panose="020F0502020204030204" pitchFamily="34" charset="0"/>
                <a:ea typeface="Calibri" panose="020F0502020204030204" pitchFamily="34" charset="0"/>
                <a:cs typeface="Arial" panose="020B0604020202020204" pitchFamily="34" charset="0"/>
              </a:rPr>
              <a:t>/as también ayudan a cuidarlo. Los fines de semana va a veces al </a:t>
            </a:r>
            <a:r>
              <a:rPr lang="en-US" sz="1100" dirty="0" err="1">
                <a:effectLst/>
                <a:latin typeface="Calibri" panose="020F0502020204030204" pitchFamily="34" charset="0"/>
                <a:ea typeface="Calibri" panose="020F0502020204030204" pitchFamily="34" charset="0"/>
                <a:cs typeface="Arial" panose="020B0604020202020204" pitchFamily="34" charset="0"/>
              </a:rPr>
              <a:t>espacio</a:t>
            </a:r>
            <a:r>
              <a:rPr lang="en-US" sz="1100" dirty="0">
                <a:effectLst/>
                <a:latin typeface="Calibri" panose="020F0502020204030204" pitchFamily="34" charset="0"/>
                <a:ea typeface="Calibri" panose="020F0502020204030204" pitchFamily="34" charset="0"/>
                <a:cs typeface="Arial" panose="020B0604020202020204" pitchFamily="34" charset="0"/>
              </a:rPr>
              <a:t> para </a:t>
            </a:r>
            <a:r>
              <a:rPr lang="en-US" sz="1100" dirty="0" err="1">
                <a:effectLst/>
                <a:latin typeface="Calibri" panose="020F0502020204030204" pitchFamily="34" charset="0"/>
                <a:ea typeface="Calibri" panose="020F0502020204030204" pitchFamily="34" charset="0"/>
                <a:cs typeface="Arial" panose="020B0604020202020204" pitchFamily="34" charset="0"/>
              </a:rPr>
              <a:t>niños</a:t>
            </a:r>
            <a:r>
              <a:rPr lang="en-US" sz="1100" dirty="0">
                <a:effectLst/>
                <a:latin typeface="Calibri" panose="020F0502020204030204" pitchFamily="34" charset="0"/>
                <a:ea typeface="Calibri" panose="020F0502020204030204" pitchFamily="34" charset="0"/>
                <a:cs typeface="Arial" panose="020B0604020202020204" pitchFamily="34" charset="0"/>
              </a:rPr>
              <a:t>/as, donde el personal está formado para trabajar con </a:t>
            </a:r>
            <a:r>
              <a:rPr lang="en-US" sz="1100" dirty="0" err="1">
                <a:effectLst/>
                <a:latin typeface="Calibri" panose="020F0502020204030204" pitchFamily="34" charset="0"/>
                <a:ea typeface="Calibri" panose="020F0502020204030204" pitchFamily="34" charset="0"/>
                <a:cs typeface="Arial" panose="020B0604020202020204" pitchFamily="34" charset="0"/>
              </a:rPr>
              <a:t>menores</a:t>
            </a:r>
            <a:r>
              <a:rPr lang="en-US" sz="1100" dirty="0">
                <a:effectLst/>
                <a:latin typeface="Calibri" panose="020F0502020204030204" pitchFamily="34" charset="0"/>
                <a:ea typeface="Calibri" panose="020F0502020204030204" pitchFamily="34" charset="0"/>
                <a:cs typeface="Arial" panose="020B0604020202020204" pitchFamily="34" charset="0"/>
              </a:rPr>
              <a:t> con </a:t>
            </a:r>
            <a:r>
              <a:rPr lang="en-US" sz="1100" dirty="0" err="1">
                <a:effectLst/>
                <a:latin typeface="Calibri" panose="020F0502020204030204" pitchFamily="34" charset="0"/>
                <a:ea typeface="Calibri" panose="020F0502020204030204" pitchFamily="34" charset="0"/>
                <a:cs typeface="Arial" panose="020B0604020202020204" pitchFamily="34" charset="0"/>
              </a:rPr>
              <a:t>discapacitad</a:t>
            </a:r>
            <a:r>
              <a:rPr lang="en-US" sz="1100" dirty="0">
                <a:effectLst/>
                <a:latin typeface="Calibri" panose="020F0502020204030204" pitchFamily="34" charset="0"/>
                <a:ea typeface="Calibri" panose="020F0502020204030204" pitchFamily="34" charset="0"/>
                <a:cs typeface="Arial" panose="020B0604020202020204" pitchFamily="34" charset="0"/>
              </a:rPr>
              <a:t>-es. Le encanta este espacio y siempre que va parece feliz.</a:t>
            </a:r>
            <a:endParaRPr lang="en-US" sz="1100" dirty="0"/>
          </a:p>
        </p:txBody>
      </p:sp>
      <p:grpSp>
        <p:nvGrpSpPr>
          <p:cNvPr id="12" name="Group 11">
            <a:extLst>
              <a:ext uri="{FF2B5EF4-FFF2-40B4-BE49-F238E27FC236}">
                <a16:creationId xmlns:a16="http://schemas.microsoft.com/office/drawing/2014/main" id="{5F93C709-80E9-DD31-6801-782D5DB56D98}"/>
              </a:ext>
            </a:extLst>
          </p:cNvPr>
          <p:cNvGrpSpPr/>
          <p:nvPr/>
        </p:nvGrpSpPr>
        <p:grpSpPr>
          <a:xfrm>
            <a:off x="1282652" y="3907287"/>
            <a:ext cx="324211" cy="1045714"/>
            <a:chOff x="1282652" y="3907287"/>
            <a:chExt cx="324211" cy="1045714"/>
          </a:xfrm>
        </p:grpSpPr>
        <p:sp>
          <p:nvSpPr>
            <p:cNvPr id="5" name="Round Same Side Corner Rectangle 21">
              <a:extLst>
                <a:ext uri="{FF2B5EF4-FFF2-40B4-BE49-F238E27FC236}">
                  <a16:creationId xmlns:a16="http://schemas.microsoft.com/office/drawing/2014/main" id="{171D72F1-7523-86BD-0B90-FDB31A3ADDDD}"/>
                </a:ext>
              </a:extLst>
            </p:cNvPr>
            <p:cNvSpPr/>
            <p:nvPr/>
          </p:nvSpPr>
          <p:spPr>
            <a:xfrm>
              <a:off x="1282652" y="4263855"/>
              <a:ext cx="324211" cy="689146"/>
            </a:xfrm>
            <a:prstGeom prst="round2SameRect">
              <a:avLst>
                <a:gd name="adj1" fmla="val 50000"/>
                <a:gd name="adj2" fmla="val 0"/>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Oval 5">
              <a:extLst>
                <a:ext uri="{FF2B5EF4-FFF2-40B4-BE49-F238E27FC236}">
                  <a16:creationId xmlns:a16="http://schemas.microsoft.com/office/drawing/2014/main" id="{93885CE8-E363-DD9C-F12E-DCCAD13CE564}"/>
                </a:ext>
              </a:extLst>
            </p:cNvPr>
            <p:cNvSpPr/>
            <p:nvPr/>
          </p:nvSpPr>
          <p:spPr>
            <a:xfrm>
              <a:off x="1292472" y="3907287"/>
              <a:ext cx="304571" cy="304572"/>
            </a:xfrm>
            <a:prstGeom prst="ellipse">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3" name="Group 12">
            <a:extLst>
              <a:ext uri="{FF2B5EF4-FFF2-40B4-BE49-F238E27FC236}">
                <a16:creationId xmlns:a16="http://schemas.microsoft.com/office/drawing/2014/main" id="{B79D31E2-F90E-F5A4-D08E-4133073C82B9}"/>
              </a:ext>
            </a:extLst>
          </p:cNvPr>
          <p:cNvGrpSpPr/>
          <p:nvPr/>
        </p:nvGrpSpPr>
        <p:grpSpPr>
          <a:xfrm>
            <a:off x="1233337" y="838785"/>
            <a:ext cx="422833" cy="732116"/>
            <a:chOff x="1233337" y="848143"/>
            <a:chExt cx="422833" cy="732116"/>
          </a:xfrm>
        </p:grpSpPr>
        <p:sp>
          <p:nvSpPr>
            <p:cNvPr id="10" name="Round Same Side Corner Rectangle 21">
              <a:extLst>
                <a:ext uri="{FF2B5EF4-FFF2-40B4-BE49-F238E27FC236}">
                  <a16:creationId xmlns:a16="http://schemas.microsoft.com/office/drawing/2014/main" id="{96598367-AB83-F87E-41D6-0470C87FAF23}"/>
                </a:ext>
              </a:extLst>
            </p:cNvPr>
            <p:cNvSpPr/>
            <p:nvPr/>
          </p:nvSpPr>
          <p:spPr>
            <a:xfrm>
              <a:off x="1297233" y="1172628"/>
              <a:ext cx="295040" cy="342011"/>
            </a:xfrm>
            <a:prstGeom prst="round2SameRect">
              <a:avLst>
                <a:gd name="adj1" fmla="val 50000"/>
                <a:gd name="adj2" fmla="val 0"/>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Oval 10">
              <a:extLst>
                <a:ext uri="{FF2B5EF4-FFF2-40B4-BE49-F238E27FC236}">
                  <a16:creationId xmlns:a16="http://schemas.microsoft.com/office/drawing/2014/main" id="{A59FD782-79BF-BE67-BEA8-60F8131F4C11}"/>
                </a:ext>
              </a:extLst>
            </p:cNvPr>
            <p:cNvSpPr/>
            <p:nvPr/>
          </p:nvSpPr>
          <p:spPr>
            <a:xfrm>
              <a:off x="1306169" y="848143"/>
              <a:ext cx="277168" cy="277167"/>
            </a:xfrm>
            <a:prstGeom prst="ellipse">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Flowchart: Manual Operation 8">
              <a:extLst>
                <a:ext uri="{FF2B5EF4-FFF2-40B4-BE49-F238E27FC236}">
                  <a16:creationId xmlns:a16="http://schemas.microsoft.com/office/drawing/2014/main" id="{2D1F25AA-4447-FC73-5067-E3A9344D692E}"/>
                </a:ext>
              </a:extLst>
            </p:cNvPr>
            <p:cNvSpPr/>
            <p:nvPr/>
          </p:nvSpPr>
          <p:spPr>
            <a:xfrm rot="10800000">
              <a:off x="1233337" y="1275687"/>
              <a:ext cx="422833" cy="304572"/>
            </a:xfrm>
            <a:prstGeom prst="flowChartManualOperation">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Tree>
    <p:extLst>
      <p:ext uri="{BB962C8B-B14F-4D97-AF65-F5344CB8AC3E}">
        <p14:creationId xmlns:p14="http://schemas.microsoft.com/office/powerpoint/2010/main" val="231300077"/>
      </p:ext>
    </p:extLst>
  </p:cSld>
  <p:clrMapOvr>
    <a:masterClrMapping/>
  </p:clrMapOvr>
</p:sld>
</file>

<file path=ppt/theme/theme1.xml><?xml version="1.0" encoding="utf-8"?>
<a:theme xmlns:a="http://schemas.openxmlformats.org/drawingml/2006/main" name="Office Theme">
  <a:themeElements>
    <a:clrScheme name="CPCM">
      <a:dk1>
        <a:sysClr val="windowText" lastClr="000000"/>
      </a:dk1>
      <a:lt1>
        <a:sysClr val="window" lastClr="FFFFFF"/>
      </a:lt1>
      <a:dk2>
        <a:srgbClr val="406078"/>
      </a:dk2>
      <a:lt2>
        <a:srgbClr val="E7E6E6"/>
      </a:lt2>
      <a:accent1>
        <a:srgbClr val="954D84"/>
      </a:accent1>
      <a:accent2>
        <a:srgbClr val="B08BA1"/>
      </a:accent2>
      <a:accent3>
        <a:srgbClr val="8ACA84"/>
      </a:accent3>
      <a:accent4>
        <a:srgbClr val="1D8CC8"/>
      </a:accent4>
      <a:accent5>
        <a:srgbClr val="5FC6C5"/>
      </a:accent5>
      <a:accent6>
        <a:srgbClr val="8D9EAE"/>
      </a:accent6>
      <a:hlink>
        <a:srgbClr val="C190B1"/>
      </a:hlink>
      <a:folHlink>
        <a:srgbClr val="BFE0AF"/>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706</TotalTime>
  <Words>11999</Words>
  <Application>Microsoft Office PowerPoint</Application>
  <PresentationFormat>A4 Paper (210x297 mm)</PresentationFormat>
  <Paragraphs>810</Paragraphs>
  <Slides>59</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59</vt:i4>
      </vt:variant>
    </vt:vector>
  </HeadingPairs>
  <TitlesOfParts>
    <vt:vector size="66" baseType="lpstr">
      <vt:lpstr>Arial</vt:lpstr>
      <vt:lpstr>Calibri</vt:lpstr>
      <vt:lpstr>Calibri Light</vt:lpstr>
      <vt:lpstr>Garamond</vt:lpstr>
      <vt:lpstr>Symbol</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Justina Li</dc:creator>
  <cp:keywords>, docId:30CD59631EFD336949BFFF6B67053942</cp:keywords>
  <cp:lastModifiedBy>Ilse Van der Straeten</cp:lastModifiedBy>
  <cp:revision>42</cp:revision>
  <dcterms:created xsi:type="dcterms:W3CDTF">2021-10-28T18:27:06Z</dcterms:created>
  <dcterms:modified xsi:type="dcterms:W3CDTF">2023-05-04T11:08:29Z</dcterms:modified>
</cp:coreProperties>
</file>