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7"/>
  </p:notesMasterIdLst>
  <p:handoutMasterIdLst>
    <p:handoutMasterId r:id="rId178"/>
  </p:handoutMasterIdLst>
  <p:sldIdLst>
    <p:sldId id="326" r:id="rId2"/>
    <p:sldId id="497" r:id="rId3"/>
    <p:sldId id="542" r:id="rId4"/>
    <p:sldId id="361" r:id="rId5"/>
    <p:sldId id="362" r:id="rId6"/>
    <p:sldId id="363" r:id="rId7"/>
    <p:sldId id="494" r:id="rId8"/>
    <p:sldId id="495" r:id="rId9"/>
    <p:sldId id="498" r:id="rId10"/>
    <p:sldId id="496" r:id="rId11"/>
    <p:sldId id="339" r:id="rId12"/>
    <p:sldId id="349" r:id="rId13"/>
    <p:sldId id="510" r:id="rId14"/>
    <p:sldId id="367" r:id="rId15"/>
    <p:sldId id="504" r:id="rId16"/>
    <p:sldId id="503" r:id="rId17"/>
    <p:sldId id="330" r:id="rId18"/>
    <p:sldId id="369" r:id="rId19"/>
    <p:sldId id="370" r:id="rId20"/>
    <p:sldId id="371" r:id="rId21"/>
    <p:sldId id="372" r:id="rId22"/>
    <p:sldId id="383" r:id="rId23"/>
    <p:sldId id="373" r:id="rId24"/>
    <p:sldId id="374" r:id="rId25"/>
    <p:sldId id="505" r:id="rId26"/>
    <p:sldId id="376" r:id="rId27"/>
    <p:sldId id="377" r:id="rId28"/>
    <p:sldId id="380" r:id="rId29"/>
    <p:sldId id="379" r:id="rId30"/>
    <p:sldId id="545" r:id="rId31"/>
    <p:sldId id="506" r:id="rId32"/>
    <p:sldId id="382" r:id="rId33"/>
    <p:sldId id="381" r:id="rId34"/>
    <p:sldId id="384" r:id="rId35"/>
    <p:sldId id="385" r:id="rId36"/>
    <p:sldId id="332" r:id="rId37"/>
    <p:sldId id="386" r:id="rId38"/>
    <p:sldId id="387" r:id="rId39"/>
    <p:sldId id="543" r:id="rId40"/>
    <p:sldId id="388" r:id="rId41"/>
    <p:sldId id="389" r:id="rId42"/>
    <p:sldId id="390" r:id="rId43"/>
    <p:sldId id="499" r:id="rId44"/>
    <p:sldId id="512" r:id="rId45"/>
    <p:sldId id="507" r:id="rId46"/>
    <p:sldId id="508" r:id="rId47"/>
    <p:sldId id="511" r:id="rId48"/>
    <p:sldId id="347" r:id="rId49"/>
    <p:sldId id="348" r:id="rId50"/>
    <p:sldId id="513" r:id="rId51"/>
    <p:sldId id="393" r:id="rId52"/>
    <p:sldId id="546" r:id="rId53"/>
    <p:sldId id="394" r:id="rId54"/>
    <p:sldId id="395" r:id="rId55"/>
    <p:sldId id="396" r:id="rId56"/>
    <p:sldId id="397" r:id="rId57"/>
    <p:sldId id="398" r:id="rId58"/>
    <p:sldId id="399" r:id="rId59"/>
    <p:sldId id="514" r:id="rId60"/>
    <p:sldId id="401" r:id="rId61"/>
    <p:sldId id="547" r:id="rId62"/>
    <p:sldId id="402" r:id="rId63"/>
    <p:sldId id="403" r:id="rId64"/>
    <p:sldId id="404" r:id="rId65"/>
    <p:sldId id="405" r:id="rId66"/>
    <p:sldId id="539" r:id="rId67"/>
    <p:sldId id="406" r:id="rId68"/>
    <p:sldId id="408" r:id="rId69"/>
    <p:sldId id="407" r:id="rId70"/>
    <p:sldId id="515" r:id="rId71"/>
    <p:sldId id="410" r:id="rId72"/>
    <p:sldId id="548" r:id="rId73"/>
    <p:sldId id="411" r:id="rId74"/>
    <p:sldId id="412" r:id="rId75"/>
    <p:sldId id="413" r:id="rId76"/>
    <p:sldId id="414" r:id="rId77"/>
    <p:sldId id="415" r:id="rId78"/>
    <p:sldId id="517" r:id="rId79"/>
    <p:sldId id="537" r:id="rId80"/>
    <p:sldId id="500" r:id="rId81"/>
    <p:sldId id="354" r:id="rId82"/>
    <p:sldId id="516" r:id="rId83"/>
    <p:sldId id="356" r:id="rId84"/>
    <p:sldId id="518" r:id="rId85"/>
    <p:sldId id="417" r:id="rId86"/>
    <p:sldId id="549" r:id="rId87"/>
    <p:sldId id="418" r:id="rId88"/>
    <p:sldId id="492" r:id="rId89"/>
    <p:sldId id="540" r:id="rId90"/>
    <p:sldId id="420" r:id="rId91"/>
    <p:sldId id="421" r:id="rId92"/>
    <p:sldId id="422" r:id="rId93"/>
    <p:sldId id="519" r:id="rId94"/>
    <p:sldId id="425" r:id="rId95"/>
    <p:sldId id="426" r:id="rId96"/>
    <p:sldId id="427" r:id="rId97"/>
    <p:sldId id="429" r:id="rId98"/>
    <p:sldId id="430" r:id="rId99"/>
    <p:sldId id="431" r:id="rId100"/>
    <p:sldId id="432" r:id="rId101"/>
    <p:sldId id="520" r:id="rId102"/>
    <p:sldId id="434" r:id="rId103"/>
    <p:sldId id="435" r:id="rId104"/>
    <p:sldId id="436" r:id="rId105"/>
    <p:sldId id="438" r:id="rId106"/>
    <p:sldId id="437" r:id="rId107"/>
    <p:sldId id="439" r:id="rId108"/>
    <p:sldId id="521" r:id="rId109"/>
    <p:sldId id="440" r:id="rId110"/>
    <p:sldId id="501" r:id="rId111"/>
    <p:sldId id="441" r:id="rId112"/>
    <p:sldId id="533" r:id="rId113"/>
    <p:sldId id="534" r:id="rId114"/>
    <p:sldId id="522" r:id="rId115"/>
    <p:sldId id="444" r:id="rId116"/>
    <p:sldId id="523" r:id="rId117"/>
    <p:sldId id="445" r:id="rId118"/>
    <p:sldId id="550" r:id="rId119"/>
    <p:sldId id="358" r:id="rId120"/>
    <p:sldId id="359" r:id="rId121"/>
    <p:sldId id="524" r:id="rId122"/>
    <p:sldId id="360" r:id="rId123"/>
    <p:sldId id="446" r:id="rId124"/>
    <p:sldId id="447" r:id="rId125"/>
    <p:sldId id="448" r:id="rId126"/>
    <p:sldId id="449" r:id="rId127"/>
    <p:sldId id="450" r:id="rId128"/>
    <p:sldId id="451" r:id="rId129"/>
    <p:sldId id="452" r:id="rId130"/>
    <p:sldId id="453" r:id="rId131"/>
    <p:sldId id="455" r:id="rId132"/>
    <p:sldId id="456" r:id="rId133"/>
    <p:sldId id="458" r:id="rId134"/>
    <p:sldId id="459" r:id="rId135"/>
    <p:sldId id="457" r:id="rId136"/>
    <p:sldId id="525" r:id="rId137"/>
    <p:sldId id="461" r:id="rId138"/>
    <p:sldId id="462" r:id="rId139"/>
    <p:sldId id="466" r:id="rId140"/>
    <p:sldId id="467" r:id="rId141"/>
    <p:sldId id="526" r:id="rId142"/>
    <p:sldId id="468" r:id="rId143"/>
    <p:sldId id="502" r:id="rId144"/>
    <p:sldId id="535" r:id="rId145"/>
    <p:sldId id="536" r:id="rId146"/>
    <p:sldId id="527" r:id="rId147"/>
    <p:sldId id="350" r:id="rId148"/>
    <p:sldId id="528" r:id="rId149"/>
    <p:sldId id="470" r:id="rId150"/>
    <p:sldId id="471" r:id="rId151"/>
    <p:sldId id="531" r:id="rId152"/>
    <p:sldId id="351" r:id="rId153"/>
    <p:sldId id="472" r:id="rId154"/>
    <p:sldId id="473" r:id="rId155"/>
    <p:sldId id="541" r:id="rId156"/>
    <p:sldId id="474" r:id="rId157"/>
    <p:sldId id="475" r:id="rId158"/>
    <p:sldId id="529" r:id="rId159"/>
    <p:sldId id="476" r:id="rId160"/>
    <p:sldId id="477" r:id="rId161"/>
    <p:sldId id="478" r:id="rId162"/>
    <p:sldId id="479" r:id="rId163"/>
    <p:sldId id="480" r:id="rId164"/>
    <p:sldId id="481" r:id="rId165"/>
    <p:sldId id="482" r:id="rId166"/>
    <p:sldId id="483" r:id="rId167"/>
    <p:sldId id="484" r:id="rId168"/>
    <p:sldId id="485" r:id="rId169"/>
    <p:sldId id="486" r:id="rId170"/>
    <p:sldId id="530" r:id="rId171"/>
    <p:sldId id="487" r:id="rId172"/>
    <p:sldId id="532" r:id="rId173"/>
    <p:sldId id="488" r:id="rId174"/>
    <p:sldId id="489" r:id="rId175"/>
    <p:sldId id="490" r:id="rId176"/>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368C983-8326-4C88-B79A-0382F4BBC174}">
          <p14:sldIdLst>
            <p14:sldId id="326"/>
            <p14:sldId id="497"/>
          </p14:sldIdLst>
        </p14:section>
        <p14:section name="Introducción al curso" id="{11F4ECF3-4EB2-4255-85B6-12F2044F0F66}">
          <p14:sldIdLst>
            <p14:sldId id="542"/>
            <p14:sldId id="361"/>
            <p14:sldId id="362"/>
            <p14:sldId id="363"/>
            <p14:sldId id="494"/>
          </p14:sldIdLst>
        </p14:section>
        <p14:section name="Sesión 1" id="{BA7C7ABF-6729-43CE-95F5-1F03262E9093}">
          <p14:sldIdLst>
            <p14:sldId id="495"/>
            <p14:sldId id="498"/>
            <p14:sldId id="496"/>
            <p14:sldId id="339"/>
            <p14:sldId id="349"/>
            <p14:sldId id="510"/>
            <p14:sldId id="367"/>
            <p14:sldId id="504"/>
            <p14:sldId id="503"/>
            <p14:sldId id="330"/>
            <p14:sldId id="369"/>
            <p14:sldId id="370"/>
            <p14:sldId id="371"/>
            <p14:sldId id="372"/>
            <p14:sldId id="383"/>
            <p14:sldId id="373"/>
            <p14:sldId id="374"/>
            <p14:sldId id="505"/>
            <p14:sldId id="376"/>
            <p14:sldId id="377"/>
            <p14:sldId id="380"/>
            <p14:sldId id="379"/>
            <p14:sldId id="545"/>
            <p14:sldId id="506"/>
            <p14:sldId id="382"/>
            <p14:sldId id="381"/>
            <p14:sldId id="384"/>
            <p14:sldId id="385"/>
            <p14:sldId id="332"/>
            <p14:sldId id="386"/>
            <p14:sldId id="387"/>
            <p14:sldId id="543"/>
            <p14:sldId id="388"/>
            <p14:sldId id="389"/>
          </p14:sldIdLst>
        </p14:section>
        <p14:section name="Sesión 2" id="{E39D8BDB-3A1B-4670-994A-A4A4BC0FCF4B}">
          <p14:sldIdLst>
            <p14:sldId id="390"/>
            <p14:sldId id="499"/>
            <p14:sldId id="512"/>
            <p14:sldId id="507"/>
            <p14:sldId id="508"/>
            <p14:sldId id="511"/>
            <p14:sldId id="347"/>
            <p14:sldId id="348"/>
            <p14:sldId id="513"/>
            <p14:sldId id="393"/>
            <p14:sldId id="546"/>
            <p14:sldId id="394"/>
            <p14:sldId id="395"/>
            <p14:sldId id="396"/>
            <p14:sldId id="397"/>
            <p14:sldId id="398"/>
            <p14:sldId id="399"/>
            <p14:sldId id="514"/>
            <p14:sldId id="401"/>
            <p14:sldId id="547"/>
            <p14:sldId id="402"/>
            <p14:sldId id="403"/>
            <p14:sldId id="404"/>
            <p14:sldId id="405"/>
            <p14:sldId id="539"/>
            <p14:sldId id="406"/>
            <p14:sldId id="408"/>
            <p14:sldId id="407"/>
            <p14:sldId id="515"/>
            <p14:sldId id="410"/>
            <p14:sldId id="548"/>
            <p14:sldId id="411"/>
            <p14:sldId id="412"/>
            <p14:sldId id="413"/>
            <p14:sldId id="414"/>
            <p14:sldId id="415"/>
            <p14:sldId id="517"/>
          </p14:sldIdLst>
        </p14:section>
        <p14:section name="Sesión 3" id="{AB2652CD-3FCF-4A29-BCCC-31749033F8F8}">
          <p14:sldIdLst>
            <p14:sldId id="537"/>
            <p14:sldId id="500"/>
            <p14:sldId id="354"/>
            <p14:sldId id="516"/>
            <p14:sldId id="356"/>
            <p14:sldId id="518"/>
            <p14:sldId id="417"/>
            <p14:sldId id="549"/>
            <p14:sldId id="418"/>
            <p14:sldId id="492"/>
            <p14:sldId id="540"/>
            <p14:sldId id="420"/>
            <p14:sldId id="421"/>
            <p14:sldId id="422"/>
            <p14:sldId id="519"/>
            <p14:sldId id="425"/>
            <p14:sldId id="426"/>
            <p14:sldId id="427"/>
            <p14:sldId id="429"/>
            <p14:sldId id="430"/>
            <p14:sldId id="431"/>
            <p14:sldId id="432"/>
            <p14:sldId id="520"/>
            <p14:sldId id="434"/>
            <p14:sldId id="435"/>
            <p14:sldId id="436"/>
            <p14:sldId id="438"/>
            <p14:sldId id="437"/>
            <p14:sldId id="439"/>
            <p14:sldId id="521"/>
          </p14:sldIdLst>
        </p14:section>
        <p14:section name="Sesión 4" id="{0FE350D4-938A-4E44-917F-F969E4D5EDA8}">
          <p14:sldIdLst>
            <p14:sldId id="440"/>
            <p14:sldId id="501"/>
            <p14:sldId id="441"/>
            <p14:sldId id="533"/>
            <p14:sldId id="534"/>
            <p14:sldId id="522"/>
            <p14:sldId id="444"/>
            <p14:sldId id="523"/>
            <p14:sldId id="445"/>
            <p14:sldId id="550"/>
            <p14:sldId id="358"/>
            <p14:sldId id="359"/>
            <p14:sldId id="524"/>
            <p14:sldId id="360"/>
            <p14:sldId id="446"/>
            <p14:sldId id="447"/>
            <p14:sldId id="448"/>
            <p14:sldId id="449"/>
            <p14:sldId id="450"/>
            <p14:sldId id="451"/>
            <p14:sldId id="452"/>
            <p14:sldId id="453"/>
            <p14:sldId id="455"/>
            <p14:sldId id="456"/>
            <p14:sldId id="458"/>
            <p14:sldId id="459"/>
            <p14:sldId id="457"/>
            <p14:sldId id="525"/>
            <p14:sldId id="461"/>
            <p14:sldId id="462"/>
            <p14:sldId id="466"/>
            <p14:sldId id="467"/>
            <p14:sldId id="526"/>
          </p14:sldIdLst>
        </p14:section>
        <p14:section name="Sesión 5" id="{1FE98FE7-64BE-4069-9E8A-9F43BF4C4B96}">
          <p14:sldIdLst>
            <p14:sldId id="468"/>
            <p14:sldId id="502"/>
            <p14:sldId id="535"/>
            <p14:sldId id="536"/>
            <p14:sldId id="527"/>
            <p14:sldId id="350"/>
            <p14:sldId id="528"/>
            <p14:sldId id="470"/>
            <p14:sldId id="471"/>
            <p14:sldId id="531"/>
            <p14:sldId id="351"/>
            <p14:sldId id="472"/>
            <p14:sldId id="473"/>
            <p14:sldId id="541"/>
            <p14:sldId id="474"/>
            <p14:sldId id="475"/>
            <p14:sldId id="529"/>
            <p14:sldId id="476"/>
            <p14:sldId id="477"/>
            <p14:sldId id="478"/>
            <p14:sldId id="479"/>
            <p14:sldId id="480"/>
            <p14:sldId id="481"/>
            <p14:sldId id="482"/>
            <p14:sldId id="483"/>
            <p14:sldId id="484"/>
            <p14:sldId id="485"/>
            <p14:sldId id="486"/>
            <p14:sldId id="530"/>
          </p14:sldIdLst>
        </p14:section>
        <p14:section name="Cierre del curso" id="{1EB01C84-8094-4D0A-9B0C-07C77195ABA7}">
          <p14:sldIdLst>
            <p14:sldId id="487"/>
            <p14:sldId id="532"/>
            <p14:sldId id="488"/>
            <p14:sldId id="489"/>
            <p14:sldId id="4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EC1317-ED4B-3651-3741-C9C6FC8C0C6C}" name="Justina Ojom" initials="JO" userId="S::justina.ojom@little-fish.co::cbdaed7d-8d45-4372-a16a-f3f8900c2f45" providerId="AD"/>
  <p188:author id="{A6CD2C85-96A4-AF01-AB10-A67020F94562}" name="Michelle Khoza" initials="MK" userId="Michelle Khoza" providerId="None"/>
  <p188:author id="{F57F93BA-703D-4738-14A7-199BF60A874C}" name="Justina Ojom" initials="JO" userId="Justina Ojom" providerId="None"/>
  <p188:author id="{DBDEE0E3-1A57-E431-BFC6-DDA48B8DE882}" name="Johanna Potes Paier" initials="JP" userId="96344ad545d40d46"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26794"/>
    <a:srgbClr val="000000"/>
    <a:srgbClr val="35B2B4"/>
    <a:srgbClr val="97467D"/>
    <a:srgbClr val="405E79"/>
    <a:srgbClr val="95CD7A"/>
    <a:srgbClr val="70995C"/>
    <a:srgbClr val="D5EBCA"/>
    <a:srgbClr val="E3D3DB"/>
    <a:srgbClr val="AC6B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6" autoAdjust="0"/>
    <p:restoredTop sz="77199" autoAdjust="0"/>
  </p:normalViewPr>
  <p:slideViewPr>
    <p:cSldViewPr snapToGrid="0">
      <p:cViewPr varScale="1">
        <p:scale>
          <a:sx n="54" d="100"/>
          <a:sy n="54" d="100"/>
        </p:scale>
        <p:origin x="756" y="3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74" d="100"/>
          <a:sy n="74" d="100"/>
        </p:scale>
        <p:origin x="4112" y="200"/>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microsoft.com/office/2018/10/relationships/authors" Targe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FAAEB6-E61C-4624-B9E6-BED41F835A4A}"/>
              </a:ext>
            </a:extLst>
          </p:cNvPr>
          <p:cNvSpPr>
            <a:spLocks noGrp="1"/>
          </p:cNvSpPr>
          <p:nvPr>
            <p:ph type="hdr" sz="quarter"/>
          </p:nvPr>
        </p:nvSpPr>
        <p:spPr>
          <a:xfrm>
            <a:off x="1" y="2"/>
            <a:ext cx="3076363" cy="513508"/>
          </a:xfrm>
          <a:prstGeom prst="rect">
            <a:avLst/>
          </a:prstGeom>
        </p:spPr>
        <p:txBody>
          <a:bodyPr vert="horz" lIns="99048" tIns="49524" rIns="99048" bIns="49524" rtlCol="0"/>
          <a:lstStyle>
            <a:lvl1pPr algn="l">
              <a:defRPr sz="1300"/>
            </a:lvl1pPr>
          </a:lstStyle>
          <a:p>
            <a:endParaRPr lang="en-CA" dirty="0"/>
          </a:p>
        </p:txBody>
      </p:sp>
      <p:sp>
        <p:nvSpPr>
          <p:cNvPr id="3" name="Date Placeholder 2">
            <a:extLst>
              <a:ext uri="{FF2B5EF4-FFF2-40B4-BE49-F238E27FC236}">
                <a16:creationId xmlns:a16="http://schemas.microsoft.com/office/drawing/2014/main" id="{76945E12-8FEC-466A-BC96-0A53E028DD75}"/>
              </a:ext>
            </a:extLst>
          </p:cNvPr>
          <p:cNvSpPr>
            <a:spLocks noGrp="1"/>
          </p:cNvSpPr>
          <p:nvPr>
            <p:ph type="dt" sz="quarter" idx="1"/>
          </p:nvPr>
        </p:nvSpPr>
        <p:spPr>
          <a:xfrm>
            <a:off x="4021295" y="2"/>
            <a:ext cx="3076363" cy="513508"/>
          </a:xfrm>
          <a:prstGeom prst="rect">
            <a:avLst/>
          </a:prstGeom>
        </p:spPr>
        <p:txBody>
          <a:bodyPr vert="horz" lIns="99048" tIns="49524" rIns="99048" bIns="49524" rtlCol="0"/>
          <a:lstStyle>
            <a:lvl1pPr algn="r">
              <a:defRPr sz="1300"/>
            </a:lvl1pPr>
          </a:lstStyle>
          <a:p>
            <a:fld id="{4383D835-2706-420F-9614-605069E3941B}" type="datetimeFigureOut">
              <a:rPr lang="en-CA" smtClean="0"/>
              <a:t>2023-05-26</a:t>
            </a:fld>
            <a:endParaRPr lang="en-CA" dirty="0"/>
          </a:p>
        </p:txBody>
      </p:sp>
      <p:sp>
        <p:nvSpPr>
          <p:cNvPr id="4" name="Footer Placeholder 3">
            <a:extLst>
              <a:ext uri="{FF2B5EF4-FFF2-40B4-BE49-F238E27FC236}">
                <a16:creationId xmlns:a16="http://schemas.microsoft.com/office/drawing/2014/main" id="{64315364-F0D9-4B57-9780-6EA3B6E2CA46}"/>
              </a:ext>
            </a:extLst>
          </p:cNvPr>
          <p:cNvSpPr>
            <a:spLocks noGrp="1"/>
          </p:cNvSpPr>
          <p:nvPr>
            <p:ph type="ftr" sz="quarter" idx="2"/>
          </p:nvPr>
        </p:nvSpPr>
        <p:spPr>
          <a:xfrm>
            <a:off x="1" y="9721108"/>
            <a:ext cx="3076363" cy="513507"/>
          </a:xfrm>
          <a:prstGeom prst="rect">
            <a:avLst/>
          </a:prstGeom>
        </p:spPr>
        <p:txBody>
          <a:bodyPr vert="horz" lIns="99048" tIns="49524" rIns="99048" bIns="49524" rtlCol="0" anchor="b"/>
          <a:lstStyle>
            <a:lvl1pPr algn="l">
              <a:defRPr sz="1300"/>
            </a:lvl1pPr>
          </a:lstStyle>
          <a:p>
            <a:endParaRPr lang="en-CA" dirty="0"/>
          </a:p>
        </p:txBody>
      </p:sp>
      <p:sp>
        <p:nvSpPr>
          <p:cNvPr id="5" name="Slide Number Placeholder 4">
            <a:extLst>
              <a:ext uri="{FF2B5EF4-FFF2-40B4-BE49-F238E27FC236}">
                <a16:creationId xmlns:a16="http://schemas.microsoft.com/office/drawing/2014/main" id="{796983DF-0AB9-4C2A-8646-4B872DAFE52A}"/>
              </a:ext>
            </a:extLst>
          </p:cNvPr>
          <p:cNvSpPr>
            <a:spLocks noGrp="1"/>
          </p:cNvSpPr>
          <p:nvPr>
            <p:ph type="sldNum" sz="quarter" idx="3"/>
          </p:nvPr>
        </p:nvSpPr>
        <p:spPr>
          <a:xfrm>
            <a:off x="4021295" y="9721108"/>
            <a:ext cx="3076363" cy="513507"/>
          </a:xfrm>
          <a:prstGeom prst="rect">
            <a:avLst/>
          </a:prstGeom>
        </p:spPr>
        <p:txBody>
          <a:bodyPr vert="horz" lIns="99048" tIns="49524" rIns="99048" bIns="49524" rtlCol="0" anchor="b"/>
          <a:lstStyle>
            <a:lvl1pPr algn="r">
              <a:defRPr sz="1300"/>
            </a:lvl1pPr>
          </a:lstStyle>
          <a:p>
            <a:fld id="{88951756-C696-437A-BBE9-CDACCAA1EE5E}" type="slidenum">
              <a:rPr lang="en-CA" smtClean="0"/>
              <a:t>‹#›</a:t>
            </a:fld>
            <a:endParaRPr lang="en-CA" dirty="0"/>
          </a:p>
        </p:txBody>
      </p:sp>
    </p:spTree>
    <p:extLst>
      <p:ext uri="{BB962C8B-B14F-4D97-AF65-F5344CB8AC3E}">
        <p14:creationId xmlns:p14="http://schemas.microsoft.com/office/powerpoint/2010/main" val="427806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Slide Number Placeholder 6">
            <a:extLst>
              <a:ext uri="{FF2B5EF4-FFF2-40B4-BE49-F238E27FC236}">
                <a16:creationId xmlns:a16="http://schemas.microsoft.com/office/drawing/2014/main" id="{9FA7084B-58DA-74BB-3C5A-145883097789}"/>
              </a:ext>
            </a:extLst>
          </p:cNvPr>
          <p:cNvSpPr>
            <a:spLocks noGrp="1"/>
          </p:cNvSpPr>
          <p:nvPr>
            <p:ph type="sldNum" sz="quarter" idx="5"/>
          </p:nvPr>
        </p:nvSpPr>
        <p:spPr>
          <a:xfrm>
            <a:off x="6330551" y="9518920"/>
            <a:ext cx="659530" cy="571120"/>
          </a:xfrm>
          <a:prstGeom prst="rect">
            <a:avLst/>
          </a:prstGeom>
        </p:spPr>
        <p:txBody>
          <a:bodyPr vert="horz" lIns="99048" tIns="49524" rIns="99048" bIns="49524" rtlCol="0" anchor="b"/>
          <a:lstStyle>
            <a:lvl1pPr algn="r">
              <a:defRPr sz="1200">
                <a:solidFill>
                  <a:schemeClr val="tx1">
                    <a:lumMod val="50000"/>
                    <a:lumOff val="50000"/>
                  </a:schemeClr>
                </a:solidFill>
              </a:defRPr>
            </a:lvl1pPr>
          </a:lstStyle>
          <a:p>
            <a:fld id="{780767AD-8186-5647-9165-A19B63BA7F43}" type="slidenum">
              <a:rPr lang="en-US" smtClean="0"/>
              <a:t>‹#›</a:t>
            </a:fld>
            <a:endParaRPr lang="en-US" dirty="0"/>
          </a:p>
        </p:txBody>
      </p:sp>
      <p:sp>
        <p:nvSpPr>
          <p:cNvPr id="4" name="Notes Placeholder 3">
            <a:extLst>
              <a:ext uri="{FF2B5EF4-FFF2-40B4-BE49-F238E27FC236}">
                <a16:creationId xmlns:a16="http://schemas.microsoft.com/office/drawing/2014/main" id="{C5A4F90C-414E-A0DE-34C3-E300E4312A2E}"/>
              </a:ext>
            </a:extLst>
          </p:cNvPr>
          <p:cNvSpPr>
            <a:spLocks noGrp="1"/>
          </p:cNvSpPr>
          <p:nvPr>
            <p:ph type="body" sz="quarter" idx="3"/>
          </p:nvPr>
        </p:nvSpPr>
        <p:spPr>
          <a:xfrm>
            <a:off x="479425" y="4229101"/>
            <a:ext cx="6140450" cy="5442609"/>
          </a:xfrm>
          <a:prstGeom prst="rect">
            <a:avLst/>
          </a:prstGeom>
        </p:spPr>
        <p:txBody>
          <a:bodyPr vert="horz" lIns="99048" tIns="49524" rIns="99048" bIns="49524" rtlCol="0"/>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endParaRPr lang="en-CA"/>
          </a:p>
        </p:txBody>
      </p:sp>
      <p:sp>
        <p:nvSpPr>
          <p:cNvPr id="5" name="Slide Image Placeholder 4">
            <a:extLst>
              <a:ext uri="{FF2B5EF4-FFF2-40B4-BE49-F238E27FC236}">
                <a16:creationId xmlns:a16="http://schemas.microsoft.com/office/drawing/2014/main" id="{9CDB951F-9A75-D95B-01DC-4A300E68008D}"/>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Tree>
    <p:extLst>
      <p:ext uri="{BB962C8B-B14F-4D97-AF65-F5344CB8AC3E}">
        <p14:creationId xmlns:p14="http://schemas.microsoft.com/office/powerpoint/2010/main" val="1174379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urldefense.com/v3/__https:/youtu.be/rdiVQjREU4c__;!!IDEMUsA!FqSc4KkBBXPhKeVSKUKZ89Iw98-k4zEnyDa5zs7X2rP6gmt5htaelGgF6uBo33bKLqQMFUzLTXNVWZhkm1wS7rdQKJCQ5GwFLRsyA9Y$"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s://youtu.be/Np-I3ARvPQY" TargetMode="External"/><Relationship Id="rId2" Type="http://schemas.openxmlformats.org/officeDocument/2006/relationships/slide" Target="../slides/slide105.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3" Type="http://schemas.openxmlformats.org/officeDocument/2006/relationships/hyperlink" Target="https://www.youtube.com/watch?v=50h1SZegoUA&amp;list=PLSnTMDfTYBLgPMh7jm_XOj_WR0b6NUJdI&amp;index=1" TargetMode="External"/><Relationship Id="rId2" Type="http://schemas.openxmlformats.org/officeDocument/2006/relationships/slide" Target="../slides/slide117.xml"/><Relationship Id="rId1" Type="http://schemas.openxmlformats.org/officeDocument/2006/relationships/notesMaster" Target="../notesMasters/notesMaster1.xml"/><Relationship Id="rId5" Type="http://schemas.openxmlformats.org/officeDocument/2006/relationships/hyperlink" Target="https://youtu.be/9X8QNJGMNVw" TargetMode="External"/><Relationship Id="rId4" Type="http://schemas.openxmlformats.org/officeDocument/2006/relationships/hyperlink" Target="https://youtu.be/At3uQPRmzBw" TargetMode="External"/></Relationships>
</file>

<file path=ppt/notesSlides/_rels/notesSlide118.xml.rels><?xml version="1.0" encoding="UTF-8" standalone="yes"?>
<Relationships xmlns="http://schemas.openxmlformats.org/package/2006/relationships"><Relationship Id="rId3" Type="http://schemas.openxmlformats.org/officeDocument/2006/relationships/hyperlink" Target="https://www.youtube.com/watch?v=LKeuYK6d2aM&amp;list=PLSnTMDfTYBLgPMh7jm_XOj_WR0b6NUJdI&amp;index=22" TargetMode="External"/><Relationship Id="rId2" Type="http://schemas.openxmlformats.org/officeDocument/2006/relationships/slide" Target="../slides/slide118.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3" Type="http://schemas.openxmlformats.org/officeDocument/2006/relationships/hyperlink" Target="https://www.youtube.com/watch?v=YjJ4PN72rJk&amp;list=PLSnTMDfTYBLgPMh7jm_XOj_WR0b6NUJdI&amp;index=17" TargetMode="External"/><Relationship Id="rId2" Type="http://schemas.openxmlformats.org/officeDocument/2006/relationships/slide" Target="../slides/slide131.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resourcecentre.savethechildren.net/document/inter-agency-guidelines-case-management-and-child-protectio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3" Type="http://schemas.openxmlformats.org/officeDocument/2006/relationships/hyperlink" Target="https://www.youtube.com/watch?v=tY0sy5cUxJc&amp;list=PLSnTMDfTYBLgPMh7jm_XOj_WR0b6NUJdI&amp;index=18" TargetMode="External"/><Relationship Id="rId2" Type="http://schemas.openxmlformats.org/officeDocument/2006/relationships/slide" Target="../slides/slide166.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childprotectioninnovation9555"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cs.google.com/spreadsheets/d/1EGBQe_27Ex31m8HHAnpmbGTjtL0Vx_kl8wHFSBelquw/edit?usp=sharin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50h1SZegoUA&amp;list=PLSnTMDfTYBLgPMh7jm_XOj_WR0b6NUJdI&amp;index=1&amp;t=3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youtube.com/watch?v=I5Lfi_8A4iU&amp;list=PLSnTMDfTYBLgPMh7jm_XOj_WR0b6NUJdI&amp;index=13"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ssionlab.com/methods/coat-of-arm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sessionlab.com/blog/icebreaker-games" TargetMode="External"/><Relationship Id="rId4" Type="http://schemas.openxmlformats.org/officeDocument/2006/relationships/hyperlink" Target="https://www.sessionlab.com/methods/everyone-is-a-liar-two-truths-and-one-lie"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urldefense.com/v3/__https:/youtu.be/vQY2Q7CxwPI__;!!IDEMUsA!FqSc4KkBBXPhKeVSKUKZ89Iw98-k4zEnyDa5zs7X2rP6gmt5htaelGgF6uBo33bKLqQMFUzLTXNVWZhkm1wS7rdQKJCQ5GwFkjU1PEk$"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youtu.be/545yXNCxFH8"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support.primero.org/books/primeroIMS/PrimeroCPIMSUserGuide/development_v2/" TargetMode="External"/><Relationship Id="rId5" Type="http://schemas.openxmlformats.org/officeDocument/2006/relationships/hyperlink" Target="https://www.youtube.com/watch?v=VuNU_pY2Ssg&amp;list=PLSnTMDfTYBLgPMh7jm_XOj_WR0b6NUJdI&amp;index=3" TargetMode="External"/><Relationship Id="rId4" Type="http://schemas.openxmlformats.org/officeDocument/2006/relationships/hyperlink" Target="https://www.youtube.com/watch?v=3KAQYi_4RDk" TargetMode="Externa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urldefense.com/v3/__https:/youtu.be/QwGjcdOri7I__;!!IDEMUsA!FqSc4KkBBXPhKeVSKUKZ89Iw98-k4zEnyDa5zs7X2rP6gmt5htaelGgF6uBo33bKLqQMFUzLTXNVWZhkm1wS7rdQKJCQ5GwF7mkv4EU$"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support.primero.org/books/primeroIMS/PrimeroCPIMSUserGuide/development_v2/#h.4f1mdlm" TargetMode="External"/><Relationship Id="rId2" Type="http://schemas.openxmlformats.org/officeDocument/2006/relationships/slide" Target="../slides/slide64.xml"/><Relationship Id="rId1" Type="http://schemas.openxmlformats.org/officeDocument/2006/relationships/notesMaster" Target="../notesMasters/notesMaster1.xml"/><Relationship Id="rId6" Type="http://schemas.openxmlformats.org/officeDocument/2006/relationships/hyperlink" Target="https://support.primero.org/books/primeroIMS/PrimeroCPIMSUserGuide/development_v2/" TargetMode="External"/><Relationship Id="rId5" Type="http://schemas.openxmlformats.org/officeDocument/2006/relationships/hyperlink" Target="https://www.youtube.com/watch?v=VuNU_pY2Ssg&amp;list=PLSnTMDfTYBLgPMh7jm_XOj_WR0b6NUJdI&amp;index=3" TargetMode="External"/><Relationship Id="rId4" Type="http://schemas.openxmlformats.org/officeDocument/2006/relationships/hyperlink" Target="https://youtu.be/bj6fGzzaWpw"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sessionlab.com/blog/icebreaker-game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urldefense.com/v3/__https:/youtu.be/RcSDERsN4nA__;!!IDEMUsA!FqSc4KkBBXPhKeVSKUKZ89Iw98-k4zEnyDa5zs7X2rP6gmt5htaelGgF6uBo33bKLqQMFUzLTXNVWZhkm1wS7rdQKJCQ5GwFBURCV7U$"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youtu.be/WwSuXLJAOFc" TargetMode="External"/><Relationship Id="rId7" Type="http://schemas.openxmlformats.org/officeDocument/2006/relationships/hyperlink" Target="https://support.primero.org/books/primeroIMS/PrimeroCPIMSUserGuide/development_v2/"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https://www.youtube.com/watch?v=Wi08pn8u5lY&amp;list=PLSnTMDfTYBLgPMh7jm_XOj_WR0b6NUJdI&amp;index=7" TargetMode="External"/><Relationship Id="rId5" Type="http://schemas.openxmlformats.org/officeDocument/2006/relationships/hyperlink" Target="https://www.youtube.com/watch?v=VuNU_pY2Ssg&amp;list=PLSnTMDfTYBLgPMh7jm_XOj_WR0b6NUJdI&amp;index=3" TargetMode="External"/><Relationship Id="rId4" Type="http://schemas.openxmlformats.org/officeDocument/2006/relationships/hyperlink" Target="https://support.primero.org/books/primeroIMS/PrimeroCPIMSUserGuide/development_v2/#h.4f1mdlm"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s://youtu.be/0a9Gy1aCsOU" TargetMode="External"/><Relationship Id="rId2" Type="http://schemas.openxmlformats.org/officeDocument/2006/relationships/slide" Target="../slides/slide90.xml"/><Relationship Id="rId1" Type="http://schemas.openxmlformats.org/officeDocument/2006/relationships/notesMaster" Target="../notesMasters/notesMaster1.xml"/><Relationship Id="rId5" Type="http://schemas.openxmlformats.org/officeDocument/2006/relationships/hyperlink" Target="https://support.primero.org/books/primeroIMS/PrimeroCPIMSUserGuide/development_v2/" TargetMode="External"/><Relationship Id="rId4" Type="http://schemas.openxmlformats.org/officeDocument/2006/relationships/hyperlink" Target="https://www.youtube.com/watch?v=pPKhGYo74EA&amp;list=PLSnTMDfTYBLgPMh7jm_XOj_WR0b6NUJdI&amp;index=10" TargetMode="Externa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app.vyond.com/videos/fcdaa025-ec78-458f-ae20-950b9dcece23" TargetMode="External"/><Relationship Id="rId2" Type="http://schemas.openxmlformats.org/officeDocument/2006/relationships/slide" Target="../slides/slide93.xml"/><Relationship Id="rId1" Type="http://schemas.openxmlformats.org/officeDocument/2006/relationships/notesMaster" Target="../notesMasters/notesMaster1.xml"/><Relationship Id="rId4" Type="http://schemas.openxmlformats.org/officeDocument/2006/relationships/hyperlink" Target="https://urldefense.com/v3/__https:/youtu.be/Kgwy6xCi3fo__;!!IDEMUsA!FqSc4KkBBXPhKeVSKUKZ89Iw98-k4zEnyDa5zs7X2rP6gmt5htaelGgF6uBo33bKLqQMFUzLTXNVWZhkm1wS7rdQKJCQ5GwFfF28iyg$" TargetMode="Externa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youtube.com/watch?v=VuNU_pY2Ssg&amp;list=PLSnTMDfTYBLgPMh7jm_XOj_WR0b6NUJdI&amp;index=3" TargetMode="External"/><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s://support.primero.org/books/primeroIMS/PrimeroCPIMSUserGuide/development_v2/" TargetMode="Externa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DEEBA39-20EB-C0E1-DAA0-CE4FD2037AB9}"/>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F67B2E38-D744-C465-E081-089C8AFB9E71}"/>
              </a:ext>
            </a:extLst>
          </p:cNvPr>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3041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pPr lvl="0"/>
            <a:r>
              <a:rPr lang="es-ES_tradnl" b="1" noProof="0" dirty="0"/>
              <a:t>EXPLICAR:</a:t>
            </a:r>
          </a:p>
          <a:p>
            <a:pPr marL="171450" lvl="0" indent="-171450">
              <a:buFont typeface="Arial" panose="020B0604020202020204" pitchFamily="34" charset="0"/>
              <a:buChar char="•"/>
            </a:pPr>
            <a:r>
              <a:rPr lang="es-ES_tradnl" b="0" i="0" noProof="0" dirty="0">
                <a:sym typeface="Helvetica Neue"/>
              </a:rPr>
              <a:t>Presente el contenido la diapositiva.</a:t>
            </a:r>
            <a:endParaRPr lang="es-ES_tradnl" b="0" i="0" noProof="0" dirty="0"/>
          </a:p>
        </p:txBody>
      </p:sp>
      <p:sp>
        <p:nvSpPr>
          <p:cNvPr id="3" name="Slide Image Placeholder 2">
            <a:extLst>
              <a:ext uri="{FF2B5EF4-FFF2-40B4-BE49-F238E27FC236}">
                <a16:creationId xmlns:a16="http://schemas.microsoft.com/office/drawing/2014/main" id="{42459524-76E4-E139-B64F-B2EDC0E8D14B}"/>
              </a:ext>
            </a:extLst>
          </p:cNvPr>
          <p:cNvSpPr>
            <a:spLocks noGrp="1" noRot="1" noChangeAspect="1"/>
          </p:cNvSpPr>
          <p:nvPr>
            <p:ph type="sldImg"/>
          </p:nvPr>
        </p:nvSpPr>
        <p:spPr>
          <a:xfrm>
            <a:off x="477838" y="460375"/>
            <a:ext cx="6143625" cy="3455988"/>
          </a:xfrm>
        </p:spPr>
      </p:sp>
    </p:spTree>
    <p:extLst>
      <p:ext uri="{BB962C8B-B14F-4D97-AF65-F5344CB8AC3E}">
        <p14:creationId xmlns:p14="http://schemas.microsoft.com/office/powerpoint/2010/main" val="26156615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noProof="0" dirty="0"/>
              <a:t>JUEGO PARA DINAMIZAR (Tiempo: 10 min)</a:t>
            </a:r>
          </a:p>
          <a:p>
            <a:pPr marL="171450" indent="-171450">
              <a:buFont typeface="Arial" panose="020B0604020202020204" pitchFamily="34" charset="0"/>
              <a:buChar char="•"/>
            </a:pPr>
            <a:r>
              <a:rPr lang="es-ES_tradnl" noProof="0" dirty="0"/>
              <a:t>Escoja un juego o dinámica que se adapte al contexto. Si necesita ideas o inspiración, por favor consulte los ejemplos en </a:t>
            </a:r>
            <a:r>
              <a:rPr lang="es-ES_tradnl" noProof="0" dirty="0">
                <a:solidFill>
                  <a:srgbClr val="026794"/>
                </a:solidFill>
                <a:hlinkClick r:id="rId3">
                  <a:extLst>
                    <a:ext uri="{A12FA001-AC4F-418D-AE19-62706E023703}">
                      <ahyp:hlinkClr xmlns:ahyp="http://schemas.microsoft.com/office/drawing/2018/hyperlinkcolor" val="tx"/>
                    </a:ext>
                  </a:extLst>
                </a:hlinkClick>
              </a:rPr>
              <a:t>este sitio web</a:t>
            </a:r>
            <a:r>
              <a:rPr lang="es-ES_tradnl" noProof="0" dirty="0">
                <a:solidFill>
                  <a:srgbClr val="026794"/>
                </a:solidFill>
              </a:rPr>
              <a:t>.</a:t>
            </a:r>
            <a:endParaRPr lang="es-ES_tradnl"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100</a:t>
            </a:fld>
            <a:endParaRPr lang="en-US" dirty="0"/>
          </a:p>
        </p:txBody>
      </p:sp>
    </p:spTree>
    <p:extLst>
      <p:ext uri="{BB962C8B-B14F-4D97-AF65-F5344CB8AC3E}">
        <p14:creationId xmlns:p14="http://schemas.microsoft.com/office/powerpoint/2010/main" val="254124532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s-ES_tradnl" b="1" noProof="0" dirty="0"/>
              <a:t>VIDEO</a:t>
            </a:r>
          </a:p>
          <a:p>
            <a:pPr marL="171450" indent="-171450">
              <a:buFont typeface="Arial" panose="020B0604020202020204" pitchFamily="34" charset="0"/>
              <a:buChar char="•"/>
            </a:pPr>
            <a:r>
              <a:rPr lang="es-ES_tradnl" i="1" noProof="0" dirty="0"/>
              <a:t>Veamos un video sobre el sexto paso, “Cierre del caso”.</a:t>
            </a:r>
          </a:p>
          <a:p>
            <a:pPr marL="628650" lvl="1" indent="-171450">
              <a:buFont typeface="Arial" panose="020B0604020202020204" pitchFamily="34" charset="0"/>
              <a:buChar char="•"/>
            </a:pPr>
            <a:r>
              <a:rPr lang="es-ES_tradnl" noProof="0" dirty="0"/>
              <a:t>Alternativa: invite a una/un voluntaria/o a leer el caso de la </a:t>
            </a:r>
            <a:r>
              <a:rPr lang="es-ES_tradnl" b="1" noProof="0" dirty="0"/>
              <a:t>página 31 del Libro de ejercicios: Estudio de caso - Paso 6.</a:t>
            </a:r>
          </a:p>
          <a:p>
            <a:pPr marL="171450" indent="-171450">
              <a:buFont typeface="Arial" panose="020B0604020202020204" pitchFamily="34" charset="0"/>
              <a:buChar char="•"/>
            </a:pPr>
            <a:r>
              <a:rPr lang="es-ES_tradnl" noProof="0" dirty="0"/>
              <a:t>Ver video: </a:t>
            </a:r>
            <a:r>
              <a:rPr lang="en-BE" sz="1800" u="sng" kern="0" dirty="0">
                <a:solidFill>
                  <a:srgbClr val="0000FF"/>
                </a:solidFill>
                <a:effectLst/>
                <a:latin typeface="Calibri" panose="020F0502020204030204" pitchFamily="34" charset="0"/>
                <a:ea typeface="Calibri" panose="020F0502020204030204" pitchFamily="34" charset="0"/>
                <a:hlinkClick r:id="rId3"/>
              </a:rPr>
              <a:t>https://youtu.be/rdiVQjREU4c</a:t>
            </a:r>
            <a:r>
              <a:rPr lang="en-GB" sz="1800" u="sng" kern="0" dirty="0">
                <a:solidFill>
                  <a:srgbClr val="0000FF"/>
                </a:solidFill>
                <a:effectLst/>
                <a:latin typeface="Calibri" panose="020F0502020204030204" pitchFamily="34" charset="0"/>
                <a:ea typeface="Calibri" panose="020F0502020204030204" pitchFamily="34" charset="0"/>
              </a:rPr>
              <a:t> </a:t>
            </a:r>
            <a:endParaRPr lang="es-ES_tradnl" noProof="0" dirty="0"/>
          </a:p>
          <a:p>
            <a:pPr marL="171450" indent="-171450">
              <a:buFont typeface="Arial" panose="020B0604020202020204" pitchFamily="34" charset="0"/>
              <a:buChar char="•"/>
            </a:pPr>
            <a:endParaRPr lang="es-ES_tradnl" noProof="0" dirty="0"/>
          </a:p>
        </p:txBody>
      </p:sp>
      <p:sp>
        <p:nvSpPr>
          <p:cNvPr id="3" name="Slide Image Placeholder 2">
            <a:extLst>
              <a:ext uri="{FF2B5EF4-FFF2-40B4-BE49-F238E27FC236}">
                <a16:creationId xmlns:a16="http://schemas.microsoft.com/office/drawing/2014/main" id="{DA01D2C1-A370-0B5B-F981-ACBCFA83F112}"/>
              </a:ext>
            </a:extLst>
          </p:cNvPr>
          <p:cNvSpPr>
            <a:spLocks noGrp="1" noRot="1" noChangeAspect="1"/>
          </p:cNvSpPr>
          <p:nvPr>
            <p:ph type="sldImg"/>
          </p:nvPr>
        </p:nvSpPr>
        <p:spPr/>
      </p:sp>
    </p:spTree>
    <p:extLst>
      <p:ext uri="{BB962C8B-B14F-4D97-AF65-F5344CB8AC3E}">
        <p14:creationId xmlns:p14="http://schemas.microsoft.com/office/powerpoint/2010/main" val="91989335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noProof="0" dirty="0"/>
              <a:t>DEBATE EN GRUPO (Tiempo: 10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Divida a las/os participantes en grupos de 3-5 personas.</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Deje que las/os participantes discutan.</a:t>
            </a:r>
          </a:p>
          <a:p>
            <a:pPr marL="171450" indent="-171450">
              <a:buFont typeface="Arial" panose="020B0604020202020204" pitchFamily="34" charset="0"/>
              <a:buChar char="•"/>
            </a:pPr>
            <a:r>
              <a:rPr lang="es-ES_tradnl" noProof="0" dirty="0"/>
              <a:t>Verifique que tengan el libro cerrado, ya que las respuestas están ahí.</a:t>
            </a:r>
          </a:p>
          <a:p>
            <a:endParaRPr lang="es-ES_tradnl" noProof="0" dirty="0"/>
          </a:p>
          <a:p>
            <a:r>
              <a:rPr lang="es-ES_tradnl" b="1" noProof="0" dirty="0"/>
              <a:t>DEBATE GENERAL</a:t>
            </a:r>
          </a:p>
          <a:p>
            <a:pPr marL="171450" indent="-171450">
              <a:buFont typeface="Arial" panose="020B0604020202020204" pitchFamily="34" charset="0"/>
              <a:buChar char="•"/>
            </a:pPr>
            <a:r>
              <a:rPr lang="es-ES_tradnl" noProof="0" dirty="0"/>
              <a:t>Asegúrese de que las/os participantes tengan tiempo para hablar sobre lo que discutieron (deje que los grupos se complementen).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Puede complementar con lo siguiente:</a:t>
            </a:r>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¿Cuáles son los criterios para cerrar un caso?</a:t>
            </a:r>
            <a:r>
              <a:rPr lang="es-ES_tradnl" i="1" noProof="0" dirty="0">
                <a:effectLst/>
              </a:rPr>
              <a:t> </a:t>
            </a:r>
            <a:r>
              <a:rPr lang="es-ES_tradnl" b="1" i="1" noProof="0" dirty="0"/>
              <a:t> </a:t>
            </a:r>
            <a:br>
              <a:rPr lang="es-ES_tradnl" b="1" i="1" noProof="0" dirty="0"/>
            </a:br>
            <a:r>
              <a:rPr lang="es-ES_tradnl" b="0" i="0" noProof="0" dirty="0"/>
              <a:t>Un caso puede ser cerrado si:</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Se han cumplido los objetivos del plan del caso; la/el menor está a salvo de cualquier daño, recibe atención y cuidados para velar por su bienestar y no hay motivos de preocupación adicionales.</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La/el menor cumplió 18 años (por lo que, en ocasiones, la/el asistente social tendrá que continuar ayudando a la / al menor por unos meses o remitirla/lo a otro proveedor de servicios si es necesario).</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La/el menor fallece.</a:t>
            </a:r>
            <a:r>
              <a:rPr lang="es-ES_tradnl" noProof="0" dirty="0">
                <a:effectLst/>
              </a:rPr>
              <a:t> </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La/el menor se muda y no hay posibilidad de hacer una transferencia.</a:t>
            </a:r>
            <a:r>
              <a:rPr lang="es-ES_tradnl" noProof="0" dirty="0">
                <a:effectLst/>
              </a:rPr>
              <a:t> </a:t>
            </a:r>
            <a:endParaRPr lang="es-ES_tradnl" noProof="0" dirty="0"/>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¿Por qué es necesario que la/el supervisor/a apruebe el cierre del caso?</a:t>
            </a:r>
            <a:r>
              <a:rPr lang="es-ES_tradnl" i="1" noProof="0" dirty="0">
                <a:effectLst/>
              </a:rPr>
              <a:t> </a:t>
            </a:r>
            <a:endParaRPr lang="es-ES_tradnl" b="1" i="1"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Para garantizar que los casos no se cierren antes de tiempo.</a:t>
            </a:r>
            <a:r>
              <a:rPr lang="es-ES_tradnl" noProof="0" dirty="0"/>
              <a:t> </a:t>
            </a:r>
          </a:p>
          <a:p>
            <a:pPr marL="171450" indent="-171450">
              <a:buFont typeface="Arial" panose="020B0604020202020204" pitchFamily="34" charset="0"/>
              <a:buChar char="•"/>
            </a:pPr>
            <a:r>
              <a:rPr lang="es-ES_tradnl" sz="1200" b="1" i="1" noProof="0" dirty="0">
                <a:solidFill>
                  <a:schemeClr val="tx1"/>
                </a:solidFill>
                <a:effectLst/>
                <a:latin typeface="Arial" panose="020B0604020202020204" pitchFamily="34" charset="0"/>
                <a:ea typeface="Calibri" panose="020F0502020204030204" pitchFamily="34" charset="0"/>
                <a:cs typeface="Arial" panose="020B0604020202020204" pitchFamily="34" charset="0"/>
              </a:rPr>
              <a:t>¿Qué ocurre con el expediente cuando se cierra un caso</a:t>
            </a:r>
            <a:r>
              <a:rPr lang="es-ES_tradnl" b="1" i="1"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Los casos cerrados deben ser almacenados en un lugar seguro por un periodo de tiempo específico de acuerdo con el protocolo de protección de datos de la agencia/organización o la legislación del país.</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El cierre no significa que se borre toda la información/documentación.</a:t>
            </a:r>
            <a:r>
              <a:rPr lang="es-ES_tradnl" noProof="0" dirty="0">
                <a:effectLst/>
              </a:rPr>
              <a:t> </a:t>
            </a:r>
            <a:endParaRPr lang="es-ES_tradnl" noProof="0" dirty="0"/>
          </a:p>
          <a:p>
            <a:pPr marL="171450" indent="-171450">
              <a:buFont typeface="Arial" panose="020B0604020202020204" pitchFamily="34" charset="0"/>
              <a:buChar char="•"/>
            </a:pPr>
            <a:r>
              <a:rPr lang="es-ES_tradnl" b="1" i="1" noProof="0" dirty="0"/>
              <a:t>¿</a:t>
            </a:r>
            <a:r>
              <a:rPr lang="es-ES_tradnl" sz="1800" b="1" i="1" noProof="0" dirty="0">
                <a:effectLst/>
                <a:latin typeface="Calibri" panose="020F0502020204030204" pitchFamily="34" charset="0"/>
                <a:ea typeface="Calibri" panose="020F0502020204030204" pitchFamily="34" charset="0"/>
              </a:rPr>
              <a:t>Cuándo puede ser necesario reabrir un caso</a:t>
            </a:r>
            <a:r>
              <a:rPr lang="es-ES_tradnl" b="1" i="1" noProof="0" dirty="0"/>
              <a:t>? </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En cualquier momento, si se dispone de nueva información.</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Si la situación de la / del menor cambia: p. ej., surgen preocupaciones o riesgos de protección nuevos o recurrentes.</a:t>
            </a:r>
            <a:r>
              <a:rPr lang="es-ES_tradnl" noProof="0" dirty="0">
                <a:effectLst/>
              </a:rPr>
              <a:t> </a:t>
            </a:r>
            <a:endParaRPr lang="es-ES_tradnl" noProof="0" dirty="0"/>
          </a:p>
          <a:p>
            <a:pPr marL="628650" lvl="1" indent="-171450">
              <a:buFont typeface="Arial" panose="020B0604020202020204" pitchFamily="34" charset="0"/>
              <a:buChar char="•"/>
            </a:pPr>
            <a:endParaRPr lang="es-ES_tradnl" noProof="0" dirty="0"/>
          </a:p>
          <a:p>
            <a:pPr marL="628650" lvl="1" indent="-171450">
              <a:buFont typeface="Arial" panose="020B0604020202020204" pitchFamily="34" charset="0"/>
              <a:buChar char="•"/>
            </a:pPr>
            <a:endParaRPr lang="es-ES_tradnl"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102</a:t>
            </a:fld>
            <a:endParaRPr lang="en-US" dirty="0"/>
          </a:p>
        </p:txBody>
      </p:sp>
    </p:spTree>
    <p:extLst>
      <p:ext uri="{BB962C8B-B14F-4D97-AF65-F5344CB8AC3E}">
        <p14:creationId xmlns:p14="http://schemas.microsoft.com/office/powerpoint/2010/main" val="32481331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noProof="0" dirty="0"/>
              <a:t>EXPLICAR:</a:t>
            </a:r>
            <a:endParaRPr lang="es-ES_tradnl"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Pídale a las/os participantes que se dirijan a la </a:t>
            </a:r>
            <a:r>
              <a:rPr lang="es-ES_tradnl" sz="1200" b="1" noProof="0" dirty="0"/>
              <a:t>página 32 del Libro de ejercicios: Formulario de cierre del caso.</a:t>
            </a:r>
            <a:endParaRPr lang="es-ES_tradnl" i="1" noProof="0" dirty="0"/>
          </a:p>
          <a:p>
            <a:pPr marL="171450" indent="-171450">
              <a:buFont typeface="Arial" panose="020B0604020202020204" pitchFamily="34" charset="0"/>
              <a:buChar char="•"/>
            </a:pPr>
            <a:r>
              <a:rPr lang="es-ES_tradnl" i="1" noProof="0" dirty="0"/>
              <a:t>Estos son algunos aspectos clave del formulario.</a:t>
            </a:r>
          </a:p>
          <a:p>
            <a:pPr marL="171450" indent="-171450">
              <a:buFont typeface="Arial" panose="020B0604020202020204" pitchFamily="34" charset="0"/>
              <a:buChar char="•"/>
            </a:pPr>
            <a:r>
              <a:rPr lang="es-ES_tradnl" i="1" noProof="0" dirty="0"/>
              <a:t>Haga un repaso de la relación entre la gestión de casos, los formularios y CPIMS+.</a:t>
            </a:r>
          </a:p>
          <a:p>
            <a:pPr marL="171450" indent="-171450">
              <a:buFont typeface="Arial" panose="020B0604020202020204" pitchFamily="34" charset="0"/>
              <a:buChar char="•"/>
            </a:pPr>
            <a:r>
              <a:rPr lang="es-ES_tradnl" noProof="0" dirty="0"/>
              <a:t>Presente el contenido de la diapositiva. </a:t>
            </a:r>
          </a:p>
          <a:p>
            <a:pPr marL="171450" indent="-171450">
              <a:buFont typeface="Arial" panose="020B0604020202020204" pitchFamily="34" charset="0"/>
              <a:buChar char="•"/>
            </a:pPr>
            <a:endParaRPr lang="es-ES_tradnl" sz="1200"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103</a:t>
            </a:fld>
            <a:endParaRPr lang="en-US" dirty="0"/>
          </a:p>
        </p:txBody>
      </p:sp>
    </p:spTree>
    <p:extLst>
      <p:ext uri="{BB962C8B-B14F-4D97-AF65-F5344CB8AC3E}">
        <p14:creationId xmlns:p14="http://schemas.microsoft.com/office/powerpoint/2010/main" val="293332694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noProof="0" dirty="0"/>
              <a:t>Presente el contenido de la diapositiva. </a:t>
            </a:r>
          </a:p>
        </p:txBody>
      </p:sp>
      <p:sp>
        <p:nvSpPr>
          <p:cNvPr id="4" name="Slide Number Placeholder 3"/>
          <p:cNvSpPr>
            <a:spLocks noGrp="1"/>
          </p:cNvSpPr>
          <p:nvPr>
            <p:ph type="sldNum" sz="quarter" idx="5"/>
          </p:nvPr>
        </p:nvSpPr>
        <p:spPr/>
        <p:txBody>
          <a:bodyPr/>
          <a:lstStyle/>
          <a:p>
            <a:fld id="{780767AD-8186-5647-9165-A19B63BA7F43}" type="slidenum">
              <a:rPr lang="en-US" smtClean="0"/>
              <a:t>104</a:t>
            </a:fld>
            <a:endParaRPr lang="en-US" dirty="0"/>
          </a:p>
        </p:txBody>
      </p:sp>
    </p:spTree>
    <p:extLst>
      <p:ext uri="{BB962C8B-B14F-4D97-AF65-F5344CB8AC3E}">
        <p14:creationId xmlns:p14="http://schemas.microsoft.com/office/powerpoint/2010/main" val="365885407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Ahora, haremos una demostración de CPIMS+. Veremos…</a:t>
            </a:r>
            <a:endParaRPr lang="es-ES_tradnl" b="0" i="1" noProof="0" dirty="0"/>
          </a:p>
          <a:p>
            <a:pPr marL="171450" indent="-171450">
              <a:buFont typeface="Arial" panose="020B0604020202020204" pitchFamily="34" charset="0"/>
              <a:buChar char="•"/>
            </a:pPr>
            <a:r>
              <a:rPr lang="es-ES_tradnl" b="0" i="0" noProof="0" dirty="0"/>
              <a:t>Presente el contenido de la diapositiva.</a:t>
            </a:r>
            <a:endParaRPr lang="es-ES_tradnl" b="1" i="0" noProof="0" dirty="0"/>
          </a:p>
          <a:p>
            <a:endParaRPr lang="es-ES_tradnl" b="1" noProof="0" dirty="0">
              <a:solidFill>
                <a:schemeClr val="tx1"/>
              </a:solidFill>
            </a:endParaRPr>
          </a:p>
          <a:p>
            <a:r>
              <a:rPr lang="es-ES_tradnl" b="1" noProof="0" dirty="0">
                <a:solidFill>
                  <a:schemeClr val="tx1"/>
                </a:solidFill>
              </a:rPr>
              <a:t>DEMO</a:t>
            </a:r>
          </a:p>
          <a:p>
            <a:pPr marL="171450" indent="-171450" algn="l" defTabSz="914400" rtl="0" eaLnBrk="1" latinLnBrk="0" hangingPunct="1">
              <a:buClr>
                <a:schemeClr val="dk1"/>
              </a:buClr>
              <a:buSzPts val="1000"/>
              <a:buFont typeface="Arial" panose="020B0604020202020204" pitchFamily="34" charset="0"/>
              <a:buChar char="•"/>
            </a:pPr>
            <a:r>
              <a:rPr lang="es-ES_tradnl" sz="1200" b="1" i="0" kern="1200" noProof="0" dirty="0">
                <a:solidFill>
                  <a:schemeClr val="tx1"/>
                </a:solidFill>
                <a:latin typeface="+mn-lt"/>
                <a:ea typeface="+mn-ea"/>
                <a:cs typeface="+mn-cs"/>
              </a:rPr>
              <a:t>Formulario de cierre del caso</a:t>
            </a:r>
          </a:p>
          <a:p>
            <a:pPr marL="628650" marR="0" lvl="2" indent="-171450" algn="l" defTabSz="914400" rtl="0" eaLnBrk="1" fontAlgn="auto" latinLnBrk="0" hangingPunct="1">
              <a:lnSpc>
                <a:spcPct val="100000"/>
              </a:lnSpc>
              <a:spcBef>
                <a:spcPts val="0"/>
              </a:spcBef>
              <a:spcAft>
                <a:spcPts val="0"/>
              </a:spcAft>
              <a:buClr>
                <a:schemeClr val="dk1"/>
              </a:buClr>
              <a:buSzPts val="1000"/>
              <a:buFont typeface="Arial" panose="020B0604020202020204" pitchFamily="34" charset="0"/>
              <a:buChar char="•"/>
              <a:tabLst/>
              <a:defRPr/>
            </a:pPr>
            <a:r>
              <a:rPr lang="es-ES_tradnl" noProof="0" dirty="0">
                <a:effectLst/>
                <a:latin typeface="Helvetica Neue" panose="02000503000000020004" pitchFamily="2" charset="0"/>
              </a:rPr>
              <a:t>Ver la diapositiva 99 del PPT “CPIMS+: Demostración”.</a:t>
            </a:r>
            <a:endParaRPr lang="es-ES_tradnl" sz="1200" b="0" i="0" kern="1200" noProof="0" dirty="0">
              <a:solidFill>
                <a:schemeClr val="tx1"/>
              </a:solidFill>
              <a:latin typeface="+mn-lt"/>
              <a:ea typeface="+mn-ea"/>
              <a:cs typeface="+mn-cs"/>
            </a:endParaRPr>
          </a:p>
          <a:p>
            <a:pPr marL="171450" indent="-171450" algn="l" defTabSz="914400" rtl="0" eaLnBrk="1" latinLnBrk="0" hangingPunct="1">
              <a:buClr>
                <a:schemeClr val="dk1"/>
              </a:buClr>
              <a:buSzPts val="1000"/>
              <a:buFont typeface="Arial" panose="020B0604020202020204" pitchFamily="34" charset="0"/>
              <a:buChar char="•"/>
            </a:pPr>
            <a:r>
              <a:rPr lang="es-ES_tradnl" sz="1200" b="1" i="0" kern="1200" noProof="0" dirty="0">
                <a:solidFill>
                  <a:schemeClr val="tx1"/>
                </a:solidFill>
                <a:latin typeface="+mn-lt"/>
                <a:ea typeface="+mn-ea"/>
                <a:cs typeface="+mn-cs"/>
              </a:rPr>
              <a:t>Cómo solicitar la aprobación del cierre del caso</a:t>
            </a:r>
          </a:p>
          <a:p>
            <a:pPr marL="628650" lvl="1" indent="-171450" algn="l" defTabSz="914400" rtl="0" eaLnBrk="1" latinLnBrk="0" hangingPunct="1">
              <a:buClr>
                <a:schemeClr val="dk1"/>
              </a:buClr>
              <a:buSzPts val="1000"/>
              <a:buFont typeface="Arial" panose="020B0604020202020204" pitchFamily="34" charset="0"/>
              <a:buChar char="•"/>
            </a:pPr>
            <a:r>
              <a:rPr lang="es-ES_tradnl" noProof="0" dirty="0">
                <a:effectLst/>
                <a:latin typeface="Helvetica Neue" panose="02000503000000020004" pitchFamily="2" charset="0"/>
              </a:rPr>
              <a:t>Ver las diapositivas 100-103 del PPT “CPIMS+: Demostración”.</a:t>
            </a:r>
            <a:endParaRPr lang="es-ES_tradnl" sz="1200" b="0" i="0" kern="1200" noProof="0" dirty="0">
              <a:solidFill>
                <a:schemeClr val="tx1"/>
              </a:solidFill>
              <a:latin typeface="+mn-lt"/>
              <a:ea typeface="+mn-ea"/>
              <a:cs typeface="+mn-cs"/>
            </a:endParaRPr>
          </a:p>
          <a:p>
            <a:pPr marL="171450" indent="-171450" algn="l" defTabSz="914400" rtl="0" eaLnBrk="1" latinLnBrk="0" hangingPunct="1">
              <a:buClr>
                <a:schemeClr val="dk1"/>
              </a:buClr>
              <a:buSzPts val="1000"/>
              <a:buFont typeface="Arial" panose="020B0604020202020204" pitchFamily="34" charset="0"/>
              <a:buChar char="•"/>
            </a:pPr>
            <a:r>
              <a:rPr lang="es-ES_tradnl" sz="1200" b="1" i="0" kern="1200" noProof="0" dirty="0">
                <a:solidFill>
                  <a:srgbClr val="026794"/>
                </a:solidFill>
                <a:latin typeface="+mn-lt"/>
                <a:ea typeface="+mn-ea"/>
                <a:cs typeface="+mn-cs"/>
                <a:hlinkClick r:id="rId3">
                  <a:extLst>
                    <a:ext uri="{A12FA001-AC4F-418D-AE19-62706E023703}">
                      <ahyp:hlinkClr xmlns:ahyp="http://schemas.microsoft.com/office/drawing/2018/hyperlinkcolor" val="tx"/>
                    </a:ext>
                  </a:extLst>
                </a:hlinkClick>
              </a:rPr>
              <a:t>Cómo transferir un caso</a:t>
            </a:r>
            <a:endParaRPr lang="es-ES_tradnl" sz="1200" b="1" i="0" kern="1200" noProof="0" dirty="0">
              <a:solidFill>
                <a:srgbClr val="026794"/>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
                <a:schemeClr val="dk1"/>
              </a:buClr>
              <a:buSzPts val="1000"/>
              <a:buFont typeface="Arial" panose="020B0604020202020204" pitchFamily="34" charset="0"/>
              <a:buChar char="•"/>
              <a:tabLst/>
              <a:defRPr/>
            </a:pPr>
            <a:r>
              <a:rPr lang="es-ES_tradnl" noProof="0" dirty="0">
                <a:effectLst/>
                <a:latin typeface="Helvetica Neue" panose="02000503000000020004" pitchFamily="2" charset="0"/>
              </a:rPr>
              <a:t>Ver el video en el enlace y las diapositivas</a:t>
            </a:r>
            <a:r>
              <a:rPr lang="es-ES_tradnl" sz="1200" b="0" i="0" kern="1200" noProof="0" dirty="0">
                <a:solidFill>
                  <a:schemeClr val="tx1"/>
                </a:solidFill>
                <a:latin typeface="+mn-lt"/>
                <a:ea typeface="+mn-ea"/>
                <a:cs typeface="+mn-cs"/>
              </a:rPr>
              <a:t> 126-132 </a:t>
            </a:r>
            <a:r>
              <a:rPr lang="es-ES_tradnl" noProof="0" dirty="0">
                <a:effectLst/>
                <a:latin typeface="Helvetica Neue" panose="02000503000000020004" pitchFamily="2" charset="0"/>
              </a:rPr>
              <a:t>del PPT “CPIMS+: Demostración”.</a:t>
            </a:r>
            <a:endParaRPr lang="es-ES_tradnl" sz="1200" b="0" i="0" kern="1200" noProof="0" dirty="0">
              <a:solidFill>
                <a:schemeClr val="tx1"/>
              </a:solidFill>
              <a:latin typeface="+mn-lt"/>
              <a:ea typeface="+mn-ea"/>
              <a:cs typeface="+mn-cs"/>
            </a:endParaRPr>
          </a:p>
          <a:p>
            <a:pPr marL="171450" indent="-171450" algn="l" defTabSz="914400" rtl="0" eaLnBrk="1" latinLnBrk="0" hangingPunct="1">
              <a:buClr>
                <a:schemeClr val="dk1"/>
              </a:buClr>
              <a:buSzPts val="1000"/>
              <a:buFont typeface="Arial" panose="020B0604020202020204" pitchFamily="34" charset="0"/>
              <a:buChar char="•"/>
            </a:pPr>
            <a:r>
              <a:rPr lang="es-ES_tradnl" sz="1200" b="1" i="0" kern="1200" noProof="0" dirty="0">
                <a:solidFill>
                  <a:schemeClr val="tx1"/>
                </a:solidFill>
                <a:latin typeface="+mn-lt"/>
                <a:ea typeface="+mn-ea"/>
                <a:cs typeface="+mn-cs"/>
              </a:rPr>
              <a:t>Cómo reabrir un caso cerrado</a:t>
            </a:r>
          </a:p>
          <a:p>
            <a:pPr marL="628650" lvl="1" indent="-171450" algn="l" defTabSz="914400" rtl="0" eaLnBrk="1" latinLnBrk="0" hangingPunct="1">
              <a:buClr>
                <a:schemeClr val="dk1"/>
              </a:buClr>
              <a:buSzPts val="1000"/>
              <a:buFont typeface="Arial" panose="020B0604020202020204" pitchFamily="34" charset="0"/>
              <a:buChar char="•"/>
            </a:pPr>
            <a:r>
              <a:rPr lang="es-ES_tradnl" noProof="0" dirty="0">
                <a:effectLst/>
                <a:latin typeface="Helvetica Neue" panose="02000503000000020004" pitchFamily="2" charset="0"/>
              </a:rPr>
              <a:t>Ver las diapositivas 105-107 del PPT “CPIMS+: Demostración”.</a:t>
            </a:r>
            <a:endParaRPr lang="es-ES_tradnl" sz="1200" b="0" i="0" kern="1200" noProof="0" dirty="0">
              <a:solidFill>
                <a:schemeClr val="tx1"/>
              </a:solidFill>
              <a:latin typeface="+mn-lt"/>
              <a:ea typeface="+mn-ea"/>
              <a:cs typeface="+mn-cs"/>
            </a:endParaRPr>
          </a:p>
          <a:p>
            <a:pPr marL="171450" indent="-171450" algn="l" defTabSz="914400" rtl="0" eaLnBrk="1" latinLnBrk="0" hangingPunct="1">
              <a:buClr>
                <a:schemeClr val="dk1"/>
              </a:buClr>
              <a:buSzPts val="1000"/>
              <a:buFont typeface="Arial" panose="020B0604020202020204" pitchFamily="34" charset="0"/>
              <a:buChar char="•"/>
            </a:pPr>
            <a:r>
              <a:rPr lang="es-ES_tradnl" sz="1200" b="1" i="0" kern="1200" noProof="0" dirty="0">
                <a:solidFill>
                  <a:schemeClr val="tx1"/>
                </a:solidFill>
                <a:latin typeface="+mn-lt"/>
                <a:ea typeface="+mn-ea"/>
                <a:cs typeface="+mn-cs"/>
              </a:rPr>
              <a:t>Panel de control: cierre del caso</a:t>
            </a:r>
          </a:p>
          <a:p>
            <a:pPr marL="628650" lvl="1" indent="-171450" algn="l" defTabSz="914400" rtl="0" eaLnBrk="1" latinLnBrk="0" hangingPunct="1">
              <a:buClr>
                <a:schemeClr val="dk1"/>
              </a:buClr>
              <a:buSzPts val="1000"/>
              <a:buFont typeface="Arial" panose="020B0604020202020204" pitchFamily="34" charset="0"/>
              <a:buChar char="•"/>
            </a:pPr>
            <a:r>
              <a:rPr lang="es-ES_tradnl" noProof="0" dirty="0">
                <a:effectLst/>
                <a:latin typeface="Helvetica Neue" panose="02000503000000020004" pitchFamily="2" charset="0"/>
              </a:rPr>
              <a:t>Ver la diapositiva 103 del PPT “CPIMS+: Demostración”.</a:t>
            </a:r>
            <a:endParaRPr lang="es-ES_tradnl" sz="1200" b="0" i="0" kern="1200" noProof="0" dirty="0">
              <a:solidFill>
                <a:schemeClr val="tx1"/>
              </a:solidFill>
              <a:latin typeface="+mn-lt"/>
              <a:ea typeface="+mn-ea"/>
              <a:cs typeface="+mn-cs"/>
            </a:endParaRPr>
          </a:p>
          <a:p>
            <a:pPr marL="171450" indent="-171450" algn="l" defTabSz="914400" rtl="0" eaLnBrk="1" latinLnBrk="0" hangingPunct="1">
              <a:buClr>
                <a:schemeClr val="dk1"/>
              </a:buClr>
              <a:buSzPts val="1000"/>
              <a:buFont typeface="Arial" panose="020B0604020202020204" pitchFamily="34" charset="0"/>
              <a:buChar char="•"/>
            </a:pPr>
            <a:r>
              <a:rPr lang="es-ES_tradnl" sz="1200" b="0" i="0" kern="1200" noProof="0" dirty="0">
                <a:solidFill>
                  <a:schemeClr val="tx1"/>
                </a:solidFill>
                <a:latin typeface="+mn-lt"/>
                <a:ea typeface="+mn-ea"/>
                <a:cs typeface="+mn-cs"/>
              </a:rPr>
              <a:t>Consulte la </a:t>
            </a:r>
            <a:r>
              <a:rPr lang="es-ES_tradnl" sz="1200" b="0" i="0" kern="1200" noProof="0" dirty="0">
                <a:solidFill>
                  <a:srgbClr val="026794"/>
                </a:solidFill>
                <a:latin typeface="+mn-lt"/>
                <a:ea typeface="+mn-ea"/>
                <a:cs typeface="+mn-cs"/>
                <a:hlinkClick r:id="rId4">
                  <a:extLst>
                    <a:ext uri="{A12FA001-AC4F-418D-AE19-62706E023703}">
                      <ahyp:hlinkClr xmlns:ahyp="http://schemas.microsoft.com/office/drawing/2018/hyperlinkcolor" val="tx"/>
                    </a:ext>
                  </a:extLst>
                </a:hlinkClick>
              </a:rPr>
              <a:t>guía del usuario de CPIMS+ </a:t>
            </a:r>
            <a:r>
              <a:rPr lang="es-ES_tradnl" sz="1200" b="0" i="0" kern="1200" noProof="0" dirty="0">
                <a:solidFill>
                  <a:schemeClr val="tx1"/>
                </a:solidFill>
                <a:latin typeface="+mn-lt"/>
                <a:ea typeface="+mn-ea"/>
                <a:cs typeface="+mn-cs"/>
              </a:rPr>
              <a:t>para obtener más información (vaya a Transferencias y remisiones/Aprobaciones y Cierre/Reapertura).</a:t>
            </a:r>
          </a:p>
          <a:p>
            <a:pPr>
              <a:buSzPts val="1400"/>
            </a:pPr>
            <a:endParaRPr lang="es-ES_tradnl" noProof="0" dirty="0"/>
          </a:p>
          <a:p>
            <a:endParaRPr lang="es-ES_tradnl"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105</a:t>
            </a:fld>
            <a:endParaRPr lang="en-US" dirty="0"/>
          </a:p>
        </p:txBody>
      </p:sp>
    </p:spTree>
    <p:extLst>
      <p:ext uri="{BB962C8B-B14F-4D97-AF65-F5344CB8AC3E}">
        <p14:creationId xmlns:p14="http://schemas.microsoft.com/office/powerpoint/2010/main" val="33161912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200"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noProof="0" dirty="0"/>
              <a:t>Cuando las/os participantes estén trabajando, esté atenta/o y pregúnteles </a:t>
            </a:r>
            <a:r>
              <a:rPr lang="es-ES_tradnl" sz="1200"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algún participante tiene dificultades, muéstrele lo que hay que hacer en la pantalla.</a:t>
            </a:r>
            <a:endParaRPr lang="es-ES_tradnl" sz="12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_____________________________________________________________________________</a:t>
            </a:r>
            <a:endParaRPr lang="es-ES_tradnl" b="0" noProof="0" dirty="0"/>
          </a:p>
          <a:p>
            <a:endParaRPr lang="es-ES_tradnl" b="1" noProof="0" dirty="0"/>
          </a:p>
          <a:p>
            <a:r>
              <a:rPr lang="es-ES_tradnl" b="1" noProof="0" dirty="0"/>
              <a:t>ACTIVIDAD INDIVIDUAL (Tiempo: 30 min)</a:t>
            </a:r>
          </a:p>
          <a:p>
            <a:pPr marL="171450" indent="-171450">
              <a:buFont typeface="Arial" panose="020B0604020202020204" pitchFamily="34" charset="0"/>
              <a:buChar char="•"/>
            </a:pPr>
            <a:r>
              <a:rPr lang="es-ES_tradnl" sz="1200" i="1" noProof="0" dirty="0"/>
              <a:t>¡Llegó el momento de practicar!</a:t>
            </a:r>
          </a:p>
          <a:p>
            <a:pPr marL="171450" indent="-171450">
              <a:buFont typeface="Arial" panose="020B0604020202020204" pitchFamily="34" charset="0"/>
              <a:buChar char="•"/>
            </a:pPr>
            <a:r>
              <a:rPr lang="es-ES_tradnl" sz="1200" i="1" noProof="0" dirty="0"/>
              <a:t>Por favor, diríjanse a </a:t>
            </a:r>
            <a:r>
              <a:rPr lang="es-ES_tradnl" sz="1200" b="1" i="1" noProof="0" dirty="0"/>
              <a:t>la página 31 del Libro de ejercicios: Estudio de caso - Paso 6.</a:t>
            </a:r>
          </a:p>
          <a:p>
            <a:pPr marL="171450" indent="-171450">
              <a:buFont typeface="Arial" panose="020B0604020202020204" pitchFamily="34" charset="0"/>
              <a:buChar char="•"/>
            </a:pPr>
            <a:r>
              <a:rPr lang="es-ES_tradnl" sz="1200" i="1" noProof="0" dirty="0"/>
              <a:t>Tendrán que hacer lo siguiente...</a:t>
            </a:r>
          </a:p>
          <a:p>
            <a:pPr marL="171450" indent="-171450">
              <a:buFont typeface="Arial" panose="020B0604020202020204" pitchFamily="34" charset="0"/>
              <a:buChar char="•"/>
            </a:pPr>
            <a:r>
              <a:rPr lang="es-ES_tradnl" sz="1200" noProof="0" dirty="0"/>
              <a:t>Presente el contenido de la diapositiva.</a:t>
            </a:r>
          </a:p>
          <a:p>
            <a:pPr marL="171450" indent="-171450">
              <a:buFont typeface="Arial" panose="020B0604020202020204" pitchFamily="34" charset="0"/>
              <a:buChar char="•"/>
            </a:pPr>
            <a:r>
              <a:rPr lang="es-ES_tradnl" sz="1200" noProof="0" dirty="0"/>
              <a:t>Los supervisores pueden ayudar a las/os asistentes sociales con su ejercicio. </a:t>
            </a:r>
          </a:p>
          <a:p>
            <a:pPr marL="171450" indent="-171450">
              <a:buFont typeface="Arial" panose="020B0604020202020204" pitchFamily="34" charset="0"/>
              <a:buChar char="•"/>
            </a:pPr>
            <a:r>
              <a:rPr lang="es-ES_tradnl" sz="1200" noProof="0" dirty="0"/>
              <a:t>Recorra el salón y pregunte si alguien necesita ayuda.</a:t>
            </a:r>
          </a:p>
          <a:p>
            <a:pPr marL="171450" indent="-171450">
              <a:buFont typeface="Arial" panose="020B0604020202020204" pitchFamily="34" charset="0"/>
              <a:buChar char="•"/>
            </a:pPr>
            <a:r>
              <a:rPr lang="es-ES_tradnl" sz="1200" noProof="0" dirty="0"/>
              <a:t>Facilitador/a: ingrese al sistema con su perfil de administrador para verificar que todas/os las/os participantes hayan hecho el ejercicio.</a:t>
            </a:r>
            <a:endParaRPr lang="es-ES_tradnl" sz="1200" b="0" noProof="0" dirty="0"/>
          </a:p>
          <a:p>
            <a:pPr marL="171450" indent="-171450">
              <a:buFont typeface="Arial" panose="020B0604020202020204" pitchFamily="34" charset="0"/>
              <a:buChar char="•"/>
            </a:pPr>
            <a:endParaRPr lang="es-ES_tradnl" sz="1200" b="0"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106</a:t>
            </a:fld>
            <a:endParaRPr lang="en-US" dirty="0"/>
          </a:p>
        </p:txBody>
      </p:sp>
    </p:spTree>
    <p:extLst>
      <p:ext uri="{BB962C8B-B14F-4D97-AF65-F5344CB8AC3E}">
        <p14:creationId xmlns:p14="http://schemas.microsoft.com/office/powerpoint/2010/main" val="186938734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050" b="1" noProof="0" dirty="0"/>
              <a:t>NO OLVIDE HACER LOS AJUSTES NECESARIOS SI ES UNA FORMACIÓN A DISTANCIA</a:t>
            </a:r>
          </a:p>
          <a:p>
            <a:pPr marL="171450" indent="-171450">
              <a:buFont typeface="Arial" panose="020B0604020202020204" pitchFamily="34" charset="0"/>
              <a:buChar char="•"/>
            </a:pPr>
            <a:r>
              <a:rPr lang="es-ES_tradnl" sz="1100" noProof="0" dirty="0"/>
              <a:t>Tome nota de las respuestas de las/os participantes en Jamboard o una pizarra.</a:t>
            </a:r>
          </a:p>
          <a:p>
            <a:pPr marL="0" marR="0" lvl="0" indent="0" algn="l" defTabSz="914400" rtl="0" eaLnBrk="1" fontAlgn="auto" latinLnBrk="0" hangingPunct="1">
              <a:spcBef>
                <a:spcPts val="0"/>
              </a:spcBef>
              <a:spcAft>
                <a:spcPts val="0"/>
              </a:spcAft>
              <a:buClrTx/>
              <a:buSzTx/>
              <a:buFontTx/>
              <a:buNone/>
              <a:tabLst/>
              <a:defRPr/>
            </a:pPr>
            <a:r>
              <a:rPr lang="es-ES_tradnl" sz="1100" b="1" noProof="0" dirty="0">
                <a:highlight>
                  <a:schemeClr val="lt1"/>
                </a:highlight>
                <a:sym typeface="Helvetica Neue"/>
              </a:rPr>
              <a:t>_____________________________________________________________________________</a:t>
            </a:r>
            <a:endParaRPr lang="es-ES_tradnl" sz="1100" b="0" noProof="0" dirty="0"/>
          </a:p>
          <a:p>
            <a:endParaRPr lang="es-ES_tradnl" sz="1100" b="1" noProof="0" dirty="0"/>
          </a:p>
          <a:p>
            <a:r>
              <a:rPr lang="es-ES_tradnl" sz="1100" b="1" noProof="0" dirty="0"/>
              <a:t>DEMO (opcional)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noProof="0" dirty="0"/>
              <a:t>Si hay tiempo, pida a un voluntario que pase al frente y muestre a los demás los pasos para resolver el ejercicio (desde el computador de la/del facilitador/a para que todos puedan verlo).</a:t>
            </a:r>
          </a:p>
          <a:p>
            <a:endParaRPr lang="es-ES_tradnl" sz="1100" noProof="0" dirty="0"/>
          </a:p>
          <a:p>
            <a:r>
              <a:rPr lang="es-ES_tradnl" sz="1100" b="1" noProof="0" dirty="0"/>
              <a:t>DEBATE GENERAL</a:t>
            </a:r>
          </a:p>
          <a:p>
            <a:pPr marL="171450" indent="-171450">
              <a:buFont typeface="Arial" panose="020B0604020202020204" pitchFamily="34" charset="0"/>
              <a:buChar char="•"/>
            </a:pPr>
            <a:r>
              <a:rPr lang="es-ES_tradnl" sz="1100" i="1" noProof="0" dirty="0"/>
              <a:t>¿Cómo les fue? ¿Qué fue fácil? ¿Qué fue difícil?</a:t>
            </a:r>
          </a:p>
          <a:p>
            <a:pPr marL="171450" indent="-171450">
              <a:buFont typeface="Arial" panose="020B0604020202020204" pitchFamily="34" charset="0"/>
              <a:buChar char="•"/>
            </a:pPr>
            <a:r>
              <a:rPr lang="es-ES_tradnl" sz="1100" i="1" noProof="0" dirty="0"/>
              <a:t>¿Creen que esto podría ayudarles en su proceso de gestión de casos? ¿Lo dificultaría? </a:t>
            </a:r>
          </a:p>
          <a:p>
            <a:pPr marL="171450" indent="-171450">
              <a:buFont typeface="Arial" panose="020B0604020202020204" pitchFamily="34" charset="0"/>
              <a:buChar char="•"/>
            </a:pPr>
            <a:r>
              <a:rPr lang="es-ES_tradnl" sz="1100" noProof="0" dirty="0"/>
              <a:t>Anote las respuestas en la pizarra/Jamboard.</a:t>
            </a:r>
          </a:p>
          <a:p>
            <a:pPr marL="171450" indent="-171450">
              <a:buFont typeface="Arial" panose="020B0604020202020204" pitchFamily="34" charset="0"/>
              <a:buChar char="•"/>
            </a:pPr>
            <a:r>
              <a:rPr lang="es-ES_tradnl" sz="1100" noProof="0" dirty="0"/>
              <a:t>Tome nota de las respuestas, opiniones y cualquier problema técnico que surja, ya que deberá compartirlo con el Comité Directivo de CPIMS.</a:t>
            </a:r>
          </a:p>
          <a:p>
            <a:endParaRPr lang="es-ES_tradnl" sz="1100" noProof="0" dirty="0"/>
          </a:p>
          <a:p>
            <a:r>
              <a:rPr lang="es-ES_tradnl" sz="1100"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i="1" noProof="0" dirty="0"/>
              <a:t>Dificultades habituales</a:t>
            </a:r>
          </a:p>
          <a:p>
            <a:pPr marL="628650" lvl="1" indent="-171450">
              <a:buFont typeface="Arial" panose="020B0604020202020204" pitchFamily="34" charset="0"/>
              <a:buChar char="•"/>
            </a:pPr>
            <a:r>
              <a:rPr lang="es-ES_tradnl" sz="1100" i="1" noProof="0" dirty="0"/>
              <a:t>Las/os asistentes sociales pueden olvidar que los casos cerrados no aparecen en el panel de control, y que deben usar el filtro “cerrado” para buscarlos.</a:t>
            </a:r>
          </a:p>
          <a:p>
            <a:pPr marL="628650" lvl="1" indent="-171450">
              <a:buFont typeface="Arial" panose="020B0604020202020204" pitchFamily="34" charset="0"/>
              <a:buChar char="•"/>
            </a:pPr>
            <a:r>
              <a:rPr lang="es-ES_tradnl" sz="1100" i="1" noProof="0" dirty="0"/>
              <a:t>Las/os asistentes sociales pueden olvidar que, para poder transferir un caso, este debe estar abierto y se debe solicitar el consentimiento. No se pueden transferir casos cerrados.  </a:t>
            </a:r>
          </a:p>
          <a:p>
            <a:pPr marL="628650" lvl="1" indent="-171450">
              <a:buFont typeface="Arial" panose="020B0604020202020204" pitchFamily="34" charset="0"/>
              <a:buChar char="•"/>
            </a:pPr>
            <a:r>
              <a:rPr lang="es-ES_tradnl" sz="1100" i="1" noProof="0" dirty="0"/>
              <a:t>Las/os asistentes sociales deben cambiar el estado del caso manualmente después de llenar el formulario de cierre de caso y obtener la aprobación del supervisor. Si no lo hacen, el caso permanecerá abierto y seguirá apareciendo en el panel de control.</a:t>
            </a:r>
          </a:p>
          <a:p>
            <a:pPr marL="628650" lvl="1" indent="-171450">
              <a:buFont typeface="Arial" panose="020B0604020202020204" pitchFamily="34" charset="0"/>
              <a:buChar char="•"/>
            </a:pPr>
            <a:r>
              <a:rPr lang="es-ES_tradnl" sz="1100" i="1" noProof="0" dirty="0"/>
              <a:t>Si necesita saber cuál es el número total de casos gestionados, puede hacerlo utilizando los filtros (abierto y cerrado) en la búsqueda para mostrar los totales. Aunque un caso se cierre, ese registro seguirá siendo contabilizado por el sistema en los datos globales.</a:t>
            </a:r>
          </a:p>
          <a:p>
            <a:pPr marL="0" indent="0">
              <a:buFont typeface="Arial" panose="020B0604020202020204" pitchFamily="34" charset="0"/>
              <a:buNone/>
            </a:pPr>
            <a:endParaRPr lang="es-ES_tradnl" sz="1100" noProof="0" dirty="0"/>
          </a:p>
          <a:p>
            <a:pPr marL="0" indent="0">
              <a:buFont typeface="Arial" panose="020B0604020202020204" pitchFamily="34" charset="0"/>
              <a:buNone/>
            </a:pPr>
            <a:r>
              <a:rPr lang="es-ES_tradnl" sz="1100" b="1" noProof="0" dirty="0"/>
              <a:t>ACTIVIDAD INDIVIDUAL</a:t>
            </a:r>
          </a:p>
          <a:p>
            <a:pPr marL="171450" indent="-171450">
              <a:buFont typeface="Arial" panose="020B0604020202020204" pitchFamily="34" charset="0"/>
              <a:buChar char="•"/>
            </a:pPr>
            <a:r>
              <a:rPr lang="es-ES_tradnl" sz="1100" noProof="0" dirty="0"/>
              <a:t>Dé a los participantes 5 minutos para tomar apuntes en la </a:t>
            </a:r>
            <a:r>
              <a:rPr lang="es-ES_tradnl" sz="1100" b="1" noProof="0" dirty="0"/>
              <a:t>página 3 del Libro de ejercicios: Plan de integración de CPIMS+.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i="1" noProof="0" dirty="0"/>
              <a:t>Antes de continuar, ¿alguien tiene alguna pregunta?</a:t>
            </a:r>
          </a:p>
        </p:txBody>
      </p:sp>
      <p:sp>
        <p:nvSpPr>
          <p:cNvPr id="4" name="Slide Number Placeholder 3"/>
          <p:cNvSpPr>
            <a:spLocks noGrp="1"/>
          </p:cNvSpPr>
          <p:nvPr>
            <p:ph type="sldNum" sz="quarter" idx="5"/>
          </p:nvPr>
        </p:nvSpPr>
        <p:spPr/>
        <p:txBody>
          <a:bodyPr/>
          <a:lstStyle/>
          <a:p>
            <a:fld id="{780767AD-8186-5647-9165-A19B63BA7F43}" type="slidenum">
              <a:rPr lang="en-US" smtClean="0"/>
              <a:t>107</a:t>
            </a:fld>
            <a:endParaRPr lang="en-US" dirty="0"/>
          </a:p>
        </p:txBody>
      </p:sp>
    </p:spTree>
    <p:extLst>
      <p:ext uri="{BB962C8B-B14F-4D97-AF65-F5344CB8AC3E}">
        <p14:creationId xmlns:p14="http://schemas.microsoft.com/office/powerpoint/2010/main" val="33507841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F47B34-69A6-16A1-DAFE-D6E2C6C50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5F98B2-A276-5735-0324-88654DCC7693}"/>
              </a:ext>
            </a:extLst>
          </p:cNvPr>
          <p:cNvSpPr>
            <a:spLocks noGrp="1"/>
          </p:cNvSpPr>
          <p:nvPr>
            <p:ph type="body" idx="1"/>
          </p:nvPr>
        </p:nvSpPr>
        <p:spPr/>
        <p:txBody>
          <a:bodyPr/>
          <a:lstStyle/>
          <a:p>
            <a:r>
              <a:rPr lang="es-ES_tradnl"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Pídale a las/os participantes que se dirijan a la </a:t>
            </a:r>
            <a:r>
              <a:rPr lang="es-ES_tradnl" sz="1200" b="1" noProof="0" dirty="0"/>
              <a:t>página 35 del Libro de ejercicios: </a:t>
            </a:r>
            <a:r>
              <a:rPr lang="es-ES_tradnl" b="1" noProof="0" dirty="0"/>
              <a:t>Estudio de caso – Respuestas</a:t>
            </a:r>
          </a:p>
          <a:p>
            <a:pPr marL="171450" indent="-171450">
              <a:buFont typeface="Arial" panose="020B0604020202020204" pitchFamily="34" charset="0"/>
              <a:buChar char="•"/>
            </a:pPr>
            <a:r>
              <a:rPr lang="es-ES_tradnl" i="1" noProof="0" dirty="0"/>
              <a:t>En esa página encontrarán las respuestas a las preguntas que hemos planteado en los debates con relación al caso de estudio.</a:t>
            </a:r>
          </a:p>
          <a:p>
            <a:pPr marL="171450" indent="-171450">
              <a:buFont typeface="Arial" panose="020B0604020202020204" pitchFamily="34" charset="0"/>
              <a:buChar char="•"/>
            </a:pPr>
            <a:r>
              <a:rPr lang="es-ES_tradnl" i="1" noProof="0" dirty="0"/>
              <a:t>Esta información le servirá de referencia cuando necesite repasar el contenido de esta formación en el futuro.</a:t>
            </a:r>
          </a:p>
        </p:txBody>
      </p:sp>
    </p:spTree>
    <p:extLst>
      <p:ext uri="{BB962C8B-B14F-4D97-AF65-F5344CB8AC3E}">
        <p14:creationId xmlns:p14="http://schemas.microsoft.com/office/powerpoint/2010/main" val="177161110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s-ES_tradnl" b="1" noProof="0" dirty="0"/>
              <a:t>EXPLICAR:</a:t>
            </a:r>
          </a:p>
          <a:p>
            <a:pPr marL="285750" lvl="0" indent="-285750">
              <a:buSzPts val="1400"/>
              <a:buFont typeface="Arial" panose="020B0604020202020204" pitchFamily="34" charset="0"/>
              <a:buChar char="•"/>
            </a:pPr>
            <a:r>
              <a:rPr lang="es-ES_tradnl" i="0" noProof="0" dirty="0"/>
              <a:t>Presente el contenido de la diapositiva.</a:t>
            </a:r>
          </a:p>
          <a:p>
            <a:pPr marL="285750" lvl="0" indent="-285750">
              <a:buSzPts val="1400"/>
              <a:buFont typeface="Arial" panose="020B0604020202020204" pitchFamily="34" charset="0"/>
              <a:buChar char="•"/>
            </a:pPr>
            <a:r>
              <a:rPr lang="es-ES_tradnl" i="1" noProof="0" dirty="0"/>
              <a:t>En esta sesión, exploraremos otras funcionalidades que ofrece el sistema (p. ej., búsqueda y reunificación familiar). </a:t>
            </a:r>
          </a:p>
          <a:p>
            <a:pPr marL="285750" lvl="0" indent="-285750">
              <a:buSzPts val="1400"/>
              <a:buFont typeface="Arial" panose="020B0604020202020204" pitchFamily="34" charset="0"/>
              <a:buChar char="•"/>
            </a:pPr>
            <a:r>
              <a:rPr lang="es-ES_tradnl" i="1" noProof="0" dirty="0"/>
              <a:t>También veremos por qué CPIMS+ es una herramienta de apoyo a la supervisión.</a:t>
            </a:r>
          </a:p>
          <a:p>
            <a:pPr marL="285750" indent="-285750">
              <a:lnSpc>
                <a:spcPct val="115000"/>
              </a:lnSpc>
              <a:buClr>
                <a:schemeClr val="dk1"/>
              </a:buClr>
              <a:buSzPts val="1100"/>
              <a:buFont typeface="Arial" panose="020B0604020202020204" pitchFamily="34" charset="0"/>
              <a:buChar char="•"/>
            </a:pPr>
            <a:r>
              <a:rPr lang="es-ES_tradnl" i="1" noProof="0" dirty="0">
                <a:ea typeface="Calibri"/>
                <a:cs typeface="Calibri"/>
                <a:sym typeface="Calibri"/>
              </a:rPr>
              <a:t>Antes de continuar, ¿alguien tiene alguna pregunta?</a:t>
            </a:r>
            <a:endParaRPr lang="es-ES_tradnl" b="0" i="1" noProof="0" dirty="0">
              <a:ea typeface="Calibri"/>
              <a:cs typeface="Calibri"/>
              <a:sym typeface="Calibri"/>
            </a:endParaRPr>
          </a:p>
        </p:txBody>
      </p:sp>
      <p:sp>
        <p:nvSpPr>
          <p:cNvPr id="4" name="Slide Number Placeholder 3"/>
          <p:cNvSpPr>
            <a:spLocks noGrp="1"/>
          </p:cNvSpPr>
          <p:nvPr>
            <p:ph type="sldNum" sz="quarter" idx="5"/>
          </p:nvPr>
        </p:nvSpPr>
        <p:spPr/>
        <p:txBody>
          <a:bodyPr/>
          <a:lstStyle/>
          <a:p>
            <a:fld id="{780767AD-8186-5647-9165-A19B63BA7F43}" type="slidenum">
              <a:rPr lang="en-US" smtClean="0"/>
              <a:t>109</a:t>
            </a:fld>
            <a:endParaRPr lang="en-US" dirty="0"/>
          </a:p>
        </p:txBody>
      </p:sp>
    </p:spTree>
    <p:extLst>
      <p:ext uri="{BB962C8B-B14F-4D97-AF65-F5344CB8AC3E}">
        <p14:creationId xmlns:p14="http://schemas.microsoft.com/office/powerpoint/2010/main" val="312758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pPr lvl="0"/>
            <a:r>
              <a:rPr lang="es-ES_tradnl" b="1" noProof="0" dirty="0"/>
              <a:t>ADAPTAR AL CONTEXTO</a:t>
            </a:r>
          </a:p>
          <a:p>
            <a:pPr marL="185715" indent="-185715">
              <a:buFont typeface="Arial" panose="020B0604020202020204" pitchFamily="34" charset="0"/>
              <a:buChar char="•"/>
            </a:pPr>
            <a:r>
              <a:rPr lang="es-ES_tradnl" noProof="0" dirty="0"/>
              <a:t>Ajuste los tiempos previstos para cada tema.</a:t>
            </a:r>
          </a:p>
          <a:p>
            <a:pPr marL="0" marR="0" lvl="0" indent="0" algn="l" defTabSz="914400" rtl="0" eaLnBrk="1" fontAlgn="auto" latinLnBrk="0" hangingPunct="1">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_____________________________________________________________________________</a:t>
            </a:r>
          </a:p>
          <a:p>
            <a:pPr lvl="0"/>
            <a:endParaRPr lang="es-ES_tradnl" noProof="0" dirty="0"/>
          </a:p>
          <a:p>
            <a:pPr lvl="0"/>
            <a:r>
              <a:rPr lang="es-ES_tradnl" b="1" noProof="0" dirty="0"/>
              <a:t>EXPLICAR:</a:t>
            </a:r>
          </a:p>
          <a:p>
            <a:pPr marL="185715" indent="-185715">
              <a:buFont typeface="Arial" panose="020B0604020202020204" pitchFamily="34" charset="0"/>
              <a:buChar char="•"/>
            </a:pPr>
            <a:r>
              <a:rPr lang="es-ES_tradnl" noProof="0" dirty="0"/>
              <a:t>Presente el orden del día teniendo en cuenta el contexto (incluya los horarios, las pausas y el almuerzo).</a:t>
            </a:r>
          </a:p>
          <a:p>
            <a:pPr marL="185715" indent="-185715">
              <a:buFont typeface="Arial" panose="020B0604020202020204" pitchFamily="34" charset="0"/>
              <a:buChar char="•"/>
            </a:pPr>
            <a:r>
              <a:rPr lang="es-ES_tradnl" noProof="0" dirty="0"/>
              <a:t>Informe a las/os participantes sobre el uso de baños, suministros, salones...</a:t>
            </a:r>
          </a:p>
          <a:p>
            <a:pPr marL="185715" marR="0" lvl="0" indent="-1857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Antes de continuar, ¿alguien tiene alguna pregunta?</a:t>
            </a:r>
            <a:endParaRPr lang="es-ES_tradnl" b="0" i="1" noProof="0" dirty="0">
              <a:ea typeface="Helvetica Neue"/>
              <a:cs typeface="Helvetica Neue"/>
              <a:sym typeface="Helvetica Neue"/>
            </a:endParaRPr>
          </a:p>
          <a:p>
            <a:pPr marL="185715" lvl="0" indent="-185715">
              <a:buFont typeface="Arial" panose="020B0604020202020204" pitchFamily="34" charset="0"/>
              <a:buChar char="•"/>
            </a:pPr>
            <a:endParaRPr lang="es-ES_tradnl" i="1" noProof="0" dirty="0"/>
          </a:p>
        </p:txBody>
      </p:sp>
      <p:sp>
        <p:nvSpPr>
          <p:cNvPr id="5" name="Slide Image Placeholder 4">
            <a:extLst>
              <a:ext uri="{FF2B5EF4-FFF2-40B4-BE49-F238E27FC236}">
                <a16:creationId xmlns:a16="http://schemas.microsoft.com/office/drawing/2014/main" id="{153FBFAD-3628-95A5-272F-D5F9055C0859}"/>
              </a:ext>
            </a:extLst>
          </p:cNvPr>
          <p:cNvSpPr>
            <a:spLocks noGrp="1" noRot="1" noChangeAspect="1"/>
          </p:cNvSpPr>
          <p:nvPr>
            <p:ph type="sldImg"/>
          </p:nvPr>
        </p:nvSpPr>
        <p:spPr>
          <a:xfrm>
            <a:off x="477838" y="460375"/>
            <a:ext cx="6143625" cy="3455988"/>
          </a:xfrm>
        </p:spPr>
      </p:sp>
    </p:spTree>
    <p:extLst>
      <p:ext uri="{BB962C8B-B14F-4D97-AF65-F5344CB8AC3E}">
        <p14:creationId xmlns:p14="http://schemas.microsoft.com/office/powerpoint/2010/main" val="147574477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110</a:t>
            </a:fld>
            <a:endParaRPr lang="en-US" dirty="0"/>
          </a:p>
        </p:txBody>
      </p:sp>
    </p:spTree>
    <p:extLst>
      <p:ext uri="{BB962C8B-B14F-4D97-AF65-F5344CB8AC3E}">
        <p14:creationId xmlns:p14="http://schemas.microsoft.com/office/powerpoint/2010/main" val="14372458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noProof="0" dirty="0"/>
              <a:t>NO OLVIDE HACER LOS AJUSTES NECESARIOS SI ES UNA FORMACIÓN A DISTANCIA</a:t>
            </a:r>
          </a:p>
          <a:p>
            <a:pPr marL="171450" indent="-171450">
              <a:buFont typeface="Arial" panose="020B0604020202020204" pitchFamily="34" charset="0"/>
              <a:buChar char="•"/>
            </a:pPr>
            <a:r>
              <a:rPr lang="es-ES_tradnl" noProof="0" dirty="0"/>
              <a:t>Tome nota de las respuestas de las/os participantes en Jamboard o una pizarra.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a:t>
            </a:r>
          </a:p>
          <a:p>
            <a:endParaRPr lang="es-ES_tradnl" noProof="0" dirty="0"/>
          </a:p>
          <a:p>
            <a:r>
              <a:rPr lang="es-ES_tradnl" b="1" noProof="0" dirty="0"/>
              <a:t>DEBATE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a:t>
            </a:r>
            <a:r>
              <a:rPr lang="es-ES_tradnl" i="1" noProof="0" dirty="0">
                <a:effectLst/>
                <a:latin typeface="Helvetica Neue" panose="02000503000000020004" pitchFamily="2" charset="0"/>
              </a:rPr>
              <a:t>De qué hablamos en la sesión</a:t>
            </a:r>
            <a:r>
              <a:rPr lang="es-ES_tradnl" i="1" noProof="0" dirty="0"/>
              <a:t> 3? </a:t>
            </a:r>
          </a:p>
          <a:p>
            <a:pPr marL="628650" lvl="1" indent="-171450">
              <a:buFont typeface="Arial" panose="020B0604020202020204" pitchFamily="34" charset="0"/>
              <a:buChar char="•"/>
            </a:pPr>
            <a:r>
              <a:rPr lang="es-ES_tradnl" noProof="0" dirty="0"/>
              <a:t>Vimos cómo se reflejan los pasos en la gestión de casos en los formularios en CPIMS+.</a:t>
            </a:r>
          </a:p>
          <a:p>
            <a:pPr marL="628650" lvl="1" indent="-171450">
              <a:buFont typeface="Arial" panose="020B0604020202020204" pitchFamily="34" charset="0"/>
              <a:buChar char="•"/>
            </a:pPr>
            <a:r>
              <a:rPr lang="es-ES_tradnl" noProof="0" dirty="0"/>
              <a:t>Los pasos en la gestión de casos son:</a:t>
            </a:r>
          </a:p>
          <a:p>
            <a:pPr marL="1085850" lvl="2" indent="-171450">
              <a:buFont typeface="Arial" panose="020B0604020202020204" pitchFamily="34" charset="0"/>
              <a:buChar char="•"/>
            </a:pPr>
            <a:r>
              <a:rPr lang="es-ES_tradnl" noProof="0" dirty="0"/>
              <a:t>1) Identificación y registro: vimos que el consentimiento y la aceptación son fundamentales, no sólo como principio, sino también para las aportaciones de CPIMS+;</a:t>
            </a:r>
          </a:p>
          <a:p>
            <a:pPr marL="1085850" lvl="2" indent="-171450">
              <a:buFont typeface="Arial" panose="020B0604020202020204" pitchFamily="34" charset="0"/>
              <a:buChar char="•"/>
            </a:pPr>
            <a:r>
              <a:rPr lang="es-ES_tradnl" noProof="0" dirty="0"/>
              <a:t>2) Evaluación;  </a:t>
            </a:r>
          </a:p>
          <a:p>
            <a:pPr marL="1085850" lvl="2" indent="-171450">
              <a:buFont typeface="Arial" panose="020B0604020202020204" pitchFamily="34" charset="0"/>
              <a:buChar char="•"/>
            </a:pPr>
            <a:r>
              <a:rPr lang="es-ES_tradnl" noProof="0" dirty="0"/>
              <a:t>3) Plan de caso;</a:t>
            </a:r>
          </a:p>
          <a:p>
            <a:pPr marL="1085850" lvl="2" indent="-171450">
              <a:buFont typeface="Arial" panose="020B0604020202020204" pitchFamily="34" charset="0"/>
              <a:buChar char="•"/>
            </a:pPr>
            <a:r>
              <a:rPr lang="es-ES_tradnl" noProof="0" dirty="0"/>
              <a:t>4) Implementación del plan de caso;</a:t>
            </a:r>
          </a:p>
          <a:p>
            <a:pPr marL="1085850" lvl="2" indent="-171450">
              <a:buFont typeface="Arial" panose="020B0604020202020204" pitchFamily="34" charset="0"/>
              <a:buChar char="•"/>
            </a:pPr>
            <a:r>
              <a:rPr lang="es-ES_tradnl" noProof="0" dirty="0"/>
              <a:t>5) Seguimiento y revisión;</a:t>
            </a:r>
          </a:p>
          <a:p>
            <a:pPr marL="1085850" lvl="2" indent="-171450">
              <a:buFont typeface="Arial" panose="020B0604020202020204" pitchFamily="34" charset="0"/>
              <a:buChar char="•"/>
            </a:pPr>
            <a:r>
              <a:rPr lang="es-ES_tradnl" noProof="0" dirty="0"/>
              <a:t>6) Cierre del caso.</a:t>
            </a:r>
          </a:p>
          <a:p>
            <a:pPr marL="171450" indent="-171450">
              <a:buFont typeface="Arial" panose="020B0604020202020204" pitchFamily="34" charset="0"/>
              <a:buChar char="•"/>
            </a:pPr>
            <a:r>
              <a:rPr lang="es-ES_tradnl" noProof="0" dirty="0"/>
              <a:t>Anote las respuestas de las/os participantes en una pizarra/rotafolio.</a:t>
            </a:r>
          </a:p>
          <a:p>
            <a:pPr marL="171450" indent="-171450">
              <a:buFont typeface="Arial" panose="020B0604020202020204" pitchFamily="34" charset="0"/>
              <a:buChar char="•"/>
            </a:pPr>
            <a:r>
              <a:rPr lang="es-ES_tradnl" noProof="0" dirty="0"/>
              <a:t>Incluya cualquier otro punto que hayan mencionado. </a:t>
            </a:r>
          </a:p>
        </p:txBody>
      </p:sp>
      <p:sp>
        <p:nvSpPr>
          <p:cNvPr id="4" name="Slide Number Placeholder 3"/>
          <p:cNvSpPr>
            <a:spLocks noGrp="1"/>
          </p:cNvSpPr>
          <p:nvPr>
            <p:ph type="sldNum" sz="quarter" idx="5"/>
          </p:nvPr>
        </p:nvSpPr>
        <p:spPr/>
        <p:txBody>
          <a:bodyPr/>
          <a:lstStyle/>
          <a:p>
            <a:fld id="{780767AD-8186-5647-9165-A19B63BA7F43}" type="slidenum">
              <a:rPr lang="en-US" smtClean="0"/>
              <a:t>111</a:t>
            </a:fld>
            <a:endParaRPr lang="en-US" dirty="0"/>
          </a:p>
        </p:txBody>
      </p:sp>
    </p:spTree>
    <p:extLst>
      <p:ext uri="{BB962C8B-B14F-4D97-AF65-F5344CB8AC3E}">
        <p14:creationId xmlns:p14="http://schemas.microsoft.com/office/powerpoint/2010/main" val="101551789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s-ES_tradnl" b="1" noProof="0" dirty="0">
                <a:sym typeface="Helvetica Neue"/>
              </a:rPr>
              <a:t>EXPLICAR:</a:t>
            </a:r>
          </a:p>
          <a:p>
            <a:pPr marL="171450" indent="-171450">
              <a:buFont typeface="Arial" panose="020B0604020202020204" pitchFamily="34" charset="0"/>
              <a:buChar char="•"/>
            </a:pPr>
            <a:r>
              <a:rPr lang="es-ES_tradnl" noProof="0" dirty="0">
                <a:sym typeface="Helvetica Neue"/>
              </a:rPr>
              <a:t>Presente el contenido de la diapositiva.</a:t>
            </a:r>
          </a:p>
        </p:txBody>
      </p:sp>
      <p:sp>
        <p:nvSpPr>
          <p:cNvPr id="3" name="Slide Image Placeholder 2">
            <a:extLst>
              <a:ext uri="{FF2B5EF4-FFF2-40B4-BE49-F238E27FC236}">
                <a16:creationId xmlns:a16="http://schemas.microsoft.com/office/drawing/2014/main" id="{5FD17C3A-D476-31DB-77AF-C067141A2327}"/>
              </a:ext>
            </a:extLst>
          </p:cNvPr>
          <p:cNvSpPr>
            <a:spLocks noGrp="1" noRot="1" noChangeAspect="1"/>
          </p:cNvSpPr>
          <p:nvPr>
            <p:ph type="sldImg"/>
          </p:nvPr>
        </p:nvSpPr>
        <p:spPr/>
      </p:sp>
    </p:spTree>
    <p:extLst>
      <p:ext uri="{BB962C8B-B14F-4D97-AF65-F5344CB8AC3E}">
        <p14:creationId xmlns:p14="http://schemas.microsoft.com/office/powerpoint/2010/main" val="32207332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s-ES_tradnl" b="1" noProof="0" dirty="0">
                <a:sym typeface="Helvetica Neue"/>
              </a:rPr>
              <a:t>EXPLICAR:</a:t>
            </a:r>
          </a:p>
          <a:p>
            <a:pPr marL="185715" indent="-185715">
              <a:buFont typeface="Arial" panose="020B0604020202020204" pitchFamily="34" charset="0"/>
              <a:buChar char="•"/>
            </a:pPr>
            <a:r>
              <a:rPr lang="es-ES_tradnl" noProof="0" dirty="0"/>
              <a:t>Presente el orden del día teniendo en cuenta el contexto (incluya los horarios, las pausas y el almuerzo). </a:t>
            </a:r>
          </a:p>
          <a:p>
            <a:pPr marL="185715" indent="-185715">
              <a:buFont typeface="Arial" panose="020B0604020202020204" pitchFamily="34" charset="0"/>
              <a:buChar char="•"/>
            </a:pPr>
            <a:r>
              <a:rPr lang="es-ES_tradnl" noProof="0" dirty="0"/>
              <a:t>Informe a las/os participantes sobre el uso de baños, suministros, salones...</a:t>
            </a:r>
          </a:p>
          <a:p>
            <a:pPr marL="185715" marR="0" lvl="0" indent="-1857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Antes de continuar, ¿alguien tiene alguna pregunta?</a:t>
            </a:r>
            <a:endParaRPr lang="es-ES_tradnl" b="0" i="1" noProof="0" dirty="0">
              <a:ea typeface="Helvetica Neue"/>
              <a:cs typeface="Helvetica Neue"/>
              <a:sym typeface="Helvetica Neue"/>
            </a:endParaRPr>
          </a:p>
        </p:txBody>
      </p:sp>
      <p:sp>
        <p:nvSpPr>
          <p:cNvPr id="3" name="Slide Image Placeholder 2">
            <a:extLst>
              <a:ext uri="{FF2B5EF4-FFF2-40B4-BE49-F238E27FC236}">
                <a16:creationId xmlns:a16="http://schemas.microsoft.com/office/drawing/2014/main" id="{8647231E-A254-0DE3-4336-AE206D927A3C}"/>
              </a:ext>
            </a:extLst>
          </p:cNvPr>
          <p:cNvSpPr>
            <a:spLocks noGrp="1" noRot="1" noChangeAspect="1"/>
          </p:cNvSpPr>
          <p:nvPr>
            <p:ph type="sldImg"/>
          </p:nvPr>
        </p:nvSpPr>
        <p:spPr/>
      </p:sp>
    </p:spTree>
    <p:extLst>
      <p:ext uri="{BB962C8B-B14F-4D97-AF65-F5344CB8AC3E}">
        <p14:creationId xmlns:p14="http://schemas.microsoft.com/office/powerpoint/2010/main" val="8420399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C88C4-B351-7D95-7124-348519548D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C91508-6DD6-BABB-A21E-845695BF8AE2}"/>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023822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i="1" noProof="0" dirty="0"/>
              <a:t>Al final de la sesión, los participantes podrán...</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b="0" i="1" noProof="0" dirty="0">
                <a:solidFill>
                  <a:srgbClr val="000000"/>
                </a:solidFill>
                <a:effectLst/>
              </a:rPr>
              <a:t>Antes de continuar, ¿alguien tiene alguna pregunta?</a:t>
            </a:r>
          </a:p>
          <a:p>
            <a:pPr marL="171450" indent="-171450">
              <a:buFont typeface="Arial" panose="020B0604020202020204" pitchFamily="34" charset="0"/>
              <a:buChar char="•"/>
            </a:pPr>
            <a:endParaRPr lang="es-ES_tradnl" b="0" i="1" noProof="0" dirty="0">
              <a:solidFill>
                <a:srgbClr val="000000"/>
              </a:solidFill>
              <a:effectLst/>
            </a:endParaRPr>
          </a:p>
        </p:txBody>
      </p:sp>
      <p:sp>
        <p:nvSpPr>
          <p:cNvPr id="4" name="Slide Number Placeholder 3"/>
          <p:cNvSpPr>
            <a:spLocks noGrp="1"/>
          </p:cNvSpPr>
          <p:nvPr>
            <p:ph type="sldNum" sz="quarter" idx="5"/>
          </p:nvPr>
        </p:nvSpPr>
        <p:spPr/>
        <p:txBody>
          <a:bodyPr/>
          <a:lstStyle/>
          <a:p>
            <a:fld id="{780767AD-8186-5647-9165-A19B63BA7F43}" type="slidenum">
              <a:rPr lang="en-US" smtClean="0"/>
              <a:t>115</a:t>
            </a:fld>
            <a:endParaRPr lang="en-US" dirty="0"/>
          </a:p>
        </p:txBody>
      </p:sp>
    </p:spTree>
    <p:extLst>
      <p:ext uri="{BB962C8B-B14F-4D97-AF65-F5344CB8AC3E}">
        <p14:creationId xmlns:p14="http://schemas.microsoft.com/office/powerpoint/2010/main" val="29496120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A57B5-3A1C-694E-9F5B-642B4A489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12BAB-3410-EF53-227B-55F7F2463D2D}"/>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088859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Ahora, haremos una demostración de CPIMS+. Veremos…</a:t>
            </a:r>
            <a:endParaRPr lang="es-ES_tradnl" b="0" i="1" noProof="0" dirty="0"/>
          </a:p>
          <a:p>
            <a:pPr marL="171450" indent="-171450">
              <a:buFont typeface="Arial" panose="020B0604020202020204" pitchFamily="34" charset="0"/>
              <a:buChar char="•"/>
            </a:pPr>
            <a:r>
              <a:rPr lang="es-ES_tradnl" b="0" i="0" noProof="0" dirty="0"/>
              <a:t>Presente el contenido de la diapositiva.</a:t>
            </a:r>
            <a:endParaRPr lang="es-ES_tradnl" b="1" i="0" noProof="0" dirty="0"/>
          </a:p>
          <a:p>
            <a:endParaRPr lang="es-ES_tradnl" b="1" noProof="0" dirty="0">
              <a:solidFill>
                <a:schemeClr val="tx1"/>
              </a:solidFill>
            </a:endParaRPr>
          </a:p>
          <a:p>
            <a:r>
              <a:rPr lang="es-ES_tradnl" b="1" noProof="0" dirty="0">
                <a:solidFill>
                  <a:schemeClr val="tx1"/>
                </a:solidFill>
              </a:rPr>
              <a:t>DEMO</a:t>
            </a:r>
          </a:p>
          <a:p>
            <a:pPr marL="171450" indent="-171450">
              <a:buFont typeface="Arial" panose="020B0604020202020204" pitchFamily="34" charset="0"/>
              <a:buChar char="•"/>
            </a:pPr>
            <a:r>
              <a:rPr lang="es-ES_tradnl" b="1" noProof="0" dirty="0">
                <a:hlinkClick r:id="rId3">
                  <a:extLst>
                    <a:ext uri="{A12FA001-AC4F-418D-AE19-62706E023703}">
                      <ahyp:hlinkClr xmlns:ahyp="http://schemas.microsoft.com/office/drawing/2018/hyperlinkcolor" val="tx"/>
                    </a:ext>
                  </a:extLst>
                </a:hlinkClick>
              </a:rPr>
              <a:t>Cómo cambiar la contraseña y el idioma</a:t>
            </a:r>
            <a:endParaRPr lang="es-ES_tradnl" b="1" noProof="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effectLst/>
                <a:latin typeface="Helvetica Neue" panose="02000503000000020004" pitchFamily="2" charset="0"/>
              </a:rPr>
              <a:t>Ver la diapositiva 10 del PPT “CPIMS+: Demostración”.</a:t>
            </a:r>
            <a:endParaRPr lang="es-ES_tradnl" noProof="0" dirty="0"/>
          </a:p>
          <a:p>
            <a:pPr marL="171450" indent="-171450">
              <a:buFont typeface="Arial" panose="020B0604020202020204" pitchFamily="34" charset="0"/>
              <a:buChar char="•"/>
            </a:pPr>
            <a:r>
              <a:rPr lang="es-ES_tradnl" b="1" noProof="0" dirty="0"/>
              <a:t>Cómo adjuntar un documento, foto o audio</a:t>
            </a:r>
          </a:p>
          <a:p>
            <a:pPr marL="628650" lvl="1" indent="-171450">
              <a:buFont typeface="Arial" panose="020B0604020202020204" pitchFamily="34" charset="0"/>
              <a:buChar char="•"/>
            </a:pPr>
            <a:r>
              <a:rPr lang="es-ES_tradnl" noProof="0" dirty="0"/>
              <a:t>Las/os asistentes sociales pueden cargar fotos, audio y otros documentos a los expedientes en CPIMS+.</a:t>
            </a:r>
          </a:p>
          <a:p>
            <a:pPr marL="628650" lvl="1" indent="-171450">
              <a:buFont typeface="Arial" panose="020B0604020202020204" pitchFamily="34" charset="0"/>
              <a:buChar char="•"/>
            </a:pPr>
            <a:r>
              <a:rPr lang="es-ES_tradnl" noProof="0" dirty="0"/>
              <a:t>Muéstreles cómo hacerlo en CPIMS+ y explíqueles que se debe subir la menor cantidad de archivos posible.</a:t>
            </a:r>
          </a:p>
          <a:p>
            <a:pPr marL="171450" indent="-171450">
              <a:buFont typeface="Arial" panose="020B0604020202020204" pitchFamily="34" charset="0"/>
              <a:buChar char="•"/>
            </a:pPr>
            <a:r>
              <a:rPr lang="es-ES_tradnl" b="1" noProof="0" dirty="0"/>
              <a:t>Notas </a:t>
            </a:r>
          </a:p>
          <a:p>
            <a:pPr marL="628650" lvl="1" indent="-171450">
              <a:buFont typeface="Arial" panose="020B0604020202020204" pitchFamily="34" charset="0"/>
              <a:buChar char="•"/>
            </a:pPr>
            <a:r>
              <a:rPr lang="es-ES_tradnl" noProof="0" dirty="0"/>
              <a:t>Ventajas de usar las notas según el contexto.</a:t>
            </a:r>
          </a:p>
          <a:p>
            <a:pPr marL="171450" indent="-171450">
              <a:buFont typeface="Arial" panose="020B0604020202020204" pitchFamily="34" charset="0"/>
              <a:buChar char="•"/>
            </a:pPr>
            <a:r>
              <a:rPr lang="es-ES_tradnl" b="1" noProof="0" dirty="0">
                <a:hlinkClick r:id="rId4">
                  <a:extLst>
                    <a:ext uri="{A12FA001-AC4F-418D-AE19-62706E023703}">
                      <ahyp:hlinkClr xmlns:ahyp="http://schemas.microsoft.com/office/drawing/2018/hyperlinkcolor" val="tx"/>
                    </a:ext>
                  </a:extLst>
                </a:hlinkClick>
              </a:rPr>
              <a:t>Registro de cambios</a:t>
            </a:r>
            <a:endParaRPr lang="es-ES_tradnl" b="1" noProof="0" dirty="0"/>
          </a:p>
          <a:p>
            <a:pPr marL="628650" lvl="1" indent="-171450">
              <a:buFont typeface="Arial" panose="020B0604020202020204" pitchFamily="34" charset="0"/>
              <a:buChar char="•"/>
            </a:pPr>
            <a:r>
              <a:rPr lang="es-ES_tradnl" noProof="0" dirty="0"/>
              <a:t>Ver la diapositiva 141 </a:t>
            </a:r>
            <a:r>
              <a:rPr lang="es-ES_tradnl" noProof="0" dirty="0">
                <a:effectLst/>
                <a:latin typeface="Helvetica Neue" panose="02000503000000020004" pitchFamily="2" charset="0"/>
              </a:rPr>
              <a:t>del PPT “CPIMS+: Demostración”.</a:t>
            </a:r>
            <a:endParaRPr lang="es-ES_tradnl" noProof="0" dirty="0"/>
          </a:p>
          <a:p>
            <a:pPr marL="171450" indent="-171450">
              <a:buFont typeface="Arial" panose="020B0604020202020204" pitchFamily="34" charset="0"/>
              <a:buChar char="•"/>
            </a:pPr>
            <a:r>
              <a:rPr lang="es-ES_tradnl" b="1" noProof="0" dirty="0"/>
              <a:t>Auditoría</a:t>
            </a:r>
          </a:p>
          <a:p>
            <a:pPr marL="628650" lvl="1" indent="-171450">
              <a:buFont typeface="Arial" panose="020B0604020202020204" pitchFamily="34" charset="0"/>
              <a:buChar char="•"/>
            </a:pPr>
            <a:r>
              <a:rPr lang="es-ES_tradnl" noProof="0" dirty="0"/>
              <a:t>Explíqueles que todas las acciones quedan registradas en el sistema con el propósito de minimizar las filtraciones de datos/violaciones a la confidencialidad. Ver las diapositivas 142-145 </a:t>
            </a:r>
            <a:r>
              <a:rPr lang="es-ES_tradnl" noProof="0" dirty="0">
                <a:effectLst/>
                <a:latin typeface="Helvetica Neue" panose="02000503000000020004" pitchFamily="2" charset="0"/>
              </a:rPr>
              <a:t>del PPT “CPIMS+: Demostración”.</a:t>
            </a:r>
            <a:endParaRPr lang="es-ES_tradnl" noProof="0" dirty="0"/>
          </a:p>
          <a:p>
            <a:pPr marL="171450" indent="-171450">
              <a:buFont typeface="Arial" panose="020B0604020202020204" pitchFamily="34" charset="0"/>
              <a:buChar char="•"/>
            </a:pPr>
            <a:r>
              <a:rPr lang="es-ES_tradnl" b="1" noProof="0" dirty="0">
                <a:hlinkClick r:id="rId5">
                  <a:extLst>
                    <a:ext uri="{A12FA001-AC4F-418D-AE19-62706E023703}">
                      <ahyp:hlinkClr xmlns:ahyp="http://schemas.microsoft.com/office/drawing/2018/hyperlinkcolor" val="tx"/>
                    </a:ext>
                  </a:extLst>
                </a:hlinkClick>
              </a:rPr>
              <a:t>Cómo desactivar y activar un caso</a:t>
            </a:r>
            <a:endParaRPr lang="es-ES_tradnl" b="1" noProof="0" dirty="0"/>
          </a:p>
          <a:p>
            <a:pPr marL="628650" lvl="1" indent="-171450">
              <a:buFont typeface="Arial" panose="020B0604020202020204" pitchFamily="34" charset="0"/>
              <a:buChar char="•"/>
            </a:pPr>
            <a:r>
              <a:rPr lang="es-ES_tradnl" noProof="0" dirty="0"/>
              <a:t>Qué hacer si se ingresa un caso en el sistema por error: Ver  las diapositivas 108-111 </a:t>
            </a:r>
            <a:r>
              <a:rPr lang="es-ES_tradnl" noProof="0" dirty="0">
                <a:effectLst/>
                <a:latin typeface="Helvetica Neue" panose="02000503000000020004" pitchFamily="2" charset="0"/>
              </a:rPr>
              <a:t>del PPT “CPIMS+: Demostración”.</a:t>
            </a:r>
            <a:r>
              <a:rPr lang="es-ES_tradnl" noProof="0" dirty="0"/>
              <a:t> </a:t>
            </a:r>
          </a:p>
          <a:p>
            <a:endParaRPr lang="es-ES_trad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t>CONTINÚA EN LA SIGUIENTE DIAPOSITIVA</a:t>
            </a:r>
            <a:r>
              <a:rPr lang="es-ES_tradnl" b="1" noProof="0" dirty="0">
                <a:sym typeface="Wingdings" panose="05000000000000000000" pitchFamily="2" charset="2"/>
              </a:rPr>
              <a:t></a:t>
            </a:r>
            <a:endParaRPr lang="es-ES_tradnl" b="1"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117</a:t>
            </a:fld>
            <a:endParaRPr lang="en-US" dirty="0"/>
          </a:p>
        </p:txBody>
      </p:sp>
      <p:sp>
        <p:nvSpPr>
          <p:cNvPr id="6" name="Slide Image Placeholder 5">
            <a:extLst>
              <a:ext uri="{FF2B5EF4-FFF2-40B4-BE49-F238E27FC236}">
                <a16:creationId xmlns:a16="http://schemas.microsoft.com/office/drawing/2014/main" id="{42394972-4F49-7233-6122-A6E131F0D8A6}"/>
              </a:ext>
            </a:extLst>
          </p:cNvPr>
          <p:cNvSpPr>
            <a:spLocks noGrp="1" noRot="1" noChangeAspect="1"/>
          </p:cNvSpPr>
          <p:nvPr>
            <p:ph type="sldImg"/>
          </p:nvPr>
        </p:nvSpPr>
        <p:spPr/>
      </p:sp>
    </p:spTree>
    <p:extLst>
      <p:ext uri="{BB962C8B-B14F-4D97-AF65-F5344CB8AC3E}">
        <p14:creationId xmlns:p14="http://schemas.microsoft.com/office/powerpoint/2010/main" val="119299381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t>CONTINUACIÓN</a:t>
            </a:r>
            <a:r>
              <a:rPr lang="es-ES_tradnl" b="1" noProof="0" dirty="0">
                <a:sym typeface="Wingdings" panose="05000000000000000000" pitchFamily="2" charset="2"/>
              </a:rPr>
              <a:t></a:t>
            </a:r>
            <a:endParaRPr lang="es-ES_tradnl" b="1" noProof="0" dirty="0"/>
          </a:p>
          <a:p>
            <a:endParaRPr lang="es-ES_tradnl" noProof="0" dirty="0"/>
          </a:p>
          <a:p>
            <a:r>
              <a:rPr lang="es-ES_tradnl" b="1" noProof="0" dirty="0"/>
              <a:t>DEMO</a:t>
            </a:r>
          </a:p>
          <a:p>
            <a:pPr marL="171450" indent="-171450">
              <a:buFont typeface="Arial" panose="020B0604020202020204" pitchFamily="34" charset="0"/>
              <a:buChar char="•"/>
            </a:pPr>
            <a:r>
              <a:rPr lang="es-ES_tradnl" b="1" noProof="0" dirty="0">
                <a:solidFill>
                  <a:srgbClr val="026794"/>
                </a:solidFill>
                <a:hlinkClick r:id="rId3">
                  <a:extLst>
                    <a:ext uri="{A12FA001-AC4F-418D-AE19-62706E023703}">
                      <ahyp:hlinkClr xmlns:ahyp="http://schemas.microsoft.com/office/drawing/2018/hyperlinkcolor" val="tx"/>
                    </a:ext>
                  </a:extLst>
                </a:hlinkClick>
              </a:rPr>
              <a:t>Modo online y modo offline</a:t>
            </a:r>
            <a:endParaRPr lang="es-ES_tradnl" b="1" noProof="0" dirty="0">
              <a:solidFill>
                <a:srgbClr val="026794"/>
              </a:solidFill>
            </a:endParaRPr>
          </a:p>
          <a:p>
            <a:pPr marL="628650" lvl="1" indent="-171450">
              <a:buFont typeface="Arial" panose="020B0604020202020204" pitchFamily="34" charset="0"/>
              <a:buChar char="•"/>
            </a:pPr>
            <a:r>
              <a:rPr lang="es-ES_tradnl" noProof="0" dirty="0"/>
              <a:t>Ver la diapositiva 156-160 </a:t>
            </a:r>
            <a:r>
              <a:rPr lang="es-ES_tradnl" noProof="0" dirty="0">
                <a:effectLst/>
                <a:latin typeface="Helvetica Neue" panose="02000503000000020004" pitchFamily="2" charset="0"/>
              </a:rPr>
              <a:t>del PPT “CPIMS+: Demostración”.</a:t>
            </a:r>
            <a:endParaRPr lang="es-ES_tradnl" noProof="0" dirty="0"/>
          </a:p>
          <a:p>
            <a:pPr marL="628650" lvl="1" indent="-171450">
              <a:buFont typeface="Arial" panose="020B0604020202020204" pitchFamily="34" charset="0"/>
              <a:buChar char="•"/>
            </a:pPr>
            <a:r>
              <a:rPr lang="es-ES_tradnl" noProof="0" dirty="0"/>
              <a:t>Asegúrese de que los participantes comprendan que si están trabajando en modo offline para guardar el trabajo deberán volver a conectarse y esperar a que se sincronicen los datos antes de cerrar. </a:t>
            </a:r>
          </a:p>
          <a:p>
            <a:pPr marL="628650" lvl="1" indent="-171450">
              <a:buFont typeface="Arial" panose="020B0604020202020204" pitchFamily="34" charset="0"/>
              <a:buChar char="•"/>
            </a:pPr>
            <a:r>
              <a:rPr lang="es-ES_tradnl" noProof="0" dirty="0"/>
              <a:t>Asegúrese de que a los participantes les quede claro que para poder consultar los casos en modo offline primero tienen que abrirlos mientras tengan conexión a Internet. Ya una vez abiertos, podrán consultarlos en modo offline.</a:t>
            </a:r>
          </a:p>
          <a:p>
            <a:pPr marL="628650" lvl="1" indent="-171450">
              <a:buFont typeface="Arial" panose="020B0604020202020204" pitchFamily="34" charset="0"/>
              <a:buChar char="•"/>
            </a:pPr>
            <a:r>
              <a:rPr lang="es-ES_tradnl" noProof="0" dirty="0"/>
              <a:t>Asegúrese de que también les quede claro que algunas funcionalidades del sistema no estarán disponibles si trabajan en modo offline:</a:t>
            </a:r>
          </a:p>
          <a:p>
            <a:pPr marL="171450" indent="-171450">
              <a:buFont typeface="Arial" panose="020B0604020202020204" pitchFamily="34" charset="0"/>
              <a:buChar char="•"/>
            </a:pPr>
            <a:r>
              <a:rPr lang="es-ES_tradnl" b="1" noProof="0" dirty="0"/>
              <a:t>Navegar por la pantalla de inicio</a:t>
            </a:r>
          </a:p>
          <a:p>
            <a:pPr marL="171450" indent="-171450">
              <a:buFont typeface="Arial" panose="020B0604020202020204" pitchFamily="34" charset="0"/>
              <a:buChar char="•"/>
            </a:pPr>
            <a:r>
              <a:rPr lang="es-ES_tradnl" b="1" noProof="0" dirty="0"/>
              <a:t>Tareas</a:t>
            </a:r>
          </a:p>
          <a:p>
            <a:pPr marL="171450" indent="-171450">
              <a:buFont typeface="Arial" panose="020B0604020202020204" pitchFamily="34" charset="0"/>
              <a:buChar char="•"/>
            </a:pPr>
            <a:r>
              <a:rPr lang="es-ES_tradnl" b="1" noProof="0" dirty="0"/>
              <a:t>Exportaciones</a:t>
            </a:r>
          </a:p>
          <a:p>
            <a:pPr marL="171450" indent="-171450">
              <a:buFont typeface="Arial" panose="020B0604020202020204" pitchFamily="34" charset="0"/>
              <a:buChar char="•"/>
            </a:pPr>
            <a:r>
              <a:rPr lang="es-ES_tradnl" b="1" noProof="0" dirty="0"/>
              <a:t>La información del usuario</a:t>
            </a:r>
          </a:p>
          <a:p>
            <a:pPr marL="171450" indent="-171450">
              <a:buFont typeface="Arial" panose="020B0604020202020204" pitchFamily="34" charset="0"/>
              <a:buChar char="•"/>
            </a:pPr>
            <a:r>
              <a:rPr lang="es-ES_tradnl" noProof="0" dirty="0"/>
              <a:t>Consulte la </a:t>
            </a:r>
            <a:r>
              <a:rPr lang="es-ES_tradnl" noProof="0" dirty="0">
                <a:solidFill>
                  <a:srgbClr val="026794"/>
                </a:solidFill>
                <a:hlinkClick r:id="rId4">
                  <a:extLst>
                    <a:ext uri="{A12FA001-AC4F-418D-AE19-62706E023703}">
                      <ahyp:hlinkClr xmlns:ahyp="http://schemas.microsoft.com/office/drawing/2018/hyperlinkcolor" val="tx"/>
                    </a:ext>
                  </a:extLst>
                </a:hlinkClick>
              </a:rPr>
              <a:t>guía del usuario de CPIMS+ para </a:t>
            </a:r>
            <a:r>
              <a:rPr lang="es-ES_tradnl" noProof="0" dirty="0"/>
              <a:t>obtener más información (vaya a Navegación por subformularios/registro de cambios, registros de auditoría).</a:t>
            </a:r>
          </a:p>
          <a:p>
            <a:endParaRPr lang="es-ES_tradnl" noProof="0" dirty="0"/>
          </a:p>
        </p:txBody>
      </p:sp>
      <p:sp>
        <p:nvSpPr>
          <p:cNvPr id="4" name="Slide Image Placeholder 3">
            <a:extLst>
              <a:ext uri="{FF2B5EF4-FFF2-40B4-BE49-F238E27FC236}">
                <a16:creationId xmlns:a16="http://schemas.microsoft.com/office/drawing/2014/main" id="{72DFF353-70CE-BE71-79E2-FF8119CE13DE}"/>
              </a:ext>
            </a:extLst>
          </p:cNvPr>
          <p:cNvSpPr>
            <a:spLocks noGrp="1" noRot="1" noChangeAspect="1"/>
          </p:cNvSpPr>
          <p:nvPr>
            <p:ph type="sldImg"/>
          </p:nvPr>
        </p:nvSpPr>
        <p:spPr/>
      </p:sp>
    </p:spTree>
    <p:extLst>
      <p:ext uri="{BB962C8B-B14F-4D97-AF65-F5344CB8AC3E}">
        <p14:creationId xmlns:p14="http://schemas.microsoft.com/office/powerpoint/2010/main" val="5878853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noProof="0" dirty="0"/>
              <a:t>Cuando las/os participantes estén trabajando, esté atenta/o y pregúnteles </a:t>
            </a:r>
            <a:r>
              <a:rPr lang="es-ES_tradnl" sz="1200"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algún participante tiene dificultades, muéstrele lo que hay que hacer en la pantalla.</a:t>
            </a:r>
            <a:endParaRPr lang="es-ES_tradnl" sz="12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____________________________________________________________________________</a:t>
            </a:r>
            <a:endParaRPr lang="es-ES_tradnl" b="0" noProof="0" dirty="0"/>
          </a:p>
          <a:p>
            <a:endParaRPr lang="es-ES_tradnl" b="1" noProof="0" dirty="0"/>
          </a:p>
          <a:p>
            <a:r>
              <a:rPr lang="es-ES_tradnl" b="1" noProof="0" dirty="0"/>
              <a:t>ACTIVIDAD INDIVIDUAL (Tiempo: 50 min)</a:t>
            </a:r>
            <a:endParaRPr lang="es-ES_tradnl" noProof="0" dirty="0"/>
          </a:p>
          <a:p>
            <a:pPr marL="171450" indent="-171450">
              <a:buFont typeface="Arial" panose="020B0604020202020204" pitchFamily="34" charset="0"/>
              <a:buChar char="•"/>
            </a:pPr>
            <a:r>
              <a:rPr lang="es-ES_tradnl" sz="1200" i="1" noProof="0" dirty="0"/>
              <a:t>¡Llegó el momento de practicar!</a:t>
            </a:r>
          </a:p>
          <a:p>
            <a:pPr marL="171450" indent="-171450">
              <a:buFont typeface="Arial" panose="020B0604020202020204" pitchFamily="34" charset="0"/>
              <a:buChar char="•"/>
            </a:pPr>
            <a:r>
              <a:rPr lang="es-ES_tradnl" sz="1200" i="1" noProof="0" dirty="0"/>
              <a:t>Tendrán que hacer lo siguiente...</a:t>
            </a:r>
          </a:p>
          <a:p>
            <a:pPr marL="171450" indent="-171450">
              <a:buFont typeface="Arial" panose="020B0604020202020204" pitchFamily="34" charset="0"/>
              <a:buChar char="•"/>
            </a:pPr>
            <a:r>
              <a:rPr lang="es-ES_tradnl" sz="1200" noProof="0" dirty="0"/>
              <a:t>Presente el contenido de la diapositiva.</a:t>
            </a:r>
          </a:p>
          <a:p>
            <a:pPr marL="171450" indent="-171450">
              <a:buFont typeface="Arial" panose="020B0604020202020204" pitchFamily="34" charset="0"/>
              <a:buChar char="•"/>
            </a:pPr>
            <a:r>
              <a:rPr lang="es-ES_tradnl" sz="1200" noProof="0" dirty="0"/>
              <a:t>Los supervisores pueden ayudar a las/os asistentes sociales con su ejercicio. </a:t>
            </a:r>
          </a:p>
          <a:p>
            <a:pPr marL="171450" indent="-171450">
              <a:buFont typeface="Arial" panose="020B0604020202020204" pitchFamily="34" charset="0"/>
              <a:buChar char="•"/>
            </a:pPr>
            <a:r>
              <a:rPr lang="es-ES_tradnl" sz="1200" noProof="0" dirty="0"/>
              <a:t>Recorra el salón y pregunte si alguien necesita ayuda.</a:t>
            </a:r>
          </a:p>
          <a:p>
            <a:pPr marL="171450" indent="-171450">
              <a:buFont typeface="Arial" panose="020B0604020202020204" pitchFamily="34" charset="0"/>
              <a:buChar char="•"/>
            </a:pPr>
            <a:r>
              <a:rPr lang="es-ES_tradnl" sz="1200" noProof="0" dirty="0"/>
              <a:t>Facilitador/a: ingrese al sistema con su perfil de administrador para verificar que todas/os las/os participantes hayan hecho el ejercicio.</a:t>
            </a:r>
            <a:endParaRPr lang="es-ES_tradnl" sz="1200" b="0" noProof="0" dirty="0"/>
          </a:p>
          <a:p>
            <a:pPr marL="171450" indent="-171450">
              <a:buFont typeface="Arial" panose="020B0604020202020204" pitchFamily="34" charset="0"/>
              <a:buChar char="•"/>
            </a:pPr>
            <a:endParaRPr lang="es-ES_tradnl" noProof="0" dirty="0"/>
          </a:p>
        </p:txBody>
      </p:sp>
      <p:sp>
        <p:nvSpPr>
          <p:cNvPr id="3" name="Slide Image Placeholder 2">
            <a:extLst>
              <a:ext uri="{FF2B5EF4-FFF2-40B4-BE49-F238E27FC236}">
                <a16:creationId xmlns:a16="http://schemas.microsoft.com/office/drawing/2014/main" id="{8B6A9983-2757-7CF5-64D6-C5F5ABF26D9A}"/>
              </a:ext>
            </a:extLst>
          </p:cNvPr>
          <p:cNvSpPr>
            <a:spLocks noGrp="1" noRot="1" noChangeAspect="1"/>
          </p:cNvSpPr>
          <p:nvPr>
            <p:ph type="sldImg"/>
          </p:nvPr>
        </p:nvSpPr>
        <p:spPr/>
      </p:sp>
    </p:spTree>
    <p:extLst>
      <p:ext uri="{BB962C8B-B14F-4D97-AF65-F5344CB8AC3E}">
        <p14:creationId xmlns:p14="http://schemas.microsoft.com/office/powerpoint/2010/main" val="422185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C1947F-B38D-9F16-4712-F491C4C2F5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FC5EB9-35E2-A3A0-CFAA-B6970E7B90B4}"/>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8053483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a:xfrm>
            <a:off x="479425" y="4229101"/>
            <a:ext cx="6140450" cy="5682995"/>
          </a:xfrm>
        </p:spPr>
        <p:txBody>
          <a:bodyPr/>
          <a:lstStyle/>
          <a:p>
            <a:pPr marL="38039" lvl="0" indent="0">
              <a:buClr>
                <a:schemeClr val="dk1"/>
              </a:buClr>
              <a:buSzPts val="1100"/>
              <a:buFont typeface="Arial" panose="020B0604020202020204" pitchFamily="34" charset="0"/>
              <a:buNone/>
            </a:pPr>
            <a:r>
              <a:rPr lang="es-ES_tradnl" sz="1100" b="1" noProof="0" dirty="0"/>
              <a:t>NO OLVIDE HACER LOS AJUSTES NECESARIOS SI ES UNA FORMACIÓN A DISTANCIA</a:t>
            </a:r>
          </a:p>
          <a:p>
            <a:pPr marL="171450" indent="-171450">
              <a:buFont typeface="Arial" panose="020B0604020202020204" pitchFamily="34" charset="0"/>
              <a:buChar char="•"/>
            </a:pPr>
            <a:r>
              <a:rPr lang="es-ES_tradnl" sz="1200" noProof="0" dirty="0"/>
              <a:t>Tome nota de las respuestas de las/os participantes en Jamboard o una pizarra.</a:t>
            </a:r>
          </a:p>
          <a:p>
            <a:pPr marL="0" marR="0" lvl="0" indent="0" algn="l" defTabSz="914400" rtl="0" eaLnBrk="1" fontAlgn="auto" latinLnBrk="0" hangingPunct="1">
              <a:spcBef>
                <a:spcPts val="0"/>
              </a:spcBef>
              <a:spcAft>
                <a:spcPts val="0"/>
              </a:spcAft>
              <a:buClrTx/>
              <a:buSzTx/>
              <a:buFontTx/>
              <a:buNone/>
              <a:tabLst/>
              <a:defRPr/>
            </a:pPr>
            <a:r>
              <a:rPr lang="es-ES_tradnl" sz="1200" b="1" noProof="0" dirty="0">
                <a:highlight>
                  <a:schemeClr val="lt1"/>
                </a:highlight>
                <a:sym typeface="Helvetica Neue"/>
              </a:rPr>
              <a:t>_____________________________________________________________________________</a:t>
            </a:r>
            <a:endParaRPr lang="es-ES_tradnl" sz="1200" b="0" noProof="0" dirty="0"/>
          </a:p>
          <a:p>
            <a:endParaRPr lang="es-ES_tradnl" sz="1200" b="1" noProof="0" dirty="0"/>
          </a:p>
          <a:p>
            <a:r>
              <a:rPr lang="es-ES_tradnl" sz="1200" b="1" noProof="0" dirty="0"/>
              <a:t>DEMO (opcional)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hay tiempo, pida a un voluntario que pase al frente y muestre a los demás los pasos para resolver el ejercicio (desde el computador de la/del facilitador/a para que todos puedan verlo).</a:t>
            </a:r>
          </a:p>
          <a:p>
            <a:endParaRPr lang="es-ES_tradnl" sz="1200" noProof="0" dirty="0"/>
          </a:p>
          <a:p>
            <a:r>
              <a:rPr lang="es-ES_tradnl" sz="1200" b="1" noProof="0" dirty="0"/>
              <a:t>DEBATE GENERAL</a:t>
            </a:r>
          </a:p>
          <a:p>
            <a:pPr marL="171450" indent="-171450">
              <a:buFont typeface="Arial" panose="020B0604020202020204" pitchFamily="34" charset="0"/>
              <a:buChar char="•"/>
            </a:pPr>
            <a:r>
              <a:rPr lang="es-ES_tradnl" sz="1200" i="1" noProof="0" dirty="0"/>
              <a:t>¿Cómo les fue? ¿Qué fue fácil? ¿Qué fue difícil?</a:t>
            </a:r>
          </a:p>
          <a:p>
            <a:pPr marL="171450" indent="-171450">
              <a:buFont typeface="Arial" panose="020B0604020202020204" pitchFamily="34" charset="0"/>
              <a:buChar char="•"/>
            </a:pPr>
            <a:r>
              <a:rPr lang="es-ES_tradnl" sz="1200" i="1" noProof="0" dirty="0"/>
              <a:t>¿Creen que esto podría ayudarles en su proceso de gestión de casos? ¿Lo dificultaría? </a:t>
            </a:r>
          </a:p>
          <a:p>
            <a:pPr marL="171450" indent="-171450">
              <a:buFont typeface="Arial" panose="020B0604020202020204" pitchFamily="34" charset="0"/>
              <a:buChar char="•"/>
            </a:pPr>
            <a:r>
              <a:rPr lang="es-ES_tradnl" sz="1200" noProof="0" dirty="0"/>
              <a:t>Anote las respuestas en la pizarra/Jamboard.</a:t>
            </a:r>
          </a:p>
          <a:p>
            <a:pPr marL="171450" indent="-171450">
              <a:buFont typeface="Arial" panose="020B0604020202020204" pitchFamily="34" charset="0"/>
              <a:buChar char="•"/>
            </a:pPr>
            <a:r>
              <a:rPr lang="es-ES_tradnl" sz="1200" noProof="0" dirty="0"/>
              <a:t>Tome nota de las respuestas, opiniones y cualquier problema técnico que surja, ya que deberá compartirlo con el Comité Directivo de CPIMS.</a:t>
            </a:r>
          </a:p>
          <a:p>
            <a:endParaRPr lang="es-ES_tradnl" sz="1200" noProof="0" dirty="0"/>
          </a:p>
          <a:p>
            <a:r>
              <a:rPr lang="es-ES_tradnl" sz="1200"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i="1" noProof="0" dirty="0"/>
              <a:t>Dificultades habituales</a:t>
            </a:r>
          </a:p>
          <a:p>
            <a:pPr marL="628650" lvl="1" indent="-171450">
              <a:buFont typeface="Arial" panose="020B0604020202020204" pitchFamily="34" charset="0"/>
              <a:buChar char="•"/>
            </a:pPr>
            <a:r>
              <a:rPr lang="es-ES_tradnl" i="1" noProof="0" dirty="0"/>
              <a:t>Antes de trabajar en modo offline desde el dispositivo que estemos utilizando, podemos olvidar abrir el expediente del caso mientras estamos conectados. Si no abrimos previamente los expedientes en los que vamos a trabajar (mientras tengamos conexión), no podremos acceder a ellos en modo offline. Este paso es, pues, indispensable.</a:t>
            </a:r>
          </a:p>
          <a:p>
            <a:pPr marL="628650" lvl="1" indent="-171450">
              <a:buFont typeface="Arial" panose="020B0604020202020204" pitchFamily="34" charset="0"/>
              <a:buChar char="•"/>
            </a:pPr>
            <a:r>
              <a:rPr lang="es-ES_tradnl" i="1" noProof="0" dirty="0"/>
              <a:t>Después de deshabilitar un caso podríamos olvidar volver a habilitarlo. Para hacerlo, debemos hacer clic en los tres puntos en la parte superior derecha de la pantalla y seleccionar "Habilitar”.</a:t>
            </a:r>
          </a:p>
          <a:p>
            <a:pPr marL="628650" lvl="1" indent="-171450">
              <a:buFont typeface="Arial" panose="020B0604020202020204" pitchFamily="34" charset="0"/>
              <a:buChar char="•"/>
            </a:pPr>
            <a:r>
              <a:rPr lang="es-ES_tradnl" i="1" noProof="0" dirty="0"/>
              <a:t>Cuando haya conexión a Internet, los casos del dispositivo se sincronizarán automáticamente y se guardarán en la base de datos.</a:t>
            </a:r>
          </a:p>
          <a:p>
            <a:pPr marL="0" indent="0">
              <a:buFont typeface="Arial" panose="020B0604020202020204" pitchFamily="34" charset="0"/>
              <a:buNone/>
            </a:pPr>
            <a:endParaRPr lang="es-ES_tradnl" b="0" noProof="0" dirty="0"/>
          </a:p>
          <a:p>
            <a:pPr marL="0" indent="0">
              <a:buFont typeface="Arial" panose="020B0604020202020204" pitchFamily="34" charset="0"/>
              <a:buNone/>
            </a:pPr>
            <a:r>
              <a:rPr lang="es-ES_tradnl" sz="1200" b="1" noProof="0" dirty="0"/>
              <a:t>ACTIVIDAD INDIVIDUAL</a:t>
            </a:r>
          </a:p>
          <a:p>
            <a:pPr marL="171450" indent="-171450">
              <a:buFont typeface="Arial" panose="020B0604020202020204" pitchFamily="34" charset="0"/>
              <a:buChar char="•"/>
            </a:pPr>
            <a:r>
              <a:rPr lang="es-ES_tradnl" sz="1200" noProof="0" dirty="0"/>
              <a:t>Dé a los participantes 5 minutos para tomar apuntes en la </a:t>
            </a:r>
            <a:r>
              <a:rPr lang="es-ES_tradnl" sz="1200" b="1" noProof="0" dirty="0"/>
              <a:t>página 3 del Libro de ejercicios: Plan de integración de CPIMS+.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i="1" noProof="0" dirty="0"/>
              <a:t>Antes de continuar, ¿alguien tiene alguna pregunta?</a:t>
            </a:r>
          </a:p>
        </p:txBody>
      </p:sp>
      <p:sp>
        <p:nvSpPr>
          <p:cNvPr id="3" name="Slide Image Placeholder 2">
            <a:extLst>
              <a:ext uri="{FF2B5EF4-FFF2-40B4-BE49-F238E27FC236}">
                <a16:creationId xmlns:a16="http://schemas.microsoft.com/office/drawing/2014/main" id="{C986BD73-4CBC-5358-4652-39C0301899F7}"/>
              </a:ext>
            </a:extLst>
          </p:cNvPr>
          <p:cNvSpPr>
            <a:spLocks noGrp="1" noRot="1" noChangeAspect="1"/>
          </p:cNvSpPr>
          <p:nvPr>
            <p:ph type="sldImg"/>
          </p:nvPr>
        </p:nvSpPr>
        <p:spPr/>
      </p:sp>
    </p:spTree>
    <p:extLst>
      <p:ext uri="{BB962C8B-B14F-4D97-AF65-F5344CB8AC3E}">
        <p14:creationId xmlns:p14="http://schemas.microsoft.com/office/powerpoint/2010/main" val="30563785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F73BD-0750-D2EB-E30C-E9CE7AC37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37C4FA-F3B2-84D4-FC81-D1BE54CE52A9}"/>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757422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b="1" i="1" noProof="0" dirty="0"/>
              <a:t>Administración y rendición de cuentas</a:t>
            </a:r>
          </a:p>
          <a:p>
            <a:pPr marL="628650" lvl="1" indent="-171450">
              <a:buFont typeface="Arial" panose="020B0604020202020204" pitchFamily="34" charset="0"/>
              <a:buChar char="•"/>
            </a:pPr>
            <a:r>
              <a:rPr lang="es-ES_tradnl" i="1" noProof="0" dirty="0"/>
              <a:t>Planear, asignar y supervisar la calidad de la gestión de casos: supervisar y equilibrar la carga laboral entre los miembros del equipo y asegurarse de que las/os asistentes sociales cumplan los procedimientos operativos estándar para la gestión de casos.</a:t>
            </a:r>
          </a:p>
          <a:p>
            <a:pPr marL="628650" lvl="1" indent="-171450">
              <a:buFont typeface="Arial" panose="020B0604020202020204" pitchFamily="34" charset="0"/>
              <a:buChar char="•"/>
            </a:pPr>
            <a:r>
              <a:rPr lang="es-ES_tradnl" i="1" noProof="0" dirty="0"/>
              <a:t>Trabajar en coordinación con otros agentes/organizaciones: incidencia y promoción, actualización de los servicios disponibles, remisión de casos, etc.</a:t>
            </a:r>
          </a:p>
          <a:p>
            <a:pPr marL="628650" lvl="1" indent="-171450">
              <a:buFont typeface="Arial" panose="020B0604020202020204" pitchFamily="34" charset="0"/>
              <a:buChar char="•"/>
            </a:pPr>
            <a:r>
              <a:rPr lang="es-ES_tradnl" i="1" noProof="0" dirty="0"/>
              <a:t>Documentación: velar por la calidad de los expedientes, y el cumplimiento de los plazos y de la legislación, las políticas y los procedimientos operativos estándares.</a:t>
            </a:r>
          </a:p>
          <a:p>
            <a:pPr marL="628650" lvl="1" indent="-171450">
              <a:buFont typeface="Arial" panose="020B0604020202020204" pitchFamily="34" charset="0"/>
              <a:buChar char="•"/>
            </a:pPr>
            <a:r>
              <a:rPr lang="es-ES_tradnl" i="1" noProof="0" dirty="0"/>
              <a:t>Velar por la seguridad y el cumplimiento de la ética de trabajo en el caso de las/os asistentes sociales y promover las políticas de protección de la infancia de su agencia/organización.</a:t>
            </a:r>
          </a:p>
          <a:p>
            <a:pPr marL="628650" lvl="1" indent="-171450">
              <a:buFont typeface="Arial" panose="020B0604020202020204" pitchFamily="34" charset="0"/>
              <a:buChar char="•"/>
            </a:pPr>
            <a:r>
              <a:rPr lang="es-ES_tradnl" i="1" noProof="0" dirty="0"/>
              <a:t>CPIMS+ es una herramienta de gran utilidad para que los supervisores puedan cumplir con estos objetivos y funciones.</a:t>
            </a:r>
          </a:p>
          <a:p>
            <a:pPr marL="171450" indent="-171450">
              <a:buFont typeface="Arial" panose="020B0604020202020204" pitchFamily="34" charset="0"/>
              <a:buChar char="•"/>
            </a:pPr>
            <a:r>
              <a:rPr lang="es-ES_tradnl" b="1" i="1" noProof="0" dirty="0"/>
              <a:t>Educación y desarrollo profesional </a:t>
            </a:r>
          </a:p>
          <a:p>
            <a:pPr marL="628650" lvl="1" indent="-171450">
              <a:buFont typeface="Arial" panose="020B0604020202020204" pitchFamily="34" charset="0"/>
              <a:buChar char="•"/>
            </a:pPr>
            <a:r>
              <a:rPr lang="es-ES_tradnl" i="1" noProof="0" dirty="0"/>
              <a:t>Evaluar las competencias en su equipo, promover los principios rectores (de los que hablamos en la introducción), proponer planes de formación y aprendizaje para su equipo, reflexionar sobre las labores y desempeño del equipo, etc.</a:t>
            </a:r>
          </a:p>
          <a:p>
            <a:pPr marL="628650" lvl="1" indent="-171450">
              <a:buFont typeface="Arial" panose="020B0604020202020204" pitchFamily="34" charset="0"/>
              <a:buChar char="•"/>
            </a:pPr>
            <a:r>
              <a:rPr lang="es-ES_tradnl" i="1" noProof="0" dirty="0"/>
              <a:t>Si las/os asistentes sociales tienen dificultades para utilizar CPIMS+ o para llenar los formularios de forma correcta, una de las funciones del supervisor será ayudarles a que se sientan seguras/os utilizando el sistema y garantizar que sepan cómo solicitar su ayuda o intervención a través de CPIMS+.</a:t>
            </a:r>
          </a:p>
          <a:p>
            <a:pPr marL="171450" indent="-171450">
              <a:buFont typeface="Arial" panose="020B0604020202020204" pitchFamily="34" charset="0"/>
              <a:buChar char="•"/>
            </a:pPr>
            <a:r>
              <a:rPr lang="es-ES_tradnl" b="1" i="1" noProof="0" dirty="0"/>
              <a:t>Apoyo / respaldo</a:t>
            </a:r>
          </a:p>
          <a:p>
            <a:pPr marL="628650" lvl="1" indent="-171450">
              <a:buFont typeface="Arial" panose="020B0604020202020204" pitchFamily="34" charset="0"/>
              <a:buChar char="•"/>
            </a:pPr>
            <a:r>
              <a:rPr lang="es-ES_tradnl" i="1" noProof="0" dirty="0"/>
              <a:t>Ofrecer un espacio seguro, fomentar el autocuidado, normalizar los sentimientos/emociones, ayudar a otros a aprender a utilizar nuevas tecnologías, etc.</a:t>
            </a:r>
          </a:p>
        </p:txBody>
      </p:sp>
      <p:sp>
        <p:nvSpPr>
          <p:cNvPr id="3" name="Slide Image Placeholder 2">
            <a:extLst>
              <a:ext uri="{FF2B5EF4-FFF2-40B4-BE49-F238E27FC236}">
                <a16:creationId xmlns:a16="http://schemas.microsoft.com/office/drawing/2014/main" id="{7D189D26-EB40-784D-4667-BD8C61E15561}"/>
              </a:ext>
            </a:extLst>
          </p:cNvPr>
          <p:cNvSpPr>
            <a:spLocks noGrp="1" noRot="1" noChangeAspect="1"/>
          </p:cNvSpPr>
          <p:nvPr>
            <p:ph type="sldImg"/>
          </p:nvPr>
        </p:nvSpPr>
        <p:spPr/>
      </p:sp>
    </p:spTree>
    <p:extLst>
      <p:ext uri="{BB962C8B-B14F-4D97-AF65-F5344CB8AC3E}">
        <p14:creationId xmlns:p14="http://schemas.microsoft.com/office/powerpoint/2010/main" val="27495570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t>EXPLICAR:</a:t>
            </a:r>
          </a:p>
          <a:p>
            <a:pPr marL="171450" indent="-171450">
              <a:buFont typeface="Arial" panose="020B0604020202020204" pitchFamily="34" charset="0"/>
              <a:buChar char="•"/>
            </a:pPr>
            <a:r>
              <a:rPr lang="es-ES_tradnl" i="1" noProof="0" dirty="0"/>
              <a:t>CPIMS+ ofrece varias funcionalidades diseñadas para apoyar la supervisión en la gestión de casos...</a:t>
            </a:r>
          </a:p>
          <a:p>
            <a:pPr marL="171450" indent="-171450">
              <a:buFont typeface="Arial" panose="020B0604020202020204" pitchFamily="34" charset="0"/>
              <a:buChar char="•"/>
            </a:pPr>
            <a:r>
              <a:rPr lang="es-ES_tradnl" i="0" noProof="0" dirty="0"/>
              <a:t>Presente el contenido de la diapositiva.</a:t>
            </a:r>
          </a:p>
          <a:p>
            <a:pPr marL="171450" indent="-171450">
              <a:buFont typeface="Arial" panose="020B0604020202020204" pitchFamily="34" charset="0"/>
              <a:buChar char="•"/>
            </a:pPr>
            <a:r>
              <a:rPr lang="es-ES_tradnl" i="1" noProof="0" dirty="0"/>
              <a:t>Ahora, exploraremos estas funcionalidades en el sistema.</a:t>
            </a:r>
          </a:p>
          <a:p>
            <a:pPr marL="171450" indent="-171450">
              <a:buFont typeface="Arial" panose="020B0604020202020204" pitchFamily="34" charset="0"/>
              <a:buChar char="•"/>
            </a:pPr>
            <a:r>
              <a:rPr lang="es-ES_tradnl" i="1" noProof="0" dirty="0"/>
              <a:t>Es posible que algunas nos resulten más fáciles que otras, puesto que ya las hemos practicado en anteriormente.</a:t>
            </a:r>
            <a:endParaRPr lang="es-ES_tradnl" noProof="0" dirty="0">
              <a:sym typeface="Helvetica Neue"/>
            </a:endParaRPr>
          </a:p>
        </p:txBody>
      </p:sp>
      <p:sp>
        <p:nvSpPr>
          <p:cNvPr id="3" name="Slide Image Placeholder 2">
            <a:extLst>
              <a:ext uri="{FF2B5EF4-FFF2-40B4-BE49-F238E27FC236}">
                <a16:creationId xmlns:a16="http://schemas.microsoft.com/office/drawing/2014/main" id="{1C0D23B2-7573-621A-653A-27AD14878001}"/>
              </a:ext>
            </a:extLst>
          </p:cNvPr>
          <p:cNvSpPr>
            <a:spLocks noGrp="1" noRot="1" noChangeAspect="1"/>
          </p:cNvSpPr>
          <p:nvPr>
            <p:ph type="sldImg"/>
          </p:nvPr>
        </p:nvSpPr>
        <p:spPr/>
      </p:sp>
    </p:spTree>
    <p:extLst>
      <p:ext uri="{BB962C8B-B14F-4D97-AF65-F5344CB8AC3E}">
        <p14:creationId xmlns:p14="http://schemas.microsoft.com/office/powerpoint/2010/main" val="127487843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t>EXPLICAR:</a:t>
            </a:r>
          </a:p>
          <a:p>
            <a:pPr marL="171450" indent="-171450">
              <a:buFont typeface="Arial" panose="020B0604020202020204" pitchFamily="34" charset="0"/>
              <a:buChar char="•"/>
            </a:pPr>
            <a:r>
              <a:rPr lang="es-ES_tradnl" i="1" noProof="0" dirty="0"/>
              <a:t>CPIMS+ ofrece una serie de funcionalidades que permiten supervisar el trabajo las/os asistentes sociales, pero es muy importante tener en cuenta que las labores de supervisión que se realicen en CPIMS+ no sustituyen las actividades presenciales ni el diálogo cara a cara.</a:t>
            </a:r>
          </a:p>
          <a:p>
            <a:pPr marL="171450" indent="-171450">
              <a:buFont typeface="Arial" panose="020B0604020202020204" pitchFamily="34" charset="0"/>
              <a:buChar char="•"/>
            </a:pPr>
            <a:r>
              <a:rPr lang="es-ES_tradnl" i="1" noProof="0" dirty="0"/>
              <a:t>En la medida de lo posible, los supervisores deben dedicar tiempo a dialogar con las/os asistentes sociales durante las sesiones de supervisión entre pares, en grupo o individuales.</a:t>
            </a:r>
          </a:p>
          <a:p>
            <a:pPr marL="171450" indent="-171450">
              <a:buFont typeface="Arial" panose="020B0604020202020204" pitchFamily="34" charset="0"/>
              <a:buChar char="•"/>
            </a:pPr>
            <a:r>
              <a:rPr lang="es-ES_tradnl" i="1" noProof="0" dirty="0"/>
              <a:t>La supervisión en CPIMS+ es un complemento y refuerzo a las labores de supervisión directa, especialmente, en los casos en que la presencialidad no sea posible (p. ej., el trabajo en remoto durante la pandemia del COVID-19).</a:t>
            </a:r>
          </a:p>
          <a:p>
            <a:endParaRPr lang="es-ES_tradnl" noProof="0" dirty="0"/>
          </a:p>
          <a:p>
            <a:endParaRPr lang="es-ES_tradnl" noProof="0" dirty="0"/>
          </a:p>
        </p:txBody>
      </p:sp>
      <p:sp>
        <p:nvSpPr>
          <p:cNvPr id="3" name="Slide Image Placeholder 2">
            <a:extLst>
              <a:ext uri="{FF2B5EF4-FFF2-40B4-BE49-F238E27FC236}">
                <a16:creationId xmlns:a16="http://schemas.microsoft.com/office/drawing/2014/main" id="{2D7F9B7F-0B2F-D3BC-6ADD-3828B365EB56}"/>
              </a:ext>
            </a:extLst>
          </p:cNvPr>
          <p:cNvSpPr>
            <a:spLocks noGrp="1" noRot="1" noChangeAspect="1"/>
          </p:cNvSpPr>
          <p:nvPr>
            <p:ph type="sldImg"/>
          </p:nvPr>
        </p:nvSpPr>
        <p:spPr/>
      </p:sp>
    </p:spTree>
    <p:extLst>
      <p:ext uri="{BB962C8B-B14F-4D97-AF65-F5344CB8AC3E}">
        <p14:creationId xmlns:p14="http://schemas.microsoft.com/office/powerpoint/2010/main" val="392345515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s-ES_tradnl" b="1" noProof="0" dirty="0"/>
              <a:t>EXPLICAR</a:t>
            </a:r>
          </a:p>
          <a:p>
            <a:pPr marL="171450" indent="-171450">
              <a:buFont typeface="Arial" panose="020B0604020202020204" pitchFamily="34" charset="0"/>
              <a:buChar char="•"/>
            </a:pPr>
            <a:r>
              <a:rPr lang="es-ES_tradnl" i="1" noProof="0" dirty="0"/>
              <a:t>Ahora, veamos qué posibilidades nos ofrece la asignación de casos en CPIMS+.</a:t>
            </a:r>
          </a:p>
          <a:p>
            <a:pPr marL="171450" indent="-171450">
              <a:buFont typeface="Arial" panose="020B0604020202020204" pitchFamily="34" charset="0"/>
              <a:buChar char="•"/>
            </a:pPr>
            <a:r>
              <a:rPr lang="es-ES_tradnl" noProof="0" dirty="0"/>
              <a:t>Muéstreles únicamente el título.</a:t>
            </a:r>
          </a:p>
          <a:p>
            <a:pPr marL="171450" indent="-171450">
              <a:buFont typeface="Arial" panose="020B0604020202020204" pitchFamily="34" charset="0"/>
              <a:buChar char="•"/>
            </a:pPr>
            <a:r>
              <a:rPr lang="es-ES_tradnl" i="1" noProof="0" dirty="0"/>
              <a:t>¿Cuándo debemos asignar un caso ya existente a otra/o asistente?</a:t>
            </a:r>
            <a:endParaRPr lang="es-ES_tradnl" noProof="0" dirty="0"/>
          </a:p>
          <a:p>
            <a:pPr marL="171450" indent="-171450">
              <a:buFont typeface="Arial" panose="020B0604020202020204" pitchFamily="34" charset="0"/>
              <a:buChar char="•"/>
            </a:pPr>
            <a:r>
              <a:rPr lang="es-ES_tradnl" noProof="0" dirty="0"/>
              <a:t>Haga clic para mostrarles la lista de situaciones.</a:t>
            </a:r>
          </a:p>
          <a:p>
            <a:pPr marL="171450" indent="-171450">
              <a:buFont typeface="Arial" panose="020B0604020202020204" pitchFamily="34" charset="0"/>
              <a:buChar char="•"/>
            </a:pPr>
            <a:r>
              <a:rPr lang="es-ES_tradnl" i="1" noProof="0" dirty="0"/>
              <a:t>Esta funcionalidad nos ayuda a equilibrar la carga de casos entre asistentes o cuando una/un asistente social deba ausentarse temporalmente o decida irse de la organización.</a:t>
            </a:r>
          </a:p>
          <a:p>
            <a:pPr marL="171450" indent="-171450">
              <a:buFont typeface="Arial" panose="020B0604020202020204" pitchFamily="34" charset="0"/>
              <a:buChar char="•"/>
            </a:pPr>
            <a:r>
              <a:rPr lang="es-ES_tradnl" i="1" noProof="0" dirty="0"/>
              <a:t>Esto último también se conoce como una “transferencia interna”.</a:t>
            </a:r>
          </a:p>
          <a:p>
            <a:pPr marL="171450" indent="-171450">
              <a:buFont typeface="Arial" panose="020B0604020202020204" pitchFamily="34" charset="0"/>
              <a:buChar char="•"/>
            </a:pPr>
            <a:endParaRPr lang="es-ES_tradnl" noProof="0" dirty="0"/>
          </a:p>
          <a:p>
            <a:pPr marL="0" indent="0">
              <a:buFont typeface="Arial" panose="020B0604020202020204" pitchFamily="34" charset="0"/>
              <a:buNone/>
            </a:pPr>
            <a:r>
              <a:rPr lang="es-ES_tradnl" b="1" noProof="0" dirty="0"/>
              <a:t>DEMO</a:t>
            </a:r>
          </a:p>
          <a:p>
            <a:pPr marL="171450" indent="-171450">
              <a:buFont typeface="Arial" panose="020B0604020202020204" pitchFamily="34" charset="0"/>
              <a:buChar char="•"/>
            </a:pPr>
            <a:r>
              <a:rPr lang="es-ES_tradnl" noProof="0" dirty="0"/>
              <a:t>Seleccione el caso.</a:t>
            </a:r>
          </a:p>
          <a:p>
            <a:pPr marL="171450" indent="-171450">
              <a:buFont typeface="Arial" panose="020B0604020202020204" pitchFamily="34" charset="0"/>
              <a:buChar char="•"/>
            </a:pPr>
            <a:r>
              <a:rPr lang="es-ES_tradnl" noProof="0" dirty="0">
                <a:sym typeface="Calibri"/>
              </a:rPr>
              <a:t>Haga clic en “acción” y seleccione “asignar caso”.</a:t>
            </a:r>
            <a:endParaRPr lang="es-ES_tradnl" noProof="0" dirty="0"/>
          </a:p>
          <a:p>
            <a:pPr marL="171450" indent="-171450">
              <a:buFont typeface="Arial" panose="020B0604020202020204" pitchFamily="34" charset="0"/>
              <a:buChar char="•"/>
            </a:pPr>
            <a:r>
              <a:rPr lang="es-ES_tradnl" i="1" noProof="0" dirty="0">
                <a:sym typeface="Calibri"/>
              </a:rPr>
              <a:t>Esta función es similar a la de “transferir”. La diferencia es que cuando se asigna un caso a una/un asistente, este no tiene la opción de aceptar o rechazar el caso.</a:t>
            </a:r>
          </a:p>
          <a:p>
            <a:pPr marL="171450" indent="-171450">
              <a:buFont typeface="Arial" panose="020B0604020202020204" pitchFamily="34" charset="0"/>
              <a:buChar char="•"/>
            </a:pPr>
            <a:r>
              <a:rPr lang="es-ES_tradnl" i="1" noProof="0" dirty="0">
                <a:sym typeface="Calibri"/>
              </a:rPr>
              <a:t>Una vez que se asigna un caso a una/un asistente social, se convierte automáticamente en el propietario del expediente del caso.</a:t>
            </a:r>
          </a:p>
        </p:txBody>
      </p:sp>
      <p:sp>
        <p:nvSpPr>
          <p:cNvPr id="3" name="Slide Image Placeholder 2">
            <a:extLst>
              <a:ext uri="{FF2B5EF4-FFF2-40B4-BE49-F238E27FC236}">
                <a16:creationId xmlns:a16="http://schemas.microsoft.com/office/drawing/2014/main" id="{2077499E-C386-2ADE-34B4-E7333A7B681A}"/>
              </a:ext>
            </a:extLst>
          </p:cNvPr>
          <p:cNvSpPr>
            <a:spLocks noGrp="1" noRot="1" noChangeAspect="1"/>
          </p:cNvSpPr>
          <p:nvPr>
            <p:ph type="sldImg"/>
          </p:nvPr>
        </p:nvSpPr>
        <p:spPr/>
      </p:sp>
    </p:spTree>
    <p:extLst>
      <p:ext uri="{BB962C8B-B14F-4D97-AF65-F5344CB8AC3E}">
        <p14:creationId xmlns:p14="http://schemas.microsoft.com/office/powerpoint/2010/main" val="271581780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s-ES_tradnl" b="1" noProof="0" dirty="0"/>
              <a:t>EXPLICAR:</a:t>
            </a:r>
          </a:p>
          <a:p>
            <a:pPr marL="171450" indent="-171450">
              <a:buFont typeface="Arial" panose="020B0604020202020204" pitchFamily="34" charset="0"/>
              <a:buChar char="•"/>
            </a:pPr>
            <a:r>
              <a:rPr lang="es-ES_tradnl" i="1" noProof="0" dirty="0"/>
              <a:t>Ahora, veamos cómo funcionan las aprobaciones en CPIMS+.</a:t>
            </a:r>
          </a:p>
          <a:p>
            <a:pPr marL="171450" indent="-171450">
              <a:buFont typeface="Arial" panose="020B0604020202020204" pitchFamily="34" charset="0"/>
              <a:buChar char="•"/>
            </a:pPr>
            <a:r>
              <a:rPr lang="es-ES_tradnl" i="1" noProof="0" dirty="0"/>
              <a:t>Esta es una herramienta muy útil para los supervisores, ya que les permite llevar un control de la calidad durante todo el proceso de gestión del caso.</a:t>
            </a:r>
          </a:p>
          <a:p>
            <a:pPr marL="0" indent="0">
              <a:buFont typeface="Arial" panose="020B0604020202020204" pitchFamily="34" charset="0"/>
              <a:buNone/>
            </a:pPr>
            <a:endParaRPr lang="es-ES_tradnl" noProof="0" dirty="0"/>
          </a:p>
          <a:p>
            <a:pPr marL="0" indent="0">
              <a:buFont typeface="Arial" panose="020B0604020202020204" pitchFamily="34" charset="0"/>
              <a:buNone/>
            </a:pPr>
            <a:r>
              <a:rPr lang="es-ES_tradnl" b="1" noProof="0" dirty="0"/>
              <a:t>DEMO</a:t>
            </a:r>
          </a:p>
          <a:p>
            <a:pPr marL="171450" indent="-171450">
              <a:buFont typeface="Arial" panose="020B0604020202020204" pitchFamily="34" charset="0"/>
              <a:buChar char="•"/>
            </a:pPr>
            <a:r>
              <a:rPr lang="es-ES_tradnl" noProof="0" dirty="0"/>
              <a:t>Puesto que las/os participantes ya han utilizado esta funcionalidad en sesiones pasadas, pida a dos voluntarios (una/un asistente social y una/un supervisor/a) que hagan una demostración al grupo en la plataforma.</a:t>
            </a:r>
          </a:p>
          <a:p>
            <a:pPr marL="171450" indent="-171450">
              <a:buFont typeface="Arial" panose="020B0604020202020204" pitchFamily="34" charset="0"/>
              <a:buChar char="•"/>
            </a:pPr>
            <a:r>
              <a:rPr lang="es-ES_tradnl" noProof="0" dirty="0"/>
              <a:t>Si lo desean, pueden usar uno de los casos ficticios creados previamente.</a:t>
            </a:r>
          </a:p>
          <a:p>
            <a:endParaRPr lang="es-ES_tradnl" noProof="0" dirty="0"/>
          </a:p>
          <a:p>
            <a:endParaRPr lang="es-ES_tradnl" noProof="0" dirty="0"/>
          </a:p>
          <a:p>
            <a:endParaRPr lang="es-ES_tradnl" noProof="0" dirty="0"/>
          </a:p>
        </p:txBody>
      </p:sp>
      <p:sp>
        <p:nvSpPr>
          <p:cNvPr id="3" name="Slide Image Placeholder 2">
            <a:extLst>
              <a:ext uri="{FF2B5EF4-FFF2-40B4-BE49-F238E27FC236}">
                <a16:creationId xmlns:a16="http://schemas.microsoft.com/office/drawing/2014/main" id="{A5133F89-7CD5-877D-B141-AACF3C478FCF}"/>
              </a:ext>
            </a:extLst>
          </p:cNvPr>
          <p:cNvSpPr>
            <a:spLocks noGrp="1" noRot="1" noChangeAspect="1"/>
          </p:cNvSpPr>
          <p:nvPr>
            <p:ph type="sldImg"/>
          </p:nvPr>
        </p:nvSpPr>
        <p:spPr/>
      </p:sp>
    </p:spTree>
    <p:extLst>
      <p:ext uri="{BB962C8B-B14F-4D97-AF65-F5344CB8AC3E}">
        <p14:creationId xmlns:p14="http://schemas.microsoft.com/office/powerpoint/2010/main" val="15623899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s-ES_tradnl" b="1" noProof="0" dirty="0"/>
              <a:t>EXPLICAR:</a:t>
            </a:r>
          </a:p>
          <a:p>
            <a:pPr marL="171450" indent="-171450">
              <a:buFont typeface="Arial" panose="020B0604020202020204" pitchFamily="34" charset="0"/>
              <a:buChar char="•"/>
            </a:pPr>
            <a:r>
              <a:rPr lang="es-ES_tradnl" i="1" noProof="0" dirty="0"/>
              <a:t>Ahora, veamos la revisión de los expedientes.</a:t>
            </a:r>
          </a:p>
          <a:p>
            <a:pPr marL="171450" indent="-171450">
              <a:buFont typeface="Arial" panose="020B0604020202020204" pitchFamily="34" charset="0"/>
              <a:buChar char="•"/>
            </a:pPr>
            <a:r>
              <a:rPr lang="es-ES_tradnl" noProof="0" dirty="0"/>
              <a:t>Muéstreles solo el título.</a:t>
            </a:r>
          </a:p>
          <a:p>
            <a:pPr marL="171450" indent="-171450">
              <a:buFont typeface="Arial" panose="020B0604020202020204" pitchFamily="34" charset="0"/>
              <a:buChar char="•"/>
            </a:pPr>
            <a:r>
              <a:rPr lang="es-ES_tradnl" i="1" noProof="0" dirty="0"/>
              <a:t>¿Por qué debemos revisar los expedientes?</a:t>
            </a:r>
          </a:p>
          <a:p>
            <a:pPr marL="171450" indent="-171450">
              <a:buFont typeface="Arial" panose="020B0604020202020204" pitchFamily="34" charset="0"/>
              <a:buChar char="•"/>
            </a:pPr>
            <a:r>
              <a:rPr lang="es-ES_tradnl" noProof="0" dirty="0"/>
              <a:t>Haga clic para mostrarles la lista de situaciones.</a:t>
            </a:r>
          </a:p>
          <a:p>
            <a:pPr marL="171450" indent="-171450">
              <a:buFont typeface="Arial" panose="020B0604020202020204" pitchFamily="34" charset="0"/>
              <a:buChar char="•"/>
            </a:pPr>
            <a:r>
              <a:rPr lang="es-ES_tradnl" i="1" noProof="0" dirty="0"/>
              <a:t>Revisar los expedientes es una labor crucial en la supervisión de casos.</a:t>
            </a:r>
          </a:p>
          <a:p>
            <a:pPr marL="171450" indent="-171450">
              <a:buFont typeface="Arial" panose="020B0604020202020204" pitchFamily="34" charset="0"/>
              <a:buChar char="•"/>
            </a:pPr>
            <a:r>
              <a:rPr lang="es-ES_tradnl" i="1" noProof="0" dirty="0"/>
              <a:t>CPIMS+ es una herramienta muy útil para la revisión de expedientes, ya que permite que los supervisores tengan acceso a los expedientes en tiempo real.</a:t>
            </a:r>
          </a:p>
          <a:p>
            <a:pPr marL="171450" indent="-171450">
              <a:buFont typeface="Arial" panose="020B0604020202020204" pitchFamily="34" charset="0"/>
              <a:buChar char="•"/>
            </a:pPr>
            <a:r>
              <a:rPr lang="es-ES_tradnl" i="1" noProof="0" dirty="0"/>
              <a:t>Al revisar el expediente de un caso, los supervisores pueden:</a:t>
            </a:r>
          </a:p>
          <a:p>
            <a:pPr marL="628650" lvl="1" indent="-171450">
              <a:buFont typeface="Arial" panose="020B0604020202020204" pitchFamily="34" charset="0"/>
              <a:buChar char="•"/>
            </a:pPr>
            <a:r>
              <a:rPr lang="es-ES_tradnl" i="1" noProof="0" dirty="0"/>
              <a:t>Verificar si los formularios fueron llenados correctamente y están completos.</a:t>
            </a:r>
          </a:p>
          <a:p>
            <a:pPr marL="628650" lvl="1" indent="-171450">
              <a:buFont typeface="Arial" panose="020B0604020202020204" pitchFamily="34" charset="0"/>
              <a:buChar char="•"/>
            </a:pPr>
            <a:r>
              <a:rPr lang="es-ES_tradnl" i="1" noProof="0" dirty="0"/>
              <a:t>Identificar qué dificultades están encontrando las/os asistentes sociales al ingresar datos en CPIMS+.</a:t>
            </a:r>
          </a:p>
          <a:p>
            <a:pPr marL="628650" lvl="1" indent="-171450">
              <a:buFont typeface="Arial" panose="020B0604020202020204" pitchFamily="34" charset="0"/>
              <a:buChar char="•"/>
            </a:pPr>
            <a:r>
              <a:rPr lang="es-ES_tradnl" i="1" noProof="0" dirty="0"/>
              <a:t>Verificar si la/el asistente social está cumpliendo con los principios y procesos en la gestión de casos y, por lo tanto, evaluar la calidad (como se demuestra a través de la documentación en el CPIMS+). </a:t>
            </a:r>
          </a:p>
          <a:p>
            <a:pPr marL="171450" lvl="0" indent="-171450">
              <a:buFont typeface="Arial" panose="020B0604020202020204" pitchFamily="34" charset="0"/>
              <a:buChar char="•"/>
            </a:pPr>
            <a:r>
              <a:rPr lang="es-ES_tradnl" i="1" noProof="0" dirty="0"/>
              <a:t>Hay una </a:t>
            </a:r>
            <a:r>
              <a:rPr lang="es-ES_tradnl" b="0" i="1" noProof="0" dirty="0"/>
              <a:t>lista de control (checklist) disponible para esto.</a:t>
            </a:r>
            <a:endParaRPr lang="es-ES_tradnl" i="1" noProof="0" dirty="0"/>
          </a:p>
          <a:p>
            <a:pPr marL="171450" lvl="0" indent="-171450">
              <a:buFont typeface="Arial" panose="020B0604020202020204" pitchFamily="34" charset="0"/>
              <a:buChar char="•"/>
            </a:pPr>
            <a:r>
              <a:rPr lang="es-ES_tradnl" i="1" noProof="0" dirty="0"/>
              <a:t>Veamos la herramienta con más detalle.</a:t>
            </a:r>
          </a:p>
        </p:txBody>
      </p:sp>
      <p:sp>
        <p:nvSpPr>
          <p:cNvPr id="3" name="Slide Image Placeholder 2">
            <a:extLst>
              <a:ext uri="{FF2B5EF4-FFF2-40B4-BE49-F238E27FC236}">
                <a16:creationId xmlns:a16="http://schemas.microsoft.com/office/drawing/2014/main" id="{E312A9DE-EBA1-CBD0-5BDD-CFD0BBF41C72}"/>
              </a:ext>
            </a:extLst>
          </p:cNvPr>
          <p:cNvSpPr>
            <a:spLocks noGrp="1" noRot="1" noChangeAspect="1"/>
          </p:cNvSpPr>
          <p:nvPr>
            <p:ph type="sldImg"/>
          </p:nvPr>
        </p:nvSpPr>
        <p:spPr/>
      </p:sp>
    </p:spTree>
    <p:extLst>
      <p:ext uri="{BB962C8B-B14F-4D97-AF65-F5344CB8AC3E}">
        <p14:creationId xmlns:p14="http://schemas.microsoft.com/office/powerpoint/2010/main" val="331704872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s-ES_tradnl" b="1" noProof="0" dirty="0"/>
              <a:t>INTRODUCCIÓN</a:t>
            </a:r>
          </a:p>
          <a:p>
            <a:pPr marL="171450" indent="-171450">
              <a:buFont typeface="Arial" panose="020B0604020202020204" pitchFamily="34" charset="0"/>
              <a:buChar char="•"/>
            </a:pPr>
            <a:r>
              <a:rPr lang="es-ES_tradnl" noProof="0" dirty="0"/>
              <a:t>Repase algunos de los puntos con las/os participantes.</a:t>
            </a:r>
          </a:p>
          <a:p>
            <a:pPr marL="171450" indent="-171450">
              <a:buFont typeface="Arial" panose="020B0604020202020204" pitchFamily="34" charset="0"/>
              <a:buChar char="•"/>
            </a:pPr>
            <a:r>
              <a:rPr lang="es-ES_tradnl" i="1" noProof="0" dirty="0"/>
              <a:t>¿Creen que podrían ubicar esta información en el expediente en CPIMS+?</a:t>
            </a:r>
          </a:p>
          <a:p>
            <a:pPr marL="171450" indent="-171450">
              <a:buFont typeface="Arial" panose="020B0604020202020204" pitchFamily="34" charset="0"/>
              <a:buChar char="•"/>
            </a:pPr>
            <a:r>
              <a:rPr lang="es-ES_tradnl" i="1" noProof="0" dirty="0"/>
              <a:t>Luego, tendremos tiempo para practicar.</a:t>
            </a:r>
          </a:p>
          <a:p>
            <a:pPr marL="0" indent="0">
              <a:buFont typeface="Arial" panose="020B0604020202020204" pitchFamily="34" charset="0"/>
              <a:buNone/>
            </a:pPr>
            <a:endParaRPr lang="es-ES_tradnl" noProof="0" dirty="0"/>
          </a:p>
          <a:p>
            <a:pPr marL="0" indent="0">
              <a:buFont typeface="Arial" panose="020B0604020202020204" pitchFamily="34" charset="0"/>
              <a:buNone/>
            </a:pPr>
            <a:r>
              <a:rPr lang="es-ES_tradnl" b="1" noProof="0" dirty="0"/>
              <a:t>ACTIVIDAD INDIVIDUAL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i="1" noProof="0" dirty="0"/>
              <a:t>Por favor, diríjanse a </a:t>
            </a:r>
            <a:r>
              <a:rPr lang="es-ES_tradnl" sz="1200" b="1" i="1" noProof="0" dirty="0"/>
              <a:t>la página 42 del Libro de ejercicios: </a:t>
            </a:r>
            <a:r>
              <a:rPr lang="es-ES_tradnl" b="1" noProof="0" dirty="0"/>
              <a:t>Lista de control del expediente. </a:t>
            </a:r>
          </a:p>
          <a:p>
            <a:pPr marL="171450" indent="-171450">
              <a:buFont typeface="Arial" panose="020B0604020202020204" pitchFamily="34" charset="0"/>
              <a:buChar char="•"/>
            </a:pPr>
            <a:r>
              <a:rPr lang="es-ES_tradnl" noProof="0" dirty="0"/>
              <a:t>Pida a las/os supervisoras/es que llenen la lista de control del expediente.</a:t>
            </a:r>
          </a:p>
          <a:p>
            <a:pPr marL="171450" indent="-171450">
              <a:buFont typeface="Arial" panose="020B0604020202020204" pitchFamily="34" charset="0"/>
              <a:buChar char="•"/>
            </a:pPr>
            <a:r>
              <a:rPr lang="es-ES_tradnl" noProof="0" dirty="0"/>
              <a:t>Las/os asistentes sociales deben observar. </a:t>
            </a:r>
          </a:p>
          <a:p>
            <a:pPr marL="171450" indent="-171450">
              <a:buFont typeface="Arial" panose="020B0604020202020204" pitchFamily="34" charset="0"/>
              <a:buChar char="•"/>
            </a:pPr>
            <a:r>
              <a:rPr lang="es-ES_tradnl" sz="1200" noProof="0" dirty="0"/>
              <a:t>Recorra el salón y pregunte si alguien necesita ayuda.</a:t>
            </a:r>
          </a:p>
          <a:p>
            <a:endParaRPr lang="es-ES_tradnl" noProof="0" dirty="0"/>
          </a:p>
          <a:p>
            <a:r>
              <a:rPr lang="es-ES_tradnl" b="1" noProof="0" dirty="0"/>
              <a:t>DEBATE GENERAL</a:t>
            </a:r>
          </a:p>
          <a:p>
            <a:pPr marL="171450" indent="-171450">
              <a:buFont typeface="Arial" panose="020B0604020202020204" pitchFamily="34" charset="0"/>
              <a:buChar char="•"/>
            </a:pPr>
            <a:r>
              <a:rPr lang="es-ES_tradnl" i="1" noProof="0" dirty="0"/>
              <a:t>¿Cómo les fue? ¿Algún comentario? ¿Sugerencias?</a:t>
            </a:r>
          </a:p>
        </p:txBody>
      </p:sp>
      <p:sp>
        <p:nvSpPr>
          <p:cNvPr id="3" name="Slide Image Placeholder 2">
            <a:extLst>
              <a:ext uri="{FF2B5EF4-FFF2-40B4-BE49-F238E27FC236}">
                <a16:creationId xmlns:a16="http://schemas.microsoft.com/office/drawing/2014/main" id="{37CD1099-897F-C603-CB38-B92D06AA49EF}"/>
              </a:ext>
            </a:extLst>
          </p:cNvPr>
          <p:cNvSpPr>
            <a:spLocks noGrp="1" noRot="1" noChangeAspect="1"/>
          </p:cNvSpPr>
          <p:nvPr>
            <p:ph type="sldImg"/>
          </p:nvPr>
        </p:nvSpPr>
        <p:spPr/>
      </p:sp>
    </p:spTree>
    <p:extLst>
      <p:ext uri="{BB962C8B-B14F-4D97-AF65-F5344CB8AC3E}">
        <p14:creationId xmlns:p14="http://schemas.microsoft.com/office/powerpoint/2010/main" val="14557942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i="1" noProof="0" dirty="0"/>
              <a:t>Ahora, veamos cómo funcionan los marcadores en CPIMS+.</a:t>
            </a:r>
          </a:p>
          <a:p>
            <a:pPr marL="171450" indent="-171450">
              <a:buFont typeface="Arial" panose="020B0604020202020204" pitchFamily="34" charset="0"/>
              <a:buChar char="•"/>
            </a:pPr>
            <a:r>
              <a:rPr lang="es-ES_tradnl" i="0" noProof="0" dirty="0"/>
              <a:t>Muéstreles solo el título.</a:t>
            </a:r>
          </a:p>
          <a:p>
            <a:pPr marL="171450" indent="-171450">
              <a:buFont typeface="Arial" panose="020B0604020202020204" pitchFamily="34" charset="0"/>
              <a:buChar char="•"/>
            </a:pPr>
            <a:r>
              <a:rPr lang="es-ES_tradnl" i="1" noProof="0" dirty="0"/>
              <a:t>¿En qué ocasiones podríamos necesitar añadir un marcador a un caso? </a:t>
            </a:r>
          </a:p>
          <a:p>
            <a:pPr marL="171450" indent="-171450">
              <a:buFont typeface="Arial" panose="020B0604020202020204" pitchFamily="34" charset="0"/>
              <a:buChar char="•"/>
            </a:pPr>
            <a:r>
              <a:rPr lang="es-ES_tradnl" noProof="0" dirty="0"/>
              <a:t>Haga clic para mostrarles la lista de situaciones.</a:t>
            </a:r>
          </a:p>
          <a:p>
            <a:pPr marL="171450" indent="-171450">
              <a:buFont typeface="Arial" panose="020B0604020202020204" pitchFamily="34" charset="0"/>
              <a:buChar char="•"/>
            </a:pPr>
            <a:r>
              <a:rPr lang="es-ES_tradnl" i="1" noProof="0" dirty="0"/>
              <a:t>Las/os asistentes sociales o supervisores pueden añadir marcadores para indicar, por ejemplo, que un caso requiere mayor atención, para que se tenga en cuenta algo o se lleven a cabo acciones de seguimiento.</a:t>
            </a:r>
          </a:p>
          <a:p>
            <a:pPr marL="171450" indent="-171450">
              <a:buFont typeface="Arial" panose="020B0604020202020204" pitchFamily="34" charset="0"/>
              <a:buChar char="•"/>
            </a:pPr>
            <a:r>
              <a:rPr lang="es-ES_tradnl" i="1" noProof="0" dirty="0"/>
              <a:t>Los marcadores son, pues, un mecanismo de comunicación en el sistema.</a:t>
            </a:r>
          </a:p>
          <a:p>
            <a:pPr marL="171450" indent="-171450">
              <a:buFont typeface="Arial" panose="020B0604020202020204" pitchFamily="34" charset="0"/>
              <a:buChar char="•"/>
            </a:pPr>
            <a:r>
              <a:rPr lang="es-ES_tradnl" i="1" noProof="0" dirty="0"/>
              <a:t>Las/os supervisoras/es pueden usar esta funcionalidad al revisar expedientes, hacer correcciones o evaluar la calidad de los datos.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sym typeface="Calibri"/>
              </a:rPr>
              <a:t>Los marcadores también permiten marcar un caso para que se realice una acción posterior o pueden servir como recordatorios a lo largo del proceso.</a:t>
            </a:r>
            <a:endParaRPr lang="es-ES_tradnl" noProof="0" dirty="0"/>
          </a:p>
          <a:p>
            <a:pPr marL="0" indent="0">
              <a:buFont typeface="Arial" panose="020B0604020202020204" pitchFamily="34" charset="0"/>
              <a:buNone/>
            </a:pPr>
            <a:endParaRPr lang="es-ES_tradnl" noProof="0" dirty="0"/>
          </a:p>
          <a:p>
            <a:pPr marL="0" indent="0">
              <a:buFont typeface="Arial" panose="020B0604020202020204" pitchFamily="34" charset="0"/>
              <a:buNone/>
            </a:pPr>
            <a:r>
              <a:rPr lang="es-ES_tradnl" b="1" noProof="0" dirty="0"/>
              <a:t>DEMO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Invite a algunas/os voluntarias/os para que hagan una demostración de lo siguiente: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Cómo utilizar los marcadores si somos supervisoras/es;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Cómo utilizar los marcadores si somos asistentes sociales;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Cómo resolver/quitar un marcador.</a:t>
            </a:r>
            <a:endParaRPr lang="es-ES_tradnl" i="1" noProof="0" dirty="0">
              <a:sym typeface="Calibri"/>
            </a:endParaRPr>
          </a:p>
          <a:p>
            <a:pPr marL="171450" indent="-171450">
              <a:buFont typeface="Arial" panose="020B0604020202020204" pitchFamily="34" charset="0"/>
              <a:buChar char="•"/>
            </a:pPr>
            <a:r>
              <a:rPr lang="es-ES_tradnl" i="0" noProof="0" dirty="0">
                <a:sym typeface="Calibri"/>
              </a:rPr>
              <a:t>Hay dos maneras de añadir un marcador a un caso:</a:t>
            </a:r>
          </a:p>
          <a:p>
            <a:pPr marL="628650" lvl="1" indent="-171450">
              <a:buFont typeface="Arial" panose="020B0604020202020204" pitchFamily="34" charset="0"/>
              <a:buChar char="•"/>
            </a:pPr>
            <a:r>
              <a:rPr lang="es-ES_tradnl" i="0" noProof="0" dirty="0">
                <a:sym typeface="Calibri"/>
              </a:rPr>
              <a:t>En el panel de control, puede marcar la casilla situada a la izquierda del caso correspondiente y hacer clic en el botón “marcador” situado junto al botón de acción. </a:t>
            </a:r>
          </a:p>
          <a:p>
            <a:pPr marL="628650" lvl="1" indent="-171450">
              <a:buFont typeface="Arial" panose="020B0604020202020204" pitchFamily="34" charset="0"/>
              <a:buChar char="•"/>
            </a:pPr>
            <a:r>
              <a:rPr lang="es-ES_tradnl" i="0" noProof="0" dirty="0">
                <a:sym typeface="Calibri"/>
              </a:rPr>
              <a:t>Entonces, habrá una casilla para describir el motivo del marcador y añadir una fecha. </a:t>
            </a:r>
          </a:p>
          <a:p>
            <a:pPr marL="628650" lvl="1" indent="-171450">
              <a:buFont typeface="Arial" panose="020B0604020202020204" pitchFamily="34" charset="0"/>
              <a:buChar char="•"/>
            </a:pPr>
            <a:r>
              <a:rPr lang="es-ES_tradnl" i="0" noProof="0" dirty="0">
                <a:sym typeface="Calibri"/>
              </a:rPr>
              <a:t>Junto al caso verá el símbolo de una bandera (marcador) con un número que indica la cantidad de marcadores añadidos a ese caso. </a:t>
            </a:r>
          </a:p>
          <a:p>
            <a:pPr marL="628650" lvl="1" indent="-171450">
              <a:buFont typeface="Arial" panose="020B0604020202020204" pitchFamily="34" charset="0"/>
              <a:buChar char="•"/>
            </a:pPr>
            <a:r>
              <a:rPr lang="es-ES_tradnl" i="0" noProof="0" dirty="0">
                <a:sym typeface="Calibri"/>
              </a:rPr>
              <a:t>Haga clic en el caso y luego seleccione el botón del marcador en la parte superior para añadir </a:t>
            </a:r>
            <a:r>
              <a:rPr lang="es-ES_tradnl" i="0" noProof="0" dirty="0"/>
              <a:t>uno</a:t>
            </a:r>
            <a:r>
              <a:rPr lang="es-ES_tradnl" i="0" noProof="0" dirty="0">
                <a:sym typeface="Calibri"/>
              </a:rPr>
              <a:t>. A partir de aquí, siga los mismos pasos.</a:t>
            </a:r>
            <a:endParaRPr lang="es-ES_tradnl" i="0" noProof="0" dirty="0"/>
          </a:p>
        </p:txBody>
      </p:sp>
      <p:sp>
        <p:nvSpPr>
          <p:cNvPr id="3" name="Slide Image Placeholder 2">
            <a:extLst>
              <a:ext uri="{FF2B5EF4-FFF2-40B4-BE49-F238E27FC236}">
                <a16:creationId xmlns:a16="http://schemas.microsoft.com/office/drawing/2014/main" id="{8BDC3750-5720-560B-2320-BA2988FE823C}"/>
              </a:ext>
            </a:extLst>
          </p:cNvPr>
          <p:cNvSpPr>
            <a:spLocks noGrp="1" noRot="1" noChangeAspect="1"/>
          </p:cNvSpPr>
          <p:nvPr>
            <p:ph type="sldImg"/>
          </p:nvPr>
        </p:nvSpPr>
        <p:spPr/>
      </p:sp>
    </p:spTree>
    <p:extLst>
      <p:ext uri="{BB962C8B-B14F-4D97-AF65-F5344CB8AC3E}">
        <p14:creationId xmlns:p14="http://schemas.microsoft.com/office/powerpoint/2010/main" val="420609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buClr>
                <a:schemeClr val="dk1"/>
              </a:buClr>
              <a:buSzPts val="1100"/>
              <a:defRPr/>
            </a:pPr>
            <a:r>
              <a:rPr lang="es-ES_tradnl" b="1" noProof="0" dirty="0"/>
              <a:t>EXPLICAR:</a:t>
            </a:r>
          </a:p>
          <a:p>
            <a:pPr marL="185715" lvl="0" indent="-185715" defTabSz="990478">
              <a:buClr>
                <a:schemeClr val="dk1"/>
              </a:buClr>
              <a:buSzPts val="1100"/>
              <a:buFont typeface="Arial" panose="020B0604020202020204" pitchFamily="34" charset="0"/>
              <a:buChar char="•"/>
              <a:defRPr/>
            </a:pPr>
            <a:r>
              <a:rPr lang="es-ES_tradnl" i="1" noProof="0" dirty="0"/>
              <a:t>Al final de esta sesión, los participantes podrán...</a:t>
            </a:r>
            <a:endParaRPr lang="es-ES_tradnl" b="0" i="1" noProof="0" dirty="0"/>
          </a:p>
          <a:p>
            <a:pPr marL="185715" indent="-185715" defTabSz="990478">
              <a:buClr>
                <a:schemeClr val="dk1"/>
              </a:buClr>
              <a:buSzPts val="1100"/>
              <a:buFont typeface="Arial" panose="020B0604020202020204" pitchFamily="34" charset="0"/>
              <a:buChar char="•"/>
              <a:defRPr/>
            </a:pPr>
            <a:r>
              <a:rPr lang="es-ES_tradnl" b="0" i="0" noProof="0" dirty="0"/>
              <a:t>Presente el contenido de la diapositiva.</a:t>
            </a:r>
          </a:p>
          <a:p>
            <a:pPr marL="185715" lvl="0" indent="-185715">
              <a:buClr>
                <a:schemeClr val="dk1"/>
              </a:buClr>
              <a:buSzPts val="1100"/>
              <a:buFont typeface="Arial" panose="020B0604020202020204" pitchFamily="34" charset="0"/>
              <a:buChar char="•"/>
            </a:pPr>
            <a:r>
              <a:rPr lang="es-ES_tradnl" i="1" noProof="0" dirty="0"/>
              <a:t>Antes de continuar, ¿alguien tiene alguna pregunta?</a:t>
            </a:r>
            <a:endParaRPr lang="es-ES_tradnl" b="0" i="1" noProof="0" dirty="0">
              <a:ea typeface="Helvetica Neue"/>
              <a:cs typeface="Helvetica Neue"/>
              <a:sym typeface="Helvetica Neue"/>
            </a:endParaRPr>
          </a:p>
          <a:p>
            <a:pPr algn="l"/>
            <a:endParaRPr lang="es-ES_tradnl"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13</a:t>
            </a:fld>
            <a:endParaRPr lang="en-US" dirty="0"/>
          </a:p>
        </p:txBody>
      </p:sp>
    </p:spTree>
    <p:extLst>
      <p:ext uri="{BB962C8B-B14F-4D97-AF65-F5344CB8AC3E}">
        <p14:creationId xmlns:p14="http://schemas.microsoft.com/office/powerpoint/2010/main" val="368103427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DEBATE EN GRUPO</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Divida a las/os participantes en grupos de 3-5 personas.</a:t>
            </a:r>
          </a:p>
          <a:p>
            <a:pPr marL="171450" indent="-171450">
              <a:buFont typeface="Arial" panose="020B0604020202020204" pitchFamily="34" charset="0"/>
              <a:buChar char="•"/>
            </a:pPr>
            <a:r>
              <a:rPr lang="es-ES_tradnl" noProof="0" dirty="0"/>
              <a:t>Deje que las/os participantes discutan.</a:t>
            </a:r>
          </a:p>
          <a:p>
            <a:endParaRPr lang="es-ES_tradnl" noProof="0" dirty="0"/>
          </a:p>
          <a:p>
            <a:r>
              <a:rPr lang="es-ES_tradnl" b="1" noProof="0" dirty="0"/>
              <a:t>DEBATE GENERAL</a:t>
            </a:r>
          </a:p>
          <a:p>
            <a:pPr marL="171450" indent="-171450">
              <a:buFont typeface="Arial" panose="020B0604020202020204" pitchFamily="34" charset="0"/>
              <a:buChar char="•"/>
            </a:pPr>
            <a:r>
              <a:rPr lang="es-ES_tradnl" noProof="0" dirty="0"/>
              <a:t>Deje que los grupos compartan sus opiniones y tome nota en la pizarra/rotafolio.</a:t>
            </a:r>
          </a:p>
          <a:p>
            <a:r>
              <a:rPr lang="es-ES_tradnl" noProof="0" dirty="0"/>
              <a:t> </a:t>
            </a:r>
          </a:p>
          <a:p>
            <a:r>
              <a:rPr lang="es-ES_tradnl" b="1" noProof="0" dirty="0"/>
              <a:t>ACTIVIDAD INDIVIDUAL</a:t>
            </a:r>
          </a:p>
          <a:p>
            <a:pPr marL="171450" indent="-171450">
              <a:buFont typeface="Arial" panose="020B0604020202020204" pitchFamily="34" charset="0"/>
              <a:buChar char="•"/>
            </a:pPr>
            <a:r>
              <a:rPr lang="es-ES_tradnl" noProof="0" dirty="0"/>
              <a:t>Dé a los participantes 5 minutos para tomar apuntes en la </a:t>
            </a:r>
            <a:r>
              <a:rPr lang="es-ES_tradnl" b="1" noProof="0" dirty="0"/>
              <a:t>página 3 del Libro de ejercicios: Plan de integración de CPIMS+.</a:t>
            </a:r>
          </a:p>
        </p:txBody>
      </p:sp>
      <p:sp>
        <p:nvSpPr>
          <p:cNvPr id="3" name="Slide Image Placeholder 2">
            <a:extLst>
              <a:ext uri="{FF2B5EF4-FFF2-40B4-BE49-F238E27FC236}">
                <a16:creationId xmlns:a16="http://schemas.microsoft.com/office/drawing/2014/main" id="{38ABF2D3-D5AD-98EF-3FBA-165F140567D1}"/>
              </a:ext>
            </a:extLst>
          </p:cNvPr>
          <p:cNvSpPr>
            <a:spLocks noGrp="1" noRot="1" noChangeAspect="1"/>
          </p:cNvSpPr>
          <p:nvPr>
            <p:ph type="sldImg"/>
          </p:nvPr>
        </p:nvSpPr>
        <p:spPr/>
      </p:sp>
    </p:spTree>
    <p:extLst>
      <p:ext uri="{BB962C8B-B14F-4D97-AF65-F5344CB8AC3E}">
        <p14:creationId xmlns:p14="http://schemas.microsoft.com/office/powerpoint/2010/main" val="186070441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s-ES_tradnl" b="1" i="0" noProof="0" dirty="0"/>
              <a:t>EXPLICAR:</a:t>
            </a:r>
          </a:p>
          <a:p>
            <a:pPr marL="171450" indent="-171450">
              <a:buFont typeface="Arial" panose="020B0604020202020204" pitchFamily="34" charset="0"/>
              <a:buChar char="•"/>
            </a:pPr>
            <a:r>
              <a:rPr lang="es-ES_tradnl" i="1" noProof="0" dirty="0"/>
              <a:t>Ahora, veamos cómo funcionan las exportaciones y las exportaciones personalizadas.</a:t>
            </a:r>
          </a:p>
          <a:p>
            <a:pPr marL="171450" indent="-171450">
              <a:buFont typeface="Arial" panose="020B0604020202020204" pitchFamily="34" charset="0"/>
              <a:buChar char="•"/>
            </a:pPr>
            <a:r>
              <a:rPr lang="es-ES_tradnl" i="1" noProof="0" dirty="0"/>
              <a:t>Las exportaciones personalizadas permiten comparar la información registrada en distintas celdas/formularios de varios casos al exportarlos a una hoja de Excel.</a:t>
            </a:r>
          </a:p>
          <a:p>
            <a:pPr marL="628650" lvl="1" indent="-171450">
              <a:buFont typeface="Arial" panose="020B0604020202020204" pitchFamily="34" charset="0"/>
              <a:buChar char="•"/>
            </a:pPr>
            <a:r>
              <a:rPr lang="es-ES_tradnl" i="1" noProof="0" dirty="0"/>
              <a:t>Esta opción puede ayudarle a analizar la información de varios casos al mismo tiempo.</a:t>
            </a:r>
          </a:p>
          <a:p>
            <a:pPr marL="628650" lvl="1" indent="-171450">
              <a:buFont typeface="Arial" panose="020B0604020202020204" pitchFamily="34" charset="0"/>
              <a:buChar char="•"/>
            </a:pPr>
            <a:r>
              <a:rPr lang="es-ES_tradnl" i="1" noProof="0" dirty="0"/>
              <a:t>Exportar formularios o campos específicos para compararlos le ayudará a identificar necesidades de formación, problemas/inconsistencias en el registro de la información, etc.</a:t>
            </a:r>
          </a:p>
          <a:p>
            <a:pPr marL="628650" lvl="1" indent="-171450">
              <a:buFont typeface="Arial" panose="020B0604020202020204" pitchFamily="34" charset="0"/>
              <a:buChar char="•"/>
            </a:pPr>
            <a:r>
              <a:rPr lang="es-ES_tradnl" i="1" noProof="0" dirty="0"/>
              <a:t>Por ejemplo, si exporta el plan de acción del caso, podrá darse cuenta si las/os asistentes sociales tienen dificultades para formular planes de acción en función de las necesidades de la/del menor y su familia.</a:t>
            </a:r>
          </a:p>
          <a:p>
            <a:pPr marL="171450" indent="-171450">
              <a:buFont typeface="Arial" panose="020B0604020202020204" pitchFamily="34" charset="0"/>
              <a:buChar char="•"/>
            </a:pPr>
            <a:r>
              <a:rPr lang="es-ES_tradnl" i="1" noProof="0" dirty="0"/>
              <a:t>También puede servirle para encontrar información específica necesaria para su labor como supervisor/a.</a:t>
            </a:r>
          </a:p>
          <a:p>
            <a:pPr marL="628650" lvl="1" indent="-171450">
              <a:buFont typeface="Arial" panose="020B0604020202020204" pitchFamily="34" charset="0"/>
              <a:buChar char="•"/>
            </a:pPr>
            <a:r>
              <a:rPr lang="es-ES_tradnl" i="1" noProof="0" dirty="0"/>
              <a:t>Ejemplos: Antes de una reunión de GC, puede exportar diversos informes para conocer el número total de casos actuales, identificar riesgos de protección y casos de alto riesgo.</a:t>
            </a:r>
          </a:p>
          <a:p>
            <a:pPr marL="171450" indent="-171450">
              <a:buFont typeface="Arial" panose="020B0604020202020204" pitchFamily="34" charset="0"/>
              <a:buChar char="•"/>
            </a:pPr>
            <a:r>
              <a:rPr lang="es-ES_tradnl" i="1" noProof="0" dirty="0"/>
              <a:t>No obstante, es importante señalar que las exportaciones no solo se utilizan en las tareas de supervisión.</a:t>
            </a:r>
          </a:p>
          <a:p>
            <a:pPr marL="628650" lvl="1" indent="-171450">
              <a:buFont typeface="Arial" panose="020B0604020202020204" pitchFamily="34" charset="0"/>
              <a:buChar char="•"/>
            </a:pPr>
            <a:r>
              <a:rPr lang="es-ES_tradnl" i="1" noProof="0" dirty="0"/>
              <a:t>Las/os asistentes sociales también pueden exportar información cuando necesiten un resumen de sus casos.</a:t>
            </a:r>
          </a:p>
          <a:p>
            <a:pPr marL="628650" lvl="1" indent="-171450">
              <a:buFont typeface="Arial" panose="020B0604020202020204" pitchFamily="34" charset="0"/>
              <a:buChar char="•"/>
            </a:pPr>
            <a:r>
              <a:rPr lang="es-ES_tradnl" i="1" noProof="0" dirty="0"/>
              <a:t>Asimismo, otras personas en la organización también pueden utilizar las exportaciones de acuerdo con su perfil de usuario y permisos.</a:t>
            </a:r>
          </a:p>
          <a:p>
            <a:pPr marL="628650" lvl="1" indent="-171450">
              <a:buFont typeface="Arial" panose="020B0604020202020204" pitchFamily="34" charset="0"/>
              <a:buChar char="•"/>
            </a:pPr>
            <a:r>
              <a:rPr lang="es-ES_tradnl" i="1" noProof="0" dirty="0"/>
              <a:t>Sin embargo, una vez que los archivos se exporten a un Excel y/o se impriman en papel, dejarán de estar protegidos por las funciones de seguridad de CPIMS+, por lo que será necesario adoptar otras medidas para proteger los datos.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u="none" noProof="0" dirty="0"/>
              <a:t>Solo algunos perfiles de usuario pueden hacer uso de la función de exportación personalizada (p. ej., supervisores). El acceso a esta funcionalidad se decide a nivel directivo y lo debe configurar el administrador.</a:t>
            </a:r>
          </a:p>
          <a:p>
            <a:pPr marL="0" indent="0">
              <a:buFont typeface="Arial" panose="020B0604020202020204" pitchFamily="34" charset="0"/>
              <a:buNone/>
            </a:pPr>
            <a:endParaRPr lang="es-ES_tradnl" b="1" noProof="0" dirty="0"/>
          </a:p>
          <a:p>
            <a:pPr marL="0" indent="0">
              <a:buFont typeface="Arial" panose="020B0604020202020204" pitchFamily="34" charset="0"/>
              <a:buNone/>
            </a:pPr>
            <a:r>
              <a:rPr lang="es-ES_tradnl" b="1" noProof="0" dirty="0"/>
              <a:t>DEMO</a:t>
            </a:r>
          </a:p>
          <a:p>
            <a:pPr marL="171450" indent="-171450">
              <a:buFont typeface="Arial" panose="020B0604020202020204" pitchFamily="34" charset="0"/>
              <a:buChar char="•"/>
            </a:pPr>
            <a:r>
              <a:rPr lang="es-ES_tradnl" b="1" noProof="0" dirty="0">
                <a:solidFill>
                  <a:srgbClr val="026794"/>
                </a:solidFill>
                <a:hlinkClick r:id="rId3">
                  <a:extLst>
                    <a:ext uri="{A12FA001-AC4F-418D-AE19-62706E023703}">
                      <ahyp:hlinkClr xmlns:ahyp="http://schemas.microsoft.com/office/drawing/2018/hyperlinkcolor" val="tx"/>
                    </a:ext>
                  </a:extLst>
                </a:hlinkClick>
              </a:rPr>
              <a:t>Exportaciones (simples o personalizadas)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effectLst/>
                <a:latin typeface="Helvetica Neue" panose="02000503000000020004" pitchFamily="2" charset="0"/>
              </a:rPr>
              <a:t>Ver el video en el enlace y las diapositivas 146-150 del PPT “CPIMS+: Demostración”.</a:t>
            </a:r>
            <a:endParaRPr lang="es-ES_tradnl" noProof="0" dirty="0"/>
          </a:p>
          <a:p>
            <a:pPr marL="628650" lvl="1" indent="-171450">
              <a:buFont typeface="Arial" panose="020B0604020202020204" pitchFamily="34" charset="0"/>
              <a:buChar char="•"/>
            </a:pPr>
            <a:r>
              <a:rPr lang="es-ES_tradnl" noProof="0" dirty="0"/>
              <a:t>Nota: no seleccionar ningún caso en CPIMS+ equivale a seleccionar todos los casos.</a:t>
            </a:r>
          </a:p>
          <a:p>
            <a:pPr marL="171450" indent="-171450">
              <a:buFont typeface="Arial" panose="020B0604020202020204" pitchFamily="34" charset="0"/>
              <a:buChar char="•"/>
            </a:pPr>
            <a:r>
              <a:rPr lang="es-ES_tradnl" noProof="0" dirty="0"/>
              <a:t>Consulte la </a:t>
            </a:r>
            <a:r>
              <a:rPr lang="es-ES_tradnl" noProof="0" dirty="0">
                <a:solidFill>
                  <a:srgbClr val="026794"/>
                </a:solidFill>
                <a:hlinkClick r:id="rId4">
                  <a:extLst>
                    <a:ext uri="{A12FA001-AC4F-418D-AE19-62706E023703}">
                      <ahyp:hlinkClr xmlns:ahyp="http://schemas.microsoft.com/office/drawing/2018/hyperlinkcolor" val="tx"/>
                    </a:ext>
                  </a:extLst>
                </a:hlinkClick>
              </a:rPr>
              <a:t>Guía del usuario de CPIMS+</a:t>
            </a:r>
            <a:r>
              <a:rPr lang="es-ES_tradnl" u="sng" noProof="0" dirty="0">
                <a:solidFill>
                  <a:srgbClr val="026794"/>
                </a:solidFill>
                <a:hlinkClick r:id="rId4">
                  <a:extLst>
                    <a:ext uri="{A12FA001-AC4F-418D-AE19-62706E023703}">
                      <ahyp:hlinkClr xmlns:ahyp="http://schemas.microsoft.com/office/drawing/2018/hyperlinkcolor" val="tx"/>
                    </a:ext>
                  </a:extLst>
                </a:hlinkClick>
              </a:rPr>
              <a:t> </a:t>
            </a:r>
            <a:r>
              <a:rPr lang="es-ES_tradnl" noProof="0" dirty="0">
                <a:solidFill>
                  <a:schemeClr val="tx1"/>
                </a:solidFill>
              </a:rPr>
              <a:t>para obtener más información (vaya a C</a:t>
            </a:r>
            <a:r>
              <a:rPr lang="es-ES_tradnl" noProof="0" dirty="0"/>
              <a:t>rear incidente/Exportar información sobre registros).</a:t>
            </a:r>
          </a:p>
        </p:txBody>
      </p:sp>
      <p:sp>
        <p:nvSpPr>
          <p:cNvPr id="3" name="Slide Image Placeholder 2">
            <a:extLst>
              <a:ext uri="{FF2B5EF4-FFF2-40B4-BE49-F238E27FC236}">
                <a16:creationId xmlns:a16="http://schemas.microsoft.com/office/drawing/2014/main" id="{9E953585-C5F2-C19A-E1DC-94DBC10EEF03}"/>
              </a:ext>
            </a:extLst>
          </p:cNvPr>
          <p:cNvSpPr>
            <a:spLocks noGrp="1" noRot="1" noChangeAspect="1"/>
          </p:cNvSpPr>
          <p:nvPr>
            <p:ph type="sldImg"/>
          </p:nvPr>
        </p:nvSpPr>
        <p:spPr/>
      </p:sp>
    </p:spTree>
    <p:extLst>
      <p:ext uri="{BB962C8B-B14F-4D97-AF65-F5344CB8AC3E}">
        <p14:creationId xmlns:p14="http://schemas.microsoft.com/office/powerpoint/2010/main" val="330285671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s-ES_tradnl" b="1" i="0" noProof="0" dirty="0"/>
              <a:t>EXPLICAR:</a:t>
            </a:r>
          </a:p>
          <a:p>
            <a:pPr marL="171450" indent="-171450">
              <a:buFont typeface="Arial" panose="020B0604020202020204" pitchFamily="34" charset="0"/>
              <a:buChar char="•"/>
            </a:pPr>
            <a:r>
              <a:rPr lang="es-ES_tradnl" i="1" noProof="0" dirty="0"/>
              <a:t>CPIMS+ permite recuperar fácilmente la información necesaria para llevar a cabo otras actividades de supervisión.</a:t>
            </a:r>
          </a:p>
          <a:p>
            <a:pPr marL="171450" lvl="0" indent="-171450">
              <a:buFont typeface="Arial" panose="020B0604020202020204" pitchFamily="34" charset="0"/>
              <a:buChar char="•"/>
            </a:pPr>
            <a:r>
              <a:rPr lang="es-ES_tradnl" b="1" i="1" noProof="0" dirty="0"/>
              <a:t>Formulario de supervisión individual</a:t>
            </a:r>
          </a:p>
          <a:p>
            <a:pPr marL="628650" lvl="1" indent="-171450">
              <a:buFont typeface="Arial" panose="020B0604020202020204" pitchFamily="34" charset="0"/>
              <a:buChar char="•"/>
            </a:pPr>
            <a:r>
              <a:rPr lang="es-ES_tradnl" sz="1200" noProof="0" dirty="0"/>
              <a:t>Pídale a los participantes que se dirijan a la </a:t>
            </a:r>
            <a:r>
              <a:rPr lang="es-ES_tradnl" sz="1200" b="1" noProof="0" dirty="0"/>
              <a:t>página 46 del Libro de ejercicios: Formulario de supervisión individual.</a:t>
            </a:r>
            <a:endParaRPr lang="es-ES_tradnl" b="1" noProof="0" dirty="0"/>
          </a:p>
          <a:p>
            <a:pPr marL="628650" lvl="1" indent="-171450">
              <a:buFont typeface="Arial" panose="020B0604020202020204" pitchFamily="34" charset="0"/>
              <a:buChar char="•"/>
            </a:pPr>
            <a:r>
              <a:rPr lang="es-ES_tradnl" i="1" noProof="0" dirty="0"/>
              <a:t>Cuántos casos nuevos ha registrado la/el asistente social.</a:t>
            </a:r>
          </a:p>
          <a:p>
            <a:pPr marL="628650" lvl="1" indent="-171450">
              <a:buFont typeface="Arial" panose="020B0604020202020204" pitchFamily="34" charset="0"/>
              <a:buChar char="•"/>
            </a:pPr>
            <a:r>
              <a:rPr lang="es-ES_tradnl" i="1" noProof="0" dirty="0"/>
              <a:t>Cuántos casos están clasificados como de “alto riesgo” / Cuántos casos requieren acciones o respuesta inmediata.</a:t>
            </a:r>
          </a:p>
          <a:p>
            <a:pPr marL="171450" lvl="0" indent="-171450">
              <a:buFont typeface="Arial" panose="020B0604020202020204" pitchFamily="34" charset="0"/>
              <a:buChar char="•"/>
            </a:pPr>
            <a:r>
              <a:rPr lang="es-ES_tradnl" b="1" i="1" noProof="0" dirty="0"/>
              <a:t>Herramienta para debatir casos</a:t>
            </a:r>
          </a:p>
          <a:p>
            <a:pPr marL="628650" lvl="1" indent="-171450">
              <a:buFont typeface="Arial" panose="020B0604020202020204" pitchFamily="34" charset="0"/>
              <a:buChar char="•"/>
            </a:pPr>
            <a:r>
              <a:rPr lang="es-ES_tradnl" sz="1200" noProof="0" dirty="0"/>
              <a:t>Pídale a los participantes que se dirijan a la</a:t>
            </a:r>
            <a:r>
              <a:rPr lang="es-ES_tradnl" b="0" i="0" noProof="0" dirty="0"/>
              <a:t> </a:t>
            </a:r>
            <a:r>
              <a:rPr lang="es-ES_tradnl" b="1" i="0" noProof="0" dirty="0"/>
              <a:t>página 49 del Libro de ejercicios: Herramienta para debatir casos.</a:t>
            </a:r>
          </a:p>
          <a:p>
            <a:pPr marL="628650" lvl="1" indent="-171450">
              <a:buFont typeface="Arial" panose="020B0604020202020204" pitchFamily="34" charset="0"/>
              <a:buChar char="•"/>
            </a:pPr>
            <a:r>
              <a:rPr lang="es-ES_tradnl" i="1" noProof="0" dirty="0"/>
              <a:t>Antecedentes e información del caso;</a:t>
            </a:r>
          </a:p>
          <a:p>
            <a:pPr marL="628650" lvl="1" indent="-171450">
              <a:buFont typeface="Arial" panose="020B0604020202020204" pitchFamily="34" charset="0"/>
              <a:buChar char="•"/>
            </a:pPr>
            <a:r>
              <a:rPr lang="es-ES_tradnl" i="1" noProof="0" dirty="0"/>
              <a:t>Riesgos de protección; </a:t>
            </a:r>
          </a:p>
          <a:p>
            <a:pPr marL="628650" lvl="1" indent="-171450">
              <a:buFont typeface="Arial" panose="020B0604020202020204" pitchFamily="34" charset="0"/>
              <a:buChar char="•"/>
            </a:pPr>
            <a:r>
              <a:rPr lang="es-ES_tradnl" i="1" noProof="0" dirty="0"/>
              <a:t>Acciones realizadas en CPIMS+ en el registro de cambios.</a:t>
            </a:r>
          </a:p>
          <a:p>
            <a:pPr marL="171450" indent="-171450">
              <a:buFont typeface="Arial" panose="020B0604020202020204" pitchFamily="34" charset="0"/>
              <a:buChar char="•"/>
            </a:pPr>
            <a:r>
              <a:rPr lang="es-ES_tradnl" i="1" noProof="0" dirty="0"/>
              <a:t>Antes de continuar, ¿alguien tiene alguna pregunta? </a:t>
            </a:r>
          </a:p>
        </p:txBody>
      </p:sp>
      <p:sp>
        <p:nvSpPr>
          <p:cNvPr id="3" name="Slide Image Placeholder 2">
            <a:extLst>
              <a:ext uri="{FF2B5EF4-FFF2-40B4-BE49-F238E27FC236}">
                <a16:creationId xmlns:a16="http://schemas.microsoft.com/office/drawing/2014/main" id="{179BEDDB-5A93-E9D2-7B89-D361F696A1AA}"/>
              </a:ext>
            </a:extLst>
          </p:cNvPr>
          <p:cNvSpPr>
            <a:spLocks noGrp="1" noRot="1" noChangeAspect="1"/>
          </p:cNvSpPr>
          <p:nvPr>
            <p:ph type="sldImg"/>
          </p:nvPr>
        </p:nvSpPr>
        <p:spPr/>
      </p:sp>
    </p:spTree>
    <p:extLst>
      <p:ext uri="{BB962C8B-B14F-4D97-AF65-F5344CB8AC3E}">
        <p14:creationId xmlns:p14="http://schemas.microsoft.com/office/powerpoint/2010/main" val="320662696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noProof="0" dirty="0"/>
              <a:t>Cuando las/os participantes estén trabajando, esté atenta/o y pregúnteles </a:t>
            </a:r>
            <a:r>
              <a:rPr lang="es-ES_tradnl" sz="1200"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algún participante tiene dificultades, muéstrele lo que hay que hacer en la pantalla.</a:t>
            </a:r>
            <a:endParaRPr lang="es-ES_tradnl" sz="12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a:t>
            </a:r>
            <a:endParaRPr lang="es-ES_tradnl" b="0" noProof="0" dirty="0"/>
          </a:p>
          <a:p>
            <a:endParaRPr lang="es-ES_tradnl" b="1" noProof="0" dirty="0"/>
          </a:p>
          <a:p>
            <a:r>
              <a:rPr lang="es-ES_tradnl" b="1" noProof="0" dirty="0"/>
              <a:t>ACTIVIDAD INDIVIDUAL (Tiempo: 40 min)</a:t>
            </a:r>
          </a:p>
          <a:p>
            <a:pPr marL="171450" indent="-171450">
              <a:buFont typeface="Arial" panose="020B0604020202020204" pitchFamily="34" charset="0"/>
              <a:buChar char="•"/>
            </a:pPr>
            <a:r>
              <a:rPr lang="es-ES_tradnl" sz="1200" i="1" noProof="0" dirty="0"/>
              <a:t>¡Llegó el momento de practicar!</a:t>
            </a:r>
          </a:p>
          <a:p>
            <a:pPr marL="171450" indent="-171450">
              <a:buFont typeface="Arial" panose="020B0604020202020204" pitchFamily="34" charset="0"/>
              <a:buChar char="•"/>
            </a:pPr>
            <a:r>
              <a:rPr lang="es-ES_tradnl" sz="1200" i="1" noProof="0" dirty="0"/>
              <a:t>Tendrán que hacer lo siguiente...</a:t>
            </a:r>
          </a:p>
          <a:p>
            <a:pPr marL="171450" indent="-171450">
              <a:buFont typeface="Arial" panose="020B0604020202020204" pitchFamily="34" charset="0"/>
              <a:buChar char="•"/>
            </a:pPr>
            <a:r>
              <a:rPr lang="es-ES_tradnl" sz="1200" noProof="0" dirty="0"/>
              <a:t>Presente el contenido de la diapositiva.</a:t>
            </a:r>
          </a:p>
          <a:p>
            <a:pPr marL="171450" indent="-171450">
              <a:buFont typeface="Arial" panose="020B0604020202020204" pitchFamily="34" charset="0"/>
              <a:buChar char="•"/>
            </a:pPr>
            <a:r>
              <a:rPr lang="es-ES_tradnl" sz="1200" noProof="0" dirty="0"/>
              <a:t>Los supervisores pueden ayudar a las/os asistentes sociales con su ejercicio. </a:t>
            </a:r>
          </a:p>
          <a:p>
            <a:pPr marL="171450" indent="-171450">
              <a:buFont typeface="Arial" panose="020B0604020202020204" pitchFamily="34" charset="0"/>
              <a:buChar char="•"/>
            </a:pPr>
            <a:r>
              <a:rPr lang="es-ES_tradnl" sz="1200" noProof="0" dirty="0"/>
              <a:t>Recorra el salón y pregunte si alguien necesita ayuda.</a:t>
            </a:r>
          </a:p>
          <a:p>
            <a:pPr marL="171450" indent="-171450">
              <a:buFont typeface="Arial" panose="020B0604020202020204" pitchFamily="34" charset="0"/>
              <a:buChar char="•"/>
            </a:pPr>
            <a:r>
              <a:rPr lang="es-ES_tradnl" sz="1200" noProof="0" dirty="0"/>
              <a:t>Facilitador/a: ingrese al sistema con su perfil de administrador para verificar que todas/os las/os participantes hayan hecho el ejercicio.</a:t>
            </a:r>
            <a:endParaRPr lang="es-ES_tradnl" sz="1200" b="0" noProof="0" dirty="0"/>
          </a:p>
        </p:txBody>
      </p:sp>
      <p:sp>
        <p:nvSpPr>
          <p:cNvPr id="3" name="Slide Image Placeholder 2">
            <a:extLst>
              <a:ext uri="{FF2B5EF4-FFF2-40B4-BE49-F238E27FC236}">
                <a16:creationId xmlns:a16="http://schemas.microsoft.com/office/drawing/2014/main" id="{3AE66FD9-3479-438F-B06F-EAB32ABF5331}"/>
              </a:ext>
            </a:extLst>
          </p:cNvPr>
          <p:cNvSpPr>
            <a:spLocks noGrp="1" noRot="1" noChangeAspect="1"/>
          </p:cNvSpPr>
          <p:nvPr>
            <p:ph type="sldImg"/>
          </p:nvPr>
        </p:nvSpPr>
        <p:spPr/>
      </p:sp>
    </p:spTree>
    <p:extLst>
      <p:ext uri="{BB962C8B-B14F-4D97-AF65-F5344CB8AC3E}">
        <p14:creationId xmlns:p14="http://schemas.microsoft.com/office/powerpoint/2010/main" val="195402613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DEBATE EN GRUPO</a:t>
            </a:r>
          </a:p>
          <a:p>
            <a:pPr marL="171450" indent="-171450">
              <a:buFont typeface="Arial" panose="020B0604020202020204" pitchFamily="34" charset="0"/>
              <a:buChar char="•"/>
            </a:pPr>
            <a:r>
              <a:rPr lang="es-ES_tradnl" noProof="0" dirty="0"/>
              <a:t>Divida a los participantes en grupos de 3-5 personas.</a:t>
            </a:r>
            <a:endParaRPr lang="es-ES_tradnl" i="1" noProof="0" dirty="0"/>
          </a:p>
          <a:p>
            <a:pPr marL="171450" indent="-171450">
              <a:buFont typeface="Arial" panose="020B0604020202020204" pitchFamily="34" charset="0"/>
              <a:buChar char="•"/>
            </a:pPr>
            <a:r>
              <a:rPr lang="es-ES_tradnl" i="1" noProof="0" dirty="0"/>
              <a:t>Por favor, discutan las siguientes preguntas y formulen un plan a seguir en sus grupos.</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Pueden incluir también sus conclusiones sobre los marcadores de la sesión anterior.</a:t>
            </a:r>
          </a:p>
          <a:p>
            <a:endParaRPr lang="es-ES_tradnl" noProof="0" dirty="0"/>
          </a:p>
          <a:p>
            <a:r>
              <a:rPr lang="es-ES_tradnl" b="1" noProof="0" dirty="0"/>
              <a:t>DEBATE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 Deje que los grupos compartan sus opiniones y lleguen a un acuerdo general.</a:t>
            </a:r>
          </a:p>
          <a:p>
            <a:pPr marL="171450" indent="-171450">
              <a:buFont typeface="Arial" panose="020B0604020202020204" pitchFamily="34" charset="0"/>
              <a:buChar char="•"/>
            </a:pPr>
            <a:endParaRPr lang="es-ES_tradnl" noProof="0" dirty="0"/>
          </a:p>
          <a:p>
            <a:endParaRPr lang="es-ES_tradnl" noProof="0" dirty="0"/>
          </a:p>
          <a:p>
            <a:r>
              <a:rPr lang="es-ES_tradnl" b="1" noProof="0" dirty="0"/>
              <a:t>ACTIVIDAD INDIVIDUAL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Dé a los participantes 5 minutos para tomar apuntes en la </a:t>
            </a:r>
            <a:r>
              <a:rPr lang="es-ES_tradnl" b="1" noProof="0" dirty="0"/>
              <a:t>página 3 del Libro de ejercicios: Plan de integración de CPIMS+.</a:t>
            </a:r>
            <a:endParaRPr lang="es-ES_tradnl" noProof="0" dirty="0"/>
          </a:p>
        </p:txBody>
      </p:sp>
      <p:sp>
        <p:nvSpPr>
          <p:cNvPr id="3" name="Slide Image Placeholder 2">
            <a:extLst>
              <a:ext uri="{FF2B5EF4-FFF2-40B4-BE49-F238E27FC236}">
                <a16:creationId xmlns:a16="http://schemas.microsoft.com/office/drawing/2014/main" id="{2CAAF4D6-D603-B93A-DEB2-1B8FB7E3ACC2}"/>
              </a:ext>
            </a:extLst>
          </p:cNvPr>
          <p:cNvSpPr>
            <a:spLocks noGrp="1" noRot="1" noChangeAspect="1"/>
          </p:cNvSpPr>
          <p:nvPr>
            <p:ph type="sldImg"/>
          </p:nvPr>
        </p:nvSpPr>
        <p:spPr/>
      </p:sp>
    </p:spTree>
    <p:extLst>
      <p:ext uri="{BB962C8B-B14F-4D97-AF65-F5344CB8AC3E}">
        <p14:creationId xmlns:p14="http://schemas.microsoft.com/office/powerpoint/2010/main" val="291299408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JUEGO PARA DINAMIZAR (Tiempo: 10 min)</a:t>
            </a:r>
          </a:p>
          <a:p>
            <a:pPr marL="171450" indent="-171450">
              <a:buFont typeface="Arial" panose="020B0604020202020204" pitchFamily="34" charset="0"/>
              <a:buChar char="•"/>
            </a:pPr>
            <a:r>
              <a:rPr lang="es-ES_tradnl" noProof="0" dirty="0"/>
              <a:t>Escoja un juego o dinámica que se adapte al contexto. Si necesita ideas o inspiración, por favor consulte los ejemplos en </a:t>
            </a:r>
            <a:r>
              <a:rPr lang="es-ES_tradnl" noProof="0" dirty="0">
                <a:solidFill>
                  <a:srgbClr val="026794"/>
                </a:solidFill>
                <a:hlinkClick r:id="rId3">
                  <a:extLst>
                    <a:ext uri="{A12FA001-AC4F-418D-AE19-62706E023703}">
                      <ahyp:hlinkClr xmlns:ahyp="http://schemas.microsoft.com/office/drawing/2018/hyperlinkcolor" val="tx"/>
                    </a:ext>
                  </a:extLst>
                </a:hlinkClick>
              </a:rPr>
              <a:t>este sitio web</a:t>
            </a:r>
            <a:r>
              <a:rPr lang="es-ES_tradnl" noProof="0" dirty="0">
                <a:solidFill>
                  <a:srgbClr val="026794"/>
                </a:solidFill>
              </a:rPr>
              <a:t>.</a:t>
            </a:r>
            <a:endParaRPr lang="es-ES_tradnl" noProof="0" dirty="0"/>
          </a:p>
          <a:p>
            <a:pPr marL="171450" indent="-171450">
              <a:buFont typeface="Arial" panose="020B0604020202020204" pitchFamily="34" charset="0"/>
              <a:buChar char="•"/>
            </a:pPr>
            <a:endParaRPr lang="es-ES_tradnl" sz="1200" noProof="0" dirty="0"/>
          </a:p>
        </p:txBody>
      </p:sp>
      <p:sp>
        <p:nvSpPr>
          <p:cNvPr id="3" name="Slide Image Placeholder 2">
            <a:extLst>
              <a:ext uri="{FF2B5EF4-FFF2-40B4-BE49-F238E27FC236}">
                <a16:creationId xmlns:a16="http://schemas.microsoft.com/office/drawing/2014/main" id="{A000A1C2-B3EE-7D28-F383-1CC9E1597CFD}"/>
              </a:ext>
            </a:extLst>
          </p:cNvPr>
          <p:cNvSpPr>
            <a:spLocks noGrp="1" noRot="1" noChangeAspect="1"/>
          </p:cNvSpPr>
          <p:nvPr>
            <p:ph type="sldImg"/>
          </p:nvPr>
        </p:nvSpPr>
        <p:spPr/>
      </p:sp>
    </p:spTree>
    <p:extLst>
      <p:ext uri="{BB962C8B-B14F-4D97-AF65-F5344CB8AC3E}">
        <p14:creationId xmlns:p14="http://schemas.microsoft.com/office/powerpoint/2010/main" val="382425385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A073B4-EA4E-3457-0779-257A5BF8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5DD03-0F22-46B8-B72F-161FBED6A5AB}"/>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39662812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DEBATE</a:t>
            </a:r>
          </a:p>
          <a:p>
            <a:pPr marL="171450" indent="-171450">
              <a:buFont typeface="Arial" panose="020B0604020202020204" pitchFamily="34" charset="0"/>
              <a:buChar char="•"/>
            </a:pPr>
            <a:r>
              <a:rPr lang="es-ES_tradnl" i="1" noProof="0" dirty="0"/>
              <a:t>Ahora, hablaremos sobre los formularios y acciones específicas para la búsqueda y reunificación familiar (BRF) en CPIMS+</a:t>
            </a:r>
          </a:p>
          <a:p>
            <a:pPr marL="171450" indent="-171450">
              <a:buFont typeface="Arial" panose="020B0604020202020204" pitchFamily="34" charset="0"/>
              <a:buChar char="•"/>
            </a:pPr>
            <a:r>
              <a:rPr lang="es-ES_tradnl" i="1" noProof="0" dirty="0"/>
              <a:t>Comenzaremos viendo algunos videos sobre los formularios de BRF y, a continuación, explicaremos la función de “emparejamiento”</a:t>
            </a:r>
          </a:p>
          <a:p>
            <a:endParaRPr lang="es-ES_tradnl" noProof="0" dirty="0"/>
          </a:p>
          <a:p>
            <a:r>
              <a:rPr lang="es-ES_tradnl" b="1" noProof="0" dirty="0"/>
              <a:t>DEMO</a:t>
            </a:r>
          </a:p>
          <a:p>
            <a:pPr marL="171450" lvl="0" indent="-171450">
              <a:buFont typeface="Arial" panose="020B0604020202020204" pitchFamily="34" charset="0"/>
              <a:buChar char="•"/>
            </a:pPr>
            <a:r>
              <a:rPr lang="es-ES_tradnl" noProof="0" dirty="0"/>
              <a:t>Información adicional sobre el registro y la evaluación inicial para menores </a:t>
            </a:r>
            <a:r>
              <a:rPr lang="es-ES_tradnl" sz="1200" noProof="0" dirty="0">
                <a:solidFill>
                  <a:schemeClr val="dk1"/>
                </a:solidFill>
                <a:latin typeface="Arial" panose="020B0604020202020204" pitchFamily="34" charset="0"/>
                <a:ea typeface="Helvetica Neue"/>
                <a:cs typeface="Arial" panose="020B0604020202020204" pitchFamily="34" charset="0"/>
                <a:sym typeface="Helvetica Neue"/>
              </a:rPr>
              <a:t>y adolescentes separados y no acompañados (UASC);</a:t>
            </a:r>
            <a:endParaRPr lang="es-ES_tradnl" noProof="0" dirty="0"/>
          </a:p>
          <a:p>
            <a:pPr marL="171450" lvl="0" indent="-171450">
              <a:buFont typeface="Arial" panose="020B0604020202020204" pitchFamily="34" charset="0"/>
              <a:buChar char="•"/>
            </a:pPr>
            <a:r>
              <a:rPr lang="es-ES_tradnl" noProof="0" dirty="0"/>
              <a:t>Formulario de menores desaparecidos;</a:t>
            </a:r>
          </a:p>
          <a:p>
            <a:pPr marL="171450" lvl="0" indent="-171450">
              <a:buFont typeface="Arial" panose="020B0604020202020204" pitchFamily="34" charset="0"/>
              <a:buChar char="•"/>
            </a:pPr>
            <a:r>
              <a:rPr lang="es-ES_tradnl" noProof="0" dirty="0"/>
              <a:t>Formulario de búsqueda;</a:t>
            </a:r>
          </a:p>
          <a:p>
            <a:pPr marL="171450" lvl="0" indent="-171450">
              <a:buFont typeface="Arial" panose="020B0604020202020204" pitchFamily="34" charset="0"/>
              <a:buChar char="•"/>
            </a:pPr>
            <a:r>
              <a:rPr lang="es-ES_tradnl" noProof="0" dirty="0"/>
              <a:t>Formularios de verificación para menores y adultos;</a:t>
            </a:r>
          </a:p>
          <a:p>
            <a:pPr marL="171450" lvl="0" indent="-171450">
              <a:buFont typeface="Arial" panose="020B0604020202020204" pitchFamily="34" charset="0"/>
              <a:buChar char="•"/>
            </a:pPr>
            <a:r>
              <a:rPr lang="es-ES_tradnl" noProof="0" dirty="0"/>
              <a:t>Formulario de reunificación.</a:t>
            </a:r>
          </a:p>
          <a:p>
            <a:r>
              <a:rPr lang="es-ES_tradnl" noProof="0" dirty="0"/>
              <a:t> </a:t>
            </a:r>
          </a:p>
          <a:p>
            <a:endParaRPr lang="es-ES_tradnl" noProof="0" dirty="0"/>
          </a:p>
          <a:p>
            <a:endParaRPr lang="es-ES_tradnl" noProof="0" dirty="0"/>
          </a:p>
          <a:p>
            <a:endParaRPr lang="es-ES_tradnl" noProof="0" dirty="0"/>
          </a:p>
        </p:txBody>
      </p:sp>
      <p:sp>
        <p:nvSpPr>
          <p:cNvPr id="3" name="Slide Image Placeholder 2">
            <a:extLst>
              <a:ext uri="{FF2B5EF4-FFF2-40B4-BE49-F238E27FC236}">
                <a16:creationId xmlns:a16="http://schemas.microsoft.com/office/drawing/2014/main" id="{4F7F9610-3961-8BDA-F92A-643FD16DAD67}"/>
              </a:ext>
            </a:extLst>
          </p:cNvPr>
          <p:cNvSpPr>
            <a:spLocks noGrp="1" noRot="1" noChangeAspect="1"/>
          </p:cNvSpPr>
          <p:nvPr>
            <p:ph type="sldImg"/>
          </p:nvPr>
        </p:nvSpPr>
        <p:spPr/>
      </p:sp>
    </p:spTree>
    <p:extLst>
      <p:ext uri="{BB962C8B-B14F-4D97-AF65-F5344CB8AC3E}">
        <p14:creationId xmlns:p14="http://schemas.microsoft.com/office/powerpoint/2010/main" val="149537859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DEMO</a:t>
            </a:r>
          </a:p>
          <a:p>
            <a:pPr marL="171450" indent="-171450">
              <a:buFont typeface="Arial" panose="020B0604020202020204" pitchFamily="34" charset="0"/>
              <a:buChar char="•"/>
            </a:pPr>
            <a:r>
              <a:rPr lang="es-ES_tradnl" noProof="0" dirty="0"/>
              <a:t>Demostración de la opción de “emparejamiento”;</a:t>
            </a:r>
          </a:p>
          <a:p>
            <a:pPr marL="171450" indent="-171450">
              <a:buFont typeface="Arial" panose="020B0604020202020204" pitchFamily="34" charset="0"/>
              <a:buChar char="•"/>
            </a:pPr>
            <a:r>
              <a:rPr lang="es-ES_tradnl" noProof="0" dirty="0"/>
              <a:t>Comprender cómo funciona esta funcionalidad en el sistema, en especial para el personal que trabaja en BRF, que podrían no ser todas/os las/os participantes (adaptar al contexto según sea necesario).</a:t>
            </a:r>
          </a:p>
          <a:p>
            <a:pPr marL="171450" indent="-171450">
              <a:buFont typeface="Arial" panose="020B0604020202020204" pitchFamily="34" charset="0"/>
              <a:buChar char="•"/>
            </a:pPr>
            <a:r>
              <a:rPr lang="es-ES_tradnl" noProof="0" dirty="0"/>
              <a:t>Sin embargo, para las/os asistentes sociales también podría ser interesante ver cómo funciona, teniendo en cuenta que es clave saber cómo llenar los formularios para que el proceso sea exitoso.</a:t>
            </a:r>
          </a:p>
        </p:txBody>
      </p:sp>
      <p:sp>
        <p:nvSpPr>
          <p:cNvPr id="3" name="Slide Image Placeholder 2">
            <a:extLst>
              <a:ext uri="{FF2B5EF4-FFF2-40B4-BE49-F238E27FC236}">
                <a16:creationId xmlns:a16="http://schemas.microsoft.com/office/drawing/2014/main" id="{3A3B0E70-3E0C-2E00-19C3-F986715716BA}"/>
              </a:ext>
            </a:extLst>
          </p:cNvPr>
          <p:cNvSpPr>
            <a:spLocks noGrp="1" noRot="1" noChangeAspect="1"/>
          </p:cNvSpPr>
          <p:nvPr>
            <p:ph type="sldImg"/>
          </p:nvPr>
        </p:nvSpPr>
        <p:spPr/>
      </p:sp>
    </p:spTree>
    <p:extLst>
      <p:ext uri="{BB962C8B-B14F-4D97-AF65-F5344CB8AC3E}">
        <p14:creationId xmlns:p14="http://schemas.microsoft.com/office/powerpoint/2010/main" val="319606682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noProof="0" dirty="0"/>
              <a:t>Cuando las/os participantes estén trabajando, esté atenta/o y pregúnteles </a:t>
            </a:r>
            <a:r>
              <a:rPr lang="es-ES_tradnl" sz="1200"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algún participante tiene dificultades, muéstrele lo que hay que hacer en la pantalla.</a:t>
            </a:r>
            <a:endParaRPr lang="es-ES_tradnl" sz="12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a:t>
            </a:r>
            <a:endParaRPr lang="es-ES_tradnl" b="0" noProof="0" dirty="0"/>
          </a:p>
          <a:p>
            <a:endParaRPr lang="es-ES_tradnl" b="1" noProof="0" dirty="0"/>
          </a:p>
          <a:p>
            <a:r>
              <a:rPr lang="es-ES_tradnl" b="1" noProof="0" dirty="0"/>
              <a:t>ACTIVIDAD INDIVIDUAL (Tiempo: 40 min)</a:t>
            </a:r>
          </a:p>
          <a:p>
            <a:pPr marL="171450" indent="-171450">
              <a:buFont typeface="Arial" panose="020B0604020202020204" pitchFamily="34" charset="0"/>
              <a:buChar char="•"/>
            </a:pPr>
            <a:r>
              <a:rPr lang="es-ES_tradnl" sz="1200" i="1" noProof="0" dirty="0"/>
              <a:t>¡Llegó el momento de practicar!</a:t>
            </a:r>
          </a:p>
          <a:p>
            <a:pPr marL="171450" indent="-171450">
              <a:buFont typeface="Arial" panose="020B0604020202020204" pitchFamily="34" charset="0"/>
              <a:buChar char="•"/>
            </a:pPr>
            <a:r>
              <a:rPr lang="es-ES_tradnl" sz="1200" i="1" noProof="0" dirty="0"/>
              <a:t>Tendrán que hacer lo siguiente...</a:t>
            </a:r>
          </a:p>
          <a:p>
            <a:pPr marL="171450" indent="-171450">
              <a:buFont typeface="Arial" panose="020B0604020202020204" pitchFamily="34" charset="0"/>
              <a:buChar char="•"/>
            </a:pPr>
            <a:r>
              <a:rPr lang="es-ES_tradnl" sz="1200" noProof="0" dirty="0"/>
              <a:t>Presente el contenido de la diapositiva.</a:t>
            </a:r>
          </a:p>
          <a:p>
            <a:pPr marL="171450" indent="-171450">
              <a:buFont typeface="Arial" panose="020B0604020202020204" pitchFamily="34" charset="0"/>
              <a:buChar char="•"/>
            </a:pPr>
            <a:r>
              <a:rPr lang="es-ES_tradnl" sz="1200" noProof="0" dirty="0"/>
              <a:t>Recorra el salón y pregunte si alguien necesita ayuda.</a:t>
            </a:r>
          </a:p>
          <a:p>
            <a:pPr marL="171450" indent="-171450">
              <a:buFont typeface="Arial" panose="020B0604020202020204" pitchFamily="34" charset="0"/>
              <a:buChar char="•"/>
            </a:pPr>
            <a:r>
              <a:rPr lang="es-ES_tradnl" sz="1200" noProof="0" dirty="0"/>
              <a:t>Facilitador/a: ingrese al sistema con su perfil de administrador para verificar que todas/os las/os participantes hayan hecho el ejercicio.</a:t>
            </a:r>
            <a:endParaRPr lang="es-ES_tradnl" sz="1200" b="0" noProof="0" dirty="0"/>
          </a:p>
        </p:txBody>
      </p:sp>
      <p:sp>
        <p:nvSpPr>
          <p:cNvPr id="3" name="Slide Image Placeholder 2">
            <a:extLst>
              <a:ext uri="{FF2B5EF4-FFF2-40B4-BE49-F238E27FC236}">
                <a16:creationId xmlns:a16="http://schemas.microsoft.com/office/drawing/2014/main" id="{96C685EC-1302-698D-D93E-0A6F0FB32845}"/>
              </a:ext>
            </a:extLst>
          </p:cNvPr>
          <p:cNvSpPr>
            <a:spLocks noGrp="1" noRot="1" noChangeAspect="1"/>
          </p:cNvSpPr>
          <p:nvPr>
            <p:ph type="sldImg"/>
          </p:nvPr>
        </p:nvSpPr>
        <p:spPr/>
      </p:sp>
    </p:spTree>
    <p:extLst>
      <p:ext uri="{BB962C8B-B14F-4D97-AF65-F5344CB8AC3E}">
        <p14:creationId xmlns:p14="http://schemas.microsoft.com/office/powerpoint/2010/main" val="149298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100" b="1" noProof="0" dirty="0"/>
              <a:t>NO OLVIDE HACER LOS AJUSTES NECESARIOS SI ES UNA FORMACIÓN A DISTANCIA</a:t>
            </a:r>
          </a:p>
          <a:p>
            <a:pPr marL="171450" lvl="0" indent="-171450">
              <a:buFont typeface="Arial" panose="020B0604020202020204" pitchFamily="34" charset="0"/>
              <a:buChar char="•"/>
            </a:pPr>
            <a:r>
              <a:rPr lang="es-ES_tradnl" sz="1150" noProof="0" dirty="0"/>
              <a:t>Invite a los participantes a pensar en acuerdos grupales de participación. Por ejemplo:</a:t>
            </a:r>
          </a:p>
          <a:p>
            <a:pPr marL="628650" lvl="1" indent="-171450">
              <a:buFont typeface="Arial" panose="020B0604020202020204" pitchFamily="34" charset="0"/>
              <a:buChar char="•"/>
            </a:pPr>
            <a:r>
              <a:rPr lang="es-ES_tradnl" sz="1150" noProof="0" dirty="0"/>
              <a:t>¿Qué podemos hacer para garantizar la asistencia a todas las sesiones? P. ej.: Hacer controles de asistencia después de los descansos.</a:t>
            </a:r>
          </a:p>
          <a:p>
            <a:pPr marL="628650" lvl="1" indent="-171450">
              <a:buFont typeface="Arial" panose="020B0604020202020204" pitchFamily="34" charset="0"/>
              <a:buChar char="•"/>
            </a:pPr>
            <a:r>
              <a:rPr lang="es-ES_tradnl" sz="1150" noProof="0" dirty="0"/>
              <a:t>¿Cómo participar en los debates? P. ej.: levantando la mano.</a:t>
            </a:r>
          </a:p>
          <a:p>
            <a:pPr marL="628650" lvl="1" indent="-171450">
              <a:buFont typeface="Arial" panose="020B0604020202020204" pitchFamily="34" charset="0"/>
              <a:buChar char="•"/>
            </a:pPr>
            <a:r>
              <a:rPr lang="es-ES_tradnl" sz="1150" noProof="0" dirty="0"/>
              <a:t>¿Quién apoyará al/a la facilitador/a con los comentarios en el chat y los turnos de participación? </a:t>
            </a:r>
          </a:p>
          <a:p>
            <a:pPr marL="171450" lvl="0" indent="-171450">
              <a:buFont typeface="Arial" panose="020B0604020202020204" pitchFamily="34" charset="0"/>
              <a:buChar char="•"/>
            </a:pPr>
            <a:r>
              <a:rPr lang="es-ES_tradnl" sz="1150" noProof="0" dirty="0"/>
              <a:t>Escriba los acuerdos grupales en una diapositiva en Jamboard o una pizarra.</a:t>
            </a:r>
          </a:p>
          <a:p>
            <a:pPr lvl="0"/>
            <a:r>
              <a:rPr lang="es-ES_tradnl" sz="1150" noProof="0" dirty="0">
                <a:sym typeface="Helvetica Neue"/>
              </a:rPr>
              <a:t>___________________________________________________________________________</a:t>
            </a:r>
            <a:endParaRPr lang="es-ES_tradnl" sz="1150" noProof="0" dirty="0"/>
          </a:p>
          <a:p>
            <a:pPr marL="171450" indent="-171450">
              <a:buFont typeface="Arial" panose="020B0604020202020204" pitchFamily="34" charset="0"/>
              <a:buChar char="•"/>
            </a:pPr>
            <a:endParaRPr lang="es-ES_tradnl" sz="1150" noProof="0" dirty="0"/>
          </a:p>
          <a:p>
            <a:r>
              <a:rPr lang="es-ES_tradnl" sz="1150" b="1" noProof="0" dirty="0"/>
              <a:t>INTRODUCCIÓN (Tiempo: 10 min)</a:t>
            </a:r>
          </a:p>
          <a:p>
            <a:pPr marL="171450" lvl="0" indent="-171450">
              <a:buFont typeface="Arial" panose="020B0604020202020204" pitchFamily="34" charset="0"/>
              <a:buChar char="•"/>
            </a:pPr>
            <a:r>
              <a:rPr lang="es-ES_tradnl" sz="1150" i="1" noProof="0" dirty="0"/>
              <a:t>Durante esta formación, es importante que todos nos sintamos cómodos y que podamos enfocarnos en lo que estamos haciendo. Para lograrlo, estableceremos juntos varios acuerdos. </a:t>
            </a:r>
          </a:p>
          <a:p>
            <a:pPr marL="171450" lvl="0" indent="-171450">
              <a:buFont typeface="Arial" panose="020B0604020202020204" pitchFamily="34" charset="0"/>
              <a:buChar char="•"/>
            </a:pPr>
            <a:r>
              <a:rPr lang="es-ES_tradnl" sz="1150" i="1" noProof="0" dirty="0"/>
              <a:t>Algunos ejemplos:</a:t>
            </a:r>
          </a:p>
          <a:p>
            <a:pPr marL="628650" lvl="1" indent="-171450">
              <a:buFont typeface="Arial" panose="020B0604020202020204" pitchFamily="34" charset="0"/>
              <a:buChar char="•"/>
            </a:pPr>
            <a:r>
              <a:rPr lang="es-ES_tradnl" sz="1150" i="1" noProof="0" dirty="0"/>
              <a:t>Los teléfonos deben estar en silencio.</a:t>
            </a:r>
          </a:p>
          <a:p>
            <a:pPr marL="628650" lvl="1" indent="-171450">
              <a:buFont typeface="Arial" panose="020B0604020202020204" pitchFamily="34" charset="0"/>
              <a:buChar char="•"/>
            </a:pPr>
            <a:r>
              <a:rPr lang="es-ES_tradnl" sz="1150" i="1" noProof="0" dirty="0"/>
              <a:t>No debemos interrumpir a los demás mientras hablan.</a:t>
            </a:r>
          </a:p>
          <a:p>
            <a:pPr marL="628650" lvl="1" indent="-171450">
              <a:buFont typeface="Arial" panose="020B0604020202020204" pitchFamily="34" charset="0"/>
              <a:buChar char="•"/>
            </a:pPr>
            <a:r>
              <a:rPr lang="es-ES_tradnl" sz="1150" i="1" noProof="0" dirty="0"/>
              <a:t>Llegar a tiempo.</a:t>
            </a:r>
          </a:p>
          <a:p>
            <a:pPr marL="628650" lvl="1" indent="-171450">
              <a:buFont typeface="Arial" panose="020B0604020202020204" pitchFamily="34" charset="0"/>
              <a:buChar char="•"/>
            </a:pPr>
            <a:r>
              <a:rPr lang="es-ES_tradnl" sz="1150" i="1" noProof="0" dirty="0"/>
              <a:t>Participar activamente.</a:t>
            </a:r>
          </a:p>
          <a:p>
            <a:pPr marL="628650" lvl="1" indent="-171450">
              <a:buFont typeface="Arial" panose="020B0604020202020204" pitchFamily="34" charset="0"/>
              <a:buChar char="•"/>
            </a:pPr>
            <a:r>
              <a:rPr lang="es-ES_tradnl" sz="1150" i="1" noProof="0" dirty="0"/>
              <a:t>Respetar las opiniones de los demás.</a:t>
            </a:r>
          </a:p>
          <a:p>
            <a:pPr marL="628650" lvl="1" indent="-171450">
              <a:buFont typeface="Arial" panose="020B0604020202020204" pitchFamily="34" charset="0"/>
              <a:buChar char="•"/>
            </a:pPr>
            <a:r>
              <a:rPr lang="es-ES_tradnl" sz="1150" i="1" noProof="0" dirty="0"/>
              <a:t>Si alguien tiene una pregunta, primero debe alzar la mano.</a:t>
            </a:r>
          </a:p>
          <a:p>
            <a:pPr marL="628650" lvl="1" indent="-171450">
              <a:buFont typeface="Arial" panose="020B0604020202020204" pitchFamily="34" charset="0"/>
              <a:buChar char="•"/>
            </a:pPr>
            <a:r>
              <a:rPr lang="es-ES_tradnl" sz="1150" i="1" noProof="0" dirty="0"/>
              <a:t>Si algo no es claro o hay alguna dificultad, es importante decirlo. Aprender a usar nuevas tecnologías no es igual para todo el mundo.</a:t>
            </a:r>
          </a:p>
          <a:p>
            <a:pPr marL="171450" indent="-171450">
              <a:buFont typeface="Arial" panose="020B0604020202020204" pitchFamily="34" charset="0"/>
              <a:buChar char="•"/>
            </a:pPr>
            <a:endParaRPr lang="es-ES_tradnl" sz="1150" noProof="0" dirty="0"/>
          </a:p>
          <a:p>
            <a:r>
              <a:rPr lang="es-ES_tradnl" sz="1150" b="1" noProof="0" dirty="0"/>
              <a:t>DEBATE </a:t>
            </a:r>
          </a:p>
          <a:p>
            <a:pPr marL="171450" indent="-171450">
              <a:buFont typeface="Arial" panose="020B0604020202020204" pitchFamily="34" charset="0"/>
              <a:buChar char="•"/>
            </a:pPr>
            <a:r>
              <a:rPr lang="es-ES_tradnl" sz="1150" noProof="0" dirty="0"/>
              <a:t>Pregunte a los participantes si quieren sugerir algún acuerdo.</a:t>
            </a:r>
          </a:p>
          <a:p>
            <a:pPr marL="171450" indent="-171450">
              <a:buFont typeface="Arial" panose="020B0604020202020204" pitchFamily="34" charset="0"/>
              <a:buChar char="•"/>
            </a:pPr>
            <a:r>
              <a:rPr lang="es-ES_tradnl" sz="1150" noProof="0" dirty="0"/>
              <a:t>Mencione cualquier otro acuerdo que considere importante añadir. Mencione también lo siguiente:</a:t>
            </a:r>
          </a:p>
          <a:p>
            <a:pPr marL="628650" lvl="1" indent="-171450">
              <a:buFont typeface="Arial" panose="020B0604020202020204" pitchFamily="34" charset="0"/>
              <a:buChar char="•"/>
            </a:pPr>
            <a:r>
              <a:rPr lang="es-ES_tradnl" sz="1150" noProof="0" dirty="0"/>
              <a:t>Los casos de los que hablemos son confidenciales.</a:t>
            </a:r>
          </a:p>
          <a:p>
            <a:pPr marL="628650" lvl="1" indent="-171450">
              <a:buFont typeface="Arial" panose="020B0604020202020204" pitchFamily="34" charset="0"/>
              <a:buChar char="•"/>
            </a:pPr>
            <a:r>
              <a:rPr lang="es-ES_tradnl" sz="1150" noProof="0" dirty="0"/>
              <a:t>Las experiencias personales que compartan los participantes y los temas delicados que se traten también son confidenciales. </a:t>
            </a:r>
          </a:p>
          <a:p>
            <a:pPr marL="171450" indent="-171450">
              <a:buFont typeface="Arial" panose="020B0604020202020204" pitchFamily="34" charset="0"/>
              <a:buChar char="•"/>
            </a:pPr>
            <a:r>
              <a:rPr lang="es-ES_tradnl" sz="1150" noProof="0" dirty="0"/>
              <a:t>Escriba los acuerdos en un rotafolio y cuélguelos en el salón en un lugar visible durante toda la formación.</a:t>
            </a:r>
          </a:p>
        </p:txBody>
      </p:sp>
      <p:sp>
        <p:nvSpPr>
          <p:cNvPr id="4" name="Slide Number Placeholder 3"/>
          <p:cNvSpPr>
            <a:spLocks noGrp="1"/>
          </p:cNvSpPr>
          <p:nvPr>
            <p:ph type="sldNum" sz="quarter" idx="5"/>
          </p:nvPr>
        </p:nvSpPr>
        <p:spPr/>
        <p:txBody>
          <a:bodyPr/>
          <a:lstStyle/>
          <a:p>
            <a:fld id="{780767AD-8186-5647-9165-A19B63BA7F43}" type="slidenum">
              <a:rPr lang="en-US" smtClean="0"/>
              <a:t>14</a:t>
            </a:fld>
            <a:endParaRPr lang="en-US" dirty="0"/>
          </a:p>
        </p:txBody>
      </p:sp>
      <p:sp>
        <p:nvSpPr>
          <p:cNvPr id="7" name="Slide Image Placeholder 6">
            <a:extLst>
              <a:ext uri="{FF2B5EF4-FFF2-40B4-BE49-F238E27FC236}">
                <a16:creationId xmlns:a16="http://schemas.microsoft.com/office/drawing/2014/main" id="{716893CF-D452-95B1-EAFE-53D2CA40AD5F}"/>
              </a:ext>
            </a:extLst>
          </p:cNvPr>
          <p:cNvSpPr>
            <a:spLocks noGrp="1" noRot="1" noChangeAspect="1"/>
          </p:cNvSpPr>
          <p:nvPr>
            <p:ph type="sldImg"/>
          </p:nvPr>
        </p:nvSpPr>
        <p:spPr/>
      </p:sp>
    </p:spTree>
    <p:extLst>
      <p:ext uri="{BB962C8B-B14F-4D97-AF65-F5344CB8AC3E}">
        <p14:creationId xmlns:p14="http://schemas.microsoft.com/office/powerpoint/2010/main" val="312337289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sz="1100"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noProof="0" dirty="0"/>
              <a:t>Tome nota de las respuestas de las/os participantes en Jamboard o una pizarra. </a:t>
            </a:r>
          </a:p>
          <a:p>
            <a:pPr marL="0" marR="0" lvl="0" indent="0" algn="l" defTabSz="914400" rtl="0" eaLnBrk="1" fontAlgn="auto" latinLnBrk="0" hangingPunct="1">
              <a:spcBef>
                <a:spcPts val="0"/>
              </a:spcBef>
              <a:spcAft>
                <a:spcPts val="0"/>
              </a:spcAft>
              <a:buClrTx/>
              <a:buSzTx/>
              <a:buFontTx/>
              <a:buNone/>
              <a:tabLst/>
              <a:defRPr/>
            </a:pPr>
            <a:r>
              <a:rPr lang="es-ES_tradnl" sz="1100" b="1" noProof="0" dirty="0">
                <a:highlight>
                  <a:schemeClr val="lt1"/>
                </a:highlight>
                <a:sym typeface="Helvetica Neue"/>
              </a:rPr>
              <a:t>____________________________________________________________________________________</a:t>
            </a:r>
            <a:endParaRPr lang="es-ES_tradnl" sz="1100" b="0" noProof="0" dirty="0"/>
          </a:p>
          <a:p>
            <a:endParaRPr lang="es-ES_tradnl" sz="1100" b="1" noProof="0" dirty="0"/>
          </a:p>
          <a:p>
            <a:r>
              <a:rPr lang="es-ES_tradnl" sz="1100" b="1" noProof="0" dirty="0"/>
              <a:t>DEMO (opcional)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noProof="0" dirty="0"/>
              <a:t>Si hay tiempo, pida a un voluntario que pase al frente y muestre a los demás los pasos para resolver el ejercicio (desde el computador de la/del facilitador/a para que todos puedan verlo).</a:t>
            </a:r>
          </a:p>
          <a:p>
            <a:endParaRPr lang="es-ES_tradnl" sz="1100" noProof="0" dirty="0"/>
          </a:p>
          <a:p>
            <a:r>
              <a:rPr lang="es-ES_tradnl" sz="1100" b="1" noProof="0" dirty="0"/>
              <a:t>DEBATE GENERAL</a:t>
            </a:r>
          </a:p>
          <a:p>
            <a:r>
              <a:rPr lang="es-ES_tradnl" sz="1600" noProof="0" dirty="0">
                <a:effectLst/>
                <a:latin typeface="Helvetica Neue" panose="02000503000000020004" pitchFamily="2" charset="0"/>
              </a:rPr>
              <a:t>•¿Cómo les fue? ¿Qué fue fácil? ¿Qué fue difícil?</a:t>
            </a:r>
          </a:p>
          <a:p>
            <a:r>
              <a:rPr lang="es-ES_tradnl" sz="1600" noProof="0" dirty="0">
                <a:effectLst/>
                <a:latin typeface="Helvetica Neue" panose="02000503000000020004" pitchFamily="2" charset="0"/>
              </a:rPr>
              <a:t>•¿Creen que esto podría ayudarles en su proceso de gestión de casos? ¿Lo dificultaría? </a:t>
            </a:r>
          </a:p>
          <a:p>
            <a:r>
              <a:rPr lang="es-ES_tradnl" sz="1600" noProof="0" dirty="0">
                <a:effectLst/>
                <a:latin typeface="Helvetica Neue" panose="02000503000000020004" pitchFamily="2" charset="0"/>
              </a:rPr>
              <a:t>•Anote las respuestas en la pizarra/Jamboard.</a:t>
            </a:r>
          </a:p>
          <a:p>
            <a:r>
              <a:rPr lang="es-ES_tradnl" sz="1600" noProof="0" dirty="0">
                <a:effectLst/>
                <a:latin typeface="Helvetica Neue" panose="02000503000000020004" pitchFamily="2" charset="0"/>
              </a:rPr>
              <a:t>•Tome nota de las respuestas, opiniones y cualquier problema técnico que surja, ya que deberá compartirlo con el Comité Directivo de CPIMS.</a:t>
            </a:r>
          </a:p>
          <a:p>
            <a:endParaRPr lang="es-ES_tradnl" sz="1100" noProof="0" dirty="0"/>
          </a:p>
          <a:p>
            <a:r>
              <a:rPr lang="es-ES_tradnl" sz="1100" b="1" noProof="0" dirty="0"/>
              <a:t>EXPLICAR</a:t>
            </a:r>
          </a:p>
          <a:p>
            <a:pPr marL="171450" indent="-171450">
              <a:buFont typeface="Arial" panose="020B0604020202020204" pitchFamily="34" charset="0"/>
              <a:buChar char="•"/>
            </a:pPr>
            <a:r>
              <a:rPr lang="es-ES_tradnl" sz="1100" i="1" noProof="0" dirty="0"/>
              <a:t>Dificultades habituales</a:t>
            </a:r>
          </a:p>
          <a:p>
            <a:pPr marL="628650" lvl="1" indent="-171450">
              <a:buFont typeface="Arial" panose="020B0604020202020204" pitchFamily="34" charset="0"/>
              <a:buChar char="•"/>
            </a:pPr>
            <a:r>
              <a:rPr lang="es-ES_tradnl" sz="1100" i="1" noProof="0" dirty="0"/>
              <a:t>Algunos de los formularios para la BRF pueden repetir preguntas que ya han sido respondidas en los formularios habituales de gestión de casos. Para poder llevar a cabo la reunificación es muy importante documentar estos datos también en los formularios de BFR.</a:t>
            </a:r>
          </a:p>
          <a:p>
            <a:pPr marL="628650" lvl="1" indent="-171450">
              <a:buFont typeface="Arial" panose="020B0604020202020204" pitchFamily="34" charset="0"/>
              <a:buChar char="•"/>
            </a:pPr>
            <a:r>
              <a:rPr lang="es-ES_tradnl" sz="1100" i="1" noProof="0" dirty="0"/>
              <a:t>La función de emparejamiento no arroja coincidencias exactas todas las veces. Para que la reunificación sea exitosa, es fundamental tener la paciencia necesaria para examinar las posibles coincidencias, y para ello se necesitan, además de las funciones de gestión de la información, los conocimientos y experiencia necesarios en el ámbito del trabajo social, lo que depende exclusivamente de usted.</a:t>
            </a:r>
          </a:p>
          <a:p>
            <a:pPr marL="628650" lvl="1" indent="-171450">
              <a:buFont typeface="Arial" panose="020B0604020202020204" pitchFamily="34" charset="0"/>
              <a:buChar char="•"/>
            </a:pPr>
            <a:r>
              <a:rPr lang="es-ES_tradnl" sz="1100" i="1" noProof="0" dirty="0"/>
              <a:t>La BRF en el sistema parte del supuesto de que las coincidencias se producen cuando hay un solicitante que busca a la/el menor y no una/un menor que busca a un solicitante. Sin embargo, si se identifica a una/un menor porque varias/os solicitantes han facilitado información sobre ella/él, es posible buscar también a una/un solicitante.</a:t>
            </a:r>
          </a:p>
          <a:p>
            <a:pPr marL="0" indent="0">
              <a:buFont typeface="Arial" panose="020B0604020202020204" pitchFamily="34" charset="0"/>
              <a:buNone/>
            </a:pPr>
            <a:endParaRPr lang="es-ES_tradnl" sz="1100" b="0" noProof="0" dirty="0"/>
          </a:p>
          <a:p>
            <a:pPr marL="0" indent="0">
              <a:buFont typeface="Arial" panose="020B0604020202020204" pitchFamily="34" charset="0"/>
              <a:buNone/>
            </a:pPr>
            <a:r>
              <a:rPr lang="es-ES_tradnl" sz="1100" b="1" noProof="0" dirty="0"/>
              <a:t>ACTIVIDAD INDIVIDUAL</a:t>
            </a:r>
          </a:p>
          <a:p>
            <a:pPr marL="171450" indent="-171450">
              <a:buFont typeface="Arial" panose="020B0604020202020204" pitchFamily="34" charset="0"/>
              <a:buChar char="•"/>
            </a:pPr>
            <a:r>
              <a:rPr lang="es-ES_tradnl" sz="1100" noProof="0" dirty="0"/>
              <a:t>Dé a los participantes 5 minutos para tomar apuntes en la </a:t>
            </a:r>
            <a:r>
              <a:rPr lang="es-ES_tradnl" sz="1100" b="1" noProof="0" dirty="0"/>
              <a:t>página 3 del Libro de ejercicios: Plan de integración de CPIMS+.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i="1" noProof="0" dirty="0"/>
              <a:t>Antes de continuar, ¿alguien tiene alguna pregunta?</a:t>
            </a:r>
          </a:p>
        </p:txBody>
      </p:sp>
      <p:sp>
        <p:nvSpPr>
          <p:cNvPr id="3" name="Slide Image Placeholder 2">
            <a:extLst>
              <a:ext uri="{FF2B5EF4-FFF2-40B4-BE49-F238E27FC236}">
                <a16:creationId xmlns:a16="http://schemas.microsoft.com/office/drawing/2014/main" id="{BCC2A416-1CAB-31D8-FB03-3D3DB8BD4D50}"/>
              </a:ext>
            </a:extLst>
          </p:cNvPr>
          <p:cNvSpPr>
            <a:spLocks noGrp="1" noRot="1" noChangeAspect="1"/>
          </p:cNvSpPr>
          <p:nvPr>
            <p:ph type="sldImg"/>
          </p:nvPr>
        </p:nvSpPr>
        <p:spPr/>
      </p:sp>
    </p:spTree>
    <p:extLst>
      <p:ext uri="{BB962C8B-B14F-4D97-AF65-F5344CB8AC3E}">
        <p14:creationId xmlns:p14="http://schemas.microsoft.com/office/powerpoint/2010/main" val="273473548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F6AAC-19F2-C30D-D755-9AA17C83C1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D166DD-D782-255F-C534-230C476D37D7}"/>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6383264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s-ES_tradnl" b="1" i="0" noProof="0" dirty="0"/>
              <a:t>EXPLICAR:</a:t>
            </a:r>
          </a:p>
          <a:p>
            <a:pPr marL="171450" indent="-171450">
              <a:buFont typeface="Arial" panose="020B0604020202020204" pitchFamily="34" charset="0"/>
              <a:buChar char="•"/>
            </a:pPr>
            <a:r>
              <a:rPr lang="es-ES_tradnl" i="1" noProof="0" dirty="0"/>
              <a:t>Hay algunos aspectos importantes que debemos tener cuenta en relación con CPIMS+ y la forma en que puede facilitar la labor de los/as supervisores/as.</a:t>
            </a:r>
          </a:p>
          <a:p>
            <a:pPr marL="171450" indent="-171450">
              <a:buFont typeface="Arial" panose="020B0604020202020204" pitchFamily="34" charset="0"/>
              <a:buChar char="•"/>
            </a:pPr>
            <a:r>
              <a:rPr lang="es-ES_tradnl" i="0" noProof="0" dirty="0"/>
              <a:t>Presente el contenido de la diapositiva.</a:t>
            </a:r>
          </a:p>
          <a:p>
            <a:pPr marL="171450" indent="-171450">
              <a:buFont typeface="Arial" panose="020B0604020202020204" pitchFamily="34" charset="0"/>
              <a:buChar char="•"/>
            </a:pPr>
            <a:r>
              <a:rPr lang="es-ES_tradnl" i="1" noProof="0" dirty="0"/>
              <a:t>¿Hay alguna pregunta u observación antes de continuar?</a:t>
            </a:r>
          </a:p>
          <a:p>
            <a:pPr marL="171450" indent="-171450">
              <a:buFont typeface="Arial" panose="020B0604020202020204" pitchFamily="34" charset="0"/>
              <a:buChar char="•"/>
            </a:pPr>
            <a:r>
              <a:rPr lang="es-ES_tradnl" i="1" noProof="0" dirty="0"/>
              <a:t>En la próxima sesión hablaremos sobre cómo CPIMS+ nos puede ayudar a supervisar la calidad de los programas. </a:t>
            </a:r>
          </a:p>
        </p:txBody>
      </p:sp>
      <p:sp>
        <p:nvSpPr>
          <p:cNvPr id="3" name="Slide Image Placeholder 2">
            <a:extLst>
              <a:ext uri="{FF2B5EF4-FFF2-40B4-BE49-F238E27FC236}">
                <a16:creationId xmlns:a16="http://schemas.microsoft.com/office/drawing/2014/main" id="{D331975B-A59D-BB36-7129-F29F2A66926B}"/>
              </a:ext>
            </a:extLst>
          </p:cNvPr>
          <p:cNvSpPr>
            <a:spLocks noGrp="1" noRot="1" noChangeAspect="1"/>
          </p:cNvSpPr>
          <p:nvPr>
            <p:ph type="sldImg"/>
          </p:nvPr>
        </p:nvSpPr>
        <p:spPr/>
      </p:sp>
    </p:spTree>
    <p:extLst>
      <p:ext uri="{BB962C8B-B14F-4D97-AF65-F5344CB8AC3E}">
        <p14:creationId xmlns:p14="http://schemas.microsoft.com/office/powerpoint/2010/main" val="121930598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143</a:t>
            </a:fld>
            <a:endParaRPr lang="en-US" dirty="0"/>
          </a:p>
        </p:txBody>
      </p:sp>
    </p:spTree>
    <p:extLst>
      <p:ext uri="{BB962C8B-B14F-4D97-AF65-F5344CB8AC3E}">
        <p14:creationId xmlns:p14="http://schemas.microsoft.com/office/powerpoint/2010/main" val="372179833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s-ES_tradnl" b="1" noProof="0" dirty="0">
                <a:sym typeface="Helvetica Neue"/>
              </a:rPr>
              <a:t>EXPLICAR:</a:t>
            </a:r>
          </a:p>
          <a:p>
            <a:pPr marL="171450" indent="-171450">
              <a:buFont typeface="Arial" panose="020B0604020202020204" pitchFamily="34" charset="0"/>
              <a:buChar char="•"/>
            </a:pPr>
            <a:r>
              <a:rPr lang="es-ES_tradnl" noProof="0" dirty="0">
                <a:sym typeface="Helvetica Neue"/>
              </a:rPr>
              <a:t>Presente el contenido de la diapositiva.</a:t>
            </a:r>
          </a:p>
        </p:txBody>
      </p:sp>
      <p:sp>
        <p:nvSpPr>
          <p:cNvPr id="3" name="Slide Image Placeholder 2">
            <a:extLst>
              <a:ext uri="{FF2B5EF4-FFF2-40B4-BE49-F238E27FC236}">
                <a16:creationId xmlns:a16="http://schemas.microsoft.com/office/drawing/2014/main" id="{D5E6F97C-CF5A-F3D7-A06E-4E295C769B82}"/>
              </a:ext>
            </a:extLst>
          </p:cNvPr>
          <p:cNvSpPr>
            <a:spLocks noGrp="1" noRot="1" noChangeAspect="1"/>
          </p:cNvSpPr>
          <p:nvPr>
            <p:ph type="sldImg"/>
          </p:nvPr>
        </p:nvSpPr>
        <p:spPr/>
      </p:sp>
    </p:spTree>
    <p:extLst>
      <p:ext uri="{BB962C8B-B14F-4D97-AF65-F5344CB8AC3E}">
        <p14:creationId xmlns:p14="http://schemas.microsoft.com/office/powerpoint/2010/main" val="234111187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s-ES_tradnl" b="1" noProof="0" dirty="0">
                <a:sym typeface="Helvetica Neue"/>
              </a:rPr>
              <a:t>EXPLICAR:</a:t>
            </a:r>
          </a:p>
          <a:p>
            <a:pPr marL="185715" indent="-185715">
              <a:buFont typeface="Arial" panose="020B0604020202020204" pitchFamily="34" charset="0"/>
              <a:buChar char="•"/>
            </a:pPr>
            <a:r>
              <a:rPr lang="es-ES_tradnl" noProof="0" dirty="0"/>
              <a:t>Presente el orden del día teniendo en cuenta el contexto (incluya los horarios, las pausas y el almuerzo). </a:t>
            </a:r>
          </a:p>
          <a:p>
            <a:pPr marL="185715" indent="-185715">
              <a:buFont typeface="Arial" panose="020B0604020202020204" pitchFamily="34" charset="0"/>
              <a:buChar char="•"/>
            </a:pPr>
            <a:r>
              <a:rPr lang="es-ES_tradnl" noProof="0" dirty="0"/>
              <a:t>Informe a las/os participantes sobre el uso de baños, suministros, salones...</a:t>
            </a:r>
          </a:p>
          <a:p>
            <a:pPr marL="185715" marR="0" lvl="0" indent="-1857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Antes de continuar, ¿alguien tiene alguna pregunta?</a:t>
            </a:r>
            <a:endParaRPr lang="es-ES_tradnl" b="0" i="1" noProof="0" dirty="0">
              <a:ea typeface="Helvetica Neue"/>
              <a:cs typeface="Helvetica Neue"/>
              <a:sym typeface="Helvetica Neue"/>
            </a:endParaRPr>
          </a:p>
        </p:txBody>
      </p:sp>
      <p:sp>
        <p:nvSpPr>
          <p:cNvPr id="3" name="Slide Image Placeholder 2">
            <a:extLst>
              <a:ext uri="{FF2B5EF4-FFF2-40B4-BE49-F238E27FC236}">
                <a16:creationId xmlns:a16="http://schemas.microsoft.com/office/drawing/2014/main" id="{9D61E2D0-F5F3-4005-1B1B-1BC4A69BA3EC}"/>
              </a:ext>
            </a:extLst>
          </p:cNvPr>
          <p:cNvSpPr>
            <a:spLocks noGrp="1" noRot="1" noChangeAspect="1"/>
          </p:cNvSpPr>
          <p:nvPr>
            <p:ph type="sldImg"/>
          </p:nvPr>
        </p:nvSpPr>
        <p:spPr/>
      </p:sp>
    </p:spTree>
    <p:extLst>
      <p:ext uri="{BB962C8B-B14F-4D97-AF65-F5344CB8AC3E}">
        <p14:creationId xmlns:p14="http://schemas.microsoft.com/office/powerpoint/2010/main" val="67508933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695744-6742-6AFA-613C-7FC114702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6DD94-F323-56A6-AD1A-4B1C548DD1B0}"/>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0029638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i="1" noProof="0" dirty="0"/>
              <a:t>Al final de la sesión, los participantes podrán...</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b="0" i="1" noProof="0" dirty="0">
                <a:solidFill>
                  <a:srgbClr val="000000"/>
                </a:solidFill>
                <a:effectLst/>
              </a:rPr>
              <a:t>Antes de continuar, ¿alguien tiene alguna pregunta?</a:t>
            </a:r>
          </a:p>
          <a:p>
            <a:pPr marL="171450" indent="-171450">
              <a:buFont typeface="Arial" panose="020B0604020202020204" pitchFamily="34" charset="0"/>
              <a:buChar char="•"/>
            </a:pPr>
            <a:endParaRPr lang="es-ES_tradnl" b="0" i="1" noProof="0" dirty="0">
              <a:solidFill>
                <a:srgbClr val="000000"/>
              </a:solidFill>
              <a:effectLst/>
            </a:endParaRPr>
          </a:p>
        </p:txBody>
      </p:sp>
      <p:sp>
        <p:nvSpPr>
          <p:cNvPr id="3" name="Slide Image Placeholder 2">
            <a:extLst>
              <a:ext uri="{FF2B5EF4-FFF2-40B4-BE49-F238E27FC236}">
                <a16:creationId xmlns:a16="http://schemas.microsoft.com/office/drawing/2014/main" id="{4A8DC44E-9E52-C880-D687-DB16483F419F}"/>
              </a:ext>
            </a:extLst>
          </p:cNvPr>
          <p:cNvSpPr>
            <a:spLocks noGrp="1" noRot="1" noChangeAspect="1"/>
          </p:cNvSpPr>
          <p:nvPr>
            <p:ph type="sldImg"/>
          </p:nvPr>
        </p:nvSpPr>
        <p:spPr/>
      </p:sp>
    </p:spTree>
    <p:extLst>
      <p:ext uri="{BB962C8B-B14F-4D97-AF65-F5344CB8AC3E}">
        <p14:creationId xmlns:p14="http://schemas.microsoft.com/office/powerpoint/2010/main" val="2216906869"/>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2A643-7A1B-BD06-FDE4-923FA87DA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1AE285-1168-625A-3E75-0ABFB7C4A458}"/>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4361125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0" indent="0">
              <a:buFont typeface="Arial" panose="020B0604020202020204" pitchFamily="34" charset="0"/>
              <a:buNone/>
            </a:pPr>
            <a:r>
              <a:rPr lang="es-ES_tradnl" b="1" noProof="0" dirty="0"/>
              <a:t>DEBATE EN PAREJAS</a:t>
            </a:r>
          </a:p>
          <a:p>
            <a:pPr marL="171450" indent="-171450">
              <a:buFont typeface="Arial" panose="020B0604020202020204" pitchFamily="34" charset="0"/>
              <a:buChar char="•"/>
            </a:pPr>
            <a:r>
              <a:rPr lang="es-ES_tradnl" i="1" noProof="0" dirty="0"/>
              <a:t>Vamos a empezar preguntándonos por qué supervisamos y cómo evaluamos la gestión de los casos</a:t>
            </a:r>
          </a:p>
          <a:p>
            <a:pPr marL="171450" indent="-171450">
              <a:buFont typeface="Arial" panose="020B0604020202020204" pitchFamily="34" charset="0"/>
              <a:buChar char="•"/>
            </a:pPr>
            <a:r>
              <a:rPr lang="es-ES_tradnl" i="1" noProof="0" dirty="0"/>
              <a:t>Por favor, comenten con la persona que tengan al lado las siguientes preguntas</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endParaRPr lang="es-ES_tradnl" noProof="0" dirty="0"/>
          </a:p>
          <a:p>
            <a:pPr marL="0" indent="0">
              <a:buFont typeface="Arial" panose="020B0604020202020204" pitchFamily="34" charset="0"/>
              <a:buNone/>
            </a:pPr>
            <a:r>
              <a:rPr lang="es-ES_tradnl" b="1" noProof="0" dirty="0"/>
              <a:t>DEBATE GENERAL</a:t>
            </a:r>
          </a:p>
          <a:p>
            <a:pPr marL="171450" indent="-171450">
              <a:buFont typeface="Arial" panose="020B0604020202020204" pitchFamily="34" charset="0"/>
              <a:buChar char="•"/>
            </a:pPr>
            <a:r>
              <a:rPr lang="es-ES_tradnl" noProof="0" dirty="0"/>
              <a:t>Pida a las/os participantes que expliquen por qué es importante la gestión de casos y que den ejemplos de las herramientas que utilizan actualmente.</a:t>
            </a:r>
          </a:p>
          <a:p>
            <a:pPr marL="171450" indent="-171450">
              <a:buFont typeface="Arial" panose="020B0604020202020204" pitchFamily="34" charset="0"/>
              <a:buChar char="•"/>
            </a:pPr>
            <a:r>
              <a:rPr lang="es-ES_tradnl" noProof="0" dirty="0"/>
              <a:t>Después, haga un breve resumen incluyendo, si es necesario, los ejemplos que figuran a continuación.</a:t>
            </a:r>
          </a:p>
          <a:p>
            <a:pPr marL="628650" lvl="1" indent="-171450">
              <a:buFont typeface="Arial" panose="020B0604020202020204" pitchFamily="34" charset="0"/>
              <a:buChar char="•"/>
            </a:pPr>
            <a:r>
              <a:rPr lang="es-ES_tradnl" noProof="0" dirty="0"/>
              <a:t>El seguimiento y la evaluación, que forman parte del principio de "no hacer daño", pueden ayudarnos a identificar posibles daños o afectaciones causadas por nuestros programas y corregir esto. </a:t>
            </a:r>
          </a:p>
          <a:p>
            <a:pPr marL="628650" lvl="1" indent="-171450">
              <a:buFont typeface="Arial" panose="020B0604020202020204" pitchFamily="34" charset="0"/>
              <a:buChar char="•"/>
            </a:pPr>
            <a:r>
              <a:rPr lang="es-ES_tradnl" noProof="0" dirty="0"/>
              <a:t>Nos permite mejorar continuamente la calidad de nuestro trabajo de gestión de casos.</a:t>
            </a:r>
          </a:p>
          <a:p>
            <a:pPr marL="628650" lvl="1" indent="-171450">
              <a:buFont typeface="Arial" panose="020B0604020202020204" pitchFamily="34" charset="0"/>
              <a:buChar char="•"/>
            </a:pPr>
            <a:r>
              <a:rPr lang="es-ES_tradnl" noProof="0" dirty="0"/>
              <a:t>También para comprobar si se cumplen las normas y estándares mínimos y garantizar que así sea.</a:t>
            </a:r>
          </a:p>
          <a:p>
            <a:pPr marL="171450" indent="-171450">
              <a:buFont typeface="Arial" panose="020B0604020202020204" pitchFamily="34" charset="0"/>
              <a:buChar char="•"/>
            </a:pPr>
            <a:r>
              <a:rPr lang="es-ES_tradnl" i="1" noProof="0" dirty="0"/>
              <a:t>Ahora que ya hemos hablado sobre la importancia de hacer seguimiento y de evaluar la gestión de casos, veamos más específicamente por qué CPIMS+ nos permite supervisar la calidad de nuestros programas de gestión de casos, y veamos dos formas clave en que podemos hacer esto.</a:t>
            </a:r>
          </a:p>
        </p:txBody>
      </p:sp>
      <p:sp>
        <p:nvSpPr>
          <p:cNvPr id="3" name="Slide Image Placeholder 2">
            <a:extLst>
              <a:ext uri="{FF2B5EF4-FFF2-40B4-BE49-F238E27FC236}">
                <a16:creationId xmlns:a16="http://schemas.microsoft.com/office/drawing/2014/main" id="{F3EF3158-7F2A-2EA9-994C-3C340CB0190A}"/>
              </a:ext>
            </a:extLst>
          </p:cNvPr>
          <p:cNvSpPr>
            <a:spLocks noGrp="1" noRot="1" noChangeAspect="1"/>
          </p:cNvSpPr>
          <p:nvPr>
            <p:ph type="sldImg"/>
          </p:nvPr>
        </p:nvSpPr>
        <p:spPr/>
      </p:sp>
    </p:spTree>
    <p:extLst>
      <p:ext uri="{BB962C8B-B14F-4D97-AF65-F5344CB8AC3E}">
        <p14:creationId xmlns:p14="http://schemas.microsoft.com/office/powerpoint/2010/main" val="4174681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pPr lvl="0"/>
            <a:r>
              <a:rPr lang="es-ES_tradnl" b="1" noProof="0" dirty="0">
                <a:sym typeface="Helvetica Neue"/>
              </a:rPr>
              <a:t>DEBATE</a:t>
            </a:r>
          </a:p>
          <a:p>
            <a:pPr marL="185715" indent="-185715">
              <a:buFont typeface="Arial" panose="020B0604020202020204" pitchFamily="34" charset="0"/>
              <a:buChar char="•"/>
            </a:pPr>
            <a:r>
              <a:rPr lang="es-ES_tradnl" i="1" noProof="0" dirty="0"/>
              <a:t>¿Qué es la gestión de casos? </a:t>
            </a:r>
          </a:p>
          <a:p>
            <a:pPr marL="185715" indent="-185715">
              <a:buFont typeface="Arial" panose="020B0604020202020204" pitchFamily="34" charset="0"/>
              <a:buChar char="•"/>
            </a:pPr>
            <a:r>
              <a:rPr lang="es-ES_tradnl" noProof="0" dirty="0"/>
              <a:t>Invite a las/os participantes a proponer definiciones en sus propias palabras. </a:t>
            </a:r>
          </a:p>
          <a:p>
            <a:pPr marL="185715" indent="-185715">
              <a:buFont typeface="Arial" panose="020B0604020202020204" pitchFamily="34" charset="0"/>
              <a:buChar char="•"/>
            </a:pPr>
            <a:endParaRPr lang="es-ES_tradnl" b="1" noProof="0" dirty="0"/>
          </a:p>
          <a:p>
            <a:pPr marL="0" indent="0">
              <a:buFont typeface="Arial" panose="020B0604020202020204" pitchFamily="34" charset="0"/>
              <a:buNone/>
            </a:pPr>
            <a:r>
              <a:rPr lang="es-ES_tradnl" b="1" noProof="0" dirty="0"/>
              <a:t>EXPLICAR</a:t>
            </a:r>
          </a:p>
          <a:p>
            <a:pPr marL="185715" indent="-185715">
              <a:buFont typeface="Arial" panose="020B0604020202020204" pitchFamily="34" charset="0"/>
              <a:buChar char="•"/>
            </a:pPr>
            <a:r>
              <a:rPr lang="es-ES_tradnl" i="1" noProof="0" dirty="0"/>
              <a:t>Las directrices interagenciales definen la gestión de casos como:</a:t>
            </a:r>
          </a:p>
          <a:p>
            <a:pPr marL="680954" lvl="1" indent="-185715">
              <a:buFont typeface="Arial" panose="020B0604020202020204" pitchFamily="34" charset="0"/>
              <a:buChar char="•"/>
            </a:pPr>
            <a:r>
              <a:rPr lang="es-ES_tradnl" i="1" noProof="0" dirty="0"/>
              <a:t>una forma de organizar y llevar a cabo una labor ...</a:t>
            </a:r>
          </a:p>
          <a:p>
            <a:pPr marL="680954" lvl="1" indent="-185715">
              <a:buFont typeface="Arial" panose="020B0604020202020204" pitchFamily="34" charset="0"/>
              <a:buChar char="•"/>
            </a:pPr>
            <a:r>
              <a:rPr lang="es-ES_tradnl" i="1" noProof="0" dirty="0"/>
              <a:t>para atender las necesidades de una/un menor (y su familia)...</a:t>
            </a:r>
          </a:p>
          <a:p>
            <a:pPr marL="680954" lvl="1" indent="-185715">
              <a:buFont typeface="Arial" panose="020B0604020202020204" pitchFamily="34" charset="0"/>
              <a:buChar char="•"/>
            </a:pPr>
            <a:r>
              <a:rPr lang="es-ES_tradnl" i="1" noProof="0" dirty="0"/>
              <a:t>de forma adecuada, metódica y oportuna, ...</a:t>
            </a:r>
          </a:p>
          <a:p>
            <a:pPr marL="680954" lvl="1" indent="-185715">
              <a:buFont typeface="Arial" panose="020B0604020202020204" pitchFamily="34" charset="0"/>
              <a:buChar char="•"/>
            </a:pPr>
            <a:r>
              <a:rPr lang="es-ES_tradnl" i="1" noProof="0" dirty="0"/>
              <a:t>a partir de la prestación de servicios directa y/o de remisiones...</a:t>
            </a:r>
          </a:p>
          <a:p>
            <a:pPr marL="680954" lvl="1" indent="-185715">
              <a:buFont typeface="Arial" panose="020B0604020202020204" pitchFamily="34" charset="0"/>
              <a:buChar char="•"/>
            </a:pPr>
            <a:r>
              <a:rPr lang="es-ES_tradnl" i="1" noProof="0" dirty="0"/>
              <a:t>y de acuerdo con los objetivos de un proyecto o programa.</a:t>
            </a:r>
          </a:p>
          <a:p>
            <a:pPr marL="38039" lvl="0" indent="0">
              <a:buFont typeface="Arial" panose="020B0604020202020204" pitchFamily="34" charset="0"/>
              <a:buNone/>
            </a:pPr>
            <a:endParaRPr lang="es-ES_tradnl" i="1" noProof="0" dirty="0"/>
          </a:p>
          <a:p>
            <a:pPr marL="38039" lvl="0" indent="0">
              <a:buFont typeface="Arial" panose="020B0604020202020204" pitchFamily="34" charset="0"/>
              <a:buNone/>
            </a:pPr>
            <a:r>
              <a:rPr lang="es-ES_tradnl" b="1" i="0" noProof="0" dirty="0"/>
              <a:t>CONCLUSIÓN</a:t>
            </a:r>
          </a:p>
          <a:p>
            <a:pPr marL="185715" indent="-185715">
              <a:buFont typeface="Arial" panose="020B0604020202020204" pitchFamily="34" charset="0"/>
              <a:buChar char="•"/>
            </a:pPr>
            <a:r>
              <a:rPr lang="es-ES_tradnl" i="1" noProof="0" dirty="0"/>
              <a:t>En primer lugar, repasaremos algunos aspectos básicos de la gestión de casos antes de profundizar en la gestión de la información y el uso de CPIMS+. </a:t>
            </a:r>
          </a:p>
          <a:p>
            <a:pPr marL="185715" indent="-185715">
              <a:buFont typeface="Arial" panose="020B0604020202020204" pitchFamily="34" charset="0"/>
              <a:buChar char="•"/>
            </a:pPr>
            <a:r>
              <a:rPr lang="es-ES_tradnl" i="1" noProof="0" dirty="0"/>
              <a:t>Esto lo haremos siempre a lo largo de la formación. Es muy importante que comprendamos que CPIMS+ no será de utilidad en nuestra gestión:</a:t>
            </a:r>
          </a:p>
          <a:p>
            <a:pPr marL="680954" lvl="1" indent="-185715">
              <a:buFont typeface="Arial" panose="020B0604020202020204" pitchFamily="34" charset="0"/>
              <a:buChar char="•"/>
            </a:pPr>
            <a:r>
              <a:rPr lang="es-ES_tradnl" i="1" noProof="0" dirty="0"/>
              <a:t>Si los datos que se ingresan al sistema no son de calidad.</a:t>
            </a:r>
          </a:p>
          <a:p>
            <a:pPr marL="680954" lvl="1" indent="-185715">
              <a:buFont typeface="Arial" panose="020B0604020202020204" pitchFamily="34" charset="0"/>
              <a:buChar char="•"/>
            </a:pPr>
            <a:r>
              <a:rPr lang="es-ES_tradnl" i="1" noProof="0" dirty="0"/>
              <a:t>Si las/os asistentes sociales no tienen un conocimiento especializado en la gestión de casos ni las habilidades necesarias para llevar a cabo esta labor.</a:t>
            </a:r>
          </a:p>
        </p:txBody>
      </p:sp>
      <p:sp>
        <p:nvSpPr>
          <p:cNvPr id="3" name="Slide Image Placeholder 2">
            <a:extLst>
              <a:ext uri="{FF2B5EF4-FFF2-40B4-BE49-F238E27FC236}">
                <a16:creationId xmlns:a16="http://schemas.microsoft.com/office/drawing/2014/main" id="{26D093F8-89DC-81F6-5FE9-B9A690969026}"/>
              </a:ext>
            </a:extLst>
          </p:cNvPr>
          <p:cNvSpPr>
            <a:spLocks noGrp="1" noRot="1" noChangeAspect="1"/>
          </p:cNvSpPr>
          <p:nvPr>
            <p:ph type="sldImg"/>
          </p:nvPr>
        </p:nvSpPr>
        <p:spPr>
          <a:xfrm>
            <a:off x="477838" y="460375"/>
            <a:ext cx="6143625" cy="3455988"/>
          </a:xfrm>
        </p:spPr>
      </p:sp>
    </p:spTree>
    <p:extLst>
      <p:ext uri="{BB962C8B-B14F-4D97-AF65-F5344CB8AC3E}">
        <p14:creationId xmlns:p14="http://schemas.microsoft.com/office/powerpoint/2010/main" val="47894984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dirty="0"/>
              <a:t>EXPLICAR:</a:t>
            </a:r>
          </a:p>
          <a:p>
            <a:pPr marL="171450" indent="-171450">
              <a:buFont typeface="Arial" panose="020B0604020202020204" pitchFamily="34" charset="0"/>
              <a:buChar char="•"/>
            </a:pPr>
            <a:r>
              <a:rPr lang="es-ES_tradnl" i="1" dirty="0"/>
              <a:t>CPIMS+ permite medir la calidad de los programas de gestión de casos de dos formas. </a:t>
            </a:r>
          </a:p>
          <a:p>
            <a:pPr marL="171450" indent="-171450">
              <a:buFont typeface="Arial" panose="020B0604020202020204" pitchFamily="34" charset="0"/>
              <a:buChar char="•"/>
            </a:pPr>
            <a:r>
              <a:rPr lang="es-ES_tradnl" i="1" dirty="0"/>
              <a:t>Primero, hablaremos sobre las </a:t>
            </a:r>
            <a:r>
              <a:rPr lang="es-ES_tradnl" b="1" i="1" dirty="0"/>
              <a:t>encuestas de opinión de la/del menor y sus cuidadores sobre la gestión de casos </a:t>
            </a:r>
            <a:r>
              <a:rPr lang="es-ES_tradnl" i="1" dirty="0"/>
              <a:t>y, luego, veremos los </a:t>
            </a:r>
            <a:r>
              <a:rPr lang="es-ES_tradnl" b="1" i="1" dirty="0"/>
              <a:t>indicadores clave de desempeño </a:t>
            </a:r>
            <a:r>
              <a:rPr lang="es-ES_tradnl" i="1" dirty="0"/>
              <a:t>en la gestión de casos.</a:t>
            </a:r>
          </a:p>
          <a:p>
            <a:pPr marL="171450" indent="-171450">
              <a:buFont typeface="Arial" panose="020B0604020202020204" pitchFamily="34" charset="0"/>
              <a:buChar char="•"/>
            </a:pPr>
            <a:r>
              <a:rPr lang="es-ES_tradnl" i="1" dirty="0"/>
              <a:t>Nota: El objetivo del </a:t>
            </a:r>
            <a:r>
              <a:rPr lang="es-ES_tradnl" sz="1200" i="1" noProof="0" dirty="0"/>
              <a:t>Grupo de trabajo de gestión de casos</a:t>
            </a:r>
            <a:r>
              <a:rPr lang="es-ES_tradnl" i="1" dirty="0"/>
              <a:t> global es trabajar en un marco de seguimiento global estándar; una vez hecho esto, se integrarán los KPI a CPIMS+. </a:t>
            </a:r>
          </a:p>
        </p:txBody>
      </p:sp>
      <p:sp>
        <p:nvSpPr>
          <p:cNvPr id="3" name="Slide Image Placeholder 2">
            <a:extLst>
              <a:ext uri="{FF2B5EF4-FFF2-40B4-BE49-F238E27FC236}">
                <a16:creationId xmlns:a16="http://schemas.microsoft.com/office/drawing/2014/main" id="{31D6C772-48DD-9659-6512-CD50E197DBBE}"/>
              </a:ext>
            </a:extLst>
          </p:cNvPr>
          <p:cNvSpPr>
            <a:spLocks noGrp="1" noRot="1" noChangeAspect="1"/>
          </p:cNvSpPr>
          <p:nvPr>
            <p:ph type="sldImg"/>
          </p:nvPr>
        </p:nvSpPr>
        <p:spPr/>
      </p:sp>
    </p:spTree>
    <p:extLst>
      <p:ext uri="{BB962C8B-B14F-4D97-AF65-F5344CB8AC3E}">
        <p14:creationId xmlns:p14="http://schemas.microsoft.com/office/powerpoint/2010/main" val="351633861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F8D79-E16C-3F0C-7AFE-B458B7351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8E9A5-68D5-13F9-3963-D35F674600CC}"/>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8898505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pPr marL="0" indent="0">
              <a:buFont typeface="Arial" panose="020B0604020202020204" pitchFamily="34" charset="0"/>
              <a:buNone/>
            </a:pPr>
            <a:r>
              <a:rPr lang="es-ES_tradnl" b="1" noProof="0" dirty="0"/>
              <a:t>EXPLICAR:</a:t>
            </a:r>
          </a:p>
          <a:p>
            <a:pPr marL="171450" indent="-171450">
              <a:buFont typeface="Arial" panose="020B0604020202020204" pitchFamily="34" charset="0"/>
              <a:buChar char="•"/>
            </a:pPr>
            <a:r>
              <a:rPr lang="es-ES_tradnl" i="1" noProof="0" dirty="0"/>
              <a:t>Las encuestas de opinión son una herramienta fundamental para que usted y su organización conozcan cómo ha sido la experiencia de las/os menores y sus familias/cuidadores con el servicio de gestión de casos que usted ofrece. </a:t>
            </a:r>
          </a:p>
          <a:p>
            <a:pPr marL="171450" indent="-171450">
              <a:buFont typeface="Arial" panose="020B0604020202020204" pitchFamily="34" charset="0"/>
              <a:buChar char="•"/>
            </a:pPr>
            <a:r>
              <a:rPr lang="es-ES_tradnl" noProof="0" dirty="0"/>
              <a:t>Presente el contenido de la diapositiva.</a:t>
            </a:r>
          </a:p>
        </p:txBody>
      </p:sp>
      <p:sp>
        <p:nvSpPr>
          <p:cNvPr id="3" name="Slide Image Placeholder 2">
            <a:extLst>
              <a:ext uri="{FF2B5EF4-FFF2-40B4-BE49-F238E27FC236}">
                <a16:creationId xmlns:a16="http://schemas.microsoft.com/office/drawing/2014/main" id="{C9297291-0517-9480-D73A-6463F0A75ACB}"/>
              </a:ext>
            </a:extLst>
          </p:cNvPr>
          <p:cNvSpPr>
            <a:spLocks noGrp="1" noRot="1" noChangeAspect="1"/>
          </p:cNvSpPr>
          <p:nvPr>
            <p:ph type="sldImg"/>
          </p:nvPr>
        </p:nvSpPr>
        <p:spPr/>
      </p:sp>
    </p:spTree>
    <p:extLst>
      <p:ext uri="{BB962C8B-B14F-4D97-AF65-F5344CB8AC3E}">
        <p14:creationId xmlns:p14="http://schemas.microsoft.com/office/powerpoint/2010/main" val="82354712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pPr marL="0" indent="0">
              <a:buFont typeface="Arial" panose="020B0604020202020204" pitchFamily="34" charset="0"/>
              <a:buNone/>
            </a:pPr>
            <a:r>
              <a:rPr lang="es-ES_tradnl" b="1" noProof="0" dirty="0"/>
              <a:t>EXPLICAR:</a:t>
            </a:r>
          </a:p>
          <a:p>
            <a:pPr marL="171450" indent="-171450">
              <a:buFont typeface="Arial" panose="020B0604020202020204" pitchFamily="34" charset="0"/>
              <a:buChar char="•"/>
            </a:pPr>
            <a:r>
              <a:rPr lang="es-ES_tradnl" i="1" noProof="0" dirty="0"/>
              <a:t>Para analizar los resultados de las encuestas puede ser necesario contar con personal especializado que le ayude a recopilar, evaluar y sacar conclusiones a partir de los datos proporcionados por las/os encuestadas/os. </a:t>
            </a:r>
          </a:p>
          <a:p>
            <a:pPr marL="171450" indent="-171450">
              <a:buFont typeface="Arial" panose="020B0604020202020204" pitchFamily="34" charset="0"/>
              <a:buChar char="•"/>
            </a:pPr>
            <a:r>
              <a:rPr lang="es-ES_tradnl" i="1" noProof="0" dirty="0"/>
              <a:t>Por ello, es importante recopilar información si su organización tiene la capacidad y está dispuesta a analizar y aprovechar estos datos de forma sostenida. </a:t>
            </a:r>
          </a:p>
          <a:p>
            <a:pPr marL="171450" indent="-171450">
              <a:buFont typeface="Arial" panose="020B0604020202020204" pitchFamily="34" charset="0"/>
              <a:buChar char="•"/>
            </a:pPr>
            <a:r>
              <a:rPr lang="es-ES_tradnl" b="1" i="1" noProof="0" dirty="0"/>
              <a:t>A nivel de las/os supervisores</a:t>
            </a:r>
          </a:p>
          <a:p>
            <a:pPr marL="628650" lvl="1" indent="-171450">
              <a:buFont typeface="Arial" panose="020B0604020202020204" pitchFamily="34" charset="0"/>
              <a:buChar char="•"/>
            </a:pPr>
            <a:r>
              <a:rPr lang="es-ES_tradnl" i="1" noProof="0" dirty="0"/>
              <a:t>Identificar brechas y desafíos en la prestación de servicios, así como el desempeño y las necesidades de formación y capacitación del personal.</a:t>
            </a:r>
          </a:p>
          <a:p>
            <a:pPr marL="171450" indent="-171450">
              <a:buFont typeface="Arial" panose="020B0604020202020204" pitchFamily="34" charset="0"/>
              <a:buChar char="•"/>
            </a:pPr>
            <a:r>
              <a:rPr lang="es-ES_tradnl" b="1" i="1" noProof="0" dirty="0"/>
              <a:t>A nivel de la organización </a:t>
            </a:r>
          </a:p>
          <a:p>
            <a:pPr marL="628650" lvl="1" indent="-171450">
              <a:buFont typeface="Arial" panose="020B0604020202020204" pitchFamily="34" charset="0"/>
              <a:buChar char="•"/>
            </a:pPr>
            <a:r>
              <a:rPr lang="es-ES_tradnl" i="1" noProof="0" dirty="0"/>
              <a:t>Identificar posibles áreas de mejora, p. ej.: </a:t>
            </a:r>
          </a:p>
          <a:p>
            <a:pPr marL="1085850" lvl="2" indent="-171450">
              <a:buFont typeface="Arial" panose="020B0604020202020204" pitchFamily="34" charset="0"/>
              <a:buChar char="•"/>
            </a:pPr>
            <a:r>
              <a:rPr lang="es-ES_tradnl" i="1" noProof="0" dirty="0"/>
              <a:t>Herramienta de promoción interna para impulsar, por ejemplo, la modificación del horario laboral;</a:t>
            </a:r>
          </a:p>
          <a:p>
            <a:pPr marL="1085850" lvl="2" indent="-171450">
              <a:buFont typeface="Arial" panose="020B0604020202020204" pitchFamily="34" charset="0"/>
              <a:buChar char="•"/>
            </a:pPr>
            <a:r>
              <a:rPr lang="es-ES_tradnl" i="1" noProof="0" dirty="0"/>
              <a:t>Informes para los donantes/socios;</a:t>
            </a:r>
          </a:p>
          <a:p>
            <a:pPr marL="1085850" lvl="2" indent="-171450">
              <a:buFont typeface="Arial" panose="020B0604020202020204" pitchFamily="34" charset="0"/>
              <a:buChar char="•"/>
            </a:pPr>
            <a:r>
              <a:rPr lang="es-ES_tradnl" i="1" noProof="0" dirty="0"/>
              <a:t>Movilización de recursos;</a:t>
            </a:r>
          </a:p>
          <a:p>
            <a:pPr marL="1085850" lvl="2" indent="-171450">
              <a:buFont typeface="Arial" panose="020B0604020202020204" pitchFamily="34" charset="0"/>
              <a:buChar char="•"/>
            </a:pPr>
            <a:r>
              <a:rPr lang="es-ES_tradnl" i="1" noProof="0" dirty="0"/>
              <a:t>Otros... </a:t>
            </a:r>
          </a:p>
        </p:txBody>
      </p:sp>
      <p:sp>
        <p:nvSpPr>
          <p:cNvPr id="3" name="Slide Image Placeholder 2">
            <a:extLst>
              <a:ext uri="{FF2B5EF4-FFF2-40B4-BE49-F238E27FC236}">
                <a16:creationId xmlns:a16="http://schemas.microsoft.com/office/drawing/2014/main" id="{15F36BB5-9F39-412E-3F75-EDA349B45E48}"/>
              </a:ext>
            </a:extLst>
          </p:cNvPr>
          <p:cNvSpPr>
            <a:spLocks noGrp="1" noRot="1" noChangeAspect="1"/>
          </p:cNvSpPr>
          <p:nvPr>
            <p:ph type="sldImg"/>
          </p:nvPr>
        </p:nvSpPr>
        <p:spPr/>
      </p:sp>
    </p:spTree>
    <p:extLst>
      <p:ext uri="{BB962C8B-B14F-4D97-AF65-F5344CB8AC3E}">
        <p14:creationId xmlns:p14="http://schemas.microsoft.com/office/powerpoint/2010/main" val="620275612"/>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s-ES_tradnl" b="1" noProof="0" dirty="0"/>
              <a:t>DEMO</a:t>
            </a:r>
          </a:p>
          <a:p>
            <a:pPr marL="171450" marR="0" lvl="0" indent="-171450" rtl="0">
              <a:lnSpc>
                <a:spcPct val="107000"/>
              </a:lnSpc>
              <a:spcBef>
                <a:spcPts val="0"/>
              </a:spcBef>
              <a:spcAft>
                <a:spcPts val="1200"/>
              </a:spcAft>
              <a:buFont typeface="Arial" panose="020B0604020202020204" pitchFamily="34" charset="0"/>
              <a:buChar char="•"/>
            </a:pPr>
            <a:r>
              <a:rPr lang="es-ES_tradnl" sz="1200" noProof="0" dirty="0">
                <a:solidFill>
                  <a:schemeClr val="dk1"/>
                </a:solidFill>
                <a:latin typeface="Arial" panose="020B0604020202020204" pitchFamily="34" charset="0"/>
                <a:ea typeface="Helvetica Neue"/>
                <a:cs typeface="Arial" panose="020B0604020202020204" pitchFamily="34" charset="0"/>
                <a:sym typeface="Helvetica Neue"/>
              </a:rPr>
              <a:t>Encuesta de opinión de la/del menor.</a:t>
            </a:r>
          </a:p>
          <a:p>
            <a:pPr marL="171450" marR="0" lvl="0" indent="-171450" rtl="0">
              <a:lnSpc>
                <a:spcPct val="107000"/>
              </a:lnSpc>
              <a:spcBef>
                <a:spcPts val="0"/>
              </a:spcBef>
              <a:spcAft>
                <a:spcPts val="1200"/>
              </a:spcAft>
              <a:buFont typeface="Arial" panose="020B0604020202020204" pitchFamily="34" charset="0"/>
              <a:buChar char="•"/>
            </a:pPr>
            <a:r>
              <a:rPr lang="es-ES_tradnl" sz="1200" noProof="0" dirty="0">
                <a:solidFill>
                  <a:schemeClr val="dk1"/>
                </a:solidFill>
                <a:latin typeface="Arial" panose="020B0604020202020204" pitchFamily="34" charset="0"/>
                <a:ea typeface="Helvetica Neue"/>
                <a:cs typeface="Arial" panose="020B0604020202020204" pitchFamily="34" charset="0"/>
                <a:sym typeface="Helvetica Neue"/>
              </a:rPr>
              <a:t>Encuesta de opinión de la/del cuidador/a.</a:t>
            </a:r>
          </a:p>
        </p:txBody>
      </p:sp>
      <p:sp>
        <p:nvSpPr>
          <p:cNvPr id="3" name="Slide Image Placeholder 2">
            <a:extLst>
              <a:ext uri="{FF2B5EF4-FFF2-40B4-BE49-F238E27FC236}">
                <a16:creationId xmlns:a16="http://schemas.microsoft.com/office/drawing/2014/main" id="{59154EB4-B801-3524-CA09-31594A91C4C2}"/>
              </a:ext>
            </a:extLst>
          </p:cNvPr>
          <p:cNvSpPr>
            <a:spLocks noGrp="1" noRot="1" noChangeAspect="1"/>
          </p:cNvSpPr>
          <p:nvPr>
            <p:ph type="sldImg"/>
          </p:nvPr>
        </p:nvSpPr>
        <p:spPr/>
      </p:sp>
    </p:spTree>
    <p:extLst>
      <p:ext uri="{BB962C8B-B14F-4D97-AF65-F5344CB8AC3E}">
        <p14:creationId xmlns:p14="http://schemas.microsoft.com/office/powerpoint/2010/main" val="195991083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s-ES_tradnl" sz="1200" b="1" noProof="0" dirty="0"/>
              <a:t>EXPLICAR:</a:t>
            </a:r>
            <a:endParaRPr lang="es-ES_tradnl"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Pídale a las/os participantes que se dirijan a la </a:t>
            </a:r>
            <a:r>
              <a:rPr lang="es-ES_tradnl" sz="1200" b="1" noProof="0" dirty="0"/>
              <a:t>página 51 del Libro de ejercicios: Formulario de encuesta de opinión de la/del menor.</a:t>
            </a:r>
            <a:endParaRPr lang="es-ES_tradnl" i="1" noProof="0" dirty="0"/>
          </a:p>
          <a:p>
            <a:pPr marL="171450" indent="-171450">
              <a:buFont typeface="Arial" panose="020B0604020202020204" pitchFamily="34" charset="0"/>
              <a:buChar char="•"/>
            </a:pPr>
            <a:r>
              <a:rPr lang="es-ES_tradnl" i="1" noProof="0" dirty="0"/>
              <a:t>Estos son algunos aspectos clave del formulario.</a:t>
            </a:r>
          </a:p>
          <a:p>
            <a:pPr marL="171450" indent="-171450">
              <a:buFont typeface="Arial" panose="020B0604020202020204" pitchFamily="34" charset="0"/>
              <a:buChar char="•"/>
            </a:pPr>
            <a:r>
              <a:rPr lang="es-ES_tradnl" i="1" noProof="0" dirty="0"/>
              <a:t>Haga un repaso de la relación entre la gestión de casos, los formularios y CPIMS+.</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endParaRPr lang="es-ES_tradnl" sz="1200" noProof="0" dirty="0"/>
          </a:p>
          <a:p>
            <a:pPr marL="171450" indent="-171450">
              <a:buFont typeface="Arial" panose="020B0604020202020204" pitchFamily="34" charset="0"/>
              <a:buChar char="•"/>
            </a:pPr>
            <a:endParaRPr lang="es-ES_tradnl" sz="1200" noProof="0" dirty="0"/>
          </a:p>
        </p:txBody>
      </p:sp>
      <p:sp>
        <p:nvSpPr>
          <p:cNvPr id="3" name="Slide Image Placeholder 2">
            <a:extLst>
              <a:ext uri="{FF2B5EF4-FFF2-40B4-BE49-F238E27FC236}">
                <a16:creationId xmlns:a16="http://schemas.microsoft.com/office/drawing/2014/main" id="{091C4E45-1DAC-AA58-8312-A1EA1FD76D67}"/>
              </a:ext>
            </a:extLst>
          </p:cNvPr>
          <p:cNvSpPr>
            <a:spLocks noGrp="1" noRot="1" noChangeAspect="1"/>
          </p:cNvSpPr>
          <p:nvPr>
            <p:ph type="sldImg"/>
          </p:nvPr>
        </p:nvSpPr>
        <p:spPr/>
      </p:sp>
    </p:spTree>
    <p:extLst>
      <p:ext uri="{BB962C8B-B14F-4D97-AF65-F5344CB8AC3E}">
        <p14:creationId xmlns:p14="http://schemas.microsoft.com/office/powerpoint/2010/main" val="203310904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s-ES_tradnl" sz="1200" b="1" noProof="0" dirty="0"/>
              <a:t>EXPLICAR:</a:t>
            </a:r>
          </a:p>
          <a:p>
            <a:pPr marL="171450" indent="-171450">
              <a:buFont typeface="Arial" panose="020B0604020202020204" pitchFamily="34" charset="0"/>
              <a:buChar char="•"/>
            </a:pPr>
            <a:r>
              <a:rPr lang="es-ES_tradnl" sz="1200" noProof="0" dirty="0"/>
              <a:t>Pídale a las/os participantes que se dirijan a la </a:t>
            </a:r>
            <a:r>
              <a:rPr lang="es-ES_tradnl" sz="1200" b="1" noProof="0" dirty="0"/>
              <a:t>página 55 del Libro de ejercicios: Formulario de encuesta de opinión de la/del cuidador/a.</a:t>
            </a:r>
          </a:p>
          <a:p>
            <a:pPr marL="171450" indent="-171450">
              <a:buFont typeface="Arial" panose="020B0604020202020204" pitchFamily="34" charset="0"/>
              <a:buChar char="•"/>
            </a:pPr>
            <a:r>
              <a:rPr lang="es-ES_tradnl" sz="1200" noProof="0" dirty="0"/>
              <a:t>Presente el contenido de la diapositiva. </a:t>
            </a:r>
          </a:p>
        </p:txBody>
      </p:sp>
      <p:sp>
        <p:nvSpPr>
          <p:cNvPr id="3" name="Slide Image Placeholder 2">
            <a:extLst>
              <a:ext uri="{FF2B5EF4-FFF2-40B4-BE49-F238E27FC236}">
                <a16:creationId xmlns:a16="http://schemas.microsoft.com/office/drawing/2014/main" id="{96A7507D-6CB7-0B3E-B3E0-33B6D3E954E7}"/>
              </a:ext>
            </a:extLst>
          </p:cNvPr>
          <p:cNvSpPr>
            <a:spLocks noGrp="1" noRot="1" noChangeAspect="1"/>
          </p:cNvSpPr>
          <p:nvPr>
            <p:ph type="sldImg"/>
          </p:nvPr>
        </p:nvSpPr>
        <p:spPr/>
      </p:sp>
    </p:spTree>
    <p:extLst>
      <p:ext uri="{BB962C8B-B14F-4D97-AF65-F5344CB8AC3E}">
        <p14:creationId xmlns:p14="http://schemas.microsoft.com/office/powerpoint/2010/main" val="138828597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s-ES_tradnl"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noProof="0" dirty="0"/>
              <a:t>Cuando las/os participantes estén trabajando, esté atenta/o y pregúnteles </a:t>
            </a:r>
            <a:r>
              <a:rPr lang="es-ES_tradnl" sz="1200"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algún participante tiene dificultades, muéstrele lo que hay que hacer en la pantalla.</a:t>
            </a:r>
            <a:endParaRPr lang="es-ES_tradnl" sz="12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a:t>
            </a:r>
            <a:endParaRPr lang="es-ES_tradnl" b="0" noProof="0" dirty="0"/>
          </a:p>
          <a:p>
            <a:endParaRPr lang="es-ES_tradnl" b="1" noProof="0" dirty="0"/>
          </a:p>
          <a:p>
            <a:r>
              <a:rPr lang="es-ES_tradnl" b="1" noProof="0" dirty="0"/>
              <a:t>ACTIVIDAD INDIVIDUAL (25 min)</a:t>
            </a:r>
          </a:p>
          <a:p>
            <a:pPr marL="171450" indent="-171450">
              <a:buFont typeface="Arial" panose="020B0604020202020204" pitchFamily="34" charset="0"/>
              <a:buChar char="•"/>
            </a:pPr>
            <a:r>
              <a:rPr lang="es-ES_tradnl" sz="1200" i="1" noProof="0" dirty="0"/>
              <a:t>¡Llegó el momento de practicar!</a:t>
            </a:r>
          </a:p>
          <a:p>
            <a:pPr marL="171450" indent="-171450">
              <a:buFont typeface="Arial" panose="020B0604020202020204" pitchFamily="34" charset="0"/>
              <a:buChar char="•"/>
            </a:pPr>
            <a:r>
              <a:rPr lang="es-ES_tradnl" sz="1200" i="1" noProof="0" dirty="0"/>
              <a:t>Tendrán que hacer lo siguiente...</a:t>
            </a:r>
          </a:p>
          <a:p>
            <a:pPr marL="171450" indent="-171450">
              <a:buFont typeface="Arial" panose="020B0604020202020204" pitchFamily="34" charset="0"/>
              <a:buChar char="•"/>
            </a:pPr>
            <a:r>
              <a:rPr lang="es-ES_tradnl" sz="1200" noProof="0" dirty="0"/>
              <a:t>Presente el contenido de la diapositiva.</a:t>
            </a:r>
          </a:p>
          <a:p>
            <a:pPr marL="171450" indent="-171450">
              <a:buFont typeface="Arial" panose="020B0604020202020204" pitchFamily="34" charset="0"/>
              <a:buChar char="•"/>
            </a:pPr>
            <a:r>
              <a:rPr lang="es-ES_tradnl" sz="1200" noProof="0" dirty="0"/>
              <a:t>Recorra el salón y pregunte si alguien necesita ayuda.</a:t>
            </a:r>
          </a:p>
          <a:p>
            <a:pPr marL="171450" indent="-171450">
              <a:buFont typeface="Arial" panose="020B0604020202020204" pitchFamily="34" charset="0"/>
              <a:buChar char="•"/>
            </a:pPr>
            <a:r>
              <a:rPr lang="es-ES_tradnl" sz="1200" noProof="0" dirty="0"/>
              <a:t>Facilitador/a: ingrese al sistema con su perfil de administrador para verificar que todas/os las/os participantes hayan hecho el ejercicio.</a:t>
            </a:r>
            <a:endParaRPr lang="es-ES_tradnl" sz="1200" b="0" noProof="0" dirty="0"/>
          </a:p>
          <a:p>
            <a:pPr marL="171450" indent="-171450">
              <a:buFont typeface="Arial" panose="020B0604020202020204" pitchFamily="34" charset="0"/>
              <a:buChar char="•"/>
            </a:pPr>
            <a:r>
              <a:rPr lang="es-ES_tradnl" noProof="0" dirty="0"/>
              <a:t>Tenga en cuenta que necesitará aproximadamente 25 minutos para este ejercicio.</a:t>
            </a:r>
          </a:p>
          <a:p>
            <a:endParaRPr lang="es-ES_tradnl" noProof="0" dirty="0"/>
          </a:p>
          <a:p>
            <a:r>
              <a:rPr lang="es-ES_tradnl" b="1" noProof="0" dirty="0"/>
              <a:t>DEBATE GENERAL</a:t>
            </a:r>
          </a:p>
          <a:p>
            <a:pPr marL="171450" indent="-171450">
              <a:buFont typeface="Arial" panose="020B0604020202020204" pitchFamily="34" charset="0"/>
              <a:buChar char="•"/>
            </a:pPr>
            <a:r>
              <a:rPr lang="es-ES_tradnl" i="1" noProof="0" dirty="0"/>
              <a:t>¿Cómo utilizan actualmente los formularios de encuesta de opinión en CPIMS+? </a:t>
            </a:r>
          </a:p>
          <a:p>
            <a:pPr marL="171450" indent="-171450">
              <a:buFont typeface="Arial" panose="020B0604020202020204" pitchFamily="34" charset="0"/>
              <a:buChar char="•"/>
            </a:pPr>
            <a:r>
              <a:rPr lang="es-ES_tradnl" i="1" noProof="0" dirty="0"/>
              <a:t>¿Analizan los resultados de esas encuestas? </a:t>
            </a:r>
          </a:p>
          <a:p>
            <a:pPr marL="171450" indent="-171450">
              <a:buFont typeface="Arial" panose="020B0604020202020204" pitchFamily="34" charset="0"/>
              <a:buChar char="•"/>
            </a:pPr>
            <a:r>
              <a:rPr lang="es-ES_tradnl" i="1" noProof="0" dirty="0"/>
              <a:t>¿Reciben las/os asistentes sociales información sobre los resultados de esas encuestas?</a:t>
            </a:r>
          </a:p>
          <a:p>
            <a:pPr marL="171450" indent="-171450">
              <a:buFont typeface="Arial" panose="020B0604020202020204" pitchFamily="34" charset="0"/>
              <a:buChar char="•"/>
            </a:pPr>
            <a:r>
              <a:rPr lang="es-ES_tradnl" i="1" noProof="0" dirty="0"/>
              <a:t>¿Alguien tiene alguna pregunta o comentario antes de pasar a los KPI?</a:t>
            </a:r>
          </a:p>
        </p:txBody>
      </p:sp>
      <p:sp>
        <p:nvSpPr>
          <p:cNvPr id="3" name="Slide Image Placeholder 2">
            <a:extLst>
              <a:ext uri="{FF2B5EF4-FFF2-40B4-BE49-F238E27FC236}">
                <a16:creationId xmlns:a16="http://schemas.microsoft.com/office/drawing/2014/main" id="{EF060805-5ADC-998B-8D27-CCD9F3689B06}"/>
              </a:ext>
            </a:extLst>
          </p:cNvPr>
          <p:cNvSpPr>
            <a:spLocks noGrp="1" noRot="1" noChangeAspect="1"/>
          </p:cNvSpPr>
          <p:nvPr>
            <p:ph type="sldImg"/>
          </p:nvPr>
        </p:nvSpPr>
        <p:spPr/>
      </p:sp>
    </p:spTree>
    <p:extLst>
      <p:ext uri="{BB962C8B-B14F-4D97-AF65-F5344CB8AC3E}">
        <p14:creationId xmlns:p14="http://schemas.microsoft.com/office/powerpoint/2010/main" val="159915107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10BDCA-63BB-F18F-D139-51E3091F5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E11BF-990C-7EF4-A324-54D270A5AB22}"/>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2974792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pPr marL="0" indent="0">
              <a:buFont typeface="Arial" panose="020B0604020202020204" pitchFamily="34" charset="0"/>
              <a:buNone/>
            </a:pPr>
            <a:r>
              <a:rPr lang="es-ES_tradnl" b="1" noProof="0" dirty="0">
                <a:sym typeface="Calibri"/>
              </a:rPr>
              <a:t>EXPLICAR:</a:t>
            </a:r>
          </a:p>
          <a:p>
            <a:pPr marL="171450" indent="-171450">
              <a:buFont typeface="Arial" panose="020B0604020202020204" pitchFamily="34" charset="0"/>
              <a:buChar char="•"/>
            </a:pPr>
            <a:r>
              <a:rPr lang="es-ES_tradnl" i="1" noProof="0" dirty="0">
                <a:sym typeface="Calibri"/>
              </a:rPr>
              <a:t>Los indicadores de desempeño son un instrumento de medición del rendimiento/desempeño de un proceso.</a:t>
            </a:r>
          </a:p>
          <a:p>
            <a:pPr marL="171450" indent="-171450">
              <a:buFont typeface="Arial" panose="020B0604020202020204" pitchFamily="34" charset="0"/>
              <a:buChar char="•"/>
            </a:pPr>
            <a:r>
              <a:rPr lang="es-ES_tradnl" i="1" noProof="0" dirty="0">
                <a:sym typeface="Calibri"/>
              </a:rPr>
              <a:t>Es un valor que mide el grado de cumplimiento de unos objetivos previamente fijados.</a:t>
            </a:r>
          </a:p>
          <a:p>
            <a:pPr marL="171450" indent="-171450">
              <a:buFont typeface="Arial" panose="020B0604020202020204" pitchFamily="34" charset="0"/>
              <a:buChar char="•"/>
            </a:pPr>
            <a:r>
              <a:rPr lang="es-ES_tradnl" i="1" noProof="0" dirty="0">
                <a:sym typeface="Calibri"/>
              </a:rPr>
              <a:t>En otras palabras, son indicadores que pueden utilizarse para medir los avances respecto a los objetivos, y que ofrecen a las partes interesadas una herramienta para comprender su desempeño.</a:t>
            </a:r>
            <a:endParaRPr lang="es-ES_tradnl" i="1" noProof="0" dirty="0"/>
          </a:p>
          <a:p>
            <a:pPr marL="171450" indent="-171450">
              <a:buFont typeface="Arial" panose="020B0604020202020204" pitchFamily="34" charset="0"/>
              <a:buChar char="•"/>
            </a:pPr>
            <a:r>
              <a:rPr lang="es-ES_tradnl" i="1" noProof="0" dirty="0">
                <a:sym typeface="Calibri"/>
              </a:rPr>
              <a:t>Para que una organización pueda saber si está cumplimiento o no con sus objetivos, es necesario combinar los indicadores clave de desempeño (KPI) con otro tipo de información/herramienta de evaluación. </a:t>
            </a:r>
            <a:endParaRPr lang="es-ES_tradnl" i="1" noProof="0" dirty="0"/>
          </a:p>
        </p:txBody>
      </p:sp>
      <p:sp>
        <p:nvSpPr>
          <p:cNvPr id="3" name="Slide Image Placeholder 2">
            <a:extLst>
              <a:ext uri="{FF2B5EF4-FFF2-40B4-BE49-F238E27FC236}">
                <a16:creationId xmlns:a16="http://schemas.microsoft.com/office/drawing/2014/main" id="{DD22964D-7233-C507-FA9A-70C1F6273E94}"/>
              </a:ext>
            </a:extLst>
          </p:cNvPr>
          <p:cNvSpPr>
            <a:spLocks noGrp="1" noRot="1" noChangeAspect="1"/>
          </p:cNvSpPr>
          <p:nvPr>
            <p:ph type="sldImg"/>
          </p:nvPr>
        </p:nvSpPr>
        <p:spPr/>
      </p:sp>
    </p:spTree>
    <p:extLst>
      <p:ext uri="{BB962C8B-B14F-4D97-AF65-F5344CB8AC3E}">
        <p14:creationId xmlns:p14="http://schemas.microsoft.com/office/powerpoint/2010/main" val="426128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171450" lvl="0" indent="-171450">
              <a:buFont typeface="Arial" panose="020B0604020202020204" pitchFamily="34" charset="0"/>
              <a:buChar char="•"/>
            </a:pPr>
            <a:r>
              <a:rPr lang="es-ES_tradnl" noProof="0" dirty="0"/>
              <a:t>Divida a los participantes en grupos/salas de trabajo.</a:t>
            </a:r>
          </a:p>
          <a:p>
            <a:pPr marL="171450" lvl="0" indent="-171450">
              <a:buFont typeface="Arial" panose="020B0604020202020204" pitchFamily="34" charset="0"/>
              <a:buChar char="•"/>
            </a:pPr>
            <a:r>
              <a:rPr lang="es-ES_tradnl" noProof="0" dirty="0"/>
              <a:t>Prepare diapositivas en Jamboard o una pizarra con los principios y sus definiciones por aparte.</a:t>
            </a:r>
          </a:p>
          <a:p>
            <a:pPr marL="171450" lvl="0" indent="-171450">
              <a:buFont typeface="Arial" panose="020B0604020202020204" pitchFamily="34" charset="0"/>
              <a:buChar char="•"/>
            </a:pPr>
            <a:r>
              <a:rPr lang="es-ES_tradnl" noProof="0" dirty="0"/>
              <a:t>Pídale a los grupos que emparejen los principios con las definiciones </a:t>
            </a:r>
            <a:r>
              <a:rPr lang="es-ES_tradnl" noProof="0" dirty="0">
                <a:sym typeface="Helvetica Neue"/>
              </a:rPr>
              <a:t>de las diapositivas.</a:t>
            </a:r>
            <a:endParaRPr lang="es-ES_tradnl"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_____________________________________________________________________________</a:t>
            </a:r>
          </a:p>
          <a:p>
            <a:pPr lvl="0"/>
            <a:endParaRPr lang="es-ES_tradnl" b="1" noProof="0" dirty="0"/>
          </a:p>
          <a:p>
            <a:pPr lvl="0"/>
            <a:r>
              <a:rPr lang="es-ES_tradnl" b="1" noProof="0" dirty="0"/>
              <a:t>INTRODUCCIÓN </a:t>
            </a:r>
            <a:endParaRPr lang="es-ES_tradnl" b="1" i="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¿Recuerdan algunos de los principios en la gestión de casos de protección de la infancia?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Recuerden que estos principios hacen parte de las “Directrices interagenciales para la </a:t>
            </a:r>
            <a:r>
              <a:rPr lang="es-ES_tradnl" i="1" noProof="0" dirty="0">
                <a:hlinkClick r:id="rId3"/>
              </a:rPr>
              <a:t>gestión de casos y la protección de la infancia</a:t>
            </a:r>
            <a:r>
              <a:rPr lang="es-ES_tradnl" i="1" noProof="0"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b="1" i="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t>ACTIVIDAD EN GRUPO (Tiempo: 10 minutos)</a:t>
            </a:r>
          </a:p>
          <a:p>
            <a:pPr marL="171450" indent="-171450">
              <a:buFont typeface="Arial" panose="020B0604020202020204" pitchFamily="34" charset="0"/>
              <a:buChar char="•"/>
            </a:pPr>
            <a:r>
              <a:rPr lang="es-ES_tradnl" noProof="0" dirty="0"/>
              <a:t>Divida a los participantes en grupos de 3-5 personas.</a:t>
            </a:r>
          </a:p>
          <a:p>
            <a:pPr marL="171450" lvl="0" indent="-171450">
              <a:buFont typeface="Arial" panose="020B0604020202020204" pitchFamily="34" charset="0"/>
              <a:buChar char="•"/>
            </a:pPr>
            <a:r>
              <a:rPr lang="es-ES_tradnl" noProof="0" dirty="0"/>
              <a:t>Repártales los </a:t>
            </a:r>
            <a:r>
              <a:rPr lang="es-ES_tradnl" b="1" noProof="0" dirty="0"/>
              <a:t>Principios para la gestión de casos.</a:t>
            </a:r>
          </a:p>
          <a:p>
            <a:pPr marL="171450" lvl="0" indent="-171450">
              <a:buFont typeface="Arial" panose="020B0604020202020204" pitchFamily="34" charset="0"/>
              <a:buChar char="•"/>
            </a:pPr>
            <a:r>
              <a:rPr lang="es-ES_tradnl" noProof="0" dirty="0"/>
              <a:t>Pídales que emparejen los principios en grupos de 2-3 participantes.</a:t>
            </a:r>
          </a:p>
          <a:p>
            <a:pPr marL="171450" lvl="0" indent="-171450">
              <a:buFont typeface="Arial" panose="020B0604020202020204" pitchFamily="34" charset="0"/>
              <a:buChar char="•"/>
            </a:pPr>
            <a:r>
              <a:rPr lang="es-ES_tradnl" noProof="0" dirty="0"/>
              <a:t>Dígales que tendrán 10 minutos para ponerse de acuerdo y hacer la actividad.</a:t>
            </a:r>
          </a:p>
          <a:p>
            <a:pPr marL="171450" lvl="0" indent="-171450">
              <a:buFont typeface="Arial" panose="020B0604020202020204" pitchFamily="34" charset="0"/>
              <a:buChar char="•"/>
            </a:pPr>
            <a:endParaRPr lang="es-ES_tradnl" b="1" noProof="0" dirty="0"/>
          </a:p>
          <a:p>
            <a:endParaRPr lang="es-ES_tradnl"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16</a:t>
            </a:fld>
            <a:endParaRPr lang="en-US" dirty="0"/>
          </a:p>
        </p:txBody>
      </p:sp>
      <p:sp>
        <p:nvSpPr>
          <p:cNvPr id="10" name="Slide Image Placeholder 9">
            <a:extLst>
              <a:ext uri="{FF2B5EF4-FFF2-40B4-BE49-F238E27FC236}">
                <a16:creationId xmlns:a16="http://schemas.microsoft.com/office/drawing/2014/main" id="{6127F90E-51D5-4679-FFFA-BF4660CF3D53}"/>
              </a:ext>
            </a:extLst>
          </p:cNvPr>
          <p:cNvSpPr>
            <a:spLocks noGrp="1" noRot="1" noChangeAspect="1"/>
          </p:cNvSpPr>
          <p:nvPr>
            <p:ph type="sldImg"/>
          </p:nvPr>
        </p:nvSpPr>
        <p:spPr/>
      </p:sp>
    </p:spTree>
    <p:extLst>
      <p:ext uri="{BB962C8B-B14F-4D97-AF65-F5344CB8AC3E}">
        <p14:creationId xmlns:p14="http://schemas.microsoft.com/office/powerpoint/2010/main" val="201963926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i="1" noProof="0" dirty="0"/>
              <a:t>Podemos clasificar los </a:t>
            </a:r>
            <a:r>
              <a:rPr lang="es-ES_tradnl" i="1" noProof="0" dirty="0">
                <a:sym typeface="Calibri"/>
              </a:rPr>
              <a:t>KPI en cuatro </a:t>
            </a:r>
            <a:r>
              <a:rPr lang="es-ES_tradnl" i="1" noProof="0" dirty="0"/>
              <a:t>categorías:</a:t>
            </a:r>
          </a:p>
          <a:p>
            <a:pPr marL="171450" indent="-171450">
              <a:buFont typeface="Arial" panose="020B0604020202020204" pitchFamily="34" charset="0"/>
              <a:buChar char="•"/>
            </a:pPr>
            <a:r>
              <a:rPr lang="es-ES_tradnl" noProof="0" dirty="0"/>
              <a:t>Presente el contenido de la diapositiva.</a:t>
            </a:r>
            <a:br>
              <a:rPr lang="es-ES_tradnl" noProof="0" dirty="0"/>
            </a:br>
            <a:endParaRPr lang="es-ES_tradnl" noProof="0" dirty="0"/>
          </a:p>
          <a:p>
            <a:endParaRPr lang="es-ES_tradnl" noProof="0" dirty="0"/>
          </a:p>
        </p:txBody>
      </p:sp>
      <p:sp>
        <p:nvSpPr>
          <p:cNvPr id="3" name="Slide Image Placeholder 2">
            <a:extLst>
              <a:ext uri="{FF2B5EF4-FFF2-40B4-BE49-F238E27FC236}">
                <a16:creationId xmlns:a16="http://schemas.microsoft.com/office/drawing/2014/main" id="{443AB0A8-3344-F151-5E5D-5719B1BC29B6}"/>
              </a:ext>
            </a:extLst>
          </p:cNvPr>
          <p:cNvSpPr>
            <a:spLocks noGrp="1" noRot="1" noChangeAspect="1"/>
          </p:cNvSpPr>
          <p:nvPr>
            <p:ph type="sldImg"/>
          </p:nvPr>
        </p:nvSpPr>
        <p:spPr/>
      </p:sp>
    </p:spTree>
    <p:extLst>
      <p:ext uri="{BB962C8B-B14F-4D97-AF65-F5344CB8AC3E}">
        <p14:creationId xmlns:p14="http://schemas.microsoft.com/office/powerpoint/2010/main" val="31986017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i="1" noProof="0" dirty="0"/>
              <a:t>Veamos ahora algunos ejemplos de KPI para cada categoría.</a:t>
            </a:r>
          </a:p>
          <a:p>
            <a:pPr marL="171450" indent="-171450">
              <a:buFont typeface="Arial" panose="020B0604020202020204" pitchFamily="34" charset="0"/>
              <a:buChar char="•"/>
            </a:pPr>
            <a:r>
              <a:rPr lang="es-ES_tradnl" noProof="0" dirty="0"/>
              <a:t>Lea algunos ejemplos.</a:t>
            </a:r>
          </a:p>
          <a:p>
            <a:pPr marL="0" indent="0">
              <a:buFont typeface="Arial" panose="020B0604020202020204" pitchFamily="34" charset="0"/>
              <a:buNone/>
            </a:pPr>
            <a:endParaRPr lang="es-ES_tradnl" noProof="0" dirty="0"/>
          </a:p>
          <a:p>
            <a:pPr marL="0" indent="0">
              <a:buFont typeface="Arial" panose="020B0604020202020204" pitchFamily="34" charset="0"/>
              <a:buNone/>
            </a:pPr>
            <a:r>
              <a:rPr lang="es-ES_tradnl" b="1" noProof="0" dirty="0"/>
              <a:t>DEBATE GENERAL</a:t>
            </a:r>
          </a:p>
          <a:p>
            <a:pPr marL="171450" indent="-171450">
              <a:buFont typeface="Arial" panose="020B0604020202020204" pitchFamily="34" charset="0"/>
              <a:buChar char="•"/>
            </a:pPr>
            <a:r>
              <a:rPr lang="es-ES_tradnl" i="1" noProof="0" dirty="0"/>
              <a:t>Solemos recurrir a la intuición y a los datos/información para tomar decisiones a diario; por ejemplo, al decidir qué comer. </a:t>
            </a:r>
          </a:p>
          <a:p>
            <a:pPr marL="171450" indent="-171450">
              <a:buFont typeface="Arial" panose="020B0604020202020204" pitchFamily="34" charset="0"/>
              <a:buChar char="•"/>
            </a:pPr>
            <a:r>
              <a:rPr lang="es-ES_tradnl" i="1" noProof="0" dirty="0"/>
              <a:t>¿Y en el trabajo? ¿Qué tipo de decisiones hay que tomar?</a:t>
            </a:r>
          </a:p>
          <a:p>
            <a:pPr marL="628650" lvl="1" indent="-171450">
              <a:buFont typeface="Arial" panose="020B0604020202020204" pitchFamily="34" charset="0"/>
              <a:buChar char="•"/>
            </a:pPr>
            <a:r>
              <a:rPr lang="es-ES_tradnl" noProof="0" dirty="0"/>
              <a:t>¿Cómo llevar a cabo una intervención?</a:t>
            </a:r>
          </a:p>
          <a:p>
            <a:pPr marL="628650" lvl="1" indent="-171450">
              <a:buFont typeface="Arial" panose="020B0604020202020204" pitchFamily="34" charset="0"/>
              <a:buChar char="•"/>
            </a:pPr>
            <a:r>
              <a:rPr lang="es-ES_tradnl" noProof="0" dirty="0"/>
              <a:t>¿Cuántos empleados se requieren y qué perfiles contratar?</a:t>
            </a:r>
          </a:p>
          <a:p>
            <a:pPr marL="628650" lvl="1" indent="-171450">
              <a:buFont typeface="Arial" panose="020B0604020202020204" pitchFamily="34" charset="0"/>
              <a:buChar char="•"/>
            </a:pPr>
            <a:r>
              <a:rPr lang="es-ES_tradnl" noProof="0" dirty="0"/>
              <a:t>¿Qué tan efectivo es un programa?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¿Cómo tomamos decisiones sobre estos asuntos?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noProof="0" dirty="0"/>
          </a:p>
          <a:p>
            <a:pPr marL="0" indent="0">
              <a:buFont typeface="Arial" panose="020B0604020202020204" pitchFamily="34" charset="0"/>
              <a:buNone/>
            </a:pPr>
            <a:r>
              <a:rPr lang="es-ES_tradnl" b="1" noProof="0" dirty="0"/>
              <a:t>EXPLICAR:</a:t>
            </a:r>
          </a:p>
          <a:p>
            <a:pPr marL="171450" indent="-171450">
              <a:buFont typeface="Arial" panose="020B0604020202020204" pitchFamily="34" charset="0"/>
              <a:buChar char="•"/>
            </a:pPr>
            <a:r>
              <a:rPr lang="es-ES_tradnl" i="1" noProof="0" dirty="0"/>
              <a:t>A veces nos valemos de la intuición y otras veces de la información.</a:t>
            </a:r>
          </a:p>
          <a:p>
            <a:pPr marL="171450" indent="-171450">
              <a:buFont typeface="Arial" panose="020B0604020202020204" pitchFamily="34" charset="0"/>
              <a:buChar char="•"/>
            </a:pPr>
            <a:r>
              <a:rPr lang="es-ES_tradnl" i="1" noProof="0" dirty="0"/>
              <a:t>En el caso de los programas, por lo general recurrimos a ambas cosas. </a:t>
            </a:r>
          </a:p>
          <a:p>
            <a:pPr marL="171450" indent="-171450">
              <a:buFont typeface="Arial" panose="020B0604020202020204" pitchFamily="34" charset="0"/>
              <a:buChar char="•"/>
            </a:pPr>
            <a:r>
              <a:rPr lang="es-ES_tradnl" i="1" noProof="0" dirty="0"/>
              <a:t>No obstante, a veces es absolutamente necesario contar con información (p. ej., para decidir cuántos empleados contratar). </a:t>
            </a:r>
          </a:p>
          <a:p>
            <a:pPr marL="171450" indent="-171450">
              <a:buFont typeface="Arial" panose="020B0604020202020204" pitchFamily="34" charset="0"/>
              <a:buChar char="•"/>
            </a:pPr>
            <a:r>
              <a:rPr lang="es-ES_tradnl" i="1" noProof="0" dirty="0"/>
              <a:t>Asimismo, los datos nos ayudan a justificar o argumentar nuestras decisiones y propuestas cuando debemos presentarlas a la dirección de la organización o a los donantes.</a:t>
            </a:r>
          </a:p>
        </p:txBody>
      </p:sp>
      <p:sp>
        <p:nvSpPr>
          <p:cNvPr id="3" name="Slide Image Placeholder 2">
            <a:extLst>
              <a:ext uri="{FF2B5EF4-FFF2-40B4-BE49-F238E27FC236}">
                <a16:creationId xmlns:a16="http://schemas.microsoft.com/office/drawing/2014/main" id="{8A68EE49-1D75-DDBA-08D9-D0AD0B2C02AA}"/>
              </a:ext>
            </a:extLst>
          </p:cNvPr>
          <p:cNvSpPr>
            <a:spLocks noGrp="1" noRot="1" noChangeAspect="1"/>
          </p:cNvSpPr>
          <p:nvPr>
            <p:ph type="sldImg"/>
          </p:nvPr>
        </p:nvSpPr>
        <p:spPr/>
      </p:sp>
    </p:spTree>
    <p:extLst>
      <p:ext uri="{BB962C8B-B14F-4D97-AF65-F5344CB8AC3E}">
        <p14:creationId xmlns:p14="http://schemas.microsoft.com/office/powerpoint/2010/main" val="84431046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s-ES_tradnl" b="1" noProof="0" dirty="0"/>
              <a:t>ACTIVIDAD EN GRUPO (Tiempo: 10 min)</a:t>
            </a:r>
          </a:p>
          <a:p>
            <a:pPr marL="285750" indent="-285750">
              <a:buClr>
                <a:schemeClr val="dk1"/>
              </a:buClr>
              <a:buSzPts val="1100"/>
              <a:buFont typeface="Arial" panose="020B0604020202020204" pitchFamily="34" charset="0"/>
              <a:buChar char="•"/>
            </a:pPr>
            <a:r>
              <a:rPr lang="es-ES_tradnl" i="1" noProof="0" dirty="0"/>
              <a:t>Ahora haremos un ejercicio en grupos para analizar los siguientes KPI y proponer hipótesis sobre lo que podrían significar en un programa.</a:t>
            </a:r>
          </a:p>
          <a:p>
            <a:pPr marL="285750" indent="-285750">
              <a:buClr>
                <a:schemeClr val="dk1"/>
              </a:buClr>
              <a:buSzPts val="1100"/>
              <a:buFont typeface="Arial" panose="020B0604020202020204" pitchFamily="34" charset="0"/>
              <a:buChar char="•"/>
            </a:pPr>
            <a:r>
              <a:rPr lang="es-ES_tradnl" noProof="0" dirty="0"/>
              <a:t>Divida a los participantes en grupos de 3-5 personas.</a:t>
            </a:r>
            <a:endParaRPr lang="es-ES_tradnl" i="0" noProof="0" dirty="0"/>
          </a:p>
          <a:p>
            <a:pPr marL="171450" indent="-171450">
              <a:buFont typeface="Arial" panose="020B0604020202020204" pitchFamily="34" charset="0"/>
              <a:buChar char="•"/>
            </a:pPr>
            <a:r>
              <a:rPr lang="es-ES_tradnl" noProof="0" dirty="0"/>
              <a:t>Verifique que tengan el libro cerrado, ya que las respuestas están ahí.</a:t>
            </a:r>
          </a:p>
          <a:p>
            <a:pPr marL="285750" indent="-285750">
              <a:buClr>
                <a:schemeClr val="dk1"/>
              </a:buClr>
              <a:buSzPts val="1100"/>
              <a:buFont typeface="Arial" panose="020B0604020202020204" pitchFamily="34" charset="0"/>
              <a:buChar char="•"/>
            </a:pPr>
            <a:endParaRPr lang="es-ES_tradnl" noProof="0" dirty="0"/>
          </a:p>
          <a:p>
            <a:pPr marL="0" indent="0">
              <a:buClr>
                <a:schemeClr val="dk1"/>
              </a:buClr>
              <a:buSzPts val="1100"/>
              <a:buFont typeface="Arial" panose="020B0604020202020204" pitchFamily="34" charset="0"/>
              <a:buNone/>
            </a:pPr>
            <a:r>
              <a:rPr lang="es-ES_tradnl" b="1" noProof="0" dirty="0"/>
              <a:t>DEBATE GENERAL</a:t>
            </a:r>
          </a:p>
          <a:p>
            <a:pPr marL="285750" indent="-285750">
              <a:buClr>
                <a:schemeClr val="dk1"/>
              </a:buClr>
              <a:buSzPts val="1100"/>
              <a:buFont typeface="Arial" panose="020B0604020202020204" pitchFamily="34" charset="0"/>
              <a:buChar char="•"/>
            </a:pPr>
            <a:r>
              <a:rPr lang="es-ES_tradnl" noProof="0" dirty="0"/>
              <a:t>Invite a los grupos a compartir sus opiniones.</a:t>
            </a:r>
          </a:p>
          <a:p>
            <a:pPr marL="285750" indent="-285750">
              <a:buClr>
                <a:schemeClr val="dk1"/>
              </a:buClr>
              <a:buSzPts val="1100"/>
              <a:buFont typeface="Arial" panose="020B0604020202020204" pitchFamily="34" charset="0"/>
              <a:buChar char="•"/>
            </a:pPr>
            <a:r>
              <a:rPr lang="es-ES_tradnl" noProof="0" dirty="0"/>
              <a:t>Propicie un debate a partir de las respuestas de las/os participantes.</a:t>
            </a:r>
          </a:p>
          <a:p>
            <a:pPr marL="285750" marR="0" lvl="0" indent="-2857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s-ES_tradnl" sz="1200" noProof="0" dirty="0"/>
              <a:t>Pídale a los participantes que se dirijan a la </a:t>
            </a:r>
            <a:r>
              <a:rPr lang="es-ES_tradnl" sz="1200" b="1" noProof="0" dirty="0"/>
              <a:t>página 60 del Libro de ejercicios: El poder del conocimiento – Respuestas.</a:t>
            </a:r>
            <a:endParaRPr lang="es-ES_tradnl" i="0"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162</a:t>
            </a:fld>
            <a:endParaRPr lang="en-US" dirty="0"/>
          </a:p>
        </p:txBody>
      </p:sp>
    </p:spTree>
    <p:extLst>
      <p:ext uri="{BB962C8B-B14F-4D97-AF65-F5344CB8AC3E}">
        <p14:creationId xmlns:p14="http://schemas.microsoft.com/office/powerpoint/2010/main" val="353509530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s-ES_tradnl" b="1" i="0" noProof="0" dirty="0"/>
              <a:t>EXPLICAR:</a:t>
            </a:r>
          </a:p>
          <a:p>
            <a:pPr marL="285750" indent="-285750">
              <a:buClr>
                <a:schemeClr val="dk1"/>
              </a:buClr>
              <a:buSzPts val="1100"/>
              <a:buFont typeface="Arial" panose="020B0604020202020204" pitchFamily="34" charset="0"/>
              <a:buChar char="•"/>
            </a:pPr>
            <a:r>
              <a:rPr lang="es-ES_tradnl" i="1" noProof="0" dirty="0"/>
              <a:t>Hay ciertos KPI que pueden ser muy útiles especialmente para las/os asistentes sociales. </a:t>
            </a:r>
          </a:p>
          <a:p>
            <a:pPr marL="285750" indent="-285750">
              <a:buClr>
                <a:schemeClr val="dk1"/>
              </a:buClr>
              <a:buSzPts val="1100"/>
              <a:buFont typeface="Arial" panose="020B0604020202020204" pitchFamily="34" charset="0"/>
              <a:buChar char="•"/>
            </a:pPr>
            <a:r>
              <a:rPr lang="es-ES_tradnl" i="0" noProof="0" dirty="0"/>
              <a:t>Presente el contenido de la diapositiva.</a:t>
            </a:r>
          </a:p>
        </p:txBody>
      </p:sp>
      <p:sp>
        <p:nvSpPr>
          <p:cNvPr id="4" name="Slide Number Placeholder 3"/>
          <p:cNvSpPr>
            <a:spLocks noGrp="1"/>
          </p:cNvSpPr>
          <p:nvPr>
            <p:ph type="sldNum" sz="quarter" idx="5"/>
          </p:nvPr>
        </p:nvSpPr>
        <p:spPr/>
        <p:txBody>
          <a:bodyPr/>
          <a:lstStyle/>
          <a:p>
            <a:fld id="{780767AD-8186-5647-9165-A19B63BA7F43}" type="slidenum">
              <a:rPr lang="en-US" smtClean="0"/>
              <a:t>163</a:t>
            </a:fld>
            <a:endParaRPr lang="en-US" dirty="0"/>
          </a:p>
        </p:txBody>
      </p:sp>
    </p:spTree>
    <p:extLst>
      <p:ext uri="{BB962C8B-B14F-4D97-AF65-F5344CB8AC3E}">
        <p14:creationId xmlns:p14="http://schemas.microsoft.com/office/powerpoint/2010/main" val="1576177702"/>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s-ES_tradnl" b="1" i="0" noProof="0" dirty="0"/>
              <a:t>EXPLICAR:</a:t>
            </a:r>
          </a:p>
          <a:p>
            <a:pPr marL="285750" indent="-285750">
              <a:buClr>
                <a:schemeClr val="dk1"/>
              </a:buClr>
              <a:buSzPts val="1100"/>
              <a:buFont typeface="Arial" panose="020B0604020202020204" pitchFamily="34" charset="0"/>
              <a:buChar char="•"/>
            </a:pPr>
            <a:r>
              <a:rPr lang="es-ES_tradnl" i="1" noProof="0" dirty="0"/>
              <a:t>También hay indicadores que pueden ser de gran utilidad para las/os supervisoras/es. </a:t>
            </a:r>
          </a:p>
          <a:p>
            <a:pPr marL="285750" indent="-285750">
              <a:buClr>
                <a:schemeClr val="dk1"/>
              </a:buClr>
              <a:buSzPts val="1100"/>
              <a:buFont typeface="Arial" panose="020B0604020202020204" pitchFamily="34" charset="0"/>
              <a:buChar char="•"/>
            </a:pPr>
            <a:r>
              <a:rPr lang="es-ES_tradnl" noProof="0" dirty="0"/>
              <a:t>Presente el contenido de la diapositiva.</a:t>
            </a:r>
            <a:endParaRPr lang="es-ES_tradnl" sz="1100"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164</a:t>
            </a:fld>
            <a:endParaRPr lang="en-US" dirty="0"/>
          </a:p>
        </p:txBody>
      </p:sp>
    </p:spTree>
    <p:extLst>
      <p:ext uri="{BB962C8B-B14F-4D97-AF65-F5344CB8AC3E}">
        <p14:creationId xmlns:p14="http://schemas.microsoft.com/office/powerpoint/2010/main" val="172408876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s-ES_tradnl" b="1" i="0" noProof="0" dirty="0"/>
              <a:t>EXPLICACIÓN</a:t>
            </a:r>
          </a:p>
          <a:p>
            <a:pPr marL="285750" indent="-285750">
              <a:buClr>
                <a:schemeClr val="dk1"/>
              </a:buClr>
              <a:buSzPts val="1100"/>
              <a:buFont typeface="Arial" panose="020B0604020202020204" pitchFamily="34" charset="0"/>
              <a:buChar char="•"/>
            </a:pPr>
            <a:r>
              <a:rPr lang="es-ES_tradnl" i="1" noProof="0" dirty="0"/>
              <a:t>Asimismo, hay indicadores que pueden ser de gran utilidad para las/os coordinadores/directores de programas. </a:t>
            </a:r>
          </a:p>
          <a:p>
            <a:pPr marL="285750" indent="-285750">
              <a:buClr>
                <a:schemeClr val="dk1"/>
              </a:buClr>
              <a:buSzPts val="1100"/>
              <a:buFont typeface="Arial" panose="020B0604020202020204" pitchFamily="34" charset="0"/>
              <a:buChar char="•"/>
            </a:pPr>
            <a:r>
              <a:rPr lang="es-ES_tradnl" noProof="0" dirty="0"/>
              <a:t>Presente el contenido de la diapositiva.</a:t>
            </a:r>
            <a:endParaRPr lang="es-ES_tradnl" sz="1100"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165</a:t>
            </a:fld>
            <a:endParaRPr lang="en-US" dirty="0"/>
          </a:p>
        </p:txBody>
      </p:sp>
    </p:spTree>
    <p:extLst>
      <p:ext uri="{BB962C8B-B14F-4D97-AF65-F5344CB8AC3E}">
        <p14:creationId xmlns:p14="http://schemas.microsoft.com/office/powerpoint/2010/main" val="381472215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s-ES_tradnl" b="1" noProof="0" dirty="0"/>
              <a:t>DEMO</a:t>
            </a:r>
          </a:p>
          <a:p>
            <a:pPr marL="285750" indent="-285750">
              <a:buClr>
                <a:schemeClr val="dk1"/>
              </a:buClr>
              <a:buSzPts val="1100"/>
              <a:buFont typeface="Arial" panose="020B0604020202020204" pitchFamily="34" charset="0"/>
              <a:buChar char="•"/>
            </a:pPr>
            <a:r>
              <a:rPr lang="es-ES_tradnl" b="1" noProof="0" dirty="0"/>
              <a:t>Indicadores clave de desempeño en CPIMS+[MP1] </a:t>
            </a:r>
          </a:p>
          <a:p>
            <a:pPr marL="285750" indent="-285750">
              <a:buClr>
                <a:schemeClr val="dk1"/>
              </a:buClr>
              <a:buSzPts val="1100"/>
              <a:buFont typeface="Arial" panose="020B0604020202020204" pitchFamily="34" charset="0"/>
              <a:buChar char="•"/>
            </a:pPr>
            <a:r>
              <a:rPr lang="es-ES_tradnl" b="1" u="sng" noProof="0" dirty="0">
                <a:solidFill>
                  <a:srgbClr val="0563C1"/>
                </a:solidFill>
                <a:hlinkClick r:id="rId3">
                  <a:extLst>
                    <a:ext uri="{A12FA001-AC4F-418D-AE19-62706E023703}">
                      <ahyp:hlinkClr xmlns:ahyp="http://schemas.microsoft.com/office/drawing/2018/hyperlinkcolor" val="tx"/>
                    </a:ext>
                  </a:extLst>
                </a:hlinkClick>
              </a:rPr>
              <a:t>Informes</a:t>
            </a:r>
            <a:endParaRPr lang="es-ES_tradnl" b="1" u="sng" noProof="0" dirty="0">
              <a:solidFill>
                <a:srgbClr val="0563C1"/>
              </a:solidFill>
            </a:endParaRPr>
          </a:p>
          <a:p>
            <a:pPr marL="285750" indent="-285750">
              <a:buClr>
                <a:schemeClr val="dk1"/>
              </a:buClr>
              <a:buSzPts val="1100"/>
              <a:buFont typeface="Arial" panose="020B0604020202020204" pitchFamily="34" charset="0"/>
              <a:buChar char="•"/>
            </a:pPr>
            <a:r>
              <a:rPr lang="es-ES_tradnl" noProof="0" dirty="0">
                <a:solidFill>
                  <a:schemeClr val="tx1"/>
                </a:solidFill>
              </a:rPr>
              <a:t>Consulte la </a:t>
            </a:r>
            <a:r>
              <a:rPr lang="es-ES_tradnl" noProof="0" dirty="0">
                <a:solidFill>
                  <a:srgbClr val="026794"/>
                </a:solidFill>
                <a:hlinkClick r:id="rId4">
                  <a:extLst>
                    <a:ext uri="{A12FA001-AC4F-418D-AE19-62706E023703}">
                      <ahyp:hlinkClr xmlns:ahyp="http://schemas.microsoft.com/office/drawing/2018/hyperlinkcolor" val="tx"/>
                    </a:ext>
                  </a:extLst>
                </a:hlinkClick>
              </a:rPr>
              <a:t>Guía del usuario de CPIMS+ </a:t>
            </a:r>
            <a:r>
              <a:rPr lang="es-ES_tradnl" noProof="0" dirty="0">
                <a:solidFill>
                  <a:schemeClr val="tx1"/>
                </a:solidFill>
              </a:rPr>
              <a:t> para obtener más información (vaya a</a:t>
            </a:r>
            <a:r>
              <a:rPr lang="es-ES_tradnl" noProof="0" dirty="0"/>
              <a:t> Servicios/Informes).</a:t>
            </a:r>
          </a:p>
        </p:txBody>
      </p:sp>
      <p:sp>
        <p:nvSpPr>
          <p:cNvPr id="4" name="Slide Number Placeholder 3"/>
          <p:cNvSpPr>
            <a:spLocks noGrp="1"/>
          </p:cNvSpPr>
          <p:nvPr>
            <p:ph type="sldNum" sz="quarter" idx="5"/>
          </p:nvPr>
        </p:nvSpPr>
        <p:spPr/>
        <p:txBody>
          <a:bodyPr/>
          <a:lstStyle/>
          <a:p>
            <a:fld id="{780767AD-8186-5647-9165-A19B63BA7F43}" type="slidenum">
              <a:rPr lang="en-US" smtClean="0"/>
              <a:t>166</a:t>
            </a:fld>
            <a:endParaRPr lang="en-US" dirty="0"/>
          </a:p>
        </p:txBody>
      </p:sp>
    </p:spTree>
    <p:extLst>
      <p:ext uri="{BB962C8B-B14F-4D97-AF65-F5344CB8AC3E}">
        <p14:creationId xmlns:p14="http://schemas.microsoft.com/office/powerpoint/2010/main" val="176030828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noProof="0" dirty="0"/>
              <a:t>Cuando las/os participantes estén trabajando, esté atenta/o y pregúnteles </a:t>
            </a:r>
            <a:r>
              <a:rPr lang="es-ES_tradnl" sz="1200"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algún participante tiene dificultades, muéstrele lo que hay que hacer en la pantalla.</a:t>
            </a:r>
            <a:endParaRPr lang="es-ES_tradnl" sz="12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_____________________________________________________________________________</a:t>
            </a:r>
            <a:endParaRPr lang="es-ES_tradnl" b="0" noProof="0" dirty="0"/>
          </a:p>
          <a:p>
            <a:endParaRPr lang="es-ES_tradnl" b="1" noProof="0" dirty="0"/>
          </a:p>
          <a:p>
            <a:r>
              <a:rPr lang="es-ES_tradnl" b="1" noProof="0" dirty="0"/>
              <a:t>ACTIVIDAD INDIVIDUAL (Tiempo: 45 min)</a:t>
            </a:r>
          </a:p>
          <a:p>
            <a:pPr marL="171450" indent="-171450">
              <a:buFont typeface="Arial" panose="020B0604020202020204" pitchFamily="34" charset="0"/>
              <a:buChar char="•"/>
            </a:pPr>
            <a:r>
              <a:rPr lang="es-ES_tradnl" sz="1200" i="1" noProof="0" dirty="0"/>
              <a:t>¡Llegó el momento de practicar!</a:t>
            </a:r>
          </a:p>
          <a:p>
            <a:pPr marL="171450" indent="-171450">
              <a:buFont typeface="Arial" panose="020B0604020202020204" pitchFamily="34" charset="0"/>
              <a:buChar char="•"/>
            </a:pPr>
            <a:r>
              <a:rPr lang="es-ES_tradnl" sz="1200" i="1" noProof="0" dirty="0"/>
              <a:t>Tendrán que hacer lo siguiente...</a:t>
            </a:r>
          </a:p>
          <a:p>
            <a:pPr marL="171450" indent="-171450">
              <a:buFont typeface="Arial" panose="020B0604020202020204" pitchFamily="34" charset="0"/>
              <a:buChar char="•"/>
            </a:pPr>
            <a:r>
              <a:rPr lang="es-ES_tradnl" sz="1200" noProof="0" dirty="0"/>
              <a:t>Presente el contenido de la diapositiva.</a:t>
            </a:r>
          </a:p>
          <a:p>
            <a:pPr marL="171450" indent="-171450">
              <a:buFont typeface="Arial" panose="020B0604020202020204" pitchFamily="34" charset="0"/>
              <a:buChar char="•"/>
            </a:pPr>
            <a:r>
              <a:rPr lang="es-ES_tradnl" sz="1200" noProof="0" dirty="0"/>
              <a:t>Recorra el salón y pregunte si alguien necesita ayuda.</a:t>
            </a:r>
          </a:p>
          <a:p>
            <a:pPr marL="171450" indent="-171450">
              <a:buFont typeface="Arial" panose="020B0604020202020204" pitchFamily="34" charset="0"/>
              <a:buChar char="•"/>
            </a:pPr>
            <a:r>
              <a:rPr lang="es-ES_tradnl" sz="1200" noProof="0" dirty="0"/>
              <a:t>Facilitador/a: ingrese al sistema con su perfil de administrador para verificar que todas/os las/os participantes hayan hecho el ejercicio.</a:t>
            </a:r>
            <a:endParaRPr lang="es-ES_tradnl" sz="1200" b="0" noProof="0" dirty="0"/>
          </a:p>
          <a:p>
            <a:pPr marL="171450" indent="-171450">
              <a:buFont typeface="Arial" panose="020B0604020202020204" pitchFamily="34" charset="0"/>
              <a:buChar char="•"/>
            </a:pPr>
            <a:endParaRPr lang="es-ES_tradnl"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167</a:t>
            </a:fld>
            <a:endParaRPr lang="en-US" dirty="0"/>
          </a:p>
        </p:txBody>
      </p:sp>
    </p:spTree>
    <p:extLst>
      <p:ext uri="{BB962C8B-B14F-4D97-AF65-F5344CB8AC3E}">
        <p14:creationId xmlns:p14="http://schemas.microsoft.com/office/powerpoint/2010/main" val="165898353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noProof="0" dirty="0"/>
              <a:t>JUEGO (Tiempo: 10 min)</a:t>
            </a:r>
          </a:p>
          <a:p>
            <a:pPr marL="171450" indent="-171450">
              <a:buFont typeface="Arial" panose="020B0604020202020204" pitchFamily="34" charset="0"/>
              <a:buChar char="•"/>
            </a:pPr>
            <a:r>
              <a:rPr lang="es-ES_tradnl" noProof="0" dirty="0"/>
              <a:t>Escoja un juego o dinámica que se adapte al contexto. Si necesita ideas o inspiración, por favor consulte los ejemplos en </a:t>
            </a:r>
            <a:r>
              <a:rPr lang="es-ES_tradnl" noProof="0" dirty="0">
                <a:solidFill>
                  <a:srgbClr val="026794"/>
                </a:solidFill>
                <a:hlinkClick r:id="rId3">
                  <a:extLst>
                    <a:ext uri="{A12FA001-AC4F-418D-AE19-62706E023703}">
                      <ahyp:hlinkClr xmlns:ahyp="http://schemas.microsoft.com/office/drawing/2018/hyperlinkcolor" val="tx"/>
                    </a:ext>
                  </a:extLst>
                </a:hlinkClick>
              </a:rPr>
              <a:t>este sitio web</a:t>
            </a:r>
            <a:endParaRPr lang="es-ES_tradnl"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168</a:t>
            </a:fld>
            <a:endParaRPr lang="en-US" dirty="0"/>
          </a:p>
        </p:txBody>
      </p:sp>
    </p:spTree>
    <p:extLst>
      <p:ext uri="{BB962C8B-B14F-4D97-AF65-F5344CB8AC3E}">
        <p14:creationId xmlns:p14="http://schemas.microsoft.com/office/powerpoint/2010/main" val="351838413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dirty="0">
                <a:effectLst/>
                <a:latin typeface="Helvetica Neue" panose="02000503000000020004" pitchFamily="2" charset="0"/>
              </a:rPr>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dirty="0">
                <a:effectLst/>
                <a:latin typeface="Helvetica Neue" panose="02000503000000020004" pitchFamily="2" charset="0"/>
              </a:rPr>
              <a:t>Tome nota de las respuestas de las/os participantes en Jamboard o una pizarra. </a:t>
            </a:r>
            <a:r>
              <a:rPr lang="es-ES_tradnl" dirty="0"/>
              <a:t> </a:t>
            </a:r>
          </a:p>
          <a:p>
            <a:pPr marL="0" marR="0" lvl="0" indent="0" algn="l" defTabSz="914400" rtl="0" eaLnBrk="1" fontAlgn="auto" latinLnBrk="0" hangingPunct="1">
              <a:spcBef>
                <a:spcPts val="0"/>
              </a:spcBef>
              <a:spcAft>
                <a:spcPts val="0"/>
              </a:spcAft>
              <a:buClrTx/>
              <a:buSzTx/>
              <a:buFontTx/>
              <a:buNone/>
              <a:tabLst/>
              <a:defRPr/>
            </a:pPr>
            <a:r>
              <a:rPr lang="es-ES_tradnl" b="1" dirty="0">
                <a:highlight>
                  <a:schemeClr val="lt1"/>
                </a:highlight>
                <a:sym typeface="Helvetica Neue"/>
              </a:rPr>
              <a:t>_____________________________________________________________________________</a:t>
            </a:r>
            <a:endParaRPr lang="es-ES_tradnl" b="0" dirty="0"/>
          </a:p>
          <a:p>
            <a:endParaRPr lang="es-ES_tradnl" b="1" dirty="0"/>
          </a:p>
          <a:p>
            <a:r>
              <a:rPr lang="es-ES_tradnl" b="1" dirty="0"/>
              <a:t>DEMO (opcional)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hay tiempo, pida a un voluntario que pase al frente y muestre a los demás los pasos para resolver el ejercicio (desde el computador de la/del facilitador/a para que todos puedan verlo).</a:t>
            </a:r>
            <a:endParaRPr lang="es-ES_tradnl" dirty="0"/>
          </a:p>
          <a:p>
            <a:endParaRPr lang="es-ES_tradnl" dirty="0"/>
          </a:p>
          <a:p>
            <a:r>
              <a:rPr lang="es-ES_tradnl" b="1" dirty="0"/>
              <a:t>DEBATE GENERAL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dirty="0">
                <a:effectLst/>
                <a:latin typeface="Helvetica Neue" panose="02000503000000020004" pitchFamily="2" charset="0"/>
              </a:rPr>
              <a:t>¿Cómo les fue</a:t>
            </a:r>
            <a:r>
              <a:rPr lang="es-ES_tradnl" i="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dirty="0">
                <a:effectLst/>
                <a:latin typeface="Helvetica Neue" panose="02000503000000020004" pitchFamily="2" charset="0"/>
              </a:rPr>
              <a:t>¿Qué fue fácil?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dirty="0">
                <a:effectLst/>
                <a:latin typeface="Helvetica Neue" panose="02000503000000020004" pitchFamily="2" charset="0"/>
              </a:rPr>
              <a:t>¿Qué fue difícil</a:t>
            </a:r>
            <a:r>
              <a:rPr lang="es-ES_tradnl" i="1"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dirty="0">
                <a:effectLst/>
                <a:latin typeface="Helvetica Neue" panose="02000503000000020004" pitchFamily="2" charset="0"/>
              </a:rPr>
              <a:t>¿Creen que esto podría ayudarles en su proceso de gestión de casos</a:t>
            </a:r>
            <a:r>
              <a:rPr lang="es-ES_tradnl" i="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dirty="0"/>
              <a:t>¿Lo dificultaría?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dirty="0">
                <a:effectLst/>
                <a:latin typeface="Helvetica Neue" panose="02000503000000020004" pitchFamily="2" charset="0"/>
              </a:rPr>
              <a:t>Anote las respuestas en la pizarra/Jamboard.</a:t>
            </a:r>
            <a:endParaRPr lang="es-ES_tradn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dirty="0">
                <a:effectLst/>
                <a:latin typeface="Helvetica Neue" panose="02000503000000020004" pitchFamily="2" charset="0"/>
              </a:rPr>
              <a:t>Tome nota de las respuestas, opiniones y cualquier problema técnico que surja, ya que deberá compartirlo con el Comité Directivo de CPIMS.</a:t>
            </a:r>
            <a:endParaRPr lang="es-ES_tradnl" dirty="0"/>
          </a:p>
          <a:p>
            <a:endParaRPr lang="es-ES_tradnl" dirty="0"/>
          </a:p>
          <a:p>
            <a:r>
              <a:rPr lang="es-ES_tradnl" b="1" dirty="0"/>
              <a:t>ACTIVIDAD INDIVIDUAL</a:t>
            </a:r>
          </a:p>
          <a:p>
            <a:pPr marL="171450" indent="-171450">
              <a:buFont typeface="Arial" panose="020B0604020202020204" pitchFamily="34" charset="0"/>
              <a:buChar char="•"/>
            </a:pPr>
            <a:r>
              <a:rPr lang="es-ES_tradnl" i="1" dirty="0"/>
              <a:t>¿Cómo podría (podríamos) integrar los KPI como herramientas en nuestro trabajo de gestión de casos? ¿Qué 3 KPI incluiría(n)? </a:t>
            </a:r>
          </a:p>
          <a:p>
            <a:pPr marL="171450" indent="-171450">
              <a:buFont typeface="Arial" panose="020B0604020202020204" pitchFamily="34" charset="0"/>
              <a:buChar char="•"/>
            </a:pPr>
            <a:r>
              <a:rPr lang="es-ES_tradnl" dirty="0"/>
              <a:t>Dé a los participantes 5 minutos para tomar apuntes en la </a:t>
            </a:r>
            <a:r>
              <a:rPr lang="es-ES_tradnl" b="1" dirty="0"/>
              <a:t>página 3 del Libro de ejercicios: Plan de integración de CPIMS+.</a:t>
            </a:r>
          </a:p>
          <a:p>
            <a:pPr marL="0" indent="0">
              <a:buFont typeface="Arial" panose="020B0604020202020204" pitchFamily="34" charset="0"/>
              <a:buNone/>
            </a:pPr>
            <a:endParaRPr lang="es-ES_tradnl" i="0" dirty="0"/>
          </a:p>
          <a:p>
            <a:pPr marL="0" indent="0">
              <a:buFont typeface="Arial" panose="020B0604020202020204" pitchFamily="34" charset="0"/>
              <a:buNone/>
            </a:pPr>
            <a:r>
              <a:rPr lang="es-ES_tradnl" b="1" i="0" dirty="0"/>
              <a:t>DEBATE GENERAL</a:t>
            </a:r>
          </a:p>
          <a:p>
            <a:pPr marL="171450" indent="-171450">
              <a:buFont typeface="Arial" panose="020B0604020202020204" pitchFamily="34" charset="0"/>
              <a:buChar char="•"/>
            </a:pPr>
            <a:r>
              <a:rPr lang="es-ES_tradnl" i="0" dirty="0"/>
              <a:t>Invite a las/os participantes a compartir sus ideas para el plan de integración.</a:t>
            </a:r>
            <a:endParaRPr lang="es-ES_tradnl" sz="1300" b="1" i="0" dirty="0">
              <a:solidFill>
                <a:srgbClr val="191919"/>
              </a:solidFill>
            </a:endParaRPr>
          </a:p>
        </p:txBody>
      </p:sp>
      <p:sp>
        <p:nvSpPr>
          <p:cNvPr id="4" name="Slide Number Placeholder 3"/>
          <p:cNvSpPr>
            <a:spLocks noGrp="1"/>
          </p:cNvSpPr>
          <p:nvPr>
            <p:ph type="sldNum" sz="quarter" idx="5"/>
          </p:nvPr>
        </p:nvSpPr>
        <p:spPr/>
        <p:txBody>
          <a:bodyPr/>
          <a:lstStyle/>
          <a:p>
            <a:fld id="{780767AD-8186-5647-9165-A19B63BA7F43}" type="slidenum">
              <a:rPr lang="en-US" smtClean="0"/>
              <a:t>169</a:t>
            </a:fld>
            <a:endParaRPr lang="en-US" dirty="0"/>
          </a:p>
        </p:txBody>
      </p:sp>
    </p:spTree>
    <p:extLst>
      <p:ext uri="{BB962C8B-B14F-4D97-AF65-F5344CB8AC3E}">
        <p14:creationId xmlns:p14="http://schemas.microsoft.com/office/powerpoint/2010/main" val="315096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s-ES_tradnl" b="1" noProof="0" dirty="0"/>
              <a:t>DEBATE</a:t>
            </a:r>
          </a:p>
          <a:p>
            <a:pPr marL="171450" lvl="0" indent="-171450">
              <a:buFont typeface="Arial" panose="020B0604020202020204" pitchFamily="34" charset="0"/>
              <a:buChar char="•"/>
            </a:pPr>
            <a:r>
              <a:rPr lang="es-ES_tradnl" i="1" noProof="0" dirty="0"/>
              <a:t>¿Por qué es importante este principio?</a:t>
            </a:r>
          </a:p>
          <a:p>
            <a:pPr marL="171450" lvl="0" indent="-171450">
              <a:buFont typeface="Arial" panose="020B0604020202020204" pitchFamily="34" charset="0"/>
              <a:buChar char="•"/>
            </a:pPr>
            <a:r>
              <a:rPr lang="es-ES_tradnl" noProof="0" dirty="0"/>
              <a:t>Si las/os participantes no han respondido correctamente o hace falta complementar su respuesta, oriéntelos a partir de la información en la diapositiva.</a:t>
            </a:r>
          </a:p>
        </p:txBody>
      </p:sp>
      <p:sp>
        <p:nvSpPr>
          <p:cNvPr id="7" name="Slide Image Placeholder 6">
            <a:extLst>
              <a:ext uri="{FF2B5EF4-FFF2-40B4-BE49-F238E27FC236}">
                <a16:creationId xmlns:a16="http://schemas.microsoft.com/office/drawing/2014/main" id="{4327E926-6F45-55E2-0B28-9520E1B0ACFF}"/>
              </a:ext>
            </a:extLst>
          </p:cNvPr>
          <p:cNvSpPr>
            <a:spLocks noGrp="1" noRot="1" noChangeAspect="1"/>
          </p:cNvSpPr>
          <p:nvPr>
            <p:ph type="sldImg"/>
          </p:nvPr>
        </p:nvSpPr>
        <p:spPr/>
      </p:sp>
    </p:spTree>
    <p:extLst>
      <p:ext uri="{BB962C8B-B14F-4D97-AF65-F5344CB8AC3E}">
        <p14:creationId xmlns:p14="http://schemas.microsoft.com/office/powerpoint/2010/main" val="311056083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4DE33-2321-9BB4-F1CC-699302F93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C9CAF3-63C8-7B27-F4D4-CCFE8CCC6918}"/>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6970638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400"/>
              <a:buFont typeface="Arial" panose="020B0604020202020204" pitchFamily="34" charset="0"/>
              <a:buNone/>
            </a:pPr>
            <a:r>
              <a:rPr lang="es-ES_tradnl" b="1" i="0" noProof="0" dirty="0"/>
              <a:t>EXPLICAR:</a:t>
            </a:r>
          </a:p>
          <a:p>
            <a:pPr marL="285750" indent="-285750">
              <a:buClr>
                <a:schemeClr val="dk1"/>
              </a:buClr>
              <a:buSzPts val="1400"/>
              <a:buFont typeface="Arial" panose="020B0604020202020204" pitchFamily="34" charset="0"/>
              <a:buChar char="•"/>
            </a:pPr>
            <a:r>
              <a:rPr lang="es-ES_tradnl" i="1" noProof="0" dirty="0"/>
              <a:t>Hay que tener en cuenta algunos aspectos importantes relacionados con el manejo de la información en la gestión y seguimiento de los casos.</a:t>
            </a:r>
          </a:p>
          <a:p>
            <a:pPr marL="285750" indent="-285750">
              <a:buClr>
                <a:schemeClr val="dk1"/>
              </a:buClr>
              <a:buSzPts val="1400"/>
              <a:buFont typeface="Arial" panose="020B0604020202020204" pitchFamily="34" charset="0"/>
              <a:buChar char="•"/>
            </a:pPr>
            <a:r>
              <a:rPr lang="es-ES_tradnl" noProof="0" dirty="0"/>
              <a:t>Presente el contenido de la diapositiva. </a:t>
            </a:r>
          </a:p>
          <a:p>
            <a:pPr marL="285750" marR="0" lvl="0" indent="-285750" algn="l" defTabSz="914400"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s-ES_tradnl" i="1" noProof="0" dirty="0"/>
              <a:t>Antes de continuar, ¿alguien tiene alguna pregunta?</a:t>
            </a:r>
            <a:endParaRPr lang="es-ES_tradnl" b="0" i="1" noProof="0" dirty="0">
              <a:ea typeface="Helvetica Neue"/>
              <a:cs typeface="Helvetica Neue"/>
              <a:sym typeface="Helvetica Neue"/>
            </a:endParaRPr>
          </a:p>
        </p:txBody>
      </p:sp>
      <p:sp>
        <p:nvSpPr>
          <p:cNvPr id="4" name="Slide Number Placeholder 3"/>
          <p:cNvSpPr>
            <a:spLocks noGrp="1"/>
          </p:cNvSpPr>
          <p:nvPr>
            <p:ph type="sldNum" sz="quarter" idx="5"/>
          </p:nvPr>
        </p:nvSpPr>
        <p:spPr/>
        <p:txBody>
          <a:bodyPr/>
          <a:lstStyle/>
          <a:p>
            <a:fld id="{780767AD-8186-5647-9165-A19B63BA7F43}" type="slidenum">
              <a:rPr lang="en-US" smtClean="0"/>
              <a:t>171</a:t>
            </a:fld>
            <a:endParaRPr lang="en-US" dirty="0"/>
          </a:p>
        </p:txBody>
      </p:sp>
    </p:spTree>
    <p:extLst>
      <p:ext uri="{BB962C8B-B14F-4D97-AF65-F5344CB8AC3E}">
        <p14:creationId xmlns:p14="http://schemas.microsoft.com/office/powerpoint/2010/main" val="414110348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172</a:t>
            </a:fld>
            <a:endParaRPr lang="en-US" dirty="0"/>
          </a:p>
        </p:txBody>
      </p:sp>
    </p:spTree>
    <p:extLst>
      <p:ext uri="{BB962C8B-B14F-4D97-AF65-F5344CB8AC3E}">
        <p14:creationId xmlns:p14="http://schemas.microsoft.com/office/powerpoint/2010/main" val="225008658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400"/>
              <a:buFont typeface="Arial" panose="020B0604020202020204" pitchFamily="34" charset="0"/>
              <a:buNone/>
            </a:pPr>
            <a:r>
              <a:rPr lang="es-ES_tradnl" b="1" i="0" noProof="0" dirty="0"/>
              <a:t>ACTIVIDAD INDIVIDUAL</a:t>
            </a:r>
          </a:p>
          <a:p>
            <a:pPr marL="171450" indent="-171450">
              <a:buClr>
                <a:schemeClr val="dk1"/>
              </a:buClr>
              <a:buSzPts val="1400"/>
              <a:buFont typeface="Arial" panose="020B0604020202020204" pitchFamily="34" charset="0"/>
              <a:buChar char="•"/>
            </a:pPr>
            <a:r>
              <a:rPr lang="es-ES_tradnl" i="1" noProof="0" dirty="0"/>
              <a:t>Ahora nos gustaría </a:t>
            </a:r>
            <a:r>
              <a:rPr lang="es-ES_tradnl" b="0" i="1" noProof="0" dirty="0"/>
              <a:t>invitarlas/os a hacer el cuestionario post.</a:t>
            </a:r>
            <a:endParaRPr lang="es-ES_tradnl" i="1" noProof="0" dirty="0"/>
          </a:p>
          <a:p>
            <a:pPr marL="185715" lvl="0" indent="-185715">
              <a:buClr>
                <a:srgbClr val="000000"/>
              </a:buClr>
              <a:buSzPts val="1400"/>
              <a:buFont typeface="Arial" panose="020B0604020202020204" pitchFamily="34" charset="0"/>
              <a:buChar char="•"/>
            </a:pPr>
            <a:r>
              <a:rPr lang="es-ES_tradnl" b="0" i="1" noProof="0" dirty="0"/>
              <a:t>El propósito de este cuestionario es ayudarle a identificar posibles áreas de mejora y a medir su progreso al culminar la formación.</a:t>
            </a:r>
          </a:p>
          <a:p>
            <a:pPr marL="185715" lvl="0" indent="-185715">
              <a:buClr>
                <a:srgbClr val="000000"/>
              </a:buClr>
              <a:buSzPts val="1400"/>
              <a:buFont typeface="Arial" panose="020B0604020202020204" pitchFamily="34" charset="0"/>
              <a:buChar char="•"/>
            </a:pPr>
            <a:r>
              <a:rPr lang="es-ES_tradnl" b="0" i="1" noProof="0" dirty="0"/>
              <a:t>También nos permitirá mejorar la calidad de esta formación en futuras aplicaciones.</a:t>
            </a:r>
          </a:p>
          <a:p>
            <a:pPr marL="185715" indent="-185715">
              <a:buClr>
                <a:srgbClr val="000000"/>
              </a:buClr>
              <a:buSzPts val="1400"/>
              <a:buFont typeface="Arial" panose="020B0604020202020204" pitchFamily="34" charset="0"/>
              <a:buChar char="•"/>
            </a:pPr>
            <a:r>
              <a:rPr lang="es-ES_tradnl" noProof="0" dirty="0"/>
              <a:t>Entregue a cada participante una copia del </a:t>
            </a:r>
            <a:r>
              <a:rPr lang="es-ES_tradnl" b="1" noProof="0" dirty="0"/>
              <a:t>cuestionario post-.</a:t>
            </a:r>
          </a:p>
          <a:p>
            <a:pPr marL="185715" indent="-185715">
              <a:buClr>
                <a:srgbClr val="000000"/>
              </a:buClr>
              <a:buSzPts val="1400"/>
              <a:buFont typeface="Arial" panose="020B0604020202020204" pitchFamily="34" charset="0"/>
              <a:buChar char="•"/>
            </a:pPr>
            <a:r>
              <a:rPr lang="es-ES_tradnl" noProof="0" dirty="0"/>
              <a:t>Asegúrese de que tengan suficiente tiempo para responder el cuestionario.</a:t>
            </a:r>
          </a:p>
          <a:p>
            <a:pPr marL="171450" indent="-171450">
              <a:buClr>
                <a:schemeClr val="dk1"/>
              </a:buClr>
              <a:buSzPts val="1400"/>
              <a:buFont typeface="Arial" panose="020B0604020202020204" pitchFamily="34" charset="0"/>
              <a:buChar char="•"/>
            </a:pPr>
            <a:endParaRPr lang="es-ES_tradnl" b="0" i="0" noProof="0" dirty="0"/>
          </a:p>
          <a:p>
            <a:pPr marL="171450" indent="-171450">
              <a:buClr>
                <a:schemeClr val="dk1"/>
              </a:buClr>
              <a:buSzPts val="1400"/>
              <a:buFont typeface="Arial" panose="020B0604020202020204" pitchFamily="34" charset="0"/>
              <a:buChar char="•"/>
            </a:pPr>
            <a:endParaRPr lang="es-ES_tradnl" b="0" i="0" noProof="0" dirty="0"/>
          </a:p>
          <a:p>
            <a:pPr marL="171450" indent="-171450">
              <a:buClr>
                <a:schemeClr val="dk1"/>
              </a:buClr>
              <a:buSzPts val="1400"/>
              <a:buFont typeface="Arial" panose="020B0604020202020204" pitchFamily="34" charset="0"/>
              <a:buChar char="•"/>
            </a:pPr>
            <a:endParaRPr lang="es-ES_tradnl" b="0" i="0"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173</a:t>
            </a:fld>
            <a:endParaRPr lang="en-US" dirty="0"/>
          </a:p>
        </p:txBody>
      </p:sp>
    </p:spTree>
    <p:extLst>
      <p:ext uri="{BB962C8B-B14F-4D97-AF65-F5344CB8AC3E}">
        <p14:creationId xmlns:p14="http://schemas.microsoft.com/office/powerpoint/2010/main" val="171888474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 typeface="Arial" panose="020B0604020202020204" pitchFamily="34" charset="0"/>
              <a:buNone/>
            </a:pPr>
            <a:r>
              <a:rPr lang="es-ES_tradnl" b="1" i="0" noProof="0" dirty="0">
                <a:highlight>
                  <a:schemeClr val="lt1"/>
                </a:highlight>
              </a:rPr>
              <a:t>PREPARACIÓN</a:t>
            </a:r>
          </a:p>
          <a:p>
            <a:pPr marL="171450" lvl="0" indent="-171450">
              <a:buClr>
                <a:schemeClr val="dk1"/>
              </a:buClr>
              <a:buSzPts val="1100"/>
              <a:buFont typeface="Arial" panose="020B0604020202020204" pitchFamily="34" charset="0"/>
              <a:buChar char="•"/>
            </a:pPr>
            <a:r>
              <a:rPr lang="es-ES_tradnl" i="0" noProof="0" dirty="0"/>
              <a:t>Antes de dar cierre a la formación, piense y formule un plan para ayudar a las/os participantes a integrar CPIMS+ en su práctica diaria.</a:t>
            </a:r>
          </a:p>
          <a:p>
            <a:pPr marL="171450" lvl="0" indent="-171450">
              <a:buClr>
                <a:schemeClr val="dk1"/>
              </a:buClr>
              <a:buSzPts val="1100"/>
              <a:buFont typeface="Arial" panose="020B0604020202020204" pitchFamily="34" charset="0"/>
              <a:buChar char="•"/>
            </a:pPr>
            <a:r>
              <a:rPr lang="es-ES_tradnl" i="0" noProof="0" dirty="0"/>
              <a:t>Tenga en cuenta lo siguiente:</a:t>
            </a:r>
          </a:p>
          <a:p>
            <a:pPr marL="628650" lvl="1" indent="-171450">
              <a:buClr>
                <a:schemeClr val="dk1"/>
              </a:buClr>
              <a:buSzPts val="1100"/>
              <a:buFont typeface="Arial" panose="020B0604020202020204" pitchFamily="34" charset="0"/>
              <a:buChar char="•"/>
            </a:pPr>
            <a:r>
              <a:rPr lang="es-ES_tradnl" i="0" noProof="0" dirty="0"/>
              <a:t>¿Dónde pueden encontrar todos los vídeos y herramientas? En </a:t>
            </a:r>
            <a:r>
              <a:rPr lang="es-ES_tradnl" b="1" i="0" noProof="0" dirty="0"/>
              <a:t>la página 63 del Libro de ejercicios: Enlaces de interés.</a:t>
            </a:r>
            <a:endParaRPr lang="es-ES_tradnl" i="0" noProof="0" dirty="0"/>
          </a:p>
          <a:p>
            <a:pPr marL="628650" lvl="1" indent="-171450">
              <a:buClr>
                <a:schemeClr val="dk1"/>
              </a:buClr>
              <a:buSzPts val="1100"/>
              <a:buFont typeface="Arial" panose="020B0604020202020204" pitchFamily="34" charset="0"/>
              <a:buChar char="•"/>
            </a:pPr>
            <a:r>
              <a:rPr lang="es-ES_tradnl" i="0" noProof="0" dirty="0"/>
              <a:t>¿Programarán una sesión de retroalimentación y práctica de 1 hora una vez a la semana o cada 15 días?</a:t>
            </a:r>
          </a:p>
          <a:p>
            <a:pPr marL="628650" lvl="1" indent="-171450">
              <a:buClr>
                <a:schemeClr val="dk1"/>
              </a:buClr>
              <a:buSzPts val="1100"/>
              <a:buFont typeface="Arial" panose="020B0604020202020204" pitchFamily="34" charset="0"/>
              <a:buChar char="•"/>
            </a:pPr>
            <a:r>
              <a:rPr lang="es-ES_tradnl" i="0" noProof="0" dirty="0"/>
              <a:t>¿Quién estará a cargo de supervisar y asesorar directamente a los usuarios finales con relación a la gestión de casos en CPIMS+?</a:t>
            </a:r>
          </a:p>
          <a:p>
            <a:pPr marL="628650" lvl="1" indent="-171450">
              <a:buClr>
                <a:schemeClr val="dk1"/>
              </a:buClr>
              <a:buSzPts val="1100"/>
              <a:buFont typeface="Arial" panose="020B0604020202020204" pitchFamily="34" charset="0"/>
              <a:buChar char="•"/>
            </a:pPr>
            <a:r>
              <a:rPr lang="es-ES_tradnl" i="0" noProof="0" dirty="0"/>
              <a:t>¿A quién deben contactar los usuarios finales en caso de problemas técnicos urgentes o si tienen alguna pregunta ¿Cómo pueden contactar a esa persona?</a:t>
            </a:r>
          </a:p>
          <a:p>
            <a:pPr marL="628650" lvl="1" indent="-171450">
              <a:buClr>
                <a:schemeClr val="dk1"/>
              </a:buClr>
              <a:buSzPts val="1100"/>
              <a:buFont typeface="Arial" panose="020B0604020202020204" pitchFamily="34" charset="0"/>
              <a:buChar char="•"/>
            </a:pPr>
            <a:r>
              <a:rPr lang="es-ES_tradnl" i="0" noProof="0" dirty="0"/>
              <a:t>¿Cuáles son los próximos pasos en el plan de integración de CPIMS+? Como coordinador/a, ¿qué piensa hacer con el plan de integración de CPIMS+ del equipo?</a:t>
            </a:r>
            <a:endParaRPr lang="es-ES_tradnl" i="0" noProof="0" dirty="0">
              <a:highlight>
                <a:schemeClr val="lt1"/>
              </a:highlight>
            </a:endParaRPr>
          </a:p>
          <a:p>
            <a:pPr marL="171450" lvl="0" indent="-171450">
              <a:buClr>
                <a:schemeClr val="dk1"/>
              </a:buClr>
              <a:buSzPts val="1100"/>
              <a:buFont typeface="Arial" panose="020B0604020202020204" pitchFamily="34" charset="0"/>
              <a:buChar char="•"/>
            </a:pPr>
            <a:r>
              <a:rPr lang="es-ES_tradnl" i="0" noProof="0" dirty="0">
                <a:highlight>
                  <a:schemeClr val="lt1"/>
                </a:highlight>
              </a:rPr>
              <a:t>Tome apuntes en esta diapositiva si lo desea.</a:t>
            </a:r>
          </a:p>
          <a:p>
            <a:pPr marL="171450" lvl="0" indent="-171450">
              <a:buClr>
                <a:schemeClr val="dk1"/>
              </a:buClr>
              <a:buSzPts val="1100"/>
              <a:buFont typeface="Arial" panose="020B0604020202020204" pitchFamily="34" charset="0"/>
              <a:buChar char="•"/>
            </a:pPr>
            <a:endParaRPr lang="es-ES_tradnl" i="0" noProof="0" dirty="0">
              <a:highlight>
                <a:schemeClr val="lt1"/>
              </a:highlight>
            </a:endParaRPr>
          </a:p>
          <a:p>
            <a:pPr marL="0" lvl="0" indent="0">
              <a:buClr>
                <a:schemeClr val="dk1"/>
              </a:buClr>
              <a:buSzPts val="1100"/>
              <a:buFont typeface="Arial" panose="020B0604020202020204" pitchFamily="34" charset="0"/>
              <a:buNone/>
            </a:pPr>
            <a:r>
              <a:rPr lang="es-ES_tradnl" b="1" i="0" noProof="0" dirty="0">
                <a:highlight>
                  <a:schemeClr val="lt1"/>
                </a:highlight>
              </a:rPr>
              <a:t>DEBATE GENERAL</a:t>
            </a:r>
          </a:p>
          <a:p>
            <a:pPr marL="171450" lvl="0" indent="-171450">
              <a:buClr>
                <a:schemeClr val="dk1"/>
              </a:buClr>
              <a:buSzPts val="1100"/>
              <a:buFont typeface="Arial" panose="020B0604020202020204" pitchFamily="34" charset="0"/>
              <a:buChar char="•"/>
            </a:pPr>
            <a:r>
              <a:rPr lang="es-ES_tradnl" i="0" noProof="0" dirty="0">
                <a:highlight>
                  <a:schemeClr val="lt1"/>
                </a:highlight>
              </a:rPr>
              <a:t>Presente el contenido de la diapositiva.</a:t>
            </a:r>
          </a:p>
          <a:p>
            <a:pPr marL="171450" lvl="0" indent="-171450">
              <a:buClr>
                <a:schemeClr val="dk1"/>
              </a:buClr>
              <a:buSzPts val="1100"/>
              <a:buFont typeface="Arial" panose="020B0604020202020204" pitchFamily="34" charset="0"/>
              <a:buChar char="•"/>
            </a:pPr>
            <a:r>
              <a:rPr lang="es-ES_tradnl" i="0" noProof="0" dirty="0">
                <a:highlight>
                  <a:schemeClr val="lt1"/>
                </a:highlight>
              </a:rPr>
              <a:t>Pida a las/os participantes que se pongan de acuerdo sobre los pasos a seguir.</a:t>
            </a:r>
            <a:endParaRPr lang="es-ES_tradnl" b="0" i="0" noProof="0" dirty="0"/>
          </a:p>
          <a:p>
            <a:pPr marL="171450" lvl="0" indent="-171450">
              <a:buSzPts val="1400"/>
              <a:buFont typeface="Arial" panose="020B0604020202020204" pitchFamily="34" charset="0"/>
              <a:buChar char="•"/>
            </a:pPr>
            <a:r>
              <a:rPr lang="es-ES_tradnl" b="0" i="0" noProof="0" dirty="0"/>
              <a:t>Pregúnteles si creen que hay áreas específicas en las que necesiten más información, ayuda/soporte o práctica</a:t>
            </a:r>
            <a:r>
              <a:rPr lang="es-ES_tradnl" i="0" noProof="0" dirty="0"/>
              <a:t>.</a:t>
            </a:r>
          </a:p>
          <a:p>
            <a:pPr marL="628650" lvl="1" indent="-171450">
              <a:buSzPts val="1400"/>
              <a:buFont typeface="Arial" panose="020B0604020202020204" pitchFamily="34" charset="0"/>
              <a:buChar char="•"/>
            </a:pPr>
            <a:r>
              <a:rPr lang="es-ES_tradnl" i="0" noProof="0" dirty="0"/>
              <a:t>Tenga en cuenta sus comentarios para que esos temas sean prioritarios en las sesiones de retroalimentación/práctica.</a:t>
            </a:r>
          </a:p>
        </p:txBody>
      </p:sp>
      <p:sp>
        <p:nvSpPr>
          <p:cNvPr id="4" name="Slide Number Placeholder 3"/>
          <p:cNvSpPr>
            <a:spLocks noGrp="1"/>
          </p:cNvSpPr>
          <p:nvPr>
            <p:ph type="sldNum" sz="quarter" idx="5"/>
          </p:nvPr>
        </p:nvSpPr>
        <p:spPr/>
        <p:txBody>
          <a:bodyPr/>
          <a:lstStyle/>
          <a:p>
            <a:fld id="{780767AD-8186-5647-9165-A19B63BA7F43}" type="slidenum">
              <a:rPr lang="en-US" smtClean="0"/>
              <a:t>174</a:t>
            </a:fld>
            <a:endParaRPr lang="en-US" dirty="0"/>
          </a:p>
        </p:txBody>
      </p:sp>
    </p:spTree>
    <p:extLst>
      <p:ext uri="{BB962C8B-B14F-4D97-AF65-F5344CB8AC3E}">
        <p14:creationId xmlns:p14="http://schemas.microsoft.com/office/powerpoint/2010/main" val="33375552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s-ES_tradnl" b="1" noProof="0" dirty="0"/>
              <a:t>ACTIVIDAD INDIVIDUAL</a:t>
            </a:r>
          </a:p>
          <a:p>
            <a:pPr marL="171450" indent="-171450" defTabSz="990478">
              <a:buFont typeface="Arial" panose="020B0604020202020204" pitchFamily="34" charset="0"/>
              <a:buChar char="•"/>
              <a:defRPr/>
            </a:pPr>
            <a:r>
              <a:rPr lang="es-ES_tradnl" b="0" i="1" noProof="0" dirty="0"/>
              <a:t>Ahora tendrán tiempo para </a:t>
            </a:r>
            <a:r>
              <a:rPr lang="es-ES_tradnl" i="1" noProof="0" dirty="0"/>
              <a:t>repasar algunas cosas de las que hemos aprendido y de las que han resultado más difíciles.</a:t>
            </a:r>
          </a:p>
          <a:p>
            <a:pPr marL="171450" indent="-171450" defTabSz="990478">
              <a:buFont typeface="Arial" panose="020B0604020202020204" pitchFamily="34" charset="0"/>
              <a:buChar char="•"/>
              <a:defRPr/>
            </a:pPr>
            <a:r>
              <a:rPr lang="es-ES_tradnl" i="1" noProof="0" dirty="0"/>
              <a:t>Recuerden que pueden pedirme ayuda a mí o a sus compañeras/os.</a:t>
            </a:r>
          </a:p>
        </p:txBody>
      </p:sp>
      <p:sp>
        <p:nvSpPr>
          <p:cNvPr id="4" name="Slide Number Placeholder 3"/>
          <p:cNvSpPr>
            <a:spLocks noGrp="1"/>
          </p:cNvSpPr>
          <p:nvPr>
            <p:ph type="sldNum" sz="quarter" idx="5"/>
          </p:nvPr>
        </p:nvSpPr>
        <p:spPr/>
        <p:txBody>
          <a:bodyPr/>
          <a:lstStyle/>
          <a:p>
            <a:fld id="{780767AD-8186-5647-9165-A19B63BA7F43}" type="slidenum">
              <a:rPr lang="en-US" smtClean="0"/>
              <a:t>175</a:t>
            </a:fld>
            <a:endParaRPr lang="en-US" dirty="0"/>
          </a:p>
        </p:txBody>
      </p:sp>
    </p:spTree>
    <p:extLst>
      <p:ext uri="{BB962C8B-B14F-4D97-AF65-F5344CB8AC3E}">
        <p14:creationId xmlns:p14="http://schemas.microsoft.com/office/powerpoint/2010/main" val="75916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s-ES_tradnl" b="1" noProof="0" dirty="0"/>
              <a:t>DEBATE</a:t>
            </a:r>
          </a:p>
          <a:p>
            <a:pPr marL="171450" lvl="0" indent="-171450">
              <a:buFont typeface="Arial" panose="020B0604020202020204" pitchFamily="34" charset="0"/>
              <a:buChar char="•"/>
            </a:pPr>
            <a:r>
              <a:rPr lang="es-ES_tradnl" i="1" noProof="0" dirty="0"/>
              <a:t>¿Por qué es importante este principio?</a:t>
            </a:r>
          </a:p>
          <a:p>
            <a:pPr marL="171450" lvl="0" indent="-171450">
              <a:buFont typeface="Arial" panose="020B0604020202020204" pitchFamily="34" charset="0"/>
              <a:buChar char="•"/>
            </a:pPr>
            <a:r>
              <a:rPr lang="es-ES_tradnl" noProof="0" dirty="0"/>
              <a:t>Si las/os participantes no han respondido correctamente o hace falta complementar su respuesta, oriéntelos a partir de la información en la diapositiva.</a:t>
            </a:r>
          </a:p>
        </p:txBody>
      </p:sp>
      <p:sp>
        <p:nvSpPr>
          <p:cNvPr id="7" name="Slide Image Placeholder 6">
            <a:extLst>
              <a:ext uri="{FF2B5EF4-FFF2-40B4-BE49-F238E27FC236}">
                <a16:creationId xmlns:a16="http://schemas.microsoft.com/office/drawing/2014/main" id="{F05173E5-97F6-7B38-D1E7-8BDB4FFA2547}"/>
              </a:ext>
            </a:extLst>
          </p:cNvPr>
          <p:cNvSpPr>
            <a:spLocks noGrp="1" noRot="1" noChangeAspect="1"/>
          </p:cNvSpPr>
          <p:nvPr>
            <p:ph type="sldImg"/>
          </p:nvPr>
        </p:nvSpPr>
        <p:spPr/>
      </p:sp>
    </p:spTree>
    <p:extLst>
      <p:ext uri="{BB962C8B-B14F-4D97-AF65-F5344CB8AC3E}">
        <p14:creationId xmlns:p14="http://schemas.microsoft.com/office/powerpoint/2010/main" val="68423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s-ES_tradnl" b="1" noProof="0" dirty="0"/>
              <a:t>DEBATE</a:t>
            </a:r>
          </a:p>
          <a:p>
            <a:pPr marL="171450" lvl="0" indent="-171450">
              <a:buFont typeface="Arial" panose="020B0604020202020204" pitchFamily="34" charset="0"/>
              <a:buChar char="•"/>
            </a:pPr>
            <a:r>
              <a:rPr lang="es-ES_tradnl" i="1" noProof="0" dirty="0"/>
              <a:t>¿Por qué es importante este principio?</a:t>
            </a:r>
          </a:p>
          <a:p>
            <a:pPr marL="171450" lvl="0" indent="-171450">
              <a:buFont typeface="Arial" panose="020B0604020202020204" pitchFamily="34" charset="0"/>
              <a:buChar char="•"/>
            </a:pPr>
            <a:r>
              <a:rPr lang="es-ES_tradnl" noProof="0" dirty="0"/>
              <a:t>Si las/os participantes no han respondido correctamente o hace falta complementar su respuesta, oriéntelos a partir de la información en la diapositiva.</a:t>
            </a:r>
          </a:p>
        </p:txBody>
      </p:sp>
      <p:sp>
        <p:nvSpPr>
          <p:cNvPr id="7" name="Slide Image Placeholder 6">
            <a:extLst>
              <a:ext uri="{FF2B5EF4-FFF2-40B4-BE49-F238E27FC236}">
                <a16:creationId xmlns:a16="http://schemas.microsoft.com/office/drawing/2014/main" id="{6E2C5F63-6398-0D66-3D6F-E103D59F387D}"/>
              </a:ext>
            </a:extLst>
          </p:cNvPr>
          <p:cNvSpPr>
            <a:spLocks noGrp="1" noRot="1" noChangeAspect="1"/>
          </p:cNvSpPr>
          <p:nvPr>
            <p:ph type="sldImg"/>
          </p:nvPr>
        </p:nvSpPr>
        <p:spPr/>
      </p:sp>
    </p:spTree>
    <p:extLst>
      <p:ext uri="{BB962C8B-B14F-4D97-AF65-F5344CB8AC3E}">
        <p14:creationId xmlns:p14="http://schemas.microsoft.com/office/powerpoint/2010/main" val="280858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100"/>
            </a:pPr>
            <a:r>
              <a:rPr lang="es-ES_tradnl" b="1" noProof="0" dirty="0">
                <a:highlight>
                  <a:schemeClr val="lt1"/>
                </a:highlight>
                <a:sym typeface="Helvetica Neue"/>
              </a:rPr>
              <a:t>PREPARACIÓN</a:t>
            </a:r>
            <a:endParaRPr lang="es-ES_tradnl" noProof="0" dirty="0">
              <a:highlight>
                <a:schemeClr val="lt1"/>
              </a:highlight>
            </a:endParaRPr>
          </a:p>
          <a:p>
            <a:pPr marL="185715" indent="-185715" defTabSz="990478">
              <a:buClr>
                <a:schemeClr val="dk1"/>
              </a:buClr>
              <a:buSzPts val="1100"/>
              <a:buFont typeface="Arial" panose="020B0604020202020204" pitchFamily="34" charset="0"/>
              <a:buChar char="•"/>
            </a:pPr>
            <a:r>
              <a:rPr lang="es-ES_tradnl" noProof="0" dirty="0">
                <a:highlight>
                  <a:schemeClr val="lt1"/>
                </a:highlight>
              </a:rPr>
              <a:t>Adaptar al contexto</a:t>
            </a:r>
          </a:p>
          <a:p>
            <a:pPr marL="642915" lvl="1" indent="-185715" defTabSz="990478">
              <a:buClr>
                <a:schemeClr val="dk1"/>
              </a:buClr>
              <a:buSzPts val="1100"/>
              <a:buFont typeface="Arial" panose="020B0604020202020204" pitchFamily="34" charset="0"/>
              <a:buChar char="•"/>
            </a:pPr>
            <a:r>
              <a:rPr lang="es-ES_tradnl" noProof="0" dirty="0">
                <a:highlight>
                  <a:schemeClr val="lt1"/>
                </a:highlight>
              </a:rPr>
              <a:t>Repase los puntos destacados en amarillo en el documento y adáptelos al contexto.</a:t>
            </a:r>
          </a:p>
          <a:p>
            <a:pPr marL="642915" marR="0" lvl="1" indent="-185715" algn="l" defTabSz="990478" rtl="0" eaLnBrk="1" fontAlgn="auto" latinLnBrk="0" hangingPunct="1">
              <a:lnSpc>
                <a:spcPct val="100000"/>
              </a:lnSpc>
              <a:spcBef>
                <a:spcPts val="0"/>
              </a:spcBef>
              <a:spcAft>
                <a:spcPts val="0"/>
              </a:spcAft>
              <a:buClr>
                <a:schemeClr val="dk1"/>
              </a:buClr>
              <a:buSzPts val="1100"/>
              <a:buFont typeface="Arial" panose="020B0604020202020204" pitchFamily="34" charset="0"/>
              <a:buChar char="•"/>
              <a:tabLst/>
              <a:defRPr/>
            </a:pPr>
            <a:r>
              <a:rPr lang="es-ES_tradnl" noProof="0" dirty="0"/>
              <a:t>Adapte los tiempos para las actividades de acuerdo con el nivel de familiaridad de los participantes con la tecnología y la curva de aprendizaje durante la formación.</a:t>
            </a:r>
            <a:endParaRPr lang="es-ES_tradnl" noProof="0" dirty="0">
              <a:highlight>
                <a:schemeClr val="lt1"/>
              </a:highlight>
            </a:endParaRPr>
          </a:p>
          <a:p>
            <a:pPr marL="185715" indent="-185715" defTabSz="990478">
              <a:buClr>
                <a:schemeClr val="dk1"/>
              </a:buClr>
              <a:buSzPts val="1100"/>
              <a:buFont typeface="Arial" panose="020B0604020202020204" pitchFamily="34" charset="0"/>
              <a:buChar char="•"/>
            </a:pPr>
            <a:r>
              <a:rPr lang="es-ES_tradnl" noProof="0" dirty="0">
                <a:highlight>
                  <a:schemeClr val="lt1"/>
                </a:highlight>
              </a:rPr>
              <a:t>Planee la primera sesión</a:t>
            </a:r>
          </a:p>
          <a:p>
            <a:pPr marL="642915" lvl="1" indent="-185715" defTabSz="990478">
              <a:buClr>
                <a:schemeClr val="dk1"/>
              </a:buClr>
              <a:buSzPts val="1100"/>
              <a:buFont typeface="Arial" panose="020B0604020202020204" pitchFamily="34" charset="0"/>
              <a:buChar char="•"/>
            </a:pPr>
            <a:r>
              <a:rPr lang="es-ES_tradnl" noProof="0" dirty="0">
                <a:highlight>
                  <a:schemeClr val="lt1"/>
                </a:highlight>
              </a:rPr>
              <a:t>Dé la bienvenida a las/os participantes teniendo en cuenta el contexto. </a:t>
            </a:r>
          </a:p>
          <a:p>
            <a:pPr marL="642915" lvl="1" indent="-185715" defTabSz="990478">
              <a:buClr>
                <a:schemeClr val="dk1"/>
              </a:buClr>
              <a:buSzPts val="1100"/>
              <a:buFont typeface="Arial" panose="020B0604020202020204" pitchFamily="34" charset="0"/>
              <a:buChar char="•"/>
            </a:pPr>
            <a:r>
              <a:rPr lang="es-ES_tradnl" noProof="0" dirty="0">
                <a:highlight>
                  <a:schemeClr val="lt1"/>
                </a:highlight>
              </a:rPr>
              <a:t>La sesión de apertura de la formación puede ser liderada por el/la facilitador, un/a invitado/a especial, algún/alguna funcionario/a del gobierno local o adulto mayor de la comunidad.</a:t>
            </a:r>
          </a:p>
          <a:p>
            <a:pPr marL="185715" lvl="0" indent="-185715" defTabSz="990478">
              <a:buClr>
                <a:schemeClr val="dk1"/>
              </a:buClr>
              <a:buSzPts val="1100"/>
              <a:buFont typeface="Arial" panose="020B0604020202020204" pitchFamily="34" charset="0"/>
              <a:buChar char="•"/>
            </a:pPr>
            <a:r>
              <a:rPr lang="es-ES_tradnl" noProof="0" dirty="0">
                <a:highlight>
                  <a:schemeClr val="lt1"/>
                </a:highlight>
              </a:rPr>
              <a:t>Materiales</a:t>
            </a:r>
          </a:p>
          <a:p>
            <a:pPr marL="642915" lvl="1" indent="-185715" defTabSz="990478">
              <a:buClr>
                <a:schemeClr val="dk1"/>
              </a:buClr>
              <a:buSzPts val="1100"/>
              <a:buFont typeface="Arial" panose="020B0604020202020204" pitchFamily="34" charset="0"/>
              <a:buChar char="•"/>
            </a:pPr>
            <a:r>
              <a:rPr lang="es-ES_tradnl" noProof="0" dirty="0">
                <a:highlight>
                  <a:schemeClr val="lt1"/>
                </a:highlight>
              </a:rPr>
              <a:t>Imprima la </a:t>
            </a:r>
            <a:r>
              <a:rPr lang="es-ES_tradnl" b="1" noProof="0" dirty="0">
                <a:highlight>
                  <a:schemeClr val="lt1"/>
                </a:highlight>
              </a:rPr>
              <a:t>Guía del facilitador - </a:t>
            </a:r>
            <a:r>
              <a:rPr lang="es-ES_tradnl" b="0" noProof="0" dirty="0">
                <a:highlight>
                  <a:schemeClr val="lt1"/>
                </a:highlight>
              </a:rPr>
              <a:t>1 por facilitador.</a:t>
            </a:r>
          </a:p>
          <a:p>
            <a:pPr marL="642915" lvl="1" indent="-185715" defTabSz="990478">
              <a:buClr>
                <a:schemeClr val="dk1"/>
              </a:buClr>
              <a:buSzPts val="1100"/>
              <a:buFont typeface="Arial" panose="020B0604020202020204" pitchFamily="34" charset="0"/>
              <a:buChar char="•"/>
            </a:pPr>
            <a:r>
              <a:rPr lang="es-ES_tradnl" noProof="0" dirty="0">
                <a:highlight>
                  <a:schemeClr val="lt1"/>
                </a:highlight>
              </a:rPr>
              <a:t>Imprima el </a:t>
            </a:r>
            <a:r>
              <a:rPr lang="es-ES_tradnl" b="1" noProof="0" dirty="0">
                <a:highlight>
                  <a:schemeClr val="lt1"/>
                </a:highlight>
              </a:rPr>
              <a:t>Libro de ejercicios </a:t>
            </a:r>
            <a:r>
              <a:rPr lang="es-ES_tradnl" b="0" noProof="0" dirty="0">
                <a:highlight>
                  <a:schemeClr val="lt1"/>
                </a:highlight>
              </a:rPr>
              <a:t>- 1 por participante.</a:t>
            </a:r>
          </a:p>
          <a:p>
            <a:pPr marL="642915" lvl="1" indent="-185715" defTabSz="990478">
              <a:buClr>
                <a:schemeClr val="dk1"/>
              </a:buClr>
              <a:buSzPts val="1100"/>
              <a:buFont typeface="Arial" panose="020B0604020202020204" pitchFamily="34" charset="0"/>
              <a:buChar char="•"/>
            </a:pPr>
            <a:r>
              <a:rPr lang="es-ES_tradnl" noProof="0" dirty="0">
                <a:highlight>
                  <a:schemeClr val="lt1"/>
                </a:highlight>
              </a:rPr>
              <a:t>Imprima y recorte los </a:t>
            </a:r>
            <a:r>
              <a:rPr lang="es-ES_tradnl" b="1" noProof="0" dirty="0"/>
              <a:t>Principios para la gestión de casos </a:t>
            </a:r>
            <a:r>
              <a:rPr lang="es-ES_tradnl" b="1" noProof="0" dirty="0">
                <a:highlight>
                  <a:schemeClr val="lt1"/>
                </a:highlight>
              </a:rPr>
              <a:t>- </a:t>
            </a:r>
            <a:r>
              <a:rPr lang="es-ES_tradnl" b="0" noProof="0" dirty="0">
                <a:highlight>
                  <a:schemeClr val="lt1"/>
                </a:highlight>
              </a:rPr>
              <a:t>1 set por cada 3-5 participantes para las actividades en grupo.</a:t>
            </a:r>
          </a:p>
          <a:p>
            <a:pPr marL="642915" lvl="1" indent="-185715" defTabSz="990478">
              <a:buClr>
                <a:schemeClr val="dk1"/>
              </a:buClr>
              <a:buSzPts val="1100"/>
              <a:buFont typeface="Arial" panose="020B0604020202020204" pitchFamily="34" charset="0"/>
              <a:buChar char="•"/>
            </a:pPr>
            <a:r>
              <a:rPr lang="es-ES_tradnl" b="0" noProof="0" dirty="0">
                <a:highlight>
                  <a:schemeClr val="lt1"/>
                </a:highlight>
              </a:rPr>
              <a:t>Imprima los </a:t>
            </a:r>
            <a:r>
              <a:rPr lang="es-ES_tradnl" b="1" noProof="0" dirty="0">
                <a:highlight>
                  <a:schemeClr val="lt1"/>
                </a:highlight>
              </a:rPr>
              <a:t>Cuestionarios pre- y post- </a:t>
            </a:r>
            <a:r>
              <a:rPr lang="es-ES_tradnl" b="0" noProof="0" dirty="0">
                <a:highlight>
                  <a:schemeClr val="lt1"/>
                </a:highlight>
              </a:rPr>
              <a:t>- 2 por participante.</a:t>
            </a:r>
          </a:p>
          <a:p>
            <a:pPr marL="185715" lvl="0" indent="-185715" defTabSz="990478">
              <a:buClr>
                <a:schemeClr val="dk1"/>
              </a:buClr>
              <a:buSzPts val="1100"/>
              <a:buFont typeface="Arial" panose="020B0604020202020204" pitchFamily="34" charset="0"/>
              <a:buChar char="•"/>
            </a:pPr>
            <a:r>
              <a:rPr lang="es-ES_tradnl" b="0" noProof="0" dirty="0">
                <a:highlight>
                  <a:schemeClr val="lt1"/>
                </a:highlight>
              </a:rPr>
              <a:t>Revisar y tener abierto durante la sesión de formación:</a:t>
            </a:r>
          </a:p>
          <a:p>
            <a:pPr marL="642915" lvl="1" indent="-185715" defTabSz="990478">
              <a:buClr>
                <a:schemeClr val="dk1"/>
              </a:buClr>
              <a:buSzPts val="1100"/>
              <a:buFont typeface="Arial" panose="020B0604020202020204" pitchFamily="34" charset="0"/>
              <a:buChar char="•"/>
            </a:pPr>
            <a:r>
              <a:rPr lang="es-ES_tradnl" b="1" noProof="0" dirty="0">
                <a:highlight>
                  <a:schemeClr val="lt1"/>
                </a:highlight>
              </a:rPr>
              <a:t>CPIMS+: Demostración (PPT)</a:t>
            </a:r>
            <a:endParaRPr lang="es-ES_tradnl" b="1" i="0" u="sng" noProof="0" dirty="0">
              <a:solidFill>
                <a:srgbClr val="1155CC"/>
              </a:solidFill>
              <a:effectLst/>
              <a:hlinkClick r:id="rId3"/>
            </a:endParaRPr>
          </a:p>
          <a:p>
            <a:pPr marL="642915" lvl="1" indent="-185715" defTabSz="990478">
              <a:buClr>
                <a:schemeClr val="dk1"/>
              </a:buClr>
              <a:buSzPts val="1100"/>
              <a:buFont typeface="Arial" panose="020B0604020202020204" pitchFamily="34" charset="0"/>
              <a:buChar char="•"/>
            </a:pPr>
            <a:r>
              <a:rPr lang="es-ES_tradnl" b="1" i="0" u="sng" noProof="0" dirty="0">
                <a:solidFill>
                  <a:srgbClr val="1155CC"/>
                </a:solidFill>
                <a:effectLst/>
                <a:hlinkClick r:id="rId3"/>
              </a:rPr>
              <a:t>Primero (YouTube</a:t>
            </a:r>
            <a:r>
              <a:rPr lang="es-ES_tradnl" b="1" i="0" u="sng" noProof="0" dirty="0">
                <a:solidFill>
                  <a:srgbClr val="1155CC"/>
                </a:solidFill>
                <a:effectLst/>
              </a:rPr>
              <a:t>)</a:t>
            </a:r>
          </a:p>
          <a:p>
            <a:pPr marL="642915" lvl="1" indent="-185715" defTabSz="990478">
              <a:buClr>
                <a:schemeClr val="dk1"/>
              </a:buClr>
              <a:buSzPts val="1100"/>
              <a:buFont typeface="Arial" panose="020B0604020202020204" pitchFamily="34" charset="0"/>
              <a:buChar char="•"/>
            </a:pPr>
            <a:r>
              <a:rPr lang="es-ES_tradnl" b="1" i="0" u="sng" noProof="0" dirty="0">
                <a:solidFill>
                  <a:srgbClr val="1155CC"/>
                </a:solidFill>
                <a:effectLst/>
                <a:hlinkClick r:id="rId4"/>
              </a:rPr>
              <a:t>Guía del usuario en línea</a:t>
            </a:r>
            <a:endParaRPr lang="es-ES_tradnl" b="1" noProof="0" dirty="0">
              <a:highlight>
                <a:schemeClr val="lt1"/>
              </a:highlight>
            </a:endParaRPr>
          </a:p>
          <a:p>
            <a:pPr marL="185715" lvl="0" indent="-185715" defTabSz="990478">
              <a:buClr>
                <a:schemeClr val="dk1"/>
              </a:buClr>
              <a:buSzPts val="1100"/>
              <a:buFont typeface="Arial" panose="020B0604020202020204" pitchFamily="34" charset="0"/>
              <a:buChar char="•"/>
            </a:pPr>
            <a:r>
              <a:rPr lang="es-ES_tradnl" b="0" noProof="0" dirty="0">
                <a:highlight>
                  <a:schemeClr val="lt1"/>
                </a:highlight>
              </a:rPr>
              <a:t>Credenciales de acceso</a:t>
            </a:r>
          </a:p>
          <a:p>
            <a:pPr marL="642915" lvl="1" indent="-185715" defTabSz="990478">
              <a:buClr>
                <a:schemeClr val="dk1"/>
              </a:buClr>
              <a:buSzPts val="1100"/>
              <a:buFont typeface="Arial" panose="020B0604020202020204" pitchFamily="34" charset="0"/>
              <a:buChar char="•"/>
            </a:pPr>
            <a:r>
              <a:rPr lang="es-ES_tradnl" sz="1200" noProof="0" dirty="0">
                <a:highlight>
                  <a:schemeClr val="lt1"/>
                </a:highlight>
              </a:rPr>
              <a:t>Todas/os las/os participantes deben haber recibido sus credenciales de acceso y la URL del servidor (Consultar </a:t>
            </a:r>
            <a:r>
              <a:rPr lang="es-ES_tradnl" sz="1200" b="1" noProof="0" dirty="0">
                <a:highlight>
                  <a:schemeClr val="lt1"/>
                </a:highlight>
              </a:rPr>
              <a:t>Información del sitio web de demostración para participantes</a:t>
            </a:r>
            <a:r>
              <a:rPr lang="es-ES_tradnl" sz="1200" noProof="0" dirty="0">
                <a:highlight>
                  <a:schemeClr val="lt1"/>
                </a:highlight>
              </a:rPr>
              <a:t>) antes de iniciar la formación y deben haber intentado ingresar al sistema al menos una vez.</a:t>
            </a:r>
          </a:p>
        </p:txBody>
      </p:sp>
      <p:sp>
        <p:nvSpPr>
          <p:cNvPr id="4" name="Slide Number Placeholder 3"/>
          <p:cNvSpPr>
            <a:spLocks noGrp="1"/>
          </p:cNvSpPr>
          <p:nvPr>
            <p:ph type="sldNum" sz="quarter" idx="5"/>
          </p:nvPr>
        </p:nvSpPr>
        <p:spPr/>
        <p:txBody>
          <a:bodyPr/>
          <a:lstStyle/>
          <a:p>
            <a:fld id="{780767AD-8186-5647-9165-A19B63BA7F43}" type="slidenum">
              <a:rPr lang="en-US" smtClean="0"/>
              <a:t>2</a:t>
            </a:fld>
            <a:endParaRPr lang="en-US" dirty="0"/>
          </a:p>
        </p:txBody>
      </p:sp>
    </p:spTree>
    <p:extLst>
      <p:ext uri="{BB962C8B-B14F-4D97-AF65-F5344CB8AC3E}">
        <p14:creationId xmlns:p14="http://schemas.microsoft.com/office/powerpoint/2010/main" val="3225074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s-ES_tradnl" b="1" noProof="0" dirty="0"/>
              <a:t>DEBATE</a:t>
            </a:r>
          </a:p>
          <a:p>
            <a:pPr marL="171450" lvl="0" indent="-171450">
              <a:buFont typeface="Arial" panose="020B0604020202020204" pitchFamily="34" charset="0"/>
              <a:buChar char="•"/>
            </a:pPr>
            <a:r>
              <a:rPr lang="es-ES_tradnl" i="1" noProof="0" dirty="0"/>
              <a:t>¿Por qué es importante este principio?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Si las/os participantes no han respondido correctamente o hace falta complementar su respuesta, oriéntelos a partir de la información en la diapositiva.</a:t>
            </a:r>
          </a:p>
        </p:txBody>
      </p:sp>
      <p:sp>
        <p:nvSpPr>
          <p:cNvPr id="3" name="Slide Image Placeholder 2">
            <a:extLst>
              <a:ext uri="{FF2B5EF4-FFF2-40B4-BE49-F238E27FC236}">
                <a16:creationId xmlns:a16="http://schemas.microsoft.com/office/drawing/2014/main" id="{5BBC6CF9-6E6C-7A58-2CF6-0F6F73329402}"/>
              </a:ext>
            </a:extLst>
          </p:cNvPr>
          <p:cNvSpPr>
            <a:spLocks noGrp="1" noRot="1" noChangeAspect="1"/>
          </p:cNvSpPr>
          <p:nvPr>
            <p:ph type="sldImg"/>
          </p:nvPr>
        </p:nvSpPr>
        <p:spPr/>
      </p:sp>
    </p:spTree>
    <p:extLst>
      <p:ext uri="{BB962C8B-B14F-4D97-AF65-F5344CB8AC3E}">
        <p14:creationId xmlns:p14="http://schemas.microsoft.com/office/powerpoint/2010/main" val="2528541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s-ES_tradnl" b="1" noProof="0" dirty="0"/>
              <a:t>DEBATE</a:t>
            </a:r>
          </a:p>
          <a:p>
            <a:pPr marL="171450" lvl="0" indent="-171450">
              <a:buFont typeface="Arial" panose="020B0604020202020204" pitchFamily="34" charset="0"/>
              <a:buChar char="•"/>
            </a:pPr>
            <a:r>
              <a:rPr lang="es-ES_tradnl" i="1" noProof="0" dirty="0"/>
              <a:t>¿Por qué es importante este principio?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Si las/os participantes no han respondido correctamente o hace falta complementar su respuesta, oriéntelos a partir de la información en la diapositiva.</a:t>
            </a:r>
          </a:p>
        </p:txBody>
      </p:sp>
      <p:sp>
        <p:nvSpPr>
          <p:cNvPr id="3" name="Slide Image Placeholder 2">
            <a:extLst>
              <a:ext uri="{FF2B5EF4-FFF2-40B4-BE49-F238E27FC236}">
                <a16:creationId xmlns:a16="http://schemas.microsoft.com/office/drawing/2014/main" id="{1BC937B9-99CD-2C39-8CB0-3F8759A841A4}"/>
              </a:ext>
            </a:extLst>
          </p:cNvPr>
          <p:cNvSpPr>
            <a:spLocks noGrp="1" noRot="1" noChangeAspect="1"/>
          </p:cNvSpPr>
          <p:nvPr>
            <p:ph type="sldImg"/>
          </p:nvPr>
        </p:nvSpPr>
        <p:spPr/>
      </p:sp>
    </p:spTree>
    <p:extLst>
      <p:ext uri="{BB962C8B-B14F-4D97-AF65-F5344CB8AC3E}">
        <p14:creationId xmlns:p14="http://schemas.microsoft.com/office/powerpoint/2010/main" val="1954596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lvl="0"/>
            <a:r>
              <a:rPr lang="es-ES_tradnl" b="1" noProof="0" dirty="0"/>
              <a:t>DEBATE</a:t>
            </a:r>
          </a:p>
          <a:p>
            <a:pPr marL="171450" lvl="0" indent="-171450">
              <a:buFont typeface="Arial" panose="020B0604020202020204" pitchFamily="34" charset="0"/>
              <a:buChar char="•"/>
            </a:pPr>
            <a:r>
              <a:rPr lang="es-ES_tradnl" i="1" noProof="0" dirty="0"/>
              <a:t>¿Por qué es importante este principio?</a:t>
            </a:r>
          </a:p>
          <a:p>
            <a:pPr marL="171450" lvl="0" indent="-171450">
              <a:buFont typeface="Arial" panose="020B0604020202020204" pitchFamily="34" charset="0"/>
              <a:buChar char="•"/>
            </a:pPr>
            <a:r>
              <a:rPr lang="es-ES_tradnl" noProof="0" dirty="0"/>
              <a:t>Si las/os participantes no han respondido correctamente o hace falta complementar su respuesta, oriéntelos a partir de la información en la diapositiva.</a:t>
            </a:r>
          </a:p>
        </p:txBody>
      </p:sp>
      <p:sp>
        <p:nvSpPr>
          <p:cNvPr id="3" name="Slide Image Placeholder 2">
            <a:extLst>
              <a:ext uri="{FF2B5EF4-FFF2-40B4-BE49-F238E27FC236}">
                <a16:creationId xmlns:a16="http://schemas.microsoft.com/office/drawing/2014/main" id="{B237F81D-E146-81DD-CA10-4678AC4B1217}"/>
              </a:ext>
            </a:extLst>
          </p:cNvPr>
          <p:cNvSpPr>
            <a:spLocks noGrp="1" noRot="1" noChangeAspect="1"/>
          </p:cNvSpPr>
          <p:nvPr>
            <p:ph type="sldImg"/>
          </p:nvPr>
        </p:nvSpPr>
        <p:spPr/>
      </p:sp>
    </p:spTree>
    <p:extLst>
      <p:ext uri="{BB962C8B-B14F-4D97-AF65-F5344CB8AC3E}">
        <p14:creationId xmlns:p14="http://schemas.microsoft.com/office/powerpoint/2010/main" val="2711191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171450" lvl="0" indent="-171450">
              <a:buFont typeface="Arial" panose="020B0604020202020204" pitchFamily="34" charset="0"/>
              <a:buChar char="•"/>
            </a:pPr>
            <a:r>
              <a:rPr lang="es-ES_tradnl" noProof="0" dirty="0"/>
              <a:t>Divida a los participantes en grupos/salas de trabajo.</a:t>
            </a:r>
          </a:p>
          <a:p>
            <a:pPr marL="171450" lvl="0" indent="-171450">
              <a:buFont typeface="Arial" panose="020B0604020202020204" pitchFamily="34" charset="0"/>
              <a:buChar char="•"/>
            </a:pPr>
            <a:r>
              <a:rPr lang="es-ES_tradnl" noProof="0" dirty="0"/>
              <a:t>Entréguele a las/os participantes los pasos usando diapositivas en Jamboard o una pizarra.</a:t>
            </a:r>
          </a:p>
          <a:p>
            <a:pPr marL="171450" lvl="0" indent="-171450">
              <a:buFont typeface="Arial" panose="020B0604020202020204" pitchFamily="34" charset="0"/>
              <a:buChar char="•"/>
            </a:pPr>
            <a:r>
              <a:rPr lang="es-ES_tradnl" noProof="0" dirty="0"/>
              <a:t>Pídales que piensen en el orden de los pasos en la gestión de casos y que organicen las diapositivas. Anote el tiempo que les haya llevado hacerlo. </a:t>
            </a:r>
            <a:r>
              <a:rPr lang="es-ES_tradnl" b="1" noProof="0" dirty="0">
                <a:highlight>
                  <a:schemeClr val="lt1"/>
                </a:highlight>
                <a:sym typeface="Helvetica Neue"/>
              </a:rPr>
              <a:t>____________________________________________________________________________</a:t>
            </a:r>
          </a:p>
          <a:p>
            <a:endParaRPr lang="es-ES_tradnl" b="1" noProof="0" dirty="0"/>
          </a:p>
          <a:p>
            <a:r>
              <a:rPr lang="es-ES_tradnl" b="1" noProof="0" dirty="0"/>
              <a:t>ACTIVIDAD GENERAL (Tiempo: 15 min)</a:t>
            </a:r>
          </a:p>
          <a:p>
            <a:pPr marL="171450" lvl="0" indent="-171450">
              <a:buFont typeface="Arial" panose="020B0604020202020204" pitchFamily="34" charset="0"/>
              <a:buChar char="•"/>
            </a:pPr>
            <a:r>
              <a:rPr lang="es-ES_tradnl" noProof="0" dirty="0"/>
              <a:t>Invite a 12 voluntarios a pasar al frente y divídalos en 2 grupos.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Si el espacio es demasiado pequeño, haga el ejercicio con solo 6 voluntarios y vaya invitando a otros grupos de voluntarios a medida que avance la actividad.</a:t>
            </a:r>
          </a:p>
          <a:p>
            <a:pPr marL="171450" lvl="0" indent="-171450">
              <a:buFont typeface="Arial" panose="020B0604020202020204" pitchFamily="34" charset="0"/>
              <a:buChar char="•"/>
            </a:pPr>
            <a:r>
              <a:rPr lang="es-ES_tradnl" noProof="0" dirty="0"/>
              <a:t>Entregue a cada grupo 1 hoja tamaño carta con los pasos para la gestión de casos (no pueden verla).</a:t>
            </a:r>
          </a:p>
          <a:p>
            <a:pPr marL="171450" lvl="0" indent="-171450">
              <a:buFont typeface="Arial" panose="020B0604020202020204" pitchFamily="34" charset="0"/>
              <a:buChar char="•"/>
            </a:pPr>
            <a:r>
              <a:rPr lang="es-ES_tradnl" i="1" noProof="0" dirty="0"/>
              <a:t>Diga: Ahora, vamos a hacer un concurso</a:t>
            </a:r>
          </a:p>
          <a:p>
            <a:pPr marL="628650" lvl="1" indent="-171450">
              <a:buFont typeface="Arial" panose="020B0604020202020204" pitchFamily="34" charset="0"/>
              <a:buChar char="•"/>
            </a:pPr>
            <a:r>
              <a:rPr lang="es-ES_tradnl" i="1" noProof="0" dirty="0"/>
              <a:t>En las hojas que les entregue están escritos los 6 pasos para la gestión de casos.</a:t>
            </a:r>
          </a:p>
          <a:p>
            <a:pPr marL="628650" lvl="1" indent="-171450">
              <a:buFont typeface="Arial" panose="020B0604020202020204" pitchFamily="34" charset="0"/>
              <a:buChar char="•"/>
            </a:pPr>
            <a:r>
              <a:rPr lang="es-ES_tradnl" i="1" noProof="0" dirty="0"/>
              <a:t>El grupo que primero se ponga de pie en el orden correcto será el ganador.</a:t>
            </a:r>
          </a:p>
          <a:p>
            <a:pPr marL="628650" lvl="1" indent="-171450">
              <a:buFont typeface="Arial" panose="020B0604020202020204" pitchFamily="34" charset="0"/>
              <a:buChar char="•"/>
            </a:pPr>
            <a:r>
              <a:rPr lang="es-ES_tradnl" i="1" noProof="0" dirty="0"/>
              <a:t>Los demás participantes deben ayudarles.</a:t>
            </a:r>
          </a:p>
          <a:p>
            <a:pPr marL="628650" lvl="1" indent="-171450">
              <a:buFont typeface="Arial" panose="020B0604020202020204" pitchFamily="34" charset="0"/>
              <a:buChar char="•"/>
            </a:pPr>
            <a:r>
              <a:rPr lang="es-ES_tradnl" i="1" noProof="0" dirty="0"/>
              <a:t>Los demás participantes decidirán cuál es el grupo ganador.</a:t>
            </a:r>
          </a:p>
          <a:p>
            <a:r>
              <a:rPr lang="es-ES_tradnl" noProof="0" dirty="0"/>
              <a:t> </a:t>
            </a:r>
          </a:p>
          <a:p>
            <a:r>
              <a:rPr lang="es-ES_tradnl" b="1" noProof="0" dirty="0"/>
              <a:t>CONCLUSIÓN</a:t>
            </a:r>
          </a:p>
          <a:p>
            <a:pPr marL="171450" indent="-171450">
              <a:buFont typeface="Arial" panose="020B0604020202020204" pitchFamily="34" charset="0"/>
              <a:buChar char="•"/>
            </a:pPr>
            <a:r>
              <a:rPr lang="es-ES_tradnl" i="1" noProof="0" dirty="0"/>
              <a:t>Aunque los pasos en la gestión de casos siguen un orden lógico, en la práctica el proceso de gestión de casos no siempre será tan lineal.</a:t>
            </a:r>
          </a:p>
          <a:p>
            <a:pPr marL="171450" indent="-171450">
              <a:buFont typeface="Arial" panose="020B0604020202020204" pitchFamily="34" charset="0"/>
              <a:buChar char="•"/>
            </a:pPr>
            <a:r>
              <a:rPr lang="es-ES_tradnl" i="1" noProof="0" dirty="0"/>
              <a:t>Por ejemplo, el seguimiento y la revisión pueden conllevar la necesidad de reconsiderar y actualizar el plan de caso, o bien podría necesitarse reabrir un caso cerrado.</a:t>
            </a:r>
          </a:p>
          <a:p>
            <a:pPr marL="171450" indent="-171450">
              <a:buFont typeface="Arial" panose="020B0604020202020204" pitchFamily="34" charset="0"/>
              <a:buChar char="•"/>
            </a:pPr>
            <a:r>
              <a:rPr lang="es-ES_tradnl" i="1" noProof="0" dirty="0"/>
              <a:t>El sistema CPIMS+ está diseñado en función de esos procesos (pasos) y formularios.</a:t>
            </a:r>
          </a:p>
          <a:p>
            <a:pPr marL="628650" lvl="1" indent="-171450">
              <a:buFont typeface="Arial" panose="020B0604020202020204" pitchFamily="34" charset="0"/>
              <a:buChar char="•"/>
            </a:pPr>
            <a:r>
              <a:rPr lang="es-ES_tradnl" i="1" noProof="0" dirty="0"/>
              <a:t>Es clave poder comprender esto para poder entender también la configuración de base del sistema.</a:t>
            </a:r>
          </a:p>
          <a:p>
            <a:pPr marL="628650" lvl="1" indent="-171450">
              <a:buFont typeface="Arial" panose="020B0604020202020204" pitchFamily="34" charset="0"/>
              <a:buChar char="•"/>
            </a:pPr>
            <a:r>
              <a:rPr lang="es-ES_tradnl" i="1" noProof="0" dirty="0"/>
              <a:t>Un aspecto muy importante es que el sistema puede ser adaptado a las necesidades de cualquier organización.</a:t>
            </a:r>
          </a:p>
        </p:txBody>
      </p:sp>
      <p:sp>
        <p:nvSpPr>
          <p:cNvPr id="3" name="Slide Image Placeholder 2">
            <a:extLst>
              <a:ext uri="{FF2B5EF4-FFF2-40B4-BE49-F238E27FC236}">
                <a16:creationId xmlns:a16="http://schemas.microsoft.com/office/drawing/2014/main" id="{9154B6B7-C095-D2B3-62E7-54EA5B34D49F}"/>
              </a:ext>
            </a:extLst>
          </p:cNvPr>
          <p:cNvSpPr>
            <a:spLocks noGrp="1" noRot="1" noChangeAspect="1"/>
          </p:cNvSpPr>
          <p:nvPr>
            <p:ph type="sldImg"/>
          </p:nvPr>
        </p:nvSpPr>
        <p:spPr/>
      </p:sp>
    </p:spTree>
    <p:extLst>
      <p:ext uri="{BB962C8B-B14F-4D97-AF65-F5344CB8AC3E}">
        <p14:creationId xmlns:p14="http://schemas.microsoft.com/office/powerpoint/2010/main" val="119450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171450" indent="-171450">
              <a:buFont typeface="Arial" panose="020B0604020202020204" pitchFamily="34" charset="0"/>
              <a:buChar char="•"/>
            </a:pPr>
            <a:r>
              <a:rPr lang="es-ES_tradnl" noProof="0" dirty="0"/>
              <a:t>Si es necesario, ajuste el diagrama para que refleje el proceso de gestión de casos del contexto en el que usted se encuentra.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_____________________________________________________________________________</a:t>
            </a:r>
          </a:p>
          <a:p>
            <a:pPr marL="171450" indent="-171450">
              <a:buFont typeface="Arial" panose="020B0604020202020204" pitchFamily="34" charset="0"/>
              <a:buChar char="•"/>
            </a:pPr>
            <a:endParaRPr lang="es-ES_tradnl" noProof="0" dirty="0"/>
          </a:p>
          <a:p>
            <a:pPr marL="0" indent="0">
              <a:buFont typeface="Arial" panose="020B0604020202020204" pitchFamily="34" charset="0"/>
              <a:buNone/>
            </a:pPr>
            <a:r>
              <a:rPr lang="es-ES_tradnl" b="1" noProof="0" dirty="0"/>
              <a:t>EXPLICAR:</a:t>
            </a:r>
          </a:p>
          <a:p>
            <a:pPr marL="171450" indent="-171450">
              <a:buFont typeface="Arial" panose="020B0604020202020204" pitchFamily="34" charset="0"/>
              <a:buChar char="•"/>
            </a:pPr>
            <a:r>
              <a:rPr lang="es-ES_tradnl" noProof="0" dirty="0"/>
              <a:t>Explique o pídale a una/un participante que explique el proceso de gestión de casos en su país en términos generales.</a:t>
            </a:r>
          </a:p>
          <a:p>
            <a:pPr marL="185715" lvl="0" indent="-185715">
              <a:buClr>
                <a:schemeClr val="dk1"/>
              </a:buClr>
              <a:buSzPts val="1100"/>
              <a:buFont typeface="Arial" panose="020B0604020202020204" pitchFamily="34" charset="0"/>
              <a:buChar char="•"/>
            </a:pPr>
            <a:r>
              <a:rPr lang="es-ES_tradnl" i="1" noProof="0" dirty="0"/>
              <a:t>Antes de continuar, ¿alguien tiene alguna pregunta?</a:t>
            </a:r>
            <a:endParaRPr lang="es-ES_tradnl" b="0" i="1" noProof="0" dirty="0">
              <a:ea typeface="Helvetica Neue"/>
              <a:cs typeface="Helvetica Neue"/>
              <a:sym typeface="Helvetica Neue"/>
            </a:endParaRPr>
          </a:p>
          <a:p>
            <a:endParaRPr lang="es-ES_tradnl" noProof="0" dirty="0"/>
          </a:p>
        </p:txBody>
      </p:sp>
      <p:sp>
        <p:nvSpPr>
          <p:cNvPr id="3" name="Slide Image Placeholder 2">
            <a:extLst>
              <a:ext uri="{FF2B5EF4-FFF2-40B4-BE49-F238E27FC236}">
                <a16:creationId xmlns:a16="http://schemas.microsoft.com/office/drawing/2014/main" id="{9AA83177-92CB-630E-25C6-FFC24FF3AE66}"/>
              </a:ext>
            </a:extLst>
          </p:cNvPr>
          <p:cNvSpPr>
            <a:spLocks noGrp="1" noRot="1" noChangeAspect="1"/>
          </p:cNvSpPr>
          <p:nvPr>
            <p:ph type="sldImg"/>
          </p:nvPr>
        </p:nvSpPr>
        <p:spPr/>
      </p:sp>
    </p:spTree>
    <p:extLst>
      <p:ext uri="{BB962C8B-B14F-4D97-AF65-F5344CB8AC3E}">
        <p14:creationId xmlns:p14="http://schemas.microsoft.com/office/powerpoint/2010/main" val="3945899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i="1" noProof="0" dirty="0"/>
              <a:t>Ahora que ya hemos repasado algunos de los aspectos básicos en la gestión de casos, pasaremos a la gestión de la información/datos en la gestión de casos (también conocida como IM4MC, por su sigla en inglés).</a:t>
            </a:r>
          </a:p>
          <a:p>
            <a:pPr marL="171450" indent="-171450">
              <a:buFont typeface="Arial" panose="020B0604020202020204" pitchFamily="34" charset="0"/>
              <a:buChar char="•"/>
            </a:pPr>
            <a:r>
              <a:rPr lang="es-ES_tradnl" i="1" noProof="0" dirty="0"/>
              <a:t>La gestión de la información para la gestión de casos no solo consiste en recopilar información, sino también en las medidas y estándares para la protección de los datos y el intercambio de la información.</a:t>
            </a:r>
          </a:p>
          <a:p>
            <a:pPr marL="171450" indent="-171450">
              <a:buFont typeface="Arial" panose="020B0604020202020204" pitchFamily="34" charset="0"/>
              <a:buChar char="•"/>
            </a:pPr>
            <a:r>
              <a:rPr lang="es-ES_tradnl" i="1" noProof="0" dirty="0"/>
              <a:t>El objetivo de esta formación es resaltar la importancia de gestionar y almacenar la información de forma adecuada, ya que esto es indispensable para garantizar la calidad en el proceso de gestión de casos y un correcto uso de la herramienta CPIMS+.</a:t>
            </a:r>
          </a:p>
        </p:txBody>
      </p:sp>
      <p:sp>
        <p:nvSpPr>
          <p:cNvPr id="3" name="Slide Image Placeholder 2">
            <a:extLst>
              <a:ext uri="{FF2B5EF4-FFF2-40B4-BE49-F238E27FC236}">
                <a16:creationId xmlns:a16="http://schemas.microsoft.com/office/drawing/2014/main" id="{12565CF7-F9A8-5E06-C1D2-30360E58D1E5}"/>
              </a:ext>
            </a:extLst>
          </p:cNvPr>
          <p:cNvSpPr>
            <a:spLocks noGrp="1" noRot="1" noChangeAspect="1"/>
          </p:cNvSpPr>
          <p:nvPr>
            <p:ph type="sldImg"/>
          </p:nvPr>
        </p:nvSpPr>
        <p:spPr/>
      </p:sp>
    </p:spTree>
    <p:extLst>
      <p:ext uri="{BB962C8B-B14F-4D97-AF65-F5344CB8AC3E}">
        <p14:creationId xmlns:p14="http://schemas.microsoft.com/office/powerpoint/2010/main" val="14686547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Divida a las/os participantes en grupos/salas de trabajo.  </a:t>
            </a:r>
            <a:endParaRPr lang="es-ES_tradnl" b="1" noProof="0" dirty="0">
              <a:highlight>
                <a:schemeClr val="lt1"/>
              </a:highlight>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_____________________________________________________________________________</a:t>
            </a:r>
          </a:p>
          <a:p>
            <a:endParaRPr lang="es-ES_tradnl" b="1" noProof="0" dirty="0"/>
          </a:p>
          <a:p>
            <a:r>
              <a:rPr lang="es-ES_tradnl" b="1" i="0" noProof="0" dirty="0"/>
              <a:t>DEBATE EN GRUPO (Tiempo: 10 </a:t>
            </a:r>
            <a:r>
              <a:rPr lang="es-ES_tradnl" b="1" noProof="0" dirty="0"/>
              <a:t>min</a:t>
            </a:r>
            <a:r>
              <a:rPr lang="es-ES_tradnl" b="1" i="0" noProof="0" dirty="0"/>
              <a:t>)</a:t>
            </a:r>
          </a:p>
          <a:p>
            <a:pPr marL="171450" indent="-171450">
              <a:buFont typeface="Arial" panose="020B0604020202020204" pitchFamily="34" charset="0"/>
              <a:buChar char="•"/>
            </a:pPr>
            <a:r>
              <a:rPr lang="es-ES_tradnl" i="1" noProof="0" dirty="0"/>
              <a:t>Como hemos visto en los principios rectores para la gestión de casos, el consentimiento y la confidencialidad son muy importantes.</a:t>
            </a:r>
          </a:p>
          <a:p>
            <a:pPr marL="171450" indent="-171450">
              <a:buFont typeface="Arial" panose="020B0604020202020204" pitchFamily="34" charset="0"/>
              <a:buChar char="•"/>
            </a:pPr>
            <a:r>
              <a:rPr lang="es-ES_tradnl" i="1" noProof="0" dirty="0"/>
              <a:t>En grupos, reflexionen sobre la siguiente pregunta...</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Divida a las/os participantes en grupos de 3-5 personas.</a:t>
            </a:r>
            <a:endParaRPr lang="es-ES_tradnl" b="0" noProof="0" dirty="0"/>
          </a:p>
          <a:p>
            <a:pPr marL="171450" indent="-171450">
              <a:buFont typeface="Arial" panose="020B0604020202020204" pitchFamily="34" charset="0"/>
              <a:buChar char="•"/>
            </a:pPr>
            <a:r>
              <a:rPr lang="es-ES_tradnl" b="0" noProof="0" dirty="0"/>
              <a:t>Asegúrese de que tengan suficiente tiempo para debatir la pregunta.</a:t>
            </a:r>
          </a:p>
          <a:p>
            <a:pPr marL="171450" indent="-171450">
              <a:buFont typeface="Arial" panose="020B0604020202020204" pitchFamily="34" charset="0"/>
              <a:buChar char="•"/>
            </a:pPr>
            <a:endParaRPr lang="es-ES_tradnl" b="0" noProof="0" dirty="0"/>
          </a:p>
          <a:p>
            <a:pPr marL="0" indent="0">
              <a:buFont typeface="Arial" panose="020B0604020202020204" pitchFamily="34" charset="0"/>
              <a:buNone/>
            </a:pPr>
            <a:r>
              <a:rPr lang="es-ES_tradnl" b="1" noProof="0" dirty="0"/>
              <a:t>DEBATE GENERAL</a:t>
            </a:r>
          </a:p>
          <a:p>
            <a:pPr marL="171450" indent="-171450">
              <a:buFont typeface="Arial" panose="020B0604020202020204" pitchFamily="34" charset="0"/>
              <a:buChar char="•"/>
            </a:pPr>
            <a:r>
              <a:rPr lang="es-ES_tradnl" b="0" noProof="0" dirty="0"/>
              <a:t>Invite a </a:t>
            </a:r>
            <a:r>
              <a:rPr lang="es-ES_tradnl" noProof="0" dirty="0"/>
              <a:t>2-3 grupos a compartir los puntos más importantes que discutieron; pida a cada grupo que esté atento a los comentarios de los demás grupos para no repetir lo que digan.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Si dispone de poco tiempo, deje que las/os participantes vayan dando sus respuestas rápidamente.</a:t>
            </a:r>
          </a:p>
          <a:p>
            <a:pPr marL="171450" lvl="0" indent="-171450">
              <a:buFont typeface="Arial" panose="020B0604020202020204" pitchFamily="34" charset="0"/>
              <a:buChar char="•"/>
            </a:pPr>
            <a:r>
              <a:rPr lang="es-ES_tradnl" noProof="0" dirty="0"/>
              <a:t>Asegúrese de que tengan en cuenta los siguientes aspectos:</a:t>
            </a:r>
          </a:p>
          <a:p>
            <a:pPr marL="628650" lvl="1" indent="-171450">
              <a:buFont typeface="Arial" panose="020B0604020202020204" pitchFamily="34" charset="0"/>
              <a:buChar char="•"/>
            </a:pPr>
            <a:r>
              <a:rPr lang="es-ES_tradnl" noProof="0" dirty="0"/>
              <a:t>Prestación de servicios</a:t>
            </a:r>
          </a:p>
          <a:p>
            <a:pPr marL="628650" lvl="1" indent="-171450">
              <a:buFont typeface="Arial" panose="020B0604020202020204" pitchFamily="34" charset="0"/>
              <a:buChar char="•"/>
            </a:pPr>
            <a:r>
              <a:rPr lang="es-ES_tradnl" noProof="0" dirty="0"/>
              <a:t>Cambios en el personal de planta</a:t>
            </a:r>
          </a:p>
          <a:p>
            <a:pPr marL="628650" lvl="1" indent="-171450">
              <a:buFont typeface="Arial" panose="020B0604020202020204" pitchFamily="34" charset="0"/>
              <a:buChar char="•"/>
            </a:pPr>
            <a:r>
              <a:rPr lang="es-ES_tradnl" noProof="0" dirty="0"/>
              <a:t>Casos complejos</a:t>
            </a:r>
          </a:p>
          <a:p>
            <a:pPr marL="628650" lvl="1" indent="-171450">
              <a:buFont typeface="Arial" panose="020B0604020202020204" pitchFamily="34" charset="0"/>
              <a:buChar char="•"/>
            </a:pPr>
            <a:r>
              <a:rPr lang="es-ES_tradnl" noProof="0" dirty="0"/>
              <a:t>Supervisión</a:t>
            </a:r>
          </a:p>
          <a:p>
            <a:pPr marL="628650" lvl="1" indent="-171450">
              <a:buFont typeface="Arial" panose="020B0604020202020204" pitchFamily="34" charset="0"/>
              <a:buChar char="•"/>
            </a:pPr>
            <a:r>
              <a:rPr lang="es-ES_tradnl" noProof="0" dirty="0"/>
              <a:t>Participación de la/del menor en el proceso de gestión de casos</a:t>
            </a:r>
          </a:p>
        </p:txBody>
      </p:sp>
      <p:sp>
        <p:nvSpPr>
          <p:cNvPr id="3" name="Slide Image Placeholder 2">
            <a:extLst>
              <a:ext uri="{FF2B5EF4-FFF2-40B4-BE49-F238E27FC236}">
                <a16:creationId xmlns:a16="http://schemas.microsoft.com/office/drawing/2014/main" id="{8E6F2690-30A9-681E-8C4E-74BFE99FE33B}"/>
              </a:ext>
            </a:extLst>
          </p:cNvPr>
          <p:cNvSpPr>
            <a:spLocks noGrp="1" noRot="1" noChangeAspect="1"/>
          </p:cNvSpPr>
          <p:nvPr>
            <p:ph type="sldImg"/>
          </p:nvPr>
        </p:nvSpPr>
        <p:spPr/>
      </p:sp>
    </p:spTree>
    <p:extLst>
      <p:ext uri="{BB962C8B-B14F-4D97-AF65-F5344CB8AC3E}">
        <p14:creationId xmlns:p14="http://schemas.microsoft.com/office/powerpoint/2010/main" val="3184868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sz="1150" b="1" noProof="0" dirty="0"/>
              <a:t>ADAPTAR AL CONTEXTO</a:t>
            </a:r>
          </a:p>
          <a:p>
            <a:pPr marL="171450" indent="-171450">
              <a:buFont typeface="Arial" panose="020B0604020202020204" pitchFamily="34" charset="0"/>
              <a:buChar char="•"/>
            </a:pPr>
            <a:r>
              <a:rPr lang="es-ES_tradnl" sz="1150" noProof="0" dirty="0"/>
              <a:t>Haga las adaptaciones que sean necesarias en función del grupo.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150" b="1" noProof="0" dirty="0">
                <a:highlight>
                  <a:schemeClr val="lt1"/>
                </a:highlight>
                <a:sym typeface="Helvetica Neue"/>
              </a:rPr>
              <a:t>_____________________________________________________________________________</a:t>
            </a:r>
          </a:p>
          <a:p>
            <a:pPr marL="0" indent="0">
              <a:buFont typeface="Arial" panose="020B0604020202020204" pitchFamily="34" charset="0"/>
              <a:buNone/>
            </a:pPr>
            <a:endParaRPr lang="es-ES_tradnl" sz="1150" noProof="0" dirty="0"/>
          </a:p>
          <a:p>
            <a:pPr marL="0" indent="0">
              <a:buFont typeface="Arial" panose="020B0604020202020204" pitchFamily="34" charset="0"/>
              <a:buNone/>
            </a:pPr>
            <a:r>
              <a:rPr lang="es-ES_tradnl" sz="1150" b="1" noProof="0" dirty="0"/>
              <a:t>EXPLICAR:</a:t>
            </a:r>
          </a:p>
          <a:p>
            <a:pPr marL="171450" indent="-171450">
              <a:buFont typeface="Arial" panose="020B0604020202020204" pitchFamily="34" charset="0"/>
              <a:buChar char="•"/>
            </a:pPr>
            <a:r>
              <a:rPr lang="es-ES_tradnl" sz="1150" b="1" i="1" noProof="0" dirty="0"/>
              <a:t>Para comprender la situación de la/del menor</a:t>
            </a:r>
          </a:p>
          <a:p>
            <a:pPr marL="628650" lvl="1" indent="-171450">
              <a:buFont typeface="Arial" panose="020B0604020202020204" pitchFamily="34" charset="0"/>
              <a:buChar char="•"/>
            </a:pPr>
            <a:r>
              <a:rPr lang="es-ES_tradnl" sz="1150" i="1" noProof="0" dirty="0"/>
              <a:t>Proporcionar ayuda y servicios específicos, que sean adecuados, se adapten a las necesidades específicas de la/del menor y que respondan a los riesgos de protección.</a:t>
            </a:r>
          </a:p>
          <a:p>
            <a:pPr marL="628650" lvl="1" indent="-171450">
              <a:buFont typeface="Arial" panose="020B0604020202020204" pitchFamily="34" charset="0"/>
              <a:buChar char="•"/>
            </a:pPr>
            <a:r>
              <a:rPr lang="es-ES_tradnl" sz="1150" i="1" noProof="0" dirty="0"/>
              <a:t>La información que se recopile y se comparta debe tener una finalidad clara. Por esa razón, estamos autorizados a recopilar y almacenar datos siempre que respetemos las normas para la protección de datos.</a:t>
            </a:r>
          </a:p>
          <a:p>
            <a:pPr marL="628650" lvl="1" indent="-171450">
              <a:buFont typeface="Arial" panose="020B0604020202020204" pitchFamily="34" charset="0"/>
              <a:buChar char="•"/>
            </a:pPr>
            <a:r>
              <a:rPr lang="es-ES_tradnl" sz="1150" i="1" noProof="0" dirty="0"/>
              <a:t>Esto debemos explicárselo a las/os menores y a sus familias.</a:t>
            </a:r>
          </a:p>
          <a:p>
            <a:pPr marL="171450" indent="-171450">
              <a:buFont typeface="Arial" panose="020B0604020202020204" pitchFamily="34" charset="0"/>
              <a:buChar char="•"/>
            </a:pPr>
            <a:r>
              <a:rPr lang="es-ES_tradnl" sz="1150" b="1" i="1" noProof="0" dirty="0"/>
              <a:t>Para estar al día con los casos</a:t>
            </a:r>
          </a:p>
          <a:p>
            <a:pPr marL="628650" lvl="1" indent="-171450">
              <a:buFont typeface="Arial" panose="020B0604020202020204" pitchFamily="34" charset="0"/>
              <a:buChar char="•"/>
            </a:pPr>
            <a:r>
              <a:rPr lang="es-ES_tradnl" sz="1150" i="1" noProof="0" dirty="0"/>
              <a:t>Esta herramienta nos permite recordar información específica de casa caso.</a:t>
            </a:r>
          </a:p>
          <a:p>
            <a:pPr marL="628650" lvl="1" indent="-171450">
              <a:buFont typeface="Arial" panose="020B0604020202020204" pitchFamily="34" charset="0"/>
              <a:buChar char="•"/>
            </a:pPr>
            <a:r>
              <a:rPr lang="es-ES_tradnl" sz="1150" i="1" noProof="0" dirty="0"/>
              <a:t>De esta forma, evitamos tener que repetir las preguntas a las/os menores/familias.</a:t>
            </a:r>
          </a:p>
          <a:p>
            <a:pPr marL="171450" indent="-171450">
              <a:buFont typeface="Arial" panose="020B0604020202020204" pitchFamily="34" charset="0"/>
              <a:buChar char="•"/>
            </a:pPr>
            <a:r>
              <a:rPr lang="es-ES_tradnl" sz="1150" b="1" i="1" noProof="0" dirty="0"/>
              <a:t>Para evaluar la calidad en la atención</a:t>
            </a:r>
          </a:p>
          <a:p>
            <a:pPr marL="628650" lvl="1" indent="-171450">
              <a:buFont typeface="Arial" panose="020B0604020202020204" pitchFamily="34" charset="0"/>
              <a:buChar char="•"/>
            </a:pPr>
            <a:r>
              <a:rPr lang="es-ES_tradnl" sz="1150" i="1" noProof="0" dirty="0"/>
              <a:t>Esto ayuda a las/los supervisores/as a evaluar la calidad de los servicios prestados.</a:t>
            </a:r>
          </a:p>
          <a:p>
            <a:pPr marL="171450" indent="-171450">
              <a:buFont typeface="Arial" panose="020B0604020202020204" pitchFamily="34" charset="0"/>
              <a:buChar char="•"/>
            </a:pPr>
            <a:r>
              <a:rPr lang="es-ES_tradnl" sz="1150" b="1" i="1" noProof="0" dirty="0"/>
              <a:t>Para llevar un registro de los progresos</a:t>
            </a:r>
          </a:p>
          <a:p>
            <a:pPr marL="628650" lvl="1" indent="-171450">
              <a:buFont typeface="Arial" panose="020B0604020202020204" pitchFamily="34" charset="0"/>
              <a:buChar char="•"/>
            </a:pPr>
            <a:r>
              <a:rPr lang="es-ES_tradnl" sz="1150" i="1" noProof="0" dirty="0"/>
              <a:t>Para contar con un registro de los cambios/progresos de la/el menor y su familia a largo plazo.</a:t>
            </a:r>
          </a:p>
          <a:p>
            <a:pPr marL="171450" indent="-171450">
              <a:buFont typeface="Arial" panose="020B0604020202020204" pitchFamily="34" charset="0"/>
              <a:buChar char="•"/>
            </a:pPr>
            <a:r>
              <a:rPr lang="es-ES_tradnl" sz="1150" b="1" i="1" noProof="0" dirty="0"/>
              <a:t>Para garantizar la continuidad de los servicios</a:t>
            </a:r>
          </a:p>
          <a:p>
            <a:pPr marL="628650" lvl="1" indent="-171450">
              <a:buFont typeface="Arial" panose="020B0604020202020204" pitchFamily="34" charset="0"/>
              <a:buChar char="•"/>
            </a:pPr>
            <a:r>
              <a:rPr lang="es-ES_tradnl" sz="1150" i="1" noProof="0" dirty="0"/>
              <a:t>Esto permite que las/os asistentes sociales a quienes haya sido asignado/transferido un caso puedan continuar prestando los servicios a la/al menor cuando sea necesario.</a:t>
            </a:r>
          </a:p>
          <a:p>
            <a:pPr marL="628650" lvl="1" indent="-171450">
              <a:buFont typeface="Arial" panose="020B0604020202020204" pitchFamily="34" charset="0"/>
              <a:buChar char="•"/>
            </a:pPr>
            <a:r>
              <a:rPr lang="es-ES_tradnl" sz="1150" i="1" noProof="0" dirty="0"/>
              <a:t>Esto permite que si un miembro del personal está de baja, enfermo o abandona la organización, otra/o asistente social puede ver qué medidas se han tomado hasta el momento y qué está pasando con el caso.</a:t>
            </a:r>
          </a:p>
          <a:p>
            <a:pPr marL="171450" lvl="0" indent="-171450">
              <a:buFont typeface="Arial" panose="020B0604020202020204" pitchFamily="34" charset="0"/>
              <a:buChar char="•"/>
            </a:pPr>
            <a:r>
              <a:rPr lang="es-ES_tradnl" sz="1150" b="1" i="1" noProof="0" dirty="0"/>
              <a:t>Para acceder a la información en tiempo real</a:t>
            </a:r>
          </a:p>
          <a:p>
            <a:pPr marL="628650" lvl="1" indent="-171450">
              <a:buFont typeface="Arial" panose="020B0604020202020204" pitchFamily="34" charset="0"/>
              <a:buChar char="•"/>
            </a:pPr>
            <a:r>
              <a:rPr lang="es-ES_tradnl" sz="1150" i="1" noProof="0" dirty="0"/>
              <a:t>Esto nos permite hacer seguimiento a los servicios en tiempo real.</a:t>
            </a:r>
          </a:p>
          <a:p>
            <a:pPr marL="628650" lvl="1" indent="-171450">
              <a:buFont typeface="Arial" panose="020B0604020202020204" pitchFamily="34" charset="0"/>
              <a:buChar char="•"/>
            </a:pPr>
            <a:r>
              <a:rPr lang="es-ES_tradnl" sz="1150" i="1" noProof="0" dirty="0"/>
              <a:t>Recopilar datos periódicamente (p. ej., diariamente) es una alternativa estable y de bajo costo.</a:t>
            </a:r>
          </a:p>
          <a:p>
            <a:pPr marL="171450" lvl="0" indent="-171450">
              <a:buFont typeface="Arial" panose="020B0604020202020204" pitchFamily="34" charset="0"/>
              <a:buChar char="•"/>
            </a:pPr>
            <a:r>
              <a:rPr lang="es-ES_tradnl" sz="1150" b="1" i="1" noProof="0" dirty="0"/>
              <a:t>Para proteger la propiedad de los datos</a:t>
            </a:r>
          </a:p>
          <a:p>
            <a:pPr marL="628650" lvl="1" indent="-171450">
              <a:buFont typeface="Arial" panose="020B0604020202020204" pitchFamily="34" charset="0"/>
              <a:buChar char="•"/>
            </a:pPr>
            <a:r>
              <a:rPr lang="es-ES_tradnl" sz="1150" i="1" u="none" noProof="0" dirty="0"/>
              <a:t>Las/os menores y sus familias son los únicos propietarios de la información (es decir, de la información que hemos recopilado y almacenado)</a:t>
            </a:r>
          </a:p>
          <a:p>
            <a:pPr marL="628650" lvl="1" indent="-171450">
              <a:buFont typeface="Arial" panose="020B0604020202020204" pitchFamily="34" charset="0"/>
              <a:buChar char="•"/>
            </a:pPr>
            <a:r>
              <a:rPr lang="es-ES_tradnl" sz="1150" i="1" u="none" noProof="0" dirty="0"/>
              <a:t>Ellos pueden solicitar que se elimine o modifique cualquier dato/información si lo desean en cualquier momento (esto está relacionado con las normas éticas, la participación y el respeto de sus opiniones).</a:t>
            </a:r>
          </a:p>
        </p:txBody>
      </p:sp>
      <p:sp>
        <p:nvSpPr>
          <p:cNvPr id="3" name="Slide Image Placeholder 2">
            <a:extLst>
              <a:ext uri="{FF2B5EF4-FFF2-40B4-BE49-F238E27FC236}">
                <a16:creationId xmlns:a16="http://schemas.microsoft.com/office/drawing/2014/main" id="{903DC65A-5F10-2AA4-1641-9BF0D56947F3}"/>
              </a:ext>
            </a:extLst>
          </p:cNvPr>
          <p:cNvSpPr>
            <a:spLocks noGrp="1" noRot="1" noChangeAspect="1"/>
          </p:cNvSpPr>
          <p:nvPr>
            <p:ph type="sldImg"/>
          </p:nvPr>
        </p:nvSpPr>
        <p:spPr/>
      </p:sp>
    </p:spTree>
    <p:extLst>
      <p:ext uri="{BB962C8B-B14F-4D97-AF65-F5344CB8AC3E}">
        <p14:creationId xmlns:p14="http://schemas.microsoft.com/office/powerpoint/2010/main" val="10160507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171450" indent="-171450">
              <a:buFont typeface="Arial" panose="020B0604020202020204" pitchFamily="34" charset="0"/>
              <a:buChar char="•"/>
            </a:pPr>
            <a:r>
              <a:rPr lang="es-ES_tradnl" noProof="0" dirty="0"/>
              <a:t>Organice el debate en Jamboard o una pizarra.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_____________________________________________________________________________</a:t>
            </a:r>
          </a:p>
          <a:p>
            <a:endParaRPr lang="es-ES_tradnl" b="1" noProof="0" dirty="0"/>
          </a:p>
          <a:p>
            <a:r>
              <a:rPr lang="es-ES_tradnl" b="1" noProof="0" dirty="0"/>
              <a:t>DEBATE EN GRUPO (Tiempo: 10 min)</a:t>
            </a:r>
            <a:endParaRPr lang="es-ES_tradnl" i="1" noProof="0" dirty="0"/>
          </a:p>
          <a:p>
            <a:pPr marL="171450" indent="-171450">
              <a:buFont typeface="Arial" panose="020B0604020202020204" pitchFamily="34" charset="0"/>
              <a:buChar char="•"/>
            </a:pPr>
            <a:r>
              <a:rPr lang="es-ES_tradnl" i="1" noProof="0" dirty="0"/>
              <a:t>En grupos, reflexionen sobre la siguiente pregunta...</a:t>
            </a:r>
          </a:p>
          <a:p>
            <a:pPr marL="171450" indent="-171450">
              <a:buFont typeface="Arial" panose="020B0604020202020204" pitchFamily="34" charset="0"/>
              <a:buChar char="•"/>
            </a:pPr>
            <a:r>
              <a:rPr lang="es-ES_tradnl" b="0" i="0" noProof="0" dirty="0"/>
              <a:t>Presente el contenido de la diapositiva.</a:t>
            </a:r>
          </a:p>
          <a:p>
            <a:pPr marL="171450" indent="-171450">
              <a:buFont typeface="Arial" panose="020B0604020202020204" pitchFamily="34" charset="0"/>
              <a:buChar char="•"/>
            </a:pPr>
            <a:r>
              <a:rPr lang="es-ES_tradnl" noProof="0" dirty="0"/>
              <a:t>Divida a las/os participantes en grupos de 3-5 personas.</a:t>
            </a:r>
          </a:p>
          <a:p>
            <a:pPr marL="171450" indent="-171450">
              <a:buFont typeface="Arial" panose="020B0604020202020204" pitchFamily="34" charset="0"/>
              <a:buChar char="•"/>
            </a:pPr>
            <a:r>
              <a:rPr lang="es-ES_tradnl" b="0" noProof="0" dirty="0"/>
              <a:t>Asegúrese de las/os participantes tengan suficiente tiempo para debatir la pregunta.</a:t>
            </a:r>
          </a:p>
          <a:p>
            <a:pPr marL="171450" indent="-171450">
              <a:buFont typeface="Arial" panose="020B0604020202020204" pitchFamily="34" charset="0"/>
              <a:buChar char="•"/>
            </a:pPr>
            <a:r>
              <a:rPr lang="es-ES_tradnl" noProof="0" dirty="0"/>
              <a:t>A continuación, algunas pistas que podría ofrecerles si es necesario:</a:t>
            </a:r>
          </a:p>
          <a:p>
            <a:pPr marL="628650" lvl="1" indent="-171450">
              <a:buFont typeface="Arial" panose="020B0604020202020204" pitchFamily="34" charset="0"/>
              <a:buChar char="•"/>
            </a:pPr>
            <a:r>
              <a:rPr lang="es-ES_tradnl" noProof="0" dirty="0"/>
              <a:t>Trámites</a:t>
            </a:r>
          </a:p>
          <a:p>
            <a:pPr marL="628650" lvl="1" indent="-171450">
              <a:buFont typeface="Arial" panose="020B0604020202020204" pitchFamily="34" charset="0"/>
              <a:buChar char="•"/>
            </a:pPr>
            <a:r>
              <a:rPr lang="es-ES_tradnl" noProof="0" dirty="0"/>
              <a:t>Comunicación con los supervisores</a:t>
            </a:r>
          </a:p>
          <a:p>
            <a:pPr marL="628650" lvl="1" indent="-171450">
              <a:buFont typeface="Arial" panose="020B0604020202020204" pitchFamily="34" charset="0"/>
              <a:buChar char="•"/>
            </a:pPr>
            <a:r>
              <a:rPr lang="es-ES_tradnl" noProof="0" dirty="0"/>
              <a:t>Seguimiento de expedientes</a:t>
            </a:r>
          </a:p>
          <a:p>
            <a:pPr marL="628650" lvl="1" indent="-171450">
              <a:buFont typeface="Arial" panose="020B0604020202020204" pitchFamily="34" charset="0"/>
              <a:buChar char="•"/>
            </a:pPr>
            <a:r>
              <a:rPr lang="es-ES_tradnl" noProof="0" dirty="0"/>
              <a:t>Búsqueda de información en los expedientes</a:t>
            </a:r>
          </a:p>
          <a:p>
            <a:pPr marL="0" lvl="0" indent="0">
              <a:buFont typeface="Arial" panose="020B0604020202020204" pitchFamily="34" charset="0"/>
              <a:buNone/>
            </a:pPr>
            <a:endParaRPr lang="es-ES_tradnl" noProof="0" dirty="0"/>
          </a:p>
          <a:p>
            <a:pPr marL="0" lvl="0" indent="0">
              <a:buFont typeface="Arial" panose="020B0604020202020204" pitchFamily="34" charset="0"/>
              <a:buNone/>
            </a:pPr>
            <a:r>
              <a:rPr lang="es-ES_tradnl" b="1" noProof="0" dirty="0"/>
              <a:t>DEBATE GENERAL</a:t>
            </a:r>
          </a:p>
          <a:p>
            <a:pPr marL="171450" lvl="0" indent="-171450">
              <a:buFont typeface="Arial" panose="020B0604020202020204" pitchFamily="34" charset="0"/>
              <a:buChar char="•"/>
            </a:pPr>
            <a:r>
              <a:rPr lang="es-ES_tradnl" noProof="0" dirty="0"/>
              <a:t>Propicie un debate general e invítelos a responder a la pregunta.</a:t>
            </a:r>
          </a:p>
          <a:p>
            <a:pPr marL="171450" indent="-171450">
              <a:buFont typeface="Arial" panose="020B0604020202020204" pitchFamily="34" charset="0"/>
              <a:buChar char="•"/>
            </a:pPr>
            <a:r>
              <a:rPr lang="es-ES_tradnl" noProof="0" dirty="0"/>
              <a:t>Anote sus respuestas en una pizarra/rotafolio.</a:t>
            </a:r>
          </a:p>
          <a:p>
            <a:pPr marL="0" indent="0">
              <a:buFont typeface="Arial" panose="020B0604020202020204" pitchFamily="34" charset="0"/>
              <a:buNone/>
            </a:pPr>
            <a:endParaRPr lang="es-ES_tradnl" noProof="0" dirty="0"/>
          </a:p>
          <a:p>
            <a:pPr marL="0" indent="0">
              <a:buFont typeface="Arial" panose="020B0604020202020204" pitchFamily="34" charset="0"/>
              <a:buNone/>
            </a:pPr>
            <a:r>
              <a:rPr lang="es-ES_tradnl" b="1" noProof="0" dirty="0"/>
              <a:t>CONCLUSIÓN</a:t>
            </a:r>
          </a:p>
          <a:p>
            <a:pPr marL="171450" indent="-171450">
              <a:buFont typeface="Arial" panose="020B0604020202020204" pitchFamily="34" charset="0"/>
              <a:buChar char="•"/>
            </a:pPr>
            <a:r>
              <a:rPr lang="es-ES_tradnl" i="1" noProof="0" dirty="0"/>
              <a:t>Volveremos a este tema cuando estemos practicando en el sistema CPIMS+.</a:t>
            </a:r>
            <a:endParaRPr lang="es-ES_tradnl" noProof="0" dirty="0"/>
          </a:p>
          <a:p>
            <a:endParaRPr lang="es-ES_tradnl" noProof="0" dirty="0"/>
          </a:p>
        </p:txBody>
      </p:sp>
      <p:sp>
        <p:nvSpPr>
          <p:cNvPr id="3" name="Slide Image Placeholder 2">
            <a:extLst>
              <a:ext uri="{FF2B5EF4-FFF2-40B4-BE49-F238E27FC236}">
                <a16:creationId xmlns:a16="http://schemas.microsoft.com/office/drawing/2014/main" id="{8BDE5746-68A3-4036-F02B-87F2A2280D61}"/>
              </a:ext>
            </a:extLst>
          </p:cNvPr>
          <p:cNvSpPr>
            <a:spLocks noGrp="1" noRot="1" noChangeAspect="1"/>
          </p:cNvSpPr>
          <p:nvPr>
            <p:ph type="sldImg"/>
          </p:nvPr>
        </p:nvSpPr>
        <p:spPr/>
      </p:sp>
    </p:spTree>
    <p:extLst>
      <p:ext uri="{BB962C8B-B14F-4D97-AF65-F5344CB8AC3E}">
        <p14:creationId xmlns:p14="http://schemas.microsoft.com/office/powerpoint/2010/main" val="4021998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Veamos ahora la gestión de la información y los distintos elementos que hacen parte de un sistema de gestión de datos para la gestión de casos.</a:t>
            </a:r>
          </a:p>
          <a:p>
            <a:pPr marL="171450" indent="-171450">
              <a:buFont typeface="Arial" panose="020B0604020202020204" pitchFamily="34" charset="0"/>
              <a:buChar char="•"/>
            </a:pPr>
            <a:r>
              <a:rPr lang="es-ES_tradnl" b="0" i="0" noProof="0" dirty="0"/>
              <a:t>Presente el contenido de la diapositiva.</a:t>
            </a:r>
          </a:p>
          <a:p>
            <a:pPr marL="0" indent="0">
              <a:buFont typeface="Arial" panose="020B0604020202020204" pitchFamily="34" charset="0"/>
              <a:buNone/>
            </a:pPr>
            <a:endParaRPr lang="es-ES_tradnl" b="1" noProof="0" dirty="0"/>
          </a:p>
          <a:p>
            <a:pPr marL="0" indent="0">
              <a:buFont typeface="Arial" panose="020B0604020202020204" pitchFamily="34" charset="0"/>
              <a:buNone/>
            </a:pPr>
            <a:r>
              <a:rPr lang="es-ES_tradnl" b="1" noProof="0" dirty="0"/>
              <a:t>DEBATE GENERAL</a:t>
            </a:r>
          </a:p>
          <a:p>
            <a:pPr marL="171450" indent="-171450">
              <a:buFont typeface="Arial" panose="020B0604020202020204" pitchFamily="34" charset="0"/>
              <a:buChar char="•"/>
            </a:pPr>
            <a:r>
              <a:rPr lang="es-ES_tradnl" b="1" i="1" noProof="0" dirty="0"/>
              <a:t>Cuando hablamos de “documentación”, ¿qué ejemplos se les ocurren? ¿Por qué es importante documentar?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Por ejemplo, cuadernos/apuntes, formularios y bases de datos.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Documentar permite a las/os asistentes sociales tomar decisiones acertadas a partir de los hechos.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Los formularios favorecen la transparencia y responsabilidad de la organización y el personal con las/os menores y sus familia, ya que llevar un buen registro es una de nuestras responsabilidades a nivel profesional y ético, y en algunos países es una obligación legal.</a:t>
            </a:r>
          </a:p>
          <a:p>
            <a:pPr marL="171450" indent="-171450">
              <a:buFont typeface="Arial" panose="020B0604020202020204" pitchFamily="34" charset="0"/>
              <a:buChar char="•"/>
            </a:pPr>
            <a:r>
              <a:rPr lang="es-ES_tradnl" b="1" i="1" noProof="0" dirty="0"/>
              <a:t>¿Quién de ustedes ha oído hablar de los POS? ¿Qué son? ¿Por qué son importantes?</a:t>
            </a:r>
          </a:p>
          <a:p>
            <a:pPr marL="628650" lvl="1" indent="-171450">
              <a:buFont typeface="Arial" panose="020B0604020202020204" pitchFamily="34" charset="0"/>
              <a:buChar char="•"/>
            </a:pPr>
            <a:r>
              <a:rPr lang="es-ES_tradnl" noProof="0" dirty="0"/>
              <a:t>Los procedimientos operativos estándares establecen prácticas estandarizadas para el proceso de gestión de casos.</a:t>
            </a:r>
          </a:p>
          <a:p>
            <a:pPr marL="628650" lvl="1" indent="-171450">
              <a:buFont typeface="Arial" panose="020B0604020202020204" pitchFamily="34" charset="0"/>
              <a:buChar char="•"/>
            </a:pPr>
            <a:r>
              <a:rPr lang="es-ES_tradnl" noProof="0" dirty="0"/>
              <a:t>Los POS ofrecen un diagrama con los pasos para la gestión de casos y los procedimientos y prácticas estandarizadas para cada situación.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Esta herramienta permite a los proveedores de servicios estandarizar y armonizar los servicios y enfoques para las/os menores y sus familias.</a:t>
            </a:r>
          </a:p>
          <a:p>
            <a:pPr marL="171450" indent="-171450">
              <a:buFont typeface="Arial" panose="020B0604020202020204" pitchFamily="34" charset="0"/>
              <a:buChar char="•"/>
            </a:pPr>
            <a:r>
              <a:rPr lang="es-ES_tradnl" b="1" i="1" noProof="0" dirty="0"/>
              <a:t>¿Han participado alguna vez en una evaluación de impacto de la protección de datos? ¿Quién puede explicarnos en qué consiste? ¿Por qué es importante?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El propósito es identificar, evaluar y abordar los riesgos potenciales para las/os menores que se derivan de la gestión de datos de casos delicados a nivel interno y entre agencias/organismos.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Los resultados de la evaluación deben resultar en un plan de acción y toda información relevante debe incluirse en el </a:t>
            </a:r>
            <a:r>
              <a:rPr lang="es-ES_tradnl" i="1" noProof="0" dirty="0"/>
              <a:t>Protocolo para la protección de datos e intercambio de la información.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Tenga en cuenta que la evaluación de impacto no se incluye actualmente en las directrices interagenciales.</a:t>
            </a:r>
          </a:p>
          <a:p>
            <a:pPr marL="171450" indent="-171450">
              <a:buFont typeface="Arial" panose="020B0604020202020204" pitchFamily="34" charset="0"/>
              <a:buChar char="•"/>
              <a:defRPr/>
            </a:pPr>
            <a:endParaRPr lang="es-ES_tradnl" i="1" noProof="0" dirty="0"/>
          </a:p>
          <a:p>
            <a:pPr>
              <a:defRPr/>
            </a:pPr>
            <a:r>
              <a:rPr lang="es-ES_tradnl" b="1" noProof="0" dirty="0"/>
              <a:t>CONTINÚA EN LA SIGUIENTE DIAPOSITIVA</a:t>
            </a:r>
            <a:r>
              <a:rPr lang="es-ES_tradnl" b="1" noProof="0" dirty="0">
                <a:sym typeface="Wingdings" panose="05000000000000000000" pitchFamily="2" charset="2"/>
              </a:rPr>
              <a:t></a:t>
            </a:r>
            <a:endParaRPr lang="es-ES_tradnl" b="1" noProof="0" dirty="0"/>
          </a:p>
        </p:txBody>
      </p:sp>
      <p:sp>
        <p:nvSpPr>
          <p:cNvPr id="3" name="Slide Image Placeholder 2">
            <a:extLst>
              <a:ext uri="{FF2B5EF4-FFF2-40B4-BE49-F238E27FC236}">
                <a16:creationId xmlns:a16="http://schemas.microsoft.com/office/drawing/2014/main" id="{D4F0B5F6-E86A-0F3B-3BC0-4B2D72B9CC22}"/>
              </a:ext>
            </a:extLst>
          </p:cNvPr>
          <p:cNvSpPr>
            <a:spLocks noGrp="1" noRot="1" noChangeAspect="1"/>
          </p:cNvSpPr>
          <p:nvPr>
            <p:ph type="sldImg"/>
          </p:nvPr>
        </p:nvSpPr>
        <p:spPr/>
      </p:sp>
    </p:spTree>
    <p:extLst>
      <p:ext uri="{BB962C8B-B14F-4D97-AF65-F5344CB8AC3E}">
        <p14:creationId xmlns:p14="http://schemas.microsoft.com/office/powerpoint/2010/main" val="120830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buClr>
                <a:schemeClr val="dk1"/>
              </a:buClr>
              <a:buSzPts val="1100"/>
            </a:pPr>
            <a:endParaRPr lang="en-US" sz="1300" dirty="0">
              <a:highlight>
                <a:schemeClr val="lt1"/>
              </a:highlight>
            </a:endParaRPr>
          </a:p>
        </p:txBody>
      </p:sp>
      <p:sp>
        <p:nvSpPr>
          <p:cNvPr id="4" name="Slide Number Placeholder 3"/>
          <p:cNvSpPr>
            <a:spLocks noGrp="1"/>
          </p:cNvSpPr>
          <p:nvPr>
            <p:ph type="sldNum" sz="quarter" idx="5"/>
          </p:nvPr>
        </p:nvSpPr>
        <p:spPr/>
        <p:txBody>
          <a:bodyPr/>
          <a:lstStyle/>
          <a:p>
            <a:fld id="{780767AD-8186-5647-9165-A19B63BA7F43}" type="slidenum">
              <a:rPr lang="en-US" smtClean="0"/>
              <a:t>3</a:t>
            </a:fld>
            <a:endParaRPr lang="en-US" dirty="0"/>
          </a:p>
        </p:txBody>
      </p:sp>
    </p:spTree>
    <p:extLst>
      <p:ext uri="{BB962C8B-B14F-4D97-AF65-F5344CB8AC3E}">
        <p14:creationId xmlns:p14="http://schemas.microsoft.com/office/powerpoint/2010/main" val="3918369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t>CONTINUACIÓN</a:t>
            </a:r>
            <a:r>
              <a:rPr lang="es-ES_tradnl" b="1" noProof="0" dirty="0">
                <a:sym typeface="Wingdings" panose="05000000000000000000" pitchFamily="2" charset="2"/>
              </a:rPr>
              <a:t></a:t>
            </a:r>
            <a:endParaRPr lang="es-ES_tradnl" b="1" noProof="0" dirty="0"/>
          </a:p>
          <a:p>
            <a:endParaRPr lang="es-ES_tradnl" b="1" noProof="0" dirty="0"/>
          </a:p>
          <a:p>
            <a:r>
              <a:rPr lang="es-ES_tradnl" b="1" noProof="0" dirty="0"/>
              <a:t>DEBATE GENERAL</a:t>
            </a:r>
            <a:endParaRPr lang="es-ES_tradnl" b="1" i="1" noProof="0" dirty="0"/>
          </a:p>
          <a:p>
            <a:pPr marL="171450" indent="-171450">
              <a:buFont typeface="Arial" panose="020B0604020202020204" pitchFamily="34" charset="0"/>
              <a:buChar char="•"/>
            </a:pPr>
            <a:r>
              <a:rPr lang="es-ES_tradnl" b="1" i="1" noProof="0" dirty="0"/>
              <a:t>¿Quién ha leído el Protocolo para la protección de datos e intercambio de la información? ¿En qué consiste?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La gestión de casos supone riesgos para las/os menores y sus familias. El objetivo de este protocolo es minimizar o evitar esos riesgos.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El protocolo establece qué se debe hacer para garantizar la protección de los datos.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Es un acuerdo entre los organismos y el personal que especifica qué información está bien compartir o no, cuándo está bien compartirla y cómo hacerlo.</a:t>
            </a:r>
            <a:endParaRPr lang="es-ES_tradnl" i="1" noProof="0" dirty="0"/>
          </a:p>
          <a:p>
            <a:pPr marL="171450" indent="-171450">
              <a:buFont typeface="Arial" panose="020B0604020202020204" pitchFamily="34" charset="0"/>
              <a:buChar char="•"/>
            </a:pPr>
            <a:r>
              <a:rPr lang="es-ES_tradnl" b="1" i="1" noProof="0" dirty="0"/>
              <a:t>¿Qué base(s) de datos utilizan ustedes actualmente? ¿Por qué son importantes las bases de datos?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Por ejemplo, CPIMS+, ProGres, Excel,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Las bases de datos tienen muchos propósitos, pero en general, permiten almacenar datos confidenciales de forma segura, analizar riesgos de protección de menores, ver los progresos/avances del equipo y acceder a información resumida para la elaboración de informes.</a:t>
            </a:r>
            <a:endParaRPr lang="es-ES_tradnl" sz="1200" b="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ES_tradnl" sz="1200" b="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200" b="1" noProof="0" dirty="0"/>
              <a:t>CONCLUSIÓN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i="1" noProof="0" dirty="0"/>
              <a:t>Utilizar una base de datos de gestión de casos como CPIMS+ no tiene ninguna utilidad si los usuarios no cuentan con suficientes conocimientos/experiencia en la gestión de casos o si no se cumplen los otros 4 requisitos para la gestión de la información (IM4CM) o estos no son de suficiente calidad.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i="1" noProof="0" dirty="0"/>
              <a:t>Los datos que se recopilan en la gestión de casos son la información más delicada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i="1" noProof="0" dirty="0"/>
              <a:t>Estos datos incluyen información personal (identificable), así como cualquier otra información confidencial relacionada con el caso/proceso.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i="1" noProof="0" dirty="0"/>
              <a:t>Por lo tanto, es necesario garantizar el cumplimiento de las normas éticas de protección de datos y confidencialidad, y tener en cuenta otras consideraciones específicas al trabajar con bases de datos electrónicas.</a:t>
            </a:r>
          </a:p>
          <a:p>
            <a:pPr marL="185715" lvl="0" indent="-185715">
              <a:buClr>
                <a:schemeClr val="dk1"/>
              </a:buClr>
              <a:buSzPts val="1100"/>
              <a:buFont typeface="Arial" panose="020B0604020202020204" pitchFamily="34" charset="0"/>
              <a:buChar char="•"/>
            </a:pPr>
            <a:r>
              <a:rPr lang="es-ES_tradnl" i="1" noProof="0" dirty="0"/>
              <a:t>Antes de continuar, ¿alguien tiene alguna pregunta?</a:t>
            </a:r>
            <a:endParaRPr lang="es-ES_tradnl" b="0" i="1" noProof="0" dirty="0">
              <a:ea typeface="Helvetica Neue"/>
              <a:cs typeface="Helvetica Neue"/>
              <a:sym typeface="Helvetica Neue"/>
            </a:endParaRPr>
          </a:p>
        </p:txBody>
      </p:sp>
      <p:sp>
        <p:nvSpPr>
          <p:cNvPr id="3" name="Slide Image Placeholder 2">
            <a:extLst>
              <a:ext uri="{FF2B5EF4-FFF2-40B4-BE49-F238E27FC236}">
                <a16:creationId xmlns:a16="http://schemas.microsoft.com/office/drawing/2014/main" id="{D4F0B5F6-E86A-0F3B-3BC0-4B2D72B9CC22}"/>
              </a:ext>
            </a:extLst>
          </p:cNvPr>
          <p:cNvSpPr>
            <a:spLocks noGrp="1" noRot="1" noChangeAspect="1"/>
          </p:cNvSpPr>
          <p:nvPr>
            <p:ph type="sldImg"/>
          </p:nvPr>
        </p:nvSpPr>
        <p:spPr/>
      </p:sp>
    </p:spTree>
    <p:extLst>
      <p:ext uri="{BB962C8B-B14F-4D97-AF65-F5344CB8AC3E}">
        <p14:creationId xmlns:p14="http://schemas.microsoft.com/office/powerpoint/2010/main" val="2339887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Ahora que ya hemos hablado de la gestión de casos y de los elementos o pilares para la gestión de la información (IM4CM), podemos hablar de CPIMS+, el sistema de gestión de casos.</a:t>
            </a:r>
          </a:p>
          <a:p>
            <a:pPr marL="171450" indent="-171450">
              <a:buFont typeface="Arial" panose="020B0604020202020204" pitchFamily="34" charset="0"/>
              <a:buChar char="•"/>
            </a:pPr>
            <a:r>
              <a:rPr lang="es-ES_tradnl" i="1" noProof="0" dirty="0"/>
              <a:t>Les contaré sobre su historia, qué es y dónde se utiliza, y haremos una primera demostración en vivo en el sistema.</a:t>
            </a:r>
          </a:p>
          <a:p>
            <a:pPr marL="171450" indent="-171450">
              <a:buFont typeface="Arial" panose="020B0604020202020204" pitchFamily="34" charset="0"/>
              <a:buChar char="•"/>
            </a:pPr>
            <a:r>
              <a:rPr lang="es-ES_tradnl" i="1" noProof="0" dirty="0"/>
              <a:t>En las sesiones 2, 3 y 4 veremos algunas de las características específicas de CPIMS+ que pueden ayudarnos a mejorar la gestión de casos y también practicaremos en el sistema.</a:t>
            </a:r>
          </a:p>
          <a:p>
            <a:endParaRPr lang="es-ES_tradnl" noProof="0" dirty="0"/>
          </a:p>
          <a:p>
            <a:r>
              <a:rPr lang="es-ES_tradnl"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Indique a las/os participantes que deberán consultar el </a:t>
            </a:r>
            <a:r>
              <a:rPr lang="es-ES_tradnl" b="1" noProof="0" dirty="0"/>
              <a:t>“Plan de integración de CPIMS+” en la</a:t>
            </a:r>
            <a:r>
              <a:rPr lang="es-ES_tradnl" noProof="0" dirty="0"/>
              <a:t> </a:t>
            </a:r>
            <a:r>
              <a:rPr lang="es-ES_tradnl" b="1" noProof="0" dirty="0"/>
              <a:t>página 3 del Libro de ejercicios.</a:t>
            </a:r>
          </a:p>
          <a:p>
            <a:pPr marL="171450" indent="-171450">
              <a:buFont typeface="Arial" panose="020B0604020202020204" pitchFamily="34" charset="0"/>
              <a:buChar char="•"/>
            </a:pPr>
            <a:r>
              <a:rPr lang="es-ES_tradnl" i="1" noProof="0" dirty="0"/>
              <a:t>Ahora, quiero presentarles este modelo de Plan de integración de CPIMS+.</a:t>
            </a:r>
          </a:p>
          <a:p>
            <a:pPr marL="171450" indent="-171450">
              <a:buFont typeface="Arial" panose="020B0604020202020204" pitchFamily="34" charset="0"/>
              <a:buChar char="•"/>
            </a:pPr>
            <a:r>
              <a:rPr lang="es-ES_tradnl" i="1" noProof="0" dirty="0"/>
              <a:t>Durante este proceso, quisiera que ustedes tomaran nota de todas las formas en que les gustaría integrar CPIMS+ en su gestión de casos.</a:t>
            </a:r>
          </a:p>
          <a:p>
            <a:pPr marL="171450" indent="-171450">
              <a:buFont typeface="Arial" panose="020B0604020202020204" pitchFamily="34" charset="0"/>
              <a:buChar char="•"/>
            </a:pPr>
            <a:r>
              <a:rPr lang="es-ES_tradnl" i="1" noProof="0" dirty="0"/>
              <a:t>Esto podremos hablarlo más adelante durante los ejercicios, cuando estemos ingresando datos en CPIMS+, cuando estemos viendo qué funcionalidades utilizar y cuándo utilizarlas, etc.</a:t>
            </a:r>
          </a:p>
        </p:txBody>
      </p:sp>
      <p:sp>
        <p:nvSpPr>
          <p:cNvPr id="3" name="Slide Image Placeholder 2">
            <a:extLst>
              <a:ext uri="{FF2B5EF4-FFF2-40B4-BE49-F238E27FC236}">
                <a16:creationId xmlns:a16="http://schemas.microsoft.com/office/drawing/2014/main" id="{90CA146E-0FD3-0E48-99D2-86F3D8D3F142}"/>
              </a:ext>
            </a:extLst>
          </p:cNvPr>
          <p:cNvSpPr>
            <a:spLocks noGrp="1" noRot="1" noChangeAspect="1"/>
          </p:cNvSpPr>
          <p:nvPr>
            <p:ph type="sldImg"/>
          </p:nvPr>
        </p:nvSpPr>
        <p:spPr/>
      </p:sp>
    </p:spTree>
    <p:extLst>
      <p:ext uri="{BB962C8B-B14F-4D97-AF65-F5344CB8AC3E}">
        <p14:creationId xmlns:p14="http://schemas.microsoft.com/office/powerpoint/2010/main" val="3075846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i="1" noProof="0" dirty="0"/>
              <a:t>CPIMS+ inició en 2005 como resultado del consenso a nivel mundial sobre la necesidad de apoyar la gestión de la información tanto para la búsqueda y reunificación familiar como para la gestión de casos.</a:t>
            </a:r>
          </a:p>
          <a:p>
            <a:pPr marL="171450" indent="-171450">
              <a:buFont typeface="Arial" panose="020B0604020202020204" pitchFamily="34" charset="0"/>
              <a:buChar char="•"/>
            </a:pPr>
            <a:r>
              <a:rPr lang="es-ES_tradnl" i="1" noProof="0" dirty="0"/>
              <a:t>En ese momento, se lanzó la primera versión de CPIMS.</a:t>
            </a:r>
          </a:p>
          <a:p>
            <a:pPr marL="171450" indent="-171450">
              <a:buFont typeface="Arial" panose="020B0604020202020204" pitchFamily="34" charset="0"/>
              <a:buChar char="•"/>
            </a:pPr>
            <a:r>
              <a:rPr lang="es-ES_tradnl" i="1" noProof="0" dirty="0"/>
              <a:t>En 2014, se comenzó a desarrollar Primero, el software que usamos hoy en día.</a:t>
            </a:r>
          </a:p>
        </p:txBody>
      </p:sp>
      <p:sp>
        <p:nvSpPr>
          <p:cNvPr id="3" name="Slide Image Placeholder 2">
            <a:extLst>
              <a:ext uri="{FF2B5EF4-FFF2-40B4-BE49-F238E27FC236}">
                <a16:creationId xmlns:a16="http://schemas.microsoft.com/office/drawing/2014/main" id="{B3AADB21-16DF-67EF-37C6-00DC4444E1F3}"/>
              </a:ext>
            </a:extLst>
          </p:cNvPr>
          <p:cNvSpPr>
            <a:spLocks noGrp="1" noRot="1" noChangeAspect="1"/>
          </p:cNvSpPr>
          <p:nvPr>
            <p:ph type="sldImg"/>
          </p:nvPr>
        </p:nvSpPr>
        <p:spPr/>
      </p:sp>
    </p:spTree>
    <p:extLst>
      <p:ext uri="{BB962C8B-B14F-4D97-AF65-F5344CB8AC3E}">
        <p14:creationId xmlns:p14="http://schemas.microsoft.com/office/powerpoint/2010/main" val="3668439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100"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noProof="0" dirty="0"/>
              <a:t>En vez de usar dulces para el concurso, podría ofrecerles algo creativo (p. ej., una sesión de entrenamiento personalizada en Primero).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100" b="1" noProof="0" dirty="0">
                <a:highlight>
                  <a:schemeClr val="lt1"/>
                </a:highlight>
                <a:sym typeface="Helvetica Neue"/>
              </a:rPr>
              <a:t>____________________________________________________________________________________</a:t>
            </a:r>
          </a:p>
          <a:p>
            <a:pPr marL="0" indent="0">
              <a:buFont typeface="Arial" panose="020B0604020202020204" pitchFamily="34" charset="0"/>
              <a:buNone/>
            </a:pPr>
            <a:endParaRPr lang="es-ES_tradnl" sz="110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sz="1100" b="1" i="0" noProof="0" dirty="0"/>
              <a:t>QUIZ (Tiempo: 10 min)</a:t>
            </a:r>
          </a:p>
          <a:p>
            <a:pPr marL="171450" indent="-171450">
              <a:buFont typeface="Arial" panose="020B0604020202020204" pitchFamily="34" charset="0"/>
              <a:buChar char="•"/>
            </a:pPr>
            <a:r>
              <a:rPr lang="es-ES_tradnl" sz="1100" i="1" noProof="0" dirty="0"/>
              <a:t>¡Es hora de concursar! Cada respuesta correcta recibirá un dulce.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b="0" noProof="0" dirty="0"/>
              <a:t>Cuando las/os participantes respondan correctamente, lánceles el dulce </a:t>
            </a:r>
            <a:r>
              <a:rPr lang="es-ES_tradnl" sz="1100" noProof="0" dirty="0"/>
              <a:t>y pídales que lo cojan. ¡Así es más divertido!</a:t>
            </a:r>
            <a:endParaRPr lang="es-ES_tradnl" sz="1100" b="0" i="1" noProof="0" dirty="0"/>
          </a:p>
          <a:p>
            <a:pPr marL="171450" indent="-171450">
              <a:buFont typeface="Arial" panose="020B0604020202020204" pitchFamily="34" charset="0"/>
              <a:buChar char="•"/>
            </a:pPr>
            <a:r>
              <a:rPr lang="es-ES_tradnl" sz="1100" b="1" i="1" noProof="0" dirty="0"/>
              <a:t>¿Qué es Primero?</a:t>
            </a:r>
          </a:p>
          <a:p>
            <a:pPr marL="628650" lvl="1" indent="-171450">
              <a:buFont typeface="Arial" panose="020B0604020202020204" pitchFamily="34" charset="0"/>
              <a:buChar char="•"/>
            </a:pPr>
            <a:r>
              <a:rPr lang="es-ES_tradnl" sz="1100" noProof="0" dirty="0"/>
              <a:t>Primero es un sistema de gestión de la información utilizado en el ámbito de la protección. Esta aplicación ha sido desarrollada para que los actores en el sector humanitario puedan recopilar, almacenar, gestionar y compartir datos de forma segura para el seguimiento de incidentes relacionados con la protección y la gestión de casos.  </a:t>
            </a:r>
          </a:p>
          <a:p>
            <a:pPr marL="171450" indent="-171450">
              <a:buFont typeface="Arial" panose="020B0604020202020204" pitchFamily="34" charset="0"/>
              <a:buChar char="•"/>
            </a:pPr>
            <a:r>
              <a:rPr lang="es-ES_tradnl" sz="1100" b="1" i="1" noProof="0" dirty="0"/>
              <a:t>¿Qué agencias/organizaciones participan en el desarrollo de Primero? ¿Qué agencias/organizaciones han participado en el desarrollo de Primero?</a:t>
            </a:r>
          </a:p>
          <a:p>
            <a:pPr marL="628650" lvl="1" indent="-171450">
              <a:buFont typeface="Arial" panose="020B0604020202020204" pitchFamily="34" charset="0"/>
              <a:buChar char="•"/>
            </a:pPr>
            <a:r>
              <a:rPr lang="es-ES_tradnl" sz="1100" noProof="0" dirty="0"/>
              <a:t>El sistema fue desarrollado por IRC, UNICEF, Save the Children, UNFPA , IMC y TdH, quienes han contribuido a su desarrollo en distintos momentos. </a:t>
            </a:r>
          </a:p>
          <a:p>
            <a:pPr marL="628650" lvl="1" indent="-171450">
              <a:buFont typeface="Arial" panose="020B0604020202020204" pitchFamily="34" charset="0"/>
              <a:buChar char="•"/>
            </a:pPr>
            <a:r>
              <a:rPr lang="es-ES_tradnl" sz="1100" noProof="0" dirty="0"/>
              <a:t>Todas estas organizaciones hacen parte del Comité Directivo de CPIMS+ (un dulce por cada agencia/organización correcta).</a:t>
            </a:r>
          </a:p>
          <a:p>
            <a:pPr marL="628650" lvl="1" indent="-171450">
              <a:buFont typeface="Arial" panose="020B0604020202020204" pitchFamily="34" charset="0"/>
              <a:buChar char="•"/>
            </a:pPr>
            <a:r>
              <a:rPr lang="es-ES_tradnl" sz="1100" noProof="0" dirty="0"/>
              <a:t>Esto no significa que estas organizaciones sean las únicas que puedan utilizar Primero, sino que lideran el proceso.</a:t>
            </a:r>
          </a:p>
          <a:p>
            <a:pPr marL="171450" indent="-171450">
              <a:buFont typeface="Arial" panose="020B0604020202020204" pitchFamily="34" charset="0"/>
              <a:buChar char="•"/>
            </a:pPr>
            <a:r>
              <a:rPr lang="es-ES_tradnl" sz="1100" b="1" i="1" noProof="0" dirty="0"/>
              <a:t>¿Cuáles son los 3 módulos que componen Primero?</a:t>
            </a:r>
          </a:p>
          <a:p>
            <a:pPr marL="628650" lvl="1" indent="-171450">
              <a:buFont typeface="Arial" panose="020B0604020202020204" pitchFamily="34" charset="0"/>
              <a:buChar char="•"/>
            </a:pPr>
            <a:r>
              <a:rPr lang="es-ES_tradnl" sz="1100" noProof="0" dirty="0"/>
              <a:t>Violencia de género </a:t>
            </a:r>
          </a:p>
          <a:p>
            <a:pPr marL="628650" lvl="1" indent="-171450">
              <a:buFont typeface="Arial" panose="020B0604020202020204" pitchFamily="34" charset="0"/>
              <a:buChar char="•"/>
            </a:pPr>
            <a:r>
              <a:rPr lang="es-ES_tradnl" sz="1100" noProof="0" dirty="0"/>
              <a:t>Gestión de casos de protección de la infancia</a:t>
            </a:r>
          </a:p>
          <a:p>
            <a:pPr marL="628650" lvl="1" indent="-171450">
              <a:buFont typeface="Arial" panose="020B0604020202020204" pitchFamily="34" charset="0"/>
              <a:buChar char="•"/>
            </a:pPr>
            <a:r>
              <a:rPr lang="es-ES_tradnl" sz="1100" noProof="0" dirty="0"/>
              <a:t>Mecanismo de seguimiento y elaboración de informes</a:t>
            </a:r>
          </a:p>
          <a:p>
            <a:pPr marL="171450" indent="-171450">
              <a:buFont typeface="Arial" panose="020B0604020202020204" pitchFamily="34" charset="0"/>
              <a:buChar char="•"/>
            </a:pPr>
            <a:r>
              <a:rPr lang="es-ES_tradnl" sz="1100" b="1" i="1" noProof="0" dirty="0"/>
              <a:t>¿Cómo se desarrollaron? </a:t>
            </a:r>
          </a:p>
          <a:p>
            <a:pPr marL="628650" lvl="1" indent="-171450">
              <a:buFont typeface="Arial" panose="020B0604020202020204" pitchFamily="34" charset="0"/>
              <a:buChar char="•"/>
            </a:pPr>
            <a:r>
              <a:rPr lang="es-ES_tradnl" sz="1100" noProof="0" dirty="0"/>
              <a:t>Cada uno de estos módulos fue desarrollado a partir de GBVIMS y CPIMS, las bases de datos interagenciales más antiguas.</a:t>
            </a:r>
          </a:p>
          <a:p>
            <a:pPr marL="628650" lvl="1" indent="-171450">
              <a:buFont typeface="Arial" panose="020B0604020202020204" pitchFamily="34" charset="0"/>
              <a:buChar char="•"/>
            </a:pPr>
            <a:r>
              <a:rPr lang="es-ES_tradnl" sz="1100" noProof="0" dirty="0"/>
              <a:t>Primero es, para cada uno de estos sistemas, la versión "de nueva generación" de la base de datos.</a:t>
            </a:r>
          </a:p>
          <a:p>
            <a:pPr marL="0" lvl="0" indent="0">
              <a:buFont typeface="Arial" panose="020B0604020202020204" pitchFamily="34" charset="0"/>
              <a:buNone/>
            </a:pPr>
            <a:endParaRPr lang="es-ES_tradnl" sz="1100" noProof="0" dirty="0"/>
          </a:p>
          <a:p>
            <a:pPr marL="0" lvl="0" indent="0">
              <a:buFont typeface="Arial" panose="020B0604020202020204" pitchFamily="34" charset="0"/>
              <a:buNone/>
            </a:pPr>
            <a:r>
              <a:rPr lang="es-ES_tradnl" sz="1100" b="1" noProof="0" dirty="0"/>
              <a:t>CONCLUSIÓN</a:t>
            </a:r>
          </a:p>
          <a:p>
            <a:pPr marL="171450" lvl="0" indent="-171450">
              <a:buFont typeface="Arial" panose="020B0604020202020204" pitchFamily="34" charset="0"/>
              <a:buChar char="•"/>
            </a:pPr>
            <a:r>
              <a:rPr lang="es-ES_tradnl" sz="1100" noProof="0" dirty="0"/>
              <a:t>Para ayudarles a comprender que Primero es una plataforma que cuenta con varios módulos independientes puede usar Microsoft Office como ejemplo.</a:t>
            </a:r>
          </a:p>
          <a:p>
            <a:pPr marL="171450" lvl="0" indent="-171450">
              <a:buFont typeface="Arial" panose="020B0604020202020204" pitchFamily="34" charset="0"/>
              <a:buChar char="•"/>
            </a:pPr>
            <a:r>
              <a:rPr lang="es-ES_tradnl" sz="1100" noProof="0" dirty="0"/>
              <a:t>Así las cosas, Microsoft Office es Primero y Word, Excel, Outlook y PowerPoint vendrían siendo los equivalentes a los distintos módulos que componen la plataforma.</a:t>
            </a:r>
          </a:p>
        </p:txBody>
      </p:sp>
      <p:sp>
        <p:nvSpPr>
          <p:cNvPr id="3" name="Slide Image Placeholder 2">
            <a:extLst>
              <a:ext uri="{FF2B5EF4-FFF2-40B4-BE49-F238E27FC236}">
                <a16:creationId xmlns:a16="http://schemas.microsoft.com/office/drawing/2014/main" id="{413B7379-8A83-EC28-0F9D-892EAB6A4D86}"/>
              </a:ext>
            </a:extLst>
          </p:cNvPr>
          <p:cNvSpPr>
            <a:spLocks noGrp="1" noRot="1" noChangeAspect="1"/>
          </p:cNvSpPr>
          <p:nvPr>
            <p:ph type="sldImg"/>
          </p:nvPr>
        </p:nvSpPr>
        <p:spPr/>
      </p:sp>
    </p:spTree>
    <p:extLst>
      <p:ext uri="{BB962C8B-B14F-4D97-AF65-F5344CB8AC3E}">
        <p14:creationId xmlns:p14="http://schemas.microsoft.com/office/powerpoint/2010/main" val="2839262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t>ADAPTAR AL CONTEXTO</a:t>
            </a:r>
          </a:p>
          <a:p>
            <a:pPr marL="171450" indent="-171450">
              <a:buFont typeface="Arial" panose="020B0604020202020204" pitchFamily="34" charset="0"/>
              <a:buChar char="•"/>
            </a:pPr>
            <a:r>
              <a:rPr lang="es-ES_tradnl" noProof="0" dirty="0"/>
              <a:t>En caso de que desee incluir cifras y datos actualizados en esta diapositiva, contacte con el Comité Directivo de CPIMS+ (para lo relacionado con CPIMS+) y con el equipo de Primero para lo relacionado con la plataforma.</a:t>
            </a:r>
          </a:p>
          <a:p>
            <a:pPr marL="171450" indent="-171450">
              <a:buFont typeface="Arial" panose="020B0604020202020204" pitchFamily="34" charset="0"/>
              <a:buChar char="•"/>
            </a:pPr>
            <a:r>
              <a:rPr lang="es-ES_tradnl" noProof="0" dirty="0"/>
              <a:t>Dependiendo de las organizaciones que participen en la formación y de si se trata del lanzamiento del software a nivel interinstitucional, podría incluir algunos ejemplos de casos exitosos en los países en que tenga presencia su(s) organización(es).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____________________________________________________________________________</a:t>
            </a:r>
          </a:p>
          <a:p>
            <a:endParaRPr lang="es-ES_tradnl" noProof="0" dirty="0"/>
          </a:p>
          <a:p>
            <a:r>
              <a:rPr lang="es-ES_tradnl" b="1" noProof="0" dirty="0"/>
              <a:t>EXPLICAR:</a:t>
            </a:r>
          </a:p>
          <a:p>
            <a:pPr marL="171450" indent="-171450">
              <a:buFont typeface="Arial" panose="020B0604020202020204" pitchFamily="34" charset="0"/>
              <a:buChar char="•"/>
            </a:pPr>
            <a:r>
              <a:rPr lang="es-ES_tradnl" i="1" noProof="0" dirty="0"/>
              <a:t>En la actualidad, Primero y CPIMS+ ya están siendo utilizados o se planea su lanzamiento en muchos países y lugares distintos.</a:t>
            </a:r>
          </a:p>
          <a:p>
            <a:pPr marL="171450" indent="-171450">
              <a:buFont typeface="Arial" panose="020B0604020202020204" pitchFamily="34" charset="0"/>
              <a:buChar char="•"/>
            </a:pPr>
            <a:r>
              <a:rPr lang="es-ES_tradnl" i="1" noProof="0" dirty="0"/>
              <a:t>Hay X instancias en distintas fases del lanzamiento y X instancias previstas para X (año). </a:t>
            </a:r>
          </a:p>
        </p:txBody>
      </p:sp>
      <p:sp>
        <p:nvSpPr>
          <p:cNvPr id="3" name="Slide Image Placeholder 2">
            <a:extLst>
              <a:ext uri="{FF2B5EF4-FFF2-40B4-BE49-F238E27FC236}">
                <a16:creationId xmlns:a16="http://schemas.microsoft.com/office/drawing/2014/main" id="{06627D45-A7AB-650A-1C9F-C2738B345E13}"/>
              </a:ext>
            </a:extLst>
          </p:cNvPr>
          <p:cNvSpPr>
            <a:spLocks noGrp="1" noRot="1" noChangeAspect="1"/>
          </p:cNvSpPr>
          <p:nvPr>
            <p:ph type="sldImg"/>
          </p:nvPr>
        </p:nvSpPr>
        <p:spPr/>
      </p:sp>
    </p:spTree>
    <p:extLst>
      <p:ext uri="{BB962C8B-B14F-4D97-AF65-F5344CB8AC3E}">
        <p14:creationId xmlns:p14="http://schemas.microsoft.com/office/powerpoint/2010/main" val="835988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sz="1100" b="1" noProof="0" dirty="0"/>
              <a:t>ADAPTAR AL CONTEXTO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noProof="0" dirty="0"/>
              <a:t>Describa en la diapositiva su experiencia implementando el sistema en su país de contexto, y explique qué personas le apoyaron durante el proceso, quién se encargó de la puesta en marcha del sistema en el país, etc. </a:t>
            </a:r>
            <a:endParaRPr lang="es-ES_tradnl" sz="1100" b="1" noProof="0" dirty="0"/>
          </a:p>
          <a:p>
            <a:r>
              <a:rPr lang="es-ES_tradnl" sz="1100" b="1" noProof="0" dirty="0">
                <a:highlight>
                  <a:schemeClr val="lt1"/>
                </a:highlight>
                <a:sym typeface="Helvetica Neue"/>
              </a:rPr>
              <a:t>____________________________________________________________________________________</a:t>
            </a:r>
          </a:p>
          <a:p>
            <a:endParaRPr lang="es-ES_tradnl" sz="1100" b="1" noProof="0" dirty="0"/>
          </a:p>
          <a:p>
            <a:r>
              <a:rPr lang="es-ES_tradnl" sz="1100" b="1" noProof="0" dirty="0"/>
              <a:t>EXPLICAR:</a:t>
            </a:r>
          </a:p>
          <a:p>
            <a:pPr marL="171450" lvl="0" indent="-171450">
              <a:buFont typeface="Arial" panose="020B0604020202020204" pitchFamily="34" charset="0"/>
              <a:buChar char="•"/>
            </a:pPr>
            <a:r>
              <a:rPr lang="es-ES_tradnl" sz="1100" b="1" i="1" noProof="0" dirty="0"/>
              <a:t>El Comité Directivo de CPIMS…</a:t>
            </a:r>
          </a:p>
          <a:p>
            <a:pPr marL="628650" lvl="1" indent="-171450">
              <a:buFont typeface="Arial" panose="020B0604020202020204" pitchFamily="34" charset="0"/>
              <a:buChar char="•"/>
            </a:pPr>
            <a:r>
              <a:rPr lang="es-ES_tradnl" sz="1100" i="1" noProof="0" dirty="0"/>
              <a:t>Define la estrategia global.</a:t>
            </a:r>
          </a:p>
          <a:p>
            <a:pPr marL="628650" lvl="1" indent="-171450">
              <a:buFont typeface="Arial" panose="020B0604020202020204" pitchFamily="34" charset="0"/>
              <a:buChar char="•"/>
            </a:pPr>
            <a:r>
              <a:rPr lang="es-ES_tradnl" sz="1100" i="1" noProof="0" dirty="0"/>
              <a:t>Lidera la coordinación de las herramientas y la base de datos de CPIMS+.</a:t>
            </a:r>
          </a:p>
          <a:p>
            <a:pPr marL="628650" lvl="1" indent="-171450">
              <a:buFont typeface="Arial" panose="020B0604020202020204" pitchFamily="34" charset="0"/>
              <a:buChar char="•"/>
            </a:pPr>
            <a:r>
              <a:rPr lang="es-ES_tradnl" sz="1100" i="1" noProof="0" dirty="0"/>
              <a:t>Entre sus miembros figuran UNICEF, IRC, Save the Children, TdH Lausanne, ACNUR, Plan International y el Área de Responsabilidad.  </a:t>
            </a:r>
          </a:p>
          <a:p>
            <a:pPr marL="171450" lvl="0" indent="-171450">
              <a:buFont typeface="Arial" panose="020B0604020202020204" pitchFamily="34" charset="0"/>
              <a:buChar char="•"/>
            </a:pPr>
            <a:r>
              <a:rPr lang="es-ES_tradnl" sz="1100" b="1" i="1" noProof="0" dirty="0"/>
              <a:t>El equipo técnico de CPIMS </a:t>
            </a:r>
          </a:p>
          <a:p>
            <a:pPr marL="628650" lvl="1" indent="-171450">
              <a:buFont typeface="Arial" panose="020B0604020202020204" pitchFamily="34" charset="0"/>
              <a:buChar char="•"/>
            </a:pPr>
            <a:r>
              <a:rPr lang="es-ES_tradnl" sz="1100" i="1" noProof="0" dirty="0"/>
              <a:t>Brinda apoyo técnico a distancia y en el país en el lanzamiento/integración de CPIMS.</a:t>
            </a:r>
          </a:p>
          <a:p>
            <a:pPr marL="628650" lvl="1" indent="-171450">
              <a:buFont typeface="Arial" panose="020B0604020202020204" pitchFamily="34" charset="0"/>
              <a:buChar char="•"/>
            </a:pPr>
            <a:r>
              <a:rPr lang="es-ES_tradnl" sz="1100" i="1" noProof="0" dirty="0"/>
              <a:t>Desarrolla herramientas y soluciones operativas.</a:t>
            </a:r>
          </a:p>
          <a:p>
            <a:pPr marL="171450" lvl="0" indent="-171450">
              <a:buFont typeface="Arial" panose="020B0604020202020204" pitchFamily="34" charset="0"/>
              <a:buChar char="•"/>
            </a:pPr>
            <a:r>
              <a:rPr lang="es-ES_tradnl" sz="1100" b="1" i="1" noProof="0" dirty="0"/>
              <a:t>El subgrupo PI y grupos de trabajo GC/PI nacionales</a:t>
            </a:r>
          </a:p>
          <a:p>
            <a:pPr marL="628650" lvl="1" indent="-171450">
              <a:buFont typeface="Arial" panose="020B0604020202020204" pitchFamily="34" charset="0"/>
              <a:buChar char="•"/>
            </a:pPr>
            <a:r>
              <a:rPr lang="es-ES_tradnl" sz="1100" i="1" noProof="0" dirty="0"/>
              <a:t>Coordinan y dirigen los procesos de gestión de casos en el país, incluyendo el lanzamiento/integración de CPIMS+.</a:t>
            </a:r>
          </a:p>
          <a:p>
            <a:pPr marL="628650" lvl="1" indent="-171450">
              <a:buFont typeface="Arial" panose="020B0604020202020204" pitchFamily="34" charset="0"/>
              <a:buChar char="•"/>
            </a:pPr>
            <a:r>
              <a:rPr lang="es-ES_tradnl" sz="1100" i="1" noProof="0" dirty="0"/>
              <a:t>Aunque sean liderados por un organismo o una persona específica, siempre responden a la coordinación general para la gestión de casos.</a:t>
            </a:r>
          </a:p>
          <a:p>
            <a:pPr marL="171450" lvl="0" indent="-171450">
              <a:buFont typeface="Arial" panose="020B0604020202020204" pitchFamily="34" charset="0"/>
              <a:buChar char="•"/>
            </a:pPr>
            <a:r>
              <a:rPr lang="es-ES_tradnl" sz="1100" b="1" i="1" noProof="0" dirty="0"/>
              <a:t>El Comité Directivo de CPIMS</a:t>
            </a:r>
          </a:p>
          <a:p>
            <a:pPr marL="628650" lvl="1" indent="-171450">
              <a:buFont typeface="Arial" panose="020B0604020202020204" pitchFamily="34" charset="0"/>
              <a:buChar char="•"/>
            </a:pPr>
            <a:r>
              <a:rPr lang="es-ES_tradnl" sz="1100" i="1" noProof="0" dirty="0"/>
              <a:t>Trabaja con el Grupo de trabajo de gestión de casos global.</a:t>
            </a:r>
          </a:p>
          <a:p>
            <a:pPr marL="628650" lvl="1" indent="-171450">
              <a:buFont typeface="Arial" panose="020B0604020202020204" pitchFamily="34" charset="0"/>
              <a:buChar char="•"/>
            </a:pPr>
            <a:r>
              <a:rPr lang="es-ES_tradnl" sz="1100" i="1" noProof="0" dirty="0"/>
              <a:t>Desarrolla recursos y prácticas estandarizadas para la gestión de la información en la gestión de casos de protección de la infancia. </a:t>
            </a:r>
          </a:p>
          <a:p>
            <a:pPr marL="171450" lvl="0" indent="-171450">
              <a:buFont typeface="Arial" panose="020B0604020202020204" pitchFamily="34" charset="0"/>
              <a:buChar char="•"/>
            </a:pPr>
            <a:r>
              <a:rPr lang="es-ES_tradnl" sz="1100" b="1" i="1" noProof="0" dirty="0"/>
              <a:t>El equipo técnico de Primero </a:t>
            </a:r>
          </a:p>
          <a:p>
            <a:pPr marL="628650" lvl="1" indent="-171450">
              <a:buFont typeface="Arial" panose="020B0604020202020204" pitchFamily="34" charset="0"/>
              <a:buChar char="•"/>
            </a:pPr>
            <a:r>
              <a:rPr lang="es-ES_tradnl" sz="1100" i="1" noProof="0" dirty="0"/>
              <a:t>Coordina el proyecto Primero.</a:t>
            </a:r>
          </a:p>
          <a:p>
            <a:pPr marL="628650" lvl="1" indent="-171450">
              <a:buFont typeface="Arial" panose="020B0604020202020204" pitchFamily="34" charset="0"/>
              <a:buChar char="•"/>
            </a:pPr>
            <a:r>
              <a:rPr lang="es-ES_tradnl" sz="1100" i="1" noProof="0" dirty="0"/>
              <a:t>Desarrolla el software para la base de datos.</a:t>
            </a:r>
          </a:p>
          <a:p>
            <a:pPr marL="628650" lvl="1" indent="-171450">
              <a:buFont typeface="Arial" panose="020B0604020202020204" pitchFamily="34" charset="0"/>
              <a:buChar char="•"/>
            </a:pPr>
            <a:r>
              <a:rPr lang="es-ES_tradnl" sz="1100" i="1" noProof="0" dirty="0"/>
              <a:t>Brinda apoyo técnico y se encarga de la parte técnica en los lanzamientos/integraciones.</a:t>
            </a:r>
          </a:p>
          <a:p>
            <a:pPr marL="628650" lvl="1" indent="-171450">
              <a:buFont typeface="Arial" panose="020B0604020202020204" pitchFamily="34" charset="0"/>
              <a:buChar char="•"/>
            </a:pPr>
            <a:r>
              <a:rPr lang="es-ES_tradnl" sz="1100" i="1" noProof="0" dirty="0"/>
              <a:t>Brinda apoyo a los usuarios a través de Primero Helpdesk.</a:t>
            </a:r>
          </a:p>
          <a:p>
            <a:pPr marL="171450" lvl="0" indent="-171450">
              <a:buFont typeface="Arial" panose="020B0604020202020204" pitchFamily="34" charset="0"/>
              <a:buChar char="•"/>
            </a:pPr>
            <a:r>
              <a:rPr lang="es-ES_tradnl" sz="1100" b="1" i="1" noProof="0" dirty="0"/>
              <a:t>El Comité Directivo de CPIMS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i="1" noProof="0" dirty="0"/>
              <a:t>Trabaja con el Grupo de trabajo de gestión de casos global.</a:t>
            </a:r>
          </a:p>
          <a:p>
            <a:pPr marL="628650" lvl="1" indent="-171450">
              <a:buFont typeface="Arial" panose="020B0604020202020204" pitchFamily="34" charset="0"/>
              <a:buChar char="•"/>
            </a:pPr>
            <a:r>
              <a:rPr lang="es-ES_tradnl" sz="1100" i="1" noProof="0" dirty="0"/>
              <a:t>Desarrolla recursos y prácticas estandarizadas para la gestión de la información en la gestión de casos de protección de la infancia.</a:t>
            </a:r>
          </a:p>
        </p:txBody>
      </p:sp>
      <p:sp>
        <p:nvSpPr>
          <p:cNvPr id="3" name="Slide Image Placeholder 2">
            <a:extLst>
              <a:ext uri="{FF2B5EF4-FFF2-40B4-BE49-F238E27FC236}">
                <a16:creationId xmlns:a16="http://schemas.microsoft.com/office/drawing/2014/main" id="{9FAC8617-0C25-A969-E072-C7CD68A3DACA}"/>
              </a:ext>
            </a:extLst>
          </p:cNvPr>
          <p:cNvSpPr>
            <a:spLocks noGrp="1" noRot="1" noChangeAspect="1"/>
          </p:cNvSpPr>
          <p:nvPr>
            <p:ph type="sldImg"/>
          </p:nvPr>
        </p:nvSpPr>
        <p:spPr/>
      </p:sp>
    </p:spTree>
    <p:extLst>
      <p:ext uri="{BB962C8B-B14F-4D97-AF65-F5344CB8AC3E}">
        <p14:creationId xmlns:p14="http://schemas.microsoft.com/office/powerpoint/2010/main" val="2379773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r>
              <a:rPr lang="es-ES_tradnl" b="1" noProof="0" dirty="0"/>
              <a:t>JUEGO PARA DINAMIZAR (Tiempo: 10 min)</a:t>
            </a:r>
          </a:p>
          <a:p>
            <a:pPr marL="171450" indent="-171450">
              <a:buFont typeface="Arial" panose="020B0604020202020204" pitchFamily="34" charset="0"/>
              <a:buChar char="•"/>
            </a:pPr>
            <a:r>
              <a:rPr lang="es-ES_tradnl" noProof="0" dirty="0"/>
              <a:t>Escoja un juego o dinámica que se adapte al contexto. Si necesita ideas o inspiración, por favor consulte los ejemplos en </a:t>
            </a:r>
            <a:r>
              <a:rPr lang="es-ES_tradnl" noProof="0" dirty="0">
                <a:solidFill>
                  <a:srgbClr val="026794"/>
                </a:solidFill>
                <a:hlinkClick r:id="rId3">
                  <a:extLst>
                    <a:ext uri="{A12FA001-AC4F-418D-AE19-62706E023703}">
                      <ahyp:hlinkClr xmlns:ahyp="http://schemas.microsoft.com/office/drawing/2018/hyperlinkcolor" val="tx"/>
                    </a:ext>
                  </a:extLst>
                </a:hlinkClick>
              </a:rPr>
              <a:t>este sitio web</a:t>
            </a:r>
            <a:r>
              <a:rPr lang="es-ES_tradnl" noProof="0" dirty="0">
                <a:solidFill>
                  <a:srgbClr val="026794"/>
                </a:solidFill>
              </a:rPr>
              <a:t>.</a:t>
            </a:r>
            <a:endParaRPr lang="es-ES_tradnl" noProof="0" dirty="0"/>
          </a:p>
        </p:txBody>
      </p:sp>
      <p:sp>
        <p:nvSpPr>
          <p:cNvPr id="3" name="Slide Image Placeholder 2">
            <a:extLst>
              <a:ext uri="{FF2B5EF4-FFF2-40B4-BE49-F238E27FC236}">
                <a16:creationId xmlns:a16="http://schemas.microsoft.com/office/drawing/2014/main" id="{F8184E49-A816-FEFD-B073-94E220C62D7F}"/>
              </a:ext>
            </a:extLst>
          </p:cNvPr>
          <p:cNvSpPr>
            <a:spLocks noGrp="1" noRot="1" noChangeAspect="1"/>
          </p:cNvSpPr>
          <p:nvPr>
            <p:ph type="sldImg"/>
          </p:nvPr>
        </p:nvSpPr>
        <p:spPr/>
      </p:sp>
    </p:spTree>
    <p:extLst>
      <p:ext uri="{BB962C8B-B14F-4D97-AF65-F5344CB8AC3E}">
        <p14:creationId xmlns:p14="http://schemas.microsoft.com/office/powerpoint/2010/main" val="3155260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sym typeface="Helvetica Neue"/>
              </a:rPr>
              <a:t>EXPLICAR:</a:t>
            </a:r>
          </a:p>
          <a:p>
            <a:pPr marL="171450" indent="-171450">
              <a:buFont typeface="Arial" panose="020B0604020202020204" pitchFamily="34" charset="0"/>
              <a:buChar char="•"/>
            </a:pPr>
            <a:r>
              <a:rPr lang="es-ES_tradnl" i="1" noProof="0" dirty="0"/>
              <a:t>Es importante destacar algunas de las características del nuevo CPIMS+.</a:t>
            </a:r>
          </a:p>
          <a:p>
            <a:pPr marL="171450" indent="-171450">
              <a:buFont typeface="Arial" panose="020B0604020202020204" pitchFamily="34" charset="0"/>
              <a:buChar char="•"/>
            </a:pPr>
            <a:r>
              <a:rPr lang="es-ES_tradnl" b="1" i="1" noProof="0" dirty="0"/>
              <a:t>Ayuda en el proceso de GC</a:t>
            </a:r>
          </a:p>
          <a:p>
            <a:pPr marL="628650" lvl="1" indent="-171450">
              <a:buFont typeface="Arial" panose="020B0604020202020204" pitchFamily="34" charset="0"/>
              <a:buChar char="•"/>
            </a:pPr>
            <a:r>
              <a:rPr lang="es-ES_tradnl" i="1" noProof="0" dirty="0"/>
              <a:t>Ha sido diseñado para facilitar el seguimiento y documentar los procesos de gestión de casos.</a:t>
            </a:r>
          </a:p>
          <a:p>
            <a:pPr marL="628650" lvl="1" indent="-171450">
              <a:buFont typeface="Arial" panose="020B0604020202020204" pitchFamily="34" charset="0"/>
              <a:buChar char="•"/>
            </a:pPr>
            <a:r>
              <a:rPr lang="es-ES_tradnl" i="1" noProof="0" dirty="0"/>
              <a:t>Promueve buenas prácticas en la gestión de casos.</a:t>
            </a:r>
          </a:p>
          <a:p>
            <a:pPr marL="628650" lvl="1" indent="-171450">
              <a:buFont typeface="Arial" panose="020B0604020202020204" pitchFamily="34" charset="0"/>
              <a:buChar char="•"/>
            </a:pPr>
            <a:r>
              <a:rPr lang="es-ES_tradnl" i="1" noProof="0" dirty="0"/>
              <a:t>Garantiza una adecuada documentación en las distintas fases/pasos en la gestión de casos, alivia la carga y facilita las remisiones y transferencias. </a:t>
            </a:r>
          </a:p>
          <a:p>
            <a:pPr marL="171450" indent="-171450">
              <a:buFont typeface="Arial" panose="020B0604020202020204" pitchFamily="34" charset="0"/>
              <a:buChar char="•"/>
            </a:pPr>
            <a:r>
              <a:rPr lang="es-ES_tradnl" b="1" i="1" noProof="0" dirty="0"/>
              <a:t>Es flexible y adaptable</a:t>
            </a:r>
          </a:p>
          <a:p>
            <a:pPr marL="628650" lvl="1" indent="-171450">
              <a:buFont typeface="Arial" panose="020B0604020202020204" pitchFamily="34" charset="0"/>
              <a:buChar char="•"/>
            </a:pPr>
            <a:r>
              <a:rPr lang="es-ES_tradnl" i="1" noProof="0" dirty="0"/>
              <a:t>Se adapta a las distintas necesidades en la gestión de casos y puede ser personalizado para cada entorno.</a:t>
            </a:r>
          </a:p>
          <a:p>
            <a:pPr marL="628650" lvl="1" indent="-171450">
              <a:buFont typeface="Arial" panose="020B0604020202020204" pitchFamily="34" charset="0"/>
              <a:buChar char="•"/>
            </a:pPr>
            <a:r>
              <a:rPr lang="es-ES_tradnl" i="1" noProof="0" dirty="0"/>
              <a:t>Se puede usar en distintos idiomas.</a:t>
            </a:r>
          </a:p>
          <a:p>
            <a:pPr marL="628650" lvl="1" indent="-171450">
              <a:buFont typeface="Arial" panose="020B0604020202020204" pitchFamily="34" charset="0"/>
              <a:buChar char="•"/>
            </a:pPr>
            <a:r>
              <a:rPr lang="es-ES_tradnl" i="1" noProof="0" dirty="0"/>
              <a:t>Por ejemplo, una/un asistente social puede hacer uso de la plataforma en su idioma y el/la supervisor/a en otro, y ver la información que haya ingresado la/el asistente social en ese idioma.</a:t>
            </a:r>
          </a:p>
          <a:p>
            <a:pPr marL="171450" indent="-171450">
              <a:buFont typeface="Arial" panose="020B0604020202020204" pitchFamily="34" charset="0"/>
              <a:buChar char="•"/>
            </a:pPr>
            <a:r>
              <a:rPr lang="es-ES_tradnl" b="1" i="1" noProof="0" dirty="0"/>
              <a:t>Ofrece mayor seguridad</a:t>
            </a:r>
          </a:p>
          <a:p>
            <a:pPr marL="628650" lvl="1" indent="-171450">
              <a:buFont typeface="Arial" panose="020B0604020202020204" pitchFamily="34" charset="0"/>
              <a:buChar char="•"/>
            </a:pPr>
            <a:r>
              <a:rPr lang="es-ES_tradnl" i="1" noProof="0" dirty="0"/>
              <a:t>La seguridad es un factor crucial en el desarrollo de este sistema.</a:t>
            </a:r>
          </a:p>
          <a:p>
            <a:pPr marL="628650" lvl="1" indent="-171450">
              <a:buFont typeface="Arial" panose="020B0604020202020204" pitchFamily="34" charset="0"/>
              <a:buChar char="•"/>
            </a:pPr>
            <a:r>
              <a:rPr lang="es-ES_tradnl" i="1" noProof="0" dirty="0"/>
              <a:t>Primero es una plataforma tecnológica segura que, antes de ser probada sobre el terreno, superó varias pruebas de detección de amenazas.</a:t>
            </a:r>
          </a:p>
          <a:p>
            <a:pPr marL="171450" indent="-171450">
              <a:buFont typeface="Arial" panose="020B0604020202020204" pitchFamily="34" charset="0"/>
              <a:buChar char="•"/>
            </a:pPr>
            <a:r>
              <a:rPr lang="es-ES_tradnl" b="1" i="1" noProof="0" dirty="0"/>
              <a:t>Se puede trabajar </a:t>
            </a:r>
            <a:r>
              <a:rPr lang="es-ES_tradnl" i="1" noProof="0" dirty="0"/>
              <a:t>en línea o en modo offline y se puede acceder desde cualquier dispositivo (más información al respecto más adelante).</a:t>
            </a:r>
          </a:p>
          <a:p>
            <a:pPr marL="171450" indent="-171450">
              <a:buFont typeface="Arial" panose="020B0604020202020204" pitchFamily="34" charset="0"/>
              <a:buChar char="•"/>
            </a:pPr>
            <a:r>
              <a:rPr lang="es-ES_tradnl" b="1" i="1" noProof="0" dirty="0"/>
              <a:t>Ofrece control de acceso basado en perfiles de usuario</a:t>
            </a:r>
          </a:p>
          <a:p>
            <a:pPr marL="628650" lvl="1" indent="-171450">
              <a:buFont typeface="Arial" panose="020B0604020202020204" pitchFamily="34" charset="0"/>
              <a:buChar char="•"/>
            </a:pPr>
            <a:r>
              <a:rPr lang="es-ES_tradnl" i="1" noProof="0" dirty="0"/>
              <a:t>Esto quiere decir que el personal a cargo de los casos solo podrá acceder a sus propios expedientes, la/el supervisor/a podrá acceder a los casos/expedientes de sus subordinados directos y el/la coordinador/a solo podrá ver información resumida.</a:t>
            </a:r>
          </a:p>
          <a:p>
            <a:pPr marL="628650" lvl="1" indent="-171450">
              <a:buFont typeface="Arial" panose="020B0604020202020204" pitchFamily="34" charset="0"/>
              <a:buChar char="•"/>
            </a:pPr>
            <a:r>
              <a:rPr lang="es-ES_tradnl" i="1" noProof="0" dirty="0"/>
              <a:t>El objetivo del control de acceso es cumplir con el principio de "necesidad de saber”.</a:t>
            </a:r>
          </a:p>
          <a:p>
            <a:pPr marL="628650" lvl="1" indent="-171450">
              <a:buFont typeface="Arial" panose="020B0604020202020204" pitchFamily="34" charset="0"/>
              <a:buChar char="•"/>
            </a:pPr>
            <a:r>
              <a:rPr lang="es-ES_tradnl" i="1" noProof="0" dirty="0"/>
              <a:t>Más adelante hablaremos de esto en detalle.</a:t>
            </a:r>
          </a:p>
          <a:p>
            <a:pPr marL="171450" indent="-171450">
              <a:buFont typeface="Arial" panose="020B0604020202020204" pitchFamily="34" charset="0"/>
              <a:buChar char="•"/>
            </a:pPr>
            <a:r>
              <a:rPr lang="es-ES_tradnl" b="1" i="1" noProof="0" dirty="0"/>
              <a:t>Favorece las labores de supervisión y el control</a:t>
            </a:r>
          </a:p>
          <a:p>
            <a:pPr marL="628650" lvl="1" indent="-171450">
              <a:buFont typeface="Arial" panose="020B0604020202020204" pitchFamily="34" charset="0"/>
              <a:buChar char="•"/>
            </a:pPr>
            <a:r>
              <a:rPr lang="es-ES_tradnl" i="1" noProof="0" dirty="0"/>
              <a:t>La plataforma ayuda en la supervisión del proceso de gestión casos y en el control de la calidad de los programas. Esto lo veremos de forma más detallada en las sesiones 4 y 5 de esta formación.</a:t>
            </a:r>
          </a:p>
        </p:txBody>
      </p:sp>
      <p:sp>
        <p:nvSpPr>
          <p:cNvPr id="3" name="Slide Image Placeholder 2">
            <a:extLst>
              <a:ext uri="{FF2B5EF4-FFF2-40B4-BE49-F238E27FC236}">
                <a16:creationId xmlns:a16="http://schemas.microsoft.com/office/drawing/2014/main" id="{1D24EAF4-5E2E-6F7F-A13F-03FABD41AA02}"/>
              </a:ext>
            </a:extLst>
          </p:cNvPr>
          <p:cNvSpPr>
            <a:spLocks noGrp="1" noRot="1" noChangeAspect="1"/>
          </p:cNvSpPr>
          <p:nvPr>
            <p:ph type="sldImg"/>
          </p:nvPr>
        </p:nvSpPr>
        <p:spPr/>
      </p:sp>
    </p:spTree>
    <p:extLst>
      <p:ext uri="{BB962C8B-B14F-4D97-AF65-F5344CB8AC3E}">
        <p14:creationId xmlns:p14="http://schemas.microsoft.com/office/powerpoint/2010/main" val="3284697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t>ADAPTAR AL CONTEXTO</a:t>
            </a:r>
          </a:p>
          <a:p>
            <a:pPr marL="171450" indent="-171450">
              <a:buFont typeface="Arial" panose="020B0604020202020204" pitchFamily="34" charset="0"/>
              <a:buChar char="•"/>
            </a:pPr>
            <a:r>
              <a:rPr lang="es-ES_tradnl" noProof="0" dirty="0"/>
              <a:t>Haga un repaso general de los permisos y roles y su funcionamiento en CPIMS+ de acuerdo con el contexto.</a:t>
            </a:r>
          </a:p>
          <a:p>
            <a:pPr marL="171450" indent="-171450">
              <a:buFont typeface="Arial" panose="020B0604020202020204" pitchFamily="34" charset="0"/>
              <a:buChar char="•"/>
            </a:pPr>
            <a:r>
              <a:rPr lang="es-ES_tradnl" noProof="0" dirty="0">
                <a:solidFill>
                  <a:srgbClr val="026794"/>
                </a:solidFill>
                <a:hlinkClick r:id="rId3">
                  <a:extLst>
                    <a:ext uri="{A12FA001-AC4F-418D-AE19-62706E023703}">
                      <ahyp:hlinkClr xmlns:ahyp="http://schemas.microsoft.com/office/drawing/2018/hyperlinkcolor" val="tx"/>
                    </a:ext>
                  </a:extLst>
                </a:hlinkClick>
              </a:rPr>
              <a:t>Consulte aquí la lista completa de funciones y permisos de acceso.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Si necesita ayuda, póngase en contacto con el Comité Directivo de CPIMS+.  </a:t>
            </a:r>
            <a:endParaRPr lang="es-ES_tradnl" noProof="0" dirty="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_____________________________________________________________________________</a:t>
            </a:r>
          </a:p>
          <a:p>
            <a:endParaRPr lang="es-ES_tradnl" noProof="0" dirty="0"/>
          </a:p>
          <a:p>
            <a:r>
              <a:rPr lang="es-ES_tradnl" b="1" noProof="0" dirty="0"/>
              <a:t>EXPLICAR:</a:t>
            </a:r>
          </a:p>
          <a:p>
            <a:pPr marL="171450" indent="-171450">
              <a:buFont typeface="Arial" panose="020B0604020202020204" pitchFamily="34" charset="0"/>
              <a:buChar char="•"/>
            </a:pPr>
            <a:r>
              <a:rPr lang="es-ES_tradnl" i="1" noProof="0" dirty="0"/>
              <a:t>Permisos y perfiles de usuario</a:t>
            </a:r>
          </a:p>
          <a:p>
            <a:pPr marL="628650" lvl="1" indent="-171450">
              <a:buFont typeface="Arial" panose="020B0604020202020204" pitchFamily="34" charset="0"/>
              <a:buChar char="•"/>
            </a:pPr>
            <a:r>
              <a:rPr lang="es-ES_tradnl" i="1" noProof="0" dirty="0"/>
              <a:t>Todos los usuarios que acceden a CPIMS+ tienen un perfil y permisos específicos, ya sea como asistente social o supervisor.</a:t>
            </a:r>
          </a:p>
          <a:p>
            <a:pPr marL="628650" lvl="1" indent="-171450">
              <a:buFont typeface="Arial" panose="020B0604020202020204" pitchFamily="34" charset="0"/>
              <a:buChar char="•"/>
            </a:pPr>
            <a:r>
              <a:rPr lang="es-ES_tradnl" i="1" noProof="0" dirty="0"/>
              <a:t>Cada perfil de usuario dispone de permisos específicos para acceder a los expedientes e información (propia o de otros miembros de su equipo).</a:t>
            </a:r>
          </a:p>
          <a:p>
            <a:pPr marL="628650" lvl="1" indent="-171450">
              <a:buFont typeface="Arial" panose="020B0604020202020204" pitchFamily="34" charset="0"/>
              <a:buChar char="•"/>
            </a:pPr>
            <a:r>
              <a:rPr lang="es-ES_tradnl" i="1" noProof="0" dirty="0"/>
              <a:t>Los usuarios tienen acceso a distintas funcionalidades de acuerdo con los permisos que tengan.</a:t>
            </a:r>
          </a:p>
          <a:p>
            <a:pPr marL="171450" indent="-171450">
              <a:buFont typeface="Arial" panose="020B0604020202020204" pitchFamily="34" charset="0"/>
              <a:buChar char="•"/>
            </a:pPr>
            <a:r>
              <a:rPr lang="es-ES_tradnl" i="1" noProof="0" dirty="0"/>
              <a:t>Ejemplo de diapositiva</a:t>
            </a:r>
          </a:p>
          <a:p>
            <a:pPr marL="628650" lvl="1" indent="-171450">
              <a:buFont typeface="Arial" panose="020B0604020202020204" pitchFamily="34" charset="0"/>
              <a:buChar char="•"/>
            </a:pPr>
            <a:r>
              <a:rPr lang="es-ES_tradnl" i="1" noProof="0" dirty="0"/>
              <a:t>En la diapositiva vemos dos conjuntos (uno morado y uno verde), cada uno con 1 supervisor y 3 asistentes sociales a cargo.</a:t>
            </a:r>
          </a:p>
          <a:p>
            <a:pPr marL="628650" lvl="1" indent="-171450">
              <a:buFont typeface="Arial" panose="020B0604020202020204" pitchFamily="34" charset="0"/>
              <a:buChar char="•"/>
            </a:pPr>
            <a:r>
              <a:rPr lang="es-ES_tradnl" i="1" noProof="0" dirty="0"/>
              <a:t>Cada agencia tiene, entonces, 1 grupo de usuarios compuesto por 1 supervisor y 3 asistentes sociales.</a:t>
            </a:r>
          </a:p>
          <a:p>
            <a:pPr marL="628650" lvl="1" indent="-171450">
              <a:buFont typeface="Arial" panose="020B0604020202020204" pitchFamily="34" charset="0"/>
              <a:buChar char="•"/>
            </a:pPr>
            <a:r>
              <a:rPr lang="es-ES_tradnl" i="1" noProof="0" dirty="0"/>
              <a:t>Dentro de ese grupo de usuarios, solo la/el supervisor/a podrá ver los casos de todos los asistentes que forman parte de su equipo.</a:t>
            </a:r>
          </a:p>
          <a:p>
            <a:pPr marL="628650" lvl="1" indent="-171450">
              <a:buFont typeface="Arial" panose="020B0604020202020204" pitchFamily="34" charset="0"/>
              <a:buChar char="•"/>
            </a:pPr>
            <a:r>
              <a:rPr lang="es-ES_tradnl" i="1" noProof="0" dirty="0"/>
              <a:t>Si una/un asistente social del equipo solicita una aprobación, está irá al supervisor que corresponda en el sistema.</a:t>
            </a:r>
          </a:p>
          <a:p>
            <a:pPr marL="171450" lvl="0" indent="-171450">
              <a:buFont typeface="Arial" panose="020B0604020202020204" pitchFamily="34" charset="0"/>
              <a:buChar char="•"/>
            </a:pPr>
            <a:r>
              <a:rPr lang="es-ES_tradnl" i="1" noProof="0" dirty="0"/>
              <a:t>Perfiles y permisos</a:t>
            </a:r>
          </a:p>
          <a:p>
            <a:pPr marL="628650" lvl="1" indent="-171450">
              <a:buFont typeface="Arial" panose="020B0604020202020204" pitchFamily="34" charset="0"/>
              <a:buChar char="•"/>
            </a:pPr>
            <a:r>
              <a:rPr lang="es-ES_tradnl" i="1" noProof="0" dirty="0"/>
              <a:t>Las/os asistentes sociales solo podrán ver sus propios casos.</a:t>
            </a:r>
          </a:p>
          <a:p>
            <a:pPr marL="628650" lvl="1" indent="-171450">
              <a:buFont typeface="Arial" panose="020B0604020202020204" pitchFamily="34" charset="0"/>
              <a:buChar char="•"/>
            </a:pPr>
            <a:r>
              <a:rPr lang="es-ES_tradnl" i="1" noProof="0" dirty="0"/>
              <a:t>La/el supervisor de un grupo específico de usuarios solo podrá acceder a los casos de sus asistentes sociales.</a:t>
            </a:r>
          </a:p>
          <a:p>
            <a:pPr marL="628650" lvl="1" indent="-171450">
              <a:buFont typeface="Arial" panose="020B0604020202020204" pitchFamily="34" charset="0"/>
              <a:buChar char="•"/>
            </a:pPr>
            <a:r>
              <a:rPr lang="es-ES_tradnl" i="1" noProof="0" dirty="0"/>
              <a:t>Si, a nivel interagencial, los socios (organizaciones y demás) están de acuerdo, pueden configurar un perfil de “administrador” para acceder a toda la información de los casos en CPIMS+ (p.ej., para configurar usuarios, cambiar formularios, solucionar problemas, etc.).</a:t>
            </a:r>
          </a:p>
          <a:p>
            <a:pPr marL="628650" lvl="1" indent="-171450">
              <a:buFont typeface="Arial" panose="020B0604020202020204" pitchFamily="34" charset="0"/>
              <a:buChar char="•"/>
            </a:pPr>
            <a:r>
              <a:rPr lang="es-ES_tradnl" i="1" noProof="0" dirty="0"/>
              <a:t>Esto quiere decir que CPIMS+ puede ser configurado para que cada usuario acceda exclusivamente a la información que requiera de acuerdo con su perfil, lo que contribuye de forma significativa a la protección de los datos.</a:t>
            </a:r>
          </a:p>
          <a:p>
            <a:pPr marL="171450" lvl="0" indent="-171450">
              <a:buFont typeface="Arial" panose="020B0604020202020204" pitchFamily="34" charset="0"/>
              <a:buChar char="•"/>
            </a:pPr>
            <a:r>
              <a:rPr lang="es-ES_tradnl" i="1" noProof="0" dirty="0"/>
              <a:t>Cada uno de ustedes tendrá un perfil de usuario específico en CPIMS+ en función de la información a la que necesiten acceder y de lo que tengan que hacer en el sistema.</a:t>
            </a:r>
          </a:p>
          <a:p>
            <a:pPr marL="171450" lvl="0" indent="-171450">
              <a:buFont typeface="Arial" panose="020B0604020202020204" pitchFamily="34" charset="0"/>
              <a:buChar char="•"/>
            </a:pPr>
            <a:r>
              <a:rPr lang="es-ES_tradnl" i="1" noProof="0" dirty="0"/>
              <a:t>Cuando veamos el sitio web demo y empecemos a practicar, todo quedará más claro.</a:t>
            </a:r>
          </a:p>
        </p:txBody>
      </p:sp>
      <p:sp>
        <p:nvSpPr>
          <p:cNvPr id="3" name="Slide Image Placeholder 2">
            <a:extLst>
              <a:ext uri="{FF2B5EF4-FFF2-40B4-BE49-F238E27FC236}">
                <a16:creationId xmlns:a16="http://schemas.microsoft.com/office/drawing/2014/main" id="{4DF835BE-336B-66BF-8B08-588F324731AC}"/>
              </a:ext>
            </a:extLst>
          </p:cNvPr>
          <p:cNvSpPr>
            <a:spLocks noGrp="1" noRot="1" noChangeAspect="1"/>
          </p:cNvSpPr>
          <p:nvPr>
            <p:ph type="sldImg"/>
          </p:nvPr>
        </p:nvSpPr>
        <p:spPr/>
      </p:sp>
    </p:spTree>
    <p:extLst>
      <p:ext uri="{BB962C8B-B14F-4D97-AF65-F5344CB8AC3E}">
        <p14:creationId xmlns:p14="http://schemas.microsoft.com/office/powerpoint/2010/main" val="3536371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100" b="1" noProof="0" dirty="0"/>
              <a:t>NO OLVIDE HACER LOS AJUSTES NECESARIOS SI ES UNA FORMACIÓN A DISTANCIA</a:t>
            </a:r>
          </a:p>
          <a:p>
            <a:pPr marL="171450" indent="-171450">
              <a:buFont typeface="Arial" panose="020B0604020202020204" pitchFamily="34" charset="0"/>
              <a:buChar char="•"/>
            </a:pPr>
            <a:r>
              <a:rPr lang="es-ES_tradnl" sz="1100" noProof="0" dirty="0"/>
              <a:t>Prepare una presentación en PowerPoint con dos mini organigramas con distintos nombres y cargos.</a:t>
            </a:r>
          </a:p>
          <a:p>
            <a:pPr marL="628650" lvl="1" indent="-171450">
              <a:buFont typeface="Arial" panose="020B0604020202020204" pitchFamily="34" charset="0"/>
              <a:buChar char="•"/>
            </a:pPr>
            <a:r>
              <a:rPr lang="es-ES_tradnl" sz="1100" noProof="0" dirty="0"/>
              <a:t>En la parte superior de los dos organigramas, ubique a los supervisores (p. ej., ”Mohammed - Supervisor 1 y ”Roula - Supervisora 2”).</a:t>
            </a:r>
          </a:p>
          <a:p>
            <a:pPr marL="628650" lvl="1" indent="-171450">
              <a:buFont typeface="Arial" panose="020B0604020202020204" pitchFamily="34" charset="0"/>
              <a:buChar char="•"/>
            </a:pPr>
            <a:r>
              <a:rPr lang="es-ES_tradnl" sz="1100" noProof="0" dirty="0"/>
              <a:t>Debajo, ubique a cuatro asistentes sociales (p. ej., ”Fátima - Asistente social", ”María - Asistente social”).</a:t>
            </a:r>
          </a:p>
          <a:p>
            <a:pPr marL="171450" indent="-171450">
              <a:buFont typeface="Arial" panose="020B0604020202020204" pitchFamily="34" charset="0"/>
              <a:buChar char="•"/>
            </a:pPr>
            <a:r>
              <a:rPr lang="es-ES_tradnl" sz="1100" noProof="0" dirty="0"/>
              <a:t>En esta actividad, las/os participantes responderán a una serie de preguntas (SÍ/NO) marcando su respuesta con una x en la plataforma o herramienta que ud. haya preparado.</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highlight>
                  <a:schemeClr val="lt1"/>
                </a:highlight>
                <a:sym typeface="Helvetica Neue"/>
              </a:rPr>
              <a:t>____________________________________________________________________________________</a:t>
            </a:r>
          </a:p>
          <a:p>
            <a:endParaRPr lang="es-ES_tradnl" sz="1100" b="1" noProof="0" dirty="0"/>
          </a:p>
          <a:p>
            <a:r>
              <a:rPr lang="es-ES_tradnl" sz="1100" b="1" noProof="0" dirty="0"/>
              <a:t>ACTIVIDAD GENERAL (Tiempo: 15min)</a:t>
            </a:r>
          </a:p>
          <a:p>
            <a:pPr marL="171450" indent="-171450">
              <a:buFont typeface="Arial" panose="020B0604020202020204" pitchFamily="34" charset="0"/>
              <a:buChar char="•"/>
            </a:pPr>
            <a:r>
              <a:rPr lang="es-ES_tradnl" sz="1100" noProof="0" dirty="0"/>
              <a:t>Invite a 2 supervisores a ponerse de pie y espalda contra espalda en la parte delantera del salón.</a:t>
            </a:r>
          </a:p>
          <a:p>
            <a:pPr marL="171450" indent="-171450">
              <a:buFont typeface="Arial" panose="020B0604020202020204" pitchFamily="34" charset="0"/>
              <a:buChar char="•"/>
            </a:pPr>
            <a:r>
              <a:rPr lang="es-ES_tradnl" sz="1100" noProof="0" dirty="0"/>
              <a:t>Ubique frente a cada supervisor a su equipo de asistentes sociales, teniendo en cuenta que “solo pueden acceder a los casos de los miembros de sus equipos”.</a:t>
            </a:r>
          </a:p>
          <a:p>
            <a:pPr marL="171450" indent="-171450">
              <a:buFont typeface="Arial" panose="020B0604020202020204" pitchFamily="34" charset="0"/>
              <a:buChar char="•"/>
            </a:pPr>
            <a:r>
              <a:rPr lang="es-ES_tradnl" sz="1100" noProof="0" dirty="0"/>
              <a:t>Ahora, invite al responsable de MEAL o a la persona responsable de la gestión de datos a venir al frente. Pregúntele al grupo si estas personas pueden acceder a toda la base de datos o no. (La respuesta es “no”. Estas personas solo podrán acceder a información resumida, es decir, datos agregados). </a:t>
            </a:r>
          </a:p>
          <a:p>
            <a:pPr marL="171450" indent="-171450">
              <a:buFont typeface="Arial" panose="020B0604020202020204" pitchFamily="34" charset="0"/>
              <a:buChar char="•"/>
            </a:pPr>
            <a:r>
              <a:rPr lang="es-ES_tradnl" sz="1100" noProof="0" dirty="0"/>
              <a:t>Ahora, formule las siguientes preguntas a modo de quiz:</a:t>
            </a:r>
            <a:endParaRPr lang="es-ES_tradnl" sz="1100" i="1" noProof="0" dirty="0"/>
          </a:p>
          <a:p>
            <a:pPr marL="171450" indent="-171450">
              <a:buFont typeface="Arial" panose="020B0604020202020204" pitchFamily="34" charset="0"/>
              <a:buChar char="•"/>
            </a:pPr>
            <a:r>
              <a:rPr lang="es-ES_tradnl" sz="1100" b="1" i="1" noProof="0" dirty="0"/>
              <a:t>¿Mohammad puede ver los casos de Fátima?</a:t>
            </a:r>
          </a:p>
          <a:p>
            <a:pPr marL="628650" lvl="1" indent="-171450">
              <a:buFont typeface="Arial" panose="020B0604020202020204" pitchFamily="34" charset="0"/>
              <a:buChar char="•"/>
            </a:pPr>
            <a:r>
              <a:rPr lang="es-ES_tradnl" sz="1100" noProof="0" dirty="0"/>
              <a:t>Sí. Fátima hace parte del equipo de asistentes de Mohammad, así que él puede ver sus casos.</a:t>
            </a:r>
          </a:p>
          <a:p>
            <a:pPr marL="171450" indent="-171450">
              <a:buFont typeface="Arial" panose="020B0604020202020204" pitchFamily="34" charset="0"/>
              <a:buChar char="•"/>
            </a:pPr>
            <a:r>
              <a:rPr lang="es-ES_tradnl" sz="1100" b="1" i="1" noProof="0" dirty="0"/>
              <a:t>¿Roula puede ver los casos de Fátima?</a:t>
            </a:r>
          </a:p>
          <a:p>
            <a:pPr marL="628650" lvl="1" indent="-171450">
              <a:buFont typeface="Arial" panose="020B0604020202020204" pitchFamily="34" charset="0"/>
              <a:buChar char="•"/>
            </a:pPr>
            <a:r>
              <a:rPr lang="es-ES_tradnl" sz="1100" noProof="0" dirty="0"/>
              <a:t>No. Fátima hace parte del equipo de Mohammad, por lo que él es el único supervisor que puede ver sus casos. Roula únicamente puede ver los casos de las/os asistentes sociales de su equipo.</a:t>
            </a:r>
          </a:p>
          <a:p>
            <a:pPr marL="171450" indent="-171450">
              <a:buFont typeface="Arial" panose="020B0604020202020204" pitchFamily="34" charset="0"/>
              <a:buChar char="•"/>
            </a:pPr>
            <a:r>
              <a:rPr lang="es-ES_tradnl" sz="1100" b="1" i="1" noProof="0" dirty="0"/>
              <a:t>¿Fátima puede ver los casos de María?</a:t>
            </a:r>
          </a:p>
          <a:p>
            <a:pPr marL="628650" lvl="1" indent="-171450">
              <a:buFont typeface="Arial" panose="020B0604020202020204" pitchFamily="34" charset="0"/>
              <a:buChar char="•"/>
            </a:pPr>
            <a:r>
              <a:rPr lang="es-ES_tradnl" sz="1100" noProof="0" dirty="0"/>
              <a:t>No. Las/os asistentes sociales no pueden ver los casos de sus demás compañeros, independientemente de si pertenecen o no al mismo equipo.</a:t>
            </a:r>
          </a:p>
          <a:p>
            <a:pPr marL="171450" indent="-171450">
              <a:buFont typeface="Arial" panose="020B0604020202020204" pitchFamily="34" charset="0"/>
              <a:buChar char="•"/>
            </a:pPr>
            <a:r>
              <a:rPr lang="es-ES_tradnl" sz="1100" b="1" i="1" noProof="0" dirty="0"/>
              <a:t>¿Cuántos casos de trabajadores sociales puede ver Mohammad en total?</a:t>
            </a:r>
          </a:p>
          <a:p>
            <a:pPr marL="628650" lvl="1" indent="-171450">
              <a:buFont typeface="Arial" panose="020B0604020202020204" pitchFamily="34" charset="0"/>
              <a:buChar char="•"/>
            </a:pPr>
            <a:r>
              <a:rPr lang="es-ES_tradnl" sz="1100" noProof="0" dirty="0"/>
              <a:t>Mohammad puede ver los casos de cuatro asistentes sociales en total, ya que ese es el número de asistentes que tiene a cargo.</a:t>
            </a:r>
          </a:p>
          <a:p>
            <a:pPr marL="171450" indent="-171450">
              <a:buFont typeface="Arial" panose="020B0604020202020204" pitchFamily="34" charset="0"/>
              <a:buChar char="•"/>
            </a:pPr>
            <a:r>
              <a:rPr lang="es-ES_tradnl" sz="1100" b="1" i="1" noProof="0" dirty="0"/>
              <a:t>¿Cuántos casos puede ver la persona responsable de la gestión de datos?  </a:t>
            </a:r>
          </a:p>
          <a:p>
            <a:pPr marL="628650" lvl="1" indent="-171450">
              <a:buFont typeface="Arial" panose="020B0604020202020204" pitchFamily="34" charset="0"/>
              <a:buChar char="•"/>
            </a:pPr>
            <a:r>
              <a:rPr lang="es-ES_tradnl" sz="1100" noProof="0" dirty="0"/>
              <a:t>Esta es una pregunta difícil.</a:t>
            </a:r>
          </a:p>
          <a:p>
            <a:pPr marL="628650" lvl="1" indent="-171450">
              <a:buFont typeface="Arial" panose="020B0604020202020204" pitchFamily="34" charset="0"/>
              <a:buChar char="•"/>
            </a:pPr>
            <a:r>
              <a:rPr lang="es-ES_tradnl" sz="1100" noProof="0" dirty="0"/>
              <a:t>El responsable del manejo/gestión de la información no puede acceder a los datos específicos de ningún caso, pero sí puede visualizar información de forma resumida.</a:t>
            </a:r>
          </a:p>
          <a:p>
            <a:pPr marL="628650" lvl="1" indent="-171450">
              <a:buFont typeface="Arial" panose="020B0604020202020204" pitchFamily="34" charset="0"/>
              <a:buChar char="•"/>
            </a:pPr>
            <a:r>
              <a:rPr lang="es-ES_tradnl" sz="1100" noProof="0" dirty="0"/>
              <a:t>Esto quiere decir que pueden ver estadísticas generales, más no los datos puntuales (identificables). </a:t>
            </a:r>
          </a:p>
        </p:txBody>
      </p:sp>
      <p:sp>
        <p:nvSpPr>
          <p:cNvPr id="3" name="Slide Image Placeholder 2">
            <a:extLst>
              <a:ext uri="{FF2B5EF4-FFF2-40B4-BE49-F238E27FC236}">
                <a16:creationId xmlns:a16="http://schemas.microsoft.com/office/drawing/2014/main" id="{4DF835BE-336B-66BF-8B08-588F324731AC}"/>
              </a:ext>
            </a:extLst>
          </p:cNvPr>
          <p:cNvSpPr>
            <a:spLocks noGrp="1" noRot="1" noChangeAspect="1"/>
          </p:cNvSpPr>
          <p:nvPr>
            <p:ph type="sldImg"/>
          </p:nvPr>
        </p:nvSpPr>
        <p:spPr/>
      </p:sp>
    </p:spTree>
    <p:extLst>
      <p:ext uri="{BB962C8B-B14F-4D97-AF65-F5344CB8AC3E}">
        <p14:creationId xmlns:p14="http://schemas.microsoft.com/office/powerpoint/2010/main" val="17295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b="1" noProof="0" dirty="0"/>
              <a:t>EXPLICAR:</a:t>
            </a:r>
          </a:p>
          <a:p>
            <a:pPr marL="185715" lvl="0" indent="-185715">
              <a:buClr>
                <a:schemeClr val="dk1"/>
              </a:buClr>
              <a:buSzPts val="1100"/>
              <a:buFont typeface="Arial" panose="020B0604020202020204" pitchFamily="34" charset="0"/>
              <a:buChar char="•"/>
            </a:pPr>
            <a:r>
              <a:rPr lang="es-ES_tradnl" i="1" noProof="0" dirty="0"/>
              <a:t>El objetivo de esta formación es aprender a utilizar CPIMS+ para promover y fortalecer la calidad en los servicios de gestión de casos.</a:t>
            </a:r>
          </a:p>
          <a:p>
            <a:pPr marL="185715" lvl="0" indent="-185715">
              <a:buClr>
                <a:schemeClr val="dk1"/>
              </a:buClr>
              <a:buSzPts val="1100"/>
              <a:buFont typeface="Arial" panose="020B0604020202020204" pitchFamily="34" charset="0"/>
              <a:buChar char="•"/>
            </a:pPr>
            <a:r>
              <a:rPr lang="es-ES_tradnl" i="1" noProof="0" dirty="0"/>
              <a:t>Este NO es un curso sobre la prestación de servicios de gestión de casos de protección de la infancia.</a:t>
            </a:r>
          </a:p>
          <a:p>
            <a:pPr marL="185715" lvl="0" indent="-185715">
              <a:buClr>
                <a:schemeClr val="dk1"/>
              </a:buClr>
              <a:buSzPts val="1100"/>
              <a:buFont typeface="Arial" panose="020B0604020202020204" pitchFamily="34" charset="0"/>
              <a:buChar char="•"/>
            </a:pPr>
            <a:r>
              <a:rPr lang="es-ES_tradnl" i="1" noProof="0" dirty="0"/>
              <a:t>El objetivo de esta formación es repasar ciertos aspectos básicos de la gestión de casos y su relación con CPIMS+.</a:t>
            </a:r>
          </a:p>
          <a:p>
            <a:pPr marL="185715" lvl="0" indent="-185715">
              <a:buClr>
                <a:schemeClr val="dk1"/>
              </a:buClr>
              <a:buSzPts val="1100"/>
              <a:buFont typeface="Arial" panose="020B0604020202020204" pitchFamily="34" charset="0"/>
              <a:buChar char="•"/>
            </a:pPr>
            <a:r>
              <a:rPr lang="es-ES_tradnl" i="1" noProof="0" dirty="0"/>
              <a:t>Esta formación le ayudará a familiarizarse con el sistema CPIMS+ y a aprender a usarlo como herramienta para la gestión de casos.</a:t>
            </a:r>
          </a:p>
        </p:txBody>
      </p:sp>
      <p:sp>
        <p:nvSpPr>
          <p:cNvPr id="4" name="Slide Number Placeholder 3"/>
          <p:cNvSpPr>
            <a:spLocks noGrp="1"/>
          </p:cNvSpPr>
          <p:nvPr>
            <p:ph type="sldNum" sz="quarter" idx="5"/>
          </p:nvPr>
        </p:nvSpPr>
        <p:spPr/>
        <p:txBody>
          <a:bodyPr/>
          <a:lstStyle/>
          <a:p>
            <a:fld id="{780767AD-8186-5647-9165-A19B63BA7F43}" type="slidenum">
              <a:rPr lang="en-US" smtClean="0"/>
              <a:t>4</a:t>
            </a:fld>
            <a:endParaRPr lang="en-US" dirty="0"/>
          </a:p>
        </p:txBody>
      </p:sp>
    </p:spTree>
    <p:extLst>
      <p:ext uri="{BB962C8B-B14F-4D97-AF65-F5344CB8AC3E}">
        <p14:creationId xmlns:p14="http://schemas.microsoft.com/office/powerpoint/2010/main" val="1903451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Ahora, haremos una demostración de CPIMS+. Veremos…</a:t>
            </a:r>
            <a:endParaRPr lang="es-ES_tradnl" b="0" i="1" noProof="0" dirty="0"/>
          </a:p>
          <a:p>
            <a:pPr marL="171450" indent="-171450">
              <a:buFont typeface="Arial" panose="020B0604020202020204" pitchFamily="34" charset="0"/>
              <a:buChar char="•"/>
            </a:pPr>
            <a:r>
              <a:rPr lang="es-ES_tradnl" b="0" i="0" noProof="0" dirty="0"/>
              <a:t>Presente el contenido de la diapositiva.</a:t>
            </a:r>
            <a:endParaRPr lang="es-ES_tradnl" b="1" i="0" noProof="0" dirty="0"/>
          </a:p>
          <a:p>
            <a:endParaRPr lang="es-ES_tradnl" b="1" noProof="0" dirty="0"/>
          </a:p>
          <a:p>
            <a:r>
              <a:rPr lang="es-ES_tradnl" b="1" noProof="0" dirty="0"/>
              <a:t>DEMO</a:t>
            </a:r>
          </a:p>
          <a:p>
            <a:pPr marL="171450" indent="-171450">
              <a:buFont typeface="Arial" panose="020B0604020202020204" pitchFamily="34" charset="0"/>
              <a:buChar char="•"/>
            </a:pPr>
            <a:r>
              <a:rPr lang="es-ES_tradnl" b="1" noProof="0" dirty="0">
                <a:solidFill>
                  <a:srgbClr val="026794"/>
                </a:solidFill>
                <a:hlinkClick r:id="rId3">
                  <a:extLst>
                    <a:ext uri="{A12FA001-AC4F-418D-AE19-62706E023703}">
                      <ahyp:hlinkClr xmlns:ahyp="http://schemas.microsoft.com/office/drawing/2018/hyperlinkcolor" val="tx"/>
                    </a:ext>
                  </a:extLst>
                </a:hlinkClick>
              </a:rPr>
              <a:t>Iniciar sesión y navegar por CPIMS</a:t>
            </a:r>
            <a:r>
              <a:rPr lang="es-ES_tradnl" b="1" noProof="0" dirty="0">
                <a:solidFill>
                  <a:srgbClr val="026794"/>
                </a:solidFill>
              </a:rPr>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b="0" noProof="0" dirty="0"/>
              <a:t>Ver el video en el enlace y las diapositivas 2-6 del PPT </a:t>
            </a:r>
            <a:r>
              <a:rPr lang="es-ES_tradnl" b="1" noProof="0" dirty="0">
                <a:highlight>
                  <a:schemeClr val="lt1"/>
                </a:highlight>
              </a:rPr>
              <a:t>“CPIMS+: Demostración”.</a:t>
            </a:r>
            <a:endParaRPr lang="es-ES_tradnl" b="0" noProof="0" dirty="0"/>
          </a:p>
          <a:p>
            <a:pPr marL="171450" indent="-171450">
              <a:buFont typeface="Arial" panose="020B0604020202020204" pitchFamily="34" charset="0"/>
              <a:buChar char="•"/>
            </a:pPr>
            <a:r>
              <a:rPr lang="es-ES_tradnl" b="1" noProof="0" dirty="0"/>
              <a:t>Flujo de trabajo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b="0" noProof="0" dirty="0"/>
              <a:t>Ver la diapositiva 18 del PPT </a:t>
            </a:r>
            <a:r>
              <a:rPr lang="es-ES_tradnl" b="1" noProof="0" dirty="0">
                <a:highlight>
                  <a:schemeClr val="lt1"/>
                </a:highlight>
              </a:rPr>
              <a:t>“CPIMS+: Demostración”. </a:t>
            </a:r>
            <a:endParaRPr lang="es-ES_tradnl" b="0" noProof="0" dirty="0"/>
          </a:p>
          <a:p>
            <a:pPr marL="171450" indent="-171450">
              <a:buFont typeface="Arial" panose="020B0604020202020204" pitchFamily="34" charset="0"/>
              <a:buChar char="•"/>
            </a:pPr>
            <a:r>
              <a:rPr lang="es-ES_tradnl" b="1" noProof="0" dirty="0">
                <a:solidFill>
                  <a:srgbClr val="026794"/>
                </a:solidFill>
                <a:hlinkClick r:id="rId4">
                  <a:extLst>
                    <a:ext uri="{A12FA001-AC4F-418D-AE19-62706E023703}">
                      <ahyp:hlinkClr xmlns:ahyp="http://schemas.microsoft.com/office/drawing/2018/hyperlinkcolor" val="tx"/>
                    </a:ext>
                  </a:extLst>
                </a:hlinkClick>
              </a:rPr>
              <a:t>Contacto, ayuda y perfil de usuario</a:t>
            </a:r>
            <a:endParaRPr lang="es-ES_tradnl" b="1" noProof="0" dirty="0">
              <a:solidFill>
                <a:srgbClr val="026794"/>
              </a:solidFill>
            </a:endParaRPr>
          </a:p>
          <a:p>
            <a:pPr marL="628650" lvl="1" indent="-171450">
              <a:buFont typeface="Arial" panose="020B0604020202020204" pitchFamily="34" charset="0"/>
              <a:buChar char="•"/>
            </a:pPr>
            <a:r>
              <a:rPr lang="es-ES_tradnl" b="0" noProof="0" dirty="0"/>
              <a:t>Ver el video en el enlace y las diapositivas 8-10 del PPT </a:t>
            </a:r>
            <a:r>
              <a:rPr lang="es-ES_tradnl" b="1" noProof="0" dirty="0">
                <a:highlight>
                  <a:schemeClr val="lt1"/>
                </a:highlight>
              </a:rPr>
              <a:t>“CPIMS+: Demostración”.</a:t>
            </a:r>
            <a:endParaRPr lang="es-ES_tradnl" b="0" noProof="0" dirty="0"/>
          </a:p>
          <a:p>
            <a:pPr marL="171450" indent="-171450">
              <a:buFont typeface="Arial" panose="020B0604020202020204" pitchFamily="34" charset="0"/>
              <a:buChar char="•"/>
            </a:pPr>
            <a:r>
              <a:rPr lang="es-ES_tradnl" b="1" noProof="0" dirty="0"/>
              <a:t>Permisos y acceso en función de la “necesidad de saber”</a:t>
            </a:r>
          </a:p>
          <a:p>
            <a:pPr marL="628650" lvl="1" indent="-171450">
              <a:buFont typeface="Arial" panose="020B0604020202020204" pitchFamily="34" charset="0"/>
              <a:buChar char="•"/>
            </a:pPr>
            <a:r>
              <a:rPr lang="es-ES_tradnl" b="0" noProof="0" dirty="0"/>
              <a:t>Explicar cómo CPIMS+ promueve el </a:t>
            </a:r>
            <a:r>
              <a:rPr lang="es-ES_tradnl" b="0" i="1" noProof="0" dirty="0"/>
              <a:t>principio de necesidad de saber.</a:t>
            </a:r>
          </a:p>
          <a:p>
            <a:pPr marL="628650" lvl="1" indent="-171450">
              <a:buFont typeface="Arial" panose="020B0604020202020204" pitchFamily="34" charset="0"/>
              <a:buChar char="•"/>
            </a:pPr>
            <a:r>
              <a:rPr lang="es-ES_tradnl" b="0" noProof="0" dirty="0"/>
              <a:t>Relacionar esto con el ejercicio que acaba de hacer con las/os supervisores y asistentes sociales.</a:t>
            </a:r>
          </a:p>
          <a:p>
            <a:pPr marL="628650" lvl="1" indent="-171450">
              <a:buFont typeface="Arial" panose="020B0604020202020204" pitchFamily="34" charset="0"/>
              <a:buChar char="•"/>
            </a:pPr>
            <a:r>
              <a:rPr lang="es-ES_tradnl" b="0" noProof="0" dirty="0"/>
              <a:t>Ir a la diapositiva 31 del PPT </a:t>
            </a:r>
            <a:r>
              <a:rPr lang="es-ES_tradnl" b="1" noProof="0" dirty="0">
                <a:highlight>
                  <a:schemeClr val="lt1"/>
                </a:highlight>
              </a:rPr>
              <a:t>“CPIMS+: Demostración”</a:t>
            </a:r>
            <a:r>
              <a:rPr lang="es-ES_tradnl" b="0" noProof="0" dirty="0"/>
              <a:t> e iniciar sesión con los perfiles de 2 asistentes sociales y 2 supervisores diferentes para mostrarles el principio de necesidad de saber: los supervisores solo pueden ver los casos de las/os asistentes sociales que tengan a cargo y las/os asistentes sociales solo pueden ver los casos que les han sido asignados.</a:t>
            </a:r>
          </a:p>
          <a:p>
            <a:pPr marL="171450" indent="-171450">
              <a:buFont typeface="Arial" panose="020B0604020202020204" pitchFamily="34" charset="0"/>
              <a:buChar char="•"/>
            </a:pPr>
            <a:r>
              <a:rPr lang="es-ES_tradnl" b="1" noProof="0" dirty="0"/>
              <a:t>Propietario del expediente y código de caso</a:t>
            </a:r>
          </a:p>
          <a:p>
            <a:pPr marL="628650" lvl="1" indent="-171450">
              <a:buFont typeface="Arial" panose="020B0604020202020204" pitchFamily="34" charset="0"/>
              <a:buChar char="•"/>
            </a:pPr>
            <a:r>
              <a:rPr lang="es-ES_tradnl" b="0" noProof="0" dirty="0"/>
              <a:t>La/el asistente social es el propietario del expediente o caso.</a:t>
            </a:r>
          </a:p>
          <a:p>
            <a:pPr marL="628650" lvl="1" indent="-171450">
              <a:buFont typeface="Arial" panose="020B0604020202020204" pitchFamily="34" charset="0"/>
              <a:buChar char="•"/>
            </a:pPr>
            <a:r>
              <a:rPr lang="es-ES_tradnl" b="0" noProof="0" dirty="0"/>
              <a:t>Aunque pueden conceder acceso temporal a otras personas (p. ej., proveedores de servicios), las/os asistentes sociales son los únicos responsables del caso/expediente.</a:t>
            </a:r>
          </a:p>
          <a:p>
            <a:pPr marL="628650" lvl="1" indent="-171450">
              <a:buFont typeface="Arial" panose="020B0604020202020204" pitchFamily="34" charset="0"/>
              <a:buChar char="•"/>
            </a:pPr>
            <a:r>
              <a:rPr lang="es-ES_tradnl" b="0" noProof="0" dirty="0"/>
              <a:t>La/el supervisor/a podrá ver el caso, pero no editarlo.</a:t>
            </a:r>
          </a:p>
          <a:p>
            <a:pPr marL="628650" lvl="1" indent="-171450">
              <a:buFont typeface="Arial" panose="020B0604020202020204" pitchFamily="34" charset="0"/>
              <a:buChar char="•"/>
            </a:pPr>
            <a:r>
              <a:rPr lang="es-ES_tradnl" b="0" noProof="0" dirty="0"/>
              <a:t>CPIMS+ asigna a cada caso un código de forma automática.</a:t>
            </a:r>
          </a:p>
        </p:txBody>
      </p:sp>
      <p:sp>
        <p:nvSpPr>
          <p:cNvPr id="3" name="Slide Image Placeholder 2">
            <a:extLst>
              <a:ext uri="{FF2B5EF4-FFF2-40B4-BE49-F238E27FC236}">
                <a16:creationId xmlns:a16="http://schemas.microsoft.com/office/drawing/2014/main" id="{7163EF30-D545-2D7C-934B-265059B17471}"/>
              </a:ext>
            </a:extLst>
          </p:cNvPr>
          <p:cNvSpPr>
            <a:spLocks noGrp="1" noRot="1" noChangeAspect="1"/>
          </p:cNvSpPr>
          <p:nvPr>
            <p:ph type="sldImg"/>
          </p:nvPr>
        </p:nvSpPr>
        <p:spPr/>
      </p:sp>
    </p:spTree>
    <p:extLst>
      <p:ext uri="{BB962C8B-B14F-4D97-AF65-F5344CB8AC3E}">
        <p14:creationId xmlns:p14="http://schemas.microsoft.com/office/powerpoint/2010/main" val="95069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b="0" i="1" noProof="0" dirty="0"/>
              <a:t>Hay algunos aspectos importantes que debemos tener en cuenta en relación con la gestión de la información para la gestión de casos.</a:t>
            </a:r>
          </a:p>
          <a:p>
            <a:pPr marL="171450" indent="-171450">
              <a:buFont typeface="Arial" panose="020B0604020202020204" pitchFamily="34" charset="0"/>
              <a:buChar char="•"/>
            </a:pPr>
            <a:r>
              <a:rPr lang="es-ES_tradnl" b="0" i="0" noProof="0" dirty="0"/>
              <a:t>Presente el contenido de la diapositiva.</a:t>
            </a:r>
          </a:p>
          <a:p>
            <a:pPr marL="171450" indent="-171450">
              <a:buFont typeface="Arial" panose="020B0604020202020204" pitchFamily="34" charset="0"/>
              <a:buChar char="•"/>
            </a:pPr>
            <a:r>
              <a:rPr lang="es-ES_tradnl" i="1" noProof="0" dirty="0"/>
              <a:t>Recuerde a las/os participantes los 4 elementos CLAVE o pilares del IM4CM (que vieron con anterioridad).</a:t>
            </a:r>
          </a:p>
          <a:p>
            <a:pPr marL="628650" lvl="1" indent="-171450">
              <a:buFont typeface="Arial" panose="020B0604020202020204" pitchFamily="34" charset="0"/>
              <a:buChar char="•"/>
            </a:pPr>
            <a:r>
              <a:rPr lang="es-ES_tradnl" i="1" noProof="0" dirty="0">
                <a:sym typeface="Calibri"/>
              </a:rPr>
              <a:t>Formularios (interagenciales) de gestión de casos de protección de la infancia y otros documentos;</a:t>
            </a:r>
          </a:p>
          <a:p>
            <a:pPr marL="628650" lvl="1" indent="-171450">
              <a:buFont typeface="Arial" panose="020B0604020202020204" pitchFamily="34" charset="0"/>
              <a:buChar char="•"/>
            </a:pPr>
            <a:r>
              <a:rPr lang="es-ES_tradnl" i="1" noProof="0" dirty="0">
                <a:sym typeface="Calibri"/>
              </a:rPr>
              <a:t>Secciones puntuales de los Procedimientos operativos Estándar (POS) para la gestión de casos;</a:t>
            </a:r>
          </a:p>
          <a:p>
            <a:pPr marL="628650" lvl="1" indent="-171450">
              <a:buFont typeface="Arial" panose="020B0604020202020204" pitchFamily="34" charset="0"/>
              <a:buChar char="•"/>
            </a:pPr>
            <a:r>
              <a:rPr lang="es-ES_tradnl" i="1" noProof="0" dirty="0">
                <a:sym typeface="Calibri"/>
              </a:rPr>
              <a:t>Evaluaciones de impacto sobre la protección de datos;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latin typeface="Arial" panose="020B0604020202020204" pitchFamily="34" charset="0"/>
                <a:cs typeface="Arial" panose="020B0604020202020204" pitchFamily="34" charset="0"/>
              </a:rPr>
              <a:t>Protocolo para la protección de datos e intercambio de la información.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ES_tradnl" noProof="0" dirty="0">
              <a:sym typeface="Calibri"/>
            </a:endParaRPr>
          </a:p>
          <a:p>
            <a:r>
              <a:rPr lang="es-ES_tradnl" b="1" noProof="0" dirty="0">
                <a:sym typeface="Calibri"/>
              </a:rPr>
              <a:t>CONCLUSIÓN</a:t>
            </a:r>
          </a:p>
          <a:p>
            <a:pPr marL="171450" indent="-171450">
              <a:buFont typeface="Arial" panose="020B0604020202020204" pitchFamily="34" charset="0"/>
              <a:buChar char="•"/>
            </a:pPr>
            <a:r>
              <a:rPr lang="es-ES_tradnl" i="1" noProof="0" dirty="0">
                <a:sym typeface="Calibri"/>
              </a:rPr>
              <a:t>¿Alguien tiene alguna pregunta o comentario antes de pasar a la segunda sesión?</a:t>
            </a:r>
            <a:endParaRPr lang="es-ES_tradnl" noProof="0" dirty="0"/>
          </a:p>
          <a:p>
            <a:pPr marL="171450" indent="-171450">
              <a:buFont typeface="Arial" panose="020B0604020202020204" pitchFamily="34" charset="0"/>
              <a:buChar char="•"/>
            </a:pPr>
            <a:r>
              <a:rPr lang="es-ES_tradnl" i="1" noProof="0" dirty="0"/>
              <a:t>En la próxima sesión, vamos a ver cómo podemos utilizar CPIMS+ como herramienta de apoyo en cada uno de los pasos del proceso de gestión de casos.</a:t>
            </a:r>
          </a:p>
          <a:p>
            <a:endParaRPr lang="es-ES_tradnl" noProof="0" dirty="0"/>
          </a:p>
          <a:p>
            <a:endParaRPr lang="es-ES_tradnl" noProof="0" dirty="0"/>
          </a:p>
        </p:txBody>
      </p:sp>
      <p:sp>
        <p:nvSpPr>
          <p:cNvPr id="3" name="Slide Image Placeholder 2">
            <a:extLst>
              <a:ext uri="{FF2B5EF4-FFF2-40B4-BE49-F238E27FC236}">
                <a16:creationId xmlns:a16="http://schemas.microsoft.com/office/drawing/2014/main" id="{48948688-E7A6-2B43-720C-183E0024120B}"/>
              </a:ext>
            </a:extLst>
          </p:cNvPr>
          <p:cNvSpPr>
            <a:spLocks noGrp="1" noRot="1" noChangeAspect="1"/>
          </p:cNvSpPr>
          <p:nvPr>
            <p:ph type="sldImg"/>
          </p:nvPr>
        </p:nvSpPr>
        <p:spPr/>
      </p:sp>
    </p:spTree>
    <p:extLst>
      <p:ext uri="{BB962C8B-B14F-4D97-AF65-F5344CB8AC3E}">
        <p14:creationId xmlns:p14="http://schemas.microsoft.com/office/powerpoint/2010/main" val="1046718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r>
              <a:rPr lang="es-ES_tradnl" b="1" noProof="0" dirty="0"/>
              <a:t>ACTIVIDAD INDIVIDUAL (Tiempo: 1 hora y 30 minutos)</a:t>
            </a:r>
          </a:p>
          <a:p>
            <a:pPr marL="171450" indent="-171450">
              <a:buFont typeface="Arial" panose="020B0604020202020204" pitchFamily="34" charset="0"/>
              <a:buChar char="•"/>
            </a:pPr>
            <a:r>
              <a:rPr lang="es-ES_tradnl" noProof="0" dirty="0"/>
              <a:t>Comparta con las/os participantes la </a:t>
            </a:r>
            <a:r>
              <a:rPr lang="es-ES_tradnl" b="1" noProof="0" dirty="0"/>
              <a:t>información sobre el sitio web de la demostración </a:t>
            </a:r>
            <a:r>
              <a:rPr lang="es-ES_tradnl" noProof="0" dirty="0"/>
              <a:t>(idealmente, en formato digital).</a:t>
            </a:r>
          </a:p>
          <a:p>
            <a:pPr marL="171450" indent="-171450">
              <a:buFont typeface="Arial" panose="020B0604020202020204" pitchFamily="34" charset="0"/>
              <a:buChar char="•"/>
            </a:pPr>
            <a:r>
              <a:rPr lang="es-ES_tradnl" i="1" noProof="0" dirty="0"/>
              <a:t>Ahora, vamos a entrar al sistema a partir del siguiente enlace. Este es un sitio web de demostración.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Ustedes ya deben haber recibido sus datos de acceso y la URL del servidor antes de empezar esta formación. Ya deben haber intentado ingresar al sistema al menos una vez.</a:t>
            </a:r>
          </a:p>
          <a:p>
            <a:pPr marL="171450" indent="-171450">
              <a:buFont typeface="Arial" panose="020B0604020202020204" pitchFamily="34" charset="0"/>
              <a:buChar char="•"/>
            </a:pPr>
            <a:r>
              <a:rPr lang="es-ES_tradnl" i="1" noProof="0" dirty="0"/>
              <a:t>Cada uno de ustedes debe tener acceso y un perfil de usuario específico. </a:t>
            </a:r>
          </a:p>
          <a:p>
            <a:pPr marL="171450" indent="-171450">
              <a:buFont typeface="Arial" panose="020B0604020202020204" pitchFamily="34" charset="0"/>
              <a:buChar char="•"/>
            </a:pPr>
            <a:r>
              <a:rPr lang="es-ES_tradnl" noProof="0" dirty="0"/>
              <a:t>Asegúrese de que las/os participantes tengan suficiente tiempo para ingresar al sistema.</a:t>
            </a:r>
          </a:p>
          <a:p>
            <a:pPr marL="171450" indent="-171450">
              <a:buFont typeface="Arial" panose="020B0604020202020204" pitchFamily="34" charset="0"/>
              <a:buChar char="•"/>
            </a:pPr>
            <a:r>
              <a:rPr lang="es-ES_tradnl" noProof="0" dirty="0"/>
              <a:t>Con el apoyo del administrador de CPIMS+, resuelva cualquier problema técnico que surja.</a:t>
            </a:r>
          </a:p>
          <a:p>
            <a:r>
              <a:rPr lang="es-ES_tradnl" noProof="0" dirty="0"/>
              <a:t> </a:t>
            </a:r>
          </a:p>
          <a:p>
            <a:r>
              <a:rPr lang="es-ES_tradnl" b="1" noProof="0" dirty="0"/>
              <a:t>CONCLUSIÓN</a:t>
            </a:r>
          </a:p>
          <a:p>
            <a:pPr marL="171450" indent="-171450">
              <a:buFont typeface="Arial" panose="020B0604020202020204" pitchFamily="34" charset="0"/>
              <a:buChar char="•"/>
            </a:pPr>
            <a:r>
              <a:rPr lang="es-ES_tradnl" i="1" noProof="0" dirty="0"/>
              <a:t>¿Alguien tiene alguna pregunta antes de continuar?</a:t>
            </a:r>
          </a:p>
          <a:p>
            <a:endParaRPr lang="es-ES_tradnl" noProof="0" dirty="0"/>
          </a:p>
        </p:txBody>
      </p:sp>
      <p:sp>
        <p:nvSpPr>
          <p:cNvPr id="3" name="Slide Image Placeholder 2">
            <a:extLst>
              <a:ext uri="{FF2B5EF4-FFF2-40B4-BE49-F238E27FC236}">
                <a16:creationId xmlns:a16="http://schemas.microsoft.com/office/drawing/2014/main" id="{9899117E-3B82-C254-0839-5BD3E6D592B1}"/>
              </a:ext>
            </a:extLst>
          </p:cNvPr>
          <p:cNvSpPr>
            <a:spLocks noGrp="1" noRot="1" noChangeAspect="1"/>
          </p:cNvSpPr>
          <p:nvPr>
            <p:ph type="sldImg"/>
          </p:nvPr>
        </p:nvSpPr>
        <p:spPr/>
      </p:sp>
    </p:spTree>
    <p:extLst>
      <p:ext uri="{BB962C8B-B14F-4D97-AF65-F5344CB8AC3E}">
        <p14:creationId xmlns:p14="http://schemas.microsoft.com/office/powerpoint/2010/main" val="2874167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780767AD-8186-5647-9165-A19B63BA7F43}" type="slidenum">
              <a:rPr lang="en-US" smtClean="0"/>
              <a:t>43</a:t>
            </a:fld>
            <a:endParaRPr lang="en-US" dirty="0"/>
          </a:p>
        </p:txBody>
      </p:sp>
      <p:sp>
        <p:nvSpPr>
          <p:cNvPr id="6" name="Slide Image Placeholder 5">
            <a:extLst>
              <a:ext uri="{FF2B5EF4-FFF2-40B4-BE49-F238E27FC236}">
                <a16:creationId xmlns:a16="http://schemas.microsoft.com/office/drawing/2014/main" id="{DDDB5E46-225F-B474-2044-C21ADD21A82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4C1BA857-0E7A-02E6-CFA2-B244EF9E436F}"/>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107320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200" b="1" noProof="0" dirty="0"/>
              <a:t>NO OLVIDE HACER LOS AJUSTES NECESARIOS SI ES UNA FORMACIÓN A DISTANCIA</a:t>
            </a:r>
          </a:p>
          <a:p>
            <a:pPr marL="171450" indent="-171450">
              <a:buFont typeface="Arial" panose="020B0604020202020204" pitchFamily="34" charset="0"/>
              <a:buChar char="•"/>
            </a:pPr>
            <a:r>
              <a:rPr lang="es-ES_tradnl" noProof="0" dirty="0"/>
              <a:t>Tome nota de las respuestas de las/os participantes en Jamboard o una pizarra.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a:t>
            </a:r>
          </a:p>
          <a:p>
            <a:endParaRPr lang="es-ES_tradnl" noProof="0" dirty="0"/>
          </a:p>
          <a:p>
            <a:r>
              <a:rPr lang="es-ES_tradnl" b="1" noProof="0" dirty="0"/>
              <a:t>DEBATE GENERAL (Tiempo: 15 min)</a:t>
            </a:r>
          </a:p>
          <a:p>
            <a:pPr marL="171450" indent="-171450">
              <a:buFont typeface="Arial" panose="020B0604020202020204" pitchFamily="34" charset="0"/>
              <a:buChar char="•"/>
            </a:pPr>
            <a:r>
              <a:rPr lang="es-ES_tradnl" i="1" noProof="0" dirty="0"/>
              <a:t>¿De qué hablamos en la sesión 1</a:t>
            </a:r>
            <a:r>
              <a:rPr lang="es-ES_tradnl" noProof="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Hacer una buena gestión de la información no sirve de nada si no se hace una gestión de casos de calidad.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solidFill>
                  <a:schemeClr val="dk1"/>
                </a:solidFill>
                <a:latin typeface="Arial" panose="020B0604020202020204" pitchFamily="34" charset="0"/>
                <a:ea typeface="Helvetica Neue"/>
                <a:cs typeface="Arial" panose="020B0604020202020204" pitchFamily="34" charset="0"/>
                <a:sym typeface="Helvetica Neue"/>
              </a:rPr>
              <a:t>Todo programa/software para gestionar casos en formato digital, incluido CPIMS+, debe partir de un modelo de gestión de casos confiable y adecuado.</a:t>
            </a:r>
            <a:endParaRPr lang="es-ES_tradnl" sz="1200" noProof="0" dirty="0">
              <a:solidFill>
                <a:schemeClr val="tx1"/>
              </a:solidFill>
              <a:latin typeface="+mn-lt"/>
              <a:ea typeface="+mn-ea"/>
              <a:cs typeface="+mn-cs"/>
              <a:sym typeface="Helvetica Neue"/>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solidFill>
                  <a:schemeClr val="dk1"/>
                </a:solidFill>
                <a:latin typeface="Arial" panose="020B0604020202020204" pitchFamily="34" charset="0"/>
                <a:ea typeface="Helvetica Neue"/>
                <a:cs typeface="Arial" panose="020B0604020202020204" pitchFamily="34" charset="0"/>
                <a:sym typeface="Helvetica Neue"/>
              </a:rPr>
              <a:t>Para que la base de datos CPIMS+ sea confiable es necesario que los demás elementos en el sistema de gestión de casos funcionen correctamente.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solidFill>
                  <a:schemeClr val="dk1"/>
                </a:solidFill>
                <a:latin typeface="Arial" panose="020B0604020202020204" pitchFamily="34" charset="0"/>
                <a:ea typeface="Helvetica Neue"/>
                <a:cs typeface="Arial" panose="020B0604020202020204" pitchFamily="34" charset="0"/>
                <a:sym typeface="Helvetica Neue"/>
              </a:rPr>
              <a:t>Utilizar CPIMS+ permite fortalecer/mejorar aún más la gestión de casos.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Los 4 elementos indispensables para la gestión de la información son: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Los formularios interagenciales para la gestión de casos de protección de la infancia y otros documentos;</a:t>
            </a:r>
          </a:p>
          <a:p>
            <a:pPr marL="1085850" lvl="2" indent="-171450">
              <a:buFont typeface="Arial" panose="020B0604020202020204" pitchFamily="34" charset="0"/>
              <a:buChar char="•"/>
            </a:pPr>
            <a:r>
              <a:rPr lang="es-ES_tradnl" i="0" noProof="0" dirty="0">
                <a:sym typeface="Calibri"/>
              </a:rPr>
              <a:t>Secciones puntuales de los Procedimientos operativos Estándar (POS) para la gestión de casos;</a:t>
            </a:r>
          </a:p>
          <a:p>
            <a:pPr marL="1085850" lvl="2" indent="-171450">
              <a:buFont typeface="Arial" panose="020B0604020202020204" pitchFamily="34" charset="0"/>
              <a:buChar char="•"/>
            </a:pPr>
            <a:r>
              <a:rPr lang="es-ES_tradnl" i="0" noProof="0" dirty="0">
                <a:sym typeface="Calibri"/>
              </a:rPr>
              <a:t>Evaluaciones de impacto sobre la protección de datos;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0" noProof="0" dirty="0">
                <a:latin typeface="Arial" panose="020B0604020202020204" pitchFamily="34" charset="0"/>
                <a:cs typeface="Arial" panose="020B0604020202020204" pitchFamily="34" charset="0"/>
              </a:rPr>
              <a:t>Protocolo para la protección de datos e intercambio de la información.</a:t>
            </a:r>
          </a:p>
          <a:p>
            <a:pPr marL="171450" indent="-171450">
              <a:buFont typeface="Arial" panose="020B0604020202020204" pitchFamily="34" charset="0"/>
              <a:buChar char="•"/>
            </a:pPr>
            <a:r>
              <a:rPr lang="es-ES_tradnl" noProof="0" dirty="0"/>
              <a:t>Anote las respuestas de las/os participantes en una pizarra/rotafolio.</a:t>
            </a:r>
          </a:p>
          <a:p>
            <a:pPr marL="171450" indent="-171450">
              <a:buFont typeface="Arial" panose="020B0604020202020204" pitchFamily="34" charset="0"/>
              <a:buChar char="•"/>
            </a:pPr>
            <a:r>
              <a:rPr lang="es-ES_tradnl" noProof="0" dirty="0"/>
              <a:t>Incluya cualquier otro punto que hayan mencionado.</a:t>
            </a:r>
          </a:p>
        </p:txBody>
      </p:sp>
      <p:sp>
        <p:nvSpPr>
          <p:cNvPr id="3" name="Slide Image Placeholder 2">
            <a:extLst>
              <a:ext uri="{FF2B5EF4-FFF2-40B4-BE49-F238E27FC236}">
                <a16:creationId xmlns:a16="http://schemas.microsoft.com/office/drawing/2014/main" id="{E4077088-7CE0-BECA-7316-1148FFC98846}"/>
              </a:ext>
            </a:extLst>
          </p:cNvPr>
          <p:cNvSpPr>
            <a:spLocks noGrp="1" noRot="1" noChangeAspect="1"/>
          </p:cNvSpPr>
          <p:nvPr>
            <p:ph type="sldImg"/>
          </p:nvPr>
        </p:nvSpPr>
        <p:spPr/>
      </p:sp>
    </p:spTree>
    <p:extLst>
      <p:ext uri="{BB962C8B-B14F-4D97-AF65-F5344CB8AC3E}">
        <p14:creationId xmlns:p14="http://schemas.microsoft.com/office/powerpoint/2010/main" val="12360600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i="1" noProof="0" dirty="0"/>
              <a:t>El objetivo de las sesiones 2 y 3 es...</a:t>
            </a:r>
          </a:p>
          <a:p>
            <a:pPr marL="171450" indent="-171450">
              <a:buFont typeface="Arial" panose="020B0604020202020204" pitchFamily="34" charset="0"/>
              <a:buChar char="•"/>
            </a:pPr>
            <a:r>
              <a:rPr lang="es-ES_tradnl" noProof="0" dirty="0"/>
              <a:t>Presente el contenido de la diapositiva.</a:t>
            </a:r>
          </a:p>
        </p:txBody>
      </p:sp>
      <p:sp>
        <p:nvSpPr>
          <p:cNvPr id="3" name="Slide Image Placeholder 2">
            <a:extLst>
              <a:ext uri="{FF2B5EF4-FFF2-40B4-BE49-F238E27FC236}">
                <a16:creationId xmlns:a16="http://schemas.microsoft.com/office/drawing/2014/main" id="{C39918E6-2EB1-9311-DEDF-6121E3C32351}"/>
              </a:ext>
            </a:extLst>
          </p:cNvPr>
          <p:cNvSpPr>
            <a:spLocks noGrp="1" noRot="1" noChangeAspect="1"/>
          </p:cNvSpPr>
          <p:nvPr>
            <p:ph type="sldImg"/>
          </p:nvPr>
        </p:nvSpPr>
        <p:spPr/>
      </p:sp>
    </p:spTree>
    <p:extLst>
      <p:ext uri="{BB962C8B-B14F-4D97-AF65-F5344CB8AC3E}">
        <p14:creationId xmlns:p14="http://schemas.microsoft.com/office/powerpoint/2010/main" val="19579859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pPr lvl="0"/>
            <a:r>
              <a:rPr lang="es-ES_tradnl" b="1" noProof="0" dirty="0"/>
              <a:t>EXPLICAR:</a:t>
            </a:r>
          </a:p>
          <a:p>
            <a:pPr marL="185715" indent="-185715">
              <a:buFont typeface="Arial" panose="020B0604020202020204" pitchFamily="34" charset="0"/>
              <a:buChar char="•"/>
            </a:pPr>
            <a:r>
              <a:rPr lang="es-ES_tradnl" noProof="0" dirty="0"/>
              <a:t>Presente el orden del día teniendo en cuenta el contexto (incluya los horarios, las pausas y el almuerzo).</a:t>
            </a:r>
          </a:p>
          <a:p>
            <a:pPr marL="185715" indent="-185715">
              <a:buFont typeface="Arial" panose="020B0604020202020204" pitchFamily="34" charset="0"/>
              <a:buChar char="•"/>
            </a:pPr>
            <a:r>
              <a:rPr lang="es-ES_tradnl" noProof="0" dirty="0"/>
              <a:t>Informe a las/os participantes sobre el uso de baños, suministros, salones...</a:t>
            </a:r>
          </a:p>
          <a:p>
            <a:pPr marL="185715" marR="0" lvl="0" indent="-1857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Antes de continuar, ¿alguien tiene alguna pregunta?</a:t>
            </a:r>
            <a:endParaRPr lang="es-ES_tradnl" b="0" i="1" noProof="0" dirty="0">
              <a:ea typeface="Helvetica Neue"/>
              <a:cs typeface="Helvetica Neue"/>
              <a:sym typeface="Helvetica Neue"/>
            </a:endParaRPr>
          </a:p>
          <a:p>
            <a:pPr marL="171450" indent="-171450">
              <a:buFont typeface="Arial" panose="020B0604020202020204" pitchFamily="34" charset="0"/>
              <a:buChar char="•"/>
            </a:pPr>
            <a:endParaRPr lang="es-ES_tradnl" i="1" noProof="0" dirty="0"/>
          </a:p>
        </p:txBody>
      </p:sp>
      <p:sp>
        <p:nvSpPr>
          <p:cNvPr id="3" name="Slide Image Placeholder 2">
            <a:extLst>
              <a:ext uri="{FF2B5EF4-FFF2-40B4-BE49-F238E27FC236}">
                <a16:creationId xmlns:a16="http://schemas.microsoft.com/office/drawing/2014/main" id="{FE30DB55-EC67-BF8A-390E-54E3507C5388}"/>
              </a:ext>
            </a:extLst>
          </p:cNvPr>
          <p:cNvSpPr>
            <a:spLocks noGrp="1" noRot="1" noChangeAspect="1"/>
          </p:cNvSpPr>
          <p:nvPr>
            <p:ph type="sldImg"/>
          </p:nvPr>
        </p:nvSpPr>
        <p:spPr/>
      </p:sp>
    </p:spTree>
    <p:extLst>
      <p:ext uri="{BB962C8B-B14F-4D97-AF65-F5344CB8AC3E}">
        <p14:creationId xmlns:p14="http://schemas.microsoft.com/office/powerpoint/2010/main" val="33604382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Ahora que ya hemos hablado sobre la gestión de casos y sobre los pilares o elementos imprescindibles en la gestión de la información (IM4CM), empezaremos a profundizar en CPIMS+ como software de gestión de casos.</a:t>
            </a:r>
          </a:p>
          <a:p>
            <a:pPr marL="171450" indent="-171450">
              <a:buFont typeface="Arial" panose="020B0604020202020204" pitchFamily="34" charset="0"/>
              <a:buChar char="•"/>
            </a:pPr>
            <a:r>
              <a:rPr lang="es-ES_tradnl" i="1" noProof="0" dirty="0"/>
              <a:t>Les contaré sobre su historia, qué es y dónde se utiliza, y haremos una primera demostración en vivo en el sistema.</a:t>
            </a:r>
          </a:p>
          <a:p>
            <a:pPr marL="171450" indent="-171450">
              <a:buFont typeface="Arial" panose="020B0604020202020204" pitchFamily="34" charset="0"/>
              <a:buChar char="•"/>
            </a:pPr>
            <a:r>
              <a:rPr lang="es-ES_tradnl" i="1" noProof="0" dirty="0"/>
              <a:t>En las sesiones 2, 3 y 4 veremos algunas de las características específicas de CPIMS+ que podrían ayudarnos a mejorar la gestión de casos y también practicaremos en el sistema.</a:t>
            </a:r>
          </a:p>
          <a:p>
            <a:pPr marL="171450" indent="-171450">
              <a:buFont typeface="Arial" panose="020B0604020202020204" pitchFamily="34" charset="0"/>
              <a:buChar char="•"/>
            </a:pPr>
            <a:endParaRPr lang="es-ES_tradnl" i="1" noProof="0" dirty="0"/>
          </a:p>
          <a:p>
            <a:endParaRPr lang="es-ES_tradnl" noProof="0" dirty="0"/>
          </a:p>
          <a:p>
            <a:r>
              <a:rPr lang="es-ES_tradnl"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Indique a las/os participantes que deberán consultar el </a:t>
            </a:r>
            <a:r>
              <a:rPr lang="es-ES_tradnl" b="1" noProof="0" dirty="0"/>
              <a:t>“Plan de integración de CPIMS+” en la</a:t>
            </a:r>
            <a:r>
              <a:rPr lang="es-ES_tradnl" noProof="0" dirty="0"/>
              <a:t> </a:t>
            </a:r>
            <a:r>
              <a:rPr lang="es-ES_tradnl" b="1" noProof="0" dirty="0"/>
              <a:t>página 3 del Libro de ejercicios.</a:t>
            </a:r>
          </a:p>
          <a:p>
            <a:pPr marL="171450" indent="-171450">
              <a:buFont typeface="Arial" panose="020B0604020202020204" pitchFamily="34" charset="0"/>
              <a:buChar char="•"/>
            </a:pPr>
            <a:r>
              <a:rPr lang="es-ES_tradnl" i="1" noProof="0" dirty="0"/>
              <a:t>Durante este proceso, quisiera que ustedes tomaran nota de todas las formas en que les gustaría integrar CPIMS+ en su gestión de casos.</a:t>
            </a:r>
          </a:p>
          <a:p>
            <a:pPr marL="171450" indent="-171450">
              <a:buFont typeface="Arial" panose="020B0604020202020204" pitchFamily="34" charset="0"/>
              <a:buChar char="•"/>
            </a:pPr>
            <a:r>
              <a:rPr lang="es-ES_tradnl" i="1" noProof="0" dirty="0"/>
              <a:t>Esto podremos hablarlo más adelante durante los ejercicios, cuando estemos ingresando datos en CPIMS+, cuando estemos viendo qué funcionalidades utilizar y cuándo utilizarlas, etc.</a:t>
            </a:r>
          </a:p>
          <a:p>
            <a:endParaRPr lang="es-ES_tradnl" noProof="0" dirty="0"/>
          </a:p>
        </p:txBody>
      </p:sp>
      <p:sp>
        <p:nvSpPr>
          <p:cNvPr id="3" name="Slide Image Placeholder 2">
            <a:extLst>
              <a:ext uri="{FF2B5EF4-FFF2-40B4-BE49-F238E27FC236}">
                <a16:creationId xmlns:a16="http://schemas.microsoft.com/office/drawing/2014/main" id="{75A76B6F-B41C-267D-F948-C4E6A8FE9AD9}"/>
              </a:ext>
            </a:extLst>
          </p:cNvPr>
          <p:cNvSpPr>
            <a:spLocks noGrp="1" noRot="1" noChangeAspect="1"/>
          </p:cNvSpPr>
          <p:nvPr>
            <p:ph type="sldImg"/>
          </p:nvPr>
        </p:nvSpPr>
        <p:spPr/>
      </p:sp>
    </p:spTree>
    <p:extLst>
      <p:ext uri="{BB962C8B-B14F-4D97-AF65-F5344CB8AC3E}">
        <p14:creationId xmlns:p14="http://schemas.microsoft.com/office/powerpoint/2010/main" val="15082007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DF88B645-EFBF-B8AD-FC7F-B5CC77C89E6E}"/>
              </a:ext>
            </a:extLst>
          </p:cNvPr>
          <p:cNvSpPr>
            <a:spLocks noGrp="1"/>
          </p:cNvSpPr>
          <p:nvPr>
            <p:ph type="body" idx="1"/>
          </p:nvPr>
        </p:nvSpPr>
        <p:spPr/>
        <p:txBody>
          <a:bodyPr/>
          <a:lstStyle/>
          <a:p>
            <a:pPr defTabSz="990478">
              <a:buClr>
                <a:schemeClr val="dk1"/>
              </a:buClr>
              <a:buSzPts val="1100"/>
              <a:defRPr/>
            </a:pPr>
            <a:r>
              <a:rPr lang="es-ES_tradnl" b="1" noProof="0" dirty="0"/>
              <a:t>EXPLICAR:</a:t>
            </a:r>
          </a:p>
          <a:p>
            <a:pPr marL="185715" lvl="0" indent="-185715" defTabSz="990478">
              <a:buClr>
                <a:schemeClr val="dk1"/>
              </a:buClr>
              <a:buSzPts val="1100"/>
              <a:buFont typeface="Arial" panose="020B0604020202020204" pitchFamily="34" charset="0"/>
              <a:buChar char="•"/>
              <a:defRPr/>
            </a:pPr>
            <a:r>
              <a:rPr lang="es-ES_tradnl" i="1" noProof="0" dirty="0"/>
              <a:t>Al final de las sesiones 2 y 3, los participantes podrán...</a:t>
            </a:r>
            <a:endParaRPr lang="es-ES_tradnl" b="0" i="1" noProof="0" dirty="0"/>
          </a:p>
          <a:p>
            <a:pPr marL="185715" indent="-185715" defTabSz="990478">
              <a:buClr>
                <a:schemeClr val="dk1"/>
              </a:buClr>
              <a:buSzPts val="1100"/>
              <a:buFont typeface="Arial" panose="020B0604020202020204" pitchFamily="34" charset="0"/>
              <a:buChar char="•"/>
              <a:defRPr/>
            </a:pPr>
            <a:r>
              <a:rPr lang="es-ES_tradnl" b="0" i="0" noProof="0" dirty="0"/>
              <a:t>Presente el contenido de la diapositiva.</a:t>
            </a:r>
          </a:p>
          <a:p>
            <a:pPr marL="185715" lvl="0" indent="-185715">
              <a:buClr>
                <a:schemeClr val="dk1"/>
              </a:buClr>
              <a:buSzPts val="1100"/>
              <a:buFont typeface="Arial" panose="020B0604020202020204" pitchFamily="34" charset="0"/>
              <a:buChar char="•"/>
            </a:pPr>
            <a:r>
              <a:rPr lang="es-ES_tradnl" i="1" noProof="0" dirty="0"/>
              <a:t>Antes de continuar, ¿alguien tiene alguna pregunta?</a:t>
            </a:r>
            <a:endParaRPr lang="es-ES_tradnl" b="0" i="1" noProof="0" dirty="0">
              <a:ea typeface="Helvetica Neue"/>
              <a:cs typeface="Helvetica Neue"/>
              <a:sym typeface="Helvetica Neue"/>
            </a:endParaRPr>
          </a:p>
          <a:p>
            <a:pPr marL="171450" indent="-171450">
              <a:buFont typeface="Arial" panose="020B0604020202020204" pitchFamily="34" charset="0"/>
              <a:buChar char="•"/>
            </a:pPr>
            <a:endParaRPr lang="es-ES_tradnl" i="1" noProof="0" dirty="0"/>
          </a:p>
        </p:txBody>
      </p:sp>
      <p:sp>
        <p:nvSpPr>
          <p:cNvPr id="3" name="Slide Image Placeholder 2">
            <a:extLst>
              <a:ext uri="{FF2B5EF4-FFF2-40B4-BE49-F238E27FC236}">
                <a16:creationId xmlns:a16="http://schemas.microsoft.com/office/drawing/2014/main" id="{770B3061-77C6-08B8-8AAB-3A3F8F01BEC9}"/>
              </a:ext>
            </a:extLst>
          </p:cNvPr>
          <p:cNvSpPr>
            <a:spLocks noGrp="1" noRot="1" noChangeAspect="1"/>
          </p:cNvSpPr>
          <p:nvPr>
            <p:ph type="sldImg"/>
          </p:nvPr>
        </p:nvSpPr>
        <p:spPr/>
      </p:sp>
    </p:spTree>
    <p:extLst>
      <p:ext uri="{BB962C8B-B14F-4D97-AF65-F5344CB8AC3E}">
        <p14:creationId xmlns:p14="http://schemas.microsoft.com/office/powerpoint/2010/main" val="12265808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indent="0">
              <a:buFont typeface="Arial" panose="020B0604020202020204" pitchFamily="34" charset="0"/>
              <a:buNone/>
            </a:pPr>
            <a:r>
              <a:rPr lang="es-ES_tradnl" b="1" i="0" noProof="0" dirty="0"/>
              <a:t>ADAPTAR AL CONTEXTO</a:t>
            </a:r>
          </a:p>
          <a:p>
            <a:pPr marL="171450" indent="-171450">
              <a:buFont typeface="Arial" panose="020B0604020202020204" pitchFamily="34" charset="0"/>
              <a:buChar char="•"/>
            </a:pPr>
            <a:r>
              <a:rPr lang="es-ES_tradnl" i="0" noProof="0" dirty="0"/>
              <a:t>Si no cuenta con casos prácticos en formato video, invite a algún/a voluntaria/o a leerlos en el </a:t>
            </a:r>
            <a:r>
              <a:rPr lang="es-ES_tradnl" b="1" i="0" noProof="0" dirty="0"/>
              <a:t>Libro de ejercicios.</a:t>
            </a:r>
          </a:p>
          <a:p>
            <a:r>
              <a:rPr lang="es-ES_tradnl" b="1" noProof="0" dirty="0">
                <a:highlight>
                  <a:schemeClr val="lt1"/>
                </a:highlight>
                <a:sym typeface="Helvetica Neue"/>
              </a:rPr>
              <a:t>_____________________________________________________________________________</a:t>
            </a:r>
          </a:p>
          <a:p>
            <a:pPr marL="171450" indent="-171450">
              <a:buFont typeface="Arial" panose="020B0604020202020204" pitchFamily="34" charset="0"/>
              <a:buChar char="•"/>
            </a:pPr>
            <a:endParaRPr lang="es-ES_tradnl" i="0" noProof="0" dirty="0"/>
          </a:p>
          <a:p>
            <a:pPr marL="0" indent="0">
              <a:buFont typeface="Arial" panose="020B0604020202020204" pitchFamily="34" charset="0"/>
              <a:buNone/>
            </a:pPr>
            <a:r>
              <a:rPr lang="es-ES_tradnl" b="1" i="0" noProof="0" dirty="0"/>
              <a:t>EXPLICAR:</a:t>
            </a:r>
          </a:p>
          <a:p>
            <a:pPr marL="171450" lvl="0" indent="-171450">
              <a:buFont typeface="Arial" panose="020B0604020202020204" pitchFamily="34" charset="0"/>
              <a:buChar char="•"/>
            </a:pPr>
            <a:r>
              <a:rPr lang="es-ES_tradnl" i="1" noProof="0" dirty="0"/>
              <a:t>Ahora, veremos los pasos en la gestión de casos.</a:t>
            </a:r>
          </a:p>
          <a:p>
            <a:pPr marL="628650" lvl="1" indent="-171450">
              <a:buFont typeface="Arial" panose="020B0604020202020204" pitchFamily="34" charset="0"/>
              <a:buChar char="•"/>
            </a:pPr>
            <a:r>
              <a:rPr lang="es-ES_tradnl" i="1" noProof="0" dirty="0"/>
              <a:t>Conoceremos la historia de Nadia.</a:t>
            </a:r>
          </a:p>
          <a:p>
            <a:pPr marL="628650" lvl="1" indent="-171450">
              <a:buFont typeface="Arial" panose="020B0604020202020204" pitchFamily="34" charset="0"/>
              <a:buChar char="•"/>
            </a:pPr>
            <a:r>
              <a:rPr lang="es-ES_tradnl" i="1" noProof="0" dirty="0"/>
              <a:t>Seguiremos su caso y practicaremos en el sistema CPIMS+ yendo paso a paso en la gestión de casos.</a:t>
            </a:r>
          </a:p>
          <a:p>
            <a:pPr marL="171450" lvl="0" indent="-171450">
              <a:buFont typeface="Arial" panose="020B0604020202020204" pitchFamily="34" charset="0"/>
              <a:buChar char="•"/>
            </a:pPr>
            <a:r>
              <a:rPr lang="es-ES_tradnl" i="1" noProof="0" dirty="0"/>
              <a:t>Instrucciones:</a:t>
            </a:r>
          </a:p>
          <a:p>
            <a:pPr marL="628650" lvl="1" indent="-171450">
              <a:buFont typeface="Arial" panose="020B0604020202020204" pitchFamily="34" charset="0"/>
              <a:buChar char="•"/>
            </a:pPr>
            <a:r>
              <a:rPr lang="es-ES_tradnl" i="1" noProof="0" dirty="0"/>
              <a:t>Primero, empezaremos viendo un video (caso).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Plantearemos algunas preguntas y un breve debate.</a:t>
            </a:r>
          </a:p>
          <a:p>
            <a:pPr marL="628650" lvl="1" indent="-171450">
              <a:buFont typeface="Arial" panose="020B0604020202020204" pitchFamily="34" charset="0"/>
              <a:buChar char="•"/>
            </a:pPr>
            <a:r>
              <a:rPr lang="es-ES_tradnl" i="1" noProof="0" dirty="0"/>
              <a:t>Haremos un repaso general de cada paso en la gestión de la información (cuál es el propósito, quién está a cargo, etc.) y veremos algunos aspectos clave en la gestión de la información en cada paso.</a:t>
            </a:r>
          </a:p>
          <a:p>
            <a:pPr marL="628650" lvl="1" indent="-171450">
              <a:buFont typeface="Arial" panose="020B0604020202020204" pitchFamily="34" charset="0"/>
              <a:buChar char="•"/>
            </a:pPr>
            <a:r>
              <a:rPr lang="es-ES_tradnl" i="1" noProof="0" dirty="0"/>
              <a:t>Exploraremos en vivo las características, funcionalidades y formularios de CPIMS+ que facilitan cada paso en la gestión de casos.</a:t>
            </a:r>
          </a:p>
          <a:p>
            <a:pPr marL="628650" lvl="1" indent="-171450">
              <a:buFont typeface="Arial" panose="020B0604020202020204" pitchFamily="34" charset="0"/>
              <a:buChar char="•"/>
            </a:pPr>
            <a:r>
              <a:rPr lang="es-ES_tradnl" i="1" noProof="0" dirty="0"/>
              <a:t>Habrá tiempo para practicar en equipos.</a:t>
            </a:r>
          </a:p>
          <a:p>
            <a:pPr marL="628650" lvl="1" indent="-171450">
              <a:buFont typeface="Arial" panose="020B0604020202020204" pitchFamily="34" charset="0"/>
              <a:buChar char="•"/>
            </a:pPr>
            <a:r>
              <a:rPr lang="es-ES_tradnl" i="1" noProof="0" dirty="0"/>
              <a:t>Por ultimo, les pediremos sus opiniones y los invitaremos a empezar a trabajar en su </a:t>
            </a:r>
            <a:r>
              <a:rPr lang="es-ES_tradnl" b="1" i="1" noProof="0" dirty="0"/>
              <a:t>Plan de integración de CPIMS+.</a:t>
            </a:r>
          </a:p>
          <a:p>
            <a:pPr marL="171450" indent="-171450">
              <a:buFont typeface="Arial" panose="020B0604020202020204" pitchFamily="34" charset="0"/>
              <a:buChar char="•"/>
            </a:pPr>
            <a:r>
              <a:rPr lang="es-ES_tradnl" i="1" noProof="0" dirty="0"/>
              <a:t>La dinámica será igual en la sesión 3.</a:t>
            </a:r>
          </a:p>
        </p:txBody>
      </p:sp>
      <p:sp>
        <p:nvSpPr>
          <p:cNvPr id="3" name="Slide Image Placeholder 2">
            <a:extLst>
              <a:ext uri="{FF2B5EF4-FFF2-40B4-BE49-F238E27FC236}">
                <a16:creationId xmlns:a16="http://schemas.microsoft.com/office/drawing/2014/main" id="{FB6F68B5-A870-95A4-85BD-0EDD7D7B8A6F}"/>
              </a:ext>
            </a:extLst>
          </p:cNvPr>
          <p:cNvSpPr>
            <a:spLocks noGrp="1" noRot="1" noChangeAspect="1"/>
          </p:cNvSpPr>
          <p:nvPr>
            <p:ph type="sldImg"/>
          </p:nvPr>
        </p:nvSpPr>
        <p:spPr/>
      </p:sp>
    </p:spTree>
    <p:extLst>
      <p:ext uri="{BB962C8B-B14F-4D97-AF65-F5344CB8AC3E}">
        <p14:creationId xmlns:p14="http://schemas.microsoft.com/office/powerpoint/2010/main" val="1184218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223754" lvl="0" indent="-185715">
              <a:buClr>
                <a:schemeClr val="dk1"/>
              </a:buClr>
              <a:buSzPts val="1100"/>
              <a:buFont typeface="Arial" panose="020B0604020202020204" pitchFamily="34" charset="0"/>
              <a:buChar char="•"/>
            </a:pPr>
            <a:r>
              <a:rPr lang="es-ES_tradnl" noProof="0" dirty="0"/>
              <a:t>Para romper el hielo, pida a las/os participantes que se presenten y muestren qué hay en su mesa.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___________________________________________________________________________</a:t>
            </a:r>
            <a:endParaRPr lang="es-ES_tradnl" b="0" noProof="0" dirty="0"/>
          </a:p>
          <a:p>
            <a:pPr defTabSz="990478">
              <a:buClr>
                <a:schemeClr val="dk1"/>
              </a:buClr>
              <a:buSzPts val="1100"/>
            </a:pPr>
            <a:endParaRPr lang="es-ES_tradnl" b="1" noProof="0" dirty="0">
              <a:highlight>
                <a:schemeClr val="lt1"/>
              </a:highlight>
              <a:sym typeface="Helvetica Neue"/>
            </a:endParaRPr>
          </a:p>
          <a:p>
            <a:pPr defTabSz="990478">
              <a:buClr>
                <a:schemeClr val="dk1"/>
              </a:buClr>
              <a:buSzPts val="1100"/>
            </a:pPr>
            <a:r>
              <a:rPr lang="es-ES_tradnl" b="1" noProof="0" dirty="0">
                <a:highlight>
                  <a:schemeClr val="lt1"/>
                </a:highlight>
                <a:sym typeface="Helvetica Neue"/>
              </a:rPr>
              <a:t>PRESENTACIONES (Tiempo: 30 min)</a:t>
            </a:r>
            <a:endParaRPr lang="es-ES_tradnl" b="1" noProof="0" dirty="0"/>
          </a:p>
          <a:p>
            <a:pPr marL="185715" indent="-185715">
              <a:buClr>
                <a:schemeClr val="dk1"/>
              </a:buClr>
              <a:buSzPts val="1100"/>
              <a:buFont typeface="Arial" panose="020B0604020202020204" pitchFamily="34" charset="0"/>
              <a:buChar char="•"/>
            </a:pPr>
            <a:r>
              <a:rPr lang="es-ES_tradnl" noProof="0" dirty="0"/>
              <a:t>Preséntese y presente también a los demás facilitadores/personal de apoyo.</a:t>
            </a:r>
          </a:p>
          <a:p>
            <a:pPr marL="185715" indent="-185715">
              <a:buClr>
                <a:schemeClr val="dk1"/>
              </a:buClr>
              <a:buSzPts val="1100"/>
              <a:buFont typeface="Arial" panose="020B0604020202020204" pitchFamily="34" charset="0"/>
              <a:buChar char="•"/>
            </a:pPr>
            <a:endParaRPr lang="es-ES_tradnl" noProof="0" dirty="0"/>
          </a:p>
          <a:p>
            <a:pPr marL="0" indent="0">
              <a:buClr>
                <a:schemeClr val="dk1"/>
              </a:buClr>
              <a:buSzPts val="1100"/>
              <a:buFont typeface="Arial" panose="020B0604020202020204" pitchFamily="34" charset="0"/>
              <a:buNone/>
            </a:pPr>
            <a:r>
              <a:rPr lang="es-ES_tradnl" b="1" noProof="0" dirty="0"/>
              <a:t>ACTIVIDAD PARA ROMPER EL HIELO</a:t>
            </a:r>
          </a:p>
          <a:p>
            <a:pPr marL="185715" indent="-185715">
              <a:buClr>
                <a:schemeClr val="dk1"/>
              </a:buClr>
              <a:buSzPts val="1100"/>
              <a:buFont typeface="Arial" panose="020B0604020202020204" pitchFamily="34" charset="0"/>
              <a:buChar char="•"/>
            </a:pPr>
            <a:r>
              <a:rPr lang="es-ES_tradnl" noProof="0" dirty="0"/>
              <a:t>El propósito es romper el hielo y facilitar que los participantes se conozcan.</a:t>
            </a:r>
          </a:p>
          <a:p>
            <a:pPr marL="185715" lvl="0" indent="-185715">
              <a:buClr>
                <a:schemeClr val="dk1"/>
              </a:buClr>
              <a:buSzPts val="1100"/>
              <a:buFont typeface="Arial" panose="020B0604020202020204" pitchFamily="34" charset="0"/>
              <a:buChar char="•"/>
            </a:pPr>
            <a:r>
              <a:rPr lang="es-ES_tradnl" noProof="0" dirty="0"/>
              <a:t>Piense en algún juego o dinámica para romper el hielo que sea adecuada al contexto.</a:t>
            </a:r>
          </a:p>
          <a:p>
            <a:pPr marL="185715" lvl="0" indent="-185715">
              <a:buClr>
                <a:schemeClr val="dk1"/>
              </a:buClr>
              <a:buSzPts val="1100"/>
              <a:buFont typeface="Arial" panose="020B0604020202020204" pitchFamily="34" charset="0"/>
              <a:buChar char="•"/>
            </a:pPr>
            <a:r>
              <a:rPr lang="es-ES_tradnl" noProof="0" dirty="0"/>
              <a:t>A continuación, se ofrecen algunas alternativas:</a:t>
            </a:r>
          </a:p>
          <a:p>
            <a:pPr marL="680954" lvl="1" indent="-185715">
              <a:buClr>
                <a:schemeClr val="dk1"/>
              </a:buClr>
              <a:buSzPts val="1100"/>
              <a:buFont typeface="Arial" panose="020B0604020202020204" pitchFamily="34" charset="0"/>
              <a:buChar char="•"/>
            </a:pPr>
            <a:r>
              <a:rPr lang="es-ES_tradnl" u="sng" noProof="0" dirty="0">
                <a:solidFill>
                  <a:srgbClr val="026794"/>
                </a:solidFill>
                <a:hlinkClick r:id="rId3">
                  <a:extLst>
                    <a:ext uri="{A12FA001-AC4F-418D-AE19-62706E023703}">
                      <ahyp:hlinkClr xmlns:ahyp="http://schemas.microsoft.com/office/drawing/2018/hyperlinkcolor" val="tx"/>
                    </a:ext>
                  </a:extLst>
                </a:hlinkClick>
              </a:rPr>
              <a:t>Escudo de armas</a:t>
            </a:r>
            <a:endParaRPr lang="es-ES_tradnl" u="sng" noProof="0" dirty="0">
              <a:solidFill>
                <a:srgbClr val="026794"/>
              </a:solidFill>
            </a:endParaRPr>
          </a:p>
          <a:p>
            <a:pPr marL="680954" lvl="1" indent="-185715">
              <a:buClr>
                <a:schemeClr val="dk1"/>
              </a:buClr>
              <a:buSzPts val="1100"/>
              <a:buFont typeface="Arial" panose="020B0604020202020204" pitchFamily="34" charset="0"/>
              <a:buChar char="•"/>
            </a:pPr>
            <a:r>
              <a:rPr lang="es-ES_tradnl" u="sng" noProof="0" dirty="0">
                <a:solidFill>
                  <a:srgbClr val="026794"/>
                </a:solidFill>
                <a:hlinkClick r:id="rId4">
                  <a:extLst>
                    <a:ext uri="{A12FA001-AC4F-418D-AE19-62706E023703}">
                      <ahyp:hlinkClr xmlns:ahyp="http://schemas.microsoft.com/office/drawing/2018/hyperlinkcolor" val="tx"/>
                    </a:ext>
                  </a:extLst>
                </a:hlinkClick>
              </a:rPr>
              <a:t>Dos verdades, una mentira</a:t>
            </a:r>
            <a:endParaRPr lang="es-ES_tradnl" u="sng" noProof="0" dirty="0">
              <a:solidFill>
                <a:srgbClr val="026794"/>
              </a:solidFill>
            </a:endParaRPr>
          </a:p>
          <a:p>
            <a:pPr marL="680954" lvl="1" indent="-185715">
              <a:buClr>
                <a:schemeClr val="dk1"/>
              </a:buClr>
              <a:buSzPts val="1100"/>
              <a:buFont typeface="Arial" panose="020B0604020202020204" pitchFamily="34" charset="0"/>
              <a:buChar char="•"/>
            </a:pPr>
            <a:r>
              <a:rPr lang="es-ES_tradnl" noProof="0" dirty="0"/>
              <a:t>Más ideas </a:t>
            </a:r>
            <a:r>
              <a:rPr lang="es-ES_tradnl" u="sng" noProof="0" dirty="0">
                <a:solidFill>
                  <a:srgbClr val="026794"/>
                </a:solidFill>
                <a:hlinkClick r:id="rId5">
                  <a:extLst>
                    <a:ext uri="{A12FA001-AC4F-418D-AE19-62706E023703}">
                      <ahyp:hlinkClr xmlns:ahyp="http://schemas.microsoft.com/office/drawing/2018/hyperlinkcolor" val="tx"/>
                    </a:ext>
                  </a:extLst>
                </a:hlinkClick>
              </a:rPr>
              <a:t>aquí</a:t>
            </a:r>
            <a:endParaRPr lang="es-ES_tradnl"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5</a:t>
            </a:fld>
            <a:endParaRPr lang="en-US" dirty="0"/>
          </a:p>
        </p:txBody>
      </p:sp>
    </p:spTree>
    <p:extLst>
      <p:ext uri="{BB962C8B-B14F-4D97-AF65-F5344CB8AC3E}">
        <p14:creationId xmlns:p14="http://schemas.microsoft.com/office/powerpoint/2010/main" val="30399181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s-ES_tradnl" b="1" noProof="0" dirty="0"/>
              <a:t>VIDEO</a:t>
            </a:r>
          </a:p>
          <a:p>
            <a:pPr marL="171450" indent="-171450">
              <a:buFont typeface="Arial" panose="020B0604020202020204" pitchFamily="34" charset="0"/>
              <a:buChar char="•"/>
            </a:pPr>
            <a:r>
              <a:rPr lang="es-ES_tradnl" i="1" noProof="0" dirty="0"/>
              <a:t>Veamos un video sobre el primer paso, “Identificación y registro”.</a:t>
            </a:r>
          </a:p>
          <a:p>
            <a:pPr marL="628650" lvl="1" indent="-171450">
              <a:buFont typeface="Arial" panose="020B0604020202020204" pitchFamily="34" charset="0"/>
              <a:buChar char="•"/>
            </a:pPr>
            <a:r>
              <a:rPr lang="es-ES_tradnl" noProof="0" dirty="0"/>
              <a:t>Alternativa: invite a una/un voluntaria/o a leer el caso de la </a:t>
            </a:r>
            <a:r>
              <a:rPr lang="es-ES_tradnl" b="1" noProof="0" dirty="0"/>
              <a:t>página 4 del Libro de ejercicios: Estudio de caso - Paso 1.</a:t>
            </a:r>
          </a:p>
          <a:p>
            <a:pPr marL="628650" lvl="1" indent="-171450">
              <a:buFont typeface="Arial" panose="020B0604020202020204" pitchFamily="34" charset="0"/>
              <a:buChar char="•"/>
            </a:pPr>
            <a:r>
              <a:rPr lang="es-ES_tradnl" b="1" noProof="0" dirty="0"/>
              <a:t>Video: </a:t>
            </a:r>
            <a:r>
              <a:rPr lang="en-BE" sz="1800" u="sng" kern="0" dirty="0">
                <a:solidFill>
                  <a:srgbClr val="0000FF"/>
                </a:solidFill>
                <a:effectLst/>
                <a:latin typeface="Calibri" panose="020F0502020204030204" pitchFamily="34" charset="0"/>
                <a:ea typeface="Calibri" panose="020F0502020204030204" pitchFamily="34" charset="0"/>
                <a:hlinkClick r:id="rId3"/>
              </a:rPr>
              <a:t>https://youtu.be/vQY2Q7CxwPI</a:t>
            </a:r>
            <a:endParaRPr lang="es-ES_tradnl" sz="1800" b="1" u="sng" kern="0" noProof="0" dirty="0">
              <a:solidFill>
                <a:srgbClr val="0000FF"/>
              </a:solidFill>
              <a:effectLst/>
              <a:latin typeface="Calibri" panose="020F0502020204030204" pitchFamily="34" charset="0"/>
              <a:ea typeface="Calibri" panose="020F0502020204030204" pitchFamily="34" charset="0"/>
            </a:endParaRPr>
          </a:p>
          <a:p>
            <a:pPr marL="457200" lvl="1" indent="0">
              <a:buFont typeface="Arial" panose="020B0604020202020204" pitchFamily="34" charset="0"/>
              <a:buNone/>
            </a:pPr>
            <a:endParaRPr lang="es-ES_tradnl" b="1" noProof="0" dirty="0"/>
          </a:p>
        </p:txBody>
      </p:sp>
      <p:sp>
        <p:nvSpPr>
          <p:cNvPr id="3" name="Slide Image Placeholder 2">
            <a:extLst>
              <a:ext uri="{FF2B5EF4-FFF2-40B4-BE49-F238E27FC236}">
                <a16:creationId xmlns:a16="http://schemas.microsoft.com/office/drawing/2014/main" id="{B159DF5B-351E-0996-DE7B-EB1184E46C48}"/>
              </a:ext>
            </a:extLst>
          </p:cNvPr>
          <p:cNvSpPr>
            <a:spLocks noGrp="1" noRot="1" noChangeAspect="1"/>
          </p:cNvSpPr>
          <p:nvPr>
            <p:ph type="sldImg"/>
          </p:nvPr>
        </p:nvSpPr>
        <p:spPr/>
      </p:sp>
    </p:spTree>
    <p:extLst>
      <p:ext uri="{BB962C8B-B14F-4D97-AF65-F5344CB8AC3E}">
        <p14:creationId xmlns:p14="http://schemas.microsoft.com/office/powerpoint/2010/main" val="4982302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a:xfrm>
            <a:off x="479425" y="4331629"/>
            <a:ext cx="6140450" cy="5165939"/>
          </a:xfrm>
        </p:spPr>
        <p:txBody>
          <a:bodyPr/>
          <a:lstStyle/>
          <a:p>
            <a:r>
              <a:rPr lang="es-ES_tradnl" b="1" noProof="0" dirty="0"/>
              <a:t>DEBATE EN GRUPO (Tiempo: 10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Divida a las/os participantes en grupos de 3-5 personas.</a:t>
            </a:r>
            <a:endParaRPr lang="es-ES_tradnl" b="0" i="0" noProof="0" dirty="0"/>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Deje que las/os participantes discutan.</a:t>
            </a:r>
          </a:p>
          <a:p>
            <a:pPr marL="171450" indent="-171450">
              <a:buFont typeface="Arial" panose="020B0604020202020204" pitchFamily="34" charset="0"/>
              <a:buChar char="•"/>
            </a:pPr>
            <a:r>
              <a:rPr lang="es-ES_tradnl" noProof="0" dirty="0"/>
              <a:t>Verifique que tengan el libro cerrado, ya que las respuestas están ahí.</a:t>
            </a:r>
          </a:p>
          <a:p>
            <a:endParaRPr lang="es-ES_tradnl" noProof="0" dirty="0"/>
          </a:p>
          <a:p>
            <a:r>
              <a:rPr lang="es-ES_tradnl" b="1" noProof="0" dirty="0"/>
              <a:t>DEBATE GENERAL</a:t>
            </a:r>
          </a:p>
          <a:p>
            <a:pPr marL="171450" indent="-171450">
              <a:buFont typeface="Arial" panose="020B0604020202020204" pitchFamily="34" charset="0"/>
              <a:buChar char="•"/>
            </a:pPr>
            <a:r>
              <a:rPr lang="es-ES_tradnl" noProof="0" dirty="0"/>
              <a:t>Asegúrese de que las/os participantes tengan tiempo para hablar sobre lo que discutieron (deje que los grupos se complementen).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Puede complementar con lo siguiente:</a:t>
            </a:r>
          </a:p>
          <a:p>
            <a:pPr marL="171450" indent="-171450">
              <a:buFont typeface="Arial" panose="020B0604020202020204" pitchFamily="34" charset="0"/>
              <a:buChar char="•"/>
            </a:pPr>
            <a:r>
              <a:rPr lang="es-ES_tradnl" b="1" i="1" noProof="0" dirty="0"/>
              <a:t>¿Cuál es el propósito de la fase de identificación y registro?</a:t>
            </a:r>
          </a:p>
          <a:p>
            <a:pPr marL="628650" lvl="1" indent="-171450">
              <a:buFont typeface="Arial" panose="020B0604020202020204" pitchFamily="34" charset="0"/>
              <a:buChar char="•"/>
            </a:pPr>
            <a:r>
              <a:rPr lang="es-ES_tradnl" noProof="0" dirty="0"/>
              <a:t>Identificación:</a:t>
            </a:r>
          </a:p>
          <a:p>
            <a:pPr marL="1085850" lvl="2"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Identificar a las/os menores en situación de riesgo</a:t>
            </a:r>
            <a:r>
              <a:rPr lang="es-ES_tradnl" noProof="0" dirty="0"/>
              <a:t>.</a:t>
            </a:r>
          </a:p>
          <a:p>
            <a:pPr marL="1085850" lvl="2" indent="-171450">
              <a:buFont typeface="Arial" panose="020B0604020202020204" pitchFamily="34" charset="0"/>
              <a:buChar char="•"/>
            </a:pPr>
            <a:r>
              <a:rPr lang="es-ES_tradnl" sz="1800" dirty="0">
                <a:effectLst/>
                <a:latin typeface="Calibri" panose="020F0502020204030204" pitchFamily="34" charset="0"/>
                <a:ea typeface="Calibri" panose="020F0502020204030204" pitchFamily="34" charset="0"/>
              </a:rPr>
              <a:t>Determinar si la/el menor requiere servicios de gestión de casos, una remisión a otra organización (p. ej., lo más conveniente en casos de violencia de género) o solo un servicio específico</a:t>
            </a:r>
            <a:r>
              <a:rPr lang="es-ES_tradnl" sz="1800" noProof="0" dirty="0">
                <a:effectLst/>
                <a:latin typeface="Calibri" panose="020F0502020204030204" pitchFamily="34" charset="0"/>
                <a:ea typeface="Calibri" panose="020F0502020204030204" pitchFamily="34" charset="0"/>
              </a:rPr>
              <a:t>.</a:t>
            </a:r>
            <a:endParaRPr lang="es-ES_tradnl" noProof="0" dirty="0"/>
          </a:p>
          <a:p>
            <a:pPr marL="628650" lvl="1" indent="-171450">
              <a:buFont typeface="Arial" panose="020B0604020202020204" pitchFamily="34" charset="0"/>
              <a:buChar char="•"/>
            </a:pPr>
            <a:r>
              <a:rPr lang="es-ES_tradnl" noProof="0" dirty="0"/>
              <a:t> Registro:</a:t>
            </a:r>
          </a:p>
          <a:p>
            <a:pPr marL="1200150" lvl="2" indent="-285750">
              <a:lnSpc>
                <a:spcPct val="107000"/>
              </a:lnSpc>
              <a:buFont typeface="Arial" panose="020B0604020202020204" pitchFamily="34" charset="0"/>
              <a:buChar char="•"/>
            </a:pPr>
            <a:r>
              <a:rPr lang="es-ES_tradnl" sz="1100" noProof="0" dirty="0">
                <a:effectLst/>
                <a:latin typeface="Calibri" panose="020F0502020204030204" pitchFamily="34" charset="0"/>
                <a:ea typeface="Calibri" panose="020F0502020204030204" pitchFamily="34" charset="0"/>
                <a:cs typeface="Calibri" panose="020F0502020204030204" pitchFamily="34" charset="0"/>
              </a:rPr>
              <a:t>Registrar a las/os menores para la gestión de casos.</a:t>
            </a:r>
            <a:endParaRPr lang="es-ES_tradnl" sz="1100" noProof="0" dirty="0">
              <a:effectLst/>
              <a:latin typeface="Calibri" panose="020F0502020204030204" pitchFamily="34" charset="0"/>
              <a:ea typeface="Calibri" panose="020F0502020204030204" pitchFamily="34" charset="0"/>
              <a:cs typeface="Arial" panose="020B0604020202020204" pitchFamily="34" charset="0"/>
            </a:endParaRPr>
          </a:p>
          <a:p>
            <a:pPr marL="1200150" lvl="2" indent="-285750">
              <a:lnSpc>
                <a:spcPct val="107000"/>
              </a:lnSpc>
              <a:buFont typeface="Arial" panose="020B0604020202020204" pitchFamily="34" charset="0"/>
              <a:buChar char="•"/>
            </a:pPr>
            <a:r>
              <a:rPr lang="es-ES_tradnl" sz="1100" noProof="0" dirty="0">
                <a:effectLst/>
                <a:latin typeface="Calibri" panose="020F0502020204030204" pitchFamily="34" charset="0"/>
                <a:ea typeface="Calibri" panose="020F0502020204030204" pitchFamily="34" charset="0"/>
                <a:cs typeface="Calibri" panose="020F0502020204030204" pitchFamily="34" charset="0"/>
              </a:rPr>
              <a:t>Obtener el consentimiento/asentimiento de la/del menor y de su cuidador(a). </a:t>
            </a:r>
            <a:endParaRPr lang="es-ES_tradnl" sz="1100" noProof="0" dirty="0">
              <a:effectLst/>
              <a:latin typeface="Calibri" panose="020F0502020204030204" pitchFamily="34" charset="0"/>
              <a:ea typeface="Calibri" panose="020F0502020204030204" pitchFamily="34" charset="0"/>
              <a:cs typeface="Arial" panose="020B0604020202020204" pitchFamily="34" charset="0"/>
            </a:endParaRPr>
          </a:p>
          <a:p>
            <a:pPr marL="1200150" lvl="2" indent="-285750">
              <a:lnSpc>
                <a:spcPct val="107000"/>
              </a:lnSpc>
              <a:spcAft>
                <a:spcPts val="800"/>
              </a:spcAft>
              <a:buFont typeface="Arial" panose="020B0604020202020204" pitchFamily="34" charset="0"/>
              <a:buChar char="•"/>
            </a:pPr>
            <a:r>
              <a:rPr lang="es-ES_tradnl" sz="1100" noProof="0" dirty="0">
                <a:effectLst/>
                <a:latin typeface="Calibri" panose="020F0502020204030204" pitchFamily="34" charset="0"/>
                <a:ea typeface="Calibri" panose="020F0502020204030204" pitchFamily="34" charset="0"/>
                <a:cs typeface="Calibri" panose="020F0502020204030204" pitchFamily="34" charset="0"/>
              </a:rPr>
              <a:t>Identificar y responder a riesgos de protección urgentes.</a:t>
            </a:r>
            <a:endParaRPr lang="es-ES_tradnl" sz="1100" noProof="0" dirty="0">
              <a:effectLst/>
              <a:latin typeface="Calibri" panose="020F0502020204030204" pitchFamily="34" charset="0"/>
              <a:ea typeface="Calibri" panose="020F0502020204030204" pitchFamily="34" charset="0"/>
              <a:cs typeface="Arial" panose="020B0604020202020204" pitchFamily="34" charset="0"/>
            </a:endParaRPr>
          </a:p>
          <a:p>
            <a:pPr marL="1200150" lvl="2" indent="-285750">
              <a:lnSpc>
                <a:spcPct val="107000"/>
              </a:lnSpc>
              <a:spcAft>
                <a:spcPts val="800"/>
              </a:spcAft>
              <a:buFont typeface="Arial" panose="020B0604020202020204" pitchFamily="34" charset="0"/>
              <a:buChar char="•"/>
            </a:pPr>
            <a:r>
              <a:rPr lang="es-ES_tradnl" sz="1100" noProof="0" dirty="0">
                <a:effectLst/>
                <a:latin typeface="Calibri" panose="020F0502020204030204" pitchFamily="34" charset="0"/>
                <a:ea typeface="Calibri" panose="020F0502020204030204" pitchFamily="34" charset="0"/>
              </a:rPr>
              <a:t>Recopilar datos (p. ej., nombre de la / del menor, edad, sexo, riesgos de protección, etc.).</a:t>
            </a:r>
            <a:r>
              <a:rPr lang="es-ES_tradnl" noProof="0" dirty="0">
                <a:effectLst/>
              </a:rPr>
              <a:t> </a:t>
            </a:r>
          </a:p>
          <a:p>
            <a:pPr marL="628650" lvl="1" indent="-171450">
              <a:buFont typeface="Arial" panose="020B0604020202020204" pitchFamily="34" charset="0"/>
              <a:buChar char="•"/>
            </a:pPr>
            <a:endParaRPr lang="es-ES_tradnl" noProof="0" dirty="0"/>
          </a:p>
          <a:p>
            <a:pPr>
              <a:defRPr/>
            </a:pPr>
            <a:r>
              <a:rPr lang="es-ES_tradnl" b="1" noProof="0" dirty="0"/>
              <a:t>CONTINÚA EN LA SIGUIENTE DIAPOSITIVA</a:t>
            </a:r>
            <a:r>
              <a:rPr lang="es-ES_tradnl" b="1" noProof="0" dirty="0">
                <a:sym typeface="Wingdings" panose="05000000000000000000" pitchFamily="2" charset="2"/>
              </a:rPr>
              <a:t></a:t>
            </a:r>
            <a:endParaRPr lang="es-ES_tradnl" b="1" noProof="0" dirty="0"/>
          </a:p>
        </p:txBody>
      </p:sp>
      <p:sp>
        <p:nvSpPr>
          <p:cNvPr id="3" name="Slide Image Placeholder 2">
            <a:extLst>
              <a:ext uri="{FF2B5EF4-FFF2-40B4-BE49-F238E27FC236}">
                <a16:creationId xmlns:a16="http://schemas.microsoft.com/office/drawing/2014/main" id="{030BBA6C-FF28-0BA9-11AC-54B1D1386209}"/>
              </a:ext>
            </a:extLst>
          </p:cNvPr>
          <p:cNvSpPr>
            <a:spLocks noGrp="1" noRot="1" noChangeAspect="1"/>
          </p:cNvSpPr>
          <p:nvPr>
            <p:ph type="sldImg"/>
          </p:nvPr>
        </p:nvSpPr>
        <p:spPr/>
      </p:sp>
    </p:spTree>
    <p:extLst>
      <p:ext uri="{BB962C8B-B14F-4D97-AF65-F5344CB8AC3E}">
        <p14:creationId xmlns:p14="http://schemas.microsoft.com/office/powerpoint/2010/main" val="2978753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t>CONTINUACIÓN</a:t>
            </a:r>
            <a:r>
              <a:rPr lang="es-ES_tradnl" b="1" noProof="0" dirty="0">
                <a:sym typeface="Wingdings" panose="05000000000000000000" pitchFamily="2" charset="2"/>
              </a:rPr>
              <a:t></a:t>
            </a:r>
            <a:endParaRPr lang="es-ES_tradnl" b="1" noProof="0" dirty="0"/>
          </a:p>
          <a:p>
            <a:endParaRPr lang="es-ES_tradnl" b="1" noProof="0" dirty="0"/>
          </a:p>
          <a:p>
            <a:r>
              <a:rPr lang="es-ES_tradnl" b="1" noProof="0" dirty="0"/>
              <a:t>DEBATE GENERAL</a:t>
            </a:r>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¿Cuándo se debe pedir el consentimiento y llenar el formulario correspondiente?</a:t>
            </a:r>
            <a:r>
              <a:rPr lang="es-ES_tradnl" b="1" i="1" noProof="0" dirty="0"/>
              <a:t> </a:t>
            </a:r>
          </a:p>
          <a:p>
            <a:pPr marL="800100" lvl="1" indent="-342900">
              <a:lnSpc>
                <a:spcPct val="107000"/>
              </a:lnSpc>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Las/os asistentes sociales deben buscar mecanismos para garantizar la participación de la / del menor de forma constante y tener siempre en cuenta sus deseos y opiniones</a:t>
            </a: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a:t>
            </a:r>
            <a:endParaRPr lang="es-ES_tradnl" sz="1800" noProof="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El consentimiento es un proceso continuo y un principio que se debe garantizar durante toda la gestión del caso. Por esa razón, las/os asistentes sociales deben obtener el consentimiento en varios puntos del proceso y a medida que avanza el caso, independientemente de que este haya sido otorgado con anterioridad.   </a:t>
            </a:r>
            <a:endParaRPr lang="es-ES_tradnl" sz="1800" noProof="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Es importante solicitar el asentimiento o consentimiento antes de emprender acciones concretas que puedan tener un impacto significativo en la vida de las/os menores.</a:t>
            </a:r>
            <a:endParaRPr lang="es-ES_tradnl" sz="1800" noProof="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Recuerde siempre solicitar el consentimiento para los servicios de gestión de casos y al compartir información con terceros en remisiones y/o transferencias.   </a:t>
            </a:r>
            <a:endParaRPr lang="es-ES_tradnl" sz="1800" noProof="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Solicite también el consentimiento para compartir información no identificable con fines informativos.</a:t>
            </a:r>
            <a:endParaRPr lang="es-ES_tradnl" b="1" i="1" noProof="0" dirty="0"/>
          </a:p>
          <a:p>
            <a:pPr marL="171450" indent="-171450">
              <a:buFont typeface="Arial" panose="020B0604020202020204" pitchFamily="34" charset="0"/>
              <a:buChar char="•"/>
            </a:pPr>
            <a:r>
              <a:rPr lang="es-ES_tradnl" b="1" i="1" noProof="0" dirty="0"/>
              <a:t>¿</a:t>
            </a:r>
            <a:r>
              <a:rPr lang="es-ES_tradnl" sz="1800" b="1" i="1" noProof="0" dirty="0">
                <a:effectLst/>
                <a:latin typeface="Calibri" panose="020F0502020204030204" pitchFamily="34" charset="0"/>
                <a:ea typeface="Calibri" panose="020F0502020204030204" pitchFamily="34" charset="0"/>
              </a:rPr>
              <a:t>Por qué son importantes los criterios de admisión? ¿Y los criterios de riesgo y vulnerabilidad (o priorización)?</a:t>
            </a:r>
            <a:r>
              <a:rPr lang="es-ES_tradnl" i="1" noProof="0" dirty="0">
                <a:effectLst/>
              </a:rPr>
              <a:t> </a:t>
            </a:r>
            <a:r>
              <a:rPr lang="es-ES_tradnl" b="1" i="1" noProof="0" dirty="0"/>
              <a:t>  </a:t>
            </a:r>
          </a:p>
          <a:p>
            <a:pPr marL="628650" lvl="1" indent="-171450">
              <a:buFont typeface="Arial" panose="020B0604020202020204" pitchFamily="34" charset="0"/>
              <a:buChar char="•"/>
            </a:pPr>
            <a:r>
              <a:rPr lang="es-ES_tradnl" noProof="0" dirty="0"/>
              <a:t>Criterios de admisión</a:t>
            </a:r>
          </a:p>
          <a:p>
            <a:pPr marL="1200150" lvl="2" indent="-285750">
              <a:lnSpc>
                <a:spcPct val="107000"/>
              </a:lnSpc>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Los criterios de admisión permiten garantizar que, la situación que esté afectando a la /al menor sea un caso de protección de la infancia, y no de otra índole.</a:t>
            </a:r>
            <a:endParaRPr lang="es-ES_tradnl" sz="1800" noProof="0" dirty="0">
              <a:effectLst/>
              <a:latin typeface="Calibri" panose="020F0502020204030204" pitchFamily="34" charset="0"/>
              <a:ea typeface="Calibri" panose="020F0502020204030204" pitchFamily="34" charset="0"/>
              <a:cs typeface="Arial" panose="020B0604020202020204" pitchFamily="34" charset="0"/>
            </a:endParaRPr>
          </a:p>
          <a:p>
            <a:pPr marL="1200150" lvl="2" indent="-285750">
              <a:lnSpc>
                <a:spcPct val="107000"/>
              </a:lnSpc>
              <a:spcAft>
                <a:spcPts val="800"/>
              </a:spcAft>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También permiten garantizar que la agencia/asistente social pueda proporcionar la ayuda necesaria a la / al menor y a la familia para abordar un riesgo de protección específico (p. ej., no todas las agencias están en capacidad de proporcionar servicios de búsqueda y reunificación familiar). </a:t>
            </a:r>
            <a:r>
              <a:rPr lang="es-ES_tradnl" noProof="0" dirty="0"/>
              <a:t> </a:t>
            </a:r>
          </a:p>
          <a:p>
            <a:pPr marL="628650" lvl="1" indent="-171450">
              <a:buFont typeface="Arial" panose="020B0604020202020204" pitchFamily="34" charset="0"/>
              <a:buChar char="•"/>
            </a:pPr>
            <a:r>
              <a:rPr lang="es-ES_tradnl" noProof="0" dirty="0"/>
              <a:t>Criterios de riesgo</a:t>
            </a:r>
          </a:p>
          <a:p>
            <a:pPr marL="1085850" lvl="2" indent="-171450">
              <a:lnSpc>
                <a:spcPct val="107000"/>
              </a:lnSpc>
              <a:spcAft>
                <a:spcPts val="800"/>
              </a:spcAft>
              <a:buFont typeface="Arial" panose="020B0604020202020204" pitchFamily="34" charset="0"/>
              <a:buChar char="•"/>
            </a:pPr>
            <a:r>
              <a:rPr lang="es-ES_tradnl" sz="1100" noProof="0" dirty="0">
                <a:effectLst/>
                <a:latin typeface="Calibri" panose="020F0502020204030204" pitchFamily="34" charset="0"/>
                <a:ea typeface="Calibri" panose="020F0502020204030204" pitchFamily="34" charset="0"/>
                <a:cs typeface="Calibri" panose="020F0502020204030204" pitchFamily="34" charset="0"/>
              </a:rPr>
              <a:t>Los criterios de riesgo permiten garantizar que se dé prioridad a las/os menores más vulnerables.</a:t>
            </a:r>
            <a:endParaRPr lang="es-ES_tradnl" sz="1100" noProof="0" dirty="0">
              <a:effectLst/>
              <a:latin typeface="Calibri" panose="020F0502020204030204" pitchFamily="34" charset="0"/>
              <a:ea typeface="Calibri" panose="020F0502020204030204" pitchFamily="34" charset="0"/>
              <a:cs typeface="Arial" panose="020B0604020202020204" pitchFamily="34" charset="0"/>
            </a:endParaRPr>
          </a:p>
          <a:p>
            <a:pPr marL="1085850" lvl="2" indent="-171450">
              <a:lnSpc>
                <a:spcPct val="107000"/>
              </a:lnSpc>
              <a:spcAft>
                <a:spcPts val="800"/>
              </a:spcAft>
              <a:buFont typeface="Arial" panose="020B0604020202020204" pitchFamily="34" charset="0"/>
              <a:buChar char="•"/>
            </a:pPr>
            <a:r>
              <a:rPr lang="es-ES_tradnl" sz="1100" noProof="0" dirty="0">
                <a:effectLst/>
                <a:latin typeface="Calibri" panose="020F0502020204030204" pitchFamily="34" charset="0"/>
                <a:ea typeface="Calibri" panose="020F0502020204030204" pitchFamily="34" charset="0"/>
              </a:rPr>
              <a:t>También permiten garantizar que las/os asistentes sociales puedan asumir la gestión de los casos que les han asignado y que cuenten con una variedad y número de casos (con distintos tipos/niveles de riesgo) que sean adecuados</a:t>
            </a:r>
            <a:r>
              <a:rPr lang="es-ES_tradnl" noProof="0" dirty="0"/>
              <a:t>. </a:t>
            </a:r>
          </a:p>
          <a:p>
            <a:pPr marL="1085850" lvl="2" indent="-171450">
              <a:buFont typeface="Arial" panose="020B0604020202020204" pitchFamily="34" charset="0"/>
              <a:buChar char="•"/>
            </a:pPr>
            <a:r>
              <a:rPr lang="es-ES_tradnl" noProof="0" dirty="0"/>
              <a:t> Permiten </a:t>
            </a:r>
            <a:r>
              <a:rPr lang="es-ES_tradnl" sz="1800" noProof="0" dirty="0">
                <a:effectLst/>
                <a:latin typeface="Calibri" panose="020F0502020204030204" pitchFamily="34" charset="0"/>
              </a:rPr>
              <a:t>d</a:t>
            </a:r>
            <a:r>
              <a:rPr lang="es-ES_tradnl" sz="1800" noProof="0" dirty="0">
                <a:effectLst/>
                <a:latin typeface="Calibri" panose="020F0502020204030204" pitchFamily="34" charset="0"/>
                <a:ea typeface="Calibri" panose="020F0502020204030204" pitchFamily="34" charset="0"/>
              </a:rPr>
              <a:t>eterminar los plazos que se asignarán a las distintas fases/pasos del proceso de gestión de casos (p. ej., evaluación, plan de caso, seguimiento y revisión del caso).</a:t>
            </a:r>
            <a:endParaRPr lang="es-ES_tradnl" noProof="0" dirty="0"/>
          </a:p>
        </p:txBody>
      </p:sp>
      <p:sp>
        <p:nvSpPr>
          <p:cNvPr id="3" name="Slide Image Placeholder 2">
            <a:extLst>
              <a:ext uri="{FF2B5EF4-FFF2-40B4-BE49-F238E27FC236}">
                <a16:creationId xmlns:a16="http://schemas.microsoft.com/office/drawing/2014/main" id="{030BBA6C-FF28-0BA9-11AC-54B1D1386209}"/>
              </a:ext>
            </a:extLst>
          </p:cNvPr>
          <p:cNvSpPr>
            <a:spLocks noGrp="1" noRot="1" noChangeAspect="1"/>
          </p:cNvSpPr>
          <p:nvPr>
            <p:ph type="sldImg"/>
          </p:nvPr>
        </p:nvSpPr>
        <p:spPr/>
      </p:sp>
    </p:spTree>
    <p:extLst>
      <p:ext uri="{BB962C8B-B14F-4D97-AF65-F5344CB8AC3E}">
        <p14:creationId xmlns:p14="http://schemas.microsoft.com/office/powerpoint/2010/main" val="1036197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Pídale a las/os participantes que se dirijan a la </a:t>
            </a:r>
            <a:r>
              <a:rPr lang="es-ES_tradnl" sz="1200" b="1" noProof="0" dirty="0"/>
              <a:t>página 5 del Libro de ejercicios: Formulario de consentimiento/asentimiento.</a:t>
            </a:r>
            <a:endParaRPr lang="es-ES_tradnl" i="1" noProof="0" dirty="0"/>
          </a:p>
          <a:p>
            <a:pPr marL="171450" indent="-171450">
              <a:buFont typeface="Arial" panose="020B0604020202020204" pitchFamily="34" charset="0"/>
              <a:buChar char="•"/>
            </a:pPr>
            <a:r>
              <a:rPr lang="es-ES_tradnl" i="1" noProof="0" dirty="0"/>
              <a:t>Estos son algunos aspectos clave del formulario.</a:t>
            </a:r>
          </a:p>
          <a:p>
            <a:pPr marL="171450" indent="-171450">
              <a:buFont typeface="Arial" panose="020B0604020202020204" pitchFamily="34" charset="0"/>
              <a:buChar char="•"/>
            </a:pPr>
            <a:r>
              <a:rPr lang="es-ES_tradnl" i="1" noProof="0" dirty="0"/>
              <a:t>Haga un repaso de la relación entre la gestión de casos, los formularios y CPIMS+.</a:t>
            </a:r>
          </a:p>
          <a:p>
            <a:pPr marL="171450" indent="-171450">
              <a:buFont typeface="Arial" panose="020B0604020202020204" pitchFamily="34" charset="0"/>
              <a:buChar char="•"/>
            </a:pPr>
            <a:r>
              <a:rPr lang="es-ES_tradnl" noProof="0" dirty="0"/>
              <a:t>Presente el contenido de la diapositiva.</a:t>
            </a:r>
          </a:p>
        </p:txBody>
      </p:sp>
      <p:sp>
        <p:nvSpPr>
          <p:cNvPr id="3" name="Slide Image Placeholder 2">
            <a:extLst>
              <a:ext uri="{FF2B5EF4-FFF2-40B4-BE49-F238E27FC236}">
                <a16:creationId xmlns:a16="http://schemas.microsoft.com/office/drawing/2014/main" id="{839A8407-30BF-840B-ECC1-CF09D0814F7E}"/>
              </a:ext>
            </a:extLst>
          </p:cNvPr>
          <p:cNvSpPr>
            <a:spLocks noGrp="1" noRot="1" noChangeAspect="1"/>
          </p:cNvSpPr>
          <p:nvPr>
            <p:ph type="sldImg"/>
          </p:nvPr>
        </p:nvSpPr>
        <p:spPr/>
      </p:sp>
    </p:spTree>
    <p:extLst>
      <p:ext uri="{BB962C8B-B14F-4D97-AF65-F5344CB8AC3E}">
        <p14:creationId xmlns:p14="http://schemas.microsoft.com/office/powerpoint/2010/main" val="14690111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Pídale a las/os participantes que se dirijan a la </a:t>
            </a:r>
            <a:r>
              <a:rPr lang="es-ES_tradnl" sz="1200" b="1" noProof="0" dirty="0"/>
              <a:t>página 8 del Libro de ejercicios: Formulario de registro de caso y evaluación inicial.</a:t>
            </a:r>
            <a:endParaRPr lang="es-ES_tradnl" noProof="0" dirty="0"/>
          </a:p>
          <a:p>
            <a:pPr marL="171450" indent="-171450">
              <a:buFont typeface="Arial" panose="020B0604020202020204" pitchFamily="34" charset="0"/>
              <a:buChar char="•"/>
            </a:pPr>
            <a:r>
              <a:rPr lang="es-ES_tradnl" noProof="0" dirty="0"/>
              <a:t>Presente el contenido de la diapositiva. </a:t>
            </a:r>
          </a:p>
        </p:txBody>
      </p:sp>
      <p:sp>
        <p:nvSpPr>
          <p:cNvPr id="3" name="Slide Image Placeholder 2">
            <a:extLst>
              <a:ext uri="{FF2B5EF4-FFF2-40B4-BE49-F238E27FC236}">
                <a16:creationId xmlns:a16="http://schemas.microsoft.com/office/drawing/2014/main" id="{1A62BE96-DE9A-51E6-19F5-50E9A81EDB79}"/>
              </a:ext>
            </a:extLst>
          </p:cNvPr>
          <p:cNvSpPr>
            <a:spLocks noGrp="1" noRot="1" noChangeAspect="1"/>
          </p:cNvSpPr>
          <p:nvPr>
            <p:ph type="sldImg"/>
          </p:nvPr>
        </p:nvSpPr>
        <p:spPr/>
      </p:sp>
    </p:spTree>
    <p:extLst>
      <p:ext uri="{BB962C8B-B14F-4D97-AF65-F5344CB8AC3E}">
        <p14:creationId xmlns:p14="http://schemas.microsoft.com/office/powerpoint/2010/main" val="891677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noProof="0" dirty="0"/>
              <a:t>Presente el contenido de la diapositiva.</a:t>
            </a:r>
          </a:p>
        </p:txBody>
      </p:sp>
      <p:sp>
        <p:nvSpPr>
          <p:cNvPr id="3" name="Slide Image Placeholder 2">
            <a:extLst>
              <a:ext uri="{FF2B5EF4-FFF2-40B4-BE49-F238E27FC236}">
                <a16:creationId xmlns:a16="http://schemas.microsoft.com/office/drawing/2014/main" id="{BA12252B-50D7-44FE-02BF-E09302E33347}"/>
              </a:ext>
            </a:extLst>
          </p:cNvPr>
          <p:cNvSpPr>
            <a:spLocks noGrp="1" noRot="1" noChangeAspect="1"/>
          </p:cNvSpPr>
          <p:nvPr>
            <p:ph type="sldImg"/>
          </p:nvPr>
        </p:nvSpPr>
        <p:spPr/>
      </p:sp>
    </p:spTree>
    <p:extLst>
      <p:ext uri="{BB962C8B-B14F-4D97-AF65-F5344CB8AC3E}">
        <p14:creationId xmlns:p14="http://schemas.microsoft.com/office/powerpoint/2010/main" val="30614368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Ahora, haremos una demostración de CPIMS+. Veremos…</a:t>
            </a:r>
            <a:endParaRPr lang="es-ES_tradnl" b="0" i="1" noProof="0" dirty="0"/>
          </a:p>
          <a:p>
            <a:pPr marL="171450" indent="-171450">
              <a:buFont typeface="Arial" panose="020B0604020202020204" pitchFamily="34" charset="0"/>
              <a:buChar char="•"/>
            </a:pPr>
            <a:r>
              <a:rPr lang="es-ES_tradnl" b="0" i="0" noProof="0" dirty="0"/>
              <a:t>Presente el contenido de la diapositiva.</a:t>
            </a:r>
            <a:endParaRPr lang="es-ES_tradnl" b="1" i="0" noProof="0" dirty="0"/>
          </a:p>
          <a:p>
            <a:endParaRPr lang="es-ES_tradnl" b="1" noProof="0" dirty="0"/>
          </a:p>
          <a:p>
            <a:r>
              <a:rPr lang="es-ES_tradnl" b="1" noProof="0" dirty="0"/>
              <a:t>DEMO</a:t>
            </a:r>
          </a:p>
          <a:p>
            <a:pPr marL="171450" indent="-171450">
              <a:buFont typeface="Arial" panose="020B0604020202020204" pitchFamily="34" charset="0"/>
              <a:buChar char="•"/>
            </a:pPr>
            <a:r>
              <a:rPr lang="es-ES_tradnl" b="1" u="sng" noProof="0" dirty="0">
                <a:solidFill>
                  <a:srgbClr val="026794"/>
                </a:solidFill>
              </a:rPr>
              <a:t>Panel de control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effectLst/>
                <a:latin typeface="Helvetica Neue" panose="02000503000000020004" pitchFamily="2" charset="0"/>
              </a:rPr>
              <a:t>Ver el video en el enlace y las diapositivas </a:t>
            </a:r>
            <a:r>
              <a:rPr lang="es-ES_tradnl" noProof="0" dirty="0">
                <a:solidFill>
                  <a:schemeClr val="tx1"/>
                </a:solidFill>
              </a:rPr>
              <a:t>13-17 </a:t>
            </a:r>
            <a:r>
              <a:rPr lang="es-ES_tradnl" noProof="0" dirty="0">
                <a:effectLst/>
                <a:latin typeface="Helvetica Neue" panose="02000503000000020004" pitchFamily="2" charset="0"/>
              </a:rPr>
              <a:t>del PPT “CPIMS+: Demostración”.</a:t>
            </a:r>
            <a:endParaRPr lang="es-ES_tradnl" noProof="0" dirty="0">
              <a:solidFill>
                <a:schemeClr val="tx1"/>
              </a:solidFill>
            </a:endParaRPr>
          </a:p>
          <a:p>
            <a:pPr marL="171450" indent="-171450">
              <a:buFont typeface="Arial" panose="020B0604020202020204" pitchFamily="34" charset="0"/>
              <a:buChar char="•"/>
            </a:pPr>
            <a:r>
              <a:rPr lang="es-ES_tradnl" b="1" noProof="0" dirty="0">
                <a:solidFill>
                  <a:schemeClr val="tx1"/>
                </a:solidFill>
              </a:rPr>
              <a:t>Previsualizar y </a:t>
            </a:r>
            <a:r>
              <a:rPr lang="es-ES_tradnl" b="1" noProof="0" dirty="0">
                <a:solidFill>
                  <a:srgbClr val="026794"/>
                </a:solidFill>
                <a:hlinkClick r:id="rId3">
                  <a:extLst>
                    <a:ext uri="{A12FA001-AC4F-418D-AE19-62706E023703}">
                      <ahyp:hlinkClr xmlns:ahyp="http://schemas.microsoft.com/office/drawing/2018/hyperlinkcolor" val="tx"/>
                    </a:ext>
                  </a:extLst>
                </a:hlinkClick>
              </a:rPr>
              <a:t>buscar un caso</a:t>
            </a:r>
            <a:endParaRPr lang="es-ES_tradnl" b="1" noProof="0" dirty="0">
              <a:solidFill>
                <a:srgbClr val="026794"/>
              </a:solidFill>
            </a:endParaRPr>
          </a:p>
          <a:p>
            <a:pPr marL="628650" lvl="1" indent="-171450">
              <a:buFont typeface="Arial" panose="020B0604020202020204" pitchFamily="34" charset="0"/>
              <a:buChar char="•"/>
            </a:pPr>
            <a:r>
              <a:rPr lang="es-ES_tradnl" noProof="0" dirty="0">
                <a:effectLst/>
                <a:latin typeface="Helvetica Neue" panose="02000503000000020004" pitchFamily="2" charset="0"/>
              </a:rPr>
              <a:t>Ver el video en el enlace y las diapositivas </a:t>
            </a:r>
            <a:r>
              <a:rPr lang="es-ES_tradnl" noProof="0" dirty="0">
                <a:solidFill>
                  <a:schemeClr val="tx1"/>
                </a:solidFill>
              </a:rPr>
              <a:t>24-26 </a:t>
            </a:r>
            <a:r>
              <a:rPr lang="es-ES_tradnl" noProof="0" dirty="0">
                <a:effectLst/>
                <a:latin typeface="Helvetica Neue" panose="02000503000000020004" pitchFamily="2" charset="0"/>
              </a:rPr>
              <a:t>del PPT “CPIMS+: Demostración”.</a:t>
            </a:r>
            <a:endParaRPr lang="es-ES_tradnl" noProof="0" dirty="0">
              <a:solidFill>
                <a:schemeClr val="tx1"/>
              </a:solidFill>
            </a:endParaRPr>
          </a:p>
          <a:p>
            <a:pPr marL="171450" indent="-171450">
              <a:buFont typeface="Arial" panose="020B0604020202020204" pitchFamily="34" charset="0"/>
              <a:buChar char="•"/>
            </a:pPr>
            <a:r>
              <a:rPr lang="es-ES_tradnl" b="1" noProof="0" dirty="0">
                <a:solidFill>
                  <a:srgbClr val="026794"/>
                </a:solidFill>
                <a:hlinkClick r:id="rId4">
                  <a:extLst>
                    <a:ext uri="{A12FA001-AC4F-418D-AE19-62706E023703}">
                      <ahyp:hlinkClr xmlns:ahyp="http://schemas.microsoft.com/office/drawing/2018/hyperlinkcolor" val="tx"/>
                    </a:ext>
                  </a:extLst>
                </a:hlinkClick>
              </a:rPr>
              <a:t>Registrar un caso</a:t>
            </a:r>
            <a:r>
              <a:rPr lang="es-ES_tradnl" b="1" u="sng" noProof="0" dirty="0">
                <a:solidFill>
                  <a:srgbClr val="026794"/>
                </a:solidFill>
              </a:rPr>
              <a:t> nuevo</a:t>
            </a:r>
            <a:r>
              <a:rPr lang="es-ES_tradnl" noProof="0" dirty="0">
                <a:solidFill>
                  <a:schemeClr val="tx1"/>
                </a:solidFill>
              </a:rPr>
              <a:t>, formulario de consentimiento y subformularios</a:t>
            </a:r>
          </a:p>
          <a:p>
            <a:pPr marL="628650" lvl="1" indent="-171450">
              <a:buFont typeface="Arial" panose="020B0604020202020204" pitchFamily="34" charset="0"/>
              <a:buChar char="•"/>
            </a:pPr>
            <a:r>
              <a:rPr lang="es-ES_tradnl" noProof="0" dirty="0">
                <a:solidFill>
                  <a:schemeClr val="tx1"/>
                </a:solidFill>
              </a:rPr>
              <a:t>Diapositivas 36-49 </a:t>
            </a:r>
            <a:r>
              <a:rPr lang="es-ES_tradnl" noProof="0" dirty="0">
                <a:effectLst/>
                <a:latin typeface="Helvetica Neue" panose="02000503000000020004" pitchFamily="2" charset="0"/>
              </a:rPr>
              <a:t>del PPT “CPIMS+: Demostración”.</a:t>
            </a:r>
            <a:endParaRPr lang="es-ES_tradnl" noProof="0" dirty="0">
              <a:solidFill>
                <a:schemeClr val="tx1"/>
              </a:solidFill>
            </a:endParaRPr>
          </a:p>
          <a:p>
            <a:pPr marL="171450" indent="-171450">
              <a:buFont typeface="Arial" panose="020B0604020202020204" pitchFamily="34" charset="0"/>
              <a:buChar char="•"/>
            </a:pPr>
            <a:r>
              <a:rPr lang="es-ES_tradnl" b="1" noProof="0" dirty="0">
                <a:solidFill>
                  <a:schemeClr val="tx1"/>
                </a:solidFill>
              </a:rPr>
              <a:t>Formulario de consentimiento y asentimiento</a:t>
            </a:r>
            <a:r>
              <a:rPr lang="es-ES_tradnl" noProof="0" dirty="0">
                <a:solidFill>
                  <a:schemeClr val="tx1"/>
                </a:solidFill>
              </a:rPr>
              <a:t>, incluyendo también los subformularios y campos obligatorios</a:t>
            </a:r>
          </a:p>
          <a:p>
            <a:pPr marL="628650" lvl="1" indent="-171450">
              <a:buFont typeface="Arial" panose="020B0604020202020204" pitchFamily="34" charset="0"/>
              <a:buChar char="•"/>
            </a:pPr>
            <a:r>
              <a:rPr lang="es-ES_tradnl" noProof="0" dirty="0">
                <a:solidFill>
                  <a:schemeClr val="tx1"/>
                </a:solidFill>
              </a:rPr>
              <a:t>Explicar los puntos del formulario de consentimiento en CPIMS+.</a:t>
            </a:r>
          </a:p>
          <a:p>
            <a:pPr marL="628650" lvl="1" indent="-171450">
              <a:buFont typeface="Arial" panose="020B0604020202020204" pitchFamily="34" charset="0"/>
              <a:buChar char="•"/>
            </a:pPr>
            <a:r>
              <a:rPr lang="es-ES_tradnl" noProof="0" dirty="0">
                <a:solidFill>
                  <a:schemeClr val="tx1"/>
                </a:solidFill>
              </a:rPr>
              <a:t>Poner un ejemplo: si la respuesta a la pregunta 2 sobre el consentimiento para compartir datos no identificables e información para la elaboración de informes (con fines informativos) es NO, el caso no aparecerá en los paneles de control de elaboración de informes.</a:t>
            </a:r>
          </a:p>
          <a:p>
            <a:pPr marL="171450" indent="-171450">
              <a:buFont typeface="Arial" panose="020B0604020202020204" pitchFamily="34" charset="0"/>
              <a:buChar char="•"/>
            </a:pPr>
            <a:r>
              <a:rPr lang="es-ES_tradnl" b="1" noProof="0" dirty="0">
                <a:solidFill>
                  <a:schemeClr val="tx1"/>
                </a:solidFill>
              </a:rPr>
              <a:t>Programar la evaluación (</a:t>
            </a:r>
            <a:r>
              <a:rPr lang="es-ES_tradnl" b="1" noProof="0" dirty="0">
                <a:solidFill>
                  <a:srgbClr val="026794"/>
                </a:solidFill>
                <a:hlinkClick r:id="rId5">
                  <a:extLst>
                    <a:ext uri="{A12FA001-AC4F-418D-AE19-62706E023703}">
                      <ahyp:hlinkClr xmlns:ahyp="http://schemas.microsoft.com/office/drawing/2018/hyperlinkcolor" val="tx"/>
                    </a:ext>
                  </a:extLst>
                </a:hlinkClick>
              </a:rPr>
              <a:t>tarea</a:t>
            </a:r>
            <a:r>
              <a:rPr lang="es-ES_tradnl" b="1" noProof="0" dirty="0">
                <a:solidFill>
                  <a:schemeClr val="tx1"/>
                </a:solidFill>
              </a:rPr>
              <a:t>)</a:t>
            </a:r>
          </a:p>
          <a:p>
            <a:pPr marL="628650" lvl="1" indent="-171450">
              <a:buFont typeface="Arial" panose="020B0604020202020204" pitchFamily="34" charset="0"/>
              <a:buChar char="•"/>
            </a:pPr>
            <a:r>
              <a:rPr lang="es-ES_tradnl" noProof="0" dirty="0">
                <a:effectLst/>
                <a:latin typeface="Helvetica Neue" panose="02000503000000020004" pitchFamily="2" charset="0"/>
              </a:rPr>
              <a:t>Ver el video en el enlace </a:t>
            </a:r>
            <a:r>
              <a:rPr lang="es-ES_tradnl" noProof="0" dirty="0">
                <a:solidFill>
                  <a:schemeClr val="tx1"/>
                </a:solidFill>
              </a:rPr>
              <a:t>y las diapositivas 21-23 </a:t>
            </a:r>
            <a:r>
              <a:rPr lang="es-ES_tradnl" noProof="0" dirty="0">
                <a:effectLst/>
                <a:latin typeface="Helvetica Neue" panose="02000503000000020004" pitchFamily="2" charset="0"/>
              </a:rPr>
              <a:t>del PPT “CPIMS+: Demostración”.</a:t>
            </a:r>
            <a:endParaRPr lang="es-ES_tradnl" noProof="0" dirty="0">
              <a:solidFill>
                <a:schemeClr val="tx1"/>
              </a:solidFill>
            </a:endParaRPr>
          </a:p>
          <a:p>
            <a:pPr marL="171450" indent="-171450">
              <a:buFont typeface="Arial" panose="020B0604020202020204" pitchFamily="34" charset="0"/>
              <a:buChar char="•"/>
            </a:pPr>
            <a:r>
              <a:rPr lang="es-ES_tradnl" noProof="0" dirty="0">
                <a:solidFill>
                  <a:schemeClr val="tx1"/>
                </a:solidFill>
              </a:rPr>
              <a:t>Consulte la </a:t>
            </a:r>
            <a:r>
              <a:rPr lang="es-ES_tradnl" noProof="0" dirty="0">
                <a:solidFill>
                  <a:srgbClr val="026794"/>
                </a:solidFill>
                <a:hlinkClick r:id="rId6">
                  <a:extLst>
                    <a:ext uri="{A12FA001-AC4F-418D-AE19-62706E023703}">
                      <ahyp:hlinkClr xmlns:ahyp="http://schemas.microsoft.com/office/drawing/2018/hyperlinkcolor" val="tx"/>
                    </a:ext>
                  </a:extLst>
                </a:hlinkClick>
              </a:rPr>
              <a:t>Guía del usuario de CPIMS+ </a:t>
            </a:r>
            <a:r>
              <a:rPr lang="es-ES_tradnl" noProof="0" dirty="0">
                <a:solidFill>
                  <a:schemeClr val="tx1"/>
                </a:solidFill>
              </a:rPr>
              <a:t> para obtener más información (vaya a Introducción, Navegando Primero</a:t>
            </a:r>
            <a:r>
              <a:rPr lang="es-ES_tradnl" noProof="0" dirty="0"/>
              <a:t>, Panel de control, Lista de tareas y Navegación por las listas de registro, Navegación por los formularios de casos, Subformularios).</a:t>
            </a:r>
          </a:p>
        </p:txBody>
      </p:sp>
      <p:sp>
        <p:nvSpPr>
          <p:cNvPr id="3" name="Slide Image Placeholder 2">
            <a:extLst>
              <a:ext uri="{FF2B5EF4-FFF2-40B4-BE49-F238E27FC236}">
                <a16:creationId xmlns:a16="http://schemas.microsoft.com/office/drawing/2014/main" id="{FD71B5D9-2EFA-D424-C0ED-39B04F7CDE02}"/>
              </a:ext>
            </a:extLst>
          </p:cNvPr>
          <p:cNvSpPr>
            <a:spLocks noGrp="1" noRot="1" noChangeAspect="1"/>
          </p:cNvSpPr>
          <p:nvPr>
            <p:ph type="sldImg"/>
          </p:nvPr>
        </p:nvSpPr>
        <p:spPr/>
      </p:sp>
    </p:spTree>
    <p:extLst>
      <p:ext uri="{BB962C8B-B14F-4D97-AF65-F5344CB8AC3E}">
        <p14:creationId xmlns:p14="http://schemas.microsoft.com/office/powerpoint/2010/main" val="36826844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b="0" noProof="0" dirty="0"/>
              <a:t>Cuando las/os participantes estén trabajando, esté atenta/o y pregúnteles </a:t>
            </a:r>
            <a:r>
              <a:rPr lang="es-ES_tradnl"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Si algún participante tiene dificultades, muéstrele lo que hay que hacer en la pantalla.</a:t>
            </a:r>
            <a:endParaRPr lang="es-ES_tradnl"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a:t>
            </a:r>
            <a:endParaRPr lang="es-ES_tradnl" b="0" noProof="0" dirty="0"/>
          </a:p>
          <a:p>
            <a:endParaRPr lang="es-ES_tradnl" b="1" noProof="0" dirty="0"/>
          </a:p>
          <a:p>
            <a:r>
              <a:rPr lang="es-ES_tradnl" b="1" noProof="0" dirty="0"/>
              <a:t>ACTIVIDAD INDIVIDUAL (Tiempo: 35 min)</a:t>
            </a:r>
          </a:p>
          <a:p>
            <a:pPr marL="171450" indent="-171450">
              <a:buFont typeface="Arial" panose="020B0604020202020204" pitchFamily="34" charset="0"/>
              <a:buChar char="•"/>
            </a:pPr>
            <a:r>
              <a:rPr lang="es-ES_tradnl" i="1" noProof="0" dirty="0"/>
              <a:t>¡Llegó el momento de practicar!</a:t>
            </a:r>
          </a:p>
          <a:p>
            <a:pPr marL="171450" indent="-171450">
              <a:buFont typeface="Arial" panose="020B0604020202020204" pitchFamily="34" charset="0"/>
              <a:buChar char="•"/>
            </a:pPr>
            <a:r>
              <a:rPr lang="es-ES_tradnl" i="1" noProof="0" dirty="0"/>
              <a:t>Por favor, diríjanse a </a:t>
            </a:r>
            <a:r>
              <a:rPr lang="es-ES_tradnl" b="1" i="1" noProof="0" dirty="0"/>
              <a:t>la página 4 del Libro de ejercicios: Estudio de caso - Paso 1.</a:t>
            </a:r>
          </a:p>
          <a:p>
            <a:pPr marL="171450" indent="-171450">
              <a:buFont typeface="Arial" panose="020B0604020202020204" pitchFamily="34" charset="0"/>
              <a:buChar char="•"/>
            </a:pPr>
            <a:r>
              <a:rPr lang="es-ES_tradnl" i="1" noProof="0" dirty="0"/>
              <a:t>Tendrán que hacer lo siguiente...</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Los supervisores pueden ayudar a las/os asistentes sociales con su ejercicio. </a:t>
            </a:r>
          </a:p>
          <a:p>
            <a:pPr marL="171450" indent="-171450">
              <a:buFont typeface="Arial" panose="020B0604020202020204" pitchFamily="34" charset="0"/>
              <a:buChar char="•"/>
            </a:pPr>
            <a:r>
              <a:rPr lang="es-ES_tradnl" noProof="0" dirty="0"/>
              <a:t>Recorra el salón y pregunte si alguien necesita ayuda.</a:t>
            </a:r>
          </a:p>
          <a:p>
            <a:pPr marL="171450" indent="-171450">
              <a:buFont typeface="Arial" panose="020B0604020202020204" pitchFamily="34" charset="0"/>
              <a:buChar char="•"/>
            </a:pPr>
            <a:r>
              <a:rPr lang="es-ES_tradnl" noProof="0" dirty="0"/>
              <a:t>Facilitador/a: ingrese al sistema con su perfil de administrador para verificar que todas/os las/os participantes hayan hecho el ejercicio.</a:t>
            </a:r>
            <a:endParaRPr lang="es-ES_tradnl" b="0" noProof="0" dirty="0"/>
          </a:p>
        </p:txBody>
      </p:sp>
      <p:sp>
        <p:nvSpPr>
          <p:cNvPr id="3" name="Slide Image Placeholder 2">
            <a:extLst>
              <a:ext uri="{FF2B5EF4-FFF2-40B4-BE49-F238E27FC236}">
                <a16:creationId xmlns:a16="http://schemas.microsoft.com/office/drawing/2014/main" id="{2C02983F-D698-0DB6-5405-FB9C4B802847}"/>
              </a:ext>
            </a:extLst>
          </p:cNvPr>
          <p:cNvSpPr>
            <a:spLocks noGrp="1" noRot="1" noChangeAspect="1"/>
          </p:cNvSpPr>
          <p:nvPr>
            <p:ph type="sldImg"/>
          </p:nvPr>
        </p:nvSpPr>
        <p:spPr/>
      </p:sp>
    </p:spTree>
    <p:extLst>
      <p:ext uri="{BB962C8B-B14F-4D97-AF65-F5344CB8AC3E}">
        <p14:creationId xmlns:p14="http://schemas.microsoft.com/office/powerpoint/2010/main" val="31308526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171450" indent="-171450">
              <a:buFont typeface="Arial" panose="020B0604020202020204" pitchFamily="34" charset="0"/>
              <a:buChar char="•"/>
            </a:pPr>
            <a:r>
              <a:rPr lang="es-ES_tradnl" noProof="0" dirty="0"/>
              <a:t>Tome nota de las respuestas de las/os participantes en Jamboard o una pizarra.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___________________________________________________________________________</a:t>
            </a:r>
            <a:endParaRPr lang="es-ES_tradnl" b="0" noProof="0" dirty="0"/>
          </a:p>
          <a:p>
            <a:endParaRPr lang="es-ES_tradnl" b="1" noProof="0" dirty="0"/>
          </a:p>
          <a:p>
            <a:r>
              <a:rPr lang="es-ES_tradnl" b="1" noProof="0" dirty="0"/>
              <a:t>DEMO (opcional)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Si hay tiempo, pida a un voluntario que pase al frente y muestre a los demás los pasos para resolver el ejercicio (desde el computador de la/del facilitador/a para que todos puedan verlo).</a:t>
            </a:r>
          </a:p>
          <a:p>
            <a:endParaRPr lang="es-ES_tradnl" noProof="0" dirty="0"/>
          </a:p>
          <a:p>
            <a:r>
              <a:rPr lang="es-ES_tradnl" b="1" noProof="0" dirty="0"/>
              <a:t>DEBATE GENERAL</a:t>
            </a:r>
          </a:p>
          <a:p>
            <a:pPr marL="171450" indent="-171450">
              <a:buFont typeface="Arial" panose="020B0604020202020204" pitchFamily="34" charset="0"/>
              <a:buChar char="•"/>
            </a:pPr>
            <a:r>
              <a:rPr lang="es-ES_tradnl" i="1" noProof="0" dirty="0"/>
              <a:t>¿Cómo les fue? ¿Qué fue fácil? ¿Qué fue difícil?</a:t>
            </a:r>
          </a:p>
          <a:p>
            <a:pPr marL="171450" indent="-171450">
              <a:buFont typeface="Arial" panose="020B0604020202020204" pitchFamily="34" charset="0"/>
              <a:buChar char="•"/>
            </a:pPr>
            <a:r>
              <a:rPr lang="es-ES_tradnl" i="1" noProof="0" dirty="0"/>
              <a:t>¿Creen que esto podría ayudarles en su proceso de gestión de casos? ¿Lo dificultaría? </a:t>
            </a:r>
          </a:p>
          <a:p>
            <a:pPr marL="171450" indent="-171450">
              <a:buFont typeface="Arial" panose="020B0604020202020204" pitchFamily="34" charset="0"/>
              <a:buChar char="•"/>
            </a:pPr>
            <a:r>
              <a:rPr lang="es-ES_tradnl" noProof="0" dirty="0"/>
              <a:t>Anote las respuestas en la pizarra/Jamboard.</a:t>
            </a:r>
          </a:p>
          <a:p>
            <a:pPr marL="171450" indent="-171450">
              <a:buFont typeface="Arial" panose="020B0604020202020204" pitchFamily="34" charset="0"/>
              <a:buChar char="•"/>
            </a:pPr>
            <a:r>
              <a:rPr lang="es-ES_tradnl" noProof="0" dirty="0"/>
              <a:t>Tome nota de las respuestas, opiniones y cualquier problema técnico que surja, ya que deberá compartirlo con el Comité Directivo de CPIMS.</a:t>
            </a:r>
          </a:p>
          <a:p>
            <a:endParaRPr lang="es-ES_tradnl" noProof="0" dirty="0"/>
          </a:p>
          <a:p>
            <a:r>
              <a:rPr lang="es-ES_tradnl" b="1" noProof="0" dirty="0"/>
              <a:t>EXPLICAR:</a:t>
            </a:r>
          </a:p>
          <a:p>
            <a:pPr marL="171450" indent="-171450">
              <a:buFont typeface="Arial" panose="020B0604020202020204" pitchFamily="34" charset="0"/>
              <a:buChar char="•"/>
            </a:pPr>
            <a:r>
              <a:rPr lang="es-ES_tradnl" i="1" noProof="0" dirty="0"/>
              <a:t>Dificultades habituales</a:t>
            </a:r>
          </a:p>
          <a:p>
            <a:pPr marL="628650" lvl="1" indent="-171450">
              <a:buFont typeface="Arial" panose="020B0604020202020204" pitchFamily="34" charset="0"/>
              <a:buChar char="•"/>
            </a:pPr>
            <a:r>
              <a:rPr lang="es-ES_tradnl" i="1" noProof="0" dirty="0"/>
              <a:t>Podemos olvidar hacer clic en “editar” y pensar, entonces, que el caso está bloqueado.</a:t>
            </a:r>
          </a:p>
          <a:p>
            <a:pPr marL="628650" lvl="1" indent="-171450">
              <a:buFont typeface="Arial" panose="020B0604020202020204" pitchFamily="34" charset="0"/>
              <a:buChar char="•"/>
            </a:pPr>
            <a:r>
              <a:rPr lang="es-ES_tradnl" i="1" noProof="0" dirty="0"/>
              <a:t>Podemos olvidar llenar algún campo obligatorio. Al abrir un formulario con campos obligatorios, es indispensable ingresar información en esos campos. De lo contrario, el sistema no le permitirá guardar los formularios.</a:t>
            </a:r>
          </a:p>
          <a:p>
            <a:pPr marL="628650" lvl="1" indent="-171450">
              <a:buFont typeface="Arial" panose="020B0604020202020204" pitchFamily="34" charset="0"/>
              <a:buChar char="•"/>
            </a:pPr>
            <a:r>
              <a:rPr lang="es-ES_tradnl" i="1" noProof="0" dirty="0"/>
              <a:t>Si olvidamos guardar la información y el sistema se desconecta unos minutos, perderemos los datos. Por eso es muy importante guardar, especialmente, después de añadir nuevos subformularios (p. ej., después de añadir el subformulario de “datos de la familia”). Si no guardamos, el subformulario que hayamos añadido será eliminado y perderemos los datos. </a:t>
            </a:r>
          </a:p>
          <a:p>
            <a:pPr marL="0" indent="0">
              <a:buFont typeface="Arial" panose="020B0604020202020204" pitchFamily="34" charset="0"/>
              <a:buNone/>
            </a:pPr>
            <a:endParaRPr lang="es-ES_tradnl" noProof="0" dirty="0"/>
          </a:p>
          <a:p>
            <a:pPr marL="0" indent="0">
              <a:buFont typeface="Arial" panose="020B0604020202020204" pitchFamily="34" charset="0"/>
              <a:buNone/>
            </a:pPr>
            <a:r>
              <a:rPr lang="es-ES_tradnl" b="1" noProof="0" dirty="0"/>
              <a:t>ACTIVIDAD INDIVIDUAL (Tiempo: 5 min)</a:t>
            </a:r>
          </a:p>
          <a:p>
            <a:pPr marL="171450" indent="-171450">
              <a:buFont typeface="Arial" panose="020B0604020202020204" pitchFamily="34" charset="0"/>
              <a:buChar char="•"/>
            </a:pPr>
            <a:r>
              <a:rPr lang="es-ES_tradnl" noProof="0" dirty="0"/>
              <a:t>Dé a los participantes 5 minutos para tomar apuntes en la </a:t>
            </a:r>
            <a:r>
              <a:rPr lang="es-ES_tradnl" b="1" noProof="0" dirty="0"/>
              <a:t>página 3 del Libro de ejercicios: Plan de integración de CPIMS+.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Antes de continuar, ¿alguien tiene alguna pregunta?</a:t>
            </a:r>
          </a:p>
          <a:p>
            <a:endParaRPr lang="es-ES_tradnl" noProof="0" dirty="0"/>
          </a:p>
        </p:txBody>
      </p:sp>
      <p:sp>
        <p:nvSpPr>
          <p:cNvPr id="3" name="Slide Image Placeholder 2">
            <a:extLst>
              <a:ext uri="{FF2B5EF4-FFF2-40B4-BE49-F238E27FC236}">
                <a16:creationId xmlns:a16="http://schemas.microsoft.com/office/drawing/2014/main" id="{AC87A6F2-18D1-C76C-2AE3-64C303ED9290}"/>
              </a:ext>
            </a:extLst>
          </p:cNvPr>
          <p:cNvSpPr>
            <a:spLocks noGrp="1" noRot="1" noChangeAspect="1"/>
          </p:cNvSpPr>
          <p:nvPr>
            <p:ph type="sldImg"/>
          </p:nvPr>
        </p:nvSpPr>
        <p:spPr/>
      </p:sp>
    </p:spTree>
    <p:extLst>
      <p:ext uri="{BB962C8B-B14F-4D97-AF65-F5344CB8AC3E}">
        <p14:creationId xmlns:p14="http://schemas.microsoft.com/office/powerpoint/2010/main" val="3133844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s-ES_tradnl" b="1" noProof="0" dirty="0"/>
              <a:t>VIDEO</a:t>
            </a:r>
          </a:p>
          <a:p>
            <a:pPr marL="171450" indent="-171450">
              <a:buFont typeface="Arial" panose="020B0604020202020204" pitchFamily="34" charset="0"/>
              <a:buChar char="•"/>
            </a:pPr>
            <a:r>
              <a:rPr lang="es-ES_tradnl" i="1" noProof="0" dirty="0"/>
              <a:t>Veamos un video sobre el segundo paso, “Evaluación”.</a:t>
            </a:r>
          </a:p>
          <a:p>
            <a:pPr marL="628650" lvl="1" indent="-171450">
              <a:buFont typeface="Arial" panose="020B0604020202020204" pitchFamily="34" charset="0"/>
              <a:buChar char="•"/>
            </a:pPr>
            <a:r>
              <a:rPr lang="es-ES_tradnl" noProof="0" dirty="0"/>
              <a:t>Alternativa: invite a una/un voluntaria/o a leer el caso de la </a:t>
            </a:r>
            <a:r>
              <a:rPr lang="es-ES_tradnl" b="1" noProof="0" dirty="0"/>
              <a:t>página 14 del Libro de ejercicios: Estudio de caso - Paso 2.</a:t>
            </a:r>
          </a:p>
          <a:p>
            <a:pPr marL="628650" lvl="1" indent="-171450">
              <a:buFont typeface="Arial" panose="020B0604020202020204" pitchFamily="34" charset="0"/>
              <a:buChar char="•"/>
            </a:pPr>
            <a:r>
              <a:rPr lang="es-ES_tradnl" b="1" noProof="0" dirty="0"/>
              <a:t>Video: </a:t>
            </a:r>
            <a:r>
              <a:rPr lang="en-BE" sz="1800" u="sng" kern="0" dirty="0">
                <a:solidFill>
                  <a:srgbClr val="0000FF"/>
                </a:solidFill>
                <a:effectLst/>
                <a:latin typeface="Calibri" panose="020F0502020204030204" pitchFamily="34" charset="0"/>
                <a:ea typeface="Calibri" panose="020F0502020204030204" pitchFamily="34" charset="0"/>
                <a:hlinkClick r:id="rId3"/>
              </a:rPr>
              <a:t>https://youtu.be/QwGjcdOri7I</a:t>
            </a:r>
            <a:endParaRPr lang="es-ES_tradnl" sz="1800" b="1" u="sng" kern="0" noProof="0" dirty="0">
              <a:solidFill>
                <a:srgbClr val="0000FF"/>
              </a:solidFill>
              <a:effectLst/>
              <a:latin typeface="Calibri" panose="020F0502020204030204" pitchFamily="34" charset="0"/>
              <a:ea typeface="Calibri" panose="020F0502020204030204" pitchFamily="34" charset="0"/>
            </a:endParaRPr>
          </a:p>
          <a:p>
            <a:pPr marL="628650" lvl="1" indent="-171450">
              <a:buFont typeface="Arial" panose="020B0604020202020204" pitchFamily="34" charset="0"/>
              <a:buChar char="•"/>
            </a:pPr>
            <a:endParaRPr lang="es-ES_tradnl" b="1" noProof="0" dirty="0"/>
          </a:p>
          <a:p>
            <a:endParaRPr lang="es-ES_tradnl" noProof="0" dirty="0"/>
          </a:p>
        </p:txBody>
      </p:sp>
      <p:sp>
        <p:nvSpPr>
          <p:cNvPr id="3" name="Slide Image Placeholder 2">
            <a:extLst>
              <a:ext uri="{FF2B5EF4-FFF2-40B4-BE49-F238E27FC236}">
                <a16:creationId xmlns:a16="http://schemas.microsoft.com/office/drawing/2014/main" id="{FBDC584C-FD78-887B-EFF4-CA132140A9EF}"/>
              </a:ext>
            </a:extLst>
          </p:cNvPr>
          <p:cNvSpPr>
            <a:spLocks noGrp="1" noRot="1" noChangeAspect="1"/>
          </p:cNvSpPr>
          <p:nvPr>
            <p:ph type="sldImg"/>
          </p:nvPr>
        </p:nvSpPr>
        <p:spPr/>
      </p:sp>
    </p:spTree>
    <p:extLst>
      <p:ext uri="{BB962C8B-B14F-4D97-AF65-F5344CB8AC3E}">
        <p14:creationId xmlns:p14="http://schemas.microsoft.com/office/powerpoint/2010/main" val="287582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_tradnl" b="1" noProof="0" dirty="0"/>
              <a:t>EXPLICAR:</a:t>
            </a:r>
          </a:p>
          <a:p>
            <a:pPr marL="185715" marR="0" lvl="0" indent="-185715" algn="l" defTabSz="914400" rtl="0" eaLnBrk="1" fontAlgn="auto" latinLnBrk="0" hangingPunct="1">
              <a:spcBef>
                <a:spcPts val="0"/>
              </a:spcBef>
              <a:spcAft>
                <a:spcPts val="0"/>
              </a:spcAft>
              <a:buClr>
                <a:schemeClr val="dk1"/>
              </a:buClr>
              <a:buSzPts val="1100"/>
              <a:buFont typeface="Arial" panose="020B0604020202020204" pitchFamily="34" charset="0"/>
              <a:buChar char="•"/>
              <a:tabLst/>
              <a:defRPr/>
            </a:pPr>
            <a:r>
              <a:rPr lang="es-ES_tradnl" b="0" i="0" noProof="0" dirty="0">
                <a:highlight>
                  <a:schemeClr val="lt1"/>
                </a:highlight>
                <a:ea typeface="Helvetica Neue"/>
                <a:cs typeface="Helvetica Neue"/>
                <a:sym typeface="Helvetica Neue"/>
              </a:rPr>
              <a:t>Presente el contenido de la diapositiva.</a:t>
            </a:r>
            <a:endParaRPr lang="es-ES_tradnl" b="0" i="0" noProof="0" dirty="0"/>
          </a:p>
          <a:p>
            <a:pPr marL="185715" lvl="0" indent="-185715">
              <a:buClr>
                <a:schemeClr val="dk1"/>
              </a:buClr>
              <a:buSzPts val="1100"/>
              <a:buFont typeface="Arial" panose="020B0604020202020204" pitchFamily="34" charset="0"/>
              <a:buChar char="•"/>
            </a:pPr>
            <a:r>
              <a:rPr lang="es-ES_tradnl" i="1" noProof="0" dirty="0"/>
              <a:t>También tendremos suficiente tiempo para practicar en el sistema.</a:t>
            </a:r>
          </a:p>
          <a:p>
            <a:pPr marL="185715" lvl="0" indent="-185715">
              <a:buClr>
                <a:schemeClr val="dk1"/>
              </a:buClr>
              <a:buSzPts val="1100"/>
              <a:buFont typeface="Arial" panose="020B0604020202020204" pitchFamily="34" charset="0"/>
              <a:buChar char="•"/>
            </a:pPr>
            <a:r>
              <a:rPr lang="es-ES_tradnl" i="1" noProof="0" dirty="0"/>
              <a:t>También veremos cómo ingresar datos en CPIMS+ a partir de un caso práctico ficticio.</a:t>
            </a:r>
          </a:p>
        </p:txBody>
      </p:sp>
      <p:sp>
        <p:nvSpPr>
          <p:cNvPr id="4" name="Slide Number Placeholder 3"/>
          <p:cNvSpPr>
            <a:spLocks noGrp="1"/>
          </p:cNvSpPr>
          <p:nvPr>
            <p:ph type="sldNum" sz="quarter" idx="5"/>
          </p:nvPr>
        </p:nvSpPr>
        <p:spPr/>
        <p:txBody>
          <a:bodyPr/>
          <a:lstStyle/>
          <a:p>
            <a:fld id="{780767AD-8186-5647-9165-A19B63BA7F43}" type="slidenum">
              <a:rPr lang="en-US" smtClean="0"/>
              <a:t>6</a:t>
            </a:fld>
            <a:endParaRPr lang="en-US" dirty="0"/>
          </a:p>
        </p:txBody>
      </p:sp>
    </p:spTree>
    <p:extLst>
      <p:ext uri="{BB962C8B-B14F-4D97-AF65-F5344CB8AC3E}">
        <p14:creationId xmlns:p14="http://schemas.microsoft.com/office/powerpoint/2010/main" val="1370143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DEBATE EN GRUPO (Tiempo: 10 min)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Divida a las/os participantes en grupos de 3-5 personas.</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Deje que las/os participantes discutan.</a:t>
            </a:r>
          </a:p>
          <a:p>
            <a:pPr marL="171450" indent="-171450">
              <a:buFont typeface="Arial" panose="020B0604020202020204" pitchFamily="34" charset="0"/>
              <a:buChar char="•"/>
            </a:pPr>
            <a:r>
              <a:rPr lang="es-ES_tradnl" noProof="0" dirty="0"/>
              <a:t>Verifique que tengan el libro cerrado, ya que las respuestas están ahí.</a:t>
            </a:r>
          </a:p>
          <a:p>
            <a:endParaRPr lang="es-ES_tradnl" noProof="0" dirty="0"/>
          </a:p>
          <a:p>
            <a:r>
              <a:rPr lang="es-ES_tradnl" b="1" noProof="0" dirty="0"/>
              <a:t>DEBATE GENERAL</a:t>
            </a:r>
          </a:p>
          <a:p>
            <a:pPr marL="171450" indent="-171450">
              <a:buFont typeface="Arial" panose="020B0604020202020204" pitchFamily="34" charset="0"/>
              <a:buChar char="•"/>
            </a:pPr>
            <a:r>
              <a:rPr lang="es-ES_tradnl" noProof="0" dirty="0"/>
              <a:t>Asegúrese de que las/os participantes tengan tiempo para hablar sobre lo que discutieron (deje que los grupos se complementen).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Puede complementar con lo siguiente:</a:t>
            </a:r>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¿Cuáles son los factores de protección (fortalezas) en este caso</a:t>
            </a:r>
            <a:r>
              <a:rPr lang="es-ES_tradnl" b="1" i="1" noProof="0" dirty="0"/>
              <a:t>? </a:t>
            </a:r>
          </a:p>
          <a:p>
            <a:pPr marL="800100" lvl="1" indent="-342900">
              <a:lnSpc>
                <a:spcPct val="107000"/>
              </a:lnSpc>
              <a:buFont typeface="Arial" panose="020B0604020202020204" pitchFamily="34" charset="0"/>
              <a:buChar char="•"/>
            </a:pPr>
            <a:r>
              <a:rPr lang="es-ES_tradnl" sz="1800" b="1" noProof="0" dirty="0">
                <a:effectLst/>
                <a:latin typeface="Calibri" panose="020F0502020204030204" pitchFamily="34" charset="0"/>
                <a:ea typeface="Calibri" panose="020F0502020204030204" pitchFamily="34" charset="0"/>
                <a:cs typeface="Calibri" panose="020F0502020204030204" pitchFamily="34" charset="0"/>
              </a:rPr>
              <a:t>Nadia: </a:t>
            </a: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la niña en sí podría considerarse un factor de protección (fortaleza) para sí misma, ya que buscó ayuda y está dispuesta a mejorar su situación.</a:t>
            </a:r>
            <a:endParaRPr lang="es-ES_tradnl" sz="1800" noProof="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s-ES_tradnl" sz="1800" b="1" noProof="0" dirty="0">
                <a:effectLst/>
                <a:latin typeface="Calibri" panose="020F0502020204030204" pitchFamily="34" charset="0"/>
                <a:ea typeface="Calibri" panose="020F0502020204030204" pitchFamily="34" charset="0"/>
                <a:cs typeface="Calibri" panose="020F0502020204030204" pitchFamily="34" charset="0"/>
              </a:rPr>
              <a:t>Hermana de Nadia</a:t>
            </a: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 apoya a Nadia y la ayudó a hablar con el voluntario comunitario para pedirle ayuda y consejo. </a:t>
            </a:r>
            <a:endParaRPr lang="es-ES_tradnl" sz="1800" noProof="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s-ES_tradnl" sz="1800" b="1" noProof="0" dirty="0">
                <a:effectLst/>
                <a:latin typeface="Calibri" panose="020F0502020204030204" pitchFamily="34" charset="0"/>
                <a:ea typeface="Calibri" panose="020F0502020204030204" pitchFamily="34" charset="0"/>
                <a:cs typeface="Calibri" panose="020F0502020204030204" pitchFamily="34" charset="0"/>
              </a:rPr>
              <a:t>Padres de Nadia: </a:t>
            </a: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son sus tutores legales y son parte fundamental en su vida y, sin su participación y ayuda, la situación de Nadia no podría mejorar. </a:t>
            </a:r>
            <a:endParaRPr lang="es-ES_tradnl" sz="1800" noProof="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buFont typeface="Arial" panose="020B0604020202020204" pitchFamily="34" charset="0"/>
              <a:buChar char="•"/>
            </a:pPr>
            <a:r>
              <a:rPr lang="es-ES_tradnl" sz="1800" b="1" noProof="0" dirty="0">
                <a:effectLst/>
                <a:latin typeface="Calibri" panose="020F0502020204030204" pitchFamily="34" charset="0"/>
                <a:ea typeface="Calibri" panose="020F0502020204030204" pitchFamily="34" charset="0"/>
                <a:cs typeface="Calibri" panose="020F0502020204030204" pitchFamily="34" charset="0"/>
              </a:rPr>
              <a:t>Abuela: </a:t>
            </a: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la apoya en su deseo de seguir yendo a la escuela.</a:t>
            </a:r>
            <a:endParaRPr lang="es-ES_tradnl" sz="1800" noProof="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es-ES_tradnl" sz="1800" b="1" noProof="0" dirty="0">
                <a:effectLst/>
                <a:latin typeface="Calibri" panose="020F0502020204030204" pitchFamily="34" charset="0"/>
                <a:ea typeface="Calibri" panose="020F0502020204030204" pitchFamily="34" charset="0"/>
                <a:cs typeface="Calibri" panose="020F0502020204030204" pitchFamily="34" charset="0"/>
              </a:rPr>
              <a:t>Escuela: </a:t>
            </a: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el hecho de que haya servicios educativos disponibles también puede considerarse un factor de protección o fortaleza. </a:t>
            </a:r>
            <a:endParaRPr lang="es-ES_tradnl" sz="1800" b="0" noProof="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es-ES_tradnl" sz="1800" b="1" noProof="0" dirty="0">
                <a:effectLst/>
                <a:latin typeface="Calibri" panose="020F0502020204030204" pitchFamily="34" charset="0"/>
                <a:ea typeface="Calibri" panose="020F0502020204030204" pitchFamily="34" charset="0"/>
              </a:rPr>
              <a:t>Servicios disponibles:</a:t>
            </a:r>
            <a:r>
              <a:rPr lang="es-ES_tradnl" sz="1800" noProof="0" dirty="0">
                <a:effectLst/>
                <a:latin typeface="Calibri" panose="020F0502020204030204" pitchFamily="34" charset="0"/>
                <a:ea typeface="Calibri" panose="020F0502020204030204" pitchFamily="34" charset="0"/>
              </a:rPr>
              <a:t> la gestión de casos es una fortaleza para Nadia. Los programas de ayuda en efectivo y medios de vida son fortalezas/factores de protección para varios miembros de la familia. La educación/formación y servicios de SMAPS también lo son.</a:t>
            </a:r>
            <a:endParaRPr lang="es-ES_tradnl" noProof="0" dirty="0"/>
          </a:p>
          <a:p>
            <a:endParaRPr lang="es-ES_tradnl" noProof="0" dirty="0"/>
          </a:p>
          <a:p>
            <a:pPr>
              <a:defRPr/>
            </a:pPr>
            <a:r>
              <a:rPr lang="es-ES_tradnl" b="1" noProof="0" dirty="0"/>
              <a:t>CONTINÚA EN LA SIGUIENTE DIAPOSITIVA</a:t>
            </a:r>
            <a:r>
              <a:rPr lang="es-ES_tradnl" b="1" noProof="0" dirty="0">
                <a:sym typeface="Wingdings" panose="05000000000000000000" pitchFamily="2" charset="2"/>
              </a:rPr>
              <a:t></a:t>
            </a:r>
            <a:endParaRPr lang="es-ES_tradnl" b="1" noProof="0" dirty="0"/>
          </a:p>
        </p:txBody>
      </p:sp>
      <p:sp>
        <p:nvSpPr>
          <p:cNvPr id="3" name="Slide Image Placeholder 2">
            <a:extLst>
              <a:ext uri="{FF2B5EF4-FFF2-40B4-BE49-F238E27FC236}">
                <a16:creationId xmlns:a16="http://schemas.microsoft.com/office/drawing/2014/main" id="{9AD33967-5A28-86AB-325B-83B0ECB9D4A0}"/>
              </a:ext>
            </a:extLst>
          </p:cNvPr>
          <p:cNvSpPr>
            <a:spLocks noGrp="1" noRot="1" noChangeAspect="1"/>
          </p:cNvSpPr>
          <p:nvPr>
            <p:ph type="sldImg"/>
          </p:nvPr>
        </p:nvSpPr>
        <p:spPr/>
      </p:sp>
    </p:spTree>
    <p:extLst>
      <p:ext uri="{BB962C8B-B14F-4D97-AF65-F5344CB8AC3E}">
        <p14:creationId xmlns:p14="http://schemas.microsoft.com/office/powerpoint/2010/main" val="15753342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a:xfrm>
            <a:off x="479425" y="2207623"/>
            <a:ext cx="6140450" cy="74640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t>CONTINUACIÓN</a:t>
            </a:r>
            <a:r>
              <a:rPr lang="es-ES_tradnl" b="1" noProof="0" dirty="0">
                <a:sym typeface="Wingdings" panose="05000000000000000000" pitchFamily="2" charset="2"/>
              </a:rPr>
              <a:t></a:t>
            </a:r>
            <a:endParaRPr lang="es-ES_tradnl" b="1" noProof="0" dirty="0"/>
          </a:p>
          <a:p>
            <a:endParaRPr lang="es-ES_tradnl" b="1" noProof="0" dirty="0"/>
          </a:p>
          <a:p>
            <a:endParaRPr lang="es-ES_tradnl" b="1" noProof="0" dirty="0"/>
          </a:p>
          <a:p>
            <a:r>
              <a:rPr lang="es-ES_tradnl" b="1" noProof="0" dirty="0"/>
              <a:t>DEBATE GENERAL</a:t>
            </a:r>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¿Qué aspectos se deben tener en cuenta y se deben analizar al realizar la evaluación de una/un menor</a:t>
            </a:r>
            <a:r>
              <a:rPr lang="es-ES_tradnl" sz="1800" b="1" noProof="0" dirty="0">
                <a:effectLst/>
                <a:latin typeface="Calibri" panose="020F0502020204030204" pitchFamily="34" charset="0"/>
                <a:ea typeface="Calibri" panose="020F0502020204030204" pitchFamily="34" charset="0"/>
              </a:rPr>
              <a:t>?</a:t>
            </a:r>
            <a:r>
              <a:rPr lang="es-ES_tradnl" b="1" i="1" noProof="0" dirty="0"/>
              <a:t> Tomemos como ejemplo el caso de Nadia.</a:t>
            </a:r>
          </a:p>
          <a:p>
            <a:pPr marL="628650" lvl="1" indent="-171450">
              <a:buFont typeface="Arial" panose="020B0604020202020204" pitchFamily="34" charset="0"/>
              <a:buChar char="•"/>
            </a:pPr>
            <a:r>
              <a:rPr lang="es-ES_tradnl" sz="1800" b="0" noProof="0" dirty="0">
                <a:effectLst/>
                <a:latin typeface="Calibri" panose="020F0502020204030204" pitchFamily="34" charset="0"/>
                <a:ea typeface="Calibri" panose="020F0502020204030204" pitchFamily="34" charset="0"/>
              </a:rPr>
              <a:t>Riesgo(s) inmediato(s) que deba(n) abordarse:</a:t>
            </a:r>
            <a:r>
              <a:rPr lang="es-ES_tradnl" sz="1800" b="1" noProof="0" dirty="0">
                <a:effectLst/>
                <a:latin typeface="Calibri" panose="020F0502020204030204" pitchFamily="34" charset="0"/>
                <a:ea typeface="Calibri" panose="020F0502020204030204" pitchFamily="34" charset="0"/>
              </a:rPr>
              <a:t> </a:t>
            </a:r>
            <a:r>
              <a:rPr lang="es-ES_tradnl" sz="1800" noProof="0" dirty="0">
                <a:effectLst/>
                <a:latin typeface="Calibri" panose="020F0502020204030204" pitchFamily="34" charset="0"/>
                <a:ea typeface="Calibri" panose="020F0502020204030204" pitchFamily="34" charset="0"/>
              </a:rPr>
              <a:t>p. ej., el matrimonio infantil y las peores formas de trabajo infantil.</a:t>
            </a:r>
            <a:endParaRPr lang="es-ES_tradnl" noProof="0" dirty="0"/>
          </a:p>
          <a:p>
            <a:pPr marL="628650" lvl="1" indent="-171450">
              <a:buFont typeface="Arial" panose="020B0604020202020204" pitchFamily="34" charset="0"/>
              <a:buChar char="•"/>
            </a:pPr>
            <a:r>
              <a:rPr lang="es-ES_tradnl" sz="1800" b="0" noProof="0" dirty="0">
                <a:effectLst/>
                <a:latin typeface="Calibri" panose="020F0502020204030204" pitchFamily="34" charset="0"/>
                <a:ea typeface="Calibri" panose="020F0502020204030204" pitchFamily="34" charset="0"/>
              </a:rPr>
              <a:t>Puntos de vista y deseos de la / del menor y de su(s) cuidador(es)</a:t>
            </a:r>
            <a:r>
              <a:rPr lang="es-ES_tradnl" sz="1800" b="1" noProof="0" dirty="0">
                <a:effectLst/>
                <a:latin typeface="Calibri" panose="020F0502020204030204" pitchFamily="34" charset="0"/>
                <a:ea typeface="Calibri" panose="020F0502020204030204" pitchFamily="34" charset="0"/>
              </a:rPr>
              <a:t>: a</a:t>
            </a:r>
            <a:r>
              <a:rPr lang="es-ES_tradnl" sz="1800" noProof="0" dirty="0">
                <a:effectLst/>
                <a:latin typeface="Calibri" panose="020F0502020204030204" pitchFamily="34" charset="0"/>
                <a:ea typeface="Calibri" panose="020F0502020204030204" pitchFamily="34" charset="0"/>
              </a:rPr>
              <a:t>unque Nadia no quiere casarse y le gustaría seguir estudiando, sus padres creen que debería casarse por razones económicas.</a:t>
            </a:r>
            <a:endParaRPr lang="es-ES_tradnl" noProof="0" dirty="0"/>
          </a:p>
          <a:p>
            <a:pPr marL="628650" lvl="1" indent="-171450">
              <a:buFont typeface="Arial" panose="020B0604020202020204" pitchFamily="34" charset="0"/>
              <a:buChar char="•"/>
            </a:pPr>
            <a:r>
              <a:rPr lang="es-ES_tradnl" sz="1800" b="0" noProof="0" dirty="0">
                <a:effectLst/>
                <a:latin typeface="Calibri" panose="020F0502020204030204" pitchFamily="34" charset="0"/>
                <a:ea typeface="Calibri" panose="020F0502020204030204" pitchFamily="34" charset="0"/>
              </a:rPr>
              <a:t>Bienestar físico y salud: e</a:t>
            </a:r>
            <a:r>
              <a:rPr lang="es-ES_tradnl" sz="1800" noProof="0" dirty="0">
                <a:effectLst/>
                <a:latin typeface="Calibri" panose="020F0502020204030204" pitchFamily="34" charset="0"/>
                <a:ea typeface="Calibri" panose="020F0502020204030204" pitchFamily="34" charset="0"/>
              </a:rPr>
              <a:t>l trabajo forzoso podría afectar de forma negativa el bienestar físico y socioemocional de Nadia.</a:t>
            </a:r>
            <a:endParaRPr lang="es-ES_tradnl" noProof="0" dirty="0"/>
          </a:p>
          <a:p>
            <a:pPr marL="628650" lvl="1" indent="-171450">
              <a:buFont typeface="Arial" panose="020B0604020202020204" pitchFamily="34" charset="0"/>
              <a:buChar char="•"/>
            </a:pPr>
            <a:r>
              <a:rPr lang="es-ES_tradnl" sz="1800" b="0" noProof="0" dirty="0">
                <a:effectLst/>
                <a:latin typeface="Calibri" panose="020F0502020204030204" pitchFamily="34" charset="0"/>
                <a:ea typeface="Calibri" panose="020F0502020204030204" pitchFamily="34" charset="0"/>
              </a:rPr>
              <a:t>Bienestar emocional, conocimientos y habilidades: </a:t>
            </a:r>
            <a:r>
              <a:rPr lang="es-ES_tradnl" sz="1800" noProof="0" dirty="0">
                <a:effectLst/>
                <a:latin typeface="Calibri" panose="020F0502020204030204" pitchFamily="34" charset="0"/>
                <a:ea typeface="Calibri" panose="020F0502020204030204" pitchFamily="34" charset="0"/>
              </a:rPr>
              <a:t>aunque Nadia está angustiada por su situación actual, sabe comunicarse con claridad, puede resolver problemas y es capaz de acceder a las ayudas disponibles.</a:t>
            </a:r>
            <a:r>
              <a:rPr lang="es-ES_tradnl" noProof="0" dirty="0">
                <a:effectLst/>
              </a:rPr>
              <a:t> </a:t>
            </a:r>
            <a:endParaRPr lang="es-ES_tradnl" noProof="0" dirty="0"/>
          </a:p>
          <a:p>
            <a:pPr marL="628650" lvl="1" indent="-171450">
              <a:buFont typeface="Arial" panose="020B0604020202020204" pitchFamily="34" charset="0"/>
              <a:buChar char="•"/>
            </a:pPr>
            <a:r>
              <a:rPr lang="es-ES_tradnl" sz="1800" b="0" noProof="0" dirty="0">
                <a:effectLst/>
                <a:latin typeface="Calibri" panose="020F0502020204030204" pitchFamily="34" charset="0"/>
                <a:ea typeface="Calibri" panose="020F0502020204030204" pitchFamily="34" charset="0"/>
              </a:rPr>
              <a:t>Relación con los compañeros, la familia y la comunidad:</a:t>
            </a:r>
            <a:r>
              <a:rPr lang="es-ES_tradnl" sz="1800" noProof="0" dirty="0">
                <a:effectLst/>
                <a:latin typeface="Calibri" panose="020F0502020204030204" pitchFamily="34" charset="0"/>
                <a:ea typeface="Calibri" panose="020F0502020204030204" pitchFamily="34" charset="0"/>
              </a:rPr>
              <a:t> la relación de Nadia con sus padres es muy tensa, especialmente, después de que ella manifestara no estar de acuerdo con casarse</a:t>
            </a:r>
            <a:r>
              <a:rPr lang="es-ES_tradnl" noProof="0" dirty="0"/>
              <a:t>.</a:t>
            </a:r>
          </a:p>
          <a:p>
            <a:pPr marL="628650" lvl="1" indent="-171450">
              <a:buFont typeface="Arial" panose="020B0604020202020204" pitchFamily="34" charset="0"/>
              <a:buChar char="•"/>
            </a:pPr>
            <a:r>
              <a:rPr lang="es-ES_tradnl" sz="1800" b="0" noProof="0" dirty="0">
                <a:effectLst/>
                <a:latin typeface="Calibri" panose="020F0502020204030204" pitchFamily="34" charset="0"/>
                <a:ea typeface="Calibri" panose="020F0502020204030204" pitchFamily="34" charset="0"/>
              </a:rPr>
              <a:t>Educación, trabajo, tiempo libre e intereses:</a:t>
            </a:r>
            <a:r>
              <a:rPr lang="es-ES_tradnl" sz="1800" b="1" noProof="0" dirty="0">
                <a:effectLst/>
                <a:latin typeface="Calibri" panose="020F0502020204030204" pitchFamily="34" charset="0"/>
                <a:ea typeface="Calibri" panose="020F0502020204030204" pitchFamily="34" charset="0"/>
              </a:rPr>
              <a:t> </a:t>
            </a:r>
            <a:r>
              <a:rPr lang="es-ES_tradnl" sz="1800" noProof="0" dirty="0">
                <a:effectLst/>
                <a:latin typeface="Calibri" panose="020F0502020204030204" pitchFamily="34" charset="0"/>
                <a:ea typeface="Calibri" panose="020F0502020204030204" pitchFamily="34" charset="0"/>
              </a:rPr>
              <a:t>Actualmente, Nadia no asiste a la escuela porque está trabajando como consecuencia de las dificultades económicas que su familia está atravesando. Sin embargo, antes de ser desplazada iba a la escuela, lo que demuestra que sus padres también valoran la educación</a:t>
            </a:r>
            <a:r>
              <a:rPr lang="es-ES_tradnl" noProof="0" dirty="0"/>
              <a:t>.</a:t>
            </a:r>
          </a:p>
          <a:p>
            <a:pPr marL="628650" lvl="1" indent="-171450">
              <a:buFont typeface="Arial" panose="020B0604020202020204" pitchFamily="34" charset="0"/>
              <a:buChar char="•"/>
            </a:pPr>
            <a:r>
              <a:rPr lang="es-ES_tradnl" sz="1800" b="0" noProof="0" dirty="0">
                <a:effectLst/>
                <a:latin typeface="Calibri" panose="020F0502020204030204" pitchFamily="34" charset="0"/>
                <a:ea typeface="Calibri" panose="020F0502020204030204" pitchFamily="34" charset="0"/>
              </a:rPr>
              <a:t>Nivel de riesgo: e</a:t>
            </a:r>
            <a:r>
              <a:rPr lang="es-ES_tradnl" sz="1800" noProof="0" dirty="0">
                <a:effectLst/>
                <a:latin typeface="Calibri" panose="020F0502020204030204" pitchFamily="34" charset="0"/>
                <a:ea typeface="Calibri" panose="020F0502020204030204" pitchFamily="34" charset="0"/>
              </a:rPr>
              <a:t>n la mayoría de contextos, el caso de Nadia sería clasificado como “de alto riesgo”, debido a los múltiples dificultades que atraviesa y que suponen una amenaza para su bienestar físico y emocional</a:t>
            </a:r>
            <a:r>
              <a:rPr lang="es-ES_tradnl" noProof="0" dirty="0"/>
              <a:t>.</a:t>
            </a:r>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¿Está de acuerdo con el nivel de riesgo establecido para este caso? ¿Cuáles son los factores que usted tendría en cuenta?</a:t>
            </a:r>
            <a:r>
              <a:rPr lang="es-ES_tradnl" i="1" noProof="0" dirty="0">
                <a:effectLst/>
              </a:rPr>
              <a:t> </a:t>
            </a:r>
            <a:r>
              <a:rPr lang="es-ES_tradnl" b="1" i="1" noProof="0" dirty="0"/>
              <a:t> </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El nivel de riesgo se debe determinar en función de los criterios de evaluación de la vulnerabilidad y de riesgo que forman parte de los procedimientos operativos estándar (POS) en la gestión de casos en el contexto específico</a:t>
            </a:r>
            <a:r>
              <a:rPr lang="es-ES_tradnl"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En la mayoría de contextos, el caso de Nadia sería clasificado como “de alto riesgo”, debido a las múltiples dificultades que atraviesa y que suponen una amenaza para su bienestar físico y emocional:</a:t>
            </a:r>
            <a:endParaRPr lang="es-ES_tradnl" noProof="0" dirty="0"/>
          </a:p>
          <a:p>
            <a:pPr marL="1085850" lvl="2"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El tipo de trabajo que realiza es perjudicial para su desarrollo físico, ya que tiene que transportar cargas pesadas, además de estar expuesta al acoso. Esto también limita sus posibilidades de educación</a:t>
            </a:r>
            <a:r>
              <a:rPr lang="es-ES_tradnl" noProof="0" dirty="0"/>
              <a:t>. </a:t>
            </a:r>
          </a:p>
          <a:p>
            <a:pPr marL="1085850" lvl="2"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El elevado riesgo de contraer matrimonio infantil por decisión expresa de sus padres es un riesgo claro e inminente, pues no solo viola sus derechos como niña, sino que la expone a la violencia de género.</a:t>
            </a:r>
            <a:r>
              <a:rPr lang="es-ES_tradnl" noProof="0" dirty="0">
                <a:effectLst/>
              </a:rPr>
              <a:t> </a:t>
            </a:r>
          </a:p>
          <a:p>
            <a:pPr marL="1085850" lvl="2"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Los problemas relacionados con la salud mental que ha mencionado, como no poder dormir bien y tener pesadillas recurrentes debido a la situación que vive actualmente</a:t>
            </a:r>
            <a:r>
              <a:rPr lang="es-ES_tradnl" noProof="0" dirty="0"/>
              <a:t>.</a:t>
            </a:r>
          </a:p>
          <a:p>
            <a:pPr marL="1085850" lvl="2"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Por ser desplazada y estar lejos de su familia, puede ser discriminada y encontrar dificultades para acceder a los servicios. No haber contado con mecanismos de ayuda en su comunidad de forma más temprana también es un riesgo</a:t>
            </a:r>
            <a:r>
              <a:rPr lang="es-ES_tradnl" noProof="0" dirty="0"/>
              <a:t>.</a:t>
            </a:r>
          </a:p>
          <a:p>
            <a:pPr marL="1085850" lvl="2"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Las dificultades económicas de su familia podrían tener un efecto negativo en su vida</a:t>
            </a:r>
            <a:r>
              <a:rPr lang="es-ES_tradnl" noProof="0" dirty="0"/>
              <a:t>.</a:t>
            </a:r>
          </a:p>
          <a:p>
            <a:pPr marL="1085850" lvl="2" indent="-171450">
              <a:buFont typeface="Arial" panose="020B0604020202020204" pitchFamily="34" charset="0"/>
              <a:buChar char="•"/>
            </a:pPr>
            <a:endParaRPr lang="es-ES_tradnl" noProof="0" dirty="0"/>
          </a:p>
        </p:txBody>
      </p:sp>
      <p:sp>
        <p:nvSpPr>
          <p:cNvPr id="3" name="Slide Image Placeholder 2">
            <a:extLst>
              <a:ext uri="{FF2B5EF4-FFF2-40B4-BE49-F238E27FC236}">
                <a16:creationId xmlns:a16="http://schemas.microsoft.com/office/drawing/2014/main" id="{030BBA6C-FF28-0BA9-11AC-54B1D1386209}"/>
              </a:ext>
            </a:extLst>
          </p:cNvPr>
          <p:cNvSpPr>
            <a:spLocks noGrp="1" noRot="1" noChangeAspect="1"/>
          </p:cNvSpPr>
          <p:nvPr>
            <p:ph type="sldImg"/>
          </p:nvPr>
        </p:nvSpPr>
        <p:spPr>
          <a:xfrm>
            <a:off x="479425" y="460375"/>
            <a:ext cx="2590800" cy="1457325"/>
          </a:xfrm>
        </p:spPr>
      </p:sp>
    </p:spTree>
    <p:extLst>
      <p:ext uri="{BB962C8B-B14F-4D97-AF65-F5344CB8AC3E}">
        <p14:creationId xmlns:p14="http://schemas.microsoft.com/office/powerpoint/2010/main" val="27339261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ADAPTAR AL CONTEXTO</a:t>
            </a:r>
          </a:p>
          <a:p>
            <a:pPr marL="171450" indent="-171450">
              <a:buFont typeface="Arial" panose="020B0604020202020204" pitchFamily="34" charset="0"/>
              <a:buChar char="•"/>
            </a:pPr>
            <a:r>
              <a:rPr lang="es-ES_tradnl" noProof="0" dirty="0"/>
              <a:t>Adapte la diapositiva en función de la clasificación de los riesgos (alto, medio, bajo) en el contexto en que se encuentre.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____________________________________________________________________________</a:t>
            </a:r>
          </a:p>
          <a:p>
            <a:pPr marL="0" indent="0">
              <a:buFont typeface="Arial" panose="020B0604020202020204" pitchFamily="34" charset="0"/>
              <a:buNone/>
            </a:pPr>
            <a:endParaRPr lang="es-ES_tradnl" b="0" noProof="0" dirty="0"/>
          </a:p>
          <a:p>
            <a:r>
              <a:rPr lang="es-ES_tradnl"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Pídale a las/os participantes que se dirijan a la </a:t>
            </a:r>
            <a:r>
              <a:rPr lang="es-ES_tradnl" sz="1200" b="1" noProof="0" dirty="0"/>
              <a:t>página 15 del Libro de ejercicios: Formulario de evaluación.</a:t>
            </a:r>
            <a:endParaRPr lang="es-ES_tradnl" i="1" noProof="0" dirty="0"/>
          </a:p>
          <a:p>
            <a:pPr marL="171450" indent="-171450">
              <a:buFont typeface="Arial" panose="020B0604020202020204" pitchFamily="34" charset="0"/>
              <a:buChar char="•"/>
            </a:pPr>
            <a:r>
              <a:rPr lang="es-ES_tradnl" i="1" noProof="0" dirty="0"/>
              <a:t>Estos son algunos aspectos clave del formulario.</a:t>
            </a:r>
          </a:p>
          <a:p>
            <a:pPr marL="171450" indent="-171450">
              <a:buFont typeface="Arial" panose="020B0604020202020204" pitchFamily="34" charset="0"/>
              <a:buChar char="•"/>
            </a:pPr>
            <a:r>
              <a:rPr lang="es-ES_tradnl" i="1" noProof="0" dirty="0"/>
              <a:t>Haga un repaso de la relación entre la gestión de casos, los formularios y CPIMS+.</a:t>
            </a:r>
          </a:p>
          <a:p>
            <a:pPr marL="171450" indent="-171450">
              <a:buFont typeface="Arial" panose="020B0604020202020204" pitchFamily="34" charset="0"/>
              <a:buChar char="•"/>
            </a:pPr>
            <a:r>
              <a:rPr lang="es-ES_tradnl" noProof="0" dirty="0"/>
              <a:t>Presente el contenido de la diapositiva.</a:t>
            </a:r>
          </a:p>
        </p:txBody>
      </p:sp>
      <p:sp>
        <p:nvSpPr>
          <p:cNvPr id="3" name="Slide Image Placeholder 2">
            <a:extLst>
              <a:ext uri="{FF2B5EF4-FFF2-40B4-BE49-F238E27FC236}">
                <a16:creationId xmlns:a16="http://schemas.microsoft.com/office/drawing/2014/main" id="{21267CE8-C7D2-10A1-72DA-D3C844E22722}"/>
              </a:ext>
            </a:extLst>
          </p:cNvPr>
          <p:cNvSpPr>
            <a:spLocks noGrp="1" noRot="1" noChangeAspect="1"/>
          </p:cNvSpPr>
          <p:nvPr>
            <p:ph type="sldImg"/>
          </p:nvPr>
        </p:nvSpPr>
        <p:spPr/>
      </p:sp>
    </p:spTree>
    <p:extLst>
      <p:ext uri="{BB962C8B-B14F-4D97-AF65-F5344CB8AC3E}">
        <p14:creationId xmlns:p14="http://schemas.microsoft.com/office/powerpoint/2010/main" val="20959438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noProof="0" dirty="0"/>
              <a:t>Presente el contenido de la diapositiva.</a:t>
            </a:r>
          </a:p>
        </p:txBody>
      </p:sp>
      <p:sp>
        <p:nvSpPr>
          <p:cNvPr id="3" name="Slide Image Placeholder 2">
            <a:extLst>
              <a:ext uri="{FF2B5EF4-FFF2-40B4-BE49-F238E27FC236}">
                <a16:creationId xmlns:a16="http://schemas.microsoft.com/office/drawing/2014/main" id="{4400422A-3240-DFB3-7B7E-54759A87D137}"/>
              </a:ext>
            </a:extLst>
          </p:cNvPr>
          <p:cNvSpPr>
            <a:spLocks noGrp="1" noRot="1" noChangeAspect="1"/>
          </p:cNvSpPr>
          <p:nvPr>
            <p:ph type="sldImg"/>
          </p:nvPr>
        </p:nvSpPr>
        <p:spPr/>
      </p:sp>
    </p:spTree>
    <p:extLst>
      <p:ext uri="{BB962C8B-B14F-4D97-AF65-F5344CB8AC3E}">
        <p14:creationId xmlns:p14="http://schemas.microsoft.com/office/powerpoint/2010/main" val="36235516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Ahora, haremos una demostración de CPIMS+. Veremos…</a:t>
            </a:r>
            <a:endParaRPr lang="es-ES_tradnl" b="0" i="1" noProof="0" dirty="0"/>
          </a:p>
          <a:p>
            <a:pPr marL="171450" indent="-171450">
              <a:buFont typeface="Arial" panose="020B0604020202020204" pitchFamily="34" charset="0"/>
              <a:buChar char="•"/>
            </a:pPr>
            <a:r>
              <a:rPr lang="es-ES_tradnl" b="0" i="0" noProof="0" dirty="0"/>
              <a:t>Presente el contenido de la diapositiva.</a:t>
            </a:r>
            <a:endParaRPr lang="es-ES_tradnl" b="1" i="0" noProof="0" dirty="0"/>
          </a:p>
          <a:p>
            <a:endParaRPr lang="es-ES_tradnl" b="1" noProof="0" dirty="0">
              <a:solidFill>
                <a:schemeClr val="tx1"/>
              </a:solidFill>
            </a:endParaRPr>
          </a:p>
          <a:p>
            <a:r>
              <a:rPr lang="es-ES_tradnl" b="1" noProof="0" dirty="0">
                <a:solidFill>
                  <a:schemeClr val="tx1"/>
                </a:solidFill>
              </a:rPr>
              <a:t>DEMO</a:t>
            </a:r>
          </a:p>
          <a:p>
            <a:pPr marL="171450" indent="-171450">
              <a:buFont typeface="Arial" panose="020B0604020202020204" pitchFamily="34" charset="0"/>
              <a:buChar char="•"/>
            </a:pPr>
            <a:r>
              <a:rPr lang="es-ES_tradnl" b="1" noProof="0" dirty="0">
                <a:solidFill>
                  <a:schemeClr val="tx1"/>
                </a:solidFill>
              </a:rPr>
              <a:t>Formulario de evaluación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effectLst/>
                <a:latin typeface="Helvetica Neue" panose="02000503000000020004" pitchFamily="2" charset="0"/>
              </a:rPr>
              <a:t>Ver las diapositivas 59-63 del PPT “CPIMS+: Demostración”.</a:t>
            </a:r>
            <a:endParaRPr lang="es-ES_tradnl" noProof="0" dirty="0">
              <a:solidFill>
                <a:schemeClr val="tx1"/>
              </a:solidFill>
            </a:endParaRPr>
          </a:p>
          <a:p>
            <a:pPr marL="171450" indent="-171450">
              <a:buFont typeface="Arial" panose="020B0604020202020204" pitchFamily="34" charset="0"/>
              <a:buChar char="•"/>
            </a:pPr>
            <a:r>
              <a:rPr lang="es-ES_tradnl" b="1" noProof="0" dirty="0">
                <a:solidFill>
                  <a:srgbClr val="026794"/>
                </a:solidFill>
                <a:hlinkClick r:id="rId3">
                  <a:extLst>
                    <a:ext uri="{A12FA001-AC4F-418D-AE19-62706E023703}">
                      <ahyp:hlinkClr xmlns:ahyp="http://schemas.microsoft.com/office/drawing/2018/hyperlinkcolor" val="tx"/>
                    </a:ext>
                  </a:extLst>
                </a:hlinkClick>
              </a:rPr>
              <a:t>Cómo aprobar una evaluación</a:t>
            </a:r>
            <a:endParaRPr lang="es-ES_tradnl" b="1" noProof="0" dirty="0">
              <a:solidFill>
                <a:srgbClr val="026794"/>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effectLst/>
                <a:latin typeface="Helvetica Neue" panose="02000503000000020004" pitchFamily="2" charset="0"/>
              </a:rPr>
              <a:t>Ver el video en el enlace y las diapositivas </a:t>
            </a:r>
            <a:r>
              <a:rPr lang="es-ES_tradnl" noProof="0" dirty="0">
                <a:solidFill>
                  <a:schemeClr val="tx1"/>
                </a:solidFill>
              </a:rPr>
              <a:t>64-65 </a:t>
            </a:r>
            <a:r>
              <a:rPr lang="es-ES_tradnl" noProof="0" dirty="0">
                <a:effectLst/>
                <a:latin typeface="Helvetica Neue" panose="02000503000000020004" pitchFamily="2" charset="0"/>
              </a:rPr>
              <a:t>del PPT “CPIMS+: Demostración”.</a:t>
            </a:r>
            <a:endParaRPr lang="es-ES_tradnl" noProof="0" dirty="0">
              <a:solidFill>
                <a:schemeClr val="tx1"/>
              </a:solidFill>
            </a:endParaRPr>
          </a:p>
          <a:p>
            <a:pPr marL="171450" indent="-171450">
              <a:buFont typeface="Arial" panose="020B0604020202020204" pitchFamily="34" charset="0"/>
              <a:buChar char="•"/>
            </a:pPr>
            <a:r>
              <a:rPr lang="es-ES_tradnl" b="1" noProof="0" dirty="0">
                <a:solidFill>
                  <a:srgbClr val="026794"/>
                </a:solidFill>
                <a:hlinkClick r:id="rId4">
                  <a:extLst>
                    <a:ext uri="{A12FA001-AC4F-418D-AE19-62706E023703}">
                      <ahyp:hlinkClr xmlns:ahyp="http://schemas.microsoft.com/office/drawing/2018/hyperlinkcolor" val="tx"/>
                    </a:ext>
                  </a:extLst>
                </a:hlinkClick>
              </a:rPr>
              <a:t>Panel </a:t>
            </a:r>
            <a:r>
              <a:rPr lang="es-ES_tradnl" b="1" noProof="0" dirty="0">
                <a:solidFill>
                  <a:srgbClr val="026794"/>
                </a:solidFill>
              </a:rPr>
              <a:t>de</a:t>
            </a:r>
            <a:r>
              <a:rPr lang="es-ES_tradnl" b="1" noProof="0" dirty="0">
                <a:solidFill>
                  <a:srgbClr val="026794"/>
                </a:solidFill>
                <a:hlinkClick r:id="rId4">
                  <a:extLst>
                    <a:ext uri="{A12FA001-AC4F-418D-AE19-62706E023703}">
                      <ahyp:hlinkClr xmlns:ahyp="http://schemas.microsoft.com/office/drawing/2018/hyperlinkcolor" val="tx"/>
                    </a:ext>
                  </a:extLst>
                </a:hlinkClick>
              </a:rPr>
              <a:t> control del asistente social y del supervisor </a:t>
            </a:r>
            <a:r>
              <a:rPr lang="es-ES_tradnl" b="1" noProof="0" dirty="0">
                <a:solidFill>
                  <a:schemeClr val="tx1"/>
                </a:solidFill>
              </a:rPr>
              <a:t>(para aprobaciones)</a:t>
            </a:r>
          </a:p>
          <a:p>
            <a:pPr marL="628650" lvl="1" indent="-171450">
              <a:buFont typeface="Arial" panose="020B0604020202020204" pitchFamily="34" charset="0"/>
              <a:buChar char="•"/>
            </a:pPr>
            <a:r>
              <a:rPr lang="es-ES_tradnl" noProof="0" dirty="0">
                <a:effectLst/>
                <a:latin typeface="Helvetica Neue" panose="02000503000000020004" pitchFamily="2" charset="0"/>
              </a:rPr>
              <a:t>Ver el video en el enlace y la diapositiva </a:t>
            </a:r>
            <a:r>
              <a:rPr lang="es-ES_tradnl" noProof="0" dirty="0">
                <a:solidFill>
                  <a:schemeClr val="tx1"/>
                </a:solidFill>
              </a:rPr>
              <a:t>65 </a:t>
            </a:r>
            <a:r>
              <a:rPr lang="es-ES_tradnl" noProof="0" dirty="0">
                <a:effectLst/>
                <a:latin typeface="Helvetica Neue" panose="02000503000000020004" pitchFamily="2" charset="0"/>
              </a:rPr>
              <a:t>del PPT “CPIMS+: Demostración”.</a:t>
            </a:r>
            <a:endParaRPr lang="es-ES_tradnl" noProof="0" dirty="0">
              <a:solidFill>
                <a:schemeClr val="tx1"/>
              </a:solidFill>
            </a:endParaRPr>
          </a:p>
          <a:p>
            <a:pPr marL="171450" indent="-171450">
              <a:buFont typeface="Arial" panose="020B0604020202020204" pitchFamily="34" charset="0"/>
              <a:buChar char="•"/>
            </a:pPr>
            <a:r>
              <a:rPr lang="es-ES_tradnl" b="1" noProof="0" dirty="0">
                <a:solidFill>
                  <a:srgbClr val="026794"/>
                </a:solidFill>
                <a:hlinkClick r:id="rId5">
                  <a:extLst>
                    <a:ext uri="{A12FA001-AC4F-418D-AE19-62706E023703}">
                      <ahyp:hlinkClr xmlns:ahyp="http://schemas.microsoft.com/office/drawing/2018/hyperlinkcolor" val="tx"/>
                    </a:ext>
                  </a:extLst>
                </a:hlinkClick>
              </a:rPr>
              <a:t>Cómo programar la elaboración del plan de caso (Tarea)</a:t>
            </a:r>
            <a:endParaRPr lang="es-ES_tradnl" b="1" noProof="0" dirty="0">
              <a:solidFill>
                <a:srgbClr val="026794"/>
              </a:solidFill>
            </a:endParaRPr>
          </a:p>
          <a:p>
            <a:pPr marL="628650" lvl="1" indent="-171450">
              <a:buFont typeface="Arial" panose="020B0604020202020204" pitchFamily="34" charset="0"/>
              <a:buChar char="•"/>
            </a:pPr>
            <a:r>
              <a:rPr lang="es-ES_tradnl" noProof="0" dirty="0">
                <a:effectLst/>
                <a:latin typeface="Helvetica Neue" panose="02000503000000020004" pitchFamily="2" charset="0"/>
              </a:rPr>
              <a:t>Ver el video en el enlace y las diapositivas </a:t>
            </a:r>
            <a:r>
              <a:rPr lang="es-ES_tradnl" noProof="0" dirty="0">
                <a:solidFill>
                  <a:schemeClr val="tx1"/>
                </a:solidFill>
              </a:rPr>
              <a:t>21-23 </a:t>
            </a:r>
            <a:r>
              <a:rPr lang="es-ES_tradnl" noProof="0" dirty="0">
                <a:effectLst/>
                <a:latin typeface="Helvetica Neue" panose="02000503000000020004" pitchFamily="2" charset="0"/>
              </a:rPr>
              <a:t>del PPT “CPIMS+: Demostración”.</a:t>
            </a:r>
            <a:endParaRPr lang="es-ES_tradnl" noProof="0"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solidFill>
                  <a:schemeClr val="tx1"/>
                </a:solidFill>
              </a:rPr>
              <a:t>Debe quedar muy claro qué campos activan las fechas y cómo resolver las tareas en su contexto.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solidFill>
                  <a:schemeClr val="tx1"/>
                </a:solidFill>
              </a:rPr>
              <a:t>Todos los ejercicios y pasos deben quedar claros.</a:t>
            </a:r>
          </a:p>
          <a:p>
            <a:pPr marL="171450" indent="-171450">
              <a:buFont typeface="Arial" panose="020B0604020202020204" pitchFamily="34" charset="0"/>
              <a:buChar char="•"/>
            </a:pPr>
            <a:r>
              <a:rPr lang="es-ES_tradnl" noProof="0" dirty="0">
                <a:solidFill>
                  <a:schemeClr val="tx1"/>
                </a:solidFill>
              </a:rPr>
              <a:t>Consulte la </a:t>
            </a:r>
            <a:r>
              <a:rPr lang="es-ES_tradnl" noProof="0" dirty="0">
                <a:solidFill>
                  <a:srgbClr val="026794"/>
                </a:solidFill>
                <a:hlinkClick r:id="rId6">
                  <a:extLst>
                    <a:ext uri="{A12FA001-AC4F-418D-AE19-62706E023703}">
                      <ahyp:hlinkClr xmlns:ahyp="http://schemas.microsoft.com/office/drawing/2018/hyperlinkcolor" val="tx"/>
                    </a:ext>
                  </a:extLst>
                </a:hlinkClick>
              </a:rPr>
              <a:t>Guía del usuario de CPIMS+ </a:t>
            </a:r>
            <a:r>
              <a:rPr lang="es-ES_tradnl" noProof="0" dirty="0">
                <a:solidFill>
                  <a:schemeClr val="tx1"/>
                </a:solidFill>
              </a:rPr>
              <a:t> para obtener más información (vaya a Panel de control, Listas de tareas, Transferencias y Remisiones/Aprobaciones). </a:t>
            </a:r>
          </a:p>
        </p:txBody>
      </p:sp>
      <p:sp>
        <p:nvSpPr>
          <p:cNvPr id="3" name="Slide Image Placeholder 2">
            <a:extLst>
              <a:ext uri="{FF2B5EF4-FFF2-40B4-BE49-F238E27FC236}">
                <a16:creationId xmlns:a16="http://schemas.microsoft.com/office/drawing/2014/main" id="{DE5F6AE8-5421-0449-BDE2-A010E8706200}"/>
              </a:ext>
            </a:extLst>
          </p:cNvPr>
          <p:cNvSpPr>
            <a:spLocks noGrp="1" noRot="1" noChangeAspect="1"/>
          </p:cNvSpPr>
          <p:nvPr>
            <p:ph type="sldImg"/>
          </p:nvPr>
        </p:nvSpPr>
        <p:spPr/>
      </p:sp>
    </p:spTree>
    <p:extLst>
      <p:ext uri="{BB962C8B-B14F-4D97-AF65-F5344CB8AC3E}">
        <p14:creationId xmlns:p14="http://schemas.microsoft.com/office/powerpoint/2010/main" val="2254926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sym typeface="Helvetica Neue"/>
              </a:rPr>
              <a:t>EXPLICAR:</a:t>
            </a:r>
            <a:endParaRPr lang="es-ES_tradnl" b="1" noProof="0" dirty="0"/>
          </a:p>
          <a:p>
            <a:pPr marL="171450" indent="-171450">
              <a:buFont typeface="Arial" panose="020B0604020202020204" pitchFamily="34" charset="0"/>
              <a:buChar char="•"/>
            </a:pPr>
            <a:r>
              <a:rPr lang="es-ES_tradnl" i="1" noProof="0" dirty="0"/>
              <a:t>Esta diapositiva nos permite recordar qué campos en los formularios activan/crean una tarea y qué campos resuelven una tarea pendiente en lista de tareas.</a:t>
            </a:r>
          </a:p>
          <a:p>
            <a:pPr marL="171450" indent="-171450">
              <a:buFont typeface="Arial" panose="020B0604020202020204" pitchFamily="34" charset="0"/>
              <a:buChar char="•"/>
            </a:pPr>
            <a:r>
              <a:rPr lang="es-ES_tradnl" i="1" noProof="0" dirty="0"/>
              <a:t>Lo mismo aplica, por ejemplo, en los formularios de plan de caso, los formularios de servicios y los formularios de seguimiento que veremos más adelante.</a:t>
            </a:r>
          </a:p>
        </p:txBody>
      </p:sp>
      <p:sp>
        <p:nvSpPr>
          <p:cNvPr id="3" name="Slide Image Placeholder 2">
            <a:extLst>
              <a:ext uri="{FF2B5EF4-FFF2-40B4-BE49-F238E27FC236}">
                <a16:creationId xmlns:a16="http://schemas.microsoft.com/office/drawing/2014/main" id="{1E1AB79E-A49E-6F32-3C91-43DFC682F234}"/>
              </a:ext>
            </a:extLst>
          </p:cNvPr>
          <p:cNvSpPr>
            <a:spLocks noGrp="1" noRot="1" noChangeAspect="1"/>
          </p:cNvSpPr>
          <p:nvPr>
            <p:ph type="sldImg"/>
          </p:nvPr>
        </p:nvSpPr>
        <p:spPr/>
      </p:sp>
    </p:spTree>
    <p:extLst>
      <p:ext uri="{BB962C8B-B14F-4D97-AF65-F5344CB8AC3E}">
        <p14:creationId xmlns:p14="http://schemas.microsoft.com/office/powerpoint/2010/main" val="9233149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sym typeface="Helvetica Neue"/>
              </a:rPr>
              <a:t>EXPLICAR:</a:t>
            </a:r>
            <a:endParaRPr lang="es-ES_tradnl" b="1" noProof="0" dirty="0"/>
          </a:p>
          <a:p>
            <a:pPr marL="171450" indent="-171450">
              <a:buFont typeface="Arial" panose="020B0604020202020204" pitchFamily="34" charset="0"/>
              <a:buChar char="•"/>
            </a:pPr>
            <a:r>
              <a:rPr lang="es-ES_tradnl" i="1" noProof="0" dirty="0"/>
              <a:t>Esta diapositiva nos permite recordar qué campos en los formularios activan/crean una tarea y qué campos resuelven una tarea pendiente en lista de tareas.</a:t>
            </a:r>
          </a:p>
          <a:p>
            <a:pPr marL="171450" indent="-171450">
              <a:buFont typeface="Arial" panose="020B0604020202020204" pitchFamily="34" charset="0"/>
              <a:buChar char="•"/>
            </a:pPr>
            <a:r>
              <a:rPr lang="es-ES_tradnl" i="1" noProof="0" dirty="0"/>
              <a:t>Lo mismo aplica, por ejemplo, en los formularios de plan de caso, los formularios de servicios y los formularios de seguimiento que veremos más adelante.</a:t>
            </a:r>
          </a:p>
        </p:txBody>
      </p:sp>
      <p:sp>
        <p:nvSpPr>
          <p:cNvPr id="3" name="Slide Image Placeholder 2">
            <a:extLst>
              <a:ext uri="{FF2B5EF4-FFF2-40B4-BE49-F238E27FC236}">
                <a16:creationId xmlns:a16="http://schemas.microsoft.com/office/drawing/2014/main" id="{B211D80F-7254-F026-2D36-4AF0F101A570}"/>
              </a:ext>
            </a:extLst>
          </p:cNvPr>
          <p:cNvSpPr>
            <a:spLocks noGrp="1" noRot="1" noChangeAspect="1"/>
          </p:cNvSpPr>
          <p:nvPr>
            <p:ph type="sldImg"/>
          </p:nvPr>
        </p:nvSpPr>
        <p:spPr/>
      </p:sp>
    </p:spTree>
    <p:extLst>
      <p:ext uri="{BB962C8B-B14F-4D97-AF65-F5344CB8AC3E}">
        <p14:creationId xmlns:p14="http://schemas.microsoft.com/office/powerpoint/2010/main" val="36722137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b="0" noProof="0" dirty="0"/>
              <a:t>Cuando las/os participantes estén trabajando, esté atenta/o y pregúnteles </a:t>
            </a:r>
            <a:r>
              <a:rPr lang="es-ES_tradnl"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Si algún participante tiene dificultades, muéstrele lo que hay que hacer en la pantalla.</a:t>
            </a:r>
            <a:endParaRPr lang="es-ES_tradnl"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a:t>
            </a:r>
            <a:endParaRPr lang="es-ES_tradnl" b="0" noProof="0" dirty="0"/>
          </a:p>
          <a:p>
            <a:endParaRPr lang="es-ES_tradnl" b="1" noProof="0" dirty="0"/>
          </a:p>
          <a:p>
            <a:r>
              <a:rPr lang="es-ES_tradnl" b="1" noProof="0" dirty="0"/>
              <a:t>ACTIVIDAD INDIVIDUAL (Tiempo: 30 min)</a:t>
            </a:r>
          </a:p>
          <a:p>
            <a:pPr marL="171450" indent="-171450">
              <a:buFont typeface="Arial" panose="020B0604020202020204" pitchFamily="34" charset="0"/>
              <a:buChar char="•"/>
            </a:pPr>
            <a:r>
              <a:rPr lang="es-ES_tradnl" i="1" noProof="0" dirty="0"/>
              <a:t>¡Llegó el momento de practicar!</a:t>
            </a:r>
          </a:p>
          <a:p>
            <a:pPr marL="171450" indent="-171450">
              <a:buFont typeface="Arial" panose="020B0604020202020204" pitchFamily="34" charset="0"/>
              <a:buChar char="•"/>
            </a:pPr>
            <a:r>
              <a:rPr lang="es-ES_tradnl" i="1" noProof="0" dirty="0"/>
              <a:t>Por favor, diríjanse a </a:t>
            </a:r>
            <a:r>
              <a:rPr lang="es-ES_tradnl" b="1" i="1" noProof="0" dirty="0"/>
              <a:t>la página 14 del Libro de ejercicios: Estudio de caso - Paso 2.</a:t>
            </a:r>
          </a:p>
          <a:p>
            <a:pPr marL="171450" indent="-171450">
              <a:buFont typeface="Arial" panose="020B0604020202020204" pitchFamily="34" charset="0"/>
              <a:buChar char="•"/>
            </a:pPr>
            <a:r>
              <a:rPr lang="es-ES_tradnl" i="1" noProof="0" dirty="0"/>
              <a:t>Tendrán que hacer lo siguiente...</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Los supervisores pueden ayudar a las/os asistentes sociales con su ejercicio. </a:t>
            </a:r>
          </a:p>
          <a:p>
            <a:pPr marL="171450" indent="-171450">
              <a:buFont typeface="Arial" panose="020B0604020202020204" pitchFamily="34" charset="0"/>
              <a:buChar char="•"/>
            </a:pPr>
            <a:r>
              <a:rPr lang="es-ES_tradnl" noProof="0" dirty="0"/>
              <a:t>Recorra el salón y pregunte si alguien necesita ayuda.</a:t>
            </a:r>
          </a:p>
          <a:p>
            <a:pPr marL="171450" indent="-171450">
              <a:buFont typeface="Arial" panose="020B0604020202020204" pitchFamily="34" charset="0"/>
              <a:buChar char="•"/>
            </a:pPr>
            <a:r>
              <a:rPr lang="es-ES_tradnl" noProof="0" dirty="0"/>
              <a:t>Facilitador/a: ingrese al sistema con su perfil de administrador para verificar que todas/os las/os participantes hayan hecho el ejercicio.</a:t>
            </a:r>
            <a:endParaRPr lang="es-ES_tradnl" b="0" noProof="0" dirty="0"/>
          </a:p>
        </p:txBody>
      </p:sp>
      <p:sp>
        <p:nvSpPr>
          <p:cNvPr id="3" name="Slide Image Placeholder 2">
            <a:extLst>
              <a:ext uri="{FF2B5EF4-FFF2-40B4-BE49-F238E27FC236}">
                <a16:creationId xmlns:a16="http://schemas.microsoft.com/office/drawing/2014/main" id="{7DC3B6DA-F9B6-D863-DF3F-3EA012B00841}"/>
              </a:ext>
            </a:extLst>
          </p:cNvPr>
          <p:cNvSpPr>
            <a:spLocks noGrp="1" noRot="1" noChangeAspect="1"/>
          </p:cNvSpPr>
          <p:nvPr>
            <p:ph type="sldImg"/>
          </p:nvPr>
        </p:nvSpPr>
        <p:spPr/>
      </p:sp>
    </p:spTree>
    <p:extLst>
      <p:ext uri="{BB962C8B-B14F-4D97-AF65-F5344CB8AC3E}">
        <p14:creationId xmlns:p14="http://schemas.microsoft.com/office/powerpoint/2010/main" val="2480286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100" b="1" noProof="0" dirty="0"/>
              <a:t>NO OLVIDE HACER LOS AJUSTES NECESARIOS SI ES UNA FORMACIÓN A DISTANCIA</a:t>
            </a:r>
          </a:p>
          <a:p>
            <a:pPr marL="171450" indent="-171450">
              <a:buFont typeface="Arial" panose="020B0604020202020204" pitchFamily="34" charset="0"/>
              <a:buChar char="•"/>
            </a:pPr>
            <a:r>
              <a:rPr lang="es-ES_tradnl" sz="1100" noProof="0" dirty="0"/>
              <a:t>Tome nota de las respuestas de las/os participantes en Jamboard o una pizarra.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100" b="1" noProof="0" dirty="0">
                <a:highlight>
                  <a:schemeClr val="lt1"/>
                </a:highlight>
                <a:sym typeface="Helvetica Neue"/>
              </a:rPr>
              <a:t>____________________________________________________________________________________</a:t>
            </a:r>
            <a:endParaRPr lang="es-ES_tradnl" sz="1100" b="0" noProof="0" dirty="0"/>
          </a:p>
          <a:p>
            <a:endParaRPr lang="es-ES_tradnl" sz="1100" b="1" noProof="0" dirty="0"/>
          </a:p>
          <a:p>
            <a:r>
              <a:rPr lang="es-ES_tradnl" sz="1100" b="1" noProof="0" dirty="0"/>
              <a:t>DEMO (opcional)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noProof="0" dirty="0"/>
              <a:t>Si hay tiempo, pida a un voluntario que pase al frente y muestre a los demás los pasos para resolver el ejercicio (desde el computador de la/del facilitador/a para que todos puedan verlo).</a:t>
            </a:r>
          </a:p>
          <a:p>
            <a:endParaRPr lang="es-ES_tradnl" sz="1100" noProof="0" dirty="0"/>
          </a:p>
          <a:p>
            <a:r>
              <a:rPr lang="es-ES_tradnl" sz="1100" b="1" noProof="0" dirty="0"/>
              <a:t>DEBATE GENERAL</a:t>
            </a:r>
          </a:p>
          <a:p>
            <a:pPr marL="171450" indent="-171450">
              <a:buFont typeface="Arial" panose="020B0604020202020204" pitchFamily="34" charset="0"/>
              <a:buChar char="•"/>
            </a:pPr>
            <a:r>
              <a:rPr lang="es-ES_tradnl" sz="1100" i="1" noProof="0" dirty="0"/>
              <a:t>¿Cómo les fue? ¿Qué fue fácil? ¿Qué fue difícil?</a:t>
            </a:r>
          </a:p>
          <a:p>
            <a:pPr marL="171450" indent="-171450">
              <a:buFont typeface="Arial" panose="020B0604020202020204" pitchFamily="34" charset="0"/>
              <a:buChar char="•"/>
            </a:pPr>
            <a:r>
              <a:rPr lang="es-ES_tradnl" sz="1100" i="1" noProof="0" dirty="0"/>
              <a:t>¿Creen que esto podría ayudarles en su proceso de gestión de casos? ¿Lo dificultaría? </a:t>
            </a:r>
          </a:p>
          <a:p>
            <a:pPr marL="171450" indent="-171450">
              <a:buFont typeface="Arial" panose="020B0604020202020204" pitchFamily="34" charset="0"/>
              <a:buChar char="•"/>
            </a:pPr>
            <a:r>
              <a:rPr lang="es-ES_tradnl" sz="1100" noProof="0" dirty="0"/>
              <a:t>Anote las respuestas en la pizarra/Jamboard.</a:t>
            </a:r>
          </a:p>
          <a:p>
            <a:pPr marL="171450" indent="-171450">
              <a:buFont typeface="Arial" panose="020B0604020202020204" pitchFamily="34" charset="0"/>
              <a:buChar char="•"/>
            </a:pPr>
            <a:r>
              <a:rPr lang="es-ES_tradnl" sz="1100" noProof="0" dirty="0"/>
              <a:t>Tome nota de las respuestas, opiniones y cualquier problema técnico que surja, ya que deberá compartirlo con el Comité Directivo de CPIMS.</a:t>
            </a:r>
          </a:p>
          <a:p>
            <a:endParaRPr lang="es-ES_tradnl" sz="1100" noProof="0" dirty="0"/>
          </a:p>
          <a:p>
            <a:r>
              <a:rPr lang="es-ES_tradnl" sz="1100" b="1" noProof="0" dirty="0"/>
              <a:t>EXPLICAR:</a:t>
            </a:r>
          </a:p>
          <a:p>
            <a:pPr marL="171450" indent="-171450">
              <a:buFont typeface="Arial" panose="020B0604020202020204" pitchFamily="34" charset="0"/>
              <a:buChar char="•"/>
            </a:pPr>
            <a:r>
              <a:rPr lang="es-ES_tradnl" sz="1100" i="1" noProof="0" dirty="0"/>
              <a:t>Dificultades habituales</a:t>
            </a:r>
          </a:p>
          <a:p>
            <a:pPr marL="628650" lvl="1" indent="-171450">
              <a:buFont typeface="Arial" panose="020B0604020202020204" pitchFamily="34" charset="0"/>
              <a:buChar char="•"/>
            </a:pPr>
            <a:r>
              <a:rPr lang="es-ES_tradnl" sz="1100" i="1" noProof="0" dirty="0"/>
              <a:t>Es muy fácil olvidar que, si se actualiza la evaluación, hay que volver a solicitar la aprobación.</a:t>
            </a:r>
          </a:p>
          <a:p>
            <a:pPr marL="628650" lvl="1" indent="-171450">
              <a:buFont typeface="Arial" panose="020B0604020202020204" pitchFamily="34" charset="0"/>
              <a:buChar char="•"/>
            </a:pPr>
            <a:r>
              <a:rPr lang="es-ES_tradnl" sz="1100" i="1" noProof="0" dirty="0"/>
              <a:t>Las evaluaciones suelen ser largas, por lo que podemos olvidar guardar la información a medida que la ingresamos. ¡Es clave hacerlo!</a:t>
            </a:r>
          </a:p>
          <a:p>
            <a:pPr marL="171450" lvl="0" indent="-171450">
              <a:buFont typeface="Arial" panose="020B0604020202020204" pitchFamily="34" charset="0"/>
              <a:buChar char="•"/>
            </a:pPr>
            <a:r>
              <a:rPr lang="es-ES_tradnl" sz="1100" i="1" noProof="0" dirty="0"/>
              <a:t>¿Qué puede hacer la/el supervisor si un marcador en un caso está vencido?</a:t>
            </a:r>
          </a:p>
          <a:p>
            <a:pPr marL="628650" lvl="1" indent="-171450">
              <a:buFont typeface="Arial" panose="020B0604020202020204" pitchFamily="34" charset="0"/>
              <a:buChar char="•"/>
            </a:pPr>
            <a:r>
              <a:rPr lang="es-ES_tradnl" sz="1100" i="1" noProof="0" dirty="0"/>
              <a:t>Puede revisar el marcador y ayudar a la/al asistente social a resolver el problema.</a:t>
            </a:r>
          </a:p>
          <a:p>
            <a:pPr marL="628650" lvl="1" indent="-171450">
              <a:buFont typeface="Arial" panose="020B0604020202020204" pitchFamily="34" charset="0"/>
              <a:buChar char="•"/>
            </a:pPr>
            <a:r>
              <a:rPr lang="es-ES_tradnl" sz="1100" i="1" noProof="0" dirty="0"/>
              <a:t>Por ejemplo, si se trata de una actividad de seguimiento atrasada, la/el supervisor puede solicitar a la/al asistente social que programe el seguimiento por fuera de CPIMS+.</a:t>
            </a:r>
          </a:p>
          <a:p>
            <a:pPr marL="0" indent="0">
              <a:buFont typeface="Arial" panose="020B0604020202020204" pitchFamily="34" charset="0"/>
              <a:buNone/>
            </a:pPr>
            <a:endParaRPr lang="es-ES_tradnl" sz="1100" noProof="0" dirty="0"/>
          </a:p>
          <a:p>
            <a:pPr marL="0" indent="0">
              <a:buFont typeface="Arial" panose="020B0604020202020204" pitchFamily="34" charset="0"/>
              <a:buNone/>
            </a:pPr>
            <a:r>
              <a:rPr lang="es-ES_tradnl" sz="1100" b="1" noProof="0" dirty="0"/>
              <a:t>ACTIVIDAD INDIVIDUAL</a:t>
            </a:r>
          </a:p>
          <a:p>
            <a:pPr marL="171450" indent="-171450">
              <a:buFont typeface="Arial" panose="020B0604020202020204" pitchFamily="34" charset="0"/>
              <a:buChar char="•"/>
            </a:pPr>
            <a:r>
              <a:rPr lang="es-ES_tradnl" sz="1100" noProof="0" dirty="0"/>
              <a:t>Dé a los participantes 5 minutos para tomar apuntes en la </a:t>
            </a:r>
            <a:r>
              <a:rPr lang="es-ES_tradnl" sz="1100" b="1" noProof="0" dirty="0"/>
              <a:t>página 3 del Libro de ejercicios: Plan de integración de CPIMS+.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i="1" noProof="0" dirty="0"/>
              <a:t>Antes de continuar, ¿alguien tiene alguna pregunta?</a:t>
            </a:r>
          </a:p>
        </p:txBody>
      </p:sp>
      <p:sp>
        <p:nvSpPr>
          <p:cNvPr id="3" name="Slide Image Placeholder 2">
            <a:extLst>
              <a:ext uri="{FF2B5EF4-FFF2-40B4-BE49-F238E27FC236}">
                <a16:creationId xmlns:a16="http://schemas.microsoft.com/office/drawing/2014/main" id="{7E917CEA-A82A-0014-34A3-7899F472112B}"/>
              </a:ext>
            </a:extLst>
          </p:cNvPr>
          <p:cNvSpPr>
            <a:spLocks noGrp="1" noRot="1" noChangeAspect="1"/>
          </p:cNvSpPr>
          <p:nvPr>
            <p:ph type="sldImg"/>
          </p:nvPr>
        </p:nvSpPr>
        <p:spPr/>
      </p:sp>
    </p:spTree>
    <p:extLst>
      <p:ext uri="{BB962C8B-B14F-4D97-AF65-F5344CB8AC3E}">
        <p14:creationId xmlns:p14="http://schemas.microsoft.com/office/powerpoint/2010/main" val="27314356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JUEGO PARA DINAMIZAR (Tiempo: 10 min)</a:t>
            </a:r>
          </a:p>
          <a:p>
            <a:pPr marL="171450" indent="-171450">
              <a:buFont typeface="Arial" panose="020B0604020202020204" pitchFamily="34" charset="0"/>
              <a:buChar char="•"/>
            </a:pPr>
            <a:r>
              <a:rPr lang="es-ES_tradnl" noProof="0" dirty="0"/>
              <a:t>Escoja un juego o dinámica que se adapte al contexto. Si necesita ideas o inspiración, por favor consulte los ejemplos en </a:t>
            </a:r>
            <a:r>
              <a:rPr lang="es-ES_tradnl" noProof="0" dirty="0">
                <a:solidFill>
                  <a:srgbClr val="026794"/>
                </a:solidFill>
                <a:hlinkClick r:id="rId3">
                  <a:extLst>
                    <a:ext uri="{A12FA001-AC4F-418D-AE19-62706E023703}">
                      <ahyp:hlinkClr xmlns:ahyp="http://schemas.microsoft.com/office/drawing/2018/hyperlinkcolor" val="tx"/>
                    </a:ext>
                  </a:extLst>
                </a:hlinkClick>
              </a:rPr>
              <a:t>este sitio web</a:t>
            </a:r>
            <a:r>
              <a:rPr lang="es-ES_tradnl" noProof="0" dirty="0">
                <a:solidFill>
                  <a:srgbClr val="026794"/>
                </a:solidFill>
              </a:rPr>
              <a:t>.</a:t>
            </a:r>
            <a:endParaRPr lang="es-ES_tradnl" noProof="0" dirty="0"/>
          </a:p>
        </p:txBody>
      </p:sp>
      <p:sp>
        <p:nvSpPr>
          <p:cNvPr id="3" name="Slide Image Placeholder 2">
            <a:extLst>
              <a:ext uri="{FF2B5EF4-FFF2-40B4-BE49-F238E27FC236}">
                <a16:creationId xmlns:a16="http://schemas.microsoft.com/office/drawing/2014/main" id="{538E6584-9A75-090F-1595-614D5E6784A0}"/>
              </a:ext>
            </a:extLst>
          </p:cNvPr>
          <p:cNvSpPr>
            <a:spLocks noGrp="1" noRot="1" noChangeAspect="1"/>
          </p:cNvSpPr>
          <p:nvPr>
            <p:ph type="sldImg"/>
          </p:nvPr>
        </p:nvSpPr>
        <p:spPr/>
      </p:sp>
    </p:spTree>
    <p:extLst>
      <p:ext uri="{BB962C8B-B14F-4D97-AF65-F5344CB8AC3E}">
        <p14:creationId xmlns:p14="http://schemas.microsoft.com/office/powerpoint/2010/main" val="235969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90478" rtl="0" eaLnBrk="1" fontAlgn="auto" latinLnBrk="0" hangingPunct="1">
              <a:spcBef>
                <a:spcPts val="0"/>
              </a:spcBef>
              <a:spcAft>
                <a:spcPts val="0"/>
              </a:spcAft>
              <a:buClr>
                <a:schemeClr val="dk1"/>
              </a:buClr>
              <a:buSzPts val="1100"/>
              <a:buFontTx/>
              <a:buNone/>
              <a:tabLst/>
              <a:defRPr/>
            </a:pPr>
            <a:r>
              <a:rPr lang="es-ES_tradnl" b="1" noProof="0" dirty="0">
                <a:highlight>
                  <a:schemeClr val="lt1"/>
                </a:highlight>
                <a:ea typeface="Helvetica Neue"/>
                <a:cs typeface="Helvetica Neue"/>
                <a:sym typeface="Helvetica Neue"/>
              </a:rPr>
              <a:t>ADAPTAR AL CONTEXTO</a:t>
            </a:r>
          </a:p>
          <a:p>
            <a:pPr marL="185715" indent="-185715">
              <a:buClr>
                <a:schemeClr val="dk1"/>
              </a:buClr>
              <a:buSzPts val="1100"/>
              <a:buFont typeface="Arial" panose="020B0604020202020204" pitchFamily="34" charset="0"/>
              <a:buChar char="•"/>
            </a:pPr>
            <a:r>
              <a:rPr lang="es-ES_tradnl" noProof="0" dirty="0">
                <a:highlight>
                  <a:schemeClr val="lt1"/>
                </a:highlight>
              </a:rPr>
              <a:t>Adapte la diapositiva en función del número de sesiones que se vayan a realizar.</a:t>
            </a:r>
          </a:p>
          <a:p>
            <a:pPr marL="0" marR="0" lvl="0" indent="0" algn="l" defTabSz="990478" rtl="0" eaLnBrk="1" fontAlgn="auto" latinLnBrk="0" hangingPunct="1">
              <a:spcBef>
                <a:spcPts val="0"/>
              </a:spcBef>
              <a:spcAft>
                <a:spcPts val="0"/>
              </a:spcAft>
              <a:buClr>
                <a:schemeClr val="dk1"/>
              </a:buClr>
              <a:buSzPts val="1100"/>
              <a:buFontTx/>
              <a:buNone/>
              <a:tabLst/>
              <a:defRPr/>
            </a:pPr>
            <a:r>
              <a:rPr lang="es-ES_tradnl" b="1" noProof="0" dirty="0">
                <a:highlight>
                  <a:schemeClr val="lt1"/>
                </a:highlight>
                <a:sym typeface="Helvetica Neue"/>
              </a:rPr>
              <a:t>_________________________________________________________________________</a:t>
            </a:r>
          </a:p>
          <a:p>
            <a:pPr>
              <a:buClr>
                <a:schemeClr val="dk1"/>
              </a:buClr>
              <a:buSzPts val="1100"/>
            </a:pPr>
            <a:endParaRPr lang="es-ES_tradnl" b="1" noProof="0" dirty="0"/>
          </a:p>
          <a:p>
            <a:pPr>
              <a:buClr>
                <a:schemeClr val="dk1"/>
              </a:buClr>
              <a:buSzPts val="1100"/>
            </a:pPr>
            <a:r>
              <a:rPr lang="es-ES_tradnl" b="1" noProof="0" dirty="0"/>
              <a:t>EXPLICAR:</a:t>
            </a:r>
          </a:p>
          <a:p>
            <a:pPr marL="185715" lvl="0" indent="-185715">
              <a:buClr>
                <a:schemeClr val="dk1"/>
              </a:buClr>
              <a:buSzPts val="1100"/>
              <a:buFont typeface="Arial" panose="020B0604020202020204" pitchFamily="34" charset="0"/>
              <a:buChar char="•"/>
            </a:pPr>
            <a:r>
              <a:rPr lang="es-ES_tradnl" i="1" noProof="0" dirty="0"/>
              <a:t>En total son X sesiones...</a:t>
            </a:r>
            <a:endParaRPr lang="es-ES_tradnl" b="0" i="1" noProof="0" dirty="0"/>
          </a:p>
          <a:p>
            <a:pPr marL="185715" indent="-185715">
              <a:buClr>
                <a:schemeClr val="dk1"/>
              </a:buClr>
              <a:buSzPts val="1100"/>
              <a:buFont typeface="Arial" panose="020B0604020202020204" pitchFamily="34" charset="0"/>
              <a:buChar char="•"/>
            </a:pPr>
            <a:r>
              <a:rPr lang="es-ES_tradnl" b="0" i="0" noProof="0" dirty="0"/>
              <a:t>Presente el contenido de la diapositiva.</a:t>
            </a:r>
          </a:p>
        </p:txBody>
      </p:sp>
      <p:sp>
        <p:nvSpPr>
          <p:cNvPr id="4" name="Slide Number Placeholder 3"/>
          <p:cNvSpPr>
            <a:spLocks noGrp="1"/>
          </p:cNvSpPr>
          <p:nvPr>
            <p:ph type="sldNum" sz="quarter" idx="5"/>
          </p:nvPr>
        </p:nvSpPr>
        <p:spPr/>
        <p:txBody>
          <a:bodyPr/>
          <a:lstStyle/>
          <a:p>
            <a:fld id="{780767AD-8186-5647-9165-A19B63BA7F43}" type="slidenum">
              <a:rPr lang="en-US" smtClean="0"/>
              <a:t>7</a:t>
            </a:fld>
            <a:endParaRPr lang="en-US" dirty="0"/>
          </a:p>
        </p:txBody>
      </p:sp>
    </p:spTree>
    <p:extLst>
      <p:ext uri="{BB962C8B-B14F-4D97-AF65-F5344CB8AC3E}">
        <p14:creationId xmlns:p14="http://schemas.microsoft.com/office/powerpoint/2010/main" val="9389919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s-ES_tradnl" b="1" noProof="0" dirty="0"/>
              <a:t>VIDEO</a:t>
            </a:r>
          </a:p>
          <a:p>
            <a:pPr marL="171450" indent="-171450">
              <a:buFont typeface="Arial" panose="020B0604020202020204" pitchFamily="34" charset="0"/>
              <a:buChar char="•"/>
            </a:pPr>
            <a:r>
              <a:rPr lang="es-ES_tradnl" i="1" noProof="0" dirty="0"/>
              <a:t>Veamos un video sobre el tercer paso, “Plan de caso”.</a:t>
            </a:r>
          </a:p>
          <a:p>
            <a:pPr marL="628650" lvl="1" indent="-171450">
              <a:buFont typeface="Arial" panose="020B0604020202020204" pitchFamily="34" charset="0"/>
              <a:buChar char="•"/>
            </a:pPr>
            <a:r>
              <a:rPr lang="es-ES_tradnl" noProof="0" dirty="0"/>
              <a:t>Alternativa: invite a una/un voluntaria/o a leer el caso de la </a:t>
            </a:r>
            <a:r>
              <a:rPr lang="es-ES_tradnl" b="1" noProof="0" dirty="0"/>
              <a:t>página 21 del Libro de ejercicios: Estudio de caso - Paso 3.</a:t>
            </a:r>
          </a:p>
          <a:p>
            <a:pPr marL="171450" indent="-171450">
              <a:buFont typeface="Arial" panose="020B0604020202020204" pitchFamily="34" charset="0"/>
              <a:buChar char="•"/>
            </a:pPr>
            <a:r>
              <a:rPr lang="es-ES_tradnl" noProof="0" dirty="0"/>
              <a:t>Video: </a:t>
            </a:r>
            <a:r>
              <a:rPr lang="en-BE" sz="1800" u="sng" kern="0" dirty="0">
                <a:solidFill>
                  <a:srgbClr val="0000FF"/>
                </a:solidFill>
                <a:effectLst/>
                <a:latin typeface="Calibri" panose="020F0502020204030204" pitchFamily="34" charset="0"/>
                <a:ea typeface="Calibri" panose="020F0502020204030204" pitchFamily="34" charset="0"/>
                <a:hlinkClick r:id="rId3"/>
              </a:rPr>
              <a:t>https://youtu.be/RcSDERsN4nA</a:t>
            </a:r>
            <a:r>
              <a:rPr lang="en-GB" sz="1800" u="sng" kern="0" dirty="0">
                <a:solidFill>
                  <a:srgbClr val="0000FF"/>
                </a:solidFill>
                <a:effectLst/>
                <a:latin typeface="Calibri" panose="020F0502020204030204" pitchFamily="34" charset="0"/>
                <a:ea typeface="Calibri" panose="020F0502020204030204" pitchFamily="34" charset="0"/>
              </a:rPr>
              <a:t> </a:t>
            </a:r>
            <a:endParaRPr lang="es-ES_tradnl" noProof="0" dirty="0"/>
          </a:p>
        </p:txBody>
      </p:sp>
      <p:sp>
        <p:nvSpPr>
          <p:cNvPr id="3" name="Slide Image Placeholder 2">
            <a:extLst>
              <a:ext uri="{FF2B5EF4-FFF2-40B4-BE49-F238E27FC236}">
                <a16:creationId xmlns:a16="http://schemas.microsoft.com/office/drawing/2014/main" id="{312C5E27-0486-506F-C1F3-026904BA56D3}"/>
              </a:ext>
            </a:extLst>
          </p:cNvPr>
          <p:cNvSpPr>
            <a:spLocks noGrp="1" noRot="1" noChangeAspect="1"/>
          </p:cNvSpPr>
          <p:nvPr>
            <p:ph type="sldImg"/>
          </p:nvPr>
        </p:nvSpPr>
        <p:spPr/>
      </p:sp>
    </p:spTree>
    <p:extLst>
      <p:ext uri="{BB962C8B-B14F-4D97-AF65-F5344CB8AC3E}">
        <p14:creationId xmlns:p14="http://schemas.microsoft.com/office/powerpoint/2010/main" val="40066819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DEBATE EN GRUPO (Tiempo: 10 min)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Divida a las/os participantes en grupos de 3-5 personas.</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Deje que las/os participantes discutan.</a:t>
            </a:r>
          </a:p>
          <a:p>
            <a:pPr marL="171450" indent="-171450">
              <a:buFont typeface="Arial" panose="020B0604020202020204" pitchFamily="34" charset="0"/>
              <a:buChar char="•"/>
            </a:pPr>
            <a:r>
              <a:rPr lang="es-ES_tradnl" noProof="0" dirty="0"/>
              <a:t>Verifique que tengan el libro cerrado, ya que las respuestas están ahí.</a:t>
            </a:r>
          </a:p>
          <a:p>
            <a:endParaRPr lang="es-ES_tradnl" noProof="0" dirty="0"/>
          </a:p>
          <a:p>
            <a:r>
              <a:rPr lang="es-ES_tradnl" b="1" noProof="0" dirty="0"/>
              <a:t>DEBATE GENERAL</a:t>
            </a:r>
          </a:p>
          <a:p>
            <a:pPr marL="171450" indent="-171450">
              <a:buFont typeface="Arial" panose="020B0604020202020204" pitchFamily="34" charset="0"/>
              <a:buChar char="•"/>
            </a:pPr>
            <a:r>
              <a:rPr lang="es-ES_tradnl" noProof="0" dirty="0"/>
              <a:t>Asegúrese de que las/os participantes tengan tiempo para hablar sobre lo que discutieron (deje que los grupos se complementen).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Puede complementar con lo siguiente: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800" b="1" i="1" noProof="0" dirty="0">
                <a:effectLst/>
                <a:latin typeface="Calibri" panose="020F0502020204030204" pitchFamily="34" charset="0"/>
                <a:ea typeface="Calibri" panose="020F0502020204030204" pitchFamily="34" charset="0"/>
                <a:cs typeface="Calibri" panose="020F0502020204030204" pitchFamily="34" charset="0"/>
              </a:rPr>
              <a:t>¿Por qué es importante que la asistente social involucre a la madre de Nadia en el desarrollo del plan de caso?</a:t>
            </a:r>
            <a:endParaRPr lang="es-ES_tradnl" sz="1800" i="1" noProof="0" dirty="0">
              <a:effectLst/>
              <a:latin typeface="Calibri" panose="020F0502020204030204" pitchFamily="34" charset="0"/>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 madre (y el padre) de Nadia son los tutores legales. Con la ayuda adecuada y teniendo en cuenta los antecedentes familiares, ellos son los más indicados para protegerla</a:t>
            </a:r>
            <a:r>
              <a:rPr lang="es-ES_tradnl"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 madre de Nadia está en capacidad de ayudarla y de contribuir a que el plan de caso se cumpla, ya que puede influir en la decisión que el padre de Nadia ha tomado con relación al matrimonio.</a:t>
            </a:r>
            <a:r>
              <a:rPr lang="es-ES_tradnl" noProof="0" dirty="0">
                <a:effectLst/>
              </a:rPr>
              <a:t> </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 cooperación entre los padres es clave en la gestión del caso. El bienestar de una/un menor depende del bienestar de la familia.</a:t>
            </a:r>
            <a:r>
              <a:rPr lang="es-ES_tradnl" noProof="0" dirty="0">
                <a:effectLst/>
              </a:rPr>
              <a:t> </a:t>
            </a:r>
            <a:endParaRPr lang="es-ES_tradnl" noProof="0" dirty="0"/>
          </a:p>
          <a:p>
            <a:endParaRPr lang="es-ES_tradnl"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t>CONTINÚA EN LA SIGUIENTE DIAPOSITIVA</a:t>
            </a:r>
            <a:r>
              <a:rPr lang="es-ES_tradnl" b="1" noProof="0" dirty="0">
                <a:sym typeface="Wingdings" panose="05000000000000000000" pitchFamily="2" charset="2"/>
              </a:rPr>
              <a:t></a:t>
            </a:r>
            <a:endParaRPr lang="es-ES_tradnl" b="1" noProof="0" dirty="0"/>
          </a:p>
          <a:p>
            <a:endParaRPr lang="es-ES_tradnl" b="1" noProof="0" dirty="0"/>
          </a:p>
        </p:txBody>
      </p:sp>
      <p:sp>
        <p:nvSpPr>
          <p:cNvPr id="3" name="Slide Image Placeholder 2">
            <a:extLst>
              <a:ext uri="{FF2B5EF4-FFF2-40B4-BE49-F238E27FC236}">
                <a16:creationId xmlns:a16="http://schemas.microsoft.com/office/drawing/2014/main" id="{9807C864-552B-37A0-82DA-83057A0CD5EF}"/>
              </a:ext>
            </a:extLst>
          </p:cNvPr>
          <p:cNvSpPr>
            <a:spLocks noGrp="1" noRot="1" noChangeAspect="1"/>
          </p:cNvSpPr>
          <p:nvPr>
            <p:ph type="sldImg"/>
          </p:nvPr>
        </p:nvSpPr>
        <p:spPr/>
      </p:sp>
    </p:spTree>
    <p:extLst>
      <p:ext uri="{BB962C8B-B14F-4D97-AF65-F5344CB8AC3E}">
        <p14:creationId xmlns:p14="http://schemas.microsoft.com/office/powerpoint/2010/main" val="35461116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t>CONTINUACIÓN</a:t>
            </a:r>
            <a:r>
              <a:rPr lang="es-ES_tradnl" b="1" noProof="0" dirty="0">
                <a:sym typeface="Wingdings" panose="05000000000000000000" pitchFamily="2" charset="2"/>
              </a:rPr>
              <a:t></a:t>
            </a:r>
            <a:endParaRPr lang="es-ES_tradnl" b="1" noProof="0" dirty="0"/>
          </a:p>
          <a:p>
            <a:endParaRPr lang="es-ES_tradnl" noProof="0" dirty="0"/>
          </a:p>
          <a:p>
            <a:r>
              <a:rPr lang="es-ES_tradnl" b="1" noProof="0" dirty="0"/>
              <a:t>DEBATE GENERAL</a:t>
            </a:r>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¿Cómo se puede garantizar que haya un responsable y un plazo específicos para cada acción</a:t>
            </a:r>
            <a:r>
              <a:rPr lang="es-ES_tradnl" b="1" i="1"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Al involucrar a la / al menor y a sus padres/cuidadores en la elaboración del plan del caso, si procede, y al verificar que el plan de caso le haya quedado claro a todos los miembros de la familia</a:t>
            </a:r>
            <a:r>
              <a:rPr lang="es-ES_tradnl"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Al asignar una persona responsable y un plazo límite para cada acción, ya sea un familiar u otras personas importantes para la/el menor, o bien un proveedor de servicios.</a:t>
            </a:r>
            <a:endParaRPr lang="es-ES_tradnl" noProof="0" dirty="0">
              <a:effectLst/>
            </a:endParaRP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Documentar y llevar registro de los procesos también es importante: p. ej., el formulario del plan de caso, que todos los implicados deben firmar para garantizar la transparencia en la comunicación y que todos hayan entendido sus compromisos</a:t>
            </a:r>
            <a:r>
              <a:rPr lang="es-ES_tradnl" noProof="0" dirty="0"/>
              <a:t>. </a:t>
            </a:r>
            <a:endParaRPr lang="es-ES_tradnl" b="1" i="1" noProof="0" dirty="0"/>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En su opinión, ¿qué acciones o medidas debería incluir el plan de caso de Nadia?</a:t>
            </a:r>
            <a:endParaRPr lang="es-ES_tradnl" b="1" i="1"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Remitir a la familia a un programa de dinero en efectivo y a un programa de medios de vida: el primero les proporcionaría ayuda inmediata y, el segundo, ayuda a largo plazo</a:t>
            </a:r>
            <a:r>
              <a:rPr lang="es-ES_tradnl"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Sensibilizar a los padres sobre los riesgos del matrimonio y trabajo infantil, y también sobre los beneficios de la educación a largo plazo.</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cs typeface="Calibri" panose="020F0502020204030204" pitchFamily="34" charset="0"/>
              </a:rPr>
              <a:t>Ayudar a Nadia a volver a la escuela ofreciendo a la familia alternativas para obtener ingresos. </a:t>
            </a:r>
            <a:endParaRPr lang="es-ES_tradnl" sz="1800" noProof="0" dirty="0">
              <a:effectLst/>
              <a:latin typeface="Calibri" panose="020F0502020204030204" pitchFamily="34" charset="0"/>
              <a:ea typeface="Calibri" panose="020F0502020204030204" pitchFamily="34" charset="0"/>
              <a:cs typeface="Arial" panose="020B0604020202020204" pitchFamily="34" charset="0"/>
            </a:endParaRP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Ofrecer orientación a Nadia para que pueda enfrentar su situación, expresarse y abordar sus preocupaciones</a:t>
            </a:r>
            <a:r>
              <a:rPr lang="es-ES_tradnl"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Remitir a Nadia a servicios de SMAPS para tratar sus pesadillas recurrentes</a:t>
            </a:r>
            <a:r>
              <a:rPr lang="es-ES_tradnl"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Trabajar en la relación entre Nadia y sus padres con la intervención de las/os asistentes sociales, y ayudar a restablecer el equilibrio y la armonía familiar</a:t>
            </a:r>
            <a:r>
              <a:rPr lang="es-ES_tradnl" noProof="0" dirty="0"/>
              <a:t>.</a:t>
            </a:r>
          </a:p>
          <a:p>
            <a:endParaRPr lang="es-ES_tradnl" noProof="0" dirty="0"/>
          </a:p>
        </p:txBody>
      </p:sp>
      <p:sp>
        <p:nvSpPr>
          <p:cNvPr id="4" name="Slide Image Placeholder 3">
            <a:extLst>
              <a:ext uri="{FF2B5EF4-FFF2-40B4-BE49-F238E27FC236}">
                <a16:creationId xmlns:a16="http://schemas.microsoft.com/office/drawing/2014/main" id="{72DFF353-70CE-BE71-79E2-FF8119CE13DE}"/>
              </a:ext>
            </a:extLst>
          </p:cNvPr>
          <p:cNvSpPr>
            <a:spLocks noGrp="1" noRot="1" noChangeAspect="1"/>
          </p:cNvSpPr>
          <p:nvPr>
            <p:ph type="sldImg"/>
          </p:nvPr>
        </p:nvSpPr>
        <p:spPr/>
      </p:sp>
    </p:spTree>
    <p:extLst>
      <p:ext uri="{BB962C8B-B14F-4D97-AF65-F5344CB8AC3E}">
        <p14:creationId xmlns:p14="http://schemas.microsoft.com/office/powerpoint/2010/main" val="2968859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ADAPTAR AL CONTEXTO</a:t>
            </a:r>
          </a:p>
          <a:p>
            <a:pPr marL="171450" indent="-171450">
              <a:buFont typeface="Arial" panose="020B0604020202020204" pitchFamily="34" charset="0"/>
              <a:buChar char="•"/>
            </a:pPr>
            <a:r>
              <a:rPr lang="es-ES_tradnl" noProof="0" dirty="0"/>
              <a:t>Adapte la diapositiva en función de la clasificación de los riesgos (alto, medio, bajo) en el contexto en que se encuentre.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_____________________________________________________________________________</a:t>
            </a:r>
          </a:p>
          <a:p>
            <a:pPr marL="171450" indent="-171450">
              <a:buFont typeface="Arial" panose="020B0604020202020204" pitchFamily="34" charset="0"/>
              <a:buChar char="•"/>
            </a:pPr>
            <a:endParaRPr lang="es-ES_tradnl" noProof="0" dirty="0"/>
          </a:p>
          <a:p>
            <a:r>
              <a:rPr lang="es-ES_tradnl"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Pídale a la/os participantes que se dirijan a la </a:t>
            </a:r>
            <a:r>
              <a:rPr lang="es-ES_tradnl" sz="1200" b="1" noProof="0" dirty="0"/>
              <a:t>página 22 del Libro de ejercicios: Plan de caso.</a:t>
            </a:r>
            <a:endParaRPr lang="es-ES_tradnl" i="1" noProof="0" dirty="0"/>
          </a:p>
          <a:p>
            <a:pPr marL="171450" indent="-171450">
              <a:buFont typeface="Arial" panose="020B0604020202020204" pitchFamily="34" charset="0"/>
              <a:buChar char="•"/>
            </a:pPr>
            <a:r>
              <a:rPr lang="es-ES_tradnl" i="1" noProof="0" dirty="0"/>
              <a:t>Estos son algunos aspectos clave del formulario.</a:t>
            </a:r>
          </a:p>
          <a:p>
            <a:pPr marL="171450" indent="-171450">
              <a:buFont typeface="Arial" panose="020B0604020202020204" pitchFamily="34" charset="0"/>
              <a:buChar char="•"/>
            </a:pPr>
            <a:r>
              <a:rPr lang="es-ES_tradnl" i="1" noProof="0" dirty="0"/>
              <a:t>Haga un repaso de la relación entre la gestión de casos, los formularios y CPIMS+.</a:t>
            </a:r>
          </a:p>
          <a:p>
            <a:pPr marL="171450" indent="-171450">
              <a:buFont typeface="Arial" panose="020B0604020202020204" pitchFamily="34" charset="0"/>
              <a:buChar char="•"/>
            </a:pPr>
            <a:r>
              <a:rPr lang="es-ES_tradnl" noProof="0" dirty="0"/>
              <a:t>Presente el contenido de la diapositiva. </a:t>
            </a:r>
          </a:p>
          <a:p>
            <a:pPr marL="171450" indent="-171450">
              <a:buFont typeface="Arial" panose="020B0604020202020204" pitchFamily="34" charset="0"/>
              <a:buChar char="•"/>
            </a:pPr>
            <a:endParaRPr lang="es-ES_tradnl" noProof="0" dirty="0"/>
          </a:p>
        </p:txBody>
      </p:sp>
      <p:sp>
        <p:nvSpPr>
          <p:cNvPr id="3" name="Slide Image Placeholder 2">
            <a:extLst>
              <a:ext uri="{FF2B5EF4-FFF2-40B4-BE49-F238E27FC236}">
                <a16:creationId xmlns:a16="http://schemas.microsoft.com/office/drawing/2014/main" id="{8451275F-5276-6F6F-BE60-EA224D571C77}"/>
              </a:ext>
            </a:extLst>
          </p:cNvPr>
          <p:cNvSpPr>
            <a:spLocks noGrp="1" noRot="1" noChangeAspect="1"/>
          </p:cNvSpPr>
          <p:nvPr>
            <p:ph type="sldImg"/>
          </p:nvPr>
        </p:nvSpPr>
        <p:spPr/>
      </p:sp>
    </p:spTree>
    <p:extLst>
      <p:ext uri="{BB962C8B-B14F-4D97-AF65-F5344CB8AC3E}">
        <p14:creationId xmlns:p14="http://schemas.microsoft.com/office/powerpoint/2010/main" val="178292927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noProof="0" dirty="0"/>
              <a:t>Presente el contenido de la diapositiva.</a:t>
            </a:r>
          </a:p>
        </p:txBody>
      </p:sp>
      <p:sp>
        <p:nvSpPr>
          <p:cNvPr id="3" name="Slide Image Placeholder 2">
            <a:extLst>
              <a:ext uri="{FF2B5EF4-FFF2-40B4-BE49-F238E27FC236}">
                <a16:creationId xmlns:a16="http://schemas.microsoft.com/office/drawing/2014/main" id="{103F55C7-EB55-59CE-7582-A0C8D8104714}"/>
              </a:ext>
            </a:extLst>
          </p:cNvPr>
          <p:cNvSpPr>
            <a:spLocks noGrp="1" noRot="1" noChangeAspect="1"/>
          </p:cNvSpPr>
          <p:nvPr>
            <p:ph type="sldImg"/>
          </p:nvPr>
        </p:nvSpPr>
        <p:spPr/>
      </p:sp>
    </p:spTree>
    <p:extLst>
      <p:ext uri="{BB962C8B-B14F-4D97-AF65-F5344CB8AC3E}">
        <p14:creationId xmlns:p14="http://schemas.microsoft.com/office/powerpoint/2010/main" val="32368315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Ahora, haremos una demostración de CPIMS+. Veremos…</a:t>
            </a:r>
            <a:endParaRPr lang="es-ES_tradnl" b="0" i="1" noProof="0" dirty="0"/>
          </a:p>
          <a:p>
            <a:pPr marL="171450" indent="-171450">
              <a:buFont typeface="Arial" panose="020B0604020202020204" pitchFamily="34" charset="0"/>
              <a:buChar char="•"/>
            </a:pPr>
            <a:r>
              <a:rPr lang="es-ES_tradnl" b="0" i="0" noProof="0" dirty="0"/>
              <a:t>Presente el contenido de la diapositiva.</a:t>
            </a:r>
            <a:endParaRPr lang="es-ES_tradnl" b="1" i="0" noProof="0" dirty="0"/>
          </a:p>
          <a:p>
            <a:endParaRPr lang="es-ES_tradnl" b="1" noProof="0" dirty="0">
              <a:solidFill>
                <a:schemeClr val="tx1"/>
              </a:solidFill>
            </a:endParaRPr>
          </a:p>
          <a:p>
            <a:r>
              <a:rPr lang="es-ES_tradnl" b="1" noProof="0" dirty="0">
                <a:solidFill>
                  <a:schemeClr val="tx1"/>
                </a:solidFill>
              </a:rPr>
              <a:t>DEMO</a:t>
            </a:r>
          </a:p>
          <a:p>
            <a:pPr marL="171450" indent="-171450">
              <a:buFont typeface="Arial" panose="020B0604020202020204" pitchFamily="34" charset="0"/>
              <a:buChar char="•"/>
            </a:pPr>
            <a:r>
              <a:rPr lang="es-ES_tradnl" b="1" noProof="0" dirty="0"/>
              <a:t>Formularios del Plan de caso</a:t>
            </a:r>
          </a:p>
          <a:p>
            <a:pPr marL="171450" indent="-171450">
              <a:buFont typeface="Arial" panose="020B0604020202020204" pitchFamily="34" charset="0"/>
              <a:buChar char="•"/>
            </a:pPr>
            <a:r>
              <a:rPr lang="es-ES_tradnl" b="1" noProof="0" dirty="0">
                <a:hlinkClick r:id="rId3"/>
              </a:rPr>
              <a:t>Agregar y quitar un marcador (</a:t>
            </a:r>
            <a:r>
              <a:rPr lang="es-ES_tradnl" b="1" i="1" noProof="0" dirty="0">
                <a:hlinkClick r:id="rId3"/>
              </a:rPr>
              <a:t>flag</a:t>
            </a:r>
            <a:r>
              <a:rPr lang="es-ES_tradnl" b="1" noProof="0" dirty="0">
                <a:hlinkClick r:id="rId3"/>
              </a:rPr>
              <a:t>)</a:t>
            </a:r>
            <a:endParaRPr lang="es-ES_tradnl" b="1" noProof="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effectLst/>
                <a:latin typeface="Helvetica Neue" panose="02000503000000020004" pitchFamily="2" charset="0"/>
              </a:rPr>
              <a:t>Ver el video en el enlace y las diapositivas </a:t>
            </a:r>
            <a:r>
              <a:rPr lang="es-ES_tradnl" noProof="0" dirty="0"/>
              <a:t>31-33 </a:t>
            </a:r>
            <a:r>
              <a:rPr lang="es-ES_tradnl" noProof="0" dirty="0">
                <a:effectLst/>
                <a:latin typeface="Helvetica Neue" panose="02000503000000020004" pitchFamily="2" charset="0"/>
              </a:rPr>
              <a:t>del PPT “CPIMS+: Demostración”.</a:t>
            </a:r>
            <a:endParaRPr lang="es-ES_tradnl" noProof="0" dirty="0"/>
          </a:p>
          <a:p>
            <a:pPr marL="171450" indent="-171450">
              <a:buFont typeface="Arial" panose="020B0604020202020204" pitchFamily="34" charset="0"/>
              <a:buChar char="•"/>
            </a:pPr>
            <a:r>
              <a:rPr lang="es-ES_tradnl" b="1" noProof="0" dirty="0">
                <a:hlinkClick r:id="rId4"/>
              </a:rPr>
              <a:t>Cómo aprobar un plan de caso</a:t>
            </a:r>
            <a:endParaRPr lang="es-ES_tradnl" b="1" noProof="0" dirty="0"/>
          </a:p>
          <a:p>
            <a:pPr marL="628650" lvl="1" indent="-171450">
              <a:buFont typeface="Arial" panose="020B0604020202020204" pitchFamily="34" charset="0"/>
              <a:buChar char="•"/>
            </a:pPr>
            <a:r>
              <a:rPr lang="es-ES_tradnl" noProof="0" dirty="0">
                <a:effectLst/>
                <a:latin typeface="Helvetica Neue" panose="02000503000000020004" pitchFamily="2" charset="0"/>
              </a:rPr>
              <a:t>Ver el video en el enlace y las diapositivas </a:t>
            </a:r>
            <a:r>
              <a:rPr lang="es-ES_tradnl" noProof="0" dirty="0"/>
              <a:t>72-73 </a:t>
            </a:r>
            <a:r>
              <a:rPr lang="es-ES_tradnl" noProof="0" dirty="0">
                <a:effectLst/>
                <a:latin typeface="Helvetica Neue" panose="02000503000000020004" pitchFamily="2" charset="0"/>
              </a:rPr>
              <a:t>del PPT “CPIMS+: Demostración”.</a:t>
            </a:r>
            <a:endParaRPr lang="es-ES_tradnl" noProof="0" dirty="0"/>
          </a:p>
          <a:p>
            <a:pPr marL="171450" indent="-171450">
              <a:buFont typeface="Arial" panose="020B0604020202020204" pitchFamily="34" charset="0"/>
              <a:buChar char="•"/>
            </a:pPr>
            <a:r>
              <a:rPr lang="es-ES_tradnl" b="1" noProof="0" dirty="0">
                <a:hlinkClick r:id="rId5"/>
              </a:rPr>
              <a:t>Cómo planear la implementación del Plan de caso (Tareas)</a:t>
            </a:r>
            <a:endParaRPr lang="es-ES_tradnl" b="1" noProof="0" dirty="0"/>
          </a:p>
          <a:p>
            <a:pPr marL="628650" lvl="1" indent="-171450">
              <a:buFont typeface="Arial" panose="020B0604020202020204" pitchFamily="34" charset="0"/>
              <a:buChar char="•"/>
            </a:pPr>
            <a:r>
              <a:rPr lang="es-ES_tradnl" noProof="0" dirty="0">
                <a:effectLst/>
                <a:latin typeface="Helvetica Neue" panose="02000503000000020004" pitchFamily="2" charset="0"/>
              </a:rPr>
              <a:t>Ver el video en el enlace y las diapositivas </a:t>
            </a:r>
            <a:r>
              <a:rPr lang="es-ES_tradnl" noProof="0" dirty="0"/>
              <a:t>20-23 </a:t>
            </a:r>
            <a:r>
              <a:rPr lang="es-ES_tradnl" noProof="0" dirty="0">
                <a:effectLst/>
                <a:latin typeface="Helvetica Neue" panose="02000503000000020004" pitchFamily="2" charset="0"/>
              </a:rPr>
              <a:t>del PPT “CPIMS+: Demostración”.</a:t>
            </a:r>
            <a:endParaRPr lang="es-ES_tradnl" noProof="0" dirty="0"/>
          </a:p>
          <a:p>
            <a:pPr marL="171450" indent="-171450">
              <a:buFont typeface="Arial" panose="020B0604020202020204" pitchFamily="34" charset="0"/>
              <a:buChar char="•"/>
            </a:pPr>
            <a:r>
              <a:rPr lang="es-ES_tradnl" b="1" noProof="0" dirty="0">
                <a:hlinkClick r:id="rId5"/>
              </a:rPr>
              <a:t>Cómo programar una actividad de seguimiento (Tareas)</a:t>
            </a:r>
            <a:endParaRPr lang="es-ES_tradnl" b="1" noProof="0" dirty="0"/>
          </a:p>
          <a:p>
            <a:pPr marL="628650" lvl="1" indent="-171450">
              <a:buFont typeface="Arial" panose="020B0604020202020204" pitchFamily="34" charset="0"/>
              <a:buChar char="•"/>
            </a:pPr>
            <a:r>
              <a:rPr lang="es-ES_tradnl" noProof="0" dirty="0">
                <a:effectLst/>
                <a:latin typeface="Helvetica Neue" panose="02000503000000020004" pitchFamily="2" charset="0"/>
              </a:rPr>
              <a:t>Ver el video en el enlace y las diapositivas 20-23 y 94 del PPT “CPIMS+: Demostración”.</a:t>
            </a:r>
            <a:endParaRPr lang="es-ES_tradnl" noProof="0" dirty="0"/>
          </a:p>
          <a:p>
            <a:pPr marL="171450" indent="-171450">
              <a:buFont typeface="Arial" panose="020B0604020202020204" pitchFamily="34" charset="0"/>
              <a:buChar char="•"/>
            </a:pPr>
            <a:r>
              <a:rPr lang="es-ES_tradnl" b="1" noProof="0" dirty="0">
                <a:hlinkClick r:id="rId6"/>
              </a:rPr>
              <a:t>Cómo filtrar los casos marcados</a:t>
            </a:r>
            <a:endParaRPr lang="es-ES_tradnl" b="1" noProof="0" dirty="0"/>
          </a:p>
          <a:p>
            <a:pPr marL="628650" lvl="1" indent="-171450">
              <a:buFont typeface="Arial" panose="020B0604020202020204" pitchFamily="34" charset="0"/>
              <a:buChar char="•"/>
            </a:pPr>
            <a:r>
              <a:rPr lang="es-ES_tradnl" noProof="0" dirty="0">
                <a:effectLst/>
                <a:latin typeface="Helvetica Neue" panose="02000503000000020004" pitchFamily="2" charset="0"/>
              </a:rPr>
              <a:t>Ver el video en el enlace </a:t>
            </a:r>
            <a:r>
              <a:rPr lang="es-ES_tradnl" noProof="0" dirty="0"/>
              <a:t>y la diapositiva 34 </a:t>
            </a:r>
            <a:r>
              <a:rPr lang="es-ES_tradnl" noProof="0" dirty="0">
                <a:effectLst/>
                <a:latin typeface="Helvetica Neue" panose="02000503000000020004" pitchFamily="2" charset="0"/>
              </a:rPr>
              <a:t>del PPT “CPIMS+: Demostración”.</a:t>
            </a:r>
            <a:endParaRPr lang="es-ES_tradnl" noProof="0" dirty="0"/>
          </a:p>
          <a:p>
            <a:pPr marL="171450" indent="-171450">
              <a:buFont typeface="Arial" panose="020B0604020202020204" pitchFamily="34" charset="0"/>
              <a:buChar char="•"/>
            </a:pPr>
            <a:r>
              <a:rPr lang="es-ES_tradnl" noProof="0" dirty="0">
                <a:solidFill>
                  <a:schemeClr val="tx1"/>
                </a:solidFill>
              </a:rPr>
              <a:t>Consulte la </a:t>
            </a:r>
            <a:r>
              <a:rPr lang="es-ES_tradnl" noProof="0" dirty="0">
                <a:solidFill>
                  <a:srgbClr val="026794"/>
                </a:solidFill>
                <a:hlinkClick r:id="rId7">
                  <a:extLst>
                    <a:ext uri="{A12FA001-AC4F-418D-AE19-62706E023703}">
                      <ahyp:hlinkClr xmlns:ahyp="http://schemas.microsoft.com/office/drawing/2018/hyperlinkcolor" val="tx"/>
                    </a:ext>
                  </a:extLst>
                </a:hlinkClick>
              </a:rPr>
              <a:t>Guía del usuario de CPIMS+ </a:t>
            </a:r>
            <a:r>
              <a:rPr lang="es-ES_tradnl" noProof="0" dirty="0">
                <a:solidFill>
                  <a:schemeClr val="tx1"/>
                </a:solidFill>
              </a:rPr>
              <a:t> para obtener más información (vaya a </a:t>
            </a:r>
            <a:r>
              <a:rPr lang="es-ES_tradnl" noProof="0" dirty="0"/>
              <a:t>Navegación por subformularios/marcadores, asignaciones, transferencias y remisiones/remisiones, navegación por listas/filtrado de registros).</a:t>
            </a:r>
          </a:p>
        </p:txBody>
      </p:sp>
      <p:sp>
        <p:nvSpPr>
          <p:cNvPr id="3" name="Slide Image Placeholder 2">
            <a:extLst>
              <a:ext uri="{FF2B5EF4-FFF2-40B4-BE49-F238E27FC236}">
                <a16:creationId xmlns:a16="http://schemas.microsoft.com/office/drawing/2014/main" id="{6A492C45-A96E-9FAE-41B9-42B1F5DBE032}"/>
              </a:ext>
            </a:extLst>
          </p:cNvPr>
          <p:cNvSpPr>
            <a:spLocks noGrp="1" noRot="1" noChangeAspect="1"/>
          </p:cNvSpPr>
          <p:nvPr>
            <p:ph type="sldImg"/>
          </p:nvPr>
        </p:nvSpPr>
        <p:spPr/>
      </p:sp>
    </p:spTree>
    <p:extLst>
      <p:ext uri="{BB962C8B-B14F-4D97-AF65-F5344CB8AC3E}">
        <p14:creationId xmlns:p14="http://schemas.microsoft.com/office/powerpoint/2010/main" val="39347859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b="0" noProof="0" dirty="0"/>
              <a:t>Cuando las/os participantes estén trabajando, esté atenta/o y pregúnteles </a:t>
            </a:r>
            <a:r>
              <a:rPr lang="es-ES_tradnl"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Si algún participante tiene dificultades, muéstrele lo que hay que hacer en la pantalla.</a:t>
            </a:r>
            <a:endParaRPr lang="es-ES_tradnl"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_____________________________________________________________________________</a:t>
            </a:r>
            <a:endParaRPr lang="es-ES_tradnl" b="0" noProof="0" dirty="0"/>
          </a:p>
          <a:p>
            <a:endParaRPr lang="es-ES_tradnl" b="1" noProof="0" dirty="0"/>
          </a:p>
          <a:p>
            <a:r>
              <a:rPr lang="es-ES_tradnl" b="1" noProof="0" dirty="0"/>
              <a:t>ACTIVIDAD INDIVIDUAL (Tiempo: 35 min)</a:t>
            </a:r>
            <a:endParaRPr lang="es-ES_tradnl" b="0" noProof="0" dirty="0"/>
          </a:p>
          <a:p>
            <a:pPr marL="171450" indent="-171450">
              <a:buFont typeface="Arial" panose="020B0604020202020204" pitchFamily="34" charset="0"/>
              <a:buChar char="•"/>
            </a:pPr>
            <a:r>
              <a:rPr lang="es-ES_tradnl" i="1" noProof="0" dirty="0"/>
              <a:t>¡Llegó el momento de practicar!</a:t>
            </a:r>
          </a:p>
          <a:p>
            <a:pPr marL="171450" indent="-171450">
              <a:buFont typeface="Arial" panose="020B0604020202020204" pitchFamily="34" charset="0"/>
              <a:buChar char="•"/>
            </a:pPr>
            <a:r>
              <a:rPr lang="es-ES_tradnl" i="1" noProof="0" dirty="0"/>
              <a:t>Por favor, diríjanse a </a:t>
            </a:r>
            <a:r>
              <a:rPr lang="es-ES_tradnl" b="1" i="1" noProof="0" dirty="0"/>
              <a:t>la página 21 del Libro de ejercicios: Estudio de caso - Paso 3</a:t>
            </a:r>
          </a:p>
          <a:p>
            <a:pPr marL="171450" indent="-171450">
              <a:buFont typeface="Arial" panose="020B0604020202020204" pitchFamily="34" charset="0"/>
              <a:buChar char="•"/>
            </a:pPr>
            <a:r>
              <a:rPr lang="es-ES_tradnl" i="1" noProof="0" dirty="0"/>
              <a:t>Tendrán que hacer lo siguiente...</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Los supervisores pueden ayudar a las/os asistentes sociales con su ejercicio. </a:t>
            </a:r>
          </a:p>
          <a:p>
            <a:pPr marL="171450" indent="-171450">
              <a:buFont typeface="Arial" panose="020B0604020202020204" pitchFamily="34" charset="0"/>
              <a:buChar char="•"/>
            </a:pPr>
            <a:r>
              <a:rPr lang="es-ES_tradnl" noProof="0" dirty="0"/>
              <a:t>Recorra el salón y pregunte si alguien necesita ayuda.</a:t>
            </a:r>
          </a:p>
          <a:p>
            <a:pPr marL="171450" indent="-171450">
              <a:buFont typeface="Arial" panose="020B0604020202020204" pitchFamily="34" charset="0"/>
              <a:buChar char="•"/>
            </a:pPr>
            <a:r>
              <a:rPr lang="es-ES_tradnl" noProof="0" dirty="0"/>
              <a:t>Facilitador/a: ingrese al sistema con su perfil de administrador para verificar que todas/os las/os participantes hayan hecho el ejercicio.</a:t>
            </a:r>
            <a:endParaRPr lang="es-ES_tradnl" b="0" noProof="0" dirty="0"/>
          </a:p>
          <a:p>
            <a:pPr marL="171450" indent="-171450">
              <a:buFont typeface="Arial" panose="020B0604020202020204" pitchFamily="34" charset="0"/>
              <a:buChar char="•"/>
            </a:pPr>
            <a:endParaRPr lang="es-ES_tradnl" b="0" noProof="0" dirty="0"/>
          </a:p>
        </p:txBody>
      </p:sp>
      <p:sp>
        <p:nvSpPr>
          <p:cNvPr id="3" name="Slide Image Placeholder 2">
            <a:extLst>
              <a:ext uri="{FF2B5EF4-FFF2-40B4-BE49-F238E27FC236}">
                <a16:creationId xmlns:a16="http://schemas.microsoft.com/office/drawing/2014/main" id="{7B053D77-88A7-A2D5-A13F-F8A933044426}"/>
              </a:ext>
            </a:extLst>
          </p:cNvPr>
          <p:cNvSpPr>
            <a:spLocks noGrp="1" noRot="1" noChangeAspect="1"/>
          </p:cNvSpPr>
          <p:nvPr>
            <p:ph type="sldImg"/>
          </p:nvPr>
        </p:nvSpPr>
        <p:spPr/>
      </p:sp>
    </p:spTree>
    <p:extLst>
      <p:ext uri="{BB962C8B-B14F-4D97-AF65-F5344CB8AC3E}">
        <p14:creationId xmlns:p14="http://schemas.microsoft.com/office/powerpoint/2010/main" val="23328278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100" b="1" noProof="0" dirty="0"/>
              <a:t>NO OLVIDE HACER LOS AJUSTES NECESARIOS SI ES UNA FORMACIÓN A DISTANCIA</a:t>
            </a:r>
          </a:p>
          <a:p>
            <a:pPr marL="171450" indent="-171450">
              <a:buFont typeface="Arial" panose="020B0604020202020204" pitchFamily="34" charset="0"/>
              <a:buChar char="•"/>
            </a:pPr>
            <a:r>
              <a:rPr lang="es-ES_tradnl" sz="1200" noProof="0" dirty="0"/>
              <a:t>Tome nota de las respuestas de las/os participantes en Jamboard o una pizarra.</a:t>
            </a:r>
          </a:p>
          <a:p>
            <a:pPr marL="0" marR="0" lvl="0" indent="0" algn="l" defTabSz="914400" rtl="0" eaLnBrk="1" fontAlgn="auto" latinLnBrk="0" hangingPunct="1">
              <a:spcBef>
                <a:spcPts val="0"/>
              </a:spcBef>
              <a:spcAft>
                <a:spcPts val="0"/>
              </a:spcAft>
              <a:buClrTx/>
              <a:buSzTx/>
              <a:buFontTx/>
              <a:buNone/>
              <a:tabLst/>
              <a:defRPr/>
            </a:pPr>
            <a:r>
              <a:rPr lang="es-ES_tradnl" sz="1150" b="1" noProof="0" dirty="0">
                <a:highlight>
                  <a:schemeClr val="lt1"/>
                </a:highlight>
                <a:sym typeface="Helvetica Neue"/>
              </a:rPr>
              <a:t>_____________________________________________________________________________</a:t>
            </a:r>
            <a:endParaRPr lang="es-ES_tradnl" sz="1150" b="0" noProof="0" dirty="0"/>
          </a:p>
          <a:p>
            <a:endParaRPr lang="es-ES_tradnl" sz="1150" b="1" noProof="0" dirty="0"/>
          </a:p>
          <a:p>
            <a:r>
              <a:rPr lang="es-ES_tradnl" sz="1150" b="1" noProof="0" dirty="0"/>
              <a:t>DEMO (opcional)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hay tiempo, pida a un voluntario que pase al frente y muestre a los demás los pasos para resolver el ejercicio (desde el computador de la/del facilitador/a para que todos puedan verlo).</a:t>
            </a:r>
          </a:p>
          <a:p>
            <a:endParaRPr lang="es-ES_tradnl" sz="1150" noProof="0" dirty="0"/>
          </a:p>
          <a:p>
            <a:r>
              <a:rPr lang="es-ES_tradnl" sz="1150" b="1" noProof="0" dirty="0"/>
              <a:t>DEBATE GENERAL</a:t>
            </a:r>
          </a:p>
          <a:p>
            <a:pPr marL="171450" indent="-171450">
              <a:buFont typeface="Arial" panose="020B0604020202020204" pitchFamily="34" charset="0"/>
              <a:buChar char="•"/>
            </a:pPr>
            <a:r>
              <a:rPr lang="es-ES_tradnl" sz="1200" i="1" noProof="0" dirty="0"/>
              <a:t>¿Cómo les fue? ¿Qué fue fácil? ¿Qué fue difícil?</a:t>
            </a:r>
          </a:p>
          <a:p>
            <a:pPr marL="171450" indent="-171450">
              <a:buFont typeface="Arial" panose="020B0604020202020204" pitchFamily="34" charset="0"/>
              <a:buChar char="•"/>
            </a:pPr>
            <a:r>
              <a:rPr lang="es-ES_tradnl" sz="1200" i="1" noProof="0" dirty="0"/>
              <a:t>¿Creen que esto podría ayudarles en su proceso de gestión de casos? ¿Lo dificultaría? </a:t>
            </a:r>
          </a:p>
          <a:p>
            <a:pPr marL="171450" indent="-171450">
              <a:buFont typeface="Arial" panose="020B0604020202020204" pitchFamily="34" charset="0"/>
              <a:buChar char="•"/>
            </a:pPr>
            <a:r>
              <a:rPr lang="es-ES_tradnl" sz="1200" noProof="0" dirty="0"/>
              <a:t>Anote las respuestas en la pizarra/Jamboard.</a:t>
            </a:r>
          </a:p>
          <a:p>
            <a:pPr marL="171450" indent="-171450">
              <a:buFont typeface="Arial" panose="020B0604020202020204" pitchFamily="34" charset="0"/>
              <a:buChar char="•"/>
            </a:pPr>
            <a:r>
              <a:rPr lang="es-ES_tradnl" sz="1200" noProof="0" dirty="0"/>
              <a:t>Tome nota de las respuestas, opiniones y cualquier problema técnico que surja, ya que deberá compartirlo con el Comité Directivo de CPIMS</a:t>
            </a:r>
            <a:r>
              <a:rPr lang="es-ES_tradnl" sz="1150" noProof="0" dirty="0"/>
              <a:t>.</a:t>
            </a:r>
          </a:p>
          <a:p>
            <a:endParaRPr lang="es-ES_tradnl" sz="1150" noProof="0" dirty="0"/>
          </a:p>
          <a:p>
            <a:r>
              <a:rPr lang="es-ES_tradnl" sz="1150"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i="1" noProof="0" dirty="0"/>
              <a:t>Dificultades habituales</a:t>
            </a:r>
            <a:endParaRPr lang="es-ES_tradnl" sz="1150" i="1" noProof="0" dirty="0"/>
          </a:p>
          <a:p>
            <a:pPr marL="628650" lvl="1" indent="-171450">
              <a:buFont typeface="Arial" panose="020B0604020202020204" pitchFamily="34" charset="0"/>
              <a:buChar char="•"/>
            </a:pPr>
            <a:r>
              <a:rPr lang="es-ES_tradnl" sz="1150" i="1" noProof="0" dirty="0"/>
              <a:t>Olvidar hacer clic en "Editar”.</a:t>
            </a:r>
          </a:p>
          <a:p>
            <a:pPr marL="628650" lvl="1" indent="-171450">
              <a:buFont typeface="Arial" panose="020B0604020202020204" pitchFamily="34" charset="0"/>
              <a:buChar char="•"/>
            </a:pPr>
            <a:r>
              <a:rPr lang="es-ES_tradnl" sz="1150" i="1" noProof="0" dirty="0"/>
              <a:t>Olvidar hacer clic en "Guardar" tras formular el plan de caso.</a:t>
            </a:r>
          </a:p>
          <a:p>
            <a:pPr marL="628650" lvl="1" indent="-171450">
              <a:buFont typeface="Arial" panose="020B0604020202020204" pitchFamily="34" charset="0"/>
              <a:buChar char="•"/>
            </a:pPr>
            <a:r>
              <a:rPr lang="es-ES_tradnl" sz="1150" i="1" noProof="0" dirty="0"/>
              <a:t>No recordar dónde está el botón para solicitar la aprobación.</a:t>
            </a:r>
          </a:p>
          <a:p>
            <a:pPr marL="628650" lvl="1" indent="-171450">
              <a:buFont typeface="Arial" panose="020B0604020202020204" pitchFamily="34" charset="0"/>
              <a:buChar char="•"/>
            </a:pPr>
            <a:r>
              <a:rPr lang="es-ES_tradnl" sz="1150" i="1" noProof="0" dirty="0"/>
              <a:t>No saber qué tipo de comentarios ingresar en el campo para el motivo por el que se rechaza (o aprueba) un caso.</a:t>
            </a:r>
          </a:p>
          <a:p>
            <a:pPr marL="628650" lvl="1" indent="-171450">
              <a:buFont typeface="Arial" panose="020B0604020202020204" pitchFamily="34" charset="0"/>
              <a:buChar char="•"/>
            </a:pPr>
            <a:r>
              <a:rPr lang="es-ES_tradnl" sz="1150" i="1" noProof="0" dirty="0"/>
              <a:t>Algunas acciones en el plan de acción pueden estar agrupadas por asistente de caso.</a:t>
            </a:r>
          </a:p>
          <a:p>
            <a:pPr marL="628650" lvl="1" indent="-171450">
              <a:buFont typeface="Arial" panose="020B0604020202020204" pitchFamily="34" charset="0"/>
              <a:buChar char="•"/>
            </a:pPr>
            <a:r>
              <a:rPr lang="es-ES_tradnl" sz="1150" i="1" noProof="0" dirty="0"/>
              <a:t>Si el plan del caso ya ha sido aprobado, pero hay que actualizarlo, ¿es necesario solicitar aprobación nuevamente? (Sí)</a:t>
            </a:r>
          </a:p>
          <a:p>
            <a:pPr marL="0" indent="0">
              <a:buFont typeface="Arial" panose="020B0604020202020204" pitchFamily="34" charset="0"/>
              <a:buNone/>
            </a:pPr>
            <a:endParaRPr lang="es-ES_tradnl" sz="1150" noProof="0" dirty="0"/>
          </a:p>
          <a:p>
            <a:pPr marL="0" indent="0">
              <a:buFont typeface="Arial" panose="020B0604020202020204" pitchFamily="34" charset="0"/>
              <a:buNone/>
            </a:pPr>
            <a:r>
              <a:rPr lang="es-ES_tradnl" sz="1150" b="1" noProof="0" dirty="0"/>
              <a:t>ACTIVIDAD INDIVIDUAL</a:t>
            </a:r>
          </a:p>
          <a:p>
            <a:pPr marL="171450" indent="-171450">
              <a:buFont typeface="Arial" panose="020B0604020202020204" pitchFamily="34" charset="0"/>
              <a:buChar char="•"/>
            </a:pPr>
            <a:r>
              <a:rPr lang="es-ES_tradnl" sz="1200" noProof="0" dirty="0"/>
              <a:t>Dé a los participantes 5 minutos para tomar apuntes en la </a:t>
            </a:r>
            <a:r>
              <a:rPr lang="es-ES_tradnl" sz="1200" b="1" noProof="0" dirty="0"/>
              <a:t>página 3 del Libro de ejercicios: Plan de integración de CPIMS+.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i="1" noProof="0" dirty="0"/>
              <a:t>Antes de continuar, ¿alguien tiene alguna pregunta?</a:t>
            </a:r>
          </a:p>
        </p:txBody>
      </p:sp>
      <p:sp>
        <p:nvSpPr>
          <p:cNvPr id="3" name="Slide Image Placeholder 2">
            <a:extLst>
              <a:ext uri="{FF2B5EF4-FFF2-40B4-BE49-F238E27FC236}">
                <a16:creationId xmlns:a16="http://schemas.microsoft.com/office/drawing/2014/main" id="{F32BB59E-DB90-5869-9959-A3FE32EC1648}"/>
              </a:ext>
            </a:extLst>
          </p:cNvPr>
          <p:cNvSpPr>
            <a:spLocks noGrp="1" noRot="1" noChangeAspect="1"/>
          </p:cNvSpPr>
          <p:nvPr>
            <p:ph type="sldImg"/>
          </p:nvPr>
        </p:nvSpPr>
        <p:spPr/>
      </p:sp>
    </p:spTree>
    <p:extLst>
      <p:ext uri="{BB962C8B-B14F-4D97-AF65-F5344CB8AC3E}">
        <p14:creationId xmlns:p14="http://schemas.microsoft.com/office/powerpoint/2010/main" val="12578313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CA277D-9B0A-170E-5E86-62C1DB3E83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9D7E2-EE2A-44D5-3C18-B3C13785DDAD}"/>
              </a:ext>
            </a:extLst>
          </p:cNvPr>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6596622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79</a:t>
            </a:fld>
            <a:endParaRPr lang="en-US" dirty="0"/>
          </a:p>
        </p:txBody>
      </p:sp>
    </p:spTree>
    <p:extLst>
      <p:ext uri="{BB962C8B-B14F-4D97-AF65-F5344CB8AC3E}">
        <p14:creationId xmlns:p14="http://schemas.microsoft.com/office/powerpoint/2010/main" val="41447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0000"/>
              </a:buClr>
              <a:buSzPts val="1400"/>
            </a:pPr>
            <a:r>
              <a:rPr lang="es-ES_tradnl" b="1" noProof="0" dirty="0"/>
              <a:t>INTRODUCCIÓN (Tiempo: 15 min)</a:t>
            </a:r>
          </a:p>
          <a:p>
            <a:pPr marL="185715" lvl="0" indent="-185715">
              <a:buClr>
                <a:srgbClr val="000000"/>
              </a:buClr>
              <a:buSzPts val="1400"/>
              <a:buFont typeface="Arial" panose="020B0604020202020204" pitchFamily="34" charset="0"/>
              <a:buChar char="•"/>
            </a:pPr>
            <a:r>
              <a:rPr lang="es-ES_tradnl" b="0" i="1" noProof="0" dirty="0"/>
              <a:t>Ahora, quisiéramos invitarlas/os a participar en un breve cuestionario antes de iniciar la formación.</a:t>
            </a:r>
          </a:p>
          <a:p>
            <a:pPr marL="185715" lvl="0" indent="-185715">
              <a:buClr>
                <a:srgbClr val="000000"/>
              </a:buClr>
              <a:buSzPts val="1400"/>
              <a:buFont typeface="Arial" panose="020B0604020202020204" pitchFamily="34" charset="0"/>
              <a:buChar char="•"/>
            </a:pPr>
            <a:r>
              <a:rPr lang="es-ES_tradnl" b="0" i="1" noProof="0" dirty="0"/>
              <a:t>El propósito de este cuestionario es ayudarle a identificar posibles áreas de mejora y a medir su progreso al culminar la formación.</a:t>
            </a:r>
          </a:p>
          <a:p>
            <a:pPr marL="185715" lvl="0" indent="-185715">
              <a:buClr>
                <a:srgbClr val="000000"/>
              </a:buClr>
              <a:buSzPts val="1400"/>
              <a:buFont typeface="Arial" panose="020B0604020202020204" pitchFamily="34" charset="0"/>
              <a:buChar char="•"/>
            </a:pPr>
            <a:r>
              <a:rPr lang="es-ES_tradnl" b="0" i="1" noProof="0" dirty="0"/>
              <a:t>También nos permitirá mejorar la calidad de esta formación en futuras aplicaciones.</a:t>
            </a:r>
          </a:p>
          <a:p>
            <a:pPr marL="185715" lvl="0" indent="-185715">
              <a:buClr>
                <a:srgbClr val="000000"/>
              </a:buClr>
              <a:buSzPts val="1400"/>
              <a:buFont typeface="Arial" panose="020B0604020202020204" pitchFamily="34" charset="0"/>
              <a:buChar char="•"/>
            </a:pPr>
            <a:endParaRPr lang="es-ES_tradnl" b="0" noProof="0" dirty="0"/>
          </a:p>
          <a:p>
            <a:pPr>
              <a:buClr>
                <a:srgbClr val="000000"/>
              </a:buClr>
              <a:buSzPts val="1400"/>
            </a:pPr>
            <a:r>
              <a:rPr lang="es-ES_tradnl" b="1" noProof="0" dirty="0"/>
              <a:t>ACTIVIDAD INDIVIDUAL</a:t>
            </a:r>
          </a:p>
          <a:p>
            <a:pPr marL="185715" indent="-185715">
              <a:buClr>
                <a:srgbClr val="000000"/>
              </a:buClr>
              <a:buSzPts val="1400"/>
              <a:buFont typeface="Arial" panose="020B0604020202020204" pitchFamily="34" charset="0"/>
              <a:buChar char="•"/>
            </a:pPr>
            <a:r>
              <a:rPr lang="es-ES_tradnl" noProof="0" dirty="0"/>
              <a:t>Entregue a cada participante una copia del </a:t>
            </a:r>
            <a:r>
              <a:rPr lang="es-ES_tradnl" b="1" noProof="0" dirty="0"/>
              <a:t>cuestionario pre-.</a:t>
            </a:r>
          </a:p>
          <a:p>
            <a:pPr marL="185715" indent="-185715">
              <a:buClr>
                <a:srgbClr val="000000"/>
              </a:buClr>
              <a:buSzPts val="1400"/>
              <a:buFont typeface="Arial" panose="020B0604020202020204" pitchFamily="34" charset="0"/>
              <a:buChar char="•"/>
            </a:pPr>
            <a:r>
              <a:rPr lang="es-ES_tradnl" noProof="0" dirty="0"/>
              <a:t>Asegúrese de que tengan suficiente tiempo para responder el cuestionario.</a:t>
            </a:r>
          </a:p>
        </p:txBody>
      </p:sp>
      <p:sp>
        <p:nvSpPr>
          <p:cNvPr id="4" name="Slide Number Placeholder 3"/>
          <p:cNvSpPr>
            <a:spLocks noGrp="1"/>
          </p:cNvSpPr>
          <p:nvPr>
            <p:ph type="sldNum" sz="quarter" idx="5"/>
          </p:nvPr>
        </p:nvSpPr>
        <p:spPr/>
        <p:txBody>
          <a:bodyPr/>
          <a:lstStyle/>
          <a:p>
            <a:fld id="{780767AD-8186-5647-9165-A19B63BA7F43}" type="slidenum">
              <a:rPr lang="en-US" smtClean="0"/>
              <a:t>8</a:t>
            </a:fld>
            <a:endParaRPr lang="en-US" dirty="0"/>
          </a:p>
        </p:txBody>
      </p:sp>
    </p:spTree>
    <p:extLst>
      <p:ext uri="{BB962C8B-B14F-4D97-AF65-F5344CB8AC3E}">
        <p14:creationId xmlns:p14="http://schemas.microsoft.com/office/powerpoint/2010/main" val="30950335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80</a:t>
            </a:fld>
            <a:endParaRPr lang="en-US" dirty="0"/>
          </a:p>
        </p:txBody>
      </p:sp>
    </p:spTree>
    <p:extLst>
      <p:ext uri="{BB962C8B-B14F-4D97-AF65-F5344CB8AC3E}">
        <p14:creationId xmlns:p14="http://schemas.microsoft.com/office/powerpoint/2010/main" val="1483796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FB8185EB-AA37-E6AE-2A2B-73316B094BC1}"/>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200" b="1" noProof="0" dirty="0"/>
              <a:t>NO OLVIDE HACER LOS AJUSTES NECESARIOS SI ES UNA FORMACIÓN A DISTANCIA</a:t>
            </a:r>
          </a:p>
          <a:p>
            <a:pPr marL="171450" indent="-171450">
              <a:buFont typeface="Arial" panose="020B0604020202020204" pitchFamily="34" charset="0"/>
              <a:buChar char="•"/>
            </a:pPr>
            <a:r>
              <a:rPr lang="es-ES_tradnl" noProof="0" dirty="0"/>
              <a:t>Tome nota de las respuestas de las/os participantes en Jamboard o una pizarra.</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highlight>
                  <a:schemeClr val="lt1"/>
                </a:highlight>
                <a:sym typeface="Helvetica Neue"/>
              </a:rPr>
              <a:t>_______________________________________________________________________</a:t>
            </a:r>
          </a:p>
          <a:p>
            <a:endParaRPr lang="es-ES_tradnl" noProof="0" dirty="0"/>
          </a:p>
          <a:p>
            <a:r>
              <a:rPr lang="es-ES_tradnl" b="1" noProof="0" dirty="0"/>
              <a:t>DEBATE GENERAL (Tiempo: 15 min)</a:t>
            </a:r>
          </a:p>
          <a:p>
            <a:pPr marL="171450" indent="-171450">
              <a:buFont typeface="Arial" panose="020B0604020202020204" pitchFamily="34" charset="0"/>
              <a:buChar char="•"/>
            </a:pPr>
            <a:r>
              <a:rPr lang="es-ES_tradnl" i="1" noProof="0" dirty="0"/>
              <a:t>¿De qué hablamos en la sesión 2</a:t>
            </a:r>
            <a:r>
              <a:rPr lang="es-ES_tradnl" noProof="0" dirty="0"/>
              <a:t>?  </a:t>
            </a:r>
          </a:p>
          <a:p>
            <a:pPr marL="628650" lvl="1" indent="-171450">
              <a:buFont typeface="Arial" panose="020B0604020202020204" pitchFamily="34" charset="0"/>
              <a:buChar char="•"/>
            </a:pPr>
            <a:r>
              <a:rPr lang="es-ES_tradnl" noProof="0" dirty="0"/>
              <a:t>Toda la información ingresada en los formularios se puede subir al sistema CPIMS+. </a:t>
            </a:r>
          </a:p>
          <a:p>
            <a:pPr marL="628650" lvl="1" indent="-171450">
              <a:buFont typeface="Arial" panose="020B0604020202020204" pitchFamily="34" charset="0"/>
              <a:buChar char="•"/>
            </a:pPr>
            <a:r>
              <a:rPr lang="es-ES_tradnl" noProof="0" dirty="0"/>
              <a:t>El objetivo del CPIMS+ es apoyar una gestión de casos de calidad.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latin typeface="Arial" panose="020B0604020202020204" pitchFamily="34" charset="0"/>
                <a:cs typeface="Arial" panose="020B0604020202020204" pitchFamily="34" charset="0"/>
              </a:rPr>
              <a:t>Antes de iniciar los servicios de gestión de casos, de escuchar el testimonio de un/una menor o de recopilar cualquier información, es imprescindible obtener el consentimiento informado</a:t>
            </a:r>
            <a:r>
              <a:rPr lang="es-ES_tradnl" noProof="0" dirty="0"/>
              <a:t>.</a:t>
            </a:r>
          </a:p>
          <a:p>
            <a:pPr marL="628650" lvl="1" indent="-171450">
              <a:buFont typeface="Arial" panose="020B0604020202020204" pitchFamily="34" charset="0"/>
              <a:buChar char="•"/>
            </a:pPr>
            <a:r>
              <a:rPr lang="es-ES_tradnl" noProof="0" dirty="0"/>
              <a:t>La participación de la/del menor es clave a lo largo de todo el proceso, y si procede, también al elaborar el plan del caso. Esto debe reflejarse al ingresar los datos al sistema.</a:t>
            </a:r>
          </a:p>
          <a:p>
            <a:pPr marL="171450" indent="-171450">
              <a:buFont typeface="Arial" panose="020B0604020202020204" pitchFamily="34" charset="0"/>
              <a:buChar char="•"/>
            </a:pPr>
            <a:r>
              <a:rPr lang="es-ES_tradnl" noProof="0" dirty="0"/>
              <a:t>Anote las respuestas de las/os participantes en una pizarra/rotafolio.</a:t>
            </a:r>
          </a:p>
          <a:p>
            <a:pPr marL="171450" indent="-171450">
              <a:buFont typeface="Arial" panose="020B0604020202020204" pitchFamily="34" charset="0"/>
              <a:buChar char="•"/>
            </a:pPr>
            <a:r>
              <a:rPr lang="es-ES_tradnl" noProof="0" dirty="0"/>
              <a:t>Incluya cualquier otro punto que hayan mencionado.</a:t>
            </a:r>
          </a:p>
        </p:txBody>
      </p:sp>
      <p:sp>
        <p:nvSpPr>
          <p:cNvPr id="3" name="Slide Image Placeholder 2">
            <a:extLst>
              <a:ext uri="{FF2B5EF4-FFF2-40B4-BE49-F238E27FC236}">
                <a16:creationId xmlns:a16="http://schemas.microsoft.com/office/drawing/2014/main" id="{D051BB70-4068-9C09-678D-4E8CA305395E}"/>
              </a:ext>
            </a:extLst>
          </p:cNvPr>
          <p:cNvSpPr>
            <a:spLocks noGrp="1" noRot="1" noChangeAspect="1"/>
          </p:cNvSpPr>
          <p:nvPr>
            <p:ph type="sldImg"/>
          </p:nvPr>
        </p:nvSpPr>
        <p:spPr/>
      </p:sp>
    </p:spTree>
    <p:extLst>
      <p:ext uri="{BB962C8B-B14F-4D97-AF65-F5344CB8AC3E}">
        <p14:creationId xmlns:p14="http://schemas.microsoft.com/office/powerpoint/2010/main" val="18559488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es Placeholder 6">
            <a:extLst>
              <a:ext uri="{FF2B5EF4-FFF2-40B4-BE49-F238E27FC236}">
                <a16:creationId xmlns:a16="http://schemas.microsoft.com/office/drawing/2014/main" id="{4FBD27E6-1C46-23AC-BE73-FAC2E1E9C4E2}"/>
              </a:ext>
            </a:extLst>
          </p:cNvPr>
          <p:cNvSpPr>
            <a:spLocks noGrp="1"/>
          </p:cNvSpPr>
          <p:nvPr>
            <p:ph type="body" idx="1"/>
          </p:nvPr>
        </p:nvSpPr>
        <p:spPr/>
        <p:txBody>
          <a:bodyPr/>
          <a:lstStyle/>
          <a:p>
            <a:r>
              <a:rPr lang="es-ES_tradnl" b="1" noProof="0" dirty="0">
                <a:sym typeface="Helvetica Neue"/>
              </a:rPr>
              <a:t>EXPLICAR:</a:t>
            </a:r>
          </a:p>
          <a:p>
            <a:pPr marL="185715" indent="-185715">
              <a:buFont typeface="Arial" panose="020B0604020202020204" pitchFamily="34" charset="0"/>
              <a:buChar char="•"/>
            </a:pPr>
            <a:r>
              <a:rPr lang="es-ES_tradnl" noProof="0" dirty="0"/>
              <a:t>Presente el orden del día teniendo en cuenta el contexto (incluya los horarios, las pausas y el almuerzo). </a:t>
            </a:r>
          </a:p>
          <a:p>
            <a:pPr marL="185715" indent="-185715">
              <a:buFont typeface="Arial" panose="020B0604020202020204" pitchFamily="34" charset="0"/>
              <a:buChar char="•"/>
            </a:pPr>
            <a:r>
              <a:rPr lang="es-ES_tradnl" noProof="0" dirty="0"/>
              <a:t>Informe a las/os participantes sobre el uso de baños, suministros, salones...</a:t>
            </a:r>
          </a:p>
          <a:p>
            <a:pPr marL="185715" marR="0" lvl="0" indent="-1857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Antes de continuar, ¿alguien tiene alguna pregunta?</a:t>
            </a:r>
            <a:endParaRPr lang="es-ES_tradnl" b="0" i="1" noProof="0" dirty="0">
              <a:ea typeface="Helvetica Neue"/>
              <a:cs typeface="Helvetica Neue"/>
              <a:sym typeface="Helvetica Neue"/>
            </a:endParaRPr>
          </a:p>
        </p:txBody>
      </p:sp>
      <p:sp>
        <p:nvSpPr>
          <p:cNvPr id="3" name="Slide Image Placeholder 2">
            <a:extLst>
              <a:ext uri="{FF2B5EF4-FFF2-40B4-BE49-F238E27FC236}">
                <a16:creationId xmlns:a16="http://schemas.microsoft.com/office/drawing/2014/main" id="{894EC115-74A7-FB9B-8ABB-0872DF5C7A2A}"/>
              </a:ext>
            </a:extLst>
          </p:cNvPr>
          <p:cNvSpPr>
            <a:spLocks noGrp="1" noRot="1" noChangeAspect="1"/>
          </p:cNvSpPr>
          <p:nvPr>
            <p:ph type="sldImg"/>
          </p:nvPr>
        </p:nvSpPr>
        <p:spPr/>
      </p:sp>
    </p:spTree>
    <p:extLst>
      <p:ext uri="{BB962C8B-B14F-4D97-AF65-F5344CB8AC3E}">
        <p14:creationId xmlns:p14="http://schemas.microsoft.com/office/powerpoint/2010/main" val="6965214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i="1" noProof="0" dirty="0"/>
              <a:t>Al igual que en la sesión 2, en esta sesión los participantes podrán...</a:t>
            </a:r>
          </a:p>
          <a:p>
            <a:pPr marL="185715" indent="-185715" defTabSz="990478">
              <a:buClr>
                <a:schemeClr val="dk1"/>
              </a:buClr>
              <a:buSzPts val="1100"/>
              <a:buFont typeface="Arial" panose="020B0604020202020204" pitchFamily="34" charset="0"/>
              <a:buChar char="•"/>
              <a:defRPr/>
            </a:pPr>
            <a:r>
              <a:rPr lang="es-ES_tradnl" b="0" i="0" noProof="0" dirty="0"/>
              <a:t>Presente el contenido de la diapositiva.</a:t>
            </a:r>
          </a:p>
          <a:p>
            <a:pPr marL="171450" indent="-171450">
              <a:buFont typeface="Arial" panose="020B0604020202020204" pitchFamily="34" charset="0"/>
              <a:buChar char="•"/>
            </a:pPr>
            <a:r>
              <a:rPr lang="es-ES_tradnl" b="0" i="1" noProof="0" dirty="0">
                <a:solidFill>
                  <a:srgbClr val="000000"/>
                </a:solidFill>
                <a:effectLst/>
              </a:rPr>
              <a:t>La dinámica será igual que en la sesión pasada:</a:t>
            </a:r>
          </a:p>
          <a:p>
            <a:pPr marL="628650" lvl="1" indent="-171450">
              <a:buFont typeface="Arial" panose="020B0604020202020204" pitchFamily="34" charset="0"/>
              <a:buChar char="•"/>
            </a:pPr>
            <a:r>
              <a:rPr lang="es-ES_tradnl" b="0" i="1" noProof="0" dirty="0">
                <a:solidFill>
                  <a:srgbClr val="000000"/>
                </a:solidFill>
                <a:effectLst/>
              </a:rPr>
              <a:t>Vídeo y discusión </a:t>
            </a:r>
          </a:p>
          <a:p>
            <a:pPr marL="628650" lvl="1" indent="-171450">
              <a:buFont typeface="Arial" panose="020B0604020202020204" pitchFamily="34" charset="0"/>
              <a:buChar char="•"/>
            </a:pPr>
            <a:r>
              <a:rPr lang="es-ES_tradnl" b="0" i="1" noProof="0" dirty="0">
                <a:solidFill>
                  <a:srgbClr val="000000"/>
                </a:solidFill>
                <a:effectLst/>
              </a:rPr>
              <a:t>Repaso general de los pasos de GC y algunos aspectos clave (opcional) </a:t>
            </a:r>
          </a:p>
          <a:p>
            <a:pPr marL="628650" lvl="1" indent="-171450">
              <a:buFont typeface="Arial" panose="020B0604020202020204" pitchFamily="34" charset="0"/>
              <a:buChar char="•"/>
            </a:pPr>
            <a:r>
              <a:rPr lang="es-ES_tradnl" b="0" i="1" noProof="0" dirty="0">
                <a:solidFill>
                  <a:srgbClr val="000000"/>
                </a:solidFill>
                <a:effectLst/>
              </a:rPr>
              <a:t>Demostración en CPIMS+</a:t>
            </a:r>
          </a:p>
          <a:p>
            <a:pPr marL="628650" lvl="1" indent="-171450">
              <a:buFont typeface="Arial" panose="020B0604020202020204" pitchFamily="34" charset="0"/>
              <a:buChar char="•"/>
            </a:pPr>
            <a:r>
              <a:rPr lang="es-ES_tradnl" b="0" i="1" noProof="0" dirty="0">
                <a:solidFill>
                  <a:srgbClr val="000000"/>
                </a:solidFill>
                <a:effectLst/>
              </a:rPr>
              <a:t>Práctica en vivo en CPIMS+</a:t>
            </a:r>
          </a:p>
          <a:p>
            <a:pPr marL="628650" lvl="1" indent="-171450">
              <a:buFont typeface="Arial" panose="020B0604020202020204" pitchFamily="34" charset="0"/>
              <a:buChar char="•"/>
            </a:pPr>
            <a:r>
              <a:rPr lang="es-ES_tradnl" b="0" i="1" noProof="0" dirty="0">
                <a:solidFill>
                  <a:srgbClr val="000000"/>
                </a:solidFill>
                <a:effectLst/>
              </a:rPr>
              <a:t>Comentarios y debate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i="1" noProof="0" dirty="0"/>
              <a:t>Antes de continuar, ¿alguien tiene alguna pregunta?</a:t>
            </a:r>
            <a:endParaRPr lang="es-ES_tradnl" b="0" i="1" noProof="0" dirty="0">
              <a:ea typeface="Helvetica Neue"/>
              <a:cs typeface="Helvetica Neue"/>
              <a:sym typeface="Helvetica Neue"/>
            </a:endParaRPr>
          </a:p>
          <a:p>
            <a:pPr marL="171450" indent="-171450">
              <a:buFont typeface="Arial" panose="020B0604020202020204" pitchFamily="34" charset="0"/>
              <a:buChar char="•"/>
            </a:pPr>
            <a:endParaRPr lang="es-ES_tradnl" b="0" i="1" noProof="0" dirty="0">
              <a:solidFill>
                <a:srgbClr val="000000"/>
              </a:solidFill>
              <a:effectLst/>
            </a:endParaRPr>
          </a:p>
          <a:p>
            <a:pPr marL="171450" indent="-171450">
              <a:buFont typeface="Arial" panose="020B0604020202020204" pitchFamily="34" charset="0"/>
              <a:buChar char="•"/>
            </a:pPr>
            <a:endParaRPr lang="es-ES_tradnl" noProof="0" dirty="0"/>
          </a:p>
          <a:p>
            <a:endParaRPr lang="es-ES_tradnl" noProof="0" dirty="0"/>
          </a:p>
        </p:txBody>
      </p:sp>
      <p:sp>
        <p:nvSpPr>
          <p:cNvPr id="3" name="Slide Image Placeholder 2">
            <a:extLst>
              <a:ext uri="{FF2B5EF4-FFF2-40B4-BE49-F238E27FC236}">
                <a16:creationId xmlns:a16="http://schemas.microsoft.com/office/drawing/2014/main" id="{94660368-C418-028F-1D59-4C13786151B3}"/>
              </a:ext>
            </a:extLst>
          </p:cNvPr>
          <p:cNvSpPr>
            <a:spLocks noGrp="1" noRot="1" noChangeAspect="1"/>
          </p:cNvSpPr>
          <p:nvPr>
            <p:ph type="sldImg"/>
          </p:nvPr>
        </p:nvSpPr>
        <p:spPr/>
      </p:sp>
    </p:spTree>
    <p:extLst>
      <p:ext uri="{BB962C8B-B14F-4D97-AF65-F5344CB8AC3E}">
        <p14:creationId xmlns:p14="http://schemas.microsoft.com/office/powerpoint/2010/main" val="400580917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s-ES_tradnl" b="1" noProof="0" dirty="0"/>
              <a:t>VIDEO</a:t>
            </a:r>
          </a:p>
          <a:p>
            <a:pPr marL="171450" indent="-171450">
              <a:buFont typeface="Arial" panose="020B0604020202020204" pitchFamily="34" charset="0"/>
              <a:buChar char="•"/>
            </a:pPr>
            <a:r>
              <a:rPr lang="es-ES_tradnl" i="1" noProof="0" dirty="0"/>
              <a:t>Veamos un video sobre el cuarto paso, “Implementación del plan de caso”.</a:t>
            </a:r>
          </a:p>
          <a:p>
            <a:pPr marL="628650" lvl="1" indent="-171450">
              <a:buFont typeface="Arial" panose="020B0604020202020204" pitchFamily="34" charset="0"/>
              <a:buChar char="•"/>
            </a:pPr>
            <a:r>
              <a:rPr lang="es-ES_tradnl" noProof="0" dirty="0"/>
              <a:t>Alternativa: invite a una/un voluntaria/o a leer el caso de la </a:t>
            </a:r>
            <a:r>
              <a:rPr lang="es-ES_tradnl" b="1" noProof="0" dirty="0"/>
              <a:t>página 25 del Libro de ejercicios: Estudio de caso - Paso 4.</a:t>
            </a:r>
          </a:p>
          <a:p>
            <a:pPr marL="171450" indent="-171450">
              <a:buFont typeface="Arial" panose="020B0604020202020204" pitchFamily="34" charset="0"/>
              <a:buChar char="•"/>
            </a:pPr>
            <a:r>
              <a:rPr lang="en-GB" noProof="0" dirty="0"/>
              <a:t>Video: https://youtu.be/GXeUaWTpldM   </a:t>
            </a:r>
            <a:endParaRPr lang="es-ES_tradnl" noProof="0" dirty="0"/>
          </a:p>
        </p:txBody>
      </p:sp>
      <p:sp>
        <p:nvSpPr>
          <p:cNvPr id="3" name="Slide Image Placeholder 2">
            <a:extLst>
              <a:ext uri="{FF2B5EF4-FFF2-40B4-BE49-F238E27FC236}">
                <a16:creationId xmlns:a16="http://schemas.microsoft.com/office/drawing/2014/main" id="{79A0048D-BB55-A4F9-B04A-130480E5DED2}"/>
              </a:ext>
            </a:extLst>
          </p:cNvPr>
          <p:cNvSpPr>
            <a:spLocks noGrp="1" noRot="1" noChangeAspect="1"/>
          </p:cNvSpPr>
          <p:nvPr>
            <p:ph type="sldImg"/>
          </p:nvPr>
        </p:nvSpPr>
        <p:spPr/>
      </p:sp>
    </p:spTree>
    <p:extLst>
      <p:ext uri="{BB962C8B-B14F-4D97-AF65-F5344CB8AC3E}">
        <p14:creationId xmlns:p14="http://schemas.microsoft.com/office/powerpoint/2010/main" val="3270940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DEBATE EN GRUPO (Tiempo: 10 min)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Divida a los participantes en grupos de 3-5 personas.</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Deje que las/os participantes discutan.</a:t>
            </a:r>
          </a:p>
          <a:p>
            <a:pPr marL="171450" indent="-171450">
              <a:buFont typeface="Arial" panose="020B0604020202020204" pitchFamily="34" charset="0"/>
              <a:buChar char="•"/>
            </a:pPr>
            <a:r>
              <a:rPr lang="es-ES_tradnl" noProof="0" dirty="0"/>
              <a:t>Verifique que tengan el libro cerrado, ya que las respuestas están ahí.</a:t>
            </a:r>
          </a:p>
          <a:p>
            <a:endParaRPr lang="es-ES_tradnl" noProof="0" dirty="0"/>
          </a:p>
          <a:p>
            <a:r>
              <a:rPr lang="es-ES_tradnl" b="1" noProof="0" dirty="0"/>
              <a:t>DEBATE GENERAL</a:t>
            </a:r>
          </a:p>
          <a:p>
            <a:pPr marL="171450" indent="-171450">
              <a:buFont typeface="Arial" panose="020B0604020202020204" pitchFamily="34" charset="0"/>
              <a:buChar char="•"/>
            </a:pPr>
            <a:r>
              <a:rPr lang="es-ES_tradnl" noProof="0" dirty="0"/>
              <a:t>Asegúrese de que las/os participantes tengan tiempo para hablar sobre lo que discutieron (deje que los grupos se complementen).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Puede complementar con lo siguiente: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b="1" i="1" noProof="0" dirty="0"/>
              <a:t>¿</a:t>
            </a:r>
            <a:r>
              <a:rPr lang="es-ES_tradnl" b="1" i="1" noProof="0" dirty="0">
                <a:solidFill>
                  <a:schemeClr val="tx1"/>
                </a:solidFill>
                <a:latin typeface="Arial" panose="020B0604020202020204" pitchFamily="34" charset="0"/>
                <a:cs typeface="Arial" panose="020B0604020202020204" pitchFamily="34" charset="0"/>
              </a:rPr>
              <a:t>Qué servicios prestó directamente la asistente a Nadia y a su familia? ¿por qué son importantes</a:t>
            </a:r>
            <a:r>
              <a:rPr lang="es-ES_tradnl" b="1" i="1"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Sensibilizar a los padres sobre el riesgo del matrimonio y trabajo infantil.</a:t>
            </a:r>
            <a:r>
              <a:rPr lang="es-ES_tradnl" noProof="0" dirty="0">
                <a:effectLst/>
              </a:rPr>
              <a:t> </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Ofrecer ayuda psicológica a Nadia para enfrentar las dificultades que atraviesa.</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Intervenir en la relación entre Nadia y sus padres para que esta mejore, y ayudar a restablecer el equilibrio y la armonía familiar.</a:t>
            </a:r>
            <a:r>
              <a:rPr lang="es-ES_tradnl" noProof="0" dirty="0">
                <a:effectLst/>
              </a:rPr>
              <a:t> </a:t>
            </a:r>
            <a:endParaRPr lang="es-ES_tradnl" noProof="0" dirty="0"/>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¿Qué remisiones hizo la asistente social a otros proveedores de servicios</a:t>
            </a:r>
            <a:r>
              <a:rPr lang="es-ES_tradnl" b="1" i="1" noProof="0" dirty="0"/>
              <a:t>? </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 remisión a servicios educativos (en el caso de Nadia) y, de forma simultánea, la remisión al programa de ayuda en efectivo y al programa de medios de vida (en el caso de sus padres)</a:t>
            </a:r>
            <a:r>
              <a:rPr lang="es-ES_tradnl"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 remisión a servicios adicionales de SMAPS para que Nadia pueda dar manejo a sus pesadillas recurrentes</a:t>
            </a:r>
            <a:r>
              <a:rPr lang="es-ES_tradnl" noProof="0" dirty="0"/>
              <a:t>.</a:t>
            </a:r>
          </a:p>
          <a:p>
            <a:endParaRPr lang="es-ES_tradnl"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t>CONTINÚA EN LA SIGUIENTE DIAPOSITIVA</a:t>
            </a:r>
            <a:r>
              <a:rPr lang="es-ES_tradnl" b="1" noProof="0" dirty="0">
                <a:sym typeface="Wingdings" panose="05000000000000000000" pitchFamily="2" charset="2"/>
              </a:rPr>
              <a:t></a:t>
            </a:r>
            <a:endParaRPr lang="es-ES_tradnl" b="1" noProof="0" dirty="0"/>
          </a:p>
        </p:txBody>
      </p:sp>
      <p:sp>
        <p:nvSpPr>
          <p:cNvPr id="3" name="Slide Image Placeholder 2">
            <a:extLst>
              <a:ext uri="{FF2B5EF4-FFF2-40B4-BE49-F238E27FC236}">
                <a16:creationId xmlns:a16="http://schemas.microsoft.com/office/drawing/2014/main" id="{8CF8A6EC-5145-2BC6-F66F-876C5D408DCD}"/>
              </a:ext>
            </a:extLst>
          </p:cNvPr>
          <p:cNvSpPr>
            <a:spLocks noGrp="1" noRot="1" noChangeAspect="1"/>
          </p:cNvSpPr>
          <p:nvPr>
            <p:ph type="sldImg"/>
          </p:nvPr>
        </p:nvSpPr>
        <p:spPr/>
      </p:sp>
    </p:spTree>
    <p:extLst>
      <p:ext uri="{BB962C8B-B14F-4D97-AF65-F5344CB8AC3E}">
        <p14:creationId xmlns:p14="http://schemas.microsoft.com/office/powerpoint/2010/main" val="22238044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b="1" noProof="0" dirty="0"/>
              <a:t>CONTINUACIÓN</a:t>
            </a:r>
            <a:r>
              <a:rPr lang="es-ES_tradnl" b="1" noProof="0" dirty="0">
                <a:sym typeface="Wingdings" panose="05000000000000000000" pitchFamily="2" charset="2"/>
              </a:rPr>
              <a:t></a:t>
            </a:r>
            <a:endParaRPr lang="es-ES_tradnl" b="1" noProof="0" dirty="0"/>
          </a:p>
          <a:p>
            <a:endParaRPr lang="es-ES_tradnl" noProof="0" dirty="0"/>
          </a:p>
          <a:p>
            <a:r>
              <a:rPr lang="es-ES_tradnl" b="1" noProof="0" dirty="0"/>
              <a:t>DEBATE GENERAL</a:t>
            </a:r>
          </a:p>
          <a:p>
            <a:pPr marL="171450" lvl="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¿Qué medidas se pueden tomar para garantizar que las remisiones a los servicios se efectúen y que la situación de Nadia mejore?</a:t>
            </a:r>
            <a:r>
              <a:rPr lang="es-ES_tradnl" i="1" noProof="0" dirty="0">
                <a:effectLst/>
              </a:rPr>
              <a:t> </a:t>
            </a:r>
            <a:endParaRPr lang="es-ES_tradnl" b="1" i="1"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Hacer seguimiento a la familia/menor para garantizar que están comprometidos con el plan (p. ej., verificar que la/el menor asista a las sesiones del apoyo psicosocial).</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Hacer seguimiento a los proveedores de servicios, por medio de llamadas o reuniones, para abordar cualquier problema/obstáculo en la prestación del servicio.</a:t>
            </a:r>
            <a:r>
              <a:rPr lang="es-ES_tradnl" noProof="0" dirty="0">
                <a:effectLst/>
              </a:rPr>
              <a:t> </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Si ha habido dificultades para acceder a la prestación de servicios, llevar a cabo una conferencia sobre el caso con el fin de abordar los cuellos de botella. En esta conferencia se puede incluir a Nadia y a sus padres o solo a los proveedores de servicio.</a:t>
            </a:r>
            <a:endParaRPr lang="es-ES_tradnl" b="1" i="1" noProof="0" dirty="0"/>
          </a:p>
          <a:p>
            <a:pPr marL="171450" lvl="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¿Qué consecuencias hay si las remisiones no se efectúan de forma correcta</a:t>
            </a:r>
            <a:r>
              <a:rPr lang="es-ES_tradnl" b="1" i="1"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Las/os menores/las familias no podrán recibir los servicios.</a:t>
            </a:r>
            <a:r>
              <a:rPr lang="es-ES_tradnl" noProof="0" dirty="0">
                <a:effectLst/>
              </a:rPr>
              <a:t> </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Habrá retrasos en la prestación de servicios a las/os menores y sus familias.</a:t>
            </a:r>
            <a:endParaRPr lang="es-ES_tradnl" noProof="0" dirty="0">
              <a:effectLst/>
            </a:endParaRP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Violaciones a la confidencialidad.</a:t>
            </a:r>
            <a:endParaRPr lang="es-ES_tradnl" noProof="0" dirty="0"/>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Si hay que transferir un caso, ¿qué medidas pueden tomar las/os asistentes sociales para garantizar la continuidad de los servicios y ayuda a la / al menor</a:t>
            </a:r>
            <a:r>
              <a:rPr lang="es-ES_tradnl" b="1" i="1" noProof="0" dirty="0"/>
              <a:t>?</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Identificar al nuevo proveedor de gestión de casos que vaya a recibir el caso y explicárselo sin compartir datos personales.</a:t>
            </a:r>
            <a:r>
              <a:rPr lang="es-ES_tradnl" noProof="0" dirty="0">
                <a:effectLst/>
              </a:rPr>
              <a:t> </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Explicar a la / al menor y a la familia la razón por la que se debe transferir el caso a otra/o asistente social y/u organización.</a:t>
            </a:r>
            <a:r>
              <a:rPr lang="es-ES_tradnl" noProof="0" dirty="0">
                <a:effectLst/>
              </a:rPr>
              <a:t> </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Obtener el consentimiento de la / del menor y de la familia para transferir el caso antes de compartir cualquier información.</a:t>
            </a:r>
            <a:r>
              <a:rPr lang="es-ES_tradnl" noProof="0" dirty="0">
                <a:effectLst/>
              </a:rPr>
              <a:t> </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Si el nuevo proveedor de gestión de casos confirma que tiene capacidad para recibir el caso, la/el asistente social/supervisor deberá transferir los documentos de la / del menor a la /al nueva/o asistente social/organización y hablar con ella/él de forma presencial para exponerle el caso.</a:t>
            </a:r>
            <a:r>
              <a:rPr lang="es-ES_tradnl" noProof="0" dirty="0">
                <a:effectLst/>
              </a:rPr>
              <a:t> </a:t>
            </a:r>
            <a:endParaRPr lang="es-ES_tradnl"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Siempre que sea posible, la/el asistente social debe acompañar a la/al nueva/o asistente social a conocer a la /al menor por primera vez y facilitar la transición.</a:t>
            </a:r>
            <a:r>
              <a:rPr lang="es-ES_tradnl" noProof="0" dirty="0">
                <a:effectLst/>
              </a:rPr>
              <a:t> </a:t>
            </a:r>
            <a:endParaRPr lang="es-ES_tradnl" noProof="0" dirty="0"/>
          </a:p>
        </p:txBody>
      </p:sp>
      <p:sp>
        <p:nvSpPr>
          <p:cNvPr id="4" name="Slide Image Placeholder 3">
            <a:extLst>
              <a:ext uri="{FF2B5EF4-FFF2-40B4-BE49-F238E27FC236}">
                <a16:creationId xmlns:a16="http://schemas.microsoft.com/office/drawing/2014/main" id="{72DFF353-70CE-BE71-79E2-FF8119CE13DE}"/>
              </a:ext>
            </a:extLst>
          </p:cNvPr>
          <p:cNvSpPr>
            <a:spLocks noGrp="1" noRot="1" noChangeAspect="1"/>
          </p:cNvSpPr>
          <p:nvPr>
            <p:ph type="sldImg"/>
          </p:nvPr>
        </p:nvSpPr>
        <p:spPr/>
      </p:sp>
    </p:spTree>
    <p:extLst>
      <p:ext uri="{BB962C8B-B14F-4D97-AF65-F5344CB8AC3E}">
        <p14:creationId xmlns:p14="http://schemas.microsoft.com/office/powerpoint/2010/main" val="17526581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endParaRPr lang="es-ES_tradnl"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Pídale a los participantes que se dirijan a la </a:t>
            </a:r>
            <a:r>
              <a:rPr lang="es-ES_tradnl" sz="1200" b="1" noProof="0" dirty="0"/>
              <a:t>página 26 del Libro de ejercicios: Formulario de prestación de servicios.</a:t>
            </a:r>
            <a:endParaRPr lang="es-ES_tradnl" i="1" noProof="0" dirty="0"/>
          </a:p>
          <a:p>
            <a:pPr marL="171450" indent="-171450">
              <a:buFont typeface="Arial" panose="020B0604020202020204" pitchFamily="34" charset="0"/>
              <a:buChar char="•"/>
            </a:pPr>
            <a:r>
              <a:rPr lang="es-ES_tradnl" i="1" noProof="0" dirty="0"/>
              <a:t>Estos son algunos aspectos clave del formulario.</a:t>
            </a:r>
          </a:p>
          <a:p>
            <a:pPr marL="171450" indent="-171450">
              <a:buFont typeface="Arial" panose="020B0604020202020204" pitchFamily="34" charset="0"/>
              <a:buChar char="•"/>
            </a:pPr>
            <a:r>
              <a:rPr lang="es-ES_tradnl" i="1" noProof="0" dirty="0"/>
              <a:t>Haga un repaso de la relación entre la gestión de casos, los formularios y CPIMS+.</a:t>
            </a:r>
          </a:p>
          <a:p>
            <a:pPr marL="171450" indent="-171450">
              <a:buFont typeface="Arial" panose="020B0604020202020204" pitchFamily="34" charset="0"/>
              <a:buChar char="•"/>
            </a:pPr>
            <a:r>
              <a:rPr lang="es-ES_tradnl" noProof="0" dirty="0"/>
              <a:t>Presente el contenido de la diapositiva. </a:t>
            </a:r>
          </a:p>
          <a:p>
            <a:pPr marL="171450" indent="-171450">
              <a:buFont typeface="Arial" panose="020B0604020202020204" pitchFamily="34" charset="0"/>
              <a:buChar char="•"/>
            </a:pPr>
            <a:endParaRPr lang="es-ES_tradnl" noProof="0" dirty="0"/>
          </a:p>
        </p:txBody>
      </p:sp>
      <p:sp>
        <p:nvSpPr>
          <p:cNvPr id="3" name="Slide Image Placeholder 2">
            <a:extLst>
              <a:ext uri="{FF2B5EF4-FFF2-40B4-BE49-F238E27FC236}">
                <a16:creationId xmlns:a16="http://schemas.microsoft.com/office/drawing/2014/main" id="{8C059CAB-D9F4-73F4-64B4-1FB955A6B8F8}"/>
              </a:ext>
            </a:extLst>
          </p:cNvPr>
          <p:cNvSpPr>
            <a:spLocks noGrp="1" noRot="1" noChangeAspect="1"/>
          </p:cNvSpPr>
          <p:nvPr>
            <p:ph type="sldImg"/>
          </p:nvPr>
        </p:nvSpPr>
        <p:spPr/>
      </p:sp>
    </p:spTree>
    <p:extLst>
      <p:ext uri="{BB962C8B-B14F-4D97-AF65-F5344CB8AC3E}">
        <p14:creationId xmlns:p14="http://schemas.microsoft.com/office/powerpoint/2010/main" val="20945449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noProof="0" dirty="0"/>
              <a:t>Presente el contenido de la diapositiva. </a:t>
            </a:r>
          </a:p>
        </p:txBody>
      </p:sp>
      <p:sp>
        <p:nvSpPr>
          <p:cNvPr id="3" name="Slide Image Placeholder 2">
            <a:extLst>
              <a:ext uri="{FF2B5EF4-FFF2-40B4-BE49-F238E27FC236}">
                <a16:creationId xmlns:a16="http://schemas.microsoft.com/office/drawing/2014/main" id="{ABA7378B-633C-179C-EDEB-053BBC45E6D0}"/>
              </a:ext>
            </a:extLst>
          </p:cNvPr>
          <p:cNvSpPr>
            <a:spLocks noGrp="1" noRot="1" noChangeAspect="1"/>
          </p:cNvSpPr>
          <p:nvPr>
            <p:ph type="sldImg"/>
          </p:nvPr>
        </p:nvSpPr>
        <p:spPr/>
      </p:sp>
    </p:spTree>
    <p:extLst>
      <p:ext uri="{BB962C8B-B14F-4D97-AF65-F5344CB8AC3E}">
        <p14:creationId xmlns:p14="http://schemas.microsoft.com/office/powerpoint/2010/main" val="21359138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EXPLICAR:</a:t>
            </a:r>
          </a:p>
          <a:p>
            <a:pPr marL="171450" indent="-171450">
              <a:buFont typeface="Arial" panose="020B0604020202020204" pitchFamily="34" charset="0"/>
              <a:buChar char="•"/>
            </a:pPr>
            <a:r>
              <a:rPr lang="es-ES_tradnl" noProof="0" dirty="0"/>
              <a:t>Presente el contenido de la diapositiva. </a:t>
            </a:r>
          </a:p>
        </p:txBody>
      </p:sp>
      <p:sp>
        <p:nvSpPr>
          <p:cNvPr id="3" name="Slide Image Placeholder 2">
            <a:extLst>
              <a:ext uri="{FF2B5EF4-FFF2-40B4-BE49-F238E27FC236}">
                <a16:creationId xmlns:a16="http://schemas.microsoft.com/office/drawing/2014/main" id="{87A2F16C-F9DD-FB09-FFBB-7B83E29BEB03}"/>
              </a:ext>
            </a:extLst>
          </p:cNvPr>
          <p:cNvSpPr>
            <a:spLocks noGrp="1" noRot="1" noChangeAspect="1"/>
          </p:cNvSpPr>
          <p:nvPr>
            <p:ph type="sldImg"/>
          </p:nvPr>
        </p:nvSpPr>
        <p:spPr/>
      </p:sp>
    </p:spTree>
    <p:extLst>
      <p:ext uri="{BB962C8B-B14F-4D97-AF65-F5344CB8AC3E}">
        <p14:creationId xmlns:p14="http://schemas.microsoft.com/office/powerpoint/2010/main" val="271972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0767AD-8186-5647-9165-A19B63BA7F43}" type="slidenum">
              <a:rPr lang="en-US" smtClean="0"/>
              <a:t>9</a:t>
            </a:fld>
            <a:endParaRPr lang="en-US" dirty="0"/>
          </a:p>
        </p:txBody>
      </p:sp>
    </p:spTree>
    <p:extLst>
      <p:ext uri="{BB962C8B-B14F-4D97-AF65-F5344CB8AC3E}">
        <p14:creationId xmlns:p14="http://schemas.microsoft.com/office/powerpoint/2010/main" val="39479674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Ahora, haremos una demostración de CPIMS+. Veremos…</a:t>
            </a:r>
            <a:endParaRPr lang="es-ES_tradnl" b="0" i="1" noProof="0" dirty="0"/>
          </a:p>
          <a:p>
            <a:pPr marL="171450" indent="-171450">
              <a:buFont typeface="Arial" panose="020B0604020202020204" pitchFamily="34" charset="0"/>
              <a:buChar char="•"/>
            </a:pPr>
            <a:r>
              <a:rPr lang="es-ES_tradnl" b="0" i="0" noProof="0" dirty="0"/>
              <a:t>Presente el contenido de la diapositiva.</a:t>
            </a:r>
            <a:endParaRPr lang="es-ES_tradnl" b="1" i="0" noProof="0" dirty="0"/>
          </a:p>
          <a:p>
            <a:endParaRPr lang="es-ES_tradnl" b="1" noProof="0" dirty="0">
              <a:solidFill>
                <a:schemeClr val="tx1"/>
              </a:solidFill>
            </a:endParaRPr>
          </a:p>
          <a:p>
            <a:r>
              <a:rPr lang="es-ES_tradnl" b="1" noProof="0" dirty="0">
                <a:solidFill>
                  <a:schemeClr val="tx1"/>
                </a:solidFill>
              </a:rPr>
              <a:t>DEMO</a:t>
            </a:r>
          </a:p>
          <a:p>
            <a:pPr marL="171450" indent="-171450">
              <a:buFont typeface="Arial" panose="020B0604020202020204" pitchFamily="34" charset="0"/>
              <a:buChar char="•"/>
            </a:pPr>
            <a:r>
              <a:rPr lang="es-ES_tradnl" b="1" noProof="0" dirty="0">
                <a:hlinkClick r:id="rId3"/>
              </a:rPr>
              <a:t>Cómo hacer una remisión y solicitar el consentimiento</a:t>
            </a:r>
            <a:endParaRPr lang="es-ES_tradnl" b="1" noProof="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effectLst/>
                <a:latin typeface="Helvetica Neue" panose="02000503000000020004" pitchFamily="2" charset="0"/>
              </a:rPr>
              <a:t>Ver el video en el enlace y el PPT “CPIMS+: Demostración”.</a:t>
            </a:r>
            <a:endParaRPr lang="es-ES_tradnl" noProof="0" dirty="0"/>
          </a:p>
          <a:p>
            <a:pPr marL="628650" lvl="1" indent="-171450">
              <a:buFont typeface="Arial" panose="020B0604020202020204" pitchFamily="34" charset="0"/>
              <a:buChar char="•"/>
            </a:pPr>
            <a:r>
              <a:rPr lang="es-ES_tradnl" noProof="0" dirty="0"/>
              <a:t>Consulte aquí el Protocolo de intercambio de información.</a:t>
            </a:r>
          </a:p>
          <a:p>
            <a:pPr marL="628650" lvl="1" indent="-171450">
              <a:buFont typeface="Arial" panose="020B0604020202020204" pitchFamily="34" charset="0"/>
              <a:buChar char="•"/>
            </a:pPr>
            <a:r>
              <a:rPr lang="es-ES_tradnl" noProof="0" dirty="0"/>
              <a:t>Explicar las 2 formas de hacer remisiones casos en CPIMS+. </a:t>
            </a:r>
          </a:p>
          <a:p>
            <a:pPr marL="171450" indent="-171450">
              <a:buFont typeface="Arial" panose="020B0604020202020204" pitchFamily="34" charset="0"/>
              <a:buChar char="•"/>
            </a:pPr>
            <a:r>
              <a:rPr lang="es-ES_tradnl" b="1" noProof="0" dirty="0"/>
              <a:t>Formulario de servicios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Consulte aquí </a:t>
            </a:r>
            <a:r>
              <a:rPr lang="es-ES_tradnl" noProof="0" dirty="0">
                <a:highlight>
                  <a:srgbClr val="FFFF00"/>
                </a:highlight>
              </a:rPr>
              <a:t>el </a:t>
            </a:r>
            <a:r>
              <a:rPr lang="es-ES_tradnl" noProof="0" dirty="0">
                <a:latin typeface="Arial" panose="020B0604020202020204" pitchFamily="34" charset="0"/>
                <a:cs typeface="Arial" panose="020B0604020202020204" pitchFamily="34" charset="0"/>
              </a:rPr>
              <a:t>Protocolo para la protección de datos e intercambio de la información.</a:t>
            </a:r>
            <a:endParaRPr lang="es-ES_tradnl" noProof="0" dirty="0">
              <a:highlight>
                <a:srgbClr val="FFFF00"/>
              </a:highlight>
            </a:endParaRPr>
          </a:p>
          <a:p>
            <a:pPr marL="171450" indent="-171450">
              <a:buFont typeface="Arial" panose="020B0604020202020204" pitchFamily="34" charset="0"/>
              <a:buChar char="•"/>
            </a:pPr>
            <a:r>
              <a:rPr lang="es-ES_tradnl" b="1" noProof="0" dirty="0"/>
              <a:t>Formulario de remisiones interagenciales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Consulte aquí el </a:t>
            </a:r>
            <a:r>
              <a:rPr lang="es-ES_tradnl" noProof="0" dirty="0">
                <a:latin typeface="Arial" panose="020B0604020202020204" pitchFamily="34" charset="0"/>
                <a:cs typeface="Arial" panose="020B0604020202020204" pitchFamily="34" charset="0"/>
              </a:rPr>
              <a:t>Protocolo para la protección de datos e intercambio de la información.</a:t>
            </a:r>
            <a:endParaRPr lang="es-ES_tradnl" noProof="0" dirty="0"/>
          </a:p>
          <a:p>
            <a:pPr marL="628650" lvl="1" indent="-171450">
              <a:buFont typeface="Arial" panose="020B0604020202020204" pitchFamily="34" charset="0"/>
              <a:buChar char="•"/>
            </a:pPr>
            <a:r>
              <a:rPr lang="es-ES_tradnl" noProof="0" dirty="0"/>
              <a:t>Consulte aquí el Protocolo de intercambio de información.</a:t>
            </a:r>
          </a:p>
          <a:p>
            <a:pPr marL="171450" lvl="0" indent="-171450">
              <a:buFont typeface="Arial" panose="020B0604020202020204" pitchFamily="34" charset="0"/>
              <a:buChar char="•"/>
            </a:pPr>
            <a:r>
              <a:rPr lang="es-ES_tradnl" b="1" noProof="0" dirty="0">
                <a:hlinkClick r:id="rId4"/>
              </a:rPr>
              <a:t>Alertas</a:t>
            </a:r>
            <a:endParaRPr lang="es-ES_tradnl" b="1" noProof="0"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effectLst/>
                <a:latin typeface="Helvetica Neue" panose="02000503000000020004" pitchFamily="2" charset="0"/>
              </a:rPr>
              <a:t>Ver el video en el enlace y</a:t>
            </a:r>
            <a:r>
              <a:rPr lang="es-ES_tradnl" noProof="0" dirty="0"/>
              <a:t> la diapositiva en el </a:t>
            </a:r>
            <a:r>
              <a:rPr lang="es-ES_tradnl" noProof="0" dirty="0">
                <a:effectLst/>
                <a:latin typeface="Helvetica Neue" panose="02000503000000020004" pitchFamily="2" charset="0"/>
              </a:rPr>
              <a:t>PPT “CPIMS+: Demostración”.</a:t>
            </a:r>
            <a:r>
              <a:rPr lang="es-ES_tradnl" noProof="0" dirty="0"/>
              <a:t>  </a:t>
            </a:r>
          </a:p>
          <a:p>
            <a:pPr marL="171450" indent="-171450">
              <a:buFont typeface="Arial" panose="020B0604020202020204" pitchFamily="34" charset="0"/>
              <a:buChar char="•"/>
            </a:pPr>
            <a:r>
              <a:rPr lang="es-ES_tradnl" noProof="0" dirty="0"/>
              <a:t>Consulte la </a:t>
            </a:r>
            <a:r>
              <a:rPr lang="es-ES_tradnl" noProof="0" dirty="0">
                <a:hlinkClick r:id="rId5"/>
              </a:rPr>
              <a:t>guía del usuario de CPIMS+ </a:t>
            </a:r>
            <a:r>
              <a:rPr lang="es-ES_tradnl" noProof="0" dirty="0"/>
              <a:t>para obtener más información (vaya a Navegación de subformularios/alertas, asignaciones, transferencias y remisiones/remisiones, Navegación de subformularios/alertas). </a:t>
            </a:r>
          </a:p>
        </p:txBody>
      </p:sp>
      <p:sp>
        <p:nvSpPr>
          <p:cNvPr id="3" name="Slide Image Placeholder 2">
            <a:extLst>
              <a:ext uri="{FF2B5EF4-FFF2-40B4-BE49-F238E27FC236}">
                <a16:creationId xmlns:a16="http://schemas.microsoft.com/office/drawing/2014/main" id="{0FB8ACFA-54A4-608C-A37D-140405D2D076}"/>
              </a:ext>
            </a:extLst>
          </p:cNvPr>
          <p:cNvSpPr>
            <a:spLocks noGrp="1" noRot="1" noChangeAspect="1"/>
          </p:cNvSpPr>
          <p:nvPr>
            <p:ph type="sldImg"/>
          </p:nvPr>
        </p:nvSpPr>
        <p:spPr/>
      </p:sp>
    </p:spTree>
    <p:extLst>
      <p:ext uri="{BB962C8B-B14F-4D97-AF65-F5344CB8AC3E}">
        <p14:creationId xmlns:p14="http://schemas.microsoft.com/office/powerpoint/2010/main" val="266834559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77F95616-F0F2-18B5-19FE-09B3514E2BAE}"/>
              </a:ext>
            </a:extLst>
          </p:cNvPr>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b="0" noProof="0" dirty="0"/>
              <a:t>Cuando las/os participantes estén trabajando, esté atenta/o y pregúnteles </a:t>
            </a:r>
            <a:r>
              <a:rPr lang="es-ES_tradnl"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noProof="0" dirty="0"/>
              <a:t>Si algún participante tiene dificultades, muéstrele lo que hay que hacer en la pantalla.</a:t>
            </a:r>
            <a:endParaRPr lang="es-ES_tradnl"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a:t>
            </a:r>
            <a:endParaRPr lang="es-ES_tradnl" b="0" noProof="0" dirty="0"/>
          </a:p>
          <a:p>
            <a:endParaRPr lang="es-ES_tradnl" b="1" noProof="0" dirty="0"/>
          </a:p>
          <a:p>
            <a:r>
              <a:rPr lang="es-ES_tradnl" b="1" noProof="0" dirty="0"/>
              <a:t>ACTIVIDAD INDIVIDUAL (Tiempo: 25 min)</a:t>
            </a:r>
          </a:p>
          <a:p>
            <a:pPr marL="171450" indent="-171450">
              <a:buFont typeface="Arial" panose="020B0604020202020204" pitchFamily="34" charset="0"/>
              <a:buChar char="•"/>
            </a:pPr>
            <a:r>
              <a:rPr lang="es-ES_tradnl" i="1" noProof="0" dirty="0"/>
              <a:t>¡Llegó el momento de practicar!</a:t>
            </a:r>
          </a:p>
          <a:p>
            <a:pPr marL="171450" indent="-171450">
              <a:buFont typeface="Arial" panose="020B0604020202020204" pitchFamily="34" charset="0"/>
              <a:buChar char="•"/>
            </a:pPr>
            <a:r>
              <a:rPr lang="es-ES_tradnl" i="1" noProof="0" dirty="0"/>
              <a:t>Por favor, diríjanse a </a:t>
            </a:r>
            <a:r>
              <a:rPr lang="es-ES_tradnl" b="1" i="1" noProof="0" dirty="0"/>
              <a:t>la página 25 del Libro de ejercicios: Estudio de caso - Paso 4.</a:t>
            </a:r>
          </a:p>
          <a:p>
            <a:pPr marL="171450" indent="-171450">
              <a:buFont typeface="Arial" panose="020B0604020202020204" pitchFamily="34" charset="0"/>
              <a:buChar char="•"/>
            </a:pPr>
            <a:r>
              <a:rPr lang="es-ES_tradnl" i="1" noProof="0" dirty="0"/>
              <a:t>Tendrán que hacer lo siguiente...</a:t>
            </a:r>
          </a:p>
          <a:p>
            <a:pPr marL="171450" indent="-171450">
              <a:buFont typeface="Arial" panose="020B0604020202020204" pitchFamily="34" charset="0"/>
              <a:buChar char="•"/>
            </a:pPr>
            <a:r>
              <a:rPr lang="es-ES_tradnl" noProof="0" dirty="0"/>
              <a:t>Presente el contenido de la diapositiva.</a:t>
            </a:r>
          </a:p>
          <a:p>
            <a:pPr marL="171450" indent="-171450">
              <a:buFont typeface="Arial" panose="020B0604020202020204" pitchFamily="34" charset="0"/>
              <a:buChar char="•"/>
            </a:pPr>
            <a:r>
              <a:rPr lang="es-ES_tradnl" noProof="0" dirty="0"/>
              <a:t>Los supervisores pueden ayudar a las/os asistentes sociales con su ejercicio. </a:t>
            </a:r>
          </a:p>
          <a:p>
            <a:pPr marL="171450" indent="-171450">
              <a:buFont typeface="Arial" panose="020B0604020202020204" pitchFamily="34" charset="0"/>
              <a:buChar char="•"/>
            </a:pPr>
            <a:r>
              <a:rPr lang="es-ES_tradnl" b="0" noProof="0" dirty="0"/>
              <a:t>Tenga en cuenta lo siguiente:</a:t>
            </a:r>
          </a:p>
          <a:p>
            <a:pPr marL="628650" lvl="1" indent="-171450">
              <a:buFont typeface="Arial" panose="020B0604020202020204" pitchFamily="34" charset="0"/>
              <a:buChar char="•"/>
            </a:pPr>
            <a:r>
              <a:rPr lang="es-ES_tradnl" noProof="0" dirty="0"/>
              <a:t>Verifique que haya proveedores de servicios en CPIMS+ y especifique uno para la actividad.</a:t>
            </a:r>
          </a:p>
          <a:p>
            <a:pPr marL="628650" lvl="1" indent="-171450">
              <a:buFont typeface="Arial" panose="020B0604020202020204" pitchFamily="34" charset="0"/>
              <a:buChar char="•"/>
            </a:pPr>
            <a:r>
              <a:rPr lang="es-ES_tradnl" noProof="0" dirty="0"/>
              <a:t>Dependiendo de las organizaciones que participen en la formación, especifique a qué usuario deberán transferir el caso, e indíqueles que deberán verificar si la transferencia se realizó satisfactoriamente.</a:t>
            </a:r>
          </a:p>
          <a:p>
            <a:pPr marL="628650" lvl="1" indent="-171450">
              <a:buFont typeface="Arial" panose="020B0604020202020204" pitchFamily="34" charset="0"/>
              <a:buChar char="•"/>
            </a:pPr>
            <a:r>
              <a:rPr lang="es-ES_tradnl" noProof="0" dirty="0"/>
              <a:t>Si solo hay 1 organización, cree una “falsa” para que los participantes puedan transferir el caso y desde esa cuenta verifique que los participantes estén haciendo las transferencias correctamente. </a:t>
            </a:r>
          </a:p>
          <a:p>
            <a:pPr marL="628650" lvl="1" indent="-171450">
              <a:buFont typeface="Arial" panose="020B0604020202020204" pitchFamily="34" charset="0"/>
              <a:buChar char="•"/>
            </a:pPr>
            <a:r>
              <a:rPr lang="es-ES_tradnl" noProof="0" dirty="0"/>
              <a:t>El/la facilitador/a debe simular que es el proveedor de servicios, mostrarles cómo actualizar una remisión y hacer clic en "finalizar" cuando el servicio haya sido prestado. </a:t>
            </a:r>
          </a:p>
          <a:p>
            <a:pPr marL="171450" indent="-171450">
              <a:buFont typeface="Arial" panose="020B0604020202020204" pitchFamily="34" charset="0"/>
              <a:buChar char="•"/>
            </a:pPr>
            <a:r>
              <a:rPr lang="es-ES_tradnl" noProof="0" dirty="0"/>
              <a:t>Recorra el salón y pregunte si alguien necesita ayuda.</a:t>
            </a:r>
          </a:p>
          <a:p>
            <a:pPr marL="171450" indent="-171450">
              <a:buFont typeface="Arial" panose="020B0604020202020204" pitchFamily="34" charset="0"/>
              <a:buChar char="•"/>
            </a:pPr>
            <a:r>
              <a:rPr lang="es-ES_tradnl" noProof="0" dirty="0"/>
              <a:t>Facilitador/a: ingrese al sistema con su perfil de administrador para verificar que todas/os las/os participantes hayan hecho el ejercicio.</a:t>
            </a:r>
            <a:endParaRPr lang="es-ES_tradnl" b="0" noProof="0" dirty="0"/>
          </a:p>
          <a:p>
            <a:pPr marL="171450" indent="-171450">
              <a:buFont typeface="Arial" panose="020B0604020202020204" pitchFamily="34" charset="0"/>
              <a:buChar char="•"/>
            </a:pPr>
            <a:endParaRPr lang="es-ES_tradnl" noProof="0" dirty="0"/>
          </a:p>
          <a:p>
            <a:pPr marL="171450" indent="-171450">
              <a:buFont typeface="Arial" panose="020B0604020202020204" pitchFamily="34" charset="0"/>
              <a:buChar char="•"/>
            </a:pPr>
            <a:endParaRPr lang="es-ES_tradnl" noProof="0" dirty="0"/>
          </a:p>
        </p:txBody>
      </p:sp>
      <p:sp>
        <p:nvSpPr>
          <p:cNvPr id="3" name="Slide Image Placeholder 2">
            <a:extLst>
              <a:ext uri="{FF2B5EF4-FFF2-40B4-BE49-F238E27FC236}">
                <a16:creationId xmlns:a16="http://schemas.microsoft.com/office/drawing/2014/main" id="{A5747F56-BDF3-2956-BE9E-1E2C37283D60}"/>
              </a:ext>
            </a:extLst>
          </p:cNvPr>
          <p:cNvSpPr>
            <a:spLocks noGrp="1" noRot="1" noChangeAspect="1"/>
          </p:cNvSpPr>
          <p:nvPr>
            <p:ph type="sldImg"/>
          </p:nvPr>
        </p:nvSpPr>
        <p:spPr/>
      </p:sp>
    </p:spTree>
    <p:extLst>
      <p:ext uri="{BB962C8B-B14F-4D97-AF65-F5344CB8AC3E}">
        <p14:creationId xmlns:p14="http://schemas.microsoft.com/office/powerpoint/2010/main" val="26714243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050" b="1" noProof="0" dirty="0"/>
              <a:t>NO OLVIDE HACER LOS AJUSTES NECESARIOS SI ES UNA FORMACIÓN A DISTANCIA</a:t>
            </a:r>
          </a:p>
          <a:p>
            <a:pPr marL="171450" indent="-171450">
              <a:buFont typeface="Arial" panose="020B0604020202020204" pitchFamily="34" charset="0"/>
              <a:buChar char="•"/>
            </a:pPr>
            <a:r>
              <a:rPr lang="es-ES_tradnl" sz="1100" noProof="0" dirty="0"/>
              <a:t>Tome nota de las respuestas de las/os participantes en Jamboard o una pizarra.</a:t>
            </a:r>
          </a:p>
          <a:p>
            <a:pPr marL="0" marR="0" lvl="0" indent="0" algn="l" defTabSz="914400" rtl="0" eaLnBrk="1" fontAlgn="auto" latinLnBrk="0" hangingPunct="1">
              <a:spcBef>
                <a:spcPts val="0"/>
              </a:spcBef>
              <a:spcAft>
                <a:spcPts val="0"/>
              </a:spcAft>
              <a:buClrTx/>
              <a:buSzTx/>
              <a:buFontTx/>
              <a:buNone/>
              <a:tabLst/>
              <a:defRPr/>
            </a:pPr>
            <a:r>
              <a:rPr lang="es-ES_tradnl" sz="1100" b="1" noProof="0" dirty="0">
                <a:highlight>
                  <a:schemeClr val="lt1"/>
                </a:highlight>
                <a:sym typeface="Helvetica Neue"/>
              </a:rPr>
              <a:t>_____________________________________________________________________________</a:t>
            </a:r>
            <a:endParaRPr lang="es-ES_tradnl" sz="1100" b="0" noProof="0" dirty="0"/>
          </a:p>
          <a:p>
            <a:endParaRPr lang="es-ES_tradnl" sz="1100" b="1" noProof="0" dirty="0"/>
          </a:p>
          <a:p>
            <a:r>
              <a:rPr lang="es-ES_tradnl" sz="1100" b="1" noProof="0" dirty="0"/>
              <a:t>DEMO (opcional)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noProof="0" dirty="0"/>
              <a:t>Si hay tiempo, pida a un voluntario que pase al frente y muestre a los demás los pasos para resolver el ejercicio (desde el computador de la/del facilitador/a para que todos puedan verlo).</a:t>
            </a:r>
          </a:p>
          <a:p>
            <a:endParaRPr lang="es-ES_tradnl" sz="1100" noProof="0" dirty="0"/>
          </a:p>
          <a:p>
            <a:r>
              <a:rPr lang="es-ES_tradnl" sz="1100" b="1" noProof="0" dirty="0"/>
              <a:t>DEBATE GENERAL</a:t>
            </a:r>
          </a:p>
          <a:p>
            <a:pPr marL="171450" indent="-171450">
              <a:buFont typeface="Arial" panose="020B0604020202020204" pitchFamily="34" charset="0"/>
              <a:buChar char="•"/>
            </a:pPr>
            <a:r>
              <a:rPr lang="es-ES_tradnl" sz="1100" i="1" noProof="0" dirty="0"/>
              <a:t>¿Cómo les fue? ¿Qué fue fácil? ¿Qué fue difícil?</a:t>
            </a:r>
          </a:p>
          <a:p>
            <a:pPr marL="171450" indent="-171450">
              <a:buFont typeface="Arial" panose="020B0604020202020204" pitchFamily="34" charset="0"/>
              <a:buChar char="•"/>
            </a:pPr>
            <a:r>
              <a:rPr lang="es-ES_tradnl" sz="1100" i="1" noProof="0" dirty="0"/>
              <a:t>¿Creen que esto podría ayudarles en su proceso de gestión de casos? ¿Lo dificultaría? </a:t>
            </a:r>
          </a:p>
          <a:p>
            <a:pPr marL="171450" indent="-171450">
              <a:buFont typeface="Arial" panose="020B0604020202020204" pitchFamily="34" charset="0"/>
              <a:buChar char="•"/>
            </a:pPr>
            <a:r>
              <a:rPr lang="es-ES_tradnl" sz="1100" noProof="0" dirty="0"/>
              <a:t>Anote las respuestas en la pizarra/Jamboard.</a:t>
            </a:r>
          </a:p>
          <a:p>
            <a:pPr marL="171450" indent="-171450">
              <a:buFont typeface="Arial" panose="020B0604020202020204" pitchFamily="34" charset="0"/>
              <a:buChar char="•"/>
            </a:pPr>
            <a:r>
              <a:rPr lang="es-ES_tradnl" sz="1100" noProof="0" dirty="0"/>
              <a:t>Tome nota de las respuestas, opiniones y cualquier problema técnico que surja, ya que deberá compartirlo con el Comité Directivo de CPIMS.</a:t>
            </a:r>
          </a:p>
          <a:p>
            <a:endParaRPr lang="es-ES_tradnl" sz="1100" noProof="0" dirty="0"/>
          </a:p>
          <a:p>
            <a:r>
              <a:rPr lang="es-ES_tradnl" sz="1100"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i="1" noProof="0" dirty="0"/>
              <a:t>Dificultades habituales</a:t>
            </a:r>
          </a:p>
          <a:p>
            <a:pPr marL="628650" lvl="1" indent="-171450">
              <a:buFont typeface="Arial" panose="020B0604020202020204" pitchFamily="34" charset="0"/>
              <a:buChar char="•"/>
            </a:pPr>
            <a:r>
              <a:rPr lang="es-ES_tradnl" sz="1150" i="1" noProof="0" dirty="0"/>
              <a:t>¿Qué debe hacer un usuario para aceptar o rechazar una remisión?</a:t>
            </a:r>
          </a:p>
          <a:p>
            <a:pPr marL="628650" lvl="1" indent="-171450">
              <a:buFont typeface="Arial" panose="020B0604020202020204" pitchFamily="34" charset="0"/>
              <a:buChar char="•"/>
            </a:pPr>
            <a:r>
              <a:rPr lang="es-ES_tradnl" sz="1150" i="1" noProof="0" dirty="0"/>
              <a:t>¿Cómo sabe un usuario si el proveedor de servicios recibió la remisión?</a:t>
            </a:r>
          </a:p>
          <a:p>
            <a:pPr marL="628650" lvl="1" indent="-171450">
              <a:buFont typeface="Arial" panose="020B0604020202020204" pitchFamily="34" charset="0"/>
              <a:buChar char="•"/>
            </a:pPr>
            <a:r>
              <a:rPr lang="es-ES_tradnl" sz="1150" i="1" noProof="0" dirty="0"/>
              <a:t>Las/os asistentes sociales pueden olvidar llenar la casilla para el consentimiento antes de realizar las remisiones.</a:t>
            </a:r>
          </a:p>
          <a:p>
            <a:pPr marL="1085850" lvl="2" indent="-171450">
              <a:buFont typeface="Arial" panose="020B0604020202020204" pitchFamily="34" charset="0"/>
              <a:buChar char="•"/>
            </a:pPr>
            <a:r>
              <a:rPr lang="es-ES_tradnl" sz="1150" i="1" noProof="0" dirty="0"/>
              <a:t>Verificar la casilla del consentimiento no solo es uno de los principios en la gestión de la información (IM4CM). También permite evitar que se hagan remisiones sin que se cumpla ese requisito.</a:t>
            </a:r>
          </a:p>
          <a:p>
            <a:pPr marL="1085850" lvl="2" indent="-171450">
              <a:buFont typeface="Arial" panose="020B0604020202020204" pitchFamily="34" charset="0"/>
              <a:buChar char="•"/>
            </a:pPr>
            <a:r>
              <a:rPr lang="es-ES_tradnl" sz="1150" i="1" noProof="0" dirty="0"/>
              <a:t>Es decir que, para poder hacer una remisión de forma exitosa, es indispensable contar con el consentimiento para hacerlo.</a:t>
            </a:r>
          </a:p>
          <a:p>
            <a:pPr marL="628650" lvl="1" indent="-171450">
              <a:buFont typeface="Arial" panose="020B0604020202020204" pitchFamily="34" charset="0"/>
              <a:buChar char="•"/>
            </a:pPr>
            <a:r>
              <a:rPr lang="es-ES_tradnl" sz="1150" i="1" noProof="0" dirty="0"/>
              <a:t>También es probable que, al culminar la prestación de un servicio, las/os asistentes sociales y los proveedores de servicios olviden hacer clic en "Listo" una vez hecha la remisión.</a:t>
            </a:r>
          </a:p>
          <a:p>
            <a:pPr marL="0" indent="0">
              <a:buFont typeface="Arial" panose="020B0604020202020204" pitchFamily="34" charset="0"/>
              <a:buNone/>
            </a:pPr>
            <a:endParaRPr lang="es-ES_tradnl" sz="1150" noProof="0" dirty="0"/>
          </a:p>
          <a:p>
            <a:pPr marL="0" indent="0">
              <a:buFont typeface="Arial" panose="020B0604020202020204" pitchFamily="34" charset="0"/>
              <a:buNone/>
            </a:pPr>
            <a:r>
              <a:rPr lang="es-ES_tradnl" sz="1100" b="1" noProof="0" dirty="0"/>
              <a:t>ACTIVIDAD INDIVIDUAL</a:t>
            </a:r>
          </a:p>
          <a:p>
            <a:pPr marL="171450" indent="-171450">
              <a:buFont typeface="Arial" panose="020B0604020202020204" pitchFamily="34" charset="0"/>
              <a:buChar char="•"/>
            </a:pPr>
            <a:r>
              <a:rPr lang="es-ES_tradnl" sz="1100" noProof="0" dirty="0"/>
              <a:t>Dé a los participantes 5 minutos para tomar apuntes en la </a:t>
            </a:r>
            <a:r>
              <a:rPr lang="es-ES_tradnl" sz="1100" b="1" noProof="0" dirty="0"/>
              <a:t>página 3 del Libro de ejercicios: Plan de integración de CPIMS+.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i="1" noProof="0" dirty="0"/>
              <a:t>Antes de continuar, ¿alguien tiene alguna pregunta?</a:t>
            </a:r>
          </a:p>
        </p:txBody>
      </p:sp>
      <p:sp>
        <p:nvSpPr>
          <p:cNvPr id="4" name="Slide Number Placeholder 3"/>
          <p:cNvSpPr>
            <a:spLocks noGrp="1"/>
          </p:cNvSpPr>
          <p:nvPr>
            <p:ph type="sldNum" sz="quarter" idx="5"/>
          </p:nvPr>
        </p:nvSpPr>
        <p:spPr/>
        <p:txBody>
          <a:bodyPr/>
          <a:lstStyle/>
          <a:p>
            <a:fld id="{780767AD-8186-5647-9165-A19B63BA7F43}" type="slidenum">
              <a:rPr lang="en-US" smtClean="0"/>
              <a:t>92</a:t>
            </a:fld>
            <a:endParaRPr lang="en-US" dirty="0"/>
          </a:p>
        </p:txBody>
      </p:sp>
      <p:sp>
        <p:nvSpPr>
          <p:cNvPr id="7" name="Slide Image Placeholder 6">
            <a:extLst>
              <a:ext uri="{FF2B5EF4-FFF2-40B4-BE49-F238E27FC236}">
                <a16:creationId xmlns:a16="http://schemas.microsoft.com/office/drawing/2014/main" id="{C2FB3A0B-1E8E-1B7D-86D8-8D62545CB873}"/>
              </a:ext>
            </a:extLst>
          </p:cNvPr>
          <p:cNvSpPr>
            <a:spLocks noGrp="1" noRot="1" noChangeAspect="1"/>
          </p:cNvSpPr>
          <p:nvPr>
            <p:ph type="sldImg"/>
          </p:nvPr>
        </p:nvSpPr>
        <p:spPr/>
      </p:sp>
    </p:spTree>
    <p:extLst>
      <p:ext uri="{BB962C8B-B14F-4D97-AF65-F5344CB8AC3E}">
        <p14:creationId xmlns:p14="http://schemas.microsoft.com/office/powerpoint/2010/main" val="3091563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1B6C79F4-209D-0B8A-972C-9A202DB3234E}"/>
              </a:ext>
            </a:extLst>
          </p:cNvPr>
          <p:cNvSpPr>
            <a:spLocks noGrp="1"/>
          </p:cNvSpPr>
          <p:nvPr>
            <p:ph type="body" idx="1"/>
          </p:nvPr>
        </p:nvSpPr>
        <p:spPr/>
        <p:txBody>
          <a:bodyPr/>
          <a:lstStyle/>
          <a:p>
            <a:r>
              <a:rPr lang="es-ES_tradnl" b="1" noProof="0" dirty="0"/>
              <a:t>VIDEO</a:t>
            </a:r>
          </a:p>
          <a:p>
            <a:pPr marL="171450" indent="-171450">
              <a:buFont typeface="Arial" panose="020B0604020202020204" pitchFamily="34" charset="0"/>
              <a:buChar char="•"/>
            </a:pPr>
            <a:r>
              <a:rPr lang="es-ES_tradnl" i="1" noProof="0" dirty="0"/>
              <a:t>Veamos un video sobre el quinto paso, “Seguimiento y revisión”.</a:t>
            </a:r>
          </a:p>
          <a:p>
            <a:pPr marL="628650" lvl="1" indent="-171450">
              <a:buFont typeface="Arial" panose="020B0604020202020204" pitchFamily="34" charset="0"/>
              <a:buChar char="•"/>
            </a:pPr>
            <a:r>
              <a:rPr lang="es-ES_tradnl" noProof="0" dirty="0"/>
              <a:t>Alternativa: invite a una/un voluntaria/o a leer el caso de la </a:t>
            </a:r>
            <a:r>
              <a:rPr lang="es-ES_tradnl" b="1" noProof="0" dirty="0"/>
              <a:t>página 28 del Libro de ejercicios: Estudio de caso - Paso 5.</a:t>
            </a:r>
          </a:p>
          <a:p>
            <a:pPr marL="171450" lvl="0" indent="-171450">
              <a:buFont typeface="Arial" panose="020B0604020202020204" pitchFamily="34" charset="0"/>
              <a:buChar char="•"/>
            </a:pPr>
            <a:r>
              <a:rPr lang="es-ES_tradnl" b="0" u="none" noProof="0" dirty="0"/>
              <a:t>Ver</a:t>
            </a:r>
            <a:r>
              <a:rPr lang="es-ES_tradnl" u="none" noProof="0" dirty="0">
                <a:hlinkClick r:id="rId3"/>
              </a:rPr>
              <a:t> </a:t>
            </a:r>
            <a:r>
              <a:rPr lang="es-ES_tradnl" noProof="0" dirty="0">
                <a:hlinkClick r:id="rId3"/>
              </a:rPr>
              <a:t>Vídeo</a:t>
            </a:r>
            <a:r>
              <a:rPr lang="es-ES_tradnl" noProof="0" dirty="0"/>
              <a:t>: </a:t>
            </a:r>
            <a:r>
              <a:rPr lang="en-BE" sz="1800" u="sng" kern="0" dirty="0">
                <a:solidFill>
                  <a:srgbClr val="0000FF"/>
                </a:solidFill>
                <a:effectLst/>
                <a:latin typeface="Calibri" panose="020F0502020204030204" pitchFamily="34" charset="0"/>
                <a:ea typeface="Calibri" panose="020F0502020204030204" pitchFamily="34" charset="0"/>
                <a:hlinkClick r:id="rId4"/>
              </a:rPr>
              <a:t>https://youtu.be/Kgwy6xCi3fo</a:t>
            </a:r>
            <a:endParaRPr lang="es-ES_tradnl" noProof="0" dirty="0"/>
          </a:p>
          <a:p>
            <a:pPr marL="171450" indent="-171450">
              <a:buFont typeface="Arial" panose="020B0604020202020204" pitchFamily="34" charset="0"/>
              <a:buChar char="•"/>
            </a:pPr>
            <a:endParaRPr lang="es-ES_tradnl" noProof="0" dirty="0"/>
          </a:p>
          <a:p>
            <a:pPr marL="171450" indent="-171450">
              <a:buFont typeface="Arial" panose="020B0604020202020204" pitchFamily="34" charset="0"/>
              <a:buChar char="•"/>
            </a:pPr>
            <a:endParaRPr lang="es-ES_tradnl" noProof="0" dirty="0"/>
          </a:p>
        </p:txBody>
      </p:sp>
      <p:sp>
        <p:nvSpPr>
          <p:cNvPr id="3" name="Slide Image Placeholder 2">
            <a:extLst>
              <a:ext uri="{FF2B5EF4-FFF2-40B4-BE49-F238E27FC236}">
                <a16:creationId xmlns:a16="http://schemas.microsoft.com/office/drawing/2014/main" id="{F838A670-8463-F21E-380C-0EB132C59038}"/>
              </a:ext>
            </a:extLst>
          </p:cNvPr>
          <p:cNvSpPr>
            <a:spLocks noGrp="1" noRot="1" noChangeAspect="1"/>
          </p:cNvSpPr>
          <p:nvPr>
            <p:ph type="sldImg"/>
          </p:nvPr>
        </p:nvSpPr>
        <p:spPr/>
      </p:sp>
    </p:spTree>
    <p:extLst>
      <p:ext uri="{BB962C8B-B14F-4D97-AF65-F5344CB8AC3E}">
        <p14:creationId xmlns:p14="http://schemas.microsoft.com/office/powerpoint/2010/main" val="37261985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_tradnl" sz="1100" b="1" noProof="0" dirty="0"/>
              <a:t>DEBATE EN GRUPO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noProof="0" dirty="0"/>
              <a:t>Divida a las/os participantes en grupos de 3-5 personas.</a:t>
            </a:r>
          </a:p>
          <a:p>
            <a:pPr marL="171450" indent="-171450">
              <a:buFont typeface="Arial" panose="020B0604020202020204" pitchFamily="34" charset="0"/>
              <a:buChar char="•"/>
            </a:pPr>
            <a:r>
              <a:rPr lang="es-ES_tradnl" sz="1100" noProof="0" dirty="0"/>
              <a:t>Presente el contenido de la diapositiva.</a:t>
            </a:r>
          </a:p>
          <a:p>
            <a:pPr marL="171450" indent="-171450">
              <a:buFont typeface="Arial" panose="020B0604020202020204" pitchFamily="34" charset="0"/>
              <a:buChar char="•"/>
            </a:pPr>
            <a:r>
              <a:rPr lang="es-ES_tradnl" sz="1100" noProof="0" dirty="0"/>
              <a:t>Deje que las/os participantes discutan.</a:t>
            </a:r>
          </a:p>
          <a:p>
            <a:pPr marL="171450" indent="-171450">
              <a:buFont typeface="Arial" panose="020B0604020202020204" pitchFamily="34" charset="0"/>
              <a:buChar char="•"/>
            </a:pPr>
            <a:r>
              <a:rPr lang="es-ES_tradnl" sz="1100" noProof="0" dirty="0"/>
              <a:t>Verifique que tengan el libro cerrado, ya que las respuestas están ahí.</a:t>
            </a:r>
          </a:p>
          <a:p>
            <a:endParaRPr lang="es-ES_tradnl" sz="1100" noProof="0" dirty="0"/>
          </a:p>
          <a:p>
            <a:r>
              <a:rPr lang="es-ES_tradnl" sz="1100" b="1" noProof="0" dirty="0"/>
              <a:t>DEBATE GENERAL (Tiempo: 10 min)</a:t>
            </a:r>
          </a:p>
          <a:p>
            <a:pPr marL="171450" indent="-171450">
              <a:buFont typeface="Arial" panose="020B0604020202020204" pitchFamily="34" charset="0"/>
              <a:buChar char="•"/>
            </a:pPr>
            <a:r>
              <a:rPr lang="es-ES_tradnl" sz="1100" noProof="0" dirty="0"/>
              <a:t>Asegúrese de que las/os participantes tengan tiempo para hablar sobre lo que discutieron (deje que los grupos se complementen).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100" noProof="0" dirty="0"/>
              <a:t>Puede complementar con lo siguiente:</a:t>
            </a:r>
          </a:p>
          <a:p>
            <a:pPr marL="171450" indent="-171450">
              <a:buFont typeface="Arial" panose="020B0604020202020204" pitchFamily="34" charset="0"/>
              <a:buChar char="•"/>
            </a:pPr>
            <a:r>
              <a:rPr lang="es-ES_tradnl" sz="1800" b="1" i="1" noProof="0" dirty="0">
                <a:effectLst/>
                <a:latin typeface="Calibri" panose="020F0502020204030204" pitchFamily="34" charset="0"/>
                <a:ea typeface="Calibri" panose="020F0502020204030204" pitchFamily="34" charset="0"/>
              </a:rPr>
              <a:t>¿En qué casos hay que adaptar el plan de caso?</a:t>
            </a:r>
            <a:r>
              <a:rPr lang="es-ES_tradnl" sz="1600" i="1" noProof="0" dirty="0">
                <a:effectLst/>
              </a:rPr>
              <a:t> </a:t>
            </a:r>
            <a:r>
              <a:rPr lang="es-ES_tradnl" sz="1150" b="1" i="1" noProof="0" dirty="0"/>
              <a:t> </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Cuando no se evidencia ningún progreso (p. ej., si la situación de la / del menor no mejora).</a:t>
            </a:r>
            <a:endParaRPr lang="es-ES_tradnl" sz="1150"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Cuando hay cambios en la situación de la / del menor, en la situación familiar o cualquier otro tipo de cambio que requiera hacer una revisión al plan de caso.</a:t>
            </a:r>
            <a:endParaRPr lang="es-ES_tradnl" sz="1150" noProof="0" dirty="0"/>
          </a:p>
          <a:p>
            <a:pPr marL="171450" indent="-171450">
              <a:buFont typeface="Arial" panose="020B0604020202020204" pitchFamily="34" charset="0"/>
              <a:buChar char="•"/>
            </a:pPr>
            <a:r>
              <a:rPr lang="es-ES_tradnl" sz="1150" b="1" i="1" noProof="0" dirty="0"/>
              <a:t>¿Qué determina la frecuencia del seguimiento? </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El nivel de riesgo del caso determina la frecuencia: p. ej., en el caso de Nadia, se debe hacer seguimiento, como mínimo, dos veces por semana, ya que es un caso de alto riesgo.</a:t>
            </a:r>
            <a:endParaRPr lang="es-ES_tradnl" sz="1150"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Si hay necesidades urgentes específicas, lo ideal sería programar los seguimientos. Sin embargo, hay ocasiones que pueden obligar a la/al asistente social a hacer seguimientos no programados cuando hay necesidades urgentes.</a:t>
            </a:r>
            <a:r>
              <a:rPr lang="es-ES_tradnl" sz="1150" noProof="0" dirty="0"/>
              <a:t> </a:t>
            </a:r>
          </a:p>
          <a:p>
            <a:pPr marL="171450" indent="-171450">
              <a:buFont typeface="Arial" panose="020B0604020202020204" pitchFamily="34" charset="0"/>
              <a:buChar char="•"/>
            </a:pPr>
            <a:r>
              <a:rPr lang="es-ES_tradnl" sz="1150" b="1" i="1" noProof="0" dirty="0"/>
              <a:t>¿</a:t>
            </a:r>
            <a:r>
              <a:rPr lang="es-ES_tradnl" sz="1800" b="1" i="1" noProof="0" dirty="0">
                <a:effectLst/>
                <a:latin typeface="Calibri" panose="020F0502020204030204" pitchFamily="34" charset="0"/>
                <a:ea typeface="Calibri" panose="020F0502020204030204" pitchFamily="34" charset="0"/>
              </a:rPr>
              <a:t>Con qué frecuencia deben revisar los supervisores los expedientes de su organización</a:t>
            </a:r>
            <a:r>
              <a:rPr lang="es-ES_tradnl" sz="1150" b="1" i="1" noProof="0" dirty="0"/>
              <a:t>? </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Los supervisores deben revisar de 3 a 5 expedientes por cada trabajador social una vez al mes.</a:t>
            </a:r>
            <a:endParaRPr lang="es-ES_tradnl" sz="1150" noProof="0" dirty="0"/>
          </a:p>
          <a:p>
            <a:pPr marL="171450" indent="-171450">
              <a:buFont typeface="Arial" panose="020B0604020202020204" pitchFamily="34" charset="0"/>
              <a:buChar char="•"/>
            </a:pPr>
            <a:r>
              <a:rPr lang="es-ES_tradnl" sz="1150" b="1" i="1" noProof="0" dirty="0">
                <a:effectLst/>
                <a:latin typeface="Calibri" panose="020F0502020204030204" pitchFamily="34" charset="0"/>
                <a:ea typeface="Calibri" panose="020F0502020204030204" pitchFamily="34" charset="0"/>
              </a:rPr>
              <a:t>¿</a:t>
            </a:r>
            <a:r>
              <a:rPr lang="es-ES_tradnl" sz="1800" b="1" i="1" noProof="0" dirty="0">
                <a:effectLst/>
                <a:latin typeface="Calibri" panose="020F0502020204030204" pitchFamily="34" charset="0"/>
                <a:ea typeface="Calibri" panose="020F0502020204030204" pitchFamily="34" charset="0"/>
              </a:rPr>
              <a:t>Qué información es importante tener en cuenta y registrar al revisar un caso</a:t>
            </a:r>
            <a:r>
              <a:rPr lang="es-ES_tradnl" sz="1600" b="1" i="1" noProof="0" dirty="0">
                <a:effectLst/>
                <a:latin typeface="Calibri" panose="020F0502020204030204" pitchFamily="34" charset="0"/>
                <a:ea typeface="Calibri" panose="020F0502020204030204" pitchFamily="34" charset="0"/>
              </a:rPr>
              <a:t>?</a:t>
            </a:r>
            <a:endParaRPr lang="es-ES_tradnl" sz="1150" b="1" i="1" noProof="0" dirty="0"/>
          </a:p>
          <a:p>
            <a:pPr marL="628650" lvl="1" indent="-171450">
              <a:buFont typeface="Arial" panose="020B0604020202020204" pitchFamily="34" charset="0"/>
              <a:buChar char="•"/>
            </a:pPr>
            <a:r>
              <a:rPr lang="es-ES_tradnl" sz="1150" noProof="0" dirty="0"/>
              <a:t>Situación actual de la/del menor;</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Progreso hacia el objetivo general del plan de caso;</a:t>
            </a:r>
            <a:r>
              <a:rPr lang="es-ES_tradnl" sz="1600" noProof="0" dirty="0">
                <a:effectLst/>
              </a:rPr>
              <a:t> </a:t>
            </a:r>
            <a:endParaRPr lang="es-ES_tradnl" sz="1150" noProof="0" dirty="0"/>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Si deben hacerse ajustes/modificaciones en el plan del caso;</a:t>
            </a:r>
            <a:r>
              <a:rPr lang="es-ES_tradnl" sz="1600" noProof="0" dirty="0">
                <a:effectLst/>
              </a:rPr>
              <a:t> </a:t>
            </a:r>
          </a:p>
          <a:p>
            <a:pPr marL="628650" lvl="1" indent="-171450">
              <a:buFont typeface="Arial" panose="020B0604020202020204" pitchFamily="34" charset="0"/>
              <a:buChar char="•"/>
            </a:pPr>
            <a:r>
              <a:rPr lang="es-ES_tradnl" sz="1800" noProof="0" dirty="0">
                <a:effectLst/>
                <a:latin typeface="Calibri" panose="020F0502020204030204" pitchFamily="34" charset="0"/>
                <a:ea typeface="Calibri" panose="020F0502020204030204" pitchFamily="34" charset="0"/>
              </a:rPr>
              <a:t>Si los cambios en la situación de la / del menor justifican hacer otra evaluación;</a:t>
            </a:r>
            <a:r>
              <a:rPr lang="es-ES_tradnl" sz="1600" noProof="0" dirty="0">
                <a:effectLst/>
              </a:rPr>
              <a:t> </a:t>
            </a:r>
            <a:endParaRPr lang="es-ES_tradnl" sz="1150" noProof="0" dirty="0"/>
          </a:p>
          <a:p>
            <a:pPr marL="628650" lvl="1" indent="-171450">
              <a:buFont typeface="Arial" panose="020B0604020202020204" pitchFamily="34" charset="0"/>
              <a:buChar char="•"/>
            </a:pPr>
            <a:r>
              <a:rPr lang="es-ES_tradnl" sz="1150" noProof="0" dirty="0"/>
              <a:t>Si ha cambiado el nivel de riesgo del caso;</a:t>
            </a:r>
          </a:p>
          <a:p>
            <a:pPr marL="628650" lvl="1" indent="-171450">
              <a:buFont typeface="Arial" panose="020B0604020202020204" pitchFamily="34" charset="0"/>
              <a:buChar char="•"/>
            </a:pPr>
            <a:r>
              <a:rPr lang="es-ES_tradnl" sz="1150" noProof="0" dirty="0"/>
              <a:t>Si es recomendable cerrar el caso;</a:t>
            </a:r>
          </a:p>
          <a:p>
            <a:pPr marL="628650" lvl="1" indent="-171450">
              <a:buFont typeface="Arial" panose="020B0604020202020204" pitchFamily="34" charset="0"/>
              <a:buChar char="•"/>
            </a:pPr>
            <a:r>
              <a:rPr lang="es-ES_tradnl" sz="1150" noProof="0" dirty="0"/>
              <a:t>Si es necesario programar otra revisión del caso.</a:t>
            </a:r>
          </a:p>
        </p:txBody>
      </p:sp>
      <p:sp>
        <p:nvSpPr>
          <p:cNvPr id="4" name="Slide Number Placeholder 3"/>
          <p:cNvSpPr>
            <a:spLocks noGrp="1"/>
          </p:cNvSpPr>
          <p:nvPr>
            <p:ph type="sldNum" sz="quarter" idx="5"/>
          </p:nvPr>
        </p:nvSpPr>
        <p:spPr/>
        <p:txBody>
          <a:bodyPr/>
          <a:lstStyle/>
          <a:p>
            <a:fld id="{780767AD-8186-5647-9165-A19B63BA7F43}" type="slidenum">
              <a:rPr lang="en-US" smtClean="0"/>
              <a:t>94</a:t>
            </a:fld>
            <a:endParaRPr lang="en-US" dirty="0"/>
          </a:p>
        </p:txBody>
      </p:sp>
      <p:sp>
        <p:nvSpPr>
          <p:cNvPr id="7" name="Slide Image Placeholder 6">
            <a:extLst>
              <a:ext uri="{FF2B5EF4-FFF2-40B4-BE49-F238E27FC236}">
                <a16:creationId xmlns:a16="http://schemas.microsoft.com/office/drawing/2014/main" id="{EB2DF240-B72E-DF95-143B-CC2797562BCD}"/>
              </a:ext>
            </a:extLst>
          </p:cNvPr>
          <p:cNvSpPr>
            <a:spLocks noGrp="1" noRot="1" noChangeAspect="1"/>
          </p:cNvSpPr>
          <p:nvPr>
            <p:ph type="sldImg"/>
          </p:nvPr>
        </p:nvSpPr>
        <p:spPr/>
      </p:sp>
    </p:spTree>
    <p:extLst>
      <p:ext uri="{BB962C8B-B14F-4D97-AF65-F5344CB8AC3E}">
        <p14:creationId xmlns:p14="http://schemas.microsoft.com/office/powerpoint/2010/main" val="40977732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noProof="0" dirty="0"/>
              <a:t>ADAPTAR AL CONTEXTO</a:t>
            </a:r>
          </a:p>
          <a:p>
            <a:pPr marL="171450" indent="-171450">
              <a:buFont typeface="Arial" panose="020B0604020202020204" pitchFamily="34" charset="0"/>
              <a:buChar char="•"/>
            </a:pPr>
            <a:r>
              <a:rPr lang="es-ES_tradnl" noProof="0" dirty="0"/>
              <a:t>Adapte la diapositiva en función de la clasificación de los riesgos (alto, medio, bajo) en el contexto en que se encuentre.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_____________________________________________________________________________</a:t>
            </a:r>
          </a:p>
          <a:p>
            <a:pPr marL="171450" indent="-171450">
              <a:buFont typeface="Arial" panose="020B0604020202020204" pitchFamily="34" charset="0"/>
              <a:buChar char="•"/>
            </a:pPr>
            <a:endParaRPr lang="es-ES_tradnl" noProof="0" dirty="0"/>
          </a:p>
          <a:p>
            <a:r>
              <a:rPr lang="es-ES_tradnl" b="1" noProof="0" dirty="0"/>
              <a:t>EXPLICAR:</a:t>
            </a:r>
            <a:endParaRPr lang="es-ES_tradnl"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Pídale a las/os participantes que se dirijan a la </a:t>
            </a:r>
            <a:r>
              <a:rPr lang="es-ES_tradnl" sz="1200" b="1" noProof="0" dirty="0"/>
              <a:t>página 29 del Libro de ejercicios: Formulario de seguimiento.</a:t>
            </a:r>
            <a:endParaRPr lang="es-ES_tradnl" i="1" noProof="0" dirty="0"/>
          </a:p>
          <a:p>
            <a:pPr marL="171450" indent="-171450">
              <a:buFont typeface="Arial" panose="020B0604020202020204" pitchFamily="34" charset="0"/>
              <a:buChar char="•"/>
            </a:pPr>
            <a:r>
              <a:rPr lang="es-ES_tradnl" i="1" noProof="0" dirty="0"/>
              <a:t>Estos son algunos aspectos clave del formulario.</a:t>
            </a:r>
          </a:p>
          <a:p>
            <a:pPr marL="171450" indent="-171450">
              <a:buFont typeface="Arial" panose="020B0604020202020204" pitchFamily="34" charset="0"/>
              <a:buChar char="•"/>
            </a:pPr>
            <a:r>
              <a:rPr lang="es-ES_tradnl" i="1" noProof="0" dirty="0"/>
              <a:t>Haga un repaso de la relación entre la gestión de casos, los formularios y CPIMS+.</a:t>
            </a:r>
          </a:p>
          <a:p>
            <a:pPr marL="171450" indent="-171450">
              <a:buFont typeface="Arial" panose="020B0604020202020204" pitchFamily="34" charset="0"/>
              <a:buChar char="•"/>
            </a:pPr>
            <a:r>
              <a:rPr lang="es-ES_tradnl" noProof="0" dirty="0"/>
              <a:t>Presente el contenido de la diapositiva. </a:t>
            </a:r>
          </a:p>
          <a:p>
            <a:pPr marL="171450" indent="-171450">
              <a:buFont typeface="Arial" panose="020B0604020202020204" pitchFamily="34" charset="0"/>
              <a:buChar char="•"/>
            </a:pPr>
            <a:endParaRPr lang="es-ES_tradnl" noProof="0" dirty="0"/>
          </a:p>
          <a:p>
            <a:pPr marL="171450" indent="-171450">
              <a:buFont typeface="Arial" panose="020B0604020202020204" pitchFamily="34" charset="0"/>
              <a:buChar char="•"/>
            </a:pPr>
            <a:endParaRPr lang="es-ES_tradnl"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95</a:t>
            </a:fld>
            <a:endParaRPr lang="en-US" dirty="0"/>
          </a:p>
        </p:txBody>
      </p:sp>
    </p:spTree>
    <p:extLst>
      <p:ext uri="{BB962C8B-B14F-4D97-AF65-F5344CB8AC3E}">
        <p14:creationId xmlns:p14="http://schemas.microsoft.com/office/powerpoint/2010/main" val="8044985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noProof="0" dirty="0"/>
              <a:t>EXPLICAR:</a:t>
            </a:r>
          </a:p>
          <a:p>
            <a:pPr marL="171450" indent="-171450">
              <a:buFont typeface="Arial" panose="020B0604020202020204" pitchFamily="34" charset="0"/>
              <a:buChar char="•"/>
            </a:pPr>
            <a:r>
              <a:rPr lang="es-ES_tradnl" sz="1200" noProof="0" dirty="0"/>
              <a:t>Presente el contenido de la diapositiva. </a:t>
            </a:r>
          </a:p>
        </p:txBody>
      </p:sp>
      <p:sp>
        <p:nvSpPr>
          <p:cNvPr id="4" name="Slide Number Placeholder 3"/>
          <p:cNvSpPr>
            <a:spLocks noGrp="1"/>
          </p:cNvSpPr>
          <p:nvPr>
            <p:ph type="sldNum" sz="quarter" idx="5"/>
          </p:nvPr>
        </p:nvSpPr>
        <p:spPr/>
        <p:txBody>
          <a:bodyPr/>
          <a:lstStyle/>
          <a:p>
            <a:fld id="{780767AD-8186-5647-9165-A19B63BA7F43}" type="slidenum">
              <a:rPr lang="en-US" smtClean="0"/>
              <a:t>96</a:t>
            </a:fld>
            <a:endParaRPr lang="en-US" dirty="0"/>
          </a:p>
        </p:txBody>
      </p:sp>
    </p:spTree>
    <p:extLst>
      <p:ext uri="{BB962C8B-B14F-4D97-AF65-F5344CB8AC3E}">
        <p14:creationId xmlns:p14="http://schemas.microsoft.com/office/powerpoint/2010/main" val="371863246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b="1" noProof="0" dirty="0"/>
              <a:t>INTRODUCCIÓN</a:t>
            </a:r>
          </a:p>
          <a:p>
            <a:pPr marL="171450" indent="-171450">
              <a:buFont typeface="Arial" panose="020B0604020202020204" pitchFamily="34" charset="0"/>
              <a:buChar char="•"/>
            </a:pPr>
            <a:r>
              <a:rPr lang="es-ES_tradnl" i="1" noProof="0" dirty="0"/>
              <a:t>Ahora, haremos una demostración de CPIMS+. Veremos…</a:t>
            </a:r>
            <a:endParaRPr lang="es-ES_tradnl" b="0" i="1" noProof="0" dirty="0"/>
          </a:p>
          <a:p>
            <a:pPr marL="171450" indent="-171450">
              <a:buFont typeface="Arial" panose="020B0604020202020204" pitchFamily="34" charset="0"/>
              <a:buChar char="•"/>
            </a:pPr>
            <a:r>
              <a:rPr lang="es-ES_tradnl" b="0" i="0" noProof="0" dirty="0"/>
              <a:t>Presente el contenido de la diapositiva.</a:t>
            </a:r>
            <a:endParaRPr lang="es-ES_tradnl" b="1" i="0" noProof="0" dirty="0"/>
          </a:p>
          <a:p>
            <a:endParaRPr lang="es-ES_tradnl" b="1" noProof="0" dirty="0">
              <a:solidFill>
                <a:schemeClr val="tx1"/>
              </a:solidFill>
            </a:endParaRPr>
          </a:p>
          <a:p>
            <a:r>
              <a:rPr lang="es-ES_tradnl" b="1" noProof="0" dirty="0">
                <a:solidFill>
                  <a:schemeClr val="tx1"/>
                </a:solidFill>
              </a:rPr>
              <a:t>DEMO</a:t>
            </a:r>
          </a:p>
          <a:p>
            <a:pPr marL="495239" indent="-316403" algn="just">
              <a:buClr>
                <a:schemeClr val="dk1"/>
              </a:buClr>
              <a:buSzPts val="1000"/>
              <a:buFont typeface="Calibri"/>
              <a:buChar char="●"/>
            </a:pPr>
            <a:r>
              <a:rPr lang="es-ES_tradnl" b="1" noProof="0" dirty="0"/>
              <a:t>Formulario de seguimiento</a:t>
            </a:r>
          </a:p>
          <a:p>
            <a:pPr marL="495239" indent="-316403" algn="just">
              <a:buClr>
                <a:srgbClr val="333333"/>
              </a:buClr>
              <a:buSzPts val="1000"/>
              <a:buFont typeface="Calibri"/>
              <a:buChar char="●"/>
            </a:pPr>
            <a:r>
              <a:rPr lang="es-ES_tradnl" b="1" u="sng" noProof="0" dirty="0">
                <a:solidFill>
                  <a:srgbClr val="026794"/>
                </a:solidFill>
                <a:hlinkClick r:id="rId3">
                  <a:extLst>
                    <a:ext uri="{A12FA001-AC4F-418D-AE19-62706E023703}">
                      <ahyp:hlinkClr xmlns:ahyp="http://schemas.microsoft.com/office/drawing/2018/hyperlinkcolor" val="tx"/>
                    </a:ext>
                  </a:extLst>
                </a:hlinkClick>
              </a:rPr>
              <a:t>Tareas </a:t>
            </a:r>
            <a:r>
              <a:rPr lang="es-ES_tradnl" b="1" noProof="0" dirty="0"/>
              <a:t>de seguimiento</a:t>
            </a:r>
          </a:p>
          <a:p>
            <a:pPr marL="952439" marR="0" lvl="1" indent="-316403" algn="just" defTabSz="914400" rtl="0" eaLnBrk="1" fontAlgn="auto" latinLnBrk="0" hangingPunct="1">
              <a:lnSpc>
                <a:spcPct val="100000"/>
              </a:lnSpc>
              <a:spcBef>
                <a:spcPts val="0"/>
              </a:spcBef>
              <a:spcAft>
                <a:spcPts val="0"/>
              </a:spcAft>
              <a:buClr>
                <a:srgbClr val="333333"/>
              </a:buClr>
              <a:buSzPts val="1000"/>
              <a:buFont typeface="Calibri"/>
              <a:buChar char="●"/>
              <a:tabLst/>
              <a:defRPr/>
            </a:pPr>
            <a:r>
              <a:rPr lang="es-ES_tradnl" noProof="0" dirty="0">
                <a:effectLst/>
                <a:latin typeface="Helvetica Neue" panose="02000503000000020004" pitchFamily="2" charset="0"/>
              </a:rPr>
              <a:t>Ver el video en el enlace y las diapositivas 20-23 del PPT “CPIMS+: Demostración”.</a:t>
            </a:r>
            <a:endParaRPr lang="es-ES_tradnl" noProof="0" dirty="0"/>
          </a:p>
          <a:p>
            <a:pPr marL="495239" indent="-316403" algn="just">
              <a:buClr>
                <a:srgbClr val="333333"/>
              </a:buClr>
              <a:buSzPts val="1000"/>
              <a:buFont typeface="Calibri"/>
              <a:buChar char="●"/>
            </a:pPr>
            <a:r>
              <a:rPr lang="es-ES_tradnl" noProof="0" dirty="0"/>
              <a:t>Consulte la </a:t>
            </a:r>
            <a:r>
              <a:rPr lang="es-ES_tradnl" u="sng" noProof="0" dirty="0">
                <a:solidFill>
                  <a:srgbClr val="026794"/>
                </a:solidFill>
                <a:hlinkClick r:id="rId4">
                  <a:extLst>
                    <a:ext uri="{A12FA001-AC4F-418D-AE19-62706E023703}">
                      <ahyp:hlinkClr xmlns:ahyp="http://schemas.microsoft.com/office/drawing/2018/hyperlinkcolor" val="tx"/>
                    </a:ext>
                  </a:extLst>
                </a:hlinkClick>
              </a:rPr>
              <a:t>guía del usuario de CPIMS+</a:t>
            </a:r>
            <a:r>
              <a:rPr lang="es-ES_tradnl" u="none" noProof="0" dirty="0">
                <a:solidFill>
                  <a:srgbClr val="026794"/>
                </a:solidFill>
                <a:hlinkClick r:id="rId4">
                  <a:extLst>
                    <a:ext uri="{A12FA001-AC4F-418D-AE19-62706E023703}">
                      <ahyp:hlinkClr xmlns:ahyp="http://schemas.microsoft.com/office/drawing/2018/hyperlinkcolor" val="tx"/>
                    </a:ext>
                  </a:extLst>
                </a:hlinkClick>
              </a:rPr>
              <a:t> para </a:t>
            </a:r>
            <a:r>
              <a:rPr lang="es-ES_tradnl" u="none" noProof="0" dirty="0"/>
              <a:t>o</a:t>
            </a:r>
            <a:r>
              <a:rPr lang="es-ES_tradnl" noProof="0" dirty="0"/>
              <a:t>btener más información (Vaya a Lista de tareas).</a:t>
            </a:r>
          </a:p>
        </p:txBody>
      </p:sp>
      <p:sp>
        <p:nvSpPr>
          <p:cNvPr id="4" name="Slide Number Placeholder 3"/>
          <p:cNvSpPr>
            <a:spLocks noGrp="1"/>
          </p:cNvSpPr>
          <p:nvPr>
            <p:ph type="sldNum" sz="quarter" idx="5"/>
          </p:nvPr>
        </p:nvSpPr>
        <p:spPr/>
        <p:txBody>
          <a:bodyPr/>
          <a:lstStyle/>
          <a:p>
            <a:fld id="{780767AD-8186-5647-9165-A19B63BA7F43}" type="slidenum">
              <a:rPr lang="en-US" smtClean="0"/>
              <a:t>97</a:t>
            </a:fld>
            <a:endParaRPr lang="en-US" dirty="0"/>
          </a:p>
        </p:txBody>
      </p:sp>
    </p:spTree>
    <p:extLst>
      <p:ext uri="{BB962C8B-B14F-4D97-AF65-F5344CB8AC3E}">
        <p14:creationId xmlns:p14="http://schemas.microsoft.com/office/powerpoint/2010/main" val="341710541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200" b="1" noProof="0" dirty="0"/>
              <a:t>NO OLVIDE HACER LOS AJUSTES NECESARIOS SI ES UNA FORMACIÓN A DISTANCIA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b="0" noProof="0" dirty="0"/>
              <a:t>Cuando las/os participantes estén trabajando, esté atenta/o y pregúnteles </a:t>
            </a:r>
            <a:r>
              <a:rPr lang="es-ES_tradnl" sz="1200" noProof="0" dirty="0"/>
              <a:t>si se sienten cómodos utilizando CPIMS+.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Ofrézcales ayuda.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algún participante tiene dificultades, muéstrele lo que hay que hacer en la pantalla.</a:t>
            </a:r>
            <a:endParaRPr lang="es-ES_tradnl" sz="1200" b="0"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_tradnl" b="1" noProof="0" dirty="0">
                <a:highlight>
                  <a:schemeClr val="lt1"/>
                </a:highlight>
                <a:sym typeface="Helvetica Neue"/>
              </a:rPr>
              <a:t>__________________________________________________________________________</a:t>
            </a:r>
            <a:endParaRPr lang="es-ES_tradnl" b="0" noProof="0" dirty="0"/>
          </a:p>
          <a:p>
            <a:endParaRPr lang="es-ES_tradnl" b="1" noProof="0" dirty="0"/>
          </a:p>
          <a:p>
            <a:r>
              <a:rPr lang="es-ES_tradnl" b="1" noProof="0" dirty="0"/>
              <a:t>ACTIVIDAD INDIVIDUAL (Tiempo: 30 min)</a:t>
            </a:r>
          </a:p>
          <a:p>
            <a:pPr marL="171450" indent="-171450">
              <a:buFont typeface="Arial" panose="020B0604020202020204" pitchFamily="34" charset="0"/>
              <a:buChar char="•"/>
            </a:pPr>
            <a:r>
              <a:rPr lang="es-ES_tradnl" sz="1200" i="1" noProof="0" dirty="0"/>
              <a:t>¡Llegó el momento de practicar!</a:t>
            </a:r>
          </a:p>
          <a:p>
            <a:pPr marL="171450" indent="-171450">
              <a:buFont typeface="Arial" panose="020B0604020202020204" pitchFamily="34" charset="0"/>
              <a:buChar char="•"/>
            </a:pPr>
            <a:r>
              <a:rPr lang="es-ES_tradnl" sz="1200" i="1" noProof="0" dirty="0"/>
              <a:t>Por favor, diríjanse a </a:t>
            </a:r>
            <a:r>
              <a:rPr lang="es-ES_tradnl" sz="1200" b="1" i="1" noProof="0" dirty="0"/>
              <a:t>la página 28 del Libro de ejercicios: Estudio de caso - Paso 5.</a:t>
            </a:r>
          </a:p>
          <a:p>
            <a:pPr marL="171450" indent="-171450">
              <a:buFont typeface="Arial" panose="020B0604020202020204" pitchFamily="34" charset="0"/>
              <a:buChar char="•"/>
            </a:pPr>
            <a:r>
              <a:rPr lang="es-ES_tradnl" sz="1200" i="1" noProof="0" dirty="0"/>
              <a:t>Tendrán que hacer lo siguiente...</a:t>
            </a:r>
          </a:p>
          <a:p>
            <a:pPr marL="171450" indent="-171450">
              <a:buFont typeface="Arial" panose="020B0604020202020204" pitchFamily="34" charset="0"/>
              <a:buChar char="•"/>
            </a:pPr>
            <a:r>
              <a:rPr lang="es-ES_tradnl" sz="1200" noProof="0" dirty="0"/>
              <a:t>Presente el contenido de la diapositiva.</a:t>
            </a:r>
          </a:p>
          <a:p>
            <a:pPr marL="171450" indent="-171450">
              <a:buFont typeface="Arial" panose="020B0604020202020204" pitchFamily="34" charset="0"/>
              <a:buChar char="•"/>
            </a:pPr>
            <a:r>
              <a:rPr lang="es-ES_tradnl" sz="1200" noProof="0" dirty="0"/>
              <a:t>Los supervisores pueden ayudar a las/os asistentes sociales con su ejercicio. </a:t>
            </a:r>
          </a:p>
          <a:p>
            <a:pPr marL="171450" indent="-171450">
              <a:buFont typeface="Arial" panose="020B0604020202020204" pitchFamily="34" charset="0"/>
              <a:buChar char="•"/>
            </a:pPr>
            <a:r>
              <a:rPr lang="es-ES_tradnl" sz="1200" noProof="0" dirty="0"/>
              <a:t>Recorra el salón y pregunte si alguien necesita ayuda.</a:t>
            </a:r>
          </a:p>
          <a:p>
            <a:pPr marL="171450" indent="-171450">
              <a:buFont typeface="Arial" panose="020B0604020202020204" pitchFamily="34" charset="0"/>
              <a:buChar char="•"/>
            </a:pPr>
            <a:r>
              <a:rPr lang="es-ES_tradnl" sz="1200" noProof="0" dirty="0"/>
              <a:t>Facilitador/a: ingrese al sistema con su perfil de administrador para verificar que todas/os las/os participantes hayan hecho el ejercicio.</a:t>
            </a:r>
            <a:endParaRPr lang="es-ES_tradnl" sz="1200" b="0" noProof="0" dirty="0"/>
          </a:p>
          <a:p>
            <a:pPr marL="171450" indent="-171450">
              <a:buFont typeface="Arial" panose="020B0604020202020204" pitchFamily="34" charset="0"/>
              <a:buChar char="•"/>
            </a:pPr>
            <a:endParaRPr lang="es-ES_tradnl" sz="1200" b="0" noProof="0" dirty="0"/>
          </a:p>
          <a:p>
            <a:endParaRPr lang="es-ES_tradnl" sz="1400" b="1" noProof="0" dirty="0"/>
          </a:p>
        </p:txBody>
      </p:sp>
      <p:sp>
        <p:nvSpPr>
          <p:cNvPr id="4" name="Slide Number Placeholder 3"/>
          <p:cNvSpPr>
            <a:spLocks noGrp="1"/>
          </p:cNvSpPr>
          <p:nvPr>
            <p:ph type="sldNum" sz="quarter" idx="5"/>
          </p:nvPr>
        </p:nvSpPr>
        <p:spPr/>
        <p:txBody>
          <a:bodyPr/>
          <a:lstStyle/>
          <a:p>
            <a:fld id="{780767AD-8186-5647-9165-A19B63BA7F43}" type="slidenum">
              <a:rPr lang="en-US" smtClean="0"/>
              <a:t>98</a:t>
            </a:fld>
            <a:endParaRPr lang="en-US" dirty="0"/>
          </a:p>
        </p:txBody>
      </p:sp>
    </p:spTree>
    <p:extLst>
      <p:ext uri="{BB962C8B-B14F-4D97-AF65-F5344CB8AC3E}">
        <p14:creationId xmlns:p14="http://schemas.microsoft.com/office/powerpoint/2010/main" val="29781381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39" lvl="0" indent="0">
              <a:buClr>
                <a:schemeClr val="dk1"/>
              </a:buClr>
              <a:buSzPts val="1100"/>
              <a:buFont typeface="Arial" panose="020B0604020202020204" pitchFamily="34" charset="0"/>
              <a:buNone/>
            </a:pPr>
            <a:r>
              <a:rPr lang="es-ES_tradnl" sz="1100" b="1" noProof="0" dirty="0"/>
              <a:t>NO OLVIDE HACER LOS AJUSTES NECESARIOS SI ES UNA FORMACIÓN A DISTANCIA</a:t>
            </a:r>
          </a:p>
          <a:p>
            <a:pPr marL="171450" indent="-171450">
              <a:buFont typeface="Arial" panose="020B0604020202020204" pitchFamily="34" charset="0"/>
              <a:buChar char="•"/>
            </a:pPr>
            <a:r>
              <a:rPr lang="es-ES_tradnl" sz="1200" noProof="0" dirty="0"/>
              <a:t>Tome nota de las respuestas de las/os participantes en Jamboard o una pizarra.</a:t>
            </a:r>
          </a:p>
          <a:p>
            <a:pPr marL="0" marR="0" lvl="0" indent="0" algn="l" defTabSz="914400" rtl="0" eaLnBrk="1" fontAlgn="auto" latinLnBrk="0" hangingPunct="1">
              <a:spcBef>
                <a:spcPts val="0"/>
              </a:spcBef>
              <a:spcAft>
                <a:spcPts val="0"/>
              </a:spcAft>
              <a:buClrTx/>
              <a:buSzTx/>
              <a:buFontTx/>
              <a:buNone/>
              <a:tabLst/>
              <a:defRPr/>
            </a:pPr>
            <a:r>
              <a:rPr lang="es-ES_tradnl" sz="1200" b="1" noProof="0" dirty="0">
                <a:highlight>
                  <a:schemeClr val="lt1"/>
                </a:highlight>
                <a:sym typeface="Helvetica Neue"/>
              </a:rPr>
              <a:t>_____________________________________________________________________________</a:t>
            </a:r>
            <a:endParaRPr lang="es-ES_tradnl" sz="1200" b="0" noProof="0" dirty="0"/>
          </a:p>
          <a:p>
            <a:endParaRPr lang="es-ES_tradnl" sz="1200" b="1" noProof="0" dirty="0"/>
          </a:p>
          <a:p>
            <a:r>
              <a:rPr lang="es-ES_tradnl" sz="1200" b="1" noProof="0" dirty="0"/>
              <a:t>DEMO (opcional)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noProof="0" dirty="0"/>
              <a:t>Si hay tiempo, pida a un voluntario que pase al frente y muestre a los demás los pasos para resolver el ejercicio (desde el computador de la/del facilitador/a para que todos puedan verlo).</a:t>
            </a:r>
          </a:p>
          <a:p>
            <a:endParaRPr lang="es-ES_tradnl" sz="1200" noProof="0" dirty="0"/>
          </a:p>
          <a:p>
            <a:r>
              <a:rPr lang="es-ES_tradnl" sz="1200" b="1" noProof="0" dirty="0"/>
              <a:t>DEBATE GENERAL</a:t>
            </a:r>
          </a:p>
          <a:p>
            <a:pPr marL="171450" indent="-171450">
              <a:buFont typeface="Arial" panose="020B0604020202020204" pitchFamily="34" charset="0"/>
              <a:buChar char="•"/>
            </a:pPr>
            <a:r>
              <a:rPr lang="es-ES_tradnl" sz="1200" i="1" noProof="0" dirty="0"/>
              <a:t>¿Cómo les fue? ¿Qué fue fácil? ¿Qué fue difícil?</a:t>
            </a:r>
          </a:p>
          <a:p>
            <a:pPr marL="171450" indent="-171450">
              <a:buFont typeface="Arial" panose="020B0604020202020204" pitchFamily="34" charset="0"/>
              <a:buChar char="•"/>
            </a:pPr>
            <a:r>
              <a:rPr lang="es-ES_tradnl" sz="1200" i="1" noProof="0" dirty="0"/>
              <a:t>¿Creen que esto podría ayudarles en su proceso de gestión de casos? ¿Lo dificultaría? </a:t>
            </a:r>
          </a:p>
          <a:p>
            <a:pPr marL="171450" indent="-171450">
              <a:buFont typeface="Arial" panose="020B0604020202020204" pitchFamily="34" charset="0"/>
              <a:buChar char="•"/>
            </a:pPr>
            <a:r>
              <a:rPr lang="es-ES_tradnl" sz="1200" noProof="0" dirty="0"/>
              <a:t>Anote las respuestas en la pizarra/Jamboard.</a:t>
            </a:r>
          </a:p>
          <a:p>
            <a:pPr marL="171450" indent="-171450">
              <a:buFont typeface="Arial" panose="020B0604020202020204" pitchFamily="34" charset="0"/>
              <a:buChar char="•"/>
            </a:pPr>
            <a:r>
              <a:rPr lang="es-ES_tradnl" sz="1200" noProof="0" dirty="0"/>
              <a:t>Tome nota de las respuestas, opiniones y cualquier problema técnico que surja, ya que deberá compartirlo con el Comité Directivo de CPIMS.</a:t>
            </a:r>
          </a:p>
          <a:p>
            <a:endParaRPr lang="es-ES_tradnl" sz="1200" noProof="0" dirty="0"/>
          </a:p>
          <a:p>
            <a:r>
              <a:rPr lang="es-ES_tradnl" sz="1200" b="1" noProof="0" dirty="0"/>
              <a:t>EXPLICAR: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i="1" noProof="0" dirty="0"/>
              <a:t>Dificultades habituales</a:t>
            </a:r>
          </a:p>
          <a:p>
            <a:pPr marL="628650" lvl="1" indent="-171450">
              <a:buFont typeface="Arial" panose="020B0604020202020204" pitchFamily="34" charset="0"/>
              <a:buChar char="•"/>
            </a:pPr>
            <a:r>
              <a:rPr lang="es-ES_tradnl" sz="1600" b="0" i="1" u="none" strike="noStrike" noProof="0" dirty="0">
                <a:solidFill>
                  <a:srgbClr val="000000"/>
                </a:solidFill>
                <a:effectLst/>
                <a:latin typeface="-webkit-standard"/>
              </a:rPr>
              <a:t>Aunque dependerá del contexto del país, el tipo de visita y los acuerdos que se hayan alcanzado, lo ideal es registrar en el sistema todas las actividades de seguimiento, lo que también dependerá de la finalidad de la visita y de la información que se haya recopilado. Además, documentar estas actividades ayuda a que el expediente esté más completo y es fundamental si se llega a necesitar transferir un caso.</a:t>
            </a:r>
          </a:p>
          <a:p>
            <a:pPr marL="628650" lvl="1" indent="-171450">
              <a:buFont typeface="Arial" panose="020B0604020202020204" pitchFamily="34" charset="0"/>
              <a:buChar char="•"/>
            </a:pPr>
            <a:r>
              <a:rPr lang="es-ES_tradnl" sz="1150" i="1" noProof="0" dirty="0"/>
              <a:t>Las/os asistentes sociales pueden olvidar guardar después de agregar alguna actividad de seguimiento.</a:t>
            </a:r>
          </a:p>
          <a:p>
            <a:pPr marL="0" indent="0">
              <a:buFont typeface="Arial" panose="020B0604020202020204" pitchFamily="34" charset="0"/>
              <a:buNone/>
            </a:pPr>
            <a:endParaRPr lang="es-ES_tradnl" sz="1150" noProof="0" dirty="0"/>
          </a:p>
          <a:p>
            <a:pPr marL="0" indent="0">
              <a:buFont typeface="Arial" panose="020B0604020202020204" pitchFamily="34" charset="0"/>
              <a:buNone/>
            </a:pPr>
            <a:r>
              <a:rPr lang="es-ES_tradnl" sz="1200" b="1" noProof="0" dirty="0"/>
              <a:t>ACTIVIDAD INDIVIDUAL</a:t>
            </a:r>
          </a:p>
          <a:p>
            <a:pPr marL="171450" indent="-171450">
              <a:buFont typeface="Arial" panose="020B0604020202020204" pitchFamily="34" charset="0"/>
              <a:buChar char="•"/>
            </a:pPr>
            <a:r>
              <a:rPr lang="es-ES_tradnl" sz="1200" noProof="0" dirty="0"/>
              <a:t>Dé a los participantes 5 minutos para tomar apuntes en la </a:t>
            </a:r>
            <a:r>
              <a:rPr lang="es-ES_tradnl" sz="1200" b="1" noProof="0" dirty="0"/>
              <a:t>página 3 del Libro de ejercicios: Plan de integración de CPIMS+.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_tradnl" sz="1200" i="1" noProof="0" dirty="0"/>
              <a:t>Antes de continuar, ¿alguien tiene alguna pregunta?</a:t>
            </a:r>
          </a:p>
        </p:txBody>
      </p:sp>
      <p:sp>
        <p:nvSpPr>
          <p:cNvPr id="4" name="Slide Number Placeholder 3"/>
          <p:cNvSpPr>
            <a:spLocks noGrp="1"/>
          </p:cNvSpPr>
          <p:nvPr>
            <p:ph type="sldNum" sz="quarter" idx="5"/>
          </p:nvPr>
        </p:nvSpPr>
        <p:spPr/>
        <p:txBody>
          <a:bodyPr/>
          <a:lstStyle/>
          <a:p>
            <a:fld id="{780767AD-8186-5647-9165-A19B63BA7F43}" type="slidenum">
              <a:rPr lang="en-US" smtClean="0"/>
              <a:t>99</a:t>
            </a:fld>
            <a:endParaRPr lang="en-US" dirty="0"/>
          </a:p>
        </p:txBody>
      </p:sp>
    </p:spTree>
    <p:extLst>
      <p:ext uri="{BB962C8B-B14F-4D97-AF65-F5344CB8AC3E}">
        <p14:creationId xmlns:p14="http://schemas.microsoft.com/office/powerpoint/2010/main" val="3997741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538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Arrow: Pentagon 2">
            <a:extLst>
              <a:ext uri="{FF2B5EF4-FFF2-40B4-BE49-F238E27FC236}">
                <a16:creationId xmlns:a16="http://schemas.microsoft.com/office/drawing/2014/main" id="{A8BE9D00-E3B6-4C8A-9850-E680BFE2727A}"/>
              </a:ext>
            </a:extLst>
          </p:cNvPr>
          <p:cNvSpPr/>
          <p:nvPr userDrawn="1"/>
        </p:nvSpPr>
        <p:spPr>
          <a:xfrm>
            <a:off x="0" y="0"/>
            <a:ext cx="5811000" cy="6858000"/>
          </a:xfrm>
          <a:prstGeom prst="homePlate">
            <a:avLst>
              <a:gd name="adj" fmla="val 2525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62" name="Title 1">
            <a:extLst>
              <a:ext uri="{FF2B5EF4-FFF2-40B4-BE49-F238E27FC236}">
                <a16:creationId xmlns:a16="http://schemas.microsoft.com/office/drawing/2014/main" id="{D0172625-8E54-4F58-8621-F7FE15D63AD5}"/>
              </a:ext>
            </a:extLst>
          </p:cNvPr>
          <p:cNvSpPr>
            <a:spLocks noGrp="1"/>
          </p:cNvSpPr>
          <p:nvPr>
            <p:ph type="title" hasCustomPrompt="1"/>
          </p:nvPr>
        </p:nvSpPr>
        <p:spPr>
          <a:xfrm>
            <a:off x="796386" y="3099692"/>
            <a:ext cx="4015311" cy="562168"/>
          </a:xfrm>
        </p:spPr>
        <p:txBody>
          <a:bodyPr>
            <a:noAutofit/>
          </a:bodyPr>
          <a:lstStyle>
            <a:lvl1pPr algn="l">
              <a:defRPr sz="4800" b="1">
                <a:solidFill>
                  <a:schemeClr val="bg1"/>
                </a:solidFill>
                <a:latin typeface="Garamond" panose="02020404030301010803" pitchFamily="18" charset="0"/>
              </a:defRPr>
            </a:lvl1pPr>
          </a:lstStyle>
          <a:p>
            <a:r>
              <a:rPr lang="en-US"/>
              <a:t>CLICK TO EDIT MASTER TITLE STYLE</a:t>
            </a:r>
          </a:p>
        </p:txBody>
      </p:sp>
    </p:spTree>
    <p:extLst>
      <p:ext uri="{BB962C8B-B14F-4D97-AF65-F5344CB8AC3E}">
        <p14:creationId xmlns:p14="http://schemas.microsoft.com/office/powerpoint/2010/main" val="3039931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9" y="1353466"/>
            <a:ext cx="4749573" cy="4094457"/>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243426" y="3099692"/>
            <a:ext cx="4015311" cy="562168"/>
          </a:xfrm>
        </p:spPr>
        <p:txBody>
          <a:bodyPr>
            <a:noAutofit/>
          </a:bodyPr>
          <a:lstStyle>
            <a:lvl1pPr algn="ctr">
              <a:defRPr sz="4800" b="1">
                <a:solidFill>
                  <a:schemeClr val="bg1"/>
                </a:solidFill>
                <a:latin typeface="Garamond" panose="02020404030301010803" pitchFamily="18" charset="0"/>
              </a:defRPr>
            </a:lvl1pPr>
          </a:lstStyle>
          <a:p>
            <a:r>
              <a:rPr lang="en-US"/>
              <a:t>CLICK TO EDIT MASTER TITLE STYLE</a:t>
            </a:r>
          </a:p>
        </p:txBody>
      </p:sp>
    </p:spTree>
    <p:extLst>
      <p:ext uri="{BB962C8B-B14F-4D97-AF65-F5344CB8AC3E}">
        <p14:creationId xmlns:p14="http://schemas.microsoft.com/office/powerpoint/2010/main" val="164616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pic>
        <p:nvPicPr>
          <p:cNvPr id="4" name="Picture 3">
            <a:extLst>
              <a:ext uri="{FF2B5EF4-FFF2-40B4-BE49-F238E27FC236}">
                <a16:creationId xmlns:a16="http://schemas.microsoft.com/office/drawing/2014/main" id="{B95C4430-545B-43B4-8F97-B99486693A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6230028"/>
            <a:ext cx="349715" cy="402608"/>
          </a:xfrm>
          <a:prstGeom prst="rect">
            <a:avLst/>
          </a:prstGeom>
        </p:spPr>
      </p:pic>
      <p:sp>
        <p:nvSpPr>
          <p:cNvPr id="5" name="Rectangle 4">
            <a:extLst>
              <a:ext uri="{FF2B5EF4-FFF2-40B4-BE49-F238E27FC236}">
                <a16:creationId xmlns:a16="http://schemas.microsoft.com/office/drawing/2014/main" id="{8D558F4F-F02F-4C45-8C27-F7DD99B0F780}"/>
              </a:ext>
            </a:extLst>
          </p:cNvPr>
          <p:cNvSpPr/>
          <p:nvPr userDrawn="1"/>
        </p:nvSpPr>
        <p:spPr>
          <a:xfrm>
            <a:off x="766810" y="6277445"/>
            <a:ext cx="4160791" cy="307777"/>
          </a:xfrm>
          <a:prstGeom prst="rect">
            <a:avLst/>
          </a:prstGeom>
        </p:spPr>
        <p:txBody>
          <a:bodyPr wrap="square">
            <a:spAutoFit/>
          </a:bodyPr>
          <a:lstStyle/>
          <a:p>
            <a:pPr algn="l"/>
            <a:r>
              <a:rPr lang="en-CA" sz="1400" b="0" dirty="0">
                <a:solidFill>
                  <a:schemeClr val="tx2"/>
                </a:solidFill>
              </a:rPr>
              <a:t>Level 3: </a:t>
            </a:r>
            <a:r>
              <a:rPr lang="en-US" sz="1400" b="1" dirty="0">
                <a:solidFill>
                  <a:schemeClr val="tx2"/>
                </a:solidFill>
              </a:rPr>
              <a:t>Case Management with the CPIMS+ </a:t>
            </a:r>
            <a:r>
              <a:rPr lang="en-CA" sz="1400" b="1" dirty="0">
                <a:solidFill>
                  <a:schemeClr val="tx2"/>
                </a:solidFill>
              </a:rPr>
              <a:t> </a:t>
            </a:r>
            <a:endParaRPr lang="en-CA" sz="1400" b="0" dirty="0">
              <a:solidFill>
                <a:schemeClr val="tx2"/>
              </a:solidFill>
            </a:endParaRPr>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accent4"/>
                </a:solidFill>
                <a:latin typeface="Arial" panose="020B0604020202020204" pitchFamily="34" charset="0"/>
                <a:cs typeface="Arial" panose="020B0604020202020204" pitchFamily="34" charset="0"/>
              </a:defRPr>
            </a:lvl1pPr>
          </a:lstStyle>
          <a:p>
            <a:r>
              <a:rPr lang="en-US"/>
              <a:t>Click to edit Master title style</a:t>
            </a:r>
            <a:endParaRPr lang="en-CA"/>
          </a:p>
        </p:txBody>
      </p:sp>
    </p:spTree>
    <p:extLst>
      <p:ext uri="{BB962C8B-B14F-4D97-AF65-F5344CB8AC3E}">
        <p14:creationId xmlns:p14="http://schemas.microsoft.com/office/powerpoint/2010/main" val="4164188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Tree>
    <p:extLst>
      <p:ext uri="{BB962C8B-B14F-4D97-AF65-F5344CB8AC3E}">
        <p14:creationId xmlns:p14="http://schemas.microsoft.com/office/powerpoint/2010/main" val="506831929"/>
      </p:ext>
    </p:extLst>
  </p:cSld>
  <p:clrMap bg1="lt1" tx1="dk1" bg2="lt2" tx2="dk2" accent1="accent1" accent2="accent2" accent3="accent3" accent4="accent4" accent5="accent5" accent6="accent6" hlink="hlink" folHlink="folHlink"/>
  <p:sldLayoutIdLst>
    <p:sldLayoutId id="2147483680" r:id="rId1"/>
    <p:sldLayoutId id="2147483685" r:id="rId2"/>
    <p:sldLayoutId id="2147483687"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hyperlink" Target="https://app.vyond.com/videos/38c9765e-cc38-4d41-89d0-08ac9fbd1422"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05.xml"/><Relationship Id="rId1" Type="http://schemas.openxmlformats.org/officeDocument/2006/relationships/slideLayout" Target="../slideLayouts/slideLayout4.xml"/><Relationship Id="rId6" Type="http://schemas.openxmlformats.org/officeDocument/2006/relationships/hyperlink" Target="https://youtu.be/Np-I3ARvPQY"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8" Type="http://schemas.openxmlformats.org/officeDocument/2006/relationships/hyperlink" Target="https://youtu.be/9X8QNJGMNVw" TargetMode="External"/><Relationship Id="rId3" Type="http://schemas.openxmlformats.org/officeDocument/2006/relationships/hyperlink" Target="https://www.youtube.com/channel/UCRe6ziywtDB4FbPLLg-Ogzw" TargetMode="External"/><Relationship Id="rId7" Type="http://schemas.openxmlformats.org/officeDocument/2006/relationships/hyperlink" Target="https://youtu.be/At3uQPRmzBw" TargetMode="External"/><Relationship Id="rId2" Type="http://schemas.openxmlformats.org/officeDocument/2006/relationships/notesSlide" Target="../notesSlides/notesSlide117.xml"/><Relationship Id="rId1" Type="http://schemas.openxmlformats.org/officeDocument/2006/relationships/slideLayout" Target="../slideLayouts/slideLayout4.xml"/><Relationship Id="rId6" Type="http://schemas.openxmlformats.org/officeDocument/2006/relationships/hyperlink" Target="https://www.youtube.com/watch?v=50h1SZegoUA&amp;list=PLSnTMDfTYBLgPMh7jm_XOj_WR0b6NUJdI&amp;index=1" TargetMode="External"/><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hyperlink" Target="https://www.youtube.com/watch?v=LKeuYK6d2aM&amp;list=PLSnTMDfTYBLgPMh7jm_XOj_WR0b6NUJdI&amp;index=22"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2.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25.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26.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26.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29.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31.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37.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8.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38.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0.xml"/><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2.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1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3.xml"/><Relationship Id="rId1" Type="http://schemas.openxmlformats.org/officeDocument/2006/relationships/slideLayout" Target="../slideLayouts/slideLayout4.xml"/><Relationship Id="rId4" Type="http://schemas.openxmlformats.org/officeDocument/2006/relationships/image" Target="../media/image35.svg"/></Relationships>
</file>

<file path=ppt/slides/_rels/slide154.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54.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9.xml"/><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0.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1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1.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4.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4.xml"/></Relationships>
</file>

<file path=ppt/slides/_rels/slide166.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166.xml"/><Relationship Id="rId1" Type="http://schemas.openxmlformats.org/officeDocument/2006/relationships/slideLayout" Target="../slideLayouts/slideLayout4.xml"/><Relationship Id="rId6" Type="http://schemas.openxmlformats.org/officeDocument/2006/relationships/hyperlink" Target="https://www.youtube.com/watch?v=tY0sy5cUxJc&amp;list=PLSnTMDfTYBLgPMh7jm_XOj_WR0b6NUJdI&amp;index=18"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4.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3.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4.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7.svg"/></Relationships>
</file>

<file path=ppt/slides/_rels/slide3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50h1SZegoUA&amp;list=PLSnTMDfTYBLgPMh7jm_XOj_WR0b6NUJdI&amp;index=1&amp;t=3s" TargetMode="External"/><Relationship Id="rId7" Type="http://schemas.openxmlformats.org/officeDocument/2006/relationships/image" Target="../media/image18.sv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s://www.youtube.com/channel/UCRe6ziywtDB4FbPLLg-Ogzw" TargetMode="External"/><Relationship Id="rId4" Type="http://schemas.openxmlformats.org/officeDocument/2006/relationships/hyperlink" Target="https://www.youtube.com/watch?v=I5Lfi_8A4iU&amp;list=PLSnTMDfTYBLgPMh7jm_XOj_WR0b6NUJdI&amp;index=13"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app.vyond.com/videos/93c55eec-be19-4e66-b3f8-172bd1e3c9fb"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youtu.be/bj6fGzzaWpw" TargetMode="External"/><Relationship Id="rId7" Type="http://schemas.openxmlformats.org/officeDocument/2006/relationships/hyperlink" Target="https://www.youtube.com/channel/UCRe6ziywtDB4FbPLLg-Ogzw"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hyperlink" Target="https://www.youtube.com/watch?v=VuNU_pY2Ssg&amp;list=PLSnTMDfTYBLgPMh7jm_XOj_WR0b6NUJdI&amp;index=3" TargetMode="External"/><Relationship Id="rId5" Type="http://schemas.openxmlformats.org/officeDocument/2006/relationships/hyperlink" Target="https://youtu.be/3KAQYi_4RDk" TargetMode="External"/><Relationship Id="rId4" Type="http://schemas.openxmlformats.org/officeDocument/2006/relationships/hyperlink" Target="https://youtu.be/545yXNCxFH8" TargetMode="External"/><Relationship Id="rId9" Type="http://schemas.openxmlformats.org/officeDocument/2006/relationships/image" Target="../media/image18.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app.vyond.com/videos/5ac6805b-5c04-4ffb-8a07-ff58bb691e79"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hyperlink" Target="https://support.primero.org/books/primeroIMS/PrimeroCPIMSUserGuide/development_v2/#h.4f1mdlm" TargetMode="External"/><Relationship Id="rId7"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hyperlink" Target="https://www.youtube.com/channel/UCRe6ziywtDB4FbPLLg-Ogzw" TargetMode="External"/><Relationship Id="rId5" Type="http://schemas.openxmlformats.org/officeDocument/2006/relationships/hyperlink" Target="https://www.youtube.com/watch?v=VuNU_pY2Ssg&amp;list=PLSnTMDfTYBLgPMh7jm_XOj_WR0b6NUJdI&amp;index=3" TargetMode="External"/><Relationship Id="rId4" Type="http://schemas.openxmlformats.org/officeDocument/2006/relationships/hyperlink" Target="https://youtu.be/bj6fGzzaWpw"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hyperlink" Target="https://www.youtube.com/watch?v=VuNU_pY2Ssg&amp;list=PLSnTMDfTYBLgPMh7jm_XOj_WR0b6NUJdI&amp;index=3" TargetMode="External"/><Relationship Id="rId3" Type="http://schemas.openxmlformats.org/officeDocument/2006/relationships/hyperlink" Target="https://www.youtube.com/channel/UCRe6ziywtDB4FbPLLg-Ogzw" TargetMode="External"/><Relationship Id="rId7" Type="http://schemas.openxmlformats.org/officeDocument/2006/relationships/hyperlink" Target="https://support.primero.org/books/primeroIMS/PrimeroCPIMSUserGuide/development_v2/#h.4f1mdlm"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hyperlink" Target="https://youtu.be/WwSuXLJAOFc" TargetMode="External"/><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hyperlink" Target="https://www.youtube.com/watch?v=Wi08pn8u5lY&amp;list=PLSnTMDfTYBLgPMh7jm_XOj_WR0b6NUJdI&amp;index=7"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hyperlink" Target="https://app.vyond.com/videos/9bd772b2-2bf9-4356-a1ce-9a908301195a"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7" Type="http://schemas.openxmlformats.org/officeDocument/2006/relationships/hyperlink" Target="https://www.youtube.com/watch?v=pPKhGYo74EA&amp;list=PLSnTMDfTYBLgPMh7jm_XOj_WR0b6NUJdI&amp;index=10"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6" Type="http://schemas.openxmlformats.org/officeDocument/2006/relationships/hyperlink" Target="https://youtu.be/0a9Gy1aCsOU"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hyperlink" Target="https://app.vyond.com/videos/fcdaa025-ec78-458f-ae20-950b9dcece23"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hyperlink" Target="https://www.youtube.com/channel/UCRe6ziywtDB4FbPLLg-Ogzw" TargetMode="External"/><Relationship Id="rId2" Type="http://schemas.openxmlformats.org/officeDocument/2006/relationships/notesSlide" Target="../notesSlides/notesSlide97.xml"/><Relationship Id="rId1" Type="http://schemas.openxmlformats.org/officeDocument/2006/relationships/slideLayout" Target="../slideLayouts/slideLayout4.xml"/><Relationship Id="rId6" Type="http://schemas.openxmlformats.org/officeDocument/2006/relationships/hyperlink" Target="https://www.youtube.com/watch?v=VuNU_pY2Ssg&amp;list=PLSnTMDfTYBLgPMh7jm_XOj_WR0b6NUJdI&amp;index=3" TargetMode="External"/><Relationship Id="rId5" Type="http://schemas.openxmlformats.org/officeDocument/2006/relationships/image" Target="../media/image18.svg"/><Relationship Id="rId4" Type="http://schemas.openxmlformats.org/officeDocument/2006/relationships/image" Target="../media/image17.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2CCD03-0155-444D-8CCE-EDF980311FE0}"/>
              </a:ext>
            </a:extLst>
          </p:cNvPr>
          <p:cNvSpPr txBox="1"/>
          <p:nvPr/>
        </p:nvSpPr>
        <p:spPr>
          <a:xfrm>
            <a:off x="937896" y="1469148"/>
            <a:ext cx="5836284" cy="3046988"/>
          </a:xfrm>
          <a:prstGeom prst="rect">
            <a:avLst/>
          </a:prstGeom>
          <a:noFill/>
        </p:spPr>
        <p:txBody>
          <a:bodyPr wrap="square" lIns="91440" tIns="45720" rIns="91440" bIns="45720" rtlCol="0" anchor="t">
            <a:spAutoFit/>
          </a:bodyPr>
          <a:lstStyle/>
          <a:p>
            <a:r>
              <a:rPr lang="es-ES_tradnl" sz="5400" b="1" dirty="0">
                <a:solidFill>
                  <a:schemeClr val="tx2"/>
                </a:solidFill>
                <a:latin typeface="Garamond"/>
              </a:rPr>
              <a:t>Gestión de casos </a:t>
            </a:r>
            <a:br>
              <a:rPr lang="es-ES_tradnl" sz="5400" b="1" dirty="0">
                <a:solidFill>
                  <a:schemeClr val="tx2"/>
                </a:solidFill>
                <a:latin typeface="Garamond"/>
              </a:rPr>
            </a:br>
            <a:r>
              <a:rPr lang="es-ES_tradnl" sz="5400" b="1" dirty="0">
                <a:solidFill>
                  <a:schemeClr val="tx2"/>
                </a:solidFill>
                <a:latin typeface="Garamond"/>
              </a:rPr>
              <a:t>en CPIMS+ </a:t>
            </a:r>
            <a:endParaRPr lang="es-ES_tradnl" dirty="0">
              <a:solidFill>
                <a:schemeClr val="tx2"/>
              </a:solidFill>
            </a:endParaRPr>
          </a:p>
          <a:p>
            <a:endParaRPr lang="es-ES_tradnl" sz="2800" b="1" spc="300" dirty="0">
              <a:solidFill>
                <a:schemeClr val="tx2"/>
              </a:solidFill>
              <a:latin typeface="Garamond" panose="02020404030301010803" pitchFamily="18" charset="0"/>
            </a:endParaRPr>
          </a:p>
          <a:p>
            <a:pPr algn="ctr"/>
            <a:r>
              <a:rPr lang="es-ES_tradnl" sz="2800" b="1" spc="300" dirty="0">
                <a:solidFill>
                  <a:schemeClr val="tx2"/>
                </a:solidFill>
                <a:latin typeface="Garamond"/>
              </a:rPr>
              <a:t>FORMACIÓN DE USUARIOS FINALES</a:t>
            </a:r>
            <a:endParaRPr lang="es-ES_tradnl" dirty="0">
              <a:solidFill>
                <a:schemeClr val="tx2"/>
              </a:solidFill>
            </a:endParaRPr>
          </a:p>
        </p:txBody>
      </p:sp>
      <p:pic>
        <p:nvPicPr>
          <p:cNvPr id="7" name="Picture 6">
            <a:extLst>
              <a:ext uri="{FF2B5EF4-FFF2-40B4-BE49-F238E27FC236}">
                <a16:creationId xmlns:a16="http://schemas.microsoft.com/office/drawing/2014/main" id="{8EF92A37-B762-4A84-B90A-C3B64EC61330}"/>
              </a:ext>
            </a:extLst>
          </p:cNvPr>
          <p:cNvPicPr>
            <a:picLocks noChangeAspect="1"/>
          </p:cNvPicPr>
          <p:nvPr/>
        </p:nvPicPr>
        <p:blipFill rotWithShape="1">
          <a:blip r:embed="rId3"/>
          <a:srcRect l="-2325" t="-858" b="-2502"/>
          <a:stretch/>
        </p:blipFill>
        <p:spPr>
          <a:xfrm>
            <a:off x="937896" y="5095038"/>
            <a:ext cx="2114099" cy="626301"/>
          </a:xfrm>
          <a:prstGeom prst="rect">
            <a:avLst/>
          </a:prstGeom>
        </p:spPr>
      </p:pic>
      <p:pic>
        <p:nvPicPr>
          <p:cNvPr id="4" name="Picture 3" descr="Icon&#10;&#10;Description automatically generated">
            <a:extLst>
              <a:ext uri="{FF2B5EF4-FFF2-40B4-BE49-F238E27FC236}">
                <a16:creationId xmlns:a16="http://schemas.microsoft.com/office/drawing/2014/main" id="{74D0034F-E0E6-0CF7-E607-B11B7F16A5A5}"/>
              </a:ext>
            </a:extLst>
          </p:cNvPr>
          <p:cNvPicPr>
            <a:picLocks noChangeAspect="1"/>
          </p:cNvPicPr>
          <p:nvPr/>
        </p:nvPicPr>
        <p:blipFill>
          <a:blip r:embed="rId4"/>
          <a:stretch>
            <a:fillRect/>
          </a:stretch>
        </p:blipFill>
        <p:spPr>
          <a:xfrm>
            <a:off x="7284912" y="869866"/>
            <a:ext cx="4173645" cy="4804909"/>
          </a:xfrm>
          <a:prstGeom prst="rect">
            <a:avLst/>
          </a:prstGeom>
        </p:spPr>
      </p:pic>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4" y="3198461"/>
            <a:ext cx="2449833" cy="562168"/>
          </a:xfrm>
        </p:spPr>
        <p:txBody>
          <a:bodyPr/>
          <a:lstStyle/>
          <a:p>
            <a:r>
              <a:rPr lang="es-ES_tradnl" dirty="0">
                <a:latin typeface="Garamond"/>
              </a:rPr>
              <a:t>Objetivo de la sesión</a:t>
            </a:r>
            <a:endParaRPr lang="es-ES_tradnl" dirty="0"/>
          </a:p>
        </p:txBody>
      </p:sp>
      <p:sp>
        <p:nvSpPr>
          <p:cNvPr id="5" name="Rectangle 4">
            <a:extLst>
              <a:ext uri="{FF2B5EF4-FFF2-40B4-BE49-F238E27FC236}">
                <a16:creationId xmlns:a16="http://schemas.microsoft.com/office/drawing/2014/main" id="{4588E5D5-1C35-7342-5CAF-FA62A1FB20EF}"/>
              </a:ext>
            </a:extLst>
          </p:cNvPr>
          <p:cNvSpPr/>
          <p:nvPr/>
        </p:nvSpPr>
        <p:spPr>
          <a:xfrm>
            <a:off x="6038722" y="4136426"/>
            <a:ext cx="2921658"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Rectangle 7">
            <a:extLst>
              <a:ext uri="{FF2B5EF4-FFF2-40B4-BE49-F238E27FC236}">
                <a16:creationId xmlns:a16="http://schemas.microsoft.com/office/drawing/2014/main" id="{CCB52B06-77EF-B8E9-006C-56E7176864C9}"/>
              </a:ext>
            </a:extLst>
          </p:cNvPr>
          <p:cNvSpPr/>
          <p:nvPr/>
        </p:nvSpPr>
        <p:spPr>
          <a:xfrm>
            <a:off x="6038721" y="4545607"/>
            <a:ext cx="1122717"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 name="Rectangle 4">
            <a:extLst>
              <a:ext uri="{FF2B5EF4-FFF2-40B4-BE49-F238E27FC236}">
                <a16:creationId xmlns:a16="http://schemas.microsoft.com/office/drawing/2014/main" id="{F9487897-1F52-1F56-6069-7CE47145F032}"/>
              </a:ext>
            </a:extLst>
          </p:cNvPr>
          <p:cNvSpPr/>
          <p:nvPr/>
        </p:nvSpPr>
        <p:spPr>
          <a:xfrm>
            <a:off x="5989289" y="4954788"/>
            <a:ext cx="1567540"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Rectangle 4">
            <a:extLst>
              <a:ext uri="{FF2B5EF4-FFF2-40B4-BE49-F238E27FC236}">
                <a16:creationId xmlns:a16="http://schemas.microsoft.com/office/drawing/2014/main" id="{A22F8893-BA9F-A606-9FFA-A78BA4FDD1E1}"/>
              </a:ext>
            </a:extLst>
          </p:cNvPr>
          <p:cNvSpPr/>
          <p:nvPr/>
        </p:nvSpPr>
        <p:spPr>
          <a:xfrm>
            <a:off x="7161438" y="4545606"/>
            <a:ext cx="1848375"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id="{390587F5-194A-4BEC-1BF4-A2F8E2939754}"/>
              </a:ext>
            </a:extLst>
          </p:cNvPr>
          <p:cNvSpPr txBox="1"/>
          <p:nvPr/>
        </p:nvSpPr>
        <p:spPr>
          <a:xfrm>
            <a:off x="5989289" y="1012954"/>
            <a:ext cx="3386940" cy="5693866"/>
          </a:xfrm>
          <a:prstGeom prst="rect">
            <a:avLst/>
          </a:prstGeom>
          <a:noFill/>
        </p:spPr>
        <p:txBody>
          <a:bodyPr wrap="square">
            <a:spAutoFit/>
          </a:bodyPr>
          <a:lstStyle/>
          <a:p>
            <a:pPr marL="0" indent="0">
              <a:buNone/>
            </a:pPr>
            <a:r>
              <a:rPr lang="es-ES_tradnl" sz="2800" b="1" dirty="0">
                <a:solidFill>
                  <a:schemeClr val="accent4"/>
                </a:solidFill>
                <a:effectLst/>
                <a:latin typeface="Helvetica Neue"/>
                <a:ea typeface="Calibri" panose="020F0502020204030204" pitchFamily="34" charset="0"/>
                <a:cs typeface="Helvetica 45 Light"/>
              </a:rPr>
              <a:t>Guiar a las/os participantes en la formación y garantizar que todas/os tengan un marco común de referencia para la gestión de casos, la gestión de datos para la gestión de casos y el uso del sistema CPIMS+.</a:t>
            </a:r>
          </a:p>
        </p:txBody>
      </p:sp>
    </p:spTree>
    <p:extLst>
      <p:ext uri="{BB962C8B-B14F-4D97-AF65-F5344CB8AC3E}">
        <p14:creationId xmlns:p14="http://schemas.microsoft.com/office/powerpoint/2010/main" val="31674034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Juego</a:t>
            </a:r>
          </a:p>
        </p:txBody>
      </p:sp>
      <p:grpSp>
        <p:nvGrpSpPr>
          <p:cNvPr id="76" name="Group 75">
            <a:extLst>
              <a:ext uri="{FF2B5EF4-FFF2-40B4-BE49-F238E27FC236}">
                <a16:creationId xmlns:a16="http://schemas.microsoft.com/office/drawing/2014/main" id="{730E96A3-CBA7-FF93-CEF0-C699E74F8F0A}"/>
              </a:ext>
            </a:extLst>
          </p:cNvPr>
          <p:cNvGrpSpPr/>
          <p:nvPr/>
        </p:nvGrpSpPr>
        <p:grpSpPr>
          <a:xfrm>
            <a:off x="1793144" y="2051257"/>
            <a:ext cx="2413067" cy="3169619"/>
            <a:chOff x="1793144" y="2051257"/>
            <a:chExt cx="2413067" cy="3169619"/>
          </a:xfrm>
        </p:grpSpPr>
        <p:sp>
          <p:nvSpPr>
            <p:cNvPr id="77" name="Google Shape;315;p4">
              <a:extLst>
                <a:ext uri="{FF2B5EF4-FFF2-40B4-BE49-F238E27FC236}">
                  <a16:creationId xmlns:a16="http://schemas.microsoft.com/office/drawing/2014/main" id="{27FA2CEE-04BE-081C-5851-96511CE7213A}"/>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78" name="Google Shape;317;p4">
              <a:extLst>
                <a:ext uri="{FF2B5EF4-FFF2-40B4-BE49-F238E27FC236}">
                  <a16:creationId xmlns:a16="http://schemas.microsoft.com/office/drawing/2014/main" id="{FFA7F5C7-CD93-B4F9-BA88-499136C97D57}"/>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79" name="Group 78">
              <a:extLst>
                <a:ext uri="{FF2B5EF4-FFF2-40B4-BE49-F238E27FC236}">
                  <a16:creationId xmlns:a16="http://schemas.microsoft.com/office/drawing/2014/main" id="{540164A3-AE8A-6997-BA5B-EC17A848F0B9}"/>
                </a:ext>
              </a:extLst>
            </p:cNvPr>
            <p:cNvGrpSpPr/>
            <p:nvPr/>
          </p:nvGrpSpPr>
          <p:grpSpPr>
            <a:xfrm>
              <a:off x="1793144" y="2631843"/>
              <a:ext cx="1014282" cy="1179025"/>
              <a:chOff x="1793144" y="2631843"/>
              <a:chExt cx="1014282" cy="1179025"/>
            </a:xfrm>
          </p:grpSpPr>
          <p:grpSp>
            <p:nvGrpSpPr>
              <p:cNvPr id="85" name="Group 84">
                <a:extLst>
                  <a:ext uri="{FF2B5EF4-FFF2-40B4-BE49-F238E27FC236}">
                    <a16:creationId xmlns:a16="http://schemas.microsoft.com/office/drawing/2014/main" id="{0EBEC2F0-E829-F3E8-AD1E-FBD8CB11E6D7}"/>
                  </a:ext>
                </a:extLst>
              </p:cNvPr>
              <p:cNvGrpSpPr/>
              <p:nvPr/>
            </p:nvGrpSpPr>
            <p:grpSpPr>
              <a:xfrm flipH="1">
                <a:off x="2052917" y="2999019"/>
                <a:ext cx="754509" cy="811849"/>
                <a:chOff x="2721535" y="2932590"/>
                <a:chExt cx="908498" cy="923032"/>
              </a:xfrm>
            </p:grpSpPr>
            <p:sp>
              <p:nvSpPr>
                <p:cNvPr id="87" name="Rectangle: Rounded Corners 86">
                  <a:extLst>
                    <a:ext uri="{FF2B5EF4-FFF2-40B4-BE49-F238E27FC236}">
                      <a16:creationId xmlns:a16="http://schemas.microsoft.com/office/drawing/2014/main" id="{5FE335C2-C473-DE47-355E-92FE594C259A}"/>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8" name="Rectangle: Rounded Corners 87">
                  <a:extLst>
                    <a:ext uri="{FF2B5EF4-FFF2-40B4-BE49-F238E27FC236}">
                      <a16:creationId xmlns:a16="http://schemas.microsoft.com/office/drawing/2014/main" id="{E3072B72-AC65-E9E5-AD0A-2FA87F33A6F4}"/>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86" name="Google Shape;315;p4">
                <a:extLst>
                  <a:ext uri="{FF2B5EF4-FFF2-40B4-BE49-F238E27FC236}">
                    <a16:creationId xmlns:a16="http://schemas.microsoft.com/office/drawing/2014/main" id="{4577A864-8E21-B1BC-5D32-60E120C76DB0}"/>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80" name="Group 79">
              <a:extLst>
                <a:ext uri="{FF2B5EF4-FFF2-40B4-BE49-F238E27FC236}">
                  <a16:creationId xmlns:a16="http://schemas.microsoft.com/office/drawing/2014/main" id="{EDBA9B60-F0CA-FDE4-158F-CDFE0F354512}"/>
                </a:ext>
              </a:extLst>
            </p:cNvPr>
            <p:cNvGrpSpPr/>
            <p:nvPr/>
          </p:nvGrpSpPr>
          <p:grpSpPr>
            <a:xfrm flipH="1">
              <a:off x="3241048" y="2631843"/>
              <a:ext cx="965163" cy="1167926"/>
              <a:chOff x="1793144" y="2631843"/>
              <a:chExt cx="988676" cy="1167926"/>
            </a:xfrm>
          </p:grpSpPr>
          <p:grpSp>
            <p:nvGrpSpPr>
              <p:cNvPr id="81" name="Group 80">
                <a:extLst>
                  <a:ext uri="{FF2B5EF4-FFF2-40B4-BE49-F238E27FC236}">
                    <a16:creationId xmlns:a16="http://schemas.microsoft.com/office/drawing/2014/main" id="{3583F28C-5F0A-10B8-25AE-18F049870230}"/>
                  </a:ext>
                </a:extLst>
              </p:cNvPr>
              <p:cNvGrpSpPr/>
              <p:nvPr/>
            </p:nvGrpSpPr>
            <p:grpSpPr>
              <a:xfrm flipH="1">
                <a:off x="2052916" y="2999019"/>
                <a:ext cx="728904" cy="800750"/>
                <a:chOff x="2752366" y="2932590"/>
                <a:chExt cx="877667" cy="910413"/>
              </a:xfrm>
            </p:grpSpPr>
            <p:sp>
              <p:nvSpPr>
                <p:cNvPr id="83" name="Rectangle: Rounded Corners 82">
                  <a:extLst>
                    <a:ext uri="{FF2B5EF4-FFF2-40B4-BE49-F238E27FC236}">
                      <a16:creationId xmlns:a16="http://schemas.microsoft.com/office/drawing/2014/main" id="{1EB623D4-F07E-FC67-5FAC-ABAE7CA2D73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4" name="Rectangle: Rounded Corners 83">
                  <a:extLst>
                    <a:ext uri="{FF2B5EF4-FFF2-40B4-BE49-F238E27FC236}">
                      <a16:creationId xmlns:a16="http://schemas.microsoft.com/office/drawing/2014/main" id="{A929CD96-B1E5-D28C-D5F1-5FDBB33AAD3B}"/>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82" name="Google Shape;315;p4">
                <a:extLst>
                  <a:ext uri="{FF2B5EF4-FFF2-40B4-BE49-F238E27FC236}">
                    <a16:creationId xmlns:a16="http://schemas.microsoft.com/office/drawing/2014/main" id="{7DAFA8CD-AB90-BEDB-9E7C-F3FC52F8569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grpSp>
        <p:nvGrpSpPr>
          <p:cNvPr id="89" name="Group 88">
            <a:extLst>
              <a:ext uri="{FF2B5EF4-FFF2-40B4-BE49-F238E27FC236}">
                <a16:creationId xmlns:a16="http://schemas.microsoft.com/office/drawing/2014/main" id="{73A1793B-1FC6-D073-0581-308562FCA8D8}"/>
              </a:ext>
            </a:extLst>
          </p:cNvPr>
          <p:cNvGrpSpPr/>
          <p:nvPr/>
        </p:nvGrpSpPr>
        <p:grpSpPr>
          <a:xfrm>
            <a:off x="4889466" y="2051257"/>
            <a:ext cx="2413067" cy="3169619"/>
            <a:chOff x="1793144" y="2051257"/>
            <a:chExt cx="2413067" cy="3169619"/>
          </a:xfrm>
        </p:grpSpPr>
        <p:sp>
          <p:nvSpPr>
            <p:cNvPr id="90" name="Google Shape;315;p4">
              <a:extLst>
                <a:ext uri="{FF2B5EF4-FFF2-40B4-BE49-F238E27FC236}">
                  <a16:creationId xmlns:a16="http://schemas.microsoft.com/office/drawing/2014/main" id="{B6E9F48D-BBFC-3906-ED6A-1FB26A68C313}"/>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1" name="Google Shape;317;p4">
              <a:extLst>
                <a:ext uri="{FF2B5EF4-FFF2-40B4-BE49-F238E27FC236}">
                  <a16:creationId xmlns:a16="http://schemas.microsoft.com/office/drawing/2014/main" id="{24AA2181-95EE-E2DA-26A6-6E8983B45296}"/>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92" name="Group 91">
              <a:extLst>
                <a:ext uri="{FF2B5EF4-FFF2-40B4-BE49-F238E27FC236}">
                  <a16:creationId xmlns:a16="http://schemas.microsoft.com/office/drawing/2014/main" id="{7EB1D6A0-735E-4CEE-475C-9330817C6D75}"/>
                </a:ext>
              </a:extLst>
            </p:cNvPr>
            <p:cNvGrpSpPr/>
            <p:nvPr/>
          </p:nvGrpSpPr>
          <p:grpSpPr>
            <a:xfrm>
              <a:off x="1793144" y="2631843"/>
              <a:ext cx="1014282" cy="1179025"/>
              <a:chOff x="1793144" y="2631843"/>
              <a:chExt cx="1014282" cy="1179025"/>
            </a:xfrm>
          </p:grpSpPr>
          <p:grpSp>
            <p:nvGrpSpPr>
              <p:cNvPr id="98" name="Group 97">
                <a:extLst>
                  <a:ext uri="{FF2B5EF4-FFF2-40B4-BE49-F238E27FC236}">
                    <a16:creationId xmlns:a16="http://schemas.microsoft.com/office/drawing/2014/main" id="{BFB77118-222B-6F6A-B658-514B6F20F057}"/>
                  </a:ext>
                </a:extLst>
              </p:cNvPr>
              <p:cNvGrpSpPr/>
              <p:nvPr/>
            </p:nvGrpSpPr>
            <p:grpSpPr>
              <a:xfrm flipH="1">
                <a:off x="2052917" y="2999019"/>
                <a:ext cx="754509" cy="811849"/>
                <a:chOff x="2721535" y="2932590"/>
                <a:chExt cx="908498" cy="923032"/>
              </a:xfrm>
            </p:grpSpPr>
            <p:sp>
              <p:nvSpPr>
                <p:cNvPr id="100" name="Rectangle: Rounded Corners 99">
                  <a:extLst>
                    <a:ext uri="{FF2B5EF4-FFF2-40B4-BE49-F238E27FC236}">
                      <a16:creationId xmlns:a16="http://schemas.microsoft.com/office/drawing/2014/main" id="{21540156-3227-9A2D-7970-3753B385AC72}"/>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1" name="Rectangle: Rounded Corners 100">
                  <a:extLst>
                    <a:ext uri="{FF2B5EF4-FFF2-40B4-BE49-F238E27FC236}">
                      <a16:creationId xmlns:a16="http://schemas.microsoft.com/office/drawing/2014/main" id="{4FF7A539-F54A-0F60-D0FE-AED633D95B76}"/>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99" name="Google Shape;315;p4">
                <a:extLst>
                  <a:ext uri="{FF2B5EF4-FFF2-40B4-BE49-F238E27FC236}">
                    <a16:creationId xmlns:a16="http://schemas.microsoft.com/office/drawing/2014/main" id="{12157CAF-CBAB-8E7E-0890-8B40CEAE44F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93" name="Group 92">
              <a:extLst>
                <a:ext uri="{FF2B5EF4-FFF2-40B4-BE49-F238E27FC236}">
                  <a16:creationId xmlns:a16="http://schemas.microsoft.com/office/drawing/2014/main" id="{1BC57F07-258E-4392-2919-6C6217C7423E}"/>
                </a:ext>
              </a:extLst>
            </p:cNvPr>
            <p:cNvGrpSpPr/>
            <p:nvPr/>
          </p:nvGrpSpPr>
          <p:grpSpPr>
            <a:xfrm flipH="1">
              <a:off x="3241048" y="2631843"/>
              <a:ext cx="965163" cy="1167926"/>
              <a:chOff x="1793144" y="2631843"/>
              <a:chExt cx="988676" cy="1167926"/>
            </a:xfrm>
          </p:grpSpPr>
          <p:grpSp>
            <p:nvGrpSpPr>
              <p:cNvPr id="94" name="Group 93">
                <a:extLst>
                  <a:ext uri="{FF2B5EF4-FFF2-40B4-BE49-F238E27FC236}">
                    <a16:creationId xmlns:a16="http://schemas.microsoft.com/office/drawing/2014/main" id="{63E88F97-D825-8EA5-AF3D-8FB06E20D7A1}"/>
                  </a:ext>
                </a:extLst>
              </p:cNvPr>
              <p:cNvGrpSpPr/>
              <p:nvPr/>
            </p:nvGrpSpPr>
            <p:grpSpPr>
              <a:xfrm flipH="1">
                <a:off x="2052916" y="2999019"/>
                <a:ext cx="728904" cy="800750"/>
                <a:chOff x="2752366" y="2932590"/>
                <a:chExt cx="877667" cy="910413"/>
              </a:xfrm>
            </p:grpSpPr>
            <p:sp>
              <p:nvSpPr>
                <p:cNvPr id="96" name="Rectangle: Rounded Corners 95">
                  <a:extLst>
                    <a:ext uri="{FF2B5EF4-FFF2-40B4-BE49-F238E27FC236}">
                      <a16:creationId xmlns:a16="http://schemas.microsoft.com/office/drawing/2014/main" id="{8E0EC082-D9CC-A665-DB16-B6AD0DA225F6}"/>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7" name="Rectangle: Rounded Corners 96">
                  <a:extLst>
                    <a:ext uri="{FF2B5EF4-FFF2-40B4-BE49-F238E27FC236}">
                      <a16:creationId xmlns:a16="http://schemas.microsoft.com/office/drawing/2014/main" id="{BDFDDF6E-D820-9261-4D0F-B67EBBE1DAF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95" name="Google Shape;315;p4">
                <a:extLst>
                  <a:ext uri="{FF2B5EF4-FFF2-40B4-BE49-F238E27FC236}">
                    <a16:creationId xmlns:a16="http://schemas.microsoft.com/office/drawing/2014/main" id="{017803E4-27DF-1C08-C0AD-00B1F43FD8CE}"/>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grpSp>
        <p:nvGrpSpPr>
          <p:cNvPr id="102" name="Group 101">
            <a:extLst>
              <a:ext uri="{FF2B5EF4-FFF2-40B4-BE49-F238E27FC236}">
                <a16:creationId xmlns:a16="http://schemas.microsoft.com/office/drawing/2014/main" id="{20FE2643-621B-E8AB-3222-E8B2D11F3169}"/>
              </a:ext>
            </a:extLst>
          </p:cNvPr>
          <p:cNvGrpSpPr/>
          <p:nvPr/>
        </p:nvGrpSpPr>
        <p:grpSpPr>
          <a:xfrm>
            <a:off x="7985791" y="2051257"/>
            <a:ext cx="2413067" cy="3169619"/>
            <a:chOff x="1793144" y="2051257"/>
            <a:chExt cx="2413067" cy="3169619"/>
          </a:xfrm>
        </p:grpSpPr>
        <p:sp>
          <p:nvSpPr>
            <p:cNvPr id="103" name="Google Shape;315;p4">
              <a:extLst>
                <a:ext uri="{FF2B5EF4-FFF2-40B4-BE49-F238E27FC236}">
                  <a16:creationId xmlns:a16="http://schemas.microsoft.com/office/drawing/2014/main" id="{D0E69B82-65EE-EFB6-E9BE-8270D4C7624C}"/>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4" name="Google Shape;317;p4">
              <a:extLst>
                <a:ext uri="{FF2B5EF4-FFF2-40B4-BE49-F238E27FC236}">
                  <a16:creationId xmlns:a16="http://schemas.microsoft.com/office/drawing/2014/main" id="{960B74AD-A89A-14F3-BFDC-F76BB1B37094}"/>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105" name="Group 104">
              <a:extLst>
                <a:ext uri="{FF2B5EF4-FFF2-40B4-BE49-F238E27FC236}">
                  <a16:creationId xmlns:a16="http://schemas.microsoft.com/office/drawing/2014/main" id="{D97722B0-B119-44F8-47B4-81E56B699322}"/>
                </a:ext>
              </a:extLst>
            </p:cNvPr>
            <p:cNvGrpSpPr/>
            <p:nvPr/>
          </p:nvGrpSpPr>
          <p:grpSpPr>
            <a:xfrm>
              <a:off x="1793144" y="2631843"/>
              <a:ext cx="1014282" cy="1179025"/>
              <a:chOff x="1793144" y="2631843"/>
              <a:chExt cx="1014282" cy="1179025"/>
            </a:xfrm>
          </p:grpSpPr>
          <p:grpSp>
            <p:nvGrpSpPr>
              <p:cNvPr id="111" name="Group 110">
                <a:extLst>
                  <a:ext uri="{FF2B5EF4-FFF2-40B4-BE49-F238E27FC236}">
                    <a16:creationId xmlns:a16="http://schemas.microsoft.com/office/drawing/2014/main" id="{DA672ABF-341E-F435-2530-75D7501A53AB}"/>
                  </a:ext>
                </a:extLst>
              </p:cNvPr>
              <p:cNvGrpSpPr/>
              <p:nvPr/>
            </p:nvGrpSpPr>
            <p:grpSpPr>
              <a:xfrm flipH="1">
                <a:off x="2052917" y="2999019"/>
                <a:ext cx="754509" cy="811849"/>
                <a:chOff x="2721535" y="2932590"/>
                <a:chExt cx="908498" cy="923032"/>
              </a:xfrm>
            </p:grpSpPr>
            <p:sp>
              <p:nvSpPr>
                <p:cNvPr id="113" name="Rectangle: Rounded Corners 112">
                  <a:extLst>
                    <a:ext uri="{FF2B5EF4-FFF2-40B4-BE49-F238E27FC236}">
                      <a16:creationId xmlns:a16="http://schemas.microsoft.com/office/drawing/2014/main" id="{81DF1870-782E-4BDA-25DF-A7D284FAB286}"/>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4" name="Rectangle: Rounded Corners 113">
                  <a:extLst>
                    <a:ext uri="{FF2B5EF4-FFF2-40B4-BE49-F238E27FC236}">
                      <a16:creationId xmlns:a16="http://schemas.microsoft.com/office/drawing/2014/main" id="{881C601A-79F0-201B-5809-4DC7372D1A72}"/>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12" name="Google Shape;315;p4">
                <a:extLst>
                  <a:ext uri="{FF2B5EF4-FFF2-40B4-BE49-F238E27FC236}">
                    <a16:creationId xmlns:a16="http://schemas.microsoft.com/office/drawing/2014/main" id="{7626E37D-4081-47E5-D68E-4AFA3A6EA0F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106" name="Group 105">
              <a:extLst>
                <a:ext uri="{FF2B5EF4-FFF2-40B4-BE49-F238E27FC236}">
                  <a16:creationId xmlns:a16="http://schemas.microsoft.com/office/drawing/2014/main" id="{7811DF6F-AC87-4AB6-04D4-7EDE2344EECE}"/>
                </a:ext>
              </a:extLst>
            </p:cNvPr>
            <p:cNvGrpSpPr/>
            <p:nvPr/>
          </p:nvGrpSpPr>
          <p:grpSpPr>
            <a:xfrm flipH="1">
              <a:off x="3241048" y="2631843"/>
              <a:ext cx="965163" cy="1167926"/>
              <a:chOff x="1793144" y="2631843"/>
              <a:chExt cx="988676" cy="1167926"/>
            </a:xfrm>
          </p:grpSpPr>
          <p:grpSp>
            <p:nvGrpSpPr>
              <p:cNvPr id="107" name="Group 106">
                <a:extLst>
                  <a:ext uri="{FF2B5EF4-FFF2-40B4-BE49-F238E27FC236}">
                    <a16:creationId xmlns:a16="http://schemas.microsoft.com/office/drawing/2014/main" id="{F5E8C08F-5D40-8CA6-65A6-24FF00CFC9F6}"/>
                  </a:ext>
                </a:extLst>
              </p:cNvPr>
              <p:cNvGrpSpPr/>
              <p:nvPr/>
            </p:nvGrpSpPr>
            <p:grpSpPr>
              <a:xfrm flipH="1">
                <a:off x="2052916" y="2999019"/>
                <a:ext cx="728904" cy="800750"/>
                <a:chOff x="2752366" y="2932590"/>
                <a:chExt cx="877667" cy="910413"/>
              </a:xfrm>
            </p:grpSpPr>
            <p:sp>
              <p:nvSpPr>
                <p:cNvPr id="109" name="Rectangle: Rounded Corners 108">
                  <a:extLst>
                    <a:ext uri="{FF2B5EF4-FFF2-40B4-BE49-F238E27FC236}">
                      <a16:creationId xmlns:a16="http://schemas.microsoft.com/office/drawing/2014/main" id="{1E293162-E659-4C11-4DB1-6E8A674D927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0" name="Rectangle: Rounded Corners 109">
                  <a:extLst>
                    <a:ext uri="{FF2B5EF4-FFF2-40B4-BE49-F238E27FC236}">
                      <a16:creationId xmlns:a16="http://schemas.microsoft.com/office/drawing/2014/main" id="{C74730E3-CEBC-79E8-0441-205E2772015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08" name="Google Shape;315;p4">
                <a:extLst>
                  <a:ext uri="{FF2B5EF4-FFF2-40B4-BE49-F238E27FC236}">
                    <a16:creationId xmlns:a16="http://schemas.microsoft.com/office/drawing/2014/main" id="{89D4D067-541A-A5D6-930E-E24388DB958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358850236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Paso 6:</a:t>
            </a:r>
            <a:br>
              <a:rPr lang="es-ES_tradnl" dirty="0"/>
            </a:br>
            <a:r>
              <a:rPr lang="es-ES_tradnl" dirty="0"/>
              <a:t>Cierre del caso</a:t>
            </a:r>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s-ES_tradnl" sz="1600" b="1" spc="300" dirty="0">
                <a:solidFill>
                  <a:schemeClr val="accent4"/>
                </a:solidFill>
                <a:latin typeface="Arial" panose="020B0604020202020204" pitchFamily="34" charset="0"/>
                <a:cs typeface="Arial" panose="020B0604020202020204" pitchFamily="34" charset="0"/>
              </a:rPr>
              <a:t>ESTUDIO DE CASO</a:t>
            </a:r>
          </a:p>
        </p:txBody>
      </p:sp>
      <p:grpSp>
        <p:nvGrpSpPr>
          <p:cNvPr id="4" name="Group 3">
            <a:extLst>
              <a:ext uri="{FF2B5EF4-FFF2-40B4-BE49-F238E27FC236}">
                <a16:creationId xmlns:a16="http://schemas.microsoft.com/office/drawing/2014/main" id="{D64F4275-E967-1640-C96B-DB1C042E60DB}"/>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DEA0E9C2-7465-0F08-F2EF-DC73F5AC6B6C}"/>
                </a:ext>
              </a:extLst>
            </p:cNvPr>
            <p:cNvGrpSpPr/>
            <p:nvPr/>
          </p:nvGrpSpPr>
          <p:grpSpPr>
            <a:xfrm>
              <a:off x="7499908" y="4900577"/>
              <a:ext cx="997752" cy="824627"/>
              <a:chOff x="5957706" y="3325646"/>
              <a:chExt cx="2611796" cy="1892062"/>
            </a:xfrm>
            <a:solidFill>
              <a:schemeClr val="accent4"/>
            </a:solidFill>
          </p:grpSpPr>
          <p:sp>
            <p:nvSpPr>
              <p:cNvPr id="9" name="Rectangle: Rounded Corners 8">
                <a:hlinkClick r:id="rId3"/>
                <a:extLst>
                  <a:ext uri="{FF2B5EF4-FFF2-40B4-BE49-F238E27FC236}">
                    <a16:creationId xmlns:a16="http://schemas.microsoft.com/office/drawing/2014/main" id="{68816C19-6E0E-AA2F-6AD5-7324434A052E}"/>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dirty="0">
                  <a:solidFill>
                    <a:schemeClr val="bg1"/>
                  </a:solidFill>
                  <a:latin typeface="Helvetica Neue"/>
                </a:endParaRPr>
              </a:p>
            </p:txBody>
          </p:sp>
          <p:sp>
            <p:nvSpPr>
              <p:cNvPr id="10" name="Rectangle: Top Corners Rounded 9">
                <a:extLst>
                  <a:ext uri="{FF2B5EF4-FFF2-40B4-BE49-F238E27FC236}">
                    <a16:creationId xmlns:a16="http://schemas.microsoft.com/office/drawing/2014/main" id="{3BCFA9E2-C314-D858-4F26-B52473E79C4E}"/>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C96D4D39-34DA-9A26-4936-644D197F5008}"/>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70CFD324-AB16-6CFD-83D3-18104A21CC55}"/>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 name="Rectangle: Rounded Corners 7">
                <a:extLst>
                  <a:ext uri="{FF2B5EF4-FFF2-40B4-BE49-F238E27FC236}">
                    <a16:creationId xmlns:a16="http://schemas.microsoft.com/office/drawing/2014/main" id="{C783C4F7-2D58-B426-425B-D0FB37B4A2DC}"/>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10157416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Debate</a:t>
            </a:r>
          </a:p>
        </p:txBody>
      </p:sp>
      <p:sp>
        <p:nvSpPr>
          <p:cNvPr id="17" name="Speech Bubble: Rectangle with Corners Rounded 16">
            <a:extLst>
              <a:ext uri="{FF2B5EF4-FFF2-40B4-BE49-F238E27FC236}">
                <a16:creationId xmlns:a16="http://schemas.microsoft.com/office/drawing/2014/main" id="{993B4488-A595-636A-4B76-3993BE96B2A3}"/>
              </a:ext>
            </a:extLst>
          </p:cNvPr>
          <p:cNvSpPr/>
          <p:nvPr/>
        </p:nvSpPr>
        <p:spPr>
          <a:xfrm>
            <a:off x="670190"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¿Cuáles son los criterios para cerrar un caso?</a:t>
            </a:r>
            <a:r>
              <a:rPr lang="es-ES_tradnl" sz="2400" dirty="0">
                <a:solidFill>
                  <a:schemeClr val="tx1"/>
                </a:solidFill>
                <a:effectLst/>
                <a:latin typeface="Arial" panose="020B0604020202020204" pitchFamily="34" charset="0"/>
                <a:cs typeface="Arial" panose="020B0604020202020204" pitchFamily="34" charset="0"/>
              </a:rPr>
              <a:t> </a:t>
            </a:r>
            <a:endParaRPr lang="es-ES_tradnl" sz="2400" dirty="0">
              <a:solidFill>
                <a:schemeClr val="tx1"/>
              </a:solidFill>
              <a:latin typeface="Arial" panose="020B0604020202020204" pitchFamily="34" charset="0"/>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471ABC0C-3D66-F672-5DC6-672B7901F942}"/>
              </a:ext>
            </a:extLst>
          </p:cNvPr>
          <p:cNvSpPr/>
          <p:nvPr/>
        </p:nvSpPr>
        <p:spPr>
          <a:xfrm>
            <a:off x="3454183"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¿Por qué es necesario que la/el supervisor/a apruebe el cierre del caso? </a:t>
            </a:r>
          </a:p>
        </p:txBody>
      </p:sp>
      <p:sp>
        <p:nvSpPr>
          <p:cNvPr id="20" name="Speech Bubble: Rectangle with Corners Rounded 19">
            <a:extLst>
              <a:ext uri="{FF2B5EF4-FFF2-40B4-BE49-F238E27FC236}">
                <a16:creationId xmlns:a16="http://schemas.microsoft.com/office/drawing/2014/main" id="{DD6C0B90-2A6A-52F1-660B-F263FF2CCD9F}"/>
              </a:ext>
            </a:extLst>
          </p:cNvPr>
          <p:cNvSpPr/>
          <p:nvPr/>
        </p:nvSpPr>
        <p:spPr>
          <a:xfrm>
            <a:off x="6226554"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effectLst/>
                <a:latin typeface="Arial" panose="020B0604020202020204" pitchFamily="34" charset="0"/>
                <a:ea typeface="Calibri" panose="020F0502020204030204" pitchFamily="34" charset="0"/>
                <a:cs typeface="Arial" panose="020B0604020202020204" pitchFamily="34" charset="0"/>
              </a:rPr>
              <a:t>¿Qué ocurre con el expediente cuando se cierra un caso?</a:t>
            </a:r>
            <a:r>
              <a:rPr lang="es-ES_tradnl" sz="2400" dirty="0">
                <a:solidFill>
                  <a:schemeClr val="tx1"/>
                </a:solidFill>
                <a:effectLst/>
                <a:latin typeface="Arial" panose="020B0604020202020204" pitchFamily="34" charset="0"/>
                <a:cs typeface="Arial" panose="020B0604020202020204" pitchFamily="34" charset="0"/>
              </a:rPr>
              <a:t> </a:t>
            </a:r>
            <a:endParaRPr lang="es-ES_tradnl" sz="2400" dirty="0">
              <a:solidFill>
                <a:schemeClr val="tx1"/>
              </a:solidFill>
              <a:latin typeface="Arial" panose="020B0604020202020204" pitchFamily="34" charset="0"/>
              <a:cs typeface="Arial" panose="020B0604020202020204" pitchFamily="34" charset="0"/>
            </a:endParaRPr>
          </a:p>
        </p:txBody>
      </p:sp>
      <p:sp>
        <p:nvSpPr>
          <p:cNvPr id="21" name="Speech Bubble: Rectangle with Corners Rounded 20">
            <a:extLst>
              <a:ext uri="{FF2B5EF4-FFF2-40B4-BE49-F238E27FC236}">
                <a16:creationId xmlns:a16="http://schemas.microsoft.com/office/drawing/2014/main" id="{99F99B3D-1B09-BF1D-FE34-6E50CA0A9962}"/>
              </a:ext>
            </a:extLst>
          </p:cNvPr>
          <p:cNvSpPr/>
          <p:nvPr/>
        </p:nvSpPr>
        <p:spPr>
          <a:xfrm>
            <a:off x="9010547"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¿Cuándo puede ser necesario reabrir un caso? </a:t>
            </a:r>
          </a:p>
        </p:txBody>
      </p:sp>
      <p:sp>
        <p:nvSpPr>
          <p:cNvPr id="3" name="Rectangle 2">
            <a:extLst>
              <a:ext uri="{FF2B5EF4-FFF2-40B4-BE49-F238E27FC236}">
                <a16:creationId xmlns:a16="http://schemas.microsoft.com/office/drawing/2014/main" id="{3F12965E-2C8B-B192-1C62-2B76A638EB1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23804592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endParaRPr lang="es-ES_tradnl" dirty="0"/>
          </a:p>
        </p:txBody>
      </p:sp>
      <p:grpSp>
        <p:nvGrpSpPr>
          <p:cNvPr id="5" name="Group 4">
            <a:extLst>
              <a:ext uri="{FF2B5EF4-FFF2-40B4-BE49-F238E27FC236}">
                <a16:creationId xmlns:a16="http://schemas.microsoft.com/office/drawing/2014/main" id="{C679952F-EDDE-C3D6-7FC7-1F543B41A591}"/>
              </a:ext>
            </a:extLst>
          </p:cNvPr>
          <p:cNvGrpSpPr/>
          <p:nvPr/>
        </p:nvGrpSpPr>
        <p:grpSpPr>
          <a:xfrm>
            <a:off x="1001789" y="1929481"/>
            <a:ext cx="1822985" cy="1749561"/>
            <a:chOff x="1744894" y="2192954"/>
            <a:chExt cx="2564275" cy="2460995"/>
          </a:xfrm>
        </p:grpSpPr>
        <p:grpSp>
          <p:nvGrpSpPr>
            <p:cNvPr id="6" name="Group 5">
              <a:extLst>
                <a:ext uri="{FF2B5EF4-FFF2-40B4-BE49-F238E27FC236}">
                  <a16:creationId xmlns:a16="http://schemas.microsoft.com/office/drawing/2014/main" id="{40A58DFA-2BFA-1F1C-17AA-F30C2A3E9B8A}"/>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B2C0111F-A90B-3C50-D1F0-5A11DA1B193F}"/>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Single Corner Snipped 10">
                <a:extLst>
                  <a:ext uri="{FF2B5EF4-FFF2-40B4-BE49-F238E27FC236}">
                    <a16:creationId xmlns:a16="http://schemas.microsoft.com/office/drawing/2014/main" id="{D93696D4-D019-5EE0-047E-86BF845BC7FC}"/>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Single Corner Snipped 11">
                <a:extLst>
                  <a:ext uri="{FF2B5EF4-FFF2-40B4-BE49-F238E27FC236}">
                    <a16:creationId xmlns:a16="http://schemas.microsoft.com/office/drawing/2014/main" id="{5FD4AF9F-2943-703B-B6A4-BAC0BFE80B23}"/>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6C0A5E7C-9D7B-45C3-BF4A-68CBF73B609F}"/>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DA561379-2534-E210-E34C-6347E5EA14E7}"/>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Oval 8">
                <a:extLst>
                  <a:ext uri="{FF2B5EF4-FFF2-40B4-BE49-F238E27FC236}">
                    <a16:creationId xmlns:a16="http://schemas.microsoft.com/office/drawing/2014/main" id="{7BE3E48C-BC93-222C-6D36-475C8AA2999F}"/>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2DA5BB98-399A-2496-2186-E2BCC66AFFA4}"/>
              </a:ext>
            </a:extLst>
          </p:cNvPr>
          <p:cNvSpPr txBox="1"/>
          <p:nvPr/>
        </p:nvSpPr>
        <p:spPr>
          <a:xfrm>
            <a:off x="738455" y="4272055"/>
            <a:ext cx="2497050" cy="923330"/>
          </a:xfrm>
          <a:prstGeom prst="rect">
            <a:avLst/>
          </a:prstGeom>
          <a:noFill/>
        </p:spPr>
        <p:txBody>
          <a:bodyPr wrap="square" rtlCol="0">
            <a:spAutoFit/>
          </a:bodyPr>
          <a:lstStyle/>
          <a:p>
            <a:pPr algn="ctr"/>
            <a:r>
              <a:rPr lang="es-ES_tradnl" b="1" spc="300" dirty="0">
                <a:solidFill>
                  <a:schemeClr val="accent4"/>
                </a:solidFill>
                <a:latin typeface="Arial" panose="020B0604020202020204" pitchFamily="34" charset="0"/>
                <a:cs typeface="Arial" panose="020B0604020202020204" pitchFamily="34" charset="0"/>
              </a:rPr>
              <a:t>FORMULARIO DE CIERRE DEL CASO</a:t>
            </a:r>
          </a:p>
        </p:txBody>
      </p:sp>
      <p:sp>
        <p:nvSpPr>
          <p:cNvPr id="14" name="TextBox 13">
            <a:extLst>
              <a:ext uri="{FF2B5EF4-FFF2-40B4-BE49-F238E27FC236}">
                <a16:creationId xmlns:a16="http://schemas.microsoft.com/office/drawing/2014/main" id="{4A1183DA-B0AF-9639-9FBF-EED8E1894616}"/>
              </a:ext>
            </a:extLst>
          </p:cNvPr>
          <p:cNvSpPr txBox="1"/>
          <p:nvPr/>
        </p:nvSpPr>
        <p:spPr>
          <a:xfrm>
            <a:off x="4023803" y="2136450"/>
            <a:ext cx="3300633" cy="3034420"/>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b="1" dirty="0">
                <a:solidFill>
                  <a:schemeClr val="dk1"/>
                </a:solidFill>
                <a:latin typeface="Arial"/>
                <a:ea typeface="Arial"/>
                <a:cs typeface="Arial"/>
                <a:sym typeface="Arial"/>
              </a:rPr>
              <a:t>POR QUÉ</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Registrar información sobre el cierre del caso.</a:t>
            </a:r>
          </a:p>
          <a:p>
            <a:pPr marR="0" lvl="0" algn="l" rtl="0">
              <a:lnSpc>
                <a:spcPct val="107000"/>
              </a:lnSpc>
              <a:spcBef>
                <a:spcPts val="0"/>
              </a:spcBef>
              <a:spcAft>
                <a:spcPts val="0"/>
              </a:spcAft>
            </a:pPr>
            <a:endParaRPr lang="es-ES_tradnl"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b="1" dirty="0">
                <a:solidFill>
                  <a:schemeClr val="dk1"/>
                </a:solidFill>
                <a:latin typeface="Arial"/>
                <a:ea typeface="Arial"/>
                <a:cs typeface="Arial"/>
                <a:sym typeface="Arial"/>
              </a:rPr>
              <a:t>OMS</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Asistente social asignada/o al caso con la aprobación del supervisor.</a:t>
            </a:r>
          </a:p>
        </p:txBody>
      </p:sp>
      <p:sp>
        <p:nvSpPr>
          <p:cNvPr id="15" name="TextBox 14">
            <a:extLst>
              <a:ext uri="{FF2B5EF4-FFF2-40B4-BE49-F238E27FC236}">
                <a16:creationId xmlns:a16="http://schemas.microsoft.com/office/drawing/2014/main" id="{AE0ADA9D-653F-D552-1F8B-256B92821CA1}"/>
              </a:ext>
            </a:extLst>
          </p:cNvPr>
          <p:cNvSpPr txBox="1"/>
          <p:nvPr/>
        </p:nvSpPr>
        <p:spPr>
          <a:xfrm>
            <a:off x="7934036" y="2136450"/>
            <a:ext cx="3233181" cy="4219873"/>
          </a:xfrm>
          <a:prstGeom prst="rect">
            <a:avLst/>
          </a:prstGeom>
          <a:noFill/>
        </p:spPr>
        <p:txBody>
          <a:bodyPr wrap="square">
            <a:spAutoFit/>
          </a:bodyPr>
          <a:lstStyle/>
          <a:p>
            <a:pPr marR="0" lvl="0" algn="l" rtl="0">
              <a:lnSpc>
                <a:spcPct val="107000"/>
              </a:lnSpc>
              <a:spcBef>
                <a:spcPts val="0"/>
              </a:spcBef>
              <a:spcAft>
                <a:spcPts val="0"/>
              </a:spcAft>
            </a:pPr>
            <a:r>
              <a:rPr lang="es-ES_tradnl" b="1" dirty="0">
                <a:solidFill>
                  <a:schemeClr val="dk1"/>
                </a:solidFill>
                <a:latin typeface="Arial"/>
                <a:ea typeface="Arial"/>
                <a:cs typeface="Arial"/>
                <a:sym typeface="Arial"/>
              </a:rPr>
              <a:t>CUÁNDO</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Cuando se cumplan los criterios para cerrar el caso (según el contexto), pero (en la medida de lo posible) después de un periodo de tiempo específico durante el cual se hayan realizado varias visitas de seguimiento y, como mínimo, una reunión de revisión del caso para garantizar el bienestar sostenido de la / del menor.</a:t>
            </a:r>
          </a:p>
        </p:txBody>
      </p:sp>
      <p:sp>
        <p:nvSpPr>
          <p:cNvPr id="16" name="Rectangle 15">
            <a:extLst>
              <a:ext uri="{FF2B5EF4-FFF2-40B4-BE49-F238E27FC236}">
                <a16:creationId xmlns:a16="http://schemas.microsoft.com/office/drawing/2014/main" id="{031E8510-0367-A112-88E4-0052FEDDDF2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grpSp>
        <p:nvGrpSpPr>
          <p:cNvPr id="3" name="Group 2">
            <a:extLst>
              <a:ext uri="{FF2B5EF4-FFF2-40B4-BE49-F238E27FC236}">
                <a16:creationId xmlns:a16="http://schemas.microsoft.com/office/drawing/2014/main" id="{1B0D8646-8FB5-FE4C-710D-7CC8530AAD56}"/>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6C19733B-0D99-B103-E345-BFFFD9B8C94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7" name="Group 16">
              <a:extLst>
                <a:ext uri="{FF2B5EF4-FFF2-40B4-BE49-F238E27FC236}">
                  <a16:creationId xmlns:a16="http://schemas.microsoft.com/office/drawing/2014/main" id="{19A63CEB-DDB1-0531-B067-71294F582D41}"/>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7BE0070A-36BC-F55F-B47C-93598EA32A25}"/>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29</a:t>
                </a:r>
              </a:p>
            </p:txBody>
          </p:sp>
          <p:sp>
            <p:nvSpPr>
              <p:cNvPr id="22" name="Rectangle 21">
                <a:extLst>
                  <a:ext uri="{FF2B5EF4-FFF2-40B4-BE49-F238E27FC236}">
                    <a16:creationId xmlns:a16="http://schemas.microsoft.com/office/drawing/2014/main" id="{D865800B-26AF-53CE-282A-15D846ADE88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8" name="Group 17">
              <a:extLst>
                <a:ext uri="{FF2B5EF4-FFF2-40B4-BE49-F238E27FC236}">
                  <a16:creationId xmlns:a16="http://schemas.microsoft.com/office/drawing/2014/main" id="{D883FF30-370E-3C55-634E-F10E77DB04CE}"/>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31CFC152-38F4-8625-D0F5-07A75FF3F00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19">
                <a:extLst>
                  <a:ext uri="{FF2B5EF4-FFF2-40B4-BE49-F238E27FC236}">
                    <a16:creationId xmlns:a16="http://schemas.microsoft.com/office/drawing/2014/main" id="{85D6AA8A-1857-D48D-1FA2-0908FAD86FF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56506118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endParaRPr lang="es-ES_tradnl" dirty="0"/>
          </a:p>
        </p:txBody>
      </p:sp>
      <p:sp>
        <p:nvSpPr>
          <p:cNvPr id="5" name="TextBox 4">
            <a:extLst>
              <a:ext uri="{FF2B5EF4-FFF2-40B4-BE49-F238E27FC236}">
                <a16:creationId xmlns:a16="http://schemas.microsoft.com/office/drawing/2014/main" id="{9B88C6EC-2FC7-50ED-4AB3-9DE9BEB640F9}"/>
              </a:ext>
            </a:extLst>
          </p:cNvPr>
          <p:cNvSpPr txBox="1"/>
          <p:nvPr/>
        </p:nvSpPr>
        <p:spPr>
          <a:xfrm>
            <a:off x="493758" y="1880038"/>
            <a:ext cx="2588962" cy="4081117"/>
          </a:xfrm>
          <a:prstGeom prst="rect">
            <a:avLst/>
          </a:prstGeom>
          <a:noFill/>
        </p:spPr>
        <p:txBody>
          <a:bodyPr wrap="square">
            <a:spAutoFit/>
          </a:bodyPr>
          <a:lstStyle/>
          <a:p>
            <a:pPr lvl="0" rtl="0">
              <a:lnSpc>
                <a:spcPct val="90000"/>
              </a:lnSpc>
              <a:spcAft>
                <a:spcPts val="0"/>
              </a:spcAft>
              <a:buClr>
                <a:schemeClr val="dk2"/>
              </a:buClr>
              <a:buSzPts val="1800"/>
            </a:pPr>
            <a:r>
              <a:rPr lang="es-ES_tradnl" sz="1600" b="1" dirty="0">
                <a:latin typeface="Arial" panose="020B0604020202020204" pitchFamily="34" charset="0"/>
                <a:cs typeface="Arial" panose="020B0604020202020204" pitchFamily="34" charset="0"/>
              </a:rPr>
              <a:t>TRANSFERENCIA DE CASOS</a:t>
            </a:r>
          </a:p>
          <a:p>
            <a:pPr lvl="0" rtl="0">
              <a:lnSpc>
                <a:spcPct val="90000"/>
              </a:lnSpc>
              <a:spcAft>
                <a:spcPts val="0"/>
              </a:spcAft>
              <a:buClr>
                <a:schemeClr val="dk2"/>
              </a:buClr>
              <a:buSzPts val="1800"/>
            </a:pPr>
            <a:endParaRPr lang="es-ES_tradnl" sz="160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600" dirty="0">
                <a:latin typeface="Arial" panose="020B0604020202020204" pitchFamily="34" charset="0"/>
                <a:cs typeface="Arial" panose="020B0604020202020204" pitchFamily="34" charset="0"/>
              </a:rPr>
              <a:t>Si se transfiere un expediente a otro proveedor de servicios, la/el menor y la familia deben dar su consentimiento antes de que se comparta la información.</a:t>
            </a:r>
          </a:p>
          <a:p>
            <a:pPr lvl="0" rtl="0">
              <a:lnSpc>
                <a:spcPct val="90000"/>
              </a:lnSpc>
              <a:spcAft>
                <a:spcPts val="0"/>
              </a:spcAft>
              <a:buClr>
                <a:schemeClr val="dk2"/>
              </a:buClr>
              <a:buSzPts val="1800"/>
            </a:pPr>
            <a:endParaRPr lang="es-ES_tradnl" sz="160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600" i="1" dirty="0">
                <a:latin typeface="Arial" panose="020B0604020202020204" pitchFamily="34" charset="0"/>
                <a:cs typeface="Arial" panose="020B0604020202020204" pitchFamily="34" charset="0"/>
              </a:rPr>
              <a:t>Las/os asistentes sociales deben documentar las transferencias de casos a otras agencias en el formulario de cierre de caso en CPIMS+. </a:t>
            </a:r>
          </a:p>
        </p:txBody>
      </p:sp>
      <p:sp>
        <p:nvSpPr>
          <p:cNvPr id="6" name="TextBox 5">
            <a:extLst>
              <a:ext uri="{FF2B5EF4-FFF2-40B4-BE49-F238E27FC236}">
                <a16:creationId xmlns:a16="http://schemas.microsoft.com/office/drawing/2014/main" id="{FE380142-02EC-7A76-63AA-C7F158135092}"/>
              </a:ext>
            </a:extLst>
          </p:cNvPr>
          <p:cNvSpPr txBox="1"/>
          <p:nvPr/>
        </p:nvSpPr>
        <p:spPr>
          <a:xfrm>
            <a:off x="6158814" y="1880038"/>
            <a:ext cx="2588962" cy="3859518"/>
          </a:xfrm>
          <a:prstGeom prst="rect">
            <a:avLst/>
          </a:prstGeom>
          <a:noFill/>
        </p:spPr>
        <p:txBody>
          <a:bodyPr wrap="square">
            <a:spAutoFit/>
          </a:bodyPr>
          <a:lstStyle/>
          <a:p>
            <a:pPr lvl="0" rtl="0">
              <a:lnSpc>
                <a:spcPct val="90000"/>
              </a:lnSpc>
              <a:spcAft>
                <a:spcPts val="0"/>
              </a:spcAft>
              <a:buClr>
                <a:srgbClr val="000000"/>
              </a:buClr>
              <a:buSzPts val="1800"/>
            </a:pPr>
            <a:r>
              <a:rPr lang="es-ES_tradnl" sz="1600" b="1" dirty="0">
                <a:latin typeface="Arial" panose="020B0604020202020204" pitchFamily="34" charset="0"/>
                <a:ea typeface="Helvetica Neue"/>
                <a:cs typeface="Arial" panose="020B0604020202020204" pitchFamily="34" charset="0"/>
                <a:sym typeface="Helvetica Neue"/>
              </a:rPr>
              <a:t>DOCUMENTACIÓN</a:t>
            </a:r>
          </a:p>
          <a:p>
            <a:pPr lvl="0" rtl="0">
              <a:lnSpc>
                <a:spcPct val="90000"/>
              </a:lnSpc>
              <a:spcAft>
                <a:spcPts val="0"/>
              </a:spcAft>
              <a:buClr>
                <a:srgbClr val="000000"/>
              </a:buClr>
              <a:buSzPts val="1800"/>
            </a:pPr>
            <a:endParaRPr lang="es-ES_tradnl"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600" dirty="0">
                <a:latin typeface="Arial" panose="020B0604020202020204" pitchFamily="34" charset="0"/>
                <a:ea typeface="Helvetica Neue"/>
                <a:cs typeface="Arial" panose="020B0604020202020204" pitchFamily="34" charset="0"/>
                <a:sym typeface="Helvetica Neue"/>
              </a:rPr>
              <a:t>Cerrar un caso no significa que se borre toda la información.</a:t>
            </a:r>
          </a:p>
          <a:p>
            <a:pPr lvl="0" rtl="0">
              <a:lnSpc>
                <a:spcPct val="90000"/>
              </a:lnSpc>
              <a:spcAft>
                <a:spcPts val="0"/>
              </a:spcAft>
              <a:buClr>
                <a:srgbClr val="000000"/>
              </a:buClr>
              <a:buSzPts val="1800"/>
            </a:pPr>
            <a:endParaRPr lang="es-ES_tradnl"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600" i="1" dirty="0">
                <a:latin typeface="Arial" panose="020B0604020202020204" pitchFamily="34" charset="0"/>
                <a:ea typeface="Helvetica Neue"/>
                <a:cs typeface="Arial" panose="020B0604020202020204" pitchFamily="34" charset="0"/>
                <a:sym typeface="Helvetica Neue"/>
              </a:rPr>
              <a:t>En CPIMS+, cuando se cierra un caso este deje de estar visible en la lista de casos de la/el asistente social y en el panel de control. No obstante, si es necesario revisar un caso cerrado, es posible recuperarlo en la lista de casos si se aplica el filtro ”Cerrado”.</a:t>
            </a:r>
          </a:p>
        </p:txBody>
      </p:sp>
      <p:sp>
        <p:nvSpPr>
          <p:cNvPr id="7" name="TextBox 6">
            <a:extLst>
              <a:ext uri="{FF2B5EF4-FFF2-40B4-BE49-F238E27FC236}">
                <a16:creationId xmlns:a16="http://schemas.microsoft.com/office/drawing/2014/main" id="{79112A28-7004-B0D9-67D5-611EDE14C359}"/>
              </a:ext>
            </a:extLst>
          </p:cNvPr>
          <p:cNvSpPr txBox="1"/>
          <p:nvPr/>
        </p:nvSpPr>
        <p:spPr>
          <a:xfrm>
            <a:off x="8991343" y="1880038"/>
            <a:ext cx="2588962" cy="3859518"/>
          </a:xfrm>
          <a:prstGeom prst="rect">
            <a:avLst/>
          </a:prstGeom>
          <a:noFill/>
        </p:spPr>
        <p:txBody>
          <a:bodyPr wrap="square">
            <a:spAutoFit/>
          </a:bodyPr>
          <a:lstStyle/>
          <a:p>
            <a:pPr lvl="0" rtl="0">
              <a:lnSpc>
                <a:spcPct val="90000"/>
              </a:lnSpc>
              <a:spcAft>
                <a:spcPts val="0"/>
              </a:spcAft>
              <a:buClr>
                <a:srgbClr val="000000"/>
              </a:buClr>
              <a:buSzPts val="1800"/>
            </a:pPr>
            <a:r>
              <a:rPr lang="es-ES_tradnl" sz="1600" b="1" dirty="0">
                <a:latin typeface="Arial" panose="020B0604020202020204" pitchFamily="34" charset="0"/>
                <a:ea typeface="Helvetica Neue"/>
                <a:cs typeface="Arial" panose="020B0604020202020204" pitchFamily="34" charset="0"/>
                <a:sym typeface="Helvetica Neue"/>
              </a:rPr>
              <a:t>REAPERTURA DEL CASO</a:t>
            </a:r>
          </a:p>
          <a:p>
            <a:pPr lvl="0" rtl="0">
              <a:lnSpc>
                <a:spcPct val="90000"/>
              </a:lnSpc>
              <a:spcAft>
                <a:spcPts val="0"/>
              </a:spcAft>
              <a:buClr>
                <a:srgbClr val="000000"/>
              </a:buClr>
              <a:buSzPts val="1800"/>
            </a:pPr>
            <a:endParaRPr lang="es-ES_tradnl"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600" b="0" dirty="0">
                <a:latin typeface="Arial" panose="020B0604020202020204" pitchFamily="34" charset="0"/>
                <a:ea typeface="Helvetica Neue"/>
                <a:cs typeface="Arial" panose="020B0604020202020204" pitchFamily="34" charset="0"/>
                <a:sym typeface="Helvetica Neue"/>
              </a:rPr>
              <a:t>Los casos pueden reabrirse si se dispone de nueva información</a:t>
            </a:r>
            <a:r>
              <a:rPr lang="es-ES_tradnl" sz="1600" dirty="0">
                <a:latin typeface="Arial" panose="020B0604020202020204" pitchFamily="34" charset="0"/>
                <a:ea typeface="Helvetica Neue"/>
                <a:cs typeface="Arial" panose="020B0604020202020204" pitchFamily="34" charset="0"/>
                <a:sym typeface="Helvetica Neue"/>
              </a:rPr>
              <a:t>, </a:t>
            </a:r>
            <a:r>
              <a:rPr lang="es-ES_tradnl" sz="1600" b="0" dirty="0">
                <a:latin typeface="Arial" panose="020B0604020202020204" pitchFamily="34" charset="0"/>
                <a:ea typeface="Helvetica Neue"/>
                <a:cs typeface="Arial" panose="020B0604020202020204" pitchFamily="34" charset="0"/>
                <a:sym typeface="Helvetica Neue"/>
              </a:rPr>
              <a:t>si cambia la situación de la/del menor o si surgen nuevos riesgos o preocupaciones en materia de protección.</a:t>
            </a:r>
          </a:p>
          <a:p>
            <a:pPr lvl="0" rtl="0">
              <a:lnSpc>
                <a:spcPct val="90000"/>
              </a:lnSpc>
              <a:spcAft>
                <a:spcPts val="0"/>
              </a:spcAft>
              <a:buClr>
                <a:srgbClr val="000000"/>
              </a:buClr>
              <a:buSzPts val="1800"/>
            </a:pPr>
            <a:endParaRPr lang="es-ES_tradnl"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600" b="0" i="1" dirty="0">
                <a:latin typeface="Arial" panose="020B0604020202020204" pitchFamily="34" charset="0"/>
                <a:ea typeface="Helvetica Neue"/>
                <a:cs typeface="Arial" panose="020B0604020202020204" pitchFamily="34" charset="0"/>
                <a:sym typeface="Helvetica Neue"/>
              </a:rPr>
              <a:t>Esto quiere decir que los casos permanecen en CPIMS+ y, </a:t>
            </a:r>
            <a:r>
              <a:rPr lang="es-ES_tradnl" sz="1600" i="1" dirty="0">
                <a:latin typeface="Arial" panose="020B0604020202020204" pitchFamily="34" charset="0"/>
                <a:ea typeface="Helvetica Neue"/>
                <a:cs typeface="Arial" panose="020B0604020202020204" pitchFamily="34" charset="0"/>
                <a:sym typeface="Helvetica Neue"/>
              </a:rPr>
              <a:t>siempre que sea necesario, podrá </a:t>
            </a:r>
            <a:r>
              <a:rPr lang="es-ES_tradnl" sz="1600" b="0" i="1" dirty="0">
                <a:latin typeface="Arial" panose="020B0604020202020204" pitchFamily="34" charset="0"/>
                <a:ea typeface="Helvetica Neue"/>
                <a:cs typeface="Arial" panose="020B0604020202020204" pitchFamily="34" charset="0"/>
                <a:sym typeface="Helvetica Neue"/>
              </a:rPr>
              <a:t>encontrarlos y </a:t>
            </a:r>
            <a:r>
              <a:rPr lang="es-ES_tradnl" sz="1600" i="1" dirty="0">
                <a:latin typeface="Arial" panose="020B0604020202020204" pitchFamily="34" charset="0"/>
                <a:ea typeface="Helvetica Neue"/>
                <a:cs typeface="Arial" panose="020B0604020202020204" pitchFamily="34" charset="0"/>
                <a:sym typeface="Helvetica Neue"/>
              </a:rPr>
              <a:t>re</a:t>
            </a:r>
            <a:r>
              <a:rPr lang="es-ES_tradnl" sz="1600" b="0" i="1" dirty="0">
                <a:latin typeface="Arial" panose="020B0604020202020204" pitchFamily="34" charset="0"/>
                <a:ea typeface="Helvetica Neue"/>
                <a:cs typeface="Arial" panose="020B0604020202020204" pitchFamily="34" charset="0"/>
                <a:sym typeface="Helvetica Neue"/>
              </a:rPr>
              <a:t>abrirlos.</a:t>
            </a:r>
          </a:p>
        </p:txBody>
      </p:sp>
      <p:sp>
        <p:nvSpPr>
          <p:cNvPr id="8" name="TextBox 7">
            <a:extLst>
              <a:ext uri="{FF2B5EF4-FFF2-40B4-BE49-F238E27FC236}">
                <a16:creationId xmlns:a16="http://schemas.microsoft.com/office/drawing/2014/main" id="{452EEE2C-71F8-754D-F5E3-210A8A5E8C1F}"/>
              </a:ext>
            </a:extLst>
          </p:cNvPr>
          <p:cNvSpPr txBox="1"/>
          <p:nvPr/>
        </p:nvSpPr>
        <p:spPr>
          <a:xfrm>
            <a:off x="3326286" y="1880038"/>
            <a:ext cx="2588962" cy="3194721"/>
          </a:xfrm>
          <a:prstGeom prst="rect">
            <a:avLst/>
          </a:prstGeom>
          <a:noFill/>
        </p:spPr>
        <p:txBody>
          <a:bodyPr wrap="square">
            <a:spAutoFit/>
          </a:bodyPr>
          <a:lstStyle/>
          <a:p>
            <a:pPr lvl="0" rtl="0">
              <a:lnSpc>
                <a:spcPct val="90000"/>
              </a:lnSpc>
              <a:spcAft>
                <a:spcPts val="0"/>
              </a:spcAft>
              <a:buClr>
                <a:srgbClr val="000000"/>
              </a:buClr>
              <a:buSzPts val="1800"/>
            </a:pPr>
            <a:r>
              <a:rPr lang="es-ES_tradnl" sz="1600" b="1" dirty="0">
                <a:latin typeface="Arial" panose="020B0604020202020204" pitchFamily="34" charset="0"/>
                <a:ea typeface="Helvetica Neue"/>
                <a:cs typeface="Arial" panose="020B0604020202020204" pitchFamily="34" charset="0"/>
                <a:sym typeface="Helvetica Neue"/>
              </a:rPr>
              <a:t>CIERRE DEL CASO</a:t>
            </a:r>
          </a:p>
          <a:p>
            <a:pPr lvl="0" rtl="0">
              <a:lnSpc>
                <a:spcPct val="90000"/>
              </a:lnSpc>
              <a:spcAft>
                <a:spcPts val="0"/>
              </a:spcAft>
              <a:buClr>
                <a:srgbClr val="000000"/>
              </a:buClr>
              <a:buSzPts val="1800"/>
            </a:pPr>
            <a:endParaRPr lang="es-ES_tradnl"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600" dirty="0">
                <a:latin typeface="Arial" panose="020B0604020202020204" pitchFamily="34" charset="0"/>
                <a:ea typeface="Helvetica Neue"/>
                <a:cs typeface="Arial" panose="020B0604020202020204" pitchFamily="34" charset="0"/>
                <a:sym typeface="Helvetica Neue"/>
              </a:rPr>
              <a:t>La/el</a:t>
            </a:r>
            <a:r>
              <a:rPr lang="es-ES_tradnl" sz="1600" b="0" dirty="0">
                <a:latin typeface="Arial" panose="020B0604020202020204" pitchFamily="34" charset="0"/>
                <a:ea typeface="Helvetica Neue"/>
                <a:cs typeface="Arial" panose="020B0604020202020204" pitchFamily="34" charset="0"/>
                <a:sym typeface="Helvetica Neue"/>
              </a:rPr>
              <a:t> supervisor debe aprobar siempre el cierre del caso.</a:t>
            </a:r>
          </a:p>
          <a:p>
            <a:pPr lvl="0" rtl="0">
              <a:lnSpc>
                <a:spcPct val="90000"/>
              </a:lnSpc>
              <a:spcAft>
                <a:spcPts val="0"/>
              </a:spcAft>
              <a:buClr>
                <a:srgbClr val="000000"/>
              </a:buClr>
              <a:buSzPts val="1800"/>
            </a:pPr>
            <a:endParaRPr lang="es-ES_tradnl" sz="16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600" b="0" i="1" dirty="0">
                <a:latin typeface="Arial" panose="020B0604020202020204" pitchFamily="34" charset="0"/>
                <a:ea typeface="Helvetica Neue"/>
                <a:cs typeface="Arial" panose="020B0604020202020204" pitchFamily="34" charset="0"/>
                <a:sym typeface="Helvetica Neue"/>
              </a:rPr>
              <a:t>En CPIMS+, las/os asistentes sociales deben solicitar la aprobación de su supervisor para cerrar un caso. A partir de ese momento, ambos pueden ”</a:t>
            </a:r>
            <a:r>
              <a:rPr lang="es-ES_tradnl" sz="1600" i="1" dirty="0">
                <a:latin typeface="Arial" panose="020B0604020202020204" pitchFamily="34" charset="0"/>
                <a:ea typeface="Helvetica Neue"/>
                <a:cs typeface="Arial" panose="020B0604020202020204" pitchFamily="34" charset="0"/>
                <a:sym typeface="Helvetica Neue"/>
              </a:rPr>
              <a:t>c</a:t>
            </a:r>
            <a:r>
              <a:rPr lang="es-ES_tradnl" sz="1600" b="0" i="1" dirty="0">
                <a:latin typeface="Arial" panose="020B0604020202020204" pitchFamily="34" charset="0"/>
                <a:ea typeface="Helvetica Neue"/>
                <a:cs typeface="Arial" panose="020B0604020202020204" pitchFamily="34" charset="0"/>
                <a:sym typeface="Helvetica Neue"/>
              </a:rPr>
              <a:t>errar" el caso en CPIMS+.</a:t>
            </a:r>
          </a:p>
        </p:txBody>
      </p:sp>
      <p:sp>
        <p:nvSpPr>
          <p:cNvPr id="3" name="Rectangle 2">
            <a:extLst>
              <a:ext uri="{FF2B5EF4-FFF2-40B4-BE49-F238E27FC236}">
                <a16:creationId xmlns:a16="http://schemas.microsoft.com/office/drawing/2014/main" id="{60CB0C6B-5F43-13E4-9E25-F488B2E9AB0C}"/>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199058236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Demostración en CPIMS</a:t>
            </a:r>
          </a:p>
        </p:txBody>
      </p:sp>
      <p:pic>
        <p:nvPicPr>
          <p:cNvPr id="3" name="Graphic 2" descr="Vlog with solid fill">
            <a:hlinkClick r:id="rId3"/>
            <a:extLst>
              <a:ext uri="{FF2B5EF4-FFF2-40B4-BE49-F238E27FC236}">
                <a16:creationId xmlns:a16="http://schemas.microsoft.com/office/drawing/2014/main" id="{BFE2E016-5B93-E390-7A8F-C46FA1B720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8952" y="1708428"/>
            <a:ext cx="3952227" cy="3952227"/>
          </a:xfrm>
          <a:prstGeom prst="rect">
            <a:avLst/>
          </a:prstGeom>
        </p:spPr>
      </p:pic>
      <p:sp>
        <p:nvSpPr>
          <p:cNvPr id="4" name="Google Shape;798;p37">
            <a:extLst>
              <a:ext uri="{FF2B5EF4-FFF2-40B4-BE49-F238E27FC236}">
                <a16:creationId xmlns:a16="http://schemas.microsoft.com/office/drawing/2014/main" id="{1718FB07-A9AF-C349-2221-7B1428042A4C}"/>
              </a:ext>
            </a:extLst>
          </p:cNvPr>
          <p:cNvSpPr txBox="1"/>
          <p:nvPr/>
        </p:nvSpPr>
        <p:spPr>
          <a:xfrm>
            <a:off x="6249014" y="2169220"/>
            <a:ext cx="5305500" cy="361748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 de cierre del caso</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Cómo solicitar la aprobación del cierre del caso</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6"/>
              </a:rPr>
              <a:t>Cómo transferir un caso</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Cómo reabrir un caso cerrado</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Panel de control: “Cierre de caso”</a:t>
            </a:r>
          </a:p>
        </p:txBody>
      </p:sp>
    </p:spTree>
    <p:extLst>
      <p:ext uri="{BB962C8B-B14F-4D97-AF65-F5344CB8AC3E}">
        <p14:creationId xmlns:p14="http://schemas.microsoft.com/office/powerpoint/2010/main" val="35431746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Hora de practicar</a:t>
            </a:r>
          </a:p>
        </p:txBody>
      </p:sp>
      <p:grpSp>
        <p:nvGrpSpPr>
          <p:cNvPr id="3" name="Group 2">
            <a:extLst>
              <a:ext uri="{FF2B5EF4-FFF2-40B4-BE49-F238E27FC236}">
                <a16:creationId xmlns:a16="http://schemas.microsoft.com/office/drawing/2014/main" id="{73026786-CA78-D73D-4811-F676C2DFC484}"/>
              </a:ext>
            </a:extLst>
          </p:cNvPr>
          <p:cNvGrpSpPr/>
          <p:nvPr/>
        </p:nvGrpSpPr>
        <p:grpSpPr>
          <a:xfrm>
            <a:off x="770579" y="1500549"/>
            <a:ext cx="744921" cy="1410755"/>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DBCC3A44-8148-3B28-4FFD-D95FA979D2D5}"/>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0783E99B-777B-0873-E9AB-3FAF3B669B9C}"/>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oup 5">
              <a:extLst>
                <a:ext uri="{FF2B5EF4-FFF2-40B4-BE49-F238E27FC236}">
                  <a16:creationId xmlns:a16="http://schemas.microsoft.com/office/drawing/2014/main" id="{472A4057-38EE-B156-0B42-8E6016D83693}"/>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8D2DDB4C-3563-52FD-4B3A-F133D95D0D9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a:extLst>
                  <a:ext uri="{FF2B5EF4-FFF2-40B4-BE49-F238E27FC236}">
                    <a16:creationId xmlns:a16="http://schemas.microsoft.com/office/drawing/2014/main" id="{5A71745D-07EA-C17D-DF8D-B74542CEF8D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988A58D4-3B9C-615B-75B7-F5F6154B59FB}"/>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AB855D0A-CDE8-8A43-4DFD-BF8EB289618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F574E5CC-6BFC-5B05-19B7-1CC8822154C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13" name="TextBox 12">
            <a:extLst>
              <a:ext uri="{FF2B5EF4-FFF2-40B4-BE49-F238E27FC236}">
                <a16:creationId xmlns:a16="http://schemas.microsoft.com/office/drawing/2014/main" id="{9B919CB8-BBB6-1655-8955-1DB13D21FDBB}"/>
              </a:ext>
            </a:extLst>
          </p:cNvPr>
          <p:cNvSpPr txBox="1"/>
          <p:nvPr/>
        </p:nvSpPr>
        <p:spPr>
          <a:xfrm>
            <a:off x="1803079" y="1439366"/>
            <a:ext cx="2805934" cy="4516236"/>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Llenar el formulario de cierre del caso</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Solicitar la aprobación del supervisor</a:t>
            </a: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formulario de cierre del caso y rechazarlo (agregar un comentario explicando por qué)</a:t>
            </a:r>
          </a:p>
        </p:txBody>
      </p:sp>
      <p:grpSp>
        <p:nvGrpSpPr>
          <p:cNvPr id="14" name="Group 13">
            <a:extLst>
              <a:ext uri="{FF2B5EF4-FFF2-40B4-BE49-F238E27FC236}">
                <a16:creationId xmlns:a16="http://schemas.microsoft.com/office/drawing/2014/main" id="{EA265F4E-C55F-4DD1-C776-4F2C36384652}"/>
              </a:ext>
            </a:extLst>
          </p:cNvPr>
          <p:cNvGrpSpPr/>
          <p:nvPr/>
        </p:nvGrpSpPr>
        <p:grpSpPr>
          <a:xfrm>
            <a:off x="770579" y="4100874"/>
            <a:ext cx="744921" cy="1410755"/>
            <a:chOff x="7838339" y="2226754"/>
            <a:chExt cx="1969639" cy="3730164"/>
          </a:xfrm>
          <a:solidFill>
            <a:schemeClr val="accent1"/>
          </a:solidFill>
        </p:grpSpPr>
        <p:sp>
          <p:nvSpPr>
            <p:cNvPr id="15" name="Round Same Side Corner Rectangle 3">
              <a:extLst>
                <a:ext uri="{FF2B5EF4-FFF2-40B4-BE49-F238E27FC236}">
                  <a16:creationId xmlns:a16="http://schemas.microsoft.com/office/drawing/2014/main" id="{FE8FE629-432D-0AF7-C517-6F20DA2C6D7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2</a:t>
              </a:r>
            </a:p>
          </p:txBody>
        </p:sp>
        <p:sp>
          <p:nvSpPr>
            <p:cNvPr id="16" name="Oval 15">
              <a:extLst>
                <a:ext uri="{FF2B5EF4-FFF2-40B4-BE49-F238E27FC236}">
                  <a16:creationId xmlns:a16="http://schemas.microsoft.com/office/drawing/2014/main" id="{2DAD2C8D-5D24-7DFC-A0F4-4F0B82C615FA}"/>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7" name="Group 16">
              <a:extLst>
                <a:ext uri="{FF2B5EF4-FFF2-40B4-BE49-F238E27FC236}">
                  <a16:creationId xmlns:a16="http://schemas.microsoft.com/office/drawing/2014/main" id="{9934F838-DB53-BA03-5ED3-B5F808C3B295}"/>
                </a:ext>
              </a:extLst>
            </p:cNvPr>
            <p:cNvGrpSpPr/>
            <p:nvPr/>
          </p:nvGrpSpPr>
          <p:grpSpPr>
            <a:xfrm rot="507905">
              <a:off x="7838339" y="3815940"/>
              <a:ext cx="553322" cy="1525212"/>
              <a:chOff x="7916671" y="3937945"/>
              <a:chExt cx="553322" cy="1525212"/>
            </a:xfrm>
            <a:grpFill/>
          </p:grpSpPr>
          <p:sp>
            <p:nvSpPr>
              <p:cNvPr id="21" name="Round Same Side Corner Rectangle 25">
                <a:extLst>
                  <a:ext uri="{FF2B5EF4-FFF2-40B4-BE49-F238E27FC236}">
                    <a16:creationId xmlns:a16="http://schemas.microsoft.com/office/drawing/2014/main" id="{8F0687EA-4895-5FC6-D788-6310A3BC11B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 name="Oval 21">
                <a:extLst>
                  <a:ext uri="{FF2B5EF4-FFF2-40B4-BE49-F238E27FC236}">
                    <a16:creationId xmlns:a16="http://schemas.microsoft.com/office/drawing/2014/main" id="{DF496EA3-9506-59E3-B49E-16A72EF58961}"/>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8" name="Group 17">
              <a:extLst>
                <a:ext uri="{FF2B5EF4-FFF2-40B4-BE49-F238E27FC236}">
                  <a16:creationId xmlns:a16="http://schemas.microsoft.com/office/drawing/2014/main" id="{6D834488-E55C-3CBF-376F-B966F16AC706}"/>
                </a:ext>
              </a:extLst>
            </p:cNvPr>
            <p:cNvGrpSpPr/>
            <p:nvPr/>
          </p:nvGrpSpPr>
          <p:grpSpPr>
            <a:xfrm rot="21105829" flipH="1">
              <a:off x="9243874" y="3806245"/>
              <a:ext cx="564104" cy="1525212"/>
              <a:chOff x="7916671" y="3937945"/>
              <a:chExt cx="553322" cy="1525212"/>
            </a:xfrm>
            <a:grpFill/>
          </p:grpSpPr>
          <p:sp>
            <p:nvSpPr>
              <p:cNvPr id="19" name="Round Same Side Corner Rectangle 25">
                <a:extLst>
                  <a:ext uri="{FF2B5EF4-FFF2-40B4-BE49-F238E27FC236}">
                    <a16:creationId xmlns:a16="http://schemas.microsoft.com/office/drawing/2014/main" id="{2524B2C4-9916-C5B4-57B9-EC6580B3946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Oval 19">
                <a:extLst>
                  <a:ext uri="{FF2B5EF4-FFF2-40B4-BE49-F238E27FC236}">
                    <a16:creationId xmlns:a16="http://schemas.microsoft.com/office/drawing/2014/main" id="{9AD59D5C-0A84-007E-F632-91FA9C81B42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23" name="Group 22">
            <a:extLst>
              <a:ext uri="{FF2B5EF4-FFF2-40B4-BE49-F238E27FC236}">
                <a16:creationId xmlns:a16="http://schemas.microsoft.com/office/drawing/2014/main" id="{FA11BF7E-EDB6-9400-A3AD-09BAC8E8A192}"/>
              </a:ext>
            </a:extLst>
          </p:cNvPr>
          <p:cNvGrpSpPr/>
          <p:nvPr/>
        </p:nvGrpSpPr>
        <p:grpSpPr>
          <a:xfrm>
            <a:off x="5064345" y="1500549"/>
            <a:ext cx="744921" cy="1410755"/>
            <a:chOff x="7838339" y="2226754"/>
            <a:chExt cx="1969639" cy="3730164"/>
          </a:xfrm>
          <a:solidFill>
            <a:schemeClr val="accent4"/>
          </a:solidFill>
        </p:grpSpPr>
        <p:sp>
          <p:nvSpPr>
            <p:cNvPr id="24" name="Round Same Side Corner Rectangle 3">
              <a:extLst>
                <a:ext uri="{FF2B5EF4-FFF2-40B4-BE49-F238E27FC236}">
                  <a16:creationId xmlns:a16="http://schemas.microsoft.com/office/drawing/2014/main" id="{63765C7B-99EF-C7E9-140A-D1240CA3CB1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3</a:t>
              </a:r>
            </a:p>
          </p:txBody>
        </p:sp>
        <p:sp>
          <p:nvSpPr>
            <p:cNvPr id="25" name="Oval 24">
              <a:extLst>
                <a:ext uri="{FF2B5EF4-FFF2-40B4-BE49-F238E27FC236}">
                  <a16:creationId xmlns:a16="http://schemas.microsoft.com/office/drawing/2014/main" id="{2AD50D38-8410-78CF-1322-D6DACAFCB078}"/>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6" name="Group 25">
              <a:extLst>
                <a:ext uri="{FF2B5EF4-FFF2-40B4-BE49-F238E27FC236}">
                  <a16:creationId xmlns:a16="http://schemas.microsoft.com/office/drawing/2014/main" id="{6751F4AD-2C96-3D15-ED9B-BE36C2AECAB4}"/>
                </a:ext>
              </a:extLst>
            </p:cNvPr>
            <p:cNvGrpSpPr/>
            <p:nvPr/>
          </p:nvGrpSpPr>
          <p:grpSpPr>
            <a:xfrm rot="507905">
              <a:off x="7838339" y="3815940"/>
              <a:ext cx="553322" cy="1525212"/>
              <a:chOff x="7916671" y="3937945"/>
              <a:chExt cx="553322" cy="1525212"/>
            </a:xfrm>
            <a:grpFill/>
          </p:grpSpPr>
          <p:sp>
            <p:nvSpPr>
              <p:cNvPr id="30" name="Round Same Side Corner Rectangle 25">
                <a:extLst>
                  <a:ext uri="{FF2B5EF4-FFF2-40B4-BE49-F238E27FC236}">
                    <a16:creationId xmlns:a16="http://schemas.microsoft.com/office/drawing/2014/main" id="{771F096A-FFF7-64A1-3200-C989159CEFD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Oval 30">
                <a:extLst>
                  <a:ext uri="{FF2B5EF4-FFF2-40B4-BE49-F238E27FC236}">
                    <a16:creationId xmlns:a16="http://schemas.microsoft.com/office/drawing/2014/main" id="{1E896E37-FFB5-89BD-A65E-A1E0AA4DC32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7" name="Group 26">
              <a:extLst>
                <a:ext uri="{FF2B5EF4-FFF2-40B4-BE49-F238E27FC236}">
                  <a16:creationId xmlns:a16="http://schemas.microsoft.com/office/drawing/2014/main" id="{36D2F39A-50C9-C20F-16A7-29E114076526}"/>
                </a:ext>
              </a:extLst>
            </p:cNvPr>
            <p:cNvGrpSpPr/>
            <p:nvPr/>
          </p:nvGrpSpPr>
          <p:grpSpPr>
            <a:xfrm rot="21105829" flipH="1">
              <a:off x="9243874" y="3806245"/>
              <a:ext cx="564104" cy="1525212"/>
              <a:chOff x="7916671" y="3937945"/>
              <a:chExt cx="553322" cy="1525212"/>
            </a:xfrm>
            <a:grpFill/>
          </p:grpSpPr>
          <p:sp>
            <p:nvSpPr>
              <p:cNvPr id="28" name="Round Same Side Corner Rectangle 25">
                <a:extLst>
                  <a:ext uri="{FF2B5EF4-FFF2-40B4-BE49-F238E27FC236}">
                    <a16:creationId xmlns:a16="http://schemas.microsoft.com/office/drawing/2014/main" id="{59FECC5F-8FE5-9267-D215-0EEED522D2E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Oval 28">
                <a:extLst>
                  <a:ext uri="{FF2B5EF4-FFF2-40B4-BE49-F238E27FC236}">
                    <a16:creationId xmlns:a16="http://schemas.microsoft.com/office/drawing/2014/main" id="{400A67B8-1F67-23A4-1FA6-5E98D91F3E7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32" name="TextBox 31">
            <a:extLst>
              <a:ext uri="{FF2B5EF4-FFF2-40B4-BE49-F238E27FC236}">
                <a16:creationId xmlns:a16="http://schemas.microsoft.com/office/drawing/2014/main" id="{73275C11-04D5-5BD8-9760-E1F2598D415D}"/>
              </a:ext>
            </a:extLst>
          </p:cNvPr>
          <p:cNvSpPr txBox="1"/>
          <p:nvPr/>
        </p:nvSpPr>
        <p:spPr>
          <a:xfrm>
            <a:off x="6069396" y="1439366"/>
            <a:ext cx="5982323" cy="4812600"/>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Comprobar si el supervisor aprobó el cierre del caso </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comentario/nota sobre el motivo de rechazo </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Atender el comentario y reenviar la solicitud de aprobación</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panel de control</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Practicar cómo reabrir un caso cerrado</a:t>
            </a: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Aprobar el cierre del caso y verificar el panel de control</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Practicar cómo transferir un caso a otra organización (con otro caso distinto al de Nadia) </a:t>
            </a:r>
          </a:p>
        </p:txBody>
      </p:sp>
      <p:grpSp>
        <p:nvGrpSpPr>
          <p:cNvPr id="33" name="Group 32">
            <a:extLst>
              <a:ext uri="{FF2B5EF4-FFF2-40B4-BE49-F238E27FC236}">
                <a16:creationId xmlns:a16="http://schemas.microsoft.com/office/drawing/2014/main" id="{5C88C1D6-DDBD-5780-D5A6-31428534E616}"/>
              </a:ext>
            </a:extLst>
          </p:cNvPr>
          <p:cNvGrpSpPr/>
          <p:nvPr/>
        </p:nvGrpSpPr>
        <p:grpSpPr>
          <a:xfrm>
            <a:off x="5064345" y="4100874"/>
            <a:ext cx="744921" cy="1410755"/>
            <a:chOff x="7838339" y="2226754"/>
            <a:chExt cx="1969639" cy="3730164"/>
          </a:xfrm>
          <a:solidFill>
            <a:schemeClr val="accent1"/>
          </a:solidFill>
        </p:grpSpPr>
        <p:sp>
          <p:nvSpPr>
            <p:cNvPr id="34" name="Round Same Side Corner Rectangle 3">
              <a:extLst>
                <a:ext uri="{FF2B5EF4-FFF2-40B4-BE49-F238E27FC236}">
                  <a16:creationId xmlns:a16="http://schemas.microsoft.com/office/drawing/2014/main" id="{64EFD097-07F8-D016-9B1C-F3A2BA3625F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4</a:t>
              </a:r>
              <a:endParaRPr lang="es-ES_tradnl" sz="1800" b="1" dirty="0">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EF06B221-39EC-A394-F105-48AFF41775A2}"/>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36" name="Group 35">
              <a:extLst>
                <a:ext uri="{FF2B5EF4-FFF2-40B4-BE49-F238E27FC236}">
                  <a16:creationId xmlns:a16="http://schemas.microsoft.com/office/drawing/2014/main" id="{24470147-933D-0B13-A322-2DD1034607F5}"/>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B22E75DA-99EE-03B3-761A-9EF31D44E90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1" name="Oval 40">
                <a:extLst>
                  <a:ext uri="{FF2B5EF4-FFF2-40B4-BE49-F238E27FC236}">
                    <a16:creationId xmlns:a16="http://schemas.microsoft.com/office/drawing/2014/main" id="{26DBBBA3-38B9-9928-2F88-D9E768AD57C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7" name="Group 36">
              <a:extLst>
                <a:ext uri="{FF2B5EF4-FFF2-40B4-BE49-F238E27FC236}">
                  <a16:creationId xmlns:a16="http://schemas.microsoft.com/office/drawing/2014/main" id="{653E3017-E264-FA00-E8FD-83C537343A3B}"/>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5DA62C33-DAEB-3D8F-8369-E6C106CC46C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9" name="Oval 38">
                <a:extLst>
                  <a:ext uri="{FF2B5EF4-FFF2-40B4-BE49-F238E27FC236}">
                    <a16:creationId xmlns:a16="http://schemas.microsoft.com/office/drawing/2014/main" id="{67A317AC-4434-940A-4A63-6545FDAE33F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8" name="Group 7">
            <a:extLst>
              <a:ext uri="{FF2B5EF4-FFF2-40B4-BE49-F238E27FC236}">
                <a16:creationId xmlns:a16="http://schemas.microsoft.com/office/drawing/2014/main" id="{09B4551E-074D-8743-F97E-4D3AF11F7EF8}"/>
              </a:ext>
            </a:extLst>
          </p:cNvPr>
          <p:cNvGrpSpPr/>
          <p:nvPr/>
        </p:nvGrpSpPr>
        <p:grpSpPr>
          <a:xfrm>
            <a:off x="10228983" y="337468"/>
            <a:ext cx="1587872" cy="1368854"/>
            <a:chOff x="10228983" y="337468"/>
            <a:chExt cx="1587872" cy="1368854"/>
          </a:xfrm>
        </p:grpSpPr>
        <p:sp>
          <p:nvSpPr>
            <p:cNvPr id="42" name="Hexagon 41">
              <a:extLst>
                <a:ext uri="{FF2B5EF4-FFF2-40B4-BE49-F238E27FC236}">
                  <a16:creationId xmlns:a16="http://schemas.microsoft.com/office/drawing/2014/main" id="{C78BA4D6-69EA-12C0-3915-0983932BDA7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3" name="Group 42">
              <a:extLst>
                <a:ext uri="{FF2B5EF4-FFF2-40B4-BE49-F238E27FC236}">
                  <a16:creationId xmlns:a16="http://schemas.microsoft.com/office/drawing/2014/main" id="{C26290FD-B8FF-7290-BE3E-3E39F5945A37}"/>
                </a:ext>
              </a:extLst>
            </p:cNvPr>
            <p:cNvGrpSpPr/>
            <p:nvPr/>
          </p:nvGrpSpPr>
          <p:grpSpPr>
            <a:xfrm>
              <a:off x="10621771" y="762700"/>
              <a:ext cx="562136" cy="634675"/>
              <a:chOff x="760175" y="830142"/>
              <a:chExt cx="867619" cy="979579"/>
            </a:xfrm>
          </p:grpSpPr>
          <p:sp>
            <p:nvSpPr>
              <p:cNvPr id="47" name="Rectangle 46">
                <a:extLst>
                  <a:ext uri="{FF2B5EF4-FFF2-40B4-BE49-F238E27FC236}">
                    <a16:creationId xmlns:a16="http://schemas.microsoft.com/office/drawing/2014/main" id="{829DFF39-154E-33C4-4D26-48740A5CB36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28</a:t>
                </a:r>
              </a:p>
            </p:txBody>
          </p:sp>
          <p:sp>
            <p:nvSpPr>
              <p:cNvPr id="48" name="Rectangle 47">
                <a:extLst>
                  <a:ext uri="{FF2B5EF4-FFF2-40B4-BE49-F238E27FC236}">
                    <a16:creationId xmlns:a16="http://schemas.microsoft.com/office/drawing/2014/main" id="{C74175F9-80AD-3968-6549-98A644A1E4EC}"/>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4" name="Group 43">
              <a:extLst>
                <a:ext uri="{FF2B5EF4-FFF2-40B4-BE49-F238E27FC236}">
                  <a16:creationId xmlns:a16="http://schemas.microsoft.com/office/drawing/2014/main" id="{162ED62F-84E5-BB81-18C4-C43162EE4FA7}"/>
                </a:ext>
              </a:extLst>
            </p:cNvPr>
            <p:cNvGrpSpPr/>
            <p:nvPr/>
          </p:nvGrpSpPr>
          <p:grpSpPr>
            <a:xfrm>
              <a:off x="11325415" y="762701"/>
              <a:ext cx="182192" cy="634674"/>
              <a:chOff x="2121762" y="2323619"/>
              <a:chExt cx="200378" cy="825210"/>
            </a:xfrm>
          </p:grpSpPr>
          <p:sp>
            <p:nvSpPr>
              <p:cNvPr id="45" name="Isosceles Triangle 44">
                <a:extLst>
                  <a:ext uri="{FF2B5EF4-FFF2-40B4-BE49-F238E27FC236}">
                    <a16:creationId xmlns:a16="http://schemas.microsoft.com/office/drawing/2014/main" id="{C4599FFE-D674-B17E-E9E6-70AC87252963}"/>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6" name="Rectangle 45">
                <a:extLst>
                  <a:ext uri="{FF2B5EF4-FFF2-40B4-BE49-F238E27FC236}">
                    <a16:creationId xmlns:a16="http://schemas.microsoft.com/office/drawing/2014/main" id="{F6098513-156D-663E-3BAA-2C25FB7D4C7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62757137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Comentarios y discusión</a:t>
            </a:r>
          </a:p>
        </p:txBody>
      </p:sp>
      <p:grpSp>
        <p:nvGrpSpPr>
          <p:cNvPr id="7" name="Google Shape;314;p4">
            <a:extLst>
              <a:ext uri="{FF2B5EF4-FFF2-40B4-BE49-F238E27FC236}">
                <a16:creationId xmlns:a16="http://schemas.microsoft.com/office/drawing/2014/main" id="{8E7E2825-4A7E-897A-C1A5-CD43E7A125AD}"/>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19D5F0A5-1385-5F60-B07C-48F90A68A9A3}"/>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C44BC3BB-3999-0402-DD86-F864A91675C5}"/>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70E398E6-017B-58A6-67E5-3E313CD2E756}"/>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07782912-3576-8710-1B55-D62EF70D5CE0}"/>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ECE62145-B534-5C7E-D244-8552E26031FB}"/>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42F3EA7A-F11D-B090-D86C-B0020CA2D6D1}"/>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3A532BB4-EEFD-DBC4-234F-70A89A9DB105}"/>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4306AF41-1F33-4882-6BB7-A674B5F6F38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702CFC9E-634D-CB42-45BB-8EC4CBAA6A98}"/>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CD5E08D1-38F4-FD6C-1434-8790A739A34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5" name="Group 4">
              <a:extLst>
                <a:ext uri="{FF2B5EF4-FFF2-40B4-BE49-F238E27FC236}">
                  <a16:creationId xmlns:a16="http://schemas.microsoft.com/office/drawing/2014/main" id="{691EB3BE-805A-9CD5-7DDE-CE663F355536}"/>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D5E281D6-81EE-D4E3-EEE1-204086C6759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6E90E975-D773-E6C6-D8F1-7A721519F44D}"/>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6" name="Group 5">
              <a:extLst>
                <a:ext uri="{FF2B5EF4-FFF2-40B4-BE49-F238E27FC236}">
                  <a16:creationId xmlns:a16="http://schemas.microsoft.com/office/drawing/2014/main" id="{12D70BDB-7570-34D6-1F17-23D5953A1E38}"/>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6F9EA4ED-3FA7-B589-EE60-62E36CBEE139}"/>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F4CFBF10-E041-97C3-97F8-9B884E188045}"/>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36211088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Cierre</a:t>
            </a:r>
          </a:p>
        </p:txBody>
      </p:sp>
      <p:grpSp>
        <p:nvGrpSpPr>
          <p:cNvPr id="2" name="Group 1">
            <a:extLst>
              <a:ext uri="{FF2B5EF4-FFF2-40B4-BE49-F238E27FC236}">
                <a16:creationId xmlns:a16="http://schemas.microsoft.com/office/drawing/2014/main" id="{11C87791-1A4C-6855-1085-B7B2D2A21559}"/>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BC139ACB-CD2B-50B6-20FC-C8E95BF7825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 name="Group 3">
              <a:extLst>
                <a:ext uri="{FF2B5EF4-FFF2-40B4-BE49-F238E27FC236}">
                  <a16:creationId xmlns:a16="http://schemas.microsoft.com/office/drawing/2014/main" id="{D4CF801E-52FB-CD76-D378-D3E4BA0084D6}"/>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C1BA2092-2255-73B7-5A54-570EF19E0A1B}"/>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32</a:t>
                </a:r>
              </a:p>
            </p:txBody>
          </p:sp>
          <p:sp>
            <p:nvSpPr>
              <p:cNvPr id="9" name="Rectangle 8">
                <a:extLst>
                  <a:ext uri="{FF2B5EF4-FFF2-40B4-BE49-F238E27FC236}">
                    <a16:creationId xmlns:a16="http://schemas.microsoft.com/office/drawing/2014/main" id="{56B92224-B5C3-DE1A-6550-CA8D5DA28C6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5" name="Group 4">
              <a:extLst>
                <a:ext uri="{FF2B5EF4-FFF2-40B4-BE49-F238E27FC236}">
                  <a16:creationId xmlns:a16="http://schemas.microsoft.com/office/drawing/2014/main" id="{B3F783F8-6DC6-61A8-DCD7-75BDF344DB4A}"/>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F02067E3-B627-24A3-E7D7-7440200B42CF}"/>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Rectangle 6">
                <a:extLst>
                  <a:ext uri="{FF2B5EF4-FFF2-40B4-BE49-F238E27FC236}">
                    <a16:creationId xmlns:a16="http://schemas.microsoft.com/office/drawing/2014/main" id="{AB8C971F-D604-BA28-F016-9FAAB6415FBC}"/>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35125659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Lecciones clave</a:t>
            </a:r>
          </a:p>
        </p:txBody>
      </p:sp>
      <p:grpSp>
        <p:nvGrpSpPr>
          <p:cNvPr id="14" name="Group 13">
            <a:extLst>
              <a:ext uri="{FF2B5EF4-FFF2-40B4-BE49-F238E27FC236}">
                <a16:creationId xmlns:a16="http://schemas.microsoft.com/office/drawing/2014/main" id="{A3E82800-B588-92F2-6006-7393741DC8B9}"/>
              </a:ext>
            </a:extLst>
          </p:cNvPr>
          <p:cNvGrpSpPr/>
          <p:nvPr/>
        </p:nvGrpSpPr>
        <p:grpSpPr>
          <a:xfrm>
            <a:off x="1540730" y="2159830"/>
            <a:ext cx="9506210" cy="2839240"/>
            <a:chOff x="1737388" y="2159830"/>
            <a:chExt cx="9506210" cy="2839240"/>
          </a:xfrm>
        </p:grpSpPr>
        <p:sp>
          <p:nvSpPr>
            <p:cNvPr id="4" name="Google Shape;798;p37">
              <a:extLst>
                <a:ext uri="{FF2B5EF4-FFF2-40B4-BE49-F238E27FC236}">
                  <a16:creationId xmlns:a16="http://schemas.microsoft.com/office/drawing/2014/main" id="{FFC107AB-6734-4C37-B401-11CD0CB79A84}"/>
                </a:ext>
              </a:extLst>
            </p:cNvPr>
            <p:cNvSpPr txBox="1"/>
            <p:nvPr/>
          </p:nvSpPr>
          <p:spPr>
            <a:xfrm>
              <a:off x="1737388" y="3721325"/>
              <a:ext cx="4054927" cy="127774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800" dirty="0">
                  <a:solidFill>
                    <a:schemeClr val="dk1"/>
                  </a:solidFill>
                  <a:latin typeface="Arial" panose="020B0604020202020204" pitchFamily="34" charset="0"/>
                  <a:ea typeface="Helvetica Neue"/>
                  <a:cs typeface="Arial" panose="020B0604020202020204" pitchFamily="34" charset="0"/>
                  <a:sym typeface="Helvetica Neue"/>
                </a:rPr>
                <a:t>Exploramos los formularios clave y aprendimos a utilizarlos de forma intuitiva en CPIMS+, centrándonos en los seis pasos en la gestión de casos. </a:t>
              </a:r>
            </a:p>
          </p:txBody>
        </p:sp>
        <p:sp>
          <p:nvSpPr>
            <p:cNvPr id="5" name="Google Shape;799;p37">
              <a:extLst>
                <a:ext uri="{FF2B5EF4-FFF2-40B4-BE49-F238E27FC236}">
                  <a16:creationId xmlns:a16="http://schemas.microsoft.com/office/drawing/2014/main" id="{4F072A28-6BC8-F6F5-CA6A-77543D877A7B}"/>
                </a:ext>
              </a:extLst>
            </p:cNvPr>
            <p:cNvSpPr txBox="1"/>
            <p:nvPr/>
          </p:nvSpPr>
          <p:spPr>
            <a:xfrm>
              <a:off x="6321389" y="3708428"/>
              <a:ext cx="4922209" cy="127774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800" dirty="0">
                  <a:solidFill>
                    <a:schemeClr val="dk1"/>
                  </a:solidFill>
                  <a:latin typeface="Arial" panose="020B0604020202020204" pitchFamily="34" charset="0"/>
                  <a:ea typeface="Helvetica Neue"/>
                  <a:cs typeface="Arial" panose="020B0604020202020204" pitchFamily="34" charset="0"/>
                  <a:sym typeface="Helvetica Neue"/>
                </a:rPr>
                <a:t>Si bien estos son los formularios básicos para la gestión de casos, esto no quiere decir que los demás formularios y funcionalidades que ofrece CPIMS+ sean menos importantes. </a:t>
              </a:r>
            </a:p>
          </p:txBody>
        </p:sp>
        <p:sp>
          <p:nvSpPr>
            <p:cNvPr id="6" name="Google Shape;800;p37">
              <a:extLst>
                <a:ext uri="{FF2B5EF4-FFF2-40B4-BE49-F238E27FC236}">
                  <a16:creationId xmlns:a16="http://schemas.microsoft.com/office/drawing/2014/main" id="{73AE6DE1-94E8-509A-7ED4-F248C327CAD8}"/>
                </a:ext>
              </a:extLst>
            </p:cNvPr>
            <p:cNvSpPr/>
            <p:nvPr/>
          </p:nvSpPr>
          <p:spPr>
            <a:xfrm>
              <a:off x="3239071" y="2159830"/>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7" name="Google Shape;801;p37">
              <a:extLst>
                <a:ext uri="{FF2B5EF4-FFF2-40B4-BE49-F238E27FC236}">
                  <a16:creationId xmlns:a16="http://schemas.microsoft.com/office/drawing/2014/main" id="{4182BC80-CBBF-68E1-414F-EEDD536BC005}"/>
                </a:ext>
              </a:extLst>
            </p:cNvPr>
            <p:cNvSpPr/>
            <p:nvPr/>
          </p:nvSpPr>
          <p:spPr>
            <a:xfrm>
              <a:off x="8058879" y="2159830"/>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74670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Introducción</a:t>
            </a:r>
          </a:p>
          <a:p>
            <a:r>
              <a:rPr lang="es-ES_tradnl" sz="1600" i="1" dirty="0">
                <a:highlight>
                  <a:srgbClr val="FFFF00"/>
                </a:highlight>
                <a:latin typeface="Helvetica Neue"/>
                <a:ea typeface="Calibri" panose="020F0502020204030204" pitchFamily="34" charset="0"/>
                <a:cs typeface="Times New Roman"/>
              </a:rPr>
              <a:t>20 minutos</a:t>
            </a:r>
            <a:endParaRPr lang="es-ES_tradnl" sz="1600" i="1" dirty="0">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La gestión de casos</a:t>
            </a:r>
          </a:p>
          <a:p>
            <a:r>
              <a:rPr lang="es-ES_tradnl" sz="1600" i="1" dirty="0">
                <a:highlight>
                  <a:srgbClr val="FFFF00"/>
                </a:highlight>
                <a:latin typeface="Helvetica Neue"/>
                <a:ea typeface="Calibri" panose="020F0502020204030204" pitchFamily="34" charset="0"/>
                <a:cs typeface="Times New Roman" panose="02020603050405020304" pitchFamily="18" charset="0"/>
              </a:rPr>
              <a:t>50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Pausa</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644423"/>
            <a:ext cx="3284738" cy="830997"/>
          </a:xfrm>
          <a:prstGeom prst="rect">
            <a:avLst/>
          </a:prstGeom>
          <a:noFill/>
        </p:spPr>
        <p:txBody>
          <a:bodyPr wrap="square" lIns="91440" tIns="45720" rIns="91440" bIns="45720" anchor="t">
            <a:spAutoFit/>
          </a:bodyPr>
          <a:lstStyle/>
          <a:p>
            <a:r>
              <a:rPr lang="es-ES_tradnl" sz="1600" b="1" dirty="0">
                <a:latin typeface="Helvetica Neue"/>
                <a:cs typeface="Times New Roman"/>
              </a:rPr>
              <a:t>La gestión de datos para la gestión de casos</a:t>
            </a:r>
          </a:p>
          <a:p>
            <a:r>
              <a:rPr lang="es-ES_tradnl" sz="1600" i="1" dirty="0">
                <a:highlight>
                  <a:srgbClr val="FFFF00"/>
                </a:highlight>
                <a:latin typeface="Helvetica Neue"/>
                <a:ea typeface="Calibri" panose="020F0502020204030204" pitchFamily="34" charset="0"/>
                <a:cs typeface="Times New Roman" panose="02020603050405020304" pitchFamily="18" charset="0"/>
              </a:rPr>
              <a:t>60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Almuerzo</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584775"/>
          </a:xfrm>
          <a:prstGeom prst="rect">
            <a:avLst/>
          </a:prstGeom>
          <a:noFill/>
        </p:spPr>
        <p:txBody>
          <a:bodyPr wrap="square" lIns="91440" tIns="45720" rIns="91440" bIns="45720" anchor="t">
            <a:spAutoFit/>
          </a:bodyPr>
          <a:lstStyle/>
          <a:p>
            <a:r>
              <a:rPr lang="es-ES_tradnl" sz="1600" b="1" dirty="0">
                <a:latin typeface="Helvetica Neue"/>
                <a:cs typeface="Times New Roman"/>
              </a:rPr>
              <a:t>El sistema CPIMS+</a:t>
            </a:r>
          </a:p>
          <a:p>
            <a:r>
              <a:rPr lang="es-ES_tradnl" sz="1600" i="1" dirty="0">
                <a:highlight>
                  <a:srgbClr val="FFFF00"/>
                </a:highlight>
                <a:latin typeface="Helvetica Neue"/>
                <a:ea typeface="Calibri" panose="020F0502020204030204" pitchFamily="34" charset="0"/>
                <a:cs typeface="Times New Roman" panose="02020603050405020304" pitchFamily="18" charset="0"/>
              </a:rPr>
              <a:t>2 horas 35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Pausa</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Cierre</a:t>
            </a:r>
          </a:p>
          <a:p>
            <a:r>
              <a:rPr lang="es-ES_tradnl" sz="1600" i="1" dirty="0">
                <a:highlight>
                  <a:srgbClr val="FFFF00"/>
                </a:highlight>
                <a:latin typeface="Helvetica Neue"/>
                <a:ea typeface="Calibri" panose="020F0502020204030204" pitchFamily="34" charset="0"/>
                <a:cs typeface="Times New Roman" panose="02020603050405020304" pitchFamily="18" charset="0"/>
              </a:rPr>
              <a:t>15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s-ES_tradnl" dirty="0">
                <a:latin typeface="Garamond"/>
              </a:rPr>
              <a:t>Agenda</a:t>
            </a:r>
            <a:endParaRPr lang="es-ES_tradnl" dirty="0"/>
          </a:p>
        </p:txBody>
      </p:sp>
    </p:spTree>
    <p:extLst>
      <p:ext uri="{BB962C8B-B14F-4D97-AF65-F5344CB8AC3E}">
        <p14:creationId xmlns:p14="http://schemas.microsoft.com/office/powerpoint/2010/main" val="30905564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2400" b="1" dirty="0">
                <a:solidFill>
                  <a:schemeClr val="bg1"/>
                </a:solidFill>
                <a:latin typeface="Garamond"/>
              </a:rPr>
              <a:t>SESIÓN 4</a:t>
            </a:r>
          </a:p>
          <a:p>
            <a:br>
              <a:rPr lang="es-ES_tradnl" b="1" dirty="0">
                <a:solidFill>
                  <a:schemeClr val="bg1"/>
                </a:solidFill>
                <a:latin typeface="Garamond"/>
              </a:rPr>
            </a:br>
            <a:r>
              <a:rPr lang="es-ES_tradnl" sz="5400" b="1" dirty="0">
                <a:solidFill>
                  <a:schemeClr val="bg1"/>
                </a:solidFill>
                <a:latin typeface="Garamond"/>
              </a:rPr>
              <a:t>Cómo utilizar CPIMS+ para apoyar la supervisión de casos y la BRF &amp; otras características y funcionalidades del sistema</a:t>
            </a:r>
          </a:p>
          <a:p>
            <a:r>
              <a:rPr lang="es-ES_tradnl" sz="5400" b="1" dirty="0">
                <a:solidFill>
                  <a:schemeClr val="bg1"/>
                </a:solidFill>
                <a:latin typeface="Garamond"/>
              </a:rPr>
              <a:t> </a:t>
            </a:r>
          </a:p>
        </p:txBody>
      </p:sp>
    </p:spTree>
    <p:extLst>
      <p:ext uri="{BB962C8B-B14F-4D97-AF65-F5344CB8AC3E}">
        <p14:creationId xmlns:p14="http://schemas.microsoft.com/office/powerpoint/2010/main" val="36651869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fontScale="90000"/>
          </a:bodyPr>
          <a:lstStyle/>
          <a:p>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r>
              <a:rPr lang="es-ES_tradnl" dirty="0"/>
              <a:t>Recapitulemos</a:t>
            </a: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br>
            <a:br>
              <a:rPr lang="es-ES_tradnl" dirty="0">
                <a:extLst>
                  <a:ext uri="http://customooxmlschemas.google.com/">
                    <go:slidesCustomData xmlns="" xmlns:a16="http://schemas.microsoft.com/office/drawing/2014/main"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7"/>
                  </a:ext>
                </a:extLst>
              </a:rPr>
            </a:br>
            <a:br>
              <a:rPr lang="es-ES_tradnl" dirty="0">
                <a:extLst>
                  <a:ext uri="http://customooxmlschemas.google.com/">
                    <go:slidesCustomData xmlns="" xmlns:a16="http://schemas.microsoft.com/office/drawing/2014/main"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7"/>
                  </a:ext>
                </a:extLst>
              </a:rPr>
            </a:br>
            <a:br>
              <a:rPr lang="es-ES_tradnl" dirty="0">
                <a:extLst>
                  <a:ext uri="http://customooxmlschemas.google.com/">
                    <go:slidesCustomData xmlns="" xmlns:a16="http://schemas.microsoft.com/office/drawing/2014/main"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7"/>
                  </a:ext>
                </a:extLst>
              </a:rPr>
            </a:br>
            <a:br>
              <a:rPr lang="es-ES_tradnl" dirty="0"/>
            </a:br>
            <a:endParaRPr lang="es-ES_tradnl" dirty="0"/>
          </a:p>
        </p:txBody>
      </p:sp>
      <p:sp>
        <p:nvSpPr>
          <p:cNvPr id="3" name="Google Shape;834;p94">
            <a:extLst>
              <a:ext uri="{FF2B5EF4-FFF2-40B4-BE49-F238E27FC236}">
                <a16:creationId xmlns:a16="http://schemas.microsoft.com/office/drawing/2014/main" id="{B3A679B2-EF41-C8AE-98C9-C9EA82388C4C}"/>
              </a:ext>
            </a:extLst>
          </p:cNvPr>
          <p:cNvSpPr txBox="1"/>
          <p:nvPr/>
        </p:nvSpPr>
        <p:spPr>
          <a:xfrm>
            <a:off x="6300316" y="2695780"/>
            <a:ext cx="3819974" cy="1569620"/>
          </a:xfrm>
          <a:prstGeom prst="rect">
            <a:avLst/>
          </a:prstGeom>
          <a:noFill/>
          <a:ln>
            <a:noFill/>
          </a:ln>
        </p:spPr>
        <p:txBody>
          <a:bodyPr spcFirstLastPara="1" wrap="square" lIns="91425" tIns="45700" rIns="91425" bIns="45700" anchor="t" anchorCtr="0">
            <a:spAutoFit/>
          </a:bodyPr>
          <a:lstStyle/>
          <a:p>
            <a:pPr marL="0" indent="0">
              <a:buNone/>
            </a:pPr>
            <a:r>
              <a:rPr lang="es-ES_tradnl" sz="2400" b="1" dirty="0">
                <a:effectLst/>
                <a:latin typeface="Helvetica Neue"/>
                <a:ea typeface="Calibri" panose="020F0502020204030204" pitchFamily="34" charset="0"/>
                <a:cs typeface="Helvetica 45 Light"/>
              </a:rPr>
              <a:t>¿Qué vimos ayer? </a:t>
            </a:r>
          </a:p>
          <a:p>
            <a:pPr marL="0" indent="0">
              <a:buNone/>
            </a:pPr>
            <a:endParaRPr lang="es-ES_tradnl" sz="2400" b="1" dirty="0">
              <a:effectLst/>
              <a:latin typeface="Helvetica Neue"/>
              <a:ea typeface="Calibri" panose="020F0502020204030204" pitchFamily="34" charset="0"/>
              <a:cs typeface="Helvetica 45 Light"/>
            </a:endParaRPr>
          </a:p>
          <a:p>
            <a:pPr marL="0" indent="0">
              <a:buNone/>
            </a:pPr>
            <a:r>
              <a:rPr lang="es-ES_tradnl" sz="2400" b="1" dirty="0">
                <a:effectLst/>
                <a:latin typeface="Helvetica Neue"/>
                <a:ea typeface="Calibri" panose="020F0502020204030204" pitchFamily="34" charset="0"/>
                <a:cs typeface="Helvetica 45 Light"/>
              </a:rPr>
              <a:t>¿Qué fue lo que más les llamó la atención? </a:t>
            </a:r>
          </a:p>
        </p:txBody>
      </p:sp>
      <p:grpSp>
        <p:nvGrpSpPr>
          <p:cNvPr id="8" name="Group 7">
            <a:extLst>
              <a:ext uri="{FF2B5EF4-FFF2-40B4-BE49-F238E27FC236}">
                <a16:creationId xmlns:a16="http://schemas.microsoft.com/office/drawing/2014/main" id="{D6FEA9D6-0D9A-F93D-BC1E-E1605354FA82}"/>
              </a:ext>
            </a:extLst>
          </p:cNvPr>
          <p:cNvGrpSpPr/>
          <p:nvPr/>
        </p:nvGrpSpPr>
        <p:grpSpPr>
          <a:xfrm>
            <a:off x="1426641" y="1927035"/>
            <a:ext cx="4006034" cy="3141632"/>
            <a:chOff x="1117683" y="2194390"/>
            <a:chExt cx="3415887" cy="2678824"/>
          </a:xfrm>
        </p:grpSpPr>
        <p:sp>
          <p:nvSpPr>
            <p:cNvPr id="9" name="Speech Bubble: Rectangle with Corners Rounded 8">
              <a:extLst>
                <a:ext uri="{FF2B5EF4-FFF2-40B4-BE49-F238E27FC236}">
                  <a16:creationId xmlns:a16="http://schemas.microsoft.com/office/drawing/2014/main" id="{18D64E7F-6215-DA9D-00BF-D883EA4FB87C}"/>
                </a:ext>
              </a:extLst>
            </p:cNvPr>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Speech Bubble: Rectangle with Corners Rounded 9">
              <a:extLst>
                <a:ext uri="{FF2B5EF4-FFF2-40B4-BE49-F238E27FC236}">
                  <a16:creationId xmlns:a16="http://schemas.microsoft.com/office/drawing/2014/main" id="{46E7BAB7-54EE-61F4-8DFC-0DC100A965D4}"/>
                </a:ext>
              </a:extLst>
            </p:cNvPr>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Speech Bubble: Rectangle with Corners Rounded 10">
              <a:extLst>
                <a:ext uri="{FF2B5EF4-FFF2-40B4-BE49-F238E27FC236}">
                  <a16:creationId xmlns:a16="http://schemas.microsoft.com/office/drawing/2014/main" id="{120B3C81-CEDC-28D3-7DA4-27ECC706E685}"/>
                </a:ext>
              </a:extLst>
            </p:cNvPr>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39292576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4" y="3198461"/>
            <a:ext cx="2411355" cy="562168"/>
          </a:xfrm>
        </p:spPr>
        <p:txBody>
          <a:bodyPr/>
          <a:lstStyle/>
          <a:p>
            <a:r>
              <a:rPr lang="es-ES_tradnl" dirty="0">
                <a:latin typeface="Garamond"/>
              </a:rPr>
              <a:t>Objetivo de la sesión</a:t>
            </a:r>
            <a:endParaRPr lang="es-ES_tradnl" dirty="0"/>
          </a:p>
        </p:txBody>
      </p:sp>
      <p:sp>
        <p:nvSpPr>
          <p:cNvPr id="2" name="Rectangle 1">
            <a:extLst>
              <a:ext uri="{FF2B5EF4-FFF2-40B4-BE49-F238E27FC236}">
                <a16:creationId xmlns:a16="http://schemas.microsoft.com/office/drawing/2014/main" id="{5CA4692A-C893-0D9E-6260-BE7BE0688094}"/>
              </a:ext>
            </a:extLst>
          </p:cNvPr>
          <p:cNvSpPr/>
          <p:nvPr/>
        </p:nvSpPr>
        <p:spPr>
          <a:xfrm>
            <a:off x="6244594" y="2776683"/>
            <a:ext cx="2625130"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Rectangle 4">
            <a:extLst>
              <a:ext uri="{FF2B5EF4-FFF2-40B4-BE49-F238E27FC236}">
                <a16:creationId xmlns:a16="http://schemas.microsoft.com/office/drawing/2014/main" id="{4588E5D5-1C35-7342-5CAF-FA62A1FB20EF}"/>
              </a:ext>
            </a:extLst>
          </p:cNvPr>
          <p:cNvSpPr/>
          <p:nvPr/>
        </p:nvSpPr>
        <p:spPr>
          <a:xfrm>
            <a:off x="6244594" y="3208136"/>
            <a:ext cx="2911763"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id="{390587F5-194A-4BEC-1BF4-A2F8E2939754}"/>
              </a:ext>
            </a:extLst>
          </p:cNvPr>
          <p:cNvSpPr txBox="1"/>
          <p:nvPr/>
        </p:nvSpPr>
        <p:spPr>
          <a:xfrm>
            <a:off x="6318736" y="1344026"/>
            <a:ext cx="4132750" cy="3970318"/>
          </a:xfrm>
          <a:prstGeom prst="rect">
            <a:avLst/>
          </a:prstGeom>
          <a:noFill/>
        </p:spPr>
        <p:txBody>
          <a:bodyPr wrap="square">
            <a:spAutoFit/>
          </a:bodyPr>
          <a:lstStyle/>
          <a:p>
            <a:pPr marL="0" indent="0">
              <a:buNone/>
            </a:pPr>
            <a:r>
              <a:rPr lang="es-ES_tradnl" sz="2800" b="1" dirty="0">
                <a:solidFill>
                  <a:schemeClr val="accent4"/>
                </a:solidFill>
                <a:effectLst/>
                <a:latin typeface="Helvetica Neue"/>
                <a:ea typeface="Calibri" panose="020F0502020204030204" pitchFamily="34" charset="0"/>
                <a:cs typeface="Helvetica 45 Light"/>
              </a:rPr>
              <a:t>Desarrollar las habilidades necesarias para utilizar CPIMS+, conocer otras funcionalidades del sistema y ver por qué hace más fácil la supervisión en la gestión de casos</a:t>
            </a:r>
          </a:p>
        </p:txBody>
      </p:sp>
    </p:spTree>
    <p:extLst>
      <p:ext uri="{BB962C8B-B14F-4D97-AF65-F5344CB8AC3E}">
        <p14:creationId xmlns:p14="http://schemas.microsoft.com/office/powerpoint/2010/main" val="289443618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Introducción</a:t>
            </a:r>
          </a:p>
          <a:p>
            <a:r>
              <a:rPr lang="es-ES_tradnl" sz="1600" i="1" dirty="0">
                <a:highlight>
                  <a:srgbClr val="FFFF00"/>
                </a:highlight>
                <a:latin typeface="Helvetica Neue"/>
                <a:ea typeface="Calibri" panose="020F0502020204030204" pitchFamily="34" charset="0"/>
                <a:cs typeface="Times New Roman"/>
              </a:rPr>
              <a:t>15 minutos</a:t>
            </a:r>
            <a:endParaRPr lang="es-ES_tradnl" sz="1600" i="1" dirty="0">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830997"/>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Otras características y funcionalidades del sistema</a:t>
            </a:r>
          </a:p>
          <a:p>
            <a:r>
              <a:rPr lang="es-ES_tradnl" sz="1600" i="1" dirty="0">
                <a:highlight>
                  <a:srgbClr val="FFFF00"/>
                </a:highlight>
                <a:latin typeface="Helvetica Neue"/>
                <a:ea typeface="Calibri" panose="020F0502020204030204" pitchFamily="34" charset="0"/>
                <a:cs typeface="Times New Roman" panose="02020603050405020304" pitchFamily="18" charset="0"/>
              </a:rPr>
              <a:t>1 hora 45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Pausa</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752251"/>
            <a:ext cx="3284738" cy="830997"/>
          </a:xfrm>
          <a:prstGeom prst="rect">
            <a:avLst/>
          </a:prstGeom>
          <a:noFill/>
        </p:spPr>
        <p:txBody>
          <a:bodyPr wrap="square" lIns="91440" tIns="45720" rIns="91440" bIns="45720" anchor="t">
            <a:spAutoFit/>
          </a:bodyPr>
          <a:lstStyle/>
          <a:p>
            <a:r>
              <a:rPr lang="es-ES_tradnl" sz="1600" b="1" dirty="0">
                <a:latin typeface="Helvetica Neue"/>
                <a:cs typeface="Times New Roman"/>
              </a:rPr>
              <a:t>Supervisión de la gestión de casos</a:t>
            </a:r>
          </a:p>
          <a:p>
            <a:r>
              <a:rPr lang="es-ES_tradnl" sz="1600" i="1" dirty="0">
                <a:highlight>
                  <a:srgbClr val="FFFF00"/>
                </a:highlight>
                <a:latin typeface="Helvetica Neue"/>
                <a:ea typeface="Calibri" panose="020F0502020204030204" pitchFamily="34" charset="0"/>
                <a:cs typeface="Times New Roman" panose="02020603050405020304" pitchFamily="18" charset="0"/>
              </a:rPr>
              <a:t>2 horas 30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Almuerzo</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4107818"/>
            <a:ext cx="3284738" cy="830997"/>
          </a:xfrm>
          <a:prstGeom prst="rect">
            <a:avLst/>
          </a:prstGeom>
          <a:noFill/>
        </p:spPr>
        <p:txBody>
          <a:bodyPr wrap="square" lIns="91440" tIns="45720" rIns="91440" bIns="45720" anchor="t">
            <a:spAutoFit/>
          </a:bodyPr>
          <a:lstStyle/>
          <a:p>
            <a:r>
              <a:rPr lang="es-ES_tradnl" sz="1600" b="1" dirty="0">
                <a:latin typeface="Helvetica Neue"/>
                <a:cs typeface="Times New Roman"/>
              </a:rPr>
              <a:t>Búsqueda y reunificación familiar (BRF)</a:t>
            </a:r>
          </a:p>
          <a:p>
            <a:r>
              <a:rPr lang="es-ES_tradnl" sz="1600" i="1" dirty="0">
                <a:highlight>
                  <a:srgbClr val="FFFF00"/>
                </a:highlight>
                <a:latin typeface="Helvetica Neue"/>
                <a:ea typeface="Calibri" panose="020F0502020204030204" pitchFamily="34" charset="0"/>
                <a:cs typeface="Times New Roman" panose="02020603050405020304" pitchFamily="18" charset="0"/>
              </a:rPr>
              <a:t>1 hora 55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Pausa</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Cierre</a:t>
            </a:r>
          </a:p>
          <a:p>
            <a:r>
              <a:rPr lang="es-ES_tradnl" sz="1600" i="1" dirty="0">
                <a:highlight>
                  <a:srgbClr val="FFFF00"/>
                </a:highlight>
                <a:latin typeface="Helvetica Neue"/>
                <a:ea typeface="Calibri" panose="020F0502020204030204" pitchFamily="34" charset="0"/>
                <a:cs typeface="Times New Roman" panose="02020603050405020304" pitchFamily="18" charset="0"/>
              </a:rPr>
              <a:t>15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s-ES_tradnl" dirty="0">
                <a:latin typeface="Garamond"/>
              </a:rPr>
              <a:t>Agenda</a:t>
            </a:r>
            <a:endParaRPr lang="es-ES_tradnl" dirty="0"/>
          </a:p>
        </p:txBody>
      </p:sp>
    </p:spTree>
    <p:extLst>
      <p:ext uri="{BB962C8B-B14F-4D97-AF65-F5344CB8AC3E}">
        <p14:creationId xmlns:p14="http://schemas.microsoft.com/office/powerpoint/2010/main" val="72870700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Introducción</a:t>
            </a:r>
          </a:p>
        </p:txBody>
      </p:sp>
    </p:spTree>
    <p:extLst>
      <p:ext uri="{BB962C8B-B14F-4D97-AF65-F5344CB8AC3E}">
        <p14:creationId xmlns:p14="http://schemas.microsoft.com/office/powerpoint/2010/main" val="27345427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Objetivos de aprendizaje</a:t>
            </a:r>
          </a:p>
        </p:txBody>
      </p:sp>
      <p:sp>
        <p:nvSpPr>
          <p:cNvPr id="3" name="TextBox 2">
            <a:extLst>
              <a:ext uri="{FF2B5EF4-FFF2-40B4-BE49-F238E27FC236}">
                <a16:creationId xmlns:a16="http://schemas.microsoft.com/office/drawing/2014/main" id="{32D1586C-B3D2-CBF9-0B40-77CA63A82003}"/>
              </a:ext>
            </a:extLst>
          </p:cNvPr>
          <p:cNvSpPr txBox="1"/>
          <p:nvPr/>
        </p:nvSpPr>
        <p:spPr>
          <a:xfrm>
            <a:off x="1135954" y="3781092"/>
            <a:ext cx="3214583" cy="1256241"/>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dirty="0">
                <a:solidFill>
                  <a:schemeClr val="dk1"/>
                </a:solidFill>
                <a:latin typeface="Arial"/>
                <a:ea typeface="Arial"/>
                <a:cs typeface="Arial"/>
                <a:sym typeface="Arial"/>
              </a:rPr>
              <a:t>Conocer otras características y funcionalidades que fortalecen la gestión de casos. </a:t>
            </a:r>
          </a:p>
        </p:txBody>
      </p:sp>
      <p:sp>
        <p:nvSpPr>
          <p:cNvPr id="5" name="TextBox 4">
            <a:extLst>
              <a:ext uri="{FF2B5EF4-FFF2-40B4-BE49-F238E27FC236}">
                <a16:creationId xmlns:a16="http://schemas.microsoft.com/office/drawing/2014/main" id="{440A9676-653D-103D-6536-32C74E42BA98}"/>
              </a:ext>
            </a:extLst>
          </p:cNvPr>
          <p:cNvSpPr txBox="1"/>
          <p:nvPr/>
        </p:nvSpPr>
        <p:spPr>
          <a:xfrm>
            <a:off x="4724541" y="3781092"/>
            <a:ext cx="2944652" cy="959878"/>
          </a:xfrm>
          <a:prstGeom prst="rect">
            <a:avLst/>
          </a:prstGeom>
          <a:noFill/>
        </p:spPr>
        <p:txBody>
          <a:bodyPr wrap="square">
            <a:spAutoFit/>
          </a:bodyPr>
          <a:lstStyle/>
          <a:p>
            <a:pPr>
              <a:lnSpc>
                <a:spcPct val="107000"/>
              </a:lnSpc>
            </a:pPr>
            <a:r>
              <a:rPr lang="es-ES_tradnl" dirty="0">
                <a:solidFill>
                  <a:schemeClr val="dk1"/>
                </a:solidFill>
                <a:latin typeface="Arial"/>
                <a:ea typeface="Arial"/>
                <a:cs typeface="Arial"/>
                <a:sym typeface="Arial"/>
              </a:rPr>
              <a:t>Aprender a utilizar CPIMS+ para facilitar las tareas de supervisión.</a:t>
            </a:r>
          </a:p>
        </p:txBody>
      </p:sp>
      <p:sp>
        <p:nvSpPr>
          <p:cNvPr id="6" name="TextBox 5">
            <a:extLst>
              <a:ext uri="{FF2B5EF4-FFF2-40B4-BE49-F238E27FC236}">
                <a16:creationId xmlns:a16="http://schemas.microsoft.com/office/drawing/2014/main" id="{5BEA11CB-578B-C9A0-9671-BA4EB0F54F98}"/>
              </a:ext>
            </a:extLst>
          </p:cNvPr>
          <p:cNvSpPr txBox="1"/>
          <p:nvPr/>
        </p:nvSpPr>
        <p:spPr>
          <a:xfrm>
            <a:off x="8178162" y="3781092"/>
            <a:ext cx="2944652" cy="1256241"/>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dirty="0">
                <a:solidFill>
                  <a:schemeClr val="dk1"/>
                </a:solidFill>
                <a:latin typeface="Arial"/>
                <a:ea typeface="Arial"/>
                <a:cs typeface="Arial"/>
                <a:sym typeface="Arial"/>
              </a:rPr>
              <a:t>Descubrir cómo hacer una solicitud de BRF en CPIMS+ y la funcionalidad de “emparejamiento”). </a:t>
            </a:r>
          </a:p>
        </p:txBody>
      </p:sp>
      <p:grpSp>
        <p:nvGrpSpPr>
          <p:cNvPr id="7" name="Group 6">
            <a:extLst>
              <a:ext uri="{FF2B5EF4-FFF2-40B4-BE49-F238E27FC236}">
                <a16:creationId xmlns:a16="http://schemas.microsoft.com/office/drawing/2014/main" id="{9D9369B0-588A-6D86-2DB5-CA3F3F256C82}"/>
              </a:ext>
            </a:extLst>
          </p:cNvPr>
          <p:cNvGrpSpPr/>
          <p:nvPr/>
        </p:nvGrpSpPr>
        <p:grpSpPr>
          <a:xfrm>
            <a:off x="2259394" y="2147405"/>
            <a:ext cx="878574" cy="929504"/>
            <a:chOff x="243840" y="1676400"/>
            <a:chExt cx="701040" cy="741680"/>
          </a:xfrm>
        </p:grpSpPr>
        <p:sp>
          <p:nvSpPr>
            <p:cNvPr id="8" name="Rectangle 7">
              <a:extLst>
                <a:ext uri="{FF2B5EF4-FFF2-40B4-BE49-F238E27FC236}">
                  <a16:creationId xmlns:a16="http://schemas.microsoft.com/office/drawing/2014/main" id="{C96804DD-B0D4-BD43-1673-FFF7F40B3DCD}"/>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angle 8">
              <a:extLst>
                <a:ext uri="{FF2B5EF4-FFF2-40B4-BE49-F238E27FC236}">
                  <a16:creationId xmlns:a16="http://schemas.microsoft.com/office/drawing/2014/main" id="{0F32D670-80A7-0539-43F1-7CB6D9FBF64D}"/>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0" name="Group 9">
            <a:extLst>
              <a:ext uri="{FF2B5EF4-FFF2-40B4-BE49-F238E27FC236}">
                <a16:creationId xmlns:a16="http://schemas.microsoft.com/office/drawing/2014/main" id="{04276707-BB89-F074-6ECC-6827267528AD}"/>
              </a:ext>
            </a:extLst>
          </p:cNvPr>
          <p:cNvGrpSpPr/>
          <p:nvPr/>
        </p:nvGrpSpPr>
        <p:grpSpPr>
          <a:xfrm>
            <a:off x="5539608" y="2147405"/>
            <a:ext cx="878574" cy="929504"/>
            <a:chOff x="243840" y="1676400"/>
            <a:chExt cx="701040" cy="741680"/>
          </a:xfrm>
        </p:grpSpPr>
        <p:sp>
          <p:nvSpPr>
            <p:cNvPr id="11" name="Rectangle 10">
              <a:extLst>
                <a:ext uri="{FF2B5EF4-FFF2-40B4-BE49-F238E27FC236}">
                  <a16:creationId xmlns:a16="http://schemas.microsoft.com/office/drawing/2014/main" id="{BD9D5C2D-AB3E-CD33-7F26-909CFCCA05CD}"/>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11">
              <a:extLst>
                <a:ext uri="{FF2B5EF4-FFF2-40B4-BE49-F238E27FC236}">
                  <a16:creationId xmlns:a16="http://schemas.microsoft.com/office/drawing/2014/main" id="{5CF9F4BA-497E-AE44-E878-CCED4F6C0D79}"/>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3" name="Group 12">
            <a:extLst>
              <a:ext uri="{FF2B5EF4-FFF2-40B4-BE49-F238E27FC236}">
                <a16:creationId xmlns:a16="http://schemas.microsoft.com/office/drawing/2014/main" id="{A355498C-E8C2-18B1-8735-301DD6A6BD7F}"/>
              </a:ext>
            </a:extLst>
          </p:cNvPr>
          <p:cNvGrpSpPr/>
          <p:nvPr/>
        </p:nvGrpSpPr>
        <p:grpSpPr>
          <a:xfrm>
            <a:off x="8819822" y="2147405"/>
            <a:ext cx="878574" cy="929504"/>
            <a:chOff x="243840" y="1676400"/>
            <a:chExt cx="701040" cy="741680"/>
          </a:xfrm>
        </p:grpSpPr>
        <p:sp>
          <p:nvSpPr>
            <p:cNvPr id="14" name="Rectangle 13">
              <a:extLst>
                <a:ext uri="{FF2B5EF4-FFF2-40B4-BE49-F238E27FC236}">
                  <a16:creationId xmlns:a16="http://schemas.microsoft.com/office/drawing/2014/main" id="{B220101B-2D04-6F13-CAEE-C2ECACDAAFB1}"/>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Rectangle 14">
              <a:extLst>
                <a:ext uri="{FF2B5EF4-FFF2-40B4-BE49-F238E27FC236}">
                  <a16:creationId xmlns:a16="http://schemas.microsoft.com/office/drawing/2014/main" id="{7651B671-04AF-7293-13A6-80711F9202FE}"/>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2806675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a:xfrm>
            <a:off x="796386" y="3099692"/>
            <a:ext cx="4751798" cy="562168"/>
          </a:xfrm>
        </p:spPr>
        <p:txBody>
          <a:bodyPr/>
          <a:lstStyle/>
          <a:p>
            <a:r>
              <a:rPr lang="es-ES_tradnl" dirty="0"/>
              <a:t>Otras características y funcionalidades del sistema</a:t>
            </a:r>
          </a:p>
        </p:txBody>
      </p:sp>
    </p:spTree>
    <p:extLst>
      <p:ext uri="{BB962C8B-B14F-4D97-AF65-F5344CB8AC3E}">
        <p14:creationId xmlns:p14="http://schemas.microsoft.com/office/powerpoint/2010/main" val="223507646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Demostración en CPIMS</a:t>
            </a:r>
          </a:p>
        </p:txBody>
      </p:sp>
      <p:pic>
        <p:nvPicPr>
          <p:cNvPr id="4" name="Graphic 3" descr="Vlog with solid fill">
            <a:hlinkClick r:id="rId3"/>
            <a:extLst>
              <a:ext uri="{FF2B5EF4-FFF2-40B4-BE49-F238E27FC236}">
                <a16:creationId xmlns:a16="http://schemas.microsoft.com/office/drawing/2014/main" id="{CCE125C7-B50B-E626-0E19-9187479182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823" y="1708428"/>
            <a:ext cx="3952227" cy="3952227"/>
          </a:xfrm>
          <a:prstGeom prst="rect">
            <a:avLst/>
          </a:prstGeom>
        </p:spPr>
      </p:pic>
      <p:sp>
        <p:nvSpPr>
          <p:cNvPr id="6" name="Google Shape;798;p37">
            <a:extLst>
              <a:ext uri="{FF2B5EF4-FFF2-40B4-BE49-F238E27FC236}">
                <a16:creationId xmlns:a16="http://schemas.microsoft.com/office/drawing/2014/main" id="{215D0763-35DA-0850-26C0-E9F66DCDDEE2}"/>
              </a:ext>
            </a:extLst>
          </p:cNvPr>
          <p:cNvSpPr txBox="1"/>
          <p:nvPr/>
        </p:nvSpPr>
        <p:spPr>
          <a:xfrm>
            <a:off x="5863591" y="1855567"/>
            <a:ext cx="5919154" cy="4330889"/>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6"/>
              </a:rPr>
              <a:t>Cómo cambiar la contraseña y el idioma</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Cómo adjuntar un documento, foto o audio</a:t>
            </a: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Notas</a:t>
            </a: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7"/>
              </a:rPr>
              <a:t>Registro de cambios</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Auditoría</a:t>
            </a: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8"/>
              </a:rPr>
              <a:t>Cómo desactivar/activar un caso </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9"/>
              </a:rPr>
              <a:t>Modo online y modo offline</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20519397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 </a:t>
            </a:r>
            <a:endParaRPr lang="es-ES_tradnl" sz="5400" b="1" dirty="0">
              <a:solidFill>
                <a:schemeClr val="bg1">
                  <a:lumMod val="75000"/>
                </a:schemeClr>
              </a:solidFill>
            </a:endParaRPr>
          </a:p>
        </p:txBody>
      </p:sp>
    </p:spTree>
    <p:extLst>
      <p:ext uri="{BB962C8B-B14F-4D97-AF65-F5344CB8AC3E}">
        <p14:creationId xmlns:p14="http://schemas.microsoft.com/office/powerpoint/2010/main" val="38129461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s-ES_tradnl" dirty="0"/>
              <a:t>Hora de practicar</a:t>
            </a:r>
            <a:endParaRPr lang="es-ES_tradnl"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81EFAA84-4DBB-5A48-7CE6-2ED0891C0F84}"/>
              </a:ext>
            </a:extLst>
          </p:cNvPr>
          <p:cNvGrpSpPr/>
          <p:nvPr/>
        </p:nvGrpSpPr>
        <p:grpSpPr>
          <a:xfrm>
            <a:off x="1218974" y="1902083"/>
            <a:ext cx="1355545" cy="2567174"/>
            <a:chOff x="7838339" y="2226754"/>
            <a:chExt cx="1969639" cy="3730164"/>
          </a:xfrm>
          <a:solidFill>
            <a:schemeClr val="accent4"/>
          </a:solidFill>
        </p:grpSpPr>
        <p:sp>
          <p:nvSpPr>
            <p:cNvPr id="3" name="Round Same Side Corner Rectangle 3">
              <a:extLst>
                <a:ext uri="{FF2B5EF4-FFF2-40B4-BE49-F238E27FC236}">
                  <a16:creationId xmlns:a16="http://schemas.microsoft.com/office/drawing/2014/main" id="{0AA92BA5-78EC-33B2-8E6D-495490365317}"/>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Oval 4">
              <a:extLst>
                <a:ext uri="{FF2B5EF4-FFF2-40B4-BE49-F238E27FC236}">
                  <a16:creationId xmlns:a16="http://schemas.microsoft.com/office/drawing/2014/main" id="{C6880695-7065-7E83-D5E6-3F76FA8ADCD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oup 5">
              <a:extLst>
                <a:ext uri="{FF2B5EF4-FFF2-40B4-BE49-F238E27FC236}">
                  <a16:creationId xmlns:a16="http://schemas.microsoft.com/office/drawing/2014/main" id="{6860621D-F15A-2168-B4B3-6EC8AA283EC1}"/>
                </a:ext>
              </a:extLst>
            </p:cNvPr>
            <p:cNvGrpSpPr/>
            <p:nvPr/>
          </p:nvGrpSpPr>
          <p:grpSpPr>
            <a:xfrm rot="507905">
              <a:off x="7838339" y="3815940"/>
              <a:ext cx="553322" cy="1525212"/>
              <a:chOff x="7916671" y="3937945"/>
              <a:chExt cx="553322" cy="1525212"/>
            </a:xfrm>
            <a:grpFill/>
          </p:grpSpPr>
          <p:sp>
            <p:nvSpPr>
              <p:cNvPr id="10" name="Round Same Side Corner Rectangle 25">
                <a:extLst>
                  <a:ext uri="{FF2B5EF4-FFF2-40B4-BE49-F238E27FC236}">
                    <a16:creationId xmlns:a16="http://schemas.microsoft.com/office/drawing/2014/main" id="{E5E9D5B8-D591-CC9A-B2CB-84EA49C3CC0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Oval 10">
                <a:extLst>
                  <a:ext uri="{FF2B5EF4-FFF2-40B4-BE49-F238E27FC236}">
                    <a16:creationId xmlns:a16="http://schemas.microsoft.com/office/drawing/2014/main" id="{D6CF0A60-3F2D-35DF-C534-5E5DD1DF239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D85E1481-1DC4-4A82-AF2C-63D16A6FE75C}"/>
                </a:ext>
              </a:extLst>
            </p:cNvPr>
            <p:cNvGrpSpPr/>
            <p:nvPr/>
          </p:nvGrpSpPr>
          <p:grpSpPr>
            <a:xfrm rot="21105829" flipH="1">
              <a:off x="9243874" y="3806245"/>
              <a:ext cx="564104" cy="1525212"/>
              <a:chOff x="7916671" y="3937945"/>
              <a:chExt cx="553322" cy="1525212"/>
            </a:xfrm>
            <a:grpFill/>
          </p:grpSpPr>
          <p:sp>
            <p:nvSpPr>
              <p:cNvPr id="8" name="Round Same Side Corner Rectangle 25">
                <a:extLst>
                  <a:ext uri="{FF2B5EF4-FFF2-40B4-BE49-F238E27FC236}">
                    <a16:creationId xmlns:a16="http://schemas.microsoft.com/office/drawing/2014/main" id="{46D19026-9EEE-A9E6-0F8A-1BE8AF38E8B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Oval 8">
                <a:extLst>
                  <a:ext uri="{FF2B5EF4-FFF2-40B4-BE49-F238E27FC236}">
                    <a16:creationId xmlns:a16="http://schemas.microsoft.com/office/drawing/2014/main" id="{2A4037BB-8658-A454-D9D9-246812DFCB3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21" name="TextBox 20">
            <a:extLst>
              <a:ext uri="{FF2B5EF4-FFF2-40B4-BE49-F238E27FC236}">
                <a16:creationId xmlns:a16="http://schemas.microsoft.com/office/drawing/2014/main" id="{CBC8E23F-7B8B-E327-0094-644952CE28EC}"/>
              </a:ext>
            </a:extLst>
          </p:cNvPr>
          <p:cNvSpPr txBox="1"/>
          <p:nvPr/>
        </p:nvSpPr>
        <p:spPr>
          <a:xfrm>
            <a:off x="3852484" y="2439380"/>
            <a:ext cx="3345530" cy="3034420"/>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TODOS</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Practicar cómo cambiar la contraseña</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Practicar cómo agregar notas/comentarios a los casos</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registro de cambios</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Desactivar un caso </a:t>
            </a:r>
          </a:p>
        </p:txBody>
      </p:sp>
      <p:sp>
        <p:nvSpPr>
          <p:cNvPr id="22" name="TextBox 21">
            <a:extLst>
              <a:ext uri="{FF2B5EF4-FFF2-40B4-BE49-F238E27FC236}">
                <a16:creationId xmlns:a16="http://schemas.microsoft.com/office/drawing/2014/main" id="{B00D6AD1-3D13-C13D-9666-6440C6F9974C}"/>
              </a:ext>
            </a:extLst>
          </p:cNvPr>
          <p:cNvSpPr txBox="1"/>
          <p:nvPr/>
        </p:nvSpPr>
        <p:spPr>
          <a:xfrm>
            <a:off x="7868547" y="2439380"/>
            <a:ext cx="3345530" cy="2145331"/>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SI ES RELEVANTE PARA SU CONTEXTO</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Practicar cómo cambiar el idioma (opcional)</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Practicar cómo adjuntar un documento, foto o audio </a:t>
            </a:r>
          </a:p>
        </p:txBody>
      </p:sp>
      <p:grpSp>
        <p:nvGrpSpPr>
          <p:cNvPr id="33" name="Group 32">
            <a:extLst>
              <a:ext uri="{FF2B5EF4-FFF2-40B4-BE49-F238E27FC236}">
                <a16:creationId xmlns:a16="http://schemas.microsoft.com/office/drawing/2014/main" id="{301BC9D1-C978-197E-0A86-0B9E2B48338F}"/>
              </a:ext>
            </a:extLst>
          </p:cNvPr>
          <p:cNvGrpSpPr/>
          <p:nvPr/>
        </p:nvGrpSpPr>
        <p:grpSpPr>
          <a:xfrm>
            <a:off x="1748827" y="2410951"/>
            <a:ext cx="1355545" cy="2567174"/>
            <a:chOff x="7838339" y="2226754"/>
            <a:chExt cx="1969639" cy="3730164"/>
          </a:xfrm>
          <a:solidFill>
            <a:schemeClr val="accent1"/>
          </a:solidFill>
        </p:grpSpPr>
        <p:sp>
          <p:nvSpPr>
            <p:cNvPr id="34" name="Round Same Side Corner Rectangle 3">
              <a:extLst>
                <a:ext uri="{FF2B5EF4-FFF2-40B4-BE49-F238E27FC236}">
                  <a16:creationId xmlns:a16="http://schemas.microsoft.com/office/drawing/2014/main" id="{13148ADD-EC08-7A74-04C7-5B73DD49BA6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5" name="Oval 34">
              <a:extLst>
                <a:ext uri="{FF2B5EF4-FFF2-40B4-BE49-F238E27FC236}">
                  <a16:creationId xmlns:a16="http://schemas.microsoft.com/office/drawing/2014/main" id="{8CD571F1-ADDF-86BA-70D6-60E9EF579F8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36" name="Group 35">
              <a:extLst>
                <a:ext uri="{FF2B5EF4-FFF2-40B4-BE49-F238E27FC236}">
                  <a16:creationId xmlns:a16="http://schemas.microsoft.com/office/drawing/2014/main" id="{77DC4B04-A13E-1371-A2E1-DD411549ADD1}"/>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D99E7738-1DA3-D322-59BC-18207D46A0C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1" name="Oval 40">
                <a:extLst>
                  <a:ext uri="{FF2B5EF4-FFF2-40B4-BE49-F238E27FC236}">
                    <a16:creationId xmlns:a16="http://schemas.microsoft.com/office/drawing/2014/main" id="{66FB0C3B-264A-BB82-F1BF-7C9360DAC2C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7" name="Group 36">
              <a:extLst>
                <a:ext uri="{FF2B5EF4-FFF2-40B4-BE49-F238E27FC236}">
                  <a16:creationId xmlns:a16="http://schemas.microsoft.com/office/drawing/2014/main" id="{F9446DB4-553A-E28A-1637-BC0F06416CC3}"/>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144BEA2F-0AFE-0443-2624-04BC1787D16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9" name="Oval 38">
                <a:extLst>
                  <a:ext uri="{FF2B5EF4-FFF2-40B4-BE49-F238E27FC236}">
                    <a16:creationId xmlns:a16="http://schemas.microsoft.com/office/drawing/2014/main" id="{B1E9D23B-C36A-9EF6-9AB9-84CC6DCE727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30833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Introducción</a:t>
            </a:r>
          </a:p>
        </p:txBody>
      </p:sp>
    </p:spTree>
    <p:extLst>
      <p:ext uri="{BB962C8B-B14F-4D97-AF65-F5344CB8AC3E}">
        <p14:creationId xmlns:p14="http://schemas.microsoft.com/office/powerpoint/2010/main" val="137697313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Comentarios y discusión</a:t>
            </a:r>
          </a:p>
        </p:txBody>
      </p:sp>
      <p:grpSp>
        <p:nvGrpSpPr>
          <p:cNvPr id="2" name="Google Shape;314;p4">
            <a:extLst>
              <a:ext uri="{FF2B5EF4-FFF2-40B4-BE49-F238E27FC236}">
                <a16:creationId xmlns:a16="http://schemas.microsoft.com/office/drawing/2014/main" id="{65C0494C-63C2-8F09-445C-22ACB6E35582}"/>
              </a:ext>
            </a:extLst>
          </p:cNvPr>
          <p:cNvGrpSpPr/>
          <p:nvPr/>
        </p:nvGrpSpPr>
        <p:grpSpPr>
          <a:xfrm>
            <a:off x="3419151" y="1903827"/>
            <a:ext cx="5353697" cy="3474717"/>
            <a:chOff x="3400707" y="1772174"/>
            <a:chExt cx="5758105" cy="3737192"/>
          </a:xfrm>
          <a:solidFill>
            <a:schemeClr val="accent4"/>
          </a:solidFill>
        </p:grpSpPr>
        <p:sp>
          <p:nvSpPr>
            <p:cNvPr id="3" name="Google Shape;315;p4">
              <a:extLst>
                <a:ext uri="{FF2B5EF4-FFF2-40B4-BE49-F238E27FC236}">
                  <a16:creationId xmlns:a16="http://schemas.microsoft.com/office/drawing/2014/main" id="{246DF50B-1C91-DC98-1A80-E1B3B67916F9}"/>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4" name="Google Shape;316;p4">
              <a:extLst>
                <a:ext uri="{FF2B5EF4-FFF2-40B4-BE49-F238E27FC236}">
                  <a16:creationId xmlns:a16="http://schemas.microsoft.com/office/drawing/2014/main" id="{1EA1B68F-0124-6322-DA7C-AB7C0A08B2FA}"/>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5" name="Google Shape;317;p4">
              <a:extLst>
                <a:ext uri="{FF2B5EF4-FFF2-40B4-BE49-F238E27FC236}">
                  <a16:creationId xmlns:a16="http://schemas.microsoft.com/office/drawing/2014/main" id="{DB2C7B34-F7DD-CB08-281F-88495861B7CD}"/>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6" name="Google Shape;318;p4">
              <a:extLst>
                <a:ext uri="{FF2B5EF4-FFF2-40B4-BE49-F238E27FC236}">
                  <a16:creationId xmlns:a16="http://schemas.microsoft.com/office/drawing/2014/main" id="{C2C05656-EBF3-C01D-9065-A6375132C8A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7" name="Google Shape;319;p4">
              <a:extLst>
                <a:ext uri="{FF2B5EF4-FFF2-40B4-BE49-F238E27FC236}">
                  <a16:creationId xmlns:a16="http://schemas.microsoft.com/office/drawing/2014/main" id="{2EED9661-CF5D-B48B-A7E5-37B0BAEC8CC8}"/>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8" name="Google Shape;320;p4">
              <a:extLst>
                <a:ext uri="{FF2B5EF4-FFF2-40B4-BE49-F238E27FC236}">
                  <a16:creationId xmlns:a16="http://schemas.microsoft.com/office/drawing/2014/main" id="{1B5EE289-131D-5E40-51CB-3C956406BD1F}"/>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21;p4">
              <a:extLst>
                <a:ext uri="{FF2B5EF4-FFF2-40B4-BE49-F238E27FC236}">
                  <a16:creationId xmlns:a16="http://schemas.microsoft.com/office/drawing/2014/main" id="{7CE34461-688F-FDF6-7355-BE5E0AA8AD74}"/>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 name="Google Shape;322;p4">
              <a:extLst>
                <a:ext uri="{FF2B5EF4-FFF2-40B4-BE49-F238E27FC236}">
                  <a16:creationId xmlns:a16="http://schemas.microsoft.com/office/drawing/2014/main" id="{7CF6FAC4-DA3A-972D-87BA-8A2509C5AB71}"/>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10" name="Group 9">
            <a:extLst>
              <a:ext uri="{FF2B5EF4-FFF2-40B4-BE49-F238E27FC236}">
                <a16:creationId xmlns:a16="http://schemas.microsoft.com/office/drawing/2014/main" id="{5BB6C224-1D98-C2AC-394C-7B5C13E3F748}"/>
              </a:ext>
            </a:extLst>
          </p:cNvPr>
          <p:cNvGrpSpPr/>
          <p:nvPr/>
        </p:nvGrpSpPr>
        <p:grpSpPr>
          <a:xfrm>
            <a:off x="10228983" y="337468"/>
            <a:ext cx="1587872" cy="1368854"/>
            <a:chOff x="10228983" y="337468"/>
            <a:chExt cx="1587872" cy="1368854"/>
          </a:xfrm>
        </p:grpSpPr>
        <p:sp>
          <p:nvSpPr>
            <p:cNvPr id="11" name="Hexagon 10">
              <a:extLst>
                <a:ext uri="{FF2B5EF4-FFF2-40B4-BE49-F238E27FC236}">
                  <a16:creationId xmlns:a16="http://schemas.microsoft.com/office/drawing/2014/main" id="{45DFD383-9B83-3976-9AA5-780582D8853F}"/>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4" name="Group 13">
              <a:extLst>
                <a:ext uri="{FF2B5EF4-FFF2-40B4-BE49-F238E27FC236}">
                  <a16:creationId xmlns:a16="http://schemas.microsoft.com/office/drawing/2014/main" id="{8313D4E5-C25A-E69B-D69E-39AF9FB3A8EA}"/>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CC628011-4890-9456-705A-4BA75E29F6C4}"/>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4CAC50B3-E14A-6940-7480-8B586BE339A6}"/>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5" name="Group 14">
              <a:extLst>
                <a:ext uri="{FF2B5EF4-FFF2-40B4-BE49-F238E27FC236}">
                  <a16:creationId xmlns:a16="http://schemas.microsoft.com/office/drawing/2014/main" id="{D55DCC54-D239-62FB-461F-1F7895CFB451}"/>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DF767422-C676-7003-1C66-69A31D20456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C4527EFD-EF87-B488-E9C5-445891997591}"/>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46331176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Supervisión de la gestión de casos</a:t>
            </a:r>
          </a:p>
        </p:txBody>
      </p:sp>
    </p:spTree>
    <p:extLst>
      <p:ext uri="{BB962C8B-B14F-4D97-AF65-F5344CB8AC3E}">
        <p14:creationId xmlns:p14="http://schemas.microsoft.com/office/powerpoint/2010/main" val="29732721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fontScale="90000"/>
          </a:bodyPr>
          <a:lstStyle/>
          <a:p>
            <a:r>
              <a:rPr lang="es-ES_tradnl" dirty="0"/>
              <a:t>Funciones</a:t>
            </a:r>
            <a:r>
              <a:rPr lang="es-ES_tradnl" dirty="0">
                <a:latin typeface="Arial" panose="020B0604020202020204" pitchFamily="34" charset="0"/>
                <a:cs typeface="Arial" panose="020B0604020202020204" pitchFamily="34" charset="0"/>
              </a:rPr>
              <a:t> de las/os supervisores en la gestión de casos</a:t>
            </a:r>
          </a:p>
        </p:txBody>
      </p:sp>
      <p:sp>
        <p:nvSpPr>
          <p:cNvPr id="2" name="TextBox 1">
            <a:extLst>
              <a:ext uri="{FF2B5EF4-FFF2-40B4-BE49-F238E27FC236}">
                <a16:creationId xmlns:a16="http://schemas.microsoft.com/office/drawing/2014/main" id="{CDB8950F-E5C5-AA57-8A24-933945C38422}"/>
              </a:ext>
            </a:extLst>
          </p:cNvPr>
          <p:cNvSpPr txBox="1"/>
          <p:nvPr/>
        </p:nvSpPr>
        <p:spPr>
          <a:xfrm>
            <a:off x="1179109" y="3782078"/>
            <a:ext cx="2613156" cy="726994"/>
          </a:xfrm>
          <a:prstGeom prst="rect">
            <a:avLst/>
          </a:prstGeom>
          <a:noFill/>
        </p:spPr>
        <p:txBody>
          <a:bodyPr wrap="square">
            <a:spAutoFit/>
          </a:bodyPr>
          <a:lstStyle/>
          <a:p>
            <a:pPr marL="0" marR="0" lvl="0" indent="0" algn="ctr" rtl="0">
              <a:lnSpc>
                <a:spcPct val="107000"/>
              </a:lnSpc>
              <a:spcBef>
                <a:spcPts val="0"/>
              </a:spcBef>
              <a:buNone/>
            </a:pPr>
            <a:r>
              <a:rPr lang="es-ES_tradnl" sz="2000" dirty="0">
                <a:solidFill>
                  <a:schemeClr val="dk1"/>
                </a:solidFill>
                <a:latin typeface="Arial"/>
                <a:ea typeface="Arial"/>
                <a:cs typeface="Arial"/>
                <a:sym typeface="Arial"/>
              </a:rPr>
              <a:t>Administración y rendición de cuentas</a:t>
            </a:r>
          </a:p>
        </p:txBody>
      </p:sp>
      <p:sp>
        <p:nvSpPr>
          <p:cNvPr id="4" name="TextBox 3">
            <a:extLst>
              <a:ext uri="{FF2B5EF4-FFF2-40B4-BE49-F238E27FC236}">
                <a16:creationId xmlns:a16="http://schemas.microsoft.com/office/drawing/2014/main" id="{0FB4723F-B47E-7C79-E6BB-6B06B7B812D3}"/>
              </a:ext>
            </a:extLst>
          </p:cNvPr>
          <p:cNvSpPr txBox="1"/>
          <p:nvPr/>
        </p:nvSpPr>
        <p:spPr>
          <a:xfrm>
            <a:off x="3911629" y="4838457"/>
            <a:ext cx="4582670" cy="397673"/>
          </a:xfrm>
          <a:prstGeom prst="rect">
            <a:avLst/>
          </a:prstGeom>
          <a:noFill/>
        </p:spPr>
        <p:txBody>
          <a:bodyPr wrap="square">
            <a:spAutoFit/>
          </a:bodyPr>
          <a:lstStyle/>
          <a:p>
            <a:pPr marL="0" marR="0" lvl="0" indent="0" algn="ctr" rtl="0">
              <a:lnSpc>
                <a:spcPct val="107000"/>
              </a:lnSpc>
              <a:spcBef>
                <a:spcPts val="0"/>
              </a:spcBef>
              <a:buNone/>
            </a:pPr>
            <a:r>
              <a:rPr lang="es-ES_tradnl" sz="2000" dirty="0">
                <a:solidFill>
                  <a:schemeClr val="dk1"/>
                </a:solidFill>
                <a:latin typeface="Arial"/>
                <a:ea typeface="Arial"/>
                <a:cs typeface="Arial"/>
                <a:sym typeface="Arial"/>
              </a:rPr>
              <a:t>Educación y desarrollo profesional</a:t>
            </a:r>
          </a:p>
        </p:txBody>
      </p:sp>
      <p:sp>
        <p:nvSpPr>
          <p:cNvPr id="5" name="TextBox 4">
            <a:extLst>
              <a:ext uri="{FF2B5EF4-FFF2-40B4-BE49-F238E27FC236}">
                <a16:creationId xmlns:a16="http://schemas.microsoft.com/office/drawing/2014/main" id="{289D907C-90AB-CBFC-7D9E-DC0C77C04876}"/>
              </a:ext>
            </a:extLst>
          </p:cNvPr>
          <p:cNvSpPr txBox="1"/>
          <p:nvPr/>
        </p:nvSpPr>
        <p:spPr>
          <a:xfrm>
            <a:off x="8230051" y="3782078"/>
            <a:ext cx="2613156" cy="397738"/>
          </a:xfrm>
          <a:prstGeom prst="rect">
            <a:avLst/>
          </a:prstGeom>
          <a:noFill/>
        </p:spPr>
        <p:txBody>
          <a:bodyPr wrap="square">
            <a:spAutoFit/>
          </a:bodyPr>
          <a:lstStyle/>
          <a:p>
            <a:pPr marL="0" marR="0" lvl="0" indent="0" algn="ctr" rtl="0">
              <a:lnSpc>
                <a:spcPct val="107000"/>
              </a:lnSpc>
              <a:spcBef>
                <a:spcPts val="0"/>
              </a:spcBef>
              <a:buNone/>
            </a:pPr>
            <a:r>
              <a:rPr lang="es-ES_tradnl" sz="2000" dirty="0">
                <a:solidFill>
                  <a:schemeClr val="dk1"/>
                </a:solidFill>
                <a:latin typeface="Arial"/>
                <a:ea typeface="Arial"/>
                <a:cs typeface="Arial"/>
                <a:sym typeface="Arial"/>
              </a:rPr>
              <a:t>Apoyo/respaldo</a:t>
            </a:r>
          </a:p>
        </p:txBody>
      </p:sp>
      <p:pic>
        <p:nvPicPr>
          <p:cNvPr id="10" name="Graphic 9" descr="Single gear with solid fill">
            <a:extLst>
              <a:ext uri="{FF2B5EF4-FFF2-40B4-BE49-F238E27FC236}">
                <a16:creationId xmlns:a16="http://schemas.microsoft.com/office/drawing/2014/main" id="{417460A7-D04A-8692-4FEE-3EE53A016A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69300" y="1524873"/>
            <a:ext cx="2543629" cy="2543629"/>
          </a:xfrm>
          <a:prstGeom prst="rect">
            <a:avLst/>
          </a:prstGeom>
        </p:spPr>
      </p:pic>
      <p:pic>
        <p:nvPicPr>
          <p:cNvPr id="13" name="Graphic 12" descr="Single gear with solid fill">
            <a:extLst>
              <a:ext uri="{FF2B5EF4-FFF2-40B4-BE49-F238E27FC236}">
                <a16:creationId xmlns:a16="http://schemas.microsoft.com/office/drawing/2014/main" id="{5D525597-25E9-09B3-2B21-F7A5103848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1150" y="2510263"/>
            <a:ext cx="2543629" cy="2543629"/>
          </a:xfrm>
          <a:prstGeom prst="rect">
            <a:avLst/>
          </a:prstGeom>
        </p:spPr>
      </p:pic>
      <p:pic>
        <p:nvPicPr>
          <p:cNvPr id="15" name="Graphic 14" descr="Single gear with solid fill">
            <a:extLst>
              <a:ext uri="{FF2B5EF4-FFF2-40B4-BE49-F238E27FC236}">
                <a16:creationId xmlns:a16="http://schemas.microsoft.com/office/drawing/2014/main" id="{2639FA07-9343-336E-4104-BD9225BF5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3120" y="1484959"/>
            <a:ext cx="2543629" cy="2543629"/>
          </a:xfrm>
          <a:prstGeom prst="rect">
            <a:avLst/>
          </a:prstGeom>
        </p:spPr>
      </p:pic>
    </p:spTree>
    <p:extLst>
      <p:ext uri="{BB962C8B-B14F-4D97-AF65-F5344CB8AC3E}">
        <p14:creationId xmlns:p14="http://schemas.microsoft.com/office/powerpoint/2010/main" val="40220937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fontScale="90000"/>
          </a:bodyPr>
          <a:lstStyle/>
          <a:p>
            <a:r>
              <a:rPr lang="es-ES_tradnl" dirty="0">
                <a:latin typeface="Arial" panose="020B0604020202020204" pitchFamily="34" charset="0"/>
                <a:cs typeface="Arial" panose="020B0604020202020204" pitchFamily="34" charset="0"/>
              </a:rPr>
              <a:t>Funcionalidades de </a:t>
            </a:r>
            <a:r>
              <a:rPr lang="es-ES_tradnl" dirty="0"/>
              <a:t>CPIMS+ </a:t>
            </a:r>
            <a:br>
              <a:rPr lang="es-ES_tradnl" dirty="0"/>
            </a:br>
            <a:r>
              <a:rPr lang="es-ES_tradnl" dirty="0">
                <a:latin typeface="Arial" panose="020B0604020202020204" pitchFamily="34" charset="0"/>
                <a:cs typeface="Arial" panose="020B0604020202020204" pitchFamily="34" charset="0"/>
              </a:rPr>
              <a:t>que facilitan las labores de supervisión</a:t>
            </a:r>
          </a:p>
        </p:txBody>
      </p:sp>
      <p:sp>
        <p:nvSpPr>
          <p:cNvPr id="3" name="TextBox 2">
            <a:extLst>
              <a:ext uri="{FF2B5EF4-FFF2-40B4-BE49-F238E27FC236}">
                <a16:creationId xmlns:a16="http://schemas.microsoft.com/office/drawing/2014/main" id="{BD380224-6BD6-08C2-A822-3801FA5A7EF4}"/>
              </a:ext>
            </a:extLst>
          </p:cNvPr>
          <p:cNvSpPr txBox="1"/>
          <p:nvPr/>
        </p:nvSpPr>
        <p:spPr>
          <a:xfrm>
            <a:off x="838200" y="3808787"/>
            <a:ext cx="1630845" cy="707886"/>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s-ES_tradnl" sz="2000" b="0" i="0" u="none" strike="noStrike" cap="none" dirty="0">
                <a:solidFill>
                  <a:srgbClr val="1B1B1B"/>
                </a:solidFill>
                <a:latin typeface="Helvetica Neue"/>
                <a:ea typeface="Helvetica Neue"/>
                <a:cs typeface="Helvetica Neue"/>
                <a:sym typeface="Helvetica Neue"/>
              </a:rPr>
              <a:t>Asignación de casos</a:t>
            </a:r>
          </a:p>
        </p:txBody>
      </p:sp>
      <p:sp>
        <p:nvSpPr>
          <p:cNvPr id="6" name="TextBox 5">
            <a:extLst>
              <a:ext uri="{FF2B5EF4-FFF2-40B4-BE49-F238E27FC236}">
                <a16:creationId xmlns:a16="http://schemas.microsoft.com/office/drawing/2014/main" id="{F635E452-A6F4-D18E-5E65-0924E1717DF5}"/>
              </a:ext>
            </a:extLst>
          </p:cNvPr>
          <p:cNvSpPr txBox="1"/>
          <p:nvPr/>
        </p:nvSpPr>
        <p:spPr>
          <a:xfrm>
            <a:off x="2854795" y="3808787"/>
            <a:ext cx="2001130" cy="1631216"/>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s-ES_tradnl" sz="2000" b="0" i="0" u="none" strike="noStrike" cap="none" dirty="0">
                <a:solidFill>
                  <a:srgbClr val="1B1B1B"/>
                </a:solidFill>
                <a:latin typeface="Helvetica Neue"/>
                <a:ea typeface="Helvetica Neue"/>
                <a:cs typeface="Helvetica Neue"/>
                <a:sym typeface="Helvetica Neue"/>
              </a:rPr>
              <a:t>Aprobación de la evaluación, los planes de caso y el cierre de casos</a:t>
            </a:r>
          </a:p>
        </p:txBody>
      </p:sp>
      <p:sp>
        <p:nvSpPr>
          <p:cNvPr id="7" name="TextBox 6">
            <a:extLst>
              <a:ext uri="{FF2B5EF4-FFF2-40B4-BE49-F238E27FC236}">
                <a16:creationId xmlns:a16="http://schemas.microsoft.com/office/drawing/2014/main" id="{928E4AB4-F3F5-190A-5C21-AEF74CBBA1EF}"/>
              </a:ext>
            </a:extLst>
          </p:cNvPr>
          <p:cNvSpPr txBox="1"/>
          <p:nvPr/>
        </p:nvSpPr>
        <p:spPr>
          <a:xfrm>
            <a:off x="5126605" y="3839185"/>
            <a:ext cx="1938789" cy="707886"/>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s-ES_tradnl" sz="2000" b="0" i="0" u="none" strike="noStrike" cap="none" dirty="0">
                <a:solidFill>
                  <a:srgbClr val="1B1B1B"/>
                </a:solidFill>
                <a:latin typeface="Helvetica Neue"/>
                <a:ea typeface="Helvetica Neue"/>
                <a:cs typeface="Helvetica Neue"/>
                <a:sym typeface="Helvetica Neue"/>
              </a:rPr>
              <a:t>Revisión de expedientes</a:t>
            </a:r>
          </a:p>
        </p:txBody>
      </p:sp>
      <p:sp>
        <p:nvSpPr>
          <p:cNvPr id="8" name="TextBox 7">
            <a:extLst>
              <a:ext uri="{FF2B5EF4-FFF2-40B4-BE49-F238E27FC236}">
                <a16:creationId xmlns:a16="http://schemas.microsoft.com/office/drawing/2014/main" id="{8180A017-D722-257F-8165-338D0E2E9029}"/>
              </a:ext>
            </a:extLst>
          </p:cNvPr>
          <p:cNvSpPr txBox="1"/>
          <p:nvPr/>
        </p:nvSpPr>
        <p:spPr>
          <a:xfrm>
            <a:off x="7258270" y="3808787"/>
            <a:ext cx="2001130" cy="1323439"/>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s-ES_tradnl" sz="2000" b="0" i="0" u="none" strike="noStrike" cap="none" dirty="0">
                <a:solidFill>
                  <a:srgbClr val="1B1B1B"/>
                </a:solidFill>
                <a:latin typeface="Helvetica Neue"/>
                <a:ea typeface="Helvetica Neue"/>
                <a:cs typeface="Helvetica Neue"/>
                <a:sym typeface="Helvetica Neue"/>
              </a:rPr>
              <a:t>Agregar/quitar marcadores en los expedientes</a:t>
            </a:r>
          </a:p>
        </p:txBody>
      </p:sp>
      <p:sp>
        <p:nvSpPr>
          <p:cNvPr id="9" name="TextBox 8">
            <a:extLst>
              <a:ext uri="{FF2B5EF4-FFF2-40B4-BE49-F238E27FC236}">
                <a16:creationId xmlns:a16="http://schemas.microsoft.com/office/drawing/2014/main" id="{95DB94C0-E8EA-F7B1-BD3F-1D826B5E479C}"/>
              </a:ext>
            </a:extLst>
          </p:cNvPr>
          <p:cNvSpPr txBox="1"/>
          <p:nvPr/>
        </p:nvSpPr>
        <p:spPr>
          <a:xfrm>
            <a:off x="9556268" y="3808787"/>
            <a:ext cx="2300108" cy="1015663"/>
          </a:xfrm>
          <a:prstGeom prst="rect">
            <a:avLst/>
          </a:prstGeom>
          <a:noFill/>
        </p:spPr>
        <p:txBody>
          <a:bodyPr wrap="square">
            <a:spAutoFit/>
          </a:bodyPr>
          <a:lstStyle/>
          <a:p>
            <a:pPr marL="88900" marR="0" lvl="0" algn="ctr" rtl="0">
              <a:lnSpc>
                <a:spcPct val="100000"/>
              </a:lnSpc>
              <a:spcBef>
                <a:spcPts val="0"/>
              </a:spcBef>
              <a:spcAft>
                <a:spcPts val="0"/>
              </a:spcAft>
              <a:buClr>
                <a:srgbClr val="1B1B1B"/>
              </a:buClr>
              <a:buSzPts val="2200"/>
            </a:pPr>
            <a:r>
              <a:rPr lang="es-ES_tradnl" sz="2000" b="0" i="0" u="none" strike="noStrike" cap="none" dirty="0">
                <a:solidFill>
                  <a:srgbClr val="1B1B1B"/>
                </a:solidFill>
                <a:latin typeface="Helvetica Neue"/>
                <a:ea typeface="Helvetica Neue"/>
                <a:cs typeface="Helvetica Neue"/>
                <a:sym typeface="Helvetica Neue"/>
              </a:rPr>
              <a:t>Exportar datos (para tener una visión global)</a:t>
            </a:r>
          </a:p>
        </p:txBody>
      </p:sp>
      <p:sp>
        <p:nvSpPr>
          <p:cNvPr id="17" name="L-Shape 16">
            <a:extLst>
              <a:ext uri="{FF2B5EF4-FFF2-40B4-BE49-F238E27FC236}">
                <a16:creationId xmlns:a16="http://schemas.microsoft.com/office/drawing/2014/main" id="{CF373581-B263-F9B7-EE4E-07DC1B7A83B2}"/>
              </a:ext>
            </a:extLst>
          </p:cNvPr>
          <p:cNvSpPr/>
          <p:nvPr/>
        </p:nvSpPr>
        <p:spPr>
          <a:xfrm rot="18361091">
            <a:off x="3371335" y="2452836"/>
            <a:ext cx="991300" cy="504500"/>
          </a:xfrm>
          <a:prstGeom prst="corner">
            <a:avLst>
              <a:gd name="adj1" fmla="val 50539"/>
              <a:gd name="adj2" fmla="val 4945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5" name="Group 4">
            <a:extLst>
              <a:ext uri="{FF2B5EF4-FFF2-40B4-BE49-F238E27FC236}">
                <a16:creationId xmlns:a16="http://schemas.microsoft.com/office/drawing/2014/main" id="{FCE3EE19-A983-0600-788D-0273AC2E8D8C}"/>
              </a:ext>
            </a:extLst>
          </p:cNvPr>
          <p:cNvGrpSpPr/>
          <p:nvPr/>
        </p:nvGrpSpPr>
        <p:grpSpPr>
          <a:xfrm>
            <a:off x="5657533" y="2228512"/>
            <a:ext cx="822768" cy="1039470"/>
            <a:chOff x="5776828" y="2518927"/>
            <a:chExt cx="584178" cy="738040"/>
          </a:xfrm>
        </p:grpSpPr>
        <p:sp>
          <p:nvSpPr>
            <p:cNvPr id="31" name="Circle: Hollow 30">
              <a:extLst>
                <a:ext uri="{FF2B5EF4-FFF2-40B4-BE49-F238E27FC236}">
                  <a16:creationId xmlns:a16="http://schemas.microsoft.com/office/drawing/2014/main" id="{1ED7D2B6-42A9-F339-C96C-7F8CA81A6E4C}"/>
                </a:ext>
              </a:extLst>
            </p:cNvPr>
            <p:cNvSpPr/>
            <p:nvPr/>
          </p:nvSpPr>
          <p:spPr>
            <a:xfrm>
              <a:off x="5776828" y="2518927"/>
              <a:ext cx="531812" cy="531812"/>
            </a:xfrm>
            <a:prstGeom prst="don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32" name="Rectangle 31">
              <a:extLst>
                <a:ext uri="{FF2B5EF4-FFF2-40B4-BE49-F238E27FC236}">
                  <a16:creationId xmlns:a16="http://schemas.microsoft.com/office/drawing/2014/main" id="{FCDC1E2D-781E-98F2-F4AD-163ABE220A3D}"/>
                </a:ext>
              </a:extLst>
            </p:cNvPr>
            <p:cNvSpPr/>
            <p:nvPr/>
          </p:nvSpPr>
          <p:spPr>
            <a:xfrm rot="19112356">
              <a:off x="6218669" y="2920306"/>
              <a:ext cx="142337" cy="33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 name="Group 3">
            <a:extLst>
              <a:ext uri="{FF2B5EF4-FFF2-40B4-BE49-F238E27FC236}">
                <a16:creationId xmlns:a16="http://schemas.microsoft.com/office/drawing/2014/main" id="{645DA6D0-2150-ED12-1AAA-BFE2EE8D8B01}"/>
              </a:ext>
            </a:extLst>
          </p:cNvPr>
          <p:cNvGrpSpPr/>
          <p:nvPr/>
        </p:nvGrpSpPr>
        <p:grpSpPr>
          <a:xfrm>
            <a:off x="7959289" y="2313692"/>
            <a:ext cx="754706" cy="880098"/>
            <a:chOff x="8068715" y="2580999"/>
            <a:chExt cx="535853" cy="624883"/>
          </a:xfrm>
        </p:grpSpPr>
        <p:sp>
          <p:nvSpPr>
            <p:cNvPr id="33" name="Rectangle 32">
              <a:extLst>
                <a:ext uri="{FF2B5EF4-FFF2-40B4-BE49-F238E27FC236}">
                  <a16:creationId xmlns:a16="http://schemas.microsoft.com/office/drawing/2014/main" id="{AC412F2B-FFF3-A637-507E-B7BCAF09AC36}"/>
                </a:ext>
              </a:extLst>
            </p:cNvPr>
            <p:cNvSpPr/>
            <p:nvPr/>
          </p:nvSpPr>
          <p:spPr>
            <a:xfrm>
              <a:off x="8068715" y="2580999"/>
              <a:ext cx="535853" cy="3343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4" name="Rectangle 33">
              <a:extLst>
                <a:ext uri="{FF2B5EF4-FFF2-40B4-BE49-F238E27FC236}">
                  <a16:creationId xmlns:a16="http://schemas.microsoft.com/office/drawing/2014/main" id="{C945464D-05F1-1F94-4D56-A1BFDCC0836F}"/>
                </a:ext>
              </a:extLst>
            </p:cNvPr>
            <p:cNvSpPr/>
            <p:nvPr/>
          </p:nvSpPr>
          <p:spPr>
            <a:xfrm>
              <a:off x="8068715" y="2869221"/>
              <a:ext cx="142337" cy="3366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35" name="Arrow: Right 34">
            <a:extLst>
              <a:ext uri="{FF2B5EF4-FFF2-40B4-BE49-F238E27FC236}">
                <a16:creationId xmlns:a16="http://schemas.microsoft.com/office/drawing/2014/main" id="{58D3B283-C4D8-08D0-58B8-A7FC9BEE21FF}"/>
              </a:ext>
            </a:extLst>
          </p:cNvPr>
          <p:cNvSpPr/>
          <p:nvPr/>
        </p:nvSpPr>
        <p:spPr>
          <a:xfrm>
            <a:off x="1259609" y="2314608"/>
            <a:ext cx="990986" cy="882146"/>
          </a:xfrm>
          <a:prstGeom prst="rightArrow">
            <a:avLst>
              <a:gd name="adj1" fmla="val 33964"/>
              <a:gd name="adj2" fmla="val 5538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 name="Group 1">
            <a:extLst>
              <a:ext uri="{FF2B5EF4-FFF2-40B4-BE49-F238E27FC236}">
                <a16:creationId xmlns:a16="http://schemas.microsoft.com/office/drawing/2014/main" id="{4359EE2E-09D4-F2CA-A32B-BA43F8AD9B82}"/>
              </a:ext>
            </a:extLst>
          </p:cNvPr>
          <p:cNvGrpSpPr/>
          <p:nvPr/>
        </p:nvGrpSpPr>
        <p:grpSpPr>
          <a:xfrm>
            <a:off x="10300145" y="2218552"/>
            <a:ext cx="812356" cy="1019142"/>
            <a:chOff x="10417930" y="2506019"/>
            <a:chExt cx="576785" cy="723607"/>
          </a:xfrm>
        </p:grpSpPr>
        <p:sp>
          <p:nvSpPr>
            <p:cNvPr id="36" name="Arrow: Right 35">
              <a:extLst>
                <a:ext uri="{FF2B5EF4-FFF2-40B4-BE49-F238E27FC236}">
                  <a16:creationId xmlns:a16="http://schemas.microsoft.com/office/drawing/2014/main" id="{BE0AAE23-D384-D495-C9E2-717709C84898}"/>
                </a:ext>
              </a:extLst>
            </p:cNvPr>
            <p:cNvSpPr/>
            <p:nvPr/>
          </p:nvSpPr>
          <p:spPr>
            <a:xfrm rot="16200000">
              <a:off x="10465197" y="2547498"/>
              <a:ext cx="491492" cy="408533"/>
            </a:xfrm>
            <a:prstGeom prst="rightArrow">
              <a:avLst>
                <a:gd name="adj1" fmla="val 37552"/>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7" name="Rectangle 36">
              <a:extLst>
                <a:ext uri="{FF2B5EF4-FFF2-40B4-BE49-F238E27FC236}">
                  <a16:creationId xmlns:a16="http://schemas.microsoft.com/office/drawing/2014/main" id="{D914801D-A765-B3C8-D8CC-9B18B10A72C0}"/>
                </a:ext>
              </a:extLst>
            </p:cNvPr>
            <p:cNvSpPr/>
            <p:nvPr/>
          </p:nvSpPr>
          <p:spPr>
            <a:xfrm rot="5400000">
              <a:off x="10635154" y="2870065"/>
              <a:ext cx="142337" cy="576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39377380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¡Atención!</a:t>
            </a:r>
          </a:p>
        </p:txBody>
      </p:sp>
      <p:sp>
        <p:nvSpPr>
          <p:cNvPr id="3" name="Google Shape;1133;p86">
            <a:extLst>
              <a:ext uri="{FF2B5EF4-FFF2-40B4-BE49-F238E27FC236}">
                <a16:creationId xmlns:a16="http://schemas.microsoft.com/office/drawing/2014/main" id="{63E7CFB7-5FCF-9F51-35F1-43AED24F469A}"/>
              </a:ext>
            </a:extLst>
          </p:cNvPr>
          <p:cNvSpPr txBox="1"/>
          <p:nvPr/>
        </p:nvSpPr>
        <p:spPr>
          <a:xfrm>
            <a:off x="7069656" y="2680777"/>
            <a:ext cx="3808013" cy="2677616"/>
          </a:xfrm>
          <a:prstGeom prst="rect">
            <a:avLst/>
          </a:prstGeom>
          <a:noFill/>
          <a:ln w="2857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s-ES_tradnl" sz="2800" b="1" i="0" u="none" strike="noStrike" cap="none" dirty="0">
                <a:latin typeface="Helvetica Neue"/>
                <a:ea typeface="Helvetica Neue"/>
                <a:cs typeface="Helvetica Neue"/>
                <a:sym typeface="Helvetica Neue"/>
              </a:rPr>
              <a:t>Las funciones de supervisión de CPIMS+ NO SUSTITUYEN la supervisión presencial</a:t>
            </a:r>
            <a:endParaRPr lang="es-ES_tradnl" sz="1400" i="0" u="none" strike="noStrike" cap="none" dirty="0">
              <a:latin typeface="Arial"/>
              <a:ea typeface="Arial"/>
              <a:cs typeface="Arial"/>
              <a:sym typeface="Arial"/>
            </a:endParaRPr>
          </a:p>
        </p:txBody>
      </p:sp>
      <p:grpSp>
        <p:nvGrpSpPr>
          <p:cNvPr id="2" name="Google Shape;314;p4">
            <a:extLst>
              <a:ext uri="{FF2B5EF4-FFF2-40B4-BE49-F238E27FC236}">
                <a16:creationId xmlns:a16="http://schemas.microsoft.com/office/drawing/2014/main" id="{BA1E496D-7219-E13A-9BCB-241DD33DEDDF}"/>
              </a:ext>
            </a:extLst>
          </p:cNvPr>
          <p:cNvGrpSpPr/>
          <p:nvPr/>
        </p:nvGrpSpPr>
        <p:grpSpPr>
          <a:xfrm>
            <a:off x="1314331" y="2078592"/>
            <a:ext cx="4781670" cy="3103453"/>
            <a:chOff x="3400707" y="1772174"/>
            <a:chExt cx="5758105" cy="3737192"/>
          </a:xfrm>
          <a:solidFill>
            <a:schemeClr val="accent4"/>
          </a:solidFill>
        </p:grpSpPr>
        <p:sp>
          <p:nvSpPr>
            <p:cNvPr id="4" name="Google Shape;315;p4">
              <a:extLst>
                <a:ext uri="{FF2B5EF4-FFF2-40B4-BE49-F238E27FC236}">
                  <a16:creationId xmlns:a16="http://schemas.microsoft.com/office/drawing/2014/main" id="{61EE8E8B-E773-AAB3-AD3F-991CF6A5582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6" name="Google Shape;316;p4">
              <a:extLst>
                <a:ext uri="{FF2B5EF4-FFF2-40B4-BE49-F238E27FC236}">
                  <a16:creationId xmlns:a16="http://schemas.microsoft.com/office/drawing/2014/main" id="{F4F77150-3FB0-6EC0-132D-EA77BA360A2A}"/>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7" name="Google Shape;317;p4">
              <a:extLst>
                <a:ext uri="{FF2B5EF4-FFF2-40B4-BE49-F238E27FC236}">
                  <a16:creationId xmlns:a16="http://schemas.microsoft.com/office/drawing/2014/main" id="{E1D26536-FE06-5337-ACD3-B8E693C2E688}"/>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8" name="Google Shape;318;p4">
              <a:extLst>
                <a:ext uri="{FF2B5EF4-FFF2-40B4-BE49-F238E27FC236}">
                  <a16:creationId xmlns:a16="http://schemas.microsoft.com/office/drawing/2014/main" id="{9EB037C2-A983-56B0-2B11-2913853DAF88}"/>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19;p4">
              <a:extLst>
                <a:ext uri="{FF2B5EF4-FFF2-40B4-BE49-F238E27FC236}">
                  <a16:creationId xmlns:a16="http://schemas.microsoft.com/office/drawing/2014/main" id="{FCC3DDD4-A6D9-1532-1377-A1F580F82681}"/>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20;p4">
              <a:extLst>
                <a:ext uri="{FF2B5EF4-FFF2-40B4-BE49-F238E27FC236}">
                  <a16:creationId xmlns:a16="http://schemas.microsoft.com/office/drawing/2014/main" id="{90BF058F-A7E0-FEB8-6675-A47C5C82E567}"/>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21;p4">
              <a:extLst>
                <a:ext uri="{FF2B5EF4-FFF2-40B4-BE49-F238E27FC236}">
                  <a16:creationId xmlns:a16="http://schemas.microsoft.com/office/drawing/2014/main" id="{5733430C-32E7-386D-F7BB-F4482DA8F902}"/>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 name="Google Shape;322;p4">
              <a:extLst>
                <a:ext uri="{FF2B5EF4-FFF2-40B4-BE49-F238E27FC236}">
                  <a16:creationId xmlns:a16="http://schemas.microsoft.com/office/drawing/2014/main" id="{78D3171D-F842-2002-4E0B-BA69C72FEA3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0601930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Demostración </a:t>
            </a:r>
            <a:r>
              <a:rPr lang="es-ES_tradnl" dirty="0"/>
              <a:t>en </a:t>
            </a:r>
            <a:r>
              <a:rPr lang="es-ES_tradnl" dirty="0">
                <a:latin typeface="Arial" panose="020B0604020202020204" pitchFamily="34" charset="0"/>
                <a:cs typeface="Arial" panose="020B0604020202020204" pitchFamily="34" charset="0"/>
              </a:rPr>
              <a:t>CPIMS</a:t>
            </a:r>
          </a:p>
        </p:txBody>
      </p:sp>
      <p:pic>
        <p:nvPicPr>
          <p:cNvPr id="2" name="Graphic 1" descr="Vlog with solid fill">
            <a:hlinkClick r:id="rId3"/>
            <a:extLst>
              <a:ext uri="{FF2B5EF4-FFF2-40B4-BE49-F238E27FC236}">
                <a16:creationId xmlns:a16="http://schemas.microsoft.com/office/drawing/2014/main" id="{88D5DA85-FAEE-D6E1-99BD-226A610A89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5703" y="1708428"/>
            <a:ext cx="3952227" cy="3952227"/>
          </a:xfrm>
          <a:prstGeom prst="rect">
            <a:avLst/>
          </a:prstGeom>
        </p:spPr>
      </p:pic>
      <p:sp>
        <p:nvSpPr>
          <p:cNvPr id="3" name="Google Shape;798;p37">
            <a:extLst>
              <a:ext uri="{FF2B5EF4-FFF2-40B4-BE49-F238E27FC236}">
                <a16:creationId xmlns:a16="http://schemas.microsoft.com/office/drawing/2014/main" id="{C882A62C-6576-FEFA-A16F-EC92F81DCCCF}"/>
              </a:ext>
            </a:extLst>
          </p:cNvPr>
          <p:cNvSpPr txBox="1"/>
          <p:nvPr/>
        </p:nvSpPr>
        <p:spPr>
          <a:xfrm>
            <a:off x="5928435" y="2349782"/>
            <a:ext cx="5562887" cy="4505680"/>
          </a:xfrm>
          <a:prstGeom prst="rect">
            <a:avLst/>
          </a:prstGeom>
          <a:noFill/>
          <a:ln>
            <a:noFill/>
          </a:ln>
        </p:spPr>
        <p:txBody>
          <a:bodyPr spcFirstLastPara="1" wrap="square" lIns="91425" tIns="45700" rIns="91425" bIns="45700" anchor="t" anchorCtr="0">
            <a:spAutoFit/>
          </a:bodyPr>
          <a:lstStyle/>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Ayuda a equilibrar la carga de casos entre asistentes sociales teniendo en cuenta las normas y recomendaciones.</a:t>
            </a:r>
          </a:p>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Es una herramienta importante cuando una/un asistente social debe ausentarse temporalmente o se va de la organización. </a:t>
            </a:r>
          </a:p>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Permite asignar casos a los usuarios.</a:t>
            </a:r>
          </a:p>
        </p:txBody>
      </p:sp>
      <p:sp>
        <p:nvSpPr>
          <p:cNvPr id="4" name="Google Shape;798;p37">
            <a:extLst>
              <a:ext uri="{FF2B5EF4-FFF2-40B4-BE49-F238E27FC236}">
                <a16:creationId xmlns:a16="http://schemas.microsoft.com/office/drawing/2014/main" id="{F1E2767B-C067-9A14-DBDA-5BD4BC06DFB4}"/>
              </a:ext>
            </a:extLst>
          </p:cNvPr>
          <p:cNvSpPr txBox="1"/>
          <p:nvPr/>
        </p:nvSpPr>
        <p:spPr>
          <a:xfrm>
            <a:off x="6238588" y="1708428"/>
            <a:ext cx="4720589" cy="64135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b="1" dirty="0">
                <a:solidFill>
                  <a:schemeClr val="dk1"/>
                </a:solidFill>
                <a:latin typeface="Arial" panose="020B0604020202020204" pitchFamily="34" charset="0"/>
                <a:ea typeface="Helvetica Neue"/>
                <a:cs typeface="Arial" panose="020B0604020202020204" pitchFamily="34" charset="0"/>
                <a:sym typeface="Helvetica Neue"/>
              </a:rPr>
              <a:t>ASIGNACIÓN DE CASOS</a:t>
            </a:r>
          </a:p>
        </p:txBody>
      </p:sp>
    </p:spTree>
    <p:extLst>
      <p:ext uri="{BB962C8B-B14F-4D97-AF65-F5344CB8AC3E}">
        <p14:creationId xmlns:p14="http://schemas.microsoft.com/office/powerpoint/2010/main" val="25301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Demostración en CPIMS</a:t>
            </a:r>
          </a:p>
        </p:txBody>
      </p:sp>
      <p:pic>
        <p:nvPicPr>
          <p:cNvPr id="2" name="Graphic 1" descr="Vlog with solid fill">
            <a:hlinkClick r:id="rId3"/>
            <a:extLst>
              <a:ext uri="{FF2B5EF4-FFF2-40B4-BE49-F238E27FC236}">
                <a16:creationId xmlns:a16="http://schemas.microsoft.com/office/drawing/2014/main" id="{FAC57B88-2DAC-F407-0375-D136DECAB8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15703" y="1708428"/>
            <a:ext cx="3952227" cy="3952227"/>
          </a:xfrm>
          <a:prstGeom prst="rect">
            <a:avLst/>
          </a:prstGeom>
        </p:spPr>
      </p:pic>
      <p:sp>
        <p:nvSpPr>
          <p:cNvPr id="5" name="Google Shape;798;p37">
            <a:extLst>
              <a:ext uri="{FF2B5EF4-FFF2-40B4-BE49-F238E27FC236}">
                <a16:creationId xmlns:a16="http://schemas.microsoft.com/office/drawing/2014/main" id="{55920B84-60E4-2FED-F88E-8DCF6287EFF0}"/>
              </a:ext>
            </a:extLst>
          </p:cNvPr>
          <p:cNvSpPr txBox="1"/>
          <p:nvPr/>
        </p:nvSpPr>
        <p:spPr>
          <a:xfrm>
            <a:off x="6238588" y="2540273"/>
            <a:ext cx="4720589" cy="228853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b="1" dirty="0">
                <a:solidFill>
                  <a:schemeClr val="dk1"/>
                </a:solidFill>
                <a:latin typeface="Arial" panose="020B0604020202020204" pitchFamily="34" charset="0"/>
                <a:ea typeface="Helvetica Neue"/>
                <a:cs typeface="Arial" panose="020B0604020202020204" pitchFamily="34" charset="0"/>
                <a:sym typeface="Helvetica Neue"/>
              </a:rPr>
              <a:t>CÓMO APROBAR</a:t>
            </a:r>
          </a:p>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La evaluación </a:t>
            </a:r>
          </a:p>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El plan de caso </a:t>
            </a:r>
          </a:p>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El cierre del caso</a:t>
            </a:r>
          </a:p>
        </p:txBody>
      </p:sp>
    </p:spTree>
    <p:extLst>
      <p:ext uri="{BB962C8B-B14F-4D97-AF65-F5344CB8AC3E}">
        <p14:creationId xmlns:p14="http://schemas.microsoft.com/office/powerpoint/2010/main" val="40833194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Demostración en CPIMS</a:t>
            </a:r>
          </a:p>
        </p:txBody>
      </p:sp>
      <p:sp>
        <p:nvSpPr>
          <p:cNvPr id="5" name="Google Shape;1161;p89">
            <a:extLst>
              <a:ext uri="{FF2B5EF4-FFF2-40B4-BE49-F238E27FC236}">
                <a16:creationId xmlns:a16="http://schemas.microsoft.com/office/drawing/2014/main" id="{452E3F90-98A0-148D-FB6F-E4607BB25878}"/>
              </a:ext>
            </a:extLst>
          </p:cNvPr>
          <p:cNvSpPr txBox="1"/>
          <p:nvPr/>
        </p:nvSpPr>
        <p:spPr>
          <a:xfrm>
            <a:off x="1901166" y="2171703"/>
            <a:ext cx="3962606" cy="400069"/>
          </a:xfrm>
          <a:prstGeom prst="rect">
            <a:avLst/>
          </a:prstGeom>
          <a:noFill/>
          <a:ln>
            <a:noFill/>
          </a:ln>
        </p:spPr>
        <p:txBody>
          <a:bodyPr spcFirstLastPara="1" wrap="square" lIns="91425" tIns="45700" rIns="91425" bIns="45700" anchor="t" anchorCtr="0">
            <a:spAutoFit/>
          </a:bodyPr>
          <a:lstStyle/>
          <a:p>
            <a:pPr>
              <a:buClr>
                <a:srgbClr val="000000"/>
              </a:buClr>
              <a:buSzPts val="2400"/>
              <a:buFont typeface="Arial"/>
              <a:buNone/>
            </a:pPr>
            <a:r>
              <a:rPr lang="es-ES_tradnl" sz="2000" b="1" kern="0" dirty="0">
                <a:latin typeface="Helvetica Neue"/>
                <a:ea typeface="Helvetica Neue"/>
                <a:cs typeface="Helvetica Neue"/>
                <a:sym typeface="Helvetica Neue"/>
              </a:rPr>
              <a:t>REVISIÓN DE EXPEDIENTES </a:t>
            </a:r>
            <a:endParaRPr lang="es-ES_tradnl" sz="2000" b="1" kern="0" dirty="0">
              <a:latin typeface="Arial"/>
              <a:ea typeface="Arial"/>
              <a:cs typeface="Arial"/>
              <a:sym typeface="Arial"/>
            </a:endParaRPr>
          </a:p>
        </p:txBody>
      </p:sp>
      <p:sp>
        <p:nvSpPr>
          <p:cNvPr id="6" name="Google Shape;1162;p89">
            <a:extLst>
              <a:ext uri="{FF2B5EF4-FFF2-40B4-BE49-F238E27FC236}">
                <a16:creationId xmlns:a16="http://schemas.microsoft.com/office/drawing/2014/main" id="{F341AC07-496F-E6F2-EB25-4D204EF97017}"/>
              </a:ext>
            </a:extLst>
          </p:cNvPr>
          <p:cNvSpPr txBox="1"/>
          <p:nvPr/>
        </p:nvSpPr>
        <p:spPr>
          <a:xfrm>
            <a:off x="1901165" y="2854440"/>
            <a:ext cx="4339977" cy="337524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191919"/>
              </a:buClr>
              <a:buSzPts val="2300"/>
              <a:buFont typeface="Arial"/>
              <a:buChar char="•"/>
            </a:pPr>
            <a:r>
              <a:rPr lang="es-ES_tradnl" b="0" i="0" u="none" strike="noStrike" cap="none" dirty="0">
                <a:latin typeface="Arial" panose="020B0604020202020204" pitchFamily="34" charset="0"/>
                <a:ea typeface="Calibri"/>
                <a:cs typeface="Arial" panose="020B0604020202020204" pitchFamily="34" charset="0"/>
                <a:sym typeface="Calibri"/>
              </a:rPr>
              <a:t>Ayuda a garantizar que los </a:t>
            </a:r>
            <a:r>
              <a:rPr lang="es-ES_tradnl" dirty="0">
                <a:latin typeface="Arial" panose="020B0604020202020204" pitchFamily="34" charset="0"/>
                <a:ea typeface="Calibri"/>
                <a:cs typeface="Arial" panose="020B0604020202020204" pitchFamily="34" charset="0"/>
                <a:sym typeface="Calibri"/>
              </a:rPr>
              <a:t>formularios se estén llenando correctamente</a:t>
            </a:r>
            <a:endParaRPr lang="es-ES_tradnl" b="0" i="0" u="none" strike="noStrike" cap="none" dirty="0">
              <a:latin typeface="Arial" panose="020B0604020202020204" pitchFamily="34" charset="0"/>
              <a:ea typeface="Noto Sans"/>
              <a:cs typeface="Arial" panose="020B0604020202020204" pitchFamily="34" charset="0"/>
              <a:sym typeface="Noto Sans"/>
            </a:endParaRPr>
          </a:p>
          <a:p>
            <a:pPr marL="285750" marR="0" lvl="0" indent="-285750" algn="l" rtl="0">
              <a:lnSpc>
                <a:spcPct val="100000"/>
              </a:lnSpc>
              <a:spcBef>
                <a:spcPts val="1950"/>
              </a:spcBef>
              <a:spcAft>
                <a:spcPts val="0"/>
              </a:spcAft>
              <a:buClr>
                <a:srgbClr val="191919"/>
              </a:buClr>
              <a:buSzPts val="2300"/>
              <a:buFont typeface="Arial"/>
              <a:buChar char="•"/>
            </a:pPr>
            <a:r>
              <a:rPr lang="es-ES_tradnl" b="0" i="0" u="none" strike="noStrike" cap="none" dirty="0">
                <a:latin typeface="Arial" panose="020B0604020202020204" pitchFamily="34" charset="0"/>
                <a:ea typeface="Calibri"/>
                <a:cs typeface="Arial" panose="020B0604020202020204" pitchFamily="34" charset="0"/>
                <a:sym typeface="Calibri"/>
              </a:rPr>
              <a:t>Es útil al </a:t>
            </a:r>
            <a:r>
              <a:rPr lang="es-ES_tradnl" dirty="0">
                <a:latin typeface="Arial" panose="020B0604020202020204" pitchFamily="34" charset="0"/>
                <a:ea typeface="Calibri"/>
                <a:cs typeface="Arial" panose="020B0604020202020204" pitchFamily="34" charset="0"/>
                <a:sym typeface="Calibri"/>
              </a:rPr>
              <a:t>s</a:t>
            </a:r>
            <a:r>
              <a:rPr lang="es-ES_tradnl" b="0" i="0" u="none" strike="noStrike" cap="none" dirty="0">
                <a:latin typeface="Arial" panose="020B0604020202020204" pitchFamily="34" charset="0"/>
                <a:ea typeface="Calibri"/>
                <a:cs typeface="Arial" panose="020B0604020202020204" pitchFamily="34" charset="0"/>
                <a:sym typeface="Calibri"/>
              </a:rPr>
              <a:t>upervisar la prestación de los servicios</a:t>
            </a:r>
            <a:r>
              <a:rPr lang="es-ES_tradnl" dirty="0">
                <a:latin typeface="Arial" panose="020B0604020202020204" pitchFamily="34" charset="0"/>
                <a:ea typeface="Calibri"/>
                <a:cs typeface="Arial" panose="020B0604020202020204" pitchFamily="34" charset="0"/>
                <a:sym typeface="Calibri"/>
              </a:rPr>
              <a:t> (p. ej., ¿son oportunos/puntuales? ¿son adecuados para el nivel de riesgo del caso?)</a:t>
            </a:r>
            <a:endParaRPr lang="es-ES_tradnl" b="0" i="0" u="none" strike="noStrike" cap="none" dirty="0">
              <a:latin typeface="Arial" panose="020B0604020202020204" pitchFamily="34" charset="0"/>
              <a:ea typeface="Noto Sans"/>
              <a:cs typeface="Arial" panose="020B0604020202020204" pitchFamily="34" charset="0"/>
              <a:sym typeface="Noto Sans"/>
            </a:endParaRPr>
          </a:p>
          <a:p>
            <a:pPr marL="285750" marR="0" lvl="0" indent="-285750" algn="l" rtl="0">
              <a:lnSpc>
                <a:spcPct val="100000"/>
              </a:lnSpc>
              <a:spcBef>
                <a:spcPts val="1950"/>
              </a:spcBef>
              <a:spcAft>
                <a:spcPts val="0"/>
              </a:spcAft>
              <a:buClr>
                <a:srgbClr val="191919"/>
              </a:buClr>
              <a:buSzPts val="2300"/>
              <a:buFont typeface="Arial"/>
              <a:buChar char="•"/>
            </a:pPr>
            <a:r>
              <a:rPr lang="es-ES_tradnl" dirty="0">
                <a:latin typeface="Arial" panose="020B0604020202020204" pitchFamily="34" charset="0"/>
                <a:ea typeface="Calibri"/>
                <a:cs typeface="Arial" panose="020B0604020202020204" pitchFamily="34" charset="0"/>
                <a:sym typeface="Calibri"/>
              </a:rPr>
              <a:t>Ayuda a comprobar</a:t>
            </a:r>
            <a:r>
              <a:rPr lang="es-ES_tradnl" b="0" i="0" u="none" strike="noStrike" cap="none" dirty="0">
                <a:latin typeface="Arial" panose="020B0604020202020204" pitchFamily="34" charset="0"/>
                <a:ea typeface="Calibri"/>
                <a:cs typeface="Arial" panose="020B0604020202020204" pitchFamily="34" charset="0"/>
                <a:sym typeface="Calibri"/>
              </a:rPr>
              <a:t> que los formularios estén completos</a:t>
            </a:r>
          </a:p>
        </p:txBody>
      </p:sp>
      <p:sp>
        <p:nvSpPr>
          <p:cNvPr id="2" name="Rectangle: Single Corner Snipped 1">
            <a:extLst>
              <a:ext uri="{FF2B5EF4-FFF2-40B4-BE49-F238E27FC236}">
                <a16:creationId xmlns:a16="http://schemas.microsoft.com/office/drawing/2014/main" id="{4F784043-FFDF-F87B-FC4D-9721F69F1B49}"/>
              </a:ext>
            </a:extLst>
          </p:cNvPr>
          <p:cNvSpPr/>
          <p:nvPr/>
        </p:nvSpPr>
        <p:spPr>
          <a:xfrm>
            <a:off x="7141029" y="1980063"/>
            <a:ext cx="3004458" cy="3486468"/>
          </a:xfrm>
          <a:prstGeom prst="snip1Rect">
            <a:avLst>
              <a:gd name="adj" fmla="val 2326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1800"/>
              <a:buFont typeface="Arial"/>
              <a:buNone/>
            </a:pPr>
            <a:r>
              <a:rPr lang="es-ES_tradnl" sz="2800" b="1" i="0" u="none" strike="noStrike" cap="none" dirty="0">
                <a:solidFill>
                  <a:schemeClr val="bg1"/>
                </a:solidFill>
                <a:latin typeface="Arial" panose="020B0604020202020204" pitchFamily="34" charset="0"/>
                <a:ea typeface="Calibri"/>
                <a:cs typeface="Arial" panose="020B0604020202020204" pitchFamily="34" charset="0"/>
                <a:sym typeface="Calibri"/>
              </a:rPr>
              <a:t>Lista de control del expediente </a:t>
            </a:r>
            <a:endParaRPr lang="es-ES_tradnl" sz="2000" b="1" dirty="0">
              <a:solidFill>
                <a:schemeClr val="bg1"/>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1800"/>
              <a:buFont typeface="Arial"/>
              <a:buNone/>
            </a:pPr>
            <a:r>
              <a:rPr lang="es-ES_tradnl" sz="2800" b="1" i="0" u="none" strike="noStrike" cap="none" dirty="0">
                <a:solidFill>
                  <a:schemeClr val="bg1"/>
                </a:solidFill>
                <a:latin typeface="Arial" panose="020B0604020202020204" pitchFamily="34" charset="0"/>
                <a:ea typeface="Calibri"/>
                <a:cs typeface="Arial" panose="020B0604020202020204" pitchFamily="34" charset="0"/>
                <a:sym typeface="Calibri"/>
              </a:rPr>
              <a:t>(</a:t>
            </a:r>
            <a:r>
              <a:rPr lang="es-ES_tradnl" sz="2800" b="1" i="1" u="none" strike="noStrike" cap="none" dirty="0">
                <a:solidFill>
                  <a:schemeClr val="bg1"/>
                </a:solidFill>
                <a:latin typeface="Arial" panose="020B0604020202020204" pitchFamily="34" charset="0"/>
                <a:ea typeface="Calibri"/>
                <a:cs typeface="Arial" panose="020B0604020202020204" pitchFamily="34" charset="0"/>
                <a:sym typeface="Calibri"/>
              </a:rPr>
              <a:t>Checklist</a:t>
            </a:r>
            <a:r>
              <a:rPr lang="es-ES_tradnl" sz="2800" b="1" i="0" u="none" strike="noStrike" cap="none" dirty="0">
                <a:solidFill>
                  <a:schemeClr val="bg1"/>
                </a:solidFill>
                <a:latin typeface="Arial" panose="020B0604020202020204" pitchFamily="34" charset="0"/>
                <a:ea typeface="Calibri"/>
                <a:cs typeface="Arial" panose="020B0604020202020204" pitchFamily="34" charset="0"/>
                <a:sym typeface="Calibri"/>
              </a:rPr>
              <a:t>)</a:t>
            </a:r>
          </a:p>
        </p:txBody>
      </p:sp>
    </p:spTree>
    <p:extLst>
      <p:ext uri="{BB962C8B-B14F-4D97-AF65-F5344CB8AC3E}">
        <p14:creationId xmlns:p14="http://schemas.microsoft.com/office/powerpoint/2010/main" val="74929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Lista de control del expediente (</a:t>
            </a:r>
            <a:r>
              <a:rPr lang="es-ES_tradnl" i="1" dirty="0">
                <a:latin typeface="Arial" panose="020B0604020202020204" pitchFamily="34" charset="0"/>
                <a:cs typeface="Arial" panose="020B0604020202020204" pitchFamily="34" charset="0"/>
              </a:rPr>
              <a:t>checklist</a:t>
            </a:r>
            <a:r>
              <a:rPr lang="es-ES_tradnl" dirty="0">
                <a:latin typeface="Arial" panose="020B0604020202020204" pitchFamily="34" charset="0"/>
                <a:cs typeface="Arial" panose="020B0604020202020204" pitchFamily="34" charset="0"/>
              </a:rPr>
              <a:t>)</a:t>
            </a:r>
          </a:p>
        </p:txBody>
      </p:sp>
      <p:grpSp>
        <p:nvGrpSpPr>
          <p:cNvPr id="2" name="Group 1">
            <a:extLst>
              <a:ext uri="{FF2B5EF4-FFF2-40B4-BE49-F238E27FC236}">
                <a16:creationId xmlns:a16="http://schemas.microsoft.com/office/drawing/2014/main" id="{B3AAF729-5DF1-E627-EBB7-F6CF38B24DD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A5F10135-A5F4-F48F-5B6A-209FD2D70BD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 name="Group 3">
              <a:extLst>
                <a:ext uri="{FF2B5EF4-FFF2-40B4-BE49-F238E27FC236}">
                  <a16:creationId xmlns:a16="http://schemas.microsoft.com/office/drawing/2014/main" id="{71C255FA-0821-197C-9758-0ED278E7D217}"/>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F67AD264-F0E6-E7C2-F713-02471AA643E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38</a:t>
                </a:r>
              </a:p>
            </p:txBody>
          </p:sp>
          <p:sp>
            <p:nvSpPr>
              <p:cNvPr id="10" name="Rectangle 9">
                <a:extLst>
                  <a:ext uri="{FF2B5EF4-FFF2-40B4-BE49-F238E27FC236}">
                    <a16:creationId xmlns:a16="http://schemas.microsoft.com/office/drawing/2014/main" id="{455C25DE-9CD3-E69D-3D06-2FF25A1C8EA7}"/>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5" name="Group 4">
              <a:extLst>
                <a:ext uri="{FF2B5EF4-FFF2-40B4-BE49-F238E27FC236}">
                  <a16:creationId xmlns:a16="http://schemas.microsoft.com/office/drawing/2014/main" id="{32605C51-C85C-07DD-90AD-68AB54808F0B}"/>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6E108D47-06AD-6F4F-5C55-E515D520E556}"/>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Rectangle 6">
                <a:extLst>
                  <a:ext uri="{FF2B5EF4-FFF2-40B4-BE49-F238E27FC236}">
                    <a16:creationId xmlns:a16="http://schemas.microsoft.com/office/drawing/2014/main" id="{6D673B93-0180-6E96-AB83-B5E44783B5B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pic>
        <p:nvPicPr>
          <p:cNvPr id="12" name="Imagen 11">
            <a:extLst>
              <a:ext uri="{FF2B5EF4-FFF2-40B4-BE49-F238E27FC236}">
                <a16:creationId xmlns:a16="http://schemas.microsoft.com/office/drawing/2014/main" id="{2D8684DD-7FE9-CD07-212C-3D148545F36E}"/>
              </a:ext>
            </a:extLst>
          </p:cNvPr>
          <p:cNvPicPr>
            <a:picLocks noChangeAspect="1"/>
          </p:cNvPicPr>
          <p:nvPr/>
        </p:nvPicPr>
        <p:blipFill>
          <a:blip r:embed="rId3"/>
          <a:stretch>
            <a:fillRect/>
          </a:stretch>
        </p:blipFill>
        <p:spPr>
          <a:xfrm>
            <a:off x="3447712" y="1397374"/>
            <a:ext cx="5296576" cy="4415604"/>
          </a:xfrm>
          <a:prstGeom prst="rect">
            <a:avLst/>
          </a:prstGeom>
          <a:ln>
            <a:solidFill>
              <a:schemeClr val="accent4"/>
            </a:solidFill>
          </a:ln>
        </p:spPr>
      </p:pic>
    </p:spTree>
    <p:extLst>
      <p:ext uri="{BB962C8B-B14F-4D97-AF65-F5344CB8AC3E}">
        <p14:creationId xmlns:p14="http://schemas.microsoft.com/office/powerpoint/2010/main" val="3648064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Demostración en CPIMS</a:t>
            </a:r>
          </a:p>
        </p:txBody>
      </p:sp>
      <p:pic>
        <p:nvPicPr>
          <p:cNvPr id="2" name="Graphic 1" descr="Vlog with solid fill">
            <a:hlinkClick r:id="rId3"/>
            <a:extLst>
              <a:ext uri="{FF2B5EF4-FFF2-40B4-BE49-F238E27FC236}">
                <a16:creationId xmlns:a16="http://schemas.microsoft.com/office/drawing/2014/main" id="{22897DCD-B6E6-79F7-5E28-1BDEC293BD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92893" y="1708428"/>
            <a:ext cx="3952227" cy="3952227"/>
          </a:xfrm>
          <a:prstGeom prst="rect">
            <a:avLst/>
          </a:prstGeom>
        </p:spPr>
      </p:pic>
      <p:sp>
        <p:nvSpPr>
          <p:cNvPr id="5" name="Google Shape;798;p37">
            <a:extLst>
              <a:ext uri="{FF2B5EF4-FFF2-40B4-BE49-F238E27FC236}">
                <a16:creationId xmlns:a16="http://schemas.microsoft.com/office/drawing/2014/main" id="{0197926B-CFEE-E787-238C-72C41D0919BC}"/>
              </a:ext>
            </a:extLst>
          </p:cNvPr>
          <p:cNvSpPr txBox="1"/>
          <p:nvPr/>
        </p:nvSpPr>
        <p:spPr>
          <a:xfrm>
            <a:off x="6446881" y="3135359"/>
            <a:ext cx="3952225" cy="2529819"/>
          </a:xfrm>
          <a:prstGeom prst="rect">
            <a:avLst/>
          </a:prstGeom>
          <a:noFill/>
          <a:ln>
            <a:noFill/>
          </a:ln>
        </p:spPr>
        <p:txBody>
          <a:bodyPr spcFirstLastPara="1" wrap="square" lIns="91425" tIns="45700" rIns="91425" bIns="45700" anchor="t" anchorCtr="0">
            <a:spAutoFit/>
          </a:bodyPr>
          <a:lstStyle/>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Para revisar de expedientes</a:t>
            </a:r>
          </a:p>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Para hacer correcciones</a:t>
            </a:r>
          </a:p>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Para velar por la calidad de los datos</a:t>
            </a:r>
          </a:p>
        </p:txBody>
      </p:sp>
      <p:sp>
        <p:nvSpPr>
          <p:cNvPr id="3" name="Google Shape;798;p37">
            <a:extLst>
              <a:ext uri="{FF2B5EF4-FFF2-40B4-BE49-F238E27FC236}">
                <a16:creationId xmlns:a16="http://schemas.microsoft.com/office/drawing/2014/main" id="{027AA1AD-D9BC-5E18-719B-8D7DE07655D7}"/>
              </a:ext>
            </a:extLst>
          </p:cNvPr>
          <p:cNvSpPr txBox="1"/>
          <p:nvPr/>
        </p:nvSpPr>
        <p:spPr>
          <a:xfrm>
            <a:off x="6247129" y="2494005"/>
            <a:ext cx="5106671" cy="64135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b="1" dirty="0">
                <a:solidFill>
                  <a:schemeClr val="dk1"/>
                </a:solidFill>
                <a:latin typeface="Arial" panose="020B0604020202020204" pitchFamily="34" charset="0"/>
                <a:ea typeface="Helvetica Neue"/>
                <a:cs typeface="Arial" panose="020B0604020202020204" pitchFamily="34" charset="0"/>
                <a:sym typeface="Helvetica Neue"/>
              </a:rPr>
              <a:t>AÑADIR/QUITAR MARCADORES</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11806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D2170-DEEF-B283-9B7D-957829BBE971}"/>
              </a:ext>
            </a:extLst>
          </p:cNvPr>
          <p:cNvSpPr>
            <a:spLocks noGrp="1"/>
          </p:cNvSpPr>
          <p:nvPr>
            <p:ph type="title"/>
          </p:nvPr>
        </p:nvSpPr>
        <p:spPr/>
        <p:txBody>
          <a:bodyPr/>
          <a:lstStyle/>
          <a:p>
            <a:r>
              <a:rPr lang="es-ES_tradnl" dirty="0"/>
              <a:t>Objetivos de aprendizaje</a:t>
            </a:r>
          </a:p>
        </p:txBody>
      </p:sp>
      <p:sp>
        <p:nvSpPr>
          <p:cNvPr id="23" name="TextBox 22">
            <a:extLst>
              <a:ext uri="{FF2B5EF4-FFF2-40B4-BE49-F238E27FC236}">
                <a16:creationId xmlns:a16="http://schemas.microsoft.com/office/drawing/2014/main" id="{93A64846-8210-DEBD-A3A0-13EEC9AC60D8}"/>
              </a:ext>
            </a:extLst>
          </p:cNvPr>
          <p:cNvSpPr txBox="1"/>
          <p:nvPr/>
        </p:nvSpPr>
        <p:spPr>
          <a:xfrm>
            <a:off x="1270920" y="3781092"/>
            <a:ext cx="2944652" cy="1552605"/>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dirty="0">
                <a:solidFill>
                  <a:schemeClr val="dk1"/>
                </a:solidFill>
                <a:latin typeface="Arial"/>
                <a:ea typeface="Arial"/>
                <a:cs typeface="Arial"/>
                <a:sym typeface="Arial"/>
              </a:rPr>
              <a:t>Presentar al/a la facilitador/a y a los demás participantes y establecer juntos acuerdos de aprendizaje grupales</a:t>
            </a:r>
          </a:p>
        </p:txBody>
      </p:sp>
      <p:sp>
        <p:nvSpPr>
          <p:cNvPr id="24" name="TextBox 23">
            <a:extLst>
              <a:ext uri="{FF2B5EF4-FFF2-40B4-BE49-F238E27FC236}">
                <a16:creationId xmlns:a16="http://schemas.microsoft.com/office/drawing/2014/main" id="{2692034A-D0DE-FAF3-8077-11E5DE07F97B}"/>
              </a:ext>
            </a:extLst>
          </p:cNvPr>
          <p:cNvSpPr txBox="1"/>
          <p:nvPr/>
        </p:nvSpPr>
        <p:spPr>
          <a:xfrm>
            <a:off x="4724541" y="3781092"/>
            <a:ext cx="2944652" cy="1552605"/>
          </a:xfrm>
          <a:prstGeom prst="rect">
            <a:avLst/>
          </a:prstGeom>
          <a:noFill/>
        </p:spPr>
        <p:txBody>
          <a:bodyPr wrap="square">
            <a:spAutoFit/>
          </a:bodyPr>
          <a:lstStyle/>
          <a:p>
            <a:pPr>
              <a:lnSpc>
                <a:spcPct val="107000"/>
              </a:lnSpc>
            </a:pPr>
            <a:r>
              <a:rPr lang="es-ES_tradnl" dirty="0">
                <a:solidFill>
                  <a:schemeClr val="dk1"/>
                </a:solidFill>
                <a:latin typeface="Arial"/>
                <a:ea typeface="Arial"/>
                <a:cs typeface="Arial"/>
                <a:sym typeface="Arial"/>
              </a:rPr>
              <a:t>Recordar los conceptos básicos y los principios rectores en la gestión de casos y la gestión de la información/datos</a:t>
            </a:r>
          </a:p>
        </p:txBody>
      </p:sp>
      <p:sp>
        <p:nvSpPr>
          <p:cNvPr id="25" name="TextBox 24">
            <a:extLst>
              <a:ext uri="{FF2B5EF4-FFF2-40B4-BE49-F238E27FC236}">
                <a16:creationId xmlns:a16="http://schemas.microsoft.com/office/drawing/2014/main" id="{B0276C4E-24DD-016B-2DC0-7181274F38B6}"/>
              </a:ext>
            </a:extLst>
          </p:cNvPr>
          <p:cNvSpPr txBox="1"/>
          <p:nvPr/>
        </p:nvSpPr>
        <p:spPr>
          <a:xfrm>
            <a:off x="8178162" y="3781092"/>
            <a:ext cx="2944652" cy="1256241"/>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dirty="0">
                <a:solidFill>
                  <a:schemeClr val="dk1"/>
                </a:solidFill>
                <a:latin typeface="Arial"/>
                <a:ea typeface="Arial"/>
                <a:cs typeface="Arial"/>
                <a:sym typeface="Arial"/>
              </a:rPr>
              <a:t>Presentar CPIMS+ y mostrar cómo se relaciona con la gestión de datos y la gestión de casos</a:t>
            </a:r>
          </a:p>
        </p:txBody>
      </p:sp>
      <p:grpSp>
        <p:nvGrpSpPr>
          <p:cNvPr id="26" name="Group 25">
            <a:extLst>
              <a:ext uri="{FF2B5EF4-FFF2-40B4-BE49-F238E27FC236}">
                <a16:creationId xmlns:a16="http://schemas.microsoft.com/office/drawing/2014/main" id="{532FF66E-7EC3-A22C-F673-8BC07B6F22F6}"/>
              </a:ext>
            </a:extLst>
          </p:cNvPr>
          <p:cNvGrpSpPr/>
          <p:nvPr/>
        </p:nvGrpSpPr>
        <p:grpSpPr>
          <a:xfrm>
            <a:off x="2259394" y="2147405"/>
            <a:ext cx="878574" cy="929504"/>
            <a:chOff x="243840" y="1676400"/>
            <a:chExt cx="701040" cy="741680"/>
          </a:xfrm>
        </p:grpSpPr>
        <p:sp>
          <p:nvSpPr>
            <p:cNvPr id="27" name="Rectangle 26">
              <a:extLst>
                <a:ext uri="{FF2B5EF4-FFF2-40B4-BE49-F238E27FC236}">
                  <a16:creationId xmlns:a16="http://schemas.microsoft.com/office/drawing/2014/main" id="{CFC471CC-BCCF-D592-E569-D4FBB631AB06}"/>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Rectangle 27">
              <a:extLst>
                <a:ext uri="{FF2B5EF4-FFF2-40B4-BE49-F238E27FC236}">
                  <a16:creationId xmlns:a16="http://schemas.microsoft.com/office/drawing/2014/main" id="{B7B941C4-B275-B5A5-A260-DE162A2D0DD0}"/>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9" name="Group 28">
            <a:extLst>
              <a:ext uri="{FF2B5EF4-FFF2-40B4-BE49-F238E27FC236}">
                <a16:creationId xmlns:a16="http://schemas.microsoft.com/office/drawing/2014/main" id="{BE8FF2B3-1B9F-B5D3-25C8-C16F27DF789D}"/>
              </a:ext>
            </a:extLst>
          </p:cNvPr>
          <p:cNvGrpSpPr/>
          <p:nvPr/>
        </p:nvGrpSpPr>
        <p:grpSpPr>
          <a:xfrm>
            <a:off x="5539608" y="2147405"/>
            <a:ext cx="878574" cy="929504"/>
            <a:chOff x="243840" y="1676400"/>
            <a:chExt cx="701040" cy="741680"/>
          </a:xfrm>
        </p:grpSpPr>
        <p:sp>
          <p:nvSpPr>
            <p:cNvPr id="30" name="Rectangle 29">
              <a:extLst>
                <a:ext uri="{FF2B5EF4-FFF2-40B4-BE49-F238E27FC236}">
                  <a16:creationId xmlns:a16="http://schemas.microsoft.com/office/drawing/2014/main" id="{DDF37A38-1F44-A51F-C08F-4B3A140C1AD7}"/>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Rectangle 30">
              <a:extLst>
                <a:ext uri="{FF2B5EF4-FFF2-40B4-BE49-F238E27FC236}">
                  <a16:creationId xmlns:a16="http://schemas.microsoft.com/office/drawing/2014/main" id="{B3F1FC06-F512-4957-C52C-40EBF855AFEC}"/>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2" name="Group 31">
            <a:extLst>
              <a:ext uri="{FF2B5EF4-FFF2-40B4-BE49-F238E27FC236}">
                <a16:creationId xmlns:a16="http://schemas.microsoft.com/office/drawing/2014/main" id="{A4677C5B-566E-66F0-71EC-9A6DC54505B1}"/>
              </a:ext>
            </a:extLst>
          </p:cNvPr>
          <p:cNvGrpSpPr/>
          <p:nvPr/>
        </p:nvGrpSpPr>
        <p:grpSpPr>
          <a:xfrm>
            <a:off x="8819822" y="2147405"/>
            <a:ext cx="878574" cy="929504"/>
            <a:chOff x="243840" y="1676400"/>
            <a:chExt cx="701040" cy="741680"/>
          </a:xfrm>
        </p:grpSpPr>
        <p:sp>
          <p:nvSpPr>
            <p:cNvPr id="33" name="Rectangle 32">
              <a:extLst>
                <a:ext uri="{FF2B5EF4-FFF2-40B4-BE49-F238E27FC236}">
                  <a16:creationId xmlns:a16="http://schemas.microsoft.com/office/drawing/2014/main" id="{0CAE0909-C98F-34B8-00FA-CF112CC2FA47}"/>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4" name="Rectangle 33">
              <a:extLst>
                <a:ext uri="{FF2B5EF4-FFF2-40B4-BE49-F238E27FC236}">
                  <a16:creationId xmlns:a16="http://schemas.microsoft.com/office/drawing/2014/main" id="{50EB3387-AB14-857B-71B6-BFCB09F94618}"/>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35509875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Debate</a:t>
            </a:r>
          </a:p>
        </p:txBody>
      </p:sp>
      <p:sp>
        <p:nvSpPr>
          <p:cNvPr id="13" name="Speech Bubble: Rectangle with Corners Rounded 12">
            <a:extLst>
              <a:ext uri="{FF2B5EF4-FFF2-40B4-BE49-F238E27FC236}">
                <a16:creationId xmlns:a16="http://schemas.microsoft.com/office/drawing/2014/main" id="{AF37021E-97F6-58D8-B28F-CC523807C2E2}"/>
              </a:ext>
            </a:extLst>
          </p:cNvPr>
          <p:cNvSpPr/>
          <p:nvPr/>
        </p:nvSpPr>
        <p:spPr>
          <a:xfrm>
            <a:off x="670190" y="2071585"/>
            <a:ext cx="3375378" cy="3124530"/>
          </a:xfrm>
          <a:prstGeom prst="wedgeRoundRectCallout">
            <a:avLst>
              <a:gd name="adj1" fmla="val -3380"/>
              <a:gd name="adj2" fmla="val 58093"/>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En su opinión, ¿los marcadores podrían ser una herramienta útil en la supervisión de casos? </a:t>
            </a:r>
          </a:p>
        </p:txBody>
      </p:sp>
      <p:sp>
        <p:nvSpPr>
          <p:cNvPr id="15" name="Speech Bubble: Rectangle with Corners Rounded 14">
            <a:extLst>
              <a:ext uri="{FF2B5EF4-FFF2-40B4-BE49-F238E27FC236}">
                <a16:creationId xmlns:a16="http://schemas.microsoft.com/office/drawing/2014/main" id="{8AAF1FEC-ECF7-FC5D-F14D-CCDFCD54239E}"/>
              </a:ext>
            </a:extLst>
          </p:cNvPr>
          <p:cNvSpPr/>
          <p:nvPr/>
        </p:nvSpPr>
        <p:spPr>
          <a:xfrm>
            <a:off x="4408311" y="2071585"/>
            <a:ext cx="3375378" cy="3124530"/>
          </a:xfrm>
          <a:prstGeom prst="wedgeRoundRectCallout">
            <a:avLst>
              <a:gd name="adj1" fmla="val 784"/>
              <a:gd name="adj2" fmla="val 6038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¿Qué casos marcados revisaría en las reuniones de supervisión del equipo y cuáles revisaría en las reuniones individuales entre supervisores y asistentes sociales?</a:t>
            </a:r>
          </a:p>
        </p:txBody>
      </p:sp>
      <p:sp>
        <p:nvSpPr>
          <p:cNvPr id="16" name="Speech Bubble: Rectangle with Corners Rounded 15">
            <a:extLst>
              <a:ext uri="{FF2B5EF4-FFF2-40B4-BE49-F238E27FC236}">
                <a16:creationId xmlns:a16="http://schemas.microsoft.com/office/drawing/2014/main" id="{5AF01684-12D7-2BD0-EDEB-9EAD8BD135A5}"/>
              </a:ext>
            </a:extLst>
          </p:cNvPr>
          <p:cNvSpPr/>
          <p:nvPr/>
        </p:nvSpPr>
        <p:spPr>
          <a:xfrm>
            <a:off x="8184444" y="2071585"/>
            <a:ext cx="3375378" cy="3124530"/>
          </a:xfrm>
          <a:prstGeom prst="wedgeRoundRectCallout">
            <a:avLst>
              <a:gd name="adj1" fmla="val -2469"/>
              <a:gd name="adj2" fmla="val 6195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¿Qué podría hacer para evitar tener muchos marcadores pendientes?</a:t>
            </a:r>
          </a:p>
        </p:txBody>
      </p:sp>
      <p:grpSp>
        <p:nvGrpSpPr>
          <p:cNvPr id="2" name="Group 1">
            <a:extLst>
              <a:ext uri="{FF2B5EF4-FFF2-40B4-BE49-F238E27FC236}">
                <a16:creationId xmlns:a16="http://schemas.microsoft.com/office/drawing/2014/main" id="{242B01D1-C284-E482-559E-E661ECA09840}"/>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E5C509AB-0088-ABB5-F93A-4B0AB4AAC5A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 name="Group 3">
              <a:extLst>
                <a:ext uri="{FF2B5EF4-FFF2-40B4-BE49-F238E27FC236}">
                  <a16:creationId xmlns:a16="http://schemas.microsoft.com/office/drawing/2014/main" id="{FE8D3C61-0588-F9FC-2B70-BB5D7E28CCDA}"/>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60888FA9-CD4D-490F-AD38-17767B1C22D2}"/>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9" name="Rectangle 8">
                <a:extLst>
                  <a:ext uri="{FF2B5EF4-FFF2-40B4-BE49-F238E27FC236}">
                    <a16:creationId xmlns:a16="http://schemas.microsoft.com/office/drawing/2014/main" id="{8F27F3E8-7293-F162-722E-9FD05C2B9E9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5" name="Group 4">
              <a:extLst>
                <a:ext uri="{FF2B5EF4-FFF2-40B4-BE49-F238E27FC236}">
                  <a16:creationId xmlns:a16="http://schemas.microsoft.com/office/drawing/2014/main" id="{50BF10D2-64E2-39A4-6763-3A776BDDC398}"/>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7E5E487E-7496-16DC-6FFE-681F8266E26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Rectangle 6">
                <a:extLst>
                  <a:ext uri="{FF2B5EF4-FFF2-40B4-BE49-F238E27FC236}">
                    <a16:creationId xmlns:a16="http://schemas.microsoft.com/office/drawing/2014/main" id="{0E4DFD19-9072-3EE4-B3D7-AB5351D3F10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59410851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Demostración en CPIMS</a:t>
            </a:r>
          </a:p>
        </p:txBody>
      </p:sp>
      <p:pic>
        <p:nvPicPr>
          <p:cNvPr id="5" name="Graphic 4" descr="Vlog with solid fill">
            <a:hlinkClick r:id="rId3"/>
            <a:extLst>
              <a:ext uri="{FF2B5EF4-FFF2-40B4-BE49-F238E27FC236}">
                <a16:creationId xmlns:a16="http://schemas.microsoft.com/office/drawing/2014/main" id="{D24EED1A-0F7B-A8E8-E1D8-58E71CC7CB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6493" y="1667198"/>
            <a:ext cx="3952227" cy="3952227"/>
          </a:xfrm>
          <a:prstGeom prst="rect">
            <a:avLst/>
          </a:prstGeom>
        </p:spPr>
      </p:pic>
      <p:sp>
        <p:nvSpPr>
          <p:cNvPr id="6" name="Google Shape;798;p37">
            <a:extLst>
              <a:ext uri="{FF2B5EF4-FFF2-40B4-BE49-F238E27FC236}">
                <a16:creationId xmlns:a16="http://schemas.microsoft.com/office/drawing/2014/main" id="{C426E1EA-5C1E-4AFC-A564-624E52ABEBF9}"/>
              </a:ext>
            </a:extLst>
          </p:cNvPr>
          <p:cNvSpPr txBox="1"/>
          <p:nvPr/>
        </p:nvSpPr>
        <p:spPr>
          <a:xfrm>
            <a:off x="6095999" y="2223272"/>
            <a:ext cx="4542971" cy="386922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b="1" dirty="0">
                <a:solidFill>
                  <a:schemeClr val="dk1"/>
                </a:solidFill>
                <a:latin typeface="Arial" panose="020B0604020202020204" pitchFamily="34" charset="0"/>
                <a:ea typeface="Helvetica Neue"/>
                <a:cs typeface="Arial" panose="020B0604020202020204" pitchFamily="34" charset="0"/>
                <a:sym typeface="Helvetica Neue"/>
              </a:rPr>
              <a:t>EXPORTACIONES (SIMPLES O PERSONALIZADAS)</a:t>
            </a:r>
          </a:p>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Para exportar 1 o varios casos </a:t>
            </a:r>
          </a:p>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Para comparar la información registrada</a:t>
            </a:r>
          </a:p>
          <a:p>
            <a:pPr marL="342900" marR="0" lvl="0" indent="-342900" rtl="0">
              <a:lnSpc>
                <a:spcPct val="107000"/>
              </a:lnSpc>
              <a:spcBef>
                <a:spcPts val="0"/>
              </a:spcBef>
              <a:spcAft>
                <a:spcPts val="1200"/>
              </a:spcAft>
              <a:buFont typeface="Arial" panose="020B0604020202020204" pitchFamily="34" charset="0"/>
              <a:buChar char="•"/>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Como herramienta de supervisión en las reuniones</a:t>
            </a:r>
          </a:p>
        </p:txBody>
      </p:sp>
    </p:spTree>
    <p:extLst>
      <p:ext uri="{BB962C8B-B14F-4D97-AF65-F5344CB8AC3E}">
        <p14:creationId xmlns:p14="http://schemas.microsoft.com/office/powerpoint/2010/main" val="19517663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Otras herramientas de supervisión</a:t>
            </a:r>
          </a:p>
        </p:txBody>
      </p:sp>
      <p:sp>
        <p:nvSpPr>
          <p:cNvPr id="2" name="Google Shape;798;p37">
            <a:extLst>
              <a:ext uri="{FF2B5EF4-FFF2-40B4-BE49-F238E27FC236}">
                <a16:creationId xmlns:a16="http://schemas.microsoft.com/office/drawing/2014/main" id="{7D4C212C-AF2B-9686-C111-7D451A4E0C42}"/>
              </a:ext>
            </a:extLst>
          </p:cNvPr>
          <p:cNvSpPr txBox="1"/>
          <p:nvPr/>
        </p:nvSpPr>
        <p:spPr>
          <a:xfrm>
            <a:off x="1130270" y="4817347"/>
            <a:ext cx="4516552" cy="1431698"/>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1200"/>
              </a:spcAft>
              <a:buNone/>
            </a:pPr>
            <a:r>
              <a:rPr lang="es-ES_tradnl" sz="2400" b="1" spc="300" dirty="0">
                <a:solidFill>
                  <a:schemeClr val="accent4"/>
                </a:solidFill>
                <a:latin typeface="Arial" panose="020B0604020202020204" pitchFamily="34" charset="0"/>
                <a:ea typeface="Helvetica Neue"/>
                <a:cs typeface="Arial" panose="020B0604020202020204" pitchFamily="34" charset="0"/>
                <a:sym typeface="Helvetica Neue"/>
              </a:rPr>
              <a:t>FORMULARIO DE SUPERVISIÓN INDIVIDUAL</a:t>
            </a:r>
          </a:p>
        </p:txBody>
      </p:sp>
      <p:sp>
        <p:nvSpPr>
          <p:cNvPr id="3" name="Google Shape;798;p37">
            <a:extLst>
              <a:ext uri="{FF2B5EF4-FFF2-40B4-BE49-F238E27FC236}">
                <a16:creationId xmlns:a16="http://schemas.microsoft.com/office/drawing/2014/main" id="{495490A4-E7F8-7669-5B99-48FED92922B0}"/>
              </a:ext>
            </a:extLst>
          </p:cNvPr>
          <p:cNvSpPr txBox="1"/>
          <p:nvPr/>
        </p:nvSpPr>
        <p:spPr>
          <a:xfrm>
            <a:off x="6096000" y="4817347"/>
            <a:ext cx="4165533" cy="1036525"/>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1200"/>
              </a:spcAft>
              <a:buNone/>
            </a:pPr>
            <a:r>
              <a:rPr lang="es-ES_tradnl" sz="2400" b="1" spc="300" dirty="0">
                <a:solidFill>
                  <a:schemeClr val="accent4"/>
                </a:solidFill>
                <a:latin typeface="Arial" panose="020B0604020202020204" pitchFamily="34" charset="0"/>
                <a:ea typeface="Helvetica Neue"/>
                <a:cs typeface="Arial" panose="020B0604020202020204" pitchFamily="34" charset="0"/>
                <a:sym typeface="Helvetica Neue"/>
              </a:rPr>
              <a:t>HERRAMIENTA PARA DEBATIR CASOS </a:t>
            </a:r>
          </a:p>
        </p:txBody>
      </p:sp>
      <p:grpSp>
        <p:nvGrpSpPr>
          <p:cNvPr id="4" name="Group 3">
            <a:extLst>
              <a:ext uri="{FF2B5EF4-FFF2-40B4-BE49-F238E27FC236}">
                <a16:creationId xmlns:a16="http://schemas.microsoft.com/office/drawing/2014/main" id="{8711488D-CDA0-6BFF-E204-86BC289DEB57}"/>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1A102CBD-A44F-59F9-28F8-BA5D352E97C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oup 5">
              <a:extLst>
                <a:ext uri="{FF2B5EF4-FFF2-40B4-BE49-F238E27FC236}">
                  <a16:creationId xmlns:a16="http://schemas.microsoft.com/office/drawing/2014/main" id="{6B494020-E5C5-B9F3-9C02-E90A66835271}"/>
                </a:ext>
              </a:extLst>
            </p:cNvPr>
            <p:cNvGrpSpPr/>
            <p:nvPr/>
          </p:nvGrpSpPr>
          <p:grpSpPr>
            <a:xfrm>
              <a:off x="10621771" y="762700"/>
              <a:ext cx="562136" cy="634675"/>
              <a:chOff x="760175" y="830142"/>
              <a:chExt cx="867619" cy="979579"/>
            </a:xfrm>
          </p:grpSpPr>
          <p:sp>
            <p:nvSpPr>
              <p:cNvPr id="12" name="Rectangle 11">
                <a:extLst>
                  <a:ext uri="{FF2B5EF4-FFF2-40B4-BE49-F238E27FC236}">
                    <a16:creationId xmlns:a16="http://schemas.microsoft.com/office/drawing/2014/main" id="{DD63C3FB-0986-7419-CD90-8614B6E65DEE}"/>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42</a:t>
                </a:r>
              </a:p>
              <a:p>
                <a:pPr algn="ctr"/>
                <a:r>
                  <a:rPr lang="es-ES_tradnl" b="1" dirty="0">
                    <a:latin typeface="Arial" panose="020B0604020202020204" pitchFamily="34" charset="0"/>
                    <a:cs typeface="Arial" panose="020B0604020202020204" pitchFamily="34" charset="0"/>
                  </a:rPr>
                  <a:t>44</a:t>
                </a:r>
              </a:p>
            </p:txBody>
          </p:sp>
          <p:sp>
            <p:nvSpPr>
              <p:cNvPr id="13" name="Rectangle 12">
                <a:extLst>
                  <a:ext uri="{FF2B5EF4-FFF2-40B4-BE49-F238E27FC236}">
                    <a16:creationId xmlns:a16="http://schemas.microsoft.com/office/drawing/2014/main" id="{3121CD2F-F4DE-7D2A-A9A1-A507789CC56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C03B6E8E-06FF-D74D-05EF-EC513FA1FDFF}"/>
                </a:ext>
              </a:extLst>
            </p:cNvPr>
            <p:cNvGrpSpPr/>
            <p:nvPr/>
          </p:nvGrpSpPr>
          <p:grpSpPr>
            <a:xfrm>
              <a:off x="11325415" y="762701"/>
              <a:ext cx="182192" cy="634674"/>
              <a:chOff x="2121762" y="2323619"/>
              <a:chExt cx="200378" cy="825210"/>
            </a:xfrm>
          </p:grpSpPr>
          <p:sp>
            <p:nvSpPr>
              <p:cNvPr id="10" name="Isosceles Triangle 9">
                <a:extLst>
                  <a:ext uri="{FF2B5EF4-FFF2-40B4-BE49-F238E27FC236}">
                    <a16:creationId xmlns:a16="http://schemas.microsoft.com/office/drawing/2014/main" id="{3F6B53A9-0AA6-C35E-89A7-610DC75CDF2B}"/>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10">
                <a:extLst>
                  <a:ext uri="{FF2B5EF4-FFF2-40B4-BE49-F238E27FC236}">
                    <a16:creationId xmlns:a16="http://schemas.microsoft.com/office/drawing/2014/main" id="{F7DE4122-651D-0F37-449A-CD59F3497ED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pic>
        <p:nvPicPr>
          <p:cNvPr id="16" name="Imagen 15">
            <a:extLst>
              <a:ext uri="{FF2B5EF4-FFF2-40B4-BE49-F238E27FC236}">
                <a16:creationId xmlns:a16="http://schemas.microsoft.com/office/drawing/2014/main" id="{C7EEB622-654C-868A-C19D-06DA59E39ADE}"/>
              </a:ext>
            </a:extLst>
          </p:cNvPr>
          <p:cNvPicPr>
            <a:picLocks noChangeAspect="1"/>
          </p:cNvPicPr>
          <p:nvPr/>
        </p:nvPicPr>
        <p:blipFill rotWithShape="1">
          <a:blip r:embed="rId3"/>
          <a:srcRect l="5752" t="24756" b="9595"/>
          <a:stretch/>
        </p:blipFill>
        <p:spPr>
          <a:xfrm>
            <a:off x="1130270" y="1695624"/>
            <a:ext cx="3926050" cy="2998694"/>
          </a:xfrm>
          <a:prstGeom prst="rect">
            <a:avLst/>
          </a:prstGeom>
        </p:spPr>
      </p:pic>
      <p:pic>
        <p:nvPicPr>
          <p:cNvPr id="20" name="Imagen 19">
            <a:extLst>
              <a:ext uri="{FF2B5EF4-FFF2-40B4-BE49-F238E27FC236}">
                <a16:creationId xmlns:a16="http://schemas.microsoft.com/office/drawing/2014/main" id="{AA1A0204-ACD0-CE52-E89F-3318E800E6C0}"/>
              </a:ext>
            </a:extLst>
          </p:cNvPr>
          <p:cNvPicPr>
            <a:picLocks noChangeAspect="1"/>
          </p:cNvPicPr>
          <p:nvPr/>
        </p:nvPicPr>
        <p:blipFill rotWithShape="1">
          <a:blip r:embed="rId4"/>
          <a:srcRect t="18617" b="8841"/>
          <a:stretch/>
        </p:blipFill>
        <p:spPr>
          <a:xfrm>
            <a:off x="5792626" y="1744306"/>
            <a:ext cx="4896826" cy="2893653"/>
          </a:xfrm>
          <a:prstGeom prst="rect">
            <a:avLst/>
          </a:prstGeom>
        </p:spPr>
      </p:pic>
    </p:spTree>
    <p:extLst>
      <p:ext uri="{BB962C8B-B14F-4D97-AF65-F5344CB8AC3E}">
        <p14:creationId xmlns:p14="http://schemas.microsoft.com/office/powerpoint/2010/main" val="13117717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Hora de practicar</a:t>
            </a:r>
          </a:p>
        </p:txBody>
      </p:sp>
      <p:grpSp>
        <p:nvGrpSpPr>
          <p:cNvPr id="2" name="Group 1">
            <a:extLst>
              <a:ext uri="{FF2B5EF4-FFF2-40B4-BE49-F238E27FC236}">
                <a16:creationId xmlns:a16="http://schemas.microsoft.com/office/drawing/2014/main" id="{9189D51D-B789-0096-1979-D78ABA871DCB}"/>
              </a:ext>
            </a:extLst>
          </p:cNvPr>
          <p:cNvGrpSpPr/>
          <p:nvPr/>
        </p:nvGrpSpPr>
        <p:grpSpPr>
          <a:xfrm>
            <a:off x="770579" y="1500549"/>
            <a:ext cx="744921" cy="1410755"/>
            <a:chOff x="7838339" y="2226754"/>
            <a:chExt cx="1969639" cy="3730164"/>
          </a:xfrm>
          <a:solidFill>
            <a:schemeClr val="accent1"/>
          </a:solidFill>
        </p:grpSpPr>
        <p:sp>
          <p:nvSpPr>
            <p:cNvPr id="3" name="Round Same Side Corner Rectangle 3">
              <a:extLst>
                <a:ext uri="{FF2B5EF4-FFF2-40B4-BE49-F238E27FC236}">
                  <a16:creationId xmlns:a16="http://schemas.microsoft.com/office/drawing/2014/main" id="{57A2418F-43FD-F41C-F5D5-93ACC068807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1</a:t>
              </a:r>
            </a:p>
          </p:txBody>
        </p:sp>
        <p:sp>
          <p:nvSpPr>
            <p:cNvPr id="4" name="Oval 3">
              <a:extLst>
                <a:ext uri="{FF2B5EF4-FFF2-40B4-BE49-F238E27FC236}">
                  <a16:creationId xmlns:a16="http://schemas.microsoft.com/office/drawing/2014/main" id="{72CB0D69-1222-D432-D921-CA779E25F9A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oup 5">
              <a:extLst>
                <a:ext uri="{FF2B5EF4-FFF2-40B4-BE49-F238E27FC236}">
                  <a16:creationId xmlns:a16="http://schemas.microsoft.com/office/drawing/2014/main" id="{5B8473F1-DDE6-D81B-37A8-76FEE0BA6C7E}"/>
                </a:ext>
              </a:extLst>
            </p:cNvPr>
            <p:cNvGrpSpPr/>
            <p:nvPr/>
          </p:nvGrpSpPr>
          <p:grpSpPr>
            <a:xfrm rot="507905">
              <a:off x="7838339" y="3815940"/>
              <a:ext cx="553322" cy="1525212"/>
              <a:chOff x="7916671" y="3937945"/>
              <a:chExt cx="553322" cy="1525212"/>
            </a:xfrm>
            <a:grpFill/>
          </p:grpSpPr>
          <p:sp>
            <p:nvSpPr>
              <p:cNvPr id="10" name="Round Same Side Corner Rectangle 25">
                <a:extLst>
                  <a:ext uri="{FF2B5EF4-FFF2-40B4-BE49-F238E27FC236}">
                    <a16:creationId xmlns:a16="http://schemas.microsoft.com/office/drawing/2014/main" id="{B3EF4611-C657-C8A8-D92A-7E14FAB0B4D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Oval 10">
                <a:extLst>
                  <a:ext uri="{FF2B5EF4-FFF2-40B4-BE49-F238E27FC236}">
                    <a16:creationId xmlns:a16="http://schemas.microsoft.com/office/drawing/2014/main" id="{38EA7EDC-76F8-288A-8DEE-2DE20470128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A0727D96-AD86-365F-01C8-36092938BCAC}"/>
                </a:ext>
              </a:extLst>
            </p:cNvPr>
            <p:cNvGrpSpPr/>
            <p:nvPr/>
          </p:nvGrpSpPr>
          <p:grpSpPr>
            <a:xfrm rot="21105829" flipH="1">
              <a:off x="9243874" y="3806245"/>
              <a:ext cx="564104" cy="1525212"/>
              <a:chOff x="7916671" y="3937945"/>
              <a:chExt cx="553322" cy="1525212"/>
            </a:xfrm>
            <a:grpFill/>
          </p:grpSpPr>
          <p:sp>
            <p:nvSpPr>
              <p:cNvPr id="8" name="Round Same Side Corner Rectangle 25">
                <a:extLst>
                  <a:ext uri="{FF2B5EF4-FFF2-40B4-BE49-F238E27FC236}">
                    <a16:creationId xmlns:a16="http://schemas.microsoft.com/office/drawing/2014/main" id="{FC9DC8D3-2C6B-0BB0-2FA6-3BCC5B681B8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Oval 8">
                <a:extLst>
                  <a:ext uri="{FF2B5EF4-FFF2-40B4-BE49-F238E27FC236}">
                    <a16:creationId xmlns:a16="http://schemas.microsoft.com/office/drawing/2014/main" id="{23F88DB3-F7F8-FF1A-BFD2-808479E7D87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12" name="TextBox 11">
            <a:extLst>
              <a:ext uri="{FF2B5EF4-FFF2-40B4-BE49-F238E27FC236}">
                <a16:creationId xmlns:a16="http://schemas.microsoft.com/office/drawing/2014/main" id="{2879212D-0CF7-A7B2-B382-AF5DB40F0AC0}"/>
              </a:ext>
            </a:extLst>
          </p:cNvPr>
          <p:cNvSpPr txBox="1"/>
          <p:nvPr/>
        </p:nvSpPr>
        <p:spPr>
          <a:xfrm>
            <a:off x="1803078" y="1439366"/>
            <a:ext cx="3233129" cy="4812600"/>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caso (que han venido trabajando en CPIMS+) utilizando la lista de control del expediente (</a:t>
            </a:r>
            <a:r>
              <a:rPr lang="es-ES_tradnl" i="1" dirty="0">
                <a:solidFill>
                  <a:schemeClr val="dk1"/>
                </a:solidFill>
                <a:latin typeface="Arial"/>
                <a:ea typeface="Arial"/>
                <a:cs typeface="Arial"/>
                <a:sym typeface="Arial"/>
              </a:rPr>
              <a:t>checklist</a:t>
            </a:r>
            <a:r>
              <a:rPr lang="es-ES_tradnl" dirty="0">
                <a:solidFill>
                  <a:schemeClr val="dk1"/>
                </a:solidFill>
                <a:latin typeface="Arial"/>
                <a:ea typeface="Arial"/>
                <a:cs typeface="Arial"/>
                <a:sym typeface="Arial"/>
              </a:rPr>
              <a:t>) </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Añadir un marcador para identificar información que falte, que sea incorrecta o poco clara</a:t>
            </a: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marcador dejado por la/el supervisor</a:t>
            </a:r>
          </a:p>
        </p:txBody>
      </p:sp>
      <p:grpSp>
        <p:nvGrpSpPr>
          <p:cNvPr id="13" name="Group 12">
            <a:extLst>
              <a:ext uri="{FF2B5EF4-FFF2-40B4-BE49-F238E27FC236}">
                <a16:creationId xmlns:a16="http://schemas.microsoft.com/office/drawing/2014/main" id="{D9FFB3E8-9A0E-F9A7-E44A-A92112983307}"/>
              </a:ext>
            </a:extLst>
          </p:cNvPr>
          <p:cNvGrpSpPr/>
          <p:nvPr/>
        </p:nvGrpSpPr>
        <p:grpSpPr>
          <a:xfrm>
            <a:off x="770579" y="4100874"/>
            <a:ext cx="744921" cy="1410755"/>
            <a:chOff x="7838339" y="2226754"/>
            <a:chExt cx="1969639" cy="3730164"/>
          </a:xfrm>
          <a:solidFill>
            <a:schemeClr val="accent4"/>
          </a:solidFill>
        </p:grpSpPr>
        <p:sp>
          <p:nvSpPr>
            <p:cNvPr id="15" name="Round Same Side Corner Rectangle 3">
              <a:extLst>
                <a:ext uri="{FF2B5EF4-FFF2-40B4-BE49-F238E27FC236}">
                  <a16:creationId xmlns:a16="http://schemas.microsoft.com/office/drawing/2014/main" id="{8864A983-0AC1-AB5F-6A5F-9B0BC3B5842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2</a:t>
              </a:r>
            </a:p>
          </p:txBody>
        </p:sp>
        <p:sp>
          <p:nvSpPr>
            <p:cNvPr id="16" name="Oval 15">
              <a:extLst>
                <a:ext uri="{FF2B5EF4-FFF2-40B4-BE49-F238E27FC236}">
                  <a16:creationId xmlns:a16="http://schemas.microsoft.com/office/drawing/2014/main" id="{01C16F56-D962-BD22-0A41-2900F982F504}"/>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7" name="Group 16">
              <a:extLst>
                <a:ext uri="{FF2B5EF4-FFF2-40B4-BE49-F238E27FC236}">
                  <a16:creationId xmlns:a16="http://schemas.microsoft.com/office/drawing/2014/main" id="{2058448E-BEDA-8E8C-B27F-C7E72536FAB1}"/>
                </a:ext>
              </a:extLst>
            </p:cNvPr>
            <p:cNvGrpSpPr/>
            <p:nvPr/>
          </p:nvGrpSpPr>
          <p:grpSpPr>
            <a:xfrm rot="507905">
              <a:off x="7838339" y="3815940"/>
              <a:ext cx="553322" cy="1525212"/>
              <a:chOff x="7916671" y="3937945"/>
              <a:chExt cx="553322" cy="1525212"/>
            </a:xfrm>
            <a:grpFill/>
          </p:grpSpPr>
          <p:sp>
            <p:nvSpPr>
              <p:cNvPr id="21" name="Round Same Side Corner Rectangle 25">
                <a:extLst>
                  <a:ext uri="{FF2B5EF4-FFF2-40B4-BE49-F238E27FC236}">
                    <a16:creationId xmlns:a16="http://schemas.microsoft.com/office/drawing/2014/main" id="{0C7E49C7-09F6-62FC-E8CB-6D3AF42DDEA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 name="Oval 21">
                <a:extLst>
                  <a:ext uri="{FF2B5EF4-FFF2-40B4-BE49-F238E27FC236}">
                    <a16:creationId xmlns:a16="http://schemas.microsoft.com/office/drawing/2014/main" id="{B9C16A95-526C-BB09-C8AD-2E764822012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8" name="Group 17">
              <a:extLst>
                <a:ext uri="{FF2B5EF4-FFF2-40B4-BE49-F238E27FC236}">
                  <a16:creationId xmlns:a16="http://schemas.microsoft.com/office/drawing/2014/main" id="{74112711-5C72-FFD9-FF3E-01562A2C3A9A}"/>
                </a:ext>
              </a:extLst>
            </p:cNvPr>
            <p:cNvGrpSpPr/>
            <p:nvPr/>
          </p:nvGrpSpPr>
          <p:grpSpPr>
            <a:xfrm rot="21105829" flipH="1">
              <a:off x="9243874" y="3806245"/>
              <a:ext cx="564104" cy="1525212"/>
              <a:chOff x="7916671" y="3937945"/>
              <a:chExt cx="553322" cy="1525212"/>
            </a:xfrm>
            <a:grpFill/>
          </p:grpSpPr>
          <p:sp>
            <p:nvSpPr>
              <p:cNvPr id="19" name="Round Same Side Corner Rectangle 25">
                <a:extLst>
                  <a:ext uri="{FF2B5EF4-FFF2-40B4-BE49-F238E27FC236}">
                    <a16:creationId xmlns:a16="http://schemas.microsoft.com/office/drawing/2014/main" id="{E55B9681-15B4-1BE3-4305-0731F05CC3E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Oval 19">
                <a:extLst>
                  <a:ext uri="{FF2B5EF4-FFF2-40B4-BE49-F238E27FC236}">
                    <a16:creationId xmlns:a16="http://schemas.microsoft.com/office/drawing/2014/main" id="{33CD20DB-4EFE-A474-9017-DB860CA31FF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23" name="Group 22">
            <a:extLst>
              <a:ext uri="{FF2B5EF4-FFF2-40B4-BE49-F238E27FC236}">
                <a16:creationId xmlns:a16="http://schemas.microsoft.com/office/drawing/2014/main" id="{1441C90E-8EAC-82F3-B4C4-CE5A0901BE09}"/>
              </a:ext>
            </a:extLst>
          </p:cNvPr>
          <p:cNvGrpSpPr/>
          <p:nvPr/>
        </p:nvGrpSpPr>
        <p:grpSpPr>
          <a:xfrm>
            <a:off x="5415141" y="1500549"/>
            <a:ext cx="744921" cy="1410755"/>
            <a:chOff x="7838339" y="2226754"/>
            <a:chExt cx="1969639" cy="3730164"/>
          </a:xfrm>
          <a:solidFill>
            <a:schemeClr val="accent1"/>
          </a:solidFill>
        </p:grpSpPr>
        <p:sp>
          <p:nvSpPr>
            <p:cNvPr id="24" name="Round Same Side Corner Rectangle 3">
              <a:extLst>
                <a:ext uri="{FF2B5EF4-FFF2-40B4-BE49-F238E27FC236}">
                  <a16:creationId xmlns:a16="http://schemas.microsoft.com/office/drawing/2014/main" id="{8FAC0BE0-6200-2285-2D41-08021ED9D183}"/>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3</a:t>
              </a:r>
            </a:p>
          </p:txBody>
        </p:sp>
        <p:sp>
          <p:nvSpPr>
            <p:cNvPr id="25" name="Oval 24">
              <a:extLst>
                <a:ext uri="{FF2B5EF4-FFF2-40B4-BE49-F238E27FC236}">
                  <a16:creationId xmlns:a16="http://schemas.microsoft.com/office/drawing/2014/main" id="{D941F97F-54A8-F693-95DB-DB05CA5FBC67}"/>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6" name="Group 25">
              <a:extLst>
                <a:ext uri="{FF2B5EF4-FFF2-40B4-BE49-F238E27FC236}">
                  <a16:creationId xmlns:a16="http://schemas.microsoft.com/office/drawing/2014/main" id="{84A0D88F-7396-6A10-19AA-CF69B38EF495}"/>
                </a:ext>
              </a:extLst>
            </p:cNvPr>
            <p:cNvGrpSpPr/>
            <p:nvPr/>
          </p:nvGrpSpPr>
          <p:grpSpPr>
            <a:xfrm rot="507905">
              <a:off x="7838339" y="3815940"/>
              <a:ext cx="553322" cy="1525212"/>
              <a:chOff x="7916671" y="3937945"/>
              <a:chExt cx="553322" cy="1525212"/>
            </a:xfrm>
            <a:grpFill/>
          </p:grpSpPr>
          <p:sp>
            <p:nvSpPr>
              <p:cNvPr id="30" name="Round Same Side Corner Rectangle 25">
                <a:extLst>
                  <a:ext uri="{FF2B5EF4-FFF2-40B4-BE49-F238E27FC236}">
                    <a16:creationId xmlns:a16="http://schemas.microsoft.com/office/drawing/2014/main" id="{5D9B36BB-0789-2D21-767D-036625E8EB5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Oval 30">
                <a:extLst>
                  <a:ext uri="{FF2B5EF4-FFF2-40B4-BE49-F238E27FC236}">
                    <a16:creationId xmlns:a16="http://schemas.microsoft.com/office/drawing/2014/main" id="{C6BAD21F-2176-1DA3-E1AD-C568F1324E2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7" name="Group 26">
              <a:extLst>
                <a:ext uri="{FF2B5EF4-FFF2-40B4-BE49-F238E27FC236}">
                  <a16:creationId xmlns:a16="http://schemas.microsoft.com/office/drawing/2014/main" id="{8822C168-2A8D-7329-8141-D38938F62006}"/>
                </a:ext>
              </a:extLst>
            </p:cNvPr>
            <p:cNvGrpSpPr/>
            <p:nvPr/>
          </p:nvGrpSpPr>
          <p:grpSpPr>
            <a:xfrm rot="21105829" flipH="1">
              <a:off x="9243874" y="3806245"/>
              <a:ext cx="564104" cy="1525212"/>
              <a:chOff x="7916671" y="3937945"/>
              <a:chExt cx="553322" cy="1525212"/>
            </a:xfrm>
            <a:grpFill/>
          </p:grpSpPr>
          <p:sp>
            <p:nvSpPr>
              <p:cNvPr id="28" name="Round Same Side Corner Rectangle 25">
                <a:extLst>
                  <a:ext uri="{FF2B5EF4-FFF2-40B4-BE49-F238E27FC236}">
                    <a16:creationId xmlns:a16="http://schemas.microsoft.com/office/drawing/2014/main" id="{54DD702E-BC57-6ABF-5C4F-8988FD652C5E}"/>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Oval 28">
                <a:extLst>
                  <a:ext uri="{FF2B5EF4-FFF2-40B4-BE49-F238E27FC236}">
                    <a16:creationId xmlns:a16="http://schemas.microsoft.com/office/drawing/2014/main" id="{FD92B50A-A387-55AE-D9D9-D7B7389517E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32" name="TextBox 31">
            <a:extLst>
              <a:ext uri="{FF2B5EF4-FFF2-40B4-BE49-F238E27FC236}">
                <a16:creationId xmlns:a16="http://schemas.microsoft.com/office/drawing/2014/main" id="{F64B0BF9-5A42-18EC-CDEE-69A1518C455F}"/>
              </a:ext>
            </a:extLst>
          </p:cNvPr>
          <p:cNvSpPr txBox="1"/>
          <p:nvPr/>
        </p:nvSpPr>
        <p:spPr>
          <a:xfrm>
            <a:off x="6537066" y="1148418"/>
            <a:ext cx="5207216" cy="5405326"/>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Resolver el marcador</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Hacer una exportación personalizada que incluya los riesgos de protección, el volumen total de casos y los casos de alto riesgo y llenar la sección correspondiente en la herramienta para las reuniones de gestión de casos</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Averiguar cuántos casos ha registrado la/el asistente social y cuántos son de “alto riesgo” o que requieran acciones o respuestas inmediatas y llenar el formulario de supervisión individual</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Ingresar toda la información sobre los antecedentes del caso, los riesgos de protección y las medidas adoptadas en la herramienta para debatir casos</a:t>
            </a:r>
          </a:p>
        </p:txBody>
      </p:sp>
    </p:spTree>
    <p:extLst>
      <p:ext uri="{BB962C8B-B14F-4D97-AF65-F5344CB8AC3E}">
        <p14:creationId xmlns:p14="http://schemas.microsoft.com/office/powerpoint/2010/main" val="2227585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Comentarios y discusión</a:t>
            </a:r>
          </a:p>
        </p:txBody>
      </p:sp>
      <p:sp>
        <p:nvSpPr>
          <p:cNvPr id="2" name="Google Shape;1237;gf96d2d4b5f_0_63">
            <a:extLst>
              <a:ext uri="{FF2B5EF4-FFF2-40B4-BE49-F238E27FC236}">
                <a16:creationId xmlns:a16="http://schemas.microsoft.com/office/drawing/2014/main" id="{ED42152F-BD8D-218E-B8FA-08B54BBE7439}"/>
              </a:ext>
            </a:extLst>
          </p:cNvPr>
          <p:cNvSpPr txBox="1"/>
          <p:nvPr/>
        </p:nvSpPr>
        <p:spPr>
          <a:xfrm>
            <a:off x="892225" y="2545024"/>
            <a:ext cx="3115332" cy="203129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ES_tradnl" sz="2400" b="1" dirty="0">
                <a:solidFill>
                  <a:srgbClr val="191919"/>
                </a:solidFill>
                <a:latin typeface="Helvetica Neue"/>
                <a:ea typeface="Helvetica Neue"/>
                <a:cs typeface="Helvetica Neue"/>
                <a:sym typeface="Helvetica Neue"/>
              </a:rPr>
              <a:t>Teniendo</a:t>
            </a:r>
            <a:r>
              <a:rPr lang="es-ES_tradnl" sz="2400" b="1" i="0" u="none" strike="noStrike" cap="none" dirty="0">
                <a:solidFill>
                  <a:srgbClr val="191919"/>
                </a:solidFill>
                <a:latin typeface="Helvetica Neue"/>
                <a:ea typeface="Helvetica Neue"/>
                <a:cs typeface="Helvetica Neue"/>
                <a:sym typeface="Helvetica Neue"/>
              </a:rPr>
              <a:t> en cuenta la forma en que llevan a cabo la supervisión de la </a:t>
            </a:r>
            <a:r>
              <a:rPr lang="es-ES_tradnl" sz="2400" b="1" dirty="0">
                <a:solidFill>
                  <a:srgbClr val="191919"/>
                </a:solidFill>
                <a:latin typeface="Helvetica Neue"/>
                <a:ea typeface="Helvetica Neue"/>
                <a:cs typeface="Helvetica Neue"/>
                <a:sym typeface="Helvetica Neue"/>
              </a:rPr>
              <a:t>g</a:t>
            </a:r>
            <a:r>
              <a:rPr lang="es-ES_tradnl" sz="2400" b="1" i="0" u="none" strike="noStrike" cap="none" dirty="0">
                <a:solidFill>
                  <a:srgbClr val="191919"/>
                </a:solidFill>
                <a:latin typeface="Helvetica Neue"/>
                <a:ea typeface="Helvetica Neue"/>
                <a:cs typeface="Helvetica Neue"/>
                <a:sym typeface="Helvetica Neue"/>
              </a:rPr>
              <a:t>estión de casos</a:t>
            </a:r>
            <a:r>
              <a:rPr lang="es-ES_tradnl" sz="2400" b="1" dirty="0">
                <a:solidFill>
                  <a:srgbClr val="191919"/>
                </a:solidFill>
                <a:latin typeface="Helvetica Neue"/>
                <a:ea typeface="Helvetica Neue"/>
                <a:cs typeface="Helvetica Neue"/>
                <a:sym typeface="Helvetica Neue"/>
              </a:rPr>
              <a:t>…</a:t>
            </a:r>
            <a:endParaRPr lang="es-ES_tradnl" sz="2400" b="0" i="0" u="none" strike="noStrike" cap="none" dirty="0">
              <a:solidFill>
                <a:srgbClr val="191919"/>
              </a:solidFill>
              <a:latin typeface="Helvetica Neue"/>
              <a:ea typeface="Helvetica Neue"/>
              <a:cs typeface="Helvetica Neue"/>
              <a:sym typeface="Helvetica Neue"/>
            </a:endParaRPr>
          </a:p>
        </p:txBody>
      </p:sp>
      <p:sp>
        <p:nvSpPr>
          <p:cNvPr id="4" name="Speech Bubble: Rectangle with Corners Rounded 3">
            <a:extLst>
              <a:ext uri="{FF2B5EF4-FFF2-40B4-BE49-F238E27FC236}">
                <a16:creationId xmlns:a16="http://schemas.microsoft.com/office/drawing/2014/main" id="{54261536-DD8B-9E28-82E2-63539C9D434D}"/>
              </a:ext>
            </a:extLst>
          </p:cNvPr>
          <p:cNvSpPr/>
          <p:nvPr/>
        </p:nvSpPr>
        <p:spPr>
          <a:xfrm>
            <a:off x="4327676" y="2172268"/>
            <a:ext cx="3375378" cy="3095502"/>
          </a:xfrm>
          <a:prstGeom prst="wedgeRoundRectCallout">
            <a:avLst>
              <a:gd name="adj1" fmla="val 784"/>
              <a:gd name="adj2" fmla="val 6038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tx1"/>
                </a:solidFill>
                <a:latin typeface="Arial" panose="020B0604020202020204" pitchFamily="34" charset="0"/>
                <a:cs typeface="Arial" panose="020B0604020202020204" pitchFamily="34" charset="0"/>
              </a:rPr>
              <a:t>¿Qué actividades realiza actualmente y con qué frecuencia?</a:t>
            </a:r>
          </a:p>
        </p:txBody>
      </p:sp>
      <p:sp>
        <p:nvSpPr>
          <p:cNvPr id="5" name="Speech Bubble: Rectangle with Corners Rounded 4">
            <a:extLst>
              <a:ext uri="{FF2B5EF4-FFF2-40B4-BE49-F238E27FC236}">
                <a16:creationId xmlns:a16="http://schemas.microsoft.com/office/drawing/2014/main" id="{455A9FB3-55D3-0630-64CE-20A76483921B}"/>
              </a:ext>
            </a:extLst>
          </p:cNvPr>
          <p:cNvSpPr/>
          <p:nvPr/>
        </p:nvSpPr>
        <p:spPr>
          <a:xfrm>
            <a:off x="8184444" y="2172268"/>
            <a:ext cx="3375378" cy="3095502"/>
          </a:xfrm>
          <a:prstGeom prst="wedgeRoundRectCallout">
            <a:avLst>
              <a:gd name="adj1" fmla="val -2469"/>
              <a:gd name="adj2" fmla="val 6195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tx1"/>
                </a:solidFill>
                <a:latin typeface="Arial" panose="020B0604020202020204" pitchFamily="34" charset="0"/>
                <a:cs typeface="Arial" panose="020B0604020202020204" pitchFamily="34" charset="0"/>
              </a:rPr>
              <a:t>¿Cómo podría (podríamos) integrar CPIMS+ en dichas actividades?</a:t>
            </a:r>
          </a:p>
        </p:txBody>
      </p:sp>
      <p:grpSp>
        <p:nvGrpSpPr>
          <p:cNvPr id="3" name="Group 2">
            <a:extLst>
              <a:ext uri="{FF2B5EF4-FFF2-40B4-BE49-F238E27FC236}">
                <a16:creationId xmlns:a16="http://schemas.microsoft.com/office/drawing/2014/main" id="{750AB2DB-120D-69ED-62EE-41915F6AD5BB}"/>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61929E77-9E15-541A-6AA9-2F03DFAFF70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7" name="Group 6">
              <a:extLst>
                <a:ext uri="{FF2B5EF4-FFF2-40B4-BE49-F238E27FC236}">
                  <a16:creationId xmlns:a16="http://schemas.microsoft.com/office/drawing/2014/main" id="{D75C6EAD-03A7-D3B5-A6A1-2BE96BFEE505}"/>
                </a:ext>
              </a:extLst>
            </p:cNvPr>
            <p:cNvGrpSpPr/>
            <p:nvPr/>
          </p:nvGrpSpPr>
          <p:grpSpPr>
            <a:xfrm>
              <a:off x="10621771" y="762700"/>
              <a:ext cx="562136" cy="634675"/>
              <a:chOff x="760175" y="830142"/>
              <a:chExt cx="867619" cy="979579"/>
            </a:xfrm>
          </p:grpSpPr>
          <p:sp>
            <p:nvSpPr>
              <p:cNvPr id="11" name="Rectangle 10">
                <a:extLst>
                  <a:ext uri="{FF2B5EF4-FFF2-40B4-BE49-F238E27FC236}">
                    <a16:creationId xmlns:a16="http://schemas.microsoft.com/office/drawing/2014/main" id="{408FB23C-3AD7-8C04-6650-8B4954681D2E}"/>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12" name="Rectangle 11">
                <a:extLst>
                  <a:ext uri="{FF2B5EF4-FFF2-40B4-BE49-F238E27FC236}">
                    <a16:creationId xmlns:a16="http://schemas.microsoft.com/office/drawing/2014/main" id="{A61CEDC5-6E7F-24F7-1CA5-F1B7CF5DD581}"/>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8" name="Group 7">
              <a:extLst>
                <a:ext uri="{FF2B5EF4-FFF2-40B4-BE49-F238E27FC236}">
                  <a16:creationId xmlns:a16="http://schemas.microsoft.com/office/drawing/2014/main" id="{5E953977-CD37-357D-5278-281A6C66EC5A}"/>
                </a:ext>
              </a:extLst>
            </p:cNvPr>
            <p:cNvGrpSpPr/>
            <p:nvPr/>
          </p:nvGrpSpPr>
          <p:grpSpPr>
            <a:xfrm>
              <a:off x="11325415" y="762701"/>
              <a:ext cx="182192" cy="634674"/>
              <a:chOff x="2121762" y="2323619"/>
              <a:chExt cx="200378" cy="825210"/>
            </a:xfrm>
          </p:grpSpPr>
          <p:sp>
            <p:nvSpPr>
              <p:cNvPr id="9" name="Isosceles Triangle 8">
                <a:extLst>
                  <a:ext uri="{FF2B5EF4-FFF2-40B4-BE49-F238E27FC236}">
                    <a16:creationId xmlns:a16="http://schemas.microsoft.com/office/drawing/2014/main" id="{82A26910-1A2D-0267-402C-4F5DEB3EE013}"/>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9">
                <a:extLst>
                  <a:ext uri="{FF2B5EF4-FFF2-40B4-BE49-F238E27FC236}">
                    <a16:creationId xmlns:a16="http://schemas.microsoft.com/office/drawing/2014/main" id="{D4A79C78-6A99-DBF4-FD97-C6F540B541FB}"/>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422783833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Juego</a:t>
            </a:r>
          </a:p>
        </p:txBody>
      </p:sp>
      <p:grpSp>
        <p:nvGrpSpPr>
          <p:cNvPr id="76" name="Group 75">
            <a:extLst>
              <a:ext uri="{FF2B5EF4-FFF2-40B4-BE49-F238E27FC236}">
                <a16:creationId xmlns:a16="http://schemas.microsoft.com/office/drawing/2014/main" id="{4D172599-0E71-3B34-A8AE-7726EAFE46E0}"/>
              </a:ext>
            </a:extLst>
          </p:cNvPr>
          <p:cNvGrpSpPr/>
          <p:nvPr/>
        </p:nvGrpSpPr>
        <p:grpSpPr>
          <a:xfrm>
            <a:off x="1793144" y="2051257"/>
            <a:ext cx="2413067" cy="3169619"/>
            <a:chOff x="1793144" y="2051257"/>
            <a:chExt cx="2413067" cy="3169619"/>
          </a:xfrm>
        </p:grpSpPr>
        <p:sp>
          <p:nvSpPr>
            <p:cNvPr id="77" name="Google Shape;315;p4">
              <a:extLst>
                <a:ext uri="{FF2B5EF4-FFF2-40B4-BE49-F238E27FC236}">
                  <a16:creationId xmlns:a16="http://schemas.microsoft.com/office/drawing/2014/main" id="{91891315-DE0C-5502-DF91-36E7DF3D1343}"/>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78" name="Google Shape;317;p4">
              <a:extLst>
                <a:ext uri="{FF2B5EF4-FFF2-40B4-BE49-F238E27FC236}">
                  <a16:creationId xmlns:a16="http://schemas.microsoft.com/office/drawing/2014/main" id="{3839E652-7023-4BE7-89AB-C2A3FAB89BA8}"/>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79" name="Group 78">
              <a:extLst>
                <a:ext uri="{FF2B5EF4-FFF2-40B4-BE49-F238E27FC236}">
                  <a16:creationId xmlns:a16="http://schemas.microsoft.com/office/drawing/2014/main" id="{A3325556-FD6E-A1F5-E35C-8E86DCD655FE}"/>
                </a:ext>
              </a:extLst>
            </p:cNvPr>
            <p:cNvGrpSpPr/>
            <p:nvPr/>
          </p:nvGrpSpPr>
          <p:grpSpPr>
            <a:xfrm>
              <a:off x="1793144" y="2631843"/>
              <a:ext cx="1014282" cy="1179025"/>
              <a:chOff x="1793144" y="2631843"/>
              <a:chExt cx="1014282" cy="1179025"/>
            </a:xfrm>
          </p:grpSpPr>
          <p:grpSp>
            <p:nvGrpSpPr>
              <p:cNvPr id="85" name="Group 84">
                <a:extLst>
                  <a:ext uri="{FF2B5EF4-FFF2-40B4-BE49-F238E27FC236}">
                    <a16:creationId xmlns:a16="http://schemas.microsoft.com/office/drawing/2014/main" id="{45E1F6FA-1AE0-EE68-ED3D-F0C2B3CF4342}"/>
                  </a:ext>
                </a:extLst>
              </p:cNvPr>
              <p:cNvGrpSpPr/>
              <p:nvPr/>
            </p:nvGrpSpPr>
            <p:grpSpPr>
              <a:xfrm flipH="1">
                <a:off x="2052917" y="2999019"/>
                <a:ext cx="754509" cy="811849"/>
                <a:chOff x="2721535" y="2932590"/>
                <a:chExt cx="908498" cy="923032"/>
              </a:xfrm>
            </p:grpSpPr>
            <p:sp>
              <p:nvSpPr>
                <p:cNvPr id="87" name="Rectangle: Rounded Corners 86">
                  <a:extLst>
                    <a:ext uri="{FF2B5EF4-FFF2-40B4-BE49-F238E27FC236}">
                      <a16:creationId xmlns:a16="http://schemas.microsoft.com/office/drawing/2014/main" id="{B0C7B0B2-51D7-3AFE-3073-54D725C7CA75}"/>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8" name="Rectangle: Rounded Corners 87">
                  <a:extLst>
                    <a:ext uri="{FF2B5EF4-FFF2-40B4-BE49-F238E27FC236}">
                      <a16:creationId xmlns:a16="http://schemas.microsoft.com/office/drawing/2014/main" id="{44D1D999-E7AA-FD01-2BB6-FE282BD29966}"/>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86" name="Google Shape;315;p4">
                <a:extLst>
                  <a:ext uri="{FF2B5EF4-FFF2-40B4-BE49-F238E27FC236}">
                    <a16:creationId xmlns:a16="http://schemas.microsoft.com/office/drawing/2014/main" id="{A04A63D0-AFE1-F47D-C8B7-A3E217C8B745}"/>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80" name="Group 79">
              <a:extLst>
                <a:ext uri="{FF2B5EF4-FFF2-40B4-BE49-F238E27FC236}">
                  <a16:creationId xmlns:a16="http://schemas.microsoft.com/office/drawing/2014/main" id="{5C069A9F-38AD-ECFF-21D9-BAEB40C0A988}"/>
                </a:ext>
              </a:extLst>
            </p:cNvPr>
            <p:cNvGrpSpPr/>
            <p:nvPr/>
          </p:nvGrpSpPr>
          <p:grpSpPr>
            <a:xfrm flipH="1">
              <a:off x="3241048" y="2631843"/>
              <a:ext cx="965163" cy="1167926"/>
              <a:chOff x="1793144" y="2631843"/>
              <a:chExt cx="988676" cy="1167926"/>
            </a:xfrm>
          </p:grpSpPr>
          <p:grpSp>
            <p:nvGrpSpPr>
              <p:cNvPr id="81" name="Group 80">
                <a:extLst>
                  <a:ext uri="{FF2B5EF4-FFF2-40B4-BE49-F238E27FC236}">
                    <a16:creationId xmlns:a16="http://schemas.microsoft.com/office/drawing/2014/main" id="{5BD8D143-991D-5446-B423-D50CF0F55488}"/>
                  </a:ext>
                </a:extLst>
              </p:cNvPr>
              <p:cNvGrpSpPr/>
              <p:nvPr/>
            </p:nvGrpSpPr>
            <p:grpSpPr>
              <a:xfrm flipH="1">
                <a:off x="2052916" y="2999019"/>
                <a:ext cx="728904" cy="800750"/>
                <a:chOff x="2752366" y="2932590"/>
                <a:chExt cx="877667" cy="910413"/>
              </a:xfrm>
            </p:grpSpPr>
            <p:sp>
              <p:nvSpPr>
                <p:cNvPr id="83" name="Rectangle: Rounded Corners 82">
                  <a:extLst>
                    <a:ext uri="{FF2B5EF4-FFF2-40B4-BE49-F238E27FC236}">
                      <a16:creationId xmlns:a16="http://schemas.microsoft.com/office/drawing/2014/main" id="{FEAD8D1B-CC56-7FA6-FE30-CBCA206BAF6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4" name="Rectangle: Rounded Corners 83">
                  <a:extLst>
                    <a:ext uri="{FF2B5EF4-FFF2-40B4-BE49-F238E27FC236}">
                      <a16:creationId xmlns:a16="http://schemas.microsoft.com/office/drawing/2014/main" id="{F6C1D0D2-88F4-B968-3ED9-E04EA59E367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82" name="Google Shape;315;p4">
                <a:extLst>
                  <a:ext uri="{FF2B5EF4-FFF2-40B4-BE49-F238E27FC236}">
                    <a16:creationId xmlns:a16="http://schemas.microsoft.com/office/drawing/2014/main" id="{EFC6F40C-9322-1CAA-9A49-BD87BA4F9A9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grpSp>
        <p:nvGrpSpPr>
          <p:cNvPr id="89" name="Group 88">
            <a:extLst>
              <a:ext uri="{FF2B5EF4-FFF2-40B4-BE49-F238E27FC236}">
                <a16:creationId xmlns:a16="http://schemas.microsoft.com/office/drawing/2014/main" id="{81D1E742-3ED8-AF95-3DD2-D262F67DFD44}"/>
              </a:ext>
            </a:extLst>
          </p:cNvPr>
          <p:cNvGrpSpPr/>
          <p:nvPr/>
        </p:nvGrpSpPr>
        <p:grpSpPr>
          <a:xfrm>
            <a:off x="4889466" y="2051257"/>
            <a:ext cx="2413067" cy="3169619"/>
            <a:chOff x="1793144" y="2051257"/>
            <a:chExt cx="2413067" cy="3169619"/>
          </a:xfrm>
        </p:grpSpPr>
        <p:sp>
          <p:nvSpPr>
            <p:cNvPr id="90" name="Google Shape;315;p4">
              <a:extLst>
                <a:ext uri="{FF2B5EF4-FFF2-40B4-BE49-F238E27FC236}">
                  <a16:creationId xmlns:a16="http://schemas.microsoft.com/office/drawing/2014/main" id="{E6DECF3F-4A2B-287E-62EC-E2F6A2E2FF49}"/>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1" name="Google Shape;317;p4">
              <a:extLst>
                <a:ext uri="{FF2B5EF4-FFF2-40B4-BE49-F238E27FC236}">
                  <a16:creationId xmlns:a16="http://schemas.microsoft.com/office/drawing/2014/main" id="{F476A25A-F641-9A27-8769-D05B4636A25E}"/>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92" name="Group 91">
              <a:extLst>
                <a:ext uri="{FF2B5EF4-FFF2-40B4-BE49-F238E27FC236}">
                  <a16:creationId xmlns:a16="http://schemas.microsoft.com/office/drawing/2014/main" id="{B55853AE-797E-6519-4F95-3252D93CA5B8}"/>
                </a:ext>
              </a:extLst>
            </p:cNvPr>
            <p:cNvGrpSpPr/>
            <p:nvPr/>
          </p:nvGrpSpPr>
          <p:grpSpPr>
            <a:xfrm>
              <a:off x="1793144" y="2631843"/>
              <a:ext cx="1014282" cy="1179025"/>
              <a:chOff x="1793144" y="2631843"/>
              <a:chExt cx="1014282" cy="1179025"/>
            </a:xfrm>
          </p:grpSpPr>
          <p:grpSp>
            <p:nvGrpSpPr>
              <p:cNvPr id="98" name="Group 97">
                <a:extLst>
                  <a:ext uri="{FF2B5EF4-FFF2-40B4-BE49-F238E27FC236}">
                    <a16:creationId xmlns:a16="http://schemas.microsoft.com/office/drawing/2014/main" id="{86FB0147-F2D0-2857-0021-DDC5C1C8BF13}"/>
                  </a:ext>
                </a:extLst>
              </p:cNvPr>
              <p:cNvGrpSpPr/>
              <p:nvPr/>
            </p:nvGrpSpPr>
            <p:grpSpPr>
              <a:xfrm flipH="1">
                <a:off x="2052917" y="2999019"/>
                <a:ext cx="754509" cy="811849"/>
                <a:chOff x="2721535" y="2932590"/>
                <a:chExt cx="908498" cy="923032"/>
              </a:xfrm>
            </p:grpSpPr>
            <p:sp>
              <p:nvSpPr>
                <p:cNvPr id="100" name="Rectangle: Rounded Corners 99">
                  <a:extLst>
                    <a:ext uri="{FF2B5EF4-FFF2-40B4-BE49-F238E27FC236}">
                      <a16:creationId xmlns:a16="http://schemas.microsoft.com/office/drawing/2014/main" id="{FDDC3D66-3BA1-B205-2057-380EAD1B3497}"/>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1" name="Rectangle: Rounded Corners 100">
                  <a:extLst>
                    <a:ext uri="{FF2B5EF4-FFF2-40B4-BE49-F238E27FC236}">
                      <a16:creationId xmlns:a16="http://schemas.microsoft.com/office/drawing/2014/main" id="{E8AD80BB-9F15-A0F4-360B-0F37F99FC68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99" name="Google Shape;315;p4">
                <a:extLst>
                  <a:ext uri="{FF2B5EF4-FFF2-40B4-BE49-F238E27FC236}">
                    <a16:creationId xmlns:a16="http://schemas.microsoft.com/office/drawing/2014/main" id="{8E8ABE33-A31A-8417-3734-249472D90BA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93" name="Group 92">
              <a:extLst>
                <a:ext uri="{FF2B5EF4-FFF2-40B4-BE49-F238E27FC236}">
                  <a16:creationId xmlns:a16="http://schemas.microsoft.com/office/drawing/2014/main" id="{C6871E10-CDFC-A401-19C0-77F9C73AB7A1}"/>
                </a:ext>
              </a:extLst>
            </p:cNvPr>
            <p:cNvGrpSpPr/>
            <p:nvPr/>
          </p:nvGrpSpPr>
          <p:grpSpPr>
            <a:xfrm flipH="1">
              <a:off x="3241048" y="2631843"/>
              <a:ext cx="965163" cy="1167926"/>
              <a:chOff x="1793144" y="2631843"/>
              <a:chExt cx="988676" cy="1167926"/>
            </a:xfrm>
          </p:grpSpPr>
          <p:grpSp>
            <p:nvGrpSpPr>
              <p:cNvPr id="94" name="Group 93">
                <a:extLst>
                  <a:ext uri="{FF2B5EF4-FFF2-40B4-BE49-F238E27FC236}">
                    <a16:creationId xmlns:a16="http://schemas.microsoft.com/office/drawing/2014/main" id="{D207AA11-D30E-56F7-393A-E1BD49821ED9}"/>
                  </a:ext>
                </a:extLst>
              </p:cNvPr>
              <p:cNvGrpSpPr/>
              <p:nvPr/>
            </p:nvGrpSpPr>
            <p:grpSpPr>
              <a:xfrm flipH="1">
                <a:off x="2052916" y="2999019"/>
                <a:ext cx="728904" cy="800750"/>
                <a:chOff x="2752366" y="2932590"/>
                <a:chExt cx="877667" cy="910413"/>
              </a:xfrm>
            </p:grpSpPr>
            <p:sp>
              <p:nvSpPr>
                <p:cNvPr id="96" name="Rectangle: Rounded Corners 95">
                  <a:extLst>
                    <a:ext uri="{FF2B5EF4-FFF2-40B4-BE49-F238E27FC236}">
                      <a16:creationId xmlns:a16="http://schemas.microsoft.com/office/drawing/2014/main" id="{A6B5CD99-9718-9661-92CE-FBC9D4537054}"/>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7" name="Rectangle: Rounded Corners 96">
                  <a:extLst>
                    <a:ext uri="{FF2B5EF4-FFF2-40B4-BE49-F238E27FC236}">
                      <a16:creationId xmlns:a16="http://schemas.microsoft.com/office/drawing/2014/main" id="{0FBE2548-4514-ED6B-A449-44BAB720B2C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95" name="Google Shape;315;p4">
                <a:extLst>
                  <a:ext uri="{FF2B5EF4-FFF2-40B4-BE49-F238E27FC236}">
                    <a16:creationId xmlns:a16="http://schemas.microsoft.com/office/drawing/2014/main" id="{4AB9228A-F66C-D7F1-E6E9-60E82093159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grpSp>
        <p:nvGrpSpPr>
          <p:cNvPr id="102" name="Group 101">
            <a:extLst>
              <a:ext uri="{FF2B5EF4-FFF2-40B4-BE49-F238E27FC236}">
                <a16:creationId xmlns:a16="http://schemas.microsoft.com/office/drawing/2014/main" id="{0D3D968A-1857-0E9E-0657-3E2401F96C6A}"/>
              </a:ext>
            </a:extLst>
          </p:cNvPr>
          <p:cNvGrpSpPr/>
          <p:nvPr/>
        </p:nvGrpSpPr>
        <p:grpSpPr>
          <a:xfrm>
            <a:off x="7985791" y="2051257"/>
            <a:ext cx="2413067" cy="3169619"/>
            <a:chOff x="1793144" y="2051257"/>
            <a:chExt cx="2413067" cy="3169619"/>
          </a:xfrm>
        </p:grpSpPr>
        <p:sp>
          <p:nvSpPr>
            <p:cNvPr id="103" name="Google Shape;315;p4">
              <a:extLst>
                <a:ext uri="{FF2B5EF4-FFF2-40B4-BE49-F238E27FC236}">
                  <a16:creationId xmlns:a16="http://schemas.microsoft.com/office/drawing/2014/main" id="{A1D9E942-A423-EFE1-67FA-F2DFCE55F4B7}"/>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4" name="Google Shape;317;p4">
              <a:extLst>
                <a:ext uri="{FF2B5EF4-FFF2-40B4-BE49-F238E27FC236}">
                  <a16:creationId xmlns:a16="http://schemas.microsoft.com/office/drawing/2014/main" id="{846D8E49-FBEA-AACF-901A-5995CACBDBD5}"/>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105" name="Group 104">
              <a:extLst>
                <a:ext uri="{FF2B5EF4-FFF2-40B4-BE49-F238E27FC236}">
                  <a16:creationId xmlns:a16="http://schemas.microsoft.com/office/drawing/2014/main" id="{4A65A011-3BB8-151B-140D-49F6EAC3354E}"/>
                </a:ext>
              </a:extLst>
            </p:cNvPr>
            <p:cNvGrpSpPr/>
            <p:nvPr/>
          </p:nvGrpSpPr>
          <p:grpSpPr>
            <a:xfrm>
              <a:off x="1793144" y="2631843"/>
              <a:ext cx="1014282" cy="1179025"/>
              <a:chOff x="1793144" y="2631843"/>
              <a:chExt cx="1014282" cy="1179025"/>
            </a:xfrm>
          </p:grpSpPr>
          <p:grpSp>
            <p:nvGrpSpPr>
              <p:cNvPr id="111" name="Group 110">
                <a:extLst>
                  <a:ext uri="{FF2B5EF4-FFF2-40B4-BE49-F238E27FC236}">
                    <a16:creationId xmlns:a16="http://schemas.microsoft.com/office/drawing/2014/main" id="{38E0F2B0-3C4F-6133-7FAD-24C282763EC3}"/>
                  </a:ext>
                </a:extLst>
              </p:cNvPr>
              <p:cNvGrpSpPr/>
              <p:nvPr/>
            </p:nvGrpSpPr>
            <p:grpSpPr>
              <a:xfrm flipH="1">
                <a:off x="2052917" y="2999019"/>
                <a:ext cx="754509" cy="811849"/>
                <a:chOff x="2721535" y="2932590"/>
                <a:chExt cx="908498" cy="923032"/>
              </a:xfrm>
            </p:grpSpPr>
            <p:sp>
              <p:nvSpPr>
                <p:cNvPr id="113" name="Rectangle: Rounded Corners 112">
                  <a:extLst>
                    <a:ext uri="{FF2B5EF4-FFF2-40B4-BE49-F238E27FC236}">
                      <a16:creationId xmlns:a16="http://schemas.microsoft.com/office/drawing/2014/main" id="{E4363020-B3D3-6ED6-A3E4-8DCC0F8B4DEC}"/>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4" name="Rectangle: Rounded Corners 113">
                  <a:extLst>
                    <a:ext uri="{FF2B5EF4-FFF2-40B4-BE49-F238E27FC236}">
                      <a16:creationId xmlns:a16="http://schemas.microsoft.com/office/drawing/2014/main" id="{B248A506-A91A-0401-2906-F961B84E8492}"/>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12" name="Google Shape;315;p4">
                <a:extLst>
                  <a:ext uri="{FF2B5EF4-FFF2-40B4-BE49-F238E27FC236}">
                    <a16:creationId xmlns:a16="http://schemas.microsoft.com/office/drawing/2014/main" id="{9ED563DF-4742-A4C7-9B50-84E841223C5F}"/>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106" name="Group 105">
              <a:extLst>
                <a:ext uri="{FF2B5EF4-FFF2-40B4-BE49-F238E27FC236}">
                  <a16:creationId xmlns:a16="http://schemas.microsoft.com/office/drawing/2014/main" id="{89CAFF25-520C-443C-AAD2-854D2B0B4498}"/>
                </a:ext>
              </a:extLst>
            </p:cNvPr>
            <p:cNvGrpSpPr/>
            <p:nvPr/>
          </p:nvGrpSpPr>
          <p:grpSpPr>
            <a:xfrm flipH="1">
              <a:off x="3241048" y="2631843"/>
              <a:ext cx="965163" cy="1167926"/>
              <a:chOff x="1793144" y="2631843"/>
              <a:chExt cx="988676" cy="1167926"/>
            </a:xfrm>
          </p:grpSpPr>
          <p:grpSp>
            <p:nvGrpSpPr>
              <p:cNvPr id="107" name="Group 106">
                <a:extLst>
                  <a:ext uri="{FF2B5EF4-FFF2-40B4-BE49-F238E27FC236}">
                    <a16:creationId xmlns:a16="http://schemas.microsoft.com/office/drawing/2014/main" id="{5CDA79F6-1879-CE03-561B-9FDD87E0EBE4}"/>
                  </a:ext>
                </a:extLst>
              </p:cNvPr>
              <p:cNvGrpSpPr/>
              <p:nvPr/>
            </p:nvGrpSpPr>
            <p:grpSpPr>
              <a:xfrm flipH="1">
                <a:off x="2052916" y="2999019"/>
                <a:ext cx="728904" cy="800750"/>
                <a:chOff x="2752366" y="2932590"/>
                <a:chExt cx="877667" cy="910413"/>
              </a:xfrm>
            </p:grpSpPr>
            <p:sp>
              <p:nvSpPr>
                <p:cNvPr id="109" name="Rectangle: Rounded Corners 108">
                  <a:extLst>
                    <a:ext uri="{FF2B5EF4-FFF2-40B4-BE49-F238E27FC236}">
                      <a16:creationId xmlns:a16="http://schemas.microsoft.com/office/drawing/2014/main" id="{F587BA21-0A04-452F-1422-08D904E9922C}"/>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0" name="Rectangle: Rounded Corners 109">
                  <a:extLst>
                    <a:ext uri="{FF2B5EF4-FFF2-40B4-BE49-F238E27FC236}">
                      <a16:creationId xmlns:a16="http://schemas.microsoft.com/office/drawing/2014/main" id="{78A012F5-141D-FC7A-C637-87EAF7759F35}"/>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08" name="Google Shape;315;p4">
                <a:extLst>
                  <a:ext uri="{FF2B5EF4-FFF2-40B4-BE49-F238E27FC236}">
                    <a16:creationId xmlns:a16="http://schemas.microsoft.com/office/drawing/2014/main" id="{BAFC3987-4A8E-8C08-1CDA-775A6CF68E35}"/>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14756372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Búsqueda y reunificación familiar (BRF)</a:t>
            </a:r>
          </a:p>
        </p:txBody>
      </p:sp>
      <p:sp>
        <p:nvSpPr>
          <p:cNvPr id="3" name="Rectangle 2">
            <a:extLst>
              <a:ext uri="{FF2B5EF4-FFF2-40B4-BE49-F238E27FC236}">
                <a16:creationId xmlns:a16="http://schemas.microsoft.com/office/drawing/2014/main" id="{AACA5CA7-D12A-4F1D-3D8F-64CD4B880025}"/>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7634926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t>Demostración en CPIMS</a:t>
            </a:r>
            <a:endParaRPr lang="es-ES_tradnl" dirty="0">
              <a:latin typeface="Arial" panose="020B0604020202020204" pitchFamily="34" charset="0"/>
              <a:cs typeface="Arial" panose="020B0604020202020204" pitchFamily="34" charset="0"/>
            </a:endParaRPr>
          </a:p>
        </p:txBody>
      </p:sp>
      <p:pic>
        <p:nvPicPr>
          <p:cNvPr id="2" name="Graphic 1" descr="Vlog with solid fill">
            <a:hlinkClick r:id="rId3"/>
            <a:extLst>
              <a:ext uri="{FF2B5EF4-FFF2-40B4-BE49-F238E27FC236}">
                <a16:creationId xmlns:a16="http://schemas.microsoft.com/office/drawing/2014/main" id="{3AEF40E3-C60F-1CBA-35D1-B72232D5E0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823" y="1708428"/>
            <a:ext cx="3952227" cy="3952227"/>
          </a:xfrm>
          <a:prstGeom prst="rect">
            <a:avLst/>
          </a:prstGeom>
        </p:spPr>
      </p:pic>
      <p:sp>
        <p:nvSpPr>
          <p:cNvPr id="6" name="Google Shape;798;p37">
            <a:extLst>
              <a:ext uri="{FF2B5EF4-FFF2-40B4-BE49-F238E27FC236}">
                <a16:creationId xmlns:a16="http://schemas.microsoft.com/office/drawing/2014/main" id="{F76C15D4-80CA-15CF-D174-E56E345CFBD4}"/>
              </a:ext>
            </a:extLst>
          </p:cNvPr>
          <p:cNvSpPr txBox="1"/>
          <p:nvPr/>
        </p:nvSpPr>
        <p:spPr>
          <a:xfrm>
            <a:off x="5570806" y="1749421"/>
            <a:ext cx="5782994" cy="4418285"/>
          </a:xfrm>
          <a:prstGeom prst="rect">
            <a:avLst/>
          </a:prstGeom>
          <a:noFill/>
          <a:ln>
            <a:noFill/>
          </a:ln>
        </p:spPr>
        <p:txBody>
          <a:bodyPr spcFirstLastPara="1" wrap="square" lIns="91425" tIns="45700" rIns="91425" bIns="45700" anchor="t" anchorCtr="0">
            <a:spAutoFit/>
          </a:bodyPr>
          <a:lstStyle/>
          <a:p>
            <a:pPr>
              <a:lnSpc>
                <a:spcPct val="107000"/>
              </a:lnSpc>
              <a:spcAft>
                <a:spcPts val="1200"/>
              </a:spcAft>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Información adicional sobre el registro y la evaluación inicial para niñas, niños y adolescentes separados y no acompañados (UASC)</a:t>
            </a: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 de menores desaparecidos</a:t>
            </a: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 de búsqueda</a:t>
            </a: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Formularios de verificación para menores y adultos</a:t>
            </a: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 de reunificación</a:t>
            </a:r>
          </a:p>
        </p:txBody>
      </p:sp>
      <p:sp>
        <p:nvSpPr>
          <p:cNvPr id="3" name="Rectangle 2">
            <a:extLst>
              <a:ext uri="{FF2B5EF4-FFF2-40B4-BE49-F238E27FC236}">
                <a16:creationId xmlns:a16="http://schemas.microsoft.com/office/drawing/2014/main" id="{3D1E712C-1ED2-1559-D85C-406D30EBCB5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211435404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t>Demostración en CPIMS</a:t>
            </a:r>
            <a:endParaRPr lang="es-ES_tradnl" dirty="0">
              <a:latin typeface="Arial" panose="020B0604020202020204" pitchFamily="34" charset="0"/>
              <a:cs typeface="Arial" panose="020B0604020202020204" pitchFamily="34" charset="0"/>
            </a:endParaRPr>
          </a:p>
        </p:txBody>
      </p:sp>
      <p:pic>
        <p:nvPicPr>
          <p:cNvPr id="2" name="Graphic 1" descr="Vlog with solid fill">
            <a:hlinkClick r:id="rId3"/>
            <a:extLst>
              <a:ext uri="{FF2B5EF4-FFF2-40B4-BE49-F238E27FC236}">
                <a16:creationId xmlns:a16="http://schemas.microsoft.com/office/drawing/2014/main" id="{AE5ED8D3-5A38-9FA1-10C0-BEC9B5EC9B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823" y="1708428"/>
            <a:ext cx="3952227" cy="3952227"/>
          </a:xfrm>
          <a:prstGeom prst="rect">
            <a:avLst/>
          </a:prstGeom>
        </p:spPr>
      </p:pic>
      <p:sp>
        <p:nvSpPr>
          <p:cNvPr id="6" name="Google Shape;798;p37">
            <a:extLst>
              <a:ext uri="{FF2B5EF4-FFF2-40B4-BE49-F238E27FC236}">
                <a16:creationId xmlns:a16="http://schemas.microsoft.com/office/drawing/2014/main" id="{3C4B59F7-F967-9A9B-A1B2-541A3A364023}"/>
              </a:ext>
            </a:extLst>
          </p:cNvPr>
          <p:cNvSpPr txBox="1"/>
          <p:nvPr/>
        </p:nvSpPr>
        <p:spPr>
          <a:xfrm>
            <a:off x="6096000" y="3224438"/>
            <a:ext cx="4485095" cy="103652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Funcionalidad de </a:t>
            </a:r>
            <a:br>
              <a:rPr lang="es-ES_tradnl" sz="2400" dirty="0">
                <a:solidFill>
                  <a:schemeClr val="dk1"/>
                </a:solidFill>
                <a:latin typeface="Arial" panose="020B0604020202020204" pitchFamily="34" charset="0"/>
                <a:ea typeface="Helvetica Neue"/>
                <a:cs typeface="Arial" panose="020B0604020202020204" pitchFamily="34" charset="0"/>
                <a:sym typeface="Helvetica Neue"/>
              </a:rPr>
            </a:b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“emparejamiento”</a:t>
            </a:r>
          </a:p>
        </p:txBody>
      </p:sp>
      <p:sp>
        <p:nvSpPr>
          <p:cNvPr id="4" name="Rectangle 3">
            <a:extLst>
              <a:ext uri="{FF2B5EF4-FFF2-40B4-BE49-F238E27FC236}">
                <a16:creationId xmlns:a16="http://schemas.microsoft.com/office/drawing/2014/main" id="{B807E047-3F5A-5A1C-5C15-1682E27738C2}"/>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34976537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Hora de practicar</a:t>
            </a:r>
          </a:p>
        </p:txBody>
      </p:sp>
      <p:grpSp>
        <p:nvGrpSpPr>
          <p:cNvPr id="3" name="Group 2">
            <a:extLst>
              <a:ext uri="{FF2B5EF4-FFF2-40B4-BE49-F238E27FC236}">
                <a16:creationId xmlns:a16="http://schemas.microsoft.com/office/drawing/2014/main" id="{E30E89F5-F14B-15D4-C917-AFB95E53A70A}"/>
              </a:ext>
            </a:extLst>
          </p:cNvPr>
          <p:cNvGrpSpPr/>
          <p:nvPr/>
        </p:nvGrpSpPr>
        <p:grpSpPr>
          <a:xfrm>
            <a:off x="2256013" y="2117169"/>
            <a:ext cx="1551707" cy="2938672"/>
            <a:chOff x="7838339" y="2226754"/>
            <a:chExt cx="1969639" cy="3730164"/>
          </a:xfrm>
          <a:solidFill>
            <a:schemeClr val="accent5"/>
          </a:solidFill>
        </p:grpSpPr>
        <p:sp>
          <p:nvSpPr>
            <p:cNvPr id="4" name="Round Same Side Corner Rectangle 3">
              <a:extLst>
                <a:ext uri="{FF2B5EF4-FFF2-40B4-BE49-F238E27FC236}">
                  <a16:creationId xmlns:a16="http://schemas.microsoft.com/office/drawing/2014/main" id="{B4852CAE-BE4C-2F9C-C690-0D0DC4E2789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08A1BC75-1211-3BF7-CC72-FDBE206C0D3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7" name="Group 6">
              <a:extLst>
                <a:ext uri="{FF2B5EF4-FFF2-40B4-BE49-F238E27FC236}">
                  <a16:creationId xmlns:a16="http://schemas.microsoft.com/office/drawing/2014/main" id="{B15BC6A4-9602-B84D-6866-97B5053231AE}"/>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318ECCBD-DA40-29AD-F4B4-7C5253DAB9C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a:extLst>
                  <a:ext uri="{FF2B5EF4-FFF2-40B4-BE49-F238E27FC236}">
                    <a16:creationId xmlns:a16="http://schemas.microsoft.com/office/drawing/2014/main" id="{59874822-28FF-AB6B-6BA0-1F1FFC6D2C8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8" name="Group 7">
              <a:extLst>
                <a:ext uri="{FF2B5EF4-FFF2-40B4-BE49-F238E27FC236}">
                  <a16:creationId xmlns:a16="http://schemas.microsoft.com/office/drawing/2014/main" id="{ACF62B74-F31A-C146-80A1-E3C855DDF434}"/>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5F427CA2-D1F0-59FB-078E-DDEAB1107E6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770D72F6-945F-E5D7-C275-96CF4E3E22E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13" name="TextBox 12">
            <a:extLst>
              <a:ext uri="{FF2B5EF4-FFF2-40B4-BE49-F238E27FC236}">
                <a16:creationId xmlns:a16="http://schemas.microsoft.com/office/drawing/2014/main" id="{CDBBE702-66C9-1586-AD3B-44C3E63F8F7B}"/>
              </a:ext>
            </a:extLst>
          </p:cNvPr>
          <p:cNvSpPr txBox="1"/>
          <p:nvPr/>
        </p:nvSpPr>
        <p:spPr>
          <a:xfrm>
            <a:off x="4779243" y="2605039"/>
            <a:ext cx="5449721" cy="2829814"/>
          </a:xfrm>
          <a:prstGeom prst="rect">
            <a:avLst/>
          </a:prstGeom>
          <a:noFill/>
        </p:spPr>
        <p:txBody>
          <a:bodyPr wrap="square">
            <a:spAutoFit/>
          </a:bodyPr>
          <a:lstStyle/>
          <a:p>
            <a:pPr marL="0" marR="0" lvl="0" indent="0" algn="l" rtl="0">
              <a:lnSpc>
                <a:spcPct val="107000"/>
              </a:lnSpc>
              <a:spcBef>
                <a:spcPts val="0"/>
              </a:spcBef>
              <a:buNone/>
            </a:pPr>
            <a:r>
              <a:rPr lang="es-ES_tradnl" sz="2400" b="1" dirty="0">
                <a:solidFill>
                  <a:schemeClr val="dk1"/>
                </a:solidFill>
                <a:latin typeface="Arial"/>
                <a:ea typeface="Arial"/>
                <a:cs typeface="Arial"/>
                <a:sym typeface="Arial"/>
              </a:rPr>
              <a:t>PERSONAL QUE TRABAJE EN BRF</a:t>
            </a:r>
          </a:p>
          <a:p>
            <a:pPr marL="285750" marR="0" lvl="0" indent="-285750" algn="l" rtl="0">
              <a:lnSpc>
                <a:spcPct val="107000"/>
              </a:lnSpc>
              <a:spcBef>
                <a:spcPts val="0"/>
              </a:spcBef>
              <a:buFont typeface="Arial" panose="020B0604020202020204" pitchFamily="34" charset="0"/>
              <a:buChar char="•"/>
            </a:pPr>
            <a:r>
              <a:rPr lang="es-ES_tradnl" sz="2400" dirty="0">
                <a:solidFill>
                  <a:schemeClr val="dk1"/>
                </a:solidFill>
                <a:latin typeface="Arial"/>
                <a:ea typeface="Arial"/>
                <a:cs typeface="Arial"/>
                <a:sym typeface="Arial"/>
              </a:rPr>
              <a:t>Practicar cómo crear una solicitud de búsqueda (rastreo) </a:t>
            </a:r>
          </a:p>
          <a:p>
            <a:pPr marL="285750" marR="0" lvl="0" indent="-285750" algn="l" rtl="0">
              <a:lnSpc>
                <a:spcPct val="107000"/>
              </a:lnSpc>
              <a:spcBef>
                <a:spcPts val="0"/>
              </a:spcBef>
              <a:buFont typeface="Arial" panose="020B0604020202020204" pitchFamily="34" charset="0"/>
              <a:buChar char="•"/>
            </a:pPr>
            <a:r>
              <a:rPr lang="es-ES_tradnl" sz="2400" dirty="0">
                <a:solidFill>
                  <a:schemeClr val="dk1"/>
                </a:solidFill>
                <a:latin typeface="Arial"/>
                <a:ea typeface="Arial"/>
                <a:cs typeface="Arial"/>
                <a:sym typeface="Arial"/>
              </a:rPr>
              <a:t>Practicar cómo llenar el formulario del solicitante</a:t>
            </a:r>
          </a:p>
          <a:p>
            <a:pPr marL="285750" marR="0" lvl="0" indent="-285750" algn="l" rtl="0">
              <a:lnSpc>
                <a:spcPct val="107000"/>
              </a:lnSpc>
              <a:spcBef>
                <a:spcPts val="0"/>
              </a:spcBef>
              <a:buFont typeface="Arial" panose="020B0604020202020204" pitchFamily="34" charset="0"/>
              <a:buChar char="•"/>
            </a:pPr>
            <a:r>
              <a:rPr lang="es-ES_tradnl" sz="2400" dirty="0">
                <a:solidFill>
                  <a:schemeClr val="dk1"/>
                </a:solidFill>
                <a:latin typeface="Arial"/>
                <a:ea typeface="Arial"/>
                <a:cs typeface="Arial"/>
                <a:sym typeface="Arial"/>
              </a:rPr>
              <a:t>Practicar la función de “emparejamiento” </a:t>
            </a:r>
          </a:p>
        </p:txBody>
      </p:sp>
      <p:sp>
        <p:nvSpPr>
          <p:cNvPr id="5" name="Rectangle 4">
            <a:extLst>
              <a:ext uri="{FF2B5EF4-FFF2-40B4-BE49-F238E27FC236}">
                <a16:creationId xmlns:a16="http://schemas.microsoft.com/office/drawing/2014/main" id="{F36EF72B-E07C-2913-4A79-58B1F441DD58}"/>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379315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899E-A948-25CD-562D-C9B100C0902F}"/>
              </a:ext>
            </a:extLst>
          </p:cNvPr>
          <p:cNvSpPr>
            <a:spLocks noGrp="1"/>
          </p:cNvSpPr>
          <p:nvPr>
            <p:ph type="title"/>
          </p:nvPr>
        </p:nvSpPr>
        <p:spPr/>
        <p:txBody>
          <a:bodyPr>
            <a:normAutofit/>
          </a:bodyPr>
          <a:lstStyle/>
          <a:p>
            <a:r>
              <a:rPr lang="es-ES_tradnl" dirty="0">
                <a:latin typeface="Arial"/>
                <a:cs typeface="Arial"/>
              </a:rPr>
              <a:t>Acuerdos de aprendizaje grupales</a:t>
            </a:r>
            <a:endParaRPr lang="es-ES_tradnl" dirty="0"/>
          </a:p>
        </p:txBody>
      </p:sp>
      <p:sp>
        <p:nvSpPr>
          <p:cNvPr id="5" name="Flowchart: Card 4">
            <a:extLst>
              <a:ext uri="{FF2B5EF4-FFF2-40B4-BE49-F238E27FC236}">
                <a16:creationId xmlns:a16="http://schemas.microsoft.com/office/drawing/2014/main" id="{1FBA02F4-BA8F-558B-056C-E75584BEA39B}"/>
              </a:ext>
            </a:extLst>
          </p:cNvPr>
          <p:cNvSpPr/>
          <p:nvPr/>
        </p:nvSpPr>
        <p:spPr>
          <a:xfrm flipH="1">
            <a:off x="5430177" y="2555382"/>
            <a:ext cx="2146300" cy="2501900"/>
          </a:xfrm>
          <a:prstGeom prst="flowChartPunchedCar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0" name="Group 9">
            <a:extLst>
              <a:ext uri="{FF2B5EF4-FFF2-40B4-BE49-F238E27FC236}">
                <a16:creationId xmlns:a16="http://schemas.microsoft.com/office/drawing/2014/main" id="{B1715A78-33F2-88B8-1CDB-FAB49477C4A9}"/>
              </a:ext>
            </a:extLst>
          </p:cNvPr>
          <p:cNvGrpSpPr/>
          <p:nvPr/>
        </p:nvGrpSpPr>
        <p:grpSpPr>
          <a:xfrm rot="3724370">
            <a:off x="8492234" y="2677176"/>
            <a:ext cx="262462" cy="1611331"/>
            <a:chOff x="1282700" y="1709132"/>
            <a:chExt cx="165100" cy="1013598"/>
          </a:xfrm>
        </p:grpSpPr>
        <p:sp>
          <p:nvSpPr>
            <p:cNvPr id="8" name="Rectangle 7">
              <a:extLst>
                <a:ext uri="{FF2B5EF4-FFF2-40B4-BE49-F238E27FC236}">
                  <a16:creationId xmlns:a16="http://schemas.microsoft.com/office/drawing/2014/main" id="{E701DDC7-6421-570D-E993-623B6856F94E}"/>
                </a:ext>
              </a:extLst>
            </p:cNvPr>
            <p:cNvSpPr/>
            <p:nvPr/>
          </p:nvSpPr>
          <p:spPr>
            <a:xfrm>
              <a:off x="1282700" y="1709132"/>
              <a:ext cx="165100" cy="868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Isosceles Triangle 8">
              <a:extLst>
                <a:ext uri="{FF2B5EF4-FFF2-40B4-BE49-F238E27FC236}">
                  <a16:creationId xmlns:a16="http://schemas.microsoft.com/office/drawing/2014/main" id="{3C8C8136-0497-FE5C-A447-D3F3E8BF6EB1}"/>
                </a:ext>
              </a:extLst>
            </p:cNvPr>
            <p:cNvSpPr/>
            <p:nvPr/>
          </p:nvSpPr>
          <p:spPr>
            <a:xfrm rot="10800000">
              <a:off x="1282700" y="2578100"/>
              <a:ext cx="165100" cy="14463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6" name="Oval 5">
            <a:extLst>
              <a:ext uri="{FF2B5EF4-FFF2-40B4-BE49-F238E27FC236}">
                <a16:creationId xmlns:a16="http://schemas.microsoft.com/office/drawing/2014/main" id="{98322813-6092-BCB8-2BE6-437D2DE35624}"/>
              </a:ext>
            </a:extLst>
          </p:cNvPr>
          <p:cNvSpPr/>
          <p:nvPr/>
        </p:nvSpPr>
        <p:spPr>
          <a:xfrm rot="1924370">
            <a:off x="8278112" y="3072130"/>
            <a:ext cx="919914" cy="91991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2" name="Group 11">
            <a:extLst>
              <a:ext uri="{FF2B5EF4-FFF2-40B4-BE49-F238E27FC236}">
                <a16:creationId xmlns:a16="http://schemas.microsoft.com/office/drawing/2014/main" id="{F1BC8EAF-DBEF-2939-2CA1-027A2BE69B0F}"/>
              </a:ext>
            </a:extLst>
          </p:cNvPr>
          <p:cNvGrpSpPr/>
          <p:nvPr/>
        </p:nvGrpSpPr>
        <p:grpSpPr>
          <a:xfrm rot="19133848">
            <a:off x="3467093" y="1894104"/>
            <a:ext cx="262462" cy="1611331"/>
            <a:chOff x="1282700" y="1709132"/>
            <a:chExt cx="165100" cy="1013598"/>
          </a:xfrm>
        </p:grpSpPr>
        <p:sp>
          <p:nvSpPr>
            <p:cNvPr id="13" name="Rectangle 12">
              <a:extLst>
                <a:ext uri="{FF2B5EF4-FFF2-40B4-BE49-F238E27FC236}">
                  <a16:creationId xmlns:a16="http://schemas.microsoft.com/office/drawing/2014/main" id="{0E947044-ED92-EABB-5FE8-2D775DD8D351}"/>
                </a:ext>
              </a:extLst>
            </p:cNvPr>
            <p:cNvSpPr/>
            <p:nvPr/>
          </p:nvSpPr>
          <p:spPr>
            <a:xfrm>
              <a:off x="1282700" y="1709132"/>
              <a:ext cx="165100" cy="868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Isosceles Triangle 13">
              <a:extLst>
                <a:ext uri="{FF2B5EF4-FFF2-40B4-BE49-F238E27FC236}">
                  <a16:creationId xmlns:a16="http://schemas.microsoft.com/office/drawing/2014/main" id="{6875C527-9315-B6F6-E32B-B8932896EDAB}"/>
                </a:ext>
              </a:extLst>
            </p:cNvPr>
            <p:cNvSpPr/>
            <p:nvPr/>
          </p:nvSpPr>
          <p:spPr>
            <a:xfrm rot="10800000">
              <a:off x="1282700" y="2578100"/>
              <a:ext cx="165100" cy="14463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5" name="Oval 14">
            <a:extLst>
              <a:ext uri="{FF2B5EF4-FFF2-40B4-BE49-F238E27FC236}">
                <a16:creationId xmlns:a16="http://schemas.microsoft.com/office/drawing/2014/main" id="{68BF7369-1ABF-B966-E153-42D00A62DB4A}"/>
              </a:ext>
            </a:extLst>
          </p:cNvPr>
          <p:cNvSpPr/>
          <p:nvPr/>
        </p:nvSpPr>
        <p:spPr>
          <a:xfrm>
            <a:off x="2973359" y="2271417"/>
            <a:ext cx="919914" cy="91991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Rounded Corners 19">
            <a:extLst>
              <a:ext uri="{FF2B5EF4-FFF2-40B4-BE49-F238E27FC236}">
                <a16:creationId xmlns:a16="http://schemas.microsoft.com/office/drawing/2014/main" id="{5166082F-857E-485B-2BBA-BFA03A9FE3E2}"/>
              </a:ext>
            </a:extLst>
          </p:cNvPr>
          <p:cNvSpPr/>
          <p:nvPr/>
        </p:nvSpPr>
        <p:spPr>
          <a:xfrm rot="1207745">
            <a:off x="1519193" y="1989114"/>
            <a:ext cx="1354741" cy="660970"/>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Rectangle: Rounded Corners 20">
            <a:extLst>
              <a:ext uri="{FF2B5EF4-FFF2-40B4-BE49-F238E27FC236}">
                <a16:creationId xmlns:a16="http://schemas.microsoft.com/office/drawing/2014/main" id="{2944EEED-BDAE-2C5F-E753-4D9A3A2FD8CA}"/>
              </a:ext>
            </a:extLst>
          </p:cNvPr>
          <p:cNvSpPr/>
          <p:nvPr/>
        </p:nvSpPr>
        <p:spPr>
          <a:xfrm rot="21015201">
            <a:off x="2234681" y="4567268"/>
            <a:ext cx="1354741" cy="660970"/>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 name="Rectangle: Rounded Corners 21">
            <a:extLst>
              <a:ext uri="{FF2B5EF4-FFF2-40B4-BE49-F238E27FC236}">
                <a16:creationId xmlns:a16="http://schemas.microsoft.com/office/drawing/2014/main" id="{43F7F6B7-6D72-C27C-43EB-F5A7839505BB}"/>
              </a:ext>
            </a:extLst>
          </p:cNvPr>
          <p:cNvSpPr/>
          <p:nvPr/>
        </p:nvSpPr>
        <p:spPr>
          <a:xfrm rot="1853661">
            <a:off x="9171759" y="3836560"/>
            <a:ext cx="1354741" cy="660970"/>
          </a:xfrm>
          <a:prstGeom prst="roundRect">
            <a:avLst>
              <a:gd name="adj" fmla="val 5000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6" name="Group 15">
            <a:extLst>
              <a:ext uri="{FF2B5EF4-FFF2-40B4-BE49-F238E27FC236}">
                <a16:creationId xmlns:a16="http://schemas.microsoft.com/office/drawing/2014/main" id="{EE0268AC-D5FE-B03F-657C-AE73AE738B39}"/>
              </a:ext>
            </a:extLst>
          </p:cNvPr>
          <p:cNvGrpSpPr/>
          <p:nvPr/>
        </p:nvGrpSpPr>
        <p:grpSpPr>
          <a:xfrm rot="16762852">
            <a:off x="4092884" y="3779875"/>
            <a:ext cx="262462" cy="1611331"/>
            <a:chOff x="1282700" y="1709132"/>
            <a:chExt cx="165100" cy="1013598"/>
          </a:xfrm>
        </p:grpSpPr>
        <p:sp>
          <p:nvSpPr>
            <p:cNvPr id="17" name="Rectangle 16">
              <a:extLst>
                <a:ext uri="{FF2B5EF4-FFF2-40B4-BE49-F238E27FC236}">
                  <a16:creationId xmlns:a16="http://schemas.microsoft.com/office/drawing/2014/main" id="{442A943A-63EE-F320-BAF8-50DAB12668E6}"/>
                </a:ext>
              </a:extLst>
            </p:cNvPr>
            <p:cNvSpPr/>
            <p:nvPr/>
          </p:nvSpPr>
          <p:spPr>
            <a:xfrm>
              <a:off x="1282700" y="1709132"/>
              <a:ext cx="165100" cy="868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Isosceles Triangle 17">
              <a:extLst>
                <a:ext uri="{FF2B5EF4-FFF2-40B4-BE49-F238E27FC236}">
                  <a16:creationId xmlns:a16="http://schemas.microsoft.com/office/drawing/2014/main" id="{7E6C063A-5E8D-07EC-654A-886054205195}"/>
                </a:ext>
              </a:extLst>
            </p:cNvPr>
            <p:cNvSpPr/>
            <p:nvPr/>
          </p:nvSpPr>
          <p:spPr>
            <a:xfrm rot="10800000">
              <a:off x="1282700" y="2578100"/>
              <a:ext cx="165100" cy="14463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9" name="Oval 18">
            <a:extLst>
              <a:ext uri="{FF2B5EF4-FFF2-40B4-BE49-F238E27FC236}">
                <a16:creationId xmlns:a16="http://schemas.microsoft.com/office/drawing/2014/main" id="{08311DB8-98BA-1E78-F57B-D24A76A9D649}"/>
              </a:ext>
            </a:extLst>
          </p:cNvPr>
          <p:cNvSpPr/>
          <p:nvPr/>
        </p:nvSpPr>
        <p:spPr>
          <a:xfrm>
            <a:off x="3704514" y="4235850"/>
            <a:ext cx="919914" cy="91991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 name="Rectangle 23">
            <a:extLst>
              <a:ext uri="{FF2B5EF4-FFF2-40B4-BE49-F238E27FC236}">
                <a16:creationId xmlns:a16="http://schemas.microsoft.com/office/drawing/2014/main" id="{02459E7A-8614-AEC3-9E67-0ABB2B528E54}"/>
              </a:ext>
            </a:extLst>
          </p:cNvPr>
          <p:cNvSpPr/>
          <p:nvPr/>
        </p:nvSpPr>
        <p:spPr>
          <a:xfrm>
            <a:off x="5880694" y="3328096"/>
            <a:ext cx="1260767" cy="20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Rectangle 24">
            <a:extLst>
              <a:ext uri="{FF2B5EF4-FFF2-40B4-BE49-F238E27FC236}">
                <a16:creationId xmlns:a16="http://schemas.microsoft.com/office/drawing/2014/main" id="{F758B44C-DFCD-EED9-9661-813D030E0DA9}"/>
              </a:ext>
            </a:extLst>
          </p:cNvPr>
          <p:cNvSpPr/>
          <p:nvPr/>
        </p:nvSpPr>
        <p:spPr>
          <a:xfrm>
            <a:off x="5880694" y="3803397"/>
            <a:ext cx="1260767" cy="20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Rectangle 25">
            <a:extLst>
              <a:ext uri="{FF2B5EF4-FFF2-40B4-BE49-F238E27FC236}">
                <a16:creationId xmlns:a16="http://schemas.microsoft.com/office/drawing/2014/main" id="{642C3587-1349-08C0-E7C8-E54F0274A310}"/>
              </a:ext>
            </a:extLst>
          </p:cNvPr>
          <p:cNvSpPr/>
          <p:nvPr/>
        </p:nvSpPr>
        <p:spPr>
          <a:xfrm>
            <a:off x="5880694" y="4302844"/>
            <a:ext cx="1260767" cy="201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6408025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Comentarios y discusión</a:t>
            </a:r>
          </a:p>
        </p:txBody>
      </p:sp>
      <p:grpSp>
        <p:nvGrpSpPr>
          <p:cNvPr id="3" name="Google Shape;314;p4">
            <a:extLst>
              <a:ext uri="{FF2B5EF4-FFF2-40B4-BE49-F238E27FC236}">
                <a16:creationId xmlns:a16="http://schemas.microsoft.com/office/drawing/2014/main" id="{F37F913A-FF7C-AD09-28B0-7237CBD13EB0}"/>
              </a:ext>
            </a:extLst>
          </p:cNvPr>
          <p:cNvGrpSpPr/>
          <p:nvPr/>
        </p:nvGrpSpPr>
        <p:grpSpPr>
          <a:xfrm>
            <a:off x="3419151" y="1903827"/>
            <a:ext cx="5353697" cy="3474717"/>
            <a:chOff x="3400707" y="1772174"/>
            <a:chExt cx="5758105" cy="3737192"/>
          </a:xfrm>
          <a:solidFill>
            <a:schemeClr val="accent4"/>
          </a:solidFill>
        </p:grpSpPr>
        <p:sp>
          <p:nvSpPr>
            <p:cNvPr id="4" name="Google Shape;315;p4">
              <a:extLst>
                <a:ext uri="{FF2B5EF4-FFF2-40B4-BE49-F238E27FC236}">
                  <a16:creationId xmlns:a16="http://schemas.microsoft.com/office/drawing/2014/main" id="{B85D1E4C-C95C-9B83-9772-ABB2F930F7D4}"/>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5" name="Google Shape;316;p4">
              <a:extLst>
                <a:ext uri="{FF2B5EF4-FFF2-40B4-BE49-F238E27FC236}">
                  <a16:creationId xmlns:a16="http://schemas.microsoft.com/office/drawing/2014/main" id="{BCD3EEB0-AD41-08BB-8E48-C2C55CEF000B}"/>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F0BF1B4E-340E-006B-B783-54FF06982F43}"/>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7" name="Google Shape;318;p4">
              <a:extLst>
                <a:ext uri="{FF2B5EF4-FFF2-40B4-BE49-F238E27FC236}">
                  <a16:creationId xmlns:a16="http://schemas.microsoft.com/office/drawing/2014/main" id="{968B709D-A142-2CEC-BBCC-AA4E678AF9D7}"/>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8" name="Google Shape;319;p4">
              <a:extLst>
                <a:ext uri="{FF2B5EF4-FFF2-40B4-BE49-F238E27FC236}">
                  <a16:creationId xmlns:a16="http://schemas.microsoft.com/office/drawing/2014/main" id="{D5761CFA-75CD-12CF-86BF-DDB7C9029236}"/>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20;p4">
              <a:extLst>
                <a:ext uri="{FF2B5EF4-FFF2-40B4-BE49-F238E27FC236}">
                  <a16:creationId xmlns:a16="http://schemas.microsoft.com/office/drawing/2014/main" id="{5E039191-EB17-F50C-06EE-8BB662A097B4}"/>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21;p4">
              <a:extLst>
                <a:ext uri="{FF2B5EF4-FFF2-40B4-BE49-F238E27FC236}">
                  <a16:creationId xmlns:a16="http://schemas.microsoft.com/office/drawing/2014/main" id="{C777A51C-BC10-AEF9-629B-2C77CB8B78F9}"/>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22;p4">
              <a:extLst>
                <a:ext uri="{FF2B5EF4-FFF2-40B4-BE49-F238E27FC236}">
                  <a16:creationId xmlns:a16="http://schemas.microsoft.com/office/drawing/2014/main" id="{525B79E5-236E-D9CD-1B93-B944918BC83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sp>
        <p:nvSpPr>
          <p:cNvPr id="13" name="Rectangle 12">
            <a:extLst>
              <a:ext uri="{FF2B5EF4-FFF2-40B4-BE49-F238E27FC236}">
                <a16:creationId xmlns:a16="http://schemas.microsoft.com/office/drawing/2014/main" id="{7B1C15DF-D944-9E28-F133-E778ED4D539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grpSp>
        <p:nvGrpSpPr>
          <p:cNvPr id="2" name="Group 1">
            <a:extLst>
              <a:ext uri="{FF2B5EF4-FFF2-40B4-BE49-F238E27FC236}">
                <a16:creationId xmlns:a16="http://schemas.microsoft.com/office/drawing/2014/main" id="{6638BCB2-7162-4E6B-E692-032EC37AFA38}"/>
              </a:ext>
            </a:extLst>
          </p:cNvPr>
          <p:cNvGrpSpPr/>
          <p:nvPr/>
        </p:nvGrpSpPr>
        <p:grpSpPr>
          <a:xfrm>
            <a:off x="10228983" y="337468"/>
            <a:ext cx="1587872" cy="1368854"/>
            <a:chOff x="10228983" y="337468"/>
            <a:chExt cx="1587872" cy="1368854"/>
          </a:xfrm>
        </p:grpSpPr>
        <p:sp>
          <p:nvSpPr>
            <p:cNvPr id="12" name="Hexagon 11">
              <a:extLst>
                <a:ext uri="{FF2B5EF4-FFF2-40B4-BE49-F238E27FC236}">
                  <a16:creationId xmlns:a16="http://schemas.microsoft.com/office/drawing/2014/main" id="{8AACCF73-A126-80C2-DDD0-6D8D8370290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5" name="Group 14">
              <a:extLst>
                <a:ext uri="{FF2B5EF4-FFF2-40B4-BE49-F238E27FC236}">
                  <a16:creationId xmlns:a16="http://schemas.microsoft.com/office/drawing/2014/main" id="{7B0A23B4-3A17-66B0-ECCB-D1C52647C8D4}"/>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72F0D6DD-2555-25B7-0A04-09D6EFE27337}"/>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20" name="Rectangle 19">
                <a:extLst>
                  <a:ext uri="{FF2B5EF4-FFF2-40B4-BE49-F238E27FC236}">
                    <a16:creationId xmlns:a16="http://schemas.microsoft.com/office/drawing/2014/main" id="{23C6BEEE-BC4D-1F61-5CFD-13C0529902E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6" name="Group 15">
              <a:extLst>
                <a:ext uri="{FF2B5EF4-FFF2-40B4-BE49-F238E27FC236}">
                  <a16:creationId xmlns:a16="http://schemas.microsoft.com/office/drawing/2014/main" id="{703C55BD-0560-F55A-D832-5698570DF70E}"/>
                </a:ext>
              </a:extLst>
            </p:cNvPr>
            <p:cNvGrpSpPr/>
            <p:nvPr/>
          </p:nvGrpSpPr>
          <p:grpSpPr>
            <a:xfrm>
              <a:off x="11325415" y="762701"/>
              <a:ext cx="182192" cy="634674"/>
              <a:chOff x="2121762" y="2323619"/>
              <a:chExt cx="200378" cy="825210"/>
            </a:xfrm>
          </p:grpSpPr>
          <p:sp>
            <p:nvSpPr>
              <p:cNvPr id="17" name="Isosceles Triangle 16">
                <a:extLst>
                  <a:ext uri="{FF2B5EF4-FFF2-40B4-BE49-F238E27FC236}">
                    <a16:creationId xmlns:a16="http://schemas.microsoft.com/office/drawing/2014/main" id="{911CCA51-E90D-DD27-9C9C-A23C61F73D12}"/>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Rectangle 17">
                <a:extLst>
                  <a:ext uri="{FF2B5EF4-FFF2-40B4-BE49-F238E27FC236}">
                    <a16:creationId xmlns:a16="http://schemas.microsoft.com/office/drawing/2014/main" id="{FFD14B35-07C9-8E27-51A5-ED0C8018C65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34988729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Cierre</a:t>
            </a:r>
          </a:p>
        </p:txBody>
      </p:sp>
    </p:spTree>
    <p:extLst>
      <p:ext uri="{BB962C8B-B14F-4D97-AF65-F5344CB8AC3E}">
        <p14:creationId xmlns:p14="http://schemas.microsoft.com/office/powerpoint/2010/main" val="19206416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Lecciones clave</a:t>
            </a:r>
          </a:p>
        </p:txBody>
      </p:sp>
      <p:sp>
        <p:nvSpPr>
          <p:cNvPr id="2" name="Google Shape;798;p37">
            <a:extLst>
              <a:ext uri="{FF2B5EF4-FFF2-40B4-BE49-F238E27FC236}">
                <a16:creationId xmlns:a16="http://schemas.microsoft.com/office/drawing/2014/main" id="{714946B2-6AF3-2DAA-4C68-F88119EFDF39}"/>
              </a:ext>
            </a:extLst>
          </p:cNvPr>
          <p:cNvSpPr txBox="1"/>
          <p:nvPr/>
        </p:nvSpPr>
        <p:spPr>
          <a:xfrm>
            <a:off x="561730" y="3331365"/>
            <a:ext cx="2514424" cy="1936387"/>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400" dirty="0">
                <a:solidFill>
                  <a:schemeClr val="dk1"/>
                </a:solidFill>
                <a:latin typeface="Arial" panose="020B0604020202020204" pitchFamily="34" charset="0"/>
                <a:ea typeface="Helvetica Neue"/>
                <a:cs typeface="Arial" panose="020B0604020202020204" pitchFamily="34" charset="0"/>
                <a:sym typeface="Helvetica Neue"/>
              </a:rPr>
              <a:t>Estas otras características y funcionalidades contribuyen a mejorar la calidad en la gestión de casos. Esto es clave para hacer más fácil el componente de gestión de la información y, por lo tanto, la gestión de casos.</a:t>
            </a:r>
          </a:p>
        </p:txBody>
      </p:sp>
      <p:sp>
        <p:nvSpPr>
          <p:cNvPr id="3" name="Google Shape;799;p37">
            <a:extLst>
              <a:ext uri="{FF2B5EF4-FFF2-40B4-BE49-F238E27FC236}">
                <a16:creationId xmlns:a16="http://schemas.microsoft.com/office/drawing/2014/main" id="{3A235DC8-9619-2FFC-E30D-0323DF0D871A}"/>
              </a:ext>
            </a:extLst>
          </p:cNvPr>
          <p:cNvSpPr txBox="1"/>
          <p:nvPr/>
        </p:nvSpPr>
        <p:spPr>
          <a:xfrm>
            <a:off x="3361418" y="3318468"/>
            <a:ext cx="2514424" cy="1936387"/>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400" dirty="0">
                <a:solidFill>
                  <a:schemeClr val="dk1"/>
                </a:solidFill>
                <a:latin typeface="Arial" panose="020B0604020202020204" pitchFamily="34" charset="0"/>
                <a:ea typeface="Helvetica Neue"/>
                <a:cs typeface="Arial" panose="020B0604020202020204" pitchFamily="34" charset="0"/>
                <a:sym typeface="Helvetica Neue"/>
              </a:rPr>
              <a:t>Hay diversas herramientas y prácticas para facilitar la supervisión en la gestión de casos. CPIMS+ puede servir de apoyo a esas prácticas de supervisión, especialmente, (aunque no únicamente) en el caso del trabajo remoto.</a:t>
            </a:r>
          </a:p>
        </p:txBody>
      </p:sp>
      <p:sp>
        <p:nvSpPr>
          <p:cNvPr id="8" name="Google Shape;803;p37">
            <a:extLst>
              <a:ext uri="{FF2B5EF4-FFF2-40B4-BE49-F238E27FC236}">
                <a16:creationId xmlns:a16="http://schemas.microsoft.com/office/drawing/2014/main" id="{3B010B84-B32C-E0D1-9CC8-4E17AF95ED7D}"/>
              </a:ext>
            </a:extLst>
          </p:cNvPr>
          <p:cNvSpPr txBox="1"/>
          <p:nvPr/>
        </p:nvSpPr>
        <p:spPr>
          <a:xfrm>
            <a:off x="6423079" y="3360587"/>
            <a:ext cx="2252451" cy="1705876"/>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400" dirty="0">
                <a:solidFill>
                  <a:schemeClr val="dk1"/>
                </a:solidFill>
                <a:latin typeface="Arial" panose="020B0604020202020204" pitchFamily="34" charset="0"/>
                <a:ea typeface="Helvetica Neue"/>
                <a:cs typeface="Arial" panose="020B0604020202020204" pitchFamily="34" charset="0"/>
                <a:sym typeface="Helvetica Neue"/>
              </a:rPr>
              <a:t>La comunicación a través de CPIMS+ debe ser un complemento a las actividades de supervisión presenciales y/o a la comunicación verbal.</a:t>
            </a:r>
          </a:p>
        </p:txBody>
      </p:sp>
      <p:sp>
        <p:nvSpPr>
          <p:cNvPr id="9" name="Google Shape;803;p37">
            <a:extLst>
              <a:ext uri="{FF2B5EF4-FFF2-40B4-BE49-F238E27FC236}">
                <a16:creationId xmlns:a16="http://schemas.microsoft.com/office/drawing/2014/main" id="{E256C088-4FDD-6AE5-E216-E1CDA7FB6350}"/>
              </a:ext>
            </a:extLst>
          </p:cNvPr>
          <p:cNvSpPr txBox="1"/>
          <p:nvPr/>
        </p:nvSpPr>
        <p:spPr>
          <a:xfrm>
            <a:off x="8965837" y="3318468"/>
            <a:ext cx="2664433" cy="3088947"/>
          </a:xfrm>
          <a:prstGeom prst="rect">
            <a:avLst/>
          </a:prstGeom>
          <a:noFill/>
          <a:ln>
            <a:noFill/>
          </a:ln>
        </p:spPr>
        <p:txBody>
          <a:bodyPr spcFirstLastPara="1" wrap="square" lIns="91425" tIns="45700" rIns="91425" bIns="45700" anchor="t" anchorCtr="0">
            <a:spAutoFit/>
          </a:bodyPr>
          <a:lstStyle/>
          <a:p>
            <a:pPr>
              <a:lnSpc>
                <a:spcPct val="107000"/>
              </a:lnSpc>
            </a:pPr>
            <a:r>
              <a:rPr lang="es-ES_tradnl" sz="1400" dirty="0">
                <a:solidFill>
                  <a:schemeClr val="dk1"/>
                </a:solidFill>
                <a:latin typeface="Arial" panose="020B0604020202020204" pitchFamily="34" charset="0"/>
                <a:ea typeface="Helvetica Neue"/>
                <a:cs typeface="Arial" panose="020B0604020202020204" pitchFamily="34" charset="0"/>
                <a:sym typeface="Helvetica Neue"/>
              </a:rPr>
              <a:t>El sistema no siempre arroja coincidencias exactas. Por tanto, es fundamental tener la paciencia necesaria para examinar las posibles coincidencias, y para ello se necesitan, además de las funciones de gestión de la información, los conocimientos y experiencia necesarios en el ámbito del trabajo social, lo que dependerá exclusivamente de usted.</a:t>
            </a:r>
          </a:p>
        </p:txBody>
      </p:sp>
      <p:sp>
        <p:nvSpPr>
          <p:cNvPr id="11" name="Google Shape;800;p37">
            <a:extLst>
              <a:ext uri="{FF2B5EF4-FFF2-40B4-BE49-F238E27FC236}">
                <a16:creationId xmlns:a16="http://schemas.microsoft.com/office/drawing/2014/main" id="{04A97CC9-A6DB-D52E-D80B-9BE3A6444EEE}"/>
              </a:ext>
            </a:extLst>
          </p:cNvPr>
          <p:cNvSpPr/>
          <p:nvPr/>
        </p:nvSpPr>
        <p:spPr>
          <a:xfrm>
            <a:off x="1162175"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 name="Google Shape;801;p37">
            <a:extLst>
              <a:ext uri="{FF2B5EF4-FFF2-40B4-BE49-F238E27FC236}">
                <a16:creationId xmlns:a16="http://schemas.microsoft.com/office/drawing/2014/main" id="{ACE2F9BC-0191-07A7-38E7-313BF87CD17F}"/>
              </a:ext>
            </a:extLst>
          </p:cNvPr>
          <p:cNvSpPr/>
          <p:nvPr/>
        </p:nvSpPr>
        <p:spPr>
          <a:xfrm>
            <a:off x="4091519"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3" name="Google Shape;802;p37">
            <a:extLst>
              <a:ext uri="{FF2B5EF4-FFF2-40B4-BE49-F238E27FC236}">
                <a16:creationId xmlns:a16="http://schemas.microsoft.com/office/drawing/2014/main" id="{346F8B57-49B8-722F-6A9E-08BEE70B74BE}"/>
              </a:ext>
            </a:extLst>
          </p:cNvPr>
          <p:cNvSpPr/>
          <p:nvPr/>
        </p:nvSpPr>
        <p:spPr>
          <a:xfrm>
            <a:off x="7023524"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5" name="Google Shape;802;p37">
            <a:extLst>
              <a:ext uri="{FF2B5EF4-FFF2-40B4-BE49-F238E27FC236}">
                <a16:creationId xmlns:a16="http://schemas.microsoft.com/office/drawing/2014/main" id="{1641B5A9-6CDB-05DF-68D2-C5B6E6670A9B}"/>
              </a:ext>
            </a:extLst>
          </p:cNvPr>
          <p:cNvSpPr/>
          <p:nvPr/>
        </p:nvSpPr>
        <p:spPr>
          <a:xfrm>
            <a:off x="9823212"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5498473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2400" b="1" dirty="0">
                <a:solidFill>
                  <a:schemeClr val="bg1"/>
                </a:solidFill>
                <a:latin typeface="Garamond"/>
              </a:rPr>
              <a:t>SESIÓN 5</a:t>
            </a:r>
          </a:p>
          <a:p>
            <a:r>
              <a:rPr lang="es-ES_tradnl" b="1" dirty="0">
                <a:solidFill>
                  <a:schemeClr val="bg1"/>
                </a:solidFill>
                <a:latin typeface="Garamond"/>
              </a:rPr>
              <a:t>Cómo utilizar CPIMS+ en la supervisión de la gestión de casos para mejorar la calidad de los programas</a:t>
            </a:r>
            <a:endParaRPr lang="es-ES_tradnl" sz="5400" b="1" dirty="0">
              <a:solidFill>
                <a:schemeClr val="bg1"/>
              </a:solidFill>
              <a:latin typeface="Garamond"/>
            </a:endParaRPr>
          </a:p>
        </p:txBody>
      </p:sp>
    </p:spTree>
    <p:extLst>
      <p:ext uri="{BB962C8B-B14F-4D97-AF65-F5344CB8AC3E}">
        <p14:creationId xmlns:p14="http://schemas.microsoft.com/office/powerpoint/2010/main" val="117678717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4" y="3198461"/>
            <a:ext cx="2561029" cy="562168"/>
          </a:xfrm>
        </p:spPr>
        <p:txBody>
          <a:bodyPr/>
          <a:lstStyle/>
          <a:p>
            <a:r>
              <a:rPr lang="es-ES_tradnl" dirty="0">
                <a:latin typeface="Garamond"/>
              </a:rPr>
              <a:t>Objetivo de la sesión</a:t>
            </a:r>
            <a:endParaRPr lang="es-ES_tradnl" dirty="0"/>
          </a:p>
        </p:txBody>
      </p:sp>
      <p:sp>
        <p:nvSpPr>
          <p:cNvPr id="2" name="Rectangle 1">
            <a:extLst>
              <a:ext uri="{FF2B5EF4-FFF2-40B4-BE49-F238E27FC236}">
                <a16:creationId xmlns:a16="http://schemas.microsoft.com/office/drawing/2014/main" id="{5CA4692A-C893-0D9E-6260-BE7BE0688094}"/>
              </a:ext>
            </a:extLst>
          </p:cNvPr>
          <p:cNvSpPr/>
          <p:nvPr/>
        </p:nvSpPr>
        <p:spPr>
          <a:xfrm>
            <a:off x="6180340" y="4158740"/>
            <a:ext cx="2809114"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id="{390587F5-194A-4BEC-1BF4-A2F8E2939754}"/>
              </a:ext>
            </a:extLst>
          </p:cNvPr>
          <p:cNvSpPr txBox="1"/>
          <p:nvPr/>
        </p:nvSpPr>
        <p:spPr>
          <a:xfrm>
            <a:off x="6244593" y="1951366"/>
            <a:ext cx="3775170" cy="3539430"/>
          </a:xfrm>
          <a:prstGeom prst="rect">
            <a:avLst/>
          </a:prstGeom>
          <a:noFill/>
        </p:spPr>
        <p:txBody>
          <a:bodyPr wrap="square">
            <a:spAutoFit/>
          </a:bodyPr>
          <a:lstStyle/>
          <a:p>
            <a:pPr marL="0" indent="0">
              <a:buNone/>
            </a:pPr>
            <a:r>
              <a:rPr lang="es-ES_tradnl" sz="2800" b="1" dirty="0">
                <a:solidFill>
                  <a:schemeClr val="accent4"/>
                </a:solidFill>
                <a:effectLst/>
                <a:latin typeface="Helvetica Neue"/>
                <a:ea typeface="Calibri" panose="020F0502020204030204" pitchFamily="34" charset="0"/>
                <a:cs typeface="Helvetica 45 Light"/>
              </a:rPr>
              <a:t>Ayudar a las/os participantes a desarrollar las competencias necesarias para utilizar CPIMS+ en el seguimiento de la gestión de casos.</a:t>
            </a:r>
          </a:p>
        </p:txBody>
      </p:sp>
    </p:spTree>
    <p:extLst>
      <p:ext uri="{BB962C8B-B14F-4D97-AF65-F5344CB8AC3E}">
        <p14:creationId xmlns:p14="http://schemas.microsoft.com/office/powerpoint/2010/main" val="248621300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Introducción</a:t>
            </a:r>
          </a:p>
          <a:p>
            <a:r>
              <a:rPr lang="es-ES_tradnl" sz="1600" i="1" dirty="0">
                <a:highlight>
                  <a:srgbClr val="FFFF00"/>
                </a:highlight>
                <a:latin typeface="Helvetica Neue"/>
                <a:ea typeface="Calibri" panose="020F0502020204030204" pitchFamily="34" charset="0"/>
                <a:cs typeface="Times New Roman"/>
              </a:rPr>
              <a:t>15 minutos</a:t>
            </a:r>
            <a:endParaRPr lang="es-ES_tradnl" sz="1600" i="1" dirty="0">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830997"/>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CPIMS+ y la calidad de los programas</a:t>
            </a:r>
          </a:p>
          <a:p>
            <a:r>
              <a:rPr lang="es-ES_tradnl" sz="1600" i="1" dirty="0">
                <a:highlight>
                  <a:srgbClr val="FFFF00"/>
                </a:highlight>
                <a:latin typeface="Helvetica Neue"/>
                <a:ea typeface="Calibri" panose="020F0502020204030204" pitchFamily="34" charset="0"/>
                <a:cs typeface="Times New Roman" panose="02020603050405020304" pitchFamily="18" charset="0"/>
              </a:rPr>
              <a:t>20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Pausa</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8" y="2752251"/>
            <a:ext cx="3349615" cy="1077218"/>
          </a:xfrm>
          <a:prstGeom prst="rect">
            <a:avLst/>
          </a:prstGeom>
          <a:noFill/>
        </p:spPr>
        <p:txBody>
          <a:bodyPr wrap="square" lIns="91440" tIns="45720" rIns="91440" bIns="45720" anchor="t">
            <a:spAutoFit/>
          </a:bodyPr>
          <a:lstStyle/>
          <a:p>
            <a:r>
              <a:rPr lang="es-ES_tradnl" sz="1600" b="1" dirty="0">
                <a:latin typeface="Helvetica Neue"/>
                <a:cs typeface="Times New Roman"/>
              </a:rPr>
              <a:t>Encuestas de opinión de la/el menor y sus cuidadores sobre la gestión de casos (formularios)</a:t>
            </a:r>
          </a:p>
          <a:p>
            <a:r>
              <a:rPr lang="es-ES_tradnl" sz="1600" i="1" dirty="0">
                <a:highlight>
                  <a:srgbClr val="FFFF00"/>
                </a:highlight>
                <a:latin typeface="Helvetica Neue"/>
                <a:ea typeface="Calibri" panose="020F0502020204030204" pitchFamily="34" charset="0"/>
                <a:cs typeface="Times New Roman" panose="02020603050405020304" pitchFamily="18" charset="0"/>
              </a:rPr>
              <a:t>1 hora y 15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Almuerzo</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1077218"/>
          </a:xfrm>
          <a:prstGeom prst="rect">
            <a:avLst/>
          </a:prstGeom>
          <a:noFill/>
        </p:spPr>
        <p:txBody>
          <a:bodyPr wrap="square" lIns="91440" tIns="45720" rIns="91440" bIns="45720" anchor="t">
            <a:spAutoFit/>
          </a:bodyPr>
          <a:lstStyle/>
          <a:p>
            <a:r>
              <a:rPr lang="es-ES_tradnl" sz="1600" b="1" dirty="0">
                <a:latin typeface="Helvetica Neue"/>
                <a:cs typeface="Times New Roman"/>
              </a:rPr>
              <a:t>CPIMS+ y la gestión de casos: Indicadores clave de desempeño </a:t>
            </a:r>
          </a:p>
          <a:p>
            <a:r>
              <a:rPr lang="es-ES_tradnl" sz="1600" i="1" dirty="0">
                <a:highlight>
                  <a:srgbClr val="FFFF00"/>
                </a:highlight>
                <a:latin typeface="Helvetica Neue"/>
                <a:ea typeface="Calibri" panose="020F0502020204030204" pitchFamily="34" charset="0"/>
                <a:cs typeface="Times New Roman" panose="02020603050405020304" pitchFamily="18" charset="0"/>
              </a:rPr>
              <a:t>2 horas 15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Pausa</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Cierre</a:t>
            </a:r>
          </a:p>
          <a:p>
            <a:r>
              <a:rPr lang="es-ES_tradnl" sz="1600" i="1" dirty="0">
                <a:highlight>
                  <a:srgbClr val="FFFF00"/>
                </a:highlight>
                <a:latin typeface="Helvetica Neue"/>
                <a:ea typeface="Calibri" panose="020F0502020204030204" pitchFamily="34" charset="0"/>
                <a:cs typeface="Times New Roman" panose="02020603050405020304" pitchFamily="18" charset="0"/>
              </a:rPr>
              <a:t>2 horas 10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s-ES_tradnl" dirty="0">
                <a:latin typeface="Garamond"/>
              </a:rPr>
              <a:t>Agenda</a:t>
            </a:r>
            <a:endParaRPr lang="es-ES_tradnl" dirty="0"/>
          </a:p>
        </p:txBody>
      </p:sp>
    </p:spTree>
    <p:extLst>
      <p:ext uri="{BB962C8B-B14F-4D97-AF65-F5344CB8AC3E}">
        <p14:creationId xmlns:p14="http://schemas.microsoft.com/office/powerpoint/2010/main" val="31719061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Introducción</a:t>
            </a:r>
          </a:p>
        </p:txBody>
      </p:sp>
    </p:spTree>
    <p:extLst>
      <p:ext uri="{BB962C8B-B14F-4D97-AF65-F5344CB8AC3E}">
        <p14:creationId xmlns:p14="http://schemas.microsoft.com/office/powerpoint/2010/main" val="89358781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s-ES_tradnl" dirty="0"/>
              <a:t>Objetivos de aprendizaje</a:t>
            </a:r>
          </a:p>
        </p:txBody>
      </p:sp>
      <p:sp>
        <p:nvSpPr>
          <p:cNvPr id="3" name="TextBox 2">
            <a:extLst>
              <a:ext uri="{FF2B5EF4-FFF2-40B4-BE49-F238E27FC236}">
                <a16:creationId xmlns:a16="http://schemas.microsoft.com/office/drawing/2014/main" id="{6478085E-71F8-7541-47E7-5FC524F095C7}"/>
              </a:ext>
            </a:extLst>
          </p:cNvPr>
          <p:cNvSpPr txBox="1"/>
          <p:nvPr/>
        </p:nvSpPr>
        <p:spPr>
          <a:xfrm>
            <a:off x="1270920" y="3781092"/>
            <a:ext cx="3159412" cy="1552605"/>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dirty="0">
                <a:solidFill>
                  <a:schemeClr val="dk1"/>
                </a:solidFill>
                <a:latin typeface="Arial"/>
                <a:ea typeface="Arial"/>
                <a:cs typeface="Arial"/>
                <a:sym typeface="Arial"/>
              </a:rPr>
              <a:t>Hacer un repaso de los aspectos clave relacionados con la calidad de los programas de gestión de casos.</a:t>
            </a:r>
          </a:p>
        </p:txBody>
      </p:sp>
      <p:sp>
        <p:nvSpPr>
          <p:cNvPr id="4" name="TextBox 3">
            <a:extLst>
              <a:ext uri="{FF2B5EF4-FFF2-40B4-BE49-F238E27FC236}">
                <a16:creationId xmlns:a16="http://schemas.microsoft.com/office/drawing/2014/main" id="{0F5B3FE6-2A09-9FE0-B5C5-1681EB9090E9}"/>
              </a:ext>
            </a:extLst>
          </p:cNvPr>
          <p:cNvSpPr txBox="1"/>
          <p:nvPr/>
        </p:nvSpPr>
        <p:spPr>
          <a:xfrm>
            <a:off x="4724541" y="3781092"/>
            <a:ext cx="2944652" cy="1256241"/>
          </a:xfrm>
          <a:prstGeom prst="rect">
            <a:avLst/>
          </a:prstGeom>
          <a:noFill/>
        </p:spPr>
        <p:txBody>
          <a:bodyPr wrap="square">
            <a:spAutoFit/>
          </a:bodyPr>
          <a:lstStyle/>
          <a:p>
            <a:pPr>
              <a:lnSpc>
                <a:spcPct val="107000"/>
              </a:lnSpc>
            </a:pPr>
            <a:r>
              <a:rPr lang="es-ES_tradnl" dirty="0">
                <a:solidFill>
                  <a:schemeClr val="dk1"/>
                </a:solidFill>
                <a:latin typeface="Arial"/>
                <a:ea typeface="Arial"/>
                <a:cs typeface="Arial"/>
                <a:sym typeface="Arial"/>
              </a:rPr>
              <a:t>Aprender a ingresar datos en los formularios de encuesta de opinión en CPIMS+.</a:t>
            </a:r>
          </a:p>
        </p:txBody>
      </p:sp>
      <p:sp>
        <p:nvSpPr>
          <p:cNvPr id="5" name="TextBox 4">
            <a:extLst>
              <a:ext uri="{FF2B5EF4-FFF2-40B4-BE49-F238E27FC236}">
                <a16:creationId xmlns:a16="http://schemas.microsoft.com/office/drawing/2014/main" id="{01454A18-A168-F93D-F055-7A18C7D7B963}"/>
              </a:ext>
            </a:extLst>
          </p:cNvPr>
          <p:cNvSpPr txBox="1"/>
          <p:nvPr/>
        </p:nvSpPr>
        <p:spPr>
          <a:xfrm>
            <a:off x="8178162" y="3781092"/>
            <a:ext cx="2944652" cy="1256306"/>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dirty="0">
                <a:solidFill>
                  <a:schemeClr val="dk1"/>
                </a:solidFill>
                <a:latin typeface="Arial"/>
                <a:ea typeface="Arial"/>
                <a:cs typeface="Arial"/>
                <a:sym typeface="Arial"/>
              </a:rPr>
              <a:t>Entender cómo interpretar y analizar los indicadores clave de desempeño (KPI) utilizando CPIMS+.</a:t>
            </a:r>
          </a:p>
        </p:txBody>
      </p:sp>
      <p:grpSp>
        <p:nvGrpSpPr>
          <p:cNvPr id="6" name="Group 5">
            <a:extLst>
              <a:ext uri="{FF2B5EF4-FFF2-40B4-BE49-F238E27FC236}">
                <a16:creationId xmlns:a16="http://schemas.microsoft.com/office/drawing/2014/main" id="{D65578F2-F0D2-A5D8-7484-AECE4515BE4C}"/>
              </a:ext>
            </a:extLst>
          </p:cNvPr>
          <p:cNvGrpSpPr/>
          <p:nvPr/>
        </p:nvGrpSpPr>
        <p:grpSpPr>
          <a:xfrm>
            <a:off x="2259394" y="2147405"/>
            <a:ext cx="878574" cy="929504"/>
            <a:chOff x="243840" y="1676400"/>
            <a:chExt cx="701040" cy="741680"/>
          </a:xfrm>
        </p:grpSpPr>
        <p:sp>
          <p:nvSpPr>
            <p:cNvPr id="7" name="Rectangle 6">
              <a:extLst>
                <a:ext uri="{FF2B5EF4-FFF2-40B4-BE49-F238E27FC236}">
                  <a16:creationId xmlns:a16="http://schemas.microsoft.com/office/drawing/2014/main" id="{0A26F439-51A0-5D6E-51B2-9D5D95360A5A}"/>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Rectangle 7">
              <a:extLst>
                <a:ext uri="{FF2B5EF4-FFF2-40B4-BE49-F238E27FC236}">
                  <a16:creationId xmlns:a16="http://schemas.microsoft.com/office/drawing/2014/main" id="{7979C8F1-2237-CB00-DB6E-A4B986004917}"/>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9" name="Group 8">
            <a:extLst>
              <a:ext uri="{FF2B5EF4-FFF2-40B4-BE49-F238E27FC236}">
                <a16:creationId xmlns:a16="http://schemas.microsoft.com/office/drawing/2014/main" id="{5E5D487F-6BCE-508B-86AB-A94D31697427}"/>
              </a:ext>
            </a:extLst>
          </p:cNvPr>
          <p:cNvGrpSpPr/>
          <p:nvPr/>
        </p:nvGrpSpPr>
        <p:grpSpPr>
          <a:xfrm>
            <a:off x="5539608" y="2147405"/>
            <a:ext cx="878574" cy="929504"/>
            <a:chOff x="243840" y="1676400"/>
            <a:chExt cx="701040" cy="741680"/>
          </a:xfrm>
        </p:grpSpPr>
        <p:sp>
          <p:nvSpPr>
            <p:cNvPr id="10" name="Rectangle 9">
              <a:extLst>
                <a:ext uri="{FF2B5EF4-FFF2-40B4-BE49-F238E27FC236}">
                  <a16:creationId xmlns:a16="http://schemas.microsoft.com/office/drawing/2014/main" id="{549672BF-C1F6-19ED-9F59-E439B2E9AFA9}"/>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10">
              <a:extLst>
                <a:ext uri="{FF2B5EF4-FFF2-40B4-BE49-F238E27FC236}">
                  <a16:creationId xmlns:a16="http://schemas.microsoft.com/office/drawing/2014/main" id="{31959B88-6DC4-DBAF-D466-F9CA29872661}"/>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2" name="Group 11">
            <a:extLst>
              <a:ext uri="{FF2B5EF4-FFF2-40B4-BE49-F238E27FC236}">
                <a16:creationId xmlns:a16="http://schemas.microsoft.com/office/drawing/2014/main" id="{DABCBF92-CAF2-9D12-BAAA-8672F6FA8706}"/>
              </a:ext>
            </a:extLst>
          </p:cNvPr>
          <p:cNvGrpSpPr/>
          <p:nvPr/>
        </p:nvGrpSpPr>
        <p:grpSpPr>
          <a:xfrm>
            <a:off x="8819822" y="2147405"/>
            <a:ext cx="878574" cy="929504"/>
            <a:chOff x="243840" y="1676400"/>
            <a:chExt cx="701040" cy="741680"/>
          </a:xfrm>
        </p:grpSpPr>
        <p:sp>
          <p:nvSpPr>
            <p:cNvPr id="13" name="Rectangle 12">
              <a:extLst>
                <a:ext uri="{FF2B5EF4-FFF2-40B4-BE49-F238E27FC236}">
                  <a16:creationId xmlns:a16="http://schemas.microsoft.com/office/drawing/2014/main" id="{D1D88D96-1B62-8D6B-D58C-BA7B218DEB84}"/>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Rectangle 13">
              <a:extLst>
                <a:ext uri="{FF2B5EF4-FFF2-40B4-BE49-F238E27FC236}">
                  <a16:creationId xmlns:a16="http://schemas.microsoft.com/office/drawing/2014/main" id="{AC185551-A631-F9F4-A16F-A0DDA05402FB}"/>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37571981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CPIMS+ y la calidad de los programas </a:t>
            </a:r>
          </a:p>
        </p:txBody>
      </p:sp>
    </p:spTree>
    <p:extLst>
      <p:ext uri="{BB962C8B-B14F-4D97-AF65-F5344CB8AC3E}">
        <p14:creationId xmlns:p14="http://schemas.microsoft.com/office/powerpoint/2010/main" val="299970358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s-ES_tradnl" dirty="0"/>
              <a:t>Seguimiento y evaluación en la gestión de casos </a:t>
            </a:r>
          </a:p>
        </p:txBody>
      </p:sp>
      <p:sp>
        <p:nvSpPr>
          <p:cNvPr id="2" name="Speech Bubble: Rectangle with Corners Rounded 1">
            <a:extLst>
              <a:ext uri="{FF2B5EF4-FFF2-40B4-BE49-F238E27FC236}">
                <a16:creationId xmlns:a16="http://schemas.microsoft.com/office/drawing/2014/main" id="{3472FC1F-08E6-4110-C55B-37382F2E8551}"/>
              </a:ext>
            </a:extLst>
          </p:cNvPr>
          <p:cNvSpPr/>
          <p:nvPr/>
        </p:nvSpPr>
        <p:spPr>
          <a:xfrm>
            <a:off x="2254441" y="2053167"/>
            <a:ext cx="3375378"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tx1"/>
                </a:solidFill>
                <a:latin typeface="Arial" panose="020B0604020202020204" pitchFamily="34" charset="0"/>
                <a:cs typeface="Arial" panose="020B0604020202020204" pitchFamily="34" charset="0"/>
              </a:rPr>
              <a:t>¿Por qué es importante supervisar y evaluar nuestro trabajo de gestión de casos? </a:t>
            </a:r>
          </a:p>
        </p:txBody>
      </p:sp>
      <p:sp>
        <p:nvSpPr>
          <p:cNvPr id="3" name="Speech Bubble: Rectangle with Corners Rounded 2">
            <a:extLst>
              <a:ext uri="{FF2B5EF4-FFF2-40B4-BE49-F238E27FC236}">
                <a16:creationId xmlns:a16="http://schemas.microsoft.com/office/drawing/2014/main" id="{06E7DBCE-E1A2-CEC6-34C0-EA6D14945FD5}"/>
              </a:ext>
            </a:extLst>
          </p:cNvPr>
          <p:cNvSpPr/>
          <p:nvPr/>
        </p:nvSpPr>
        <p:spPr>
          <a:xfrm>
            <a:off x="6598618" y="2053167"/>
            <a:ext cx="3375378"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tx1"/>
                </a:solidFill>
                <a:latin typeface="Arial" panose="020B0604020202020204" pitchFamily="34" charset="0"/>
                <a:cs typeface="Arial" panose="020B0604020202020204" pitchFamily="34" charset="0"/>
              </a:rPr>
              <a:t>¿Qué herramientas utilizan actualmente para supervisar y evaluar la gestión de casos? </a:t>
            </a:r>
          </a:p>
        </p:txBody>
      </p:sp>
    </p:spTree>
    <p:extLst>
      <p:ext uri="{BB962C8B-B14F-4D97-AF65-F5344CB8AC3E}">
        <p14:creationId xmlns:p14="http://schemas.microsoft.com/office/powerpoint/2010/main" val="4019751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La gestión de casos</a:t>
            </a:r>
          </a:p>
        </p:txBody>
      </p:sp>
    </p:spTree>
    <p:extLst>
      <p:ext uri="{BB962C8B-B14F-4D97-AF65-F5344CB8AC3E}">
        <p14:creationId xmlns:p14="http://schemas.microsoft.com/office/powerpoint/2010/main" val="35712418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r>
              <a:rPr lang="es-ES_tradnl" dirty="0"/>
              <a:t>Cómo utilizar CPIMS+ para evaluar la calidad de los programas de gestión de casos</a:t>
            </a:r>
          </a:p>
        </p:txBody>
      </p:sp>
      <p:grpSp>
        <p:nvGrpSpPr>
          <p:cNvPr id="3" name="Group 2">
            <a:extLst>
              <a:ext uri="{FF2B5EF4-FFF2-40B4-BE49-F238E27FC236}">
                <a16:creationId xmlns:a16="http://schemas.microsoft.com/office/drawing/2014/main" id="{B61E6F20-3071-7499-959D-8D9005D665B1}"/>
              </a:ext>
            </a:extLst>
          </p:cNvPr>
          <p:cNvGrpSpPr/>
          <p:nvPr/>
        </p:nvGrpSpPr>
        <p:grpSpPr>
          <a:xfrm>
            <a:off x="2824861" y="1929481"/>
            <a:ext cx="1822985" cy="1749561"/>
            <a:chOff x="1744894" y="2192954"/>
            <a:chExt cx="2564275" cy="2460995"/>
          </a:xfrm>
        </p:grpSpPr>
        <p:grpSp>
          <p:nvGrpSpPr>
            <p:cNvPr id="4" name="Group 3">
              <a:extLst>
                <a:ext uri="{FF2B5EF4-FFF2-40B4-BE49-F238E27FC236}">
                  <a16:creationId xmlns:a16="http://schemas.microsoft.com/office/drawing/2014/main" id="{A2B6390E-9315-BC4C-DCB7-ADCD0240FFCB}"/>
                </a:ext>
              </a:extLst>
            </p:cNvPr>
            <p:cNvGrpSpPr/>
            <p:nvPr/>
          </p:nvGrpSpPr>
          <p:grpSpPr>
            <a:xfrm>
              <a:off x="1744894" y="2192954"/>
              <a:ext cx="2564275" cy="2460995"/>
              <a:chOff x="1459832" y="2812046"/>
              <a:chExt cx="1953652" cy="1874967"/>
            </a:xfrm>
          </p:grpSpPr>
          <p:sp>
            <p:nvSpPr>
              <p:cNvPr id="8" name="Rectangle: Single Corner Snipped 7">
                <a:extLst>
                  <a:ext uri="{FF2B5EF4-FFF2-40B4-BE49-F238E27FC236}">
                    <a16:creationId xmlns:a16="http://schemas.microsoft.com/office/drawing/2014/main" id="{C7BF4D3A-4F93-C1EC-1194-072B904D8085}"/>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Single Corner Snipped 8">
                <a:extLst>
                  <a:ext uri="{FF2B5EF4-FFF2-40B4-BE49-F238E27FC236}">
                    <a16:creationId xmlns:a16="http://schemas.microsoft.com/office/drawing/2014/main" id="{D85A607A-47FE-1024-4DE1-5795571EC454}"/>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Single Corner Snipped 9">
                <a:extLst>
                  <a:ext uri="{FF2B5EF4-FFF2-40B4-BE49-F238E27FC236}">
                    <a16:creationId xmlns:a16="http://schemas.microsoft.com/office/drawing/2014/main" id="{825E8965-DDAC-09E8-F72A-0D8583545EEC}"/>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72C3AE7D-1DE9-7D3D-668A-244ACE1AE414}"/>
                </a:ext>
              </a:extLst>
            </p:cNvPr>
            <p:cNvGrpSpPr/>
            <p:nvPr/>
          </p:nvGrpSpPr>
          <p:grpSpPr>
            <a:xfrm rot="619501">
              <a:off x="3224746" y="3087487"/>
              <a:ext cx="506112" cy="1135915"/>
              <a:chOff x="5960196" y="3632825"/>
              <a:chExt cx="324376" cy="728028"/>
            </a:xfrm>
            <a:solidFill>
              <a:schemeClr val="bg1"/>
            </a:solidFill>
          </p:grpSpPr>
          <p:sp>
            <p:nvSpPr>
              <p:cNvPr id="6" name="Round Same Side Corner Rectangle 46">
                <a:extLst>
                  <a:ext uri="{FF2B5EF4-FFF2-40B4-BE49-F238E27FC236}">
                    <a16:creationId xmlns:a16="http://schemas.microsoft.com/office/drawing/2014/main" id="{DF9D8ECB-7A10-DB82-27D0-AB99AAD111BF}"/>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FB4F8D56-C207-DB1D-22E1-86BEFD2536CF}"/>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sp>
        <p:nvSpPr>
          <p:cNvPr id="11" name="TextBox 10">
            <a:extLst>
              <a:ext uri="{FF2B5EF4-FFF2-40B4-BE49-F238E27FC236}">
                <a16:creationId xmlns:a16="http://schemas.microsoft.com/office/drawing/2014/main" id="{73509C95-80B6-6AF7-5594-CB7D63867FC1}"/>
              </a:ext>
            </a:extLst>
          </p:cNvPr>
          <p:cNvSpPr txBox="1"/>
          <p:nvPr/>
        </p:nvSpPr>
        <p:spPr>
          <a:xfrm>
            <a:off x="1970468" y="4272055"/>
            <a:ext cx="3417773" cy="1754326"/>
          </a:xfrm>
          <a:prstGeom prst="rect">
            <a:avLst/>
          </a:prstGeom>
          <a:noFill/>
        </p:spPr>
        <p:txBody>
          <a:bodyPr wrap="square" rtlCol="0">
            <a:spAutoFit/>
          </a:bodyPr>
          <a:lstStyle/>
          <a:p>
            <a:pPr algn="ctr"/>
            <a:r>
              <a:rPr lang="en-CA" b="1" spc="300" dirty="0">
                <a:solidFill>
                  <a:schemeClr val="accent4"/>
                </a:solidFill>
                <a:latin typeface="Arial" panose="020B0604020202020204" pitchFamily="34" charset="0"/>
                <a:cs typeface="Arial" panose="020B0604020202020204" pitchFamily="34" charset="0"/>
              </a:rPr>
              <a:t>ENCUESTAS DE OPINIÓN DE LA/EL MENOR Y SUS CUIDADORES SOBRE LA GESTIÓN DE CASOS</a:t>
            </a:r>
          </a:p>
        </p:txBody>
      </p:sp>
      <p:sp>
        <p:nvSpPr>
          <p:cNvPr id="12" name="TextBox 11">
            <a:extLst>
              <a:ext uri="{FF2B5EF4-FFF2-40B4-BE49-F238E27FC236}">
                <a16:creationId xmlns:a16="http://schemas.microsoft.com/office/drawing/2014/main" id="{6323D147-56CD-98F8-8578-F75020C0A992}"/>
              </a:ext>
            </a:extLst>
          </p:cNvPr>
          <p:cNvSpPr txBox="1"/>
          <p:nvPr/>
        </p:nvSpPr>
        <p:spPr>
          <a:xfrm>
            <a:off x="6810142" y="4272055"/>
            <a:ext cx="2497050" cy="923330"/>
          </a:xfrm>
          <a:prstGeom prst="rect">
            <a:avLst/>
          </a:prstGeom>
          <a:noFill/>
        </p:spPr>
        <p:txBody>
          <a:bodyPr wrap="square" rtlCol="0">
            <a:spAutoFit/>
          </a:bodyPr>
          <a:lstStyle/>
          <a:p>
            <a:pPr algn="ctr"/>
            <a:r>
              <a:rPr lang="en-CA" b="1" spc="300" dirty="0">
                <a:solidFill>
                  <a:schemeClr val="accent4"/>
                </a:solidFill>
                <a:latin typeface="Arial" panose="020B0604020202020204" pitchFamily="34" charset="0"/>
                <a:cs typeface="Arial" panose="020B0604020202020204" pitchFamily="34" charset="0"/>
              </a:rPr>
              <a:t>INDICADORES CLAVE DE DESEMPEÑO</a:t>
            </a:r>
          </a:p>
        </p:txBody>
      </p:sp>
      <p:pic>
        <p:nvPicPr>
          <p:cNvPr id="14" name="Graphic 13" descr="Statistics with solid fill">
            <a:extLst>
              <a:ext uri="{FF2B5EF4-FFF2-40B4-BE49-F238E27FC236}">
                <a16:creationId xmlns:a16="http://schemas.microsoft.com/office/drawing/2014/main" id="{06F7B79C-A859-0935-AA57-9825FB0AB4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6331" y="1757259"/>
            <a:ext cx="2146979" cy="2146979"/>
          </a:xfrm>
          <a:prstGeom prst="rect">
            <a:avLst/>
          </a:prstGeom>
        </p:spPr>
      </p:pic>
    </p:spTree>
    <p:extLst>
      <p:ext uri="{BB962C8B-B14F-4D97-AF65-F5344CB8AC3E}">
        <p14:creationId xmlns:p14="http://schemas.microsoft.com/office/powerpoint/2010/main" val="218852663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a:xfrm>
            <a:off x="796386" y="3099692"/>
            <a:ext cx="4253596" cy="562168"/>
          </a:xfrm>
        </p:spPr>
        <p:txBody>
          <a:bodyPr/>
          <a:lstStyle/>
          <a:p>
            <a:r>
              <a:rPr lang="es-ES_tradnl" dirty="0"/>
              <a:t>Encuestas de opinión de la/el menor y sus cuidadores sobre la gestión de casos (formularios)</a:t>
            </a:r>
            <a:br>
              <a:rPr lang="es-ES_tradnl" dirty="0"/>
            </a:br>
            <a:endParaRPr lang="es-ES_tradnl" dirty="0"/>
          </a:p>
        </p:txBody>
      </p:sp>
    </p:spTree>
    <p:extLst>
      <p:ext uri="{BB962C8B-B14F-4D97-AF65-F5344CB8AC3E}">
        <p14:creationId xmlns:p14="http://schemas.microsoft.com/office/powerpoint/2010/main" val="278057520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¿Por qué es importante pedir su opinión?</a:t>
            </a:r>
          </a:p>
        </p:txBody>
      </p:sp>
      <p:sp>
        <p:nvSpPr>
          <p:cNvPr id="15" name="Google Shape;798;p37">
            <a:extLst>
              <a:ext uri="{FF2B5EF4-FFF2-40B4-BE49-F238E27FC236}">
                <a16:creationId xmlns:a16="http://schemas.microsoft.com/office/drawing/2014/main" id="{D3F14FBC-EE38-67C8-A430-EFA9694A0772}"/>
              </a:ext>
            </a:extLst>
          </p:cNvPr>
          <p:cNvSpPr txBox="1"/>
          <p:nvPr/>
        </p:nvSpPr>
        <p:spPr>
          <a:xfrm>
            <a:off x="1504166" y="3863564"/>
            <a:ext cx="3047052" cy="1036525"/>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Para saber qué está funcionando bien</a:t>
            </a:r>
          </a:p>
        </p:txBody>
      </p:sp>
      <p:sp>
        <p:nvSpPr>
          <p:cNvPr id="16" name="Google Shape;798;p37">
            <a:extLst>
              <a:ext uri="{FF2B5EF4-FFF2-40B4-BE49-F238E27FC236}">
                <a16:creationId xmlns:a16="http://schemas.microsoft.com/office/drawing/2014/main" id="{8C74B0B9-8D39-4122-0E6F-08355E302934}"/>
              </a:ext>
            </a:extLst>
          </p:cNvPr>
          <p:cNvSpPr txBox="1"/>
          <p:nvPr/>
        </p:nvSpPr>
        <p:spPr>
          <a:xfrm>
            <a:off x="4884218" y="3863564"/>
            <a:ext cx="2458539" cy="143169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Para saber cuáles son los retos y desafíos</a:t>
            </a:r>
          </a:p>
        </p:txBody>
      </p:sp>
      <p:sp>
        <p:nvSpPr>
          <p:cNvPr id="17" name="Google Shape;798;p37">
            <a:extLst>
              <a:ext uri="{FF2B5EF4-FFF2-40B4-BE49-F238E27FC236}">
                <a16:creationId xmlns:a16="http://schemas.microsoft.com/office/drawing/2014/main" id="{BDA08068-1462-DA05-8903-3A7BA1BD4FF6}"/>
              </a:ext>
            </a:extLst>
          </p:cNvPr>
          <p:cNvSpPr txBox="1"/>
          <p:nvPr/>
        </p:nvSpPr>
        <p:spPr>
          <a:xfrm>
            <a:off x="8264271" y="3863564"/>
            <a:ext cx="2458539" cy="2222043"/>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Para identificar qué podemos mejorar en la prestación de servicios</a:t>
            </a:r>
          </a:p>
        </p:txBody>
      </p:sp>
      <p:sp>
        <p:nvSpPr>
          <p:cNvPr id="20" name="Arrow: Right 19">
            <a:extLst>
              <a:ext uri="{FF2B5EF4-FFF2-40B4-BE49-F238E27FC236}">
                <a16:creationId xmlns:a16="http://schemas.microsoft.com/office/drawing/2014/main" id="{0DDF19D8-748D-1F9A-86A3-78C603184BC7}"/>
              </a:ext>
            </a:extLst>
          </p:cNvPr>
          <p:cNvSpPr/>
          <p:nvPr/>
        </p:nvSpPr>
        <p:spPr>
          <a:xfrm rot="18900000">
            <a:off x="9256773" y="2773235"/>
            <a:ext cx="630274" cy="286898"/>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2" name="Graphic 21" descr="Thumbs up sign with solid fill">
            <a:extLst>
              <a:ext uri="{FF2B5EF4-FFF2-40B4-BE49-F238E27FC236}">
                <a16:creationId xmlns:a16="http://schemas.microsoft.com/office/drawing/2014/main" id="{9B8605B7-254E-1C9F-97ED-E071B51D8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66705" y="1879305"/>
            <a:ext cx="1660008" cy="1660008"/>
          </a:xfrm>
          <a:prstGeom prst="rect">
            <a:avLst/>
          </a:prstGeom>
        </p:spPr>
      </p:pic>
      <p:pic>
        <p:nvPicPr>
          <p:cNvPr id="24" name="Graphic 23" descr="Thumbs Down with solid fill">
            <a:extLst>
              <a:ext uri="{FF2B5EF4-FFF2-40B4-BE49-F238E27FC236}">
                <a16:creationId xmlns:a16="http://schemas.microsoft.com/office/drawing/2014/main" id="{DDE4A7FD-7496-4F32-5048-F3821B3B71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84573" y="1989258"/>
            <a:ext cx="1550055" cy="1550055"/>
          </a:xfrm>
          <a:prstGeom prst="rect">
            <a:avLst/>
          </a:prstGeom>
        </p:spPr>
      </p:pic>
      <p:pic>
        <p:nvPicPr>
          <p:cNvPr id="25" name="Graphic 24" descr="Thumbs up sign with solid fill">
            <a:extLst>
              <a:ext uri="{FF2B5EF4-FFF2-40B4-BE49-F238E27FC236}">
                <a16:creationId xmlns:a16="http://schemas.microsoft.com/office/drawing/2014/main" id="{CB3C3363-2D4D-EF74-71DD-21DE91D563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7809" y="1810801"/>
            <a:ext cx="868968" cy="868968"/>
          </a:xfrm>
          <a:prstGeom prst="rect">
            <a:avLst/>
          </a:prstGeom>
        </p:spPr>
      </p:pic>
      <p:pic>
        <p:nvPicPr>
          <p:cNvPr id="26" name="Graphic 25" descr="Thumbs Down with solid fill">
            <a:extLst>
              <a:ext uri="{FF2B5EF4-FFF2-40B4-BE49-F238E27FC236}">
                <a16:creationId xmlns:a16="http://schemas.microsoft.com/office/drawing/2014/main" id="{F4196F0C-6784-7FA0-7E67-CEA0307D0C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2488" y="2916685"/>
            <a:ext cx="868968" cy="868968"/>
          </a:xfrm>
          <a:prstGeom prst="rect">
            <a:avLst/>
          </a:prstGeom>
        </p:spPr>
      </p:pic>
    </p:spTree>
    <p:extLst>
      <p:ext uri="{BB962C8B-B14F-4D97-AF65-F5344CB8AC3E}">
        <p14:creationId xmlns:p14="http://schemas.microsoft.com/office/powerpoint/2010/main" val="30855819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s-ES_tradnl" dirty="0">
                <a:latin typeface="Arial" panose="020B0604020202020204" pitchFamily="34" charset="0"/>
                <a:cs typeface="Arial" panose="020B0604020202020204" pitchFamily="34" charset="0"/>
              </a:rPr>
              <a:t>¿Cómo interpretar los resultados de las encuestas?</a:t>
            </a:r>
          </a:p>
        </p:txBody>
      </p:sp>
      <p:sp>
        <p:nvSpPr>
          <p:cNvPr id="3" name="Google Shape;798;p37">
            <a:extLst>
              <a:ext uri="{FF2B5EF4-FFF2-40B4-BE49-F238E27FC236}">
                <a16:creationId xmlns:a16="http://schemas.microsoft.com/office/drawing/2014/main" id="{FA05B7DA-7AD2-C052-690B-CC7073ECDEE0}"/>
              </a:ext>
            </a:extLst>
          </p:cNvPr>
          <p:cNvSpPr txBox="1"/>
          <p:nvPr/>
        </p:nvSpPr>
        <p:spPr>
          <a:xfrm>
            <a:off x="2976470" y="2279504"/>
            <a:ext cx="4209980" cy="3979511"/>
          </a:xfrm>
          <a:prstGeom prst="rect">
            <a:avLst/>
          </a:prstGeom>
          <a:noFill/>
          <a:ln>
            <a:noFill/>
          </a:ln>
        </p:spPr>
        <p:txBody>
          <a:bodyPr spcFirstLastPara="1" wrap="square" lIns="91425" tIns="45700" rIns="91425" bIns="45700" anchor="t" anchorCtr="0">
            <a:spAutoFit/>
          </a:bodyPr>
          <a:lstStyle/>
          <a:p>
            <a:pPr>
              <a:lnSpc>
                <a:spcPct val="107000"/>
              </a:lnSpc>
              <a:spcAft>
                <a:spcPts val="1200"/>
              </a:spcAft>
            </a:pPr>
            <a:r>
              <a:rPr lang="es-ES_tradnl" sz="2000" b="1" spc="300" dirty="0">
                <a:solidFill>
                  <a:schemeClr val="accent4"/>
                </a:solidFill>
                <a:latin typeface="Arial" panose="020B0604020202020204" pitchFamily="34" charset="0"/>
                <a:ea typeface="Helvetica Neue"/>
                <a:cs typeface="Arial" panose="020B0604020202020204" pitchFamily="34" charset="0"/>
                <a:sym typeface="Helvetica Neue"/>
              </a:rPr>
              <a:t>A NIVEL DE LAS/OS SUPERVISORAS/ES</a:t>
            </a:r>
            <a:endParaRPr lang="es-ES_tradnl" sz="2000"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rtl="0">
              <a:lnSpc>
                <a:spcPct val="107000"/>
              </a:lnSpc>
              <a:spcBef>
                <a:spcPts val="0"/>
              </a:spcBef>
              <a:spcAft>
                <a:spcPts val="1200"/>
              </a:spcAft>
              <a:buFont typeface="Arial" panose="020B0604020202020204" pitchFamily="34" charset="0"/>
              <a:buChar char="•"/>
            </a:pPr>
            <a:r>
              <a:rPr lang="es-ES_tradnl" sz="2000" dirty="0">
                <a:solidFill>
                  <a:schemeClr val="dk1"/>
                </a:solidFill>
                <a:latin typeface="Arial" panose="020B0604020202020204" pitchFamily="34" charset="0"/>
                <a:ea typeface="Helvetica Neue"/>
                <a:cs typeface="Arial" panose="020B0604020202020204" pitchFamily="34" charset="0"/>
                <a:sym typeface="Helvetica Neue"/>
              </a:rPr>
              <a:t>Identificar brechas</a:t>
            </a:r>
          </a:p>
          <a:p>
            <a:pPr marL="342900" marR="0" lvl="0" indent="-342900" rtl="0">
              <a:lnSpc>
                <a:spcPct val="107000"/>
              </a:lnSpc>
              <a:spcBef>
                <a:spcPts val="0"/>
              </a:spcBef>
              <a:spcAft>
                <a:spcPts val="1200"/>
              </a:spcAft>
              <a:buFont typeface="Arial" panose="020B0604020202020204" pitchFamily="34" charset="0"/>
              <a:buChar char="•"/>
            </a:pPr>
            <a:r>
              <a:rPr lang="es-ES_tradnl" sz="2000" dirty="0">
                <a:solidFill>
                  <a:schemeClr val="dk1"/>
                </a:solidFill>
                <a:latin typeface="Arial" panose="020B0604020202020204" pitchFamily="34" charset="0"/>
                <a:ea typeface="Helvetica Neue"/>
                <a:cs typeface="Arial" panose="020B0604020202020204" pitchFamily="34" charset="0"/>
                <a:sym typeface="Helvetica Neue"/>
              </a:rPr>
              <a:t>Desafíos específicos del contexto</a:t>
            </a:r>
          </a:p>
          <a:p>
            <a:pPr marL="342900" marR="0" lvl="0" indent="-342900" rtl="0">
              <a:lnSpc>
                <a:spcPct val="107000"/>
              </a:lnSpc>
              <a:spcBef>
                <a:spcPts val="0"/>
              </a:spcBef>
              <a:spcAft>
                <a:spcPts val="1200"/>
              </a:spcAft>
              <a:buFont typeface="Arial" panose="020B0604020202020204" pitchFamily="34" charset="0"/>
              <a:buChar char="•"/>
            </a:pPr>
            <a:r>
              <a:rPr lang="es-ES_tradnl" sz="2000" dirty="0">
                <a:solidFill>
                  <a:schemeClr val="dk1"/>
                </a:solidFill>
                <a:latin typeface="Arial" panose="020B0604020202020204" pitchFamily="34" charset="0"/>
                <a:ea typeface="Helvetica Neue"/>
                <a:cs typeface="Arial" panose="020B0604020202020204" pitchFamily="34" charset="0"/>
                <a:sym typeface="Helvetica Neue"/>
              </a:rPr>
              <a:t>Necesidades de formación/desarrollo profesional</a:t>
            </a:r>
          </a:p>
          <a:p>
            <a:pPr marL="342900" marR="0" lvl="0" indent="-342900" rtl="0">
              <a:lnSpc>
                <a:spcPct val="107000"/>
              </a:lnSpc>
              <a:spcBef>
                <a:spcPts val="0"/>
              </a:spcBef>
              <a:spcAft>
                <a:spcPts val="1200"/>
              </a:spcAft>
              <a:buFont typeface="Arial" panose="020B0604020202020204" pitchFamily="34" charset="0"/>
              <a:buChar char="•"/>
            </a:pPr>
            <a:r>
              <a:rPr lang="es-ES_tradnl" sz="2000" dirty="0">
                <a:solidFill>
                  <a:schemeClr val="dk1"/>
                </a:solidFill>
                <a:latin typeface="Arial" panose="020B0604020202020204" pitchFamily="34" charset="0"/>
                <a:ea typeface="Helvetica Neue"/>
                <a:cs typeface="Arial" panose="020B0604020202020204" pitchFamily="34" charset="0"/>
                <a:sym typeface="Helvetica Neue"/>
              </a:rPr>
              <a:t>Coaching</a:t>
            </a:r>
          </a:p>
          <a:p>
            <a:pPr marL="342900" marR="0" lvl="0" indent="-342900" rtl="0">
              <a:lnSpc>
                <a:spcPct val="107000"/>
              </a:lnSpc>
              <a:spcBef>
                <a:spcPts val="0"/>
              </a:spcBef>
              <a:spcAft>
                <a:spcPts val="1200"/>
              </a:spcAft>
              <a:buFont typeface="Arial" panose="020B0604020202020204" pitchFamily="34" charset="0"/>
              <a:buChar char="•"/>
            </a:pPr>
            <a:r>
              <a:rPr lang="es-ES_tradnl" sz="2000" dirty="0">
                <a:solidFill>
                  <a:schemeClr val="dk1"/>
                </a:solidFill>
                <a:latin typeface="Arial" panose="020B0604020202020204" pitchFamily="34" charset="0"/>
                <a:ea typeface="Helvetica Neue"/>
                <a:cs typeface="Arial" panose="020B0604020202020204" pitchFamily="34" charset="0"/>
                <a:sym typeface="Helvetica Neue"/>
              </a:rPr>
              <a:t>Desempeño del personal</a:t>
            </a:r>
          </a:p>
        </p:txBody>
      </p:sp>
      <p:sp>
        <p:nvSpPr>
          <p:cNvPr id="6" name="Google Shape;798;p37">
            <a:extLst>
              <a:ext uri="{FF2B5EF4-FFF2-40B4-BE49-F238E27FC236}">
                <a16:creationId xmlns:a16="http://schemas.microsoft.com/office/drawing/2014/main" id="{B7132268-DC34-AFA5-D48F-E2F41F0FF776}"/>
              </a:ext>
            </a:extLst>
          </p:cNvPr>
          <p:cNvSpPr txBox="1"/>
          <p:nvPr/>
        </p:nvSpPr>
        <p:spPr>
          <a:xfrm>
            <a:off x="8421228" y="2279504"/>
            <a:ext cx="2851811" cy="1717353"/>
          </a:xfrm>
          <a:prstGeom prst="rect">
            <a:avLst/>
          </a:prstGeom>
          <a:noFill/>
          <a:ln>
            <a:noFill/>
          </a:ln>
        </p:spPr>
        <p:txBody>
          <a:bodyPr spcFirstLastPara="1" wrap="square" lIns="91425" tIns="45700" rIns="91425" bIns="45700" anchor="t" anchorCtr="0">
            <a:spAutoFit/>
          </a:bodyPr>
          <a:lstStyle/>
          <a:p>
            <a:pPr>
              <a:lnSpc>
                <a:spcPct val="107000"/>
              </a:lnSpc>
              <a:spcAft>
                <a:spcPts val="1200"/>
              </a:spcAft>
            </a:pPr>
            <a:r>
              <a:rPr lang="es-ES_tradnl" sz="2000" b="1" spc="300" dirty="0">
                <a:solidFill>
                  <a:schemeClr val="accent4"/>
                </a:solidFill>
                <a:latin typeface="Arial" panose="020B0604020202020204" pitchFamily="34" charset="0"/>
                <a:ea typeface="Helvetica Neue"/>
                <a:cs typeface="Arial" panose="020B0604020202020204" pitchFamily="34" charset="0"/>
                <a:sym typeface="Helvetica Neue"/>
              </a:rPr>
              <a:t>A NIVEL DE ORGANIZACIÓN</a:t>
            </a:r>
            <a:endParaRPr lang="es-ES_tradnl" sz="2000"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rtl="0">
              <a:lnSpc>
                <a:spcPct val="107000"/>
              </a:lnSpc>
              <a:spcBef>
                <a:spcPts val="0"/>
              </a:spcBef>
              <a:spcAft>
                <a:spcPts val="1200"/>
              </a:spcAft>
              <a:buFont typeface="Arial" panose="020B0604020202020204" pitchFamily="34" charset="0"/>
              <a:buChar char="•"/>
            </a:pPr>
            <a:r>
              <a:rPr lang="es-ES_tradnl" sz="2000" dirty="0">
                <a:solidFill>
                  <a:schemeClr val="dk1"/>
                </a:solidFill>
                <a:latin typeface="Arial" panose="020B0604020202020204" pitchFamily="34" charset="0"/>
                <a:ea typeface="Helvetica Neue"/>
                <a:cs typeface="Arial" panose="020B0604020202020204" pitchFamily="34" charset="0"/>
                <a:sym typeface="Helvetica Neue"/>
              </a:rPr>
              <a:t>Identificar áreas de mejora</a:t>
            </a:r>
          </a:p>
        </p:txBody>
      </p:sp>
      <p:grpSp>
        <p:nvGrpSpPr>
          <p:cNvPr id="37" name="Group 36">
            <a:extLst>
              <a:ext uri="{FF2B5EF4-FFF2-40B4-BE49-F238E27FC236}">
                <a16:creationId xmlns:a16="http://schemas.microsoft.com/office/drawing/2014/main" id="{BC809C29-2E6F-2FA8-E31B-CFDAC8D62D1C}"/>
              </a:ext>
            </a:extLst>
          </p:cNvPr>
          <p:cNvGrpSpPr/>
          <p:nvPr/>
        </p:nvGrpSpPr>
        <p:grpSpPr>
          <a:xfrm>
            <a:off x="1599470" y="2282063"/>
            <a:ext cx="528457" cy="1000809"/>
            <a:chOff x="7838339" y="2226754"/>
            <a:chExt cx="1969639" cy="3730164"/>
          </a:xfrm>
          <a:solidFill>
            <a:schemeClr val="accent1"/>
          </a:solidFill>
        </p:grpSpPr>
        <p:sp>
          <p:nvSpPr>
            <p:cNvPr id="38" name="Round Same Side Corner Rectangle 3">
              <a:extLst>
                <a:ext uri="{FF2B5EF4-FFF2-40B4-BE49-F238E27FC236}">
                  <a16:creationId xmlns:a16="http://schemas.microsoft.com/office/drawing/2014/main" id="{30539938-6EE5-5C17-4C83-EA92996FD29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5EE5BB16-D1C1-58A8-03BA-D361B34EAD9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0" name="Group 39">
              <a:extLst>
                <a:ext uri="{FF2B5EF4-FFF2-40B4-BE49-F238E27FC236}">
                  <a16:creationId xmlns:a16="http://schemas.microsoft.com/office/drawing/2014/main" id="{30359F1F-92BC-BCC1-64AC-5FCBEB75EFD2}"/>
                </a:ext>
              </a:extLst>
            </p:cNvPr>
            <p:cNvGrpSpPr/>
            <p:nvPr/>
          </p:nvGrpSpPr>
          <p:grpSpPr>
            <a:xfrm rot="507905">
              <a:off x="7838339" y="3815940"/>
              <a:ext cx="553322" cy="1525212"/>
              <a:chOff x="7916671" y="3937945"/>
              <a:chExt cx="553322" cy="1525212"/>
            </a:xfrm>
            <a:grpFill/>
          </p:grpSpPr>
          <p:sp>
            <p:nvSpPr>
              <p:cNvPr id="44" name="Round Same Side Corner Rectangle 25">
                <a:extLst>
                  <a:ext uri="{FF2B5EF4-FFF2-40B4-BE49-F238E27FC236}">
                    <a16:creationId xmlns:a16="http://schemas.microsoft.com/office/drawing/2014/main" id="{B6C26820-19E3-CF76-0908-332C0BD90D4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5" name="Oval 44">
                <a:extLst>
                  <a:ext uri="{FF2B5EF4-FFF2-40B4-BE49-F238E27FC236}">
                    <a16:creationId xmlns:a16="http://schemas.microsoft.com/office/drawing/2014/main" id="{13C4D0FA-6C43-41DE-B3F3-C3A726D41A6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1" name="Group 40">
              <a:extLst>
                <a:ext uri="{FF2B5EF4-FFF2-40B4-BE49-F238E27FC236}">
                  <a16:creationId xmlns:a16="http://schemas.microsoft.com/office/drawing/2014/main" id="{16924DBE-54C1-CA00-52BD-991A4ECBC74A}"/>
                </a:ext>
              </a:extLst>
            </p:cNvPr>
            <p:cNvGrpSpPr/>
            <p:nvPr/>
          </p:nvGrpSpPr>
          <p:grpSpPr>
            <a:xfrm rot="21105829" flipH="1">
              <a:off x="9243874" y="3806245"/>
              <a:ext cx="564104" cy="1525212"/>
              <a:chOff x="7916671" y="3937945"/>
              <a:chExt cx="553322" cy="1525212"/>
            </a:xfrm>
            <a:grpFill/>
          </p:grpSpPr>
          <p:sp>
            <p:nvSpPr>
              <p:cNvPr id="42" name="Round Same Side Corner Rectangle 25">
                <a:extLst>
                  <a:ext uri="{FF2B5EF4-FFF2-40B4-BE49-F238E27FC236}">
                    <a16:creationId xmlns:a16="http://schemas.microsoft.com/office/drawing/2014/main" id="{B49811B1-5A97-4C7D-239F-F90C9C460BC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3" name="Oval 42">
                <a:extLst>
                  <a:ext uri="{FF2B5EF4-FFF2-40B4-BE49-F238E27FC236}">
                    <a16:creationId xmlns:a16="http://schemas.microsoft.com/office/drawing/2014/main" id="{E8CC9523-E813-263C-1884-6BABCC55626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pic>
        <p:nvPicPr>
          <p:cNvPr id="47" name="Graphic 46" descr="Building with solid fill">
            <a:extLst>
              <a:ext uri="{FF2B5EF4-FFF2-40B4-BE49-F238E27FC236}">
                <a16:creationId xmlns:a16="http://schemas.microsoft.com/office/drawing/2014/main" id="{671C362F-6ECB-BDA8-05CB-F20C9585AF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1827" y="2225866"/>
            <a:ext cx="1057005" cy="1057005"/>
          </a:xfrm>
          <a:prstGeom prst="rect">
            <a:avLst/>
          </a:prstGeom>
        </p:spPr>
      </p:pic>
      <p:grpSp>
        <p:nvGrpSpPr>
          <p:cNvPr id="9" name="Group 8">
            <a:extLst>
              <a:ext uri="{FF2B5EF4-FFF2-40B4-BE49-F238E27FC236}">
                <a16:creationId xmlns:a16="http://schemas.microsoft.com/office/drawing/2014/main" id="{604F8C41-2742-67B4-3DD2-701ABAF931C8}"/>
              </a:ext>
            </a:extLst>
          </p:cNvPr>
          <p:cNvGrpSpPr/>
          <p:nvPr/>
        </p:nvGrpSpPr>
        <p:grpSpPr>
          <a:xfrm>
            <a:off x="1015738" y="3071498"/>
            <a:ext cx="528457" cy="1000809"/>
            <a:chOff x="7838339" y="2226754"/>
            <a:chExt cx="1969639" cy="3730164"/>
          </a:xfrm>
          <a:solidFill>
            <a:schemeClr val="accent4"/>
          </a:solidFill>
        </p:grpSpPr>
        <p:sp>
          <p:nvSpPr>
            <p:cNvPr id="10" name="Round Same Side Corner Rectangle 3">
              <a:extLst>
                <a:ext uri="{FF2B5EF4-FFF2-40B4-BE49-F238E27FC236}">
                  <a16:creationId xmlns:a16="http://schemas.microsoft.com/office/drawing/2014/main" id="{0D2AAE33-22F9-EE7A-9201-6AFC1421FA0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ECF0C4D9-343D-7976-0556-6AA1E79C9B63}"/>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2" name="Group 11">
              <a:extLst>
                <a:ext uri="{FF2B5EF4-FFF2-40B4-BE49-F238E27FC236}">
                  <a16:creationId xmlns:a16="http://schemas.microsoft.com/office/drawing/2014/main" id="{9357FD45-9B59-CE8A-6C76-66B6708AD0C0}"/>
                </a:ext>
              </a:extLst>
            </p:cNvPr>
            <p:cNvGrpSpPr/>
            <p:nvPr/>
          </p:nvGrpSpPr>
          <p:grpSpPr>
            <a:xfrm rot="507905">
              <a:off x="7838339" y="3815940"/>
              <a:ext cx="553322" cy="1525212"/>
              <a:chOff x="7916671" y="3937945"/>
              <a:chExt cx="553322" cy="1525212"/>
            </a:xfrm>
            <a:grpFill/>
          </p:grpSpPr>
          <p:sp>
            <p:nvSpPr>
              <p:cNvPr id="17" name="Round Same Side Corner Rectangle 25">
                <a:extLst>
                  <a:ext uri="{FF2B5EF4-FFF2-40B4-BE49-F238E27FC236}">
                    <a16:creationId xmlns:a16="http://schemas.microsoft.com/office/drawing/2014/main" id="{C79ADB03-452B-1957-2AFE-329BBFE07B4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8" name="Oval 17">
                <a:extLst>
                  <a:ext uri="{FF2B5EF4-FFF2-40B4-BE49-F238E27FC236}">
                    <a16:creationId xmlns:a16="http://schemas.microsoft.com/office/drawing/2014/main" id="{8B148B88-AA2B-2E7C-E719-7431FCCE90A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4" name="Group 13">
              <a:extLst>
                <a:ext uri="{FF2B5EF4-FFF2-40B4-BE49-F238E27FC236}">
                  <a16:creationId xmlns:a16="http://schemas.microsoft.com/office/drawing/2014/main" id="{A15DB4EA-6353-5837-7016-8D4C76E56DBB}"/>
                </a:ext>
              </a:extLst>
            </p:cNvPr>
            <p:cNvGrpSpPr/>
            <p:nvPr/>
          </p:nvGrpSpPr>
          <p:grpSpPr>
            <a:xfrm rot="21105829" flipH="1">
              <a:off x="9243874" y="3806245"/>
              <a:ext cx="564104" cy="1525212"/>
              <a:chOff x="7916671" y="3937945"/>
              <a:chExt cx="553322" cy="1525212"/>
            </a:xfrm>
            <a:grpFill/>
          </p:grpSpPr>
          <p:sp>
            <p:nvSpPr>
              <p:cNvPr id="15" name="Round Same Side Corner Rectangle 25">
                <a:extLst>
                  <a:ext uri="{FF2B5EF4-FFF2-40B4-BE49-F238E27FC236}">
                    <a16:creationId xmlns:a16="http://schemas.microsoft.com/office/drawing/2014/main" id="{8FDE1D55-C37A-32E0-A50E-77FC7755E6A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Oval 15">
                <a:extLst>
                  <a:ext uri="{FF2B5EF4-FFF2-40B4-BE49-F238E27FC236}">
                    <a16:creationId xmlns:a16="http://schemas.microsoft.com/office/drawing/2014/main" id="{84E0D05D-BFD9-B2E4-C718-09265E40156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19" name="Group 18">
            <a:extLst>
              <a:ext uri="{FF2B5EF4-FFF2-40B4-BE49-F238E27FC236}">
                <a16:creationId xmlns:a16="http://schemas.microsoft.com/office/drawing/2014/main" id="{3D7FCC1C-B7CC-AFE3-AF69-F1A4F59E0CA3}"/>
              </a:ext>
            </a:extLst>
          </p:cNvPr>
          <p:cNvGrpSpPr/>
          <p:nvPr/>
        </p:nvGrpSpPr>
        <p:grpSpPr>
          <a:xfrm>
            <a:off x="1541804" y="3071498"/>
            <a:ext cx="528457" cy="1000809"/>
            <a:chOff x="7838339" y="2226754"/>
            <a:chExt cx="1969639" cy="3730164"/>
          </a:xfrm>
          <a:solidFill>
            <a:schemeClr val="accent4"/>
          </a:solidFill>
        </p:grpSpPr>
        <p:sp>
          <p:nvSpPr>
            <p:cNvPr id="20" name="Round Same Side Corner Rectangle 3">
              <a:extLst>
                <a:ext uri="{FF2B5EF4-FFF2-40B4-BE49-F238E27FC236}">
                  <a16:creationId xmlns:a16="http://schemas.microsoft.com/office/drawing/2014/main" id="{4B2FF7D9-1D80-D33A-EA21-23723E50DA12}"/>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BB332981-E53C-12DB-8F40-240ED31A4672}"/>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2" name="Group 21">
              <a:extLst>
                <a:ext uri="{FF2B5EF4-FFF2-40B4-BE49-F238E27FC236}">
                  <a16:creationId xmlns:a16="http://schemas.microsoft.com/office/drawing/2014/main" id="{17C0424E-73B3-E1B8-A502-2430A05826A5}"/>
                </a:ext>
              </a:extLst>
            </p:cNvPr>
            <p:cNvGrpSpPr/>
            <p:nvPr/>
          </p:nvGrpSpPr>
          <p:grpSpPr>
            <a:xfrm rot="507905">
              <a:off x="7838339" y="3815940"/>
              <a:ext cx="553322" cy="1525212"/>
              <a:chOff x="7916671" y="3937945"/>
              <a:chExt cx="553322" cy="1525212"/>
            </a:xfrm>
            <a:grpFill/>
          </p:grpSpPr>
          <p:sp>
            <p:nvSpPr>
              <p:cNvPr id="26" name="Round Same Side Corner Rectangle 25">
                <a:extLst>
                  <a:ext uri="{FF2B5EF4-FFF2-40B4-BE49-F238E27FC236}">
                    <a16:creationId xmlns:a16="http://schemas.microsoft.com/office/drawing/2014/main" id="{F427AF2D-4B2C-0176-3CA7-D49CBFCDE02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Oval 26">
                <a:extLst>
                  <a:ext uri="{FF2B5EF4-FFF2-40B4-BE49-F238E27FC236}">
                    <a16:creationId xmlns:a16="http://schemas.microsoft.com/office/drawing/2014/main" id="{9B1C77CC-2ED2-D487-2885-63D20A0941B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3" name="Group 22">
              <a:extLst>
                <a:ext uri="{FF2B5EF4-FFF2-40B4-BE49-F238E27FC236}">
                  <a16:creationId xmlns:a16="http://schemas.microsoft.com/office/drawing/2014/main" id="{4C038AF9-ED4A-66AD-23EA-6192B76EA125}"/>
                </a:ext>
              </a:extLst>
            </p:cNvPr>
            <p:cNvGrpSpPr/>
            <p:nvPr/>
          </p:nvGrpSpPr>
          <p:grpSpPr>
            <a:xfrm rot="21105829" flipH="1">
              <a:off x="9243874" y="3806245"/>
              <a:ext cx="564104" cy="1525212"/>
              <a:chOff x="7916671" y="3937945"/>
              <a:chExt cx="553322" cy="1525212"/>
            </a:xfrm>
            <a:grpFill/>
          </p:grpSpPr>
          <p:sp>
            <p:nvSpPr>
              <p:cNvPr id="24" name="Round Same Side Corner Rectangle 25">
                <a:extLst>
                  <a:ext uri="{FF2B5EF4-FFF2-40B4-BE49-F238E27FC236}">
                    <a16:creationId xmlns:a16="http://schemas.microsoft.com/office/drawing/2014/main" id="{10E415D0-4E00-FD38-2AF4-2187698EF80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Oval 24">
                <a:extLst>
                  <a:ext uri="{FF2B5EF4-FFF2-40B4-BE49-F238E27FC236}">
                    <a16:creationId xmlns:a16="http://schemas.microsoft.com/office/drawing/2014/main" id="{1732655B-12E7-A3E4-1094-C96EECA1D47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28" name="Group 27">
            <a:extLst>
              <a:ext uri="{FF2B5EF4-FFF2-40B4-BE49-F238E27FC236}">
                <a16:creationId xmlns:a16="http://schemas.microsoft.com/office/drawing/2014/main" id="{BAC94DA9-9A6A-CDB0-91BC-21059C26A3DD}"/>
              </a:ext>
            </a:extLst>
          </p:cNvPr>
          <p:cNvGrpSpPr/>
          <p:nvPr/>
        </p:nvGrpSpPr>
        <p:grpSpPr>
          <a:xfrm>
            <a:off x="2018358" y="3071498"/>
            <a:ext cx="528457" cy="1000809"/>
            <a:chOff x="7838339" y="2226754"/>
            <a:chExt cx="1969639" cy="3730164"/>
          </a:xfrm>
          <a:solidFill>
            <a:schemeClr val="accent4"/>
          </a:solidFill>
        </p:grpSpPr>
        <p:sp>
          <p:nvSpPr>
            <p:cNvPr id="29" name="Round Same Side Corner Rectangle 3">
              <a:extLst>
                <a:ext uri="{FF2B5EF4-FFF2-40B4-BE49-F238E27FC236}">
                  <a16:creationId xmlns:a16="http://schemas.microsoft.com/office/drawing/2014/main" id="{D83644ED-1A47-C3FF-0781-4B8467D5BA9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C24D2ACF-25D8-4B62-E278-5690CBC39F8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31" name="Group 30">
              <a:extLst>
                <a:ext uri="{FF2B5EF4-FFF2-40B4-BE49-F238E27FC236}">
                  <a16:creationId xmlns:a16="http://schemas.microsoft.com/office/drawing/2014/main" id="{9AF1A720-0476-02E1-9F3C-94C05774CA80}"/>
                </a:ext>
              </a:extLst>
            </p:cNvPr>
            <p:cNvGrpSpPr/>
            <p:nvPr/>
          </p:nvGrpSpPr>
          <p:grpSpPr>
            <a:xfrm rot="507905">
              <a:off x="7838339" y="3815940"/>
              <a:ext cx="553322" cy="1525212"/>
              <a:chOff x="7916671" y="3937945"/>
              <a:chExt cx="553322" cy="1525212"/>
            </a:xfrm>
            <a:grpFill/>
          </p:grpSpPr>
          <p:sp>
            <p:nvSpPr>
              <p:cNvPr id="35" name="Round Same Side Corner Rectangle 25">
                <a:extLst>
                  <a:ext uri="{FF2B5EF4-FFF2-40B4-BE49-F238E27FC236}">
                    <a16:creationId xmlns:a16="http://schemas.microsoft.com/office/drawing/2014/main" id="{08916DAF-8567-2159-6EE6-59017055D9F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6" name="Oval 35">
                <a:extLst>
                  <a:ext uri="{FF2B5EF4-FFF2-40B4-BE49-F238E27FC236}">
                    <a16:creationId xmlns:a16="http://schemas.microsoft.com/office/drawing/2014/main" id="{A884ACF6-379B-277B-0A2F-2FC1A708E5F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2" name="Group 31">
              <a:extLst>
                <a:ext uri="{FF2B5EF4-FFF2-40B4-BE49-F238E27FC236}">
                  <a16:creationId xmlns:a16="http://schemas.microsoft.com/office/drawing/2014/main" id="{C7AE83B3-3611-1A61-42CA-38B33130AFD5}"/>
                </a:ext>
              </a:extLst>
            </p:cNvPr>
            <p:cNvGrpSpPr/>
            <p:nvPr/>
          </p:nvGrpSpPr>
          <p:grpSpPr>
            <a:xfrm rot="21105829" flipH="1">
              <a:off x="9243874" y="3806245"/>
              <a:ext cx="564104" cy="1525212"/>
              <a:chOff x="7916671" y="3937945"/>
              <a:chExt cx="553322" cy="1525212"/>
            </a:xfrm>
            <a:grpFill/>
          </p:grpSpPr>
          <p:sp>
            <p:nvSpPr>
              <p:cNvPr id="33" name="Round Same Side Corner Rectangle 25">
                <a:extLst>
                  <a:ext uri="{FF2B5EF4-FFF2-40B4-BE49-F238E27FC236}">
                    <a16:creationId xmlns:a16="http://schemas.microsoft.com/office/drawing/2014/main" id="{9D9BCA81-509A-AC75-BF2B-D6A36CFDF39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4" name="Oval 33">
                <a:extLst>
                  <a:ext uri="{FF2B5EF4-FFF2-40B4-BE49-F238E27FC236}">
                    <a16:creationId xmlns:a16="http://schemas.microsoft.com/office/drawing/2014/main" id="{C5BE4BBD-7CDE-D28D-BE27-10517DD6887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12246778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s-ES_tradnl" dirty="0">
                <a:latin typeface="Arial" panose="020B0604020202020204" pitchFamily="34" charset="0"/>
                <a:cs typeface="Arial" panose="020B0604020202020204" pitchFamily="34" charset="0"/>
              </a:rPr>
              <a:t>Demostración en CPIMS </a:t>
            </a:r>
          </a:p>
        </p:txBody>
      </p:sp>
      <p:pic>
        <p:nvPicPr>
          <p:cNvPr id="6" name="Graphic 5" descr="Vlog with solid fill">
            <a:hlinkClick r:id="rId3"/>
            <a:extLst>
              <a:ext uri="{FF2B5EF4-FFF2-40B4-BE49-F238E27FC236}">
                <a16:creationId xmlns:a16="http://schemas.microsoft.com/office/drawing/2014/main" id="{8369B96E-A699-936B-53FD-8A76B4706B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66652" y="1708428"/>
            <a:ext cx="3952227" cy="3952227"/>
          </a:xfrm>
          <a:prstGeom prst="rect">
            <a:avLst/>
          </a:prstGeom>
        </p:spPr>
      </p:pic>
      <p:sp>
        <p:nvSpPr>
          <p:cNvPr id="7" name="Google Shape;798;p37">
            <a:extLst>
              <a:ext uri="{FF2B5EF4-FFF2-40B4-BE49-F238E27FC236}">
                <a16:creationId xmlns:a16="http://schemas.microsoft.com/office/drawing/2014/main" id="{EA3C5FB8-EE57-DB5C-9017-AB848A5ADB85}"/>
              </a:ext>
            </a:extLst>
          </p:cNvPr>
          <p:cNvSpPr txBox="1"/>
          <p:nvPr/>
        </p:nvSpPr>
        <p:spPr>
          <a:xfrm>
            <a:off x="5997930" y="3089334"/>
            <a:ext cx="5156380" cy="1585586"/>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Encuesta de opinión de la/del menor</a:t>
            </a: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Encuesta de opinión de la/del cuidador/a</a:t>
            </a:r>
          </a:p>
        </p:txBody>
      </p:sp>
    </p:spTree>
    <p:extLst>
      <p:ext uri="{BB962C8B-B14F-4D97-AF65-F5344CB8AC3E}">
        <p14:creationId xmlns:p14="http://schemas.microsoft.com/office/powerpoint/2010/main" val="405599813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p>
        </p:txBody>
      </p:sp>
      <p:grpSp>
        <p:nvGrpSpPr>
          <p:cNvPr id="2" name="Group 1">
            <a:extLst>
              <a:ext uri="{FF2B5EF4-FFF2-40B4-BE49-F238E27FC236}">
                <a16:creationId xmlns:a16="http://schemas.microsoft.com/office/drawing/2014/main" id="{71613721-2EAD-E863-843E-B9BD4EBC8FF4}"/>
              </a:ext>
            </a:extLst>
          </p:cNvPr>
          <p:cNvGrpSpPr/>
          <p:nvPr/>
        </p:nvGrpSpPr>
        <p:grpSpPr>
          <a:xfrm>
            <a:off x="1001789" y="1929481"/>
            <a:ext cx="1822985" cy="1749561"/>
            <a:chOff x="1744894" y="2192954"/>
            <a:chExt cx="2564275" cy="2460995"/>
          </a:xfrm>
        </p:grpSpPr>
        <p:grpSp>
          <p:nvGrpSpPr>
            <p:cNvPr id="3" name="Group 2">
              <a:extLst>
                <a:ext uri="{FF2B5EF4-FFF2-40B4-BE49-F238E27FC236}">
                  <a16:creationId xmlns:a16="http://schemas.microsoft.com/office/drawing/2014/main" id="{A453FB25-A100-A6ED-44A9-A42BC62EB80C}"/>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BA8E83C9-BAD7-8A5E-5EDD-6937D6C5A43A}"/>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Single Corner Snipped 9">
                <a:extLst>
                  <a:ext uri="{FF2B5EF4-FFF2-40B4-BE49-F238E27FC236}">
                    <a16:creationId xmlns:a16="http://schemas.microsoft.com/office/drawing/2014/main" id="{1C6C91AB-C613-2747-F31C-971AD104823A}"/>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Single Corner Snipped 10">
                <a:extLst>
                  <a:ext uri="{FF2B5EF4-FFF2-40B4-BE49-F238E27FC236}">
                    <a16:creationId xmlns:a16="http://schemas.microsoft.com/office/drawing/2014/main" id="{B4CA2ADB-51DE-E510-D0E4-C8CC29750D9D}"/>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 name="Group 3">
              <a:extLst>
                <a:ext uri="{FF2B5EF4-FFF2-40B4-BE49-F238E27FC236}">
                  <a16:creationId xmlns:a16="http://schemas.microsoft.com/office/drawing/2014/main" id="{5246DE8B-ABBF-B459-5332-4A5A7BC8658D}"/>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2B405860-E7E8-F56A-866A-3B36A684D4C1}"/>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Oval 7">
                <a:extLst>
                  <a:ext uri="{FF2B5EF4-FFF2-40B4-BE49-F238E27FC236}">
                    <a16:creationId xmlns:a16="http://schemas.microsoft.com/office/drawing/2014/main" id="{772F9B8C-FE8B-B4A0-24DF-A1B6EE3FC34E}"/>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697B5141-93F2-6289-BDEE-7BC6D2D8A359}"/>
              </a:ext>
            </a:extLst>
          </p:cNvPr>
          <p:cNvSpPr txBox="1"/>
          <p:nvPr/>
        </p:nvSpPr>
        <p:spPr>
          <a:xfrm>
            <a:off x="738455" y="4272055"/>
            <a:ext cx="2497050" cy="1200329"/>
          </a:xfrm>
          <a:prstGeom prst="rect">
            <a:avLst/>
          </a:prstGeom>
          <a:noFill/>
        </p:spPr>
        <p:txBody>
          <a:bodyPr wrap="square" rtlCol="0">
            <a:spAutoFit/>
          </a:bodyPr>
          <a:lstStyle/>
          <a:p>
            <a:pPr algn="ctr"/>
            <a:r>
              <a:rPr lang="es-ES_tradnl" b="1" spc="300" dirty="0">
                <a:solidFill>
                  <a:schemeClr val="accent4"/>
                </a:solidFill>
                <a:latin typeface="Arial" panose="020B0604020202020204" pitchFamily="34" charset="0"/>
                <a:cs typeface="Arial" panose="020B0604020202020204" pitchFamily="34" charset="0"/>
              </a:rPr>
              <a:t>ENCUESTA DE OPINIÓN DE LA/DEL MENOR (FORMULARIO)</a:t>
            </a:r>
          </a:p>
        </p:txBody>
      </p:sp>
      <p:sp>
        <p:nvSpPr>
          <p:cNvPr id="14" name="TextBox 13">
            <a:extLst>
              <a:ext uri="{FF2B5EF4-FFF2-40B4-BE49-F238E27FC236}">
                <a16:creationId xmlns:a16="http://schemas.microsoft.com/office/drawing/2014/main" id="{2D39B66F-11EF-F877-A52E-A06C7C6E0F06}"/>
              </a:ext>
            </a:extLst>
          </p:cNvPr>
          <p:cNvSpPr txBox="1"/>
          <p:nvPr/>
        </p:nvSpPr>
        <p:spPr>
          <a:xfrm>
            <a:off x="4023803" y="2136450"/>
            <a:ext cx="3300633" cy="2738057"/>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b="1" dirty="0">
                <a:solidFill>
                  <a:schemeClr val="dk1"/>
                </a:solidFill>
                <a:latin typeface="Arial"/>
                <a:ea typeface="Arial"/>
                <a:cs typeface="Arial"/>
                <a:sym typeface="Arial"/>
              </a:rPr>
              <a:t>POR QUÉ</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a:lnSpc>
                <a:spcPct val="107000"/>
              </a:lnSpc>
            </a:pPr>
            <a:r>
              <a:rPr lang="es-ES_tradnl" dirty="0">
                <a:solidFill>
                  <a:schemeClr val="dk1"/>
                </a:solidFill>
                <a:latin typeface="Arial"/>
                <a:ea typeface="Arial"/>
                <a:cs typeface="Arial"/>
                <a:sym typeface="Arial"/>
              </a:rPr>
              <a:t>Registrar el grado de satisfacción, comentarios y opiniones de la/del menor en relación con la calidad de los servicios prestados e identificar áreas de mejora en la gestión de casos. </a:t>
            </a:r>
          </a:p>
        </p:txBody>
      </p:sp>
      <p:sp>
        <p:nvSpPr>
          <p:cNvPr id="15" name="TextBox 14">
            <a:extLst>
              <a:ext uri="{FF2B5EF4-FFF2-40B4-BE49-F238E27FC236}">
                <a16:creationId xmlns:a16="http://schemas.microsoft.com/office/drawing/2014/main" id="{27200A1F-83D1-D793-F54B-D63211EDCD74}"/>
              </a:ext>
            </a:extLst>
          </p:cNvPr>
          <p:cNvSpPr txBox="1"/>
          <p:nvPr/>
        </p:nvSpPr>
        <p:spPr>
          <a:xfrm>
            <a:off x="7502236" y="2136450"/>
            <a:ext cx="4197927" cy="4219873"/>
          </a:xfrm>
          <a:prstGeom prst="rect">
            <a:avLst/>
          </a:prstGeom>
          <a:noFill/>
        </p:spPr>
        <p:txBody>
          <a:bodyPr wrap="square">
            <a:spAutoFit/>
          </a:bodyPr>
          <a:lstStyle/>
          <a:p>
            <a:pPr marR="0" lvl="0" algn="l" rtl="0">
              <a:lnSpc>
                <a:spcPct val="107000"/>
              </a:lnSpc>
              <a:spcBef>
                <a:spcPts val="0"/>
              </a:spcBef>
              <a:spcAft>
                <a:spcPts val="0"/>
              </a:spcAft>
            </a:pPr>
            <a:r>
              <a:rPr lang="es-ES_tradnl" b="1" dirty="0">
                <a:solidFill>
                  <a:schemeClr val="dk1"/>
                </a:solidFill>
                <a:latin typeface="Arial"/>
                <a:ea typeface="Arial"/>
                <a:cs typeface="Arial"/>
                <a:sym typeface="Arial"/>
              </a:rPr>
              <a:t>CUÁNDO</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a:lnSpc>
                <a:spcPct val="107000"/>
              </a:lnSpc>
            </a:pPr>
            <a:r>
              <a:rPr lang="es-ES_tradnl" dirty="0">
                <a:solidFill>
                  <a:schemeClr val="dk1"/>
                </a:solidFill>
                <a:latin typeface="Arial"/>
                <a:ea typeface="Arial"/>
                <a:cs typeface="Arial"/>
                <a:sym typeface="Arial"/>
              </a:rPr>
              <a:t>Este formulario debe llenarse al finalizar el proceso de gestión del caso, o transcurridos 3 meses (lo que ocurra primero).</a:t>
            </a:r>
          </a:p>
          <a:p>
            <a:pPr marR="0" lvl="0" algn="l" rtl="0">
              <a:lnSpc>
                <a:spcPct val="107000"/>
              </a:lnSpc>
              <a:spcBef>
                <a:spcPts val="0"/>
              </a:spcBef>
              <a:spcAft>
                <a:spcPts val="0"/>
              </a:spcAft>
            </a:pPr>
            <a:endParaRPr lang="es-ES_tradnl"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b="1" dirty="0">
                <a:solidFill>
                  <a:schemeClr val="dk1"/>
                </a:solidFill>
                <a:latin typeface="Arial"/>
                <a:ea typeface="Arial"/>
                <a:cs typeface="Arial"/>
                <a:sym typeface="Arial"/>
              </a:rPr>
              <a:t>QUIÉN</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La/el supervisor/a de la/del asistente social es la/el encargada/o de recopilar esta información de forma amigable y adecuada al lenguaje/edad de la/del menor. </a:t>
            </a:r>
          </a:p>
        </p:txBody>
      </p:sp>
      <p:grpSp>
        <p:nvGrpSpPr>
          <p:cNvPr id="5" name="Group 4">
            <a:extLst>
              <a:ext uri="{FF2B5EF4-FFF2-40B4-BE49-F238E27FC236}">
                <a16:creationId xmlns:a16="http://schemas.microsoft.com/office/drawing/2014/main" id="{A6F32CB3-1C9F-19DE-03CF-C27896D0CACF}"/>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E01E3A91-69F0-BEAE-722C-404AC95F95D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6" name="Group 15">
              <a:extLst>
                <a:ext uri="{FF2B5EF4-FFF2-40B4-BE49-F238E27FC236}">
                  <a16:creationId xmlns:a16="http://schemas.microsoft.com/office/drawing/2014/main" id="{B4DFEB0C-1914-6AEE-EF64-08965C6BA01D}"/>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E135DC6B-488F-D2C1-83FC-A54B8210165B}"/>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47</a:t>
                </a:r>
              </a:p>
            </p:txBody>
          </p:sp>
          <p:sp>
            <p:nvSpPr>
              <p:cNvPr id="21" name="Rectangle 20">
                <a:extLst>
                  <a:ext uri="{FF2B5EF4-FFF2-40B4-BE49-F238E27FC236}">
                    <a16:creationId xmlns:a16="http://schemas.microsoft.com/office/drawing/2014/main" id="{DF2B69E1-07A8-A13D-D493-AE714CF78D2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7" name="Group 16">
              <a:extLst>
                <a:ext uri="{FF2B5EF4-FFF2-40B4-BE49-F238E27FC236}">
                  <a16:creationId xmlns:a16="http://schemas.microsoft.com/office/drawing/2014/main" id="{A065A3FD-A8A3-7A38-9B1C-72801DFD814A}"/>
                </a:ext>
              </a:extLst>
            </p:cNvPr>
            <p:cNvGrpSpPr/>
            <p:nvPr/>
          </p:nvGrpSpPr>
          <p:grpSpPr>
            <a:xfrm>
              <a:off x="11325415" y="762701"/>
              <a:ext cx="182192" cy="634674"/>
              <a:chOff x="2121762" y="2323619"/>
              <a:chExt cx="200378" cy="825210"/>
            </a:xfrm>
          </p:grpSpPr>
          <p:sp>
            <p:nvSpPr>
              <p:cNvPr id="18" name="Isosceles Triangle 17">
                <a:extLst>
                  <a:ext uri="{FF2B5EF4-FFF2-40B4-BE49-F238E27FC236}">
                    <a16:creationId xmlns:a16="http://schemas.microsoft.com/office/drawing/2014/main" id="{33E16355-E9E3-5E66-19C7-9C600BFAE9C2}"/>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Rectangle 18">
                <a:extLst>
                  <a:ext uri="{FF2B5EF4-FFF2-40B4-BE49-F238E27FC236}">
                    <a16:creationId xmlns:a16="http://schemas.microsoft.com/office/drawing/2014/main" id="{4667C4A2-596A-709D-1418-2C1EA0E2809B}"/>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46437072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p>
        </p:txBody>
      </p:sp>
      <p:grpSp>
        <p:nvGrpSpPr>
          <p:cNvPr id="2" name="Group 1">
            <a:extLst>
              <a:ext uri="{FF2B5EF4-FFF2-40B4-BE49-F238E27FC236}">
                <a16:creationId xmlns:a16="http://schemas.microsoft.com/office/drawing/2014/main" id="{04F4065F-8F46-2908-1B1E-ACF2BF6F0362}"/>
              </a:ext>
            </a:extLst>
          </p:cNvPr>
          <p:cNvGrpSpPr/>
          <p:nvPr/>
        </p:nvGrpSpPr>
        <p:grpSpPr>
          <a:xfrm>
            <a:off x="1001789" y="1929481"/>
            <a:ext cx="1822985" cy="1749561"/>
            <a:chOff x="1744894" y="2192954"/>
            <a:chExt cx="2564275" cy="2460995"/>
          </a:xfrm>
        </p:grpSpPr>
        <p:grpSp>
          <p:nvGrpSpPr>
            <p:cNvPr id="3" name="Group 2">
              <a:extLst>
                <a:ext uri="{FF2B5EF4-FFF2-40B4-BE49-F238E27FC236}">
                  <a16:creationId xmlns:a16="http://schemas.microsoft.com/office/drawing/2014/main" id="{C069D005-E645-4162-4BBE-613510B8128A}"/>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06DEC68A-6C3E-5531-B099-CD2C332E97E4}"/>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Single Corner Snipped 9">
                <a:extLst>
                  <a:ext uri="{FF2B5EF4-FFF2-40B4-BE49-F238E27FC236}">
                    <a16:creationId xmlns:a16="http://schemas.microsoft.com/office/drawing/2014/main" id="{FC07283B-8036-B84F-6221-69FF7AF2028C}"/>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Single Corner Snipped 10">
                <a:extLst>
                  <a:ext uri="{FF2B5EF4-FFF2-40B4-BE49-F238E27FC236}">
                    <a16:creationId xmlns:a16="http://schemas.microsoft.com/office/drawing/2014/main" id="{F64544BE-7E05-D84E-D75D-50DC099D314B}"/>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 name="Group 3">
              <a:extLst>
                <a:ext uri="{FF2B5EF4-FFF2-40B4-BE49-F238E27FC236}">
                  <a16:creationId xmlns:a16="http://schemas.microsoft.com/office/drawing/2014/main" id="{2D5CDE17-5A9C-6030-2287-C8C056C225FD}"/>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BF79A1A2-1F81-29B9-F9F3-24903E998E23}"/>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Oval 7">
                <a:extLst>
                  <a:ext uri="{FF2B5EF4-FFF2-40B4-BE49-F238E27FC236}">
                    <a16:creationId xmlns:a16="http://schemas.microsoft.com/office/drawing/2014/main" id="{3297889B-C462-92CF-5C8B-D20FE3F6A753}"/>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8889561F-01BA-539A-CE49-62F110563ADA}"/>
              </a:ext>
            </a:extLst>
          </p:cNvPr>
          <p:cNvSpPr txBox="1"/>
          <p:nvPr/>
        </p:nvSpPr>
        <p:spPr>
          <a:xfrm>
            <a:off x="738455" y="4272055"/>
            <a:ext cx="2497050" cy="1477328"/>
          </a:xfrm>
          <a:prstGeom prst="rect">
            <a:avLst/>
          </a:prstGeom>
          <a:noFill/>
        </p:spPr>
        <p:txBody>
          <a:bodyPr wrap="square" rtlCol="0">
            <a:spAutoFit/>
          </a:bodyPr>
          <a:lstStyle/>
          <a:p>
            <a:pPr algn="ctr"/>
            <a:r>
              <a:rPr lang="es-ES_tradnl" b="1" spc="300" dirty="0">
                <a:solidFill>
                  <a:schemeClr val="accent4"/>
                </a:solidFill>
                <a:latin typeface="Arial" panose="020B0604020202020204" pitchFamily="34" charset="0"/>
                <a:cs typeface="Arial" panose="020B0604020202020204" pitchFamily="34" charset="0"/>
              </a:rPr>
              <a:t>ENCUESTA DE OPINIÓN DE LA/DEL CUIDADOR/A (FORMULARIO)</a:t>
            </a:r>
          </a:p>
        </p:txBody>
      </p:sp>
      <p:sp>
        <p:nvSpPr>
          <p:cNvPr id="14" name="TextBox 13">
            <a:extLst>
              <a:ext uri="{FF2B5EF4-FFF2-40B4-BE49-F238E27FC236}">
                <a16:creationId xmlns:a16="http://schemas.microsoft.com/office/drawing/2014/main" id="{66839606-911B-3104-4A3C-AB68A5ABB0D8}"/>
              </a:ext>
            </a:extLst>
          </p:cNvPr>
          <p:cNvSpPr txBox="1"/>
          <p:nvPr/>
        </p:nvSpPr>
        <p:spPr>
          <a:xfrm>
            <a:off x="4023803" y="2136450"/>
            <a:ext cx="3300633" cy="3034420"/>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b="1" dirty="0">
                <a:solidFill>
                  <a:schemeClr val="dk1"/>
                </a:solidFill>
                <a:latin typeface="Arial"/>
                <a:ea typeface="Arial"/>
                <a:cs typeface="Arial"/>
                <a:sym typeface="Arial"/>
              </a:rPr>
              <a:t>POR QUÉ</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Registrar el grado de satisfacción, comentarios y opiniones de la/del cuidador(a) en relación con la calidad de los servicios prestados e identificar áreas de mejora en la gestión de casos.</a:t>
            </a:r>
          </a:p>
        </p:txBody>
      </p:sp>
      <p:sp>
        <p:nvSpPr>
          <p:cNvPr id="15" name="TextBox 14">
            <a:extLst>
              <a:ext uri="{FF2B5EF4-FFF2-40B4-BE49-F238E27FC236}">
                <a16:creationId xmlns:a16="http://schemas.microsoft.com/office/drawing/2014/main" id="{296697D9-9DB0-054B-5EA2-13FC6A552E30}"/>
              </a:ext>
            </a:extLst>
          </p:cNvPr>
          <p:cNvSpPr txBox="1"/>
          <p:nvPr/>
        </p:nvSpPr>
        <p:spPr>
          <a:xfrm>
            <a:off x="7934036" y="2136450"/>
            <a:ext cx="3233181" cy="3923510"/>
          </a:xfrm>
          <a:prstGeom prst="rect">
            <a:avLst/>
          </a:prstGeom>
          <a:noFill/>
        </p:spPr>
        <p:txBody>
          <a:bodyPr wrap="square">
            <a:spAutoFit/>
          </a:bodyPr>
          <a:lstStyle/>
          <a:p>
            <a:pPr marR="0" lvl="0" algn="l" rtl="0">
              <a:lnSpc>
                <a:spcPct val="107000"/>
              </a:lnSpc>
              <a:spcBef>
                <a:spcPts val="0"/>
              </a:spcBef>
              <a:spcAft>
                <a:spcPts val="0"/>
              </a:spcAft>
            </a:pPr>
            <a:r>
              <a:rPr lang="es-ES_tradnl" b="1" dirty="0">
                <a:solidFill>
                  <a:schemeClr val="dk1"/>
                </a:solidFill>
                <a:latin typeface="Arial"/>
                <a:ea typeface="Arial"/>
                <a:cs typeface="Arial"/>
                <a:sym typeface="Arial"/>
              </a:rPr>
              <a:t>CUÁNDO</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Este formulario debe llenarse al finalizar el proceso de gestión del caso, o transcurridos 3 meses (lo que ocurra primero).</a:t>
            </a:r>
          </a:p>
          <a:p>
            <a:pPr marR="0" lvl="0" algn="l" rtl="0">
              <a:lnSpc>
                <a:spcPct val="107000"/>
              </a:lnSpc>
              <a:spcBef>
                <a:spcPts val="0"/>
              </a:spcBef>
              <a:spcAft>
                <a:spcPts val="0"/>
              </a:spcAft>
            </a:pPr>
            <a:endParaRPr lang="es-ES_tradnl"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b="1" dirty="0">
                <a:solidFill>
                  <a:schemeClr val="dk1"/>
                </a:solidFill>
                <a:latin typeface="Arial"/>
                <a:ea typeface="Arial"/>
                <a:cs typeface="Arial"/>
                <a:sym typeface="Arial"/>
              </a:rPr>
              <a:t>QUIÉN</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a:lnSpc>
                <a:spcPct val="107000"/>
              </a:lnSpc>
            </a:pPr>
            <a:r>
              <a:rPr lang="es-ES_tradnl" dirty="0">
                <a:solidFill>
                  <a:schemeClr val="dk1"/>
                </a:solidFill>
                <a:latin typeface="Arial"/>
                <a:ea typeface="Arial"/>
                <a:cs typeface="Arial"/>
                <a:sym typeface="Arial"/>
              </a:rPr>
              <a:t>La/el supervisor de la/del asistente social en una entrevista. </a:t>
            </a:r>
          </a:p>
        </p:txBody>
      </p:sp>
      <p:grpSp>
        <p:nvGrpSpPr>
          <p:cNvPr id="5" name="Group 4">
            <a:extLst>
              <a:ext uri="{FF2B5EF4-FFF2-40B4-BE49-F238E27FC236}">
                <a16:creationId xmlns:a16="http://schemas.microsoft.com/office/drawing/2014/main" id="{546AAF87-CA39-FD74-8419-D1690E745FFD}"/>
              </a:ext>
            </a:extLst>
          </p:cNvPr>
          <p:cNvGrpSpPr/>
          <p:nvPr/>
        </p:nvGrpSpPr>
        <p:grpSpPr>
          <a:xfrm>
            <a:off x="10228983" y="337468"/>
            <a:ext cx="1587872" cy="1368854"/>
            <a:chOff x="10228983" y="337468"/>
            <a:chExt cx="1587872" cy="1368854"/>
          </a:xfrm>
        </p:grpSpPr>
        <p:sp>
          <p:nvSpPr>
            <p:cNvPr id="6" name="Hexagon 5">
              <a:extLst>
                <a:ext uri="{FF2B5EF4-FFF2-40B4-BE49-F238E27FC236}">
                  <a16:creationId xmlns:a16="http://schemas.microsoft.com/office/drawing/2014/main" id="{97D731EC-AED6-72F2-37BE-E92C9F2CB64C}"/>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6" name="Group 15">
              <a:extLst>
                <a:ext uri="{FF2B5EF4-FFF2-40B4-BE49-F238E27FC236}">
                  <a16:creationId xmlns:a16="http://schemas.microsoft.com/office/drawing/2014/main" id="{A98A93A8-01D4-8B7F-EB1E-91F145B05798}"/>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74AA31DA-180D-03B4-02F9-4CAEAD557A61}"/>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51</a:t>
                </a:r>
              </a:p>
            </p:txBody>
          </p:sp>
          <p:sp>
            <p:nvSpPr>
              <p:cNvPr id="21" name="Rectangle 20">
                <a:extLst>
                  <a:ext uri="{FF2B5EF4-FFF2-40B4-BE49-F238E27FC236}">
                    <a16:creationId xmlns:a16="http://schemas.microsoft.com/office/drawing/2014/main" id="{E58DDF1F-E0DC-DBF7-703A-E1132735EA96}"/>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7" name="Group 16">
              <a:extLst>
                <a:ext uri="{FF2B5EF4-FFF2-40B4-BE49-F238E27FC236}">
                  <a16:creationId xmlns:a16="http://schemas.microsoft.com/office/drawing/2014/main" id="{8BD92DCF-88F7-750E-48EA-9F5308E15B4D}"/>
                </a:ext>
              </a:extLst>
            </p:cNvPr>
            <p:cNvGrpSpPr/>
            <p:nvPr/>
          </p:nvGrpSpPr>
          <p:grpSpPr>
            <a:xfrm>
              <a:off x="11325415" y="762701"/>
              <a:ext cx="182192" cy="634674"/>
              <a:chOff x="2121762" y="2323619"/>
              <a:chExt cx="200378" cy="825210"/>
            </a:xfrm>
          </p:grpSpPr>
          <p:sp>
            <p:nvSpPr>
              <p:cNvPr id="18" name="Isosceles Triangle 17">
                <a:extLst>
                  <a:ext uri="{FF2B5EF4-FFF2-40B4-BE49-F238E27FC236}">
                    <a16:creationId xmlns:a16="http://schemas.microsoft.com/office/drawing/2014/main" id="{7CB3C4C5-7030-3527-DAC5-6706E5C8EBC9}"/>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Rectangle 18">
                <a:extLst>
                  <a:ext uri="{FF2B5EF4-FFF2-40B4-BE49-F238E27FC236}">
                    <a16:creationId xmlns:a16="http://schemas.microsoft.com/office/drawing/2014/main" id="{61B4F9AF-A520-FC02-32DA-9374E2CB0EDF}"/>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322753608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Hora de practicar</a:t>
            </a:r>
          </a:p>
        </p:txBody>
      </p:sp>
      <p:sp>
        <p:nvSpPr>
          <p:cNvPr id="12" name="TextBox 11">
            <a:extLst>
              <a:ext uri="{FF2B5EF4-FFF2-40B4-BE49-F238E27FC236}">
                <a16:creationId xmlns:a16="http://schemas.microsoft.com/office/drawing/2014/main" id="{3C8E113C-73B1-EEA3-F55E-B8184FA6065D}"/>
              </a:ext>
            </a:extLst>
          </p:cNvPr>
          <p:cNvSpPr txBox="1"/>
          <p:nvPr/>
        </p:nvSpPr>
        <p:spPr>
          <a:xfrm>
            <a:off x="3852484" y="2043121"/>
            <a:ext cx="7236430" cy="2829814"/>
          </a:xfrm>
          <a:prstGeom prst="rect">
            <a:avLst/>
          </a:prstGeom>
          <a:noFill/>
        </p:spPr>
        <p:txBody>
          <a:bodyPr wrap="square">
            <a:spAutoFit/>
          </a:bodyPr>
          <a:lstStyle/>
          <a:p>
            <a:pPr marL="0" marR="0" lvl="0" indent="0" algn="l" rtl="0">
              <a:lnSpc>
                <a:spcPct val="107000"/>
              </a:lnSpc>
              <a:spcBef>
                <a:spcPts val="0"/>
              </a:spcBef>
              <a:buNone/>
            </a:pPr>
            <a:r>
              <a:rPr lang="es-ES_tradnl" sz="2400" b="1" dirty="0">
                <a:solidFill>
                  <a:schemeClr val="dk1"/>
                </a:solidFill>
                <a:latin typeface="Arial"/>
                <a:ea typeface="Arial"/>
                <a:cs typeface="Arial"/>
                <a:sym typeface="Arial"/>
              </a:rPr>
              <a:t>SUPERVISORES</a:t>
            </a:r>
          </a:p>
          <a:p>
            <a:pPr marL="0" marR="0" lvl="0" indent="0" algn="l" rtl="0">
              <a:lnSpc>
                <a:spcPct val="107000"/>
              </a:lnSpc>
              <a:spcBef>
                <a:spcPts val="0"/>
              </a:spcBef>
              <a:buNone/>
            </a:pPr>
            <a:endParaRPr lang="es-ES_tradnl" sz="2400"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sz="2400" dirty="0">
                <a:solidFill>
                  <a:schemeClr val="dk1"/>
                </a:solidFill>
                <a:latin typeface="Arial"/>
                <a:ea typeface="Arial"/>
                <a:cs typeface="Arial"/>
                <a:sym typeface="Arial"/>
              </a:rPr>
              <a:t>Practicar cómo llenar los formularios de encuesta de opinión sobre la gestión de casos en CPIMS+ (con datos ficticios)</a:t>
            </a:r>
          </a:p>
          <a:p>
            <a:pPr marL="285750" marR="0" lvl="0" indent="-285750" algn="l" rtl="0">
              <a:lnSpc>
                <a:spcPct val="107000"/>
              </a:lnSpc>
              <a:spcBef>
                <a:spcPts val="0"/>
              </a:spcBef>
              <a:buFont typeface="Arial" panose="020B0604020202020204" pitchFamily="34" charset="0"/>
              <a:buChar char="•"/>
            </a:pPr>
            <a:r>
              <a:rPr lang="es-ES_tradnl" sz="2400" dirty="0">
                <a:solidFill>
                  <a:schemeClr val="dk1"/>
                </a:solidFill>
                <a:latin typeface="Arial"/>
                <a:ea typeface="Arial"/>
                <a:cs typeface="Arial"/>
                <a:sym typeface="Arial"/>
              </a:rPr>
              <a:t>Ver </a:t>
            </a:r>
            <a:r>
              <a:rPr lang="es-ES_tradnl" sz="2400" dirty="0">
                <a:solidFill>
                  <a:schemeClr val="dk1"/>
                </a:solidFill>
                <a:highlight>
                  <a:srgbClr val="FFFF00"/>
                </a:highlight>
                <a:latin typeface="Arial"/>
                <a:ea typeface="Arial"/>
                <a:cs typeface="Arial"/>
                <a:sym typeface="Arial"/>
              </a:rPr>
              <a:t>informe X </a:t>
            </a:r>
            <a:r>
              <a:rPr lang="es-ES_tradnl" sz="2400" dirty="0">
                <a:solidFill>
                  <a:schemeClr val="dk1"/>
                </a:solidFill>
                <a:latin typeface="Arial"/>
                <a:ea typeface="Arial"/>
                <a:cs typeface="Arial"/>
                <a:sym typeface="Arial"/>
              </a:rPr>
              <a:t>y </a:t>
            </a:r>
            <a:r>
              <a:rPr lang="es-ES_tradnl" sz="2400" dirty="0">
                <a:solidFill>
                  <a:schemeClr val="dk1"/>
                </a:solidFill>
                <a:highlight>
                  <a:srgbClr val="FFFF00"/>
                </a:highlight>
                <a:latin typeface="Arial"/>
                <a:ea typeface="Arial"/>
                <a:cs typeface="Arial"/>
                <a:sym typeface="Arial"/>
              </a:rPr>
              <a:t>X</a:t>
            </a:r>
            <a:r>
              <a:rPr lang="es-ES_tradnl" sz="2400" dirty="0">
                <a:solidFill>
                  <a:schemeClr val="dk1"/>
                </a:solidFill>
                <a:latin typeface="Arial"/>
                <a:ea typeface="Arial"/>
                <a:cs typeface="Arial"/>
                <a:sym typeface="Arial"/>
              </a:rPr>
              <a:t> y exportar en .csv y .png</a:t>
            </a:r>
          </a:p>
          <a:p>
            <a:pPr marL="285750" marR="0" lvl="0" indent="-285750" algn="l" rtl="0">
              <a:lnSpc>
                <a:spcPct val="107000"/>
              </a:lnSpc>
              <a:spcBef>
                <a:spcPts val="0"/>
              </a:spcBef>
              <a:buFont typeface="Arial" panose="020B0604020202020204" pitchFamily="34" charset="0"/>
              <a:buChar char="•"/>
            </a:pPr>
            <a:r>
              <a:rPr lang="es-ES_tradnl" sz="2400" dirty="0">
                <a:solidFill>
                  <a:schemeClr val="dk1"/>
                </a:solidFill>
                <a:latin typeface="Arial"/>
                <a:ea typeface="Arial"/>
                <a:cs typeface="Arial"/>
                <a:sym typeface="Arial"/>
              </a:rPr>
              <a:t>Crear y descargar el </a:t>
            </a:r>
            <a:r>
              <a:rPr lang="es-ES_tradnl" sz="2400" dirty="0">
                <a:solidFill>
                  <a:schemeClr val="dk1"/>
                </a:solidFill>
                <a:highlight>
                  <a:srgbClr val="FFFF00"/>
                </a:highlight>
                <a:latin typeface="Arial"/>
                <a:ea typeface="Arial"/>
                <a:cs typeface="Arial"/>
                <a:sym typeface="Arial"/>
              </a:rPr>
              <a:t>informe X</a:t>
            </a:r>
          </a:p>
        </p:txBody>
      </p:sp>
      <p:grpSp>
        <p:nvGrpSpPr>
          <p:cNvPr id="15" name="Group 14">
            <a:extLst>
              <a:ext uri="{FF2B5EF4-FFF2-40B4-BE49-F238E27FC236}">
                <a16:creationId xmlns:a16="http://schemas.microsoft.com/office/drawing/2014/main" id="{68CFCF87-7E74-8BAD-E22B-F6AE170FCEC8}"/>
              </a:ext>
            </a:extLst>
          </p:cNvPr>
          <p:cNvGrpSpPr/>
          <p:nvPr/>
        </p:nvGrpSpPr>
        <p:grpSpPr>
          <a:xfrm>
            <a:off x="1615598" y="2206761"/>
            <a:ext cx="1355545" cy="2567174"/>
            <a:chOff x="7838339" y="2226754"/>
            <a:chExt cx="1969639" cy="3730164"/>
          </a:xfrm>
          <a:solidFill>
            <a:schemeClr val="accent1"/>
          </a:solidFill>
        </p:grpSpPr>
        <p:sp>
          <p:nvSpPr>
            <p:cNvPr id="16" name="Round Same Side Corner Rectangle 3">
              <a:extLst>
                <a:ext uri="{FF2B5EF4-FFF2-40B4-BE49-F238E27FC236}">
                  <a16:creationId xmlns:a16="http://schemas.microsoft.com/office/drawing/2014/main" id="{6089C677-7ECD-4A26-6B71-E6BE9049614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Oval 16">
              <a:extLst>
                <a:ext uri="{FF2B5EF4-FFF2-40B4-BE49-F238E27FC236}">
                  <a16:creationId xmlns:a16="http://schemas.microsoft.com/office/drawing/2014/main" id="{A3DC3CFB-16A6-7690-1E41-E4FF8ADA94B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8" name="Group 17">
              <a:extLst>
                <a:ext uri="{FF2B5EF4-FFF2-40B4-BE49-F238E27FC236}">
                  <a16:creationId xmlns:a16="http://schemas.microsoft.com/office/drawing/2014/main" id="{53471E07-0275-C700-73C5-30C4B1A60F51}"/>
                </a:ext>
              </a:extLst>
            </p:cNvPr>
            <p:cNvGrpSpPr/>
            <p:nvPr/>
          </p:nvGrpSpPr>
          <p:grpSpPr>
            <a:xfrm rot="507905">
              <a:off x="7838339" y="3815940"/>
              <a:ext cx="553322" cy="1525212"/>
              <a:chOff x="7916671" y="3937945"/>
              <a:chExt cx="553322" cy="1525212"/>
            </a:xfrm>
            <a:grpFill/>
          </p:grpSpPr>
          <p:sp>
            <p:nvSpPr>
              <p:cNvPr id="22" name="Round Same Side Corner Rectangle 25">
                <a:extLst>
                  <a:ext uri="{FF2B5EF4-FFF2-40B4-BE49-F238E27FC236}">
                    <a16:creationId xmlns:a16="http://schemas.microsoft.com/office/drawing/2014/main" id="{20AB9696-3E35-2136-EF6D-7D036627585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Oval 22">
                <a:extLst>
                  <a:ext uri="{FF2B5EF4-FFF2-40B4-BE49-F238E27FC236}">
                    <a16:creationId xmlns:a16="http://schemas.microsoft.com/office/drawing/2014/main" id="{E1692C52-3AAC-C488-58B4-3B728FBF55B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9" name="Group 18">
              <a:extLst>
                <a:ext uri="{FF2B5EF4-FFF2-40B4-BE49-F238E27FC236}">
                  <a16:creationId xmlns:a16="http://schemas.microsoft.com/office/drawing/2014/main" id="{90450906-1F31-E339-744E-F5CABCD78F88}"/>
                </a:ext>
              </a:extLst>
            </p:cNvPr>
            <p:cNvGrpSpPr/>
            <p:nvPr/>
          </p:nvGrpSpPr>
          <p:grpSpPr>
            <a:xfrm rot="21105829" flipH="1">
              <a:off x="9243874" y="3806245"/>
              <a:ext cx="564104" cy="1525212"/>
              <a:chOff x="7916671" y="3937945"/>
              <a:chExt cx="553322" cy="1525212"/>
            </a:xfrm>
            <a:grpFill/>
          </p:grpSpPr>
          <p:sp>
            <p:nvSpPr>
              <p:cNvPr id="20" name="Round Same Side Corner Rectangle 25">
                <a:extLst>
                  <a:ext uri="{FF2B5EF4-FFF2-40B4-BE49-F238E27FC236}">
                    <a16:creationId xmlns:a16="http://schemas.microsoft.com/office/drawing/2014/main" id="{F9EA4F9F-C484-5970-2AE8-C4B05741A95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Oval 20">
                <a:extLst>
                  <a:ext uri="{FF2B5EF4-FFF2-40B4-BE49-F238E27FC236}">
                    <a16:creationId xmlns:a16="http://schemas.microsoft.com/office/drawing/2014/main" id="{2842A8F9-FC4D-E456-C3A1-F037B1492AD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395001943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CPIMS+ y la gestión de caso: Indicadores clave de desempeño </a:t>
            </a:r>
          </a:p>
        </p:txBody>
      </p:sp>
    </p:spTree>
    <p:extLst>
      <p:ext uri="{BB962C8B-B14F-4D97-AF65-F5344CB8AC3E}">
        <p14:creationId xmlns:p14="http://schemas.microsoft.com/office/powerpoint/2010/main" val="31068488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s-ES_tradnl" dirty="0"/>
              <a:t>Introducción a los KPI</a:t>
            </a:r>
            <a:endParaRPr lang="es-ES_tradnl" dirty="0">
              <a:latin typeface="Arial" panose="020B0604020202020204" pitchFamily="34" charset="0"/>
              <a:cs typeface="Arial" panose="020B0604020202020204" pitchFamily="34" charset="0"/>
            </a:endParaRPr>
          </a:p>
        </p:txBody>
      </p:sp>
      <p:sp>
        <p:nvSpPr>
          <p:cNvPr id="4" name="Google Shape;1407;p97">
            <a:extLst>
              <a:ext uri="{FF2B5EF4-FFF2-40B4-BE49-F238E27FC236}">
                <a16:creationId xmlns:a16="http://schemas.microsoft.com/office/drawing/2014/main" id="{FC29E8E3-CF59-AD7E-FCE9-F4A28F2AFC99}"/>
              </a:ext>
            </a:extLst>
          </p:cNvPr>
          <p:cNvSpPr txBox="1"/>
          <p:nvPr/>
        </p:nvSpPr>
        <p:spPr>
          <a:xfrm>
            <a:off x="6087034" y="2131744"/>
            <a:ext cx="5001880" cy="415494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s-ES_tradnl"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Los KPI son indicadores que permiten medir los logros en relación con los objetivos.</a:t>
            </a:r>
          </a:p>
          <a:p>
            <a:pPr marL="0" marR="0" lvl="0" indent="0" rtl="0">
              <a:lnSpc>
                <a:spcPct val="100000"/>
              </a:lnSpc>
              <a:spcBef>
                <a:spcPts val="0"/>
              </a:spcBef>
              <a:spcAft>
                <a:spcPts val="0"/>
              </a:spcAft>
              <a:buClr>
                <a:srgbClr val="000000"/>
              </a:buClr>
              <a:buSzPts val="2400"/>
              <a:buFont typeface="Arial"/>
              <a:buNone/>
            </a:pPr>
            <a:endParaRPr lang="es-ES_tradnl"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800"/>
              <a:buFont typeface="Arial"/>
              <a:buNone/>
            </a:pPr>
            <a:r>
              <a:rPr lang="es-ES_tradnl"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Sin embargo, cuando se convierten en el objetivo o la meta en sí carecen de valor/utilidad.</a:t>
            </a:r>
          </a:p>
          <a:p>
            <a:pPr marL="0" marR="0" lvl="0" indent="0" rtl="0">
              <a:lnSpc>
                <a:spcPct val="100000"/>
              </a:lnSpc>
              <a:spcBef>
                <a:spcPts val="0"/>
              </a:spcBef>
              <a:spcAft>
                <a:spcPts val="0"/>
              </a:spcAft>
              <a:buClr>
                <a:srgbClr val="000000"/>
              </a:buClr>
              <a:buSzPts val="2800"/>
              <a:buFont typeface="Arial"/>
              <a:buNone/>
            </a:pP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800"/>
              <a:buFont typeface="Arial"/>
              <a:buNone/>
            </a:pPr>
            <a:r>
              <a:rPr lang="es-ES_tradnl"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Los KPI nos dan una idea de los progresos realizados con respecto a un objetivo.</a:t>
            </a:r>
          </a:p>
        </p:txBody>
      </p:sp>
      <p:pic>
        <p:nvPicPr>
          <p:cNvPr id="3" name="Graphic 2" descr="Ruler with solid fill">
            <a:extLst>
              <a:ext uri="{FF2B5EF4-FFF2-40B4-BE49-F238E27FC236}">
                <a16:creationId xmlns:a16="http://schemas.microsoft.com/office/drawing/2014/main" id="{026DCC0D-7529-798C-A9C5-EE5A99919B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70761">
            <a:off x="1062125" y="1825853"/>
            <a:ext cx="4028058" cy="4028058"/>
          </a:xfrm>
          <a:prstGeom prst="rect">
            <a:avLst/>
          </a:prstGeom>
        </p:spPr>
      </p:pic>
    </p:spTree>
    <p:extLst>
      <p:ext uri="{BB962C8B-B14F-4D97-AF65-F5344CB8AC3E}">
        <p14:creationId xmlns:p14="http://schemas.microsoft.com/office/powerpoint/2010/main" val="286534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899E-A948-25CD-562D-C9B100C0902F}"/>
              </a:ext>
            </a:extLst>
          </p:cNvPr>
          <p:cNvSpPr>
            <a:spLocks noGrp="1"/>
          </p:cNvSpPr>
          <p:nvPr>
            <p:ph type="title"/>
          </p:nvPr>
        </p:nvSpPr>
        <p:spPr/>
        <p:txBody>
          <a:bodyPr/>
          <a:lstStyle/>
          <a:p>
            <a:r>
              <a:rPr lang="es-ES_tradnl" dirty="0">
                <a:latin typeface="Arial"/>
                <a:cs typeface="Arial"/>
              </a:rPr>
              <a:t>Principios en la gestión de casos</a:t>
            </a:r>
            <a:endParaRPr lang="es-ES_tradnl" dirty="0"/>
          </a:p>
        </p:txBody>
      </p:sp>
      <p:sp>
        <p:nvSpPr>
          <p:cNvPr id="5" name="TextBox 4">
            <a:extLst>
              <a:ext uri="{FF2B5EF4-FFF2-40B4-BE49-F238E27FC236}">
                <a16:creationId xmlns:a16="http://schemas.microsoft.com/office/drawing/2014/main" id="{DFD954E2-233F-82C1-6D6A-A405BD7151A1}"/>
              </a:ext>
            </a:extLst>
          </p:cNvPr>
          <p:cNvSpPr txBox="1"/>
          <p:nvPr/>
        </p:nvSpPr>
        <p:spPr>
          <a:xfrm>
            <a:off x="6252169" y="1841398"/>
            <a:ext cx="5532117" cy="3233834"/>
          </a:xfrm>
          <a:prstGeom prst="rect">
            <a:avLst/>
          </a:prstGeom>
          <a:noFill/>
        </p:spPr>
        <p:txBody>
          <a:bodyPr wrap="square" lIns="91440" tIns="45720" rIns="91440" bIns="45720" anchor="t">
            <a:spAutoFit/>
          </a:bodyPr>
          <a:lstStyle/>
          <a:p>
            <a:pPr>
              <a:lnSpc>
                <a:spcPct val="107000"/>
              </a:lnSpc>
            </a:pPr>
            <a:r>
              <a:rPr lang="es-ES_tradnl" sz="2400" dirty="0">
                <a:latin typeface="Arial"/>
                <a:cs typeface="Arial"/>
              </a:rPr>
              <a:t>Ahora, conectaremos los principios en la gestión de casos con sus definiciones</a:t>
            </a:r>
            <a:endParaRPr lang="es-ES_tradnl" sz="24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es-ES_tradnl"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s-ES_tradnl" sz="2400" dirty="0">
                <a:latin typeface="Arial"/>
                <a:cs typeface="Arial"/>
              </a:rPr>
              <a:t>También reflexionaremos sobre la importancia de estos principios </a:t>
            </a:r>
            <a:endParaRPr lang="es-ES_tradnl" sz="24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es-ES_tradnl"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s-ES_tradnl" sz="2400" i="1" dirty="0">
                <a:latin typeface="Arial"/>
                <a:cs typeface="Arial"/>
              </a:rPr>
              <a:t>          10 minutos </a:t>
            </a:r>
            <a:endParaRPr lang="es-ES_tradnl" i="1" dirty="0">
              <a:cs typeface="Calibri" panose="020F0502020204030204"/>
            </a:endParaRPr>
          </a:p>
        </p:txBody>
      </p:sp>
      <p:grpSp>
        <p:nvGrpSpPr>
          <p:cNvPr id="13" name="Group 12">
            <a:extLst>
              <a:ext uri="{FF2B5EF4-FFF2-40B4-BE49-F238E27FC236}">
                <a16:creationId xmlns:a16="http://schemas.microsoft.com/office/drawing/2014/main" id="{EF16C6BE-A74F-736F-9BF7-A3EEE6895DC8}"/>
              </a:ext>
            </a:extLst>
          </p:cNvPr>
          <p:cNvGrpSpPr/>
          <p:nvPr/>
        </p:nvGrpSpPr>
        <p:grpSpPr>
          <a:xfrm>
            <a:off x="6612135" y="4527346"/>
            <a:ext cx="547886" cy="547886"/>
            <a:chOff x="6784825" y="4717805"/>
            <a:chExt cx="1170980" cy="1170980"/>
          </a:xfrm>
        </p:grpSpPr>
        <p:sp>
          <p:nvSpPr>
            <p:cNvPr id="14" name="Oval 13">
              <a:extLst>
                <a:ext uri="{FF2B5EF4-FFF2-40B4-BE49-F238E27FC236}">
                  <a16:creationId xmlns:a16="http://schemas.microsoft.com/office/drawing/2014/main" id="{35A83AAC-77E3-DDFC-3ABE-AC224BF7A4B1}"/>
                </a:ext>
              </a:extLst>
            </p:cNvPr>
            <p:cNvSpPr/>
            <p:nvPr/>
          </p:nvSpPr>
          <p:spPr>
            <a:xfrm>
              <a:off x="6784825" y="4717805"/>
              <a:ext cx="1170980" cy="1170980"/>
            </a:xfrm>
            <a:prstGeom prst="ellipse">
              <a:avLst/>
            </a:pr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Oval 14">
              <a:extLst>
                <a:ext uri="{FF2B5EF4-FFF2-40B4-BE49-F238E27FC236}">
                  <a16:creationId xmlns:a16="http://schemas.microsoft.com/office/drawing/2014/main" id="{387AD3D2-F9B1-118A-AC4C-884557A27B22}"/>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Rectangle 15">
              <a:extLst>
                <a:ext uri="{FF2B5EF4-FFF2-40B4-BE49-F238E27FC236}">
                  <a16:creationId xmlns:a16="http://schemas.microsoft.com/office/drawing/2014/main" id="{E305A6C4-052D-0005-FA56-4B2AC445F059}"/>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B318A7EB-5A5D-6671-6928-5BE07341A506}"/>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 name="Group 2">
            <a:extLst>
              <a:ext uri="{FF2B5EF4-FFF2-40B4-BE49-F238E27FC236}">
                <a16:creationId xmlns:a16="http://schemas.microsoft.com/office/drawing/2014/main" id="{F46853C6-F794-AACC-8A67-12969EA06100}"/>
              </a:ext>
            </a:extLst>
          </p:cNvPr>
          <p:cNvGrpSpPr/>
          <p:nvPr/>
        </p:nvGrpSpPr>
        <p:grpSpPr>
          <a:xfrm>
            <a:off x="1220972" y="1988070"/>
            <a:ext cx="4718861" cy="3137361"/>
            <a:chOff x="7208925" y="2604220"/>
            <a:chExt cx="1168511" cy="776891"/>
          </a:xfrm>
        </p:grpSpPr>
        <p:sp>
          <p:nvSpPr>
            <p:cNvPr id="4" name="Rectangle 3">
              <a:extLst>
                <a:ext uri="{FF2B5EF4-FFF2-40B4-BE49-F238E27FC236}">
                  <a16:creationId xmlns:a16="http://schemas.microsoft.com/office/drawing/2014/main" id="{24D1BEBE-F3AA-1999-3566-7D356F0A9CFF}"/>
                </a:ext>
              </a:extLst>
            </p:cNvPr>
            <p:cNvSpPr/>
            <p:nvPr/>
          </p:nvSpPr>
          <p:spPr>
            <a:xfrm>
              <a:off x="7425584" y="2840091"/>
              <a:ext cx="716280" cy="5410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Google Shape;315;p4">
              <a:extLst>
                <a:ext uri="{FF2B5EF4-FFF2-40B4-BE49-F238E27FC236}">
                  <a16:creationId xmlns:a16="http://schemas.microsoft.com/office/drawing/2014/main" id="{53D42E01-D2AD-E1F7-D364-AAE72AAABF51}"/>
                </a:ext>
              </a:extLst>
            </p:cNvPr>
            <p:cNvSpPr/>
            <p:nvPr/>
          </p:nvSpPr>
          <p:spPr>
            <a:xfrm>
              <a:off x="7208925" y="2953324"/>
              <a:ext cx="356816" cy="356815"/>
            </a:xfrm>
            <a:prstGeom prst="ellipse">
              <a:avLst/>
            </a:prstGeom>
            <a:solidFill>
              <a:schemeClr val="accent4"/>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8" name="Google Shape;315;p4">
              <a:extLst>
                <a:ext uri="{FF2B5EF4-FFF2-40B4-BE49-F238E27FC236}">
                  <a16:creationId xmlns:a16="http://schemas.microsoft.com/office/drawing/2014/main" id="{838ED1B2-C19B-1156-4ADD-2842D55F381B}"/>
                </a:ext>
              </a:extLst>
            </p:cNvPr>
            <p:cNvSpPr/>
            <p:nvPr/>
          </p:nvSpPr>
          <p:spPr>
            <a:xfrm>
              <a:off x="7622905" y="2604220"/>
              <a:ext cx="356816" cy="356815"/>
            </a:xfrm>
            <a:prstGeom prst="ellipse">
              <a:avLst/>
            </a:prstGeom>
            <a:solidFill>
              <a:schemeClr val="accent4"/>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9" name="Google Shape;315;p4">
              <a:extLst>
                <a:ext uri="{FF2B5EF4-FFF2-40B4-BE49-F238E27FC236}">
                  <a16:creationId xmlns:a16="http://schemas.microsoft.com/office/drawing/2014/main" id="{E24CE746-6AEC-FD6F-D522-46BB8461E0FD}"/>
                </a:ext>
              </a:extLst>
            </p:cNvPr>
            <p:cNvSpPr/>
            <p:nvPr/>
          </p:nvSpPr>
          <p:spPr>
            <a:xfrm>
              <a:off x="8020620" y="2955992"/>
              <a:ext cx="356816" cy="356815"/>
            </a:xfrm>
            <a:prstGeom prst="ellipse">
              <a:avLst/>
            </a:prstGeom>
            <a:solidFill>
              <a:schemeClr val="accent4"/>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20" name="Rectangle: Single Corner Snipped 19">
              <a:extLst>
                <a:ext uri="{FF2B5EF4-FFF2-40B4-BE49-F238E27FC236}">
                  <a16:creationId xmlns:a16="http://schemas.microsoft.com/office/drawing/2014/main" id="{F53E7CAE-B4D5-EF51-FD62-DBD06C47D390}"/>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Rectangle: Single Corner Snipped 20">
              <a:extLst>
                <a:ext uri="{FF2B5EF4-FFF2-40B4-BE49-F238E27FC236}">
                  <a16:creationId xmlns:a16="http://schemas.microsoft.com/office/drawing/2014/main" id="{5F7F1EFD-A845-21EB-9F7D-A755E33AB37D}"/>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155745411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a:xfrm>
            <a:off x="324074" y="120516"/>
            <a:ext cx="11543852" cy="868968"/>
          </a:xfrm>
        </p:spPr>
        <p:txBody>
          <a:bodyPr>
            <a:normAutofit/>
          </a:bodyPr>
          <a:lstStyle/>
          <a:p>
            <a:r>
              <a:rPr lang="es-ES_tradnl" dirty="0"/>
              <a:t>Categorías de KPI</a:t>
            </a:r>
            <a:endParaRPr lang="es-ES_tradnl" dirty="0">
              <a:latin typeface="Arial" panose="020B0604020202020204" pitchFamily="34" charset="0"/>
              <a:cs typeface="Arial" panose="020B0604020202020204" pitchFamily="34" charset="0"/>
            </a:endParaRPr>
          </a:p>
        </p:txBody>
      </p:sp>
      <p:sp>
        <p:nvSpPr>
          <p:cNvPr id="2" name="Google Shape;1407;p97">
            <a:extLst>
              <a:ext uri="{FF2B5EF4-FFF2-40B4-BE49-F238E27FC236}">
                <a16:creationId xmlns:a16="http://schemas.microsoft.com/office/drawing/2014/main" id="{E9575231-1658-9DD3-18D4-7CAA7F19228C}"/>
              </a:ext>
            </a:extLst>
          </p:cNvPr>
          <p:cNvSpPr txBox="1"/>
          <p:nvPr/>
        </p:nvSpPr>
        <p:spPr>
          <a:xfrm>
            <a:off x="938574" y="1917897"/>
            <a:ext cx="211834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_tradnl"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Volumen de casos</a:t>
            </a:r>
            <a:endParaRPr lang="es-ES_tradnl"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5" name="Graphic 4" descr="Filing Box Archive with solid fill">
            <a:extLst>
              <a:ext uri="{FF2B5EF4-FFF2-40B4-BE49-F238E27FC236}">
                <a16:creationId xmlns:a16="http://schemas.microsoft.com/office/drawing/2014/main" id="{3C225C54-23D6-B2FD-88A7-347DEE462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947" y="3118185"/>
            <a:ext cx="2634343" cy="2634343"/>
          </a:xfrm>
          <a:prstGeom prst="rect">
            <a:avLst/>
          </a:prstGeom>
        </p:spPr>
      </p:pic>
      <p:sp>
        <p:nvSpPr>
          <p:cNvPr id="6" name="Google Shape;1407;p97">
            <a:extLst>
              <a:ext uri="{FF2B5EF4-FFF2-40B4-BE49-F238E27FC236}">
                <a16:creationId xmlns:a16="http://schemas.microsoft.com/office/drawing/2014/main" id="{CA6F451D-995B-5061-7FB4-A9DD256CB845}"/>
              </a:ext>
            </a:extLst>
          </p:cNvPr>
          <p:cNvSpPr txBox="1"/>
          <p:nvPr/>
        </p:nvSpPr>
        <p:spPr>
          <a:xfrm>
            <a:off x="3572917" y="1917897"/>
            <a:ext cx="211834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_tradnl"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Servicios y acceso</a:t>
            </a:r>
            <a:endParaRPr lang="es-ES_tradnl"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7" name="Graphic 6" descr="Filing Box Archive with solid fill">
            <a:extLst>
              <a:ext uri="{FF2B5EF4-FFF2-40B4-BE49-F238E27FC236}">
                <a16:creationId xmlns:a16="http://schemas.microsoft.com/office/drawing/2014/main" id="{C9C67CB7-7FAD-C585-8229-1A8DB2DD01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86290" y="3118185"/>
            <a:ext cx="2634343" cy="2634343"/>
          </a:xfrm>
          <a:prstGeom prst="rect">
            <a:avLst/>
          </a:prstGeom>
        </p:spPr>
      </p:pic>
      <p:sp>
        <p:nvSpPr>
          <p:cNvPr id="8" name="Google Shape;1407;p97">
            <a:extLst>
              <a:ext uri="{FF2B5EF4-FFF2-40B4-BE49-F238E27FC236}">
                <a16:creationId xmlns:a16="http://schemas.microsoft.com/office/drawing/2014/main" id="{8491FB6D-1F11-D56B-F99C-EBEFED396257}"/>
              </a:ext>
            </a:extLst>
          </p:cNvPr>
          <p:cNvSpPr txBox="1"/>
          <p:nvPr/>
        </p:nvSpPr>
        <p:spPr>
          <a:xfrm>
            <a:off x="6207260" y="1917897"/>
            <a:ext cx="2118349"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_tradnl" sz="2400" b="1" dirty="0">
                <a:solidFill>
                  <a:srgbClr val="191919"/>
                </a:solidFill>
                <a:latin typeface="Arial" panose="020B0604020202020204" pitchFamily="34" charset="0"/>
                <a:ea typeface="Helvetica Neue"/>
                <a:cs typeface="Arial" panose="020B0604020202020204" pitchFamily="34" charset="0"/>
                <a:sym typeface="Helvetica Neue"/>
              </a:rPr>
              <a:t>Proceso de gestión de casos</a:t>
            </a:r>
            <a:endParaRPr lang="es-ES_tradnl"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9" name="Graphic 8" descr="Filing Box Archive with solid fill">
            <a:extLst>
              <a:ext uri="{FF2B5EF4-FFF2-40B4-BE49-F238E27FC236}">
                <a16:creationId xmlns:a16="http://schemas.microsoft.com/office/drawing/2014/main" id="{6A03744B-7888-4B5B-2A68-CCD27DBDB6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20633" y="3118185"/>
            <a:ext cx="2634343" cy="2634343"/>
          </a:xfrm>
          <a:prstGeom prst="rect">
            <a:avLst/>
          </a:prstGeom>
        </p:spPr>
      </p:pic>
      <p:sp>
        <p:nvSpPr>
          <p:cNvPr id="10" name="Google Shape;1407;p97">
            <a:extLst>
              <a:ext uri="{FF2B5EF4-FFF2-40B4-BE49-F238E27FC236}">
                <a16:creationId xmlns:a16="http://schemas.microsoft.com/office/drawing/2014/main" id="{2C2BDFB3-0AFF-C176-0BA7-10D9A094A70C}"/>
              </a:ext>
            </a:extLst>
          </p:cNvPr>
          <p:cNvSpPr txBox="1"/>
          <p:nvPr/>
        </p:nvSpPr>
        <p:spPr>
          <a:xfrm>
            <a:off x="8841603" y="1917897"/>
            <a:ext cx="2118349"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s-ES_tradnl" sz="24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Remisiones</a:t>
            </a:r>
            <a:endParaRPr lang="es-ES_tradnl" sz="24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11" name="Graphic 10" descr="Filing Box Archive with solid fill">
            <a:extLst>
              <a:ext uri="{FF2B5EF4-FFF2-40B4-BE49-F238E27FC236}">
                <a16:creationId xmlns:a16="http://schemas.microsoft.com/office/drawing/2014/main" id="{1B390776-D49C-C265-CAAE-2D5E05880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4976" y="3118185"/>
            <a:ext cx="2634343" cy="2634343"/>
          </a:xfrm>
          <a:prstGeom prst="rect">
            <a:avLst/>
          </a:prstGeom>
        </p:spPr>
      </p:pic>
    </p:spTree>
    <p:extLst>
      <p:ext uri="{BB962C8B-B14F-4D97-AF65-F5344CB8AC3E}">
        <p14:creationId xmlns:p14="http://schemas.microsoft.com/office/powerpoint/2010/main" val="134706038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s-ES_tradnl" dirty="0">
                <a:latin typeface="Arial" panose="020B0604020202020204" pitchFamily="34" charset="0"/>
                <a:cs typeface="Arial" panose="020B0604020202020204" pitchFamily="34" charset="0"/>
              </a:rPr>
              <a:t>Ejemplos de KPI para cada categoría </a:t>
            </a:r>
          </a:p>
        </p:txBody>
      </p:sp>
      <p:sp>
        <p:nvSpPr>
          <p:cNvPr id="2" name="Google Shape;1407;p97">
            <a:extLst>
              <a:ext uri="{FF2B5EF4-FFF2-40B4-BE49-F238E27FC236}">
                <a16:creationId xmlns:a16="http://schemas.microsoft.com/office/drawing/2014/main" id="{3DD5B902-F6B8-4243-5873-951FE8DECDDA}"/>
              </a:ext>
            </a:extLst>
          </p:cNvPr>
          <p:cNvSpPr txBox="1"/>
          <p:nvPr/>
        </p:nvSpPr>
        <p:spPr>
          <a:xfrm>
            <a:off x="1871554" y="1230545"/>
            <a:ext cx="4894462" cy="230828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s-ES_tradnl" sz="16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VOLUMEN DE CASOS</a:t>
            </a:r>
          </a:p>
          <a:p>
            <a:pPr marL="0" marR="0" lvl="0" indent="0" rtl="0">
              <a:lnSpc>
                <a:spcPct val="100000"/>
              </a:lnSpc>
              <a:spcBef>
                <a:spcPts val="0"/>
              </a:spcBef>
              <a:spcAft>
                <a:spcPts val="0"/>
              </a:spcAft>
              <a:buClr>
                <a:srgbClr val="000000"/>
              </a:buClr>
              <a:buSzPts val="2400"/>
              <a:buFont typeface="Arial"/>
              <a:buNone/>
            </a:pPr>
            <a:endPar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Número de casos </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Número de incidentes</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Casos de alto riesgo</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Tiempo transcurrido desde la apertura hasta el cierre del caso</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Tiempo transcurrido desde la apertura del caso hasta su cierre (casos de alto riesgo</a:t>
            </a:r>
            <a:r>
              <a:rPr lang="es-ES_tradnl" sz="1600" dirty="0">
                <a:solidFill>
                  <a:schemeClr val="dk1"/>
                </a:solidFill>
                <a:latin typeface="Arial" panose="020B0604020202020204" pitchFamily="34" charset="0"/>
                <a:ea typeface="Helvetica Neue"/>
                <a:cs typeface="Arial" panose="020B0604020202020204" pitchFamily="34" charset="0"/>
                <a:sym typeface="Helvetica Neue"/>
              </a:rPr>
              <a:t>)</a:t>
            </a:r>
            <a:endPar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3" name="Graphic 2" descr="Filing Box Archive with solid fill">
            <a:extLst>
              <a:ext uri="{FF2B5EF4-FFF2-40B4-BE49-F238E27FC236}">
                <a16:creationId xmlns:a16="http://schemas.microsoft.com/office/drawing/2014/main" id="{EA3C5C96-462F-CFFA-9AA1-1111DDC87B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334084"/>
            <a:ext cx="902684" cy="902684"/>
          </a:xfrm>
          <a:prstGeom prst="rect">
            <a:avLst/>
          </a:prstGeom>
        </p:spPr>
      </p:pic>
      <p:sp>
        <p:nvSpPr>
          <p:cNvPr id="5" name="Google Shape;1407;p97">
            <a:extLst>
              <a:ext uri="{FF2B5EF4-FFF2-40B4-BE49-F238E27FC236}">
                <a16:creationId xmlns:a16="http://schemas.microsoft.com/office/drawing/2014/main" id="{AF3EDEC9-D1C8-8ED5-0313-C18EF217EF18}"/>
              </a:ext>
            </a:extLst>
          </p:cNvPr>
          <p:cNvSpPr txBox="1"/>
          <p:nvPr/>
        </p:nvSpPr>
        <p:spPr>
          <a:xfrm>
            <a:off x="1871554" y="3605479"/>
            <a:ext cx="4894462" cy="255450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s-ES_tradnl" sz="16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PROCESO DE GESTIÓN DE CASOS</a:t>
            </a:r>
          </a:p>
          <a:p>
            <a:pPr marL="0" marR="0" lvl="0" indent="0" rtl="0">
              <a:lnSpc>
                <a:spcPct val="100000"/>
              </a:lnSpc>
              <a:spcBef>
                <a:spcPts val="0"/>
              </a:spcBef>
              <a:spcAft>
                <a:spcPts val="0"/>
              </a:spcAft>
              <a:buClr>
                <a:srgbClr val="000000"/>
              </a:buClr>
              <a:buSzPts val="2400"/>
              <a:buFont typeface="Arial"/>
              <a:buNone/>
            </a:pPr>
            <a:endPar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Estado de la evaluación</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Estado de evaluación de los casos de alto riesgo</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Estado del plan de caso</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Estado de aprobación del plan de caso</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Promedio de reuniones de seguimiento </a:t>
            </a:r>
            <a:r>
              <a:rPr lang="es-ES_tradnl" sz="1600" dirty="0">
                <a:solidFill>
                  <a:schemeClr val="dk1"/>
                </a:solidFill>
                <a:latin typeface="Arial" panose="020B0604020202020204" pitchFamily="34" charset="0"/>
                <a:ea typeface="Helvetica Neue"/>
                <a:cs typeface="Arial" panose="020B0604020202020204" pitchFamily="34" charset="0"/>
                <a:sym typeface="Helvetica Neue"/>
              </a:rPr>
              <a:t>por </a:t>
            </a: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asistente social</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Progreso hacia los objetivos</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Progreso hacia los objetivos (por servicio)</a:t>
            </a:r>
          </a:p>
        </p:txBody>
      </p:sp>
      <p:pic>
        <p:nvPicPr>
          <p:cNvPr id="6" name="Graphic 5" descr="Filing Box Archive with solid fill">
            <a:extLst>
              <a:ext uri="{FF2B5EF4-FFF2-40B4-BE49-F238E27FC236}">
                <a16:creationId xmlns:a16="http://schemas.microsoft.com/office/drawing/2014/main" id="{87E21890-F6FF-B12E-CD9C-8DF4F9A84E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3612725"/>
            <a:ext cx="902684" cy="902684"/>
          </a:xfrm>
          <a:prstGeom prst="rect">
            <a:avLst/>
          </a:prstGeom>
        </p:spPr>
      </p:pic>
      <p:sp>
        <p:nvSpPr>
          <p:cNvPr id="7" name="Google Shape;1407;p97">
            <a:extLst>
              <a:ext uri="{FF2B5EF4-FFF2-40B4-BE49-F238E27FC236}">
                <a16:creationId xmlns:a16="http://schemas.microsoft.com/office/drawing/2014/main" id="{ABA2F253-45B5-65C3-42E5-E2A526B7DB5A}"/>
              </a:ext>
            </a:extLst>
          </p:cNvPr>
          <p:cNvSpPr txBox="1"/>
          <p:nvPr/>
        </p:nvSpPr>
        <p:spPr>
          <a:xfrm>
            <a:off x="7799370" y="1331739"/>
            <a:ext cx="3318968" cy="110795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s-ES_tradnl" sz="16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SERVICIOS Y ACCESO</a:t>
            </a:r>
          </a:p>
          <a:p>
            <a:pPr marL="0" marR="0" lvl="0" indent="0" rtl="0">
              <a:lnSpc>
                <a:spcPct val="100000"/>
              </a:lnSpc>
              <a:spcBef>
                <a:spcPts val="0"/>
              </a:spcBef>
              <a:spcAft>
                <a:spcPts val="0"/>
              </a:spcAft>
              <a:buClr>
                <a:srgbClr val="000000"/>
              </a:buClr>
              <a:buSzPts val="2400"/>
              <a:buFont typeface="Arial"/>
              <a:buNone/>
            </a:pPr>
            <a:endPar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Servicios prestados</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Tasa de satisfacción</a:t>
            </a:r>
          </a:p>
        </p:txBody>
      </p:sp>
      <p:pic>
        <p:nvPicPr>
          <p:cNvPr id="8" name="Graphic 7" descr="Filing Box Archive with solid fill">
            <a:extLst>
              <a:ext uri="{FF2B5EF4-FFF2-40B4-BE49-F238E27FC236}">
                <a16:creationId xmlns:a16="http://schemas.microsoft.com/office/drawing/2014/main" id="{4CBE4CF9-F8A2-5E0F-EA08-241CFB23F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6016" y="1344366"/>
            <a:ext cx="902684" cy="902684"/>
          </a:xfrm>
          <a:prstGeom prst="rect">
            <a:avLst/>
          </a:prstGeom>
        </p:spPr>
      </p:pic>
      <p:sp>
        <p:nvSpPr>
          <p:cNvPr id="9" name="Google Shape;1407;p97">
            <a:extLst>
              <a:ext uri="{FF2B5EF4-FFF2-40B4-BE49-F238E27FC236}">
                <a16:creationId xmlns:a16="http://schemas.microsoft.com/office/drawing/2014/main" id="{A04ADD3A-8A6B-8BB5-0053-4A54E025FD0E}"/>
              </a:ext>
            </a:extLst>
          </p:cNvPr>
          <p:cNvSpPr txBox="1"/>
          <p:nvPr/>
        </p:nvSpPr>
        <p:spPr>
          <a:xfrm>
            <a:off x="7799370" y="3629626"/>
            <a:ext cx="3861108" cy="2308284"/>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400"/>
              <a:buFont typeface="Arial"/>
              <a:buNone/>
            </a:pPr>
            <a:r>
              <a:rPr lang="es-ES_tradnl" sz="1600" b="1" i="0" u="none" strike="noStrike" cap="none" dirty="0">
                <a:solidFill>
                  <a:srgbClr val="191919"/>
                </a:solidFill>
                <a:latin typeface="Arial" panose="020B0604020202020204" pitchFamily="34" charset="0"/>
                <a:ea typeface="Helvetica Neue"/>
                <a:cs typeface="Arial" panose="020B0604020202020204" pitchFamily="34" charset="0"/>
                <a:sym typeface="Helvetica Neue"/>
              </a:rPr>
              <a:t>REMISIONES</a:t>
            </a:r>
          </a:p>
          <a:p>
            <a:pPr marL="0" marR="0" lvl="0" indent="0" rtl="0">
              <a:lnSpc>
                <a:spcPct val="100000"/>
              </a:lnSpc>
              <a:spcBef>
                <a:spcPts val="0"/>
              </a:spcBef>
              <a:spcAft>
                <a:spcPts val="0"/>
              </a:spcAft>
              <a:buClr>
                <a:srgbClr val="000000"/>
              </a:buClr>
              <a:buSzPts val="2400"/>
              <a:buFont typeface="Arial"/>
              <a:buNone/>
            </a:pPr>
            <a:endPar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Promedio de remisiones realizadas</a:t>
            </a:r>
          </a:p>
          <a:p>
            <a:pPr marL="0" marR="0" lvl="0" indent="0" rtl="0">
              <a:lnSpc>
                <a:spcPct val="100000"/>
              </a:lnSpc>
              <a:spcBef>
                <a:spcPts val="0"/>
              </a:spcBef>
              <a:spcAft>
                <a:spcPts val="0"/>
              </a:spcAft>
              <a:buClr>
                <a:srgbClr val="000000"/>
              </a:buClr>
              <a:buSzPts val="2400"/>
              <a:buFont typeface="Arial"/>
              <a:buNone/>
            </a:pPr>
            <a:r>
              <a:rPr lang="es-ES_tradnl" sz="1600" dirty="0">
                <a:solidFill>
                  <a:schemeClr val="dk1"/>
                </a:solidFill>
                <a:latin typeface="Arial" panose="020B0604020202020204" pitchFamily="34" charset="0"/>
                <a:ea typeface="Helvetica Neue"/>
                <a:cs typeface="Arial" panose="020B0604020202020204" pitchFamily="34" charset="0"/>
                <a:sym typeface="Helvetica Neue"/>
              </a:rPr>
              <a:t>Promedio</a:t>
            </a: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de remisiones completadas</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Remisiones por servicio</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Promedio de remisiones completadas por servicio</a:t>
            </a:r>
          </a:p>
          <a:p>
            <a:pPr marL="0" marR="0" lvl="0" indent="0" rtl="0">
              <a:lnSpc>
                <a:spcPct val="100000"/>
              </a:lnSpc>
              <a:spcBef>
                <a:spcPts val="0"/>
              </a:spcBef>
              <a:spcAft>
                <a:spcPts val="0"/>
              </a:spcAft>
              <a:buClr>
                <a:srgbClr val="000000"/>
              </a:buClr>
              <a:buSzPts val="2400"/>
              <a:buFont typeface="Arial"/>
              <a:buNone/>
            </a:pPr>
            <a:r>
              <a:rPr lang="es-ES_tradnl" sz="16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Retraso en el acceso a servicios especializados</a:t>
            </a:r>
          </a:p>
        </p:txBody>
      </p:sp>
      <p:pic>
        <p:nvPicPr>
          <p:cNvPr id="10" name="Graphic 9" descr="Filing Box Archive with solid fill">
            <a:extLst>
              <a:ext uri="{FF2B5EF4-FFF2-40B4-BE49-F238E27FC236}">
                <a16:creationId xmlns:a16="http://schemas.microsoft.com/office/drawing/2014/main" id="{D9B72638-625F-0025-2DA5-A69AEFFB99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6016" y="3642253"/>
            <a:ext cx="902684" cy="902684"/>
          </a:xfrm>
          <a:prstGeom prst="rect">
            <a:avLst/>
          </a:prstGeom>
        </p:spPr>
      </p:pic>
    </p:spTree>
    <p:extLst>
      <p:ext uri="{BB962C8B-B14F-4D97-AF65-F5344CB8AC3E}">
        <p14:creationId xmlns:p14="http://schemas.microsoft.com/office/powerpoint/2010/main" val="374791144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D46F-4FEF-D1F3-5523-C2EBDC2E89F7}"/>
              </a:ext>
            </a:extLst>
          </p:cNvPr>
          <p:cNvSpPr>
            <a:spLocks noGrp="1"/>
          </p:cNvSpPr>
          <p:nvPr>
            <p:ph type="title"/>
          </p:nvPr>
        </p:nvSpPr>
        <p:spPr/>
        <p:txBody>
          <a:bodyPr>
            <a:normAutofit/>
          </a:bodyPr>
          <a:lstStyle/>
          <a:p>
            <a:r>
              <a:rPr lang="es-ES_tradnl" dirty="0"/>
              <a:t>Ejercicio: el poder del conocimiento</a:t>
            </a:r>
          </a:p>
        </p:txBody>
      </p:sp>
      <p:sp>
        <p:nvSpPr>
          <p:cNvPr id="4" name="Rectangle 3">
            <a:extLst>
              <a:ext uri="{FF2B5EF4-FFF2-40B4-BE49-F238E27FC236}">
                <a16:creationId xmlns:a16="http://schemas.microsoft.com/office/drawing/2014/main" id="{96B30675-16DB-5E6A-DAEE-021ABED903F4}"/>
              </a:ext>
            </a:extLst>
          </p:cNvPr>
          <p:cNvSpPr/>
          <p:nvPr/>
        </p:nvSpPr>
        <p:spPr>
          <a:xfrm>
            <a:off x="3565923" y="2250513"/>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s-ES_tradnl" sz="1400" b="1" i="0" u="none" strike="noStrike" cap="none" dirty="0">
                <a:solidFill>
                  <a:schemeClr val="tx1"/>
                </a:solidFill>
                <a:latin typeface="Helvetica Neue"/>
                <a:ea typeface="Helvetica Neue"/>
                <a:cs typeface="Helvetica Neue"/>
                <a:sym typeface="Helvetica Neue"/>
              </a:rPr>
              <a:t>Elevado </a:t>
            </a:r>
            <a:r>
              <a:rPr lang="es-ES_tradnl" sz="1400" b="0" i="0" u="none" strike="noStrike" cap="none" dirty="0">
                <a:solidFill>
                  <a:schemeClr val="tx1"/>
                </a:solidFill>
                <a:latin typeface="Helvetica Neue"/>
                <a:ea typeface="Helvetica Neue"/>
                <a:cs typeface="Helvetica Neue"/>
                <a:sym typeface="Helvetica Neue"/>
              </a:rPr>
              <a:t>número de casos</a:t>
            </a:r>
            <a:endParaRPr lang="es-ES_tradnl" sz="1400" dirty="0">
              <a:solidFill>
                <a:schemeClr val="tx1"/>
              </a:solidFill>
              <a:latin typeface="Helvetica Neue"/>
              <a:ea typeface="Helvetica Neue"/>
              <a:cs typeface="Helvetica Neue"/>
              <a:sym typeface="Helvetica Neue"/>
            </a:endParaRPr>
          </a:p>
          <a:p>
            <a:pPr marL="0" marR="0" lvl="0" indent="0" rtl="0">
              <a:lnSpc>
                <a:spcPct val="100000"/>
              </a:lnSpc>
              <a:spcBef>
                <a:spcPts val="0"/>
              </a:spcBef>
              <a:spcAft>
                <a:spcPts val="600"/>
              </a:spcAft>
              <a:buClr>
                <a:srgbClr val="000000"/>
              </a:buClr>
              <a:buSzPts val="2200"/>
              <a:buFont typeface="Arial"/>
              <a:buNone/>
            </a:pPr>
            <a:r>
              <a:rPr lang="es-ES_tradnl" sz="1400" b="1" i="0" u="none" strike="noStrike" cap="none" dirty="0">
                <a:solidFill>
                  <a:schemeClr val="tx1"/>
                </a:solidFill>
                <a:latin typeface="Helvetica Neue"/>
                <a:ea typeface="Helvetica Neue"/>
                <a:cs typeface="Helvetica Neue"/>
                <a:sym typeface="Helvetica Neue"/>
              </a:rPr>
              <a:t>Escaso </a:t>
            </a:r>
            <a:r>
              <a:rPr lang="es-ES_tradnl" sz="1400" b="0" i="0" u="none" strike="noStrike" cap="none" dirty="0">
                <a:solidFill>
                  <a:schemeClr val="tx1"/>
                </a:solidFill>
                <a:latin typeface="Helvetica Neue"/>
                <a:ea typeface="Helvetica Neue"/>
                <a:cs typeface="Helvetica Neue"/>
                <a:sym typeface="Helvetica Neue"/>
              </a:rPr>
              <a:t>número de casos</a:t>
            </a:r>
          </a:p>
        </p:txBody>
      </p:sp>
      <p:sp>
        <p:nvSpPr>
          <p:cNvPr id="5" name="Rectangle 4">
            <a:extLst>
              <a:ext uri="{FF2B5EF4-FFF2-40B4-BE49-F238E27FC236}">
                <a16:creationId xmlns:a16="http://schemas.microsoft.com/office/drawing/2014/main" id="{0FC0B336-9A6B-7998-F742-452F552999ED}"/>
              </a:ext>
            </a:extLst>
          </p:cNvPr>
          <p:cNvSpPr/>
          <p:nvPr/>
        </p:nvSpPr>
        <p:spPr>
          <a:xfrm>
            <a:off x="838199"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s-ES_tradnl" sz="1400" b="1" i="0" u="none" strike="noStrike" cap="none" dirty="0">
                <a:solidFill>
                  <a:schemeClr val="tx1"/>
                </a:solidFill>
                <a:latin typeface="Helvetica Neue"/>
                <a:ea typeface="Helvetica Neue"/>
                <a:cs typeface="Helvetica Neue"/>
                <a:sym typeface="Helvetica Neue"/>
              </a:rPr>
              <a:t>Escaso </a:t>
            </a:r>
            <a:r>
              <a:rPr lang="es-ES_tradnl" sz="1400" b="0" i="0" u="none" strike="noStrike" cap="none" dirty="0">
                <a:solidFill>
                  <a:schemeClr val="tx1"/>
                </a:solidFill>
                <a:latin typeface="Helvetica Neue"/>
                <a:ea typeface="Helvetica Neue"/>
                <a:cs typeface="Helvetica Neue"/>
                <a:sym typeface="Helvetica Neue"/>
              </a:rPr>
              <a:t>número de casos cerrados</a:t>
            </a:r>
          </a:p>
        </p:txBody>
      </p:sp>
      <p:sp>
        <p:nvSpPr>
          <p:cNvPr id="6" name="Rectangle 5">
            <a:extLst>
              <a:ext uri="{FF2B5EF4-FFF2-40B4-BE49-F238E27FC236}">
                <a16:creationId xmlns:a16="http://schemas.microsoft.com/office/drawing/2014/main" id="{77048B16-44BD-B9DB-3B55-FADC88F8EC02}"/>
              </a:ext>
            </a:extLst>
          </p:cNvPr>
          <p:cNvSpPr/>
          <p:nvPr/>
        </p:nvSpPr>
        <p:spPr>
          <a:xfrm>
            <a:off x="6293647" y="2250513"/>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s-ES_tradnl" sz="1400" b="1" i="0" u="none" strike="noStrike" cap="none" dirty="0">
                <a:solidFill>
                  <a:schemeClr val="tx1"/>
                </a:solidFill>
                <a:latin typeface="Helvetica Neue"/>
                <a:ea typeface="Helvetica Neue"/>
                <a:cs typeface="Helvetica Neue"/>
                <a:sym typeface="Helvetica Neue"/>
              </a:rPr>
              <a:t>Aumento </a:t>
            </a:r>
            <a:r>
              <a:rPr lang="es-ES_tradnl" sz="1400" dirty="0">
                <a:solidFill>
                  <a:schemeClr val="tx1"/>
                </a:solidFill>
                <a:latin typeface="Helvetica Neue"/>
                <a:ea typeface="Helvetica Neue"/>
                <a:cs typeface="Helvetica Neue"/>
                <a:sym typeface="Helvetica Neue"/>
              </a:rPr>
              <a:t>del </a:t>
            </a:r>
            <a:r>
              <a:rPr lang="es-ES_tradnl" sz="1400" b="0" i="0" u="none" strike="noStrike" cap="none" dirty="0">
                <a:solidFill>
                  <a:schemeClr val="tx1"/>
                </a:solidFill>
                <a:latin typeface="Helvetica Neue"/>
                <a:ea typeface="Helvetica Neue"/>
                <a:cs typeface="Helvetica Neue"/>
                <a:sym typeface="Helvetica Neue"/>
              </a:rPr>
              <a:t>número de casos de alto riesgo</a:t>
            </a:r>
          </a:p>
          <a:p>
            <a:pPr marL="0" marR="0" lvl="0" indent="0" rtl="0">
              <a:lnSpc>
                <a:spcPct val="100000"/>
              </a:lnSpc>
              <a:spcBef>
                <a:spcPts val="0"/>
              </a:spcBef>
              <a:spcAft>
                <a:spcPts val="600"/>
              </a:spcAft>
              <a:buClr>
                <a:srgbClr val="000000"/>
              </a:buClr>
              <a:buSzPts val="2200"/>
              <a:buFont typeface="Arial"/>
              <a:buNone/>
            </a:pPr>
            <a:r>
              <a:rPr lang="es-ES_tradnl" sz="1400" b="1" dirty="0">
                <a:solidFill>
                  <a:schemeClr val="tx1"/>
                </a:solidFill>
                <a:latin typeface="Helvetica Neue"/>
                <a:ea typeface="Helvetica Neue"/>
                <a:cs typeface="Helvetica Neue"/>
                <a:sym typeface="Helvetica Neue"/>
              </a:rPr>
              <a:t>Alto </a:t>
            </a:r>
            <a:r>
              <a:rPr lang="es-ES_tradnl" sz="1400" dirty="0">
                <a:solidFill>
                  <a:schemeClr val="tx1"/>
                </a:solidFill>
                <a:latin typeface="Helvetica Neue"/>
                <a:ea typeface="Helvetica Neue"/>
                <a:cs typeface="Helvetica Neue"/>
                <a:sym typeface="Helvetica Neue"/>
              </a:rPr>
              <a:t>número de casos de alto riesgo</a:t>
            </a:r>
            <a:endParaRPr lang="es-ES_tradnl" sz="1400" b="1" i="0" u="none" strike="noStrike" cap="none" dirty="0">
              <a:solidFill>
                <a:schemeClr val="tx1"/>
              </a:solidFill>
              <a:latin typeface="Helvetica Neue"/>
              <a:ea typeface="Helvetica Neue"/>
              <a:cs typeface="Helvetica Neue"/>
              <a:sym typeface="Helvetica Neue"/>
            </a:endParaRPr>
          </a:p>
        </p:txBody>
      </p:sp>
      <p:sp>
        <p:nvSpPr>
          <p:cNvPr id="7" name="Rectangle 6">
            <a:extLst>
              <a:ext uri="{FF2B5EF4-FFF2-40B4-BE49-F238E27FC236}">
                <a16:creationId xmlns:a16="http://schemas.microsoft.com/office/drawing/2014/main" id="{49A37A8F-B831-2B2D-ADB0-CCABDAD27E99}"/>
              </a:ext>
            </a:extLst>
          </p:cNvPr>
          <p:cNvSpPr/>
          <p:nvPr/>
        </p:nvSpPr>
        <p:spPr>
          <a:xfrm>
            <a:off x="3562114"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s-ES_tradnl" sz="1400" b="1" i="0" u="none" strike="noStrike" cap="none" dirty="0">
                <a:solidFill>
                  <a:schemeClr val="tx1"/>
                </a:solidFill>
                <a:latin typeface="Helvetica Neue"/>
                <a:ea typeface="Helvetica Neue"/>
                <a:cs typeface="Helvetica Neue"/>
                <a:sym typeface="Helvetica Neue"/>
              </a:rPr>
              <a:t>Alto </a:t>
            </a:r>
            <a:r>
              <a:rPr lang="es-ES_tradnl" sz="1400" b="0" i="0" u="none" strike="noStrike" cap="none" dirty="0">
                <a:solidFill>
                  <a:schemeClr val="tx1"/>
                </a:solidFill>
                <a:latin typeface="Helvetica Neue"/>
                <a:ea typeface="Helvetica Neue"/>
                <a:cs typeface="Helvetica Neue"/>
                <a:sym typeface="Helvetica Neue"/>
              </a:rPr>
              <a:t>número de servicios prestados</a:t>
            </a:r>
          </a:p>
          <a:p>
            <a:pPr marL="0" marR="0" lvl="0" indent="0" rtl="0">
              <a:lnSpc>
                <a:spcPct val="100000"/>
              </a:lnSpc>
              <a:spcBef>
                <a:spcPts val="0"/>
              </a:spcBef>
              <a:spcAft>
                <a:spcPts val="600"/>
              </a:spcAft>
              <a:buClr>
                <a:srgbClr val="000000"/>
              </a:buClr>
              <a:buSzPts val="2200"/>
              <a:buFont typeface="Arial"/>
              <a:buNone/>
            </a:pPr>
            <a:r>
              <a:rPr lang="es-ES_tradnl" sz="1400" b="1" i="0" u="none" strike="noStrike" cap="none" dirty="0">
                <a:solidFill>
                  <a:schemeClr val="tx1"/>
                </a:solidFill>
                <a:latin typeface="Helvetica Neue"/>
                <a:ea typeface="Helvetica Neue"/>
                <a:cs typeface="Helvetica Neue"/>
                <a:sym typeface="Helvetica Neue"/>
              </a:rPr>
              <a:t>Escaso </a:t>
            </a:r>
            <a:r>
              <a:rPr lang="es-ES_tradnl" sz="1400" b="0" i="0" u="none" strike="noStrike" cap="none" dirty="0">
                <a:solidFill>
                  <a:schemeClr val="tx1"/>
                </a:solidFill>
                <a:latin typeface="Helvetica Neue"/>
                <a:ea typeface="Helvetica Neue"/>
                <a:cs typeface="Helvetica Neue"/>
                <a:sym typeface="Helvetica Neue"/>
              </a:rPr>
              <a:t>número de servicios prestados</a:t>
            </a:r>
          </a:p>
        </p:txBody>
      </p:sp>
      <p:sp>
        <p:nvSpPr>
          <p:cNvPr id="8" name="Rectangle 7">
            <a:extLst>
              <a:ext uri="{FF2B5EF4-FFF2-40B4-BE49-F238E27FC236}">
                <a16:creationId xmlns:a16="http://schemas.microsoft.com/office/drawing/2014/main" id="{468DDE87-1644-FA01-58F9-F858C2640B0B}"/>
              </a:ext>
            </a:extLst>
          </p:cNvPr>
          <p:cNvSpPr/>
          <p:nvPr/>
        </p:nvSpPr>
        <p:spPr>
          <a:xfrm>
            <a:off x="9021371" y="2250513"/>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s-ES_tradnl" sz="1400" b="0" i="0" u="none" strike="noStrike" cap="none" dirty="0">
                <a:solidFill>
                  <a:schemeClr val="tx1"/>
                </a:solidFill>
                <a:latin typeface="Helvetica Neue"/>
                <a:ea typeface="Helvetica Neue"/>
                <a:cs typeface="Helvetica Neue"/>
                <a:sym typeface="Helvetica Neue"/>
              </a:rPr>
              <a:t>Casos abiertos durante </a:t>
            </a:r>
            <a:r>
              <a:rPr lang="es-ES_tradnl" sz="1400" b="1" i="0" u="none" strike="noStrike" cap="none" dirty="0">
                <a:solidFill>
                  <a:schemeClr val="tx1"/>
                </a:solidFill>
                <a:latin typeface="Helvetica Neue"/>
                <a:ea typeface="Helvetica Neue"/>
                <a:cs typeface="Helvetica Neue"/>
                <a:sym typeface="Helvetica Neue"/>
              </a:rPr>
              <a:t>periodos cortos</a:t>
            </a:r>
            <a:endParaRPr lang="es-ES_tradnl" sz="1400" b="0" i="0" u="none" strike="noStrike" cap="none" dirty="0">
              <a:solidFill>
                <a:schemeClr val="tx1"/>
              </a:solidFill>
              <a:latin typeface="Helvetica Neue"/>
              <a:ea typeface="Helvetica Neue"/>
              <a:cs typeface="Helvetica Neue"/>
              <a:sym typeface="Helvetica Neue"/>
            </a:endParaRPr>
          </a:p>
        </p:txBody>
      </p:sp>
      <p:sp>
        <p:nvSpPr>
          <p:cNvPr id="9" name="Rectangle 8">
            <a:extLst>
              <a:ext uri="{FF2B5EF4-FFF2-40B4-BE49-F238E27FC236}">
                <a16:creationId xmlns:a16="http://schemas.microsoft.com/office/drawing/2014/main" id="{788EBE74-4972-51C0-F0F4-75727D90C5F6}"/>
              </a:ext>
            </a:extLst>
          </p:cNvPr>
          <p:cNvSpPr/>
          <p:nvPr/>
        </p:nvSpPr>
        <p:spPr>
          <a:xfrm>
            <a:off x="6289838"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s-ES_tradnl" sz="1400" b="1" i="0" u="none" strike="noStrike" cap="none" dirty="0">
                <a:solidFill>
                  <a:schemeClr val="tx1"/>
                </a:solidFill>
                <a:latin typeface="Helvetica Neue"/>
                <a:ea typeface="Helvetica Neue"/>
                <a:cs typeface="Helvetica Neue"/>
                <a:sym typeface="Helvetica Neue"/>
              </a:rPr>
              <a:t>Alto </a:t>
            </a:r>
            <a:r>
              <a:rPr lang="es-ES_tradnl" sz="1400" b="0" i="0" u="none" strike="noStrike" cap="none" dirty="0">
                <a:solidFill>
                  <a:schemeClr val="tx1"/>
                </a:solidFill>
                <a:latin typeface="Helvetica Neue"/>
                <a:ea typeface="Helvetica Neue"/>
                <a:cs typeface="Helvetica Neue"/>
                <a:sym typeface="Helvetica Neue"/>
              </a:rPr>
              <a:t>% de evaluaciones realizadas</a:t>
            </a:r>
          </a:p>
          <a:p>
            <a:pPr marL="0" marR="0" lvl="0" indent="0" rtl="0">
              <a:lnSpc>
                <a:spcPct val="100000"/>
              </a:lnSpc>
              <a:spcBef>
                <a:spcPts val="0"/>
              </a:spcBef>
              <a:spcAft>
                <a:spcPts val="600"/>
              </a:spcAft>
              <a:buClr>
                <a:srgbClr val="000000"/>
              </a:buClr>
              <a:buSzPts val="2200"/>
              <a:buFont typeface="Arial"/>
              <a:buNone/>
            </a:pPr>
            <a:r>
              <a:rPr lang="es-ES_tradnl" sz="1400" b="1" i="0" u="none" strike="noStrike" cap="none" dirty="0">
                <a:solidFill>
                  <a:schemeClr val="tx1"/>
                </a:solidFill>
                <a:latin typeface="Helvetica Neue"/>
                <a:ea typeface="Helvetica Neue"/>
                <a:cs typeface="Helvetica Neue"/>
                <a:sym typeface="Helvetica Neue"/>
              </a:rPr>
              <a:t>Bajo </a:t>
            </a:r>
            <a:r>
              <a:rPr lang="es-ES_tradnl" sz="1400" b="0" i="0" u="none" strike="noStrike" cap="none" dirty="0">
                <a:solidFill>
                  <a:schemeClr val="tx1"/>
                </a:solidFill>
                <a:latin typeface="Helvetica Neue"/>
                <a:ea typeface="Helvetica Neue"/>
                <a:cs typeface="Helvetica Neue"/>
                <a:sym typeface="Helvetica Neue"/>
              </a:rPr>
              <a:t>% de evaluaciones realizadas</a:t>
            </a:r>
          </a:p>
        </p:txBody>
      </p:sp>
      <p:sp>
        <p:nvSpPr>
          <p:cNvPr id="10" name="Rectangle 9">
            <a:extLst>
              <a:ext uri="{FF2B5EF4-FFF2-40B4-BE49-F238E27FC236}">
                <a16:creationId xmlns:a16="http://schemas.microsoft.com/office/drawing/2014/main" id="{B7B41307-946B-7920-1A81-86DAB53A7CD4}"/>
              </a:ext>
            </a:extLst>
          </p:cNvPr>
          <p:cNvSpPr/>
          <p:nvPr/>
        </p:nvSpPr>
        <p:spPr>
          <a:xfrm>
            <a:off x="3565923" y="1614487"/>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s-ES_tradnl" sz="1400" b="1" dirty="0">
                <a:solidFill>
                  <a:schemeClr val="bg1"/>
                </a:solidFill>
                <a:latin typeface="Helvetica Neue"/>
                <a:ea typeface="Helvetica Neue"/>
                <a:cs typeface="Helvetica Neue"/>
                <a:sym typeface="Helvetica Neue"/>
              </a:rPr>
              <a:t>Volumen de casos</a:t>
            </a:r>
            <a:endParaRPr lang="es-ES_tradnl" sz="1400" b="1" i="0" u="none" strike="noStrike" cap="none" dirty="0">
              <a:solidFill>
                <a:schemeClr val="bg1"/>
              </a:solidFill>
              <a:latin typeface="Helvetica Neue"/>
              <a:ea typeface="Helvetica Neue"/>
              <a:cs typeface="Helvetica Neue"/>
              <a:sym typeface="Helvetica Neue"/>
            </a:endParaRPr>
          </a:p>
        </p:txBody>
      </p:sp>
      <p:sp>
        <p:nvSpPr>
          <p:cNvPr id="11" name="Rectangle 10">
            <a:extLst>
              <a:ext uri="{FF2B5EF4-FFF2-40B4-BE49-F238E27FC236}">
                <a16:creationId xmlns:a16="http://schemas.microsoft.com/office/drawing/2014/main" id="{4CFFFBA0-5A9C-7E86-E462-2BC3505107DC}"/>
              </a:ext>
            </a:extLst>
          </p:cNvPr>
          <p:cNvSpPr/>
          <p:nvPr/>
        </p:nvSpPr>
        <p:spPr>
          <a:xfrm>
            <a:off x="6293647" y="1614487"/>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s-ES_tradnl" sz="1400" b="1" dirty="0">
                <a:solidFill>
                  <a:schemeClr val="bg1"/>
                </a:solidFill>
                <a:latin typeface="Helvetica Neue"/>
                <a:ea typeface="Helvetica Neue"/>
                <a:cs typeface="Helvetica Neue"/>
                <a:sym typeface="Helvetica Neue"/>
              </a:rPr>
              <a:t>Casos de alto riesgo</a:t>
            </a:r>
            <a:endParaRPr lang="es-ES_tradnl" sz="1400" b="1" i="0" u="none" strike="noStrike" cap="none" dirty="0">
              <a:solidFill>
                <a:schemeClr val="bg1"/>
              </a:solidFill>
              <a:latin typeface="Helvetica Neue"/>
              <a:ea typeface="Helvetica Neue"/>
              <a:cs typeface="Helvetica Neue"/>
              <a:sym typeface="Helvetica Neue"/>
            </a:endParaRPr>
          </a:p>
        </p:txBody>
      </p:sp>
      <p:sp>
        <p:nvSpPr>
          <p:cNvPr id="12" name="Rectangle 11">
            <a:extLst>
              <a:ext uri="{FF2B5EF4-FFF2-40B4-BE49-F238E27FC236}">
                <a16:creationId xmlns:a16="http://schemas.microsoft.com/office/drawing/2014/main" id="{30175F7D-B04F-7B76-351C-E0D5E165256D}"/>
              </a:ext>
            </a:extLst>
          </p:cNvPr>
          <p:cNvSpPr/>
          <p:nvPr/>
        </p:nvSpPr>
        <p:spPr>
          <a:xfrm>
            <a:off x="9021371" y="1614487"/>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0"/>
              </a:spcAft>
              <a:buClr>
                <a:srgbClr val="000000"/>
              </a:buClr>
              <a:buSzPts val="2200"/>
              <a:buFont typeface="Arial"/>
              <a:buNone/>
            </a:pPr>
            <a:r>
              <a:rPr lang="es-ES_tradnl" sz="1400" b="1" dirty="0">
                <a:solidFill>
                  <a:schemeClr val="bg1"/>
                </a:solidFill>
                <a:latin typeface="Helvetica Neue"/>
                <a:ea typeface="Helvetica Neue"/>
                <a:cs typeface="Helvetica Neue"/>
                <a:sym typeface="Helvetica Neue"/>
              </a:rPr>
              <a:t>Tiempo desde la apertura</a:t>
            </a:r>
            <a:br>
              <a:rPr lang="es-ES_tradnl" sz="1400" b="1" dirty="0">
                <a:solidFill>
                  <a:schemeClr val="bg1"/>
                </a:solidFill>
                <a:latin typeface="Helvetica Neue"/>
                <a:ea typeface="Helvetica Neue"/>
                <a:cs typeface="Helvetica Neue"/>
                <a:sym typeface="Helvetica Neue"/>
              </a:rPr>
            </a:br>
            <a:r>
              <a:rPr lang="es-ES_tradnl" sz="1400" b="1" dirty="0">
                <a:solidFill>
                  <a:schemeClr val="bg1"/>
                </a:solidFill>
                <a:latin typeface="Helvetica Neue"/>
                <a:ea typeface="Helvetica Neue"/>
                <a:cs typeface="Helvetica Neue"/>
                <a:sym typeface="Helvetica Neue"/>
              </a:rPr>
              <a:t>hasta el cierre del caso</a:t>
            </a:r>
            <a:endParaRPr lang="es-ES_tradnl" sz="1400" b="1" i="0" u="none" strike="noStrike" cap="none" dirty="0">
              <a:solidFill>
                <a:schemeClr val="bg1"/>
              </a:solidFill>
              <a:latin typeface="Helvetica Neue"/>
              <a:ea typeface="Helvetica Neue"/>
              <a:cs typeface="Helvetica Neue"/>
              <a:sym typeface="Helvetica Neue"/>
            </a:endParaRPr>
          </a:p>
        </p:txBody>
      </p:sp>
      <p:sp>
        <p:nvSpPr>
          <p:cNvPr id="13" name="Rectangle 12">
            <a:extLst>
              <a:ext uri="{FF2B5EF4-FFF2-40B4-BE49-F238E27FC236}">
                <a16:creationId xmlns:a16="http://schemas.microsoft.com/office/drawing/2014/main" id="{A8419ED7-4492-0B89-625A-271F95DB79CB}"/>
              </a:ext>
            </a:extLst>
          </p:cNvPr>
          <p:cNvSpPr/>
          <p:nvPr/>
        </p:nvSpPr>
        <p:spPr>
          <a:xfrm>
            <a:off x="838199"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s-ES_tradnl" sz="1400" b="1" dirty="0">
                <a:solidFill>
                  <a:schemeClr val="bg1"/>
                </a:solidFill>
                <a:latin typeface="Helvetica Neue"/>
                <a:ea typeface="Helvetica Neue"/>
                <a:cs typeface="Helvetica Neue"/>
                <a:sym typeface="Helvetica Neue"/>
              </a:rPr>
              <a:t>Tasa de cierre de casos</a:t>
            </a:r>
            <a:endParaRPr lang="es-ES_tradnl" sz="1400" b="1" i="0" u="none" strike="noStrike" cap="none" dirty="0">
              <a:solidFill>
                <a:schemeClr val="bg1"/>
              </a:solidFill>
              <a:latin typeface="Helvetica Neue"/>
              <a:ea typeface="Helvetica Neue"/>
              <a:cs typeface="Helvetica Neue"/>
              <a:sym typeface="Helvetica Neue"/>
            </a:endParaRPr>
          </a:p>
        </p:txBody>
      </p:sp>
      <p:sp>
        <p:nvSpPr>
          <p:cNvPr id="14" name="Rectangle 13">
            <a:extLst>
              <a:ext uri="{FF2B5EF4-FFF2-40B4-BE49-F238E27FC236}">
                <a16:creationId xmlns:a16="http://schemas.microsoft.com/office/drawing/2014/main" id="{DA2F62D9-BEBA-15ED-4AB7-CD3EFE39EE2E}"/>
              </a:ext>
            </a:extLst>
          </p:cNvPr>
          <p:cNvSpPr/>
          <p:nvPr/>
        </p:nvSpPr>
        <p:spPr>
          <a:xfrm>
            <a:off x="3562114"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s-ES_tradnl" sz="1400" b="1" dirty="0">
                <a:solidFill>
                  <a:schemeClr val="bg1"/>
                </a:solidFill>
                <a:latin typeface="Helvetica Neue"/>
                <a:ea typeface="Helvetica Neue"/>
                <a:cs typeface="Helvetica Neue"/>
                <a:sym typeface="Helvetica Neue"/>
              </a:rPr>
              <a:t>Servicios prestados</a:t>
            </a:r>
            <a:endParaRPr lang="es-ES_tradnl" sz="1400" b="1" i="0" u="none" strike="noStrike" cap="none" dirty="0">
              <a:solidFill>
                <a:schemeClr val="bg1"/>
              </a:solidFill>
              <a:latin typeface="Helvetica Neue"/>
              <a:ea typeface="Helvetica Neue"/>
              <a:cs typeface="Helvetica Neue"/>
              <a:sym typeface="Helvetica Neue"/>
            </a:endParaRPr>
          </a:p>
        </p:txBody>
      </p:sp>
      <p:sp>
        <p:nvSpPr>
          <p:cNvPr id="15" name="Rectangle 14">
            <a:extLst>
              <a:ext uri="{FF2B5EF4-FFF2-40B4-BE49-F238E27FC236}">
                <a16:creationId xmlns:a16="http://schemas.microsoft.com/office/drawing/2014/main" id="{382CBB27-473E-7910-11A9-40F99AA64DF8}"/>
              </a:ext>
            </a:extLst>
          </p:cNvPr>
          <p:cNvSpPr/>
          <p:nvPr/>
        </p:nvSpPr>
        <p:spPr>
          <a:xfrm>
            <a:off x="6289838"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s-ES_tradnl" sz="1400" b="1" dirty="0">
                <a:solidFill>
                  <a:schemeClr val="bg1"/>
                </a:solidFill>
                <a:latin typeface="Helvetica Neue"/>
                <a:ea typeface="Helvetica Neue"/>
                <a:cs typeface="Helvetica Neue"/>
                <a:sym typeface="Helvetica Neue"/>
              </a:rPr>
              <a:t>Estado de la evaluación</a:t>
            </a:r>
            <a:endParaRPr lang="es-ES_tradnl" sz="1400" b="1" i="0" u="none" strike="noStrike" cap="none" dirty="0">
              <a:solidFill>
                <a:schemeClr val="bg1"/>
              </a:solidFill>
              <a:latin typeface="Helvetica Neue"/>
              <a:ea typeface="Helvetica Neue"/>
              <a:cs typeface="Helvetica Neue"/>
              <a:sym typeface="Helvetica Neue"/>
            </a:endParaRPr>
          </a:p>
        </p:txBody>
      </p:sp>
      <p:sp>
        <p:nvSpPr>
          <p:cNvPr id="17" name="Rectangle 16">
            <a:extLst>
              <a:ext uri="{FF2B5EF4-FFF2-40B4-BE49-F238E27FC236}">
                <a16:creationId xmlns:a16="http://schemas.microsoft.com/office/drawing/2014/main" id="{79C3490A-4ED4-5F32-C1E1-76BD078C5EAD}"/>
              </a:ext>
            </a:extLst>
          </p:cNvPr>
          <p:cNvSpPr/>
          <p:nvPr/>
        </p:nvSpPr>
        <p:spPr>
          <a:xfrm>
            <a:off x="9017563" y="4476604"/>
            <a:ext cx="2451314" cy="127205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rtl="0">
              <a:lnSpc>
                <a:spcPct val="100000"/>
              </a:lnSpc>
              <a:spcBef>
                <a:spcPts val="0"/>
              </a:spcBef>
              <a:spcAft>
                <a:spcPts val="600"/>
              </a:spcAft>
              <a:buClr>
                <a:srgbClr val="000000"/>
              </a:buClr>
              <a:buSzPts val="2200"/>
              <a:buFont typeface="Arial"/>
              <a:buNone/>
            </a:pPr>
            <a:r>
              <a:rPr lang="es-ES_tradnl" sz="1400" b="1" i="0" u="none" strike="noStrike" cap="none" dirty="0">
                <a:solidFill>
                  <a:schemeClr val="tx1"/>
                </a:solidFill>
                <a:latin typeface="Helvetica Neue"/>
                <a:ea typeface="Helvetica Neue"/>
                <a:cs typeface="Helvetica Neue"/>
                <a:sym typeface="Helvetica Neue"/>
              </a:rPr>
              <a:t>Alto </a:t>
            </a:r>
            <a:r>
              <a:rPr lang="es-ES_tradnl" sz="1400" i="0" u="none" strike="noStrike" cap="none" dirty="0">
                <a:solidFill>
                  <a:schemeClr val="tx1"/>
                </a:solidFill>
                <a:latin typeface="Helvetica Neue"/>
                <a:ea typeface="Helvetica Neue"/>
                <a:cs typeface="Helvetica Neue"/>
                <a:sym typeface="Helvetica Neue"/>
              </a:rPr>
              <a:t>% de progreso hacia los objetivos</a:t>
            </a:r>
          </a:p>
          <a:p>
            <a:pPr marL="0" marR="0" lvl="0" indent="0" rtl="0">
              <a:lnSpc>
                <a:spcPct val="100000"/>
              </a:lnSpc>
              <a:spcBef>
                <a:spcPts val="0"/>
              </a:spcBef>
              <a:spcAft>
                <a:spcPts val="600"/>
              </a:spcAft>
              <a:buClr>
                <a:srgbClr val="000000"/>
              </a:buClr>
              <a:buSzPts val="2200"/>
              <a:buFont typeface="Arial"/>
              <a:buNone/>
            </a:pPr>
            <a:r>
              <a:rPr lang="es-ES_tradnl" sz="1400" b="1" i="0" u="none" strike="noStrike" cap="none" dirty="0">
                <a:solidFill>
                  <a:schemeClr val="tx1"/>
                </a:solidFill>
                <a:latin typeface="Helvetica Neue"/>
                <a:ea typeface="Helvetica Neue"/>
                <a:cs typeface="Helvetica Neue"/>
                <a:sym typeface="Helvetica Neue"/>
              </a:rPr>
              <a:t>Bajo </a:t>
            </a:r>
            <a:r>
              <a:rPr lang="es-ES_tradnl" sz="1400" i="0" u="none" strike="noStrike" cap="none" dirty="0">
                <a:solidFill>
                  <a:schemeClr val="tx1"/>
                </a:solidFill>
                <a:latin typeface="Helvetica Neue"/>
                <a:ea typeface="Helvetica Neue"/>
                <a:cs typeface="Helvetica Neue"/>
                <a:sym typeface="Helvetica Neue"/>
              </a:rPr>
              <a:t>% de progreso hacia los objetivos</a:t>
            </a:r>
          </a:p>
        </p:txBody>
      </p:sp>
      <p:sp>
        <p:nvSpPr>
          <p:cNvPr id="18" name="Rectangle 17">
            <a:extLst>
              <a:ext uri="{FF2B5EF4-FFF2-40B4-BE49-F238E27FC236}">
                <a16:creationId xmlns:a16="http://schemas.microsoft.com/office/drawing/2014/main" id="{0542D7C6-5106-C4B1-3C13-C8DA519C0C48}"/>
              </a:ext>
            </a:extLst>
          </p:cNvPr>
          <p:cNvSpPr/>
          <p:nvPr/>
        </p:nvSpPr>
        <p:spPr>
          <a:xfrm>
            <a:off x="9017563" y="3840578"/>
            <a:ext cx="2451314" cy="63602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s-ES_tradnl" sz="1400" b="1" dirty="0">
                <a:solidFill>
                  <a:schemeClr val="bg1"/>
                </a:solidFill>
                <a:latin typeface="Helvetica Neue"/>
                <a:ea typeface="Helvetica Neue"/>
                <a:cs typeface="Helvetica Neue"/>
                <a:sym typeface="Helvetica Neue"/>
              </a:rPr>
              <a:t>Progresos hacia los objetivos</a:t>
            </a:r>
            <a:endParaRPr lang="es-ES_tradnl" sz="1400" b="1" i="0" u="none" strike="noStrike" cap="none" dirty="0">
              <a:solidFill>
                <a:schemeClr val="bg1"/>
              </a:solidFill>
              <a:latin typeface="Helvetica Neue"/>
              <a:ea typeface="Helvetica Neue"/>
              <a:cs typeface="Helvetica Neue"/>
              <a:sym typeface="Helvetica Neue"/>
            </a:endParaRPr>
          </a:p>
        </p:txBody>
      </p:sp>
      <p:sp>
        <p:nvSpPr>
          <p:cNvPr id="20" name="Rectangle 19">
            <a:extLst>
              <a:ext uri="{FF2B5EF4-FFF2-40B4-BE49-F238E27FC236}">
                <a16:creationId xmlns:a16="http://schemas.microsoft.com/office/drawing/2014/main" id="{41B56CEC-C347-7155-F9D5-0695649E9AE1}"/>
              </a:ext>
            </a:extLst>
          </p:cNvPr>
          <p:cNvSpPr/>
          <p:nvPr/>
        </p:nvSpPr>
        <p:spPr>
          <a:xfrm>
            <a:off x="838199" y="1868804"/>
            <a:ext cx="2145031" cy="1318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200"/>
              <a:buFont typeface="Arial"/>
              <a:buNone/>
            </a:pPr>
            <a:r>
              <a:rPr lang="es-ES_tradnl" sz="2800" b="1" dirty="0">
                <a:solidFill>
                  <a:schemeClr val="tx1"/>
                </a:solidFill>
                <a:latin typeface="Helvetica Neue"/>
                <a:ea typeface="Helvetica Neue"/>
                <a:cs typeface="Helvetica Neue"/>
                <a:sym typeface="Helvetica Neue"/>
              </a:rPr>
              <a:t>¿Cómo interpretar estos KPI?</a:t>
            </a:r>
            <a:endParaRPr lang="es-ES_tradnl" sz="2800" b="1" i="0" u="none" strike="noStrike" cap="none" dirty="0">
              <a:solidFill>
                <a:schemeClr val="tx1"/>
              </a:solidFill>
              <a:latin typeface="Helvetica Neue"/>
              <a:ea typeface="Helvetica Neue"/>
              <a:cs typeface="Helvetica Neue"/>
              <a:sym typeface="Helvetica Neue"/>
            </a:endParaRPr>
          </a:p>
        </p:txBody>
      </p:sp>
      <p:grpSp>
        <p:nvGrpSpPr>
          <p:cNvPr id="3" name="Group 2">
            <a:extLst>
              <a:ext uri="{FF2B5EF4-FFF2-40B4-BE49-F238E27FC236}">
                <a16:creationId xmlns:a16="http://schemas.microsoft.com/office/drawing/2014/main" id="{66D198AE-D360-4FBD-07C4-7FDF7B2AE87D}"/>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2EBA26E4-F470-E270-8AC4-15894F60D84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9" name="Group 18">
              <a:extLst>
                <a:ext uri="{FF2B5EF4-FFF2-40B4-BE49-F238E27FC236}">
                  <a16:creationId xmlns:a16="http://schemas.microsoft.com/office/drawing/2014/main" id="{814DFF41-C8EF-3F1B-A072-AC296DF0A0DF}"/>
                </a:ext>
              </a:extLst>
            </p:cNvPr>
            <p:cNvGrpSpPr/>
            <p:nvPr/>
          </p:nvGrpSpPr>
          <p:grpSpPr>
            <a:xfrm>
              <a:off x="10621771" y="762700"/>
              <a:ext cx="562136" cy="634675"/>
              <a:chOff x="760175" y="830142"/>
              <a:chExt cx="867619" cy="979579"/>
            </a:xfrm>
          </p:grpSpPr>
          <p:sp>
            <p:nvSpPr>
              <p:cNvPr id="24" name="Rectangle 23">
                <a:extLst>
                  <a:ext uri="{FF2B5EF4-FFF2-40B4-BE49-F238E27FC236}">
                    <a16:creationId xmlns:a16="http://schemas.microsoft.com/office/drawing/2014/main" id="{713DCC99-2450-4FC6-AEE4-B95C51FC2B28}"/>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55</a:t>
                </a:r>
              </a:p>
            </p:txBody>
          </p:sp>
          <p:sp>
            <p:nvSpPr>
              <p:cNvPr id="25" name="Rectangle 24">
                <a:extLst>
                  <a:ext uri="{FF2B5EF4-FFF2-40B4-BE49-F238E27FC236}">
                    <a16:creationId xmlns:a16="http://schemas.microsoft.com/office/drawing/2014/main" id="{E7E35034-6572-3C29-18E1-3DFDDFD4884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1" name="Group 20">
              <a:extLst>
                <a:ext uri="{FF2B5EF4-FFF2-40B4-BE49-F238E27FC236}">
                  <a16:creationId xmlns:a16="http://schemas.microsoft.com/office/drawing/2014/main" id="{E9D04D0E-E94E-7A57-3220-5BCA1EBFDE47}"/>
                </a:ext>
              </a:extLst>
            </p:cNvPr>
            <p:cNvGrpSpPr/>
            <p:nvPr/>
          </p:nvGrpSpPr>
          <p:grpSpPr>
            <a:xfrm>
              <a:off x="11325415" y="762701"/>
              <a:ext cx="182192" cy="634674"/>
              <a:chOff x="2121762" y="2323619"/>
              <a:chExt cx="200378" cy="825210"/>
            </a:xfrm>
          </p:grpSpPr>
          <p:sp>
            <p:nvSpPr>
              <p:cNvPr id="22" name="Isosceles Triangle 21">
                <a:extLst>
                  <a:ext uri="{FF2B5EF4-FFF2-40B4-BE49-F238E27FC236}">
                    <a16:creationId xmlns:a16="http://schemas.microsoft.com/office/drawing/2014/main" id="{3FCC39BF-F4DA-1363-31BF-435AF686D2DE}"/>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Rectangle 22">
                <a:extLst>
                  <a:ext uri="{FF2B5EF4-FFF2-40B4-BE49-F238E27FC236}">
                    <a16:creationId xmlns:a16="http://schemas.microsoft.com/office/drawing/2014/main" id="{9B786E04-C712-841A-34EC-E66FA5D9E16F}"/>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18800917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CED3F5-9FF5-BE6D-970A-10EA922DC515}"/>
              </a:ext>
            </a:extLst>
          </p:cNvPr>
          <p:cNvSpPr/>
          <p:nvPr/>
        </p:nvSpPr>
        <p:spPr>
          <a:xfrm>
            <a:off x="1310483" y="1463040"/>
            <a:ext cx="4115174" cy="419404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E5265CD2-2BEE-5F75-30D3-F71363D6A23F}"/>
              </a:ext>
            </a:extLst>
          </p:cNvPr>
          <p:cNvSpPr>
            <a:spLocks noGrp="1"/>
          </p:cNvSpPr>
          <p:nvPr>
            <p:ph type="title"/>
          </p:nvPr>
        </p:nvSpPr>
        <p:spPr>
          <a:xfrm>
            <a:off x="268394" y="100275"/>
            <a:ext cx="11554838" cy="868968"/>
          </a:xfrm>
        </p:spPr>
        <p:txBody>
          <a:bodyPr>
            <a:normAutofit/>
          </a:bodyPr>
          <a:lstStyle/>
          <a:p>
            <a:r>
              <a:rPr lang="es-ES_tradnl" dirty="0"/>
              <a:t>Indicadores clave de desempeño para asistentes sociales</a:t>
            </a:r>
          </a:p>
        </p:txBody>
      </p:sp>
      <p:sp>
        <p:nvSpPr>
          <p:cNvPr id="4" name="Google Shape;1448;p102">
            <a:extLst>
              <a:ext uri="{FF2B5EF4-FFF2-40B4-BE49-F238E27FC236}">
                <a16:creationId xmlns:a16="http://schemas.microsoft.com/office/drawing/2014/main" id="{D0851880-5161-C035-A9D1-E68D12996F52}"/>
              </a:ext>
            </a:extLst>
          </p:cNvPr>
          <p:cNvSpPr txBox="1"/>
          <p:nvPr/>
        </p:nvSpPr>
        <p:spPr>
          <a:xfrm>
            <a:off x="2353304" y="1609349"/>
            <a:ext cx="2926041"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_tradnl" sz="2000" b="1" dirty="0">
                <a:latin typeface="Arial" panose="020B0604020202020204" pitchFamily="34" charset="0"/>
                <a:ea typeface="Helvetica Neue"/>
                <a:cs typeface="Arial" panose="020B0604020202020204" pitchFamily="34" charset="0"/>
                <a:sym typeface="Helvetica Neue"/>
              </a:rPr>
              <a:t>OBJETIVO</a:t>
            </a:r>
          </a:p>
          <a:p>
            <a:pPr marL="0" marR="0" lvl="0" indent="0" algn="l" rtl="0">
              <a:lnSpc>
                <a:spcPct val="100000"/>
              </a:lnSpc>
              <a:spcBef>
                <a:spcPts val="0"/>
              </a:spcBef>
              <a:spcAft>
                <a:spcPts val="0"/>
              </a:spcAft>
              <a:buClr>
                <a:srgbClr val="000000"/>
              </a:buClr>
              <a:buSzPts val="1800"/>
              <a:buFont typeface="Arial"/>
              <a:buNone/>
            </a:pPr>
            <a:endParaRPr lang="es-ES_tradnl" sz="20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Descubrir formas en que las/os asistentes sociales pueden ofrecer un mejor acompañamiento a las/os menores y sus familias a lo largo del proceso de gestión de casos. NO se trata de juzgar el desempeño.</a:t>
            </a:r>
            <a:endParaRPr lang="es-ES_tradnl"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5" name="Group 4">
            <a:extLst>
              <a:ext uri="{FF2B5EF4-FFF2-40B4-BE49-F238E27FC236}">
                <a16:creationId xmlns:a16="http://schemas.microsoft.com/office/drawing/2014/main" id="{AF6B380E-2297-65CD-224F-288B872D3750}"/>
              </a:ext>
            </a:extLst>
          </p:cNvPr>
          <p:cNvGrpSpPr/>
          <p:nvPr/>
        </p:nvGrpSpPr>
        <p:grpSpPr>
          <a:xfrm>
            <a:off x="782026" y="2148793"/>
            <a:ext cx="1351975" cy="2560413"/>
            <a:chOff x="7838339" y="2226754"/>
            <a:chExt cx="1969639" cy="3730164"/>
          </a:xfrm>
          <a:solidFill>
            <a:schemeClr val="accent4"/>
          </a:solidFill>
        </p:grpSpPr>
        <p:sp>
          <p:nvSpPr>
            <p:cNvPr id="6" name="Round Same Side Corner Rectangle 3">
              <a:extLst>
                <a:ext uri="{FF2B5EF4-FFF2-40B4-BE49-F238E27FC236}">
                  <a16:creationId xmlns:a16="http://schemas.microsoft.com/office/drawing/2014/main" id="{C109A432-63BC-765E-FCF3-91F9FA74D48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ABE02C4A-DA4A-9208-1CD9-4562212DFFE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8" name="Group 7">
              <a:extLst>
                <a:ext uri="{FF2B5EF4-FFF2-40B4-BE49-F238E27FC236}">
                  <a16:creationId xmlns:a16="http://schemas.microsoft.com/office/drawing/2014/main" id="{C72AB54E-B05C-886D-0F56-5232B976C0A3}"/>
                </a:ext>
              </a:extLst>
            </p:cNvPr>
            <p:cNvGrpSpPr/>
            <p:nvPr/>
          </p:nvGrpSpPr>
          <p:grpSpPr>
            <a:xfrm rot="507905">
              <a:off x="7838339" y="3815940"/>
              <a:ext cx="553322" cy="1525212"/>
              <a:chOff x="7916671" y="3937945"/>
              <a:chExt cx="553322" cy="1525212"/>
            </a:xfrm>
            <a:grpFill/>
          </p:grpSpPr>
          <p:sp>
            <p:nvSpPr>
              <p:cNvPr id="12" name="Round Same Side Corner Rectangle 25">
                <a:extLst>
                  <a:ext uri="{FF2B5EF4-FFF2-40B4-BE49-F238E27FC236}">
                    <a16:creationId xmlns:a16="http://schemas.microsoft.com/office/drawing/2014/main" id="{28711224-D1A6-40DE-0573-B3E78AF73E8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358127D7-5941-3BF2-3F32-6510839BB9E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9" name="Group 8">
              <a:extLst>
                <a:ext uri="{FF2B5EF4-FFF2-40B4-BE49-F238E27FC236}">
                  <a16:creationId xmlns:a16="http://schemas.microsoft.com/office/drawing/2014/main" id="{97475E4B-C4F7-4E4D-0D96-52E3FE1EA126}"/>
                </a:ext>
              </a:extLst>
            </p:cNvPr>
            <p:cNvGrpSpPr/>
            <p:nvPr/>
          </p:nvGrpSpPr>
          <p:grpSpPr>
            <a:xfrm rot="21105829" flipH="1">
              <a:off x="9243874" y="3806245"/>
              <a:ext cx="564104" cy="1525212"/>
              <a:chOff x="7916671" y="3937945"/>
              <a:chExt cx="553322" cy="1525212"/>
            </a:xfrm>
            <a:grpFill/>
          </p:grpSpPr>
          <p:sp>
            <p:nvSpPr>
              <p:cNvPr id="10" name="Round Same Side Corner Rectangle 25">
                <a:extLst>
                  <a:ext uri="{FF2B5EF4-FFF2-40B4-BE49-F238E27FC236}">
                    <a16:creationId xmlns:a16="http://schemas.microsoft.com/office/drawing/2014/main" id="{23526974-CBCA-AC61-FCC2-7772D9C3FBE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Oval 10">
                <a:extLst>
                  <a:ext uri="{FF2B5EF4-FFF2-40B4-BE49-F238E27FC236}">
                    <a16:creationId xmlns:a16="http://schemas.microsoft.com/office/drawing/2014/main" id="{10E3313F-8CF0-6FFB-3C5E-DA93F1D186E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14" name="Google Shape;1448;p102">
            <a:extLst>
              <a:ext uri="{FF2B5EF4-FFF2-40B4-BE49-F238E27FC236}">
                <a16:creationId xmlns:a16="http://schemas.microsoft.com/office/drawing/2014/main" id="{76D9F90B-B0CD-302D-44BD-F56BFA18C4C3}"/>
              </a:ext>
            </a:extLst>
          </p:cNvPr>
          <p:cNvSpPr txBox="1"/>
          <p:nvPr/>
        </p:nvSpPr>
        <p:spPr>
          <a:xfrm>
            <a:off x="6045813" y="1720373"/>
            <a:ext cx="5581219"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_tradnl" sz="2000" b="1" dirty="0">
                <a:latin typeface="Arial" panose="020B0604020202020204" pitchFamily="34" charset="0"/>
                <a:ea typeface="Helvetica Neue"/>
                <a:cs typeface="Arial" panose="020B0604020202020204" pitchFamily="34" charset="0"/>
                <a:sym typeface="Helvetica Neue"/>
              </a:rPr>
              <a:t>EJEMPLOS</a:t>
            </a:r>
          </a:p>
          <a:p>
            <a:pPr marL="0" marR="0" lvl="0" indent="0" algn="l" rtl="0">
              <a:lnSpc>
                <a:spcPct val="100000"/>
              </a:lnSpc>
              <a:spcBef>
                <a:spcPts val="0"/>
              </a:spcBef>
              <a:spcAft>
                <a:spcPts val="0"/>
              </a:spcAft>
              <a:buClr>
                <a:srgbClr val="000000"/>
              </a:buClr>
              <a:buSzPts val="1800"/>
              <a:buFont typeface="Arial"/>
              <a:buNone/>
            </a:pPr>
            <a:endParaRPr lang="es-ES_tradnl" sz="20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Volumen de casos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Progreso en los casos abiertos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Tiempo transcurrido desde que se abre el caso hasta que se cierra</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Avance en los pasos/etapas de la gestión de casos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Avances hacia los objetivos fijados en el plan de caso</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Seguimiento del cierre de los casos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Casos de alto riesgo </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Estado de aprobación de </a:t>
            </a:r>
            <a:r>
              <a:rPr lang="es-ES_tradnl" sz="2000" dirty="0">
                <a:solidFill>
                  <a:schemeClr val="dk1"/>
                </a:solidFill>
                <a:latin typeface="Arial" panose="020B0604020202020204" pitchFamily="34" charset="0"/>
                <a:ea typeface="Helvetica Neue"/>
                <a:cs typeface="Arial" panose="020B0604020202020204" pitchFamily="34" charset="0"/>
                <a:sym typeface="Helvetica Neue"/>
              </a:rPr>
              <a:t>los distintos</a:t>
            </a: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 pasos/formularios de gestión de casos</a:t>
            </a:r>
          </a:p>
        </p:txBody>
      </p:sp>
    </p:spTree>
    <p:extLst>
      <p:ext uri="{BB962C8B-B14F-4D97-AF65-F5344CB8AC3E}">
        <p14:creationId xmlns:p14="http://schemas.microsoft.com/office/powerpoint/2010/main" val="263345096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D8E3BDC3-EACD-70AE-B14F-AC5AFFE00071}"/>
              </a:ext>
            </a:extLst>
          </p:cNvPr>
          <p:cNvSpPr/>
          <p:nvPr/>
        </p:nvSpPr>
        <p:spPr>
          <a:xfrm>
            <a:off x="1484355" y="1566587"/>
            <a:ext cx="4115174" cy="419404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58468508-E7A3-C42E-83AB-E82D6A013044}"/>
              </a:ext>
            </a:extLst>
          </p:cNvPr>
          <p:cNvSpPr>
            <a:spLocks noGrp="1"/>
          </p:cNvSpPr>
          <p:nvPr>
            <p:ph type="title"/>
          </p:nvPr>
        </p:nvSpPr>
        <p:spPr>
          <a:xfrm>
            <a:off x="647700" y="121685"/>
            <a:ext cx="10896600" cy="868968"/>
          </a:xfrm>
        </p:spPr>
        <p:txBody>
          <a:bodyPr>
            <a:normAutofit/>
          </a:bodyPr>
          <a:lstStyle/>
          <a:p>
            <a:r>
              <a:rPr lang="es-ES_tradnl" dirty="0"/>
              <a:t>Indicadores clave de desempeño para supervisoras/es</a:t>
            </a:r>
          </a:p>
        </p:txBody>
      </p:sp>
      <p:sp>
        <p:nvSpPr>
          <p:cNvPr id="3" name="Google Shape;1448;p102">
            <a:extLst>
              <a:ext uri="{FF2B5EF4-FFF2-40B4-BE49-F238E27FC236}">
                <a16:creationId xmlns:a16="http://schemas.microsoft.com/office/drawing/2014/main" id="{BC43DBA4-D224-EE5D-4AC6-B2EFAB5BBE00}"/>
              </a:ext>
            </a:extLst>
          </p:cNvPr>
          <p:cNvSpPr txBox="1"/>
          <p:nvPr/>
        </p:nvSpPr>
        <p:spPr>
          <a:xfrm>
            <a:off x="2715069" y="1734938"/>
            <a:ext cx="2520333"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_tradnl" sz="2000" b="1" dirty="0">
                <a:latin typeface="Arial" panose="020B0604020202020204" pitchFamily="34" charset="0"/>
                <a:ea typeface="Helvetica Neue"/>
                <a:cs typeface="Arial" panose="020B0604020202020204" pitchFamily="34" charset="0"/>
                <a:sym typeface="Helvetica Neue"/>
              </a:rPr>
              <a:t>OBJETIVO</a:t>
            </a:r>
          </a:p>
          <a:p>
            <a:pPr marL="0" marR="0" lvl="0" indent="0" algn="l" rtl="0">
              <a:lnSpc>
                <a:spcPct val="100000"/>
              </a:lnSpc>
              <a:spcBef>
                <a:spcPts val="0"/>
              </a:spcBef>
              <a:spcAft>
                <a:spcPts val="0"/>
              </a:spcAft>
              <a:buClr>
                <a:srgbClr val="000000"/>
              </a:buClr>
              <a:buSzPts val="1800"/>
              <a:buFont typeface="Arial"/>
              <a:buNone/>
            </a:pPr>
            <a:endParaRPr lang="es-ES_tradnl" sz="2000" dirty="0">
              <a:solidFill>
                <a:schemeClr val="dk1"/>
              </a:solidFill>
              <a:latin typeface="Arial" panose="020B0604020202020204" pitchFamily="34" charset="0"/>
              <a:ea typeface="Helvetica Neue"/>
              <a:cs typeface="Arial" panose="020B0604020202020204" pitchFamily="34" charset="0"/>
              <a:sym typeface="Helvetica Neue"/>
            </a:endParaRPr>
          </a:p>
          <a:p>
            <a:pPr>
              <a:buClr>
                <a:srgbClr val="000000"/>
              </a:buClr>
              <a:buSzPts val="1800"/>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Descubrir formas en que las/os supervisoras/es pueden ayudar a las/os asistentes sociales en el proceso de gestión de casos. NO se trata de juzgar su desempeño.</a:t>
            </a:r>
            <a:endParaRPr lang="es-ES_tradnl"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ts val="1800"/>
              <a:buFont typeface="Arial"/>
              <a:buNone/>
            </a:pPr>
            <a:endParaRPr lang="es-ES_tradnl"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grpSp>
        <p:nvGrpSpPr>
          <p:cNvPr id="4" name="Group 3">
            <a:extLst>
              <a:ext uri="{FF2B5EF4-FFF2-40B4-BE49-F238E27FC236}">
                <a16:creationId xmlns:a16="http://schemas.microsoft.com/office/drawing/2014/main" id="{9C84C73C-8581-18D2-F975-B7C682FDBE4B}"/>
              </a:ext>
            </a:extLst>
          </p:cNvPr>
          <p:cNvGrpSpPr/>
          <p:nvPr/>
        </p:nvGrpSpPr>
        <p:grpSpPr>
          <a:xfrm>
            <a:off x="819103" y="2305968"/>
            <a:ext cx="1351975" cy="2560413"/>
            <a:chOff x="7838339" y="2226754"/>
            <a:chExt cx="1969639" cy="3730164"/>
          </a:xfrm>
          <a:solidFill>
            <a:schemeClr val="accent1"/>
          </a:solidFill>
        </p:grpSpPr>
        <p:sp>
          <p:nvSpPr>
            <p:cNvPr id="5" name="Round Same Side Corner Rectangle 3">
              <a:extLst>
                <a:ext uri="{FF2B5EF4-FFF2-40B4-BE49-F238E27FC236}">
                  <a16:creationId xmlns:a16="http://schemas.microsoft.com/office/drawing/2014/main" id="{A9E408A7-00E8-C91D-2240-02FC7D49327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B938301F-EB7D-8D2C-A92B-27AB79DCFFA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7" name="Group 6">
              <a:extLst>
                <a:ext uri="{FF2B5EF4-FFF2-40B4-BE49-F238E27FC236}">
                  <a16:creationId xmlns:a16="http://schemas.microsoft.com/office/drawing/2014/main" id="{F3FE69AA-BD0C-5993-4253-3FBF880E2CCE}"/>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E05379B0-E6A2-FFAE-D443-C2B340904FE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a:extLst>
                  <a:ext uri="{FF2B5EF4-FFF2-40B4-BE49-F238E27FC236}">
                    <a16:creationId xmlns:a16="http://schemas.microsoft.com/office/drawing/2014/main" id="{40CDB3C1-8B1E-D476-0BC5-6D5430ABAB51}"/>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8" name="Group 7">
              <a:extLst>
                <a:ext uri="{FF2B5EF4-FFF2-40B4-BE49-F238E27FC236}">
                  <a16:creationId xmlns:a16="http://schemas.microsoft.com/office/drawing/2014/main" id="{23657A7B-F7DA-6E65-D8E5-6A3FDF15C868}"/>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4F12AF6E-837B-B221-DE6E-EBD11B157AA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4509DA7E-9F7A-69F7-1ABB-75DB9E97711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13" name="Google Shape;1448;p102">
            <a:extLst>
              <a:ext uri="{FF2B5EF4-FFF2-40B4-BE49-F238E27FC236}">
                <a16:creationId xmlns:a16="http://schemas.microsoft.com/office/drawing/2014/main" id="{FFBA9979-ACC0-DA52-AA8A-ACA7A441DACA}"/>
              </a:ext>
            </a:extLst>
          </p:cNvPr>
          <p:cNvSpPr txBox="1"/>
          <p:nvPr/>
        </p:nvSpPr>
        <p:spPr>
          <a:xfrm>
            <a:off x="6217194" y="2078582"/>
            <a:ext cx="4898849" cy="4093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_tradnl" sz="2000" b="1" dirty="0">
                <a:latin typeface="Arial" panose="020B0604020202020204" pitchFamily="34" charset="0"/>
                <a:ea typeface="Helvetica Neue"/>
                <a:cs typeface="Arial" panose="020B0604020202020204" pitchFamily="34" charset="0"/>
                <a:sym typeface="Helvetica Neue"/>
              </a:rPr>
              <a:t>EJEMPLOS</a:t>
            </a:r>
          </a:p>
          <a:p>
            <a:pPr marL="0" marR="0" lvl="0" indent="0" algn="l" rtl="0">
              <a:lnSpc>
                <a:spcPct val="100000"/>
              </a:lnSpc>
              <a:spcBef>
                <a:spcPts val="0"/>
              </a:spcBef>
              <a:spcAft>
                <a:spcPts val="0"/>
              </a:spcAft>
              <a:buClr>
                <a:srgbClr val="000000"/>
              </a:buClr>
              <a:buSzPts val="1800"/>
              <a:buFont typeface="Arial"/>
              <a:buNone/>
            </a:pPr>
            <a:endParaRPr lang="es-ES_tradnl" sz="20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Volumen de casos</a:t>
            </a:r>
            <a:endParaRPr lang="es-ES_tradnl"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Avances en la gestión de casos (¿en qué paso/etapa del proceso se encuentran los casos?)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Remisiones </a:t>
            </a:r>
            <a:endParaRPr lang="es-ES_tradnl"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Reuniones de seguimiento </a:t>
            </a:r>
            <a:endParaRPr lang="es-ES_tradnl"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Tiempo transcurrido desde la apertura del caso hasta su cierre</a:t>
            </a:r>
            <a:endParaRPr lang="es-ES_tradnl"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Motivos del cierre del caso </a:t>
            </a:r>
            <a:endParaRPr lang="es-ES_tradnl"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Estado de aprobación de las distintas etapas</a:t>
            </a:r>
            <a:r>
              <a:rPr lang="es-ES_tradnl" sz="2000" dirty="0">
                <a:solidFill>
                  <a:schemeClr val="dk1"/>
                </a:solidFill>
                <a:latin typeface="Arial" panose="020B0604020202020204" pitchFamily="34" charset="0"/>
                <a:ea typeface="Helvetica Neue"/>
                <a:cs typeface="Arial" panose="020B0604020202020204" pitchFamily="34" charset="0"/>
                <a:sym typeface="Helvetica Neue"/>
              </a:rPr>
              <a:t>/pasos en la gestión de casos</a:t>
            </a:r>
            <a:endParaRPr lang="es-ES_tradnl"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17040263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1A5A8F8-A3F8-B958-53A7-7017F3EB061E}"/>
              </a:ext>
            </a:extLst>
          </p:cNvPr>
          <p:cNvSpPr/>
          <p:nvPr/>
        </p:nvSpPr>
        <p:spPr>
          <a:xfrm>
            <a:off x="1484355" y="1566587"/>
            <a:ext cx="4115174" cy="4194048"/>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itle 1">
            <a:extLst>
              <a:ext uri="{FF2B5EF4-FFF2-40B4-BE49-F238E27FC236}">
                <a16:creationId xmlns:a16="http://schemas.microsoft.com/office/drawing/2014/main" id="{10CDB06E-D0B2-B8A6-3820-281D440A9FBA}"/>
              </a:ext>
            </a:extLst>
          </p:cNvPr>
          <p:cNvSpPr>
            <a:spLocks noGrp="1"/>
          </p:cNvSpPr>
          <p:nvPr>
            <p:ph type="title"/>
          </p:nvPr>
        </p:nvSpPr>
        <p:spPr/>
        <p:txBody>
          <a:bodyPr>
            <a:normAutofit fontScale="90000"/>
          </a:bodyPr>
          <a:lstStyle/>
          <a:p>
            <a:r>
              <a:rPr lang="es-ES_tradnl" dirty="0"/>
              <a:t>Indicadores clave de desempeño para coordinadores de los programas de gestión de casos</a:t>
            </a:r>
          </a:p>
        </p:txBody>
      </p:sp>
      <p:sp>
        <p:nvSpPr>
          <p:cNvPr id="4" name="Google Shape;1448;p102">
            <a:extLst>
              <a:ext uri="{FF2B5EF4-FFF2-40B4-BE49-F238E27FC236}">
                <a16:creationId xmlns:a16="http://schemas.microsoft.com/office/drawing/2014/main" id="{537560A2-1E20-5DE1-A3AE-13EB492ACF6D}"/>
              </a:ext>
            </a:extLst>
          </p:cNvPr>
          <p:cNvSpPr txBox="1"/>
          <p:nvPr/>
        </p:nvSpPr>
        <p:spPr>
          <a:xfrm>
            <a:off x="2794995" y="2516009"/>
            <a:ext cx="2191533"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_tradnl" sz="2000" b="1" dirty="0">
                <a:latin typeface="Arial" panose="020B0604020202020204" pitchFamily="34" charset="0"/>
                <a:ea typeface="Helvetica Neue"/>
                <a:cs typeface="Arial" panose="020B0604020202020204" pitchFamily="34" charset="0"/>
                <a:sym typeface="Helvetica Neue"/>
              </a:rPr>
              <a:t>OBJETIVO</a:t>
            </a:r>
          </a:p>
          <a:p>
            <a:pPr marL="0" marR="0" lvl="0" indent="0" algn="l" rtl="0">
              <a:lnSpc>
                <a:spcPct val="100000"/>
              </a:lnSpc>
              <a:spcBef>
                <a:spcPts val="0"/>
              </a:spcBef>
              <a:spcAft>
                <a:spcPts val="0"/>
              </a:spcAft>
              <a:buClr>
                <a:srgbClr val="000000"/>
              </a:buClr>
              <a:buSzPts val="1800"/>
              <a:buFont typeface="Arial"/>
              <a:buNone/>
            </a:pPr>
            <a:endParaRPr lang="es-ES_tradnl" sz="20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800"/>
              <a:buFont typeface="Arial"/>
              <a:buNone/>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Comprender cómo utilizar los indicadores clave de desempeño (KPI) para tomar decisiones sobre los programas </a:t>
            </a:r>
          </a:p>
        </p:txBody>
      </p:sp>
      <p:grpSp>
        <p:nvGrpSpPr>
          <p:cNvPr id="5" name="Group 4">
            <a:extLst>
              <a:ext uri="{FF2B5EF4-FFF2-40B4-BE49-F238E27FC236}">
                <a16:creationId xmlns:a16="http://schemas.microsoft.com/office/drawing/2014/main" id="{F282C065-C67D-D718-9B0C-7130161F1723}"/>
              </a:ext>
            </a:extLst>
          </p:cNvPr>
          <p:cNvGrpSpPr/>
          <p:nvPr/>
        </p:nvGrpSpPr>
        <p:grpSpPr>
          <a:xfrm>
            <a:off x="838200" y="2315317"/>
            <a:ext cx="1351975" cy="2560413"/>
            <a:chOff x="7838339" y="2226754"/>
            <a:chExt cx="1969639" cy="3730164"/>
          </a:xfrm>
          <a:solidFill>
            <a:schemeClr val="accent5"/>
          </a:solidFill>
        </p:grpSpPr>
        <p:sp>
          <p:nvSpPr>
            <p:cNvPr id="6" name="Round Same Side Corner Rectangle 3">
              <a:extLst>
                <a:ext uri="{FF2B5EF4-FFF2-40B4-BE49-F238E27FC236}">
                  <a16:creationId xmlns:a16="http://schemas.microsoft.com/office/drawing/2014/main" id="{ACB49CE0-2443-AEC9-D604-80B8554850A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8786B9C2-6D1A-E6B6-8D36-7799B0CC6BB6}"/>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8" name="Group 7">
              <a:extLst>
                <a:ext uri="{FF2B5EF4-FFF2-40B4-BE49-F238E27FC236}">
                  <a16:creationId xmlns:a16="http://schemas.microsoft.com/office/drawing/2014/main" id="{D3AF5E3D-2178-FCC1-D896-200C6DB615D4}"/>
                </a:ext>
              </a:extLst>
            </p:cNvPr>
            <p:cNvGrpSpPr/>
            <p:nvPr/>
          </p:nvGrpSpPr>
          <p:grpSpPr>
            <a:xfrm rot="507905">
              <a:off x="7838339" y="3815940"/>
              <a:ext cx="553322" cy="1525212"/>
              <a:chOff x="7916671" y="3937945"/>
              <a:chExt cx="553322" cy="1525212"/>
            </a:xfrm>
            <a:grpFill/>
          </p:grpSpPr>
          <p:sp>
            <p:nvSpPr>
              <p:cNvPr id="12" name="Round Same Side Corner Rectangle 25">
                <a:extLst>
                  <a:ext uri="{FF2B5EF4-FFF2-40B4-BE49-F238E27FC236}">
                    <a16:creationId xmlns:a16="http://schemas.microsoft.com/office/drawing/2014/main" id="{E0E454F7-039F-BE3C-BC67-C706151720A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Oval 12">
                <a:extLst>
                  <a:ext uri="{FF2B5EF4-FFF2-40B4-BE49-F238E27FC236}">
                    <a16:creationId xmlns:a16="http://schemas.microsoft.com/office/drawing/2014/main" id="{CE9AA343-9E0F-08FA-FF42-C05B6B595C2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9" name="Group 8">
              <a:extLst>
                <a:ext uri="{FF2B5EF4-FFF2-40B4-BE49-F238E27FC236}">
                  <a16:creationId xmlns:a16="http://schemas.microsoft.com/office/drawing/2014/main" id="{30760C84-6844-4D2C-EC46-89CA67E53021}"/>
                </a:ext>
              </a:extLst>
            </p:cNvPr>
            <p:cNvGrpSpPr/>
            <p:nvPr/>
          </p:nvGrpSpPr>
          <p:grpSpPr>
            <a:xfrm rot="21105829" flipH="1">
              <a:off x="9243874" y="3806245"/>
              <a:ext cx="564104" cy="1525212"/>
              <a:chOff x="7916671" y="3937945"/>
              <a:chExt cx="553322" cy="1525212"/>
            </a:xfrm>
            <a:grpFill/>
          </p:grpSpPr>
          <p:sp>
            <p:nvSpPr>
              <p:cNvPr id="10" name="Round Same Side Corner Rectangle 25">
                <a:extLst>
                  <a:ext uri="{FF2B5EF4-FFF2-40B4-BE49-F238E27FC236}">
                    <a16:creationId xmlns:a16="http://schemas.microsoft.com/office/drawing/2014/main" id="{25AABF68-77D6-8667-FA79-36C538F28FD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Oval 10">
                <a:extLst>
                  <a:ext uri="{FF2B5EF4-FFF2-40B4-BE49-F238E27FC236}">
                    <a16:creationId xmlns:a16="http://schemas.microsoft.com/office/drawing/2014/main" id="{51697516-3E4A-DB95-C167-C1792936DC20}"/>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14" name="Google Shape;1448;p102">
            <a:extLst>
              <a:ext uri="{FF2B5EF4-FFF2-40B4-BE49-F238E27FC236}">
                <a16:creationId xmlns:a16="http://schemas.microsoft.com/office/drawing/2014/main" id="{B37A5891-3FBD-2F8C-59EC-2413C674FD09}"/>
              </a:ext>
            </a:extLst>
          </p:cNvPr>
          <p:cNvSpPr txBox="1"/>
          <p:nvPr/>
        </p:nvSpPr>
        <p:spPr>
          <a:xfrm>
            <a:off x="6507679" y="2353018"/>
            <a:ext cx="4829638"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ES_tradnl" sz="2000" b="1" dirty="0">
                <a:latin typeface="Arial" panose="020B0604020202020204" pitchFamily="34" charset="0"/>
                <a:ea typeface="Helvetica Neue"/>
                <a:cs typeface="Arial" panose="020B0604020202020204" pitchFamily="34" charset="0"/>
                <a:sym typeface="Helvetica Neue"/>
              </a:rPr>
              <a:t>EJEMPLOS</a:t>
            </a:r>
          </a:p>
          <a:p>
            <a:pPr marL="0" marR="0" lvl="0" indent="0" algn="l" rtl="0">
              <a:lnSpc>
                <a:spcPct val="100000"/>
              </a:lnSpc>
              <a:spcBef>
                <a:spcPts val="0"/>
              </a:spcBef>
              <a:spcAft>
                <a:spcPts val="0"/>
              </a:spcAft>
              <a:buClr>
                <a:srgbClr val="000000"/>
              </a:buClr>
              <a:buSzPts val="1800"/>
              <a:buFont typeface="Arial"/>
              <a:buNone/>
            </a:pPr>
            <a:endParaRPr lang="es-ES_tradnl" sz="2000" b="1"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Entender las tendencias y las necesidades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Comprender las falencias en los servicios y/o las oportunidades para mejorar la calidad</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Seguimiento del funcionamiento de las rutas de remisión</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Oportunidades para mitigar riesgos</a:t>
            </a:r>
          </a:p>
          <a:p>
            <a:pPr marL="342900" marR="0" lvl="0" indent="-342900" algn="l" rtl="0">
              <a:lnSpc>
                <a:spcPct val="100000"/>
              </a:lnSpc>
              <a:spcBef>
                <a:spcPts val="0"/>
              </a:spcBef>
              <a:spcAft>
                <a:spcPts val="0"/>
              </a:spcAft>
              <a:buClr>
                <a:schemeClr val="dk1"/>
              </a:buClr>
              <a:buSzPts val="1800"/>
              <a:buFont typeface="Arial" panose="020B0604020202020204" pitchFamily="34" charset="0"/>
              <a:buChar char="•"/>
            </a:pPr>
            <a:r>
              <a:rPr lang="es-ES_tradnl"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Informar a los donantes sobre los progresos y los resultados </a:t>
            </a:r>
            <a:endParaRPr lang="es-ES_tradnl" sz="2000"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83891220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F5EE-0AB1-1E62-6931-5E85FECB7D5C}"/>
              </a:ext>
            </a:extLst>
          </p:cNvPr>
          <p:cNvSpPr>
            <a:spLocks noGrp="1"/>
          </p:cNvSpPr>
          <p:nvPr>
            <p:ph type="title"/>
          </p:nvPr>
        </p:nvSpPr>
        <p:spPr/>
        <p:txBody>
          <a:bodyPr>
            <a:normAutofit/>
          </a:bodyPr>
          <a:lstStyle/>
          <a:p>
            <a:r>
              <a:rPr lang="es-ES_tradnl" dirty="0"/>
              <a:t>Demostración en CPIMS</a:t>
            </a:r>
          </a:p>
        </p:txBody>
      </p:sp>
      <p:pic>
        <p:nvPicPr>
          <p:cNvPr id="7" name="Graphic 6" descr="Vlog with solid fill">
            <a:hlinkClick r:id="rId3"/>
            <a:extLst>
              <a:ext uri="{FF2B5EF4-FFF2-40B4-BE49-F238E27FC236}">
                <a16:creationId xmlns:a16="http://schemas.microsoft.com/office/drawing/2014/main" id="{03A5A99B-837C-BE2D-2C6D-78EB4B2B90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3452" y="1708428"/>
            <a:ext cx="3952227" cy="3952227"/>
          </a:xfrm>
          <a:prstGeom prst="rect">
            <a:avLst/>
          </a:prstGeom>
        </p:spPr>
      </p:pic>
      <p:sp>
        <p:nvSpPr>
          <p:cNvPr id="8" name="Google Shape;798;p37">
            <a:extLst>
              <a:ext uri="{FF2B5EF4-FFF2-40B4-BE49-F238E27FC236}">
                <a16:creationId xmlns:a16="http://schemas.microsoft.com/office/drawing/2014/main" id="{895CA37D-AA38-6DA6-2510-161E6BFA0D97}"/>
              </a:ext>
            </a:extLst>
          </p:cNvPr>
          <p:cNvSpPr txBox="1"/>
          <p:nvPr/>
        </p:nvSpPr>
        <p:spPr>
          <a:xfrm>
            <a:off x="5994220" y="3153630"/>
            <a:ext cx="4136752" cy="119041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Indicadores clave en CPIMS</a:t>
            </a:r>
          </a:p>
          <a:p>
            <a:pPr marL="0" marR="0" lvl="0" indent="0" rtl="0">
              <a:lnSpc>
                <a:spcPct val="107000"/>
              </a:lnSpc>
              <a:spcBef>
                <a:spcPts val="0"/>
              </a:spcBef>
              <a:spcAft>
                <a:spcPts val="12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6"/>
              </a:rPr>
              <a:t>Cómo ver y crear informes </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256008553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F88C-1497-5669-4397-7DDF5B4D59CB}"/>
              </a:ext>
            </a:extLst>
          </p:cNvPr>
          <p:cNvSpPr>
            <a:spLocks noGrp="1"/>
          </p:cNvSpPr>
          <p:nvPr>
            <p:ph type="title"/>
          </p:nvPr>
        </p:nvSpPr>
        <p:spPr/>
        <p:txBody>
          <a:bodyPr>
            <a:normAutofit/>
          </a:bodyPr>
          <a:lstStyle/>
          <a:p>
            <a:r>
              <a:rPr lang="es-ES_tradnl" dirty="0"/>
              <a:t>Hora de practicar</a:t>
            </a:r>
          </a:p>
        </p:txBody>
      </p:sp>
      <p:grpSp>
        <p:nvGrpSpPr>
          <p:cNvPr id="4" name="Group 3">
            <a:extLst>
              <a:ext uri="{FF2B5EF4-FFF2-40B4-BE49-F238E27FC236}">
                <a16:creationId xmlns:a16="http://schemas.microsoft.com/office/drawing/2014/main" id="{A1CFB281-72C3-6025-6029-88D323E4B2F8}"/>
              </a:ext>
            </a:extLst>
          </p:cNvPr>
          <p:cNvGrpSpPr/>
          <p:nvPr/>
        </p:nvGrpSpPr>
        <p:grpSpPr>
          <a:xfrm>
            <a:off x="1479530" y="2380314"/>
            <a:ext cx="950012" cy="1799163"/>
            <a:chOff x="7838339" y="2226754"/>
            <a:chExt cx="1969639" cy="3730164"/>
          </a:xfrm>
          <a:solidFill>
            <a:schemeClr val="accent1"/>
          </a:solidFill>
        </p:grpSpPr>
        <p:sp>
          <p:nvSpPr>
            <p:cNvPr id="5" name="Round Same Side Corner Rectangle 3">
              <a:extLst>
                <a:ext uri="{FF2B5EF4-FFF2-40B4-BE49-F238E27FC236}">
                  <a16:creationId xmlns:a16="http://schemas.microsoft.com/office/drawing/2014/main" id="{193512E9-3FA6-190A-2F1F-8985EC31492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D0967AA-6B99-221E-83B8-F285D557FCEF}"/>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7" name="Group 6">
              <a:extLst>
                <a:ext uri="{FF2B5EF4-FFF2-40B4-BE49-F238E27FC236}">
                  <a16:creationId xmlns:a16="http://schemas.microsoft.com/office/drawing/2014/main" id="{4231F80E-A6E8-B332-F1F9-CB10EBE997AD}"/>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8A697574-34AF-0A54-9322-1FE34193E96C}"/>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a:extLst>
                  <a:ext uri="{FF2B5EF4-FFF2-40B4-BE49-F238E27FC236}">
                    <a16:creationId xmlns:a16="http://schemas.microsoft.com/office/drawing/2014/main" id="{35DD811C-267C-A373-5CBC-D544D57295D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8" name="Group 7">
              <a:extLst>
                <a:ext uri="{FF2B5EF4-FFF2-40B4-BE49-F238E27FC236}">
                  <a16:creationId xmlns:a16="http://schemas.microsoft.com/office/drawing/2014/main" id="{897F9CB1-831E-7AE5-15E5-01D2FC3E6875}"/>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446EA974-DB07-E31C-6385-46B7CBAE097F}"/>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D420CF55-702C-CDFE-86A0-78DB71006B6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13" name="Group 12">
            <a:extLst>
              <a:ext uri="{FF2B5EF4-FFF2-40B4-BE49-F238E27FC236}">
                <a16:creationId xmlns:a16="http://schemas.microsoft.com/office/drawing/2014/main" id="{4774B86C-D208-99C9-C456-F736BE8F2D40}"/>
              </a:ext>
            </a:extLst>
          </p:cNvPr>
          <p:cNvGrpSpPr/>
          <p:nvPr/>
        </p:nvGrpSpPr>
        <p:grpSpPr>
          <a:xfrm>
            <a:off x="6524418" y="2247763"/>
            <a:ext cx="950012" cy="1799163"/>
            <a:chOff x="7838339" y="2226754"/>
            <a:chExt cx="1969639" cy="3730164"/>
          </a:xfrm>
          <a:solidFill>
            <a:schemeClr val="accent1"/>
          </a:solidFill>
        </p:grpSpPr>
        <p:sp>
          <p:nvSpPr>
            <p:cNvPr id="14" name="Round Same Side Corner Rectangle 3">
              <a:extLst>
                <a:ext uri="{FF2B5EF4-FFF2-40B4-BE49-F238E27FC236}">
                  <a16:creationId xmlns:a16="http://schemas.microsoft.com/office/drawing/2014/main" id="{79758AE0-F2D3-699F-9F8C-0289053A0429}"/>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5C4DEFFA-C8EE-B0C7-ABDE-40025048F09F}"/>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6" name="Group 15">
              <a:extLst>
                <a:ext uri="{FF2B5EF4-FFF2-40B4-BE49-F238E27FC236}">
                  <a16:creationId xmlns:a16="http://schemas.microsoft.com/office/drawing/2014/main" id="{E8A687AF-905D-0F1D-4B43-64F3DC25012C}"/>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54E59652-0ABC-49B6-6451-008F519109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Oval 20">
                <a:extLst>
                  <a:ext uri="{FF2B5EF4-FFF2-40B4-BE49-F238E27FC236}">
                    <a16:creationId xmlns:a16="http://schemas.microsoft.com/office/drawing/2014/main" id="{F5985765-53A3-BB4F-979A-27D506804B8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7" name="Group 16">
              <a:extLst>
                <a:ext uri="{FF2B5EF4-FFF2-40B4-BE49-F238E27FC236}">
                  <a16:creationId xmlns:a16="http://schemas.microsoft.com/office/drawing/2014/main" id="{DB3300BE-66FB-C565-BF9E-F0C31FBB2396}"/>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F2AD7AFF-1DC2-5B3C-BA9C-1A553C58136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Oval 18">
                <a:extLst>
                  <a:ext uri="{FF2B5EF4-FFF2-40B4-BE49-F238E27FC236}">
                    <a16:creationId xmlns:a16="http://schemas.microsoft.com/office/drawing/2014/main" id="{E4C026D6-248E-0D45-8415-2AF23BCB761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22" name="TextBox 21">
            <a:extLst>
              <a:ext uri="{FF2B5EF4-FFF2-40B4-BE49-F238E27FC236}">
                <a16:creationId xmlns:a16="http://schemas.microsoft.com/office/drawing/2014/main" id="{416C969C-3676-B2C7-DD75-6C996E3252BD}"/>
              </a:ext>
            </a:extLst>
          </p:cNvPr>
          <p:cNvSpPr txBox="1"/>
          <p:nvPr/>
        </p:nvSpPr>
        <p:spPr>
          <a:xfrm>
            <a:off x="3193397" y="2186580"/>
            <a:ext cx="2635799" cy="1848968"/>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 Y 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los distintos tipos de KPI y escoger 2 de ellos</a:t>
            </a:r>
          </a:p>
        </p:txBody>
      </p:sp>
      <p:sp>
        <p:nvSpPr>
          <p:cNvPr id="23" name="TextBox 22">
            <a:extLst>
              <a:ext uri="{FF2B5EF4-FFF2-40B4-BE49-F238E27FC236}">
                <a16:creationId xmlns:a16="http://schemas.microsoft.com/office/drawing/2014/main" id="{80EDEF1C-8F17-68F3-BCE6-0C2336729C1F}"/>
              </a:ext>
            </a:extLst>
          </p:cNvPr>
          <p:cNvSpPr txBox="1"/>
          <p:nvPr/>
        </p:nvSpPr>
        <p:spPr>
          <a:xfrm>
            <a:off x="7938097" y="2186580"/>
            <a:ext cx="2800650" cy="3330784"/>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Crear un informe de seguimiento para sus propios KPI </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Crear informes de seguimiento para los KPI de las/os asistentes sociales</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Exportar y visualizar el informe en .csv y .png</a:t>
            </a:r>
          </a:p>
        </p:txBody>
      </p:sp>
      <p:grpSp>
        <p:nvGrpSpPr>
          <p:cNvPr id="24" name="Group 23">
            <a:extLst>
              <a:ext uri="{FF2B5EF4-FFF2-40B4-BE49-F238E27FC236}">
                <a16:creationId xmlns:a16="http://schemas.microsoft.com/office/drawing/2014/main" id="{00E16BDD-0D40-8C5B-9085-9947F12741EC}"/>
              </a:ext>
            </a:extLst>
          </p:cNvPr>
          <p:cNvGrpSpPr/>
          <p:nvPr/>
        </p:nvGrpSpPr>
        <p:grpSpPr>
          <a:xfrm>
            <a:off x="1943197" y="2565762"/>
            <a:ext cx="950012" cy="1799163"/>
            <a:chOff x="7838339" y="2226754"/>
            <a:chExt cx="1969639" cy="3730164"/>
          </a:xfrm>
          <a:solidFill>
            <a:schemeClr val="accent4"/>
          </a:solidFill>
        </p:grpSpPr>
        <p:sp>
          <p:nvSpPr>
            <p:cNvPr id="25" name="Round Same Side Corner Rectangle 3">
              <a:extLst>
                <a:ext uri="{FF2B5EF4-FFF2-40B4-BE49-F238E27FC236}">
                  <a16:creationId xmlns:a16="http://schemas.microsoft.com/office/drawing/2014/main" id="{4DDD61F9-45E5-8CD1-2D8B-402B2AC749E3}"/>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1</a:t>
              </a:r>
            </a:p>
          </p:txBody>
        </p:sp>
        <p:sp>
          <p:nvSpPr>
            <p:cNvPr id="26" name="Oval 25">
              <a:extLst>
                <a:ext uri="{FF2B5EF4-FFF2-40B4-BE49-F238E27FC236}">
                  <a16:creationId xmlns:a16="http://schemas.microsoft.com/office/drawing/2014/main" id="{3CC5F9E5-DA35-09DD-3090-06514B07A536}"/>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7" name="Group 26">
              <a:extLst>
                <a:ext uri="{FF2B5EF4-FFF2-40B4-BE49-F238E27FC236}">
                  <a16:creationId xmlns:a16="http://schemas.microsoft.com/office/drawing/2014/main" id="{426CC4B0-6F15-3B87-2E55-8D1AB678065F}"/>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3BA46715-A6ED-CFA5-5653-10C029A4C7D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Oval 31">
                <a:extLst>
                  <a:ext uri="{FF2B5EF4-FFF2-40B4-BE49-F238E27FC236}">
                    <a16:creationId xmlns:a16="http://schemas.microsoft.com/office/drawing/2014/main" id="{7E272C77-56CF-4F10-A77D-D412A084F3E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8" name="Group 27">
              <a:extLst>
                <a:ext uri="{FF2B5EF4-FFF2-40B4-BE49-F238E27FC236}">
                  <a16:creationId xmlns:a16="http://schemas.microsoft.com/office/drawing/2014/main" id="{9814A309-7D39-FF53-3C43-5E59761F3387}"/>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096D9822-2BAA-0321-22AC-D6A2070463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Oval 29">
                <a:extLst>
                  <a:ext uri="{FF2B5EF4-FFF2-40B4-BE49-F238E27FC236}">
                    <a16:creationId xmlns:a16="http://schemas.microsoft.com/office/drawing/2014/main" id="{54D3CA01-F354-4BC7-3EEF-5511CA44251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11623129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B4AE1-00D2-FDB2-8E53-F0BD85305D3A}"/>
              </a:ext>
            </a:extLst>
          </p:cNvPr>
          <p:cNvSpPr>
            <a:spLocks noGrp="1"/>
          </p:cNvSpPr>
          <p:nvPr>
            <p:ph type="title"/>
          </p:nvPr>
        </p:nvSpPr>
        <p:spPr/>
        <p:txBody>
          <a:bodyPr>
            <a:normAutofit/>
          </a:bodyPr>
          <a:lstStyle/>
          <a:p>
            <a:r>
              <a:rPr lang="es-ES_tradnl" dirty="0"/>
              <a:t>Juego</a:t>
            </a:r>
          </a:p>
        </p:txBody>
      </p:sp>
      <p:grpSp>
        <p:nvGrpSpPr>
          <p:cNvPr id="46" name="Group 45">
            <a:extLst>
              <a:ext uri="{FF2B5EF4-FFF2-40B4-BE49-F238E27FC236}">
                <a16:creationId xmlns:a16="http://schemas.microsoft.com/office/drawing/2014/main" id="{ED331CCD-E4F3-820A-0E60-68EA0CB12619}"/>
              </a:ext>
            </a:extLst>
          </p:cNvPr>
          <p:cNvGrpSpPr/>
          <p:nvPr/>
        </p:nvGrpSpPr>
        <p:grpSpPr>
          <a:xfrm>
            <a:off x="1793144" y="2051257"/>
            <a:ext cx="2413067" cy="3169619"/>
            <a:chOff x="1793144" y="2051257"/>
            <a:chExt cx="2413067" cy="3169619"/>
          </a:xfrm>
        </p:grpSpPr>
        <p:sp>
          <p:nvSpPr>
            <p:cNvPr id="5" name="Google Shape;315;p4">
              <a:extLst>
                <a:ext uri="{FF2B5EF4-FFF2-40B4-BE49-F238E27FC236}">
                  <a16:creationId xmlns:a16="http://schemas.microsoft.com/office/drawing/2014/main" id="{DF05A113-987D-EBE8-7B37-180AAC90B83D}"/>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B24DF452-E72E-4BB1-C7FE-005B406B39EB}"/>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40" name="Group 39">
              <a:extLst>
                <a:ext uri="{FF2B5EF4-FFF2-40B4-BE49-F238E27FC236}">
                  <a16:creationId xmlns:a16="http://schemas.microsoft.com/office/drawing/2014/main" id="{FDF30743-11B5-D814-4B94-0C7E7F8C21D5}"/>
                </a:ext>
              </a:extLst>
            </p:cNvPr>
            <p:cNvGrpSpPr/>
            <p:nvPr/>
          </p:nvGrpSpPr>
          <p:grpSpPr>
            <a:xfrm>
              <a:off x="1793144" y="2631843"/>
              <a:ext cx="1014282" cy="1179025"/>
              <a:chOff x="1793144" y="2631843"/>
              <a:chExt cx="1014282" cy="1179025"/>
            </a:xfrm>
          </p:grpSpPr>
          <p:grpSp>
            <p:nvGrpSpPr>
              <p:cNvPr id="8" name="Group 7">
                <a:extLst>
                  <a:ext uri="{FF2B5EF4-FFF2-40B4-BE49-F238E27FC236}">
                    <a16:creationId xmlns:a16="http://schemas.microsoft.com/office/drawing/2014/main" id="{5FD13030-F420-41C8-DE2D-37522BD6ECD1}"/>
                  </a:ext>
                </a:extLst>
              </p:cNvPr>
              <p:cNvGrpSpPr/>
              <p:nvPr/>
            </p:nvGrpSpPr>
            <p:grpSpPr>
              <a:xfrm flipH="1">
                <a:off x="2052917" y="2999019"/>
                <a:ext cx="754509" cy="811849"/>
                <a:chOff x="2721535" y="2932590"/>
                <a:chExt cx="908498" cy="923032"/>
              </a:xfrm>
            </p:grpSpPr>
            <p:sp>
              <p:nvSpPr>
                <p:cNvPr id="11" name="Rectangle: Rounded Corners 10">
                  <a:extLst>
                    <a:ext uri="{FF2B5EF4-FFF2-40B4-BE49-F238E27FC236}">
                      <a16:creationId xmlns:a16="http://schemas.microsoft.com/office/drawing/2014/main" id="{375FB60F-8189-F7A5-AE27-DA13618519AC}"/>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745A9F26-B427-40AD-9F32-55209CFCEC19}"/>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 name="Google Shape;315;p4">
                <a:extLst>
                  <a:ext uri="{FF2B5EF4-FFF2-40B4-BE49-F238E27FC236}">
                    <a16:creationId xmlns:a16="http://schemas.microsoft.com/office/drawing/2014/main" id="{35F47EB3-8D19-E99C-4E77-E1BDDE31A12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41" name="Group 40">
              <a:extLst>
                <a:ext uri="{FF2B5EF4-FFF2-40B4-BE49-F238E27FC236}">
                  <a16:creationId xmlns:a16="http://schemas.microsoft.com/office/drawing/2014/main" id="{F1B3761F-D9A0-5DE5-021D-14AFB293025B}"/>
                </a:ext>
              </a:extLst>
            </p:cNvPr>
            <p:cNvGrpSpPr/>
            <p:nvPr/>
          </p:nvGrpSpPr>
          <p:grpSpPr>
            <a:xfrm flipH="1">
              <a:off x="3241048" y="2631843"/>
              <a:ext cx="965163" cy="1167926"/>
              <a:chOff x="1793144" y="2631843"/>
              <a:chExt cx="988676" cy="1167926"/>
            </a:xfrm>
          </p:grpSpPr>
          <p:grpSp>
            <p:nvGrpSpPr>
              <p:cNvPr id="42" name="Group 41">
                <a:extLst>
                  <a:ext uri="{FF2B5EF4-FFF2-40B4-BE49-F238E27FC236}">
                    <a16:creationId xmlns:a16="http://schemas.microsoft.com/office/drawing/2014/main" id="{F2FF524B-FA97-0F9B-3D00-1CC2008A8BF9}"/>
                  </a:ext>
                </a:extLst>
              </p:cNvPr>
              <p:cNvGrpSpPr/>
              <p:nvPr/>
            </p:nvGrpSpPr>
            <p:grpSpPr>
              <a:xfrm flipH="1">
                <a:off x="2052916" y="2999019"/>
                <a:ext cx="728904" cy="800750"/>
                <a:chOff x="2752366" y="2932590"/>
                <a:chExt cx="877667" cy="910413"/>
              </a:xfrm>
            </p:grpSpPr>
            <p:sp>
              <p:nvSpPr>
                <p:cNvPr id="44" name="Rectangle: Rounded Corners 43">
                  <a:extLst>
                    <a:ext uri="{FF2B5EF4-FFF2-40B4-BE49-F238E27FC236}">
                      <a16:creationId xmlns:a16="http://schemas.microsoft.com/office/drawing/2014/main" id="{53EC10B9-C04F-183D-4661-BB76CC4968F2}"/>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Rectangle: Rounded Corners 44">
                  <a:extLst>
                    <a:ext uri="{FF2B5EF4-FFF2-40B4-BE49-F238E27FC236}">
                      <a16:creationId xmlns:a16="http://schemas.microsoft.com/office/drawing/2014/main" id="{FCD09726-C3AA-653C-E4F6-2AA17DB95271}"/>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3" name="Google Shape;315;p4">
                <a:extLst>
                  <a:ext uri="{FF2B5EF4-FFF2-40B4-BE49-F238E27FC236}">
                    <a16:creationId xmlns:a16="http://schemas.microsoft.com/office/drawing/2014/main" id="{57FEDE0B-8197-A90C-80AC-6077404472BC}"/>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grpSp>
        <p:nvGrpSpPr>
          <p:cNvPr id="73" name="Group 72">
            <a:extLst>
              <a:ext uri="{FF2B5EF4-FFF2-40B4-BE49-F238E27FC236}">
                <a16:creationId xmlns:a16="http://schemas.microsoft.com/office/drawing/2014/main" id="{E4CB3A0A-FF26-E8CB-5F5E-F929C06A3D66}"/>
              </a:ext>
            </a:extLst>
          </p:cNvPr>
          <p:cNvGrpSpPr/>
          <p:nvPr/>
        </p:nvGrpSpPr>
        <p:grpSpPr>
          <a:xfrm>
            <a:off x="4889466" y="2051257"/>
            <a:ext cx="2413067" cy="3169619"/>
            <a:chOff x="1793144" y="2051257"/>
            <a:chExt cx="2413067" cy="3169619"/>
          </a:xfrm>
        </p:grpSpPr>
        <p:sp>
          <p:nvSpPr>
            <p:cNvPr id="74" name="Google Shape;315;p4">
              <a:extLst>
                <a:ext uri="{FF2B5EF4-FFF2-40B4-BE49-F238E27FC236}">
                  <a16:creationId xmlns:a16="http://schemas.microsoft.com/office/drawing/2014/main" id="{EF0E0CD9-4068-9811-FABD-FF28CC469392}"/>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5" name="Google Shape;317;p4">
              <a:extLst>
                <a:ext uri="{FF2B5EF4-FFF2-40B4-BE49-F238E27FC236}">
                  <a16:creationId xmlns:a16="http://schemas.microsoft.com/office/drawing/2014/main" id="{35A8BA7D-7E9F-D9CD-C7E0-33C4F7B40171}"/>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76" name="Group 75">
              <a:extLst>
                <a:ext uri="{FF2B5EF4-FFF2-40B4-BE49-F238E27FC236}">
                  <a16:creationId xmlns:a16="http://schemas.microsoft.com/office/drawing/2014/main" id="{1D890672-C272-728D-9442-4387D7355783}"/>
                </a:ext>
              </a:extLst>
            </p:cNvPr>
            <p:cNvGrpSpPr/>
            <p:nvPr/>
          </p:nvGrpSpPr>
          <p:grpSpPr>
            <a:xfrm>
              <a:off x="1793144" y="2631843"/>
              <a:ext cx="1014282" cy="1179025"/>
              <a:chOff x="1793144" y="2631843"/>
              <a:chExt cx="1014282" cy="1179025"/>
            </a:xfrm>
          </p:grpSpPr>
          <p:grpSp>
            <p:nvGrpSpPr>
              <p:cNvPr id="82" name="Group 81">
                <a:extLst>
                  <a:ext uri="{FF2B5EF4-FFF2-40B4-BE49-F238E27FC236}">
                    <a16:creationId xmlns:a16="http://schemas.microsoft.com/office/drawing/2014/main" id="{7FBE3F05-C376-CDCA-3FB4-800601F8E29B}"/>
                  </a:ext>
                </a:extLst>
              </p:cNvPr>
              <p:cNvGrpSpPr/>
              <p:nvPr/>
            </p:nvGrpSpPr>
            <p:grpSpPr>
              <a:xfrm flipH="1">
                <a:off x="2052917" y="2999019"/>
                <a:ext cx="754509" cy="811849"/>
                <a:chOff x="2721535" y="2932590"/>
                <a:chExt cx="908498" cy="923032"/>
              </a:xfrm>
            </p:grpSpPr>
            <p:sp>
              <p:nvSpPr>
                <p:cNvPr id="84" name="Rectangle: Rounded Corners 83">
                  <a:extLst>
                    <a:ext uri="{FF2B5EF4-FFF2-40B4-BE49-F238E27FC236}">
                      <a16:creationId xmlns:a16="http://schemas.microsoft.com/office/drawing/2014/main" id="{940B32DB-BC4D-A2F5-4FC7-1AFDF0CDE824}"/>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5" name="Rectangle: Rounded Corners 84">
                  <a:extLst>
                    <a:ext uri="{FF2B5EF4-FFF2-40B4-BE49-F238E27FC236}">
                      <a16:creationId xmlns:a16="http://schemas.microsoft.com/office/drawing/2014/main" id="{F1422DF5-0A3C-BF0E-7172-DEFEF0BAFCA5}"/>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83" name="Google Shape;315;p4">
                <a:extLst>
                  <a:ext uri="{FF2B5EF4-FFF2-40B4-BE49-F238E27FC236}">
                    <a16:creationId xmlns:a16="http://schemas.microsoft.com/office/drawing/2014/main" id="{9AE20E1B-B595-060D-3096-909D552C50BD}"/>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77" name="Group 76">
              <a:extLst>
                <a:ext uri="{FF2B5EF4-FFF2-40B4-BE49-F238E27FC236}">
                  <a16:creationId xmlns:a16="http://schemas.microsoft.com/office/drawing/2014/main" id="{8B923F88-F6DC-C558-AC4A-93F3C4907222}"/>
                </a:ext>
              </a:extLst>
            </p:cNvPr>
            <p:cNvGrpSpPr/>
            <p:nvPr/>
          </p:nvGrpSpPr>
          <p:grpSpPr>
            <a:xfrm flipH="1">
              <a:off x="3241048" y="2631843"/>
              <a:ext cx="965163" cy="1167926"/>
              <a:chOff x="1793144" y="2631843"/>
              <a:chExt cx="988676" cy="1167926"/>
            </a:xfrm>
          </p:grpSpPr>
          <p:grpSp>
            <p:nvGrpSpPr>
              <p:cNvPr id="78" name="Group 77">
                <a:extLst>
                  <a:ext uri="{FF2B5EF4-FFF2-40B4-BE49-F238E27FC236}">
                    <a16:creationId xmlns:a16="http://schemas.microsoft.com/office/drawing/2014/main" id="{1678F3C8-DA34-81BF-F5EF-53C0C8B2369C}"/>
                  </a:ext>
                </a:extLst>
              </p:cNvPr>
              <p:cNvGrpSpPr/>
              <p:nvPr/>
            </p:nvGrpSpPr>
            <p:grpSpPr>
              <a:xfrm flipH="1">
                <a:off x="2052916" y="2999019"/>
                <a:ext cx="728904" cy="800750"/>
                <a:chOff x="2752366" y="2932590"/>
                <a:chExt cx="877667" cy="910413"/>
              </a:xfrm>
            </p:grpSpPr>
            <p:sp>
              <p:nvSpPr>
                <p:cNvPr id="80" name="Rectangle: Rounded Corners 79">
                  <a:extLst>
                    <a:ext uri="{FF2B5EF4-FFF2-40B4-BE49-F238E27FC236}">
                      <a16:creationId xmlns:a16="http://schemas.microsoft.com/office/drawing/2014/main" id="{63BE3113-889F-D873-15ED-AEB640EABBE4}"/>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Rectangle: Rounded Corners 80">
                  <a:extLst>
                    <a:ext uri="{FF2B5EF4-FFF2-40B4-BE49-F238E27FC236}">
                      <a16:creationId xmlns:a16="http://schemas.microsoft.com/office/drawing/2014/main" id="{39287284-1405-6394-2B88-37474A52988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79" name="Google Shape;315;p4">
                <a:extLst>
                  <a:ext uri="{FF2B5EF4-FFF2-40B4-BE49-F238E27FC236}">
                    <a16:creationId xmlns:a16="http://schemas.microsoft.com/office/drawing/2014/main" id="{0CA376F5-BA59-0572-0787-6DD2205086CB}"/>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grpSp>
        <p:nvGrpSpPr>
          <p:cNvPr id="86" name="Group 85">
            <a:extLst>
              <a:ext uri="{FF2B5EF4-FFF2-40B4-BE49-F238E27FC236}">
                <a16:creationId xmlns:a16="http://schemas.microsoft.com/office/drawing/2014/main" id="{2F688AE5-16E8-94D1-FD3C-1FE38727FD8A}"/>
              </a:ext>
            </a:extLst>
          </p:cNvPr>
          <p:cNvGrpSpPr/>
          <p:nvPr/>
        </p:nvGrpSpPr>
        <p:grpSpPr>
          <a:xfrm>
            <a:off x="7985791" y="2051257"/>
            <a:ext cx="2413067" cy="3169619"/>
            <a:chOff x="1793144" y="2051257"/>
            <a:chExt cx="2413067" cy="3169619"/>
          </a:xfrm>
        </p:grpSpPr>
        <p:sp>
          <p:nvSpPr>
            <p:cNvPr id="87" name="Google Shape;315;p4">
              <a:extLst>
                <a:ext uri="{FF2B5EF4-FFF2-40B4-BE49-F238E27FC236}">
                  <a16:creationId xmlns:a16="http://schemas.microsoft.com/office/drawing/2014/main" id="{D0CB283F-0861-D6F9-579A-DC40F7BC06BB}"/>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8" name="Google Shape;317;p4">
              <a:extLst>
                <a:ext uri="{FF2B5EF4-FFF2-40B4-BE49-F238E27FC236}">
                  <a16:creationId xmlns:a16="http://schemas.microsoft.com/office/drawing/2014/main" id="{1F25BFC9-BC79-5631-1FB6-5F185975B631}"/>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89" name="Group 88">
              <a:extLst>
                <a:ext uri="{FF2B5EF4-FFF2-40B4-BE49-F238E27FC236}">
                  <a16:creationId xmlns:a16="http://schemas.microsoft.com/office/drawing/2014/main" id="{4D886BD8-B988-722B-D407-751988C7A9EB}"/>
                </a:ext>
              </a:extLst>
            </p:cNvPr>
            <p:cNvGrpSpPr/>
            <p:nvPr/>
          </p:nvGrpSpPr>
          <p:grpSpPr>
            <a:xfrm>
              <a:off x="1793144" y="2631843"/>
              <a:ext cx="1014282" cy="1179025"/>
              <a:chOff x="1793144" y="2631843"/>
              <a:chExt cx="1014282" cy="1179025"/>
            </a:xfrm>
          </p:grpSpPr>
          <p:grpSp>
            <p:nvGrpSpPr>
              <p:cNvPr id="95" name="Group 94">
                <a:extLst>
                  <a:ext uri="{FF2B5EF4-FFF2-40B4-BE49-F238E27FC236}">
                    <a16:creationId xmlns:a16="http://schemas.microsoft.com/office/drawing/2014/main" id="{163CA70A-0E07-78BC-C8E5-CD99EB05E13F}"/>
                  </a:ext>
                </a:extLst>
              </p:cNvPr>
              <p:cNvGrpSpPr/>
              <p:nvPr/>
            </p:nvGrpSpPr>
            <p:grpSpPr>
              <a:xfrm flipH="1">
                <a:off x="2052917" y="2999019"/>
                <a:ext cx="754509" cy="811849"/>
                <a:chOff x="2721535" y="2932590"/>
                <a:chExt cx="908498" cy="923032"/>
              </a:xfrm>
            </p:grpSpPr>
            <p:sp>
              <p:nvSpPr>
                <p:cNvPr id="97" name="Rectangle: Rounded Corners 96">
                  <a:extLst>
                    <a:ext uri="{FF2B5EF4-FFF2-40B4-BE49-F238E27FC236}">
                      <a16:creationId xmlns:a16="http://schemas.microsoft.com/office/drawing/2014/main" id="{3FA9CF37-76EF-4FDC-A863-5EDAB0DFEF5D}"/>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8" name="Rectangle: Rounded Corners 97">
                  <a:extLst>
                    <a:ext uri="{FF2B5EF4-FFF2-40B4-BE49-F238E27FC236}">
                      <a16:creationId xmlns:a16="http://schemas.microsoft.com/office/drawing/2014/main" id="{84EE44D5-4E97-01E6-001A-50C0A2B4C74E}"/>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6" name="Google Shape;315;p4">
                <a:extLst>
                  <a:ext uri="{FF2B5EF4-FFF2-40B4-BE49-F238E27FC236}">
                    <a16:creationId xmlns:a16="http://schemas.microsoft.com/office/drawing/2014/main" id="{4896181E-E201-F7A5-EADE-0250282D5FB9}"/>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90" name="Group 89">
              <a:extLst>
                <a:ext uri="{FF2B5EF4-FFF2-40B4-BE49-F238E27FC236}">
                  <a16:creationId xmlns:a16="http://schemas.microsoft.com/office/drawing/2014/main" id="{CD5CF0F2-3975-7BA6-9901-C38D817005F0}"/>
                </a:ext>
              </a:extLst>
            </p:cNvPr>
            <p:cNvGrpSpPr/>
            <p:nvPr/>
          </p:nvGrpSpPr>
          <p:grpSpPr>
            <a:xfrm flipH="1">
              <a:off x="3241048" y="2631843"/>
              <a:ext cx="965163" cy="1167926"/>
              <a:chOff x="1793144" y="2631843"/>
              <a:chExt cx="988676" cy="1167926"/>
            </a:xfrm>
          </p:grpSpPr>
          <p:grpSp>
            <p:nvGrpSpPr>
              <p:cNvPr id="91" name="Group 90">
                <a:extLst>
                  <a:ext uri="{FF2B5EF4-FFF2-40B4-BE49-F238E27FC236}">
                    <a16:creationId xmlns:a16="http://schemas.microsoft.com/office/drawing/2014/main" id="{7BACB6FE-110C-F0AC-ADB8-F32B9DA372C8}"/>
                  </a:ext>
                </a:extLst>
              </p:cNvPr>
              <p:cNvGrpSpPr/>
              <p:nvPr/>
            </p:nvGrpSpPr>
            <p:grpSpPr>
              <a:xfrm flipH="1">
                <a:off x="2052916" y="2999019"/>
                <a:ext cx="728904" cy="800750"/>
                <a:chOff x="2752366" y="2932590"/>
                <a:chExt cx="877667" cy="910413"/>
              </a:xfrm>
            </p:grpSpPr>
            <p:sp>
              <p:nvSpPr>
                <p:cNvPr id="93" name="Rectangle: Rounded Corners 92">
                  <a:extLst>
                    <a:ext uri="{FF2B5EF4-FFF2-40B4-BE49-F238E27FC236}">
                      <a16:creationId xmlns:a16="http://schemas.microsoft.com/office/drawing/2014/main" id="{A4435CA1-0A97-475A-7DAA-947A1C8C36B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4" name="Rectangle: Rounded Corners 93">
                  <a:extLst>
                    <a:ext uri="{FF2B5EF4-FFF2-40B4-BE49-F238E27FC236}">
                      <a16:creationId xmlns:a16="http://schemas.microsoft.com/office/drawing/2014/main" id="{9438D990-CF8F-8D5F-43AF-9E658DF8AEE6}"/>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2" name="Google Shape;315;p4">
                <a:extLst>
                  <a:ext uri="{FF2B5EF4-FFF2-40B4-BE49-F238E27FC236}">
                    <a16:creationId xmlns:a16="http://schemas.microsoft.com/office/drawing/2014/main" id="{4F89975B-22D5-DD0A-73A0-B0003702E8E1}"/>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376955279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5F26A-452B-CF45-C94C-C9EDFD13B0A7}"/>
              </a:ext>
            </a:extLst>
          </p:cNvPr>
          <p:cNvSpPr>
            <a:spLocks noGrp="1"/>
          </p:cNvSpPr>
          <p:nvPr>
            <p:ph type="title"/>
          </p:nvPr>
        </p:nvSpPr>
        <p:spPr/>
        <p:txBody>
          <a:bodyPr>
            <a:normAutofit/>
          </a:bodyPr>
          <a:lstStyle/>
          <a:p>
            <a:r>
              <a:rPr lang="es-ES_tradnl" dirty="0"/>
              <a:t>Comentarios y discusión</a:t>
            </a:r>
          </a:p>
        </p:txBody>
      </p:sp>
      <p:grpSp>
        <p:nvGrpSpPr>
          <p:cNvPr id="3" name="Google Shape;314;p4">
            <a:extLst>
              <a:ext uri="{FF2B5EF4-FFF2-40B4-BE49-F238E27FC236}">
                <a16:creationId xmlns:a16="http://schemas.microsoft.com/office/drawing/2014/main" id="{00EE4F24-1D09-513F-12D7-A7DFD254A02A}"/>
              </a:ext>
            </a:extLst>
          </p:cNvPr>
          <p:cNvGrpSpPr/>
          <p:nvPr/>
        </p:nvGrpSpPr>
        <p:grpSpPr>
          <a:xfrm>
            <a:off x="3419151" y="1903827"/>
            <a:ext cx="5353697" cy="3474717"/>
            <a:chOff x="3400707" y="1772174"/>
            <a:chExt cx="5758105" cy="3737192"/>
          </a:xfrm>
          <a:solidFill>
            <a:schemeClr val="accent4"/>
          </a:solidFill>
        </p:grpSpPr>
        <p:sp>
          <p:nvSpPr>
            <p:cNvPr id="4" name="Google Shape;315;p4">
              <a:extLst>
                <a:ext uri="{FF2B5EF4-FFF2-40B4-BE49-F238E27FC236}">
                  <a16:creationId xmlns:a16="http://schemas.microsoft.com/office/drawing/2014/main" id="{A3C62613-5776-362B-18A4-CDC288A8CC9D}"/>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5" name="Google Shape;316;p4">
              <a:extLst>
                <a:ext uri="{FF2B5EF4-FFF2-40B4-BE49-F238E27FC236}">
                  <a16:creationId xmlns:a16="http://schemas.microsoft.com/office/drawing/2014/main" id="{DCCB8D51-AB88-033C-84C5-BBEE331B5318}"/>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940EF224-5486-81F0-403D-D3B08EC634C9}"/>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7" name="Google Shape;318;p4">
              <a:extLst>
                <a:ext uri="{FF2B5EF4-FFF2-40B4-BE49-F238E27FC236}">
                  <a16:creationId xmlns:a16="http://schemas.microsoft.com/office/drawing/2014/main" id="{6AF9C6CC-313F-AF6A-8F3F-8EB70FA4F862}"/>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8" name="Google Shape;319;p4">
              <a:extLst>
                <a:ext uri="{FF2B5EF4-FFF2-40B4-BE49-F238E27FC236}">
                  <a16:creationId xmlns:a16="http://schemas.microsoft.com/office/drawing/2014/main" id="{71BEC0B4-145F-C8AF-89D5-83EC85685771}"/>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20;p4">
              <a:extLst>
                <a:ext uri="{FF2B5EF4-FFF2-40B4-BE49-F238E27FC236}">
                  <a16:creationId xmlns:a16="http://schemas.microsoft.com/office/drawing/2014/main" id="{F3194BEF-280C-2C85-595A-4CA856B75285}"/>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21;p4">
              <a:extLst>
                <a:ext uri="{FF2B5EF4-FFF2-40B4-BE49-F238E27FC236}">
                  <a16:creationId xmlns:a16="http://schemas.microsoft.com/office/drawing/2014/main" id="{8BB0F976-CA0B-79EC-2E58-9230A838907A}"/>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22;p4">
              <a:extLst>
                <a:ext uri="{FF2B5EF4-FFF2-40B4-BE49-F238E27FC236}">
                  <a16:creationId xmlns:a16="http://schemas.microsoft.com/office/drawing/2014/main" id="{E6CA2165-A98B-2E05-F0B0-CDCD2427C23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12" name="Group 11">
            <a:extLst>
              <a:ext uri="{FF2B5EF4-FFF2-40B4-BE49-F238E27FC236}">
                <a16:creationId xmlns:a16="http://schemas.microsoft.com/office/drawing/2014/main" id="{60F66DCE-F148-11FE-98E5-6A48702E61F5}"/>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18808A66-BECA-6C68-F7EA-92B2CD8FF81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4" name="Group 13">
              <a:extLst>
                <a:ext uri="{FF2B5EF4-FFF2-40B4-BE49-F238E27FC236}">
                  <a16:creationId xmlns:a16="http://schemas.microsoft.com/office/drawing/2014/main" id="{E7E4B6CA-6E22-12D9-8E15-4B617A161D14}"/>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FA14A768-05C5-0646-9242-03EE47F9A9DD}"/>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0D7F49F5-D960-19B7-C4E7-35C0F58A91B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5" name="Group 14">
              <a:extLst>
                <a:ext uri="{FF2B5EF4-FFF2-40B4-BE49-F238E27FC236}">
                  <a16:creationId xmlns:a16="http://schemas.microsoft.com/office/drawing/2014/main" id="{E8F7EADC-28B0-BEBB-CBF7-133AF84951E4}"/>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0282D01B-21FC-DA2D-DA3C-0E9000E3C5B0}"/>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46DC022D-A9F0-6C72-3B2E-B90FF4782586}"/>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1546425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Gestión de casos</a:t>
            </a:r>
            <a:endParaRPr lang="es-ES_tradnl" dirty="0"/>
          </a:p>
        </p:txBody>
      </p:sp>
      <p:sp>
        <p:nvSpPr>
          <p:cNvPr id="2" name="TextBox 1">
            <a:extLst>
              <a:ext uri="{FF2B5EF4-FFF2-40B4-BE49-F238E27FC236}">
                <a16:creationId xmlns:a16="http://schemas.microsoft.com/office/drawing/2014/main" id="{9FE0D19C-CA8E-2A63-4F50-DBBE81C6007D}"/>
              </a:ext>
            </a:extLst>
          </p:cNvPr>
          <p:cNvSpPr txBox="1"/>
          <p:nvPr/>
        </p:nvSpPr>
        <p:spPr>
          <a:xfrm>
            <a:off x="4192857" y="1928017"/>
            <a:ext cx="6991815" cy="2702919"/>
          </a:xfrm>
          <a:prstGeom prst="rect">
            <a:avLst/>
          </a:prstGeom>
          <a:noFill/>
        </p:spPr>
        <p:txBody>
          <a:bodyPr wrap="square" lIns="91440" tIns="45720" rIns="91440" bIns="45720" anchor="t">
            <a:spAutoFit/>
          </a:bodyPr>
          <a:lstStyle/>
          <a:p>
            <a:pPr>
              <a:lnSpc>
                <a:spcPct val="107000"/>
              </a:lnSpc>
              <a:spcAft>
                <a:spcPts val="800"/>
              </a:spcAft>
            </a:pPr>
            <a:r>
              <a:rPr lang="es-ES_tradnl" sz="2000" dirty="0">
                <a:effectLst/>
                <a:latin typeface="Arial" panose="020B0604020202020204" pitchFamily="34" charset="0"/>
                <a:ea typeface="Calibri" panose="020F0502020204030204" pitchFamily="34" charset="0"/>
                <a:cs typeface="Arial" panose="020B0604020202020204" pitchFamily="34" charset="0"/>
              </a:rPr>
              <a:t>Es decir, garantizar que las acciones e intervenciones diseñadas para ayudar a las/os menores (y a sus familias) no los expongan a más daños. En cada paso del proceso de gestión de casos, es fundamental </a:t>
            </a:r>
            <a:r>
              <a:rPr lang="es-ES_tradnl" sz="2000" dirty="0">
                <a:latin typeface="Arial" panose="020B0604020202020204" pitchFamily="34" charset="0"/>
                <a:ea typeface="Calibri" panose="020F0502020204030204" pitchFamily="34" charset="0"/>
                <a:cs typeface="Arial" panose="020B0604020202020204" pitchFamily="34" charset="0"/>
              </a:rPr>
              <a:t>velar </a:t>
            </a:r>
            <a:r>
              <a:rPr lang="es-ES_tradnl" sz="2000" dirty="0">
                <a:effectLst/>
                <a:latin typeface="Arial" panose="020B0604020202020204" pitchFamily="34" charset="0"/>
                <a:ea typeface="Calibri" panose="020F0502020204030204" pitchFamily="34" charset="0"/>
                <a:cs typeface="Arial" panose="020B0604020202020204" pitchFamily="34" charset="0"/>
              </a:rPr>
              <a:t>por que las/os niñas/os o sus familias no sufran ningún daño como consecuencia del comportamiento de la/del asistente social, </a:t>
            </a:r>
            <a:r>
              <a:rPr lang="es-ES_tradnl" sz="2000" dirty="0">
                <a:latin typeface="Arial" panose="020B0604020202020204" pitchFamily="34" charset="0"/>
                <a:ea typeface="Calibri" panose="020F0502020204030204" pitchFamily="34" charset="0"/>
                <a:cs typeface="Arial" panose="020B0604020202020204" pitchFamily="34" charset="0"/>
              </a:rPr>
              <a:t>o de </a:t>
            </a:r>
            <a:r>
              <a:rPr lang="es-ES_tradnl" sz="2000" dirty="0">
                <a:effectLst/>
                <a:latin typeface="Arial" panose="020B0604020202020204" pitchFamily="34" charset="0"/>
                <a:ea typeface="Calibri" panose="020F0502020204030204" pitchFamily="34" charset="0"/>
                <a:cs typeface="Arial" panose="020B0604020202020204" pitchFamily="34" charset="0"/>
              </a:rPr>
              <a:t>las decisiones o medidas adoptadas en nombre de la/del menor o la familia.</a:t>
            </a:r>
          </a:p>
        </p:txBody>
      </p:sp>
      <p:sp>
        <p:nvSpPr>
          <p:cNvPr id="4" name="Rectangle 3">
            <a:extLst>
              <a:ext uri="{FF2B5EF4-FFF2-40B4-BE49-F238E27FC236}">
                <a16:creationId xmlns:a16="http://schemas.microsoft.com/office/drawing/2014/main" id="{C4679811-4D03-6AA3-6D66-10799B7B9790}"/>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
        <p:nvSpPr>
          <p:cNvPr id="5" name="TextBox 4">
            <a:extLst>
              <a:ext uri="{FF2B5EF4-FFF2-40B4-BE49-F238E27FC236}">
                <a16:creationId xmlns:a16="http://schemas.microsoft.com/office/drawing/2014/main" id="{A875181E-AB3A-A91A-D4EB-1369F87FDA35}"/>
              </a:ext>
            </a:extLst>
          </p:cNvPr>
          <p:cNvSpPr txBox="1"/>
          <p:nvPr/>
        </p:nvSpPr>
        <p:spPr>
          <a:xfrm>
            <a:off x="656389" y="1928017"/>
            <a:ext cx="2878548" cy="458780"/>
          </a:xfrm>
          <a:prstGeom prst="rect">
            <a:avLst/>
          </a:prstGeom>
          <a:noFill/>
        </p:spPr>
        <p:txBody>
          <a:bodyPr wrap="square" lIns="91440" tIns="45720" rIns="91440" bIns="45720" anchor="t">
            <a:spAutoFit/>
          </a:bodyPr>
          <a:lstStyle/>
          <a:p>
            <a:pPr>
              <a:lnSpc>
                <a:spcPct val="107000"/>
              </a:lnSpc>
            </a:pPr>
            <a:r>
              <a:rPr lang="es-ES_tradnl" sz="2400" b="1" dirty="0">
                <a:latin typeface="Arial" panose="020B0604020202020204" pitchFamily="34" charset="0"/>
                <a:cs typeface="Arial" panose="020B0604020202020204" pitchFamily="34" charset="0"/>
              </a:rPr>
              <a:t>NO HACER DAÑO</a:t>
            </a:r>
          </a:p>
        </p:txBody>
      </p:sp>
      <p:sp>
        <p:nvSpPr>
          <p:cNvPr id="7" name="Rectangle 6">
            <a:extLst>
              <a:ext uri="{FF2B5EF4-FFF2-40B4-BE49-F238E27FC236}">
                <a16:creationId xmlns:a16="http://schemas.microsoft.com/office/drawing/2014/main" id="{FB77D1B5-6624-4B84-1337-8349DE947B54}"/>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54070206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Cierre</a:t>
            </a:r>
          </a:p>
        </p:txBody>
      </p:sp>
    </p:spTree>
    <p:extLst>
      <p:ext uri="{BB962C8B-B14F-4D97-AF65-F5344CB8AC3E}">
        <p14:creationId xmlns:p14="http://schemas.microsoft.com/office/powerpoint/2010/main" val="221036039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18DE1-9C23-1103-5057-7A82F02E2415}"/>
              </a:ext>
            </a:extLst>
          </p:cNvPr>
          <p:cNvSpPr>
            <a:spLocks noGrp="1"/>
          </p:cNvSpPr>
          <p:nvPr>
            <p:ph type="title"/>
          </p:nvPr>
        </p:nvSpPr>
        <p:spPr/>
        <p:txBody>
          <a:bodyPr>
            <a:normAutofit/>
          </a:bodyPr>
          <a:lstStyle/>
          <a:p>
            <a:r>
              <a:rPr lang="es-ES_tradnl" dirty="0"/>
              <a:t>Lecciones clave</a:t>
            </a:r>
          </a:p>
        </p:txBody>
      </p:sp>
      <p:sp>
        <p:nvSpPr>
          <p:cNvPr id="4" name="Google Shape;798;p37">
            <a:extLst>
              <a:ext uri="{FF2B5EF4-FFF2-40B4-BE49-F238E27FC236}">
                <a16:creationId xmlns:a16="http://schemas.microsoft.com/office/drawing/2014/main" id="{E7BFA50B-3768-2371-11AC-725B535BF78A}"/>
              </a:ext>
            </a:extLst>
          </p:cNvPr>
          <p:cNvSpPr txBox="1"/>
          <p:nvPr/>
        </p:nvSpPr>
        <p:spPr>
          <a:xfrm>
            <a:off x="986412" y="3429000"/>
            <a:ext cx="1906283" cy="272698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600" dirty="0">
                <a:solidFill>
                  <a:schemeClr val="dk1"/>
                </a:solidFill>
                <a:latin typeface="Arial" panose="020B0604020202020204" pitchFamily="34" charset="0"/>
                <a:ea typeface="Helvetica Neue"/>
                <a:cs typeface="Arial" panose="020B0604020202020204" pitchFamily="34" charset="0"/>
                <a:sym typeface="Helvetica Neue"/>
              </a:rPr>
              <a:t>Es imprescindible conocer la opinión de las/os menores y las familias que atendemos, para poder saber qué funciona bien, cuáles son los retos y qué podemos mejorar.</a:t>
            </a:r>
          </a:p>
        </p:txBody>
      </p:sp>
      <p:sp>
        <p:nvSpPr>
          <p:cNvPr id="5" name="Google Shape;799;p37">
            <a:extLst>
              <a:ext uri="{FF2B5EF4-FFF2-40B4-BE49-F238E27FC236}">
                <a16:creationId xmlns:a16="http://schemas.microsoft.com/office/drawing/2014/main" id="{040A72A6-AEF0-4B2A-0DEA-CCE3760AE4F4}"/>
              </a:ext>
            </a:extLst>
          </p:cNvPr>
          <p:cNvSpPr txBox="1"/>
          <p:nvPr/>
        </p:nvSpPr>
        <p:spPr>
          <a:xfrm>
            <a:off x="3468779" y="3429000"/>
            <a:ext cx="2125498" cy="114617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600" dirty="0">
                <a:solidFill>
                  <a:schemeClr val="dk1"/>
                </a:solidFill>
                <a:latin typeface="Arial" panose="020B0604020202020204" pitchFamily="34" charset="0"/>
                <a:ea typeface="Helvetica Neue"/>
                <a:cs typeface="Arial" panose="020B0604020202020204" pitchFamily="34" charset="0"/>
                <a:sym typeface="Helvetica Neue"/>
              </a:rPr>
              <a:t>Los formularios de las encuestas de opinión se pueden llenar en CPIMS+.</a:t>
            </a:r>
          </a:p>
        </p:txBody>
      </p:sp>
      <p:sp>
        <p:nvSpPr>
          <p:cNvPr id="6" name="Google Shape;800;p37">
            <a:extLst>
              <a:ext uri="{FF2B5EF4-FFF2-40B4-BE49-F238E27FC236}">
                <a16:creationId xmlns:a16="http://schemas.microsoft.com/office/drawing/2014/main" id="{7890AEAD-7FCA-E757-FE18-58C6D42655CD}"/>
              </a:ext>
            </a:extLst>
          </p:cNvPr>
          <p:cNvSpPr/>
          <p:nvPr/>
        </p:nvSpPr>
        <p:spPr>
          <a:xfrm>
            <a:off x="1291831"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7" name="Google Shape;801;p37">
            <a:extLst>
              <a:ext uri="{FF2B5EF4-FFF2-40B4-BE49-F238E27FC236}">
                <a16:creationId xmlns:a16="http://schemas.microsoft.com/office/drawing/2014/main" id="{D061A02B-7751-5382-5AC7-ED28C5F6C77B}"/>
              </a:ext>
            </a:extLst>
          </p:cNvPr>
          <p:cNvSpPr/>
          <p:nvPr/>
        </p:nvSpPr>
        <p:spPr>
          <a:xfrm>
            <a:off x="4091519"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8" name="Google Shape;802;p37">
            <a:extLst>
              <a:ext uri="{FF2B5EF4-FFF2-40B4-BE49-F238E27FC236}">
                <a16:creationId xmlns:a16="http://schemas.microsoft.com/office/drawing/2014/main" id="{77743131-2778-E917-7701-1E2C030320C3}"/>
              </a:ext>
            </a:extLst>
          </p:cNvPr>
          <p:cNvSpPr/>
          <p:nvPr/>
        </p:nvSpPr>
        <p:spPr>
          <a:xfrm>
            <a:off x="7023524"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803;p37">
            <a:extLst>
              <a:ext uri="{FF2B5EF4-FFF2-40B4-BE49-F238E27FC236}">
                <a16:creationId xmlns:a16="http://schemas.microsoft.com/office/drawing/2014/main" id="{339083EC-2601-941A-DE3A-42327611E54D}"/>
              </a:ext>
            </a:extLst>
          </p:cNvPr>
          <p:cNvSpPr txBox="1"/>
          <p:nvPr/>
        </p:nvSpPr>
        <p:spPr>
          <a:xfrm>
            <a:off x="6170359" y="3475146"/>
            <a:ext cx="2125498" cy="2200049"/>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600" dirty="0">
                <a:solidFill>
                  <a:schemeClr val="dk1"/>
                </a:solidFill>
                <a:latin typeface="Arial" panose="020B0604020202020204" pitchFamily="34" charset="0"/>
                <a:ea typeface="Helvetica Neue"/>
                <a:cs typeface="Arial" panose="020B0604020202020204" pitchFamily="34" charset="0"/>
                <a:sym typeface="Helvetica Neue"/>
              </a:rPr>
              <a:t>Si los indicadores clave de desempeño se interpretan y analizan correctamente, pueden ayudar a mejorar la calidad de los programas.</a:t>
            </a:r>
          </a:p>
        </p:txBody>
      </p:sp>
      <p:sp>
        <p:nvSpPr>
          <p:cNvPr id="10" name="Google Shape;803;p37">
            <a:extLst>
              <a:ext uri="{FF2B5EF4-FFF2-40B4-BE49-F238E27FC236}">
                <a16:creationId xmlns:a16="http://schemas.microsoft.com/office/drawing/2014/main" id="{07F1D1AE-2ADE-983D-8B56-CD48CECBE6BA}"/>
              </a:ext>
            </a:extLst>
          </p:cNvPr>
          <p:cNvSpPr txBox="1"/>
          <p:nvPr/>
        </p:nvSpPr>
        <p:spPr>
          <a:xfrm>
            <a:off x="8871940" y="3429000"/>
            <a:ext cx="2954103" cy="272698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600" dirty="0">
                <a:solidFill>
                  <a:schemeClr val="dk1"/>
                </a:solidFill>
                <a:latin typeface="Arial" panose="020B0604020202020204" pitchFamily="34" charset="0"/>
                <a:ea typeface="Helvetica Neue"/>
                <a:cs typeface="Arial" panose="020B0604020202020204" pitchFamily="34" charset="0"/>
                <a:sym typeface="Helvetica Neue"/>
              </a:rPr>
              <a:t>A través de CPIMS+, las/os asistentes sociales, supervisoras/es y coordinadores de la gestión del programa pueden hacer seguimiento de los indicadores clave de desempeño (KPI) mediante informes y exportaciones personalizadas.</a:t>
            </a:r>
          </a:p>
        </p:txBody>
      </p:sp>
      <p:sp>
        <p:nvSpPr>
          <p:cNvPr id="11" name="Google Shape;802;p37">
            <a:extLst>
              <a:ext uri="{FF2B5EF4-FFF2-40B4-BE49-F238E27FC236}">
                <a16:creationId xmlns:a16="http://schemas.microsoft.com/office/drawing/2014/main" id="{98D15862-D400-E054-0806-441DB44F14C1}"/>
              </a:ext>
            </a:extLst>
          </p:cNvPr>
          <p:cNvSpPr/>
          <p:nvPr/>
        </p:nvSpPr>
        <p:spPr>
          <a:xfrm>
            <a:off x="9823212"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80401355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solidFill>
                <a:latin typeface="Garamond"/>
              </a:rPr>
              <a:t>Cierre del curso</a:t>
            </a:r>
            <a:endParaRPr lang="es-ES_tradnl" sz="5400" b="1" dirty="0">
              <a:solidFill>
                <a:schemeClr val="bg1"/>
              </a:solidFill>
            </a:endParaRPr>
          </a:p>
        </p:txBody>
      </p:sp>
    </p:spTree>
    <p:extLst>
      <p:ext uri="{BB962C8B-B14F-4D97-AF65-F5344CB8AC3E}">
        <p14:creationId xmlns:p14="http://schemas.microsoft.com/office/powerpoint/2010/main" val="32616323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96101-2FCF-E3E5-0443-EAE536E6F2F2}"/>
              </a:ext>
            </a:extLst>
          </p:cNvPr>
          <p:cNvSpPr>
            <a:spLocks noGrp="1"/>
          </p:cNvSpPr>
          <p:nvPr>
            <p:ph type="title"/>
          </p:nvPr>
        </p:nvSpPr>
        <p:spPr/>
        <p:txBody>
          <a:bodyPr>
            <a:normAutofit/>
          </a:bodyPr>
          <a:lstStyle/>
          <a:p>
            <a:r>
              <a:rPr lang="es-ES_tradnl" dirty="0"/>
              <a:t>Cuestionario post-</a:t>
            </a:r>
          </a:p>
        </p:txBody>
      </p:sp>
      <p:pic>
        <p:nvPicPr>
          <p:cNvPr id="20" name="Graphic 19" descr="Head with gears with solid fill">
            <a:extLst>
              <a:ext uri="{FF2B5EF4-FFF2-40B4-BE49-F238E27FC236}">
                <a16:creationId xmlns:a16="http://schemas.microsoft.com/office/drawing/2014/main" id="{86C4BC1C-1C99-B573-1D43-1738433682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7328" y="1737072"/>
            <a:ext cx="3877344" cy="3877344"/>
          </a:xfrm>
          <a:prstGeom prst="rect">
            <a:avLst/>
          </a:prstGeom>
        </p:spPr>
      </p:pic>
    </p:spTree>
    <p:extLst>
      <p:ext uri="{BB962C8B-B14F-4D97-AF65-F5344CB8AC3E}">
        <p14:creationId xmlns:p14="http://schemas.microsoft.com/office/powerpoint/2010/main" val="370613170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CF5AC-7132-1895-748F-9CE67FFF1ABD}"/>
              </a:ext>
            </a:extLst>
          </p:cNvPr>
          <p:cNvSpPr>
            <a:spLocks noGrp="1"/>
          </p:cNvSpPr>
          <p:nvPr>
            <p:ph type="title"/>
          </p:nvPr>
        </p:nvSpPr>
        <p:spPr/>
        <p:txBody>
          <a:bodyPr>
            <a:normAutofit/>
          </a:bodyPr>
          <a:lstStyle/>
          <a:p>
            <a:r>
              <a:rPr lang="es-ES_tradnl" dirty="0">
                <a:highlight>
                  <a:srgbClr val="FFFF00"/>
                </a:highlight>
              </a:rPr>
              <a:t>Clausura y pasos a seguir</a:t>
            </a:r>
          </a:p>
        </p:txBody>
      </p:sp>
      <p:sp>
        <p:nvSpPr>
          <p:cNvPr id="3" name="Arrow: Right 2">
            <a:extLst>
              <a:ext uri="{FF2B5EF4-FFF2-40B4-BE49-F238E27FC236}">
                <a16:creationId xmlns:a16="http://schemas.microsoft.com/office/drawing/2014/main" id="{2916A887-233B-12BF-1A0F-FA407C4D7849}"/>
              </a:ext>
            </a:extLst>
          </p:cNvPr>
          <p:cNvSpPr/>
          <p:nvPr/>
        </p:nvSpPr>
        <p:spPr>
          <a:xfrm>
            <a:off x="4329629" y="2038121"/>
            <a:ext cx="3305061" cy="305880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 name="Group 3">
            <a:extLst>
              <a:ext uri="{FF2B5EF4-FFF2-40B4-BE49-F238E27FC236}">
                <a16:creationId xmlns:a16="http://schemas.microsoft.com/office/drawing/2014/main" id="{3D6D8318-468B-F680-A4B1-B6E188A52048}"/>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4E702026-0C71-9EDD-3A9B-93EFE72952F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oup 5">
              <a:extLst>
                <a:ext uri="{FF2B5EF4-FFF2-40B4-BE49-F238E27FC236}">
                  <a16:creationId xmlns:a16="http://schemas.microsoft.com/office/drawing/2014/main" id="{C2D4CD55-1DF6-D807-1C27-F7F43A8E3A28}"/>
                </a:ext>
              </a:extLst>
            </p:cNvPr>
            <p:cNvGrpSpPr/>
            <p:nvPr/>
          </p:nvGrpSpPr>
          <p:grpSpPr>
            <a:xfrm>
              <a:off x="10621771" y="762700"/>
              <a:ext cx="562136" cy="634675"/>
              <a:chOff x="760175" y="830142"/>
              <a:chExt cx="867619" cy="979579"/>
            </a:xfrm>
          </p:grpSpPr>
          <p:sp>
            <p:nvSpPr>
              <p:cNvPr id="10" name="Rectangle 9">
                <a:extLst>
                  <a:ext uri="{FF2B5EF4-FFF2-40B4-BE49-F238E27FC236}">
                    <a16:creationId xmlns:a16="http://schemas.microsoft.com/office/drawing/2014/main" id="{65352647-3700-5EEB-1D26-4FC0D1829543}"/>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58</a:t>
                </a:r>
              </a:p>
            </p:txBody>
          </p:sp>
          <p:sp>
            <p:nvSpPr>
              <p:cNvPr id="11" name="Rectangle 10">
                <a:extLst>
                  <a:ext uri="{FF2B5EF4-FFF2-40B4-BE49-F238E27FC236}">
                    <a16:creationId xmlns:a16="http://schemas.microsoft.com/office/drawing/2014/main" id="{4FC96E77-B9B7-7617-6927-901E8027FAA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9D9D52A2-0304-66B0-5ECE-A0CACA03877E}"/>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58910790-32EB-4D33-163F-2A16E25BCC01}"/>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angle 8">
                <a:extLst>
                  <a:ext uri="{FF2B5EF4-FFF2-40B4-BE49-F238E27FC236}">
                    <a16:creationId xmlns:a16="http://schemas.microsoft.com/office/drawing/2014/main" id="{F9DB19FC-8AF4-4A01-CE89-BFE6A1A6A19D}"/>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90458277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6172-EC4D-FF6E-5EC9-8695AB13E552}"/>
              </a:ext>
            </a:extLst>
          </p:cNvPr>
          <p:cNvSpPr>
            <a:spLocks noGrp="1"/>
          </p:cNvSpPr>
          <p:nvPr>
            <p:ph type="title"/>
          </p:nvPr>
        </p:nvSpPr>
        <p:spPr/>
        <p:txBody>
          <a:bodyPr>
            <a:normAutofit/>
          </a:bodyPr>
          <a:lstStyle/>
          <a:p>
            <a:r>
              <a:rPr lang="es-ES_tradnl" dirty="0"/>
              <a:t>Tiempo extra para practicar</a:t>
            </a:r>
          </a:p>
        </p:txBody>
      </p:sp>
      <p:grpSp>
        <p:nvGrpSpPr>
          <p:cNvPr id="3" name="Group 2">
            <a:extLst>
              <a:ext uri="{FF2B5EF4-FFF2-40B4-BE49-F238E27FC236}">
                <a16:creationId xmlns:a16="http://schemas.microsoft.com/office/drawing/2014/main" id="{9B768620-0E70-6E8A-D790-5E90BC5AA67A}"/>
              </a:ext>
            </a:extLst>
          </p:cNvPr>
          <p:cNvGrpSpPr/>
          <p:nvPr/>
        </p:nvGrpSpPr>
        <p:grpSpPr>
          <a:xfrm>
            <a:off x="3349853" y="1752668"/>
            <a:ext cx="5187535" cy="3767884"/>
            <a:chOff x="6878053" y="1156317"/>
            <a:chExt cx="1431178" cy="1039513"/>
          </a:xfrm>
        </p:grpSpPr>
        <p:grpSp>
          <p:nvGrpSpPr>
            <p:cNvPr id="4" name="Group 3">
              <a:extLst>
                <a:ext uri="{FF2B5EF4-FFF2-40B4-BE49-F238E27FC236}">
                  <a16:creationId xmlns:a16="http://schemas.microsoft.com/office/drawing/2014/main" id="{A108D139-B0E8-AEF2-5205-E9A8A2CA192F}"/>
                </a:ext>
              </a:extLst>
            </p:cNvPr>
            <p:cNvGrpSpPr/>
            <p:nvPr/>
          </p:nvGrpSpPr>
          <p:grpSpPr>
            <a:xfrm>
              <a:off x="7672978" y="1156317"/>
              <a:ext cx="412941" cy="436880"/>
              <a:chOff x="243840" y="1676400"/>
              <a:chExt cx="701040" cy="741680"/>
            </a:xfrm>
          </p:grpSpPr>
          <p:sp>
            <p:nvSpPr>
              <p:cNvPr id="7" name="Rectangle 6">
                <a:extLst>
                  <a:ext uri="{FF2B5EF4-FFF2-40B4-BE49-F238E27FC236}">
                    <a16:creationId xmlns:a16="http://schemas.microsoft.com/office/drawing/2014/main" id="{C28FF96C-0778-4FB0-F11E-F0010D5CBF45}"/>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Rectangle 7">
                <a:extLst>
                  <a:ext uri="{FF2B5EF4-FFF2-40B4-BE49-F238E27FC236}">
                    <a16:creationId xmlns:a16="http://schemas.microsoft.com/office/drawing/2014/main" id="{60B39D06-AD23-04EF-95A8-18E1426A6450}"/>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5" name="Isosceles Triangle 4">
              <a:extLst>
                <a:ext uri="{FF2B5EF4-FFF2-40B4-BE49-F238E27FC236}">
                  <a16:creationId xmlns:a16="http://schemas.microsoft.com/office/drawing/2014/main" id="{5F94E88A-EF84-99D3-7FBE-82F8C0EC5379}"/>
                </a:ext>
              </a:extLst>
            </p:cNvPr>
            <p:cNvSpPr/>
            <p:nvPr/>
          </p:nvSpPr>
          <p:spPr>
            <a:xfrm>
              <a:off x="7120511" y="1517650"/>
              <a:ext cx="1188720" cy="67818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Isosceles Triangle 5">
              <a:extLst>
                <a:ext uri="{FF2B5EF4-FFF2-40B4-BE49-F238E27FC236}">
                  <a16:creationId xmlns:a16="http://schemas.microsoft.com/office/drawing/2014/main" id="{D173AC64-6FD0-ACA2-EBEE-3AD4272579D6}"/>
                </a:ext>
              </a:extLst>
            </p:cNvPr>
            <p:cNvSpPr/>
            <p:nvPr/>
          </p:nvSpPr>
          <p:spPr>
            <a:xfrm>
              <a:off x="6878053" y="1727035"/>
              <a:ext cx="821708" cy="4687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9" name="Group 8">
            <a:extLst>
              <a:ext uri="{FF2B5EF4-FFF2-40B4-BE49-F238E27FC236}">
                <a16:creationId xmlns:a16="http://schemas.microsoft.com/office/drawing/2014/main" id="{2F05135A-73F0-E66D-AC3B-E4C5DC1BA3A4}"/>
              </a:ext>
            </a:extLst>
          </p:cNvPr>
          <p:cNvGrpSpPr/>
          <p:nvPr/>
        </p:nvGrpSpPr>
        <p:grpSpPr>
          <a:xfrm>
            <a:off x="5286380" y="2992422"/>
            <a:ext cx="737101" cy="1299043"/>
            <a:chOff x="7838339" y="2226754"/>
            <a:chExt cx="2747284" cy="4841726"/>
          </a:xfrm>
          <a:solidFill>
            <a:schemeClr val="accent4"/>
          </a:solidFill>
        </p:grpSpPr>
        <p:sp>
          <p:nvSpPr>
            <p:cNvPr id="10" name="Round Same Side Corner Rectangle 3">
              <a:extLst>
                <a:ext uri="{FF2B5EF4-FFF2-40B4-BE49-F238E27FC236}">
                  <a16:creationId xmlns:a16="http://schemas.microsoft.com/office/drawing/2014/main" id="{95D28CFF-5673-E9C1-CB72-021D32275D24}"/>
                </a:ext>
              </a:extLst>
            </p:cNvPr>
            <p:cNvSpPr/>
            <p:nvPr/>
          </p:nvSpPr>
          <p:spPr>
            <a:xfrm>
              <a:off x="8212526" y="3545352"/>
              <a:ext cx="1224625" cy="3523128"/>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800" b="1"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F1A60206-F0A2-C87D-0BCF-86AB85229C4A}"/>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2" name="Group 11">
              <a:extLst>
                <a:ext uri="{FF2B5EF4-FFF2-40B4-BE49-F238E27FC236}">
                  <a16:creationId xmlns:a16="http://schemas.microsoft.com/office/drawing/2014/main" id="{A85702CB-E015-CE53-6466-755474B4BBF4}"/>
                </a:ext>
              </a:extLst>
            </p:cNvPr>
            <p:cNvGrpSpPr/>
            <p:nvPr/>
          </p:nvGrpSpPr>
          <p:grpSpPr>
            <a:xfrm rot="507905">
              <a:off x="7838339" y="3815940"/>
              <a:ext cx="553322" cy="1525212"/>
              <a:chOff x="7916671" y="3937945"/>
              <a:chExt cx="553322" cy="1525212"/>
            </a:xfrm>
            <a:grpFill/>
          </p:grpSpPr>
          <p:sp>
            <p:nvSpPr>
              <p:cNvPr id="16" name="Round Same Side Corner Rectangle 25">
                <a:extLst>
                  <a:ext uri="{FF2B5EF4-FFF2-40B4-BE49-F238E27FC236}">
                    <a16:creationId xmlns:a16="http://schemas.microsoft.com/office/drawing/2014/main" id="{16B27DDF-20BA-2506-B6D0-A8CCD34F6BF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Oval 16">
                <a:extLst>
                  <a:ext uri="{FF2B5EF4-FFF2-40B4-BE49-F238E27FC236}">
                    <a16:creationId xmlns:a16="http://schemas.microsoft.com/office/drawing/2014/main" id="{DF2BC897-4546-B819-E408-25D8D7A64B1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3" name="Group 12">
              <a:extLst>
                <a:ext uri="{FF2B5EF4-FFF2-40B4-BE49-F238E27FC236}">
                  <a16:creationId xmlns:a16="http://schemas.microsoft.com/office/drawing/2014/main" id="{CC9AA67A-436B-D552-1142-D3F9CA9CE2F5}"/>
                </a:ext>
              </a:extLst>
            </p:cNvPr>
            <p:cNvGrpSpPr/>
            <p:nvPr/>
          </p:nvGrpSpPr>
          <p:grpSpPr>
            <a:xfrm rot="21105829" flipH="1">
              <a:off x="9076231" y="2937680"/>
              <a:ext cx="1509392" cy="797620"/>
              <a:chOff x="6983808" y="3125783"/>
              <a:chExt cx="1480542" cy="797620"/>
            </a:xfrm>
            <a:grpFill/>
          </p:grpSpPr>
          <p:sp>
            <p:nvSpPr>
              <p:cNvPr id="14" name="Round Same Side Corner Rectangle 25">
                <a:extLst>
                  <a:ext uri="{FF2B5EF4-FFF2-40B4-BE49-F238E27FC236}">
                    <a16:creationId xmlns:a16="http://schemas.microsoft.com/office/drawing/2014/main" id="{DC53CC70-2ACA-ECF4-9385-7D6FB6ED05D4}"/>
                  </a:ext>
                </a:extLst>
              </p:cNvPr>
              <p:cNvSpPr/>
              <p:nvPr/>
            </p:nvSpPr>
            <p:spPr>
              <a:xfrm rot="17765098">
                <a:off x="7752109" y="3211163"/>
                <a:ext cx="358425" cy="106605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Oval 14">
                <a:extLst>
                  <a:ext uri="{FF2B5EF4-FFF2-40B4-BE49-F238E27FC236}">
                    <a16:creationId xmlns:a16="http://schemas.microsoft.com/office/drawing/2014/main" id="{C6B4FE1F-21FB-5729-B684-4F8414A499F2}"/>
                  </a:ext>
                </a:extLst>
              </p:cNvPr>
              <p:cNvSpPr/>
              <p:nvPr/>
            </p:nvSpPr>
            <p:spPr>
              <a:xfrm>
                <a:off x="6983808" y="3125783"/>
                <a:ext cx="412909" cy="4129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4050902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Gestión de casos</a:t>
            </a:r>
            <a:endParaRPr lang="es-ES_tradnl" dirty="0"/>
          </a:p>
        </p:txBody>
      </p:sp>
      <p:sp>
        <p:nvSpPr>
          <p:cNvPr id="3" name="TextBox 2">
            <a:extLst>
              <a:ext uri="{FF2B5EF4-FFF2-40B4-BE49-F238E27FC236}">
                <a16:creationId xmlns:a16="http://schemas.microsoft.com/office/drawing/2014/main" id="{EC235E00-38FD-AE94-DA08-5C6E99D1FE9D}"/>
              </a:ext>
            </a:extLst>
          </p:cNvPr>
          <p:cNvSpPr txBox="1"/>
          <p:nvPr/>
        </p:nvSpPr>
        <p:spPr>
          <a:xfrm>
            <a:off x="4192857" y="1908475"/>
            <a:ext cx="6991815" cy="3039615"/>
          </a:xfrm>
          <a:prstGeom prst="rect">
            <a:avLst/>
          </a:prstGeom>
          <a:noFill/>
        </p:spPr>
        <p:txBody>
          <a:bodyPr wrap="square" lIns="91440" tIns="45720" rIns="91440" bIns="45720" anchor="t">
            <a:spAutoFit/>
          </a:bodyPr>
          <a:lstStyle/>
          <a:p>
            <a:pPr>
              <a:lnSpc>
                <a:spcPct val="107000"/>
              </a:lnSpc>
              <a:spcAft>
                <a:spcPts val="800"/>
              </a:spcAft>
            </a:pPr>
            <a:r>
              <a:rPr lang="es-ES_tradnl" sz="2000" dirty="0">
                <a:effectLst/>
                <a:latin typeface="Arial" panose="020B0604020202020204" pitchFamily="34" charset="0"/>
                <a:ea typeface="Calibri" panose="020F0502020204030204" pitchFamily="34" charset="0"/>
                <a:cs typeface="Times New Roman" panose="02020603050405020304" pitchFamily="18" charset="0"/>
              </a:rPr>
              <a:t>El interés superior del menor debe ser la base para todas las decisiones y medidas que se tomen</a:t>
            </a:r>
            <a:r>
              <a:rPr lang="es-ES_tradnl" sz="2000" dirty="0">
                <a:latin typeface="Arial" panose="020B0604020202020204" pitchFamily="34" charset="0"/>
                <a:ea typeface="Calibri" panose="020F0502020204030204" pitchFamily="34" charset="0"/>
                <a:cs typeface="Times New Roman" panose="02020603050405020304" pitchFamily="18" charset="0"/>
              </a:rPr>
              <a:t>. También debe ser la base para la relación entre los</a:t>
            </a:r>
            <a:r>
              <a:rPr lang="es-ES_tradnl" sz="2000" dirty="0">
                <a:effectLst/>
                <a:latin typeface="Arial" panose="020B0604020202020204" pitchFamily="34" charset="0"/>
                <a:ea typeface="Calibri" panose="020F0502020204030204" pitchFamily="34" charset="0"/>
                <a:cs typeface="Times New Roman" panose="02020603050405020304" pitchFamily="18" charset="0"/>
              </a:rPr>
              <a:t> los proveedores de servicios y las/os menores y sus familias. Las/os asistentes sociales y sus supervisores deben evaluar los riesgos y recursos de la/del menor y su entorno de forma permanente, considerar las consecuencias (positivas y/o negativas) de esas acciones, y discutirlas siempre con la/el menor y sus cuidadores antes de tomar decisiones.</a:t>
            </a:r>
            <a:endParaRPr lang="es-ES_tradnl"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200AB11C-BF70-0669-08D8-FC22FE1A6747}"/>
              </a:ext>
            </a:extLst>
          </p:cNvPr>
          <p:cNvSpPr txBox="1"/>
          <p:nvPr/>
        </p:nvSpPr>
        <p:spPr>
          <a:xfrm>
            <a:off x="656389" y="1908475"/>
            <a:ext cx="2878548" cy="1644296"/>
          </a:xfrm>
          <a:prstGeom prst="rect">
            <a:avLst/>
          </a:prstGeom>
          <a:noFill/>
        </p:spPr>
        <p:txBody>
          <a:bodyPr wrap="square" lIns="91440" tIns="45720" rIns="91440" bIns="45720" anchor="t">
            <a:spAutoFit/>
          </a:bodyPr>
          <a:lstStyle/>
          <a:p>
            <a:pPr>
              <a:lnSpc>
                <a:spcPct val="107000"/>
              </a:lnSpc>
            </a:pPr>
            <a:r>
              <a:rPr lang="es-ES_tradnl" sz="2400" b="1" dirty="0">
                <a:latin typeface="Arial" panose="020B0604020202020204" pitchFamily="34" charset="0"/>
                <a:cs typeface="Arial" panose="020B0604020202020204" pitchFamily="34" charset="0"/>
              </a:rPr>
              <a:t>PRIORIZAR EL INTERÉS SUPERIOR DE LA/DEL MENOR</a:t>
            </a:r>
          </a:p>
        </p:txBody>
      </p:sp>
      <p:sp>
        <p:nvSpPr>
          <p:cNvPr id="9" name="Rectangle 8">
            <a:extLst>
              <a:ext uri="{FF2B5EF4-FFF2-40B4-BE49-F238E27FC236}">
                <a16:creationId xmlns:a16="http://schemas.microsoft.com/office/drawing/2014/main" id="{89DCB849-4078-58BB-FC35-7D48B26E3C6C}"/>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id="{B66D9941-FF07-1570-4312-2A0A9ACA4D78}"/>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4104190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Gestión de casos</a:t>
            </a:r>
            <a:endParaRPr lang="es-ES_tradnl" dirty="0"/>
          </a:p>
        </p:txBody>
      </p:sp>
      <p:sp>
        <p:nvSpPr>
          <p:cNvPr id="3" name="TextBox 2">
            <a:extLst>
              <a:ext uri="{FF2B5EF4-FFF2-40B4-BE49-F238E27FC236}">
                <a16:creationId xmlns:a16="http://schemas.microsoft.com/office/drawing/2014/main" id="{DDAA10D8-6216-2EF6-BCA1-2286B6C2070F}"/>
              </a:ext>
            </a:extLst>
          </p:cNvPr>
          <p:cNvSpPr txBox="1"/>
          <p:nvPr/>
        </p:nvSpPr>
        <p:spPr>
          <a:xfrm>
            <a:off x="4192857" y="1928017"/>
            <a:ext cx="6991815" cy="2044278"/>
          </a:xfrm>
          <a:prstGeom prst="rect">
            <a:avLst/>
          </a:prstGeom>
          <a:noFill/>
        </p:spPr>
        <p:txBody>
          <a:bodyPr wrap="square" lIns="91440" tIns="45720" rIns="91440" bIns="45720" anchor="t">
            <a:spAutoFit/>
          </a:bodyPr>
          <a:lstStyle/>
          <a:p>
            <a:pPr>
              <a:lnSpc>
                <a:spcPct val="107000"/>
              </a:lnSpc>
              <a:spcAft>
                <a:spcPts val="800"/>
              </a:spcAft>
            </a:pPr>
            <a:r>
              <a:rPr lang="es-ES_tradnl" sz="2000" dirty="0">
                <a:effectLst/>
                <a:latin typeface="Arial" panose="020B0604020202020204" pitchFamily="34" charset="0"/>
                <a:ea typeface="Calibri" panose="020F0502020204030204" pitchFamily="34" charset="0"/>
                <a:cs typeface="Arial" panose="020B0604020202020204" pitchFamily="34" charset="0"/>
              </a:rPr>
              <a:t>Es decir, garantizar que no se discrimine a las/os niñas/os (que no sean maltratada</a:t>
            </a:r>
            <a:r>
              <a:rPr lang="es-ES_tradnl" sz="2000" dirty="0">
                <a:latin typeface="Arial" panose="020B0604020202020204" pitchFamily="34" charset="0"/>
                <a:ea typeface="Calibri" panose="020F0502020204030204" pitchFamily="34" charset="0"/>
                <a:cs typeface="Arial" panose="020B0604020202020204" pitchFamily="34" charset="0"/>
              </a:rPr>
              <a:t>s/</a:t>
            </a:r>
            <a:r>
              <a:rPr lang="es-ES_tradnl" sz="2000" dirty="0">
                <a:effectLst/>
                <a:latin typeface="Arial" panose="020B0604020202020204" pitchFamily="34" charset="0"/>
                <a:ea typeface="Calibri" panose="020F0502020204030204" pitchFamily="34" charset="0"/>
                <a:cs typeface="Arial" panose="020B0604020202020204" pitchFamily="34" charset="0"/>
              </a:rPr>
              <a:t>os y que no se les niegue ningún servicio) debido a sus características individuales o por su pertenencia a algún grupo (p. ej., sexo, edad, perfil socioeconómico, raza, religión, etnia, discapacidad, orientación sexual o identidad de género).</a:t>
            </a:r>
          </a:p>
        </p:txBody>
      </p:sp>
      <p:sp>
        <p:nvSpPr>
          <p:cNvPr id="5" name="TextBox 4">
            <a:extLst>
              <a:ext uri="{FF2B5EF4-FFF2-40B4-BE49-F238E27FC236}">
                <a16:creationId xmlns:a16="http://schemas.microsoft.com/office/drawing/2014/main" id="{CE7D8F84-8C08-476B-321C-95F71BA5E1BE}"/>
              </a:ext>
            </a:extLst>
          </p:cNvPr>
          <p:cNvSpPr txBox="1"/>
          <p:nvPr/>
        </p:nvSpPr>
        <p:spPr>
          <a:xfrm>
            <a:off x="656389" y="1928017"/>
            <a:ext cx="2878548" cy="853952"/>
          </a:xfrm>
          <a:prstGeom prst="rect">
            <a:avLst/>
          </a:prstGeom>
          <a:noFill/>
        </p:spPr>
        <p:txBody>
          <a:bodyPr wrap="square" lIns="91440" tIns="45720" rIns="91440" bIns="45720" anchor="t">
            <a:spAutoFit/>
          </a:bodyPr>
          <a:lstStyle/>
          <a:p>
            <a:pPr>
              <a:lnSpc>
                <a:spcPct val="107000"/>
              </a:lnSpc>
            </a:pPr>
            <a:r>
              <a:rPr lang="es-ES_tradnl" sz="2400" b="1" dirty="0">
                <a:latin typeface="Arial" panose="020B0604020202020204" pitchFamily="34" charset="0"/>
                <a:cs typeface="Arial" panose="020B0604020202020204" pitchFamily="34" charset="0"/>
              </a:rPr>
              <a:t>NO DISCRIMINACIÓN</a:t>
            </a:r>
          </a:p>
        </p:txBody>
      </p:sp>
      <p:sp>
        <p:nvSpPr>
          <p:cNvPr id="6" name="Rectangle 5">
            <a:extLst>
              <a:ext uri="{FF2B5EF4-FFF2-40B4-BE49-F238E27FC236}">
                <a16:creationId xmlns:a16="http://schemas.microsoft.com/office/drawing/2014/main" id="{A364B0D0-E1E6-C4AD-DEA6-88B7971A2856}"/>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id="{7DA745D7-495B-30FE-C18D-43163EE22B6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290447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Guía del facilitador</a:t>
            </a:r>
            <a:endParaRPr lang="es-ES_tradnl" sz="5400" b="1" dirty="0">
              <a:solidFill>
                <a:schemeClr val="bg1">
                  <a:lumMod val="75000"/>
                </a:schemeClr>
              </a:solidFill>
            </a:endParaRPr>
          </a:p>
        </p:txBody>
      </p:sp>
    </p:spTree>
    <p:extLst>
      <p:ext uri="{BB962C8B-B14F-4D97-AF65-F5344CB8AC3E}">
        <p14:creationId xmlns:p14="http://schemas.microsoft.com/office/powerpoint/2010/main" val="155410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Gestión de casos</a:t>
            </a:r>
            <a:endParaRPr lang="es-ES_tradnl" dirty="0"/>
          </a:p>
        </p:txBody>
      </p:sp>
      <p:sp>
        <p:nvSpPr>
          <p:cNvPr id="3" name="TextBox 2">
            <a:extLst>
              <a:ext uri="{FF2B5EF4-FFF2-40B4-BE49-F238E27FC236}">
                <a16:creationId xmlns:a16="http://schemas.microsoft.com/office/drawing/2014/main" id="{5DF96E46-A049-E740-5AE5-BC9075E42D95}"/>
              </a:ext>
            </a:extLst>
          </p:cNvPr>
          <p:cNvSpPr txBox="1"/>
          <p:nvPr/>
        </p:nvSpPr>
        <p:spPr>
          <a:xfrm>
            <a:off x="4192857" y="1928017"/>
            <a:ext cx="7242393" cy="4020203"/>
          </a:xfrm>
          <a:prstGeom prst="rect">
            <a:avLst/>
          </a:prstGeom>
          <a:noFill/>
        </p:spPr>
        <p:txBody>
          <a:bodyPr wrap="square" lIns="91440" tIns="45720" rIns="91440" bIns="45720" anchor="t">
            <a:spAutoFit/>
          </a:bodyPr>
          <a:lstStyle/>
          <a:p>
            <a:pPr>
              <a:lnSpc>
                <a:spcPct val="107000"/>
              </a:lnSpc>
              <a:spcAft>
                <a:spcPts val="800"/>
              </a:spcAft>
            </a:pPr>
            <a:r>
              <a:rPr lang="es-ES_tradnl" sz="2000" dirty="0">
                <a:effectLst/>
                <a:latin typeface="Arial" panose="020B0604020202020204" pitchFamily="34" charset="0"/>
                <a:ea typeface="Calibri" panose="020F0502020204030204" pitchFamily="34" charset="0"/>
                <a:cs typeface="Arial" panose="020B0604020202020204" pitchFamily="34" charset="0"/>
              </a:rPr>
              <a:t>Es el deseo voluntario de una persona, con capacidad para hacerlo, de dar su consentimiento y de tomar una decisión de forma libre e informada. Antes de prestar cualquier servicio, se debe solicitar el consentimiento de las/os menores y sus familias o cuidadores. Con el fin de garantizar el consentimiento informado, las/os asistentes sociales deben comprobar que las/os menores y sus familias comprenden todo claramente: los servicios y las opciones disponibles (es decir, el proceso de gestión de casos), los posibles riesgos y beneficios al recibir los servicios, la información/datos que se recopilará/n, el uso que se dará a esa información, la confidencialidad y sus límites.</a:t>
            </a:r>
          </a:p>
        </p:txBody>
      </p:sp>
      <p:sp>
        <p:nvSpPr>
          <p:cNvPr id="5" name="TextBox 4">
            <a:extLst>
              <a:ext uri="{FF2B5EF4-FFF2-40B4-BE49-F238E27FC236}">
                <a16:creationId xmlns:a16="http://schemas.microsoft.com/office/drawing/2014/main" id="{42878EF6-2EEF-4845-6D16-3AD4E06EFDA5}"/>
              </a:ext>
            </a:extLst>
          </p:cNvPr>
          <p:cNvSpPr txBox="1"/>
          <p:nvPr/>
        </p:nvSpPr>
        <p:spPr>
          <a:xfrm>
            <a:off x="457200" y="1928017"/>
            <a:ext cx="3077737" cy="1644296"/>
          </a:xfrm>
          <a:prstGeom prst="rect">
            <a:avLst/>
          </a:prstGeom>
          <a:noFill/>
        </p:spPr>
        <p:txBody>
          <a:bodyPr wrap="square" lIns="91440" tIns="45720" rIns="91440" bIns="45720" anchor="t">
            <a:spAutoFit/>
          </a:bodyPr>
          <a:lstStyle/>
          <a:p>
            <a:pPr>
              <a:lnSpc>
                <a:spcPct val="107000"/>
              </a:lnSpc>
            </a:pPr>
            <a:r>
              <a:rPr lang="es-ES_tradnl" sz="2400" b="1" dirty="0">
                <a:latin typeface="Arial" panose="020B0604020202020204" pitchFamily="34" charset="0"/>
                <a:cs typeface="Arial" panose="020B0604020202020204" pitchFamily="34" charset="0"/>
              </a:rPr>
              <a:t>SOLICITAR EL CONSENTIMIENTO Y/O ASENTIMIENTO INFORMADO</a:t>
            </a:r>
          </a:p>
        </p:txBody>
      </p:sp>
      <p:sp>
        <p:nvSpPr>
          <p:cNvPr id="6" name="Rectangle 5">
            <a:extLst>
              <a:ext uri="{FF2B5EF4-FFF2-40B4-BE49-F238E27FC236}">
                <a16:creationId xmlns:a16="http://schemas.microsoft.com/office/drawing/2014/main" id="{08A8258B-ED41-631A-41BF-D8A19446DD0D}"/>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id="{5B88DD03-8400-1B37-F59F-A178D2ED6FC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768015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Gestión de casos</a:t>
            </a:r>
            <a:endParaRPr lang="es-ES_tradnl" dirty="0"/>
          </a:p>
        </p:txBody>
      </p:sp>
      <p:sp>
        <p:nvSpPr>
          <p:cNvPr id="4" name="TextBox 3">
            <a:extLst>
              <a:ext uri="{FF2B5EF4-FFF2-40B4-BE49-F238E27FC236}">
                <a16:creationId xmlns:a16="http://schemas.microsoft.com/office/drawing/2014/main" id="{F34EA8B3-243D-C261-D67C-8396F1E3EC7E}"/>
              </a:ext>
            </a:extLst>
          </p:cNvPr>
          <p:cNvSpPr txBox="1"/>
          <p:nvPr/>
        </p:nvSpPr>
        <p:spPr>
          <a:xfrm>
            <a:off x="4192857" y="1712869"/>
            <a:ext cx="7160943" cy="4349524"/>
          </a:xfrm>
          <a:prstGeom prst="rect">
            <a:avLst/>
          </a:prstGeom>
          <a:noFill/>
        </p:spPr>
        <p:txBody>
          <a:bodyPr wrap="square" lIns="91440" tIns="45720" rIns="91440" bIns="45720" anchor="t">
            <a:spAutoFit/>
          </a:bodyPr>
          <a:lstStyle/>
          <a:p>
            <a:pPr>
              <a:lnSpc>
                <a:spcPct val="107000"/>
              </a:lnSpc>
              <a:spcAft>
                <a:spcPts val="800"/>
              </a:spcAft>
            </a:pPr>
            <a:r>
              <a:rPr lang="es-ES_tradnl" sz="2000" dirty="0">
                <a:effectLst/>
                <a:latin typeface="Arial" panose="020B0604020202020204" pitchFamily="34" charset="0"/>
                <a:ea typeface="Calibri" panose="020F0502020204030204" pitchFamily="34" charset="0"/>
                <a:cs typeface="Arial" panose="020B0604020202020204" pitchFamily="34" charset="0"/>
              </a:rPr>
              <a:t>La confidencialidad está relacionada con </a:t>
            </a:r>
            <a:r>
              <a:rPr lang="es-ES_tradnl" sz="2000" dirty="0">
                <a:latin typeface="Arial" panose="020B0604020202020204" pitchFamily="34" charset="0"/>
                <a:ea typeface="Calibri" panose="020F0502020204030204" pitchFamily="34" charset="0"/>
                <a:cs typeface="Arial" panose="020B0604020202020204" pitchFamily="34" charset="0"/>
              </a:rPr>
              <a:t>e</a:t>
            </a:r>
            <a:r>
              <a:rPr lang="es-ES_tradnl" sz="2000" dirty="0">
                <a:effectLst/>
                <a:latin typeface="Arial" panose="020B0604020202020204" pitchFamily="34" charset="0"/>
                <a:ea typeface="Calibri" panose="020F0502020204030204" pitchFamily="34" charset="0"/>
                <a:cs typeface="Arial" panose="020B0604020202020204" pitchFamily="34" charset="0"/>
              </a:rPr>
              <a:t>l intercambio de la información en función de la “necesidad de conocerla”. El principio de  "necesidad de saber” (</a:t>
            </a:r>
            <a:r>
              <a:rPr lang="es-ES_tradnl" sz="2000" i="1" dirty="0">
                <a:effectLst/>
                <a:latin typeface="Arial" panose="020B0604020202020204" pitchFamily="34" charset="0"/>
                <a:ea typeface="Calibri" panose="020F0502020204030204" pitchFamily="34" charset="0"/>
                <a:cs typeface="Arial" panose="020B0604020202020204" pitchFamily="34" charset="0"/>
              </a:rPr>
              <a:t>need-to-know</a:t>
            </a:r>
            <a:r>
              <a:rPr lang="es-ES_tradnl" sz="2000" dirty="0">
                <a:effectLst/>
                <a:latin typeface="Arial" panose="020B0604020202020204" pitchFamily="34" charset="0"/>
                <a:ea typeface="Calibri" panose="020F0502020204030204" pitchFamily="34" charset="0"/>
                <a:cs typeface="Arial" panose="020B0604020202020204" pitchFamily="34" charset="0"/>
              </a:rPr>
              <a:t>, en inglés) establece la necesidad de limitar el acceso a información confidencial y la obligación de </a:t>
            </a:r>
            <a:r>
              <a:rPr lang="es-ES_tradnl" sz="2000" b="1" dirty="0">
                <a:effectLst/>
                <a:latin typeface="Arial" panose="020B0604020202020204" pitchFamily="34" charset="0"/>
                <a:ea typeface="Calibri" panose="020F0502020204030204" pitchFamily="34" charset="0"/>
                <a:cs typeface="Arial" panose="020B0604020202020204" pitchFamily="34" charset="0"/>
              </a:rPr>
              <a:t>compartirla solo con aquellas personas que necesitan la información para proteger a la/al menor</a:t>
            </a:r>
            <a:r>
              <a:rPr lang="es-ES_tradnl" sz="2000" dirty="0">
                <a:effectLst/>
                <a:latin typeface="Arial" panose="020B0604020202020204" pitchFamily="34" charset="0"/>
                <a:ea typeface="Calibri" panose="020F0502020204030204" pitchFamily="34" charset="0"/>
                <a:cs typeface="Arial" panose="020B0604020202020204" pitchFamily="34" charset="0"/>
              </a:rPr>
              <a:t>. Toda información confidencial </a:t>
            </a:r>
            <a:r>
              <a:rPr lang="es-ES_tradnl" sz="2000" dirty="0">
                <a:latin typeface="Arial" panose="020B0604020202020204" pitchFamily="34" charset="0"/>
                <a:ea typeface="Calibri" panose="020F0502020204030204" pitchFamily="34" charset="0"/>
                <a:cs typeface="Arial" panose="020B0604020202020204" pitchFamily="34" charset="0"/>
              </a:rPr>
              <a:t>o dato personal de las/os menores que se recopile </a:t>
            </a:r>
            <a:r>
              <a:rPr lang="es-ES_tradnl" sz="2000" dirty="0">
                <a:effectLst/>
                <a:latin typeface="Arial" panose="020B0604020202020204" pitchFamily="34" charset="0"/>
                <a:ea typeface="Calibri" panose="020F0502020204030204" pitchFamily="34" charset="0"/>
                <a:cs typeface="Arial" panose="020B0604020202020204" pitchFamily="34" charset="0"/>
              </a:rPr>
              <a:t>debe ser compartido con </a:t>
            </a:r>
            <a:r>
              <a:rPr lang="es-ES_tradnl" sz="2000" b="1" dirty="0">
                <a:effectLst/>
                <a:latin typeface="Arial" panose="020B0604020202020204" pitchFamily="34" charset="0"/>
                <a:ea typeface="Calibri" panose="020F0502020204030204" pitchFamily="34" charset="0"/>
                <a:cs typeface="Arial" panose="020B0604020202020204" pitchFamily="34" charset="0"/>
              </a:rPr>
              <a:t>la menor cantidad de personas y aplicando el principio de necesidad de saber</a:t>
            </a:r>
            <a:r>
              <a:rPr lang="es-ES_tradnl" sz="2000" dirty="0">
                <a:effectLst/>
                <a:latin typeface="Arial" panose="020B0604020202020204" pitchFamily="34" charset="0"/>
                <a:ea typeface="Calibri" panose="020F0502020204030204" pitchFamily="34" charset="0"/>
                <a:cs typeface="Arial" panose="020B0604020202020204" pitchFamily="34" charset="0"/>
              </a:rPr>
              <a:t>. </a:t>
            </a:r>
            <a:r>
              <a:rPr lang="es-ES_tradnl" sz="2000" dirty="0">
                <a:latin typeface="Arial" panose="020B0604020202020204" pitchFamily="34" charset="0"/>
                <a:ea typeface="Calibri" panose="020F0502020204030204" pitchFamily="34" charset="0"/>
                <a:cs typeface="Arial" panose="020B0604020202020204" pitchFamily="34" charset="0"/>
              </a:rPr>
              <a:t>Para c</a:t>
            </a:r>
            <a:r>
              <a:rPr lang="es-ES_tradnl" sz="2000" dirty="0">
                <a:effectLst/>
                <a:latin typeface="Arial" panose="020B0604020202020204" pitchFamily="34" charset="0"/>
                <a:ea typeface="Calibri" panose="020F0502020204030204" pitchFamily="34" charset="0"/>
                <a:cs typeface="Arial" panose="020B0604020202020204" pitchFamily="34" charset="0"/>
              </a:rPr>
              <a:t>umplir con la confidencialidad, los proveedores de servicios deben proteger la información de los clientes y garantizar que solo se pueda acceder a ella con la autorización clara del cliente.</a:t>
            </a:r>
          </a:p>
        </p:txBody>
      </p:sp>
      <p:sp>
        <p:nvSpPr>
          <p:cNvPr id="5" name="TextBox 4">
            <a:extLst>
              <a:ext uri="{FF2B5EF4-FFF2-40B4-BE49-F238E27FC236}">
                <a16:creationId xmlns:a16="http://schemas.microsoft.com/office/drawing/2014/main" id="{F6CDD8C2-7CC9-B9AA-8AD0-3B0AC0FEACBB}"/>
              </a:ext>
            </a:extLst>
          </p:cNvPr>
          <p:cNvSpPr txBox="1"/>
          <p:nvPr/>
        </p:nvSpPr>
        <p:spPr>
          <a:xfrm>
            <a:off x="656388" y="1928017"/>
            <a:ext cx="3257689" cy="828625"/>
          </a:xfrm>
          <a:prstGeom prst="rect">
            <a:avLst/>
          </a:prstGeom>
          <a:noFill/>
        </p:spPr>
        <p:txBody>
          <a:bodyPr wrap="square" lIns="91440" tIns="45720" rIns="91440" bIns="45720" anchor="t">
            <a:spAutoFit/>
          </a:bodyPr>
          <a:lstStyle/>
          <a:p>
            <a:pPr>
              <a:lnSpc>
                <a:spcPct val="107000"/>
              </a:lnSpc>
            </a:pPr>
            <a:r>
              <a:rPr lang="es-ES_tradnl" sz="2320" b="1" dirty="0">
                <a:latin typeface="Arial" panose="020B0604020202020204" pitchFamily="34" charset="0"/>
                <a:cs typeface="Arial" panose="020B0604020202020204" pitchFamily="34" charset="0"/>
              </a:rPr>
              <a:t>RESPETAR LA CONFIDENCIALIDAD</a:t>
            </a:r>
          </a:p>
        </p:txBody>
      </p:sp>
      <p:sp>
        <p:nvSpPr>
          <p:cNvPr id="6" name="Rectangle 5">
            <a:extLst>
              <a:ext uri="{FF2B5EF4-FFF2-40B4-BE49-F238E27FC236}">
                <a16:creationId xmlns:a16="http://schemas.microsoft.com/office/drawing/2014/main" id="{76C72BCE-A8FA-AFBA-B03E-59C8D81A51B5}"/>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id="{C538D211-8E7F-E739-AAE5-849B274E4C6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2482882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Gestión de casos</a:t>
            </a:r>
            <a:endParaRPr lang="es-ES_tradnl" dirty="0"/>
          </a:p>
        </p:txBody>
      </p:sp>
      <p:sp>
        <p:nvSpPr>
          <p:cNvPr id="6" name="TextBox 5">
            <a:extLst>
              <a:ext uri="{FF2B5EF4-FFF2-40B4-BE49-F238E27FC236}">
                <a16:creationId xmlns:a16="http://schemas.microsoft.com/office/drawing/2014/main" id="{FB238CD2-AB7B-9768-E22F-0796658F2F7D}"/>
              </a:ext>
            </a:extLst>
          </p:cNvPr>
          <p:cNvSpPr txBox="1"/>
          <p:nvPr/>
        </p:nvSpPr>
        <p:spPr>
          <a:xfrm>
            <a:off x="4192857" y="1928017"/>
            <a:ext cx="7299896" cy="3690882"/>
          </a:xfrm>
          <a:prstGeom prst="rect">
            <a:avLst/>
          </a:prstGeom>
          <a:noFill/>
        </p:spPr>
        <p:txBody>
          <a:bodyPr wrap="square" lIns="91440" tIns="45720" rIns="91440" bIns="45720" anchor="t">
            <a:spAutoFit/>
          </a:bodyPr>
          <a:lstStyle/>
          <a:p>
            <a:pPr>
              <a:lnSpc>
                <a:spcPct val="107000"/>
              </a:lnSpc>
              <a:spcAft>
                <a:spcPts val="800"/>
              </a:spcAft>
            </a:pPr>
            <a:r>
              <a:rPr lang="es-ES_tradnl" sz="2000" dirty="0">
                <a:effectLst/>
                <a:latin typeface="Arial" panose="020B0604020202020204" pitchFamily="34" charset="0"/>
                <a:ea typeface="Calibri" panose="020F0502020204030204" pitchFamily="34" charset="0"/>
                <a:cs typeface="Arial" panose="020B0604020202020204" pitchFamily="34" charset="0"/>
              </a:rPr>
              <a:t>Se refiere al hecho de responsabilizarnos de nuestras acciones y de las consecuencias que estas tengan. Las agencias/organizaciones y el personal que participa en la gestión de casos tienen una responsabilidad ante la/el menor, la familia y la comunidad. Las agencias/organizaciones y el personal que participa en la gestión de casos deben cumplir las leyes y políticas de cada país. También deben cumplir con los códigos de conducta profesional, si los hay. A falta de un marco jurídico, los principios rectores y las normas relativas a las buenas prácticas establecidas en los estándares mínimos para la gestión de casos constituyen una base para la práctica</a:t>
            </a:r>
            <a:r>
              <a:rPr lang="es-ES_tradnl" sz="2000" dirty="0">
                <a:latin typeface="Arial" panose="020B0604020202020204" pitchFamily="34" charset="0"/>
                <a:ea typeface="Calibri" panose="020F0502020204030204" pitchFamily="34" charset="0"/>
                <a:cs typeface="Arial" panose="020B0604020202020204" pitchFamily="34" charset="0"/>
              </a:rPr>
              <a:t>.</a:t>
            </a:r>
            <a:endParaRPr lang="es-ES_tradnl"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2F4C3F9-4182-F8B6-10F7-FFF5F4AB71A0}"/>
              </a:ext>
            </a:extLst>
          </p:cNvPr>
          <p:cNvSpPr txBox="1"/>
          <p:nvPr/>
        </p:nvSpPr>
        <p:spPr>
          <a:xfrm>
            <a:off x="376518" y="1928017"/>
            <a:ext cx="3158419" cy="853952"/>
          </a:xfrm>
          <a:prstGeom prst="rect">
            <a:avLst/>
          </a:prstGeom>
          <a:noFill/>
        </p:spPr>
        <p:txBody>
          <a:bodyPr wrap="square" lIns="91440" tIns="45720" rIns="91440" bIns="45720" anchor="t">
            <a:spAutoFit/>
          </a:bodyPr>
          <a:lstStyle/>
          <a:p>
            <a:pPr>
              <a:lnSpc>
                <a:spcPct val="107000"/>
              </a:lnSpc>
            </a:pPr>
            <a:r>
              <a:rPr lang="es-ES_tradnl" sz="2400" b="1" dirty="0">
                <a:latin typeface="Arial" panose="020B0604020202020204" pitchFamily="34" charset="0"/>
                <a:cs typeface="Arial" panose="020B0604020202020204" pitchFamily="34" charset="0"/>
              </a:rPr>
              <a:t>GARANTIZAR LA RESPONSABILIDAD</a:t>
            </a:r>
          </a:p>
        </p:txBody>
      </p:sp>
      <p:sp>
        <p:nvSpPr>
          <p:cNvPr id="8" name="Rectangle 7">
            <a:extLst>
              <a:ext uri="{FF2B5EF4-FFF2-40B4-BE49-F238E27FC236}">
                <a16:creationId xmlns:a16="http://schemas.microsoft.com/office/drawing/2014/main" id="{D35F5ABB-729F-F57F-24FD-3F5209E74439}"/>
              </a:ext>
            </a:extLst>
          </p:cNvPr>
          <p:cNvSpPr/>
          <p:nvPr/>
        </p:nvSpPr>
        <p:spPr>
          <a:xfrm>
            <a:off x="3813716" y="1785814"/>
            <a:ext cx="100362" cy="35444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1">
            <a:extLst>
              <a:ext uri="{FF2B5EF4-FFF2-40B4-BE49-F238E27FC236}">
                <a16:creationId xmlns:a16="http://schemas.microsoft.com/office/drawing/2014/main" id="{9DFFB383-F2C8-FB51-A058-73A683C82E9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3510247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Ejercicio: Pasos en la gestión de casos</a:t>
            </a:r>
            <a:endParaRPr lang="es-ES_tradnl" dirty="0"/>
          </a:p>
        </p:txBody>
      </p:sp>
      <p:sp>
        <p:nvSpPr>
          <p:cNvPr id="4" name="Arrow: Pentagon 3">
            <a:extLst>
              <a:ext uri="{FF2B5EF4-FFF2-40B4-BE49-F238E27FC236}">
                <a16:creationId xmlns:a16="http://schemas.microsoft.com/office/drawing/2014/main" id="{60B46B9F-DBC5-903A-BFD4-5DF54E87BBB0}"/>
              </a:ext>
            </a:extLst>
          </p:cNvPr>
          <p:cNvSpPr/>
          <p:nvPr/>
        </p:nvSpPr>
        <p:spPr>
          <a:xfrm>
            <a:off x="2152191"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Arrow: Pentagon 4">
            <a:extLst>
              <a:ext uri="{FF2B5EF4-FFF2-40B4-BE49-F238E27FC236}">
                <a16:creationId xmlns:a16="http://schemas.microsoft.com/office/drawing/2014/main" id="{0DC8681E-C34B-4E72-6724-C5E94926F952}"/>
              </a:ext>
            </a:extLst>
          </p:cNvPr>
          <p:cNvSpPr/>
          <p:nvPr/>
        </p:nvSpPr>
        <p:spPr>
          <a:xfrm>
            <a:off x="3677063"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Arrow: Pentagon 5">
            <a:extLst>
              <a:ext uri="{FF2B5EF4-FFF2-40B4-BE49-F238E27FC236}">
                <a16:creationId xmlns:a16="http://schemas.microsoft.com/office/drawing/2014/main" id="{E5510F9B-E2E6-99D0-6348-E770177C3B3C}"/>
              </a:ext>
            </a:extLst>
          </p:cNvPr>
          <p:cNvSpPr/>
          <p:nvPr/>
        </p:nvSpPr>
        <p:spPr>
          <a:xfrm>
            <a:off x="5225217"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Arrow: Pentagon 6">
            <a:extLst>
              <a:ext uri="{FF2B5EF4-FFF2-40B4-BE49-F238E27FC236}">
                <a16:creationId xmlns:a16="http://schemas.microsoft.com/office/drawing/2014/main" id="{2DA339C7-515C-124E-FA3B-105DC1ACD26A}"/>
              </a:ext>
            </a:extLst>
          </p:cNvPr>
          <p:cNvSpPr/>
          <p:nvPr/>
        </p:nvSpPr>
        <p:spPr>
          <a:xfrm>
            <a:off x="6754079"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Arrow: Pentagon 7">
            <a:extLst>
              <a:ext uri="{FF2B5EF4-FFF2-40B4-BE49-F238E27FC236}">
                <a16:creationId xmlns:a16="http://schemas.microsoft.com/office/drawing/2014/main" id="{EBA52F55-F38B-DA5D-E739-EFB8A4A430EE}"/>
              </a:ext>
            </a:extLst>
          </p:cNvPr>
          <p:cNvSpPr/>
          <p:nvPr/>
        </p:nvSpPr>
        <p:spPr>
          <a:xfrm>
            <a:off x="8263651"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Arrow: Pentagon 8">
            <a:extLst>
              <a:ext uri="{FF2B5EF4-FFF2-40B4-BE49-F238E27FC236}">
                <a16:creationId xmlns:a16="http://schemas.microsoft.com/office/drawing/2014/main" id="{3DCC1F73-4E00-FA0F-9098-B8894A011965}"/>
              </a:ext>
            </a:extLst>
          </p:cNvPr>
          <p:cNvSpPr/>
          <p:nvPr/>
        </p:nvSpPr>
        <p:spPr>
          <a:xfrm>
            <a:off x="9792513" y="1909368"/>
            <a:ext cx="326398" cy="685799"/>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9" name="Group 68">
            <a:extLst>
              <a:ext uri="{FF2B5EF4-FFF2-40B4-BE49-F238E27FC236}">
                <a16:creationId xmlns:a16="http://schemas.microsoft.com/office/drawing/2014/main" id="{4C2AF0DD-8031-824C-338B-174206A40666}"/>
              </a:ext>
            </a:extLst>
          </p:cNvPr>
          <p:cNvGrpSpPr/>
          <p:nvPr/>
        </p:nvGrpSpPr>
        <p:grpSpPr>
          <a:xfrm>
            <a:off x="1698140" y="3211043"/>
            <a:ext cx="8795719" cy="2180571"/>
            <a:chOff x="2371521" y="2971292"/>
            <a:chExt cx="7257242" cy="1799163"/>
          </a:xfrm>
        </p:grpSpPr>
        <p:grpSp>
          <p:nvGrpSpPr>
            <p:cNvPr id="11" name="Group 10">
              <a:extLst>
                <a:ext uri="{FF2B5EF4-FFF2-40B4-BE49-F238E27FC236}">
                  <a16:creationId xmlns:a16="http://schemas.microsoft.com/office/drawing/2014/main" id="{E508C57F-FB73-1179-9C98-32D7C4008061}"/>
                </a:ext>
              </a:extLst>
            </p:cNvPr>
            <p:cNvGrpSpPr/>
            <p:nvPr/>
          </p:nvGrpSpPr>
          <p:grpSpPr>
            <a:xfrm>
              <a:off x="2371521" y="2971292"/>
              <a:ext cx="950012" cy="1799163"/>
              <a:chOff x="7838339" y="2226754"/>
              <a:chExt cx="1969639" cy="3730164"/>
            </a:xfrm>
            <a:solidFill>
              <a:schemeClr val="accent4"/>
            </a:solidFill>
          </p:grpSpPr>
          <p:sp>
            <p:nvSpPr>
              <p:cNvPr id="15" name="Round Same Side Corner Rectangle 3">
                <a:extLst>
                  <a:ext uri="{FF2B5EF4-FFF2-40B4-BE49-F238E27FC236}">
                    <a16:creationId xmlns:a16="http://schemas.microsoft.com/office/drawing/2014/main" id="{9E23F56F-AC05-76F1-DB45-619CD3594A47}"/>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Oval 15">
                <a:extLst>
                  <a:ext uri="{FF2B5EF4-FFF2-40B4-BE49-F238E27FC236}">
                    <a16:creationId xmlns:a16="http://schemas.microsoft.com/office/drawing/2014/main" id="{865337C1-5BE5-94D2-A54C-CAA4C39BB21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7" name="Group 16">
                <a:extLst>
                  <a:ext uri="{FF2B5EF4-FFF2-40B4-BE49-F238E27FC236}">
                    <a16:creationId xmlns:a16="http://schemas.microsoft.com/office/drawing/2014/main" id="{19488A1C-7445-472D-FACB-44881B7D581C}"/>
                  </a:ext>
                </a:extLst>
              </p:cNvPr>
              <p:cNvGrpSpPr/>
              <p:nvPr/>
            </p:nvGrpSpPr>
            <p:grpSpPr>
              <a:xfrm rot="507905">
                <a:off x="7838339" y="3815940"/>
                <a:ext cx="553322" cy="1525212"/>
                <a:chOff x="7916671" y="3937945"/>
                <a:chExt cx="553322" cy="1525212"/>
              </a:xfrm>
              <a:grpFill/>
            </p:grpSpPr>
            <p:sp>
              <p:nvSpPr>
                <p:cNvPr id="21" name="Round Same Side Corner Rectangle 25">
                  <a:extLst>
                    <a:ext uri="{FF2B5EF4-FFF2-40B4-BE49-F238E27FC236}">
                      <a16:creationId xmlns:a16="http://schemas.microsoft.com/office/drawing/2014/main" id="{E8B2AE0D-FB77-0BD8-C52A-98D41EA4843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 name="Oval 21">
                  <a:extLst>
                    <a:ext uri="{FF2B5EF4-FFF2-40B4-BE49-F238E27FC236}">
                      <a16:creationId xmlns:a16="http://schemas.microsoft.com/office/drawing/2014/main" id="{D265914D-174E-18E5-B41B-7E33B43E8A2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8" name="Group 17">
                <a:extLst>
                  <a:ext uri="{FF2B5EF4-FFF2-40B4-BE49-F238E27FC236}">
                    <a16:creationId xmlns:a16="http://schemas.microsoft.com/office/drawing/2014/main" id="{3FC9F049-ABFE-8B73-BC15-B8910A9820F7}"/>
                  </a:ext>
                </a:extLst>
              </p:cNvPr>
              <p:cNvGrpSpPr/>
              <p:nvPr/>
            </p:nvGrpSpPr>
            <p:grpSpPr>
              <a:xfrm rot="21105829" flipH="1">
                <a:off x="9243874" y="3806245"/>
                <a:ext cx="564104" cy="1525212"/>
                <a:chOff x="7916671" y="3937945"/>
                <a:chExt cx="553322" cy="1525212"/>
              </a:xfrm>
              <a:grpFill/>
            </p:grpSpPr>
            <p:sp>
              <p:nvSpPr>
                <p:cNvPr id="19" name="Round Same Side Corner Rectangle 25">
                  <a:extLst>
                    <a:ext uri="{FF2B5EF4-FFF2-40B4-BE49-F238E27FC236}">
                      <a16:creationId xmlns:a16="http://schemas.microsoft.com/office/drawing/2014/main" id="{A3C4BAC9-DEC3-6B94-A344-2B03072C1AA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Oval 19">
                  <a:extLst>
                    <a:ext uri="{FF2B5EF4-FFF2-40B4-BE49-F238E27FC236}">
                      <a16:creationId xmlns:a16="http://schemas.microsoft.com/office/drawing/2014/main" id="{C6046055-0FCD-CC83-5DF3-8997F8EA53C3}"/>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23" name="Group 22">
              <a:extLst>
                <a:ext uri="{FF2B5EF4-FFF2-40B4-BE49-F238E27FC236}">
                  <a16:creationId xmlns:a16="http://schemas.microsoft.com/office/drawing/2014/main" id="{6DC9B04A-3960-38FB-976F-D2D6FB3CF88C}"/>
                </a:ext>
              </a:extLst>
            </p:cNvPr>
            <p:cNvGrpSpPr/>
            <p:nvPr/>
          </p:nvGrpSpPr>
          <p:grpSpPr>
            <a:xfrm>
              <a:off x="3632967" y="2971292"/>
              <a:ext cx="950012" cy="1799163"/>
              <a:chOff x="7838339" y="2226754"/>
              <a:chExt cx="1969639" cy="3730164"/>
            </a:xfrm>
            <a:solidFill>
              <a:schemeClr val="accent4"/>
            </a:solidFill>
          </p:grpSpPr>
          <p:sp>
            <p:nvSpPr>
              <p:cNvPr id="24" name="Round Same Side Corner Rectangle 3">
                <a:extLst>
                  <a:ext uri="{FF2B5EF4-FFF2-40B4-BE49-F238E27FC236}">
                    <a16:creationId xmlns:a16="http://schemas.microsoft.com/office/drawing/2014/main" id="{8D64FF6F-3414-6341-158E-81F755F9D16A}"/>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Oval 24">
                <a:extLst>
                  <a:ext uri="{FF2B5EF4-FFF2-40B4-BE49-F238E27FC236}">
                    <a16:creationId xmlns:a16="http://schemas.microsoft.com/office/drawing/2014/main" id="{A171A48C-2DFE-E470-2580-A1CDF28006E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6" name="Group 25">
                <a:extLst>
                  <a:ext uri="{FF2B5EF4-FFF2-40B4-BE49-F238E27FC236}">
                    <a16:creationId xmlns:a16="http://schemas.microsoft.com/office/drawing/2014/main" id="{6EA2FF71-D5EA-F470-49A6-379A545DB66F}"/>
                  </a:ext>
                </a:extLst>
              </p:cNvPr>
              <p:cNvGrpSpPr/>
              <p:nvPr/>
            </p:nvGrpSpPr>
            <p:grpSpPr>
              <a:xfrm rot="507905">
                <a:off x="7838339" y="3815940"/>
                <a:ext cx="553322" cy="1525212"/>
                <a:chOff x="7916671" y="3937945"/>
                <a:chExt cx="553322" cy="1525212"/>
              </a:xfrm>
              <a:grpFill/>
            </p:grpSpPr>
            <p:sp>
              <p:nvSpPr>
                <p:cNvPr id="30" name="Round Same Side Corner Rectangle 25">
                  <a:extLst>
                    <a:ext uri="{FF2B5EF4-FFF2-40B4-BE49-F238E27FC236}">
                      <a16:creationId xmlns:a16="http://schemas.microsoft.com/office/drawing/2014/main" id="{90D08532-D226-FD2D-14FF-8067877735F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Oval 30">
                  <a:extLst>
                    <a:ext uri="{FF2B5EF4-FFF2-40B4-BE49-F238E27FC236}">
                      <a16:creationId xmlns:a16="http://schemas.microsoft.com/office/drawing/2014/main" id="{F68CA4A0-CAE9-F599-6B28-A916238A025E}"/>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7" name="Group 26">
                <a:extLst>
                  <a:ext uri="{FF2B5EF4-FFF2-40B4-BE49-F238E27FC236}">
                    <a16:creationId xmlns:a16="http://schemas.microsoft.com/office/drawing/2014/main" id="{CE23863A-C573-12C6-B3DD-96A201384677}"/>
                  </a:ext>
                </a:extLst>
              </p:cNvPr>
              <p:cNvGrpSpPr/>
              <p:nvPr/>
            </p:nvGrpSpPr>
            <p:grpSpPr>
              <a:xfrm rot="21105829" flipH="1">
                <a:off x="9243874" y="3806245"/>
                <a:ext cx="564104" cy="1525212"/>
                <a:chOff x="7916671" y="3937945"/>
                <a:chExt cx="553322" cy="1525212"/>
              </a:xfrm>
              <a:grpFill/>
            </p:grpSpPr>
            <p:sp>
              <p:nvSpPr>
                <p:cNvPr id="28" name="Round Same Side Corner Rectangle 25">
                  <a:extLst>
                    <a:ext uri="{FF2B5EF4-FFF2-40B4-BE49-F238E27FC236}">
                      <a16:creationId xmlns:a16="http://schemas.microsoft.com/office/drawing/2014/main" id="{EF9EA574-99FA-2771-584D-6D980DAF056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Oval 28">
                  <a:extLst>
                    <a:ext uri="{FF2B5EF4-FFF2-40B4-BE49-F238E27FC236}">
                      <a16:creationId xmlns:a16="http://schemas.microsoft.com/office/drawing/2014/main" id="{D4E9729F-E571-4D97-F391-2C96E713916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33" name="Group 32">
              <a:extLst>
                <a:ext uri="{FF2B5EF4-FFF2-40B4-BE49-F238E27FC236}">
                  <a16:creationId xmlns:a16="http://schemas.microsoft.com/office/drawing/2014/main" id="{7D30B9E3-53C7-E37E-EE84-026491EE63B3}"/>
                </a:ext>
              </a:extLst>
            </p:cNvPr>
            <p:cNvGrpSpPr/>
            <p:nvPr/>
          </p:nvGrpSpPr>
          <p:grpSpPr>
            <a:xfrm>
              <a:off x="4894413" y="2971292"/>
              <a:ext cx="950012" cy="1799163"/>
              <a:chOff x="7838339" y="2226754"/>
              <a:chExt cx="1969639" cy="3730164"/>
            </a:xfrm>
            <a:solidFill>
              <a:schemeClr val="accent4"/>
            </a:solidFill>
          </p:grpSpPr>
          <p:sp>
            <p:nvSpPr>
              <p:cNvPr id="34" name="Round Same Side Corner Rectangle 3">
                <a:extLst>
                  <a:ext uri="{FF2B5EF4-FFF2-40B4-BE49-F238E27FC236}">
                    <a16:creationId xmlns:a16="http://schemas.microsoft.com/office/drawing/2014/main" id="{EB843F23-5920-B392-4950-39CF7D221E9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5" name="Oval 34">
                <a:extLst>
                  <a:ext uri="{FF2B5EF4-FFF2-40B4-BE49-F238E27FC236}">
                    <a16:creationId xmlns:a16="http://schemas.microsoft.com/office/drawing/2014/main" id="{556DDC32-60D0-B4DA-221C-5BFF86D3A05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36" name="Group 35">
                <a:extLst>
                  <a:ext uri="{FF2B5EF4-FFF2-40B4-BE49-F238E27FC236}">
                    <a16:creationId xmlns:a16="http://schemas.microsoft.com/office/drawing/2014/main" id="{1FFCF60C-5D4C-5B05-E51E-4E21D1707A8A}"/>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31952FBE-3E8D-67C3-97F7-A9EE3A7E89B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1" name="Oval 40">
                  <a:extLst>
                    <a:ext uri="{FF2B5EF4-FFF2-40B4-BE49-F238E27FC236}">
                      <a16:creationId xmlns:a16="http://schemas.microsoft.com/office/drawing/2014/main" id="{23FCF822-990D-D09D-DA69-27A23BB34FB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7" name="Group 36">
                <a:extLst>
                  <a:ext uri="{FF2B5EF4-FFF2-40B4-BE49-F238E27FC236}">
                    <a16:creationId xmlns:a16="http://schemas.microsoft.com/office/drawing/2014/main" id="{37515822-EF4C-7E34-7240-98E07CB5DD05}"/>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76E99933-32A1-60EB-BA77-E699EF447BCD}"/>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9" name="Oval 38">
                  <a:extLst>
                    <a:ext uri="{FF2B5EF4-FFF2-40B4-BE49-F238E27FC236}">
                      <a16:creationId xmlns:a16="http://schemas.microsoft.com/office/drawing/2014/main" id="{7C62122D-C542-2E6A-1E55-8BEDC7F56D8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42" name="Group 41">
              <a:extLst>
                <a:ext uri="{FF2B5EF4-FFF2-40B4-BE49-F238E27FC236}">
                  <a16:creationId xmlns:a16="http://schemas.microsoft.com/office/drawing/2014/main" id="{7E858F2D-9BB0-2A65-BAC6-E7017B269502}"/>
                </a:ext>
              </a:extLst>
            </p:cNvPr>
            <p:cNvGrpSpPr/>
            <p:nvPr/>
          </p:nvGrpSpPr>
          <p:grpSpPr>
            <a:xfrm>
              <a:off x="6155859" y="2971292"/>
              <a:ext cx="950012" cy="1799163"/>
              <a:chOff x="7838339" y="2226754"/>
              <a:chExt cx="1969639" cy="3730164"/>
            </a:xfrm>
            <a:solidFill>
              <a:schemeClr val="accent4"/>
            </a:solidFill>
          </p:grpSpPr>
          <p:sp>
            <p:nvSpPr>
              <p:cNvPr id="43" name="Round Same Side Corner Rectangle 3">
                <a:extLst>
                  <a:ext uri="{FF2B5EF4-FFF2-40B4-BE49-F238E27FC236}">
                    <a16:creationId xmlns:a16="http://schemas.microsoft.com/office/drawing/2014/main" id="{6F618E63-7A5D-A51B-9551-5912F4ACC1C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4" name="Oval 43">
                <a:extLst>
                  <a:ext uri="{FF2B5EF4-FFF2-40B4-BE49-F238E27FC236}">
                    <a16:creationId xmlns:a16="http://schemas.microsoft.com/office/drawing/2014/main" id="{03D58172-13E9-557D-8466-976784BF645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5" name="Group 44">
                <a:extLst>
                  <a:ext uri="{FF2B5EF4-FFF2-40B4-BE49-F238E27FC236}">
                    <a16:creationId xmlns:a16="http://schemas.microsoft.com/office/drawing/2014/main" id="{9360313E-C659-AB9D-2C9D-B4E1ACCDFE10}"/>
                  </a:ext>
                </a:extLst>
              </p:cNvPr>
              <p:cNvGrpSpPr/>
              <p:nvPr/>
            </p:nvGrpSpPr>
            <p:grpSpPr>
              <a:xfrm rot="507905">
                <a:off x="7838339" y="3815940"/>
                <a:ext cx="553322" cy="1525212"/>
                <a:chOff x="7916671" y="3937945"/>
                <a:chExt cx="553322" cy="1525212"/>
              </a:xfrm>
              <a:grpFill/>
            </p:grpSpPr>
            <p:sp>
              <p:nvSpPr>
                <p:cNvPr id="49" name="Round Same Side Corner Rectangle 25">
                  <a:extLst>
                    <a:ext uri="{FF2B5EF4-FFF2-40B4-BE49-F238E27FC236}">
                      <a16:creationId xmlns:a16="http://schemas.microsoft.com/office/drawing/2014/main" id="{98A9ED51-BCAC-950A-F73C-B896EA09928F}"/>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0" name="Oval 49">
                  <a:extLst>
                    <a:ext uri="{FF2B5EF4-FFF2-40B4-BE49-F238E27FC236}">
                      <a16:creationId xmlns:a16="http://schemas.microsoft.com/office/drawing/2014/main" id="{096CD2B7-CB5F-8E76-E490-75E49A44CEC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6" name="Group 45">
                <a:extLst>
                  <a:ext uri="{FF2B5EF4-FFF2-40B4-BE49-F238E27FC236}">
                    <a16:creationId xmlns:a16="http://schemas.microsoft.com/office/drawing/2014/main" id="{4F7F8FD7-57AF-11E1-2C97-A939E8FB4F74}"/>
                  </a:ext>
                </a:extLst>
              </p:cNvPr>
              <p:cNvGrpSpPr/>
              <p:nvPr/>
            </p:nvGrpSpPr>
            <p:grpSpPr>
              <a:xfrm rot="21105829" flipH="1">
                <a:off x="9243874" y="3806245"/>
                <a:ext cx="564104" cy="1525212"/>
                <a:chOff x="7916671" y="3937945"/>
                <a:chExt cx="553322" cy="1525212"/>
              </a:xfrm>
              <a:grpFill/>
            </p:grpSpPr>
            <p:sp>
              <p:nvSpPr>
                <p:cNvPr id="47" name="Round Same Side Corner Rectangle 25">
                  <a:extLst>
                    <a:ext uri="{FF2B5EF4-FFF2-40B4-BE49-F238E27FC236}">
                      <a16:creationId xmlns:a16="http://schemas.microsoft.com/office/drawing/2014/main" id="{15BE94A8-8437-75C5-0B03-4DCE48A0A58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8" name="Oval 47">
                  <a:extLst>
                    <a:ext uri="{FF2B5EF4-FFF2-40B4-BE49-F238E27FC236}">
                      <a16:creationId xmlns:a16="http://schemas.microsoft.com/office/drawing/2014/main" id="{D5A5EB7D-F3E4-A866-FD75-ECF1BB9D0F7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51" name="Group 50">
              <a:extLst>
                <a:ext uri="{FF2B5EF4-FFF2-40B4-BE49-F238E27FC236}">
                  <a16:creationId xmlns:a16="http://schemas.microsoft.com/office/drawing/2014/main" id="{BB2DAC13-77A3-2F86-5208-AD62D2F60F5A}"/>
                </a:ext>
              </a:extLst>
            </p:cNvPr>
            <p:cNvGrpSpPr/>
            <p:nvPr/>
          </p:nvGrpSpPr>
          <p:grpSpPr>
            <a:xfrm>
              <a:off x="7417305" y="2971292"/>
              <a:ext cx="950012" cy="1799163"/>
              <a:chOff x="7838339" y="2226754"/>
              <a:chExt cx="1969639" cy="3730164"/>
            </a:xfrm>
            <a:solidFill>
              <a:schemeClr val="accent4"/>
            </a:solidFill>
          </p:grpSpPr>
          <p:sp>
            <p:nvSpPr>
              <p:cNvPr id="52" name="Round Same Side Corner Rectangle 3">
                <a:extLst>
                  <a:ext uri="{FF2B5EF4-FFF2-40B4-BE49-F238E27FC236}">
                    <a16:creationId xmlns:a16="http://schemas.microsoft.com/office/drawing/2014/main" id="{CDDB5907-B873-5553-FF3B-40CA9D929A35}"/>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3" name="Oval 52">
                <a:extLst>
                  <a:ext uri="{FF2B5EF4-FFF2-40B4-BE49-F238E27FC236}">
                    <a16:creationId xmlns:a16="http://schemas.microsoft.com/office/drawing/2014/main" id="{CFCA45F7-BD3E-A100-EE60-C871AB9D999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54" name="Group 53">
                <a:extLst>
                  <a:ext uri="{FF2B5EF4-FFF2-40B4-BE49-F238E27FC236}">
                    <a16:creationId xmlns:a16="http://schemas.microsoft.com/office/drawing/2014/main" id="{315945E9-B329-7874-D667-766AE027635A}"/>
                  </a:ext>
                </a:extLst>
              </p:cNvPr>
              <p:cNvGrpSpPr/>
              <p:nvPr/>
            </p:nvGrpSpPr>
            <p:grpSpPr>
              <a:xfrm rot="507905">
                <a:off x="7838339" y="3815940"/>
                <a:ext cx="553322" cy="1525212"/>
                <a:chOff x="7916671" y="3937945"/>
                <a:chExt cx="553322" cy="1525212"/>
              </a:xfrm>
              <a:grpFill/>
            </p:grpSpPr>
            <p:sp>
              <p:nvSpPr>
                <p:cNvPr id="58" name="Round Same Side Corner Rectangle 25">
                  <a:extLst>
                    <a:ext uri="{FF2B5EF4-FFF2-40B4-BE49-F238E27FC236}">
                      <a16:creationId xmlns:a16="http://schemas.microsoft.com/office/drawing/2014/main" id="{DA346A9D-0DBA-7858-F1BF-CA4EB35BE4E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9" name="Oval 58">
                  <a:extLst>
                    <a:ext uri="{FF2B5EF4-FFF2-40B4-BE49-F238E27FC236}">
                      <a16:creationId xmlns:a16="http://schemas.microsoft.com/office/drawing/2014/main" id="{1D2AFBA1-66BD-A07C-62D6-C62B6DFADF2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55" name="Group 54">
                <a:extLst>
                  <a:ext uri="{FF2B5EF4-FFF2-40B4-BE49-F238E27FC236}">
                    <a16:creationId xmlns:a16="http://schemas.microsoft.com/office/drawing/2014/main" id="{7A491B7A-BE11-6BC8-A6FB-20FB0EB90697}"/>
                  </a:ext>
                </a:extLst>
              </p:cNvPr>
              <p:cNvGrpSpPr/>
              <p:nvPr/>
            </p:nvGrpSpPr>
            <p:grpSpPr>
              <a:xfrm rot="21105829" flipH="1">
                <a:off x="9243874" y="3806245"/>
                <a:ext cx="564104" cy="1525212"/>
                <a:chOff x="7916671" y="3937945"/>
                <a:chExt cx="553322" cy="1525212"/>
              </a:xfrm>
              <a:grpFill/>
            </p:grpSpPr>
            <p:sp>
              <p:nvSpPr>
                <p:cNvPr id="56" name="Round Same Side Corner Rectangle 25">
                  <a:extLst>
                    <a:ext uri="{FF2B5EF4-FFF2-40B4-BE49-F238E27FC236}">
                      <a16:creationId xmlns:a16="http://schemas.microsoft.com/office/drawing/2014/main" id="{CC3E5657-2F30-7D3B-8162-8CA80CB4740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7" name="Oval 56">
                  <a:extLst>
                    <a:ext uri="{FF2B5EF4-FFF2-40B4-BE49-F238E27FC236}">
                      <a16:creationId xmlns:a16="http://schemas.microsoft.com/office/drawing/2014/main" id="{947A4949-5BD2-D2DD-BE37-F6449C0E5BF0}"/>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60" name="Group 59">
              <a:extLst>
                <a:ext uri="{FF2B5EF4-FFF2-40B4-BE49-F238E27FC236}">
                  <a16:creationId xmlns:a16="http://schemas.microsoft.com/office/drawing/2014/main" id="{3F49D07F-3523-1412-8F25-D00EDA1DBEA0}"/>
                </a:ext>
              </a:extLst>
            </p:cNvPr>
            <p:cNvGrpSpPr/>
            <p:nvPr/>
          </p:nvGrpSpPr>
          <p:grpSpPr>
            <a:xfrm>
              <a:off x="8678751" y="2971292"/>
              <a:ext cx="950012" cy="1799163"/>
              <a:chOff x="7838339" y="2226754"/>
              <a:chExt cx="1969639" cy="3730164"/>
            </a:xfrm>
            <a:solidFill>
              <a:schemeClr val="accent4"/>
            </a:solidFill>
          </p:grpSpPr>
          <p:sp>
            <p:nvSpPr>
              <p:cNvPr id="61" name="Round Same Side Corner Rectangle 3">
                <a:extLst>
                  <a:ext uri="{FF2B5EF4-FFF2-40B4-BE49-F238E27FC236}">
                    <a16:creationId xmlns:a16="http://schemas.microsoft.com/office/drawing/2014/main" id="{639657E9-B762-8F5B-16B2-F5580ECE5D1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2" name="Oval 61">
                <a:extLst>
                  <a:ext uri="{FF2B5EF4-FFF2-40B4-BE49-F238E27FC236}">
                    <a16:creationId xmlns:a16="http://schemas.microsoft.com/office/drawing/2014/main" id="{F6DE314F-E45E-4DF4-9C00-C9AF1DD886B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3" name="Group 62">
                <a:extLst>
                  <a:ext uri="{FF2B5EF4-FFF2-40B4-BE49-F238E27FC236}">
                    <a16:creationId xmlns:a16="http://schemas.microsoft.com/office/drawing/2014/main" id="{6F623D57-4631-C7B8-6BC5-E27A8060D703}"/>
                  </a:ext>
                </a:extLst>
              </p:cNvPr>
              <p:cNvGrpSpPr/>
              <p:nvPr/>
            </p:nvGrpSpPr>
            <p:grpSpPr>
              <a:xfrm rot="507905">
                <a:off x="7838339" y="3815940"/>
                <a:ext cx="553322" cy="1525212"/>
                <a:chOff x="7916671" y="3937945"/>
                <a:chExt cx="553322" cy="1525212"/>
              </a:xfrm>
              <a:grpFill/>
            </p:grpSpPr>
            <p:sp>
              <p:nvSpPr>
                <p:cNvPr id="67" name="Round Same Side Corner Rectangle 25">
                  <a:extLst>
                    <a:ext uri="{FF2B5EF4-FFF2-40B4-BE49-F238E27FC236}">
                      <a16:creationId xmlns:a16="http://schemas.microsoft.com/office/drawing/2014/main" id="{A423E708-EA13-9E13-70D7-CE39179AEC8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8" name="Oval 67">
                  <a:extLst>
                    <a:ext uri="{FF2B5EF4-FFF2-40B4-BE49-F238E27FC236}">
                      <a16:creationId xmlns:a16="http://schemas.microsoft.com/office/drawing/2014/main" id="{5E1E8378-29EC-46E5-0F36-E5941BB6A02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64" name="Group 63">
                <a:extLst>
                  <a:ext uri="{FF2B5EF4-FFF2-40B4-BE49-F238E27FC236}">
                    <a16:creationId xmlns:a16="http://schemas.microsoft.com/office/drawing/2014/main" id="{2F257BC5-F56E-4D7D-3682-81446749FF3B}"/>
                  </a:ext>
                </a:extLst>
              </p:cNvPr>
              <p:cNvGrpSpPr/>
              <p:nvPr/>
            </p:nvGrpSpPr>
            <p:grpSpPr>
              <a:xfrm rot="21105829" flipH="1">
                <a:off x="9243874" y="3806245"/>
                <a:ext cx="564104" cy="1525212"/>
                <a:chOff x="7916671" y="3937945"/>
                <a:chExt cx="553322" cy="1525212"/>
              </a:xfrm>
              <a:grpFill/>
            </p:grpSpPr>
            <p:sp>
              <p:nvSpPr>
                <p:cNvPr id="65" name="Round Same Side Corner Rectangle 25">
                  <a:extLst>
                    <a:ext uri="{FF2B5EF4-FFF2-40B4-BE49-F238E27FC236}">
                      <a16:creationId xmlns:a16="http://schemas.microsoft.com/office/drawing/2014/main" id="{DD36D5BE-832A-8AE0-1655-201773AE2CE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6" name="Oval 65">
                  <a:extLst>
                    <a:ext uri="{FF2B5EF4-FFF2-40B4-BE49-F238E27FC236}">
                      <a16:creationId xmlns:a16="http://schemas.microsoft.com/office/drawing/2014/main" id="{8284D2E0-7658-C551-7D85-9AEDB3A592F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spTree>
    <p:extLst>
      <p:ext uri="{BB962C8B-B14F-4D97-AF65-F5344CB8AC3E}">
        <p14:creationId xmlns:p14="http://schemas.microsoft.com/office/powerpoint/2010/main" val="457308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highlight>
                  <a:srgbClr val="FFFF00"/>
                </a:highlight>
                <a:latin typeface="Arial"/>
                <a:cs typeface="Arial"/>
              </a:rPr>
              <a:t>La gestión de casos en su contexto </a:t>
            </a:r>
            <a:endParaRPr lang="es-ES_tradnl" dirty="0">
              <a:highlight>
                <a:srgbClr val="FFFF00"/>
              </a:highlight>
            </a:endParaRPr>
          </a:p>
        </p:txBody>
      </p:sp>
      <p:sp>
        <p:nvSpPr>
          <p:cNvPr id="2" name="TextBox 1">
            <a:extLst>
              <a:ext uri="{FF2B5EF4-FFF2-40B4-BE49-F238E27FC236}">
                <a16:creationId xmlns:a16="http://schemas.microsoft.com/office/drawing/2014/main" id="{E073E37A-709B-EFC4-8361-F05361415856}"/>
              </a:ext>
            </a:extLst>
          </p:cNvPr>
          <p:cNvSpPr txBox="1"/>
          <p:nvPr/>
        </p:nvSpPr>
        <p:spPr>
          <a:xfrm>
            <a:off x="10831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s-ES_tradnl" sz="1200" b="1" dirty="0">
                <a:solidFill>
                  <a:schemeClr val="bg1"/>
                </a:solidFill>
                <a:latin typeface="Arial" panose="020B0604020202020204" pitchFamily="34" charset="0"/>
                <a:cs typeface="Arial" panose="020B0604020202020204" pitchFamily="34" charset="0"/>
              </a:rPr>
              <a:t>Paso 1: </a:t>
            </a:r>
            <a:r>
              <a:rPr lang="es-ES_tradnl" sz="1200" dirty="0">
                <a:solidFill>
                  <a:schemeClr val="bg1"/>
                </a:solidFill>
                <a:latin typeface="Arial" panose="020B0604020202020204" pitchFamily="34" charset="0"/>
                <a:cs typeface="Arial" panose="020B0604020202020204" pitchFamily="34" charset="0"/>
              </a:rPr>
              <a:t>Identificación y registro</a:t>
            </a:r>
          </a:p>
        </p:txBody>
      </p:sp>
      <p:sp>
        <p:nvSpPr>
          <p:cNvPr id="4" name="TextBox 3">
            <a:extLst>
              <a:ext uri="{FF2B5EF4-FFF2-40B4-BE49-F238E27FC236}">
                <a16:creationId xmlns:a16="http://schemas.microsoft.com/office/drawing/2014/main" id="{D724BE4E-FE55-7F8B-C9FC-110055E7023F}"/>
              </a:ext>
            </a:extLst>
          </p:cNvPr>
          <p:cNvSpPr txBox="1"/>
          <p:nvPr/>
        </p:nvSpPr>
        <p:spPr>
          <a:xfrm>
            <a:off x="1083129" y="3092570"/>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s-ES_tradnl" sz="1200" b="1" dirty="0">
                <a:latin typeface="Arial" panose="020B0604020202020204" pitchFamily="34" charset="0"/>
                <a:cs typeface="Arial" panose="020B0604020202020204" pitchFamily="34" charset="0"/>
              </a:rPr>
              <a:t>Pregunta: </a:t>
            </a:r>
            <a:r>
              <a:rPr lang="es-ES_tradnl" sz="1200" dirty="0">
                <a:latin typeface="Arial" panose="020B0604020202020204" pitchFamily="34" charset="0"/>
                <a:cs typeface="Arial" panose="020B0604020202020204" pitchFamily="34" charset="0"/>
              </a:rPr>
              <a:t>¿El motivo para abrir el caso es válido?</a:t>
            </a:r>
          </a:p>
        </p:txBody>
      </p:sp>
      <p:sp>
        <p:nvSpPr>
          <p:cNvPr id="7" name="TextBox 6">
            <a:extLst>
              <a:ext uri="{FF2B5EF4-FFF2-40B4-BE49-F238E27FC236}">
                <a16:creationId xmlns:a16="http://schemas.microsoft.com/office/drawing/2014/main" id="{9AE8A2D8-A8B8-8712-B744-6F6441034A6E}"/>
              </a:ext>
            </a:extLst>
          </p:cNvPr>
          <p:cNvSpPr txBox="1"/>
          <p:nvPr/>
        </p:nvSpPr>
        <p:spPr>
          <a:xfrm>
            <a:off x="28738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s-ES_tradnl" sz="1200" b="1" dirty="0">
                <a:solidFill>
                  <a:schemeClr val="bg1"/>
                </a:solidFill>
                <a:latin typeface="Arial" panose="020B0604020202020204" pitchFamily="34" charset="0"/>
                <a:cs typeface="Arial" panose="020B0604020202020204" pitchFamily="34" charset="0"/>
              </a:rPr>
              <a:t>Paso 2: </a:t>
            </a:r>
            <a:r>
              <a:rPr lang="es-ES_tradnl" sz="1200" dirty="0">
                <a:solidFill>
                  <a:schemeClr val="bg1"/>
                </a:solidFill>
                <a:latin typeface="Arial" panose="020B0604020202020204" pitchFamily="34" charset="0"/>
                <a:cs typeface="Arial" panose="020B0604020202020204" pitchFamily="34" charset="0"/>
              </a:rPr>
              <a:t>Evaluación</a:t>
            </a:r>
          </a:p>
        </p:txBody>
      </p:sp>
      <p:sp>
        <p:nvSpPr>
          <p:cNvPr id="8" name="TextBox 7">
            <a:extLst>
              <a:ext uri="{FF2B5EF4-FFF2-40B4-BE49-F238E27FC236}">
                <a16:creationId xmlns:a16="http://schemas.microsoft.com/office/drawing/2014/main" id="{2A7F2B57-D472-8211-02B7-A73673882762}"/>
              </a:ext>
            </a:extLst>
          </p:cNvPr>
          <p:cNvSpPr txBox="1"/>
          <p:nvPr/>
        </p:nvSpPr>
        <p:spPr>
          <a:xfrm>
            <a:off x="2873829" y="3092570"/>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s-ES_tradnl" sz="1200" b="1" dirty="0">
                <a:latin typeface="Arial" panose="020B0604020202020204" pitchFamily="34" charset="0"/>
                <a:cs typeface="Arial" panose="020B0604020202020204" pitchFamily="34" charset="0"/>
              </a:rPr>
              <a:t>Pregunta: </a:t>
            </a:r>
            <a:r>
              <a:rPr lang="es-ES_tradnl" sz="1200" dirty="0">
                <a:latin typeface="Arial" panose="020B0604020202020204" pitchFamily="34" charset="0"/>
                <a:cs typeface="Arial" panose="020B0604020202020204" pitchFamily="34" charset="0"/>
              </a:rPr>
              <a:t>¿Es necesaria una intervención?</a:t>
            </a:r>
          </a:p>
        </p:txBody>
      </p:sp>
      <p:sp>
        <p:nvSpPr>
          <p:cNvPr id="9" name="TextBox 8">
            <a:extLst>
              <a:ext uri="{FF2B5EF4-FFF2-40B4-BE49-F238E27FC236}">
                <a16:creationId xmlns:a16="http://schemas.microsoft.com/office/drawing/2014/main" id="{FF192DDE-DCAB-7DD4-2EFA-C9F83538D30F}"/>
              </a:ext>
            </a:extLst>
          </p:cNvPr>
          <p:cNvSpPr txBox="1"/>
          <p:nvPr/>
        </p:nvSpPr>
        <p:spPr>
          <a:xfrm>
            <a:off x="46645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s-ES_tradnl" sz="1200" b="1" dirty="0">
                <a:solidFill>
                  <a:schemeClr val="bg1"/>
                </a:solidFill>
                <a:latin typeface="Arial" panose="020B0604020202020204" pitchFamily="34" charset="0"/>
                <a:cs typeface="Arial" panose="020B0604020202020204" pitchFamily="34" charset="0"/>
              </a:rPr>
              <a:t>Paso 3: </a:t>
            </a:r>
            <a:r>
              <a:rPr lang="es-ES_tradnl" sz="1200" dirty="0">
                <a:solidFill>
                  <a:schemeClr val="bg1"/>
                </a:solidFill>
                <a:latin typeface="Arial" panose="020B0604020202020204" pitchFamily="34" charset="0"/>
                <a:cs typeface="Arial" panose="020B0604020202020204" pitchFamily="34" charset="0"/>
              </a:rPr>
              <a:t>Plan de caso</a:t>
            </a:r>
          </a:p>
        </p:txBody>
      </p:sp>
      <p:sp>
        <p:nvSpPr>
          <p:cNvPr id="10" name="TextBox 9">
            <a:extLst>
              <a:ext uri="{FF2B5EF4-FFF2-40B4-BE49-F238E27FC236}">
                <a16:creationId xmlns:a16="http://schemas.microsoft.com/office/drawing/2014/main" id="{DB11C279-F92F-CB1A-FF8C-51F0FB03AB0F}"/>
              </a:ext>
            </a:extLst>
          </p:cNvPr>
          <p:cNvSpPr txBox="1"/>
          <p:nvPr/>
        </p:nvSpPr>
        <p:spPr>
          <a:xfrm>
            <a:off x="4664529" y="3092570"/>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s-ES_tradnl" sz="1200" b="1" dirty="0">
                <a:latin typeface="Arial" panose="020B0604020202020204" pitchFamily="34" charset="0"/>
                <a:cs typeface="Arial" panose="020B0604020202020204" pitchFamily="34" charset="0"/>
              </a:rPr>
              <a:t>Pregunta: </a:t>
            </a:r>
            <a:r>
              <a:rPr lang="es-ES_tradnl" sz="1200" dirty="0">
                <a:latin typeface="Arial" panose="020B0604020202020204" pitchFamily="34" charset="0"/>
                <a:cs typeface="Arial" panose="020B0604020202020204" pitchFamily="34" charset="0"/>
              </a:rPr>
              <a:t>¿Cuál es la mejor forma de ofrecer ayuda a la/al menor?</a:t>
            </a:r>
          </a:p>
        </p:txBody>
      </p:sp>
      <p:sp>
        <p:nvSpPr>
          <p:cNvPr id="11" name="TextBox 10">
            <a:extLst>
              <a:ext uri="{FF2B5EF4-FFF2-40B4-BE49-F238E27FC236}">
                <a16:creationId xmlns:a16="http://schemas.microsoft.com/office/drawing/2014/main" id="{C49A40D9-E627-4808-5230-1B6A1BE68E54}"/>
              </a:ext>
            </a:extLst>
          </p:cNvPr>
          <p:cNvSpPr txBox="1"/>
          <p:nvPr/>
        </p:nvSpPr>
        <p:spPr>
          <a:xfrm>
            <a:off x="6455229" y="2013537"/>
            <a:ext cx="1317171" cy="1060015"/>
          </a:xfrm>
          <a:prstGeom prst="rect">
            <a:avLst/>
          </a:prstGeom>
          <a:solidFill>
            <a:schemeClr val="accent4"/>
          </a:solidFill>
        </p:spPr>
        <p:txBody>
          <a:bodyPr wrap="square" lIns="91440" tIns="45720" rIns="91440" bIns="45720" anchor="ctr" anchorCtr="0">
            <a:noAutofit/>
          </a:bodyPr>
          <a:lstStyle/>
          <a:p>
            <a:pPr algn="ctr">
              <a:lnSpc>
                <a:spcPct val="107000"/>
              </a:lnSpc>
            </a:pPr>
            <a:r>
              <a:rPr lang="es-ES_tradnl" sz="1200" b="1" dirty="0">
                <a:solidFill>
                  <a:schemeClr val="bg1"/>
                </a:solidFill>
                <a:latin typeface="Arial" panose="020B0604020202020204" pitchFamily="34" charset="0"/>
                <a:cs typeface="Arial" panose="020B0604020202020204" pitchFamily="34" charset="0"/>
              </a:rPr>
              <a:t>Paso 4: </a:t>
            </a:r>
            <a:r>
              <a:rPr lang="es-ES_tradnl" sz="1200" dirty="0">
                <a:solidFill>
                  <a:schemeClr val="bg1"/>
                </a:solidFill>
                <a:latin typeface="Arial" panose="020B0604020202020204" pitchFamily="34" charset="0"/>
                <a:cs typeface="Arial" panose="020B0604020202020204" pitchFamily="34" charset="0"/>
              </a:rPr>
              <a:t>Implementación del plan de caso</a:t>
            </a:r>
          </a:p>
        </p:txBody>
      </p:sp>
      <p:sp>
        <p:nvSpPr>
          <p:cNvPr id="12" name="TextBox 11">
            <a:extLst>
              <a:ext uri="{FF2B5EF4-FFF2-40B4-BE49-F238E27FC236}">
                <a16:creationId xmlns:a16="http://schemas.microsoft.com/office/drawing/2014/main" id="{3CBB4E43-E5F4-E487-C9A2-8D76EE104F6F}"/>
              </a:ext>
            </a:extLst>
          </p:cNvPr>
          <p:cNvSpPr txBox="1"/>
          <p:nvPr/>
        </p:nvSpPr>
        <p:spPr>
          <a:xfrm>
            <a:off x="6028254" y="4719493"/>
            <a:ext cx="2171122" cy="942231"/>
          </a:xfrm>
          <a:prstGeom prst="rect">
            <a:avLst/>
          </a:prstGeom>
          <a:solidFill>
            <a:schemeClr val="accent2">
              <a:lumMod val="20000"/>
              <a:lumOff val="80000"/>
            </a:schemeClr>
          </a:solidFill>
        </p:spPr>
        <p:txBody>
          <a:bodyPr wrap="square" lIns="91440" tIns="45720" rIns="91440" bIns="45720" anchor="ctr" anchorCtr="0">
            <a:noAutofit/>
          </a:bodyPr>
          <a:lstStyle/>
          <a:p>
            <a:pPr algn="ctr">
              <a:lnSpc>
                <a:spcPct val="107000"/>
              </a:lnSpc>
            </a:pPr>
            <a:r>
              <a:rPr lang="es-ES_tradnl" sz="1200" dirty="0">
                <a:latin typeface="Arial" panose="020B0604020202020204" pitchFamily="34" charset="0"/>
                <a:cs typeface="Arial" panose="020B0604020202020204" pitchFamily="34" charset="0"/>
              </a:rPr>
              <a:t>Remisiones externas a servicios/ayudas o remisiones internas a servicios/ayudas</a:t>
            </a:r>
          </a:p>
        </p:txBody>
      </p:sp>
      <p:sp>
        <p:nvSpPr>
          <p:cNvPr id="13" name="TextBox 12">
            <a:extLst>
              <a:ext uri="{FF2B5EF4-FFF2-40B4-BE49-F238E27FC236}">
                <a16:creationId xmlns:a16="http://schemas.microsoft.com/office/drawing/2014/main" id="{7C4A48FA-DA2D-93CC-1027-353158D127F0}"/>
              </a:ext>
            </a:extLst>
          </p:cNvPr>
          <p:cNvSpPr txBox="1"/>
          <p:nvPr/>
        </p:nvSpPr>
        <p:spPr>
          <a:xfrm>
            <a:off x="8245929" y="2013538"/>
            <a:ext cx="1317171" cy="1079948"/>
          </a:xfrm>
          <a:prstGeom prst="rect">
            <a:avLst/>
          </a:prstGeom>
          <a:solidFill>
            <a:schemeClr val="accent4"/>
          </a:solidFill>
        </p:spPr>
        <p:txBody>
          <a:bodyPr wrap="square" lIns="91440" tIns="45720" rIns="91440" bIns="45720" anchor="ctr" anchorCtr="0">
            <a:noAutofit/>
          </a:bodyPr>
          <a:lstStyle/>
          <a:p>
            <a:pPr algn="ctr">
              <a:lnSpc>
                <a:spcPct val="107000"/>
              </a:lnSpc>
            </a:pPr>
            <a:r>
              <a:rPr lang="es-ES_tradnl" sz="1200" b="1" dirty="0">
                <a:solidFill>
                  <a:schemeClr val="bg1"/>
                </a:solidFill>
                <a:latin typeface="Arial" panose="020B0604020202020204" pitchFamily="34" charset="0"/>
                <a:cs typeface="Arial" panose="020B0604020202020204" pitchFamily="34" charset="0"/>
              </a:rPr>
              <a:t>Paso 5: </a:t>
            </a:r>
            <a:r>
              <a:rPr lang="es-ES_tradnl" sz="1200" dirty="0">
                <a:solidFill>
                  <a:schemeClr val="bg1"/>
                </a:solidFill>
                <a:latin typeface="Arial" panose="020B0604020202020204" pitchFamily="34" charset="0"/>
                <a:cs typeface="Arial" panose="020B0604020202020204" pitchFamily="34" charset="0"/>
              </a:rPr>
              <a:t>Seguimiento y revisión</a:t>
            </a:r>
          </a:p>
        </p:txBody>
      </p:sp>
      <p:sp>
        <p:nvSpPr>
          <p:cNvPr id="14" name="TextBox 13">
            <a:extLst>
              <a:ext uri="{FF2B5EF4-FFF2-40B4-BE49-F238E27FC236}">
                <a16:creationId xmlns:a16="http://schemas.microsoft.com/office/drawing/2014/main" id="{954A2AED-CDD5-2A21-F577-DD72BB4919E3}"/>
              </a:ext>
            </a:extLst>
          </p:cNvPr>
          <p:cNvSpPr txBox="1"/>
          <p:nvPr/>
        </p:nvSpPr>
        <p:spPr>
          <a:xfrm>
            <a:off x="8245929" y="3073553"/>
            <a:ext cx="1317171" cy="1079948"/>
          </a:xfrm>
          <a:prstGeom prst="rect">
            <a:avLst/>
          </a:prstGeom>
          <a:solidFill>
            <a:schemeClr val="accent4">
              <a:lumMod val="20000"/>
              <a:lumOff val="80000"/>
            </a:schemeClr>
          </a:solidFill>
        </p:spPr>
        <p:txBody>
          <a:bodyPr wrap="square" lIns="91440" tIns="45720" rIns="91440" bIns="45720" anchor="ctr" anchorCtr="0">
            <a:noAutofit/>
          </a:bodyPr>
          <a:lstStyle/>
          <a:p>
            <a:pPr algn="ctr">
              <a:lnSpc>
                <a:spcPct val="107000"/>
              </a:lnSpc>
            </a:pPr>
            <a:r>
              <a:rPr lang="es-ES_tradnl" sz="1200" b="1" dirty="0">
                <a:latin typeface="Arial" panose="020B0604020202020204" pitchFamily="34" charset="0"/>
                <a:cs typeface="Arial" panose="020B0604020202020204" pitchFamily="34" charset="0"/>
              </a:rPr>
              <a:t>Pregunta: </a:t>
            </a:r>
            <a:r>
              <a:rPr lang="es-ES_tradnl" sz="1200" dirty="0">
                <a:latin typeface="Arial" panose="020B0604020202020204" pitchFamily="34" charset="0"/>
                <a:cs typeface="Arial" panose="020B0604020202020204" pitchFamily="34" charset="0"/>
              </a:rPr>
              <a:t>¿Se ha alcanzado el objetivo establecido en el plan de caso?</a:t>
            </a:r>
          </a:p>
        </p:txBody>
      </p:sp>
      <p:sp>
        <p:nvSpPr>
          <p:cNvPr id="15" name="TextBox 14">
            <a:extLst>
              <a:ext uri="{FF2B5EF4-FFF2-40B4-BE49-F238E27FC236}">
                <a16:creationId xmlns:a16="http://schemas.microsoft.com/office/drawing/2014/main" id="{D8218BE1-4F62-3F3C-2351-4EC8B70F795B}"/>
              </a:ext>
            </a:extLst>
          </p:cNvPr>
          <p:cNvSpPr txBox="1"/>
          <p:nvPr/>
        </p:nvSpPr>
        <p:spPr>
          <a:xfrm>
            <a:off x="10036629" y="2013537"/>
            <a:ext cx="1317171" cy="1060015"/>
          </a:xfrm>
          <a:prstGeom prst="rect">
            <a:avLst/>
          </a:prstGeom>
          <a:solidFill>
            <a:schemeClr val="accent4"/>
          </a:solidFill>
        </p:spPr>
        <p:txBody>
          <a:bodyPr wrap="square" lIns="91440" tIns="45720" rIns="91440" bIns="45720" anchor="ctr" anchorCtr="0">
            <a:noAutofit/>
          </a:bodyPr>
          <a:lstStyle/>
          <a:p>
            <a:pPr algn="ctr">
              <a:lnSpc>
                <a:spcPct val="107000"/>
              </a:lnSpc>
            </a:pPr>
            <a:r>
              <a:rPr lang="es-ES_tradnl" sz="1200" b="1" dirty="0">
                <a:solidFill>
                  <a:schemeClr val="bg1"/>
                </a:solidFill>
                <a:latin typeface="Arial" panose="020B0604020202020204" pitchFamily="34" charset="0"/>
                <a:cs typeface="Arial" panose="020B0604020202020204" pitchFamily="34" charset="0"/>
              </a:rPr>
              <a:t>Paso 6: </a:t>
            </a:r>
            <a:r>
              <a:rPr lang="es-ES_tradnl" sz="1200" dirty="0">
                <a:solidFill>
                  <a:schemeClr val="bg1"/>
                </a:solidFill>
                <a:latin typeface="Arial" panose="020B0604020202020204" pitchFamily="34" charset="0"/>
                <a:cs typeface="Arial" panose="020B0604020202020204" pitchFamily="34" charset="0"/>
              </a:rPr>
              <a:t>Cierre del caso</a:t>
            </a:r>
          </a:p>
        </p:txBody>
      </p:sp>
      <p:sp>
        <p:nvSpPr>
          <p:cNvPr id="23" name="TextBox 22">
            <a:extLst>
              <a:ext uri="{FF2B5EF4-FFF2-40B4-BE49-F238E27FC236}">
                <a16:creationId xmlns:a16="http://schemas.microsoft.com/office/drawing/2014/main" id="{A4B26468-AE31-BAFC-4A0F-1569400F39DF}"/>
              </a:ext>
            </a:extLst>
          </p:cNvPr>
          <p:cNvSpPr txBox="1"/>
          <p:nvPr/>
        </p:nvSpPr>
        <p:spPr>
          <a:xfrm>
            <a:off x="1085603" y="4719493"/>
            <a:ext cx="1314697" cy="942231"/>
          </a:xfrm>
          <a:prstGeom prst="rect">
            <a:avLst/>
          </a:prstGeom>
          <a:solidFill>
            <a:schemeClr val="accent2">
              <a:lumMod val="20000"/>
              <a:lumOff val="80000"/>
            </a:schemeClr>
          </a:solidFill>
        </p:spPr>
        <p:txBody>
          <a:bodyPr wrap="square" lIns="91440" tIns="45720" rIns="91440" bIns="45720" anchor="ctr" anchorCtr="0">
            <a:noAutofit/>
          </a:bodyPr>
          <a:lstStyle/>
          <a:p>
            <a:pPr algn="ctr">
              <a:lnSpc>
                <a:spcPct val="107000"/>
              </a:lnSpc>
            </a:pPr>
            <a:r>
              <a:rPr lang="es-ES_tradnl" sz="1200" dirty="0">
                <a:latin typeface="Arial" panose="020B0604020202020204" pitchFamily="34" charset="0"/>
                <a:cs typeface="Arial" panose="020B0604020202020204" pitchFamily="34" charset="0"/>
              </a:rPr>
              <a:t>Ninguna acción / caso cerrado</a:t>
            </a:r>
          </a:p>
        </p:txBody>
      </p:sp>
      <p:cxnSp>
        <p:nvCxnSpPr>
          <p:cNvPr id="25" name="Straight Arrow Connector 24">
            <a:extLst>
              <a:ext uri="{FF2B5EF4-FFF2-40B4-BE49-F238E27FC236}">
                <a16:creationId xmlns:a16="http://schemas.microsoft.com/office/drawing/2014/main" id="{DBC7ABF2-A95C-BECE-4BB8-5FC05841B3F9}"/>
              </a:ext>
            </a:extLst>
          </p:cNvPr>
          <p:cNvCxnSpPr>
            <a:cxnSpLocks/>
            <a:stCxn id="2" idx="3"/>
            <a:endCxn id="7" idx="1"/>
          </p:cNvCxnSpPr>
          <p:nvPr/>
        </p:nvCxnSpPr>
        <p:spPr>
          <a:xfrm>
            <a:off x="2400300" y="2553512"/>
            <a:ext cx="47352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D53D6F-87F8-CD0C-A911-3D52E91AA5CB}"/>
              </a:ext>
            </a:extLst>
          </p:cNvPr>
          <p:cNvCxnSpPr>
            <a:cxnSpLocks/>
            <a:stCxn id="7" idx="3"/>
            <a:endCxn id="9" idx="1"/>
          </p:cNvCxnSpPr>
          <p:nvPr/>
        </p:nvCxnSpPr>
        <p:spPr>
          <a:xfrm>
            <a:off x="4191000" y="2553512"/>
            <a:ext cx="473529"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8ACC515-2C16-96AA-6CBE-3972960E203C}"/>
              </a:ext>
            </a:extLst>
          </p:cNvPr>
          <p:cNvCxnSpPr>
            <a:cxnSpLocks/>
            <a:stCxn id="9" idx="3"/>
            <a:endCxn id="11" idx="1"/>
          </p:cNvCxnSpPr>
          <p:nvPr/>
        </p:nvCxnSpPr>
        <p:spPr>
          <a:xfrm flipV="1">
            <a:off x="5981700" y="2543545"/>
            <a:ext cx="473529" cy="996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5E3CC3A-DFEF-3A91-4965-A282022AE436}"/>
              </a:ext>
            </a:extLst>
          </p:cNvPr>
          <p:cNvCxnSpPr>
            <a:cxnSpLocks/>
            <a:stCxn id="11" idx="3"/>
            <a:endCxn id="13" idx="1"/>
          </p:cNvCxnSpPr>
          <p:nvPr/>
        </p:nvCxnSpPr>
        <p:spPr>
          <a:xfrm>
            <a:off x="7772400" y="2543545"/>
            <a:ext cx="473529" cy="996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B93D137-9DFB-22FF-A515-5E1A08718ECB}"/>
              </a:ext>
            </a:extLst>
          </p:cNvPr>
          <p:cNvCxnSpPr>
            <a:cxnSpLocks/>
            <a:stCxn id="13" idx="3"/>
            <a:endCxn id="15" idx="1"/>
          </p:cNvCxnSpPr>
          <p:nvPr/>
        </p:nvCxnSpPr>
        <p:spPr>
          <a:xfrm flipV="1">
            <a:off x="9563100" y="2543545"/>
            <a:ext cx="473529" cy="9967"/>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09AFCCE-3006-63FB-FF02-1F22AF56C43B}"/>
              </a:ext>
            </a:extLst>
          </p:cNvPr>
          <p:cNvCxnSpPr>
            <a:cxnSpLocks/>
            <a:stCxn id="11" idx="2"/>
            <a:endCxn id="12" idx="0"/>
          </p:cNvCxnSpPr>
          <p:nvPr/>
        </p:nvCxnSpPr>
        <p:spPr>
          <a:xfrm>
            <a:off x="7113815" y="3073552"/>
            <a:ext cx="0" cy="1645941"/>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C8E21D0-7A73-B4CF-1162-AF0F6BECB55B}"/>
              </a:ext>
            </a:extLst>
          </p:cNvPr>
          <p:cNvCxnSpPr>
            <a:cxnSpLocks/>
            <a:stCxn id="4" idx="2"/>
            <a:endCxn id="23" idx="0"/>
          </p:cNvCxnSpPr>
          <p:nvPr/>
        </p:nvCxnSpPr>
        <p:spPr>
          <a:xfrm>
            <a:off x="1741715" y="4172518"/>
            <a:ext cx="1237" cy="546975"/>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B102ADC0-291D-9CB5-BB72-A3BE92B7ABB2}"/>
              </a:ext>
            </a:extLst>
          </p:cNvPr>
          <p:cNvCxnSpPr>
            <a:stCxn id="8" idx="2"/>
            <a:endCxn id="23" idx="3"/>
          </p:cNvCxnSpPr>
          <p:nvPr/>
        </p:nvCxnSpPr>
        <p:spPr>
          <a:xfrm rot="5400000">
            <a:off x="2457313" y="4115506"/>
            <a:ext cx="1018091" cy="1132115"/>
          </a:xfrm>
          <a:prstGeom prst="bentConnector2">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797BE4EF-F0CC-7AB2-F5EF-1ED588BAF9EB}"/>
              </a:ext>
            </a:extLst>
          </p:cNvPr>
          <p:cNvCxnSpPr>
            <a:cxnSpLocks/>
            <a:stCxn id="13" idx="0"/>
            <a:endCxn id="2" idx="0"/>
          </p:cNvCxnSpPr>
          <p:nvPr/>
        </p:nvCxnSpPr>
        <p:spPr>
          <a:xfrm rot="16200000" flipV="1">
            <a:off x="5323115" y="-1567862"/>
            <a:ext cx="12700" cy="7162800"/>
          </a:xfrm>
          <a:prstGeom prst="bentConnector3">
            <a:avLst>
              <a:gd name="adj1" fmla="val 3150000"/>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DF234B8F-3BEF-33DE-B77D-457B9A2E5F3D}"/>
              </a:ext>
            </a:extLst>
          </p:cNvPr>
          <p:cNvSpPr txBox="1"/>
          <p:nvPr/>
        </p:nvSpPr>
        <p:spPr>
          <a:xfrm>
            <a:off x="2285601" y="2678130"/>
            <a:ext cx="655134" cy="276999"/>
          </a:xfrm>
          <a:prstGeom prst="rect">
            <a:avLst/>
          </a:prstGeom>
          <a:noFill/>
        </p:spPr>
        <p:txBody>
          <a:bodyPr wrap="square">
            <a:spAutoFit/>
          </a:bodyPr>
          <a:lstStyle/>
          <a:p>
            <a:pPr algn="ctr"/>
            <a:r>
              <a:rPr lang="es-ES_tradnl" sz="1200" b="1" dirty="0">
                <a:solidFill>
                  <a:schemeClr val="accent4"/>
                </a:solidFill>
                <a:latin typeface="Arial" panose="020B0604020202020204" pitchFamily="34" charset="0"/>
                <a:cs typeface="Arial" panose="020B0604020202020204" pitchFamily="34" charset="0"/>
              </a:rPr>
              <a:t>SÍ</a:t>
            </a:r>
            <a:endParaRPr lang="es-ES_tradnl" sz="1200" dirty="0">
              <a:solidFill>
                <a:schemeClr val="accent4"/>
              </a:solidFill>
            </a:endParaRPr>
          </a:p>
        </p:txBody>
      </p:sp>
      <p:sp>
        <p:nvSpPr>
          <p:cNvPr id="74" name="TextBox 73">
            <a:extLst>
              <a:ext uri="{FF2B5EF4-FFF2-40B4-BE49-F238E27FC236}">
                <a16:creationId xmlns:a16="http://schemas.microsoft.com/office/drawing/2014/main" id="{239000ED-9ECD-3640-E1CA-27BE86E5C398}"/>
              </a:ext>
            </a:extLst>
          </p:cNvPr>
          <p:cNvSpPr txBox="1"/>
          <p:nvPr/>
        </p:nvSpPr>
        <p:spPr>
          <a:xfrm>
            <a:off x="4100198" y="2678130"/>
            <a:ext cx="655134" cy="276999"/>
          </a:xfrm>
          <a:prstGeom prst="rect">
            <a:avLst/>
          </a:prstGeom>
          <a:noFill/>
        </p:spPr>
        <p:txBody>
          <a:bodyPr wrap="square">
            <a:spAutoFit/>
          </a:bodyPr>
          <a:lstStyle/>
          <a:p>
            <a:pPr algn="ctr"/>
            <a:r>
              <a:rPr lang="es-ES_tradnl" sz="1200" b="1" dirty="0">
                <a:solidFill>
                  <a:schemeClr val="accent4"/>
                </a:solidFill>
                <a:latin typeface="Arial" panose="020B0604020202020204" pitchFamily="34" charset="0"/>
                <a:cs typeface="Arial" panose="020B0604020202020204" pitchFamily="34" charset="0"/>
              </a:rPr>
              <a:t>SÍ</a:t>
            </a:r>
            <a:endParaRPr lang="es-ES_tradnl" sz="1200" dirty="0">
              <a:solidFill>
                <a:schemeClr val="accent4"/>
              </a:solidFill>
            </a:endParaRPr>
          </a:p>
        </p:txBody>
      </p:sp>
      <p:sp>
        <p:nvSpPr>
          <p:cNvPr id="76" name="TextBox 75">
            <a:extLst>
              <a:ext uri="{FF2B5EF4-FFF2-40B4-BE49-F238E27FC236}">
                <a16:creationId xmlns:a16="http://schemas.microsoft.com/office/drawing/2014/main" id="{9007BA30-1D4F-66D0-D240-7055D41BC6B4}"/>
              </a:ext>
            </a:extLst>
          </p:cNvPr>
          <p:cNvSpPr txBox="1"/>
          <p:nvPr/>
        </p:nvSpPr>
        <p:spPr>
          <a:xfrm>
            <a:off x="9472260" y="2678130"/>
            <a:ext cx="655134" cy="276999"/>
          </a:xfrm>
          <a:prstGeom prst="rect">
            <a:avLst/>
          </a:prstGeom>
          <a:noFill/>
        </p:spPr>
        <p:txBody>
          <a:bodyPr wrap="square">
            <a:spAutoFit/>
          </a:bodyPr>
          <a:lstStyle/>
          <a:p>
            <a:pPr algn="ctr"/>
            <a:r>
              <a:rPr lang="es-ES_tradnl" sz="1200" b="1" dirty="0">
                <a:solidFill>
                  <a:schemeClr val="accent4"/>
                </a:solidFill>
                <a:latin typeface="Arial" panose="020B0604020202020204" pitchFamily="34" charset="0"/>
                <a:cs typeface="Arial" panose="020B0604020202020204" pitchFamily="34" charset="0"/>
              </a:rPr>
              <a:t>SÍ</a:t>
            </a:r>
            <a:endParaRPr lang="es-ES_tradnl" sz="1200" dirty="0">
              <a:solidFill>
                <a:schemeClr val="accent4"/>
              </a:solidFill>
            </a:endParaRPr>
          </a:p>
        </p:txBody>
      </p:sp>
      <p:sp>
        <p:nvSpPr>
          <p:cNvPr id="77" name="TextBox 76">
            <a:extLst>
              <a:ext uri="{FF2B5EF4-FFF2-40B4-BE49-F238E27FC236}">
                <a16:creationId xmlns:a16="http://schemas.microsoft.com/office/drawing/2014/main" id="{411816C2-EC3B-AD5C-C635-3EA4AB222EDA}"/>
              </a:ext>
            </a:extLst>
          </p:cNvPr>
          <p:cNvSpPr txBox="1"/>
          <p:nvPr/>
        </p:nvSpPr>
        <p:spPr>
          <a:xfrm>
            <a:off x="1741714" y="4300008"/>
            <a:ext cx="655134" cy="276999"/>
          </a:xfrm>
          <a:prstGeom prst="rect">
            <a:avLst/>
          </a:prstGeom>
          <a:noFill/>
        </p:spPr>
        <p:txBody>
          <a:bodyPr wrap="square">
            <a:spAutoFit/>
          </a:bodyPr>
          <a:lstStyle/>
          <a:p>
            <a:pPr algn="ctr"/>
            <a:r>
              <a:rPr lang="es-ES_tradnl" sz="1200" b="1" dirty="0">
                <a:solidFill>
                  <a:schemeClr val="accent4"/>
                </a:solidFill>
                <a:latin typeface="Arial" panose="020B0604020202020204" pitchFamily="34" charset="0"/>
                <a:cs typeface="Arial" panose="020B0604020202020204" pitchFamily="34" charset="0"/>
              </a:rPr>
              <a:t>NO</a:t>
            </a:r>
            <a:endParaRPr lang="es-ES_tradnl" sz="1200" dirty="0">
              <a:solidFill>
                <a:schemeClr val="accent4"/>
              </a:solidFill>
            </a:endParaRPr>
          </a:p>
        </p:txBody>
      </p:sp>
      <p:sp>
        <p:nvSpPr>
          <p:cNvPr id="78" name="TextBox 77">
            <a:extLst>
              <a:ext uri="{FF2B5EF4-FFF2-40B4-BE49-F238E27FC236}">
                <a16:creationId xmlns:a16="http://schemas.microsoft.com/office/drawing/2014/main" id="{0E243E79-F72B-4297-76BA-541A2171EBA3}"/>
              </a:ext>
            </a:extLst>
          </p:cNvPr>
          <p:cNvSpPr txBox="1"/>
          <p:nvPr/>
        </p:nvSpPr>
        <p:spPr>
          <a:xfrm>
            <a:off x="3505269" y="4300008"/>
            <a:ext cx="655134" cy="276999"/>
          </a:xfrm>
          <a:prstGeom prst="rect">
            <a:avLst/>
          </a:prstGeom>
          <a:noFill/>
        </p:spPr>
        <p:txBody>
          <a:bodyPr wrap="square">
            <a:spAutoFit/>
          </a:bodyPr>
          <a:lstStyle/>
          <a:p>
            <a:pPr algn="ctr"/>
            <a:r>
              <a:rPr lang="es-ES_tradnl" sz="1200" b="1" dirty="0">
                <a:solidFill>
                  <a:schemeClr val="accent4"/>
                </a:solidFill>
                <a:latin typeface="Arial" panose="020B0604020202020204" pitchFamily="34" charset="0"/>
                <a:cs typeface="Arial" panose="020B0604020202020204" pitchFamily="34" charset="0"/>
              </a:rPr>
              <a:t>NO</a:t>
            </a:r>
            <a:endParaRPr lang="es-ES_tradnl" sz="1200" dirty="0">
              <a:solidFill>
                <a:schemeClr val="accent4"/>
              </a:solidFill>
            </a:endParaRPr>
          </a:p>
        </p:txBody>
      </p:sp>
      <p:sp>
        <p:nvSpPr>
          <p:cNvPr id="79" name="TextBox 78">
            <a:extLst>
              <a:ext uri="{FF2B5EF4-FFF2-40B4-BE49-F238E27FC236}">
                <a16:creationId xmlns:a16="http://schemas.microsoft.com/office/drawing/2014/main" id="{A2E8D15F-0158-519B-B98B-8D57D23FEFA2}"/>
              </a:ext>
            </a:extLst>
          </p:cNvPr>
          <p:cNvSpPr txBox="1"/>
          <p:nvPr/>
        </p:nvSpPr>
        <p:spPr>
          <a:xfrm>
            <a:off x="8907966" y="1634624"/>
            <a:ext cx="655134" cy="276999"/>
          </a:xfrm>
          <a:prstGeom prst="rect">
            <a:avLst/>
          </a:prstGeom>
          <a:noFill/>
        </p:spPr>
        <p:txBody>
          <a:bodyPr wrap="square">
            <a:spAutoFit/>
          </a:bodyPr>
          <a:lstStyle/>
          <a:p>
            <a:pPr algn="ctr"/>
            <a:r>
              <a:rPr lang="es-ES_tradnl" sz="1200" b="1" dirty="0">
                <a:solidFill>
                  <a:schemeClr val="accent4"/>
                </a:solidFill>
                <a:latin typeface="Arial" panose="020B0604020202020204" pitchFamily="34" charset="0"/>
                <a:cs typeface="Arial" panose="020B0604020202020204" pitchFamily="34" charset="0"/>
              </a:rPr>
              <a:t>NO</a:t>
            </a:r>
            <a:endParaRPr lang="es-ES_tradnl" sz="1200" dirty="0">
              <a:solidFill>
                <a:schemeClr val="accent4"/>
              </a:solidFill>
            </a:endParaRPr>
          </a:p>
        </p:txBody>
      </p:sp>
    </p:spTree>
    <p:extLst>
      <p:ext uri="{BB962C8B-B14F-4D97-AF65-F5344CB8AC3E}">
        <p14:creationId xmlns:p14="http://schemas.microsoft.com/office/powerpoint/2010/main" val="27001326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IM4CM</a:t>
            </a:r>
          </a:p>
        </p:txBody>
      </p:sp>
      <p:grpSp>
        <p:nvGrpSpPr>
          <p:cNvPr id="2" name="Group 1">
            <a:extLst>
              <a:ext uri="{FF2B5EF4-FFF2-40B4-BE49-F238E27FC236}">
                <a16:creationId xmlns:a16="http://schemas.microsoft.com/office/drawing/2014/main" id="{A39B0D7F-2931-209C-32FC-D9EFD98C42E2}"/>
              </a:ext>
            </a:extLst>
          </p:cNvPr>
          <p:cNvGrpSpPr/>
          <p:nvPr/>
        </p:nvGrpSpPr>
        <p:grpSpPr>
          <a:xfrm>
            <a:off x="7866133" y="2193678"/>
            <a:ext cx="2192267" cy="2470644"/>
            <a:chOff x="7988796" y="3622964"/>
            <a:chExt cx="965983" cy="1088645"/>
          </a:xfrm>
        </p:grpSpPr>
        <p:sp>
          <p:nvSpPr>
            <p:cNvPr id="3" name="Flowchart: Card 2">
              <a:extLst>
                <a:ext uri="{FF2B5EF4-FFF2-40B4-BE49-F238E27FC236}">
                  <a16:creationId xmlns:a16="http://schemas.microsoft.com/office/drawing/2014/main" id="{BC62F3C8-A368-4499-1CCB-0139870C851E}"/>
                </a:ext>
              </a:extLst>
            </p:cNvPr>
            <p:cNvSpPr/>
            <p:nvPr/>
          </p:nvSpPr>
          <p:spPr>
            <a:xfrm>
              <a:off x="8192676" y="3819749"/>
              <a:ext cx="762103" cy="891860"/>
            </a:xfrm>
            <a:prstGeom prst="flowChartPunchedCard">
              <a:avLst/>
            </a:prstGeom>
            <a:solidFill>
              <a:schemeClr val="accent4"/>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Flowchart: Card 3">
              <a:extLst>
                <a:ext uri="{FF2B5EF4-FFF2-40B4-BE49-F238E27FC236}">
                  <a16:creationId xmlns:a16="http://schemas.microsoft.com/office/drawing/2014/main" id="{7FAB13A3-6451-BA46-4949-BEA3BE0A54E4}"/>
                </a:ext>
              </a:extLst>
            </p:cNvPr>
            <p:cNvSpPr/>
            <p:nvPr/>
          </p:nvSpPr>
          <p:spPr>
            <a:xfrm>
              <a:off x="8085489" y="3716795"/>
              <a:ext cx="762103" cy="891860"/>
            </a:xfrm>
            <a:prstGeom prst="flowChartPunchedCard">
              <a:avLst/>
            </a:prstGeom>
            <a:solidFill>
              <a:schemeClr val="accent4"/>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Flowchart: Card 4">
              <a:extLst>
                <a:ext uri="{FF2B5EF4-FFF2-40B4-BE49-F238E27FC236}">
                  <a16:creationId xmlns:a16="http://schemas.microsoft.com/office/drawing/2014/main" id="{FDA0CDFC-549E-B00F-6015-AFC4E6A7ADA8}"/>
                </a:ext>
              </a:extLst>
            </p:cNvPr>
            <p:cNvSpPr/>
            <p:nvPr/>
          </p:nvSpPr>
          <p:spPr>
            <a:xfrm>
              <a:off x="7988796" y="3622964"/>
              <a:ext cx="762103" cy="891860"/>
            </a:xfrm>
            <a:prstGeom prst="flowChartPunchedCard">
              <a:avLst/>
            </a:prstGeom>
            <a:solidFill>
              <a:schemeClr val="accent4"/>
            </a:solidFill>
            <a:ln w="762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Circle: Hollow 5">
              <a:extLst>
                <a:ext uri="{FF2B5EF4-FFF2-40B4-BE49-F238E27FC236}">
                  <a16:creationId xmlns:a16="http://schemas.microsoft.com/office/drawing/2014/main" id="{9952203C-884F-B28F-8B0D-DE0D0BE90BCF}"/>
                </a:ext>
              </a:extLst>
            </p:cNvPr>
            <p:cNvSpPr/>
            <p:nvPr/>
          </p:nvSpPr>
          <p:spPr>
            <a:xfrm>
              <a:off x="8125692" y="3843931"/>
              <a:ext cx="469221" cy="469221"/>
            </a:xfrm>
            <a:prstGeom prst="donut">
              <a:avLst>
                <a:gd name="adj" fmla="val 32185"/>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Tree>
    <p:extLst>
      <p:ext uri="{BB962C8B-B14F-4D97-AF65-F5344CB8AC3E}">
        <p14:creationId xmlns:p14="http://schemas.microsoft.com/office/powerpoint/2010/main" val="1957135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Debate</a:t>
            </a:r>
            <a:endParaRPr lang="es-ES_tradnl" dirty="0"/>
          </a:p>
        </p:txBody>
      </p:sp>
      <p:sp>
        <p:nvSpPr>
          <p:cNvPr id="2" name="TextBox 1">
            <a:extLst>
              <a:ext uri="{FF2B5EF4-FFF2-40B4-BE49-F238E27FC236}">
                <a16:creationId xmlns:a16="http://schemas.microsoft.com/office/drawing/2014/main" id="{9FE0D19C-CA8E-2A63-4F50-DBBE81C6007D}"/>
              </a:ext>
            </a:extLst>
          </p:cNvPr>
          <p:cNvSpPr txBox="1"/>
          <p:nvPr/>
        </p:nvSpPr>
        <p:spPr>
          <a:xfrm>
            <a:off x="6096000" y="2645158"/>
            <a:ext cx="4397298" cy="2161810"/>
          </a:xfrm>
          <a:prstGeom prst="rect">
            <a:avLst/>
          </a:prstGeom>
          <a:noFill/>
        </p:spPr>
        <p:txBody>
          <a:bodyPr wrap="square" lIns="91440" tIns="45720" rIns="91440" bIns="45720" anchor="t">
            <a:spAutoFit/>
          </a:bodyPr>
          <a:lstStyle/>
          <a:p>
            <a:pPr algn="ctr">
              <a:lnSpc>
                <a:spcPct val="107000"/>
              </a:lnSpc>
            </a:pPr>
            <a:r>
              <a:rPr lang="es-ES_tradnl" sz="3200" b="1" dirty="0">
                <a:latin typeface="Arial" panose="020B0604020202020204" pitchFamily="34" charset="0"/>
                <a:cs typeface="Arial" panose="020B0604020202020204" pitchFamily="34" charset="0"/>
              </a:rPr>
              <a:t>¿Por qué es necesario recopilar datos en la gestión de casos?</a:t>
            </a:r>
          </a:p>
        </p:txBody>
      </p:sp>
      <p:grpSp>
        <p:nvGrpSpPr>
          <p:cNvPr id="3" name="Google Shape;314;p4">
            <a:extLst>
              <a:ext uri="{FF2B5EF4-FFF2-40B4-BE49-F238E27FC236}">
                <a16:creationId xmlns:a16="http://schemas.microsoft.com/office/drawing/2014/main" id="{502014F3-A11B-8CD8-93CB-0D36D2F29C61}"/>
              </a:ext>
            </a:extLst>
          </p:cNvPr>
          <p:cNvGrpSpPr/>
          <p:nvPr/>
        </p:nvGrpSpPr>
        <p:grpSpPr>
          <a:xfrm>
            <a:off x="1354346" y="2137251"/>
            <a:ext cx="4219090" cy="2738321"/>
            <a:chOff x="3400707" y="1772174"/>
            <a:chExt cx="5758105" cy="3737192"/>
          </a:xfrm>
          <a:solidFill>
            <a:schemeClr val="accent4"/>
          </a:solidFill>
        </p:grpSpPr>
        <p:sp>
          <p:nvSpPr>
            <p:cNvPr id="4" name="Google Shape;315;p4">
              <a:extLst>
                <a:ext uri="{FF2B5EF4-FFF2-40B4-BE49-F238E27FC236}">
                  <a16:creationId xmlns:a16="http://schemas.microsoft.com/office/drawing/2014/main" id="{837F2F72-B87B-6837-0628-F9F857F24B2F}"/>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5" name="Google Shape;316;p4">
              <a:extLst>
                <a:ext uri="{FF2B5EF4-FFF2-40B4-BE49-F238E27FC236}">
                  <a16:creationId xmlns:a16="http://schemas.microsoft.com/office/drawing/2014/main" id="{39188D8E-F2B5-9A76-5A17-510822B26D60}"/>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6" name="Google Shape;317;p4">
              <a:extLst>
                <a:ext uri="{FF2B5EF4-FFF2-40B4-BE49-F238E27FC236}">
                  <a16:creationId xmlns:a16="http://schemas.microsoft.com/office/drawing/2014/main" id="{BD12AC9E-9E9C-9132-F3D8-CDE393C928A9}"/>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7" name="Google Shape;318;p4">
              <a:extLst>
                <a:ext uri="{FF2B5EF4-FFF2-40B4-BE49-F238E27FC236}">
                  <a16:creationId xmlns:a16="http://schemas.microsoft.com/office/drawing/2014/main" id="{E505DB98-CE9A-D508-946E-0CF25D0059D1}"/>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8" name="Google Shape;319;p4">
              <a:extLst>
                <a:ext uri="{FF2B5EF4-FFF2-40B4-BE49-F238E27FC236}">
                  <a16:creationId xmlns:a16="http://schemas.microsoft.com/office/drawing/2014/main" id="{CD46C1B8-9F8F-11C3-F98E-5BDC6753EE3F}"/>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20;p4">
              <a:extLst>
                <a:ext uri="{FF2B5EF4-FFF2-40B4-BE49-F238E27FC236}">
                  <a16:creationId xmlns:a16="http://schemas.microsoft.com/office/drawing/2014/main" id="{2B5696B0-4A33-1126-4746-F059BDC7BAC5}"/>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21;p4">
              <a:extLst>
                <a:ext uri="{FF2B5EF4-FFF2-40B4-BE49-F238E27FC236}">
                  <a16:creationId xmlns:a16="http://schemas.microsoft.com/office/drawing/2014/main" id="{E135A65D-17A9-2F1E-51BC-EEC3AFFA34D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22;p4">
              <a:extLst>
                <a:ext uri="{FF2B5EF4-FFF2-40B4-BE49-F238E27FC236}">
                  <a16:creationId xmlns:a16="http://schemas.microsoft.com/office/drawing/2014/main" id="{2B61E2E3-67A4-B71F-A6AC-EF02A3463A21}"/>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646757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Razones para documentar los casos</a:t>
            </a:r>
            <a:endParaRPr lang="es-ES_tradnl" dirty="0"/>
          </a:p>
        </p:txBody>
      </p:sp>
      <p:sp>
        <p:nvSpPr>
          <p:cNvPr id="20" name="TextBox 19">
            <a:extLst>
              <a:ext uri="{FF2B5EF4-FFF2-40B4-BE49-F238E27FC236}">
                <a16:creationId xmlns:a16="http://schemas.microsoft.com/office/drawing/2014/main" id="{AF5432FE-C4AE-4C2D-AF97-948319B64856}"/>
              </a:ext>
            </a:extLst>
          </p:cNvPr>
          <p:cNvSpPr txBox="1"/>
          <p:nvPr/>
        </p:nvSpPr>
        <p:spPr>
          <a:xfrm>
            <a:off x="2010764" y="2298303"/>
            <a:ext cx="2089273" cy="1056315"/>
          </a:xfrm>
          <a:prstGeom prst="rect">
            <a:avLst/>
          </a:prstGeom>
          <a:noFill/>
        </p:spPr>
        <p:txBody>
          <a:bodyPr wrap="square" lIns="91440" tIns="45720" rIns="91440" bIns="45720" anchor="t">
            <a:spAutoFit/>
          </a:bodyPr>
          <a:lstStyle/>
          <a:p>
            <a:pPr>
              <a:lnSpc>
                <a:spcPct val="107000"/>
              </a:lnSpc>
            </a:pPr>
            <a:r>
              <a:rPr lang="es-ES_tradnl" sz="2000" dirty="0">
                <a:latin typeface="Arial" panose="020B0604020202020204" pitchFamily="34" charset="0"/>
                <a:cs typeface="Arial" panose="020B0604020202020204" pitchFamily="34" charset="0"/>
              </a:rPr>
              <a:t>Comprender la situación de la/del menor</a:t>
            </a:r>
          </a:p>
        </p:txBody>
      </p:sp>
      <p:sp>
        <p:nvSpPr>
          <p:cNvPr id="26" name="TextBox 25">
            <a:extLst>
              <a:ext uri="{FF2B5EF4-FFF2-40B4-BE49-F238E27FC236}">
                <a16:creationId xmlns:a16="http://schemas.microsoft.com/office/drawing/2014/main" id="{89BB7807-FDA1-6BDA-93B1-A88AD4E3E346}"/>
              </a:ext>
            </a:extLst>
          </p:cNvPr>
          <p:cNvSpPr txBox="1"/>
          <p:nvPr/>
        </p:nvSpPr>
        <p:spPr>
          <a:xfrm>
            <a:off x="5576457" y="2298303"/>
            <a:ext cx="2089273" cy="397738"/>
          </a:xfrm>
          <a:prstGeom prst="rect">
            <a:avLst/>
          </a:prstGeom>
          <a:noFill/>
        </p:spPr>
        <p:txBody>
          <a:bodyPr wrap="square">
            <a:spAutoFit/>
          </a:bodyPr>
          <a:lstStyle/>
          <a:p>
            <a:pPr>
              <a:lnSpc>
                <a:spcPct val="107000"/>
              </a:lnSpc>
            </a:pPr>
            <a:r>
              <a:rPr lang="es-ES_tradnl" sz="2000" dirty="0">
                <a:latin typeface="Arial" panose="020B0604020202020204" pitchFamily="34" charset="0"/>
                <a:cs typeface="Arial" panose="020B0604020202020204" pitchFamily="34" charset="0"/>
              </a:rPr>
              <a:t>Tener un registro</a:t>
            </a:r>
          </a:p>
        </p:txBody>
      </p:sp>
      <p:sp>
        <p:nvSpPr>
          <p:cNvPr id="27" name="TextBox 26">
            <a:extLst>
              <a:ext uri="{FF2B5EF4-FFF2-40B4-BE49-F238E27FC236}">
                <a16:creationId xmlns:a16="http://schemas.microsoft.com/office/drawing/2014/main" id="{F45DD5A6-C5B4-AFF6-0B4D-5FA445D4569D}"/>
              </a:ext>
            </a:extLst>
          </p:cNvPr>
          <p:cNvSpPr txBox="1"/>
          <p:nvPr/>
        </p:nvSpPr>
        <p:spPr>
          <a:xfrm>
            <a:off x="9063040" y="2298303"/>
            <a:ext cx="2089273" cy="1056315"/>
          </a:xfrm>
          <a:prstGeom prst="rect">
            <a:avLst/>
          </a:prstGeom>
          <a:noFill/>
        </p:spPr>
        <p:txBody>
          <a:bodyPr wrap="square">
            <a:spAutoFit/>
          </a:bodyPr>
          <a:lstStyle/>
          <a:p>
            <a:pPr>
              <a:lnSpc>
                <a:spcPct val="107000"/>
              </a:lnSpc>
            </a:pPr>
            <a:r>
              <a:rPr lang="es-ES_tradnl" sz="2000" dirty="0">
                <a:latin typeface="Arial" panose="020B0604020202020204" pitchFamily="34" charset="0"/>
                <a:cs typeface="Arial" panose="020B0604020202020204" pitchFamily="34" charset="0"/>
              </a:rPr>
              <a:t>Evaluar la calidad en la atención</a:t>
            </a:r>
          </a:p>
        </p:txBody>
      </p:sp>
      <p:sp>
        <p:nvSpPr>
          <p:cNvPr id="28" name="TextBox 27">
            <a:extLst>
              <a:ext uri="{FF2B5EF4-FFF2-40B4-BE49-F238E27FC236}">
                <a16:creationId xmlns:a16="http://schemas.microsoft.com/office/drawing/2014/main" id="{D6A0EB29-15C8-E8D7-2F18-C0EC93A410A8}"/>
              </a:ext>
            </a:extLst>
          </p:cNvPr>
          <p:cNvSpPr txBox="1"/>
          <p:nvPr/>
        </p:nvSpPr>
        <p:spPr>
          <a:xfrm>
            <a:off x="2010764" y="4289209"/>
            <a:ext cx="2089273" cy="726994"/>
          </a:xfrm>
          <a:prstGeom prst="rect">
            <a:avLst/>
          </a:prstGeom>
          <a:noFill/>
        </p:spPr>
        <p:txBody>
          <a:bodyPr wrap="square">
            <a:spAutoFit/>
          </a:bodyPr>
          <a:lstStyle/>
          <a:p>
            <a:pPr>
              <a:lnSpc>
                <a:spcPct val="107000"/>
              </a:lnSpc>
            </a:pPr>
            <a:r>
              <a:rPr lang="es-ES_tradnl" sz="2000" dirty="0">
                <a:latin typeface="Arial" panose="020B0604020202020204" pitchFamily="34" charset="0"/>
                <a:cs typeface="Arial" panose="020B0604020202020204" pitchFamily="34" charset="0"/>
              </a:rPr>
              <a:t>Ver/medir progresos</a:t>
            </a:r>
          </a:p>
        </p:txBody>
      </p:sp>
      <p:sp>
        <p:nvSpPr>
          <p:cNvPr id="29" name="TextBox 28">
            <a:extLst>
              <a:ext uri="{FF2B5EF4-FFF2-40B4-BE49-F238E27FC236}">
                <a16:creationId xmlns:a16="http://schemas.microsoft.com/office/drawing/2014/main" id="{61468F8B-48B7-5E00-7BA9-C1C27DFE0BE9}"/>
              </a:ext>
            </a:extLst>
          </p:cNvPr>
          <p:cNvSpPr txBox="1"/>
          <p:nvPr/>
        </p:nvSpPr>
        <p:spPr>
          <a:xfrm>
            <a:off x="5576457" y="4317162"/>
            <a:ext cx="2089273" cy="1056315"/>
          </a:xfrm>
          <a:prstGeom prst="rect">
            <a:avLst/>
          </a:prstGeom>
          <a:noFill/>
        </p:spPr>
        <p:txBody>
          <a:bodyPr wrap="square">
            <a:spAutoFit/>
          </a:bodyPr>
          <a:lstStyle/>
          <a:p>
            <a:pPr>
              <a:lnSpc>
                <a:spcPct val="107000"/>
              </a:lnSpc>
            </a:pPr>
            <a:r>
              <a:rPr lang="es-ES_tradnl" sz="2000" dirty="0">
                <a:latin typeface="Arial" panose="020B0604020202020204" pitchFamily="34" charset="0"/>
                <a:cs typeface="Arial" panose="020B0604020202020204" pitchFamily="34" charset="0"/>
              </a:rPr>
              <a:t>Garantizar la continuidad de los servicios</a:t>
            </a:r>
          </a:p>
        </p:txBody>
      </p:sp>
      <p:sp>
        <p:nvSpPr>
          <p:cNvPr id="30" name="TextBox 29">
            <a:extLst>
              <a:ext uri="{FF2B5EF4-FFF2-40B4-BE49-F238E27FC236}">
                <a16:creationId xmlns:a16="http://schemas.microsoft.com/office/drawing/2014/main" id="{227A6478-E677-0D9E-2EB1-7B7161BCF907}"/>
              </a:ext>
            </a:extLst>
          </p:cNvPr>
          <p:cNvSpPr txBox="1"/>
          <p:nvPr/>
        </p:nvSpPr>
        <p:spPr>
          <a:xfrm>
            <a:off x="9063040" y="4289209"/>
            <a:ext cx="2310662" cy="1385636"/>
          </a:xfrm>
          <a:prstGeom prst="rect">
            <a:avLst/>
          </a:prstGeom>
          <a:noFill/>
        </p:spPr>
        <p:txBody>
          <a:bodyPr wrap="square">
            <a:spAutoFit/>
          </a:bodyPr>
          <a:lstStyle/>
          <a:p>
            <a:pPr>
              <a:lnSpc>
                <a:spcPct val="107000"/>
              </a:lnSpc>
            </a:pPr>
            <a:r>
              <a:rPr lang="es-ES_tradnl" sz="2000" dirty="0">
                <a:latin typeface="Arial" panose="020B0604020202020204" pitchFamily="34" charset="0"/>
                <a:cs typeface="Arial" panose="020B0604020202020204" pitchFamily="34" charset="0"/>
              </a:rPr>
              <a:t>Analizar el desempeño en la gestión de casos y hacer ajustes</a:t>
            </a:r>
          </a:p>
        </p:txBody>
      </p:sp>
      <p:grpSp>
        <p:nvGrpSpPr>
          <p:cNvPr id="31" name="Group 30">
            <a:extLst>
              <a:ext uri="{FF2B5EF4-FFF2-40B4-BE49-F238E27FC236}">
                <a16:creationId xmlns:a16="http://schemas.microsoft.com/office/drawing/2014/main" id="{C8E17A98-AF06-0AFB-D1EA-5319E7D7684D}"/>
              </a:ext>
            </a:extLst>
          </p:cNvPr>
          <p:cNvGrpSpPr/>
          <p:nvPr/>
        </p:nvGrpSpPr>
        <p:grpSpPr>
          <a:xfrm>
            <a:off x="1039689" y="2095520"/>
            <a:ext cx="828796" cy="866044"/>
            <a:chOff x="7345680" y="2484120"/>
            <a:chExt cx="904240" cy="944880"/>
          </a:xfrm>
        </p:grpSpPr>
        <p:sp>
          <p:nvSpPr>
            <p:cNvPr id="33" name="Oval 32">
              <a:extLst>
                <a:ext uri="{FF2B5EF4-FFF2-40B4-BE49-F238E27FC236}">
                  <a16:creationId xmlns:a16="http://schemas.microsoft.com/office/drawing/2014/main" id="{3A9CA124-520D-F2C1-A973-0BC9A7B7D279}"/>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4" name="L-Shape 33">
              <a:extLst>
                <a:ext uri="{FF2B5EF4-FFF2-40B4-BE49-F238E27FC236}">
                  <a16:creationId xmlns:a16="http://schemas.microsoft.com/office/drawing/2014/main" id="{C5D8FF03-8167-EF55-806D-05A7C630CE1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5" name="Group 34">
            <a:extLst>
              <a:ext uri="{FF2B5EF4-FFF2-40B4-BE49-F238E27FC236}">
                <a16:creationId xmlns:a16="http://schemas.microsoft.com/office/drawing/2014/main" id="{4AA07603-744C-D2A7-17B0-49A41BFCE80E}"/>
              </a:ext>
            </a:extLst>
          </p:cNvPr>
          <p:cNvGrpSpPr/>
          <p:nvPr/>
        </p:nvGrpSpPr>
        <p:grpSpPr>
          <a:xfrm>
            <a:off x="4605382" y="2095520"/>
            <a:ext cx="828796" cy="866044"/>
            <a:chOff x="7345680" y="2484120"/>
            <a:chExt cx="904240" cy="944880"/>
          </a:xfrm>
        </p:grpSpPr>
        <p:sp>
          <p:nvSpPr>
            <p:cNvPr id="36" name="Oval 35">
              <a:extLst>
                <a:ext uri="{FF2B5EF4-FFF2-40B4-BE49-F238E27FC236}">
                  <a16:creationId xmlns:a16="http://schemas.microsoft.com/office/drawing/2014/main" id="{3B02899F-5F99-420F-F5C5-B93B15A30AEC}"/>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7" name="L-Shape 36">
              <a:extLst>
                <a:ext uri="{FF2B5EF4-FFF2-40B4-BE49-F238E27FC236}">
                  <a16:creationId xmlns:a16="http://schemas.microsoft.com/office/drawing/2014/main" id="{CAA90579-3973-002A-80A6-D7ED9B2BB422}"/>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8" name="Group 37">
            <a:extLst>
              <a:ext uri="{FF2B5EF4-FFF2-40B4-BE49-F238E27FC236}">
                <a16:creationId xmlns:a16="http://schemas.microsoft.com/office/drawing/2014/main" id="{2D42CB96-F267-1CE9-2A3D-C28C17AE24EF}"/>
              </a:ext>
            </a:extLst>
          </p:cNvPr>
          <p:cNvGrpSpPr/>
          <p:nvPr/>
        </p:nvGrpSpPr>
        <p:grpSpPr>
          <a:xfrm>
            <a:off x="8091965" y="2095520"/>
            <a:ext cx="828796" cy="866044"/>
            <a:chOff x="7345680" y="2484120"/>
            <a:chExt cx="904240" cy="944880"/>
          </a:xfrm>
        </p:grpSpPr>
        <p:sp>
          <p:nvSpPr>
            <p:cNvPr id="39" name="Oval 38">
              <a:extLst>
                <a:ext uri="{FF2B5EF4-FFF2-40B4-BE49-F238E27FC236}">
                  <a16:creationId xmlns:a16="http://schemas.microsoft.com/office/drawing/2014/main" id="{0893CA21-5BC1-AD6E-386C-1EB7DA15CD2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0" name="L-Shape 39">
              <a:extLst>
                <a:ext uri="{FF2B5EF4-FFF2-40B4-BE49-F238E27FC236}">
                  <a16:creationId xmlns:a16="http://schemas.microsoft.com/office/drawing/2014/main" id="{47911473-6CE1-FE3D-AB74-F5C711B8D31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1" name="Group 40">
            <a:extLst>
              <a:ext uri="{FF2B5EF4-FFF2-40B4-BE49-F238E27FC236}">
                <a16:creationId xmlns:a16="http://schemas.microsoft.com/office/drawing/2014/main" id="{BDEEC05C-3F1F-A4D2-7D30-2AC355D43599}"/>
              </a:ext>
            </a:extLst>
          </p:cNvPr>
          <p:cNvGrpSpPr/>
          <p:nvPr/>
        </p:nvGrpSpPr>
        <p:grpSpPr>
          <a:xfrm>
            <a:off x="1039689" y="4178177"/>
            <a:ext cx="828796" cy="866044"/>
            <a:chOff x="7345680" y="2484120"/>
            <a:chExt cx="904240" cy="944880"/>
          </a:xfrm>
        </p:grpSpPr>
        <p:sp>
          <p:nvSpPr>
            <p:cNvPr id="42" name="Oval 41">
              <a:extLst>
                <a:ext uri="{FF2B5EF4-FFF2-40B4-BE49-F238E27FC236}">
                  <a16:creationId xmlns:a16="http://schemas.microsoft.com/office/drawing/2014/main" id="{5513E17F-6000-637F-981D-3D77F6DFE34F}"/>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3" name="L-Shape 42">
              <a:extLst>
                <a:ext uri="{FF2B5EF4-FFF2-40B4-BE49-F238E27FC236}">
                  <a16:creationId xmlns:a16="http://schemas.microsoft.com/office/drawing/2014/main" id="{1189D93F-1C42-D4DC-3A09-70DBD5B0D92B}"/>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4" name="Group 43">
            <a:extLst>
              <a:ext uri="{FF2B5EF4-FFF2-40B4-BE49-F238E27FC236}">
                <a16:creationId xmlns:a16="http://schemas.microsoft.com/office/drawing/2014/main" id="{8E1B3FFB-6561-7876-9556-00BD22412D4E}"/>
              </a:ext>
            </a:extLst>
          </p:cNvPr>
          <p:cNvGrpSpPr/>
          <p:nvPr/>
        </p:nvGrpSpPr>
        <p:grpSpPr>
          <a:xfrm>
            <a:off x="4605382" y="4178177"/>
            <a:ext cx="828796" cy="866044"/>
            <a:chOff x="7345680" y="2484120"/>
            <a:chExt cx="904240" cy="944880"/>
          </a:xfrm>
        </p:grpSpPr>
        <p:sp>
          <p:nvSpPr>
            <p:cNvPr id="45" name="Oval 44">
              <a:extLst>
                <a:ext uri="{FF2B5EF4-FFF2-40B4-BE49-F238E27FC236}">
                  <a16:creationId xmlns:a16="http://schemas.microsoft.com/office/drawing/2014/main" id="{E80EA412-8957-B478-D909-4187691116F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6" name="L-Shape 45">
              <a:extLst>
                <a:ext uri="{FF2B5EF4-FFF2-40B4-BE49-F238E27FC236}">
                  <a16:creationId xmlns:a16="http://schemas.microsoft.com/office/drawing/2014/main" id="{A858BC59-CEF2-16C3-CC9D-C9946B365F56}"/>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7" name="Group 46">
            <a:extLst>
              <a:ext uri="{FF2B5EF4-FFF2-40B4-BE49-F238E27FC236}">
                <a16:creationId xmlns:a16="http://schemas.microsoft.com/office/drawing/2014/main" id="{981323CA-B64B-97AB-0AB6-288F4399DF01}"/>
              </a:ext>
            </a:extLst>
          </p:cNvPr>
          <p:cNvGrpSpPr/>
          <p:nvPr/>
        </p:nvGrpSpPr>
        <p:grpSpPr>
          <a:xfrm>
            <a:off x="8091965" y="4178177"/>
            <a:ext cx="828796" cy="866044"/>
            <a:chOff x="7345680" y="2484120"/>
            <a:chExt cx="904240" cy="944880"/>
          </a:xfrm>
        </p:grpSpPr>
        <p:sp>
          <p:nvSpPr>
            <p:cNvPr id="48" name="Oval 47">
              <a:extLst>
                <a:ext uri="{FF2B5EF4-FFF2-40B4-BE49-F238E27FC236}">
                  <a16:creationId xmlns:a16="http://schemas.microsoft.com/office/drawing/2014/main" id="{85220A7E-8ED4-6B00-71D5-D73EC18B8EBD}"/>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9" name="L-Shape 48">
              <a:extLst>
                <a:ext uri="{FF2B5EF4-FFF2-40B4-BE49-F238E27FC236}">
                  <a16:creationId xmlns:a16="http://schemas.microsoft.com/office/drawing/2014/main" id="{55824B35-B740-9D7F-13DB-E9B403ED614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4250009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Debate</a:t>
            </a:r>
            <a:endParaRPr lang="es-ES_tradnl" dirty="0"/>
          </a:p>
        </p:txBody>
      </p:sp>
      <p:sp>
        <p:nvSpPr>
          <p:cNvPr id="3" name="TextBox 2">
            <a:extLst>
              <a:ext uri="{FF2B5EF4-FFF2-40B4-BE49-F238E27FC236}">
                <a16:creationId xmlns:a16="http://schemas.microsoft.com/office/drawing/2014/main" id="{AD82D48E-FCF9-8514-9066-A43AA1869F9F}"/>
              </a:ext>
            </a:extLst>
          </p:cNvPr>
          <p:cNvSpPr txBox="1"/>
          <p:nvPr/>
        </p:nvSpPr>
        <p:spPr>
          <a:xfrm>
            <a:off x="6096000" y="2645158"/>
            <a:ext cx="4770474" cy="2161810"/>
          </a:xfrm>
          <a:prstGeom prst="rect">
            <a:avLst/>
          </a:prstGeom>
          <a:noFill/>
        </p:spPr>
        <p:txBody>
          <a:bodyPr wrap="square" lIns="91440" tIns="45720" rIns="91440" bIns="45720" anchor="t">
            <a:spAutoFit/>
          </a:bodyPr>
          <a:lstStyle/>
          <a:p>
            <a:pPr algn="ctr">
              <a:lnSpc>
                <a:spcPct val="107000"/>
              </a:lnSpc>
            </a:pPr>
            <a:r>
              <a:rPr lang="es-ES_tradnl" sz="3200" b="1" dirty="0">
                <a:latin typeface="Arial" panose="020B0604020202020204" pitchFamily="34" charset="0"/>
                <a:cs typeface="Arial" panose="020B0604020202020204" pitchFamily="34" charset="0"/>
              </a:rPr>
              <a:t>¿Qué facilita o dificulta la recopilación de datos en la gestión de casos? </a:t>
            </a:r>
          </a:p>
        </p:txBody>
      </p:sp>
      <p:grpSp>
        <p:nvGrpSpPr>
          <p:cNvPr id="2" name="Google Shape;314;p4">
            <a:extLst>
              <a:ext uri="{FF2B5EF4-FFF2-40B4-BE49-F238E27FC236}">
                <a16:creationId xmlns:a16="http://schemas.microsoft.com/office/drawing/2014/main" id="{496D308F-C422-57BF-21E9-91FD54A51BEA}"/>
              </a:ext>
            </a:extLst>
          </p:cNvPr>
          <p:cNvGrpSpPr/>
          <p:nvPr/>
        </p:nvGrpSpPr>
        <p:grpSpPr>
          <a:xfrm>
            <a:off x="1354346" y="2137251"/>
            <a:ext cx="4219090" cy="2738321"/>
            <a:chOff x="3400707" y="1772174"/>
            <a:chExt cx="5758105" cy="3737192"/>
          </a:xfrm>
          <a:solidFill>
            <a:schemeClr val="accent4"/>
          </a:solidFill>
        </p:grpSpPr>
        <p:sp>
          <p:nvSpPr>
            <p:cNvPr id="8" name="Google Shape;315;p4">
              <a:extLst>
                <a:ext uri="{FF2B5EF4-FFF2-40B4-BE49-F238E27FC236}">
                  <a16:creationId xmlns:a16="http://schemas.microsoft.com/office/drawing/2014/main" id="{1F28560F-15DC-9F20-8F28-4F7256346CA2}"/>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60814CA1-047D-E1F7-C656-B1135CAC002D}"/>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1941B4A2-5D44-7EE8-DBDD-D69860DD2766}"/>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BE118A44-E1AE-0123-75EB-7BFC891F634A}"/>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D2D547D6-9C5F-479A-F84A-67F9728C7F6C}"/>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69B83084-04B9-64FD-6316-5C096BD0FACC}"/>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62D0B4AB-E766-64DD-FE04-631B6047AE95}"/>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D8315FB5-62FF-13D1-9C8F-D82D573C6666}"/>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4160493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r>
              <a:rPr lang="es-ES_tradnl" dirty="0">
                <a:latin typeface="Arial"/>
                <a:cs typeface="Arial"/>
              </a:rPr>
              <a:t>Aspectos generales en la gestión de la información </a:t>
            </a:r>
            <a:br>
              <a:rPr lang="es-ES_tradnl" dirty="0">
                <a:latin typeface="Arial"/>
                <a:cs typeface="Arial"/>
              </a:rPr>
            </a:br>
            <a:r>
              <a:rPr lang="es-ES_tradnl" dirty="0">
                <a:latin typeface="Arial"/>
                <a:cs typeface="Arial"/>
              </a:rPr>
              <a:t> (IM4CM)</a:t>
            </a:r>
            <a:endParaRPr lang="es-ES_tradnl" dirty="0"/>
          </a:p>
        </p:txBody>
      </p:sp>
      <p:grpSp>
        <p:nvGrpSpPr>
          <p:cNvPr id="31" name="Group 30">
            <a:extLst>
              <a:ext uri="{FF2B5EF4-FFF2-40B4-BE49-F238E27FC236}">
                <a16:creationId xmlns:a16="http://schemas.microsoft.com/office/drawing/2014/main" id="{A96014B7-BBE8-84ED-5944-F1E7EAF4DC39}"/>
              </a:ext>
            </a:extLst>
          </p:cNvPr>
          <p:cNvGrpSpPr/>
          <p:nvPr/>
        </p:nvGrpSpPr>
        <p:grpSpPr>
          <a:xfrm>
            <a:off x="3343995" y="1545468"/>
            <a:ext cx="5342806" cy="4452027"/>
            <a:chOff x="3766274" y="1659154"/>
            <a:chExt cx="4849406" cy="4040889"/>
          </a:xfrm>
        </p:grpSpPr>
        <p:sp>
          <p:nvSpPr>
            <p:cNvPr id="2" name="Hexagon 1">
              <a:extLst>
                <a:ext uri="{FF2B5EF4-FFF2-40B4-BE49-F238E27FC236}">
                  <a16:creationId xmlns:a16="http://schemas.microsoft.com/office/drawing/2014/main" id="{F0E599E7-65AE-4505-C483-3F1081DF6011}"/>
                </a:ext>
              </a:extLst>
            </p:cNvPr>
            <p:cNvSpPr/>
            <p:nvPr/>
          </p:nvSpPr>
          <p:spPr>
            <a:xfrm>
              <a:off x="5354320" y="3322730"/>
              <a:ext cx="1696720" cy="146269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b="1" dirty="0">
                  <a:latin typeface="Arial" panose="020B0604020202020204" pitchFamily="34" charset="0"/>
                  <a:cs typeface="Arial" panose="020B0604020202020204" pitchFamily="34" charset="0"/>
                </a:rPr>
                <a:t>IM4CM</a:t>
              </a:r>
            </a:p>
          </p:txBody>
        </p:sp>
        <p:sp>
          <p:nvSpPr>
            <p:cNvPr id="3" name="Hexagon 2">
              <a:extLst>
                <a:ext uri="{FF2B5EF4-FFF2-40B4-BE49-F238E27FC236}">
                  <a16:creationId xmlns:a16="http://schemas.microsoft.com/office/drawing/2014/main" id="{17B4FFF3-A304-1C3D-68D4-8D884487BA0C}"/>
                </a:ext>
              </a:extLst>
            </p:cNvPr>
            <p:cNvSpPr/>
            <p:nvPr/>
          </p:nvSpPr>
          <p:spPr>
            <a:xfrm>
              <a:off x="5354320" y="1659154"/>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 name="Hexagon 21">
              <a:extLst>
                <a:ext uri="{FF2B5EF4-FFF2-40B4-BE49-F238E27FC236}">
                  <a16:creationId xmlns:a16="http://schemas.microsoft.com/office/drawing/2014/main" id="{0E667D54-8BFC-DC9D-804B-EAE08D02DD24}"/>
                </a:ext>
              </a:extLst>
            </p:cNvPr>
            <p:cNvSpPr/>
            <p:nvPr/>
          </p:nvSpPr>
          <p:spPr>
            <a:xfrm>
              <a:off x="6918960" y="2507169"/>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Hexagon 22">
              <a:extLst>
                <a:ext uri="{FF2B5EF4-FFF2-40B4-BE49-F238E27FC236}">
                  <a16:creationId xmlns:a16="http://schemas.microsoft.com/office/drawing/2014/main" id="{65EB406C-38DB-6F5B-D801-93BCB0505100}"/>
                </a:ext>
              </a:extLst>
            </p:cNvPr>
            <p:cNvSpPr/>
            <p:nvPr/>
          </p:nvSpPr>
          <p:spPr>
            <a:xfrm>
              <a:off x="6898640" y="4237353"/>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 name="Hexagon 23">
              <a:extLst>
                <a:ext uri="{FF2B5EF4-FFF2-40B4-BE49-F238E27FC236}">
                  <a16:creationId xmlns:a16="http://schemas.microsoft.com/office/drawing/2014/main" id="{6E98BCC4-39C4-F7C2-11D4-AE0CCAE87C23}"/>
                </a:ext>
              </a:extLst>
            </p:cNvPr>
            <p:cNvSpPr/>
            <p:nvPr/>
          </p:nvSpPr>
          <p:spPr>
            <a:xfrm>
              <a:off x="3766274" y="2534203"/>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Hexagon 24">
              <a:extLst>
                <a:ext uri="{FF2B5EF4-FFF2-40B4-BE49-F238E27FC236}">
                  <a16:creationId xmlns:a16="http://schemas.microsoft.com/office/drawing/2014/main" id="{E929EC1D-C8AA-CF6E-3E93-AD95BF23051F}"/>
                </a:ext>
              </a:extLst>
            </p:cNvPr>
            <p:cNvSpPr/>
            <p:nvPr/>
          </p:nvSpPr>
          <p:spPr>
            <a:xfrm>
              <a:off x="3789680" y="4213009"/>
              <a:ext cx="1696720" cy="1462690"/>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26" name="TextBox 25">
            <a:extLst>
              <a:ext uri="{FF2B5EF4-FFF2-40B4-BE49-F238E27FC236}">
                <a16:creationId xmlns:a16="http://schemas.microsoft.com/office/drawing/2014/main" id="{DD3DD140-6C0F-EDC1-B94F-1DA677AAFE4B}"/>
              </a:ext>
            </a:extLst>
          </p:cNvPr>
          <p:cNvSpPr txBox="1"/>
          <p:nvPr/>
        </p:nvSpPr>
        <p:spPr>
          <a:xfrm>
            <a:off x="4983655" y="1874443"/>
            <a:ext cx="2089273" cy="367216"/>
          </a:xfrm>
          <a:prstGeom prst="rect">
            <a:avLst/>
          </a:prstGeom>
          <a:noFill/>
        </p:spPr>
        <p:txBody>
          <a:bodyPr wrap="square" lIns="91440" tIns="45720" rIns="91440" bIns="45720" anchor="t">
            <a:spAutoFit/>
          </a:bodyPr>
          <a:lstStyle/>
          <a:p>
            <a:pPr algn="ctr">
              <a:lnSpc>
                <a:spcPct val="107000"/>
              </a:lnSpc>
            </a:pPr>
            <a:r>
              <a:rPr lang="es-ES_tradnl" dirty="0">
                <a:latin typeface="Arial" panose="020B0604020202020204" pitchFamily="34" charset="0"/>
                <a:cs typeface="Arial" panose="020B0604020202020204" pitchFamily="34" charset="0"/>
              </a:rPr>
              <a:t>Documentación</a:t>
            </a:r>
          </a:p>
        </p:txBody>
      </p:sp>
      <p:sp>
        <p:nvSpPr>
          <p:cNvPr id="27" name="TextBox 26">
            <a:extLst>
              <a:ext uri="{FF2B5EF4-FFF2-40B4-BE49-F238E27FC236}">
                <a16:creationId xmlns:a16="http://schemas.microsoft.com/office/drawing/2014/main" id="{31E2CBB9-C907-03AB-D857-9CFDB68EE695}"/>
              </a:ext>
            </a:extLst>
          </p:cNvPr>
          <p:cNvSpPr txBox="1"/>
          <p:nvPr/>
        </p:nvSpPr>
        <p:spPr>
          <a:xfrm>
            <a:off x="7382723" y="2953729"/>
            <a:ext cx="1978992" cy="959878"/>
          </a:xfrm>
          <a:prstGeom prst="rect">
            <a:avLst/>
          </a:prstGeom>
          <a:noFill/>
        </p:spPr>
        <p:txBody>
          <a:bodyPr wrap="square" lIns="91440" tIns="45720" rIns="91440" bIns="45720" anchor="t">
            <a:spAutoFit/>
          </a:bodyPr>
          <a:lstStyle/>
          <a:p>
            <a:pPr>
              <a:lnSpc>
                <a:spcPct val="107000"/>
              </a:lnSpc>
            </a:pPr>
            <a:r>
              <a:rPr lang="es-ES_tradnl" dirty="0">
                <a:latin typeface="Arial" panose="020B0604020202020204" pitchFamily="34" charset="0"/>
                <a:cs typeface="Arial" panose="020B0604020202020204" pitchFamily="34" charset="0"/>
              </a:rPr>
              <a:t>Procedimientos operativos estándares</a:t>
            </a:r>
          </a:p>
        </p:txBody>
      </p:sp>
      <p:sp>
        <p:nvSpPr>
          <p:cNvPr id="28" name="TextBox 27">
            <a:extLst>
              <a:ext uri="{FF2B5EF4-FFF2-40B4-BE49-F238E27FC236}">
                <a16:creationId xmlns:a16="http://schemas.microsoft.com/office/drawing/2014/main" id="{79EFD2EB-4B9C-7936-68C3-0127DD22C3C5}"/>
              </a:ext>
            </a:extLst>
          </p:cNvPr>
          <p:cNvSpPr txBox="1"/>
          <p:nvPr/>
        </p:nvSpPr>
        <p:spPr>
          <a:xfrm>
            <a:off x="7382722" y="4981311"/>
            <a:ext cx="2089273" cy="367216"/>
          </a:xfrm>
          <a:prstGeom prst="rect">
            <a:avLst/>
          </a:prstGeom>
          <a:noFill/>
        </p:spPr>
        <p:txBody>
          <a:bodyPr wrap="square" lIns="91440" tIns="45720" rIns="91440" bIns="45720" anchor="t">
            <a:spAutoFit/>
          </a:bodyPr>
          <a:lstStyle/>
          <a:p>
            <a:pPr>
              <a:lnSpc>
                <a:spcPct val="107000"/>
              </a:lnSpc>
            </a:pPr>
            <a:r>
              <a:rPr lang="es-ES_tradnl" dirty="0">
                <a:latin typeface="Arial" panose="020B0604020202020204" pitchFamily="34" charset="0"/>
                <a:cs typeface="Arial" panose="020B0604020202020204" pitchFamily="34" charset="0"/>
              </a:rPr>
              <a:t>Bases de datos</a:t>
            </a:r>
          </a:p>
        </p:txBody>
      </p:sp>
      <p:sp>
        <p:nvSpPr>
          <p:cNvPr id="29" name="TextBox 28">
            <a:extLst>
              <a:ext uri="{FF2B5EF4-FFF2-40B4-BE49-F238E27FC236}">
                <a16:creationId xmlns:a16="http://schemas.microsoft.com/office/drawing/2014/main" id="{1CDEEC61-E6F1-B403-9A64-449FDC4886EF}"/>
              </a:ext>
            </a:extLst>
          </p:cNvPr>
          <p:cNvSpPr txBox="1"/>
          <p:nvPr/>
        </p:nvSpPr>
        <p:spPr>
          <a:xfrm>
            <a:off x="2467428" y="2953729"/>
            <a:ext cx="2299379" cy="1256241"/>
          </a:xfrm>
          <a:prstGeom prst="rect">
            <a:avLst/>
          </a:prstGeom>
          <a:noFill/>
        </p:spPr>
        <p:txBody>
          <a:bodyPr wrap="square" lIns="91440" tIns="45720" rIns="91440" bIns="45720" anchor="t">
            <a:spAutoFit/>
          </a:bodyPr>
          <a:lstStyle/>
          <a:p>
            <a:pPr algn="r">
              <a:lnSpc>
                <a:spcPct val="107000"/>
              </a:lnSpc>
            </a:pPr>
            <a:r>
              <a:rPr lang="es-ES_tradnl" dirty="0">
                <a:latin typeface="Arial" panose="020B0604020202020204" pitchFamily="34" charset="0"/>
                <a:cs typeface="Arial" panose="020B0604020202020204" pitchFamily="34" charset="0"/>
              </a:rPr>
              <a:t>Protocolo para la protección de datos e intercambio de la información</a:t>
            </a:r>
          </a:p>
        </p:txBody>
      </p:sp>
      <p:sp>
        <p:nvSpPr>
          <p:cNvPr id="30" name="TextBox 29">
            <a:extLst>
              <a:ext uri="{FF2B5EF4-FFF2-40B4-BE49-F238E27FC236}">
                <a16:creationId xmlns:a16="http://schemas.microsoft.com/office/drawing/2014/main" id="{D1C2D419-E4C8-69CD-D741-34AD61BB8616}"/>
              </a:ext>
            </a:extLst>
          </p:cNvPr>
          <p:cNvSpPr txBox="1"/>
          <p:nvPr/>
        </p:nvSpPr>
        <p:spPr>
          <a:xfrm>
            <a:off x="2440554" y="4833129"/>
            <a:ext cx="2299379" cy="959878"/>
          </a:xfrm>
          <a:prstGeom prst="rect">
            <a:avLst/>
          </a:prstGeom>
          <a:noFill/>
        </p:spPr>
        <p:txBody>
          <a:bodyPr wrap="square" lIns="91440" tIns="45720" rIns="91440" bIns="45720" anchor="t">
            <a:spAutoFit/>
          </a:bodyPr>
          <a:lstStyle/>
          <a:p>
            <a:pPr algn="r">
              <a:lnSpc>
                <a:spcPct val="107000"/>
              </a:lnSpc>
            </a:pPr>
            <a:r>
              <a:rPr lang="es-ES_tradnl" dirty="0">
                <a:latin typeface="Arial" panose="020B0604020202020204" pitchFamily="34" charset="0"/>
                <a:cs typeface="Arial" panose="020B0604020202020204" pitchFamily="34" charset="0"/>
              </a:rPr>
              <a:t>Evaluación de impacto sobre la protección de datos</a:t>
            </a:r>
          </a:p>
        </p:txBody>
      </p:sp>
    </p:spTree>
    <p:extLst>
      <p:ext uri="{BB962C8B-B14F-4D97-AF65-F5344CB8AC3E}">
        <p14:creationId xmlns:p14="http://schemas.microsoft.com/office/powerpoint/2010/main" val="227429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solidFill>
                <a:latin typeface="Garamond"/>
              </a:rPr>
              <a:t>Bienvenida</a:t>
            </a:r>
            <a:endParaRPr lang="es-ES_tradnl" sz="5400" b="1" dirty="0">
              <a:solidFill>
                <a:schemeClr val="bg1"/>
              </a:solidFill>
            </a:endParaRPr>
          </a:p>
        </p:txBody>
      </p:sp>
    </p:spTree>
    <p:extLst>
      <p:ext uri="{BB962C8B-B14F-4D97-AF65-F5344CB8AC3E}">
        <p14:creationId xmlns:p14="http://schemas.microsoft.com/office/powerpoint/2010/main" val="48809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72">
            <a:extLst>
              <a:ext uri="{FF2B5EF4-FFF2-40B4-BE49-F238E27FC236}">
                <a16:creationId xmlns:a16="http://schemas.microsoft.com/office/drawing/2014/main" id="{180B432E-5652-566C-272A-88DC63407194}"/>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 </a:t>
            </a:r>
            <a:endParaRPr lang="es-ES_tradnl" sz="5400" b="1" dirty="0">
              <a:solidFill>
                <a:schemeClr val="bg1">
                  <a:lumMod val="75000"/>
                </a:schemeClr>
              </a:solidFill>
            </a:endParaRPr>
          </a:p>
        </p:txBody>
      </p:sp>
    </p:spTree>
    <p:extLst>
      <p:ext uri="{BB962C8B-B14F-4D97-AF65-F5344CB8AC3E}">
        <p14:creationId xmlns:p14="http://schemas.microsoft.com/office/powerpoint/2010/main" val="169162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El sistema CPIMS+</a:t>
            </a:r>
          </a:p>
        </p:txBody>
      </p:sp>
      <p:grpSp>
        <p:nvGrpSpPr>
          <p:cNvPr id="2" name="Group 1">
            <a:extLst>
              <a:ext uri="{FF2B5EF4-FFF2-40B4-BE49-F238E27FC236}">
                <a16:creationId xmlns:a16="http://schemas.microsoft.com/office/drawing/2014/main" id="{811F40A0-E0C4-A8FE-0287-BDD23DC10D8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B39DE914-2297-D463-19C7-3CB71D330E4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 name="Group 3">
              <a:extLst>
                <a:ext uri="{FF2B5EF4-FFF2-40B4-BE49-F238E27FC236}">
                  <a16:creationId xmlns:a16="http://schemas.microsoft.com/office/drawing/2014/main" id="{90A181EC-BD26-9285-F3A7-63B9E9F76BE9}"/>
                </a:ext>
              </a:extLst>
            </p:cNvPr>
            <p:cNvGrpSpPr/>
            <p:nvPr/>
          </p:nvGrpSpPr>
          <p:grpSpPr>
            <a:xfrm>
              <a:off x="10621771" y="762700"/>
              <a:ext cx="562136" cy="634675"/>
              <a:chOff x="760175" y="830142"/>
              <a:chExt cx="867619" cy="979579"/>
            </a:xfrm>
          </p:grpSpPr>
          <p:sp>
            <p:nvSpPr>
              <p:cNvPr id="5" name="Rectangle 4">
                <a:extLst>
                  <a:ext uri="{FF2B5EF4-FFF2-40B4-BE49-F238E27FC236}">
                    <a16:creationId xmlns:a16="http://schemas.microsoft.com/office/drawing/2014/main" id="{707147E6-BE74-8CAE-A4E0-5F77609FBEF1}"/>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6" name="Rectangle 5">
                <a:extLst>
                  <a:ext uri="{FF2B5EF4-FFF2-40B4-BE49-F238E27FC236}">
                    <a16:creationId xmlns:a16="http://schemas.microsoft.com/office/drawing/2014/main" id="{B8DA0B2C-DA17-CA8B-FC4E-F9A63233300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EC26E0AF-A025-7ED5-264B-42AD9C95A19C}"/>
                </a:ext>
              </a:extLst>
            </p:cNvPr>
            <p:cNvGrpSpPr/>
            <p:nvPr/>
          </p:nvGrpSpPr>
          <p:grpSpPr>
            <a:xfrm>
              <a:off x="11325415" y="762701"/>
              <a:ext cx="182192" cy="634674"/>
              <a:chOff x="2121762" y="2323619"/>
              <a:chExt cx="200378" cy="825210"/>
            </a:xfrm>
          </p:grpSpPr>
          <p:sp>
            <p:nvSpPr>
              <p:cNvPr id="8" name="Isosceles Triangle 7">
                <a:extLst>
                  <a:ext uri="{FF2B5EF4-FFF2-40B4-BE49-F238E27FC236}">
                    <a16:creationId xmlns:a16="http://schemas.microsoft.com/office/drawing/2014/main" id="{4A6EBBC4-A28B-D105-4C2C-B250C0E7B9B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angle 8">
                <a:extLst>
                  <a:ext uri="{FF2B5EF4-FFF2-40B4-BE49-F238E27FC236}">
                    <a16:creationId xmlns:a16="http://schemas.microsoft.com/office/drawing/2014/main" id="{175D3634-E876-C7EA-596E-92FD2784328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1650145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Historia de CPIMS+</a:t>
            </a:r>
          </a:p>
        </p:txBody>
      </p:sp>
      <p:sp>
        <p:nvSpPr>
          <p:cNvPr id="2" name="TextBox 1">
            <a:extLst>
              <a:ext uri="{FF2B5EF4-FFF2-40B4-BE49-F238E27FC236}">
                <a16:creationId xmlns:a16="http://schemas.microsoft.com/office/drawing/2014/main" id="{9FE0D19C-CA8E-2A63-4F50-DBBE81C6007D}"/>
              </a:ext>
            </a:extLst>
          </p:cNvPr>
          <p:cNvSpPr txBox="1"/>
          <p:nvPr/>
        </p:nvSpPr>
        <p:spPr>
          <a:xfrm>
            <a:off x="1001344" y="3120330"/>
            <a:ext cx="4983296" cy="3032240"/>
          </a:xfrm>
          <a:prstGeom prst="rect">
            <a:avLst/>
          </a:prstGeom>
          <a:noFill/>
        </p:spPr>
        <p:txBody>
          <a:bodyPr wrap="square" lIns="91440" tIns="45720" rIns="91440" bIns="45720" anchor="t">
            <a:spAutoFit/>
          </a:bodyPr>
          <a:lstStyle/>
          <a:p>
            <a:pPr>
              <a:lnSpc>
                <a:spcPct val="107000"/>
              </a:lnSpc>
            </a:pPr>
            <a:r>
              <a:rPr lang="es-ES_tradnl" sz="2000" b="1" dirty="0">
                <a:latin typeface="Arial" panose="020B0604020202020204" pitchFamily="34" charset="0"/>
                <a:cs typeface="Arial" panose="020B0604020202020204" pitchFamily="34" charset="0"/>
              </a:rPr>
              <a:t>Consenso </a:t>
            </a:r>
            <a:r>
              <a:rPr lang="es-ES_tradnl" sz="2000" dirty="0">
                <a:latin typeface="Arial" panose="020B0604020202020204" pitchFamily="34" charset="0"/>
                <a:cs typeface="Arial" panose="020B0604020202020204" pitchFamily="34" charset="0"/>
              </a:rPr>
              <a:t>a nivel mundial sobre la necesidad de desarrollar una solución para gestionar la información y facilitar la búsqueda y reunificación familiar, la gestión de casos, el intercambio de datos y la elaboración de informes.</a:t>
            </a:r>
          </a:p>
          <a:p>
            <a:pPr>
              <a:lnSpc>
                <a:spcPct val="107000"/>
              </a:lnSpc>
            </a:pPr>
            <a:endParaRPr lang="es-ES_tradnl" sz="2000" dirty="0">
              <a:latin typeface="Arial" panose="020B0604020202020204" pitchFamily="34" charset="0"/>
              <a:cs typeface="Arial" panose="020B0604020202020204" pitchFamily="34" charset="0"/>
            </a:endParaRPr>
          </a:p>
          <a:p>
            <a:pPr>
              <a:lnSpc>
                <a:spcPct val="107000"/>
              </a:lnSpc>
            </a:pPr>
            <a:r>
              <a:rPr lang="es-ES_tradnl" sz="2000" b="1" dirty="0">
                <a:latin typeface="Arial" panose="020B0604020202020204" pitchFamily="34" charset="0"/>
                <a:cs typeface="Arial" panose="020B0604020202020204" pitchFamily="34" charset="0"/>
              </a:rPr>
              <a:t>Desarrollo </a:t>
            </a:r>
            <a:r>
              <a:rPr lang="es-ES_tradnl" sz="2000" dirty="0">
                <a:latin typeface="Arial" panose="020B0604020202020204" pitchFamily="34" charset="0"/>
                <a:cs typeface="Arial" panose="020B0604020202020204" pitchFamily="34" charset="0"/>
              </a:rPr>
              <a:t>de CPIMS, sistema interinstitucional de gestión de casos</a:t>
            </a:r>
          </a:p>
        </p:txBody>
      </p:sp>
      <p:sp>
        <p:nvSpPr>
          <p:cNvPr id="10" name="Hexagon 9">
            <a:extLst>
              <a:ext uri="{FF2B5EF4-FFF2-40B4-BE49-F238E27FC236}">
                <a16:creationId xmlns:a16="http://schemas.microsoft.com/office/drawing/2014/main" id="{3C422F2D-1CA2-5C69-E3E2-A3D25D5C799E}"/>
              </a:ext>
            </a:extLst>
          </p:cNvPr>
          <p:cNvSpPr/>
          <p:nvPr/>
        </p:nvSpPr>
        <p:spPr>
          <a:xfrm>
            <a:off x="1002599" y="2274212"/>
            <a:ext cx="589280" cy="508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Hexagon 10">
            <a:extLst>
              <a:ext uri="{FF2B5EF4-FFF2-40B4-BE49-F238E27FC236}">
                <a16:creationId xmlns:a16="http://schemas.microsoft.com/office/drawing/2014/main" id="{B77D9497-0AF1-C3E6-9EB4-FF820B3BD434}"/>
              </a:ext>
            </a:extLst>
          </p:cNvPr>
          <p:cNvSpPr/>
          <p:nvPr/>
        </p:nvSpPr>
        <p:spPr>
          <a:xfrm>
            <a:off x="5984640" y="2274212"/>
            <a:ext cx="589280" cy="508000"/>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cxnSp>
        <p:nvCxnSpPr>
          <p:cNvPr id="13" name="Straight Connector 12">
            <a:extLst>
              <a:ext uri="{FF2B5EF4-FFF2-40B4-BE49-F238E27FC236}">
                <a16:creationId xmlns:a16="http://schemas.microsoft.com/office/drawing/2014/main" id="{39A2C767-82F3-68B9-D5EA-E093F1B54D65}"/>
              </a:ext>
            </a:extLst>
          </p:cNvPr>
          <p:cNvCxnSpPr>
            <a:cxnSpLocks/>
          </p:cNvCxnSpPr>
          <p:nvPr/>
        </p:nvCxnSpPr>
        <p:spPr>
          <a:xfrm>
            <a:off x="1248978" y="2528212"/>
            <a:ext cx="10943022"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382F2F4-5C0A-2E34-CD7D-1F5B24D56877}"/>
              </a:ext>
            </a:extLst>
          </p:cNvPr>
          <p:cNvSpPr txBox="1"/>
          <p:nvPr/>
        </p:nvSpPr>
        <p:spPr>
          <a:xfrm>
            <a:off x="707571" y="1716222"/>
            <a:ext cx="1179336" cy="400110"/>
          </a:xfrm>
          <a:prstGeom prst="rect">
            <a:avLst/>
          </a:prstGeom>
          <a:noFill/>
        </p:spPr>
        <p:txBody>
          <a:bodyPr wrap="square">
            <a:spAutoFit/>
          </a:bodyPr>
          <a:lstStyle/>
          <a:p>
            <a:pPr algn="ctr"/>
            <a:r>
              <a:rPr lang="es-ES_tradnl" sz="2000" b="1" dirty="0">
                <a:solidFill>
                  <a:schemeClr val="accent4"/>
                </a:solidFill>
                <a:latin typeface="Arial" panose="020B0604020202020204" pitchFamily="34" charset="0"/>
                <a:cs typeface="Arial" panose="020B0604020202020204" pitchFamily="34" charset="0"/>
              </a:rPr>
              <a:t>2005</a:t>
            </a:r>
            <a:endParaRPr lang="es-ES_tradnl" sz="2000" dirty="0">
              <a:solidFill>
                <a:schemeClr val="accent4"/>
              </a:solidFill>
            </a:endParaRPr>
          </a:p>
        </p:txBody>
      </p:sp>
      <p:sp>
        <p:nvSpPr>
          <p:cNvPr id="15" name="TextBox 14">
            <a:extLst>
              <a:ext uri="{FF2B5EF4-FFF2-40B4-BE49-F238E27FC236}">
                <a16:creationId xmlns:a16="http://schemas.microsoft.com/office/drawing/2014/main" id="{99FD5ED5-D04F-A8B6-4427-BBE2A3C53539}"/>
              </a:ext>
            </a:extLst>
          </p:cNvPr>
          <p:cNvSpPr txBox="1"/>
          <p:nvPr/>
        </p:nvSpPr>
        <p:spPr>
          <a:xfrm>
            <a:off x="5641740" y="1716222"/>
            <a:ext cx="1179336" cy="400110"/>
          </a:xfrm>
          <a:prstGeom prst="rect">
            <a:avLst/>
          </a:prstGeom>
          <a:noFill/>
        </p:spPr>
        <p:txBody>
          <a:bodyPr wrap="square">
            <a:spAutoFit/>
          </a:bodyPr>
          <a:lstStyle/>
          <a:p>
            <a:pPr algn="ctr"/>
            <a:r>
              <a:rPr lang="es-ES_tradnl" sz="2000" b="1" dirty="0">
                <a:solidFill>
                  <a:schemeClr val="accent4"/>
                </a:solidFill>
                <a:latin typeface="Arial" panose="020B0604020202020204" pitchFamily="34" charset="0"/>
                <a:cs typeface="Arial" panose="020B0604020202020204" pitchFamily="34" charset="0"/>
              </a:rPr>
              <a:t>2014</a:t>
            </a:r>
            <a:endParaRPr lang="es-ES_tradnl" sz="2000" dirty="0">
              <a:solidFill>
                <a:schemeClr val="accent4"/>
              </a:solidFill>
            </a:endParaRPr>
          </a:p>
        </p:txBody>
      </p:sp>
      <p:sp>
        <p:nvSpPr>
          <p:cNvPr id="17" name="TextBox 16">
            <a:extLst>
              <a:ext uri="{FF2B5EF4-FFF2-40B4-BE49-F238E27FC236}">
                <a16:creationId xmlns:a16="http://schemas.microsoft.com/office/drawing/2014/main" id="{E77973DF-24B9-E446-4F88-26E08015AE96}"/>
              </a:ext>
            </a:extLst>
          </p:cNvPr>
          <p:cNvSpPr txBox="1"/>
          <p:nvPr/>
        </p:nvSpPr>
        <p:spPr>
          <a:xfrm>
            <a:off x="5984641" y="3120330"/>
            <a:ext cx="1894062" cy="1385700"/>
          </a:xfrm>
          <a:prstGeom prst="rect">
            <a:avLst/>
          </a:prstGeom>
          <a:noFill/>
        </p:spPr>
        <p:txBody>
          <a:bodyPr wrap="square" lIns="91440" tIns="45720" rIns="91440" bIns="45720" anchor="t">
            <a:spAutoFit/>
          </a:bodyPr>
          <a:lstStyle/>
          <a:p>
            <a:pPr>
              <a:lnSpc>
                <a:spcPct val="107000"/>
              </a:lnSpc>
            </a:pPr>
            <a:r>
              <a:rPr lang="es-ES_tradnl" sz="2000" b="1" dirty="0">
                <a:latin typeface="Arial" panose="020B0604020202020204" pitchFamily="34" charset="0"/>
                <a:cs typeface="Arial" panose="020B0604020202020204" pitchFamily="34" charset="0"/>
              </a:rPr>
              <a:t>Desarrollo </a:t>
            </a:r>
            <a:r>
              <a:rPr lang="es-ES_tradnl" sz="2000" dirty="0">
                <a:latin typeface="Arial" panose="020B0604020202020204" pitchFamily="34" charset="0"/>
                <a:cs typeface="Arial" panose="020B0604020202020204" pitchFamily="34" charset="0"/>
              </a:rPr>
              <a:t>del software CPIMS+ / Primero </a:t>
            </a:r>
          </a:p>
        </p:txBody>
      </p:sp>
      <p:pic>
        <p:nvPicPr>
          <p:cNvPr id="19" name="Graphic 18" descr="Internet Of Things with solid fill">
            <a:extLst>
              <a:ext uri="{FF2B5EF4-FFF2-40B4-BE49-F238E27FC236}">
                <a16:creationId xmlns:a16="http://schemas.microsoft.com/office/drawing/2014/main" id="{FBB4C5B6-D794-218E-72F4-EF1392E7BD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4254" y="2782212"/>
            <a:ext cx="2898917" cy="2898917"/>
          </a:xfrm>
          <a:prstGeom prst="rect">
            <a:avLst/>
          </a:prstGeom>
        </p:spPr>
      </p:pic>
    </p:spTree>
    <p:extLst>
      <p:ext uri="{BB962C8B-B14F-4D97-AF65-F5344CB8AC3E}">
        <p14:creationId xmlns:p14="http://schemas.microsoft.com/office/powerpoint/2010/main" val="5323470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BD27EFE2-86FA-F613-1C6C-72D482215B77}"/>
              </a:ext>
            </a:extLst>
          </p:cNvPr>
          <p:cNvSpPr/>
          <p:nvPr/>
        </p:nvSpPr>
        <p:spPr>
          <a:xfrm>
            <a:off x="7023271" y="3240911"/>
            <a:ext cx="4468006" cy="2476983"/>
          </a:xfrm>
          <a:prstGeom prst="roundRect">
            <a:avLst>
              <a:gd name="adj" fmla="val 3504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Rounded Corners 7">
            <a:extLst>
              <a:ext uri="{FF2B5EF4-FFF2-40B4-BE49-F238E27FC236}">
                <a16:creationId xmlns:a16="http://schemas.microsoft.com/office/drawing/2014/main" id="{7FC50A1C-EF0B-5E50-E413-8A51239A111D}"/>
              </a:ext>
            </a:extLst>
          </p:cNvPr>
          <p:cNvSpPr/>
          <p:nvPr/>
        </p:nvSpPr>
        <p:spPr>
          <a:xfrm>
            <a:off x="925975" y="3240911"/>
            <a:ext cx="4468006" cy="2476983"/>
          </a:xfrm>
          <a:prstGeom prst="roundRect">
            <a:avLst>
              <a:gd name="adj" fmla="val 3504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br>
              <a:rPr lang="es-ES_tradnl" dirty="0">
                <a:latin typeface="Arial"/>
                <a:cs typeface="Arial"/>
              </a:rPr>
            </a:br>
            <a:r>
              <a:rPr lang="es-ES_tradnl" dirty="0">
                <a:latin typeface="Arial"/>
                <a:cs typeface="Arial"/>
              </a:rPr>
              <a:t>Quiz: Primero</a:t>
            </a:r>
            <a:br>
              <a:rPr lang="es-ES_tradnl" dirty="0">
                <a:latin typeface="Arial"/>
                <a:cs typeface="Arial"/>
              </a:rPr>
            </a:br>
            <a:endParaRPr lang="es-ES_tradnl" dirty="0"/>
          </a:p>
        </p:txBody>
      </p:sp>
      <p:pic>
        <p:nvPicPr>
          <p:cNvPr id="1026" name="Picture 2" descr="Primero Information Management System Site">
            <a:extLst>
              <a:ext uri="{FF2B5EF4-FFF2-40B4-BE49-F238E27FC236}">
                <a16:creationId xmlns:a16="http://schemas.microsoft.com/office/drawing/2014/main" id="{4ECA987A-C034-08D7-C561-29DFBA7111FC}"/>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2076" b="30557"/>
          <a:stretch/>
        </p:blipFill>
        <p:spPr bwMode="auto">
          <a:xfrm>
            <a:off x="531401" y="1367955"/>
            <a:ext cx="5257153" cy="1964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imero Information Management System Site">
            <a:extLst>
              <a:ext uri="{FF2B5EF4-FFF2-40B4-BE49-F238E27FC236}">
                <a16:creationId xmlns:a16="http://schemas.microsoft.com/office/drawing/2014/main" id="{D7721781-DE59-7F18-A5F2-E28C77A798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594" y="4547678"/>
            <a:ext cx="2912501" cy="927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82AE979-1521-6E4A-97CD-002897F2C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94" y="3522814"/>
            <a:ext cx="2912501" cy="9271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wnload Microsoft Office Logo in SVG Vector or PNG File Format - Logo.wine">
            <a:extLst>
              <a:ext uri="{FF2B5EF4-FFF2-40B4-BE49-F238E27FC236}">
                <a16:creationId xmlns:a16="http://schemas.microsoft.com/office/drawing/2014/main" id="{9440F1C2-B0B7-2767-5DE9-DEC3E492BA6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5000" b="26960"/>
          <a:stretch/>
        </p:blipFill>
        <p:spPr bwMode="auto">
          <a:xfrm>
            <a:off x="7023271" y="1595857"/>
            <a:ext cx="3928894" cy="12582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16F2F92F-83BA-93F1-E6A7-77E8FA9F53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7984" y="3637582"/>
            <a:ext cx="871043" cy="82465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5BCBFF65-549C-CB06-07B8-7126D458F5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7412" y="3637582"/>
            <a:ext cx="871044" cy="7910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0EF127DB-50CB-DCE6-CA45-56A5624316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45901" y="4509711"/>
            <a:ext cx="871044" cy="82213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a:extLst>
              <a:ext uri="{FF2B5EF4-FFF2-40B4-BE49-F238E27FC236}">
                <a16:creationId xmlns:a16="http://schemas.microsoft.com/office/drawing/2014/main" id="{664869B0-9AA0-1550-9B2A-1FC37E985A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6368" y="4509711"/>
            <a:ext cx="871044" cy="822135"/>
          </a:xfrm>
          <a:prstGeom prst="rect">
            <a:avLst/>
          </a:prstGeom>
          <a:noFill/>
          <a:extLst>
            <a:ext uri="{909E8E84-426E-40DD-AFC4-6F175D3DCCD1}">
              <a14:hiddenFill xmlns:a14="http://schemas.microsoft.com/office/drawing/2010/main">
                <a:solidFill>
                  <a:srgbClr val="FFFFFF"/>
                </a:solidFill>
              </a14:hiddenFill>
            </a:ext>
          </a:extLst>
        </p:spPr>
      </p:pic>
      <p:sp>
        <p:nvSpPr>
          <p:cNvPr id="5" name="Arrow: Left-Right 4">
            <a:extLst>
              <a:ext uri="{FF2B5EF4-FFF2-40B4-BE49-F238E27FC236}">
                <a16:creationId xmlns:a16="http://schemas.microsoft.com/office/drawing/2014/main" id="{85C04911-D2B3-ACA0-6705-77F305CB18AA}"/>
              </a:ext>
            </a:extLst>
          </p:cNvPr>
          <p:cNvSpPr/>
          <p:nvPr/>
        </p:nvSpPr>
        <p:spPr>
          <a:xfrm>
            <a:off x="5764586" y="2082692"/>
            <a:ext cx="752354" cy="324091"/>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Arrow: Left-Right 5">
            <a:extLst>
              <a:ext uri="{FF2B5EF4-FFF2-40B4-BE49-F238E27FC236}">
                <a16:creationId xmlns:a16="http://schemas.microsoft.com/office/drawing/2014/main" id="{13BF80B9-6C75-367B-F406-739FCEAA4709}"/>
              </a:ext>
            </a:extLst>
          </p:cNvPr>
          <p:cNvSpPr/>
          <p:nvPr/>
        </p:nvSpPr>
        <p:spPr>
          <a:xfrm>
            <a:off x="5764586" y="4317356"/>
            <a:ext cx="752354" cy="324091"/>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59530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336DA38-8CB6-8371-2E64-EF44C8EAB76E}"/>
              </a:ext>
            </a:extLst>
          </p:cNvPr>
          <p:cNvSpPr/>
          <p:nvPr/>
        </p:nvSpPr>
        <p:spPr>
          <a:xfrm>
            <a:off x="925974" y="3176054"/>
            <a:ext cx="7059785" cy="2476983"/>
          </a:xfrm>
          <a:prstGeom prst="roundRect">
            <a:avLst>
              <a:gd name="adj" fmla="val 3504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Title 5">
            <a:extLst>
              <a:ext uri="{FF2B5EF4-FFF2-40B4-BE49-F238E27FC236}">
                <a16:creationId xmlns:a16="http://schemas.microsoft.com/office/drawing/2014/main" id="{CD1454B6-DB96-9811-3733-C8F796880F15}"/>
              </a:ext>
            </a:extLst>
          </p:cNvPr>
          <p:cNvSpPr>
            <a:spLocks noGrp="1"/>
          </p:cNvSpPr>
          <p:nvPr>
            <p:ph type="title"/>
          </p:nvPr>
        </p:nvSpPr>
        <p:spPr/>
        <p:txBody>
          <a:bodyPr>
            <a:normAutofit/>
          </a:bodyPr>
          <a:lstStyle/>
          <a:p>
            <a:r>
              <a:rPr lang="es-ES_tradnl" dirty="0"/>
              <a:t>Cifras de CPIMS+ en el último trimestre de 2021</a:t>
            </a:r>
            <a:endParaRPr lang="es-ES_tradnl" dirty="0">
              <a:highlight>
                <a:srgbClr val="FFFF00"/>
              </a:highlight>
            </a:endParaRPr>
          </a:p>
        </p:txBody>
      </p:sp>
      <p:sp>
        <p:nvSpPr>
          <p:cNvPr id="7" name="TextBox 6">
            <a:extLst>
              <a:ext uri="{FF2B5EF4-FFF2-40B4-BE49-F238E27FC236}">
                <a16:creationId xmlns:a16="http://schemas.microsoft.com/office/drawing/2014/main" id="{7CDC5075-5CA3-842C-4452-38A9EF27D4BD}"/>
              </a:ext>
            </a:extLst>
          </p:cNvPr>
          <p:cNvSpPr txBox="1"/>
          <p:nvPr/>
        </p:nvSpPr>
        <p:spPr>
          <a:xfrm>
            <a:off x="2890689" y="1626178"/>
            <a:ext cx="2392487" cy="1491627"/>
          </a:xfrm>
          <a:prstGeom prst="rect">
            <a:avLst/>
          </a:prstGeom>
          <a:noFill/>
        </p:spPr>
        <p:txBody>
          <a:bodyPr wrap="square" lIns="91440" tIns="45720" rIns="91440" bIns="45720" anchor="t">
            <a:spAutoFit/>
          </a:bodyPr>
          <a:lstStyle/>
          <a:p>
            <a:pPr algn="ctr">
              <a:lnSpc>
                <a:spcPct val="107000"/>
              </a:lnSpc>
            </a:pPr>
            <a:r>
              <a:rPr lang="es-ES_tradnl" sz="4400" b="1" dirty="0">
                <a:solidFill>
                  <a:schemeClr val="accent4"/>
                </a:solidFill>
                <a:latin typeface="Arial" panose="020B0604020202020204" pitchFamily="34" charset="0"/>
                <a:cs typeface="Arial" panose="020B0604020202020204" pitchFamily="34" charset="0"/>
              </a:rPr>
              <a:t>91000</a:t>
            </a:r>
          </a:p>
          <a:p>
            <a:pPr algn="ctr">
              <a:lnSpc>
                <a:spcPct val="107000"/>
              </a:lnSpc>
            </a:pPr>
            <a:r>
              <a:rPr lang="es-ES_tradnl" sz="1400" b="1" dirty="0">
                <a:solidFill>
                  <a:schemeClr val="accent4"/>
                </a:solidFill>
                <a:latin typeface="Arial" panose="020B0604020202020204" pitchFamily="34" charset="0"/>
                <a:cs typeface="Arial" panose="020B0604020202020204" pitchFamily="34" charset="0"/>
              </a:rPr>
              <a:t>Expedientes de menores abiertos en Primero</a:t>
            </a:r>
          </a:p>
          <a:p>
            <a:pPr algn="ctr">
              <a:lnSpc>
                <a:spcPct val="107000"/>
              </a:lnSpc>
            </a:pPr>
            <a:endParaRPr lang="es-ES_tradnl" sz="1400" b="1" dirty="0">
              <a:solidFill>
                <a:schemeClr val="accent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50D1900-4E09-4231-C884-1C059EEF8A89}"/>
              </a:ext>
            </a:extLst>
          </p:cNvPr>
          <p:cNvSpPr txBox="1"/>
          <p:nvPr/>
        </p:nvSpPr>
        <p:spPr>
          <a:xfrm>
            <a:off x="1239451" y="3439321"/>
            <a:ext cx="1864167" cy="898900"/>
          </a:xfrm>
          <a:prstGeom prst="rect">
            <a:avLst/>
          </a:prstGeom>
          <a:noFill/>
        </p:spPr>
        <p:txBody>
          <a:bodyPr wrap="square" lIns="91440" tIns="45720" rIns="91440" bIns="45720" anchor="t">
            <a:spAutoFit/>
          </a:bodyPr>
          <a:lstStyle/>
          <a:p>
            <a:pPr algn="ctr">
              <a:lnSpc>
                <a:spcPct val="107000"/>
              </a:lnSpc>
            </a:pPr>
            <a:r>
              <a:rPr lang="es-ES_tradnl" sz="3600" dirty="0">
                <a:latin typeface="Arial" panose="020B0604020202020204" pitchFamily="34" charset="0"/>
                <a:cs typeface="Arial" panose="020B0604020202020204" pitchFamily="34" charset="0"/>
              </a:rPr>
              <a:t>6,225</a:t>
            </a:r>
          </a:p>
          <a:p>
            <a:pPr algn="ctr">
              <a:lnSpc>
                <a:spcPct val="107000"/>
              </a:lnSpc>
            </a:pPr>
            <a:r>
              <a:rPr lang="es-ES_tradnl" sz="1400" dirty="0">
                <a:latin typeface="Arial" panose="020B0604020202020204" pitchFamily="34" charset="0"/>
                <a:cs typeface="Arial" panose="020B0604020202020204" pitchFamily="34" charset="0"/>
              </a:rPr>
              <a:t>Usuarios</a:t>
            </a:r>
          </a:p>
        </p:txBody>
      </p:sp>
      <p:sp>
        <p:nvSpPr>
          <p:cNvPr id="9" name="TextBox 8">
            <a:extLst>
              <a:ext uri="{FF2B5EF4-FFF2-40B4-BE49-F238E27FC236}">
                <a16:creationId xmlns:a16="http://schemas.microsoft.com/office/drawing/2014/main" id="{C10625E4-648D-F738-DA2A-62562F11C4AB}"/>
              </a:ext>
            </a:extLst>
          </p:cNvPr>
          <p:cNvSpPr txBox="1"/>
          <p:nvPr/>
        </p:nvSpPr>
        <p:spPr>
          <a:xfrm>
            <a:off x="3117477" y="3439321"/>
            <a:ext cx="1864167" cy="898900"/>
          </a:xfrm>
          <a:prstGeom prst="rect">
            <a:avLst/>
          </a:prstGeom>
          <a:noFill/>
        </p:spPr>
        <p:txBody>
          <a:bodyPr wrap="square" lIns="91440" tIns="45720" rIns="91440" bIns="45720" anchor="t">
            <a:spAutoFit/>
          </a:bodyPr>
          <a:lstStyle/>
          <a:p>
            <a:pPr algn="ctr">
              <a:lnSpc>
                <a:spcPct val="107000"/>
              </a:lnSpc>
            </a:pPr>
            <a:r>
              <a:rPr lang="es-ES_tradnl" sz="3600" dirty="0">
                <a:latin typeface="Arial" panose="020B0604020202020204" pitchFamily="34" charset="0"/>
                <a:cs typeface="Arial" panose="020B0604020202020204" pitchFamily="34" charset="0"/>
              </a:rPr>
              <a:t>188K</a:t>
            </a:r>
          </a:p>
          <a:p>
            <a:pPr algn="ctr">
              <a:lnSpc>
                <a:spcPct val="107000"/>
              </a:lnSpc>
            </a:pPr>
            <a:r>
              <a:rPr lang="es-ES_tradnl" sz="1400" dirty="0">
                <a:latin typeface="Arial" panose="020B0604020202020204" pitchFamily="34" charset="0"/>
                <a:cs typeface="Arial" panose="020B0604020202020204" pitchFamily="34" charset="0"/>
              </a:rPr>
              <a:t>Casos</a:t>
            </a:r>
          </a:p>
        </p:txBody>
      </p:sp>
      <p:sp>
        <p:nvSpPr>
          <p:cNvPr id="10" name="TextBox 9">
            <a:extLst>
              <a:ext uri="{FF2B5EF4-FFF2-40B4-BE49-F238E27FC236}">
                <a16:creationId xmlns:a16="http://schemas.microsoft.com/office/drawing/2014/main" id="{067DF64D-E409-983E-1DEE-E823DCC7DF06}"/>
              </a:ext>
            </a:extLst>
          </p:cNvPr>
          <p:cNvSpPr txBox="1"/>
          <p:nvPr/>
        </p:nvSpPr>
        <p:spPr>
          <a:xfrm>
            <a:off x="1239451" y="4420791"/>
            <a:ext cx="1864167" cy="898900"/>
          </a:xfrm>
          <a:prstGeom prst="rect">
            <a:avLst/>
          </a:prstGeom>
          <a:noFill/>
        </p:spPr>
        <p:txBody>
          <a:bodyPr wrap="square" lIns="91440" tIns="45720" rIns="91440" bIns="45720" anchor="t">
            <a:spAutoFit/>
          </a:bodyPr>
          <a:lstStyle/>
          <a:p>
            <a:pPr algn="ctr">
              <a:lnSpc>
                <a:spcPct val="107000"/>
              </a:lnSpc>
            </a:pPr>
            <a:r>
              <a:rPr lang="es-ES_tradnl" sz="3600" dirty="0">
                <a:latin typeface="Arial" panose="020B0604020202020204" pitchFamily="34" charset="0"/>
                <a:cs typeface="Arial" panose="020B0604020202020204" pitchFamily="34" charset="0"/>
              </a:rPr>
              <a:t>25K</a:t>
            </a:r>
          </a:p>
          <a:p>
            <a:pPr algn="ctr">
              <a:lnSpc>
                <a:spcPct val="107000"/>
              </a:lnSpc>
            </a:pPr>
            <a:r>
              <a:rPr lang="es-ES_tradnl" sz="1400" dirty="0">
                <a:latin typeface="Arial" panose="020B0604020202020204" pitchFamily="34" charset="0"/>
                <a:cs typeface="Arial" panose="020B0604020202020204" pitchFamily="34" charset="0"/>
              </a:rPr>
              <a:t>Servicios</a:t>
            </a:r>
          </a:p>
        </p:txBody>
      </p:sp>
      <p:sp>
        <p:nvSpPr>
          <p:cNvPr id="11" name="TextBox 10">
            <a:extLst>
              <a:ext uri="{FF2B5EF4-FFF2-40B4-BE49-F238E27FC236}">
                <a16:creationId xmlns:a16="http://schemas.microsoft.com/office/drawing/2014/main" id="{0A6222B6-4C4F-B021-11DC-2B9D781B2DFC}"/>
              </a:ext>
            </a:extLst>
          </p:cNvPr>
          <p:cNvSpPr txBox="1"/>
          <p:nvPr/>
        </p:nvSpPr>
        <p:spPr>
          <a:xfrm>
            <a:off x="3117477" y="4420791"/>
            <a:ext cx="1864167" cy="898900"/>
          </a:xfrm>
          <a:prstGeom prst="rect">
            <a:avLst/>
          </a:prstGeom>
          <a:noFill/>
        </p:spPr>
        <p:txBody>
          <a:bodyPr wrap="square" lIns="91440" tIns="45720" rIns="91440" bIns="45720" anchor="t">
            <a:spAutoFit/>
          </a:bodyPr>
          <a:lstStyle/>
          <a:p>
            <a:pPr algn="ctr">
              <a:lnSpc>
                <a:spcPct val="107000"/>
              </a:lnSpc>
            </a:pPr>
            <a:r>
              <a:rPr lang="es-ES_tradnl" sz="3600" dirty="0">
                <a:latin typeface="Arial" panose="020B0604020202020204" pitchFamily="34" charset="0"/>
                <a:cs typeface="Arial" panose="020B0604020202020204" pitchFamily="34" charset="0"/>
              </a:rPr>
              <a:t>27K</a:t>
            </a:r>
          </a:p>
          <a:p>
            <a:pPr algn="ctr">
              <a:lnSpc>
                <a:spcPct val="107000"/>
              </a:lnSpc>
            </a:pPr>
            <a:r>
              <a:rPr lang="es-ES_tradnl" sz="1400" dirty="0">
                <a:latin typeface="Arial" panose="020B0604020202020204" pitchFamily="34" charset="0"/>
                <a:cs typeface="Arial" panose="020B0604020202020204" pitchFamily="34" charset="0"/>
              </a:rPr>
              <a:t>Incidentes</a:t>
            </a:r>
          </a:p>
        </p:txBody>
      </p:sp>
      <p:sp>
        <p:nvSpPr>
          <p:cNvPr id="12" name="TextBox 11">
            <a:extLst>
              <a:ext uri="{FF2B5EF4-FFF2-40B4-BE49-F238E27FC236}">
                <a16:creationId xmlns:a16="http://schemas.microsoft.com/office/drawing/2014/main" id="{990F25DF-7C9B-FA14-D681-8048160D6C05}"/>
              </a:ext>
            </a:extLst>
          </p:cNvPr>
          <p:cNvSpPr txBox="1"/>
          <p:nvPr/>
        </p:nvSpPr>
        <p:spPr>
          <a:xfrm>
            <a:off x="4995503" y="3439321"/>
            <a:ext cx="1864167" cy="898900"/>
          </a:xfrm>
          <a:prstGeom prst="rect">
            <a:avLst/>
          </a:prstGeom>
          <a:noFill/>
        </p:spPr>
        <p:txBody>
          <a:bodyPr wrap="square" lIns="91440" tIns="45720" rIns="91440" bIns="45720" anchor="t">
            <a:spAutoFit/>
          </a:bodyPr>
          <a:lstStyle/>
          <a:p>
            <a:pPr algn="ctr">
              <a:lnSpc>
                <a:spcPct val="107000"/>
              </a:lnSpc>
            </a:pPr>
            <a:r>
              <a:rPr lang="es-ES_tradnl" sz="3600" dirty="0">
                <a:latin typeface="Arial" panose="020B0604020202020204" pitchFamily="34" charset="0"/>
                <a:cs typeface="Arial" panose="020B0604020202020204" pitchFamily="34" charset="0"/>
              </a:rPr>
              <a:t>50</a:t>
            </a:r>
          </a:p>
          <a:p>
            <a:pPr algn="ctr">
              <a:lnSpc>
                <a:spcPct val="107000"/>
              </a:lnSpc>
            </a:pPr>
            <a:r>
              <a:rPr lang="es-ES_tradnl" sz="1400" dirty="0">
                <a:latin typeface="Arial" panose="020B0604020202020204" pitchFamily="34" charset="0"/>
                <a:cs typeface="Arial" panose="020B0604020202020204" pitchFamily="34" charset="0"/>
              </a:rPr>
              <a:t>Instancias</a:t>
            </a:r>
          </a:p>
        </p:txBody>
      </p:sp>
      <p:sp>
        <p:nvSpPr>
          <p:cNvPr id="13" name="TextBox 12">
            <a:extLst>
              <a:ext uri="{FF2B5EF4-FFF2-40B4-BE49-F238E27FC236}">
                <a16:creationId xmlns:a16="http://schemas.microsoft.com/office/drawing/2014/main" id="{32E77FC6-C50A-7682-6280-75E0DA8C83C8}"/>
              </a:ext>
            </a:extLst>
          </p:cNvPr>
          <p:cNvSpPr txBox="1"/>
          <p:nvPr/>
        </p:nvSpPr>
        <p:spPr>
          <a:xfrm>
            <a:off x="4995503" y="4420791"/>
            <a:ext cx="1864167" cy="898900"/>
          </a:xfrm>
          <a:prstGeom prst="rect">
            <a:avLst/>
          </a:prstGeom>
          <a:noFill/>
        </p:spPr>
        <p:txBody>
          <a:bodyPr wrap="square" lIns="91440" tIns="45720" rIns="91440" bIns="45720" anchor="t">
            <a:spAutoFit/>
          </a:bodyPr>
          <a:lstStyle/>
          <a:p>
            <a:pPr algn="ctr">
              <a:lnSpc>
                <a:spcPct val="107000"/>
              </a:lnSpc>
            </a:pPr>
            <a:r>
              <a:rPr lang="es-ES_tradnl" sz="3600" dirty="0">
                <a:latin typeface="Arial" panose="020B0604020202020204" pitchFamily="34" charset="0"/>
                <a:cs typeface="Arial" panose="020B0604020202020204" pitchFamily="34" charset="0"/>
              </a:rPr>
              <a:t>39</a:t>
            </a:r>
          </a:p>
          <a:p>
            <a:pPr algn="ctr">
              <a:lnSpc>
                <a:spcPct val="107000"/>
              </a:lnSpc>
            </a:pPr>
            <a:r>
              <a:rPr lang="es-ES_tradnl" sz="1400" dirty="0">
                <a:latin typeface="Arial" panose="020B0604020202020204" pitchFamily="34" charset="0"/>
                <a:cs typeface="Arial" panose="020B0604020202020204" pitchFamily="34" charset="0"/>
              </a:rPr>
              <a:t>Países</a:t>
            </a:r>
          </a:p>
        </p:txBody>
      </p:sp>
      <p:pic>
        <p:nvPicPr>
          <p:cNvPr id="5" name="Google Shape;498;p22">
            <a:extLst>
              <a:ext uri="{FF2B5EF4-FFF2-40B4-BE49-F238E27FC236}">
                <a16:creationId xmlns:a16="http://schemas.microsoft.com/office/drawing/2014/main" id="{2FA07CE0-DB9E-14AB-478A-A99403F12187}"/>
              </a:ext>
            </a:extLst>
          </p:cNvPr>
          <p:cNvPicPr preferRelativeResize="0"/>
          <p:nvPr/>
        </p:nvPicPr>
        <p:blipFill rotWithShape="1">
          <a:blip r:embed="rId3">
            <a:alphaModFix/>
          </a:blip>
          <a:srcRect t="35121"/>
          <a:stretch/>
        </p:blipFill>
        <p:spPr>
          <a:xfrm>
            <a:off x="6908825" y="1641446"/>
            <a:ext cx="4444975" cy="4231034"/>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22571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br>
              <a:rPr lang="es-ES_tradnl" dirty="0">
                <a:latin typeface="Arial"/>
                <a:cs typeface="Arial"/>
              </a:rPr>
            </a:br>
            <a:r>
              <a:rPr lang="es-ES_tradnl" dirty="0">
                <a:latin typeface="Arial"/>
                <a:cs typeface="Arial"/>
              </a:rPr>
              <a:t>Quién es quién</a:t>
            </a:r>
            <a:br>
              <a:rPr lang="es-ES_tradnl" dirty="0">
                <a:latin typeface="Arial"/>
                <a:cs typeface="Arial"/>
              </a:rPr>
            </a:br>
            <a:endParaRPr lang="es-ES_tradnl" dirty="0"/>
          </a:p>
        </p:txBody>
      </p:sp>
      <p:sp>
        <p:nvSpPr>
          <p:cNvPr id="97" name="TextBox 96">
            <a:extLst>
              <a:ext uri="{FF2B5EF4-FFF2-40B4-BE49-F238E27FC236}">
                <a16:creationId xmlns:a16="http://schemas.microsoft.com/office/drawing/2014/main" id="{CB2AD1EC-1A1D-84A9-81DD-22EDC19813DD}"/>
              </a:ext>
            </a:extLst>
          </p:cNvPr>
          <p:cNvSpPr txBox="1"/>
          <p:nvPr/>
        </p:nvSpPr>
        <p:spPr>
          <a:xfrm>
            <a:off x="1067033" y="2917421"/>
            <a:ext cx="2462404" cy="727059"/>
          </a:xfrm>
          <a:prstGeom prst="rect">
            <a:avLst/>
          </a:prstGeom>
          <a:noFill/>
        </p:spPr>
        <p:txBody>
          <a:bodyPr wrap="square">
            <a:spAutoFit/>
          </a:bodyPr>
          <a:lstStyle/>
          <a:p>
            <a:pPr algn="ctr">
              <a:lnSpc>
                <a:spcPct val="107000"/>
              </a:lnSpc>
            </a:pPr>
            <a:r>
              <a:rPr lang="es-ES_tradnl" sz="2000" dirty="0">
                <a:latin typeface="Arial" panose="020B0604020202020204" pitchFamily="34" charset="0"/>
                <a:cs typeface="Arial" panose="020B0604020202020204" pitchFamily="34" charset="0"/>
              </a:rPr>
              <a:t>Comité Directivo de CPIMS</a:t>
            </a:r>
          </a:p>
        </p:txBody>
      </p:sp>
      <p:sp>
        <p:nvSpPr>
          <p:cNvPr id="98" name="TextBox 97">
            <a:extLst>
              <a:ext uri="{FF2B5EF4-FFF2-40B4-BE49-F238E27FC236}">
                <a16:creationId xmlns:a16="http://schemas.microsoft.com/office/drawing/2014/main" id="{DE3F763A-9CDF-F885-E50D-6820622F2745}"/>
              </a:ext>
            </a:extLst>
          </p:cNvPr>
          <p:cNvSpPr txBox="1"/>
          <p:nvPr/>
        </p:nvSpPr>
        <p:spPr>
          <a:xfrm>
            <a:off x="3200043" y="4949658"/>
            <a:ext cx="2045508" cy="727059"/>
          </a:xfrm>
          <a:prstGeom prst="rect">
            <a:avLst/>
          </a:prstGeom>
          <a:noFill/>
        </p:spPr>
        <p:txBody>
          <a:bodyPr wrap="square">
            <a:spAutoFit/>
          </a:bodyPr>
          <a:lstStyle/>
          <a:p>
            <a:pPr algn="ctr">
              <a:lnSpc>
                <a:spcPct val="107000"/>
              </a:lnSpc>
            </a:pPr>
            <a:r>
              <a:rPr lang="es-ES_tradnl" sz="2000" dirty="0">
                <a:latin typeface="Arial" panose="020B0604020202020204" pitchFamily="34" charset="0"/>
                <a:cs typeface="Arial" panose="020B0604020202020204" pitchFamily="34" charset="0"/>
              </a:rPr>
              <a:t>Equipo técnico de CPIMS</a:t>
            </a:r>
          </a:p>
        </p:txBody>
      </p:sp>
      <p:sp>
        <p:nvSpPr>
          <p:cNvPr id="99" name="TextBox 98">
            <a:extLst>
              <a:ext uri="{FF2B5EF4-FFF2-40B4-BE49-F238E27FC236}">
                <a16:creationId xmlns:a16="http://schemas.microsoft.com/office/drawing/2014/main" id="{80061BB8-EF17-8BD8-41BB-E8377F003A21}"/>
              </a:ext>
            </a:extLst>
          </p:cNvPr>
          <p:cNvSpPr txBox="1"/>
          <p:nvPr/>
        </p:nvSpPr>
        <p:spPr>
          <a:xfrm>
            <a:off x="5141871" y="2914707"/>
            <a:ext cx="1861511" cy="1385636"/>
          </a:xfrm>
          <a:prstGeom prst="rect">
            <a:avLst/>
          </a:prstGeom>
          <a:noFill/>
        </p:spPr>
        <p:txBody>
          <a:bodyPr wrap="square">
            <a:spAutoFit/>
          </a:bodyPr>
          <a:lstStyle/>
          <a:p>
            <a:pPr algn="ctr">
              <a:lnSpc>
                <a:spcPct val="107000"/>
              </a:lnSpc>
            </a:pPr>
            <a:r>
              <a:rPr lang="es-ES_tradnl" sz="2000" dirty="0">
                <a:latin typeface="Arial" panose="020B0604020202020204" pitchFamily="34" charset="0"/>
                <a:cs typeface="Arial" panose="020B0604020202020204" pitchFamily="34" charset="0"/>
              </a:rPr>
              <a:t>Grupo operativo para la gestión de casos</a:t>
            </a:r>
          </a:p>
        </p:txBody>
      </p:sp>
      <p:sp>
        <p:nvSpPr>
          <p:cNvPr id="100" name="TextBox 99">
            <a:extLst>
              <a:ext uri="{FF2B5EF4-FFF2-40B4-BE49-F238E27FC236}">
                <a16:creationId xmlns:a16="http://schemas.microsoft.com/office/drawing/2014/main" id="{57D7E24F-13CE-A9A1-43E6-BD0ADC2C7102}"/>
              </a:ext>
            </a:extLst>
          </p:cNvPr>
          <p:cNvSpPr txBox="1"/>
          <p:nvPr/>
        </p:nvSpPr>
        <p:spPr>
          <a:xfrm>
            <a:off x="8811969" y="2914707"/>
            <a:ext cx="2108510" cy="727059"/>
          </a:xfrm>
          <a:prstGeom prst="rect">
            <a:avLst/>
          </a:prstGeom>
          <a:noFill/>
        </p:spPr>
        <p:txBody>
          <a:bodyPr wrap="square">
            <a:spAutoFit/>
          </a:bodyPr>
          <a:lstStyle/>
          <a:p>
            <a:pPr algn="ctr">
              <a:lnSpc>
                <a:spcPct val="107000"/>
              </a:lnSpc>
            </a:pPr>
            <a:r>
              <a:rPr lang="es-ES_tradnl" sz="2000" dirty="0">
                <a:latin typeface="Arial" panose="020B0604020202020204" pitchFamily="34" charset="0"/>
                <a:cs typeface="Arial" panose="020B0604020202020204" pitchFamily="34" charset="0"/>
              </a:rPr>
              <a:t>Equipo técnico de Primero</a:t>
            </a:r>
          </a:p>
        </p:txBody>
      </p:sp>
      <p:sp>
        <p:nvSpPr>
          <p:cNvPr id="101" name="TextBox 100">
            <a:extLst>
              <a:ext uri="{FF2B5EF4-FFF2-40B4-BE49-F238E27FC236}">
                <a16:creationId xmlns:a16="http://schemas.microsoft.com/office/drawing/2014/main" id="{0FA6E785-8E73-B871-89EA-9A25017B749F}"/>
              </a:ext>
            </a:extLst>
          </p:cNvPr>
          <p:cNvSpPr txBox="1"/>
          <p:nvPr/>
        </p:nvSpPr>
        <p:spPr>
          <a:xfrm>
            <a:off x="5868537" y="4949658"/>
            <a:ext cx="3926659" cy="1385636"/>
          </a:xfrm>
          <a:prstGeom prst="rect">
            <a:avLst/>
          </a:prstGeom>
          <a:noFill/>
        </p:spPr>
        <p:txBody>
          <a:bodyPr wrap="square">
            <a:spAutoFit/>
          </a:bodyPr>
          <a:lstStyle/>
          <a:p>
            <a:pPr algn="ctr">
              <a:lnSpc>
                <a:spcPct val="107000"/>
              </a:lnSpc>
            </a:pPr>
            <a:r>
              <a:rPr lang="es-ES_tradnl" sz="2000" dirty="0">
                <a:latin typeface="Arial" panose="020B0604020202020204" pitchFamily="34" charset="0"/>
                <a:cs typeface="Arial" panose="020B0604020202020204" pitchFamily="34" charset="0"/>
              </a:rPr>
              <a:t>Subgrupo de protección de la infancia y grupos de trabajo en gestión de casos y protección de la infancia a nivel de país</a:t>
            </a:r>
          </a:p>
        </p:txBody>
      </p:sp>
      <p:grpSp>
        <p:nvGrpSpPr>
          <p:cNvPr id="136" name="Group 135">
            <a:extLst>
              <a:ext uri="{FF2B5EF4-FFF2-40B4-BE49-F238E27FC236}">
                <a16:creationId xmlns:a16="http://schemas.microsoft.com/office/drawing/2014/main" id="{94CF4719-3B74-79F2-5CFF-4CB8603CDAD0}"/>
              </a:ext>
            </a:extLst>
          </p:cNvPr>
          <p:cNvGrpSpPr/>
          <p:nvPr/>
        </p:nvGrpSpPr>
        <p:grpSpPr>
          <a:xfrm>
            <a:off x="1548939" y="1771916"/>
            <a:ext cx="1393479" cy="1227175"/>
            <a:chOff x="2190538" y="1987389"/>
            <a:chExt cx="1393479" cy="1227175"/>
          </a:xfrm>
        </p:grpSpPr>
        <p:grpSp>
          <p:nvGrpSpPr>
            <p:cNvPr id="128" name="Group 127">
              <a:extLst>
                <a:ext uri="{FF2B5EF4-FFF2-40B4-BE49-F238E27FC236}">
                  <a16:creationId xmlns:a16="http://schemas.microsoft.com/office/drawing/2014/main" id="{B7395089-005A-9085-4E83-D1EC67EED1DB}"/>
                </a:ext>
              </a:extLst>
            </p:cNvPr>
            <p:cNvGrpSpPr/>
            <p:nvPr/>
          </p:nvGrpSpPr>
          <p:grpSpPr>
            <a:xfrm>
              <a:off x="2660369" y="1987389"/>
              <a:ext cx="447057" cy="868968"/>
              <a:chOff x="2660369" y="1566525"/>
              <a:chExt cx="663579" cy="1289832"/>
            </a:xfrm>
          </p:grpSpPr>
          <p:sp>
            <p:nvSpPr>
              <p:cNvPr id="122" name="Oval 121">
                <a:extLst>
                  <a:ext uri="{FF2B5EF4-FFF2-40B4-BE49-F238E27FC236}">
                    <a16:creationId xmlns:a16="http://schemas.microsoft.com/office/drawing/2014/main" id="{ECED3073-4A8B-8A7D-72A9-ECA23988208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7" name="Chord 126">
                <a:extLst>
                  <a:ext uri="{FF2B5EF4-FFF2-40B4-BE49-F238E27FC236}">
                    <a16:creationId xmlns:a16="http://schemas.microsoft.com/office/drawing/2014/main" id="{68F3C16A-50FE-3385-3017-07FA84BE2973}"/>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29" name="Group 128">
              <a:extLst>
                <a:ext uri="{FF2B5EF4-FFF2-40B4-BE49-F238E27FC236}">
                  <a16:creationId xmlns:a16="http://schemas.microsoft.com/office/drawing/2014/main" id="{6C6B7CA1-2121-E7A2-9F4C-1D5E6C727127}"/>
                </a:ext>
              </a:extLst>
            </p:cNvPr>
            <p:cNvGrpSpPr/>
            <p:nvPr/>
          </p:nvGrpSpPr>
          <p:grpSpPr>
            <a:xfrm>
              <a:off x="3136960" y="2345596"/>
              <a:ext cx="447057" cy="868968"/>
              <a:chOff x="2660369" y="1566525"/>
              <a:chExt cx="663579" cy="1289832"/>
            </a:xfrm>
          </p:grpSpPr>
          <p:sp>
            <p:nvSpPr>
              <p:cNvPr id="130" name="Oval 129">
                <a:extLst>
                  <a:ext uri="{FF2B5EF4-FFF2-40B4-BE49-F238E27FC236}">
                    <a16:creationId xmlns:a16="http://schemas.microsoft.com/office/drawing/2014/main" id="{829877D0-D1A6-4FF8-1C56-7525AF715B9B}"/>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1" name="Chord 130">
                <a:extLst>
                  <a:ext uri="{FF2B5EF4-FFF2-40B4-BE49-F238E27FC236}">
                    <a16:creationId xmlns:a16="http://schemas.microsoft.com/office/drawing/2014/main" id="{740EB0D4-7606-6DAB-D575-50AB4E91AC44}"/>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32" name="Group 131">
              <a:extLst>
                <a:ext uri="{FF2B5EF4-FFF2-40B4-BE49-F238E27FC236}">
                  <a16:creationId xmlns:a16="http://schemas.microsoft.com/office/drawing/2014/main" id="{47647FFC-5212-312D-2476-B29FE1145A25}"/>
                </a:ext>
              </a:extLst>
            </p:cNvPr>
            <p:cNvGrpSpPr/>
            <p:nvPr/>
          </p:nvGrpSpPr>
          <p:grpSpPr>
            <a:xfrm>
              <a:off x="2190538" y="2336282"/>
              <a:ext cx="447057" cy="868968"/>
              <a:chOff x="2660369" y="1566525"/>
              <a:chExt cx="663579" cy="1289832"/>
            </a:xfrm>
          </p:grpSpPr>
          <p:sp>
            <p:nvSpPr>
              <p:cNvPr id="133" name="Oval 132">
                <a:extLst>
                  <a:ext uri="{FF2B5EF4-FFF2-40B4-BE49-F238E27FC236}">
                    <a16:creationId xmlns:a16="http://schemas.microsoft.com/office/drawing/2014/main" id="{82A009E2-5258-815B-449A-B32248BCA5F1}"/>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4" name="Chord 133">
                <a:extLst>
                  <a:ext uri="{FF2B5EF4-FFF2-40B4-BE49-F238E27FC236}">
                    <a16:creationId xmlns:a16="http://schemas.microsoft.com/office/drawing/2014/main" id="{A6579D22-55E6-FADA-0541-2A82099FFF82}"/>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137" name="Group 136">
            <a:extLst>
              <a:ext uri="{FF2B5EF4-FFF2-40B4-BE49-F238E27FC236}">
                <a16:creationId xmlns:a16="http://schemas.microsoft.com/office/drawing/2014/main" id="{DE866B02-7C01-925C-E84A-26062558ECAC}"/>
              </a:ext>
            </a:extLst>
          </p:cNvPr>
          <p:cNvGrpSpPr/>
          <p:nvPr/>
        </p:nvGrpSpPr>
        <p:grpSpPr>
          <a:xfrm>
            <a:off x="3529438" y="3758614"/>
            <a:ext cx="1393479" cy="1227175"/>
            <a:chOff x="2190538" y="1987389"/>
            <a:chExt cx="1393479" cy="1227175"/>
          </a:xfrm>
        </p:grpSpPr>
        <p:grpSp>
          <p:nvGrpSpPr>
            <p:cNvPr id="138" name="Group 137">
              <a:extLst>
                <a:ext uri="{FF2B5EF4-FFF2-40B4-BE49-F238E27FC236}">
                  <a16:creationId xmlns:a16="http://schemas.microsoft.com/office/drawing/2014/main" id="{D480C7A4-5AF8-9669-2C62-10B14DACF61F}"/>
                </a:ext>
              </a:extLst>
            </p:cNvPr>
            <p:cNvGrpSpPr/>
            <p:nvPr/>
          </p:nvGrpSpPr>
          <p:grpSpPr>
            <a:xfrm>
              <a:off x="2660369" y="1987389"/>
              <a:ext cx="447057" cy="868968"/>
              <a:chOff x="2660369" y="1566525"/>
              <a:chExt cx="663579" cy="1289832"/>
            </a:xfrm>
          </p:grpSpPr>
          <p:sp>
            <p:nvSpPr>
              <p:cNvPr id="145" name="Oval 144">
                <a:extLst>
                  <a:ext uri="{FF2B5EF4-FFF2-40B4-BE49-F238E27FC236}">
                    <a16:creationId xmlns:a16="http://schemas.microsoft.com/office/drawing/2014/main" id="{11BC62FB-8A06-E5E1-B6C7-9FBAB264AA5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6" name="Chord 145">
                <a:extLst>
                  <a:ext uri="{FF2B5EF4-FFF2-40B4-BE49-F238E27FC236}">
                    <a16:creationId xmlns:a16="http://schemas.microsoft.com/office/drawing/2014/main" id="{1FF93E41-13D6-028B-52AC-84E90C37A3E0}"/>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39" name="Group 138">
              <a:extLst>
                <a:ext uri="{FF2B5EF4-FFF2-40B4-BE49-F238E27FC236}">
                  <a16:creationId xmlns:a16="http://schemas.microsoft.com/office/drawing/2014/main" id="{B1E01E1F-0702-21D7-F559-FBC6C4EEE84D}"/>
                </a:ext>
              </a:extLst>
            </p:cNvPr>
            <p:cNvGrpSpPr/>
            <p:nvPr/>
          </p:nvGrpSpPr>
          <p:grpSpPr>
            <a:xfrm>
              <a:off x="3136960" y="2345596"/>
              <a:ext cx="447057" cy="868968"/>
              <a:chOff x="2660369" y="1566525"/>
              <a:chExt cx="663579" cy="1289832"/>
            </a:xfrm>
          </p:grpSpPr>
          <p:sp>
            <p:nvSpPr>
              <p:cNvPr id="143" name="Oval 142">
                <a:extLst>
                  <a:ext uri="{FF2B5EF4-FFF2-40B4-BE49-F238E27FC236}">
                    <a16:creationId xmlns:a16="http://schemas.microsoft.com/office/drawing/2014/main" id="{F99F7FAB-3460-3534-DA53-48232CAF0DAF}"/>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4" name="Chord 143">
                <a:extLst>
                  <a:ext uri="{FF2B5EF4-FFF2-40B4-BE49-F238E27FC236}">
                    <a16:creationId xmlns:a16="http://schemas.microsoft.com/office/drawing/2014/main" id="{21FFD34D-49C7-0532-EB84-72651FD092F7}"/>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40" name="Group 139">
              <a:extLst>
                <a:ext uri="{FF2B5EF4-FFF2-40B4-BE49-F238E27FC236}">
                  <a16:creationId xmlns:a16="http://schemas.microsoft.com/office/drawing/2014/main" id="{5D146562-384A-4030-73BF-E75A22E802F4}"/>
                </a:ext>
              </a:extLst>
            </p:cNvPr>
            <p:cNvGrpSpPr/>
            <p:nvPr/>
          </p:nvGrpSpPr>
          <p:grpSpPr>
            <a:xfrm>
              <a:off x="2190538" y="2336282"/>
              <a:ext cx="447057" cy="868968"/>
              <a:chOff x="2660369" y="1566525"/>
              <a:chExt cx="663579" cy="1289832"/>
            </a:xfrm>
          </p:grpSpPr>
          <p:sp>
            <p:nvSpPr>
              <p:cNvPr id="141" name="Oval 140">
                <a:extLst>
                  <a:ext uri="{FF2B5EF4-FFF2-40B4-BE49-F238E27FC236}">
                    <a16:creationId xmlns:a16="http://schemas.microsoft.com/office/drawing/2014/main" id="{D161D1AC-F2BF-368A-D484-6A128CE38EE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2" name="Chord 141">
                <a:extLst>
                  <a:ext uri="{FF2B5EF4-FFF2-40B4-BE49-F238E27FC236}">
                    <a16:creationId xmlns:a16="http://schemas.microsoft.com/office/drawing/2014/main" id="{F8A4342D-C246-E86A-584D-39BD3EAA8AFA}"/>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147" name="Group 146">
            <a:extLst>
              <a:ext uri="{FF2B5EF4-FFF2-40B4-BE49-F238E27FC236}">
                <a16:creationId xmlns:a16="http://schemas.microsoft.com/office/drawing/2014/main" id="{4B950EA2-C851-6916-EA08-B063F757A0C2}"/>
              </a:ext>
            </a:extLst>
          </p:cNvPr>
          <p:cNvGrpSpPr/>
          <p:nvPr/>
        </p:nvGrpSpPr>
        <p:grpSpPr>
          <a:xfrm>
            <a:off x="5379268" y="1690246"/>
            <a:ext cx="1393479" cy="1227175"/>
            <a:chOff x="2190538" y="1987389"/>
            <a:chExt cx="1393479" cy="1227175"/>
          </a:xfrm>
        </p:grpSpPr>
        <p:grpSp>
          <p:nvGrpSpPr>
            <p:cNvPr id="148" name="Group 147">
              <a:extLst>
                <a:ext uri="{FF2B5EF4-FFF2-40B4-BE49-F238E27FC236}">
                  <a16:creationId xmlns:a16="http://schemas.microsoft.com/office/drawing/2014/main" id="{7119E16F-D215-9E61-FCD2-312D3D066B98}"/>
                </a:ext>
              </a:extLst>
            </p:cNvPr>
            <p:cNvGrpSpPr/>
            <p:nvPr/>
          </p:nvGrpSpPr>
          <p:grpSpPr>
            <a:xfrm>
              <a:off x="2660369" y="1987389"/>
              <a:ext cx="447057" cy="868968"/>
              <a:chOff x="2660369" y="1566525"/>
              <a:chExt cx="663579" cy="1289832"/>
            </a:xfrm>
          </p:grpSpPr>
          <p:sp>
            <p:nvSpPr>
              <p:cNvPr id="155" name="Oval 154">
                <a:extLst>
                  <a:ext uri="{FF2B5EF4-FFF2-40B4-BE49-F238E27FC236}">
                    <a16:creationId xmlns:a16="http://schemas.microsoft.com/office/drawing/2014/main" id="{F5B4C9C3-8C38-ADB7-BD6C-BED18B60E6B7}"/>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6" name="Chord 155">
                <a:extLst>
                  <a:ext uri="{FF2B5EF4-FFF2-40B4-BE49-F238E27FC236}">
                    <a16:creationId xmlns:a16="http://schemas.microsoft.com/office/drawing/2014/main" id="{395F0F16-F5E3-92FD-FEA7-2D6392B9BE9F}"/>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49" name="Group 148">
              <a:extLst>
                <a:ext uri="{FF2B5EF4-FFF2-40B4-BE49-F238E27FC236}">
                  <a16:creationId xmlns:a16="http://schemas.microsoft.com/office/drawing/2014/main" id="{AB3B9A15-E802-956D-E895-0F7DC9B3C6B4}"/>
                </a:ext>
              </a:extLst>
            </p:cNvPr>
            <p:cNvGrpSpPr/>
            <p:nvPr/>
          </p:nvGrpSpPr>
          <p:grpSpPr>
            <a:xfrm>
              <a:off x="3136960" y="2345596"/>
              <a:ext cx="447057" cy="868968"/>
              <a:chOff x="2660369" y="1566525"/>
              <a:chExt cx="663579" cy="1289832"/>
            </a:xfrm>
          </p:grpSpPr>
          <p:sp>
            <p:nvSpPr>
              <p:cNvPr id="153" name="Oval 152">
                <a:extLst>
                  <a:ext uri="{FF2B5EF4-FFF2-40B4-BE49-F238E27FC236}">
                    <a16:creationId xmlns:a16="http://schemas.microsoft.com/office/drawing/2014/main" id="{A7358906-F26C-3AD6-E761-18DB6A19153B}"/>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4" name="Chord 153">
                <a:extLst>
                  <a:ext uri="{FF2B5EF4-FFF2-40B4-BE49-F238E27FC236}">
                    <a16:creationId xmlns:a16="http://schemas.microsoft.com/office/drawing/2014/main" id="{35AE9114-CBE8-6B6C-C0E8-022B6A356E28}"/>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50" name="Group 149">
              <a:extLst>
                <a:ext uri="{FF2B5EF4-FFF2-40B4-BE49-F238E27FC236}">
                  <a16:creationId xmlns:a16="http://schemas.microsoft.com/office/drawing/2014/main" id="{9AC22E32-B7FD-8288-9993-2B5C4219B796}"/>
                </a:ext>
              </a:extLst>
            </p:cNvPr>
            <p:cNvGrpSpPr/>
            <p:nvPr/>
          </p:nvGrpSpPr>
          <p:grpSpPr>
            <a:xfrm>
              <a:off x="2190538" y="2336282"/>
              <a:ext cx="447057" cy="868968"/>
              <a:chOff x="2660369" y="1566525"/>
              <a:chExt cx="663579" cy="1289832"/>
            </a:xfrm>
          </p:grpSpPr>
          <p:sp>
            <p:nvSpPr>
              <p:cNvPr id="151" name="Oval 150">
                <a:extLst>
                  <a:ext uri="{FF2B5EF4-FFF2-40B4-BE49-F238E27FC236}">
                    <a16:creationId xmlns:a16="http://schemas.microsoft.com/office/drawing/2014/main" id="{29D1A8D4-902F-8A0B-AE43-528D412C828F}"/>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2" name="Chord 151">
                <a:extLst>
                  <a:ext uri="{FF2B5EF4-FFF2-40B4-BE49-F238E27FC236}">
                    <a16:creationId xmlns:a16="http://schemas.microsoft.com/office/drawing/2014/main" id="{15C2AC80-4627-3647-8857-2ACC67FF6A75}"/>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157" name="Group 156">
            <a:extLst>
              <a:ext uri="{FF2B5EF4-FFF2-40B4-BE49-F238E27FC236}">
                <a16:creationId xmlns:a16="http://schemas.microsoft.com/office/drawing/2014/main" id="{1D12F581-7DCC-8FB3-72D2-D3BAA7DA84BD}"/>
              </a:ext>
            </a:extLst>
          </p:cNvPr>
          <p:cNvGrpSpPr/>
          <p:nvPr/>
        </p:nvGrpSpPr>
        <p:grpSpPr>
          <a:xfrm>
            <a:off x="7143006" y="3749300"/>
            <a:ext cx="1393479" cy="1227175"/>
            <a:chOff x="2190538" y="1987389"/>
            <a:chExt cx="1393479" cy="1227175"/>
          </a:xfrm>
        </p:grpSpPr>
        <p:grpSp>
          <p:nvGrpSpPr>
            <p:cNvPr id="158" name="Group 157">
              <a:extLst>
                <a:ext uri="{FF2B5EF4-FFF2-40B4-BE49-F238E27FC236}">
                  <a16:creationId xmlns:a16="http://schemas.microsoft.com/office/drawing/2014/main" id="{B43EAAE4-44BD-6A7F-524A-1A891E10D528}"/>
                </a:ext>
              </a:extLst>
            </p:cNvPr>
            <p:cNvGrpSpPr/>
            <p:nvPr/>
          </p:nvGrpSpPr>
          <p:grpSpPr>
            <a:xfrm>
              <a:off x="2660369" y="1987389"/>
              <a:ext cx="447057" cy="868968"/>
              <a:chOff x="2660369" y="1566525"/>
              <a:chExt cx="663579" cy="1289832"/>
            </a:xfrm>
          </p:grpSpPr>
          <p:sp>
            <p:nvSpPr>
              <p:cNvPr id="165" name="Oval 164">
                <a:extLst>
                  <a:ext uri="{FF2B5EF4-FFF2-40B4-BE49-F238E27FC236}">
                    <a16:creationId xmlns:a16="http://schemas.microsoft.com/office/drawing/2014/main" id="{716C9E10-CF78-AA9C-0AB5-9D51618A9F03}"/>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6" name="Chord 165">
                <a:extLst>
                  <a:ext uri="{FF2B5EF4-FFF2-40B4-BE49-F238E27FC236}">
                    <a16:creationId xmlns:a16="http://schemas.microsoft.com/office/drawing/2014/main" id="{08828A9B-7155-96B8-30A4-FA29682DEDA5}"/>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59" name="Group 158">
              <a:extLst>
                <a:ext uri="{FF2B5EF4-FFF2-40B4-BE49-F238E27FC236}">
                  <a16:creationId xmlns:a16="http://schemas.microsoft.com/office/drawing/2014/main" id="{3872C5FF-70E2-3662-85CD-47C6830847A9}"/>
                </a:ext>
              </a:extLst>
            </p:cNvPr>
            <p:cNvGrpSpPr/>
            <p:nvPr/>
          </p:nvGrpSpPr>
          <p:grpSpPr>
            <a:xfrm>
              <a:off x="3136960" y="2345596"/>
              <a:ext cx="447057" cy="868968"/>
              <a:chOff x="2660369" y="1566525"/>
              <a:chExt cx="663579" cy="1289832"/>
            </a:xfrm>
          </p:grpSpPr>
          <p:sp>
            <p:nvSpPr>
              <p:cNvPr id="163" name="Oval 162">
                <a:extLst>
                  <a:ext uri="{FF2B5EF4-FFF2-40B4-BE49-F238E27FC236}">
                    <a16:creationId xmlns:a16="http://schemas.microsoft.com/office/drawing/2014/main" id="{510FEA0B-DCC8-1066-9DA1-252ED395816E}"/>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4" name="Chord 163">
                <a:extLst>
                  <a:ext uri="{FF2B5EF4-FFF2-40B4-BE49-F238E27FC236}">
                    <a16:creationId xmlns:a16="http://schemas.microsoft.com/office/drawing/2014/main" id="{B9FE3D5A-FA6F-B057-2C30-17424BAB62A4}"/>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60" name="Group 159">
              <a:extLst>
                <a:ext uri="{FF2B5EF4-FFF2-40B4-BE49-F238E27FC236}">
                  <a16:creationId xmlns:a16="http://schemas.microsoft.com/office/drawing/2014/main" id="{05725767-39C5-5FDD-B64F-7CFE08D22B1E}"/>
                </a:ext>
              </a:extLst>
            </p:cNvPr>
            <p:cNvGrpSpPr/>
            <p:nvPr/>
          </p:nvGrpSpPr>
          <p:grpSpPr>
            <a:xfrm>
              <a:off x="2190538" y="2336282"/>
              <a:ext cx="447057" cy="868968"/>
              <a:chOff x="2660369" y="1566525"/>
              <a:chExt cx="663579" cy="1289832"/>
            </a:xfrm>
          </p:grpSpPr>
          <p:sp>
            <p:nvSpPr>
              <p:cNvPr id="161" name="Oval 160">
                <a:extLst>
                  <a:ext uri="{FF2B5EF4-FFF2-40B4-BE49-F238E27FC236}">
                    <a16:creationId xmlns:a16="http://schemas.microsoft.com/office/drawing/2014/main" id="{57485D09-D56F-D820-4382-C91573575E70}"/>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2" name="Chord 161">
                <a:extLst>
                  <a:ext uri="{FF2B5EF4-FFF2-40B4-BE49-F238E27FC236}">
                    <a16:creationId xmlns:a16="http://schemas.microsoft.com/office/drawing/2014/main" id="{75B6C294-DBD5-EAD2-34CF-153CD53C7E02}"/>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167" name="Group 166">
            <a:extLst>
              <a:ext uri="{FF2B5EF4-FFF2-40B4-BE49-F238E27FC236}">
                <a16:creationId xmlns:a16="http://schemas.microsoft.com/office/drawing/2014/main" id="{2703F2FF-4621-AEAB-2883-C3B61E7006E6}"/>
              </a:ext>
            </a:extLst>
          </p:cNvPr>
          <p:cNvGrpSpPr/>
          <p:nvPr/>
        </p:nvGrpSpPr>
        <p:grpSpPr>
          <a:xfrm>
            <a:off x="9172865" y="1677389"/>
            <a:ext cx="1393479" cy="1227175"/>
            <a:chOff x="2190538" y="1987389"/>
            <a:chExt cx="1393479" cy="1227175"/>
          </a:xfrm>
        </p:grpSpPr>
        <p:grpSp>
          <p:nvGrpSpPr>
            <p:cNvPr id="168" name="Group 167">
              <a:extLst>
                <a:ext uri="{FF2B5EF4-FFF2-40B4-BE49-F238E27FC236}">
                  <a16:creationId xmlns:a16="http://schemas.microsoft.com/office/drawing/2014/main" id="{E5802D74-4870-4E7D-19ED-5103C8E9DBBE}"/>
                </a:ext>
              </a:extLst>
            </p:cNvPr>
            <p:cNvGrpSpPr/>
            <p:nvPr/>
          </p:nvGrpSpPr>
          <p:grpSpPr>
            <a:xfrm>
              <a:off x="2660369" y="1987389"/>
              <a:ext cx="447057" cy="868968"/>
              <a:chOff x="2660369" y="1566525"/>
              <a:chExt cx="663579" cy="1289832"/>
            </a:xfrm>
          </p:grpSpPr>
          <p:sp>
            <p:nvSpPr>
              <p:cNvPr id="175" name="Oval 174">
                <a:extLst>
                  <a:ext uri="{FF2B5EF4-FFF2-40B4-BE49-F238E27FC236}">
                    <a16:creationId xmlns:a16="http://schemas.microsoft.com/office/drawing/2014/main" id="{FBEA1F61-7E72-D54B-5FFC-46DD8209B8E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6" name="Chord 175">
                <a:extLst>
                  <a:ext uri="{FF2B5EF4-FFF2-40B4-BE49-F238E27FC236}">
                    <a16:creationId xmlns:a16="http://schemas.microsoft.com/office/drawing/2014/main" id="{4A3E537E-6D9E-E994-197C-001839AA9430}"/>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69" name="Group 168">
              <a:extLst>
                <a:ext uri="{FF2B5EF4-FFF2-40B4-BE49-F238E27FC236}">
                  <a16:creationId xmlns:a16="http://schemas.microsoft.com/office/drawing/2014/main" id="{08C0A6CE-EAB3-4229-EA89-2FA3EC54FD3D}"/>
                </a:ext>
              </a:extLst>
            </p:cNvPr>
            <p:cNvGrpSpPr/>
            <p:nvPr/>
          </p:nvGrpSpPr>
          <p:grpSpPr>
            <a:xfrm>
              <a:off x="3136960" y="2345596"/>
              <a:ext cx="447057" cy="868968"/>
              <a:chOff x="2660369" y="1566525"/>
              <a:chExt cx="663579" cy="1289832"/>
            </a:xfrm>
          </p:grpSpPr>
          <p:sp>
            <p:nvSpPr>
              <p:cNvPr id="173" name="Oval 172">
                <a:extLst>
                  <a:ext uri="{FF2B5EF4-FFF2-40B4-BE49-F238E27FC236}">
                    <a16:creationId xmlns:a16="http://schemas.microsoft.com/office/drawing/2014/main" id="{68380C6B-8452-FF4F-97FF-EB7042AC0773}"/>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4" name="Chord 173">
                <a:extLst>
                  <a:ext uri="{FF2B5EF4-FFF2-40B4-BE49-F238E27FC236}">
                    <a16:creationId xmlns:a16="http://schemas.microsoft.com/office/drawing/2014/main" id="{4332C41B-C582-A3A2-4A7D-91BEB9E9F2AC}"/>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70" name="Group 169">
              <a:extLst>
                <a:ext uri="{FF2B5EF4-FFF2-40B4-BE49-F238E27FC236}">
                  <a16:creationId xmlns:a16="http://schemas.microsoft.com/office/drawing/2014/main" id="{69DAEA95-AE93-474B-F496-B2B38066F3FB}"/>
                </a:ext>
              </a:extLst>
            </p:cNvPr>
            <p:cNvGrpSpPr/>
            <p:nvPr/>
          </p:nvGrpSpPr>
          <p:grpSpPr>
            <a:xfrm>
              <a:off x="2190538" y="2336282"/>
              <a:ext cx="447057" cy="868968"/>
              <a:chOff x="2660369" y="1566525"/>
              <a:chExt cx="663579" cy="1289832"/>
            </a:xfrm>
          </p:grpSpPr>
          <p:sp>
            <p:nvSpPr>
              <p:cNvPr id="171" name="Oval 170">
                <a:extLst>
                  <a:ext uri="{FF2B5EF4-FFF2-40B4-BE49-F238E27FC236}">
                    <a16:creationId xmlns:a16="http://schemas.microsoft.com/office/drawing/2014/main" id="{DA843BAE-621A-B75E-E089-04A749B93C2B}"/>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2" name="Chord 171">
                <a:extLst>
                  <a:ext uri="{FF2B5EF4-FFF2-40B4-BE49-F238E27FC236}">
                    <a16:creationId xmlns:a16="http://schemas.microsoft.com/office/drawing/2014/main" id="{B739497C-830F-6F69-5152-B1C4CE212704}"/>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4266901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lstStyle/>
          <a:p>
            <a:r>
              <a:rPr lang="es-ES_tradnl" dirty="0"/>
              <a:t>Juego</a:t>
            </a:r>
          </a:p>
        </p:txBody>
      </p:sp>
      <p:grpSp>
        <p:nvGrpSpPr>
          <p:cNvPr id="37" name="Group 36">
            <a:extLst>
              <a:ext uri="{FF2B5EF4-FFF2-40B4-BE49-F238E27FC236}">
                <a16:creationId xmlns:a16="http://schemas.microsoft.com/office/drawing/2014/main" id="{DC44E53A-81CE-3944-2F40-C8124E554C35}"/>
              </a:ext>
            </a:extLst>
          </p:cNvPr>
          <p:cNvGrpSpPr/>
          <p:nvPr/>
        </p:nvGrpSpPr>
        <p:grpSpPr>
          <a:xfrm>
            <a:off x="1793144" y="2051257"/>
            <a:ext cx="2413067" cy="3169619"/>
            <a:chOff x="1793144" y="2051257"/>
            <a:chExt cx="2413067" cy="3169619"/>
          </a:xfrm>
        </p:grpSpPr>
        <p:sp>
          <p:nvSpPr>
            <p:cNvPr id="38" name="Google Shape;315;p4">
              <a:extLst>
                <a:ext uri="{FF2B5EF4-FFF2-40B4-BE49-F238E27FC236}">
                  <a16:creationId xmlns:a16="http://schemas.microsoft.com/office/drawing/2014/main" id="{9050BCDE-B36A-9891-E949-AC5CBDE8CCD9}"/>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39" name="Google Shape;317;p4">
              <a:extLst>
                <a:ext uri="{FF2B5EF4-FFF2-40B4-BE49-F238E27FC236}">
                  <a16:creationId xmlns:a16="http://schemas.microsoft.com/office/drawing/2014/main" id="{27148C29-557F-7762-08B5-AE6815BDF16E}"/>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40" name="Group 39">
              <a:extLst>
                <a:ext uri="{FF2B5EF4-FFF2-40B4-BE49-F238E27FC236}">
                  <a16:creationId xmlns:a16="http://schemas.microsoft.com/office/drawing/2014/main" id="{62E01998-11AB-00C7-6305-1EBEF4A90A4D}"/>
                </a:ext>
              </a:extLst>
            </p:cNvPr>
            <p:cNvGrpSpPr/>
            <p:nvPr/>
          </p:nvGrpSpPr>
          <p:grpSpPr>
            <a:xfrm>
              <a:off x="1793144" y="2631843"/>
              <a:ext cx="1014282" cy="1179025"/>
              <a:chOff x="1793144" y="2631843"/>
              <a:chExt cx="1014282" cy="1179025"/>
            </a:xfrm>
          </p:grpSpPr>
          <p:grpSp>
            <p:nvGrpSpPr>
              <p:cNvPr id="46" name="Group 45">
                <a:extLst>
                  <a:ext uri="{FF2B5EF4-FFF2-40B4-BE49-F238E27FC236}">
                    <a16:creationId xmlns:a16="http://schemas.microsoft.com/office/drawing/2014/main" id="{62C69840-E939-3C57-1CCC-EA6922D69ECF}"/>
                  </a:ext>
                </a:extLst>
              </p:cNvPr>
              <p:cNvGrpSpPr/>
              <p:nvPr/>
            </p:nvGrpSpPr>
            <p:grpSpPr>
              <a:xfrm flipH="1">
                <a:off x="2052917" y="2999019"/>
                <a:ext cx="754509" cy="811849"/>
                <a:chOff x="2721535" y="2932590"/>
                <a:chExt cx="908498" cy="923032"/>
              </a:xfrm>
            </p:grpSpPr>
            <p:sp>
              <p:nvSpPr>
                <p:cNvPr id="48" name="Rectangle: Rounded Corners 47">
                  <a:extLst>
                    <a:ext uri="{FF2B5EF4-FFF2-40B4-BE49-F238E27FC236}">
                      <a16:creationId xmlns:a16="http://schemas.microsoft.com/office/drawing/2014/main" id="{31B603B8-950F-FB65-B597-06D8DE389858}"/>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9" name="Rectangle: Rounded Corners 48">
                  <a:extLst>
                    <a:ext uri="{FF2B5EF4-FFF2-40B4-BE49-F238E27FC236}">
                      <a16:creationId xmlns:a16="http://schemas.microsoft.com/office/drawing/2014/main" id="{5C398B53-AB01-78DE-5870-55D5F174F42D}"/>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47" name="Google Shape;315;p4">
                <a:extLst>
                  <a:ext uri="{FF2B5EF4-FFF2-40B4-BE49-F238E27FC236}">
                    <a16:creationId xmlns:a16="http://schemas.microsoft.com/office/drawing/2014/main" id="{E71E13C9-412C-8C3F-06E7-42BE48E2B480}"/>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41" name="Group 40">
              <a:extLst>
                <a:ext uri="{FF2B5EF4-FFF2-40B4-BE49-F238E27FC236}">
                  <a16:creationId xmlns:a16="http://schemas.microsoft.com/office/drawing/2014/main" id="{3B872BC6-9BE1-D544-BC2C-5DD51B028C2A}"/>
                </a:ext>
              </a:extLst>
            </p:cNvPr>
            <p:cNvGrpSpPr/>
            <p:nvPr/>
          </p:nvGrpSpPr>
          <p:grpSpPr>
            <a:xfrm flipH="1">
              <a:off x="3241048" y="2631843"/>
              <a:ext cx="965163" cy="1167926"/>
              <a:chOff x="1793144" y="2631843"/>
              <a:chExt cx="988676" cy="1167926"/>
            </a:xfrm>
          </p:grpSpPr>
          <p:grpSp>
            <p:nvGrpSpPr>
              <p:cNvPr id="42" name="Group 41">
                <a:extLst>
                  <a:ext uri="{FF2B5EF4-FFF2-40B4-BE49-F238E27FC236}">
                    <a16:creationId xmlns:a16="http://schemas.microsoft.com/office/drawing/2014/main" id="{5BBEA54B-303F-183A-7470-7773D4B9DC78}"/>
                  </a:ext>
                </a:extLst>
              </p:cNvPr>
              <p:cNvGrpSpPr/>
              <p:nvPr/>
            </p:nvGrpSpPr>
            <p:grpSpPr>
              <a:xfrm flipH="1">
                <a:off x="2052916" y="2999019"/>
                <a:ext cx="728904" cy="800750"/>
                <a:chOff x="2752366" y="2932590"/>
                <a:chExt cx="877667" cy="910413"/>
              </a:xfrm>
            </p:grpSpPr>
            <p:sp>
              <p:nvSpPr>
                <p:cNvPr id="44" name="Rectangle: Rounded Corners 43">
                  <a:extLst>
                    <a:ext uri="{FF2B5EF4-FFF2-40B4-BE49-F238E27FC236}">
                      <a16:creationId xmlns:a16="http://schemas.microsoft.com/office/drawing/2014/main" id="{42FBFECE-4B38-3C1E-B952-86D1E5985C2A}"/>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5" name="Rectangle: Rounded Corners 44">
                  <a:extLst>
                    <a:ext uri="{FF2B5EF4-FFF2-40B4-BE49-F238E27FC236}">
                      <a16:creationId xmlns:a16="http://schemas.microsoft.com/office/drawing/2014/main" id="{F490B433-8858-52F9-A85B-DAF2777CC47F}"/>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43" name="Google Shape;315;p4">
                <a:extLst>
                  <a:ext uri="{FF2B5EF4-FFF2-40B4-BE49-F238E27FC236}">
                    <a16:creationId xmlns:a16="http://schemas.microsoft.com/office/drawing/2014/main" id="{7CC59632-2A4D-CF24-456F-6AE19F766E03}"/>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grpSp>
        <p:nvGrpSpPr>
          <p:cNvPr id="50" name="Group 49">
            <a:extLst>
              <a:ext uri="{FF2B5EF4-FFF2-40B4-BE49-F238E27FC236}">
                <a16:creationId xmlns:a16="http://schemas.microsoft.com/office/drawing/2014/main" id="{F7163CB9-A9DE-0A5E-A993-FD6395B4EB17}"/>
              </a:ext>
            </a:extLst>
          </p:cNvPr>
          <p:cNvGrpSpPr/>
          <p:nvPr/>
        </p:nvGrpSpPr>
        <p:grpSpPr>
          <a:xfrm>
            <a:off x="4889466" y="2051257"/>
            <a:ext cx="2413067" cy="3169619"/>
            <a:chOff x="1793144" y="2051257"/>
            <a:chExt cx="2413067" cy="3169619"/>
          </a:xfrm>
        </p:grpSpPr>
        <p:sp>
          <p:nvSpPr>
            <p:cNvPr id="51" name="Google Shape;315;p4">
              <a:extLst>
                <a:ext uri="{FF2B5EF4-FFF2-40B4-BE49-F238E27FC236}">
                  <a16:creationId xmlns:a16="http://schemas.microsoft.com/office/drawing/2014/main" id="{8B84B60A-E915-42B2-D592-8F290BCE8B2F}"/>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52" name="Google Shape;317;p4">
              <a:extLst>
                <a:ext uri="{FF2B5EF4-FFF2-40B4-BE49-F238E27FC236}">
                  <a16:creationId xmlns:a16="http://schemas.microsoft.com/office/drawing/2014/main" id="{AC90DA98-9F65-450E-7432-0A3EB1EF59E3}"/>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53" name="Group 52">
              <a:extLst>
                <a:ext uri="{FF2B5EF4-FFF2-40B4-BE49-F238E27FC236}">
                  <a16:creationId xmlns:a16="http://schemas.microsoft.com/office/drawing/2014/main" id="{68E31D7A-7EFD-C6AF-F722-BFE4DF034688}"/>
                </a:ext>
              </a:extLst>
            </p:cNvPr>
            <p:cNvGrpSpPr/>
            <p:nvPr/>
          </p:nvGrpSpPr>
          <p:grpSpPr>
            <a:xfrm>
              <a:off x="1793144" y="2631843"/>
              <a:ext cx="1014282" cy="1179025"/>
              <a:chOff x="1793144" y="2631843"/>
              <a:chExt cx="1014282" cy="1179025"/>
            </a:xfrm>
          </p:grpSpPr>
          <p:grpSp>
            <p:nvGrpSpPr>
              <p:cNvPr id="59" name="Group 58">
                <a:extLst>
                  <a:ext uri="{FF2B5EF4-FFF2-40B4-BE49-F238E27FC236}">
                    <a16:creationId xmlns:a16="http://schemas.microsoft.com/office/drawing/2014/main" id="{0B1B8DB0-E5E1-6DD1-C7B8-8ADB2F5C2663}"/>
                  </a:ext>
                </a:extLst>
              </p:cNvPr>
              <p:cNvGrpSpPr/>
              <p:nvPr/>
            </p:nvGrpSpPr>
            <p:grpSpPr>
              <a:xfrm flipH="1">
                <a:off x="2052917" y="2999019"/>
                <a:ext cx="754509" cy="811849"/>
                <a:chOff x="2721535" y="2932590"/>
                <a:chExt cx="908498" cy="923032"/>
              </a:xfrm>
            </p:grpSpPr>
            <p:sp>
              <p:nvSpPr>
                <p:cNvPr id="61" name="Rectangle: Rounded Corners 60">
                  <a:extLst>
                    <a:ext uri="{FF2B5EF4-FFF2-40B4-BE49-F238E27FC236}">
                      <a16:creationId xmlns:a16="http://schemas.microsoft.com/office/drawing/2014/main" id="{C20C3DCC-CFEB-5E32-9029-AD32932A3311}"/>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2" name="Rectangle: Rounded Corners 61">
                  <a:extLst>
                    <a:ext uri="{FF2B5EF4-FFF2-40B4-BE49-F238E27FC236}">
                      <a16:creationId xmlns:a16="http://schemas.microsoft.com/office/drawing/2014/main" id="{37217BCA-F0D1-7F0A-BB68-4932875B3B0D}"/>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60" name="Google Shape;315;p4">
                <a:extLst>
                  <a:ext uri="{FF2B5EF4-FFF2-40B4-BE49-F238E27FC236}">
                    <a16:creationId xmlns:a16="http://schemas.microsoft.com/office/drawing/2014/main" id="{84C0380A-7FF5-E0C6-8815-E9BEB7DA19CF}"/>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54" name="Group 53">
              <a:extLst>
                <a:ext uri="{FF2B5EF4-FFF2-40B4-BE49-F238E27FC236}">
                  <a16:creationId xmlns:a16="http://schemas.microsoft.com/office/drawing/2014/main" id="{1AC37A56-C188-DC24-E28F-148599A1CEE3}"/>
                </a:ext>
              </a:extLst>
            </p:cNvPr>
            <p:cNvGrpSpPr/>
            <p:nvPr/>
          </p:nvGrpSpPr>
          <p:grpSpPr>
            <a:xfrm flipH="1">
              <a:off x="3241048" y="2631843"/>
              <a:ext cx="965163" cy="1167926"/>
              <a:chOff x="1793144" y="2631843"/>
              <a:chExt cx="988676" cy="1167926"/>
            </a:xfrm>
          </p:grpSpPr>
          <p:grpSp>
            <p:nvGrpSpPr>
              <p:cNvPr id="55" name="Group 54">
                <a:extLst>
                  <a:ext uri="{FF2B5EF4-FFF2-40B4-BE49-F238E27FC236}">
                    <a16:creationId xmlns:a16="http://schemas.microsoft.com/office/drawing/2014/main" id="{4996519A-2DEF-38D1-8D7F-B4E44F043856}"/>
                  </a:ext>
                </a:extLst>
              </p:cNvPr>
              <p:cNvGrpSpPr/>
              <p:nvPr/>
            </p:nvGrpSpPr>
            <p:grpSpPr>
              <a:xfrm flipH="1">
                <a:off x="2052916" y="2999019"/>
                <a:ext cx="728904" cy="800750"/>
                <a:chOff x="2752366" y="2932590"/>
                <a:chExt cx="877667" cy="910413"/>
              </a:xfrm>
            </p:grpSpPr>
            <p:sp>
              <p:nvSpPr>
                <p:cNvPr id="57" name="Rectangle: Rounded Corners 56">
                  <a:extLst>
                    <a:ext uri="{FF2B5EF4-FFF2-40B4-BE49-F238E27FC236}">
                      <a16:creationId xmlns:a16="http://schemas.microsoft.com/office/drawing/2014/main" id="{90095D25-289E-9C98-A71B-3B72622F3825}"/>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8" name="Rectangle: Rounded Corners 57">
                  <a:extLst>
                    <a:ext uri="{FF2B5EF4-FFF2-40B4-BE49-F238E27FC236}">
                      <a16:creationId xmlns:a16="http://schemas.microsoft.com/office/drawing/2014/main" id="{F4A951D2-FC71-D7F2-02B2-9F6C74362505}"/>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56" name="Google Shape;315;p4">
                <a:extLst>
                  <a:ext uri="{FF2B5EF4-FFF2-40B4-BE49-F238E27FC236}">
                    <a16:creationId xmlns:a16="http://schemas.microsoft.com/office/drawing/2014/main" id="{AA79CB29-745F-0564-9AC5-207A60269859}"/>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grpSp>
        <p:nvGrpSpPr>
          <p:cNvPr id="63" name="Group 62">
            <a:extLst>
              <a:ext uri="{FF2B5EF4-FFF2-40B4-BE49-F238E27FC236}">
                <a16:creationId xmlns:a16="http://schemas.microsoft.com/office/drawing/2014/main" id="{6FFEAA64-9C70-870E-CD6A-C2D6B2E91DF6}"/>
              </a:ext>
            </a:extLst>
          </p:cNvPr>
          <p:cNvGrpSpPr/>
          <p:nvPr/>
        </p:nvGrpSpPr>
        <p:grpSpPr>
          <a:xfrm>
            <a:off x="7985791" y="2051257"/>
            <a:ext cx="2413067" cy="3169619"/>
            <a:chOff x="1793144" y="2051257"/>
            <a:chExt cx="2413067" cy="3169619"/>
          </a:xfrm>
        </p:grpSpPr>
        <p:sp>
          <p:nvSpPr>
            <p:cNvPr id="64" name="Google Shape;315;p4">
              <a:extLst>
                <a:ext uri="{FF2B5EF4-FFF2-40B4-BE49-F238E27FC236}">
                  <a16:creationId xmlns:a16="http://schemas.microsoft.com/office/drawing/2014/main" id="{479F66E9-749C-5D05-95B6-01C28A1FA9B8}"/>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65" name="Google Shape;317;p4">
              <a:extLst>
                <a:ext uri="{FF2B5EF4-FFF2-40B4-BE49-F238E27FC236}">
                  <a16:creationId xmlns:a16="http://schemas.microsoft.com/office/drawing/2014/main" id="{3CF1D91C-9CD2-BBFE-9720-54DCEB1B3524}"/>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66" name="Group 65">
              <a:extLst>
                <a:ext uri="{FF2B5EF4-FFF2-40B4-BE49-F238E27FC236}">
                  <a16:creationId xmlns:a16="http://schemas.microsoft.com/office/drawing/2014/main" id="{9EC1DA20-31C9-D346-19B9-8109C760A312}"/>
                </a:ext>
              </a:extLst>
            </p:cNvPr>
            <p:cNvGrpSpPr/>
            <p:nvPr/>
          </p:nvGrpSpPr>
          <p:grpSpPr>
            <a:xfrm>
              <a:off x="1793144" y="2631843"/>
              <a:ext cx="1014282" cy="1179025"/>
              <a:chOff x="1793144" y="2631843"/>
              <a:chExt cx="1014282" cy="1179025"/>
            </a:xfrm>
          </p:grpSpPr>
          <p:grpSp>
            <p:nvGrpSpPr>
              <p:cNvPr id="72" name="Group 71">
                <a:extLst>
                  <a:ext uri="{FF2B5EF4-FFF2-40B4-BE49-F238E27FC236}">
                    <a16:creationId xmlns:a16="http://schemas.microsoft.com/office/drawing/2014/main" id="{9BB62AC8-CB43-C168-FE10-C66130ADC45F}"/>
                  </a:ext>
                </a:extLst>
              </p:cNvPr>
              <p:cNvGrpSpPr/>
              <p:nvPr/>
            </p:nvGrpSpPr>
            <p:grpSpPr>
              <a:xfrm flipH="1">
                <a:off x="2052917" y="2999019"/>
                <a:ext cx="754509" cy="811849"/>
                <a:chOff x="2721535" y="2932590"/>
                <a:chExt cx="908498" cy="923032"/>
              </a:xfrm>
            </p:grpSpPr>
            <p:sp>
              <p:nvSpPr>
                <p:cNvPr id="74" name="Rectangle: Rounded Corners 73">
                  <a:extLst>
                    <a:ext uri="{FF2B5EF4-FFF2-40B4-BE49-F238E27FC236}">
                      <a16:creationId xmlns:a16="http://schemas.microsoft.com/office/drawing/2014/main" id="{F37D4E92-0581-EF2A-F7AD-04006114E890}"/>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5" name="Rectangle: Rounded Corners 74">
                  <a:extLst>
                    <a:ext uri="{FF2B5EF4-FFF2-40B4-BE49-F238E27FC236}">
                      <a16:creationId xmlns:a16="http://schemas.microsoft.com/office/drawing/2014/main" id="{661B0BDD-DA99-8F9D-EFF6-9D356A5F3A2E}"/>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73" name="Google Shape;315;p4">
                <a:extLst>
                  <a:ext uri="{FF2B5EF4-FFF2-40B4-BE49-F238E27FC236}">
                    <a16:creationId xmlns:a16="http://schemas.microsoft.com/office/drawing/2014/main" id="{F72F6006-19E0-FCE8-2F69-F0A8C8E44B37}"/>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67" name="Group 66">
              <a:extLst>
                <a:ext uri="{FF2B5EF4-FFF2-40B4-BE49-F238E27FC236}">
                  <a16:creationId xmlns:a16="http://schemas.microsoft.com/office/drawing/2014/main" id="{BFD0A7F4-8ADF-27A7-C5EB-F5D461F4D618}"/>
                </a:ext>
              </a:extLst>
            </p:cNvPr>
            <p:cNvGrpSpPr/>
            <p:nvPr/>
          </p:nvGrpSpPr>
          <p:grpSpPr>
            <a:xfrm flipH="1">
              <a:off x="3241048" y="2631843"/>
              <a:ext cx="965163" cy="1167926"/>
              <a:chOff x="1793144" y="2631843"/>
              <a:chExt cx="988676" cy="1167926"/>
            </a:xfrm>
          </p:grpSpPr>
          <p:grpSp>
            <p:nvGrpSpPr>
              <p:cNvPr id="68" name="Group 67">
                <a:extLst>
                  <a:ext uri="{FF2B5EF4-FFF2-40B4-BE49-F238E27FC236}">
                    <a16:creationId xmlns:a16="http://schemas.microsoft.com/office/drawing/2014/main" id="{4F856ECC-572B-2061-FB02-E175CD15F50C}"/>
                  </a:ext>
                </a:extLst>
              </p:cNvPr>
              <p:cNvGrpSpPr/>
              <p:nvPr/>
            </p:nvGrpSpPr>
            <p:grpSpPr>
              <a:xfrm flipH="1">
                <a:off x="2052916" y="2999019"/>
                <a:ext cx="728904" cy="800750"/>
                <a:chOff x="2752366" y="2932590"/>
                <a:chExt cx="877667" cy="910413"/>
              </a:xfrm>
            </p:grpSpPr>
            <p:sp>
              <p:nvSpPr>
                <p:cNvPr id="70" name="Rectangle: Rounded Corners 69">
                  <a:extLst>
                    <a:ext uri="{FF2B5EF4-FFF2-40B4-BE49-F238E27FC236}">
                      <a16:creationId xmlns:a16="http://schemas.microsoft.com/office/drawing/2014/main" id="{9826117E-6AD1-0C1D-8F03-AF1444CDDA27}"/>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1" name="Rectangle: Rounded Corners 70">
                  <a:extLst>
                    <a:ext uri="{FF2B5EF4-FFF2-40B4-BE49-F238E27FC236}">
                      <a16:creationId xmlns:a16="http://schemas.microsoft.com/office/drawing/2014/main" id="{C9CCC5D6-17B4-1105-0204-DEB4E025D12F}"/>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69" name="Google Shape;315;p4">
                <a:extLst>
                  <a:ext uri="{FF2B5EF4-FFF2-40B4-BE49-F238E27FC236}">
                    <a16:creationId xmlns:a16="http://schemas.microsoft.com/office/drawing/2014/main" id="{05574D1C-9AF9-2977-EBE4-B952009B84F4}"/>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38425595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fontScale="90000"/>
          </a:bodyPr>
          <a:lstStyle/>
          <a:p>
            <a:br>
              <a:rPr lang="es-ES_tradnl" dirty="0">
                <a:latin typeface="Arial"/>
                <a:cs typeface="Arial"/>
              </a:rPr>
            </a:br>
            <a:r>
              <a:rPr lang="es-ES_tradnl" dirty="0">
                <a:latin typeface="Arial"/>
                <a:cs typeface="Arial"/>
              </a:rPr>
              <a:t>¿Por qué CPIMS+ es tan atractivo? </a:t>
            </a:r>
            <a:br>
              <a:rPr lang="es-ES_tradnl" dirty="0">
                <a:latin typeface="Arial"/>
                <a:cs typeface="Arial"/>
              </a:rPr>
            </a:br>
            <a:endParaRPr lang="es-ES_tradnl" dirty="0"/>
          </a:p>
        </p:txBody>
      </p:sp>
      <p:grpSp>
        <p:nvGrpSpPr>
          <p:cNvPr id="36" name="Group 35">
            <a:extLst>
              <a:ext uri="{FF2B5EF4-FFF2-40B4-BE49-F238E27FC236}">
                <a16:creationId xmlns:a16="http://schemas.microsoft.com/office/drawing/2014/main" id="{47B41046-4CEF-5496-19F8-B278DEF8DC86}"/>
              </a:ext>
            </a:extLst>
          </p:cNvPr>
          <p:cNvGrpSpPr/>
          <p:nvPr/>
        </p:nvGrpSpPr>
        <p:grpSpPr>
          <a:xfrm>
            <a:off x="9516756" y="1767605"/>
            <a:ext cx="540974" cy="565288"/>
            <a:chOff x="7345680" y="2484120"/>
            <a:chExt cx="904240" cy="944880"/>
          </a:xfrm>
        </p:grpSpPr>
        <p:sp>
          <p:nvSpPr>
            <p:cNvPr id="37" name="Oval 36">
              <a:extLst>
                <a:ext uri="{FF2B5EF4-FFF2-40B4-BE49-F238E27FC236}">
                  <a16:creationId xmlns:a16="http://schemas.microsoft.com/office/drawing/2014/main" id="{8A9920F1-43DC-BEDA-B594-CF68B39CA8D6}"/>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8" name="L-Shape 37">
              <a:extLst>
                <a:ext uri="{FF2B5EF4-FFF2-40B4-BE49-F238E27FC236}">
                  <a16:creationId xmlns:a16="http://schemas.microsoft.com/office/drawing/2014/main" id="{8C1C1B32-CD59-1835-9100-FC7833F5DC05}"/>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47" name="TextBox 46">
            <a:extLst>
              <a:ext uri="{FF2B5EF4-FFF2-40B4-BE49-F238E27FC236}">
                <a16:creationId xmlns:a16="http://schemas.microsoft.com/office/drawing/2014/main" id="{830F79CC-A0BB-14D9-827C-FC2E64CD81B7}"/>
              </a:ext>
            </a:extLst>
          </p:cNvPr>
          <p:cNvSpPr txBox="1"/>
          <p:nvPr/>
        </p:nvSpPr>
        <p:spPr>
          <a:xfrm>
            <a:off x="9359146" y="2434903"/>
            <a:ext cx="1582414" cy="1256241"/>
          </a:xfrm>
          <a:prstGeom prst="rect">
            <a:avLst/>
          </a:prstGeom>
          <a:noFill/>
        </p:spPr>
        <p:txBody>
          <a:bodyPr wrap="square">
            <a:spAutoFit/>
          </a:bodyPr>
          <a:lstStyle/>
          <a:p>
            <a:pPr>
              <a:lnSpc>
                <a:spcPct val="107000"/>
              </a:lnSpc>
            </a:pPr>
            <a:r>
              <a:rPr lang="es-ES_tradnl" sz="1800" dirty="0">
                <a:latin typeface="Arial" panose="020B0604020202020204" pitchFamily="34" charset="0"/>
                <a:cs typeface="Arial" panose="020B0604020202020204" pitchFamily="34" charset="0"/>
              </a:rPr>
              <a:t>Se puede trabajar online y offline</a:t>
            </a:r>
          </a:p>
        </p:txBody>
      </p:sp>
      <p:grpSp>
        <p:nvGrpSpPr>
          <p:cNvPr id="2" name="Group 1">
            <a:extLst>
              <a:ext uri="{FF2B5EF4-FFF2-40B4-BE49-F238E27FC236}">
                <a16:creationId xmlns:a16="http://schemas.microsoft.com/office/drawing/2014/main" id="{323F5BC4-9442-4192-3E8B-9273B0C4CEDF}"/>
              </a:ext>
            </a:extLst>
          </p:cNvPr>
          <p:cNvGrpSpPr/>
          <p:nvPr/>
        </p:nvGrpSpPr>
        <p:grpSpPr>
          <a:xfrm>
            <a:off x="1238216" y="1767605"/>
            <a:ext cx="540974" cy="565288"/>
            <a:chOff x="7345680" y="2484120"/>
            <a:chExt cx="904240" cy="944880"/>
          </a:xfrm>
        </p:grpSpPr>
        <p:sp>
          <p:nvSpPr>
            <p:cNvPr id="3" name="Oval 2">
              <a:extLst>
                <a:ext uri="{FF2B5EF4-FFF2-40B4-BE49-F238E27FC236}">
                  <a16:creationId xmlns:a16="http://schemas.microsoft.com/office/drawing/2014/main" id="{6EEF1467-9215-7D29-4D79-FBE79A5A993C}"/>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 name="L-Shape 3">
              <a:extLst>
                <a:ext uri="{FF2B5EF4-FFF2-40B4-BE49-F238E27FC236}">
                  <a16:creationId xmlns:a16="http://schemas.microsoft.com/office/drawing/2014/main" id="{5D6672C8-31F3-3EBE-FA77-FB82EC7B86EA}"/>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5" name="Group 4">
            <a:extLst>
              <a:ext uri="{FF2B5EF4-FFF2-40B4-BE49-F238E27FC236}">
                <a16:creationId xmlns:a16="http://schemas.microsoft.com/office/drawing/2014/main" id="{59E168A3-DC4B-7413-7986-8D09071239E8}"/>
              </a:ext>
            </a:extLst>
          </p:cNvPr>
          <p:cNvGrpSpPr/>
          <p:nvPr/>
        </p:nvGrpSpPr>
        <p:grpSpPr>
          <a:xfrm>
            <a:off x="1238216" y="3800562"/>
            <a:ext cx="540974" cy="565288"/>
            <a:chOff x="7345680" y="2484120"/>
            <a:chExt cx="904240" cy="944880"/>
          </a:xfrm>
        </p:grpSpPr>
        <p:sp>
          <p:nvSpPr>
            <p:cNvPr id="6" name="Oval 5">
              <a:extLst>
                <a:ext uri="{FF2B5EF4-FFF2-40B4-BE49-F238E27FC236}">
                  <a16:creationId xmlns:a16="http://schemas.microsoft.com/office/drawing/2014/main" id="{3661C6DB-C615-42CD-73B5-04FFD226EE2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L-Shape 6">
              <a:extLst>
                <a:ext uri="{FF2B5EF4-FFF2-40B4-BE49-F238E27FC236}">
                  <a16:creationId xmlns:a16="http://schemas.microsoft.com/office/drawing/2014/main" id="{0F569C8C-3CA1-E470-9BAE-305BF43A486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42" name="TextBox 41">
            <a:extLst>
              <a:ext uri="{FF2B5EF4-FFF2-40B4-BE49-F238E27FC236}">
                <a16:creationId xmlns:a16="http://schemas.microsoft.com/office/drawing/2014/main" id="{D9A0D6AE-CA67-7458-DA65-D5049BE37D5C}"/>
              </a:ext>
            </a:extLst>
          </p:cNvPr>
          <p:cNvSpPr txBox="1"/>
          <p:nvPr/>
        </p:nvSpPr>
        <p:spPr>
          <a:xfrm>
            <a:off x="1071342" y="2434903"/>
            <a:ext cx="1582414" cy="959878"/>
          </a:xfrm>
          <a:prstGeom prst="rect">
            <a:avLst/>
          </a:prstGeom>
          <a:noFill/>
        </p:spPr>
        <p:txBody>
          <a:bodyPr wrap="square">
            <a:spAutoFit/>
          </a:bodyPr>
          <a:lstStyle/>
          <a:p>
            <a:pPr>
              <a:lnSpc>
                <a:spcPct val="107000"/>
              </a:lnSpc>
            </a:pPr>
            <a:r>
              <a:rPr lang="es-ES_tradnl" dirty="0">
                <a:latin typeface="Arial" panose="020B0604020202020204" pitchFamily="34" charset="0"/>
                <a:cs typeface="Arial" panose="020B0604020202020204" pitchFamily="34" charset="0"/>
              </a:rPr>
              <a:t>Ayuda en</a:t>
            </a:r>
            <a:r>
              <a:rPr lang="es-ES_tradnl" sz="1800" dirty="0">
                <a:latin typeface="Arial" panose="020B0604020202020204" pitchFamily="34" charset="0"/>
                <a:cs typeface="Arial" panose="020B0604020202020204" pitchFamily="34" charset="0"/>
              </a:rPr>
              <a:t> el proceso de GC</a:t>
            </a:r>
          </a:p>
        </p:txBody>
      </p:sp>
      <p:sp>
        <p:nvSpPr>
          <p:cNvPr id="48" name="TextBox 47">
            <a:extLst>
              <a:ext uri="{FF2B5EF4-FFF2-40B4-BE49-F238E27FC236}">
                <a16:creationId xmlns:a16="http://schemas.microsoft.com/office/drawing/2014/main" id="{1DD4C1C3-0B19-6CFF-906D-4508CA95A599}"/>
              </a:ext>
            </a:extLst>
          </p:cNvPr>
          <p:cNvSpPr txBox="1"/>
          <p:nvPr/>
        </p:nvSpPr>
        <p:spPr>
          <a:xfrm>
            <a:off x="1071342" y="4543349"/>
            <a:ext cx="1996978" cy="1256241"/>
          </a:xfrm>
          <a:prstGeom prst="rect">
            <a:avLst/>
          </a:prstGeom>
          <a:noFill/>
        </p:spPr>
        <p:txBody>
          <a:bodyPr wrap="square">
            <a:spAutoFit/>
          </a:bodyPr>
          <a:lstStyle/>
          <a:p>
            <a:pPr>
              <a:lnSpc>
                <a:spcPct val="107000"/>
              </a:lnSpc>
            </a:pPr>
            <a:r>
              <a:rPr lang="es-ES_tradnl" sz="1800" dirty="0">
                <a:latin typeface="Arial" panose="020B0604020202020204" pitchFamily="34" charset="0"/>
                <a:cs typeface="Arial" panose="020B0604020202020204" pitchFamily="34" charset="0"/>
              </a:rPr>
              <a:t>Ofrece control de acceso basado en perfiles de usuario</a:t>
            </a:r>
          </a:p>
        </p:txBody>
      </p:sp>
      <p:grpSp>
        <p:nvGrpSpPr>
          <p:cNvPr id="8" name="Group 7">
            <a:extLst>
              <a:ext uri="{FF2B5EF4-FFF2-40B4-BE49-F238E27FC236}">
                <a16:creationId xmlns:a16="http://schemas.microsoft.com/office/drawing/2014/main" id="{1CD6856B-3022-9416-4A8C-B8287B4AD487}"/>
              </a:ext>
            </a:extLst>
          </p:cNvPr>
          <p:cNvGrpSpPr/>
          <p:nvPr/>
        </p:nvGrpSpPr>
        <p:grpSpPr>
          <a:xfrm>
            <a:off x="3999428" y="1767605"/>
            <a:ext cx="540974" cy="565288"/>
            <a:chOff x="7345680" y="2484120"/>
            <a:chExt cx="904240" cy="944880"/>
          </a:xfrm>
        </p:grpSpPr>
        <p:sp>
          <p:nvSpPr>
            <p:cNvPr id="9" name="Oval 8">
              <a:extLst>
                <a:ext uri="{FF2B5EF4-FFF2-40B4-BE49-F238E27FC236}">
                  <a16:creationId xmlns:a16="http://schemas.microsoft.com/office/drawing/2014/main" id="{DE5A31D2-E281-552E-DB49-86E9F8B3D191}"/>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L-Shape 9">
              <a:extLst>
                <a:ext uri="{FF2B5EF4-FFF2-40B4-BE49-F238E27FC236}">
                  <a16:creationId xmlns:a16="http://schemas.microsoft.com/office/drawing/2014/main" id="{E88641D0-5039-80DE-D3B4-A9ADF94496B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1" name="Group 10">
            <a:extLst>
              <a:ext uri="{FF2B5EF4-FFF2-40B4-BE49-F238E27FC236}">
                <a16:creationId xmlns:a16="http://schemas.microsoft.com/office/drawing/2014/main" id="{9E086C36-9BAC-DA54-1B2E-BFEE358A8C32}"/>
              </a:ext>
            </a:extLst>
          </p:cNvPr>
          <p:cNvGrpSpPr/>
          <p:nvPr/>
        </p:nvGrpSpPr>
        <p:grpSpPr>
          <a:xfrm>
            <a:off x="3999428" y="3800562"/>
            <a:ext cx="540974" cy="565288"/>
            <a:chOff x="7345680" y="2484120"/>
            <a:chExt cx="904240" cy="944880"/>
          </a:xfrm>
        </p:grpSpPr>
        <p:sp>
          <p:nvSpPr>
            <p:cNvPr id="27" name="Oval 26">
              <a:extLst>
                <a:ext uri="{FF2B5EF4-FFF2-40B4-BE49-F238E27FC236}">
                  <a16:creationId xmlns:a16="http://schemas.microsoft.com/office/drawing/2014/main" id="{68E4F0FC-5706-90D8-09D6-CC3C97602B07}"/>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L-Shape 27">
              <a:extLst>
                <a:ext uri="{FF2B5EF4-FFF2-40B4-BE49-F238E27FC236}">
                  <a16:creationId xmlns:a16="http://schemas.microsoft.com/office/drawing/2014/main" id="{1567AC0B-FAC0-F781-3501-5102C840109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43" name="TextBox 42">
            <a:extLst>
              <a:ext uri="{FF2B5EF4-FFF2-40B4-BE49-F238E27FC236}">
                <a16:creationId xmlns:a16="http://schemas.microsoft.com/office/drawing/2014/main" id="{72864082-45A9-6CA1-C661-DF20A484F14E}"/>
              </a:ext>
            </a:extLst>
          </p:cNvPr>
          <p:cNvSpPr txBox="1"/>
          <p:nvPr/>
        </p:nvSpPr>
        <p:spPr>
          <a:xfrm>
            <a:off x="3830006" y="2434903"/>
            <a:ext cx="1582414" cy="663515"/>
          </a:xfrm>
          <a:prstGeom prst="rect">
            <a:avLst/>
          </a:prstGeom>
          <a:noFill/>
        </p:spPr>
        <p:txBody>
          <a:bodyPr wrap="square">
            <a:spAutoFit/>
          </a:bodyPr>
          <a:lstStyle/>
          <a:p>
            <a:pPr>
              <a:lnSpc>
                <a:spcPct val="107000"/>
              </a:lnSpc>
            </a:pPr>
            <a:r>
              <a:rPr lang="es-ES_tradnl" sz="1800" dirty="0">
                <a:latin typeface="Arial" panose="020B0604020202020204" pitchFamily="34" charset="0"/>
                <a:cs typeface="Arial" panose="020B0604020202020204" pitchFamily="34" charset="0"/>
              </a:rPr>
              <a:t>Es flexible y adaptable</a:t>
            </a:r>
          </a:p>
        </p:txBody>
      </p:sp>
      <p:sp>
        <p:nvSpPr>
          <p:cNvPr id="49" name="TextBox 48">
            <a:extLst>
              <a:ext uri="{FF2B5EF4-FFF2-40B4-BE49-F238E27FC236}">
                <a16:creationId xmlns:a16="http://schemas.microsoft.com/office/drawing/2014/main" id="{DFFA5E76-A677-52EE-014E-DAEF73AD6406}"/>
              </a:ext>
            </a:extLst>
          </p:cNvPr>
          <p:cNvSpPr txBox="1"/>
          <p:nvPr/>
        </p:nvSpPr>
        <p:spPr>
          <a:xfrm>
            <a:off x="3830006" y="4543349"/>
            <a:ext cx="1582414" cy="1256241"/>
          </a:xfrm>
          <a:prstGeom prst="rect">
            <a:avLst/>
          </a:prstGeom>
          <a:noFill/>
        </p:spPr>
        <p:txBody>
          <a:bodyPr wrap="square">
            <a:spAutoFit/>
          </a:bodyPr>
          <a:lstStyle/>
          <a:p>
            <a:pPr>
              <a:lnSpc>
                <a:spcPct val="107000"/>
              </a:lnSpc>
            </a:pPr>
            <a:r>
              <a:rPr lang="es-ES_tradnl" dirty="0">
                <a:latin typeface="Arial" panose="020B0604020202020204" pitchFamily="34" charset="0"/>
                <a:cs typeface="Arial" panose="020B0604020202020204" pitchFamily="34" charset="0"/>
              </a:rPr>
              <a:t>Ayuda en la</a:t>
            </a:r>
            <a:r>
              <a:rPr lang="es-ES_tradnl" sz="1800" dirty="0">
                <a:latin typeface="Arial" panose="020B0604020202020204" pitchFamily="34" charset="0"/>
                <a:cs typeface="Arial" panose="020B0604020202020204" pitchFamily="34" charset="0"/>
              </a:rPr>
              <a:t> supervisión del proceso de GC</a:t>
            </a:r>
          </a:p>
        </p:txBody>
      </p:sp>
      <p:grpSp>
        <p:nvGrpSpPr>
          <p:cNvPr id="29" name="Group 28">
            <a:extLst>
              <a:ext uri="{FF2B5EF4-FFF2-40B4-BE49-F238E27FC236}">
                <a16:creationId xmlns:a16="http://schemas.microsoft.com/office/drawing/2014/main" id="{1D16FFA5-70E9-93D2-3580-ADB9F10E017A}"/>
              </a:ext>
            </a:extLst>
          </p:cNvPr>
          <p:cNvGrpSpPr/>
          <p:nvPr/>
        </p:nvGrpSpPr>
        <p:grpSpPr>
          <a:xfrm>
            <a:off x="6758092" y="1767605"/>
            <a:ext cx="540974" cy="565288"/>
            <a:chOff x="7345680" y="2484120"/>
            <a:chExt cx="904240" cy="944880"/>
          </a:xfrm>
        </p:grpSpPr>
        <p:sp>
          <p:nvSpPr>
            <p:cNvPr id="30" name="Oval 29">
              <a:extLst>
                <a:ext uri="{FF2B5EF4-FFF2-40B4-BE49-F238E27FC236}">
                  <a16:creationId xmlns:a16="http://schemas.microsoft.com/office/drawing/2014/main" id="{F5C6F173-D7CF-6520-4A79-DACFE22189B6}"/>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L-Shape 30">
              <a:extLst>
                <a:ext uri="{FF2B5EF4-FFF2-40B4-BE49-F238E27FC236}">
                  <a16:creationId xmlns:a16="http://schemas.microsoft.com/office/drawing/2014/main" id="{8956786B-5680-335A-A05F-CA329949B43C}"/>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3" name="Group 32">
            <a:extLst>
              <a:ext uri="{FF2B5EF4-FFF2-40B4-BE49-F238E27FC236}">
                <a16:creationId xmlns:a16="http://schemas.microsoft.com/office/drawing/2014/main" id="{01807651-49FE-2675-E6A2-38684A5277D4}"/>
              </a:ext>
            </a:extLst>
          </p:cNvPr>
          <p:cNvGrpSpPr/>
          <p:nvPr/>
        </p:nvGrpSpPr>
        <p:grpSpPr>
          <a:xfrm>
            <a:off x="6758092" y="3800562"/>
            <a:ext cx="540974" cy="565288"/>
            <a:chOff x="7345680" y="2484120"/>
            <a:chExt cx="904240" cy="944880"/>
          </a:xfrm>
        </p:grpSpPr>
        <p:sp>
          <p:nvSpPr>
            <p:cNvPr id="34" name="Oval 33">
              <a:extLst>
                <a:ext uri="{FF2B5EF4-FFF2-40B4-BE49-F238E27FC236}">
                  <a16:creationId xmlns:a16="http://schemas.microsoft.com/office/drawing/2014/main" id="{4CDEE432-598C-5B9D-BDF5-E9E530966D1F}"/>
                </a:ext>
              </a:extLst>
            </p:cNvPr>
            <p:cNvSpPr/>
            <p:nvPr/>
          </p:nvSpPr>
          <p:spPr>
            <a:xfrm>
              <a:off x="7345680" y="2484120"/>
              <a:ext cx="904240" cy="9448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5" name="L-Shape 34">
              <a:extLst>
                <a:ext uri="{FF2B5EF4-FFF2-40B4-BE49-F238E27FC236}">
                  <a16:creationId xmlns:a16="http://schemas.microsoft.com/office/drawing/2014/main" id="{CB66A58D-109D-CC7F-2AC4-76193BABE3D6}"/>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44" name="TextBox 43">
            <a:extLst>
              <a:ext uri="{FF2B5EF4-FFF2-40B4-BE49-F238E27FC236}">
                <a16:creationId xmlns:a16="http://schemas.microsoft.com/office/drawing/2014/main" id="{950F8A47-EFEC-D81A-7CB3-62117DF99801}"/>
              </a:ext>
            </a:extLst>
          </p:cNvPr>
          <p:cNvSpPr txBox="1"/>
          <p:nvPr/>
        </p:nvSpPr>
        <p:spPr>
          <a:xfrm>
            <a:off x="6594576" y="2434903"/>
            <a:ext cx="1582414" cy="663515"/>
          </a:xfrm>
          <a:prstGeom prst="rect">
            <a:avLst/>
          </a:prstGeom>
          <a:noFill/>
        </p:spPr>
        <p:txBody>
          <a:bodyPr wrap="square">
            <a:spAutoFit/>
          </a:bodyPr>
          <a:lstStyle/>
          <a:p>
            <a:pPr>
              <a:lnSpc>
                <a:spcPct val="107000"/>
              </a:lnSpc>
            </a:pPr>
            <a:r>
              <a:rPr lang="es-ES_tradnl" sz="1800" dirty="0">
                <a:latin typeface="Arial" panose="020B0604020202020204" pitchFamily="34" charset="0"/>
                <a:cs typeface="Arial" panose="020B0604020202020204" pitchFamily="34" charset="0"/>
              </a:rPr>
              <a:t>Es más seguro</a:t>
            </a:r>
          </a:p>
        </p:txBody>
      </p:sp>
      <p:sp>
        <p:nvSpPr>
          <p:cNvPr id="50" name="TextBox 49">
            <a:extLst>
              <a:ext uri="{FF2B5EF4-FFF2-40B4-BE49-F238E27FC236}">
                <a16:creationId xmlns:a16="http://schemas.microsoft.com/office/drawing/2014/main" id="{92459BDE-F861-FC44-214A-C014CFB223B5}"/>
              </a:ext>
            </a:extLst>
          </p:cNvPr>
          <p:cNvSpPr txBox="1"/>
          <p:nvPr/>
        </p:nvSpPr>
        <p:spPr>
          <a:xfrm>
            <a:off x="6594576" y="4543349"/>
            <a:ext cx="1582414" cy="1552605"/>
          </a:xfrm>
          <a:prstGeom prst="rect">
            <a:avLst/>
          </a:prstGeom>
          <a:noFill/>
        </p:spPr>
        <p:txBody>
          <a:bodyPr wrap="square">
            <a:spAutoFit/>
          </a:bodyPr>
          <a:lstStyle/>
          <a:p>
            <a:pPr>
              <a:lnSpc>
                <a:spcPct val="107000"/>
              </a:lnSpc>
            </a:pPr>
            <a:r>
              <a:rPr lang="es-ES_tradnl" sz="1800" dirty="0">
                <a:latin typeface="Arial" panose="020B0604020202020204" pitchFamily="34" charset="0"/>
                <a:cs typeface="Arial" panose="020B0604020202020204" pitchFamily="34" charset="0"/>
              </a:rPr>
              <a:t>Permite supervisar la calidad de los programas de GC</a:t>
            </a:r>
          </a:p>
        </p:txBody>
      </p:sp>
    </p:spTree>
    <p:extLst>
      <p:ext uri="{BB962C8B-B14F-4D97-AF65-F5344CB8AC3E}">
        <p14:creationId xmlns:p14="http://schemas.microsoft.com/office/powerpoint/2010/main" val="882868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Rounded Corners 79">
            <a:extLst>
              <a:ext uri="{FF2B5EF4-FFF2-40B4-BE49-F238E27FC236}">
                <a16:creationId xmlns:a16="http://schemas.microsoft.com/office/drawing/2014/main" id="{13D64DF3-D758-F09B-7D08-D83FC267B79E}"/>
              </a:ext>
            </a:extLst>
          </p:cNvPr>
          <p:cNvSpPr/>
          <p:nvPr/>
        </p:nvSpPr>
        <p:spPr>
          <a:xfrm>
            <a:off x="638175" y="2053286"/>
            <a:ext cx="9006658" cy="349643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1" name="Rectangle: Rounded Corners 80">
            <a:extLst>
              <a:ext uri="{FF2B5EF4-FFF2-40B4-BE49-F238E27FC236}">
                <a16:creationId xmlns:a16="http://schemas.microsoft.com/office/drawing/2014/main" id="{CA99669A-0C0C-9ACE-ECDB-4D7339E74E89}"/>
              </a:ext>
            </a:extLst>
          </p:cNvPr>
          <p:cNvSpPr/>
          <p:nvPr/>
        </p:nvSpPr>
        <p:spPr>
          <a:xfrm>
            <a:off x="983989" y="3979199"/>
            <a:ext cx="7307773" cy="1841516"/>
          </a:xfrm>
          <a:prstGeom prst="roundRect">
            <a:avLst>
              <a:gd name="adj" fmla="val 31255"/>
            </a:avLst>
          </a:prstGeom>
          <a:solidFill>
            <a:schemeClr val="accent2">
              <a:lumMod val="20000"/>
              <a:lumOff val="8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8" name="Rectangle: Rounded Corners 77">
            <a:extLst>
              <a:ext uri="{FF2B5EF4-FFF2-40B4-BE49-F238E27FC236}">
                <a16:creationId xmlns:a16="http://schemas.microsoft.com/office/drawing/2014/main" id="{CB8286E5-40F3-633E-D1EC-089B14B52772}"/>
              </a:ext>
            </a:extLst>
          </p:cNvPr>
          <p:cNvSpPr/>
          <p:nvPr/>
        </p:nvSpPr>
        <p:spPr>
          <a:xfrm>
            <a:off x="983989" y="1662640"/>
            <a:ext cx="7307773" cy="1841516"/>
          </a:xfrm>
          <a:prstGeom prst="roundRect">
            <a:avLst>
              <a:gd name="adj" fmla="val 31255"/>
            </a:avLst>
          </a:prstGeom>
          <a:solidFill>
            <a:schemeClr val="accent3">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s-ES_tradnl" dirty="0">
                <a:latin typeface="Arial"/>
                <a:cs typeface="Arial"/>
              </a:rPr>
              <a:t>En CPIMS+, ¿quién tiene acceso a qué información?</a:t>
            </a:r>
            <a:endParaRPr lang="es-ES_tradnl" dirty="0"/>
          </a:p>
        </p:txBody>
      </p:sp>
      <p:grpSp>
        <p:nvGrpSpPr>
          <p:cNvPr id="2" name="Group 1">
            <a:extLst>
              <a:ext uri="{FF2B5EF4-FFF2-40B4-BE49-F238E27FC236}">
                <a16:creationId xmlns:a16="http://schemas.microsoft.com/office/drawing/2014/main" id="{C273FF2E-DCB2-E216-B4BD-1FFB0E6F3F9D}"/>
              </a:ext>
            </a:extLst>
          </p:cNvPr>
          <p:cNvGrpSpPr/>
          <p:nvPr/>
        </p:nvGrpSpPr>
        <p:grpSpPr>
          <a:xfrm>
            <a:off x="9843439" y="2002066"/>
            <a:ext cx="1393479" cy="1227175"/>
            <a:chOff x="2190538" y="1987389"/>
            <a:chExt cx="1393479" cy="1227175"/>
          </a:xfrm>
          <a:solidFill>
            <a:schemeClr val="accent6"/>
          </a:solidFill>
        </p:grpSpPr>
        <p:grpSp>
          <p:nvGrpSpPr>
            <p:cNvPr id="4" name="Group 3">
              <a:extLst>
                <a:ext uri="{FF2B5EF4-FFF2-40B4-BE49-F238E27FC236}">
                  <a16:creationId xmlns:a16="http://schemas.microsoft.com/office/drawing/2014/main" id="{FF88BAD8-8D45-316C-3180-E1826C487419}"/>
                </a:ext>
              </a:extLst>
            </p:cNvPr>
            <p:cNvGrpSpPr/>
            <p:nvPr/>
          </p:nvGrpSpPr>
          <p:grpSpPr>
            <a:xfrm>
              <a:off x="2660369" y="1987389"/>
              <a:ext cx="447057" cy="868968"/>
              <a:chOff x="2660369" y="1566525"/>
              <a:chExt cx="663579" cy="1289832"/>
            </a:xfrm>
            <a:grpFill/>
          </p:grpSpPr>
          <p:sp>
            <p:nvSpPr>
              <p:cNvPr id="11" name="Oval 10">
                <a:extLst>
                  <a:ext uri="{FF2B5EF4-FFF2-40B4-BE49-F238E27FC236}">
                    <a16:creationId xmlns:a16="http://schemas.microsoft.com/office/drawing/2014/main" id="{60950284-2887-042B-D298-B2DEB7A0784B}"/>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Chord 11">
                <a:extLst>
                  <a:ext uri="{FF2B5EF4-FFF2-40B4-BE49-F238E27FC236}">
                    <a16:creationId xmlns:a16="http://schemas.microsoft.com/office/drawing/2014/main" id="{0589DE6A-A1EC-5EF3-A428-E13B9D48F8C9}"/>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5" name="Group 4">
              <a:extLst>
                <a:ext uri="{FF2B5EF4-FFF2-40B4-BE49-F238E27FC236}">
                  <a16:creationId xmlns:a16="http://schemas.microsoft.com/office/drawing/2014/main" id="{815017C4-6816-51BB-518A-62B610BCEF26}"/>
                </a:ext>
              </a:extLst>
            </p:cNvPr>
            <p:cNvGrpSpPr/>
            <p:nvPr/>
          </p:nvGrpSpPr>
          <p:grpSpPr>
            <a:xfrm>
              <a:off x="3136960" y="2345596"/>
              <a:ext cx="447057" cy="868968"/>
              <a:chOff x="2660369" y="1566525"/>
              <a:chExt cx="663579" cy="1289832"/>
            </a:xfrm>
            <a:grpFill/>
          </p:grpSpPr>
          <p:sp>
            <p:nvSpPr>
              <p:cNvPr id="9" name="Oval 8">
                <a:extLst>
                  <a:ext uri="{FF2B5EF4-FFF2-40B4-BE49-F238E27FC236}">
                    <a16:creationId xmlns:a16="http://schemas.microsoft.com/office/drawing/2014/main" id="{17D48EE0-59BB-D32A-456B-56F05004DCCD}"/>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hord 9">
                <a:extLst>
                  <a:ext uri="{FF2B5EF4-FFF2-40B4-BE49-F238E27FC236}">
                    <a16:creationId xmlns:a16="http://schemas.microsoft.com/office/drawing/2014/main" id="{06DA7A2A-2002-EB56-EBE7-CE254D423BA0}"/>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6" name="Group 5">
              <a:extLst>
                <a:ext uri="{FF2B5EF4-FFF2-40B4-BE49-F238E27FC236}">
                  <a16:creationId xmlns:a16="http://schemas.microsoft.com/office/drawing/2014/main" id="{C427A3FA-7380-D5C8-D50C-F90A477AE06E}"/>
                </a:ext>
              </a:extLst>
            </p:cNvPr>
            <p:cNvGrpSpPr/>
            <p:nvPr/>
          </p:nvGrpSpPr>
          <p:grpSpPr>
            <a:xfrm>
              <a:off x="2190538" y="2336282"/>
              <a:ext cx="447057" cy="868968"/>
              <a:chOff x="2660369" y="1566525"/>
              <a:chExt cx="663579" cy="1289832"/>
            </a:xfrm>
            <a:grpFill/>
          </p:grpSpPr>
          <p:sp>
            <p:nvSpPr>
              <p:cNvPr id="7" name="Oval 6">
                <a:extLst>
                  <a:ext uri="{FF2B5EF4-FFF2-40B4-BE49-F238E27FC236}">
                    <a16:creationId xmlns:a16="http://schemas.microsoft.com/office/drawing/2014/main" id="{26DAD4D6-C25A-E8D8-8068-514254FFA117}"/>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hord 7">
                <a:extLst>
                  <a:ext uri="{FF2B5EF4-FFF2-40B4-BE49-F238E27FC236}">
                    <a16:creationId xmlns:a16="http://schemas.microsoft.com/office/drawing/2014/main" id="{FB2056B6-4D4B-004A-F8DA-823D98C00C10}"/>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13" name="TextBox 12">
            <a:extLst>
              <a:ext uri="{FF2B5EF4-FFF2-40B4-BE49-F238E27FC236}">
                <a16:creationId xmlns:a16="http://schemas.microsoft.com/office/drawing/2014/main" id="{B2001205-8306-E872-B057-373BA3B5CA9B}"/>
              </a:ext>
            </a:extLst>
          </p:cNvPr>
          <p:cNvSpPr txBox="1"/>
          <p:nvPr/>
        </p:nvSpPr>
        <p:spPr>
          <a:xfrm>
            <a:off x="9745591" y="3068287"/>
            <a:ext cx="1582414" cy="670825"/>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Equipo de Protección de la Infancia</a:t>
            </a:r>
          </a:p>
        </p:txBody>
      </p:sp>
      <p:grpSp>
        <p:nvGrpSpPr>
          <p:cNvPr id="15" name="Group 14">
            <a:extLst>
              <a:ext uri="{FF2B5EF4-FFF2-40B4-BE49-F238E27FC236}">
                <a16:creationId xmlns:a16="http://schemas.microsoft.com/office/drawing/2014/main" id="{CA461D30-A0D0-C123-3878-C2F29E6CC5AA}"/>
              </a:ext>
            </a:extLst>
          </p:cNvPr>
          <p:cNvGrpSpPr/>
          <p:nvPr/>
        </p:nvGrpSpPr>
        <p:grpSpPr>
          <a:xfrm>
            <a:off x="10313270" y="4409749"/>
            <a:ext cx="447057" cy="868968"/>
            <a:chOff x="2660369" y="1566525"/>
            <a:chExt cx="663579" cy="1289832"/>
          </a:xfrm>
        </p:grpSpPr>
        <p:sp>
          <p:nvSpPr>
            <p:cNvPr id="22" name="Oval 21">
              <a:extLst>
                <a:ext uri="{FF2B5EF4-FFF2-40B4-BE49-F238E27FC236}">
                  <a16:creationId xmlns:a16="http://schemas.microsoft.com/office/drawing/2014/main" id="{E45AFADC-C624-CBC8-A2F7-F715A0F3EE05}"/>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Chord 22">
              <a:extLst>
                <a:ext uri="{FF2B5EF4-FFF2-40B4-BE49-F238E27FC236}">
                  <a16:creationId xmlns:a16="http://schemas.microsoft.com/office/drawing/2014/main" id="{5EACA24B-3B99-C211-F35D-77A93A609D6B}"/>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24" name="TextBox 23">
            <a:extLst>
              <a:ext uri="{FF2B5EF4-FFF2-40B4-BE49-F238E27FC236}">
                <a16:creationId xmlns:a16="http://schemas.microsoft.com/office/drawing/2014/main" id="{23F7A159-6ABC-3037-1E1B-4245C63AF0F9}"/>
              </a:ext>
            </a:extLst>
          </p:cNvPr>
          <p:cNvSpPr txBox="1"/>
          <p:nvPr/>
        </p:nvSpPr>
        <p:spPr>
          <a:xfrm>
            <a:off x="9745591" y="5154262"/>
            <a:ext cx="1582414" cy="473271"/>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Administrador del sistema</a:t>
            </a:r>
          </a:p>
        </p:txBody>
      </p:sp>
      <p:grpSp>
        <p:nvGrpSpPr>
          <p:cNvPr id="25" name="Group 24">
            <a:extLst>
              <a:ext uri="{FF2B5EF4-FFF2-40B4-BE49-F238E27FC236}">
                <a16:creationId xmlns:a16="http://schemas.microsoft.com/office/drawing/2014/main" id="{ACC8BD8B-FA14-24D7-DA05-6CE597A7B61A}"/>
              </a:ext>
            </a:extLst>
          </p:cNvPr>
          <p:cNvGrpSpPr/>
          <p:nvPr/>
        </p:nvGrpSpPr>
        <p:grpSpPr>
          <a:xfrm>
            <a:off x="8632016" y="3139063"/>
            <a:ext cx="447057" cy="868968"/>
            <a:chOff x="2660369" y="1566525"/>
            <a:chExt cx="663579" cy="1289832"/>
          </a:xfrm>
          <a:solidFill>
            <a:schemeClr val="accent6"/>
          </a:solidFill>
        </p:grpSpPr>
        <p:sp>
          <p:nvSpPr>
            <p:cNvPr id="26" name="Oval 25">
              <a:extLst>
                <a:ext uri="{FF2B5EF4-FFF2-40B4-BE49-F238E27FC236}">
                  <a16:creationId xmlns:a16="http://schemas.microsoft.com/office/drawing/2014/main" id="{386D7591-D3B3-D3EF-9240-C22DE1F86312}"/>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Chord 26">
              <a:extLst>
                <a:ext uri="{FF2B5EF4-FFF2-40B4-BE49-F238E27FC236}">
                  <a16:creationId xmlns:a16="http://schemas.microsoft.com/office/drawing/2014/main" id="{DD385444-224E-A909-E98A-44476BE58985}"/>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28" name="TextBox 27">
            <a:extLst>
              <a:ext uri="{FF2B5EF4-FFF2-40B4-BE49-F238E27FC236}">
                <a16:creationId xmlns:a16="http://schemas.microsoft.com/office/drawing/2014/main" id="{738FDB66-528A-7C96-734A-DCA9D5657528}"/>
              </a:ext>
            </a:extLst>
          </p:cNvPr>
          <p:cNvSpPr txBox="1"/>
          <p:nvPr/>
        </p:nvSpPr>
        <p:spPr>
          <a:xfrm>
            <a:off x="8078355" y="3867873"/>
            <a:ext cx="1582414" cy="275653"/>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Administrador</a:t>
            </a:r>
          </a:p>
        </p:txBody>
      </p:sp>
      <p:grpSp>
        <p:nvGrpSpPr>
          <p:cNvPr id="29" name="Group 28">
            <a:extLst>
              <a:ext uri="{FF2B5EF4-FFF2-40B4-BE49-F238E27FC236}">
                <a16:creationId xmlns:a16="http://schemas.microsoft.com/office/drawing/2014/main" id="{AC14FABF-B3B3-74AC-7FFC-F8412050DE6A}"/>
              </a:ext>
            </a:extLst>
          </p:cNvPr>
          <p:cNvGrpSpPr/>
          <p:nvPr/>
        </p:nvGrpSpPr>
        <p:grpSpPr>
          <a:xfrm>
            <a:off x="6807112" y="1931462"/>
            <a:ext cx="447057" cy="868968"/>
            <a:chOff x="2660369" y="1566525"/>
            <a:chExt cx="663579" cy="1289832"/>
          </a:xfrm>
          <a:noFill/>
        </p:grpSpPr>
        <p:sp>
          <p:nvSpPr>
            <p:cNvPr id="30" name="Oval 29">
              <a:extLst>
                <a:ext uri="{FF2B5EF4-FFF2-40B4-BE49-F238E27FC236}">
                  <a16:creationId xmlns:a16="http://schemas.microsoft.com/office/drawing/2014/main" id="{D4FFEFEF-89A0-ED77-C741-96794975FA89}"/>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Chord 30">
              <a:extLst>
                <a:ext uri="{FF2B5EF4-FFF2-40B4-BE49-F238E27FC236}">
                  <a16:creationId xmlns:a16="http://schemas.microsoft.com/office/drawing/2014/main" id="{C9E28F96-5307-0366-B91E-A69A01F4FBCB}"/>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33" name="TextBox 32">
            <a:extLst>
              <a:ext uri="{FF2B5EF4-FFF2-40B4-BE49-F238E27FC236}">
                <a16:creationId xmlns:a16="http://schemas.microsoft.com/office/drawing/2014/main" id="{D12FA10A-D5A5-8324-5326-2FF5721F2B88}"/>
              </a:ext>
            </a:extLst>
          </p:cNvPr>
          <p:cNvSpPr txBox="1"/>
          <p:nvPr/>
        </p:nvSpPr>
        <p:spPr>
          <a:xfrm>
            <a:off x="6015230" y="2636795"/>
            <a:ext cx="2052329" cy="473206"/>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Director A de Protección de la Infancia</a:t>
            </a:r>
          </a:p>
        </p:txBody>
      </p:sp>
      <p:grpSp>
        <p:nvGrpSpPr>
          <p:cNvPr id="34" name="Group 33">
            <a:extLst>
              <a:ext uri="{FF2B5EF4-FFF2-40B4-BE49-F238E27FC236}">
                <a16:creationId xmlns:a16="http://schemas.microsoft.com/office/drawing/2014/main" id="{A430AEB7-F4B9-C6EC-C57D-683A3C97329D}"/>
              </a:ext>
            </a:extLst>
          </p:cNvPr>
          <p:cNvGrpSpPr/>
          <p:nvPr/>
        </p:nvGrpSpPr>
        <p:grpSpPr>
          <a:xfrm>
            <a:off x="6807112" y="3211068"/>
            <a:ext cx="447057" cy="868968"/>
            <a:chOff x="2660369" y="1566525"/>
            <a:chExt cx="663579" cy="1289832"/>
          </a:xfrm>
          <a:noFill/>
        </p:grpSpPr>
        <p:sp>
          <p:nvSpPr>
            <p:cNvPr id="35" name="Oval 34">
              <a:extLst>
                <a:ext uri="{FF2B5EF4-FFF2-40B4-BE49-F238E27FC236}">
                  <a16:creationId xmlns:a16="http://schemas.microsoft.com/office/drawing/2014/main" id="{D1FDA112-404A-3D27-5224-B262AE5EBEE4}"/>
                </a:ext>
              </a:extLst>
            </p:cNvPr>
            <p:cNvSpPr/>
            <p:nvPr/>
          </p:nvSpPr>
          <p:spPr>
            <a:xfrm>
              <a:off x="2753399" y="1566525"/>
              <a:ext cx="477520" cy="47752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6" name="Chord 35">
              <a:extLst>
                <a:ext uri="{FF2B5EF4-FFF2-40B4-BE49-F238E27FC236}">
                  <a16:creationId xmlns:a16="http://schemas.microsoft.com/office/drawing/2014/main" id="{3617BA63-70B7-7CFD-43CC-B633DBF44C11}"/>
                </a:ext>
              </a:extLst>
            </p:cNvPr>
            <p:cNvSpPr/>
            <p:nvPr/>
          </p:nvSpPr>
          <p:spPr>
            <a:xfrm rot="10800000">
              <a:off x="2660369" y="2142751"/>
              <a:ext cx="663579" cy="713606"/>
            </a:xfrm>
            <a:prstGeom prst="chord">
              <a:avLst>
                <a:gd name="adj1" fmla="val 138076"/>
                <a:gd name="adj2" fmla="val 1057924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37" name="TextBox 36">
            <a:extLst>
              <a:ext uri="{FF2B5EF4-FFF2-40B4-BE49-F238E27FC236}">
                <a16:creationId xmlns:a16="http://schemas.microsoft.com/office/drawing/2014/main" id="{DE074A2C-D666-DA7E-ABDD-FDC2E2A7831B}"/>
              </a:ext>
            </a:extLst>
          </p:cNvPr>
          <p:cNvSpPr txBox="1"/>
          <p:nvPr/>
        </p:nvSpPr>
        <p:spPr>
          <a:xfrm>
            <a:off x="6006423" y="3955581"/>
            <a:ext cx="2048434" cy="275588"/>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Director de PI (A y B)</a:t>
            </a:r>
          </a:p>
        </p:txBody>
      </p:sp>
      <p:grpSp>
        <p:nvGrpSpPr>
          <p:cNvPr id="38" name="Group 37">
            <a:extLst>
              <a:ext uri="{FF2B5EF4-FFF2-40B4-BE49-F238E27FC236}">
                <a16:creationId xmlns:a16="http://schemas.microsoft.com/office/drawing/2014/main" id="{D0088C3E-33C9-603E-C8CC-9850BE387BF0}"/>
              </a:ext>
            </a:extLst>
          </p:cNvPr>
          <p:cNvGrpSpPr/>
          <p:nvPr/>
        </p:nvGrpSpPr>
        <p:grpSpPr>
          <a:xfrm>
            <a:off x="6807112" y="4430624"/>
            <a:ext cx="447057" cy="868968"/>
            <a:chOff x="2660369" y="1566525"/>
            <a:chExt cx="663579" cy="1289832"/>
          </a:xfrm>
          <a:noFill/>
        </p:grpSpPr>
        <p:sp>
          <p:nvSpPr>
            <p:cNvPr id="39" name="Oval 38">
              <a:extLst>
                <a:ext uri="{FF2B5EF4-FFF2-40B4-BE49-F238E27FC236}">
                  <a16:creationId xmlns:a16="http://schemas.microsoft.com/office/drawing/2014/main" id="{6391C12D-A383-E202-6616-549D5BE70104}"/>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0" name="Chord 39">
              <a:extLst>
                <a:ext uri="{FF2B5EF4-FFF2-40B4-BE49-F238E27FC236}">
                  <a16:creationId xmlns:a16="http://schemas.microsoft.com/office/drawing/2014/main" id="{877843FD-B9BF-12F6-4DBA-B92302C81CAE}"/>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41" name="TextBox 40">
            <a:extLst>
              <a:ext uri="{FF2B5EF4-FFF2-40B4-BE49-F238E27FC236}">
                <a16:creationId xmlns:a16="http://schemas.microsoft.com/office/drawing/2014/main" id="{9F4B4F47-68AD-62F1-BE20-F8C9E706E9F4}"/>
              </a:ext>
            </a:extLst>
          </p:cNvPr>
          <p:cNvSpPr txBox="1"/>
          <p:nvPr/>
        </p:nvSpPr>
        <p:spPr>
          <a:xfrm>
            <a:off x="6239433" y="5175137"/>
            <a:ext cx="1582414" cy="670825"/>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Director A de Protección de la Infancia</a:t>
            </a:r>
          </a:p>
        </p:txBody>
      </p:sp>
      <p:grpSp>
        <p:nvGrpSpPr>
          <p:cNvPr id="42" name="Group 41">
            <a:extLst>
              <a:ext uri="{FF2B5EF4-FFF2-40B4-BE49-F238E27FC236}">
                <a16:creationId xmlns:a16="http://schemas.microsoft.com/office/drawing/2014/main" id="{CF70EAF9-7FC9-2A5E-A216-3519301F5E65}"/>
              </a:ext>
            </a:extLst>
          </p:cNvPr>
          <p:cNvGrpSpPr/>
          <p:nvPr/>
        </p:nvGrpSpPr>
        <p:grpSpPr>
          <a:xfrm>
            <a:off x="2626907" y="2053286"/>
            <a:ext cx="447057" cy="868968"/>
            <a:chOff x="2660369" y="1566525"/>
            <a:chExt cx="663579" cy="1289832"/>
          </a:xfrm>
          <a:solidFill>
            <a:schemeClr val="accent3"/>
          </a:solidFill>
        </p:grpSpPr>
        <p:sp>
          <p:nvSpPr>
            <p:cNvPr id="43" name="Oval 42">
              <a:extLst>
                <a:ext uri="{FF2B5EF4-FFF2-40B4-BE49-F238E27FC236}">
                  <a16:creationId xmlns:a16="http://schemas.microsoft.com/office/drawing/2014/main" id="{D333761E-03EB-0F6F-428A-929B819AAD36}"/>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4" name="Chord 43">
              <a:extLst>
                <a:ext uri="{FF2B5EF4-FFF2-40B4-BE49-F238E27FC236}">
                  <a16:creationId xmlns:a16="http://schemas.microsoft.com/office/drawing/2014/main" id="{3674CA2E-9BCA-C639-54F7-3A6404A3A824}"/>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45" name="TextBox 44">
            <a:extLst>
              <a:ext uri="{FF2B5EF4-FFF2-40B4-BE49-F238E27FC236}">
                <a16:creationId xmlns:a16="http://schemas.microsoft.com/office/drawing/2014/main" id="{2196B147-E5CA-10C0-F348-79FC891C2BC2}"/>
              </a:ext>
            </a:extLst>
          </p:cNvPr>
          <p:cNvSpPr txBox="1"/>
          <p:nvPr/>
        </p:nvSpPr>
        <p:spPr>
          <a:xfrm>
            <a:off x="2254048" y="2797799"/>
            <a:ext cx="1192773" cy="473206"/>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grpSp>
        <p:nvGrpSpPr>
          <p:cNvPr id="54" name="Group 53">
            <a:extLst>
              <a:ext uri="{FF2B5EF4-FFF2-40B4-BE49-F238E27FC236}">
                <a16:creationId xmlns:a16="http://schemas.microsoft.com/office/drawing/2014/main" id="{B934C572-F935-BB65-C952-433888AD086E}"/>
              </a:ext>
            </a:extLst>
          </p:cNvPr>
          <p:cNvGrpSpPr/>
          <p:nvPr/>
        </p:nvGrpSpPr>
        <p:grpSpPr>
          <a:xfrm>
            <a:off x="3989895" y="2053286"/>
            <a:ext cx="447057" cy="868968"/>
            <a:chOff x="2660369" y="1566525"/>
            <a:chExt cx="663579" cy="1289832"/>
          </a:xfrm>
          <a:solidFill>
            <a:schemeClr val="accent3"/>
          </a:solidFill>
        </p:grpSpPr>
        <p:sp>
          <p:nvSpPr>
            <p:cNvPr id="55" name="Oval 54">
              <a:extLst>
                <a:ext uri="{FF2B5EF4-FFF2-40B4-BE49-F238E27FC236}">
                  <a16:creationId xmlns:a16="http://schemas.microsoft.com/office/drawing/2014/main" id="{93DBD4FF-0151-507B-F987-72D0755B9AF3}"/>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6" name="Chord 55">
              <a:extLst>
                <a:ext uri="{FF2B5EF4-FFF2-40B4-BE49-F238E27FC236}">
                  <a16:creationId xmlns:a16="http://schemas.microsoft.com/office/drawing/2014/main" id="{FE6657CB-8D99-CB6C-1CB5-581130CB127F}"/>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57" name="TextBox 56">
            <a:extLst>
              <a:ext uri="{FF2B5EF4-FFF2-40B4-BE49-F238E27FC236}">
                <a16:creationId xmlns:a16="http://schemas.microsoft.com/office/drawing/2014/main" id="{30ED8C0C-066C-D23C-4678-8F06654D01B9}"/>
              </a:ext>
            </a:extLst>
          </p:cNvPr>
          <p:cNvSpPr txBox="1"/>
          <p:nvPr/>
        </p:nvSpPr>
        <p:spPr>
          <a:xfrm>
            <a:off x="3617036" y="2797799"/>
            <a:ext cx="1192773" cy="473206"/>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grpSp>
        <p:nvGrpSpPr>
          <p:cNvPr id="58" name="Group 57">
            <a:extLst>
              <a:ext uri="{FF2B5EF4-FFF2-40B4-BE49-F238E27FC236}">
                <a16:creationId xmlns:a16="http://schemas.microsoft.com/office/drawing/2014/main" id="{4DB24C70-9E14-7B65-FFF4-8CD701EFBA01}"/>
              </a:ext>
            </a:extLst>
          </p:cNvPr>
          <p:cNvGrpSpPr/>
          <p:nvPr/>
        </p:nvGrpSpPr>
        <p:grpSpPr>
          <a:xfrm>
            <a:off x="5352883" y="2053286"/>
            <a:ext cx="447057" cy="868968"/>
            <a:chOff x="2660369" y="1566525"/>
            <a:chExt cx="663579" cy="1289832"/>
          </a:xfrm>
          <a:solidFill>
            <a:schemeClr val="accent3"/>
          </a:solidFill>
        </p:grpSpPr>
        <p:sp>
          <p:nvSpPr>
            <p:cNvPr id="59" name="Oval 58">
              <a:extLst>
                <a:ext uri="{FF2B5EF4-FFF2-40B4-BE49-F238E27FC236}">
                  <a16:creationId xmlns:a16="http://schemas.microsoft.com/office/drawing/2014/main" id="{F30348EB-397A-1441-6BA9-67F8336EC45F}"/>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0" name="Chord 59">
              <a:extLst>
                <a:ext uri="{FF2B5EF4-FFF2-40B4-BE49-F238E27FC236}">
                  <a16:creationId xmlns:a16="http://schemas.microsoft.com/office/drawing/2014/main" id="{EE4BADD6-2CFC-7A5B-6299-610005EBF95A}"/>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61" name="TextBox 60">
            <a:extLst>
              <a:ext uri="{FF2B5EF4-FFF2-40B4-BE49-F238E27FC236}">
                <a16:creationId xmlns:a16="http://schemas.microsoft.com/office/drawing/2014/main" id="{5C2503F9-21CD-D8B9-4952-0B2DEB56A263}"/>
              </a:ext>
            </a:extLst>
          </p:cNvPr>
          <p:cNvSpPr txBox="1"/>
          <p:nvPr/>
        </p:nvSpPr>
        <p:spPr>
          <a:xfrm>
            <a:off x="4980024" y="2797799"/>
            <a:ext cx="1192773" cy="473206"/>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grpSp>
        <p:nvGrpSpPr>
          <p:cNvPr id="62" name="Group 61">
            <a:extLst>
              <a:ext uri="{FF2B5EF4-FFF2-40B4-BE49-F238E27FC236}">
                <a16:creationId xmlns:a16="http://schemas.microsoft.com/office/drawing/2014/main" id="{54E4668C-9C90-7591-0030-48F57E0D71AA}"/>
              </a:ext>
            </a:extLst>
          </p:cNvPr>
          <p:cNvGrpSpPr/>
          <p:nvPr/>
        </p:nvGrpSpPr>
        <p:grpSpPr>
          <a:xfrm>
            <a:off x="2626907" y="4331940"/>
            <a:ext cx="447057" cy="868968"/>
            <a:chOff x="2660369" y="1566525"/>
            <a:chExt cx="663579" cy="1289832"/>
          </a:xfrm>
          <a:solidFill>
            <a:schemeClr val="accent1"/>
          </a:solidFill>
        </p:grpSpPr>
        <p:sp>
          <p:nvSpPr>
            <p:cNvPr id="63" name="Oval 62">
              <a:extLst>
                <a:ext uri="{FF2B5EF4-FFF2-40B4-BE49-F238E27FC236}">
                  <a16:creationId xmlns:a16="http://schemas.microsoft.com/office/drawing/2014/main" id="{6F1701F1-6138-DFDE-0C63-8D27FCA7F7B1}"/>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4" name="Chord 63">
              <a:extLst>
                <a:ext uri="{FF2B5EF4-FFF2-40B4-BE49-F238E27FC236}">
                  <a16:creationId xmlns:a16="http://schemas.microsoft.com/office/drawing/2014/main" id="{6BF49F72-50DC-068D-980F-D5C5F486B17B}"/>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65" name="TextBox 64">
            <a:extLst>
              <a:ext uri="{FF2B5EF4-FFF2-40B4-BE49-F238E27FC236}">
                <a16:creationId xmlns:a16="http://schemas.microsoft.com/office/drawing/2014/main" id="{021664E9-589D-22FB-48C5-6A222434C14B}"/>
              </a:ext>
            </a:extLst>
          </p:cNvPr>
          <p:cNvSpPr txBox="1"/>
          <p:nvPr/>
        </p:nvSpPr>
        <p:spPr>
          <a:xfrm>
            <a:off x="2254048" y="5076453"/>
            <a:ext cx="1192773" cy="473271"/>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grpSp>
        <p:nvGrpSpPr>
          <p:cNvPr id="66" name="Group 65">
            <a:extLst>
              <a:ext uri="{FF2B5EF4-FFF2-40B4-BE49-F238E27FC236}">
                <a16:creationId xmlns:a16="http://schemas.microsoft.com/office/drawing/2014/main" id="{9723701C-6CB6-3FF0-1384-DC195560B740}"/>
              </a:ext>
            </a:extLst>
          </p:cNvPr>
          <p:cNvGrpSpPr/>
          <p:nvPr/>
        </p:nvGrpSpPr>
        <p:grpSpPr>
          <a:xfrm>
            <a:off x="3989895" y="4331940"/>
            <a:ext cx="447057" cy="868968"/>
            <a:chOff x="2660369" y="1566525"/>
            <a:chExt cx="663579" cy="1289832"/>
          </a:xfrm>
          <a:solidFill>
            <a:schemeClr val="accent1"/>
          </a:solidFill>
        </p:grpSpPr>
        <p:sp>
          <p:nvSpPr>
            <p:cNvPr id="67" name="Oval 66">
              <a:extLst>
                <a:ext uri="{FF2B5EF4-FFF2-40B4-BE49-F238E27FC236}">
                  <a16:creationId xmlns:a16="http://schemas.microsoft.com/office/drawing/2014/main" id="{B42F92B4-22C7-F96F-0FA8-B00F11A4A400}"/>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8" name="Chord 67">
              <a:extLst>
                <a:ext uri="{FF2B5EF4-FFF2-40B4-BE49-F238E27FC236}">
                  <a16:creationId xmlns:a16="http://schemas.microsoft.com/office/drawing/2014/main" id="{C8030494-8333-DFDC-8C51-3B99FB398A0C}"/>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69" name="TextBox 68">
            <a:extLst>
              <a:ext uri="{FF2B5EF4-FFF2-40B4-BE49-F238E27FC236}">
                <a16:creationId xmlns:a16="http://schemas.microsoft.com/office/drawing/2014/main" id="{46A397A4-D2C9-E2E1-26D7-9E992DF09871}"/>
              </a:ext>
            </a:extLst>
          </p:cNvPr>
          <p:cNvSpPr txBox="1"/>
          <p:nvPr/>
        </p:nvSpPr>
        <p:spPr>
          <a:xfrm>
            <a:off x="3617036" y="5076453"/>
            <a:ext cx="1192773" cy="473271"/>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grpSp>
        <p:nvGrpSpPr>
          <p:cNvPr id="70" name="Group 69">
            <a:extLst>
              <a:ext uri="{FF2B5EF4-FFF2-40B4-BE49-F238E27FC236}">
                <a16:creationId xmlns:a16="http://schemas.microsoft.com/office/drawing/2014/main" id="{83DE0F1B-A914-E65D-850E-15EBF672A18F}"/>
              </a:ext>
            </a:extLst>
          </p:cNvPr>
          <p:cNvGrpSpPr/>
          <p:nvPr/>
        </p:nvGrpSpPr>
        <p:grpSpPr>
          <a:xfrm>
            <a:off x="5352883" y="4331940"/>
            <a:ext cx="447057" cy="868968"/>
            <a:chOff x="2660369" y="1566525"/>
            <a:chExt cx="663579" cy="1289832"/>
          </a:xfrm>
          <a:solidFill>
            <a:schemeClr val="accent1"/>
          </a:solidFill>
        </p:grpSpPr>
        <p:sp>
          <p:nvSpPr>
            <p:cNvPr id="71" name="Oval 70">
              <a:extLst>
                <a:ext uri="{FF2B5EF4-FFF2-40B4-BE49-F238E27FC236}">
                  <a16:creationId xmlns:a16="http://schemas.microsoft.com/office/drawing/2014/main" id="{E9F533C6-0A15-F74E-9201-EE11CA463F9C}"/>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2" name="Chord 71">
              <a:extLst>
                <a:ext uri="{FF2B5EF4-FFF2-40B4-BE49-F238E27FC236}">
                  <a16:creationId xmlns:a16="http://schemas.microsoft.com/office/drawing/2014/main" id="{7B4D1284-95BB-3CA2-DFB6-33E8A7672665}"/>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73" name="TextBox 72">
            <a:extLst>
              <a:ext uri="{FF2B5EF4-FFF2-40B4-BE49-F238E27FC236}">
                <a16:creationId xmlns:a16="http://schemas.microsoft.com/office/drawing/2014/main" id="{B52F2564-82EE-0ECF-4A80-0B6D62D0E352}"/>
              </a:ext>
            </a:extLst>
          </p:cNvPr>
          <p:cNvSpPr txBox="1"/>
          <p:nvPr/>
        </p:nvSpPr>
        <p:spPr>
          <a:xfrm>
            <a:off x="4980024" y="5076453"/>
            <a:ext cx="1192773" cy="473271"/>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sp>
        <p:nvSpPr>
          <p:cNvPr id="74" name="TextBox 73">
            <a:extLst>
              <a:ext uri="{FF2B5EF4-FFF2-40B4-BE49-F238E27FC236}">
                <a16:creationId xmlns:a16="http://schemas.microsoft.com/office/drawing/2014/main" id="{6344E540-8294-05EA-7A6A-EEF1AFF51AC6}"/>
              </a:ext>
            </a:extLst>
          </p:cNvPr>
          <p:cNvSpPr txBox="1"/>
          <p:nvPr/>
        </p:nvSpPr>
        <p:spPr>
          <a:xfrm>
            <a:off x="1294867" y="4612567"/>
            <a:ext cx="1192773" cy="275653"/>
          </a:xfrm>
          <a:prstGeom prst="rect">
            <a:avLst/>
          </a:prstGeom>
          <a:noFill/>
        </p:spPr>
        <p:txBody>
          <a:bodyPr wrap="square">
            <a:spAutoFit/>
          </a:bodyPr>
          <a:lstStyle/>
          <a:p>
            <a:pPr>
              <a:lnSpc>
                <a:spcPct val="107000"/>
              </a:lnSpc>
            </a:pPr>
            <a:r>
              <a:rPr lang="es-ES_tradnl" sz="1200" b="1" dirty="0">
                <a:latin typeface="Arial" panose="020B0604020202020204" pitchFamily="34" charset="0"/>
                <a:cs typeface="Arial" panose="020B0604020202020204" pitchFamily="34" charset="0"/>
              </a:rPr>
              <a:t>AGENCIA B</a:t>
            </a:r>
          </a:p>
        </p:txBody>
      </p:sp>
      <p:sp>
        <p:nvSpPr>
          <p:cNvPr id="75" name="TextBox 74">
            <a:extLst>
              <a:ext uri="{FF2B5EF4-FFF2-40B4-BE49-F238E27FC236}">
                <a16:creationId xmlns:a16="http://schemas.microsoft.com/office/drawing/2014/main" id="{A721BD83-16F1-F7DA-2129-909D1DF9AE49}"/>
              </a:ext>
            </a:extLst>
          </p:cNvPr>
          <p:cNvSpPr txBox="1"/>
          <p:nvPr/>
        </p:nvSpPr>
        <p:spPr>
          <a:xfrm>
            <a:off x="1294867" y="2348787"/>
            <a:ext cx="1192773" cy="275653"/>
          </a:xfrm>
          <a:prstGeom prst="rect">
            <a:avLst/>
          </a:prstGeom>
          <a:noFill/>
        </p:spPr>
        <p:txBody>
          <a:bodyPr wrap="square">
            <a:spAutoFit/>
          </a:bodyPr>
          <a:lstStyle/>
          <a:p>
            <a:pPr>
              <a:lnSpc>
                <a:spcPct val="107000"/>
              </a:lnSpc>
            </a:pPr>
            <a:r>
              <a:rPr lang="es-ES_tradnl" sz="1200" b="1" dirty="0">
                <a:latin typeface="Arial" panose="020B0604020202020204" pitchFamily="34" charset="0"/>
                <a:cs typeface="Arial" panose="020B0604020202020204" pitchFamily="34" charset="0"/>
              </a:rPr>
              <a:t>AGENCIA A</a:t>
            </a:r>
          </a:p>
        </p:txBody>
      </p:sp>
    </p:spTree>
    <p:extLst>
      <p:ext uri="{BB962C8B-B14F-4D97-AF65-F5344CB8AC3E}">
        <p14:creationId xmlns:p14="http://schemas.microsoft.com/office/powerpoint/2010/main" val="59450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itle 191">
            <a:extLst>
              <a:ext uri="{FF2B5EF4-FFF2-40B4-BE49-F238E27FC236}">
                <a16:creationId xmlns:a16="http://schemas.microsoft.com/office/drawing/2014/main" id="{6B5B35E8-1711-7EC3-2A72-41A92906BE6D}"/>
              </a:ext>
            </a:extLst>
          </p:cNvPr>
          <p:cNvSpPr>
            <a:spLocks noGrp="1"/>
          </p:cNvSpPr>
          <p:nvPr>
            <p:ph type="title"/>
          </p:nvPr>
        </p:nvSpPr>
        <p:spPr/>
        <p:txBody>
          <a:bodyPr/>
          <a:lstStyle/>
          <a:p>
            <a:r>
              <a:rPr lang="es-ES_tradnl" dirty="0">
                <a:latin typeface="Arial"/>
                <a:cs typeface="Arial"/>
              </a:rPr>
              <a:t>En CPIMS+, ¿quién tiene acceso a qué información?</a:t>
            </a:r>
            <a:endParaRPr lang="es-ES_tradnl" dirty="0"/>
          </a:p>
        </p:txBody>
      </p:sp>
      <p:sp>
        <p:nvSpPr>
          <p:cNvPr id="193" name="Rectangle: Rounded Corners 192">
            <a:extLst>
              <a:ext uri="{FF2B5EF4-FFF2-40B4-BE49-F238E27FC236}">
                <a16:creationId xmlns:a16="http://schemas.microsoft.com/office/drawing/2014/main" id="{EB1DBFDD-7E30-0DE6-8B75-28ABE39883F9}"/>
              </a:ext>
            </a:extLst>
          </p:cNvPr>
          <p:cNvSpPr/>
          <p:nvPr/>
        </p:nvSpPr>
        <p:spPr>
          <a:xfrm>
            <a:off x="638175" y="2053286"/>
            <a:ext cx="9006658" cy="349643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4" name="Rectangle: Rounded Corners 193">
            <a:extLst>
              <a:ext uri="{FF2B5EF4-FFF2-40B4-BE49-F238E27FC236}">
                <a16:creationId xmlns:a16="http://schemas.microsoft.com/office/drawing/2014/main" id="{4096DB11-7DF6-813B-7049-B272E0A136C6}"/>
              </a:ext>
            </a:extLst>
          </p:cNvPr>
          <p:cNvSpPr/>
          <p:nvPr/>
        </p:nvSpPr>
        <p:spPr>
          <a:xfrm>
            <a:off x="983989" y="3979199"/>
            <a:ext cx="7307773" cy="1841516"/>
          </a:xfrm>
          <a:prstGeom prst="roundRect">
            <a:avLst>
              <a:gd name="adj" fmla="val 31255"/>
            </a:avLst>
          </a:prstGeom>
          <a:solidFill>
            <a:schemeClr val="accent2">
              <a:lumMod val="20000"/>
              <a:lumOff val="80000"/>
            </a:schemeClr>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5" name="Rectangle: Rounded Corners 194">
            <a:extLst>
              <a:ext uri="{FF2B5EF4-FFF2-40B4-BE49-F238E27FC236}">
                <a16:creationId xmlns:a16="http://schemas.microsoft.com/office/drawing/2014/main" id="{230CAB3A-EC4C-2FC4-47F6-345F6A2A1413}"/>
              </a:ext>
            </a:extLst>
          </p:cNvPr>
          <p:cNvSpPr/>
          <p:nvPr/>
        </p:nvSpPr>
        <p:spPr>
          <a:xfrm>
            <a:off x="983989" y="1662640"/>
            <a:ext cx="7307773" cy="1841516"/>
          </a:xfrm>
          <a:prstGeom prst="roundRect">
            <a:avLst>
              <a:gd name="adj" fmla="val 31255"/>
            </a:avLst>
          </a:prstGeom>
          <a:solidFill>
            <a:schemeClr val="accent3">
              <a:lumMod val="20000"/>
              <a:lumOff val="80000"/>
            </a:schemeClr>
          </a:solidFill>
          <a:ln>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96" name="Group 195">
            <a:extLst>
              <a:ext uri="{FF2B5EF4-FFF2-40B4-BE49-F238E27FC236}">
                <a16:creationId xmlns:a16="http://schemas.microsoft.com/office/drawing/2014/main" id="{198EC847-0355-AECB-06AD-D9C4204D9A9C}"/>
              </a:ext>
            </a:extLst>
          </p:cNvPr>
          <p:cNvGrpSpPr/>
          <p:nvPr/>
        </p:nvGrpSpPr>
        <p:grpSpPr>
          <a:xfrm>
            <a:off x="9843439" y="2002066"/>
            <a:ext cx="1393479" cy="1227175"/>
            <a:chOff x="2190538" y="1987389"/>
            <a:chExt cx="1393479" cy="1227175"/>
          </a:xfrm>
          <a:solidFill>
            <a:schemeClr val="accent6"/>
          </a:solidFill>
        </p:grpSpPr>
        <p:grpSp>
          <p:nvGrpSpPr>
            <p:cNvPr id="197" name="Group 196">
              <a:extLst>
                <a:ext uri="{FF2B5EF4-FFF2-40B4-BE49-F238E27FC236}">
                  <a16:creationId xmlns:a16="http://schemas.microsoft.com/office/drawing/2014/main" id="{123689EC-211F-E871-323B-E6F705D97FA3}"/>
                </a:ext>
              </a:extLst>
            </p:cNvPr>
            <p:cNvGrpSpPr/>
            <p:nvPr/>
          </p:nvGrpSpPr>
          <p:grpSpPr>
            <a:xfrm>
              <a:off x="2660369" y="1987389"/>
              <a:ext cx="447057" cy="868968"/>
              <a:chOff x="2660369" y="1566525"/>
              <a:chExt cx="663579" cy="1289832"/>
            </a:xfrm>
            <a:grpFill/>
          </p:grpSpPr>
          <p:sp>
            <p:nvSpPr>
              <p:cNvPr id="204" name="Oval 203">
                <a:extLst>
                  <a:ext uri="{FF2B5EF4-FFF2-40B4-BE49-F238E27FC236}">
                    <a16:creationId xmlns:a16="http://schemas.microsoft.com/office/drawing/2014/main" id="{67689612-4104-65F6-4A63-84B88F9FB290}"/>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5" name="Chord 204">
                <a:extLst>
                  <a:ext uri="{FF2B5EF4-FFF2-40B4-BE49-F238E27FC236}">
                    <a16:creationId xmlns:a16="http://schemas.microsoft.com/office/drawing/2014/main" id="{57C3096F-9143-F043-F019-0C04D91A2D94}"/>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98" name="Group 197">
              <a:extLst>
                <a:ext uri="{FF2B5EF4-FFF2-40B4-BE49-F238E27FC236}">
                  <a16:creationId xmlns:a16="http://schemas.microsoft.com/office/drawing/2014/main" id="{A90F85B2-9340-A713-9524-F3BAAD8F276C}"/>
                </a:ext>
              </a:extLst>
            </p:cNvPr>
            <p:cNvGrpSpPr/>
            <p:nvPr/>
          </p:nvGrpSpPr>
          <p:grpSpPr>
            <a:xfrm>
              <a:off x="3136960" y="2345596"/>
              <a:ext cx="447057" cy="868968"/>
              <a:chOff x="2660369" y="1566525"/>
              <a:chExt cx="663579" cy="1289832"/>
            </a:xfrm>
            <a:grpFill/>
          </p:grpSpPr>
          <p:sp>
            <p:nvSpPr>
              <p:cNvPr id="202" name="Oval 201">
                <a:extLst>
                  <a:ext uri="{FF2B5EF4-FFF2-40B4-BE49-F238E27FC236}">
                    <a16:creationId xmlns:a16="http://schemas.microsoft.com/office/drawing/2014/main" id="{A696F906-2662-FCF0-D35A-A4D6EE674BB4}"/>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3" name="Chord 202">
                <a:extLst>
                  <a:ext uri="{FF2B5EF4-FFF2-40B4-BE49-F238E27FC236}">
                    <a16:creationId xmlns:a16="http://schemas.microsoft.com/office/drawing/2014/main" id="{6F94C3BA-0B30-4380-FB8C-5585B5F45063}"/>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99" name="Group 198">
              <a:extLst>
                <a:ext uri="{FF2B5EF4-FFF2-40B4-BE49-F238E27FC236}">
                  <a16:creationId xmlns:a16="http://schemas.microsoft.com/office/drawing/2014/main" id="{CF25D4A8-482A-1FFA-47E1-57BF31007467}"/>
                </a:ext>
              </a:extLst>
            </p:cNvPr>
            <p:cNvGrpSpPr/>
            <p:nvPr/>
          </p:nvGrpSpPr>
          <p:grpSpPr>
            <a:xfrm>
              <a:off x="2190538" y="2336282"/>
              <a:ext cx="447057" cy="868968"/>
              <a:chOff x="2660369" y="1566525"/>
              <a:chExt cx="663579" cy="1289832"/>
            </a:xfrm>
            <a:grpFill/>
          </p:grpSpPr>
          <p:sp>
            <p:nvSpPr>
              <p:cNvPr id="200" name="Oval 199">
                <a:extLst>
                  <a:ext uri="{FF2B5EF4-FFF2-40B4-BE49-F238E27FC236}">
                    <a16:creationId xmlns:a16="http://schemas.microsoft.com/office/drawing/2014/main" id="{B23DF26D-F681-32F8-CEF1-81644AB399E0}"/>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1" name="Chord 200">
                <a:extLst>
                  <a:ext uri="{FF2B5EF4-FFF2-40B4-BE49-F238E27FC236}">
                    <a16:creationId xmlns:a16="http://schemas.microsoft.com/office/drawing/2014/main" id="{957233FF-2A7A-7F99-D4CF-25599934C1C4}"/>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207" name="Group 206">
            <a:extLst>
              <a:ext uri="{FF2B5EF4-FFF2-40B4-BE49-F238E27FC236}">
                <a16:creationId xmlns:a16="http://schemas.microsoft.com/office/drawing/2014/main" id="{CB6124E3-AA48-9F16-7A9D-A8CF88F5D05C}"/>
              </a:ext>
            </a:extLst>
          </p:cNvPr>
          <p:cNvGrpSpPr/>
          <p:nvPr/>
        </p:nvGrpSpPr>
        <p:grpSpPr>
          <a:xfrm>
            <a:off x="10313270" y="4409749"/>
            <a:ext cx="447057" cy="868968"/>
            <a:chOff x="2660369" y="1566525"/>
            <a:chExt cx="663579" cy="1289832"/>
          </a:xfrm>
        </p:grpSpPr>
        <p:sp>
          <p:nvSpPr>
            <p:cNvPr id="208" name="Oval 207">
              <a:extLst>
                <a:ext uri="{FF2B5EF4-FFF2-40B4-BE49-F238E27FC236}">
                  <a16:creationId xmlns:a16="http://schemas.microsoft.com/office/drawing/2014/main" id="{C2077041-BFEC-654A-8AA2-8A7CD86FBC4C}"/>
                </a:ext>
              </a:extLst>
            </p:cNvPr>
            <p:cNvSpPr/>
            <p:nvPr/>
          </p:nvSpPr>
          <p:spPr>
            <a:xfrm>
              <a:off x="2753399" y="1566525"/>
              <a:ext cx="477520" cy="4775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9" name="Chord 208">
              <a:extLst>
                <a:ext uri="{FF2B5EF4-FFF2-40B4-BE49-F238E27FC236}">
                  <a16:creationId xmlns:a16="http://schemas.microsoft.com/office/drawing/2014/main" id="{11A686AA-9DEC-EA5A-32A8-CE52986AB560}"/>
                </a:ext>
              </a:extLst>
            </p:cNvPr>
            <p:cNvSpPr/>
            <p:nvPr/>
          </p:nvSpPr>
          <p:spPr>
            <a:xfrm rot="10800000">
              <a:off x="2660369" y="2142751"/>
              <a:ext cx="663579" cy="713606"/>
            </a:xfrm>
            <a:prstGeom prst="chord">
              <a:avLst>
                <a:gd name="adj1" fmla="val 138076"/>
                <a:gd name="adj2" fmla="val 105792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11" name="Group 210">
            <a:extLst>
              <a:ext uri="{FF2B5EF4-FFF2-40B4-BE49-F238E27FC236}">
                <a16:creationId xmlns:a16="http://schemas.microsoft.com/office/drawing/2014/main" id="{509867A6-AE78-016E-9E7A-AB1EA0ACE423}"/>
              </a:ext>
            </a:extLst>
          </p:cNvPr>
          <p:cNvGrpSpPr/>
          <p:nvPr/>
        </p:nvGrpSpPr>
        <p:grpSpPr>
          <a:xfrm>
            <a:off x="8632016" y="3139063"/>
            <a:ext cx="447057" cy="868968"/>
            <a:chOff x="2660369" y="1566525"/>
            <a:chExt cx="663579" cy="1289832"/>
          </a:xfrm>
          <a:solidFill>
            <a:schemeClr val="accent6"/>
          </a:solidFill>
        </p:grpSpPr>
        <p:sp>
          <p:nvSpPr>
            <p:cNvPr id="212" name="Oval 211">
              <a:extLst>
                <a:ext uri="{FF2B5EF4-FFF2-40B4-BE49-F238E27FC236}">
                  <a16:creationId xmlns:a16="http://schemas.microsoft.com/office/drawing/2014/main" id="{60B63CA0-A157-8D2B-EFED-5190C2D66CDB}"/>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3" name="Chord 212">
              <a:extLst>
                <a:ext uri="{FF2B5EF4-FFF2-40B4-BE49-F238E27FC236}">
                  <a16:creationId xmlns:a16="http://schemas.microsoft.com/office/drawing/2014/main" id="{98286BB6-F2BC-D9EF-412C-44519BDA6922}"/>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15" name="Group 214">
            <a:extLst>
              <a:ext uri="{FF2B5EF4-FFF2-40B4-BE49-F238E27FC236}">
                <a16:creationId xmlns:a16="http://schemas.microsoft.com/office/drawing/2014/main" id="{5DD56799-7664-1290-3AB7-0B107AE4220C}"/>
              </a:ext>
            </a:extLst>
          </p:cNvPr>
          <p:cNvGrpSpPr/>
          <p:nvPr/>
        </p:nvGrpSpPr>
        <p:grpSpPr>
          <a:xfrm>
            <a:off x="6807112" y="1931462"/>
            <a:ext cx="447057" cy="868968"/>
            <a:chOff x="2660369" y="1566525"/>
            <a:chExt cx="663579" cy="1289832"/>
          </a:xfrm>
          <a:noFill/>
        </p:grpSpPr>
        <p:sp>
          <p:nvSpPr>
            <p:cNvPr id="216" name="Oval 215">
              <a:extLst>
                <a:ext uri="{FF2B5EF4-FFF2-40B4-BE49-F238E27FC236}">
                  <a16:creationId xmlns:a16="http://schemas.microsoft.com/office/drawing/2014/main" id="{AEDBE386-BCA6-3F72-18B7-52CF389D6E5A}"/>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7" name="Chord 216">
              <a:extLst>
                <a:ext uri="{FF2B5EF4-FFF2-40B4-BE49-F238E27FC236}">
                  <a16:creationId xmlns:a16="http://schemas.microsoft.com/office/drawing/2014/main" id="{E91B2499-AC2F-F877-7904-45D5F5A90370}"/>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19" name="Group 218">
            <a:extLst>
              <a:ext uri="{FF2B5EF4-FFF2-40B4-BE49-F238E27FC236}">
                <a16:creationId xmlns:a16="http://schemas.microsoft.com/office/drawing/2014/main" id="{E07B39A7-BCF7-AF12-CE32-BE28C95F05D7}"/>
              </a:ext>
            </a:extLst>
          </p:cNvPr>
          <p:cNvGrpSpPr/>
          <p:nvPr/>
        </p:nvGrpSpPr>
        <p:grpSpPr>
          <a:xfrm>
            <a:off x="6807112" y="3211068"/>
            <a:ext cx="447057" cy="868968"/>
            <a:chOff x="2660369" y="1566525"/>
            <a:chExt cx="663579" cy="1289832"/>
          </a:xfrm>
          <a:noFill/>
        </p:grpSpPr>
        <p:sp>
          <p:nvSpPr>
            <p:cNvPr id="220" name="Oval 219">
              <a:extLst>
                <a:ext uri="{FF2B5EF4-FFF2-40B4-BE49-F238E27FC236}">
                  <a16:creationId xmlns:a16="http://schemas.microsoft.com/office/drawing/2014/main" id="{40500F85-A834-F546-1730-828803D052B8}"/>
                </a:ext>
              </a:extLst>
            </p:cNvPr>
            <p:cNvSpPr/>
            <p:nvPr/>
          </p:nvSpPr>
          <p:spPr>
            <a:xfrm>
              <a:off x="2753399" y="1566525"/>
              <a:ext cx="477520" cy="47752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1" name="Chord 220">
              <a:extLst>
                <a:ext uri="{FF2B5EF4-FFF2-40B4-BE49-F238E27FC236}">
                  <a16:creationId xmlns:a16="http://schemas.microsoft.com/office/drawing/2014/main" id="{BB127390-D620-6D11-21D2-8FD6310265D9}"/>
                </a:ext>
              </a:extLst>
            </p:cNvPr>
            <p:cNvSpPr/>
            <p:nvPr/>
          </p:nvSpPr>
          <p:spPr>
            <a:xfrm rot="10800000">
              <a:off x="2660369" y="2142751"/>
              <a:ext cx="663579" cy="713606"/>
            </a:xfrm>
            <a:prstGeom prst="chord">
              <a:avLst>
                <a:gd name="adj1" fmla="val 138076"/>
                <a:gd name="adj2" fmla="val 10579240"/>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23" name="Group 222">
            <a:extLst>
              <a:ext uri="{FF2B5EF4-FFF2-40B4-BE49-F238E27FC236}">
                <a16:creationId xmlns:a16="http://schemas.microsoft.com/office/drawing/2014/main" id="{15B290BE-5097-5EB6-EB8E-579127E380DE}"/>
              </a:ext>
            </a:extLst>
          </p:cNvPr>
          <p:cNvGrpSpPr/>
          <p:nvPr/>
        </p:nvGrpSpPr>
        <p:grpSpPr>
          <a:xfrm>
            <a:off x="6807112" y="4430624"/>
            <a:ext cx="447057" cy="868968"/>
            <a:chOff x="2660369" y="1566525"/>
            <a:chExt cx="663579" cy="1289832"/>
          </a:xfrm>
          <a:noFill/>
        </p:grpSpPr>
        <p:sp>
          <p:nvSpPr>
            <p:cNvPr id="224" name="Oval 223">
              <a:extLst>
                <a:ext uri="{FF2B5EF4-FFF2-40B4-BE49-F238E27FC236}">
                  <a16:creationId xmlns:a16="http://schemas.microsoft.com/office/drawing/2014/main" id="{21F3A97D-E2EC-5B7B-5210-B117CCA52391}"/>
                </a:ext>
              </a:extLst>
            </p:cNvPr>
            <p:cNvSpPr/>
            <p:nvPr/>
          </p:nvSpPr>
          <p:spPr>
            <a:xfrm>
              <a:off x="2753399" y="1566525"/>
              <a:ext cx="477520" cy="477520"/>
            </a:xfrm>
            <a:prstGeom prst="ellipse">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5" name="Chord 224">
              <a:extLst>
                <a:ext uri="{FF2B5EF4-FFF2-40B4-BE49-F238E27FC236}">
                  <a16:creationId xmlns:a16="http://schemas.microsoft.com/office/drawing/2014/main" id="{8770E187-5ADB-2783-8404-2D3F398BE659}"/>
                </a:ext>
              </a:extLst>
            </p:cNvPr>
            <p:cNvSpPr/>
            <p:nvPr/>
          </p:nvSpPr>
          <p:spPr>
            <a:xfrm rot="10800000">
              <a:off x="2660369" y="2142751"/>
              <a:ext cx="663579" cy="713606"/>
            </a:xfrm>
            <a:prstGeom prst="chord">
              <a:avLst>
                <a:gd name="adj1" fmla="val 138076"/>
                <a:gd name="adj2" fmla="val 10579240"/>
              </a:avLst>
            </a:prstGeom>
            <a:grp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27" name="Group 226">
            <a:extLst>
              <a:ext uri="{FF2B5EF4-FFF2-40B4-BE49-F238E27FC236}">
                <a16:creationId xmlns:a16="http://schemas.microsoft.com/office/drawing/2014/main" id="{D3FFCFDF-CA0B-B5CE-514C-266934372129}"/>
              </a:ext>
            </a:extLst>
          </p:cNvPr>
          <p:cNvGrpSpPr/>
          <p:nvPr/>
        </p:nvGrpSpPr>
        <p:grpSpPr>
          <a:xfrm>
            <a:off x="2626907" y="2053286"/>
            <a:ext cx="447057" cy="868968"/>
            <a:chOff x="2660369" y="1566525"/>
            <a:chExt cx="663579" cy="1289832"/>
          </a:xfrm>
          <a:solidFill>
            <a:schemeClr val="accent3"/>
          </a:solidFill>
        </p:grpSpPr>
        <p:sp>
          <p:nvSpPr>
            <p:cNvPr id="228" name="Oval 227">
              <a:extLst>
                <a:ext uri="{FF2B5EF4-FFF2-40B4-BE49-F238E27FC236}">
                  <a16:creationId xmlns:a16="http://schemas.microsoft.com/office/drawing/2014/main" id="{83F4E64B-C505-2DA4-8FA3-267FAEB03B2E}"/>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29" name="Chord 228">
              <a:extLst>
                <a:ext uri="{FF2B5EF4-FFF2-40B4-BE49-F238E27FC236}">
                  <a16:creationId xmlns:a16="http://schemas.microsoft.com/office/drawing/2014/main" id="{64819B21-A681-51BB-DC28-3B26841F96E1}"/>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31" name="Group 230">
            <a:extLst>
              <a:ext uri="{FF2B5EF4-FFF2-40B4-BE49-F238E27FC236}">
                <a16:creationId xmlns:a16="http://schemas.microsoft.com/office/drawing/2014/main" id="{F59616A5-F430-526C-0FCF-CF5FA63F54ED}"/>
              </a:ext>
            </a:extLst>
          </p:cNvPr>
          <p:cNvGrpSpPr/>
          <p:nvPr/>
        </p:nvGrpSpPr>
        <p:grpSpPr>
          <a:xfrm>
            <a:off x="3989895" y="2053286"/>
            <a:ext cx="447057" cy="868968"/>
            <a:chOff x="2660369" y="1566525"/>
            <a:chExt cx="663579" cy="1289832"/>
          </a:xfrm>
          <a:solidFill>
            <a:schemeClr val="accent3"/>
          </a:solidFill>
        </p:grpSpPr>
        <p:sp>
          <p:nvSpPr>
            <p:cNvPr id="232" name="Oval 231">
              <a:extLst>
                <a:ext uri="{FF2B5EF4-FFF2-40B4-BE49-F238E27FC236}">
                  <a16:creationId xmlns:a16="http://schemas.microsoft.com/office/drawing/2014/main" id="{3B1C2A48-9C4F-AD6D-1076-94132D0D277B}"/>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3" name="Chord 232">
              <a:extLst>
                <a:ext uri="{FF2B5EF4-FFF2-40B4-BE49-F238E27FC236}">
                  <a16:creationId xmlns:a16="http://schemas.microsoft.com/office/drawing/2014/main" id="{95C2C487-17F0-D014-E37F-960574838948}"/>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35" name="Group 234">
            <a:extLst>
              <a:ext uri="{FF2B5EF4-FFF2-40B4-BE49-F238E27FC236}">
                <a16:creationId xmlns:a16="http://schemas.microsoft.com/office/drawing/2014/main" id="{3E1CB77D-4023-18C5-E2F8-B7B3381158F7}"/>
              </a:ext>
            </a:extLst>
          </p:cNvPr>
          <p:cNvGrpSpPr/>
          <p:nvPr/>
        </p:nvGrpSpPr>
        <p:grpSpPr>
          <a:xfrm>
            <a:off x="5352883" y="2053286"/>
            <a:ext cx="447057" cy="868968"/>
            <a:chOff x="2660369" y="1566525"/>
            <a:chExt cx="663579" cy="1289832"/>
          </a:xfrm>
          <a:solidFill>
            <a:schemeClr val="accent3"/>
          </a:solidFill>
        </p:grpSpPr>
        <p:sp>
          <p:nvSpPr>
            <p:cNvPr id="236" name="Oval 235">
              <a:extLst>
                <a:ext uri="{FF2B5EF4-FFF2-40B4-BE49-F238E27FC236}">
                  <a16:creationId xmlns:a16="http://schemas.microsoft.com/office/drawing/2014/main" id="{BCEFF7DB-A981-3E6E-314C-0C0B13C7D22D}"/>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7" name="Chord 236">
              <a:extLst>
                <a:ext uri="{FF2B5EF4-FFF2-40B4-BE49-F238E27FC236}">
                  <a16:creationId xmlns:a16="http://schemas.microsoft.com/office/drawing/2014/main" id="{24A2DA67-695D-07D2-07E6-0CC80CC2468B}"/>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39" name="Group 238">
            <a:extLst>
              <a:ext uri="{FF2B5EF4-FFF2-40B4-BE49-F238E27FC236}">
                <a16:creationId xmlns:a16="http://schemas.microsoft.com/office/drawing/2014/main" id="{844E0365-DEEF-6618-B638-3E0FB381EBBB}"/>
              </a:ext>
            </a:extLst>
          </p:cNvPr>
          <p:cNvGrpSpPr/>
          <p:nvPr/>
        </p:nvGrpSpPr>
        <p:grpSpPr>
          <a:xfrm>
            <a:off x="2626907" y="4331940"/>
            <a:ext cx="447057" cy="868968"/>
            <a:chOff x="2660369" y="1566525"/>
            <a:chExt cx="663579" cy="1289832"/>
          </a:xfrm>
          <a:solidFill>
            <a:schemeClr val="accent1"/>
          </a:solidFill>
        </p:grpSpPr>
        <p:sp>
          <p:nvSpPr>
            <p:cNvPr id="240" name="Oval 239">
              <a:extLst>
                <a:ext uri="{FF2B5EF4-FFF2-40B4-BE49-F238E27FC236}">
                  <a16:creationId xmlns:a16="http://schemas.microsoft.com/office/drawing/2014/main" id="{17D88A7A-DBFC-70A5-F05C-FBFBD6FFE81C}"/>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1" name="Chord 240">
              <a:extLst>
                <a:ext uri="{FF2B5EF4-FFF2-40B4-BE49-F238E27FC236}">
                  <a16:creationId xmlns:a16="http://schemas.microsoft.com/office/drawing/2014/main" id="{704592FE-B6D3-B9B8-C961-2828615293D1}"/>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43" name="Group 242">
            <a:extLst>
              <a:ext uri="{FF2B5EF4-FFF2-40B4-BE49-F238E27FC236}">
                <a16:creationId xmlns:a16="http://schemas.microsoft.com/office/drawing/2014/main" id="{02161478-53B1-4C9C-065A-F27D61C1DE58}"/>
              </a:ext>
            </a:extLst>
          </p:cNvPr>
          <p:cNvGrpSpPr/>
          <p:nvPr/>
        </p:nvGrpSpPr>
        <p:grpSpPr>
          <a:xfrm>
            <a:off x="3989895" y="4331940"/>
            <a:ext cx="447057" cy="868968"/>
            <a:chOff x="2660369" y="1566525"/>
            <a:chExt cx="663579" cy="1289832"/>
          </a:xfrm>
          <a:solidFill>
            <a:schemeClr val="accent1"/>
          </a:solidFill>
        </p:grpSpPr>
        <p:sp>
          <p:nvSpPr>
            <p:cNvPr id="244" name="Oval 243">
              <a:extLst>
                <a:ext uri="{FF2B5EF4-FFF2-40B4-BE49-F238E27FC236}">
                  <a16:creationId xmlns:a16="http://schemas.microsoft.com/office/drawing/2014/main" id="{487C1FD9-1DED-E055-E915-B2C2D4ABD4CE}"/>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5" name="Chord 244">
              <a:extLst>
                <a:ext uri="{FF2B5EF4-FFF2-40B4-BE49-F238E27FC236}">
                  <a16:creationId xmlns:a16="http://schemas.microsoft.com/office/drawing/2014/main" id="{FCCE9ED4-65D1-5F85-E65B-B80880993F2A}"/>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47" name="Group 246">
            <a:extLst>
              <a:ext uri="{FF2B5EF4-FFF2-40B4-BE49-F238E27FC236}">
                <a16:creationId xmlns:a16="http://schemas.microsoft.com/office/drawing/2014/main" id="{22FC8F03-9CD9-6EF0-402D-948F146A86E5}"/>
              </a:ext>
            </a:extLst>
          </p:cNvPr>
          <p:cNvGrpSpPr/>
          <p:nvPr/>
        </p:nvGrpSpPr>
        <p:grpSpPr>
          <a:xfrm>
            <a:off x="5352883" y="4331940"/>
            <a:ext cx="447057" cy="868968"/>
            <a:chOff x="2660369" y="1566525"/>
            <a:chExt cx="663579" cy="1289832"/>
          </a:xfrm>
          <a:solidFill>
            <a:schemeClr val="accent1"/>
          </a:solidFill>
        </p:grpSpPr>
        <p:sp>
          <p:nvSpPr>
            <p:cNvPr id="248" name="Oval 247">
              <a:extLst>
                <a:ext uri="{FF2B5EF4-FFF2-40B4-BE49-F238E27FC236}">
                  <a16:creationId xmlns:a16="http://schemas.microsoft.com/office/drawing/2014/main" id="{0C2D855E-2532-0778-DD79-CFD751117A4A}"/>
                </a:ext>
              </a:extLst>
            </p:cNvPr>
            <p:cNvSpPr/>
            <p:nvPr/>
          </p:nvSpPr>
          <p:spPr>
            <a:xfrm>
              <a:off x="2753399" y="1566525"/>
              <a:ext cx="477520" cy="477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9" name="Chord 248">
              <a:extLst>
                <a:ext uri="{FF2B5EF4-FFF2-40B4-BE49-F238E27FC236}">
                  <a16:creationId xmlns:a16="http://schemas.microsoft.com/office/drawing/2014/main" id="{E8503EDE-D890-E4E7-030C-4CACC2784B73}"/>
                </a:ext>
              </a:extLst>
            </p:cNvPr>
            <p:cNvSpPr/>
            <p:nvPr/>
          </p:nvSpPr>
          <p:spPr>
            <a:xfrm rot="10800000">
              <a:off x="2660369" y="2142751"/>
              <a:ext cx="663579" cy="713606"/>
            </a:xfrm>
            <a:prstGeom prst="chord">
              <a:avLst>
                <a:gd name="adj1" fmla="val 138076"/>
                <a:gd name="adj2" fmla="val 10579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2" name="TextBox 12">
            <a:extLst>
              <a:ext uri="{FF2B5EF4-FFF2-40B4-BE49-F238E27FC236}">
                <a16:creationId xmlns:a16="http://schemas.microsoft.com/office/drawing/2014/main" id="{C0696A23-558D-553E-F4E1-CFB321CB52D0}"/>
              </a:ext>
            </a:extLst>
          </p:cNvPr>
          <p:cNvSpPr txBox="1"/>
          <p:nvPr/>
        </p:nvSpPr>
        <p:spPr>
          <a:xfrm>
            <a:off x="9745591" y="3068287"/>
            <a:ext cx="1582414" cy="670825"/>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Equipo de </a:t>
            </a:r>
          </a:p>
          <a:p>
            <a:pPr algn="ctr">
              <a:lnSpc>
                <a:spcPct val="107000"/>
              </a:lnSpc>
            </a:pPr>
            <a:r>
              <a:rPr lang="es-ES_tradnl" sz="1200" b="1" dirty="0">
                <a:latin typeface="Arial" panose="020B0604020202020204" pitchFamily="34" charset="0"/>
                <a:cs typeface="Arial" panose="020B0604020202020204" pitchFamily="34" charset="0"/>
              </a:rPr>
              <a:t>Protección de la Infancia</a:t>
            </a:r>
          </a:p>
        </p:txBody>
      </p:sp>
      <p:sp>
        <p:nvSpPr>
          <p:cNvPr id="3" name="TextBox 23">
            <a:extLst>
              <a:ext uri="{FF2B5EF4-FFF2-40B4-BE49-F238E27FC236}">
                <a16:creationId xmlns:a16="http://schemas.microsoft.com/office/drawing/2014/main" id="{21D06663-ECC6-9EA8-C7AC-E46AC324663A}"/>
              </a:ext>
            </a:extLst>
          </p:cNvPr>
          <p:cNvSpPr txBox="1"/>
          <p:nvPr/>
        </p:nvSpPr>
        <p:spPr>
          <a:xfrm>
            <a:off x="9745591" y="5154262"/>
            <a:ext cx="1582414" cy="473271"/>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Administrador del sistema</a:t>
            </a:r>
          </a:p>
        </p:txBody>
      </p:sp>
      <p:sp>
        <p:nvSpPr>
          <p:cNvPr id="4" name="TextBox 27">
            <a:extLst>
              <a:ext uri="{FF2B5EF4-FFF2-40B4-BE49-F238E27FC236}">
                <a16:creationId xmlns:a16="http://schemas.microsoft.com/office/drawing/2014/main" id="{287C4D73-FFED-5F3C-3F72-554E5CE3E987}"/>
              </a:ext>
            </a:extLst>
          </p:cNvPr>
          <p:cNvSpPr txBox="1"/>
          <p:nvPr/>
        </p:nvSpPr>
        <p:spPr>
          <a:xfrm>
            <a:off x="8078355" y="3867873"/>
            <a:ext cx="1582414" cy="275653"/>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Administrador</a:t>
            </a:r>
          </a:p>
        </p:txBody>
      </p:sp>
      <p:sp>
        <p:nvSpPr>
          <p:cNvPr id="5" name="TextBox 32">
            <a:extLst>
              <a:ext uri="{FF2B5EF4-FFF2-40B4-BE49-F238E27FC236}">
                <a16:creationId xmlns:a16="http://schemas.microsoft.com/office/drawing/2014/main" id="{31B515C4-8DE4-6A34-E78F-B8B6397B4412}"/>
              </a:ext>
            </a:extLst>
          </p:cNvPr>
          <p:cNvSpPr txBox="1"/>
          <p:nvPr/>
        </p:nvSpPr>
        <p:spPr>
          <a:xfrm>
            <a:off x="6015230" y="2636795"/>
            <a:ext cx="2052329" cy="473206"/>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Director A de Protección de la Infancia</a:t>
            </a:r>
          </a:p>
        </p:txBody>
      </p:sp>
      <p:sp>
        <p:nvSpPr>
          <p:cNvPr id="6" name="TextBox 36">
            <a:extLst>
              <a:ext uri="{FF2B5EF4-FFF2-40B4-BE49-F238E27FC236}">
                <a16:creationId xmlns:a16="http://schemas.microsoft.com/office/drawing/2014/main" id="{9B7A4558-B01C-8D71-6BC7-BB686DA328CF}"/>
              </a:ext>
            </a:extLst>
          </p:cNvPr>
          <p:cNvSpPr txBox="1"/>
          <p:nvPr/>
        </p:nvSpPr>
        <p:spPr>
          <a:xfrm>
            <a:off x="6006423" y="3955581"/>
            <a:ext cx="2048434" cy="275588"/>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Director de PI (A y B)</a:t>
            </a:r>
          </a:p>
        </p:txBody>
      </p:sp>
      <p:sp>
        <p:nvSpPr>
          <p:cNvPr id="7" name="TextBox 40">
            <a:extLst>
              <a:ext uri="{FF2B5EF4-FFF2-40B4-BE49-F238E27FC236}">
                <a16:creationId xmlns:a16="http://schemas.microsoft.com/office/drawing/2014/main" id="{C11DAA75-00CF-3FC2-419F-A141F0ECC89A}"/>
              </a:ext>
            </a:extLst>
          </p:cNvPr>
          <p:cNvSpPr txBox="1"/>
          <p:nvPr/>
        </p:nvSpPr>
        <p:spPr>
          <a:xfrm>
            <a:off x="6239433" y="5175137"/>
            <a:ext cx="1582414" cy="670825"/>
          </a:xfrm>
          <a:prstGeom prst="rect">
            <a:avLst/>
          </a:prstGeom>
          <a:noFill/>
        </p:spPr>
        <p:txBody>
          <a:bodyPr wrap="square">
            <a:spAutoFit/>
          </a:bodyPr>
          <a:lstStyle/>
          <a:p>
            <a:pPr algn="ctr">
              <a:lnSpc>
                <a:spcPct val="107000"/>
              </a:lnSpc>
            </a:pPr>
            <a:r>
              <a:rPr lang="es-ES_tradnl" sz="1200" b="1" dirty="0">
                <a:latin typeface="Arial" panose="020B0604020202020204" pitchFamily="34" charset="0"/>
                <a:cs typeface="Arial" panose="020B0604020202020204" pitchFamily="34" charset="0"/>
              </a:rPr>
              <a:t>Director A de Protección de la Infancia</a:t>
            </a:r>
          </a:p>
        </p:txBody>
      </p:sp>
      <p:sp>
        <p:nvSpPr>
          <p:cNvPr id="8" name="TextBox 44">
            <a:extLst>
              <a:ext uri="{FF2B5EF4-FFF2-40B4-BE49-F238E27FC236}">
                <a16:creationId xmlns:a16="http://schemas.microsoft.com/office/drawing/2014/main" id="{89AB1772-7151-4CBD-9E13-1CB92C1F65A6}"/>
              </a:ext>
            </a:extLst>
          </p:cNvPr>
          <p:cNvSpPr txBox="1"/>
          <p:nvPr/>
        </p:nvSpPr>
        <p:spPr>
          <a:xfrm>
            <a:off x="2254048" y="2797799"/>
            <a:ext cx="1192773" cy="473206"/>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sp>
        <p:nvSpPr>
          <p:cNvPr id="9" name="TextBox 56">
            <a:extLst>
              <a:ext uri="{FF2B5EF4-FFF2-40B4-BE49-F238E27FC236}">
                <a16:creationId xmlns:a16="http://schemas.microsoft.com/office/drawing/2014/main" id="{9E2D3ED0-6ECF-3614-BBFC-96CF4ADF24E8}"/>
              </a:ext>
            </a:extLst>
          </p:cNvPr>
          <p:cNvSpPr txBox="1"/>
          <p:nvPr/>
        </p:nvSpPr>
        <p:spPr>
          <a:xfrm>
            <a:off x="3617036" y="2797799"/>
            <a:ext cx="1192773" cy="473206"/>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sp>
        <p:nvSpPr>
          <p:cNvPr id="10" name="TextBox 60">
            <a:extLst>
              <a:ext uri="{FF2B5EF4-FFF2-40B4-BE49-F238E27FC236}">
                <a16:creationId xmlns:a16="http://schemas.microsoft.com/office/drawing/2014/main" id="{7BD0F054-AE79-F004-AA69-659934810E7A}"/>
              </a:ext>
            </a:extLst>
          </p:cNvPr>
          <p:cNvSpPr txBox="1"/>
          <p:nvPr/>
        </p:nvSpPr>
        <p:spPr>
          <a:xfrm>
            <a:off x="4980024" y="2797799"/>
            <a:ext cx="1192773" cy="473206"/>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sp>
        <p:nvSpPr>
          <p:cNvPr id="11" name="TextBox 64">
            <a:extLst>
              <a:ext uri="{FF2B5EF4-FFF2-40B4-BE49-F238E27FC236}">
                <a16:creationId xmlns:a16="http://schemas.microsoft.com/office/drawing/2014/main" id="{9159F605-E92D-0052-2D2B-1558D5B28F40}"/>
              </a:ext>
            </a:extLst>
          </p:cNvPr>
          <p:cNvSpPr txBox="1"/>
          <p:nvPr/>
        </p:nvSpPr>
        <p:spPr>
          <a:xfrm>
            <a:off x="2254048" y="5076453"/>
            <a:ext cx="1192773" cy="473271"/>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sp>
        <p:nvSpPr>
          <p:cNvPr id="12" name="TextBox 68">
            <a:extLst>
              <a:ext uri="{FF2B5EF4-FFF2-40B4-BE49-F238E27FC236}">
                <a16:creationId xmlns:a16="http://schemas.microsoft.com/office/drawing/2014/main" id="{430326EA-C84F-96C1-2512-3157B86619CC}"/>
              </a:ext>
            </a:extLst>
          </p:cNvPr>
          <p:cNvSpPr txBox="1"/>
          <p:nvPr/>
        </p:nvSpPr>
        <p:spPr>
          <a:xfrm>
            <a:off x="3617036" y="5076453"/>
            <a:ext cx="1192773" cy="473271"/>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sp>
        <p:nvSpPr>
          <p:cNvPr id="13" name="TextBox 72">
            <a:extLst>
              <a:ext uri="{FF2B5EF4-FFF2-40B4-BE49-F238E27FC236}">
                <a16:creationId xmlns:a16="http://schemas.microsoft.com/office/drawing/2014/main" id="{F0F7A012-8B80-86F8-7274-72BD196DE124}"/>
              </a:ext>
            </a:extLst>
          </p:cNvPr>
          <p:cNvSpPr txBox="1"/>
          <p:nvPr/>
        </p:nvSpPr>
        <p:spPr>
          <a:xfrm>
            <a:off x="4980024" y="5076453"/>
            <a:ext cx="1192773" cy="473271"/>
          </a:xfrm>
          <a:prstGeom prst="rect">
            <a:avLst/>
          </a:prstGeom>
          <a:noFill/>
        </p:spPr>
        <p:txBody>
          <a:bodyPr wrap="square">
            <a:spAutoFit/>
          </a:bodyPr>
          <a:lstStyle/>
          <a:p>
            <a:pPr algn="ctr">
              <a:lnSpc>
                <a:spcPct val="107000"/>
              </a:lnSpc>
            </a:pPr>
            <a:r>
              <a:rPr lang="es-ES_tradnl" sz="1200" dirty="0">
                <a:latin typeface="Arial" panose="020B0604020202020204" pitchFamily="34" charset="0"/>
                <a:cs typeface="Arial" panose="020B0604020202020204" pitchFamily="34" charset="0"/>
              </a:rPr>
              <a:t>Asistente social de PI</a:t>
            </a:r>
          </a:p>
        </p:txBody>
      </p:sp>
      <p:sp>
        <p:nvSpPr>
          <p:cNvPr id="14" name="TextBox 73">
            <a:extLst>
              <a:ext uri="{FF2B5EF4-FFF2-40B4-BE49-F238E27FC236}">
                <a16:creationId xmlns:a16="http://schemas.microsoft.com/office/drawing/2014/main" id="{A35A03D0-1625-0819-84A9-3E606FAF27BF}"/>
              </a:ext>
            </a:extLst>
          </p:cNvPr>
          <p:cNvSpPr txBox="1"/>
          <p:nvPr/>
        </p:nvSpPr>
        <p:spPr>
          <a:xfrm>
            <a:off x="1294867" y="4612567"/>
            <a:ext cx="1192773" cy="275653"/>
          </a:xfrm>
          <a:prstGeom prst="rect">
            <a:avLst/>
          </a:prstGeom>
          <a:noFill/>
        </p:spPr>
        <p:txBody>
          <a:bodyPr wrap="square">
            <a:spAutoFit/>
          </a:bodyPr>
          <a:lstStyle/>
          <a:p>
            <a:pPr>
              <a:lnSpc>
                <a:spcPct val="107000"/>
              </a:lnSpc>
            </a:pPr>
            <a:r>
              <a:rPr lang="es-ES_tradnl" sz="1200" b="1" dirty="0">
                <a:latin typeface="Arial" panose="020B0604020202020204" pitchFamily="34" charset="0"/>
                <a:cs typeface="Arial" panose="020B0604020202020204" pitchFamily="34" charset="0"/>
              </a:rPr>
              <a:t>AGENCIA B</a:t>
            </a:r>
          </a:p>
        </p:txBody>
      </p:sp>
      <p:sp>
        <p:nvSpPr>
          <p:cNvPr id="15" name="TextBox 74">
            <a:extLst>
              <a:ext uri="{FF2B5EF4-FFF2-40B4-BE49-F238E27FC236}">
                <a16:creationId xmlns:a16="http://schemas.microsoft.com/office/drawing/2014/main" id="{51F89AA7-1051-6766-6D88-1670C939D9AC}"/>
              </a:ext>
            </a:extLst>
          </p:cNvPr>
          <p:cNvSpPr txBox="1"/>
          <p:nvPr/>
        </p:nvSpPr>
        <p:spPr>
          <a:xfrm>
            <a:off x="1294867" y="2348787"/>
            <a:ext cx="1192773" cy="275653"/>
          </a:xfrm>
          <a:prstGeom prst="rect">
            <a:avLst/>
          </a:prstGeom>
          <a:noFill/>
        </p:spPr>
        <p:txBody>
          <a:bodyPr wrap="square">
            <a:spAutoFit/>
          </a:bodyPr>
          <a:lstStyle/>
          <a:p>
            <a:pPr>
              <a:lnSpc>
                <a:spcPct val="107000"/>
              </a:lnSpc>
            </a:pPr>
            <a:r>
              <a:rPr lang="es-ES_tradnl" sz="1200" b="1" dirty="0">
                <a:latin typeface="Arial" panose="020B0604020202020204" pitchFamily="34" charset="0"/>
                <a:cs typeface="Arial" panose="020B0604020202020204" pitchFamily="34" charset="0"/>
              </a:rPr>
              <a:t>AGENCIA A</a:t>
            </a:r>
          </a:p>
        </p:txBody>
      </p:sp>
    </p:spTree>
    <p:extLst>
      <p:ext uri="{BB962C8B-B14F-4D97-AF65-F5344CB8AC3E}">
        <p14:creationId xmlns:p14="http://schemas.microsoft.com/office/powerpoint/2010/main" val="421888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normAutofit/>
          </a:bodyPr>
          <a:lstStyle/>
          <a:p>
            <a:r>
              <a:rPr lang="es-ES_tradnl" dirty="0">
                <a:latin typeface="Arial"/>
                <a:cs typeface="Arial"/>
              </a:rPr>
              <a:t>¿Cuál es el objetivo de esta formación? </a:t>
            </a:r>
          </a:p>
        </p:txBody>
      </p:sp>
      <p:sp>
        <p:nvSpPr>
          <p:cNvPr id="6" name="TextBox 5">
            <a:extLst>
              <a:ext uri="{FF2B5EF4-FFF2-40B4-BE49-F238E27FC236}">
                <a16:creationId xmlns:a16="http://schemas.microsoft.com/office/drawing/2014/main" id="{4781D507-3AE3-061B-405A-E31769A0BE47}"/>
              </a:ext>
            </a:extLst>
          </p:cNvPr>
          <p:cNvSpPr txBox="1"/>
          <p:nvPr/>
        </p:nvSpPr>
        <p:spPr>
          <a:xfrm>
            <a:off x="5553868" y="2421905"/>
            <a:ext cx="5418932" cy="2554545"/>
          </a:xfrm>
          <a:prstGeom prst="rect">
            <a:avLst/>
          </a:prstGeom>
          <a:noFill/>
        </p:spPr>
        <p:txBody>
          <a:bodyPr wrap="square" rtlCol="0">
            <a:spAutoFit/>
          </a:bodyPr>
          <a:lstStyle/>
          <a:p>
            <a:r>
              <a:rPr lang="es-ES_tradnl" sz="3200" b="1" dirty="0">
                <a:latin typeface="Arial" panose="020B0604020202020204" pitchFamily="34" charset="0"/>
                <a:cs typeface="Arial" panose="020B0604020202020204" pitchFamily="34" charset="0"/>
              </a:rPr>
              <a:t>Descubrir cómo CPIMS+ puede ayudarnos a garantizar y mejorar la calidad en la gestión de casos</a:t>
            </a:r>
          </a:p>
        </p:txBody>
      </p:sp>
      <p:grpSp>
        <p:nvGrpSpPr>
          <p:cNvPr id="7" name="Group 6">
            <a:extLst>
              <a:ext uri="{FF2B5EF4-FFF2-40B4-BE49-F238E27FC236}">
                <a16:creationId xmlns:a16="http://schemas.microsoft.com/office/drawing/2014/main" id="{5244CD64-CD2B-0A39-E123-831F4287BD0F}"/>
              </a:ext>
            </a:extLst>
          </p:cNvPr>
          <p:cNvGrpSpPr/>
          <p:nvPr/>
        </p:nvGrpSpPr>
        <p:grpSpPr>
          <a:xfrm>
            <a:off x="1641797" y="2326116"/>
            <a:ext cx="2828868" cy="2436278"/>
            <a:chOff x="4416926" y="1952645"/>
            <a:chExt cx="1178615" cy="1015047"/>
          </a:xfrm>
        </p:grpSpPr>
        <p:sp>
          <p:nvSpPr>
            <p:cNvPr id="8" name="Rectangle: Rounded Corners 7">
              <a:extLst>
                <a:ext uri="{FF2B5EF4-FFF2-40B4-BE49-F238E27FC236}">
                  <a16:creationId xmlns:a16="http://schemas.microsoft.com/office/drawing/2014/main" id="{EF44F72D-74F1-D7CA-5A63-02646252A346}"/>
                </a:ext>
              </a:extLst>
            </p:cNvPr>
            <p:cNvSpPr/>
            <p:nvPr/>
          </p:nvSpPr>
          <p:spPr>
            <a:xfrm rot="20570022">
              <a:off x="4447704" y="2313235"/>
              <a:ext cx="155800" cy="50995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B9077879-1CFE-76E1-BA42-84EFD5DE4A11}"/>
                </a:ext>
              </a:extLst>
            </p:cNvPr>
            <p:cNvSpPr/>
            <p:nvPr/>
          </p:nvSpPr>
          <p:spPr>
            <a:xfrm rot="734835">
              <a:off x="4416926" y="2065608"/>
              <a:ext cx="152465" cy="3858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Rounded Corners 9">
              <a:extLst>
                <a:ext uri="{FF2B5EF4-FFF2-40B4-BE49-F238E27FC236}">
                  <a16:creationId xmlns:a16="http://schemas.microsoft.com/office/drawing/2014/main" id="{468F153D-A436-7433-0D9E-6C9644195F25}"/>
                </a:ext>
              </a:extLst>
            </p:cNvPr>
            <p:cNvSpPr/>
            <p:nvPr/>
          </p:nvSpPr>
          <p:spPr>
            <a:xfrm rot="21032989">
              <a:off x="4615614" y="2373582"/>
              <a:ext cx="149730" cy="35863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lowchart: Manual Input 10">
              <a:extLst>
                <a:ext uri="{FF2B5EF4-FFF2-40B4-BE49-F238E27FC236}">
                  <a16:creationId xmlns:a16="http://schemas.microsoft.com/office/drawing/2014/main" id="{74E847DB-4FA5-DF0F-6077-94FC87DE9877}"/>
                </a:ext>
              </a:extLst>
            </p:cNvPr>
            <p:cNvSpPr/>
            <p:nvPr/>
          </p:nvSpPr>
          <p:spPr>
            <a:xfrm rot="4370022" flipH="1">
              <a:off x="4566067" y="2612552"/>
              <a:ext cx="197560" cy="305529"/>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8C25DF8F-C761-AB04-4AFC-F963282CACF3}"/>
                </a:ext>
              </a:extLst>
            </p:cNvPr>
            <p:cNvSpPr/>
            <p:nvPr/>
          </p:nvSpPr>
          <p:spPr>
            <a:xfrm rot="1076057" flipH="1">
              <a:off x="5400700" y="2349090"/>
              <a:ext cx="161053" cy="50995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Rounded Corners 12">
              <a:extLst>
                <a:ext uri="{FF2B5EF4-FFF2-40B4-BE49-F238E27FC236}">
                  <a16:creationId xmlns:a16="http://schemas.microsoft.com/office/drawing/2014/main" id="{7A4F3CF6-D76D-ECD0-EE4E-9F70AEB820B5}"/>
                </a:ext>
              </a:extLst>
            </p:cNvPr>
            <p:cNvSpPr/>
            <p:nvPr/>
          </p:nvSpPr>
          <p:spPr>
            <a:xfrm rot="20911244" flipH="1">
              <a:off x="5437935" y="2101053"/>
              <a:ext cx="157606" cy="39828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Rounded Corners 13">
              <a:extLst>
                <a:ext uri="{FF2B5EF4-FFF2-40B4-BE49-F238E27FC236}">
                  <a16:creationId xmlns:a16="http://schemas.microsoft.com/office/drawing/2014/main" id="{E8C19917-8CBC-5957-6C26-D5721E5E8AA1}"/>
                </a:ext>
              </a:extLst>
            </p:cNvPr>
            <p:cNvSpPr/>
            <p:nvPr/>
          </p:nvSpPr>
          <p:spPr>
            <a:xfrm rot="613090" flipH="1">
              <a:off x="5233983" y="2403167"/>
              <a:ext cx="154779" cy="358638"/>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Flowchart: Manual Input 14">
              <a:extLst>
                <a:ext uri="{FF2B5EF4-FFF2-40B4-BE49-F238E27FC236}">
                  <a16:creationId xmlns:a16="http://schemas.microsoft.com/office/drawing/2014/main" id="{4AB818B5-2554-1F12-3126-460479B2371B}"/>
                </a:ext>
              </a:extLst>
            </p:cNvPr>
            <p:cNvSpPr/>
            <p:nvPr/>
          </p:nvSpPr>
          <p:spPr>
            <a:xfrm rot="17276057">
              <a:off x="5238172" y="2640595"/>
              <a:ext cx="197560" cy="315831"/>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ound Same Side Corner Rectangle 21">
              <a:extLst>
                <a:ext uri="{FF2B5EF4-FFF2-40B4-BE49-F238E27FC236}">
                  <a16:creationId xmlns:a16="http://schemas.microsoft.com/office/drawing/2014/main" id="{5F00AA32-B71B-18A3-9F43-8E5C0A7C8753}"/>
                </a:ext>
              </a:extLst>
            </p:cNvPr>
            <p:cNvSpPr/>
            <p:nvPr/>
          </p:nvSpPr>
          <p:spPr>
            <a:xfrm>
              <a:off x="4880503" y="2250894"/>
              <a:ext cx="251673" cy="267545"/>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5B42B9DB-7697-1DCE-026A-33183457CDDC}"/>
                </a:ext>
              </a:extLst>
            </p:cNvPr>
            <p:cNvSpPr/>
            <p:nvPr/>
          </p:nvSpPr>
          <p:spPr>
            <a:xfrm>
              <a:off x="4878636" y="1952645"/>
              <a:ext cx="254533" cy="2545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AAC6863E-CAD6-1C03-5EC3-55D4DFBC1A73}"/>
                </a:ext>
              </a:extLst>
            </p:cNvPr>
            <p:cNvSpPr/>
            <p:nvPr/>
          </p:nvSpPr>
          <p:spPr>
            <a:xfrm>
              <a:off x="4538838" y="2765316"/>
              <a:ext cx="241922" cy="2023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A11A1D3E-7A92-EE9B-A550-3C2C42A0F9F0}"/>
                </a:ext>
              </a:extLst>
            </p:cNvPr>
            <p:cNvSpPr/>
            <p:nvPr/>
          </p:nvSpPr>
          <p:spPr>
            <a:xfrm>
              <a:off x="5217172" y="2765316"/>
              <a:ext cx="241922" cy="2023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7102434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r>
              <a:rPr lang="es-ES_tradnl" dirty="0">
                <a:latin typeface="Arial"/>
                <a:cs typeface="Arial"/>
              </a:rPr>
              <a:t>Demostración en CPIMS </a:t>
            </a:r>
            <a:endParaRPr lang="es-ES_tradnl" dirty="0"/>
          </a:p>
        </p:txBody>
      </p:sp>
      <p:sp>
        <p:nvSpPr>
          <p:cNvPr id="2" name="Google Shape;798;p37">
            <a:extLst>
              <a:ext uri="{FF2B5EF4-FFF2-40B4-BE49-F238E27FC236}">
                <a16:creationId xmlns:a16="http://schemas.microsoft.com/office/drawing/2014/main" id="{E05D7B66-2035-EC4B-C21F-DE671BC80E74}"/>
              </a:ext>
            </a:extLst>
          </p:cNvPr>
          <p:cNvSpPr txBox="1"/>
          <p:nvPr/>
        </p:nvSpPr>
        <p:spPr>
          <a:xfrm>
            <a:off x="6096001" y="1893708"/>
            <a:ext cx="4583090" cy="401266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3"/>
              </a:rPr>
              <a:t>Cómo ingresar y navegar por CPIMS+</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Flujo de trabajo</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4"/>
              </a:rPr>
              <a:t>Contacto y ayuda</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Permisos y acceso en función de la “necesidad de saber”</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Propietario del registro </a:t>
            </a:r>
          </a:p>
        </p:txBody>
      </p:sp>
      <p:pic>
        <p:nvPicPr>
          <p:cNvPr id="6" name="Graphic 5" descr="Vlog with solid fill">
            <a:hlinkClick r:id="rId5"/>
            <a:extLst>
              <a:ext uri="{FF2B5EF4-FFF2-40B4-BE49-F238E27FC236}">
                <a16:creationId xmlns:a16="http://schemas.microsoft.com/office/drawing/2014/main" id="{8ECC9BB6-D455-B19D-BF12-8C27E1EC97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1401" y="1708428"/>
            <a:ext cx="3952227" cy="3952227"/>
          </a:xfrm>
          <a:prstGeom prst="rect">
            <a:avLst/>
          </a:prstGeom>
        </p:spPr>
      </p:pic>
    </p:spTree>
    <p:extLst>
      <p:ext uri="{BB962C8B-B14F-4D97-AF65-F5344CB8AC3E}">
        <p14:creationId xmlns:p14="http://schemas.microsoft.com/office/powerpoint/2010/main" val="2424604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normAutofit/>
          </a:bodyPr>
          <a:lstStyle/>
          <a:p>
            <a:pPr marL="0" lvl="0" indent="0" rtl="0">
              <a:lnSpc>
                <a:spcPct val="90000"/>
              </a:lnSpc>
              <a:spcBef>
                <a:spcPts val="0"/>
              </a:spcBef>
              <a:spcAft>
                <a:spcPts val="0"/>
              </a:spcAft>
              <a:buClr>
                <a:schemeClr val="lt1"/>
              </a:buClr>
              <a:buSzPts val="3600"/>
              <a:buNone/>
            </a:pPr>
            <a:r>
              <a:rPr lang="es-ES_tradnl" dirty="0"/>
              <a:t>Lecciones clave</a:t>
            </a:r>
          </a:p>
        </p:txBody>
      </p:sp>
      <p:sp>
        <p:nvSpPr>
          <p:cNvPr id="2" name="Google Shape;798;p37">
            <a:extLst>
              <a:ext uri="{FF2B5EF4-FFF2-40B4-BE49-F238E27FC236}">
                <a16:creationId xmlns:a16="http://schemas.microsoft.com/office/drawing/2014/main" id="{2E3B1C03-5334-2FE9-C38D-D1AA877E2DE8}"/>
              </a:ext>
            </a:extLst>
          </p:cNvPr>
          <p:cNvSpPr txBox="1"/>
          <p:nvPr/>
        </p:nvSpPr>
        <p:spPr>
          <a:xfrm>
            <a:off x="561730" y="3386881"/>
            <a:ext cx="2252451" cy="187047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800" dirty="0">
                <a:solidFill>
                  <a:schemeClr val="dk1"/>
                </a:solidFill>
                <a:latin typeface="Arial" panose="020B0604020202020204" pitchFamily="34" charset="0"/>
                <a:ea typeface="Helvetica Neue"/>
                <a:cs typeface="Arial" panose="020B0604020202020204" pitchFamily="34" charset="0"/>
                <a:sym typeface="Helvetica Neue"/>
              </a:rPr>
              <a:t>Hacer una buena gestión de la información no sirve de nada si no se hace una gestión de casos de calidad</a:t>
            </a:r>
          </a:p>
        </p:txBody>
      </p:sp>
      <p:sp>
        <p:nvSpPr>
          <p:cNvPr id="3" name="Google Shape;799;p37">
            <a:extLst>
              <a:ext uri="{FF2B5EF4-FFF2-40B4-BE49-F238E27FC236}">
                <a16:creationId xmlns:a16="http://schemas.microsoft.com/office/drawing/2014/main" id="{6FB160C2-F068-C520-9B27-2877CFE1FF2F}"/>
              </a:ext>
            </a:extLst>
          </p:cNvPr>
          <p:cNvSpPr txBox="1"/>
          <p:nvPr/>
        </p:nvSpPr>
        <p:spPr>
          <a:xfrm>
            <a:off x="3361418" y="3386881"/>
            <a:ext cx="2514424" cy="246319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800" dirty="0">
                <a:solidFill>
                  <a:schemeClr val="dk1"/>
                </a:solidFill>
                <a:latin typeface="Arial" panose="020B0604020202020204" pitchFamily="34" charset="0"/>
                <a:ea typeface="Helvetica Neue"/>
                <a:cs typeface="Arial" panose="020B0604020202020204" pitchFamily="34" charset="0"/>
                <a:sym typeface="Helvetica Neue"/>
              </a:rPr>
              <a:t>Todo programa/software para gestionar casos en formato digital, incluido CPIMS+, debe partir de un modelo de gestión de casos confiable y adecuado</a:t>
            </a:r>
          </a:p>
        </p:txBody>
      </p:sp>
      <p:sp>
        <p:nvSpPr>
          <p:cNvPr id="6" name="Google Shape;800;p37">
            <a:extLst>
              <a:ext uri="{FF2B5EF4-FFF2-40B4-BE49-F238E27FC236}">
                <a16:creationId xmlns:a16="http://schemas.microsoft.com/office/drawing/2014/main" id="{95BC4A96-D506-C362-DC0F-520EBF166B67}"/>
              </a:ext>
            </a:extLst>
          </p:cNvPr>
          <p:cNvSpPr/>
          <p:nvPr/>
        </p:nvSpPr>
        <p:spPr>
          <a:xfrm>
            <a:off x="1162175"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7" name="Google Shape;801;p37">
            <a:extLst>
              <a:ext uri="{FF2B5EF4-FFF2-40B4-BE49-F238E27FC236}">
                <a16:creationId xmlns:a16="http://schemas.microsoft.com/office/drawing/2014/main" id="{FC344DFC-A2F2-6405-0D8F-1FEB0F78E8D1}"/>
              </a:ext>
            </a:extLst>
          </p:cNvPr>
          <p:cNvSpPr/>
          <p:nvPr/>
        </p:nvSpPr>
        <p:spPr>
          <a:xfrm>
            <a:off x="4091519"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8" name="Google Shape;802;p37">
            <a:extLst>
              <a:ext uri="{FF2B5EF4-FFF2-40B4-BE49-F238E27FC236}">
                <a16:creationId xmlns:a16="http://schemas.microsoft.com/office/drawing/2014/main" id="{75FFBCAB-F8B3-01AA-EF44-F476687002C9}"/>
              </a:ext>
            </a:extLst>
          </p:cNvPr>
          <p:cNvSpPr/>
          <p:nvPr/>
        </p:nvSpPr>
        <p:spPr>
          <a:xfrm>
            <a:off x="7023524"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803;p37">
            <a:extLst>
              <a:ext uri="{FF2B5EF4-FFF2-40B4-BE49-F238E27FC236}">
                <a16:creationId xmlns:a16="http://schemas.microsoft.com/office/drawing/2014/main" id="{7FADB383-18C8-0B7D-97A1-68FE5949F4D8}"/>
              </a:ext>
            </a:extLst>
          </p:cNvPr>
          <p:cNvSpPr txBox="1"/>
          <p:nvPr/>
        </p:nvSpPr>
        <p:spPr>
          <a:xfrm>
            <a:off x="6423079" y="3386881"/>
            <a:ext cx="2252451" cy="2759561"/>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800" dirty="0">
                <a:solidFill>
                  <a:schemeClr val="dk1"/>
                </a:solidFill>
                <a:latin typeface="Arial" panose="020B0604020202020204" pitchFamily="34" charset="0"/>
                <a:ea typeface="Helvetica Neue"/>
                <a:cs typeface="Arial" panose="020B0604020202020204" pitchFamily="34" charset="0"/>
                <a:sym typeface="Helvetica Neue"/>
              </a:rPr>
              <a:t>Para que la base de datos CPIMS+ sea confiable</a:t>
            </a:r>
            <a:r>
              <a:rPr lang="es-ES_tradnl" dirty="0">
                <a:solidFill>
                  <a:schemeClr val="dk1"/>
                </a:solidFill>
                <a:latin typeface="Arial" panose="020B0604020202020204" pitchFamily="34" charset="0"/>
                <a:ea typeface="Helvetica Neue"/>
                <a:cs typeface="Arial" panose="020B0604020202020204" pitchFamily="34" charset="0"/>
                <a:sym typeface="Helvetica Neue"/>
              </a:rPr>
              <a:t> </a:t>
            </a:r>
            <a:r>
              <a:rPr lang="es-ES_tradnl" sz="1800" dirty="0">
                <a:solidFill>
                  <a:schemeClr val="dk1"/>
                </a:solidFill>
                <a:latin typeface="Arial" panose="020B0604020202020204" pitchFamily="34" charset="0"/>
                <a:ea typeface="Helvetica Neue"/>
                <a:cs typeface="Arial" panose="020B0604020202020204" pitchFamily="34" charset="0"/>
                <a:sym typeface="Helvetica Neue"/>
              </a:rPr>
              <a:t>es necesario que los demás elementos en el sistema de gestión de casos funcionen correctamente</a:t>
            </a:r>
          </a:p>
        </p:txBody>
      </p:sp>
      <p:sp>
        <p:nvSpPr>
          <p:cNvPr id="10" name="Google Shape;803;p37">
            <a:extLst>
              <a:ext uri="{FF2B5EF4-FFF2-40B4-BE49-F238E27FC236}">
                <a16:creationId xmlns:a16="http://schemas.microsoft.com/office/drawing/2014/main" id="{06E677D9-9591-B9F3-B9E3-0768353621FC}"/>
              </a:ext>
            </a:extLst>
          </p:cNvPr>
          <p:cNvSpPr txBox="1"/>
          <p:nvPr/>
        </p:nvSpPr>
        <p:spPr>
          <a:xfrm>
            <a:off x="9222767" y="3386881"/>
            <a:ext cx="2252451" cy="157410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0"/>
              </a:spcAft>
              <a:buNone/>
            </a:pPr>
            <a:r>
              <a:rPr lang="es-ES_tradnl" sz="1800" dirty="0">
                <a:solidFill>
                  <a:schemeClr val="dk1"/>
                </a:solidFill>
                <a:latin typeface="Arial" panose="020B0604020202020204" pitchFamily="34" charset="0"/>
                <a:ea typeface="Helvetica Neue"/>
                <a:cs typeface="Arial" panose="020B0604020202020204" pitchFamily="34" charset="0"/>
                <a:sym typeface="Helvetica Neue"/>
              </a:rPr>
              <a:t>Utilizar CPIMS+ permite fortalecer/mejorar aún más la gestión de casos</a:t>
            </a:r>
          </a:p>
        </p:txBody>
      </p:sp>
      <p:sp>
        <p:nvSpPr>
          <p:cNvPr id="11" name="Google Shape;802;p37">
            <a:extLst>
              <a:ext uri="{FF2B5EF4-FFF2-40B4-BE49-F238E27FC236}">
                <a16:creationId xmlns:a16="http://schemas.microsoft.com/office/drawing/2014/main" id="{EF64EDC1-6649-9C85-AB27-2A00E3E7D835}"/>
              </a:ext>
            </a:extLst>
          </p:cNvPr>
          <p:cNvSpPr/>
          <p:nvPr/>
        </p:nvSpPr>
        <p:spPr>
          <a:xfrm>
            <a:off x="9823212" y="1838283"/>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250119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Enlace a la web de demostración</a:t>
            </a:r>
            <a:endParaRPr lang="es-ES_tradnl" dirty="0"/>
          </a:p>
        </p:txBody>
      </p:sp>
      <p:sp>
        <p:nvSpPr>
          <p:cNvPr id="2" name="TextBox 1">
            <a:extLst>
              <a:ext uri="{FF2B5EF4-FFF2-40B4-BE49-F238E27FC236}">
                <a16:creationId xmlns:a16="http://schemas.microsoft.com/office/drawing/2014/main" id="{9FE0D19C-CA8E-2A63-4F50-DBBE81C6007D}"/>
              </a:ext>
            </a:extLst>
          </p:cNvPr>
          <p:cNvSpPr txBox="1"/>
          <p:nvPr/>
        </p:nvSpPr>
        <p:spPr>
          <a:xfrm>
            <a:off x="706524" y="1762920"/>
            <a:ext cx="10778288" cy="458780"/>
          </a:xfrm>
          <a:prstGeom prst="rect">
            <a:avLst/>
          </a:prstGeom>
          <a:noFill/>
        </p:spPr>
        <p:txBody>
          <a:bodyPr wrap="square" lIns="91440" tIns="45720" rIns="91440" bIns="45720" anchor="t">
            <a:spAutoFit/>
          </a:bodyPr>
          <a:lstStyle/>
          <a:p>
            <a:pPr algn="ctr">
              <a:lnSpc>
                <a:spcPct val="107000"/>
              </a:lnSpc>
            </a:pPr>
            <a:r>
              <a:rPr lang="es-ES_tradnl" sz="2400" dirty="0">
                <a:highlight>
                  <a:srgbClr val="FFFF00"/>
                </a:highlight>
                <a:latin typeface="Arial"/>
                <a:cs typeface="Arial"/>
              </a:rPr>
              <a:t>Ingrese aquí la información sobre el sitio web de demostración de CPIMS</a:t>
            </a:r>
          </a:p>
        </p:txBody>
      </p:sp>
      <p:pic>
        <p:nvPicPr>
          <p:cNvPr id="4" name="Graphic 3" descr="Monitor with solid fill">
            <a:extLst>
              <a:ext uri="{FF2B5EF4-FFF2-40B4-BE49-F238E27FC236}">
                <a16:creationId xmlns:a16="http://schemas.microsoft.com/office/drawing/2014/main" id="{83005F33-F2F2-331B-2CFA-C318CBF464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07513" y="2158018"/>
            <a:ext cx="3776309" cy="3776309"/>
          </a:xfrm>
          <a:prstGeom prst="rect">
            <a:avLst/>
          </a:prstGeom>
        </p:spPr>
      </p:pic>
    </p:spTree>
    <p:extLst>
      <p:ext uri="{BB962C8B-B14F-4D97-AF65-F5344CB8AC3E}">
        <p14:creationId xmlns:p14="http://schemas.microsoft.com/office/powerpoint/2010/main" val="1534918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2400" b="1" dirty="0">
                <a:solidFill>
                  <a:schemeClr val="bg1"/>
                </a:solidFill>
                <a:latin typeface="Garamond"/>
              </a:rPr>
              <a:t>SESIÓN 2</a:t>
            </a:r>
          </a:p>
          <a:p>
            <a:br>
              <a:rPr lang="es-ES_tradnl" b="1" dirty="0">
                <a:solidFill>
                  <a:schemeClr val="bg1"/>
                </a:solidFill>
                <a:latin typeface="Garamond"/>
              </a:rPr>
            </a:br>
            <a:r>
              <a:rPr lang="es-ES_tradnl" sz="5400" b="1" dirty="0">
                <a:solidFill>
                  <a:schemeClr val="bg1"/>
                </a:solidFill>
                <a:latin typeface="Garamond"/>
              </a:rPr>
              <a:t>Cómo utilizar CPIMS+ para fortalecer la gestión de casos (parte 1)</a:t>
            </a:r>
          </a:p>
        </p:txBody>
      </p:sp>
    </p:spTree>
    <p:extLst>
      <p:ext uri="{BB962C8B-B14F-4D97-AF65-F5344CB8AC3E}">
        <p14:creationId xmlns:p14="http://schemas.microsoft.com/office/powerpoint/2010/main" val="3963178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latin typeface="Arial"/>
                <a:cs typeface="Arial"/>
              </a:rPr>
              <a:t>Recapitulemos</a:t>
            </a:r>
            <a:endParaRPr lang="es-ES_tradnl" dirty="0"/>
          </a:p>
        </p:txBody>
      </p:sp>
      <p:grpSp>
        <p:nvGrpSpPr>
          <p:cNvPr id="3" name="Group 2">
            <a:extLst>
              <a:ext uri="{FF2B5EF4-FFF2-40B4-BE49-F238E27FC236}">
                <a16:creationId xmlns:a16="http://schemas.microsoft.com/office/drawing/2014/main" id="{0B4AFBD9-5937-821E-1927-AAD432B9BE58}"/>
              </a:ext>
            </a:extLst>
          </p:cNvPr>
          <p:cNvGrpSpPr/>
          <p:nvPr/>
        </p:nvGrpSpPr>
        <p:grpSpPr>
          <a:xfrm>
            <a:off x="1720152" y="1927035"/>
            <a:ext cx="4006034" cy="3141632"/>
            <a:chOff x="1117683" y="2194390"/>
            <a:chExt cx="3415887" cy="2678824"/>
          </a:xfrm>
        </p:grpSpPr>
        <p:sp>
          <p:nvSpPr>
            <p:cNvPr id="4" name="Speech Bubble: Rectangle with Corners Rounded 3">
              <a:extLst>
                <a:ext uri="{FF2B5EF4-FFF2-40B4-BE49-F238E27FC236}">
                  <a16:creationId xmlns:a16="http://schemas.microsoft.com/office/drawing/2014/main" id="{6BA84BA6-D50A-20BC-F680-EB8934A22C8C}"/>
                </a:ext>
              </a:extLst>
            </p:cNvPr>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Speech Bubble: Rectangle with Corners Rounded 4">
              <a:extLst>
                <a:ext uri="{FF2B5EF4-FFF2-40B4-BE49-F238E27FC236}">
                  <a16:creationId xmlns:a16="http://schemas.microsoft.com/office/drawing/2014/main" id="{27CEA336-1D00-F133-8D8F-BD153EB9CF9F}"/>
                </a:ext>
              </a:extLst>
            </p:cNvPr>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6" name="Speech Bubble: Rectangle with Corners Rounded 5">
              <a:extLst>
                <a:ext uri="{FF2B5EF4-FFF2-40B4-BE49-F238E27FC236}">
                  <a16:creationId xmlns:a16="http://schemas.microsoft.com/office/drawing/2014/main" id="{FC5A8F7D-9FE9-8C69-5529-7B255FF8683B}"/>
                </a:ext>
              </a:extLst>
            </p:cNvPr>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7" name="TextBox 6">
            <a:extLst>
              <a:ext uri="{FF2B5EF4-FFF2-40B4-BE49-F238E27FC236}">
                <a16:creationId xmlns:a16="http://schemas.microsoft.com/office/drawing/2014/main" id="{1A7141BE-7B79-2573-337E-24F1D23376B8}"/>
              </a:ext>
            </a:extLst>
          </p:cNvPr>
          <p:cNvSpPr txBox="1"/>
          <p:nvPr/>
        </p:nvSpPr>
        <p:spPr>
          <a:xfrm>
            <a:off x="6759327" y="2305615"/>
            <a:ext cx="4206892" cy="1815882"/>
          </a:xfrm>
          <a:prstGeom prst="rect">
            <a:avLst/>
          </a:prstGeom>
          <a:noFill/>
        </p:spPr>
        <p:txBody>
          <a:bodyPr wrap="square">
            <a:spAutoFit/>
          </a:bodyPr>
          <a:lstStyle/>
          <a:p>
            <a:pPr marL="0" indent="0">
              <a:buNone/>
            </a:pPr>
            <a:r>
              <a:rPr lang="es-ES_tradnl" sz="2800" b="1" dirty="0">
                <a:effectLst/>
                <a:latin typeface="Helvetica Neue"/>
                <a:ea typeface="Calibri" panose="020F0502020204030204" pitchFamily="34" charset="0"/>
                <a:cs typeface="Helvetica 45 Light"/>
              </a:rPr>
              <a:t>¿Qué vimos ayer? </a:t>
            </a:r>
          </a:p>
          <a:p>
            <a:pPr marL="0" indent="0">
              <a:buNone/>
            </a:pPr>
            <a:endParaRPr lang="es-ES_tradnl" sz="2800" b="1" dirty="0">
              <a:effectLst/>
              <a:latin typeface="Helvetica Neue"/>
              <a:ea typeface="Calibri" panose="020F0502020204030204" pitchFamily="34" charset="0"/>
              <a:cs typeface="Helvetica 45 Light"/>
            </a:endParaRPr>
          </a:p>
          <a:p>
            <a:pPr marL="0" indent="0">
              <a:buNone/>
            </a:pPr>
            <a:r>
              <a:rPr lang="es-ES_tradnl" sz="2800" b="1" dirty="0">
                <a:effectLst/>
                <a:latin typeface="Helvetica Neue"/>
                <a:ea typeface="Calibri" panose="020F0502020204030204" pitchFamily="34" charset="0"/>
                <a:cs typeface="Helvetica 45 Light"/>
              </a:rPr>
              <a:t>¿Qué fue lo que más les llamó la atención? </a:t>
            </a:r>
          </a:p>
        </p:txBody>
      </p:sp>
    </p:spTree>
    <p:extLst>
      <p:ext uri="{BB962C8B-B14F-4D97-AF65-F5344CB8AC3E}">
        <p14:creationId xmlns:p14="http://schemas.microsoft.com/office/powerpoint/2010/main" val="2180069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740514" y="3198461"/>
            <a:ext cx="2413031" cy="562168"/>
          </a:xfrm>
        </p:spPr>
        <p:txBody>
          <a:bodyPr/>
          <a:lstStyle/>
          <a:p>
            <a:r>
              <a:rPr lang="es-ES_tradnl" dirty="0">
                <a:latin typeface="Garamond"/>
              </a:rPr>
              <a:t>Objetivo de las sesiones 2 y 3</a:t>
            </a:r>
            <a:endParaRPr lang="es-ES_tradnl" dirty="0"/>
          </a:p>
        </p:txBody>
      </p:sp>
      <p:sp>
        <p:nvSpPr>
          <p:cNvPr id="3" name="Rectangle 2">
            <a:extLst>
              <a:ext uri="{FF2B5EF4-FFF2-40B4-BE49-F238E27FC236}">
                <a16:creationId xmlns:a16="http://schemas.microsoft.com/office/drawing/2014/main" id="{DBB992D2-8C71-6C0B-4789-2E90792DD83C}"/>
              </a:ext>
            </a:extLst>
          </p:cNvPr>
          <p:cNvSpPr/>
          <p:nvPr/>
        </p:nvSpPr>
        <p:spPr>
          <a:xfrm>
            <a:off x="6465651" y="4865579"/>
            <a:ext cx="3631473"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10">
            <a:extLst>
              <a:ext uri="{FF2B5EF4-FFF2-40B4-BE49-F238E27FC236}">
                <a16:creationId xmlns:a16="http://schemas.microsoft.com/office/drawing/2014/main" id="{72C4E4FE-CFF2-0EF1-883F-285EEDB38175}"/>
              </a:ext>
            </a:extLst>
          </p:cNvPr>
          <p:cNvSpPr/>
          <p:nvPr/>
        </p:nvSpPr>
        <p:spPr>
          <a:xfrm>
            <a:off x="7237580" y="2240117"/>
            <a:ext cx="2489894" cy="40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Rectangle 2">
            <a:extLst>
              <a:ext uri="{FF2B5EF4-FFF2-40B4-BE49-F238E27FC236}">
                <a16:creationId xmlns:a16="http://schemas.microsoft.com/office/drawing/2014/main" id="{4CD03AEF-3DC6-9076-7438-FFBF0A2AAED4}"/>
              </a:ext>
            </a:extLst>
          </p:cNvPr>
          <p:cNvSpPr/>
          <p:nvPr/>
        </p:nvSpPr>
        <p:spPr>
          <a:xfrm>
            <a:off x="9042359" y="4357617"/>
            <a:ext cx="1054765" cy="507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TextBox 6">
            <a:extLst>
              <a:ext uri="{FF2B5EF4-FFF2-40B4-BE49-F238E27FC236}">
                <a16:creationId xmlns:a16="http://schemas.microsoft.com/office/drawing/2014/main" id="{390587F5-194A-4BEC-1BF4-A2F8E2939754}"/>
              </a:ext>
            </a:extLst>
          </p:cNvPr>
          <p:cNvSpPr txBox="1"/>
          <p:nvPr/>
        </p:nvSpPr>
        <p:spPr>
          <a:xfrm>
            <a:off x="6096001" y="1344583"/>
            <a:ext cx="4355485" cy="4832092"/>
          </a:xfrm>
          <a:prstGeom prst="rect">
            <a:avLst/>
          </a:prstGeom>
          <a:noFill/>
        </p:spPr>
        <p:txBody>
          <a:bodyPr wrap="square">
            <a:spAutoFit/>
          </a:bodyPr>
          <a:lstStyle/>
          <a:p>
            <a:pPr marL="0" indent="0">
              <a:buNone/>
            </a:pPr>
            <a:r>
              <a:rPr lang="es-ES_tradnl" sz="2800" b="1" dirty="0">
                <a:solidFill>
                  <a:schemeClr val="accent4"/>
                </a:solidFill>
                <a:effectLst/>
                <a:latin typeface="Helvetica Neue"/>
                <a:ea typeface="Calibri" panose="020F0502020204030204" pitchFamily="34" charset="0"/>
                <a:cs typeface="Helvetica 45 Light"/>
              </a:rPr>
              <a:t>Desarrollar las habilidades necesarias para utilizar CPIMS+ como una herramienta de apoyo a la gestión de casos de calidad haciendo un recorrido por los distintos pasos en la gestión de casos y las funcionalidades que ofrece CPIMS+.</a:t>
            </a:r>
          </a:p>
        </p:txBody>
      </p:sp>
    </p:spTree>
    <p:extLst>
      <p:ext uri="{BB962C8B-B14F-4D97-AF65-F5344CB8AC3E}">
        <p14:creationId xmlns:p14="http://schemas.microsoft.com/office/powerpoint/2010/main" val="322404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Introducción</a:t>
            </a:r>
          </a:p>
          <a:p>
            <a:r>
              <a:rPr lang="es-ES_tradnl" sz="1600" i="1" dirty="0">
                <a:highlight>
                  <a:srgbClr val="FFFF00"/>
                </a:highlight>
                <a:latin typeface="Helvetica Neue"/>
                <a:ea typeface="Calibri" panose="020F0502020204030204" pitchFamily="34" charset="0"/>
                <a:cs typeface="Times New Roman"/>
              </a:rPr>
              <a:t>15 minutos</a:t>
            </a:r>
            <a:endParaRPr lang="es-ES_tradnl" sz="1600" i="1" dirty="0">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Paso 1: Identificación y registro</a:t>
            </a:r>
          </a:p>
          <a:p>
            <a:r>
              <a:rPr lang="es-ES_tradnl" sz="1600" i="1" dirty="0">
                <a:highlight>
                  <a:srgbClr val="FFFF00"/>
                </a:highlight>
                <a:latin typeface="Helvetica Neue"/>
                <a:ea typeface="Calibri" panose="020F0502020204030204" pitchFamily="34" charset="0"/>
                <a:cs typeface="Times New Roman" panose="02020603050405020304" pitchFamily="18" charset="0"/>
              </a:rPr>
              <a:t>2 horas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Pausa</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644423"/>
            <a:ext cx="3284738" cy="584775"/>
          </a:xfrm>
          <a:prstGeom prst="rect">
            <a:avLst/>
          </a:prstGeom>
          <a:noFill/>
        </p:spPr>
        <p:txBody>
          <a:bodyPr wrap="square" lIns="91440" tIns="45720" rIns="91440" bIns="45720" anchor="t">
            <a:spAutoFit/>
          </a:bodyPr>
          <a:lstStyle/>
          <a:p>
            <a:r>
              <a:rPr lang="es-ES_tradnl" sz="1600" b="1" dirty="0">
                <a:latin typeface="Helvetica Neue"/>
                <a:cs typeface="Times New Roman"/>
              </a:rPr>
              <a:t>Paso 2: Evaluación</a:t>
            </a:r>
          </a:p>
          <a:p>
            <a:r>
              <a:rPr lang="es-ES_tradnl" sz="1600" i="1" dirty="0">
                <a:highlight>
                  <a:srgbClr val="FFFF00"/>
                </a:highlight>
                <a:latin typeface="Helvetica Neue"/>
                <a:ea typeface="Calibri" panose="020F0502020204030204" pitchFamily="34" charset="0"/>
                <a:cs typeface="Times New Roman" panose="02020603050405020304" pitchFamily="18" charset="0"/>
              </a:rPr>
              <a:t>1 hora 45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Almuerzo</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584775"/>
          </a:xfrm>
          <a:prstGeom prst="rect">
            <a:avLst/>
          </a:prstGeom>
          <a:noFill/>
        </p:spPr>
        <p:txBody>
          <a:bodyPr wrap="square" lIns="91440" tIns="45720" rIns="91440" bIns="45720" anchor="t">
            <a:spAutoFit/>
          </a:bodyPr>
          <a:lstStyle/>
          <a:p>
            <a:r>
              <a:rPr lang="es-ES_tradnl" sz="1600" b="1" dirty="0">
                <a:latin typeface="Helvetica Neue"/>
                <a:cs typeface="Times New Roman"/>
              </a:rPr>
              <a:t>Paso 3: Plan de caso</a:t>
            </a:r>
          </a:p>
          <a:p>
            <a:r>
              <a:rPr lang="es-ES_tradnl" sz="1600" i="1" dirty="0">
                <a:highlight>
                  <a:srgbClr val="FFFF00"/>
                </a:highlight>
                <a:latin typeface="Helvetica Neue"/>
                <a:ea typeface="Calibri" panose="020F0502020204030204" pitchFamily="34" charset="0"/>
                <a:cs typeface="Times New Roman" panose="02020603050405020304" pitchFamily="18" charset="0"/>
              </a:rPr>
              <a:t>1 hora 55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Pausa</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Cierre</a:t>
            </a:r>
          </a:p>
          <a:p>
            <a:r>
              <a:rPr lang="es-ES_tradnl" sz="1600" i="1" dirty="0">
                <a:highlight>
                  <a:srgbClr val="FFFF00"/>
                </a:highlight>
                <a:latin typeface="Helvetica Neue"/>
                <a:ea typeface="Calibri" panose="020F0502020204030204" pitchFamily="34" charset="0"/>
                <a:cs typeface="Times New Roman" panose="02020603050405020304" pitchFamily="18" charset="0"/>
              </a:rPr>
              <a:t>25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s-ES_tradnl" dirty="0">
                <a:latin typeface="Garamond"/>
              </a:rPr>
              <a:t>Agenda</a:t>
            </a:r>
            <a:endParaRPr lang="es-ES_tradnl" dirty="0"/>
          </a:p>
        </p:txBody>
      </p:sp>
    </p:spTree>
    <p:extLst>
      <p:ext uri="{BB962C8B-B14F-4D97-AF65-F5344CB8AC3E}">
        <p14:creationId xmlns:p14="http://schemas.microsoft.com/office/powerpoint/2010/main" val="55333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Introducción</a:t>
            </a:r>
          </a:p>
        </p:txBody>
      </p:sp>
      <p:grpSp>
        <p:nvGrpSpPr>
          <p:cNvPr id="2" name="Group 1">
            <a:extLst>
              <a:ext uri="{FF2B5EF4-FFF2-40B4-BE49-F238E27FC236}">
                <a16:creationId xmlns:a16="http://schemas.microsoft.com/office/drawing/2014/main" id="{09A8FE84-ED7A-F05A-6DF8-A53EFE57DAA1}"/>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840B59CB-665D-076D-F9C4-E8A151830AC2}"/>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 name="Group 3">
              <a:extLst>
                <a:ext uri="{FF2B5EF4-FFF2-40B4-BE49-F238E27FC236}">
                  <a16:creationId xmlns:a16="http://schemas.microsoft.com/office/drawing/2014/main" id="{4E843F33-DEDB-B2D1-64B4-BDB2E1551C24}"/>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C254A952-3B4F-4C36-61AC-D7E6C135D67F}"/>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9" name="Rectangle 8">
                <a:extLst>
                  <a:ext uri="{FF2B5EF4-FFF2-40B4-BE49-F238E27FC236}">
                    <a16:creationId xmlns:a16="http://schemas.microsoft.com/office/drawing/2014/main" id="{FAAC8572-8788-9FAE-C1AD-75EF20AC12ED}"/>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5" name="Group 4">
              <a:extLst>
                <a:ext uri="{FF2B5EF4-FFF2-40B4-BE49-F238E27FC236}">
                  <a16:creationId xmlns:a16="http://schemas.microsoft.com/office/drawing/2014/main" id="{69D67891-7EEE-46D8-550E-E86D1F1CE5B3}"/>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DDD4D8A2-12F9-C098-5B44-0B65A35768F4}"/>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Rectangle 6">
                <a:extLst>
                  <a:ext uri="{FF2B5EF4-FFF2-40B4-BE49-F238E27FC236}">
                    <a16:creationId xmlns:a16="http://schemas.microsoft.com/office/drawing/2014/main" id="{23B3DEC9-40C3-E74E-3F7A-CF8CFF35DA71}"/>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622829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4EB465-E8DA-4FC6-8524-4C8199280C8D}"/>
              </a:ext>
            </a:extLst>
          </p:cNvPr>
          <p:cNvSpPr>
            <a:spLocks noGrp="1"/>
          </p:cNvSpPr>
          <p:nvPr>
            <p:ph type="title"/>
          </p:nvPr>
        </p:nvSpPr>
        <p:spPr/>
        <p:txBody>
          <a:bodyPr>
            <a:normAutofit/>
          </a:bodyPr>
          <a:lstStyle/>
          <a:p>
            <a:r>
              <a:rPr lang="es-ES_tradnl" dirty="0"/>
              <a:t>Objetivos de aprendizaje</a:t>
            </a:r>
            <a:endParaRPr lang="es-ES_tradnl" dirty="0">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2C9AC729-0896-BFE0-8671-CDF4162D0188}"/>
              </a:ext>
            </a:extLst>
          </p:cNvPr>
          <p:cNvGrpSpPr/>
          <p:nvPr/>
        </p:nvGrpSpPr>
        <p:grpSpPr>
          <a:xfrm>
            <a:off x="2320233" y="2147405"/>
            <a:ext cx="7551534" cy="2593565"/>
            <a:chOff x="2590940" y="2147405"/>
            <a:chExt cx="7551534" cy="2593565"/>
          </a:xfrm>
        </p:grpSpPr>
        <p:sp>
          <p:nvSpPr>
            <p:cNvPr id="2" name="TextBox 1">
              <a:extLst>
                <a:ext uri="{FF2B5EF4-FFF2-40B4-BE49-F238E27FC236}">
                  <a16:creationId xmlns:a16="http://schemas.microsoft.com/office/drawing/2014/main" id="{06E5A948-E1F0-44CD-E8DA-F81D26F52FCF}"/>
                </a:ext>
              </a:extLst>
            </p:cNvPr>
            <p:cNvSpPr txBox="1"/>
            <p:nvPr/>
          </p:nvSpPr>
          <p:spPr>
            <a:xfrm>
              <a:off x="2590940" y="3781092"/>
              <a:ext cx="3505060" cy="959878"/>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dirty="0">
                  <a:solidFill>
                    <a:schemeClr val="dk1"/>
                  </a:solidFill>
                  <a:latin typeface="Arial"/>
                  <a:ea typeface="Arial"/>
                  <a:cs typeface="Arial"/>
                  <a:sym typeface="Arial"/>
                </a:rPr>
                <a:t>Practicar cómo utilizar CPIMS+ para apoyar la calidad durante el proceso de gestión de casos</a:t>
              </a:r>
            </a:p>
          </p:txBody>
        </p:sp>
        <p:sp>
          <p:nvSpPr>
            <p:cNvPr id="4" name="TextBox 3">
              <a:extLst>
                <a:ext uri="{FF2B5EF4-FFF2-40B4-BE49-F238E27FC236}">
                  <a16:creationId xmlns:a16="http://schemas.microsoft.com/office/drawing/2014/main" id="{0A14D8F4-8B16-EB86-62D3-BABC08D5F760}"/>
                </a:ext>
              </a:extLst>
            </p:cNvPr>
            <p:cNvSpPr txBox="1"/>
            <p:nvPr/>
          </p:nvSpPr>
          <p:spPr>
            <a:xfrm>
              <a:off x="6637414" y="3781092"/>
              <a:ext cx="3505060" cy="959878"/>
            </a:xfrm>
            <a:prstGeom prst="rect">
              <a:avLst/>
            </a:prstGeom>
            <a:noFill/>
          </p:spPr>
          <p:txBody>
            <a:bodyPr wrap="square">
              <a:spAutoFit/>
            </a:bodyPr>
            <a:lstStyle/>
            <a:p>
              <a:pPr>
                <a:lnSpc>
                  <a:spcPct val="107000"/>
                </a:lnSpc>
              </a:pPr>
              <a:r>
                <a:rPr lang="es-ES_tradnl" dirty="0">
                  <a:solidFill>
                    <a:schemeClr val="dk1"/>
                  </a:solidFill>
                  <a:latin typeface="Arial"/>
                  <a:ea typeface="Arial"/>
                  <a:cs typeface="Arial"/>
                  <a:sym typeface="Arial"/>
                </a:rPr>
                <a:t>Navegar por CPIMS+ e ingresar datos para contribuir a lograr los objetivos del plan de caso</a:t>
              </a:r>
            </a:p>
          </p:txBody>
        </p:sp>
        <p:grpSp>
          <p:nvGrpSpPr>
            <p:cNvPr id="6" name="Group 5">
              <a:extLst>
                <a:ext uri="{FF2B5EF4-FFF2-40B4-BE49-F238E27FC236}">
                  <a16:creationId xmlns:a16="http://schemas.microsoft.com/office/drawing/2014/main" id="{E0FF3523-B477-0AB5-47AA-E4504B5221A9}"/>
                </a:ext>
              </a:extLst>
            </p:cNvPr>
            <p:cNvGrpSpPr/>
            <p:nvPr/>
          </p:nvGrpSpPr>
          <p:grpSpPr>
            <a:xfrm>
              <a:off x="3579414" y="2147405"/>
              <a:ext cx="878574" cy="929504"/>
              <a:chOff x="243840" y="1676400"/>
              <a:chExt cx="701040" cy="741680"/>
            </a:xfrm>
          </p:grpSpPr>
          <p:sp>
            <p:nvSpPr>
              <p:cNvPr id="7" name="Rectangle 6">
                <a:extLst>
                  <a:ext uri="{FF2B5EF4-FFF2-40B4-BE49-F238E27FC236}">
                    <a16:creationId xmlns:a16="http://schemas.microsoft.com/office/drawing/2014/main" id="{D19446ED-C7EB-4924-A416-088E3F8058FF}"/>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Rectangle 7">
                <a:extLst>
                  <a:ext uri="{FF2B5EF4-FFF2-40B4-BE49-F238E27FC236}">
                    <a16:creationId xmlns:a16="http://schemas.microsoft.com/office/drawing/2014/main" id="{A4663DD2-84FB-4AB2-7B79-76CF4A90CC3F}"/>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9" name="Group 8">
              <a:extLst>
                <a:ext uri="{FF2B5EF4-FFF2-40B4-BE49-F238E27FC236}">
                  <a16:creationId xmlns:a16="http://schemas.microsoft.com/office/drawing/2014/main" id="{F61206E4-8C2F-F15E-5F49-647783ECE2BF}"/>
                </a:ext>
              </a:extLst>
            </p:cNvPr>
            <p:cNvGrpSpPr/>
            <p:nvPr/>
          </p:nvGrpSpPr>
          <p:grpSpPr>
            <a:xfrm>
              <a:off x="7950657" y="2147405"/>
              <a:ext cx="878574" cy="929504"/>
              <a:chOff x="243840" y="1676400"/>
              <a:chExt cx="701040" cy="741680"/>
            </a:xfrm>
          </p:grpSpPr>
          <p:sp>
            <p:nvSpPr>
              <p:cNvPr id="12" name="Rectangle 11">
                <a:extLst>
                  <a:ext uri="{FF2B5EF4-FFF2-40B4-BE49-F238E27FC236}">
                    <a16:creationId xmlns:a16="http://schemas.microsoft.com/office/drawing/2014/main" id="{C5884060-EE1A-EA0B-5084-97DE32C5D556}"/>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19">
                <a:extLst>
                  <a:ext uri="{FF2B5EF4-FFF2-40B4-BE49-F238E27FC236}">
                    <a16:creationId xmlns:a16="http://schemas.microsoft.com/office/drawing/2014/main" id="{2BEE3377-5B4E-6410-8A7E-3F13B6230322}"/>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33089614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a:xfrm>
            <a:off x="541355" y="120516"/>
            <a:ext cx="11109290" cy="868968"/>
          </a:xfrm>
        </p:spPr>
        <p:txBody>
          <a:bodyPr>
            <a:normAutofit fontScale="90000"/>
          </a:bodyPr>
          <a:lstStyle/>
          <a:p>
            <a:r>
              <a:rPr lang="es-ES_tradnl" dirty="0">
                <a:latin typeface="Arial" panose="020B0604020202020204" pitchFamily="34" charset="0"/>
                <a:cs typeface="Arial" panose="020B0604020202020204" pitchFamily="34" charset="0"/>
              </a:rPr>
              <a:t>Recorriendo los pasos de la gestión de casos en CPIMS+</a:t>
            </a:r>
          </a:p>
        </p:txBody>
      </p:sp>
      <p:sp>
        <p:nvSpPr>
          <p:cNvPr id="10" name="TextBox 9">
            <a:extLst>
              <a:ext uri="{FF2B5EF4-FFF2-40B4-BE49-F238E27FC236}">
                <a16:creationId xmlns:a16="http://schemas.microsoft.com/office/drawing/2014/main" id="{B67B06DF-7370-A4AE-50A1-751062FA710A}"/>
              </a:ext>
            </a:extLst>
          </p:cNvPr>
          <p:cNvSpPr txBox="1"/>
          <p:nvPr/>
        </p:nvSpPr>
        <p:spPr>
          <a:xfrm>
            <a:off x="541355" y="3713677"/>
            <a:ext cx="1788885" cy="923330"/>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s-ES_tradnl" sz="1800" b="0" i="0" u="none" strike="noStrike" cap="none" dirty="0">
                <a:latin typeface="Arial" panose="020B0604020202020204" pitchFamily="34" charset="0"/>
                <a:ea typeface="Helvetica Neue"/>
                <a:cs typeface="Arial" panose="020B0604020202020204" pitchFamily="34" charset="0"/>
                <a:sym typeface="Helvetica Neue"/>
              </a:rPr>
              <a:t>Estudio de caso en video y debate </a:t>
            </a:r>
          </a:p>
        </p:txBody>
      </p:sp>
      <p:sp>
        <p:nvSpPr>
          <p:cNvPr id="12" name="TextBox 11">
            <a:extLst>
              <a:ext uri="{FF2B5EF4-FFF2-40B4-BE49-F238E27FC236}">
                <a16:creationId xmlns:a16="http://schemas.microsoft.com/office/drawing/2014/main" id="{7053EF90-9794-1FA5-D246-D755F426025A}"/>
              </a:ext>
            </a:extLst>
          </p:cNvPr>
          <p:cNvSpPr txBox="1"/>
          <p:nvPr/>
        </p:nvSpPr>
        <p:spPr>
          <a:xfrm>
            <a:off x="2455442" y="3730565"/>
            <a:ext cx="2442761" cy="923330"/>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s-ES_tradnl" sz="1800" b="0" i="0" u="none" strike="noStrike" cap="none" dirty="0">
                <a:latin typeface="Arial" panose="020B0604020202020204" pitchFamily="34" charset="0"/>
                <a:ea typeface="Helvetica Neue"/>
                <a:cs typeface="Arial" panose="020B0604020202020204" pitchFamily="34" charset="0"/>
                <a:sym typeface="Helvetica Neue"/>
              </a:rPr>
              <a:t>Resumen de los pasos de GC y </a:t>
            </a:r>
            <a:r>
              <a:rPr lang="es-ES_tradnl" dirty="0">
                <a:latin typeface="Arial" panose="020B0604020202020204" pitchFamily="34" charset="0"/>
                <a:ea typeface="Helvetica Neue"/>
                <a:cs typeface="Arial" panose="020B0604020202020204" pitchFamily="34" charset="0"/>
                <a:sym typeface="Helvetica Neue"/>
              </a:rPr>
              <a:t>otros</a:t>
            </a:r>
            <a:r>
              <a:rPr lang="es-ES_tradnl" sz="1800" b="0" i="0" u="none" strike="noStrike" cap="none" dirty="0">
                <a:latin typeface="Arial" panose="020B0604020202020204" pitchFamily="34" charset="0"/>
                <a:ea typeface="Helvetica Neue"/>
                <a:cs typeface="Arial" panose="020B0604020202020204" pitchFamily="34" charset="0"/>
                <a:sym typeface="Helvetica Neue"/>
              </a:rPr>
              <a:t> aspectos clave</a:t>
            </a:r>
          </a:p>
        </p:txBody>
      </p:sp>
      <p:sp>
        <p:nvSpPr>
          <p:cNvPr id="19" name="TextBox 18">
            <a:extLst>
              <a:ext uri="{FF2B5EF4-FFF2-40B4-BE49-F238E27FC236}">
                <a16:creationId xmlns:a16="http://schemas.microsoft.com/office/drawing/2014/main" id="{711A01B8-0D4C-04F1-A76D-007B8C2A5820}"/>
              </a:ext>
            </a:extLst>
          </p:cNvPr>
          <p:cNvSpPr txBox="1"/>
          <p:nvPr/>
        </p:nvSpPr>
        <p:spPr>
          <a:xfrm>
            <a:off x="5023409" y="3713677"/>
            <a:ext cx="1788885" cy="646331"/>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s-ES_tradnl" sz="1800" b="0" i="0" u="none" strike="noStrike" cap="none" dirty="0">
                <a:latin typeface="Arial" panose="020B0604020202020204" pitchFamily="34" charset="0"/>
                <a:ea typeface="Helvetica Neue"/>
                <a:cs typeface="Arial" panose="020B0604020202020204" pitchFamily="34" charset="0"/>
                <a:sym typeface="Helvetica Neue"/>
              </a:rPr>
              <a:t>Demostración</a:t>
            </a:r>
          </a:p>
          <a:p>
            <a:pPr marR="0" lvl="0" algn="ctr" rtl="0">
              <a:lnSpc>
                <a:spcPct val="100000"/>
              </a:lnSpc>
              <a:spcBef>
                <a:spcPts val="0"/>
              </a:spcBef>
              <a:spcAft>
                <a:spcPts val="0"/>
              </a:spcAft>
              <a:buClr>
                <a:schemeClr val="dk2"/>
              </a:buClr>
              <a:buSzPts val="2800"/>
            </a:pPr>
            <a:r>
              <a:rPr lang="es-ES_tradnl" dirty="0">
                <a:latin typeface="Arial" panose="020B0604020202020204" pitchFamily="34" charset="0"/>
                <a:ea typeface="Helvetica Neue"/>
                <a:cs typeface="Arial" panose="020B0604020202020204" pitchFamily="34" charset="0"/>
                <a:sym typeface="Helvetica Neue"/>
              </a:rPr>
              <a:t>en</a:t>
            </a:r>
            <a:r>
              <a:rPr lang="es-ES_tradnl" sz="1800" b="0" i="0" u="none" strike="noStrike" cap="none" dirty="0">
                <a:latin typeface="Arial" panose="020B0604020202020204" pitchFamily="34" charset="0"/>
                <a:ea typeface="Helvetica Neue"/>
                <a:cs typeface="Arial" panose="020B0604020202020204" pitchFamily="34" charset="0"/>
                <a:sym typeface="Helvetica Neue"/>
              </a:rPr>
              <a:t> CPIMS</a:t>
            </a:r>
          </a:p>
        </p:txBody>
      </p:sp>
      <p:sp>
        <p:nvSpPr>
          <p:cNvPr id="20" name="TextBox 19">
            <a:extLst>
              <a:ext uri="{FF2B5EF4-FFF2-40B4-BE49-F238E27FC236}">
                <a16:creationId xmlns:a16="http://schemas.microsoft.com/office/drawing/2014/main" id="{4FE400D4-68E7-9714-0AE2-25BC434107FE}"/>
              </a:ext>
            </a:extLst>
          </p:cNvPr>
          <p:cNvSpPr txBox="1"/>
          <p:nvPr/>
        </p:nvSpPr>
        <p:spPr>
          <a:xfrm>
            <a:off x="7264436" y="3713677"/>
            <a:ext cx="1788885" cy="646331"/>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s-ES_tradnl" sz="1800" b="0" i="0" u="none" strike="noStrike" cap="none" dirty="0">
                <a:latin typeface="Arial" panose="020B0604020202020204" pitchFamily="34" charset="0"/>
                <a:ea typeface="Helvetica Neue"/>
                <a:cs typeface="Arial" panose="020B0604020202020204" pitchFamily="34" charset="0"/>
                <a:sym typeface="Helvetica Neue"/>
              </a:rPr>
              <a:t>Práctica en CPIMS</a:t>
            </a:r>
          </a:p>
        </p:txBody>
      </p:sp>
      <p:sp>
        <p:nvSpPr>
          <p:cNvPr id="21" name="TextBox 20">
            <a:extLst>
              <a:ext uri="{FF2B5EF4-FFF2-40B4-BE49-F238E27FC236}">
                <a16:creationId xmlns:a16="http://schemas.microsoft.com/office/drawing/2014/main" id="{E60316C0-A9E4-9BC5-B6D1-7B80427C7241}"/>
              </a:ext>
            </a:extLst>
          </p:cNvPr>
          <p:cNvSpPr txBox="1"/>
          <p:nvPr/>
        </p:nvSpPr>
        <p:spPr>
          <a:xfrm>
            <a:off x="9505462" y="3713677"/>
            <a:ext cx="1788885" cy="646331"/>
          </a:xfrm>
          <a:prstGeom prst="rect">
            <a:avLst/>
          </a:prstGeom>
          <a:noFill/>
        </p:spPr>
        <p:txBody>
          <a:bodyPr wrap="square">
            <a:spAutoFit/>
          </a:bodyPr>
          <a:lstStyle/>
          <a:p>
            <a:pPr marR="0" lvl="0" algn="ctr" rtl="0">
              <a:lnSpc>
                <a:spcPct val="100000"/>
              </a:lnSpc>
              <a:spcBef>
                <a:spcPts val="0"/>
              </a:spcBef>
              <a:spcAft>
                <a:spcPts val="0"/>
              </a:spcAft>
              <a:buClr>
                <a:schemeClr val="dk2"/>
              </a:buClr>
              <a:buSzPts val="2800"/>
            </a:pPr>
            <a:r>
              <a:rPr lang="es-ES_tradnl" sz="1800" b="0" i="0" u="none" strike="noStrike" cap="none" dirty="0">
                <a:latin typeface="Arial" panose="020B0604020202020204" pitchFamily="34" charset="0"/>
                <a:ea typeface="Helvetica Neue"/>
                <a:cs typeface="Arial" panose="020B0604020202020204" pitchFamily="34" charset="0"/>
                <a:sym typeface="Helvetica Neue"/>
              </a:rPr>
              <a:t>Comentarios y debate</a:t>
            </a:r>
          </a:p>
        </p:txBody>
      </p:sp>
      <p:pic>
        <p:nvPicPr>
          <p:cNvPr id="24" name="Graphic 23" descr="Shoe footprints with solid fill">
            <a:extLst>
              <a:ext uri="{FF2B5EF4-FFF2-40B4-BE49-F238E27FC236}">
                <a16:creationId xmlns:a16="http://schemas.microsoft.com/office/drawing/2014/main" id="{83B45774-708E-D2B2-03C1-EFB369D340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117042" y="2418271"/>
            <a:ext cx="914400" cy="914400"/>
          </a:xfrm>
          <a:prstGeom prst="rect">
            <a:avLst/>
          </a:prstGeom>
        </p:spPr>
      </p:pic>
      <p:pic>
        <p:nvPicPr>
          <p:cNvPr id="26" name="Graphic 25" descr="Shoe footprints with solid fill">
            <a:extLst>
              <a:ext uri="{FF2B5EF4-FFF2-40B4-BE49-F238E27FC236}">
                <a16:creationId xmlns:a16="http://schemas.microsoft.com/office/drawing/2014/main" id="{B7C8B56C-C09A-A7F9-77AB-61F12689A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329005" y="2114337"/>
            <a:ext cx="914400" cy="914400"/>
          </a:xfrm>
          <a:prstGeom prst="rect">
            <a:avLst/>
          </a:prstGeom>
        </p:spPr>
      </p:pic>
      <p:pic>
        <p:nvPicPr>
          <p:cNvPr id="27" name="Graphic 26" descr="Shoe footprints with solid fill">
            <a:extLst>
              <a:ext uri="{FF2B5EF4-FFF2-40B4-BE49-F238E27FC236}">
                <a16:creationId xmlns:a16="http://schemas.microsoft.com/office/drawing/2014/main" id="{356991A2-2B44-D04F-AED7-FE06B0B5AD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5540968" y="2418271"/>
            <a:ext cx="914400" cy="914400"/>
          </a:xfrm>
          <a:prstGeom prst="rect">
            <a:avLst/>
          </a:prstGeom>
        </p:spPr>
      </p:pic>
      <p:pic>
        <p:nvPicPr>
          <p:cNvPr id="28" name="Graphic 27" descr="Shoe footprints with solid fill">
            <a:extLst>
              <a:ext uri="{FF2B5EF4-FFF2-40B4-BE49-F238E27FC236}">
                <a16:creationId xmlns:a16="http://schemas.microsoft.com/office/drawing/2014/main" id="{C3E08AAA-E897-29A2-17DF-7F04B2C024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7752931" y="2114337"/>
            <a:ext cx="914400" cy="914400"/>
          </a:xfrm>
          <a:prstGeom prst="rect">
            <a:avLst/>
          </a:prstGeom>
        </p:spPr>
      </p:pic>
      <p:pic>
        <p:nvPicPr>
          <p:cNvPr id="29" name="Graphic 28" descr="Shoe footprints with solid fill">
            <a:extLst>
              <a:ext uri="{FF2B5EF4-FFF2-40B4-BE49-F238E27FC236}">
                <a16:creationId xmlns:a16="http://schemas.microsoft.com/office/drawing/2014/main" id="{0ED0D8A8-B842-C3FE-BD7E-DD0EE0FD83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9964895" y="2418271"/>
            <a:ext cx="914400" cy="914400"/>
          </a:xfrm>
          <a:prstGeom prst="rect">
            <a:avLst/>
          </a:prstGeom>
        </p:spPr>
      </p:pic>
      <p:sp>
        <p:nvSpPr>
          <p:cNvPr id="31" name="Rectangle 30">
            <a:extLst>
              <a:ext uri="{FF2B5EF4-FFF2-40B4-BE49-F238E27FC236}">
                <a16:creationId xmlns:a16="http://schemas.microsoft.com/office/drawing/2014/main" id="{5C1E4D8A-EBB8-2716-EFD9-491177A6AAA8}"/>
              </a:ext>
            </a:extLst>
          </p:cNvPr>
          <p:cNvSpPr/>
          <p:nvPr/>
        </p:nvSpPr>
        <p:spPr>
          <a:xfrm>
            <a:off x="2920474" y="4779009"/>
            <a:ext cx="1512699" cy="4512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266295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normAutofit/>
          </a:bodyPr>
          <a:lstStyle/>
          <a:p>
            <a:r>
              <a:rPr lang="es-ES_tradnl" dirty="0">
                <a:latin typeface="Arial"/>
                <a:cs typeface="Arial"/>
              </a:rPr>
              <a:t>Ronda de presentaciones</a:t>
            </a:r>
            <a:endParaRPr lang="es-ES_tradnl" dirty="0"/>
          </a:p>
        </p:txBody>
      </p:sp>
      <p:grpSp>
        <p:nvGrpSpPr>
          <p:cNvPr id="3" name="Google Shape;314;p4">
            <a:extLst>
              <a:ext uri="{FF2B5EF4-FFF2-40B4-BE49-F238E27FC236}">
                <a16:creationId xmlns:a16="http://schemas.microsoft.com/office/drawing/2014/main" id="{8A98D57D-3999-F269-8879-FA04B86BFF16}"/>
              </a:ext>
            </a:extLst>
          </p:cNvPr>
          <p:cNvGrpSpPr/>
          <p:nvPr/>
        </p:nvGrpSpPr>
        <p:grpSpPr>
          <a:xfrm>
            <a:off x="3461926" y="1889435"/>
            <a:ext cx="5268147" cy="3419192"/>
            <a:chOff x="3400707" y="1772174"/>
            <a:chExt cx="5758105" cy="3737192"/>
          </a:xfrm>
          <a:solidFill>
            <a:schemeClr val="accent4"/>
          </a:solidFill>
        </p:grpSpPr>
        <p:sp>
          <p:nvSpPr>
            <p:cNvPr id="5" name="Google Shape;315;p4">
              <a:extLst>
                <a:ext uri="{FF2B5EF4-FFF2-40B4-BE49-F238E27FC236}">
                  <a16:creationId xmlns:a16="http://schemas.microsoft.com/office/drawing/2014/main" id="{3BDC3426-C4D9-B593-92ED-D2CC4C7B53D2}"/>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6" name="Google Shape;316;p4">
              <a:extLst>
                <a:ext uri="{FF2B5EF4-FFF2-40B4-BE49-F238E27FC236}">
                  <a16:creationId xmlns:a16="http://schemas.microsoft.com/office/drawing/2014/main" id="{FDEAE21D-3B65-3922-3E89-215C4281BC7A}"/>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 name="Google Shape;317;p4">
              <a:extLst>
                <a:ext uri="{FF2B5EF4-FFF2-40B4-BE49-F238E27FC236}">
                  <a16:creationId xmlns:a16="http://schemas.microsoft.com/office/drawing/2014/main" id="{118E632D-0314-02BD-E2DE-ACE08D5227F8}"/>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8" name="Google Shape;318;p4">
              <a:extLst>
                <a:ext uri="{FF2B5EF4-FFF2-40B4-BE49-F238E27FC236}">
                  <a16:creationId xmlns:a16="http://schemas.microsoft.com/office/drawing/2014/main" id="{C5577A0B-1FFB-B978-FC02-A3649E368AF5}"/>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 name="Google Shape;319;p4">
              <a:extLst>
                <a:ext uri="{FF2B5EF4-FFF2-40B4-BE49-F238E27FC236}">
                  <a16:creationId xmlns:a16="http://schemas.microsoft.com/office/drawing/2014/main" id="{AE75C87E-F31D-9ACF-7038-04F96014A0FE}"/>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 name="Google Shape;320;p4">
              <a:extLst>
                <a:ext uri="{FF2B5EF4-FFF2-40B4-BE49-F238E27FC236}">
                  <a16:creationId xmlns:a16="http://schemas.microsoft.com/office/drawing/2014/main" id="{6EBD1B37-236C-9F0C-6252-C56F95E9E2B5}"/>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 name="Google Shape;321;p4">
              <a:extLst>
                <a:ext uri="{FF2B5EF4-FFF2-40B4-BE49-F238E27FC236}">
                  <a16:creationId xmlns:a16="http://schemas.microsoft.com/office/drawing/2014/main" id="{1F82DC92-EAB8-88CF-8300-DE839B9EE975}"/>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 name="Google Shape;322;p4">
              <a:extLst>
                <a:ext uri="{FF2B5EF4-FFF2-40B4-BE49-F238E27FC236}">
                  <a16:creationId xmlns:a16="http://schemas.microsoft.com/office/drawing/2014/main" id="{583EED4E-D775-A0BA-CB41-552A8BC9EE4B}"/>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170887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Paso 1</a:t>
            </a:r>
            <a:br>
              <a:rPr lang="es-ES_tradnl" dirty="0"/>
            </a:br>
            <a:r>
              <a:rPr lang="es-ES_tradnl" dirty="0"/>
              <a:t>Identificación y registro</a:t>
            </a:r>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s-ES_tradnl" sz="1600" b="1" spc="300" dirty="0">
                <a:solidFill>
                  <a:schemeClr val="accent4"/>
                </a:solidFill>
                <a:latin typeface="Arial" panose="020B0604020202020204" pitchFamily="34" charset="0"/>
                <a:cs typeface="Arial" panose="020B0604020202020204" pitchFamily="34" charset="0"/>
              </a:rPr>
              <a:t>ESTUDIO DE CASO</a:t>
            </a:r>
          </a:p>
        </p:txBody>
      </p:sp>
      <p:grpSp>
        <p:nvGrpSpPr>
          <p:cNvPr id="11" name="Group 10">
            <a:extLst>
              <a:ext uri="{FF2B5EF4-FFF2-40B4-BE49-F238E27FC236}">
                <a16:creationId xmlns:a16="http://schemas.microsoft.com/office/drawing/2014/main" id="{8DC459C2-6535-B23C-FCBC-386C588CF925}"/>
              </a:ext>
            </a:extLst>
          </p:cNvPr>
          <p:cNvGrpSpPr/>
          <p:nvPr/>
        </p:nvGrpSpPr>
        <p:grpSpPr>
          <a:xfrm>
            <a:off x="6978767" y="2381927"/>
            <a:ext cx="3746370" cy="3096318"/>
            <a:chOff x="7499908" y="4900577"/>
            <a:chExt cx="997752" cy="824627"/>
          </a:xfrm>
        </p:grpSpPr>
        <p:grpSp>
          <p:nvGrpSpPr>
            <p:cNvPr id="12" name="Group 11">
              <a:extLst>
                <a:ext uri="{FF2B5EF4-FFF2-40B4-BE49-F238E27FC236}">
                  <a16:creationId xmlns:a16="http://schemas.microsoft.com/office/drawing/2014/main" id="{035CE6BD-0E97-346F-B82C-BAEC8B72ECDB}"/>
                </a:ext>
              </a:extLst>
            </p:cNvPr>
            <p:cNvGrpSpPr/>
            <p:nvPr/>
          </p:nvGrpSpPr>
          <p:grpSpPr>
            <a:xfrm>
              <a:off x="7499908" y="4900577"/>
              <a:ext cx="997752" cy="824627"/>
              <a:chOff x="5957706" y="3325646"/>
              <a:chExt cx="2611796" cy="1892062"/>
            </a:xfrm>
            <a:solidFill>
              <a:schemeClr val="accent4"/>
            </a:solidFill>
          </p:grpSpPr>
          <p:sp>
            <p:nvSpPr>
              <p:cNvPr id="16" name="Rectangle: Rounded Corners 15">
                <a:hlinkClick r:id="rId3"/>
                <a:extLst>
                  <a:ext uri="{FF2B5EF4-FFF2-40B4-BE49-F238E27FC236}">
                    <a16:creationId xmlns:a16="http://schemas.microsoft.com/office/drawing/2014/main" id="{50FA44D4-7E46-AC8D-0F6C-56C068BDD878}"/>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dirty="0">
                  <a:solidFill>
                    <a:schemeClr val="bg1"/>
                  </a:solidFill>
                  <a:latin typeface="Helvetica Neue"/>
                </a:endParaRPr>
              </a:p>
            </p:txBody>
          </p:sp>
          <p:sp>
            <p:nvSpPr>
              <p:cNvPr id="17" name="Rectangle: Top Corners Rounded 16">
                <a:extLst>
                  <a:ext uri="{FF2B5EF4-FFF2-40B4-BE49-F238E27FC236}">
                    <a16:creationId xmlns:a16="http://schemas.microsoft.com/office/drawing/2014/main" id="{21D0422E-FCA5-A7BA-B6EE-8EE14A281A6B}"/>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F0944081-932D-97D5-B546-E259CF7C9598}"/>
                </a:ext>
              </a:extLst>
            </p:cNvPr>
            <p:cNvGrpSpPr/>
            <p:nvPr/>
          </p:nvGrpSpPr>
          <p:grpSpPr>
            <a:xfrm>
              <a:off x="7871183" y="5154803"/>
              <a:ext cx="316610" cy="462618"/>
              <a:chOff x="8661923" y="4758813"/>
              <a:chExt cx="825538" cy="1206243"/>
            </a:xfrm>
            <a:solidFill>
              <a:schemeClr val="bg1"/>
            </a:solidFill>
          </p:grpSpPr>
          <p:sp>
            <p:nvSpPr>
              <p:cNvPr id="14" name="Circle: Hollow 13">
                <a:extLst>
                  <a:ext uri="{FF2B5EF4-FFF2-40B4-BE49-F238E27FC236}">
                    <a16:creationId xmlns:a16="http://schemas.microsoft.com/office/drawing/2014/main" id="{DDC4889D-4C49-5B89-4783-4E691BAEC69D}"/>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15" name="Rectangle: Rounded Corners 14">
                <a:extLst>
                  <a:ext uri="{FF2B5EF4-FFF2-40B4-BE49-F238E27FC236}">
                    <a16:creationId xmlns:a16="http://schemas.microsoft.com/office/drawing/2014/main" id="{0ADC15E1-0467-6525-E833-87C284E2639E}"/>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3244107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Debate</a:t>
            </a:r>
          </a:p>
        </p:txBody>
      </p:sp>
      <p:sp>
        <p:nvSpPr>
          <p:cNvPr id="3" name="Speech Bubble: Rectangle with Corners Rounded 2">
            <a:extLst>
              <a:ext uri="{FF2B5EF4-FFF2-40B4-BE49-F238E27FC236}">
                <a16:creationId xmlns:a16="http://schemas.microsoft.com/office/drawing/2014/main" id="{8C8C2C9C-5A6A-BB34-2080-F132C603FF66}"/>
              </a:ext>
            </a:extLst>
          </p:cNvPr>
          <p:cNvSpPr/>
          <p:nvPr/>
        </p:nvSpPr>
        <p:spPr>
          <a:xfrm>
            <a:off x="670190" y="2053167"/>
            <a:ext cx="3375378"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tx1"/>
                </a:solidFill>
                <a:latin typeface="Arial" panose="020B0604020202020204" pitchFamily="34" charset="0"/>
                <a:cs typeface="Arial" panose="020B0604020202020204" pitchFamily="34" charset="0"/>
              </a:rPr>
              <a:t>¿Cuál es el propósito de la fase de identificación y registro?</a:t>
            </a:r>
          </a:p>
        </p:txBody>
      </p:sp>
      <p:sp>
        <p:nvSpPr>
          <p:cNvPr id="5" name="Speech Bubble: Rectangle with Corners Rounded 4">
            <a:extLst>
              <a:ext uri="{FF2B5EF4-FFF2-40B4-BE49-F238E27FC236}">
                <a16:creationId xmlns:a16="http://schemas.microsoft.com/office/drawing/2014/main" id="{D13CD184-8233-8D34-AAC7-7840BE44D775}"/>
              </a:ext>
            </a:extLst>
          </p:cNvPr>
          <p:cNvSpPr/>
          <p:nvPr/>
        </p:nvSpPr>
        <p:spPr>
          <a:xfrm>
            <a:off x="4408311" y="2053167"/>
            <a:ext cx="3375378"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tx1"/>
                </a:solidFill>
                <a:latin typeface="Arial" panose="020B0604020202020204" pitchFamily="34" charset="0"/>
                <a:cs typeface="Arial" panose="020B0604020202020204" pitchFamily="34" charset="0"/>
              </a:rPr>
              <a:t>¿Cuándo se debe pedir el consentimiento y llenar el formulario correspondiente? </a:t>
            </a:r>
          </a:p>
        </p:txBody>
      </p:sp>
      <p:sp>
        <p:nvSpPr>
          <p:cNvPr id="6" name="Speech Bubble: Rectangle with Corners Rounded 5">
            <a:extLst>
              <a:ext uri="{FF2B5EF4-FFF2-40B4-BE49-F238E27FC236}">
                <a16:creationId xmlns:a16="http://schemas.microsoft.com/office/drawing/2014/main" id="{315CED8A-31F3-E24B-7D05-1311F0C98BC2}"/>
              </a:ext>
            </a:extLst>
          </p:cNvPr>
          <p:cNvSpPr/>
          <p:nvPr/>
        </p:nvSpPr>
        <p:spPr>
          <a:xfrm>
            <a:off x="8184444" y="2053167"/>
            <a:ext cx="3375378" cy="2751666"/>
          </a:xfrm>
          <a:prstGeom prst="wedgeRoundRectCallout">
            <a:avLst>
              <a:gd name="adj1" fmla="val -1101"/>
              <a:gd name="adj2" fmla="val 7004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¿Por qué son importantes los criterios de admisión? ¿Y los criterios de riesgo y vulnerabilidad (o priorización)?</a:t>
            </a:r>
            <a:r>
              <a:rPr lang="es-ES_tradnl" sz="2400" dirty="0">
                <a:solidFill>
                  <a:schemeClr val="tx1"/>
                </a:solidFill>
                <a:effectLst/>
                <a:latin typeface="Arial" panose="020B0604020202020204" pitchFamily="34" charset="0"/>
                <a:cs typeface="Arial" panose="020B0604020202020204" pitchFamily="34" charset="0"/>
              </a:rPr>
              <a:t> </a:t>
            </a:r>
            <a:endParaRPr lang="es-ES_tradnl" sz="2400" dirty="0">
              <a:solidFill>
                <a:schemeClr val="tx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D7A8656-B6D3-E1F9-8D40-87F7187627D8}"/>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40499563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 </a:t>
            </a:r>
            <a:endParaRPr lang="es-ES_tradnl" sz="5400" b="1" dirty="0">
              <a:solidFill>
                <a:schemeClr val="bg1">
                  <a:lumMod val="75000"/>
                </a:schemeClr>
              </a:solidFill>
            </a:endParaRPr>
          </a:p>
        </p:txBody>
      </p:sp>
    </p:spTree>
    <p:extLst>
      <p:ext uri="{BB962C8B-B14F-4D97-AF65-F5344CB8AC3E}">
        <p14:creationId xmlns:p14="http://schemas.microsoft.com/office/powerpoint/2010/main" val="654656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p>
        </p:txBody>
      </p:sp>
      <p:grpSp>
        <p:nvGrpSpPr>
          <p:cNvPr id="4" name="Group 3">
            <a:extLst>
              <a:ext uri="{FF2B5EF4-FFF2-40B4-BE49-F238E27FC236}">
                <a16:creationId xmlns:a16="http://schemas.microsoft.com/office/drawing/2014/main" id="{3559D1DA-E414-B242-8B94-E793F2F92EA1}"/>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333F8616-3B39-93D5-11D4-F6769FB5B1FF}"/>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C5B45F14-99A2-C75A-9145-AAF0CF117C4B}"/>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Single Corner Snipped 9">
                <a:extLst>
                  <a:ext uri="{FF2B5EF4-FFF2-40B4-BE49-F238E27FC236}">
                    <a16:creationId xmlns:a16="http://schemas.microsoft.com/office/drawing/2014/main" id="{D0BB08C5-D89A-E85A-8A86-68580052350F}"/>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Single Corner Snipped 10">
                <a:extLst>
                  <a:ext uri="{FF2B5EF4-FFF2-40B4-BE49-F238E27FC236}">
                    <a16:creationId xmlns:a16="http://schemas.microsoft.com/office/drawing/2014/main" id="{D7B7B975-39AF-D6B2-497C-1F2942C0D628}"/>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6" name="Group 5">
              <a:extLst>
                <a:ext uri="{FF2B5EF4-FFF2-40B4-BE49-F238E27FC236}">
                  <a16:creationId xmlns:a16="http://schemas.microsoft.com/office/drawing/2014/main" id="{2C0C0A8A-E7CF-95E4-EF1B-90D4778EB9E9}"/>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5E6BAAA8-00F3-B5EF-24C8-DCCA4CB14CC4}"/>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Oval 7">
                <a:extLst>
                  <a:ext uri="{FF2B5EF4-FFF2-40B4-BE49-F238E27FC236}">
                    <a16:creationId xmlns:a16="http://schemas.microsoft.com/office/drawing/2014/main" id="{6185F1B3-9ADA-F451-8CFE-C8B39DBA9BCE}"/>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5CAF9CB3-4C23-FDA3-A502-0829FBC382B0}"/>
              </a:ext>
            </a:extLst>
          </p:cNvPr>
          <p:cNvSpPr txBox="1"/>
          <p:nvPr/>
        </p:nvSpPr>
        <p:spPr>
          <a:xfrm>
            <a:off x="738455" y="4272055"/>
            <a:ext cx="2843702" cy="923330"/>
          </a:xfrm>
          <a:prstGeom prst="rect">
            <a:avLst/>
          </a:prstGeom>
          <a:noFill/>
        </p:spPr>
        <p:txBody>
          <a:bodyPr wrap="square" rtlCol="0">
            <a:spAutoFit/>
          </a:bodyPr>
          <a:lstStyle/>
          <a:p>
            <a:pPr algn="ctr"/>
            <a:r>
              <a:rPr lang="es-ES_tradnl" b="1" spc="300" dirty="0">
                <a:solidFill>
                  <a:schemeClr val="accent4"/>
                </a:solidFill>
                <a:latin typeface="Arial" panose="020B0604020202020204" pitchFamily="34" charset="0"/>
                <a:cs typeface="Arial" panose="020B0604020202020204" pitchFamily="34" charset="0"/>
              </a:rPr>
              <a:t>FORMULARIO DE CONSENTIMIENTO Y ASENTIMIENTO</a:t>
            </a:r>
          </a:p>
        </p:txBody>
      </p:sp>
      <p:sp>
        <p:nvSpPr>
          <p:cNvPr id="13" name="TextBox 12">
            <a:extLst>
              <a:ext uri="{FF2B5EF4-FFF2-40B4-BE49-F238E27FC236}">
                <a16:creationId xmlns:a16="http://schemas.microsoft.com/office/drawing/2014/main" id="{02EFA099-04AA-8442-5D65-04768695DEFD}"/>
              </a:ext>
            </a:extLst>
          </p:cNvPr>
          <p:cNvSpPr txBox="1"/>
          <p:nvPr/>
        </p:nvSpPr>
        <p:spPr>
          <a:xfrm>
            <a:off x="4023804" y="1701872"/>
            <a:ext cx="3345530" cy="4916346"/>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sz="1400" b="1" dirty="0">
                <a:solidFill>
                  <a:schemeClr val="dk1"/>
                </a:solidFill>
                <a:latin typeface="Arial"/>
                <a:ea typeface="Arial"/>
                <a:cs typeface="Arial"/>
                <a:sym typeface="Arial"/>
              </a:rPr>
              <a:t>POR QUÉ</a:t>
            </a:r>
          </a:p>
          <a:p>
            <a:pPr marL="0" marR="0" lvl="0" indent="0" algn="l" rtl="0">
              <a:lnSpc>
                <a:spcPct val="107000"/>
              </a:lnSpc>
              <a:spcBef>
                <a:spcPts val="0"/>
              </a:spcBef>
              <a:spcAft>
                <a:spcPts val="0"/>
              </a:spcAft>
              <a:buNone/>
            </a:pPr>
            <a:endParaRPr lang="es-ES_tradnl" sz="1400" b="1"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s-ES_tradnl" sz="1400" dirty="0">
                <a:solidFill>
                  <a:schemeClr val="dk1"/>
                </a:solidFill>
                <a:latin typeface="Arial"/>
                <a:ea typeface="Arial"/>
                <a:cs typeface="Arial"/>
                <a:sym typeface="Arial"/>
              </a:rPr>
              <a:t>Para tener un registro de la autorización de la/del menor/cuidador/a.</a:t>
            </a:r>
          </a:p>
          <a:p>
            <a:pPr marL="285750" marR="0" lvl="0" indent="-285750" algn="l" rtl="0">
              <a:lnSpc>
                <a:spcPct val="107000"/>
              </a:lnSpc>
              <a:spcBef>
                <a:spcPts val="0"/>
              </a:spcBef>
              <a:spcAft>
                <a:spcPts val="0"/>
              </a:spcAft>
              <a:buFont typeface="Arial" panose="020B0604020202020204" pitchFamily="34" charset="0"/>
              <a:buChar char="•"/>
            </a:pPr>
            <a:r>
              <a:rPr lang="es-ES_tradnl" sz="1400" dirty="0">
                <a:solidFill>
                  <a:schemeClr val="dk1"/>
                </a:solidFill>
                <a:latin typeface="Arial"/>
                <a:ea typeface="Arial"/>
                <a:cs typeface="Arial"/>
                <a:sym typeface="Arial"/>
              </a:rPr>
              <a:t>Para participar en el proceso de gestión de casos.</a:t>
            </a:r>
          </a:p>
          <a:p>
            <a:pPr marL="285750" marR="0" lvl="0" indent="-285750" algn="l" rtl="0">
              <a:lnSpc>
                <a:spcPct val="107000"/>
              </a:lnSpc>
              <a:spcBef>
                <a:spcPts val="0"/>
              </a:spcBef>
              <a:spcAft>
                <a:spcPts val="0"/>
              </a:spcAft>
              <a:buFont typeface="Arial" panose="020B0604020202020204" pitchFamily="34" charset="0"/>
              <a:buChar char="•"/>
            </a:pPr>
            <a:r>
              <a:rPr lang="es-ES_tradnl" sz="1400" dirty="0">
                <a:solidFill>
                  <a:schemeClr val="dk1"/>
                </a:solidFill>
                <a:latin typeface="Arial"/>
                <a:ea typeface="Arial"/>
                <a:cs typeface="Arial"/>
                <a:sym typeface="Arial"/>
              </a:rPr>
              <a:t>Para recopilar y almacenar información sobre el caso.</a:t>
            </a:r>
          </a:p>
          <a:p>
            <a:pPr marL="285750" marR="0" lvl="0" indent="-285750" algn="l" rtl="0">
              <a:lnSpc>
                <a:spcPct val="107000"/>
              </a:lnSpc>
              <a:spcBef>
                <a:spcPts val="0"/>
              </a:spcBef>
              <a:spcAft>
                <a:spcPts val="0"/>
              </a:spcAft>
              <a:buFont typeface="Arial" panose="020B0604020202020204" pitchFamily="34" charset="0"/>
              <a:buChar char="•"/>
            </a:pPr>
            <a:r>
              <a:rPr lang="es-ES_tradnl" sz="1400" dirty="0">
                <a:solidFill>
                  <a:schemeClr val="dk1"/>
                </a:solidFill>
                <a:latin typeface="Arial"/>
                <a:ea typeface="Arial"/>
                <a:cs typeface="Arial"/>
                <a:sym typeface="Arial"/>
              </a:rPr>
              <a:t>Para compartir información con otros proveedores de servicios (p. ej., para activar servicios de búsqueda).</a:t>
            </a:r>
          </a:p>
          <a:p>
            <a:pPr marL="285750" marR="0" lvl="0" indent="-285750" algn="l" rtl="0">
              <a:lnSpc>
                <a:spcPct val="107000"/>
              </a:lnSpc>
              <a:spcBef>
                <a:spcPts val="0"/>
              </a:spcBef>
              <a:spcAft>
                <a:spcPts val="0"/>
              </a:spcAft>
              <a:buFont typeface="Arial" panose="020B0604020202020204" pitchFamily="34" charset="0"/>
              <a:buChar char="•"/>
            </a:pPr>
            <a:r>
              <a:rPr lang="es-ES_tradnl" sz="1400" dirty="0">
                <a:solidFill>
                  <a:schemeClr val="dk1"/>
                </a:solidFill>
                <a:latin typeface="Arial"/>
                <a:ea typeface="Arial"/>
                <a:cs typeface="Arial"/>
                <a:sym typeface="Arial"/>
              </a:rPr>
              <a:t>Para compartir datos agregados anónimos para la elaboración de informes. </a:t>
            </a:r>
          </a:p>
          <a:p>
            <a:pPr marL="285750" marR="0" lvl="0" indent="-285750" algn="l" rtl="0">
              <a:lnSpc>
                <a:spcPct val="107000"/>
              </a:lnSpc>
              <a:spcBef>
                <a:spcPts val="0"/>
              </a:spcBef>
              <a:spcAft>
                <a:spcPts val="0"/>
              </a:spcAft>
              <a:buFont typeface="Arial" panose="020B0604020202020204" pitchFamily="34" charset="0"/>
              <a:buChar char="•"/>
            </a:pPr>
            <a:r>
              <a:rPr lang="es-ES_tradnl" sz="1400" dirty="0">
                <a:solidFill>
                  <a:schemeClr val="dk1"/>
                </a:solidFill>
                <a:latin typeface="Arial"/>
                <a:ea typeface="Arial"/>
                <a:cs typeface="Arial"/>
                <a:sym typeface="Arial"/>
              </a:rPr>
              <a:t>Para establecer si hay alguna información que la/el menor/cuidador/a no desee compartir con los proveedores de servicios. </a:t>
            </a:r>
          </a:p>
        </p:txBody>
      </p:sp>
      <p:sp>
        <p:nvSpPr>
          <p:cNvPr id="15" name="TextBox 14">
            <a:extLst>
              <a:ext uri="{FF2B5EF4-FFF2-40B4-BE49-F238E27FC236}">
                <a16:creationId xmlns:a16="http://schemas.microsoft.com/office/drawing/2014/main" id="{49510C08-A920-6492-CDED-693E84A82F3C}"/>
              </a:ext>
            </a:extLst>
          </p:cNvPr>
          <p:cNvSpPr txBox="1"/>
          <p:nvPr/>
        </p:nvSpPr>
        <p:spPr>
          <a:xfrm>
            <a:off x="7810981" y="1701872"/>
            <a:ext cx="3642563" cy="4455322"/>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sz="1400" b="1" dirty="0">
                <a:solidFill>
                  <a:schemeClr val="dk1"/>
                </a:solidFill>
                <a:latin typeface="Arial"/>
                <a:ea typeface="Arial"/>
                <a:cs typeface="Arial"/>
                <a:sym typeface="Arial"/>
              </a:rPr>
              <a:t>CUÁNDO</a:t>
            </a:r>
          </a:p>
          <a:p>
            <a:pPr marL="0" marR="0" lvl="0" indent="0" algn="l" rtl="0">
              <a:lnSpc>
                <a:spcPct val="107000"/>
              </a:lnSpc>
              <a:spcBef>
                <a:spcPts val="0"/>
              </a:spcBef>
              <a:spcAft>
                <a:spcPts val="0"/>
              </a:spcAft>
              <a:buNone/>
            </a:pPr>
            <a:endParaRPr lang="es-ES_tradnl" sz="14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400" dirty="0">
                <a:solidFill>
                  <a:schemeClr val="dk1"/>
                </a:solidFill>
                <a:latin typeface="Arial"/>
                <a:ea typeface="Arial"/>
                <a:cs typeface="Arial"/>
                <a:sym typeface="Arial"/>
              </a:rPr>
              <a:t>Pedir la opinión de la/el menor y hacerle partícipe de las decisiones es esencial a lo largo de todo el proceso de gestión de casos, pero especialmente al inicio de los servicios (después de comprobar que la/el menor cumple los criterios de admisión y antes de realizar la entrevista de registro) y al compartir información con otros proveedores de servicios durante el proceso de gestión de casos.</a:t>
            </a:r>
            <a:br>
              <a:rPr lang="es-ES_tradnl" sz="1400" dirty="0">
                <a:solidFill>
                  <a:schemeClr val="dk1"/>
                </a:solidFill>
                <a:latin typeface="Arial"/>
                <a:ea typeface="Arial"/>
                <a:cs typeface="Arial"/>
                <a:sym typeface="Arial"/>
              </a:rPr>
            </a:br>
            <a:endParaRPr lang="es-ES_tradnl" sz="1400" dirty="0">
              <a:solidFill>
                <a:schemeClr val="dk1"/>
              </a:solidFill>
              <a:latin typeface="Arial"/>
              <a:ea typeface="Arial"/>
              <a:cs typeface="Arial"/>
              <a:sym typeface="Arial"/>
            </a:endParaRPr>
          </a:p>
          <a:p>
            <a:pPr marR="0" lvl="0" algn="l" rtl="0">
              <a:lnSpc>
                <a:spcPct val="107000"/>
              </a:lnSpc>
              <a:spcBef>
                <a:spcPts val="0"/>
              </a:spcBef>
              <a:spcAft>
                <a:spcPts val="0"/>
              </a:spcAft>
            </a:pPr>
            <a:endParaRPr lang="es-ES_tradnl" sz="14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400" b="1" dirty="0">
                <a:solidFill>
                  <a:schemeClr val="dk1"/>
                </a:solidFill>
                <a:latin typeface="Arial"/>
                <a:ea typeface="Arial"/>
                <a:cs typeface="Arial"/>
                <a:sym typeface="Arial"/>
              </a:rPr>
              <a:t>QUIÉN</a:t>
            </a:r>
          </a:p>
          <a:p>
            <a:pPr marL="0" marR="0" lvl="0" indent="0" algn="l" rtl="0">
              <a:lnSpc>
                <a:spcPct val="107000"/>
              </a:lnSpc>
              <a:spcBef>
                <a:spcPts val="0"/>
              </a:spcBef>
              <a:spcAft>
                <a:spcPts val="0"/>
              </a:spcAft>
              <a:buNone/>
            </a:pPr>
            <a:endParaRPr lang="es-ES_tradnl" sz="14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400" dirty="0">
                <a:solidFill>
                  <a:schemeClr val="dk1"/>
                </a:solidFill>
                <a:latin typeface="Arial"/>
                <a:ea typeface="Arial"/>
                <a:cs typeface="Arial"/>
                <a:sym typeface="Arial"/>
              </a:rPr>
              <a:t>Asistente social asignada/o al caso (en presencia de la/el menor o  padre/madre/cuidador/a de la/del menor).</a:t>
            </a:r>
          </a:p>
        </p:txBody>
      </p:sp>
      <p:sp>
        <p:nvSpPr>
          <p:cNvPr id="3" name="Rectangle 2">
            <a:extLst>
              <a:ext uri="{FF2B5EF4-FFF2-40B4-BE49-F238E27FC236}">
                <a16:creationId xmlns:a16="http://schemas.microsoft.com/office/drawing/2014/main" id="{71FE89EF-D25F-466F-CC36-A5FE64CE2615}"/>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grpSp>
        <p:nvGrpSpPr>
          <p:cNvPr id="2" name="Group 1">
            <a:extLst>
              <a:ext uri="{FF2B5EF4-FFF2-40B4-BE49-F238E27FC236}">
                <a16:creationId xmlns:a16="http://schemas.microsoft.com/office/drawing/2014/main" id="{F933E17D-8FEF-7036-BDB4-1D873C611066}"/>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5083BA86-E77F-ADF2-2AB6-132F620C656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7" name="Group 16">
              <a:extLst>
                <a:ext uri="{FF2B5EF4-FFF2-40B4-BE49-F238E27FC236}">
                  <a16:creationId xmlns:a16="http://schemas.microsoft.com/office/drawing/2014/main" id="{2EB3C660-D9BC-C31E-9ED5-9E074C0E2F12}"/>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313CBCA1-A364-2097-D857-04417B79ADB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5</a:t>
                </a:r>
              </a:p>
            </p:txBody>
          </p:sp>
          <p:sp>
            <p:nvSpPr>
              <p:cNvPr id="22" name="Rectangle 21">
                <a:extLst>
                  <a:ext uri="{FF2B5EF4-FFF2-40B4-BE49-F238E27FC236}">
                    <a16:creationId xmlns:a16="http://schemas.microsoft.com/office/drawing/2014/main" id="{2807A5FE-5FC3-17D7-87DB-38A63C7FBB1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8" name="Group 17">
              <a:extLst>
                <a:ext uri="{FF2B5EF4-FFF2-40B4-BE49-F238E27FC236}">
                  <a16:creationId xmlns:a16="http://schemas.microsoft.com/office/drawing/2014/main" id="{37D4CB05-A98C-9553-8BBB-7BFA6D2BC41A}"/>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00BA1CDE-E06D-E4BD-FEEF-D1A79CAB0F08}"/>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19">
                <a:extLst>
                  <a:ext uri="{FF2B5EF4-FFF2-40B4-BE49-F238E27FC236}">
                    <a16:creationId xmlns:a16="http://schemas.microsoft.com/office/drawing/2014/main" id="{E37DA2DD-8209-CA85-C332-80600E788030}"/>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34874268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p>
        </p:txBody>
      </p:sp>
      <p:grpSp>
        <p:nvGrpSpPr>
          <p:cNvPr id="3" name="Group 2">
            <a:extLst>
              <a:ext uri="{FF2B5EF4-FFF2-40B4-BE49-F238E27FC236}">
                <a16:creationId xmlns:a16="http://schemas.microsoft.com/office/drawing/2014/main" id="{6298C5EC-9AD0-0F67-8188-01479A0B9278}"/>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74A6C42E-C27C-023B-2B4B-51970884024D}"/>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7B03361D-E89B-71B5-B122-74B16C4EE3EF}"/>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Single Corner Snipped 9">
                <a:extLst>
                  <a:ext uri="{FF2B5EF4-FFF2-40B4-BE49-F238E27FC236}">
                    <a16:creationId xmlns:a16="http://schemas.microsoft.com/office/drawing/2014/main" id="{84E4A0D1-14F3-C1F5-7E9C-E1D335EF3974}"/>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Single Corner Snipped 10">
                <a:extLst>
                  <a:ext uri="{FF2B5EF4-FFF2-40B4-BE49-F238E27FC236}">
                    <a16:creationId xmlns:a16="http://schemas.microsoft.com/office/drawing/2014/main" id="{2105437B-946C-2E80-DED5-292E1FD03EE8}"/>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6" name="Group 5">
              <a:extLst>
                <a:ext uri="{FF2B5EF4-FFF2-40B4-BE49-F238E27FC236}">
                  <a16:creationId xmlns:a16="http://schemas.microsoft.com/office/drawing/2014/main" id="{103240D4-63F4-7222-6E54-C83288159371}"/>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7306C84E-44B5-620C-E461-7D3D49E0858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Oval 7">
                <a:extLst>
                  <a:ext uri="{FF2B5EF4-FFF2-40B4-BE49-F238E27FC236}">
                    <a16:creationId xmlns:a16="http://schemas.microsoft.com/office/drawing/2014/main" id="{8BE99BED-7B5F-D749-80C1-8D750493D606}"/>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54C6D320-8DAA-C152-A7CB-C6AA822070BB}"/>
              </a:ext>
            </a:extLst>
          </p:cNvPr>
          <p:cNvSpPr txBox="1"/>
          <p:nvPr/>
        </p:nvSpPr>
        <p:spPr>
          <a:xfrm>
            <a:off x="434501" y="4272055"/>
            <a:ext cx="3099767" cy="1200329"/>
          </a:xfrm>
          <a:prstGeom prst="rect">
            <a:avLst/>
          </a:prstGeom>
          <a:noFill/>
        </p:spPr>
        <p:txBody>
          <a:bodyPr wrap="square" rtlCol="0">
            <a:spAutoFit/>
          </a:bodyPr>
          <a:lstStyle/>
          <a:p>
            <a:pPr algn="ctr"/>
            <a:r>
              <a:rPr lang="es-ES_tradnl" b="1" spc="300" dirty="0">
                <a:solidFill>
                  <a:schemeClr val="accent4"/>
                </a:solidFill>
                <a:latin typeface="Arial" panose="020B0604020202020204" pitchFamily="34" charset="0"/>
                <a:cs typeface="Arial" panose="020B0604020202020204" pitchFamily="34" charset="0"/>
              </a:rPr>
              <a:t>FORMULARIO DE REGISTRO DE CASO Y EVALUACIÓN INICIAL</a:t>
            </a:r>
          </a:p>
        </p:txBody>
      </p:sp>
      <p:sp>
        <p:nvSpPr>
          <p:cNvPr id="13" name="TextBox 12">
            <a:extLst>
              <a:ext uri="{FF2B5EF4-FFF2-40B4-BE49-F238E27FC236}">
                <a16:creationId xmlns:a16="http://schemas.microsoft.com/office/drawing/2014/main" id="{4783A503-9B27-2BFC-4E54-ED51EDF46109}"/>
              </a:ext>
            </a:extLst>
          </p:cNvPr>
          <p:cNvSpPr txBox="1"/>
          <p:nvPr/>
        </p:nvSpPr>
        <p:spPr>
          <a:xfrm>
            <a:off x="4198219" y="2059939"/>
            <a:ext cx="3345530" cy="3034420"/>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b="1" dirty="0">
                <a:solidFill>
                  <a:schemeClr val="dk1"/>
                </a:solidFill>
                <a:latin typeface="Arial"/>
                <a:ea typeface="Arial"/>
                <a:cs typeface="Arial"/>
                <a:sym typeface="Arial"/>
              </a:rPr>
              <a:t>POR QUÉ</a:t>
            </a:r>
          </a:p>
          <a:p>
            <a:pPr marL="0" marR="0" lvl="0" indent="0" algn="l" rtl="0">
              <a:lnSpc>
                <a:spcPct val="107000"/>
              </a:lnSpc>
              <a:spcBef>
                <a:spcPts val="0"/>
              </a:spcBef>
              <a:spcAft>
                <a:spcPts val="0"/>
              </a:spcAft>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s-ES_tradnl" dirty="0">
                <a:solidFill>
                  <a:schemeClr val="dk1"/>
                </a:solidFill>
                <a:latin typeface="Arial"/>
                <a:ea typeface="Arial"/>
                <a:cs typeface="Arial"/>
                <a:sym typeface="Arial"/>
              </a:rPr>
              <a:t>Para registrar el caso e iniciar el proceso de gestión.</a:t>
            </a:r>
          </a:p>
          <a:p>
            <a:pPr marL="285750" marR="0" lvl="0" indent="-285750" algn="l" rtl="0">
              <a:lnSpc>
                <a:spcPct val="107000"/>
              </a:lnSpc>
              <a:spcBef>
                <a:spcPts val="0"/>
              </a:spcBef>
              <a:spcAft>
                <a:spcPts val="0"/>
              </a:spcAft>
              <a:buFont typeface="Arial" panose="020B0604020202020204" pitchFamily="34" charset="0"/>
              <a:buChar char="•"/>
            </a:pPr>
            <a:r>
              <a:rPr lang="es-ES_tradnl" dirty="0">
                <a:solidFill>
                  <a:schemeClr val="dk1"/>
                </a:solidFill>
                <a:latin typeface="Arial"/>
                <a:ea typeface="Arial"/>
                <a:cs typeface="Arial"/>
                <a:sym typeface="Arial"/>
              </a:rPr>
              <a:t>Para registrar los datos de la evaluación inicial después de </a:t>
            </a:r>
            <a:r>
              <a:rPr lang="es-ES_tradnl" dirty="0">
                <a:solidFill>
                  <a:schemeClr val="dk1"/>
                </a:solidFill>
                <a:latin typeface="Arial" panose="020B0604020202020204" pitchFamily="34" charset="0"/>
                <a:ea typeface="Arial"/>
                <a:cs typeface="Arial" panose="020B0604020202020204" pitchFamily="34" charset="0"/>
                <a:sym typeface="Arial"/>
              </a:rPr>
              <a:t>establecer </a:t>
            </a:r>
            <a:r>
              <a:rPr lang="es-ES_tradnl" sz="1800" dirty="0">
                <a:effectLst/>
                <a:latin typeface="Arial" panose="020B0604020202020204" pitchFamily="34" charset="0"/>
                <a:ea typeface="Calibri" panose="020F0502020204030204" pitchFamily="34" charset="0"/>
                <a:cs typeface="Arial" panose="020B0604020202020204" pitchFamily="34" charset="0"/>
              </a:rPr>
              <a:t>que el caso cumple con los requisitos para ser abierto.</a:t>
            </a:r>
            <a:endParaRPr lang="es-ES_tradnl" dirty="0">
              <a:solidFill>
                <a:schemeClr val="dk1"/>
              </a:solidFill>
              <a:latin typeface="Arial" panose="020B0604020202020204" pitchFamily="34" charset="0"/>
              <a:ea typeface="Arial"/>
              <a:cs typeface="Arial" panose="020B0604020202020204" pitchFamily="34" charset="0"/>
              <a:sym typeface="Arial"/>
            </a:endParaRPr>
          </a:p>
        </p:txBody>
      </p:sp>
      <p:sp>
        <p:nvSpPr>
          <p:cNvPr id="15" name="TextBox 14">
            <a:extLst>
              <a:ext uri="{FF2B5EF4-FFF2-40B4-BE49-F238E27FC236}">
                <a16:creationId xmlns:a16="http://schemas.microsoft.com/office/drawing/2014/main" id="{05B1F86C-9AFC-AA2C-662C-73FEC8944A22}"/>
              </a:ext>
            </a:extLst>
          </p:cNvPr>
          <p:cNvSpPr txBox="1"/>
          <p:nvPr/>
        </p:nvSpPr>
        <p:spPr>
          <a:xfrm>
            <a:off x="8218311" y="2059939"/>
            <a:ext cx="3235233" cy="2738122"/>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b="1" dirty="0">
                <a:solidFill>
                  <a:schemeClr val="dk1"/>
                </a:solidFill>
                <a:latin typeface="Arial"/>
                <a:ea typeface="Arial"/>
                <a:cs typeface="Arial"/>
                <a:sym typeface="Arial"/>
              </a:rPr>
              <a:t>CUÁNDO</a:t>
            </a:r>
          </a:p>
          <a:p>
            <a:pPr marL="0" marR="0" lvl="0" indent="0" algn="l" rtl="0">
              <a:lnSpc>
                <a:spcPct val="107000"/>
              </a:lnSpc>
              <a:spcBef>
                <a:spcPts val="0"/>
              </a:spcBef>
              <a:spcAft>
                <a:spcPts val="0"/>
              </a:spcAft>
              <a:buNone/>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Inmediatamente después de obtener el consentimiento.</a:t>
            </a:r>
          </a:p>
          <a:p>
            <a:pPr marL="285750" marR="0" lvl="0" indent="-285750" algn="l" rtl="0">
              <a:lnSpc>
                <a:spcPct val="107000"/>
              </a:lnSpc>
              <a:spcBef>
                <a:spcPts val="0"/>
              </a:spcBef>
              <a:spcAft>
                <a:spcPts val="0"/>
              </a:spcAft>
              <a:buFont typeface="Arial" panose="020B0604020202020204" pitchFamily="34" charset="0"/>
              <a:buChar char="•"/>
            </a:pPr>
            <a:endParaRPr lang="es-ES_tradnl" dirty="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s-ES_tradnl" b="1" dirty="0">
                <a:solidFill>
                  <a:schemeClr val="dk1"/>
                </a:solidFill>
                <a:latin typeface="Arial"/>
                <a:ea typeface="Arial"/>
                <a:cs typeface="Arial"/>
                <a:sym typeface="Arial"/>
              </a:rPr>
              <a:t>QUIÉN</a:t>
            </a:r>
          </a:p>
          <a:p>
            <a:pPr marL="0" marR="0" lvl="0" indent="0" algn="l" rtl="0">
              <a:lnSpc>
                <a:spcPct val="107000"/>
              </a:lnSpc>
              <a:spcBef>
                <a:spcPts val="0"/>
              </a:spcBef>
              <a:spcAft>
                <a:spcPts val="0"/>
              </a:spcAft>
              <a:buNone/>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Asistente social asignada/o al caso.</a:t>
            </a:r>
          </a:p>
        </p:txBody>
      </p:sp>
      <p:sp>
        <p:nvSpPr>
          <p:cNvPr id="4" name="Rectangle 3">
            <a:extLst>
              <a:ext uri="{FF2B5EF4-FFF2-40B4-BE49-F238E27FC236}">
                <a16:creationId xmlns:a16="http://schemas.microsoft.com/office/drawing/2014/main" id="{A9449307-BFF0-E50E-0ECC-6F8FBA39FD2B}"/>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grpSp>
        <p:nvGrpSpPr>
          <p:cNvPr id="2" name="Group 1">
            <a:extLst>
              <a:ext uri="{FF2B5EF4-FFF2-40B4-BE49-F238E27FC236}">
                <a16:creationId xmlns:a16="http://schemas.microsoft.com/office/drawing/2014/main" id="{0E1111D0-60D7-0CCD-030F-719B3A4E2C08}"/>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48E8BF56-7968-D6FC-C7B6-F603E5EC9294}"/>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7" name="Group 16">
              <a:extLst>
                <a:ext uri="{FF2B5EF4-FFF2-40B4-BE49-F238E27FC236}">
                  <a16:creationId xmlns:a16="http://schemas.microsoft.com/office/drawing/2014/main" id="{A262FA4C-5CF0-DB6C-5D81-71602DB82DF9}"/>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2F9CC1FB-51E1-7DBA-553F-4F0BF32608CC}"/>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7</a:t>
                </a:r>
              </a:p>
            </p:txBody>
          </p:sp>
          <p:sp>
            <p:nvSpPr>
              <p:cNvPr id="22" name="Rectangle 21">
                <a:extLst>
                  <a:ext uri="{FF2B5EF4-FFF2-40B4-BE49-F238E27FC236}">
                    <a16:creationId xmlns:a16="http://schemas.microsoft.com/office/drawing/2014/main" id="{745F04B0-FB51-7AA8-DCB8-5FBA15DF9F09}"/>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8" name="Group 17">
              <a:extLst>
                <a:ext uri="{FF2B5EF4-FFF2-40B4-BE49-F238E27FC236}">
                  <a16:creationId xmlns:a16="http://schemas.microsoft.com/office/drawing/2014/main" id="{DBEAE08E-7DD7-9108-0D5A-3DF68256D36B}"/>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6D45529C-84AF-B2C3-2A43-108462E85C8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19">
                <a:extLst>
                  <a:ext uri="{FF2B5EF4-FFF2-40B4-BE49-F238E27FC236}">
                    <a16:creationId xmlns:a16="http://schemas.microsoft.com/office/drawing/2014/main" id="{98A42B88-89D8-5109-EE8E-0E225DBA7BA5}"/>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1899789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p>
        </p:txBody>
      </p:sp>
      <p:sp>
        <p:nvSpPr>
          <p:cNvPr id="5" name="TextBox 4">
            <a:extLst>
              <a:ext uri="{FF2B5EF4-FFF2-40B4-BE49-F238E27FC236}">
                <a16:creationId xmlns:a16="http://schemas.microsoft.com/office/drawing/2014/main" id="{166DC59B-9B88-3E28-6F02-5DF68F8B6611}"/>
              </a:ext>
            </a:extLst>
          </p:cNvPr>
          <p:cNvSpPr txBox="1"/>
          <p:nvPr/>
        </p:nvSpPr>
        <p:spPr>
          <a:xfrm>
            <a:off x="674511" y="1630739"/>
            <a:ext cx="3378200" cy="4829014"/>
          </a:xfrm>
          <a:prstGeom prst="rect">
            <a:avLst/>
          </a:prstGeom>
          <a:noFill/>
        </p:spPr>
        <p:txBody>
          <a:bodyPr wrap="square">
            <a:spAutoFit/>
          </a:bodyPr>
          <a:lstStyle/>
          <a:p>
            <a:pPr lvl="0" rtl="0">
              <a:lnSpc>
                <a:spcPct val="90000"/>
              </a:lnSpc>
              <a:spcAft>
                <a:spcPts val="0"/>
              </a:spcAft>
              <a:buClr>
                <a:schemeClr val="dk2"/>
              </a:buClr>
              <a:buSzPts val="1800"/>
            </a:pPr>
            <a:r>
              <a:rPr lang="es-ES_tradnl" sz="1800" b="1" dirty="0">
                <a:latin typeface="Arial" panose="020B0604020202020204" pitchFamily="34" charset="0"/>
                <a:cs typeface="Arial" panose="020B0604020202020204" pitchFamily="34" charset="0"/>
              </a:rPr>
              <a:t>PRIMERO, EL CONSENTIMIENTO</a:t>
            </a: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lvl="0">
              <a:lnSpc>
                <a:spcPct val="90000"/>
              </a:lnSpc>
              <a:buClr>
                <a:schemeClr val="dk2"/>
              </a:buClr>
              <a:buSzPts val="1800"/>
            </a:pPr>
            <a:r>
              <a:rPr lang="es-ES_tradnl" sz="1800" dirty="0">
                <a:latin typeface="Arial" panose="020B0604020202020204" pitchFamily="34" charset="0"/>
                <a:cs typeface="Arial" panose="020B0604020202020204" pitchFamily="34" charset="0"/>
              </a:rPr>
              <a:t>Antes de iniciar los servicios de gestión de casos, de escuchar el testimonio de una/un menor o de recopilar cualquier información, es imprescindible obtener el consentimiento informado</a:t>
            </a:r>
            <a:r>
              <a:rPr lang="es-ES_tradnl" sz="1800" b="0" dirty="0">
                <a:latin typeface="Arial" panose="020B0604020202020204" pitchFamily="34" charset="0"/>
                <a:cs typeface="Arial" panose="020B0604020202020204" pitchFamily="34" charset="0"/>
              </a:rPr>
              <a:t>. </a:t>
            </a:r>
          </a:p>
          <a:p>
            <a:pPr lvl="0" rtl="0">
              <a:lnSpc>
                <a:spcPct val="90000"/>
              </a:lnSpc>
              <a:spcAft>
                <a:spcPts val="0"/>
              </a:spcAft>
              <a:buClr>
                <a:schemeClr val="dk2"/>
              </a:buClr>
              <a:buSzPts val="1800"/>
            </a:pPr>
            <a:endParaRPr lang="es-ES_tradnl" sz="1800" b="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800" i="1" dirty="0">
                <a:latin typeface="Arial" panose="020B0604020202020204" pitchFamily="34" charset="0"/>
                <a:cs typeface="Arial" panose="020B0604020202020204" pitchFamily="34" charset="0"/>
              </a:rPr>
              <a:t>CPIMS+ está configurado para que solo se pueda registrar y remitir un caso si se ha obtenido previamente el consentimiento. De hecho, no se puede ingresar ningún dato en el sistema si no hay constancia del consentimiento.</a:t>
            </a:r>
          </a:p>
        </p:txBody>
      </p:sp>
      <p:sp>
        <p:nvSpPr>
          <p:cNvPr id="6" name="TextBox 5">
            <a:extLst>
              <a:ext uri="{FF2B5EF4-FFF2-40B4-BE49-F238E27FC236}">
                <a16:creationId xmlns:a16="http://schemas.microsoft.com/office/drawing/2014/main" id="{2E6555EC-A5A4-E496-C408-DDA044BE9BFF}"/>
              </a:ext>
            </a:extLst>
          </p:cNvPr>
          <p:cNvSpPr txBox="1"/>
          <p:nvPr/>
        </p:nvSpPr>
        <p:spPr>
          <a:xfrm>
            <a:off x="4406900" y="1630739"/>
            <a:ext cx="3378200" cy="3333220"/>
          </a:xfrm>
          <a:prstGeom prst="rect">
            <a:avLst/>
          </a:prstGeom>
          <a:noFill/>
        </p:spPr>
        <p:txBody>
          <a:bodyPr wrap="square">
            <a:spAutoFit/>
          </a:bodyPr>
          <a:lstStyle/>
          <a:p>
            <a:pPr lvl="0" rtl="0">
              <a:lnSpc>
                <a:spcPct val="90000"/>
              </a:lnSpc>
              <a:spcAft>
                <a:spcPts val="0"/>
              </a:spcAft>
              <a:buClr>
                <a:srgbClr val="000000"/>
              </a:buClr>
              <a:buSzPts val="1800"/>
            </a:pPr>
            <a:r>
              <a:rPr lang="es-ES_tradnl" sz="1800" b="1" dirty="0">
                <a:latin typeface="Arial" panose="020B0604020202020204" pitchFamily="34" charset="0"/>
                <a:ea typeface="Helvetica Neue"/>
                <a:cs typeface="Arial" panose="020B0604020202020204" pitchFamily="34" charset="0"/>
                <a:sym typeface="Helvetica Neue"/>
              </a:rPr>
              <a:t>QUIÉN DA EL CONSENTIMIENTO</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dirty="0">
                <a:latin typeface="Arial" panose="020B0604020202020204" pitchFamily="34" charset="0"/>
                <a:ea typeface="Helvetica Neue"/>
                <a:cs typeface="Arial" panose="020B0604020202020204" pitchFamily="34" charset="0"/>
                <a:sym typeface="Helvetica Neue"/>
              </a:rPr>
              <a:t>El consentimiento dependerá de la edad y el grado de madurez de la/del menor, la presencia del padre/madre/tutor/a y el interés superior de la/del menor.</a:t>
            </a:r>
          </a:p>
          <a:p>
            <a:pPr lvl="0" rtl="0">
              <a:lnSpc>
                <a:spcPct val="90000"/>
              </a:lnSpc>
              <a:spcAft>
                <a:spcPts val="0"/>
              </a:spcAft>
              <a:buClr>
                <a:srgbClr val="000000"/>
              </a:buClr>
              <a:buSzPts val="1800"/>
            </a:pPr>
            <a:endParaRPr lang="es-ES_tradnl" sz="1800" b="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i="1" dirty="0">
                <a:latin typeface="Arial" panose="020B0604020202020204" pitchFamily="34" charset="0"/>
                <a:cs typeface="Arial" panose="020B0604020202020204" pitchFamily="34" charset="0"/>
              </a:rPr>
              <a:t>CPIMS+ permite a los usuarios especificar quién ha dado el consentimiento.</a:t>
            </a:r>
          </a:p>
        </p:txBody>
      </p:sp>
      <p:sp>
        <p:nvSpPr>
          <p:cNvPr id="7" name="TextBox 6">
            <a:extLst>
              <a:ext uri="{FF2B5EF4-FFF2-40B4-BE49-F238E27FC236}">
                <a16:creationId xmlns:a16="http://schemas.microsoft.com/office/drawing/2014/main" id="{38729391-D948-7813-18D3-F1E5DE8F9E60}"/>
              </a:ext>
            </a:extLst>
          </p:cNvPr>
          <p:cNvSpPr txBox="1"/>
          <p:nvPr/>
        </p:nvSpPr>
        <p:spPr>
          <a:xfrm>
            <a:off x="8139289" y="1630739"/>
            <a:ext cx="3378200" cy="3582519"/>
          </a:xfrm>
          <a:prstGeom prst="rect">
            <a:avLst/>
          </a:prstGeom>
          <a:noFill/>
        </p:spPr>
        <p:txBody>
          <a:bodyPr wrap="square">
            <a:spAutoFit/>
          </a:bodyPr>
          <a:lstStyle/>
          <a:p>
            <a:pPr lvl="0" rtl="0">
              <a:lnSpc>
                <a:spcPct val="90000"/>
              </a:lnSpc>
              <a:spcAft>
                <a:spcPts val="0"/>
              </a:spcAft>
              <a:buClr>
                <a:srgbClr val="000000"/>
              </a:buClr>
              <a:buSzPts val="1800"/>
            </a:pPr>
            <a:r>
              <a:rPr lang="es-ES_tradnl" sz="1800" b="1" dirty="0">
                <a:latin typeface="Arial" panose="020B0604020202020204" pitchFamily="34" charset="0"/>
                <a:ea typeface="Helvetica Neue"/>
                <a:cs typeface="Arial" panose="020B0604020202020204" pitchFamily="34" charset="0"/>
                <a:sym typeface="Helvetica Neue"/>
              </a:rPr>
              <a:t>SI NO SE DA EL CONSENTIMIENTO…</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b="0" dirty="0">
                <a:latin typeface="Arial" panose="020B0604020202020204" pitchFamily="34" charset="0"/>
                <a:ea typeface="Helvetica Neue"/>
                <a:cs typeface="Arial" panose="020B0604020202020204" pitchFamily="34" charset="0"/>
                <a:sym typeface="Helvetica Neue"/>
              </a:rPr>
              <a:t>En el formulario de consentimiento hay varias preguntas. Si la respuesta a la pregunta 2 sobre el consentimiento para compartir datos no identificables e información para elaborar informes es NO, el caso no aparecerá en los paneles de control o </a:t>
            </a:r>
            <a:r>
              <a:rPr lang="es-ES_tradnl" sz="1800" b="0" i="1" dirty="0">
                <a:latin typeface="Arial" panose="020B0604020202020204" pitchFamily="34" charset="0"/>
                <a:ea typeface="Helvetica Neue"/>
                <a:cs typeface="Arial" panose="020B0604020202020204" pitchFamily="34" charset="0"/>
                <a:sym typeface="Helvetica Neue"/>
              </a:rPr>
              <a:t>“dashboards” </a:t>
            </a:r>
            <a:r>
              <a:rPr lang="es-ES_tradnl" sz="1800" b="0" dirty="0">
                <a:latin typeface="Arial" panose="020B0604020202020204" pitchFamily="34" charset="0"/>
                <a:ea typeface="Helvetica Neue"/>
                <a:cs typeface="Arial" panose="020B0604020202020204" pitchFamily="34" charset="0"/>
                <a:sym typeface="Helvetica Neue"/>
              </a:rPr>
              <a:t>correspondientes.</a:t>
            </a:r>
          </a:p>
        </p:txBody>
      </p:sp>
      <p:sp>
        <p:nvSpPr>
          <p:cNvPr id="3" name="Rectangle 2">
            <a:extLst>
              <a:ext uri="{FF2B5EF4-FFF2-40B4-BE49-F238E27FC236}">
                <a16:creationId xmlns:a16="http://schemas.microsoft.com/office/drawing/2014/main" id="{5B03F542-70AB-24E2-4EB3-051CB8371984}"/>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203051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a:cs typeface="Arial"/>
              </a:rPr>
              <a:t>Demostración en CPIMS </a:t>
            </a:r>
            <a:endParaRPr lang="es-ES_tradnl" dirty="0">
              <a:latin typeface="Arial" panose="020B0604020202020204" pitchFamily="34" charset="0"/>
              <a:cs typeface="Arial" panose="020B0604020202020204" pitchFamily="34" charset="0"/>
            </a:endParaRPr>
          </a:p>
        </p:txBody>
      </p:sp>
      <p:sp>
        <p:nvSpPr>
          <p:cNvPr id="2" name="Google Shape;798;p37">
            <a:extLst>
              <a:ext uri="{FF2B5EF4-FFF2-40B4-BE49-F238E27FC236}">
                <a16:creationId xmlns:a16="http://schemas.microsoft.com/office/drawing/2014/main" id="{B79D8A5E-1E00-742D-3912-2CDB787A114A}"/>
              </a:ext>
            </a:extLst>
          </p:cNvPr>
          <p:cNvSpPr txBox="1"/>
          <p:nvPr/>
        </p:nvSpPr>
        <p:spPr>
          <a:xfrm>
            <a:off x="5923845" y="1893708"/>
            <a:ext cx="5429955" cy="4243494"/>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3"/>
              </a:rPr>
              <a:t>Panel de control (</a:t>
            </a:r>
            <a:r>
              <a:rPr lang="es-ES_tradnl" sz="2400" i="1" dirty="0">
                <a:solidFill>
                  <a:schemeClr val="dk1"/>
                </a:solidFill>
                <a:latin typeface="Arial" panose="020B0604020202020204" pitchFamily="34" charset="0"/>
                <a:ea typeface="Helvetica Neue"/>
                <a:cs typeface="Arial" panose="020B0604020202020204" pitchFamily="34" charset="0"/>
                <a:sym typeface="Helvetica Neue"/>
                <a:hlinkClick r:id="rId3"/>
              </a:rPr>
              <a:t>dashboard</a:t>
            </a: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3"/>
              </a:rPr>
              <a:t>)</a:t>
            </a: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 </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4"/>
              </a:rPr>
              <a:t>Cómo buscar un caso</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5"/>
              </a:rPr>
              <a:t>Cómo registrar un caso nuevo</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 de consentimiento/asentimiento</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 de identificación y registro</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Cómo programar la evaluación (</a:t>
            </a: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6"/>
              </a:rPr>
              <a:t>tarea</a:t>
            </a: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a:t>
            </a:r>
          </a:p>
        </p:txBody>
      </p:sp>
      <p:pic>
        <p:nvPicPr>
          <p:cNvPr id="3" name="Graphic 2" descr="Vlog with solid fill">
            <a:hlinkClick r:id="rId7"/>
            <a:extLst>
              <a:ext uri="{FF2B5EF4-FFF2-40B4-BE49-F238E27FC236}">
                <a16:creationId xmlns:a16="http://schemas.microsoft.com/office/drawing/2014/main" id="{10B6947D-7876-67F8-0A21-0C92905B8D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1401" y="1708428"/>
            <a:ext cx="3952227" cy="3952227"/>
          </a:xfrm>
          <a:prstGeom prst="rect">
            <a:avLst/>
          </a:prstGeom>
        </p:spPr>
      </p:pic>
    </p:spTree>
    <p:extLst>
      <p:ext uri="{BB962C8B-B14F-4D97-AF65-F5344CB8AC3E}">
        <p14:creationId xmlns:p14="http://schemas.microsoft.com/office/powerpoint/2010/main" val="3205034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Hora de practicar</a:t>
            </a:r>
          </a:p>
        </p:txBody>
      </p:sp>
      <p:grpSp>
        <p:nvGrpSpPr>
          <p:cNvPr id="4" name="Group 3">
            <a:extLst>
              <a:ext uri="{FF2B5EF4-FFF2-40B4-BE49-F238E27FC236}">
                <a16:creationId xmlns:a16="http://schemas.microsoft.com/office/drawing/2014/main" id="{107E5D99-72AC-3CA4-4C4D-B10BDE876B7E}"/>
              </a:ext>
            </a:extLst>
          </p:cNvPr>
          <p:cNvGrpSpPr/>
          <p:nvPr/>
        </p:nvGrpSpPr>
        <p:grpSpPr>
          <a:xfrm>
            <a:off x="1007851" y="1799170"/>
            <a:ext cx="950012" cy="1799163"/>
            <a:chOff x="7838339" y="2226754"/>
            <a:chExt cx="1969639" cy="3730164"/>
          </a:xfrm>
          <a:solidFill>
            <a:schemeClr val="accent4"/>
          </a:solidFill>
        </p:grpSpPr>
        <p:sp>
          <p:nvSpPr>
            <p:cNvPr id="9" name="Round Same Side Corner Rectangle 3">
              <a:extLst>
                <a:ext uri="{FF2B5EF4-FFF2-40B4-BE49-F238E27FC236}">
                  <a16:creationId xmlns:a16="http://schemas.microsoft.com/office/drawing/2014/main" id="{BC70257C-4F0C-5070-8133-A8E91BD261E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1</a:t>
              </a:r>
            </a:p>
          </p:txBody>
        </p:sp>
        <p:sp>
          <p:nvSpPr>
            <p:cNvPr id="10" name="Oval 9">
              <a:extLst>
                <a:ext uri="{FF2B5EF4-FFF2-40B4-BE49-F238E27FC236}">
                  <a16:creationId xmlns:a16="http://schemas.microsoft.com/office/drawing/2014/main" id="{4E603EB9-92AF-BCE2-6D5B-C30061A558A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1" name="Group 10">
              <a:extLst>
                <a:ext uri="{FF2B5EF4-FFF2-40B4-BE49-F238E27FC236}">
                  <a16:creationId xmlns:a16="http://schemas.microsoft.com/office/drawing/2014/main" id="{11B4B7F9-C9CA-F00C-26D2-0D9E194684C7}"/>
                </a:ext>
              </a:extLst>
            </p:cNvPr>
            <p:cNvGrpSpPr/>
            <p:nvPr/>
          </p:nvGrpSpPr>
          <p:grpSpPr>
            <a:xfrm rot="507905">
              <a:off x="7838339" y="3815940"/>
              <a:ext cx="553322" cy="1525212"/>
              <a:chOff x="7916671" y="3937945"/>
              <a:chExt cx="553322" cy="1525212"/>
            </a:xfrm>
            <a:grpFill/>
          </p:grpSpPr>
          <p:sp>
            <p:nvSpPr>
              <p:cNvPr id="15" name="Round Same Side Corner Rectangle 25">
                <a:extLst>
                  <a:ext uri="{FF2B5EF4-FFF2-40B4-BE49-F238E27FC236}">
                    <a16:creationId xmlns:a16="http://schemas.microsoft.com/office/drawing/2014/main" id="{82CF3F2A-6910-85FA-D5CC-6449787030C1}"/>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6" name="Oval 15">
                <a:extLst>
                  <a:ext uri="{FF2B5EF4-FFF2-40B4-BE49-F238E27FC236}">
                    <a16:creationId xmlns:a16="http://schemas.microsoft.com/office/drawing/2014/main" id="{AECA4935-46BA-350E-D8C1-32DDE2147DC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2" name="Group 11">
              <a:extLst>
                <a:ext uri="{FF2B5EF4-FFF2-40B4-BE49-F238E27FC236}">
                  <a16:creationId xmlns:a16="http://schemas.microsoft.com/office/drawing/2014/main" id="{68D76715-93E8-6D26-65A8-49B92523B652}"/>
                </a:ext>
              </a:extLst>
            </p:cNvPr>
            <p:cNvGrpSpPr/>
            <p:nvPr/>
          </p:nvGrpSpPr>
          <p:grpSpPr>
            <a:xfrm rot="21105829" flipH="1">
              <a:off x="9243874" y="3806245"/>
              <a:ext cx="564104" cy="1525212"/>
              <a:chOff x="7916671" y="3937945"/>
              <a:chExt cx="553322" cy="1525212"/>
            </a:xfrm>
            <a:grpFill/>
          </p:grpSpPr>
          <p:sp>
            <p:nvSpPr>
              <p:cNvPr id="13" name="Round Same Side Corner Rectangle 25">
                <a:extLst>
                  <a:ext uri="{FF2B5EF4-FFF2-40B4-BE49-F238E27FC236}">
                    <a16:creationId xmlns:a16="http://schemas.microsoft.com/office/drawing/2014/main" id="{F1EA59A8-D467-2BE0-13CF-01CFB97C5A9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Oval 13">
                <a:extLst>
                  <a:ext uri="{FF2B5EF4-FFF2-40B4-BE49-F238E27FC236}">
                    <a16:creationId xmlns:a16="http://schemas.microsoft.com/office/drawing/2014/main" id="{D7040860-11D1-79F7-EC73-D5AFF0A7CA30}"/>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18" name="Group 17">
            <a:extLst>
              <a:ext uri="{FF2B5EF4-FFF2-40B4-BE49-F238E27FC236}">
                <a16:creationId xmlns:a16="http://schemas.microsoft.com/office/drawing/2014/main" id="{BA501BFE-91A6-6D70-856C-2140D6D1044F}"/>
              </a:ext>
            </a:extLst>
          </p:cNvPr>
          <p:cNvGrpSpPr/>
          <p:nvPr/>
        </p:nvGrpSpPr>
        <p:grpSpPr>
          <a:xfrm>
            <a:off x="6577111" y="1799170"/>
            <a:ext cx="950012" cy="1799163"/>
            <a:chOff x="7838339" y="2226754"/>
            <a:chExt cx="1969639" cy="3730164"/>
          </a:xfrm>
          <a:solidFill>
            <a:schemeClr val="accent1"/>
          </a:solidFill>
        </p:grpSpPr>
        <p:sp>
          <p:nvSpPr>
            <p:cNvPr id="19" name="Round Same Side Corner Rectangle 3">
              <a:extLst>
                <a:ext uri="{FF2B5EF4-FFF2-40B4-BE49-F238E27FC236}">
                  <a16:creationId xmlns:a16="http://schemas.microsoft.com/office/drawing/2014/main" id="{C99FCDA3-1105-0335-16F6-67AA878B0EF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2</a:t>
              </a:r>
            </a:p>
          </p:txBody>
        </p:sp>
        <p:sp>
          <p:nvSpPr>
            <p:cNvPr id="20" name="Oval 19">
              <a:extLst>
                <a:ext uri="{FF2B5EF4-FFF2-40B4-BE49-F238E27FC236}">
                  <a16:creationId xmlns:a16="http://schemas.microsoft.com/office/drawing/2014/main" id="{E933E93F-4DCE-C54A-1570-3F1FD3DE10DE}"/>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1" name="Group 20">
              <a:extLst>
                <a:ext uri="{FF2B5EF4-FFF2-40B4-BE49-F238E27FC236}">
                  <a16:creationId xmlns:a16="http://schemas.microsoft.com/office/drawing/2014/main" id="{D2D9C700-5682-E8EA-EC3A-38E58A18EFA0}"/>
                </a:ext>
              </a:extLst>
            </p:cNvPr>
            <p:cNvGrpSpPr/>
            <p:nvPr/>
          </p:nvGrpSpPr>
          <p:grpSpPr>
            <a:xfrm rot="507905">
              <a:off x="7838339" y="3815940"/>
              <a:ext cx="553322" cy="1525212"/>
              <a:chOff x="7916671" y="3937945"/>
              <a:chExt cx="553322" cy="1525212"/>
            </a:xfrm>
            <a:grpFill/>
          </p:grpSpPr>
          <p:sp>
            <p:nvSpPr>
              <p:cNvPr id="25" name="Round Same Side Corner Rectangle 25">
                <a:extLst>
                  <a:ext uri="{FF2B5EF4-FFF2-40B4-BE49-F238E27FC236}">
                    <a16:creationId xmlns:a16="http://schemas.microsoft.com/office/drawing/2014/main" id="{60E1F89B-0C87-DD3F-E6A5-4EB7A473B88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Oval 25">
                <a:extLst>
                  <a:ext uri="{FF2B5EF4-FFF2-40B4-BE49-F238E27FC236}">
                    <a16:creationId xmlns:a16="http://schemas.microsoft.com/office/drawing/2014/main" id="{33B547A2-07D8-FD6E-DE40-98B41C26C9D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2" name="Group 21">
              <a:extLst>
                <a:ext uri="{FF2B5EF4-FFF2-40B4-BE49-F238E27FC236}">
                  <a16:creationId xmlns:a16="http://schemas.microsoft.com/office/drawing/2014/main" id="{BEDFF63F-CDBD-134C-CB82-175CA7FE8D86}"/>
                </a:ext>
              </a:extLst>
            </p:cNvPr>
            <p:cNvGrpSpPr/>
            <p:nvPr/>
          </p:nvGrpSpPr>
          <p:grpSpPr>
            <a:xfrm rot="21105829" flipH="1">
              <a:off x="9243874" y="3806245"/>
              <a:ext cx="564104" cy="1525212"/>
              <a:chOff x="7916671" y="3937945"/>
              <a:chExt cx="553322" cy="1525212"/>
            </a:xfrm>
            <a:grpFill/>
          </p:grpSpPr>
          <p:sp>
            <p:nvSpPr>
              <p:cNvPr id="23" name="Round Same Side Corner Rectangle 25">
                <a:extLst>
                  <a:ext uri="{FF2B5EF4-FFF2-40B4-BE49-F238E27FC236}">
                    <a16:creationId xmlns:a16="http://schemas.microsoft.com/office/drawing/2014/main" id="{4472D17D-0018-BE0E-AE6C-BD7E44883F3F}"/>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4" name="Oval 23">
                <a:extLst>
                  <a:ext uri="{FF2B5EF4-FFF2-40B4-BE49-F238E27FC236}">
                    <a16:creationId xmlns:a16="http://schemas.microsoft.com/office/drawing/2014/main" id="{147B9F4A-BDF4-76C7-221F-05DC3C2BA29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28" name="TextBox 27">
            <a:extLst>
              <a:ext uri="{FF2B5EF4-FFF2-40B4-BE49-F238E27FC236}">
                <a16:creationId xmlns:a16="http://schemas.microsoft.com/office/drawing/2014/main" id="{A4772331-2DD5-CCE1-B47F-958EA3B89A40}"/>
              </a:ext>
            </a:extLst>
          </p:cNvPr>
          <p:cNvSpPr txBox="1"/>
          <p:nvPr/>
        </p:nvSpPr>
        <p:spPr>
          <a:xfrm>
            <a:off x="2342600" y="1737987"/>
            <a:ext cx="3621619" cy="4219873"/>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Buscar un caso  </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Crear un caso nuevo</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Llenar los formularios de consentimiento y asentimiento y de identificación y registro a partir de la información del caso presentado</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Añadir una fecha de evaluación vencida o próxima a vencer y, a continuación, resolver la tarea.</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panel de "tareas”</a:t>
            </a:r>
          </a:p>
        </p:txBody>
      </p:sp>
      <p:sp>
        <p:nvSpPr>
          <p:cNvPr id="29" name="TextBox 28">
            <a:extLst>
              <a:ext uri="{FF2B5EF4-FFF2-40B4-BE49-F238E27FC236}">
                <a16:creationId xmlns:a16="http://schemas.microsoft.com/office/drawing/2014/main" id="{FE2E5915-53B2-72D1-31AF-55798F7EBF3F}"/>
              </a:ext>
            </a:extLst>
          </p:cNvPr>
          <p:cNvSpPr txBox="1"/>
          <p:nvPr/>
        </p:nvSpPr>
        <p:spPr>
          <a:xfrm>
            <a:off x="7990790" y="1737987"/>
            <a:ext cx="3345530" cy="2738057"/>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Comprobar si se creó el caso y verificar la exactitud de la información</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las tareas pendientes en el panel de control para ver si la evaluación se ha retrasado</a:t>
            </a:r>
          </a:p>
        </p:txBody>
      </p:sp>
      <p:grpSp>
        <p:nvGrpSpPr>
          <p:cNvPr id="2" name="Group 1">
            <a:extLst>
              <a:ext uri="{FF2B5EF4-FFF2-40B4-BE49-F238E27FC236}">
                <a16:creationId xmlns:a16="http://schemas.microsoft.com/office/drawing/2014/main" id="{CA18C4DC-B89B-81C0-6F2D-2FED78C5B048}"/>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697DE1A5-EC60-B22E-58DC-F777B91D1BD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oup 5">
              <a:extLst>
                <a:ext uri="{FF2B5EF4-FFF2-40B4-BE49-F238E27FC236}">
                  <a16:creationId xmlns:a16="http://schemas.microsoft.com/office/drawing/2014/main" id="{89D58FBD-95B6-73D9-D906-939D0EBD7C10}"/>
                </a:ext>
              </a:extLst>
            </p:cNvPr>
            <p:cNvGrpSpPr/>
            <p:nvPr/>
          </p:nvGrpSpPr>
          <p:grpSpPr>
            <a:xfrm>
              <a:off x="10621771" y="762700"/>
              <a:ext cx="562136" cy="634675"/>
              <a:chOff x="760175" y="830142"/>
              <a:chExt cx="867619" cy="979579"/>
            </a:xfrm>
          </p:grpSpPr>
          <p:sp>
            <p:nvSpPr>
              <p:cNvPr id="27" name="Rectangle 26">
                <a:extLst>
                  <a:ext uri="{FF2B5EF4-FFF2-40B4-BE49-F238E27FC236}">
                    <a16:creationId xmlns:a16="http://schemas.microsoft.com/office/drawing/2014/main" id="{8BFE60F0-A9B6-D54B-1653-59038C2E8BE5}"/>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4</a:t>
                </a:r>
              </a:p>
            </p:txBody>
          </p:sp>
          <p:sp>
            <p:nvSpPr>
              <p:cNvPr id="30" name="Rectangle 29">
                <a:extLst>
                  <a:ext uri="{FF2B5EF4-FFF2-40B4-BE49-F238E27FC236}">
                    <a16:creationId xmlns:a16="http://schemas.microsoft.com/office/drawing/2014/main" id="{C4907E26-AAD1-9700-70CC-F6A03039DD56}"/>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8FB123A6-B68E-7C8A-2188-7B190CA32597}"/>
                </a:ext>
              </a:extLst>
            </p:cNvPr>
            <p:cNvGrpSpPr/>
            <p:nvPr/>
          </p:nvGrpSpPr>
          <p:grpSpPr>
            <a:xfrm>
              <a:off x="11325415" y="762706"/>
              <a:ext cx="182192" cy="634676"/>
              <a:chOff x="2121762" y="2323619"/>
              <a:chExt cx="200378" cy="825210"/>
            </a:xfrm>
          </p:grpSpPr>
          <p:sp>
            <p:nvSpPr>
              <p:cNvPr id="8" name="Isosceles Triangle 7">
                <a:extLst>
                  <a:ext uri="{FF2B5EF4-FFF2-40B4-BE49-F238E27FC236}">
                    <a16:creationId xmlns:a16="http://schemas.microsoft.com/office/drawing/2014/main" id="{C1A37687-752F-0D7F-994A-4C768B62E24B}"/>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9924D1FE-F2E0-5622-23D8-1940E5ADD9C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1277293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fontScale="90000"/>
          </a:bodyPr>
          <a:lstStyle/>
          <a:p>
            <a:br>
              <a:rPr lang="es-ES_tradnl" dirty="0"/>
            </a:br>
            <a:br>
              <a:rPr lang="es-ES_tradnl" dirty="0"/>
            </a:br>
            <a:r>
              <a:rPr lang="es-ES_tradnl" dirty="0"/>
              <a:t>Comentarios y discusión</a:t>
            </a:r>
            <a:br>
              <a:rPr lang="es-ES_tradnl" dirty="0"/>
            </a:br>
            <a:br>
              <a:rPr lang="es-ES_tradnl" dirty="0"/>
            </a:br>
            <a:endParaRPr lang="es-ES_tradnl" dirty="0"/>
          </a:p>
        </p:txBody>
      </p:sp>
      <p:grpSp>
        <p:nvGrpSpPr>
          <p:cNvPr id="7" name="Google Shape;314;p4">
            <a:extLst>
              <a:ext uri="{FF2B5EF4-FFF2-40B4-BE49-F238E27FC236}">
                <a16:creationId xmlns:a16="http://schemas.microsoft.com/office/drawing/2014/main" id="{96069E27-E180-FFFC-6406-E3FF1727E177}"/>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B1C4615B-89BF-44DB-2687-1C8A7BDF9851}"/>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00FA5E9F-CD7F-52E8-AF0B-CFA8B6ED0131}"/>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9213F2A3-F644-54BF-981E-66E5CFFED43B}"/>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B3879469-8097-35BB-F8EF-FA43F189A6B2}"/>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A1B86F3A-A426-68E3-742A-35D55BF6C990}"/>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B5815DF1-66B7-E9F7-4DC1-849CB40623EC}"/>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B2DF8B27-87FB-40DE-990E-B221D3DAF9AF}"/>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033298C2-00FC-7BB9-E746-98B2BC60C9F7}"/>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5D81DA77-FDF4-78C2-CC76-B7EAAB978C24}"/>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1B0B04F0-20A0-0BAE-CA62-0FE46D11EDC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5" name="Group 4">
              <a:extLst>
                <a:ext uri="{FF2B5EF4-FFF2-40B4-BE49-F238E27FC236}">
                  <a16:creationId xmlns:a16="http://schemas.microsoft.com/office/drawing/2014/main" id="{57F497D3-A71F-4FDE-470A-10349918E920}"/>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92D7493D-E93E-814D-F4B5-B71D7ECC2AA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E74140FA-F21E-CB6E-41B0-6C91C4846DDA}"/>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6" name="Group 5">
              <a:extLst>
                <a:ext uri="{FF2B5EF4-FFF2-40B4-BE49-F238E27FC236}">
                  <a16:creationId xmlns:a16="http://schemas.microsoft.com/office/drawing/2014/main" id="{F2889D32-A193-64BC-8EF9-23E410203FC6}"/>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4C88E07D-A5A1-E5F1-1A5F-2C937E48BEE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67157AF2-D6B0-5537-2077-E98A9B418BB3}"/>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3878951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Paso 2</a:t>
            </a:r>
            <a:br>
              <a:rPr lang="es-ES_tradnl" dirty="0"/>
            </a:br>
            <a:r>
              <a:rPr lang="es-ES_tradnl" dirty="0"/>
              <a:t>Evaluación</a:t>
            </a:r>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s-ES_tradnl" sz="1600" b="1" spc="300" dirty="0">
                <a:solidFill>
                  <a:schemeClr val="accent4"/>
                </a:solidFill>
                <a:latin typeface="Arial" panose="020B0604020202020204" pitchFamily="34" charset="0"/>
                <a:cs typeface="Arial" panose="020B0604020202020204" pitchFamily="34" charset="0"/>
              </a:rPr>
              <a:t>ESTUDIO DE CASO</a:t>
            </a:r>
          </a:p>
        </p:txBody>
      </p:sp>
      <p:grpSp>
        <p:nvGrpSpPr>
          <p:cNvPr id="2" name="Group 1">
            <a:extLst>
              <a:ext uri="{FF2B5EF4-FFF2-40B4-BE49-F238E27FC236}">
                <a16:creationId xmlns:a16="http://schemas.microsoft.com/office/drawing/2014/main" id="{86A5BBBD-6171-FF8B-98DA-53CD8B4BEE77}"/>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1A521A27-5EE4-DFB0-0786-1CCB827C084A}"/>
                </a:ext>
              </a:extLst>
            </p:cNvPr>
            <p:cNvGrpSpPr/>
            <p:nvPr/>
          </p:nvGrpSpPr>
          <p:grpSpPr>
            <a:xfrm>
              <a:off x="7499908" y="4900577"/>
              <a:ext cx="997752" cy="824627"/>
              <a:chOff x="5957706" y="3325646"/>
              <a:chExt cx="2611796" cy="1892062"/>
            </a:xfrm>
            <a:solidFill>
              <a:schemeClr val="accent4"/>
            </a:solidFill>
          </p:grpSpPr>
          <p:sp>
            <p:nvSpPr>
              <p:cNvPr id="9" name="Rectangle: Rounded Corners 8">
                <a:hlinkClick r:id="rId3"/>
                <a:extLst>
                  <a:ext uri="{FF2B5EF4-FFF2-40B4-BE49-F238E27FC236}">
                    <a16:creationId xmlns:a16="http://schemas.microsoft.com/office/drawing/2014/main" id="{90965D58-01D4-432F-C2A8-CC4E7158FA31}"/>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dirty="0">
                  <a:solidFill>
                    <a:schemeClr val="bg1"/>
                  </a:solidFill>
                  <a:latin typeface="Helvetica Neue"/>
                </a:endParaRPr>
              </a:p>
            </p:txBody>
          </p:sp>
          <p:sp>
            <p:nvSpPr>
              <p:cNvPr id="10" name="Rectangle: Top Corners Rounded 9">
                <a:extLst>
                  <a:ext uri="{FF2B5EF4-FFF2-40B4-BE49-F238E27FC236}">
                    <a16:creationId xmlns:a16="http://schemas.microsoft.com/office/drawing/2014/main" id="{2C5B52E2-2C68-F457-E96F-B956904FF30F}"/>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9FD73CC3-D66F-2023-2456-2035B8A15E9E}"/>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9D306EFA-0BBE-AAA4-BEA1-D51E3E18BED5}"/>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 name="Rectangle: Rounded Corners 7">
                <a:extLst>
                  <a:ext uri="{FF2B5EF4-FFF2-40B4-BE49-F238E27FC236}">
                    <a16:creationId xmlns:a16="http://schemas.microsoft.com/office/drawing/2014/main" id="{C8C73B8C-5F44-A77A-E3C4-F4506BD8523C}"/>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414827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lstStyle/>
          <a:p>
            <a:r>
              <a:rPr lang="es-ES_tradnl" dirty="0">
                <a:latin typeface="Arial"/>
                <a:cs typeface="Arial"/>
              </a:rPr>
              <a:t>Objetivo general</a:t>
            </a:r>
            <a:endParaRPr lang="es-ES_tradnl" dirty="0"/>
          </a:p>
        </p:txBody>
      </p:sp>
      <p:sp>
        <p:nvSpPr>
          <p:cNvPr id="13" name="TextBox 12">
            <a:extLst>
              <a:ext uri="{FF2B5EF4-FFF2-40B4-BE49-F238E27FC236}">
                <a16:creationId xmlns:a16="http://schemas.microsoft.com/office/drawing/2014/main" id="{AE6435F5-2303-A67C-761B-7433E6C97AD5}"/>
              </a:ext>
            </a:extLst>
          </p:cNvPr>
          <p:cNvSpPr txBox="1"/>
          <p:nvPr/>
        </p:nvSpPr>
        <p:spPr>
          <a:xfrm>
            <a:off x="1236750" y="2182297"/>
            <a:ext cx="2497050" cy="3970318"/>
          </a:xfrm>
          <a:prstGeom prst="rect">
            <a:avLst/>
          </a:prstGeom>
          <a:noFill/>
        </p:spPr>
        <p:txBody>
          <a:bodyPr wrap="square" rtlCol="0">
            <a:spAutoFit/>
          </a:bodyPr>
          <a:lstStyle/>
          <a:p>
            <a:r>
              <a:rPr lang="es-ES_tradnl" b="1" spc="300" dirty="0">
                <a:solidFill>
                  <a:schemeClr val="accent4"/>
                </a:solidFill>
                <a:latin typeface="Arial" panose="020B0604020202020204" pitchFamily="34" charset="0"/>
                <a:cs typeface="Arial" panose="020B0604020202020204" pitchFamily="34" charset="0"/>
              </a:rPr>
              <a:t>META</a:t>
            </a:r>
          </a:p>
          <a:p>
            <a:endParaRPr lang="es-ES_tradnl" dirty="0">
              <a:latin typeface="Arial" panose="020B0604020202020204" pitchFamily="34" charset="0"/>
              <a:cs typeface="Arial" panose="020B0604020202020204" pitchFamily="34" charset="0"/>
            </a:endParaRPr>
          </a:p>
          <a:p>
            <a:r>
              <a:rPr lang="es-ES_tradnl" dirty="0">
                <a:latin typeface="Arial" panose="020B0604020202020204" pitchFamily="34" charset="0"/>
                <a:cs typeface="Arial" panose="020B0604020202020204" pitchFamily="34" charset="0"/>
              </a:rPr>
              <a:t>Capacitar a los usuarios finales en los siguientes temas:</a:t>
            </a:r>
          </a:p>
          <a:p>
            <a:endParaRPr lang="es-ES_tradnl"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_tradnl" dirty="0">
                <a:latin typeface="Arial" panose="020B0604020202020204" pitchFamily="34" charset="0"/>
                <a:cs typeface="Arial" panose="020B0604020202020204" pitchFamily="34" charset="0"/>
              </a:rPr>
              <a:t>Uso de CPIMS+</a:t>
            </a:r>
          </a:p>
          <a:p>
            <a:pPr marL="285750" indent="-285750">
              <a:buFont typeface="Arial" panose="020B0604020202020204" pitchFamily="34" charset="0"/>
              <a:buChar char="•"/>
            </a:pPr>
            <a:r>
              <a:rPr lang="es-ES_tradnl" dirty="0">
                <a:latin typeface="Arial" panose="020B0604020202020204" pitchFamily="34" charset="0"/>
                <a:cs typeface="Arial" panose="020B0604020202020204" pitchFamily="34" charset="0"/>
              </a:rPr>
              <a:t>Prácticas para respaldar y mejorar la calidad del proceso de gestión de casos a través de CPIMS+  </a:t>
            </a:r>
          </a:p>
          <a:p>
            <a:pPr marL="285750" indent="-285750">
              <a:buFont typeface="Arial" panose="020B0604020202020204" pitchFamily="34" charset="0"/>
              <a:buChar char="•"/>
            </a:pPr>
            <a:endParaRPr lang="es-ES_tradnl"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14D9ED0-1CC0-5E8B-8BCD-097308B37530}"/>
              </a:ext>
            </a:extLst>
          </p:cNvPr>
          <p:cNvGrpSpPr/>
          <p:nvPr/>
        </p:nvGrpSpPr>
        <p:grpSpPr>
          <a:xfrm>
            <a:off x="7518988" y="2326900"/>
            <a:ext cx="3573588" cy="2595619"/>
            <a:chOff x="6878053" y="1156317"/>
            <a:chExt cx="1431178" cy="1039513"/>
          </a:xfrm>
        </p:grpSpPr>
        <p:grpSp>
          <p:nvGrpSpPr>
            <p:cNvPr id="4" name="Group 3">
              <a:extLst>
                <a:ext uri="{FF2B5EF4-FFF2-40B4-BE49-F238E27FC236}">
                  <a16:creationId xmlns:a16="http://schemas.microsoft.com/office/drawing/2014/main" id="{778423DE-7070-A219-AC0C-EF9E46415D74}"/>
                </a:ext>
              </a:extLst>
            </p:cNvPr>
            <p:cNvGrpSpPr/>
            <p:nvPr/>
          </p:nvGrpSpPr>
          <p:grpSpPr>
            <a:xfrm>
              <a:off x="7672978" y="1156317"/>
              <a:ext cx="412941" cy="436880"/>
              <a:chOff x="243840" y="1676400"/>
              <a:chExt cx="701040" cy="741680"/>
            </a:xfrm>
          </p:grpSpPr>
          <p:sp>
            <p:nvSpPr>
              <p:cNvPr id="7" name="Rectangle 6">
                <a:extLst>
                  <a:ext uri="{FF2B5EF4-FFF2-40B4-BE49-F238E27FC236}">
                    <a16:creationId xmlns:a16="http://schemas.microsoft.com/office/drawing/2014/main" id="{874B9F24-618D-EFDC-1EE0-6B5E8C1A4A5F}"/>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8F69EDFC-C525-28CD-4745-586E36F708AB}"/>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 name="Isosceles Triangle 4">
              <a:extLst>
                <a:ext uri="{FF2B5EF4-FFF2-40B4-BE49-F238E27FC236}">
                  <a16:creationId xmlns:a16="http://schemas.microsoft.com/office/drawing/2014/main" id="{14503C51-6D62-6608-398A-66E4AE6D3AFE}"/>
                </a:ext>
              </a:extLst>
            </p:cNvPr>
            <p:cNvSpPr/>
            <p:nvPr/>
          </p:nvSpPr>
          <p:spPr>
            <a:xfrm>
              <a:off x="7120511" y="1517650"/>
              <a:ext cx="1188720" cy="678180"/>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Isosceles Triangle 5">
              <a:extLst>
                <a:ext uri="{FF2B5EF4-FFF2-40B4-BE49-F238E27FC236}">
                  <a16:creationId xmlns:a16="http://schemas.microsoft.com/office/drawing/2014/main" id="{3D4166BB-3AC4-C266-62A6-7234B6A63F1E}"/>
                </a:ext>
              </a:extLst>
            </p:cNvPr>
            <p:cNvSpPr/>
            <p:nvPr/>
          </p:nvSpPr>
          <p:spPr>
            <a:xfrm>
              <a:off x="6878053" y="1727035"/>
              <a:ext cx="821708" cy="468795"/>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TextBox 8">
            <a:extLst>
              <a:ext uri="{FF2B5EF4-FFF2-40B4-BE49-F238E27FC236}">
                <a16:creationId xmlns:a16="http://schemas.microsoft.com/office/drawing/2014/main" id="{435FE0BB-1DE1-B740-BE32-F0775F87F1FA}"/>
              </a:ext>
            </a:extLst>
          </p:cNvPr>
          <p:cNvSpPr txBox="1"/>
          <p:nvPr/>
        </p:nvSpPr>
        <p:spPr>
          <a:xfrm>
            <a:off x="4084586" y="2182297"/>
            <a:ext cx="2968180" cy="3139321"/>
          </a:xfrm>
          <a:prstGeom prst="rect">
            <a:avLst/>
          </a:prstGeom>
          <a:noFill/>
        </p:spPr>
        <p:txBody>
          <a:bodyPr wrap="square" rtlCol="0">
            <a:spAutoFit/>
          </a:bodyPr>
          <a:lstStyle/>
          <a:p>
            <a:r>
              <a:rPr lang="es-ES_tradnl" b="1" spc="300" dirty="0">
                <a:solidFill>
                  <a:schemeClr val="accent4"/>
                </a:solidFill>
                <a:latin typeface="Arial" panose="020B0604020202020204" pitchFamily="34" charset="0"/>
                <a:cs typeface="Arial" panose="020B0604020202020204" pitchFamily="34" charset="0"/>
              </a:rPr>
              <a:t>OBJETIVOS DE APRENDIZAJE</a:t>
            </a:r>
          </a:p>
          <a:p>
            <a:endParaRPr lang="es-ES_tradnl" dirty="0">
              <a:latin typeface="Arial" panose="020B0604020202020204" pitchFamily="34" charset="0"/>
              <a:cs typeface="Arial" panose="020B0604020202020204" pitchFamily="34" charset="0"/>
            </a:endParaRPr>
          </a:p>
          <a:p>
            <a:r>
              <a:rPr lang="es-ES_tradnl" dirty="0">
                <a:latin typeface="Arial" panose="020B0604020202020204" pitchFamily="34" charset="0"/>
                <a:cs typeface="Arial" panose="020B0604020202020204" pitchFamily="34" charset="0"/>
              </a:rPr>
              <a:t>Al final de la formación, los participantes podrán:</a:t>
            </a:r>
          </a:p>
          <a:p>
            <a:endParaRPr lang="es-ES_tradnl"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_tradnl" dirty="0">
                <a:latin typeface="Arial" panose="020B0604020202020204" pitchFamily="34" charset="0"/>
                <a:cs typeface="Arial" panose="020B0604020202020204" pitchFamily="34" charset="0"/>
              </a:rPr>
              <a:t>Navegar y utilizar el CPIMS</a:t>
            </a:r>
          </a:p>
          <a:p>
            <a:pPr marL="285750" indent="-285750">
              <a:buFont typeface="Arial" panose="020B0604020202020204" pitchFamily="34" charset="0"/>
              <a:buChar char="•"/>
            </a:pPr>
            <a:r>
              <a:rPr lang="es-ES_tradnl" dirty="0">
                <a:latin typeface="Arial" panose="020B0604020202020204" pitchFamily="34" charset="0"/>
                <a:cs typeface="Arial" panose="020B0604020202020204" pitchFamily="34" charset="0"/>
              </a:rPr>
              <a:t>Utilizar CPIMS+ para mejorar la calidad en la gestión de casos</a:t>
            </a:r>
          </a:p>
        </p:txBody>
      </p:sp>
    </p:spTree>
    <p:extLst>
      <p:ext uri="{BB962C8B-B14F-4D97-AF65-F5344CB8AC3E}">
        <p14:creationId xmlns:p14="http://schemas.microsoft.com/office/powerpoint/2010/main" val="35061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Debate</a:t>
            </a:r>
          </a:p>
        </p:txBody>
      </p:sp>
      <p:sp>
        <p:nvSpPr>
          <p:cNvPr id="14" name="Speech Bubble: Rectangle with Corners Rounded 13">
            <a:extLst>
              <a:ext uri="{FF2B5EF4-FFF2-40B4-BE49-F238E27FC236}">
                <a16:creationId xmlns:a16="http://schemas.microsoft.com/office/drawing/2014/main" id="{F746A94B-6F58-323D-853B-1464FA68AD55}"/>
              </a:ext>
            </a:extLst>
          </p:cNvPr>
          <p:cNvSpPr/>
          <p:nvPr/>
        </p:nvSpPr>
        <p:spPr>
          <a:xfrm>
            <a:off x="670189" y="1553847"/>
            <a:ext cx="5065889" cy="1829413"/>
          </a:xfrm>
          <a:prstGeom prst="wedgeRoundRectCallout">
            <a:avLst>
              <a:gd name="adj1" fmla="val -12916"/>
              <a:gd name="adj2" fmla="val 63404"/>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¿Cuáles son los factores de protección (fortalezas) en este caso? </a:t>
            </a:r>
          </a:p>
        </p:txBody>
      </p:sp>
      <p:sp>
        <p:nvSpPr>
          <p:cNvPr id="15" name="Speech Bubble: Rectangle with Corners Rounded 14">
            <a:extLst>
              <a:ext uri="{FF2B5EF4-FFF2-40B4-BE49-F238E27FC236}">
                <a16:creationId xmlns:a16="http://schemas.microsoft.com/office/drawing/2014/main" id="{01D4F057-9AB3-7CC4-33C1-91C0B63E72C1}"/>
              </a:ext>
            </a:extLst>
          </p:cNvPr>
          <p:cNvSpPr/>
          <p:nvPr/>
        </p:nvSpPr>
        <p:spPr>
          <a:xfrm>
            <a:off x="6287911" y="1553847"/>
            <a:ext cx="5065889" cy="1829413"/>
          </a:xfrm>
          <a:prstGeom prst="wedgeRoundRectCallout">
            <a:avLst>
              <a:gd name="adj1" fmla="val 14721"/>
              <a:gd name="adj2" fmla="val 6336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¿Cuáles son los distintos elementos que deben tenerse en cuenta y analizarse cuando se realiza una evaluación con un/una menor? Tomemos como ejemplo el caso presentado.</a:t>
            </a:r>
          </a:p>
        </p:txBody>
      </p:sp>
      <p:sp>
        <p:nvSpPr>
          <p:cNvPr id="19" name="Speech Bubble: Rectangle with Corners Rounded 18">
            <a:extLst>
              <a:ext uri="{FF2B5EF4-FFF2-40B4-BE49-F238E27FC236}">
                <a16:creationId xmlns:a16="http://schemas.microsoft.com/office/drawing/2014/main" id="{00021079-7450-A6D7-1AE1-E07250788B96}"/>
              </a:ext>
            </a:extLst>
          </p:cNvPr>
          <p:cNvSpPr/>
          <p:nvPr/>
        </p:nvSpPr>
        <p:spPr>
          <a:xfrm>
            <a:off x="670189" y="3977479"/>
            <a:ext cx="5065889" cy="1829413"/>
          </a:xfrm>
          <a:prstGeom prst="wedgeRoundRectCallout">
            <a:avLst>
              <a:gd name="adj1" fmla="val 16727"/>
              <a:gd name="adj2" fmla="val 6275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¿Está de acuerdo con el nivel de riesgo mencionado para este caso? </a:t>
            </a:r>
          </a:p>
        </p:txBody>
      </p:sp>
      <p:sp>
        <p:nvSpPr>
          <p:cNvPr id="20" name="Speech Bubble: Rectangle with Corners Rounded 19">
            <a:extLst>
              <a:ext uri="{FF2B5EF4-FFF2-40B4-BE49-F238E27FC236}">
                <a16:creationId xmlns:a16="http://schemas.microsoft.com/office/drawing/2014/main" id="{E04E7915-87F9-FE53-6013-790761196CCA}"/>
              </a:ext>
            </a:extLst>
          </p:cNvPr>
          <p:cNvSpPr/>
          <p:nvPr/>
        </p:nvSpPr>
        <p:spPr>
          <a:xfrm>
            <a:off x="6287911" y="3977478"/>
            <a:ext cx="5065889" cy="1829413"/>
          </a:xfrm>
          <a:prstGeom prst="wedgeRoundRectCallout">
            <a:avLst>
              <a:gd name="adj1" fmla="val -14921"/>
              <a:gd name="adj2" fmla="val 6463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¿Qué factores tendría en cuenta?</a:t>
            </a:r>
          </a:p>
        </p:txBody>
      </p:sp>
      <p:sp>
        <p:nvSpPr>
          <p:cNvPr id="2" name="Rectangle 1">
            <a:extLst>
              <a:ext uri="{FF2B5EF4-FFF2-40B4-BE49-F238E27FC236}">
                <a16:creationId xmlns:a16="http://schemas.microsoft.com/office/drawing/2014/main" id="{1F663BE1-A2FD-C075-5D83-3ED7B12F8CA7}"/>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1863821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 </a:t>
            </a:r>
            <a:endParaRPr lang="es-ES_tradnl" sz="5400" b="1" dirty="0">
              <a:solidFill>
                <a:schemeClr val="bg1">
                  <a:lumMod val="75000"/>
                </a:schemeClr>
              </a:solidFill>
            </a:endParaRPr>
          </a:p>
        </p:txBody>
      </p:sp>
    </p:spTree>
    <p:extLst>
      <p:ext uri="{BB962C8B-B14F-4D97-AF65-F5344CB8AC3E}">
        <p14:creationId xmlns:p14="http://schemas.microsoft.com/office/powerpoint/2010/main" val="12194181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endParaRPr lang="es-ES_tradnl" dirty="0"/>
          </a:p>
        </p:txBody>
      </p:sp>
      <p:grpSp>
        <p:nvGrpSpPr>
          <p:cNvPr id="4" name="Group 3">
            <a:extLst>
              <a:ext uri="{FF2B5EF4-FFF2-40B4-BE49-F238E27FC236}">
                <a16:creationId xmlns:a16="http://schemas.microsoft.com/office/drawing/2014/main" id="{3ADFDD89-30D5-D5F8-83E7-E66961F9295A}"/>
              </a:ext>
            </a:extLst>
          </p:cNvPr>
          <p:cNvGrpSpPr/>
          <p:nvPr/>
        </p:nvGrpSpPr>
        <p:grpSpPr>
          <a:xfrm>
            <a:off x="1001789" y="1929481"/>
            <a:ext cx="1822985" cy="1749561"/>
            <a:chOff x="1744894" y="2192954"/>
            <a:chExt cx="2564275" cy="2460995"/>
          </a:xfrm>
        </p:grpSpPr>
        <p:grpSp>
          <p:nvGrpSpPr>
            <p:cNvPr id="6" name="Group 5">
              <a:extLst>
                <a:ext uri="{FF2B5EF4-FFF2-40B4-BE49-F238E27FC236}">
                  <a16:creationId xmlns:a16="http://schemas.microsoft.com/office/drawing/2014/main" id="{0515FBB7-0FE3-7196-4044-9CA976286057}"/>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EDFA5EE1-A2DA-D3D0-EC42-4589FEFE202F}"/>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Single Corner Snipped 10">
                <a:extLst>
                  <a:ext uri="{FF2B5EF4-FFF2-40B4-BE49-F238E27FC236}">
                    <a16:creationId xmlns:a16="http://schemas.microsoft.com/office/drawing/2014/main" id="{3C7CA7F5-8AA2-470D-6CE9-B104997CF048}"/>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Single Corner Snipped 11">
                <a:extLst>
                  <a:ext uri="{FF2B5EF4-FFF2-40B4-BE49-F238E27FC236}">
                    <a16:creationId xmlns:a16="http://schemas.microsoft.com/office/drawing/2014/main" id="{F6872B16-D320-9690-4B53-BD9472B7BBE8}"/>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434B7E18-8033-CCD3-4DF3-EF7994204A6E}"/>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9BC274DE-B513-B9A7-1255-70A6FE136192}"/>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Oval 8">
                <a:extLst>
                  <a:ext uri="{FF2B5EF4-FFF2-40B4-BE49-F238E27FC236}">
                    <a16:creationId xmlns:a16="http://schemas.microsoft.com/office/drawing/2014/main" id="{9CD15B36-8F73-3C16-9A54-F3C894026267}"/>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2AFC955C-2CB8-52BB-7004-5B2023BE0F53}"/>
              </a:ext>
            </a:extLst>
          </p:cNvPr>
          <p:cNvSpPr txBox="1"/>
          <p:nvPr/>
        </p:nvSpPr>
        <p:spPr>
          <a:xfrm>
            <a:off x="738455" y="4272055"/>
            <a:ext cx="2497050" cy="923330"/>
          </a:xfrm>
          <a:prstGeom prst="rect">
            <a:avLst/>
          </a:prstGeom>
          <a:noFill/>
        </p:spPr>
        <p:txBody>
          <a:bodyPr wrap="square" rtlCol="0">
            <a:spAutoFit/>
          </a:bodyPr>
          <a:lstStyle/>
          <a:p>
            <a:pPr algn="ctr"/>
            <a:r>
              <a:rPr lang="es-ES_tradnl" b="1" spc="300" dirty="0">
                <a:solidFill>
                  <a:schemeClr val="accent4"/>
                </a:solidFill>
                <a:latin typeface="Arial" panose="020B0604020202020204" pitchFamily="34" charset="0"/>
                <a:cs typeface="Arial" panose="020B0604020202020204" pitchFamily="34" charset="0"/>
              </a:rPr>
              <a:t>FORMULARIO DE EVALUACIÓN</a:t>
            </a:r>
          </a:p>
        </p:txBody>
      </p:sp>
      <p:sp>
        <p:nvSpPr>
          <p:cNvPr id="14" name="TextBox 13">
            <a:extLst>
              <a:ext uri="{FF2B5EF4-FFF2-40B4-BE49-F238E27FC236}">
                <a16:creationId xmlns:a16="http://schemas.microsoft.com/office/drawing/2014/main" id="{47EEBD6B-71BA-4F4E-54D9-CEC428519357}"/>
              </a:ext>
            </a:extLst>
          </p:cNvPr>
          <p:cNvSpPr txBox="1"/>
          <p:nvPr/>
        </p:nvSpPr>
        <p:spPr>
          <a:xfrm>
            <a:off x="4023804" y="1701872"/>
            <a:ext cx="3345530" cy="4815614"/>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sz="1600" b="1" dirty="0">
                <a:solidFill>
                  <a:schemeClr val="dk1"/>
                </a:solidFill>
                <a:latin typeface="Arial"/>
                <a:ea typeface="Arial"/>
                <a:cs typeface="Arial"/>
                <a:sym typeface="Arial"/>
              </a:rPr>
              <a:t>POR QUÉ</a:t>
            </a:r>
          </a:p>
          <a:p>
            <a:pPr marR="0" lvl="0" algn="l" rtl="0">
              <a:lnSpc>
                <a:spcPct val="107000"/>
              </a:lnSpc>
              <a:spcBef>
                <a:spcPts val="0"/>
              </a:spcBef>
              <a:spcAft>
                <a:spcPts val="0"/>
              </a:spcAft>
            </a:pPr>
            <a:endParaRPr lang="es-ES_tradnl" sz="1600" b="1" dirty="0">
              <a:solidFill>
                <a:schemeClr val="dk1"/>
              </a:solidFill>
              <a:latin typeface="Arial"/>
              <a:ea typeface="Arial"/>
              <a:cs typeface="Arial"/>
              <a:sym typeface="Arial"/>
            </a:endParaRPr>
          </a:p>
          <a:p>
            <a:pPr>
              <a:lnSpc>
                <a:spcPct val="107000"/>
              </a:lnSpc>
            </a:pPr>
            <a:r>
              <a:rPr lang="es-ES_tradnl" sz="1600" dirty="0">
                <a:solidFill>
                  <a:schemeClr val="dk1"/>
                </a:solidFill>
                <a:latin typeface="Arial"/>
                <a:ea typeface="Arial"/>
                <a:cs typeface="Arial"/>
                <a:sym typeface="Arial"/>
              </a:rPr>
              <a:t>Registrar la información que se haya recopilado sobre el caso en relación tanto con los riesgos y las necesidades de la /el menor como con los aspectos positivos y los recursos con los que cuenta. La información registrada en este formulario servirá para analizar y elaborar un plan del caso.</a:t>
            </a:r>
          </a:p>
          <a:p>
            <a:pPr marR="0" lvl="0" algn="l" rtl="0">
              <a:lnSpc>
                <a:spcPct val="107000"/>
              </a:lnSpc>
              <a:spcBef>
                <a:spcPts val="0"/>
              </a:spcBef>
              <a:spcAft>
                <a:spcPts val="0"/>
              </a:spcAft>
            </a:pPr>
            <a:endParaRPr lang="es-ES_tradnl" sz="1600" dirty="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s-ES_tradnl" sz="1600" b="1" dirty="0">
                <a:solidFill>
                  <a:schemeClr val="dk1"/>
                </a:solidFill>
                <a:latin typeface="Arial"/>
                <a:ea typeface="Arial"/>
                <a:cs typeface="Arial"/>
                <a:sym typeface="Arial"/>
              </a:rPr>
              <a:t>QUIÉN</a:t>
            </a:r>
          </a:p>
          <a:p>
            <a:pPr marL="0" marR="0" lvl="0" indent="0" algn="l" rtl="0">
              <a:lnSpc>
                <a:spcPct val="107000"/>
              </a:lnSpc>
              <a:spcBef>
                <a:spcPts val="0"/>
              </a:spcBef>
              <a:spcAft>
                <a:spcPts val="0"/>
              </a:spcAft>
              <a:buNone/>
            </a:pPr>
            <a:endParaRPr lang="es-ES_tradnl" sz="16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600" dirty="0">
                <a:solidFill>
                  <a:schemeClr val="dk1"/>
                </a:solidFill>
                <a:latin typeface="Arial"/>
                <a:ea typeface="Arial"/>
                <a:cs typeface="Arial"/>
                <a:sym typeface="Arial"/>
              </a:rPr>
              <a:t>Asistente social asignada/o al caso. Una vez culminada la evaluación, el formulario debe ser aprobado por el/la supervisor.</a:t>
            </a:r>
          </a:p>
        </p:txBody>
      </p:sp>
      <p:sp>
        <p:nvSpPr>
          <p:cNvPr id="15" name="TextBox 14">
            <a:extLst>
              <a:ext uri="{FF2B5EF4-FFF2-40B4-BE49-F238E27FC236}">
                <a16:creationId xmlns:a16="http://schemas.microsoft.com/office/drawing/2014/main" id="{232986F1-9C40-D283-3530-51A0DAC135C1}"/>
              </a:ext>
            </a:extLst>
          </p:cNvPr>
          <p:cNvSpPr txBox="1"/>
          <p:nvPr/>
        </p:nvSpPr>
        <p:spPr>
          <a:xfrm>
            <a:off x="7810981" y="1701872"/>
            <a:ext cx="3928088" cy="4552144"/>
          </a:xfrm>
          <a:prstGeom prst="rect">
            <a:avLst/>
          </a:prstGeom>
          <a:noFill/>
        </p:spPr>
        <p:txBody>
          <a:bodyPr wrap="square">
            <a:spAutoFit/>
          </a:bodyPr>
          <a:lstStyle/>
          <a:p>
            <a:pPr marR="0" lvl="0" algn="l" rtl="0">
              <a:lnSpc>
                <a:spcPct val="107000"/>
              </a:lnSpc>
              <a:spcBef>
                <a:spcPts val="0"/>
              </a:spcBef>
              <a:spcAft>
                <a:spcPts val="0"/>
              </a:spcAft>
            </a:pPr>
            <a:r>
              <a:rPr lang="es-ES_tradnl" sz="1600" b="1" dirty="0">
                <a:solidFill>
                  <a:schemeClr val="dk1"/>
                </a:solidFill>
                <a:latin typeface="Arial"/>
                <a:ea typeface="Arial"/>
                <a:cs typeface="Arial"/>
                <a:sym typeface="Arial"/>
              </a:rPr>
              <a:t>CUÁNDO</a:t>
            </a:r>
          </a:p>
          <a:p>
            <a:pPr marR="0" lvl="0" algn="l" rtl="0">
              <a:lnSpc>
                <a:spcPct val="107000"/>
              </a:lnSpc>
              <a:spcBef>
                <a:spcPts val="0"/>
              </a:spcBef>
              <a:spcAft>
                <a:spcPts val="0"/>
              </a:spcAft>
            </a:pPr>
            <a:endParaRPr lang="es-ES_tradnl" sz="16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600" dirty="0">
                <a:solidFill>
                  <a:schemeClr val="dk1"/>
                </a:solidFill>
                <a:latin typeface="Arial"/>
                <a:ea typeface="Arial"/>
                <a:cs typeface="Arial"/>
                <a:sym typeface="Arial"/>
              </a:rPr>
              <a:t>Según el nivel de riesgo del caso:</a:t>
            </a:r>
          </a:p>
          <a:p>
            <a:pPr marR="0" lvl="0" algn="l" rtl="0">
              <a:lnSpc>
                <a:spcPct val="107000"/>
              </a:lnSpc>
              <a:spcBef>
                <a:spcPts val="0"/>
              </a:spcBef>
              <a:spcAft>
                <a:spcPts val="0"/>
              </a:spcAft>
            </a:pPr>
            <a:r>
              <a:rPr lang="es-ES_tradnl" sz="1600" dirty="0">
                <a:solidFill>
                  <a:schemeClr val="dk1"/>
                </a:solidFill>
                <a:latin typeface="Arial"/>
                <a:ea typeface="Arial"/>
                <a:cs typeface="Arial"/>
                <a:sym typeface="Arial"/>
              </a:rPr>
              <a:t> </a:t>
            </a:r>
          </a:p>
          <a:p>
            <a:pPr marL="285750" indent="-285750">
              <a:lnSpc>
                <a:spcPct val="107000"/>
              </a:lnSpc>
              <a:buFont typeface="Arial" panose="020B0604020202020204" pitchFamily="34" charset="0"/>
              <a:buChar char="•"/>
            </a:pPr>
            <a:r>
              <a:rPr lang="es-ES_tradnl" sz="1600" i="1" dirty="0">
                <a:solidFill>
                  <a:schemeClr val="dk1"/>
                </a:solidFill>
                <a:latin typeface="Arial"/>
                <a:ea typeface="Arial"/>
                <a:cs typeface="Arial"/>
                <a:sym typeface="Arial"/>
              </a:rPr>
              <a:t>Riesgo alto</a:t>
            </a:r>
            <a:r>
              <a:rPr lang="es-ES_tradnl" sz="1600" dirty="0">
                <a:solidFill>
                  <a:schemeClr val="dk1"/>
                </a:solidFill>
                <a:latin typeface="Arial"/>
                <a:ea typeface="Arial"/>
                <a:cs typeface="Arial"/>
                <a:sym typeface="Arial"/>
              </a:rPr>
              <a:t>: inmediatamente después del registro, antes de concluir la entrevista con la/el menor.</a:t>
            </a:r>
          </a:p>
          <a:p>
            <a:pPr marL="285750" indent="-285750">
              <a:lnSpc>
                <a:spcPct val="107000"/>
              </a:lnSpc>
              <a:buFont typeface="Arial" panose="020B0604020202020204" pitchFamily="34" charset="0"/>
              <a:buChar char="•"/>
            </a:pPr>
            <a:r>
              <a:rPr lang="es-ES_tradnl" sz="1600" i="1" dirty="0">
                <a:solidFill>
                  <a:schemeClr val="dk1"/>
                </a:solidFill>
                <a:latin typeface="Arial"/>
                <a:ea typeface="Arial"/>
                <a:cs typeface="Arial"/>
                <a:sym typeface="Arial"/>
              </a:rPr>
              <a:t>Riesgo medio: </a:t>
            </a:r>
            <a:r>
              <a:rPr lang="es-ES_tradnl" sz="1600" dirty="0">
                <a:solidFill>
                  <a:schemeClr val="dk1"/>
                </a:solidFill>
                <a:latin typeface="Arial"/>
                <a:ea typeface="Arial"/>
                <a:cs typeface="Arial"/>
                <a:sym typeface="Arial"/>
              </a:rPr>
              <a:t>máximo 3 días después de registrar a la / al menor.</a:t>
            </a:r>
          </a:p>
          <a:p>
            <a:pPr marL="285750" indent="-285750">
              <a:lnSpc>
                <a:spcPct val="107000"/>
              </a:lnSpc>
              <a:buFont typeface="Arial" panose="020B0604020202020204" pitchFamily="34" charset="0"/>
              <a:buChar char="•"/>
            </a:pPr>
            <a:r>
              <a:rPr lang="es-ES_tradnl" sz="1600" i="1" dirty="0">
                <a:solidFill>
                  <a:schemeClr val="dk1"/>
                </a:solidFill>
                <a:latin typeface="Arial"/>
                <a:ea typeface="Arial"/>
                <a:cs typeface="Arial"/>
                <a:sym typeface="Arial"/>
              </a:rPr>
              <a:t>Riesgo bajo</a:t>
            </a:r>
            <a:r>
              <a:rPr lang="es-ES_tradnl" sz="1600" dirty="0">
                <a:solidFill>
                  <a:schemeClr val="dk1"/>
                </a:solidFill>
                <a:latin typeface="Arial"/>
                <a:ea typeface="Arial"/>
                <a:cs typeface="Arial"/>
                <a:sym typeface="Arial"/>
              </a:rPr>
              <a:t>: máximo 1 semana después de registrar a la / al menor. </a:t>
            </a:r>
          </a:p>
          <a:p>
            <a:pPr marR="0" lvl="0" algn="l" rtl="0">
              <a:lnSpc>
                <a:spcPct val="107000"/>
              </a:lnSpc>
              <a:spcBef>
                <a:spcPts val="0"/>
              </a:spcBef>
              <a:spcAft>
                <a:spcPts val="0"/>
              </a:spcAft>
            </a:pPr>
            <a:endParaRPr lang="es-ES_tradnl" sz="1600" dirty="0">
              <a:solidFill>
                <a:schemeClr val="dk1"/>
              </a:solidFill>
              <a:latin typeface="Arial"/>
              <a:ea typeface="Arial"/>
              <a:cs typeface="Arial"/>
              <a:sym typeface="Arial"/>
            </a:endParaRPr>
          </a:p>
          <a:p>
            <a:pPr>
              <a:lnSpc>
                <a:spcPct val="107000"/>
              </a:lnSpc>
            </a:pPr>
            <a:r>
              <a:rPr lang="es-ES_tradnl" sz="1600" dirty="0">
                <a:solidFill>
                  <a:schemeClr val="dk1"/>
                </a:solidFill>
                <a:latin typeface="Arial"/>
                <a:ea typeface="Arial"/>
                <a:cs typeface="Arial"/>
                <a:sym typeface="Arial"/>
              </a:rPr>
              <a:t>O después de llevar a cabo una revisión del caso en la que se haya detectado algún cambio significativo en el contexto de la / del menor que justifique hacer otra evaluación.</a:t>
            </a:r>
          </a:p>
        </p:txBody>
      </p:sp>
      <p:sp>
        <p:nvSpPr>
          <p:cNvPr id="5" name="Rectangle 4">
            <a:extLst>
              <a:ext uri="{FF2B5EF4-FFF2-40B4-BE49-F238E27FC236}">
                <a16:creationId xmlns:a16="http://schemas.microsoft.com/office/drawing/2014/main" id="{0158AAC0-DA77-AB69-2ED0-BF0A6407794A}"/>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grpSp>
        <p:nvGrpSpPr>
          <p:cNvPr id="2" name="Group 1">
            <a:extLst>
              <a:ext uri="{FF2B5EF4-FFF2-40B4-BE49-F238E27FC236}">
                <a16:creationId xmlns:a16="http://schemas.microsoft.com/office/drawing/2014/main" id="{713B40CA-4FA1-DBF2-6AF3-AB74EFD3CE28}"/>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528DD70A-8F4E-52C8-84BF-3031377F89AA}"/>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7" name="Group 16">
              <a:extLst>
                <a:ext uri="{FF2B5EF4-FFF2-40B4-BE49-F238E27FC236}">
                  <a16:creationId xmlns:a16="http://schemas.microsoft.com/office/drawing/2014/main" id="{D61C6A9D-BAC6-128F-14F2-EBAB5BF56415}"/>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45787FA7-B1B8-ED2D-3265-BD5F183C868E}"/>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13</a:t>
                </a:r>
              </a:p>
            </p:txBody>
          </p:sp>
          <p:sp>
            <p:nvSpPr>
              <p:cNvPr id="22" name="Rectangle 21">
                <a:extLst>
                  <a:ext uri="{FF2B5EF4-FFF2-40B4-BE49-F238E27FC236}">
                    <a16:creationId xmlns:a16="http://schemas.microsoft.com/office/drawing/2014/main" id="{DCC5BF7B-7F2C-613B-25AE-662F6A699A35}"/>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8" name="Group 17">
              <a:extLst>
                <a:ext uri="{FF2B5EF4-FFF2-40B4-BE49-F238E27FC236}">
                  <a16:creationId xmlns:a16="http://schemas.microsoft.com/office/drawing/2014/main" id="{92ABBE67-6B3A-4D2C-6945-5BD86C94D2DE}"/>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244856E3-E3C7-9E3E-F73A-9F96F2827AA6}"/>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19">
                <a:extLst>
                  <a:ext uri="{FF2B5EF4-FFF2-40B4-BE49-F238E27FC236}">
                    <a16:creationId xmlns:a16="http://schemas.microsoft.com/office/drawing/2014/main" id="{6579930F-34A3-0C5C-EED7-6E91D0B4E71F}"/>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32122762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endParaRPr lang="es-ES_tradnl" dirty="0"/>
          </a:p>
        </p:txBody>
      </p:sp>
      <p:sp>
        <p:nvSpPr>
          <p:cNvPr id="4" name="TextBox 3">
            <a:extLst>
              <a:ext uri="{FF2B5EF4-FFF2-40B4-BE49-F238E27FC236}">
                <a16:creationId xmlns:a16="http://schemas.microsoft.com/office/drawing/2014/main" id="{A9009EB8-337B-6804-104B-3B09DF0B0888}"/>
              </a:ext>
            </a:extLst>
          </p:cNvPr>
          <p:cNvSpPr txBox="1"/>
          <p:nvPr/>
        </p:nvSpPr>
        <p:spPr>
          <a:xfrm>
            <a:off x="674511" y="1630739"/>
            <a:ext cx="3378200" cy="3831818"/>
          </a:xfrm>
          <a:prstGeom prst="rect">
            <a:avLst/>
          </a:prstGeom>
          <a:noFill/>
        </p:spPr>
        <p:txBody>
          <a:bodyPr wrap="square">
            <a:spAutoFit/>
          </a:bodyPr>
          <a:lstStyle/>
          <a:p>
            <a:pPr lvl="0" rtl="0">
              <a:lnSpc>
                <a:spcPct val="90000"/>
              </a:lnSpc>
              <a:spcAft>
                <a:spcPts val="0"/>
              </a:spcAft>
              <a:buClr>
                <a:schemeClr val="dk2"/>
              </a:buClr>
              <a:buSzPts val="1800"/>
            </a:pPr>
            <a:r>
              <a:rPr lang="es-ES_tradnl" sz="1800" b="1" dirty="0">
                <a:latin typeface="Arial" panose="020B0604020202020204" pitchFamily="34" charset="0"/>
                <a:cs typeface="Arial" panose="020B0604020202020204" pitchFamily="34" charset="0"/>
              </a:rPr>
              <a:t>ETAPAS DE EVALUACIÓN</a:t>
            </a: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800" dirty="0">
                <a:latin typeface="Arial" panose="020B0604020202020204" pitchFamily="34" charset="0"/>
                <a:cs typeface="Arial" panose="020B0604020202020204" pitchFamily="34" charset="0"/>
              </a:rPr>
              <a:t>Todas las evaluaciones están compuestas por las siguientes etapas:</a:t>
            </a: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marL="285750" lvl="0" indent="-285750" rtl="0">
              <a:lnSpc>
                <a:spcPct val="90000"/>
              </a:lnSpc>
              <a:spcAft>
                <a:spcPts val="0"/>
              </a:spcAft>
              <a:buClr>
                <a:schemeClr val="dk2"/>
              </a:buClr>
              <a:buSzPts val="1800"/>
              <a:buFont typeface="Arial" panose="020B0604020202020204" pitchFamily="34" charset="0"/>
              <a:buChar char="•"/>
            </a:pPr>
            <a:r>
              <a:rPr lang="es-ES_tradnl" sz="1800" dirty="0">
                <a:latin typeface="Arial" panose="020B0604020202020204" pitchFamily="34" charset="0"/>
                <a:cs typeface="Arial" panose="020B0604020202020204" pitchFamily="34" charset="0"/>
              </a:rPr>
              <a:t>Planificación</a:t>
            </a:r>
          </a:p>
          <a:p>
            <a:pPr marL="285750" lvl="0" indent="-285750" rtl="0">
              <a:lnSpc>
                <a:spcPct val="90000"/>
              </a:lnSpc>
              <a:spcAft>
                <a:spcPts val="0"/>
              </a:spcAft>
              <a:buClr>
                <a:schemeClr val="dk2"/>
              </a:buClr>
              <a:buSzPts val="1800"/>
              <a:buFont typeface="Arial" panose="020B0604020202020204" pitchFamily="34" charset="0"/>
              <a:buChar char="•"/>
            </a:pPr>
            <a:r>
              <a:rPr lang="es-ES_tradnl" dirty="0">
                <a:latin typeface="Arial" panose="020B0604020202020204" pitchFamily="34" charset="0"/>
                <a:cs typeface="Arial" panose="020B0604020202020204" pitchFamily="34" charset="0"/>
              </a:rPr>
              <a:t>Recopilación de </a:t>
            </a:r>
            <a:r>
              <a:rPr lang="es-ES_tradnl" sz="1800" dirty="0">
                <a:latin typeface="Arial" panose="020B0604020202020204" pitchFamily="34" charset="0"/>
                <a:cs typeface="Arial" panose="020B0604020202020204" pitchFamily="34" charset="0"/>
              </a:rPr>
              <a:t>información</a:t>
            </a:r>
          </a:p>
          <a:p>
            <a:pPr marL="285750" lvl="0" indent="-285750" rtl="0">
              <a:lnSpc>
                <a:spcPct val="90000"/>
              </a:lnSpc>
              <a:spcAft>
                <a:spcPts val="0"/>
              </a:spcAft>
              <a:buClr>
                <a:schemeClr val="dk2"/>
              </a:buClr>
              <a:buSzPts val="1800"/>
              <a:buFont typeface="Arial" panose="020B0604020202020204" pitchFamily="34" charset="0"/>
              <a:buChar char="•"/>
            </a:pPr>
            <a:r>
              <a:rPr lang="es-ES_tradnl" sz="1800" dirty="0">
                <a:latin typeface="Arial" panose="020B0604020202020204" pitchFamily="34" charset="0"/>
                <a:cs typeface="Arial" panose="020B0604020202020204" pitchFamily="34" charset="0"/>
              </a:rPr>
              <a:t>Verificación de la información</a:t>
            </a:r>
          </a:p>
          <a:p>
            <a:pPr marL="285750" lvl="0" indent="-285750" rtl="0">
              <a:lnSpc>
                <a:spcPct val="90000"/>
              </a:lnSpc>
              <a:spcAft>
                <a:spcPts val="0"/>
              </a:spcAft>
              <a:buClr>
                <a:schemeClr val="dk2"/>
              </a:buClr>
              <a:buSzPts val="1800"/>
              <a:buFont typeface="Arial" panose="020B0604020202020204" pitchFamily="34" charset="0"/>
              <a:buChar char="•"/>
            </a:pPr>
            <a:r>
              <a:rPr lang="es-ES_tradnl" sz="1800" dirty="0">
                <a:latin typeface="Arial" panose="020B0604020202020204" pitchFamily="34" charset="0"/>
                <a:cs typeface="Arial" panose="020B0604020202020204" pitchFamily="34" charset="0"/>
              </a:rPr>
              <a:t>Análisis</a:t>
            </a:r>
          </a:p>
          <a:p>
            <a:pPr lvl="0" rtl="0">
              <a:lnSpc>
                <a:spcPct val="90000"/>
              </a:lnSpc>
              <a:spcAft>
                <a:spcPts val="0"/>
              </a:spcAft>
              <a:buClr>
                <a:schemeClr val="dk2"/>
              </a:buClr>
              <a:buSzPts val="1800"/>
            </a:pPr>
            <a:endParaRPr lang="es-ES_tradnl" sz="180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800" i="1" dirty="0">
                <a:latin typeface="Arial" panose="020B0604020202020204" pitchFamily="34" charset="0"/>
                <a:cs typeface="Arial" panose="020B0604020202020204" pitchFamily="34" charset="0"/>
              </a:rPr>
              <a:t>Esto debe hacerse antes de ingresar la información en CPIMS+.</a:t>
            </a:r>
          </a:p>
        </p:txBody>
      </p:sp>
      <p:sp>
        <p:nvSpPr>
          <p:cNvPr id="5" name="TextBox 4">
            <a:extLst>
              <a:ext uri="{FF2B5EF4-FFF2-40B4-BE49-F238E27FC236}">
                <a16:creationId xmlns:a16="http://schemas.microsoft.com/office/drawing/2014/main" id="{93BC0697-9CCD-8099-0812-DB1009151B5A}"/>
              </a:ext>
            </a:extLst>
          </p:cNvPr>
          <p:cNvSpPr txBox="1"/>
          <p:nvPr/>
        </p:nvSpPr>
        <p:spPr>
          <a:xfrm>
            <a:off x="4406900" y="1630739"/>
            <a:ext cx="3071586" cy="3831818"/>
          </a:xfrm>
          <a:prstGeom prst="rect">
            <a:avLst/>
          </a:prstGeom>
          <a:noFill/>
        </p:spPr>
        <p:txBody>
          <a:bodyPr wrap="square">
            <a:spAutoFit/>
          </a:bodyPr>
          <a:lstStyle/>
          <a:p>
            <a:pPr lvl="0" rtl="0">
              <a:lnSpc>
                <a:spcPct val="90000"/>
              </a:lnSpc>
              <a:spcAft>
                <a:spcPts val="0"/>
              </a:spcAft>
              <a:buClr>
                <a:srgbClr val="000000"/>
              </a:buClr>
              <a:buSzPts val="1800"/>
            </a:pPr>
            <a:r>
              <a:rPr lang="es-ES_tradnl" sz="1800" b="1" dirty="0">
                <a:latin typeface="Arial" panose="020B0604020202020204" pitchFamily="34" charset="0"/>
                <a:ea typeface="Helvetica Neue"/>
                <a:cs typeface="Arial" panose="020B0604020202020204" pitchFamily="34" charset="0"/>
                <a:sym typeface="Helvetica Neue"/>
              </a:rPr>
              <a:t>DESEOS Y OPINIONES DE LA/DEL MENOR</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dirty="0">
                <a:latin typeface="Arial" panose="020B0604020202020204" pitchFamily="34" charset="0"/>
                <a:ea typeface="Helvetica Neue"/>
                <a:cs typeface="Arial" panose="020B0604020202020204" pitchFamily="34" charset="0"/>
                <a:sym typeface="Helvetica Neue"/>
              </a:rPr>
              <a:t>Se debe pedir a las/os menores sus opiniones y preferencias. Esta información debe registrarse y tenerse </a:t>
            </a:r>
            <a:r>
              <a:rPr lang="es-ES_tradnl" sz="1800" dirty="0">
                <a:latin typeface="Arial" panose="020B0604020202020204" pitchFamily="34" charset="0"/>
                <a:ea typeface="Helvetica Neue"/>
                <a:cs typeface="Arial" panose="020B0604020202020204" pitchFamily="34" charset="0"/>
                <a:sym typeface="Helvetica Neue"/>
              </a:rPr>
              <a:t>en cuenta al tomar decisiones</a:t>
            </a:r>
            <a:r>
              <a:rPr lang="es-ES_tradnl" dirty="0">
                <a:latin typeface="Arial" panose="020B0604020202020204" pitchFamily="34" charset="0"/>
                <a:ea typeface="Helvetica Neue"/>
                <a:cs typeface="Arial" panose="020B0604020202020204" pitchFamily="34" charset="0"/>
                <a:sym typeface="Helvetica Neue"/>
              </a:rPr>
              <a:t> sobre el caso.</a:t>
            </a:r>
            <a:endParaRPr lang="es-ES_tradnl" sz="18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endParaRPr lang="es-ES_tradnl" sz="180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i="1" dirty="0">
                <a:latin typeface="Arial" panose="020B0604020202020204" pitchFamily="34" charset="0"/>
                <a:ea typeface="Helvetica Neue"/>
                <a:cs typeface="Arial" panose="020B0604020202020204" pitchFamily="34" charset="0"/>
                <a:sym typeface="Helvetica Neue"/>
              </a:rPr>
              <a:t>Para hacerlo, añada notas en </a:t>
            </a:r>
            <a:r>
              <a:rPr lang="es-ES_tradnl" sz="1800" i="1" dirty="0">
                <a:latin typeface="Arial" panose="020B0604020202020204" pitchFamily="34" charset="0"/>
                <a:ea typeface="Helvetica Neue"/>
                <a:cs typeface="Arial" panose="020B0604020202020204" pitchFamily="34" charset="0"/>
                <a:sym typeface="Helvetica Neue"/>
              </a:rPr>
              <a:t>CPIMS+. Estas se verán reflejadas en el informe narrativo de la evaluación.</a:t>
            </a:r>
          </a:p>
        </p:txBody>
      </p:sp>
      <p:sp>
        <p:nvSpPr>
          <p:cNvPr id="6" name="TextBox 5">
            <a:extLst>
              <a:ext uri="{FF2B5EF4-FFF2-40B4-BE49-F238E27FC236}">
                <a16:creationId xmlns:a16="http://schemas.microsoft.com/office/drawing/2014/main" id="{BFE1FBDB-4DAC-7E62-11FF-1ACA4F34ACE2}"/>
              </a:ext>
            </a:extLst>
          </p:cNvPr>
          <p:cNvSpPr txBox="1"/>
          <p:nvPr/>
        </p:nvSpPr>
        <p:spPr>
          <a:xfrm>
            <a:off x="7832676" y="1630739"/>
            <a:ext cx="3923895" cy="4829014"/>
          </a:xfrm>
          <a:prstGeom prst="rect">
            <a:avLst/>
          </a:prstGeom>
          <a:noFill/>
        </p:spPr>
        <p:txBody>
          <a:bodyPr wrap="square">
            <a:spAutoFit/>
          </a:bodyPr>
          <a:lstStyle/>
          <a:p>
            <a:pPr lvl="0" rtl="0">
              <a:lnSpc>
                <a:spcPct val="90000"/>
              </a:lnSpc>
              <a:spcAft>
                <a:spcPts val="0"/>
              </a:spcAft>
              <a:buClr>
                <a:srgbClr val="000000"/>
              </a:buClr>
              <a:buSzPts val="1800"/>
            </a:pPr>
            <a:r>
              <a:rPr lang="es-ES_tradnl" sz="1800" b="1" dirty="0">
                <a:latin typeface="Arial" panose="020B0604020202020204" pitchFamily="34" charset="0"/>
                <a:ea typeface="Helvetica Neue"/>
                <a:cs typeface="Arial" panose="020B0604020202020204" pitchFamily="34" charset="0"/>
                <a:sym typeface="Helvetica Neue"/>
              </a:rPr>
              <a:t>RIESGOS INMEDIATOS</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b="0" dirty="0">
                <a:latin typeface="Arial" panose="020B0604020202020204" pitchFamily="34" charset="0"/>
                <a:ea typeface="Helvetica Neue"/>
                <a:cs typeface="Arial" panose="020B0604020202020204" pitchFamily="34" charset="0"/>
                <a:sym typeface="Helvetica Neue"/>
              </a:rPr>
              <a:t>Si en la evaluación inicial ud. detecta que una/un menor no tiene cubierta una necesidad básica o se encuentra en una situación de riesgo, deberá atender esos problemas de seguridad y/o necesidades de protección (p. ej., por medio de un plan de caso provisional o un plan de seguridad) mientras se lleva a cabo la evaluación exhaustiva.</a:t>
            </a:r>
          </a:p>
          <a:p>
            <a:pPr lvl="0" rtl="0">
              <a:lnSpc>
                <a:spcPct val="90000"/>
              </a:lnSpc>
              <a:spcAft>
                <a:spcPts val="0"/>
              </a:spcAft>
              <a:buClr>
                <a:srgbClr val="000000"/>
              </a:buClr>
              <a:buSzPts val="1800"/>
            </a:pPr>
            <a:endParaRPr lang="es-ES_tradnl" sz="1800" b="0"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b="0" i="1" dirty="0">
                <a:latin typeface="Arial" panose="020B0604020202020204" pitchFamily="34" charset="0"/>
                <a:ea typeface="Helvetica Neue"/>
                <a:cs typeface="Arial" panose="020B0604020202020204" pitchFamily="34" charset="0"/>
                <a:sym typeface="Helvetica Neue"/>
              </a:rPr>
              <a:t>Para hacerlo, añada esta información en la sección “Riesgos que deben abordarse de forma inmediata" del formulario de identificación y registro de CPIMS+.</a:t>
            </a:r>
          </a:p>
        </p:txBody>
      </p:sp>
      <p:sp>
        <p:nvSpPr>
          <p:cNvPr id="7" name="Rectangle 6">
            <a:extLst>
              <a:ext uri="{FF2B5EF4-FFF2-40B4-BE49-F238E27FC236}">
                <a16:creationId xmlns:a16="http://schemas.microsoft.com/office/drawing/2014/main" id="{9E2FFC3E-26C4-E823-D678-835CD4D6AC4E}"/>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37554053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Demostración en CPIMS </a:t>
            </a:r>
          </a:p>
        </p:txBody>
      </p:sp>
      <p:sp>
        <p:nvSpPr>
          <p:cNvPr id="2" name="Google Shape;798;p37">
            <a:extLst>
              <a:ext uri="{FF2B5EF4-FFF2-40B4-BE49-F238E27FC236}">
                <a16:creationId xmlns:a16="http://schemas.microsoft.com/office/drawing/2014/main" id="{14678EB0-BCAD-12D5-4B68-5D58281A6F25}"/>
              </a:ext>
            </a:extLst>
          </p:cNvPr>
          <p:cNvSpPr txBox="1"/>
          <p:nvPr/>
        </p:nvSpPr>
        <p:spPr>
          <a:xfrm>
            <a:off x="5531557" y="1893708"/>
            <a:ext cx="5822244" cy="4407833"/>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Formularios de evaluación</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3"/>
              </a:rPr>
              <a:t>Cómo aprobar una evaluación</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4"/>
              </a:rPr>
              <a:t>Panel de control del asistente social </a:t>
            </a: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(para aprobaciones)</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Panel de control del supervisor (para aprobaciones)</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5"/>
              </a:rPr>
              <a:t>Cómo programar el plan de caso (Tareas)</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p:txBody>
      </p:sp>
      <p:pic>
        <p:nvPicPr>
          <p:cNvPr id="4" name="Graphic 3" descr="Vlog with solid fill">
            <a:hlinkClick r:id="rId6"/>
            <a:extLst>
              <a:ext uri="{FF2B5EF4-FFF2-40B4-BE49-F238E27FC236}">
                <a16:creationId xmlns:a16="http://schemas.microsoft.com/office/drawing/2014/main" id="{C907B5B6-8B1E-7711-2CDE-B786845DD4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8513" y="1708428"/>
            <a:ext cx="3952227" cy="3952227"/>
          </a:xfrm>
          <a:prstGeom prst="rect">
            <a:avLst/>
          </a:prstGeom>
        </p:spPr>
      </p:pic>
    </p:spTree>
    <p:extLst>
      <p:ext uri="{BB962C8B-B14F-4D97-AF65-F5344CB8AC3E}">
        <p14:creationId xmlns:p14="http://schemas.microsoft.com/office/powerpoint/2010/main" val="2502926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Vista de las “tareas”</a:t>
            </a:r>
          </a:p>
        </p:txBody>
      </p:sp>
      <p:sp>
        <p:nvSpPr>
          <p:cNvPr id="25" name="TextBox 24">
            <a:extLst>
              <a:ext uri="{FF2B5EF4-FFF2-40B4-BE49-F238E27FC236}">
                <a16:creationId xmlns:a16="http://schemas.microsoft.com/office/drawing/2014/main" id="{EC711B40-117C-E1FA-A87C-285A135FBF11}"/>
              </a:ext>
            </a:extLst>
          </p:cNvPr>
          <p:cNvSpPr txBox="1"/>
          <p:nvPr/>
        </p:nvSpPr>
        <p:spPr>
          <a:xfrm>
            <a:off x="2587737" y="1505509"/>
            <a:ext cx="3378200" cy="840230"/>
          </a:xfrm>
          <a:prstGeom prst="rect">
            <a:avLst/>
          </a:prstGeom>
          <a:noFill/>
        </p:spPr>
        <p:txBody>
          <a:bodyPr wrap="square">
            <a:spAutoFit/>
          </a:bodyPr>
          <a:lstStyle/>
          <a:p>
            <a:pPr lvl="0" rtl="0">
              <a:lnSpc>
                <a:spcPct val="90000"/>
              </a:lnSpc>
              <a:spcAft>
                <a:spcPts val="0"/>
              </a:spcAft>
              <a:buClr>
                <a:schemeClr val="dk2"/>
              </a:buClr>
              <a:buSzPts val="1800"/>
            </a:pPr>
            <a:r>
              <a:rPr lang="es-ES_tradnl" b="1" dirty="0">
                <a:latin typeface="Arial" panose="020B0604020202020204" pitchFamily="34" charset="0"/>
                <a:cs typeface="Arial" panose="020B0604020202020204" pitchFamily="34" charset="0"/>
              </a:rPr>
              <a:t>CAMPO PARA LA FECHA DE VENCIMIENTO</a:t>
            </a:r>
          </a:p>
          <a:p>
            <a:pPr lvl="0" rtl="0">
              <a:lnSpc>
                <a:spcPct val="90000"/>
              </a:lnSpc>
              <a:spcAft>
                <a:spcPts val="0"/>
              </a:spcAft>
              <a:buClr>
                <a:schemeClr val="dk2"/>
              </a:buClr>
              <a:buSzPts val="1800"/>
            </a:pPr>
            <a:r>
              <a:rPr lang="es-ES_tradnl" i="1" dirty="0">
                <a:latin typeface="Arial" panose="020B0604020202020204" pitchFamily="34" charset="0"/>
                <a:cs typeface="Arial" panose="020B0604020202020204" pitchFamily="34" charset="0"/>
              </a:rPr>
              <a:t>Activa una tarea</a:t>
            </a:r>
          </a:p>
        </p:txBody>
      </p:sp>
      <p:sp>
        <p:nvSpPr>
          <p:cNvPr id="26" name="TextBox 25">
            <a:extLst>
              <a:ext uri="{FF2B5EF4-FFF2-40B4-BE49-F238E27FC236}">
                <a16:creationId xmlns:a16="http://schemas.microsoft.com/office/drawing/2014/main" id="{711912AD-A17F-2557-B8BA-6B4335BE4121}"/>
              </a:ext>
            </a:extLst>
          </p:cNvPr>
          <p:cNvSpPr txBox="1"/>
          <p:nvPr/>
        </p:nvSpPr>
        <p:spPr>
          <a:xfrm>
            <a:off x="7133208" y="1505509"/>
            <a:ext cx="3378200" cy="590931"/>
          </a:xfrm>
          <a:prstGeom prst="rect">
            <a:avLst/>
          </a:prstGeom>
          <a:noFill/>
        </p:spPr>
        <p:txBody>
          <a:bodyPr wrap="square">
            <a:spAutoFit/>
          </a:bodyPr>
          <a:lstStyle/>
          <a:p>
            <a:pPr lvl="0" rtl="0">
              <a:lnSpc>
                <a:spcPct val="90000"/>
              </a:lnSpc>
              <a:spcAft>
                <a:spcPts val="0"/>
              </a:spcAft>
              <a:buClr>
                <a:schemeClr val="dk2"/>
              </a:buClr>
              <a:buSzPts val="1800"/>
            </a:pPr>
            <a:r>
              <a:rPr lang="es-ES_tradnl" b="1" dirty="0">
                <a:latin typeface="Arial" panose="020B0604020202020204" pitchFamily="34" charset="0"/>
                <a:cs typeface="Arial" panose="020B0604020202020204" pitchFamily="34" charset="0"/>
              </a:rPr>
              <a:t>CAMPO “COMPLETADO”</a:t>
            </a:r>
          </a:p>
          <a:p>
            <a:pPr lvl="0" rtl="0">
              <a:lnSpc>
                <a:spcPct val="90000"/>
              </a:lnSpc>
              <a:spcAft>
                <a:spcPts val="0"/>
              </a:spcAft>
              <a:buClr>
                <a:schemeClr val="dk2"/>
              </a:buClr>
              <a:buSzPts val="1800"/>
            </a:pPr>
            <a:r>
              <a:rPr lang="es-ES_tradnl" i="1" dirty="0">
                <a:latin typeface="Arial" panose="020B0604020202020204" pitchFamily="34" charset="0"/>
                <a:cs typeface="Arial" panose="020B0604020202020204" pitchFamily="34" charset="0"/>
              </a:rPr>
              <a:t>Resuelve una tarea</a:t>
            </a:r>
          </a:p>
        </p:txBody>
      </p:sp>
      <p:sp>
        <p:nvSpPr>
          <p:cNvPr id="27" name="TextBox 26">
            <a:extLst>
              <a:ext uri="{FF2B5EF4-FFF2-40B4-BE49-F238E27FC236}">
                <a16:creationId xmlns:a16="http://schemas.microsoft.com/office/drawing/2014/main" id="{A99E6FA5-6BD0-E636-768B-4C6DD8602597}"/>
              </a:ext>
            </a:extLst>
          </p:cNvPr>
          <p:cNvSpPr txBox="1"/>
          <p:nvPr/>
        </p:nvSpPr>
        <p:spPr>
          <a:xfrm>
            <a:off x="625284" y="1505508"/>
            <a:ext cx="1122189" cy="590931"/>
          </a:xfrm>
          <a:prstGeom prst="rect">
            <a:avLst/>
          </a:prstGeom>
          <a:noFill/>
        </p:spPr>
        <p:txBody>
          <a:bodyPr wrap="square">
            <a:spAutoFit/>
          </a:bodyPr>
          <a:lstStyle/>
          <a:p>
            <a:pPr lvl="0" rtl="0">
              <a:lnSpc>
                <a:spcPct val="90000"/>
              </a:lnSpc>
              <a:spcAft>
                <a:spcPts val="0"/>
              </a:spcAft>
              <a:buClr>
                <a:schemeClr val="dk2"/>
              </a:buClr>
              <a:buSzPts val="1800"/>
            </a:pPr>
            <a:r>
              <a:rPr lang="es-ES_tradnl" b="1" dirty="0">
                <a:latin typeface="Arial" panose="020B0604020202020204" pitchFamily="34" charset="0"/>
                <a:cs typeface="Arial" panose="020B0604020202020204" pitchFamily="34" charset="0"/>
              </a:rPr>
              <a:t>TIPO DE TAREA</a:t>
            </a:r>
            <a:endParaRPr lang="es-ES_tradnl" i="1"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25984D8-1BEA-5056-B569-08B8EBC1C654}"/>
              </a:ext>
            </a:extLst>
          </p:cNvPr>
          <p:cNvSpPr txBox="1"/>
          <p:nvPr/>
        </p:nvSpPr>
        <p:spPr>
          <a:xfrm>
            <a:off x="625284" y="2939306"/>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s-ES_tradnl" sz="1800" b="1" dirty="0">
                <a:latin typeface="Arial" panose="020B0604020202020204" pitchFamily="34" charset="0"/>
                <a:cs typeface="Arial" panose="020B0604020202020204" pitchFamily="34" charset="0"/>
              </a:rPr>
              <a:t>Evaluación</a:t>
            </a:r>
            <a:endParaRPr lang="es-ES_tradnl" sz="1800"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BCEC1C5-2FCF-507E-30E3-474CD7295480}"/>
              </a:ext>
            </a:extLst>
          </p:cNvPr>
          <p:cNvSpPr txBox="1"/>
          <p:nvPr/>
        </p:nvSpPr>
        <p:spPr>
          <a:xfrm>
            <a:off x="625284" y="4592407"/>
            <a:ext cx="1569309" cy="590931"/>
          </a:xfrm>
          <a:prstGeom prst="rect">
            <a:avLst/>
          </a:prstGeom>
          <a:noFill/>
        </p:spPr>
        <p:txBody>
          <a:bodyPr wrap="square">
            <a:spAutoFit/>
          </a:bodyPr>
          <a:lstStyle/>
          <a:p>
            <a:pPr lvl="0" rtl="0">
              <a:lnSpc>
                <a:spcPct val="90000"/>
              </a:lnSpc>
              <a:spcAft>
                <a:spcPts val="0"/>
              </a:spcAft>
              <a:buClr>
                <a:schemeClr val="dk2"/>
              </a:buClr>
              <a:buSzPts val="1800"/>
            </a:pPr>
            <a:r>
              <a:rPr lang="es-ES_tradnl" sz="1800" b="1" dirty="0">
                <a:latin typeface="Arial" panose="020B0604020202020204" pitchFamily="34" charset="0"/>
                <a:cs typeface="Arial" panose="020B0604020202020204" pitchFamily="34" charset="0"/>
              </a:rPr>
              <a:t>Plan del caso</a:t>
            </a:r>
            <a:endParaRPr lang="es-ES_tradnl" sz="1800" i="1" dirty="0">
              <a:latin typeface="Arial" panose="020B0604020202020204" pitchFamily="34" charset="0"/>
              <a:cs typeface="Arial" panose="020B0604020202020204" pitchFamily="34" charset="0"/>
            </a:endParaRPr>
          </a:p>
        </p:txBody>
      </p:sp>
      <p:sp>
        <p:nvSpPr>
          <p:cNvPr id="48" name="Rectangle: Single Corner Snipped 47">
            <a:extLst>
              <a:ext uri="{FF2B5EF4-FFF2-40B4-BE49-F238E27FC236}">
                <a16:creationId xmlns:a16="http://schemas.microsoft.com/office/drawing/2014/main" id="{1A1B75C9-6574-E25E-AD3D-BF387372F579}"/>
              </a:ext>
            </a:extLst>
          </p:cNvPr>
          <p:cNvSpPr/>
          <p:nvPr/>
        </p:nvSpPr>
        <p:spPr>
          <a:xfrm>
            <a:off x="2598163"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8CAF11FF-F326-DAF7-E15B-D89EFF5FF7F7}"/>
              </a:ext>
            </a:extLst>
          </p:cNvPr>
          <p:cNvSpPr/>
          <p:nvPr/>
        </p:nvSpPr>
        <p:spPr>
          <a:xfrm>
            <a:off x="4049457"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schemeClr val="tx1"/>
                </a:solidFill>
                <a:latin typeface="Arial" panose="020B0604020202020204" pitchFamily="34" charset="0"/>
                <a:cs typeface="Arial" panose="020B0604020202020204" pitchFamily="34" charset="0"/>
              </a:rPr>
              <a:t>Fecha límite para elaborar el plan de caso</a:t>
            </a:r>
            <a:endParaRPr lang="es-ES_tradnl" sz="1100" dirty="0">
              <a:solidFill>
                <a:schemeClr val="tx1"/>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4EBBE86C-C539-9DF8-6833-80FD944E421B}"/>
              </a:ext>
            </a:extLst>
          </p:cNvPr>
          <p:cNvCxnSpPr>
            <a:cxnSpLocks/>
            <a:stCxn id="49" idx="1"/>
          </p:cNvCxnSpPr>
          <p:nvPr/>
        </p:nvCxnSpPr>
        <p:spPr>
          <a:xfrm flipH="1">
            <a:off x="3504312"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 name="Rectangle: Single Corner Snipped 63">
            <a:extLst>
              <a:ext uri="{FF2B5EF4-FFF2-40B4-BE49-F238E27FC236}">
                <a16:creationId xmlns:a16="http://schemas.microsoft.com/office/drawing/2014/main" id="{797DEDCA-BC1A-45DB-D3AD-6DFC10D9E80C}"/>
              </a:ext>
            </a:extLst>
          </p:cNvPr>
          <p:cNvSpPr/>
          <p:nvPr/>
        </p:nvSpPr>
        <p:spPr>
          <a:xfrm>
            <a:off x="2598163"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B3D74C50-2C25-7536-22A7-4BD4B5A95617}"/>
              </a:ext>
            </a:extLst>
          </p:cNvPr>
          <p:cNvSpPr/>
          <p:nvPr/>
        </p:nvSpPr>
        <p:spPr>
          <a:xfrm>
            <a:off x="4049457"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schemeClr val="tx1"/>
                </a:solidFill>
                <a:latin typeface="Arial" panose="020B0604020202020204" pitchFamily="34" charset="0"/>
                <a:cs typeface="Arial" panose="020B0604020202020204" pitchFamily="34" charset="0"/>
              </a:rPr>
              <a:t>Fecha límite para la evaluación</a:t>
            </a:r>
            <a:endParaRPr lang="es-ES_tradnl" sz="1100" dirty="0">
              <a:solidFill>
                <a:schemeClr val="tx1"/>
              </a:solidFill>
              <a:latin typeface="Arial" panose="020B0604020202020204" pitchFamily="34" charset="0"/>
              <a:cs typeface="Arial" panose="020B0604020202020204" pitchFamily="34" charset="0"/>
            </a:endParaRPr>
          </a:p>
        </p:txBody>
      </p:sp>
      <p:cxnSp>
        <p:nvCxnSpPr>
          <p:cNvPr id="66" name="Straight Connector 65">
            <a:extLst>
              <a:ext uri="{FF2B5EF4-FFF2-40B4-BE49-F238E27FC236}">
                <a16:creationId xmlns:a16="http://schemas.microsoft.com/office/drawing/2014/main" id="{C1C492E5-613E-0B9E-E4AA-3EDBBF832124}"/>
              </a:ext>
            </a:extLst>
          </p:cNvPr>
          <p:cNvCxnSpPr>
            <a:cxnSpLocks/>
            <a:stCxn id="65" idx="1"/>
          </p:cNvCxnSpPr>
          <p:nvPr/>
        </p:nvCxnSpPr>
        <p:spPr>
          <a:xfrm flipH="1">
            <a:off x="3504312"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CACB4C0-C038-6EE3-EA8F-8A5E37377672}"/>
              </a:ext>
            </a:extLst>
          </p:cNvPr>
          <p:cNvSpPr txBox="1"/>
          <p:nvPr/>
        </p:nvSpPr>
        <p:spPr>
          <a:xfrm>
            <a:off x="2652845" y="2950994"/>
            <a:ext cx="999541" cy="757130"/>
          </a:xfrm>
          <a:prstGeom prst="rect">
            <a:avLst/>
          </a:prstGeom>
          <a:noFill/>
        </p:spPr>
        <p:txBody>
          <a:bodyPr wrap="square">
            <a:spAutoFit/>
          </a:bodyPr>
          <a:lstStyle/>
          <a:p>
            <a:pPr lvl="0" rtl="0">
              <a:lnSpc>
                <a:spcPct val="90000"/>
              </a:lnSpc>
              <a:spcAft>
                <a:spcPts val="0"/>
              </a:spcAft>
              <a:buClr>
                <a:schemeClr val="dk2"/>
              </a:buClr>
              <a:buSzPts val="1800"/>
            </a:pPr>
            <a:r>
              <a:rPr lang="es-ES_tradnl" sz="1200" dirty="0">
                <a:latin typeface="Arial" panose="020B0604020202020204" pitchFamily="34" charset="0"/>
                <a:cs typeface="Arial" panose="020B0604020202020204" pitchFamily="34" charset="0"/>
              </a:rPr>
              <a:t>Formulario de información personal</a:t>
            </a:r>
          </a:p>
        </p:txBody>
      </p:sp>
      <p:sp>
        <p:nvSpPr>
          <p:cNvPr id="68" name="Rectangle: Single Corner Snipped 67">
            <a:extLst>
              <a:ext uri="{FF2B5EF4-FFF2-40B4-BE49-F238E27FC236}">
                <a16:creationId xmlns:a16="http://schemas.microsoft.com/office/drawing/2014/main" id="{B37A8CE9-660E-888A-F2F3-C16FBABAD918}"/>
              </a:ext>
            </a:extLst>
          </p:cNvPr>
          <p:cNvSpPr/>
          <p:nvPr/>
        </p:nvSpPr>
        <p:spPr>
          <a:xfrm>
            <a:off x="7227337"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7185B9BC-97D1-655D-6282-311CCC21FB06}"/>
              </a:ext>
            </a:extLst>
          </p:cNvPr>
          <p:cNvSpPr/>
          <p:nvPr/>
        </p:nvSpPr>
        <p:spPr>
          <a:xfrm>
            <a:off x="8678631"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schemeClr val="tx1"/>
                </a:solidFill>
                <a:latin typeface="Arial" panose="020B0604020202020204" pitchFamily="34" charset="0"/>
                <a:cs typeface="Arial" panose="020B0604020202020204" pitchFamily="34" charset="0"/>
              </a:rPr>
              <a:t>Fecha de inicio del plan de caso</a:t>
            </a:r>
            <a:endParaRPr lang="es-ES_tradnl" sz="1100" dirty="0">
              <a:solidFill>
                <a:schemeClr val="tx1"/>
              </a:solidFill>
              <a:latin typeface="Arial" panose="020B0604020202020204" pitchFamily="34" charset="0"/>
              <a:cs typeface="Arial" panose="020B0604020202020204" pitchFamily="34" charset="0"/>
            </a:endParaRPr>
          </a:p>
        </p:txBody>
      </p:sp>
      <p:cxnSp>
        <p:nvCxnSpPr>
          <p:cNvPr id="70" name="Straight Connector 69">
            <a:extLst>
              <a:ext uri="{FF2B5EF4-FFF2-40B4-BE49-F238E27FC236}">
                <a16:creationId xmlns:a16="http://schemas.microsoft.com/office/drawing/2014/main" id="{7EC0588C-E7AE-548B-EB22-ECD8DDE1256E}"/>
              </a:ext>
            </a:extLst>
          </p:cNvPr>
          <p:cNvCxnSpPr>
            <a:cxnSpLocks/>
            <a:stCxn id="69" idx="1"/>
          </p:cNvCxnSpPr>
          <p:nvPr/>
        </p:nvCxnSpPr>
        <p:spPr>
          <a:xfrm flipH="1">
            <a:off x="8133486"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8436BA35-E708-E9D7-7AE2-47348811676A}"/>
              </a:ext>
            </a:extLst>
          </p:cNvPr>
          <p:cNvSpPr txBox="1"/>
          <p:nvPr/>
        </p:nvSpPr>
        <p:spPr>
          <a:xfrm>
            <a:off x="7319054" y="4618166"/>
            <a:ext cx="796784" cy="757130"/>
          </a:xfrm>
          <a:prstGeom prst="rect">
            <a:avLst/>
          </a:prstGeom>
          <a:noFill/>
        </p:spPr>
        <p:txBody>
          <a:bodyPr wrap="square">
            <a:spAutoFit/>
          </a:bodyPr>
          <a:lstStyle/>
          <a:p>
            <a:pPr lvl="0" rtl="0">
              <a:lnSpc>
                <a:spcPct val="90000"/>
              </a:lnSpc>
              <a:spcAft>
                <a:spcPts val="0"/>
              </a:spcAft>
              <a:buClr>
                <a:schemeClr val="dk2"/>
              </a:buClr>
              <a:buSzPts val="1800"/>
            </a:pPr>
            <a:r>
              <a:rPr lang="es-ES_tradnl" sz="1600" dirty="0">
                <a:latin typeface="Arial" panose="020B0604020202020204" pitchFamily="34" charset="0"/>
                <a:cs typeface="Arial" panose="020B0604020202020204" pitchFamily="34" charset="0"/>
              </a:rPr>
              <a:t>Plan de caso</a:t>
            </a:r>
          </a:p>
        </p:txBody>
      </p:sp>
      <p:sp>
        <p:nvSpPr>
          <p:cNvPr id="72" name="Rectangle: Single Corner Snipped 71">
            <a:extLst>
              <a:ext uri="{FF2B5EF4-FFF2-40B4-BE49-F238E27FC236}">
                <a16:creationId xmlns:a16="http://schemas.microsoft.com/office/drawing/2014/main" id="{BE7DED59-0196-6175-1CA5-9CEC2C3025F1}"/>
              </a:ext>
            </a:extLst>
          </p:cNvPr>
          <p:cNvSpPr/>
          <p:nvPr/>
        </p:nvSpPr>
        <p:spPr>
          <a:xfrm>
            <a:off x="7227337"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0E911086-E71C-32CC-68B2-8BF9C9558ACE}"/>
              </a:ext>
            </a:extLst>
          </p:cNvPr>
          <p:cNvSpPr/>
          <p:nvPr/>
        </p:nvSpPr>
        <p:spPr>
          <a:xfrm>
            <a:off x="8678631"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schemeClr val="tx1"/>
                </a:solidFill>
                <a:latin typeface="Arial" panose="020B0604020202020204" pitchFamily="34" charset="0"/>
                <a:cs typeface="Arial" panose="020B0604020202020204" pitchFamily="34" charset="0"/>
              </a:rPr>
              <a:t>Fecha de inicio de la evaluación</a:t>
            </a:r>
            <a:endParaRPr lang="es-ES_tradnl" sz="1100" dirty="0">
              <a:solidFill>
                <a:schemeClr val="tx1"/>
              </a:solidFill>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BBE8C714-841D-8096-E05A-F1C02085CEB5}"/>
              </a:ext>
            </a:extLst>
          </p:cNvPr>
          <p:cNvCxnSpPr>
            <a:cxnSpLocks/>
            <a:stCxn id="73" idx="1"/>
          </p:cNvCxnSpPr>
          <p:nvPr/>
        </p:nvCxnSpPr>
        <p:spPr>
          <a:xfrm flipH="1">
            <a:off x="8133486"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63B12C85-40C7-344B-E127-4C309B73DF80}"/>
              </a:ext>
            </a:extLst>
          </p:cNvPr>
          <p:cNvSpPr txBox="1"/>
          <p:nvPr/>
        </p:nvSpPr>
        <p:spPr>
          <a:xfrm>
            <a:off x="7235324" y="2983744"/>
            <a:ext cx="999541" cy="590931"/>
          </a:xfrm>
          <a:prstGeom prst="rect">
            <a:avLst/>
          </a:prstGeom>
          <a:noFill/>
        </p:spPr>
        <p:txBody>
          <a:bodyPr wrap="square">
            <a:spAutoFit/>
          </a:bodyPr>
          <a:lstStyle/>
          <a:p>
            <a:pPr lvl="0" rtl="0">
              <a:lnSpc>
                <a:spcPct val="90000"/>
              </a:lnSpc>
              <a:spcAft>
                <a:spcPts val="0"/>
              </a:spcAft>
              <a:buClr>
                <a:schemeClr val="dk2"/>
              </a:buClr>
              <a:buSzPts val="1800"/>
            </a:pPr>
            <a:r>
              <a:rPr lang="es-ES_tradnl" sz="1200" dirty="0">
                <a:latin typeface="Arial" panose="020B0604020202020204" pitchFamily="34" charset="0"/>
                <a:cs typeface="Arial" panose="020B0604020202020204" pitchFamily="34" charset="0"/>
              </a:rPr>
              <a:t>Formulario de evaluación</a:t>
            </a:r>
          </a:p>
        </p:txBody>
      </p:sp>
      <p:sp>
        <p:nvSpPr>
          <p:cNvPr id="76" name="Rectangle 75">
            <a:extLst>
              <a:ext uri="{FF2B5EF4-FFF2-40B4-BE49-F238E27FC236}">
                <a16:creationId xmlns:a16="http://schemas.microsoft.com/office/drawing/2014/main" id="{10ACEC3F-621A-0FEF-8868-AA339779FC2F}"/>
              </a:ext>
            </a:extLst>
          </p:cNvPr>
          <p:cNvSpPr/>
          <p:nvPr/>
        </p:nvSpPr>
        <p:spPr>
          <a:xfrm>
            <a:off x="628651" y="2243847"/>
            <a:ext cx="107251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extBox 74">
            <a:extLst>
              <a:ext uri="{FF2B5EF4-FFF2-40B4-BE49-F238E27FC236}">
                <a16:creationId xmlns:a16="http://schemas.microsoft.com/office/drawing/2014/main" id="{F7E1F5AE-5C45-577F-078A-91BB24443EF1}"/>
              </a:ext>
            </a:extLst>
          </p:cNvPr>
          <p:cNvSpPr txBox="1"/>
          <p:nvPr/>
        </p:nvSpPr>
        <p:spPr>
          <a:xfrm>
            <a:off x="2598163" y="4611686"/>
            <a:ext cx="999541" cy="590931"/>
          </a:xfrm>
          <a:prstGeom prst="rect">
            <a:avLst/>
          </a:prstGeom>
          <a:noFill/>
        </p:spPr>
        <p:txBody>
          <a:bodyPr wrap="square">
            <a:spAutoFit/>
          </a:bodyPr>
          <a:lstStyle/>
          <a:p>
            <a:pPr lvl="0" rtl="0">
              <a:lnSpc>
                <a:spcPct val="90000"/>
              </a:lnSpc>
              <a:spcAft>
                <a:spcPts val="0"/>
              </a:spcAft>
              <a:buClr>
                <a:schemeClr val="dk2"/>
              </a:buClr>
              <a:buSzPts val="1800"/>
            </a:pPr>
            <a:r>
              <a:rPr lang="es-ES_tradnl" sz="1200" dirty="0">
                <a:latin typeface="Arial" panose="020B0604020202020204" pitchFamily="34" charset="0"/>
                <a:cs typeface="Arial" panose="020B0604020202020204" pitchFamily="34" charset="0"/>
              </a:rPr>
              <a:t>Formulario de evaluación</a:t>
            </a:r>
          </a:p>
        </p:txBody>
      </p:sp>
    </p:spTree>
    <p:extLst>
      <p:ext uri="{BB962C8B-B14F-4D97-AF65-F5344CB8AC3E}">
        <p14:creationId xmlns:p14="http://schemas.microsoft.com/office/powerpoint/2010/main" val="1921619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Vista de las “tareas”</a:t>
            </a:r>
          </a:p>
        </p:txBody>
      </p:sp>
      <p:sp>
        <p:nvSpPr>
          <p:cNvPr id="25" name="TextBox 24">
            <a:extLst>
              <a:ext uri="{FF2B5EF4-FFF2-40B4-BE49-F238E27FC236}">
                <a16:creationId xmlns:a16="http://schemas.microsoft.com/office/drawing/2014/main" id="{EC711B40-117C-E1FA-A87C-285A135FBF11}"/>
              </a:ext>
            </a:extLst>
          </p:cNvPr>
          <p:cNvSpPr txBox="1"/>
          <p:nvPr/>
        </p:nvSpPr>
        <p:spPr>
          <a:xfrm>
            <a:off x="2587737" y="1505509"/>
            <a:ext cx="3378200" cy="840230"/>
          </a:xfrm>
          <a:prstGeom prst="rect">
            <a:avLst/>
          </a:prstGeom>
          <a:noFill/>
        </p:spPr>
        <p:txBody>
          <a:bodyPr wrap="square">
            <a:spAutoFit/>
          </a:bodyPr>
          <a:lstStyle/>
          <a:p>
            <a:pPr lvl="0" rtl="0">
              <a:lnSpc>
                <a:spcPct val="90000"/>
              </a:lnSpc>
              <a:spcAft>
                <a:spcPts val="0"/>
              </a:spcAft>
              <a:buClr>
                <a:schemeClr val="dk2"/>
              </a:buClr>
              <a:buSzPts val="1800"/>
            </a:pPr>
            <a:r>
              <a:rPr lang="es-ES_tradnl" b="1" dirty="0">
                <a:latin typeface="Arial" panose="020B0604020202020204" pitchFamily="34" charset="0"/>
                <a:cs typeface="Arial" panose="020B0604020202020204" pitchFamily="34" charset="0"/>
              </a:rPr>
              <a:t>CAMPO PARA LA FECHA DE VENCIMIENTO</a:t>
            </a:r>
          </a:p>
          <a:p>
            <a:pPr lvl="0" rtl="0">
              <a:lnSpc>
                <a:spcPct val="90000"/>
              </a:lnSpc>
              <a:spcAft>
                <a:spcPts val="0"/>
              </a:spcAft>
              <a:buClr>
                <a:schemeClr val="dk2"/>
              </a:buClr>
              <a:buSzPts val="1800"/>
            </a:pPr>
            <a:r>
              <a:rPr lang="es-ES_tradnl" i="1" dirty="0">
                <a:latin typeface="Arial" panose="020B0604020202020204" pitchFamily="34" charset="0"/>
                <a:cs typeface="Arial" panose="020B0604020202020204" pitchFamily="34" charset="0"/>
              </a:rPr>
              <a:t>Activa una tarea</a:t>
            </a:r>
          </a:p>
        </p:txBody>
      </p:sp>
      <p:sp>
        <p:nvSpPr>
          <p:cNvPr id="26" name="TextBox 25">
            <a:extLst>
              <a:ext uri="{FF2B5EF4-FFF2-40B4-BE49-F238E27FC236}">
                <a16:creationId xmlns:a16="http://schemas.microsoft.com/office/drawing/2014/main" id="{711912AD-A17F-2557-B8BA-6B4335BE4121}"/>
              </a:ext>
            </a:extLst>
          </p:cNvPr>
          <p:cNvSpPr txBox="1"/>
          <p:nvPr/>
        </p:nvSpPr>
        <p:spPr>
          <a:xfrm>
            <a:off x="7133208" y="1505509"/>
            <a:ext cx="3378200" cy="590931"/>
          </a:xfrm>
          <a:prstGeom prst="rect">
            <a:avLst/>
          </a:prstGeom>
          <a:noFill/>
        </p:spPr>
        <p:txBody>
          <a:bodyPr wrap="square">
            <a:spAutoFit/>
          </a:bodyPr>
          <a:lstStyle/>
          <a:p>
            <a:pPr lvl="0" rtl="0">
              <a:lnSpc>
                <a:spcPct val="90000"/>
              </a:lnSpc>
              <a:spcAft>
                <a:spcPts val="0"/>
              </a:spcAft>
              <a:buClr>
                <a:schemeClr val="dk2"/>
              </a:buClr>
              <a:buSzPts val="1800"/>
            </a:pPr>
            <a:r>
              <a:rPr lang="es-ES_tradnl" b="1" dirty="0">
                <a:latin typeface="Arial" panose="020B0604020202020204" pitchFamily="34" charset="0"/>
                <a:cs typeface="Arial" panose="020B0604020202020204" pitchFamily="34" charset="0"/>
              </a:rPr>
              <a:t>CAMPO “COMPLETADO”</a:t>
            </a:r>
          </a:p>
          <a:p>
            <a:pPr lvl="0" rtl="0">
              <a:lnSpc>
                <a:spcPct val="90000"/>
              </a:lnSpc>
              <a:spcAft>
                <a:spcPts val="0"/>
              </a:spcAft>
              <a:buClr>
                <a:schemeClr val="dk2"/>
              </a:buClr>
              <a:buSzPts val="1800"/>
            </a:pPr>
            <a:r>
              <a:rPr lang="es-ES_tradnl" i="1" dirty="0">
                <a:latin typeface="Arial" panose="020B0604020202020204" pitchFamily="34" charset="0"/>
                <a:cs typeface="Arial" panose="020B0604020202020204" pitchFamily="34" charset="0"/>
              </a:rPr>
              <a:t>Resuelve una tarea</a:t>
            </a:r>
          </a:p>
        </p:txBody>
      </p:sp>
      <p:sp>
        <p:nvSpPr>
          <p:cNvPr id="27" name="TextBox 26">
            <a:extLst>
              <a:ext uri="{FF2B5EF4-FFF2-40B4-BE49-F238E27FC236}">
                <a16:creationId xmlns:a16="http://schemas.microsoft.com/office/drawing/2014/main" id="{A99E6FA5-6BD0-E636-768B-4C6DD8602597}"/>
              </a:ext>
            </a:extLst>
          </p:cNvPr>
          <p:cNvSpPr txBox="1"/>
          <p:nvPr/>
        </p:nvSpPr>
        <p:spPr>
          <a:xfrm>
            <a:off x="625284" y="1505508"/>
            <a:ext cx="1122189" cy="590931"/>
          </a:xfrm>
          <a:prstGeom prst="rect">
            <a:avLst/>
          </a:prstGeom>
          <a:noFill/>
        </p:spPr>
        <p:txBody>
          <a:bodyPr wrap="square">
            <a:spAutoFit/>
          </a:bodyPr>
          <a:lstStyle/>
          <a:p>
            <a:pPr lvl="0" rtl="0">
              <a:lnSpc>
                <a:spcPct val="90000"/>
              </a:lnSpc>
              <a:spcAft>
                <a:spcPts val="0"/>
              </a:spcAft>
              <a:buClr>
                <a:schemeClr val="dk2"/>
              </a:buClr>
              <a:buSzPts val="1800"/>
            </a:pPr>
            <a:r>
              <a:rPr lang="es-ES_tradnl" sz="1800" b="1" dirty="0">
                <a:latin typeface="Arial" panose="020B0604020202020204" pitchFamily="34" charset="0"/>
                <a:cs typeface="Arial" panose="020B0604020202020204" pitchFamily="34" charset="0"/>
              </a:rPr>
              <a:t>TIPO DE TAREA</a:t>
            </a:r>
            <a:endParaRPr lang="es-ES_tradnl" sz="1800" i="1"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25984D8-1BEA-5056-B569-08B8EBC1C654}"/>
              </a:ext>
            </a:extLst>
          </p:cNvPr>
          <p:cNvSpPr txBox="1"/>
          <p:nvPr/>
        </p:nvSpPr>
        <p:spPr>
          <a:xfrm>
            <a:off x="625284" y="2939306"/>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s-ES_tradnl" sz="1800" b="1" dirty="0">
                <a:latin typeface="Arial" panose="020B0604020202020204" pitchFamily="34" charset="0"/>
                <a:cs typeface="Arial" panose="020B0604020202020204" pitchFamily="34" charset="0"/>
              </a:rPr>
              <a:t>Servicio</a:t>
            </a:r>
            <a:endParaRPr lang="es-ES_tradnl" sz="1800" i="1"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BCEC1C5-2FCF-507E-30E3-474CD7295480}"/>
              </a:ext>
            </a:extLst>
          </p:cNvPr>
          <p:cNvSpPr txBox="1"/>
          <p:nvPr/>
        </p:nvSpPr>
        <p:spPr>
          <a:xfrm>
            <a:off x="625284" y="4592407"/>
            <a:ext cx="1569309" cy="341632"/>
          </a:xfrm>
          <a:prstGeom prst="rect">
            <a:avLst/>
          </a:prstGeom>
          <a:noFill/>
        </p:spPr>
        <p:txBody>
          <a:bodyPr wrap="square">
            <a:spAutoFit/>
          </a:bodyPr>
          <a:lstStyle/>
          <a:p>
            <a:pPr lvl="0" rtl="0">
              <a:lnSpc>
                <a:spcPct val="90000"/>
              </a:lnSpc>
              <a:spcAft>
                <a:spcPts val="0"/>
              </a:spcAft>
              <a:buClr>
                <a:schemeClr val="dk2"/>
              </a:buClr>
              <a:buSzPts val="1800"/>
            </a:pPr>
            <a:r>
              <a:rPr lang="es-ES_tradnl" sz="1800" b="1" dirty="0">
                <a:latin typeface="Arial" panose="020B0604020202020204" pitchFamily="34" charset="0"/>
                <a:cs typeface="Arial" panose="020B0604020202020204" pitchFamily="34" charset="0"/>
              </a:rPr>
              <a:t>Seguimiento</a:t>
            </a:r>
            <a:endParaRPr lang="es-ES_tradnl" sz="1800" dirty="0">
              <a:latin typeface="Arial" panose="020B0604020202020204" pitchFamily="34" charset="0"/>
              <a:cs typeface="Arial" panose="020B0604020202020204" pitchFamily="34" charset="0"/>
            </a:endParaRPr>
          </a:p>
        </p:txBody>
      </p:sp>
      <p:sp>
        <p:nvSpPr>
          <p:cNvPr id="48" name="Rectangle: Single Corner Snipped 47">
            <a:extLst>
              <a:ext uri="{FF2B5EF4-FFF2-40B4-BE49-F238E27FC236}">
                <a16:creationId xmlns:a16="http://schemas.microsoft.com/office/drawing/2014/main" id="{1A1B75C9-6574-E25E-AD3D-BF387372F579}"/>
              </a:ext>
            </a:extLst>
          </p:cNvPr>
          <p:cNvSpPr/>
          <p:nvPr/>
        </p:nvSpPr>
        <p:spPr>
          <a:xfrm>
            <a:off x="2598163"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8CAF11FF-F326-DAF7-E15B-D89EFF5FF7F7}"/>
              </a:ext>
            </a:extLst>
          </p:cNvPr>
          <p:cNvSpPr/>
          <p:nvPr/>
        </p:nvSpPr>
        <p:spPr>
          <a:xfrm>
            <a:off x="4049457"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schemeClr val="tx1"/>
                </a:solidFill>
                <a:latin typeface="Arial" panose="020B0604020202020204" pitchFamily="34" charset="0"/>
                <a:cs typeface="Arial" panose="020B0604020202020204" pitchFamily="34" charset="0"/>
              </a:rPr>
              <a:t>Fecha en que se programa un seguimiento</a:t>
            </a:r>
            <a:endParaRPr lang="es-ES_tradnl" sz="1100" dirty="0">
              <a:solidFill>
                <a:schemeClr val="tx1"/>
              </a:solidFill>
              <a:latin typeface="Arial" panose="020B060402020202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4EBBE86C-C539-9DF8-6833-80FD944E421B}"/>
              </a:ext>
            </a:extLst>
          </p:cNvPr>
          <p:cNvCxnSpPr>
            <a:cxnSpLocks/>
            <a:stCxn id="49" idx="1"/>
          </p:cNvCxnSpPr>
          <p:nvPr/>
        </p:nvCxnSpPr>
        <p:spPr>
          <a:xfrm flipH="1">
            <a:off x="3504312"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 name="Rectangle: Single Corner Snipped 63">
            <a:extLst>
              <a:ext uri="{FF2B5EF4-FFF2-40B4-BE49-F238E27FC236}">
                <a16:creationId xmlns:a16="http://schemas.microsoft.com/office/drawing/2014/main" id="{797DEDCA-BC1A-45DB-D3AD-6DFC10D9E80C}"/>
              </a:ext>
            </a:extLst>
          </p:cNvPr>
          <p:cNvSpPr/>
          <p:nvPr/>
        </p:nvSpPr>
        <p:spPr>
          <a:xfrm>
            <a:off x="2598163"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Arial" panose="020B0604020202020204" pitchFamily="34" charset="0"/>
              <a:cs typeface="Arial" panose="020B0604020202020204" pitchFamily="34" charset="0"/>
            </a:endParaRPr>
          </a:p>
        </p:txBody>
      </p:sp>
      <p:sp>
        <p:nvSpPr>
          <p:cNvPr id="65" name="Rectangle: Rounded Corners 64">
            <a:extLst>
              <a:ext uri="{FF2B5EF4-FFF2-40B4-BE49-F238E27FC236}">
                <a16:creationId xmlns:a16="http://schemas.microsoft.com/office/drawing/2014/main" id="{B3D74C50-2C25-7536-22A7-4BD4B5A95617}"/>
              </a:ext>
            </a:extLst>
          </p:cNvPr>
          <p:cNvSpPr/>
          <p:nvPr/>
        </p:nvSpPr>
        <p:spPr>
          <a:xfrm>
            <a:off x="4049457"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schemeClr val="tx1"/>
                </a:solidFill>
                <a:latin typeface="Arial" panose="020B0604020202020204" pitchFamily="34" charset="0"/>
                <a:cs typeface="Arial" panose="020B0604020202020204" pitchFamily="34" charset="0"/>
              </a:rPr>
              <a:t>Fecha de la cita (servicio)</a:t>
            </a:r>
            <a:endParaRPr lang="es-ES_tradnl" sz="1100" dirty="0">
              <a:solidFill>
                <a:schemeClr val="tx1"/>
              </a:solidFill>
              <a:latin typeface="Arial" panose="020B0604020202020204" pitchFamily="34" charset="0"/>
              <a:cs typeface="Arial" panose="020B0604020202020204" pitchFamily="34" charset="0"/>
            </a:endParaRPr>
          </a:p>
        </p:txBody>
      </p:sp>
      <p:cxnSp>
        <p:nvCxnSpPr>
          <p:cNvPr id="66" name="Straight Connector 65">
            <a:extLst>
              <a:ext uri="{FF2B5EF4-FFF2-40B4-BE49-F238E27FC236}">
                <a16:creationId xmlns:a16="http://schemas.microsoft.com/office/drawing/2014/main" id="{C1C492E5-613E-0B9E-E4AA-3EDBBF832124}"/>
              </a:ext>
            </a:extLst>
          </p:cNvPr>
          <p:cNvCxnSpPr>
            <a:cxnSpLocks/>
            <a:stCxn id="65" idx="1"/>
          </p:cNvCxnSpPr>
          <p:nvPr/>
        </p:nvCxnSpPr>
        <p:spPr>
          <a:xfrm flipH="1">
            <a:off x="3504312"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CACB4C0-C038-6EE3-EA8F-8A5E37377672}"/>
              </a:ext>
            </a:extLst>
          </p:cNvPr>
          <p:cNvSpPr txBox="1"/>
          <p:nvPr/>
        </p:nvSpPr>
        <p:spPr>
          <a:xfrm>
            <a:off x="2587737" y="2923304"/>
            <a:ext cx="1341928" cy="424732"/>
          </a:xfrm>
          <a:prstGeom prst="rect">
            <a:avLst/>
          </a:prstGeom>
          <a:noFill/>
        </p:spPr>
        <p:txBody>
          <a:bodyPr wrap="square">
            <a:spAutoFit/>
          </a:bodyPr>
          <a:lstStyle/>
          <a:p>
            <a:pPr lvl="0" rtl="0">
              <a:lnSpc>
                <a:spcPct val="90000"/>
              </a:lnSpc>
              <a:spcAft>
                <a:spcPts val="0"/>
              </a:spcAft>
              <a:buClr>
                <a:schemeClr val="dk2"/>
              </a:buClr>
              <a:buSzPts val="1800"/>
            </a:pPr>
            <a:r>
              <a:rPr lang="es-ES_tradnl" sz="1200" dirty="0">
                <a:latin typeface="Arial" panose="020B0604020202020204" pitchFamily="34" charset="0"/>
                <a:cs typeface="Arial" panose="020B0604020202020204" pitchFamily="34" charset="0"/>
              </a:rPr>
              <a:t>Subformulario de servicios</a:t>
            </a:r>
          </a:p>
        </p:txBody>
      </p:sp>
      <p:sp>
        <p:nvSpPr>
          <p:cNvPr id="68" name="Rectangle: Single Corner Snipped 67">
            <a:extLst>
              <a:ext uri="{FF2B5EF4-FFF2-40B4-BE49-F238E27FC236}">
                <a16:creationId xmlns:a16="http://schemas.microsoft.com/office/drawing/2014/main" id="{B37A8CE9-660E-888A-F2F3-C16FBABAD918}"/>
              </a:ext>
            </a:extLst>
          </p:cNvPr>
          <p:cNvSpPr/>
          <p:nvPr/>
        </p:nvSpPr>
        <p:spPr>
          <a:xfrm>
            <a:off x="7227337" y="4313379"/>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7185B9BC-97D1-655D-6282-311CCC21FB06}"/>
              </a:ext>
            </a:extLst>
          </p:cNvPr>
          <p:cNvSpPr/>
          <p:nvPr/>
        </p:nvSpPr>
        <p:spPr>
          <a:xfrm>
            <a:off x="8678631" y="4996731"/>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schemeClr val="tx1"/>
                </a:solidFill>
                <a:latin typeface="Arial" panose="020B0604020202020204" pitchFamily="34" charset="0"/>
                <a:cs typeface="Arial" panose="020B0604020202020204" pitchFamily="34" charset="0"/>
              </a:rPr>
              <a:t>Fecha en que se realiza el seguimiento</a:t>
            </a:r>
            <a:endParaRPr lang="es-ES_tradnl" sz="1100" dirty="0">
              <a:solidFill>
                <a:schemeClr val="tx1"/>
              </a:solidFill>
              <a:latin typeface="Arial" panose="020B0604020202020204" pitchFamily="34" charset="0"/>
              <a:cs typeface="Arial" panose="020B0604020202020204" pitchFamily="34" charset="0"/>
            </a:endParaRPr>
          </a:p>
        </p:txBody>
      </p:sp>
      <p:cxnSp>
        <p:nvCxnSpPr>
          <p:cNvPr id="70" name="Straight Connector 69">
            <a:extLst>
              <a:ext uri="{FF2B5EF4-FFF2-40B4-BE49-F238E27FC236}">
                <a16:creationId xmlns:a16="http://schemas.microsoft.com/office/drawing/2014/main" id="{7EC0588C-E7AE-548B-EB22-ECD8DDE1256E}"/>
              </a:ext>
            </a:extLst>
          </p:cNvPr>
          <p:cNvCxnSpPr>
            <a:cxnSpLocks/>
            <a:stCxn id="69" idx="1"/>
          </p:cNvCxnSpPr>
          <p:nvPr/>
        </p:nvCxnSpPr>
        <p:spPr>
          <a:xfrm flipH="1">
            <a:off x="8133486" y="5226446"/>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2" name="Rectangle: Single Corner Snipped 71">
            <a:extLst>
              <a:ext uri="{FF2B5EF4-FFF2-40B4-BE49-F238E27FC236}">
                <a16:creationId xmlns:a16="http://schemas.microsoft.com/office/drawing/2014/main" id="{BE7DED59-0196-6175-1CA5-9CEC2C3025F1}"/>
              </a:ext>
            </a:extLst>
          </p:cNvPr>
          <p:cNvSpPr/>
          <p:nvPr/>
        </p:nvSpPr>
        <p:spPr>
          <a:xfrm>
            <a:off x="7227337" y="2649536"/>
            <a:ext cx="1108907" cy="1344549"/>
          </a:xfrm>
          <a:prstGeom prst="snip1Rect">
            <a:avLst>
              <a:gd name="adj" fmla="val 35973"/>
            </a:avLst>
          </a:prstGeom>
          <a:solidFill>
            <a:schemeClr val="accent4">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600" dirty="0">
              <a:latin typeface="Arial" panose="020B0604020202020204" pitchFamily="34" charset="0"/>
              <a:cs typeface="Arial" panose="020B0604020202020204" pitchFamily="34" charset="0"/>
            </a:endParaRPr>
          </a:p>
        </p:txBody>
      </p:sp>
      <p:sp>
        <p:nvSpPr>
          <p:cNvPr id="73" name="Rectangle: Rounded Corners 72">
            <a:extLst>
              <a:ext uri="{FF2B5EF4-FFF2-40B4-BE49-F238E27FC236}">
                <a16:creationId xmlns:a16="http://schemas.microsoft.com/office/drawing/2014/main" id="{0E911086-E71C-32CC-68B2-8BF9C9558ACE}"/>
              </a:ext>
            </a:extLst>
          </p:cNvPr>
          <p:cNvSpPr/>
          <p:nvPr/>
        </p:nvSpPr>
        <p:spPr>
          <a:xfrm>
            <a:off x="8678631" y="3332888"/>
            <a:ext cx="2593187" cy="459429"/>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_tradnl" sz="1600" dirty="0">
                <a:solidFill>
                  <a:schemeClr val="tx1"/>
                </a:solidFill>
                <a:latin typeface="Arial" panose="020B0604020202020204" pitchFamily="34" charset="0"/>
                <a:cs typeface="Arial" panose="020B0604020202020204" pitchFamily="34" charset="0"/>
              </a:rPr>
              <a:t>Fecha en que culminó el servicio</a:t>
            </a:r>
            <a:endParaRPr lang="es-ES_tradnl" sz="1100" dirty="0">
              <a:solidFill>
                <a:schemeClr val="tx1"/>
              </a:solidFill>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BBE8C714-841D-8096-E05A-F1C02085CEB5}"/>
              </a:ext>
            </a:extLst>
          </p:cNvPr>
          <p:cNvCxnSpPr>
            <a:cxnSpLocks/>
            <a:stCxn id="73" idx="1"/>
          </p:cNvCxnSpPr>
          <p:nvPr/>
        </p:nvCxnSpPr>
        <p:spPr>
          <a:xfrm flipH="1">
            <a:off x="8133486" y="3562603"/>
            <a:ext cx="545145" cy="186436"/>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10ACEC3F-621A-0FEF-8868-AA339779FC2F}"/>
              </a:ext>
            </a:extLst>
          </p:cNvPr>
          <p:cNvSpPr/>
          <p:nvPr/>
        </p:nvSpPr>
        <p:spPr>
          <a:xfrm>
            <a:off x="628651" y="2243847"/>
            <a:ext cx="10725150"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 name="TextBox 66">
            <a:extLst>
              <a:ext uri="{FF2B5EF4-FFF2-40B4-BE49-F238E27FC236}">
                <a16:creationId xmlns:a16="http://schemas.microsoft.com/office/drawing/2014/main" id="{6D7E1A41-F33D-EB54-18A2-5CFD19E2BD68}"/>
              </a:ext>
            </a:extLst>
          </p:cNvPr>
          <p:cNvSpPr txBox="1"/>
          <p:nvPr/>
        </p:nvSpPr>
        <p:spPr>
          <a:xfrm>
            <a:off x="2632643" y="4529981"/>
            <a:ext cx="1341928" cy="424732"/>
          </a:xfrm>
          <a:prstGeom prst="rect">
            <a:avLst/>
          </a:prstGeom>
          <a:noFill/>
        </p:spPr>
        <p:txBody>
          <a:bodyPr wrap="square">
            <a:spAutoFit/>
          </a:bodyPr>
          <a:lstStyle/>
          <a:p>
            <a:pPr lvl="0" rtl="0">
              <a:lnSpc>
                <a:spcPct val="90000"/>
              </a:lnSpc>
              <a:spcAft>
                <a:spcPts val="0"/>
              </a:spcAft>
              <a:buClr>
                <a:schemeClr val="dk2"/>
              </a:buClr>
              <a:buSzPts val="1800"/>
            </a:pPr>
            <a:r>
              <a:rPr lang="es-ES_tradnl" sz="1200" dirty="0">
                <a:latin typeface="Arial" panose="020B0604020202020204" pitchFamily="34" charset="0"/>
                <a:cs typeface="Arial" panose="020B0604020202020204" pitchFamily="34" charset="0"/>
              </a:rPr>
              <a:t>Subformulario de seguimiento</a:t>
            </a:r>
          </a:p>
        </p:txBody>
      </p:sp>
      <p:sp>
        <p:nvSpPr>
          <p:cNvPr id="4" name="TextBox 66">
            <a:extLst>
              <a:ext uri="{FF2B5EF4-FFF2-40B4-BE49-F238E27FC236}">
                <a16:creationId xmlns:a16="http://schemas.microsoft.com/office/drawing/2014/main" id="{A59500C3-C7DE-69F7-2DA0-2BC63D4DA37D}"/>
              </a:ext>
            </a:extLst>
          </p:cNvPr>
          <p:cNvSpPr txBox="1"/>
          <p:nvPr/>
        </p:nvSpPr>
        <p:spPr>
          <a:xfrm>
            <a:off x="7227337" y="2923304"/>
            <a:ext cx="1341928" cy="424732"/>
          </a:xfrm>
          <a:prstGeom prst="rect">
            <a:avLst/>
          </a:prstGeom>
          <a:noFill/>
        </p:spPr>
        <p:txBody>
          <a:bodyPr wrap="square">
            <a:spAutoFit/>
          </a:bodyPr>
          <a:lstStyle/>
          <a:p>
            <a:pPr lvl="0" rtl="0">
              <a:lnSpc>
                <a:spcPct val="90000"/>
              </a:lnSpc>
              <a:spcAft>
                <a:spcPts val="0"/>
              </a:spcAft>
              <a:buClr>
                <a:schemeClr val="dk2"/>
              </a:buClr>
              <a:buSzPts val="1800"/>
            </a:pPr>
            <a:r>
              <a:rPr lang="es-ES_tradnl" sz="1200" dirty="0">
                <a:latin typeface="Arial" panose="020B0604020202020204" pitchFamily="34" charset="0"/>
                <a:cs typeface="Arial" panose="020B0604020202020204" pitchFamily="34" charset="0"/>
              </a:rPr>
              <a:t>Subformulario de servicios</a:t>
            </a:r>
          </a:p>
        </p:txBody>
      </p:sp>
      <p:sp>
        <p:nvSpPr>
          <p:cNvPr id="5" name="TextBox 66">
            <a:extLst>
              <a:ext uri="{FF2B5EF4-FFF2-40B4-BE49-F238E27FC236}">
                <a16:creationId xmlns:a16="http://schemas.microsoft.com/office/drawing/2014/main" id="{A8B8DA73-8B58-11C2-7843-A00A24DBCE11}"/>
              </a:ext>
            </a:extLst>
          </p:cNvPr>
          <p:cNvSpPr txBox="1"/>
          <p:nvPr/>
        </p:nvSpPr>
        <p:spPr>
          <a:xfrm>
            <a:off x="7272243" y="4529981"/>
            <a:ext cx="1341928" cy="424732"/>
          </a:xfrm>
          <a:prstGeom prst="rect">
            <a:avLst/>
          </a:prstGeom>
          <a:noFill/>
        </p:spPr>
        <p:txBody>
          <a:bodyPr wrap="square">
            <a:spAutoFit/>
          </a:bodyPr>
          <a:lstStyle/>
          <a:p>
            <a:pPr lvl="0" rtl="0">
              <a:lnSpc>
                <a:spcPct val="90000"/>
              </a:lnSpc>
              <a:spcAft>
                <a:spcPts val="0"/>
              </a:spcAft>
              <a:buClr>
                <a:schemeClr val="dk2"/>
              </a:buClr>
              <a:buSzPts val="1800"/>
            </a:pPr>
            <a:r>
              <a:rPr lang="es-ES_tradnl" sz="1200" dirty="0">
                <a:latin typeface="Arial" panose="020B0604020202020204" pitchFamily="34" charset="0"/>
                <a:cs typeface="Arial" panose="020B0604020202020204" pitchFamily="34" charset="0"/>
              </a:rPr>
              <a:t>Subformulario de seguimiento</a:t>
            </a:r>
          </a:p>
        </p:txBody>
      </p:sp>
    </p:spTree>
    <p:extLst>
      <p:ext uri="{BB962C8B-B14F-4D97-AF65-F5344CB8AC3E}">
        <p14:creationId xmlns:p14="http://schemas.microsoft.com/office/powerpoint/2010/main" val="27662428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Hora de practicar</a:t>
            </a:r>
          </a:p>
        </p:txBody>
      </p:sp>
      <p:grpSp>
        <p:nvGrpSpPr>
          <p:cNvPr id="2" name="Group 1">
            <a:extLst>
              <a:ext uri="{FF2B5EF4-FFF2-40B4-BE49-F238E27FC236}">
                <a16:creationId xmlns:a16="http://schemas.microsoft.com/office/drawing/2014/main" id="{9A7B835C-3099-0773-34D8-5CEB0190D2AA}"/>
              </a:ext>
            </a:extLst>
          </p:cNvPr>
          <p:cNvGrpSpPr/>
          <p:nvPr/>
        </p:nvGrpSpPr>
        <p:grpSpPr>
          <a:xfrm>
            <a:off x="1212941" y="1542923"/>
            <a:ext cx="744921" cy="1410755"/>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ACDD24EB-C19F-4302-4874-8ADACD395EB1}"/>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1518917A-1F82-F7B5-CE3A-65ED40D51F4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oup 5">
              <a:extLst>
                <a:ext uri="{FF2B5EF4-FFF2-40B4-BE49-F238E27FC236}">
                  <a16:creationId xmlns:a16="http://schemas.microsoft.com/office/drawing/2014/main" id="{E3405BFD-AB16-390F-614C-B635270443A4}"/>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CE0BDED4-0C54-D85A-1EA5-1D34F18F657B}"/>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a:extLst>
                  <a:ext uri="{FF2B5EF4-FFF2-40B4-BE49-F238E27FC236}">
                    <a16:creationId xmlns:a16="http://schemas.microsoft.com/office/drawing/2014/main" id="{245145E8-401C-42D6-51BC-DCE348FC865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50AE07F3-13D8-1A4A-A9D1-6984DEAC614A}"/>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1BFC9688-1CD6-BCB7-1650-A1AAE231C6A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ADA5F8AE-1C1E-C14D-D013-79117C89D10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22" name="TextBox 21">
            <a:extLst>
              <a:ext uri="{FF2B5EF4-FFF2-40B4-BE49-F238E27FC236}">
                <a16:creationId xmlns:a16="http://schemas.microsoft.com/office/drawing/2014/main" id="{612F5681-5FFD-D66F-4FAE-65D8484F93A4}"/>
              </a:ext>
            </a:extLst>
          </p:cNvPr>
          <p:cNvSpPr txBox="1"/>
          <p:nvPr/>
        </p:nvSpPr>
        <p:spPr>
          <a:xfrm>
            <a:off x="2342601" y="1481740"/>
            <a:ext cx="3345530" cy="4812600"/>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Llenar el formulario de evaluación a partir de la información del caso presentado</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Solicitar la aprobación de la evaluación </a:t>
            </a: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la evaluación y aprobarla o rechazarla</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las aprobaciones en el panel de control</a:t>
            </a:r>
          </a:p>
        </p:txBody>
      </p:sp>
      <p:grpSp>
        <p:nvGrpSpPr>
          <p:cNvPr id="24" name="Group 23">
            <a:extLst>
              <a:ext uri="{FF2B5EF4-FFF2-40B4-BE49-F238E27FC236}">
                <a16:creationId xmlns:a16="http://schemas.microsoft.com/office/drawing/2014/main" id="{235CDBCE-51C2-695B-3688-BF45E8D8B3E9}"/>
              </a:ext>
            </a:extLst>
          </p:cNvPr>
          <p:cNvGrpSpPr/>
          <p:nvPr/>
        </p:nvGrpSpPr>
        <p:grpSpPr>
          <a:xfrm>
            <a:off x="1212941" y="4143248"/>
            <a:ext cx="744921" cy="1410755"/>
            <a:chOff x="7838339" y="2226754"/>
            <a:chExt cx="1969639" cy="3730164"/>
          </a:xfrm>
          <a:solidFill>
            <a:schemeClr val="accent1"/>
          </a:solidFill>
        </p:grpSpPr>
        <p:sp>
          <p:nvSpPr>
            <p:cNvPr id="25" name="Round Same Side Corner Rectangle 3">
              <a:extLst>
                <a:ext uri="{FF2B5EF4-FFF2-40B4-BE49-F238E27FC236}">
                  <a16:creationId xmlns:a16="http://schemas.microsoft.com/office/drawing/2014/main" id="{6B94CB2F-525F-47AC-0F12-8E097C5E1222}"/>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2</a:t>
              </a:r>
            </a:p>
          </p:txBody>
        </p:sp>
        <p:sp>
          <p:nvSpPr>
            <p:cNvPr id="26" name="Oval 25">
              <a:extLst>
                <a:ext uri="{FF2B5EF4-FFF2-40B4-BE49-F238E27FC236}">
                  <a16:creationId xmlns:a16="http://schemas.microsoft.com/office/drawing/2014/main" id="{CA10C792-9808-072E-76CC-A04725C9C287}"/>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7" name="Group 26">
              <a:extLst>
                <a:ext uri="{FF2B5EF4-FFF2-40B4-BE49-F238E27FC236}">
                  <a16:creationId xmlns:a16="http://schemas.microsoft.com/office/drawing/2014/main" id="{A0071334-F2F4-7633-CDDD-A5E839F28B80}"/>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F30766AA-715B-5FC4-AA34-434888AA013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Oval 31">
                <a:extLst>
                  <a:ext uri="{FF2B5EF4-FFF2-40B4-BE49-F238E27FC236}">
                    <a16:creationId xmlns:a16="http://schemas.microsoft.com/office/drawing/2014/main" id="{AAB308D0-DBA3-9471-08D2-545075FF002B}"/>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8" name="Group 27">
              <a:extLst>
                <a:ext uri="{FF2B5EF4-FFF2-40B4-BE49-F238E27FC236}">
                  <a16:creationId xmlns:a16="http://schemas.microsoft.com/office/drawing/2014/main" id="{0A54503E-232F-33BA-1C00-2DAA7A241F69}"/>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99E19E5C-8D13-C615-2947-383B88A5E0C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Oval 29">
                <a:extLst>
                  <a:ext uri="{FF2B5EF4-FFF2-40B4-BE49-F238E27FC236}">
                    <a16:creationId xmlns:a16="http://schemas.microsoft.com/office/drawing/2014/main" id="{F220CDDD-255C-F76E-0251-92BCAAC388F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33" name="Group 32">
            <a:extLst>
              <a:ext uri="{FF2B5EF4-FFF2-40B4-BE49-F238E27FC236}">
                <a16:creationId xmlns:a16="http://schemas.microsoft.com/office/drawing/2014/main" id="{2530661D-F011-1855-9D42-2D6226BAF4F5}"/>
              </a:ext>
            </a:extLst>
          </p:cNvPr>
          <p:cNvGrpSpPr/>
          <p:nvPr/>
        </p:nvGrpSpPr>
        <p:grpSpPr>
          <a:xfrm>
            <a:off x="6546941" y="1542923"/>
            <a:ext cx="744921" cy="1410755"/>
            <a:chOff x="7838339" y="2226754"/>
            <a:chExt cx="1969639" cy="3730164"/>
          </a:xfrm>
          <a:solidFill>
            <a:schemeClr val="accent4"/>
          </a:solidFill>
        </p:grpSpPr>
        <p:sp>
          <p:nvSpPr>
            <p:cNvPr id="34" name="Round Same Side Corner Rectangle 3">
              <a:extLst>
                <a:ext uri="{FF2B5EF4-FFF2-40B4-BE49-F238E27FC236}">
                  <a16:creationId xmlns:a16="http://schemas.microsoft.com/office/drawing/2014/main" id="{C2BBD808-ADEE-6178-07A4-2871AD4CD170}"/>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3</a:t>
              </a:r>
              <a:endParaRPr lang="es-ES_tradnl" sz="2800" dirty="0"/>
            </a:p>
          </p:txBody>
        </p:sp>
        <p:sp>
          <p:nvSpPr>
            <p:cNvPr id="35" name="Oval 34">
              <a:extLst>
                <a:ext uri="{FF2B5EF4-FFF2-40B4-BE49-F238E27FC236}">
                  <a16:creationId xmlns:a16="http://schemas.microsoft.com/office/drawing/2014/main" id="{25CEBEFD-C88D-022A-E13E-3380632D93B9}"/>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36" name="Group 35">
              <a:extLst>
                <a:ext uri="{FF2B5EF4-FFF2-40B4-BE49-F238E27FC236}">
                  <a16:creationId xmlns:a16="http://schemas.microsoft.com/office/drawing/2014/main" id="{05E8B22C-304F-C4AC-3F47-C05E3D786997}"/>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BF773F77-9C10-5494-429C-59C0ADDDCE4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1" name="Oval 40">
                <a:extLst>
                  <a:ext uri="{FF2B5EF4-FFF2-40B4-BE49-F238E27FC236}">
                    <a16:creationId xmlns:a16="http://schemas.microsoft.com/office/drawing/2014/main" id="{B3624715-CFB7-6626-D667-CDDB708419A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7" name="Group 36">
              <a:extLst>
                <a:ext uri="{FF2B5EF4-FFF2-40B4-BE49-F238E27FC236}">
                  <a16:creationId xmlns:a16="http://schemas.microsoft.com/office/drawing/2014/main" id="{33F56FF8-02D6-6C59-D456-4ED39B191573}"/>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B258840C-FDCA-6BD5-17F7-E8517A00BB1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9" name="Oval 38">
                <a:extLst>
                  <a:ext uri="{FF2B5EF4-FFF2-40B4-BE49-F238E27FC236}">
                    <a16:creationId xmlns:a16="http://schemas.microsoft.com/office/drawing/2014/main" id="{B48AC2E1-494B-009F-4D62-3843F70FD21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42" name="TextBox 41">
            <a:extLst>
              <a:ext uri="{FF2B5EF4-FFF2-40B4-BE49-F238E27FC236}">
                <a16:creationId xmlns:a16="http://schemas.microsoft.com/office/drawing/2014/main" id="{88C705D6-577C-5E94-7C94-7E4F9B8FC35F}"/>
              </a:ext>
            </a:extLst>
          </p:cNvPr>
          <p:cNvSpPr txBox="1"/>
          <p:nvPr/>
        </p:nvSpPr>
        <p:spPr>
          <a:xfrm>
            <a:off x="7676601" y="1481740"/>
            <a:ext cx="3345530" cy="4516236"/>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Tenga en cuenta que al introducir la "Fecha de vencimiento del plan del caso" hay que revisar las "tareas" para ver si ha aparecido una nueva tarea para este caso</a:t>
            </a:r>
          </a:p>
          <a:p>
            <a:pPr marR="0" lvl="0" algn="l" rtl="0">
              <a:lnSpc>
                <a:spcPct val="107000"/>
              </a:lnSpc>
              <a:spcBef>
                <a:spcPts val="0"/>
              </a:spcBef>
            </a:pPr>
            <a:endParaRPr lang="es-ES_tradnl"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tablero de tareas atrasadas </a:t>
            </a:r>
          </a:p>
        </p:txBody>
      </p:sp>
      <p:grpSp>
        <p:nvGrpSpPr>
          <p:cNvPr id="43" name="Group 42">
            <a:extLst>
              <a:ext uri="{FF2B5EF4-FFF2-40B4-BE49-F238E27FC236}">
                <a16:creationId xmlns:a16="http://schemas.microsoft.com/office/drawing/2014/main" id="{F6FFA713-639F-838B-0DA8-7D1DB4388304}"/>
              </a:ext>
            </a:extLst>
          </p:cNvPr>
          <p:cNvGrpSpPr/>
          <p:nvPr/>
        </p:nvGrpSpPr>
        <p:grpSpPr>
          <a:xfrm>
            <a:off x="6546941" y="4143248"/>
            <a:ext cx="744921" cy="1410755"/>
            <a:chOff x="7838339" y="2226754"/>
            <a:chExt cx="1969639" cy="3730164"/>
          </a:xfrm>
          <a:solidFill>
            <a:schemeClr val="accent1"/>
          </a:solidFill>
        </p:grpSpPr>
        <p:sp>
          <p:nvSpPr>
            <p:cNvPr id="44" name="Round Same Side Corner Rectangle 3">
              <a:extLst>
                <a:ext uri="{FF2B5EF4-FFF2-40B4-BE49-F238E27FC236}">
                  <a16:creationId xmlns:a16="http://schemas.microsoft.com/office/drawing/2014/main" id="{C0A09ECD-992B-9928-A5DA-1BFA2206033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4</a:t>
              </a:r>
              <a:endParaRPr lang="es-ES_tradnl" sz="3200" b="1" dirty="0">
                <a:latin typeface="Arial" panose="020B0604020202020204" pitchFamily="34" charset="0"/>
                <a:cs typeface="Arial" panose="020B0604020202020204" pitchFamily="34" charset="0"/>
              </a:endParaRPr>
            </a:p>
          </p:txBody>
        </p:sp>
        <p:sp>
          <p:nvSpPr>
            <p:cNvPr id="45" name="Oval 44">
              <a:extLst>
                <a:ext uri="{FF2B5EF4-FFF2-40B4-BE49-F238E27FC236}">
                  <a16:creationId xmlns:a16="http://schemas.microsoft.com/office/drawing/2014/main" id="{80DA6F81-2638-7805-734B-6B82CD372241}"/>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6" name="Group 45">
              <a:extLst>
                <a:ext uri="{FF2B5EF4-FFF2-40B4-BE49-F238E27FC236}">
                  <a16:creationId xmlns:a16="http://schemas.microsoft.com/office/drawing/2014/main" id="{3AEF43C2-5F83-A0DB-BA70-8952CD54888C}"/>
                </a:ext>
              </a:extLst>
            </p:cNvPr>
            <p:cNvGrpSpPr/>
            <p:nvPr/>
          </p:nvGrpSpPr>
          <p:grpSpPr>
            <a:xfrm rot="507905">
              <a:off x="7838339" y="3815940"/>
              <a:ext cx="553322" cy="1525212"/>
              <a:chOff x="7916671" y="3937945"/>
              <a:chExt cx="553322" cy="1525212"/>
            </a:xfrm>
            <a:grpFill/>
          </p:grpSpPr>
          <p:sp>
            <p:nvSpPr>
              <p:cNvPr id="50" name="Round Same Side Corner Rectangle 25">
                <a:extLst>
                  <a:ext uri="{FF2B5EF4-FFF2-40B4-BE49-F238E27FC236}">
                    <a16:creationId xmlns:a16="http://schemas.microsoft.com/office/drawing/2014/main" id="{AA523260-92F4-F931-0283-D2FD30D1AC3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1" name="Oval 50">
                <a:extLst>
                  <a:ext uri="{FF2B5EF4-FFF2-40B4-BE49-F238E27FC236}">
                    <a16:creationId xmlns:a16="http://schemas.microsoft.com/office/drawing/2014/main" id="{9E7780B3-A5EF-760A-D0B9-2F769B312EAC}"/>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7" name="Group 46">
              <a:extLst>
                <a:ext uri="{FF2B5EF4-FFF2-40B4-BE49-F238E27FC236}">
                  <a16:creationId xmlns:a16="http://schemas.microsoft.com/office/drawing/2014/main" id="{7400E093-1FB8-A956-FB4B-38DF3DBD5635}"/>
                </a:ext>
              </a:extLst>
            </p:cNvPr>
            <p:cNvGrpSpPr/>
            <p:nvPr/>
          </p:nvGrpSpPr>
          <p:grpSpPr>
            <a:xfrm rot="21105829" flipH="1">
              <a:off x="9243874" y="3806245"/>
              <a:ext cx="564104" cy="1525212"/>
              <a:chOff x="7916671" y="3937945"/>
              <a:chExt cx="553322" cy="1525212"/>
            </a:xfrm>
            <a:grpFill/>
          </p:grpSpPr>
          <p:sp>
            <p:nvSpPr>
              <p:cNvPr id="48" name="Round Same Side Corner Rectangle 25">
                <a:extLst>
                  <a:ext uri="{FF2B5EF4-FFF2-40B4-BE49-F238E27FC236}">
                    <a16:creationId xmlns:a16="http://schemas.microsoft.com/office/drawing/2014/main" id="{19F824BF-3559-89A6-1C96-5BA7953C073E}"/>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9" name="Oval 48">
                <a:extLst>
                  <a:ext uri="{FF2B5EF4-FFF2-40B4-BE49-F238E27FC236}">
                    <a16:creationId xmlns:a16="http://schemas.microsoft.com/office/drawing/2014/main" id="{44DC20DC-B3EE-DF48-8C5B-610783F967A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8" name="Group 7">
            <a:extLst>
              <a:ext uri="{FF2B5EF4-FFF2-40B4-BE49-F238E27FC236}">
                <a16:creationId xmlns:a16="http://schemas.microsoft.com/office/drawing/2014/main" id="{F53FDD34-A3FA-E393-96F9-807192E61310}"/>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256FE135-89DB-103C-EE76-3BF73FDDC4F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4" name="Group 13">
              <a:extLst>
                <a:ext uri="{FF2B5EF4-FFF2-40B4-BE49-F238E27FC236}">
                  <a16:creationId xmlns:a16="http://schemas.microsoft.com/office/drawing/2014/main" id="{596D6F36-EFB4-5AD2-0A42-7C9247675A14}"/>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8D61F86A-1611-FB2E-2476-30E587546B11}"/>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12</a:t>
                </a:r>
              </a:p>
            </p:txBody>
          </p:sp>
          <p:sp>
            <p:nvSpPr>
              <p:cNvPr id="19" name="Rectangle 18">
                <a:extLst>
                  <a:ext uri="{FF2B5EF4-FFF2-40B4-BE49-F238E27FC236}">
                    <a16:creationId xmlns:a16="http://schemas.microsoft.com/office/drawing/2014/main" id="{2AA3CA8C-9CA3-16AC-B351-71B9816D20AF}"/>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5" name="Group 14">
              <a:extLst>
                <a:ext uri="{FF2B5EF4-FFF2-40B4-BE49-F238E27FC236}">
                  <a16:creationId xmlns:a16="http://schemas.microsoft.com/office/drawing/2014/main" id="{F89D1B1A-B70F-4691-3D7C-A68C5D04C3B3}"/>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8E62992D-7EB3-09C0-0860-FD1CF303761E}"/>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EDDB4C43-C1BA-37FF-EFEB-F6621E075E04}"/>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408134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Comentarios y discusión </a:t>
            </a:r>
          </a:p>
        </p:txBody>
      </p:sp>
      <p:grpSp>
        <p:nvGrpSpPr>
          <p:cNvPr id="7" name="Google Shape;314;p4">
            <a:extLst>
              <a:ext uri="{FF2B5EF4-FFF2-40B4-BE49-F238E27FC236}">
                <a16:creationId xmlns:a16="http://schemas.microsoft.com/office/drawing/2014/main" id="{D5B71A5B-9C00-CF98-2D6D-8E95015B45FB}"/>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824B1D77-9838-5C39-47E7-516CBD0120FE}"/>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9449AD9C-33EC-63B0-B15B-DEAA362843F2}"/>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7A7ABCC6-E20A-4784-F1BB-587019E93714}"/>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277CC3D7-9A1D-3C28-B3F9-A7F656468AC3}"/>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E5A16189-6CF4-B878-F4DD-D1336AB070A8}"/>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373B894B-1DAD-60F0-0B52-A4C8E38043B6}"/>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4E2BD1EC-4094-4846-49CE-169A9317321E}"/>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BFE18560-2FC9-C16C-6625-D135AE55581F}"/>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DD430ECC-1C58-2A00-E0E1-630F0CB1BA9F}"/>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6C67A8A7-0AE6-6EC7-D786-DCD5D33E3A4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5" name="Group 4">
              <a:extLst>
                <a:ext uri="{FF2B5EF4-FFF2-40B4-BE49-F238E27FC236}">
                  <a16:creationId xmlns:a16="http://schemas.microsoft.com/office/drawing/2014/main" id="{086533C7-06BC-471C-8D34-20BB532D0952}"/>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1AD6B298-19CF-AF11-77FF-2F7E41296C9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428EC3D8-1890-DB76-3A7D-6B835E45562F}"/>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6" name="Group 5">
              <a:extLst>
                <a:ext uri="{FF2B5EF4-FFF2-40B4-BE49-F238E27FC236}">
                  <a16:creationId xmlns:a16="http://schemas.microsoft.com/office/drawing/2014/main" id="{EEAECD25-2320-4E0A-A340-362A22982103}"/>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40BBA2AA-555E-ED1D-524F-6339D8AD108D}"/>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B80896A0-B656-B369-467A-3AE3D5C53EFC}"/>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39331959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fontScale="90000"/>
          </a:bodyPr>
          <a:lstStyle/>
          <a:p>
            <a:br>
              <a:rPr lang="es-ES_tradnl" dirty="0"/>
            </a:br>
            <a:br>
              <a:rPr lang="es-ES_tradnl" dirty="0"/>
            </a:br>
            <a:br>
              <a:rPr lang="es-ES_tradnl" dirty="0"/>
            </a:br>
            <a:br>
              <a:rPr lang="es-ES_tradnl" dirty="0"/>
            </a:br>
            <a:r>
              <a:rPr lang="es-ES_tradnl" dirty="0"/>
              <a:t>Juego</a:t>
            </a:r>
            <a:br>
              <a:rPr lang="es-ES_tradnl" dirty="0"/>
            </a:br>
            <a:br>
              <a:rPr lang="es-ES_tradnl" dirty="0"/>
            </a:br>
            <a:br>
              <a:rPr lang="es-ES_tradnl" dirty="0"/>
            </a:br>
            <a:br>
              <a:rPr lang="es-ES_tradnl" dirty="0"/>
            </a:br>
            <a:endParaRPr lang="es-ES_tradnl" dirty="0"/>
          </a:p>
        </p:txBody>
      </p:sp>
      <p:grpSp>
        <p:nvGrpSpPr>
          <p:cNvPr id="96" name="Group 95">
            <a:extLst>
              <a:ext uri="{FF2B5EF4-FFF2-40B4-BE49-F238E27FC236}">
                <a16:creationId xmlns:a16="http://schemas.microsoft.com/office/drawing/2014/main" id="{FC40079B-53B8-37D6-1BA2-B486DB733E62}"/>
              </a:ext>
            </a:extLst>
          </p:cNvPr>
          <p:cNvGrpSpPr/>
          <p:nvPr/>
        </p:nvGrpSpPr>
        <p:grpSpPr>
          <a:xfrm>
            <a:off x="1793144" y="2051257"/>
            <a:ext cx="2413067" cy="3169619"/>
            <a:chOff x="1793144" y="2051257"/>
            <a:chExt cx="2413067" cy="3169619"/>
          </a:xfrm>
        </p:grpSpPr>
        <p:sp>
          <p:nvSpPr>
            <p:cNvPr id="97" name="Google Shape;315;p4">
              <a:extLst>
                <a:ext uri="{FF2B5EF4-FFF2-40B4-BE49-F238E27FC236}">
                  <a16:creationId xmlns:a16="http://schemas.microsoft.com/office/drawing/2014/main" id="{74E347CA-1C18-2A04-703F-569BD9AB6532}"/>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8" name="Google Shape;317;p4">
              <a:extLst>
                <a:ext uri="{FF2B5EF4-FFF2-40B4-BE49-F238E27FC236}">
                  <a16:creationId xmlns:a16="http://schemas.microsoft.com/office/drawing/2014/main" id="{3799B201-D4D2-13A7-8E75-FC6E6E7C6898}"/>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99" name="Group 98">
              <a:extLst>
                <a:ext uri="{FF2B5EF4-FFF2-40B4-BE49-F238E27FC236}">
                  <a16:creationId xmlns:a16="http://schemas.microsoft.com/office/drawing/2014/main" id="{9EB07EEE-8E38-3B93-1434-178159DF5807}"/>
                </a:ext>
              </a:extLst>
            </p:cNvPr>
            <p:cNvGrpSpPr/>
            <p:nvPr/>
          </p:nvGrpSpPr>
          <p:grpSpPr>
            <a:xfrm>
              <a:off x="1793144" y="2631843"/>
              <a:ext cx="1014282" cy="1179025"/>
              <a:chOff x="1793144" y="2631843"/>
              <a:chExt cx="1014282" cy="1179025"/>
            </a:xfrm>
          </p:grpSpPr>
          <p:grpSp>
            <p:nvGrpSpPr>
              <p:cNvPr id="105" name="Group 104">
                <a:extLst>
                  <a:ext uri="{FF2B5EF4-FFF2-40B4-BE49-F238E27FC236}">
                    <a16:creationId xmlns:a16="http://schemas.microsoft.com/office/drawing/2014/main" id="{FC655D84-74DA-829D-0541-11E89F6F8044}"/>
                  </a:ext>
                </a:extLst>
              </p:cNvPr>
              <p:cNvGrpSpPr/>
              <p:nvPr/>
            </p:nvGrpSpPr>
            <p:grpSpPr>
              <a:xfrm flipH="1">
                <a:off x="2052917" y="2999019"/>
                <a:ext cx="754509" cy="811849"/>
                <a:chOff x="2721535" y="2932590"/>
                <a:chExt cx="908498" cy="923032"/>
              </a:xfrm>
            </p:grpSpPr>
            <p:sp>
              <p:nvSpPr>
                <p:cNvPr id="107" name="Rectangle: Rounded Corners 106">
                  <a:extLst>
                    <a:ext uri="{FF2B5EF4-FFF2-40B4-BE49-F238E27FC236}">
                      <a16:creationId xmlns:a16="http://schemas.microsoft.com/office/drawing/2014/main" id="{EF509A9D-F6DC-41DA-4A59-0597BBDC8A7C}"/>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8" name="Rectangle: Rounded Corners 107">
                  <a:extLst>
                    <a:ext uri="{FF2B5EF4-FFF2-40B4-BE49-F238E27FC236}">
                      <a16:creationId xmlns:a16="http://schemas.microsoft.com/office/drawing/2014/main" id="{6CDEBDCE-DAD4-202B-4A11-7017077E2B00}"/>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06" name="Google Shape;315;p4">
                <a:extLst>
                  <a:ext uri="{FF2B5EF4-FFF2-40B4-BE49-F238E27FC236}">
                    <a16:creationId xmlns:a16="http://schemas.microsoft.com/office/drawing/2014/main" id="{3C846EA3-36EA-D365-D2C8-FAB8637F82CD}"/>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100" name="Group 99">
              <a:extLst>
                <a:ext uri="{FF2B5EF4-FFF2-40B4-BE49-F238E27FC236}">
                  <a16:creationId xmlns:a16="http://schemas.microsoft.com/office/drawing/2014/main" id="{6EA6DEFF-E30D-C268-C733-AD7D9D4FFCF5}"/>
                </a:ext>
              </a:extLst>
            </p:cNvPr>
            <p:cNvGrpSpPr/>
            <p:nvPr/>
          </p:nvGrpSpPr>
          <p:grpSpPr>
            <a:xfrm flipH="1">
              <a:off x="3241048" y="2631843"/>
              <a:ext cx="965163" cy="1167926"/>
              <a:chOff x="1793144" y="2631843"/>
              <a:chExt cx="988676" cy="1167926"/>
            </a:xfrm>
          </p:grpSpPr>
          <p:grpSp>
            <p:nvGrpSpPr>
              <p:cNvPr id="101" name="Group 100">
                <a:extLst>
                  <a:ext uri="{FF2B5EF4-FFF2-40B4-BE49-F238E27FC236}">
                    <a16:creationId xmlns:a16="http://schemas.microsoft.com/office/drawing/2014/main" id="{95FDF778-9778-098C-3C9F-3E0E3EA3EA2D}"/>
                  </a:ext>
                </a:extLst>
              </p:cNvPr>
              <p:cNvGrpSpPr/>
              <p:nvPr/>
            </p:nvGrpSpPr>
            <p:grpSpPr>
              <a:xfrm flipH="1">
                <a:off x="2052916" y="2999019"/>
                <a:ext cx="728904" cy="800750"/>
                <a:chOff x="2752366" y="2932590"/>
                <a:chExt cx="877667" cy="910413"/>
              </a:xfrm>
            </p:grpSpPr>
            <p:sp>
              <p:nvSpPr>
                <p:cNvPr id="103" name="Rectangle: Rounded Corners 102">
                  <a:extLst>
                    <a:ext uri="{FF2B5EF4-FFF2-40B4-BE49-F238E27FC236}">
                      <a16:creationId xmlns:a16="http://schemas.microsoft.com/office/drawing/2014/main" id="{19D7B538-E80D-BE4B-CEC0-FD9AAD8DC8F1}"/>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4" name="Rectangle: Rounded Corners 103">
                  <a:extLst>
                    <a:ext uri="{FF2B5EF4-FFF2-40B4-BE49-F238E27FC236}">
                      <a16:creationId xmlns:a16="http://schemas.microsoft.com/office/drawing/2014/main" id="{326EE548-8CE0-F643-3310-00A78BFA9E13}"/>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02" name="Google Shape;315;p4">
                <a:extLst>
                  <a:ext uri="{FF2B5EF4-FFF2-40B4-BE49-F238E27FC236}">
                    <a16:creationId xmlns:a16="http://schemas.microsoft.com/office/drawing/2014/main" id="{7AE59B98-7907-1CB2-A744-FBF5B420794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grpSp>
        <p:nvGrpSpPr>
          <p:cNvPr id="109" name="Group 108">
            <a:extLst>
              <a:ext uri="{FF2B5EF4-FFF2-40B4-BE49-F238E27FC236}">
                <a16:creationId xmlns:a16="http://schemas.microsoft.com/office/drawing/2014/main" id="{DB26E1D6-3A8A-767A-E91D-5698F6E60EE7}"/>
              </a:ext>
            </a:extLst>
          </p:cNvPr>
          <p:cNvGrpSpPr/>
          <p:nvPr/>
        </p:nvGrpSpPr>
        <p:grpSpPr>
          <a:xfrm>
            <a:off x="4889466" y="2051257"/>
            <a:ext cx="2413067" cy="3169619"/>
            <a:chOff x="1793144" y="2051257"/>
            <a:chExt cx="2413067" cy="3169619"/>
          </a:xfrm>
        </p:grpSpPr>
        <p:sp>
          <p:nvSpPr>
            <p:cNvPr id="110" name="Google Shape;315;p4">
              <a:extLst>
                <a:ext uri="{FF2B5EF4-FFF2-40B4-BE49-F238E27FC236}">
                  <a16:creationId xmlns:a16="http://schemas.microsoft.com/office/drawing/2014/main" id="{D87B68ED-255E-C928-D12C-85C4608CE57F}"/>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1" name="Google Shape;317;p4">
              <a:extLst>
                <a:ext uri="{FF2B5EF4-FFF2-40B4-BE49-F238E27FC236}">
                  <a16:creationId xmlns:a16="http://schemas.microsoft.com/office/drawing/2014/main" id="{1AEC4478-9CDF-EB38-9B8C-2A8360E3AD9B}"/>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112" name="Group 111">
              <a:extLst>
                <a:ext uri="{FF2B5EF4-FFF2-40B4-BE49-F238E27FC236}">
                  <a16:creationId xmlns:a16="http://schemas.microsoft.com/office/drawing/2014/main" id="{F31662F9-E396-6AD8-04EB-2C1BD12CF007}"/>
                </a:ext>
              </a:extLst>
            </p:cNvPr>
            <p:cNvGrpSpPr/>
            <p:nvPr/>
          </p:nvGrpSpPr>
          <p:grpSpPr>
            <a:xfrm>
              <a:off x="1793144" y="2631843"/>
              <a:ext cx="1014282" cy="1179025"/>
              <a:chOff x="1793144" y="2631843"/>
              <a:chExt cx="1014282" cy="1179025"/>
            </a:xfrm>
          </p:grpSpPr>
          <p:grpSp>
            <p:nvGrpSpPr>
              <p:cNvPr id="118" name="Group 117">
                <a:extLst>
                  <a:ext uri="{FF2B5EF4-FFF2-40B4-BE49-F238E27FC236}">
                    <a16:creationId xmlns:a16="http://schemas.microsoft.com/office/drawing/2014/main" id="{F52F39E5-5B5D-BA33-7A69-FDF0FAA9D8B2}"/>
                  </a:ext>
                </a:extLst>
              </p:cNvPr>
              <p:cNvGrpSpPr/>
              <p:nvPr/>
            </p:nvGrpSpPr>
            <p:grpSpPr>
              <a:xfrm flipH="1">
                <a:off x="2052917" y="2999019"/>
                <a:ext cx="754509" cy="811849"/>
                <a:chOff x="2721535" y="2932590"/>
                <a:chExt cx="908498" cy="923032"/>
              </a:xfrm>
            </p:grpSpPr>
            <p:sp>
              <p:nvSpPr>
                <p:cNvPr id="120" name="Rectangle: Rounded Corners 119">
                  <a:extLst>
                    <a:ext uri="{FF2B5EF4-FFF2-40B4-BE49-F238E27FC236}">
                      <a16:creationId xmlns:a16="http://schemas.microsoft.com/office/drawing/2014/main" id="{2C918282-2D66-A702-73E0-76F49C0B07AD}"/>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1" name="Rectangle: Rounded Corners 120">
                  <a:extLst>
                    <a:ext uri="{FF2B5EF4-FFF2-40B4-BE49-F238E27FC236}">
                      <a16:creationId xmlns:a16="http://schemas.microsoft.com/office/drawing/2014/main" id="{01F78665-6A61-9261-8764-7A19C4E9CA0B}"/>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19" name="Google Shape;315;p4">
                <a:extLst>
                  <a:ext uri="{FF2B5EF4-FFF2-40B4-BE49-F238E27FC236}">
                    <a16:creationId xmlns:a16="http://schemas.microsoft.com/office/drawing/2014/main" id="{7286F106-5635-9765-2BF0-ADF69E15B691}"/>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113" name="Group 112">
              <a:extLst>
                <a:ext uri="{FF2B5EF4-FFF2-40B4-BE49-F238E27FC236}">
                  <a16:creationId xmlns:a16="http://schemas.microsoft.com/office/drawing/2014/main" id="{03E7AF0B-24BF-2A67-BE81-AA2E5FD3C440}"/>
                </a:ext>
              </a:extLst>
            </p:cNvPr>
            <p:cNvGrpSpPr/>
            <p:nvPr/>
          </p:nvGrpSpPr>
          <p:grpSpPr>
            <a:xfrm flipH="1">
              <a:off x="3241048" y="2631843"/>
              <a:ext cx="965163" cy="1167926"/>
              <a:chOff x="1793144" y="2631843"/>
              <a:chExt cx="988676" cy="1167926"/>
            </a:xfrm>
          </p:grpSpPr>
          <p:grpSp>
            <p:nvGrpSpPr>
              <p:cNvPr id="114" name="Group 113">
                <a:extLst>
                  <a:ext uri="{FF2B5EF4-FFF2-40B4-BE49-F238E27FC236}">
                    <a16:creationId xmlns:a16="http://schemas.microsoft.com/office/drawing/2014/main" id="{1992B58F-22B4-EEC7-4250-674BDE9970BF}"/>
                  </a:ext>
                </a:extLst>
              </p:cNvPr>
              <p:cNvGrpSpPr/>
              <p:nvPr/>
            </p:nvGrpSpPr>
            <p:grpSpPr>
              <a:xfrm flipH="1">
                <a:off x="2052916" y="2999019"/>
                <a:ext cx="728904" cy="800750"/>
                <a:chOff x="2752366" y="2932590"/>
                <a:chExt cx="877667" cy="910413"/>
              </a:xfrm>
            </p:grpSpPr>
            <p:sp>
              <p:nvSpPr>
                <p:cNvPr id="116" name="Rectangle: Rounded Corners 115">
                  <a:extLst>
                    <a:ext uri="{FF2B5EF4-FFF2-40B4-BE49-F238E27FC236}">
                      <a16:creationId xmlns:a16="http://schemas.microsoft.com/office/drawing/2014/main" id="{35612383-4828-2137-2648-144E5B5CBB7E}"/>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7" name="Rectangle: Rounded Corners 116">
                  <a:extLst>
                    <a:ext uri="{FF2B5EF4-FFF2-40B4-BE49-F238E27FC236}">
                      <a16:creationId xmlns:a16="http://schemas.microsoft.com/office/drawing/2014/main" id="{B1961306-A9B0-E39E-6D66-E5E42AC4C38C}"/>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15" name="Google Shape;315;p4">
                <a:extLst>
                  <a:ext uri="{FF2B5EF4-FFF2-40B4-BE49-F238E27FC236}">
                    <a16:creationId xmlns:a16="http://schemas.microsoft.com/office/drawing/2014/main" id="{7635DACA-3E5E-B57B-3431-0BEC646C432A}"/>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grpSp>
        <p:nvGrpSpPr>
          <p:cNvPr id="122" name="Group 121">
            <a:extLst>
              <a:ext uri="{FF2B5EF4-FFF2-40B4-BE49-F238E27FC236}">
                <a16:creationId xmlns:a16="http://schemas.microsoft.com/office/drawing/2014/main" id="{3E7A2421-0F6C-DD8E-B31F-28FBCEDC6428}"/>
              </a:ext>
            </a:extLst>
          </p:cNvPr>
          <p:cNvGrpSpPr/>
          <p:nvPr/>
        </p:nvGrpSpPr>
        <p:grpSpPr>
          <a:xfrm>
            <a:off x="7985791" y="2051257"/>
            <a:ext cx="2413067" cy="3169619"/>
            <a:chOff x="1793144" y="2051257"/>
            <a:chExt cx="2413067" cy="3169619"/>
          </a:xfrm>
        </p:grpSpPr>
        <p:sp>
          <p:nvSpPr>
            <p:cNvPr id="123" name="Google Shape;315;p4">
              <a:extLst>
                <a:ext uri="{FF2B5EF4-FFF2-40B4-BE49-F238E27FC236}">
                  <a16:creationId xmlns:a16="http://schemas.microsoft.com/office/drawing/2014/main" id="{4A66E347-2BD1-FBB0-7AE7-81210307347C}"/>
                </a:ext>
              </a:extLst>
            </p:cNvPr>
            <p:cNvSpPr/>
            <p:nvPr/>
          </p:nvSpPr>
          <p:spPr>
            <a:xfrm>
              <a:off x="2428208" y="2051257"/>
              <a:ext cx="1154891" cy="115489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4" name="Google Shape;317;p4">
              <a:extLst>
                <a:ext uri="{FF2B5EF4-FFF2-40B4-BE49-F238E27FC236}">
                  <a16:creationId xmlns:a16="http://schemas.microsoft.com/office/drawing/2014/main" id="{1152ECCD-7D5E-D6B3-0A5D-87C4CF159C53}"/>
                </a:ext>
              </a:extLst>
            </p:cNvPr>
            <p:cNvSpPr/>
            <p:nvPr/>
          </p:nvSpPr>
          <p:spPr>
            <a:xfrm>
              <a:off x="2459922" y="3431972"/>
              <a:ext cx="1092456" cy="1788904"/>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nvGrpSpPr>
            <p:cNvPr id="125" name="Group 124">
              <a:extLst>
                <a:ext uri="{FF2B5EF4-FFF2-40B4-BE49-F238E27FC236}">
                  <a16:creationId xmlns:a16="http://schemas.microsoft.com/office/drawing/2014/main" id="{4BC385CF-1441-2AA6-9183-C80AEE6C2EE5}"/>
                </a:ext>
              </a:extLst>
            </p:cNvPr>
            <p:cNvGrpSpPr/>
            <p:nvPr/>
          </p:nvGrpSpPr>
          <p:grpSpPr>
            <a:xfrm>
              <a:off x="1793144" y="2631843"/>
              <a:ext cx="1014282" cy="1179025"/>
              <a:chOff x="1793144" y="2631843"/>
              <a:chExt cx="1014282" cy="1179025"/>
            </a:xfrm>
          </p:grpSpPr>
          <p:grpSp>
            <p:nvGrpSpPr>
              <p:cNvPr id="131" name="Group 130">
                <a:extLst>
                  <a:ext uri="{FF2B5EF4-FFF2-40B4-BE49-F238E27FC236}">
                    <a16:creationId xmlns:a16="http://schemas.microsoft.com/office/drawing/2014/main" id="{47DFB4DC-1480-C3F3-2184-F722CFAF071C}"/>
                  </a:ext>
                </a:extLst>
              </p:cNvPr>
              <p:cNvGrpSpPr/>
              <p:nvPr/>
            </p:nvGrpSpPr>
            <p:grpSpPr>
              <a:xfrm flipH="1">
                <a:off x="2052917" y="2999019"/>
                <a:ext cx="754509" cy="811849"/>
                <a:chOff x="2721535" y="2932590"/>
                <a:chExt cx="908498" cy="923032"/>
              </a:xfrm>
            </p:grpSpPr>
            <p:sp>
              <p:nvSpPr>
                <p:cNvPr id="133" name="Rectangle: Rounded Corners 132">
                  <a:extLst>
                    <a:ext uri="{FF2B5EF4-FFF2-40B4-BE49-F238E27FC236}">
                      <a16:creationId xmlns:a16="http://schemas.microsoft.com/office/drawing/2014/main" id="{A8D6DBA9-5457-35E0-5800-EDFA4DE3D89B}"/>
                    </a:ext>
                  </a:extLst>
                </p:cNvPr>
                <p:cNvSpPr/>
                <p:nvPr/>
              </p:nvSpPr>
              <p:spPr>
                <a:xfrm rot="18900000">
                  <a:off x="2721535" y="3479636"/>
                  <a:ext cx="866960"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4" name="Rectangle: Rounded Corners 133">
                  <a:extLst>
                    <a:ext uri="{FF2B5EF4-FFF2-40B4-BE49-F238E27FC236}">
                      <a16:creationId xmlns:a16="http://schemas.microsoft.com/office/drawing/2014/main" id="{AFEA0D13-2DA5-7038-6DAB-1CB1059307E0}"/>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32" name="Google Shape;315;p4">
                <a:extLst>
                  <a:ext uri="{FF2B5EF4-FFF2-40B4-BE49-F238E27FC236}">
                    <a16:creationId xmlns:a16="http://schemas.microsoft.com/office/drawing/2014/main" id="{C78383F8-A169-0ED7-1616-935537BE48CC}"/>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126" name="Group 125">
              <a:extLst>
                <a:ext uri="{FF2B5EF4-FFF2-40B4-BE49-F238E27FC236}">
                  <a16:creationId xmlns:a16="http://schemas.microsoft.com/office/drawing/2014/main" id="{F3474E23-3A0D-AB5E-12CB-924C76F65121}"/>
                </a:ext>
              </a:extLst>
            </p:cNvPr>
            <p:cNvGrpSpPr/>
            <p:nvPr/>
          </p:nvGrpSpPr>
          <p:grpSpPr>
            <a:xfrm flipH="1">
              <a:off x="3241048" y="2631843"/>
              <a:ext cx="965163" cy="1167926"/>
              <a:chOff x="1793144" y="2631843"/>
              <a:chExt cx="988676" cy="1167926"/>
            </a:xfrm>
          </p:grpSpPr>
          <p:grpSp>
            <p:nvGrpSpPr>
              <p:cNvPr id="127" name="Group 126">
                <a:extLst>
                  <a:ext uri="{FF2B5EF4-FFF2-40B4-BE49-F238E27FC236}">
                    <a16:creationId xmlns:a16="http://schemas.microsoft.com/office/drawing/2014/main" id="{7BD53415-7BE7-E8F3-819B-DFC41319128E}"/>
                  </a:ext>
                </a:extLst>
              </p:cNvPr>
              <p:cNvGrpSpPr/>
              <p:nvPr/>
            </p:nvGrpSpPr>
            <p:grpSpPr>
              <a:xfrm flipH="1">
                <a:off x="2052916" y="2999019"/>
                <a:ext cx="728904" cy="800750"/>
                <a:chOff x="2752366" y="2932590"/>
                <a:chExt cx="877667" cy="910413"/>
              </a:xfrm>
            </p:grpSpPr>
            <p:sp>
              <p:nvSpPr>
                <p:cNvPr id="129" name="Rectangle: Rounded Corners 128">
                  <a:extLst>
                    <a:ext uri="{FF2B5EF4-FFF2-40B4-BE49-F238E27FC236}">
                      <a16:creationId xmlns:a16="http://schemas.microsoft.com/office/drawing/2014/main" id="{4376D398-EFA7-5599-1078-FF3B20202FF8}"/>
                    </a:ext>
                  </a:extLst>
                </p:cNvPr>
                <p:cNvSpPr/>
                <p:nvPr/>
              </p:nvSpPr>
              <p:spPr>
                <a:xfrm rot="18900000">
                  <a:off x="2752366" y="3467017"/>
                  <a:ext cx="830839" cy="37598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0" name="Rectangle: Rounded Corners 129">
                  <a:extLst>
                    <a:ext uri="{FF2B5EF4-FFF2-40B4-BE49-F238E27FC236}">
                      <a16:creationId xmlns:a16="http://schemas.microsoft.com/office/drawing/2014/main" id="{0EBFBEB5-17B3-781B-2A76-57A985D806C0}"/>
                    </a:ext>
                  </a:extLst>
                </p:cNvPr>
                <p:cNvSpPr/>
                <p:nvPr/>
              </p:nvSpPr>
              <p:spPr>
                <a:xfrm rot="17851751">
                  <a:off x="3051801" y="3133316"/>
                  <a:ext cx="778958" cy="377506"/>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
            <p:nvSpPr>
              <p:cNvPr id="128" name="Google Shape;315;p4">
                <a:extLst>
                  <a:ext uri="{FF2B5EF4-FFF2-40B4-BE49-F238E27FC236}">
                    <a16:creationId xmlns:a16="http://schemas.microsoft.com/office/drawing/2014/main" id="{E0B5EC05-7E81-5ABB-C1CD-FCEC634BE625}"/>
                  </a:ext>
                </a:extLst>
              </p:cNvPr>
              <p:cNvSpPr/>
              <p:nvPr/>
            </p:nvSpPr>
            <p:spPr>
              <a:xfrm>
                <a:off x="1793144" y="2631843"/>
                <a:ext cx="333509" cy="333509"/>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spTree>
    <p:extLst>
      <p:ext uri="{BB962C8B-B14F-4D97-AF65-F5344CB8AC3E}">
        <p14:creationId xmlns:p14="http://schemas.microsoft.com/office/powerpoint/2010/main" val="2279794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lstStyle/>
          <a:p>
            <a:r>
              <a:rPr lang="es-ES_tradnl" dirty="0">
                <a:highlight>
                  <a:srgbClr val="FFFF00"/>
                </a:highlight>
                <a:latin typeface="Arial"/>
                <a:cs typeface="Arial"/>
              </a:rPr>
              <a:t>Sesiones</a:t>
            </a:r>
            <a:endParaRPr lang="es-ES_tradnl" dirty="0">
              <a:highlight>
                <a:srgbClr val="FFFF00"/>
              </a:highlight>
            </a:endParaRPr>
          </a:p>
        </p:txBody>
      </p:sp>
      <p:sp>
        <p:nvSpPr>
          <p:cNvPr id="3" name="TextBox 2">
            <a:extLst>
              <a:ext uri="{FF2B5EF4-FFF2-40B4-BE49-F238E27FC236}">
                <a16:creationId xmlns:a16="http://schemas.microsoft.com/office/drawing/2014/main" id="{29D71C25-336D-1344-74E4-005BCAA0C3D1}"/>
              </a:ext>
            </a:extLst>
          </p:cNvPr>
          <p:cNvSpPr txBox="1"/>
          <p:nvPr/>
        </p:nvSpPr>
        <p:spPr>
          <a:xfrm>
            <a:off x="534405" y="3491986"/>
            <a:ext cx="2002014" cy="1077218"/>
          </a:xfrm>
          <a:prstGeom prst="rect">
            <a:avLst/>
          </a:prstGeom>
          <a:noFill/>
        </p:spPr>
        <p:txBody>
          <a:bodyPr wrap="square" lIns="91440" tIns="45720" rIns="91440" bIns="45720" anchor="t">
            <a:spAutoFit/>
          </a:bodyPr>
          <a:lstStyle/>
          <a:p>
            <a:pPr algn="ctr"/>
            <a:r>
              <a:rPr lang="es-ES_tradnl" sz="1600" dirty="0">
                <a:latin typeface="Arial" panose="020B0604020202020204" pitchFamily="34" charset="0"/>
                <a:ea typeface="Calibri" panose="020F0502020204030204" pitchFamily="34" charset="0"/>
                <a:cs typeface="Arial" panose="020B0604020202020204" pitchFamily="34" charset="0"/>
              </a:rPr>
              <a:t>Introducción a la gestión de casos, IM4CM y al sistema CPIMS+ </a:t>
            </a:r>
          </a:p>
        </p:txBody>
      </p:sp>
      <p:grpSp>
        <p:nvGrpSpPr>
          <p:cNvPr id="45" name="Group 44">
            <a:extLst>
              <a:ext uri="{FF2B5EF4-FFF2-40B4-BE49-F238E27FC236}">
                <a16:creationId xmlns:a16="http://schemas.microsoft.com/office/drawing/2014/main" id="{991321B8-57CC-F947-2FDD-07EA3BBB551F}"/>
              </a:ext>
            </a:extLst>
          </p:cNvPr>
          <p:cNvGrpSpPr/>
          <p:nvPr/>
        </p:nvGrpSpPr>
        <p:grpSpPr>
          <a:xfrm>
            <a:off x="1008082" y="2025042"/>
            <a:ext cx="1036053" cy="893149"/>
            <a:chOff x="1008082" y="2025042"/>
            <a:chExt cx="1036053" cy="893149"/>
          </a:xfrm>
        </p:grpSpPr>
        <p:sp>
          <p:nvSpPr>
            <p:cNvPr id="6" name="Hexagon 5">
              <a:extLst>
                <a:ext uri="{FF2B5EF4-FFF2-40B4-BE49-F238E27FC236}">
                  <a16:creationId xmlns:a16="http://schemas.microsoft.com/office/drawing/2014/main" id="{B12AC25D-5E81-4E2C-89D7-0D268378F3A7}"/>
                </a:ext>
              </a:extLst>
            </p:cNvPr>
            <p:cNvSpPr/>
            <p:nvPr/>
          </p:nvSpPr>
          <p:spPr>
            <a:xfrm rot="1782986">
              <a:off x="1008082"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3" name="TextBox 22">
              <a:extLst>
                <a:ext uri="{FF2B5EF4-FFF2-40B4-BE49-F238E27FC236}">
                  <a16:creationId xmlns:a16="http://schemas.microsoft.com/office/drawing/2014/main" id="{1CD291A6-D7F1-173E-FD36-90A5238AF1A4}"/>
                </a:ext>
              </a:extLst>
            </p:cNvPr>
            <p:cNvSpPr txBox="1"/>
            <p:nvPr/>
          </p:nvSpPr>
          <p:spPr>
            <a:xfrm>
              <a:off x="1074383" y="2210006"/>
              <a:ext cx="922058" cy="523220"/>
            </a:xfrm>
            <a:prstGeom prst="rect">
              <a:avLst/>
            </a:prstGeom>
            <a:noFill/>
          </p:spPr>
          <p:txBody>
            <a:bodyPr wrap="square" lIns="91440" tIns="45720" rIns="91440" bIns="45720" anchor="t">
              <a:spAutoFit/>
            </a:bodyPr>
            <a:lstStyle/>
            <a:p>
              <a:pPr algn="ctr"/>
              <a:r>
                <a:rPr lang="es-ES_tradnl" sz="2800" b="1" dirty="0">
                  <a:solidFill>
                    <a:schemeClr val="bg1"/>
                  </a:solidFill>
                  <a:latin typeface="Arial" panose="020B0604020202020204" pitchFamily="34" charset="0"/>
                  <a:ea typeface="Calibri" panose="020F0502020204030204" pitchFamily="34" charset="0"/>
                  <a:cs typeface="Arial" panose="020B0604020202020204" pitchFamily="34" charset="0"/>
                </a:rPr>
                <a:t>1</a:t>
              </a:r>
              <a:endParaRPr lang="es-ES_tradnl" sz="2800"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B81D3677-D48D-2EB6-BA61-39D56373DA60}"/>
              </a:ext>
            </a:extLst>
          </p:cNvPr>
          <p:cNvSpPr txBox="1"/>
          <p:nvPr/>
        </p:nvSpPr>
        <p:spPr>
          <a:xfrm>
            <a:off x="2749743" y="3499277"/>
            <a:ext cx="2218712" cy="1077218"/>
          </a:xfrm>
          <a:prstGeom prst="rect">
            <a:avLst/>
          </a:prstGeom>
          <a:noFill/>
        </p:spPr>
        <p:txBody>
          <a:bodyPr wrap="square" lIns="91440" tIns="45720" rIns="91440" bIns="45720" anchor="t">
            <a:spAutoFit/>
          </a:bodyPr>
          <a:lstStyle/>
          <a:p>
            <a:pPr algn="ctr"/>
            <a:r>
              <a:rPr lang="es-ES_tradnl" sz="1600" dirty="0">
                <a:latin typeface="Arial" panose="020B0604020202020204" pitchFamily="34" charset="0"/>
                <a:ea typeface="Calibri" panose="020F0502020204030204" pitchFamily="34" charset="0"/>
                <a:cs typeface="Arial" panose="020B0604020202020204" pitchFamily="34" charset="0"/>
              </a:rPr>
              <a:t>Cómo utilizar CPIMS+ para fortalecer la gestión de casos </a:t>
            </a:r>
            <a:br>
              <a:rPr lang="es-ES_tradnl" sz="1600" dirty="0">
                <a:latin typeface="Arial" panose="020B0604020202020204" pitchFamily="34" charset="0"/>
                <a:ea typeface="Calibri" panose="020F0502020204030204" pitchFamily="34" charset="0"/>
                <a:cs typeface="Arial" panose="020B0604020202020204" pitchFamily="34" charset="0"/>
              </a:rPr>
            </a:br>
            <a:r>
              <a:rPr lang="es-ES_tradnl" sz="1600" dirty="0">
                <a:latin typeface="Arial" panose="020B0604020202020204" pitchFamily="34" charset="0"/>
                <a:ea typeface="Calibri" panose="020F0502020204030204" pitchFamily="34" charset="0"/>
                <a:cs typeface="Arial" panose="020B0604020202020204" pitchFamily="34" charset="0"/>
              </a:rPr>
              <a:t>(parte 1)</a:t>
            </a:r>
          </a:p>
        </p:txBody>
      </p:sp>
      <p:grpSp>
        <p:nvGrpSpPr>
          <p:cNvPr id="44" name="Group 43">
            <a:extLst>
              <a:ext uri="{FF2B5EF4-FFF2-40B4-BE49-F238E27FC236}">
                <a16:creationId xmlns:a16="http://schemas.microsoft.com/office/drawing/2014/main" id="{9AFD063F-9DFB-FCA8-62E4-95704C08BFCB}"/>
              </a:ext>
            </a:extLst>
          </p:cNvPr>
          <p:cNvGrpSpPr/>
          <p:nvPr/>
        </p:nvGrpSpPr>
        <p:grpSpPr>
          <a:xfrm>
            <a:off x="3341073" y="2025042"/>
            <a:ext cx="1036053" cy="893149"/>
            <a:chOff x="3136479" y="2025042"/>
            <a:chExt cx="1036053" cy="893149"/>
          </a:xfrm>
        </p:grpSpPr>
        <p:sp>
          <p:nvSpPr>
            <p:cNvPr id="26" name="Hexagon 25">
              <a:extLst>
                <a:ext uri="{FF2B5EF4-FFF2-40B4-BE49-F238E27FC236}">
                  <a16:creationId xmlns:a16="http://schemas.microsoft.com/office/drawing/2014/main" id="{93D20685-E0F9-69BD-D732-31AE2FB365BD}"/>
                </a:ext>
              </a:extLst>
            </p:cNvPr>
            <p:cNvSpPr/>
            <p:nvPr/>
          </p:nvSpPr>
          <p:spPr>
            <a:xfrm rot="1782986">
              <a:off x="3136479"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TextBox 27">
              <a:extLst>
                <a:ext uri="{FF2B5EF4-FFF2-40B4-BE49-F238E27FC236}">
                  <a16:creationId xmlns:a16="http://schemas.microsoft.com/office/drawing/2014/main" id="{2252F1E9-4B0E-2A74-3A68-6156B05D5A9F}"/>
                </a:ext>
              </a:extLst>
            </p:cNvPr>
            <p:cNvSpPr txBox="1"/>
            <p:nvPr/>
          </p:nvSpPr>
          <p:spPr>
            <a:xfrm>
              <a:off x="3202780" y="2210006"/>
              <a:ext cx="922058" cy="523220"/>
            </a:xfrm>
            <a:prstGeom prst="rect">
              <a:avLst/>
            </a:prstGeom>
            <a:noFill/>
          </p:spPr>
          <p:txBody>
            <a:bodyPr wrap="square" lIns="91440" tIns="45720" rIns="91440" bIns="45720" anchor="t">
              <a:spAutoFit/>
            </a:bodyPr>
            <a:lstStyle/>
            <a:p>
              <a:pPr algn="ctr"/>
              <a:r>
                <a:rPr lang="es-ES_tradnl" sz="2800" b="1" dirty="0">
                  <a:solidFill>
                    <a:schemeClr val="bg1"/>
                  </a:solidFill>
                  <a:latin typeface="Arial" panose="020B0604020202020204" pitchFamily="34" charset="0"/>
                  <a:ea typeface="Calibri" panose="020F0502020204030204" pitchFamily="34" charset="0"/>
                  <a:cs typeface="Arial" panose="020B0604020202020204" pitchFamily="34" charset="0"/>
                </a:rPr>
                <a:t>2</a:t>
              </a:r>
              <a:endParaRPr lang="es-ES_tradnl" sz="2800"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A0070461-53AC-DBC2-2202-F8EF6C5CDDD6}"/>
              </a:ext>
            </a:extLst>
          </p:cNvPr>
          <p:cNvSpPr txBox="1"/>
          <p:nvPr/>
        </p:nvSpPr>
        <p:spPr>
          <a:xfrm>
            <a:off x="4986644" y="3499277"/>
            <a:ext cx="2218712" cy="1077218"/>
          </a:xfrm>
          <a:prstGeom prst="rect">
            <a:avLst/>
          </a:prstGeom>
          <a:noFill/>
        </p:spPr>
        <p:txBody>
          <a:bodyPr wrap="square" lIns="91440" tIns="45720" rIns="91440" bIns="45720" anchor="t">
            <a:spAutoFit/>
          </a:bodyPr>
          <a:lstStyle/>
          <a:p>
            <a:pPr algn="ctr"/>
            <a:r>
              <a:rPr lang="es-ES_tradnl" sz="1600" dirty="0">
                <a:latin typeface="Arial" panose="020B0604020202020204" pitchFamily="34" charset="0"/>
                <a:ea typeface="Calibri" panose="020F0502020204030204" pitchFamily="34" charset="0"/>
                <a:cs typeface="Arial" panose="020B0604020202020204" pitchFamily="34" charset="0"/>
              </a:rPr>
              <a:t>Cómo utilizar CPIMS+ para fortalecer la gestión de casos </a:t>
            </a:r>
            <a:br>
              <a:rPr lang="es-ES_tradnl" sz="1600" dirty="0">
                <a:latin typeface="Arial" panose="020B0604020202020204" pitchFamily="34" charset="0"/>
                <a:ea typeface="Calibri" panose="020F0502020204030204" pitchFamily="34" charset="0"/>
                <a:cs typeface="Arial" panose="020B0604020202020204" pitchFamily="34" charset="0"/>
              </a:rPr>
            </a:br>
            <a:r>
              <a:rPr lang="es-ES_tradnl" sz="1600" dirty="0">
                <a:latin typeface="Arial" panose="020B0604020202020204" pitchFamily="34" charset="0"/>
                <a:ea typeface="Calibri" panose="020F0502020204030204" pitchFamily="34" charset="0"/>
                <a:cs typeface="Arial" panose="020B0604020202020204" pitchFamily="34" charset="0"/>
              </a:rPr>
              <a:t>(parte 2)</a:t>
            </a:r>
          </a:p>
        </p:txBody>
      </p:sp>
      <p:grpSp>
        <p:nvGrpSpPr>
          <p:cNvPr id="43" name="Group 42">
            <a:extLst>
              <a:ext uri="{FF2B5EF4-FFF2-40B4-BE49-F238E27FC236}">
                <a16:creationId xmlns:a16="http://schemas.microsoft.com/office/drawing/2014/main" id="{6E8A0DDF-093E-0BAF-7D24-466136BFB3BE}"/>
              </a:ext>
            </a:extLst>
          </p:cNvPr>
          <p:cNvGrpSpPr/>
          <p:nvPr/>
        </p:nvGrpSpPr>
        <p:grpSpPr>
          <a:xfrm>
            <a:off x="5577973" y="2025042"/>
            <a:ext cx="1036053" cy="893149"/>
            <a:chOff x="5264876" y="2025042"/>
            <a:chExt cx="1036053" cy="893149"/>
          </a:xfrm>
        </p:grpSpPr>
        <p:sp>
          <p:nvSpPr>
            <p:cNvPr id="30" name="Hexagon 29">
              <a:extLst>
                <a:ext uri="{FF2B5EF4-FFF2-40B4-BE49-F238E27FC236}">
                  <a16:creationId xmlns:a16="http://schemas.microsoft.com/office/drawing/2014/main" id="{E6233071-8ABF-32C3-537D-D521CDE2E7DD}"/>
                </a:ext>
              </a:extLst>
            </p:cNvPr>
            <p:cNvSpPr/>
            <p:nvPr/>
          </p:nvSpPr>
          <p:spPr>
            <a:xfrm rot="1782986">
              <a:off x="5264876"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TextBox 31">
              <a:extLst>
                <a:ext uri="{FF2B5EF4-FFF2-40B4-BE49-F238E27FC236}">
                  <a16:creationId xmlns:a16="http://schemas.microsoft.com/office/drawing/2014/main" id="{1E70866A-6999-8A33-0085-E7F54CAF6672}"/>
                </a:ext>
              </a:extLst>
            </p:cNvPr>
            <p:cNvSpPr txBox="1"/>
            <p:nvPr/>
          </p:nvSpPr>
          <p:spPr>
            <a:xfrm>
              <a:off x="5331177" y="2210006"/>
              <a:ext cx="922058" cy="523220"/>
            </a:xfrm>
            <a:prstGeom prst="rect">
              <a:avLst/>
            </a:prstGeom>
            <a:noFill/>
          </p:spPr>
          <p:txBody>
            <a:bodyPr wrap="square" lIns="91440" tIns="45720" rIns="91440" bIns="45720" anchor="t">
              <a:spAutoFit/>
            </a:bodyPr>
            <a:lstStyle/>
            <a:p>
              <a:pPr algn="ctr"/>
              <a:r>
                <a:rPr lang="es-ES_tradnl" sz="2800" b="1" dirty="0">
                  <a:solidFill>
                    <a:schemeClr val="bg1"/>
                  </a:solidFill>
                  <a:latin typeface="Arial" panose="020B0604020202020204" pitchFamily="34" charset="0"/>
                  <a:ea typeface="Calibri" panose="020F0502020204030204" pitchFamily="34" charset="0"/>
                  <a:cs typeface="Arial" panose="020B0604020202020204" pitchFamily="34" charset="0"/>
                </a:rPr>
                <a:t>3</a:t>
              </a:r>
              <a:endParaRPr lang="es-ES_tradnl" sz="2800"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35" name="TextBox 34">
            <a:extLst>
              <a:ext uri="{FF2B5EF4-FFF2-40B4-BE49-F238E27FC236}">
                <a16:creationId xmlns:a16="http://schemas.microsoft.com/office/drawing/2014/main" id="{05A9C86D-FC2D-55DA-70CB-AA27150009A3}"/>
              </a:ext>
            </a:extLst>
          </p:cNvPr>
          <p:cNvSpPr txBox="1"/>
          <p:nvPr/>
        </p:nvSpPr>
        <p:spPr>
          <a:xfrm>
            <a:off x="7313706" y="3491986"/>
            <a:ext cx="2002014" cy="2308324"/>
          </a:xfrm>
          <a:prstGeom prst="rect">
            <a:avLst/>
          </a:prstGeom>
          <a:noFill/>
        </p:spPr>
        <p:txBody>
          <a:bodyPr wrap="square" lIns="91440" tIns="45720" rIns="91440" bIns="45720" anchor="t">
            <a:spAutoFit/>
          </a:bodyPr>
          <a:lstStyle/>
          <a:p>
            <a:pPr algn="ctr"/>
            <a:r>
              <a:rPr lang="es-ES_tradnl" sz="1600" dirty="0">
                <a:latin typeface="Arial" panose="020B0604020202020204" pitchFamily="34" charset="0"/>
                <a:ea typeface="Calibri" panose="020F0502020204030204" pitchFamily="34" charset="0"/>
                <a:cs typeface="Arial" panose="020B0604020202020204" pitchFamily="34" charset="0"/>
              </a:rPr>
              <a:t>Cómo utilizar CPIMS+ para apoyar la supervisión de casos y la BRF</a:t>
            </a:r>
            <a:br>
              <a:rPr lang="es-ES_tradnl" sz="1600" dirty="0">
                <a:latin typeface="Arial" panose="020B0604020202020204" pitchFamily="34" charset="0"/>
                <a:ea typeface="Calibri" panose="020F0502020204030204" pitchFamily="34" charset="0"/>
                <a:cs typeface="Arial" panose="020B0604020202020204" pitchFamily="34" charset="0"/>
              </a:rPr>
            </a:br>
            <a:r>
              <a:rPr lang="es-ES_tradnl" sz="1600" dirty="0">
                <a:latin typeface="Arial" panose="020B0604020202020204" pitchFamily="34" charset="0"/>
                <a:ea typeface="Calibri" panose="020F0502020204030204" pitchFamily="34" charset="0"/>
                <a:cs typeface="Arial" panose="020B0604020202020204" pitchFamily="34" charset="0"/>
              </a:rPr>
              <a:t> &amp; otras características y funcionalidades del sistema</a:t>
            </a:r>
          </a:p>
        </p:txBody>
      </p:sp>
      <p:grpSp>
        <p:nvGrpSpPr>
          <p:cNvPr id="42" name="Group 41">
            <a:extLst>
              <a:ext uri="{FF2B5EF4-FFF2-40B4-BE49-F238E27FC236}">
                <a16:creationId xmlns:a16="http://schemas.microsoft.com/office/drawing/2014/main" id="{8AC1A118-DD38-448E-7138-9F7F11AF1271}"/>
              </a:ext>
            </a:extLst>
          </p:cNvPr>
          <p:cNvGrpSpPr/>
          <p:nvPr/>
        </p:nvGrpSpPr>
        <p:grpSpPr>
          <a:xfrm>
            <a:off x="7796687" y="2025042"/>
            <a:ext cx="1036053" cy="893149"/>
            <a:chOff x="7393273" y="2025042"/>
            <a:chExt cx="1036053" cy="893149"/>
          </a:xfrm>
        </p:grpSpPr>
        <p:sp>
          <p:nvSpPr>
            <p:cNvPr id="34" name="Hexagon 33">
              <a:extLst>
                <a:ext uri="{FF2B5EF4-FFF2-40B4-BE49-F238E27FC236}">
                  <a16:creationId xmlns:a16="http://schemas.microsoft.com/office/drawing/2014/main" id="{986D3B00-4CBE-C803-DB85-F7F96ACA7785}"/>
                </a:ext>
              </a:extLst>
            </p:cNvPr>
            <p:cNvSpPr/>
            <p:nvPr/>
          </p:nvSpPr>
          <p:spPr>
            <a:xfrm rot="1782986">
              <a:off x="7393273"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6" name="TextBox 35">
              <a:extLst>
                <a:ext uri="{FF2B5EF4-FFF2-40B4-BE49-F238E27FC236}">
                  <a16:creationId xmlns:a16="http://schemas.microsoft.com/office/drawing/2014/main" id="{E145AD9C-6003-B938-54AE-BC53A3BC7AA5}"/>
                </a:ext>
              </a:extLst>
            </p:cNvPr>
            <p:cNvSpPr txBox="1"/>
            <p:nvPr/>
          </p:nvSpPr>
          <p:spPr>
            <a:xfrm>
              <a:off x="7459574" y="2210006"/>
              <a:ext cx="922058" cy="523220"/>
            </a:xfrm>
            <a:prstGeom prst="rect">
              <a:avLst/>
            </a:prstGeom>
            <a:noFill/>
          </p:spPr>
          <p:txBody>
            <a:bodyPr wrap="square" lIns="91440" tIns="45720" rIns="91440" bIns="45720" anchor="t">
              <a:spAutoFit/>
            </a:bodyPr>
            <a:lstStyle/>
            <a:p>
              <a:pPr algn="ctr"/>
              <a:r>
                <a:rPr lang="es-ES_tradnl" sz="2800" b="1" dirty="0">
                  <a:solidFill>
                    <a:schemeClr val="bg1"/>
                  </a:solidFill>
                  <a:latin typeface="Arial" panose="020B0604020202020204" pitchFamily="34" charset="0"/>
                  <a:ea typeface="Calibri" panose="020F0502020204030204" pitchFamily="34" charset="0"/>
                  <a:cs typeface="Arial" panose="020B0604020202020204" pitchFamily="34" charset="0"/>
                </a:rPr>
                <a:t>4</a:t>
              </a:r>
              <a:endParaRPr lang="es-ES_tradnl" sz="2800"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
        <p:nvSpPr>
          <p:cNvPr id="39" name="TextBox 38">
            <a:extLst>
              <a:ext uri="{FF2B5EF4-FFF2-40B4-BE49-F238E27FC236}">
                <a16:creationId xmlns:a16="http://schemas.microsoft.com/office/drawing/2014/main" id="{4DA5B544-5F51-4134-8647-E8571318ED94}"/>
              </a:ext>
            </a:extLst>
          </p:cNvPr>
          <p:cNvSpPr txBox="1"/>
          <p:nvPr/>
        </p:nvSpPr>
        <p:spPr>
          <a:xfrm>
            <a:off x="9541724" y="3491986"/>
            <a:ext cx="2002014" cy="1815882"/>
          </a:xfrm>
          <a:prstGeom prst="rect">
            <a:avLst/>
          </a:prstGeom>
          <a:noFill/>
        </p:spPr>
        <p:txBody>
          <a:bodyPr wrap="square" lIns="91440" tIns="45720" rIns="91440" bIns="45720" anchor="t">
            <a:spAutoFit/>
          </a:bodyPr>
          <a:lstStyle/>
          <a:p>
            <a:pPr algn="ctr"/>
            <a:r>
              <a:rPr lang="es-ES_tradnl" sz="1600" dirty="0">
                <a:latin typeface="Arial" panose="020B0604020202020204" pitchFamily="34" charset="0"/>
                <a:ea typeface="Calibri" panose="020F0502020204030204" pitchFamily="34" charset="0"/>
                <a:cs typeface="Arial" panose="020B0604020202020204" pitchFamily="34" charset="0"/>
              </a:rPr>
              <a:t>Cómo utilizar CPIMS+ en la supervisión de la gestión de casos para mejorar la calidad de los programas</a:t>
            </a:r>
            <a:endParaRPr lang="es-ES_tradnl" sz="1600" dirty="0">
              <a:highlight>
                <a:srgbClr val="FFFF00"/>
              </a:highlight>
              <a:latin typeface="Arial" panose="020B0604020202020204" pitchFamily="34" charset="0"/>
              <a:ea typeface="Calibri" panose="020F050202020403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D7571273-3E9D-F339-CDB1-BEFDB5237BD5}"/>
              </a:ext>
            </a:extLst>
          </p:cNvPr>
          <p:cNvGrpSpPr/>
          <p:nvPr/>
        </p:nvGrpSpPr>
        <p:grpSpPr>
          <a:xfrm>
            <a:off x="10015401" y="2025042"/>
            <a:ext cx="1036053" cy="893149"/>
            <a:chOff x="9521668" y="2025042"/>
            <a:chExt cx="1036053" cy="893149"/>
          </a:xfrm>
        </p:grpSpPr>
        <p:sp>
          <p:nvSpPr>
            <p:cNvPr id="38" name="Hexagon 37">
              <a:extLst>
                <a:ext uri="{FF2B5EF4-FFF2-40B4-BE49-F238E27FC236}">
                  <a16:creationId xmlns:a16="http://schemas.microsoft.com/office/drawing/2014/main" id="{C900F666-E82C-A949-2F7F-039873F1A85A}"/>
                </a:ext>
              </a:extLst>
            </p:cNvPr>
            <p:cNvSpPr/>
            <p:nvPr/>
          </p:nvSpPr>
          <p:spPr>
            <a:xfrm rot="1782986">
              <a:off x="9521668" y="2025042"/>
              <a:ext cx="1036053" cy="893149"/>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0" name="TextBox 39">
              <a:extLst>
                <a:ext uri="{FF2B5EF4-FFF2-40B4-BE49-F238E27FC236}">
                  <a16:creationId xmlns:a16="http://schemas.microsoft.com/office/drawing/2014/main" id="{2189D534-93A0-ED32-2234-3954EA46117C}"/>
                </a:ext>
              </a:extLst>
            </p:cNvPr>
            <p:cNvSpPr txBox="1"/>
            <p:nvPr/>
          </p:nvSpPr>
          <p:spPr>
            <a:xfrm>
              <a:off x="9587969" y="2210006"/>
              <a:ext cx="922058" cy="523220"/>
            </a:xfrm>
            <a:prstGeom prst="rect">
              <a:avLst/>
            </a:prstGeom>
            <a:noFill/>
          </p:spPr>
          <p:txBody>
            <a:bodyPr wrap="square" lIns="91440" tIns="45720" rIns="91440" bIns="45720" anchor="t">
              <a:spAutoFit/>
            </a:bodyPr>
            <a:lstStyle/>
            <a:p>
              <a:pPr algn="ctr"/>
              <a:r>
                <a:rPr lang="es-ES_tradnl" sz="2800" b="1" dirty="0">
                  <a:solidFill>
                    <a:schemeClr val="bg1"/>
                  </a:solidFill>
                  <a:latin typeface="Arial" panose="020B0604020202020204" pitchFamily="34" charset="0"/>
                  <a:ea typeface="Calibri" panose="020F0502020204030204" pitchFamily="34" charset="0"/>
                  <a:cs typeface="Arial" panose="020B0604020202020204" pitchFamily="34" charset="0"/>
                </a:rPr>
                <a:t>5</a:t>
              </a:r>
              <a:endParaRPr lang="es-ES_tradnl" sz="2800" i="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6342131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Paso 3. </a:t>
            </a:r>
            <a:br>
              <a:rPr lang="es-ES_tradnl" dirty="0"/>
            </a:br>
            <a:r>
              <a:rPr lang="es-ES_tradnl" dirty="0"/>
              <a:t>Plan de caso</a:t>
            </a:r>
            <a:br>
              <a:rPr lang="es-ES_tradnl" dirty="0"/>
            </a:br>
            <a:endParaRPr lang="es-ES_tradnl" dirty="0"/>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s-ES_tradnl" sz="1600" b="1" spc="300" dirty="0">
                <a:solidFill>
                  <a:schemeClr val="accent4"/>
                </a:solidFill>
                <a:latin typeface="Arial" panose="020B0604020202020204" pitchFamily="34" charset="0"/>
                <a:cs typeface="Arial" panose="020B0604020202020204" pitchFamily="34" charset="0"/>
              </a:rPr>
              <a:t>ESTUDIO DE CASO</a:t>
            </a:r>
          </a:p>
        </p:txBody>
      </p:sp>
      <p:grpSp>
        <p:nvGrpSpPr>
          <p:cNvPr id="4" name="Group 3">
            <a:extLst>
              <a:ext uri="{FF2B5EF4-FFF2-40B4-BE49-F238E27FC236}">
                <a16:creationId xmlns:a16="http://schemas.microsoft.com/office/drawing/2014/main" id="{DDFC4560-9B8C-B28C-4484-F2F527F2A515}"/>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F992CCE6-1E49-4993-9803-803EEEBB530D}"/>
                </a:ext>
              </a:extLst>
            </p:cNvPr>
            <p:cNvGrpSpPr/>
            <p:nvPr/>
          </p:nvGrpSpPr>
          <p:grpSpPr>
            <a:xfrm>
              <a:off x="7499908" y="4900577"/>
              <a:ext cx="997752" cy="824627"/>
              <a:chOff x="5957706" y="3325646"/>
              <a:chExt cx="2611796" cy="1892062"/>
            </a:xfrm>
            <a:solidFill>
              <a:schemeClr val="accent4"/>
            </a:solidFill>
          </p:grpSpPr>
          <p:sp>
            <p:nvSpPr>
              <p:cNvPr id="9" name="Rectangle: Rounded Corners 8">
                <a:extLst>
                  <a:ext uri="{FF2B5EF4-FFF2-40B4-BE49-F238E27FC236}">
                    <a16:creationId xmlns:a16="http://schemas.microsoft.com/office/drawing/2014/main" id="{41B881B0-5D9E-DB69-C95D-65EBCABC9ACA}"/>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dirty="0">
                  <a:solidFill>
                    <a:schemeClr val="bg1"/>
                  </a:solidFill>
                  <a:latin typeface="Helvetica Neue"/>
                </a:endParaRPr>
              </a:p>
            </p:txBody>
          </p:sp>
          <p:sp>
            <p:nvSpPr>
              <p:cNvPr id="10" name="Rectangle: Top Corners Rounded 9">
                <a:extLst>
                  <a:ext uri="{FF2B5EF4-FFF2-40B4-BE49-F238E27FC236}">
                    <a16:creationId xmlns:a16="http://schemas.microsoft.com/office/drawing/2014/main" id="{0E55F635-E488-ED34-EACA-8D9F0354A57B}"/>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3D033816-F99E-146C-8099-9B9AA6000765}"/>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F9B78410-2649-AF04-0148-ACC9A39CE1B3}"/>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 name="Rectangle: Rounded Corners 7">
                <a:extLst>
                  <a:ext uri="{FF2B5EF4-FFF2-40B4-BE49-F238E27FC236}">
                    <a16:creationId xmlns:a16="http://schemas.microsoft.com/office/drawing/2014/main" id="{4703F7C5-3045-E8A2-8A42-67846FE22621}"/>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87394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Debate</a:t>
            </a:r>
          </a:p>
        </p:txBody>
      </p:sp>
      <p:sp>
        <p:nvSpPr>
          <p:cNvPr id="14" name="Speech Bubble: Rectangle with Corners Rounded 13">
            <a:extLst>
              <a:ext uri="{FF2B5EF4-FFF2-40B4-BE49-F238E27FC236}">
                <a16:creationId xmlns:a16="http://schemas.microsoft.com/office/drawing/2014/main" id="{D69535DD-7ECA-2411-87A9-BB0744CBC936}"/>
              </a:ext>
            </a:extLst>
          </p:cNvPr>
          <p:cNvSpPr/>
          <p:nvPr/>
        </p:nvSpPr>
        <p:spPr>
          <a:xfrm>
            <a:off x="670190" y="2053167"/>
            <a:ext cx="3375378"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tx1"/>
                </a:solidFill>
                <a:latin typeface="Arial" panose="020B0604020202020204" pitchFamily="34" charset="0"/>
                <a:cs typeface="Arial" panose="020B0604020202020204" pitchFamily="34" charset="0"/>
              </a:rPr>
              <a:t>¿Por qué es importante que la asistente social involucre a la madre de Nadia en el desarrollo del plan del caso?</a:t>
            </a:r>
          </a:p>
        </p:txBody>
      </p:sp>
      <p:sp>
        <p:nvSpPr>
          <p:cNvPr id="15" name="Speech Bubble: Rectangle with Corners Rounded 14">
            <a:extLst>
              <a:ext uri="{FF2B5EF4-FFF2-40B4-BE49-F238E27FC236}">
                <a16:creationId xmlns:a16="http://schemas.microsoft.com/office/drawing/2014/main" id="{6EA47513-7634-97A8-9CC3-49F36C8BBB35}"/>
              </a:ext>
            </a:extLst>
          </p:cNvPr>
          <p:cNvSpPr/>
          <p:nvPr/>
        </p:nvSpPr>
        <p:spPr>
          <a:xfrm>
            <a:off x="4408311" y="2053167"/>
            <a:ext cx="3375378"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tx1"/>
                </a:solidFill>
                <a:latin typeface="Arial" panose="020B0604020202020204" pitchFamily="34" charset="0"/>
                <a:cs typeface="Arial" panose="020B0604020202020204" pitchFamily="34" charset="0"/>
              </a:rPr>
              <a:t>En su práctica, ¿cómo garantizan uds. actualmente que haya un responsable y un cronograma específicos para cada acción?</a:t>
            </a:r>
          </a:p>
        </p:txBody>
      </p:sp>
      <p:sp>
        <p:nvSpPr>
          <p:cNvPr id="16" name="Speech Bubble: Rectangle with Corners Rounded 15">
            <a:extLst>
              <a:ext uri="{FF2B5EF4-FFF2-40B4-BE49-F238E27FC236}">
                <a16:creationId xmlns:a16="http://schemas.microsoft.com/office/drawing/2014/main" id="{5FDDC2EC-A9EC-8A9B-C57C-D5707E7E9561}"/>
              </a:ext>
            </a:extLst>
          </p:cNvPr>
          <p:cNvSpPr/>
          <p:nvPr/>
        </p:nvSpPr>
        <p:spPr>
          <a:xfrm>
            <a:off x="8184444" y="2053167"/>
            <a:ext cx="3375378" cy="2751666"/>
          </a:xfrm>
          <a:prstGeom prst="wedgeRoundRectCallout">
            <a:avLst>
              <a:gd name="adj1" fmla="val -1101"/>
              <a:gd name="adj2" fmla="val 7004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400" dirty="0">
                <a:solidFill>
                  <a:schemeClr val="tx1"/>
                </a:solidFill>
                <a:latin typeface="Arial" panose="020B0604020202020204" pitchFamily="34" charset="0"/>
                <a:cs typeface="Arial" panose="020B0604020202020204" pitchFamily="34" charset="0"/>
              </a:rPr>
              <a:t>¿Qué creen que debería incluir el plan de caso de Nadia? </a:t>
            </a:r>
          </a:p>
        </p:txBody>
      </p:sp>
      <p:sp>
        <p:nvSpPr>
          <p:cNvPr id="2" name="Rectangle 1">
            <a:extLst>
              <a:ext uri="{FF2B5EF4-FFF2-40B4-BE49-F238E27FC236}">
                <a16:creationId xmlns:a16="http://schemas.microsoft.com/office/drawing/2014/main" id="{8283BBD5-0ACD-3A7E-CD6E-07DA099A217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832578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 </a:t>
            </a:r>
            <a:endParaRPr lang="es-ES_tradnl" sz="5400" b="1" dirty="0">
              <a:solidFill>
                <a:schemeClr val="bg1">
                  <a:lumMod val="75000"/>
                </a:schemeClr>
              </a:solidFill>
            </a:endParaRPr>
          </a:p>
        </p:txBody>
      </p:sp>
    </p:spTree>
    <p:extLst>
      <p:ext uri="{BB962C8B-B14F-4D97-AF65-F5344CB8AC3E}">
        <p14:creationId xmlns:p14="http://schemas.microsoft.com/office/powerpoint/2010/main" val="3363028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Aspectos clave</a:t>
            </a:r>
          </a:p>
        </p:txBody>
      </p:sp>
      <p:grpSp>
        <p:nvGrpSpPr>
          <p:cNvPr id="4" name="Group 3">
            <a:extLst>
              <a:ext uri="{FF2B5EF4-FFF2-40B4-BE49-F238E27FC236}">
                <a16:creationId xmlns:a16="http://schemas.microsoft.com/office/drawing/2014/main" id="{C0B01035-D454-3038-7A84-57CF16259A9C}"/>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59F72BE6-0CE3-0B25-BAE0-2C72DAE5A936}"/>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93C045A6-30DF-2216-890F-46A6430778A8}"/>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Single Corner Snipped 10">
                <a:extLst>
                  <a:ext uri="{FF2B5EF4-FFF2-40B4-BE49-F238E27FC236}">
                    <a16:creationId xmlns:a16="http://schemas.microsoft.com/office/drawing/2014/main" id="{E5194DD4-F5F2-F5B8-1EF1-63094F3D7542}"/>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Single Corner Snipped 11">
                <a:extLst>
                  <a:ext uri="{FF2B5EF4-FFF2-40B4-BE49-F238E27FC236}">
                    <a16:creationId xmlns:a16="http://schemas.microsoft.com/office/drawing/2014/main" id="{E2307F5B-E7F5-2BEE-AD5D-9BEE9E3D5BD5}"/>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FF88FD00-03DE-6B27-7555-B56E5949EDAB}"/>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23D02CFD-BE5E-6DD5-E803-E2A5E08FE47B}"/>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Oval 8">
                <a:extLst>
                  <a:ext uri="{FF2B5EF4-FFF2-40B4-BE49-F238E27FC236}">
                    <a16:creationId xmlns:a16="http://schemas.microsoft.com/office/drawing/2014/main" id="{79DAF32B-9922-5353-5258-3E02E66AA8C7}"/>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F6FF189E-8DEA-17D9-BF0A-3F638C87249D}"/>
              </a:ext>
            </a:extLst>
          </p:cNvPr>
          <p:cNvSpPr txBox="1"/>
          <p:nvPr/>
        </p:nvSpPr>
        <p:spPr>
          <a:xfrm>
            <a:off x="738455" y="4272055"/>
            <a:ext cx="2497050" cy="369332"/>
          </a:xfrm>
          <a:prstGeom prst="rect">
            <a:avLst/>
          </a:prstGeom>
          <a:noFill/>
        </p:spPr>
        <p:txBody>
          <a:bodyPr wrap="square" rtlCol="0">
            <a:spAutoFit/>
          </a:bodyPr>
          <a:lstStyle/>
          <a:p>
            <a:pPr algn="ctr"/>
            <a:r>
              <a:rPr lang="es-ES_tradnl" b="1" spc="300" dirty="0">
                <a:solidFill>
                  <a:schemeClr val="accent4"/>
                </a:solidFill>
                <a:latin typeface="Arial" panose="020B0604020202020204" pitchFamily="34" charset="0"/>
                <a:cs typeface="Arial" panose="020B0604020202020204" pitchFamily="34" charset="0"/>
              </a:rPr>
              <a:t>PLAN DE CASO</a:t>
            </a:r>
          </a:p>
        </p:txBody>
      </p:sp>
      <p:sp>
        <p:nvSpPr>
          <p:cNvPr id="14" name="TextBox 13">
            <a:extLst>
              <a:ext uri="{FF2B5EF4-FFF2-40B4-BE49-F238E27FC236}">
                <a16:creationId xmlns:a16="http://schemas.microsoft.com/office/drawing/2014/main" id="{F3E02058-7FBF-8359-E853-EF2D7CA1A0FF}"/>
              </a:ext>
            </a:extLst>
          </p:cNvPr>
          <p:cNvSpPr txBox="1"/>
          <p:nvPr/>
        </p:nvSpPr>
        <p:spPr>
          <a:xfrm>
            <a:off x="4023803" y="1701872"/>
            <a:ext cx="4075199" cy="4224811"/>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sz="1400" b="1" dirty="0">
                <a:solidFill>
                  <a:schemeClr val="dk1"/>
                </a:solidFill>
                <a:latin typeface="Arial"/>
                <a:ea typeface="Arial"/>
                <a:cs typeface="Arial"/>
                <a:sym typeface="Arial"/>
              </a:rPr>
              <a:t>POR QUÉ</a:t>
            </a:r>
          </a:p>
          <a:p>
            <a:pPr marR="0" lvl="0" algn="l" rtl="0">
              <a:lnSpc>
                <a:spcPct val="107000"/>
              </a:lnSpc>
              <a:spcBef>
                <a:spcPts val="0"/>
              </a:spcBef>
              <a:spcAft>
                <a:spcPts val="0"/>
              </a:spcAft>
            </a:pPr>
            <a:endParaRPr lang="es-ES_tradnl" sz="1400" b="1" dirty="0">
              <a:solidFill>
                <a:schemeClr val="dk1"/>
              </a:solidFill>
              <a:latin typeface="Arial"/>
              <a:ea typeface="Arial"/>
              <a:cs typeface="Arial"/>
              <a:sym typeface="Arial"/>
            </a:endParaRPr>
          </a:p>
          <a:p>
            <a:pPr marL="285750" marR="0" lvl="0" indent="-285750" algn="l" rtl="0">
              <a:lnSpc>
                <a:spcPct val="107000"/>
              </a:lnSpc>
              <a:spcBef>
                <a:spcPts val="0"/>
              </a:spcBef>
              <a:spcAft>
                <a:spcPts val="0"/>
              </a:spcAft>
              <a:buFont typeface="Arial" panose="020B0604020202020204" pitchFamily="34" charset="0"/>
              <a:buChar char="•"/>
            </a:pPr>
            <a:r>
              <a:rPr lang="es-ES_tradnl" sz="1400" dirty="0">
                <a:solidFill>
                  <a:schemeClr val="dk1"/>
                </a:solidFill>
                <a:latin typeface="Arial"/>
                <a:ea typeface="Arial"/>
                <a:cs typeface="Arial"/>
                <a:sym typeface="Arial"/>
              </a:rPr>
              <a:t>Registrar y planificar las intervenciones acordadas necesarias.</a:t>
            </a:r>
          </a:p>
          <a:p>
            <a:pPr marL="285750" marR="0" lvl="0" indent="-285750" algn="l" rtl="0">
              <a:lnSpc>
                <a:spcPct val="107000"/>
              </a:lnSpc>
              <a:spcBef>
                <a:spcPts val="0"/>
              </a:spcBef>
              <a:spcAft>
                <a:spcPts val="0"/>
              </a:spcAft>
              <a:buFont typeface="Arial" panose="020B0604020202020204" pitchFamily="34" charset="0"/>
              <a:buChar char="•"/>
            </a:pPr>
            <a:r>
              <a:rPr lang="es-ES_tradnl" sz="1400" dirty="0">
                <a:solidFill>
                  <a:schemeClr val="dk1"/>
                </a:solidFill>
                <a:latin typeface="Arial"/>
                <a:ea typeface="Arial"/>
                <a:cs typeface="Arial"/>
                <a:sym typeface="Arial"/>
              </a:rPr>
              <a:t>Garantizar la protección de la/del menor.</a:t>
            </a:r>
          </a:p>
          <a:p>
            <a:pPr marL="285750" marR="0" lvl="0" indent="-285750" algn="l" rtl="0">
              <a:lnSpc>
                <a:spcPct val="107000"/>
              </a:lnSpc>
              <a:spcBef>
                <a:spcPts val="0"/>
              </a:spcBef>
              <a:spcAft>
                <a:spcPts val="0"/>
              </a:spcAft>
              <a:buFont typeface="Arial" panose="020B0604020202020204" pitchFamily="34" charset="0"/>
              <a:buChar char="•"/>
            </a:pPr>
            <a:r>
              <a:rPr lang="es-ES_tradnl" sz="1400" dirty="0">
                <a:solidFill>
                  <a:schemeClr val="dk1"/>
                </a:solidFill>
                <a:latin typeface="Arial"/>
                <a:ea typeface="Arial"/>
                <a:cs typeface="Arial"/>
                <a:sym typeface="Arial"/>
              </a:rPr>
              <a:t>Velar por la atención y bienestar de la/del menor.</a:t>
            </a:r>
          </a:p>
          <a:p>
            <a:pPr marL="285750" marR="0" lvl="0" indent="-285750" algn="l" rtl="0">
              <a:lnSpc>
                <a:spcPct val="107000"/>
              </a:lnSpc>
              <a:spcBef>
                <a:spcPts val="0"/>
              </a:spcBef>
              <a:spcAft>
                <a:spcPts val="0"/>
              </a:spcAft>
              <a:buFont typeface="Arial" panose="020B0604020202020204" pitchFamily="34" charset="0"/>
              <a:buChar char="•"/>
            </a:pPr>
            <a:r>
              <a:rPr lang="es-ES_tradnl" sz="1400" dirty="0">
                <a:solidFill>
                  <a:schemeClr val="dk1"/>
                </a:solidFill>
                <a:latin typeface="Arial"/>
                <a:ea typeface="Arial"/>
                <a:cs typeface="Arial"/>
                <a:sym typeface="Arial"/>
              </a:rPr>
              <a:t>Atender las necesidades de la/del menor que se hayan identificado en la evaluación.</a:t>
            </a:r>
          </a:p>
          <a:p>
            <a:pPr marR="0" lvl="0" algn="l" rtl="0">
              <a:lnSpc>
                <a:spcPct val="107000"/>
              </a:lnSpc>
              <a:spcBef>
                <a:spcPts val="0"/>
              </a:spcBef>
              <a:spcAft>
                <a:spcPts val="0"/>
              </a:spcAft>
            </a:pPr>
            <a:endParaRPr lang="es-ES_tradnl" sz="1400" dirty="0">
              <a:solidFill>
                <a:schemeClr val="dk1"/>
              </a:solidFill>
              <a:latin typeface="Arial"/>
              <a:ea typeface="Arial"/>
              <a:cs typeface="Arial"/>
              <a:sym typeface="Arial"/>
            </a:endParaRPr>
          </a:p>
          <a:p>
            <a:pPr marL="0" marR="0" lvl="0" indent="0" algn="l" rtl="0">
              <a:lnSpc>
                <a:spcPct val="107000"/>
              </a:lnSpc>
              <a:spcBef>
                <a:spcPts val="0"/>
              </a:spcBef>
              <a:spcAft>
                <a:spcPts val="0"/>
              </a:spcAft>
              <a:buNone/>
            </a:pPr>
            <a:r>
              <a:rPr lang="es-ES_tradnl" sz="1400" b="1" dirty="0">
                <a:solidFill>
                  <a:schemeClr val="dk1"/>
                </a:solidFill>
                <a:latin typeface="Arial"/>
                <a:ea typeface="Arial"/>
                <a:cs typeface="Arial"/>
                <a:sym typeface="Arial"/>
              </a:rPr>
              <a:t>QUIÉN</a:t>
            </a:r>
          </a:p>
          <a:p>
            <a:pPr marL="0" marR="0" lvl="0" indent="0" algn="l" rtl="0">
              <a:lnSpc>
                <a:spcPct val="107000"/>
              </a:lnSpc>
              <a:spcBef>
                <a:spcPts val="0"/>
              </a:spcBef>
              <a:spcAft>
                <a:spcPts val="0"/>
              </a:spcAft>
              <a:buNone/>
            </a:pPr>
            <a:endParaRPr lang="es-ES_tradnl" sz="14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400" dirty="0">
                <a:solidFill>
                  <a:schemeClr val="dk1"/>
                </a:solidFill>
                <a:latin typeface="Arial"/>
                <a:ea typeface="Arial"/>
                <a:cs typeface="Arial"/>
                <a:sym typeface="Arial"/>
              </a:rPr>
              <a:t>En la medida de lo posible, la/el menor y otras personas importantes que hagan parte de su entorno, así como proveedores de servicios y autoridades competentes que tengan alguna función o rol que desempeñar en el logro de los objetivos (con el debido consentimiento). </a:t>
            </a:r>
          </a:p>
        </p:txBody>
      </p:sp>
      <p:sp>
        <p:nvSpPr>
          <p:cNvPr id="15" name="TextBox 14">
            <a:extLst>
              <a:ext uri="{FF2B5EF4-FFF2-40B4-BE49-F238E27FC236}">
                <a16:creationId xmlns:a16="http://schemas.microsoft.com/office/drawing/2014/main" id="{F8AA9E2C-D47E-3D55-7CDF-419272E6DD38}"/>
              </a:ext>
            </a:extLst>
          </p:cNvPr>
          <p:cNvSpPr txBox="1"/>
          <p:nvPr/>
        </p:nvSpPr>
        <p:spPr>
          <a:xfrm>
            <a:off x="8454495" y="1701872"/>
            <a:ext cx="2999049" cy="4685835"/>
          </a:xfrm>
          <a:prstGeom prst="rect">
            <a:avLst/>
          </a:prstGeom>
          <a:noFill/>
        </p:spPr>
        <p:txBody>
          <a:bodyPr wrap="square">
            <a:spAutoFit/>
          </a:bodyPr>
          <a:lstStyle/>
          <a:p>
            <a:pPr marR="0" lvl="0" algn="l" rtl="0">
              <a:lnSpc>
                <a:spcPct val="107000"/>
              </a:lnSpc>
              <a:spcBef>
                <a:spcPts val="0"/>
              </a:spcBef>
              <a:spcAft>
                <a:spcPts val="0"/>
              </a:spcAft>
            </a:pPr>
            <a:r>
              <a:rPr lang="es-ES_tradnl" sz="1400" b="1" dirty="0">
                <a:solidFill>
                  <a:schemeClr val="dk1"/>
                </a:solidFill>
                <a:latin typeface="Arial"/>
                <a:ea typeface="Arial"/>
                <a:cs typeface="Arial"/>
                <a:sym typeface="Arial"/>
              </a:rPr>
              <a:t>CUÁNDO</a:t>
            </a:r>
          </a:p>
          <a:p>
            <a:pPr marR="0" lvl="0" algn="l" rtl="0">
              <a:lnSpc>
                <a:spcPct val="107000"/>
              </a:lnSpc>
              <a:spcBef>
                <a:spcPts val="0"/>
              </a:spcBef>
              <a:spcAft>
                <a:spcPts val="0"/>
              </a:spcAft>
            </a:pPr>
            <a:endParaRPr lang="es-ES_tradnl" sz="14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400" dirty="0">
                <a:solidFill>
                  <a:schemeClr val="dk1"/>
                </a:solidFill>
                <a:latin typeface="Arial"/>
                <a:ea typeface="Arial"/>
                <a:cs typeface="Arial"/>
                <a:sym typeface="Arial"/>
              </a:rPr>
              <a:t>Según el nivel de riesgo del caso:</a:t>
            </a:r>
          </a:p>
          <a:p>
            <a:pPr marR="0" lvl="0" algn="l" rtl="0">
              <a:lnSpc>
                <a:spcPct val="107000"/>
              </a:lnSpc>
              <a:spcBef>
                <a:spcPts val="0"/>
              </a:spcBef>
              <a:spcAft>
                <a:spcPts val="0"/>
              </a:spcAft>
            </a:pPr>
            <a:r>
              <a:rPr lang="es-ES_tradnl" sz="1400" dirty="0">
                <a:solidFill>
                  <a:schemeClr val="dk1"/>
                </a:solidFill>
                <a:latin typeface="Arial"/>
                <a:ea typeface="Arial"/>
                <a:cs typeface="Arial"/>
                <a:sym typeface="Arial"/>
              </a:rPr>
              <a:t> </a:t>
            </a:r>
          </a:p>
          <a:p>
            <a:pPr marL="285750" indent="-285750">
              <a:lnSpc>
                <a:spcPct val="107000"/>
              </a:lnSpc>
              <a:buFont typeface="Arial" panose="020B0604020202020204" pitchFamily="34" charset="0"/>
              <a:buChar char="•"/>
            </a:pPr>
            <a:r>
              <a:rPr lang="es-ES_tradnl" sz="1400" i="1" dirty="0">
                <a:solidFill>
                  <a:schemeClr val="dk1"/>
                </a:solidFill>
                <a:latin typeface="Arial"/>
                <a:ea typeface="Arial"/>
                <a:cs typeface="Arial"/>
                <a:sym typeface="Arial"/>
              </a:rPr>
              <a:t>Riesgo alto: </a:t>
            </a:r>
            <a:r>
              <a:rPr lang="es-ES_tradnl" sz="1400" dirty="0">
                <a:solidFill>
                  <a:schemeClr val="dk1"/>
                </a:solidFill>
                <a:latin typeface="Arial"/>
                <a:ea typeface="Arial"/>
                <a:cs typeface="Arial"/>
                <a:sym typeface="Arial"/>
              </a:rPr>
              <a:t>máximo 3 días después de la evaluación.</a:t>
            </a:r>
          </a:p>
          <a:p>
            <a:pPr marL="285750" indent="-285750">
              <a:lnSpc>
                <a:spcPct val="107000"/>
              </a:lnSpc>
              <a:buFont typeface="Arial" panose="020B0604020202020204" pitchFamily="34" charset="0"/>
              <a:buChar char="•"/>
            </a:pPr>
            <a:r>
              <a:rPr lang="es-ES_tradnl" sz="1400" i="1" dirty="0">
                <a:solidFill>
                  <a:schemeClr val="dk1"/>
                </a:solidFill>
                <a:latin typeface="Arial"/>
                <a:ea typeface="Arial"/>
                <a:cs typeface="Arial"/>
                <a:sym typeface="Arial"/>
              </a:rPr>
              <a:t>Riesgo medio: </a:t>
            </a:r>
            <a:r>
              <a:rPr lang="es-ES_tradnl" sz="1400" dirty="0">
                <a:solidFill>
                  <a:schemeClr val="dk1"/>
                </a:solidFill>
                <a:latin typeface="Arial"/>
                <a:ea typeface="Arial"/>
                <a:cs typeface="Arial"/>
                <a:sym typeface="Arial"/>
              </a:rPr>
              <a:t>máximo una semana después de la evaluación.</a:t>
            </a:r>
          </a:p>
          <a:p>
            <a:pPr marL="285750" indent="-285750">
              <a:lnSpc>
                <a:spcPct val="107000"/>
              </a:lnSpc>
              <a:buFont typeface="Arial" panose="020B0604020202020204" pitchFamily="34" charset="0"/>
              <a:buChar char="•"/>
            </a:pPr>
            <a:r>
              <a:rPr lang="es-ES_tradnl" sz="1400" i="1" dirty="0">
                <a:solidFill>
                  <a:schemeClr val="dk1"/>
                </a:solidFill>
                <a:latin typeface="Arial"/>
                <a:ea typeface="Arial"/>
                <a:cs typeface="Arial"/>
                <a:sym typeface="Arial"/>
              </a:rPr>
              <a:t>Riesgo bajo: </a:t>
            </a:r>
            <a:r>
              <a:rPr lang="es-ES_tradnl" sz="1400" dirty="0">
                <a:solidFill>
                  <a:schemeClr val="dk1"/>
                </a:solidFill>
                <a:latin typeface="Arial"/>
                <a:ea typeface="Arial"/>
                <a:cs typeface="Arial"/>
                <a:sym typeface="Arial"/>
              </a:rPr>
              <a:t>máximo 2 semanas después de la evaluación.</a:t>
            </a:r>
          </a:p>
          <a:p>
            <a:pPr marR="0" lvl="0" algn="l" rtl="0">
              <a:lnSpc>
                <a:spcPct val="107000"/>
              </a:lnSpc>
              <a:spcBef>
                <a:spcPts val="0"/>
              </a:spcBef>
              <a:spcAft>
                <a:spcPts val="0"/>
              </a:spcAft>
            </a:pPr>
            <a:endParaRPr lang="es-ES_tradnl" sz="1400"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400" dirty="0">
                <a:solidFill>
                  <a:schemeClr val="dk1"/>
                </a:solidFill>
                <a:latin typeface="Arial"/>
                <a:ea typeface="Arial"/>
                <a:cs typeface="Arial"/>
                <a:sym typeface="Arial"/>
              </a:rPr>
              <a:t>O siempre que en una revisión del caso se determine la necesidad de revisar el plan de caso.</a:t>
            </a:r>
          </a:p>
          <a:p>
            <a:pPr marR="0" lvl="0" algn="l" rtl="0">
              <a:lnSpc>
                <a:spcPct val="107000"/>
              </a:lnSpc>
              <a:spcBef>
                <a:spcPts val="0"/>
              </a:spcBef>
              <a:spcAft>
                <a:spcPts val="0"/>
              </a:spcAft>
            </a:pPr>
            <a:r>
              <a:rPr lang="es-ES_tradnl" sz="1400" dirty="0">
                <a:solidFill>
                  <a:schemeClr val="dk1"/>
                </a:solidFill>
                <a:latin typeface="Arial"/>
                <a:ea typeface="Arial"/>
                <a:cs typeface="Arial"/>
                <a:sym typeface="Arial"/>
              </a:rPr>
              <a:t> </a:t>
            </a:r>
          </a:p>
          <a:p>
            <a:pPr marR="0" lvl="0" algn="l" rtl="0">
              <a:lnSpc>
                <a:spcPct val="107000"/>
              </a:lnSpc>
              <a:spcBef>
                <a:spcPts val="0"/>
              </a:spcBef>
              <a:spcAft>
                <a:spcPts val="0"/>
              </a:spcAft>
            </a:pPr>
            <a:r>
              <a:rPr lang="es-ES_tradnl" sz="1400" i="1" dirty="0">
                <a:solidFill>
                  <a:schemeClr val="dk1"/>
                </a:solidFill>
                <a:latin typeface="Arial"/>
                <a:ea typeface="Arial"/>
                <a:cs typeface="Arial"/>
                <a:sym typeface="Arial"/>
              </a:rPr>
              <a:t>Cuando se haya formulado el plan de caso, el formulario debe ser aprobado por el/la supervisor.</a:t>
            </a:r>
          </a:p>
        </p:txBody>
      </p:sp>
      <p:sp>
        <p:nvSpPr>
          <p:cNvPr id="6" name="Rectangle 5">
            <a:extLst>
              <a:ext uri="{FF2B5EF4-FFF2-40B4-BE49-F238E27FC236}">
                <a16:creationId xmlns:a16="http://schemas.microsoft.com/office/drawing/2014/main" id="{AA3BC924-0033-62E5-206B-0F0B14739916}"/>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grpSp>
        <p:nvGrpSpPr>
          <p:cNvPr id="2" name="Group 1">
            <a:extLst>
              <a:ext uri="{FF2B5EF4-FFF2-40B4-BE49-F238E27FC236}">
                <a16:creationId xmlns:a16="http://schemas.microsoft.com/office/drawing/2014/main" id="{FCF20CF2-8FA8-92A5-1D6D-4FF1811A363A}"/>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833BFB05-42F5-B1BA-30DF-29775EA73C6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7" name="Group 16">
              <a:extLst>
                <a:ext uri="{FF2B5EF4-FFF2-40B4-BE49-F238E27FC236}">
                  <a16:creationId xmlns:a16="http://schemas.microsoft.com/office/drawing/2014/main" id="{C21515F4-F879-EE8C-1B35-DD8DF2E83F80}"/>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DE980226-FE7E-3988-42C5-9421C0BCCDBB}"/>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19</a:t>
                </a:r>
              </a:p>
            </p:txBody>
          </p:sp>
          <p:sp>
            <p:nvSpPr>
              <p:cNvPr id="22" name="Rectangle 21">
                <a:extLst>
                  <a:ext uri="{FF2B5EF4-FFF2-40B4-BE49-F238E27FC236}">
                    <a16:creationId xmlns:a16="http://schemas.microsoft.com/office/drawing/2014/main" id="{5A4B057C-06D1-EDF5-6B4E-55F04498574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8" name="Group 17">
              <a:extLst>
                <a:ext uri="{FF2B5EF4-FFF2-40B4-BE49-F238E27FC236}">
                  <a16:creationId xmlns:a16="http://schemas.microsoft.com/office/drawing/2014/main" id="{DE39BE6B-774F-FFC4-0D01-C012D0FAA312}"/>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BF058918-B4D9-51C4-64E0-BC14C5FE3E20}"/>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19">
                <a:extLst>
                  <a:ext uri="{FF2B5EF4-FFF2-40B4-BE49-F238E27FC236}">
                    <a16:creationId xmlns:a16="http://schemas.microsoft.com/office/drawing/2014/main" id="{EDB2BA58-C4EC-88FC-D4F2-98628837A4C2}"/>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14570227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Aspectos clave</a:t>
            </a:r>
          </a:p>
        </p:txBody>
      </p:sp>
      <p:sp>
        <p:nvSpPr>
          <p:cNvPr id="5" name="TextBox 4">
            <a:extLst>
              <a:ext uri="{FF2B5EF4-FFF2-40B4-BE49-F238E27FC236}">
                <a16:creationId xmlns:a16="http://schemas.microsoft.com/office/drawing/2014/main" id="{3D6B68B3-05E8-788E-AB69-5EC5014E5C55}"/>
              </a:ext>
            </a:extLst>
          </p:cNvPr>
          <p:cNvSpPr txBox="1"/>
          <p:nvPr/>
        </p:nvSpPr>
        <p:spPr>
          <a:xfrm>
            <a:off x="674511" y="1630739"/>
            <a:ext cx="3378200" cy="3333220"/>
          </a:xfrm>
          <a:prstGeom prst="rect">
            <a:avLst/>
          </a:prstGeom>
          <a:noFill/>
        </p:spPr>
        <p:txBody>
          <a:bodyPr wrap="square">
            <a:spAutoFit/>
          </a:bodyPr>
          <a:lstStyle/>
          <a:p>
            <a:pPr lvl="0" rtl="0">
              <a:lnSpc>
                <a:spcPct val="90000"/>
              </a:lnSpc>
              <a:spcAft>
                <a:spcPts val="0"/>
              </a:spcAft>
              <a:buClr>
                <a:schemeClr val="dk2"/>
              </a:buClr>
              <a:buSzPts val="1800"/>
            </a:pPr>
            <a:r>
              <a:rPr lang="es-ES_tradnl" sz="1800" b="1" dirty="0">
                <a:latin typeface="Arial" panose="020B0604020202020204" pitchFamily="34" charset="0"/>
                <a:cs typeface="Arial" panose="020B0604020202020204" pitchFamily="34" charset="0"/>
              </a:rPr>
              <a:t>OBJETIVO</a:t>
            </a: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a:lnSpc>
                <a:spcPct val="90000"/>
              </a:lnSpc>
              <a:buClr>
                <a:schemeClr val="dk2"/>
              </a:buClr>
              <a:buSzPts val="1800"/>
            </a:pPr>
            <a:r>
              <a:rPr lang="es-ES_tradnl" sz="1800" dirty="0">
                <a:latin typeface="Arial" panose="020B0604020202020204" pitchFamily="34" charset="0"/>
                <a:cs typeface="Arial" panose="020B0604020202020204" pitchFamily="34" charset="0"/>
              </a:rPr>
              <a:t>El plan de caso debe ser específico, medible, alcanzable/de mutuo acuerdo, realista/pertinente y sujeto a un plazo límite</a:t>
            </a:r>
            <a:r>
              <a:rPr lang="es-ES_tradnl" dirty="0">
                <a:latin typeface="Arial" panose="020B0604020202020204" pitchFamily="34" charset="0"/>
                <a:cs typeface="Arial" panose="020B0604020202020204" pitchFamily="34" charset="0"/>
              </a:rPr>
              <a:t>.</a:t>
            </a:r>
            <a:endParaRPr lang="es-ES_tradnl" sz="1800"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800" i="1" dirty="0">
                <a:latin typeface="Arial" panose="020B0604020202020204" pitchFamily="34" charset="0"/>
                <a:cs typeface="Arial" panose="020B0604020202020204" pitchFamily="34" charset="0"/>
              </a:rPr>
              <a:t>A través del panel de control de CPIMS+, el/la supervisor/a puede acceder fácilmente al plan de caso para revisarlo y aprobarlo en en el sistema. </a:t>
            </a:r>
          </a:p>
        </p:txBody>
      </p:sp>
      <p:sp>
        <p:nvSpPr>
          <p:cNvPr id="6" name="TextBox 5">
            <a:extLst>
              <a:ext uri="{FF2B5EF4-FFF2-40B4-BE49-F238E27FC236}">
                <a16:creationId xmlns:a16="http://schemas.microsoft.com/office/drawing/2014/main" id="{28DC3BEB-D813-4CC5-A568-834F029DE918}"/>
              </a:ext>
            </a:extLst>
          </p:cNvPr>
          <p:cNvSpPr txBox="1"/>
          <p:nvPr/>
        </p:nvSpPr>
        <p:spPr>
          <a:xfrm>
            <a:off x="4406900" y="1630739"/>
            <a:ext cx="2908300" cy="4330416"/>
          </a:xfrm>
          <a:prstGeom prst="rect">
            <a:avLst/>
          </a:prstGeom>
          <a:noFill/>
        </p:spPr>
        <p:txBody>
          <a:bodyPr wrap="square">
            <a:spAutoFit/>
          </a:bodyPr>
          <a:lstStyle/>
          <a:p>
            <a:pPr lvl="0" rtl="0">
              <a:lnSpc>
                <a:spcPct val="90000"/>
              </a:lnSpc>
              <a:spcAft>
                <a:spcPts val="0"/>
              </a:spcAft>
              <a:buClr>
                <a:srgbClr val="000000"/>
              </a:buClr>
              <a:buSzPts val="1800"/>
            </a:pPr>
            <a:r>
              <a:rPr lang="es-ES_tradnl" sz="1800" b="1" dirty="0">
                <a:latin typeface="Arial" panose="020B0604020202020204" pitchFamily="34" charset="0"/>
                <a:ea typeface="Helvetica Neue"/>
                <a:cs typeface="Arial" panose="020B0604020202020204" pitchFamily="34" charset="0"/>
                <a:sym typeface="Helvetica Neue"/>
              </a:rPr>
              <a:t>ENFOQUE EN LA FAMILIA</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dirty="0">
                <a:latin typeface="Arial" panose="020B0604020202020204" pitchFamily="34" charset="0"/>
                <a:ea typeface="Helvetica Neue"/>
                <a:cs typeface="Arial" panose="020B0604020202020204" pitchFamily="34" charset="0"/>
                <a:sym typeface="Helvetica Neue"/>
              </a:rPr>
              <a:t>El plan de caso debe centrarse en la familia</a:t>
            </a:r>
            <a:r>
              <a:rPr lang="es-ES_tradnl" dirty="0">
                <a:latin typeface="Arial" panose="020B0604020202020204" pitchFamily="34" charset="0"/>
                <a:ea typeface="Helvetica Neue"/>
                <a:cs typeface="Arial" panose="020B0604020202020204" pitchFamily="34" charset="0"/>
                <a:sym typeface="Helvetica Neue"/>
              </a:rPr>
              <a:t>,</a:t>
            </a:r>
            <a:r>
              <a:rPr lang="es-ES_tradnl" sz="1800" dirty="0">
                <a:latin typeface="Arial" panose="020B0604020202020204" pitchFamily="34" charset="0"/>
                <a:ea typeface="Helvetica Neue"/>
                <a:cs typeface="Arial" panose="020B0604020202020204" pitchFamily="34" charset="0"/>
                <a:sym typeface="Helvetica Neue"/>
              </a:rPr>
              <a:t> identificar sus necesidades y fortalezas, y ayudar a fortalecer la capacidad de la familia para proteger y cuidar de la/del menor.</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i="1" dirty="0">
                <a:latin typeface="Arial" panose="020B0604020202020204" pitchFamily="34" charset="0"/>
                <a:ea typeface="Helvetica Neue"/>
                <a:cs typeface="Arial" panose="020B0604020202020204" pitchFamily="34" charset="0"/>
                <a:sym typeface="Helvetica Neue"/>
              </a:rPr>
              <a:t>En CPIMS+ es posible agregar a las personas que participaron en la formulación del plan de caso. </a:t>
            </a:r>
          </a:p>
        </p:txBody>
      </p:sp>
      <p:sp>
        <p:nvSpPr>
          <p:cNvPr id="7" name="TextBox 6">
            <a:extLst>
              <a:ext uri="{FF2B5EF4-FFF2-40B4-BE49-F238E27FC236}">
                <a16:creationId xmlns:a16="http://schemas.microsoft.com/office/drawing/2014/main" id="{DA7128F4-6220-D8D1-D087-E145509C24AC}"/>
              </a:ext>
            </a:extLst>
          </p:cNvPr>
          <p:cNvSpPr txBox="1"/>
          <p:nvPr/>
        </p:nvSpPr>
        <p:spPr>
          <a:xfrm>
            <a:off x="7669389" y="1630739"/>
            <a:ext cx="3848100" cy="4829014"/>
          </a:xfrm>
          <a:prstGeom prst="rect">
            <a:avLst/>
          </a:prstGeom>
          <a:noFill/>
        </p:spPr>
        <p:txBody>
          <a:bodyPr wrap="square">
            <a:spAutoFit/>
          </a:bodyPr>
          <a:lstStyle/>
          <a:p>
            <a:pPr lvl="0" rtl="0">
              <a:lnSpc>
                <a:spcPct val="90000"/>
              </a:lnSpc>
              <a:spcAft>
                <a:spcPts val="0"/>
              </a:spcAft>
              <a:buClr>
                <a:srgbClr val="000000"/>
              </a:buClr>
              <a:buSzPts val="1800"/>
            </a:pPr>
            <a:r>
              <a:rPr lang="es-ES_tradnl" sz="1800" b="1" dirty="0">
                <a:latin typeface="Arial" panose="020B0604020202020204" pitchFamily="34" charset="0"/>
                <a:ea typeface="Helvetica Neue"/>
                <a:cs typeface="Arial" panose="020B0604020202020204" pitchFamily="34" charset="0"/>
                <a:sym typeface="Helvetica Neue"/>
              </a:rPr>
              <a:t>CUI</a:t>
            </a:r>
            <a:r>
              <a:rPr lang="es-ES_tradnl" b="1" dirty="0">
                <a:latin typeface="Arial" panose="020B0604020202020204" pitchFamily="34" charset="0"/>
                <a:ea typeface="Helvetica Neue"/>
                <a:cs typeface="Arial" panose="020B0604020202020204" pitchFamily="34" charset="0"/>
                <a:sym typeface="Helvetica Neue"/>
              </a:rPr>
              <a:t>DADO CON</a:t>
            </a:r>
            <a:r>
              <a:rPr lang="es-ES_tradnl" sz="1800" b="1" dirty="0">
                <a:latin typeface="Arial" panose="020B0604020202020204" pitchFamily="34" charset="0"/>
                <a:ea typeface="Helvetica Neue"/>
                <a:cs typeface="Arial" panose="020B0604020202020204" pitchFamily="34" charset="0"/>
                <a:sym typeface="Helvetica Neue"/>
              </a:rPr>
              <a:t> LAS EXPECTATIVAS</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b="0" dirty="0">
                <a:latin typeface="Arial" panose="020B0604020202020204" pitchFamily="34" charset="0"/>
                <a:ea typeface="Helvetica Neue"/>
                <a:cs typeface="Arial" panose="020B0604020202020204" pitchFamily="34" charset="0"/>
                <a:sym typeface="Helvetica Neue"/>
              </a:rPr>
              <a:t>Es muy importante no crear falsas expectativas en la/el menor o su familia sobre la disponibilidad de los servicios.</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b="0" i="1" dirty="0">
                <a:latin typeface="Arial" panose="020B0604020202020204" pitchFamily="34" charset="0"/>
                <a:ea typeface="Helvetica Neue"/>
                <a:cs typeface="Arial" panose="020B0604020202020204" pitchFamily="34" charset="0"/>
                <a:sym typeface="Helvetica Neue"/>
              </a:rPr>
              <a:t>En CPIMS+ hay proveedores de servicios internos (que forman parten de la plataforma CPIMS+) a quienes podrá hacer remisiones de forma directa. Si se trata de un proveedor de servicios que no está en CPIMS+, es posible llenar el formulario de remisión entre agencias y descargarlo a través de CPIMS+ para mantener un registro de la remisión.</a:t>
            </a:r>
          </a:p>
        </p:txBody>
      </p:sp>
      <p:sp>
        <p:nvSpPr>
          <p:cNvPr id="2" name="Rectangle 1">
            <a:extLst>
              <a:ext uri="{FF2B5EF4-FFF2-40B4-BE49-F238E27FC236}">
                <a16:creationId xmlns:a16="http://schemas.microsoft.com/office/drawing/2014/main" id="{BFB21616-F3A5-7134-B1D1-34C4E3ABAC99}"/>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135766919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Demostración en CPIMS</a:t>
            </a:r>
          </a:p>
        </p:txBody>
      </p:sp>
      <p:pic>
        <p:nvPicPr>
          <p:cNvPr id="2" name="Graphic 1" descr="Vlog with solid fill">
            <a:hlinkClick r:id="rId3"/>
            <a:extLst>
              <a:ext uri="{FF2B5EF4-FFF2-40B4-BE49-F238E27FC236}">
                <a16:creationId xmlns:a16="http://schemas.microsoft.com/office/drawing/2014/main" id="{EE767781-0100-E397-5E75-CEDF157711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513" y="1708428"/>
            <a:ext cx="3952227" cy="3952227"/>
          </a:xfrm>
          <a:prstGeom prst="rect">
            <a:avLst/>
          </a:prstGeom>
        </p:spPr>
      </p:pic>
      <p:sp>
        <p:nvSpPr>
          <p:cNvPr id="4" name="Google Shape;798;p37">
            <a:extLst>
              <a:ext uri="{FF2B5EF4-FFF2-40B4-BE49-F238E27FC236}">
                <a16:creationId xmlns:a16="http://schemas.microsoft.com/office/drawing/2014/main" id="{BBB7AE88-C715-2741-F464-E27B57D11B6F}"/>
              </a:ext>
            </a:extLst>
          </p:cNvPr>
          <p:cNvSpPr txBox="1"/>
          <p:nvPr/>
        </p:nvSpPr>
        <p:spPr>
          <a:xfrm>
            <a:off x="5688575" y="1792108"/>
            <a:ext cx="5305500" cy="5033838"/>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Formularios del plan de caso</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6"/>
              </a:rPr>
              <a:t>Agregar o quitar un marcador a un caso</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7"/>
              </a:rPr>
              <a:t>Cómo aprobar un plan de caso</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8"/>
              </a:rPr>
              <a:t>Cómo planear la implementación del plan de caso (Tareas)</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8"/>
              </a:rPr>
              <a:t>Programar una actividad de seguimiento (Tareas) </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9"/>
              </a:rPr>
              <a:t>Cómo filtrar los casos marcados</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40750460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Hora de practicar</a:t>
            </a:r>
          </a:p>
        </p:txBody>
      </p:sp>
      <p:grpSp>
        <p:nvGrpSpPr>
          <p:cNvPr id="2" name="Group 1">
            <a:extLst>
              <a:ext uri="{FF2B5EF4-FFF2-40B4-BE49-F238E27FC236}">
                <a16:creationId xmlns:a16="http://schemas.microsoft.com/office/drawing/2014/main" id="{37C629F7-31FE-E05C-5110-4983CD431DD0}"/>
              </a:ext>
            </a:extLst>
          </p:cNvPr>
          <p:cNvGrpSpPr/>
          <p:nvPr/>
        </p:nvGrpSpPr>
        <p:grpSpPr>
          <a:xfrm>
            <a:off x="1007851" y="2027814"/>
            <a:ext cx="950012" cy="1799163"/>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6934590A-DEB6-9F87-74A0-14C7E4061E7E}"/>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24D5A815-2724-5D44-0927-5C5033E3BF0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7" name="Group 6">
              <a:extLst>
                <a:ext uri="{FF2B5EF4-FFF2-40B4-BE49-F238E27FC236}">
                  <a16:creationId xmlns:a16="http://schemas.microsoft.com/office/drawing/2014/main" id="{20864799-F8F2-B54F-E6AC-912013F8CAAF}"/>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EDED5779-7C11-4CA1-C73D-8358789E8EC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a:extLst>
                  <a:ext uri="{FF2B5EF4-FFF2-40B4-BE49-F238E27FC236}">
                    <a16:creationId xmlns:a16="http://schemas.microsoft.com/office/drawing/2014/main" id="{8DBC8A5F-D65B-2809-9A62-69CBC902850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8" name="Group 7">
              <a:extLst>
                <a:ext uri="{FF2B5EF4-FFF2-40B4-BE49-F238E27FC236}">
                  <a16:creationId xmlns:a16="http://schemas.microsoft.com/office/drawing/2014/main" id="{65E9D792-B6CD-CB3A-6499-5588C98412F7}"/>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1C4B76E8-2460-6026-7519-D76214877A30}"/>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D95A495A-6A29-8CFD-43EE-BC4FF3574CED}"/>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13" name="Group 12">
            <a:extLst>
              <a:ext uri="{FF2B5EF4-FFF2-40B4-BE49-F238E27FC236}">
                <a16:creationId xmlns:a16="http://schemas.microsoft.com/office/drawing/2014/main" id="{17D3C238-66AC-C5EF-D88B-5E44E7C704A2}"/>
              </a:ext>
            </a:extLst>
          </p:cNvPr>
          <p:cNvGrpSpPr/>
          <p:nvPr/>
        </p:nvGrpSpPr>
        <p:grpSpPr>
          <a:xfrm>
            <a:off x="6577111" y="2027814"/>
            <a:ext cx="950012" cy="1799163"/>
            <a:chOff x="7838339" y="2226754"/>
            <a:chExt cx="1969639" cy="3730164"/>
          </a:xfrm>
          <a:solidFill>
            <a:schemeClr val="accent1"/>
          </a:solidFill>
        </p:grpSpPr>
        <p:sp>
          <p:nvSpPr>
            <p:cNvPr id="14" name="Round Same Side Corner Rectangle 3">
              <a:extLst>
                <a:ext uri="{FF2B5EF4-FFF2-40B4-BE49-F238E27FC236}">
                  <a16:creationId xmlns:a16="http://schemas.microsoft.com/office/drawing/2014/main" id="{6AD4A23D-3E51-9032-12B1-9C90D342AB3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DB1C2A31-E3F5-27B6-1516-46AC0DCD684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6" name="Group 15">
              <a:extLst>
                <a:ext uri="{FF2B5EF4-FFF2-40B4-BE49-F238E27FC236}">
                  <a16:creationId xmlns:a16="http://schemas.microsoft.com/office/drawing/2014/main" id="{215612C3-CD76-01CE-1537-228DFE19EA4A}"/>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B8ECA673-3CAD-9105-9E3A-98ACAC39A2EE}"/>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Oval 20">
                <a:extLst>
                  <a:ext uri="{FF2B5EF4-FFF2-40B4-BE49-F238E27FC236}">
                    <a16:creationId xmlns:a16="http://schemas.microsoft.com/office/drawing/2014/main" id="{70C445A6-C125-F3B4-EB58-8C7744E6E80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7" name="Group 16">
              <a:extLst>
                <a:ext uri="{FF2B5EF4-FFF2-40B4-BE49-F238E27FC236}">
                  <a16:creationId xmlns:a16="http://schemas.microsoft.com/office/drawing/2014/main" id="{F6556AAA-6223-6651-AB57-5F5FC8D088CE}"/>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EA468BB7-E092-5F2C-BD95-74E65E5CB82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Oval 18">
                <a:extLst>
                  <a:ext uri="{FF2B5EF4-FFF2-40B4-BE49-F238E27FC236}">
                    <a16:creationId xmlns:a16="http://schemas.microsoft.com/office/drawing/2014/main" id="{FD1E90D8-9182-FF7E-3FAC-A5BC73ABEBA4}"/>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22" name="TextBox 21">
            <a:extLst>
              <a:ext uri="{FF2B5EF4-FFF2-40B4-BE49-F238E27FC236}">
                <a16:creationId xmlns:a16="http://schemas.microsoft.com/office/drawing/2014/main" id="{D8BE8A0A-905F-11F3-F6C8-BB8EEF4637D8}"/>
              </a:ext>
            </a:extLst>
          </p:cNvPr>
          <p:cNvSpPr txBox="1"/>
          <p:nvPr/>
        </p:nvSpPr>
        <p:spPr>
          <a:xfrm>
            <a:off x="2342601" y="1966631"/>
            <a:ext cx="3345530" cy="3923510"/>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Buscar el caso en la lista de casos</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Llenar el formulario de plan de caso (No olvide añadir nuevas intervenciones)</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Practicar cómo agregar/quitar un recordatorio para realizar una acción</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Solicitar la aprobación del plan de caso</a:t>
            </a:r>
          </a:p>
        </p:txBody>
      </p:sp>
      <p:sp>
        <p:nvSpPr>
          <p:cNvPr id="23" name="TextBox 22">
            <a:extLst>
              <a:ext uri="{FF2B5EF4-FFF2-40B4-BE49-F238E27FC236}">
                <a16:creationId xmlns:a16="http://schemas.microsoft.com/office/drawing/2014/main" id="{0DCD15EF-D4A5-4731-7279-7247C5539ECA}"/>
              </a:ext>
            </a:extLst>
          </p:cNvPr>
          <p:cNvSpPr txBox="1"/>
          <p:nvPr/>
        </p:nvSpPr>
        <p:spPr>
          <a:xfrm>
            <a:off x="7990790" y="1966631"/>
            <a:ext cx="3345530" cy="3923510"/>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plan de caso y aprobarlo o rechazarlo </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Practicar cómo agrega/quitar marcadores a un comentario o recordatorio de una acción para el/la asistente social</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panel de control para ver las aprobaciones pendientes para los planes de casos</a:t>
            </a:r>
          </a:p>
        </p:txBody>
      </p:sp>
      <p:grpSp>
        <p:nvGrpSpPr>
          <p:cNvPr id="6" name="Group 5">
            <a:extLst>
              <a:ext uri="{FF2B5EF4-FFF2-40B4-BE49-F238E27FC236}">
                <a16:creationId xmlns:a16="http://schemas.microsoft.com/office/drawing/2014/main" id="{54C6A7CB-EDD2-3D51-1283-CFE991D1EC4B}"/>
              </a:ext>
            </a:extLst>
          </p:cNvPr>
          <p:cNvGrpSpPr/>
          <p:nvPr/>
        </p:nvGrpSpPr>
        <p:grpSpPr>
          <a:xfrm>
            <a:off x="10228983" y="337468"/>
            <a:ext cx="1587872" cy="1368854"/>
            <a:chOff x="10228983" y="337468"/>
            <a:chExt cx="1587872" cy="1368854"/>
          </a:xfrm>
        </p:grpSpPr>
        <p:sp>
          <p:nvSpPr>
            <p:cNvPr id="24" name="Hexagon 23">
              <a:extLst>
                <a:ext uri="{FF2B5EF4-FFF2-40B4-BE49-F238E27FC236}">
                  <a16:creationId xmlns:a16="http://schemas.microsoft.com/office/drawing/2014/main" id="{84EEBA9B-2A2F-00C9-1846-C2464858C44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5" name="Group 24">
              <a:extLst>
                <a:ext uri="{FF2B5EF4-FFF2-40B4-BE49-F238E27FC236}">
                  <a16:creationId xmlns:a16="http://schemas.microsoft.com/office/drawing/2014/main" id="{DA3A7ECC-09E3-7D2D-D64A-6F8353A92B03}"/>
                </a:ext>
              </a:extLst>
            </p:cNvPr>
            <p:cNvGrpSpPr/>
            <p:nvPr/>
          </p:nvGrpSpPr>
          <p:grpSpPr>
            <a:xfrm>
              <a:off x="10621771" y="762700"/>
              <a:ext cx="562136" cy="634675"/>
              <a:chOff x="760175" y="830142"/>
              <a:chExt cx="867619" cy="979579"/>
            </a:xfrm>
          </p:grpSpPr>
          <p:sp>
            <p:nvSpPr>
              <p:cNvPr id="29" name="Rectangle 28">
                <a:extLst>
                  <a:ext uri="{FF2B5EF4-FFF2-40B4-BE49-F238E27FC236}">
                    <a16:creationId xmlns:a16="http://schemas.microsoft.com/office/drawing/2014/main" id="{D26852EA-BA1D-D19F-ADF7-DC128416CC3D}"/>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18</a:t>
                </a:r>
              </a:p>
            </p:txBody>
          </p:sp>
          <p:sp>
            <p:nvSpPr>
              <p:cNvPr id="30" name="Rectangle 29">
                <a:extLst>
                  <a:ext uri="{FF2B5EF4-FFF2-40B4-BE49-F238E27FC236}">
                    <a16:creationId xmlns:a16="http://schemas.microsoft.com/office/drawing/2014/main" id="{76055A71-7D74-D207-F9DE-520AA6DBF8BE}"/>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6" name="Group 25">
              <a:extLst>
                <a:ext uri="{FF2B5EF4-FFF2-40B4-BE49-F238E27FC236}">
                  <a16:creationId xmlns:a16="http://schemas.microsoft.com/office/drawing/2014/main" id="{897BA71A-2AFB-0085-E816-FFBC4BD6D834}"/>
                </a:ext>
              </a:extLst>
            </p:cNvPr>
            <p:cNvGrpSpPr/>
            <p:nvPr/>
          </p:nvGrpSpPr>
          <p:grpSpPr>
            <a:xfrm>
              <a:off x="11325415" y="762706"/>
              <a:ext cx="182192" cy="634676"/>
              <a:chOff x="2121762" y="2323619"/>
              <a:chExt cx="200378" cy="825210"/>
            </a:xfrm>
          </p:grpSpPr>
          <p:sp>
            <p:nvSpPr>
              <p:cNvPr id="27" name="Isosceles Triangle 26">
                <a:extLst>
                  <a:ext uri="{FF2B5EF4-FFF2-40B4-BE49-F238E27FC236}">
                    <a16:creationId xmlns:a16="http://schemas.microsoft.com/office/drawing/2014/main" id="{8526DE0C-3BBB-8961-931A-9BF831B0B966}"/>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Rectangle 27">
                <a:extLst>
                  <a:ext uri="{FF2B5EF4-FFF2-40B4-BE49-F238E27FC236}">
                    <a16:creationId xmlns:a16="http://schemas.microsoft.com/office/drawing/2014/main" id="{B20CA8AF-C833-EBAB-6693-8F432BFF7C28}"/>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487387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99BDA8-C55B-39D9-96D5-18E345F8C6EE}"/>
              </a:ext>
            </a:extLst>
          </p:cNvPr>
          <p:cNvSpPr>
            <a:spLocks noGrp="1"/>
          </p:cNvSpPr>
          <p:nvPr>
            <p:ph type="title"/>
          </p:nvPr>
        </p:nvSpPr>
        <p:spPr/>
        <p:txBody>
          <a:bodyPr>
            <a:normAutofit/>
          </a:bodyPr>
          <a:lstStyle/>
          <a:p>
            <a:r>
              <a:rPr lang="es-ES_tradnl" dirty="0"/>
              <a:t>Comentarios y discusión</a:t>
            </a:r>
          </a:p>
        </p:txBody>
      </p:sp>
      <p:grpSp>
        <p:nvGrpSpPr>
          <p:cNvPr id="7" name="Google Shape;314;p4">
            <a:extLst>
              <a:ext uri="{FF2B5EF4-FFF2-40B4-BE49-F238E27FC236}">
                <a16:creationId xmlns:a16="http://schemas.microsoft.com/office/drawing/2014/main" id="{BC08414E-DE7E-6F8C-F192-4424EE59CFA7}"/>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6D24BA52-3B40-1AD6-8C1E-F5CB6962C2B0}"/>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7AC9E19A-414B-788D-0585-27FF989AFA3B}"/>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8A197397-F235-07C1-89E7-6BABC641AE7A}"/>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AEF7D591-ECF2-8764-3D66-841BEDC66F5A}"/>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1257F62C-4464-06CD-CDBE-8C10079ACBD2}"/>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568A9349-CE11-0B03-9F7F-3CC9C8D2078F}"/>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68345EAB-2A37-A994-F69A-91FE14438A48}"/>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10788F11-6E0B-1380-115B-6022E57948B7}"/>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2" name="Group 1">
            <a:extLst>
              <a:ext uri="{FF2B5EF4-FFF2-40B4-BE49-F238E27FC236}">
                <a16:creationId xmlns:a16="http://schemas.microsoft.com/office/drawing/2014/main" id="{12316967-F2EA-D845-098B-092B3973239E}"/>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AE5DD1DA-3500-F0A8-3792-56B2FC3939E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5" name="Group 4">
              <a:extLst>
                <a:ext uri="{FF2B5EF4-FFF2-40B4-BE49-F238E27FC236}">
                  <a16:creationId xmlns:a16="http://schemas.microsoft.com/office/drawing/2014/main" id="{EAA7A186-0034-2C9A-5094-8269268198F4}"/>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123F4BA8-C580-BA08-C99A-15C991187CD9}"/>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AEDAE21B-26D1-38C2-4C78-ADB4C377DF64}"/>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6" name="Group 5">
              <a:extLst>
                <a:ext uri="{FF2B5EF4-FFF2-40B4-BE49-F238E27FC236}">
                  <a16:creationId xmlns:a16="http://schemas.microsoft.com/office/drawing/2014/main" id="{8064CE3C-6E98-30DD-FAA1-ABC7A10EF316}"/>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424ACA8F-579D-EFE7-B5FA-D1068046CC03}"/>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6012C727-4B21-C115-C68B-9C3647B3C799}"/>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643234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Cierre</a:t>
            </a:r>
          </a:p>
        </p:txBody>
      </p:sp>
    </p:spTree>
    <p:extLst>
      <p:ext uri="{BB962C8B-B14F-4D97-AF65-F5344CB8AC3E}">
        <p14:creationId xmlns:p14="http://schemas.microsoft.com/office/powerpoint/2010/main" val="27697886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89B0-0448-017E-E6D6-2567423C6CD2}"/>
              </a:ext>
            </a:extLst>
          </p:cNvPr>
          <p:cNvSpPr>
            <a:spLocks noGrp="1"/>
          </p:cNvSpPr>
          <p:nvPr>
            <p:ph type="title"/>
          </p:nvPr>
        </p:nvSpPr>
        <p:spPr/>
        <p:txBody>
          <a:bodyPr/>
          <a:lstStyle/>
          <a:p>
            <a:r>
              <a:rPr lang="es-ES_tradnl" dirty="0"/>
              <a:t>Lecciones clave</a:t>
            </a:r>
          </a:p>
        </p:txBody>
      </p:sp>
      <p:sp>
        <p:nvSpPr>
          <p:cNvPr id="3" name="Google Shape;798;p37">
            <a:extLst>
              <a:ext uri="{FF2B5EF4-FFF2-40B4-BE49-F238E27FC236}">
                <a16:creationId xmlns:a16="http://schemas.microsoft.com/office/drawing/2014/main" id="{5CCDC42D-7685-3D71-11A7-AA354389A8B8}"/>
              </a:ext>
            </a:extLst>
          </p:cNvPr>
          <p:cNvSpPr txBox="1"/>
          <p:nvPr/>
        </p:nvSpPr>
        <p:spPr>
          <a:xfrm>
            <a:off x="966193" y="3280068"/>
            <a:ext cx="3246058" cy="2500131"/>
          </a:xfrm>
          <a:prstGeom prst="rect">
            <a:avLst/>
          </a:prstGeom>
          <a:noFill/>
          <a:ln>
            <a:noFill/>
          </a:ln>
        </p:spPr>
        <p:txBody>
          <a:bodyPr spcFirstLastPara="1" wrap="square" lIns="91425" tIns="45700" rIns="91425" bIns="45700" anchor="t" anchorCtr="0">
            <a:spAutoFit/>
          </a:bodyPr>
          <a:lstStyle/>
          <a:p>
            <a:pPr lvl="0">
              <a:lnSpc>
                <a:spcPct val="107000"/>
              </a:lnSpc>
              <a:spcAft>
                <a:spcPts val="800"/>
              </a:spcAft>
            </a:pPr>
            <a:r>
              <a:rPr lang="es-CO" sz="2000" dirty="0">
                <a:effectLst/>
                <a:latin typeface="Arial" panose="020B0604020202020204" pitchFamily="34" charset="0"/>
                <a:ea typeface="Calibri" panose="020F0502020204030204" pitchFamily="34" charset="0"/>
                <a:cs typeface="Arial" panose="020B0604020202020204" pitchFamily="34" charset="0"/>
              </a:rPr>
              <a:t>Las/os asistentes sociales deben buscar mecanismos para garantizar la participación de la / del menor de forma constante y tener siempre en cuenta sus deseos y opiniones.</a:t>
            </a:r>
          </a:p>
        </p:txBody>
      </p:sp>
      <p:sp>
        <p:nvSpPr>
          <p:cNvPr id="5" name="Google Shape;803;p37">
            <a:extLst>
              <a:ext uri="{FF2B5EF4-FFF2-40B4-BE49-F238E27FC236}">
                <a16:creationId xmlns:a16="http://schemas.microsoft.com/office/drawing/2014/main" id="{DCE12801-F586-8B70-0F7D-F8E7B67F87A4}"/>
              </a:ext>
            </a:extLst>
          </p:cNvPr>
          <p:cNvSpPr txBox="1"/>
          <p:nvPr/>
        </p:nvSpPr>
        <p:spPr>
          <a:xfrm>
            <a:off x="5004485" y="3331363"/>
            <a:ext cx="2711186" cy="239753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000" dirty="0">
                <a:solidFill>
                  <a:schemeClr val="dk1"/>
                </a:solidFill>
                <a:latin typeface="Arial" panose="020B0604020202020204" pitchFamily="34" charset="0"/>
                <a:ea typeface="Helvetica Neue"/>
                <a:cs typeface="Arial" panose="020B0604020202020204" pitchFamily="34" charset="0"/>
                <a:sym typeface="Helvetica Neue"/>
              </a:rPr>
              <a:t>En la evaluación, es importante tener en cuenta y documentar tanto los factores de riesgo como los factores de protección (fortalezas).</a:t>
            </a:r>
            <a:endParaRPr lang="en-US" sz="20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6" name="Google Shape;803;p37">
            <a:extLst>
              <a:ext uri="{FF2B5EF4-FFF2-40B4-BE49-F238E27FC236}">
                <a16:creationId xmlns:a16="http://schemas.microsoft.com/office/drawing/2014/main" id="{B591EA02-8847-31FF-AA5E-1956179D23E0}"/>
              </a:ext>
            </a:extLst>
          </p:cNvPr>
          <p:cNvSpPr txBox="1"/>
          <p:nvPr/>
        </p:nvSpPr>
        <p:spPr>
          <a:xfrm>
            <a:off x="8494627" y="3331363"/>
            <a:ext cx="2480073" cy="2397539"/>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s-ES" sz="2000" dirty="0">
                <a:solidFill>
                  <a:schemeClr val="dk1"/>
                </a:solidFill>
                <a:latin typeface="Arial" panose="020B0604020202020204" pitchFamily="34" charset="0"/>
                <a:ea typeface="Helvetica Neue"/>
                <a:cs typeface="Arial" panose="020B0604020202020204" pitchFamily="34" charset="0"/>
                <a:sym typeface="Helvetica Neue"/>
              </a:rPr>
              <a:t>El plan de caso debe establecer plazos específicos y personas responsables para cada acción concreta.</a:t>
            </a:r>
            <a:endParaRPr lang="en-US" sz="2000" dirty="0">
              <a:solidFill>
                <a:schemeClr val="dk1"/>
              </a:solidFill>
              <a:latin typeface="Arial" panose="020B0604020202020204" pitchFamily="34" charset="0"/>
              <a:ea typeface="Helvetica Neue"/>
              <a:cs typeface="Arial" panose="020B0604020202020204" pitchFamily="34" charset="0"/>
              <a:sym typeface="Helvetica Neue"/>
            </a:endParaRPr>
          </a:p>
        </p:txBody>
      </p:sp>
      <p:sp>
        <p:nvSpPr>
          <p:cNvPr id="7" name="Google Shape;800;p37">
            <a:extLst>
              <a:ext uri="{FF2B5EF4-FFF2-40B4-BE49-F238E27FC236}">
                <a16:creationId xmlns:a16="http://schemas.microsoft.com/office/drawing/2014/main" id="{9EFF1806-423B-1E0F-CA6C-6C194D407F16}"/>
              </a:ext>
            </a:extLst>
          </p:cNvPr>
          <p:cNvSpPr/>
          <p:nvPr/>
        </p:nvSpPr>
        <p:spPr>
          <a:xfrm>
            <a:off x="1918278" y="1748445"/>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9" name="Google Shape;802;p37">
            <a:extLst>
              <a:ext uri="{FF2B5EF4-FFF2-40B4-BE49-F238E27FC236}">
                <a16:creationId xmlns:a16="http://schemas.microsoft.com/office/drawing/2014/main" id="{8ADEC761-A87C-CE4C-8E43-F7A4D228AB14}"/>
              </a:ext>
            </a:extLst>
          </p:cNvPr>
          <p:cNvSpPr/>
          <p:nvPr/>
        </p:nvSpPr>
        <p:spPr>
          <a:xfrm>
            <a:off x="5570220" y="1727751"/>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0" name="Google Shape;802;p37">
            <a:extLst>
              <a:ext uri="{FF2B5EF4-FFF2-40B4-BE49-F238E27FC236}">
                <a16:creationId xmlns:a16="http://schemas.microsoft.com/office/drawing/2014/main" id="{97697013-1333-E7ED-3A57-9EB1159F0C67}"/>
              </a:ext>
            </a:extLst>
          </p:cNvPr>
          <p:cNvSpPr/>
          <p:nvPr/>
        </p:nvSpPr>
        <p:spPr>
          <a:xfrm>
            <a:off x="9222162" y="1748445"/>
            <a:ext cx="1051560" cy="1051560"/>
          </a:xfrm>
          <a:prstGeom prst="star5">
            <a:avLst>
              <a:gd name="adj" fmla="val 28143"/>
              <a:gd name="hf" fmla="val 105146"/>
              <a:gd name="vf" fmla="val 11055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72098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51363-DEE9-DC51-31F6-25EAFA25D6FE}"/>
              </a:ext>
            </a:extLst>
          </p:cNvPr>
          <p:cNvSpPr>
            <a:spLocks noGrp="1"/>
          </p:cNvSpPr>
          <p:nvPr>
            <p:ph type="title"/>
          </p:nvPr>
        </p:nvSpPr>
        <p:spPr/>
        <p:txBody>
          <a:bodyPr/>
          <a:lstStyle/>
          <a:p>
            <a:r>
              <a:rPr lang="es-ES_tradnl" dirty="0">
                <a:latin typeface="Arial"/>
                <a:cs typeface="Arial"/>
              </a:rPr>
              <a:t>Cuestionario pre-</a:t>
            </a:r>
            <a:endParaRPr lang="es-ES_tradnl" dirty="0"/>
          </a:p>
        </p:txBody>
      </p:sp>
      <p:pic>
        <p:nvPicPr>
          <p:cNvPr id="20" name="Graphic 19" descr="Head with gears with solid fill">
            <a:extLst>
              <a:ext uri="{FF2B5EF4-FFF2-40B4-BE49-F238E27FC236}">
                <a16:creationId xmlns:a16="http://schemas.microsoft.com/office/drawing/2014/main" id="{19C163EF-48CC-7836-FB7E-2A5E54832A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57328" y="1737072"/>
            <a:ext cx="3877344" cy="3877344"/>
          </a:xfrm>
          <a:prstGeom prst="rect">
            <a:avLst/>
          </a:prstGeom>
        </p:spPr>
      </p:pic>
    </p:spTree>
    <p:extLst>
      <p:ext uri="{BB962C8B-B14F-4D97-AF65-F5344CB8AC3E}">
        <p14:creationId xmlns:p14="http://schemas.microsoft.com/office/powerpoint/2010/main" val="19163066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2400" b="1" dirty="0">
                <a:solidFill>
                  <a:schemeClr val="bg1"/>
                </a:solidFill>
                <a:latin typeface="Garamond"/>
              </a:rPr>
              <a:t>SESIÓN 3</a:t>
            </a:r>
          </a:p>
          <a:p>
            <a:br>
              <a:rPr lang="es-ES_tradnl" b="1" dirty="0">
                <a:solidFill>
                  <a:schemeClr val="bg1"/>
                </a:solidFill>
                <a:latin typeface="Garamond"/>
              </a:rPr>
            </a:br>
            <a:r>
              <a:rPr lang="es-ES_tradnl" sz="5400" b="1" dirty="0">
                <a:solidFill>
                  <a:schemeClr val="bg1"/>
                </a:solidFill>
                <a:latin typeface="Garamond"/>
              </a:rPr>
              <a:t>Cómo utilizar CPIMS+ para fortalecer la gestión de casos </a:t>
            </a:r>
          </a:p>
          <a:p>
            <a:r>
              <a:rPr lang="es-ES_tradnl" sz="5400" b="1" dirty="0">
                <a:solidFill>
                  <a:schemeClr val="bg1"/>
                </a:solidFill>
                <a:latin typeface="Garamond"/>
              </a:rPr>
              <a:t>(parte 2)</a:t>
            </a:r>
          </a:p>
        </p:txBody>
      </p:sp>
    </p:spTree>
    <p:extLst>
      <p:ext uri="{BB962C8B-B14F-4D97-AF65-F5344CB8AC3E}">
        <p14:creationId xmlns:p14="http://schemas.microsoft.com/office/powerpoint/2010/main" val="17002693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s-ES_tradnl" dirty="0"/>
              <a:t>Recapitulemos</a:t>
            </a:r>
            <a:endParaRPr lang="es-ES_tradnl" dirty="0">
              <a:latin typeface="Arial" panose="020B0604020202020204" pitchFamily="34" charset="0"/>
              <a:cs typeface="Arial" panose="020B0604020202020204" pitchFamily="34" charset="0"/>
            </a:endParaRPr>
          </a:p>
        </p:txBody>
      </p:sp>
      <p:sp>
        <p:nvSpPr>
          <p:cNvPr id="2" name="Google Shape;834;p94">
            <a:extLst>
              <a:ext uri="{FF2B5EF4-FFF2-40B4-BE49-F238E27FC236}">
                <a16:creationId xmlns:a16="http://schemas.microsoft.com/office/drawing/2014/main" id="{763E46C3-55D6-3EA9-E842-735D9C6FE861}"/>
              </a:ext>
            </a:extLst>
          </p:cNvPr>
          <p:cNvSpPr txBox="1"/>
          <p:nvPr/>
        </p:nvSpPr>
        <p:spPr>
          <a:xfrm>
            <a:off x="6300316" y="2695780"/>
            <a:ext cx="3819974" cy="1569620"/>
          </a:xfrm>
          <a:prstGeom prst="rect">
            <a:avLst/>
          </a:prstGeom>
          <a:noFill/>
          <a:ln>
            <a:noFill/>
          </a:ln>
        </p:spPr>
        <p:txBody>
          <a:bodyPr spcFirstLastPara="1" wrap="square" lIns="91425" tIns="45700" rIns="91425" bIns="45700" anchor="t" anchorCtr="0">
            <a:spAutoFit/>
          </a:bodyPr>
          <a:lstStyle/>
          <a:p>
            <a:pPr marL="0" indent="0">
              <a:buNone/>
            </a:pPr>
            <a:r>
              <a:rPr lang="es-ES_tradnl" sz="2400" b="1" dirty="0">
                <a:effectLst/>
                <a:latin typeface="Helvetica Neue"/>
                <a:ea typeface="Calibri" panose="020F0502020204030204" pitchFamily="34" charset="0"/>
                <a:cs typeface="Helvetica 45 Light"/>
              </a:rPr>
              <a:t>¿Qué vimos ayer? </a:t>
            </a:r>
          </a:p>
          <a:p>
            <a:pPr marL="0" indent="0">
              <a:buNone/>
            </a:pPr>
            <a:endParaRPr lang="es-ES_tradnl" sz="2400" b="1" dirty="0">
              <a:effectLst/>
              <a:latin typeface="Helvetica Neue"/>
              <a:ea typeface="Calibri" panose="020F0502020204030204" pitchFamily="34" charset="0"/>
              <a:cs typeface="Helvetica 45 Light"/>
            </a:endParaRPr>
          </a:p>
          <a:p>
            <a:pPr marL="0" indent="0">
              <a:buNone/>
            </a:pPr>
            <a:r>
              <a:rPr lang="es-ES_tradnl" sz="2400" b="1" dirty="0">
                <a:effectLst/>
                <a:latin typeface="Helvetica Neue"/>
                <a:ea typeface="Calibri" panose="020F0502020204030204" pitchFamily="34" charset="0"/>
                <a:cs typeface="Helvetica 45 Light"/>
              </a:rPr>
              <a:t>¿Qué fue lo que más les llamó la atención? </a:t>
            </a:r>
          </a:p>
        </p:txBody>
      </p:sp>
      <p:grpSp>
        <p:nvGrpSpPr>
          <p:cNvPr id="11" name="Group 10">
            <a:extLst>
              <a:ext uri="{FF2B5EF4-FFF2-40B4-BE49-F238E27FC236}">
                <a16:creationId xmlns:a16="http://schemas.microsoft.com/office/drawing/2014/main" id="{4B7EDE4E-8937-6205-F66D-3C1856289C67}"/>
              </a:ext>
            </a:extLst>
          </p:cNvPr>
          <p:cNvGrpSpPr/>
          <p:nvPr/>
        </p:nvGrpSpPr>
        <p:grpSpPr>
          <a:xfrm>
            <a:off x="1426641" y="1927035"/>
            <a:ext cx="4006034" cy="3141632"/>
            <a:chOff x="1117683" y="2194390"/>
            <a:chExt cx="3415887" cy="2678824"/>
          </a:xfrm>
        </p:grpSpPr>
        <p:sp>
          <p:nvSpPr>
            <p:cNvPr id="12" name="Speech Bubble: Rectangle with Corners Rounded 11">
              <a:extLst>
                <a:ext uri="{FF2B5EF4-FFF2-40B4-BE49-F238E27FC236}">
                  <a16:creationId xmlns:a16="http://schemas.microsoft.com/office/drawing/2014/main" id="{1DA41DD3-04D3-C1C2-9EAF-8E75D2407AEE}"/>
                </a:ext>
              </a:extLst>
            </p:cNvPr>
            <p:cNvSpPr/>
            <p:nvPr/>
          </p:nvSpPr>
          <p:spPr>
            <a:xfrm>
              <a:off x="1117683" y="2194390"/>
              <a:ext cx="1792248" cy="1200806"/>
            </a:xfrm>
            <a:prstGeom prst="wedgeRoundRectCallout">
              <a:avLst>
                <a:gd name="adj1" fmla="val 19938"/>
                <a:gd name="adj2" fmla="val 69216"/>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Speech Bubble: Rectangle with Corners Rounded 12">
              <a:extLst>
                <a:ext uri="{FF2B5EF4-FFF2-40B4-BE49-F238E27FC236}">
                  <a16:creationId xmlns:a16="http://schemas.microsoft.com/office/drawing/2014/main" id="{53C597B3-9868-DB71-E39E-7FE9C276EB7A}"/>
                </a:ext>
              </a:extLst>
            </p:cNvPr>
            <p:cNvSpPr/>
            <p:nvPr/>
          </p:nvSpPr>
          <p:spPr>
            <a:xfrm>
              <a:off x="3240911" y="3671195"/>
              <a:ext cx="1292659" cy="866081"/>
            </a:xfrm>
            <a:prstGeom prst="wedgeRoundRectCallout">
              <a:avLst>
                <a:gd name="adj1" fmla="val -20501"/>
                <a:gd name="adj2" fmla="val 64241"/>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4" name="Speech Bubble: Rectangle with Corners Rounded 13">
              <a:extLst>
                <a:ext uri="{FF2B5EF4-FFF2-40B4-BE49-F238E27FC236}">
                  <a16:creationId xmlns:a16="http://schemas.microsoft.com/office/drawing/2014/main" id="{971A1904-9AB5-99CF-364C-731EBA26D9F2}"/>
                </a:ext>
              </a:extLst>
            </p:cNvPr>
            <p:cNvSpPr/>
            <p:nvPr/>
          </p:nvSpPr>
          <p:spPr>
            <a:xfrm>
              <a:off x="1747778" y="4229639"/>
              <a:ext cx="1097717" cy="643575"/>
            </a:xfrm>
            <a:prstGeom prst="wedgeRoundRectCallout">
              <a:avLst>
                <a:gd name="adj1" fmla="val -20501"/>
                <a:gd name="adj2" fmla="val 84025"/>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spTree>
    <p:extLst>
      <p:ext uri="{BB962C8B-B14F-4D97-AF65-F5344CB8AC3E}">
        <p14:creationId xmlns:p14="http://schemas.microsoft.com/office/powerpoint/2010/main" val="41218075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911764" y="862661"/>
            <a:ext cx="0" cy="499232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8194090" y="570274"/>
            <a:ext cx="2120984"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Introducción</a:t>
            </a:r>
          </a:p>
          <a:p>
            <a:r>
              <a:rPr lang="es-ES_tradnl" sz="1600" i="1" dirty="0">
                <a:highlight>
                  <a:srgbClr val="FFFF00"/>
                </a:highlight>
                <a:latin typeface="Helvetica Neue"/>
                <a:ea typeface="Calibri" panose="020F0502020204030204" pitchFamily="34" charset="0"/>
                <a:cs typeface="Times New Roman"/>
              </a:rPr>
              <a:t>5 minutos</a:t>
            </a:r>
            <a:endParaRPr lang="es-ES_tradnl" sz="1600" i="1" dirty="0">
              <a:highlight>
                <a:srgbClr val="FFFF00"/>
              </a:highlight>
              <a:latin typeface="Calibri"/>
              <a:ea typeface="Calibri" panose="020F0502020204030204" pitchFamily="34" charset="0"/>
              <a:cs typeface="Times New Roman"/>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8194089" y="1313495"/>
            <a:ext cx="3284738" cy="830997"/>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Paso 4: Implementación del plan de caso</a:t>
            </a:r>
          </a:p>
          <a:p>
            <a:r>
              <a:rPr lang="es-ES_tradnl" sz="1600" i="1" dirty="0">
                <a:highlight>
                  <a:srgbClr val="FFFF00"/>
                </a:highlight>
                <a:latin typeface="Helvetica Neue"/>
                <a:ea typeface="Calibri" panose="020F0502020204030204" pitchFamily="34" charset="0"/>
                <a:cs typeface="Times New Roman" panose="02020603050405020304" pitchFamily="18" charset="0"/>
              </a:rPr>
              <a:t>1 hora 50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733F3946-B216-415C-9730-A510A95A13CA}"/>
              </a:ext>
            </a:extLst>
          </p:cNvPr>
          <p:cNvSpPr txBox="1"/>
          <p:nvPr/>
        </p:nvSpPr>
        <p:spPr>
          <a:xfrm>
            <a:off x="6220288" y="2135927"/>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Pausa</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8194089" y="2644423"/>
            <a:ext cx="3284738" cy="584775"/>
          </a:xfrm>
          <a:prstGeom prst="rect">
            <a:avLst/>
          </a:prstGeom>
          <a:noFill/>
        </p:spPr>
        <p:txBody>
          <a:bodyPr wrap="square" lIns="91440" tIns="45720" rIns="91440" bIns="45720" anchor="t">
            <a:spAutoFit/>
          </a:bodyPr>
          <a:lstStyle/>
          <a:p>
            <a:r>
              <a:rPr lang="es-ES_tradnl" sz="1600" b="1" dirty="0">
                <a:latin typeface="Helvetica Neue"/>
                <a:cs typeface="Times New Roman"/>
              </a:rPr>
              <a:t>Paso 5: Seguimiento y revisión</a:t>
            </a:r>
          </a:p>
          <a:p>
            <a:r>
              <a:rPr lang="es-ES_tradnl" sz="1600" i="1" dirty="0">
                <a:highlight>
                  <a:srgbClr val="FFFF00"/>
                </a:highlight>
                <a:latin typeface="Helvetica Neue"/>
                <a:ea typeface="Calibri" panose="020F0502020204030204" pitchFamily="34" charset="0"/>
                <a:cs typeface="Times New Roman" panose="02020603050405020304" pitchFamily="18" charset="0"/>
              </a:rPr>
              <a:t>1 hora 35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E1ED7D59-DD7D-4D01-8768-ED10E5D40571}"/>
              </a:ext>
            </a:extLst>
          </p:cNvPr>
          <p:cNvSpPr txBox="1"/>
          <p:nvPr/>
        </p:nvSpPr>
        <p:spPr>
          <a:xfrm>
            <a:off x="6220288" y="3484271"/>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Almuerzo</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D7CB6E16-976A-46E5-817B-4B58ED997934}"/>
              </a:ext>
            </a:extLst>
          </p:cNvPr>
          <p:cNvSpPr txBox="1"/>
          <p:nvPr/>
        </p:nvSpPr>
        <p:spPr>
          <a:xfrm>
            <a:off x="8194089" y="3944785"/>
            <a:ext cx="3284738" cy="584775"/>
          </a:xfrm>
          <a:prstGeom prst="rect">
            <a:avLst/>
          </a:prstGeom>
          <a:noFill/>
        </p:spPr>
        <p:txBody>
          <a:bodyPr wrap="square" lIns="91440" tIns="45720" rIns="91440" bIns="45720" anchor="t">
            <a:spAutoFit/>
          </a:bodyPr>
          <a:lstStyle/>
          <a:p>
            <a:r>
              <a:rPr lang="es-ES_tradnl" sz="1600" b="1" dirty="0">
                <a:latin typeface="Helvetica Neue"/>
                <a:cs typeface="Times New Roman"/>
              </a:rPr>
              <a:t>Paso 6: Cierre del caso</a:t>
            </a:r>
          </a:p>
          <a:p>
            <a:r>
              <a:rPr lang="es-ES_tradnl" sz="1600" i="1" dirty="0">
                <a:highlight>
                  <a:srgbClr val="FFFF00"/>
                </a:highlight>
                <a:latin typeface="Helvetica Neue"/>
                <a:ea typeface="Calibri" panose="020F0502020204030204" pitchFamily="34" charset="0"/>
                <a:cs typeface="Times New Roman" panose="02020603050405020304" pitchFamily="18" charset="0"/>
              </a:rPr>
              <a:t>1 hora 40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6220288" y="4911679"/>
            <a:ext cx="1349407" cy="338554"/>
          </a:xfrm>
          <a:prstGeom prst="rect">
            <a:avLst/>
          </a:prstGeom>
          <a:noFill/>
        </p:spPr>
        <p:txBody>
          <a:bodyPr wrap="square">
            <a:spAutoFit/>
          </a:bodyPr>
          <a:lstStyle/>
          <a:p>
            <a:pPr algn="r"/>
            <a:r>
              <a:rPr lang="es-ES_tradnl" sz="1600" b="1" dirty="0">
                <a:latin typeface="Helvetica Neue"/>
                <a:ea typeface="Calibri" panose="020F0502020204030204" pitchFamily="34" charset="0"/>
                <a:cs typeface="Times New Roman" panose="02020603050405020304" pitchFamily="18" charset="0"/>
              </a:rPr>
              <a:t>Pausa</a:t>
            </a:r>
            <a:endParaRPr lang="es-ES_tradnl" sz="1600" b="1"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2C80475D-5F3E-47EF-B6D0-18A09AFB8F0C}"/>
              </a:ext>
            </a:extLst>
          </p:cNvPr>
          <p:cNvSpPr txBox="1"/>
          <p:nvPr/>
        </p:nvSpPr>
        <p:spPr>
          <a:xfrm>
            <a:off x="8194089" y="5463386"/>
            <a:ext cx="3284738" cy="584775"/>
          </a:xfrm>
          <a:prstGeom prst="rect">
            <a:avLst/>
          </a:prstGeom>
          <a:noFill/>
        </p:spPr>
        <p:txBody>
          <a:bodyPr wrap="square" lIns="91440" tIns="45720" rIns="91440" bIns="45720" anchor="t">
            <a:spAutoFit/>
          </a:bodyPr>
          <a:lstStyle/>
          <a:p>
            <a:r>
              <a:rPr lang="es-ES_tradnl" sz="1600" b="1" dirty="0">
                <a:latin typeface="Helvetica Neue"/>
                <a:ea typeface="Calibri" panose="020F0502020204030204" pitchFamily="34" charset="0"/>
                <a:cs typeface="Times New Roman"/>
              </a:rPr>
              <a:t>Cierre</a:t>
            </a:r>
          </a:p>
          <a:p>
            <a:r>
              <a:rPr lang="es-ES_tradnl" sz="1600" i="1" dirty="0">
                <a:highlight>
                  <a:srgbClr val="FFFF00"/>
                </a:highlight>
                <a:latin typeface="Helvetica Neue"/>
                <a:ea typeface="Calibri" panose="020F0502020204030204" pitchFamily="34" charset="0"/>
                <a:cs typeface="Times New Roman" panose="02020603050405020304" pitchFamily="18" charset="0"/>
              </a:rPr>
              <a:t>35 minutos</a:t>
            </a:r>
            <a:endParaRPr lang="es-ES_tradnl" sz="1600" i="1"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743969" y="77267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Hexagon 25">
            <a:extLst>
              <a:ext uri="{FF2B5EF4-FFF2-40B4-BE49-F238E27FC236}">
                <a16:creationId xmlns:a16="http://schemas.microsoft.com/office/drawing/2014/main" id="{F0ED0933-38E5-4291-92C0-36AAF9EA44E0}"/>
              </a:ext>
            </a:extLst>
          </p:cNvPr>
          <p:cNvSpPr/>
          <p:nvPr/>
        </p:nvSpPr>
        <p:spPr>
          <a:xfrm rot="1782986">
            <a:off x="7739848" y="1486377"/>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7" name="Hexagon 26">
            <a:extLst>
              <a:ext uri="{FF2B5EF4-FFF2-40B4-BE49-F238E27FC236}">
                <a16:creationId xmlns:a16="http://schemas.microsoft.com/office/drawing/2014/main" id="{5CC97698-DC01-431C-AEDD-1668768F0EEE}"/>
              </a:ext>
            </a:extLst>
          </p:cNvPr>
          <p:cNvSpPr/>
          <p:nvPr/>
        </p:nvSpPr>
        <p:spPr>
          <a:xfrm rot="1782986">
            <a:off x="7743968" y="2160551"/>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8" name="Hexagon 27">
            <a:extLst>
              <a:ext uri="{FF2B5EF4-FFF2-40B4-BE49-F238E27FC236}">
                <a16:creationId xmlns:a16="http://schemas.microsoft.com/office/drawing/2014/main" id="{BA5B85DC-E1FF-4A6D-8A92-F746BD9463B7}"/>
              </a:ext>
            </a:extLst>
          </p:cNvPr>
          <p:cNvSpPr/>
          <p:nvPr/>
        </p:nvSpPr>
        <p:spPr>
          <a:xfrm rot="1782986">
            <a:off x="7739848" y="2874253"/>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9" name="Hexagon 28">
            <a:extLst>
              <a:ext uri="{FF2B5EF4-FFF2-40B4-BE49-F238E27FC236}">
                <a16:creationId xmlns:a16="http://schemas.microsoft.com/office/drawing/2014/main" id="{6E790813-CBBC-4F6E-8474-FED90FEA223A}"/>
              </a:ext>
            </a:extLst>
          </p:cNvPr>
          <p:cNvSpPr/>
          <p:nvPr/>
        </p:nvSpPr>
        <p:spPr>
          <a:xfrm rot="1782986">
            <a:off x="7743969" y="3548427"/>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Hexagon 29">
            <a:extLst>
              <a:ext uri="{FF2B5EF4-FFF2-40B4-BE49-F238E27FC236}">
                <a16:creationId xmlns:a16="http://schemas.microsoft.com/office/drawing/2014/main" id="{23D8AA94-FFBD-4F15-A021-C7F67B4A9317}"/>
              </a:ext>
            </a:extLst>
          </p:cNvPr>
          <p:cNvSpPr/>
          <p:nvPr/>
        </p:nvSpPr>
        <p:spPr>
          <a:xfrm rot="1782986">
            <a:off x="7743969" y="4262131"/>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1" name="Hexagon 30">
            <a:extLst>
              <a:ext uri="{FF2B5EF4-FFF2-40B4-BE49-F238E27FC236}">
                <a16:creationId xmlns:a16="http://schemas.microsoft.com/office/drawing/2014/main" id="{1A21B561-6CC5-4F29-9E34-644CC16CF189}"/>
              </a:ext>
            </a:extLst>
          </p:cNvPr>
          <p:cNvSpPr/>
          <p:nvPr/>
        </p:nvSpPr>
        <p:spPr>
          <a:xfrm rot="1782986">
            <a:off x="7743969" y="4975835"/>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Hexagon 31">
            <a:extLst>
              <a:ext uri="{FF2B5EF4-FFF2-40B4-BE49-F238E27FC236}">
                <a16:creationId xmlns:a16="http://schemas.microsoft.com/office/drawing/2014/main" id="{ACB160BB-5C43-437B-A56D-9358A65C17FB}"/>
              </a:ext>
            </a:extLst>
          </p:cNvPr>
          <p:cNvSpPr/>
          <p:nvPr/>
        </p:nvSpPr>
        <p:spPr>
          <a:xfrm rot="1782986">
            <a:off x="7743969" y="5689540"/>
            <a:ext cx="335595" cy="289306"/>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4" y="3198461"/>
            <a:ext cx="4015311" cy="562168"/>
          </a:xfrm>
        </p:spPr>
        <p:txBody>
          <a:bodyPr/>
          <a:lstStyle/>
          <a:p>
            <a:r>
              <a:rPr lang="es-ES_tradnl" dirty="0">
                <a:latin typeface="Garamond"/>
              </a:rPr>
              <a:t>Agenda</a:t>
            </a:r>
            <a:endParaRPr lang="es-ES_tradnl" dirty="0"/>
          </a:p>
        </p:txBody>
      </p:sp>
    </p:spTree>
    <p:extLst>
      <p:ext uri="{BB962C8B-B14F-4D97-AF65-F5344CB8AC3E}">
        <p14:creationId xmlns:p14="http://schemas.microsoft.com/office/powerpoint/2010/main" val="34870030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Objetivos de aprendizaje</a:t>
            </a:r>
          </a:p>
        </p:txBody>
      </p:sp>
      <p:grpSp>
        <p:nvGrpSpPr>
          <p:cNvPr id="11" name="Group 10">
            <a:extLst>
              <a:ext uri="{FF2B5EF4-FFF2-40B4-BE49-F238E27FC236}">
                <a16:creationId xmlns:a16="http://schemas.microsoft.com/office/drawing/2014/main" id="{D62CEF62-D01A-88C9-3662-8564AEA255AB}"/>
              </a:ext>
            </a:extLst>
          </p:cNvPr>
          <p:cNvGrpSpPr/>
          <p:nvPr/>
        </p:nvGrpSpPr>
        <p:grpSpPr>
          <a:xfrm>
            <a:off x="3308707" y="2147405"/>
            <a:ext cx="5249817" cy="929504"/>
            <a:chOff x="3388495" y="2147405"/>
            <a:chExt cx="5249817" cy="929504"/>
          </a:xfrm>
        </p:grpSpPr>
        <p:grpSp>
          <p:nvGrpSpPr>
            <p:cNvPr id="5" name="Group 4">
              <a:extLst>
                <a:ext uri="{FF2B5EF4-FFF2-40B4-BE49-F238E27FC236}">
                  <a16:creationId xmlns:a16="http://schemas.microsoft.com/office/drawing/2014/main" id="{22307A17-487A-CF85-5F22-3C46F98A9DF5}"/>
                </a:ext>
              </a:extLst>
            </p:cNvPr>
            <p:cNvGrpSpPr/>
            <p:nvPr/>
          </p:nvGrpSpPr>
          <p:grpSpPr>
            <a:xfrm>
              <a:off x="3388495" y="2147405"/>
              <a:ext cx="878574" cy="929504"/>
              <a:chOff x="243840" y="1676400"/>
              <a:chExt cx="701040" cy="741680"/>
            </a:xfrm>
          </p:grpSpPr>
          <p:sp>
            <p:nvSpPr>
              <p:cNvPr id="6" name="Rectangle 5">
                <a:extLst>
                  <a:ext uri="{FF2B5EF4-FFF2-40B4-BE49-F238E27FC236}">
                    <a16:creationId xmlns:a16="http://schemas.microsoft.com/office/drawing/2014/main" id="{1A7DB974-F85B-5BA6-C377-1A5437DBA8ED}"/>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Rectangle 6">
                <a:extLst>
                  <a:ext uri="{FF2B5EF4-FFF2-40B4-BE49-F238E27FC236}">
                    <a16:creationId xmlns:a16="http://schemas.microsoft.com/office/drawing/2014/main" id="{6384E852-8A84-E514-6CC4-D1FB80DB12D8}"/>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8" name="Group 7">
              <a:extLst>
                <a:ext uri="{FF2B5EF4-FFF2-40B4-BE49-F238E27FC236}">
                  <a16:creationId xmlns:a16="http://schemas.microsoft.com/office/drawing/2014/main" id="{E46A2384-6AAA-D143-5445-C402D2907C79}"/>
                </a:ext>
              </a:extLst>
            </p:cNvPr>
            <p:cNvGrpSpPr/>
            <p:nvPr/>
          </p:nvGrpSpPr>
          <p:grpSpPr>
            <a:xfrm>
              <a:off x="7759738" y="2147405"/>
              <a:ext cx="878574" cy="929504"/>
              <a:chOff x="243840" y="1676400"/>
              <a:chExt cx="701040" cy="741680"/>
            </a:xfrm>
          </p:grpSpPr>
          <p:sp>
            <p:nvSpPr>
              <p:cNvPr id="9" name="Rectangle 8">
                <a:extLst>
                  <a:ext uri="{FF2B5EF4-FFF2-40B4-BE49-F238E27FC236}">
                    <a16:creationId xmlns:a16="http://schemas.microsoft.com/office/drawing/2014/main" id="{68897412-7B35-9250-F125-D7CAE68FE8F3}"/>
                  </a:ext>
                </a:extLst>
              </p:cNvPr>
              <p:cNvSpPr/>
              <p:nvPr/>
            </p:nvSpPr>
            <p:spPr>
              <a:xfrm>
                <a:off x="243840" y="1676400"/>
                <a:ext cx="116839" cy="7416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9">
                <a:extLst>
                  <a:ext uri="{FF2B5EF4-FFF2-40B4-BE49-F238E27FC236}">
                    <a16:creationId xmlns:a16="http://schemas.microsoft.com/office/drawing/2014/main" id="{E8DC6CC8-DCFF-D9DD-0F2B-DD937E3DCC3E}"/>
                  </a:ext>
                </a:extLst>
              </p:cNvPr>
              <p:cNvSpPr/>
              <p:nvPr/>
            </p:nvSpPr>
            <p:spPr>
              <a:xfrm>
                <a:off x="314960" y="1676400"/>
                <a:ext cx="629920" cy="436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16" name="TextBox 1">
            <a:extLst>
              <a:ext uri="{FF2B5EF4-FFF2-40B4-BE49-F238E27FC236}">
                <a16:creationId xmlns:a16="http://schemas.microsoft.com/office/drawing/2014/main" id="{94DC1808-159C-CF69-1E9F-AE81D5C84B21}"/>
              </a:ext>
            </a:extLst>
          </p:cNvPr>
          <p:cNvSpPr txBox="1"/>
          <p:nvPr/>
        </p:nvSpPr>
        <p:spPr>
          <a:xfrm>
            <a:off x="2320233" y="3781092"/>
            <a:ext cx="3505060" cy="959878"/>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dirty="0">
                <a:solidFill>
                  <a:schemeClr val="dk1"/>
                </a:solidFill>
                <a:latin typeface="Arial"/>
                <a:ea typeface="Arial"/>
                <a:cs typeface="Arial"/>
                <a:sym typeface="Arial"/>
              </a:rPr>
              <a:t>Practicar cómo utilizar CPIMS+ para apoyar la calidad durante el proceso de gestión de casos.</a:t>
            </a:r>
          </a:p>
        </p:txBody>
      </p:sp>
      <p:sp>
        <p:nvSpPr>
          <p:cNvPr id="17" name="TextBox 3">
            <a:extLst>
              <a:ext uri="{FF2B5EF4-FFF2-40B4-BE49-F238E27FC236}">
                <a16:creationId xmlns:a16="http://schemas.microsoft.com/office/drawing/2014/main" id="{1065359F-A675-8D98-4F05-B01F488380C7}"/>
              </a:ext>
            </a:extLst>
          </p:cNvPr>
          <p:cNvSpPr txBox="1"/>
          <p:nvPr/>
        </p:nvSpPr>
        <p:spPr>
          <a:xfrm>
            <a:off x="6366707" y="3781092"/>
            <a:ext cx="3505060" cy="959878"/>
          </a:xfrm>
          <a:prstGeom prst="rect">
            <a:avLst/>
          </a:prstGeom>
          <a:noFill/>
        </p:spPr>
        <p:txBody>
          <a:bodyPr wrap="square">
            <a:spAutoFit/>
          </a:bodyPr>
          <a:lstStyle/>
          <a:p>
            <a:pPr>
              <a:lnSpc>
                <a:spcPct val="107000"/>
              </a:lnSpc>
            </a:pPr>
            <a:r>
              <a:rPr lang="es-ES_tradnl" dirty="0">
                <a:solidFill>
                  <a:schemeClr val="dk1"/>
                </a:solidFill>
                <a:latin typeface="Arial"/>
                <a:ea typeface="Arial"/>
                <a:cs typeface="Arial"/>
                <a:sym typeface="Arial"/>
              </a:rPr>
              <a:t>Navegar por CPIMS+ e ingresar datos para contribuir al logro de los objetivos del plan de caso.</a:t>
            </a:r>
          </a:p>
        </p:txBody>
      </p:sp>
    </p:spTree>
    <p:extLst>
      <p:ext uri="{BB962C8B-B14F-4D97-AF65-F5344CB8AC3E}">
        <p14:creationId xmlns:p14="http://schemas.microsoft.com/office/powerpoint/2010/main" val="239689420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a:xfrm>
            <a:off x="796386" y="3099692"/>
            <a:ext cx="4733557" cy="562168"/>
          </a:xfrm>
        </p:spPr>
        <p:txBody>
          <a:bodyPr/>
          <a:lstStyle/>
          <a:p>
            <a:r>
              <a:rPr lang="es-ES_tradnl" dirty="0"/>
              <a:t>Paso 4:</a:t>
            </a:r>
            <a:br>
              <a:rPr lang="es-ES_tradnl" dirty="0"/>
            </a:br>
            <a:r>
              <a:rPr lang="es-ES_tradnl" dirty="0"/>
              <a:t>Implementación del plan de caso</a:t>
            </a:r>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s-ES_tradnl" sz="1600" b="1" spc="300" dirty="0">
                <a:solidFill>
                  <a:schemeClr val="accent4"/>
                </a:solidFill>
                <a:latin typeface="Arial" panose="020B0604020202020204" pitchFamily="34" charset="0"/>
                <a:cs typeface="Arial" panose="020B0604020202020204" pitchFamily="34" charset="0"/>
              </a:rPr>
              <a:t>ESTUDIO DE CASO</a:t>
            </a:r>
          </a:p>
        </p:txBody>
      </p:sp>
      <p:grpSp>
        <p:nvGrpSpPr>
          <p:cNvPr id="2" name="Group 1">
            <a:extLst>
              <a:ext uri="{FF2B5EF4-FFF2-40B4-BE49-F238E27FC236}">
                <a16:creationId xmlns:a16="http://schemas.microsoft.com/office/drawing/2014/main" id="{F51EF6AB-194A-83F8-A911-74E2291EAC9E}"/>
              </a:ext>
            </a:extLst>
          </p:cNvPr>
          <p:cNvGrpSpPr/>
          <p:nvPr/>
        </p:nvGrpSpPr>
        <p:grpSpPr>
          <a:xfrm>
            <a:off x="6978767" y="2381927"/>
            <a:ext cx="3746370" cy="3096318"/>
            <a:chOff x="7499908" y="4900577"/>
            <a:chExt cx="997752" cy="824627"/>
          </a:xfrm>
        </p:grpSpPr>
        <p:grpSp>
          <p:nvGrpSpPr>
            <p:cNvPr id="4" name="Group 3">
              <a:extLst>
                <a:ext uri="{FF2B5EF4-FFF2-40B4-BE49-F238E27FC236}">
                  <a16:creationId xmlns:a16="http://schemas.microsoft.com/office/drawing/2014/main" id="{8B72BF0C-B7D1-013F-4B8E-A4B1222E7BDB}"/>
                </a:ext>
              </a:extLst>
            </p:cNvPr>
            <p:cNvGrpSpPr/>
            <p:nvPr/>
          </p:nvGrpSpPr>
          <p:grpSpPr>
            <a:xfrm>
              <a:off x="7499908" y="4900577"/>
              <a:ext cx="997752" cy="824627"/>
              <a:chOff x="5957706" y="3325646"/>
              <a:chExt cx="2611796" cy="1892062"/>
            </a:xfrm>
            <a:solidFill>
              <a:schemeClr val="accent4"/>
            </a:solidFill>
          </p:grpSpPr>
          <p:sp>
            <p:nvSpPr>
              <p:cNvPr id="8" name="Rectangle: Rounded Corners 7">
                <a:hlinkClick r:id="rId3"/>
                <a:extLst>
                  <a:ext uri="{FF2B5EF4-FFF2-40B4-BE49-F238E27FC236}">
                    <a16:creationId xmlns:a16="http://schemas.microsoft.com/office/drawing/2014/main" id="{A2CCD80D-3023-E3D6-57FD-19DD59BB83B2}"/>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dirty="0">
                  <a:solidFill>
                    <a:schemeClr val="bg1"/>
                  </a:solidFill>
                  <a:latin typeface="Helvetica Neue"/>
                </a:endParaRPr>
              </a:p>
            </p:txBody>
          </p:sp>
          <p:sp>
            <p:nvSpPr>
              <p:cNvPr id="9" name="Rectangle: Top Corners Rounded 8">
                <a:extLst>
                  <a:ext uri="{FF2B5EF4-FFF2-40B4-BE49-F238E27FC236}">
                    <a16:creationId xmlns:a16="http://schemas.microsoft.com/office/drawing/2014/main" id="{212E5158-9F57-2049-6250-510B992E0605}"/>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1CB8C74A-631F-FCA2-0E7C-4D7B77D5E617}"/>
                </a:ext>
              </a:extLst>
            </p:cNvPr>
            <p:cNvGrpSpPr/>
            <p:nvPr/>
          </p:nvGrpSpPr>
          <p:grpSpPr>
            <a:xfrm>
              <a:off x="7871183" y="5154803"/>
              <a:ext cx="316610" cy="462618"/>
              <a:chOff x="8661923" y="4758813"/>
              <a:chExt cx="825538" cy="1206243"/>
            </a:xfrm>
            <a:solidFill>
              <a:schemeClr val="bg1"/>
            </a:solidFill>
          </p:grpSpPr>
          <p:sp>
            <p:nvSpPr>
              <p:cNvPr id="6" name="Circle: Hollow 5">
                <a:extLst>
                  <a:ext uri="{FF2B5EF4-FFF2-40B4-BE49-F238E27FC236}">
                    <a16:creationId xmlns:a16="http://schemas.microsoft.com/office/drawing/2014/main" id="{7C70DCA4-EFAB-0F47-2BA0-DB4D502ECB40}"/>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7" name="Rectangle: Rounded Corners 6">
                <a:extLst>
                  <a:ext uri="{FF2B5EF4-FFF2-40B4-BE49-F238E27FC236}">
                    <a16:creationId xmlns:a16="http://schemas.microsoft.com/office/drawing/2014/main" id="{CD519D14-8E18-4021-9708-E36411935867}"/>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12061995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Debate</a:t>
            </a:r>
          </a:p>
        </p:txBody>
      </p:sp>
      <p:sp>
        <p:nvSpPr>
          <p:cNvPr id="12" name="Speech Bubble: Rectangle with Corners Rounded 11">
            <a:extLst>
              <a:ext uri="{FF2B5EF4-FFF2-40B4-BE49-F238E27FC236}">
                <a16:creationId xmlns:a16="http://schemas.microsoft.com/office/drawing/2014/main" id="{433C128B-8EDE-26CC-FFB1-AA2C8FE8AAFE}"/>
              </a:ext>
            </a:extLst>
          </p:cNvPr>
          <p:cNvSpPr/>
          <p:nvPr/>
        </p:nvSpPr>
        <p:spPr>
          <a:xfrm>
            <a:off x="670190" y="1810327"/>
            <a:ext cx="3375378" cy="3539451"/>
          </a:xfrm>
          <a:prstGeom prst="wedgeRoundRectCallout">
            <a:avLst>
              <a:gd name="adj1" fmla="val -3380"/>
              <a:gd name="adj2" fmla="val 58093"/>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latin typeface="Arial" panose="020B0604020202020204" pitchFamily="34" charset="0"/>
                <a:cs typeface="Arial" panose="020B0604020202020204" pitchFamily="34" charset="0"/>
              </a:rPr>
              <a:t>¿Qué servicios prestó directamente la asistente a Nadia y a su familia? ¿por qué son importantes? </a:t>
            </a:r>
          </a:p>
        </p:txBody>
      </p:sp>
      <p:sp>
        <p:nvSpPr>
          <p:cNvPr id="15" name="Speech Bubble: Rectangle with Corners Rounded 14">
            <a:extLst>
              <a:ext uri="{FF2B5EF4-FFF2-40B4-BE49-F238E27FC236}">
                <a16:creationId xmlns:a16="http://schemas.microsoft.com/office/drawing/2014/main" id="{3EC55168-67BE-FDBA-650C-34109959AB8E}"/>
              </a:ext>
            </a:extLst>
          </p:cNvPr>
          <p:cNvSpPr/>
          <p:nvPr/>
        </p:nvSpPr>
        <p:spPr>
          <a:xfrm>
            <a:off x="4408311" y="1810327"/>
            <a:ext cx="3375378" cy="3539451"/>
          </a:xfrm>
          <a:prstGeom prst="wedgeRoundRectCallout">
            <a:avLst>
              <a:gd name="adj1" fmla="val 784"/>
              <a:gd name="adj2" fmla="val 60381"/>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latin typeface="Arial" panose="020B0604020202020204" pitchFamily="34" charset="0"/>
                <a:cs typeface="Arial" panose="020B0604020202020204" pitchFamily="34" charset="0"/>
              </a:rPr>
              <a:t>¿Qué remisiones hizo la asistente social a otros proveedores de servicios? ¿Qué medidas se pueden tomar para garantizar que las remisiones se hagan y que la situación de Nadia mejore? ¿Qué consecuencias puede haber si no se actúa de forma correcta? </a:t>
            </a:r>
          </a:p>
        </p:txBody>
      </p:sp>
      <p:sp>
        <p:nvSpPr>
          <p:cNvPr id="16" name="Speech Bubble: Rectangle with Corners Rounded 15">
            <a:extLst>
              <a:ext uri="{FF2B5EF4-FFF2-40B4-BE49-F238E27FC236}">
                <a16:creationId xmlns:a16="http://schemas.microsoft.com/office/drawing/2014/main" id="{8F3A4BB7-A323-6F03-A242-339B46C0C59C}"/>
              </a:ext>
            </a:extLst>
          </p:cNvPr>
          <p:cNvSpPr/>
          <p:nvPr/>
        </p:nvSpPr>
        <p:spPr>
          <a:xfrm>
            <a:off x="8184444" y="1810327"/>
            <a:ext cx="3375378" cy="3539451"/>
          </a:xfrm>
          <a:prstGeom prst="wedgeRoundRectCallout">
            <a:avLst>
              <a:gd name="adj1" fmla="val -2469"/>
              <a:gd name="adj2" fmla="val 61957"/>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latin typeface="Arial" panose="020B0604020202020204" pitchFamily="34" charset="0"/>
                <a:cs typeface="Arial" panose="020B0604020202020204" pitchFamily="34" charset="0"/>
              </a:rPr>
              <a:t>Si hay que transferir un caso, ¿qué medidas pueden tomar las/os asistentes sociales para garantizar la continuidad de los servicios y ayuda a la / al menor? </a:t>
            </a:r>
          </a:p>
        </p:txBody>
      </p:sp>
      <p:sp>
        <p:nvSpPr>
          <p:cNvPr id="2" name="Rectangle 1">
            <a:extLst>
              <a:ext uri="{FF2B5EF4-FFF2-40B4-BE49-F238E27FC236}">
                <a16:creationId xmlns:a16="http://schemas.microsoft.com/office/drawing/2014/main" id="{B6F6A70A-F5BD-DA2D-28BC-89BF9045457C}"/>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118967341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519CC5D2-30D2-4D7C-8FA0-7414AA59FE9F}"/>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5400" b="1" dirty="0">
                <a:solidFill>
                  <a:schemeClr val="bg1">
                    <a:lumMod val="75000"/>
                  </a:schemeClr>
                </a:solidFill>
                <a:latin typeface="Garamond"/>
              </a:rPr>
              <a:t>Diapositiva adicional para la/el facilitador/a </a:t>
            </a:r>
            <a:endParaRPr lang="es-ES_tradnl" sz="5400" b="1" dirty="0">
              <a:solidFill>
                <a:schemeClr val="bg1">
                  <a:lumMod val="75000"/>
                </a:schemeClr>
              </a:solidFill>
            </a:endParaRPr>
          </a:p>
        </p:txBody>
      </p:sp>
    </p:spTree>
    <p:extLst>
      <p:ext uri="{BB962C8B-B14F-4D97-AF65-F5344CB8AC3E}">
        <p14:creationId xmlns:p14="http://schemas.microsoft.com/office/powerpoint/2010/main" val="10734228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p>
        </p:txBody>
      </p:sp>
      <p:grpSp>
        <p:nvGrpSpPr>
          <p:cNvPr id="4" name="Group 3">
            <a:extLst>
              <a:ext uri="{FF2B5EF4-FFF2-40B4-BE49-F238E27FC236}">
                <a16:creationId xmlns:a16="http://schemas.microsoft.com/office/drawing/2014/main" id="{100BE310-D847-D1E2-77D6-816B0FCCEBC8}"/>
              </a:ext>
            </a:extLst>
          </p:cNvPr>
          <p:cNvGrpSpPr/>
          <p:nvPr/>
        </p:nvGrpSpPr>
        <p:grpSpPr>
          <a:xfrm>
            <a:off x="1001789" y="1929481"/>
            <a:ext cx="1822985" cy="1749561"/>
            <a:chOff x="1744894" y="2192954"/>
            <a:chExt cx="2564275" cy="2460995"/>
          </a:xfrm>
        </p:grpSpPr>
        <p:grpSp>
          <p:nvGrpSpPr>
            <p:cNvPr id="5" name="Group 4">
              <a:extLst>
                <a:ext uri="{FF2B5EF4-FFF2-40B4-BE49-F238E27FC236}">
                  <a16:creationId xmlns:a16="http://schemas.microsoft.com/office/drawing/2014/main" id="{B7F7872A-8FCB-EBF4-D693-9EF7FA412BAB}"/>
                </a:ext>
              </a:extLst>
            </p:cNvPr>
            <p:cNvGrpSpPr/>
            <p:nvPr/>
          </p:nvGrpSpPr>
          <p:grpSpPr>
            <a:xfrm>
              <a:off x="1744894" y="2192954"/>
              <a:ext cx="2564275" cy="2460995"/>
              <a:chOff x="1459832" y="2812046"/>
              <a:chExt cx="1953652" cy="1874967"/>
            </a:xfrm>
          </p:grpSpPr>
          <p:sp>
            <p:nvSpPr>
              <p:cNvPr id="9" name="Rectangle: Single Corner Snipped 8">
                <a:extLst>
                  <a:ext uri="{FF2B5EF4-FFF2-40B4-BE49-F238E27FC236}">
                    <a16:creationId xmlns:a16="http://schemas.microsoft.com/office/drawing/2014/main" id="{45E8F764-9E97-3918-CD78-04E6A4B858B8}"/>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angle: Single Corner Snipped 9">
                <a:extLst>
                  <a:ext uri="{FF2B5EF4-FFF2-40B4-BE49-F238E27FC236}">
                    <a16:creationId xmlns:a16="http://schemas.microsoft.com/office/drawing/2014/main" id="{73E357BB-97E6-1051-60BB-26C570B21394}"/>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Single Corner Snipped 10">
                <a:extLst>
                  <a:ext uri="{FF2B5EF4-FFF2-40B4-BE49-F238E27FC236}">
                    <a16:creationId xmlns:a16="http://schemas.microsoft.com/office/drawing/2014/main" id="{3BC08AAC-CB49-BB1E-4E43-C2099FAA9FDD}"/>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6" name="Group 5">
              <a:extLst>
                <a:ext uri="{FF2B5EF4-FFF2-40B4-BE49-F238E27FC236}">
                  <a16:creationId xmlns:a16="http://schemas.microsoft.com/office/drawing/2014/main" id="{9EFABA02-0B9A-8C5F-2924-06ED57D5E7D8}"/>
                </a:ext>
              </a:extLst>
            </p:cNvPr>
            <p:cNvGrpSpPr/>
            <p:nvPr/>
          </p:nvGrpSpPr>
          <p:grpSpPr>
            <a:xfrm rot="619501">
              <a:off x="3224746" y="3087487"/>
              <a:ext cx="506112" cy="1135915"/>
              <a:chOff x="5960196" y="3632825"/>
              <a:chExt cx="324376" cy="728028"/>
            </a:xfrm>
            <a:solidFill>
              <a:schemeClr val="bg1"/>
            </a:solidFill>
          </p:grpSpPr>
          <p:sp>
            <p:nvSpPr>
              <p:cNvPr id="7" name="Round Same Side Corner Rectangle 46">
                <a:extLst>
                  <a:ext uri="{FF2B5EF4-FFF2-40B4-BE49-F238E27FC236}">
                    <a16:creationId xmlns:a16="http://schemas.microsoft.com/office/drawing/2014/main" id="{3836F872-90B8-DDA5-B401-E11A54EE39E1}"/>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Oval 7">
                <a:extLst>
                  <a:ext uri="{FF2B5EF4-FFF2-40B4-BE49-F238E27FC236}">
                    <a16:creationId xmlns:a16="http://schemas.microsoft.com/office/drawing/2014/main" id="{1C06B568-65E3-886B-7FD8-77635F8F8285}"/>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sp>
        <p:nvSpPr>
          <p:cNvPr id="12" name="TextBox 11">
            <a:extLst>
              <a:ext uri="{FF2B5EF4-FFF2-40B4-BE49-F238E27FC236}">
                <a16:creationId xmlns:a16="http://schemas.microsoft.com/office/drawing/2014/main" id="{D6C94FA6-BB38-10D7-3763-05125D507AC2}"/>
              </a:ext>
            </a:extLst>
          </p:cNvPr>
          <p:cNvSpPr txBox="1"/>
          <p:nvPr/>
        </p:nvSpPr>
        <p:spPr>
          <a:xfrm>
            <a:off x="738455" y="4272055"/>
            <a:ext cx="2497050" cy="1200329"/>
          </a:xfrm>
          <a:prstGeom prst="rect">
            <a:avLst/>
          </a:prstGeom>
          <a:noFill/>
        </p:spPr>
        <p:txBody>
          <a:bodyPr wrap="square" rtlCol="0">
            <a:spAutoFit/>
          </a:bodyPr>
          <a:lstStyle/>
          <a:p>
            <a:pPr algn="ctr"/>
            <a:r>
              <a:rPr lang="es-ES_tradnl" b="1" spc="300" dirty="0">
                <a:solidFill>
                  <a:schemeClr val="accent4"/>
                </a:solidFill>
                <a:latin typeface="Arial" panose="020B0604020202020204" pitchFamily="34" charset="0"/>
                <a:cs typeface="Arial" panose="020B0604020202020204" pitchFamily="34" charset="0"/>
              </a:rPr>
              <a:t>FORMULARIO DE PRESTACIÓN DE SERVICIOS</a:t>
            </a:r>
          </a:p>
        </p:txBody>
      </p:sp>
      <p:sp>
        <p:nvSpPr>
          <p:cNvPr id="13" name="TextBox 12">
            <a:extLst>
              <a:ext uri="{FF2B5EF4-FFF2-40B4-BE49-F238E27FC236}">
                <a16:creationId xmlns:a16="http://schemas.microsoft.com/office/drawing/2014/main" id="{5F2AD8D1-8AB6-BC93-CDEC-1A5399ACD816}"/>
              </a:ext>
            </a:extLst>
          </p:cNvPr>
          <p:cNvSpPr txBox="1"/>
          <p:nvPr/>
        </p:nvSpPr>
        <p:spPr>
          <a:xfrm>
            <a:off x="4023803" y="2136450"/>
            <a:ext cx="3300633" cy="1855573"/>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b="1" dirty="0">
                <a:solidFill>
                  <a:schemeClr val="dk1"/>
                </a:solidFill>
                <a:latin typeface="Arial"/>
                <a:ea typeface="Arial"/>
                <a:cs typeface="Arial"/>
                <a:sym typeface="Arial"/>
              </a:rPr>
              <a:t>POR QUÉ</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Registrar la información relacionada con los servicios prestados a la / al menor y/o a la familia. </a:t>
            </a:r>
          </a:p>
        </p:txBody>
      </p:sp>
      <p:sp>
        <p:nvSpPr>
          <p:cNvPr id="15" name="TextBox 14">
            <a:extLst>
              <a:ext uri="{FF2B5EF4-FFF2-40B4-BE49-F238E27FC236}">
                <a16:creationId xmlns:a16="http://schemas.microsoft.com/office/drawing/2014/main" id="{F384B2C8-C683-1888-F0D6-13C63EE77555}"/>
              </a:ext>
            </a:extLst>
          </p:cNvPr>
          <p:cNvSpPr txBox="1"/>
          <p:nvPr/>
        </p:nvSpPr>
        <p:spPr>
          <a:xfrm>
            <a:off x="7934036" y="2136450"/>
            <a:ext cx="3233181" cy="3330784"/>
          </a:xfrm>
          <a:prstGeom prst="rect">
            <a:avLst/>
          </a:prstGeom>
          <a:noFill/>
        </p:spPr>
        <p:txBody>
          <a:bodyPr wrap="square">
            <a:spAutoFit/>
          </a:bodyPr>
          <a:lstStyle/>
          <a:p>
            <a:pPr marR="0" lvl="0" algn="l" rtl="0">
              <a:lnSpc>
                <a:spcPct val="107000"/>
              </a:lnSpc>
              <a:spcBef>
                <a:spcPts val="0"/>
              </a:spcBef>
              <a:spcAft>
                <a:spcPts val="0"/>
              </a:spcAft>
            </a:pPr>
            <a:r>
              <a:rPr lang="es-ES_tradnl" b="1" dirty="0">
                <a:solidFill>
                  <a:schemeClr val="dk1"/>
                </a:solidFill>
                <a:latin typeface="Arial"/>
                <a:ea typeface="Arial"/>
                <a:cs typeface="Arial"/>
                <a:sym typeface="Arial"/>
              </a:rPr>
              <a:t>CUÁNDO</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Cuando se haya prestado un servicio a la /al menor y/o a la familia. </a:t>
            </a:r>
          </a:p>
          <a:p>
            <a:pPr marR="0" lvl="0" algn="l" rtl="0">
              <a:lnSpc>
                <a:spcPct val="107000"/>
              </a:lnSpc>
              <a:spcBef>
                <a:spcPts val="0"/>
              </a:spcBef>
              <a:spcAft>
                <a:spcPts val="0"/>
              </a:spcAft>
            </a:pPr>
            <a:endParaRPr lang="es-ES_tradnl" dirty="0">
              <a:solidFill>
                <a:schemeClr val="dk1"/>
              </a:solidFill>
              <a:latin typeface="Arial"/>
              <a:ea typeface="Arial"/>
              <a:cs typeface="Arial"/>
              <a:sym typeface="Arial"/>
            </a:endParaRPr>
          </a:p>
          <a:p>
            <a:pPr marR="0" lvl="0" algn="l" rtl="0">
              <a:lnSpc>
                <a:spcPct val="107000"/>
              </a:lnSpc>
              <a:spcBef>
                <a:spcPts val="0"/>
              </a:spcBef>
              <a:spcAft>
                <a:spcPts val="0"/>
              </a:spcAft>
            </a:pPr>
            <a:endParaRPr lang="es-ES_tradnl"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b="1" dirty="0">
                <a:solidFill>
                  <a:schemeClr val="dk1"/>
                </a:solidFill>
                <a:latin typeface="Arial"/>
                <a:ea typeface="Arial"/>
                <a:cs typeface="Arial"/>
                <a:sym typeface="Arial"/>
              </a:rPr>
              <a:t>QUIÉN</a:t>
            </a:r>
          </a:p>
          <a:p>
            <a:pPr marR="0" lvl="0" algn="l" rtl="0">
              <a:lnSpc>
                <a:spcPct val="107000"/>
              </a:lnSpc>
              <a:spcBef>
                <a:spcPts val="0"/>
              </a:spcBef>
              <a:spcAft>
                <a:spcPts val="0"/>
              </a:spcAft>
            </a:pPr>
            <a:endParaRPr lang="es-ES_tradnl"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dirty="0">
                <a:solidFill>
                  <a:schemeClr val="dk1"/>
                </a:solidFill>
                <a:latin typeface="Arial"/>
                <a:ea typeface="Arial"/>
                <a:cs typeface="Arial"/>
                <a:sym typeface="Arial"/>
              </a:rPr>
              <a:t>Asistente social asignada/o al caso.</a:t>
            </a:r>
          </a:p>
        </p:txBody>
      </p:sp>
      <p:sp>
        <p:nvSpPr>
          <p:cNvPr id="3" name="Rectangle 2">
            <a:extLst>
              <a:ext uri="{FF2B5EF4-FFF2-40B4-BE49-F238E27FC236}">
                <a16:creationId xmlns:a16="http://schemas.microsoft.com/office/drawing/2014/main" id="{60597331-1663-742E-2E09-C08440EF2F9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grpSp>
        <p:nvGrpSpPr>
          <p:cNvPr id="2" name="Group 1">
            <a:extLst>
              <a:ext uri="{FF2B5EF4-FFF2-40B4-BE49-F238E27FC236}">
                <a16:creationId xmlns:a16="http://schemas.microsoft.com/office/drawing/2014/main" id="{7553A813-7EC5-9352-86DD-2086512DE81D}"/>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50C19B58-BF12-B233-DA45-A36CE580BE6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7" name="Group 16">
              <a:extLst>
                <a:ext uri="{FF2B5EF4-FFF2-40B4-BE49-F238E27FC236}">
                  <a16:creationId xmlns:a16="http://schemas.microsoft.com/office/drawing/2014/main" id="{E71DFE45-702C-B34B-903A-921C79C3FE9A}"/>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9B55779B-91BA-7F89-9B04-A22E4E361B49}"/>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23</a:t>
                </a:r>
              </a:p>
            </p:txBody>
          </p:sp>
          <p:sp>
            <p:nvSpPr>
              <p:cNvPr id="22" name="Rectangle 21">
                <a:extLst>
                  <a:ext uri="{FF2B5EF4-FFF2-40B4-BE49-F238E27FC236}">
                    <a16:creationId xmlns:a16="http://schemas.microsoft.com/office/drawing/2014/main" id="{38FC2607-0CAC-670A-54E1-E53C3CA774E0}"/>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8" name="Group 17">
              <a:extLst>
                <a:ext uri="{FF2B5EF4-FFF2-40B4-BE49-F238E27FC236}">
                  <a16:creationId xmlns:a16="http://schemas.microsoft.com/office/drawing/2014/main" id="{133A094A-2293-F420-2D88-0F97E0A62B7A}"/>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307AC6D9-F8C4-08D3-3551-90989CF47CA9}"/>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19">
                <a:extLst>
                  <a:ext uri="{FF2B5EF4-FFF2-40B4-BE49-F238E27FC236}">
                    <a16:creationId xmlns:a16="http://schemas.microsoft.com/office/drawing/2014/main" id="{5FECABEC-2157-6214-AD1D-F0F7E4DE1D52}"/>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41556179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p>
        </p:txBody>
      </p:sp>
      <p:grpSp>
        <p:nvGrpSpPr>
          <p:cNvPr id="6" name="Group 5">
            <a:extLst>
              <a:ext uri="{FF2B5EF4-FFF2-40B4-BE49-F238E27FC236}">
                <a16:creationId xmlns:a16="http://schemas.microsoft.com/office/drawing/2014/main" id="{E61D6F3A-09CF-54B0-4FE9-E67098286F6F}"/>
              </a:ext>
            </a:extLst>
          </p:cNvPr>
          <p:cNvGrpSpPr/>
          <p:nvPr/>
        </p:nvGrpSpPr>
        <p:grpSpPr>
          <a:xfrm>
            <a:off x="1265513" y="2184921"/>
            <a:ext cx="9660974" cy="3831818"/>
            <a:chOff x="1321060" y="2184921"/>
            <a:chExt cx="9660974" cy="3831818"/>
          </a:xfrm>
        </p:grpSpPr>
        <p:sp>
          <p:nvSpPr>
            <p:cNvPr id="3" name="TextBox 2">
              <a:extLst>
                <a:ext uri="{FF2B5EF4-FFF2-40B4-BE49-F238E27FC236}">
                  <a16:creationId xmlns:a16="http://schemas.microsoft.com/office/drawing/2014/main" id="{4B28285F-3646-8D64-D3E5-023AAE7A5128}"/>
                </a:ext>
              </a:extLst>
            </p:cNvPr>
            <p:cNvSpPr txBox="1"/>
            <p:nvPr/>
          </p:nvSpPr>
          <p:spPr>
            <a:xfrm>
              <a:off x="1321060" y="2184921"/>
              <a:ext cx="4349173" cy="3083921"/>
            </a:xfrm>
            <a:prstGeom prst="rect">
              <a:avLst/>
            </a:prstGeom>
            <a:noFill/>
          </p:spPr>
          <p:txBody>
            <a:bodyPr wrap="square">
              <a:spAutoFit/>
            </a:bodyPr>
            <a:lstStyle/>
            <a:p>
              <a:pPr lvl="0" rtl="0">
                <a:lnSpc>
                  <a:spcPct val="90000"/>
                </a:lnSpc>
                <a:spcAft>
                  <a:spcPts val="0"/>
                </a:spcAft>
                <a:buClr>
                  <a:schemeClr val="dk2"/>
                </a:buClr>
                <a:buSzPts val="1800"/>
              </a:pPr>
              <a:r>
                <a:rPr lang="es-ES_tradnl" b="1" dirty="0">
                  <a:latin typeface="Arial" panose="020B0604020202020204" pitchFamily="34" charset="0"/>
                  <a:cs typeface="Arial" panose="020B0604020202020204" pitchFamily="34" charset="0"/>
                </a:rPr>
                <a:t>RUTA DE REMISIÓN DISPONIBLE</a:t>
              </a:r>
              <a:endParaRPr lang="es-ES_tradnl" sz="1800" b="1"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800" dirty="0">
                  <a:latin typeface="Arial" panose="020B0604020202020204" pitchFamily="34" charset="0"/>
                  <a:cs typeface="Arial" panose="020B0604020202020204" pitchFamily="34" charset="0"/>
                </a:rPr>
                <a:t>Debe haber una ruta de remisión de servicios documentada a la que la/el asistente social pueda hacer remisiones. Generalmente, esto se hace a nivel interinstitucional/interagencial.</a:t>
              </a: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800" i="1" dirty="0">
                  <a:latin typeface="Arial" panose="020B0604020202020204" pitchFamily="34" charset="0"/>
                  <a:cs typeface="Arial" panose="020B0604020202020204" pitchFamily="34" charset="0"/>
                </a:rPr>
                <a:t>En determinados contextos, los proveedores de servicios que hayan utilizado CPIMS+ podrían figurar también en CPIMS+.</a:t>
              </a:r>
            </a:p>
          </p:txBody>
        </p:sp>
        <p:sp>
          <p:nvSpPr>
            <p:cNvPr id="4" name="TextBox 3">
              <a:extLst>
                <a:ext uri="{FF2B5EF4-FFF2-40B4-BE49-F238E27FC236}">
                  <a16:creationId xmlns:a16="http://schemas.microsoft.com/office/drawing/2014/main" id="{0D9615F8-8601-0C31-55A8-55D1C224425A}"/>
                </a:ext>
              </a:extLst>
            </p:cNvPr>
            <p:cNvSpPr txBox="1"/>
            <p:nvPr/>
          </p:nvSpPr>
          <p:spPr>
            <a:xfrm>
              <a:off x="6314108" y="2184921"/>
              <a:ext cx="4667926" cy="3831818"/>
            </a:xfrm>
            <a:prstGeom prst="rect">
              <a:avLst/>
            </a:prstGeom>
            <a:noFill/>
          </p:spPr>
          <p:txBody>
            <a:bodyPr wrap="square">
              <a:spAutoFit/>
            </a:bodyPr>
            <a:lstStyle/>
            <a:p>
              <a:pPr lvl="0">
                <a:lnSpc>
                  <a:spcPct val="90000"/>
                </a:lnSpc>
                <a:buClr>
                  <a:srgbClr val="000000"/>
                </a:buClr>
                <a:buSzPts val="1800"/>
              </a:pPr>
              <a:r>
                <a:rPr lang="es-ES_tradnl" b="1" dirty="0">
                  <a:latin typeface="Arial" panose="020B0604020202020204" pitchFamily="34" charset="0"/>
                  <a:ea typeface="Helvetica Neue"/>
                  <a:cs typeface="Arial" panose="020B0604020202020204" pitchFamily="34" charset="0"/>
                  <a:sym typeface="Helvetica Neue"/>
                </a:rPr>
                <a:t>QUIÉN ES EL RESPONSABLE DE HACER SEGUIMIENTO</a:t>
              </a:r>
              <a:endParaRPr lang="es-ES_tradnl" sz="1800" b="1"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dirty="0">
                  <a:latin typeface="Arial" panose="020B0604020202020204" pitchFamily="34" charset="0"/>
                  <a:ea typeface="Helvetica Neue"/>
                  <a:cs typeface="Arial" panose="020B0604020202020204" pitchFamily="34" charset="0"/>
                  <a:sym typeface="Helvetica Neue"/>
                </a:rPr>
                <a:t>Las/os asistentes sociales son los responsables de hacer seguimiento del plan de caso con la/el menor para garantizar que se est</a:t>
              </a:r>
              <a:r>
                <a:rPr lang="es-ES_tradnl" dirty="0">
                  <a:latin typeface="Arial" panose="020B0604020202020204" pitchFamily="34" charset="0"/>
                  <a:ea typeface="Helvetica Neue"/>
                  <a:cs typeface="Arial" panose="020B0604020202020204" pitchFamily="34" charset="0"/>
                  <a:sym typeface="Helvetica Neue"/>
                </a:rPr>
                <a:t>é</a:t>
              </a:r>
              <a:r>
                <a:rPr lang="es-ES_tradnl" sz="1800" dirty="0">
                  <a:latin typeface="Arial" panose="020B0604020202020204" pitchFamily="34" charset="0"/>
                  <a:ea typeface="Helvetica Neue"/>
                  <a:cs typeface="Arial" panose="020B0604020202020204" pitchFamily="34" charset="0"/>
                  <a:sym typeface="Helvetica Neue"/>
                </a:rPr>
                <a:t> respondiendo de forma integral a sus necesidades.</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i="1" dirty="0">
                  <a:latin typeface="Arial" panose="020B0604020202020204" pitchFamily="34" charset="0"/>
                  <a:ea typeface="Helvetica Neue"/>
                  <a:cs typeface="Arial" panose="020B0604020202020204" pitchFamily="34" charset="0"/>
                  <a:sym typeface="Helvetica Neue"/>
                </a:rPr>
                <a:t>En CPIMS+, los supervisores pueden consultar fácilmente </a:t>
              </a:r>
              <a:r>
                <a:rPr lang="es-ES_tradnl" i="1" dirty="0">
                  <a:latin typeface="Arial" panose="020B0604020202020204" pitchFamily="34" charset="0"/>
                  <a:ea typeface="Helvetica Neue"/>
                  <a:cs typeface="Arial" panose="020B0604020202020204" pitchFamily="34" charset="0"/>
                  <a:sym typeface="Helvetica Neue"/>
                </a:rPr>
                <a:t>los avances en la implementación</a:t>
              </a:r>
              <a:r>
                <a:rPr lang="es-ES_tradnl" sz="1800" i="1" dirty="0">
                  <a:latin typeface="Arial" panose="020B0604020202020204" pitchFamily="34" charset="0"/>
                  <a:ea typeface="Helvetica Neue"/>
                  <a:cs typeface="Arial" panose="020B0604020202020204" pitchFamily="34" charset="0"/>
                  <a:sym typeface="Helvetica Neue"/>
                </a:rPr>
                <a:t> de los planes de caso y utilizar marcadores en el sistema para hacer </a:t>
              </a:r>
              <a:r>
                <a:rPr lang="es-ES_tradnl" i="1" dirty="0">
                  <a:latin typeface="Arial" panose="020B0604020202020204" pitchFamily="34" charset="0"/>
                  <a:ea typeface="Helvetica Neue"/>
                  <a:cs typeface="Arial" panose="020B0604020202020204" pitchFamily="34" charset="0"/>
                  <a:sym typeface="Helvetica Neue"/>
                </a:rPr>
                <a:t>observaciones a las/os asistentes de casos sobre los </a:t>
              </a:r>
              <a:r>
                <a:rPr lang="es-ES_tradnl" sz="1800" i="1" dirty="0">
                  <a:latin typeface="Arial" panose="020B0604020202020204" pitchFamily="34" charset="0"/>
                  <a:ea typeface="Helvetica Neue"/>
                  <a:cs typeface="Arial" panose="020B0604020202020204" pitchFamily="34" charset="0"/>
                  <a:sym typeface="Helvetica Neue"/>
                </a:rPr>
                <a:t>problemas/inconsistencias</a:t>
              </a:r>
              <a:r>
                <a:rPr lang="es-ES_tradnl" i="1" dirty="0">
                  <a:latin typeface="Arial" panose="020B0604020202020204" pitchFamily="34" charset="0"/>
                  <a:ea typeface="Helvetica Neue"/>
                  <a:cs typeface="Arial" panose="020B0604020202020204" pitchFamily="34" charset="0"/>
                  <a:sym typeface="Helvetica Neue"/>
                </a:rPr>
                <a:t>.</a:t>
              </a:r>
              <a:endParaRPr lang="es-ES_tradnl" sz="1800" i="1" dirty="0">
                <a:latin typeface="Arial" panose="020B0604020202020204" pitchFamily="34" charset="0"/>
                <a:ea typeface="Helvetica Neue"/>
                <a:cs typeface="Arial" panose="020B0604020202020204" pitchFamily="34" charset="0"/>
                <a:sym typeface="Helvetica Neue"/>
              </a:endParaRPr>
            </a:p>
          </p:txBody>
        </p:sp>
      </p:grpSp>
      <p:sp>
        <p:nvSpPr>
          <p:cNvPr id="5" name="Rectangle 4">
            <a:extLst>
              <a:ext uri="{FF2B5EF4-FFF2-40B4-BE49-F238E27FC236}">
                <a16:creationId xmlns:a16="http://schemas.microsoft.com/office/drawing/2014/main" id="{F1395EA1-21DA-A8A0-379D-D846A1FB9E63}"/>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288804264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p>
        </p:txBody>
      </p:sp>
      <p:grpSp>
        <p:nvGrpSpPr>
          <p:cNvPr id="5" name="Group 4">
            <a:extLst>
              <a:ext uri="{FF2B5EF4-FFF2-40B4-BE49-F238E27FC236}">
                <a16:creationId xmlns:a16="http://schemas.microsoft.com/office/drawing/2014/main" id="{13F82371-2606-6A3A-07BA-C2C1DDCA5385}"/>
              </a:ext>
            </a:extLst>
          </p:cNvPr>
          <p:cNvGrpSpPr/>
          <p:nvPr/>
        </p:nvGrpSpPr>
        <p:grpSpPr>
          <a:xfrm>
            <a:off x="1265513" y="1741576"/>
            <a:ext cx="9660973" cy="4330416"/>
            <a:chOff x="1450369" y="1630739"/>
            <a:chExt cx="9660973" cy="4330416"/>
          </a:xfrm>
        </p:grpSpPr>
        <p:sp>
          <p:nvSpPr>
            <p:cNvPr id="3" name="TextBox 2">
              <a:extLst>
                <a:ext uri="{FF2B5EF4-FFF2-40B4-BE49-F238E27FC236}">
                  <a16:creationId xmlns:a16="http://schemas.microsoft.com/office/drawing/2014/main" id="{4B28285F-3646-8D64-D3E5-023AAE7A5128}"/>
                </a:ext>
              </a:extLst>
            </p:cNvPr>
            <p:cNvSpPr txBox="1"/>
            <p:nvPr/>
          </p:nvSpPr>
          <p:spPr>
            <a:xfrm>
              <a:off x="1450369" y="1630739"/>
              <a:ext cx="4830487" cy="4330416"/>
            </a:xfrm>
            <a:prstGeom prst="rect">
              <a:avLst/>
            </a:prstGeom>
            <a:noFill/>
          </p:spPr>
          <p:txBody>
            <a:bodyPr wrap="square">
              <a:spAutoFit/>
            </a:bodyPr>
            <a:lstStyle/>
            <a:p>
              <a:pPr lvl="0" rtl="0">
                <a:lnSpc>
                  <a:spcPct val="90000"/>
                </a:lnSpc>
                <a:spcAft>
                  <a:spcPts val="0"/>
                </a:spcAft>
                <a:buClr>
                  <a:schemeClr val="dk2"/>
                </a:buClr>
                <a:buSzPts val="1800"/>
              </a:pPr>
              <a:r>
                <a:rPr lang="es-ES_tradnl" sz="1800" b="1" dirty="0">
                  <a:latin typeface="Arial" panose="020B0604020202020204" pitchFamily="34" charset="0"/>
                  <a:cs typeface="Arial" panose="020B0604020202020204" pitchFamily="34" charset="0"/>
                </a:rPr>
                <a:t>PROTOCOLO DE INTERCAMBIO</a:t>
              </a: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800" dirty="0">
                  <a:latin typeface="Arial" panose="020B0604020202020204" pitchFamily="34" charset="0"/>
                  <a:cs typeface="Arial" panose="020B0604020202020204" pitchFamily="34" charset="0"/>
                </a:rPr>
                <a:t>La información que se comparta con terceros debe limitarse estrictamente a lo que haya autorizado la/el menor/cuidador/a en el formulario de consentimiento (que especifica en unos de sus apartados qué información se puede compartir y cuál no, y con qué proveedores de servicios), al principio de necesidad de saber y a lo establecido en el protocolo de intercambio de información</a:t>
              </a: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800" i="1" dirty="0">
                  <a:latin typeface="Arial" panose="020B0604020202020204" pitchFamily="34" charset="0"/>
                  <a:cs typeface="Arial" panose="020B0604020202020204" pitchFamily="34" charset="0"/>
                </a:rPr>
                <a:t>CPIMS+ no aceptará ninguna remisión que no cuente con el consentimiento previo de la persona interesada para compartir información sobre el caso con otros proveedores de servicios.</a:t>
              </a:r>
            </a:p>
          </p:txBody>
        </p:sp>
        <p:sp>
          <p:nvSpPr>
            <p:cNvPr id="4" name="TextBox 3">
              <a:extLst>
                <a:ext uri="{FF2B5EF4-FFF2-40B4-BE49-F238E27FC236}">
                  <a16:creationId xmlns:a16="http://schemas.microsoft.com/office/drawing/2014/main" id="{0D9615F8-8601-0C31-55A8-55D1C224425A}"/>
                </a:ext>
              </a:extLst>
            </p:cNvPr>
            <p:cNvSpPr txBox="1"/>
            <p:nvPr/>
          </p:nvSpPr>
          <p:spPr>
            <a:xfrm>
              <a:off x="6762169" y="1630739"/>
              <a:ext cx="4349173" cy="3831818"/>
            </a:xfrm>
            <a:prstGeom prst="rect">
              <a:avLst/>
            </a:prstGeom>
            <a:noFill/>
          </p:spPr>
          <p:txBody>
            <a:bodyPr wrap="square">
              <a:spAutoFit/>
            </a:bodyPr>
            <a:lstStyle/>
            <a:p>
              <a:pPr lvl="0" rtl="0">
                <a:lnSpc>
                  <a:spcPct val="90000"/>
                </a:lnSpc>
                <a:spcAft>
                  <a:spcPts val="0"/>
                </a:spcAft>
                <a:buClr>
                  <a:srgbClr val="000000"/>
                </a:buClr>
                <a:buSzPts val="1800"/>
              </a:pPr>
              <a:r>
                <a:rPr lang="es-ES_tradnl" b="1" dirty="0">
                  <a:latin typeface="Arial" panose="020B0604020202020204" pitchFamily="34" charset="0"/>
                  <a:ea typeface="Helvetica Neue"/>
                  <a:cs typeface="Arial" panose="020B0604020202020204" pitchFamily="34" charset="0"/>
                  <a:sym typeface="Helvetica Neue"/>
                </a:rPr>
                <a:t>REMISIONES</a:t>
              </a:r>
              <a:endParaRPr lang="es-ES_tradnl" sz="1800" b="1"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dirty="0">
                  <a:latin typeface="Arial" panose="020B0604020202020204" pitchFamily="34" charset="0"/>
                  <a:ea typeface="Helvetica Neue"/>
                  <a:cs typeface="Arial" panose="020B0604020202020204" pitchFamily="34" charset="0"/>
                  <a:sym typeface="Helvetica Neue"/>
                </a:rPr>
                <a:t>Es importante estar al tanto de los servicios y proveedores de servicios disponibles en la ruta de remisión.</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i="1" dirty="0">
                  <a:latin typeface="Arial" panose="020B0604020202020204" pitchFamily="34" charset="0"/>
                  <a:ea typeface="Helvetica Neue"/>
                  <a:cs typeface="Arial" panose="020B0604020202020204" pitchFamily="34" charset="0"/>
                  <a:sym typeface="Helvetica Neue"/>
                </a:rPr>
                <a:t>Los proveedores de servicios que utilicen CPIMS+ podrán acceder directamente a los casos. Si el servicio en cuestión no está en CPIMS+, usted puede descargar el formulario de remisión y compartirlo a través de la opción “Remisión", que permite descargar el PDF del formulario de remisiones externas. </a:t>
              </a:r>
            </a:p>
          </p:txBody>
        </p:sp>
      </p:grpSp>
      <p:sp>
        <p:nvSpPr>
          <p:cNvPr id="6" name="Rectangle 5">
            <a:extLst>
              <a:ext uri="{FF2B5EF4-FFF2-40B4-BE49-F238E27FC236}">
                <a16:creationId xmlns:a16="http://schemas.microsoft.com/office/drawing/2014/main" id="{D3513B30-BCF7-B6D9-AD66-6EB0E62409DA}"/>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380359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s-ES_tradnl" sz="2400" b="1" dirty="0">
                <a:solidFill>
                  <a:schemeClr val="bg1"/>
                </a:solidFill>
                <a:latin typeface="Garamond"/>
              </a:rPr>
              <a:t>SESIÓN 1</a:t>
            </a:r>
          </a:p>
          <a:p>
            <a:br>
              <a:rPr lang="es-ES_tradnl" b="1" dirty="0">
                <a:solidFill>
                  <a:schemeClr val="bg1"/>
                </a:solidFill>
                <a:latin typeface="Garamond"/>
              </a:rPr>
            </a:br>
            <a:r>
              <a:rPr lang="es-ES_tradnl" sz="5400" b="1" dirty="0">
                <a:solidFill>
                  <a:schemeClr val="bg1"/>
                </a:solidFill>
                <a:latin typeface="Garamond"/>
              </a:rPr>
              <a:t>Introducción a la gestión de casos, IM4CM y al sistema CPIMS+</a:t>
            </a:r>
            <a:endParaRPr lang="es-ES_tradnl" b="1" dirty="0">
              <a:solidFill>
                <a:schemeClr val="bg1"/>
              </a:solidFill>
            </a:endParaRPr>
          </a:p>
        </p:txBody>
      </p:sp>
    </p:spTree>
    <p:extLst>
      <p:ext uri="{BB962C8B-B14F-4D97-AF65-F5344CB8AC3E}">
        <p14:creationId xmlns:p14="http://schemas.microsoft.com/office/powerpoint/2010/main" val="13623340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Demostración </a:t>
            </a:r>
            <a:r>
              <a:rPr lang="es-ES_tradnl" dirty="0"/>
              <a:t>en </a:t>
            </a:r>
            <a:r>
              <a:rPr lang="es-ES_tradnl" dirty="0">
                <a:latin typeface="Arial" panose="020B0604020202020204" pitchFamily="34" charset="0"/>
                <a:cs typeface="Arial" panose="020B0604020202020204" pitchFamily="34" charset="0"/>
              </a:rPr>
              <a:t>CPIMS</a:t>
            </a:r>
          </a:p>
        </p:txBody>
      </p:sp>
      <p:pic>
        <p:nvPicPr>
          <p:cNvPr id="2" name="Graphic 1" descr="Vlog with solid fill">
            <a:hlinkClick r:id="rId3"/>
            <a:extLst>
              <a:ext uri="{FF2B5EF4-FFF2-40B4-BE49-F238E27FC236}">
                <a16:creationId xmlns:a16="http://schemas.microsoft.com/office/drawing/2014/main" id="{2540730A-3611-49AB-7BC6-4F13A36769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4263" y="1708428"/>
            <a:ext cx="3952227" cy="3952227"/>
          </a:xfrm>
          <a:prstGeom prst="rect">
            <a:avLst/>
          </a:prstGeom>
        </p:spPr>
      </p:pic>
      <p:sp>
        <p:nvSpPr>
          <p:cNvPr id="3" name="Google Shape;798;p37">
            <a:extLst>
              <a:ext uri="{FF2B5EF4-FFF2-40B4-BE49-F238E27FC236}">
                <a16:creationId xmlns:a16="http://schemas.microsoft.com/office/drawing/2014/main" id="{BF07B3B9-73CA-B907-69D8-BD6A1B236F6D}"/>
              </a:ext>
            </a:extLst>
          </p:cNvPr>
          <p:cNvSpPr txBox="1"/>
          <p:nvPr/>
        </p:nvSpPr>
        <p:spPr>
          <a:xfrm>
            <a:off x="6095999" y="1966362"/>
            <a:ext cx="5257801" cy="4407833"/>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6"/>
              </a:rPr>
              <a:t>Cómo hacer una remisión y cómo solicitar el consentimiento</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 de servicios </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 de remisiones interagenciales</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7"/>
              </a:rPr>
              <a:t>Alerta</a:t>
            </a: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s </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La barra de tareas de flujo de trabajo pasa a "servicios implementados”</a:t>
            </a:r>
          </a:p>
        </p:txBody>
      </p:sp>
    </p:spTree>
    <p:extLst>
      <p:ext uri="{BB962C8B-B14F-4D97-AF65-F5344CB8AC3E}">
        <p14:creationId xmlns:p14="http://schemas.microsoft.com/office/powerpoint/2010/main" val="131669336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Hora de practicar</a:t>
            </a:r>
          </a:p>
        </p:txBody>
      </p:sp>
      <p:grpSp>
        <p:nvGrpSpPr>
          <p:cNvPr id="3" name="Group 2">
            <a:extLst>
              <a:ext uri="{FF2B5EF4-FFF2-40B4-BE49-F238E27FC236}">
                <a16:creationId xmlns:a16="http://schemas.microsoft.com/office/drawing/2014/main" id="{F2DF5277-7B41-D211-CDBB-C1012DE152CE}"/>
              </a:ext>
            </a:extLst>
          </p:cNvPr>
          <p:cNvGrpSpPr/>
          <p:nvPr/>
        </p:nvGrpSpPr>
        <p:grpSpPr>
          <a:xfrm>
            <a:off x="1007851" y="1697728"/>
            <a:ext cx="950012" cy="1799163"/>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42B3F23B-66B5-27E9-6A32-2A707F6FD744}"/>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717C5015-67BF-E300-244B-CD259FEEBC4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oup 5">
              <a:extLst>
                <a:ext uri="{FF2B5EF4-FFF2-40B4-BE49-F238E27FC236}">
                  <a16:creationId xmlns:a16="http://schemas.microsoft.com/office/drawing/2014/main" id="{04F8E68D-C3AE-5C6B-0066-7A59DF96A4A8}"/>
                </a:ext>
              </a:extLst>
            </p:cNvPr>
            <p:cNvGrpSpPr/>
            <p:nvPr/>
          </p:nvGrpSpPr>
          <p:grpSpPr>
            <a:xfrm rot="507905">
              <a:off x="7838339" y="3815940"/>
              <a:ext cx="553322" cy="1525212"/>
              <a:chOff x="7916671" y="3937945"/>
              <a:chExt cx="553322" cy="1525212"/>
            </a:xfrm>
            <a:grpFill/>
          </p:grpSpPr>
          <p:sp>
            <p:nvSpPr>
              <p:cNvPr id="10" name="Round Same Side Corner Rectangle 25">
                <a:extLst>
                  <a:ext uri="{FF2B5EF4-FFF2-40B4-BE49-F238E27FC236}">
                    <a16:creationId xmlns:a16="http://schemas.microsoft.com/office/drawing/2014/main" id="{52E34FB8-1F52-F97C-8BE8-16C079997096}"/>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Oval 10">
                <a:extLst>
                  <a:ext uri="{FF2B5EF4-FFF2-40B4-BE49-F238E27FC236}">
                    <a16:creationId xmlns:a16="http://schemas.microsoft.com/office/drawing/2014/main" id="{61AA94C5-FA23-56DA-6F54-F678423126E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541CDD49-CC01-7692-E73A-EAC6690874B7}"/>
                </a:ext>
              </a:extLst>
            </p:cNvPr>
            <p:cNvGrpSpPr/>
            <p:nvPr/>
          </p:nvGrpSpPr>
          <p:grpSpPr>
            <a:xfrm rot="21105829" flipH="1">
              <a:off x="9243874" y="3806245"/>
              <a:ext cx="564104" cy="1525212"/>
              <a:chOff x="7916671" y="3937945"/>
              <a:chExt cx="553322" cy="1525212"/>
            </a:xfrm>
            <a:grpFill/>
          </p:grpSpPr>
          <p:sp>
            <p:nvSpPr>
              <p:cNvPr id="8" name="Round Same Side Corner Rectangle 25">
                <a:extLst>
                  <a:ext uri="{FF2B5EF4-FFF2-40B4-BE49-F238E27FC236}">
                    <a16:creationId xmlns:a16="http://schemas.microsoft.com/office/drawing/2014/main" id="{E45718C4-2CA1-9A04-5F0B-462B3F7B145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Oval 8">
                <a:extLst>
                  <a:ext uri="{FF2B5EF4-FFF2-40B4-BE49-F238E27FC236}">
                    <a16:creationId xmlns:a16="http://schemas.microsoft.com/office/drawing/2014/main" id="{5B79DEC8-371F-3B26-720A-A7B538893FC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12" name="Group 11">
            <a:extLst>
              <a:ext uri="{FF2B5EF4-FFF2-40B4-BE49-F238E27FC236}">
                <a16:creationId xmlns:a16="http://schemas.microsoft.com/office/drawing/2014/main" id="{01E6BBA0-9A03-8ECF-3FC4-21A4C1E99AEE}"/>
              </a:ext>
            </a:extLst>
          </p:cNvPr>
          <p:cNvGrpSpPr/>
          <p:nvPr/>
        </p:nvGrpSpPr>
        <p:grpSpPr>
          <a:xfrm>
            <a:off x="6577111" y="1697728"/>
            <a:ext cx="950012" cy="1799163"/>
            <a:chOff x="7838339" y="2226754"/>
            <a:chExt cx="1969639" cy="3730164"/>
          </a:xfrm>
          <a:solidFill>
            <a:schemeClr val="accent1"/>
          </a:solidFill>
        </p:grpSpPr>
        <p:sp>
          <p:nvSpPr>
            <p:cNvPr id="13" name="Round Same Side Corner Rectangle 3">
              <a:extLst>
                <a:ext uri="{FF2B5EF4-FFF2-40B4-BE49-F238E27FC236}">
                  <a16:creationId xmlns:a16="http://schemas.microsoft.com/office/drawing/2014/main" id="{A849B792-277F-AAA7-ABC9-0A2D3BAD013C}"/>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CEC93585-17B7-94D1-ABED-1ED4D00721E5}"/>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6" name="Group 15">
              <a:extLst>
                <a:ext uri="{FF2B5EF4-FFF2-40B4-BE49-F238E27FC236}">
                  <a16:creationId xmlns:a16="http://schemas.microsoft.com/office/drawing/2014/main" id="{87BC1CD1-2ACE-99FC-1FEF-22707A489CCE}"/>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38C4EEFF-7DB9-5C59-3594-A0C8BD7AA83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Oval 20">
                <a:extLst>
                  <a:ext uri="{FF2B5EF4-FFF2-40B4-BE49-F238E27FC236}">
                    <a16:creationId xmlns:a16="http://schemas.microsoft.com/office/drawing/2014/main" id="{39B464D4-87C4-6D5E-513C-E5231A83FF99}"/>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7" name="Group 16">
              <a:extLst>
                <a:ext uri="{FF2B5EF4-FFF2-40B4-BE49-F238E27FC236}">
                  <a16:creationId xmlns:a16="http://schemas.microsoft.com/office/drawing/2014/main" id="{B3ABCF98-68FB-6794-7F02-AEA9AC4DE1BA}"/>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F29BFF1B-0671-F158-A15D-F57D59AA173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Oval 18">
                <a:extLst>
                  <a:ext uri="{FF2B5EF4-FFF2-40B4-BE49-F238E27FC236}">
                    <a16:creationId xmlns:a16="http://schemas.microsoft.com/office/drawing/2014/main" id="{2E8A0F09-6D8A-1F5C-7EDD-678A3CE9C36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22" name="TextBox 21">
            <a:extLst>
              <a:ext uri="{FF2B5EF4-FFF2-40B4-BE49-F238E27FC236}">
                <a16:creationId xmlns:a16="http://schemas.microsoft.com/office/drawing/2014/main" id="{B53B61FF-21E1-A49D-BA3C-03BE2D9EE8F0}"/>
              </a:ext>
            </a:extLst>
          </p:cNvPr>
          <p:cNvSpPr txBox="1"/>
          <p:nvPr/>
        </p:nvSpPr>
        <p:spPr>
          <a:xfrm>
            <a:off x="2342601" y="1636545"/>
            <a:ext cx="3345530" cy="4516236"/>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Elegir una acción del plan de caso para la que se requiera una remisión a un proveedor de servicios en CPIMS+/ y una remisión a un proveedor de servicios fuera de CPIMS+ (es decir, descargando el formulario de remisiones interagenciales).</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Imaginar que se prestó el servicio, y llenar el formulario de servicios</a:t>
            </a:r>
          </a:p>
        </p:txBody>
      </p:sp>
      <p:sp>
        <p:nvSpPr>
          <p:cNvPr id="23" name="TextBox 22">
            <a:extLst>
              <a:ext uri="{FF2B5EF4-FFF2-40B4-BE49-F238E27FC236}">
                <a16:creationId xmlns:a16="http://schemas.microsoft.com/office/drawing/2014/main" id="{372FD154-F283-5D16-15DE-6922CCB3C6BF}"/>
              </a:ext>
            </a:extLst>
          </p:cNvPr>
          <p:cNvSpPr txBox="1"/>
          <p:nvPr/>
        </p:nvSpPr>
        <p:spPr>
          <a:xfrm>
            <a:off x="7990790" y="1636545"/>
            <a:ext cx="3345530" cy="4516236"/>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formulario de servicio</a:t>
            </a: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0" marR="0" lvl="0" indent="0" algn="l" rtl="0">
              <a:lnSpc>
                <a:spcPct val="107000"/>
              </a:lnSpc>
              <a:spcBef>
                <a:spcPts val="0"/>
              </a:spcBef>
              <a:buNone/>
            </a:pPr>
            <a:r>
              <a:rPr lang="es-ES_tradnl" b="1" dirty="0">
                <a:solidFill>
                  <a:schemeClr val="dk1"/>
                </a:solidFill>
                <a:latin typeface="Arial"/>
                <a:ea typeface="Arial"/>
                <a:cs typeface="Arial"/>
                <a:sym typeface="Arial"/>
              </a:rPr>
              <a:t>AMBOS</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las tareas pendientes</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las alertas y entender su funcionamiento</a:t>
            </a:r>
          </a:p>
        </p:txBody>
      </p:sp>
      <p:grpSp>
        <p:nvGrpSpPr>
          <p:cNvPr id="24" name="Group 23">
            <a:extLst>
              <a:ext uri="{FF2B5EF4-FFF2-40B4-BE49-F238E27FC236}">
                <a16:creationId xmlns:a16="http://schemas.microsoft.com/office/drawing/2014/main" id="{E9FCF081-CDED-F201-F631-73D9FF3167AA}"/>
              </a:ext>
            </a:extLst>
          </p:cNvPr>
          <p:cNvGrpSpPr/>
          <p:nvPr/>
        </p:nvGrpSpPr>
        <p:grpSpPr>
          <a:xfrm>
            <a:off x="6511526" y="4016486"/>
            <a:ext cx="950012" cy="1799163"/>
            <a:chOff x="7838339" y="2226754"/>
            <a:chExt cx="1969639" cy="3730164"/>
          </a:xfrm>
          <a:solidFill>
            <a:schemeClr val="accent4"/>
          </a:solidFill>
        </p:grpSpPr>
        <p:sp>
          <p:nvSpPr>
            <p:cNvPr id="25" name="Round Same Side Corner Rectangle 3">
              <a:extLst>
                <a:ext uri="{FF2B5EF4-FFF2-40B4-BE49-F238E27FC236}">
                  <a16:creationId xmlns:a16="http://schemas.microsoft.com/office/drawing/2014/main" id="{5EE0A233-63B3-BDD7-FDDE-6BAEC92808CF}"/>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6" name="Oval 25">
              <a:extLst>
                <a:ext uri="{FF2B5EF4-FFF2-40B4-BE49-F238E27FC236}">
                  <a16:creationId xmlns:a16="http://schemas.microsoft.com/office/drawing/2014/main" id="{CCDFDB2A-2BE8-981F-E88E-4340F8AB475E}"/>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7" name="Group 26">
              <a:extLst>
                <a:ext uri="{FF2B5EF4-FFF2-40B4-BE49-F238E27FC236}">
                  <a16:creationId xmlns:a16="http://schemas.microsoft.com/office/drawing/2014/main" id="{61D36BDB-E0BD-3F34-7903-1558DFFE53B0}"/>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AB4ACC1A-59FB-EA6C-ACDF-95824941646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Oval 31">
                <a:extLst>
                  <a:ext uri="{FF2B5EF4-FFF2-40B4-BE49-F238E27FC236}">
                    <a16:creationId xmlns:a16="http://schemas.microsoft.com/office/drawing/2014/main" id="{3B9A9F1A-0D26-86AB-0EB0-1CBA5711527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8" name="Group 27">
              <a:extLst>
                <a:ext uri="{FF2B5EF4-FFF2-40B4-BE49-F238E27FC236}">
                  <a16:creationId xmlns:a16="http://schemas.microsoft.com/office/drawing/2014/main" id="{1A26DE36-672F-2626-9195-3E05519B0567}"/>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2FDE226B-6B2C-BFC8-21A7-773217A25358}"/>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Oval 29">
                <a:extLst>
                  <a:ext uri="{FF2B5EF4-FFF2-40B4-BE49-F238E27FC236}">
                    <a16:creationId xmlns:a16="http://schemas.microsoft.com/office/drawing/2014/main" id="{70EFC0E4-7D9F-5434-AE5D-1A336EF18CB5}"/>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33" name="Group 32">
            <a:extLst>
              <a:ext uri="{FF2B5EF4-FFF2-40B4-BE49-F238E27FC236}">
                <a16:creationId xmlns:a16="http://schemas.microsoft.com/office/drawing/2014/main" id="{25EFDEFB-8D26-33E6-F545-837DED4E835B}"/>
              </a:ext>
            </a:extLst>
          </p:cNvPr>
          <p:cNvGrpSpPr/>
          <p:nvPr/>
        </p:nvGrpSpPr>
        <p:grpSpPr>
          <a:xfrm>
            <a:off x="6842702" y="4212531"/>
            <a:ext cx="950012" cy="1799163"/>
            <a:chOff x="7838339" y="2226754"/>
            <a:chExt cx="1969639" cy="3730164"/>
          </a:xfrm>
          <a:solidFill>
            <a:schemeClr val="accent1"/>
          </a:solidFill>
        </p:grpSpPr>
        <p:sp>
          <p:nvSpPr>
            <p:cNvPr id="34" name="Round Same Side Corner Rectangle 3">
              <a:extLst>
                <a:ext uri="{FF2B5EF4-FFF2-40B4-BE49-F238E27FC236}">
                  <a16:creationId xmlns:a16="http://schemas.microsoft.com/office/drawing/2014/main" id="{B167F697-5956-86CE-8989-330BF9F6E538}"/>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3</a:t>
              </a:r>
            </a:p>
          </p:txBody>
        </p:sp>
        <p:sp>
          <p:nvSpPr>
            <p:cNvPr id="35" name="Oval 34">
              <a:extLst>
                <a:ext uri="{FF2B5EF4-FFF2-40B4-BE49-F238E27FC236}">
                  <a16:creationId xmlns:a16="http://schemas.microsoft.com/office/drawing/2014/main" id="{EDC78725-BFFB-0440-0D20-3A12C977D95D}"/>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36" name="Group 35">
              <a:extLst>
                <a:ext uri="{FF2B5EF4-FFF2-40B4-BE49-F238E27FC236}">
                  <a16:creationId xmlns:a16="http://schemas.microsoft.com/office/drawing/2014/main" id="{9559ABB2-0A9A-E114-6F0D-363741AE99ED}"/>
                </a:ext>
              </a:extLst>
            </p:cNvPr>
            <p:cNvGrpSpPr/>
            <p:nvPr/>
          </p:nvGrpSpPr>
          <p:grpSpPr>
            <a:xfrm rot="507905">
              <a:off x="7838339" y="3815940"/>
              <a:ext cx="553322" cy="1525212"/>
              <a:chOff x="7916671" y="3937945"/>
              <a:chExt cx="553322" cy="1525212"/>
            </a:xfrm>
            <a:grpFill/>
          </p:grpSpPr>
          <p:sp>
            <p:nvSpPr>
              <p:cNvPr id="40" name="Round Same Side Corner Rectangle 25">
                <a:extLst>
                  <a:ext uri="{FF2B5EF4-FFF2-40B4-BE49-F238E27FC236}">
                    <a16:creationId xmlns:a16="http://schemas.microsoft.com/office/drawing/2014/main" id="{387F0981-ED6F-B928-1D9C-F6452775DE02}"/>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1" name="Oval 40">
                <a:extLst>
                  <a:ext uri="{FF2B5EF4-FFF2-40B4-BE49-F238E27FC236}">
                    <a16:creationId xmlns:a16="http://schemas.microsoft.com/office/drawing/2014/main" id="{1DE4894C-9BDA-66D7-31F5-68635AF322E2}"/>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7" name="Group 36">
              <a:extLst>
                <a:ext uri="{FF2B5EF4-FFF2-40B4-BE49-F238E27FC236}">
                  <a16:creationId xmlns:a16="http://schemas.microsoft.com/office/drawing/2014/main" id="{35E95CEE-8593-8BB5-F3A4-74BE6341BA7C}"/>
                </a:ext>
              </a:extLst>
            </p:cNvPr>
            <p:cNvGrpSpPr/>
            <p:nvPr/>
          </p:nvGrpSpPr>
          <p:grpSpPr>
            <a:xfrm rot="21105829" flipH="1">
              <a:off x="9243874" y="3806245"/>
              <a:ext cx="564104" cy="1525212"/>
              <a:chOff x="7916671" y="3937945"/>
              <a:chExt cx="553322" cy="1525212"/>
            </a:xfrm>
            <a:grpFill/>
          </p:grpSpPr>
          <p:sp>
            <p:nvSpPr>
              <p:cNvPr id="38" name="Round Same Side Corner Rectangle 25">
                <a:extLst>
                  <a:ext uri="{FF2B5EF4-FFF2-40B4-BE49-F238E27FC236}">
                    <a16:creationId xmlns:a16="http://schemas.microsoft.com/office/drawing/2014/main" id="{5F8739AC-77E7-7E19-7146-BA194B255EF4}"/>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9" name="Oval 38">
                <a:extLst>
                  <a:ext uri="{FF2B5EF4-FFF2-40B4-BE49-F238E27FC236}">
                    <a16:creationId xmlns:a16="http://schemas.microsoft.com/office/drawing/2014/main" id="{9E104297-273F-F4D9-5B06-1816FEFBB0B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2" name="Group 1">
            <a:extLst>
              <a:ext uri="{FF2B5EF4-FFF2-40B4-BE49-F238E27FC236}">
                <a16:creationId xmlns:a16="http://schemas.microsoft.com/office/drawing/2014/main" id="{C60BEC88-DEA9-75C6-E0F5-7B78A0891EDB}"/>
              </a:ext>
            </a:extLst>
          </p:cNvPr>
          <p:cNvGrpSpPr/>
          <p:nvPr/>
        </p:nvGrpSpPr>
        <p:grpSpPr>
          <a:xfrm>
            <a:off x="10228983" y="337468"/>
            <a:ext cx="1587872" cy="1368854"/>
            <a:chOff x="10228983" y="337468"/>
            <a:chExt cx="1587872" cy="1368854"/>
          </a:xfrm>
        </p:grpSpPr>
        <p:sp>
          <p:nvSpPr>
            <p:cNvPr id="42" name="Hexagon 41">
              <a:extLst>
                <a:ext uri="{FF2B5EF4-FFF2-40B4-BE49-F238E27FC236}">
                  <a16:creationId xmlns:a16="http://schemas.microsoft.com/office/drawing/2014/main" id="{ECBD1BED-C1BE-70E2-97F7-57A6EAE6FC50}"/>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43" name="Group 42">
              <a:extLst>
                <a:ext uri="{FF2B5EF4-FFF2-40B4-BE49-F238E27FC236}">
                  <a16:creationId xmlns:a16="http://schemas.microsoft.com/office/drawing/2014/main" id="{D8D9F381-3F45-F978-F413-208B28F46D8C}"/>
                </a:ext>
              </a:extLst>
            </p:cNvPr>
            <p:cNvGrpSpPr/>
            <p:nvPr/>
          </p:nvGrpSpPr>
          <p:grpSpPr>
            <a:xfrm>
              <a:off x="10621771" y="762700"/>
              <a:ext cx="562136" cy="634675"/>
              <a:chOff x="760175" y="830142"/>
              <a:chExt cx="867619" cy="979579"/>
            </a:xfrm>
          </p:grpSpPr>
          <p:sp>
            <p:nvSpPr>
              <p:cNvPr id="47" name="Rectangle 46">
                <a:extLst>
                  <a:ext uri="{FF2B5EF4-FFF2-40B4-BE49-F238E27FC236}">
                    <a16:creationId xmlns:a16="http://schemas.microsoft.com/office/drawing/2014/main" id="{CDC22EBA-6D25-4E18-A922-A7F6E39F81E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22</a:t>
                </a:r>
              </a:p>
            </p:txBody>
          </p:sp>
          <p:sp>
            <p:nvSpPr>
              <p:cNvPr id="48" name="Rectangle 47">
                <a:extLst>
                  <a:ext uri="{FF2B5EF4-FFF2-40B4-BE49-F238E27FC236}">
                    <a16:creationId xmlns:a16="http://schemas.microsoft.com/office/drawing/2014/main" id="{7AE1BB25-2E6B-8663-4734-F81DC9EAA7FD}"/>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44" name="Group 43">
              <a:extLst>
                <a:ext uri="{FF2B5EF4-FFF2-40B4-BE49-F238E27FC236}">
                  <a16:creationId xmlns:a16="http://schemas.microsoft.com/office/drawing/2014/main" id="{30D03C3C-D5D6-FFB6-8ACC-6989EA8C4DDD}"/>
                </a:ext>
              </a:extLst>
            </p:cNvPr>
            <p:cNvGrpSpPr/>
            <p:nvPr/>
          </p:nvGrpSpPr>
          <p:grpSpPr>
            <a:xfrm>
              <a:off x="11325415" y="762706"/>
              <a:ext cx="182192" cy="634676"/>
              <a:chOff x="2121762" y="2323619"/>
              <a:chExt cx="200378" cy="825210"/>
            </a:xfrm>
          </p:grpSpPr>
          <p:sp>
            <p:nvSpPr>
              <p:cNvPr id="45" name="Isosceles Triangle 44">
                <a:extLst>
                  <a:ext uri="{FF2B5EF4-FFF2-40B4-BE49-F238E27FC236}">
                    <a16:creationId xmlns:a16="http://schemas.microsoft.com/office/drawing/2014/main" id="{7BD35775-CA59-02DC-51CA-C172DA94C54F}"/>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46" name="Rectangle 45">
                <a:extLst>
                  <a:ext uri="{FF2B5EF4-FFF2-40B4-BE49-F238E27FC236}">
                    <a16:creationId xmlns:a16="http://schemas.microsoft.com/office/drawing/2014/main" id="{3738BE4B-49E9-5D93-64C7-1969ABC67FC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3160350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Comentarios y discusión</a:t>
            </a:r>
          </a:p>
        </p:txBody>
      </p:sp>
      <p:grpSp>
        <p:nvGrpSpPr>
          <p:cNvPr id="7" name="Google Shape;314;p4">
            <a:extLst>
              <a:ext uri="{FF2B5EF4-FFF2-40B4-BE49-F238E27FC236}">
                <a16:creationId xmlns:a16="http://schemas.microsoft.com/office/drawing/2014/main" id="{1953BACE-91D1-503E-307C-B0EDB60D0D84}"/>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F9A16401-D390-72F6-C343-E172C41809E7}"/>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443A0B5C-07E4-903A-06A0-FCE42BEDD4E5}"/>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3FAB0B37-FEC3-FBD0-15AD-0393720342C9}"/>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590020B2-76D0-CFF0-9FE8-969FB5E01273}"/>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C5CD9117-50C6-639A-E50B-CD0B9B403BC3}"/>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D4DFF996-281E-6699-E93C-A389C036D1E9}"/>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874089DC-F5D1-789C-F588-0B89A94DAFE8}"/>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999A13D2-020D-4F15-23BC-AC878498C013}"/>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16309036-E07B-42B7-129E-E2F19316F4D1}"/>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79498333-D07C-48E9-85EA-2376C9C1E25B}"/>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5" name="Group 4">
              <a:extLst>
                <a:ext uri="{FF2B5EF4-FFF2-40B4-BE49-F238E27FC236}">
                  <a16:creationId xmlns:a16="http://schemas.microsoft.com/office/drawing/2014/main" id="{2AF8EBB9-0F71-53C0-5270-B76FF15D96E7}"/>
                </a:ext>
              </a:extLst>
            </p:cNvPr>
            <p:cNvGrpSpPr/>
            <p:nvPr/>
          </p:nvGrpSpPr>
          <p:grpSpPr>
            <a:xfrm>
              <a:off x="10621771" y="762700"/>
              <a:ext cx="562136" cy="634675"/>
              <a:chOff x="760175" y="830142"/>
              <a:chExt cx="867619" cy="979579"/>
            </a:xfrm>
          </p:grpSpPr>
          <p:sp>
            <p:nvSpPr>
              <p:cNvPr id="18" name="Rectangle 17">
                <a:extLst>
                  <a:ext uri="{FF2B5EF4-FFF2-40B4-BE49-F238E27FC236}">
                    <a16:creationId xmlns:a16="http://schemas.microsoft.com/office/drawing/2014/main" id="{FA1C90BE-0A64-12FD-97DC-783FDADBBDAF}"/>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19" name="Rectangle 18">
                <a:extLst>
                  <a:ext uri="{FF2B5EF4-FFF2-40B4-BE49-F238E27FC236}">
                    <a16:creationId xmlns:a16="http://schemas.microsoft.com/office/drawing/2014/main" id="{D2AFEC21-2082-02D4-4C0E-DA2555E69ACF}"/>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6" name="Group 5">
              <a:extLst>
                <a:ext uri="{FF2B5EF4-FFF2-40B4-BE49-F238E27FC236}">
                  <a16:creationId xmlns:a16="http://schemas.microsoft.com/office/drawing/2014/main" id="{D7B0A72C-B6B1-26DE-4FB8-FBF47C01F16F}"/>
                </a:ext>
              </a:extLst>
            </p:cNvPr>
            <p:cNvGrpSpPr/>
            <p:nvPr/>
          </p:nvGrpSpPr>
          <p:grpSpPr>
            <a:xfrm>
              <a:off x="11325415" y="762706"/>
              <a:ext cx="182192" cy="634676"/>
              <a:chOff x="2121762" y="2323619"/>
              <a:chExt cx="200378" cy="825210"/>
            </a:xfrm>
          </p:grpSpPr>
          <p:sp>
            <p:nvSpPr>
              <p:cNvPr id="16" name="Isosceles Triangle 15">
                <a:extLst>
                  <a:ext uri="{FF2B5EF4-FFF2-40B4-BE49-F238E27FC236}">
                    <a16:creationId xmlns:a16="http://schemas.microsoft.com/office/drawing/2014/main" id="{D319787C-CB4E-2662-4FB6-E1434BC4CB97}"/>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7" name="Rectangle 16">
                <a:extLst>
                  <a:ext uri="{FF2B5EF4-FFF2-40B4-BE49-F238E27FC236}">
                    <a16:creationId xmlns:a16="http://schemas.microsoft.com/office/drawing/2014/main" id="{F971426E-09AB-08FA-DCD4-ED268E8ACB3E}"/>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2593335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itle 72">
            <a:extLst>
              <a:ext uri="{FF2B5EF4-FFF2-40B4-BE49-F238E27FC236}">
                <a16:creationId xmlns:a16="http://schemas.microsoft.com/office/drawing/2014/main" id="{564A277F-794B-4856-ADCA-B3D3341CBECB}"/>
              </a:ext>
            </a:extLst>
          </p:cNvPr>
          <p:cNvSpPr>
            <a:spLocks noGrp="1"/>
          </p:cNvSpPr>
          <p:nvPr>
            <p:ph type="title"/>
          </p:nvPr>
        </p:nvSpPr>
        <p:spPr/>
        <p:txBody>
          <a:bodyPr/>
          <a:lstStyle/>
          <a:p>
            <a:r>
              <a:rPr lang="es-ES_tradnl" dirty="0"/>
              <a:t>Paso 5:</a:t>
            </a:r>
            <a:br>
              <a:rPr lang="es-ES_tradnl" dirty="0"/>
            </a:br>
            <a:r>
              <a:rPr lang="es-ES_tradnl" dirty="0"/>
              <a:t>Seguimiento y revisión</a:t>
            </a:r>
          </a:p>
        </p:txBody>
      </p:sp>
      <p:sp>
        <p:nvSpPr>
          <p:cNvPr id="3" name="TextBox 2">
            <a:extLst>
              <a:ext uri="{FF2B5EF4-FFF2-40B4-BE49-F238E27FC236}">
                <a16:creationId xmlns:a16="http://schemas.microsoft.com/office/drawing/2014/main" id="{D465F2A6-F63D-EE00-3781-060342A575E9}"/>
              </a:ext>
            </a:extLst>
          </p:cNvPr>
          <p:cNvSpPr txBox="1"/>
          <p:nvPr/>
        </p:nvSpPr>
        <p:spPr>
          <a:xfrm>
            <a:off x="6381002" y="1380694"/>
            <a:ext cx="4941901" cy="338554"/>
          </a:xfrm>
          <a:prstGeom prst="rect">
            <a:avLst/>
          </a:prstGeom>
          <a:noFill/>
        </p:spPr>
        <p:txBody>
          <a:bodyPr wrap="square" rtlCol="0">
            <a:spAutoFit/>
          </a:bodyPr>
          <a:lstStyle/>
          <a:p>
            <a:pPr algn="ctr"/>
            <a:r>
              <a:rPr lang="es-ES_tradnl" sz="1600" b="1" spc="300" dirty="0">
                <a:solidFill>
                  <a:schemeClr val="accent4"/>
                </a:solidFill>
                <a:latin typeface="Arial" panose="020B0604020202020204" pitchFamily="34" charset="0"/>
                <a:cs typeface="Arial" panose="020B0604020202020204" pitchFamily="34" charset="0"/>
              </a:rPr>
              <a:t>ESTUDIO DE CASO</a:t>
            </a:r>
          </a:p>
        </p:txBody>
      </p:sp>
      <p:grpSp>
        <p:nvGrpSpPr>
          <p:cNvPr id="2" name="Group 1">
            <a:extLst>
              <a:ext uri="{FF2B5EF4-FFF2-40B4-BE49-F238E27FC236}">
                <a16:creationId xmlns:a16="http://schemas.microsoft.com/office/drawing/2014/main" id="{1354C4D0-83D0-0C5C-101A-5CAE36EFFA5F}"/>
              </a:ext>
            </a:extLst>
          </p:cNvPr>
          <p:cNvGrpSpPr/>
          <p:nvPr/>
        </p:nvGrpSpPr>
        <p:grpSpPr>
          <a:xfrm>
            <a:off x="6978767" y="2381927"/>
            <a:ext cx="3746370" cy="3096318"/>
            <a:chOff x="7499908" y="4900577"/>
            <a:chExt cx="997752" cy="824627"/>
          </a:xfrm>
        </p:grpSpPr>
        <p:grpSp>
          <p:nvGrpSpPr>
            <p:cNvPr id="5" name="Group 4">
              <a:extLst>
                <a:ext uri="{FF2B5EF4-FFF2-40B4-BE49-F238E27FC236}">
                  <a16:creationId xmlns:a16="http://schemas.microsoft.com/office/drawing/2014/main" id="{FB33F203-6867-8CA5-8B2E-84E903C8EAFA}"/>
                </a:ext>
              </a:extLst>
            </p:cNvPr>
            <p:cNvGrpSpPr/>
            <p:nvPr/>
          </p:nvGrpSpPr>
          <p:grpSpPr>
            <a:xfrm>
              <a:off x="7499908" y="4900577"/>
              <a:ext cx="997752" cy="824627"/>
              <a:chOff x="5957706" y="3325646"/>
              <a:chExt cx="2611796" cy="1892062"/>
            </a:xfrm>
            <a:solidFill>
              <a:schemeClr val="accent4"/>
            </a:solidFill>
          </p:grpSpPr>
          <p:sp>
            <p:nvSpPr>
              <p:cNvPr id="9" name="Rectangle: Rounded Corners 8">
                <a:hlinkClick r:id="rId3"/>
                <a:extLst>
                  <a:ext uri="{FF2B5EF4-FFF2-40B4-BE49-F238E27FC236}">
                    <a16:creationId xmlns:a16="http://schemas.microsoft.com/office/drawing/2014/main" id="{976EF959-F771-A697-5E5E-7C9EC25C0D76}"/>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00" dirty="0">
                  <a:solidFill>
                    <a:schemeClr val="bg1"/>
                  </a:solidFill>
                  <a:latin typeface="Helvetica Neue"/>
                </a:endParaRPr>
              </a:p>
            </p:txBody>
          </p:sp>
          <p:sp>
            <p:nvSpPr>
              <p:cNvPr id="10" name="Rectangle: Top Corners Rounded 9">
                <a:extLst>
                  <a:ext uri="{FF2B5EF4-FFF2-40B4-BE49-F238E27FC236}">
                    <a16:creationId xmlns:a16="http://schemas.microsoft.com/office/drawing/2014/main" id="{320F298E-11A1-A4E7-9762-F3938F75B4D4}"/>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2505EFE7-55B5-62B0-0239-4DBE3DF8250A}"/>
                </a:ext>
              </a:extLst>
            </p:cNvPr>
            <p:cNvGrpSpPr/>
            <p:nvPr/>
          </p:nvGrpSpPr>
          <p:grpSpPr>
            <a:xfrm>
              <a:off x="7871183" y="5154803"/>
              <a:ext cx="316610" cy="462618"/>
              <a:chOff x="8661923" y="4758813"/>
              <a:chExt cx="825538" cy="1206243"/>
            </a:xfrm>
            <a:solidFill>
              <a:schemeClr val="bg1"/>
            </a:solidFill>
          </p:grpSpPr>
          <p:sp>
            <p:nvSpPr>
              <p:cNvPr id="7" name="Circle: Hollow 6">
                <a:extLst>
                  <a:ext uri="{FF2B5EF4-FFF2-40B4-BE49-F238E27FC236}">
                    <a16:creationId xmlns:a16="http://schemas.microsoft.com/office/drawing/2014/main" id="{1EE063FC-5B19-D562-AE78-A98EF0E5BA37}"/>
                  </a:ext>
                </a:extLst>
              </p:cNvPr>
              <p:cNvSpPr/>
              <p:nvPr/>
            </p:nvSpPr>
            <p:spPr>
              <a:xfrm>
                <a:off x="8661923" y="4758813"/>
                <a:ext cx="825538" cy="845574"/>
              </a:xfrm>
              <a:prstGeom prst="don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tx1"/>
                  </a:solidFill>
                </a:endParaRPr>
              </a:p>
            </p:txBody>
          </p:sp>
          <p:sp>
            <p:nvSpPr>
              <p:cNvPr id="8" name="Rectangle: Rounded Corners 7">
                <a:extLst>
                  <a:ext uri="{FF2B5EF4-FFF2-40B4-BE49-F238E27FC236}">
                    <a16:creationId xmlns:a16="http://schemas.microsoft.com/office/drawing/2014/main" id="{56A0BF4E-320E-68F1-622A-04A7755F93F1}"/>
                  </a:ext>
                </a:extLst>
              </p:cNvPr>
              <p:cNvSpPr/>
              <p:nvPr/>
            </p:nvSpPr>
            <p:spPr>
              <a:xfrm rot="1978244">
                <a:off x="8694854" y="5424756"/>
                <a:ext cx="193867" cy="54030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8817357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Debate</a:t>
            </a:r>
          </a:p>
        </p:txBody>
      </p:sp>
      <p:sp>
        <p:nvSpPr>
          <p:cNvPr id="14" name="Speech Bubble: Rectangle with Corners Rounded 13">
            <a:extLst>
              <a:ext uri="{FF2B5EF4-FFF2-40B4-BE49-F238E27FC236}">
                <a16:creationId xmlns:a16="http://schemas.microsoft.com/office/drawing/2014/main" id="{DA709E13-C2EC-D48A-149C-3F19D6DFAF24}"/>
              </a:ext>
            </a:extLst>
          </p:cNvPr>
          <p:cNvSpPr/>
          <p:nvPr/>
        </p:nvSpPr>
        <p:spPr>
          <a:xfrm>
            <a:off x="670190"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¿En qué casos hay que adaptar el plan de caso? </a:t>
            </a:r>
          </a:p>
        </p:txBody>
      </p:sp>
      <p:sp>
        <p:nvSpPr>
          <p:cNvPr id="15" name="Speech Bubble: Rectangle with Corners Rounded 14">
            <a:extLst>
              <a:ext uri="{FF2B5EF4-FFF2-40B4-BE49-F238E27FC236}">
                <a16:creationId xmlns:a16="http://schemas.microsoft.com/office/drawing/2014/main" id="{ECE6196E-A1D1-A2DF-70E8-4ADE48ABC752}"/>
              </a:ext>
            </a:extLst>
          </p:cNvPr>
          <p:cNvSpPr/>
          <p:nvPr/>
        </p:nvSpPr>
        <p:spPr>
          <a:xfrm>
            <a:off x="3454183"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¿Qué determina la frecuencia del seguimiento? </a:t>
            </a:r>
          </a:p>
        </p:txBody>
      </p:sp>
      <p:sp>
        <p:nvSpPr>
          <p:cNvPr id="16" name="Speech Bubble: Rectangle with Corners Rounded 15">
            <a:extLst>
              <a:ext uri="{FF2B5EF4-FFF2-40B4-BE49-F238E27FC236}">
                <a16:creationId xmlns:a16="http://schemas.microsoft.com/office/drawing/2014/main" id="{6FD693AC-2184-2869-01DC-C89A9C3DC68A}"/>
              </a:ext>
            </a:extLst>
          </p:cNvPr>
          <p:cNvSpPr/>
          <p:nvPr/>
        </p:nvSpPr>
        <p:spPr>
          <a:xfrm>
            <a:off x="6226554" y="2053167"/>
            <a:ext cx="2511265" cy="2751666"/>
          </a:xfrm>
          <a:prstGeom prst="wedgeRoundRectCallout">
            <a:avLst>
              <a:gd name="adj1" fmla="val -9127"/>
              <a:gd name="adj2" fmla="val 69575"/>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s-ES_tradnl"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¿Con qué frecuencia deben revisar los supervisores los expedientes de su organización?</a:t>
            </a:r>
          </a:p>
        </p:txBody>
      </p:sp>
      <p:sp>
        <p:nvSpPr>
          <p:cNvPr id="17" name="Speech Bubble: Rectangle with Corners Rounded 16">
            <a:extLst>
              <a:ext uri="{FF2B5EF4-FFF2-40B4-BE49-F238E27FC236}">
                <a16:creationId xmlns:a16="http://schemas.microsoft.com/office/drawing/2014/main" id="{684741A1-ACDE-70B1-EC68-0285DAF5E073}"/>
              </a:ext>
            </a:extLst>
          </p:cNvPr>
          <p:cNvSpPr/>
          <p:nvPr/>
        </p:nvSpPr>
        <p:spPr>
          <a:xfrm>
            <a:off x="9010547" y="2053167"/>
            <a:ext cx="2511265" cy="2751666"/>
          </a:xfrm>
          <a:prstGeom prst="wedgeRoundRectCallout">
            <a:avLst>
              <a:gd name="adj1" fmla="val 237"/>
              <a:gd name="adj2" fmla="val 67688"/>
              <a:gd name="adj3" fmla="val 16667"/>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solidFill>
                  <a:schemeClr val="tx1"/>
                </a:solidFill>
                <a:latin typeface="Arial" panose="020B0604020202020204" pitchFamily="34" charset="0"/>
                <a:cs typeface="Arial" panose="020B0604020202020204" pitchFamily="34" charset="0"/>
              </a:rPr>
              <a:t>¿Qué información es importante tener en cuenta y registrar al revisar un caso?</a:t>
            </a:r>
          </a:p>
        </p:txBody>
      </p:sp>
      <p:sp>
        <p:nvSpPr>
          <p:cNvPr id="3" name="Rectangle 2">
            <a:extLst>
              <a:ext uri="{FF2B5EF4-FFF2-40B4-BE49-F238E27FC236}">
                <a16:creationId xmlns:a16="http://schemas.microsoft.com/office/drawing/2014/main" id="{12AF7B41-EC69-29BD-BE21-698B63733470}"/>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415254268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Aspectos</a:t>
            </a:r>
            <a:r>
              <a:rPr lang="es-ES_tradnl" dirty="0">
                <a:latin typeface="Arial" panose="020B0604020202020204" pitchFamily="34" charset="0"/>
                <a:cs typeface="Arial" panose="020B0604020202020204" pitchFamily="34" charset="0"/>
              </a:rPr>
              <a:t> clave</a:t>
            </a:r>
            <a:endParaRPr lang="es-ES_tradnl" dirty="0"/>
          </a:p>
        </p:txBody>
      </p:sp>
      <p:grpSp>
        <p:nvGrpSpPr>
          <p:cNvPr id="5" name="Group 4">
            <a:extLst>
              <a:ext uri="{FF2B5EF4-FFF2-40B4-BE49-F238E27FC236}">
                <a16:creationId xmlns:a16="http://schemas.microsoft.com/office/drawing/2014/main" id="{A6D01599-FEE6-054F-4430-6846BCEC2C1F}"/>
              </a:ext>
            </a:extLst>
          </p:cNvPr>
          <p:cNvGrpSpPr/>
          <p:nvPr/>
        </p:nvGrpSpPr>
        <p:grpSpPr>
          <a:xfrm>
            <a:off x="1001789" y="1929481"/>
            <a:ext cx="1822985" cy="1749561"/>
            <a:chOff x="1744894" y="2192954"/>
            <a:chExt cx="2564275" cy="2460995"/>
          </a:xfrm>
        </p:grpSpPr>
        <p:grpSp>
          <p:nvGrpSpPr>
            <p:cNvPr id="6" name="Group 5">
              <a:extLst>
                <a:ext uri="{FF2B5EF4-FFF2-40B4-BE49-F238E27FC236}">
                  <a16:creationId xmlns:a16="http://schemas.microsoft.com/office/drawing/2014/main" id="{004C2495-69E5-0CC3-435E-9091CF6361B1}"/>
                </a:ext>
              </a:extLst>
            </p:cNvPr>
            <p:cNvGrpSpPr/>
            <p:nvPr/>
          </p:nvGrpSpPr>
          <p:grpSpPr>
            <a:xfrm>
              <a:off x="1744894" y="2192954"/>
              <a:ext cx="2564275" cy="2460995"/>
              <a:chOff x="1459832" y="2812046"/>
              <a:chExt cx="1953652" cy="1874967"/>
            </a:xfrm>
          </p:grpSpPr>
          <p:sp>
            <p:nvSpPr>
              <p:cNvPr id="10" name="Rectangle: Single Corner Snipped 9">
                <a:extLst>
                  <a:ext uri="{FF2B5EF4-FFF2-40B4-BE49-F238E27FC236}">
                    <a16:creationId xmlns:a16="http://schemas.microsoft.com/office/drawing/2014/main" id="{B882D2FF-6921-26D3-C884-C328565585AA}"/>
                  </a:ext>
                </a:extLst>
              </p:cNvPr>
              <p:cNvSpPr/>
              <p:nvPr/>
            </p:nvSpPr>
            <p:spPr>
              <a:xfrm rot="20978324">
                <a:off x="1459832" y="2999874"/>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Rectangle: Single Corner Snipped 10">
                <a:extLst>
                  <a:ext uri="{FF2B5EF4-FFF2-40B4-BE49-F238E27FC236}">
                    <a16:creationId xmlns:a16="http://schemas.microsoft.com/office/drawing/2014/main" id="{06A2B9D2-02E2-CD48-9B37-D4DEBE8CDA8D}"/>
                  </a:ext>
                </a:extLst>
              </p:cNvPr>
              <p:cNvSpPr/>
              <p:nvPr/>
            </p:nvSpPr>
            <p:spPr>
              <a:xfrm>
                <a:off x="1871174" y="2812046"/>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Rectangle: Single Corner Snipped 11">
                <a:extLst>
                  <a:ext uri="{FF2B5EF4-FFF2-40B4-BE49-F238E27FC236}">
                    <a16:creationId xmlns:a16="http://schemas.microsoft.com/office/drawing/2014/main" id="{DF66F072-AF2E-6250-D775-662EED9F79CC}"/>
                  </a:ext>
                </a:extLst>
              </p:cNvPr>
              <p:cNvSpPr/>
              <p:nvPr/>
            </p:nvSpPr>
            <p:spPr>
              <a:xfrm rot="582585">
                <a:off x="2130116" y="3130929"/>
                <a:ext cx="1283368" cy="1556084"/>
              </a:xfrm>
              <a:prstGeom prst="snip1Rect">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7" name="Group 6">
              <a:extLst>
                <a:ext uri="{FF2B5EF4-FFF2-40B4-BE49-F238E27FC236}">
                  <a16:creationId xmlns:a16="http://schemas.microsoft.com/office/drawing/2014/main" id="{72C4DDBD-8CBD-AC50-76B8-59188CBE7AB2}"/>
                </a:ext>
              </a:extLst>
            </p:cNvPr>
            <p:cNvGrpSpPr/>
            <p:nvPr/>
          </p:nvGrpSpPr>
          <p:grpSpPr>
            <a:xfrm rot="619501">
              <a:off x="3224746" y="3087487"/>
              <a:ext cx="506112" cy="1135915"/>
              <a:chOff x="5960196" y="3632825"/>
              <a:chExt cx="324376" cy="728028"/>
            </a:xfrm>
            <a:solidFill>
              <a:schemeClr val="bg1"/>
            </a:solidFill>
          </p:grpSpPr>
          <p:sp>
            <p:nvSpPr>
              <p:cNvPr id="8" name="Round Same Side Corner Rectangle 46">
                <a:extLst>
                  <a:ext uri="{FF2B5EF4-FFF2-40B4-BE49-F238E27FC236}">
                    <a16:creationId xmlns:a16="http://schemas.microsoft.com/office/drawing/2014/main" id="{7450C5D7-08F4-866B-DA42-67473FC70319}"/>
                  </a:ext>
                </a:extLst>
              </p:cNvPr>
              <p:cNvSpPr/>
              <p:nvPr/>
            </p:nvSpPr>
            <p:spPr>
              <a:xfrm>
                <a:off x="5962575" y="4012912"/>
                <a:ext cx="320731" cy="347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Oval 8">
                <a:extLst>
                  <a:ext uri="{FF2B5EF4-FFF2-40B4-BE49-F238E27FC236}">
                    <a16:creationId xmlns:a16="http://schemas.microsoft.com/office/drawing/2014/main" id="{48CA43A0-6969-5D55-57C7-2B37B2A69CE3}"/>
                  </a:ext>
                </a:extLst>
              </p:cNvPr>
              <p:cNvSpPr/>
              <p:nvPr/>
            </p:nvSpPr>
            <p:spPr>
              <a:xfrm>
                <a:off x="5960196" y="3632825"/>
                <a:ext cx="324376" cy="3243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b="1" dirty="0">
                  <a:solidFill>
                    <a:schemeClr val="bg1"/>
                  </a:solidFill>
                  <a:latin typeface="Arial" panose="020B0604020202020204" pitchFamily="34" charset="0"/>
                  <a:cs typeface="Arial" panose="020B0604020202020204" pitchFamily="34" charset="0"/>
                </a:endParaRPr>
              </a:p>
            </p:txBody>
          </p:sp>
        </p:grpSp>
      </p:grpSp>
      <p:sp>
        <p:nvSpPr>
          <p:cNvPr id="13" name="TextBox 12">
            <a:extLst>
              <a:ext uri="{FF2B5EF4-FFF2-40B4-BE49-F238E27FC236}">
                <a16:creationId xmlns:a16="http://schemas.microsoft.com/office/drawing/2014/main" id="{2B038DC0-DBDD-4E73-FCA2-EDC16ECB47CE}"/>
              </a:ext>
            </a:extLst>
          </p:cNvPr>
          <p:cNvSpPr txBox="1"/>
          <p:nvPr/>
        </p:nvSpPr>
        <p:spPr>
          <a:xfrm>
            <a:off x="738455" y="4272055"/>
            <a:ext cx="2497050" cy="923330"/>
          </a:xfrm>
          <a:prstGeom prst="rect">
            <a:avLst/>
          </a:prstGeom>
          <a:noFill/>
        </p:spPr>
        <p:txBody>
          <a:bodyPr wrap="square" rtlCol="0">
            <a:spAutoFit/>
          </a:bodyPr>
          <a:lstStyle/>
          <a:p>
            <a:pPr algn="ctr"/>
            <a:r>
              <a:rPr lang="es-ES_tradnl" b="1" spc="300" dirty="0">
                <a:solidFill>
                  <a:schemeClr val="accent4"/>
                </a:solidFill>
                <a:latin typeface="Arial" panose="020B0604020202020204" pitchFamily="34" charset="0"/>
                <a:cs typeface="Arial" panose="020B0604020202020204" pitchFamily="34" charset="0"/>
              </a:rPr>
              <a:t>FORMULARIO DE SEGUIMIENTO</a:t>
            </a:r>
          </a:p>
        </p:txBody>
      </p:sp>
      <p:sp>
        <p:nvSpPr>
          <p:cNvPr id="14" name="TextBox 13">
            <a:extLst>
              <a:ext uri="{FF2B5EF4-FFF2-40B4-BE49-F238E27FC236}">
                <a16:creationId xmlns:a16="http://schemas.microsoft.com/office/drawing/2014/main" id="{EBCC917C-6DE7-419B-1EFB-7174FC6690D4}"/>
              </a:ext>
            </a:extLst>
          </p:cNvPr>
          <p:cNvSpPr txBox="1"/>
          <p:nvPr/>
        </p:nvSpPr>
        <p:spPr>
          <a:xfrm>
            <a:off x="3235505" y="1519762"/>
            <a:ext cx="3510138" cy="4288675"/>
          </a:xfrm>
          <a:prstGeom prst="rect">
            <a:avLst/>
          </a:prstGeom>
          <a:noFill/>
        </p:spPr>
        <p:txBody>
          <a:bodyPr wrap="square">
            <a:spAutoFit/>
          </a:bodyPr>
          <a:lstStyle/>
          <a:p>
            <a:pPr marL="0" marR="0" lvl="0" indent="0" algn="l" rtl="0">
              <a:lnSpc>
                <a:spcPct val="107000"/>
              </a:lnSpc>
              <a:spcBef>
                <a:spcPts val="0"/>
              </a:spcBef>
              <a:spcAft>
                <a:spcPts val="0"/>
              </a:spcAft>
              <a:buNone/>
            </a:pPr>
            <a:r>
              <a:rPr lang="es-ES_tradnl" sz="1600" b="1" dirty="0">
                <a:solidFill>
                  <a:schemeClr val="dk1"/>
                </a:solidFill>
                <a:latin typeface="Arial"/>
                <a:ea typeface="Arial"/>
                <a:cs typeface="Arial"/>
                <a:sym typeface="Arial"/>
              </a:rPr>
              <a:t>POR QUÉ</a:t>
            </a:r>
          </a:p>
          <a:p>
            <a:pPr marR="0" lvl="0" algn="l" rtl="0">
              <a:lnSpc>
                <a:spcPct val="107000"/>
              </a:lnSpc>
              <a:spcBef>
                <a:spcPts val="0"/>
              </a:spcBef>
              <a:spcAft>
                <a:spcPts val="0"/>
              </a:spcAft>
            </a:pPr>
            <a:endParaRPr lang="es-ES_tradnl" sz="16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600" dirty="0">
                <a:solidFill>
                  <a:schemeClr val="dk1"/>
                </a:solidFill>
                <a:latin typeface="Arial"/>
                <a:ea typeface="Arial"/>
                <a:cs typeface="Arial"/>
                <a:sym typeface="Arial"/>
              </a:rPr>
              <a:t>Registrar la información de seguimiento del caso con el fin de confirmar que se han tomado medidas concretas y se han prestado los servicios, o bien para poder identificar y abordar los obstáculos en el acceso a los servicios), y supervisar la situación de la / del menor y la implementación del plan de caso.</a:t>
            </a:r>
          </a:p>
          <a:p>
            <a:pPr marR="0" lvl="0" algn="l" rtl="0">
              <a:lnSpc>
                <a:spcPct val="107000"/>
              </a:lnSpc>
              <a:spcBef>
                <a:spcPts val="0"/>
              </a:spcBef>
              <a:spcAft>
                <a:spcPts val="0"/>
              </a:spcAft>
            </a:pPr>
            <a:endParaRPr lang="es-ES_tradnl" sz="1600"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600" b="1" dirty="0">
                <a:solidFill>
                  <a:schemeClr val="dk1"/>
                </a:solidFill>
                <a:latin typeface="Arial"/>
                <a:ea typeface="Arial"/>
                <a:cs typeface="Arial"/>
                <a:sym typeface="Arial"/>
              </a:rPr>
              <a:t>QUIÉN</a:t>
            </a:r>
          </a:p>
          <a:p>
            <a:pPr marR="0" lvl="0" algn="l" rtl="0">
              <a:lnSpc>
                <a:spcPct val="107000"/>
              </a:lnSpc>
              <a:spcBef>
                <a:spcPts val="0"/>
              </a:spcBef>
              <a:spcAft>
                <a:spcPts val="0"/>
              </a:spcAft>
            </a:pPr>
            <a:endParaRPr lang="es-ES_tradnl" sz="1600" b="1"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600" dirty="0">
                <a:solidFill>
                  <a:schemeClr val="dk1"/>
                </a:solidFill>
                <a:latin typeface="Arial"/>
                <a:ea typeface="Arial"/>
                <a:cs typeface="Arial"/>
                <a:sym typeface="Arial"/>
              </a:rPr>
              <a:t>Asistente social asignada/o al caso.</a:t>
            </a:r>
          </a:p>
        </p:txBody>
      </p:sp>
      <p:sp>
        <p:nvSpPr>
          <p:cNvPr id="15" name="TextBox 14">
            <a:extLst>
              <a:ext uri="{FF2B5EF4-FFF2-40B4-BE49-F238E27FC236}">
                <a16:creationId xmlns:a16="http://schemas.microsoft.com/office/drawing/2014/main" id="{616EB817-E9E4-6541-355F-A69EDBF4EA1D}"/>
              </a:ext>
            </a:extLst>
          </p:cNvPr>
          <p:cNvSpPr txBox="1"/>
          <p:nvPr/>
        </p:nvSpPr>
        <p:spPr>
          <a:xfrm>
            <a:off x="6939097" y="1519762"/>
            <a:ext cx="4799972" cy="4520148"/>
          </a:xfrm>
          <a:prstGeom prst="rect">
            <a:avLst/>
          </a:prstGeom>
          <a:noFill/>
        </p:spPr>
        <p:txBody>
          <a:bodyPr wrap="square">
            <a:spAutoFit/>
          </a:bodyPr>
          <a:lstStyle/>
          <a:p>
            <a:pPr marR="0" lvl="0" algn="l" rtl="0">
              <a:lnSpc>
                <a:spcPct val="107000"/>
              </a:lnSpc>
              <a:spcBef>
                <a:spcPts val="0"/>
              </a:spcBef>
              <a:spcAft>
                <a:spcPts val="0"/>
              </a:spcAft>
            </a:pPr>
            <a:r>
              <a:rPr lang="es-ES_tradnl" sz="1500" b="1" dirty="0">
                <a:solidFill>
                  <a:schemeClr val="dk1"/>
                </a:solidFill>
                <a:latin typeface="Arial"/>
                <a:ea typeface="Arial"/>
                <a:cs typeface="Arial"/>
                <a:sym typeface="Arial"/>
              </a:rPr>
              <a:t>CUÁNDO</a:t>
            </a:r>
          </a:p>
          <a:p>
            <a:pPr marR="0" lvl="0" algn="l" rtl="0">
              <a:lnSpc>
                <a:spcPct val="107000"/>
              </a:lnSpc>
              <a:spcBef>
                <a:spcPts val="0"/>
              </a:spcBef>
              <a:spcAft>
                <a:spcPts val="0"/>
              </a:spcAft>
            </a:pPr>
            <a:endParaRPr lang="es-ES_tradnl" sz="1500" b="1" dirty="0">
              <a:solidFill>
                <a:schemeClr val="dk1"/>
              </a:solidFill>
              <a:latin typeface="Arial"/>
              <a:ea typeface="Arial"/>
              <a:cs typeface="Arial"/>
              <a:sym typeface="Arial"/>
            </a:endParaRPr>
          </a:p>
          <a:p>
            <a:pPr>
              <a:lnSpc>
                <a:spcPct val="107000"/>
              </a:lnSpc>
            </a:pPr>
            <a:r>
              <a:rPr lang="es-ES_tradnl" sz="1500" dirty="0">
                <a:solidFill>
                  <a:schemeClr val="dk1"/>
                </a:solidFill>
                <a:latin typeface="Arial"/>
                <a:ea typeface="Arial"/>
                <a:cs typeface="Arial"/>
                <a:sym typeface="Arial"/>
              </a:rPr>
              <a:t>Siempre que se realice un seguimiento en cualquier momento del proceso de gestión del caso: desde que se registra a la / al menor por primera vez y empieza la ayuda (es decir, los servicios de respuesta a las necesidades más urgentes de la / del menor) hasta que se cierre el caso.</a:t>
            </a:r>
          </a:p>
          <a:p>
            <a:pPr marR="0" lvl="0" algn="l" rtl="0">
              <a:lnSpc>
                <a:spcPct val="107000"/>
              </a:lnSpc>
              <a:spcBef>
                <a:spcPts val="0"/>
              </a:spcBef>
              <a:spcAft>
                <a:spcPts val="0"/>
              </a:spcAft>
            </a:pPr>
            <a:endParaRPr lang="es-ES_tradnl" sz="1500" dirty="0">
              <a:solidFill>
                <a:schemeClr val="dk1"/>
              </a:solidFill>
              <a:latin typeface="Arial"/>
              <a:ea typeface="Arial"/>
              <a:cs typeface="Arial"/>
              <a:sym typeface="Arial"/>
            </a:endParaRPr>
          </a:p>
          <a:p>
            <a:pPr marR="0" lvl="0" algn="l" rtl="0">
              <a:lnSpc>
                <a:spcPct val="107000"/>
              </a:lnSpc>
              <a:spcBef>
                <a:spcPts val="0"/>
              </a:spcBef>
              <a:spcAft>
                <a:spcPts val="0"/>
              </a:spcAft>
            </a:pPr>
            <a:r>
              <a:rPr lang="es-ES_tradnl" sz="1500" dirty="0">
                <a:solidFill>
                  <a:schemeClr val="dk1"/>
                </a:solidFill>
                <a:latin typeface="Arial"/>
                <a:ea typeface="Arial"/>
                <a:cs typeface="Arial"/>
                <a:sym typeface="Arial"/>
              </a:rPr>
              <a:t>Desde que se empiece a implementar el plan de caso, la frecuencia en que deberá usar el formulario dependerá del nivel de riesgo (esto debe adaptarse al contexto):</a:t>
            </a:r>
          </a:p>
          <a:p>
            <a:pPr marR="0" lvl="0" algn="l" rtl="0">
              <a:lnSpc>
                <a:spcPct val="107000"/>
              </a:lnSpc>
              <a:spcBef>
                <a:spcPts val="0"/>
              </a:spcBef>
              <a:spcAft>
                <a:spcPts val="0"/>
              </a:spcAft>
            </a:pPr>
            <a:endParaRPr lang="es-ES_tradnl" sz="1500" i="1" dirty="0">
              <a:solidFill>
                <a:schemeClr val="dk1"/>
              </a:solidFill>
              <a:latin typeface="Arial"/>
              <a:ea typeface="Arial"/>
              <a:cs typeface="Arial"/>
              <a:sym typeface="Arial"/>
            </a:endParaRPr>
          </a:p>
          <a:p>
            <a:pPr marL="285750" indent="-285750">
              <a:lnSpc>
                <a:spcPct val="107000"/>
              </a:lnSpc>
              <a:buFont typeface="Arial" panose="020B0604020202020204" pitchFamily="34" charset="0"/>
              <a:buChar char="•"/>
            </a:pPr>
            <a:r>
              <a:rPr lang="es-ES_tradnl" sz="1500" i="1" dirty="0">
                <a:solidFill>
                  <a:schemeClr val="dk1"/>
                </a:solidFill>
                <a:latin typeface="Arial"/>
                <a:ea typeface="Arial"/>
                <a:cs typeface="Arial"/>
                <a:sym typeface="Arial"/>
              </a:rPr>
              <a:t>Riesgo alto: </a:t>
            </a:r>
            <a:r>
              <a:rPr lang="es-ES_tradnl" sz="1500" dirty="0">
                <a:solidFill>
                  <a:schemeClr val="dk1"/>
                </a:solidFill>
                <a:latin typeface="Arial"/>
                <a:ea typeface="Arial"/>
                <a:cs typeface="Arial"/>
                <a:sym typeface="Arial"/>
              </a:rPr>
              <a:t>como mínimo, dos veces por semana. </a:t>
            </a:r>
          </a:p>
          <a:p>
            <a:pPr marL="285750" indent="-285750">
              <a:lnSpc>
                <a:spcPct val="107000"/>
              </a:lnSpc>
              <a:buFont typeface="Arial" panose="020B0604020202020204" pitchFamily="34" charset="0"/>
              <a:buChar char="•"/>
            </a:pPr>
            <a:r>
              <a:rPr lang="es-ES_tradnl" sz="1500" i="1" dirty="0">
                <a:solidFill>
                  <a:schemeClr val="dk1"/>
                </a:solidFill>
                <a:latin typeface="Arial"/>
                <a:ea typeface="Arial"/>
                <a:cs typeface="Arial"/>
                <a:sym typeface="Arial"/>
              </a:rPr>
              <a:t>Riesgo medio: </a:t>
            </a:r>
            <a:r>
              <a:rPr lang="es-ES_tradnl" sz="1500" dirty="0">
                <a:solidFill>
                  <a:schemeClr val="dk1"/>
                </a:solidFill>
                <a:latin typeface="Arial"/>
                <a:ea typeface="Arial"/>
                <a:cs typeface="Arial"/>
                <a:sym typeface="Arial"/>
              </a:rPr>
              <a:t>como mínimo, una vez a la semana. </a:t>
            </a:r>
          </a:p>
          <a:p>
            <a:pPr marL="285750" indent="-285750">
              <a:lnSpc>
                <a:spcPct val="107000"/>
              </a:lnSpc>
              <a:buFont typeface="Arial" panose="020B0604020202020204" pitchFamily="34" charset="0"/>
              <a:buChar char="•"/>
            </a:pPr>
            <a:r>
              <a:rPr lang="es-ES_tradnl" sz="1500" i="1" dirty="0">
                <a:solidFill>
                  <a:schemeClr val="dk1"/>
                </a:solidFill>
                <a:latin typeface="Arial"/>
                <a:ea typeface="Arial"/>
                <a:cs typeface="Arial"/>
                <a:sym typeface="Arial"/>
              </a:rPr>
              <a:t>Riesgo bajo: </a:t>
            </a:r>
            <a:r>
              <a:rPr lang="es-ES_tradnl" sz="1500" dirty="0">
                <a:solidFill>
                  <a:schemeClr val="dk1"/>
                </a:solidFill>
                <a:latin typeface="Arial"/>
                <a:ea typeface="Arial"/>
                <a:cs typeface="Arial"/>
                <a:sym typeface="Arial"/>
              </a:rPr>
              <a:t>como mínimo, una vez cada 15 días. </a:t>
            </a:r>
          </a:p>
        </p:txBody>
      </p:sp>
      <p:sp>
        <p:nvSpPr>
          <p:cNvPr id="3" name="Rectangle 2">
            <a:extLst>
              <a:ext uri="{FF2B5EF4-FFF2-40B4-BE49-F238E27FC236}">
                <a16:creationId xmlns:a16="http://schemas.microsoft.com/office/drawing/2014/main" id="{AD36DC52-EF4D-B2BD-5695-1E8BAA7CE981}"/>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grpSp>
        <p:nvGrpSpPr>
          <p:cNvPr id="4" name="Group 3">
            <a:extLst>
              <a:ext uri="{FF2B5EF4-FFF2-40B4-BE49-F238E27FC236}">
                <a16:creationId xmlns:a16="http://schemas.microsoft.com/office/drawing/2014/main" id="{BB748EE5-42B4-5520-1609-7889C5E5F120}"/>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47A67CEC-9469-C0F4-85AD-6A81E9657EE7}"/>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7" name="Group 16">
              <a:extLst>
                <a:ext uri="{FF2B5EF4-FFF2-40B4-BE49-F238E27FC236}">
                  <a16:creationId xmlns:a16="http://schemas.microsoft.com/office/drawing/2014/main" id="{48B8D5EC-ED2C-7E2E-AB75-6657CE9B4C30}"/>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F39B0644-B653-CD84-19A2-C7130D494AA6}"/>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26</a:t>
                </a:r>
              </a:p>
            </p:txBody>
          </p:sp>
          <p:sp>
            <p:nvSpPr>
              <p:cNvPr id="22" name="Rectangle 21">
                <a:extLst>
                  <a:ext uri="{FF2B5EF4-FFF2-40B4-BE49-F238E27FC236}">
                    <a16:creationId xmlns:a16="http://schemas.microsoft.com/office/drawing/2014/main" id="{48E1CDB5-7220-AB9F-22EF-162566D10D8A}"/>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8" name="Group 17">
              <a:extLst>
                <a:ext uri="{FF2B5EF4-FFF2-40B4-BE49-F238E27FC236}">
                  <a16:creationId xmlns:a16="http://schemas.microsoft.com/office/drawing/2014/main" id="{564631FB-6DF2-8185-8E3B-9BCCA1C3C8D1}"/>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7BB0F6C9-0E0B-9E8A-8634-F63F08F27EC5}"/>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0" name="Rectangle 19">
                <a:extLst>
                  <a:ext uri="{FF2B5EF4-FFF2-40B4-BE49-F238E27FC236}">
                    <a16:creationId xmlns:a16="http://schemas.microsoft.com/office/drawing/2014/main" id="{9B7EB153-560C-E85A-DCB4-0D3F1B43AB4B}"/>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7846232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latin typeface="Arial" panose="020B0604020202020204" pitchFamily="34" charset="0"/>
                <a:cs typeface="Arial" panose="020B0604020202020204" pitchFamily="34" charset="0"/>
              </a:rPr>
              <a:t>Aspectos clave</a:t>
            </a:r>
            <a:endParaRPr lang="es-ES_tradnl" dirty="0"/>
          </a:p>
        </p:txBody>
      </p:sp>
      <p:sp>
        <p:nvSpPr>
          <p:cNvPr id="5" name="TextBox 4">
            <a:extLst>
              <a:ext uri="{FF2B5EF4-FFF2-40B4-BE49-F238E27FC236}">
                <a16:creationId xmlns:a16="http://schemas.microsoft.com/office/drawing/2014/main" id="{23DC543E-5FFC-5BC1-DD7D-B9627420E8F2}"/>
              </a:ext>
            </a:extLst>
          </p:cNvPr>
          <p:cNvSpPr txBox="1"/>
          <p:nvPr/>
        </p:nvSpPr>
        <p:spPr>
          <a:xfrm>
            <a:off x="674511" y="1880038"/>
            <a:ext cx="3378200" cy="2834622"/>
          </a:xfrm>
          <a:prstGeom prst="rect">
            <a:avLst/>
          </a:prstGeom>
          <a:noFill/>
        </p:spPr>
        <p:txBody>
          <a:bodyPr wrap="square">
            <a:spAutoFit/>
          </a:bodyPr>
          <a:lstStyle/>
          <a:p>
            <a:pPr lvl="0" rtl="0">
              <a:lnSpc>
                <a:spcPct val="90000"/>
              </a:lnSpc>
              <a:spcAft>
                <a:spcPts val="0"/>
              </a:spcAft>
              <a:buClr>
                <a:schemeClr val="dk2"/>
              </a:buClr>
              <a:buSzPts val="1800"/>
            </a:pPr>
            <a:r>
              <a:rPr lang="es-ES_tradnl" sz="1800" b="1" dirty="0">
                <a:latin typeface="Arial" panose="020B0604020202020204" pitchFamily="34" charset="0"/>
                <a:cs typeface="Arial" panose="020B0604020202020204" pitchFamily="34" charset="0"/>
              </a:rPr>
              <a:t>FRECUENCIA</a:t>
            </a: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800" dirty="0">
                <a:latin typeface="Arial" panose="020B0604020202020204" pitchFamily="34" charset="0"/>
                <a:cs typeface="Arial" panose="020B0604020202020204" pitchFamily="34" charset="0"/>
              </a:rPr>
              <a:t>La frecuencia de los seguimientos dependerá de la situación de la/del menor, de sus necesidades específicas y del nivel de riesgo del caso. </a:t>
            </a:r>
          </a:p>
          <a:p>
            <a:pPr lvl="0" rtl="0">
              <a:lnSpc>
                <a:spcPct val="90000"/>
              </a:lnSpc>
              <a:spcAft>
                <a:spcPts val="0"/>
              </a:spcAft>
              <a:buClr>
                <a:schemeClr val="dk2"/>
              </a:buClr>
              <a:buSzPts val="1800"/>
            </a:pPr>
            <a:endParaRPr lang="es-ES_tradnl" dirty="0">
              <a:latin typeface="Arial" panose="020B0604020202020204" pitchFamily="34" charset="0"/>
              <a:cs typeface="Arial" panose="020B0604020202020204" pitchFamily="34" charset="0"/>
            </a:endParaRPr>
          </a:p>
          <a:p>
            <a:pPr lvl="0" rtl="0">
              <a:lnSpc>
                <a:spcPct val="90000"/>
              </a:lnSpc>
              <a:spcAft>
                <a:spcPts val="0"/>
              </a:spcAft>
              <a:buClr>
                <a:schemeClr val="dk2"/>
              </a:buClr>
              <a:buSzPts val="1800"/>
            </a:pPr>
            <a:r>
              <a:rPr lang="es-ES_tradnl" sz="1800" i="1" dirty="0">
                <a:latin typeface="Arial" panose="020B0604020202020204" pitchFamily="34" charset="0"/>
                <a:cs typeface="Arial" panose="020B0604020202020204" pitchFamily="34" charset="0"/>
              </a:rPr>
              <a:t>CPIMS+ le recordará los seguimientos programados (a través de la Lista de tareas).</a:t>
            </a:r>
          </a:p>
        </p:txBody>
      </p:sp>
      <p:sp>
        <p:nvSpPr>
          <p:cNvPr id="6" name="TextBox 5">
            <a:extLst>
              <a:ext uri="{FF2B5EF4-FFF2-40B4-BE49-F238E27FC236}">
                <a16:creationId xmlns:a16="http://schemas.microsoft.com/office/drawing/2014/main" id="{763B904F-AE20-6FF4-BBCF-3E8E092E4F86}"/>
              </a:ext>
            </a:extLst>
          </p:cNvPr>
          <p:cNvSpPr txBox="1"/>
          <p:nvPr/>
        </p:nvSpPr>
        <p:spPr>
          <a:xfrm>
            <a:off x="4406900" y="1880038"/>
            <a:ext cx="3378200" cy="3582519"/>
          </a:xfrm>
          <a:prstGeom prst="rect">
            <a:avLst/>
          </a:prstGeom>
          <a:noFill/>
        </p:spPr>
        <p:txBody>
          <a:bodyPr wrap="square">
            <a:spAutoFit/>
          </a:bodyPr>
          <a:lstStyle/>
          <a:p>
            <a:pPr lvl="0" rtl="0">
              <a:lnSpc>
                <a:spcPct val="90000"/>
              </a:lnSpc>
              <a:spcAft>
                <a:spcPts val="0"/>
              </a:spcAft>
              <a:buClr>
                <a:srgbClr val="000000"/>
              </a:buClr>
              <a:buSzPts val="1800"/>
            </a:pPr>
            <a:r>
              <a:rPr lang="es-ES_tradnl" sz="1800" b="1" dirty="0">
                <a:latin typeface="Arial" panose="020B0604020202020204" pitchFamily="34" charset="0"/>
                <a:ea typeface="Helvetica Neue"/>
                <a:cs typeface="Arial" panose="020B0604020202020204" pitchFamily="34" charset="0"/>
                <a:sym typeface="Helvetica Neue"/>
              </a:rPr>
              <a:t>MOMENTO</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dirty="0">
                <a:latin typeface="Arial" panose="020B0604020202020204" pitchFamily="34" charset="0"/>
                <a:ea typeface="Helvetica Neue"/>
                <a:cs typeface="Arial" panose="020B0604020202020204" pitchFamily="34" charset="0"/>
                <a:sym typeface="Helvetica Neue"/>
              </a:rPr>
              <a:t>Los seguimientos pueden hacerse en cualquier momento desde que se abre hasta que se cierra un caso. </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i="1" dirty="0">
                <a:latin typeface="Arial" panose="020B0604020202020204" pitchFamily="34" charset="0"/>
                <a:ea typeface="Helvetica Neue"/>
                <a:cs typeface="Arial" panose="020B0604020202020204" pitchFamily="34" charset="0"/>
                <a:sym typeface="Helvetica Neue"/>
              </a:rPr>
              <a:t>Documentar y llevar un control de los seguimientos es más fácil gracias a CPIMS+, ya que tanto la/el asistente social como la/el supervisor/a pueden ver claramente las fechas y la evolución de los seguimientos. </a:t>
            </a:r>
          </a:p>
        </p:txBody>
      </p:sp>
      <p:sp>
        <p:nvSpPr>
          <p:cNvPr id="7" name="TextBox 6">
            <a:extLst>
              <a:ext uri="{FF2B5EF4-FFF2-40B4-BE49-F238E27FC236}">
                <a16:creationId xmlns:a16="http://schemas.microsoft.com/office/drawing/2014/main" id="{85CA7765-CEC7-F6BA-1CF0-1E0BF1F8DC91}"/>
              </a:ext>
            </a:extLst>
          </p:cNvPr>
          <p:cNvSpPr txBox="1"/>
          <p:nvPr/>
        </p:nvSpPr>
        <p:spPr>
          <a:xfrm>
            <a:off x="8139289" y="1880038"/>
            <a:ext cx="3378200" cy="3333220"/>
          </a:xfrm>
          <a:prstGeom prst="rect">
            <a:avLst/>
          </a:prstGeom>
          <a:noFill/>
        </p:spPr>
        <p:txBody>
          <a:bodyPr wrap="square">
            <a:spAutoFit/>
          </a:bodyPr>
          <a:lstStyle/>
          <a:p>
            <a:pPr lvl="0" rtl="0">
              <a:lnSpc>
                <a:spcPct val="90000"/>
              </a:lnSpc>
              <a:spcAft>
                <a:spcPts val="0"/>
              </a:spcAft>
              <a:buClr>
                <a:srgbClr val="000000"/>
              </a:buClr>
              <a:buSzPts val="1800"/>
            </a:pPr>
            <a:r>
              <a:rPr lang="es-ES_tradnl" sz="1800" b="1" dirty="0">
                <a:latin typeface="Arial" panose="020B0604020202020204" pitchFamily="34" charset="0"/>
                <a:ea typeface="Helvetica Neue"/>
                <a:cs typeface="Arial" panose="020B0604020202020204" pitchFamily="34" charset="0"/>
                <a:sym typeface="Helvetica Neue"/>
              </a:rPr>
              <a:t>MODALIDAD</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b="0" dirty="0">
                <a:latin typeface="Arial" panose="020B0604020202020204" pitchFamily="34" charset="0"/>
                <a:ea typeface="Helvetica Neue"/>
                <a:cs typeface="Arial" panose="020B0604020202020204" pitchFamily="34" charset="0"/>
                <a:sym typeface="Helvetica Neue"/>
              </a:rPr>
              <a:t>Hay muchas formas de hacer seguimiento: de forma espontánea, en </a:t>
            </a:r>
            <a:r>
              <a:rPr lang="es-ES_tradnl" dirty="0">
                <a:latin typeface="Arial" panose="020B0604020202020204" pitchFamily="34" charset="0"/>
                <a:ea typeface="Helvetica Neue"/>
                <a:cs typeface="Arial" panose="020B0604020202020204" pitchFamily="34" charset="0"/>
                <a:sym typeface="Helvetica Neue"/>
              </a:rPr>
              <a:t>una </a:t>
            </a:r>
            <a:r>
              <a:rPr lang="es-ES_tradnl" sz="1800" b="0" dirty="0">
                <a:latin typeface="Arial" panose="020B0604020202020204" pitchFamily="34" charset="0"/>
                <a:ea typeface="Helvetica Neue"/>
                <a:cs typeface="Arial" panose="020B0604020202020204" pitchFamily="34" charset="0"/>
                <a:sym typeface="Helvetica Neue"/>
              </a:rPr>
              <a:t>visita domiciliaria, en una llamada telefónica, en la oficina, etc. S</a:t>
            </a:r>
            <a:r>
              <a:rPr lang="es-ES_tradnl" dirty="0">
                <a:latin typeface="Arial" panose="020B0604020202020204" pitchFamily="34" charset="0"/>
                <a:ea typeface="Helvetica Neue"/>
                <a:cs typeface="Arial" panose="020B0604020202020204" pitchFamily="34" charset="0"/>
                <a:sym typeface="Helvetica Neue"/>
              </a:rPr>
              <a:t>iempre debe llevarse un registro de estas actividades.</a:t>
            </a:r>
            <a:r>
              <a:rPr lang="es-ES_tradnl" sz="1800" b="0" dirty="0">
                <a:latin typeface="Arial" panose="020B0604020202020204" pitchFamily="34" charset="0"/>
                <a:ea typeface="Helvetica Neue"/>
                <a:cs typeface="Arial" panose="020B0604020202020204" pitchFamily="34" charset="0"/>
                <a:sym typeface="Helvetica Neue"/>
              </a:rPr>
              <a:t> </a:t>
            </a:r>
          </a:p>
          <a:p>
            <a:pPr lvl="0" rtl="0">
              <a:lnSpc>
                <a:spcPct val="90000"/>
              </a:lnSpc>
              <a:spcAft>
                <a:spcPts val="0"/>
              </a:spcAft>
              <a:buClr>
                <a:srgbClr val="000000"/>
              </a:buClr>
              <a:buSzPts val="1800"/>
            </a:pPr>
            <a:endParaRPr lang="es-ES_tradnl" dirty="0">
              <a:latin typeface="Arial" panose="020B0604020202020204" pitchFamily="34" charset="0"/>
              <a:ea typeface="Helvetica Neue"/>
              <a:cs typeface="Arial" panose="020B0604020202020204" pitchFamily="34" charset="0"/>
              <a:sym typeface="Helvetica Neue"/>
            </a:endParaRPr>
          </a:p>
          <a:p>
            <a:pPr lvl="0" rtl="0">
              <a:lnSpc>
                <a:spcPct val="90000"/>
              </a:lnSpc>
              <a:spcAft>
                <a:spcPts val="0"/>
              </a:spcAft>
              <a:buClr>
                <a:srgbClr val="000000"/>
              </a:buClr>
              <a:buSzPts val="1800"/>
            </a:pPr>
            <a:r>
              <a:rPr lang="es-ES_tradnl" sz="1800" b="0" i="1" dirty="0">
                <a:latin typeface="Arial" panose="020B0604020202020204" pitchFamily="34" charset="0"/>
                <a:ea typeface="Helvetica Neue"/>
                <a:cs typeface="Arial" panose="020B0604020202020204" pitchFamily="34" charset="0"/>
                <a:sym typeface="Helvetica Neue"/>
              </a:rPr>
              <a:t>Es posible registrar cualquier tipo de seguimiento en CPIMS+. </a:t>
            </a:r>
          </a:p>
        </p:txBody>
      </p:sp>
      <p:sp>
        <p:nvSpPr>
          <p:cNvPr id="4" name="Rectangle 3">
            <a:extLst>
              <a:ext uri="{FF2B5EF4-FFF2-40B4-BE49-F238E27FC236}">
                <a16:creationId xmlns:a16="http://schemas.microsoft.com/office/drawing/2014/main" id="{EDFF1AB5-4958-E68E-2C33-2E4920908BBA}"/>
              </a:ext>
            </a:extLst>
          </p:cNvPr>
          <p:cNvSpPr/>
          <p:nvPr/>
        </p:nvSpPr>
        <p:spPr>
          <a:xfrm>
            <a:off x="223026" y="207010"/>
            <a:ext cx="1884556" cy="5621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800" b="1" spc="300" dirty="0">
                <a:solidFill>
                  <a:schemeClr val="tx1"/>
                </a:solidFill>
                <a:latin typeface="Arial" panose="020B0604020202020204" pitchFamily="34" charset="0"/>
                <a:cs typeface="Arial" panose="020B0604020202020204" pitchFamily="34" charset="0"/>
              </a:rPr>
              <a:t>OPCIONAL</a:t>
            </a:r>
          </a:p>
        </p:txBody>
      </p:sp>
    </p:spTree>
    <p:extLst>
      <p:ext uri="{BB962C8B-B14F-4D97-AF65-F5344CB8AC3E}">
        <p14:creationId xmlns:p14="http://schemas.microsoft.com/office/powerpoint/2010/main" val="15900147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Demostración en CPIMS</a:t>
            </a:r>
          </a:p>
        </p:txBody>
      </p:sp>
      <p:pic>
        <p:nvPicPr>
          <p:cNvPr id="3" name="Graphic 2" descr="Vlog with solid fill">
            <a:hlinkClick r:id="rId3"/>
            <a:extLst>
              <a:ext uri="{FF2B5EF4-FFF2-40B4-BE49-F238E27FC236}">
                <a16:creationId xmlns:a16="http://schemas.microsoft.com/office/drawing/2014/main" id="{6166C272-DA5F-8D22-F0E6-FD9DFB90B5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13169" y="1708428"/>
            <a:ext cx="3952227" cy="3952227"/>
          </a:xfrm>
          <a:prstGeom prst="rect">
            <a:avLst/>
          </a:prstGeom>
        </p:spPr>
      </p:pic>
      <p:sp>
        <p:nvSpPr>
          <p:cNvPr id="4" name="Google Shape;798;p37">
            <a:extLst>
              <a:ext uri="{FF2B5EF4-FFF2-40B4-BE49-F238E27FC236}">
                <a16:creationId xmlns:a16="http://schemas.microsoft.com/office/drawing/2014/main" id="{4CEF4A15-4FBE-6D9E-110B-4A68188D37CB}"/>
              </a:ext>
            </a:extLst>
          </p:cNvPr>
          <p:cNvSpPr txBox="1"/>
          <p:nvPr/>
        </p:nvSpPr>
        <p:spPr>
          <a:xfrm>
            <a:off x="6763231" y="3012390"/>
            <a:ext cx="3952227" cy="1344302"/>
          </a:xfrm>
          <a:prstGeom prst="rect">
            <a:avLst/>
          </a:prstGeom>
          <a:noFill/>
          <a:ln>
            <a:noFill/>
          </a:ln>
        </p:spPr>
        <p:txBody>
          <a:bodyPr spcFirstLastPara="1" wrap="square" lIns="91425" tIns="45700" rIns="91425" bIns="45700" anchor="t" anchorCtr="0">
            <a:spAutoFit/>
          </a:bodyPr>
          <a:lstStyle/>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rPr>
              <a:t>Formulario de seguimiento</a:t>
            </a:r>
          </a:p>
          <a:p>
            <a:pPr marL="0" marR="0" lvl="0" indent="0" rtl="0">
              <a:lnSpc>
                <a:spcPct val="107000"/>
              </a:lnSpc>
              <a:spcBef>
                <a:spcPts val="0"/>
              </a:spcBef>
              <a:spcAft>
                <a:spcPts val="1800"/>
              </a:spcAft>
              <a:buNone/>
            </a:pPr>
            <a:r>
              <a:rPr lang="es-ES_tradnl" sz="2400" dirty="0">
                <a:solidFill>
                  <a:schemeClr val="dk1"/>
                </a:solidFill>
                <a:latin typeface="Arial" panose="020B0604020202020204" pitchFamily="34" charset="0"/>
                <a:ea typeface="Helvetica Neue"/>
                <a:cs typeface="Arial" panose="020B0604020202020204" pitchFamily="34" charset="0"/>
                <a:sym typeface="Helvetica Neue"/>
                <a:hlinkClick r:id="rId6"/>
              </a:rPr>
              <a:t>Tareas de seguimiento </a:t>
            </a:r>
            <a:endParaRPr lang="es-ES_tradnl" sz="2400" dirty="0">
              <a:solidFill>
                <a:schemeClr val="dk1"/>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16452674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Hora de practicar</a:t>
            </a:r>
          </a:p>
        </p:txBody>
      </p:sp>
      <p:grpSp>
        <p:nvGrpSpPr>
          <p:cNvPr id="3" name="Group 2">
            <a:extLst>
              <a:ext uri="{FF2B5EF4-FFF2-40B4-BE49-F238E27FC236}">
                <a16:creationId xmlns:a16="http://schemas.microsoft.com/office/drawing/2014/main" id="{EEB9027E-F927-5722-81E9-05885DE171A9}"/>
              </a:ext>
            </a:extLst>
          </p:cNvPr>
          <p:cNvGrpSpPr/>
          <p:nvPr/>
        </p:nvGrpSpPr>
        <p:grpSpPr>
          <a:xfrm>
            <a:off x="1007851" y="1697728"/>
            <a:ext cx="950012" cy="1799163"/>
            <a:chOff x="7838339" y="2226754"/>
            <a:chExt cx="1969639" cy="3730164"/>
          </a:xfrm>
          <a:solidFill>
            <a:schemeClr val="accent4"/>
          </a:solidFill>
        </p:grpSpPr>
        <p:sp>
          <p:nvSpPr>
            <p:cNvPr id="4" name="Round Same Side Corner Rectangle 3">
              <a:extLst>
                <a:ext uri="{FF2B5EF4-FFF2-40B4-BE49-F238E27FC236}">
                  <a16:creationId xmlns:a16="http://schemas.microsoft.com/office/drawing/2014/main" id="{B2068FD2-6387-D89C-ECDF-6C8BAFCC9D8B}"/>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1</a:t>
              </a:r>
            </a:p>
          </p:txBody>
        </p:sp>
        <p:sp>
          <p:nvSpPr>
            <p:cNvPr id="5" name="Oval 4">
              <a:extLst>
                <a:ext uri="{FF2B5EF4-FFF2-40B4-BE49-F238E27FC236}">
                  <a16:creationId xmlns:a16="http://schemas.microsoft.com/office/drawing/2014/main" id="{36F29518-B030-02D1-AC5D-85280CE5EFAB}"/>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7" name="Group 6">
              <a:extLst>
                <a:ext uri="{FF2B5EF4-FFF2-40B4-BE49-F238E27FC236}">
                  <a16:creationId xmlns:a16="http://schemas.microsoft.com/office/drawing/2014/main" id="{BCF19E6E-7513-DEC6-725F-1D5C2C041289}"/>
                </a:ext>
              </a:extLst>
            </p:cNvPr>
            <p:cNvGrpSpPr/>
            <p:nvPr/>
          </p:nvGrpSpPr>
          <p:grpSpPr>
            <a:xfrm rot="507905">
              <a:off x="7838339" y="3815940"/>
              <a:ext cx="553322" cy="1525212"/>
              <a:chOff x="7916671" y="3937945"/>
              <a:chExt cx="553322" cy="1525212"/>
            </a:xfrm>
            <a:grpFill/>
          </p:grpSpPr>
          <p:sp>
            <p:nvSpPr>
              <p:cNvPr id="11" name="Round Same Side Corner Rectangle 25">
                <a:extLst>
                  <a:ext uri="{FF2B5EF4-FFF2-40B4-BE49-F238E27FC236}">
                    <a16:creationId xmlns:a16="http://schemas.microsoft.com/office/drawing/2014/main" id="{6D9212BA-18EB-53ED-917A-C5F4CA519F7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Oval 11">
                <a:extLst>
                  <a:ext uri="{FF2B5EF4-FFF2-40B4-BE49-F238E27FC236}">
                    <a16:creationId xmlns:a16="http://schemas.microsoft.com/office/drawing/2014/main" id="{BC23268D-D9BE-A7FA-E761-47017442C8B6}"/>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8" name="Group 7">
              <a:extLst>
                <a:ext uri="{FF2B5EF4-FFF2-40B4-BE49-F238E27FC236}">
                  <a16:creationId xmlns:a16="http://schemas.microsoft.com/office/drawing/2014/main" id="{6ED597E4-F265-A3FD-2D21-B8F9ECF33159}"/>
                </a:ext>
              </a:extLst>
            </p:cNvPr>
            <p:cNvGrpSpPr/>
            <p:nvPr/>
          </p:nvGrpSpPr>
          <p:grpSpPr>
            <a:xfrm rot="21105829" flipH="1">
              <a:off x="9243874" y="3806245"/>
              <a:ext cx="564104" cy="1525212"/>
              <a:chOff x="7916671" y="3937945"/>
              <a:chExt cx="553322" cy="1525212"/>
            </a:xfrm>
            <a:grpFill/>
          </p:grpSpPr>
          <p:sp>
            <p:nvSpPr>
              <p:cNvPr id="9" name="Round Same Side Corner Rectangle 25">
                <a:extLst>
                  <a:ext uri="{FF2B5EF4-FFF2-40B4-BE49-F238E27FC236}">
                    <a16:creationId xmlns:a16="http://schemas.microsoft.com/office/drawing/2014/main" id="{E4EE5560-766A-F1DE-76C5-75DBA84732C7}"/>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Oval 9">
                <a:extLst>
                  <a:ext uri="{FF2B5EF4-FFF2-40B4-BE49-F238E27FC236}">
                    <a16:creationId xmlns:a16="http://schemas.microsoft.com/office/drawing/2014/main" id="{660B9B80-298A-5A33-6451-344210B5413A}"/>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13" name="Group 12">
            <a:extLst>
              <a:ext uri="{FF2B5EF4-FFF2-40B4-BE49-F238E27FC236}">
                <a16:creationId xmlns:a16="http://schemas.microsoft.com/office/drawing/2014/main" id="{72503FB3-7537-6061-9B16-2EC98651BF54}"/>
              </a:ext>
            </a:extLst>
          </p:cNvPr>
          <p:cNvGrpSpPr/>
          <p:nvPr/>
        </p:nvGrpSpPr>
        <p:grpSpPr>
          <a:xfrm>
            <a:off x="6477633" y="1697728"/>
            <a:ext cx="950012" cy="1799163"/>
            <a:chOff x="7838339" y="2226754"/>
            <a:chExt cx="1969639" cy="3730164"/>
          </a:xfrm>
          <a:solidFill>
            <a:schemeClr val="accent1"/>
          </a:solidFill>
        </p:grpSpPr>
        <p:sp>
          <p:nvSpPr>
            <p:cNvPr id="14" name="Round Same Side Corner Rectangle 3">
              <a:extLst>
                <a:ext uri="{FF2B5EF4-FFF2-40B4-BE49-F238E27FC236}">
                  <a16:creationId xmlns:a16="http://schemas.microsoft.com/office/drawing/2014/main" id="{64D48B14-802A-0538-852C-076C3FA9A096}"/>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2</a:t>
              </a:r>
            </a:p>
          </p:txBody>
        </p:sp>
        <p:sp>
          <p:nvSpPr>
            <p:cNvPr id="15" name="Oval 14">
              <a:extLst>
                <a:ext uri="{FF2B5EF4-FFF2-40B4-BE49-F238E27FC236}">
                  <a16:creationId xmlns:a16="http://schemas.microsoft.com/office/drawing/2014/main" id="{D5B2A6E0-2F95-6366-C919-FEE4C44C6AC2}"/>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16" name="Group 15">
              <a:extLst>
                <a:ext uri="{FF2B5EF4-FFF2-40B4-BE49-F238E27FC236}">
                  <a16:creationId xmlns:a16="http://schemas.microsoft.com/office/drawing/2014/main" id="{3810014B-2117-E7BF-0C06-21F733449280}"/>
                </a:ext>
              </a:extLst>
            </p:cNvPr>
            <p:cNvGrpSpPr/>
            <p:nvPr/>
          </p:nvGrpSpPr>
          <p:grpSpPr>
            <a:xfrm rot="507905">
              <a:off x="7838339" y="3815940"/>
              <a:ext cx="553322" cy="1525212"/>
              <a:chOff x="7916671" y="3937945"/>
              <a:chExt cx="553322" cy="1525212"/>
            </a:xfrm>
            <a:grpFill/>
          </p:grpSpPr>
          <p:sp>
            <p:nvSpPr>
              <p:cNvPr id="20" name="Round Same Side Corner Rectangle 25">
                <a:extLst>
                  <a:ext uri="{FF2B5EF4-FFF2-40B4-BE49-F238E27FC236}">
                    <a16:creationId xmlns:a16="http://schemas.microsoft.com/office/drawing/2014/main" id="{F50ADA5F-81DA-9E37-A51F-235D6F1D3ED9}"/>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1" name="Oval 20">
                <a:extLst>
                  <a:ext uri="{FF2B5EF4-FFF2-40B4-BE49-F238E27FC236}">
                    <a16:creationId xmlns:a16="http://schemas.microsoft.com/office/drawing/2014/main" id="{9781F755-6344-7C97-308C-01795B7A0A78}"/>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17" name="Group 16">
              <a:extLst>
                <a:ext uri="{FF2B5EF4-FFF2-40B4-BE49-F238E27FC236}">
                  <a16:creationId xmlns:a16="http://schemas.microsoft.com/office/drawing/2014/main" id="{57D0409E-2BD8-24D4-F6C6-BA486C7F68BE}"/>
                </a:ext>
              </a:extLst>
            </p:cNvPr>
            <p:cNvGrpSpPr/>
            <p:nvPr/>
          </p:nvGrpSpPr>
          <p:grpSpPr>
            <a:xfrm rot="21105829" flipH="1">
              <a:off x="9243874" y="3806245"/>
              <a:ext cx="564104" cy="1525212"/>
              <a:chOff x="7916671" y="3937945"/>
              <a:chExt cx="553322" cy="1525212"/>
            </a:xfrm>
            <a:grpFill/>
          </p:grpSpPr>
          <p:sp>
            <p:nvSpPr>
              <p:cNvPr id="18" name="Round Same Side Corner Rectangle 25">
                <a:extLst>
                  <a:ext uri="{FF2B5EF4-FFF2-40B4-BE49-F238E27FC236}">
                    <a16:creationId xmlns:a16="http://schemas.microsoft.com/office/drawing/2014/main" id="{E8C5A395-E453-96B6-B60D-53ED412F3283}"/>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9" name="Oval 18">
                <a:extLst>
                  <a:ext uri="{FF2B5EF4-FFF2-40B4-BE49-F238E27FC236}">
                    <a16:creationId xmlns:a16="http://schemas.microsoft.com/office/drawing/2014/main" id="{7E402B12-4F91-E4B4-F65B-3E867F08947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
        <p:nvSpPr>
          <p:cNvPr id="22" name="TextBox 21">
            <a:extLst>
              <a:ext uri="{FF2B5EF4-FFF2-40B4-BE49-F238E27FC236}">
                <a16:creationId xmlns:a16="http://schemas.microsoft.com/office/drawing/2014/main" id="{DD1BF944-90B9-1268-D652-690D874AF87E}"/>
              </a:ext>
            </a:extLst>
          </p:cNvPr>
          <p:cNvSpPr txBox="1"/>
          <p:nvPr/>
        </p:nvSpPr>
        <p:spPr>
          <a:xfrm>
            <a:off x="2342601" y="1636545"/>
            <a:ext cx="3345530" cy="3627147"/>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Rellenar el formulario de seguimiento con la información del caso presentado</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las tareas para ver si aparece el seguimiento programado</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Resolver la acción de seguimiento para que desaparezca de las tareas</a:t>
            </a:r>
          </a:p>
        </p:txBody>
      </p:sp>
      <p:sp>
        <p:nvSpPr>
          <p:cNvPr id="23" name="TextBox 22">
            <a:extLst>
              <a:ext uri="{FF2B5EF4-FFF2-40B4-BE49-F238E27FC236}">
                <a16:creationId xmlns:a16="http://schemas.microsoft.com/office/drawing/2014/main" id="{97367BBA-DB34-1F63-E8BE-1530CD9AC09C}"/>
              </a:ext>
            </a:extLst>
          </p:cNvPr>
          <p:cNvSpPr txBox="1"/>
          <p:nvPr/>
        </p:nvSpPr>
        <p:spPr>
          <a:xfrm>
            <a:off x="7891312" y="1636545"/>
            <a:ext cx="3345530" cy="4516236"/>
          </a:xfrm>
          <a:prstGeom prst="rect">
            <a:avLst/>
          </a:prstGeom>
          <a:noFill/>
        </p:spPr>
        <p:txBody>
          <a:bodyPr wrap="square">
            <a:spAutoFit/>
          </a:bodyPr>
          <a:lstStyle/>
          <a:p>
            <a:pPr marL="0" marR="0" lvl="0" indent="0" algn="l" rtl="0">
              <a:lnSpc>
                <a:spcPct val="107000"/>
              </a:lnSpc>
              <a:spcBef>
                <a:spcPts val="0"/>
              </a:spcBef>
              <a:buNone/>
            </a:pPr>
            <a:r>
              <a:rPr lang="es-ES_tradnl" b="1" dirty="0">
                <a:solidFill>
                  <a:schemeClr val="dk1"/>
                </a:solidFill>
                <a:latin typeface="Arial"/>
                <a:ea typeface="Arial"/>
                <a:cs typeface="Arial"/>
                <a:sym typeface="Arial"/>
              </a:rPr>
              <a:t>SUPERVISOR</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el formulario de seguimiento y, si es necesario, añadir un marcador</a:t>
            </a: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Verificar la lista de tareas pendientes y las alertas</a:t>
            </a: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endParaRPr lang="es-ES_tradnl" dirty="0">
              <a:solidFill>
                <a:schemeClr val="dk1"/>
              </a:solidFill>
              <a:latin typeface="Arial"/>
              <a:ea typeface="Arial"/>
              <a:cs typeface="Arial"/>
              <a:sym typeface="Arial"/>
            </a:endParaRPr>
          </a:p>
          <a:p>
            <a:pPr marL="0" marR="0" lvl="0" indent="0" algn="l" rtl="0">
              <a:lnSpc>
                <a:spcPct val="107000"/>
              </a:lnSpc>
              <a:spcBef>
                <a:spcPts val="0"/>
              </a:spcBef>
              <a:buNone/>
            </a:pPr>
            <a:r>
              <a:rPr lang="es-ES_tradnl" b="1" dirty="0">
                <a:solidFill>
                  <a:schemeClr val="dk1"/>
                </a:solidFill>
                <a:latin typeface="Arial"/>
                <a:ea typeface="Arial"/>
                <a:cs typeface="Arial"/>
                <a:sym typeface="Arial"/>
              </a:rPr>
              <a:t>ASISTENTE SOCIAL</a:t>
            </a:r>
          </a:p>
          <a:p>
            <a:pPr marL="0" marR="0" lvl="0" indent="0" algn="l" rtl="0">
              <a:lnSpc>
                <a:spcPct val="107000"/>
              </a:lnSpc>
              <a:spcBef>
                <a:spcPts val="0"/>
              </a:spcBef>
              <a:buNone/>
            </a:pPr>
            <a:endParaRPr lang="es-ES_tradnl" b="1" dirty="0">
              <a:solidFill>
                <a:schemeClr val="dk1"/>
              </a:solidFill>
              <a:latin typeface="Arial"/>
              <a:ea typeface="Arial"/>
              <a:cs typeface="Arial"/>
              <a:sym typeface="Arial"/>
            </a:endParaRPr>
          </a:p>
          <a:p>
            <a:pPr marL="285750" marR="0" lvl="0" indent="-285750" algn="l" rtl="0">
              <a:lnSpc>
                <a:spcPct val="107000"/>
              </a:lnSpc>
              <a:spcBef>
                <a:spcPts val="0"/>
              </a:spcBef>
              <a:buFont typeface="Arial" panose="020B0604020202020204" pitchFamily="34" charset="0"/>
              <a:buChar char="•"/>
            </a:pPr>
            <a:r>
              <a:rPr lang="es-ES_tradnl" dirty="0">
                <a:solidFill>
                  <a:schemeClr val="dk1"/>
                </a:solidFill>
                <a:latin typeface="Arial"/>
                <a:ea typeface="Arial"/>
                <a:cs typeface="Arial"/>
                <a:sym typeface="Arial"/>
              </a:rPr>
              <a:t>Revisar si hay marcadores y responder</a:t>
            </a:r>
          </a:p>
        </p:txBody>
      </p:sp>
      <p:grpSp>
        <p:nvGrpSpPr>
          <p:cNvPr id="24" name="Group 23">
            <a:extLst>
              <a:ext uri="{FF2B5EF4-FFF2-40B4-BE49-F238E27FC236}">
                <a16:creationId xmlns:a16="http://schemas.microsoft.com/office/drawing/2014/main" id="{7B40595F-7A95-63C7-DD63-4C23D825A3C7}"/>
              </a:ext>
            </a:extLst>
          </p:cNvPr>
          <p:cNvGrpSpPr/>
          <p:nvPr/>
        </p:nvGrpSpPr>
        <p:grpSpPr>
          <a:xfrm>
            <a:off x="6452255" y="4016486"/>
            <a:ext cx="950012" cy="1799163"/>
            <a:chOff x="7838339" y="2226754"/>
            <a:chExt cx="1969639" cy="3730164"/>
          </a:xfrm>
          <a:solidFill>
            <a:schemeClr val="accent4"/>
          </a:solidFill>
        </p:grpSpPr>
        <p:sp>
          <p:nvSpPr>
            <p:cNvPr id="25" name="Round Same Side Corner Rectangle 3">
              <a:extLst>
                <a:ext uri="{FF2B5EF4-FFF2-40B4-BE49-F238E27FC236}">
                  <a16:creationId xmlns:a16="http://schemas.microsoft.com/office/drawing/2014/main" id="{84E74AF8-8418-BAEF-7491-8B3C806EF8AD}"/>
                </a:ext>
              </a:extLst>
            </p:cNvPr>
            <p:cNvSpPr/>
            <p:nvPr/>
          </p:nvSpPr>
          <p:spPr>
            <a:xfrm>
              <a:off x="8212525" y="3545356"/>
              <a:ext cx="1224623" cy="241156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5594C5B9-5166-5C2F-0630-7C65B4A55640}"/>
                </a:ext>
              </a:extLst>
            </p:cNvPr>
            <p:cNvSpPr/>
            <p:nvPr/>
          </p:nvSpPr>
          <p:spPr>
            <a:xfrm>
              <a:off x="8212539" y="2226754"/>
              <a:ext cx="1238543" cy="12385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7" name="Group 26">
              <a:extLst>
                <a:ext uri="{FF2B5EF4-FFF2-40B4-BE49-F238E27FC236}">
                  <a16:creationId xmlns:a16="http://schemas.microsoft.com/office/drawing/2014/main" id="{213C5199-9093-FC6D-EB4E-C3F62DFC7DEA}"/>
                </a:ext>
              </a:extLst>
            </p:cNvPr>
            <p:cNvGrpSpPr/>
            <p:nvPr/>
          </p:nvGrpSpPr>
          <p:grpSpPr>
            <a:xfrm rot="507905">
              <a:off x="7838339" y="3815940"/>
              <a:ext cx="553322" cy="1525212"/>
              <a:chOff x="7916671" y="3937945"/>
              <a:chExt cx="553322" cy="1525212"/>
            </a:xfrm>
            <a:grpFill/>
          </p:grpSpPr>
          <p:sp>
            <p:nvSpPr>
              <p:cNvPr id="31" name="Round Same Side Corner Rectangle 25">
                <a:extLst>
                  <a:ext uri="{FF2B5EF4-FFF2-40B4-BE49-F238E27FC236}">
                    <a16:creationId xmlns:a16="http://schemas.microsoft.com/office/drawing/2014/main" id="{014AD04C-41B8-B9C1-467E-49251B663565}"/>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2" name="Oval 31">
                <a:extLst>
                  <a:ext uri="{FF2B5EF4-FFF2-40B4-BE49-F238E27FC236}">
                    <a16:creationId xmlns:a16="http://schemas.microsoft.com/office/drawing/2014/main" id="{D0EB75C2-3C07-C157-E604-72264CDC102F}"/>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8" name="Group 27">
              <a:extLst>
                <a:ext uri="{FF2B5EF4-FFF2-40B4-BE49-F238E27FC236}">
                  <a16:creationId xmlns:a16="http://schemas.microsoft.com/office/drawing/2014/main" id="{01D9341B-2A52-2861-A718-4E4F4060EA8D}"/>
                </a:ext>
              </a:extLst>
            </p:cNvPr>
            <p:cNvGrpSpPr/>
            <p:nvPr/>
          </p:nvGrpSpPr>
          <p:grpSpPr>
            <a:xfrm rot="21105829" flipH="1">
              <a:off x="9243874" y="3806245"/>
              <a:ext cx="564104" cy="1525212"/>
              <a:chOff x="7916671" y="3937945"/>
              <a:chExt cx="553322" cy="1525212"/>
            </a:xfrm>
            <a:grpFill/>
          </p:grpSpPr>
          <p:sp>
            <p:nvSpPr>
              <p:cNvPr id="29" name="Round Same Side Corner Rectangle 25">
                <a:extLst>
                  <a:ext uri="{FF2B5EF4-FFF2-40B4-BE49-F238E27FC236}">
                    <a16:creationId xmlns:a16="http://schemas.microsoft.com/office/drawing/2014/main" id="{E18C86CD-2858-85D4-958E-190AEBC8F95A}"/>
                  </a:ext>
                </a:extLst>
              </p:cNvPr>
              <p:cNvSpPr/>
              <p:nvPr/>
            </p:nvSpPr>
            <p:spPr>
              <a:xfrm rot="11570187">
                <a:off x="8118418" y="3937945"/>
                <a:ext cx="351575" cy="1086828"/>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0" name="Oval 29">
                <a:extLst>
                  <a:ext uri="{FF2B5EF4-FFF2-40B4-BE49-F238E27FC236}">
                    <a16:creationId xmlns:a16="http://schemas.microsoft.com/office/drawing/2014/main" id="{9B458231-9097-F8D1-34E5-5F04CD8E1197}"/>
                  </a:ext>
                </a:extLst>
              </p:cNvPr>
              <p:cNvSpPr/>
              <p:nvPr/>
            </p:nvSpPr>
            <p:spPr>
              <a:xfrm>
                <a:off x="7916671" y="5050247"/>
                <a:ext cx="412910" cy="4129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grpSp>
        <p:nvGrpSpPr>
          <p:cNvPr id="6" name="Group 5">
            <a:extLst>
              <a:ext uri="{FF2B5EF4-FFF2-40B4-BE49-F238E27FC236}">
                <a16:creationId xmlns:a16="http://schemas.microsoft.com/office/drawing/2014/main" id="{360189EA-6391-F1A2-77FB-3E94BA2C963A}"/>
              </a:ext>
            </a:extLst>
          </p:cNvPr>
          <p:cNvGrpSpPr/>
          <p:nvPr/>
        </p:nvGrpSpPr>
        <p:grpSpPr>
          <a:xfrm>
            <a:off x="10228983" y="337468"/>
            <a:ext cx="1587872" cy="1368854"/>
            <a:chOff x="10228983" y="337468"/>
            <a:chExt cx="1587872" cy="1368854"/>
          </a:xfrm>
        </p:grpSpPr>
        <p:sp>
          <p:nvSpPr>
            <p:cNvPr id="33" name="Hexagon 32">
              <a:extLst>
                <a:ext uri="{FF2B5EF4-FFF2-40B4-BE49-F238E27FC236}">
                  <a16:creationId xmlns:a16="http://schemas.microsoft.com/office/drawing/2014/main" id="{99BBE273-D06A-8B57-726A-8B77AB56AF7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34" name="Group 33">
              <a:extLst>
                <a:ext uri="{FF2B5EF4-FFF2-40B4-BE49-F238E27FC236}">
                  <a16:creationId xmlns:a16="http://schemas.microsoft.com/office/drawing/2014/main" id="{AAE035D1-CE7B-3ACE-F671-CED0A879F5B1}"/>
                </a:ext>
              </a:extLst>
            </p:cNvPr>
            <p:cNvGrpSpPr/>
            <p:nvPr/>
          </p:nvGrpSpPr>
          <p:grpSpPr>
            <a:xfrm>
              <a:off x="10621771" y="762700"/>
              <a:ext cx="562136" cy="634675"/>
              <a:chOff x="760175" y="830142"/>
              <a:chExt cx="867619" cy="979579"/>
            </a:xfrm>
          </p:grpSpPr>
          <p:sp>
            <p:nvSpPr>
              <p:cNvPr id="38" name="Rectangle 37">
                <a:extLst>
                  <a:ext uri="{FF2B5EF4-FFF2-40B4-BE49-F238E27FC236}">
                    <a16:creationId xmlns:a16="http://schemas.microsoft.com/office/drawing/2014/main" id="{81C08DDF-EDDA-43C5-7C8C-21703851C179}"/>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25</a:t>
                </a:r>
              </a:p>
            </p:txBody>
          </p:sp>
          <p:sp>
            <p:nvSpPr>
              <p:cNvPr id="39" name="Rectangle 38">
                <a:extLst>
                  <a:ext uri="{FF2B5EF4-FFF2-40B4-BE49-F238E27FC236}">
                    <a16:creationId xmlns:a16="http://schemas.microsoft.com/office/drawing/2014/main" id="{FB0CA81B-D89A-908C-2C46-D03B60925F30}"/>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35" name="Group 34">
              <a:extLst>
                <a:ext uri="{FF2B5EF4-FFF2-40B4-BE49-F238E27FC236}">
                  <a16:creationId xmlns:a16="http://schemas.microsoft.com/office/drawing/2014/main" id="{61225276-C218-401B-BF28-EC50365C397B}"/>
                </a:ext>
              </a:extLst>
            </p:cNvPr>
            <p:cNvGrpSpPr/>
            <p:nvPr/>
          </p:nvGrpSpPr>
          <p:grpSpPr>
            <a:xfrm>
              <a:off x="11325415" y="762706"/>
              <a:ext cx="182192" cy="634676"/>
              <a:chOff x="2121762" y="2323619"/>
              <a:chExt cx="200378" cy="825210"/>
            </a:xfrm>
          </p:grpSpPr>
          <p:sp>
            <p:nvSpPr>
              <p:cNvPr id="36" name="Isosceles Triangle 35">
                <a:extLst>
                  <a:ext uri="{FF2B5EF4-FFF2-40B4-BE49-F238E27FC236}">
                    <a16:creationId xmlns:a16="http://schemas.microsoft.com/office/drawing/2014/main" id="{412FF83D-A4A7-3BAB-B4C3-81F2EEA76BEC}"/>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37" name="Rectangle 36">
                <a:extLst>
                  <a:ext uri="{FF2B5EF4-FFF2-40B4-BE49-F238E27FC236}">
                    <a16:creationId xmlns:a16="http://schemas.microsoft.com/office/drawing/2014/main" id="{39B0907F-EB42-1BBC-F783-5476FC865247}"/>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23274386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E53F-027E-63E7-F0DE-32A56D7A38D2}"/>
              </a:ext>
            </a:extLst>
          </p:cNvPr>
          <p:cNvSpPr>
            <a:spLocks noGrp="1"/>
          </p:cNvSpPr>
          <p:nvPr>
            <p:ph type="title"/>
          </p:nvPr>
        </p:nvSpPr>
        <p:spPr/>
        <p:txBody>
          <a:bodyPr>
            <a:normAutofit/>
          </a:bodyPr>
          <a:lstStyle/>
          <a:p>
            <a:r>
              <a:rPr lang="es-ES_tradnl" dirty="0"/>
              <a:t>Comentarios y discusión</a:t>
            </a:r>
          </a:p>
        </p:txBody>
      </p:sp>
      <p:grpSp>
        <p:nvGrpSpPr>
          <p:cNvPr id="7" name="Google Shape;314;p4">
            <a:extLst>
              <a:ext uri="{FF2B5EF4-FFF2-40B4-BE49-F238E27FC236}">
                <a16:creationId xmlns:a16="http://schemas.microsoft.com/office/drawing/2014/main" id="{83244B4D-6A36-603D-6FFD-B7D7354054B8}"/>
              </a:ext>
            </a:extLst>
          </p:cNvPr>
          <p:cNvGrpSpPr/>
          <p:nvPr/>
        </p:nvGrpSpPr>
        <p:grpSpPr>
          <a:xfrm>
            <a:off x="3419151" y="1903827"/>
            <a:ext cx="5353697" cy="3474717"/>
            <a:chOff x="3400707" y="1772174"/>
            <a:chExt cx="5758105" cy="3737192"/>
          </a:xfrm>
          <a:solidFill>
            <a:schemeClr val="accent4"/>
          </a:solidFill>
        </p:grpSpPr>
        <p:sp>
          <p:nvSpPr>
            <p:cNvPr id="8" name="Google Shape;315;p4">
              <a:extLst>
                <a:ext uri="{FF2B5EF4-FFF2-40B4-BE49-F238E27FC236}">
                  <a16:creationId xmlns:a16="http://schemas.microsoft.com/office/drawing/2014/main" id="{7502E5E2-F28C-AC31-3AE5-AA4D8D34AEDE}"/>
                </a:ext>
              </a:extLst>
            </p:cNvPr>
            <p:cNvSpPr/>
            <p:nvPr/>
          </p:nvSpPr>
          <p:spPr>
            <a:xfrm>
              <a:off x="3400707"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9" name="Google Shape;316;p4">
              <a:extLst>
                <a:ext uri="{FF2B5EF4-FFF2-40B4-BE49-F238E27FC236}">
                  <a16:creationId xmlns:a16="http://schemas.microsoft.com/office/drawing/2014/main" id="{571523CE-B6B3-4E84-6891-65C82B6B7D79}"/>
                </a:ext>
              </a:extLst>
            </p:cNvPr>
            <p:cNvSpPr/>
            <p:nvPr/>
          </p:nvSpPr>
          <p:spPr>
            <a:xfrm>
              <a:off x="7746572" y="2359766"/>
              <a:ext cx="1412240" cy="1412240"/>
            </a:xfrm>
            <a:prstGeom prst="ellipse">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0" name="Google Shape;317;p4">
              <a:extLst>
                <a:ext uri="{FF2B5EF4-FFF2-40B4-BE49-F238E27FC236}">
                  <a16:creationId xmlns:a16="http://schemas.microsoft.com/office/drawing/2014/main" id="{75405B4B-97CC-C88A-6464-353715C9C28C}"/>
                </a:ext>
              </a:extLst>
            </p:cNvPr>
            <p:cNvSpPr/>
            <p:nvPr/>
          </p:nvSpPr>
          <p:spPr>
            <a:xfrm>
              <a:off x="3400707"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1" name="Google Shape;318;p4">
              <a:extLst>
                <a:ext uri="{FF2B5EF4-FFF2-40B4-BE49-F238E27FC236}">
                  <a16:creationId xmlns:a16="http://schemas.microsoft.com/office/drawing/2014/main" id="{4D04DF95-BD6A-E070-C974-5EA5F027E91F}"/>
                </a:ext>
              </a:extLst>
            </p:cNvPr>
            <p:cNvSpPr/>
            <p:nvPr/>
          </p:nvSpPr>
          <p:spPr>
            <a:xfrm>
              <a:off x="7822921" y="4048152"/>
              <a:ext cx="1335891" cy="1461214"/>
            </a:xfrm>
            <a:prstGeom prst="round2SameRect">
              <a:avLst>
                <a:gd name="adj1" fmla="val 50000"/>
                <a:gd name="adj2" fmla="val 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2" name="Google Shape;319;p4">
              <a:extLst>
                <a:ext uri="{FF2B5EF4-FFF2-40B4-BE49-F238E27FC236}">
                  <a16:creationId xmlns:a16="http://schemas.microsoft.com/office/drawing/2014/main" id="{02C8425B-F984-736A-8457-0C76B81D3344}"/>
                </a:ext>
              </a:extLst>
            </p:cNvPr>
            <p:cNvSpPr/>
            <p:nvPr/>
          </p:nvSpPr>
          <p:spPr>
            <a:xfrm>
              <a:off x="4351095" y="2702772"/>
              <a:ext cx="771005"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3" name="Google Shape;320;p4">
              <a:extLst>
                <a:ext uri="{FF2B5EF4-FFF2-40B4-BE49-F238E27FC236}">
                  <a16:creationId xmlns:a16="http://schemas.microsoft.com/office/drawing/2014/main" id="{8E1D4759-2836-2C63-5CD0-27B6D07F08B9}"/>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4" name="Google Shape;321;p4">
              <a:extLst>
                <a:ext uri="{FF2B5EF4-FFF2-40B4-BE49-F238E27FC236}">
                  <a16:creationId xmlns:a16="http://schemas.microsoft.com/office/drawing/2014/main" id="{D8DDB154-F460-D957-92E7-71F71F41D66B}"/>
                </a:ext>
              </a:extLst>
            </p:cNvPr>
            <p:cNvSpPr/>
            <p:nvPr/>
          </p:nvSpPr>
          <p:spPr>
            <a:xfrm>
              <a:off x="5001335" y="1772174"/>
              <a:ext cx="1524000" cy="1175183"/>
            </a:xfrm>
            <a:prstGeom prst="wedgeRoundRectCallou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sp>
          <p:nvSpPr>
            <p:cNvPr id="15" name="Google Shape;322;p4">
              <a:extLst>
                <a:ext uri="{FF2B5EF4-FFF2-40B4-BE49-F238E27FC236}">
                  <a16:creationId xmlns:a16="http://schemas.microsoft.com/office/drawing/2014/main" id="{A210E22A-670E-C08C-BBD8-DC1C52C8B237}"/>
                </a:ext>
              </a:extLst>
            </p:cNvPr>
            <p:cNvSpPr/>
            <p:nvPr/>
          </p:nvSpPr>
          <p:spPr>
            <a:xfrm>
              <a:off x="6034184" y="2500682"/>
              <a:ext cx="1524000" cy="1175183"/>
            </a:xfrm>
            <a:prstGeom prst="wedgeRoundRectCallout">
              <a:avLst>
                <a:gd name="adj1" fmla="val 59833"/>
                <a:gd name="adj2" fmla="val 21866"/>
                <a:gd name="adj3" fmla="val 16667"/>
              </a:avLst>
            </a:prstGeom>
            <a:grp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s-ES_tradnl" sz="1800" dirty="0">
                <a:solidFill>
                  <a:schemeClr val="lt1"/>
                </a:solidFill>
                <a:latin typeface="Calibri"/>
                <a:ea typeface="Calibri"/>
                <a:cs typeface="Calibri"/>
                <a:sym typeface="Calibri"/>
              </a:endParaRPr>
            </a:p>
          </p:txBody>
        </p:sp>
      </p:grpSp>
      <p:grpSp>
        <p:nvGrpSpPr>
          <p:cNvPr id="20" name="Group 19">
            <a:extLst>
              <a:ext uri="{FF2B5EF4-FFF2-40B4-BE49-F238E27FC236}">
                <a16:creationId xmlns:a16="http://schemas.microsoft.com/office/drawing/2014/main" id="{0E47209C-C540-F4BA-EC02-94A1D3084AD6}"/>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C13B4E5B-CF38-B691-85AC-ABA6243AD39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22" name="Group 21">
              <a:extLst>
                <a:ext uri="{FF2B5EF4-FFF2-40B4-BE49-F238E27FC236}">
                  <a16:creationId xmlns:a16="http://schemas.microsoft.com/office/drawing/2014/main" id="{B0E7C5E1-A4C8-87A8-46F0-B8B3883E4AB1}"/>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A978C640-A4D6-8F58-CA7A-ACF4A5C7C3DA}"/>
                  </a:ext>
                </a:extLst>
              </p:cNvPr>
              <p:cNvSpPr/>
              <p:nvPr/>
            </p:nvSpPr>
            <p:spPr>
              <a:xfrm>
                <a:off x="864636" y="830142"/>
                <a:ext cx="763158" cy="9795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a:latin typeface="Arial" panose="020B0604020202020204" pitchFamily="34" charset="0"/>
                    <a:cs typeface="Arial" panose="020B0604020202020204" pitchFamily="34" charset="0"/>
                  </a:rPr>
                  <a:t>3</a:t>
                </a:r>
              </a:p>
            </p:txBody>
          </p:sp>
          <p:sp>
            <p:nvSpPr>
              <p:cNvPr id="27" name="Rectangle 26">
                <a:extLst>
                  <a:ext uri="{FF2B5EF4-FFF2-40B4-BE49-F238E27FC236}">
                    <a16:creationId xmlns:a16="http://schemas.microsoft.com/office/drawing/2014/main" id="{86AF9CDF-6539-DE28-2BEB-63723109D883}"/>
                  </a:ext>
                </a:extLst>
              </p:cNvPr>
              <p:cNvSpPr/>
              <p:nvPr/>
            </p:nvSpPr>
            <p:spPr>
              <a:xfrm>
                <a:off x="760175" y="830144"/>
                <a:ext cx="149292" cy="97957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nvGrpSpPr>
            <p:cNvPr id="23" name="Group 22">
              <a:extLst>
                <a:ext uri="{FF2B5EF4-FFF2-40B4-BE49-F238E27FC236}">
                  <a16:creationId xmlns:a16="http://schemas.microsoft.com/office/drawing/2014/main" id="{703B8969-8BE6-F3F4-CFFA-99D0DFBF5C50}"/>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6A5A7E41-623E-8455-9C68-A73E3D42B340}"/>
                  </a:ext>
                </a:extLst>
              </p:cNvPr>
              <p:cNvSpPr/>
              <p:nvPr/>
            </p:nvSpPr>
            <p:spPr>
              <a:xfrm>
                <a:off x="2121763" y="2323619"/>
                <a:ext cx="200377" cy="172739"/>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Rectangle 24">
                <a:extLst>
                  <a:ext uri="{FF2B5EF4-FFF2-40B4-BE49-F238E27FC236}">
                    <a16:creationId xmlns:a16="http://schemas.microsoft.com/office/drawing/2014/main" id="{FDE64DCB-9DE4-4F87-2B5D-522F6FE47CCA}"/>
                  </a:ext>
                </a:extLst>
              </p:cNvPr>
              <p:cNvSpPr/>
              <p:nvPr/>
            </p:nvSpPr>
            <p:spPr>
              <a:xfrm>
                <a:off x="2121762" y="2496169"/>
                <a:ext cx="200377" cy="652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grpSp>
    </p:spTree>
    <p:extLst>
      <p:ext uri="{BB962C8B-B14F-4D97-AF65-F5344CB8AC3E}">
        <p14:creationId xmlns:p14="http://schemas.microsoft.com/office/powerpoint/2010/main" val="1209233656"/>
      </p:ext>
    </p:extLst>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RC-CPCM-Part-1-Templates" id="{0726AC30-C156-5344-8631-9F79890CA27B}" vid="{1CC2E6E7-A2E6-FD46-8AF9-EB712A36A5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10682</TotalTime>
  <Words>29875</Words>
  <Application>Microsoft Office PowerPoint</Application>
  <PresentationFormat>Widescreen</PresentationFormat>
  <Paragraphs>2825</Paragraphs>
  <Slides>175</Slides>
  <Notes>175</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175</vt:i4>
      </vt:variant>
    </vt:vector>
  </HeadingPairs>
  <TitlesOfParts>
    <vt:vector size="181" baseType="lpstr">
      <vt:lpstr>Arial</vt:lpstr>
      <vt:lpstr>Calibri</vt:lpstr>
      <vt:lpstr>Garamond</vt:lpstr>
      <vt:lpstr>Helvetica Neue</vt:lpstr>
      <vt:lpstr>-webkit-standard</vt:lpstr>
      <vt:lpstr>Office Theme</vt:lpstr>
      <vt:lpstr>PowerPoint Presentation</vt:lpstr>
      <vt:lpstr>PowerPoint Presentation</vt:lpstr>
      <vt:lpstr>PowerPoint Presentation</vt:lpstr>
      <vt:lpstr>¿Cuál es el objetivo de esta formación? </vt:lpstr>
      <vt:lpstr>Ronda de presentaciones</vt:lpstr>
      <vt:lpstr>Objetivo general</vt:lpstr>
      <vt:lpstr>Sesiones</vt:lpstr>
      <vt:lpstr>Cuestionario pre-</vt:lpstr>
      <vt:lpstr>PowerPoint Presentation</vt:lpstr>
      <vt:lpstr>Objetivo de la sesión</vt:lpstr>
      <vt:lpstr>Agenda</vt:lpstr>
      <vt:lpstr>Introducción</vt:lpstr>
      <vt:lpstr>Objetivos de aprendizaje</vt:lpstr>
      <vt:lpstr>Acuerdos de aprendizaje grupales</vt:lpstr>
      <vt:lpstr>La gestión de casos</vt:lpstr>
      <vt:lpstr>Principios en la gestión de casos</vt:lpstr>
      <vt:lpstr>Gestión de casos</vt:lpstr>
      <vt:lpstr>Gestión de casos</vt:lpstr>
      <vt:lpstr>Gestión de casos</vt:lpstr>
      <vt:lpstr>Gestión de casos</vt:lpstr>
      <vt:lpstr>Gestión de casos</vt:lpstr>
      <vt:lpstr>Gestión de casos</vt:lpstr>
      <vt:lpstr>Ejercicio: Pasos en la gestión de casos</vt:lpstr>
      <vt:lpstr>La gestión de casos en su contexto </vt:lpstr>
      <vt:lpstr>IM4CM</vt:lpstr>
      <vt:lpstr>Debate</vt:lpstr>
      <vt:lpstr>Razones para documentar los casos</vt:lpstr>
      <vt:lpstr>Debate</vt:lpstr>
      <vt:lpstr>Aspectos generales en la gestión de la información   (IM4CM)</vt:lpstr>
      <vt:lpstr>PowerPoint Presentation</vt:lpstr>
      <vt:lpstr>El sistema CPIMS+</vt:lpstr>
      <vt:lpstr>Historia de CPIMS+</vt:lpstr>
      <vt:lpstr> Quiz: Primero </vt:lpstr>
      <vt:lpstr>Cifras de CPIMS+ en el último trimestre de 2021</vt:lpstr>
      <vt:lpstr> Quién es quién </vt:lpstr>
      <vt:lpstr>Juego</vt:lpstr>
      <vt:lpstr> ¿Por qué CPIMS+ es tan atractivo?  </vt:lpstr>
      <vt:lpstr>En CPIMS+, ¿quién tiene acceso a qué información?</vt:lpstr>
      <vt:lpstr>En CPIMS+, ¿quién tiene acceso a qué información?</vt:lpstr>
      <vt:lpstr>Demostración en CPIMS </vt:lpstr>
      <vt:lpstr>Lecciones clave</vt:lpstr>
      <vt:lpstr>Enlace a la web de demostración</vt:lpstr>
      <vt:lpstr>PowerPoint Presentation</vt:lpstr>
      <vt:lpstr>Recapitulemos</vt:lpstr>
      <vt:lpstr>Objetivo de las sesiones 2 y 3</vt:lpstr>
      <vt:lpstr>Agenda</vt:lpstr>
      <vt:lpstr>Introducción</vt:lpstr>
      <vt:lpstr>Objetivos de aprendizaje</vt:lpstr>
      <vt:lpstr>Recorriendo los pasos de la gestión de casos en CPIMS+</vt:lpstr>
      <vt:lpstr>Paso 1 Identificación y registro</vt:lpstr>
      <vt:lpstr>Debate</vt:lpstr>
      <vt:lpstr>PowerPoint Presentation</vt:lpstr>
      <vt:lpstr>Aspectos clave</vt:lpstr>
      <vt:lpstr>Aspectos clave</vt:lpstr>
      <vt:lpstr>Aspectos clave</vt:lpstr>
      <vt:lpstr>Demostración en CPIMS </vt:lpstr>
      <vt:lpstr>Hora de practicar</vt:lpstr>
      <vt:lpstr>  Comentarios y discusión  </vt:lpstr>
      <vt:lpstr>Paso 2 Evaluación</vt:lpstr>
      <vt:lpstr>Debate</vt:lpstr>
      <vt:lpstr>PowerPoint Presentation</vt:lpstr>
      <vt:lpstr>Aspectos clave</vt:lpstr>
      <vt:lpstr>Aspectos clave</vt:lpstr>
      <vt:lpstr>Demostración en CPIMS </vt:lpstr>
      <vt:lpstr>Vista de las “tareas”</vt:lpstr>
      <vt:lpstr>Vista de las “tareas”</vt:lpstr>
      <vt:lpstr>Hora de practicar</vt:lpstr>
      <vt:lpstr>Comentarios y discusión </vt:lpstr>
      <vt:lpstr>    Juego    </vt:lpstr>
      <vt:lpstr>Paso 3.  Plan de caso </vt:lpstr>
      <vt:lpstr>Debate</vt:lpstr>
      <vt:lpstr>PowerPoint Presentation</vt:lpstr>
      <vt:lpstr>Aspectos clave</vt:lpstr>
      <vt:lpstr>Aspectos clave</vt:lpstr>
      <vt:lpstr>Demostración en CPIMS</vt:lpstr>
      <vt:lpstr>Hora de practicar</vt:lpstr>
      <vt:lpstr>Comentarios y discusión</vt:lpstr>
      <vt:lpstr>Cierre</vt:lpstr>
      <vt:lpstr>Lecciones clave</vt:lpstr>
      <vt:lpstr>PowerPoint Presentation</vt:lpstr>
      <vt:lpstr>Recapitulemos</vt:lpstr>
      <vt:lpstr>Agenda</vt:lpstr>
      <vt:lpstr>Objetivos de aprendizaje</vt:lpstr>
      <vt:lpstr>Paso 4: Implementación del plan de caso</vt:lpstr>
      <vt:lpstr>Debate</vt:lpstr>
      <vt:lpstr>PowerPoint Presentation</vt:lpstr>
      <vt:lpstr>Aspectos clave</vt:lpstr>
      <vt:lpstr>Aspectos clave</vt:lpstr>
      <vt:lpstr>Aspectos clave</vt:lpstr>
      <vt:lpstr>Demostración en CPIMS</vt:lpstr>
      <vt:lpstr>Hora de practicar</vt:lpstr>
      <vt:lpstr>Comentarios y discusión</vt:lpstr>
      <vt:lpstr>Paso 5: Seguimiento y revisión</vt:lpstr>
      <vt:lpstr>Debate</vt:lpstr>
      <vt:lpstr>Aspectos clave</vt:lpstr>
      <vt:lpstr>Aspectos clave</vt:lpstr>
      <vt:lpstr>Demostración en CPIMS</vt:lpstr>
      <vt:lpstr>Hora de practicar</vt:lpstr>
      <vt:lpstr>Comentarios y discusión</vt:lpstr>
      <vt:lpstr>Juego</vt:lpstr>
      <vt:lpstr>Paso 6: Cierre del caso</vt:lpstr>
      <vt:lpstr>Debate</vt:lpstr>
      <vt:lpstr>Aspectos clave</vt:lpstr>
      <vt:lpstr>Aspectos clave</vt:lpstr>
      <vt:lpstr>Demostración en CPIMS</vt:lpstr>
      <vt:lpstr>Hora de practicar</vt:lpstr>
      <vt:lpstr>Comentarios y discusión</vt:lpstr>
      <vt:lpstr>Cierre</vt:lpstr>
      <vt:lpstr>Lecciones clave</vt:lpstr>
      <vt:lpstr>PowerPoint Presentation</vt:lpstr>
      <vt:lpstr>              Recapitulemos              </vt:lpstr>
      <vt:lpstr>Objetivo de la sesión</vt:lpstr>
      <vt:lpstr>Agenda</vt:lpstr>
      <vt:lpstr>Introducción</vt:lpstr>
      <vt:lpstr>Objetivos de aprendizaje</vt:lpstr>
      <vt:lpstr>Otras características y funcionalidades del sistema</vt:lpstr>
      <vt:lpstr>Demostración en CPIMS</vt:lpstr>
      <vt:lpstr>PowerPoint Presentation</vt:lpstr>
      <vt:lpstr>Hora de practicar</vt:lpstr>
      <vt:lpstr>Comentarios y discusión</vt:lpstr>
      <vt:lpstr>Supervisión de la gestión de casos</vt:lpstr>
      <vt:lpstr>Funciones de las/os supervisores en la gestión de casos</vt:lpstr>
      <vt:lpstr>Funcionalidades de CPIMS+  que facilitan las labores de supervisión</vt:lpstr>
      <vt:lpstr>¡Atención!</vt:lpstr>
      <vt:lpstr>Demostración en CPIMS</vt:lpstr>
      <vt:lpstr>Demostración en CPIMS</vt:lpstr>
      <vt:lpstr>Demostración en CPIMS</vt:lpstr>
      <vt:lpstr>Lista de control del expediente (checklist)</vt:lpstr>
      <vt:lpstr>Demostración en CPIMS</vt:lpstr>
      <vt:lpstr>Debate</vt:lpstr>
      <vt:lpstr>Demostración en CPIMS</vt:lpstr>
      <vt:lpstr>Otras herramientas de supervisión</vt:lpstr>
      <vt:lpstr>Hora de practicar</vt:lpstr>
      <vt:lpstr>Comentarios y discusión</vt:lpstr>
      <vt:lpstr>Juego</vt:lpstr>
      <vt:lpstr>Búsqueda y reunificación familiar (BRF)</vt:lpstr>
      <vt:lpstr>Demostración en CPIMS</vt:lpstr>
      <vt:lpstr>Demostración en CPIMS</vt:lpstr>
      <vt:lpstr>Hora de practicar</vt:lpstr>
      <vt:lpstr>Comentarios y discusión</vt:lpstr>
      <vt:lpstr>Cierre</vt:lpstr>
      <vt:lpstr>Lecciones clave</vt:lpstr>
      <vt:lpstr>PowerPoint Presentation</vt:lpstr>
      <vt:lpstr>Objetivo de la sesión</vt:lpstr>
      <vt:lpstr>Agenda</vt:lpstr>
      <vt:lpstr>Introducción</vt:lpstr>
      <vt:lpstr>Objetivos de aprendizaje</vt:lpstr>
      <vt:lpstr>CPIMS+ y la calidad de los programas </vt:lpstr>
      <vt:lpstr>Seguimiento y evaluación en la gestión de casos </vt:lpstr>
      <vt:lpstr>Cómo utilizar CPIMS+ para evaluar la calidad de los programas de gestión de casos</vt:lpstr>
      <vt:lpstr>Encuestas de opinión de la/el menor y sus cuidadores sobre la gestión de casos (formularios) </vt:lpstr>
      <vt:lpstr>¿Por qué es importante pedir su opinión?</vt:lpstr>
      <vt:lpstr>¿Cómo interpretar los resultados de las encuestas?</vt:lpstr>
      <vt:lpstr>Demostración en CPIMS </vt:lpstr>
      <vt:lpstr>Aspectos clave</vt:lpstr>
      <vt:lpstr>Aspectos clave</vt:lpstr>
      <vt:lpstr>Hora de practicar</vt:lpstr>
      <vt:lpstr>CPIMS+ y la gestión de caso: Indicadores clave de desempeño </vt:lpstr>
      <vt:lpstr>Introducción a los KPI</vt:lpstr>
      <vt:lpstr>Categorías de KPI</vt:lpstr>
      <vt:lpstr>Ejemplos de KPI para cada categoría </vt:lpstr>
      <vt:lpstr>Ejercicio: el poder del conocimiento</vt:lpstr>
      <vt:lpstr>Indicadores clave de desempeño para asistentes sociales</vt:lpstr>
      <vt:lpstr>Indicadores clave de desempeño para supervisoras/es</vt:lpstr>
      <vt:lpstr>Indicadores clave de desempeño para coordinadores de los programas de gestión de casos</vt:lpstr>
      <vt:lpstr>Demostración en CPIMS</vt:lpstr>
      <vt:lpstr>Hora de practicar</vt:lpstr>
      <vt:lpstr>Juego</vt:lpstr>
      <vt:lpstr>Comentarios y discusión</vt:lpstr>
      <vt:lpstr>Cierre</vt:lpstr>
      <vt:lpstr>Lecciones clave</vt:lpstr>
      <vt:lpstr>PowerPoint Presentation</vt:lpstr>
      <vt:lpstr>Cuestionario post-</vt:lpstr>
      <vt:lpstr>Clausura y pasos a seguir</vt:lpstr>
      <vt:lpstr>Tiempo extra para practicar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Colleen Fitzgerald</dc:creator>
  <cp:keywords>, docId:4AD77917BB96DC5A8B65D1E8A2BD4231</cp:keywords>
  <dc:description/>
  <cp:lastModifiedBy>Ilse Van der Straeten</cp:lastModifiedBy>
  <cp:revision>76</cp:revision>
  <cp:lastPrinted>2023-01-30T11:05:30Z</cp:lastPrinted>
  <dcterms:created xsi:type="dcterms:W3CDTF">2017-12-20T18:51:03Z</dcterms:created>
  <dcterms:modified xsi:type="dcterms:W3CDTF">2023-05-26T12:51:47Z</dcterms:modified>
  <cp:category/>
</cp:coreProperties>
</file>