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60" r:id="rId3"/>
    <p:sldId id="258" r:id="rId4"/>
    <p:sldId id="324" r:id="rId5"/>
    <p:sldId id="261" r:id="rId6"/>
    <p:sldId id="262" r:id="rId7"/>
    <p:sldId id="2615" r:id="rId8"/>
    <p:sldId id="2601" r:id="rId9"/>
    <p:sldId id="2609" r:id="rId10"/>
    <p:sldId id="2618" r:id="rId11"/>
    <p:sldId id="2605" r:id="rId12"/>
    <p:sldId id="2619" r:id="rId13"/>
    <p:sldId id="271" r:id="rId14"/>
    <p:sldId id="2606" r:id="rId15"/>
    <p:sldId id="2891" r:id="rId16"/>
    <p:sldId id="2893" r:id="rId17"/>
    <p:sldId id="2604" r:id="rId18"/>
    <p:sldId id="2925" r:id="rId19"/>
    <p:sldId id="2620" r:id="rId20"/>
    <p:sldId id="320" r:id="rId21"/>
    <p:sldId id="2889" r:id="rId22"/>
    <p:sldId id="2895" r:id="rId23"/>
    <p:sldId id="2898" r:id="rId24"/>
    <p:sldId id="2899" r:id="rId25"/>
    <p:sldId id="2900" r:id="rId26"/>
    <p:sldId id="2901" r:id="rId27"/>
    <p:sldId id="326" r:id="rId28"/>
    <p:sldId id="2621" r:id="rId29"/>
    <p:sldId id="2888" r:id="rId30"/>
    <p:sldId id="748" r:id="rId31"/>
    <p:sldId id="2863" r:id="rId32"/>
    <p:sldId id="2924" r:id="rId33"/>
    <p:sldId id="2926" r:id="rId34"/>
    <p:sldId id="2904" r:id="rId35"/>
    <p:sldId id="2916" r:id="rId36"/>
    <p:sldId id="351" r:id="rId37"/>
    <p:sldId id="2917" r:id="rId38"/>
    <p:sldId id="2897" r:id="rId39"/>
    <p:sldId id="2922" r:id="rId40"/>
    <p:sldId id="2918" r:id="rId41"/>
    <p:sldId id="2902" r:id="rId42"/>
    <p:sldId id="2919" r:id="rId43"/>
    <p:sldId id="2920" r:id="rId44"/>
    <p:sldId id="2921" r:id="rId45"/>
    <p:sldId id="2892" r:id="rId46"/>
    <p:sldId id="2927" r:id="rId47"/>
    <p:sldId id="279" r:id="rId48"/>
    <p:sldId id="2923" r:id="rId49"/>
    <p:sldId id="280" r:id="rId50"/>
  </p:sldIdLst>
  <p:sldSz cx="12192000" cy="6858000"/>
  <p:notesSz cx="7099300" cy="10234613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26CEA32-D512-48FA-A2DF-4222AEF1164B}">
          <p14:sldIdLst>
            <p14:sldId id="257"/>
          </p14:sldIdLst>
        </p14:section>
        <p14:section name="Sesión 1" id="{D9404E1A-3BC6-449B-84ED-497BBC467B93}">
          <p14:sldIdLst>
            <p14:sldId id="260"/>
            <p14:sldId id="258"/>
            <p14:sldId id="324"/>
            <p14:sldId id="261"/>
            <p14:sldId id="262"/>
            <p14:sldId id="2615"/>
          </p14:sldIdLst>
        </p14:section>
        <p14:section name="Sesión 2" id="{A19BC6CF-22C0-4D06-9797-C4CFE1908D6F}">
          <p14:sldIdLst>
            <p14:sldId id="2601"/>
            <p14:sldId id="2609"/>
            <p14:sldId id="2618"/>
            <p14:sldId id="2605"/>
            <p14:sldId id="2619"/>
            <p14:sldId id="271"/>
            <p14:sldId id="2606"/>
            <p14:sldId id="2891"/>
            <p14:sldId id="2893"/>
            <p14:sldId id="2604"/>
            <p14:sldId id="2925"/>
            <p14:sldId id="2620"/>
            <p14:sldId id="320"/>
          </p14:sldIdLst>
        </p14:section>
        <p14:section name="Sesión 3" id="{AC296250-C170-4BE5-8819-37C683F01AC9}">
          <p14:sldIdLst>
            <p14:sldId id="2889"/>
            <p14:sldId id="2895"/>
            <p14:sldId id="2898"/>
            <p14:sldId id="2899"/>
            <p14:sldId id="2900"/>
            <p14:sldId id="2901"/>
            <p14:sldId id="326"/>
          </p14:sldIdLst>
        </p14:section>
        <p14:section name="Sesión 4" id="{291D3456-41B5-4211-B8B5-040E670D1AEA}">
          <p14:sldIdLst>
            <p14:sldId id="2621"/>
            <p14:sldId id="2888"/>
            <p14:sldId id="748"/>
            <p14:sldId id="2863"/>
            <p14:sldId id="2924"/>
            <p14:sldId id="2926"/>
            <p14:sldId id="2904"/>
            <p14:sldId id="2916"/>
            <p14:sldId id="351"/>
            <p14:sldId id="2917"/>
            <p14:sldId id="2897"/>
            <p14:sldId id="2922"/>
            <p14:sldId id="2918"/>
          </p14:sldIdLst>
        </p14:section>
        <p14:section name="Sesión 5" id="{BC2C4BFA-1A19-4775-983F-D7912A3D4E76}">
          <p14:sldIdLst>
            <p14:sldId id="2902"/>
            <p14:sldId id="2919"/>
            <p14:sldId id="2920"/>
            <p14:sldId id="2921"/>
            <p14:sldId id="2892"/>
            <p14:sldId id="2927"/>
          </p14:sldIdLst>
        </p14:section>
        <p14:section name="Sesión 6" id="{3B487661-DC60-4313-B55A-E0D4AE4C7E8A}">
          <p14:sldIdLst>
            <p14:sldId id="279"/>
            <p14:sldId id="2923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B7A443-5A76-6AEC-D28E-95873D0A5E92}" name="Michelle Khoza" initials="MK" userId="S::administrator@little-fish.co::b4ee92c7-73cf-4698-99b6-469fc95853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Van der Straeten" initials="IVdS" lastIdx="45" clrIdx="0">
    <p:extLst>
      <p:ext uri="{19B8F6BF-5375-455C-9EA6-DF929625EA0E}">
        <p15:presenceInfo xmlns:p15="http://schemas.microsoft.com/office/powerpoint/2012/main" userId="S::Ilse.VanderStraeten@rescue.org::48c204e9-4447-4a09-a8d3-af2f3980ba4f" providerId="AD"/>
      </p:ext>
    </p:extLst>
  </p:cmAuthor>
  <p:cmAuthor id="2" name="Mei Lian Tjia" initials="MT" lastIdx="1" clrIdx="1">
    <p:extLst>
      <p:ext uri="{19B8F6BF-5375-455C-9EA6-DF929625EA0E}">
        <p15:presenceInfo xmlns:p15="http://schemas.microsoft.com/office/powerpoint/2012/main" userId="ddf7d57d6b02818b" providerId="Windows Live"/>
      </p:ext>
    </p:extLst>
  </p:cmAuthor>
  <p:cmAuthor id="3" name="Michelle Khoza" initials="MK" lastIdx="12" clrIdx="2">
    <p:extLst>
      <p:ext uri="{19B8F6BF-5375-455C-9EA6-DF929625EA0E}">
        <p15:presenceInfo xmlns:p15="http://schemas.microsoft.com/office/powerpoint/2012/main" userId="S::administrator@little-fish.co::b4ee92c7-73cf-4698-99b6-469fc9585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77145" autoAdjust="0"/>
  </p:normalViewPr>
  <p:slideViewPr>
    <p:cSldViewPr snapToGrid="0">
      <p:cViewPr varScale="1">
        <p:scale>
          <a:sx n="54" d="100"/>
          <a:sy n="54" d="100"/>
        </p:scale>
        <p:origin x="11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188"/>
    </p:cViewPr>
  </p:sorterViewPr>
  <p:notesViewPr>
    <p:cSldViewPr snapToGrid="0">
      <p:cViewPr>
        <p:scale>
          <a:sx n="66" d="100"/>
          <a:sy n="66" d="100"/>
        </p:scale>
        <p:origin x="4164" y="1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7837" y="4229101"/>
            <a:ext cx="6143625" cy="544260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BE"/>
          </a:p>
        </p:txBody>
      </p:sp>
      <p:sp>
        <p:nvSpPr>
          <p:cNvPr id="11" name="Slide Image Placeholder 4">
            <a:extLst>
              <a:ext uri="{FF2B5EF4-FFF2-40B4-BE49-F238E27FC236}">
                <a16:creationId xmlns:a16="http://schemas.microsoft.com/office/drawing/2014/main" id="{025A428A-C429-079F-4DCF-E76470284E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460375"/>
            <a:ext cx="61436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30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>
                <a:sym typeface="Arial"/>
              </a:rPr>
              <a:t>BIENVENIDA</a:t>
            </a:r>
            <a:endParaRPr lang="es-ES_tradnl" dirty="0"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Dé la bienvenida a los/as participantes.</a:t>
            </a:r>
            <a:r>
              <a:rPr lang="es-ES_tradnl" dirty="0">
                <a:sym typeface="Arial"/>
              </a:rPr>
              <a:t> </a:t>
            </a:r>
          </a:p>
          <a:p>
            <a:r>
              <a:rPr lang="es-ES_tradnl" dirty="0">
                <a:sym typeface="Arial"/>
              </a:rPr>
              <a:t>Asegúrese de que todos firmen la hoja de asistencia.</a:t>
            </a:r>
          </a:p>
          <a:p>
            <a:endParaRPr lang="es-ES_tradnl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7125274-6598-5CED-69B4-84B6190EA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772A9726-F264-94FB-9367-95492D560DA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La autoconciencia implica dos ámbitos: nuestra conciencia personal (interna) y la que proviene del exterior (externa). Ambas son esenciales para los/as asistentes sociales.</a:t>
            </a:r>
          </a:p>
          <a:p>
            <a:pPr lvl="1"/>
            <a:r>
              <a:rPr lang="es-ES_tradnl" b="1" i="1" noProof="0" dirty="0"/>
              <a:t>Autoconciencia interna: </a:t>
            </a:r>
            <a:r>
              <a:rPr lang="es-ES_tradnl" i="1" noProof="0" dirty="0"/>
              <a:t>se refiere a nuestra capacidad de vernos a nosotros mismos con sinceridad, ser capaces de reconocer nuestras fortalezas y puntos débiles, nuestros sentimientos y emociones.</a:t>
            </a:r>
          </a:p>
          <a:p>
            <a:pPr lvl="1"/>
            <a:r>
              <a:rPr lang="es-ES_tradnl" b="1" i="1" noProof="0" dirty="0"/>
              <a:t>Autoconciencia externa: </a:t>
            </a:r>
            <a:r>
              <a:rPr lang="es-ES_tradnl" i="1" noProof="0" dirty="0"/>
              <a:t>se refiere a comprender y reconocer cómo nos perciben los demás</a:t>
            </a:r>
          </a:p>
          <a:p>
            <a:r>
              <a:rPr lang="es-ES_tradnl" noProof="0" dirty="0"/>
              <a:t>Presente el contenido de la diapositiva.</a:t>
            </a:r>
          </a:p>
          <a:p>
            <a:r>
              <a:rPr lang="es-ES_tradnl" i="1" noProof="0" dirty="0"/>
              <a:t>Autoconciencia externa</a:t>
            </a:r>
          </a:p>
          <a:p>
            <a:pPr lvl="1"/>
            <a:r>
              <a:rPr lang="es-ES_tradnl" i="1" noProof="0" dirty="0"/>
              <a:t>Ser conscientes de cómo nos percibe un niño, niña o adolescente, un padre/madre o un/a cuidador/a puede ser muy útil al comunicarnos con ellos y construir una relación de confianza.</a:t>
            </a:r>
          </a:p>
          <a:p>
            <a:pPr lvl="1"/>
            <a:r>
              <a:rPr lang="es-ES_tradnl" i="1" noProof="0" dirty="0"/>
              <a:t>Por ejemplo, un padre, madre o cuidador/a puede percibirnos como una amenaza en aquellos casos en los que un/a menor esté en riesgo de ser internado/a en una institución fuera de su hogar.</a:t>
            </a:r>
          </a:p>
          <a:p>
            <a:r>
              <a:rPr lang="es-ES_tradnl" i="1" noProof="0" dirty="0"/>
              <a:t>Autoconciencia interna</a:t>
            </a:r>
          </a:p>
          <a:p>
            <a:pPr lvl="1"/>
            <a:r>
              <a:rPr lang="es-ES_tradnl" i="1" noProof="0" dirty="0"/>
              <a:t>Ser conscientes de nuestras emociones y cómo nos hacen sentir ciertas cosas puede ayudarnos a tomar conciencia de las perspectivas/puntos de vista de otras personas y a responder con empatía.</a:t>
            </a:r>
          </a:p>
          <a:p>
            <a:pPr lvl="1"/>
            <a:r>
              <a:rPr lang="es-ES_tradnl" i="1" noProof="0" dirty="0"/>
              <a:t>Por ejemplo, compartir alguna experiencia que nos haya hecho sentir impotencia/desesperación y cómo esto nos afectó podría ser de gran ayuda al hablar con menores, padres o cuidadores en la misma situación (impotencia/desesperación).</a:t>
            </a:r>
          </a:p>
          <a:p>
            <a:pPr lvl="2"/>
            <a:endParaRPr lang="es-ES_tradnl" noProof="0" dirty="0"/>
          </a:p>
          <a:p>
            <a:pPr marL="0" indent="0">
              <a:buNone/>
            </a:pPr>
            <a:r>
              <a:rPr lang="es-ES_tradnl" noProof="0" dirty="0"/>
              <a:t>Fuente: </a:t>
            </a:r>
            <a:r>
              <a:rPr lang="es-ES_tradnl" noProof="0" dirty="0" err="1"/>
              <a:t>Tasha</a:t>
            </a:r>
            <a:r>
              <a:rPr lang="es-ES_tradnl" noProof="0" dirty="0"/>
              <a:t> </a:t>
            </a:r>
            <a:r>
              <a:rPr lang="es-ES_tradnl" noProof="0" dirty="0" err="1"/>
              <a:t>Eurich</a:t>
            </a:r>
            <a:r>
              <a:rPr lang="es-ES_tradnl" noProof="0" dirty="0"/>
              <a:t>. (2018). </a:t>
            </a:r>
            <a:r>
              <a:rPr lang="en-GB" i="1" dirty="0"/>
              <a:t>What Self-Awareness Really Is (and How to Cultivate It). </a:t>
            </a:r>
            <a:r>
              <a:rPr lang="es-ES_tradnl" noProof="0" dirty="0"/>
              <a:t>Harvard Business </a:t>
            </a:r>
            <a:r>
              <a:rPr lang="es-ES_tradnl" noProof="0" dirty="0" err="1"/>
              <a:t>Review</a:t>
            </a:r>
            <a:r>
              <a:rPr lang="es-ES_tradnl" noProof="0" dirty="0"/>
              <a:t>.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06454D8-8223-3D84-0C6E-A9726F157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4D6701BE-D905-DE26-8457-45C2B6C9B88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10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83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/>
              <a:t>EXPLICAR</a:t>
            </a:r>
          </a:p>
          <a:p>
            <a:r>
              <a:rPr lang="es-ES_tradnl" i="1" noProof="0" dirty="0"/>
              <a:t>La Ventaja de Johari es una herramienta que nos ayuda a comprender más fácilmente el concepto de autoconciencia o autoconocimiento. </a:t>
            </a:r>
          </a:p>
          <a:p>
            <a:pPr lvl="1"/>
            <a:r>
              <a:rPr lang="es-ES_tradnl" i="1" noProof="0" dirty="0"/>
              <a:t>Lo que conocemos de nosotros mismos forma parte de nuestra autoconciencia (lado izquierdo).</a:t>
            </a:r>
          </a:p>
          <a:p>
            <a:r>
              <a:rPr lang="es-ES_tradnl" noProof="0" dirty="0"/>
              <a:t>Presente el contenido de la diapositiva.</a:t>
            </a:r>
          </a:p>
          <a:p>
            <a:pPr lvl="1"/>
            <a:r>
              <a:rPr lang="es-ES_tradnl" i="1" dirty="0"/>
              <a:t>ÁREA CONOCIDA: Es lo que todos saben: Tú lo sabes y los demás también. </a:t>
            </a:r>
          </a:p>
          <a:p>
            <a:pPr lvl="1"/>
            <a:r>
              <a:rPr lang="es-ES_tradnl" i="1" dirty="0"/>
              <a:t>ÁREA CIEGA: Es lo que los demás saben de ti, pero tú no puedes ver (por eso es “ciega”).</a:t>
            </a:r>
          </a:p>
          <a:p>
            <a:pPr lvl="1"/>
            <a:r>
              <a:rPr lang="es-ES_tradnl" i="1" dirty="0"/>
              <a:t>ÁREA OCULTA: Es lo que sabes de ti mismo, pero los demás no conocen. Hay cosas ocultas para los demás, que solo sabemos nosotros; cosas que queremos mantener en secreto, lo cual está bien.</a:t>
            </a:r>
          </a:p>
          <a:p>
            <a:pPr lvl="1"/>
            <a:r>
              <a:rPr lang="es-ES_tradnl" i="1" dirty="0"/>
              <a:t>ÁREA DESCONOCIDA: Es lo que no sabemos y nadie sabe tampoco. Por tanto, es un terreno desconocido. </a:t>
            </a:r>
          </a:p>
          <a:p>
            <a:pPr lvl="2"/>
            <a:r>
              <a:rPr lang="es-ES_tradnl" i="1" dirty="0"/>
              <a:t>Esta área se refiere a aquellas cosas que no son observables o evidentes. </a:t>
            </a:r>
          </a:p>
          <a:p>
            <a:pPr lvl="2"/>
            <a:r>
              <a:rPr lang="es-ES_tradnl" i="1" dirty="0"/>
              <a:t>Asimismo, cuando descubrimos más sobre esta “área desconocida” en nosotros –lo cual suele ser el resultado de la autorreflexión profunda-, generalmente encontramos un área de crecimiento personal.</a:t>
            </a:r>
          </a:p>
          <a:p>
            <a:endParaRPr lang="es-ES_tradnl" dirty="0"/>
          </a:p>
          <a:p>
            <a:pPr marL="0" indent="0">
              <a:buNone/>
            </a:pPr>
            <a:r>
              <a:rPr lang="es-ES_tradnl" b="1" noProof="0" dirty="0"/>
              <a:t>CONCLUSIÓN</a:t>
            </a:r>
          </a:p>
          <a:p>
            <a:r>
              <a:rPr lang="es-ES_tradnl" i="1" noProof="0" dirty="0"/>
              <a:t>Podemos desarrollar nuestra autoconciencia -lo que sabemos de nosotros mismos- con el tiempo. </a:t>
            </a:r>
          </a:p>
          <a:p>
            <a:pPr lvl="1"/>
            <a:r>
              <a:rPr lang="es-ES_tradnl" i="1" noProof="0" dirty="0"/>
              <a:t>Gracias a la comunicación con los demás y a la reflexión, lo que NO podemos ver (porque está en el área CIEGA) pasa al área de lo que conocemos (área CONOCIDA). </a:t>
            </a:r>
          </a:p>
          <a:p>
            <a:pPr lvl="1"/>
            <a:r>
              <a:rPr lang="es-ES_tradnl" i="1" noProof="0" dirty="0"/>
              <a:t>Sin embargo, este proceso lleva tiempo, pues dependeremos de que los demás sean francos y honestos con nosotros y de las situaciones que nos confronten a nivel personal. </a:t>
            </a:r>
          </a:p>
          <a:p>
            <a:r>
              <a:rPr lang="es-ES_tradnl" i="1" noProof="0" dirty="0"/>
              <a:t>Estar abiertos y dispuestos a escuchar a los demás, a reflexionar y a aprender es fundamental.</a:t>
            </a:r>
          </a:p>
          <a:p>
            <a:pPr lvl="1"/>
            <a:r>
              <a:rPr lang="es-ES_tradnl" i="1" noProof="0" dirty="0"/>
              <a:t>Cuando no estamos abiertos ni dispuestos a que los demás sean honestos con nosotros, cuando nos negamos a reflexionar o a cuestionarnos</a:t>
            </a:r>
            <a:r>
              <a:rPr lang="es-ES_tradnl" i="1" dirty="0"/>
              <a:t>, </a:t>
            </a:r>
            <a:r>
              <a:rPr lang="es-ES_tradnl" i="1" noProof="0" dirty="0"/>
              <a:t>esa área CONOCIDA se encogerá, y nuestra área CIEGA crecerá.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747FE62-7D3E-6001-8C99-B213056ED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C29ED47D-1AF2-600A-370D-B4F617C26359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11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61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Hay muchos obstáculos que pueden impedir nuestra autoconciencia o autoconocimiento. </a:t>
            </a:r>
          </a:p>
          <a:p>
            <a:r>
              <a:rPr lang="es-ES_tradnl" noProof="0" dirty="0"/>
              <a:t>Presente el contenido de la diapositiva.</a:t>
            </a:r>
          </a:p>
          <a:p>
            <a:r>
              <a:rPr lang="es-ES_tradnl" i="1" noProof="0" dirty="0"/>
              <a:t>La falta de información</a:t>
            </a:r>
          </a:p>
          <a:p>
            <a:pPr lvl="1"/>
            <a:r>
              <a:rPr lang="es-ES_tradnl" i="1" noProof="0" dirty="0"/>
              <a:t>Hay muchas razones por las que la gente no suele retroalimentarse o hacerse comentarios. </a:t>
            </a:r>
          </a:p>
          <a:p>
            <a:pPr lvl="1"/>
            <a:r>
              <a:rPr lang="es-ES_tradnl" i="1" noProof="0" dirty="0"/>
              <a:t>Podemos sentirnos incómodos al escuchar a otras personas hablar sobre nuestras áreas de desarrollo personal.</a:t>
            </a:r>
          </a:p>
          <a:p>
            <a:pPr lvl="1"/>
            <a:r>
              <a:rPr lang="es-ES_tradnl" i="1" noProof="0" dirty="0"/>
              <a:t>Podemos sentir temor a las críticas (ser juzgados de forma negativa). </a:t>
            </a:r>
          </a:p>
          <a:p>
            <a:pPr lvl="1"/>
            <a:r>
              <a:rPr lang="es-ES_tradnl" i="1" noProof="0" dirty="0"/>
              <a:t>Podríamos pensar que la persona que nos comparte su opinión es incompetente y suponer que lo que dice no tiene valor ni utilidad para nosotros.</a:t>
            </a:r>
          </a:p>
          <a:p>
            <a:pPr lvl="1"/>
            <a:r>
              <a:rPr lang="es-ES_tradnl" i="1" noProof="0" dirty="0"/>
              <a:t>Las organizaciones también son responsables, ya que pueden crear barreras y obstáculos para el diálogo  y la retroalimentación (crítica constructiva).</a:t>
            </a:r>
          </a:p>
          <a:p>
            <a:pPr lvl="2"/>
            <a:r>
              <a:rPr lang="es-ES_tradnl" i="1" noProof="0" dirty="0"/>
              <a:t>Por ejemplo, cuando no han establecido unos mecanismos y estructura de supervisión y formación profesional. </a:t>
            </a:r>
          </a:p>
          <a:p>
            <a:pPr lvl="2"/>
            <a:r>
              <a:rPr lang="es-ES_tradnl" i="1" noProof="0" dirty="0"/>
              <a:t>Por ejemplo, cuando no se ofrecen espacios seguros y aptos para que el personal comparta su opinión con sus pares o jefes.</a:t>
            </a:r>
          </a:p>
          <a:p>
            <a:r>
              <a:rPr lang="es-ES_tradnl" i="1" noProof="0" dirty="0"/>
              <a:t>Ignorar nuestros sentimientos y emociones</a:t>
            </a:r>
          </a:p>
          <a:p>
            <a:pPr lvl="1"/>
            <a:r>
              <a:rPr lang="es-ES_tradnl" i="1" noProof="0" dirty="0"/>
              <a:t>Al enfocarnos en lo racional y analizar nuestro comportamiento desde esta perspectiva puede suceder que ignoremos nuestros sentimientos y emociones. </a:t>
            </a:r>
          </a:p>
          <a:p>
            <a:pPr lvl="1"/>
            <a:r>
              <a:rPr lang="es-ES_tradnl" i="1" noProof="0" dirty="0"/>
              <a:t>Sin embargo, nuestros sentimientos y emociones definen nuestra forma de pensar y nuestro comportamiento, muchas veces sin que nos demos cuenta. </a:t>
            </a:r>
          </a:p>
          <a:p>
            <a:r>
              <a:rPr lang="es-ES_tradnl" i="1" noProof="0" dirty="0"/>
              <a:t>Prejuicios personales/inconscientes</a:t>
            </a:r>
          </a:p>
          <a:p>
            <a:pPr lvl="1"/>
            <a:r>
              <a:rPr lang="es-ES_tradnl" i="1" noProof="0" dirty="0"/>
              <a:t>Todos tenemos una serie de prejuicios que dan forma a nuestra realidad subjetiva.</a:t>
            </a:r>
          </a:p>
          <a:p>
            <a:pPr lvl="1"/>
            <a:r>
              <a:rPr lang="es-ES_tradnl" i="1" noProof="0" dirty="0"/>
              <a:t>Todo el tiempo intentamos dar sentido a las cosas que suceden, pero la mayoría de las veces no somos objetivos.</a:t>
            </a:r>
          </a:p>
          <a:p>
            <a:pPr lvl="1"/>
            <a:r>
              <a:rPr lang="es-ES_tradnl" i="1" noProof="0" dirty="0"/>
              <a:t>Nuestros prejuicios influyen cómo nos vemos a nosotros mismos, cómo recibimos la información que otros nos dan sobre nosotros y cómo vemos/percibimos a los demás.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BFF3FA0-C05E-E443-0C8E-8600C2313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EB9F9EC1-07D8-5BB3-5E2E-AFF08AFB5388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12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3264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noProof="0" dirty="0"/>
              <a:t>Presente el contenido de la diapositiva.</a:t>
            </a:r>
          </a:p>
          <a:p>
            <a:r>
              <a:rPr lang="es-ES_tradnl" i="1" noProof="0" dirty="0"/>
              <a:t>Es importante recibir comentarios honestos y constructivos de quienes nos conocen y tienen en cuenta nuestros intereses y metas.</a:t>
            </a:r>
          </a:p>
          <a:p>
            <a:r>
              <a:rPr lang="es-ES_tradnl" i="1" noProof="0" dirty="0"/>
              <a:t>¿Alguien tiene alguna pregunta o necesita alguna aclaración?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2322D61-F6AA-7BE6-F125-0F0A95A84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26ECE8F3-7CAD-F2CD-389A-2961EA6217FC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Nuestras emociones definen nuestra forma de pensar y comportarnos, y muchas veces ni siquiera nos demos cuenta. </a:t>
            </a:r>
          </a:p>
          <a:p>
            <a:pPr lvl="1"/>
            <a:r>
              <a:rPr lang="es-ES_tradnl" i="1" noProof="0" dirty="0"/>
              <a:t>Por lo general, solemos argumentar nuestras acciones y comportamientos a partir de razones o explicaciones racionales. </a:t>
            </a:r>
          </a:p>
          <a:p>
            <a:pPr lvl="1"/>
            <a:r>
              <a:rPr lang="es-ES_tradnl" i="1" noProof="0" dirty="0"/>
              <a:t>Sin embargo, debemos reconocer que nuestras emociones suelen gobernarnos, y que repercuten en nuestro comportamiento, incluso, de forma inconsciente.</a:t>
            </a:r>
          </a:p>
          <a:p>
            <a:r>
              <a:rPr lang="es-ES_tradnl" i="1" noProof="0" dirty="0"/>
              <a:t>Ignorar o reprimir nuestras emociones puede hacer que:</a:t>
            </a:r>
          </a:p>
          <a:p>
            <a:pPr lvl="1"/>
            <a:r>
              <a:rPr lang="es-ES_tradnl" i="1" noProof="0" dirty="0"/>
              <a:t>Nos desconectemos/aislemos emocionalmente.</a:t>
            </a:r>
          </a:p>
          <a:p>
            <a:pPr lvl="1"/>
            <a:r>
              <a:rPr lang="es-ES_tradnl" i="1" noProof="0" dirty="0"/>
              <a:t>No podamos sentir y procesar determinadas emociones.</a:t>
            </a:r>
          </a:p>
          <a:p>
            <a:pPr lvl="1"/>
            <a:r>
              <a:rPr lang="es-ES_tradnl" i="1" noProof="0" dirty="0"/>
              <a:t>Sepamos menos sobre nosotros mismos.</a:t>
            </a:r>
          </a:p>
          <a:p>
            <a:r>
              <a:rPr lang="es-ES_tradnl" noProof="0" dirty="0"/>
              <a:t>Presente el contenido de la diapositiva.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5B6F52B-9809-B17C-706C-D7C8CB012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609837CC-B54C-DA6F-7570-90D4C076D80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14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392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Para conocernos a nosotros mismos y ser más conscientes de nuestras emociones tenemos que:</a:t>
            </a:r>
          </a:p>
          <a:p>
            <a:pPr lvl="1"/>
            <a:r>
              <a:rPr lang="es-ES_tradnl" i="1" noProof="0" dirty="0"/>
              <a:t>En primer lugar, saber identificar y reconocer nuestras emociones y los sentimientos que nos provocan. </a:t>
            </a:r>
          </a:p>
          <a:p>
            <a:pPr lvl="2"/>
            <a:r>
              <a:rPr lang="es-ES_tradnl" i="1" noProof="0" dirty="0"/>
              <a:t>Una de las herramientas más poderosas para regular las emociones consiste simplemente en identificar y ponerle nombre a lo que sentimos. </a:t>
            </a:r>
          </a:p>
          <a:p>
            <a:pPr lvl="2"/>
            <a:r>
              <a:rPr lang="es-ES_tradnl" i="1" noProof="0" dirty="0"/>
              <a:t>Es decir que, para gestionar adecuadamente una emoción, primero debemos saber cuál es.</a:t>
            </a:r>
          </a:p>
          <a:p>
            <a:pPr lvl="2"/>
            <a:r>
              <a:rPr lang="es-ES_tradnl" i="1" noProof="0" dirty="0"/>
              <a:t>¿Recuerdan la rueda de las emociones que vimos en el Nivel 1? Pueden consultarla en </a:t>
            </a:r>
            <a:r>
              <a:rPr lang="es-ES_tradnl" b="1" i="1" noProof="0" dirty="0"/>
              <a:t>la página 29 del Cuaderno de ejercicios: Rueda de las emociones</a:t>
            </a:r>
            <a:r>
              <a:rPr lang="es-ES_tradnl" i="1" noProof="0" dirty="0"/>
              <a:t>.</a:t>
            </a:r>
          </a:p>
          <a:p>
            <a:pPr lvl="2"/>
            <a:r>
              <a:rPr lang="es-ES_tradnl" i="1" noProof="0" dirty="0"/>
              <a:t>Se trata de una herramienta muy útil para ampliar nuestro conocimiento de las emociones y ayudarnos a identificar y poner nombre a lo que sentimos.</a:t>
            </a:r>
          </a:p>
          <a:p>
            <a:pPr lvl="1"/>
            <a:r>
              <a:rPr lang="es-ES_tradnl" i="1" noProof="0" dirty="0"/>
              <a:t>Después, permitirnos sentir nuestras emociones y procesarlas. </a:t>
            </a:r>
          </a:p>
          <a:p>
            <a:pPr lvl="2"/>
            <a:r>
              <a:rPr lang="es-ES_tradnl" i="1" noProof="0" dirty="0"/>
              <a:t>Ignorar, reprimir o evadir nuestros sentimientos no hará que desaparezcan. </a:t>
            </a:r>
          </a:p>
          <a:p>
            <a:pPr lvl="2"/>
            <a:r>
              <a:rPr lang="es-ES_tradnl" i="1" noProof="0" dirty="0"/>
              <a:t>Darnos la oportunidad de sentir permite que las emociones nos atraviesen y sigan su curso.</a:t>
            </a:r>
          </a:p>
          <a:p>
            <a:r>
              <a:rPr lang="es-ES_tradnl" i="1" noProof="0" dirty="0"/>
              <a:t>Más adelante hablaremos sobre el manejo de las emociones y cómo pedir ayuda o apoyo a los demás.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8F39C0C-181E-748F-D4DC-5EE033092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DBBB6FF6-96A8-488B-E39D-EBB5AF765A7C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15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796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Los prejuicios, sesgos y estereotipos son obstáculos que nos impiden conocernos mejor.</a:t>
            </a:r>
          </a:p>
          <a:p>
            <a:pPr lvl="1"/>
            <a:r>
              <a:rPr lang="es-ES_tradnl" b="1" i="1" noProof="0" dirty="0"/>
              <a:t>Un prejuicio </a:t>
            </a:r>
            <a:r>
              <a:rPr lang="es-ES_tradnl" i="1" noProof="0" dirty="0"/>
              <a:t>es como un filtro que cambia/altera la información que recibimos. </a:t>
            </a:r>
          </a:p>
          <a:p>
            <a:pPr lvl="2"/>
            <a:r>
              <a:rPr lang="es-ES_tradnl" i="1" noProof="0" dirty="0"/>
              <a:t>Al procesar la información, la simplificamos o la ajustamos para hacernos una opinión/perspectiva subjetiva y personal. </a:t>
            </a:r>
          </a:p>
          <a:p>
            <a:pPr lvl="2"/>
            <a:r>
              <a:rPr lang="es-ES_tradnl" i="1" noProof="0" dirty="0"/>
              <a:t>Por tanto, los prejuicios son como filtros mentales y de la percepción.</a:t>
            </a:r>
          </a:p>
          <a:p>
            <a:pPr lvl="1"/>
            <a:r>
              <a:rPr lang="es-ES_tradnl" b="1" i="1" noProof="0" dirty="0"/>
              <a:t>“Inconsciente” se refiere </a:t>
            </a:r>
            <a:r>
              <a:rPr lang="es-ES_tradnl" b="0" i="1" noProof="0" dirty="0"/>
              <a:t>al</a:t>
            </a:r>
            <a:r>
              <a:rPr lang="es-ES_tradnl" b="1" i="1" noProof="0" dirty="0"/>
              <a:t> </a:t>
            </a:r>
            <a:r>
              <a:rPr lang="es-ES_tradnl" i="1" noProof="0" dirty="0"/>
              <a:t>hecho de que la mayoría de las veces no somos conscientes de estos filtros o prejuicios.</a:t>
            </a:r>
          </a:p>
          <a:p>
            <a:pPr lvl="2"/>
            <a:r>
              <a:rPr lang="es-ES_tradnl" i="1" noProof="0" dirty="0"/>
              <a:t>Es decir que, muchas veces, aplicamos estos filtros sin darnos cuenta. </a:t>
            </a:r>
          </a:p>
          <a:p>
            <a:pPr lvl="2"/>
            <a:r>
              <a:rPr lang="es-ES_tradnl" i="1" noProof="0" dirty="0"/>
              <a:t>No lo hacemos a propósito, sino de forma inconsciente o imperceptible.</a:t>
            </a:r>
          </a:p>
          <a:p>
            <a:r>
              <a:rPr lang="es-ES_tradnl" i="1" noProof="0" dirty="0"/>
              <a:t>Nadie es completamente imparcial. Todos tenemos prejuicios inconscientes y es natural.</a:t>
            </a:r>
          </a:p>
          <a:p>
            <a:r>
              <a:rPr lang="es-ES_tradnl" i="1" noProof="0" dirty="0"/>
              <a:t>Sin embargo, estos prejuicios inconscientes pueden impedir que desarrollemos nuestra autoconciencia .</a:t>
            </a:r>
          </a:p>
          <a:p>
            <a:r>
              <a:rPr lang="es-ES_tradnl" i="1" noProof="0" dirty="0"/>
              <a:t>Esto es así, ya que pueden llevarnos a tomar decisiones injustas o imparciales, sin que seamos plenamente conscientes de lo que hacemos.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181D03F-B8B6-0B54-B37B-30C50E1AE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8F98D701-3C11-DE98-D7B4-B9173006048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16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897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1150" b="1" noProof="0" dirty="0"/>
              <a:t>EXPLICAR</a:t>
            </a:r>
          </a:p>
          <a:p>
            <a:r>
              <a:rPr lang="es-ES_tradnl" sz="1150" i="1" noProof="0" dirty="0"/>
              <a:t>Hay distintos atajos o caminos que nuestro cerebro emplea para crear un prejuicio inconsciente, es decir, un filtro que usamos y del que no somos conscientes.</a:t>
            </a:r>
          </a:p>
          <a:p>
            <a:r>
              <a:rPr lang="es-ES_tradnl" sz="1150" i="1" noProof="0" dirty="0"/>
              <a:t>Vamos a ver 9 mecanismos que pueden originar prejuicios inconscientes, aunque los estudios demuestran que hay 188 mecanismos inconscientes.</a:t>
            </a:r>
          </a:p>
          <a:p>
            <a:pPr lvl="1"/>
            <a:r>
              <a:rPr lang="es-ES_tradnl" sz="1150" b="1" i="1" noProof="0" dirty="0"/>
              <a:t>Alteramos y potenciamos los recuerdos. </a:t>
            </a:r>
            <a:r>
              <a:rPr lang="es-ES_tradnl" sz="1150" i="1" noProof="0" dirty="0"/>
              <a:t>p. ej.: “los recuerdos falsos”; Nuestra memoria no es del todo correcta o confiable. Tendemos a recordar las cosas de forma distinta a cómo ocurrieron en realidad.</a:t>
            </a:r>
          </a:p>
          <a:p>
            <a:pPr lvl="1"/>
            <a:r>
              <a:rPr lang="es-ES_tradnl" sz="1150" b="1" i="1" noProof="0" dirty="0"/>
              <a:t>Notamos cuando algo ha cambiado. </a:t>
            </a:r>
            <a:r>
              <a:rPr lang="es-ES_tradnl" sz="1150" i="1" noProof="0" dirty="0"/>
              <a:t>p. ej., “la resistencia al cambio”; No nos gusta cambiar nuestras creencias, opiniones o perspectivas, ni siquiera aunque nos ofrezcan argumentos válidos o nuevos. </a:t>
            </a:r>
          </a:p>
          <a:p>
            <a:pPr lvl="1"/>
            <a:r>
              <a:rPr lang="es-ES_tradnl" sz="1150" b="1" i="1" noProof="0" dirty="0"/>
              <a:t>Tendemos a fijarnos más en lo extraño o desconocido. </a:t>
            </a:r>
            <a:r>
              <a:rPr lang="es-ES_tradnl" sz="1150" i="1" noProof="0" dirty="0"/>
              <a:t>p. ej.: “la negatividad”; Nuestro cerebro tiende a fijarse más en lo negativo que en lo positivo.</a:t>
            </a:r>
          </a:p>
          <a:p>
            <a:pPr lvl="1"/>
            <a:r>
              <a:rPr lang="es-ES_tradnl" sz="1150" b="1" i="1" noProof="0" dirty="0"/>
              <a:t>Notamos los defectos de los demás más rápido que nuestros propios defectos. </a:t>
            </a:r>
            <a:r>
              <a:rPr lang="es-ES_tradnl" sz="1150" i="1" noProof="0" dirty="0"/>
              <a:t>p. ej.: “el punto ciego”: Tendemos a pensar que somos más objetivos que los demás.</a:t>
            </a:r>
          </a:p>
          <a:p>
            <a:pPr lvl="1"/>
            <a:r>
              <a:rPr lang="es-ES_tradnl" sz="1150" b="1" i="1" noProof="0" dirty="0"/>
              <a:t>Imaginamos que las cosas o las personas con las que estamos familiarizados son mejores que el resto. </a:t>
            </a:r>
            <a:r>
              <a:rPr lang="es-ES_tradnl" sz="1150" i="1" noProof="0" dirty="0"/>
              <a:t>p. ej.: “el sesgo por afinidad”; Inconscientemente preferimos a alguien porque tiene una formación similar o ha vivido experiencias parecidas a las nuestras.</a:t>
            </a:r>
          </a:p>
          <a:p>
            <a:pPr lvl="1"/>
            <a:r>
              <a:rPr lang="es-ES_tradnl" sz="1150" b="1" i="1" noProof="0" dirty="0"/>
              <a:t>Rellenamos los huecos con estereotipos, generalidades y experiencias previas.</a:t>
            </a:r>
            <a:r>
              <a:rPr lang="es-ES_tradnl" sz="1150" i="1" noProof="0" dirty="0"/>
              <a:t> p. ej.: ”el sesgo de la autoridad”; Nos dejamos influenciar fácilmente por las figuras de autoridad, sin prestar verdadera atención al contenido. Tenemos una tendencia muy marcada e irracional a creer que la información que proviene de una persona con autoridad/criterio es siempre correcta o cierta.</a:t>
            </a:r>
          </a:p>
          <a:p>
            <a:pPr lvl="1"/>
            <a:r>
              <a:rPr lang="es-ES_tradnl" sz="1150" b="1" i="1" noProof="0" dirty="0"/>
              <a:t>Proyectamos nuestro estado mental actual en el pasado y en el futuro. </a:t>
            </a:r>
            <a:r>
              <a:rPr lang="es-ES_tradnl" sz="1150" i="1" noProof="0" dirty="0"/>
              <a:t> p. ej.: “la proyección”; Pensamos que los demás tienen la misma prioridad, actitud o creencia que albergamos, aunque esto pueda ser improbable.</a:t>
            </a:r>
          </a:p>
          <a:p>
            <a:pPr lvl="1"/>
            <a:r>
              <a:rPr lang="es-ES_tradnl" sz="1150" b="1" i="1" noProof="0" dirty="0"/>
              <a:t>Creemos saber lo que piensan los demás. </a:t>
            </a:r>
            <a:r>
              <a:rPr lang="es-ES_tradnl" sz="1150" i="1" noProof="0" dirty="0"/>
              <a:t>p. ej.: “el efecto </a:t>
            </a:r>
            <a:r>
              <a:rPr lang="es-ES_tradnl" sz="1150" i="1" noProof="0" dirty="0" err="1"/>
              <a:t>Spotlight</a:t>
            </a:r>
            <a:r>
              <a:rPr lang="es-ES_tradnl" sz="1150" i="1" noProof="0" dirty="0"/>
              <a:t>”; Damos demasiada importancia al hecho de que los demás se fijen en nuestra apariencia o comportamiento. </a:t>
            </a:r>
          </a:p>
          <a:p>
            <a:pPr lvl="1"/>
            <a:r>
              <a:rPr lang="es-ES_tradnl" sz="1150" b="1" i="1" noProof="0" dirty="0"/>
              <a:t>Tendemos a continuar aquello en lo que hemos invertido tiempo y energía. </a:t>
            </a:r>
            <a:r>
              <a:rPr lang="es-ES_tradnl" sz="1150" i="1" noProof="0" dirty="0"/>
              <a:t>p. ej.: ”miedo a la pérdida”: Nuestros cerebros reaccionan con mayor intensidad a la posibilidad de perder algo que a ganarlo.</a:t>
            </a:r>
          </a:p>
          <a:p>
            <a:pPr marL="0" indent="0">
              <a:buNone/>
            </a:pPr>
            <a:endParaRPr lang="es-ES_tradnl" sz="1150" b="1" noProof="0" dirty="0"/>
          </a:p>
          <a:p>
            <a:pPr marL="0" indent="0">
              <a:buNone/>
            </a:pPr>
            <a:r>
              <a:rPr lang="es-ES_tradnl" sz="1150" b="1" noProof="0" dirty="0"/>
              <a:t>CONTINÚA EN LA SIGUIENTE DIAPOSITIVA </a:t>
            </a:r>
            <a:r>
              <a:rPr lang="es-ES_tradnl" sz="1150" b="1" noProof="0" dirty="0">
                <a:sym typeface="Wingdings" panose="05000000000000000000" pitchFamily="2" charset="2"/>
              </a:rPr>
              <a:t></a:t>
            </a:r>
            <a:endParaRPr lang="es-ES_tradnl" sz="1150" b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6A0F9F1-DAF5-91B7-83EE-8A39946CF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B311E803-C839-1782-EDB0-32BB033AF42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35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7" y="460375"/>
            <a:ext cx="6143625" cy="9211334"/>
          </a:xfrm>
        </p:spPr>
        <p:txBody>
          <a:bodyPr/>
          <a:lstStyle/>
          <a:p>
            <a:r>
              <a:rPr lang="es-ES_tradnl" i="1" noProof="0" dirty="0"/>
              <a:t>Los prejuicios implícitos pueden dar lugar a comportamientos discriminatorios. </a:t>
            </a:r>
          </a:p>
          <a:p>
            <a:pPr lvl="1"/>
            <a:r>
              <a:rPr lang="es-ES_tradnl" i="1" noProof="0" dirty="0"/>
              <a:t>Para hacer algo al respecto y cambiar, no basta con sentarnos y reflexionar sobre nuestros prejuicios, ni tampoco con decidir simplemente que ya no tendrán un impacto en nuestra actitud o comportamiento. </a:t>
            </a:r>
          </a:p>
          <a:p>
            <a:pPr lvl="1"/>
            <a:r>
              <a:rPr lang="es-ES_tradnl" i="1" noProof="0" dirty="0"/>
              <a:t>Los prejuicios implícitos viven en lo más profundo de nuestro subconsciente y son, en gran medida, independientes de los prejuicios de los que somos conscientes.</a:t>
            </a:r>
          </a:p>
          <a:p>
            <a:pPr lvl="1"/>
            <a:endParaRPr lang="es-ES_tradnl" i="1" noProof="0" dirty="0"/>
          </a:p>
          <a:p>
            <a:pPr marL="0" indent="0">
              <a:buNone/>
            </a:pPr>
            <a:r>
              <a:rPr lang="es-ES_tradnl" noProof="0" dirty="0"/>
              <a:t>Fuente: </a:t>
            </a:r>
            <a:r>
              <a:rPr lang="es-ES_tradnl" noProof="0" dirty="0" err="1"/>
              <a:t>Buster</a:t>
            </a:r>
            <a:r>
              <a:rPr lang="es-ES_tradnl" noProof="0" dirty="0"/>
              <a:t> Benson y John </a:t>
            </a:r>
            <a:r>
              <a:rPr lang="es-ES_tradnl" noProof="0" dirty="0" err="1"/>
              <a:t>Manoogian</a:t>
            </a:r>
            <a:r>
              <a:rPr lang="es-ES_tradnl" noProof="0" dirty="0"/>
              <a:t> con </a:t>
            </a:r>
            <a:r>
              <a:rPr lang="es-ES_tradnl" noProof="0" dirty="0" err="1"/>
              <a:t>Design</a:t>
            </a:r>
            <a:r>
              <a:rPr lang="es-ES_tradnl" noProof="0" dirty="0"/>
              <a:t> </a:t>
            </a:r>
            <a:r>
              <a:rPr lang="es-ES_tradnl" noProof="0" dirty="0" err="1"/>
              <a:t>Hacks</a:t>
            </a:r>
            <a:r>
              <a:rPr lang="es-ES_tradnl" noProof="0" dirty="0"/>
              <a:t>. (2021) </a:t>
            </a:r>
            <a:r>
              <a:rPr lang="es-ES_tradnl" i="1" noProof="0" dirty="0" err="1"/>
              <a:t>Unconscious</a:t>
            </a:r>
            <a:r>
              <a:rPr lang="es-ES_tradnl" i="1" noProof="0" dirty="0"/>
              <a:t> </a:t>
            </a:r>
            <a:r>
              <a:rPr lang="es-ES_tradnl" i="1" noProof="0" dirty="0" err="1"/>
              <a:t>Bias</a:t>
            </a:r>
            <a:r>
              <a:rPr lang="es-ES_tradnl" i="1" noProof="0" dirty="0"/>
              <a:t> </a:t>
            </a:r>
            <a:r>
              <a:rPr lang="es-ES_tradnl" i="1" noProof="0" dirty="0" err="1"/>
              <a:t>codex</a:t>
            </a:r>
            <a:r>
              <a:rPr lang="es-ES_tradnl" noProof="0" dirty="0"/>
              <a:t>. </a:t>
            </a:r>
            <a:r>
              <a:rPr lang="es-ES_tradnl" noProof="0" dirty="0">
                <a:effectLst/>
              </a:rPr>
              <a:t>https://</a:t>
            </a:r>
            <a:r>
              <a:rPr lang="es-ES_tradnl" noProof="0" dirty="0" err="1">
                <a:effectLst/>
              </a:rPr>
              <a:t>www.visualcapitalist.com</a:t>
            </a:r>
            <a:r>
              <a:rPr lang="es-ES_tradnl" noProof="0" dirty="0">
                <a:effectLst/>
              </a:rPr>
              <a:t>/</a:t>
            </a:r>
            <a:r>
              <a:rPr lang="es-ES_tradnl" noProof="0" dirty="0" err="1">
                <a:effectLst/>
              </a:rPr>
              <a:t>wp-content</a:t>
            </a:r>
            <a:r>
              <a:rPr lang="es-ES_tradnl" noProof="0" dirty="0">
                <a:effectLst/>
              </a:rPr>
              <a:t>/</a:t>
            </a:r>
            <a:r>
              <a:rPr lang="es-ES_tradnl" noProof="0" dirty="0" err="1">
                <a:effectLst/>
              </a:rPr>
              <a:t>uploads</a:t>
            </a:r>
            <a:r>
              <a:rPr lang="es-ES_tradnl" noProof="0" dirty="0">
                <a:effectLst/>
              </a:rPr>
              <a:t>/2021/08/all-188-cognitive-biases.html </a:t>
            </a:r>
            <a:endParaRPr lang="es-ES_tradnl" noProof="0" dirty="0"/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INTRODUCCIÓN</a:t>
            </a:r>
          </a:p>
          <a:p>
            <a:r>
              <a:rPr lang="es-ES_tradnl" i="1" noProof="0" dirty="0"/>
              <a:t>Hay más de 180 mecanismos que dan lugar a prejuicios inconscientes.</a:t>
            </a:r>
          </a:p>
          <a:p>
            <a:r>
              <a:rPr lang="es-ES_tradnl" i="1" noProof="0" dirty="0"/>
              <a:t>No hay personas 100% imparciales, por lo que muy seguramente seamos conscientes de algún prejuicio en los demás o en nosotros mismos.</a:t>
            </a: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30 del Cuaderno de ejercicios: Prejuicios inconscientes - Reflexión personal</a:t>
            </a:r>
          </a:p>
          <a:p>
            <a:r>
              <a:rPr lang="es-ES_tradnl" i="1" noProof="0" dirty="0"/>
              <a:t>En sus cuadernos de ejercicios:</a:t>
            </a:r>
          </a:p>
          <a:p>
            <a:pPr lvl="1"/>
            <a:r>
              <a:rPr lang="es-ES_tradnl" i="1" noProof="0" dirty="0"/>
              <a:t>Pensar y reflexionar de forma individual sobre algún prejuicio inconsciente que hayan identificado en ustedes u otras personas. </a:t>
            </a:r>
          </a:p>
          <a:p>
            <a:pPr lvl="1"/>
            <a:r>
              <a:rPr lang="es-ES_tradnl" i="1" noProof="0" dirty="0"/>
              <a:t>Describir el ejemplo brevemente, indicar qué tipo de prejuicio es y qué impacto tuvo en la situación o en la persona en cuestión.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INDIVIDUAL (15 minutos)</a:t>
            </a:r>
          </a:p>
          <a:p>
            <a:r>
              <a:rPr lang="es-ES_tradnl" noProof="0" dirty="0"/>
              <a:t>Dé 15 minutos a los/as participantes para hacer la actividad.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GENERAL (5 minutos)</a:t>
            </a:r>
            <a:endParaRPr lang="es-ES_tradnl" noProof="0" dirty="0"/>
          </a:p>
          <a:p>
            <a:r>
              <a:rPr lang="es-ES_tradnl" noProof="0" dirty="0"/>
              <a:t>Invite a varios voluntarios/as a compartir sus ejemplos.</a:t>
            </a:r>
          </a:p>
        </p:txBody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B311E803-C839-1782-EDB0-32BB033AF42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18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47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Para evitar que los prejuicios influyan en nuestras decisiones tenemos que ser capaces de reconocerlos y admitirlos en nosotros, comprender su impacto en nuestra forma de pensar y comportamiento. Solo así podremos tomar medidas para evitar que influyan en nuestras decisiones. </a:t>
            </a:r>
          </a:p>
          <a:p>
            <a:r>
              <a:rPr lang="es-ES_tradnl" i="1" noProof="0" dirty="0"/>
              <a:t>A continuación, algunas recomendaciones prácticas y sencillas que pueden ayudarnos a ser más objetivos:</a:t>
            </a:r>
          </a:p>
          <a:p>
            <a:pPr lvl="1"/>
            <a:r>
              <a:rPr lang="es-ES_tradnl" b="1" i="1" noProof="0" dirty="0"/>
              <a:t>Justificar nuestras decisiones a partir de evidencias: </a:t>
            </a:r>
          </a:p>
          <a:p>
            <a:pPr lvl="2"/>
            <a:r>
              <a:rPr lang="es-ES_tradnl" i="1" noProof="0" dirty="0"/>
              <a:t>Argumentar nuestras decisiones a partir de evidencias concretas y llevar un registro. </a:t>
            </a:r>
          </a:p>
          <a:p>
            <a:pPr lvl="2"/>
            <a:r>
              <a:rPr lang="es-ES_tradnl" sz="1200" i="1" noProof="0" dirty="0"/>
              <a:t>Por ejemplo, </a:t>
            </a:r>
            <a:r>
              <a:rPr lang="es-ES_tradnl" i="1" noProof="0" dirty="0"/>
              <a:t>partir de una evaluación minuciosa que aporte información concreta con relación al interés superior del menor en cuestión. </a:t>
            </a:r>
          </a:p>
          <a:p>
            <a:pPr lvl="1"/>
            <a:r>
              <a:rPr lang="es-ES_tradnl" b="1" i="1" noProof="0" dirty="0"/>
              <a:t>Dialogar con un mayor número de personas: </a:t>
            </a:r>
          </a:p>
          <a:p>
            <a:pPr lvl="2"/>
            <a:r>
              <a:rPr lang="es-ES_tradnl" i="1" noProof="0" dirty="0"/>
              <a:t>Dado que tendemos a buscar personas con las que tenemos afinidad y preferimos lo conocido, es menos probable que veamos nuestras ideas, opiniones o perspectivas son cuestionadas. </a:t>
            </a:r>
          </a:p>
          <a:p>
            <a:pPr lvl="2"/>
            <a:r>
              <a:rPr lang="es-ES_tradnl" i="1" noProof="0" dirty="0"/>
              <a:t>Por lo tanto, conectar con un círculo más amplio de personas puede ser muy útil.  </a:t>
            </a:r>
          </a:p>
          <a:p>
            <a:pPr lvl="2"/>
            <a:r>
              <a:rPr lang="es-ES_tradnl" i="1" noProof="0" dirty="0"/>
              <a:t>Es de gran ayuda trabajar con un equipo humano diverso, ya que esto hace más probable que otros puedan percibir nuestros prejuicios personales y sesgos. </a:t>
            </a:r>
          </a:p>
          <a:p>
            <a:pPr lvl="1"/>
            <a:r>
              <a:rPr lang="es-ES_tradnl" b="1" i="1" noProof="0" dirty="0"/>
              <a:t>No tomar decisiones precipitadas: </a:t>
            </a:r>
          </a:p>
          <a:p>
            <a:pPr lvl="2"/>
            <a:r>
              <a:rPr lang="es-ES_tradnl" i="1" noProof="0" dirty="0"/>
              <a:t>Puede que sintamos la tentación de confiar en nuestras corazonadas y primeras impresiones. Sin embargo, es importante darnos tiempo para considerar las decisiones que tomamos y reflexionar sobre nuestras razones o argumentos.</a:t>
            </a:r>
          </a:p>
          <a:p>
            <a:pPr lvl="2"/>
            <a:r>
              <a:rPr lang="es-ES_tradnl" i="1" noProof="0" dirty="0"/>
              <a:t>Considere siempre la posibilidad de pedir la opinión de algún colega intentando formular preguntas lo más objetivas posibles.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155F077-4E86-EDFA-5DE9-3748CA871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AF38E5C5-7A88-E889-BBBF-6EEEA5F9E7E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19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41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SESIÓN 1 </a:t>
            </a:r>
            <a:br>
              <a:rPr lang="es-ES_tradnl" b="1" noProof="0" dirty="0"/>
            </a:br>
            <a:r>
              <a:rPr lang="es-ES_tradnl" b="1" noProof="0" dirty="0"/>
              <a:t>DURACIÓN: 0h45</a:t>
            </a:r>
          </a:p>
          <a:p>
            <a:pPr marL="0" indent="0">
              <a:buNone/>
            </a:pPr>
            <a:r>
              <a:rPr lang="es-ES_tradnl" noProof="0" dirty="0"/>
              <a:t>______________________________________________________________________________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Para iniciar este módulo:</a:t>
            </a:r>
          </a:p>
          <a:p>
            <a:pPr lvl="1"/>
            <a:r>
              <a:rPr lang="es-ES_tradnl" i="1" noProof="0" dirty="0"/>
              <a:t>Veremos el orden del día</a:t>
            </a:r>
          </a:p>
          <a:p>
            <a:pPr lvl="1"/>
            <a:r>
              <a:rPr lang="es-ES_tradnl" i="1" noProof="0" dirty="0"/>
              <a:t>Veremos los objetivos </a:t>
            </a:r>
          </a:p>
          <a:p>
            <a:pPr lvl="1"/>
            <a:r>
              <a:rPr lang="es-ES_tradnl" i="1" noProof="0" dirty="0"/>
              <a:t>Haremos un repaso del módulo anterior</a:t>
            </a:r>
          </a:p>
          <a:p>
            <a:endParaRPr lang="es-ES_tradnl" noProof="0" dirty="0">
              <a:sym typeface="Arial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799408B-B766-2D90-215A-004155901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656F9616-7004-221F-E6BE-B041499CD90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noProof="0" dirty="0">
                <a:sym typeface="Arial"/>
              </a:rPr>
              <a:t>Presente el contenido de la diapositiva.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5598842-F971-C14D-36C3-C5D40A752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A3777704-B528-4715-F4D4-A4B2772EEC6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20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404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SESIÓN 3 </a:t>
            </a:r>
            <a:br>
              <a:rPr lang="es-ES_tradnl" b="1" noProof="0" dirty="0"/>
            </a:br>
            <a:r>
              <a:rPr lang="es-ES_tradnl" b="1" noProof="0" dirty="0"/>
              <a:t>DURACIÓN: 1h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A5D8AA8-2FC1-CB00-6E7D-7F11A6981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55688CBF-368E-14D3-7B4B-23FE39624234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21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551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DEBATE GENERAL (10 min)</a:t>
            </a:r>
          </a:p>
          <a:p>
            <a:r>
              <a:rPr lang="es-ES_tradnl" i="1" noProof="0" dirty="0"/>
              <a:t>¿Qué quiere decir "inclusión”?</a:t>
            </a:r>
          </a:p>
          <a:p>
            <a:pPr lvl="1"/>
            <a:r>
              <a:rPr lang="es-ES_tradnl" noProof="0" dirty="0"/>
              <a:t>La inclusión es un enfoque basado en los derechos.</a:t>
            </a:r>
          </a:p>
          <a:p>
            <a:pPr lvl="1"/>
            <a:r>
              <a:rPr lang="es-ES_tradnl" noProof="0" dirty="0"/>
              <a:t>La inclusión pretende garantizar que todas las personas en riesgo de ser excluidas puedan participar y acceder en igualdad de condiciones a servicios básicos.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03BCA1D-196D-63E8-1836-63FDD53AD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D43C0441-CDF0-E5AE-3CB9-11C4EEBCE159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22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7816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Dado que la inclusión hace referencia a la participación, la diversidad y la inclusión se refieren a un enfoque basado en derechos que defiende la participación igualitaria de diversos grupos de personas.</a:t>
            </a:r>
          </a:p>
          <a:p>
            <a:r>
              <a:rPr lang="es-ES_tradnl" i="1" noProof="0" dirty="0"/>
              <a:t>Personas, niñas, niños y adolescentes de diversas/os:</a:t>
            </a:r>
          </a:p>
          <a:p>
            <a:pPr lvl="1"/>
            <a:r>
              <a:rPr lang="es-ES_tradnl" i="1" noProof="0" dirty="0"/>
              <a:t>Edades</a:t>
            </a:r>
          </a:p>
          <a:p>
            <a:pPr lvl="1"/>
            <a:r>
              <a:rPr lang="es-ES_tradnl" i="1" noProof="0" dirty="0"/>
              <a:t>Género y orientaciones sexuales</a:t>
            </a:r>
          </a:p>
          <a:p>
            <a:pPr lvl="1"/>
            <a:r>
              <a:rPr lang="es-ES_tradnl" i="1" noProof="0" dirty="0"/>
              <a:t>Culturas, etnias, idiomas, religiones</a:t>
            </a:r>
          </a:p>
          <a:p>
            <a:pPr lvl="1"/>
            <a:r>
              <a:rPr lang="es-ES_tradnl" i="1" noProof="0" dirty="0"/>
              <a:t>Contextos sociales</a:t>
            </a:r>
          </a:p>
          <a:p>
            <a:pPr lvl="1"/>
            <a:r>
              <a:rPr lang="es-ES_tradnl" i="1" noProof="0" dirty="0"/>
              <a:t>Colores de piel</a:t>
            </a:r>
          </a:p>
          <a:p>
            <a:pPr lvl="1"/>
            <a:r>
              <a:rPr lang="es-ES_tradnl" i="1" noProof="0" dirty="0"/>
              <a:t>Capacidades, discapacidades y dificultades funcionales</a:t>
            </a:r>
          </a:p>
          <a:p>
            <a:pPr lvl="1"/>
            <a:r>
              <a:rPr lang="es-ES_tradnl" i="1" noProof="0" dirty="0"/>
              <a:t>Refugiados, migrantes, desplazados, sin papeles</a:t>
            </a:r>
          </a:p>
          <a:p>
            <a:endParaRPr lang="es-ES_tradnl" noProof="0" dirty="0"/>
          </a:p>
          <a:p>
            <a:pPr lvl="1"/>
            <a:endParaRPr lang="es-ES_tradnl" noProof="0" dirty="0"/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A4E9A98-83BB-8C10-952F-E043FF3E8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891984F3-26BA-5C27-45AA-9DB9C45E6C0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23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92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Lo contrario de la inclusión es la exclusión, es decir, cuando las personas no pueden participar en igualdad de condiciones.</a:t>
            </a:r>
            <a:endParaRPr lang="es-ES_tradnl" noProof="0" dirty="0"/>
          </a:p>
          <a:p>
            <a:r>
              <a:rPr lang="es-ES_tradnl" noProof="0" dirty="0"/>
              <a:t>Divida al grupo en parejas </a:t>
            </a: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31 del Cuaderno de ejercicios: Barreras a la inclusión</a:t>
            </a:r>
          </a:p>
          <a:p>
            <a:r>
              <a:rPr lang="es-ES_tradnl" i="1" noProof="0" dirty="0"/>
              <a:t>En parejas:</a:t>
            </a:r>
          </a:p>
          <a:p>
            <a:pPr lvl="1"/>
            <a:r>
              <a:rPr lang="es-ES_tradnl" i="1" noProof="0" dirty="0"/>
              <a:t>Identifiquen qué barreras y obstáculos enfrentan determinadas personas o colectivos en sus contextos.</a:t>
            </a:r>
          </a:p>
          <a:p>
            <a:pPr lvl="1"/>
            <a:r>
              <a:rPr lang="es-ES_tradnl" i="1" noProof="0" dirty="0"/>
              <a:t>Tomen nota de esos obstáculos y dificultades, y quiénes se ven más afectados/as por ellos. 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EN PAREJAS (15 minutos)</a:t>
            </a:r>
          </a:p>
          <a:p>
            <a:r>
              <a:rPr lang="es-ES_tradnl" noProof="0" dirty="0"/>
              <a:t>Dé a los/as participantes 15 minutos para hacer la actividad.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GENERAL (15 minutos)</a:t>
            </a:r>
          </a:p>
          <a:p>
            <a:r>
              <a:rPr lang="es-ES_tradnl" noProof="0" dirty="0"/>
              <a:t>Invite a varios/as voluntarios/as a compartir sus respuestas.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02F2DEB-E194-C73E-BF20-DD871B0BC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190BBB8C-4954-73D6-798A-F41CC7E8026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24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010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_tradnl" b="1" noProof="0" dirty="0"/>
              <a:t>ADAPTAR AL CONTEXTO</a:t>
            </a:r>
          </a:p>
          <a:p>
            <a:r>
              <a:rPr lang="es-ES_tradnl" noProof="0" dirty="0"/>
              <a:t>Adapte los ejemplos de la diapositiva al contexto local. </a:t>
            </a:r>
          </a:p>
          <a:p>
            <a:pPr marL="0" lvl="0" indent="0">
              <a:buNone/>
            </a:pPr>
            <a:r>
              <a:rPr lang="es-ES_tradnl" noProof="0" dirty="0"/>
              <a:t>______________________________________________________________________________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noProof="0" dirty="0"/>
              <a:t>Presente la diapositiva y haga referencia a los ejemplos compartidos en el ejercicio anterior.</a:t>
            </a:r>
          </a:p>
          <a:p>
            <a:r>
              <a:rPr lang="es-ES_tradnl" noProof="0" dirty="0"/>
              <a:t>Dé un ejemplo para cada barrera/obstáculo.</a:t>
            </a:r>
          </a:p>
          <a:p>
            <a:pPr lvl="1"/>
            <a:r>
              <a:rPr lang="es-ES_tradnl" b="1" i="1" noProof="0" dirty="0"/>
              <a:t>Prejuicios inconscientes </a:t>
            </a:r>
          </a:p>
          <a:p>
            <a:pPr lvl="2"/>
            <a:r>
              <a:rPr lang="es-ES_tradnl" sz="1200" i="1" noProof="0" dirty="0"/>
              <a:t>Por ejemplo, un prejuicio o sesgo muy común es </a:t>
            </a:r>
            <a:r>
              <a:rPr lang="es-ES_tradnl" i="1" noProof="0" dirty="0"/>
              <a:t>la tendencia a tratar mejor a las personas que pertenecen a nuestro mismo entorno social. </a:t>
            </a:r>
          </a:p>
          <a:p>
            <a:pPr lvl="2"/>
            <a:r>
              <a:rPr lang="es-ES_tradnl" i="1" noProof="0" dirty="0"/>
              <a:t>Dado que los percibimos como mejores, los tratamos mejor. </a:t>
            </a:r>
          </a:p>
          <a:p>
            <a:pPr lvl="2"/>
            <a:r>
              <a:rPr lang="es-ES_tradnl" i="1" noProof="0" dirty="0"/>
              <a:t>Este sesgo o prejuicio puede suponer un obstáculo para que personas ajenas a un grupo puedan participar en él. </a:t>
            </a:r>
          </a:p>
          <a:p>
            <a:pPr lvl="1"/>
            <a:r>
              <a:rPr lang="es-ES_tradnl" b="1" i="1" noProof="0" dirty="0"/>
              <a:t>Normas sociales perjudiciales </a:t>
            </a:r>
          </a:p>
          <a:p>
            <a:pPr lvl="2"/>
            <a:r>
              <a:rPr lang="es-ES_tradnl" i="1" noProof="0" dirty="0"/>
              <a:t>Las normas sociales tienen una gran influencia en fenómenos como, por ejemplo, el racismo, el sexismo y la discriminación a personas con discapacidad.</a:t>
            </a:r>
          </a:p>
          <a:p>
            <a:pPr lvl="2"/>
            <a:r>
              <a:rPr lang="es-ES_tradnl" i="1" noProof="0" dirty="0"/>
              <a:t>Un ejemplo de sexismo es el hecho de que se impida a las niñas continuar sus estudios más que a los niños por diversos motivos. </a:t>
            </a:r>
          </a:p>
          <a:p>
            <a:pPr lvl="2"/>
            <a:r>
              <a:rPr lang="es-ES_tradnl" i="1" noProof="0" dirty="0"/>
              <a:t>Impedir que los niños y niñas con discapacidad puedan participar en ciertas actividades es una forma de discriminación.  </a:t>
            </a:r>
          </a:p>
          <a:p>
            <a:pPr lvl="1"/>
            <a:r>
              <a:rPr lang="es-ES_tradnl" b="1" i="1" noProof="0" dirty="0"/>
              <a:t>Obstáculos administrativos o institucionales </a:t>
            </a:r>
          </a:p>
          <a:p>
            <a:pPr lvl="2"/>
            <a:r>
              <a:rPr lang="es-ES_tradnl" i="1" noProof="0" dirty="0"/>
              <a:t>Por ejemplo, excluir a los inmigrantes indocumentados por su situación.</a:t>
            </a:r>
          </a:p>
          <a:p>
            <a:pPr lvl="1"/>
            <a:r>
              <a:rPr lang="es-ES_tradnl" b="1" i="1" noProof="0" dirty="0"/>
              <a:t>Barreras físicas</a:t>
            </a:r>
          </a:p>
          <a:p>
            <a:pPr lvl="2"/>
            <a:r>
              <a:rPr lang="es-ES_tradnl" i="1" noProof="0" dirty="0"/>
              <a:t>Por ejemplo, que las personas con discapacidad física o sensorial no puedan acceder a un servicio o espacio por el estado de las vías, la ausencia de rampas u otras barreras estructurales.</a:t>
            </a:r>
          </a:p>
          <a:p>
            <a:pPr lvl="1"/>
            <a:r>
              <a:rPr lang="es-ES_tradnl" b="1" i="1" noProof="0" dirty="0"/>
              <a:t>Barreras en la comunicación</a:t>
            </a:r>
          </a:p>
          <a:p>
            <a:pPr lvl="2"/>
            <a:r>
              <a:rPr lang="es-ES_tradnl" i="1" noProof="0" dirty="0"/>
              <a:t>Por ejemplo, que algunas minorías étnicas no puedan acceder a la información porque esta se comparte en la lengua del grupo dominante.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907B624-AA9A-ACF6-85FF-2166C3D2F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75051F53-CFFF-ABA6-1C83-AB9028F0853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25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457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En el Módulo 1 vimos el principio humanitario de no discriminación. </a:t>
            </a:r>
          </a:p>
          <a:p>
            <a:pPr lvl="1"/>
            <a:r>
              <a:rPr lang="es-ES_tradnl" i="1" noProof="0" dirty="0"/>
              <a:t>Fomentar la diversidad y la inclusión forma parte de la función de los/as asistentes sociales.</a:t>
            </a:r>
          </a:p>
          <a:p>
            <a:pPr lvl="1"/>
            <a:r>
              <a:rPr lang="es-ES_tradnl" i="1" noProof="0" dirty="0"/>
              <a:t>En la práctica, esto significa que los/as asistentes sociales deben brindar apoyo a los niños, niñas y adolescentes que enfrentan riesgos de protección y a sus familias, independientemente de su raza, color de piel, sexo, orientación sexual, cultura, idioma, religión, discapacidad u otra condición. </a:t>
            </a:r>
          </a:p>
          <a:p>
            <a:r>
              <a:rPr lang="es-ES_tradnl" noProof="0" dirty="0"/>
              <a:t>Presente el contenido de la diapositiva.</a:t>
            </a:r>
          </a:p>
          <a:p>
            <a:r>
              <a:rPr lang="es-ES_tradnl" i="1" noProof="0" dirty="0"/>
              <a:t>Los/as asistentes sociales pueden hacer algo para abordar ciertos obstáculos.</a:t>
            </a:r>
          </a:p>
          <a:p>
            <a:pPr lvl="1"/>
            <a:r>
              <a:rPr lang="es-ES_tradnl" i="1" noProof="0" dirty="0"/>
              <a:t>Por ejemplo, para resolver las barreras comunicativas pueden adaptar el lenguaje y comunicación a las capacidades del menor.</a:t>
            </a:r>
          </a:p>
          <a:p>
            <a:pPr lvl="1"/>
            <a:r>
              <a:rPr lang="es-ES_tradnl" i="1" noProof="0" dirty="0"/>
              <a:t>Recuerden consultar las recomendaciones y consejos que se ofrecieron en el Nivel 1 con relación a la comunicación con niños, niñas y adolescentes con discapacidades.</a:t>
            </a:r>
          </a:p>
          <a:p>
            <a:r>
              <a:rPr lang="es-ES_tradnl" i="1" noProof="0" dirty="0"/>
              <a:t>Sin embargo, otras barreras u obstáculos pueden ser difíciles de abordar para los/as asistentes sociales. </a:t>
            </a:r>
          </a:p>
          <a:p>
            <a:pPr lvl="1"/>
            <a:r>
              <a:rPr lang="es-ES_tradnl" i="1" noProof="0" dirty="0"/>
              <a:t>Ante esos obstáculos, es muy probable que los/as asistentes sociales deban recurrir a otros programas para sumar esfuerzos (p. ej., Comunicación con las Comunidades o Defensa de los Derechos de la Infancia).</a:t>
            </a:r>
          </a:p>
          <a:p>
            <a:pPr lvl="1"/>
            <a:r>
              <a:rPr lang="es-ES_tradnl" i="1" noProof="0" dirty="0"/>
              <a:t>Por ejemplo, si en determinado entorno a los menores indocumentados no se les permite matricularse en la escuela, los/as asistentes sociales podrían, por ejemplo, informar a los programas y entidades que corresponda para buscar abordar el problema en un esfuerzo coordinado por múltiples organismos de protección de la infancia.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6EDF247-03AA-433A-257C-5F3024F63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784F310E-1EEE-F878-E6C0-CEEE68FAAF8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26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340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noProof="0" dirty="0">
                <a:sym typeface="Arial"/>
              </a:rPr>
              <a:t>Presente el contenido de la diapositiva.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AD9F213-ECAF-F4ED-E30D-6A4B2AF10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0A12CE07-688E-5A98-4A9F-5B69E2C8B61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624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SESIÓN 4 </a:t>
            </a:r>
            <a:br>
              <a:rPr lang="en-GB" b="1" dirty="0"/>
            </a:br>
            <a:r>
              <a:rPr lang="en-GB" b="1" dirty="0"/>
              <a:t>DURACIÓN: 1h15</a:t>
            </a:r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DB55A4D-766E-D943-F6B7-CB40BE6E7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3CCEAEA3-7CD5-BAAC-6076-091255F35B6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28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202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En el primer módulo de esta formación hicimos un breve repaso de las responsabilidades de los/as asistentes sociales según lo visto en el Nivel 1. </a:t>
            </a:r>
          </a:p>
          <a:p>
            <a:r>
              <a:rPr lang="es-ES_tradnl" i="1" noProof="0" dirty="0"/>
              <a:t>También hablamos sobre los principios que rigen la gestión de casos, y uno ellos es la responsabilidad, es decir, asumir la responsabilidad que conlleva nuestro rol. </a:t>
            </a:r>
          </a:p>
          <a:p>
            <a:r>
              <a:rPr lang="es-ES_tradnl" i="1" noProof="0" dirty="0"/>
              <a:t>Los trabajadores sociales deben asumir su responsabilidad por:</a:t>
            </a:r>
          </a:p>
          <a:p>
            <a:pPr lvl="1"/>
            <a:r>
              <a:rPr lang="es-ES_tradnl" i="1" noProof="0" dirty="0"/>
              <a:t>Las funciones que desempeñan;</a:t>
            </a:r>
          </a:p>
          <a:p>
            <a:pPr lvl="1"/>
            <a:r>
              <a:rPr lang="es-ES_tradnl" i="1" noProof="0" dirty="0"/>
              <a:t>Las medidas que adoptan; </a:t>
            </a:r>
          </a:p>
          <a:p>
            <a:pPr lvl="1"/>
            <a:r>
              <a:rPr lang="es-ES_tradnl" i="1" noProof="0" dirty="0"/>
              <a:t>La calidad de la ayuda que ofrecen a los menores y sus familias.</a:t>
            </a:r>
          </a:p>
          <a:p>
            <a:pPr lvl="1"/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3EB41DC-7E0B-1D0B-879D-9236EEB4D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5922CC04-9E03-6BFE-4B75-5A737B8ABBA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29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43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noProof="0" dirty="0">
                <a:sym typeface="Arial"/>
              </a:rPr>
              <a:t>Presente el contenido de la diapositiva.</a:t>
            </a:r>
          </a:p>
          <a:p>
            <a:r>
              <a:rPr lang="es-ES_tradnl" i="1" noProof="0" dirty="0">
                <a:sym typeface="Arial"/>
              </a:rPr>
              <a:t>En otras palabras, este módulo tiene como finalidad reforzar las experiencias, conocimientos, habilidades y comportamientos que puedan resultarle útiles en lo relacionado con las competencias y habilidades personales y organizativas que son necesarias para ustedes en su labor diaria como asistentes sociales.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C3B08CB-FD53-985A-CC18-BAA154EC6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986A8BD3-0035-3F8B-8930-946D3C94159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DEBATE GENERAL (10 minutos)</a:t>
            </a:r>
          </a:p>
          <a:p>
            <a:r>
              <a:rPr lang="es-ES_tradnl" i="1" noProof="0" dirty="0"/>
              <a:t>¿Cómo le explicarían a alguien el concepto de “responsabilidad” con sus propias palabras?</a:t>
            </a:r>
          </a:p>
          <a:p>
            <a:r>
              <a:rPr lang="es-ES_tradnl" noProof="0" dirty="0"/>
              <a:t>Anime a los/as participantes a compartir sus respuestas.</a:t>
            </a:r>
          </a:p>
          <a:p>
            <a:r>
              <a:rPr lang="es-ES_tradnl" noProof="0" dirty="0"/>
              <a:t>Anote sus respuestas en una pizarra o rotafolio.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03781632-8342-39B5-E275-6026E556F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CE4470ED-E82F-E4B7-0C9F-3071DE46329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30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360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noProof="0" dirty="0"/>
              <a:t>Presente el contenido de la diapositiva.</a:t>
            </a:r>
          </a:p>
          <a:p>
            <a:r>
              <a:rPr lang="es-ES_tradnl" i="1" noProof="0" dirty="0"/>
              <a:t>Los/as asistentes sociales deben asegurarse de que la gestión del caso se lleve a cabo cumpliendo con:</a:t>
            </a:r>
          </a:p>
          <a:p>
            <a:pPr lvl="1"/>
            <a:r>
              <a:rPr lang="es-ES_tradnl" i="1" noProof="0" dirty="0"/>
              <a:t>Las normas mínimas</a:t>
            </a:r>
          </a:p>
          <a:p>
            <a:pPr lvl="1"/>
            <a:r>
              <a:rPr lang="es-ES_tradnl" i="1" noProof="0" dirty="0"/>
              <a:t>Los procedimientos operativos estándares (POE) </a:t>
            </a:r>
          </a:p>
          <a:p>
            <a:pPr lvl="1"/>
            <a:r>
              <a:rPr lang="es-ES_tradnl" i="1" noProof="0" dirty="0"/>
              <a:t>Las directrices interinstitucionales</a:t>
            </a:r>
          </a:p>
          <a:p>
            <a:r>
              <a:rPr lang="es-ES_tradnl" i="1" noProof="0" dirty="0"/>
              <a:t>Estos son algunos ejemplos de normas y directrices que hablan sobre la calidad:</a:t>
            </a:r>
          </a:p>
          <a:p>
            <a:pPr lvl="1"/>
            <a:r>
              <a:rPr lang="es-ES_tradnl" i="1" noProof="0" dirty="0"/>
              <a:t>Convención de las Naciones Unidas sobre los Derechos del Niño (CNUDN)</a:t>
            </a:r>
          </a:p>
          <a:p>
            <a:pPr lvl="1"/>
            <a:r>
              <a:rPr lang="es-ES_tradnl" i="1" noProof="0" dirty="0"/>
              <a:t>Normas mínimas de protección de la infancia (CPMS)</a:t>
            </a:r>
          </a:p>
          <a:p>
            <a:pPr lvl="1"/>
            <a:r>
              <a:rPr lang="es-ES_tradnl" i="1" noProof="0" dirty="0"/>
              <a:t>Directrices interinstitucionales para la gestión de casos</a:t>
            </a:r>
          </a:p>
          <a:p>
            <a:pPr lvl="1"/>
            <a:r>
              <a:rPr lang="es-ES_tradnl" i="1" noProof="0" dirty="0"/>
              <a:t>Procedimientos operativos estándares (POE) locales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EA46F7A-DCF0-1469-66F8-60B44646F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6A0E2D3B-CE6B-DBA8-FED1-BD93BCE31348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31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2737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ADAPTAR AL CONTEXTO</a:t>
            </a:r>
          </a:p>
          <a:p>
            <a:r>
              <a:rPr lang="es-ES_tradnl" noProof="0" dirty="0"/>
              <a:t>Adapte las características que se presentan en la </a:t>
            </a:r>
            <a:r>
              <a:rPr lang="es-ES_tradnl" i="0" noProof="0" dirty="0"/>
              <a:t>rueda del poder </a:t>
            </a:r>
            <a:r>
              <a:rPr lang="es-ES_tradnl" noProof="0" dirty="0"/>
              <a:t>al contexto en que se encuentre.</a:t>
            </a:r>
            <a:endParaRPr lang="es-ES_tradnl" b="1" noProof="0" dirty="0"/>
          </a:p>
          <a:p>
            <a:pPr marL="0" indent="0">
              <a:buNone/>
            </a:pPr>
            <a:r>
              <a:rPr lang="es-ES_tradnl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b="1" i="0" noProof="0" dirty="0"/>
          </a:p>
          <a:p>
            <a:pPr marL="0" indent="0">
              <a:buNone/>
            </a:pPr>
            <a:endParaRPr lang="es-ES_tradnl" b="1" i="0" noProof="0" dirty="0"/>
          </a:p>
          <a:p>
            <a:pPr marL="0" indent="0">
              <a:buNone/>
            </a:pPr>
            <a:r>
              <a:rPr lang="es-ES_tradnl" b="1" i="0" noProof="0" dirty="0"/>
              <a:t>INTRODUCCIÓN</a:t>
            </a:r>
          </a:p>
          <a:p>
            <a:r>
              <a:rPr lang="es-ES_tradnl" i="1" noProof="0" dirty="0"/>
              <a:t>Todas las personas, incluidos los/as menores, tienen ciertas características y experiencias que les dan privilegios o ventajas o que pueden resultar en opresión y/o ponerles en situación de desventaja:</a:t>
            </a:r>
          </a:p>
          <a:p>
            <a:pPr lvl="1"/>
            <a:r>
              <a:rPr lang="es-ES_tradnl" i="1" noProof="0" dirty="0"/>
              <a:t>el privilegio es una ventaja o forma autoridad, que determina que una persona goce de mayor poder;</a:t>
            </a:r>
          </a:p>
          <a:p>
            <a:pPr lvl="1"/>
            <a:r>
              <a:rPr lang="es-ES_tradnl" i="1" noProof="0" dirty="0"/>
              <a:t>ser oprimido/a o estar en desventaja ocurre cuando otros ejercen su poder sobre nosotros/as o como consecuencia de una serie de condiciones que disminuyen la probabilidad de que seamos exitosos o sobrevivamos, etc. </a:t>
            </a:r>
          </a:p>
          <a:p>
            <a:r>
              <a:rPr lang="es-ES_tradnl" i="0" noProof="0" dirty="0"/>
              <a:t>Presente el contenido de la diapositiva:</a:t>
            </a:r>
          </a:p>
          <a:p>
            <a:pPr lvl="1"/>
            <a:r>
              <a:rPr lang="es-ES_tradnl" i="1" noProof="0" dirty="0"/>
              <a:t>las características de la parte superior suelen conllevar privilegios o ventajas en muchos contextos.</a:t>
            </a:r>
          </a:p>
          <a:p>
            <a:pPr lvl="1"/>
            <a:r>
              <a:rPr lang="es-ES_tradnl" i="1" noProof="0" dirty="0"/>
              <a:t>en contraste, las características en la parte inferior de la rueda dan lugar a la opresión o suelen conllevar desventajas.</a:t>
            </a:r>
          </a:p>
          <a:p>
            <a:pPr lvl="0"/>
            <a:r>
              <a:rPr lang="es-ES_tradnl" i="1" noProof="0" dirty="0"/>
              <a:t>¿Alguien tiene alguna pregunta?</a:t>
            </a:r>
          </a:p>
          <a:p>
            <a:pPr lvl="0"/>
            <a:r>
              <a:rPr lang="es-ES_tradnl" i="1" noProof="0" dirty="0"/>
              <a:t>¿Están de acuerdo con esto o no?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CONTINÚA EN LA SIGUIENTE DIAPOSITIVA </a:t>
            </a:r>
            <a:r>
              <a:rPr lang="es-ES_tradnl" b="1" noProof="0" dirty="0">
                <a:sym typeface="Wingdings" panose="05000000000000000000" pitchFamily="2" charset="2"/>
              </a:rPr>
              <a:t></a:t>
            </a:r>
            <a:endParaRPr lang="es-ES_tradnl" b="1" noProof="0" dirty="0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91D6E120-8141-B9D3-C8CA-119B8B2DA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8DBDADBC-1ED4-0378-16A1-3EC64ED7ABB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32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753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7" y="460375"/>
            <a:ext cx="6143625" cy="9211334"/>
          </a:xfrm>
        </p:spPr>
        <p:txBody>
          <a:bodyPr/>
          <a:lstStyle/>
          <a:p>
            <a:pPr marL="0" indent="0">
              <a:buNone/>
            </a:pPr>
            <a:r>
              <a:rPr lang="es-ES_tradnl" b="1" noProof="0" dirty="0"/>
              <a:t>INTRODUCCIÓN</a:t>
            </a:r>
          </a:p>
          <a:p>
            <a:r>
              <a:rPr lang="es-ES_tradnl" i="1" noProof="0" dirty="0"/>
              <a:t>Como el “paseo del poder” que hicimos antes, este ejercicio también nos ayudan a comprender la diversidad de experiencias humanas con relación al poder/la desventaja o la falta de poder/desventaja.</a:t>
            </a: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32 del Cuaderno de ejercicios: Rueda del poder</a:t>
            </a:r>
          </a:p>
          <a:p>
            <a:pPr lvl="1"/>
            <a:r>
              <a:rPr lang="es-ES_tradnl" i="1" noProof="0" dirty="0"/>
              <a:t>Analicen la rueda del poder y reflexionen sobre su estatus social y la influencia que podría tener en su rol como gestores de casos.</a:t>
            </a:r>
          </a:p>
          <a:p>
            <a:pPr lvl="1"/>
            <a:r>
              <a:rPr lang="es-ES_tradnl" i="1" noProof="0" dirty="0"/>
              <a:t>En la parte superior de la rueda, escriban las características que les proporcionan privilegios/ventajas/poder.</a:t>
            </a:r>
          </a:p>
          <a:p>
            <a:pPr lvl="1"/>
            <a:r>
              <a:rPr lang="es-ES_tradnl" i="1" noProof="0" dirty="0"/>
              <a:t>En la parte inferior, escriban las características que les generan opresión/desventajas/falta de poder.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INDIVIDUAL (10 minutos)</a:t>
            </a:r>
          </a:p>
          <a:p>
            <a:r>
              <a:rPr lang="es-ES_tradnl" noProof="0" dirty="0"/>
              <a:t>Dé 10 minutos a los/as participantes para hacer la actividad.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CONCLUSIÓN</a:t>
            </a:r>
          </a:p>
          <a:p>
            <a:r>
              <a:rPr lang="es-ES_tradnl" i="1" noProof="0" dirty="0"/>
              <a:t>Nuestra relación con el poder y los privilegios (o la falta de ellos) influye nuestra forma de pensar y las decisiones que tomamos como asistentes sociales. </a:t>
            </a:r>
          </a:p>
          <a:p>
            <a:pPr lvl="1"/>
            <a:r>
              <a:rPr lang="es-ES_tradnl" i="1" noProof="0" dirty="0"/>
              <a:t>Es importante ser conscientes de nuestra realidad y experiencia con el poder al trabajar con niños, niñas y adolescentes.</a:t>
            </a:r>
          </a:p>
          <a:p>
            <a:pPr lvl="0"/>
            <a:r>
              <a:rPr lang="es-ES_tradnl" i="1" noProof="0" dirty="0"/>
              <a:t>Características como el sexo, la religión, el origen étnico, la capacidad física o la discapacidad, etc., también son factores de poder y privilegios para los/as menores. </a:t>
            </a:r>
          </a:p>
          <a:p>
            <a:pPr lvl="1"/>
            <a:r>
              <a:rPr lang="es-ES_tradnl" i="1" noProof="0" dirty="0"/>
              <a:t>Esto se le conoce como “interseccionalidad”.</a:t>
            </a:r>
          </a:p>
          <a:p>
            <a:pPr lvl="1"/>
            <a:r>
              <a:rPr lang="es-ES_tradnl" i="1" noProof="0" dirty="0"/>
              <a:t>La convergencia de múltiples características puede hacer más vulnerable a una persona u otorgarle más poder o autoridad. </a:t>
            </a:r>
          </a:p>
          <a:p>
            <a:r>
              <a:rPr lang="es-ES_tradnl" i="1" noProof="0" dirty="0"/>
              <a:t>Muy frecuentemente las personas con poder no son conscientes de sus privilegios y las personas sin poder son conscientes de sus desventajas a nivel social.</a:t>
            </a:r>
          </a:p>
          <a:p>
            <a:pPr marL="0" indent="0">
              <a:buNone/>
            </a:pPr>
            <a:endParaRPr lang="es-ES_tradnl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ea typeface="Calibri" panose="020F0502020204030204" pitchFamily="34" charset="0"/>
                <a:cs typeface="Arial" panose="020B0604020202020204" pitchFamily="34" charset="0"/>
              </a:rPr>
              <a:t>Fuente: Adaptación de </a:t>
            </a:r>
            <a:r>
              <a:rPr lang="es-ES_tradnl" noProof="0" dirty="0" err="1">
                <a:ea typeface="Calibri" panose="020F0502020204030204" pitchFamily="34" charset="0"/>
                <a:cs typeface="Arial" panose="020B0604020202020204" pitchFamily="34" charset="0"/>
              </a:rPr>
              <a:t>Kathryn</a:t>
            </a:r>
            <a:r>
              <a:rPr lang="es-ES_tradnl" noProof="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ea typeface="Calibri" panose="020F0502020204030204" pitchFamily="34" charset="0"/>
                <a:cs typeface="Arial" panose="020B0604020202020204" pitchFamily="34" charset="0"/>
              </a:rPr>
              <a:t>Pauly</a:t>
            </a:r>
            <a:r>
              <a:rPr lang="es-ES_tradnl" noProof="0" dirty="0">
                <a:ea typeface="Calibri" panose="020F0502020204030204" pitchFamily="34" charset="0"/>
                <a:cs typeface="Arial" panose="020B0604020202020204" pitchFamily="34" charset="0"/>
              </a:rPr>
              <a:t> Morgan. (1996). </a:t>
            </a: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Describing the Emperor’s New Clothes: Three Myths of Educational (In)Equality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. The Gender Question in Education: Theory, Pedagogy &amp; Politics</a:t>
            </a:r>
            <a:r>
              <a:rPr lang="es-ES_tradnl" noProof="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8DBDADBC-1ED4-0378-16A1-3EC64ED7ABB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33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475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En su día a día, los/as asistentes sociales trabajan con menores, padres y cuidadores que se encuentran en una situación de desventaja y vulnerabilidad. Por lo tanto, en determinadas situaciones, es probable que estén en una posición de poder.</a:t>
            </a:r>
          </a:p>
          <a:p>
            <a:pPr lvl="1"/>
            <a:r>
              <a:rPr lang="es-ES_tradnl" i="1" noProof="0" dirty="0"/>
              <a:t>Por ejemplo, los/as asistentes sociales pueden brindar acceso a servicios o a determinados tipos de ayuda. </a:t>
            </a:r>
          </a:p>
          <a:p>
            <a:r>
              <a:rPr lang="es-ES_tradnl" i="1" noProof="0" dirty="0"/>
              <a:t>Las directrices interinstitucionales establecen que el poder debe utilizarse de forma ética y responsable. </a:t>
            </a:r>
          </a:p>
          <a:p>
            <a:pPr lvl="1"/>
            <a:r>
              <a:rPr lang="es-ES_tradnl" i="1" noProof="0" dirty="0"/>
              <a:t>Los/as asistentes sociales pueden promover la cooperación, pero nunca deben presionar a los menores o a las familias ni aprovecharse de su posición de autoridad. </a:t>
            </a:r>
          </a:p>
          <a:p>
            <a:pPr lvl="1"/>
            <a:r>
              <a:rPr lang="es-ES_tradnl" i="1" noProof="0" dirty="0"/>
              <a:t>Hacerlo podría afectar gravemente la relación de confianza con los menores y las familias.</a:t>
            </a:r>
          </a:p>
          <a:p>
            <a:pPr lvl="1"/>
            <a:r>
              <a:rPr lang="es-ES_tradnl" i="1" noProof="0" dirty="0"/>
              <a:t>La confianza es clave para que el proceso de gestión de casos sea positivo y fructífero.</a:t>
            </a:r>
          </a:p>
          <a:p>
            <a:r>
              <a:rPr lang="es-ES_tradnl" noProof="0" dirty="0"/>
              <a:t>Presente el contenido de la diapositiva.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CE8F4E2-4091-4231-FDE2-F2A8CDEED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4730B390-342B-E75B-163C-0C39ABDE7F39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34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661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/>
              <a:t>EXPLICAR</a:t>
            </a:r>
          </a:p>
          <a:p>
            <a:r>
              <a:rPr lang="es-ES_tradnl" i="1" dirty="0"/>
              <a:t>Como parte de su compromiso y uso responsable del poder, los/as asistentes sociales deben promover la toma de decisiones sobre el caso en los menores, padres, cuidadores o adultos de confianza.</a:t>
            </a:r>
          </a:p>
          <a:p>
            <a:r>
              <a:rPr lang="es-ES_tradnl" dirty="0"/>
              <a:t>Presente el contenido de la diapositiva.</a:t>
            </a:r>
          </a:p>
          <a:p>
            <a:pPr lvl="1"/>
            <a:r>
              <a:rPr lang="es-ES_tradnl" i="1" dirty="0"/>
              <a:t>Se deben evitar decir las frases marcadas con X.</a:t>
            </a:r>
          </a:p>
          <a:p>
            <a:pPr lvl="1"/>
            <a:r>
              <a:rPr lang="es-ES_tradnl" b="0" i="1" dirty="0">
                <a:solidFill>
                  <a:srgbClr val="202124"/>
                </a:solidFill>
                <a:effectLst/>
              </a:rPr>
              <a:t>Las frases con ✔ las </a:t>
            </a:r>
            <a:r>
              <a:rPr lang="es-ES_tradnl" noProof="0" dirty="0"/>
              <a:t>son aquellas que el/la asistente social podría emplear para explorar opciones/alternativas </a:t>
            </a:r>
            <a:r>
              <a:rPr lang="es-ES_tradnl" i="1" dirty="0"/>
              <a:t>con el/la menor, padre/madre, cuidador/a o adulto de confianza.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E6D6CDA-6D75-F74F-9FDF-D7426EB48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C74A9DE6-2AA6-634C-5E2D-7A3710B57AD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35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626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Al tomar decisiones, los/as asistentes sociales deben tener en cuenta:</a:t>
            </a:r>
          </a:p>
          <a:p>
            <a:pPr lvl="1"/>
            <a:r>
              <a:rPr lang="es-ES_tradnl" i="1" noProof="0" dirty="0"/>
              <a:t>Los prejuicios y sesgos inconscientes que puedan influenciar la toma de decisiones</a:t>
            </a:r>
          </a:p>
          <a:p>
            <a:pPr lvl="1"/>
            <a:r>
              <a:rPr lang="es-ES_tradnl" i="1" noProof="0" dirty="0"/>
              <a:t>El impacto que las emociones tienen en nuestra forma de pensar y comportamiento</a:t>
            </a:r>
          </a:p>
          <a:p>
            <a:r>
              <a:rPr lang="es-ES_tradnl" i="1" noProof="0" dirty="0"/>
              <a:t>Los/as asistentes sociales deben actuar con integridad. Esto significa que deben:</a:t>
            </a:r>
          </a:p>
          <a:p>
            <a:pPr lvl="1"/>
            <a:r>
              <a:rPr lang="es-ES_tradnl" i="1" noProof="0" dirty="0"/>
              <a:t>Tomar decisiones en función del interés superior del menor.</a:t>
            </a:r>
          </a:p>
          <a:p>
            <a:pPr lvl="1"/>
            <a:r>
              <a:rPr lang="es-ES_tradnl" i="1" noProof="0" dirty="0"/>
              <a:t>No dejarse influir por presiones u opiniones personales. </a:t>
            </a:r>
          </a:p>
          <a:p>
            <a:pPr lvl="1"/>
            <a:r>
              <a:rPr lang="es-ES_tradnl" i="1" noProof="0" dirty="0"/>
              <a:t>Saber cuándo involucrar a otras partes interesadas.</a:t>
            </a:r>
          </a:p>
          <a:p>
            <a:pPr lvl="1"/>
            <a:r>
              <a:rPr lang="es-ES_tradnl" i="1" noProof="0" dirty="0"/>
              <a:t>Facilitar la toma de decisiones conjunta a partir de los elementos de interés superior.</a:t>
            </a:r>
          </a:p>
          <a:p>
            <a:r>
              <a:rPr lang="es-ES_tradnl" noProof="0" dirty="0"/>
              <a:t>Presente el contenido de la diapositiva.</a:t>
            </a:r>
          </a:p>
          <a:p>
            <a:r>
              <a:rPr lang="es-ES_tradnl" noProof="0" dirty="0"/>
              <a:t>Haga referencia a algunos de los elementos del interés superior que vieron en el Nivel 1.</a:t>
            </a:r>
          </a:p>
          <a:p>
            <a:r>
              <a:rPr lang="es-ES_tradnl" i="1" noProof="0" dirty="0"/>
              <a:t>¿Alguien tiene alguna pregunta o necesita alguna aclaración?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E455FEE-EB75-2802-52A4-64E4B7AF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F026DE14-9EE1-C4BE-3075-690C5740294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36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397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DEBATE GENERAL (10 minutos)</a:t>
            </a:r>
          </a:p>
          <a:p>
            <a:r>
              <a:rPr lang="es-ES_tradnl" i="1" noProof="0" dirty="0"/>
              <a:t>¿Qué significa “protección de la infancia”?</a:t>
            </a:r>
          </a:p>
          <a:p>
            <a:r>
              <a:rPr lang="es-ES_tradnl" noProof="0" dirty="0"/>
              <a:t>Invite a varios/as voluntarios/as a compartir sus ideas. </a:t>
            </a:r>
          </a:p>
          <a:p>
            <a:r>
              <a:rPr lang="es-ES_tradnl" noProof="0" dirty="0"/>
              <a:t>Haga un repaso y complemente a partir de la siguiente diapositiva.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B638CF3-EAF0-16B5-FF42-C86B879CC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5BB91ADD-2438-0F1D-D348-F916D987149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758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noProof="0" dirty="0"/>
              <a:t>Presente el contenido de la diapositiva.</a:t>
            </a:r>
          </a:p>
          <a:p>
            <a:r>
              <a:rPr lang="es-ES_tradnl" i="1" noProof="0" dirty="0"/>
              <a:t>La protección de la infancia también se refiere a la responsabilidad que tienen los/as asistentes sociales.</a:t>
            </a:r>
          </a:p>
          <a:p>
            <a:r>
              <a:rPr lang="es-ES_tradnl" i="1" noProof="0" dirty="0"/>
              <a:t>Las organizaciones humanitarias deben establecer políticas, procedimientos y prácticas que permitan garantizar la seguridad de los niños, niñas y adolescentes al recibir ayuda de una agencia u organización.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96EDB29-2DBF-EEDB-29A9-2E04D0000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EC672765-FDE1-59F7-CF02-7977C7A6ED7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38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1183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_tradnl" b="1" dirty="0"/>
              <a:t>ADAPTAR AL CONTEXTO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Adapte el contenido </a:t>
            </a:r>
            <a:r>
              <a:rPr lang="es-ES_tradnl" dirty="0"/>
              <a:t>a las políticas y protocolos locales de protección de la infancia.</a:t>
            </a:r>
          </a:p>
          <a:p>
            <a:pPr marL="0" lvl="0" indent="0">
              <a:buNone/>
            </a:pPr>
            <a:r>
              <a:rPr lang="es-ES_tradnl" dirty="0"/>
              <a:t>______________________________________________________________________________</a:t>
            </a:r>
          </a:p>
          <a:p>
            <a:endParaRPr lang="es-ES_tradnl" dirty="0"/>
          </a:p>
          <a:p>
            <a:pPr marL="0" indent="0">
              <a:buNone/>
            </a:pPr>
            <a:r>
              <a:rPr lang="es-ES_tradnl" b="1" dirty="0"/>
              <a:t>EXPLICAR</a:t>
            </a:r>
          </a:p>
          <a:p>
            <a:r>
              <a:rPr lang="es-ES_tradnl" i="1" dirty="0"/>
              <a:t>El principal objetivo de la Protección de la Infancia es evitar que las organizaciones o agencias humanitarias cause daños o perjuicios a los niños, niñas o adolescentes. </a:t>
            </a:r>
          </a:p>
          <a:p>
            <a:pPr lvl="1"/>
            <a:r>
              <a:rPr lang="es-ES_tradnl" i="1" dirty="0"/>
              <a:t>Esto se logra a través de políticas, procedimientos, códigos de conducta para el personal y actividades de sensibilización sobre la forma en que se pueden denunciar situaciones irregulares.</a:t>
            </a:r>
          </a:p>
          <a:p>
            <a:r>
              <a:rPr lang="es-ES_tradnl" i="1" dirty="0"/>
              <a:t>Cuando se produce un daño o perjuicio es importante que el/la menor reciba apoyo oportuno y adecuado.</a:t>
            </a:r>
          </a:p>
          <a:p>
            <a:pPr lvl="1"/>
            <a:r>
              <a:rPr lang="es-ES_tradnl" i="1" dirty="0"/>
              <a:t>Las agencias deben disponer de procedimientos para hacer seguimiento a las denuncias e irregularidades.</a:t>
            </a:r>
          </a:p>
          <a:p>
            <a:r>
              <a:rPr lang="es-ES_tradnl" i="1" dirty="0"/>
              <a:t>Los/as asistentes sociales deberían:</a:t>
            </a:r>
          </a:p>
          <a:p>
            <a:pPr lvl="1"/>
            <a:r>
              <a:rPr lang="es-ES_tradnl" i="1" dirty="0"/>
              <a:t>Conocer las políticas de protección de la infancia de su organización y cumplir con ellas. </a:t>
            </a:r>
          </a:p>
          <a:p>
            <a:pPr lvl="1"/>
            <a:r>
              <a:rPr lang="es-ES_tradnl" i="1" dirty="0"/>
              <a:t>Informar a los menores, padres y cuidadores sobre los procedimientos para denunciar cualquier problema o situación irregular de forma segura y confidencial.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6D88504-5C56-7E1B-83A9-66726EF11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647026C5-D313-76B4-27F9-D37B18E365E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39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0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>
                <a:sym typeface="Arial"/>
              </a:rPr>
              <a:t>EXPLICAR</a:t>
            </a:r>
          </a:p>
          <a:p>
            <a:r>
              <a:rPr lang="es-ES_tradnl" dirty="0">
                <a:sym typeface="Arial"/>
              </a:rPr>
              <a:t>Presente el orden del día. </a:t>
            </a:r>
          </a:p>
          <a:p>
            <a:r>
              <a:rPr lang="es-ES_tradnl" dirty="0">
                <a:sym typeface="Arial"/>
              </a:rPr>
              <a:t>Recuérdele a los/as participantes:</a:t>
            </a:r>
          </a:p>
          <a:p>
            <a:pPr lvl="1"/>
            <a:r>
              <a:rPr lang="es-ES_tradnl" dirty="0">
                <a:sym typeface="Arial"/>
              </a:rPr>
              <a:t>Los acuerdos de aprendizaje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>
                <a:sym typeface="Arial"/>
              </a:rPr>
              <a:t>Otros </a:t>
            </a:r>
            <a:r>
              <a:rPr lang="es-ES_tradnl" noProof="0" dirty="0">
                <a:sym typeface="Helvetica Neue"/>
              </a:rPr>
              <a:t>aspectos prácticos como, por ejemplo, horario de los descansos/pausas, ubicación de los baños, etc.).</a:t>
            </a:r>
            <a:endParaRPr lang="es-ES_tradnl" noProof="0" dirty="0"/>
          </a:p>
          <a:p>
            <a:pPr lvl="1"/>
            <a:endParaRPr lang="es-ES_tradnl" dirty="0">
              <a:sym typeface="Arial"/>
            </a:endParaRPr>
          </a:p>
          <a:p>
            <a:endParaRPr lang="es-ES_tradnl" dirty="0">
              <a:sym typeface="Arial"/>
            </a:endParaRPr>
          </a:p>
          <a:p>
            <a:endParaRPr lang="es-ES_tradnl" dirty="0">
              <a:sym typeface="Arial"/>
            </a:endParaRPr>
          </a:p>
          <a:p>
            <a:endParaRPr lang="es-ES_tradnl" dirty="0"/>
          </a:p>
          <a:p>
            <a:endParaRPr lang="es-ES_tradnl" dirty="0">
              <a:sym typeface="Helvetica Neue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5AE61F9-FA4A-868D-2F4A-9C6E15C92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726B017F-AE42-199B-3C68-DC6CD6FFB20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6158E962-B8E9-878D-66BF-37212A7B9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B52CBF2-8A17-C1FF-F7D7-AB30B5107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noProof="0" dirty="0"/>
              <a:t>Presente el contenido de la diapositiva.</a:t>
            </a:r>
          </a:p>
        </p:txBody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4525E8D5-9DAC-9FFB-213B-467CDF51CDC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40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6443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SESIÓN 5 </a:t>
            </a:r>
            <a:br>
              <a:rPr lang="es-ES_tradnl" b="1" noProof="0" dirty="0"/>
            </a:br>
            <a:r>
              <a:rPr lang="es-ES_tradnl" b="1" noProof="0" dirty="0"/>
              <a:t>DURACIÓN: 1h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98EA07A-6A8F-6D26-B76B-D298ECB17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48F2B7FA-CA02-7C82-12A6-42576E2CF3D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41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8459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INTRODUCCIÓN</a:t>
            </a:r>
          </a:p>
          <a:p>
            <a:r>
              <a:rPr lang="es-ES_tradnl" i="1" noProof="0" dirty="0"/>
              <a:t>Todos hemos sentido estrés alguna vez, y lo cierto es que la gestión de casos es una labor muy estresante.</a:t>
            </a:r>
          </a:p>
          <a:p>
            <a:r>
              <a:rPr lang="es-ES_tradnl" i="1" noProof="0" dirty="0"/>
              <a:t>Sin embargo, cada persona puede mostrar distintos signos de estrés. No olvidemos que todos somos distintos.</a:t>
            </a:r>
          </a:p>
          <a:p>
            <a:r>
              <a:rPr lang="es-ES_tradnl" noProof="0" dirty="0"/>
              <a:t>Guíe a los/as participantes a las </a:t>
            </a:r>
            <a:r>
              <a:rPr lang="es-ES_tradnl" b="1" noProof="0" dirty="0"/>
              <a:t>páginas 33-34 del Cuaderno de ejercicios: Signos de estrés</a:t>
            </a:r>
          </a:p>
          <a:p>
            <a:r>
              <a:rPr lang="es-ES_tradnl" i="1" noProof="0" dirty="0"/>
              <a:t>En sus cuadernos de ejercicios:</a:t>
            </a:r>
          </a:p>
          <a:p>
            <a:pPr lvl="1"/>
            <a:r>
              <a:rPr lang="es-ES_tradnl" i="1" noProof="0" dirty="0"/>
              <a:t>Repasen los signos del estrés</a:t>
            </a:r>
          </a:p>
          <a:p>
            <a:pPr lvl="1"/>
            <a:r>
              <a:rPr lang="es-ES_tradnl" i="1" noProof="0" dirty="0"/>
              <a:t>Marquen con un círculo sus signos más habituales de estrés.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INDIVIDUAL (15 minutos)</a:t>
            </a:r>
          </a:p>
          <a:p>
            <a:r>
              <a:rPr lang="es-ES_tradnl" noProof="0" dirty="0"/>
              <a:t>Dé 15 minutos a los/as participantes para hacer la actividad.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GENERAL (5 minutos)</a:t>
            </a:r>
          </a:p>
          <a:p>
            <a:r>
              <a:rPr lang="es-ES_tradnl" noProof="0" dirty="0"/>
              <a:t>Invite a varios/as voluntarios/as a compartir sus respuestas.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A39AFCC-79BB-210B-5526-F02CF5E5B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474EE888-5D28-91A3-2A99-616E7087098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42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9912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Recordemos que el estrés es una reacción normal ante el cambio o la dificultad. </a:t>
            </a:r>
          </a:p>
          <a:p>
            <a:r>
              <a:rPr lang="es-ES_tradnl" i="1" noProof="0" dirty="0"/>
              <a:t>Pero, se convierte en angustia cuando:</a:t>
            </a:r>
          </a:p>
          <a:p>
            <a:pPr lvl="1"/>
            <a:r>
              <a:rPr lang="es-ES_tradnl" i="1" noProof="0" dirty="0"/>
              <a:t>El estrés persiste por un periodo prolongado;</a:t>
            </a:r>
          </a:p>
          <a:p>
            <a:pPr lvl="1"/>
            <a:r>
              <a:rPr lang="es-ES_tradnl" i="1" noProof="0" dirty="0"/>
              <a:t>El estrés es muy intenso.</a:t>
            </a:r>
          </a:p>
          <a:p>
            <a:r>
              <a:rPr lang="es-ES_tradnl" noProof="0" dirty="0"/>
              <a:t>Presente el contenido de la diapositiva.</a:t>
            </a:r>
          </a:p>
          <a:p>
            <a:r>
              <a:rPr lang="es-ES_tradnl" i="1" noProof="0" dirty="0"/>
              <a:t>Los/as asistentes sociales deben ser conscientes de la importancia de reconocer los signos del estrés.</a:t>
            </a:r>
          </a:p>
          <a:p>
            <a:pPr lvl="1"/>
            <a:r>
              <a:rPr lang="es-ES_tradnl" i="1" noProof="0" dirty="0"/>
              <a:t>Debemos estar atentos e identificar cuando hemos estado bajo estrés por un periodo de tiempo muy prolongado. </a:t>
            </a:r>
          </a:p>
          <a:p>
            <a:pPr lvl="1"/>
            <a:r>
              <a:rPr lang="es-ES_tradnl" i="1" noProof="0" dirty="0"/>
              <a:t>Esta es la forma de promover nuestro bienestar y evitar el agotamiento.</a:t>
            </a:r>
          </a:p>
          <a:p>
            <a:pPr lvl="1"/>
            <a:r>
              <a:rPr lang="es-ES_tradnl" i="1" noProof="0" dirty="0"/>
              <a:t>Es importante cuidar de nuestro bienestar, en especial, cuando llevamos a cabo una labor tan exigente y, con frecuencia, tan estresante.</a:t>
            </a:r>
          </a:p>
          <a:p>
            <a:r>
              <a:rPr lang="es-ES_tradnl" i="1" noProof="0" dirty="0"/>
              <a:t>Las organizaciones, directivos, supervisores y compañeros de equipo también son responsables de promover nuestro bienestar. </a:t>
            </a:r>
          </a:p>
          <a:p>
            <a:pPr lvl="1"/>
            <a:r>
              <a:rPr lang="es-ES_tradnl" i="1" noProof="0" dirty="0"/>
              <a:t>A veces nuestro trabajo puede ser tan absorbente y exigente que dejamos de notar los signos del estrés. </a:t>
            </a:r>
          </a:p>
          <a:p>
            <a:pPr lvl="1"/>
            <a:r>
              <a:rPr lang="es-ES_tradnl" i="1" noProof="0" dirty="0"/>
              <a:t>Por eso necesitamos que las personas en nuestro entorno identifiquen nuestro estrés y nos brinden apoyo.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AB2A35D-C705-1B6D-8802-054042339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85C9514B-3B9A-8A46-EC73-5F885E14C8F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43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0851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A veces, no solo experimentamos estrés, sino también emociones intensas, sobre todo cuando respondemos con empatía y nos esforzamos por ayudar a otras personas que han vivido o presenciado acontecimientos traumáticos (p. ej., violencia o abusos).</a:t>
            </a:r>
          </a:p>
          <a:p>
            <a:r>
              <a:rPr lang="es-ES_tradnl" i="1" noProof="0" dirty="0"/>
              <a:t>La fatiga por compasión, también llamada a veces agotamiento emocional, suele afectar a las personas que trabajan en el sector humanitario. </a:t>
            </a:r>
          </a:p>
          <a:p>
            <a:r>
              <a:rPr lang="es-ES_tradnl" noProof="0" dirty="0"/>
              <a:t>Presente el contenido de la diapositiva.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GENERAL</a:t>
            </a:r>
          </a:p>
          <a:p>
            <a:r>
              <a:rPr lang="es-ES_tradnl" i="1" noProof="0" dirty="0"/>
              <a:t>¿Alguna vez han sentido fatiga por compasión?</a:t>
            </a:r>
          </a:p>
          <a:p>
            <a:r>
              <a:rPr lang="es-ES_tradnl" i="1" noProof="0" dirty="0"/>
              <a:t>¿Ha visto alguna vez a algún colega o compañero/a que trabaje en el sector humanitario sufrir fatiga por compasión?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C068890-DAB1-DC2E-AF51-1F6708EA8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D5B7CE6E-04DF-AF70-9E61-7817006F34B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44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9765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i="1" noProof="0" dirty="0"/>
              <a:t>Trabajar en favor de la protección de la infancia es una labor hermosa.</a:t>
            </a:r>
          </a:p>
          <a:p>
            <a:pPr lvl="1"/>
            <a:r>
              <a:rPr lang="es-ES_tradnl" i="1" noProof="0" dirty="0"/>
              <a:t>En nuestras manos está la posibilidad de hacer algo por un niño, niña, adolescente, madre, padre o cuidador.</a:t>
            </a:r>
          </a:p>
          <a:p>
            <a:pPr lvl="1"/>
            <a:r>
              <a:rPr lang="es-ES_tradnl" i="1" noProof="0" dirty="0"/>
              <a:t>Espero que se sientan orgullosos por sus esfuerzos, ya que son muy valiosos.</a:t>
            </a:r>
          </a:p>
          <a:p>
            <a:r>
              <a:rPr lang="es-ES_tradnl" i="1" noProof="0" dirty="0"/>
              <a:t>Sin embargo, la gestión de casos también puede ser una labor agotadora y estresante.</a:t>
            </a:r>
          </a:p>
          <a:p>
            <a:pPr lvl="1"/>
            <a:r>
              <a:rPr lang="es-ES_tradnl" i="1" noProof="0" dirty="0"/>
              <a:t>Muchas veces podemos sentir cansancio, impotencia, decepción, tristeza o rabia. </a:t>
            </a:r>
          </a:p>
          <a:p>
            <a:pPr lvl="1"/>
            <a:r>
              <a:rPr lang="es-ES_tradnl" i="1" noProof="0" dirty="0"/>
              <a:t>Es normal sentirse así a veces. </a:t>
            </a:r>
          </a:p>
          <a:p>
            <a:r>
              <a:rPr lang="es-ES_tradnl" i="1" noProof="0" dirty="0"/>
              <a:t>No tenemos control sobre nuestras emociones. </a:t>
            </a:r>
          </a:p>
          <a:p>
            <a:pPr lvl="1"/>
            <a:r>
              <a:rPr lang="es-ES_tradnl" i="1" noProof="0" dirty="0"/>
              <a:t>No podemos controlar cómo nos sentimos.</a:t>
            </a:r>
          </a:p>
          <a:p>
            <a:pPr lvl="1"/>
            <a:r>
              <a:rPr lang="es-ES_tradnl" i="1" noProof="0" dirty="0"/>
              <a:t>Pero sí podemos controlar nuestra forma de responder a estos sentimientos/emociones. </a:t>
            </a:r>
          </a:p>
          <a:p>
            <a:r>
              <a:rPr lang="es-ES_tradnl" i="1" noProof="0" dirty="0"/>
              <a:t>No hay emociones buenas o malas; solo reacciones positivas o negativas.</a:t>
            </a:r>
          </a:p>
          <a:p>
            <a:pPr lvl="1"/>
            <a:r>
              <a:rPr lang="es-ES_tradnl" i="1" noProof="0" dirty="0"/>
              <a:t>Hay muchas formas de procesar las emociones abrumadoras y de afrontar el estrés. </a:t>
            </a:r>
          </a:p>
          <a:p>
            <a:pPr lvl="1"/>
            <a:r>
              <a:rPr lang="es-ES_tradnl" i="1" noProof="0" dirty="0"/>
              <a:t>Algunas pueden ser sanas y de gran ayuda, pero otras pueden ser perjudiciales. </a:t>
            </a:r>
          </a:p>
          <a:p>
            <a:pPr lvl="1"/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GENERAL (30 minutos)</a:t>
            </a:r>
          </a:p>
          <a:p>
            <a:r>
              <a:rPr lang="es-ES_tradnl" noProof="0" dirty="0"/>
              <a:t>Divida la hoja del rotafolio en dos columnas: en una escriba ”Herramientas para afrontar el estrés" y en la otra ”Formas de procesar emociones intensas o negativas".</a:t>
            </a:r>
          </a:p>
          <a:p>
            <a:r>
              <a:rPr lang="es-ES_tradnl" noProof="0" dirty="0"/>
              <a:t>Reparta notas adhesivas entre los/as participantes.</a:t>
            </a:r>
          </a:p>
          <a:p>
            <a:pPr lvl="1"/>
            <a:r>
              <a:rPr lang="es-ES_tradnl" i="1" noProof="0" dirty="0"/>
              <a:t>Escriban en las notas adhesivas todo lo que hacen para sobrellevar situaciones difíciles o negativas. </a:t>
            </a:r>
          </a:p>
          <a:p>
            <a:pPr lvl="1"/>
            <a:r>
              <a:rPr lang="es-ES_tradnl" i="1" noProof="0" dirty="0"/>
              <a:t>Luego, coloquen sus notas en el rotafolio.</a:t>
            </a:r>
          </a:p>
          <a:p>
            <a:r>
              <a:rPr lang="es-ES_tradnl" noProof="0" dirty="0"/>
              <a:t>Cuando la mayoría de los/as participantes haya terminado, clasifique las notas adhesivas:</a:t>
            </a:r>
          </a:p>
          <a:p>
            <a:pPr lvl="1"/>
            <a:r>
              <a:rPr lang="es-ES_tradnl" noProof="0" dirty="0"/>
              <a:t>Encuentre semejanzas entre las respuestas de los/as participantes y agrupe las respuestas. </a:t>
            </a:r>
          </a:p>
          <a:p>
            <a:pPr lvl="1"/>
            <a:r>
              <a:rPr lang="es-ES_tradnl" noProof="0" dirty="0"/>
              <a:t>Clasifique las notas adhesivas en dos categorías: saludables y positivas o perjudiciales y negativas.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CONTINÚA EN LA SIGUIENTE DIAPOSITIVA </a:t>
            </a:r>
            <a:r>
              <a:rPr lang="es-ES_tradnl" b="1" noProof="0" dirty="0">
                <a:sym typeface="Wingdings" panose="05000000000000000000" pitchFamily="2" charset="2"/>
              </a:rPr>
              <a:t></a:t>
            </a:r>
            <a:endParaRPr lang="es-ES_tradnl" b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294213A-9D6D-51E1-EBB7-0B6F5A4A0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7E0F67F7-4693-49B3-884E-9637C046109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45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6891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7" y="460375"/>
            <a:ext cx="6143625" cy="9211334"/>
          </a:xfrm>
        </p:spPr>
        <p:txBody>
          <a:bodyPr/>
          <a:lstStyle/>
          <a:p>
            <a:pPr marL="0" indent="0">
              <a:buNone/>
            </a:pPr>
            <a:r>
              <a:rPr lang="es-ES_tradnl" b="1" noProof="0" dirty="0"/>
              <a:t>CONCLUSIÓN</a:t>
            </a:r>
          </a:p>
          <a:p>
            <a:r>
              <a:rPr lang="es-ES_tradnl" noProof="0" dirty="0"/>
              <a:t>Haga un repaso por las respuestas de los/as participantes.</a:t>
            </a:r>
          </a:p>
          <a:p>
            <a:r>
              <a:rPr lang="es-ES_tradnl" noProof="0" dirty="0"/>
              <a:t>Complemente con otros ejemplos de estrategias y herramientas positivas:</a:t>
            </a:r>
          </a:p>
          <a:p>
            <a:pPr lvl="1"/>
            <a:r>
              <a:rPr lang="es-ES_tradnl" noProof="0" dirty="0"/>
              <a:t>Hablar con amigos/as o compañeros/as;</a:t>
            </a:r>
          </a:p>
          <a:p>
            <a:pPr lvl="1"/>
            <a:r>
              <a:rPr lang="es-ES_tradnl" noProof="0" dirty="0"/>
              <a:t>Practicar algún deporte o hacer ejercicio;</a:t>
            </a:r>
          </a:p>
          <a:p>
            <a:pPr lvl="1"/>
            <a:r>
              <a:rPr lang="es-ES_tradnl" noProof="0" dirty="0"/>
              <a:t>Llevar un diario;</a:t>
            </a:r>
          </a:p>
          <a:p>
            <a:pPr lvl="1"/>
            <a:r>
              <a:rPr lang="es-ES_tradnl" noProof="0" dirty="0"/>
              <a:t>Hacer ejercicios de respiración;</a:t>
            </a:r>
          </a:p>
          <a:p>
            <a:pPr lvl="1"/>
            <a:r>
              <a:rPr lang="es-ES_tradnl" noProof="0" dirty="0"/>
              <a:t>Tomarse un descanso;</a:t>
            </a:r>
          </a:p>
          <a:p>
            <a:pPr lvl="1"/>
            <a:r>
              <a:rPr lang="es-ES_tradnl" noProof="0" dirty="0"/>
              <a:t>Escuchar música.</a:t>
            </a:r>
            <a:endParaRPr lang="es-ES_tradnl" i="1" noProof="0" dirty="0"/>
          </a:p>
          <a:p>
            <a:r>
              <a:rPr lang="es-ES_tradnl" i="1" noProof="0" dirty="0"/>
              <a:t>Cada persona es distinta. Lo que le funcione a alguien no tiene que servirle a otra persona.</a:t>
            </a:r>
          </a:p>
        </p:txBody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7E0F67F7-4693-49B3-884E-9637C046109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46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8180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SESIÓN 6 </a:t>
            </a:r>
            <a:br>
              <a:rPr lang="es-ES_tradnl" b="1" noProof="0" dirty="0"/>
            </a:br>
            <a:r>
              <a:rPr lang="es-ES_tradnl" b="1" noProof="0" dirty="0"/>
              <a:t>DURACIÓN: 0h30</a:t>
            </a:r>
            <a:endParaRPr lang="es-ES_tradnl" noProof="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D5EDE20-1EAF-DDB3-D416-582666442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FC39A42F-58AC-618D-892F-31EB42FD61D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noProof="0" dirty="0">
                <a:sym typeface="Arial"/>
              </a:rPr>
              <a:t>Presente el contenido de la diapositiva.</a:t>
            </a:r>
          </a:p>
          <a:p>
            <a:r>
              <a:rPr lang="es-ES_tradnl" noProof="0" dirty="0">
                <a:sym typeface="Arial"/>
              </a:rPr>
              <a:t>Propicie una reflexión sobre la capacitación de hoy.</a:t>
            </a:r>
          </a:p>
          <a:p>
            <a:endParaRPr lang="es-ES_tradnl" noProof="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87F8331-24B2-610C-49CC-E388BE3D5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E6026ACB-2812-62B9-1FFD-F2729FE7B5D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48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02239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>
                <a:sym typeface="Arial"/>
              </a:rPr>
              <a:t>INTRODUCCIÓN</a:t>
            </a:r>
          </a:p>
          <a:p>
            <a:r>
              <a:rPr lang="es-ES_tradnl" dirty="0">
                <a:sym typeface="Arial"/>
              </a:rPr>
              <a:t>Guíe a los/as participantes a la </a:t>
            </a:r>
            <a:r>
              <a:rPr lang="es-ES_tradnl" b="1" dirty="0">
                <a:sym typeface="Arial"/>
              </a:rPr>
              <a:t>página 35 del Cuaderno de ejercicios: Objetivos de aprendizaje</a:t>
            </a:r>
          </a:p>
          <a:p>
            <a:r>
              <a:rPr lang="es-ES_tradnl" sz="1200" i="1" noProof="0" dirty="0">
                <a:sym typeface="Arial"/>
              </a:rPr>
              <a:t>Ahora nos dedicaremos a repasar los objetivos de aprendizaje (Consultar la </a:t>
            </a:r>
            <a:r>
              <a:rPr lang="es-ES_tradnl" sz="1200" b="1" i="1" noProof="0" dirty="0">
                <a:sym typeface="Arial"/>
              </a:rPr>
              <a:t>página 27 del</a:t>
            </a:r>
            <a:r>
              <a:rPr lang="es-ES_tradnl" sz="1200" i="1" noProof="0" dirty="0">
                <a:sym typeface="Arial"/>
              </a:rPr>
              <a:t> </a:t>
            </a:r>
            <a:r>
              <a:rPr lang="es-ES_tradnl" sz="1200" b="1" i="1" noProof="0" dirty="0">
                <a:sym typeface="Arial"/>
              </a:rPr>
              <a:t>Cuaderno de ejercicios</a:t>
            </a:r>
            <a:r>
              <a:rPr lang="es-ES_tradnl" sz="1200" i="1" noProof="0" dirty="0">
                <a:sym typeface="Arial"/>
              </a:rPr>
              <a:t>) y a reflexionar sobre los logros alcanzados al final de esta formación.</a:t>
            </a:r>
          </a:p>
          <a:p>
            <a:r>
              <a:rPr lang="es-ES_tradnl" sz="1200" i="1" noProof="0" dirty="0">
                <a:sym typeface="Arial"/>
              </a:rPr>
              <a:t>Es posible que para alcanzar todos los objetivos de aprendizaje necesitemos más información, más apoyo del supervisor o más tiempo para poner en práctica lo aprendido.</a:t>
            </a:r>
          </a:p>
          <a:p>
            <a:r>
              <a:rPr lang="es-ES_tradnl" sz="1200" i="1" noProof="0" dirty="0">
                <a:sym typeface="Arial"/>
              </a:rPr>
              <a:t>Piensen en la formación y respondan a las preguntas sobre los objetivos de aprendizaje en su cuaderno de ejercicios</a:t>
            </a:r>
            <a:r>
              <a:rPr lang="es-ES_tradnl" i="1" dirty="0">
                <a:sym typeface="Arial"/>
              </a:rPr>
              <a:t>.  </a:t>
            </a:r>
          </a:p>
          <a:p>
            <a:pPr marL="0" indent="0">
              <a:buNone/>
            </a:pPr>
            <a:endParaRPr lang="es-ES_tradnl" b="1" dirty="0">
              <a:sym typeface="Arial"/>
            </a:endParaRPr>
          </a:p>
          <a:p>
            <a:pPr marL="0" indent="0">
              <a:buNone/>
            </a:pPr>
            <a:r>
              <a:rPr lang="es-ES_tradnl" b="1" dirty="0">
                <a:sym typeface="Arial"/>
              </a:rPr>
              <a:t>ACTIVIDAD INDIVIDUAL (5 minutos)</a:t>
            </a:r>
            <a:endParaRPr lang="es-ES_tradnl" i="1" dirty="0">
              <a:sym typeface="Arial"/>
            </a:endParaRPr>
          </a:p>
          <a:p>
            <a:pPr>
              <a:defRPr/>
            </a:pPr>
            <a:r>
              <a:rPr lang="es-ES_tradnl" dirty="0">
                <a:sym typeface="Arial"/>
              </a:rPr>
              <a:t>Dé 5 minutos a los/as participantes para hacer la actividad.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s-ES_tradnl" dirty="0"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_tradnl" b="1" dirty="0">
                <a:sym typeface="Arial"/>
              </a:rPr>
              <a:t>DEBATE GENERAL (5 minutos)</a:t>
            </a:r>
          </a:p>
          <a:p>
            <a:r>
              <a:rPr lang="es-ES_tradnl" dirty="0">
                <a:sym typeface="Arial"/>
              </a:rPr>
              <a:t>Invite a varios/as voluntarios/as a compartir su reflexión.</a:t>
            </a:r>
          </a:p>
          <a:p>
            <a:endParaRPr lang="es-ES_tradnl" i="1" dirty="0">
              <a:sym typeface="Arial"/>
            </a:endParaRPr>
          </a:p>
          <a:p>
            <a:pPr marL="0" indent="0">
              <a:buNone/>
            </a:pPr>
            <a:r>
              <a:rPr lang="es-ES_tradnl" b="1" dirty="0">
                <a:sym typeface="Arial"/>
              </a:rPr>
              <a:t>INTRODUCCIÓN</a:t>
            </a:r>
          </a:p>
          <a:p>
            <a:r>
              <a:rPr lang="es-ES_tradnl" dirty="0">
                <a:sym typeface="Arial"/>
              </a:rPr>
              <a:t>Continúe en la </a:t>
            </a:r>
            <a:r>
              <a:rPr lang="es-ES_tradnl" b="1" dirty="0">
                <a:sym typeface="Arial"/>
              </a:rPr>
              <a:t>página 35 del Cuaderno de ejercicios: Reflexión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i="1" noProof="0" dirty="0">
                <a:sym typeface="Arial"/>
              </a:rPr>
              <a:t>¿Qué ha llamado su atención</a:t>
            </a:r>
            <a:r>
              <a:rPr lang="es-ES_tradnl" i="1" dirty="0">
                <a:sym typeface="Arial"/>
              </a:rPr>
              <a:t>? ¿Qué ha sido difícil? ¿Sobre qué le gustaría aprender más?</a:t>
            </a:r>
          </a:p>
          <a:p>
            <a:r>
              <a:rPr lang="es-ES_tradnl" i="1" dirty="0">
                <a:sym typeface="Arial"/>
              </a:rPr>
              <a:t>Escriban sus reflexiones.</a:t>
            </a:r>
          </a:p>
          <a:p>
            <a:pPr marL="0" indent="0">
              <a:buNone/>
            </a:pPr>
            <a:endParaRPr lang="es-ES_tradnl" dirty="0">
              <a:sym typeface="Arial"/>
            </a:endParaRPr>
          </a:p>
          <a:p>
            <a:pPr marL="0" indent="0">
              <a:buNone/>
            </a:pPr>
            <a:r>
              <a:rPr lang="es-ES_tradnl" b="1" dirty="0">
                <a:sym typeface="Arial"/>
              </a:rPr>
              <a:t>ACTIVIDAD INDIVIDUAL (5 minutos)</a:t>
            </a:r>
          </a:p>
          <a:p>
            <a:r>
              <a:rPr lang="es-ES_tradnl" dirty="0">
                <a:sym typeface="Arial"/>
              </a:rPr>
              <a:t>Dé 5 minutos a los/as participantes para hacer la actividad.</a:t>
            </a:r>
            <a:endParaRPr lang="es-ES_tradnl" b="1" dirty="0">
              <a:sym typeface="Arial"/>
            </a:endParaRPr>
          </a:p>
          <a:p>
            <a:pPr marL="0" indent="0">
              <a:buNone/>
            </a:pPr>
            <a:endParaRPr lang="es-ES_tradnl" dirty="0">
              <a:sym typeface="Arial"/>
            </a:endParaRPr>
          </a:p>
          <a:p>
            <a:pPr marL="0" indent="0">
              <a:buNone/>
            </a:pPr>
            <a:r>
              <a:rPr lang="es-ES_tradnl" b="1" dirty="0">
                <a:sym typeface="Arial"/>
              </a:rPr>
              <a:t>DEBATE GENERAL (5 minutos)</a:t>
            </a:r>
          </a:p>
          <a:p>
            <a:r>
              <a:rPr lang="es-ES_tradnl" dirty="0">
                <a:sym typeface="Arial"/>
              </a:rPr>
              <a:t>Invite a varios/as voluntarios/as a compartir su reflexión.</a:t>
            </a:r>
          </a:p>
          <a:p>
            <a:r>
              <a:rPr lang="es-ES_tradnl" i="0" noProof="0" dirty="0">
                <a:sym typeface="Arial"/>
              </a:rPr>
              <a:t>Infórmeles cuándo iniciará el siguiente módulo de la formación.</a:t>
            </a:r>
          </a:p>
          <a:p>
            <a:r>
              <a:rPr lang="es-ES_tradnl" i="0" noProof="0" dirty="0">
                <a:sym typeface="Arial"/>
              </a:rPr>
              <a:t>Agradezca a los/as participantes su participación.</a:t>
            </a:r>
            <a:endParaRPr lang="es-ES_tradnl" sz="1100" noProof="0" dirty="0">
              <a:sym typeface="Arial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F8B8E43-65E3-4C96-0C7A-6F1B04BD5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35941750-254C-CDE6-3AA9-8E906145EACC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INTRODUCCIÓN</a:t>
            </a:r>
          </a:p>
          <a:p>
            <a:r>
              <a:rPr lang="es-ES_tradnl" i="1" noProof="0" dirty="0">
                <a:sym typeface="Arial"/>
              </a:rPr>
              <a:t>Comenzaremos haciendo un breve repaso sobre las competencias básicas y esenciales que todo/a asistente social debe tener.</a:t>
            </a:r>
            <a:endParaRPr lang="es-ES_tradnl" i="1" noProof="0" dirty="0"/>
          </a:p>
          <a:p>
            <a:r>
              <a:rPr lang="es-ES_tradnl" noProof="0" dirty="0">
                <a:sym typeface="Helvetica Neue"/>
              </a:rPr>
              <a:t>Divida a los/as participantes en tres grupos.</a:t>
            </a:r>
          </a:p>
          <a:p>
            <a:pPr lvl="1"/>
            <a:r>
              <a:rPr lang="es-ES_tradnl" noProof="0" dirty="0">
                <a:sym typeface="Helvetica Neue"/>
              </a:rPr>
              <a:t>Asígnele un tema a cada grupo.</a:t>
            </a:r>
          </a:p>
          <a:p>
            <a:r>
              <a:rPr lang="es-ES_tradnl" i="1" noProof="0" dirty="0">
                <a:sym typeface="Helvetica Neue"/>
              </a:rPr>
              <a:t>En sus grupos:</a:t>
            </a:r>
            <a:endParaRPr lang="es-ES_tradnl" i="1" noProof="0" dirty="0"/>
          </a:p>
          <a:p>
            <a:pPr lvl="1"/>
            <a:r>
              <a:rPr lang="es-ES_tradnl" i="1" noProof="0" dirty="0">
                <a:sym typeface="Helvetica Neue"/>
              </a:rPr>
              <a:t>Preparen una breve presentación sobre lo que hayan aprendido en relación con el tema que les haya tocado. </a:t>
            </a:r>
          </a:p>
          <a:p>
            <a:pPr lvl="1"/>
            <a:r>
              <a:rPr lang="es-ES_tradnl" i="1" noProof="0" dirty="0">
                <a:sym typeface="Helvetica Neue"/>
              </a:rPr>
              <a:t>Sus presentaciones deben durar de 3-4 minutos. </a:t>
            </a:r>
          </a:p>
          <a:p>
            <a:pPr lvl="1"/>
            <a:r>
              <a:rPr lang="es-ES_tradnl" i="1" noProof="0" dirty="0">
                <a:sym typeface="Helvetica Neue"/>
              </a:rPr>
              <a:t>Si lo desean, pueden revisar las notas que hayan tomado en su cuaderno de ejercicios.</a:t>
            </a:r>
            <a:endParaRPr lang="es-ES_tradnl" i="1" noProof="0" dirty="0"/>
          </a:p>
          <a:p>
            <a:pPr lvl="1"/>
            <a:r>
              <a:rPr lang="es-ES_tradnl" i="1" noProof="0" dirty="0">
                <a:sym typeface="Helvetica Neue"/>
              </a:rPr>
              <a:t>No deben describir la sesión, sino enfocarse en: </a:t>
            </a:r>
            <a:endParaRPr lang="es-ES_tradnl" i="1" noProof="0" dirty="0">
              <a:sym typeface="Calibri"/>
            </a:endParaRPr>
          </a:p>
          <a:p>
            <a:pPr lvl="2"/>
            <a:r>
              <a:rPr lang="es-ES_tradnl" i="1" noProof="0" dirty="0">
                <a:sym typeface="Helvetica Neue"/>
              </a:rPr>
              <a:t>Resaltar los puntos más importantes con relación a ese tema.</a:t>
            </a:r>
          </a:p>
          <a:p>
            <a:pPr lvl="2"/>
            <a:r>
              <a:rPr lang="es-ES_tradnl" i="1" noProof="0" dirty="0">
                <a:sym typeface="Helvetica Neue"/>
              </a:rPr>
              <a:t>Explicar por qué es importante que los/as asistentes sociales tengan esos conocimientos/competencias.</a:t>
            </a:r>
            <a:endParaRPr lang="es-ES_tradnl" i="1" noProof="0" dirty="0">
              <a:sym typeface="Courier New"/>
            </a:endParaRPr>
          </a:p>
          <a:p>
            <a:endParaRPr lang="es-ES_tradnl" noProof="0" dirty="0">
              <a:sym typeface="Helvetica Neue"/>
            </a:endParaRPr>
          </a:p>
          <a:p>
            <a:pPr marL="0" indent="0">
              <a:buNone/>
            </a:pPr>
            <a:r>
              <a:rPr lang="es-ES_tradnl" b="1" noProof="0" dirty="0">
                <a:sym typeface="Helvetica Neue"/>
              </a:rPr>
              <a:t>ACTIVIDAD EN GRUPO (10 minutos)</a:t>
            </a:r>
          </a:p>
          <a:p>
            <a:r>
              <a:rPr lang="es-ES_tradnl" noProof="0" dirty="0">
                <a:sym typeface="Helvetica Neue"/>
              </a:rPr>
              <a:t>Dé a los/as participantes de 5 a 10 minutos para hacer la actividad.</a:t>
            </a:r>
          </a:p>
          <a:p>
            <a:r>
              <a:rPr lang="es-ES_tradnl" noProof="0" dirty="0">
                <a:sym typeface="Helvetica Neue"/>
              </a:rPr>
              <a:t>Compruebe que los grupos están preparados para hacer su presentación (p. ej., decidieron quién va a hablar, etc.).</a:t>
            </a:r>
          </a:p>
          <a:p>
            <a:r>
              <a:rPr lang="es-ES_tradnl" noProof="0" dirty="0">
                <a:sym typeface="Helvetica Neue"/>
              </a:rPr>
              <a:t>Recuérdeles que la presentación debe ser breve y concisa.</a:t>
            </a:r>
          </a:p>
          <a:p>
            <a:pPr marL="0" indent="0">
              <a:buNone/>
            </a:pPr>
            <a:endParaRPr lang="es-ES_tradnl" noProof="0" dirty="0">
              <a:sym typeface="Helvetica Neue"/>
            </a:endParaRPr>
          </a:p>
          <a:p>
            <a:pPr marL="0" indent="0">
              <a:buNone/>
            </a:pPr>
            <a:r>
              <a:rPr lang="es-ES_tradnl" b="1" noProof="0" dirty="0"/>
              <a:t>DEBATE GENERAL</a:t>
            </a:r>
          </a:p>
          <a:p>
            <a:r>
              <a:rPr lang="es-ES_tradnl" noProof="0" dirty="0">
                <a:sym typeface="Helvetica Neue"/>
              </a:rPr>
              <a:t>Instrucciones:</a:t>
            </a:r>
          </a:p>
          <a:p>
            <a:pPr lvl="1"/>
            <a:r>
              <a:rPr lang="es-ES_tradnl" noProof="0" dirty="0">
                <a:sym typeface="Helvetica Neue"/>
              </a:rPr>
              <a:t>Invite a cada grupo a hacer su presentación en 2-3 minutos.</a:t>
            </a:r>
          </a:p>
          <a:p>
            <a:pPr lvl="1"/>
            <a:r>
              <a:rPr lang="es-ES_tradnl" noProof="0" dirty="0">
                <a:sym typeface="Helvetica Neue"/>
              </a:rPr>
              <a:t>Corrija o complemente sus respuestas según corresponda.</a:t>
            </a:r>
          </a:p>
          <a:p>
            <a:pPr lvl="1"/>
            <a:r>
              <a:rPr lang="es-ES_tradnl" noProof="0" dirty="0">
                <a:sym typeface="Helvetica Neue"/>
              </a:rPr>
              <a:t>Pregúntele a los demás participantes si tienen alguna duda o desean añadir algo.</a:t>
            </a:r>
          </a:p>
          <a:p>
            <a:r>
              <a:rPr lang="es-ES_tradnl" i="1" noProof="0" dirty="0">
                <a:sym typeface="Helvetica Neue"/>
              </a:rPr>
              <a:t>Ahora que ya hicimos un repaso del módulo anterior, podemos hablar sobre este módulo y sus objetivos.</a:t>
            </a:r>
            <a:endParaRPr lang="es-ES_tradnl" i="1" noProof="0" dirty="0">
              <a:sym typeface="Calibri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4D04065-2BD0-2273-5413-1A5AC571E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381FF66A-FC84-A350-7A05-245A73F8772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>
                <a:sym typeface="Arial"/>
              </a:rPr>
              <a:t>En este módulo hablaremos sobre las habilidades y competencias personales que son necesarias en la gestión de casos de protección de la infancia.</a:t>
            </a:r>
            <a:endParaRPr lang="es-ES_tradnl" i="1" noProof="0" dirty="0"/>
          </a:p>
          <a:p>
            <a:r>
              <a:rPr lang="es-ES_tradnl" i="1" noProof="0" dirty="0">
                <a:sym typeface="Arial"/>
              </a:rPr>
              <a:t>Al final de este módulo, los/as participantes serán capaces de:</a:t>
            </a:r>
          </a:p>
          <a:p>
            <a:pPr lvl="1"/>
            <a:r>
              <a:rPr lang="es-ES_tradnl" noProof="0" dirty="0">
                <a:sym typeface="Arial"/>
              </a:rPr>
              <a:t>Presente el contenido de la diapositiva.</a:t>
            </a:r>
          </a:p>
          <a:p>
            <a:pPr lvl="0"/>
            <a:r>
              <a:rPr lang="es-ES_tradnl" i="1" noProof="0" dirty="0"/>
              <a:t>Pueden consultar los objetivos de aprendizaje en</a:t>
            </a:r>
            <a:r>
              <a:rPr lang="es-ES_tradnl" i="1" noProof="0" dirty="0">
                <a:sym typeface="Arial"/>
              </a:rPr>
              <a:t> </a:t>
            </a:r>
            <a:r>
              <a:rPr lang="es-ES_tradnl" b="1" i="1" noProof="0" dirty="0">
                <a:sym typeface="Arial"/>
              </a:rPr>
              <a:t>la página 27 del Cuaderno de ejercicios: Objetivos de aprendizaje</a:t>
            </a:r>
          </a:p>
          <a:p>
            <a:r>
              <a:rPr lang="es-ES_tradnl" i="1" noProof="0" dirty="0">
                <a:sym typeface="Arial"/>
              </a:rPr>
              <a:t>¿Alguien tiene alguna pregunta o necesita alguna aclaración?</a:t>
            </a:r>
          </a:p>
          <a:p>
            <a:endParaRPr lang="es-ES_tradnl" noProof="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A8F8028-DC40-3E81-9C65-1E3EC87ED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74A59AEF-EF2B-F70A-B619-4F1919156E4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r>
              <a:rPr lang="es-ES_tradnl" noProof="0" dirty="0"/>
              <a:t>Haga referencia al marco de competencias que vieron durante el Módulo 1.</a:t>
            </a:r>
          </a:p>
          <a:p>
            <a:r>
              <a:rPr lang="es-ES_tradnl" noProof="0" dirty="0"/>
              <a:t>Haga un repaso con los/as participantes sobre los siguientes indicadores:</a:t>
            </a:r>
          </a:p>
          <a:p>
            <a:pPr lvl="1"/>
            <a:r>
              <a:rPr lang="es-ES_tradnl" noProof="0" dirty="0"/>
              <a:t>Autoconocimiento y autocontrol</a:t>
            </a:r>
          </a:p>
          <a:p>
            <a:pPr lvl="1"/>
            <a:r>
              <a:rPr lang="es-ES_tradnl" noProof="0" dirty="0"/>
              <a:t>Diversidad e inclusión </a:t>
            </a:r>
          </a:p>
          <a:p>
            <a:pPr lvl="1"/>
            <a:r>
              <a:rPr lang="es-ES_tradnl" noProof="0" dirty="0"/>
              <a:t>Responsabilidad e integridad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6DFD4A9-E540-B1AA-6F96-9BED504A3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90FD2D5C-65FB-15EF-E43E-3E108748FBD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83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SESIÓN 2 </a:t>
            </a:r>
            <a:br>
              <a:rPr lang="es-ES_tradnl" b="1" noProof="0" dirty="0"/>
            </a:br>
            <a:r>
              <a:rPr lang="es-ES_tradnl" b="1" noProof="0" dirty="0"/>
              <a:t>DURACIÓN: 2h</a:t>
            </a:r>
          </a:p>
          <a:p>
            <a:pPr marL="0" indent="0">
              <a:buNone/>
            </a:pPr>
            <a:r>
              <a:rPr lang="es-ES_tradnl" noProof="0" dirty="0"/>
              <a:t>______________________________________________________________________________</a:t>
            </a:r>
          </a:p>
          <a:p>
            <a:endParaRPr lang="es-ES_tradnl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>
                <a:sym typeface="Arial"/>
              </a:rPr>
              <a:t>La conciencia de sí mismo (autoconciencia o autoconocimiento) es un aspecto fundamental en las habilidades personales. </a:t>
            </a:r>
          </a:p>
          <a:p>
            <a:r>
              <a:rPr lang="es-ES_tradnl" i="1" noProof="0" dirty="0">
                <a:sym typeface="Arial"/>
              </a:rPr>
              <a:t>La autoconciencia se refiere a ser conscientes sobre:</a:t>
            </a:r>
          </a:p>
          <a:p>
            <a:pPr lvl="1"/>
            <a:r>
              <a:rPr lang="es-ES_tradnl" i="1" noProof="0" dirty="0">
                <a:sym typeface="Arial"/>
              </a:rPr>
              <a:t>Nuestra personalidad</a:t>
            </a:r>
          </a:p>
          <a:p>
            <a:pPr lvl="1"/>
            <a:r>
              <a:rPr lang="es-ES_tradnl" i="1" noProof="0" dirty="0">
                <a:sym typeface="Arial"/>
              </a:rPr>
              <a:t>Nuestras fortalezas</a:t>
            </a:r>
          </a:p>
          <a:p>
            <a:pPr lvl="1"/>
            <a:r>
              <a:rPr lang="es-ES_tradnl" i="1" noProof="0" dirty="0">
                <a:sym typeface="Arial"/>
              </a:rPr>
              <a:t>Nuestros defectos</a:t>
            </a:r>
          </a:p>
          <a:p>
            <a:pPr lvl="1"/>
            <a:r>
              <a:rPr lang="es-ES_tradnl" i="1" noProof="0" dirty="0">
                <a:sym typeface="Arial"/>
              </a:rPr>
              <a:t>Nuestros sentimientos y emociones</a:t>
            </a:r>
          </a:p>
          <a:p>
            <a:r>
              <a:rPr lang="es-ES_tradnl" i="1" noProof="0" dirty="0">
                <a:sym typeface="Arial"/>
              </a:rPr>
              <a:t>Tener esta conciencia de nosotros mismos es imprescindible para:</a:t>
            </a:r>
          </a:p>
          <a:p>
            <a:pPr lvl="1"/>
            <a:r>
              <a:rPr lang="es-ES_tradnl" i="1" noProof="0" dirty="0">
                <a:sym typeface="Arial"/>
              </a:rPr>
              <a:t>Crecer personalmente</a:t>
            </a:r>
          </a:p>
          <a:p>
            <a:pPr lvl="1"/>
            <a:r>
              <a:rPr lang="es-ES_tradnl" i="1" noProof="0" dirty="0">
                <a:sym typeface="Arial"/>
              </a:rPr>
              <a:t>Gestionar nuestro comportamiento y nuestra forma de pensar </a:t>
            </a:r>
          </a:p>
          <a:p>
            <a:pPr lvl="1"/>
            <a:r>
              <a:rPr lang="es-ES_tradnl" i="1" noProof="0" dirty="0">
                <a:sym typeface="Arial"/>
              </a:rPr>
              <a:t>Ser capaces de enfrentar situaciones difíciles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E6FB299-A6A2-7102-85A6-B788F3202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F85880D1-B5C4-DDC4-CAF3-268AE3A30A0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8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0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INTRODUCCIÓN</a:t>
            </a:r>
          </a:p>
          <a:p>
            <a:r>
              <a:rPr lang="es-ES_tradnl" i="1" noProof="0" dirty="0"/>
              <a:t>Vamos a hacer una actividad muy rápida.</a:t>
            </a: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28 del Cuaderno de ejercicios: Anclas</a:t>
            </a:r>
          </a:p>
          <a:p>
            <a:r>
              <a:rPr lang="es-ES_tradnl" i="1" noProof="0" dirty="0"/>
              <a:t>En sus cuadernos de ejercicios:</a:t>
            </a:r>
          </a:p>
          <a:p>
            <a:pPr lvl="1"/>
            <a:r>
              <a:rPr lang="es-ES_tradnl" i="1" noProof="0" dirty="0"/>
              <a:t>Descríbanse en 5 palabras</a:t>
            </a:r>
          </a:p>
          <a:p>
            <a:pPr lvl="1"/>
            <a:r>
              <a:rPr lang="es-ES_tradnl" i="1" noProof="0" dirty="0"/>
              <a:t>Estas palabras pueden ser adjetivos (p. ej., inteligente, amable, nervioso) o sustantivos (p. ej., madre, amigo/a, etnia a la que pertenezca)</a:t>
            </a:r>
          </a:p>
          <a:p>
            <a:pPr lvl="1"/>
            <a:r>
              <a:rPr lang="es-ES_tradnl" i="1" noProof="0" dirty="0"/>
              <a:t>A continuación, describa cómo era usted de niño/a (en el pasado) y cómo cree que será dentro de 10 años (en el futuro) usando 5 palabras que describan su personalidad e identidad.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INDIVIDUAL (15 minutos)</a:t>
            </a:r>
          </a:p>
          <a:p>
            <a:r>
              <a:rPr lang="es-ES_tradnl" noProof="0" dirty="0"/>
              <a:t>Dé 15 minutos a los/as participantes para hacer la actividad.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GENERAL (5 minutos)</a:t>
            </a:r>
          </a:p>
          <a:p>
            <a:r>
              <a:rPr lang="es-ES_tradnl" i="1" noProof="0" dirty="0"/>
              <a:t>¿Hay alguna palabra que se repita en las tres descripciones sobre usted mismo/a? (su yo del pasado, presente y futuro)</a:t>
            </a:r>
          </a:p>
          <a:p>
            <a:pPr lvl="1"/>
            <a:r>
              <a:rPr lang="es-ES_tradnl" i="1" noProof="0" dirty="0"/>
              <a:t>Resalte las palabras que aparezcan en las tres descripciones.</a:t>
            </a:r>
          </a:p>
          <a:p>
            <a:r>
              <a:rPr lang="es-ES_tradnl" i="1" noProof="0" dirty="0"/>
              <a:t>A estas características las llamaremos “anclas”.</a:t>
            </a:r>
          </a:p>
          <a:p>
            <a:pPr lvl="1"/>
            <a:r>
              <a:rPr lang="es-ES_tradnl" i="1" noProof="0" dirty="0"/>
              <a:t>Las anclas son aquellas palabras que utilizamos para describirnos en el pasado, el presente y el futuro. </a:t>
            </a:r>
          </a:p>
          <a:p>
            <a:pPr lvl="1"/>
            <a:r>
              <a:rPr lang="es-ES_tradnl" i="1" noProof="0" dirty="0"/>
              <a:t>Son características personales que han sido constantes y que nos aportan estabilidad. </a:t>
            </a:r>
          </a:p>
          <a:p>
            <a:r>
              <a:rPr lang="es-ES_tradnl" i="1" noProof="0" dirty="0"/>
              <a:t>Como asistentes sociales es muy importante que seamos conscientes de quiénes somos, cómo nos sentimos y cuáles son nuestras fortalezas y puntos débiles.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8E04430-BF0E-87A9-C342-C37A22C06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Google Shape;725;p48:notes">
            <a:extLst>
              <a:ext uri="{FF2B5EF4-FFF2-40B4-BE49-F238E27FC236}">
                <a16:creationId xmlns:a16="http://schemas.microsoft.com/office/drawing/2014/main" id="{726016DA-683D-4B0B-9991-A3A5DFB3A7F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9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53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3CF7-DBE5-A518-4E3D-1025F55F9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54176-18E4-161E-5155-70F71D210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BFA61-0BF9-E4B8-D11F-A01CC6FC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B30F2-B4B7-DC55-289A-29912E70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5597-71BC-92B1-D2AA-6D332E05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507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27A6-17D8-F17C-564C-3E447B4A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AF259-3800-BB59-3AF8-E41F801A0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B3F3-F80C-AFED-1B65-71820319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5E587-040C-12F1-3343-9364390B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D6633-EFDA-AAEA-0F79-66F6A7D1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48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A2110-F13B-2C17-7CB8-AA76272CA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6B0A8-0B3F-5E59-7081-DA0525D94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E168-2761-44CF-618C-233E2740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3093-D4F9-61BC-1798-E9380E65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95D25-8C2B-DA69-AD35-A3DBAB57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76135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796385" y="3099692"/>
            <a:ext cx="10255073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5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94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/>
          <p:nvPr/>
        </p:nvSpPr>
        <p:spPr>
          <a:xfrm rot="1782986">
            <a:off x="657418" y="1353464"/>
            <a:ext cx="4749573" cy="4094457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9"/>
          <p:cNvSpPr txBox="1">
            <a:spLocks noGrp="1"/>
          </p:cNvSpPr>
          <p:nvPr>
            <p:ph type="title"/>
          </p:nvPr>
        </p:nvSpPr>
        <p:spPr>
          <a:xfrm>
            <a:off x="1243425" y="3099692"/>
            <a:ext cx="4015311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45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1"/>
          <p:cNvSpPr/>
          <p:nvPr/>
        </p:nvSpPr>
        <p:spPr>
          <a:xfrm>
            <a:off x="0" y="-1"/>
            <a:ext cx="12192000" cy="985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1"/>
          <p:cNvSpPr/>
          <p:nvPr/>
        </p:nvSpPr>
        <p:spPr>
          <a:xfrm>
            <a:off x="335817" y="6230028"/>
            <a:ext cx="349714" cy="40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  <a:defRPr sz="3200" b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oogle Shape;15;p51">
            <a:extLst>
              <a:ext uri="{FF2B5EF4-FFF2-40B4-BE49-F238E27FC236}">
                <a16:creationId xmlns:a16="http://schemas.microsoft.com/office/drawing/2014/main" id="{9FED4902-FEC9-04F0-AB6F-4288460AB16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35817" y="6230028"/>
            <a:ext cx="349715" cy="40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;p51">
            <a:extLst>
              <a:ext uri="{FF2B5EF4-FFF2-40B4-BE49-F238E27FC236}">
                <a16:creationId xmlns:a16="http://schemas.microsoft.com/office/drawing/2014/main" id="{BBED00DB-BF8E-CA03-492D-D6149DB51F7F}"/>
              </a:ext>
            </a:extLst>
          </p:cNvPr>
          <p:cNvSpPr/>
          <p:nvPr userDrawn="1"/>
        </p:nvSpPr>
        <p:spPr>
          <a:xfrm>
            <a:off x="766810" y="6277445"/>
            <a:ext cx="1037466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Level 2 Module 2: </a:t>
            </a:r>
            <a:r>
              <a:rPr lang="en-US" sz="1400" b="1" i="0" u="none" strike="noStrike" cap="none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Personal Competencies (part 1)</a:t>
            </a:r>
          </a:p>
        </p:txBody>
      </p:sp>
    </p:spTree>
    <p:extLst>
      <p:ext uri="{BB962C8B-B14F-4D97-AF65-F5344CB8AC3E}">
        <p14:creationId xmlns:p14="http://schemas.microsoft.com/office/powerpoint/2010/main" val="38543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4F99-E42B-462E-DA04-8D34254A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A672-2693-05DE-05B8-5B72DB668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69B4-2F30-BDEE-36C9-7FF9B55F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FC41-DDD9-EFFF-BF2D-668F92F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C1BD6-44DB-C187-8D3B-CD9C3639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8530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6902-FFC8-2CAC-0E0E-2B74651D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58B31-F3CD-0646-BA31-FD7B17615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85E40-DD60-664F-C490-1C9C7454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6B36-9220-A4B5-9C14-60708CBB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3177-870D-7C67-AAC6-38F9DB3E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659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0CF0-FE7C-0B30-B44B-A7980A2F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43EB1-5A83-CD4D-4C03-3B25C326B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997B5-7BFC-022B-F598-1FD1CB14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0038E-D6E7-815B-FFB2-A7433C7B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B4AE6-7CD7-7D17-41DB-013AFDE4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0F7D0-C8CD-F1D0-9BC8-02587A11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442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409B-C6B7-D909-74DA-CDEB2BF9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1EC10-D1E1-F58D-EA76-1FA735186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46925-1770-C0F1-6D3F-20FA2F087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26247-E074-5CA0-C1EC-E1329CECB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0FDD9-428E-0B03-8716-BCC081571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82FD2-280D-11FE-0478-965EF3B8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0A2D0-D731-89AA-9AC6-7FC35AAC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F003F-623A-BFF2-F3FE-350A7F0F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922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71B0-E5F9-55A5-4D5B-969D042B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B9CF9-05F4-D203-4B9F-F78BD7C2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32E2E-8046-DC1C-C25D-C0E15052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42F28-2141-B86B-4670-B791C74E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204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2EF76-BE8E-96E6-7A66-5EEB935D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8E60C-0278-FC0B-DD46-3FA641B4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ECF68-B91E-508F-A610-373E8C6D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373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BC1E-BE3E-6499-BF14-4FB8CAC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70530-9AF6-ACCB-D327-771EB8216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AC71A-642A-D94D-F48E-B009681D8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C7CD2-3EDE-3EA4-E675-88460781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4D805-B4EB-D793-D860-F8EC7428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13F13-FC34-5587-EB98-59718EFB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305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9261-C3BB-391C-97E8-A08901ED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8786D-7A50-B372-ADF2-0747BC63C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3320B-2044-D968-4328-13B753640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758BE-3E2F-9A22-1ADE-D775B4AB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E6197-6B38-584F-816A-EC165DD3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2DFD-83DB-FC20-9E35-F49823C5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778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9ADB0-8537-8E68-0499-C96E38D6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637D8-FA92-0478-ADF6-A2441D4A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0500A-BFBF-DAAB-99F0-9289128E9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DE0B-C3DD-4A8C-AC9D-22A41A0FE01F}" type="datetimeFigureOut">
              <a:rPr lang="en-BE" smtClean="0"/>
              <a:t>02/05/2023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EBBC0-79B3-FC29-8936-1A1A23D0E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A010-BDC8-DB92-01A3-C8114F0A3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95DC-E0FB-4ECD-B82C-0ADE88064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6584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CAA88-B05C-FAFB-F4B3-9E8193383991}"/>
              </a:ext>
            </a:extLst>
          </p:cNvPr>
          <p:cNvSpPr txBox="1"/>
          <p:nvPr/>
        </p:nvSpPr>
        <p:spPr>
          <a:xfrm>
            <a:off x="1052196" y="1210278"/>
            <a:ext cx="49100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Habilidades personales</a:t>
            </a:r>
          </a:p>
          <a:p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Parte 1: Autoconciencia, diversidad e inclusión, responsabilidad e integridad</a:t>
            </a:r>
          </a:p>
          <a:p>
            <a:endParaRPr lang="es-ES_tradnl" sz="28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s-ES_tradnl" sz="2800" b="1" spc="3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NIVEL 2 MÓDULO 2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C0BA1F0-CD7D-3DD4-666C-A986CE3EE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93" y="5213247"/>
            <a:ext cx="2405008" cy="92346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D6A1898-F9A4-970F-E655-D46186012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6" y="5314888"/>
            <a:ext cx="2405009" cy="6858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15B712-B9E5-0137-30BE-BA0F1ACE8EFD}"/>
              </a:ext>
            </a:extLst>
          </p:cNvPr>
          <p:cNvGrpSpPr/>
          <p:nvPr/>
        </p:nvGrpSpPr>
        <p:grpSpPr>
          <a:xfrm>
            <a:off x="6635901" y="1122143"/>
            <a:ext cx="4600037" cy="4441375"/>
            <a:chOff x="6235949" y="1506221"/>
            <a:chExt cx="1084680" cy="1047268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AAE98E3-B805-67AC-339F-370C0042767C}"/>
                </a:ext>
              </a:extLst>
            </p:cNvPr>
            <p:cNvSpPr/>
            <p:nvPr/>
          </p:nvSpPr>
          <p:spPr>
            <a:xfrm rot="1782986">
              <a:off x="6235949" y="1506221"/>
              <a:ext cx="1084680" cy="98526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7B5ACC-7A12-533B-71C2-84FB8D0C708E}"/>
                </a:ext>
              </a:extLst>
            </p:cNvPr>
            <p:cNvGrpSpPr/>
            <p:nvPr/>
          </p:nvGrpSpPr>
          <p:grpSpPr>
            <a:xfrm>
              <a:off x="6537176" y="1699791"/>
              <a:ext cx="359797" cy="853698"/>
              <a:chOff x="2068313" y="2482622"/>
              <a:chExt cx="376359" cy="892995"/>
            </a:xfrm>
            <a:solidFill>
              <a:schemeClr val="bg1"/>
            </a:solidFill>
          </p:grpSpPr>
          <p:sp>
            <p:nvSpPr>
              <p:cNvPr id="11" name="Round Same Side Corner Rectangle 23">
                <a:extLst>
                  <a:ext uri="{FF2B5EF4-FFF2-40B4-BE49-F238E27FC236}">
                    <a16:creationId xmlns:a16="http://schemas.microsoft.com/office/drawing/2014/main" id="{884A3542-81C4-B8EB-E412-40EB2BDA445F}"/>
                  </a:ext>
                </a:extLst>
              </p:cNvPr>
              <p:cNvSpPr/>
              <p:nvPr/>
            </p:nvSpPr>
            <p:spPr>
              <a:xfrm>
                <a:off x="2071073" y="2923619"/>
                <a:ext cx="372129" cy="4519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8CFF387-2FDB-2458-6EA7-1F7422740FAF}"/>
                  </a:ext>
                </a:extLst>
              </p:cNvPr>
              <p:cNvSpPr/>
              <p:nvPr/>
            </p:nvSpPr>
            <p:spPr>
              <a:xfrm>
                <a:off x="2068313" y="2482622"/>
                <a:ext cx="376359" cy="376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E65EFE5-7BF3-6935-8AF6-0E34D164436D}"/>
              </a:ext>
            </a:extLst>
          </p:cNvPr>
          <p:cNvSpPr/>
          <p:nvPr/>
        </p:nvSpPr>
        <p:spPr>
          <a:xfrm>
            <a:off x="9533147" y="3468922"/>
            <a:ext cx="675566" cy="675566"/>
          </a:xfrm>
          <a:prstGeom prst="star5">
            <a:avLst>
              <a:gd name="adj" fmla="val 28484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7228069-64F9-B421-519B-30FAB5FF7B39}"/>
              </a:ext>
            </a:extLst>
          </p:cNvPr>
          <p:cNvSpPr/>
          <p:nvPr/>
        </p:nvSpPr>
        <p:spPr>
          <a:xfrm>
            <a:off x="7033716" y="1715305"/>
            <a:ext cx="4560914" cy="3856060"/>
          </a:xfrm>
          <a:prstGeom prst="roundRect">
            <a:avLst>
              <a:gd name="adj" fmla="val 1186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7C61A-0206-363E-1992-EA42520D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Autoconciencia o autoconocimiento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0D052-C7F1-B6F9-5051-084F58416B27}"/>
              </a:ext>
            </a:extLst>
          </p:cNvPr>
          <p:cNvSpPr txBox="1"/>
          <p:nvPr/>
        </p:nvSpPr>
        <p:spPr>
          <a:xfrm>
            <a:off x="7304670" y="1816087"/>
            <a:ext cx="4109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La autoconciencia es importante para:</a:t>
            </a:r>
          </a:p>
          <a:p>
            <a:endParaRPr lang="es-ES_trad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Crecer como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Ganar confianza en nosotros mismos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Tener una conciencia clara sobre nuestras capacidades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Comunicarnos y construir relaciones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Responder con empatía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Tomar decisiones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5B75-623E-F8EF-1080-1903C050B15B}"/>
              </a:ext>
            </a:extLst>
          </p:cNvPr>
          <p:cNvSpPr txBox="1"/>
          <p:nvPr/>
        </p:nvSpPr>
        <p:spPr>
          <a:xfrm>
            <a:off x="622327" y="1881551"/>
            <a:ext cx="286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 Autoconciencia interna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DD2D0-F7FF-5B26-9F23-5603D4BBDA90}"/>
              </a:ext>
            </a:extLst>
          </p:cNvPr>
          <p:cNvSpPr txBox="1"/>
          <p:nvPr/>
        </p:nvSpPr>
        <p:spPr>
          <a:xfrm>
            <a:off x="3727166" y="1881551"/>
            <a:ext cx="215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 Autoconciencia</a:t>
            </a:r>
          </a:p>
          <a:p>
            <a:pPr algn="ctr"/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FB2A30-A8A0-7FAB-50D2-BB868231777C}"/>
              </a:ext>
            </a:extLst>
          </p:cNvPr>
          <p:cNvGrpSpPr/>
          <p:nvPr/>
        </p:nvGrpSpPr>
        <p:grpSpPr>
          <a:xfrm>
            <a:off x="3125104" y="3639898"/>
            <a:ext cx="3414043" cy="1974087"/>
            <a:chOff x="5736551" y="4800026"/>
            <a:chExt cx="2341172" cy="136528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44DE8A-4614-B816-8ADE-256CA9B5AB6A}"/>
                </a:ext>
              </a:extLst>
            </p:cNvPr>
            <p:cNvGrpSpPr/>
            <p:nvPr/>
          </p:nvGrpSpPr>
          <p:grpSpPr>
            <a:xfrm>
              <a:off x="5736551" y="5425827"/>
              <a:ext cx="393082" cy="731012"/>
              <a:chOff x="2435824" y="2679091"/>
              <a:chExt cx="327409" cy="608880"/>
            </a:xfrm>
            <a:grpFill/>
          </p:grpSpPr>
          <p:sp>
            <p:nvSpPr>
              <p:cNvPr id="44" name="Round Same Side Corner Rectangle 46">
                <a:extLst>
                  <a:ext uri="{FF2B5EF4-FFF2-40B4-BE49-F238E27FC236}">
                    <a16:creationId xmlns:a16="http://schemas.microsoft.com/office/drawing/2014/main" id="{3AC0E0FE-EFC4-472B-47D9-BF9E1EF0A6C2}"/>
                  </a:ext>
                </a:extLst>
              </p:cNvPr>
              <p:cNvSpPr/>
              <p:nvPr/>
            </p:nvSpPr>
            <p:spPr>
              <a:xfrm>
                <a:off x="2438223" y="3062732"/>
                <a:ext cx="323729" cy="2252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653F45-BD9D-2E43-1A96-7E33146F934B}"/>
                  </a:ext>
                </a:extLst>
              </p:cNvPr>
              <p:cNvSpPr/>
              <p:nvPr/>
            </p:nvSpPr>
            <p:spPr>
              <a:xfrm>
                <a:off x="2435824" y="2679091"/>
                <a:ext cx="327409" cy="32740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7355495-0BBC-D319-1B2E-714912AA0C74}"/>
                </a:ext>
              </a:extLst>
            </p:cNvPr>
            <p:cNvGrpSpPr/>
            <p:nvPr/>
          </p:nvGrpSpPr>
          <p:grpSpPr>
            <a:xfrm>
              <a:off x="7152013" y="5193108"/>
              <a:ext cx="393082" cy="968804"/>
              <a:chOff x="3150503" y="2679091"/>
              <a:chExt cx="327409" cy="806943"/>
            </a:xfrm>
            <a:grpFill/>
          </p:grpSpPr>
          <p:sp>
            <p:nvSpPr>
              <p:cNvPr id="42" name="Round Same Side Corner Rectangle 46">
                <a:extLst>
                  <a:ext uri="{FF2B5EF4-FFF2-40B4-BE49-F238E27FC236}">
                    <a16:creationId xmlns:a16="http://schemas.microsoft.com/office/drawing/2014/main" id="{9E8F3E2D-97DA-BDD5-DC18-B6E08A2D66ED}"/>
                  </a:ext>
                </a:extLst>
              </p:cNvPr>
              <p:cNvSpPr/>
              <p:nvPr/>
            </p:nvSpPr>
            <p:spPr>
              <a:xfrm>
                <a:off x="3152904" y="3062732"/>
                <a:ext cx="323729" cy="42330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D9A270D-5A72-2376-18F7-909D3D7C8486}"/>
                  </a:ext>
                </a:extLst>
              </p:cNvPr>
              <p:cNvSpPr/>
              <p:nvPr/>
            </p:nvSpPr>
            <p:spPr>
              <a:xfrm>
                <a:off x="3150503" y="2679091"/>
                <a:ext cx="327409" cy="32740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84DEFF6-92BD-0C4A-EC8E-36ADECF279CD}"/>
                </a:ext>
              </a:extLst>
            </p:cNvPr>
            <p:cNvGrpSpPr/>
            <p:nvPr/>
          </p:nvGrpSpPr>
          <p:grpSpPr>
            <a:xfrm>
              <a:off x="7684641" y="4800026"/>
              <a:ext cx="393082" cy="1365282"/>
              <a:chOff x="2675601" y="2682426"/>
              <a:chExt cx="327409" cy="1137181"/>
            </a:xfrm>
            <a:grpFill/>
          </p:grpSpPr>
          <p:sp>
            <p:nvSpPr>
              <p:cNvPr id="40" name="Round Same Side Corner Rectangle 46">
                <a:extLst>
                  <a:ext uri="{FF2B5EF4-FFF2-40B4-BE49-F238E27FC236}">
                    <a16:creationId xmlns:a16="http://schemas.microsoft.com/office/drawing/2014/main" id="{F5923031-24AB-C2D9-3B4C-E5BB55C3B8DD}"/>
                  </a:ext>
                </a:extLst>
              </p:cNvPr>
              <p:cNvSpPr/>
              <p:nvPr/>
            </p:nvSpPr>
            <p:spPr>
              <a:xfrm>
                <a:off x="2677439" y="3069783"/>
                <a:ext cx="323729" cy="74982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1714CC6-B1FC-F3DA-7D85-6BBC20C62B17}"/>
                  </a:ext>
                </a:extLst>
              </p:cNvPr>
              <p:cNvSpPr/>
              <p:nvPr/>
            </p:nvSpPr>
            <p:spPr>
              <a:xfrm>
                <a:off x="2675601" y="2682426"/>
                <a:ext cx="327409" cy="32740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9709B636-A3FC-98BD-F8AE-A332FB3F13E6}"/>
              </a:ext>
            </a:extLst>
          </p:cNvPr>
          <p:cNvSpPr/>
          <p:nvPr/>
        </p:nvSpPr>
        <p:spPr>
          <a:xfrm>
            <a:off x="1710462" y="3247284"/>
            <a:ext cx="708160" cy="6855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A31C32-EE4C-1EE1-8C30-0E66AE6D8F7C}"/>
              </a:ext>
            </a:extLst>
          </p:cNvPr>
          <p:cNvSpPr/>
          <p:nvPr/>
        </p:nvSpPr>
        <p:spPr>
          <a:xfrm>
            <a:off x="1453934" y="2987330"/>
            <a:ext cx="1176602" cy="1176602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102B5C-AB18-AF3F-590A-B9515A683E67}"/>
              </a:ext>
            </a:extLst>
          </p:cNvPr>
          <p:cNvGrpSpPr/>
          <p:nvPr/>
        </p:nvGrpSpPr>
        <p:grpSpPr>
          <a:xfrm>
            <a:off x="838200" y="3549369"/>
            <a:ext cx="1126179" cy="2064616"/>
            <a:chOff x="7838339" y="2226754"/>
            <a:chExt cx="1969639" cy="3730164"/>
          </a:xfrm>
          <a:solidFill>
            <a:schemeClr val="accent2">
              <a:lumMod val="75000"/>
            </a:schemeClr>
          </a:solidFill>
        </p:grpSpPr>
        <p:sp>
          <p:nvSpPr>
            <p:cNvPr id="7" name="Round Same Side Corner Rectangle 3">
              <a:extLst>
                <a:ext uri="{FF2B5EF4-FFF2-40B4-BE49-F238E27FC236}">
                  <a16:creationId xmlns:a16="http://schemas.microsoft.com/office/drawing/2014/main" id="{2D2FD71F-780F-5D5B-2C1B-ACE82C31C59A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BAEAD9-543B-F169-0ADB-270C187B39DE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927768-1E12-FB8E-9000-27FE14C42361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36" name="Round Same Side Corner Rectangle 25">
                <a:extLst>
                  <a:ext uri="{FF2B5EF4-FFF2-40B4-BE49-F238E27FC236}">
                    <a16:creationId xmlns:a16="http://schemas.microsoft.com/office/drawing/2014/main" id="{F88691D3-E798-0589-8FBB-4114A0830F5B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7B90F47-D3DE-5ED9-5A10-92A0605605E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40773F8-5F5D-54D2-C7F6-4D408661B86C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1" name="Round Same Side Corner Rectangle 25">
                <a:extLst>
                  <a:ext uri="{FF2B5EF4-FFF2-40B4-BE49-F238E27FC236}">
                    <a16:creationId xmlns:a16="http://schemas.microsoft.com/office/drawing/2014/main" id="{7A166A00-9002-E956-04B8-ACE2A175A6FC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55F6FF9-2A0B-7022-CA20-8B5467918CB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8" name="Chord 57">
            <a:extLst>
              <a:ext uri="{FF2B5EF4-FFF2-40B4-BE49-F238E27FC236}">
                <a16:creationId xmlns:a16="http://schemas.microsoft.com/office/drawing/2014/main" id="{4DFB7AA2-28F4-5CC0-4312-B02F67A5C661}"/>
              </a:ext>
            </a:extLst>
          </p:cNvPr>
          <p:cNvSpPr/>
          <p:nvPr/>
        </p:nvSpPr>
        <p:spPr>
          <a:xfrm>
            <a:off x="1783507" y="3983353"/>
            <a:ext cx="573216" cy="342755"/>
          </a:xfrm>
          <a:prstGeom prst="chord">
            <a:avLst>
              <a:gd name="adj1" fmla="val 10865745"/>
              <a:gd name="adj2" fmla="val 214765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E918B2A-E57D-7847-BC5E-7C86BACA3D8B}"/>
              </a:ext>
            </a:extLst>
          </p:cNvPr>
          <p:cNvCxnSpPr>
            <a:cxnSpLocks/>
          </p:cNvCxnSpPr>
          <p:nvPr/>
        </p:nvCxnSpPr>
        <p:spPr>
          <a:xfrm>
            <a:off x="2197423" y="3113206"/>
            <a:ext cx="379769" cy="434651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34DB9E-5427-4DB1-E329-B17B72B5D1F3}"/>
              </a:ext>
            </a:extLst>
          </p:cNvPr>
          <p:cNvCxnSpPr>
            <a:cxnSpLocks/>
          </p:cNvCxnSpPr>
          <p:nvPr/>
        </p:nvCxnSpPr>
        <p:spPr>
          <a:xfrm>
            <a:off x="2209667" y="2994666"/>
            <a:ext cx="210061" cy="233126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4F4A16C-8E79-EA8C-990D-A999F8518DFC}"/>
              </a:ext>
            </a:extLst>
          </p:cNvPr>
          <p:cNvGrpSpPr/>
          <p:nvPr/>
        </p:nvGrpSpPr>
        <p:grpSpPr>
          <a:xfrm>
            <a:off x="3917707" y="3549369"/>
            <a:ext cx="1126179" cy="2064616"/>
            <a:chOff x="7838339" y="2226754"/>
            <a:chExt cx="1969639" cy="3730164"/>
          </a:xfrm>
          <a:solidFill>
            <a:schemeClr val="accent2">
              <a:lumMod val="75000"/>
            </a:schemeClr>
          </a:solidFill>
        </p:grpSpPr>
        <p:sp>
          <p:nvSpPr>
            <p:cNvPr id="67" name="Round Same Side Corner Rectangle 3">
              <a:extLst>
                <a:ext uri="{FF2B5EF4-FFF2-40B4-BE49-F238E27FC236}">
                  <a16:creationId xmlns:a16="http://schemas.microsoft.com/office/drawing/2014/main" id="{53278054-7D74-3E4C-E983-265DE228E605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FBECF9B-D55E-7A47-9F3F-FFC6FA46C3BC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5CC3899-1E5E-4280-DCDD-9014440772BC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73" name="Round Same Side Corner Rectangle 25">
                <a:extLst>
                  <a:ext uri="{FF2B5EF4-FFF2-40B4-BE49-F238E27FC236}">
                    <a16:creationId xmlns:a16="http://schemas.microsoft.com/office/drawing/2014/main" id="{3C099781-0B79-CDB4-6DC9-4FEC7DC045DB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AA1EB0-D66E-1927-F75F-F47F6C136373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591D38-C495-EC91-B579-204240C9A6B9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71" name="Round Same Side Corner Rectangle 25">
                <a:extLst>
                  <a:ext uri="{FF2B5EF4-FFF2-40B4-BE49-F238E27FC236}">
                    <a16:creationId xmlns:a16="http://schemas.microsoft.com/office/drawing/2014/main" id="{11C41AA2-6A11-8903-7470-4116FE2E83E4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F66BAA4-60C8-5B2A-A6DD-ABDD9CDD7C7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580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793C82-8356-222D-D557-758B57E0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Autoconocimiento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FE76D-8F70-2CEB-5259-FFEC1CFB34AD}"/>
              </a:ext>
            </a:extLst>
          </p:cNvPr>
          <p:cNvGrpSpPr/>
          <p:nvPr/>
        </p:nvGrpSpPr>
        <p:grpSpPr>
          <a:xfrm>
            <a:off x="6975629" y="2206626"/>
            <a:ext cx="4378171" cy="3688342"/>
            <a:chOff x="6975629" y="2111623"/>
            <a:chExt cx="4378171" cy="402346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6CEDC24-2984-5163-9E1F-9B31F6346EDC}"/>
                </a:ext>
              </a:extLst>
            </p:cNvPr>
            <p:cNvSpPr/>
            <p:nvPr/>
          </p:nvSpPr>
          <p:spPr>
            <a:xfrm>
              <a:off x="6975629" y="2111623"/>
              <a:ext cx="2139518" cy="19530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>
                  <a:latin typeface="Arial" panose="020B0604020202020204" pitchFamily="34" charset="0"/>
                  <a:cs typeface="Arial" panose="020B0604020202020204" pitchFamily="34" charset="0"/>
                </a:rPr>
                <a:t>ÁREA CONOCIDA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A9B0E98-FD46-107C-35FB-379EA3EE1E59}"/>
                </a:ext>
              </a:extLst>
            </p:cNvPr>
            <p:cNvSpPr/>
            <p:nvPr/>
          </p:nvSpPr>
          <p:spPr>
            <a:xfrm>
              <a:off x="9214282" y="2111623"/>
              <a:ext cx="2139518" cy="195308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ÁREA </a:t>
              </a:r>
              <a:br>
                <a:rPr lang="es-ES_tradnl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_tradnl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CIEGA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A561876-B046-99E6-41F8-D2B57ABBE63A}"/>
                </a:ext>
              </a:extLst>
            </p:cNvPr>
            <p:cNvSpPr/>
            <p:nvPr/>
          </p:nvSpPr>
          <p:spPr>
            <a:xfrm>
              <a:off x="6975629" y="4181997"/>
              <a:ext cx="2139518" cy="195308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ÁREA </a:t>
              </a:r>
              <a:br>
                <a:rPr lang="es-ES_tradnl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_tradnl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OCULTA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4606E83-C27B-21ED-72A0-055900075C1F}"/>
                </a:ext>
              </a:extLst>
            </p:cNvPr>
            <p:cNvSpPr/>
            <p:nvPr/>
          </p:nvSpPr>
          <p:spPr>
            <a:xfrm>
              <a:off x="9214282" y="4181997"/>
              <a:ext cx="2139518" cy="19530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>
                  <a:latin typeface="Arial" panose="020B0604020202020204" pitchFamily="34" charset="0"/>
                  <a:cs typeface="Arial" panose="020B0604020202020204" pitchFamily="34" charset="0"/>
                </a:rPr>
                <a:t>ÁREA</a:t>
              </a:r>
            </a:p>
            <a:p>
              <a:pPr algn="ctr"/>
              <a:r>
                <a:rPr lang="es-ES_tradnl" b="1">
                  <a:latin typeface="Arial" panose="020B0604020202020204" pitchFamily="34" charset="0"/>
                  <a:cs typeface="Arial" panose="020B0604020202020204" pitchFamily="34" charset="0"/>
                </a:rPr>
                <a:t>DESCONOCIDA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EA220D-43E5-5DF6-F3F9-F6A65487EBE6}"/>
              </a:ext>
            </a:extLst>
          </p:cNvPr>
          <p:cNvSpPr txBox="1"/>
          <p:nvPr/>
        </p:nvSpPr>
        <p:spPr>
          <a:xfrm>
            <a:off x="7113878" y="1560295"/>
            <a:ext cx="17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i="1">
                <a:latin typeface="Arial" panose="020B0604020202020204" pitchFamily="34" charset="0"/>
                <a:cs typeface="Arial" panose="020B0604020202020204" pitchFamily="34" charset="0"/>
              </a:rPr>
              <a:t>Yo conozco de mí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9F02F-D232-9761-AECD-C1D9726C1EB1}"/>
              </a:ext>
            </a:extLst>
          </p:cNvPr>
          <p:cNvSpPr txBox="1"/>
          <p:nvPr/>
        </p:nvSpPr>
        <p:spPr>
          <a:xfrm>
            <a:off x="9230630" y="1544693"/>
            <a:ext cx="196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i="1">
                <a:latin typeface="Arial" panose="020B0604020202020204" pitchFamily="34" charset="0"/>
                <a:cs typeface="Arial" panose="020B0604020202020204" pitchFamily="34" charset="0"/>
              </a:rPr>
              <a:t>Yo desconozco de mí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0B90B-BFA3-7565-0AE4-B2DEBF58F502}"/>
              </a:ext>
            </a:extLst>
          </p:cNvPr>
          <p:cNvSpPr txBox="1"/>
          <p:nvPr/>
        </p:nvSpPr>
        <p:spPr>
          <a:xfrm>
            <a:off x="5089585" y="2848677"/>
            <a:ext cx="17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i="1">
                <a:latin typeface="Arial" panose="020B0604020202020204" pitchFamily="34" charset="0"/>
                <a:cs typeface="Arial" panose="020B0604020202020204" pitchFamily="34" charset="0"/>
              </a:rPr>
              <a:t>Los demás conocen de mí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88A78-9661-84C5-339F-631347163ECC}"/>
              </a:ext>
            </a:extLst>
          </p:cNvPr>
          <p:cNvSpPr txBox="1"/>
          <p:nvPr/>
        </p:nvSpPr>
        <p:spPr>
          <a:xfrm>
            <a:off x="5089584" y="4631998"/>
            <a:ext cx="178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i="1">
                <a:latin typeface="Arial" panose="020B0604020202020204" pitchFamily="34" charset="0"/>
                <a:cs typeface="Arial" panose="020B0604020202020204" pitchFamily="34" charset="0"/>
              </a:rPr>
              <a:t>Los demás desconocen de mí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52E1B-6217-1384-70FE-EBCFF20458B8}"/>
              </a:ext>
            </a:extLst>
          </p:cNvPr>
          <p:cNvSpPr txBox="1"/>
          <p:nvPr/>
        </p:nvSpPr>
        <p:spPr>
          <a:xfrm>
            <a:off x="838200" y="1720840"/>
            <a:ext cx="39838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LA VENTANA DE JOHARÍ</a:t>
            </a:r>
          </a:p>
          <a:p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Estos 4 cuadrantes se refieren a lo que sabemos o no de nosotros mismos.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La ventana de Johari es un método que puede ayudarnos a desarrollar nuestra autoconciencia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38CF6-2380-EE40-E45D-99AA855E6A47}"/>
              </a:ext>
            </a:extLst>
          </p:cNvPr>
          <p:cNvSpPr txBox="1"/>
          <p:nvPr/>
        </p:nvSpPr>
        <p:spPr>
          <a:xfrm>
            <a:off x="838200" y="5012108"/>
            <a:ext cx="39838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Luft, J. e Ingham, H. (1955) </a:t>
            </a:r>
            <a:r>
              <a:rPr lang="es-ES_tradnl" sz="1400" i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Johari window, a graphic model of interpersonal awareness.</a:t>
            </a:r>
          </a:p>
        </p:txBody>
      </p:sp>
    </p:spTree>
    <p:extLst>
      <p:ext uri="{BB962C8B-B14F-4D97-AF65-F5344CB8AC3E}">
        <p14:creationId xmlns:p14="http://schemas.microsoft.com/office/powerpoint/2010/main" val="69825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5BFD-1ADF-56C4-A54D-3D49FA10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Obstáculos para la autoconciencia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4CF6F-E5D5-D1A6-C268-DE115F8D275B}"/>
              </a:ext>
            </a:extLst>
          </p:cNvPr>
          <p:cNvSpPr txBox="1"/>
          <p:nvPr/>
        </p:nvSpPr>
        <p:spPr>
          <a:xfrm>
            <a:off x="8046446" y="4489985"/>
            <a:ext cx="256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Los prejuicios inconscientes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CCFAC-AB7F-1F10-B4B1-B59A8752D4A2}"/>
              </a:ext>
            </a:extLst>
          </p:cNvPr>
          <p:cNvSpPr txBox="1"/>
          <p:nvPr/>
        </p:nvSpPr>
        <p:spPr>
          <a:xfrm>
            <a:off x="4750796" y="4415765"/>
            <a:ext cx="2566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Ignorar nuestros sentimientos y emociones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84837-5146-7D0D-A95C-D04E67CF30E3}"/>
              </a:ext>
            </a:extLst>
          </p:cNvPr>
          <p:cNvSpPr txBox="1"/>
          <p:nvPr/>
        </p:nvSpPr>
        <p:spPr>
          <a:xfrm>
            <a:off x="1262642" y="4446403"/>
            <a:ext cx="256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La falta de información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B9EC3A-8B35-E306-851C-D8D14171BA13}"/>
              </a:ext>
            </a:extLst>
          </p:cNvPr>
          <p:cNvGrpSpPr/>
          <p:nvPr/>
        </p:nvGrpSpPr>
        <p:grpSpPr>
          <a:xfrm>
            <a:off x="1800703" y="2411597"/>
            <a:ext cx="1496887" cy="1522646"/>
            <a:chOff x="1143655" y="2517569"/>
            <a:chExt cx="1049034" cy="1067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91091B1-D50E-1E16-0FA9-0EE48CAC3633}"/>
                </a:ext>
              </a:extLst>
            </p:cNvPr>
            <p:cNvSpPr/>
            <p:nvPr/>
          </p:nvSpPr>
          <p:spPr>
            <a:xfrm>
              <a:off x="1143655" y="2517569"/>
              <a:ext cx="673525" cy="451262"/>
            </a:xfrm>
            <a:prstGeom prst="wedgeRoundRectCallout">
              <a:avLst>
                <a:gd name="adj1" fmla="val -36701"/>
                <a:gd name="adj2" fmla="val 80922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A8DEC57-D011-6AE4-A07D-C8676C35C924}"/>
                </a:ext>
              </a:extLst>
            </p:cNvPr>
            <p:cNvSpPr/>
            <p:nvPr/>
          </p:nvSpPr>
          <p:spPr>
            <a:xfrm>
              <a:off x="1519164" y="3133393"/>
              <a:ext cx="673525" cy="451262"/>
            </a:xfrm>
            <a:prstGeom prst="wedgeRoundRectCallout">
              <a:avLst>
                <a:gd name="adj1" fmla="val -36701"/>
                <a:gd name="adj2" fmla="val 80922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1" name="Graphic 10" descr="Walk with solid fill">
            <a:extLst>
              <a:ext uri="{FF2B5EF4-FFF2-40B4-BE49-F238E27FC236}">
                <a16:creationId xmlns:a16="http://schemas.microsoft.com/office/drawing/2014/main" id="{57640BA7-15AC-2D43-5304-F4E1474D2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7537" y="2196935"/>
            <a:ext cx="2084120" cy="2084120"/>
          </a:xfrm>
          <a:prstGeom prst="rect">
            <a:avLst/>
          </a:prstGeom>
        </p:spPr>
      </p:pic>
      <p:sp>
        <p:nvSpPr>
          <p:cNvPr id="14" name="Heart 13">
            <a:extLst>
              <a:ext uri="{FF2B5EF4-FFF2-40B4-BE49-F238E27FC236}">
                <a16:creationId xmlns:a16="http://schemas.microsoft.com/office/drawing/2014/main" id="{BA9F97BF-E165-DA37-1D81-D32C53F8BFAE}"/>
              </a:ext>
            </a:extLst>
          </p:cNvPr>
          <p:cNvSpPr/>
          <p:nvPr/>
        </p:nvSpPr>
        <p:spPr>
          <a:xfrm>
            <a:off x="4898990" y="2803397"/>
            <a:ext cx="700235" cy="625603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9C42FC-FFC9-2D69-F6BF-B956731A575F}"/>
              </a:ext>
            </a:extLst>
          </p:cNvPr>
          <p:cNvGrpSpPr/>
          <p:nvPr/>
        </p:nvGrpSpPr>
        <p:grpSpPr>
          <a:xfrm>
            <a:off x="8900186" y="1953649"/>
            <a:ext cx="1086478" cy="2276734"/>
            <a:chOff x="8900186" y="1953649"/>
            <a:chExt cx="1086478" cy="227673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2F1F4F5-50DA-8081-566D-3C1BC42F7CC1}"/>
                </a:ext>
              </a:extLst>
            </p:cNvPr>
            <p:cNvSpPr/>
            <p:nvPr/>
          </p:nvSpPr>
          <p:spPr>
            <a:xfrm rot="20580589">
              <a:off x="9074610" y="2194577"/>
              <a:ext cx="505427" cy="50542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Round Same Side Corner Rectangle 3">
              <a:extLst>
                <a:ext uri="{FF2B5EF4-FFF2-40B4-BE49-F238E27FC236}">
                  <a16:creationId xmlns:a16="http://schemas.microsoft.com/office/drawing/2014/main" id="{05AE3939-01D3-287F-F04A-1F5FEC874461}"/>
                </a:ext>
              </a:extLst>
            </p:cNvPr>
            <p:cNvSpPr/>
            <p:nvPr/>
          </p:nvSpPr>
          <p:spPr>
            <a:xfrm>
              <a:off x="8900186" y="3494231"/>
              <a:ext cx="1086478" cy="7361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hord 26">
              <a:extLst>
                <a:ext uri="{FF2B5EF4-FFF2-40B4-BE49-F238E27FC236}">
                  <a16:creationId xmlns:a16="http://schemas.microsoft.com/office/drawing/2014/main" id="{A72388CF-A0B3-13B4-24FD-AAB6F212E7AA}"/>
                </a:ext>
              </a:extLst>
            </p:cNvPr>
            <p:cNvSpPr/>
            <p:nvPr/>
          </p:nvSpPr>
          <p:spPr>
            <a:xfrm>
              <a:off x="8914563" y="2274535"/>
              <a:ext cx="1057724" cy="1057724"/>
            </a:xfrm>
            <a:prstGeom prst="chord">
              <a:avLst>
                <a:gd name="adj1" fmla="val 20128551"/>
                <a:gd name="adj2" fmla="val 1225971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89AEFBB3-C4CC-6C2C-1E9B-869D74415195}"/>
                </a:ext>
              </a:extLst>
            </p:cNvPr>
            <p:cNvSpPr/>
            <p:nvPr/>
          </p:nvSpPr>
          <p:spPr>
            <a:xfrm rot="10800000">
              <a:off x="9504960" y="2803396"/>
              <a:ext cx="261120" cy="225631"/>
            </a:xfrm>
            <a:prstGeom prst="blockArc">
              <a:avLst>
                <a:gd name="adj1" fmla="val 10800000"/>
                <a:gd name="adj2" fmla="val 21416426"/>
                <a:gd name="adj3" fmla="val 158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D15473F-881A-80A2-E301-B03C2DAFE171}"/>
                </a:ext>
              </a:extLst>
            </p:cNvPr>
            <p:cNvSpPr/>
            <p:nvPr/>
          </p:nvSpPr>
          <p:spPr>
            <a:xfrm rot="724728">
              <a:off x="9397092" y="1953649"/>
              <a:ext cx="505427" cy="50542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730538D3-BF61-4486-028E-1C749C56EC01}"/>
                </a:ext>
              </a:extLst>
            </p:cNvPr>
            <p:cNvSpPr/>
            <p:nvPr/>
          </p:nvSpPr>
          <p:spPr>
            <a:xfrm rot="10800000">
              <a:off x="9126784" y="2803396"/>
              <a:ext cx="261120" cy="225631"/>
            </a:xfrm>
            <a:prstGeom prst="blockArc">
              <a:avLst>
                <a:gd name="adj1" fmla="val 10800000"/>
                <a:gd name="adj2" fmla="val 21416426"/>
                <a:gd name="adj3" fmla="val 158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5DCEA8F-74B6-9931-462F-DBCE7EA419C6}"/>
              </a:ext>
            </a:extLst>
          </p:cNvPr>
          <p:cNvSpPr/>
          <p:nvPr/>
        </p:nvSpPr>
        <p:spPr>
          <a:xfrm rot="19348419">
            <a:off x="2485093" y="2421859"/>
            <a:ext cx="121581" cy="1502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058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6"/>
          <p:cNvSpPr txBox="1">
            <a:spLocks noGrp="1"/>
          </p:cNvSpPr>
          <p:nvPr>
            <p:ph type="title"/>
          </p:nvPr>
        </p:nvSpPr>
        <p:spPr>
          <a:xfrm>
            <a:off x="419100" y="161596"/>
            <a:ext cx="113538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La crítica constructiva: clave para la autoconciencia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DF9220-5361-F488-8084-B0A7959D6D4F}"/>
              </a:ext>
            </a:extLst>
          </p:cNvPr>
          <p:cNvGrpSpPr/>
          <p:nvPr/>
        </p:nvGrpSpPr>
        <p:grpSpPr>
          <a:xfrm>
            <a:off x="1071365" y="2114493"/>
            <a:ext cx="2356853" cy="2397411"/>
            <a:chOff x="1143655" y="2517569"/>
            <a:chExt cx="1049034" cy="106708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B60D1EA-E19A-E371-FEB5-5154AD928B88}"/>
                </a:ext>
              </a:extLst>
            </p:cNvPr>
            <p:cNvSpPr/>
            <p:nvPr/>
          </p:nvSpPr>
          <p:spPr>
            <a:xfrm>
              <a:off x="1143655" y="2517569"/>
              <a:ext cx="673525" cy="451262"/>
            </a:xfrm>
            <a:prstGeom prst="wedgeRoundRectCallout">
              <a:avLst>
                <a:gd name="adj1" fmla="val -36701"/>
                <a:gd name="adj2" fmla="val 80922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13CAE13-13F1-E360-FF8D-480117661518}"/>
                </a:ext>
              </a:extLst>
            </p:cNvPr>
            <p:cNvSpPr/>
            <p:nvPr/>
          </p:nvSpPr>
          <p:spPr>
            <a:xfrm>
              <a:off x="1519164" y="3133393"/>
              <a:ext cx="673525" cy="451262"/>
            </a:xfrm>
            <a:prstGeom prst="wedgeRoundRectCallout">
              <a:avLst>
                <a:gd name="adj1" fmla="val -36701"/>
                <a:gd name="adj2" fmla="val 80922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9FDB00-A944-BB64-6E12-D266D2E7964C}"/>
              </a:ext>
            </a:extLst>
          </p:cNvPr>
          <p:cNvSpPr txBox="1"/>
          <p:nvPr/>
        </p:nvSpPr>
        <p:spPr>
          <a:xfrm>
            <a:off x="3683516" y="1812106"/>
            <a:ext cx="4172341" cy="401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s-ES_tradnl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Reflexionar (preguntarnos: ¿Q</a:t>
            </a:r>
            <a:r>
              <a:rPr lang="es-ES_tradnl" sz="2400" b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ué sucedió</a:t>
            </a:r>
            <a:r>
              <a:rPr lang="es-ES_tradnl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? ¿Y entonces? ¿Y ahora qué?)</a:t>
            </a:r>
            <a:endParaRPr lang="es-ES_tradnl" sz="2400" b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endParaRPr lang="es-ES_tradnl" sz="2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107000"/>
              </a:lnSpc>
              <a:buClr>
                <a:srgbClr val="000000"/>
              </a:buClr>
              <a:buSzPts val="3600"/>
            </a:pPr>
            <a:r>
              <a:rPr lang="es-ES_tradnl" sz="2400" b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Hablar sobre nuestras preocupaciones, experiencias o sentimientos</a:t>
            </a:r>
          </a:p>
          <a:p>
            <a:pPr>
              <a:lnSpc>
                <a:spcPct val="107000"/>
              </a:lnSpc>
              <a:buClr>
                <a:srgbClr val="000000"/>
              </a:buClr>
              <a:buSzPts val="3600"/>
            </a:pPr>
            <a:endParaRPr lang="es-ES_tradnl" sz="2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107000"/>
              </a:lnSpc>
              <a:buClr>
                <a:srgbClr val="000000"/>
              </a:buClr>
              <a:buSzPts val="3600"/>
            </a:pPr>
            <a:r>
              <a:rPr lang="es-ES_tradnl" sz="2400" b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Estar abiertos y dispuestos a aprender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D3911-585B-C5E6-3668-24DBEFAB0E10}"/>
              </a:ext>
            </a:extLst>
          </p:cNvPr>
          <p:cNvSpPr txBox="1"/>
          <p:nvPr/>
        </p:nvSpPr>
        <p:spPr>
          <a:xfrm>
            <a:off x="7855857" y="1812106"/>
            <a:ext cx="3917043" cy="3620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s-ES_tradnl" sz="2400" b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Pedirle a otras personas su opinión:</a:t>
            </a:r>
          </a:p>
          <a:p>
            <a:pPr lvl="1" indent="-457200">
              <a:lnSpc>
                <a:spcPct val="107000"/>
              </a:lnSpc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_tradnl" sz="2400" b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nuestro/a supervisor</a:t>
            </a:r>
            <a:r>
              <a:rPr lang="es-ES_tradnl" sz="24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/a, compañeros</a:t>
            </a:r>
            <a:r>
              <a:rPr lang="es-ES_tradnl" sz="2400" b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equipo, directivos, etc.</a:t>
            </a:r>
          </a:p>
          <a:p>
            <a:pPr lvl="1" indent="-457200">
              <a:lnSpc>
                <a:spcPct val="107000"/>
              </a:lnSpc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_tradnl" sz="240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los menores, madres, padres, cuidadores o adultos de confianza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F9B118-63D1-0C0A-D75F-71EB38186F1A}"/>
              </a:ext>
            </a:extLst>
          </p:cNvPr>
          <p:cNvSpPr/>
          <p:nvPr/>
        </p:nvSpPr>
        <p:spPr>
          <a:xfrm>
            <a:off x="1060532" y="1698171"/>
            <a:ext cx="5499925" cy="3381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793C82-8356-222D-D557-758B57E0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El impacto de nuestras emociones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D7553-E54D-D8D9-7B43-BAB3F64C787B}"/>
              </a:ext>
            </a:extLst>
          </p:cNvPr>
          <p:cNvSpPr txBox="1"/>
          <p:nvPr/>
        </p:nvSpPr>
        <p:spPr>
          <a:xfrm>
            <a:off x="1531538" y="2312527"/>
            <a:ext cx="2786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Las emociones y el estrés influyen en nuestro pensamiento y comportamiento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163EC-08D5-E260-CE06-EDBE077A3849}"/>
              </a:ext>
            </a:extLst>
          </p:cNvPr>
          <p:cNvSpPr txBox="1"/>
          <p:nvPr/>
        </p:nvSpPr>
        <p:spPr>
          <a:xfrm>
            <a:off x="741218" y="5560739"/>
            <a:ext cx="10709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Tyng CM, Amin HU, Saad MNM, Malik AS. (2017 Aug 24).</a:t>
            </a:r>
            <a:r>
              <a:rPr lang="es-ES_tradnl" sz="1400" i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Influences of Emotion on Learning and Memory. </a:t>
            </a:r>
            <a:r>
              <a:rPr lang="es-ES_tradnl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Front Psychol.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2E440-7E3A-2FEF-F348-57EFFCF728BB}"/>
              </a:ext>
            </a:extLst>
          </p:cNvPr>
          <p:cNvSpPr txBox="1"/>
          <p:nvPr/>
        </p:nvSpPr>
        <p:spPr>
          <a:xfrm>
            <a:off x="7425426" y="1802848"/>
            <a:ext cx="4109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Nuestra emociones repercuten 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Nuestra atención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Nuestra percepción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El aprendizaje y la memoria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La toma de decisiones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La resolución de problemas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75D95B-579C-131E-7D83-A6B45E704197}"/>
              </a:ext>
            </a:extLst>
          </p:cNvPr>
          <p:cNvGrpSpPr/>
          <p:nvPr/>
        </p:nvGrpSpPr>
        <p:grpSpPr>
          <a:xfrm>
            <a:off x="4318208" y="2094712"/>
            <a:ext cx="3190754" cy="2526139"/>
            <a:chOff x="8886140" y="2128856"/>
            <a:chExt cx="2458554" cy="1946452"/>
          </a:xfrm>
          <a:solidFill>
            <a:schemeClr val="accent2">
              <a:lumMod val="75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63A1DB-4AE1-A351-3009-4C65E4B2A32E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  <a:grpFill/>
          </p:grpSpPr>
          <p:pic>
            <p:nvPicPr>
              <p:cNvPr id="11" name="Graphic 10" descr="Head with gears with solid fill">
                <a:extLst>
                  <a:ext uri="{FF2B5EF4-FFF2-40B4-BE49-F238E27FC236}">
                    <a16:creationId xmlns:a16="http://schemas.microsoft.com/office/drawing/2014/main" id="{4D5F41CC-4718-653D-3235-A6DB27AE7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FE1E1A-2063-D2D2-F05F-D907239A271D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667490DB-DB3E-978B-AE43-D980CE555C29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F852C6-C1C5-0EC3-1F85-8E4CD81A33C2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17533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EAC8B68B-84DC-858B-6D4A-0335D7717F24}"/>
              </a:ext>
            </a:extLst>
          </p:cNvPr>
          <p:cNvSpPr/>
          <p:nvPr/>
        </p:nvSpPr>
        <p:spPr>
          <a:xfrm>
            <a:off x="4391567" y="3926223"/>
            <a:ext cx="1711708" cy="1445623"/>
          </a:xfrm>
          <a:prstGeom prst="wedgeRoundRectCallout">
            <a:avLst>
              <a:gd name="adj1" fmla="val -61221"/>
              <a:gd name="adj2" fmla="val -2629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241702B-EDE8-6738-190F-084D28196EB2}"/>
              </a:ext>
            </a:extLst>
          </p:cNvPr>
          <p:cNvSpPr/>
          <p:nvPr/>
        </p:nvSpPr>
        <p:spPr>
          <a:xfrm>
            <a:off x="1510801" y="1788925"/>
            <a:ext cx="2816080" cy="27524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2FF27-A7F6-5F85-3B6A-531EC27F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Autoconciencia emocional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3AA58-0113-113B-EBF3-CB8BB1B31A36}"/>
              </a:ext>
            </a:extLst>
          </p:cNvPr>
          <p:cNvSpPr txBox="1"/>
          <p:nvPr/>
        </p:nvSpPr>
        <p:spPr>
          <a:xfrm>
            <a:off x="1229136" y="4772087"/>
            <a:ext cx="2816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>
                <a:latin typeface="Arial" panose="020B0604020202020204" pitchFamily="34" charset="0"/>
                <a:cs typeface="Arial" panose="020B0604020202020204" pitchFamily="34" charset="0"/>
              </a:rPr>
              <a:t>Identificar y reconocer nuestras emociones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28686-11D0-698A-911F-F02CB18F298B}"/>
              </a:ext>
            </a:extLst>
          </p:cNvPr>
          <p:cNvSpPr txBox="1"/>
          <p:nvPr/>
        </p:nvSpPr>
        <p:spPr>
          <a:xfrm>
            <a:off x="4481185" y="3937613"/>
            <a:ext cx="1446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¡Ponerles nombre puede ser de gran ayuda!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0F91A1-C72D-9DDB-C07E-C1984B17F915}"/>
              </a:ext>
            </a:extLst>
          </p:cNvPr>
          <p:cNvSpPr/>
          <p:nvPr/>
        </p:nvSpPr>
        <p:spPr>
          <a:xfrm>
            <a:off x="7873372" y="1775839"/>
            <a:ext cx="2816080" cy="27524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A39A8-7198-8C80-8B76-92374A9DB10E}"/>
              </a:ext>
            </a:extLst>
          </p:cNvPr>
          <p:cNvSpPr txBox="1"/>
          <p:nvPr/>
        </p:nvSpPr>
        <p:spPr>
          <a:xfrm>
            <a:off x="7576220" y="4772087"/>
            <a:ext cx="3590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>
                <a:latin typeface="Arial" panose="020B0604020202020204" pitchFamily="34" charset="0"/>
                <a:cs typeface="Arial" panose="020B0604020202020204" pitchFamily="34" charset="0"/>
              </a:rPr>
              <a:t>Nos ayuda a sentirlas procesarlas adecuadamente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5B10A8-03E9-A053-FA96-4A6F5BAD17F2}"/>
              </a:ext>
            </a:extLst>
          </p:cNvPr>
          <p:cNvGrpSpPr/>
          <p:nvPr/>
        </p:nvGrpSpPr>
        <p:grpSpPr>
          <a:xfrm>
            <a:off x="10228983" y="284714"/>
            <a:ext cx="1587872" cy="1368854"/>
            <a:chOff x="10228983" y="337468"/>
            <a:chExt cx="1587872" cy="1368854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5D547911-E375-7070-5BB7-5B5B9FC6A306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D22ADF-D63F-96CD-13DE-80FE02FE291A}"/>
                </a:ext>
              </a:extLst>
            </p:cNvPr>
            <p:cNvGrpSpPr/>
            <p:nvPr/>
          </p:nvGrpSpPr>
          <p:grpSpPr>
            <a:xfrm>
              <a:off x="10741851" y="747986"/>
              <a:ext cx="562136" cy="634675"/>
              <a:chOff x="760175" y="830142"/>
              <a:chExt cx="867619" cy="97957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BE4FFB-6743-0220-B930-A5BEEB8A072A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>
                    <a:latin typeface="Arial" panose="020B0604020202020204" pitchFamily="34" charset="0"/>
                    <a:cs typeface="Arial" panose="020B0604020202020204" pitchFamily="34" charset="0"/>
                  </a:rPr>
                  <a:t>29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0321B4-3316-8CD8-A566-9AB4F6CC636F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3" name="Graphic 32" descr="Walk with solid fill">
            <a:extLst>
              <a:ext uri="{FF2B5EF4-FFF2-40B4-BE49-F238E27FC236}">
                <a16:creationId xmlns:a16="http://schemas.microsoft.com/office/drawing/2014/main" id="{33E6FE96-C99B-AB4A-77C6-9DC5A93C0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769" y="2125060"/>
            <a:ext cx="2084120" cy="2084120"/>
          </a:xfrm>
          <a:prstGeom prst="rect">
            <a:avLst/>
          </a:prstGeom>
        </p:spPr>
      </p:pic>
      <p:sp>
        <p:nvSpPr>
          <p:cNvPr id="34" name="Heart 33">
            <a:extLst>
              <a:ext uri="{FF2B5EF4-FFF2-40B4-BE49-F238E27FC236}">
                <a16:creationId xmlns:a16="http://schemas.microsoft.com/office/drawing/2014/main" id="{C402A4EE-9CC9-72C0-BEF4-B38EC28112A6}"/>
              </a:ext>
            </a:extLst>
          </p:cNvPr>
          <p:cNvSpPr/>
          <p:nvPr/>
        </p:nvSpPr>
        <p:spPr>
          <a:xfrm>
            <a:off x="9607374" y="2623576"/>
            <a:ext cx="700235" cy="625603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8300CC-BAFB-1650-1864-535CEEA3E77C}"/>
              </a:ext>
            </a:extLst>
          </p:cNvPr>
          <p:cNvGrpSpPr/>
          <p:nvPr/>
        </p:nvGrpSpPr>
        <p:grpSpPr>
          <a:xfrm>
            <a:off x="1896012" y="2075898"/>
            <a:ext cx="906609" cy="1871528"/>
            <a:chOff x="1651000" y="2396531"/>
            <a:chExt cx="906609" cy="1871528"/>
          </a:xfrm>
        </p:grpSpPr>
        <p:sp>
          <p:nvSpPr>
            <p:cNvPr id="43" name="Trapezoid 42">
              <a:extLst>
                <a:ext uri="{FF2B5EF4-FFF2-40B4-BE49-F238E27FC236}">
                  <a16:creationId xmlns:a16="http://schemas.microsoft.com/office/drawing/2014/main" id="{8A6C2D88-24D4-F47E-8097-2967DEADDA9B}"/>
                </a:ext>
              </a:extLst>
            </p:cNvPr>
            <p:cNvSpPr/>
            <p:nvPr/>
          </p:nvSpPr>
          <p:spPr>
            <a:xfrm rot="17446825">
              <a:off x="2191666" y="2358014"/>
              <a:ext cx="187869" cy="544017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CB7A386-2EFD-21B8-27E9-B70113799A02}"/>
                </a:ext>
              </a:extLst>
            </p:cNvPr>
            <p:cNvSpPr/>
            <p:nvPr/>
          </p:nvSpPr>
          <p:spPr>
            <a:xfrm>
              <a:off x="1651000" y="2396531"/>
              <a:ext cx="334158" cy="33415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E924771F-1A9B-A17A-EF73-7A2C32581C87}"/>
                </a:ext>
              </a:extLst>
            </p:cNvPr>
            <p:cNvSpPr/>
            <p:nvPr/>
          </p:nvSpPr>
          <p:spPr>
            <a:xfrm>
              <a:off x="1651000" y="2844157"/>
              <a:ext cx="334158" cy="7016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7AF7922A-D1A9-B2C3-5EF8-3578BFB15B14}"/>
                </a:ext>
              </a:extLst>
            </p:cNvPr>
            <p:cNvSpPr/>
            <p:nvPr/>
          </p:nvSpPr>
          <p:spPr>
            <a:xfrm rot="10800000">
              <a:off x="1651000" y="3545198"/>
              <a:ext cx="167079" cy="7016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9309BF4E-111C-08FE-70E7-3574DAC71903}"/>
                </a:ext>
              </a:extLst>
            </p:cNvPr>
            <p:cNvSpPr/>
            <p:nvPr/>
          </p:nvSpPr>
          <p:spPr>
            <a:xfrm rot="9828739">
              <a:off x="1911896" y="3479989"/>
              <a:ext cx="164434" cy="7880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ADA1F7-FB19-32ED-18DA-C3B93FEFA64F}"/>
                </a:ext>
              </a:extLst>
            </p:cNvPr>
            <p:cNvGrpSpPr/>
            <p:nvPr/>
          </p:nvGrpSpPr>
          <p:grpSpPr>
            <a:xfrm rot="19837628">
              <a:off x="1822937" y="2732655"/>
              <a:ext cx="630435" cy="206062"/>
              <a:chOff x="1830022" y="2411050"/>
              <a:chExt cx="630435" cy="206062"/>
            </a:xfrm>
          </p:grpSpPr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5BF935AC-2A1C-B400-086A-5C8C7402AF97}"/>
                  </a:ext>
                </a:extLst>
              </p:cNvPr>
              <p:cNvSpPr/>
              <p:nvPr/>
            </p:nvSpPr>
            <p:spPr>
              <a:xfrm rot="6507855">
                <a:off x="1961008" y="2338087"/>
                <a:ext cx="148039" cy="4100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1" name="Rectangle: Top Corners Rounded 40">
                <a:extLst>
                  <a:ext uri="{FF2B5EF4-FFF2-40B4-BE49-F238E27FC236}">
                    <a16:creationId xmlns:a16="http://schemas.microsoft.com/office/drawing/2014/main" id="{155CF03B-D19F-9301-C0D8-180F9154B134}"/>
                  </a:ext>
                </a:extLst>
              </p:cNvPr>
              <p:cNvSpPr/>
              <p:nvPr/>
            </p:nvSpPr>
            <p:spPr>
              <a:xfrm rot="2708039">
                <a:off x="2199220" y="2289953"/>
                <a:ext cx="140139" cy="382334"/>
              </a:xfrm>
              <a:prstGeom prst="round2SameRect">
                <a:avLst>
                  <a:gd name="adj1" fmla="val 50000"/>
                  <a:gd name="adj2" fmla="val 2377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44" name="Heart 43">
            <a:extLst>
              <a:ext uri="{FF2B5EF4-FFF2-40B4-BE49-F238E27FC236}">
                <a16:creationId xmlns:a16="http://schemas.microsoft.com/office/drawing/2014/main" id="{44775B72-AE88-BE30-83EF-6E551436F012}"/>
              </a:ext>
            </a:extLst>
          </p:cNvPr>
          <p:cNvSpPr/>
          <p:nvPr/>
        </p:nvSpPr>
        <p:spPr>
          <a:xfrm>
            <a:off x="3288268" y="2627225"/>
            <a:ext cx="700235" cy="625603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4E49521C-7DE7-C626-267C-5A4DD6CFFF58}"/>
              </a:ext>
            </a:extLst>
          </p:cNvPr>
          <p:cNvSpPr/>
          <p:nvPr/>
        </p:nvSpPr>
        <p:spPr>
          <a:xfrm>
            <a:off x="5153335" y="2758019"/>
            <a:ext cx="1899879" cy="7013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1" name="Picture 30" descr="Chart, sunburst chart&#10;&#10;Description automatically generated">
            <a:extLst>
              <a:ext uri="{FF2B5EF4-FFF2-40B4-BE49-F238E27FC236}">
                <a16:creationId xmlns:a16="http://schemas.microsoft.com/office/drawing/2014/main" id="{A825B7C2-105D-C3A4-3AAC-CBA6B61747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6" y="3845445"/>
            <a:ext cx="1605788" cy="15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1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526E-BF4F-34FC-6BA1-7B62A03D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Prejuicios inconscientes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D2D89-E9EA-E556-A89F-7DA24A15741C}"/>
              </a:ext>
            </a:extLst>
          </p:cNvPr>
          <p:cNvSpPr txBox="1"/>
          <p:nvPr/>
        </p:nvSpPr>
        <p:spPr>
          <a:xfrm>
            <a:off x="5510000" y="1642192"/>
            <a:ext cx="5747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>
                <a:latin typeface="Arial" panose="020B0604020202020204" pitchFamily="34" charset="0"/>
                <a:cs typeface="Arial" panose="020B0604020202020204" pitchFamily="34" charset="0"/>
              </a:rPr>
              <a:t>Todo el tiempo filtramos subjetivamente la información que recibimos. </a:t>
            </a:r>
          </a:p>
          <a:p>
            <a:endParaRPr lang="es-ES_tradnl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3600">
                <a:latin typeface="Arial" panose="020B0604020202020204" pitchFamily="34" charset="0"/>
                <a:cs typeface="Arial" panose="020B0604020202020204" pitchFamily="34" charset="0"/>
              </a:rPr>
              <a:t>Simplificamos la información y creamos nuestra propia visión subjetiva de la realidad.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65B5E4A-2472-3779-89B9-55764F3ECBD3}"/>
              </a:ext>
            </a:extLst>
          </p:cNvPr>
          <p:cNvGrpSpPr/>
          <p:nvPr/>
        </p:nvGrpSpPr>
        <p:grpSpPr>
          <a:xfrm>
            <a:off x="838200" y="1437213"/>
            <a:ext cx="3914683" cy="4223357"/>
            <a:chOff x="1218381" y="1930700"/>
            <a:chExt cx="3416320" cy="3685698"/>
          </a:xfrm>
        </p:grpSpPr>
        <p:pic>
          <p:nvPicPr>
            <p:cNvPr id="15" name="Graphic 14" descr="Eyes with solid fill">
              <a:extLst>
                <a:ext uri="{FF2B5EF4-FFF2-40B4-BE49-F238E27FC236}">
                  <a16:creationId xmlns:a16="http://schemas.microsoft.com/office/drawing/2014/main" id="{11406A7E-637D-63C6-2081-41C75D6D5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2309" y="1930700"/>
              <a:ext cx="3276573" cy="3276573"/>
            </a:xfrm>
            <a:prstGeom prst="rect">
              <a:avLst/>
            </a:prstGeom>
          </p:spPr>
        </p:pic>
        <p:pic>
          <p:nvPicPr>
            <p:cNvPr id="58" name="Graphic 57" descr="Sunglasses outline">
              <a:extLst>
                <a:ext uri="{FF2B5EF4-FFF2-40B4-BE49-F238E27FC236}">
                  <a16:creationId xmlns:a16="http://schemas.microsoft.com/office/drawing/2014/main" id="{9B5F231F-77F2-047B-6DB4-2CACDF3E3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8381" y="2200078"/>
              <a:ext cx="3416320" cy="341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21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EB45441B-9B7B-CD7F-81E1-5C1F9E04190D}"/>
              </a:ext>
            </a:extLst>
          </p:cNvPr>
          <p:cNvSpPr/>
          <p:nvPr/>
        </p:nvSpPr>
        <p:spPr>
          <a:xfrm>
            <a:off x="4826102" y="2610310"/>
            <a:ext cx="2804462" cy="28389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793C82-8356-222D-D557-758B57E0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Prejuicios inconscientes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F83393-7974-9393-1E27-66105E15D7FE}"/>
              </a:ext>
            </a:extLst>
          </p:cNvPr>
          <p:cNvSpPr txBox="1"/>
          <p:nvPr/>
        </p:nvSpPr>
        <p:spPr>
          <a:xfrm>
            <a:off x="7406364" y="2225588"/>
            <a:ext cx="29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Notamos cuando algo ha cambiado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06A2F8-47D4-3872-489E-8232888B3209}"/>
              </a:ext>
            </a:extLst>
          </p:cNvPr>
          <p:cNvSpPr txBox="1"/>
          <p:nvPr/>
        </p:nvSpPr>
        <p:spPr>
          <a:xfrm>
            <a:off x="4785637" y="1619797"/>
            <a:ext cx="282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Alteramos y potenciamos los recuerdos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CF7BAD-838D-8E8D-54C3-5B29AC9DA06C}"/>
              </a:ext>
            </a:extLst>
          </p:cNvPr>
          <p:cNvSpPr txBox="1"/>
          <p:nvPr/>
        </p:nvSpPr>
        <p:spPr>
          <a:xfrm>
            <a:off x="7900437" y="4229153"/>
            <a:ext cx="361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Notamos los defectos de los demás más rápido que nuestros propios defectos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558C50-306F-F978-6C00-EF95D47391E8}"/>
              </a:ext>
            </a:extLst>
          </p:cNvPr>
          <p:cNvSpPr txBox="1"/>
          <p:nvPr/>
        </p:nvSpPr>
        <p:spPr>
          <a:xfrm>
            <a:off x="1247839" y="3237138"/>
            <a:ext cx="331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Creemos saber lo que piensan los demás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4EBF4F-68D3-B97F-C1E2-23D0C5330E34}"/>
              </a:ext>
            </a:extLst>
          </p:cNvPr>
          <p:cNvSpPr txBox="1"/>
          <p:nvPr/>
        </p:nvSpPr>
        <p:spPr>
          <a:xfrm>
            <a:off x="1186158" y="4229153"/>
            <a:ext cx="3295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Proyectamos nuestro estado mental actual sobre el pasado y el futuro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78EA95-750B-641B-BB91-3E0155DF2717}"/>
              </a:ext>
            </a:extLst>
          </p:cNvPr>
          <p:cNvSpPr txBox="1"/>
          <p:nvPr/>
        </p:nvSpPr>
        <p:spPr>
          <a:xfrm>
            <a:off x="1365476" y="2247613"/>
            <a:ext cx="356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Tendemos a continuar con cosas en las que hemos invertido tiempo y energía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B92D4-FF08-E362-7FF8-F4633060CD8C}"/>
              </a:ext>
            </a:extLst>
          </p:cNvPr>
          <p:cNvSpPr txBox="1"/>
          <p:nvPr/>
        </p:nvSpPr>
        <p:spPr>
          <a:xfrm>
            <a:off x="7896166" y="3217944"/>
            <a:ext cx="376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Nos fijamos más en lo extraño y lo desconocido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63248F-0731-5CD5-E9B2-096FCDE7300C}"/>
              </a:ext>
            </a:extLst>
          </p:cNvPr>
          <p:cNvSpPr txBox="1"/>
          <p:nvPr/>
        </p:nvSpPr>
        <p:spPr>
          <a:xfrm>
            <a:off x="813391" y="5221168"/>
            <a:ext cx="419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Recurrimos a los estereotipos, generalidades y experiencias previas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1637D1-2BBD-42BA-98B0-2D2222EB7C43}"/>
              </a:ext>
            </a:extLst>
          </p:cNvPr>
          <p:cNvSpPr txBox="1"/>
          <p:nvPr/>
        </p:nvSpPr>
        <p:spPr>
          <a:xfrm>
            <a:off x="7423832" y="5222463"/>
            <a:ext cx="384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Creemos que las cosas o personas que nos son familiares son mejores que el resto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44C902-8E2C-8F90-B30F-1A408E2870AD}"/>
              </a:ext>
            </a:extLst>
          </p:cNvPr>
          <p:cNvGrpSpPr/>
          <p:nvPr/>
        </p:nvGrpSpPr>
        <p:grpSpPr>
          <a:xfrm>
            <a:off x="10228983" y="284715"/>
            <a:ext cx="1587872" cy="1368854"/>
            <a:chOff x="10228983" y="337468"/>
            <a:chExt cx="1587872" cy="1368854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4D185EA-7812-91A1-B762-A0C06DBDB267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988B36-6950-C506-EF6A-C06D2E72022B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815A37-6EB6-628F-90F4-0EA851B062BC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B1AEAC-7DF6-C4D0-2D94-1A25A2F32A24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9375E7-7CA7-11BD-1D54-2498F2BEFD7D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109EE3B5-EA90-6664-5498-5D39A7F66A69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1DE40E8-02E8-FE10-162D-C00E5513CF73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4DD686-06F2-BB83-75BE-2FE0920DC785}"/>
              </a:ext>
            </a:extLst>
          </p:cNvPr>
          <p:cNvGrpSpPr/>
          <p:nvPr/>
        </p:nvGrpSpPr>
        <p:grpSpPr>
          <a:xfrm>
            <a:off x="5448528" y="3034634"/>
            <a:ext cx="1593856" cy="2077391"/>
            <a:chOff x="8914563" y="1953649"/>
            <a:chExt cx="1057724" cy="137861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DB11972-C145-95A2-5289-59B486C356A1}"/>
                </a:ext>
              </a:extLst>
            </p:cNvPr>
            <p:cNvSpPr/>
            <p:nvPr/>
          </p:nvSpPr>
          <p:spPr>
            <a:xfrm rot="20580589">
              <a:off x="9074610" y="2194577"/>
              <a:ext cx="505427" cy="50542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Chord 21">
              <a:extLst>
                <a:ext uri="{FF2B5EF4-FFF2-40B4-BE49-F238E27FC236}">
                  <a16:creationId xmlns:a16="http://schemas.microsoft.com/office/drawing/2014/main" id="{6C3DD054-9C22-D32C-0353-DF1E665AE42F}"/>
                </a:ext>
              </a:extLst>
            </p:cNvPr>
            <p:cNvSpPr/>
            <p:nvPr/>
          </p:nvSpPr>
          <p:spPr>
            <a:xfrm>
              <a:off x="8914563" y="2274535"/>
              <a:ext cx="1057724" cy="1057724"/>
            </a:xfrm>
            <a:prstGeom prst="chord">
              <a:avLst>
                <a:gd name="adj1" fmla="val 20128551"/>
                <a:gd name="adj2" fmla="val 1225971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9E243BDD-9BE3-1A6F-5F64-332A90B927B8}"/>
                </a:ext>
              </a:extLst>
            </p:cNvPr>
            <p:cNvSpPr/>
            <p:nvPr/>
          </p:nvSpPr>
          <p:spPr>
            <a:xfrm rot="10800000">
              <a:off x="9504960" y="2803396"/>
              <a:ext cx="261120" cy="225631"/>
            </a:xfrm>
            <a:prstGeom prst="blockArc">
              <a:avLst>
                <a:gd name="adj1" fmla="val 10800000"/>
                <a:gd name="adj2" fmla="val 21416426"/>
                <a:gd name="adj3" fmla="val 158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2A702FB-DDEB-2BD5-1369-CB6B913C341D}"/>
                </a:ext>
              </a:extLst>
            </p:cNvPr>
            <p:cNvSpPr/>
            <p:nvPr/>
          </p:nvSpPr>
          <p:spPr>
            <a:xfrm rot="724728">
              <a:off x="9397092" y="1953649"/>
              <a:ext cx="505427" cy="50542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784CDE50-9612-CD53-6E86-B75F9213CE31}"/>
                </a:ext>
              </a:extLst>
            </p:cNvPr>
            <p:cNvSpPr/>
            <p:nvPr/>
          </p:nvSpPr>
          <p:spPr>
            <a:xfrm rot="10800000">
              <a:off x="9126784" y="2803396"/>
              <a:ext cx="261120" cy="225631"/>
            </a:xfrm>
            <a:prstGeom prst="blockArc">
              <a:avLst>
                <a:gd name="adj1" fmla="val 10800000"/>
                <a:gd name="adj2" fmla="val 21416426"/>
                <a:gd name="adj3" fmla="val 158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61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2">
            <a:extLst>
              <a:ext uri="{FF2B5EF4-FFF2-40B4-BE49-F238E27FC236}">
                <a16:creationId xmlns:a16="http://schemas.microsoft.com/office/drawing/2014/main" id="{FDB266DC-54FB-9C46-C144-CCFF3E41AA6C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0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90D8BD59-8CA6-3B7D-50B4-75A7241E3D65}"/>
              </a:ext>
            </a:extLst>
          </p:cNvPr>
          <p:cNvSpPr/>
          <p:nvPr/>
        </p:nvSpPr>
        <p:spPr>
          <a:xfrm>
            <a:off x="9726421" y="2121782"/>
            <a:ext cx="1868866" cy="18641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3CCA1B-1130-00BA-B1C1-6D1C75CF6F85}"/>
              </a:ext>
            </a:extLst>
          </p:cNvPr>
          <p:cNvSpPr/>
          <p:nvPr/>
        </p:nvSpPr>
        <p:spPr>
          <a:xfrm>
            <a:off x="810964" y="2121782"/>
            <a:ext cx="1868866" cy="18641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46C25-E5B9-6541-FCFD-1C03A1F8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00" y="120516"/>
            <a:ext cx="11353800" cy="868968"/>
          </a:xfrm>
        </p:spPr>
        <p:txBody>
          <a:bodyPr>
            <a:normAutofit fontScale="90000"/>
          </a:bodyPr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¿Cómo poner freno a los prejuicios inconscientes cuando tomamos decisiones?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CBFB5-C3A4-DD07-EF45-E5BC085C7BEC}"/>
              </a:ext>
            </a:extLst>
          </p:cNvPr>
          <p:cNvSpPr txBox="1"/>
          <p:nvPr/>
        </p:nvSpPr>
        <p:spPr>
          <a:xfrm>
            <a:off x="8344423" y="4229750"/>
            <a:ext cx="2101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No tomar decisiones precipitadas y pedir siempre la opinión de los demás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FDA93-D6F3-7788-D3E6-919560D66F7B}"/>
              </a:ext>
            </a:extLst>
          </p:cNvPr>
          <p:cNvSpPr txBox="1"/>
          <p:nvPr/>
        </p:nvSpPr>
        <p:spPr>
          <a:xfrm>
            <a:off x="6085987" y="4229750"/>
            <a:ext cx="2101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Dialogar con un círculo de personas más amplio (género, origen cultura o capacidades...)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C8340-405C-6859-9BF5-FBF152455953}"/>
              </a:ext>
            </a:extLst>
          </p:cNvPr>
          <p:cNvSpPr txBox="1"/>
          <p:nvPr/>
        </p:nvSpPr>
        <p:spPr>
          <a:xfrm>
            <a:off x="3835829" y="4229750"/>
            <a:ext cx="2092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Hacer una lista con los "hechos" y la información que tenemos para partir de base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301B98-81C4-8EF0-A8F6-8C9E80C42D59}"/>
              </a:ext>
            </a:extLst>
          </p:cNvPr>
          <p:cNvSpPr txBox="1"/>
          <p:nvPr/>
        </p:nvSpPr>
        <p:spPr>
          <a:xfrm>
            <a:off x="1754789" y="4229750"/>
            <a:ext cx="170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Empezar por reconocer que todos temenos prejuicios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7AE833-3565-127A-A816-2A297C6FCA4C}"/>
              </a:ext>
            </a:extLst>
          </p:cNvPr>
          <p:cNvGrpSpPr/>
          <p:nvPr/>
        </p:nvGrpSpPr>
        <p:grpSpPr>
          <a:xfrm>
            <a:off x="1193201" y="2304254"/>
            <a:ext cx="1122868" cy="1463518"/>
            <a:chOff x="8914563" y="1953649"/>
            <a:chExt cx="1057724" cy="137861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1F085BA-11B7-3F84-1798-64778BCA3D35}"/>
                </a:ext>
              </a:extLst>
            </p:cNvPr>
            <p:cNvSpPr/>
            <p:nvPr/>
          </p:nvSpPr>
          <p:spPr>
            <a:xfrm rot="20580589">
              <a:off x="9074610" y="2194577"/>
              <a:ext cx="505427" cy="50542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Chord 19">
              <a:extLst>
                <a:ext uri="{FF2B5EF4-FFF2-40B4-BE49-F238E27FC236}">
                  <a16:creationId xmlns:a16="http://schemas.microsoft.com/office/drawing/2014/main" id="{A09C6F90-30AD-851A-6611-A1FD1FC734DF}"/>
                </a:ext>
              </a:extLst>
            </p:cNvPr>
            <p:cNvSpPr/>
            <p:nvPr/>
          </p:nvSpPr>
          <p:spPr>
            <a:xfrm>
              <a:off x="8914563" y="2274535"/>
              <a:ext cx="1057724" cy="1057724"/>
            </a:xfrm>
            <a:prstGeom prst="chord">
              <a:avLst>
                <a:gd name="adj1" fmla="val 20128551"/>
                <a:gd name="adj2" fmla="val 1225971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7802C024-ADA4-C340-0CB1-C1F422679D8E}"/>
                </a:ext>
              </a:extLst>
            </p:cNvPr>
            <p:cNvSpPr/>
            <p:nvPr/>
          </p:nvSpPr>
          <p:spPr>
            <a:xfrm rot="10800000">
              <a:off x="9504960" y="2803396"/>
              <a:ext cx="261120" cy="225631"/>
            </a:xfrm>
            <a:prstGeom prst="blockArc">
              <a:avLst>
                <a:gd name="adj1" fmla="val 10800000"/>
                <a:gd name="adj2" fmla="val 21416426"/>
                <a:gd name="adj3" fmla="val 158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F736DE7-B27D-2D1A-0BBE-84C72FC03FC2}"/>
                </a:ext>
              </a:extLst>
            </p:cNvPr>
            <p:cNvSpPr/>
            <p:nvPr/>
          </p:nvSpPr>
          <p:spPr>
            <a:xfrm rot="724728">
              <a:off x="9397092" y="1953649"/>
              <a:ext cx="505427" cy="50542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2EADC8ED-450F-1398-26F7-1C5FB10942A5}"/>
                </a:ext>
              </a:extLst>
            </p:cNvPr>
            <p:cNvSpPr/>
            <p:nvPr/>
          </p:nvSpPr>
          <p:spPr>
            <a:xfrm rot="10800000">
              <a:off x="9126784" y="2803396"/>
              <a:ext cx="261120" cy="225631"/>
            </a:xfrm>
            <a:prstGeom prst="blockArc">
              <a:avLst>
                <a:gd name="adj1" fmla="val 10800000"/>
                <a:gd name="adj2" fmla="val 21416426"/>
                <a:gd name="adj3" fmla="val 158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pic>
        <p:nvPicPr>
          <p:cNvPr id="26" name="Graphic 25" descr="Shoe footprints with solid fill">
            <a:extLst>
              <a:ext uri="{FF2B5EF4-FFF2-40B4-BE49-F238E27FC236}">
                <a16:creationId xmlns:a16="http://schemas.microsoft.com/office/drawing/2014/main" id="{744D3AC2-74F0-39BE-280E-4FD4A709D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387"/>
          <a:stretch/>
        </p:blipFill>
        <p:spPr>
          <a:xfrm rot="5400000">
            <a:off x="4326438" y="3102684"/>
            <a:ext cx="481090" cy="914400"/>
          </a:xfrm>
          <a:prstGeom prst="rect">
            <a:avLst/>
          </a:prstGeom>
        </p:spPr>
      </p:pic>
      <p:pic>
        <p:nvPicPr>
          <p:cNvPr id="27" name="Graphic 26" descr="Shoe footprints with solid fill">
            <a:extLst>
              <a:ext uri="{FF2B5EF4-FFF2-40B4-BE49-F238E27FC236}">
                <a16:creationId xmlns:a16="http://schemas.microsoft.com/office/drawing/2014/main" id="{6161B877-41BA-6EED-5800-93AD38F85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387"/>
          <a:stretch/>
        </p:blipFill>
        <p:spPr>
          <a:xfrm rot="5400000">
            <a:off x="3246209" y="2509414"/>
            <a:ext cx="481090" cy="914400"/>
          </a:xfrm>
          <a:prstGeom prst="rect">
            <a:avLst/>
          </a:prstGeom>
        </p:spPr>
      </p:pic>
      <p:pic>
        <p:nvPicPr>
          <p:cNvPr id="29" name="Graphic 28" descr="Shoe footprints with solid fill">
            <a:extLst>
              <a:ext uri="{FF2B5EF4-FFF2-40B4-BE49-F238E27FC236}">
                <a16:creationId xmlns:a16="http://schemas.microsoft.com/office/drawing/2014/main" id="{240DDBCB-4B06-50C3-2ADE-5F34C476A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387"/>
          <a:stretch/>
        </p:blipFill>
        <p:spPr>
          <a:xfrm rot="5400000">
            <a:off x="6222357" y="3102684"/>
            <a:ext cx="481090" cy="914400"/>
          </a:xfrm>
          <a:prstGeom prst="rect">
            <a:avLst/>
          </a:prstGeom>
        </p:spPr>
      </p:pic>
      <p:pic>
        <p:nvPicPr>
          <p:cNvPr id="30" name="Graphic 29" descr="Shoe footprints with solid fill">
            <a:extLst>
              <a:ext uri="{FF2B5EF4-FFF2-40B4-BE49-F238E27FC236}">
                <a16:creationId xmlns:a16="http://schemas.microsoft.com/office/drawing/2014/main" id="{04FC6205-AF9A-886C-8FFE-9C0E2F009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387"/>
          <a:stretch/>
        </p:blipFill>
        <p:spPr>
          <a:xfrm rot="5400000">
            <a:off x="5142128" y="2509414"/>
            <a:ext cx="481090" cy="914400"/>
          </a:xfrm>
          <a:prstGeom prst="rect">
            <a:avLst/>
          </a:prstGeom>
        </p:spPr>
      </p:pic>
      <p:pic>
        <p:nvPicPr>
          <p:cNvPr id="31" name="Graphic 30" descr="Shoe footprints with solid fill">
            <a:extLst>
              <a:ext uri="{FF2B5EF4-FFF2-40B4-BE49-F238E27FC236}">
                <a16:creationId xmlns:a16="http://schemas.microsoft.com/office/drawing/2014/main" id="{6040C13A-D8F7-256D-53E7-032BACC13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387"/>
          <a:stretch/>
        </p:blipFill>
        <p:spPr>
          <a:xfrm rot="5400000">
            <a:off x="8271469" y="3102684"/>
            <a:ext cx="481090" cy="914400"/>
          </a:xfrm>
          <a:prstGeom prst="rect">
            <a:avLst/>
          </a:prstGeom>
        </p:spPr>
      </p:pic>
      <p:pic>
        <p:nvPicPr>
          <p:cNvPr id="32" name="Graphic 31" descr="Shoe footprints with solid fill">
            <a:extLst>
              <a:ext uri="{FF2B5EF4-FFF2-40B4-BE49-F238E27FC236}">
                <a16:creationId xmlns:a16="http://schemas.microsoft.com/office/drawing/2014/main" id="{C590E458-160F-E8AD-0D83-1C70A070B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387"/>
          <a:stretch/>
        </p:blipFill>
        <p:spPr>
          <a:xfrm rot="5400000">
            <a:off x="7191240" y="2509414"/>
            <a:ext cx="481090" cy="9144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7D0169-591F-B422-062D-C591ACA54113}"/>
              </a:ext>
            </a:extLst>
          </p:cNvPr>
          <p:cNvSpPr/>
          <p:nvPr/>
        </p:nvSpPr>
        <p:spPr>
          <a:xfrm rot="20580589">
            <a:off x="10273830" y="2560021"/>
            <a:ext cx="536556" cy="5365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hord 34">
            <a:extLst>
              <a:ext uri="{FF2B5EF4-FFF2-40B4-BE49-F238E27FC236}">
                <a16:creationId xmlns:a16="http://schemas.microsoft.com/office/drawing/2014/main" id="{FCE98118-D500-BD44-92F8-5F3F3EF86EF3}"/>
              </a:ext>
            </a:extLst>
          </p:cNvPr>
          <p:cNvSpPr/>
          <p:nvPr/>
        </p:nvSpPr>
        <p:spPr>
          <a:xfrm>
            <a:off x="10103926" y="2644903"/>
            <a:ext cx="1122868" cy="1122869"/>
          </a:xfrm>
          <a:prstGeom prst="chord">
            <a:avLst>
              <a:gd name="adj1" fmla="val 20128551"/>
              <a:gd name="adj2" fmla="val 1225971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E77194F-7F49-9702-6A61-6D400D367574}"/>
              </a:ext>
            </a:extLst>
          </p:cNvPr>
          <p:cNvSpPr/>
          <p:nvPr/>
        </p:nvSpPr>
        <p:spPr>
          <a:xfrm rot="724728">
            <a:off x="10616173" y="2304254"/>
            <a:ext cx="536556" cy="5365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1EC9F221-985C-30F2-62FD-84448CBE1206}"/>
              </a:ext>
            </a:extLst>
          </p:cNvPr>
          <p:cNvSpPr/>
          <p:nvPr/>
        </p:nvSpPr>
        <p:spPr>
          <a:xfrm>
            <a:off x="10425673" y="3250434"/>
            <a:ext cx="184609" cy="215082"/>
          </a:xfrm>
          <a:prstGeom prst="donut">
            <a:avLst>
              <a:gd name="adj" fmla="val 2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1" name="Circle: Hollow 40">
            <a:extLst>
              <a:ext uri="{FF2B5EF4-FFF2-40B4-BE49-F238E27FC236}">
                <a16:creationId xmlns:a16="http://schemas.microsoft.com/office/drawing/2014/main" id="{70E79F65-E523-DF2A-B1C6-FB28472C66F7}"/>
              </a:ext>
            </a:extLst>
          </p:cNvPr>
          <p:cNvSpPr/>
          <p:nvPr/>
        </p:nvSpPr>
        <p:spPr>
          <a:xfrm>
            <a:off x="10751736" y="3250434"/>
            <a:ext cx="184609" cy="215082"/>
          </a:xfrm>
          <a:prstGeom prst="donut">
            <a:avLst>
              <a:gd name="adj" fmla="val 2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DA569-0B6E-E829-E850-44023AF06F75}"/>
              </a:ext>
            </a:extLst>
          </p:cNvPr>
          <p:cNvSpPr txBox="1"/>
          <p:nvPr/>
        </p:nvSpPr>
        <p:spPr>
          <a:xfrm>
            <a:off x="917621" y="1164369"/>
            <a:ext cx="6002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Learning Pool. </a:t>
            </a:r>
            <a:r>
              <a:rPr lang="es-ES_tradnl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(Agosto de 2020). </a:t>
            </a:r>
            <a:r>
              <a:rPr lang="es-ES_tradnl" sz="1400" i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 bias online course. </a:t>
            </a:r>
            <a:endParaRPr lang="es-ES_tradnl" sz="1400" i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37116-98E1-5CFE-769D-5D7B5947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 dirty="0">
                <a:solidFill>
                  <a:schemeClr val="bg1"/>
                </a:solidFill>
                <a:latin typeface="Garamond"/>
              </a:rPr>
              <a:t>SESIÓN 1</a:t>
            </a:r>
            <a:br>
              <a:rPr lang="es-ES_tradnl" sz="2400" b="1" dirty="0">
                <a:solidFill>
                  <a:schemeClr val="bg1"/>
                </a:solidFill>
                <a:latin typeface="Garamond"/>
              </a:rPr>
            </a:br>
            <a:br>
              <a:rPr lang="es-ES_tradnl" b="1" dirty="0">
                <a:solidFill>
                  <a:schemeClr val="bg1"/>
                </a:solidFill>
                <a:latin typeface="Garamond"/>
              </a:rPr>
            </a:br>
            <a:r>
              <a:rPr lang="es-ES_tradnl" sz="5400" b="1" dirty="0">
                <a:solidFill>
                  <a:schemeClr val="bg1"/>
                </a:solidFill>
                <a:latin typeface="Garamond"/>
              </a:rPr>
              <a:t>Inicio del módulo</a:t>
            </a:r>
            <a:endParaRPr lang="es-ES_trad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Puntos clave de aprendizaje</a:t>
            </a:r>
          </a:p>
        </p:txBody>
      </p:sp>
      <p:sp>
        <p:nvSpPr>
          <p:cNvPr id="572" name="Google Shape;572;p18"/>
          <p:cNvSpPr/>
          <p:nvPr/>
        </p:nvSpPr>
        <p:spPr>
          <a:xfrm>
            <a:off x="3988532" y="1991816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9584196" y="1987648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1402104" y="1988869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75" name="Google Shape;575;p18"/>
          <p:cNvSpPr txBox="1"/>
          <p:nvPr/>
        </p:nvSpPr>
        <p:spPr>
          <a:xfrm>
            <a:off x="680754" y="3461971"/>
            <a:ext cx="247202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La autoconciencia, tanto a nivel interno como externo, es muy importante para los/as asistentes sociales</a:t>
            </a:r>
          </a:p>
        </p:txBody>
      </p:sp>
      <p:sp>
        <p:nvSpPr>
          <p:cNvPr id="2" name="Google Shape;575;p18">
            <a:extLst>
              <a:ext uri="{FF2B5EF4-FFF2-40B4-BE49-F238E27FC236}">
                <a16:creationId xmlns:a16="http://schemas.microsoft.com/office/drawing/2014/main" id="{11F8F5F9-07D5-1E7E-4F2D-8672F7A26B34}"/>
              </a:ext>
            </a:extLst>
          </p:cNvPr>
          <p:cNvSpPr txBox="1"/>
          <p:nvPr/>
        </p:nvSpPr>
        <p:spPr>
          <a:xfrm>
            <a:off x="3279317" y="3474720"/>
            <a:ext cx="22169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Escuchar a los demás puede ayudarnos a tener una mejor conciencia de quiénes somos</a:t>
            </a:r>
          </a:p>
        </p:txBody>
      </p:sp>
      <p:sp>
        <p:nvSpPr>
          <p:cNvPr id="3" name="Google Shape;572;p18">
            <a:extLst>
              <a:ext uri="{FF2B5EF4-FFF2-40B4-BE49-F238E27FC236}">
                <a16:creationId xmlns:a16="http://schemas.microsoft.com/office/drawing/2014/main" id="{A9BBA0D2-6218-655A-1693-5CB1DD94A2BF}"/>
              </a:ext>
            </a:extLst>
          </p:cNvPr>
          <p:cNvSpPr/>
          <p:nvPr/>
        </p:nvSpPr>
        <p:spPr>
          <a:xfrm>
            <a:off x="6692266" y="1987648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Google Shape;575;p18">
            <a:extLst>
              <a:ext uri="{FF2B5EF4-FFF2-40B4-BE49-F238E27FC236}">
                <a16:creationId xmlns:a16="http://schemas.microsoft.com/office/drawing/2014/main" id="{730143E3-7EC3-DB8D-7FDD-B654E2871C57}"/>
              </a:ext>
            </a:extLst>
          </p:cNvPr>
          <p:cNvSpPr txBox="1"/>
          <p:nvPr/>
        </p:nvSpPr>
        <p:spPr>
          <a:xfrm>
            <a:off x="5622763" y="3474720"/>
            <a:ext cx="319056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de las herramientas más poderosas para manejar las emociones consiste  simplemente en identificar y poner nombre a lo que sentimos</a:t>
            </a:r>
            <a:endParaRPr lang="es-ES_tradnl" sz="200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5" name="Google Shape;575;p18">
            <a:extLst>
              <a:ext uri="{FF2B5EF4-FFF2-40B4-BE49-F238E27FC236}">
                <a16:creationId xmlns:a16="http://schemas.microsoft.com/office/drawing/2014/main" id="{8BB34700-6CAE-BBD9-67E4-3B067B2EAEF0}"/>
              </a:ext>
            </a:extLst>
          </p:cNvPr>
          <p:cNvSpPr txBox="1"/>
          <p:nvPr/>
        </p:nvSpPr>
        <p:spPr>
          <a:xfrm>
            <a:off x="8767778" y="3461971"/>
            <a:ext cx="319056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Aunque todos tenemos prejuicios inconscientes, tenemos la capacidad para limitar su influencia en nuestras decisiones y comportamiento</a:t>
            </a:r>
          </a:p>
        </p:txBody>
      </p:sp>
    </p:spTree>
    <p:extLst>
      <p:ext uri="{BB962C8B-B14F-4D97-AF65-F5344CB8AC3E}">
        <p14:creationId xmlns:p14="http://schemas.microsoft.com/office/powerpoint/2010/main" val="82388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35968FDD-8D55-3C8C-EFDF-72E599A2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3100388"/>
            <a:ext cx="10255250" cy="561975"/>
          </a:xfrm>
        </p:spPr>
        <p:txBody>
          <a:bodyPr/>
          <a:lstStyle/>
          <a:p>
            <a:r>
              <a:rPr lang="en-CA" sz="2400" b="1" dirty="0">
                <a:solidFill>
                  <a:schemeClr val="bg1"/>
                </a:solidFill>
                <a:latin typeface="Garamond"/>
              </a:rPr>
              <a:t>SESIÓN 3</a:t>
            </a:r>
            <a:br>
              <a:rPr lang="en-CA" sz="2400" b="1" dirty="0">
                <a:solidFill>
                  <a:schemeClr val="bg1"/>
                </a:solidFill>
                <a:latin typeface="Garamond"/>
              </a:rPr>
            </a:br>
            <a:br>
              <a:rPr lang="en-CA" b="1" dirty="0">
                <a:solidFill>
                  <a:schemeClr val="bg1"/>
                </a:solidFill>
                <a:latin typeface="Garamond"/>
              </a:rPr>
            </a:br>
            <a:r>
              <a:rPr lang="en-US" sz="5400" b="1" dirty="0">
                <a:solidFill>
                  <a:schemeClr val="bg1"/>
                </a:solidFill>
                <a:latin typeface="Garamond"/>
              </a:rPr>
              <a:t>¿</a:t>
            </a:r>
            <a:r>
              <a:rPr lang="en-US" sz="5400" b="1" dirty="0" err="1">
                <a:solidFill>
                  <a:schemeClr val="bg1"/>
                </a:solidFill>
                <a:latin typeface="Garamond"/>
              </a:rPr>
              <a:t>Cómo</a:t>
            </a:r>
            <a:r>
              <a:rPr lang="en-US" sz="5400" b="1" dirty="0">
                <a:solidFill>
                  <a:schemeClr val="bg1"/>
                </a:solidFill>
                <a:latin typeface="Garamond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Garamond"/>
              </a:rPr>
              <a:t>puedo</a:t>
            </a:r>
            <a:r>
              <a:rPr lang="en-US" sz="5400" b="1" dirty="0">
                <a:solidFill>
                  <a:schemeClr val="bg1"/>
                </a:solidFill>
                <a:latin typeface="Garamond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Garamond"/>
              </a:rPr>
              <a:t>apoyar</a:t>
            </a:r>
            <a:r>
              <a:rPr lang="en-US" sz="5400" b="1" dirty="0">
                <a:solidFill>
                  <a:schemeClr val="bg1"/>
                </a:solidFill>
                <a:latin typeface="Garamond"/>
              </a:rPr>
              <a:t> la </a:t>
            </a:r>
            <a:r>
              <a:rPr lang="en-US" sz="5400" b="1" dirty="0" err="1">
                <a:solidFill>
                  <a:schemeClr val="bg1"/>
                </a:solidFill>
                <a:latin typeface="Garamond"/>
              </a:rPr>
              <a:t>diversidad</a:t>
            </a:r>
            <a:r>
              <a:rPr lang="en-US" sz="5400" b="1" dirty="0">
                <a:solidFill>
                  <a:schemeClr val="bg1"/>
                </a:solidFill>
                <a:latin typeface="Garamond"/>
              </a:rPr>
              <a:t> y la </a:t>
            </a:r>
            <a:r>
              <a:rPr lang="en-US" sz="5400" b="1" dirty="0" err="1">
                <a:solidFill>
                  <a:schemeClr val="bg1"/>
                </a:solidFill>
                <a:latin typeface="Garamond"/>
              </a:rPr>
              <a:t>inclusión</a:t>
            </a:r>
            <a:r>
              <a:rPr lang="en-US" sz="5400" b="1" dirty="0">
                <a:solidFill>
                  <a:schemeClr val="bg1"/>
                </a:solidFill>
                <a:latin typeface="Garamond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73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B196-439E-AC3D-288A-3C03B44D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Debate general</a:t>
            </a:r>
            <a:endParaRPr lang="en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BB6BA-5532-153E-CB5E-C65D01B05F7A}"/>
              </a:ext>
            </a:extLst>
          </p:cNvPr>
          <p:cNvSpPr txBox="1"/>
          <p:nvPr/>
        </p:nvSpPr>
        <p:spPr>
          <a:xfrm>
            <a:off x="6030362" y="2904951"/>
            <a:ext cx="404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¿Qué significa “inclusión”?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774B53-0652-2D61-BB89-E2767AC70076}"/>
              </a:ext>
            </a:extLst>
          </p:cNvPr>
          <p:cNvGrpSpPr/>
          <p:nvPr/>
        </p:nvGrpSpPr>
        <p:grpSpPr>
          <a:xfrm>
            <a:off x="1939106" y="2434711"/>
            <a:ext cx="3415887" cy="2678824"/>
            <a:chOff x="1117683" y="2194390"/>
            <a:chExt cx="3415887" cy="2678824"/>
          </a:xfrm>
          <a:solidFill>
            <a:schemeClr val="accent2">
              <a:lumMod val="75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BFF9D0B-0FC6-E54C-3F56-32FE0C4789CB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90DA07E-E2CB-30B4-5D91-F4D57FC28CD5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D0AD48C2-144B-AA64-0F6D-AFD7B6724CC2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23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93CE-86E4-7A2D-0036-097377AA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Diversidad e inclusión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DF2EB-B15D-8C17-AA54-32403357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6" y="1131987"/>
            <a:ext cx="6143625" cy="492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FBA26D-386A-DA4B-D59D-D74B7056CA7A}"/>
              </a:ext>
            </a:extLst>
          </p:cNvPr>
          <p:cNvSpPr txBox="1"/>
          <p:nvPr/>
        </p:nvSpPr>
        <p:spPr>
          <a:xfrm>
            <a:off x="6216145" y="2167190"/>
            <a:ext cx="5326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>
                <a:latin typeface="Arial" panose="020B0604020202020204" pitchFamily="34" charset="0"/>
                <a:cs typeface="Arial" panose="020B0604020202020204" pitchFamily="34" charset="0"/>
              </a:rPr>
              <a:t>La diversidad y la inclusión se refieren a un enfoque basado en los derechos que defiende la participación de diversos colectivos y personas en condiciones de igualdad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F6224-8A35-930D-C3E6-B105D85EABFC}"/>
              </a:ext>
            </a:extLst>
          </p:cNvPr>
          <p:cNvSpPr txBox="1"/>
          <p:nvPr/>
        </p:nvSpPr>
        <p:spPr>
          <a:xfrm>
            <a:off x="6738244" y="4987349"/>
            <a:ext cx="43406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Alianza para la protección de la infancia en la acción humanitaria. (2019). </a:t>
            </a:r>
            <a:r>
              <a:rPr lang="es-ES_tradnl" sz="1400" i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mínimas para la protección de la infancia en la acción humanitaria.</a:t>
            </a:r>
          </a:p>
        </p:txBody>
      </p:sp>
    </p:spTree>
    <p:extLst>
      <p:ext uri="{BB962C8B-B14F-4D97-AF65-F5344CB8AC3E}">
        <p14:creationId xmlns:p14="http://schemas.microsoft.com/office/powerpoint/2010/main" val="1761644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93CE-86E4-7A2D-0036-097377AA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Exclusión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8CB9D-CCAC-5375-91F8-DE0C3A7C1C09}"/>
              </a:ext>
            </a:extLst>
          </p:cNvPr>
          <p:cNvSpPr txBox="1"/>
          <p:nvPr/>
        </p:nvSpPr>
        <p:spPr>
          <a:xfrm>
            <a:off x="2488386" y="1879245"/>
            <a:ext cx="7101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>
                <a:latin typeface="Arial" panose="020B0604020202020204" pitchFamily="34" charset="0"/>
                <a:cs typeface="Arial" panose="020B0604020202020204" pitchFamily="34" charset="0"/>
              </a:rPr>
              <a:t>¿Qué obstáculos o barreras dificultan la inclusión en su contexto?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CF224-A370-FB43-C1A5-8AE77EB895C4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555B7F7-1E29-3136-B36A-D0AA9C5139B8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B3BC8D-5FD2-D5A8-1DEB-393865CB7045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210995C-AC75-3F69-11F7-AA3BF1FEA2E3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9CB692-9BDF-34A1-7A06-AF74789017AD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B07B4D-7A77-F92C-3345-6F227B2DEC8D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C7079CE6-2020-426E-C1E6-6681FE2301EC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47349D-65F2-441E-6807-397FD987EC7D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434D4893-C1E7-6755-3CFB-2403ED10D042}"/>
              </a:ext>
            </a:extLst>
          </p:cNvPr>
          <p:cNvSpPr/>
          <p:nvPr/>
        </p:nvSpPr>
        <p:spPr>
          <a:xfrm>
            <a:off x="6567941" y="4377257"/>
            <a:ext cx="985645" cy="9856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D51755-CB27-37A5-88A7-1E617589D9C2}"/>
              </a:ext>
            </a:extLst>
          </p:cNvPr>
          <p:cNvSpPr/>
          <p:nvPr/>
        </p:nvSpPr>
        <p:spPr>
          <a:xfrm>
            <a:off x="8433227" y="3640228"/>
            <a:ext cx="1320800" cy="132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9CADD6-5DF5-ABF1-119D-FFEB4C596C5F}"/>
              </a:ext>
            </a:extLst>
          </p:cNvPr>
          <p:cNvSpPr/>
          <p:nvPr/>
        </p:nvSpPr>
        <p:spPr>
          <a:xfrm>
            <a:off x="4521627" y="4100055"/>
            <a:ext cx="1320800" cy="132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EA793CF-2F21-B2C5-37F9-444343038FB0}"/>
              </a:ext>
            </a:extLst>
          </p:cNvPr>
          <p:cNvSpPr/>
          <p:nvPr/>
        </p:nvSpPr>
        <p:spPr>
          <a:xfrm>
            <a:off x="752520" y="4268545"/>
            <a:ext cx="10755086" cy="1152310"/>
          </a:xfrm>
          <a:custGeom>
            <a:avLst/>
            <a:gdLst>
              <a:gd name="connsiteX0" fmla="*/ 0 w 10755086"/>
              <a:gd name="connsiteY0" fmla="*/ 929892 h 1152310"/>
              <a:gd name="connsiteX1" fmla="*/ 1088572 w 10755086"/>
              <a:gd name="connsiteY1" fmla="*/ 900864 h 1152310"/>
              <a:gd name="connsiteX2" fmla="*/ 1901372 w 10755086"/>
              <a:gd name="connsiteY2" fmla="*/ 639607 h 1152310"/>
              <a:gd name="connsiteX3" fmla="*/ 2844800 w 10755086"/>
              <a:gd name="connsiteY3" fmla="*/ 958921 h 1152310"/>
              <a:gd name="connsiteX4" fmla="*/ 3730172 w 10755086"/>
              <a:gd name="connsiteY4" fmla="*/ 973435 h 1152310"/>
              <a:gd name="connsiteX5" fmla="*/ 4441372 w 10755086"/>
              <a:gd name="connsiteY5" fmla="*/ 204178 h 1152310"/>
              <a:gd name="connsiteX6" fmla="*/ 5225143 w 10755086"/>
              <a:gd name="connsiteY6" fmla="*/ 1031492 h 1152310"/>
              <a:gd name="connsiteX7" fmla="*/ 6328229 w 10755086"/>
              <a:gd name="connsiteY7" fmla="*/ 552521 h 1152310"/>
              <a:gd name="connsiteX8" fmla="*/ 7678058 w 10755086"/>
              <a:gd name="connsiteY8" fmla="*/ 915378 h 1152310"/>
              <a:gd name="connsiteX9" fmla="*/ 8389258 w 10755086"/>
              <a:gd name="connsiteY9" fmla="*/ 978 h 1152310"/>
              <a:gd name="connsiteX10" fmla="*/ 9129486 w 10755086"/>
              <a:gd name="connsiteY10" fmla="*/ 1118578 h 1152310"/>
              <a:gd name="connsiteX11" fmla="*/ 10174515 w 10755086"/>
              <a:gd name="connsiteY11" fmla="*/ 857321 h 1152310"/>
              <a:gd name="connsiteX12" fmla="*/ 10755086 w 10755086"/>
              <a:gd name="connsiteY12" fmla="*/ 813778 h 115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086" h="1152310">
                <a:moveTo>
                  <a:pt x="0" y="929892"/>
                </a:moveTo>
                <a:lnTo>
                  <a:pt x="1088572" y="900864"/>
                </a:lnTo>
                <a:cubicBezTo>
                  <a:pt x="1405467" y="852483"/>
                  <a:pt x="1608667" y="629931"/>
                  <a:pt x="1901372" y="639607"/>
                </a:cubicBezTo>
                <a:cubicBezTo>
                  <a:pt x="2194077" y="649283"/>
                  <a:pt x="2540000" y="903283"/>
                  <a:pt x="2844800" y="958921"/>
                </a:cubicBezTo>
                <a:cubicBezTo>
                  <a:pt x="3149600" y="1014559"/>
                  <a:pt x="3464077" y="1099226"/>
                  <a:pt x="3730172" y="973435"/>
                </a:cubicBezTo>
                <a:cubicBezTo>
                  <a:pt x="3996267" y="847644"/>
                  <a:pt x="4192210" y="194502"/>
                  <a:pt x="4441372" y="204178"/>
                </a:cubicBezTo>
                <a:cubicBezTo>
                  <a:pt x="4690534" y="213854"/>
                  <a:pt x="4910667" y="973435"/>
                  <a:pt x="5225143" y="1031492"/>
                </a:cubicBezTo>
                <a:cubicBezTo>
                  <a:pt x="5539619" y="1089549"/>
                  <a:pt x="5919410" y="571873"/>
                  <a:pt x="6328229" y="552521"/>
                </a:cubicBezTo>
                <a:cubicBezTo>
                  <a:pt x="6737048" y="533169"/>
                  <a:pt x="7334553" y="1007302"/>
                  <a:pt x="7678058" y="915378"/>
                </a:cubicBezTo>
                <a:cubicBezTo>
                  <a:pt x="8021563" y="823454"/>
                  <a:pt x="8147353" y="-32889"/>
                  <a:pt x="8389258" y="978"/>
                </a:cubicBezTo>
                <a:cubicBezTo>
                  <a:pt x="8631163" y="34845"/>
                  <a:pt x="8831943" y="975854"/>
                  <a:pt x="9129486" y="1118578"/>
                </a:cubicBezTo>
                <a:cubicBezTo>
                  <a:pt x="9427029" y="1261302"/>
                  <a:pt x="9903582" y="908121"/>
                  <a:pt x="10174515" y="857321"/>
                </a:cubicBezTo>
                <a:cubicBezTo>
                  <a:pt x="10445448" y="806521"/>
                  <a:pt x="10600267" y="810149"/>
                  <a:pt x="10755086" y="813778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8428E4-8721-25F0-524D-F8AC5C245E0C}"/>
              </a:ext>
            </a:extLst>
          </p:cNvPr>
          <p:cNvGrpSpPr/>
          <p:nvPr/>
        </p:nvGrpSpPr>
        <p:grpSpPr>
          <a:xfrm>
            <a:off x="3153364" y="4114430"/>
            <a:ext cx="833120" cy="1306425"/>
            <a:chOff x="2486024" y="3959213"/>
            <a:chExt cx="932786" cy="1462713"/>
          </a:xfrm>
          <a:solidFill>
            <a:schemeClr val="accent2">
              <a:lumMod val="75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59A2F5A-8217-767D-4BBA-DABB49CAA4C7}"/>
                </a:ext>
              </a:extLst>
            </p:cNvPr>
            <p:cNvSpPr/>
            <p:nvPr/>
          </p:nvSpPr>
          <p:spPr>
            <a:xfrm>
              <a:off x="2670921" y="3959213"/>
              <a:ext cx="457269" cy="4572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C4F6DA84-5D11-227B-26C8-CDE172B657CF}"/>
                </a:ext>
              </a:extLst>
            </p:cNvPr>
            <p:cNvSpPr/>
            <p:nvPr/>
          </p:nvSpPr>
          <p:spPr>
            <a:xfrm rot="20986498">
              <a:off x="2807357" y="4472729"/>
              <a:ext cx="335259" cy="593586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CBC96846-16C7-31E5-C597-AB7E55C21527}"/>
                </a:ext>
              </a:extLst>
            </p:cNvPr>
            <p:cNvSpPr/>
            <p:nvPr/>
          </p:nvSpPr>
          <p:spPr>
            <a:xfrm rot="16200000">
              <a:off x="3026048" y="4728249"/>
              <a:ext cx="184528" cy="479285"/>
            </a:xfrm>
            <a:prstGeom prst="round2SameRect">
              <a:avLst>
                <a:gd name="adj1" fmla="val 50000"/>
                <a:gd name="adj2" fmla="val 487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55AF8D71-76CC-1A23-CEDA-37AC0CDA38FA}"/>
                </a:ext>
              </a:extLst>
            </p:cNvPr>
            <p:cNvSpPr/>
            <p:nvPr/>
          </p:nvSpPr>
          <p:spPr>
            <a:xfrm rot="20281485">
              <a:off x="3254845" y="4891241"/>
              <a:ext cx="163965" cy="414714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F17DD36E-E747-8379-4FE6-8E40724F30D9}"/>
                </a:ext>
              </a:extLst>
            </p:cNvPr>
            <p:cNvSpPr/>
            <p:nvPr/>
          </p:nvSpPr>
          <p:spPr>
            <a:xfrm rot="13596620">
              <a:off x="2711019" y="4441273"/>
              <a:ext cx="134495" cy="458897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FB40D770-57A2-6327-CA93-04D851DA9C57}"/>
                </a:ext>
              </a:extLst>
            </p:cNvPr>
            <p:cNvSpPr/>
            <p:nvPr/>
          </p:nvSpPr>
          <p:spPr>
            <a:xfrm rot="152323">
              <a:off x="2595518" y="4703728"/>
              <a:ext cx="120626" cy="295955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5522F816-7BC4-3204-647F-527819AB4374}"/>
                </a:ext>
              </a:extLst>
            </p:cNvPr>
            <p:cNvSpPr/>
            <p:nvPr/>
          </p:nvSpPr>
          <p:spPr>
            <a:xfrm flipH="1" flipV="1">
              <a:off x="2486024" y="4597009"/>
              <a:ext cx="824917" cy="824917"/>
            </a:xfrm>
            <a:prstGeom prst="arc">
              <a:avLst>
                <a:gd name="adj1" fmla="val 12696409"/>
                <a:gd name="adj2" fmla="val 1294114"/>
              </a:avLst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805902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B30EDFA8-6202-50A8-765C-BF59B556D97E}"/>
              </a:ext>
            </a:extLst>
          </p:cNvPr>
          <p:cNvSpPr/>
          <p:nvPr/>
        </p:nvSpPr>
        <p:spPr>
          <a:xfrm>
            <a:off x="2903585" y="4265332"/>
            <a:ext cx="1600495" cy="1600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7C8E5C1-71A8-16F6-8C34-5CD3711F0D29}"/>
              </a:ext>
            </a:extLst>
          </p:cNvPr>
          <p:cNvSpPr/>
          <p:nvPr/>
        </p:nvSpPr>
        <p:spPr>
          <a:xfrm>
            <a:off x="5123366" y="2425537"/>
            <a:ext cx="1600495" cy="1600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6EA6E1D-618E-296A-2C31-D5AC1EE8925A}"/>
              </a:ext>
            </a:extLst>
          </p:cNvPr>
          <p:cNvSpPr/>
          <p:nvPr/>
        </p:nvSpPr>
        <p:spPr>
          <a:xfrm>
            <a:off x="9683089" y="2425537"/>
            <a:ext cx="1600495" cy="1600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34FDC69-66DC-93F1-BD02-D32EBF92E88C}"/>
              </a:ext>
            </a:extLst>
          </p:cNvPr>
          <p:cNvSpPr/>
          <p:nvPr/>
        </p:nvSpPr>
        <p:spPr>
          <a:xfrm>
            <a:off x="7226477" y="4265332"/>
            <a:ext cx="1600495" cy="1600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EDDB6B2-784F-371D-E8A6-3812AF1CD2E2}"/>
              </a:ext>
            </a:extLst>
          </p:cNvPr>
          <p:cNvSpPr/>
          <p:nvPr/>
        </p:nvSpPr>
        <p:spPr>
          <a:xfrm>
            <a:off x="838200" y="2425538"/>
            <a:ext cx="1600495" cy="1600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A9953-9A8C-E861-8E87-8209A76D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Barreras a la inclusión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7D4F0B-D030-8DF6-FAA1-47C7B5897E1D}"/>
              </a:ext>
            </a:extLst>
          </p:cNvPr>
          <p:cNvSpPr txBox="1"/>
          <p:nvPr/>
        </p:nvSpPr>
        <p:spPr>
          <a:xfrm>
            <a:off x="789816" y="1610321"/>
            <a:ext cx="182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Prejuicios inconscientes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3D5A1-A905-BAB5-C522-A41624546368}"/>
              </a:ext>
            </a:extLst>
          </p:cNvPr>
          <p:cNvSpPr txBox="1"/>
          <p:nvPr/>
        </p:nvSpPr>
        <p:spPr>
          <a:xfrm>
            <a:off x="2729178" y="3471371"/>
            <a:ext cx="222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Normas sociales perjudiciales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5575AD-29DA-FF00-EBAF-4DB3A16FD1C9}"/>
              </a:ext>
            </a:extLst>
          </p:cNvPr>
          <p:cNvSpPr txBox="1"/>
          <p:nvPr/>
        </p:nvSpPr>
        <p:spPr>
          <a:xfrm>
            <a:off x="4388776" y="1622852"/>
            <a:ext cx="329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Obstáculos administrativos e institucionales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BAACE3-17AC-0FB8-30BE-463D1CC562A4}"/>
              </a:ext>
            </a:extLst>
          </p:cNvPr>
          <p:cNvSpPr txBox="1"/>
          <p:nvPr/>
        </p:nvSpPr>
        <p:spPr>
          <a:xfrm>
            <a:off x="9675737" y="1588670"/>
            <a:ext cx="149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Barreras físicas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89B6BB-80EF-7414-BBFD-7D5E181C4DAB}"/>
              </a:ext>
            </a:extLst>
          </p:cNvPr>
          <p:cNvSpPr txBox="1"/>
          <p:nvPr/>
        </p:nvSpPr>
        <p:spPr>
          <a:xfrm>
            <a:off x="7071441" y="3473026"/>
            <a:ext cx="1910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Barreras en la comunicación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A97EB6-9CD5-DCED-5A71-A05F1945754B}"/>
              </a:ext>
            </a:extLst>
          </p:cNvPr>
          <p:cNvGrpSpPr/>
          <p:nvPr/>
        </p:nvGrpSpPr>
        <p:grpSpPr>
          <a:xfrm>
            <a:off x="1181960" y="2460921"/>
            <a:ext cx="869423" cy="1565112"/>
            <a:chOff x="8900186" y="2274535"/>
            <a:chExt cx="1086478" cy="195584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AB0381-7CCE-15E2-187A-A7A0D73AFE3B}"/>
                </a:ext>
              </a:extLst>
            </p:cNvPr>
            <p:cNvSpPr/>
            <p:nvPr/>
          </p:nvSpPr>
          <p:spPr>
            <a:xfrm rot="20580589">
              <a:off x="9148808" y="2283617"/>
              <a:ext cx="505428" cy="5054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Round Same Side Corner Rectangle 3">
              <a:extLst>
                <a:ext uri="{FF2B5EF4-FFF2-40B4-BE49-F238E27FC236}">
                  <a16:creationId xmlns:a16="http://schemas.microsoft.com/office/drawing/2014/main" id="{87624256-5222-93F1-16C6-77A503257EA7}"/>
                </a:ext>
              </a:extLst>
            </p:cNvPr>
            <p:cNvSpPr/>
            <p:nvPr/>
          </p:nvSpPr>
          <p:spPr>
            <a:xfrm>
              <a:off x="8900186" y="3494231"/>
              <a:ext cx="1086478" cy="7361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4ADB6763-B0D2-DB3C-E56D-9C7B18F71316}"/>
                </a:ext>
              </a:extLst>
            </p:cNvPr>
            <p:cNvSpPr/>
            <p:nvPr/>
          </p:nvSpPr>
          <p:spPr>
            <a:xfrm>
              <a:off x="8914563" y="2274535"/>
              <a:ext cx="1057724" cy="1057724"/>
            </a:xfrm>
            <a:prstGeom prst="chord">
              <a:avLst>
                <a:gd name="adj1" fmla="val 20128551"/>
                <a:gd name="adj2" fmla="val 1225971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244C8F80-2040-027B-C9AA-3F827E771379}"/>
                </a:ext>
              </a:extLst>
            </p:cNvPr>
            <p:cNvSpPr/>
            <p:nvPr/>
          </p:nvSpPr>
          <p:spPr>
            <a:xfrm rot="10800000">
              <a:off x="9504960" y="2803396"/>
              <a:ext cx="261120" cy="225631"/>
            </a:xfrm>
            <a:prstGeom prst="blockArc">
              <a:avLst>
                <a:gd name="adj1" fmla="val 10800000"/>
                <a:gd name="adj2" fmla="val 21416426"/>
                <a:gd name="adj3" fmla="val 158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25AFDDF0-9724-D840-0315-6A840CECD2CC}"/>
                </a:ext>
              </a:extLst>
            </p:cNvPr>
            <p:cNvSpPr/>
            <p:nvPr/>
          </p:nvSpPr>
          <p:spPr>
            <a:xfrm rot="10800000">
              <a:off x="9126784" y="2803396"/>
              <a:ext cx="261120" cy="225631"/>
            </a:xfrm>
            <a:prstGeom prst="blockArc">
              <a:avLst>
                <a:gd name="adj1" fmla="val 10800000"/>
                <a:gd name="adj2" fmla="val 21416426"/>
                <a:gd name="adj3" fmla="val 158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pic>
        <p:nvPicPr>
          <p:cNvPr id="41" name="Graphic 40" descr="Lightning with solid fill">
            <a:extLst>
              <a:ext uri="{FF2B5EF4-FFF2-40B4-BE49-F238E27FC236}">
                <a16:creationId xmlns:a16="http://schemas.microsoft.com/office/drawing/2014/main" id="{2B0F716A-9A42-4771-7F34-45B51EE04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8185" y="4004777"/>
            <a:ext cx="2171296" cy="217129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3B55338-ED3B-7BFB-0008-9D12D3C3F428}"/>
              </a:ext>
            </a:extLst>
          </p:cNvPr>
          <p:cNvGrpSpPr/>
          <p:nvPr/>
        </p:nvGrpSpPr>
        <p:grpSpPr>
          <a:xfrm>
            <a:off x="9450594" y="2513048"/>
            <a:ext cx="833120" cy="1306425"/>
            <a:chOff x="2486024" y="3959213"/>
            <a:chExt cx="932786" cy="1462713"/>
          </a:xfrm>
          <a:solidFill>
            <a:schemeClr val="accent2">
              <a:lumMod val="75000"/>
            </a:schemeClr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3CE6EB1-B5FF-BE2A-0B17-253D5DB25843}"/>
                </a:ext>
              </a:extLst>
            </p:cNvPr>
            <p:cNvSpPr/>
            <p:nvPr/>
          </p:nvSpPr>
          <p:spPr>
            <a:xfrm>
              <a:off x="2670921" y="3959213"/>
              <a:ext cx="457269" cy="4572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28726F9E-3CB1-8919-8F04-06689A836172}"/>
                </a:ext>
              </a:extLst>
            </p:cNvPr>
            <p:cNvSpPr/>
            <p:nvPr/>
          </p:nvSpPr>
          <p:spPr>
            <a:xfrm rot="20986498">
              <a:off x="2807357" y="4472729"/>
              <a:ext cx="335259" cy="593586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E98D0058-DEC1-5370-BD8C-CA7E0BAB6585}"/>
                </a:ext>
              </a:extLst>
            </p:cNvPr>
            <p:cNvSpPr/>
            <p:nvPr/>
          </p:nvSpPr>
          <p:spPr>
            <a:xfrm rot="16200000">
              <a:off x="3026048" y="4728249"/>
              <a:ext cx="184528" cy="479285"/>
            </a:xfrm>
            <a:prstGeom prst="round2SameRect">
              <a:avLst>
                <a:gd name="adj1" fmla="val 50000"/>
                <a:gd name="adj2" fmla="val 487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7AF1EB21-EECD-97D8-B78E-5D41B0455F12}"/>
                </a:ext>
              </a:extLst>
            </p:cNvPr>
            <p:cNvSpPr/>
            <p:nvPr/>
          </p:nvSpPr>
          <p:spPr>
            <a:xfrm rot="20281485">
              <a:off x="3254845" y="4891241"/>
              <a:ext cx="163965" cy="414714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Rectangle: Top Corners Rounded 49">
              <a:extLst>
                <a:ext uri="{FF2B5EF4-FFF2-40B4-BE49-F238E27FC236}">
                  <a16:creationId xmlns:a16="http://schemas.microsoft.com/office/drawing/2014/main" id="{020C9E3F-5486-E1BF-2CB1-602D52A19E57}"/>
                </a:ext>
              </a:extLst>
            </p:cNvPr>
            <p:cNvSpPr/>
            <p:nvPr/>
          </p:nvSpPr>
          <p:spPr>
            <a:xfrm rot="13596620">
              <a:off x="2711019" y="4441273"/>
              <a:ext cx="134495" cy="458897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44AB0755-5947-F28F-F807-DE85C4B51AD2}"/>
                </a:ext>
              </a:extLst>
            </p:cNvPr>
            <p:cNvSpPr/>
            <p:nvPr/>
          </p:nvSpPr>
          <p:spPr>
            <a:xfrm rot="152323">
              <a:off x="2595518" y="4703728"/>
              <a:ext cx="120626" cy="295955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0EF2ABF6-0E16-944C-13EE-5D6B36D79546}"/>
                </a:ext>
              </a:extLst>
            </p:cNvPr>
            <p:cNvSpPr/>
            <p:nvPr/>
          </p:nvSpPr>
          <p:spPr>
            <a:xfrm flipH="1" flipV="1">
              <a:off x="2486024" y="4597009"/>
              <a:ext cx="824917" cy="824917"/>
            </a:xfrm>
            <a:prstGeom prst="arc">
              <a:avLst>
                <a:gd name="adj1" fmla="val 12696409"/>
                <a:gd name="adj2" fmla="val 1294114"/>
              </a:avLst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54" name="Graphic 53" descr="Court with solid fill">
            <a:extLst>
              <a:ext uri="{FF2B5EF4-FFF2-40B4-BE49-F238E27FC236}">
                <a16:creationId xmlns:a16="http://schemas.microsoft.com/office/drawing/2014/main" id="{0FE05905-5481-B9C7-CA88-62A62121F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3366" y="2460631"/>
            <a:ext cx="1681741" cy="1681741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5729FA4B-FE08-FF25-F0A7-747AFAF55F63}"/>
              </a:ext>
            </a:extLst>
          </p:cNvPr>
          <p:cNvSpPr/>
          <p:nvPr/>
        </p:nvSpPr>
        <p:spPr>
          <a:xfrm>
            <a:off x="7329938" y="5261343"/>
            <a:ext cx="614702" cy="495295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EAC83DCE-5450-D75A-5DC5-80CE14A58CC1}"/>
              </a:ext>
            </a:extLst>
          </p:cNvPr>
          <p:cNvSpPr/>
          <p:nvPr/>
        </p:nvSpPr>
        <p:spPr>
          <a:xfrm>
            <a:off x="8091211" y="4383480"/>
            <a:ext cx="614702" cy="495295"/>
          </a:xfrm>
          <a:prstGeom prst="wedgeRoundRectCallout">
            <a:avLst>
              <a:gd name="adj1" fmla="val 62284"/>
              <a:gd name="adj2" fmla="val 18981"/>
              <a:gd name="adj3" fmla="val 16667"/>
            </a:avLst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9A45BFD-A666-B005-7FFE-7C11DF890F63}"/>
              </a:ext>
            </a:extLst>
          </p:cNvPr>
          <p:cNvSpPr/>
          <p:nvPr/>
        </p:nvSpPr>
        <p:spPr>
          <a:xfrm>
            <a:off x="7360726" y="4390976"/>
            <a:ext cx="1270660" cy="1365662"/>
          </a:xfrm>
          <a:custGeom>
            <a:avLst/>
            <a:gdLst>
              <a:gd name="connsiteX0" fmla="*/ 0 w 1270660"/>
              <a:gd name="connsiteY0" fmla="*/ 0 h 1365662"/>
              <a:gd name="connsiteX1" fmla="*/ 403761 w 1270660"/>
              <a:gd name="connsiteY1" fmla="*/ 190005 h 1365662"/>
              <a:gd name="connsiteX2" fmla="*/ 427512 w 1270660"/>
              <a:gd name="connsiteY2" fmla="*/ 593766 h 1365662"/>
              <a:gd name="connsiteX3" fmla="*/ 878774 w 1270660"/>
              <a:gd name="connsiteY3" fmla="*/ 771896 h 1365662"/>
              <a:gd name="connsiteX4" fmla="*/ 914400 w 1270660"/>
              <a:gd name="connsiteY4" fmla="*/ 1223158 h 1365662"/>
              <a:gd name="connsiteX5" fmla="*/ 1270660 w 1270660"/>
              <a:gd name="connsiteY5" fmla="*/ 1365662 h 13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660" h="1365662">
                <a:moveTo>
                  <a:pt x="0" y="0"/>
                </a:moveTo>
                <a:lnTo>
                  <a:pt x="403761" y="190005"/>
                </a:lnTo>
                <a:lnTo>
                  <a:pt x="427512" y="593766"/>
                </a:lnTo>
                <a:lnTo>
                  <a:pt x="878774" y="771896"/>
                </a:lnTo>
                <a:lnTo>
                  <a:pt x="914400" y="1223158"/>
                </a:lnTo>
                <a:lnTo>
                  <a:pt x="1270660" y="1365662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B129D9A-4399-EA97-3ACE-F16D84F9333D}"/>
              </a:ext>
            </a:extLst>
          </p:cNvPr>
          <p:cNvSpPr/>
          <p:nvPr/>
        </p:nvSpPr>
        <p:spPr>
          <a:xfrm>
            <a:off x="10519186" y="2968539"/>
            <a:ext cx="975014" cy="851854"/>
          </a:xfrm>
          <a:custGeom>
            <a:avLst/>
            <a:gdLst>
              <a:gd name="connsiteX0" fmla="*/ 0 w 1128156"/>
              <a:gd name="connsiteY0" fmla="*/ 985652 h 985652"/>
              <a:gd name="connsiteX1" fmla="*/ 0 w 1128156"/>
              <a:gd name="connsiteY1" fmla="*/ 665018 h 985652"/>
              <a:gd name="connsiteX2" fmla="*/ 380011 w 1128156"/>
              <a:gd name="connsiteY2" fmla="*/ 665018 h 985652"/>
              <a:gd name="connsiteX3" fmla="*/ 380011 w 1128156"/>
              <a:gd name="connsiteY3" fmla="*/ 320634 h 985652"/>
              <a:gd name="connsiteX4" fmla="*/ 760021 w 1128156"/>
              <a:gd name="connsiteY4" fmla="*/ 320634 h 985652"/>
              <a:gd name="connsiteX5" fmla="*/ 760021 w 1128156"/>
              <a:gd name="connsiteY5" fmla="*/ 0 h 985652"/>
              <a:gd name="connsiteX6" fmla="*/ 1128156 w 1128156"/>
              <a:gd name="connsiteY6" fmla="*/ 0 h 9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156" h="985652">
                <a:moveTo>
                  <a:pt x="0" y="985652"/>
                </a:moveTo>
                <a:lnTo>
                  <a:pt x="0" y="665018"/>
                </a:lnTo>
                <a:lnTo>
                  <a:pt x="380011" y="665018"/>
                </a:lnTo>
                <a:lnTo>
                  <a:pt x="380011" y="320634"/>
                </a:lnTo>
                <a:lnTo>
                  <a:pt x="760021" y="320634"/>
                </a:lnTo>
                <a:lnTo>
                  <a:pt x="760021" y="0"/>
                </a:lnTo>
                <a:lnTo>
                  <a:pt x="1128156" y="0"/>
                </a:ln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134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EB77-9569-F3D3-E2C6-5B605DE6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120516"/>
            <a:ext cx="11104418" cy="868968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Consejos para promover la diversidad y la inclusión en la gestión de casos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51A65-BC8D-2A8D-1770-43BD140C1901}"/>
              </a:ext>
            </a:extLst>
          </p:cNvPr>
          <p:cNvSpPr txBox="1"/>
          <p:nvPr/>
        </p:nvSpPr>
        <p:spPr>
          <a:xfrm>
            <a:off x="1218211" y="3837432"/>
            <a:ext cx="2591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Cuestionar las normas sociales que son perjudiciales y reconocer el impacto de los prejuicios inconscientes.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D37EE-817D-84E5-0870-B2038D28F52F}"/>
              </a:ext>
            </a:extLst>
          </p:cNvPr>
          <p:cNvSpPr txBox="1"/>
          <p:nvPr/>
        </p:nvSpPr>
        <p:spPr>
          <a:xfrm>
            <a:off x="4254831" y="3837432"/>
            <a:ext cx="2451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Identificar las barreras del entorno y a quién se excluye o discrimina.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B5C3A-5481-8097-8851-7571E4FFFF57}"/>
              </a:ext>
            </a:extLst>
          </p:cNvPr>
          <p:cNvSpPr txBox="1"/>
          <p:nvPr/>
        </p:nvSpPr>
        <p:spPr>
          <a:xfrm>
            <a:off x="7291450" y="3837432"/>
            <a:ext cx="3966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Hacer frente a esos obstáculos teniendo en cuenta su función y adaptar los servicios y proceso de gestión de casos a las necesidades de cada menor, en función de su edad, etapa de desarrollo, capacidades y otros aspectos culturales.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6B273D-463E-BB4F-0BD5-A8C224B47212}"/>
              </a:ext>
            </a:extLst>
          </p:cNvPr>
          <p:cNvGrpSpPr/>
          <p:nvPr/>
        </p:nvGrpSpPr>
        <p:grpSpPr>
          <a:xfrm>
            <a:off x="1380420" y="1656653"/>
            <a:ext cx="2026390" cy="1891100"/>
            <a:chOff x="4830007" y="2398417"/>
            <a:chExt cx="2277598" cy="2125536"/>
          </a:xfrm>
        </p:grpSpPr>
        <p:pic>
          <p:nvPicPr>
            <p:cNvPr id="8" name="Graphic 7" descr="Hand with solid fill">
              <a:extLst>
                <a:ext uri="{FF2B5EF4-FFF2-40B4-BE49-F238E27FC236}">
                  <a16:creationId xmlns:a16="http://schemas.microsoft.com/office/drawing/2014/main" id="{BA892519-0AFB-8423-AF9C-E87A2DD9C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862647">
              <a:off x="4830007" y="3399016"/>
              <a:ext cx="1124937" cy="1124937"/>
            </a:xfrm>
            <a:prstGeom prst="rect">
              <a:avLst/>
            </a:prstGeom>
          </p:spPr>
        </p:pic>
        <p:pic>
          <p:nvPicPr>
            <p:cNvPr id="9" name="Graphic 8" descr="Hand with solid fill">
              <a:extLst>
                <a:ext uri="{FF2B5EF4-FFF2-40B4-BE49-F238E27FC236}">
                  <a16:creationId xmlns:a16="http://schemas.microsoft.com/office/drawing/2014/main" id="{21332719-ADC1-4462-099F-BE0A7DE9B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04736">
              <a:off x="5222174" y="2398417"/>
              <a:ext cx="1124937" cy="1124937"/>
            </a:xfrm>
            <a:prstGeom prst="rect">
              <a:avLst/>
            </a:prstGeom>
          </p:spPr>
        </p:pic>
        <p:pic>
          <p:nvPicPr>
            <p:cNvPr id="10" name="Graphic 9" descr="Hand with solid fill">
              <a:extLst>
                <a:ext uri="{FF2B5EF4-FFF2-40B4-BE49-F238E27FC236}">
                  <a16:creationId xmlns:a16="http://schemas.microsoft.com/office/drawing/2014/main" id="{9454685C-A4E1-5C00-D8FB-205DA4384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482402">
              <a:off x="5982668" y="3211181"/>
              <a:ext cx="1124937" cy="11249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ABC462-74C9-E328-E995-B5911B20D5E5}"/>
              </a:ext>
            </a:extLst>
          </p:cNvPr>
          <p:cNvGrpSpPr/>
          <p:nvPr/>
        </p:nvGrpSpPr>
        <p:grpSpPr>
          <a:xfrm>
            <a:off x="4467268" y="1656653"/>
            <a:ext cx="2026390" cy="1891100"/>
            <a:chOff x="4830007" y="2398417"/>
            <a:chExt cx="2277598" cy="2125536"/>
          </a:xfrm>
        </p:grpSpPr>
        <p:pic>
          <p:nvPicPr>
            <p:cNvPr id="12" name="Graphic 11" descr="Hand with solid fill">
              <a:extLst>
                <a:ext uri="{FF2B5EF4-FFF2-40B4-BE49-F238E27FC236}">
                  <a16:creationId xmlns:a16="http://schemas.microsoft.com/office/drawing/2014/main" id="{F86A45CC-1E6D-5C47-FEC1-34C1C4B9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862647">
              <a:off x="4830007" y="3399016"/>
              <a:ext cx="1124937" cy="1124937"/>
            </a:xfrm>
            <a:prstGeom prst="rect">
              <a:avLst/>
            </a:prstGeom>
          </p:spPr>
        </p:pic>
        <p:pic>
          <p:nvPicPr>
            <p:cNvPr id="13" name="Graphic 12" descr="Hand with solid fill">
              <a:extLst>
                <a:ext uri="{FF2B5EF4-FFF2-40B4-BE49-F238E27FC236}">
                  <a16:creationId xmlns:a16="http://schemas.microsoft.com/office/drawing/2014/main" id="{85B1C17C-8ECC-5DBE-BBE3-4AD664DD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04736">
              <a:off x="5222174" y="2398417"/>
              <a:ext cx="1124937" cy="1124937"/>
            </a:xfrm>
            <a:prstGeom prst="rect">
              <a:avLst/>
            </a:prstGeom>
          </p:spPr>
        </p:pic>
        <p:pic>
          <p:nvPicPr>
            <p:cNvPr id="14" name="Graphic 13" descr="Hand with solid fill">
              <a:extLst>
                <a:ext uri="{FF2B5EF4-FFF2-40B4-BE49-F238E27FC236}">
                  <a16:creationId xmlns:a16="http://schemas.microsoft.com/office/drawing/2014/main" id="{ED105DD6-38F4-EEC9-0B6F-A1E13704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482402">
              <a:off x="5982668" y="3211181"/>
              <a:ext cx="1124937" cy="112493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037EA3-12CF-DE11-3605-80FD969C0B93}"/>
              </a:ext>
            </a:extLst>
          </p:cNvPr>
          <p:cNvGrpSpPr/>
          <p:nvPr/>
        </p:nvGrpSpPr>
        <p:grpSpPr>
          <a:xfrm>
            <a:off x="7483256" y="1656653"/>
            <a:ext cx="2026390" cy="1891100"/>
            <a:chOff x="4830007" y="2398417"/>
            <a:chExt cx="2277598" cy="2125536"/>
          </a:xfrm>
        </p:grpSpPr>
        <p:pic>
          <p:nvPicPr>
            <p:cNvPr id="16" name="Graphic 15" descr="Hand with solid fill">
              <a:extLst>
                <a:ext uri="{FF2B5EF4-FFF2-40B4-BE49-F238E27FC236}">
                  <a16:creationId xmlns:a16="http://schemas.microsoft.com/office/drawing/2014/main" id="{AD809224-C9A1-0A27-FA0D-A3C0C8AD5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862647">
              <a:off x="4830007" y="3399016"/>
              <a:ext cx="1124937" cy="1124937"/>
            </a:xfrm>
            <a:prstGeom prst="rect">
              <a:avLst/>
            </a:prstGeom>
          </p:spPr>
        </p:pic>
        <p:pic>
          <p:nvPicPr>
            <p:cNvPr id="17" name="Graphic 16" descr="Hand with solid fill">
              <a:extLst>
                <a:ext uri="{FF2B5EF4-FFF2-40B4-BE49-F238E27FC236}">
                  <a16:creationId xmlns:a16="http://schemas.microsoft.com/office/drawing/2014/main" id="{FA5673BC-36CF-7614-E172-DA732B7E3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04736">
              <a:off x="5222174" y="2398417"/>
              <a:ext cx="1124937" cy="1124937"/>
            </a:xfrm>
            <a:prstGeom prst="rect">
              <a:avLst/>
            </a:prstGeom>
          </p:spPr>
        </p:pic>
        <p:pic>
          <p:nvPicPr>
            <p:cNvPr id="18" name="Graphic 17" descr="Hand with solid fill">
              <a:extLst>
                <a:ext uri="{FF2B5EF4-FFF2-40B4-BE49-F238E27FC236}">
                  <a16:creationId xmlns:a16="http://schemas.microsoft.com/office/drawing/2014/main" id="{46C25F83-B394-F358-2F54-AC3266D9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482402">
              <a:off x="5982668" y="3211181"/>
              <a:ext cx="1124937" cy="112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81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Puntos clave de aprendizaje</a:t>
            </a:r>
          </a:p>
        </p:txBody>
      </p:sp>
      <p:sp>
        <p:nvSpPr>
          <p:cNvPr id="572" name="Google Shape;572;p18"/>
          <p:cNvSpPr/>
          <p:nvPr/>
        </p:nvSpPr>
        <p:spPr>
          <a:xfrm>
            <a:off x="5665207" y="2041442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rgbClr val="8C5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128644" y="1996092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rgbClr val="8C5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572;p18">
            <a:extLst>
              <a:ext uri="{FF2B5EF4-FFF2-40B4-BE49-F238E27FC236}">
                <a16:creationId xmlns:a16="http://schemas.microsoft.com/office/drawing/2014/main" id="{B29E2017-CF05-1DDB-704D-13AC1E85AF79}"/>
              </a:ext>
            </a:extLst>
          </p:cNvPr>
          <p:cNvSpPr/>
          <p:nvPr/>
        </p:nvSpPr>
        <p:spPr>
          <a:xfrm>
            <a:off x="9097523" y="1985701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rgbClr val="8C5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68872-B4D1-706E-E539-4F7CAC7B8A39}"/>
              </a:ext>
            </a:extLst>
          </p:cNvPr>
          <p:cNvSpPr txBox="1"/>
          <p:nvPr/>
        </p:nvSpPr>
        <p:spPr>
          <a:xfrm>
            <a:off x="867054" y="3646245"/>
            <a:ext cx="3574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La inclusión </a:t>
            </a:r>
            <a:r>
              <a:rPr lang="es-ES_tradnl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forma parte del enfoque basado en derechos, cuyo objetivo es garantizar que todas las personas puedan participar y acceder en igualdad de condiciones a servicios básicos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2C9A5-3C2D-8C79-B417-AAE276EE43CA}"/>
              </a:ext>
            </a:extLst>
          </p:cNvPr>
          <p:cNvSpPr txBox="1"/>
          <p:nvPr/>
        </p:nvSpPr>
        <p:spPr>
          <a:xfrm>
            <a:off x="8032427" y="3646245"/>
            <a:ext cx="3181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Los/as asistentes sociales debe cumplir el principio de no discriminación y promover el respeto a la diversidad y la inclusión en la gestión de los casos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CD5A9-7C77-1ACB-0F4F-FC20832AAB42}"/>
              </a:ext>
            </a:extLst>
          </p:cNvPr>
          <p:cNvSpPr txBox="1"/>
          <p:nvPr/>
        </p:nvSpPr>
        <p:spPr>
          <a:xfrm>
            <a:off x="4441794" y="3646245"/>
            <a:ext cx="3574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Un paso clave es identificar y reconocer los obstáculos que impiden la participación y la inclusión en un entorno</a:t>
            </a:r>
          </a:p>
        </p:txBody>
      </p:sp>
    </p:spTree>
    <p:extLst>
      <p:ext uri="{BB962C8B-B14F-4D97-AF65-F5344CB8AC3E}">
        <p14:creationId xmlns:p14="http://schemas.microsoft.com/office/powerpoint/2010/main" val="517476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03402-E8D6-C6A1-533B-82252E1B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 dirty="0">
                <a:solidFill>
                  <a:schemeClr val="bg1"/>
                </a:solidFill>
                <a:latin typeface="Garamond"/>
              </a:rPr>
              <a:t>SESIÓN 4</a:t>
            </a:r>
            <a:br>
              <a:rPr lang="es-ES_tradnl" sz="2400" b="1" dirty="0">
                <a:solidFill>
                  <a:schemeClr val="bg1"/>
                </a:solidFill>
                <a:latin typeface="Garamond"/>
              </a:rPr>
            </a:br>
            <a:br>
              <a:rPr lang="es-ES_tradnl" b="1" dirty="0">
                <a:solidFill>
                  <a:schemeClr val="bg1"/>
                </a:solidFill>
                <a:latin typeface="Garamond"/>
              </a:rPr>
            </a:br>
            <a:r>
              <a:rPr lang="es-ES_tradnl" sz="5400" b="1" dirty="0">
                <a:solidFill>
                  <a:schemeClr val="bg1"/>
                </a:solidFill>
                <a:latin typeface="Garamond"/>
              </a:rPr>
              <a:t>¿Cómo demostrar mi responsabilidad y usar mi poder positivamente?</a:t>
            </a:r>
            <a:br>
              <a:rPr lang="es-ES_tradnl" sz="5400" b="1" dirty="0">
                <a:solidFill>
                  <a:schemeClr val="bg1"/>
                </a:solidFill>
                <a:latin typeface="Garamond"/>
              </a:rPr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51318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2E7A-1599-702C-7744-13458C9E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Responsabilidad y calidad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7E918C-0877-0EB7-5F58-D7FA52D9C6F6}"/>
              </a:ext>
            </a:extLst>
          </p:cNvPr>
          <p:cNvSpPr txBox="1"/>
          <p:nvPr/>
        </p:nvSpPr>
        <p:spPr>
          <a:xfrm>
            <a:off x="1934847" y="4269118"/>
            <a:ext cx="8562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Los/as asistentes sociales deben </a:t>
            </a:r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asumir su responsabilidad </a:t>
            </a: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por la labor que desempeñan y las medidas que toman. Asimismo, la gestión de casos y apoyo que brinden deben ser de </a:t>
            </a:r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calidad.</a:t>
            </a:r>
            <a:endParaRPr lang="es-ES_trad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BC03A6C-BB55-C5D1-0B23-7DAB8FF1CA27}"/>
              </a:ext>
            </a:extLst>
          </p:cNvPr>
          <p:cNvSpPr/>
          <p:nvPr/>
        </p:nvSpPr>
        <p:spPr>
          <a:xfrm>
            <a:off x="2566072" y="1850365"/>
            <a:ext cx="1899051" cy="1833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EDD0D0-5AA2-860F-0F04-33E127BC3FE9}"/>
              </a:ext>
            </a:extLst>
          </p:cNvPr>
          <p:cNvGrpSpPr/>
          <p:nvPr/>
        </p:nvGrpSpPr>
        <p:grpSpPr>
          <a:xfrm>
            <a:off x="2903320" y="2231563"/>
            <a:ext cx="1078027" cy="962242"/>
            <a:chOff x="6770748" y="1158240"/>
            <a:chExt cx="1274726" cy="1121318"/>
          </a:xfrm>
          <a:solidFill>
            <a:schemeClr val="accent2">
              <a:lumMod val="75000"/>
            </a:schemeClr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FB74CFD-3EF9-4486-B4FF-9383AEC0955F}"/>
                </a:ext>
              </a:extLst>
            </p:cNvPr>
            <p:cNvGrpSpPr/>
            <p:nvPr/>
          </p:nvGrpSpPr>
          <p:grpSpPr>
            <a:xfrm rot="5400000">
              <a:off x="7128520" y="1362604"/>
              <a:ext cx="559182" cy="1274726"/>
              <a:chOff x="8619006" y="1366612"/>
              <a:chExt cx="416505" cy="949476"/>
            </a:xfrm>
            <a:grpFill/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173A72E0-3036-687E-2FFB-9E8581B0CF3C}"/>
                  </a:ext>
                </a:extLst>
              </p:cNvPr>
              <p:cNvSpPr/>
              <p:nvPr/>
            </p:nvSpPr>
            <p:spPr>
              <a:xfrm rot="1076057" flipH="1">
                <a:off x="8840670" y="1614649"/>
                <a:ext cx="161053" cy="50995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F15E0EE-04F2-0262-C22F-8D2D6CE73F10}"/>
                  </a:ext>
                </a:extLst>
              </p:cNvPr>
              <p:cNvSpPr/>
              <p:nvPr/>
            </p:nvSpPr>
            <p:spPr>
              <a:xfrm rot="20911244" flipH="1">
                <a:off x="8877905" y="1366612"/>
                <a:ext cx="157606" cy="398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73321AC-AA68-22E9-ECC8-34AF4755BFA8}"/>
                  </a:ext>
                </a:extLst>
              </p:cNvPr>
              <p:cNvSpPr/>
              <p:nvPr/>
            </p:nvSpPr>
            <p:spPr>
              <a:xfrm rot="613090" flipH="1">
                <a:off x="8673953" y="1668726"/>
                <a:ext cx="154779" cy="3586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4" name="Flowchart: Manual Input 33">
                <a:extLst>
                  <a:ext uri="{FF2B5EF4-FFF2-40B4-BE49-F238E27FC236}">
                    <a16:creationId xmlns:a16="http://schemas.microsoft.com/office/drawing/2014/main" id="{07F70581-A361-7178-7816-0263810C5A9A}"/>
                  </a:ext>
                </a:extLst>
              </p:cNvPr>
              <p:cNvSpPr/>
              <p:nvPr/>
            </p:nvSpPr>
            <p:spPr>
              <a:xfrm rot="17276057">
                <a:off x="8678142" y="1906154"/>
                <a:ext cx="197560" cy="315831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41CE4CC-B754-AA53-EB68-EC2999ABA29B}"/>
                  </a:ext>
                </a:extLst>
              </p:cNvPr>
              <p:cNvSpPr/>
              <p:nvPr/>
            </p:nvSpPr>
            <p:spPr>
              <a:xfrm>
                <a:off x="8657142" y="2030875"/>
                <a:ext cx="241922" cy="2852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F9A77D6D-D6E7-3F92-25B3-8B90F20F7CE4}"/>
                </a:ext>
              </a:extLst>
            </p:cNvPr>
            <p:cNvSpPr/>
            <p:nvPr/>
          </p:nvSpPr>
          <p:spPr>
            <a:xfrm>
              <a:off x="7271980" y="1158240"/>
              <a:ext cx="566129" cy="566129"/>
            </a:xfrm>
            <a:prstGeom prst="donut">
              <a:avLst>
                <a:gd name="adj" fmla="val 31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B7634EA4-223F-F958-7C26-DCF6EF4FF071}"/>
              </a:ext>
            </a:extLst>
          </p:cNvPr>
          <p:cNvSpPr/>
          <p:nvPr/>
        </p:nvSpPr>
        <p:spPr>
          <a:xfrm>
            <a:off x="5109018" y="1850365"/>
            <a:ext cx="1899051" cy="1833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9990EE-925B-5D8C-5493-5CFA2B7D5808}"/>
              </a:ext>
            </a:extLst>
          </p:cNvPr>
          <p:cNvGrpSpPr/>
          <p:nvPr/>
        </p:nvGrpSpPr>
        <p:grpSpPr>
          <a:xfrm>
            <a:off x="5559365" y="2290512"/>
            <a:ext cx="998357" cy="1037954"/>
            <a:chOff x="7892902" y="1235921"/>
            <a:chExt cx="1061882" cy="1131157"/>
          </a:xfrm>
          <a:solidFill>
            <a:schemeClr val="accent2">
              <a:lumMod val="75000"/>
            </a:schemeClr>
          </a:solidFill>
        </p:grpSpPr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E66BF4D9-823E-3880-28FE-C39B0E95885A}"/>
                </a:ext>
              </a:extLst>
            </p:cNvPr>
            <p:cNvSpPr/>
            <p:nvPr/>
          </p:nvSpPr>
          <p:spPr>
            <a:xfrm rot="5400000">
              <a:off x="8306379" y="1225937"/>
              <a:ext cx="303317" cy="32328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Arrow: Bent 39">
              <a:extLst>
                <a:ext uri="{FF2B5EF4-FFF2-40B4-BE49-F238E27FC236}">
                  <a16:creationId xmlns:a16="http://schemas.microsoft.com/office/drawing/2014/main" id="{8961447A-E68D-5915-FA8F-8BD6EE832E13}"/>
                </a:ext>
              </a:extLst>
            </p:cNvPr>
            <p:cNvSpPr/>
            <p:nvPr/>
          </p:nvSpPr>
          <p:spPr>
            <a:xfrm flipV="1">
              <a:off x="7964825" y="1317951"/>
              <a:ext cx="663141" cy="675035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1" name="Arrow: Bent 40">
              <a:extLst>
                <a:ext uri="{FF2B5EF4-FFF2-40B4-BE49-F238E27FC236}">
                  <a16:creationId xmlns:a16="http://schemas.microsoft.com/office/drawing/2014/main" id="{578A05E1-2C07-5DD0-DBF8-91460B24C1B9}"/>
                </a:ext>
              </a:extLst>
            </p:cNvPr>
            <p:cNvSpPr/>
            <p:nvPr/>
          </p:nvSpPr>
          <p:spPr>
            <a:xfrm flipH="1" flipV="1">
              <a:off x="8394122" y="1670575"/>
              <a:ext cx="541443" cy="675035"/>
            </a:xfrm>
            <a:prstGeom prst="bentArrow">
              <a:avLst>
                <a:gd name="adj1" fmla="val 31450"/>
                <a:gd name="adj2" fmla="val 28225"/>
                <a:gd name="adj3" fmla="val 2500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2" name="Plus Sign 41">
              <a:extLst>
                <a:ext uri="{FF2B5EF4-FFF2-40B4-BE49-F238E27FC236}">
                  <a16:creationId xmlns:a16="http://schemas.microsoft.com/office/drawing/2014/main" id="{E2097E7F-731E-A859-39EA-95C92DBCFF51}"/>
                </a:ext>
              </a:extLst>
            </p:cNvPr>
            <p:cNvSpPr/>
            <p:nvPr/>
          </p:nvSpPr>
          <p:spPr>
            <a:xfrm rot="2700000">
              <a:off x="7897288" y="1984220"/>
              <a:ext cx="378472" cy="387244"/>
            </a:xfrm>
            <a:prstGeom prst="mathPlus">
              <a:avLst>
                <a:gd name="adj1" fmla="val 204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3" name="Circle: Hollow 42">
              <a:extLst>
                <a:ext uri="{FF2B5EF4-FFF2-40B4-BE49-F238E27FC236}">
                  <a16:creationId xmlns:a16="http://schemas.microsoft.com/office/drawing/2014/main" id="{AB4DB58B-17FD-6499-26A0-DCD421512E12}"/>
                </a:ext>
              </a:extLst>
            </p:cNvPr>
            <p:cNvSpPr/>
            <p:nvPr/>
          </p:nvSpPr>
          <p:spPr>
            <a:xfrm>
              <a:off x="8741260" y="1268041"/>
              <a:ext cx="213524" cy="213524"/>
            </a:xfrm>
            <a:prstGeom prst="donut">
              <a:avLst>
                <a:gd name="adj" fmla="val 321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7C9CDDE3-9462-C40C-7949-846216B8AB0B}"/>
              </a:ext>
            </a:extLst>
          </p:cNvPr>
          <p:cNvSpPr/>
          <p:nvPr/>
        </p:nvSpPr>
        <p:spPr>
          <a:xfrm>
            <a:off x="7651964" y="1850365"/>
            <a:ext cx="1899051" cy="1833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D1E2D4-5454-37CF-9E90-A216330F9F56}"/>
              </a:ext>
            </a:extLst>
          </p:cNvPr>
          <p:cNvGrpSpPr/>
          <p:nvPr/>
        </p:nvGrpSpPr>
        <p:grpSpPr>
          <a:xfrm>
            <a:off x="8165491" y="2290512"/>
            <a:ext cx="837326" cy="967421"/>
            <a:chOff x="8021849" y="3622964"/>
            <a:chExt cx="932930" cy="1088645"/>
          </a:xfrm>
        </p:grpSpPr>
        <p:sp>
          <p:nvSpPr>
            <p:cNvPr id="47" name="Flowchart: Card 46">
              <a:extLst>
                <a:ext uri="{FF2B5EF4-FFF2-40B4-BE49-F238E27FC236}">
                  <a16:creationId xmlns:a16="http://schemas.microsoft.com/office/drawing/2014/main" id="{A3DAEEB4-194A-D133-0B31-0FD21F841F4B}"/>
                </a:ext>
              </a:extLst>
            </p:cNvPr>
            <p:cNvSpPr/>
            <p:nvPr/>
          </p:nvSpPr>
          <p:spPr>
            <a:xfrm>
              <a:off x="8192676" y="3819749"/>
              <a:ext cx="762103" cy="891860"/>
            </a:xfrm>
            <a:prstGeom prst="flowChartPunchedCard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8" name="Flowchart: Card 47">
              <a:extLst>
                <a:ext uri="{FF2B5EF4-FFF2-40B4-BE49-F238E27FC236}">
                  <a16:creationId xmlns:a16="http://schemas.microsoft.com/office/drawing/2014/main" id="{00BCF646-E781-3EB2-E42F-66642C21A74D}"/>
                </a:ext>
              </a:extLst>
            </p:cNvPr>
            <p:cNvSpPr/>
            <p:nvPr/>
          </p:nvSpPr>
          <p:spPr>
            <a:xfrm>
              <a:off x="8109763" y="3716795"/>
              <a:ext cx="762103" cy="891860"/>
            </a:xfrm>
            <a:prstGeom prst="flowChartPunchedCard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9" name="Flowchart: Card 48">
              <a:extLst>
                <a:ext uri="{FF2B5EF4-FFF2-40B4-BE49-F238E27FC236}">
                  <a16:creationId xmlns:a16="http://schemas.microsoft.com/office/drawing/2014/main" id="{905226B5-4D2F-7BA3-C627-2AB1FF3558D1}"/>
                </a:ext>
              </a:extLst>
            </p:cNvPr>
            <p:cNvSpPr/>
            <p:nvPr/>
          </p:nvSpPr>
          <p:spPr>
            <a:xfrm>
              <a:off x="8021849" y="3622964"/>
              <a:ext cx="762103" cy="891860"/>
            </a:xfrm>
            <a:prstGeom prst="flowChartPunchedCard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06FBDBD4-F3B2-55DA-DF89-670F92353F0D}"/>
                </a:ext>
              </a:extLst>
            </p:cNvPr>
            <p:cNvSpPr/>
            <p:nvPr/>
          </p:nvSpPr>
          <p:spPr>
            <a:xfrm>
              <a:off x="8158745" y="3843931"/>
              <a:ext cx="469221" cy="469221"/>
            </a:xfrm>
            <a:prstGeom prst="donut">
              <a:avLst>
                <a:gd name="adj" fmla="val 3218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3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AB6B7-B5B3-0735-8DDF-559F663C1253}"/>
              </a:ext>
            </a:extLst>
          </p:cNvPr>
          <p:cNvSpPr/>
          <p:nvPr/>
        </p:nvSpPr>
        <p:spPr>
          <a:xfrm>
            <a:off x="6437044" y="3019820"/>
            <a:ext cx="3560395" cy="409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779E9-ED46-3222-1449-4DC43E92F838}"/>
              </a:ext>
            </a:extLst>
          </p:cNvPr>
          <p:cNvSpPr/>
          <p:nvPr/>
        </p:nvSpPr>
        <p:spPr>
          <a:xfrm>
            <a:off x="6437045" y="3483000"/>
            <a:ext cx="2590842" cy="409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B16AD-0175-31DA-43E5-AA32B236C387}"/>
              </a:ext>
            </a:extLst>
          </p:cNvPr>
          <p:cNvSpPr/>
          <p:nvPr/>
        </p:nvSpPr>
        <p:spPr>
          <a:xfrm>
            <a:off x="6437044" y="3946182"/>
            <a:ext cx="3026995" cy="409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" name="Google Shape;260;p3"/>
          <p:cNvSpPr txBox="1">
            <a:spLocks noGrp="1"/>
          </p:cNvSpPr>
          <p:nvPr>
            <p:ph type="title"/>
          </p:nvPr>
        </p:nvSpPr>
        <p:spPr>
          <a:xfrm>
            <a:off x="1661965" y="3099692"/>
            <a:ext cx="2808067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en-GB"/>
              <a:t>Objetivo del módulo</a:t>
            </a:r>
            <a:endParaRPr/>
          </a:p>
        </p:txBody>
      </p:sp>
      <p:sp>
        <p:nvSpPr>
          <p:cNvPr id="261" name="Google Shape;261;p3"/>
          <p:cNvSpPr txBox="1"/>
          <p:nvPr/>
        </p:nvSpPr>
        <p:spPr>
          <a:xfrm>
            <a:off x="6459104" y="1563952"/>
            <a:ext cx="4767632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s-ES_tradnl" sz="3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ES_tradnl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rofundizar en la comprensión y dominio de los/as participantes de las habilidades personales e interpersonales clave para la gestión de casos de protección de la infancia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E3C665-191E-906F-9662-60862FD6138D}"/>
              </a:ext>
            </a:extLst>
          </p:cNvPr>
          <p:cNvGrpSpPr/>
          <p:nvPr/>
        </p:nvGrpSpPr>
        <p:grpSpPr>
          <a:xfrm>
            <a:off x="10964589" y="4961229"/>
            <a:ext cx="524294" cy="1497662"/>
            <a:chOff x="2068313" y="2482622"/>
            <a:chExt cx="376359" cy="1075080"/>
          </a:xfrm>
          <a:solidFill>
            <a:schemeClr val="bg1"/>
          </a:solidFill>
        </p:grpSpPr>
        <p:sp>
          <p:nvSpPr>
            <p:cNvPr id="11" name="Round Same Side Corner Rectangle 23">
              <a:extLst>
                <a:ext uri="{FF2B5EF4-FFF2-40B4-BE49-F238E27FC236}">
                  <a16:creationId xmlns:a16="http://schemas.microsoft.com/office/drawing/2014/main" id="{DB458771-3838-57C2-5F9F-4ABD2A0D84DF}"/>
                </a:ext>
              </a:extLst>
            </p:cNvPr>
            <p:cNvSpPr/>
            <p:nvPr/>
          </p:nvSpPr>
          <p:spPr>
            <a:xfrm>
              <a:off x="2071073" y="2923618"/>
              <a:ext cx="372129" cy="63408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643491-2139-0FBD-F3B0-8BAFB215DDB7}"/>
                </a:ext>
              </a:extLst>
            </p:cNvPr>
            <p:cNvSpPr/>
            <p:nvPr/>
          </p:nvSpPr>
          <p:spPr>
            <a:xfrm>
              <a:off x="2068313" y="2482622"/>
              <a:ext cx="376359" cy="3763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4313A2E1-FFC7-29EC-7801-794ED65DCED0}"/>
              </a:ext>
            </a:extLst>
          </p:cNvPr>
          <p:cNvSpPr/>
          <p:nvPr/>
        </p:nvSpPr>
        <p:spPr>
          <a:xfrm>
            <a:off x="11530903" y="5521514"/>
            <a:ext cx="192938" cy="192938"/>
          </a:xfrm>
          <a:prstGeom prst="star5">
            <a:avLst>
              <a:gd name="adj" fmla="val 28484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0A06-D2CE-9F4F-4EB2-3B4FFE1C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Debate general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3D22D-FB97-0F71-EDA9-70C82D549C62}"/>
              </a:ext>
            </a:extLst>
          </p:cNvPr>
          <p:cNvSpPr/>
          <p:nvPr/>
        </p:nvSpPr>
        <p:spPr>
          <a:xfrm>
            <a:off x="5181600" y="1224528"/>
            <a:ext cx="6028256" cy="456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definiríamos “responsabilidad”?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0453B9-5227-B1EC-84E6-C5B759EAB0D9}"/>
              </a:ext>
            </a:extLst>
          </p:cNvPr>
          <p:cNvGrpSpPr/>
          <p:nvPr/>
        </p:nvGrpSpPr>
        <p:grpSpPr>
          <a:xfrm>
            <a:off x="982144" y="1984593"/>
            <a:ext cx="4328383" cy="3394426"/>
            <a:chOff x="1117683" y="2194390"/>
            <a:chExt cx="3415887" cy="26788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6A99A907-E4B4-F827-39B8-911701D55374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0CFE2461-D757-2471-837C-3AD8892B039F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958D8D05-86C2-270A-9AEF-63BCA9AF6771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170084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1642-6768-8BBC-0097-571DA3CA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Responsabilidad y calidad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23F6E0-4968-CBEE-FA28-9CA798AA76F2}"/>
              </a:ext>
            </a:extLst>
          </p:cNvPr>
          <p:cNvSpPr/>
          <p:nvPr/>
        </p:nvSpPr>
        <p:spPr>
          <a:xfrm>
            <a:off x="2801257" y="1625733"/>
            <a:ext cx="4659086" cy="47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/>
            <a:r>
              <a:rPr lang="es-ES_tradnl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CF762-312D-2D7C-C5FB-E26A16DD292A}"/>
              </a:ext>
            </a:extLst>
          </p:cNvPr>
          <p:cNvSpPr txBox="1"/>
          <p:nvPr/>
        </p:nvSpPr>
        <p:spPr>
          <a:xfrm>
            <a:off x="3353545" y="2256029"/>
            <a:ext cx="4106798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900">
                <a:latin typeface="Arial" panose="020B0604020202020204" pitchFamily="34" charset="0"/>
                <a:cs typeface="Arial" panose="020B0604020202020204" pitchFamily="34" charset="0"/>
              </a:rPr>
              <a:t>Se refiere al proceso de usar el poder de forma responsable, teniendo en cuenta a las distintas partes interesadas y rindiendo cuentas (asumiendo la responsabilidad para justificar las acciones o decisions que se tomen) ante todos los involucrados, en especial, quienes podrían verse afectados por el ejercicio de dicho poder.</a:t>
            </a:r>
            <a:endParaRPr lang="es-ES_tradnl" sz="19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127AF1-B930-98EB-97C5-A825E1EC09B9}"/>
              </a:ext>
            </a:extLst>
          </p:cNvPr>
          <p:cNvSpPr/>
          <p:nvPr/>
        </p:nvSpPr>
        <p:spPr>
          <a:xfrm>
            <a:off x="7736546" y="1625733"/>
            <a:ext cx="3826148" cy="47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0CC11-FA6A-6559-1423-6C100148B5AC}"/>
              </a:ext>
            </a:extLst>
          </p:cNvPr>
          <p:cNvSpPr txBox="1"/>
          <p:nvPr/>
        </p:nvSpPr>
        <p:spPr>
          <a:xfrm>
            <a:off x="7596221" y="2175472"/>
            <a:ext cx="410679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Nivel de efectividad (impacto), eficiencia (puntualidad y costos), adecuación (teniendo en cuenta los derechos, las necesidades, la cultura, la edad, el género, las discapacidades y el contexto) y equidad (no discriminación e igualdad de acceso) de los elementos que componen la respuesta humanitaria.</a:t>
            </a:r>
            <a:endParaRPr lang="es-ES_tradnl" sz="2000" dirty="0"/>
          </a:p>
        </p:txBody>
      </p:sp>
      <p:pic>
        <p:nvPicPr>
          <p:cNvPr id="8" name="Google Shape;98;p8">
            <a:extLst>
              <a:ext uri="{FF2B5EF4-FFF2-40B4-BE49-F238E27FC236}">
                <a16:creationId xmlns:a16="http://schemas.microsoft.com/office/drawing/2014/main" id="{212516F0-266C-B8FE-A8B0-DAF9E52B1A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25733"/>
            <a:ext cx="2515344" cy="3470474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569056-2EDC-B245-7C16-30248932EB13}"/>
              </a:ext>
            </a:extLst>
          </p:cNvPr>
          <p:cNvSpPr txBox="1"/>
          <p:nvPr/>
        </p:nvSpPr>
        <p:spPr>
          <a:xfrm>
            <a:off x="838199" y="5425030"/>
            <a:ext cx="107244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Alianza para la protección de la infancia en la acción humanitaria. (2019). </a:t>
            </a:r>
            <a:r>
              <a:rPr lang="es-ES_tradnl" sz="1400" i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mínimas para la protección de la infancia en la acción humanitaria.</a:t>
            </a:r>
          </a:p>
        </p:txBody>
      </p:sp>
    </p:spTree>
    <p:extLst>
      <p:ext uri="{BB962C8B-B14F-4D97-AF65-F5344CB8AC3E}">
        <p14:creationId xmlns:p14="http://schemas.microsoft.com/office/powerpoint/2010/main" val="6415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F55DBE08-0D7E-49F6-727C-C74987FCB3AC}"/>
              </a:ext>
            </a:extLst>
          </p:cNvPr>
          <p:cNvSpPr txBox="1"/>
          <p:nvPr/>
        </p:nvSpPr>
        <p:spPr>
          <a:xfrm>
            <a:off x="772732" y="2955820"/>
            <a:ext cx="2193323" cy="67336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es-ES_tradnl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Privilegio/Poder/Ventaja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C55F3A-9C67-2763-CA85-E9176D5FDF5E}"/>
              </a:ext>
            </a:extLst>
          </p:cNvPr>
          <p:cNvSpPr txBox="1"/>
          <p:nvPr/>
        </p:nvSpPr>
        <p:spPr>
          <a:xfrm>
            <a:off x="542699" y="4018823"/>
            <a:ext cx="2656051" cy="738953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es-ES_tradnl" sz="2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Opresión/</a:t>
            </a:r>
            <a:br>
              <a:rPr lang="es-ES_tradnl" sz="2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poder/ Desventaja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D4FF9A-1314-79A6-0023-67D4BC3A39F8}"/>
              </a:ext>
            </a:extLst>
          </p:cNvPr>
          <p:cNvSpPr txBox="1"/>
          <p:nvPr/>
        </p:nvSpPr>
        <p:spPr>
          <a:xfrm>
            <a:off x="2755622" y="3045558"/>
            <a:ext cx="2158027" cy="40982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Hombre masculino</a:t>
            </a:r>
          </a:p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Mujer femenino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013863-5062-BE48-A221-5DC87801127F}"/>
              </a:ext>
            </a:extLst>
          </p:cNvPr>
          <p:cNvSpPr txBox="1"/>
          <p:nvPr/>
        </p:nvSpPr>
        <p:spPr>
          <a:xfrm>
            <a:off x="3444112" y="2612805"/>
            <a:ext cx="1525329" cy="3749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Hombre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B6F146-933F-8A69-6352-2C337C417A5A}"/>
              </a:ext>
            </a:extLst>
          </p:cNvPr>
          <p:cNvSpPr txBox="1"/>
          <p:nvPr/>
        </p:nvSpPr>
        <p:spPr>
          <a:xfrm>
            <a:off x="3935565" y="2102816"/>
            <a:ext cx="1525329" cy="3749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Persona blanca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96EA31E-94F6-22CD-5197-077FAB723D65}"/>
              </a:ext>
            </a:extLst>
          </p:cNvPr>
          <p:cNvSpPr txBox="1"/>
          <p:nvPr/>
        </p:nvSpPr>
        <p:spPr>
          <a:xfrm>
            <a:off x="4561020" y="1570095"/>
            <a:ext cx="1525329" cy="3749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Heterosexual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76D3B1-025C-8A1A-960D-4052C77D2E82}"/>
              </a:ext>
            </a:extLst>
          </p:cNvPr>
          <p:cNvSpPr txBox="1"/>
          <p:nvPr/>
        </p:nvSpPr>
        <p:spPr>
          <a:xfrm>
            <a:off x="4466024" y="1247795"/>
            <a:ext cx="2252350" cy="3749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Persona sin discapacidad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D2A4329-8ADB-39E6-A4E9-F5C334FB95CE}"/>
              </a:ext>
            </a:extLst>
          </p:cNvPr>
          <p:cNvSpPr txBox="1"/>
          <p:nvPr/>
        </p:nvSpPr>
        <p:spPr>
          <a:xfrm>
            <a:off x="6467406" y="1168741"/>
            <a:ext cx="1525329" cy="45440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Educado</a:t>
            </a:r>
          </a:p>
          <a:p>
            <a:pPr algn="ct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y/o muy instruido/a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49B812-455B-41A5-219F-C9E2095A70BA}"/>
              </a:ext>
            </a:extLst>
          </p:cNvPr>
          <p:cNvSpPr txBox="1"/>
          <p:nvPr/>
        </p:nvSpPr>
        <p:spPr>
          <a:xfrm>
            <a:off x="7887649" y="1531543"/>
            <a:ext cx="1525329" cy="3749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No desplazado/a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73C585A-E160-21AE-0C4C-32003B5E88DC}"/>
              </a:ext>
            </a:extLst>
          </p:cNvPr>
          <p:cNvSpPr txBox="1"/>
          <p:nvPr/>
        </p:nvSpPr>
        <p:spPr>
          <a:xfrm>
            <a:off x="8489768" y="1907005"/>
            <a:ext cx="1734219" cy="32383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En situación cómoda y/o rico/a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8A4AEE-0DD1-0978-71B6-A1A7EC06769A}"/>
              </a:ext>
            </a:extLst>
          </p:cNvPr>
          <p:cNvSpPr txBox="1"/>
          <p:nvPr/>
        </p:nvSpPr>
        <p:spPr>
          <a:xfrm>
            <a:off x="8822426" y="2361283"/>
            <a:ext cx="3332799" cy="2328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Con documentación o papeles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937827-D1A5-579A-960B-9637753406A5}"/>
              </a:ext>
            </a:extLst>
          </p:cNvPr>
          <p:cNvSpPr txBox="1"/>
          <p:nvPr/>
        </p:nvSpPr>
        <p:spPr>
          <a:xfrm>
            <a:off x="9129492" y="3033573"/>
            <a:ext cx="1667698" cy="26466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Mayoría étnica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B15DDE-DA87-84CC-CA2F-E6289F36F335}"/>
              </a:ext>
            </a:extLst>
          </p:cNvPr>
          <p:cNvGrpSpPr/>
          <p:nvPr/>
        </p:nvGrpSpPr>
        <p:grpSpPr>
          <a:xfrm>
            <a:off x="967551" y="1694338"/>
            <a:ext cx="10883492" cy="4173016"/>
            <a:chOff x="-501261" y="1549430"/>
            <a:chExt cx="12148877" cy="4658198"/>
          </a:xfrm>
        </p:grpSpPr>
        <p:sp>
          <p:nvSpPr>
            <p:cNvPr id="87" name="Pie 5">
              <a:extLst>
                <a:ext uri="{FF2B5EF4-FFF2-40B4-BE49-F238E27FC236}">
                  <a16:creationId xmlns:a16="http://schemas.microsoft.com/office/drawing/2014/main" id="{BCD585F6-18EF-E37E-0097-5318872488DB}"/>
                </a:ext>
              </a:extLst>
            </p:cNvPr>
            <p:cNvSpPr/>
            <p:nvPr/>
          </p:nvSpPr>
          <p:spPr>
            <a:xfrm>
              <a:off x="4486739" y="2111381"/>
              <a:ext cx="3707766" cy="3707764"/>
            </a:xfrm>
            <a:prstGeom prst="pie">
              <a:avLst>
                <a:gd name="adj1" fmla="val 0"/>
                <a:gd name="adj2" fmla="val 1079677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Pie 25">
              <a:extLst>
                <a:ext uri="{FF2B5EF4-FFF2-40B4-BE49-F238E27FC236}">
                  <a16:creationId xmlns:a16="http://schemas.microsoft.com/office/drawing/2014/main" id="{A7680141-60DE-77EF-5EE8-5C5F1EA1B70B}"/>
                </a:ext>
              </a:extLst>
            </p:cNvPr>
            <p:cNvSpPr/>
            <p:nvPr/>
          </p:nvSpPr>
          <p:spPr>
            <a:xfrm rot="10800000">
              <a:off x="4486740" y="1925314"/>
              <a:ext cx="3707764" cy="3707766"/>
            </a:xfrm>
            <a:prstGeom prst="pie">
              <a:avLst>
                <a:gd name="adj1" fmla="val 0"/>
                <a:gd name="adj2" fmla="val 1079677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B86E88B-BB4D-8ADA-432F-95D31EC832DD}"/>
                </a:ext>
              </a:extLst>
            </p:cNvPr>
            <p:cNvGrpSpPr/>
            <p:nvPr/>
          </p:nvGrpSpPr>
          <p:grpSpPr>
            <a:xfrm>
              <a:off x="-501261" y="1549430"/>
              <a:ext cx="12148877" cy="4658198"/>
              <a:chOff x="-2232493" y="2920427"/>
              <a:chExt cx="10534705" cy="4039282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8D1E7E6-492C-3109-073E-CA2796D850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32493" y="4940068"/>
                <a:ext cx="10534705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E1EBDFE-9E2E-6C53-616C-99B43A92F52B}"/>
                  </a:ext>
                </a:extLst>
              </p:cNvPr>
              <p:cNvGrpSpPr/>
              <p:nvPr/>
            </p:nvGrpSpPr>
            <p:grpSpPr>
              <a:xfrm rot="777619">
                <a:off x="1687508" y="2983833"/>
                <a:ext cx="4039282" cy="3853279"/>
                <a:chOff x="1583337" y="2770606"/>
                <a:chExt cx="4484299" cy="4277803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865D8C08-2836-D1A7-6089-B3F963282C9A}"/>
                    </a:ext>
                  </a:extLst>
                </p:cNvPr>
                <p:cNvCxnSpPr/>
                <p:nvPr/>
              </p:nvCxnSpPr>
              <p:spPr>
                <a:xfrm>
                  <a:off x="1583337" y="4943224"/>
                  <a:ext cx="448429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1A06A8E2-C1DE-1480-4343-E5C7ABE8077E}"/>
                    </a:ext>
                  </a:extLst>
                </p:cNvPr>
                <p:cNvCxnSpPr/>
                <p:nvPr/>
              </p:nvCxnSpPr>
              <p:spPr>
                <a:xfrm rot="20822381" flipH="1">
                  <a:off x="3510925" y="2770606"/>
                  <a:ext cx="613602" cy="4277803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0D002DE-330F-13D9-A0B1-C3612A4B2E69}"/>
                  </a:ext>
                </a:extLst>
              </p:cNvPr>
              <p:cNvGrpSpPr/>
              <p:nvPr/>
            </p:nvGrpSpPr>
            <p:grpSpPr>
              <a:xfrm rot="1536995">
                <a:off x="1680696" y="2920427"/>
                <a:ext cx="4039282" cy="4039282"/>
                <a:chOff x="1583337" y="2701074"/>
                <a:chExt cx="4484299" cy="4484299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8B013862-EA24-2343-81A0-5225ADC7D070}"/>
                    </a:ext>
                  </a:extLst>
                </p:cNvPr>
                <p:cNvCxnSpPr/>
                <p:nvPr/>
              </p:nvCxnSpPr>
              <p:spPr>
                <a:xfrm>
                  <a:off x="1583337" y="4943224"/>
                  <a:ext cx="448429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3D40F32B-D559-B306-ADFD-A3C850B68ED4}"/>
                    </a:ext>
                  </a:extLst>
                </p:cNvPr>
                <p:cNvCxnSpPr/>
                <p:nvPr/>
              </p:nvCxnSpPr>
              <p:spPr>
                <a:xfrm rot="5400000">
                  <a:off x="1583337" y="4943224"/>
                  <a:ext cx="448429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C37894D-29FD-F09B-F3D5-2DA7D0078E32}"/>
                  </a:ext>
                </a:extLst>
              </p:cNvPr>
              <p:cNvGrpSpPr/>
              <p:nvPr/>
            </p:nvGrpSpPr>
            <p:grpSpPr>
              <a:xfrm rot="2296514">
                <a:off x="1680696" y="2920427"/>
                <a:ext cx="4039282" cy="4039282"/>
                <a:chOff x="1583337" y="2701074"/>
                <a:chExt cx="4484299" cy="4484299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6CAEB42-83C3-16E8-0892-B60FBA5014AC}"/>
                    </a:ext>
                  </a:extLst>
                </p:cNvPr>
                <p:cNvCxnSpPr/>
                <p:nvPr/>
              </p:nvCxnSpPr>
              <p:spPr>
                <a:xfrm>
                  <a:off x="1583337" y="4943224"/>
                  <a:ext cx="448429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8AC01BB4-8E79-CA14-1896-2D0897B28681}"/>
                    </a:ext>
                  </a:extLst>
                </p:cNvPr>
                <p:cNvCxnSpPr/>
                <p:nvPr/>
              </p:nvCxnSpPr>
              <p:spPr>
                <a:xfrm rot="5400000">
                  <a:off x="1583337" y="4943224"/>
                  <a:ext cx="448429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308A004-F7C8-A9FD-D28F-5BAFB05C01E0}"/>
                  </a:ext>
                </a:extLst>
              </p:cNvPr>
              <p:cNvCxnSpPr/>
              <p:nvPr/>
            </p:nvCxnSpPr>
            <p:spPr>
              <a:xfrm rot="8426233">
                <a:off x="1680696" y="4940068"/>
                <a:ext cx="4039282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D352E20-0277-E03C-2225-112B7EF97102}"/>
                  </a:ext>
                </a:extLst>
              </p:cNvPr>
              <p:cNvGrpSpPr/>
              <p:nvPr/>
            </p:nvGrpSpPr>
            <p:grpSpPr>
              <a:xfrm rot="3756700">
                <a:off x="1963194" y="2918453"/>
                <a:ext cx="3472242" cy="4039282"/>
                <a:chOff x="1895625" y="2701074"/>
                <a:chExt cx="3854787" cy="448429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42723375-1360-6AD3-40A3-C1B90EE0F618}"/>
                    </a:ext>
                  </a:extLst>
                </p:cNvPr>
                <p:cNvCxnSpPr/>
                <p:nvPr/>
              </p:nvCxnSpPr>
              <p:spPr>
                <a:xfrm rot="17843300">
                  <a:off x="2635892" y="3008058"/>
                  <a:ext cx="2374253" cy="385478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20B10CE7-4A94-72D5-B11F-3D19A03B26F1}"/>
                    </a:ext>
                  </a:extLst>
                </p:cNvPr>
                <p:cNvCxnSpPr/>
                <p:nvPr/>
              </p:nvCxnSpPr>
              <p:spPr>
                <a:xfrm rot="5400000">
                  <a:off x="1583337" y="4943224"/>
                  <a:ext cx="448429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81E0708-B796-5B49-2582-977BE001AC70}"/>
                  </a:ext>
                </a:extLst>
              </p:cNvPr>
              <p:cNvCxnSpPr/>
              <p:nvPr/>
            </p:nvCxnSpPr>
            <p:spPr>
              <a:xfrm rot="4555042">
                <a:off x="1680696" y="4940068"/>
                <a:ext cx="4039282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3A98739-B759-91E3-A3D5-47C1F03D7A04}"/>
                  </a:ext>
                </a:extLst>
              </p:cNvPr>
              <p:cNvCxnSpPr/>
              <p:nvPr/>
            </p:nvCxnSpPr>
            <p:spPr>
              <a:xfrm flipH="1">
                <a:off x="1771786" y="4365280"/>
                <a:ext cx="3857101" cy="11495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C581A3D-BE93-88A5-C9F3-31C3577A06E7}"/>
              </a:ext>
            </a:extLst>
          </p:cNvPr>
          <p:cNvSpPr txBox="1"/>
          <p:nvPr/>
        </p:nvSpPr>
        <p:spPr>
          <a:xfrm>
            <a:off x="3239107" y="4196851"/>
            <a:ext cx="1784138" cy="26427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Minoría étnica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46313C0-7877-13E3-C726-2143B2E648F5}"/>
              </a:ext>
            </a:extLst>
          </p:cNvPr>
          <p:cNvSpPr txBox="1"/>
          <p:nvPr/>
        </p:nvSpPr>
        <p:spPr>
          <a:xfrm>
            <a:off x="3408464" y="4543521"/>
            <a:ext cx="1784137" cy="310271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Enfermo/a o con problemas de salud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651195B-210D-3E24-DC22-F76FD5C43626}"/>
              </a:ext>
            </a:extLst>
          </p:cNvPr>
          <p:cNvSpPr txBox="1"/>
          <p:nvPr/>
        </p:nvSpPr>
        <p:spPr>
          <a:xfrm>
            <a:off x="2753476" y="4939188"/>
            <a:ext cx="2547678" cy="3749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Indocumentado/a, sin papeles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0BC721F-FBA2-3CBF-79B0-248A2583301F}"/>
              </a:ext>
            </a:extLst>
          </p:cNvPr>
          <p:cNvSpPr txBox="1"/>
          <p:nvPr/>
        </p:nvSpPr>
        <p:spPr>
          <a:xfrm>
            <a:off x="4315826" y="5313533"/>
            <a:ext cx="1397323" cy="29155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Pobre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8D29683-618C-2B67-93A7-2DC91EB9CF15}"/>
              </a:ext>
            </a:extLst>
          </p:cNvPr>
          <p:cNvSpPr txBox="1"/>
          <p:nvPr/>
        </p:nvSpPr>
        <p:spPr>
          <a:xfrm>
            <a:off x="5104405" y="5654998"/>
            <a:ext cx="1302079" cy="280241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Desplazado/a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0FE49E7-2765-1FCD-6672-22C82DC05AA1}"/>
              </a:ext>
            </a:extLst>
          </p:cNvPr>
          <p:cNvSpPr txBox="1"/>
          <p:nvPr/>
        </p:nvSpPr>
        <p:spPr>
          <a:xfrm>
            <a:off x="5821869" y="5929111"/>
            <a:ext cx="2056184" cy="3749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Sin educación y/o analfabeta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4A3D816-81C0-B0FF-B2CF-B468B003C78C}"/>
              </a:ext>
            </a:extLst>
          </p:cNvPr>
          <p:cNvSpPr txBox="1"/>
          <p:nvPr/>
        </p:nvSpPr>
        <p:spPr>
          <a:xfrm>
            <a:off x="7625495" y="5825662"/>
            <a:ext cx="2832551" cy="37047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Persona con discapacidad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AF5EE27-4D4C-FD5F-0351-01350341896D}"/>
              </a:ext>
            </a:extLst>
          </p:cNvPr>
          <p:cNvSpPr txBox="1"/>
          <p:nvPr/>
        </p:nvSpPr>
        <p:spPr>
          <a:xfrm>
            <a:off x="8331272" y="5489624"/>
            <a:ext cx="2832552" cy="38038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Lesbianas, gays, bisexuales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9D50E6B-1DA8-C594-8CE0-ECBE6DE026B1}"/>
              </a:ext>
            </a:extLst>
          </p:cNvPr>
          <p:cNvSpPr txBox="1"/>
          <p:nvPr/>
        </p:nvSpPr>
        <p:spPr>
          <a:xfrm>
            <a:off x="8832259" y="4887046"/>
            <a:ext cx="1786865" cy="3847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Persona de color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7056F6-2B58-DF8B-E531-A31FFBB18822}"/>
              </a:ext>
            </a:extLst>
          </p:cNvPr>
          <p:cNvSpPr txBox="1"/>
          <p:nvPr/>
        </p:nvSpPr>
        <p:spPr>
          <a:xfrm>
            <a:off x="9026466" y="4482237"/>
            <a:ext cx="1592658" cy="284671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Mujer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9BFCA5D-9E81-539B-D47C-610AB0EEC6FF}"/>
              </a:ext>
            </a:extLst>
          </p:cNvPr>
          <p:cNvSpPr txBox="1"/>
          <p:nvPr/>
        </p:nvSpPr>
        <p:spPr>
          <a:xfrm>
            <a:off x="9158953" y="4012964"/>
            <a:ext cx="1603954" cy="29166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“Desviado/a sexual”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21B2514-D438-DD26-9776-83F949D6C15D}"/>
              </a:ext>
            </a:extLst>
          </p:cNvPr>
          <p:cNvSpPr txBox="1"/>
          <p:nvPr/>
        </p:nvSpPr>
        <p:spPr>
          <a:xfrm>
            <a:off x="9025162" y="2612805"/>
            <a:ext cx="1073447" cy="37491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 anchor="ctr">
            <a:noAutofit/>
          </a:bodyPr>
          <a:lstStyle/>
          <a:p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Sano/a</a:t>
            </a:r>
          </a:p>
        </p:txBody>
      </p:sp>
      <p:sp>
        <p:nvSpPr>
          <p:cNvPr id="135" name="Title 1">
            <a:extLst>
              <a:ext uri="{FF2B5EF4-FFF2-40B4-BE49-F238E27FC236}">
                <a16:creationId xmlns:a16="http://schemas.microsoft.com/office/drawing/2014/main" id="{1030E608-489A-C206-D4A6-363C4C91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</p:spPr>
        <p:txBody>
          <a:bodyPr>
            <a:normAutofit/>
          </a:bodyPr>
          <a:lstStyle/>
          <a:p>
            <a:r>
              <a:rPr lang="es-ES_tradnl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Rueda del poder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59FEC-6F66-DCA5-2483-BF970587EE1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BD13BB03-BECE-960C-EC24-DD6FE8AA2CD2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C73571-E74B-CD09-2AD2-8D41CB8D80DC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236CE5C-79D3-73C5-852F-A49C5E90256B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47A114-1DF4-FE6D-E95C-3C2AA769C551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65ACE4-6918-5D42-283B-DDA32CA55B15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7C41E0E-6E4F-4150-2F96-CC68F8474791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E244FF-B3B5-319C-197A-7C27D08E450E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067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2">
            <a:extLst>
              <a:ext uri="{FF2B5EF4-FFF2-40B4-BE49-F238E27FC236}">
                <a16:creationId xmlns:a16="http://schemas.microsoft.com/office/drawing/2014/main" id="{F0812D04-CDFE-C89E-C2B9-5494C474C9A1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90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A0E944-72DC-0645-61B3-4B126EB922EE}"/>
              </a:ext>
            </a:extLst>
          </p:cNvPr>
          <p:cNvSpPr/>
          <p:nvPr/>
        </p:nvSpPr>
        <p:spPr>
          <a:xfrm>
            <a:off x="1160928" y="2649922"/>
            <a:ext cx="268941" cy="31853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399CB-7D1F-9F62-72F8-5FB88EDD6C30}"/>
              </a:ext>
            </a:extLst>
          </p:cNvPr>
          <p:cNvSpPr/>
          <p:nvPr/>
        </p:nvSpPr>
        <p:spPr>
          <a:xfrm>
            <a:off x="6683800" y="2649922"/>
            <a:ext cx="268941" cy="31853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B2D56F-8236-3BDE-335B-4A5AC48EBCF3}"/>
              </a:ext>
            </a:extLst>
          </p:cNvPr>
          <p:cNvSpPr/>
          <p:nvPr/>
        </p:nvSpPr>
        <p:spPr>
          <a:xfrm>
            <a:off x="671512" y="1557916"/>
            <a:ext cx="1247775" cy="12822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DB525-F83D-A26C-2C1C-910AD5C3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Uso ético y responsable del poder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84C08-26E0-0137-0660-23066C614820}"/>
              </a:ext>
            </a:extLst>
          </p:cNvPr>
          <p:cNvSpPr txBox="1"/>
          <p:nvPr/>
        </p:nvSpPr>
        <p:spPr>
          <a:xfrm>
            <a:off x="2204170" y="1741820"/>
            <a:ext cx="34570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Creerse la autoridad: </a:t>
            </a: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dar instrucciones esperando que se cumplan.</a:t>
            </a:r>
          </a:p>
          <a:p>
            <a:endParaRPr lang="es-ES_tradnl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Mandar: </a:t>
            </a: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dar instrucciones y explicar lo que desean o esperan que suceda.</a:t>
            </a:r>
          </a:p>
          <a:p>
            <a:endParaRPr lang="es-ES_tradnl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Presionar: </a:t>
            </a: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amenazar con un castigo si no se hace lo que quieren.</a:t>
            </a:r>
            <a:endParaRPr lang="es-ES_tradn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D70FB56B-F68C-A08E-FB5C-E1D90ED1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741820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05DDF59-89E1-EAA7-AB0B-256B93C4FFBC}"/>
              </a:ext>
            </a:extLst>
          </p:cNvPr>
          <p:cNvSpPr/>
          <p:nvPr/>
        </p:nvSpPr>
        <p:spPr>
          <a:xfrm>
            <a:off x="6194384" y="1524724"/>
            <a:ext cx="1247775" cy="12822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F94-DD60-4454-9AD6-B45DD3E2FBB9}"/>
              </a:ext>
            </a:extLst>
          </p:cNvPr>
          <p:cNvSpPr txBox="1"/>
          <p:nvPr/>
        </p:nvSpPr>
        <p:spPr>
          <a:xfrm>
            <a:off x="7727040" y="1741821"/>
            <a:ext cx="3793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Caer bien: </a:t>
            </a: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construir una relación personal positiva para promover la cooperación.</a:t>
            </a:r>
          </a:p>
          <a:p>
            <a:endParaRPr lang="es-ES_tradnl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Inspirar/motivas</a:t>
            </a: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: identificar valores o intereses comunes para lograr objetivos comunes.</a:t>
            </a:r>
          </a:p>
          <a:p>
            <a:endParaRPr lang="es-ES_tradnl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Persuadir con argumentos: </a:t>
            </a: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 argumentar con razones válidas para promover un espíritu cooperativo.</a:t>
            </a:r>
            <a:endParaRPr lang="es-ES_tradn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17078A20-6861-BA9A-E291-378741357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1071" y="17355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77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2D6B-9527-0FB3-4AEF-B9D5B726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Apoyar la toma de decisiones</a:t>
            </a:r>
            <a:endParaRPr lang="en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11C63E-98C7-6C7C-8614-866205A1FE33}"/>
              </a:ext>
            </a:extLst>
          </p:cNvPr>
          <p:cNvSpPr/>
          <p:nvPr/>
        </p:nvSpPr>
        <p:spPr>
          <a:xfrm>
            <a:off x="1956881" y="1695122"/>
            <a:ext cx="3718205" cy="868968"/>
          </a:xfrm>
          <a:prstGeom prst="wedgeRoundRectCallout">
            <a:avLst>
              <a:gd name="adj1" fmla="val -20064"/>
              <a:gd name="adj2" fmla="val 703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crees que podría ayudar?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3ED3B15-971A-0FF7-F629-0E9CC82A5202}"/>
              </a:ext>
            </a:extLst>
          </p:cNvPr>
          <p:cNvSpPr/>
          <p:nvPr/>
        </p:nvSpPr>
        <p:spPr>
          <a:xfrm>
            <a:off x="1956881" y="3176504"/>
            <a:ext cx="3718205" cy="868968"/>
          </a:xfrm>
          <a:prstGeom prst="wedgeRoundRectCallout">
            <a:avLst>
              <a:gd name="adj1" fmla="val -20064"/>
              <a:gd name="adj2" fmla="val 703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hacer?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4CDAB5-915B-312C-B9C0-C05EB0084B38}"/>
              </a:ext>
            </a:extLst>
          </p:cNvPr>
          <p:cNvSpPr/>
          <p:nvPr/>
        </p:nvSpPr>
        <p:spPr>
          <a:xfrm>
            <a:off x="7705928" y="3176504"/>
            <a:ext cx="3718205" cy="868968"/>
          </a:xfrm>
          <a:prstGeom prst="wedgeRoundRectCallout">
            <a:avLst>
              <a:gd name="adj1" fmla="val -20064"/>
              <a:gd name="adj2" fmla="val 703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Déjame decirte lo que deberías hacer...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2DFC744-659F-698F-9950-CDC2DEA50441}"/>
              </a:ext>
            </a:extLst>
          </p:cNvPr>
          <p:cNvSpPr/>
          <p:nvPr/>
        </p:nvSpPr>
        <p:spPr>
          <a:xfrm>
            <a:off x="7705928" y="1695122"/>
            <a:ext cx="3718205" cy="868968"/>
          </a:xfrm>
          <a:prstGeom prst="wedgeRoundRectCallout">
            <a:avLst>
              <a:gd name="adj1" fmla="val -20064"/>
              <a:gd name="adj2" fmla="val 703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 lo que necesitas/podría ayudarte...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20F0798-CAB0-8E69-E732-67B5115F306F}"/>
              </a:ext>
            </a:extLst>
          </p:cNvPr>
          <p:cNvSpPr/>
          <p:nvPr/>
        </p:nvSpPr>
        <p:spPr>
          <a:xfrm>
            <a:off x="1956881" y="4751110"/>
            <a:ext cx="3718205" cy="868968"/>
          </a:xfrm>
          <a:prstGeom prst="wedgeRoundRectCallout">
            <a:avLst>
              <a:gd name="adj1" fmla="val -20064"/>
              <a:gd name="adj2" fmla="val 703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piensas de esta opción y de esta otra opción?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53A65F6-D7B3-220A-5981-0894CDEE90AF}"/>
              </a:ext>
            </a:extLst>
          </p:cNvPr>
          <p:cNvSpPr/>
          <p:nvPr/>
        </p:nvSpPr>
        <p:spPr>
          <a:xfrm>
            <a:off x="7705927" y="4751110"/>
            <a:ext cx="3718205" cy="868968"/>
          </a:xfrm>
          <a:prstGeom prst="wedgeRoundRectCallout">
            <a:avLst>
              <a:gd name="adj1" fmla="val -20064"/>
              <a:gd name="adj2" fmla="val 703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es la opción que debes elegir</a:t>
            </a:r>
          </a:p>
        </p:txBody>
      </p:sp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5A50625-C87A-5C42-7FF6-909C380D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86" y="1672406"/>
            <a:ext cx="914400" cy="914400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BCDB8ACB-1448-910A-7CCB-81ED55B3C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86" y="3153788"/>
            <a:ext cx="914400" cy="914400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A976099B-CE61-F52C-63AC-A6BF8275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86" y="4728394"/>
            <a:ext cx="914400" cy="914400"/>
          </a:xfrm>
          <a:prstGeom prst="rect">
            <a:avLst/>
          </a:prstGeom>
        </p:spPr>
      </p:pic>
      <p:pic>
        <p:nvPicPr>
          <p:cNvPr id="24" name="Graphic 23" descr="Close with solid fill">
            <a:extLst>
              <a:ext uri="{FF2B5EF4-FFF2-40B4-BE49-F238E27FC236}">
                <a16:creationId xmlns:a16="http://schemas.microsoft.com/office/drawing/2014/main" id="{386CD481-1EB5-DF29-4030-101AADA63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328" y="1672406"/>
            <a:ext cx="914400" cy="914400"/>
          </a:xfrm>
          <a:prstGeom prst="rect">
            <a:avLst/>
          </a:prstGeom>
        </p:spPr>
      </p:pic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CBF92042-9901-8F09-0D4F-9D00C042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328" y="3153788"/>
            <a:ext cx="914400" cy="914400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7C4FA2B8-DA52-52AE-A7C1-4CB10DB3A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328" y="4728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327E66-4D62-E2FE-B0DB-5B0E5C96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Tomar decisiones con integridad</a:t>
            </a:r>
            <a:endParaRPr lang="en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87E89EB-7941-4B2F-DB6D-B6776914A4ED}"/>
              </a:ext>
            </a:extLst>
          </p:cNvPr>
          <p:cNvSpPr/>
          <p:nvPr/>
        </p:nvSpPr>
        <p:spPr>
          <a:xfrm>
            <a:off x="0" y="2257215"/>
            <a:ext cx="5753100" cy="3477575"/>
          </a:xfrm>
          <a:prstGeom prst="homePlate">
            <a:avLst>
              <a:gd name="adj" fmla="val 266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75342-DB14-7F4C-AFCA-BF1C10DCF244}"/>
              </a:ext>
            </a:extLst>
          </p:cNvPr>
          <p:cNvSpPr txBox="1"/>
          <p:nvPr/>
        </p:nvSpPr>
        <p:spPr>
          <a:xfrm>
            <a:off x="713190" y="1629373"/>
            <a:ext cx="449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ELEMENTOS DE INTERÉS SUPERIOR</a:t>
            </a:r>
            <a:endParaRPr lang="en-BE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8B1483-AC5B-79FB-4DE9-3E7AB5992F0B}"/>
              </a:ext>
            </a:extLst>
          </p:cNvPr>
          <p:cNvSpPr txBox="1"/>
          <p:nvPr/>
        </p:nvSpPr>
        <p:spPr>
          <a:xfrm>
            <a:off x="5312105" y="1637449"/>
            <a:ext cx="268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endParaRPr lang="en-BE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C473B86-C933-6F20-2590-A126F4428AA3}"/>
              </a:ext>
            </a:extLst>
          </p:cNvPr>
          <p:cNvSpPr/>
          <p:nvPr/>
        </p:nvSpPr>
        <p:spPr>
          <a:xfrm flipV="1">
            <a:off x="5361234" y="2260011"/>
            <a:ext cx="3583102" cy="1745620"/>
          </a:xfrm>
          <a:prstGeom prst="parallelogram">
            <a:avLst>
              <a:gd name="adj" fmla="val 52646"/>
            </a:avLst>
          </a:prstGeom>
          <a:solidFill>
            <a:srgbClr val="E0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7FDB34B6-3EE0-3107-6E96-2CC52B1778EE}"/>
              </a:ext>
            </a:extLst>
          </p:cNvPr>
          <p:cNvSpPr/>
          <p:nvPr/>
        </p:nvSpPr>
        <p:spPr>
          <a:xfrm>
            <a:off x="8524535" y="2257215"/>
            <a:ext cx="3311865" cy="3477575"/>
          </a:xfrm>
          <a:prstGeom prst="chevron">
            <a:avLst>
              <a:gd name="adj" fmla="val 2758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37B47-1A6C-AF86-9DB1-EEC0EE385164}"/>
              </a:ext>
            </a:extLst>
          </p:cNvPr>
          <p:cNvSpPr txBox="1"/>
          <p:nvPr/>
        </p:nvSpPr>
        <p:spPr>
          <a:xfrm>
            <a:off x="9495121" y="3534337"/>
            <a:ext cx="1921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DE PROTECCIÓN DE LA INFANCIA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ED7F11D9-417F-2A27-1A8A-CDB12C31491B}"/>
              </a:ext>
            </a:extLst>
          </p:cNvPr>
          <p:cNvSpPr txBox="1"/>
          <p:nvPr/>
        </p:nvSpPr>
        <p:spPr>
          <a:xfrm>
            <a:off x="713190" y="2797679"/>
            <a:ext cx="20142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Salud y bienestar físico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Bienestar emocional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Relaciones sociales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Educación, trabajo, tiempo libre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0FB07446-EE4C-0141-29AD-4813AE35AF3F}"/>
              </a:ext>
            </a:extLst>
          </p:cNvPr>
          <p:cNvSpPr txBox="1"/>
          <p:nvPr/>
        </p:nvSpPr>
        <p:spPr>
          <a:xfrm>
            <a:off x="2796184" y="2797679"/>
            <a:ext cx="20142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Documentación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Modalidad de acogida, entorno de vida, familia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Opiniones y deseos del menor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rallelogram 40">
            <a:extLst>
              <a:ext uri="{FF2B5EF4-FFF2-40B4-BE49-F238E27FC236}">
                <a16:creationId xmlns:a16="http://schemas.microsoft.com/office/drawing/2014/main" id="{D8C139C9-064A-6614-4DE0-7210E9E6A09C}"/>
              </a:ext>
            </a:extLst>
          </p:cNvPr>
          <p:cNvSpPr/>
          <p:nvPr/>
        </p:nvSpPr>
        <p:spPr>
          <a:xfrm>
            <a:off x="5348448" y="3989170"/>
            <a:ext cx="3583102" cy="1745620"/>
          </a:xfrm>
          <a:prstGeom prst="parallelogram">
            <a:avLst>
              <a:gd name="adj" fmla="val 5264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Factores de protección (fortalezas)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E0C0E715-ADFD-91B2-C7DB-ED78C0BBEC19}"/>
              </a:ext>
            </a:extLst>
          </p:cNvPr>
          <p:cNvSpPr txBox="1"/>
          <p:nvPr/>
        </p:nvSpPr>
        <p:spPr>
          <a:xfrm>
            <a:off x="6381454" y="2948155"/>
            <a:ext cx="1750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</a:p>
        </p:txBody>
      </p:sp>
    </p:spTree>
    <p:extLst>
      <p:ext uri="{BB962C8B-B14F-4D97-AF65-F5344CB8AC3E}">
        <p14:creationId xmlns:p14="http://schemas.microsoft.com/office/powerpoint/2010/main" val="3586764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9492-72BF-F6ED-10BC-6474A45B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Protección de la infancia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A4B03-2327-56D0-94BF-E7DED1FCB044}"/>
              </a:ext>
            </a:extLst>
          </p:cNvPr>
          <p:cNvSpPr txBox="1"/>
          <p:nvPr/>
        </p:nvSpPr>
        <p:spPr>
          <a:xfrm>
            <a:off x="5625970" y="2904951"/>
            <a:ext cx="5323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¿Qué significa "protección de la infancia"?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AFBCD4-6303-32AA-F3C2-743CBEAFC091}"/>
              </a:ext>
            </a:extLst>
          </p:cNvPr>
          <p:cNvGrpSpPr/>
          <p:nvPr/>
        </p:nvGrpSpPr>
        <p:grpSpPr>
          <a:xfrm>
            <a:off x="1779448" y="2275053"/>
            <a:ext cx="3415887" cy="2678824"/>
            <a:chOff x="1117683" y="2194390"/>
            <a:chExt cx="3415887" cy="2678824"/>
          </a:xfrm>
          <a:solidFill>
            <a:schemeClr val="accent2">
              <a:lumMod val="75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06E43CAC-4401-3D4E-CB1F-E5EE2A22D16F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085D7066-178B-CE9D-D150-7EF20B8DEB98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E1E02D4F-3E65-CFF1-F5E2-D7D269BF19E8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016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8F873-C36C-BE04-7902-8853F331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Protección de la infancia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89036-09D2-A706-9072-99B92971427A}"/>
              </a:ext>
            </a:extLst>
          </p:cNvPr>
          <p:cNvSpPr txBox="1"/>
          <p:nvPr/>
        </p:nvSpPr>
        <p:spPr>
          <a:xfrm>
            <a:off x="4071694" y="5002034"/>
            <a:ext cx="6974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Alianza para la protección de la infancia en la acción humanitaria. (2019). </a:t>
            </a:r>
            <a:r>
              <a:rPr lang="es-ES_tradnl" sz="1400" i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mínimas para la protección de la infancia en la acción humanitaria.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84DEAE-1D80-39BF-2E8C-AD5D1D82D5A7}"/>
              </a:ext>
            </a:extLst>
          </p:cNvPr>
          <p:cNvSpPr/>
          <p:nvPr/>
        </p:nvSpPr>
        <p:spPr>
          <a:xfrm>
            <a:off x="3796835" y="1910063"/>
            <a:ext cx="7236215" cy="622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/>
            <a:r>
              <a:rPr lang="es-ES_tradnl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DE LA INFANCIA</a:t>
            </a:r>
          </a:p>
        </p:txBody>
      </p:sp>
      <p:pic>
        <p:nvPicPr>
          <p:cNvPr id="5" name="Google Shape;98;p8">
            <a:extLst>
              <a:ext uri="{FF2B5EF4-FFF2-40B4-BE49-F238E27FC236}">
                <a16:creationId xmlns:a16="http://schemas.microsoft.com/office/drawing/2014/main" id="{8F8CC0B9-CD15-6FD8-7213-B03DD70C50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963" y="1700488"/>
            <a:ext cx="2772129" cy="3824766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87083-CD0F-55E3-B2E1-5418E429C24B}"/>
              </a:ext>
            </a:extLst>
          </p:cNvPr>
          <p:cNvSpPr txBox="1"/>
          <p:nvPr/>
        </p:nvSpPr>
        <p:spPr>
          <a:xfrm>
            <a:off x="4058092" y="2741707"/>
            <a:ext cx="6974958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organizaciones tienen la responsabilidad de velar por que su personal, sus intervenciones y programas no perjudiquen a los niños, niñas o adolescentes. Por tanto, se deben establecer políticas, procedimientos y prácticas para evitar que las organizaciones humanitarias perjudiquen a los menores, y medidas para responder e investigar cuando se genere un perjuicio.</a:t>
            </a:r>
            <a:endParaRPr lang="es-ES_tradnl" sz="2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41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Down 8">
            <a:extLst>
              <a:ext uri="{FF2B5EF4-FFF2-40B4-BE49-F238E27FC236}">
                <a16:creationId xmlns:a16="http://schemas.microsoft.com/office/drawing/2014/main" id="{E7D6DE97-06D7-030B-F2AB-836A710035DA}"/>
              </a:ext>
            </a:extLst>
          </p:cNvPr>
          <p:cNvSpPr/>
          <p:nvPr/>
        </p:nvSpPr>
        <p:spPr>
          <a:xfrm>
            <a:off x="5092302" y="2202945"/>
            <a:ext cx="403761" cy="271983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7F638EC-2CD4-C9E0-C350-131CAAA7146A}"/>
              </a:ext>
            </a:extLst>
          </p:cNvPr>
          <p:cNvSpPr/>
          <p:nvPr/>
        </p:nvSpPr>
        <p:spPr>
          <a:xfrm>
            <a:off x="9513313" y="2202945"/>
            <a:ext cx="403761" cy="271983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8F873-C36C-BE04-7902-8853F331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Protección de la infancia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91D12-8F88-8F6D-7422-0D817D125502}"/>
              </a:ext>
            </a:extLst>
          </p:cNvPr>
          <p:cNvSpPr txBox="1"/>
          <p:nvPr/>
        </p:nvSpPr>
        <p:spPr>
          <a:xfrm>
            <a:off x="3205604" y="5037667"/>
            <a:ext cx="4177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El personal, las operaciones y los programas son seguros para los menores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A3EFD-F6B6-106C-4328-62E8C498FC22}"/>
              </a:ext>
            </a:extLst>
          </p:cNvPr>
          <p:cNvSpPr txBox="1"/>
          <p:nvPr/>
        </p:nvSpPr>
        <p:spPr>
          <a:xfrm>
            <a:off x="3635504" y="1543198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2ACE8-CC73-E61D-1E64-36F7604245DF}"/>
              </a:ext>
            </a:extLst>
          </p:cNvPr>
          <p:cNvSpPr txBox="1"/>
          <p:nvPr/>
        </p:nvSpPr>
        <p:spPr>
          <a:xfrm>
            <a:off x="7835966" y="5037667"/>
            <a:ext cx="3758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Responder e investigar cuando se ocasionan perjuicios a niños, niñas o adolescents.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9DC4D-B3BB-1073-748A-B21498178387}"/>
              </a:ext>
            </a:extLst>
          </p:cNvPr>
          <p:cNvSpPr txBox="1"/>
          <p:nvPr/>
        </p:nvSpPr>
        <p:spPr>
          <a:xfrm>
            <a:off x="8085811" y="1543198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06D2FA-8AD4-49BD-0E38-F575C8EB9543}"/>
              </a:ext>
            </a:extLst>
          </p:cNvPr>
          <p:cNvSpPr/>
          <p:nvPr/>
        </p:nvSpPr>
        <p:spPr>
          <a:xfrm>
            <a:off x="3052654" y="2512339"/>
            <a:ext cx="4483061" cy="18333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protección de la infancia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protección contra la explotación y los abusos sexuales (PSEA)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operativos estándar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conducta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Concienciación y divulgación sobre los procedimientos de denuncia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1F7EC4-B1FD-683F-2579-DA7823EB13E6}"/>
              </a:ext>
            </a:extLst>
          </p:cNvPr>
          <p:cNvSpPr/>
          <p:nvPr/>
        </p:nvSpPr>
        <p:spPr>
          <a:xfrm>
            <a:off x="7985354" y="2512339"/>
            <a:ext cx="3459676" cy="18333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de quejas y reclamos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Denuncia confidencial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interna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de la infancia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560452-A00C-A4B2-2BEF-A15F380208B8}"/>
              </a:ext>
            </a:extLst>
          </p:cNvPr>
          <p:cNvGrpSpPr/>
          <p:nvPr/>
        </p:nvGrpSpPr>
        <p:grpSpPr>
          <a:xfrm>
            <a:off x="746970" y="2342101"/>
            <a:ext cx="1619625" cy="2173795"/>
            <a:chOff x="5438539" y="7646118"/>
            <a:chExt cx="814830" cy="1093633"/>
          </a:xfrm>
          <a:solidFill>
            <a:schemeClr val="accent2">
              <a:lumMod val="75000"/>
            </a:schemeClr>
          </a:solidFill>
        </p:grpSpPr>
        <p:sp>
          <p:nvSpPr>
            <p:cNvPr id="16" name="Round Same Side Corner Rectangle 21">
              <a:extLst>
                <a:ext uri="{FF2B5EF4-FFF2-40B4-BE49-F238E27FC236}">
                  <a16:creationId xmlns:a16="http://schemas.microsoft.com/office/drawing/2014/main" id="{FF2BF6A5-57DC-4C46-5EF3-732009F0D1D5}"/>
                </a:ext>
              </a:extLst>
            </p:cNvPr>
            <p:cNvSpPr/>
            <p:nvPr/>
          </p:nvSpPr>
          <p:spPr>
            <a:xfrm>
              <a:off x="5440940" y="8395605"/>
              <a:ext cx="323729" cy="3441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41F189-1344-35EA-A19D-721FACCA132C}"/>
                </a:ext>
              </a:extLst>
            </p:cNvPr>
            <p:cNvSpPr/>
            <p:nvPr/>
          </p:nvSpPr>
          <p:spPr>
            <a:xfrm>
              <a:off x="5438539" y="8011964"/>
              <a:ext cx="327409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Round Same Side Corner Rectangle 23">
              <a:extLst>
                <a:ext uri="{FF2B5EF4-FFF2-40B4-BE49-F238E27FC236}">
                  <a16:creationId xmlns:a16="http://schemas.microsoft.com/office/drawing/2014/main" id="{0583996D-2066-BA3A-D94F-64827AF54657}"/>
                </a:ext>
              </a:extLst>
            </p:cNvPr>
            <p:cNvSpPr/>
            <p:nvPr/>
          </p:nvSpPr>
          <p:spPr>
            <a:xfrm>
              <a:off x="5928360" y="8029758"/>
              <a:ext cx="323730" cy="70999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636E82-ECAB-DCA1-8CE7-9DD9E821CCEE}"/>
                </a:ext>
              </a:extLst>
            </p:cNvPr>
            <p:cNvSpPr/>
            <p:nvPr/>
          </p:nvSpPr>
          <p:spPr>
            <a:xfrm>
              <a:off x="5925959" y="7646118"/>
              <a:ext cx="327410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Round Same Side Corner Rectangle 25">
              <a:extLst>
                <a:ext uri="{FF2B5EF4-FFF2-40B4-BE49-F238E27FC236}">
                  <a16:creationId xmlns:a16="http://schemas.microsoft.com/office/drawing/2014/main" id="{B5035E8C-8C11-6FBB-EEC0-C9D82A842614}"/>
                </a:ext>
              </a:extLst>
            </p:cNvPr>
            <p:cNvSpPr/>
            <p:nvPr/>
          </p:nvSpPr>
          <p:spPr>
            <a:xfrm rot="12859561">
              <a:off x="5864557" y="8125814"/>
              <a:ext cx="101108" cy="244001"/>
            </a:xfrm>
            <a:prstGeom prst="round2SameRect">
              <a:avLst>
                <a:gd name="adj1" fmla="val 493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Round Same Side Corner Rectangle 26">
              <a:extLst>
                <a:ext uri="{FF2B5EF4-FFF2-40B4-BE49-F238E27FC236}">
                  <a16:creationId xmlns:a16="http://schemas.microsoft.com/office/drawing/2014/main" id="{204428AB-01A9-43C7-27C2-37AF059F6A5D}"/>
                </a:ext>
              </a:extLst>
            </p:cNvPr>
            <p:cNvSpPr/>
            <p:nvPr/>
          </p:nvSpPr>
          <p:spPr>
            <a:xfrm rot="14101202">
              <a:off x="5757134" y="8268990"/>
              <a:ext cx="101108" cy="165176"/>
            </a:xfrm>
            <a:prstGeom prst="round2SameRect">
              <a:avLst>
                <a:gd name="adj1" fmla="val 493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08339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4"/>
          <p:cNvCxnSpPr/>
          <p:nvPr/>
        </p:nvCxnSpPr>
        <p:spPr>
          <a:xfrm>
            <a:off x="7911764" y="599300"/>
            <a:ext cx="0" cy="5685241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4"/>
          <p:cNvSpPr txBox="1"/>
          <p:nvPr/>
        </p:nvSpPr>
        <p:spPr>
          <a:xfrm>
            <a:off x="8194089" y="306913"/>
            <a:ext cx="343184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s-ES_tradnl" b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Inicio del módulo</a:t>
            </a:r>
            <a:endParaRPr lang="es-ES_tradn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s-ES_tradnl" i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45 minutos</a:t>
            </a:r>
            <a:endParaRPr lang="es-ES_tradnl" i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68" name="Google Shape;268;p4"/>
          <p:cNvSpPr txBox="1"/>
          <p:nvPr/>
        </p:nvSpPr>
        <p:spPr>
          <a:xfrm>
            <a:off x="6220286" y="1872568"/>
            <a:ext cx="13494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lang="es-ES_tradnl" b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Pausa</a:t>
            </a:r>
            <a:endParaRPr lang="es-ES_tradnl" b="1" i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69" name="Google Shape;269;p4"/>
          <p:cNvSpPr txBox="1"/>
          <p:nvPr/>
        </p:nvSpPr>
        <p:spPr>
          <a:xfrm>
            <a:off x="8194088" y="1133924"/>
            <a:ext cx="343185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s-ES_tradnl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¿Qué es la autoconciencia y cómo desarrollarla?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s-ES_tradnl" i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 horas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Google Shape;270;p4"/>
          <p:cNvSpPr txBox="1"/>
          <p:nvPr/>
        </p:nvSpPr>
        <p:spPr>
          <a:xfrm>
            <a:off x="6255494" y="3273382"/>
            <a:ext cx="13494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lang="es-ES_tradnl" b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Almuerzo</a:t>
            </a:r>
            <a:endParaRPr lang="es-ES_tradnl" b="1" i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1" name="Google Shape;271;p4"/>
          <p:cNvSpPr txBox="1"/>
          <p:nvPr/>
        </p:nvSpPr>
        <p:spPr>
          <a:xfrm>
            <a:off x="6246968" y="4689932"/>
            <a:ext cx="13494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lang="es-ES_tradnl" b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Pausa</a:t>
            </a:r>
            <a:endParaRPr lang="es-ES_tradnl" b="1" i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2" name="Google Shape;272;p4"/>
          <p:cNvSpPr txBox="1"/>
          <p:nvPr/>
        </p:nvSpPr>
        <p:spPr>
          <a:xfrm>
            <a:off x="8194090" y="2286374"/>
            <a:ext cx="343185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s-ES_tradnl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¿Cómo puedo apoyar la diversidad y la inclusión?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s-ES_tradnl" i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 hora</a:t>
            </a:r>
            <a:endParaRPr lang="es-ES_tradnl" i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3" name="Google Shape;273;p4"/>
          <p:cNvSpPr txBox="1"/>
          <p:nvPr/>
        </p:nvSpPr>
        <p:spPr>
          <a:xfrm>
            <a:off x="8234118" y="5946007"/>
            <a:ext cx="33918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lang="es-ES_tradnl" b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Cierre del módulo</a:t>
            </a:r>
            <a:endParaRPr lang="es-ES_tradn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lang="es-ES_tradnl" i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30 minutos</a:t>
            </a:r>
            <a:endParaRPr lang="es-ES_tradnl" i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4" name="Google Shape;274;p4"/>
          <p:cNvSpPr/>
          <p:nvPr/>
        </p:nvSpPr>
        <p:spPr>
          <a:xfrm rot="1782986">
            <a:off x="7747450" y="509312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5" name="Google Shape;275;p4"/>
          <p:cNvSpPr/>
          <p:nvPr/>
        </p:nvSpPr>
        <p:spPr>
          <a:xfrm rot="1782986">
            <a:off x="7747450" y="1213134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6" name="Google Shape;276;p4"/>
          <p:cNvSpPr/>
          <p:nvPr/>
        </p:nvSpPr>
        <p:spPr>
          <a:xfrm rot="1782986">
            <a:off x="7747450" y="1916956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7" name="Google Shape;277;p4"/>
          <p:cNvSpPr/>
          <p:nvPr/>
        </p:nvSpPr>
        <p:spPr>
          <a:xfrm rot="1782986">
            <a:off x="7747450" y="2620778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 rot="1782986">
            <a:off x="7747450" y="3324600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 rot="1782986">
            <a:off x="7747450" y="4028422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 rot="1782986">
            <a:off x="7747450" y="4732244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81" name="Google Shape;281;p4"/>
          <p:cNvSpPr/>
          <p:nvPr/>
        </p:nvSpPr>
        <p:spPr>
          <a:xfrm rot="1782986">
            <a:off x="7747450" y="6139888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82" name="Google Shape;282;p4"/>
          <p:cNvSpPr txBox="1">
            <a:spLocks noGrp="1"/>
          </p:cNvSpPr>
          <p:nvPr>
            <p:ph type="title"/>
          </p:nvPr>
        </p:nvSpPr>
        <p:spPr>
          <a:xfrm>
            <a:off x="1028453" y="3198461"/>
            <a:ext cx="4015311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es-ES_tradnl"/>
              <a:t>Agenda</a:t>
            </a:r>
          </a:p>
        </p:txBody>
      </p:sp>
      <p:sp>
        <p:nvSpPr>
          <p:cNvPr id="283" name="Google Shape;283;p4"/>
          <p:cNvSpPr txBox="1"/>
          <p:nvPr/>
        </p:nvSpPr>
        <p:spPr>
          <a:xfrm>
            <a:off x="8194088" y="3654546"/>
            <a:ext cx="372760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¿Cómo demostrar mi responsabilidad y usar mi poder positivamente?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i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 hora y 15 minutos</a:t>
            </a:r>
          </a:p>
        </p:txBody>
      </p:sp>
      <p:sp>
        <p:nvSpPr>
          <p:cNvPr id="2" name="Google Shape;283;p4">
            <a:extLst>
              <a:ext uri="{FF2B5EF4-FFF2-40B4-BE49-F238E27FC236}">
                <a16:creationId xmlns:a16="http://schemas.microsoft.com/office/drawing/2014/main" id="{544FF13C-3999-8869-2D89-8AAD4A834620}"/>
              </a:ext>
            </a:extLst>
          </p:cNvPr>
          <p:cNvSpPr txBox="1"/>
          <p:nvPr/>
        </p:nvSpPr>
        <p:spPr>
          <a:xfrm>
            <a:off x="8234118" y="4874577"/>
            <a:ext cx="368757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¿Cómo manejar mis emociones y el estrés laboral?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i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 hora</a:t>
            </a:r>
          </a:p>
        </p:txBody>
      </p:sp>
      <p:sp>
        <p:nvSpPr>
          <p:cNvPr id="3" name="Google Shape;281;p4">
            <a:extLst>
              <a:ext uri="{FF2B5EF4-FFF2-40B4-BE49-F238E27FC236}">
                <a16:creationId xmlns:a16="http://schemas.microsoft.com/office/drawing/2014/main" id="{CA1C2887-C861-1A80-52F7-A0B9B8AA9784}"/>
              </a:ext>
            </a:extLst>
          </p:cNvPr>
          <p:cNvSpPr/>
          <p:nvPr/>
        </p:nvSpPr>
        <p:spPr>
          <a:xfrm rot="1782986">
            <a:off x="7747450" y="5436066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07E2-14BD-ABE7-E913-C65AFF54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Puntos clave de aprendizaje</a:t>
            </a:r>
          </a:p>
        </p:txBody>
      </p:sp>
      <p:sp>
        <p:nvSpPr>
          <p:cNvPr id="4" name="Google Shape;574;p18">
            <a:extLst>
              <a:ext uri="{FF2B5EF4-FFF2-40B4-BE49-F238E27FC236}">
                <a16:creationId xmlns:a16="http://schemas.microsoft.com/office/drawing/2014/main" id="{D59A82B1-296C-63FE-07A7-6E668E1F8B62}"/>
              </a:ext>
            </a:extLst>
          </p:cNvPr>
          <p:cNvSpPr/>
          <p:nvPr/>
        </p:nvSpPr>
        <p:spPr>
          <a:xfrm>
            <a:off x="2328669" y="2077315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rgbClr val="8C5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Google Shape;572;p18">
            <a:extLst>
              <a:ext uri="{FF2B5EF4-FFF2-40B4-BE49-F238E27FC236}">
                <a16:creationId xmlns:a16="http://schemas.microsoft.com/office/drawing/2014/main" id="{F7CD22E9-EC04-E681-BBB1-E06284624501}"/>
              </a:ext>
            </a:extLst>
          </p:cNvPr>
          <p:cNvSpPr/>
          <p:nvPr/>
        </p:nvSpPr>
        <p:spPr>
          <a:xfrm>
            <a:off x="5570220" y="2077315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rgbClr val="8C5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3236D-6A99-DABD-9D5B-C5CFE8340EA8}"/>
              </a:ext>
            </a:extLst>
          </p:cNvPr>
          <p:cNvSpPr txBox="1"/>
          <p:nvPr/>
        </p:nvSpPr>
        <p:spPr>
          <a:xfrm>
            <a:off x="1119352" y="3729125"/>
            <a:ext cx="3183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Los/as asistentes sociales deben hacer un uso responsable y ético del poder y evitar comportamientos que pongan en riesgo la confianza.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3AC4-8FF2-60C4-F783-92D56A93D74D}"/>
              </a:ext>
            </a:extLst>
          </p:cNvPr>
          <p:cNvSpPr txBox="1"/>
          <p:nvPr/>
        </p:nvSpPr>
        <p:spPr>
          <a:xfrm>
            <a:off x="4648061" y="3729125"/>
            <a:ext cx="28958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decisiones deben partir siempre del interés superior del menor y no ser el resultado de influencias, presiones u opiniones personales.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766F1-C9D9-A1B6-E1F3-26431F31D31C}"/>
              </a:ext>
            </a:extLst>
          </p:cNvPr>
          <p:cNvSpPr txBox="1"/>
          <p:nvPr/>
        </p:nvSpPr>
        <p:spPr>
          <a:xfrm>
            <a:off x="7889612" y="3729125"/>
            <a:ext cx="28958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Los/as asistentes sociales deben </a:t>
            </a:r>
            <a:r>
              <a:rPr lang="es-ES_tradnl" sz="2000" b="0" dirty="0">
                <a:latin typeface="Arial" panose="020B0604020202020204" pitchFamily="34" charset="0"/>
                <a:cs typeface="Arial" panose="020B0604020202020204" pitchFamily="34" charset="0"/>
              </a:rPr>
              <a:t>estar al tanto de las políticas de protección de la infancia de los organismos con los que trabajen y cumplirlas.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572;p18">
            <a:extLst>
              <a:ext uri="{FF2B5EF4-FFF2-40B4-BE49-F238E27FC236}">
                <a16:creationId xmlns:a16="http://schemas.microsoft.com/office/drawing/2014/main" id="{511BFEC3-661C-7C1F-BEEF-2361DDCCCBD5}"/>
              </a:ext>
            </a:extLst>
          </p:cNvPr>
          <p:cNvSpPr/>
          <p:nvPr/>
        </p:nvSpPr>
        <p:spPr>
          <a:xfrm>
            <a:off x="8811771" y="2077315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rgbClr val="8C5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123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5DBEFE-F918-EDFF-0042-302BF936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>
                <a:solidFill>
                  <a:schemeClr val="bg1"/>
                </a:solidFill>
                <a:latin typeface="Garamond"/>
              </a:rPr>
              <a:t>SESIÓN 5</a:t>
            </a:r>
            <a:br>
              <a:rPr lang="es-ES_tradnl" sz="2400" b="1">
                <a:solidFill>
                  <a:schemeClr val="bg1"/>
                </a:solidFill>
                <a:latin typeface="Garamond"/>
              </a:rPr>
            </a:br>
            <a:br>
              <a:rPr lang="es-ES_tradnl" b="1">
                <a:solidFill>
                  <a:schemeClr val="bg1"/>
                </a:solidFill>
                <a:latin typeface="Garamond"/>
              </a:rPr>
            </a:br>
            <a:r>
              <a:rPr lang="es-ES_tradnl" sz="5400" b="1">
                <a:solidFill>
                  <a:schemeClr val="bg1"/>
                </a:solidFill>
                <a:latin typeface="Garamond"/>
              </a:rPr>
              <a:t>¿Cómo manejar mis emociones y el estrés laboral?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2505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D0FF4D-5FD0-5C04-5FB4-089628FD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Identificar los signos de estrés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1CF0C0-31B9-180E-9A6E-F5DD40FA3ABB}"/>
              </a:ext>
            </a:extLst>
          </p:cNvPr>
          <p:cNvSpPr/>
          <p:nvPr/>
        </p:nvSpPr>
        <p:spPr>
          <a:xfrm>
            <a:off x="3552825" y="5886450"/>
            <a:ext cx="1352550" cy="3238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2D5679-55D7-2E1F-2B4D-2AC26036F8A2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30956D97-CE4A-CAFA-E169-3AA1DB583A3D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582BC9-E706-3585-DCD1-05967FC3CBEB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AF8A51-53E0-85A3-C8D8-2C75D40E2E98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33-34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6C76AD-5B24-4C59-AC08-B031361B14EA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6DCC961-7BA9-D501-5502-BE5190AF7956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96D751E1-2432-D107-3660-14E53DE5C008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C09C8A-037E-28A0-ED41-AE71F3D5B5AB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55C4C91-5E67-E6D1-12BE-7BCFE6DCD5A8}"/>
              </a:ext>
            </a:extLst>
          </p:cNvPr>
          <p:cNvGrpSpPr/>
          <p:nvPr/>
        </p:nvGrpSpPr>
        <p:grpSpPr>
          <a:xfrm>
            <a:off x="4641982" y="1876300"/>
            <a:ext cx="2908036" cy="3684431"/>
            <a:chOff x="4718771" y="2358410"/>
            <a:chExt cx="2372358" cy="3005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3E6B099-3D2C-336F-294F-D8B21DC113A2}"/>
                </a:ext>
              </a:extLst>
            </p:cNvPr>
            <p:cNvGrpSpPr/>
            <p:nvPr/>
          </p:nvGrpSpPr>
          <p:grpSpPr>
            <a:xfrm>
              <a:off x="5018432" y="2358410"/>
              <a:ext cx="1533045" cy="3005737"/>
              <a:chOff x="7838339" y="2226754"/>
              <a:chExt cx="1969639" cy="37301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Round Same Side Corner Rectangle 3">
                <a:extLst>
                  <a:ext uri="{FF2B5EF4-FFF2-40B4-BE49-F238E27FC236}">
                    <a16:creationId xmlns:a16="http://schemas.microsoft.com/office/drawing/2014/main" id="{1F8AC0D1-68FE-B0B6-7A0F-676493088ABA}"/>
                  </a:ext>
                </a:extLst>
              </p:cNvPr>
              <p:cNvSpPr/>
              <p:nvPr/>
            </p:nvSpPr>
            <p:spPr>
              <a:xfrm>
                <a:off x="8212525" y="3545356"/>
                <a:ext cx="1224623" cy="2411562"/>
              </a:xfrm>
              <a:prstGeom prst="round2SameRect">
                <a:avLst>
                  <a:gd name="adj1" fmla="val 4187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187D8-19D4-C0FC-1148-0D581274F973}"/>
                  </a:ext>
                </a:extLst>
              </p:cNvPr>
              <p:cNvSpPr/>
              <p:nvPr/>
            </p:nvSpPr>
            <p:spPr>
              <a:xfrm>
                <a:off x="8212539" y="2226754"/>
                <a:ext cx="1238543" cy="1238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8AFB925-1088-C91C-2226-776B9127CAF8}"/>
                  </a:ext>
                </a:extLst>
              </p:cNvPr>
              <p:cNvGrpSpPr/>
              <p:nvPr/>
            </p:nvGrpSpPr>
            <p:grpSpPr>
              <a:xfrm rot="507905">
                <a:off x="7838339" y="3815940"/>
                <a:ext cx="553322" cy="1525212"/>
                <a:chOff x="7916671" y="3937945"/>
                <a:chExt cx="553322" cy="1525212"/>
              </a:xfrm>
              <a:grpFill/>
            </p:grpSpPr>
            <p:sp>
              <p:nvSpPr>
                <p:cNvPr id="33" name="Round Same Side Corner Rectangle 25">
                  <a:extLst>
                    <a:ext uri="{FF2B5EF4-FFF2-40B4-BE49-F238E27FC236}">
                      <a16:creationId xmlns:a16="http://schemas.microsoft.com/office/drawing/2014/main" id="{782797A7-8DE9-A5BA-210E-EBC91B8380A4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24F0161C-7FFF-8088-C5EE-7A3C618A500C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EDCD93F-3399-3302-9552-D6C8D4D684A4}"/>
                  </a:ext>
                </a:extLst>
              </p:cNvPr>
              <p:cNvGrpSpPr/>
              <p:nvPr/>
            </p:nvGrpSpPr>
            <p:grpSpPr>
              <a:xfrm rot="21105829" flipH="1">
                <a:off x="9243874" y="3806245"/>
                <a:ext cx="564104" cy="1525212"/>
                <a:chOff x="7916671" y="3937945"/>
                <a:chExt cx="553322" cy="1525212"/>
              </a:xfrm>
              <a:grpFill/>
            </p:grpSpPr>
            <p:sp>
              <p:nvSpPr>
                <p:cNvPr id="31" name="Round Same Side Corner Rectangle 25">
                  <a:extLst>
                    <a:ext uri="{FF2B5EF4-FFF2-40B4-BE49-F238E27FC236}">
                      <a16:creationId xmlns:a16="http://schemas.microsoft.com/office/drawing/2014/main" id="{B4F99323-5F4A-B25F-C2BC-C59308206525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B2251B7-66B8-871E-A21E-66F3A12D9235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79C478-B7D9-F28F-3AC7-B44E4ECF8BB1}"/>
                </a:ext>
              </a:extLst>
            </p:cNvPr>
            <p:cNvSpPr/>
            <p:nvPr/>
          </p:nvSpPr>
          <p:spPr>
            <a:xfrm rot="16502588">
              <a:off x="4617086" y="3713912"/>
              <a:ext cx="685771" cy="100168"/>
            </a:xfrm>
            <a:custGeom>
              <a:avLst/>
              <a:gdLst>
                <a:gd name="connsiteX0" fmla="*/ 0 w 3550722"/>
                <a:gd name="connsiteY0" fmla="*/ 380255 h 380255"/>
                <a:gd name="connsiteX1" fmla="*/ 629392 w 3550722"/>
                <a:gd name="connsiteY1" fmla="*/ 47746 h 380255"/>
                <a:gd name="connsiteX2" fmla="*/ 1389413 w 3550722"/>
                <a:gd name="connsiteY2" fmla="*/ 344629 h 380255"/>
                <a:gd name="connsiteX3" fmla="*/ 2137558 w 3550722"/>
                <a:gd name="connsiteY3" fmla="*/ 245 h 380255"/>
                <a:gd name="connsiteX4" fmla="*/ 2968831 w 3550722"/>
                <a:gd name="connsiteY4" fmla="*/ 285253 h 380255"/>
                <a:gd name="connsiteX5" fmla="*/ 3550722 w 3550722"/>
                <a:gd name="connsiteY5" fmla="*/ 12120 h 3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722" h="380255">
                  <a:moveTo>
                    <a:pt x="0" y="380255"/>
                  </a:moveTo>
                  <a:cubicBezTo>
                    <a:pt x="198911" y="216969"/>
                    <a:pt x="397823" y="53684"/>
                    <a:pt x="629392" y="47746"/>
                  </a:cubicBezTo>
                  <a:cubicBezTo>
                    <a:pt x="860961" y="41808"/>
                    <a:pt x="1138052" y="352546"/>
                    <a:pt x="1389413" y="344629"/>
                  </a:cubicBezTo>
                  <a:cubicBezTo>
                    <a:pt x="1640774" y="336712"/>
                    <a:pt x="1874322" y="10141"/>
                    <a:pt x="2137558" y="245"/>
                  </a:cubicBezTo>
                  <a:cubicBezTo>
                    <a:pt x="2400794" y="-9651"/>
                    <a:pt x="2733304" y="283274"/>
                    <a:pt x="2968831" y="285253"/>
                  </a:cubicBezTo>
                  <a:cubicBezTo>
                    <a:pt x="3204358" y="287232"/>
                    <a:pt x="3377540" y="149676"/>
                    <a:pt x="3550722" y="12120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9A40A68-9CE5-9CDA-8E02-956CA64C4571}"/>
                </a:ext>
              </a:extLst>
            </p:cNvPr>
            <p:cNvSpPr/>
            <p:nvPr/>
          </p:nvSpPr>
          <p:spPr>
            <a:xfrm rot="16502588">
              <a:off x="4425969" y="3713913"/>
              <a:ext cx="685771" cy="100168"/>
            </a:xfrm>
            <a:custGeom>
              <a:avLst/>
              <a:gdLst>
                <a:gd name="connsiteX0" fmla="*/ 0 w 3550722"/>
                <a:gd name="connsiteY0" fmla="*/ 380255 h 380255"/>
                <a:gd name="connsiteX1" fmla="*/ 629392 w 3550722"/>
                <a:gd name="connsiteY1" fmla="*/ 47746 h 380255"/>
                <a:gd name="connsiteX2" fmla="*/ 1389413 w 3550722"/>
                <a:gd name="connsiteY2" fmla="*/ 344629 h 380255"/>
                <a:gd name="connsiteX3" fmla="*/ 2137558 w 3550722"/>
                <a:gd name="connsiteY3" fmla="*/ 245 h 380255"/>
                <a:gd name="connsiteX4" fmla="*/ 2968831 w 3550722"/>
                <a:gd name="connsiteY4" fmla="*/ 285253 h 380255"/>
                <a:gd name="connsiteX5" fmla="*/ 3550722 w 3550722"/>
                <a:gd name="connsiteY5" fmla="*/ 12120 h 3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722" h="380255">
                  <a:moveTo>
                    <a:pt x="0" y="380255"/>
                  </a:moveTo>
                  <a:cubicBezTo>
                    <a:pt x="198911" y="216969"/>
                    <a:pt x="397823" y="53684"/>
                    <a:pt x="629392" y="47746"/>
                  </a:cubicBezTo>
                  <a:cubicBezTo>
                    <a:pt x="860961" y="41808"/>
                    <a:pt x="1138052" y="352546"/>
                    <a:pt x="1389413" y="344629"/>
                  </a:cubicBezTo>
                  <a:cubicBezTo>
                    <a:pt x="1640774" y="336712"/>
                    <a:pt x="1874322" y="10141"/>
                    <a:pt x="2137558" y="245"/>
                  </a:cubicBezTo>
                  <a:cubicBezTo>
                    <a:pt x="2400794" y="-9651"/>
                    <a:pt x="2733304" y="283274"/>
                    <a:pt x="2968831" y="285253"/>
                  </a:cubicBezTo>
                  <a:cubicBezTo>
                    <a:pt x="3204358" y="287232"/>
                    <a:pt x="3377540" y="149676"/>
                    <a:pt x="3550722" y="12120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6EF949-3688-668C-F650-6E30FB713954}"/>
                </a:ext>
              </a:extLst>
            </p:cNvPr>
            <p:cNvSpPr/>
            <p:nvPr/>
          </p:nvSpPr>
          <p:spPr>
            <a:xfrm rot="17906923">
              <a:off x="6698159" y="4704499"/>
              <a:ext cx="685771" cy="100168"/>
            </a:xfrm>
            <a:custGeom>
              <a:avLst/>
              <a:gdLst>
                <a:gd name="connsiteX0" fmla="*/ 0 w 3550722"/>
                <a:gd name="connsiteY0" fmla="*/ 380255 h 380255"/>
                <a:gd name="connsiteX1" fmla="*/ 629392 w 3550722"/>
                <a:gd name="connsiteY1" fmla="*/ 47746 h 380255"/>
                <a:gd name="connsiteX2" fmla="*/ 1389413 w 3550722"/>
                <a:gd name="connsiteY2" fmla="*/ 344629 h 380255"/>
                <a:gd name="connsiteX3" fmla="*/ 2137558 w 3550722"/>
                <a:gd name="connsiteY3" fmla="*/ 245 h 380255"/>
                <a:gd name="connsiteX4" fmla="*/ 2968831 w 3550722"/>
                <a:gd name="connsiteY4" fmla="*/ 285253 h 380255"/>
                <a:gd name="connsiteX5" fmla="*/ 3550722 w 3550722"/>
                <a:gd name="connsiteY5" fmla="*/ 12120 h 3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722" h="380255">
                  <a:moveTo>
                    <a:pt x="0" y="380255"/>
                  </a:moveTo>
                  <a:cubicBezTo>
                    <a:pt x="198911" y="216969"/>
                    <a:pt x="397823" y="53684"/>
                    <a:pt x="629392" y="47746"/>
                  </a:cubicBezTo>
                  <a:cubicBezTo>
                    <a:pt x="860961" y="41808"/>
                    <a:pt x="1138052" y="352546"/>
                    <a:pt x="1389413" y="344629"/>
                  </a:cubicBezTo>
                  <a:cubicBezTo>
                    <a:pt x="1640774" y="336712"/>
                    <a:pt x="1874322" y="10141"/>
                    <a:pt x="2137558" y="245"/>
                  </a:cubicBezTo>
                  <a:cubicBezTo>
                    <a:pt x="2400794" y="-9651"/>
                    <a:pt x="2733304" y="283274"/>
                    <a:pt x="2968831" y="285253"/>
                  </a:cubicBezTo>
                  <a:cubicBezTo>
                    <a:pt x="3204358" y="287232"/>
                    <a:pt x="3377540" y="149676"/>
                    <a:pt x="3550722" y="12120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3290C2-E6F6-6097-F41E-C8441C49E63E}"/>
                </a:ext>
              </a:extLst>
            </p:cNvPr>
            <p:cNvSpPr/>
            <p:nvPr/>
          </p:nvSpPr>
          <p:spPr>
            <a:xfrm rot="17906923">
              <a:off x="6531140" y="4641502"/>
              <a:ext cx="685771" cy="100168"/>
            </a:xfrm>
            <a:custGeom>
              <a:avLst/>
              <a:gdLst>
                <a:gd name="connsiteX0" fmla="*/ 0 w 3550722"/>
                <a:gd name="connsiteY0" fmla="*/ 380255 h 380255"/>
                <a:gd name="connsiteX1" fmla="*/ 629392 w 3550722"/>
                <a:gd name="connsiteY1" fmla="*/ 47746 h 380255"/>
                <a:gd name="connsiteX2" fmla="*/ 1389413 w 3550722"/>
                <a:gd name="connsiteY2" fmla="*/ 344629 h 380255"/>
                <a:gd name="connsiteX3" fmla="*/ 2137558 w 3550722"/>
                <a:gd name="connsiteY3" fmla="*/ 245 h 380255"/>
                <a:gd name="connsiteX4" fmla="*/ 2968831 w 3550722"/>
                <a:gd name="connsiteY4" fmla="*/ 285253 h 380255"/>
                <a:gd name="connsiteX5" fmla="*/ 3550722 w 3550722"/>
                <a:gd name="connsiteY5" fmla="*/ 12120 h 3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722" h="380255">
                  <a:moveTo>
                    <a:pt x="0" y="380255"/>
                  </a:moveTo>
                  <a:cubicBezTo>
                    <a:pt x="198911" y="216969"/>
                    <a:pt x="397823" y="53684"/>
                    <a:pt x="629392" y="47746"/>
                  </a:cubicBezTo>
                  <a:cubicBezTo>
                    <a:pt x="860961" y="41808"/>
                    <a:pt x="1138052" y="352546"/>
                    <a:pt x="1389413" y="344629"/>
                  </a:cubicBezTo>
                  <a:cubicBezTo>
                    <a:pt x="1640774" y="336712"/>
                    <a:pt x="1874322" y="10141"/>
                    <a:pt x="2137558" y="245"/>
                  </a:cubicBezTo>
                  <a:cubicBezTo>
                    <a:pt x="2400794" y="-9651"/>
                    <a:pt x="2733304" y="283274"/>
                    <a:pt x="2968831" y="285253"/>
                  </a:cubicBezTo>
                  <a:cubicBezTo>
                    <a:pt x="3204358" y="287232"/>
                    <a:pt x="3377540" y="149676"/>
                    <a:pt x="3550722" y="12120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D3855B4-91E6-87CA-833D-6E785FFA1DB5}"/>
              </a:ext>
            </a:extLst>
          </p:cNvPr>
          <p:cNvGrpSpPr/>
          <p:nvPr/>
        </p:nvGrpSpPr>
        <p:grpSpPr>
          <a:xfrm>
            <a:off x="1640374" y="4419799"/>
            <a:ext cx="8781423" cy="1322374"/>
            <a:chOff x="8137790" y="1537622"/>
            <a:chExt cx="10739986" cy="1617309"/>
          </a:xfrm>
        </p:grpSpPr>
        <p:sp>
          <p:nvSpPr>
            <p:cNvPr id="50" name="Cloud 49">
              <a:extLst>
                <a:ext uri="{FF2B5EF4-FFF2-40B4-BE49-F238E27FC236}">
                  <a16:creationId xmlns:a16="http://schemas.microsoft.com/office/drawing/2014/main" id="{13841F44-B8C2-E7C3-5C2A-CD8EE17E4807}"/>
                </a:ext>
              </a:extLst>
            </p:cNvPr>
            <p:cNvSpPr/>
            <p:nvPr/>
          </p:nvSpPr>
          <p:spPr>
            <a:xfrm>
              <a:off x="8469774" y="1537622"/>
              <a:ext cx="1177901" cy="914540"/>
            </a:xfrm>
            <a:prstGeom prst="cloud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2D3A596-D553-CF09-FDDD-870094D58E76}"/>
                </a:ext>
              </a:extLst>
            </p:cNvPr>
            <p:cNvSpPr/>
            <p:nvPr/>
          </p:nvSpPr>
          <p:spPr>
            <a:xfrm>
              <a:off x="9543151" y="1720755"/>
              <a:ext cx="104524" cy="135772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8889F2D-4E5A-03F8-A985-2936D1F370E2}"/>
                </a:ext>
              </a:extLst>
            </p:cNvPr>
            <p:cNvSpPr/>
            <p:nvPr/>
          </p:nvSpPr>
          <p:spPr>
            <a:xfrm>
              <a:off x="9156845" y="2933022"/>
              <a:ext cx="9720931" cy="22190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D9DEE221-9084-0B45-328B-DD67C8902BEB}"/>
                </a:ext>
              </a:extLst>
            </p:cNvPr>
            <p:cNvSpPr/>
            <p:nvPr/>
          </p:nvSpPr>
          <p:spPr>
            <a:xfrm rot="10800000">
              <a:off x="8137790" y="1885950"/>
              <a:ext cx="1457623" cy="1268981"/>
            </a:xfrm>
            <a:prstGeom prst="trapezoid">
              <a:avLst>
                <a:gd name="adj" fmla="val 1749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414245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FC7EB4-C500-03E6-97C9-3B5E10C2125F}"/>
              </a:ext>
            </a:extLst>
          </p:cNvPr>
          <p:cNvSpPr/>
          <p:nvPr/>
        </p:nvSpPr>
        <p:spPr>
          <a:xfrm>
            <a:off x="617517" y="1857317"/>
            <a:ext cx="5949538" cy="34546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23624-DB12-8246-C2F5-870D7E4F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Cuidar nuestro bienestar y prevenir el agotamiento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3CCCE-B940-3AA0-5DB9-5310A4E7D9AE}"/>
              </a:ext>
            </a:extLst>
          </p:cNvPr>
          <p:cNvSpPr txBox="1"/>
          <p:nvPr/>
        </p:nvSpPr>
        <p:spPr bwMode="auto">
          <a:xfrm>
            <a:off x="7141514" y="1918040"/>
            <a:ext cx="4212286" cy="32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indent="-202500"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s-ES_tradnl" sz="2200">
                <a:latin typeface="Arial" panose="020B0604020202020204" pitchFamily="34" charset="0"/>
                <a:cs typeface="Arial" panose="020B0604020202020204" pitchFamily="34" charset="0"/>
              </a:rPr>
              <a:t>Se caracteriza por tres dimensiones: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200">
                <a:latin typeface="Arial" panose="020B0604020202020204" pitchFamily="34" charset="0"/>
                <a:cs typeface="Arial" panose="020B0604020202020204" pitchFamily="34" charset="0"/>
              </a:rPr>
              <a:t>Falta de energía o sensación de profundo cansancio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200">
                <a:latin typeface="Arial" panose="020B0604020202020204" pitchFamily="34" charset="0"/>
                <a:cs typeface="Arial" panose="020B0604020202020204" pitchFamily="34" charset="0"/>
              </a:rPr>
              <a:t>Desinterés laboral, negativismo o actitud cínica con relación al trabajo.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200">
                <a:latin typeface="Arial" panose="020B0604020202020204" pitchFamily="34" charset="0"/>
                <a:cs typeface="Arial" panose="020B0604020202020204" pitchFamily="34" charset="0"/>
              </a:rPr>
              <a:t>Desempeño laboral bajo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AED413-5D4F-B578-09D1-0E2060EC2AFB}"/>
              </a:ext>
            </a:extLst>
          </p:cNvPr>
          <p:cNvGrpSpPr/>
          <p:nvPr/>
        </p:nvGrpSpPr>
        <p:grpSpPr>
          <a:xfrm>
            <a:off x="4005710" y="2274893"/>
            <a:ext cx="2400307" cy="3336078"/>
            <a:chOff x="8092501" y="2516621"/>
            <a:chExt cx="2515813" cy="3377486"/>
          </a:xfrm>
          <a:solidFill>
            <a:schemeClr val="accent2">
              <a:lumMod val="75000"/>
            </a:schemeClr>
          </a:solidFill>
        </p:grpSpPr>
        <p:sp>
          <p:nvSpPr>
            <p:cNvPr id="13" name="Round Same Side Corner Rectangle 3">
              <a:extLst>
                <a:ext uri="{FF2B5EF4-FFF2-40B4-BE49-F238E27FC236}">
                  <a16:creationId xmlns:a16="http://schemas.microsoft.com/office/drawing/2014/main" id="{CD1E0760-54BF-A25E-9451-7EA8CC2A4A78}"/>
                </a:ext>
              </a:extLst>
            </p:cNvPr>
            <p:cNvSpPr/>
            <p:nvPr/>
          </p:nvSpPr>
          <p:spPr>
            <a:xfrm rot="955199">
              <a:off x="8299138" y="3557055"/>
              <a:ext cx="1251680" cy="1614631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0D6EF6-BBC9-21A9-A9F3-D8FC8B6BC5A0}"/>
                </a:ext>
              </a:extLst>
            </p:cNvPr>
            <p:cNvSpPr/>
            <p:nvPr/>
          </p:nvSpPr>
          <p:spPr>
            <a:xfrm>
              <a:off x="9369771" y="2516621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069891-B70C-1E72-2216-C6BF944ABF84}"/>
                </a:ext>
              </a:extLst>
            </p:cNvPr>
            <p:cNvGrpSpPr/>
            <p:nvPr/>
          </p:nvGrpSpPr>
          <p:grpSpPr>
            <a:xfrm rot="21105829" flipH="1">
              <a:off x="9423957" y="3897794"/>
              <a:ext cx="564345" cy="1525598"/>
              <a:chOff x="7754502" y="4054362"/>
              <a:chExt cx="553558" cy="1525598"/>
            </a:xfrm>
            <a:grpFill/>
          </p:grpSpPr>
          <p:sp>
            <p:nvSpPr>
              <p:cNvPr id="17" name="Round Same Side Corner Rectangle 25">
                <a:extLst>
                  <a:ext uri="{FF2B5EF4-FFF2-40B4-BE49-F238E27FC236}">
                    <a16:creationId xmlns:a16="http://schemas.microsoft.com/office/drawing/2014/main" id="{D4CEE598-E237-C856-A126-561671D52F1C}"/>
                  </a:ext>
                </a:extLst>
              </p:cNvPr>
              <p:cNvSpPr/>
              <p:nvPr/>
            </p:nvSpPr>
            <p:spPr>
              <a:xfrm rot="11570187">
                <a:off x="7956485" y="4054362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69BF17-CDF3-158E-F5A7-EC18058C5232}"/>
                  </a:ext>
                </a:extLst>
              </p:cNvPr>
              <p:cNvSpPr/>
              <p:nvPr/>
            </p:nvSpPr>
            <p:spPr>
              <a:xfrm>
                <a:off x="7754502" y="5167050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ound Same Side Corner Rectangle 3">
              <a:extLst>
                <a:ext uri="{FF2B5EF4-FFF2-40B4-BE49-F238E27FC236}">
                  <a16:creationId xmlns:a16="http://schemas.microsoft.com/office/drawing/2014/main" id="{31ACE51B-6DE3-A985-B374-4A988321C40E}"/>
                </a:ext>
              </a:extLst>
            </p:cNvPr>
            <p:cNvSpPr/>
            <p:nvPr/>
          </p:nvSpPr>
          <p:spPr>
            <a:xfrm>
              <a:off x="8092501" y="4509382"/>
              <a:ext cx="1224623" cy="1384725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0EA0EB9-0FCA-4677-72CF-963C623DF7CD}"/>
              </a:ext>
            </a:extLst>
          </p:cNvPr>
          <p:cNvSpPr/>
          <p:nvPr/>
        </p:nvSpPr>
        <p:spPr>
          <a:xfrm rot="16502588">
            <a:off x="4203901" y="2220003"/>
            <a:ext cx="840618" cy="122786"/>
          </a:xfrm>
          <a:custGeom>
            <a:avLst/>
            <a:gdLst>
              <a:gd name="connsiteX0" fmla="*/ 0 w 3550722"/>
              <a:gd name="connsiteY0" fmla="*/ 380255 h 380255"/>
              <a:gd name="connsiteX1" fmla="*/ 629392 w 3550722"/>
              <a:gd name="connsiteY1" fmla="*/ 47746 h 380255"/>
              <a:gd name="connsiteX2" fmla="*/ 1389413 w 3550722"/>
              <a:gd name="connsiteY2" fmla="*/ 344629 h 380255"/>
              <a:gd name="connsiteX3" fmla="*/ 2137558 w 3550722"/>
              <a:gd name="connsiteY3" fmla="*/ 245 h 380255"/>
              <a:gd name="connsiteX4" fmla="*/ 2968831 w 3550722"/>
              <a:gd name="connsiteY4" fmla="*/ 285253 h 380255"/>
              <a:gd name="connsiteX5" fmla="*/ 3550722 w 3550722"/>
              <a:gd name="connsiteY5" fmla="*/ 12120 h 3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722" h="380255">
                <a:moveTo>
                  <a:pt x="0" y="380255"/>
                </a:moveTo>
                <a:cubicBezTo>
                  <a:pt x="198911" y="216969"/>
                  <a:pt x="397823" y="53684"/>
                  <a:pt x="629392" y="47746"/>
                </a:cubicBezTo>
                <a:cubicBezTo>
                  <a:pt x="860961" y="41808"/>
                  <a:pt x="1138052" y="352546"/>
                  <a:pt x="1389413" y="344629"/>
                </a:cubicBezTo>
                <a:cubicBezTo>
                  <a:pt x="1640774" y="336712"/>
                  <a:pt x="1874322" y="10141"/>
                  <a:pt x="2137558" y="245"/>
                </a:cubicBezTo>
                <a:cubicBezTo>
                  <a:pt x="2400794" y="-9651"/>
                  <a:pt x="2733304" y="283274"/>
                  <a:pt x="2968831" y="285253"/>
                </a:cubicBezTo>
                <a:cubicBezTo>
                  <a:pt x="3204358" y="287232"/>
                  <a:pt x="3377540" y="149676"/>
                  <a:pt x="3550722" y="12120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DAC259-15F0-72F3-3CC8-ED4398426BB4}"/>
              </a:ext>
            </a:extLst>
          </p:cNvPr>
          <p:cNvSpPr/>
          <p:nvPr/>
        </p:nvSpPr>
        <p:spPr>
          <a:xfrm rot="16502588">
            <a:off x="4520642" y="1908730"/>
            <a:ext cx="840618" cy="122786"/>
          </a:xfrm>
          <a:custGeom>
            <a:avLst/>
            <a:gdLst>
              <a:gd name="connsiteX0" fmla="*/ 0 w 3550722"/>
              <a:gd name="connsiteY0" fmla="*/ 380255 h 380255"/>
              <a:gd name="connsiteX1" fmla="*/ 629392 w 3550722"/>
              <a:gd name="connsiteY1" fmla="*/ 47746 h 380255"/>
              <a:gd name="connsiteX2" fmla="*/ 1389413 w 3550722"/>
              <a:gd name="connsiteY2" fmla="*/ 344629 h 380255"/>
              <a:gd name="connsiteX3" fmla="*/ 2137558 w 3550722"/>
              <a:gd name="connsiteY3" fmla="*/ 245 h 380255"/>
              <a:gd name="connsiteX4" fmla="*/ 2968831 w 3550722"/>
              <a:gd name="connsiteY4" fmla="*/ 285253 h 380255"/>
              <a:gd name="connsiteX5" fmla="*/ 3550722 w 3550722"/>
              <a:gd name="connsiteY5" fmla="*/ 12120 h 3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722" h="380255">
                <a:moveTo>
                  <a:pt x="0" y="380255"/>
                </a:moveTo>
                <a:cubicBezTo>
                  <a:pt x="198911" y="216969"/>
                  <a:pt x="397823" y="53684"/>
                  <a:pt x="629392" y="47746"/>
                </a:cubicBezTo>
                <a:cubicBezTo>
                  <a:pt x="860961" y="41808"/>
                  <a:pt x="1138052" y="352546"/>
                  <a:pt x="1389413" y="344629"/>
                </a:cubicBezTo>
                <a:cubicBezTo>
                  <a:pt x="1640774" y="336712"/>
                  <a:pt x="1874322" y="10141"/>
                  <a:pt x="2137558" y="245"/>
                </a:cubicBezTo>
                <a:cubicBezTo>
                  <a:pt x="2400794" y="-9651"/>
                  <a:pt x="2733304" y="283274"/>
                  <a:pt x="2968831" y="285253"/>
                </a:cubicBezTo>
                <a:cubicBezTo>
                  <a:pt x="3204358" y="287232"/>
                  <a:pt x="3377540" y="149676"/>
                  <a:pt x="3550722" y="12120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29B9B32-199E-742B-5B27-0D261F4ED636}"/>
              </a:ext>
            </a:extLst>
          </p:cNvPr>
          <p:cNvSpPr/>
          <p:nvPr/>
        </p:nvSpPr>
        <p:spPr>
          <a:xfrm rot="16502588">
            <a:off x="3839492" y="2524646"/>
            <a:ext cx="840618" cy="122786"/>
          </a:xfrm>
          <a:custGeom>
            <a:avLst/>
            <a:gdLst>
              <a:gd name="connsiteX0" fmla="*/ 0 w 3550722"/>
              <a:gd name="connsiteY0" fmla="*/ 380255 h 380255"/>
              <a:gd name="connsiteX1" fmla="*/ 629392 w 3550722"/>
              <a:gd name="connsiteY1" fmla="*/ 47746 h 380255"/>
              <a:gd name="connsiteX2" fmla="*/ 1389413 w 3550722"/>
              <a:gd name="connsiteY2" fmla="*/ 344629 h 380255"/>
              <a:gd name="connsiteX3" fmla="*/ 2137558 w 3550722"/>
              <a:gd name="connsiteY3" fmla="*/ 245 h 380255"/>
              <a:gd name="connsiteX4" fmla="*/ 2968831 w 3550722"/>
              <a:gd name="connsiteY4" fmla="*/ 285253 h 380255"/>
              <a:gd name="connsiteX5" fmla="*/ 3550722 w 3550722"/>
              <a:gd name="connsiteY5" fmla="*/ 12120 h 3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722" h="380255">
                <a:moveTo>
                  <a:pt x="0" y="380255"/>
                </a:moveTo>
                <a:cubicBezTo>
                  <a:pt x="198911" y="216969"/>
                  <a:pt x="397823" y="53684"/>
                  <a:pt x="629392" y="47746"/>
                </a:cubicBezTo>
                <a:cubicBezTo>
                  <a:pt x="860961" y="41808"/>
                  <a:pt x="1138052" y="352546"/>
                  <a:pt x="1389413" y="344629"/>
                </a:cubicBezTo>
                <a:cubicBezTo>
                  <a:pt x="1640774" y="336712"/>
                  <a:pt x="1874322" y="10141"/>
                  <a:pt x="2137558" y="245"/>
                </a:cubicBezTo>
                <a:cubicBezTo>
                  <a:pt x="2400794" y="-9651"/>
                  <a:pt x="2733304" y="283274"/>
                  <a:pt x="2968831" y="285253"/>
                </a:cubicBezTo>
                <a:cubicBezTo>
                  <a:pt x="3204358" y="287232"/>
                  <a:pt x="3377540" y="149676"/>
                  <a:pt x="3550722" y="12120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635EC3-E6C8-B445-E8AD-F4CFD9B131E8}"/>
              </a:ext>
            </a:extLst>
          </p:cNvPr>
          <p:cNvSpPr txBox="1"/>
          <p:nvPr/>
        </p:nvSpPr>
        <p:spPr bwMode="auto">
          <a:xfrm>
            <a:off x="1126426" y="2337692"/>
            <a:ext cx="2547164" cy="32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indent="-202500"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El agotamiento 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es el resultado del </a:t>
            </a: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estrés laboral crónico 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que no ha sido atendido de forma efectiva. </a:t>
            </a:r>
          </a:p>
        </p:txBody>
      </p:sp>
    </p:spTree>
    <p:extLst>
      <p:ext uri="{BB962C8B-B14F-4D97-AF65-F5344CB8AC3E}">
        <p14:creationId xmlns:p14="http://schemas.microsoft.com/office/powerpoint/2010/main" val="3750144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E811-522B-2A2A-C092-A7CD8DDD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Fatiga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compasión</a:t>
            </a:r>
            <a:endParaRPr lang="en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5F3550-FC45-5F92-1EF1-F6DF816C8FF9}"/>
              </a:ext>
            </a:extLst>
          </p:cNvPr>
          <p:cNvSpPr/>
          <p:nvPr/>
        </p:nvSpPr>
        <p:spPr>
          <a:xfrm>
            <a:off x="1714500" y="5915025"/>
            <a:ext cx="1876425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53D7F-03C8-972E-CF40-4D0E80A60E60}"/>
              </a:ext>
            </a:extLst>
          </p:cNvPr>
          <p:cNvSpPr txBox="1"/>
          <p:nvPr/>
        </p:nvSpPr>
        <p:spPr>
          <a:xfrm>
            <a:off x="1714500" y="2246198"/>
            <a:ext cx="5708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2800" b="1">
                <a:latin typeface="Arial" panose="020B0604020202020204" pitchFamily="34" charset="0"/>
                <a:cs typeface="Arial" panose="020B0604020202020204" pitchFamily="34" charset="0"/>
              </a:rPr>
              <a:t>La fatiga por compasión es </a:t>
            </a:r>
            <a:r>
              <a:rPr lang="en-BE" sz="2800">
                <a:latin typeface="Arial" panose="020B0604020202020204" pitchFamily="34" charset="0"/>
                <a:cs typeface="Arial" panose="020B0604020202020204" pitchFamily="34" charset="0"/>
              </a:rPr>
              <a:t>un trastorno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que se caracteriza p</a:t>
            </a:r>
            <a:r>
              <a:rPr lang="en-BE" sz="2800">
                <a:latin typeface="Arial" panose="020B0604020202020204" pitchFamily="34" charset="0"/>
                <a:cs typeface="Arial" panose="020B0604020202020204" pitchFamily="34" charset="0"/>
              </a:rPr>
              <a:t>or el agotamiento emocional y físico que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reduce la </a:t>
            </a:r>
            <a:r>
              <a:rPr lang="en-BE" sz="2800">
                <a:latin typeface="Arial" panose="020B0604020202020204" pitchFamily="34" charset="0"/>
                <a:cs typeface="Arial" panose="020B0604020202020204" pitchFamily="34" charset="0"/>
              </a:rPr>
              <a:t>capacidad de empatizar o sentir compasión por los demás.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FA64FF-A166-BA70-12FF-24C3290C03BA}"/>
              </a:ext>
            </a:extLst>
          </p:cNvPr>
          <p:cNvGrpSpPr/>
          <p:nvPr/>
        </p:nvGrpSpPr>
        <p:grpSpPr>
          <a:xfrm>
            <a:off x="7966003" y="1661665"/>
            <a:ext cx="2061361" cy="4041570"/>
            <a:chOff x="7838339" y="2226754"/>
            <a:chExt cx="1969639" cy="3730164"/>
          </a:xfrm>
          <a:solidFill>
            <a:schemeClr val="accent2">
              <a:lumMod val="75000"/>
            </a:schemeClr>
          </a:solidFill>
        </p:grpSpPr>
        <p:sp>
          <p:nvSpPr>
            <p:cNvPr id="13" name="Round Same Side Corner Rectangle 3">
              <a:extLst>
                <a:ext uri="{FF2B5EF4-FFF2-40B4-BE49-F238E27FC236}">
                  <a16:creationId xmlns:a16="http://schemas.microsoft.com/office/drawing/2014/main" id="{BBFD687E-58F6-24B5-EC42-6B78B0B2FC3C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FCE2F8-E3D4-7326-024C-3BB35CC345C6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BB08DE-0502-AAAC-994E-BC10472FFF7D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0" name="Round Same Side Corner Rectangle 25">
                <a:extLst>
                  <a:ext uri="{FF2B5EF4-FFF2-40B4-BE49-F238E27FC236}">
                    <a16:creationId xmlns:a16="http://schemas.microsoft.com/office/drawing/2014/main" id="{0F816D99-B40C-77BF-AFB3-E246C7D1B3D0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8F72FC5-9E8E-A682-56F8-86ABAB71993B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ED36A-CB1A-00B1-EFF3-795D82B7B86D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8" name="Round Same Side Corner Rectangle 25">
                <a:extLst>
                  <a:ext uri="{FF2B5EF4-FFF2-40B4-BE49-F238E27FC236}">
                    <a16:creationId xmlns:a16="http://schemas.microsoft.com/office/drawing/2014/main" id="{8BDA0A5B-C93B-4D9E-76F6-BE1113CA26E2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65DAD8F-4B41-6768-5E06-B0EBD7D134D6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 descr="Stone Icon - Download in Flat Style">
            <a:extLst>
              <a:ext uri="{FF2B5EF4-FFF2-40B4-BE49-F238E27FC236}">
                <a16:creationId xmlns:a16="http://schemas.microsoft.com/office/drawing/2014/main" id="{C06A53CE-96A0-17EE-161F-3B0B4D4A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968" y="3362822"/>
            <a:ext cx="875297" cy="8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19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10CA-9BD8-C35D-95F6-83B6A364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04892"/>
            <a:ext cx="11353800" cy="868968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Formas de gestionar nuestras emociones y afrontar el estrés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809A32-2833-8E15-2F3C-BF1B167D82B2}"/>
              </a:ext>
            </a:extLst>
          </p:cNvPr>
          <p:cNvSpPr/>
          <p:nvPr/>
        </p:nvSpPr>
        <p:spPr>
          <a:xfrm>
            <a:off x="7333185" y="5812692"/>
            <a:ext cx="2370417" cy="53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83FEAE-3521-BE8C-BCC9-64CDF5FBF034}"/>
              </a:ext>
            </a:extLst>
          </p:cNvPr>
          <p:cNvSpPr/>
          <p:nvPr/>
        </p:nvSpPr>
        <p:spPr>
          <a:xfrm>
            <a:off x="5442543" y="4052520"/>
            <a:ext cx="2330665" cy="364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8FACD-2681-DE2D-06E1-21CE929E27F7}"/>
              </a:ext>
            </a:extLst>
          </p:cNvPr>
          <p:cNvSpPr/>
          <p:nvPr/>
        </p:nvSpPr>
        <p:spPr>
          <a:xfrm>
            <a:off x="8750111" y="6430414"/>
            <a:ext cx="2330665" cy="364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D49CC2-0FE8-9B10-7E90-19530520824E}"/>
              </a:ext>
            </a:extLst>
          </p:cNvPr>
          <p:cNvSpPr/>
          <p:nvPr/>
        </p:nvSpPr>
        <p:spPr>
          <a:xfrm>
            <a:off x="8983383" y="3773246"/>
            <a:ext cx="2370417" cy="53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8E3EBE-28C0-C532-6F8B-1916EBD09A9D}"/>
              </a:ext>
            </a:extLst>
          </p:cNvPr>
          <p:cNvSpPr/>
          <p:nvPr/>
        </p:nvSpPr>
        <p:spPr>
          <a:xfrm>
            <a:off x="7333185" y="5759294"/>
            <a:ext cx="2370417" cy="53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9189F-0A1D-4E24-4641-170E27A229E9}"/>
              </a:ext>
            </a:extLst>
          </p:cNvPr>
          <p:cNvSpPr txBox="1"/>
          <p:nvPr/>
        </p:nvSpPr>
        <p:spPr>
          <a:xfrm>
            <a:off x="5809681" y="1685569"/>
            <a:ext cx="53980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Es importante tener herramientas sanas y positivas para afrontar el estrés y procesar las emociones intensas o negativas. </a:t>
            </a:r>
          </a:p>
          <a:p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RECORDEMOS que cada persona es distinta. Lo que podría servirle a alguien, podría no ser útil para otra persona.</a:t>
            </a:r>
          </a:p>
          <a:p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Tomarse un descanso para desconectar y recargar las pilas es un buen comienzo.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038EE3EA-CE57-E542-18E0-DEB7CC5B9426}"/>
              </a:ext>
            </a:extLst>
          </p:cNvPr>
          <p:cNvSpPr/>
          <p:nvPr/>
        </p:nvSpPr>
        <p:spPr>
          <a:xfrm>
            <a:off x="1014091" y="1690158"/>
            <a:ext cx="1016518" cy="1016518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75E71B4C-FAB2-F982-FBED-0B3BE1070C61}"/>
              </a:ext>
            </a:extLst>
          </p:cNvPr>
          <p:cNvSpPr/>
          <p:nvPr/>
        </p:nvSpPr>
        <p:spPr>
          <a:xfrm>
            <a:off x="2380269" y="3450435"/>
            <a:ext cx="1016518" cy="1016518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E9243CE5-2FFD-E078-DC45-CAB2F56D0375}"/>
              </a:ext>
            </a:extLst>
          </p:cNvPr>
          <p:cNvSpPr/>
          <p:nvPr/>
        </p:nvSpPr>
        <p:spPr>
          <a:xfrm>
            <a:off x="3985498" y="2157335"/>
            <a:ext cx="1016518" cy="1016518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Graphic 6" descr="Yoga with solid fill">
            <a:extLst>
              <a:ext uri="{FF2B5EF4-FFF2-40B4-BE49-F238E27FC236}">
                <a16:creationId xmlns:a16="http://schemas.microsoft.com/office/drawing/2014/main" id="{DF68ED48-E4B5-7FCC-7FD0-032C5A8D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87" y="2593994"/>
            <a:ext cx="1362503" cy="1362503"/>
          </a:xfrm>
          <a:prstGeom prst="rect">
            <a:avLst/>
          </a:prstGeom>
        </p:spPr>
      </p:pic>
      <p:pic>
        <p:nvPicPr>
          <p:cNvPr id="9" name="Graphic 8" descr="Soccer with solid fill">
            <a:extLst>
              <a:ext uri="{FF2B5EF4-FFF2-40B4-BE49-F238E27FC236}">
                <a16:creationId xmlns:a16="http://schemas.microsoft.com/office/drawing/2014/main" id="{C057E5A4-2A3C-EA20-7602-FD39ABA8D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1045" y="4160120"/>
            <a:ext cx="1351323" cy="1351323"/>
          </a:xfrm>
          <a:prstGeom prst="rect">
            <a:avLst/>
          </a:prstGeom>
        </p:spPr>
      </p:pic>
      <p:pic>
        <p:nvPicPr>
          <p:cNvPr id="11" name="Graphic 10" descr="Chat with solid fill">
            <a:extLst>
              <a:ext uri="{FF2B5EF4-FFF2-40B4-BE49-F238E27FC236}">
                <a16:creationId xmlns:a16="http://schemas.microsoft.com/office/drawing/2014/main" id="{8B3F490E-1380-7532-D58E-F24BBDE89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7748" y="4311186"/>
            <a:ext cx="1121319" cy="1121319"/>
          </a:xfrm>
          <a:prstGeom prst="rect">
            <a:avLst/>
          </a:prstGeom>
        </p:spPr>
      </p:pic>
      <p:pic>
        <p:nvPicPr>
          <p:cNvPr id="18" name="Graphic 17" descr="Pencil with solid fill">
            <a:extLst>
              <a:ext uri="{FF2B5EF4-FFF2-40B4-BE49-F238E27FC236}">
                <a16:creationId xmlns:a16="http://schemas.microsoft.com/office/drawing/2014/main" id="{52675AD5-E74B-9512-A1A2-AF9D300972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074444">
            <a:off x="4175359" y="3173636"/>
            <a:ext cx="510727" cy="510727"/>
          </a:xfrm>
          <a:prstGeom prst="rect">
            <a:avLst/>
          </a:prstGeom>
        </p:spPr>
      </p:pic>
      <p:pic>
        <p:nvPicPr>
          <p:cNvPr id="21" name="Graphic 20" descr="Coffee with solid fill">
            <a:extLst>
              <a:ext uri="{FF2B5EF4-FFF2-40B4-BE49-F238E27FC236}">
                <a16:creationId xmlns:a16="http://schemas.microsoft.com/office/drawing/2014/main" id="{CF9CC1C5-42EC-6015-B114-B217F4CB2D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72786" y="1964111"/>
            <a:ext cx="1016518" cy="1016518"/>
          </a:xfrm>
          <a:prstGeom prst="rect">
            <a:avLst/>
          </a:prstGeom>
        </p:spPr>
      </p:pic>
      <p:pic>
        <p:nvPicPr>
          <p:cNvPr id="27" name="Graphic 26" descr="Closed book with solid fill">
            <a:extLst>
              <a:ext uri="{FF2B5EF4-FFF2-40B4-BE49-F238E27FC236}">
                <a16:creationId xmlns:a16="http://schemas.microsoft.com/office/drawing/2014/main" id="{2DE46E7C-A2C9-BC65-EE2D-E890964B43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55240" y="2991259"/>
            <a:ext cx="875481" cy="8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2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2">
            <a:extLst>
              <a:ext uri="{FF2B5EF4-FFF2-40B4-BE49-F238E27FC236}">
                <a16:creationId xmlns:a16="http://schemas.microsoft.com/office/drawing/2014/main" id="{5C0B9FBE-72D5-588D-ADB7-EB520012CE35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17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30054-1489-8C9C-14C9-F222EF9F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 dirty="0">
                <a:solidFill>
                  <a:schemeClr val="bg1"/>
                </a:solidFill>
                <a:latin typeface="Garamond"/>
              </a:rPr>
              <a:t>SESIÓN 6</a:t>
            </a:r>
            <a:br>
              <a:rPr lang="es-ES_tradnl" sz="2400" b="1" dirty="0">
                <a:solidFill>
                  <a:schemeClr val="bg1"/>
                </a:solidFill>
                <a:latin typeface="Garamond"/>
              </a:rPr>
            </a:br>
            <a:br>
              <a:rPr lang="es-ES_tradnl" b="1" dirty="0">
                <a:solidFill>
                  <a:schemeClr val="bg1"/>
                </a:solidFill>
                <a:latin typeface="Garamond"/>
              </a:rPr>
            </a:br>
            <a:r>
              <a:rPr lang="es-ES_tradnl" sz="5400" b="1" dirty="0">
                <a:solidFill>
                  <a:schemeClr val="bg1"/>
                </a:solidFill>
                <a:latin typeface="Garamond"/>
              </a:rPr>
              <a:t>Cierre del módulo</a:t>
            </a:r>
            <a:endParaRPr lang="es-ES_tradn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Objetivos de aprendizaje</a:t>
            </a:r>
          </a:p>
        </p:txBody>
      </p:sp>
      <p:grpSp>
        <p:nvGrpSpPr>
          <p:cNvPr id="341" name="Google Shape;341;p7"/>
          <p:cNvGrpSpPr/>
          <p:nvPr/>
        </p:nvGrpSpPr>
        <p:grpSpPr>
          <a:xfrm>
            <a:off x="6551749" y="2231651"/>
            <a:ext cx="1196375" cy="868968"/>
            <a:chOff x="6878053" y="1156317"/>
            <a:chExt cx="1431178" cy="1039513"/>
          </a:xfrm>
        </p:grpSpPr>
        <p:grpSp>
          <p:nvGrpSpPr>
            <p:cNvPr id="342" name="Google Shape;342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343" name="Google Shape;343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45" name="Google Shape;345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1389835" y="2231651"/>
            <a:ext cx="1196375" cy="868968"/>
            <a:chOff x="6878053" y="1156317"/>
            <a:chExt cx="1431178" cy="1039513"/>
          </a:xfrm>
        </p:grpSpPr>
        <p:grpSp>
          <p:nvGrpSpPr>
            <p:cNvPr id="348" name="Google Shape;348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51" name="Google Shape;351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53" name="Google Shape;353;p7"/>
          <p:cNvGrpSpPr/>
          <p:nvPr/>
        </p:nvGrpSpPr>
        <p:grpSpPr>
          <a:xfrm>
            <a:off x="3897030" y="2231651"/>
            <a:ext cx="1196375" cy="868968"/>
            <a:chOff x="6878053" y="1156317"/>
            <a:chExt cx="1431178" cy="1039513"/>
          </a:xfrm>
        </p:grpSpPr>
        <p:grpSp>
          <p:nvGrpSpPr>
            <p:cNvPr id="354" name="Google Shape;354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355" name="Google Shape;355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57" name="Google Shape;357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A62420-4F9A-607D-D44B-509FDB1FFC9E}"/>
              </a:ext>
            </a:extLst>
          </p:cNvPr>
          <p:cNvSpPr txBox="1"/>
          <p:nvPr/>
        </p:nvSpPr>
        <p:spPr>
          <a:xfrm>
            <a:off x="838200" y="3620668"/>
            <a:ext cx="2381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Hacer una lista con los obstáculos que dificultan el autoconocimiento y describirlos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4D955-AE74-C5ED-A7A6-C8B45DFB7611}"/>
              </a:ext>
            </a:extLst>
          </p:cNvPr>
          <p:cNvSpPr txBox="1"/>
          <p:nvPr/>
        </p:nvSpPr>
        <p:spPr>
          <a:xfrm>
            <a:off x="3159967" y="3620668"/>
            <a:ext cx="29182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Identificar obstáculos y barreras que impiden la inclusión de determinadas personas o colectivos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41A6B-5C9B-E8EC-7591-2997BC12B1F0}"/>
              </a:ext>
            </a:extLst>
          </p:cNvPr>
          <p:cNvSpPr txBox="1"/>
          <p:nvPr/>
        </p:nvSpPr>
        <p:spPr>
          <a:xfrm>
            <a:off x="5873231" y="3620668"/>
            <a:ext cx="2686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Explicar qué pueden hacer los/as asistentes sociales para utilizar su poder de forma ética y responsable</a:t>
            </a:r>
          </a:p>
        </p:txBody>
      </p:sp>
      <p:grpSp>
        <p:nvGrpSpPr>
          <p:cNvPr id="6" name="Google Shape;341;p7">
            <a:extLst>
              <a:ext uri="{FF2B5EF4-FFF2-40B4-BE49-F238E27FC236}">
                <a16:creationId xmlns:a16="http://schemas.microsoft.com/office/drawing/2014/main" id="{5FDE0DDF-157F-CE65-9AE5-1738B48F49AC}"/>
              </a:ext>
            </a:extLst>
          </p:cNvPr>
          <p:cNvGrpSpPr/>
          <p:nvPr/>
        </p:nvGrpSpPr>
        <p:grpSpPr>
          <a:xfrm>
            <a:off x="9416983" y="2231651"/>
            <a:ext cx="1196375" cy="868968"/>
            <a:chOff x="6878053" y="1156317"/>
            <a:chExt cx="1431178" cy="1039513"/>
          </a:xfrm>
        </p:grpSpPr>
        <p:grpSp>
          <p:nvGrpSpPr>
            <p:cNvPr id="7" name="Google Shape;342;p7">
              <a:extLst>
                <a:ext uri="{FF2B5EF4-FFF2-40B4-BE49-F238E27FC236}">
                  <a16:creationId xmlns:a16="http://schemas.microsoft.com/office/drawing/2014/main" id="{A3223BDA-4600-0FE6-BB15-7DC44514DD50}"/>
                </a:ext>
              </a:extLst>
            </p:cNvPr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10" name="Google Shape;343;p7">
                <a:extLst>
                  <a:ext uri="{FF2B5EF4-FFF2-40B4-BE49-F238E27FC236}">
                    <a16:creationId xmlns:a16="http://schemas.microsoft.com/office/drawing/2014/main" id="{38333881-05EB-2D59-9E03-367861D7921B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" name="Google Shape;344;p7">
                <a:extLst>
                  <a:ext uri="{FF2B5EF4-FFF2-40B4-BE49-F238E27FC236}">
                    <a16:creationId xmlns:a16="http://schemas.microsoft.com/office/drawing/2014/main" id="{89495B4F-BDA0-909D-365C-B60CC5B51DA1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8" name="Google Shape;345;p7">
              <a:extLst>
                <a:ext uri="{FF2B5EF4-FFF2-40B4-BE49-F238E27FC236}">
                  <a16:creationId xmlns:a16="http://schemas.microsoft.com/office/drawing/2014/main" id="{DBD80C6C-2B65-A55E-A120-DE91B119DB73}"/>
                </a:ext>
              </a:extLst>
            </p:cNvPr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" name="Google Shape;346;p7">
              <a:extLst>
                <a:ext uri="{FF2B5EF4-FFF2-40B4-BE49-F238E27FC236}">
                  <a16:creationId xmlns:a16="http://schemas.microsoft.com/office/drawing/2014/main" id="{6F6DB8B8-3833-425A-2B8B-2BB93CEB4B7A}"/>
                </a:ext>
              </a:extLst>
            </p:cNvPr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5BC576-9771-6542-11D0-837DE64294BD}"/>
              </a:ext>
            </a:extLst>
          </p:cNvPr>
          <p:cNvSpPr txBox="1"/>
          <p:nvPr/>
        </p:nvSpPr>
        <p:spPr>
          <a:xfrm>
            <a:off x="8651154" y="3620668"/>
            <a:ext cx="2918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Reconocer los signos del estrés y saber cómo combatirlo y cómo procesar las emociones intensas o negativas</a:t>
            </a:r>
          </a:p>
        </p:txBody>
      </p:sp>
    </p:spTree>
    <p:extLst>
      <p:ext uri="{BB962C8B-B14F-4D97-AF65-F5344CB8AC3E}">
        <p14:creationId xmlns:p14="http://schemas.microsoft.com/office/powerpoint/2010/main" val="3374429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6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s-ES_tradnl"/>
              <a:t>Cierre del módulo 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60EF5DE-03CE-F7DB-41F3-C6F8DF2C5EA2}"/>
              </a:ext>
            </a:extLst>
          </p:cNvPr>
          <p:cNvSpPr/>
          <p:nvPr/>
        </p:nvSpPr>
        <p:spPr>
          <a:xfrm>
            <a:off x="1384531" y="2413726"/>
            <a:ext cx="2821709" cy="2611120"/>
          </a:xfrm>
          <a:prstGeom prst="wedgeRoundRectCallout">
            <a:avLst>
              <a:gd name="adj1" fmla="val -62814"/>
              <a:gd name="adj2" fmla="val -1901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Repaso de los objetivos de aprendizaje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0E82014-FC47-74D9-DD94-C5925CA717E4}"/>
              </a:ext>
            </a:extLst>
          </p:cNvPr>
          <p:cNvSpPr/>
          <p:nvPr/>
        </p:nvSpPr>
        <p:spPr>
          <a:xfrm>
            <a:off x="4828771" y="2413726"/>
            <a:ext cx="2821709" cy="2611120"/>
          </a:xfrm>
          <a:prstGeom prst="wedgeRoundRectCallout">
            <a:avLst>
              <a:gd name="adj1" fmla="val -19246"/>
              <a:gd name="adj2" fmla="val 595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Reflexión y comentarios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C5F8B4C-2C9E-0A5D-2300-9DD0E3D561B1}"/>
              </a:ext>
            </a:extLst>
          </p:cNvPr>
          <p:cNvSpPr/>
          <p:nvPr/>
        </p:nvSpPr>
        <p:spPr>
          <a:xfrm>
            <a:off x="8273011" y="2413726"/>
            <a:ext cx="2821709" cy="2611120"/>
          </a:xfrm>
          <a:prstGeom prst="wedgeRoundRectCallout">
            <a:avLst>
              <a:gd name="adj1" fmla="val 59608"/>
              <a:gd name="adj2" fmla="val -201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Cierre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FD93D2-F710-ED67-0914-66E7D790A8AF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4002FBF8-5E58-30FA-3C4D-6D61FCB4DD91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CBDF27-C4A2-752F-0E80-075988A644D9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CCF6517-3929-3008-CFE1-D17D2F83AF4C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F4E942-BA3F-1D49-45ED-8576B1E065BE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DC822B7-1A81-C109-3611-7C35BC929F1D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93B74B1-603E-AC41-FC78-0A11347D47CA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2CAB33-CA53-4BD4-BC93-C3F6FE50694F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9A611E9-26D6-EFC0-1E7A-5F5B5A53D309}"/>
              </a:ext>
            </a:extLst>
          </p:cNvPr>
          <p:cNvSpPr/>
          <p:nvPr/>
        </p:nvSpPr>
        <p:spPr>
          <a:xfrm>
            <a:off x="0" y="4218834"/>
            <a:ext cx="12192000" cy="16985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6" name="Google Shape;306;p6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Actividad de repaso</a:t>
            </a:r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307;p6"/>
          <p:cNvSpPr txBox="1"/>
          <p:nvPr/>
        </p:nvSpPr>
        <p:spPr>
          <a:xfrm>
            <a:off x="1971162" y="1291401"/>
            <a:ext cx="8249676" cy="54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b="1" i="0" u="none" strike="noStrike" cap="none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Presentaciones de 3-4 minutos sobre…</a:t>
            </a:r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308;p6"/>
          <p:cNvSpPr txBox="1"/>
          <p:nvPr/>
        </p:nvSpPr>
        <p:spPr>
          <a:xfrm>
            <a:off x="838200" y="4272980"/>
            <a:ext cx="257012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GRUPO 1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Los conocimientos básicos que deben tener los/as asistentes sociales </a:t>
            </a:r>
          </a:p>
        </p:txBody>
      </p:sp>
      <p:sp>
        <p:nvSpPr>
          <p:cNvPr id="309" name="Google Shape;309;p6"/>
          <p:cNvSpPr txBox="1"/>
          <p:nvPr/>
        </p:nvSpPr>
        <p:spPr>
          <a:xfrm>
            <a:off x="3431760" y="4421766"/>
            <a:ext cx="218310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GRUPO 2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Las actitudes y el enfoque centrado en el/la menor</a:t>
            </a:r>
          </a:p>
        </p:txBody>
      </p:sp>
      <p:sp>
        <p:nvSpPr>
          <p:cNvPr id="310" name="Google Shape;310;p6"/>
          <p:cNvSpPr txBox="1"/>
          <p:nvPr/>
        </p:nvSpPr>
        <p:spPr>
          <a:xfrm>
            <a:off x="8552075" y="4421766"/>
            <a:ext cx="280172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GRUPO 4</a:t>
            </a:r>
            <a:endParaRPr lang="es-ES_tradnl" sz="20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Los p</a:t>
            </a:r>
            <a:r>
              <a:rPr lang="es-ES_tradnl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rincipios rectores de la gestión de casos</a:t>
            </a:r>
          </a:p>
        </p:txBody>
      </p:sp>
      <p:sp>
        <p:nvSpPr>
          <p:cNvPr id="5" name="Google Shape;309;p6">
            <a:extLst>
              <a:ext uri="{FF2B5EF4-FFF2-40B4-BE49-F238E27FC236}">
                <a16:creationId xmlns:a16="http://schemas.microsoft.com/office/drawing/2014/main" id="{678C63B3-11DF-193F-CC22-A487F0A2C5D8}"/>
              </a:ext>
            </a:extLst>
          </p:cNvPr>
          <p:cNvSpPr txBox="1"/>
          <p:nvPr/>
        </p:nvSpPr>
        <p:spPr>
          <a:xfrm>
            <a:off x="6007788" y="4421766"/>
            <a:ext cx="247432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GRUPO 3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Las c</a:t>
            </a:r>
            <a:r>
              <a:rPr lang="es-ES_tradnl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ompetencias esenciales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FE14EF-35EB-385D-8FB4-4F904F844C60}"/>
              </a:ext>
            </a:extLst>
          </p:cNvPr>
          <p:cNvGrpSpPr/>
          <p:nvPr/>
        </p:nvGrpSpPr>
        <p:grpSpPr>
          <a:xfrm>
            <a:off x="9327325" y="2647920"/>
            <a:ext cx="1204304" cy="1258432"/>
            <a:chOff x="7345680" y="2484120"/>
            <a:chExt cx="904240" cy="94488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0B74C0-C84D-2E54-FF6F-4E012DC82B8E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407C81BB-1F1A-7FDB-791A-F24DCCA042A5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39" name="Graphic 38" descr="Left Brain with solid fill">
            <a:extLst>
              <a:ext uri="{FF2B5EF4-FFF2-40B4-BE49-F238E27FC236}">
                <a16:creationId xmlns:a16="http://schemas.microsoft.com/office/drawing/2014/main" id="{DAB1DE8D-62D4-FCDB-8E6B-9080C0E7F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9528" y="2294811"/>
            <a:ext cx="1964909" cy="1964909"/>
          </a:xfrm>
          <a:prstGeom prst="rect">
            <a:avLst/>
          </a:prstGeom>
        </p:spPr>
      </p:pic>
      <p:pic>
        <p:nvPicPr>
          <p:cNvPr id="40" name="Graphic 39" descr="Sign language with solid fill">
            <a:extLst>
              <a:ext uri="{FF2B5EF4-FFF2-40B4-BE49-F238E27FC236}">
                <a16:creationId xmlns:a16="http://schemas.microsoft.com/office/drawing/2014/main" id="{F59BD6D0-CBF1-874F-2343-C14EFD682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8408" y="2305729"/>
            <a:ext cx="1694449" cy="169444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A4E006C-53DC-DE89-3E98-175868A6FCB6}"/>
              </a:ext>
            </a:extLst>
          </p:cNvPr>
          <p:cNvGrpSpPr/>
          <p:nvPr/>
        </p:nvGrpSpPr>
        <p:grpSpPr>
          <a:xfrm>
            <a:off x="3624385" y="2272968"/>
            <a:ext cx="2055544" cy="2035879"/>
            <a:chOff x="4799269" y="2120257"/>
            <a:chExt cx="2494414" cy="2470551"/>
          </a:xfrm>
        </p:grpSpPr>
        <p:pic>
          <p:nvPicPr>
            <p:cNvPr id="42" name="Graphic 41" descr="Right Brain with solid fill">
              <a:extLst>
                <a:ext uri="{FF2B5EF4-FFF2-40B4-BE49-F238E27FC236}">
                  <a16:creationId xmlns:a16="http://schemas.microsoft.com/office/drawing/2014/main" id="{777574C4-312B-FFD4-ECE7-7933741E1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50597"/>
            <a:stretch/>
          </p:blipFill>
          <p:spPr>
            <a:xfrm>
              <a:off x="4799269" y="2120257"/>
              <a:ext cx="1220531" cy="2470551"/>
            </a:xfrm>
            <a:prstGeom prst="rect">
              <a:avLst/>
            </a:prstGeom>
          </p:spPr>
        </p:pic>
        <p:pic>
          <p:nvPicPr>
            <p:cNvPr id="43" name="Graphic 42" descr="Left Brain with solid fill">
              <a:extLst>
                <a:ext uri="{FF2B5EF4-FFF2-40B4-BE49-F238E27FC236}">
                  <a16:creationId xmlns:a16="http://schemas.microsoft.com/office/drawing/2014/main" id="{BFBE462E-9E0F-7AE3-F528-03A66F3CB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1522"/>
            <a:stretch/>
          </p:blipFill>
          <p:spPr>
            <a:xfrm>
              <a:off x="6096000" y="2120257"/>
              <a:ext cx="1197683" cy="2470551"/>
            </a:xfrm>
            <a:prstGeom prst="rect">
              <a:avLst/>
            </a:prstGeom>
          </p:spPr>
        </p:pic>
        <p:sp>
          <p:nvSpPr>
            <p:cNvPr id="44" name="Plus Sign 43">
              <a:extLst>
                <a:ext uri="{FF2B5EF4-FFF2-40B4-BE49-F238E27FC236}">
                  <a16:creationId xmlns:a16="http://schemas.microsoft.com/office/drawing/2014/main" id="{4E32C266-2EEC-E298-74AF-5EDC46070F95}"/>
                </a:ext>
              </a:extLst>
            </p:cNvPr>
            <p:cNvSpPr/>
            <p:nvPr/>
          </p:nvSpPr>
          <p:spPr>
            <a:xfrm>
              <a:off x="5387091" y="3102772"/>
              <a:ext cx="478972" cy="478972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Minus Sign 44">
              <a:extLst>
                <a:ext uri="{FF2B5EF4-FFF2-40B4-BE49-F238E27FC236}">
                  <a16:creationId xmlns:a16="http://schemas.microsoft.com/office/drawing/2014/main" id="{ACC5E57C-F895-ACB0-2A00-9F57304B8C55}"/>
                </a:ext>
              </a:extLst>
            </p:cNvPr>
            <p:cNvSpPr/>
            <p:nvPr/>
          </p:nvSpPr>
          <p:spPr>
            <a:xfrm>
              <a:off x="6233621" y="3118356"/>
              <a:ext cx="440528" cy="440528"/>
            </a:xfrm>
            <a:prstGeom prst="mathMinus">
              <a:avLst>
                <a:gd name="adj1" fmla="val 304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Objetivos de aprendizaje</a:t>
            </a:r>
          </a:p>
        </p:txBody>
      </p:sp>
      <p:grpSp>
        <p:nvGrpSpPr>
          <p:cNvPr id="341" name="Google Shape;341;p7"/>
          <p:cNvGrpSpPr/>
          <p:nvPr/>
        </p:nvGrpSpPr>
        <p:grpSpPr>
          <a:xfrm>
            <a:off x="6580282" y="2337824"/>
            <a:ext cx="1196375" cy="868968"/>
            <a:chOff x="6878053" y="1156317"/>
            <a:chExt cx="1431178" cy="1039513"/>
          </a:xfrm>
        </p:grpSpPr>
        <p:grpSp>
          <p:nvGrpSpPr>
            <p:cNvPr id="342" name="Google Shape;342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343" name="Google Shape;343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45" name="Google Shape;345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1257519" y="2337824"/>
            <a:ext cx="1196375" cy="868968"/>
            <a:chOff x="6878053" y="1156317"/>
            <a:chExt cx="1431178" cy="1039513"/>
          </a:xfrm>
        </p:grpSpPr>
        <p:grpSp>
          <p:nvGrpSpPr>
            <p:cNvPr id="348" name="Google Shape;348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51" name="Google Shape;351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53" name="Google Shape;353;p7"/>
          <p:cNvGrpSpPr/>
          <p:nvPr/>
        </p:nvGrpSpPr>
        <p:grpSpPr>
          <a:xfrm>
            <a:off x="3921995" y="2337824"/>
            <a:ext cx="1196375" cy="868968"/>
            <a:chOff x="6878053" y="1156317"/>
            <a:chExt cx="1431178" cy="1039513"/>
          </a:xfrm>
        </p:grpSpPr>
        <p:grpSp>
          <p:nvGrpSpPr>
            <p:cNvPr id="354" name="Google Shape;354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355" name="Google Shape;355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57" name="Google Shape;357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A62420-4F9A-607D-D44B-509FDB1FFC9E}"/>
              </a:ext>
            </a:extLst>
          </p:cNvPr>
          <p:cNvSpPr txBox="1"/>
          <p:nvPr/>
        </p:nvSpPr>
        <p:spPr>
          <a:xfrm>
            <a:off x="649514" y="3585598"/>
            <a:ext cx="238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qué obstáculos pueden dificultar la autoconciencia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4D955-AE74-C5ED-A7A6-C8B45DFB7611}"/>
              </a:ext>
            </a:extLst>
          </p:cNvPr>
          <p:cNvSpPr txBox="1"/>
          <p:nvPr/>
        </p:nvSpPr>
        <p:spPr>
          <a:xfrm>
            <a:off x="3334911" y="3517842"/>
            <a:ext cx="2381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barreras que impiden la inclusión de diversas personas y colectivos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41A6B-5C9B-E8EC-7591-2997BC12B1F0}"/>
              </a:ext>
            </a:extLst>
          </p:cNvPr>
          <p:cNvSpPr txBox="1"/>
          <p:nvPr/>
        </p:nvSpPr>
        <p:spPr>
          <a:xfrm>
            <a:off x="5847978" y="3609310"/>
            <a:ext cx="2751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qué debe hacer un/a asistente social para utilizar su poder de forma ética y responsable</a:t>
            </a:r>
          </a:p>
        </p:txBody>
      </p:sp>
      <p:grpSp>
        <p:nvGrpSpPr>
          <p:cNvPr id="6" name="Google Shape;341;p7">
            <a:extLst>
              <a:ext uri="{FF2B5EF4-FFF2-40B4-BE49-F238E27FC236}">
                <a16:creationId xmlns:a16="http://schemas.microsoft.com/office/drawing/2014/main" id="{5FDE0DDF-157F-CE65-9AE5-1738B48F49AC}"/>
              </a:ext>
            </a:extLst>
          </p:cNvPr>
          <p:cNvGrpSpPr/>
          <p:nvPr/>
        </p:nvGrpSpPr>
        <p:grpSpPr>
          <a:xfrm>
            <a:off x="9580568" y="2337824"/>
            <a:ext cx="1196375" cy="868968"/>
            <a:chOff x="6878053" y="1156317"/>
            <a:chExt cx="1431178" cy="1039513"/>
          </a:xfrm>
        </p:grpSpPr>
        <p:grpSp>
          <p:nvGrpSpPr>
            <p:cNvPr id="7" name="Google Shape;342;p7">
              <a:extLst>
                <a:ext uri="{FF2B5EF4-FFF2-40B4-BE49-F238E27FC236}">
                  <a16:creationId xmlns:a16="http://schemas.microsoft.com/office/drawing/2014/main" id="{A3223BDA-4600-0FE6-BB15-7DC44514DD50}"/>
                </a:ext>
              </a:extLst>
            </p:cNvPr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10" name="Google Shape;343;p7">
                <a:extLst>
                  <a:ext uri="{FF2B5EF4-FFF2-40B4-BE49-F238E27FC236}">
                    <a16:creationId xmlns:a16="http://schemas.microsoft.com/office/drawing/2014/main" id="{38333881-05EB-2D59-9E03-367861D7921B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" name="Google Shape;344;p7">
                <a:extLst>
                  <a:ext uri="{FF2B5EF4-FFF2-40B4-BE49-F238E27FC236}">
                    <a16:creationId xmlns:a16="http://schemas.microsoft.com/office/drawing/2014/main" id="{89495B4F-BDA0-909D-365C-B60CC5B51DA1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rgbClr val="8C5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s-ES_tradnl"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8" name="Google Shape;345;p7">
              <a:extLst>
                <a:ext uri="{FF2B5EF4-FFF2-40B4-BE49-F238E27FC236}">
                  <a16:creationId xmlns:a16="http://schemas.microsoft.com/office/drawing/2014/main" id="{DBD80C6C-2B65-A55E-A120-DE91B119DB73}"/>
                </a:ext>
              </a:extLst>
            </p:cNvPr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" name="Google Shape;346;p7">
              <a:extLst>
                <a:ext uri="{FF2B5EF4-FFF2-40B4-BE49-F238E27FC236}">
                  <a16:creationId xmlns:a16="http://schemas.microsoft.com/office/drawing/2014/main" id="{6F6DB8B8-3833-425A-2B8B-2BB93CEB4B7A}"/>
                </a:ext>
              </a:extLst>
            </p:cNvPr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solidFill>
              <a:srgbClr val="8C5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s-ES_tradnl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5BC576-9771-6542-11D0-837DE64294BD}"/>
              </a:ext>
            </a:extLst>
          </p:cNvPr>
          <p:cNvSpPr txBox="1"/>
          <p:nvPr/>
        </p:nvSpPr>
        <p:spPr>
          <a:xfrm>
            <a:off x="8731569" y="3585598"/>
            <a:ext cx="2894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 reconocer los signos del estrés, cómo darle manejo y cómo procesar emociones intensas o negativas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05E1B0-F0EF-B34F-EF9B-9FA38316505D}"/>
              </a:ext>
            </a:extLst>
          </p:cNvPr>
          <p:cNvGrpSpPr/>
          <p:nvPr/>
        </p:nvGrpSpPr>
        <p:grpSpPr>
          <a:xfrm>
            <a:off x="10228983" y="284714"/>
            <a:ext cx="1587872" cy="1368854"/>
            <a:chOff x="10228983" y="337468"/>
            <a:chExt cx="1587872" cy="1368854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B8AB625E-9DE9-AFBE-17F3-A156E9F80BC5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C4DA3F5-3819-1B09-9DF7-784592DAA84B}"/>
                </a:ext>
              </a:extLst>
            </p:cNvPr>
            <p:cNvGrpSpPr/>
            <p:nvPr/>
          </p:nvGrpSpPr>
          <p:grpSpPr>
            <a:xfrm>
              <a:off x="10741851" y="747986"/>
              <a:ext cx="562136" cy="634675"/>
              <a:chOff x="760175" y="830142"/>
              <a:chExt cx="867619" cy="97957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2899BE-BD1C-A667-5F4F-BB42CED0B26A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>
                    <a:latin typeface="Arial" panose="020B0604020202020204" pitchFamily="34" charset="0"/>
                    <a:cs typeface="Arial" panose="020B0604020202020204" pitchFamily="34" charset="0"/>
                  </a:rPr>
                  <a:t>27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2A19DE-BA99-2BBE-7C20-D356E46CC027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72F3B-1500-3B23-6881-879A32E5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Repaso del marco de competencias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D1FEC-B9CF-A347-BDD3-28211D8CC8E8}"/>
              </a:ext>
            </a:extLst>
          </p:cNvPr>
          <p:cNvSpPr txBox="1"/>
          <p:nvPr/>
        </p:nvSpPr>
        <p:spPr>
          <a:xfrm>
            <a:off x="1261075" y="4543540"/>
            <a:ext cx="298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Autoconciencia y autocontrol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16E52-BD1E-B0DB-2C8F-21CA722391BA}"/>
              </a:ext>
            </a:extLst>
          </p:cNvPr>
          <p:cNvSpPr txBox="1"/>
          <p:nvPr/>
        </p:nvSpPr>
        <p:spPr>
          <a:xfrm>
            <a:off x="4736416" y="4543540"/>
            <a:ext cx="256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e inclusión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A9000-B193-AA62-4221-F42F2E7A4912}"/>
              </a:ext>
            </a:extLst>
          </p:cNvPr>
          <p:cNvSpPr txBox="1"/>
          <p:nvPr/>
        </p:nvSpPr>
        <p:spPr>
          <a:xfrm>
            <a:off x="7858602" y="4543540"/>
            <a:ext cx="298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e integridad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8F376B-8DB5-AD2B-EEB1-A141FB15385A}"/>
              </a:ext>
            </a:extLst>
          </p:cNvPr>
          <p:cNvGrpSpPr/>
          <p:nvPr/>
        </p:nvGrpSpPr>
        <p:grpSpPr>
          <a:xfrm>
            <a:off x="1777697" y="2307118"/>
            <a:ext cx="2187451" cy="1731818"/>
            <a:chOff x="8886140" y="2128856"/>
            <a:chExt cx="2458554" cy="1946452"/>
          </a:xfrm>
          <a:solidFill>
            <a:schemeClr val="accent2">
              <a:lumMod val="75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6A38DE-FD44-C7E5-04E1-537A8D8850BB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  <a:grpFill/>
          </p:grpSpPr>
          <p:pic>
            <p:nvPicPr>
              <p:cNvPr id="11" name="Graphic 10" descr="Head with gears with solid fill">
                <a:extLst>
                  <a:ext uri="{FF2B5EF4-FFF2-40B4-BE49-F238E27FC236}">
                    <a16:creationId xmlns:a16="http://schemas.microsoft.com/office/drawing/2014/main" id="{B199E269-B57A-E6DD-33C8-8B9E2FC0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96E26DA-BD62-4FEB-094C-66B148245739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E3E939AC-E24D-4B58-636A-C5C8C4F540EF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15CA09-AC91-A8B3-831E-D4B5EBFA0646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0D2063-A722-EAE3-A180-DF287786B559}"/>
              </a:ext>
            </a:extLst>
          </p:cNvPr>
          <p:cNvGrpSpPr/>
          <p:nvPr/>
        </p:nvGrpSpPr>
        <p:grpSpPr>
          <a:xfrm>
            <a:off x="8561126" y="2492364"/>
            <a:ext cx="1611492" cy="1431874"/>
            <a:chOff x="8497611" y="2510267"/>
            <a:chExt cx="1611492" cy="1431874"/>
          </a:xfrm>
        </p:grpSpPr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D71C12F4-6841-BCBF-6623-D3813AE418B5}"/>
                </a:ext>
              </a:extLst>
            </p:cNvPr>
            <p:cNvSpPr/>
            <p:nvPr/>
          </p:nvSpPr>
          <p:spPr>
            <a:xfrm>
              <a:off x="8520199" y="2510267"/>
              <a:ext cx="1588904" cy="1419557"/>
            </a:xfrm>
            <a:prstGeom prst="hear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7" name="Graphic 16" descr="Hand with solid fill">
              <a:extLst>
                <a:ext uri="{FF2B5EF4-FFF2-40B4-BE49-F238E27FC236}">
                  <a16:creationId xmlns:a16="http://schemas.microsoft.com/office/drawing/2014/main" id="{84FFB470-9374-4796-1A56-A44F1BD07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862647">
              <a:off x="8497611" y="2817204"/>
              <a:ext cx="1124937" cy="112493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A89157-5561-1492-2331-A39F8BBB3265}"/>
              </a:ext>
            </a:extLst>
          </p:cNvPr>
          <p:cNvGrpSpPr/>
          <p:nvPr/>
        </p:nvGrpSpPr>
        <p:grpSpPr>
          <a:xfrm>
            <a:off x="5071806" y="2111260"/>
            <a:ext cx="2277598" cy="2125536"/>
            <a:chOff x="4830007" y="2398417"/>
            <a:chExt cx="2277598" cy="2125536"/>
          </a:xfrm>
        </p:grpSpPr>
        <p:pic>
          <p:nvPicPr>
            <p:cNvPr id="19" name="Graphic 18" descr="Hand with solid fill">
              <a:extLst>
                <a:ext uri="{FF2B5EF4-FFF2-40B4-BE49-F238E27FC236}">
                  <a16:creationId xmlns:a16="http://schemas.microsoft.com/office/drawing/2014/main" id="{E5706DCC-2DFA-BFCF-5AD0-5C3762ED9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862647">
              <a:off x="4830007" y="3399016"/>
              <a:ext cx="1124937" cy="1124937"/>
            </a:xfrm>
            <a:prstGeom prst="rect">
              <a:avLst/>
            </a:prstGeom>
          </p:spPr>
        </p:pic>
        <p:pic>
          <p:nvPicPr>
            <p:cNvPr id="20" name="Graphic 19" descr="Hand with solid fill">
              <a:extLst>
                <a:ext uri="{FF2B5EF4-FFF2-40B4-BE49-F238E27FC236}">
                  <a16:creationId xmlns:a16="http://schemas.microsoft.com/office/drawing/2014/main" id="{93CDF07F-06F8-84E1-036D-66A8333F1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504736">
              <a:off x="5222174" y="2398417"/>
              <a:ext cx="1124937" cy="1124937"/>
            </a:xfrm>
            <a:prstGeom prst="rect">
              <a:avLst/>
            </a:prstGeom>
          </p:spPr>
        </p:pic>
        <p:pic>
          <p:nvPicPr>
            <p:cNvPr id="21" name="Graphic 20" descr="Hand with solid fill">
              <a:extLst>
                <a:ext uri="{FF2B5EF4-FFF2-40B4-BE49-F238E27FC236}">
                  <a16:creationId xmlns:a16="http://schemas.microsoft.com/office/drawing/2014/main" id="{EA73C207-D1C3-5DD7-BB17-9C3A7FEFB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482402">
              <a:off x="5982668" y="3211181"/>
              <a:ext cx="1124937" cy="112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52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8D8FDB-0CAC-17B7-27E6-31F76434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>
                <a:solidFill>
                  <a:schemeClr val="bg1"/>
                </a:solidFill>
                <a:latin typeface="Garamond"/>
              </a:rPr>
              <a:t>SESIÓN 2</a:t>
            </a:r>
            <a:br>
              <a:rPr lang="es-ES_tradnl" sz="2400" b="1">
                <a:solidFill>
                  <a:schemeClr val="bg1"/>
                </a:solidFill>
                <a:latin typeface="Garamond"/>
              </a:rPr>
            </a:br>
            <a:br>
              <a:rPr lang="es-ES_tradnl" b="1">
                <a:solidFill>
                  <a:schemeClr val="bg1"/>
                </a:solidFill>
                <a:latin typeface="Garamond"/>
              </a:rPr>
            </a:br>
            <a:r>
              <a:rPr lang="es-ES_tradnl" sz="5400" b="1">
                <a:solidFill>
                  <a:schemeClr val="bg1"/>
                </a:solidFill>
                <a:latin typeface="Garamond"/>
              </a:rPr>
              <a:t>¿Qué es la autoconciencia y cómo desarrollarla?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088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 descr="Anchor with solid fill">
            <a:extLst>
              <a:ext uri="{FF2B5EF4-FFF2-40B4-BE49-F238E27FC236}">
                <a16:creationId xmlns:a16="http://schemas.microsoft.com/office/drawing/2014/main" id="{D4AA6D15-C1DD-917B-4F7B-AF726694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56242"/>
            <a:ext cx="4345516" cy="43455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C4AAC2-E3BD-332E-D5CF-3CF437F5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Introducción a la autoconciencia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C5ABA4-C4F5-D65E-69B5-8936D1BEF382}"/>
              </a:ext>
            </a:extLst>
          </p:cNvPr>
          <p:cNvGrpSpPr/>
          <p:nvPr/>
        </p:nvGrpSpPr>
        <p:grpSpPr>
          <a:xfrm>
            <a:off x="4595389" y="2859272"/>
            <a:ext cx="944386" cy="1731336"/>
            <a:chOff x="7838339" y="2226754"/>
            <a:chExt cx="1969639" cy="3730164"/>
          </a:xfrm>
          <a:solidFill>
            <a:schemeClr val="accent2">
              <a:lumMod val="75000"/>
            </a:schemeClr>
          </a:solidFill>
        </p:grpSpPr>
        <p:sp>
          <p:nvSpPr>
            <p:cNvPr id="11" name="Round Same Side Corner Rectangle 3">
              <a:extLst>
                <a:ext uri="{FF2B5EF4-FFF2-40B4-BE49-F238E27FC236}">
                  <a16:creationId xmlns:a16="http://schemas.microsoft.com/office/drawing/2014/main" id="{E468A6C4-A073-E7BE-3FD5-69F6AC7D1351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52ED2-D3BC-B18E-A293-312AB85469D5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629B88-0D5A-C367-D527-33C6E538ECBA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7" name="Round Same Side Corner Rectangle 25">
                <a:extLst>
                  <a:ext uri="{FF2B5EF4-FFF2-40B4-BE49-F238E27FC236}">
                    <a16:creationId xmlns:a16="http://schemas.microsoft.com/office/drawing/2014/main" id="{0D1AE134-27AC-87C3-F8E9-F291940FA83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E35B8F0-3813-AEF4-FD2D-812715B95C5D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DD186A-DA63-5AF6-6EF5-79FAAE673E4D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5" name="Round Same Side Corner Rectangle 25">
                <a:extLst>
                  <a:ext uri="{FF2B5EF4-FFF2-40B4-BE49-F238E27FC236}">
                    <a16:creationId xmlns:a16="http://schemas.microsoft.com/office/drawing/2014/main" id="{0643F3C1-875E-B29A-DE1E-BDC9E1379E5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80CE675-3A63-E800-70A4-25569AE4E22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D885EE8-A0F0-B288-053D-78923D3AF516}"/>
              </a:ext>
            </a:extLst>
          </p:cNvPr>
          <p:cNvSpPr txBox="1"/>
          <p:nvPr/>
        </p:nvSpPr>
        <p:spPr>
          <a:xfrm>
            <a:off x="6329395" y="5131618"/>
            <a:ext cx="212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Presente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31F2B2-48CE-3743-A7E7-AA1EB865B241}"/>
              </a:ext>
            </a:extLst>
          </p:cNvPr>
          <p:cNvSpPr txBox="1"/>
          <p:nvPr/>
        </p:nvSpPr>
        <p:spPr>
          <a:xfrm>
            <a:off x="8607369" y="5134900"/>
            <a:ext cx="212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3D1520-4546-4CBD-E4E2-2E871C816077}"/>
              </a:ext>
            </a:extLst>
          </p:cNvPr>
          <p:cNvSpPr txBox="1"/>
          <p:nvPr/>
        </p:nvSpPr>
        <p:spPr>
          <a:xfrm>
            <a:off x="4056170" y="5140093"/>
            <a:ext cx="212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Pasado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D044B6-31D1-4085-3C96-B21221E2A4B6}"/>
              </a:ext>
            </a:extLst>
          </p:cNvPr>
          <p:cNvGrpSpPr/>
          <p:nvPr/>
        </p:nvGrpSpPr>
        <p:grpSpPr>
          <a:xfrm>
            <a:off x="10228983" y="318807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9EF0D25D-FB9C-A9FC-6873-047FF7AA7D05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A943D-D565-7335-D0C9-C8736D5FF1EC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AADB192-0F24-C583-D88C-E59AEA6ED5C3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397BE42-A908-39CC-0A9D-CA54E0C09531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DB02ADD-2334-7957-789A-5192F42F7DC8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8C59B045-D96A-7979-51EE-F59E881D8594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9B6B251-4648-DA2B-985B-37A4FC6EC796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061AEE6-EA16-8E46-50EA-35E1D525DB59}"/>
              </a:ext>
            </a:extLst>
          </p:cNvPr>
          <p:cNvGrpSpPr/>
          <p:nvPr/>
        </p:nvGrpSpPr>
        <p:grpSpPr>
          <a:xfrm>
            <a:off x="6945391" y="2859272"/>
            <a:ext cx="944386" cy="1731336"/>
            <a:chOff x="7838339" y="2226754"/>
            <a:chExt cx="1969639" cy="3730164"/>
          </a:xfrm>
          <a:solidFill>
            <a:schemeClr val="accent2">
              <a:lumMod val="75000"/>
            </a:schemeClr>
          </a:solidFill>
        </p:grpSpPr>
        <p:sp>
          <p:nvSpPr>
            <p:cNvPr id="62" name="Round Same Side Corner Rectangle 3">
              <a:extLst>
                <a:ext uri="{FF2B5EF4-FFF2-40B4-BE49-F238E27FC236}">
                  <a16:creationId xmlns:a16="http://schemas.microsoft.com/office/drawing/2014/main" id="{5349C0ED-2752-4675-C852-56869E6E971A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E1FAC2B-95ED-A06E-B396-8D9DE133313B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831BEFF-AA9A-34ED-D1EC-4290C7714A97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68" name="Round Same Side Corner Rectangle 25">
                <a:extLst>
                  <a:ext uri="{FF2B5EF4-FFF2-40B4-BE49-F238E27FC236}">
                    <a16:creationId xmlns:a16="http://schemas.microsoft.com/office/drawing/2014/main" id="{1A55FEF0-CAC0-F35E-D740-9172CB80313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40E23EA-531B-E8D7-26EF-D75B68B8D03D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4AB4088-9270-65C3-C84C-D64BA7116A6F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66" name="Round Same Side Corner Rectangle 25">
                <a:extLst>
                  <a:ext uri="{FF2B5EF4-FFF2-40B4-BE49-F238E27FC236}">
                    <a16:creationId xmlns:a16="http://schemas.microsoft.com/office/drawing/2014/main" id="{887E1E52-ADF3-A6DF-3DDF-55E068705050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A167C95-B43C-0E99-1EB9-1914B36E136E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1CE392F-60DB-FECB-D9C1-2768C1876CB8}"/>
              </a:ext>
            </a:extLst>
          </p:cNvPr>
          <p:cNvGrpSpPr/>
          <p:nvPr/>
        </p:nvGrpSpPr>
        <p:grpSpPr>
          <a:xfrm>
            <a:off x="9207661" y="2859272"/>
            <a:ext cx="944386" cy="1731336"/>
            <a:chOff x="7838339" y="2226754"/>
            <a:chExt cx="1969639" cy="3730164"/>
          </a:xfrm>
          <a:solidFill>
            <a:schemeClr val="accent2">
              <a:lumMod val="75000"/>
            </a:schemeClr>
          </a:solidFill>
        </p:grpSpPr>
        <p:sp>
          <p:nvSpPr>
            <p:cNvPr id="71" name="Round Same Side Corner Rectangle 3">
              <a:extLst>
                <a:ext uri="{FF2B5EF4-FFF2-40B4-BE49-F238E27FC236}">
                  <a16:creationId xmlns:a16="http://schemas.microsoft.com/office/drawing/2014/main" id="{46A0153B-185E-541B-8AA0-0269306D7684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5E255BC-DE48-FAB9-FD0B-92F008A911C1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B41F903-8677-BF12-4A88-CF895B3C5468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77" name="Round Same Side Corner Rectangle 25">
                <a:extLst>
                  <a:ext uri="{FF2B5EF4-FFF2-40B4-BE49-F238E27FC236}">
                    <a16:creationId xmlns:a16="http://schemas.microsoft.com/office/drawing/2014/main" id="{304E5F7A-7710-6922-EC24-85B3F400C539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80FA17-AE31-7616-6E57-7C8A74E01B4A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5CB31D7-41B8-301B-AA13-0D3E0971EE6A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75" name="Round Same Side Corner Rectangle 25">
                <a:extLst>
                  <a:ext uri="{FF2B5EF4-FFF2-40B4-BE49-F238E27FC236}">
                    <a16:creationId xmlns:a16="http://schemas.microsoft.com/office/drawing/2014/main" id="{DBE84A52-A56F-6903-99F7-3ADDAE055744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CE929B5-F075-79E2-2843-F50B79C1290E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BEB929F7-9A37-767D-8ECF-9B75E1DD5E31}"/>
              </a:ext>
            </a:extLst>
          </p:cNvPr>
          <p:cNvSpPr/>
          <p:nvPr/>
        </p:nvSpPr>
        <p:spPr>
          <a:xfrm>
            <a:off x="2598057" y="4330348"/>
            <a:ext cx="8922478" cy="67393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855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ia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7467C"/>
      </a:accent1>
      <a:accent2>
        <a:srgbClr val="B78EA3"/>
      </a:accent2>
      <a:accent3>
        <a:srgbClr val="95CC79"/>
      </a:accent3>
      <a:accent4>
        <a:srgbClr val="1D8CC8"/>
      </a:accent4>
      <a:accent5>
        <a:srgbClr val="35B2B4"/>
      </a:accent5>
      <a:accent6>
        <a:srgbClr val="8D9EAE"/>
      </a:accent6>
      <a:hlink>
        <a:srgbClr val="C888B2"/>
      </a:hlink>
      <a:folHlink>
        <a:srgbClr val="7E9C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8490</Words>
  <Application>Microsoft Office PowerPoint</Application>
  <PresentationFormat>Widescreen</PresentationFormat>
  <Paragraphs>819</Paragraphs>
  <Slides>49</Slides>
  <Notes>49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Garamond</vt:lpstr>
      <vt:lpstr>Helvetica Neue</vt:lpstr>
      <vt:lpstr>Office Theme</vt:lpstr>
      <vt:lpstr>PowerPoint Presentation</vt:lpstr>
      <vt:lpstr>SESIÓN 1  Inicio del módulo</vt:lpstr>
      <vt:lpstr>Objetivo del módulo</vt:lpstr>
      <vt:lpstr>Agenda</vt:lpstr>
      <vt:lpstr>Actividad de repaso</vt:lpstr>
      <vt:lpstr>Objetivos de aprendizaje</vt:lpstr>
      <vt:lpstr>Repaso del marco de competencias</vt:lpstr>
      <vt:lpstr>SESIÓN 2  ¿Qué es la autoconciencia y cómo desarrollarla?</vt:lpstr>
      <vt:lpstr>Introducción a la autoconciencia</vt:lpstr>
      <vt:lpstr>Autoconciencia o autoconocimiento</vt:lpstr>
      <vt:lpstr>Autoconocimiento</vt:lpstr>
      <vt:lpstr>Obstáculos para la autoconciencia</vt:lpstr>
      <vt:lpstr>La crítica constructiva: clave para la autoconciencia</vt:lpstr>
      <vt:lpstr>El impacto de nuestras emociones</vt:lpstr>
      <vt:lpstr>Autoconciencia emocional</vt:lpstr>
      <vt:lpstr>Prejuicios inconscientes</vt:lpstr>
      <vt:lpstr>Prejuicios inconscientes</vt:lpstr>
      <vt:lpstr>PowerPoint Presentation</vt:lpstr>
      <vt:lpstr>¿Cómo poner freno a los prejuicios inconscientes cuando tomamos decisiones?</vt:lpstr>
      <vt:lpstr>Puntos clave de aprendizaje</vt:lpstr>
      <vt:lpstr>SESIÓN 3  ¿Cómo puedo apoyar la diversidad y la inclusión?</vt:lpstr>
      <vt:lpstr>Debate general</vt:lpstr>
      <vt:lpstr>Diversidad e inclusión</vt:lpstr>
      <vt:lpstr>Exclusión</vt:lpstr>
      <vt:lpstr>Barreras a la inclusión</vt:lpstr>
      <vt:lpstr>Consejos para promover la diversidad y la inclusión en la gestión de casos</vt:lpstr>
      <vt:lpstr>Puntos clave de aprendizaje</vt:lpstr>
      <vt:lpstr>SESIÓN 4  ¿Cómo demostrar mi responsabilidad y usar mi poder positivamente? </vt:lpstr>
      <vt:lpstr>Responsabilidad y calidad</vt:lpstr>
      <vt:lpstr>Debate general</vt:lpstr>
      <vt:lpstr>Responsabilidad y calidad</vt:lpstr>
      <vt:lpstr>Rueda del poder</vt:lpstr>
      <vt:lpstr>PowerPoint Presentation</vt:lpstr>
      <vt:lpstr>Uso ético y responsable del poder</vt:lpstr>
      <vt:lpstr>Apoyar la toma de decisiones</vt:lpstr>
      <vt:lpstr>Tomar decisiones con integridad</vt:lpstr>
      <vt:lpstr>Protección de la infancia</vt:lpstr>
      <vt:lpstr>Protección de la infancia</vt:lpstr>
      <vt:lpstr>Protección de la infancia</vt:lpstr>
      <vt:lpstr>Puntos clave de aprendizaje</vt:lpstr>
      <vt:lpstr>SESIÓN 5  ¿Cómo manejar mis emociones y el estrés laboral?</vt:lpstr>
      <vt:lpstr>Identificar los signos de estrés</vt:lpstr>
      <vt:lpstr>Cuidar nuestro bienestar y prevenir el agotamiento</vt:lpstr>
      <vt:lpstr>Fatiga por compasión</vt:lpstr>
      <vt:lpstr>Formas de gestionar nuestras emociones y afrontar el estrés</vt:lpstr>
      <vt:lpstr>PowerPoint Presentation</vt:lpstr>
      <vt:lpstr>SESIÓN 6  Cierre del módulo</vt:lpstr>
      <vt:lpstr>Objetivos de aprendizaje</vt:lpstr>
      <vt:lpstr>Cierre del módulo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Ilse Van der Straeten</dc:creator>
  <cp:keywords>, docId:2534706D94DF512E554AB2D671512BCE</cp:keywords>
  <cp:lastModifiedBy>Ilse Van der Straeten</cp:lastModifiedBy>
  <cp:revision>10</cp:revision>
  <dcterms:created xsi:type="dcterms:W3CDTF">2023-02-10T13:24:22Z</dcterms:created>
  <dcterms:modified xsi:type="dcterms:W3CDTF">2023-05-02T10:37:18Z</dcterms:modified>
</cp:coreProperties>
</file>