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omments/modernComment_B6F_A02F42FF.xml" ContentType="application/vnd.ms-powerpoint.comments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60" r:id="rId3"/>
    <p:sldId id="258" r:id="rId4"/>
    <p:sldId id="259" r:id="rId5"/>
    <p:sldId id="330" r:id="rId6"/>
    <p:sldId id="331" r:id="rId7"/>
    <p:sldId id="263" r:id="rId8"/>
    <p:sldId id="266" r:id="rId9"/>
    <p:sldId id="2929" r:id="rId10"/>
    <p:sldId id="267" r:id="rId11"/>
    <p:sldId id="2898" r:id="rId12"/>
    <p:sldId id="2899" r:id="rId13"/>
    <p:sldId id="2901" r:id="rId14"/>
    <p:sldId id="761" r:id="rId15"/>
    <p:sldId id="2900" r:id="rId16"/>
    <p:sldId id="2903" r:id="rId17"/>
    <p:sldId id="269" r:id="rId18"/>
    <p:sldId id="270" r:id="rId19"/>
    <p:sldId id="361" r:id="rId20"/>
    <p:sldId id="392" r:id="rId21"/>
    <p:sldId id="393" r:id="rId22"/>
    <p:sldId id="2864" r:id="rId23"/>
    <p:sldId id="2891" r:id="rId24"/>
    <p:sldId id="2892" r:id="rId25"/>
    <p:sldId id="2893" r:id="rId26"/>
    <p:sldId id="2930" r:id="rId27"/>
    <p:sldId id="278" r:id="rId28"/>
    <p:sldId id="279" r:id="rId29"/>
    <p:sldId id="2894" r:id="rId30"/>
    <p:sldId id="2931" r:id="rId31"/>
    <p:sldId id="363" r:id="rId32"/>
    <p:sldId id="2896" r:id="rId33"/>
    <p:sldId id="2927" r:id="rId34"/>
    <p:sldId id="2897" r:id="rId35"/>
    <p:sldId id="2932" r:id="rId36"/>
    <p:sldId id="282" r:id="rId37"/>
    <p:sldId id="283" r:id="rId38"/>
    <p:sldId id="2928" r:id="rId39"/>
    <p:sldId id="285" r:id="rId40"/>
  </p:sldIdLst>
  <p:sldSz cx="12192000" cy="6858000"/>
  <p:notesSz cx="7104063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mpetencias esenciales para la gestión de casos de protección de la infancia&#10;Competencias esenciales para la gestión de casos de protección de la infancia" id="{74A96162-5E52-49D9-A84B-D28D16DCFC1D}">
          <p14:sldIdLst>
            <p14:sldId id="257"/>
          </p14:sldIdLst>
        </p14:section>
        <p14:section name="Sesión 1" id="{22F4CFEA-5738-4F62-8D3D-363AC1A36FF5}">
          <p14:sldIdLst>
            <p14:sldId id="260"/>
            <p14:sldId id="258"/>
            <p14:sldId id="259"/>
            <p14:sldId id="330"/>
            <p14:sldId id="331"/>
            <p14:sldId id="263"/>
            <p14:sldId id="266"/>
            <p14:sldId id="2929"/>
            <p14:sldId id="267"/>
          </p14:sldIdLst>
        </p14:section>
        <p14:section name="Sesión 2" id="{946E519F-CE30-47E3-AD59-595642D1656D}">
          <p14:sldIdLst>
            <p14:sldId id="2898"/>
            <p14:sldId id="2899"/>
            <p14:sldId id="2901"/>
            <p14:sldId id="761"/>
            <p14:sldId id="2900"/>
            <p14:sldId id="2903"/>
          </p14:sldIdLst>
        </p14:section>
        <p14:section name="Sesión 3" id="{67307A40-4AA4-493D-9E38-12D828CA0933}">
          <p14:sldIdLst>
            <p14:sldId id="269"/>
            <p14:sldId id="270"/>
            <p14:sldId id="361"/>
            <p14:sldId id="392"/>
            <p14:sldId id="393"/>
            <p14:sldId id="2864"/>
            <p14:sldId id="2891"/>
            <p14:sldId id="2892"/>
            <p14:sldId id="2893"/>
            <p14:sldId id="2930"/>
            <p14:sldId id="278"/>
          </p14:sldIdLst>
        </p14:section>
        <p14:section name="Sesión 4" id="{9EBE54BD-20F8-4A0D-8972-D7B37B3F9B0F}">
          <p14:sldIdLst>
            <p14:sldId id="279"/>
            <p14:sldId id="2894"/>
            <p14:sldId id="2931"/>
            <p14:sldId id="363"/>
            <p14:sldId id="2896"/>
            <p14:sldId id="2927"/>
            <p14:sldId id="2897"/>
            <p14:sldId id="2932"/>
            <p14:sldId id="282"/>
          </p14:sldIdLst>
        </p14:section>
        <p14:section name="Sesión 5" id="{FC6A93AA-374E-4F63-AFD2-5A83DD2F1B5F}">
          <p14:sldIdLst>
            <p14:sldId id="283"/>
            <p14:sldId id="2928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DEE0E3-1A57-E431-BFC6-DDA48B8DE882}" name="Johanna Potes Paier" initials="JP" userId="96344ad545d40d4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se Van der Straeten" initials="IVdS [2]" lastIdx="29" clrIdx="0">
    <p:extLst>
      <p:ext uri="{19B8F6BF-5375-455C-9EA6-DF929625EA0E}">
        <p15:presenceInfo xmlns:p15="http://schemas.microsoft.com/office/powerpoint/2012/main" userId="S::Ilse.VanderStraeten@rescue.org::48c204e9-4447-4a09-a8d3-af2f3980ba4f" providerId="AD"/>
      </p:ext>
    </p:extLst>
  </p:cmAuthor>
  <p:cmAuthor id="2" name="Ilse Van der Straeten" initials="IVdS" lastIdx="5" clrIdx="1">
    <p:extLst>
      <p:ext uri="{19B8F6BF-5375-455C-9EA6-DF929625EA0E}">
        <p15:presenceInfo xmlns:p15="http://schemas.microsoft.com/office/powerpoint/2012/main" userId="Ilse Van der Straeten" providerId="None"/>
      </p:ext>
    </p:extLst>
  </p:cmAuthor>
  <p:cmAuthor id="3" name="Michelle Khoza" initials="MK" lastIdx="20" clrIdx="2">
    <p:extLst>
      <p:ext uri="{19B8F6BF-5375-455C-9EA6-DF929625EA0E}">
        <p15:presenceInfo xmlns:p15="http://schemas.microsoft.com/office/powerpoint/2012/main" userId="S::administrator@little-fish.co::b4ee92c7-73cf-4698-99b6-469fc95853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5" autoAdjust="0"/>
    <p:restoredTop sz="78988" autoAdjust="0"/>
  </p:normalViewPr>
  <p:slideViewPr>
    <p:cSldViewPr snapToGrid="0">
      <p:cViewPr varScale="1">
        <p:scale>
          <a:sx n="55" d="100"/>
          <a:sy n="55" d="100"/>
        </p:scale>
        <p:origin x="981" y="3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8368"/>
    </p:cViewPr>
  </p:sorterViewPr>
  <p:notesViewPr>
    <p:cSldViewPr snapToGrid="0">
      <p:cViewPr varScale="1">
        <p:scale>
          <a:sx n="75" d="100"/>
          <a:sy n="75" d="100"/>
        </p:scale>
        <p:origin x="40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47" Type="http://schemas.microsoft.com/office/2018/10/relationships/authors" Target="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omments/modernComment_B6F_A02F42F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25153EE-D5FF-674A-A045-C22D512E4FD5}" authorId="{DBDEE0E3-1A57-E431-BFC6-DDA48B8DE882}" created="2023-04-06T05:26:20.467">
    <pc:sldMkLst xmlns:pc="http://schemas.microsoft.com/office/powerpoint/2013/main/command">
      <pc:docMk/>
      <pc:sldMk cId="2687451903" sldId="2927"/>
    </pc:sldMkLst>
    <p188:txBody>
      <a:bodyPr/>
      <a:lstStyle/>
      <a:p>
        <a:r>
          <a:rPr lang="es-ES_tradnl"/>
          <a:t>Revisar
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8" y="4229101"/>
            <a:ext cx="6143625" cy="5442608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dirty="0"/>
              <a:t>Haga clic para editar los estilos de texto maestro</a:t>
            </a:r>
          </a:p>
          <a:p>
            <a:pPr lvl="1"/>
            <a:r>
              <a:rPr lang="en-US" dirty="0"/>
              <a:t>Segundo nivel</a:t>
            </a:r>
          </a:p>
          <a:p>
            <a:pPr lvl="2"/>
            <a:r>
              <a:rPr lang="en-US" dirty="0"/>
              <a:t>Tercer nivel</a:t>
            </a:r>
          </a:p>
          <a:p>
            <a:pPr lvl="3"/>
            <a:r>
              <a:rPr lang="en-US" dirty="0"/>
              <a:t>Cuarto nivel</a:t>
            </a:r>
          </a:p>
          <a:p>
            <a:pPr lvl="4"/>
            <a:r>
              <a:rPr lang="en-US" dirty="0"/>
              <a:t>Quinto nivel</a:t>
            </a:r>
            <a:endParaRPr lang="en-BE" dirty="0"/>
          </a:p>
        </p:txBody>
      </p:sp>
      <p:sp>
        <p:nvSpPr>
          <p:cNvPr id="8" name="Slide Image Placeholder 4">
            <a:extLst>
              <a:ext uri="{FF2B5EF4-FFF2-40B4-BE49-F238E27FC236}">
                <a16:creationId xmlns:a16="http://schemas.microsoft.com/office/drawing/2014/main" id="{FBE191E9-5169-9557-86E5-06A0C37AC4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457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BIENVENIDA</a:t>
            </a:r>
          </a:p>
          <a:p>
            <a:r>
              <a:rPr lang="es-ES_tradnl" noProof="0" dirty="0"/>
              <a:t>Dé la bienvenida a los/as participantes.</a:t>
            </a:r>
          </a:p>
          <a:p>
            <a:endParaRPr lang="en-GB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9C20A64-06A9-5ECA-28B9-77CBF61E3C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7C19AEE6-6644-8FAB-1BB4-CA20A70082D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Calibri"/>
              </a:rPr>
              <a:t>EXPLICAR</a:t>
            </a:r>
            <a:endParaRPr lang="es-ES_tradnl" b="1" noProof="0" dirty="0"/>
          </a:p>
          <a:p>
            <a:r>
              <a:rPr lang="es-ES_tradnl" i="1" noProof="0" dirty="0"/>
              <a:t>En este módulo nos enfocaremos en las competencias más esenciales y en los principios rectores para la gestión de casos de protección de la infancia en la ayuda humanitaria. </a:t>
            </a:r>
            <a:endParaRPr lang="es-ES_tradnl" i="1" noProof="0" dirty="0">
              <a:sym typeface="Calibri"/>
            </a:endParaRPr>
          </a:p>
          <a:p>
            <a:r>
              <a:rPr lang="es-ES_tradnl" i="1" noProof="0" dirty="0">
                <a:sym typeface="Helvetica Neue"/>
              </a:rPr>
              <a:t>Al finalizar el módulo, los/as participantes serán capaces de:</a:t>
            </a:r>
            <a:endParaRPr lang="es-ES_tradnl" i="1" noProof="0" dirty="0"/>
          </a:p>
          <a:p>
            <a:pPr lvl="1"/>
            <a:r>
              <a:rPr lang="es-ES_tradnl" noProof="0" dirty="0">
                <a:sym typeface="Helvetica Neue"/>
              </a:rPr>
              <a:t>Presentar los objetivos de aprendizaje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Pueden consultar los objetivos de aprendizaje en</a:t>
            </a:r>
            <a:r>
              <a:rPr lang="es-ES_tradnl" i="1" noProof="0" dirty="0">
                <a:sym typeface="Arial"/>
              </a:rPr>
              <a:t> </a:t>
            </a:r>
            <a:r>
              <a:rPr lang="es-ES_tradnl" b="1" i="1" noProof="0" dirty="0">
                <a:sym typeface="Arial"/>
              </a:rPr>
              <a:t>la página 5 del Cuaderno de ejercicios: Objetivos de aprendizaje</a:t>
            </a:r>
            <a:endParaRPr lang="es-ES_tradnl" noProof="0" dirty="0"/>
          </a:p>
          <a:p>
            <a:pPr lvl="1"/>
            <a:endParaRPr lang="es-ES_tradnl" noProof="0" dirty="0">
              <a:sym typeface="Helvetica Neue"/>
            </a:endParaRPr>
          </a:p>
          <a:p>
            <a:pPr lvl="1"/>
            <a:endParaRPr lang="es-ES_tradnl" noProof="0" dirty="0">
              <a:sym typeface="Helvetica Neue"/>
            </a:endParaRPr>
          </a:p>
          <a:p>
            <a:pPr lvl="1"/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Calibri"/>
            </a:endParaRPr>
          </a:p>
          <a:p>
            <a:endParaRPr lang="es-ES_tradnl" noProof="0" dirty="0">
              <a:sym typeface="Calibri"/>
            </a:endParaRP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B90F0AE-1520-702F-1F5E-BF5FD7A9CB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581DC68-0B21-2D9C-5777-3E9F8C50B92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10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1 </a:t>
            </a:r>
          </a:p>
          <a:p>
            <a:pPr marL="0" indent="0">
              <a:buNone/>
            </a:pPr>
            <a:r>
              <a:rPr lang="es-ES_tradnl" b="1" noProof="0" dirty="0"/>
              <a:t>DURACIÓN: 1h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Para iniciar el Nivel 2, empezaremos con la reflexión como técnica para aprender sobre nuestras experiencias.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A89B0B6-691F-42B4-F28D-0C2ACC81C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D04BED1-4F56-3BCA-DD04-DEE67756860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0414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i="1" noProof="0" dirty="0"/>
              <a:t>Vamos a analizar este proverbio:</a:t>
            </a:r>
          </a:p>
          <a:p>
            <a:pPr lvl="1"/>
            <a:r>
              <a:rPr lang="es-ES_tradnl" i="1" noProof="0" dirty="0"/>
              <a:t>¿Qué quiere decir?</a:t>
            </a:r>
          </a:p>
          <a:p>
            <a:pPr lvl="1"/>
            <a:r>
              <a:rPr lang="es-ES_tradnl" i="1" noProof="0" dirty="0"/>
              <a:t>¿Están de acuerdo o en desacuerdo?</a:t>
            </a:r>
          </a:p>
          <a:p>
            <a:pPr lvl="1"/>
            <a:r>
              <a:rPr lang="es-ES_tradnl" i="1" noProof="0" dirty="0"/>
              <a:t>¿Qué relación guarda con sus experiencias y con lo que han aprendido sobre la gestión de casos?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CONCLUSIÓN</a:t>
            </a:r>
          </a:p>
          <a:p>
            <a:pPr lvl="0"/>
            <a:r>
              <a:rPr lang="es-ES_tradnl" i="1" noProof="0" dirty="0"/>
              <a:t>Este antiguo proverbio chino hace referencia al aprendizaje a través de la experiencia. </a:t>
            </a:r>
          </a:p>
          <a:p>
            <a:pPr lvl="1"/>
            <a:r>
              <a:rPr lang="es-ES_tradnl" i="1" noProof="0" dirty="0"/>
              <a:t>En esta formación, también utilizaremos su experiencia en nuestro aprendizaje. </a:t>
            </a:r>
          </a:p>
          <a:p>
            <a:pPr lvl="1"/>
            <a:r>
              <a:rPr lang="es-ES_tradnl" i="1" noProof="0" dirty="0"/>
              <a:t>En la gestión de casos se aprende mucho a partir de la experiencia. Los/as asistentes sociales aprenden con la práctica. </a:t>
            </a:r>
          </a:p>
          <a:p>
            <a:pPr lvl="1"/>
            <a:r>
              <a:rPr lang="es-ES_tradnl" i="1" noProof="0" dirty="0"/>
              <a:t>Por este motivo, es esencial contar con una estructura de supervisión y orientación que favorezca el aprendizaje y crecimiento profesional de los/as asistentes sociales.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703DE6B-A04E-2379-19EE-A0E8491EA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6AA44404-8B26-D00B-75D3-60D4FC5C766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3677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NOTA PARA EL/LA FACILITADOR/A</a:t>
            </a:r>
          </a:p>
          <a:p>
            <a:r>
              <a:rPr lang="es-ES_tradnl" noProof="0" dirty="0"/>
              <a:t>Piense en un ejemplo personal para compartirlo con los/as participantes. Puede ser:</a:t>
            </a:r>
          </a:p>
          <a:p>
            <a:pPr lvl="1"/>
            <a:r>
              <a:rPr lang="es-ES_tradnl" noProof="0" dirty="0"/>
              <a:t>Una experiencia vivida </a:t>
            </a:r>
          </a:p>
          <a:p>
            <a:pPr lvl="1"/>
            <a:r>
              <a:rPr lang="es-ES_tradnl" noProof="0" dirty="0"/>
              <a:t>Una reflexión a la que haya llegado a partir de preguntas como ¿QUÉ SUCEDIÓ?, ¿Y ENTONCES? ¿Y AHORA QUÉ?</a:t>
            </a:r>
          </a:p>
          <a:p>
            <a:r>
              <a:rPr lang="es-ES_tradnl" noProof="0" dirty="0"/>
              <a:t>Su ejemplo servirá como referencia para ayudar a los/as participantes a comprender el ejercicio.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 reflexión es una gran herramienta para sacar provecho de nuestras experiencias. </a:t>
            </a:r>
          </a:p>
          <a:p>
            <a:pPr lvl="1"/>
            <a:r>
              <a:rPr lang="es-ES_tradnl" i="1" noProof="0" dirty="0"/>
              <a:t>La práctica reflexiva hace referencia al hecho de reflexionar sobre nuestras acciones para emprender un proceso de crecimiento y aprendizaje continuo.</a:t>
            </a:r>
          </a:p>
          <a:p>
            <a:pPr lvl="1"/>
            <a:r>
              <a:rPr lang="es-ES_tradnl" i="1" noProof="0" dirty="0" err="1"/>
              <a:t>Borton</a:t>
            </a:r>
            <a:r>
              <a:rPr lang="es-ES_tradnl" i="1" noProof="0" dirty="0"/>
              <a:t> (1970) desarrolló un modelo de desarrollo enfocado en la reflexión como herramienta.</a:t>
            </a:r>
            <a:endParaRPr lang="es-ES_tradnl" noProof="0" dirty="0"/>
          </a:p>
          <a:p>
            <a:pPr lvl="1"/>
            <a:r>
              <a:rPr lang="es-ES_tradnl" i="1" noProof="0" dirty="0"/>
              <a:t>Emplearemos este modelo de práctica reflexiva a lo largo de la formación para analizar las competencias de los/as asistentes sociales.</a:t>
            </a:r>
          </a:p>
          <a:p>
            <a:pPr lvl="0"/>
            <a:r>
              <a:rPr lang="es-ES_tradnl" noProof="0" dirty="0"/>
              <a:t>Presente el contenido de la diapositiva. </a:t>
            </a:r>
          </a:p>
          <a:p>
            <a:r>
              <a:rPr lang="es-ES_tradnl" b="1" i="1" noProof="0" dirty="0"/>
              <a:t>Preguntar por “el qué” </a:t>
            </a:r>
            <a:r>
              <a:rPr lang="es-ES_tradnl" i="1" noProof="0" dirty="0"/>
              <a:t>suele ser más provechoso que enfocarnos en los </a:t>
            </a:r>
            <a:r>
              <a:rPr lang="es-ES_tradnl" b="1" i="1" noProof="0" dirty="0"/>
              <a:t>porqués</a:t>
            </a:r>
            <a:r>
              <a:rPr lang="es-ES_tradnl" i="1" noProof="0" dirty="0"/>
              <a:t>:</a:t>
            </a:r>
          </a:p>
          <a:p>
            <a:pPr lvl="1"/>
            <a:r>
              <a:rPr lang="es-ES_tradnl" b="1" i="1" noProof="0" dirty="0"/>
              <a:t>Las preguntas que apuntan al “qué” </a:t>
            </a:r>
            <a:r>
              <a:rPr lang="es-ES_tradnl" i="1" noProof="0" dirty="0"/>
              <a:t>nos ayudan a ser más objetivos, a enfocarnos en el futuro y a actuar en función de los conocimientos que </a:t>
            </a:r>
            <a:r>
              <a:rPr lang="es-ES_tradnl" b="0" i="1" noProof="0" dirty="0"/>
              <a:t>adquirimos? </a:t>
            </a:r>
          </a:p>
          <a:p>
            <a:pPr lvl="1"/>
            <a:r>
              <a:rPr lang="es-ES_tradnl" b="1" i="1" noProof="0" dirty="0"/>
              <a:t>Las preguntas que apuntan a los porqués </a:t>
            </a:r>
            <a:r>
              <a:rPr lang="es-ES_tradnl" i="1" noProof="0" dirty="0"/>
              <a:t>pueden ser más difíciles de responder, ya que no siempre somos conscientes de lo que pensamos, sentimos o de otros motivos inconscientes.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355340C-4006-C99B-A833-9245BAD950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2BD8C9A8-1F11-C4CC-BF71-724E7F19454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3581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r>
              <a:rPr lang="es-ES_tradnl" i="1" dirty="0"/>
              <a:t>Ser capaces de ver y admitir que podríamos haber hecho las cosas mejor o de otra forma es muy importante. </a:t>
            </a:r>
          </a:p>
          <a:p>
            <a:pPr lvl="1"/>
            <a:r>
              <a:rPr lang="es-ES_tradnl" i="1" dirty="0"/>
              <a:t>Sin embargo, en la práctica, puede ser muy difícil. </a:t>
            </a:r>
          </a:p>
          <a:p>
            <a:pPr lvl="1"/>
            <a:r>
              <a:rPr lang="es-ES_tradnl" i="1" dirty="0"/>
              <a:t>Ser capaces de admitir que podríamos haber hecho las cosas de otra manera no implica que no seamos buenos en lo que hacemos.</a:t>
            </a:r>
          </a:p>
          <a:p>
            <a:pPr lvl="1"/>
            <a:r>
              <a:rPr lang="es-ES_tradnl" i="1" dirty="0"/>
              <a:t>Poder admitirlo demuestra que estamos abiertos a aprender y a mejorar nuestra labor como profesionales. 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Fuente: Adaptación de </a:t>
            </a:r>
            <a:r>
              <a:rPr lang="es-ES_tradnl" dirty="0" err="1"/>
              <a:t>Borton</a:t>
            </a:r>
            <a:r>
              <a:rPr lang="es-ES_tradnl" dirty="0"/>
              <a:t>, T. (1970). </a:t>
            </a:r>
            <a:r>
              <a:rPr lang="es-ES_tradnl" i="1" dirty="0" err="1"/>
              <a:t>Reach</a:t>
            </a:r>
            <a:r>
              <a:rPr lang="es-ES_tradnl" i="1" dirty="0"/>
              <a:t>, </a:t>
            </a:r>
            <a:r>
              <a:rPr lang="es-ES_tradnl" i="1" dirty="0" err="1"/>
              <a:t>touch</a:t>
            </a:r>
            <a:r>
              <a:rPr lang="es-ES_tradnl" i="1" dirty="0"/>
              <a:t>, and </a:t>
            </a:r>
            <a:r>
              <a:rPr lang="es-ES_tradnl" i="1" dirty="0" err="1"/>
              <a:t>teach</a:t>
            </a:r>
            <a:r>
              <a:rPr lang="es-ES_tradnl" i="1" dirty="0"/>
              <a:t>. </a:t>
            </a:r>
            <a:r>
              <a:rPr lang="es-ES_tradnl" dirty="0" err="1"/>
              <a:t>Saturday</a:t>
            </a:r>
            <a:r>
              <a:rPr lang="es-ES_tradnl" dirty="0"/>
              <a:t> Rev.</a:t>
            </a:r>
          </a:p>
          <a:p>
            <a:pPr marL="0" indent="0">
              <a:buNone/>
            </a:pPr>
            <a:endParaRPr lang="es-ES_tradnl" b="1" dirty="0"/>
          </a:p>
          <a:p>
            <a:pPr marL="0" indent="0">
              <a:buNone/>
            </a:pPr>
            <a:r>
              <a:rPr lang="es-ES_tradnl" b="1" dirty="0"/>
              <a:t>INTRODUCCIÓN</a:t>
            </a:r>
          </a:p>
          <a:p>
            <a:r>
              <a:rPr lang="es-ES_tradnl" dirty="0"/>
              <a:t>Comparta su ejemplo personal con los/as participantes.</a:t>
            </a:r>
          </a:p>
          <a:p>
            <a:r>
              <a:rPr lang="es-ES_tradnl" i="0" dirty="0"/>
              <a:t>Guíe a los/as participantes a la </a:t>
            </a:r>
            <a:r>
              <a:rPr lang="es-ES_tradnl" b="1" i="0" dirty="0"/>
              <a:t>página 6 del Cuaderno de ejercicios: Ejercicio de reflexión</a:t>
            </a:r>
            <a:endParaRPr lang="es-ES_tradnl" i="0" dirty="0"/>
          </a:p>
          <a:p>
            <a:r>
              <a:rPr lang="es-ES_tradnl" i="1" dirty="0"/>
              <a:t>Piensen en sus experiencias como asistentes sociales y pregúntense si hay algo que les hubiera gustado haber hecho, gestionado o enfocado de otra manera.</a:t>
            </a:r>
          </a:p>
          <a:p>
            <a:r>
              <a:rPr lang="es-ES_tradnl" i="1" dirty="0"/>
              <a:t>Piensen en ejemplos, escojan uno y lleven a cabo el ejercicio de reflexión enfocándose en las siguientes preguntas: </a:t>
            </a:r>
            <a:r>
              <a:rPr lang="es-ES_tradnl" noProof="0" dirty="0"/>
              <a:t>¿QUÉ SUCEDIÓ? ¿Y ENTONCES? ¿Y AHORA QUÉ?</a:t>
            </a:r>
            <a:endParaRPr lang="es-ES_tradnl" i="1" dirty="0"/>
          </a:p>
          <a:p>
            <a:pPr marL="0" indent="0">
              <a:buNone/>
            </a:pPr>
            <a:endParaRPr lang="es-ES_tradnl" i="1" dirty="0"/>
          </a:p>
          <a:p>
            <a:pPr marL="0" indent="0">
              <a:buNone/>
            </a:pPr>
            <a:r>
              <a:rPr lang="es-ES_tradnl" b="1" dirty="0"/>
              <a:t>ACTIVIDAD INDIVIDUAL (15 minutos) </a:t>
            </a:r>
            <a:endParaRPr lang="es-ES_tradnl" i="1" dirty="0"/>
          </a:p>
          <a:p>
            <a:r>
              <a:rPr lang="es-ES_tradnl" dirty="0"/>
              <a:t>Dé 15 minutos a los/as participantes para hacer la actividad.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DEBATE GENERAL (15 minutos)</a:t>
            </a:r>
          </a:p>
          <a:p>
            <a:r>
              <a:rPr lang="es-ES_tradnl" dirty="0"/>
              <a:t>Invite a uno o dos voluntarios/as a compartir sus reflexiones.</a:t>
            </a:r>
          </a:p>
          <a:p>
            <a:r>
              <a:rPr lang="es-ES_tradnl" dirty="0"/>
              <a:t>Si es necesario, oriente la reflexión. </a:t>
            </a:r>
          </a:p>
        </p:txBody>
      </p:sp>
      <p:sp>
        <p:nvSpPr>
          <p:cNvPr id="6" name="Google Shape;725;p48:notes">
            <a:extLst>
              <a:ext uri="{FF2B5EF4-FFF2-40B4-BE49-F238E27FC236}">
                <a16:creationId xmlns:a16="http://schemas.microsoft.com/office/drawing/2014/main" id="{95E81D57-37CC-8E23-D999-1A9D6F0C9FC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0489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El aprendizaje y desarrollo continuo nos permitirá obtener mejores resultados en materia de protección de la infancia y mejorar la calidad del apoyo que prestamos.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La reflexión nos ofrece la oportunidad de tomar distancia, pensar de forma creativa y encontrar nuevas alternativas o enfoques.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Reflexionar sobre nuestras experiencias y sus consecuencias es esencial para evitar hacer daño.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Además, la reflexión también es una forma de responsabilizarnos de nuestro rol y nuestras acciones.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Los problemas, los retos y las críticas nos brindan la oportunidad de aprender.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Al gestionar casos, es muy común que nos dejemos llevar por emociones que nos abruman o que el trabajo nos absorba.</a:t>
            </a:r>
          </a:p>
          <a:p>
            <a:pPr lvl="1"/>
            <a:r>
              <a:rPr lang="es-ES_tradnl" i="1" noProof="0" dirty="0"/>
              <a:t>La reflexión puede ayudarnos a delimitar nuestra labor, a definir lo que podemos y lo que no podemos hacer, a fijar límites y a gestionar mejor nuestra carga laboral.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i="1" noProof="0" dirty="0"/>
              <a:t>Es, además, una herramienta de autoayuda. </a:t>
            </a:r>
          </a:p>
          <a:p>
            <a:pPr lvl="1"/>
            <a:r>
              <a:rPr lang="es-ES_tradnl" i="1" noProof="0" dirty="0"/>
              <a:t>También puede ayudarnos a superar emociones negativas, como la rabia o la frustración ante la falta o escasez de servicios o políticas, la burocracia y otros desafíos.</a:t>
            </a:r>
          </a:p>
          <a:p>
            <a:pPr lvl="1"/>
            <a:r>
              <a:rPr lang="es-ES_tradnl" i="1" noProof="0" dirty="0"/>
              <a:t>Asimismo, puede ayudarnos a sobrellevar mejor el estrés, las situaciones difíciles y las tragedias que tengamos que presenciar como parte de nuestra labor. </a:t>
            </a:r>
          </a:p>
          <a:p>
            <a:pPr lvl="1"/>
            <a:r>
              <a:rPr lang="es-ES_tradnl" i="1" noProof="0" dirty="0"/>
              <a:t>La reflexión también puede ayudarnos a desahogarnos.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2E80632-72D4-2BFD-0EAE-140850C897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48511740-9A5C-5365-0956-6D412D1F255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29768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7844D30-925F-117D-EF07-DDC7A29266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3C382DB8-4C1F-F5CD-13C9-EB8862750C5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6146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1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3</a:t>
            </a:r>
          </a:p>
          <a:p>
            <a:pPr marL="0" indent="0">
              <a:buNone/>
            </a:pPr>
            <a:r>
              <a:rPr lang="es-ES_tradnl" b="1" noProof="0" dirty="0"/>
              <a:t>DURACIÓN: 2h</a:t>
            </a:r>
            <a:endParaRPr lang="es-ES_tradnl" noProof="0" dirty="0"/>
          </a:p>
          <a:p>
            <a:pPr marL="0" indent="0">
              <a:buNone/>
            </a:pPr>
            <a:r>
              <a:rPr lang="es-ES_tradnl" noProof="0" dirty="0">
                <a:sym typeface="Helvetica Neue"/>
              </a:rPr>
              <a:t>_____________________________________________________________________________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ADAPTAR AL CONTEXTO</a:t>
            </a:r>
          </a:p>
          <a:p>
            <a:r>
              <a:rPr lang="es-ES_tradnl" noProof="0" dirty="0">
                <a:sym typeface="Helvetica Neue"/>
              </a:rPr>
              <a:t>Adapte los contenidos de esta sesión en función de las funciones y responsabilidades de los/as asistentes sociales en el contexto de la formación.  </a:t>
            </a:r>
          </a:p>
          <a:p>
            <a:r>
              <a:rPr lang="es-ES_tradnl" noProof="0" dirty="0">
                <a:sym typeface="Helvetica Neue"/>
              </a:rPr>
              <a:t>Si trabaja con un grupo mixto, describa las funciones típicas de los asistentes sociales en ese contexto.</a:t>
            </a:r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A33173A-019D-0D01-6843-C21E4202E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4D8759C-4A9C-091A-6D3C-343F6B4C691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1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ADAPTAR AL CONTEXTO</a:t>
            </a:r>
          </a:p>
          <a:p>
            <a:r>
              <a:rPr lang="es-ES_tradnl" noProof="0" dirty="0">
                <a:sym typeface="Helvetica Neue"/>
              </a:rPr>
              <a:t>Adapte los contenidos de esta sesión en función de las funciones y responsabilidades de los/as asistentes sociales en el contexto de la formación.  </a:t>
            </a:r>
          </a:p>
          <a:p>
            <a:r>
              <a:rPr lang="es-ES_tradnl" noProof="0" dirty="0">
                <a:sym typeface="Helvetica Neue"/>
              </a:rPr>
              <a:t>Si trabaja con un grupo mixto, describa las funciones típicas de los asistentes sociales en ese contexto.</a:t>
            </a:r>
            <a:endParaRPr lang="es-ES_tradnl" dirty="0"/>
          </a:p>
          <a:p>
            <a:pPr marL="0" indent="0">
              <a:buNone/>
            </a:pPr>
            <a:r>
              <a:rPr lang="es-ES_tradnl" dirty="0">
                <a:sym typeface="Helvetica Neue"/>
              </a:rPr>
              <a:t>_____________________________________________________________________________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INTRODUCCIÓN</a:t>
            </a:r>
          </a:p>
          <a:p>
            <a:r>
              <a:rPr lang="es-ES_tradnl" i="1" dirty="0"/>
              <a:t>Antes de abordar las competencias que todo asistente social debe tener, analizaremos sus funciones y responsabilidades de acuerdo a lo que vimos en el Nivel 1.</a:t>
            </a:r>
          </a:p>
          <a:p>
            <a:r>
              <a:rPr lang="es-ES_tradnl" dirty="0"/>
              <a:t>Divida a los/as participantes en grupos de 3-4 personas.</a:t>
            </a:r>
          </a:p>
          <a:p>
            <a:r>
              <a:rPr lang="es-ES_tradnl" i="1" dirty="0"/>
              <a:t>En sus grupos:</a:t>
            </a:r>
          </a:p>
          <a:p>
            <a:pPr lvl="1"/>
            <a:r>
              <a:rPr lang="es-ES_tradnl" i="1" dirty="0"/>
              <a:t>Dialoguen a partir de esta pregunta.</a:t>
            </a:r>
          </a:p>
          <a:p>
            <a:pPr lvl="1"/>
            <a:r>
              <a:rPr lang="es-ES_tradnl" i="1" dirty="0"/>
              <a:t>Hagan una lista con las funciones de los/as asistentes sociales y sus respectivas responsabilidades.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ACTIVIDAD EN GRUPO (10 minutos)</a:t>
            </a:r>
          </a:p>
          <a:p>
            <a:r>
              <a:rPr lang="es-ES_tradnl" dirty="0"/>
              <a:t>Dé 10 minutos a los/as participantes para hacer la actividad.</a:t>
            </a:r>
          </a:p>
          <a:p>
            <a:endParaRPr lang="es-ES_tradnl" dirty="0"/>
          </a:p>
          <a:p>
            <a:pPr marL="0" indent="0">
              <a:buNone/>
            </a:pPr>
            <a:r>
              <a:rPr lang="es-ES_tradnl" b="1" dirty="0"/>
              <a:t>DEBATE GENERAL (10 minutos)	</a:t>
            </a:r>
          </a:p>
          <a:p>
            <a:r>
              <a:rPr lang="es-ES_tradnl" dirty="0"/>
              <a:t>Pida a cada grupo que comparta una función básica y las responsabilidades que conlleva. </a:t>
            </a:r>
          </a:p>
          <a:p>
            <a:r>
              <a:rPr lang="es-ES_tradnl" dirty="0"/>
              <a:t>Anote las respuestas en el rotafolio/pizarra.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4ED69D8-E763-3EE1-8796-8DCD1B3AA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D2FDA1B-06E5-0B9A-A48D-77ACC272FAA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ADAPTAR AL CONTEXTO</a:t>
            </a:r>
          </a:p>
          <a:p>
            <a:pPr lvl="0"/>
            <a:r>
              <a:rPr lang="es-ES_tradnl" noProof="0" dirty="0"/>
              <a:t>Antes de explicar la función de apoyo, asegúrese de que coincida con lo establecido en los procedimientos operativos estándares (POE) locales con relación a:</a:t>
            </a:r>
          </a:p>
          <a:p>
            <a:pPr lvl="1"/>
            <a:r>
              <a:rPr lang="es-ES_tradnl" noProof="0" dirty="0"/>
              <a:t>Las funciones y responsabilidades de los/as asistentes sociales</a:t>
            </a:r>
          </a:p>
          <a:p>
            <a:pPr lvl="1"/>
            <a:r>
              <a:rPr lang="es-ES_tradnl" noProof="0" dirty="0"/>
              <a:t>Los servicios que los/as asistentes sociales deben (y no deben) prestar en ese contexto específico.</a:t>
            </a:r>
          </a:p>
          <a:p>
            <a:pPr marL="0" lvl="0" indent="0">
              <a:buNone/>
            </a:pPr>
            <a:r>
              <a:rPr lang="es-ES_tradnl" noProof="0" dirty="0">
                <a:sym typeface="Arial"/>
              </a:rPr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noProof="0" dirty="0"/>
              <a:t>Agregue lo que falte y edite la diapositiva en función de lo que haya que corregir.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E7D56D4-B5F2-4DB7-F5FA-E171678421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F895454-98F9-465A-9B57-B235A23FD81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8377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SESIÓN 1 </a:t>
            </a:r>
            <a:br>
              <a:rPr lang="es-ES_tradnl" b="1" dirty="0"/>
            </a:br>
            <a:r>
              <a:rPr lang="es-ES_tradnl" b="1" dirty="0"/>
              <a:t>DURACIÓN: 1h30</a:t>
            </a:r>
          </a:p>
          <a:p>
            <a:pPr marL="0" indent="0">
              <a:buNone/>
            </a:pPr>
            <a:r>
              <a:rPr lang="es-ES_tradnl" dirty="0"/>
              <a:t>______________________________________________________________________________</a:t>
            </a:r>
          </a:p>
          <a:p>
            <a:pPr lvl="1"/>
            <a:endParaRPr lang="es-ES_tradnl" i="1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Durante esta sesión inaugural:</a:t>
            </a:r>
          </a:p>
          <a:p>
            <a:pPr lvl="1"/>
            <a:r>
              <a:rPr lang="es-ES_tradnl" i="1" noProof="0" dirty="0"/>
              <a:t>Vamos a conocernos.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Vamos a explicar el orden del día.</a:t>
            </a:r>
          </a:p>
          <a:p>
            <a:pPr lvl="1"/>
            <a:r>
              <a:rPr lang="es-ES_tradnl" i="1" noProof="0" dirty="0"/>
              <a:t>Vamos a establecer acuerdos de aprendizaje.</a:t>
            </a:r>
          </a:p>
          <a:p>
            <a:pPr lvl="1"/>
            <a:r>
              <a:rPr lang="es-ES_tradnl" i="1" noProof="0" dirty="0"/>
              <a:t>Vamos a repasar la estructura de este programa de formación.</a:t>
            </a:r>
          </a:p>
          <a:p>
            <a:pPr lvl="1"/>
            <a:r>
              <a:rPr lang="es-ES_tradnl" i="1" noProof="0" dirty="0"/>
              <a:t>Vamos a hacer un ejercicio de reflexión.</a:t>
            </a:r>
          </a:p>
          <a:p>
            <a:pPr lvl="1"/>
            <a:endParaRPr lang="es-ES_tradnl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39DBD5F-09F3-F96B-1E36-325968B523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EB4B564-1C97-A114-3641-CFF633C3A9E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ADAPTAR AL CONTEXTO</a:t>
            </a:r>
          </a:p>
          <a:p>
            <a:pPr lvl="0"/>
            <a:r>
              <a:rPr lang="es-ES_tradnl" noProof="0" dirty="0"/>
              <a:t>Antes de explicar la función de coordinación, asegúrese de que coincida con lo establecido en los procedimientos operativos estándares (POE) locales con relación a:</a:t>
            </a:r>
          </a:p>
          <a:p>
            <a:pPr lvl="1"/>
            <a:r>
              <a:rPr lang="es-ES_tradnl" noProof="0" dirty="0"/>
              <a:t>Las funciones y responsabilidades de los/as asistentes sociales</a:t>
            </a:r>
          </a:p>
          <a:p>
            <a:pPr lvl="1"/>
            <a:r>
              <a:rPr lang="es-ES_tradnl" noProof="0" dirty="0"/>
              <a:t>Los servicios que los/as asistentes sociales deben (y no deben) prestar en ese contexto específico.</a:t>
            </a:r>
          </a:p>
          <a:p>
            <a:pPr marL="0" lvl="0" indent="0">
              <a:buNone/>
            </a:pPr>
            <a:r>
              <a:rPr lang="es-ES_tradnl" noProof="0" dirty="0">
                <a:sym typeface="Arial"/>
              </a:rPr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noProof="0" dirty="0"/>
              <a:t>Agregue lo que falte y edite la diapositiva en función de lo que haya que corregir.</a:t>
            </a:r>
          </a:p>
          <a:p>
            <a:endParaRPr lang="es-ES_tradnl" noProof="0" dirty="0"/>
          </a:p>
          <a:p>
            <a:endParaRPr lang="en-US" dirty="0"/>
          </a:p>
          <a:p>
            <a:endParaRPr lang="en-B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4E67424-F483-1611-2870-D8434451A8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0793133-6527-B311-E91A-08E8E0F31DB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9973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Arial"/>
              </a:rPr>
              <a:t>ADAPTAR AL CONTEXTO</a:t>
            </a:r>
          </a:p>
          <a:p>
            <a:pPr lvl="0"/>
            <a:r>
              <a:rPr lang="es-ES_tradnl" noProof="0" dirty="0"/>
              <a:t>Antes de explicar la función de gestión de la información, asegúrese de que coincida con lo establecido en los procedimientos operativos estándares (POE) locales con relación a:</a:t>
            </a:r>
          </a:p>
          <a:p>
            <a:pPr lvl="1"/>
            <a:r>
              <a:rPr lang="es-ES_tradnl" noProof="0" dirty="0"/>
              <a:t>Las funciones y responsabilidades de los/as asistentes sociales</a:t>
            </a:r>
          </a:p>
          <a:p>
            <a:pPr lvl="1"/>
            <a:r>
              <a:rPr lang="es-ES_tradnl" noProof="0" dirty="0"/>
              <a:t>Los servicios que los/as asistentes sociales deben (y no deben) prestar en ese contexto específico.</a:t>
            </a:r>
          </a:p>
          <a:p>
            <a:pPr marL="0" lvl="0" indent="0">
              <a:buNone/>
            </a:pPr>
            <a:r>
              <a:rPr lang="es-ES_tradnl" noProof="0" dirty="0">
                <a:sym typeface="Arial"/>
              </a:rPr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noProof="0" dirty="0"/>
              <a:t>Agregue lo que falte y edite la diapositiva en función de lo que haya que corregir.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9E903AF-BAFF-4DC6-8136-7B344D359E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83A2416-EDF6-7109-DBFB-DB986868DB8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15564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Para llevar a cabo sus funciones y responsabilidades básicas, los/as asistentes sociales debe tener ciertos conocimientos, actitudes, valores y competencias.</a:t>
            </a:r>
          </a:p>
          <a:p>
            <a:r>
              <a:rPr lang="es-ES_tradnl" noProof="0" dirty="0"/>
              <a:t>Guíe a los/as participantes a la </a:t>
            </a:r>
            <a:r>
              <a:rPr lang="es-ES_tradnl" b="1" noProof="0" dirty="0"/>
              <a:t>página 7 del Cuaderno de ejercicios: Conocimientos, actitudes, valores y competencias de los asistentes sociales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Comenten la siguiente pregunta: ¿Qué conocimientos, actitudes, valores y competencias deben tener los/as asistentes sociales para cumplir con sus responsabilidades y ofrecer un apoyo de calidad en la gestión de casos?</a:t>
            </a:r>
          </a:p>
          <a:p>
            <a:pPr lvl="1"/>
            <a:r>
              <a:rPr lang="es-ES_tradnl" i="1" noProof="0" dirty="0"/>
              <a:t>Escríbanlas en sus cuadernos de ejercicios.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PAREJAS (15 minutos)</a:t>
            </a:r>
          </a:p>
          <a:p>
            <a:r>
              <a:rPr lang="es-ES_tradnl" noProof="0" dirty="0"/>
              <a:t>Dé 15 minutos a los/as participantes para hacer la actividad.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(15 minutos)</a:t>
            </a:r>
          </a:p>
          <a:p>
            <a:r>
              <a:rPr lang="es-ES_tradnl" noProof="0" dirty="0"/>
              <a:t>Dé tiempo a los/as participantes para que compartan sus respuestas y deje que se complementen entre sí.</a:t>
            </a:r>
          </a:p>
          <a:p>
            <a:r>
              <a:rPr lang="es-ES_tradnl" noProof="0" dirty="0"/>
              <a:t>Escriba las respuestas en el rotafolio/pizarra.</a:t>
            </a:r>
          </a:p>
          <a:p>
            <a:r>
              <a:rPr lang="es-ES_tradnl" noProof="0" dirty="0"/>
              <a:t>Más adelante veremos en detalle los conocimientos, actitudes, valores, aptitudes y competencias que mencionemos.</a:t>
            </a:r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D10CB08-76EC-77F8-A453-400838F18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BDA5CFC-956D-0F57-6BFE-DDB5ED5A9A2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65708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En el marco de esta formación:</a:t>
            </a:r>
          </a:p>
          <a:p>
            <a:pPr lvl="1"/>
            <a:r>
              <a:rPr lang="es-ES_tradnl" b="0" i="1" noProof="0" dirty="0"/>
              <a:t>El término </a:t>
            </a:r>
            <a:r>
              <a:rPr lang="es-ES_tradnl" b="1" i="1" noProof="0" dirty="0"/>
              <a:t>"Competencia</a:t>
            </a:r>
            <a:r>
              <a:rPr lang="es-ES_tradnl" i="1" noProof="0" dirty="0"/>
              <a:t>" hace referencia a los conocimientos, actitudes, valores y aptitudes.</a:t>
            </a:r>
          </a:p>
          <a:p>
            <a:pPr lvl="1"/>
            <a:r>
              <a:rPr lang="es-ES_tradnl" b="0" i="1" noProof="0" dirty="0">
                <a:sym typeface="Helvetica Neue"/>
              </a:rPr>
              <a:t>El término </a:t>
            </a:r>
            <a:r>
              <a:rPr lang="es-ES_tradnl" b="1" i="1" noProof="0" dirty="0">
                <a:sym typeface="Helvetica Neue"/>
              </a:rPr>
              <a:t>”Aptitud" </a:t>
            </a:r>
            <a:r>
              <a:rPr lang="es-ES_tradnl" b="0" i="1" noProof="0" dirty="0">
                <a:sym typeface="Helvetica Neue"/>
              </a:rPr>
              <a:t>hace referencia </a:t>
            </a:r>
            <a:r>
              <a:rPr lang="es-ES_tradnl" i="1" noProof="0" dirty="0">
                <a:sym typeface="Helvetica Neue"/>
              </a:rPr>
              <a:t>a lo que los/as asistentes sociales deben saber, comprender y aplicar para desempeñar su labor de forma eficiente.</a:t>
            </a:r>
            <a:endParaRPr lang="es-ES_tradnl" i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2C26F93-C086-0227-6557-85ECAA82B6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E11BEEE-2A45-335A-F1E8-2EDFAB1EBB8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40652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Helvetica Neue"/>
              </a:rPr>
              <a:t>EXPLICAR</a:t>
            </a:r>
          </a:p>
          <a:p>
            <a:r>
              <a:rPr lang="es-ES_tradnl" i="1" noProof="0" dirty="0">
                <a:sym typeface="Helvetica Neue"/>
              </a:rPr>
              <a:t>Hemos agrupado los conocimientos, actitudes, valores y aptitudes en 3 categorías de competencias. 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pPr lvl="1"/>
            <a:r>
              <a:rPr lang="es-ES_tradnl" noProof="0" dirty="0">
                <a:sym typeface="Helvetica Neue"/>
              </a:rPr>
              <a:t>Vincule esto con los conocimientos, actitudes, valores y competencias que los/as participantes mencionaron durante el ejercicio anterior. </a:t>
            </a:r>
          </a:p>
          <a:p>
            <a:r>
              <a:rPr lang="es-ES_tradnl" i="1" noProof="0" dirty="0">
                <a:sym typeface="Helvetica Neue"/>
              </a:rPr>
              <a:t>Una persona puede poseer algunas competencias de forma inherente, o bien, desarrollarlas de forma intencional. </a:t>
            </a:r>
          </a:p>
          <a:p>
            <a:pPr lvl="1"/>
            <a:r>
              <a:rPr lang="es-ES_tradnl" i="1" noProof="0" dirty="0">
                <a:sym typeface="Helvetica Neue"/>
              </a:rPr>
              <a:t>Por ejemplo, hay personas que entablan relaciones con sus colegas de forma muy natural, mientras otras pueden lograrlo a través de la práctica.</a:t>
            </a:r>
          </a:p>
          <a:p>
            <a:endParaRPr lang="es-ES_tradnl" noProof="0" dirty="0">
              <a:sym typeface="Helvetica Neue"/>
            </a:endParaRPr>
          </a:p>
          <a:p>
            <a:pPr marL="0" indent="0">
              <a:buNone/>
            </a:pPr>
            <a:r>
              <a:rPr lang="es-ES_tradnl" b="1" noProof="0" dirty="0">
                <a:sym typeface="Helvetica Neue"/>
              </a:rPr>
              <a:t>REPASO GENERAL (15 minutos)</a:t>
            </a:r>
          </a:p>
          <a:p>
            <a:r>
              <a:rPr lang="es-ES_tradnl" i="0" noProof="0" dirty="0">
                <a:sym typeface="Helvetica Neue"/>
              </a:rPr>
              <a:t>Guíe a los/as participantes a las </a:t>
            </a:r>
            <a:r>
              <a:rPr lang="es-ES_tradnl" b="1" i="0" noProof="0" dirty="0">
                <a:sym typeface="Helvetica Neue"/>
              </a:rPr>
              <a:t>páginas 8-10 del Cuaderno de ejercicios: Marco de competencias</a:t>
            </a:r>
          </a:p>
          <a:p>
            <a:r>
              <a:rPr lang="es-ES_tradnl" i="1" noProof="0" dirty="0">
                <a:sym typeface="Helvetica Neue"/>
              </a:rPr>
              <a:t>Hay un marco de competencias para evaluar las capacidades de los/as asistentes sociales y potenciar su desarrollo profesional. </a:t>
            </a:r>
          </a:p>
          <a:p>
            <a:pPr lvl="0"/>
            <a:r>
              <a:rPr lang="es-ES_tradnl" i="1" noProof="0" dirty="0"/>
              <a:t>Cada competencia cuenta con una serie de indicadores que describen los conocimientos, actitudes y aptitudes que caracterizan a esa competencia.  </a:t>
            </a:r>
            <a:endParaRPr lang="es-ES_tradnl" noProof="0" dirty="0">
              <a:sym typeface="Helvetica Neue"/>
            </a:endParaRPr>
          </a:p>
          <a:p>
            <a:r>
              <a:rPr lang="es-ES_tradnl" noProof="0" dirty="0">
                <a:sym typeface="Helvetica Neue"/>
              </a:rPr>
              <a:t>Revise el marco de competencias con los/as participantes.</a:t>
            </a:r>
          </a:p>
          <a:p>
            <a:r>
              <a:rPr lang="es-ES_tradnl" noProof="0" dirty="0">
                <a:sym typeface="Helvetica Neue"/>
              </a:rPr>
              <a:t>Invite a algunos/as voluntarios/as a leer en voz alta.</a:t>
            </a:r>
          </a:p>
          <a:p>
            <a:r>
              <a:rPr lang="es-ES_tradnl" i="1" noProof="0" dirty="0">
                <a:sym typeface="Helvetica Neue"/>
              </a:rPr>
              <a:t>¿Alguien tiene alguna pregunta o necesita alguna aclaración?</a:t>
            </a:r>
            <a:endParaRPr lang="es-ES_tradnl" i="1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CB90B9B-AE62-4D17-5130-5C2020786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BB93B75-1A3A-05ED-7AB3-98124613B08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58666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ADAPTAR AL CONTEXTO</a:t>
            </a:r>
          </a:p>
          <a:p>
            <a:r>
              <a:rPr lang="es-ES_tradnl" noProof="0" dirty="0"/>
              <a:t>Opción 1: Los/as participantes pueden hacer la evaluación en sus cuadernos de ejercicios.</a:t>
            </a:r>
          </a:p>
          <a:p>
            <a:r>
              <a:rPr lang="es-ES_tradnl" noProof="0" dirty="0"/>
              <a:t>Opción 2: El/la facilitador/a puede compartir el archivo Excel e invitar a los/as participantes a hacer la evaluación en sus computadores/ordenadores.</a:t>
            </a:r>
          </a:p>
          <a:p>
            <a:pPr lvl="1"/>
            <a:r>
              <a:rPr lang="es-ES_tradnl" noProof="0" dirty="0"/>
              <a:t>Esta última opción permite visualizar los resultados en un gráfico. </a:t>
            </a:r>
          </a:p>
          <a:p>
            <a:pPr marL="0" indent="0">
              <a:buNone/>
            </a:pPr>
            <a:r>
              <a:rPr lang="es-ES_tradnl" noProof="0" dirty="0">
                <a:sym typeface="Helvetica Neue"/>
              </a:rPr>
              <a:t>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INTRODUCCIÓN</a:t>
            </a:r>
          </a:p>
          <a:p>
            <a:r>
              <a:rPr lang="es-ES_tradnl" i="1" noProof="0" dirty="0"/>
              <a:t>Hay una herramienta para la autoevaluación de competencias que ha sido creada para ayudarle a identificar los conocimientos, actitudes y aptitudes que posee actualmente.</a:t>
            </a:r>
          </a:p>
          <a:p>
            <a:pPr lvl="0"/>
            <a:r>
              <a:rPr lang="es-ES_tradnl" noProof="0" dirty="0"/>
              <a:t>Guíe a los/as participantes a las </a:t>
            </a:r>
            <a:r>
              <a:rPr lang="es-ES_tradnl" b="1" noProof="0" dirty="0"/>
              <a:t>páginas 12-16 del Cuaderno de ejercicios: Herramienta de evaluación de competencias</a:t>
            </a:r>
          </a:p>
          <a:p>
            <a:r>
              <a:rPr lang="es-ES_tradnl" i="1" noProof="0" dirty="0"/>
              <a:t>Instrucciones: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i="1" noProof="0" dirty="0"/>
              <a:t>En la columna a la derecha de los indicadores, marque con una x aquellos que considere que ya posee.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i="1" noProof="0" dirty="0"/>
              <a:t>Evalúe usted mismo/a su desempeño en esa competencia:</a:t>
            </a:r>
          </a:p>
          <a:p>
            <a:pPr lvl="2"/>
            <a:r>
              <a:rPr lang="es-ES_tradnl" i="1" noProof="0" dirty="0"/>
              <a:t>Hay cuatro niveles: supero las expectativas, cumplo, cumplo parcialmente y no cumplo.</a:t>
            </a:r>
          </a:p>
          <a:p>
            <a:pPr marL="685800" lvl="1" indent="-228600">
              <a:buFont typeface="+mj-lt"/>
              <a:buAutoNum type="arabicPeriod"/>
            </a:pPr>
            <a:r>
              <a:rPr lang="es-ES_tradnl" i="1" noProof="0" dirty="0"/>
              <a:t>Escriba también comentarios en la columna correspondiente. No olvide incluir:</a:t>
            </a:r>
          </a:p>
          <a:p>
            <a:pPr lvl="2"/>
            <a:r>
              <a:rPr lang="es-ES_tradnl" i="1" noProof="0" dirty="0"/>
              <a:t>Un breve resumen de sus principales logros.</a:t>
            </a:r>
          </a:p>
          <a:p>
            <a:pPr lvl="2"/>
            <a:r>
              <a:rPr lang="es-ES_tradnl" i="1" noProof="0" dirty="0"/>
              <a:t>Formas de aprovechar mejor esa competencia.</a:t>
            </a:r>
          </a:p>
          <a:p>
            <a:pPr lvl="2"/>
            <a:r>
              <a:rPr lang="es-ES_tradnl" i="1" noProof="0" dirty="0"/>
              <a:t>Aspectos en los que deba esforzarse y formas de hacerlo. </a:t>
            </a:r>
          </a:p>
          <a:p>
            <a:r>
              <a:rPr lang="es-ES_tradnl" i="1" noProof="0" dirty="0"/>
              <a:t>Notas</a:t>
            </a:r>
          </a:p>
          <a:p>
            <a:pPr lvl="1"/>
            <a:r>
              <a:rPr lang="es-ES_tradnl" i="1" noProof="0" dirty="0"/>
              <a:t>Después de realizar la autoevaluación, tendrá la oportunidad de comentarla con su supervisor/a y recibir comentarios y sugerencias. </a:t>
            </a:r>
          </a:p>
          <a:p>
            <a:pPr lvl="1"/>
            <a:r>
              <a:rPr lang="es-ES_tradnl" i="1" noProof="0" dirty="0"/>
              <a:t>Esta autoevaluación le será de mucha más utilidad si usted es sincero/a consigo mismo/a. Recuerde que la sinceridad es pieza clave para el aprendizaje. </a:t>
            </a:r>
          </a:p>
          <a:p>
            <a:pPr lvl="1"/>
            <a:r>
              <a:rPr lang="es-ES_tradnl" i="1" noProof="0" dirty="0"/>
              <a:t>Nadie compartirá su autoevaluación. Usted tendrá la autonomía para decidir si quiere hacerlo. </a:t>
            </a:r>
          </a:p>
          <a:p>
            <a:pPr lvl="1"/>
            <a:r>
              <a:rPr lang="es-ES_tradnl" i="1" noProof="0" dirty="0"/>
              <a:t>¿Alguien tiene alguna pregunta o necesita alguna aclaración?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B54BAA1-7403-DF6A-9284-4B71E188F0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337F467-5130-2264-3CB5-551A979DB08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9940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ACTIVIDAD INDIVIDUAL (25 minutos)</a:t>
            </a:r>
          </a:p>
          <a:p>
            <a:r>
              <a:rPr lang="es-ES_tradnl" noProof="0" dirty="0"/>
              <a:t>Dé 25 minutos a los/as participantes para completar la autoevaluación.</a:t>
            </a:r>
          </a:p>
          <a:p>
            <a:r>
              <a:rPr lang="es-ES_tradnl" noProof="0" dirty="0"/>
              <a:t>Si no queda suficiente tiempo para terminarla durante la sesión, los/as participantes pueden terminarla en casa de tarea.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(5 minutos)</a:t>
            </a:r>
          </a:p>
          <a:p>
            <a:r>
              <a:rPr lang="es-ES_tradnl" i="1" noProof="0" dirty="0"/>
              <a:t>¿Pudieron identificar cada uno de los conocimientos, actitudes, valores y aptitudes que figuran en la evaluación?</a:t>
            </a:r>
          </a:p>
          <a:p>
            <a:r>
              <a:rPr lang="es-ES_tradnl" i="1" noProof="0" dirty="0"/>
              <a:t>Evaluar la confianza en nuestras capacidades, ¿resulta fácil o difícil?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B337F467-5130-2264-3CB5-551A979DB08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0214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B191996C-5066-D47B-F43C-7F2329B66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41A25FC-477C-E561-D8D8-E88904A799C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SESIÓN 4 </a:t>
            </a:r>
            <a:br>
              <a:rPr lang="es-ES_tradnl" b="1" noProof="0" dirty="0"/>
            </a:br>
            <a:r>
              <a:rPr lang="es-ES_tradnl" b="1" noProof="0" dirty="0"/>
              <a:t>DURACIÓN: 1h30</a:t>
            </a:r>
          </a:p>
          <a:p>
            <a:pPr marL="0" indent="0">
              <a:buNone/>
            </a:pPr>
            <a:r>
              <a:rPr lang="es-ES_tradnl" noProof="0" dirty="0">
                <a:sym typeface="Helvetica Neue"/>
              </a:rPr>
              <a:t>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Las Directrices interinstitucionales para la gestión de casos y la protección de la infancia establecen los principios que todos/as los/as asistentes sociales deben cumplir.</a:t>
            </a:r>
          </a:p>
          <a:p>
            <a:pPr lvl="1"/>
            <a:r>
              <a:rPr lang="es-ES_tradnl" i="1" noProof="0" dirty="0"/>
              <a:t>Estos principios de gestión de casos permiten abordar cuestiones complejas y/o ayudar a niños, niñas y adolescentes en circunstancias difíciles. </a:t>
            </a:r>
          </a:p>
          <a:p>
            <a:pPr lvl="1"/>
            <a:r>
              <a:rPr lang="es-ES_tradnl" i="1" noProof="0" dirty="0"/>
              <a:t>Sin embargo, estos principios pueden ser un tanto abstractos.</a:t>
            </a:r>
          </a:p>
          <a:p>
            <a:r>
              <a:rPr lang="es-ES_tradnl" i="1" noProof="0" dirty="0"/>
              <a:t>Durante esta sesión veremos cómo se aplican estos principios a nuestra labor diaria. 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39088589-8178-E8CB-E55B-4C0D3DF160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D62759A-E2EB-6B11-9422-325EAD38D64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 (10 minutos)</a:t>
            </a:r>
          </a:p>
          <a:p>
            <a:r>
              <a:rPr lang="es-ES_tradnl" noProof="0" dirty="0"/>
              <a:t>Repase los principios rectores con los/as participantes.</a:t>
            </a:r>
          </a:p>
          <a:p>
            <a:r>
              <a:rPr lang="es-ES_tradnl" i="1" noProof="0" dirty="0"/>
              <a:t>Ahora, trataremos de llevar estos principios a la práctica a través de un ejercicio.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noProof="0" dirty="0"/>
              <a:t>Guíe a los/as participantes a las </a:t>
            </a:r>
            <a:r>
              <a:rPr lang="es-ES_tradnl" b="1" noProof="0" dirty="0"/>
              <a:t>páginas 17-18 del Cuaderno de ejercicios: Principios rectores de la gestión de casos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Lean los ejemplos relacionados con los principios de la gestión de casos en el cuaderno de ejercicios.</a:t>
            </a:r>
          </a:p>
          <a:p>
            <a:pPr lvl="1"/>
            <a:r>
              <a:rPr lang="es-ES_tradnl" i="1" noProof="0" dirty="0"/>
              <a:t>Comenten cada ejemplo.</a:t>
            </a:r>
          </a:p>
          <a:p>
            <a:pPr lvl="1"/>
            <a:r>
              <a:rPr lang="es-ES_tradnl" i="1" noProof="0" dirty="0"/>
              <a:t>Decidan a qué principio de la gestión de casos hace referencia cada ejemplo.</a:t>
            </a:r>
          </a:p>
          <a:p>
            <a:pPr lvl="1"/>
            <a:r>
              <a:rPr lang="es-ES_tradnl" i="1" noProof="0" dirty="0"/>
              <a:t>En el </a:t>
            </a:r>
            <a:r>
              <a:rPr lang="es-ES_tradnl" b="1" i="1" noProof="0" dirty="0"/>
              <a:t>Cuaderno de ejercicios, en las páginas 19-23 </a:t>
            </a:r>
            <a:r>
              <a:rPr lang="es-ES_tradnl" i="1" noProof="0" dirty="0"/>
              <a:t>se explica cada principio de la gestión de casos.</a:t>
            </a:r>
          </a:p>
          <a:p>
            <a:pPr lvl="1"/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EN PAREJAS (15 minutos)</a:t>
            </a:r>
          </a:p>
          <a:p>
            <a:r>
              <a:rPr lang="es-ES_tradnl" noProof="0" dirty="0"/>
              <a:t>Dé 15 minutos a los/as participantes para hacer la actividad.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DEBATE GENERAL (15 minutos)</a:t>
            </a:r>
            <a:endParaRPr lang="es-ES_tradnl" noProof="0" dirty="0"/>
          </a:p>
          <a:p>
            <a:r>
              <a:rPr lang="es-ES_tradnl" noProof="0" dirty="0"/>
              <a:t>Revise los ejemplos y pregúntele a los/as participantes qué principios rectores corresponden a cada uno de los ejemplos.</a:t>
            </a:r>
          </a:p>
          <a:p>
            <a:r>
              <a:rPr lang="es-ES_tradnl" noProof="0" dirty="0"/>
              <a:t>Complemente a partir de las respuestas en la siguiente diapositiva.</a:t>
            </a:r>
          </a:p>
          <a:p>
            <a:pPr marL="0" indent="0">
              <a:buNone/>
            </a:pPr>
            <a:r>
              <a:rPr lang="es-ES_tradnl" noProof="0" dirty="0">
                <a:sym typeface="Helvetica Neue"/>
              </a:rPr>
              <a:t>_____________________________________________________________________________</a:t>
            </a:r>
          </a:p>
          <a:p>
            <a:pPr marL="0" indent="0">
              <a:buNone/>
            </a:pPr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DB38F95-4194-03ED-6239-D5D652089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3B411BD-E01F-3A22-E4F4-321A8839730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272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2BDA022-3BA3-F466-770B-D674751D7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0F37A49-1844-6730-FC8A-C74C1D18FA8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RESPUESTAS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No discriminación 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Asentimiento o consentimiento informado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No hacer daño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Respetar las normas éticas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Dar prioridad al interés superior del/ de la menor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Adaptarse a los/as menores y centrarse en ellos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Respetar la confidencialidad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Aprovechar las fortalezas de los menores y sus familias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Responsabilizarse del proceso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Promover una participación significativa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Respetar los límites profesionales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Partir de un conocimiento profundo del desarrollo infantil y sus etapas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Trabajar de forma coordinada y en equipo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Cumplir con las leyes de denuncia obligatoria</a:t>
            </a:r>
          </a:p>
          <a:p>
            <a:pPr marL="228600" indent="-228600">
              <a:buFont typeface="+mj-lt"/>
              <a:buAutoNum type="arabicPeriod"/>
            </a:pPr>
            <a:r>
              <a:rPr lang="es-ES_tradnl" noProof="0" dirty="0"/>
              <a:t> Adaptarse culturalmente al contexto 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A3B411BD-E01F-3A22-E4F4-321A8839730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58889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La gestión de casos debe contar con un enfoque participativo, que empodere a las partes involucradas y que se centre en las fortalezas identificadas.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i="1" noProof="0" dirty="0"/>
              <a:t>Analizaremos estos tres principios más detenidamente y hablaremos sobre lo que los/as asistentes sociales pueden hacer para que esto se cumpla.</a:t>
            </a:r>
          </a:p>
          <a:p>
            <a:endParaRPr lang="es-ES_tradnl" noProof="0" dirty="0"/>
          </a:p>
          <a:p>
            <a:endParaRPr lang="es-ES_tradnl" noProof="0" dirty="0"/>
          </a:p>
          <a:p>
            <a:pPr lvl="1"/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0B010EE-CC33-F728-6DE9-436719361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85C8F5D8-4B9A-E08E-F94D-DB7E68CA435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08781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806F3240-8F62-7EFF-51F9-D72109D2CF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2EBE610B-1586-F859-D44B-68D4C42512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3409E5E7-BD17-E68D-D8C3-6BEB08A3580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44301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i="1" noProof="0" dirty="0"/>
              <a:t>Todas las acciones que los/as asistentes sociales emprendan en el proceso de gestión de casos deben estar guiadas por el interés superior del menor. </a:t>
            </a:r>
          </a:p>
          <a:p>
            <a:pPr lvl="1"/>
            <a:r>
              <a:rPr lang="es-ES_tradnl" i="1" noProof="0" dirty="0"/>
              <a:t>Todas las acciones deben garantizar que los derechos, la seguridad, el desarrollo y bienestar sostenido del niño, niña o adolescente no se vean perjudicados o comprometidos.</a:t>
            </a:r>
          </a:p>
          <a:p>
            <a:r>
              <a:rPr lang="es-ES_tradnl" i="1" noProof="0" dirty="0"/>
              <a:t>Los/as asistentes sociales y sus supervisores deben evaluar de forma periódica:</a:t>
            </a:r>
          </a:p>
          <a:p>
            <a:pPr lvl="1"/>
            <a:r>
              <a:rPr lang="es-ES_tradnl" i="1" noProof="0" dirty="0"/>
              <a:t>Los riesgos y recursos de los que dispone el niño, niña o adolescente y su entorno.</a:t>
            </a:r>
          </a:p>
          <a:p>
            <a:pPr lvl="1"/>
            <a:r>
              <a:rPr lang="es-ES_tradnl" i="1" noProof="0" dirty="0"/>
              <a:t>Las consecuencias (positivas y negativas) de las medidas que se tomen</a:t>
            </a:r>
          </a:p>
          <a:p>
            <a:r>
              <a:rPr lang="es-ES_tradnl" i="1" noProof="0" dirty="0"/>
              <a:t>Asimismo, los/as asistentes sociales deben hablar con el/la menor, sus padres o cuidadores antes de tomar cualquier decisión.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127C8B1-D62C-8695-7B4C-6DF3DC5359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55BD8EF8-D7B0-47F5-58B6-48186AF20C7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34402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ADAPTAR AL CONTEXTO</a:t>
            </a:r>
          </a:p>
          <a:p>
            <a:pPr lvl="0"/>
            <a:r>
              <a:rPr lang="es-ES_tradnl" noProof="0" dirty="0"/>
              <a:t>En función del contexto de la formación, evalúe qué tan seguro y adecuado podría ser utilizar las afirmaciones que se proponen en la actividad. </a:t>
            </a:r>
          </a:p>
          <a:p>
            <a:pPr lvl="0"/>
            <a:r>
              <a:rPr lang="es-ES_tradnl" noProof="0" dirty="0"/>
              <a:t>Haga las adaptaciones que considere necesarias.</a:t>
            </a:r>
          </a:p>
          <a:p>
            <a:pPr marL="0" lv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Entregue una nota adhesiva de color rojo o rosa y una verde a cada participante.</a:t>
            </a:r>
          </a:p>
          <a:p>
            <a:r>
              <a:rPr lang="es-ES_tradnl" i="1" noProof="0" dirty="0"/>
              <a:t>Ahora, haremos un ejercicio sobre el enfoque centrado en el/la menor.</a:t>
            </a:r>
          </a:p>
          <a:p>
            <a:pPr lvl="1"/>
            <a:r>
              <a:rPr lang="es-ES_tradnl" i="1" noProof="0" dirty="0"/>
              <a:t>A continuación, voy a leer una serie de afirmaciones.</a:t>
            </a:r>
          </a:p>
          <a:p>
            <a:pPr lvl="1"/>
            <a:r>
              <a:rPr lang="es-ES_tradnl" i="1" noProof="0" dirty="0"/>
              <a:t>Ustedes deberán alzar la nota adhesiva de color verde para indicar que están de acuerdo con la afirmación o la nota de color rojo o rosa si no están de acuerdo con la afirmación.</a:t>
            </a:r>
          </a:p>
          <a:p>
            <a:r>
              <a:rPr lang="es-ES_tradnl" i="1" noProof="0" dirty="0"/>
              <a:t>Tengamos en cuenta que las opiniones pueden ser muy variadas y esto es normal.  </a:t>
            </a:r>
          </a:p>
          <a:p>
            <a:pPr lvl="1"/>
            <a:r>
              <a:rPr lang="es-ES_tradnl" i="1" noProof="0" dirty="0"/>
              <a:t>Elijan el color que corresponda a su punto de vista u opinión.</a:t>
            </a:r>
          </a:p>
          <a:p>
            <a:pPr lvl="1"/>
            <a:r>
              <a:rPr lang="es-ES_tradnl" i="1" noProof="0" dirty="0"/>
              <a:t>Intenten alzar su mano todos/as a la vez para no dejarse influenciar por las opiniones de los demás.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ACTIVIDAD GENERAL (20 minutos)</a:t>
            </a:r>
          </a:p>
          <a:p>
            <a:r>
              <a:rPr lang="es-ES_tradnl" noProof="0" dirty="0"/>
              <a:t>Lea las afirmaciones en la siguiente diapositiva.</a:t>
            </a:r>
          </a:p>
          <a:p>
            <a:r>
              <a:rPr lang="es-ES_tradnl" noProof="0" dirty="0"/>
              <a:t>Dé a los/as participantes 10 segundos para reflexionar después de leer cada afirmación.</a:t>
            </a:r>
          </a:p>
          <a:p>
            <a:r>
              <a:rPr lang="es-ES_tradnl" noProof="0" dirty="0"/>
              <a:t>Haga una cuenta regresiva para que todos los/as participantes puedan alzar la mano al mismo tiempo. </a:t>
            </a:r>
          </a:p>
          <a:p>
            <a:r>
              <a:rPr lang="es-ES_tradnl" noProof="0" dirty="0"/>
              <a:t>Cuando todos hayan alzado la mano, dé la oportunidad a uno/a de los/as participantes de compartir su punto de vista. </a:t>
            </a:r>
          </a:p>
          <a:p>
            <a:r>
              <a:rPr lang="es-ES_tradnl" noProof="0" dirty="0"/>
              <a:t>Propicie un breve debate y presente la información asociada a cada la afirmación.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B43F651-2D96-E7B4-3EA7-8687F83BE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E0E05B33-5B48-60FF-E426-1D1DD13953E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346067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AFIRMACIONES</a:t>
            </a:r>
          </a:p>
          <a:p>
            <a:r>
              <a:rPr lang="es-ES_tradnl" sz="1150" b="1" noProof="0" dirty="0"/>
              <a:t>Los niños, niñas y adolescentes pueden hacer que sus padres recurran a la violencia como consecuencia de su mal comportamiento.</a:t>
            </a:r>
          </a:p>
          <a:p>
            <a:pPr lvl="1"/>
            <a:r>
              <a:rPr lang="es-ES_tradnl" sz="1150" noProof="0" dirty="0"/>
              <a:t>En desacuerdo (rojo)</a:t>
            </a:r>
          </a:p>
          <a:p>
            <a:pPr lvl="1"/>
            <a:r>
              <a:rPr lang="es-ES_tradnl" sz="1150" noProof="0" dirty="0"/>
              <a:t>Ser violento es algo que se decide. Siempre es una decisión.</a:t>
            </a:r>
          </a:p>
          <a:p>
            <a:pPr lvl="1"/>
            <a:r>
              <a:rPr lang="es-ES_tradnl" sz="1150" noProof="0" dirty="0"/>
              <a:t>El (mal) comportamiento de un/a menor no justifica el uso de la violencia. </a:t>
            </a:r>
            <a:endParaRPr lang="es-ES_tradnl" sz="1150" b="1" noProof="0" dirty="0"/>
          </a:p>
          <a:p>
            <a:r>
              <a:rPr lang="es-ES_tradnl" sz="1150" b="1" noProof="0" dirty="0"/>
              <a:t>Los/as asistentes sociales deben cuestionar las normas sociales que son perjudiciales (p. ej., el racismo, la homofobia o el sexismo), aunque sea difícil cambiarlas. </a:t>
            </a:r>
          </a:p>
          <a:p>
            <a:pPr lvl="1"/>
            <a:r>
              <a:rPr lang="es-ES_tradnl" sz="1150" noProof="0" dirty="0"/>
              <a:t>De acuerdo (verde)</a:t>
            </a:r>
          </a:p>
          <a:p>
            <a:pPr lvl="1"/>
            <a:r>
              <a:rPr lang="es-ES_tradnl" sz="1150" noProof="0" dirty="0"/>
              <a:t>Parte de las funciones y el deber ser de todo/a asistente social es hacer frente a las normas sociales que son negativas y perjudiciales, y velar por la no discriminación.</a:t>
            </a:r>
          </a:p>
          <a:p>
            <a:r>
              <a:rPr lang="es-ES_tradnl" sz="1150" b="1" noProof="0" dirty="0"/>
              <a:t>Los niños, niñas y adolescentes con discapacidad no deben ir a instituciones educativas, ya que no pueden seguir el ritmo de los demás y hacen que el resto de los estudiantes se retrasen. </a:t>
            </a:r>
          </a:p>
          <a:p>
            <a:pPr lvl="1"/>
            <a:r>
              <a:rPr lang="es-ES_tradnl" sz="1150" noProof="0" dirty="0"/>
              <a:t>En desacuerdo (rojo)</a:t>
            </a:r>
          </a:p>
          <a:p>
            <a:pPr lvl="1"/>
            <a:r>
              <a:rPr lang="es-ES_tradnl" sz="1150" noProof="0" dirty="0"/>
              <a:t>Los/as menores con discapacidad deben tener la oportunidad de participar y acceder a las instituciones educativas. </a:t>
            </a:r>
          </a:p>
          <a:p>
            <a:pPr lvl="1"/>
            <a:r>
              <a:rPr lang="es-ES_tradnl" sz="1150" noProof="0" dirty="0"/>
              <a:t>Tienen el mismo derecho a la educación que cualquier otro/a menor.</a:t>
            </a:r>
          </a:p>
          <a:p>
            <a:r>
              <a:rPr lang="es-ES_tradnl" sz="1150" b="1" noProof="0" dirty="0"/>
              <a:t>Los niños, niñas y adolescentes sobrevivientes de abuso no deben pensar demasiado en lo que les ocurrió. Deben intentar olvidarlo. </a:t>
            </a:r>
          </a:p>
          <a:p>
            <a:pPr lvl="1"/>
            <a:r>
              <a:rPr lang="es-ES_tradnl" sz="1150" noProof="0" dirty="0"/>
              <a:t>En desacuerdo (rojo)</a:t>
            </a:r>
          </a:p>
          <a:p>
            <a:pPr lvl="1"/>
            <a:r>
              <a:rPr lang="es-ES_tradnl" sz="1150" noProof="0" dirty="0"/>
              <a:t>No se debe pedir a ningún menor que olvide el maltrato o abuso que sobrevivió, ya que esto hará mucho más difícil que pueda recuperarse. </a:t>
            </a:r>
          </a:p>
          <a:p>
            <a:pPr lvl="1"/>
            <a:r>
              <a:rPr lang="es-ES_tradnl" sz="1150" noProof="0" dirty="0"/>
              <a:t>Los niños, niñas y adolescentes deben sentir que está bien hablar sobre lo que han vivido y deben recibir apoyo para superar el dolor y el sufrimiento emocional. </a:t>
            </a:r>
          </a:p>
          <a:p>
            <a:pPr lvl="1"/>
            <a:r>
              <a:rPr lang="es-ES_tradnl" sz="1150" noProof="0" dirty="0"/>
              <a:t>Pedirles que olviden es pedirles algo imposible. </a:t>
            </a:r>
          </a:p>
          <a:p>
            <a:r>
              <a:rPr lang="es-ES_tradnl" sz="1150" b="1" noProof="0" dirty="0"/>
              <a:t>Un menor de edad puede maltratar a otro menor de edad.</a:t>
            </a:r>
          </a:p>
          <a:p>
            <a:pPr lvl="1"/>
            <a:r>
              <a:rPr lang="es-ES_tradnl" sz="1150" noProof="0" dirty="0"/>
              <a:t>De acuerdo (verde)</a:t>
            </a:r>
          </a:p>
          <a:p>
            <a:pPr lvl="1"/>
            <a:r>
              <a:rPr lang="es-ES_tradnl" sz="1150" noProof="0" dirty="0"/>
              <a:t>Sí, los niños, niñas y adolescentes también pueden ser los agresores de otros menores de edad. Sin embargo, la ley los juzga de forma distinta a los mayores de edad. </a:t>
            </a:r>
          </a:p>
          <a:p>
            <a:r>
              <a:rPr lang="es-ES_tradnl" sz="1150" b="1" noProof="0" dirty="0"/>
              <a:t>Los padres que envían a sus hijos/as lejos y sin acompañante (menores no acompañados) son malos padres. </a:t>
            </a:r>
          </a:p>
          <a:p>
            <a:pPr lvl="1"/>
            <a:r>
              <a:rPr lang="es-ES_tradnl" sz="1150" noProof="0" dirty="0"/>
              <a:t>En desacuerdo (rojo)</a:t>
            </a:r>
          </a:p>
          <a:p>
            <a:pPr lvl="1"/>
            <a:r>
              <a:rPr lang="es-ES_tradnl" sz="1150" noProof="0" dirty="0"/>
              <a:t>Los/as asistentes sociales no deben adoptar una postura crítica. </a:t>
            </a:r>
          </a:p>
          <a:p>
            <a:pPr lvl="1"/>
            <a:r>
              <a:rPr lang="es-ES_tradnl" sz="1150" noProof="0" dirty="0"/>
              <a:t>Deben tener en cuenta que no están en su situación, por lo que no disponen de toda la información. </a:t>
            </a:r>
          </a:p>
          <a:p>
            <a:pPr lvl="1"/>
            <a:r>
              <a:rPr lang="es-ES_tradnl" sz="1150" noProof="0" dirty="0"/>
              <a:t>Por ejemplo, hay casos en que los padres pueden verse obligados a enviar a sus hijos a un lugar seguro, lejos del peligro.  </a:t>
            </a:r>
          </a:p>
          <a:p>
            <a:r>
              <a:rPr lang="es-ES_tradnl" sz="1150" b="1" noProof="0" dirty="0"/>
              <a:t>Si un/a niño/a o adolescente no es capaz de responder a las preguntas que se le hagan sobre un incidente traumático, lo más probable es que se lo esté inventando. </a:t>
            </a:r>
          </a:p>
          <a:p>
            <a:pPr lvl="1"/>
            <a:r>
              <a:rPr lang="es-ES_tradnl" sz="1150" noProof="0" dirty="0"/>
              <a:t>En desacuerdo (rojo) </a:t>
            </a:r>
          </a:p>
          <a:p>
            <a:pPr lvl="1"/>
            <a:r>
              <a:rPr lang="es-ES_tradnl" sz="1150" noProof="0" dirty="0"/>
              <a:t>Los niños que están en estado de shock o que sufren estrés postraumático pueden estar confundidos o ser incapaces de hablar. </a:t>
            </a:r>
          </a:p>
          <a:p>
            <a:pPr lvl="1"/>
            <a:r>
              <a:rPr lang="es-ES_tradnl" sz="1150" noProof="0" dirty="0"/>
              <a:t>Esto no significa que estén mintiendo y el incidente sea falso. </a:t>
            </a:r>
          </a:p>
          <a:p>
            <a:pPr lvl="1"/>
            <a:r>
              <a:rPr lang="es-ES_tradnl" sz="1150" noProof="0" dirty="0"/>
              <a:t>La labor de los/as asistentes sociales es apoyar a los/as menores y creerles.</a:t>
            </a:r>
          </a:p>
          <a:p>
            <a:r>
              <a:rPr lang="es-ES_tradnl" sz="1150" b="1" noProof="0" dirty="0"/>
              <a:t>Es posible que un niño se recupere de los efectos perjudiciales de la violencia o los malos tratos. </a:t>
            </a:r>
          </a:p>
          <a:p>
            <a:pPr lvl="1"/>
            <a:r>
              <a:rPr lang="es-ES_tradnl" sz="1150" noProof="0" dirty="0"/>
              <a:t>De acuerdo (verde)</a:t>
            </a:r>
          </a:p>
          <a:p>
            <a:pPr lvl="1"/>
            <a:r>
              <a:rPr lang="es-ES_tradnl" sz="1150" noProof="0" dirty="0"/>
              <a:t>Los niños pueden ser resilientes. La resiliencia es la capacidad individual de superar y recuperarse de los efectos perjudiciales de las adversidades, de adaptarse y encontrar formas de hacer realidad nuestros derechos para poder gozar de buena salud, desarrollo y bienestar. </a:t>
            </a:r>
          </a:p>
          <a:p>
            <a:pPr lvl="1"/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(15 minutos)</a:t>
            </a:r>
          </a:p>
          <a:p>
            <a:r>
              <a:rPr lang="es-ES_tradnl" sz="1150" i="1" noProof="0" dirty="0"/>
              <a:t>Como asistente social, ¿hubo algún cambio en su opinión o percepción de ciertos temas como la participación infantil, la violencia o el maltrato, los derechos del niño, los deberes de los padres, la resiliencia,...? </a:t>
            </a:r>
          </a:p>
          <a:p>
            <a:pPr lvl="1"/>
            <a:r>
              <a:rPr lang="es-ES_tradnl" sz="1150" i="1" noProof="0" dirty="0"/>
              <a:t>En caso afirmativo, ¿qué cambios?</a:t>
            </a:r>
          </a:p>
        </p:txBody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E0E05B33-5B48-60FF-E426-1D1DD13953E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57495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2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i="1" noProof="0" dirty="0"/>
              <a:t>Los principios rectores de la gestión de casos de protección de la infancia son la base y punto de partida en nuestra labor como asistentes sociales.</a:t>
            </a:r>
          </a:p>
          <a:p>
            <a:r>
              <a:rPr lang="es-ES_tradnl" i="1" noProof="0" dirty="0"/>
              <a:t>Es importante recordar en qué consisten estos principios y cómo ponerlos en práctica.</a:t>
            </a:r>
          </a:p>
          <a:p>
            <a:r>
              <a:rPr lang="es-ES_tradnl" i="1" noProof="0" dirty="0"/>
              <a:t>¿Alguien tiene alguna pregunta o necesita alguna aclaración?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28141C1-96D6-B081-92CF-C0A1681DC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5375C27-8DE7-5C36-D897-5A93CC3EC1C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2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ym typeface="Arial"/>
              </a:rPr>
              <a:t>SESIÓN 5 </a:t>
            </a:r>
            <a:br>
              <a:rPr lang="en-US" b="1" dirty="0">
                <a:sym typeface="Arial"/>
              </a:rPr>
            </a:br>
            <a:r>
              <a:rPr lang="en-US" b="1" dirty="0">
                <a:sym typeface="Arial"/>
              </a:rPr>
              <a:t>DURACIÓN: 0h20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3C5FA1E1-CDBA-088E-6838-58EB763807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BF785ECA-BDEA-0689-A65D-89AE52A9071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>
                <a:sym typeface="Calibri"/>
              </a:rPr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noProof="0" dirty="0">
                <a:sym typeface="Helvetica Neue"/>
              </a:rPr>
              <a:t>Propicie una reflexión con los/as participantes sobre la sesión de hoy. </a:t>
            </a:r>
            <a:endParaRPr lang="es-ES_tradnl" noProof="0" dirty="0"/>
          </a:p>
          <a:p>
            <a:endParaRPr lang="es-ES_tradnl" noProof="0" dirty="0"/>
          </a:p>
          <a:p>
            <a:pPr lvl="1"/>
            <a:endParaRPr lang="es-ES_tradnl" noProof="0" dirty="0">
              <a:sym typeface="Helvetica Neue"/>
            </a:endParaRPr>
          </a:p>
          <a:p>
            <a:pPr lvl="1"/>
            <a:endParaRPr lang="es-ES_tradnl" noProof="0" dirty="0">
              <a:sym typeface="Helvetica Neue"/>
            </a:endParaRPr>
          </a:p>
          <a:p>
            <a:pPr lvl="1"/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Helvetica Neue"/>
            </a:endParaRPr>
          </a:p>
          <a:p>
            <a:endParaRPr lang="es-ES_tradnl" noProof="0" dirty="0">
              <a:sym typeface="Calibri"/>
            </a:endParaRPr>
          </a:p>
          <a:p>
            <a:endParaRPr lang="es-ES_tradnl" noProof="0" dirty="0">
              <a:sym typeface="Calibri"/>
            </a:endParaRP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0CD4B4C-B8D3-C248-41BD-C3DFAF51E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E01949FD-FD60-B522-5AA6-D333316F89F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80377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2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>
                <a:sym typeface="Arial"/>
              </a:rPr>
              <a:t>INTRODUCCIÓN</a:t>
            </a:r>
          </a:p>
          <a:p>
            <a:r>
              <a:rPr lang="es-ES_tradnl" dirty="0">
                <a:sym typeface="Arial"/>
              </a:rPr>
              <a:t>Guíe a los/as participantes a la </a:t>
            </a:r>
            <a:r>
              <a:rPr lang="es-ES_tradnl" b="1" dirty="0">
                <a:sym typeface="Arial"/>
              </a:rPr>
              <a:t>página 24 del Cuaderno de ejercicios: Objetivos de aprendizaje</a:t>
            </a:r>
          </a:p>
          <a:p>
            <a:r>
              <a:rPr lang="es-ES_tradnl" sz="1200" i="1" noProof="0" dirty="0">
                <a:sym typeface="Arial"/>
              </a:rPr>
              <a:t>Ahora nos dedicaremos a repasar los objetivos de aprendizaje (Consultar la </a:t>
            </a:r>
            <a:r>
              <a:rPr lang="es-ES_tradnl" sz="1200" b="1" i="1" noProof="0" dirty="0">
                <a:sym typeface="Arial"/>
              </a:rPr>
              <a:t>página 5 del</a:t>
            </a:r>
            <a:r>
              <a:rPr lang="es-ES_tradnl" sz="1200" i="1" noProof="0" dirty="0">
                <a:sym typeface="Arial"/>
              </a:rPr>
              <a:t> </a:t>
            </a:r>
            <a:r>
              <a:rPr lang="es-ES_tradnl" sz="1200" b="1" i="1" noProof="0" dirty="0">
                <a:sym typeface="Arial"/>
              </a:rPr>
              <a:t>Cuaderno de ejercicios</a:t>
            </a:r>
            <a:r>
              <a:rPr lang="es-ES_tradnl" sz="1200" i="1" noProof="0" dirty="0">
                <a:sym typeface="Arial"/>
              </a:rPr>
              <a:t>) y a reflexionar sobre los logros alcanzados al final de esta formación.</a:t>
            </a:r>
          </a:p>
          <a:p>
            <a:r>
              <a:rPr lang="es-ES_tradnl" sz="1200" i="1" noProof="0" dirty="0">
                <a:sym typeface="Arial"/>
              </a:rPr>
              <a:t>Es posible que para alcanzar todos los objetivos de aprendizaje necesitemos más información, más apoyo del supervisor o más tiempo para poner en práctica lo aprendido.</a:t>
            </a:r>
          </a:p>
          <a:p>
            <a:r>
              <a:rPr lang="es-ES_tradnl" sz="1200" i="1" noProof="0" dirty="0">
                <a:sym typeface="Arial"/>
              </a:rPr>
              <a:t>Piensen en la formación y respondan a las preguntas sobre los objetivos de aprendizaje en su cuaderno de ejercicios</a:t>
            </a:r>
            <a:r>
              <a:rPr lang="es-ES_tradnl" i="1" dirty="0">
                <a:sym typeface="Arial"/>
              </a:rPr>
              <a:t>. </a:t>
            </a:r>
          </a:p>
          <a:p>
            <a:pPr marL="0" indent="0">
              <a:buNone/>
            </a:pPr>
            <a:endParaRPr lang="es-ES_tradnl" b="1" dirty="0">
              <a:sym typeface="Arial"/>
            </a:endParaRPr>
          </a:p>
          <a:p>
            <a:pPr marL="0" indent="0">
              <a:buNone/>
            </a:pPr>
            <a:r>
              <a:rPr lang="es-ES_tradnl" b="1" dirty="0">
                <a:sym typeface="Arial"/>
              </a:rPr>
              <a:t>ACTIVIDAD INDIVIDUAL (5 minutos)</a:t>
            </a:r>
            <a:endParaRPr lang="es-ES_tradnl" i="1" dirty="0">
              <a:sym typeface="Arial"/>
            </a:endParaRPr>
          </a:p>
          <a:p>
            <a:pPr>
              <a:defRPr/>
            </a:pPr>
            <a:r>
              <a:rPr lang="es-ES_tradnl" dirty="0">
                <a:sym typeface="Arial"/>
              </a:rPr>
              <a:t>Dé 5 minutos a los/as participantes para hacer la actividad.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s-ES_tradnl" dirty="0"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s-ES_tradnl" b="1" dirty="0">
                <a:sym typeface="Arial"/>
              </a:rPr>
              <a:t>DEBATE GENERAL (5 minutos)</a:t>
            </a:r>
          </a:p>
          <a:p>
            <a:r>
              <a:rPr lang="es-ES_tradnl" dirty="0">
                <a:sym typeface="Arial"/>
              </a:rPr>
              <a:t>Invite a varios/as voluntarios/as a compartir su reflexión.</a:t>
            </a:r>
          </a:p>
          <a:p>
            <a:endParaRPr lang="es-ES_tradnl" i="1" dirty="0">
              <a:sym typeface="Arial"/>
            </a:endParaRPr>
          </a:p>
          <a:p>
            <a:pPr marL="0" indent="0">
              <a:buNone/>
            </a:pPr>
            <a:r>
              <a:rPr lang="es-ES_tradnl" b="1" dirty="0">
                <a:sym typeface="Arial"/>
              </a:rPr>
              <a:t>INTRODUCCIÓN</a:t>
            </a:r>
          </a:p>
          <a:p>
            <a:r>
              <a:rPr lang="es-ES_tradnl" dirty="0">
                <a:sym typeface="Arial"/>
              </a:rPr>
              <a:t>Continúe en la </a:t>
            </a:r>
            <a:r>
              <a:rPr lang="es-ES_tradnl" b="1" dirty="0">
                <a:sym typeface="Arial"/>
              </a:rPr>
              <a:t>página 24 del Cuaderno de ejercicios: Reflexión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200" i="1" noProof="0" dirty="0">
                <a:sym typeface="Arial"/>
              </a:rPr>
              <a:t>¿Qué ha llamado su atención</a:t>
            </a:r>
            <a:r>
              <a:rPr lang="es-ES_tradnl" i="1" dirty="0">
                <a:sym typeface="Arial"/>
              </a:rPr>
              <a:t>? ¿Qué </a:t>
            </a:r>
            <a:r>
              <a:rPr lang="es-ES_tradnl" i="1">
                <a:sym typeface="Arial"/>
              </a:rPr>
              <a:t>ha sido </a:t>
            </a:r>
            <a:r>
              <a:rPr lang="es-ES_tradnl" i="1" dirty="0">
                <a:sym typeface="Arial"/>
              </a:rPr>
              <a:t>difícil? ¿Sobre qué le gustaría aprender más?</a:t>
            </a:r>
          </a:p>
          <a:p>
            <a:r>
              <a:rPr lang="es-ES_tradnl" i="1" dirty="0">
                <a:sym typeface="Arial"/>
              </a:rPr>
              <a:t>Escriban sus reflexiones.</a:t>
            </a:r>
          </a:p>
          <a:p>
            <a:pPr marL="0" indent="0">
              <a:buNone/>
            </a:pPr>
            <a:endParaRPr lang="es-ES_tradnl" dirty="0">
              <a:sym typeface="Arial"/>
            </a:endParaRPr>
          </a:p>
          <a:p>
            <a:pPr marL="0" indent="0">
              <a:buNone/>
            </a:pPr>
            <a:r>
              <a:rPr lang="es-ES_tradnl" b="1" dirty="0">
                <a:sym typeface="Arial"/>
              </a:rPr>
              <a:t>ACTIVIDAD INDIVIDUAL (5 minutos)</a:t>
            </a:r>
          </a:p>
          <a:p>
            <a:r>
              <a:rPr lang="es-ES_tradnl" dirty="0">
                <a:sym typeface="Arial"/>
              </a:rPr>
              <a:t>Dé 5 minutos a los/as participantes para hacer la actividad.</a:t>
            </a:r>
            <a:endParaRPr lang="es-ES_tradnl" b="1" dirty="0">
              <a:sym typeface="Arial"/>
            </a:endParaRPr>
          </a:p>
          <a:p>
            <a:pPr marL="0" indent="0">
              <a:buNone/>
            </a:pPr>
            <a:endParaRPr lang="es-ES_tradnl" dirty="0">
              <a:sym typeface="Arial"/>
            </a:endParaRPr>
          </a:p>
          <a:p>
            <a:pPr marL="0" indent="0">
              <a:buNone/>
            </a:pPr>
            <a:r>
              <a:rPr lang="es-ES_tradnl" b="1" dirty="0">
                <a:sym typeface="Arial"/>
              </a:rPr>
              <a:t>DEBATE GENERAL (5 minutos)</a:t>
            </a:r>
          </a:p>
          <a:p>
            <a:r>
              <a:rPr lang="es-ES_tradnl" dirty="0">
                <a:sym typeface="Arial"/>
              </a:rPr>
              <a:t>Invite a varios/as voluntarios/as a compartir su reflexión.</a:t>
            </a:r>
          </a:p>
          <a:p>
            <a:r>
              <a:rPr lang="es-ES_tradnl" i="0" noProof="0" dirty="0">
                <a:sym typeface="Arial"/>
              </a:rPr>
              <a:t>Infórmeles cuándo iniciará el siguiente módulo de la formación.</a:t>
            </a:r>
          </a:p>
          <a:p>
            <a:r>
              <a:rPr lang="es-ES_tradnl" i="0" noProof="0" dirty="0">
                <a:sym typeface="Arial"/>
              </a:rPr>
              <a:t>Agradezca a los/as participantes su participación.</a:t>
            </a:r>
            <a:endParaRPr lang="es-ES_tradnl" sz="1100" noProof="0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A02E212-9811-2A22-67FC-39F59DAAE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1A178FEE-39FE-ED43-D589-E26390DC394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39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>
                <a:sym typeface="Helvetica Neue"/>
              </a:rPr>
              <a:t>Presente el contenido de la diapositiva.</a:t>
            </a:r>
          </a:p>
          <a:p>
            <a:r>
              <a:rPr lang="es-ES_tradnl" noProof="0" dirty="0">
                <a:sym typeface="Helvetica Neue"/>
              </a:rPr>
              <a:t>Ofrézcale información a los/as participantes sobre el curso de formación y otros aspectos prácticos como, por ejemplo, horario de los descansos/pausas, ubicación de los baños, etc.).</a:t>
            </a:r>
            <a:endParaRPr lang="es-ES_tradnl" noProof="0" dirty="0"/>
          </a:p>
          <a:p>
            <a:endParaRPr lang="es-ES_tradnl" noProof="0" dirty="0"/>
          </a:p>
          <a:p>
            <a:endParaRPr lang="es-ES_tradnl" noProof="0" dirty="0">
              <a:sym typeface="Helvetica Neue"/>
            </a:endParaRPr>
          </a:p>
          <a:p>
            <a:endParaRPr lang="es-ES_tradnl" noProof="0" dirty="0"/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147F2DF-A83E-9626-79A3-08F7E5FE97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62E57678-861D-4426-98C6-48D8F85FBE5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00" b="1" noProof="0" dirty="0"/>
              <a:t>ADAPTAR AL CONTEXTO</a:t>
            </a:r>
          </a:p>
          <a:p>
            <a:r>
              <a:rPr lang="es-ES_tradnl" sz="1100" noProof="0" dirty="0"/>
              <a:t>Los juegos que se ofrecen son sugerencias.</a:t>
            </a:r>
          </a:p>
          <a:p>
            <a:r>
              <a:rPr lang="es-ES_tradnl" sz="1100" noProof="0" dirty="0"/>
              <a:t>Escoja el juego que considere más adecuado para que los/as participantes se presenten a los/as demás miembros del grupo.</a:t>
            </a:r>
            <a:endParaRPr lang="es-ES_tradnl" sz="1100" b="1" noProof="0" dirty="0"/>
          </a:p>
          <a:p>
            <a:pPr marL="0" indent="0">
              <a:buNone/>
            </a:pPr>
            <a:r>
              <a:rPr lang="es-ES_tradnl" sz="1150" dirty="0"/>
              <a:t>_______________________________________________________________________________</a:t>
            </a:r>
          </a:p>
          <a:p>
            <a:endParaRPr lang="es-ES_tradnl" sz="1150" dirty="0"/>
          </a:p>
          <a:p>
            <a:pPr marL="0" indent="0">
              <a:buNone/>
            </a:pPr>
            <a:r>
              <a:rPr lang="es-ES_tradnl" sz="1150" b="1" dirty="0"/>
              <a:t>INTRODUCCIÓN</a:t>
            </a:r>
          </a:p>
          <a:p>
            <a:r>
              <a:rPr lang="es-ES_tradnl" sz="1100" noProof="0" dirty="0"/>
              <a:t>Organice un juego para que los/as participantes se puedan conocer</a:t>
            </a:r>
            <a:r>
              <a:rPr lang="es-ES_tradnl" sz="1150" dirty="0"/>
              <a:t>. </a:t>
            </a:r>
          </a:p>
          <a:p>
            <a:r>
              <a:rPr lang="es-ES_tradnl" sz="1150" dirty="0"/>
              <a:t>Opción de juego 1: Presentar a la persona al lado en un minuto</a:t>
            </a:r>
          </a:p>
          <a:p>
            <a:pPr lvl="1"/>
            <a:r>
              <a:rPr lang="es-ES_tradnl" sz="1150" i="1" dirty="0"/>
              <a:t>Por turnos, cada uno de nosotros presentará a la persona que tenga al lado izquierdo.</a:t>
            </a:r>
          </a:p>
          <a:p>
            <a:pPr lvl="1"/>
            <a:r>
              <a:rPr lang="es-ES_tradnl" sz="1150" i="1" dirty="0"/>
              <a:t>Primero, comenzaremos haciendo preguntas:</a:t>
            </a:r>
          </a:p>
          <a:p>
            <a:pPr lvl="2"/>
            <a:r>
              <a:rPr lang="es-ES_tradnl" sz="1150" i="1" dirty="0"/>
              <a:t>La persona B le hará preguntas a la persona A (a su izquierda)</a:t>
            </a:r>
          </a:p>
          <a:p>
            <a:pPr lvl="2"/>
            <a:r>
              <a:rPr lang="es-ES_tradnl" sz="1150" i="1" dirty="0"/>
              <a:t>La persona C le hará preguntas a la persona B</a:t>
            </a:r>
          </a:p>
          <a:p>
            <a:pPr lvl="2"/>
            <a:r>
              <a:rPr lang="es-ES_tradnl" sz="1150" i="1" dirty="0"/>
              <a:t>La persona D le hará preguntas a la persona C... y así sucesivamente.</a:t>
            </a:r>
          </a:p>
          <a:p>
            <a:pPr lvl="1"/>
            <a:r>
              <a:rPr lang="es-ES_tradnl" sz="1150" i="1" dirty="0"/>
              <a:t>Después de las preguntas, tendremos que presentar a la persona a nuestro lado izquierdo en menos de un minuto.</a:t>
            </a:r>
          </a:p>
          <a:p>
            <a:pPr lvl="2"/>
            <a:r>
              <a:rPr lang="es-ES_tradnl" sz="1150" i="1" dirty="0"/>
              <a:t>La persona B presentará a la persona A</a:t>
            </a:r>
          </a:p>
          <a:p>
            <a:pPr lvl="2"/>
            <a:r>
              <a:rPr lang="es-ES_tradnl" sz="1150" i="1" dirty="0"/>
              <a:t>La persona C presentará a la persona B</a:t>
            </a:r>
          </a:p>
          <a:p>
            <a:pPr lvl="2"/>
            <a:r>
              <a:rPr lang="es-ES_tradnl" sz="1150" i="1" dirty="0"/>
              <a:t>La persona D presentará a la persona C...y así sucesivamente.</a:t>
            </a:r>
          </a:p>
          <a:p>
            <a:pPr lvl="1"/>
            <a:r>
              <a:rPr lang="es-ES_tradnl" sz="1150" i="1" dirty="0"/>
              <a:t>Preguntas:</a:t>
            </a:r>
          </a:p>
          <a:p>
            <a:pPr lvl="2"/>
            <a:r>
              <a:rPr lang="es-ES_tradnl" sz="1150" i="1" dirty="0"/>
              <a:t>¿Cuál es tu nombre? </a:t>
            </a:r>
          </a:p>
          <a:p>
            <a:pPr lvl="2"/>
            <a:r>
              <a:rPr lang="es-ES_tradnl" sz="1150" i="1" dirty="0"/>
              <a:t>En el caso de un curso de formación interinstitucional: ¿para qué organización trabajas?</a:t>
            </a:r>
          </a:p>
          <a:p>
            <a:pPr lvl="2"/>
            <a:r>
              <a:rPr lang="es-ES_tradnl" sz="1150" i="1" dirty="0"/>
              <a:t>¿Qué te llevó a trabajar en la gestión de casos de protección de la infancia? </a:t>
            </a:r>
          </a:p>
          <a:p>
            <a:pPr lvl="2"/>
            <a:r>
              <a:rPr lang="es-ES_tradnl" sz="1150" i="1" dirty="0"/>
              <a:t>¿Qué te motiva a seguir trabajando en la gestión de casos de protección de la infancia? </a:t>
            </a:r>
          </a:p>
          <a:p>
            <a:pPr marL="0" indent="0">
              <a:buNone/>
            </a:pPr>
            <a:endParaRPr lang="es-ES_tradnl" sz="1150" b="1" dirty="0"/>
          </a:p>
          <a:p>
            <a:pPr marL="0" indent="0">
              <a:buNone/>
            </a:pPr>
            <a:r>
              <a:rPr lang="es-ES_tradnl" sz="1150" b="1" dirty="0"/>
              <a:t>ACTIVIDAD GENERAL (25 MINUTOS)</a:t>
            </a:r>
          </a:p>
          <a:p>
            <a:r>
              <a:rPr lang="es-ES_tradnl" sz="1150" dirty="0"/>
              <a:t>Dé 15 minutos a los/as participantes para hacer las preguntas.</a:t>
            </a:r>
          </a:p>
          <a:p>
            <a:r>
              <a:rPr lang="es-ES_tradnl" sz="1150" dirty="0"/>
              <a:t>Por turnos, invite a los/as participantes a presentar a la persona que tengan al lado izquierdo en 1 minuto, hasta que todos/as hayan participado.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4D804D3B-25D1-5D73-E9F8-8CC22D3CDB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0D7BB22B-E944-FE7B-5CB1-558C6E66216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3157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150" b="1" noProof="0" dirty="0"/>
              <a:t>NOTA PARA EL/LA FACILITADOR/A</a:t>
            </a:r>
          </a:p>
          <a:p>
            <a:pPr lvl="0"/>
            <a:r>
              <a:rPr lang="es-ES_tradnl" sz="1150" noProof="0" dirty="0"/>
              <a:t>Por lo general, los acuerdos de aprendizaje suelen establecerse después de que los/as participantes se han presentado.</a:t>
            </a:r>
          </a:p>
          <a:p>
            <a:pPr lvl="0"/>
            <a:r>
              <a:rPr lang="es-ES_tradnl" sz="1150" noProof="0" dirty="0"/>
              <a:t>Sin embargo, en esta formación es esencial que los/as participantes conversen sobre los acuerdos de aprendizaje y se pongan de acuerdo para ayudarles a sentirse cómodos/as desde las primeras actividades.</a:t>
            </a:r>
          </a:p>
          <a:p>
            <a:pPr marL="0" lvl="0" indent="0">
              <a:buNone/>
            </a:pPr>
            <a:r>
              <a:rPr lang="es-ES_tradnl" sz="1150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sz="1150" noProof="0" dirty="0"/>
          </a:p>
          <a:p>
            <a:pPr marL="0" indent="0">
              <a:buNone/>
            </a:pPr>
            <a:r>
              <a:rPr lang="es-ES_tradnl" sz="1150" b="1" noProof="0" dirty="0"/>
              <a:t>DEBATE GENERAL (15 minutos)</a:t>
            </a:r>
          </a:p>
          <a:p>
            <a:r>
              <a:rPr lang="es-ES_tradnl" sz="1100" i="1" noProof="0" dirty="0"/>
              <a:t>Me gustaría que llegáramos a algunos acuerdos grupales antes de empezar este curso de formación.</a:t>
            </a:r>
          </a:p>
          <a:p>
            <a:r>
              <a:rPr lang="es-ES_tradnl" sz="1100" i="1" noProof="0" dirty="0"/>
              <a:t>Es importante sentirnos seguros/as, cómodos/as, aceptados/as y respetados/as, interesados/as y estar concentrados/as durante las sesiones.</a:t>
            </a:r>
          </a:p>
          <a:p>
            <a:r>
              <a:rPr lang="es-ES_tradnl" sz="1100" i="1" noProof="0" dirty="0"/>
              <a:t>¿Tienen alguna idea o sugerencia para lograr esto?</a:t>
            </a:r>
          </a:p>
          <a:p>
            <a:r>
              <a:rPr lang="es-ES_tradnl" sz="1100" noProof="0" dirty="0"/>
              <a:t>Pida a un/a voluntario/a que pase al frente y anote las sugerencias del grupo en un rotafolio/pizarra.</a:t>
            </a:r>
          </a:p>
          <a:p>
            <a:r>
              <a:rPr lang="es-ES_tradnl" sz="1100" noProof="0" dirty="0"/>
              <a:t>Ejemplos de acuerdos que podrían incluir</a:t>
            </a:r>
            <a:r>
              <a:rPr lang="es-ES_tradnl" sz="1150" noProof="0" dirty="0"/>
              <a:t>:</a:t>
            </a:r>
          </a:p>
          <a:p>
            <a:pPr lvl="1"/>
            <a:r>
              <a:rPr lang="es-ES_tradnl" sz="1100" noProof="0" dirty="0"/>
              <a:t>Los teléfonos deben estar apagados o en silencio</a:t>
            </a:r>
          </a:p>
          <a:p>
            <a:pPr lvl="1"/>
            <a:r>
              <a:rPr lang="es-ES_tradnl" sz="1100" noProof="0" dirty="0"/>
              <a:t>Las llamadas urgentes se deben contestar afuera</a:t>
            </a:r>
          </a:p>
          <a:p>
            <a:pPr lvl="1"/>
            <a:r>
              <a:rPr lang="es-ES_tradnl" sz="1100" noProof="0" dirty="0"/>
              <a:t>No interrumpir a los/as demás</a:t>
            </a:r>
          </a:p>
          <a:p>
            <a:pPr lvl="1"/>
            <a:r>
              <a:rPr lang="es-ES_tradnl" sz="1100" noProof="0" dirty="0"/>
              <a:t>Escuchar a los/as demás cuando exponen o hablan (este acuerdo debe hacer parte de la lista final)</a:t>
            </a:r>
          </a:p>
          <a:p>
            <a:pPr lvl="1"/>
            <a:r>
              <a:rPr lang="es-ES_tradnl" sz="1100" noProof="0" dirty="0"/>
              <a:t>Respetar las opiniones de los demás</a:t>
            </a:r>
          </a:p>
          <a:p>
            <a:pPr lvl="1"/>
            <a:r>
              <a:rPr lang="es-ES_tradnl" sz="1100" noProof="0" dirty="0"/>
              <a:t>Darle espacio y tiempo a cada participante para expresar su opinión</a:t>
            </a:r>
          </a:p>
          <a:p>
            <a:pPr lvl="1"/>
            <a:r>
              <a:rPr lang="es-ES_tradnl" sz="1100" noProof="0" dirty="0"/>
              <a:t>Ser puntuales</a:t>
            </a:r>
          </a:p>
          <a:p>
            <a:pPr lvl="1"/>
            <a:r>
              <a:rPr lang="es-ES_tradnl" sz="1100" noProof="0" dirty="0"/>
              <a:t>Cuestionar las ideas, no a las personas</a:t>
            </a:r>
          </a:p>
          <a:p>
            <a:pPr marL="627063" marR="0" lvl="1" indent="-1698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_tradnl" sz="1100" noProof="0" dirty="0"/>
              <a:t>Anonimizar los ejemplos de casos reales (este acuerdo debe hacer parte de la lista final)</a:t>
            </a:r>
          </a:p>
          <a:p>
            <a:pPr lvl="1"/>
            <a:r>
              <a:rPr lang="es-ES_tradnl" sz="1100" noProof="0" dirty="0"/>
              <a:t>Se debe respetar el carácter confidencial de las experiencias que los/as participantes compartan y los temas delicados que se traten (este acuerdo debe hacer parte de la lista final)</a:t>
            </a:r>
            <a:endParaRPr lang="es-ES_tradnl" sz="1150" noProof="0" dirty="0"/>
          </a:p>
          <a:p>
            <a:pPr marL="0" indent="0">
              <a:buNone/>
            </a:pPr>
            <a:endParaRPr lang="es-ES_tradnl" sz="1150" b="1" noProof="0" dirty="0"/>
          </a:p>
          <a:p>
            <a:pPr marL="0" indent="0">
              <a:buNone/>
            </a:pPr>
            <a:r>
              <a:rPr lang="es-ES_tradnl" sz="1150" b="1" noProof="0" dirty="0"/>
              <a:t>CONCLUSIÓN</a:t>
            </a:r>
          </a:p>
          <a:p>
            <a:r>
              <a:rPr lang="es-ES_tradnl" sz="1100" i="1" noProof="0" dirty="0"/>
              <a:t>¿Alguien tiene algo más que añadir?</a:t>
            </a:r>
          </a:p>
          <a:p>
            <a:r>
              <a:rPr lang="es-ES_tradnl" sz="1100" noProof="0" dirty="0"/>
              <a:t>Recuérdeles los acuerdos de aprendizaje.</a:t>
            </a:r>
          </a:p>
          <a:p>
            <a:r>
              <a:rPr lang="es-ES_tradnl" sz="1100" noProof="0" dirty="0"/>
              <a:t>Cuelgue el rotafolio con los acuerdos en la pared.</a:t>
            </a:r>
            <a:endParaRPr lang="es-ES_tradnl" sz="1150" noProof="0" dirty="0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2F00743E-B959-F617-FDD4-4E3CBA80EC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Google Shape;725;p48:notes">
            <a:extLst>
              <a:ext uri="{FF2B5EF4-FFF2-40B4-BE49-F238E27FC236}">
                <a16:creationId xmlns:a16="http://schemas.microsoft.com/office/drawing/2014/main" id="{CF9D5FF1-4A7B-C056-B0BF-6F6F45799B6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8350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ADAPTAR AL CONTEXTO</a:t>
            </a:r>
          </a:p>
          <a:p>
            <a:r>
              <a:rPr lang="es-ES_tradnl" noProof="0" dirty="0"/>
              <a:t>Presente el cronograma de la formación en esta diapositiva.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endParaRPr lang="es-ES_tradnl" noProof="0" dirty="0"/>
          </a:p>
          <a:p>
            <a:pPr marL="0" indent="0">
              <a:buNone/>
            </a:pPr>
            <a:r>
              <a:rPr lang="es-ES_tradnl" b="1" noProof="0" dirty="0"/>
              <a:t>EXPLICAR</a:t>
            </a:r>
          </a:p>
          <a:p>
            <a:r>
              <a:rPr lang="es-ES_tradnl" noProof="0" dirty="0"/>
              <a:t>Presente el contenido de la diapositiva.</a:t>
            </a:r>
          </a:p>
          <a:p>
            <a:r>
              <a:rPr lang="es-ES_tradnl" noProof="0" dirty="0"/>
              <a:t>Compruebe que los/as participantes tengan claros los módulos, el cronograma y los contenidos de la formación.</a:t>
            </a:r>
          </a:p>
          <a:p>
            <a:endParaRPr lang="es-ES_tradnl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3D98006-39FF-F286-5DDA-79B03AA76E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5A565DF-795E-C3A3-77AC-F0A556B81B3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noProof="0" dirty="0"/>
              <a:t>PREPARACIÓN</a:t>
            </a:r>
          </a:p>
          <a:p>
            <a:r>
              <a:rPr lang="es-ES_tradnl" noProof="0" dirty="0"/>
              <a:t>En un rotafolio o pizarra, escriba los módulos correspondientes al Nivel 1, y asegúrese de que los/as participantes no puedan ver la lista, solo usted:</a:t>
            </a:r>
          </a:p>
          <a:p>
            <a:pPr lvl="1"/>
            <a:r>
              <a:rPr lang="es-ES_tradnl" noProof="0" dirty="0"/>
              <a:t>Fundamentos de la protección de la infancia</a:t>
            </a:r>
          </a:p>
          <a:p>
            <a:pPr lvl="1"/>
            <a:r>
              <a:rPr lang="es-ES_tradnl" noProof="0" dirty="0"/>
              <a:t>Fundamentos de la gestión de casos</a:t>
            </a:r>
          </a:p>
          <a:p>
            <a:pPr lvl="1"/>
            <a:r>
              <a:rPr lang="es-ES_tradnl" noProof="0" dirty="0"/>
              <a:t>Comunicación con menores: niños, niñas y adolescentes</a:t>
            </a:r>
          </a:p>
          <a:p>
            <a:pPr lvl="1"/>
            <a:r>
              <a:rPr lang="es-ES_tradnl" noProof="0" dirty="0"/>
              <a:t>Salud mental y apoyo psicosocial</a:t>
            </a:r>
          </a:p>
          <a:p>
            <a:pPr lvl="1"/>
            <a:r>
              <a:rPr lang="es-ES_tradnl" noProof="0" dirty="0"/>
              <a:t>Apoyo inmediato</a:t>
            </a:r>
          </a:p>
          <a:p>
            <a:pPr lvl="1"/>
            <a:r>
              <a:rPr lang="es-ES_tradnl" noProof="0" dirty="0"/>
              <a:t>Identificación y registro</a:t>
            </a:r>
          </a:p>
          <a:p>
            <a:pPr lvl="1"/>
            <a:r>
              <a:rPr lang="es-ES_tradnl" noProof="0" dirty="0"/>
              <a:t>Evaluación</a:t>
            </a:r>
          </a:p>
          <a:p>
            <a:pPr lvl="1"/>
            <a:r>
              <a:rPr lang="es-ES_tradnl" noProof="0" dirty="0"/>
              <a:t>Plan de caso</a:t>
            </a:r>
          </a:p>
          <a:p>
            <a:pPr lvl="1"/>
            <a:r>
              <a:rPr lang="es-ES_tradnl" noProof="0" dirty="0"/>
              <a:t>Implementación del plan de caso</a:t>
            </a:r>
          </a:p>
          <a:p>
            <a:pPr lvl="1"/>
            <a:r>
              <a:rPr lang="es-ES_tradnl" noProof="0" dirty="0"/>
              <a:t>Seguimiento y revisión</a:t>
            </a:r>
          </a:p>
          <a:p>
            <a:pPr lvl="1"/>
            <a:r>
              <a:rPr lang="es-ES_tradnl" noProof="0" dirty="0"/>
              <a:t>Cierre de casos</a:t>
            </a:r>
          </a:p>
          <a:p>
            <a:r>
              <a:rPr lang="es-ES_tradnl" noProof="0" dirty="0"/>
              <a:t>Divida una hoja del rotafolio en dos columnas. Escriba "Útil" en la columna de la izquierda y ”Menos útil" a la derecha, y cuélguela en la pared.</a:t>
            </a:r>
          </a:p>
          <a:p>
            <a:pPr marL="0" indent="0">
              <a:buNone/>
            </a:pPr>
            <a:r>
              <a:rPr lang="es-ES_tradnl" noProof="0" dirty="0"/>
              <a:t>______________________________________________________________________________</a:t>
            </a:r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QUIZ (10 minutos)</a:t>
            </a:r>
          </a:p>
          <a:p>
            <a:r>
              <a:rPr lang="es-ES_tradnl" i="1" noProof="0" dirty="0"/>
              <a:t>Ahora, vamos a reflexionar un poco sobre el Nivel 1 y sobre lo que hemos aprendido acerca de la gestión de casos y la labor de los/as asistentes sociales. </a:t>
            </a:r>
          </a:p>
          <a:p>
            <a:r>
              <a:rPr lang="es-ES_tradnl" i="1" noProof="0" dirty="0"/>
              <a:t>¿Recordamos los contenidos del Nivel 1?</a:t>
            </a:r>
          </a:p>
          <a:p>
            <a:r>
              <a:rPr lang="es-ES_tradnl" noProof="0" dirty="0"/>
              <a:t>Pida a los/as participantes que digan los nombres de los módulos del primer nivel. </a:t>
            </a:r>
          </a:p>
          <a:p>
            <a:r>
              <a:rPr lang="es-ES_tradnl" noProof="0" dirty="0"/>
              <a:t>Vaya marcando los módulos en la lista que hizo en el rotafolio que preparó con anterioridad. </a:t>
            </a:r>
          </a:p>
          <a:p>
            <a:r>
              <a:rPr lang="es-ES_tradnl" noProof="0" dirty="0"/>
              <a:t>Cuando haya terminado, pegue la lista con los módulos del nivel 1 en la pared o en la pizarra.</a:t>
            </a:r>
            <a:endParaRPr lang="es-ES_tradnl" b="1" noProof="0" dirty="0"/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CONTINÚA EN LA SIGUIENTE DIAPOSITIVA </a:t>
            </a:r>
            <a:r>
              <a:rPr lang="es-ES_tradnl" b="1" noProof="0" dirty="0">
                <a:sym typeface="Wingdings" panose="05000000000000000000" pitchFamily="2" charset="2"/>
              </a:rPr>
              <a:t></a:t>
            </a:r>
            <a:endParaRPr lang="es-ES_tradnl" b="1" noProof="0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9015CC5-FE56-DC1C-2324-1423920FA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09D7EC1-F8FB-F635-56F8-21F3B6EB2E9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0:notes"/>
          <p:cNvSpPr txBox="1">
            <a:spLocks noGrp="1"/>
          </p:cNvSpPr>
          <p:nvPr>
            <p:ph type="body" idx="1"/>
          </p:nvPr>
        </p:nvSpPr>
        <p:spPr>
          <a:xfrm>
            <a:off x="477838" y="460375"/>
            <a:ext cx="6143625" cy="9211334"/>
          </a:xfrm>
        </p:spPr>
        <p:txBody>
          <a:bodyPr/>
          <a:lstStyle/>
          <a:p>
            <a:pPr marL="0" indent="0">
              <a:buNone/>
            </a:pPr>
            <a:r>
              <a:rPr lang="es-ES_tradnl" b="1" noProof="0" dirty="0"/>
              <a:t>INTRODUCCIÓN</a:t>
            </a:r>
            <a:endParaRPr lang="es-ES_tradnl" noProof="0" dirty="0"/>
          </a:p>
          <a:p>
            <a:r>
              <a:rPr lang="es-ES_tradnl" noProof="0" dirty="0"/>
              <a:t>Reparta notas adhesivas entre los/as participantes.</a:t>
            </a:r>
          </a:p>
          <a:p>
            <a:r>
              <a:rPr lang="es-ES_tradnl" noProof="0" dirty="0"/>
              <a:t>Divida a los/as participantes en parejas.</a:t>
            </a:r>
          </a:p>
          <a:p>
            <a:r>
              <a:rPr lang="es-ES_tradnl" i="1" noProof="0" dirty="0"/>
              <a:t>El propósito de esta actividad es reflexionar sobre sus experiencias en el Nivel 1 del curso de formación básica en la gestión de casos y su utilidad en su labor como asistentes sociales.</a:t>
            </a:r>
          </a:p>
          <a:p>
            <a:r>
              <a:rPr lang="es-ES_tradnl" i="1" noProof="0" dirty="0"/>
              <a:t>En parejas:</a:t>
            </a:r>
          </a:p>
          <a:p>
            <a:pPr lvl="1"/>
            <a:r>
              <a:rPr lang="es-ES_tradnl" i="1" noProof="0" dirty="0"/>
              <a:t>En las notas adhesivas, escriban los temas o ejercicios del Nivel 1 que les hayan resultado útiles y que hayan puesto en práctica en la gestión de casos durante estos últimos meses.</a:t>
            </a:r>
          </a:p>
          <a:p>
            <a:pPr lvl="1"/>
            <a:r>
              <a:rPr lang="es-ES_tradnl" i="1" noProof="0" dirty="0"/>
              <a:t>Ubiquen esas notas adhesivas en la columna marcada con “Útil”</a:t>
            </a:r>
          </a:p>
          <a:p>
            <a:pPr lvl="1"/>
            <a:r>
              <a:rPr lang="es-ES_tradnl" i="1" noProof="0" dirty="0"/>
              <a:t>Escriban también en las notas adhesivas los temas que les hayan resultado menos útiles o que no hayan utilizado en los últimos meses.</a:t>
            </a:r>
          </a:p>
          <a:p>
            <a:pPr lvl="1"/>
            <a:r>
              <a:rPr lang="es-ES_tradnl" i="1" noProof="0" dirty="0"/>
              <a:t>Ubiquen esas notas adhesivas en la columna marcada con “Menos útil”</a:t>
            </a:r>
          </a:p>
          <a:p>
            <a:pPr lvl="1"/>
            <a:r>
              <a:rPr lang="es-ES_tradnl" i="1" noProof="0" dirty="0"/>
              <a:t>Si desean tomar apuntes, pueden hacerlo en </a:t>
            </a:r>
            <a:r>
              <a:rPr lang="es-ES_tradnl" b="1" i="1" noProof="0" dirty="0"/>
              <a:t>la página 5 del Cuaderno de ejercicios: Nivel 1 – Reflexión.</a:t>
            </a:r>
            <a:endParaRPr lang="es-ES_tradnl" i="1" noProof="0" dirty="0"/>
          </a:p>
          <a:p>
            <a:pPr marL="0" indent="0">
              <a:buNone/>
            </a:pPr>
            <a:endParaRPr lang="es-ES_tradnl" b="1" noProof="0" dirty="0"/>
          </a:p>
          <a:p>
            <a:pPr marL="0" indent="0">
              <a:buNone/>
            </a:pPr>
            <a:r>
              <a:rPr lang="es-ES_tradnl" b="1" noProof="0" dirty="0"/>
              <a:t>ACTIVIDAD EN PAREJAS (10 minutos)</a:t>
            </a:r>
            <a:endParaRPr lang="es-ES_tradnl" noProof="0" dirty="0"/>
          </a:p>
          <a:p>
            <a:r>
              <a:rPr lang="es-ES_tradnl" noProof="0" dirty="0"/>
              <a:t>Dé 10 minutos a los/as participantes para hacer la actividad.</a:t>
            </a:r>
          </a:p>
          <a:p>
            <a:endParaRPr lang="es-ES_tradnl" noProof="0" dirty="0"/>
          </a:p>
          <a:p>
            <a:pPr marL="0" lvl="0" indent="0">
              <a:buNone/>
            </a:pPr>
            <a:r>
              <a:rPr lang="es-ES_tradnl" b="1" noProof="0" dirty="0"/>
              <a:t>DEBATE GENERAL (20 minutos)</a:t>
            </a:r>
          </a:p>
          <a:p>
            <a:r>
              <a:rPr lang="es-ES_tradnl" noProof="0" dirty="0"/>
              <a:t>Revise las notas adhesivas con los/as participantes. </a:t>
            </a:r>
          </a:p>
          <a:p>
            <a:r>
              <a:rPr lang="es-ES_tradnl" noProof="0" dirty="0"/>
              <a:t>Identifique tendencias o elementos recurrentes,</a:t>
            </a:r>
          </a:p>
          <a:p>
            <a:r>
              <a:rPr lang="es-ES_tradnl" noProof="0" dirty="0"/>
              <a:t>Dé tiempo a los/as participantes para debatir sobre sus respuestas.</a:t>
            </a:r>
          </a:p>
        </p:txBody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09D7EC1-F8FB-F635-56F8-21F3B6EB2E9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948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12B24-9FE7-5C5C-12DE-5D48E8A70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7DD04-84BE-055C-D51F-9504E5B38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2F3E3-9550-B9BC-1489-AA126E695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82EF-B9F9-0858-B58F-269849A5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D9FFC-A866-F6F3-96C6-7EB7D438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7887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F41EE-62DB-B5EF-C451-A64002CE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20B0B7-F070-92DE-A4C8-B50D993A6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9694B-EEF2-5EFC-16B1-969C7F321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1E53D-F09B-1D46-B60D-505BF7CC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61913-636A-4624-4ACD-99884E37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1850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6F096C-04AA-FCD5-D989-686C45D0FF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464AD-A28B-C3E2-5CA5-E5ACF30B9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8011B-A934-2187-CC29-CEED062B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76362-314D-2CF8-E6F8-B9FAC91B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2F3F5-60B8-588C-CC60-147987E48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18656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chemeClr val="accent5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9"/>
          <p:cNvSpPr txBox="1">
            <a:spLocks noGrp="1"/>
          </p:cNvSpPr>
          <p:nvPr>
            <p:ph type="title"/>
          </p:nvPr>
        </p:nvSpPr>
        <p:spPr>
          <a:xfrm>
            <a:off x="796385" y="3099692"/>
            <a:ext cx="10292029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54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750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bg>
      <p:bgPr>
        <a:solidFill>
          <a:schemeClr val="accent5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8"/>
          <p:cNvSpPr/>
          <p:nvPr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8"/>
          <p:cNvSpPr txBox="1">
            <a:spLocks noGrp="1"/>
          </p:cNvSpPr>
          <p:nvPr>
            <p:ph type="title"/>
          </p:nvPr>
        </p:nvSpPr>
        <p:spPr>
          <a:xfrm>
            <a:off x="1243425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2397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rgbClr val="DEF3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0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  <a:defRPr sz="3200" b="1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08469B-DFB9-11F3-B821-BDA3CF64D3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0302ADF-3C9D-2BDC-7DAF-E65CF29518E8}"/>
              </a:ext>
            </a:extLst>
          </p:cNvPr>
          <p:cNvSpPr/>
          <p:nvPr userDrawn="1"/>
        </p:nvSpPr>
        <p:spPr>
          <a:xfrm>
            <a:off x="766810" y="6277443"/>
            <a:ext cx="9659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2 Module 1: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Essential Competencies for Child Protection Case Management</a:t>
            </a:r>
          </a:p>
        </p:txBody>
      </p:sp>
    </p:spTree>
    <p:extLst>
      <p:ext uri="{BB962C8B-B14F-4D97-AF65-F5344CB8AC3E}">
        <p14:creationId xmlns:p14="http://schemas.microsoft.com/office/powerpoint/2010/main" val="151926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6FA9-9069-12A7-1B4D-65FFEEF6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683AD-C166-C4ED-19DE-827F8364A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8D118-4DB0-F96D-8692-FB32AE850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B0C49-FB34-DA3D-9442-6F08383D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EEAC4-B1BA-6DCE-BD8F-3B0C17989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50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A160-0E7A-DC85-8C0A-79A519D08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92F24-7F07-CAD8-6472-B6847C434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9B9E6-06D6-F6A5-7BAE-A964E05F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157AD-75AC-D9F7-52D6-FF399F36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452A9-E1CF-69F7-1324-33DB80C0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2312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2AC6-D99B-53E5-1E71-DC53454A4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DDCF3-87BA-02A7-1C74-A2EB556D9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26506-4BD4-B6EA-B232-D19F6D770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418D7-7B4E-D2F4-2A81-A46C209F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4F8C6-20E1-3506-C2FD-46ACDD0A1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BF42F-37CA-BCB1-D6DC-2AECEF51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6192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6EC02-D297-DCB1-ADF5-DEF069C10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0C68A-02DA-0C70-93EC-C7BD18C5D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12466-BD93-6CF9-3624-4B296FD83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1C9A2-36C2-742B-3333-34DB413289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DB5CE7-A52E-4DBE-CC41-890D3448F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7CC2E3-970F-95D8-9417-189CADE6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ABFBC0-EE8F-D31C-0004-23AA7638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30121-8412-82BD-0321-8E47216C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4759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9B078-F263-038B-E9EC-FE50F9B9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323A2E-C174-4740-D6EF-C7B88BE27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DD6EA-E29D-3355-ABBE-28E955CFD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17BC9-8EF9-0031-111A-545A0AF64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7478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AE327-D94E-2BDE-1311-73865E16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227449-877A-7451-65EC-64BC2A0C0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864A2-A2B5-86B1-D09E-DC2BB64F9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3837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255B-ADEC-D813-3EA4-A6DCDE987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842AD-4F93-898B-C4CF-8A356FD7F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CC9A-3CF1-E9CA-9812-58A05B1E4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3BA2A-8DAB-B79B-E691-9718BFD4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440C0-A231-1346-A301-0E885DA26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E417AB-FEBB-66AC-0D86-E8528BF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8017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56732-616A-F963-89BA-6F92D09B8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DA14D6-DF12-35AE-0B56-A1CD5EA70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87EDA-4827-27CF-6FA2-3879E129B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5B2A5-07F6-F550-5EF6-8666AD59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1847D-93F1-440D-B2AA-6F01A6A6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FC5BF-0359-B366-3DC7-3735165B2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338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4156EB-54E2-0B0A-FFAB-E645628A2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Haga clic para editar el estilo del título principal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22220-753B-36DA-DCD2-B9BD3F355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editar los estilos de texto maestro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30796-2335-B7AB-C708-AD146C4A9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6C0E8-8BD5-49DD-A2DF-B3A158BAF615}" type="datetimeFigureOut">
              <a:rPr lang="en-BE" smtClean="0"/>
              <a:t>02/05/2023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0776E-C267-7AB8-E07D-67931CF25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0DF11-B4D3-D52D-FF01-16A10936E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2F17E-2A57-4CC8-BAE5-CA133157AAE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6922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B6F_A02F42FF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8.sv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6CE0DD3-B152-EF49-0B87-EA91D9ADDADA}"/>
              </a:ext>
            </a:extLst>
          </p:cNvPr>
          <p:cNvSpPr txBox="1"/>
          <p:nvPr/>
        </p:nvSpPr>
        <p:spPr>
          <a:xfrm>
            <a:off x="851850" y="1083826"/>
            <a:ext cx="5580481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100" b="1" dirty="0">
                <a:solidFill>
                  <a:schemeClr val="accent5"/>
                </a:solidFill>
                <a:latin typeface="Garamond" panose="02020404030301010803" pitchFamily="18" charset="0"/>
              </a:rPr>
              <a:t>Competencias esenciales para la gestión de casos de protección de la infancia</a:t>
            </a:r>
          </a:p>
          <a:p>
            <a:endParaRPr lang="es-ES_tradnl" sz="2400" b="1" spc="300" dirty="0">
              <a:solidFill>
                <a:schemeClr val="accent5"/>
              </a:solidFill>
              <a:latin typeface="Garamond" panose="02020404030301010803" pitchFamily="18" charset="0"/>
            </a:endParaRPr>
          </a:p>
          <a:p>
            <a:r>
              <a:rPr lang="es-ES_tradnl" sz="2400" b="1" spc="300" dirty="0">
                <a:solidFill>
                  <a:schemeClr val="accent5"/>
                </a:solidFill>
                <a:latin typeface="Garamond" panose="02020404030301010803" pitchFamily="18" charset="0"/>
              </a:rPr>
              <a:t>NIVEL 2 MÓDULO 1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4782CCA3-79D2-A99D-66CB-6A89398526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5213247"/>
            <a:ext cx="2405008" cy="923462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0D464BAA-D072-E659-3EC5-F82DAEE8E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5314888"/>
            <a:ext cx="2405009" cy="685884"/>
          </a:xfrm>
          <a:prstGeom prst="rect">
            <a:avLst/>
          </a:prstGeom>
        </p:spPr>
      </p:pic>
      <p:sp>
        <p:nvSpPr>
          <p:cNvPr id="15" name="Hexagon 14">
            <a:extLst>
              <a:ext uri="{FF2B5EF4-FFF2-40B4-BE49-F238E27FC236}">
                <a16:creationId xmlns:a16="http://schemas.microsoft.com/office/drawing/2014/main" id="{38755212-6F0A-4037-AD22-C26F6779D166}"/>
              </a:ext>
            </a:extLst>
          </p:cNvPr>
          <p:cNvSpPr/>
          <p:nvPr/>
        </p:nvSpPr>
        <p:spPr>
          <a:xfrm rot="1782986">
            <a:off x="6629402" y="1583539"/>
            <a:ext cx="4510404" cy="388826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BD0E9B9F-1041-463F-91D9-D48CB1262F70}"/>
              </a:ext>
            </a:extLst>
          </p:cNvPr>
          <p:cNvSpPr/>
          <p:nvPr/>
        </p:nvSpPr>
        <p:spPr>
          <a:xfrm>
            <a:off x="7568017" y="2099659"/>
            <a:ext cx="2667364" cy="2667364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Objetivos de aprendizaje</a:t>
            </a:r>
            <a:endParaRPr lang="es-ES_tradnl"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416" name="Google Shape;416;p11"/>
          <p:cNvGrpSpPr/>
          <p:nvPr/>
        </p:nvGrpSpPr>
        <p:grpSpPr>
          <a:xfrm>
            <a:off x="9202889" y="2182183"/>
            <a:ext cx="1196375" cy="868968"/>
            <a:chOff x="6878053" y="1156317"/>
            <a:chExt cx="1431178" cy="1039513"/>
          </a:xfrm>
        </p:grpSpPr>
        <p:grpSp>
          <p:nvGrpSpPr>
            <p:cNvPr id="417" name="Google Shape;417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18" name="Google Shape;418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19" name="Google Shape;419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20" name="Google Shape;420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1" name="Google Shape;421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422" name="Google Shape;422;p11"/>
          <p:cNvGrpSpPr/>
          <p:nvPr/>
        </p:nvGrpSpPr>
        <p:grpSpPr>
          <a:xfrm>
            <a:off x="1729857" y="2094103"/>
            <a:ext cx="1196375" cy="868968"/>
            <a:chOff x="6878053" y="1156317"/>
            <a:chExt cx="1431178" cy="1039513"/>
          </a:xfrm>
        </p:grpSpPr>
        <p:grpSp>
          <p:nvGrpSpPr>
            <p:cNvPr id="423" name="Google Shape;423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24" name="Google Shape;424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25" name="Google Shape;425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26" name="Google Shape;426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7" name="Google Shape;427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428" name="Google Shape;428;p11"/>
          <p:cNvGrpSpPr/>
          <p:nvPr/>
        </p:nvGrpSpPr>
        <p:grpSpPr>
          <a:xfrm>
            <a:off x="5495701" y="2139582"/>
            <a:ext cx="1196375" cy="868968"/>
            <a:chOff x="6878053" y="1156317"/>
            <a:chExt cx="1431178" cy="1039513"/>
          </a:xfrm>
        </p:grpSpPr>
        <p:grpSp>
          <p:nvGrpSpPr>
            <p:cNvPr id="429" name="Google Shape;429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30" name="Google Shape;430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31" name="Google Shape;431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32" name="Google Shape;432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435" name="Google Shape;435;p11"/>
          <p:cNvSpPr txBox="1"/>
          <p:nvPr/>
        </p:nvSpPr>
        <p:spPr>
          <a:xfrm>
            <a:off x="838200" y="3429000"/>
            <a:ext cx="3157105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_tradnl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Explicar las competencias que son esenciales para la gestión de casos de protección de la infancia en la acción humanitaria</a:t>
            </a:r>
            <a:endParaRPr lang="es-ES_tradnl" sz="2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36" name="Google Shape;436;p11"/>
          <p:cNvSpPr txBox="1"/>
          <p:nvPr/>
        </p:nvSpPr>
        <p:spPr>
          <a:xfrm>
            <a:off x="8214754" y="3429000"/>
            <a:ext cx="3350062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_tradnl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Citar ejemplos relacionados con los principios rectores de la gestión de casos de protección de la infancia y analizarlos en detalle</a:t>
            </a:r>
            <a:endParaRPr lang="es-ES_tradnl" sz="2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37" name="Google Shape;437;p11"/>
          <p:cNvSpPr txBox="1"/>
          <p:nvPr/>
        </p:nvSpPr>
        <p:spPr>
          <a:xfrm>
            <a:off x="4572992" y="3429000"/>
            <a:ext cx="3157105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Formular preguntas que nos ayuden a reflexionar sobre nuestras experiencias y llevar a cabo un ejercicio de reflexión</a:t>
            </a:r>
            <a:endParaRPr lang="es-ES_tradnl" sz="2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C5C00AB-A585-C1BE-2A8D-6CC10C17B5DF}"/>
              </a:ext>
            </a:extLst>
          </p:cNvPr>
          <p:cNvGrpSpPr/>
          <p:nvPr/>
        </p:nvGrpSpPr>
        <p:grpSpPr>
          <a:xfrm>
            <a:off x="10228983" y="284714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55B1F47E-1652-282F-08FD-961997DA5409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EBB385-6A7A-A21B-7AEE-4642A1734CCF}"/>
                </a:ext>
              </a:extLst>
            </p:cNvPr>
            <p:cNvGrpSpPr/>
            <p:nvPr/>
          </p:nvGrpSpPr>
          <p:grpSpPr>
            <a:xfrm>
              <a:off x="10741851" y="747986"/>
              <a:ext cx="562136" cy="634675"/>
              <a:chOff x="760175" y="830142"/>
              <a:chExt cx="867619" cy="979579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DC1D03B-DE79-D1E4-4AEC-4129A8E69E63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27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3466D3-F4CA-7F1A-72B8-B892CE836AD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B3306D-9510-380C-C8B5-838D1B1D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2</a:t>
            </a:r>
            <a:br>
              <a:rPr lang="es-ES_tradnl" sz="2400" b="1" dirty="0">
                <a:solidFill>
                  <a:schemeClr val="bg1"/>
                </a:solidFill>
                <a:latin typeface="Garamond"/>
              </a:rPr>
            </a:br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La reflexión como herramienta de aprendizaje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2230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 descr="Lightbulb and gear with solid fill">
            <a:extLst>
              <a:ext uri="{FF2B5EF4-FFF2-40B4-BE49-F238E27FC236}">
                <a16:creationId xmlns:a16="http://schemas.microsoft.com/office/drawing/2014/main" id="{97F94143-3FD0-4386-4F16-6A3934AC3C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84300" y="1615268"/>
            <a:ext cx="2233565" cy="22335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1437DE-70B6-8C3E-EA89-0E5A083E5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Aprender haciendo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AB1633-AE1E-0EC3-0823-9B2979C79591}"/>
              </a:ext>
            </a:extLst>
          </p:cNvPr>
          <p:cNvSpPr txBox="1"/>
          <p:nvPr/>
        </p:nvSpPr>
        <p:spPr>
          <a:xfrm>
            <a:off x="5666376" y="2817782"/>
            <a:ext cx="56874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>
                <a:latin typeface="Arial" panose="020B0604020202020204" pitchFamily="34" charset="0"/>
                <a:cs typeface="Arial" panose="020B0604020202020204" pitchFamily="34" charset="0"/>
              </a:rPr>
              <a:t>Lo que oigo, lo olvido. </a:t>
            </a:r>
          </a:p>
          <a:p>
            <a:r>
              <a:rPr lang="es-ES_tradnl" sz="3200" b="1">
                <a:latin typeface="Arial" panose="020B0604020202020204" pitchFamily="34" charset="0"/>
                <a:cs typeface="Arial" panose="020B0604020202020204" pitchFamily="34" charset="0"/>
              </a:rPr>
              <a:t>Lo que veo, lo recuerdo.</a:t>
            </a:r>
          </a:p>
          <a:p>
            <a:r>
              <a:rPr lang="es-ES_tradnl" sz="3200" b="1">
                <a:latin typeface="Arial" panose="020B0604020202020204" pitchFamily="34" charset="0"/>
                <a:cs typeface="Arial" panose="020B0604020202020204" pitchFamily="34" charset="0"/>
              </a:rPr>
              <a:t>Lo que hago, lo entiendo. </a:t>
            </a:r>
          </a:p>
          <a:p>
            <a:endParaRPr lang="es-ES_tradnl" sz="16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sz="1600" i="1">
                <a:latin typeface="Arial" panose="020B0604020202020204" pitchFamily="34" charset="0"/>
                <a:cs typeface="Arial" panose="020B0604020202020204" pitchFamily="34" charset="0"/>
              </a:rPr>
              <a:t>Traducción adaptada del proverbio de Xunzi (340 - 245 a.C.) </a:t>
            </a:r>
          </a:p>
        </p:txBody>
      </p:sp>
      <p:pic>
        <p:nvPicPr>
          <p:cNvPr id="5" name="Graphic 4" descr="Walk with solid fill">
            <a:extLst>
              <a:ext uri="{FF2B5EF4-FFF2-40B4-BE49-F238E27FC236}">
                <a16:creationId xmlns:a16="http://schemas.microsoft.com/office/drawing/2014/main" id="{AC7275D3-9377-6F2A-7477-26FF57F784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5900" y="1953377"/>
            <a:ext cx="3790912" cy="3790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14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9DAE2-5B17-A36B-1A9B-48F3B7A69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Práctica reflexiva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F1047192-6138-D7BA-29FD-5EF292D472F2}"/>
              </a:ext>
            </a:extLst>
          </p:cNvPr>
          <p:cNvSpPr/>
          <p:nvPr/>
        </p:nvSpPr>
        <p:spPr>
          <a:xfrm>
            <a:off x="708404" y="1979734"/>
            <a:ext cx="3161199" cy="645105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" name="Arrow: Chevron 3">
            <a:extLst>
              <a:ext uri="{FF2B5EF4-FFF2-40B4-BE49-F238E27FC236}">
                <a16:creationId xmlns:a16="http://schemas.microsoft.com/office/drawing/2014/main" id="{068DBF95-1E3A-2F5D-1072-A7E34417BD50}"/>
              </a:ext>
            </a:extLst>
          </p:cNvPr>
          <p:cNvSpPr/>
          <p:nvPr/>
        </p:nvSpPr>
        <p:spPr>
          <a:xfrm>
            <a:off x="4348891" y="1979734"/>
            <a:ext cx="3161199" cy="645105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12FC1E1E-B94C-55D3-87BC-FA50FEC4B4F0}"/>
              </a:ext>
            </a:extLst>
          </p:cNvPr>
          <p:cNvSpPr/>
          <p:nvPr/>
        </p:nvSpPr>
        <p:spPr>
          <a:xfrm>
            <a:off x="7989379" y="1979734"/>
            <a:ext cx="3161199" cy="645105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6CFF38-BE09-B044-BC1B-8A6D507CA273}"/>
              </a:ext>
            </a:extLst>
          </p:cNvPr>
          <p:cNvSpPr txBox="1"/>
          <p:nvPr/>
        </p:nvSpPr>
        <p:spPr>
          <a:xfrm>
            <a:off x="782390" y="2073979"/>
            <a:ext cx="27770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SUCEDIÓ?</a:t>
            </a:r>
            <a:endParaRPr lang="es-ES_tradnl" sz="24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19D6DC-0FF9-F5C5-8346-B5450327A475}"/>
              </a:ext>
            </a:extLst>
          </p:cNvPr>
          <p:cNvSpPr txBox="1"/>
          <p:nvPr/>
        </p:nvSpPr>
        <p:spPr>
          <a:xfrm>
            <a:off x="4627940" y="2073979"/>
            <a:ext cx="26070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¿Y ENTONCES?</a:t>
            </a:r>
            <a:endParaRPr lang="es-ES_tradnl" sz="2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62141C-AF97-D7AF-6C49-A3F8022E4449}"/>
              </a:ext>
            </a:extLst>
          </p:cNvPr>
          <p:cNvSpPr txBox="1"/>
          <p:nvPr/>
        </p:nvSpPr>
        <p:spPr>
          <a:xfrm>
            <a:off x="8415024" y="2073979"/>
            <a:ext cx="25928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¿Y AHORA QUÉ?</a:t>
            </a:r>
            <a:endParaRPr lang="es-ES_tradnl" sz="2000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5AAC2A8-A65C-612A-095D-CA6CAD7E3F33}"/>
              </a:ext>
            </a:extLst>
          </p:cNvPr>
          <p:cNvGrpSpPr/>
          <p:nvPr/>
        </p:nvGrpSpPr>
        <p:grpSpPr>
          <a:xfrm>
            <a:off x="762069" y="3007942"/>
            <a:ext cx="3297817" cy="2615050"/>
            <a:chOff x="6355443" y="2768909"/>
            <a:chExt cx="4819103" cy="3821376"/>
          </a:xfrm>
          <a:solidFill>
            <a:schemeClr val="accent5">
              <a:lumMod val="20000"/>
              <a:lumOff val="80000"/>
            </a:schemeClr>
          </a:solidFill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2CF1811-B587-1270-228A-B45B1A744611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9225526C-5616-38BC-4020-08E4E8E7394F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4B1CEB12-0C83-E27C-0CAE-53FCCD95BA39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830E6DC7-232B-0521-86DC-DE258DA80097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1FB114E1-8AE9-98CC-A3A0-1F2B39E57E91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2909088-019A-1086-7A9E-22DDD64EB6F6}"/>
                </a:ext>
              </a:extLst>
            </p:cNvPr>
            <p:cNvSpPr/>
            <p:nvPr/>
          </p:nvSpPr>
          <p:spPr>
            <a:xfrm>
              <a:off x="10489490" y="5535526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D50901B-D668-9479-328F-EC21F26C2BDE}"/>
                </a:ext>
              </a:extLst>
            </p:cNvPr>
            <p:cNvSpPr/>
            <p:nvPr/>
          </p:nvSpPr>
          <p:spPr>
            <a:xfrm>
              <a:off x="10150272" y="6247757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CAAAE80-1AD4-A3EF-D797-784AA522439B}"/>
              </a:ext>
            </a:extLst>
          </p:cNvPr>
          <p:cNvSpPr txBox="1"/>
          <p:nvPr/>
        </p:nvSpPr>
        <p:spPr>
          <a:xfrm>
            <a:off x="1122966" y="3768957"/>
            <a:ext cx="22648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i="1" dirty="0">
                <a:latin typeface="Arial" panose="020B0604020202020204" pitchFamily="34" charset="0"/>
                <a:cs typeface="Arial" panose="020B0604020202020204" pitchFamily="34" charset="0"/>
              </a:rPr>
              <a:t>¿Qué sucedió? ¿Qué hice? 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EE6CFA0-FA00-2946-29E3-05DA8443F981}"/>
              </a:ext>
            </a:extLst>
          </p:cNvPr>
          <p:cNvGrpSpPr/>
          <p:nvPr/>
        </p:nvGrpSpPr>
        <p:grpSpPr>
          <a:xfrm>
            <a:off x="4392806" y="2936975"/>
            <a:ext cx="3138847" cy="2473806"/>
            <a:chOff x="6355443" y="2535736"/>
            <a:chExt cx="4586800" cy="3614976"/>
          </a:xfrm>
          <a:solidFill>
            <a:schemeClr val="accent5">
              <a:lumMod val="20000"/>
              <a:lumOff val="80000"/>
            </a:schemeClr>
          </a:solidFill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93CE1E7-9F41-DCA5-20E3-60705516F4C1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D97990DD-4203-AC5E-E991-D33C7F88A2C9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7C6F63E5-45B2-846B-DA44-D114B1D74DDB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F00C43A1-8FDA-7E0C-3472-7F75744D7C1C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7C7D1D4B-514F-A859-0970-8B63A9F7DC6B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C0EB4F5-A66B-1D00-25D2-24AFE69B315F}"/>
                </a:ext>
              </a:extLst>
            </p:cNvPr>
            <p:cNvSpPr/>
            <p:nvPr/>
          </p:nvSpPr>
          <p:spPr>
            <a:xfrm>
              <a:off x="10053702" y="2979658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0C62DFE-B3B0-E34C-94BC-041A84007C87}"/>
                </a:ext>
              </a:extLst>
            </p:cNvPr>
            <p:cNvSpPr/>
            <p:nvPr/>
          </p:nvSpPr>
          <p:spPr>
            <a:xfrm>
              <a:off x="10599716" y="2535736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C8786BD4-464A-F81A-960D-5100EE98FB7C}"/>
              </a:ext>
            </a:extLst>
          </p:cNvPr>
          <p:cNvSpPr txBox="1"/>
          <p:nvPr/>
        </p:nvSpPr>
        <p:spPr>
          <a:xfrm>
            <a:off x="4553055" y="3434755"/>
            <a:ext cx="26334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i="1" dirty="0">
                <a:latin typeface="Arial" panose="020B0604020202020204" pitchFamily="34" charset="0"/>
                <a:cs typeface="Arial" panose="020B0604020202020204" pitchFamily="34" charset="0"/>
              </a:rPr>
              <a:t>¿Cuál fue el resultado? ¿Qué podría haber hecho? ¿Cuál es mi aprendizaje?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42E3868-42ED-3397-66EB-C4E1B6FC381C}"/>
              </a:ext>
            </a:extLst>
          </p:cNvPr>
          <p:cNvGrpSpPr/>
          <p:nvPr/>
        </p:nvGrpSpPr>
        <p:grpSpPr>
          <a:xfrm>
            <a:off x="8099734" y="3096541"/>
            <a:ext cx="3021648" cy="2694443"/>
            <a:chOff x="6355443" y="2768909"/>
            <a:chExt cx="4415537" cy="3937392"/>
          </a:xfrm>
          <a:solidFill>
            <a:schemeClr val="accent5">
              <a:lumMod val="20000"/>
              <a:lumOff val="80000"/>
            </a:schemeClr>
          </a:solidFill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C6F9BF64-74D4-28AC-32BE-5E132883ED1D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  <a:grpFill/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45A2356D-2032-1D8F-3E10-9D09404CE1A7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06CA5A51-8ACA-D6C2-E7A9-1DAB76DBB457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021F9ED2-40B5-5669-5876-CB8AE01D6974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4F53E2B-F74B-D8C5-852F-807075CD2217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7C263349-7CFE-64F0-4B35-04BA7C818FED}"/>
                </a:ext>
              </a:extLst>
            </p:cNvPr>
            <p:cNvSpPr/>
            <p:nvPr/>
          </p:nvSpPr>
          <p:spPr>
            <a:xfrm>
              <a:off x="9006719" y="6021244"/>
              <a:ext cx="685056" cy="68505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517CFED-2A6E-8A58-9C66-36882EF9C7C5}"/>
                </a:ext>
              </a:extLst>
            </p:cNvPr>
            <p:cNvSpPr/>
            <p:nvPr/>
          </p:nvSpPr>
          <p:spPr>
            <a:xfrm>
              <a:off x="9922970" y="6289551"/>
              <a:ext cx="342527" cy="3425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3B08A6E7-6DEB-3CC7-941D-421CFD7C6B4B}"/>
              </a:ext>
            </a:extLst>
          </p:cNvPr>
          <p:cNvSpPr txBox="1"/>
          <p:nvPr/>
        </p:nvSpPr>
        <p:spPr>
          <a:xfrm>
            <a:off x="8326596" y="3653510"/>
            <a:ext cx="25915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000" i="1" dirty="0">
                <a:latin typeface="Arial" panose="020B0604020202020204" pitchFamily="34" charset="0"/>
                <a:cs typeface="Arial" panose="020B0604020202020204" pitchFamily="34" charset="0"/>
              </a:rPr>
              <a:t>¿Qué impacto tiene lo que aprendemos en lo que hacemos a futuro?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EDEE3F7-34B8-3C4D-CF87-3749003DE50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7" name="Hexagon 6">
              <a:extLst>
                <a:ext uri="{FF2B5EF4-FFF2-40B4-BE49-F238E27FC236}">
                  <a16:creationId xmlns:a16="http://schemas.microsoft.com/office/drawing/2014/main" id="{566B0A67-F1D6-418D-FFDE-86A28129D94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AA4A3FE-78A7-CC79-4B4B-D66119161439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EC28463-D71B-8415-83AF-C44BE1DCDBE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15E0C8D-9413-C7FF-004A-FF93E410155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7853DB0-4B2E-F552-585A-2615007D9BAC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738DE91E-67D4-CEA7-2701-7DBF47C3214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7886EC3-8FE3-4D91-22EC-67B10EEF59A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892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45E20069-62FA-B9BF-E1AB-3F2A3F04275B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
Diapositiva adicional para la/el facilitador/a</a:t>
            </a:r>
          </a:p>
        </p:txBody>
      </p:sp>
    </p:spTree>
    <p:extLst>
      <p:ext uri="{BB962C8B-B14F-4D97-AF65-F5344CB8AC3E}">
        <p14:creationId xmlns:p14="http://schemas.microsoft.com/office/powerpoint/2010/main" val="2198716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54F9-126E-C930-E58F-1570B54F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¿Por qué es importante reflexionar?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24A541-7DB9-3EBC-9F12-9C5AF6930CDF}"/>
              </a:ext>
            </a:extLst>
          </p:cNvPr>
          <p:cNvSpPr txBox="1"/>
          <p:nvPr/>
        </p:nvSpPr>
        <p:spPr>
          <a:xfrm>
            <a:off x="2956352" y="1717991"/>
            <a:ext cx="430761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Para brindar una mejor protección a los/as menores y garantizar la calidad en la ayuda que reciban 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Para descubrir otras formas de hacer las cosas o de analizar los problemas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Para evitar daños o afectaciones adicionales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s-ES_tradnl" sz="2200" dirty="0">
                <a:latin typeface="Arial" panose="020B0604020202020204" pitchFamily="34" charset="0"/>
                <a:cs typeface="Arial" panose="020B0604020202020204" pitchFamily="34" charset="0"/>
              </a:rPr>
              <a:t>Para responsabilizarnos aún más de nuestras acciones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CDD582-ABE0-1090-3138-B757F3481682}"/>
              </a:ext>
            </a:extLst>
          </p:cNvPr>
          <p:cNvGrpSpPr/>
          <p:nvPr/>
        </p:nvGrpSpPr>
        <p:grpSpPr>
          <a:xfrm>
            <a:off x="470784" y="1333889"/>
            <a:ext cx="2506537" cy="1642746"/>
            <a:chOff x="5617459" y="2615892"/>
            <a:chExt cx="5048319" cy="3308589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CFA5267-EBC8-3C26-9DF2-3EF152FEDD01}"/>
                </a:ext>
              </a:extLst>
            </p:cNvPr>
            <p:cNvSpPr/>
            <p:nvPr/>
          </p:nvSpPr>
          <p:spPr>
            <a:xfrm>
              <a:off x="6250241" y="2707524"/>
              <a:ext cx="2362701" cy="23627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6D0331C-6273-CA26-D8E0-3A787E293EC4}"/>
                </a:ext>
              </a:extLst>
            </p:cNvPr>
            <p:cNvSpPr/>
            <p:nvPr/>
          </p:nvSpPr>
          <p:spPr>
            <a:xfrm>
              <a:off x="7888912" y="2615892"/>
              <a:ext cx="1938992" cy="19389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439A017-CE3A-2BC1-DE91-D111F1032AC0}"/>
                </a:ext>
              </a:extLst>
            </p:cNvPr>
            <p:cNvSpPr/>
            <p:nvPr/>
          </p:nvSpPr>
          <p:spPr>
            <a:xfrm>
              <a:off x="6945636" y="3561781"/>
              <a:ext cx="2362699" cy="23627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8755A8B-2C53-1BE1-1D34-8C1845DBB300}"/>
                </a:ext>
              </a:extLst>
            </p:cNvPr>
            <p:cNvSpPr/>
            <p:nvPr/>
          </p:nvSpPr>
          <p:spPr>
            <a:xfrm>
              <a:off x="8382566" y="3441827"/>
              <a:ext cx="2283212" cy="22832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366E521-D65B-343C-D115-BA76009650E0}"/>
                </a:ext>
              </a:extLst>
            </p:cNvPr>
            <p:cNvSpPr/>
            <p:nvPr/>
          </p:nvSpPr>
          <p:spPr>
            <a:xfrm>
              <a:off x="5617459" y="3497615"/>
              <a:ext cx="2362699" cy="23627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6" name="Oval 5">
            <a:extLst>
              <a:ext uri="{FF2B5EF4-FFF2-40B4-BE49-F238E27FC236}">
                <a16:creationId xmlns:a16="http://schemas.microsoft.com/office/drawing/2014/main" id="{EFD77AC3-D7E3-F3E5-79D5-C4B30CEEF702}"/>
              </a:ext>
            </a:extLst>
          </p:cNvPr>
          <p:cNvSpPr/>
          <p:nvPr/>
        </p:nvSpPr>
        <p:spPr>
          <a:xfrm>
            <a:off x="2572818" y="2970009"/>
            <a:ext cx="301999" cy="30199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8575404-1FA9-D402-232B-5F3B0BB7A2B7}"/>
              </a:ext>
            </a:extLst>
          </p:cNvPr>
          <p:cNvSpPr/>
          <p:nvPr/>
        </p:nvSpPr>
        <p:spPr>
          <a:xfrm>
            <a:off x="2442270" y="3442400"/>
            <a:ext cx="150999" cy="15099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Google Shape;315;p4">
            <a:extLst>
              <a:ext uri="{FF2B5EF4-FFF2-40B4-BE49-F238E27FC236}">
                <a16:creationId xmlns:a16="http://schemas.microsoft.com/office/drawing/2014/main" id="{52D14CB3-E663-D5F7-B0DC-26AE92AC0008}"/>
              </a:ext>
            </a:extLst>
          </p:cNvPr>
          <p:cNvSpPr/>
          <p:nvPr/>
        </p:nvSpPr>
        <p:spPr>
          <a:xfrm>
            <a:off x="1164920" y="3208818"/>
            <a:ext cx="957932" cy="9828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317;p4">
            <a:extLst>
              <a:ext uri="{FF2B5EF4-FFF2-40B4-BE49-F238E27FC236}">
                <a16:creationId xmlns:a16="http://schemas.microsoft.com/office/drawing/2014/main" id="{16470CA6-21E3-451A-6C32-53DCE92683DB}"/>
              </a:ext>
            </a:extLst>
          </p:cNvPr>
          <p:cNvSpPr/>
          <p:nvPr/>
        </p:nvSpPr>
        <p:spPr>
          <a:xfrm>
            <a:off x="1261311" y="4325876"/>
            <a:ext cx="906144" cy="152594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E06B627-5479-5ABF-ABE7-1B3366B8089E}"/>
              </a:ext>
            </a:extLst>
          </p:cNvPr>
          <p:cNvGrpSpPr/>
          <p:nvPr/>
        </p:nvGrpSpPr>
        <p:grpSpPr>
          <a:xfrm rot="1445007">
            <a:off x="1869514" y="3907026"/>
            <a:ext cx="852540" cy="891094"/>
            <a:chOff x="2072873" y="4154402"/>
            <a:chExt cx="574522" cy="600503"/>
          </a:xfrm>
        </p:grpSpPr>
        <p:sp>
          <p:nvSpPr>
            <p:cNvPr id="14" name="Google Shape;317;p4">
              <a:extLst>
                <a:ext uri="{FF2B5EF4-FFF2-40B4-BE49-F238E27FC236}">
                  <a16:creationId xmlns:a16="http://schemas.microsoft.com/office/drawing/2014/main" id="{330D6F4E-ABC8-E3FB-8909-05DE91AD3AEB}"/>
                </a:ext>
              </a:extLst>
            </p:cNvPr>
            <p:cNvSpPr/>
            <p:nvPr/>
          </p:nvSpPr>
          <p:spPr>
            <a:xfrm rot="5124628">
              <a:off x="2262988" y="4370499"/>
              <a:ext cx="194291" cy="574522"/>
            </a:xfrm>
            <a:prstGeom prst="round2SameRect">
              <a:avLst>
                <a:gd name="adj1" fmla="val 50000"/>
                <a:gd name="adj2" fmla="val 2329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17;p4">
              <a:extLst>
                <a:ext uri="{FF2B5EF4-FFF2-40B4-BE49-F238E27FC236}">
                  <a16:creationId xmlns:a16="http://schemas.microsoft.com/office/drawing/2014/main" id="{D3A4AC74-EF0E-BD86-F62B-BFD8267AF77B}"/>
                </a:ext>
              </a:extLst>
            </p:cNvPr>
            <p:cNvSpPr/>
            <p:nvPr/>
          </p:nvSpPr>
          <p:spPr>
            <a:xfrm rot="19846153">
              <a:off x="2338446" y="4154402"/>
              <a:ext cx="194291" cy="574522"/>
            </a:xfrm>
            <a:prstGeom prst="round2SameRect">
              <a:avLst>
                <a:gd name="adj1" fmla="val 50000"/>
                <a:gd name="adj2" fmla="val 2329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ES_tradn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993B098-0A26-54B1-69E7-9730B9E8804A}"/>
              </a:ext>
            </a:extLst>
          </p:cNvPr>
          <p:cNvSpPr txBox="1"/>
          <p:nvPr/>
        </p:nvSpPr>
        <p:spPr>
          <a:xfrm>
            <a:off x="7309494" y="1717991"/>
            <a:ext cx="456108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spcAft>
                <a:spcPts val="1200"/>
              </a:spcAft>
              <a:buFont typeface="+mj-lt"/>
              <a:buAutoNum type="arabicPeriod" startAt="5"/>
            </a:pPr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Para sacar provecho de los problemas y dificultades que enfrentamos y aprender algo positivo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Para tener claro nuestro rol y saber poner límites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Para gestionar mejor nuestra carga laboral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 startAt="5"/>
            </a:pPr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Para cuidar mejor de nosotros mismos (gestionar el estrés, el desgaste emocional...)</a:t>
            </a:r>
          </a:p>
        </p:txBody>
      </p:sp>
      <p:sp>
        <p:nvSpPr>
          <p:cNvPr id="27" name="Google Shape;317;p4">
            <a:extLst>
              <a:ext uri="{FF2B5EF4-FFF2-40B4-BE49-F238E27FC236}">
                <a16:creationId xmlns:a16="http://schemas.microsoft.com/office/drawing/2014/main" id="{110698CE-B575-501D-B2F2-48D911567DD3}"/>
              </a:ext>
            </a:extLst>
          </p:cNvPr>
          <p:cNvSpPr/>
          <p:nvPr/>
        </p:nvSpPr>
        <p:spPr>
          <a:xfrm rot="14573061">
            <a:off x="1020765" y="4283814"/>
            <a:ext cx="288311" cy="852540"/>
          </a:xfrm>
          <a:prstGeom prst="round2SameRect">
            <a:avLst>
              <a:gd name="adj1" fmla="val 50000"/>
              <a:gd name="adj2" fmla="val 2329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317;p4">
            <a:extLst>
              <a:ext uri="{FF2B5EF4-FFF2-40B4-BE49-F238E27FC236}">
                <a16:creationId xmlns:a16="http://schemas.microsoft.com/office/drawing/2014/main" id="{5F1423D6-8391-3A97-1774-4B702D05255E}"/>
              </a:ext>
            </a:extLst>
          </p:cNvPr>
          <p:cNvSpPr/>
          <p:nvPr/>
        </p:nvSpPr>
        <p:spPr>
          <a:xfrm rot="9046153">
            <a:off x="909140" y="4659571"/>
            <a:ext cx="288311" cy="852540"/>
          </a:xfrm>
          <a:prstGeom prst="round2SameRect">
            <a:avLst>
              <a:gd name="adj1" fmla="val 50000"/>
              <a:gd name="adj2" fmla="val 2329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_tradnl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711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Puntos clave de aprendizaje</a:t>
            </a:r>
          </a:p>
        </p:txBody>
      </p:sp>
      <p:sp>
        <p:nvSpPr>
          <p:cNvPr id="655" name="Google Shape;655;p18"/>
          <p:cNvSpPr txBox="1"/>
          <p:nvPr/>
        </p:nvSpPr>
        <p:spPr>
          <a:xfrm>
            <a:off x="1154120" y="3521358"/>
            <a:ext cx="2805204" cy="22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 práctica y la experiencia son fuentes inagotables de aprendizaje para los/as asistentes sociales</a:t>
            </a:r>
            <a:endParaRPr lang="es-ES_tradnl" sz="2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57" name="Google Shape;657;p18"/>
          <p:cNvSpPr/>
          <p:nvPr/>
        </p:nvSpPr>
        <p:spPr>
          <a:xfrm>
            <a:off x="2051262" y="189289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58" name="Google Shape;658;p18"/>
          <p:cNvSpPr/>
          <p:nvPr/>
        </p:nvSpPr>
        <p:spPr>
          <a:xfrm>
            <a:off x="8984962" y="189289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" name="Google Shape;656;p18">
            <a:extLst>
              <a:ext uri="{FF2B5EF4-FFF2-40B4-BE49-F238E27FC236}">
                <a16:creationId xmlns:a16="http://schemas.microsoft.com/office/drawing/2014/main" id="{694094B4-F76A-D0C0-0AA6-D0CC5C18A41C}"/>
              </a:ext>
            </a:extLst>
          </p:cNvPr>
          <p:cNvSpPr txBox="1"/>
          <p:nvPr/>
        </p:nvSpPr>
        <p:spPr>
          <a:xfrm>
            <a:off x="7983603" y="3521358"/>
            <a:ext cx="3049185" cy="1903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_tradnl" sz="2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 reflexión es una herramienta de apoyo fundamental para el aprendizaje y desarrollo profesional</a:t>
            </a:r>
            <a:endParaRPr lang="es-ES_tradnl" sz="2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658;p18">
            <a:extLst>
              <a:ext uri="{FF2B5EF4-FFF2-40B4-BE49-F238E27FC236}">
                <a16:creationId xmlns:a16="http://schemas.microsoft.com/office/drawing/2014/main" id="{AE5CA576-DB03-A035-994F-F7AB23755C7E}"/>
              </a:ext>
            </a:extLst>
          </p:cNvPr>
          <p:cNvSpPr/>
          <p:nvPr/>
        </p:nvSpPr>
        <p:spPr>
          <a:xfrm>
            <a:off x="5445684" y="1892894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656;p18">
            <a:extLst>
              <a:ext uri="{FF2B5EF4-FFF2-40B4-BE49-F238E27FC236}">
                <a16:creationId xmlns:a16="http://schemas.microsoft.com/office/drawing/2014/main" id="{8CFC9723-E7C6-5933-2863-314E5D2FEFB4}"/>
              </a:ext>
            </a:extLst>
          </p:cNvPr>
          <p:cNvSpPr txBox="1"/>
          <p:nvPr/>
        </p:nvSpPr>
        <p:spPr>
          <a:xfrm>
            <a:off x="4146658" y="3521358"/>
            <a:ext cx="3649612" cy="22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_tradnl" sz="2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 supervisión y orientación son elementos clave para apoyar el aprendizaje de los/as asistentes sociales a partir de la experiencia</a:t>
            </a:r>
            <a:endParaRPr lang="es-ES_tradnl" sz="2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5810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3C8CDD-7D5B-CFD5-D595-E31B8867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400" b="1" dirty="0">
                <a:solidFill>
                  <a:schemeClr val="bg1"/>
                </a:solidFill>
                <a:highlight>
                  <a:srgbClr val="FFFF00"/>
                </a:highlight>
                <a:latin typeface="Garamond"/>
              </a:rPr>
              <a:t>SESIÓN 3</a:t>
            </a:r>
            <a:br>
              <a:rPr lang="es-ES_tradnl" sz="2400" b="1" dirty="0">
                <a:solidFill>
                  <a:schemeClr val="bg1"/>
                </a:solidFill>
                <a:highlight>
                  <a:srgbClr val="FFFF00"/>
                </a:highlight>
                <a:latin typeface="Garamond"/>
              </a:rPr>
            </a:br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dirty="0">
                <a:solidFill>
                  <a:schemeClr val="bg1"/>
                </a:solidFill>
              </a:rPr>
              <a:t>Las </a:t>
            </a: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competencias esenciales de los/as asistentes sociales</a:t>
            </a:r>
            <a:endParaRPr lang="es-ES_trad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15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Debate general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947978-4EB2-3A93-9803-9DE7C370EDBC}"/>
              </a:ext>
            </a:extLst>
          </p:cNvPr>
          <p:cNvSpPr/>
          <p:nvPr/>
        </p:nvSpPr>
        <p:spPr>
          <a:xfrm>
            <a:off x="5039294" y="1464109"/>
            <a:ext cx="6076125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 es la función del asistente social y cuáles son sus responsabilidades?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8D2D9BD-98EC-3FC1-B9DE-D6E6F4DEE4C9}"/>
              </a:ext>
            </a:extLst>
          </p:cNvPr>
          <p:cNvGrpSpPr/>
          <p:nvPr/>
        </p:nvGrpSpPr>
        <p:grpSpPr>
          <a:xfrm>
            <a:off x="1227991" y="2268950"/>
            <a:ext cx="3415887" cy="2678824"/>
            <a:chOff x="1117683" y="2194390"/>
            <a:chExt cx="3415887" cy="2678824"/>
          </a:xfrm>
          <a:solidFill>
            <a:schemeClr val="accent5"/>
          </a:solidFill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AC3B1A6D-2BE2-2116-0E11-6ACAC41BFB17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9148A92F-3F8C-4508-9011-12788567C4C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ED4F113F-1240-C9B6-9730-FEC8812FB284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Función de apoyo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6F96D-CB36-414D-24B0-1B8EFA911E3E}"/>
              </a:ext>
            </a:extLst>
          </p:cNvPr>
          <p:cNvSpPr txBox="1"/>
          <p:nvPr/>
        </p:nvSpPr>
        <p:spPr>
          <a:xfrm>
            <a:off x="5430468" y="1514964"/>
            <a:ext cx="6140848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Proporcionar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apoyo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emocional básico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y servicios no especializados en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SMAPS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Proporcionar información al menor y a su familia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Abogar o defender al menor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Garantizar el acceso a servicios que respondan a sus </a:t>
            </a: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necesidades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Prestar apoyo para garantizar la seguridad</a:t>
            </a: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Ayudar a los menores a encontrar una modalidad de acogida segura y localizar a sus familias en caso de separación familiar durante una emergencia</a:t>
            </a:r>
            <a:endParaRPr lang="es-ES_tradnl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lang="en-BE" sz="200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197CDDC-7AC5-5A56-9E30-066738A1B368}"/>
              </a:ext>
            </a:extLst>
          </p:cNvPr>
          <p:cNvGrpSpPr/>
          <p:nvPr/>
        </p:nvGrpSpPr>
        <p:grpSpPr>
          <a:xfrm>
            <a:off x="1129157" y="1753126"/>
            <a:ext cx="3906712" cy="3770992"/>
            <a:chOff x="1129157" y="1753127"/>
            <a:chExt cx="3906712" cy="3770992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AE7FBAB-F886-5BCC-A4AA-BAA79795EB07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5EEC7A2-AFA9-5C83-1F57-5F02E7663986}"/>
                </a:ext>
              </a:extLst>
            </p:cNvPr>
            <p:cNvGrpSpPr/>
            <p:nvPr/>
          </p:nvGrpSpPr>
          <p:grpSpPr>
            <a:xfrm>
              <a:off x="1822940" y="2537325"/>
              <a:ext cx="2217709" cy="1979516"/>
              <a:chOff x="6770748" y="1158240"/>
              <a:chExt cx="1274726" cy="1121318"/>
            </a:xfrm>
            <a:solidFill>
              <a:schemeClr val="accent5"/>
            </a:solidFill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8A5E8E22-2F9A-680A-C368-D6B2D565DA0F}"/>
                  </a:ext>
                </a:extLst>
              </p:cNvPr>
              <p:cNvGrpSpPr/>
              <p:nvPr/>
            </p:nvGrpSpPr>
            <p:grpSpPr>
              <a:xfrm rot="5400000">
                <a:off x="7128520" y="1362604"/>
                <a:ext cx="559182" cy="1274726"/>
                <a:chOff x="8619006" y="1366612"/>
                <a:chExt cx="416505" cy="949476"/>
              </a:xfrm>
              <a:grpFill/>
            </p:grpSpPr>
            <p:sp>
              <p:nvSpPr>
                <p:cNvPr id="19" name="Rectangle: Rounded Corners 18">
                  <a:extLst>
                    <a:ext uri="{FF2B5EF4-FFF2-40B4-BE49-F238E27FC236}">
                      <a16:creationId xmlns:a16="http://schemas.microsoft.com/office/drawing/2014/main" id="{806C15A2-8BFB-FE6A-F0CE-C2BFC005FEB2}"/>
                    </a:ext>
                  </a:extLst>
                </p:cNvPr>
                <p:cNvSpPr/>
                <p:nvPr/>
              </p:nvSpPr>
              <p:spPr>
                <a:xfrm rot="1076057" flipH="1">
                  <a:off x="8840670" y="1614649"/>
                  <a:ext cx="161053" cy="509954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20" name="Rectangle: Rounded Corners 19">
                  <a:extLst>
                    <a:ext uri="{FF2B5EF4-FFF2-40B4-BE49-F238E27FC236}">
                      <a16:creationId xmlns:a16="http://schemas.microsoft.com/office/drawing/2014/main" id="{3B07FC10-2237-34CC-2C41-DF9138316781}"/>
                    </a:ext>
                  </a:extLst>
                </p:cNvPr>
                <p:cNvSpPr/>
                <p:nvPr/>
              </p:nvSpPr>
              <p:spPr>
                <a:xfrm rot="20911244" flipH="1">
                  <a:off x="8877905" y="1366612"/>
                  <a:ext cx="157606" cy="39828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21" name="Rectangle: Rounded Corners 20">
                  <a:extLst>
                    <a:ext uri="{FF2B5EF4-FFF2-40B4-BE49-F238E27FC236}">
                      <a16:creationId xmlns:a16="http://schemas.microsoft.com/office/drawing/2014/main" id="{A0C00866-62FB-7825-F4B7-7D7370E5C606}"/>
                    </a:ext>
                  </a:extLst>
                </p:cNvPr>
                <p:cNvSpPr/>
                <p:nvPr/>
              </p:nvSpPr>
              <p:spPr>
                <a:xfrm rot="613090" flipH="1">
                  <a:off x="8673953" y="1668726"/>
                  <a:ext cx="154779" cy="358638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22" name="Flowchart: Manual Input 21">
                  <a:extLst>
                    <a:ext uri="{FF2B5EF4-FFF2-40B4-BE49-F238E27FC236}">
                      <a16:creationId xmlns:a16="http://schemas.microsoft.com/office/drawing/2014/main" id="{C52A7EA4-2636-5AC5-D4D0-73A360583EF9}"/>
                    </a:ext>
                  </a:extLst>
                </p:cNvPr>
                <p:cNvSpPr/>
                <p:nvPr/>
              </p:nvSpPr>
              <p:spPr>
                <a:xfrm rot="17276057">
                  <a:off x="8678142" y="1906154"/>
                  <a:ext cx="197560" cy="315831"/>
                </a:xfrm>
                <a:prstGeom prst="flowChartManualInp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B71519A5-A19E-2D3C-F413-1C6E3B6112F3}"/>
                    </a:ext>
                  </a:extLst>
                </p:cNvPr>
                <p:cNvSpPr/>
                <p:nvPr/>
              </p:nvSpPr>
              <p:spPr>
                <a:xfrm>
                  <a:off x="8657142" y="2030875"/>
                  <a:ext cx="241922" cy="2852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</p:grpSp>
          <p:sp>
            <p:nvSpPr>
              <p:cNvPr id="18" name="Circle: Hollow 17">
                <a:extLst>
                  <a:ext uri="{FF2B5EF4-FFF2-40B4-BE49-F238E27FC236}">
                    <a16:creationId xmlns:a16="http://schemas.microsoft.com/office/drawing/2014/main" id="{36785224-409D-9930-CBC2-5500B371577A}"/>
                  </a:ext>
                </a:extLst>
              </p:cNvPr>
              <p:cNvSpPr/>
              <p:nvPr/>
            </p:nvSpPr>
            <p:spPr>
              <a:xfrm>
                <a:off x="7271980" y="1158240"/>
                <a:ext cx="566129" cy="566129"/>
              </a:xfrm>
              <a:prstGeom prst="donut">
                <a:avLst>
                  <a:gd name="adj" fmla="val 3173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6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63127-F87A-6733-BBB1-0E4610B7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1</a:t>
            </a:r>
            <a:br>
              <a:rPr lang="es-ES_tradnl" sz="2400" b="1" dirty="0">
                <a:solidFill>
                  <a:schemeClr val="bg1"/>
                </a:solidFill>
                <a:latin typeface="Garamond"/>
              </a:rPr>
            </a:br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Inicio del módulo</a:t>
            </a:r>
            <a:endParaRPr lang="es-ES_trad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Función de coordinación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6A726E-DAF8-A41C-C65C-7126F59A846E}"/>
              </a:ext>
            </a:extLst>
          </p:cNvPr>
          <p:cNvSpPr txBox="1"/>
          <p:nvPr/>
        </p:nvSpPr>
        <p:spPr>
          <a:xfrm>
            <a:off x="5469775" y="1942836"/>
            <a:ext cx="58840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en coordinación con las principales partes interesadas para identificar de forma proactiva a los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menores</a:t>
            </a: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 a las familias que necesitan apoyo en la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Identificar servicios y ayudar a los menores y a sus familias a acceder a ellos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Trabajar para garantizar un mejor acceso a los servicios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Llevar a cabo conferencias 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los casos cuando sea necesario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CED9BB-DD83-3F40-E52A-1940AD949E65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3663D3B-30D7-5253-EE5E-88AAB4A89D31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49ED933-7319-8ADB-13F7-0D62E6376C18}"/>
                </a:ext>
              </a:extLst>
            </p:cNvPr>
            <p:cNvGrpSpPr/>
            <p:nvPr/>
          </p:nvGrpSpPr>
          <p:grpSpPr>
            <a:xfrm>
              <a:off x="2055607" y="2658593"/>
              <a:ext cx="2053811" cy="2135270"/>
              <a:chOff x="7892902" y="1235921"/>
              <a:chExt cx="1061882" cy="1131157"/>
            </a:xfrm>
            <a:solidFill>
              <a:schemeClr val="accent5"/>
            </a:solidFill>
          </p:grpSpPr>
          <p:sp>
            <p:nvSpPr>
              <p:cNvPr id="11" name="Arrow: Down 10">
                <a:extLst>
                  <a:ext uri="{FF2B5EF4-FFF2-40B4-BE49-F238E27FC236}">
                    <a16:creationId xmlns:a16="http://schemas.microsoft.com/office/drawing/2014/main" id="{D8FD4A62-42D0-51C8-8608-253DF62A78FA}"/>
                  </a:ext>
                </a:extLst>
              </p:cNvPr>
              <p:cNvSpPr/>
              <p:nvPr/>
            </p:nvSpPr>
            <p:spPr>
              <a:xfrm rot="5400000">
                <a:off x="8306379" y="1225937"/>
                <a:ext cx="303317" cy="323285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2" name="Arrow: Bent 11">
                <a:extLst>
                  <a:ext uri="{FF2B5EF4-FFF2-40B4-BE49-F238E27FC236}">
                    <a16:creationId xmlns:a16="http://schemas.microsoft.com/office/drawing/2014/main" id="{84297D14-E444-5824-56B9-9139E3D007E0}"/>
                  </a:ext>
                </a:extLst>
              </p:cNvPr>
              <p:cNvSpPr/>
              <p:nvPr/>
            </p:nvSpPr>
            <p:spPr>
              <a:xfrm flipV="1">
                <a:off x="7964825" y="1317951"/>
                <a:ext cx="663141" cy="675035"/>
              </a:xfrm>
              <a:prstGeom prst="bent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Arrow: Bent 12">
                <a:extLst>
                  <a:ext uri="{FF2B5EF4-FFF2-40B4-BE49-F238E27FC236}">
                    <a16:creationId xmlns:a16="http://schemas.microsoft.com/office/drawing/2014/main" id="{E6E49EA9-39A5-B822-E196-BB7C16746D4B}"/>
                  </a:ext>
                </a:extLst>
              </p:cNvPr>
              <p:cNvSpPr/>
              <p:nvPr/>
            </p:nvSpPr>
            <p:spPr>
              <a:xfrm flipH="1" flipV="1">
                <a:off x="8394122" y="1670575"/>
                <a:ext cx="541443" cy="675035"/>
              </a:xfrm>
              <a:prstGeom prst="bentArrow">
                <a:avLst>
                  <a:gd name="adj1" fmla="val 31450"/>
                  <a:gd name="adj2" fmla="val 28225"/>
                  <a:gd name="adj3" fmla="val 25000"/>
                  <a:gd name="adj4" fmla="val 437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Plus Sign 13">
                <a:extLst>
                  <a:ext uri="{FF2B5EF4-FFF2-40B4-BE49-F238E27FC236}">
                    <a16:creationId xmlns:a16="http://schemas.microsoft.com/office/drawing/2014/main" id="{47B42209-59D8-E7D1-2579-A4CB38C4B465}"/>
                  </a:ext>
                </a:extLst>
              </p:cNvPr>
              <p:cNvSpPr/>
              <p:nvPr/>
            </p:nvSpPr>
            <p:spPr>
              <a:xfrm rot="2700000">
                <a:off x="7897288" y="1984220"/>
                <a:ext cx="378472" cy="387244"/>
              </a:xfrm>
              <a:prstGeom prst="mathPlus">
                <a:avLst>
                  <a:gd name="adj1" fmla="val 20406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0" name="Circle: Hollow 19">
                <a:extLst>
                  <a:ext uri="{FF2B5EF4-FFF2-40B4-BE49-F238E27FC236}">
                    <a16:creationId xmlns:a16="http://schemas.microsoft.com/office/drawing/2014/main" id="{2AD757CF-BD6C-8B63-6916-1F21D87F34E6}"/>
                  </a:ext>
                </a:extLst>
              </p:cNvPr>
              <p:cNvSpPr/>
              <p:nvPr/>
            </p:nvSpPr>
            <p:spPr>
              <a:xfrm>
                <a:off x="8741260" y="1268041"/>
                <a:ext cx="213524" cy="213524"/>
              </a:xfrm>
              <a:prstGeom prst="donut">
                <a:avLst>
                  <a:gd name="adj" fmla="val 321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8965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1401F-3D37-49FB-A426-4EBE81271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Función de gestión de la información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D5D4E-549B-CB8C-B441-6B436053BE73}"/>
              </a:ext>
            </a:extLst>
          </p:cNvPr>
          <p:cNvSpPr txBox="1"/>
          <p:nvPr/>
        </p:nvSpPr>
        <p:spPr>
          <a:xfrm>
            <a:off x="5602778" y="2402389"/>
            <a:ext cx="51682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s-ES_tradnl" sz="2000" b="1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PRINCIPALES RESPONSABILIDADES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Documentar los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Almacenar la información y archivos de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Actualizar la base de datos de gestión de casos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 rtl="0" eaLnBrk="1" fontAlgn="base" latinLnBrk="0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b="0" i="0" u="none" strike="noStrike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Respetar los protocolos de protección de datos</a:t>
            </a:r>
            <a:endParaRPr lang="es-ES_tradnl" sz="20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12339E-F0A7-A2E5-A00E-CBD88CE9B2FE}"/>
              </a:ext>
            </a:extLst>
          </p:cNvPr>
          <p:cNvGrpSpPr/>
          <p:nvPr/>
        </p:nvGrpSpPr>
        <p:grpSpPr>
          <a:xfrm>
            <a:off x="1129157" y="1753127"/>
            <a:ext cx="3906712" cy="3770992"/>
            <a:chOff x="1129157" y="1753127"/>
            <a:chExt cx="3906712" cy="3770992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EEAED33-DCE9-C1AB-993B-AACF28240523}"/>
                </a:ext>
              </a:extLst>
            </p:cNvPr>
            <p:cNvSpPr/>
            <p:nvPr/>
          </p:nvSpPr>
          <p:spPr>
            <a:xfrm>
              <a:off x="1129157" y="1753127"/>
              <a:ext cx="3906712" cy="377099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6D45D16-2036-9879-8606-E4CB0C9EF58E}"/>
                </a:ext>
              </a:extLst>
            </p:cNvPr>
            <p:cNvGrpSpPr/>
            <p:nvPr/>
          </p:nvGrpSpPr>
          <p:grpSpPr>
            <a:xfrm>
              <a:off x="2185581" y="2658593"/>
              <a:ext cx="1722540" cy="1990169"/>
              <a:chOff x="8021849" y="3622964"/>
              <a:chExt cx="932930" cy="1088645"/>
            </a:xfrm>
          </p:grpSpPr>
          <p:sp>
            <p:nvSpPr>
              <p:cNvPr id="14" name="Flowchart: Card 13">
                <a:extLst>
                  <a:ext uri="{FF2B5EF4-FFF2-40B4-BE49-F238E27FC236}">
                    <a16:creationId xmlns:a16="http://schemas.microsoft.com/office/drawing/2014/main" id="{AA55CBEC-11C9-1880-55D7-C057D89B1443}"/>
                  </a:ext>
                </a:extLst>
              </p:cNvPr>
              <p:cNvSpPr/>
              <p:nvPr/>
            </p:nvSpPr>
            <p:spPr>
              <a:xfrm>
                <a:off x="8192676" y="3819749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5" name="Flowchart: Card 14">
                <a:extLst>
                  <a:ext uri="{FF2B5EF4-FFF2-40B4-BE49-F238E27FC236}">
                    <a16:creationId xmlns:a16="http://schemas.microsoft.com/office/drawing/2014/main" id="{D7F28E52-83F6-FC9B-F178-A05FADB8D809}"/>
                  </a:ext>
                </a:extLst>
              </p:cNvPr>
              <p:cNvSpPr/>
              <p:nvPr/>
            </p:nvSpPr>
            <p:spPr>
              <a:xfrm>
                <a:off x="8109763" y="3716795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7" name="Flowchart: Card 16">
                <a:extLst>
                  <a:ext uri="{FF2B5EF4-FFF2-40B4-BE49-F238E27FC236}">
                    <a16:creationId xmlns:a16="http://schemas.microsoft.com/office/drawing/2014/main" id="{427E7004-9634-956B-1475-5FD58968A040}"/>
                  </a:ext>
                </a:extLst>
              </p:cNvPr>
              <p:cNvSpPr/>
              <p:nvPr/>
            </p:nvSpPr>
            <p:spPr>
              <a:xfrm>
                <a:off x="8021849" y="3622964"/>
                <a:ext cx="762103" cy="891860"/>
              </a:xfrm>
              <a:prstGeom prst="flowChartPunchedCard">
                <a:avLst/>
              </a:prstGeom>
              <a:solidFill>
                <a:schemeClr val="accent5"/>
              </a:solidFill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8" name="Circle: Hollow 17">
                <a:extLst>
                  <a:ext uri="{FF2B5EF4-FFF2-40B4-BE49-F238E27FC236}">
                    <a16:creationId xmlns:a16="http://schemas.microsoft.com/office/drawing/2014/main" id="{E8A681B5-1617-814C-BAF5-691A8936CF9E}"/>
                  </a:ext>
                </a:extLst>
              </p:cNvPr>
              <p:cNvSpPr/>
              <p:nvPr/>
            </p:nvSpPr>
            <p:spPr>
              <a:xfrm>
                <a:off x="8158745" y="3843931"/>
                <a:ext cx="469221" cy="469221"/>
              </a:xfrm>
              <a:prstGeom prst="donut">
                <a:avLst>
                  <a:gd name="adj" fmla="val 32185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8555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C0019-B8A4-D61D-6377-8EA0579B5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29" y="119010"/>
            <a:ext cx="9467896" cy="868968"/>
          </a:xfrm>
        </p:spPr>
        <p:txBody>
          <a:bodyPr>
            <a:normAutofit fontScale="90000"/>
          </a:bodyPr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¿Qué deben saber y poner en práctica los/as asistentes sociales?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6BA784-7474-92DE-6D13-ED199537BAB2}"/>
              </a:ext>
            </a:extLst>
          </p:cNvPr>
          <p:cNvSpPr txBox="1"/>
          <p:nvPr/>
        </p:nvSpPr>
        <p:spPr>
          <a:xfrm>
            <a:off x="1342494" y="4893070"/>
            <a:ext cx="2406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Conocimientos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B75E78-28D4-E82D-C8CC-B0DA90C9CFCC}"/>
              </a:ext>
            </a:extLst>
          </p:cNvPr>
          <p:cNvSpPr txBox="1"/>
          <p:nvPr/>
        </p:nvSpPr>
        <p:spPr>
          <a:xfrm>
            <a:off x="4592225" y="4893070"/>
            <a:ext cx="3007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400" b="1">
                <a:latin typeface="Arial" panose="020B0604020202020204" pitchFamily="34" charset="0"/>
                <a:cs typeface="Arial" panose="020B0604020202020204" pitchFamily="34" charset="0"/>
              </a:rPr>
              <a:t>Actitudes y valores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E2B821-80B0-6B6A-8E52-1AA5FEF41E69}"/>
              </a:ext>
            </a:extLst>
          </p:cNvPr>
          <p:cNvSpPr txBox="1"/>
          <p:nvPr/>
        </p:nvSpPr>
        <p:spPr>
          <a:xfrm>
            <a:off x="8443080" y="4894409"/>
            <a:ext cx="2297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>
                <a:latin typeface="Arial" panose="020B0604020202020204" pitchFamily="34" charset="0"/>
                <a:cs typeface="Arial" panose="020B0604020202020204" pitchFamily="34" charset="0"/>
              </a:rPr>
              <a:t>Aptitudes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44E5E0-F64A-6ADF-37BC-41C20F6E77C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5580476A-AFEA-F05B-FC5C-B88D605D1F9A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14F1CCE-3AD4-4940-E8CE-D80719AFE6C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C7D9C1B2-1260-03E6-8923-F79B2E9B99D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985D067-9871-DE12-A529-7A3534AA07A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4A388466-86F7-93BD-9B2A-68C81A8CB0F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A1FDC7F9-48F4-9205-2477-CD7FDB50C34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CAE66AE-44FA-2094-B2C4-C22359BA04C3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22" name="Graphic 21" descr="Left Brain with solid fill">
            <a:extLst>
              <a:ext uri="{FF2B5EF4-FFF2-40B4-BE49-F238E27FC236}">
                <a16:creationId xmlns:a16="http://schemas.microsoft.com/office/drawing/2014/main" id="{574905FB-8D4A-A34B-E1B7-D6F841EF73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0729" y="2009873"/>
            <a:ext cx="2664771" cy="2664771"/>
          </a:xfrm>
          <a:prstGeom prst="rect">
            <a:avLst/>
          </a:prstGeom>
        </p:spPr>
      </p:pic>
      <p:pic>
        <p:nvPicPr>
          <p:cNvPr id="30" name="Graphic 29" descr="Sign language with solid fill">
            <a:extLst>
              <a:ext uri="{FF2B5EF4-FFF2-40B4-BE49-F238E27FC236}">
                <a16:creationId xmlns:a16="http://schemas.microsoft.com/office/drawing/2014/main" id="{AD1C64CA-FA51-1179-F875-5485A1E519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00296" y="2248613"/>
            <a:ext cx="2297978" cy="2297978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70F5D959-CF45-1AEF-6EC2-213F18320CAC}"/>
              </a:ext>
            </a:extLst>
          </p:cNvPr>
          <p:cNvGrpSpPr/>
          <p:nvPr/>
        </p:nvGrpSpPr>
        <p:grpSpPr>
          <a:xfrm>
            <a:off x="4702156" y="2017093"/>
            <a:ext cx="2787687" cy="2761018"/>
            <a:chOff x="4799269" y="2120257"/>
            <a:chExt cx="2494414" cy="2470551"/>
          </a:xfrm>
        </p:grpSpPr>
        <p:pic>
          <p:nvPicPr>
            <p:cNvPr id="28" name="Graphic 27" descr="Right Brain with solid fill">
              <a:extLst>
                <a:ext uri="{FF2B5EF4-FFF2-40B4-BE49-F238E27FC236}">
                  <a16:creationId xmlns:a16="http://schemas.microsoft.com/office/drawing/2014/main" id="{E946248B-F0A4-0811-A510-7257CEC01A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r="50597"/>
            <a:stretch/>
          </p:blipFill>
          <p:spPr>
            <a:xfrm>
              <a:off x="4799269" y="2120257"/>
              <a:ext cx="1220531" cy="2470551"/>
            </a:xfrm>
            <a:prstGeom prst="rect">
              <a:avLst/>
            </a:prstGeom>
          </p:spPr>
        </p:pic>
        <p:pic>
          <p:nvPicPr>
            <p:cNvPr id="31" name="Graphic 30" descr="Left Brain with solid fill">
              <a:extLst>
                <a:ext uri="{FF2B5EF4-FFF2-40B4-BE49-F238E27FC236}">
                  <a16:creationId xmlns:a16="http://schemas.microsoft.com/office/drawing/2014/main" id="{44A668F7-25FD-5896-463D-098EB72D67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51522"/>
            <a:stretch/>
          </p:blipFill>
          <p:spPr>
            <a:xfrm>
              <a:off x="6096000" y="2120257"/>
              <a:ext cx="1197683" cy="2470551"/>
            </a:xfrm>
            <a:prstGeom prst="rect">
              <a:avLst/>
            </a:prstGeom>
          </p:spPr>
        </p:pic>
        <p:sp>
          <p:nvSpPr>
            <p:cNvPr id="32" name="Plus Sign 31">
              <a:extLst>
                <a:ext uri="{FF2B5EF4-FFF2-40B4-BE49-F238E27FC236}">
                  <a16:creationId xmlns:a16="http://schemas.microsoft.com/office/drawing/2014/main" id="{2F7AFC7B-597E-8CD3-B202-EB1BCC53A860}"/>
                </a:ext>
              </a:extLst>
            </p:cNvPr>
            <p:cNvSpPr/>
            <p:nvPr/>
          </p:nvSpPr>
          <p:spPr>
            <a:xfrm>
              <a:off x="5387091" y="3102772"/>
              <a:ext cx="478972" cy="478972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3" name="Minus Sign 32">
              <a:extLst>
                <a:ext uri="{FF2B5EF4-FFF2-40B4-BE49-F238E27FC236}">
                  <a16:creationId xmlns:a16="http://schemas.microsoft.com/office/drawing/2014/main" id="{C94A6559-4DF6-7FE4-4D44-E119E34E1026}"/>
                </a:ext>
              </a:extLst>
            </p:cNvPr>
            <p:cNvSpPr/>
            <p:nvPr/>
          </p:nvSpPr>
          <p:spPr>
            <a:xfrm>
              <a:off x="6233621" y="3118356"/>
              <a:ext cx="440528" cy="440528"/>
            </a:xfrm>
            <a:prstGeom prst="mathMinus">
              <a:avLst>
                <a:gd name="adj1" fmla="val 304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759905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>
            <a:extLst>
              <a:ext uri="{FF2B5EF4-FFF2-40B4-BE49-F238E27FC236}">
                <a16:creationId xmlns:a16="http://schemas.microsoft.com/office/drawing/2014/main" id="{BD82D93C-4845-D859-5047-01BFA9D17468}"/>
              </a:ext>
            </a:extLst>
          </p:cNvPr>
          <p:cNvSpPr/>
          <p:nvPr/>
        </p:nvSpPr>
        <p:spPr>
          <a:xfrm>
            <a:off x="4237101" y="2100966"/>
            <a:ext cx="3490452" cy="349045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B02746D-32B9-EDB0-FD31-93B72BEE9385}"/>
              </a:ext>
            </a:extLst>
          </p:cNvPr>
          <p:cNvGrpSpPr/>
          <p:nvPr/>
        </p:nvGrpSpPr>
        <p:grpSpPr>
          <a:xfrm>
            <a:off x="5395060" y="2842163"/>
            <a:ext cx="1174533" cy="2203118"/>
            <a:chOff x="4165714" y="1302447"/>
            <a:chExt cx="339722" cy="637230"/>
          </a:xfrm>
          <a:solidFill>
            <a:schemeClr val="bg1"/>
          </a:solidFill>
        </p:grpSpPr>
        <p:sp>
          <p:nvSpPr>
            <p:cNvPr id="27" name="Round Same Side Corner Rectangle 23">
              <a:extLst>
                <a:ext uri="{FF2B5EF4-FFF2-40B4-BE49-F238E27FC236}">
                  <a16:creationId xmlns:a16="http://schemas.microsoft.com/office/drawing/2014/main" id="{46923DD7-385C-00CC-A91D-EE059A4F9E24}"/>
                </a:ext>
              </a:extLst>
            </p:cNvPr>
            <p:cNvSpPr/>
            <p:nvPr/>
          </p:nvSpPr>
          <p:spPr>
            <a:xfrm>
              <a:off x="4165714" y="1618460"/>
              <a:ext cx="339722" cy="32121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A07843A-312F-0F0E-2994-06C0418F0475}"/>
                </a:ext>
              </a:extLst>
            </p:cNvPr>
            <p:cNvSpPr/>
            <p:nvPr/>
          </p:nvSpPr>
          <p:spPr>
            <a:xfrm>
              <a:off x="4200727" y="1302447"/>
              <a:ext cx="269696" cy="26969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7C5D11-BA70-A645-C576-6331C98E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Competencias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EE66DF-874D-531B-EF89-5B35DE5836F2}"/>
              </a:ext>
            </a:extLst>
          </p:cNvPr>
          <p:cNvSpPr txBox="1"/>
          <p:nvPr/>
        </p:nvSpPr>
        <p:spPr>
          <a:xfrm>
            <a:off x="3774177" y="3523703"/>
            <a:ext cx="4347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COMPETENCIAS</a:t>
            </a:r>
            <a:endParaRPr lang="en-B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Left Brain with solid fill">
            <a:extLst>
              <a:ext uri="{FF2B5EF4-FFF2-40B4-BE49-F238E27FC236}">
                <a16:creationId xmlns:a16="http://schemas.microsoft.com/office/drawing/2014/main" id="{9935BC03-0ACB-45B4-F94E-7B918E323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4369" y="1876198"/>
            <a:ext cx="2209400" cy="2209402"/>
          </a:xfrm>
          <a:prstGeom prst="rect">
            <a:avLst/>
          </a:prstGeom>
        </p:spPr>
      </p:pic>
      <p:pic>
        <p:nvPicPr>
          <p:cNvPr id="5" name="Graphic 4" descr="Sign language with solid fill">
            <a:extLst>
              <a:ext uri="{FF2B5EF4-FFF2-40B4-BE49-F238E27FC236}">
                <a16:creationId xmlns:a16="http://schemas.microsoft.com/office/drawing/2014/main" id="{3E575901-FC35-39D6-4EFC-3E02203C2F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68889" y="4092637"/>
            <a:ext cx="1905288" cy="190528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076DA063-7C96-C38B-BA62-65DE33E6C680}"/>
              </a:ext>
            </a:extLst>
          </p:cNvPr>
          <p:cNvGrpSpPr/>
          <p:nvPr/>
        </p:nvGrpSpPr>
        <p:grpSpPr>
          <a:xfrm>
            <a:off x="1722777" y="1204420"/>
            <a:ext cx="2311312" cy="2289202"/>
            <a:chOff x="4799269" y="2120257"/>
            <a:chExt cx="2494414" cy="2470551"/>
          </a:xfrm>
        </p:grpSpPr>
        <p:pic>
          <p:nvPicPr>
            <p:cNvPr id="7" name="Graphic 6" descr="Right Brain with solid fill">
              <a:extLst>
                <a:ext uri="{FF2B5EF4-FFF2-40B4-BE49-F238E27FC236}">
                  <a16:creationId xmlns:a16="http://schemas.microsoft.com/office/drawing/2014/main" id="{E2C250E0-74D6-F0EE-A5A2-903438839A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r="50597"/>
            <a:stretch/>
          </p:blipFill>
          <p:spPr>
            <a:xfrm>
              <a:off x="4799269" y="2120257"/>
              <a:ext cx="1220531" cy="2470551"/>
            </a:xfrm>
            <a:prstGeom prst="rect">
              <a:avLst/>
            </a:prstGeom>
          </p:spPr>
        </p:pic>
        <p:pic>
          <p:nvPicPr>
            <p:cNvPr id="13" name="Graphic 12" descr="Left Brain with solid fill">
              <a:extLst>
                <a:ext uri="{FF2B5EF4-FFF2-40B4-BE49-F238E27FC236}">
                  <a16:creationId xmlns:a16="http://schemas.microsoft.com/office/drawing/2014/main" id="{54585BDD-6A62-BA98-C09E-B5C4AE74F4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51522"/>
            <a:stretch/>
          </p:blipFill>
          <p:spPr>
            <a:xfrm>
              <a:off x="6096000" y="2120257"/>
              <a:ext cx="1197683" cy="2470551"/>
            </a:xfrm>
            <a:prstGeom prst="rect">
              <a:avLst/>
            </a:prstGeom>
          </p:spPr>
        </p:pic>
        <p:sp>
          <p:nvSpPr>
            <p:cNvPr id="14" name="Plus Sign 13">
              <a:extLst>
                <a:ext uri="{FF2B5EF4-FFF2-40B4-BE49-F238E27FC236}">
                  <a16:creationId xmlns:a16="http://schemas.microsoft.com/office/drawing/2014/main" id="{FE58056E-BEE8-9C9E-C346-A681B7C78371}"/>
                </a:ext>
              </a:extLst>
            </p:cNvPr>
            <p:cNvSpPr/>
            <p:nvPr/>
          </p:nvSpPr>
          <p:spPr>
            <a:xfrm>
              <a:off x="5387091" y="3102772"/>
              <a:ext cx="478972" cy="478972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Minus Sign 14">
              <a:extLst>
                <a:ext uri="{FF2B5EF4-FFF2-40B4-BE49-F238E27FC236}">
                  <a16:creationId xmlns:a16="http://schemas.microsoft.com/office/drawing/2014/main" id="{BB153B75-CDC3-7334-E5F5-4F975F407EC3}"/>
                </a:ext>
              </a:extLst>
            </p:cNvPr>
            <p:cNvSpPr/>
            <p:nvPr/>
          </p:nvSpPr>
          <p:spPr>
            <a:xfrm>
              <a:off x="6233621" y="3118356"/>
              <a:ext cx="440528" cy="440528"/>
            </a:xfrm>
            <a:prstGeom prst="mathMinus">
              <a:avLst>
                <a:gd name="adj1" fmla="val 304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E98AA809-6938-65EE-5E8F-9BD1FE8DFDC9}"/>
              </a:ext>
            </a:extLst>
          </p:cNvPr>
          <p:cNvSpPr/>
          <p:nvPr/>
        </p:nvSpPr>
        <p:spPr>
          <a:xfrm rot="1750562">
            <a:off x="3927965" y="2613126"/>
            <a:ext cx="964567" cy="477776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4B5A62F7-A434-A03A-C58F-3212B506C105}"/>
              </a:ext>
            </a:extLst>
          </p:cNvPr>
          <p:cNvSpPr/>
          <p:nvPr/>
        </p:nvSpPr>
        <p:spPr>
          <a:xfrm rot="19872630">
            <a:off x="3829799" y="4501402"/>
            <a:ext cx="964567" cy="477776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DA1B8FAA-B102-EBBA-1954-45DCE7789CC7}"/>
              </a:ext>
            </a:extLst>
          </p:cNvPr>
          <p:cNvSpPr/>
          <p:nvPr/>
        </p:nvSpPr>
        <p:spPr>
          <a:xfrm rot="10068399">
            <a:off x="7334496" y="3173564"/>
            <a:ext cx="964567" cy="477776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301DD-4EB6-0E9F-8A62-0FAD3D26A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013" y="121089"/>
            <a:ext cx="10000378" cy="868968"/>
          </a:xfrm>
        </p:spPr>
        <p:txBody>
          <a:bodyPr>
            <a:noAutofit/>
          </a:bodyPr>
          <a:lstStyle/>
          <a:p>
            <a:r>
              <a:rPr lang="es-ES_tradnl" sz="2200">
                <a:latin typeface="Arial" panose="020B0604020202020204" pitchFamily="34" charset="0"/>
                <a:cs typeface="Arial" panose="020B0604020202020204" pitchFamily="34" charset="0"/>
              </a:rPr>
              <a:t>Conocimientos, actitudes y aptitudes de los/as asistentes sociales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378678-E833-2ED9-B3F8-46821094F777}"/>
              </a:ext>
            </a:extLst>
          </p:cNvPr>
          <p:cNvSpPr txBox="1"/>
          <p:nvPr/>
        </p:nvSpPr>
        <p:spPr>
          <a:xfrm>
            <a:off x="3807564" y="4476729"/>
            <a:ext cx="42582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Competencias comunicativas y apoyo psicosocial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FC0BB5-5F11-8D30-290F-53E6C95D26D8}"/>
              </a:ext>
            </a:extLst>
          </p:cNvPr>
          <p:cNvSpPr txBox="1"/>
          <p:nvPr/>
        </p:nvSpPr>
        <p:spPr>
          <a:xfrm>
            <a:off x="8242223" y="4466266"/>
            <a:ext cx="30450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Competencias técnicas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7D0AE9-60F0-1919-BAD5-9861E069688C}"/>
              </a:ext>
            </a:extLst>
          </p:cNvPr>
          <p:cNvSpPr txBox="1"/>
          <p:nvPr/>
        </p:nvSpPr>
        <p:spPr>
          <a:xfrm>
            <a:off x="684830" y="4476729"/>
            <a:ext cx="30450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2800" dirty="0">
                <a:latin typeface="Arial" panose="020B0604020202020204" pitchFamily="34" charset="0"/>
                <a:cs typeface="Arial" panose="020B0604020202020204" pitchFamily="34" charset="0"/>
              </a:rPr>
              <a:t>Habilidades personales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43259FA-3016-30B2-FBB3-0427ABB3B95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18B51114-9505-BB0F-5131-752378EA963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7A3AA7C-391C-368B-CDB2-93AEF8BACB84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34CF6AA-93A9-8FE8-4655-093C34BCB0FE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8-10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8935A63-9FD8-4928-E914-181B5519FD2C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007722B-CB03-13B9-039E-2233B5EEC418}"/>
              </a:ext>
            </a:extLst>
          </p:cNvPr>
          <p:cNvGrpSpPr/>
          <p:nvPr/>
        </p:nvGrpSpPr>
        <p:grpSpPr>
          <a:xfrm>
            <a:off x="5532029" y="1778008"/>
            <a:ext cx="1463806" cy="2065428"/>
            <a:chOff x="5532029" y="1778008"/>
            <a:chExt cx="1463806" cy="206542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FE1A637-6AB9-270E-6FEE-D32F4A48F3EF}"/>
                </a:ext>
              </a:extLst>
            </p:cNvPr>
            <p:cNvGrpSpPr/>
            <p:nvPr/>
          </p:nvGrpSpPr>
          <p:grpSpPr>
            <a:xfrm>
              <a:off x="5532029" y="1778008"/>
              <a:ext cx="723055" cy="2065428"/>
              <a:chOff x="2068313" y="2482622"/>
              <a:chExt cx="376359" cy="1075080"/>
            </a:xfrm>
          </p:grpSpPr>
          <p:sp>
            <p:nvSpPr>
              <p:cNvPr id="32" name="Round Same Side Corner Rectangle 23">
                <a:extLst>
                  <a:ext uri="{FF2B5EF4-FFF2-40B4-BE49-F238E27FC236}">
                    <a16:creationId xmlns:a16="http://schemas.microsoft.com/office/drawing/2014/main" id="{664A47D9-29FA-4AEA-C14A-63A75AFF907F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1E37DA9F-0A2E-8BC6-0057-84F6D778BC03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35" name="Speech Bubble: Rectangle with Corners Rounded 34">
              <a:extLst>
                <a:ext uri="{FF2B5EF4-FFF2-40B4-BE49-F238E27FC236}">
                  <a16:creationId xmlns:a16="http://schemas.microsoft.com/office/drawing/2014/main" id="{50E0B20A-7EAF-596D-1470-29683EFB542A}"/>
                </a:ext>
              </a:extLst>
            </p:cNvPr>
            <p:cNvSpPr/>
            <p:nvPr/>
          </p:nvSpPr>
          <p:spPr>
            <a:xfrm>
              <a:off x="6535544" y="1996974"/>
              <a:ext cx="460291" cy="327241"/>
            </a:xfrm>
            <a:prstGeom prst="wedgeRoundRectCallout">
              <a:avLst>
                <a:gd name="adj1" fmla="val -69318"/>
                <a:gd name="adj2" fmla="val 26564"/>
                <a:gd name="adj3" fmla="val 1666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D5219FF2-4C43-9256-BB00-B055F00B4FE0}"/>
              </a:ext>
            </a:extLst>
          </p:cNvPr>
          <p:cNvGrpSpPr/>
          <p:nvPr/>
        </p:nvGrpSpPr>
        <p:grpSpPr>
          <a:xfrm>
            <a:off x="8487757" y="1778008"/>
            <a:ext cx="1635723" cy="2065428"/>
            <a:chOff x="8610677" y="1949046"/>
            <a:chExt cx="1635723" cy="2065428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BD7ECFD-1A8A-3883-6202-22EFAE9973A6}"/>
                </a:ext>
              </a:extLst>
            </p:cNvPr>
            <p:cNvGrpSpPr/>
            <p:nvPr/>
          </p:nvGrpSpPr>
          <p:grpSpPr>
            <a:xfrm>
              <a:off x="9523345" y="1949046"/>
              <a:ext cx="723055" cy="2065428"/>
              <a:chOff x="2068313" y="2482622"/>
              <a:chExt cx="376359" cy="1075080"/>
            </a:xfrm>
          </p:grpSpPr>
          <p:sp>
            <p:nvSpPr>
              <p:cNvPr id="53" name="Round Same Side Corner Rectangle 23">
                <a:extLst>
                  <a:ext uri="{FF2B5EF4-FFF2-40B4-BE49-F238E27FC236}">
                    <a16:creationId xmlns:a16="http://schemas.microsoft.com/office/drawing/2014/main" id="{6EA10694-1EDE-B883-EBC3-DB135817D2D4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935B55C3-FC7B-7F8B-FC85-E62A5D740692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ED3C6A2B-6FD4-99A2-3501-C1AB5110A461}"/>
                </a:ext>
              </a:extLst>
            </p:cNvPr>
            <p:cNvGrpSpPr/>
            <p:nvPr/>
          </p:nvGrpSpPr>
          <p:grpSpPr>
            <a:xfrm rot="1340767">
              <a:off x="8610677" y="2757147"/>
              <a:ext cx="1143373" cy="765710"/>
              <a:chOff x="8638649" y="2848747"/>
              <a:chExt cx="1143373" cy="765710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81188D96-293C-CD1A-2716-8256F3D7D2F2}"/>
                  </a:ext>
                </a:extLst>
              </p:cNvPr>
              <p:cNvGrpSpPr/>
              <p:nvPr/>
            </p:nvGrpSpPr>
            <p:grpSpPr>
              <a:xfrm>
                <a:off x="9199056" y="3070836"/>
                <a:ext cx="473281" cy="543621"/>
                <a:chOff x="2968390" y="1782471"/>
                <a:chExt cx="241654" cy="277569"/>
              </a:xfrm>
              <a:solidFill>
                <a:schemeClr val="accent5"/>
              </a:solidFill>
            </p:grpSpPr>
            <p:sp>
              <p:nvSpPr>
                <p:cNvPr id="66" name="Round Same Side Corner Rectangle 25">
                  <a:extLst>
                    <a:ext uri="{FF2B5EF4-FFF2-40B4-BE49-F238E27FC236}">
                      <a16:creationId xmlns:a16="http://schemas.microsoft.com/office/drawing/2014/main" id="{3234F223-FCB5-A8C1-474B-DB936CFE38AA}"/>
                    </a:ext>
                  </a:extLst>
                </p:cNvPr>
                <p:cNvSpPr/>
                <p:nvPr/>
              </p:nvSpPr>
              <p:spPr>
                <a:xfrm rot="12859561">
                  <a:off x="3108478" y="1782471"/>
                  <a:ext cx="101566" cy="245105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67" name="Round Same Side Corner Rectangle 26">
                  <a:extLst>
                    <a:ext uri="{FF2B5EF4-FFF2-40B4-BE49-F238E27FC236}">
                      <a16:creationId xmlns:a16="http://schemas.microsoft.com/office/drawing/2014/main" id="{F5759C20-BD3E-EE25-4DE1-D3FF839673A3}"/>
                    </a:ext>
                  </a:extLst>
                </p:cNvPr>
                <p:cNvSpPr/>
                <p:nvPr/>
              </p:nvSpPr>
              <p:spPr>
                <a:xfrm rot="14101202">
                  <a:off x="3000569" y="1926295"/>
                  <a:ext cx="101566" cy="165924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</p:grp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9FEF019-3B7C-97DB-CBC9-272990EC6A48}"/>
                  </a:ext>
                </a:extLst>
              </p:cNvPr>
              <p:cNvSpPr/>
              <p:nvPr/>
            </p:nvSpPr>
            <p:spPr>
              <a:xfrm rot="18896039">
                <a:off x="8941395" y="2835615"/>
                <a:ext cx="89541" cy="69503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0" name="Round Same Side Corner Rectangle 26">
                <a:extLst>
                  <a:ext uri="{FF2B5EF4-FFF2-40B4-BE49-F238E27FC236}">
                    <a16:creationId xmlns:a16="http://schemas.microsoft.com/office/drawing/2014/main" id="{A70B99D0-6221-B737-5247-0FE94274D914}"/>
                  </a:ext>
                </a:extLst>
              </p:cNvPr>
              <p:cNvSpPr/>
              <p:nvPr/>
            </p:nvSpPr>
            <p:spPr>
              <a:xfrm rot="16535945">
                <a:off x="9409026" y="2820208"/>
                <a:ext cx="197815" cy="548177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26D15940-C40F-BA0C-32CD-3C92511168D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233205" y="2848747"/>
                <a:ext cx="146520" cy="214069"/>
              </a:xfrm>
              <a:prstGeom prst="straightConnector1">
                <a:avLst/>
              </a:prstGeom>
              <a:solidFill>
                <a:schemeClr val="accent4"/>
              </a:solidFill>
              <a:ln w="28575">
                <a:solidFill>
                  <a:schemeClr val="accent5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E10A088-F2A5-F331-E45F-70F8FBCE191F}"/>
              </a:ext>
            </a:extLst>
          </p:cNvPr>
          <p:cNvGrpSpPr/>
          <p:nvPr/>
        </p:nvGrpSpPr>
        <p:grpSpPr>
          <a:xfrm>
            <a:off x="2046125" y="1778008"/>
            <a:ext cx="1027878" cy="2027540"/>
            <a:chOff x="2991594" y="2307886"/>
            <a:chExt cx="759252" cy="149766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079C8CB-361D-8E91-BDFC-C3CE4DAF49EE}"/>
                </a:ext>
              </a:extLst>
            </p:cNvPr>
            <p:cNvGrpSpPr/>
            <p:nvPr/>
          </p:nvGrpSpPr>
          <p:grpSpPr>
            <a:xfrm>
              <a:off x="2991594" y="2307886"/>
              <a:ext cx="524294" cy="1497662"/>
              <a:chOff x="2068313" y="2482622"/>
              <a:chExt cx="376359" cy="1075080"/>
            </a:xfrm>
            <a:solidFill>
              <a:schemeClr val="accent5"/>
            </a:solidFill>
          </p:grpSpPr>
          <p:sp>
            <p:nvSpPr>
              <p:cNvPr id="5" name="Round Same Side Corner Rectangle 23">
                <a:extLst>
                  <a:ext uri="{FF2B5EF4-FFF2-40B4-BE49-F238E27FC236}">
                    <a16:creationId xmlns:a16="http://schemas.microsoft.com/office/drawing/2014/main" id="{737E2B8D-0F3F-FD49-122E-BA4E325DA11A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0DD2674C-8FC6-23D1-9DC4-BE89A1A4A021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9" name="Star: 5 Points 8">
              <a:extLst>
                <a:ext uri="{FF2B5EF4-FFF2-40B4-BE49-F238E27FC236}">
                  <a16:creationId xmlns:a16="http://schemas.microsoft.com/office/drawing/2014/main" id="{C9F11504-ECB1-4265-5A34-A4C2F89E21B7}"/>
                </a:ext>
              </a:extLst>
            </p:cNvPr>
            <p:cNvSpPr/>
            <p:nvPr/>
          </p:nvSpPr>
          <p:spPr>
            <a:xfrm>
              <a:off x="3557908" y="2868171"/>
              <a:ext cx="192938" cy="192938"/>
            </a:xfrm>
            <a:prstGeom prst="star5">
              <a:avLst>
                <a:gd name="adj" fmla="val 28484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755515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66B7DD4B-C2E3-97BD-E39A-823619471155}"/>
              </a:ext>
            </a:extLst>
          </p:cNvPr>
          <p:cNvSpPr/>
          <p:nvPr/>
        </p:nvSpPr>
        <p:spPr>
          <a:xfrm>
            <a:off x="5714852" y="2266636"/>
            <a:ext cx="3539613" cy="5523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33DE459-A71C-0FB1-54AD-F3877CB30389}"/>
              </a:ext>
            </a:extLst>
          </p:cNvPr>
          <p:cNvSpPr/>
          <p:nvPr/>
        </p:nvSpPr>
        <p:spPr>
          <a:xfrm>
            <a:off x="5714852" y="3655201"/>
            <a:ext cx="3539613" cy="5523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ED79AE2-1846-B463-57D7-E42824B66B3F}"/>
              </a:ext>
            </a:extLst>
          </p:cNvPr>
          <p:cNvSpPr/>
          <p:nvPr/>
        </p:nvSpPr>
        <p:spPr>
          <a:xfrm>
            <a:off x="5714852" y="4929534"/>
            <a:ext cx="3539613" cy="5523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B13D16-5166-EAE0-1BAA-AF4CA71C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Autoevaluación de competencias</a:t>
            </a:r>
            <a:endParaRPr lang="en-BE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E7A0A7E-0883-18B9-C41B-2788881AFA5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50C23850-F570-83AE-1E5C-0954F9443D7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F19E9D79-CCB1-F418-6479-96CDC82FDF5D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CF5F2CD-21ED-3BEF-15EB-CB91ABB9AFA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C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12-16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B5FF808-25F5-4626-B0AF-8B26C727510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A2503F0-28C9-7B57-74E4-409A798EE1C8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DD31E640-AC9B-502C-E38A-1E9E21F74AE8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3CDF247-F839-96CD-936D-8121522CC99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AC986A9-1130-06FA-F025-40824B683270}"/>
              </a:ext>
            </a:extLst>
          </p:cNvPr>
          <p:cNvGrpSpPr/>
          <p:nvPr/>
        </p:nvGrpSpPr>
        <p:grpSpPr>
          <a:xfrm>
            <a:off x="7903130" y="2964511"/>
            <a:ext cx="873829" cy="1232971"/>
            <a:chOff x="5532029" y="1778008"/>
            <a:chExt cx="1463806" cy="20654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76EEB2C-1E30-F41C-1768-D3228E36DF89}"/>
                </a:ext>
              </a:extLst>
            </p:cNvPr>
            <p:cNvGrpSpPr/>
            <p:nvPr/>
          </p:nvGrpSpPr>
          <p:grpSpPr>
            <a:xfrm>
              <a:off x="5532029" y="1778008"/>
              <a:ext cx="723055" cy="2065428"/>
              <a:chOff x="2068313" y="2482622"/>
              <a:chExt cx="376359" cy="1075080"/>
            </a:xfrm>
          </p:grpSpPr>
          <p:sp>
            <p:nvSpPr>
              <p:cNvPr id="33" name="Round Same Side Corner Rectangle 23">
                <a:extLst>
                  <a:ext uri="{FF2B5EF4-FFF2-40B4-BE49-F238E27FC236}">
                    <a16:creationId xmlns:a16="http://schemas.microsoft.com/office/drawing/2014/main" id="{FA84829B-CBBE-29F2-A041-786CE820465E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9614AFF9-122E-7F1A-E7E5-EEBCC50901DE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32" name="Speech Bubble: Rectangle with Corners Rounded 31">
              <a:extLst>
                <a:ext uri="{FF2B5EF4-FFF2-40B4-BE49-F238E27FC236}">
                  <a16:creationId xmlns:a16="http://schemas.microsoft.com/office/drawing/2014/main" id="{212FA388-D964-2F77-0BDA-36B343F9360A}"/>
                </a:ext>
              </a:extLst>
            </p:cNvPr>
            <p:cNvSpPr/>
            <p:nvPr/>
          </p:nvSpPr>
          <p:spPr>
            <a:xfrm>
              <a:off x="6535544" y="1996974"/>
              <a:ext cx="460291" cy="327241"/>
            </a:xfrm>
            <a:prstGeom prst="wedgeRoundRectCallout">
              <a:avLst>
                <a:gd name="adj1" fmla="val -69318"/>
                <a:gd name="adj2" fmla="val 26564"/>
                <a:gd name="adj3" fmla="val 1666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674A433-0358-8396-9724-A80C88BC9780}"/>
              </a:ext>
            </a:extLst>
          </p:cNvPr>
          <p:cNvGrpSpPr/>
          <p:nvPr/>
        </p:nvGrpSpPr>
        <p:grpSpPr>
          <a:xfrm>
            <a:off x="8077250" y="4248902"/>
            <a:ext cx="976456" cy="1232971"/>
            <a:chOff x="8610677" y="1949046"/>
            <a:chExt cx="1635723" cy="2065428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0DE4834-6318-1654-7D51-E46CF30CC6EE}"/>
                </a:ext>
              </a:extLst>
            </p:cNvPr>
            <p:cNvGrpSpPr/>
            <p:nvPr/>
          </p:nvGrpSpPr>
          <p:grpSpPr>
            <a:xfrm>
              <a:off x="9523345" y="1949046"/>
              <a:ext cx="723055" cy="2065428"/>
              <a:chOff x="2068313" y="2482622"/>
              <a:chExt cx="376359" cy="1075080"/>
            </a:xfrm>
          </p:grpSpPr>
          <p:sp>
            <p:nvSpPr>
              <p:cNvPr id="56" name="Round Same Side Corner Rectangle 23">
                <a:extLst>
                  <a:ext uri="{FF2B5EF4-FFF2-40B4-BE49-F238E27FC236}">
                    <a16:creationId xmlns:a16="http://schemas.microsoft.com/office/drawing/2014/main" id="{59E76CC5-E2E6-8FEE-CA7E-246E413A076B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DA3071AB-663F-CFB2-F125-27298AF1D0F2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ADA35430-C7BA-1DE6-6DCF-55FCE82CF6A6}"/>
                </a:ext>
              </a:extLst>
            </p:cNvPr>
            <p:cNvGrpSpPr/>
            <p:nvPr/>
          </p:nvGrpSpPr>
          <p:grpSpPr>
            <a:xfrm rot="1340767">
              <a:off x="8610677" y="2757147"/>
              <a:ext cx="1143373" cy="765710"/>
              <a:chOff x="8638649" y="2848747"/>
              <a:chExt cx="1143373" cy="76571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60B248C4-F412-EAD1-350D-B96F72E78A5C}"/>
                  </a:ext>
                </a:extLst>
              </p:cNvPr>
              <p:cNvGrpSpPr/>
              <p:nvPr/>
            </p:nvGrpSpPr>
            <p:grpSpPr>
              <a:xfrm>
                <a:off x="9199056" y="3070836"/>
                <a:ext cx="473281" cy="543621"/>
                <a:chOff x="2968390" y="1782471"/>
                <a:chExt cx="241654" cy="277569"/>
              </a:xfrm>
              <a:solidFill>
                <a:schemeClr val="accent5"/>
              </a:solidFill>
            </p:grpSpPr>
            <p:sp>
              <p:nvSpPr>
                <p:cNvPr id="54" name="Round Same Side Corner Rectangle 25">
                  <a:extLst>
                    <a:ext uri="{FF2B5EF4-FFF2-40B4-BE49-F238E27FC236}">
                      <a16:creationId xmlns:a16="http://schemas.microsoft.com/office/drawing/2014/main" id="{AD8339BA-2A4D-A464-90EA-CC49F648E316}"/>
                    </a:ext>
                  </a:extLst>
                </p:cNvPr>
                <p:cNvSpPr/>
                <p:nvPr/>
              </p:nvSpPr>
              <p:spPr>
                <a:xfrm rot="12859561">
                  <a:off x="3108478" y="1782471"/>
                  <a:ext cx="101566" cy="245105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55" name="Round Same Side Corner Rectangle 26">
                  <a:extLst>
                    <a:ext uri="{FF2B5EF4-FFF2-40B4-BE49-F238E27FC236}">
                      <a16:creationId xmlns:a16="http://schemas.microsoft.com/office/drawing/2014/main" id="{F261D918-BC04-70CE-FB85-5F7CA7CA4188}"/>
                    </a:ext>
                  </a:extLst>
                </p:cNvPr>
                <p:cNvSpPr/>
                <p:nvPr/>
              </p:nvSpPr>
              <p:spPr>
                <a:xfrm rot="14101202">
                  <a:off x="3000569" y="1926295"/>
                  <a:ext cx="101566" cy="165924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9F830CC-4922-67B9-19A8-C98B9F99364D}"/>
                  </a:ext>
                </a:extLst>
              </p:cNvPr>
              <p:cNvSpPr/>
              <p:nvPr/>
            </p:nvSpPr>
            <p:spPr>
              <a:xfrm rot="18896039">
                <a:off x="8941395" y="2835615"/>
                <a:ext cx="89541" cy="69503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2" name="Round Same Side Corner Rectangle 26">
                <a:extLst>
                  <a:ext uri="{FF2B5EF4-FFF2-40B4-BE49-F238E27FC236}">
                    <a16:creationId xmlns:a16="http://schemas.microsoft.com/office/drawing/2014/main" id="{853683AE-1709-4321-9BA5-DC9D9394B4F8}"/>
                  </a:ext>
                </a:extLst>
              </p:cNvPr>
              <p:cNvSpPr/>
              <p:nvPr/>
            </p:nvSpPr>
            <p:spPr>
              <a:xfrm rot="16535945">
                <a:off x="9409026" y="2820208"/>
                <a:ext cx="197815" cy="548177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468CCA9C-A1B6-B4DC-988A-625B877694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233205" y="2848747"/>
                <a:ext cx="146520" cy="214069"/>
              </a:xfrm>
              <a:prstGeom prst="straightConnector1">
                <a:avLst/>
              </a:prstGeom>
              <a:solidFill>
                <a:schemeClr val="accent4"/>
              </a:solidFill>
              <a:ln w="28575">
                <a:solidFill>
                  <a:schemeClr val="accent5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62" name="Picture 61">
            <a:extLst>
              <a:ext uri="{FF2B5EF4-FFF2-40B4-BE49-F238E27FC236}">
                <a16:creationId xmlns:a16="http://schemas.microsoft.com/office/drawing/2014/main" id="{5471FC91-ACDA-9C49-C3E3-8ED838A002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2823" y="1740981"/>
            <a:ext cx="3833569" cy="3996142"/>
          </a:xfrm>
          <a:prstGeom prst="rect">
            <a:avLst/>
          </a:prstGeom>
          <a:ln w="57150">
            <a:solidFill>
              <a:schemeClr val="accent5"/>
            </a:solidFill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23CE-CF91-0C06-45C9-57C02D99463E}"/>
              </a:ext>
            </a:extLst>
          </p:cNvPr>
          <p:cNvGrpSpPr/>
          <p:nvPr/>
        </p:nvGrpSpPr>
        <p:grpSpPr>
          <a:xfrm>
            <a:off x="7074975" y="1544642"/>
            <a:ext cx="645805" cy="1273883"/>
            <a:chOff x="2991594" y="2307886"/>
            <a:chExt cx="759252" cy="149766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2B2047B-F65C-E481-5FDC-82CA034FD934}"/>
                </a:ext>
              </a:extLst>
            </p:cNvPr>
            <p:cNvGrpSpPr/>
            <p:nvPr/>
          </p:nvGrpSpPr>
          <p:grpSpPr>
            <a:xfrm>
              <a:off x="2991594" y="2307886"/>
              <a:ext cx="524294" cy="1497662"/>
              <a:chOff x="2068313" y="2482622"/>
              <a:chExt cx="376359" cy="1075080"/>
            </a:xfrm>
            <a:solidFill>
              <a:schemeClr val="accent5"/>
            </a:solidFill>
          </p:grpSpPr>
          <p:sp>
            <p:nvSpPr>
              <p:cNvPr id="15" name="Round Same Side Corner Rectangle 23">
                <a:extLst>
                  <a:ext uri="{FF2B5EF4-FFF2-40B4-BE49-F238E27FC236}">
                    <a16:creationId xmlns:a16="http://schemas.microsoft.com/office/drawing/2014/main" id="{BDC537F9-5F3B-971A-3E94-EF2FCEB52F6B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F1733C5E-2016-A420-69CB-AE279AB0B0A5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14" name="Star: 5 Points 13">
              <a:extLst>
                <a:ext uri="{FF2B5EF4-FFF2-40B4-BE49-F238E27FC236}">
                  <a16:creationId xmlns:a16="http://schemas.microsoft.com/office/drawing/2014/main" id="{E6904CC5-A64A-0F0A-BB56-2E933EACEF6A}"/>
                </a:ext>
              </a:extLst>
            </p:cNvPr>
            <p:cNvSpPr/>
            <p:nvPr/>
          </p:nvSpPr>
          <p:spPr>
            <a:xfrm>
              <a:off x="3557908" y="2868171"/>
              <a:ext cx="192938" cy="192938"/>
            </a:xfrm>
            <a:prstGeom prst="star5">
              <a:avLst>
                <a:gd name="adj" fmla="val 28484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87144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72">
            <a:extLst>
              <a:ext uri="{FF2B5EF4-FFF2-40B4-BE49-F238E27FC236}">
                <a16:creationId xmlns:a16="http://schemas.microsoft.com/office/drawing/2014/main" id="{9CA72689-425B-FDA6-0971-947D43FC244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
Diapositiva adicional para la/el facilitador/a</a:t>
            </a:r>
          </a:p>
        </p:txBody>
      </p:sp>
    </p:spTree>
    <p:extLst>
      <p:ext uri="{BB962C8B-B14F-4D97-AF65-F5344CB8AC3E}">
        <p14:creationId xmlns:p14="http://schemas.microsoft.com/office/powerpoint/2010/main" val="2764766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Puntos clave de aprendizaje</a:t>
            </a:r>
          </a:p>
        </p:txBody>
      </p:sp>
      <p:sp>
        <p:nvSpPr>
          <p:cNvPr id="655" name="Google Shape;655;p18"/>
          <p:cNvSpPr txBox="1"/>
          <p:nvPr/>
        </p:nvSpPr>
        <p:spPr>
          <a:xfrm>
            <a:off x="1225472" y="3641101"/>
            <a:ext cx="2805204" cy="1738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Las funciones básicas de los/as asistentes sociales conllevan una serie de responsabilidades</a:t>
            </a:r>
            <a:endParaRPr lang="es-ES_tradnl" sz="2000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56" name="Google Shape;656;p18"/>
          <p:cNvSpPr txBox="1"/>
          <p:nvPr/>
        </p:nvSpPr>
        <p:spPr>
          <a:xfrm>
            <a:off x="7803531" y="3641101"/>
            <a:ext cx="3215989" cy="1738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_tradnl" sz="20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 reflexión y la autoevaluación son esenciales para el crecimiento profesional de los/as asistentes sociales</a:t>
            </a:r>
            <a:endParaRPr lang="es-ES_tradnl" sz="2000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57" name="Google Shape;657;p18"/>
          <p:cNvSpPr/>
          <p:nvPr/>
        </p:nvSpPr>
        <p:spPr>
          <a:xfrm>
            <a:off x="2102294" y="216533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58" name="Google Shape;658;p18"/>
          <p:cNvSpPr/>
          <p:nvPr/>
        </p:nvSpPr>
        <p:spPr>
          <a:xfrm>
            <a:off x="5494020" y="216533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" name="Google Shape;656;p18">
            <a:extLst>
              <a:ext uri="{FF2B5EF4-FFF2-40B4-BE49-F238E27FC236}">
                <a16:creationId xmlns:a16="http://schemas.microsoft.com/office/drawing/2014/main" id="{694094B4-F76A-D0C0-0AA6-D0CC5C18A41C}"/>
              </a:ext>
            </a:extLst>
          </p:cNvPr>
          <p:cNvSpPr txBox="1"/>
          <p:nvPr/>
        </p:nvSpPr>
        <p:spPr>
          <a:xfrm>
            <a:off x="4539714" y="3641101"/>
            <a:ext cx="2960171" cy="1738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_tradnl" sz="20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Es posible ganar conocimientos</a:t>
            </a:r>
            <a:r>
              <a:rPr lang="es-ES_tradnl" sz="200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y desarrollar </a:t>
            </a:r>
            <a:r>
              <a:rPr lang="es-ES_tradnl" sz="20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actitudes, valores y aptitudes en todo momento</a:t>
            </a:r>
            <a:endParaRPr lang="es-ES_tradnl" sz="2000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658;p18">
            <a:extLst>
              <a:ext uri="{FF2B5EF4-FFF2-40B4-BE49-F238E27FC236}">
                <a16:creationId xmlns:a16="http://schemas.microsoft.com/office/drawing/2014/main" id="{C51F40FC-5437-C02B-A3A2-33ACFC034785}"/>
              </a:ext>
            </a:extLst>
          </p:cNvPr>
          <p:cNvSpPr/>
          <p:nvPr/>
        </p:nvSpPr>
        <p:spPr>
          <a:xfrm>
            <a:off x="8885746" y="216533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16DE5D-A33D-9B7A-35EE-CDE4934C5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400" b="1" dirty="0">
                <a:solidFill>
                  <a:schemeClr val="bg1"/>
                </a:solidFill>
                <a:latin typeface="Garamond"/>
              </a:rPr>
              <a:t>SESIÓN 4</a:t>
            </a:r>
            <a:br>
              <a:rPr lang="es-ES_tradnl" sz="2400" b="1" dirty="0">
                <a:solidFill>
                  <a:schemeClr val="bg1"/>
                </a:solidFill>
                <a:latin typeface="Garamond"/>
              </a:rPr>
            </a:br>
            <a:br>
              <a:rPr lang="es-ES_tradnl" b="1" dirty="0">
                <a:solidFill>
                  <a:schemeClr val="bg1"/>
                </a:solidFill>
                <a:latin typeface="Garamond"/>
              </a:rPr>
            </a:br>
            <a:r>
              <a:rPr lang="es-ES_tradnl" b="1" dirty="0">
                <a:solidFill>
                  <a:schemeClr val="bg1"/>
                </a:solidFill>
                <a:latin typeface="Garamond"/>
              </a:rPr>
              <a:t>Los</a:t>
            </a:r>
            <a:r>
              <a:rPr lang="es-ES_tradnl" sz="5400" b="1" dirty="0">
                <a:solidFill>
                  <a:schemeClr val="bg1"/>
                </a:solidFill>
                <a:latin typeface="Garamond"/>
              </a:rPr>
              <a:t> principios de la gestión de casos</a:t>
            </a:r>
            <a:endParaRPr lang="es-ES_tradn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3A1D9FE-4AA1-F07F-97CC-55E32DD40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Principios rectores de la gestión de casos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B325E0-B23B-1F94-4EFD-6106F7558831}"/>
              </a:ext>
            </a:extLst>
          </p:cNvPr>
          <p:cNvSpPr txBox="1"/>
          <p:nvPr/>
        </p:nvSpPr>
        <p:spPr>
          <a:xfrm>
            <a:off x="1305851" y="1631668"/>
            <a:ext cx="478585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No hacer daño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Dar prioridad al interés superior del menor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No discriminar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Respetar las normas éticas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Solicitar el consentimiento y/o asentimiento informado 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Respetar la confidencialidad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Responsabilizarse del proceso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Adaptarse a los/as menores y enfocarse en ellos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Empoderar a los/as menores y sus familias para que saquen provecho de sus fortalezas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A433570-7449-8253-7F0B-BD8F726B66D5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162F87AB-C985-3298-FCFB-9EB8B54FEC6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D9E582F-DEC8-FEA6-3240-996B500BDF18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963EED3-E27A-8C4D-B343-A2586E1190C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17-18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8000D32-08FC-77F1-AA40-7AA7B60009F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3E6CEA9-A857-1A81-8491-1D44B4D0EE51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0753A77A-243D-C606-7ADE-4AE16AEB089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30A01BA-3F01-689B-0D56-DD09C3BEA25D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0E704D8-C733-3283-3071-0BE18A3786B1}"/>
              </a:ext>
            </a:extLst>
          </p:cNvPr>
          <p:cNvSpPr txBox="1"/>
          <p:nvPr/>
        </p:nvSpPr>
        <p:spPr>
          <a:xfrm>
            <a:off x="6643836" y="1718268"/>
            <a:ext cx="469201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Partir de un conocimiento profundo de las etapas de desarrollo infantil, los derechos y la protección de los/as menores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Promover la participación significativa de niños, niñas y adolescentes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Ofrecer procesos y servicios que sean culturalmente adecuados a cada contexto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Trabajar de forma coordinada y en equipo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Respetar los límites profesionales y gestionar los conflictos de intereses adecuadamente</a:t>
            </a:r>
          </a:p>
          <a:p>
            <a:pPr>
              <a:spcAft>
                <a:spcPts val="600"/>
              </a:spcAft>
            </a:pPr>
            <a:r>
              <a:rPr lang="es-ES_tradnl" sz="1900" dirty="0">
                <a:latin typeface="Arial" panose="020B0604020202020204" pitchFamily="34" charset="0"/>
                <a:cs typeface="Arial" panose="020B0604020202020204" pitchFamily="34" charset="0"/>
              </a:rPr>
              <a:t>Cumplir las leyes y políticas de denuncia obligatoria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3695EB5-9811-4295-4CE6-D46F40AAC090}"/>
              </a:ext>
            </a:extLst>
          </p:cNvPr>
          <p:cNvGrpSpPr/>
          <p:nvPr/>
        </p:nvGrpSpPr>
        <p:grpSpPr>
          <a:xfrm>
            <a:off x="924348" y="1659019"/>
            <a:ext cx="273729" cy="286032"/>
            <a:chOff x="7345680" y="2484120"/>
            <a:chExt cx="904240" cy="94488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57C9E7F-11AF-7291-F079-CD2FA5F2734F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L-Shape 11">
              <a:extLst>
                <a:ext uri="{FF2B5EF4-FFF2-40B4-BE49-F238E27FC236}">
                  <a16:creationId xmlns:a16="http://schemas.microsoft.com/office/drawing/2014/main" id="{2BC39D42-11CF-242D-9127-9711DD9E3D70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AB11D3-CA58-3375-4166-A65D2A8D5D36}"/>
              </a:ext>
            </a:extLst>
          </p:cNvPr>
          <p:cNvGrpSpPr/>
          <p:nvPr/>
        </p:nvGrpSpPr>
        <p:grpSpPr>
          <a:xfrm>
            <a:off x="924348" y="2009873"/>
            <a:ext cx="273729" cy="286032"/>
            <a:chOff x="7345680" y="2484120"/>
            <a:chExt cx="904240" cy="94488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5C794AE-E12A-8E5D-0197-4D29D7F27852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0" name="L-Shape 19">
              <a:extLst>
                <a:ext uri="{FF2B5EF4-FFF2-40B4-BE49-F238E27FC236}">
                  <a16:creationId xmlns:a16="http://schemas.microsoft.com/office/drawing/2014/main" id="{DA357988-CB17-70A1-C2E6-295BFE600377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6E985AF-F65F-D348-212F-EBE7CDAA30A1}"/>
              </a:ext>
            </a:extLst>
          </p:cNvPr>
          <p:cNvGrpSpPr/>
          <p:nvPr/>
        </p:nvGrpSpPr>
        <p:grpSpPr>
          <a:xfrm>
            <a:off x="924348" y="2384523"/>
            <a:ext cx="273729" cy="286032"/>
            <a:chOff x="7345680" y="2484120"/>
            <a:chExt cx="904240" cy="94488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1692832-D143-2A7C-3615-F3EB4C469ED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3" name="L-Shape 22">
              <a:extLst>
                <a:ext uri="{FF2B5EF4-FFF2-40B4-BE49-F238E27FC236}">
                  <a16:creationId xmlns:a16="http://schemas.microsoft.com/office/drawing/2014/main" id="{A377E9A6-83E7-496F-278A-24C3600D19C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7136C18-A9B4-BCBF-5E9D-62F57019B85A}"/>
              </a:ext>
            </a:extLst>
          </p:cNvPr>
          <p:cNvGrpSpPr/>
          <p:nvPr/>
        </p:nvGrpSpPr>
        <p:grpSpPr>
          <a:xfrm>
            <a:off x="924348" y="2759173"/>
            <a:ext cx="273729" cy="286032"/>
            <a:chOff x="7345680" y="2484120"/>
            <a:chExt cx="904240" cy="9448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D4FDC24-5447-493A-D345-E26F24A961E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6" name="L-Shape 25">
              <a:extLst>
                <a:ext uri="{FF2B5EF4-FFF2-40B4-BE49-F238E27FC236}">
                  <a16:creationId xmlns:a16="http://schemas.microsoft.com/office/drawing/2014/main" id="{89120CFC-26C4-A9F7-1685-496AF64D978C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6E60462-EA52-F538-F15A-49045AA7E46E}"/>
              </a:ext>
            </a:extLst>
          </p:cNvPr>
          <p:cNvGrpSpPr/>
          <p:nvPr/>
        </p:nvGrpSpPr>
        <p:grpSpPr>
          <a:xfrm>
            <a:off x="924348" y="3127473"/>
            <a:ext cx="273729" cy="286032"/>
            <a:chOff x="7345680" y="2484120"/>
            <a:chExt cx="904240" cy="94488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D344C2-7813-1365-B517-88DB7A46B007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29" name="L-Shape 28">
              <a:extLst>
                <a:ext uri="{FF2B5EF4-FFF2-40B4-BE49-F238E27FC236}">
                  <a16:creationId xmlns:a16="http://schemas.microsoft.com/office/drawing/2014/main" id="{95DC6C04-EA92-B696-219D-62ED4128AC2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2B35D31-CA83-7FC7-3910-2791CB1EF361}"/>
              </a:ext>
            </a:extLst>
          </p:cNvPr>
          <p:cNvGrpSpPr/>
          <p:nvPr/>
        </p:nvGrpSpPr>
        <p:grpSpPr>
          <a:xfrm>
            <a:off x="924348" y="3800096"/>
            <a:ext cx="273729" cy="286032"/>
            <a:chOff x="7345680" y="2484120"/>
            <a:chExt cx="904240" cy="94488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12A5077-3049-D715-2DA3-91893373D856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2" name="L-Shape 31">
              <a:extLst>
                <a:ext uri="{FF2B5EF4-FFF2-40B4-BE49-F238E27FC236}">
                  <a16:creationId xmlns:a16="http://schemas.microsoft.com/office/drawing/2014/main" id="{F94C50B9-3D84-79DF-27EC-F995642144AD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CEBC9AE-1D7B-6827-DEF2-CACA5415095C}"/>
              </a:ext>
            </a:extLst>
          </p:cNvPr>
          <p:cNvGrpSpPr/>
          <p:nvPr/>
        </p:nvGrpSpPr>
        <p:grpSpPr>
          <a:xfrm>
            <a:off x="924348" y="4162046"/>
            <a:ext cx="273729" cy="286032"/>
            <a:chOff x="7345680" y="2484120"/>
            <a:chExt cx="904240" cy="94488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08AF593-4CEE-CB04-30A0-CDA86E158051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5" name="L-Shape 34">
              <a:extLst>
                <a:ext uri="{FF2B5EF4-FFF2-40B4-BE49-F238E27FC236}">
                  <a16:creationId xmlns:a16="http://schemas.microsoft.com/office/drawing/2014/main" id="{A72FF852-C45B-336C-C1CD-064E39D59682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2CA1060-B5BB-9755-2C19-EEC68C21E80C}"/>
              </a:ext>
            </a:extLst>
          </p:cNvPr>
          <p:cNvGrpSpPr/>
          <p:nvPr/>
        </p:nvGrpSpPr>
        <p:grpSpPr>
          <a:xfrm>
            <a:off x="924348" y="4543046"/>
            <a:ext cx="273729" cy="286032"/>
            <a:chOff x="7345680" y="2484120"/>
            <a:chExt cx="904240" cy="94488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AF6F7BE-AF12-8E0D-9281-FB21F84D2CE6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8" name="L-Shape 37">
              <a:extLst>
                <a:ext uri="{FF2B5EF4-FFF2-40B4-BE49-F238E27FC236}">
                  <a16:creationId xmlns:a16="http://schemas.microsoft.com/office/drawing/2014/main" id="{89706E3B-3DDC-C016-359F-029B36468A9E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28ED791-94AA-222E-25F4-47EAE5E5D106}"/>
              </a:ext>
            </a:extLst>
          </p:cNvPr>
          <p:cNvGrpSpPr/>
          <p:nvPr/>
        </p:nvGrpSpPr>
        <p:grpSpPr>
          <a:xfrm>
            <a:off x="924348" y="5168866"/>
            <a:ext cx="273729" cy="286032"/>
            <a:chOff x="7345680" y="2484120"/>
            <a:chExt cx="904240" cy="94488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D6EA5C9A-461C-F894-D332-F74FCB12DC2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1" name="L-Shape 40">
              <a:extLst>
                <a:ext uri="{FF2B5EF4-FFF2-40B4-BE49-F238E27FC236}">
                  <a16:creationId xmlns:a16="http://schemas.microsoft.com/office/drawing/2014/main" id="{ACAD5286-842C-D706-CF40-1A32603BE8A9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0AB3EEC-C97D-E620-98AC-C48AE434A64C}"/>
              </a:ext>
            </a:extLst>
          </p:cNvPr>
          <p:cNvGrpSpPr/>
          <p:nvPr/>
        </p:nvGrpSpPr>
        <p:grpSpPr>
          <a:xfrm>
            <a:off x="6230905" y="1828892"/>
            <a:ext cx="273729" cy="286032"/>
            <a:chOff x="7345680" y="2484120"/>
            <a:chExt cx="904240" cy="94488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FC5A520-1A80-37C2-4DAD-5408E256E118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4" name="L-Shape 43">
              <a:extLst>
                <a:ext uri="{FF2B5EF4-FFF2-40B4-BE49-F238E27FC236}">
                  <a16:creationId xmlns:a16="http://schemas.microsoft.com/office/drawing/2014/main" id="{F95AE9DD-8F34-7F51-DD55-473C897D9FEF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ACEF63D-16A5-A8A4-7447-97BA0FA91C64}"/>
              </a:ext>
            </a:extLst>
          </p:cNvPr>
          <p:cNvGrpSpPr/>
          <p:nvPr/>
        </p:nvGrpSpPr>
        <p:grpSpPr>
          <a:xfrm>
            <a:off x="6230905" y="3084332"/>
            <a:ext cx="273729" cy="286032"/>
            <a:chOff x="7345680" y="2484120"/>
            <a:chExt cx="904240" cy="94488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E538AEA-3DB0-AE5D-F5BD-D61C40559B15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47" name="L-Shape 46">
              <a:extLst>
                <a:ext uri="{FF2B5EF4-FFF2-40B4-BE49-F238E27FC236}">
                  <a16:creationId xmlns:a16="http://schemas.microsoft.com/office/drawing/2014/main" id="{A8472CDD-AE47-1BB3-F82C-56B6EDD44A2E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D8970FF-E02A-7186-1173-B013B43F5E6E}"/>
              </a:ext>
            </a:extLst>
          </p:cNvPr>
          <p:cNvGrpSpPr/>
          <p:nvPr/>
        </p:nvGrpSpPr>
        <p:grpSpPr>
          <a:xfrm>
            <a:off x="6230905" y="3717343"/>
            <a:ext cx="273729" cy="286032"/>
            <a:chOff x="7345680" y="2484120"/>
            <a:chExt cx="904240" cy="94488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2FBDB650-AA68-D579-9010-4B9E199904C3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0" name="L-Shape 49">
              <a:extLst>
                <a:ext uri="{FF2B5EF4-FFF2-40B4-BE49-F238E27FC236}">
                  <a16:creationId xmlns:a16="http://schemas.microsoft.com/office/drawing/2014/main" id="{743CCE79-BABF-BF04-3830-D3B23B34C60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FE94524-8B58-1F46-3E76-6EF4697EDB45}"/>
              </a:ext>
            </a:extLst>
          </p:cNvPr>
          <p:cNvGrpSpPr/>
          <p:nvPr/>
        </p:nvGrpSpPr>
        <p:grpSpPr>
          <a:xfrm>
            <a:off x="6212164" y="5651860"/>
            <a:ext cx="273729" cy="286032"/>
            <a:chOff x="7345680" y="2484120"/>
            <a:chExt cx="904240" cy="94488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2CB0DE42-0E9E-5CAC-CC01-D6C17487486B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3" name="L-Shape 52">
              <a:extLst>
                <a:ext uri="{FF2B5EF4-FFF2-40B4-BE49-F238E27FC236}">
                  <a16:creationId xmlns:a16="http://schemas.microsoft.com/office/drawing/2014/main" id="{335AC7AE-6579-385F-DD4B-58C049AE0EA3}"/>
                </a:ext>
              </a:extLst>
            </p:cNvPr>
            <p:cNvSpPr/>
            <p:nvPr/>
          </p:nvSpPr>
          <p:spPr>
            <a:xfrm rot="18361091">
              <a:off x="7500809" y="2772424"/>
              <a:ext cx="630273" cy="320761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C4F8C65-7F99-4731-FFD4-8976F8A98213}"/>
              </a:ext>
            </a:extLst>
          </p:cNvPr>
          <p:cNvGrpSpPr/>
          <p:nvPr/>
        </p:nvGrpSpPr>
        <p:grpSpPr>
          <a:xfrm>
            <a:off x="6230905" y="4299176"/>
            <a:ext cx="273729" cy="286032"/>
            <a:chOff x="7345680" y="2484120"/>
            <a:chExt cx="904240" cy="94488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FD36FF8-2AAC-C89D-67FA-375E4C85986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6" name="L-Shape 55">
              <a:extLst>
                <a:ext uri="{FF2B5EF4-FFF2-40B4-BE49-F238E27FC236}">
                  <a16:creationId xmlns:a16="http://schemas.microsoft.com/office/drawing/2014/main" id="{94222585-21D4-6231-B69B-B323F879B129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DE781B4-4119-E119-DB12-A04C6E50D679}"/>
              </a:ext>
            </a:extLst>
          </p:cNvPr>
          <p:cNvGrpSpPr/>
          <p:nvPr/>
        </p:nvGrpSpPr>
        <p:grpSpPr>
          <a:xfrm>
            <a:off x="6230905" y="4690599"/>
            <a:ext cx="273729" cy="286032"/>
            <a:chOff x="7345680" y="2484120"/>
            <a:chExt cx="904240" cy="944880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70078D4B-731E-AB42-EB81-A90A0997B67C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9" name="L-Shape 58">
              <a:extLst>
                <a:ext uri="{FF2B5EF4-FFF2-40B4-BE49-F238E27FC236}">
                  <a16:creationId xmlns:a16="http://schemas.microsoft.com/office/drawing/2014/main" id="{5F6861B3-2CF5-06A1-D29F-7F2DEB446A51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20515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4C4A39-0783-66CC-7D7A-AEC4847987AD}"/>
              </a:ext>
            </a:extLst>
          </p:cNvPr>
          <p:cNvSpPr/>
          <p:nvPr/>
        </p:nvSpPr>
        <p:spPr>
          <a:xfrm>
            <a:off x="6947552" y="2817781"/>
            <a:ext cx="1592599" cy="44300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B70C51-E9B1-7415-2617-689BD96B9140}"/>
              </a:ext>
            </a:extLst>
          </p:cNvPr>
          <p:cNvSpPr/>
          <p:nvPr/>
        </p:nvSpPr>
        <p:spPr>
          <a:xfrm>
            <a:off x="6824988" y="3252678"/>
            <a:ext cx="2508793" cy="44300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53" name="Google Shape;253;p3"/>
          <p:cNvSpPr txBox="1"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en-US" dirty="0"/>
              <a:t>Objetivo del módulo</a:t>
            </a:r>
            <a:endParaRPr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4382F95-C2B3-2160-C2DB-4535AF41A02D}"/>
              </a:ext>
            </a:extLst>
          </p:cNvPr>
          <p:cNvSpPr/>
          <p:nvPr/>
        </p:nvSpPr>
        <p:spPr>
          <a:xfrm>
            <a:off x="6254154" y="3661859"/>
            <a:ext cx="1871929" cy="44300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C4029A-5AA9-6B09-CB0E-02253AC3DD30}"/>
              </a:ext>
            </a:extLst>
          </p:cNvPr>
          <p:cNvSpPr txBox="1"/>
          <p:nvPr/>
        </p:nvSpPr>
        <p:spPr>
          <a:xfrm>
            <a:off x="6185143" y="1461257"/>
            <a:ext cx="433759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_tradnl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Dar la bienvenida, orientar a los</a:t>
            </a:r>
            <a:r>
              <a:rPr lang="es-ES_tradnl" sz="28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/as</a:t>
            </a:r>
            <a:r>
              <a:rPr lang="es-ES_tradnl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participantes y propiciar una reflexión acerca de las competencias esenciales para los/as asistentes sociales en la gestión de casos de protección de la infancia.</a:t>
            </a:r>
            <a:endParaRPr lang="es-ES_tradnl" sz="2800" b="1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3E8F005A-D19C-717F-CDC9-692AF9052B39}"/>
              </a:ext>
            </a:extLst>
          </p:cNvPr>
          <p:cNvSpPr/>
          <p:nvPr/>
        </p:nvSpPr>
        <p:spPr>
          <a:xfrm>
            <a:off x="10711542" y="5254686"/>
            <a:ext cx="1105163" cy="1105163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D6EBD5F3-FBA8-62DD-EA1E-18ED05D5F111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
Diapositiva adicional para la/el facilitador/a</a:t>
            </a:r>
          </a:p>
        </p:txBody>
      </p:sp>
    </p:spTree>
    <p:extLst>
      <p:ext uri="{BB962C8B-B14F-4D97-AF65-F5344CB8AC3E}">
        <p14:creationId xmlns:p14="http://schemas.microsoft.com/office/powerpoint/2010/main" val="4011798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F370-1D46-8B2B-8E85-E8E5F8F6A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 enfoque en la gestión de casos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3D9FA9-3096-159F-E9E2-49CCE8F9B7A4}"/>
              </a:ext>
            </a:extLst>
          </p:cNvPr>
          <p:cNvSpPr txBox="1"/>
          <p:nvPr/>
        </p:nvSpPr>
        <p:spPr>
          <a:xfrm>
            <a:off x="7740656" y="3797983"/>
            <a:ext cx="40161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CENTRARSE EN LAS FORTALEZAS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El proceso debe enfocarse en los puntos fuertes y los recursos disponibles e intentar aprovecharlos al máximo, es decir, trabajar a partir de lo que se tiene y funciona</a:t>
            </a:r>
          </a:p>
          <a:p>
            <a:pPr algn="ctr"/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75A946-FB34-D126-01BC-3B1171B65BED}"/>
              </a:ext>
            </a:extLst>
          </p:cNvPr>
          <p:cNvSpPr txBox="1"/>
          <p:nvPr/>
        </p:nvSpPr>
        <p:spPr>
          <a:xfrm>
            <a:off x="4291195" y="3791357"/>
            <a:ext cx="32439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EMPODERAR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Debe buscar que el menor, la madre/el padre o su cuidador se sientan más fuertes, más seguros de sí mismos, y más capaces de asumir el control y reclamar sus derechos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9341F6-D855-FDA0-A90D-4CA92D58D510}"/>
              </a:ext>
            </a:extLst>
          </p:cNvPr>
          <p:cNvSpPr txBox="1"/>
          <p:nvPr/>
        </p:nvSpPr>
        <p:spPr>
          <a:xfrm>
            <a:off x="658855" y="3791357"/>
            <a:ext cx="34268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latin typeface="Arial" panose="020B0604020202020204" pitchFamily="34" charset="0"/>
                <a:cs typeface="Arial" panose="020B0604020202020204" pitchFamily="34" charset="0"/>
              </a:rPr>
              <a:t>DEBE SER PARTICIPATIVO</a:t>
            </a:r>
          </a:p>
          <a:p>
            <a:pPr algn="ctr"/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Debe permitir que el menor exprese sus opiniones con seguridad y libertad. Debe tomar en serio sus opiniones e involucrarlo en la toma de decisiones</a:t>
            </a:r>
          </a:p>
        </p:txBody>
      </p:sp>
      <p:grpSp>
        <p:nvGrpSpPr>
          <p:cNvPr id="12" name="Google Shape;314;p4">
            <a:extLst>
              <a:ext uri="{FF2B5EF4-FFF2-40B4-BE49-F238E27FC236}">
                <a16:creationId xmlns:a16="http://schemas.microsoft.com/office/drawing/2014/main" id="{6B8433AB-E41B-57A8-6C48-21A4E5B95B76}"/>
              </a:ext>
            </a:extLst>
          </p:cNvPr>
          <p:cNvGrpSpPr/>
          <p:nvPr/>
        </p:nvGrpSpPr>
        <p:grpSpPr>
          <a:xfrm>
            <a:off x="2081898" y="1694389"/>
            <a:ext cx="1413544" cy="1734611"/>
            <a:chOff x="3400707" y="1772174"/>
            <a:chExt cx="3124628" cy="3737192"/>
          </a:xfrm>
          <a:solidFill>
            <a:schemeClr val="accent5"/>
          </a:solidFill>
        </p:grpSpPr>
        <p:sp>
          <p:nvSpPr>
            <p:cNvPr id="13" name="Google Shape;315;p4">
              <a:extLst>
                <a:ext uri="{FF2B5EF4-FFF2-40B4-BE49-F238E27FC236}">
                  <a16:creationId xmlns:a16="http://schemas.microsoft.com/office/drawing/2014/main" id="{43809188-2975-D447-AA19-C7C65D717B83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317;p4">
              <a:extLst>
                <a:ext uri="{FF2B5EF4-FFF2-40B4-BE49-F238E27FC236}">
                  <a16:creationId xmlns:a16="http://schemas.microsoft.com/office/drawing/2014/main" id="{4A3A1D41-7B4B-AD71-7DA0-76ADF4B60505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319;p4">
              <a:extLst>
                <a:ext uri="{FF2B5EF4-FFF2-40B4-BE49-F238E27FC236}">
                  <a16:creationId xmlns:a16="http://schemas.microsoft.com/office/drawing/2014/main" id="{E5BEC22B-A783-69EE-433F-4FC57336EED2}"/>
                </a:ext>
              </a:extLst>
            </p:cNvPr>
            <p:cNvSpPr/>
            <p:nvPr/>
          </p:nvSpPr>
          <p:spPr>
            <a:xfrm>
              <a:off x="4351096" y="2702772"/>
              <a:ext cx="771005" cy="771004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321;p4">
              <a:extLst>
                <a:ext uri="{FF2B5EF4-FFF2-40B4-BE49-F238E27FC236}">
                  <a16:creationId xmlns:a16="http://schemas.microsoft.com/office/drawing/2014/main" id="{235F9735-C6AF-40C1-6991-0D82D0E8D4F6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7AB15E6-1F03-BA2F-6F12-50C0DD17A7C1}"/>
              </a:ext>
            </a:extLst>
          </p:cNvPr>
          <p:cNvGrpSpPr/>
          <p:nvPr/>
        </p:nvGrpSpPr>
        <p:grpSpPr>
          <a:xfrm>
            <a:off x="5373478" y="1751449"/>
            <a:ext cx="1284847" cy="1680599"/>
            <a:chOff x="5829305" y="1798389"/>
            <a:chExt cx="1035970" cy="1355064"/>
          </a:xfrm>
        </p:grpSpPr>
        <p:sp>
          <p:nvSpPr>
            <p:cNvPr id="18" name="Google Shape;317;p4">
              <a:extLst>
                <a:ext uri="{FF2B5EF4-FFF2-40B4-BE49-F238E27FC236}">
                  <a16:creationId xmlns:a16="http://schemas.microsoft.com/office/drawing/2014/main" id="{CEAF7EAE-601F-9098-8DB4-CCE40EBD4DA0}"/>
                </a:ext>
              </a:extLst>
            </p:cNvPr>
            <p:cNvSpPr/>
            <p:nvPr/>
          </p:nvSpPr>
          <p:spPr>
            <a:xfrm>
              <a:off x="6103845" y="2387203"/>
              <a:ext cx="505147" cy="766250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422A76F-FE46-2609-7ED4-48B892A4ED3B}"/>
                </a:ext>
              </a:extLst>
            </p:cNvPr>
            <p:cNvGrpSpPr/>
            <p:nvPr/>
          </p:nvGrpSpPr>
          <p:grpSpPr>
            <a:xfrm>
              <a:off x="6391398" y="2478174"/>
              <a:ext cx="473877" cy="492041"/>
              <a:chOff x="6184300" y="2716572"/>
              <a:chExt cx="1061611" cy="1102301"/>
            </a:xfrm>
          </p:grpSpPr>
          <p:sp>
            <p:nvSpPr>
              <p:cNvPr id="25" name="Google Shape;317;p4">
                <a:extLst>
                  <a:ext uri="{FF2B5EF4-FFF2-40B4-BE49-F238E27FC236}">
                    <a16:creationId xmlns:a16="http://schemas.microsoft.com/office/drawing/2014/main" id="{5C433D69-E0F4-0DE5-494C-F5CF6AA2F8FB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317;p4">
                <a:extLst>
                  <a:ext uri="{FF2B5EF4-FFF2-40B4-BE49-F238E27FC236}">
                    <a16:creationId xmlns:a16="http://schemas.microsoft.com/office/drawing/2014/main" id="{E6359A55-7C19-AFA7-BC88-66CB282189F2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315;p4">
                <a:extLst>
                  <a:ext uri="{FF2B5EF4-FFF2-40B4-BE49-F238E27FC236}">
                    <a16:creationId xmlns:a16="http://schemas.microsoft.com/office/drawing/2014/main" id="{CAC9C72A-2A8B-0CFB-2244-16ADD2A5A4B0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C5BB46-416F-5919-D833-0E8797574AC4}"/>
                </a:ext>
              </a:extLst>
            </p:cNvPr>
            <p:cNvGrpSpPr/>
            <p:nvPr/>
          </p:nvGrpSpPr>
          <p:grpSpPr>
            <a:xfrm flipH="1">
              <a:off x="5829305" y="2478174"/>
              <a:ext cx="498830" cy="492041"/>
              <a:chOff x="6184300" y="2716572"/>
              <a:chExt cx="1061611" cy="1102301"/>
            </a:xfrm>
          </p:grpSpPr>
          <p:sp>
            <p:nvSpPr>
              <p:cNvPr id="22" name="Google Shape;317;p4">
                <a:extLst>
                  <a:ext uri="{FF2B5EF4-FFF2-40B4-BE49-F238E27FC236}">
                    <a16:creationId xmlns:a16="http://schemas.microsoft.com/office/drawing/2014/main" id="{D9130C2D-998B-73F2-6552-CF796A810A20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317;p4">
                <a:extLst>
                  <a:ext uri="{FF2B5EF4-FFF2-40B4-BE49-F238E27FC236}">
                    <a16:creationId xmlns:a16="http://schemas.microsoft.com/office/drawing/2014/main" id="{66AC35E1-DB40-22D5-D555-DD3FEA2EE978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315;p4">
                <a:extLst>
                  <a:ext uri="{FF2B5EF4-FFF2-40B4-BE49-F238E27FC236}">
                    <a16:creationId xmlns:a16="http://schemas.microsoft.com/office/drawing/2014/main" id="{6240CE33-A2B4-3FB1-FE24-782CDBE620EA}"/>
                  </a:ext>
                </a:extLst>
              </p:cNvPr>
              <p:cNvSpPr/>
              <p:nvPr/>
            </p:nvSpPr>
            <p:spPr>
              <a:xfrm>
                <a:off x="6527170" y="3522157"/>
                <a:ext cx="289198" cy="296716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1A80FFC-07E3-2B8D-B560-CC4B6AB0D8AA}"/>
                </a:ext>
              </a:extLst>
            </p:cNvPr>
            <p:cNvSpPr/>
            <p:nvPr/>
          </p:nvSpPr>
          <p:spPr>
            <a:xfrm>
              <a:off x="6092060" y="1798389"/>
              <a:ext cx="508223" cy="5082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2F9D69D-D745-2CDD-F3DE-CE4DC1AC4FE9}"/>
              </a:ext>
            </a:extLst>
          </p:cNvPr>
          <p:cNvGrpSpPr/>
          <p:nvPr/>
        </p:nvGrpSpPr>
        <p:grpSpPr>
          <a:xfrm>
            <a:off x="9026870" y="1751447"/>
            <a:ext cx="1454637" cy="1680600"/>
            <a:chOff x="9384099" y="1576976"/>
            <a:chExt cx="1454637" cy="1680600"/>
          </a:xfrm>
        </p:grpSpPr>
        <p:sp>
          <p:nvSpPr>
            <p:cNvPr id="29" name="Google Shape;317;p4">
              <a:extLst>
                <a:ext uri="{FF2B5EF4-FFF2-40B4-BE49-F238E27FC236}">
                  <a16:creationId xmlns:a16="http://schemas.microsoft.com/office/drawing/2014/main" id="{B755403E-7049-A2C6-0D4D-79358E4D13FA}"/>
                </a:ext>
              </a:extLst>
            </p:cNvPr>
            <p:cNvSpPr/>
            <p:nvPr/>
          </p:nvSpPr>
          <p:spPr>
            <a:xfrm>
              <a:off x="9729259" y="2307245"/>
              <a:ext cx="626501" cy="950331"/>
            </a:xfrm>
            <a:prstGeom prst="round2SameRect">
              <a:avLst>
                <a:gd name="adj1" fmla="val 29126"/>
                <a:gd name="adj2" fmla="val 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D9D8CB4F-0CEF-1E5F-4A84-3169F753451F}"/>
                </a:ext>
              </a:extLst>
            </p:cNvPr>
            <p:cNvGrpSpPr/>
            <p:nvPr/>
          </p:nvGrpSpPr>
          <p:grpSpPr>
            <a:xfrm rot="2437245" flipV="1">
              <a:off x="10251017" y="1980924"/>
              <a:ext cx="587719" cy="616815"/>
              <a:chOff x="6184300" y="2716572"/>
              <a:chExt cx="1061611" cy="1078691"/>
            </a:xfrm>
          </p:grpSpPr>
          <p:sp>
            <p:nvSpPr>
              <p:cNvPr id="36" name="Google Shape;317;p4">
                <a:extLst>
                  <a:ext uri="{FF2B5EF4-FFF2-40B4-BE49-F238E27FC236}">
                    <a16:creationId xmlns:a16="http://schemas.microsoft.com/office/drawing/2014/main" id="{8E54CF05-CFA0-072A-DB5C-F3A920A4F3FD}"/>
                  </a:ext>
                </a:extLst>
              </p:cNvPr>
              <p:cNvSpPr/>
              <p:nvPr/>
            </p:nvSpPr>
            <p:spPr>
              <a:xfrm rot="18111212">
                <a:off x="6531728" y="2369144"/>
                <a:ext cx="366756" cy="106161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17;p4">
                <a:extLst>
                  <a:ext uri="{FF2B5EF4-FFF2-40B4-BE49-F238E27FC236}">
                    <a16:creationId xmlns:a16="http://schemas.microsoft.com/office/drawing/2014/main" id="{2C4E7B48-E253-4EE5-A577-E55CBCFABB97}"/>
                  </a:ext>
                </a:extLst>
              </p:cNvPr>
              <p:cNvSpPr/>
              <p:nvPr/>
            </p:nvSpPr>
            <p:spPr>
              <a:xfrm rot="13157652">
                <a:off x="6787249" y="2898846"/>
                <a:ext cx="324731" cy="688581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15;p4">
                <a:extLst>
                  <a:ext uri="{FF2B5EF4-FFF2-40B4-BE49-F238E27FC236}">
                    <a16:creationId xmlns:a16="http://schemas.microsoft.com/office/drawing/2014/main" id="{18B6C0BB-1CB0-67A5-9A68-9D58EF548180}"/>
                  </a:ext>
                </a:extLst>
              </p:cNvPr>
              <p:cNvSpPr/>
              <p:nvPr/>
            </p:nvSpPr>
            <p:spPr>
              <a:xfrm>
                <a:off x="6416140" y="3498546"/>
                <a:ext cx="289198" cy="296717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195CA37-651E-0201-D182-F6F49385FC4D}"/>
                </a:ext>
              </a:extLst>
            </p:cNvPr>
            <p:cNvSpPr/>
            <p:nvPr/>
          </p:nvSpPr>
          <p:spPr>
            <a:xfrm>
              <a:off x="9714634" y="1576976"/>
              <a:ext cx="630316" cy="630316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F28A53FF-57F7-131D-0579-4577C111290C}"/>
                </a:ext>
              </a:extLst>
            </p:cNvPr>
            <p:cNvGrpSpPr/>
            <p:nvPr/>
          </p:nvGrpSpPr>
          <p:grpSpPr>
            <a:xfrm flipH="1">
              <a:off x="9384099" y="1979160"/>
              <a:ext cx="612817" cy="597115"/>
              <a:chOff x="8358398" y="1979160"/>
              <a:chExt cx="610052" cy="597115"/>
            </a:xfrm>
          </p:grpSpPr>
          <p:sp>
            <p:nvSpPr>
              <p:cNvPr id="33" name="Google Shape;317;p4">
                <a:extLst>
                  <a:ext uri="{FF2B5EF4-FFF2-40B4-BE49-F238E27FC236}">
                    <a16:creationId xmlns:a16="http://schemas.microsoft.com/office/drawing/2014/main" id="{881ADA12-3D7B-7690-E508-D626DABED390}"/>
                  </a:ext>
                </a:extLst>
              </p:cNvPr>
              <p:cNvSpPr/>
              <p:nvPr/>
            </p:nvSpPr>
            <p:spPr>
              <a:xfrm rot="5926033" flipV="1">
                <a:off x="8547399" y="2149974"/>
                <a:ext cx="209718" cy="587719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17;p4">
                <a:extLst>
                  <a:ext uri="{FF2B5EF4-FFF2-40B4-BE49-F238E27FC236}">
                    <a16:creationId xmlns:a16="http://schemas.microsoft.com/office/drawing/2014/main" id="{C3AC40A3-81C0-5563-9559-EF045AEDE84D}"/>
                  </a:ext>
                </a:extLst>
              </p:cNvPr>
              <p:cNvSpPr/>
              <p:nvPr/>
            </p:nvSpPr>
            <p:spPr>
              <a:xfrm rot="10879593" flipV="1">
                <a:off x="8788676" y="2182532"/>
                <a:ext cx="179774" cy="393743"/>
              </a:xfrm>
              <a:prstGeom prst="round2SameRect">
                <a:avLst>
                  <a:gd name="adj1" fmla="val 50000"/>
                  <a:gd name="adj2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315;p4">
                <a:extLst>
                  <a:ext uri="{FF2B5EF4-FFF2-40B4-BE49-F238E27FC236}">
                    <a16:creationId xmlns:a16="http://schemas.microsoft.com/office/drawing/2014/main" id="{DBD4C7DA-CCDA-92DE-9A40-4BB7C0214321}"/>
                  </a:ext>
                </a:extLst>
              </p:cNvPr>
              <p:cNvSpPr/>
              <p:nvPr/>
            </p:nvSpPr>
            <p:spPr>
              <a:xfrm rot="2437245" flipV="1">
                <a:off x="8785418" y="1979160"/>
                <a:ext cx="160103" cy="169668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19875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CD304-5BB6-F995-4DB0-198B3C50C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Enfoque y actitud centrados en el/la menor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D7BAAA-52BB-7676-811A-6A9D7A7A872B}"/>
              </a:ext>
            </a:extLst>
          </p:cNvPr>
          <p:cNvSpPr txBox="1"/>
          <p:nvPr/>
        </p:nvSpPr>
        <p:spPr>
          <a:xfrm>
            <a:off x="838200" y="1352683"/>
            <a:ext cx="1076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principios rectores para la gestión de casos determinan la necesidad de un enfoque centrado en el/la menor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AEA9D4-2C56-5245-D895-1F46AEBEFB44}"/>
              </a:ext>
            </a:extLst>
          </p:cNvPr>
          <p:cNvSpPr txBox="1"/>
          <p:nvPr/>
        </p:nvSpPr>
        <p:spPr>
          <a:xfrm>
            <a:off x="4258742" y="5350982"/>
            <a:ext cx="69025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1400" i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(2014). Directrices interinstitucionales para la protección de la infancia y la gestión de casos.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C12DF7B-6967-1E23-3A72-D7D884E794BD}"/>
              </a:ext>
            </a:extLst>
          </p:cNvPr>
          <p:cNvSpPr/>
          <p:nvPr/>
        </p:nvSpPr>
        <p:spPr>
          <a:xfrm>
            <a:off x="3458817" y="2325685"/>
            <a:ext cx="7702457" cy="55815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sz="2200" b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CENTRADO EN </a:t>
            </a:r>
            <a:r>
              <a:rPr lang="es-ES_tradnl" sz="22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EL/LA MENOR</a:t>
            </a:r>
            <a:endParaRPr lang="es-ES_tradnl" sz="2200" b="1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FFFB50-8815-3DF4-BBCB-011A9D0AF0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4"/>
          <a:stretch/>
        </p:blipFill>
        <p:spPr>
          <a:xfrm>
            <a:off x="1209260" y="2064074"/>
            <a:ext cx="2715799" cy="3845066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4D4524-FBE4-3148-1006-8A7C2124C05E}"/>
              </a:ext>
            </a:extLst>
          </p:cNvPr>
          <p:cNvSpPr txBox="1"/>
          <p:nvPr/>
        </p:nvSpPr>
        <p:spPr>
          <a:xfrm>
            <a:off x="4258741" y="3189537"/>
            <a:ext cx="68216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Esto significa organizar y prestar servicios, y tomar decisiones a partir de las necesidades y el interés superior del menor. Las necesidades y el interés superior del menor son considerados lo más importante, por lo que deben ser el enfoque y la prioridad.</a:t>
            </a:r>
          </a:p>
        </p:txBody>
      </p:sp>
    </p:spTree>
    <p:extLst>
      <p:ext uri="{BB962C8B-B14F-4D97-AF65-F5344CB8AC3E}">
        <p14:creationId xmlns:p14="http://schemas.microsoft.com/office/powerpoint/2010/main" val="22001303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3D39EC-3F4C-FDF1-FFF1-49017AF7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Principio de protección de la infancia: </a:t>
            </a:r>
            <a:b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dirty="0">
                <a:latin typeface="Arial" panose="020B0604020202020204" pitchFamily="34" charset="0"/>
                <a:cs typeface="Arial" panose="020B0604020202020204" pitchFamily="34" charset="0"/>
              </a:rPr>
              <a:t>interés superior del menor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DFA5989-9217-C06C-5C4A-EB421848B8F7}"/>
              </a:ext>
            </a:extLst>
          </p:cNvPr>
          <p:cNvSpPr/>
          <p:nvPr/>
        </p:nvSpPr>
        <p:spPr>
          <a:xfrm>
            <a:off x="3396422" y="1913599"/>
            <a:ext cx="7957378" cy="28798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5963" lvl="0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niños tienen derecho a que se evalúe y tenga en cuenta su interés superior como consideración primordial en todas las acciones o decisiones que les conciernan. El interés superior viene determinado por una serie de elementos que incluyen una variedad de características individuales (como la edad, el sexo, su madurez y capacidades,...) y otros factores (como la presencia o ausencia de los padres, la calidad de las relaciones entre el/la menor y su familia o cuidador/a, los problemas de protección a los que se enfrenta la familia,...).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6C7C66-01BD-DA46-3804-0A53899179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850" y="1640086"/>
            <a:ext cx="2841853" cy="3920965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84E1AB-7007-1954-6228-CAAC69C3DC78}"/>
              </a:ext>
            </a:extLst>
          </p:cNvPr>
          <p:cNvSpPr txBox="1"/>
          <p:nvPr/>
        </p:nvSpPr>
        <p:spPr>
          <a:xfrm>
            <a:off x="4151692" y="5066958"/>
            <a:ext cx="7202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Alianza para la protección de la infancia en la acción humanitaria. (2019). Normas mínimas para la protección de la infancia en la acción humanitaria.</a:t>
            </a:r>
          </a:p>
        </p:txBody>
      </p:sp>
    </p:spTree>
    <p:extLst>
      <p:ext uri="{BB962C8B-B14F-4D97-AF65-F5344CB8AC3E}">
        <p14:creationId xmlns:p14="http://schemas.microsoft.com/office/powerpoint/2010/main" val="268745190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FBE73108-EAED-FE90-BB96-5D8F101D6FA1}"/>
              </a:ext>
            </a:extLst>
          </p:cNvPr>
          <p:cNvGrpSpPr/>
          <p:nvPr/>
        </p:nvGrpSpPr>
        <p:grpSpPr>
          <a:xfrm>
            <a:off x="5106488" y="1397374"/>
            <a:ext cx="2556726" cy="3793200"/>
            <a:chOff x="4192824" y="3162293"/>
            <a:chExt cx="1569638" cy="2328740"/>
          </a:xfrm>
        </p:grpSpPr>
        <p:pic>
          <p:nvPicPr>
            <p:cNvPr id="33" name="Graphic 32" descr="Raised hand with solid fill">
              <a:extLst>
                <a:ext uri="{FF2B5EF4-FFF2-40B4-BE49-F238E27FC236}">
                  <a16:creationId xmlns:a16="http://schemas.microsoft.com/office/drawing/2014/main" id="{F5EA8862-F61D-3D06-AEBC-D3D0BA4DB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192824" y="3162293"/>
              <a:ext cx="1569638" cy="1569638"/>
            </a:xfrm>
            <a:prstGeom prst="rect">
              <a:avLst/>
            </a:prstGeom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D109259-8527-1C0A-085A-D41F4A592F67}"/>
                </a:ext>
              </a:extLst>
            </p:cNvPr>
            <p:cNvSpPr/>
            <p:nvPr/>
          </p:nvSpPr>
          <p:spPr>
            <a:xfrm>
              <a:off x="4650581" y="4582643"/>
              <a:ext cx="476249" cy="90839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5D08B17-BDE8-A0EB-FBF2-C4765998CD97}"/>
              </a:ext>
            </a:extLst>
          </p:cNvPr>
          <p:cNvGrpSpPr/>
          <p:nvPr/>
        </p:nvGrpSpPr>
        <p:grpSpPr>
          <a:xfrm>
            <a:off x="7274706" y="2050857"/>
            <a:ext cx="2556726" cy="3793200"/>
            <a:chOff x="4192824" y="3162293"/>
            <a:chExt cx="1569638" cy="2328740"/>
          </a:xfrm>
        </p:grpSpPr>
        <p:pic>
          <p:nvPicPr>
            <p:cNvPr id="36" name="Graphic 35" descr="Raised hand with solid fill">
              <a:extLst>
                <a:ext uri="{FF2B5EF4-FFF2-40B4-BE49-F238E27FC236}">
                  <a16:creationId xmlns:a16="http://schemas.microsoft.com/office/drawing/2014/main" id="{A693B75B-33CB-1D37-102D-814ECCF7EE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192824" y="3162293"/>
              <a:ext cx="1569638" cy="156963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FDAE94F-935C-7A6D-6E80-C7A49C9ACF58}"/>
                </a:ext>
              </a:extLst>
            </p:cNvPr>
            <p:cNvSpPr/>
            <p:nvPr/>
          </p:nvSpPr>
          <p:spPr>
            <a:xfrm>
              <a:off x="4650581" y="4582643"/>
              <a:ext cx="476249" cy="90839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B6E49E8-4B51-C99E-74F1-7ED0E7F0C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highlight>
                  <a:srgbClr val="FFFF00"/>
                </a:highlight>
              </a:rPr>
              <a:t>Actitud y enfoque centrados en el/la menor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8DB8A90-9E41-CB87-86BD-DD3C0624D1B1}"/>
              </a:ext>
            </a:extLst>
          </p:cNvPr>
          <p:cNvGrpSpPr/>
          <p:nvPr/>
        </p:nvGrpSpPr>
        <p:grpSpPr>
          <a:xfrm>
            <a:off x="2648537" y="2009873"/>
            <a:ext cx="2556726" cy="3793200"/>
            <a:chOff x="4192824" y="3162293"/>
            <a:chExt cx="1569638" cy="2328740"/>
          </a:xfrm>
        </p:grpSpPr>
        <p:pic>
          <p:nvPicPr>
            <p:cNvPr id="12" name="Graphic 11" descr="Raised hand with solid fill">
              <a:extLst>
                <a:ext uri="{FF2B5EF4-FFF2-40B4-BE49-F238E27FC236}">
                  <a16:creationId xmlns:a16="http://schemas.microsoft.com/office/drawing/2014/main" id="{080D8F92-1696-00BE-3AC9-E6391EEFA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192824" y="3162293"/>
              <a:ext cx="1569638" cy="1569638"/>
            </a:xfrm>
            <a:prstGeom prst="rect">
              <a:avLst/>
            </a:prstGeom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1BA18F1-B3CE-C53B-7ABD-1E6D4F3152F9}"/>
                </a:ext>
              </a:extLst>
            </p:cNvPr>
            <p:cNvSpPr/>
            <p:nvPr/>
          </p:nvSpPr>
          <p:spPr>
            <a:xfrm>
              <a:off x="4650581" y="4582643"/>
              <a:ext cx="476249" cy="90839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0" name="Rectangle: Single Corner Snipped 29">
            <a:extLst>
              <a:ext uri="{FF2B5EF4-FFF2-40B4-BE49-F238E27FC236}">
                <a16:creationId xmlns:a16="http://schemas.microsoft.com/office/drawing/2014/main" id="{951C8CA2-5BB2-EAE1-4FC2-EEAB165D4FDD}"/>
              </a:ext>
            </a:extLst>
          </p:cNvPr>
          <p:cNvSpPr/>
          <p:nvPr/>
        </p:nvSpPr>
        <p:spPr>
          <a:xfrm rot="20527989">
            <a:off x="3317116" y="2695177"/>
            <a:ext cx="1047079" cy="1047079"/>
          </a:xfrm>
          <a:prstGeom prst="snip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8" name="Rectangle: Single Corner Snipped 37">
            <a:extLst>
              <a:ext uri="{FF2B5EF4-FFF2-40B4-BE49-F238E27FC236}">
                <a16:creationId xmlns:a16="http://schemas.microsoft.com/office/drawing/2014/main" id="{A8F14BBF-1527-9FB1-A08F-3AC376079659}"/>
              </a:ext>
            </a:extLst>
          </p:cNvPr>
          <p:cNvSpPr/>
          <p:nvPr/>
        </p:nvSpPr>
        <p:spPr>
          <a:xfrm rot="2225382">
            <a:off x="5738136" y="1833072"/>
            <a:ext cx="1047079" cy="1047079"/>
          </a:xfrm>
          <a:prstGeom prst="snip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" name="Rectangle: Single Corner Snipped 38">
            <a:extLst>
              <a:ext uri="{FF2B5EF4-FFF2-40B4-BE49-F238E27FC236}">
                <a16:creationId xmlns:a16="http://schemas.microsoft.com/office/drawing/2014/main" id="{2C193EFF-7C9E-930E-2953-3AFC613AEFB9}"/>
              </a:ext>
            </a:extLst>
          </p:cNvPr>
          <p:cNvSpPr/>
          <p:nvPr/>
        </p:nvSpPr>
        <p:spPr>
          <a:xfrm rot="271850">
            <a:off x="7996326" y="2691471"/>
            <a:ext cx="1047079" cy="1047079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9669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2">
            <a:extLst>
              <a:ext uri="{FF2B5EF4-FFF2-40B4-BE49-F238E27FC236}">
                <a16:creationId xmlns:a16="http://schemas.microsoft.com/office/drawing/2014/main" id="{C909DB8E-719C-A4E7-476F-F6B924715EB6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
Diapositiva adicional para la/el facilitador/a</a:t>
            </a:r>
          </a:p>
        </p:txBody>
      </p:sp>
    </p:spTree>
    <p:extLst>
      <p:ext uri="{BB962C8B-B14F-4D97-AF65-F5344CB8AC3E}">
        <p14:creationId xmlns:p14="http://schemas.microsoft.com/office/powerpoint/2010/main" val="17929226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2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Puntos clave de aprendizaje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725;p22">
            <a:extLst>
              <a:ext uri="{FF2B5EF4-FFF2-40B4-BE49-F238E27FC236}">
                <a16:creationId xmlns:a16="http://schemas.microsoft.com/office/drawing/2014/main" id="{E629D44B-1BDE-83F6-B919-3CE73CE10DFC}"/>
              </a:ext>
            </a:extLst>
          </p:cNvPr>
          <p:cNvSpPr/>
          <p:nvPr/>
        </p:nvSpPr>
        <p:spPr>
          <a:xfrm>
            <a:off x="3681785" y="216733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727;p22">
            <a:extLst>
              <a:ext uri="{FF2B5EF4-FFF2-40B4-BE49-F238E27FC236}">
                <a16:creationId xmlns:a16="http://schemas.microsoft.com/office/drawing/2014/main" id="{23263AC6-D103-6425-E607-3ADDF3C49592}"/>
              </a:ext>
            </a:extLst>
          </p:cNvPr>
          <p:cNvSpPr txBox="1"/>
          <p:nvPr/>
        </p:nvSpPr>
        <p:spPr>
          <a:xfrm>
            <a:off x="2552513" y="3639105"/>
            <a:ext cx="3310104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Los principios de gestión de casos deben guiar al asistente social en sus acciones cotidianas</a:t>
            </a:r>
            <a:endParaRPr sz="2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4" name="Google Shape;725;p22">
            <a:extLst>
              <a:ext uri="{FF2B5EF4-FFF2-40B4-BE49-F238E27FC236}">
                <a16:creationId xmlns:a16="http://schemas.microsoft.com/office/drawing/2014/main" id="{55AD7F4E-B5D8-7C23-A35A-869F6F671BC0}"/>
              </a:ext>
            </a:extLst>
          </p:cNvPr>
          <p:cNvSpPr/>
          <p:nvPr/>
        </p:nvSpPr>
        <p:spPr>
          <a:xfrm>
            <a:off x="7458655" y="216733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" name="Google Shape;727;p22">
            <a:extLst>
              <a:ext uri="{FF2B5EF4-FFF2-40B4-BE49-F238E27FC236}">
                <a16:creationId xmlns:a16="http://schemas.microsoft.com/office/drawing/2014/main" id="{598073EA-4CC8-A617-5E21-838DEDB4A120}"/>
              </a:ext>
            </a:extLst>
          </p:cNvPr>
          <p:cNvSpPr txBox="1"/>
          <p:nvPr/>
        </p:nvSpPr>
        <p:spPr>
          <a:xfrm>
            <a:off x="6329383" y="3639105"/>
            <a:ext cx="331010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_tradnl" sz="2400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Los principios rectores promueven también una actitud y un enfoque centrados en el/la menor </a:t>
            </a:r>
            <a:endParaRPr lang="es-ES_tradnl" sz="2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3001CD-FE37-B26D-C113-184709E2E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400" b="1" dirty="0">
                <a:solidFill>
                  <a:schemeClr val="bg1"/>
                </a:solidFill>
                <a:latin typeface="Garamond"/>
              </a:rPr>
              <a:t>SESIÓN 5</a:t>
            </a:r>
            <a:br>
              <a:rPr lang="en-CA" sz="2400" b="1" dirty="0">
                <a:solidFill>
                  <a:schemeClr val="bg1"/>
                </a:solidFill>
                <a:latin typeface="Garamond"/>
              </a:rPr>
            </a:br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US" sz="5400" b="1" dirty="0" err="1">
                <a:solidFill>
                  <a:schemeClr val="bg1"/>
                </a:solidFill>
                <a:latin typeface="Garamond"/>
              </a:rPr>
              <a:t>Cierre</a:t>
            </a:r>
            <a:r>
              <a:rPr lang="en-US" sz="5400" b="1" dirty="0">
                <a:solidFill>
                  <a:schemeClr val="bg1"/>
                </a:solidFill>
                <a:latin typeface="Garamond"/>
              </a:rPr>
              <a:t> del módulo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Objetivos de aprendizaje</a:t>
            </a:r>
            <a:endParaRPr lang="es-ES_tradnl"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416" name="Google Shape;416;p11"/>
          <p:cNvGrpSpPr/>
          <p:nvPr/>
        </p:nvGrpSpPr>
        <p:grpSpPr>
          <a:xfrm>
            <a:off x="9147125" y="2178011"/>
            <a:ext cx="1196375" cy="868968"/>
            <a:chOff x="6878053" y="1156317"/>
            <a:chExt cx="1431178" cy="1039513"/>
          </a:xfrm>
        </p:grpSpPr>
        <p:grpSp>
          <p:nvGrpSpPr>
            <p:cNvPr id="417" name="Google Shape;417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18" name="Google Shape;418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19" name="Google Shape;419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20" name="Google Shape;420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1" name="Google Shape;421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422" name="Google Shape;422;p11"/>
          <p:cNvGrpSpPr/>
          <p:nvPr/>
        </p:nvGrpSpPr>
        <p:grpSpPr>
          <a:xfrm>
            <a:off x="2175003" y="2089931"/>
            <a:ext cx="1196375" cy="868968"/>
            <a:chOff x="6878053" y="1156317"/>
            <a:chExt cx="1431178" cy="1039513"/>
          </a:xfrm>
        </p:grpSpPr>
        <p:grpSp>
          <p:nvGrpSpPr>
            <p:cNvPr id="423" name="Google Shape;423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24" name="Google Shape;424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25" name="Google Shape;425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26" name="Google Shape;426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7" name="Google Shape;427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428" name="Google Shape;428;p11"/>
          <p:cNvGrpSpPr/>
          <p:nvPr/>
        </p:nvGrpSpPr>
        <p:grpSpPr>
          <a:xfrm>
            <a:off x="5624839" y="2135410"/>
            <a:ext cx="1196375" cy="868968"/>
            <a:chOff x="6878053" y="1156317"/>
            <a:chExt cx="1431178" cy="1039513"/>
          </a:xfrm>
        </p:grpSpPr>
        <p:grpSp>
          <p:nvGrpSpPr>
            <p:cNvPr id="429" name="Google Shape;429;p11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430" name="Google Shape;430;p11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31" name="Google Shape;431;p11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rgbClr val="35B2B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lang="es-ES_tradnl" sz="1800" b="0" i="0" u="none" strike="noStrike" cap="none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432" name="Google Shape;432;p11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rgbClr val="35B2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s-ES_tradnl" sz="1800" b="0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435" name="Google Shape;435;p11"/>
          <p:cNvSpPr txBox="1"/>
          <p:nvPr/>
        </p:nvSpPr>
        <p:spPr>
          <a:xfrm>
            <a:off x="838200" y="3429000"/>
            <a:ext cx="391910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_tradnl" sz="24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Explicar las competencias esenciales para la gestión de casos de protección de la infancia en la acción humanitaria</a:t>
            </a:r>
            <a:endParaRPr lang="es-ES_tradnl" sz="2400" b="0" i="0" u="none" strike="noStrike" cap="none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36" name="Google Shape;436;p11"/>
          <p:cNvSpPr txBox="1"/>
          <p:nvPr/>
        </p:nvSpPr>
        <p:spPr>
          <a:xfrm>
            <a:off x="8294877" y="3429000"/>
            <a:ext cx="3078288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_tradnl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Ver ejemplos de los principios rectores en la gestión de casos de protección de la infancia y su implementación</a:t>
            </a:r>
            <a:endParaRPr lang="es-ES_tradnl" sz="2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37" name="Google Shape;437;p11"/>
          <p:cNvSpPr txBox="1"/>
          <p:nvPr/>
        </p:nvSpPr>
        <p:spPr>
          <a:xfrm>
            <a:off x="4757305" y="3429000"/>
            <a:ext cx="325192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400">
                <a:latin typeface="Arial" panose="020B0604020202020204" pitchFamily="34" charset="0"/>
                <a:cs typeface="Arial" panose="020B0604020202020204" pitchFamily="34" charset="0"/>
              </a:rPr>
              <a:t>Plantear preguntas para reflexionar sobre nuestra experiencia y llevar a cabo un ejercicio de reflexión</a:t>
            </a:r>
            <a:endParaRPr lang="es-ES_tradnl" sz="2400" b="0" i="0" u="none" strike="noStrike" cap="none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8434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25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s-ES_tradnl" dirty="0"/>
              <a:t>Cierre del módulo 1 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ED4C62F-45AC-BF97-5C22-EAB0E7AEE0B1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Repaso de los objetivos de aprendizaje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1852F448-0071-AA8E-99F0-D4A6255E8ADA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Reflexión y comentarios 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D22F14B4-5F76-785A-23DC-1192C386685B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ES_tradnl" sz="24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Cierre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544418-111F-7FD2-E6D8-C0ACA668101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6000CD40-9E51-D8B3-8F0E-8857E42618A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A0EE4F-0F18-2648-9B0E-9366CA2746C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213A914-FBF4-B36F-CFDF-F8054AB9983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24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30863E9-F953-C31F-DD94-34D920FEA52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128F266-657D-DFE2-1CFA-CDC646BAAA18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5283AC84-8D72-9C50-A4A1-3B5381C304DA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BEA34E9-6C32-A89C-7EAB-84AE9A777D6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Google Shape;259;p4"/>
          <p:cNvCxnSpPr>
            <a:cxnSpLocks/>
          </p:cNvCxnSpPr>
          <p:nvPr/>
        </p:nvCxnSpPr>
        <p:spPr>
          <a:xfrm>
            <a:off x="7911764" y="646472"/>
            <a:ext cx="0" cy="5406377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0" name="Google Shape;260;p4"/>
          <p:cNvSpPr txBox="1"/>
          <p:nvPr/>
        </p:nvSpPr>
        <p:spPr>
          <a:xfrm>
            <a:off x="8253835" y="381949"/>
            <a:ext cx="258566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Inicio del</a:t>
            </a:r>
            <a:r>
              <a:rPr lang="es-ES_tradnl" b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módulo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0" i="1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1 hora 30min</a:t>
            </a:r>
            <a:endParaRPr lang="es-ES_tradnl" sz="1800" b="0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1" name="Google Shape;261;p4"/>
          <p:cNvSpPr txBox="1"/>
          <p:nvPr/>
        </p:nvSpPr>
        <p:spPr>
          <a:xfrm>
            <a:off x="6192123" y="2276232"/>
            <a:ext cx="134940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Pausa</a:t>
            </a:r>
            <a:endParaRPr lang="es-ES_tradnl" sz="1800" b="1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2" name="Google Shape;262;p4"/>
          <p:cNvSpPr txBox="1"/>
          <p:nvPr/>
        </p:nvSpPr>
        <p:spPr>
          <a:xfrm>
            <a:off x="8253836" y="2828320"/>
            <a:ext cx="328473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Las competencias </a:t>
            </a:r>
            <a:r>
              <a:rPr lang="es-ES_tradnl" sz="1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esenciales de los/as asistentes sociales</a:t>
            </a:r>
            <a:endParaRPr lang="es-ES_tradnl" sz="1400"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i="1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2 horas</a:t>
            </a:r>
            <a:endParaRPr lang="es-ES_tradnl" sz="1800" i="1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3" name="Google Shape;263;p4"/>
          <p:cNvSpPr txBox="1"/>
          <p:nvPr/>
        </p:nvSpPr>
        <p:spPr>
          <a:xfrm>
            <a:off x="6220286" y="4084279"/>
            <a:ext cx="134940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Almuerzo</a:t>
            </a:r>
            <a:endParaRPr lang="es-ES_tradnl" sz="1800" b="1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4" name="Google Shape;264;p4"/>
          <p:cNvSpPr txBox="1"/>
          <p:nvPr/>
        </p:nvSpPr>
        <p:spPr>
          <a:xfrm>
            <a:off x="8253835" y="4547629"/>
            <a:ext cx="328473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b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Los p</a:t>
            </a: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rincipios de la gestión de casos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i="1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1 hora 30 minutos</a:t>
            </a:r>
            <a:endParaRPr lang="es-ES_tradnl" sz="1400" i="0" u="none" strike="noStrike" cap="none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es-ES_tradnl" sz="1800" b="0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6" name="Google Shape;266;p4"/>
          <p:cNvSpPr txBox="1"/>
          <p:nvPr/>
        </p:nvSpPr>
        <p:spPr>
          <a:xfrm>
            <a:off x="8253835" y="5747917"/>
            <a:ext cx="328473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Cierre del</a:t>
            </a:r>
            <a:r>
              <a:rPr lang="es-ES_tradnl" b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módulo</a:t>
            </a:r>
            <a:endParaRPr lang="es-ES_tradnl" sz="1400" b="0" i="0" u="none" strike="noStrike" cap="none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0" i="1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30 minutos</a:t>
            </a:r>
            <a:endParaRPr lang="es-ES_tradnl" sz="1800" b="0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7" name="Google Shape;267;p4"/>
          <p:cNvSpPr/>
          <p:nvPr/>
        </p:nvSpPr>
        <p:spPr>
          <a:xfrm rot="1782986">
            <a:off x="7736028" y="55648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8" name="Google Shape;268;p4"/>
          <p:cNvSpPr/>
          <p:nvPr/>
        </p:nvSpPr>
        <p:spPr>
          <a:xfrm rot="1782986">
            <a:off x="7736028" y="2340388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69" name="Google Shape;269;p4"/>
          <p:cNvSpPr/>
          <p:nvPr/>
        </p:nvSpPr>
        <p:spPr>
          <a:xfrm rot="1782986">
            <a:off x="7736028" y="323234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0" name="Google Shape;270;p4"/>
          <p:cNvSpPr/>
          <p:nvPr/>
        </p:nvSpPr>
        <p:spPr>
          <a:xfrm rot="1782986">
            <a:off x="7736028" y="4124292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1" name="Google Shape;271;p4"/>
          <p:cNvSpPr/>
          <p:nvPr/>
        </p:nvSpPr>
        <p:spPr>
          <a:xfrm rot="1782986">
            <a:off x="7736028" y="501624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3" name="Google Shape;273;p4"/>
          <p:cNvSpPr/>
          <p:nvPr/>
        </p:nvSpPr>
        <p:spPr>
          <a:xfrm rot="1782986">
            <a:off x="7736028" y="590819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4" name="Google Shape;274;p4"/>
          <p:cNvSpPr txBox="1"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Garamond"/>
              <a:buNone/>
            </a:pPr>
            <a:r>
              <a:rPr lang="es-ES_tradnl" sz="4400"/>
              <a:t>Agenda</a:t>
            </a:r>
            <a:endParaRPr lang="es-ES_tradnl"/>
          </a:p>
        </p:txBody>
      </p:sp>
      <p:sp>
        <p:nvSpPr>
          <p:cNvPr id="2" name="Google Shape;262;p4">
            <a:extLst>
              <a:ext uri="{FF2B5EF4-FFF2-40B4-BE49-F238E27FC236}">
                <a16:creationId xmlns:a16="http://schemas.microsoft.com/office/drawing/2014/main" id="{17A514D1-C891-FD2A-E6B9-12C0B6675C73}"/>
              </a:ext>
            </a:extLst>
          </p:cNvPr>
          <p:cNvSpPr txBox="1"/>
          <p:nvPr/>
        </p:nvSpPr>
        <p:spPr>
          <a:xfrm>
            <a:off x="8253835" y="1386010"/>
            <a:ext cx="3284738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sz="1800" b="1" i="0" u="none" strike="noStrike" cap="none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La reflexión como herramienta de aprendizaje</a:t>
            </a:r>
            <a:endParaRPr lang="es-ES_tradnl" sz="1400" b="0" i="0" u="none" strike="noStrike" cap="none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</a:pPr>
            <a:r>
              <a:rPr lang="es-ES_tradnl" i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1 hora</a:t>
            </a:r>
            <a:endParaRPr lang="es-ES_tradnl" sz="1800" b="0" i="1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267;p4">
            <a:extLst>
              <a:ext uri="{FF2B5EF4-FFF2-40B4-BE49-F238E27FC236}">
                <a16:creationId xmlns:a16="http://schemas.microsoft.com/office/drawing/2014/main" id="{EEE50B92-34DF-61A0-EDDC-6A90C21AB160}"/>
              </a:ext>
            </a:extLst>
          </p:cNvPr>
          <p:cNvSpPr/>
          <p:nvPr/>
        </p:nvSpPr>
        <p:spPr>
          <a:xfrm rot="1782986">
            <a:off x="7736028" y="1448436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s-ES_tradnl" sz="1800" b="0" i="0" u="none" strike="noStrike" cap="none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Ronda de presentaciones</a:t>
            </a:r>
          </a:p>
        </p:txBody>
      </p:sp>
      <p:grpSp>
        <p:nvGrpSpPr>
          <p:cNvPr id="2" name="Google Shape;314;p4">
            <a:extLst>
              <a:ext uri="{FF2B5EF4-FFF2-40B4-BE49-F238E27FC236}">
                <a16:creationId xmlns:a16="http://schemas.microsoft.com/office/drawing/2014/main" id="{77FD441E-B523-904A-E7CA-705E100A36B4}"/>
              </a:ext>
            </a:extLst>
          </p:cNvPr>
          <p:cNvGrpSpPr/>
          <p:nvPr/>
        </p:nvGrpSpPr>
        <p:grpSpPr>
          <a:xfrm>
            <a:off x="3385613" y="1872898"/>
            <a:ext cx="5420774" cy="3518252"/>
            <a:chOff x="3400707" y="1772174"/>
            <a:chExt cx="5758105" cy="3737192"/>
          </a:xfrm>
          <a:solidFill>
            <a:schemeClr val="accent5"/>
          </a:solidFill>
        </p:grpSpPr>
        <p:sp>
          <p:nvSpPr>
            <p:cNvPr id="3" name="Google Shape;315;p4">
              <a:extLst>
                <a:ext uri="{FF2B5EF4-FFF2-40B4-BE49-F238E27FC236}">
                  <a16:creationId xmlns:a16="http://schemas.microsoft.com/office/drawing/2014/main" id="{FAE2B08F-F876-EB9A-9FD8-A6D40C2DB50A}"/>
                </a:ext>
              </a:extLst>
            </p:cNvPr>
            <p:cNvSpPr/>
            <p:nvPr/>
          </p:nvSpPr>
          <p:spPr>
            <a:xfrm>
              <a:off x="3400707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" name="Google Shape;316;p4">
              <a:extLst>
                <a:ext uri="{FF2B5EF4-FFF2-40B4-BE49-F238E27FC236}">
                  <a16:creationId xmlns:a16="http://schemas.microsoft.com/office/drawing/2014/main" id="{C94C05C6-43AF-44AB-5024-67B64E4CA74A}"/>
                </a:ext>
              </a:extLst>
            </p:cNvPr>
            <p:cNvSpPr/>
            <p:nvPr/>
          </p:nvSpPr>
          <p:spPr>
            <a:xfrm>
              <a:off x="7746572" y="2359766"/>
              <a:ext cx="1412240" cy="141224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" name="Google Shape;317;p4">
              <a:extLst>
                <a:ext uri="{FF2B5EF4-FFF2-40B4-BE49-F238E27FC236}">
                  <a16:creationId xmlns:a16="http://schemas.microsoft.com/office/drawing/2014/main" id="{7052672A-253D-FE60-8735-FDD4D2DD7779}"/>
                </a:ext>
              </a:extLst>
            </p:cNvPr>
            <p:cNvSpPr/>
            <p:nvPr/>
          </p:nvSpPr>
          <p:spPr>
            <a:xfrm>
              <a:off x="3400707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318;p4">
              <a:extLst>
                <a:ext uri="{FF2B5EF4-FFF2-40B4-BE49-F238E27FC236}">
                  <a16:creationId xmlns:a16="http://schemas.microsoft.com/office/drawing/2014/main" id="{B39FC320-8367-7E61-47DE-F279CF70681C}"/>
                </a:ext>
              </a:extLst>
            </p:cNvPr>
            <p:cNvSpPr/>
            <p:nvPr/>
          </p:nvSpPr>
          <p:spPr>
            <a:xfrm>
              <a:off x="7822921" y="4048152"/>
              <a:ext cx="1335891" cy="146121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319;p4">
              <a:extLst>
                <a:ext uri="{FF2B5EF4-FFF2-40B4-BE49-F238E27FC236}">
                  <a16:creationId xmlns:a16="http://schemas.microsoft.com/office/drawing/2014/main" id="{2F533262-B58B-5CF3-DBE1-29B7D7995ACD}"/>
                </a:ext>
              </a:extLst>
            </p:cNvPr>
            <p:cNvSpPr/>
            <p:nvPr/>
          </p:nvSpPr>
          <p:spPr>
            <a:xfrm>
              <a:off x="4351095" y="2702772"/>
              <a:ext cx="771005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320;p4">
              <a:extLst>
                <a:ext uri="{FF2B5EF4-FFF2-40B4-BE49-F238E27FC236}">
                  <a16:creationId xmlns:a16="http://schemas.microsoft.com/office/drawing/2014/main" id="{CF1AC68E-9566-4A6D-4B5B-B404F302AA68}"/>
                </a:ext>
              </a:extLst>
            </p:cNvPr>
            <p:cNvSpPr/>
            <p:nvPr/>
          </p:nvSpPr>
          <p:spPr>
            <a:xfrm flipH="1">
              <a:off x="7347577" y="2785543"/>
              <a:ext cx="950687" cy="771005"/>
            </a:xfrm>
            <a:prstGeom prst="chord">
              <a:avLst>
                <a:gd name="adj1" fmla="val 2700000"/>
                <a:gd name="adj2" fmla="val 9734345"/>
              </a:avLst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321;p4">
              <a:extLst>
                <a:ext uri="{FF2B5EF4-FFF2-40B4-BE49-F238E27FC236}">
                  <a16:creationId xmlns:a16="http://schemas.microsoft.com/office/drawing/2014/main" id="{B7FDAE16-779D-24B9-706B-4F5609ECD912}"/>
                </a:ext>
              </a:extLst>
            </p:cNvPr>
            <p:cNvSpPr/>
            <p:nvPr/>
          </p:nvSpPr>
          <p:spPr>
            <a:xfrm>
              <a:off x="5001335" y="1772174"/>
              <a:ext cx="1524000" cy="1175183"/>
            </a:xfrm>
            <a:prstGeom prst="wedgeRoundRectCallou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322;p4">
              <a:extLst>
                <a:ext uri="{FF2B5EF4-FFF2-40B4-BE49-F238E27FC236}">
                  <a16:creationId xmlns:a16="http://schemas.microsoft.com/office/drawing/2014/main" id="{11F9FCC0-7506-419E-A991-517D2B5EE29E}"/>
                </a:ext>
              </a:extLst>
            </p:cNvPr>
            <p:cNvSpPr/>
            <p:nvPr/>
          </p:nvSpPr>
          <p:spPr>
            <a:xfrm>
              <a:off x="6034184" y="2500682"/>
              <a:ext cx="1524000" cy="1175183"/>
            </a:xfrm>
            <a:prstGeom prst="wedgeRoundRectCallout">
              <a:avLst>
                <a:gd name="adj1" fmla="val 59833"/>
                <a:gd name="adj2" fmla="val 21866"/>
                <a:gd name="adj3" fmla="val 16667"/>
              </a:avLst>
            </a:prstGeom>
            <a:grpFill/>
            <a:ln w="5715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070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0;p4">
            <a:extLst>
              <a:ext uri="{FF2B5EF4-FFF2-40B4-BE49-F238E27FC236}">
                <a16:creationId xmlns:a16="http://schemas.microsoft.com/office/drawing/2014/main" id="{3FD39A9C-AE20-88DF-6ABB-4E584D4E9250}"/>
              </a:ext>
            </a:extLst>
          </p:cNvPr>
          <p:cNvSpPr/>
          <p:nvPr/>
        </p:nvSpPr>
        <p:spPr>
          <a:xfrm>
            <a:off x="7317515" y="2656722"/>
            <a:ext cx="2109840" cy="131025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lang="es-ES_tradnl" sz="1800" b="0" i="0" u="none" strike="noStrike" cap="none">
              <a:solidFill>
                <a:srgbClr val="FFFFFF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Flowchart: Card 3">
            <a:extLst>
              <a:ext uri="{FF2B5EF4-FFF2-40B4-BE49-F238E27FC236}">
                <a16:creationId xmlns:a16="http://schemas.microsoft.com/office/drawing/2014/main" id="{09A3606C-311E-615D-CC9D-D38792535F1C}"/>
              </a:ext>
            </a:extLst>
          </p:cNvPr>
          <p:cNvSpPr/>
          <p:nvPr/>
        </p:nvSpPr>
        <p:spPr>
          <a:xfrm flipH="1">
            <a:off x="7849615" y="2738974"/>
            <a:ext cx="1685326" cy="1964551"/>
          </a:xfrm>
          <a:prstGeom prst="flowChartPunchedCard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87AD64A-F067-C58B-7085-EA28631FF0F9}"/>
              </a:ext>
            </a:extLst>
          </p:cNvPr>
          <p:cNvGrpSpPr/>
          <p:nvPr/>
        </p:nvGrpSpPr>
        <p:grpSpPr>
          <a:xfrm rot="3724370">
            <a:off x="10254015" y="2834610"/>
            <a:ext cx="206091" cy="1265255"/>
            <a:chOff x="1282700" y="1709132"/>
            <a:chExt cx="165100" cy="1013598"/>
          </a:xfrm>
          <a:solidFill>
            <a:schemeClr val="accent5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A431ADA-76E6-C515-4D6C-557998694B01}"/>
                </a:ext>
              </a:extLst>
            </p:cNvPr>
            <p:cNvSpPr/>
            <p:nvPr/>
          </p:nvSpPr>
          <p:spPr>
            <a:xfrm>
              <a:off x="1282700" y="1709132"/>
              <a:ext cx="165100" cy="8689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AAA68829-5E74-E7C6-A002-A0300014A045}"/>
                </a:ext>
              </a:extLst>
            </p:cNvPr>
            <p:cNvSpPr/>
            <p:nvPr/>
          </p:nvSpPr>
          <p:spPr>
            <a:xfrm rot="10800000">
              <a:off x="1282700" y="2578100"/>
              <a:ext cx="165100" cy="1446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96C26700-D27F-E398-2FD7-3D248A364751}"/>
              </a:ext>
            </a:extLst>
          </p:cNvPr>
          <p:cNvSpPr/>
          <p:nvPr/>
        </p:nvSpPr>
        <p:spPr>
          <a:xfrm rot="1924370">
            <a:off x="10085881" y="3144737"/>
            <a:ext cx="722338" cy="72233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539EE4B-AD52-A10D-44A4-2E655A5580F7}"/>
              </a:ext>
            </a:extLst>
          </p:cNvPr>
          <p:cNvGrpSpPr/>
          <p:nvPr/>
        </p:nvGrpSpPr>
        <p:grpSpPr>
          <a:xfrm>
            <a:off x="5246189" y="1742826"/>
            <a:ext cx="1864184" cy="1265255"/>
            <a:chOff x="4926899" y="2219723"/>
            <a:chExt cx="1864184" cy="126525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39F1287-0989-BFB6-C5ED-9EB399BB292E}"/>
                </a:ext>
              </a:extLst>
            </p:cNvPr>
            <p:cNvGrpSpPr/>
            <p:nvPr/>
          </p:nvGrpSpPr>
          <p:grpSpPr>
            <a:xfrm rot="19133848">
              <a:off x="6456436" y="2219723"/>
              <a:ext cx="206091" cy="1265255"/>
              <a:chOff x="1282700" y="1709132"/>
              <a:chExt cx="165100" cy="1013598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1489460-35D8-E064-0DE0-2B7047A8830D}"/>
                  </a:ext>
                </a:extLst>
              </p:cNvPr>
              <p:cNvSpPr/>
              <p:nvPr/>
            </p:nvSpPr>
            <p:spPr>
              <a:xfrm>
                <a:off x="1282700" y="1709132"/>
                <a:ext cx="165100" cy="868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CAA67F9B-3879-B2A3-CEBF-805D33BC9D56}"/>
                  </a:ext>
                </a:extLst>
              </p:cNvPr>
              <p:cNvSpPr/>
              <p:nvPr/>
            </p:nvSpPr>
            <p:spPr>
              <a:xfrm rot="10800000">
                <a:off x="1282700" y="2578100"/>
                <a:ext cx="165100" cy="144630"/>
              </a:xfrm>
              <a:prstGeom prst="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4395FD9-E77E-3C37-CC82-4C65CB5ABD20}"/>
                </a:ext>
              </a:extLst>
            </p:cNvPr>
            <p:cNvSpPr/>
            <p:nvPr/>
          </p:nvSpPr>
          <p:spPr>
            <a:xfrm>
              <a:off x="6068745" y="2515998"/>
              <a:ext cx="722338" cy="722338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CF1C85B6-6186-5837-0048-76E96766FAEF}"/>
                </a:ext>
              </a:extLst>
            </p:cNvPr>
            <p:cNvSpPr/>
            <p:nvPr/>
          </p:nvSpPr>
          <p:spPr>
            <a:xfrm rot="1207745">
              <a:off x="4926899" y="2294327"/>
              <a:ext cx="1063775" cy="519009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01D13F7-3497-30BF-C268-514C492993A7}"/>
              </a:ext>
            </a:extLst>
          </p:cNvPr>
          <p:cNvSpPr/>
          <p:nvPr/>
        </p:nvSpPr>
        <p:spPr>
          <a:xfrm rot="1853661">
            <a:off x="10787594" y="3744985"/>
            <a:ext cx="1063775" cy="519009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91E842C-C792-AF60-5618-31FE798320E2}"/>
              </a:ext>
            </a:extLst>
          </p:cNvPr>
          <p:cNvGrpSpPr/>
          <p:nvPr/>
        </p:nvGrpSpPr>
        <p:grpSpPr>
          <a:xfrm rot="19920105">
            <a:off x="5609713" y="4945534"/>
            <a:ext cx="2194778" cy="779247"/>
            <a:chOff x="5757994" y="4945534"/>
            <a:chExt cx="2194778" cy="779247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572BA0D7-AA1F-2ABA-8025-EBB1538EA4C4}"/>
                </a:ext>
              </a:extLst>
            </p:cNvPr>
            <p:cNvSpPr/>
            <p:nvPr/>
          </p:nvSpPr>
          <p:spPr>
            <a:xfrm rot="21015201">
              <a:off x="5757994" y="5205772"/>
              <a:ext cx="1063775" cy="519009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0115F36-D3E7-39F9-4447-1F6271FBBABC}"/>
                </a:ext>
              </a:extLst>
            </p:cNvPr>
            <p:cNvGrpSpPr/>
            <p:nvPr/>
          </p:nvGrpSpPr>
          <p:grpSpPr>
            <a:xfrm rot="16762852">
              <a:off x="7217099" y="4587492"/>
              <a:ext cx="206091" cy="1265255"/>
              <a:chOff x="1282700" y="1709132"/>
              <a:chExt cx="165100" cy="1013598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AE876B0-2A4A-8CE5-0CAF-13B642321A75}"/>
                  </a:ext>
                </a:extLst>
              </p:cNvPr>
              <p:cNvSpPr/>
              <p:nvPr/>
            </p:nvSpPr>
            <p:spPr>
              <a:xfrm>
                <a:off x="1282700" y="1709132"/>
                <a:ext cx="165100" cy="86896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081F1365-73AC-AE68-2833-F5A9CA4810A5}"/>
                  </a:ext>
                </a:extLst>
              </p:cNvPr>
              <p:cNvSpPr/>
              <p:nvPr/>
            </p:nvSpPr>
            <p:spPr>
              <a:xfrm rot="10800000">
                <a:off x="1282700" y="2578100"/>
                <a:ext cx="165100" cy="144630"/>
              </a:xfrm>
              <a:prstGeom prst="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DE241B6-4041-1926-7E07-AB6136FFFBDC}"/>
                </a:ext>
              </a:extLst>
            </p:cNvPr>
            <p:cNvSpPr/>
            <p:nvPr/>
          </p:nvSpPr>
          <p:spPr>
            <a:xfrm>
              <a:off x="6912142" y="4945534"/>
              <a:ext cx="722338" cy="722338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F926A14F-70F2-0151-D9F7-4ECA6195256B}"/>
              </a:ext>
            </a:extLst>
          </p:cNvPr>
          <p:cNvSpPr/>
          <p:nvPr/>
        </p:nvSpPr>
        <p:spPr>
          <a:xfrm>
            <a:off x="8203372" y="3345727"/>
            <a:ext cx="989984" cy="158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C63855A-DC63-D0BF-2AEB-9B4BECF562C7}"/>
              </a:ext>
            </a:extLst>
          </p:cNvPr>
          <p:cNvSpPr/>
          <p:nvPr/>
        </p:nvSpPr>
        <p:spPr>
          <a:xfrm>
            <a:off x="8203372" y="3718945"/>
            <a:ext cx="989984" cy="158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4351CF-2F49-2929-4570-2D6FF31F0A40}"/>
              </a:ext>
            </a:extLst>
          </p:cNvPr>
          <p:cNvSpPr/>
          <p:nvPr/>
        </p:nvSpPr>
        <p:spPr>
          <a:xfrm>
            <a:off x="8203372" y="4111123"/>
            <a:ext cx="989984" cy="158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85659F73-D693-B495-28E3-439E27AB9FC0}"/>
              </a:ext>
            </a:extLst>
          </p:cNvPr>
          <p:cNvSpPr txBox="1">
            <a:spLocks/>
          </p:cNvSpPr>
          <p:nvPr/>
        </p:nvSpPr>
        <p:spPr>
          <a:xfrm>
            <a:off x="2956385" y="70902"/>
            <a:ext cx="6857685" cy="86896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  <a:defRPr sz="3200" b="1" kern="12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Acuerdos de aprendizaje grupales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AC4D00C2-86DC-13A9-2C88-AB706ABC656A}"/>
              </a:ext>
            </a:extLst>
          </p:cNvPr>
          <p:cNvSpPr txBox="1"/>
          <p:nvPr/>
        </p:nvSpPr>
        <p:spPr>
          <a:xfrm>
            <a:off x="859017" y="1949230"/>
            <a:ext cx="4115450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Es importante sentirse:</a:t>
            </a:r>
          </a:p>
          <a:p>
            <a:endParaRPr lang="es-ES_tradnl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seguro/a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cómodo/a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aceptado/a y respetado/a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interesado/a </a:t>
            </a:r>
            <a:b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2800">
                <a:latin typeface="Arial" panose="020B0604020202020204" pitchFamily="34" charset="0"/>
                <a:cs typeface="Arial" panose="020B0604020202020204" pitchFamily="34" charset="0"/>
              </a:rPr>
              <a:t>y estar concentrado/a</a:t>
            </a:r>
          </a:p>
        </p:txBody>
      </p:sp>
    </p:spTree>
    <p:extLst>
      <p:ext uri="{BB962C8B-B14F-4D97-AF65-F5344CB8AC3E}">
        <p14:creationId xmlns:p14="http://schemas.microsoft.com/office/powerpoint/2010/main" val="213121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ts val="3200"/>
              <a:buFont typeface="Arial"/>
              <a:buNone/>
            </a:pPr>
            <a:r>
              <a:rPr lang="es-ES_tradnl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Estructura del Nivel 2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EBEE69D-0414-DDFB-BFC5-0A8473D6E007}"/>
              </a:ext>
            </a:extLst>
          </p:cNvPr>
          <p:cNvCxnSpPr>
            <a:cxnSpLocks/>
          </p:cNvCxnSpPr>
          <p:nvPr/>
        </p:nvCxnSpPr>
        <p:spPr>
          <a:xfrm>
            <a:off x="6801749" y="989483"/>
            <a:ext cx="0" cy="4928716"/>
          </a:xfrm>
          <a:prstGeom prst="line">
            <a:avLst/>
          </a:prstGeom>
          <a:ln w="571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34AD966-F7EC-194A-AC2A-F49ED759D40D}"/>
              </a:ext>
            </a:extLst>
          </p:cNvPr>
          <p:cNvCxnSpPr>
            <a:cxnSpLocks/>
            <a:stCxn id="30" idx="1"/>
          </p:cNvCxnSpPr>
          <p:nvPr/>
        </p:nvCxnSpPr>
        <p:spPr>
          <a:xfrm>
            <a:off x="2114582" y="2621678"/>
            <a:ext cx="0" cy="3296521"/>
          </a:xfrm>
          <a:prstGeom prst="line">
            <a:avLst/>
          </a:prstGeom>
          <a:ln w="571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Hexagon 29">
            <a:extLst>
              <a:ext uri="{FF2B5EF4-FFF2-40B4-BE49-F238E27FC236}">
                <a16:creationId xmlns:a16="http://schemas.microsoft.com/office/drawing/2014/main" id="{16A48913-BE28-0322-08AA-27833BEF2338}"/>
              </a:ext>
            </a:extLst>
          </p:cNvPr>
          <p:cNvSpPr/>
          <p:nvPr/>
        </p:nvSpPr>
        <p:spPr>
          <a:xfrm rot="1782986">
            <a:off x="1538877" y="1559392"/>
            <a:ext cx="1142910" cy="98526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70D101CA-F280-A1A7-854C-7DC84D7C943A}"/>
              </a:ext>
            </a:extLst>
          </p:cNvPr>
          <p:cNvSpPr/>
          <p:nvPr/>
        </p:nvSpPr>
        <p:spPr>
          <a:xfrm rot="1782986">
            <a:off x="6226768" y="3120598"/>
            <a:ext cx="1142910" cy="98526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EA834719-03BE-9EF1-216B-04A47E7C7022}"/>
              </a:ext>
            </a:extLst>
          </p:cNvPr>
          <p:cNvSpPr/>
          <p:nvPr/>
        </p:nvSpPr>
        <p:spPr>
          <a:xfrm rot="1782986">
            <a:off x="6226767" y="4648061"/>
            <a:ext cx="1142910" cy="98526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FEED1F-5EFF-4594-24C4-326EC62EB986}"/>
              </a:ext>
            </a:extLst>
          </p:cNvPr>
          <p:cNvSpPr txBox="1"/>
          <p:nvPr/>
        </p:nvSpPr>
        <p:spPr>
          <a:xfrm>
            <a:off x="2693026" y="1590359"/>
            <a:ext cx="28594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20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Módulo 1: </a:t>
            </a:r>
            <a:r>
              <a:rPr lang="es-ES_tradnl" sz="200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Competencias esenciales para la gestión de casos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D20398-2E9B-900D-EDFA-4BB2AB16B5EB}"/>
              </a:ext>
            </a:extLst>
          </p:cNvPr>
          <p:cNvSpPr txBox="1"/>
          <p:nvPr/>
        </p:nvSpPr>
        <p:spPr>
          <a:xfrm>
            <a:off x="7433502" y="3211574"/>
            <a:ext cx="392029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20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Módulo 4: </a:t>
            </a:r>
            <a:r>
              <a:rPr lang="es-ES_tradnl" sz="200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Comunicación y competencias en materia de salud mental y apoyo psicosocial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A42C379-7F4C-C5E9-078D-9A062C327B1E}"/>
              </a:ext>
            </a:extLst>
          </p:cNvPr>
          <p:cNvSpPr txBox="1"/>
          <p:nvPr/>
        </p:nvSpPr>
        <p:spPr>
          <a:xfrm>
            <a:off x="7433502" y="4850188"/>
            <a:ext cx="39202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20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Módulo 5: </a:t>
            </a:r>
            <a:r>
              <a:rPr lang="es-ES_tradnl" sz="200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Competencias técnicas</a:t>
            </a:r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E94C84AF-201F-B4B6-C05C-1F859602C644}"/>
              </a:ext>
            </a:extLst>
          </p:cNvPr>
          <p:cNvSpPr/>
          <p:nvPr/>
        </p:nvSpPr>
        <p:spPr>
          <a:xfrm>
            <a:off x="1771901" y="1692014"/>
            <a:ext cx="685362" cy="685362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B2BF373-7FE6-06D0-8FE4-6EE54412E09C}"/>
              </a:ext>
            </a:extLst>
          </p:cNvPr>
          <p:cNvGrpSpPr/>
          <p:nvPr/>
        </p:nvGrpSpPr>
        <p:grpSpPr>
          <a:xfrm>
            <a:off x="6537176" y="3343798"/>
            <a:ext cx="694936" cy="883439"/>
            <a:chOff x="5532029" y="1778008"/>
            <a:chExt cx="1463806" cy="1860868"/>
          </a:xfrm>
          <a:solidFill>
            <a:schemeClr val="bg1"/>
          </a:solidFill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A1BF4F1-3492-9225-F50A-1A68ED92849E}"/>
                </a:ext>
              </a:extLst>
            </p:cNvPr>
            <p:cNvGrpSpPr/>
            <p:nvPr/>
          </p:nvGrpSpPr>
          <p:grpSpPr>
            <a:xfrm>
              <a:off x="5532029" y="1778008"/>
              <a:ext cx="723055" cy="1860868"/>
              <a:chOff x="2068313" y="2482622"/>
              <a:chExt cx="376359" cy="968604"/>
            </a:xfrm>
            <a:grpFill/>
          </p:grpSpPr>
          <p:sp>
            <p:nvSpPr>
              <p:cNvPr id="54" name="Round Same Side Corner Rectangle 23">
                <a:extLst>
                  <a:ext uri="{FF2B5EF4-FFF2-40B4-BE49-F238E27FC236}">
                    <a16:creationId xmlns:a16="http://schemas.microsoft.com/office/drawing/2014/main" id="{4BF2AA6D-9800-2CEE-1274-2B337080181B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52760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FBCADC1E-00A9-EFCA-FF0D-AC4412614768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sp>
          <p:nvSpPr>
            <p:cNvPr id="53" name="Speech Bubble: Rectangle with Corners Rounded 52">
              <a:extLst>
                <a:ext uri="{FF2B5EF4-FFF2-40B4-BE49-F238E27FC236}">
                  <a16:creationId xmlns:a16="http://schemas.microsoft.com/office/drawing/2014/main" id="{CD969112-0706-D4AF-87DD-4B338EA82A31}"/>
                </a:ext>
              </a:extLst>
            </p:cNvPr>
            <p:cNvSpPr/>
            <p:nvPr/>
          </p:nvSpPr>
          <p:spPr>
            <a:xfrm>
              <a:off x="6535544" y="1996974"/>
              <a:ext cx="460291" cy="327241"/>
            </a:xfrm>
            <a:prstGeom prst="wedgeRoundRectCallout">
              <a:avLst>
                <a:gd name="adj1" fmla="val -69318"/>
                <a:gd name="adj2" fmla="val 26564"/>
                <a:gd name="adj3" fmla="val 166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8A4EBBA-0300-A730-6D23-5AB0D7713BFD}"/>
              </a:ext>
            </a:extLst>
          </p:cNvPr>
          <p:cNvGrpSpPr/>
          <p:nvPr/>
        </p:nvGrpSpPr>
        <p:grpSpPr>
          <a:xfrm>
            <a:off x="6379479" y="4877978"/>
            <a:ext cx="683203" cy="862681"/>
            <a:chOff x="8610677" y="1949046"/>
            <a:chExt cx="1635723" cy="2065428"/>
          </a:xfrm>
          <a:solidFill>
            <a:schemeClr val="bg1"/>
          </a:solidFill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D5A6656-450B-469B-0135-F844DC018C68}"/>
                </a:ext>
              </a:extLst>
            </p:cNvPr>
            <p:cNvGrpSpPr/>
            <p:nvPr/>
          </p:nvGrpSpPr>
          <p:grpSpPr>
            <a:xfrm>
              <a:off x="9523345" y="1949046"/>
              <a:ext cx="723055" cy="2065428"/>
              <a:chOff x="2068313" y="2482622"/>
              <a:chExt cx="376359" cy="1075080"/>
            </a:xfrm>
            <a:grpFill/>
          </p:grpSpPr>
          <p:sp>
            <p:nvSpPr>
              <p:cNvPr id="321" name="Round Same Side Corner Rectangle 23">
                <a:extLst>
                  <a:ext uri="{FF2B5EF4-FFF2-40B4-BE49-F238E27FC236}">
                    <a16:creationId xmlns:a16="http://schemas.microsoft.com/office/drawing/2014/main" id="{023A76B7-0E48-9806-D11C-23EC68758FA0}"/>
                  </a:ext>
                </a:extLst>
              </p:cNvPr>
              <p:cNvSpPr/>
              <p:nvPr/>
            </p:nvSpPr>
            <p:spPr>
              <a:xfrm>
                <a:off x="2071073" y="2923618"/>
                <a:ext cx="372129" cy="63408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322" name="Oval 321">
                <a:extLst>
                  <a:ext uri="{FF2B5EF4-FFF2-40B4-BE49-F238E27FC236}">
                    <a16:creationId xmlns:a16="http://schemas.microsoft.com/office/drawing/2014/main" id="{41E8D733-D0D5-937D-847B-EACD34597C05}"/>
                  </a:ext>
                </a:extLst>
              </p:cNvPr>
              <p:cNvSpPr/>
              <p:nvPr/>
            </p:nvSpPr>
            <p:spPr>
              <a:xfrm>
                <a:off x="2068313" y="2482622"/>
                <a:ext cx="376359" cy="37635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FDA430C-0147-2732-9656-6A5D158BEA90}"/>
                </a:ext>
              </a:extLst>
            </p:cNvPr>
            <p:cNvGrpSpPr/>
            <p:nvPr/>
          </p:nvGrpSpPr>
          <p:grpSpPr>
            <a:xfrm rot="1340767">
              <a:off x="8610677" y="2757147"/>
              <a:ext cx="1143373" cy="765710"/>
              <a:chOff x="8638649" y="2848747"/>
              <a:chExt cx="1143373" cy="765710"/>
            </a:xfrm>
            <a:grpFill/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5084CCF0-0ADB-A8D3-B831-DA776C86160F}"/>
                  </a:ext>
                </a:extLst>
              </p:cNvPr>
              <p:cNvGrpSpPr/>
              <p:nvPr/>
            </p:nvGrpSpPr>
            <p:grpSpPr>
              <a:xfrm>
                <a:off x="9199056" y="3070836"/>
                <a:ext cx="473281" cy="543621"/>
                <a:chOff x="2968390" y="1782471"/>
                <a:chExt cx="241654" cy="277569"/>
              </a:xfrm>
              <a:grpFill/>
            </p:grpSpPr>
            <p:sp>
              <p:nvSpPr>
                <p:cNvPr id="63" name="Round Same Side Corner Rectangle 25">
                  <a:extLst>
                    <a:ext uri="{FF2B5EF4-FFF2-40B4-BE49-F238E27FC236}">
                      <a16:creationId xmlns:a16="http://schemas.microsoft.com/office/drawing/2014/main" id="{96BE893F-79FC-36B8-0225-1C7CBCEF1F0A}"/>
                    </a:ext>
                  </a:extLst>
                </p:cNvPr>
                <p:cNvSpPr/>
                <p:nvPr/>
              </p:nvSpPr>
              <p:spPr>
                <a:xfrm rot="12859561">
                  <a:off x="3108478" y="1782471"/>
                  <a:ext cx="101566" cy="245105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  <p:sp>
              <p:nvSpPr>
                <p:cNvPr id="320" name="Round Same Side Corner Rectangle 26">
                  <a:extLst>
                    <a:ext uri="{FF2B5EF4-FFF2-40B4-BE49-F238E27FC236}">
                      <a16:creationId xmlns:a16="http://schemas.microsoft.com/office/drawing/2014/main" id="{D5E9F97C-34F5-E3C0-BC6A-FCF325D07DCA}"/>
                    </a:ext>
                  </a:extLst>
                </p:cNvPr>
                <p:cNvSpPr/>
                <p:nvPr/>
              </p:nvSpPr>
              <p:spPr>
                <a:xfrm rot="14101202">
                  <a:off x="3000569" y="1926295"/>
                  <a:ext cx="101566" cy="165924"/>
                </a:xfrm>
                <a:prstGeom prst="round2SameRect">
                  <a:avLst>
                    <a:gd name="adj1" fmla="val 493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_tradnl"/>
                </a:p>
              </p:txBody>
            </p:sp>
          </p:grp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72E8C752-EB1A-EBCC-69AC-9B710B3C264C}"/>
                  </a:ext>
                </a:extLst>
              </p:cNvPr>
              <p:cNvSpPr/>
              <p:nvPr/>
            </p:nvSpPr>
            <p:spPr>
              <a:xfrm rot="18896039">
                <a:off x="8941395" y="2835615"/>
                <a:ext cx="89541" cy="69503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sp>
            <p:nvSpPr>
              <p:cNvPr id="61" name="Round Same Side Corner Rectangle 26">
                <a:extLst>
                  <a:ext uri="{FF2B5EF4-FFF2-40B4-BE49-F238E27FC236}">
                    <a16:creationId xmlns:a16="http://schemas.microsoft.com/office/drawing/2014/main" id="{F84CF391-684B-1C98-B0D7-CCA98404F9B4}"/>
                  </a:ext>
                </a:extLst>
              </p:cNvPr>
              <p:cNvSpPr/>
              <p:nvPr/>
            </p:nvSpPr>
            <p:spPr>
              <a:xfrm rot="16535945">
                <a:off x="9409026" y="2820208"/>
                <a:ext cx="197815" cy="548177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/>
              </a:p>
            </p:txBody>
          </p: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DFBC208C-5D37-5904-CCD8-20C662B0E4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233205" y="2848747"/>
                <a:ext cx="146520" cy="214069"/>
              </a:xfrm>
              <a:prstGeom prst="straightConnector1">
                <a:avLst/>
              </a:prstGeom>
              <a:grpFill/>
              <a:ln w="28575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3" name="TextBox 322">
            <a:extLst>
              <a:ext uri="{FF2B5EF4-FFF2-40B4-BE49-F238E27FC236}">
                <a16:creationId xmlns:a16="http://schemas.microsoft.com/office/drawing/2014/main" id="{2D045D12-C86F-05C2-28F3-7B3B897F24D6}"/>
              </a:ext>
            </a:extLst>
          </p:cNvPr>
          <p:cNvSpPr txBox="1"/>
          <p:nvPr/>
        </p:nvSpPr>
        <p:spPr>
          <a:xfrm>
            <a:off x="2693026" y="3315631"/>
            <a:ext cx="2859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2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Módulo 2: </a:t>
            </a:r>
            <a:r>
              <a:rPr lang="es-ES_tradnl" sz="2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Habilidades personales (parte 1)</a:t>
            </a: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1EF4BFBE-BD3D-F824-206E-80222AD93C7F}"/>
              </a:ext>
            </a:extLst>
          </p:cNvPr>
          <p:cNvSpPr txBox="1"/>
          <p:nvPr/>
        </p:nvSpPr>
        <p:spPr>
          <a:xfrm>
            <a:off x="7433502" y="1575390"/>
            <a:ext cx="392029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_tradnl" sz="2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Módulo 3: </a:t>
            </a:r>
            <a:r>
              <a:rPr lang="es-ES_tradnl" sz="2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Habilidades personales </a:t>
            </a:r>
          </a:p>
          <a:p>
            <a:pPr marL="0" indent="0">
              <a:buNone/>
            </a:pPr>
            <a:r>
              <a:rPr lang="es-ES_tradnl" sz="2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(parte 2)</a:t>
            </a:r>
          </a:p>
        </p:txBody>
      </p:sp>
      <p:sp>
        <p:nvSpPr>
          <p:cNvPr id="325" name="Hexagon 324">
            <a:extLst>
              <a:ext uri="{FF2B5EF4-FFF2-40B4-BE49-F238E27FC236}">
                <a16:creationId xmlns:a16="http://schemas.microsoft.com/office/drawing/2014/main" id="{7FDF0E7C-2670-AE7F-2746-681C58B05D42}"/>
              </a:ext>
            </a:extLst>
          </p:cNvPr>
          <p:cNvSpPr/>
          <p:nvPr/>
        </p:nvSpPr>
        <p:spPr>
          <a:xfrm rot="1782986">
            <a:off x="1561160" y="3154082"/>
            <a:ext cx="1084680" cy="98526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26" name="Hexagon 325">
            <a:extLst>
              <a:ext uri="{FF2B5EF4-FFF2-40B4-BE49-F238E27FC236}">
                <a16:creationId xmlns:a16="http://schemas.microsoft.com/office/drawing/2014/main" id="{03FB03C6-33E0-46D5-A10C-A0C9AF47B065}"/>
              </a:ext>
            </a:extLst>
          </p:cNvPr>
          <p:cNvSpPr/>
          <p:nvPr/>
        </p:nvSpPr>
        <p:spPr>
          <a:xfrm rot="1782986">
            <a:off x="6235949" y="1506221"/>
            <a:ext cx="1084680" cy="985264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327" name="Group 326">
            <a:extLst>
              <a:ext uri="{FF2B5EF4-FFF2-40B4-BE49-F238E27FC236}">
                <a16:creationId xmlns:a16="http://schemas.microsoft.com/office/drawing/2014/main" id="{229C2FB3-9FEF-4B1C-9452-817203CA1AF7}"/>
              </a:ext>
            </a:extLst>
          </p:cNvPr>
          <p:cNvGrpSpPr/>
          <p:nvPr/>
        </p:nvGrpSpPr>
        <p:grpSpPr>
          <a:xfrm>
            <a:off x="1853536" y="3342380"/>
            <a:ext cx="359797" cy="853698"/>
            <a:chOff x="2068313" y="2482622"/>
            <a:chExt cx="376359" cy="892995"/>
          </a:xfrm>
          <a:solidFill>
            <a:schemeClr val="bg1"/>
          </a:solidFill>
        </p:grpSpPr>
        <p:sp>
          <p:nvSpPr>
            <p:cNvPr id="328" name="Round Same Side Corner Rectangle 23">
              <a:extLst>
                <a:ext uri="{FF2B5EF4-FFF2-40B4-BE49-F238E27FC236}">
                  <a16:creationId xmlns:a16="http://schemas.microsoft.com/office/drawing/2014/main" id="{50ED1EAB-7E6B-86B2-7602-F4A9765B7097}"/>
                </a:ext>
              </a:extLst>
            </p:cNvPr>
            <p:cNvSpPr/>
            <p:nvPr/>
          </p:nvSpPr>
          <p:spPr>
            <a:xfrm>
              <a:off x="2071073" y="2923619"/>
              <a:ext cx="372129" cy="451998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D0CB77CA-FB76-4DD7-5764-658111575735}"/>
                </a:ext>
              </a:extLst>
            </p:cNvPr>
            <p:cNvSpPr/>
            <p:nvPr/>
          </p:nvSpPr>
          <p:spPr>
            <a:xfrm>
              <a:off x="2068313" y="2482622"/>
              <a:ext cx="376359" cy="3763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330" name="Group 329">
            <a:extLst>
              <a:ext uri="{FF2B5EF4-FFF2-40B4-BE49-F238E27FC236}">
                <a16:creationId xmlns:a16="http://schemas.microsoft.com/office/drawing/2014/main" id="{B0EAD3B2-AFE5-8084-99CB-AC5D293C8D4E}"/>
              </a:ext>
            </a:extLst>
          </p:cNvPr>
          <p:cNvGrpSpPr/>
          <p:nvPr/>
        </p:nvGrpSpPr>
        <p:grpSpPr>
          <a:xfrm>
            <a:off x="6537176" y="1699791"/>
            <a:ext cx="359797" cy="853698"/>
            <a:chOff x="2068313" y="2482622"/>
            <a:chExt cx="376359" cy="892995"/>
          </a:xfrm>
          <a:solidFill>
            <a:schemeClr val="bg1"/>
          </a:solidFill>
        </p:grpSpPr>
        <p:sp>
          <p:nvSpPr>
            <p:cNvPr id="331" name="Round Same Side Corner Rectangle 23">
              <a:extLst>
                <a:ext uri="{FF2B5EF4-FFF2-40B4-BE49-F238E27FC236}">
                  <a16:creationId xmlns:a16="http://schemas.microsoft.com/office/drawing/2014/main" id="{DA12D35E-C6F7-72BB-E441-2580F87E2782}"/>
                </a:ext>
              </a:extLst>
            </p:cNvPr>
            <p:cNvSpPr/>
            <p:nvPr/>
          </p:nvSpPr>
          <p:spPr>
            <a:xfrm>
              <a:off x="2071073" y="2923619"/>
              <a:ext cx="372129" cy="451998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E86C7E61-011C-9674-1A65-017339B2ECC2}"/>
                </a:ext>
              </a:extLst>
            </p:cNvPr>
            <p:cNvSpPr/>
            <p:nvPr/>
          </p:nvSpPr>
          <p:spPr>
            <a:xfrm>
              <a:off x="2068313" y="2482622"/>
              <a:ext cx="376359" cy="37635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sp>
        <p:nvSpPr>
          <p:cNvPr id="333" name="Star: 5 Points 332">
            <a:extLst>
              <a:ext uri="{FF2B5EF4-FFF2-40B4-BE49-F238E27FC236}">
                <a16:creationId xmlns:a16="http://schemas.microsoft.com/office/drawing/2014/main" id="{1B7C90B1-3B4F-F4EF-BD78-E2333A146945}"/>
              </a:ext>
            </a:extLst>
          </p:cNvPr>
          <p:cNvSpPr/>
          <p:nvPr/>
        </p:nvSpPr>
        <p:spPr>
          <a:xfrm>
            <a:off x="2284470" y="3725928"/>
            <a:ext cx="153902" cy="153902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34" name="Star: 5 Points 333">
            <a:extLst>
              <a:ext uri="{FF2B5EF4-FFF2-40B4-BE49-F238E27FC236}">
                <a16:creationId xmlns:a16="http://schemas.microsoft.com/office/drawing/2014/main" id="{BE6139CF-8625-2C57-4907-DB624DDA5084}"/>
              </a:ext>
            </a:extLst>
          </p:cNvPr>
          <p:cNvSpPr/>
          <p:nvPr/>
        </p:nvSpPr>
        <p:spPr>
          <a:xfrm>
            <a:off x="6936640" y="2070754"/>
            <a:ext cx="153902" cy="153902"/>
          </a:xfrm>
          <a:prstGeom prst="star5">
            <a:avLst>
              <a:gd name="adj" fmla="val 28484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9C9EFB4-82FD-E0F1-9AAA-8D344453ACC9}"/>
              </a:ext>
            </a:extLst>
          </p:cNvPr>
          <p:cNvSpPr/>
          <p:nvPr/>
        </p:nvSpPr>
        <p:spPr>
          <a:xfrm>
            <a:off x="1344150" y="2114882"/>
            <a:ext cx="9277621" cy="6592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95" name="Google Shape;395;p10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9A2A1"/>
              </a:buClr>
              <a:buSzPct val="111111"/>
              <a:buFont typeface="Arial"/>
              <a:buNone/>
            </a:pPr>
            <a:r>
              <a:rPr lang="es-ES_tradnl">
                <a:latin typeface="Arial" panose="020B0604020202020204" pitchFamily="34" charset="0"/>
                <a:cs typeface="Arial" panose="020B0604020202020204" pitchFamily="34" charset="0"/>
              </a:rPr>
              <a:t>Repaso del Nivel 1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8C2074E-09BE-7CA2-0EB4-BD3A48E95A7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0" name="Hexagon 9">
              <a:extLst>
                <a:ext uri="{FF2B5EF4-FFF2-40B4-BE49-F238E27FC236}">
                  <a16:creationId xmlns:a16="http://schemas.microsoft.com/office/drawing/2014/main" id="{8B38FDE5-2623-4469-9DCF-E40720C0927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428277D-7D98-C39D-2E3F-28B1A4E4B5C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B4D01AE-C3D9-FC19-74D5-69392024E3C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_tradnl" b="1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7A37F34-D2F2-C5AE-0642-3B7DBD821E59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3A093C9-4FDF-FBC6-2EAD-383EB3E25C7A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3" name="Isosceles Triangle 12">
                <a:extLst>
                  <a:ext uri="{FF2B5EF4-FFF2-40B4-BE49-F238E27FC236}">
                    <a16:creationId xmlns:a16="http://schemas.microsoft.com/office/drawing/2014/main" id="{72000FB8-73D3-8724-186E-FA5DC4C87000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E1D3320-8820-8F5B-EE56-93C9DBE01D0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304FDD8-3872-807F-BDD1-B49CD40AC43A}"/>
              </a:ext>
            </a:extLst>
          </p:cNvPr>
          <p:cNvSpPr txBox="1"/>
          <p:nvPr/>
        </p:nvSpPr>
        <p:spPr>
          <a:xfrm>
            <a:off x="1936233" y="2286400"/>
            <a:ext cx="285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ES_tradnl" sz="20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ÚTIL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8DB66-1E85-FF4A-43F7-C2EEDF4A336A}"/>
              </a:ext>
            </a:extLst>
          </p:cNvPr>
          <p:cNvSpPr txBox="1"/>
          <p:nvPr/>
        </p:nvSpPr>
        <p:spPr>
          <a:xfrm>
            <a:off x="6914633" y="2286400"/>
            <a:ext cx="285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ES_tradnl" sz="20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MENOS ÚTIL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7CE2A4-CB7B-A966-5CAC-8607D2B4C25B}"/>
              </a:ext>
            </a:extLst>
          </p:cNvPr>
          <p:cNvCxnSpPr/>
          <p:nvPr/>
        </p:nvCxnSpPr>
        <p:spPr>
          <a:xfrm>
            <a:off x="5872607" y="2114882"/>
            <a:ext cx="0" cy="339090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B818F6D9-6D12-0A2B-EAA6-B792BFB6BC06}"/>
              </a:ext>
            </a:extLst>
          </p:cNvPr>
          <p:cNvSpPr/>
          <p:nvPr/>
        </p:nvSpPr>
        <p:spPr>
          <a:xfrm flipV="1">
            <a:off x="2028335" y="3354114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9EE1A933-599C-518B-30C0-EF3ABA970755}"/>
              </a:ext>
            </a:extLst>
          </p:cNvPr>
          <p:cNvSpPr/>
          <p:nvPr/>
        </p:nvSpPr>
        <p:spPr>
          <a:xfrm flipV="1">
            <a:off x="2930035" y="4223082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4874D806-569C-71C4-37DB-6EACE7389167}"/>
              </a:ext>
            </a:extLst>
          </p:cNvPr>
          <p:cNvSpPr/>
          <p:nvPr/>
        </p:nvSpPr>
        <p:spPr>
          <a:xfrm flipV="1">
            <a:off x="4029898" y="3468744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7" name="Rectangle: Single Corner Snipped 16">
            <a:extLst>
              <a:ext uri="{FF2B5EF4-FFF2-40B4-BE49-F238E27FC236}">
                <a16:creationId xmlns:a16="http://schemas.microsoft.com/office/drawing/2014/main" id="{31260CD5-6073-3BED-9DE3-257F6C323B37}"/>
              </a:ext>
            </a:extLst>
          </p:cNvPr>
          <p:cNvSpPr/>
          <p:nvPr/>
        </p:nvSpPr>
        <p:spPr>
          <a:xfrm flipV="1">
            <a:off x="7518570" y="3151244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Rectangle: Single Corner Snipped 17">
            <a:extLst>
              <a:ext uri="{FF2B5EF4-FFF2-40B4-BE49-F238E27FC236}">
                <a16:creationId xmlns:a16="http://schemas.microsoft.com/office/drawing/2014/main" id="{6FFEB9AD-E378-F6EC-2463-27E12640311F}"/>
              </a:ext>
            </a:extLst>
          </p:cNvPr>
          <p:cNvSpPr/>
          <p:nvPr/>
        </p:nvSpPr>
        <p:spPr>
          <a:xfrm flipV="1">
            <a:off x="6900525" y="4293914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" name="Rectangle: Single Corner Snipped 18">
            <a:extLst>
              <a:ext uri="{FF2B5EF4-FFF2-40B4-BE49-F238E27FC236}">
                <a16:creationId xmlns:a16="http://schemas.microsoft.com/office/drawing/2014/main" id="{91B95D6D-AED3-EC31-710F-1EDA125EDF31}"/>
              </a:ext>
            </a:extLst>
          </p:cNvPr>
          <p:cNvSpPr/>
          <p:nvPr/>
        </p:nvSpPr>
        <p:spPr>
          <a:xfrm flipV="1">
            <a:off x="8818225" y="3900214"/>
            <a:ext cx="711200" cy="711200"/>
          </a:xfrm>
          <a:prstGeom prst="snip1Rect">
            <a:avLst>
              <a:gd name="adj" fmla="val 3018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2">
            <a:extLst>
              <a:ext uri="{FF2B5EF4-FFF2-40B4-BE49-F238E27FC236}">
                <a16:creationId xmlns:a16="http://schemas.microsoft.com/office/drawing/2014/main" id="{821186EF-C9D5-52A0-DD52-666B5DDFD9E3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s-ES_tradnl" sz="5400" b="1" dirty="0">
                <a:solidFill>
                  <a:schemeClr val="bg1">
                    <a:lumMod val="75000"/>
                  </a:schemeClr>
                </a:solidFill>
                <a:latin typeface="Garamond"/>
              </a:rPr>
              <a:t>Diapositiva adicional para la/el facilitador/a</a:t>
            </a:r>
            <a:endParaRPr lang="es-ES_tradnl" sz="5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3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8622</TotalTime>
  <Words>6719</Words>
  <Application>Microsoft Office PowerPoint</Application>
  <PresentationFormat>Widescreen</PresentationFormat>
  <Paragraphs>689</Paragraphs>
  <Slides>39</Slides>
  <Notes>39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Garamond</vt:lpstr>
      <vt:lpstr>Helvetica Neue</vt:lpstr>
      <vt:lpstr>Office Theme</vt:lpstr>
      <vt:lpstr>PowerPoint Presentation</vt:lpstr>
      <vt:lpstr>SESIÓN 1  Inicio del módulo</vt:lpstr>
      <vt:lpstr>Objetivo del módulo</vt:lpstr>
      <vt:lpstr>Agenda</vt:lpstr>
      <vt:lpstr>Ronda de presentaciones</vt:lpstr>
      <vt:lpstr>PowerPoint Presentation</vt:lpstr>
      <vt:lpstr>Estructura del Nivel 2</vt:lpstr>
      <vt:lpstr>Repaso del Nivel 1</vt:lpstr>
      <vt:lpstr>PowerPoint Presentation</vt:lpstr>
      <vt:lpstr>Objetivos de aprendizaje</vt:lpstr>
      <vt:lpstr>SESIÓN 2  La reflexión como herramienta de aprendizaje</vt:lpstr>
      <vt:lpstr>Aprender haciendo</vt:lpstr>
      <vt:lpstr>Práctica reflexiva</vt:lpstr>
      <vt:lpstr>PowerPoint Presentation</vt:lpstr>
      <vt:lpstr>¿Por qué es importante reflexionar?</vt:lpstr>
      <vt:lpstr>Puntos clave de aprendizaje</vt:lpstr>
      <vt:lpstr>SESIÓN 3  Las competencias esenciales de los/as asistentes sociales</vt:lpstr>
      <vt:lpstr>Debate general</vt:lpstr>
      <vt:lpstr>Función de apoyo </vt:lpstr>
      <vt:lpstr>Función de coordinación </vt:lpstr>
      <vt:lpstr>Función de gestión de la información </vt:lpstr>
      <vt:lpstr>¿Qué deben saber y poner en práctica los/as asistentes sociales? </vt:lpstr>
      <vt:lpstr>Competencias</vt:lpstr>
      <vt:lpstr>Conocimientos, actitudes y aptitudes de los/as asistentes sociales</vt:lpstr>
      <vt:lpstr>Autoevaluación de competencias</vt:lpstr>
      <vt:lpstr>PowerPoint Presentation</vt:lpstr>
      <vt:lpstr>Puntos clave de aprendizaje</vt:lpstr>
      <vt:lpstr>SESIÓN 4  Los principios de la gestión de casos</vt:lpstr>
      <vt:lpstr>Principios rectores de la gestión de casos</vt:lpstr>
      <vt:lpstr>PowerPoint Presentation</vt:lpstr>
      <vt:lpstr>El enfoque en la gestión de casos</vt:lpstr>
      <vt:lpstr>Enfoque y actitud centrados en el/la menor</vt:lpstr>
      <vt:lpstr>Principio de protección de la infancia:  interés superior del menor</vt:lpstr>
      <vt:lpstr>Actitud y enfoque centrados en el/la menor</vt:lpstr>
      <vt:lpstr>PowerPoint Presentation</vt:lpstr>
      <vt:lpstr>Puntos clave de aprendizaje</vt:lpstr>
      <vt:lpstr>SESIÓN 5  Cierre del módulo</vt:lpstr>
      <vt:lpstr>Objetivos de aprendizaje</vt:lpstr>
      <vt:lpstr>Cierre del módulo 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keywords>, docId:1BDFB9CF2528EFAF67DDD1663A7BC4F4</cp:keywords>
  <cp:lastModifiedBy>Ilse Van der Straeten</cp:lastModifiedBy>
  <cp:revision>70</cp:revision>
  <dcterms:created xsi:type="dcterms:W3CDTF">2023-02-08T14:55:26Z</dcterms:created>
  <dcterms:modified xsi:type="dcterms:W3CDTF">2023-05-02T10:31:33Z</dcterms:modified>
</cp:coreProperties>
</file>