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4"/>
  </p:notesMasterIdLst>
  <p:sldIdLst>
    <p:sldId id="258" r:id="rId2"/>
    <p:sldId id="2981" r:id="rId3"/>
    <p:sldId id="2979" r:id="rId4"/>
    <p:sldId id="262" r:id="rId5"/>
    <p:sldId id="2982" r:id="rId6"/>
    <p:sldId id="2969" r:id="rId7"/>
    <p:sldId id="266" r:id="rId8"/>
    <p:sldId id="2970" r:id="rId9"/>
    <p:sldId id="2986" r:id="rId10"/>
    <p:sldId id="2987" r:id="rId11"/>
    <p:sldId id="2988" r:id="rId12"/>
    <p:sldId id="2989" r:id="rId13"/>
    <p:sldId id="2971" r:id="rId14"/>
    <p:sldId id="2990" r:id="rId15"/>
    <p:sldId id="2991" r:id="rId16"/>
    <p:sldId id="2992" r:id="rId17"/>
    <p:sldId id="280" r:id="rId18"/>
    <p:sldId id="268" r:id="rId19"/>
    <p:sldId id="269" r:id="rId20"/>
    <p:sldId id="281" r:id="rId21"/>
    <p:sldId id="282" r:id="rId22"/>
    <p:sldId id="283" r:id="rId23"/>
    <p:sldId id="284" r:id="rId24"/>
    <p:sldId id="273" r:id="rId25"/>
    <p:sldId id="2894" r:id="rId26"/>
    <p:sldId id="2914" r:id="rId27"/>
    <p:sldId id="2983" r:id="rId28"/>
    <p:sldId id="2916" r:id="rId29"/>
    <p:sldId id="2917" r:id="rId30"/>
    <p:sldId id="2919" r:id="rId31"/>
    <p:sldId id="2920" r:id="rId32"/>
    <p:sldId id="2921" r:id="rId33"/>
    <p:sldId id="2923" r:id="rId34"/>
    <p:sldId id="2922" r:id="rId35"/>
    <p:sldId id="2924" r:id="rId36"/>
    <p:sldId id="2896" r:id="rId37"/>
    <p:sldId id="2895" r:id="rId38"/>
    <p:sldId id="2985" r:id="rId39"/>
    <p:sldId id="2898" r:id="rId40"/>
    <p:sldId id="2906" r:id="rId41"/>
    <p:sldId id="2897" r:id="rId42"/>
    <p:sldId id="2899" r:id="rId43"/>
    <p:sldId id="2902" r:id="rId44"/>
    <p:sldId id="2900" r:id="rId45"/>
    <p:sldId id="2901" r:id="rId46"/>
    <p:sldId id="2904" r:id="rId47"/>
    <p:sldId id="2908" r:id="rId48"/>
    <p:sldId id="2910" r:id="rId49"/>
    <p:sldId id="2909" r:id="rId50"/>
    <p:sldId id="2913" r:id="rId51"/>
    <p:sldId id="2934" r:id="rId52"/>
    <p:sldId id="2932" r:id="rId53"/>
    <p:sldId id="2984" r:id="rId54"/>
    <p:sldId id="2937" r:id="rId55"/>
    <p:sldId id="2972" r:id="rId56"/>
    <p:sldId id="2993" r:id="rId57"/>
    <p:sldId id="2994" r:id="rId58"/>
    <p:sldId id="2995" r:id="rId59"/>
    <p:sldId id="2976" r:id="rId60"/>
    <p:sldId id="2996" r:id="rId61"/>
    <p:sldId id="2962" r:id="rId62"/>
    <p:sldId id="2961" r:id="rId63"/>
    <p:sldId id="2936" r:id="rId64"/>
    <p:sldId id="325" r:id="rId65"/>
    <p:sldId id="2963" r:id="rId66"/>
    <p:sldId id="2945" r:id="rId67"/>
    <p:sldId id="2931" r:id="rId68"/>
    <p:sldId id="2935" r:id="rId69"/>
    <p:sldId id="2997" r:id="rId70"/>
    <p:sldId id="2950" r:id="rId71"/>
    <p:sldId id="2951" r:id="rId72"/>
    <p:sldId id="2964" r:id="rId73"/>
    <p:sldId id="2965" r:id="rId74"/>
    <p:sldId id="2966" r:id="rId75"/>
    <p:sldId id="327" r:id="rId76"/>
    <p:sldId id="2967" r:id="rId77"/>
    <p:sldId id="2980" r:id="rId78"/>
    <p:sldId id="2978" r:id="rId79"/>
    <p:sldId id="2998" r:id="rId80"/>
    <p:sldId id="2999" r:id="rId81"/>
    <p:sldId id="2953" r:id="rId82"/>
    <p:sldId id="274" r:id="rId8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0215A659-0FBF-4A6E-93DC-366BE5631CF6}">
          <p14:sldIdLst>
            <p14:sldId id="258"/>
            <p14:sldId id="2981"/>
          </p14:sldIdLst>
        </p14:section>
        <p14:section name="Módulo 1" id="{8801263D-5C5F-414D-8E38-982A2300B65E}">
          <p14:sldIdLst>
            <p14:sldId id="2979"/>
            <p14:sldId id="262"/>
            <p14:sldId id="2982"/>
            <p14:sldId id="2969"/>
            <p14:sldId id="266"/>
            <p14:sldId id="2970"/>
            <p14:sldId id="2986"/>
            <p14:sldId id="2987"/>
            <p14:sldId id="2988"/>
            <p14:sldId id="2989"/>
            <p14:sldId id="2971"/>
            <p14:sldId id="2990"/>
            <p14:sldId id="2991"/>
            <p14:sldId id="2992"/>
            <p14:sldId id="280"/>
            <p14:sldId id="268"/>
            <p14:sldId id="269"/>
            <p14:sldId id="281"/>
            <p14:sldId id="282"/>
            <p14:sldId id="283"/>
            <p14:sldId id="284"/>
            <p14:sldId id="273"/>
          </p14:sldIdLst>
        </p14:section>
        <p14:section name="Módulo 2" id="{C21431C7-F1C8-4E7A-8948-816B33007D2D}">
          <p14:sldIdLst>
            <p14:sldId id="2894"/>
            <p14:sldId id="2914"/>
            <p14:sldId id="2983"/>
            <p14:sldId id="2916"/>
            <p14:sldId id="2917"/>
            <p14:sldId id="2919"/>
            <p14:sldId id="2920"/>
            <p14:sldId id="2921"/>
            <p14:sldId id="2923"/>
            <p14:sldId id="2922"/>
            <p14:sldId id="2924"/>
          </p14:sldIdLst>
        </p14:section>
        <p14:section name="Módulo 3" id="{6738E160-A497-4A08-8CB4-8202EFEBECBF}">
          <p14:sldIdLst>
            <p14:sldId id="2896"/>
            <p14:sldId id="2895"/>
            <p14:sldId id="2985"/>
            <p14:sldId id="2898"/>
            <p14:sldId id="2906"/>
            <p14:sldId id="2897"/>
            <p14:sldId id="2899"/>
            <p14:sldId id="2902"/>
            <p14:sldId id="2900"/>
            <p14:sldId id="2901"/>
            <p14:sldId id="2904"/>
            <p14:sldId id="2908"/>
            <p14:sldId id="2910"/>
            <p14:sldId id="2909"/>
            <p14:sldId id="2913"/>
          </p14:sldIdLst>
        </p14:section>
        <p14:section name="Módulo 4" id="{82DCE471-5C11-4FB4-924C-047BE3C24C06}">
          <p14:sldIdLst>
            <p14:sldId id="2934"/>
            <p14:sldId id="2932"/>
            <p14:sldId id="2984"/>
            <p14:sldId id="2937"/>
            <p14:sldId id="2972"/>
            <p14:sldId id="2993"/>
            <p14:sldId id="2994"/>
            <p14:sldId id="2995"/>
            <p14:sldId id="2976"/>
            <p14:sldId id="2996"/>
            <p14:sldId id="2962"/>
            <p14:sldId id="2961"/>
            <p14:sldId id="2936"/>
            <p14:sldId id="325"/>
            <p14:sldId id="2963"/>
            <p14:sldId id="2945"/>
          </p14:sldIdLst>
        </p14:section>
        <p14:section name="Módulo 5" id="{36C25A4F-F1AD-4D78-A8A2-392EB38B858F}">
          <p14:sldIdLst>
            <p14:sldId id="2931"/>
            <p14:sldId id="2935"/>
            <p14:sldId id="2997"/>
            <p14:sldId id="2950"/>
            <p14:sldId id="2951"/>
            <p14:sldId id="2964"/>
            <p14:sldId id="2965"/>
            <p14:sldId id="2966"/>
            <p14:sldId id="327"/>
            <p14:sldId id="2967"/>
            <p14:sldId id="2980"/>
            <p14:sldId id="2978"/>
            <p14:sldId id="2998"/>
            <p14:sldId id="2999"/>
            <p14:sldId id="2953"/>
            <p14:sldId id="2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EC1317-ED4B-3651-3741-C9C6FC8C0C6C}" name="Justina Ojom" initials="JO" userId="S::justina.ojom@little-fish.co::cbdaed7d-8d45-4372-a16a-f3f8900c2f45" providerId="AD"/>
  <p188:author id="{A36A2820-D923-6E53-C312-A21723F6603F}" name="Ilse Van der Straeten" initials="IVdS" userId="S::Ilse.VanderStraeten@rescue.org::48c204e9-4447-4a09-a8d3-af2f3980ba4f" providerId="AD"/>
  <p188:author id="{07B7A443-5A76-6AEC-D28E-95873D0A5E92}" name="Michelle Khoza" initials="MK" userId="S::administrator@little-fish.co::b4ee92c7-73cf-4698-99b6-469fc9585377" providerId="AD"/>
  <p188:author id="{DBDEE0E3-1A57-E431-BFC6-DDA48B8DE882}" name="Johanna Potes Paier" initials="JP" userId="96344ad545d40d46" providerId="Windows Live"/>
  <p188:author id="{2BA547FE-46EF-BB21-D252-B02F0AE3AB5E}" name="Ilse Van der Straeten" initials="IVdS" userId="Ilse Van der Straet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D84"/>
    <a:srgbClr val="FF5D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1" autoAdjust="0"/>
    <p:restoredTop sz="95788"/>
  </p:normalViewPr>
  <p:slideViewPr>
    <p:cSldViewPr snapToGrid="0">
      <p:cViewPr varScale="1">
        <p:scale>
          <a:sx n="48" d="100"/>
          <a:sy n="48" d="100"/>
        </p:scale>
        <p:origin x="1986"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microsoft.com/office/2018/10/relationships/authors" Targe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2DCA4-3C05-45F9-BD4E-79B98389C4FF}" type="datetimeFigureOut">
              <a:rPr lang="en-CA" smtClean="0"/>
              <a:t>2023-05-02</a:t>
            </a:fld>
            <a:endParaRPr lang="en-CA"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Editar estilos de texto maestro</a:t>
            </a:r>
          </a:p>
          <a:p>
            <a:pPr lvl="1"/>
            <a:r>
              <a:rPr lang="en-US"/>
              <a:t>Segundo nivel</a:t>
            </a:r>
          </a:p>
          <a:p>
            <a:pPr lvl="2"/>
            <a:r>
              <a:rPr lang="en-US"/>
              <a:t>Tercer nivel</a:t>
            </a:r>
          </a:p>
          <a:p>
            <a:pPr lvl="3"/>
            <a:r>
              <a:rPr lang="en-US"/>
              <a:t>Cuarto nivel</a:t>
            </a:r>
          </a:p>
          <a:p>
            <a:pPr lvl="4"/>
            <a:r>
              <a:rPr lang="en-US"/>
              <a:t>Quinto nivel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08BA-3183-48D8-B306-5A3243058837}" type="slidenum">
              <a:rPr lang="en-CA" smtClean="0"/>
              <a:t>‹#›</a:t>
            </a:fld>
            <a:endParaRPr lang="en-CA" dirty="0"/>
          </a:p>
        </p:txBody>
      </p:sp>
    </p:spTree>
    <p:extLst>
      <p:ext uri="{BB962C8B-B14F-4D97-AF65-F5344CB8AC3E}">
        <p14:creationId xmlns:p14="http://schemas.microsoft.com/office/powerpoint/2010/main" val="14000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08BA-3183-48D8-B306-5A3243058837}" type="slidenum">
              <a:rPr lang="en-CA" smtClean="0"/>
              <a:t>1</a:t>
            </a:fld>
            <a:endParaRPr lang="en-CA" dirty="0"/>
          </a:p>
        </p:txBody>
      </p:sp>
    </p:spTree>
    <p:extLst>
      <p:ext uri="{BB962C8B-B14F-4D97-AF65-F5344CB8AC3E}">
        <p14:creationId xmlns:p14="http://schemas.microsoft.com/office/powerpoint/2010/main" val="11515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AFC008BA-3183-48D8-B306-5A3243058837}" type="slidenum">
              <a:rPr lang="en-CA" smtClean="0"/>
              <a:t>64</a:t>
            </a:fld>
            <a:endParaRPr lang="en-CA" dirty="0"/>
          </a:p>
        </p:txBody>
      </p:sp>
    </p:spTree>
    <p:extLst>
      <p:ext uri="{BB962C8B-B14F-4D97-AF65-F5344CB8AC3E}">
        <p14:creationId xmlns:p14="http://schemas.microsoft.com/office/powerpoint/2010/main" val="240783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68599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Module 1">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2 Module 1: </a:t>
            </a:r>
            <a:r>
              <a:rPr lang="en-US" sz="900" b="1" dirty="0">
                <a:solidFill>
                  <a:schemeClr val="tx1">
                    <a:lumMod val="50000"/>
                    <a:lumOff val="50000"/>
                  </a:schemeClr>
                </a:solidFill>
                <a:latin typeface="Calibri"/>
                <a:ea typeface="Calibri"/>
                <a:cs typeface="Calibri"/>
                <a:sym typeface="Calibri"/>
              </a:rPr>
              <a:t>Essential case management competencies</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426876792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Module 2">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2 Module 2: </a:t>
            </a:r>
            <a:r>
              <a:rPr lang="en-US" sz="900" b="1" dirty="0">
                <a:solidFill>
                  <a:schemeClr val="tx1">
                    <a:lumMod val="50000"/>
                    <a:lumOff val="50000"/>
                  </a:schemeClr>
                </a:solidFill>
                <a:latin typeface="Calibri"/>
                <a:ea typeface="Calibri"/>
                <a:cs typeface="Calibri"/>
                <a:sym typeface="Calibri"/>
              </a:rPr>
              <a:t>Personal competencies (part 1)</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134055415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Module 3">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2 Module 3: </a:t>
            </a:r>
            <a:r>
              <a:rPr lang="en-US" sz="900" b="1" dirty="0">
                <a:solidFill>
                  <a:schemeClr val="tx1">
                    <a:lumMod val="50000"/>
                    <a:lumOff val="50000"/>
                  </a:schemeClr>
                </a:solidFill>
                <a:latin typeface="Calibri"/>
                <a:ea typeface="Calibri"/>
                <a:cs typeface="Calibri"/>
                <a:sym typeface="Calibri"/>
              </a:rPr>
              <a:t>Personal competencies (part 2)</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221657342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Module 4">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2 Module 4: </a:t>
            </a:r>
            <a:r>
              <a:rPr lang="en-US" sz="900" b="1" dirty="0">
                <a:solidFill>
                  <a:schemeClr val="tx1">
                    <a:lumMod val="50000"/>
                    <a:lumOff val="50000"/>
                  </a:schemeClr>
                </a:solidFill>
                <a:latin typeface="Calibri"/>
                <a:ea typeface="Calibri"/>
                <a:cs typeface="Calibri"/>
                <a:sym typeface="Calibri"/>
              </a:rPr>
              <a:t>Communication and mental health and psychosocial support competencies</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6555121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Module 5">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2 Module 5: </a:t>
            </a:r>
            <a:r>
              <a:rPr lang="en-US" sz="900" b="1" dirty="0">
                <a:solidFill>
                  <a:schemeClr val="tx1">
                    <a:lumMod val="50000"/>
                    <a:lumOff val="50000"/>
                  </a:schemeClr>
                </a:solidFill>
                <a:latin typeface="Calibri"/>
                <a:ea typeface="Calibri"/>
                <a:cs typeface="Calibri"/>
                <a:sym typeface="Calibri"/>
              </a:rPr>
              <a:t>Technical competencies</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389578875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emplate">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Template</a:t>
            </a: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cxnSp>
        <p:nvCxnSpPr>
          <p:cNvPr id="8" name="Straight Connector 7">
            <a:extLst>
              <a:ext uri="{FF2B5EF4-FFF2-40B4-BE49-F238E27FC236}">
                <a16:creationId xmlns:a16="http://schemas.microsoft.com/office/drawing/2014/main" id="{7E0DE50A-B63E-37B2-833A-E620CC2A5242}"/>
              </a:ext>
            </a:extLst>
          </p:cNvPr>
          <p:cNvCxnSpPr/>
          <p:nvPr userDrawn="1"/>
        </p:nvCxnSpPr>
        <p:spPr>
          <a:xfrm>
            <a:off x="0" y="9131300"/>
            <a:ext cx="6858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A577737-E26A-F4D6-8618-37CFDDAEA118}"/>
              </a:ext>
            </a:extLst>
          </p:cNvPr>
          <p:cNvCxnSpPr/>
          <p:nvPr userDrawn="1"/>
        </p:nvCxnSpPr>
        <p:spPr>
          <a:xfrm>
            <a:off x="0" y="698500"/>
            <a:ext cx="6858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3B0AC4-E36E-308B-CF80-25F16662C48C}"/>
              </a:ext>
            </a:extLst>
          </p:cNvPr>
          <p:cNvCxnSpPr>
            <a:cxnSpLocks/>
          </p:cNvCxnSpPr>
          <p:nvPr userDrawn="1"/>
        </p:nvCxnSpPr>
        <p:spPr>
          <a:xfrm flipV="1">
            <a:off x="996287" y="0"/>
            <a:ext cx="0" cy="9131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E555B6-6288-DDE6-ACE1-BD3CA43AFB26}"/>
              </a:ext>
            </a:extLst>
          </p:cNvPr>
          <p:cNvCxnSpPr>
            <a:cxnSpLocks/>
          </p:cNvCxnSpPr>
          <p:nvPr userDrawn="1"/>
        </p:nvCxnSpPr>
        <p:spPr>
          <a:xfrm flipV="1">
            <a:off x="6250329" y="0"/>
            <a:ext cx="0" cy="9131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9012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Haga clic para editar el estilo del título principal</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Editar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1EE2592-40A0-46BA-AFD1-25A35B61C92D}" type="datetimeFigureOut">
              <a:rPr lang="en-CA" smtClean="0"/>
              <a:t>2023-05-02</a:t>
            </a:fld>
            <a:endParaRPr lang="en-CA"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9D86865-1011-49D9-8AB6-7F79F235B8AA}" type="slidenum">
              <a:rPr lang="en-CA" smtClean="0"/>
              <a:t>‹#›</a:t>
            </a:fld>
            <a:endParaRPr lang="en-CA" dirty="0"/>
          </a:p>
        </p:txBody>
      </p:sp>
    </p:spTree>
    <p:extLst>
      <p:ext uri="{BB962C8B-B14F-4D97-AF65-F5344CB8AC3E}">
        <p14:creationId xmlns:p14="http://schemas.microsoft.com/office/powerpoint/2010/main" val="914973415"/>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74" r:id="rId4"/>
    <p:sldLayoutId id="2147483675" r:id="rId5"/>
    <p:sldLayoutId id="2147483676" r:id="rId6"/>
    <p:sldLayoutId id="2147483677"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C20E10-DCDB-D003-024B-EEE46C063FD2}"/>
              </a:ext>
            </a:extLst>
          </p:cNvPr>
          <p:cNvSpPr txBox="1"/>
          <p:nvPr/>
        </p:nvSpPr>
        <p:spPr>
          <a:xfrm>
            <a:off x="1131265" y="5573646"/>
            <a:ext cx="4595470" cy="2123658"/>
          </a:xfrm>
          <a:prstGeom prst="rect">
            <a:avLst/>
          </a:prstGeom>
          <a:noFill/>
        </p:spPr>
        <p:txBody>
          <a:bodyPr wrap="square" rtlCol="0">
            <a:spAutoFit/>
          </a:bodyPr>
          <a:lstStyle/>
          <a:p>
            <a:pPr marL="0" marR="0" lvl="0" indent="0" algn="ctr" rtl="0">
              <a:spcBef>
                <a:spcPts val="0"/>
              </a:spcBef>
              <a:spcAft>
                <a:spcPts val="1200"/>
              </a:spcAft>
              <a:buNone/>
            </a:pPr>
            <a:r>
              <a:rPr lang="es-ES_tradnl" sz="2600" b="1" i="0" u="none" strike="noStrike" cap="none" dirty="0">
                <a:solidFill>
                  <a:schemeClr val="dk2"/>
                </a:solidFill>
                <a:latin typeface="Garamond"/>
                <a:ea typeface="Garamond"/>
                <a:cs typeface="Garamond"/>
                <a:sym typeface="Garamond"/>
              </a:rPr>
              <a:t>NIVEL 2</a:t>
            </a:r>
          </a:p>
          <a:p>
            <a:pPr marL="0" marR="0" lvl="0" indent="0" algn="ctr" rtl="0">
              <a:spcBef>
                <a:spcPts val="0"/>
              </a:spcBef>
              <a:spcAft>
                <a:spcPts val="0"/>
              </a:spcAft>
              <a:buNone/>
            </a:pPr>
            <a:r>
              <a:rPr lang="es-ES_tradnl" sz="3200" b="1" i="0" u="none" strike="noStrike" cap="none" dirty="0">
                <a:solidFill>
                  <a:schemeClr val="dk2"/>
                </a:solidFill>
                <a:latin typeface="Garamond"/>
                <a:ea typeface="Garamond"/>
                <a:cs typeface="Garamond"/>
                <a:sym typeface="Garamond"/>
              </a:rPr>
              <a:t>Formación avanzada:</a:t>
            </a:r>
          </a:p>
          <a:p>
            <a:pPr marL="0" marR="0" lvl="0" indent="0" algn="ctr" rtl="0">
              <a:spcBef>
                <a:spcPts val="0"/>
              </a:spcBef>
              <a:spcAft>
                <a:spcPts val="0"/>
              </a:spcAft>
              <a:buNone/>
            </a:pPr>
            <a:r>
              <a:rPr lang="es-ES_tradnl" sz="3200" b="1" i="0" u="none" strike="noStrike" cap="none" dirty="0">
                <a:solidFill>
                  <a:schemeClr val="dk2"/>
                </a:solidFill>
                <a:latin typeface="Garamond"/>
                <a:ea typeface="Garamond"/>
                <a:cs typeface="Garamond"/>
                <a:sym typeface="Garamond"/>
              </a:rPr>
              <a:t> gestión de casos de protección de la infancia</a:t>
            </a:r>
          </a:p>
        </p:txBody>
      </p:sp>
      <p:pic>
        <p:nvPicPr>
          <p:cNvPr id="6" name="Picture 5" descr="Logo&#10;&#10;Description automatically generated">
            <a:extLst>
              <a:ext uri="{FF2B5EF4-FFF2-40B4-BE49-F238E27FC236}">
                <a16:creationId xmlns:a16="http://schemas.microsoft.com/office/drawing/2014/main" id="{81F14A7C-F7E3-90BB-7885-6A043A16A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0873" y="8372718"/>
            <a:ext cx="2405008" cy="923462"/>
          </a:xfrm>
          <a:prstGeom prst="rect">
            <a:avLst/>
          </a:prstGeom>
        </p:spPr>
      </p:pic>
      <p:pic>
        <p:nvPicPr>
          <p:cNvPr id="7" name="Picture 6" descr="Text&#10;&#10;Description automatically generated">
            <a:extLst>
              <a:ext uri="{FF2B5EF4-FFF2-40B4-BE49-F238E27FC236}">
                <a16:creationId xmlns:a16="http://schemas.microsoft.com/office/drawing/2014/main" id="{B38DC043-912B-43FA-233E-8C8B51BBD4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865" y="8474359"/>
            <a:ext cx="2405009" cy="685884"/>
          </a:xfrm>
          <a:prstGeom prst="rect">
            <a:avLst/>
          </a:prstGeom>
        </p:spPr>
      </p:pic>
      <p:pic>
        <p:nvPicPr>
          <p:cNvPr id="8" name="Picture 7" descr="Icon&#10;&#10;Description automatically generated">
            <a:extLst>
              <a:ext uri="{FF2B5EF4-FFF2-40B4-BE49-F238E27FC236}">
                <a16:creationId xmlns:a16="http://schemas.microsoft.com/office/drawing/2014/main" id="{6C31E4F3-B9B4-8948-D723-9EA97C24A4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678" y="964840"/>
            <a:ext cx="3448643" cy="3970251"/>
          </a:xfrm>
          <a:prstGeom prst="rect">
            <a:avLst/>
          </a:prstGeom>
        </p:spPr>
      </p:pic>
    </p:spTree>
    <p:extLst>
      <p:ext uri="{BB962C8B-B14F-4D97-AF65-F5344CB8AC3E}">
        <p14:creationId xmlns:p14="http://schemas.microsoft.com/office/powerpoint/2010/main" val="2419551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FA116BFD-B003-4F0F-E379-78F6094512F8}"/>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13D8A280-50EF-AB93-6CBD-E9C9C83D76D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0BD1454E-4490-0BF5-CCDB-D00BFBAE7C9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6A80A1D3-84E5-6CE8-5361-3D8706CA22F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B4E6DD6A-A72C-6574-83F4-59F63EE5C926}"/>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4C1BF765-758F-3C1E-B8D1-95BD082B8659}"/>
              </a:ext>
            </a:extLst>
          </p:cNvPr>
          <p:cNvGraphicFramePr>
            <a:graphicFrameLocks noGrp="1"/>
          </p:cNvGraphicFramePr>
          <p:nvPr>
            <p:extLst>
              <p:ext uri="{D42A27DB-BD31-4B8C-83A1-F6EECF244321}">
                <p14:modId xmlns:p14="http://schemas.microsoft.com/office/powerpoint/2010/main" val="3276711549"/>
              </p:ext>
            </p:extLst>
          </p:nvPr>
        </p:nvGraphicFramePr>
        <p:xfrm>
          <a:off x="1016000" y="699800"/>
          <a:ext cx="5225143" cy="7680198"/>
        </p:xfrm>
        <a:graphic>
          <a:graphicData uri="http://schemas.openxmlformats.org/drawingml/2006/table">
            <a:tbl>
              <a:tblPr bandRow="1">
                <a:tableStyleId>{5C22544A-7EE6-4342-B048-85BDC9FD1C3A}</a:tableStyleId>
              </a:tblPr>
              <a:tblGrid>
                <a:gridCol w="914257">
                  <a:extLst>
                    <a:ext uri="{9D8B030D-6E8A-4147-A177-3AD203B41FA5}">
                      <a16:colId xmlns:a16="http://schemas.microsoft.com/office/drawing/2014/main" val="14671982"/>
                    </a:ext>
                  </a:extLst>
                </a:gridCol>
                <a:gridCol w="4310886">
                  <a:extLst>
                    <a:ext uri="{9D8B030D-6E8A-4147-A177-3AD203B41FA5}">
                      <a16:colId xmlns:a16="http://schemas.microsoft.com/office/drawing/2014/main" val="3726113578"/>
                    </a:ext>
                  </a:extLst>
                </a:gridCol>
              </a:tblGrid>
              <a:tr h="489215">
                <a:tc>
                  <a:txBody>
                    <a:bodyPr/>
                    <a:lstStyle/>
                    <a:p>
                      <a:pPr>
                        <a:lnSpc>
                          <a:spcPct val="107000"/>
                        </a:lnSpc>
                        <a:spcAft>
                          <a:spcPts val="0"/>
                        </a:spcAft>
                      </a:pPr>
                      <a:r>
                        <a:rPr lang="es-ES_tradnl" sz="1000" noProof="0">
                          <a:effectLst/>
                        </a:rPr>
                        <a:t>Comunicación verbal</a:t>
                      </a:r>
                      <a:endParaRPr lang="es-ES_tradnl" sz="1000" noProof="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Se expresa con claridad y es capaz de adaptar la comunicación a la edad, etapa de desarrollo y capacidad del menor, teniendo en cuenta otros aspectos culturales.</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Utiliza distintas técnicas para comunicarse con el menor y facilitar su comprensión (p. ej., paráfrasis, preguntas abiertas, reflexión, etc.).</a:t>
                      </a:r>
                      <a:endParaRPr lang="es-ES_tradnl" sz="1000" noProof="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55349942"/>
                  </a:ext>
                </a:extLst>
              </a:tr>
              <a:tr h="489215">
                <a:tc>
                  <a:txBody>
                    <a:bodyPr/>
                    <a:lstStyle/>
                    <a:p>
                      <a:pPr>
                        <a:lnSpc>
                          <a:spcPct val="107000"/>
                        </a:lnSpc>
                        <a:spcAft>
                          <a:spcPts val="0"/>
                        </a:spcAft>
                      </a:pPr>
                      <a:r>
                        <a:rPr lang="es-ES_tradnl" sz="1000" noProof="0">
                          <a:effectLst/>
                        </a:rPr>
                        <a:t>Comunicación no verbal</a:t>
                      </a:r>
                      <a:endParaRPr lang="es-ES_tradnl" sz="1000" noProof="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Reconforta al/a la menor por medio de la comunicación no verbal.</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Guarda una postura relajada, establece contacto visual adecuado y emplea un tono de voz amable.</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Se muestra interesado/a y comprometido/a, por ejemplo, sonriendo, asintiendo con la cabeza, asintiendo (ajá).</a:t>
                      </a:r>
                      <a:endParaRPr lang="es-ES_tradnl" sz="1000" noProof="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222081379"/>
                  </a:ext>
                </a:extLst>
              </a:tr>
              <a:tr h="134477">
                <a:tc gridSpan="2">
                  <a:txBody>
                    <a:bodyPr/>
                    <a:lstStyle/>
                    <a:p>
                      <a:pPr>
                        <a:lnSpc>
                          <a:spcPct val="107000"/>
                        </a:lnSpc>
                        <a:spcAft>
                          <a:spcPts val="0"/>
                        </a:spcAft>
                      </a:pPr>
                      <a:r>
                        <a:rPr lang="es-ES_tradnl" sz="1000" b="1" noProof="0" dirty="0">
                          <a:effectLst/>
                        </a:rPr>
                        <a:t>3. Conocimientos, actitudes y competencias técnicas</a:t>
                      </a:r>
                      <a:endParaRPr lang="es-ES_tradnl" sz="1000" b="1" noProof="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95457130"/>
                  </a:ext>
                </a:extLst>
              </a:tr>
              <a:tr h="928742">
                <a:tc>
                  <a:txBody>
                    <a:bodyPr/>
                    <a:lstStyle/>
                    <a:p>
                      <a:pPr>
                        <a:lnSpc>
                          <a:spcPct val="107000"/>
                        </a:lnSpc>
                        <a:spcAft>
                          <a:spcPts val="0"/>
                        </a:spcAft>
                      </a:pPr>
                      <a:r>
                        <a:rPr lang="es-ES_tradnl" sz="1000" noProof="0" dirty="0">
                          <a:effectLst/>
                        </a:rPr>
                        <a:t>Conoce el marco teórico para trabajar con los menores y sus familias</a:t>
                      </a:r>
                      <a:endParaRPr lang="es-ES_tradnl" sz="1000" noProof="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Comprende los marcos jurídicos, las políticas y procedimientos relacionados con la protección de la infancia.</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Comprende cómo influye el entorno del menor en su bienestar y seguridad e identifica factores de riesgo y de protección, a partir del modelo </a:t>
                      </a:r>
                      <a:r>
                        <a:rPr lang="es-ES_tradnl" sz="1000" noProof="0" dirty="0" err="1">
                          <a:effectLst/>
                        </a:rPr>
                        <a:t>socioecológico</a:t>
                      </a:r>
                      <a:r>
                        <a:rPr lang="es-ES_tradnl" sz="1000" noProof="0" dirty="0">
                          <a:effectLst/>
                        </a:rPr>
                        <a:t>.</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Comprende y aplica enfoques centrados en las fortalezas para promover los entornos familiares y de cuidado, y la unidad familiar.</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Comprende y aplica los principios para la gestión de casos (p. ej., el principio de no hacer daño y el interés superior del menor).</a:t>
                      </a:r>
                      <a:endParaRPr lang="es-ES_tradnl" sz="1000" noProof="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019246207"/>
                  </a:ext>
                </a:extLst>
              </a:tr>
              <a:tr h="1100463">
                <a:tc>
                  <a:txBody>
                    <a:bodyPr/>
                    <a:lstStyle/>
                    <a:p>
                      <a:pPr>
                        <a:lnSpc>
                          <a:spcPct val="107000"/>
                        </a:lnSpc>
                        <a:spcAft>
                          <a:spcPts val="0"/>
                        </a:spcAft>
                      </a:pPr>
                      <a:r>
                        <a:rPr lang="es-ES_tradnl" sz="1000" noProof="0" dirty="0">
                          <a:effectLst/>
                        </a:rPr>
                        <a:t>Sabe identificar el maltrato, el abandono, la violencia y la explotación infantiles, incluyendo también las autolesiones</a:t>
                      </a:r>
                      <a:endParaRPr lang="es-ES_tradnl" sz="1000" noProof="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Conoce los problemas de protección de la infancia y sabe identificar los riesgos, las vulnerabilidades y los factores de protección.</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Reconoce signos de maltrato y autolesiones.</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Conoce los criterios para la gestión de casos y los niveles de riesgo.</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Identifica problemas relacionados con la protección de la infancia de forma segura, adecuada y respetuosa con los/as menores.</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Sabe identificar cuándo es necesario escalar el riesgo de daño inminente y actúa con determinación.</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Sabe cómo identificar y brindar apoyo de forma adecuada a los menores no acompañados y separados de sus familias (UASC), así como soluciones encaminadas a la prevención de la separación familiar por medio de la gestión de casos.  </a:t>
                      </a:r>
                      <a:endParaRPr lang="es-ES_tradnl" sz="1000" noProof="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823114518"/>
                  </a:ext>
                </a:extLst>
              </a:tr>
              <a:tr h="1111088">
                <a:tc>
                  <a:txBody>
                    <a:bodyPr/>
                    <a:lstStyle/>
                    <a:p>
                      <a:pPr>
                        <a:lnSpc>
                          <a:spcPct val="107000"/>
                        </a:lnSpc>
                        <a:spcAft>
                          <a:spcPts val="0"/>
                        </a:spcAft>
                      </a:pPr>
                      <a:r>
                        <a:rPr lang="es-ES_tradnl" sz="1000" noProof="0" dirty="0">
                          <a:effectLst/>
                        </a:rPr>
                        <a:t>Comprende y aplica los procesos y herramientas de gestión de casos</a:t>
                      </a:r>
                      <a:endParaRPr lang="es-ES_tradnl" sz="1000" noProof="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Conoce los pasos de la gestión de casos y lo que implica cada uno de ellos. </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Conoce y emplea diversas herramientas necesarias para la gestión de casos (p. ej., los formularios, los criterios para la gestión de casos, la priorización de casos, el mapeo de servicios y los formularios de remisión).</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Sabe usar los sistemas de gestión de la información para la gestión de casos y se siente seguro/a al hacerlo; por ejemplo, sabe cómo se recopila, almacena, procesa/analiza y comparte la información necesaria para la gestión de casos.</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Obtiene el consentimiento y/o asentimiento informado de los cuidadores o de los menores al inicio de los servicios de gestión de casos y antes de hacer remisiones.</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Conoce el proceso de cierre de los casos y aplica los criterios correspondientes.</a:t>
                      </a:r>
                      <a:endParaRPr lang="es-ES_tradnl" sz="1000" noProof="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45848904"/>
                  </a:ext>
                </a:extLst>
              </a:tr>
            </a:tbl>
          </a:graphicData>
        </a:graphic>
      </p:graphicFrame>
    </p:spTree>
    <p:extLst>
      <p:ext uri="{BB962C8B-B14F-4D97-AF65-F5344CB8AC3E}">
        <p14:creationId xmlns:p14="http://schemas.microsoft.com/office/powerpoint/2010/main" val="254243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FA116BFD-B003-4F0F-E379-78F6094512F8}"/>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13D8A280-50EF-AB93-6CBD-E9C9C83D76D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0BD1454E-4490-0BF5-CCDB-D00BFBAE7C9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6A80A1D3-84E5-6CE8-5361-3D8706CA22F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B4E6DD6A-A72C-6574-83F4-59F63EE5C926}"/>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85AA0A9C-8986-F209-454A-F50A4AE77D21}"/>
              </a:ext>
            </a:extLst>
          </p:cNvPr>
          <p:cNvGraphicFramePr>
            <a:graphicFrameLocks noGrp="1"/>
          </p:cNvGraphicFramePr>
          <p:nvPr>
            <p:extLst>
              <p:ext uri="{D42A27DB-BD31-4B8C-83A1-F6EECF244321}">
                <p14:modId xmlns:p14="http://schemas.microsoft.com/office/powerpoint/2010/main" val="2372059794"/>
              </p:ext>
            </p:extLst>
          </p:nvPr>
        </p:nvGraphicFramePr>
        <p:xfrm>
          <a:off x="1016000" y="699800"/>
          <a:ext cx="5239657" cy="5959983"/>
        </p:xfrm>
        <a:graphic>
          <a:graphicData uri="http://schemas.openxmlformats.org/drawingml/2006/table">
            <a:tbl>
              <a:tblPr bandRow="1">
                <a:tableStyleId>{5C22544A-7EE6-4342-B048-85BDC9FD1C3A}</a:tableStyleId>
              </a:tblPr>
              <a:tblGrid>
                <a:gridCol w="916797">
                  <a:extLst>
                    <a:ext uri="{9D8B030D-6E8A-4147-A177-3AD203B41FA5}">
                      <a16:colId xmlns:a16="http://schemas.microsoft.com/office/drawing/2014/main" val="3389222620"/>
                    </a:ext>
                  </a:extLst>
                </a:gridCol>
                <a:gridCol w="4322860">
                  <a:extLst>
                    <a:ext uri="{9D8B030D-6E8A-4147-A177-3AD203B41FA5}">
                      <a16:colId xmlns:a16="http://schemas.microsoft.com/office/drawing/2014/main" val="2656640646"/>
                    </a:ext>
                  </a:extLst>
                </a:gridCol>
              </a:tblGrid>
              <a:tr h="1059949">
                <a:tc>
                  <a:txBody>
                    <a:bodyPr/>
                    <a:lstStyle/>
                    <a:p>
                      <a:pPr>
                        <a:lnSpc>
                          <a:spcPct val="107000"/>
                        </a:lnSpc>
                        <a:spcAft>
                          <a:spcPts val="0"/>
                        </a:spcAft>
                      </a:pPr>
                      <a:r>
                        <a:rPr lang="es-ES_tradnl" sz="1000" noProof="0" dirty="0">
                          <a:effectLst/>
                        </a:rPr>
                        <a:t>Planificación y gestión de casos </a:t>
                      </a:r>
                      <a:endParaRPr lang="es-ES_tradnl" sz="1000" noProof="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Reconoce la importancia de planificar y gestionar bien el tiempo, sabe cuándo buscar ayuda para gestionar su carga de trabajo y es capaz de priorizar y escalar los casos de alto riesgo con capacidad de respuesta.</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Lleva un registro general de los casos y hace seguimiento de los avances y progresos alcanzados de forma sistemática.</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Lleva a cabo reuniones de planificación de casos y formula planes de casos con estrategias y objetivos concretos.</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Planifica las acciones de forma sistemática y hace seguimiento de los planes de caso (p. ej., visitas domiciliarias).</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Revisa los planes de caso periódicamente y de forma oportuna, con la participación de los menores, las familias y de otras personas clave, si es necesario.</a:t>
                      </a:r>
                      <a:endParaRPr lang="es-ES_tradnl" sz="1000" noProof="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152448077"/>
                  </a:ext>
                </a:extLst>
              </a:tr>
              <a:tr h="605263">
                <a:tc>
                  <a:txBody>
                    <a:bodyPr/>
                    <a:lstStyle/>
                    <a:p>
                      <a:pPr>
                        <a:lnSpc>
                          <a:spcPct val="107000"/>
                        </a:lnSpc>
                        <a:spcAft>
                          <a:spcPts val="0"/>
                        </a:spcAft>
                      </a:pPr>
                      <a:r>
                        <a:rPr lang="es-ES_tradnl" sz="1000" noProof="0" dirty="0">
                          <a:effectLst/>
                        </a:rPr>
                        <a:t>Conoce y cumple los protocolos de confidencialidad e intercambio de información</a:t>
                      </a:r>
                      <a:endParaRPr lang="es-ES_tradnl" sz="1000" noProof="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Respeta la confidencialidad y es consciente de sus límites, teniendo en cuenta el interés superior del menor y las denuncias obligatorias.</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Conoce y aplica los principios de protección de datos personales.</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Conoce y cumple los protocolos de protección de datos e intercambio de la información.</a:t>
                      </a:r>
                      <a:endParaRPr lang="es-ES_tradnl" sz="1000" noProof="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575217462"/>
                  </a:ext>
                </a:extLst>
              </a:tr>
              <a:tr h="1844132">
                <a:tc>
                  <a:txBody>
                    <a:bodyPr/>
                    <a:lstStyle/>
                    <a:p>
                      <a:pPr>
                        <a:lnSpc>
                          <a:spcPct val="107000"/>
                        </a:lnSpc>
                        <a:spcAft>
                          <a:spcPts val="0"/>
                        </a:spcAft>
                      </a:pPr>
                      <a:r>
                        <a:rPr lang="es-ES_tradnl" sz="1000" noProof="0" dirty="0">
                          <a:effectLst/>
                        </a:rPr>
                        <a:t>Capacita a los menores y a sus familias a partir de un enfoque participativo y basado en sus fortalezas</a:t>
                      </a:r>
                    </a:p>
                    <a:p>
                      <a:pPr>
                        <a:lnSpc>
                          <a:spcPct val="107000"/>
                        </a:lnSpc>
                        <a:spcAft>
                          <a:spcPts val="0"/>
                        </a:spcAft>
                      </a:pPr>
                      <a:r>
                        <a:rPr lang="es-ES_tradnl" sz="1000" noProof="0" dirty="0">
                          <a:effectLst/>
                        </a:rPr>
                        <a:t> </a:t>
                      </a:r>
                      <a:endParaRPr lang="es-ES_tradnl" sz="1000" noProof="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Crea un entorno seguro y propicio para la participación significativa de los niños en la gestión de los casos.</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Promueve y apoya la participación del menor teniendo en cuenta su edad, etapa de desarrollo y capacidades, así como otros aspectos culturales.</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Permite que los menores participen en la toma de decisiones sobre el proceso de gestión del caso, ofreciéndoles la posibilidad de estar acompañados por un cuidador o un adulto de confianza, de elegir dónde y cuándo reunirse y de ser atendidos por un o una asistente social según su preferencia.</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Tiene en cuenta la opinión del menor y de las personas clave en su vida durante todo el proceso de gestión del caso, por ejemplo, en las evaluaciones, las decisiones sobre el "interés superior" y la planificación del caso.</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Identifica las fortalezas y los recursos de que dispone el menor o la familia, centrándose en ellos y aprovechándolos en la gestión del caso.  </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Emplea técnicas de negociación y resolución de conflictos para obtener resultados positivos para el/la menor.</a:t>
                      </a:r>
                    </a:p>
                    <a:p>
                      <a:pPr marL="171450" lvl="0" indent="-171450">
                        <a:lnSpc>
                          <a:spcPct val="107000"/>
                        </a:lnSpc>
                        <a:spcAft>
                          <a:spcPts val="0"/>
                        </a:spcAft>
                        <a:buClr>
                          <a:srgbClr val="000000"/>
                        </a:buClr>
                        <a:buSzPts val="1000"/>
                        <a:buFont typeface="Arial" panose="020B0604020202020204" pitchFamily="34" charset="0"/>
                        <a:buChar char="•"/>
                      </a:pPr>
                      <a:r>
                        <a:rPr lang="es-ES_tradnl" sz="1000" noProof="0" dirty="0">
                          <a:effectLst/>
                        </a:rPr>
                        <a:t>Cuestiona las normas y prácticas negativas y presenta o propone soluciones alternativas para alcanzar objetivos comunes.</a:t>
                      </a:r>
                      <a:endParaRPr lang="es-ES_tradnl" sz="1000" noProof="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819272832"/>
                  </a:ext>
                </a:extLst>
              </a:tr>
            </a:tbl>
          </a:graphicData>
        </a:graphic>
      </p:graphicFrame>
    </p:spTree>
    <p:extLst>
      <p:ext uri="{BB962C8B-B14F-4D97-AF65-F5344CB8AC3E}">
        <p14:creationId xmlns:p14="http://schemas.microsoft.com/office/powerpoint/2010/main" val="182611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18E24E-71C0-B947-966D-1EBCC8C68999}"/>
              </a:ext>
            </a:extLst>
          </p:cNvPr>
          <p:cNvSpPr txBox="1"/>
          <p:nvPr/>
        </p:nvSpPr>
        <p:spPr>
          <a:xfrm>
            <a:off x="996287" y="714381"/>
            <a:ext cx="5254042" cy="276999"/>
          </a:xfrm>
          <a:prstGeom prst="rect">
            <a:avLst/>
          </a:prstGeom>
          <a:noFill/>
        </p:spPr>
        <p:txBody>
          <a:bodyPr wrap="square" rtlCol="0">
            <a:spAutoFit/>
          </a:bodyPr>
          <a:lstStyle/>
          <a:p>
            <a:r>
              <a:rPr lang="en-US" sz="1200" b="1" spc="300" dirty="0">
                <a:solidFill>
                  <a:schemeClr val="tx1"/>
                </a:solidFill>
              </a:rPr>
              <a:t>HERRAMIENTA DE EVALUACIÓN DE COMPETENCIAS </a:t>
            </a:r>
          </a:p>
        </p:txBody>
      </p:sp>
      <p:sp>
        <p:nvSpPr>
          <p:cNvPr id="4" name="Hexagon 3">
            <a:extLst>
              <a:ext uri="{FF2B5EF4-FFF2-40B4-BE49-F238E27FC236}">
                <a16:creationId xmlns:a16="http://schemas.microsoft.com/office/drawing/2014/main" id="{3C38A6FB-8AA0-3740-B4F7-D56E12A3E7D1}"/>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C280FFF7-B83D-1B65-91E0-32E7AEA28B57}"/>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E4E076BE-F0D2-361B-4878-36CC75E292B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8058F18A-2191-6C50-1ED3-625388CFF7D5}"/>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656686A1-8334-988B-DF45-C5C74AF30DB2}"/>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129375CA-9F60-FB9F-C9D2-FBEB9D5140C9}"/>
              </a:ext>
            </a:extLst>
          </p:cNvPr>
          <p:cNvGraphicFramePr>
            <a:graphicFrameLocks noGrp="1"/>
          </p:cNvGraphicFramePr>
          <p:nvPr>
            <p:extLst>
              <p:ext uri="{D42A27DB-BD31-4B8C-83A1-F6EECF244321}">
                <p14:modId xmlns:p14="http://schemas.microsoft.com/office/powerpoint/2010/main" val="4079455610"/>
              </p:ext>
            </p:extLst>
          </p:nvPr>
        </p:nvGraphicFramePr>
        <p:xfrm>
          <a:off x="996284" y="1980957"/>
          <a:ext cx="5254042" cy="7620000"/>
        </p:xfrm>
        <a:graphic>
          <a:graphicData uri="http://schemas.openxmlformats.org/drawingml/2006/table">
            <a:tbl>
              <a:tblPr>
                <a:tableStyleId>{5C22544A-7EE6-4342-B048-85BDC9FD1C3A}</a:tableStyleId>
              </a:tblPr>
              <a:tblGrid>
                <a:gridCol w="832514">
                  <a:extLst>
                    <a:ext uri="{9D8B030D-6E8A-4147-A177-3AD203B41FA5}">
                      <a16:colId xmlns:a16="http://schemas.microsoft.com/office/drawing/2014/main" val="1080884790"/>
                    </a:ext>
                  </a:extLst>
                </a:gridCol>
                <a:gridCol w="3608962">
                  <a:extLst>
                    <a:ext uri="{9D8B030D-6E8A-4147-A177-3AD203B41FA5}">
                      <a16:colId xmlns:a16="http://schemas.microsoft.com/office/drawing/2014/main" val="4055462847"/>
                    </a:ext>
                  </a:extLst>
                </a:gridCol>
                <a:gridCol w="812566">
                  <a:extLst>
                    <a:ext uri="{9D8B030D-6E8A-4147-A177-3AD203B41FA5}">
                      <a16:colId xmlns:a16="http://schemas.microsoft.com/office/drawing/2014/main" val="751137180"/>
                    </a:ext>
                  </a:extLst>
                </a:gridCol>
              </a:tblGrid>
              <a:tr h="151263">
                <a:tc gridSpan="2">
                  <a:txBody>
                    <a:bodyPr/>
                    <a:lstStyle/>
                    <a:p>
                      <a:pPr algn="l" fontAlgn="ctr"/>
                      <a:r>
                        <a:rPr lang="es-ES_tradnl" sz="1000" b="1" u="none" strike="noStrike" noProof="0">
                          <a:effectLst/>
                        </a:rPr>
                        <a:t>1. Conocimientos, actitudes y habilidades personales </a:t>
                      </a:r>
                      <a:endParaRPr lang="es-ES_tradnl" sz="1000" b="1"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a:txBody>
                    <a:bodyPr/>
                    <a:lstStyle/>
                    <a:p>
                      <a:pPr algn="ctr" fontAlgn="ctr"/>
                      <a:r>
                        <a:rPr lang="es-ES_tradnl" sz="1000" b="1" i="0" u="none" strike="noStrike" noProof="0">
                          <a:solidFill>
                            <a:srgbClr val="000000"/>
                          </a:solidFill>
                          <a:effectLst/>
                          <a:latin typeface="Calibri" panose="020F0502020204030204" pitchFamily="34" charset="0"/>
                        </a:rPr>
                        <a:t>Puntaje individual</a:t>
                      </a: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13355599"/>
                  </a:ext>
                </a:extLst>
              </a:tr>
              <a:tr h="151263">
                <a:tc rowSpan="5">
                  <a:txBody>
                    <a:bodyPr/>
                    <a:lstStyle/>
                    <a:p>
                      <a:pPr algn="l" fontAlgn="ctr"/>
                      <a:r>
                        <a:rPr lang="es-ES_tradnl" sz="1000" u="none" strike="noStrike" noProof="0">
                          <a:effectLst/>
                        </a:rPr>
                        <a:t>Diversidad e inclusión</a:t>
                      </a:r>
                      <a:endParaRPr lang="es-ES_tradnl" sz="1000" b="1"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Reconoce y valora la diversidad cultural y los puntos de vista de los demás.</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975342862"/>
                  </a:ext>
                </a:extLst>
              </a:tr>
              <a:tr h="361425">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Trata a todos los menores y a sus cuidadores con respeto, justicia y dignidad, independientemente de su raza, color, sexo, orientación sexual, idioma, religión, discapacidad u otras características.</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073656115"/>
                  </a:ext>
                </a:extLst>
              </a:tr>
              <a:tr h="290004">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Cuestiona sus propios prejuicios, actitudes, preferencias y estilos, así como los de los demás, y es consciente de que pueden verse reflejados en su práctica profesional.</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997037426"/>
                  </a:ext>
                </a:extLst>
              </a:tr>
              <a:tr h="245802">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Adapta la ayuda en la gestión de casos a las necesidades de cada menor, teniendo en cuenta su etapa de desarrollo y capacidades.</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285987940"/>
                  </a:ext>
                </a:extLst>
              </a:tr>
              <a:tr h="245802">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Conoce los obstáculos que impiden a los menores y a sus familias acceder a los servicios y les ofrece soluciones.</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839799783"/>
                  </a:ext>
                </a:extLst>
              </a:tr>
              <a:tr h="290004">
                <a:tc rowSpan="3">
                  <a:txBody>
                    <a:bodyPr/>
                    <a:lstStyle/>
                    <a:p>
                      <a:pPr algn="l" fontAlgn="ctr"/>
                      <a:r>
                        <a:rPr lang="es-ES_tradnl" sz="1000" u="none" strike="noStrike" noProof="0">
                          <a:effectLst/>
                        </a:rPr>
                        <a:t>Responsabilidad e integridad  </a:t>
                      </a:r>
                      <a:endParaRPr lang="es-ES_tradnl" sz="1000" b="1"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Toma decisiones en función del interés superior del menor sin dejarse influenciar por ningún tipo de presión u opinión personal.</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138134611"/>
                  </a:ext>
                </a:extLst>
              </a:tr>
              <a:tr h="361425">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Da ejemplo de los principios que rigen la gestión de casos en su trato con los niños, las familias y la comunidad; no abusa de su poder o posición y actúa e interviene sin buscar ningún beneficio personal o particular.</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042600151"/>
                  </a:ext>
                </a:extLst>
              </a:tr>
              <a:tr h="432845">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Se responsabiliza de sus decisiones y acciones, cumpliendo sus compromisos y actuando de conformidad con las políticas de salvaguarda y protección de la infancia, los códigos de conducta y las normas de la ONU sobre prevención de la explotación y el abuso sexuales.</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61255052"/>
                  </a:ext>
                </a:extLst>
              </a:tr>
              <a:tr h="245802">
                <a:tc rowSpan="6">
                  <a:txBody>
                    <a:bodyPr/>
                    <a:lstStyle/>
                    <a:p>
                      <a:pPr algn="l" fontAlgn="ctr"/>
                      <a:r>
                        <a:rPr lang="es-ES_tradnl" sz="1000" u="none" strike="noStrike" noProof="0">
                          <a:effectLst/>
                        </a:rPr>
                        <a:t>Autoconciencia y autocontrol  </a:t>
                      </a:r>
                      <a:endParaRPr lang="es-ES_tradnl" sz="1000" b="1"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Reflexiona sobre su labor y desempeño, ya que conoce sus fortalezas, carencias, límites y necesidades personales y sabe cómo trabajar en ello.</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473743846"/>
                  </a:ext>
                </a:extLst>
              </a:tr>
              <a:tr h="340341">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Conoce y sabe utilizar los sistemas de supervisión y asistencia, y está dispuesto/a a dar, recibir y pedir opiniones. Sabe comunicar sus opiniones de forma objetiva, oportuna y concreta. </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60926904"/>
                  </a:ext>
                </a:extLst>
              </a:tr>
              <a:tr h="245802">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Comprende y respeta los límites de su función como asistente social y profesional.</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2948917"/>
                  </a:ext>
                </a:extLst>
              </a:tr>
              <a:tr h="290004">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Identifica y reconoce sus emociones y su forma de reaccionar, en particular ante el estrés; sabe cómo gestionar sus emociones y sobrellevar la situación; sabe pedir ayuda y recibirla.</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504409466"/>
                  </a:ext>
                </a:extLst>
              </a:tr>
              <a:tr h="290004">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Se esfuerza por mejorar y adaptar constantemente su labor en función de la evolución del contexto y de las metodologías y prácticas laborales más adecuadas.</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504084604"/>
                  </a:ext>
                </a:extLst>
              </a:tr>
              <a:tr h="290004">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Cumple las políticas y protocolos de seguridad y protección y tiene en cuenta su seguridad y la de los demás.</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858906113"/>
                  </a:ext>
                </a:extLst>
              </a:tr>
            </a:tbl>
          </a:graphicData>
        </a:graphic>
      </p:graphicFrame>
      <p:sp>
        <p:nvSpPr>
          <p:cNvPr id="11" name="TextBox 10">
            <a:extLst>
              <a:ext uri="{FF2B5EF4-FFF2-40B4-BE49-F238E27FC236}">
                <a16:creationId xmlns:a16="http://schemas.microsoft.com/office/drawing/2014/main" id="{2E6BA2F7-97BA-2446-57EC-680FF6528150}"/>
              </a:ext>
            </a:extLst>
          </p:cNvPr>
          <p:cNvSpPr txBox="1"/>
          <p:nvPr/>
        </p:nvSpPr>
        <p:spPr>
          <a:xfrm>
            <a:off x="996285" y="1234133"/>
            <a:ext cx="5254041" cy="600164"/>
          </a:xfrm>
          <a:prstGeom prst="rect">
            <a:avLst/>
          </a:prstGeom>
          <a:noFill/>
        </p:spPr>
        <p:txBody>
          <a:bodyPr wrap="square">
            <a:spAutoFit/>
          </a:bodyPr>
          <a:lstStyle/>
          <a:p>
            <a:r>
              <a:rPr lang="es-ES_tradnl" sz="1100" b="1" dirty="0"/>
              <a:t>Puntaje individual global</a:t>
            </a:r>
          </a:p>
          <a:p>
            <a:r>
              <a:rPr lang="es-ES_tradnl" sz="1100" dirty="0"/>
              <a:t>(5 = Siempre lo hago, 4 = Con frecuencia lo hago, 3 = A veces lo hago, 2 = Rara vez lo hago, 1 = Nunca lo hago)</a:t>
            </a:r>
          </a:p>
        </p:txBody>
      </p:sp>
    </p:spTree>
    <p:extLst>
      <p:ext uri="{BB962C8B-B14F-4D97-AF65-F5344CB8AC3E}">
        <p14:creationId xmlns:p14="http://schemas.microsoft.com/office/powerpoint/2010/main" val="3617902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exagon 10">
            <a:extLst>
              <a:ext uri="{FF2B5EF4-FFF2-40B4-BE49-F238E27FC236}">
                <a16:creationId xmlns:a16="http://schemas.microsoft.com/office/drawing/2014/main" id="{B881F755-19C6-24EE-5804-16045AF13520}"/>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EBA78EC5-E7CF-3710-1EF1-4334490D33E7}"/>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B7F43537-AFE0-EE2D-E3FB-9733B637905C}"/>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182DE71F-F498-E226-67F8-657A475E7849}"/>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FFF9BC90-15D3-CEC8-CD0B-D653A99D128D}"/>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D79C8A00-071B-5CD8-C913-A05E3E9DAE88}"/>
              </a:ext>
            </a:extLst>
          </p:cNvPr>
          <p:cNvGraphicFramePr>
            <a:graphicFrameLocks noGrp="1"/>
          </p:cNvGraphicFramePr>
          <p:nvPr>
            <p:extLst>
              <p:ext uri="{D42A27DB-BD31-4B8C-83A1-F6EECF244321}">
                <p14:modId xmlns:p14="http://schemas.microsoft.com/office/powerpoint/2010/main" val="2126507701"/>
              </p:ext>
            </p:extLst>
          </p:nvPr>
        </p:nvGraphicFramePr>
        <p:xfrm>
          <a:off x="1009788" y="654572"/>
          <a:ext cx="5238564" cy="10088880"/>
        </p:xfrm>
        <a:graphic>
          <a:graphicData uri="http://schemas.openxmlformats.org/drawingml/2006/table">
            <a:tbl>
              <a:tblPr>
                <a:tableStyleId>{5C22544A-7EE6-4342-B048-85BDC9FD1C3A}</a:tableStyleId>
              </a:tblPr>
              <a:tblGrid>
                <a:gridCol w="1022482">
                  <a:extLst>
                    <a:ext uri="{9D8B030D-6E8A-4147-A177-3AD203B41FA5}">
                      <a16:colId xmlns:a16="http://schemas.microsoft.com/office/drawing/2014/main" val="1783431354"/>
                    </a:ext>
                  </a:extLst>
                </a:gridCol>
                <a:gridCol w="3330305">
                  <a:extLst>
                    <a:ext uri="{9D8B030D-6E8A-4147-A177-3AD203B41FA5}">
                      <a16:colId xmlns:a16="http://schemas.microsoft.com/office/drawing/2014/main" val="3420255323"/>
                    </a:ext>
                  </a:extLst>
                </a:gridCol>
                <a:gridCol w="885777">
                  <a:extLst>
                    <a:ext uri="{9D8B030D-6E8A-4147-A177-3AD203B41FA5}">
                      <a16:colId xmlns:a16="http://schemas.microsoft.com/office/drawing/2014/main" val="1446114027"/>
                    </a:ext>
                  </a:extLst>
                </a:gridCol>
              </a:tblGrid>
              <a:tr h="301074">
                <a:tc rowSpan="5">
                  <a:txBody>
                    <a:bodyPr/>
                    <a:lstStyle/>
                    <a:p>
                      <a:pPr algn="l" fontAlgn="ctr"/>
                      <a:r>
                        <a:rPr lang="es-ES_tradnl" sz="1000" u="none" strike="noStrike" dirty="0">
                          <a:effectLst/>
                        </a:rPr>
                        <a:t>Análisis, pensamiento crítico y creativo y resolución de problemas</a:t>
                      </a: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a:effectLst/>
                        </a:rPr>
                        <a:t>Analiza la situación y evalúa los retos y dificultades desde distintos puntos de vista.</a:t>
                      </a: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684953818"/>
                  </a:ext>
                </a:extLst>
              </a:tr>
              <a:tr h="383869">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a:effectLst/>
                        </a:rPr>
                        <a:t>Se preocupa por que el/la menor, sus cuidadores o adultos de confianza participen activamente en la resolución de problemas, teniendo en cuenta, por ejemplo, factores a favor y en contra y dando prioridad a distintas opciones.</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76783519"/>
                  </a:ext>
                </a:extLst>
              </a:tr>
              <a:tr h="331181">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a:effectLst/>
                        </a:rPr>
                        <a:t>Defiende con firmeza y determinación los intereses de los niños, niñas y adolescentes y vela por su seguridad y protección.</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911366354"/>
                  </a:ext>
                </a:extLst>
              </a:tr>
              <a:tr h="255913">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a:effectLst/>
                        </a:rPr>
                        <a:t>Reúne información clave antes de tomar una decisión; compara las hipótesis con los hechos.</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162131909"/>
                  </a:ext>
                </a:extLst>
              </a:tr>
              <a:tr h="368815">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dirty="0">
                          <a:effectLst/>
                        </a:rPr>
                        <a:t>Busca formas innovadoras de responder a cuestiones complejas y, cuando es necesario, cambia de estrategia para garantizar que las decisiones respondan al interés superior del menor.</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50645609"/>
                  </a:ext>
                </a:extLst>
              </a:tr>
              <a:tr h="609674">
                <a:tc rowSpan="6">
                  <a:txBody>
                    <a:bodyPr/>
                    <a:lstStyle/>
                    <a:p>
                      <a:pPr algn="l" fontAlgn="ctr"/>
                      <a:r>
                        <a:rPr lang="es-ES_tradnl" sz="1000" u="none" strike="noStrike" dirty="0">
                          <a:effectLst/>
                        </a:rPr>
                        <a:t>Coordinación y colaboración</a:t>
                      </a: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a:effectLst/>
                        </a:rPr>
                        <a:t>Reconoce la importancia del trabajo en equipo y de la coordinación, y conoce los mecanismos de coordinación para la gestión de casos (p. ej., la revisión de casos, la conferencia de casos, los procedimientos de interés superior, etc.). </a:t>
                      </a: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463787791"/>
                  </a:ext>
                </a:extLst>
              </a:tr>
              <a:tr h="368815">
                <a:tc vMerge="1">
                  <a:txBody>
                    <a:bodyPr/>
                    <a:lstStyle/>
                    <a:p>
                      <a:endParaRPr lang="en-US"/>
                    </a:p>
                  </a:txBody>
                  <a:tcPr/>
                </a:tc>
                <a:tc>
                  <a:txBody>
                    <a:bodyPr/>
                    <a:lstStyle/>
                    <a:p>
                      <a:r>
                        <a:rPr lang="es-ES_tradnl" sz="1000" noProof="0" dirty="0">
                          <a:effectLst/>
                        </a:rPr>
                        <a:t>Involucra a los organismos y a las instancias comunitarias de protección de la infancia correspondientes en la gestión de casos si </a:t>
                      </a:r>
                      <a:r>
                        <a:rPr lang="es-ES_tradnl" sz="1000" noProof="0">
                          <a:effectLst/>
                        </a:rPr>
                        <a:t>es necesario</a:t>
                      </a:r>
                      <a:r>
                        <a:rPr lang="es-ES_tradnl" sz="1000" u="none" strike="noStrike">
                          <a:effectLst/>
                        </a:rPr>
                        <a:t>.</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380714400"/>
                  </a:ext>
                </a:extLst>
              </a:tr>
              <a:tr h="489245">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a:effectLst/>
                        </a:rPr>
                        <a:t>Sabe qué servicios están disponibles, cuáles son necesarios y cómo acceder a ellos. Se encarga de supervisar el cumplimiento de las remisiones y hace seguimiento a la calidad de los servicios. </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25737188"/>
                  </a:ext>
                </a:extLst>
              </a:tr>
              <a:tr h="383869">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a:effectLst/>
                        </a:rPr>
                        <a:t>Se esfuerza por construir, fortalecer o mejorar las relaciones con las partes interesadas correspondientes para lograr resultados comunes en favor de los niños, niñas y adolescentes.</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610598014"/>
                  </a:ext>
                </a:extLst>
              </a:tr>
              <a:tr h="368815">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a:effectLst/>
                        </a:rPr>
                        <a:t>Trabaja con sus colegas para contribuir al desarrollo del equipo; respeta las opiniones de los demás; favorece el desarrollo de sus capacidades por medio de acciones colectivas.</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567165779"/>
                  </a:ext>
                </a:extLst>
              </a:tr>
              <a:tr h="489245">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a:effectLst/>
                        </a:rPr>
                        <a:t>Informa al supervisor sobre los casos que son complejos y sobre los desafíos que plantean para obtener apoyo adicional, y pone de manifiesto las tendencias observadas en materia de protección de la infancia o los factores de riesgo emergentes que afectan a los/as menores de la zona de influencia.</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852880378"/>
                  </a:ext>
                </a:extLst>
              </a:tr>
              <a:tr h="195698">
                <a:tc gridSpan="2">
                  <a:txBody>
                    <a:bodyPr/>
                    <a:lstStyle/>
                    <a:p>
                      <a:pPr algn="l" fontAlgn="ctr"/>
                      <a:r>
                        <a:rPr lang="es-ES_tradnl" sz="1000" b="1" u="none" strike="noStrike">
                          <a:effectLst/>
                        </a:rPr>
                        <a:t>2. </a:t>
                      </a:r>
                      <a:r>
                        <a:rPr lang="es-ES_tradnl" sz="1000" b="1" noProof="0">
                          <a:effectLst/>
                        </a:rPr>
                        <a:t>Conocimientos</a:t>
                      </a:r>
                      <a:r>
                        <a:rPr lang="es-ES_tradnl" sz="1000" b="1" noProof="0" dirty="0">
                          <a:effectLst/>
                        </a:rPr>
                        <a:t>, actitudes y competencias comunicativas y de </a:t>
                      </a:r>
                      <a:r>
                        <a:rPr lang="es-ES_tradnl" sz="1000" b="1" noProof="0">
                          <a:effectLst/>
                        </a:rPr>
                        <a:t>apoyo psicosocial</a:t>
                      </a: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pPr algn="l" fontAlgn="ct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l" fontAlgn="ct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3920762"/>
                  </a:ext>
                </a:extLst>
              </a:tr>
              <a:tr h="368815">
                <a:tc rowSpan="5">
                  <a:txBody>
                    <a:bodyPr/>
                    <a:lstStyle/>
                    <a:p>
                      <a:pPr algn="l" fontAlgn="ctr"/>
                      <a:r>
                        <a:rPr lang="es-ES_tradnl" sz="1000" u="none" strike="noStrike">
                          <a:effectLst/>
                        </a:rPr>
                        <a:t>Construcción de relaciones de confianza </a:t>
                      </a: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dirty="0">
                          <a:effectLst/>
                        </a:rPr>
                        <a:t>Aplica técnicas y estrategias destinadas a la construcción de vínculos y relaciones (p. ej., conversación asertiva, actividades lúdicas con menores, etc.).</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403731039"/>
                  </a:ext>
                </a:extLst>
              </a:tr>
              <a:tr h="368815">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dirty="0">
                          <a:effectLst/>
                        </a:rPr>
                        <a:t>Presta mucha atención a la comunicación verbal y no verbal para identificar qué piensan y sienten los/as menores y sus cuidadores.</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622349037"/>
                  </a:ext>
                </a:extLst>
              </a:tr>
              <a:tr h="368815">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dirty="0">
                          <a:effectLst/>
                        </a:rPr>
                        <a:t>Se prepara para las reuniones y las visitas domiciliarias, procurando que el espacio sea seguro, amigable, de fácil acceso e inclusivo, y que estén presentes las personas indicadas.</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521119658"/>
                  </a:ext>
                </a:extLst>
              </a:tr>
              <a:tr h="368815">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dirty="0">
                          <a:effectLst/>
                        </a:rPr>
                        <a:t>Vela por la continuidad de los servicios de gestión de casos, sabe manejar las expectativas de los clientes y se abstiene de hacer falsas promesas.</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317887586"/>
                  </a:ext>
                </a:extLst>
              </a:tr>
              <a:tr h="263439">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dirty="0">
                          <a:effectLst/>
                        </a:rPr>
                        <a:t>Establece relaciones positivas con los padres, cuidadores y/o adultos de confianza y las mantiene. </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305312216"/>
                  </a:ext>
                </a:extLst>
              </a:tr>
            </a:tbl>
          </a:graphicData>
        </a:graphic>
      </p:graphicFrame>
    </p:spTree>
    <p:extLst>
      <p:ext uri="{BB962C8B-B14F-4D97-AF65-F5344CB8AC3E}">
        <p14:creationId xmlns:p14="http://schemas.microsoft.com/office/powerpoint/2010/main" val="3894818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D72E6D62-BBDF-84A3-4F1E-2E6D6A74F28E}"/>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exagon 2">
            <a:extLst>
              <a:ext uri="{FF2B5EF4-FFF2-40B4-BE49-F238E27FC236}">
                <a16:creationId xmlns:a16="http://schemas.microsoft.com/office/drawing/2014/main" id="{18DD4E9A-12E6-055B-839B-F944C28C976C}"/>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9BA90449-7D4D-66B5-86AA-C5102F963C66}"/>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16D2C3D2-7A3B-C70D-AA8C-291A7166013C}"/>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FDDD4E06-74AA-80D3-0164-BE8882A07EBC}"/>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8CD9399B-C0CA-3244-02BA-E0709CACEAA2}"/>
              </a:ext>
            </a:extLst>
          </p:cNvPr>
          <p:cNvGraphicFramePr>
            <a:graphicFrameLocks noGrp="1"/>
          </p:cNvGraphicFramePr>
          <p:nvPr>
            <p:extLst>
              <p:ext uri="{D42A27DB-BD31-4B8C-83A1-F6EECF244321}">
                <p14:modId xmlns:p14="http://schemas.microsoft.com/office/powerpoint/2010/main" val="1146041076"/>
              </p:ext>
            </p:extLst>
          </p:nvPr>
        </p:nvGraphicFramePr>
        <p:xfrm>
          <a:off x="928407" y="704273"/>
          <a:ext cx="5257799" cy="7010400"/>
        </p:xfrm>
        <a:graphic>
          <a:graphicData uri="http://schemas.openxmlformats.org/drawingml/2006/table">
            <a:tbl>
              <a:tblPr>
                <a:tableStyleId>{5C22544A-7EE6-4342-B048-85BDC9FD1C3A}</a:tableStyleId>
              </a:tblPr>
              <a:tblGrid>
                <a:gridCol w="1100418">
                  <a:extLst>
                    <a:ext uri="{9D8B030D-6E8A-4147-A177-3AD203B41FA5}">
                      <a16:colId xmlns:a16="http://schemas.microsoft.com/office/drawing/2014/main" val="2075948060"/>
                    </a:ext>
                  </a:extLst>
                </a:gridCol>
                <a:gridCol w="3124200">
                  <a:extLst>
                    <a:ext uri="{9D8B030D-6E8A-4147-A177-3AD203B41FA5}">
                      <a16:colId xmlns:a16="http://schemas.microsoft.com/office/drawing/2014/main" val="821103595"/>
                    </a:ext>
                  </a:extLst>
                </a:gridCol>
                <a:gridCol w="1033181">
                  <a:extLst>
                    <a:ext uri="{9D8B030D-6E8A-4147-A177-3AD203B41FA5}">
                      <a16:colId xmlns:a16="http://schemas.microsoft.com/office/drawing/2014/main" val="4200843570"/>
                    </a:ext>
                  </a:extLst>
                </a:gridCol>
              </a:tblGrid>
              <a:tr h="408604">
                <a:tc rowSpan="5">
                  <a:txBody>
                    <a:bodyPr/>
                    <a:lstStyle/>
                    <a:p>
                      <a:pPr algn="l" fontAlgn="ctr"/>
                      <a:r>
                        <a:rPr lang="es-ES_tradnl" sz="1000" u="none" strike="noStrike">
                          <a:effectLst/>
                        </a:rPr>
                        <a:t>Empatía, calidez y autenticidad</a:t>
                      </a: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s-ES_tradnl" sz="1000" u="none" strike="noStrike">
                          <a:effectLst/>
                        </a:rPr>
                        <a:t>Se esfuerza por comprender el punto de vista de los demás, escucha sus necesidades y trabaja para entender los sentimientos, reacciones, motivaciones y necesidades de los demás.</a:t>
                      </a: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083228696"/>
                  </a:ext>
                </a:extLst>
              </a:tr>
              <a:tr h="425281">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a:effectLst/>
                        </a:rPr>
                        <a:t>Sabe llevar bien las conversaciones complicadas, incluso sobre temas delicados y difíciles, teniendo en cuenta la edad y la etapa de desarrollo del menor.</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005008197"/>
                  </a:ext>
                </a:extLst>
              </a:tr>
              <a:tr h="283521">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a:effectLst/>
                        </a:rPr>
                        <a:t>Responde a las necesidades de los menores, les brinda apoyo emocional y emplea frases solidarias y de apoyo.</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120056465"/>
                  </a:ext>
                </a:extLst>
              </a:tr>
              <a:tr h="283521">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a:effectLst/>
                        </a:rPr>
                        <a:t>Reconoce y valida la experiencia del menor desde su perspectiva y lo hace de forma clara y convincente.</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430324505"/>
                  </a:ext>
                </a:extLst>
              </a:tr>
              <a:tr h="175116">
                <a:tc vMerge="1">
                  <a:txBody>
                    <a:bodyPr/>
                    <a:lstStyle/>
                    <a:p>
                      <a:endParaRPr lang="en-US"/>
                    </a:p>
                  </a:txBody>
                  <a:tcPr/>
                </a:tc>
                <a:tc>
                  <a:txBody>
                    <a:bodyPr/>
                    <a:lstStyle/>
                    <a:p>
                      <a:r>
                        <a:rPr lang="es-ES_tradnl" sz="1000" u="none" strike="noStrike">
                          <a:effectLst/>
                        </a:rPr>
                        <a:t>No emite juicios de valor.</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987503544"/>
                  </a:ext>
                </a:extLst>
              </a:tr>
              <a:tr h="542025">
                <a:tc rowSpan="2">
                  <a:txBody>
                    <a:bodyPr/>
                    <a:lstStyle/>
                    <a:p>
                      <a:pPr algn="l" fontAlgn="ctr"/>
                      <a:r>
                        <a:rPr lang="es-ES_tradnl" sz="1000" u="none" strike="noStrike">
                          <a:effectLst/>
                        </a:rPr>
                        <a:t>Comunicación verbal</a:t>
                      </a: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a:effectLst/>
                        </a:rPr>
                        <a:t>Se expresa con claridad y es capaz de adaptar la comunicación a la edad, etapa de desarrollo y capacidad del menor, teniendo en cuenta otros aspectos culturales.</a:t>
                      </a: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905978656"/>
                  </a:ext>
                </a:extLst>
              </a:tr>
              <a:tr h="408604">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a:effectLst/>
                        </a:rPr>
                        <a:t>Utiliza distintas técnicas para comunicarse con el menor y facilitar su comprensión (p. ej., paráfrasis, preguntas abiertas, reflexión, etc.).</a:t>
                      </a:r>
                      <a:endParaRPr lang="es-ES_tradnl" sz="1000" u="none" strike="noStrike" dirty="0">
                        <a:effectLst/>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196331383"/>
                  </a:ext>
                </a:extLst>
              </a:tr>
              <a:tr h="166777">
                <a:tc rowSpan="3">
                  <a:txBody>
                    <a:bodyPr/>
                    <a:lstStyle/>
                    <a:p>
                      <a:pPr algn="l" fontAlgn="ctr"/>
                      <a:r>
                        <a:rPr lang="es-ES_tradnl" sz="1000" u="none" strike="noStrike">
                          <a:effectLst/>
                        </a:rPr>
                        <a:t>Comunicación no verbal</a:t>
                      </a: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a:effectLst/>
                        </a:rPr>
                        <a:t>Reconforta al/a la menor por medio de la comunicación no verbal.</a:t>
                      </a: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258567923"/>
                  </a:ext>
                </a:extLst>
              </a:tr>
              <a:tr h="327439">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a:effectLst/>
                        </a:rPr>
                        <a:t>Guarda una postura relajada, establece contacto visual adecuado y emplea un tono de voz amable.</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509276073"/>
                  </a:ext>
                </a:extLst>
              </a:tr>
              <a:tr h="327439">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a:effectLst/>
                        </a:rPr>
                        <a:t>Se muestra interesado/a y comprometido/a, por ejemplo, sonriendo, asintiendo con la cabeza, asintiendo (ajá).</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115793884"/>
                  </a:ext>
                </a:extLst>
              </a:tr>
              <a:tr h="216810">
                <a:tc gridSpan="2">
                  <a:txBody>
                    <a:bodyPr/>
                    <a:lstStyle/>
                    <a:p>
                      <a:pPr algn="l" fontAlgn="ctr"/>
                      <a:r>
                        <a:rPr lang="es-ES_tradnl" sz="1000" b="1" u="none" strike="noStrike">
                          <a:effectLst/>
                        </a:rPr>
                        <a:t>3. </a:t>
                      </a:r>
                      <a:r>
                        <a:rPr lang="es-ES_tradnl" sz="1000" b="1" noProof="0">
                          <a:effectLst/>
                        </a:rPr>
                        <a:t>Conocimientos</a:t>
                      </a:r>
                      <a:r>
                        <a:rPr lang="es-ES_tradnl" sz="1000" b="1" noProof="0" dirty="0">
                          <a:effectLst/>
                        </a:rPr>
                        <a:t>, actitudes y </a:t>
                      </a:r>
                      <a:r>
                        <a:rPr lang="es-ES_tradnl" sz="1000" b="1" noProof="0">
                          <a:effectLst/>
                        </a:rPr>
                        <a:t>competencias técnicas</a:t>
                      </a:r>
                      <a:r>
                        <a:rPr lang="es-ES_tradnl" sz="1000" b="1" u="none" strike="noStrike">
                          <a:effectLst/>
                        </a:rPr>
                        <a:t> </a:t>
                      </a: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pPr algn="l" fontAlgn="ct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l" fontAlgn="ct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04741017"/>
                  </a:ext>
                </a:extLst>
              </a:tr>
              <a:tr h="275182">
                <a:tc rowSpan="4">
                  <a:txBody>
                    <a:bodyPr/>
                    <a:lstStyle/>
                    <a:p>
                      <a:pPr algn="l" fontAlgn="ctr"/>
                      <a:r>
                        <a:rPr lang="es-ES_tradnl" sz="1000" u="none" strike="noStrike">
                          <a:effectLst/>
                        </a:rPr>
                        <a:t>Conoce el marco teórico para trabajar con los menores y sus familias</a:t>
                      </a:r>
                      <a:endParaRPr lang="es-ES_tradnl" sz="1000" u="none" strike="noStrike" dirty="0">
                        <a:effectLst/>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a:effectLst/>
                        </a:rPr>
                        <a:t>Comprende los marcos jurídicos, las políticas y procedimientos relacionados con la protección de la infancia.</a:t>
                      </a: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067868964"/>
                  </a:ext>
                </a:extLst>
              </a:tr>
              <a:tr h="542025">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a:effectLst/>
                        </a:rPr>
                        <a:t>Comprende cómo influye el entorno del menor en su bienestar y seguridad e identifica factores de riesgo y de protección, a partir del modelo socioecológico.</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836893724"/>
                  </a:ext>
                </a:extLst>
              </a:tr>
              <a:tr h="408604">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a:effectLst/>
                        </a:rPr>
                        <a:t>Comprende y aplica enfoques centrados en las fortalezas para promover los entornos familiares y de cuidado, y la unidad familiar.</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57906506"/>
                  </a:ext>
                </a:extLst>
              </a:tr>
              <a:tr h="408604">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u="none" strike="noStrike">
                          <a:effectLst/>
                        </a:rPr>
                        <a:t>Comprende y aplica los principios para la gestión de casos (p. ej., el principio de no hacer daño y el interés superior del menor).</a:t>
                      </a:r>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477272620"/>
                  </a:ext>
                </a:extLst>
              </a:tr>
            </a:tbl>
          </a:graphicData>
        </a:graphic>
      </p:graphicFrame>
    </p:spTree>
    <p:extLst>
      <p:ext uri="{BB962C8B-B14F-4D97-AF65-F5344CB8AC3E}">
        <p14:creationId xmlns:p14="http://schemas.microsoft.com/office/powerpoint/2010/main" val="232981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366F9BC1-DA00-5BEA-25CA-3D7B8751B972}"/>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exagon 2">
            <a:extLst>
              <a:ext uri="{FF2B5EF4-FFF2-40B4-BE49-F238E27FC236}">
                <a16:creationId xmlns:a16="http://schemas.microsoft.com/office/drawing/2014/main" id="{23DBDA39-8E69-0E3B-54D0-C35FF62B6938}"/>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B98A6F57-0D0C-D65A-4D1D-9DAA6379EF3F}"/>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C72AAA46-BFCC-7676-A1A0-97C302C9778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FB95E1FE-2A21-88EF-3850-7E1A2790B2C8}"/>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68E3B94F-4272-21EE-42CD-2E8A6B1A1D32}"/>
              </a:ext>
            </a:extLst>
          </p:cNvPr>
          <p:cNvGraphicFramePr>
            <a:graphicFrameLocks noGrp="1"/>
          </p:cNvGraphicFramePr>
          <p:nvPr>
            <p:extLst>
              <p:ext uri="{D42A27DB-BD31-4B8C-83A1-F6EECF244321}">
                <p14:modId xmlns:p14="http://schemas.microsoft.com/office/powerpoint/2010/main" val="2022731355"/>
              </p:ext>
            </p:extLst>
          </p:nvPr>
        </p:nvGraphicFramePr>
        <p:xfrm>
          <a:off x="960904" y="445763"/>
          <a:ext cx="5244352" cy="9383285"/>
        </p:xfrm>
        <a:graphic>
          <a:graphicData uri="http://schemas.openxmlformats.org/drawingml/2006/table">
            <a:tbl>
              <a:tblPr>
                <a:tableStyleId>{5C22544A-7EE6-4342-B048-85BDC9FD1C3A}</a:tableStyleId>
              </a:tblPr>
              <a:tblGrid>
                <a:gridCol w="1125071">
                  <a:extLst>
                    <a:ext uri="{9D8B030D-6E8A-4147-A177-3AD203B41FA5}">
                      <a16:colId xmlns:a16="http://schemas.microsoft.com/office/drawing/2014/main" val="2691052629"/>
                    </a:ext>
                  </a:extLst>
                </a:gridCol>
                <a:gridCol w="3314700">
                  <a:extLst>
                    <a:ext uri="{9D8B030D-6E8A-4147-A177-3AD203B41FA5}">
                      <a16:colId xmlns:a16="http://schemas.microsoft.com/office/drawing/2014/main" val="36254966"/>
                    </a:ext>
                  </a:extLst>
                </a:gridCol>
                <a:gridCol w="804581">
                  <a:extLst>
                    <a:ext uri="{9D8B030D-6E8A-4147-A177-3AD203B41FA5}">
                      <a16:colId xmlns:a16="http://schemas.microsoft.com/office/drawing/2014/main" val="1656523092"/>
                    </a:ext>
                  </a:extLst>
                </a:gridCol>
              </a:tblGrid>
              <a:tr h="425076">
                <a:tc rowSpan="6">
                  <a:txBody>
                    <a:bodyPr/>
                    <a:lstStyle/>
                    <a:p>
                      <a:pPr algn="l" fontAlgn="ctr"/>
                      <a:r>
                        <a:rPr lang="es-ES_tradnl" sz="1000" u="none" strike="noStrike" noProof="0">
                          <a:effectLst/>
                        </a:rPr>
                        <a:t>Sabe identificar el maltrato, el abandono, la violencia y la explotación infantiles, incluyendo también las autolesiones</a:t>
                      </a: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Conoce los problemas de protección de la infancia y sabe identificar los riesgos, las vulnerabilidades y los factores de protección.</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48632625"/>
                  </a:ext>
                </a:extLst>
              </a:tr>
              <a:tr h="169526">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Reconoce signos de maltrato y autolesiones.</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641922526"/>
                  </a:ext>
                </a:extLst>
              </a:tr>
              <a:tr h="169526">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Conoce los criterios para la gestión de casos y los niveles de riesgo.</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064066715"/>
                  </a:ext>
                </a:extLst>
              </a:tr>
              <a:tr h="288194">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Identifica problemas relacionados con la protección de la infancia de forma segura, adecuada y respetuosa con los/as menores.</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61788372"/>
                  </a:ext>
                </a:extLst>
              </a:tr>
              <a:tr h="288194">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Sabe identificar cuándo es necesario escalar el riesgo de daño inminente y actúa con determinación.</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717759312"/>
                  </a:ext>
                </a:extLst>
              </a:tr>
              <a:tr h="563943">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Sabe cómo identificar y brindar apoyo de forma adecuada a los menores no acompañados y separados de sus familias (UASC), así como soluciones encaminadas a la prevención de la separación familiar por medio de la gestión de casos.  </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858618827"/>
                  </a:ext>
                </a:extLst>
              </a:tr>
              <a:tr h="286210">
                <a:tc rowSpan="5">
                  <a:txBody>
                    <a:bodyPr/>
                    <a:lstStyle/>
                    <a:p>
                      <a:pPr algn="l" fontAlgn="ctr"/>
                      <a:r>
                        <a:rPr lang="es-ES_tradnl" sz="1000" u="none" strike="noStrike" noProof="0">
                          <a:effectLst/>
                        </a:rPr>
                        <a:t>Comprende y aplica los procesos y herramientas de gestión de casos</a:t>
                      </a: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s-ES_tradnl" sz="1000" u="none" strike="noStrike" noProof="0">
                          <a:effectLst/>
                        </a:rPr>
                        <a:t>Conoce los pasos de la gestión de casos y lo que implica cada uno de ellos. </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t"/>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496763663"/>
                  </a:ext>
                </a:extLst>
              </a:tr>
              <a:tr h="686579">
                <a:tc vMerge="1">
                  <a:txBody>
                    <a:bodyPr/>
                    <a:lstStyle/>
                    <a:p>
                      <a:endParaRPr lang="en-US"/>
                    </a:p>
                  </a:txBody>
                  <a:tcP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s-ES_tradnl" sz="1000" u="none" strike="noStrike" noProof="0">
                          <a:effectLst/>
                        </a:rPr>
                        <a:t>Conoce y emplea diversas herramientas necesarias para la gestión de casos (p. ej., los formularios, los criterios para la gestión de casos, la priorización de casos, el mapeo de servicios y los formularios de remisión).</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t"/>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054325241"/>
                  </a:ext>
                </a:extLst>
              </a:tr>
              <a:tr h="563943">
                <a:tc vMerge="1">
                  <a:txBody>
                    <a:bodyPr/>
                    <a:lstStyle/>
                    <a:p>
                      <a:endParaRPr lang="en-US"/>
                    </a:p>
                  </a:txBody>
                  <a:tcP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s-ES_tradnl" sz="1000" u="none" strike="noStrike" noProof="0">
                          <a:effectLst/>
                        </a:rPr>
                        <a:t>Sabe usar los sistemas de gestión de la información para la gestión de casos y se siente seguro/a al hacerlo; por ejemplo, sabe cómo se recopila, almacena, procesa/analiza y comparte la información necesaria para la gestión de casos.</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t"/>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726823393"/>
                  </a:ext>
                </a:extLst>
              </a:tr>
              <a:tr h="563943">
                <a:tc vMerge="1">
                  <a:txBody>
                    <a:bodyPr/>
                    <a:lstStyle/>
                    <a:p>
                      <a:endParaRPr lang="en-US"/>
                    </a:p>
                  </a:txBody>
                  <a:tcP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s-ES_tradnl" sz="1000" u="none" strike="noStrike" noProof="0">
                          <a:effectLst/>
                        </a:rPr>
                        <a:t>Obtiene el consentimiento y/o asentimiento informado de los cuidadores o de los menores al inicio de los servicios de gestión de casos y antes de hacer remisiones.</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t"/>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747810740"/>
                  </a:ext>
                </a:extLst>
              </a:tr>
              <a:tr h="286210">
                <a:tc vMerge="1">
                  <a:txBody>
                    <a:bodyPr/>
                    <a:lstStyle/>
                    <a:p>
                      <a:endParaRPr lang="en-US"/>
                    </a:p>
                  </a:txBody>
                  <a:tcP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s-ES_tradnl" sz="1000" u="none" strike="noStrike" noProof="0">
                          <a:effectLst/>
                        </a:rPr>
                        <a:t>Conoce el proceso de cierre de casos y aplica los criterios correspondientes.</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t"/>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006799935"/>
                  </a:ext>
                </a:extLst>
              </a:tr>
              <a:tr h="563943">
                <a:tc rowSpan="5">
                  <a:txBody>
                    <a:bodyPr/>
                    <a:lstStyle/>
                    <a:p>
                      <a:pPr algn="l" fontAlgn="ctr"/>
                      <a:r>
                        <a:rPr lang="es-ES_tradnl" sz="1000" u="none" strike="noStrike" noProof="0">
                          <a:effectLst/>
                        </a:rPr>
                        <a:t>Planificación y gestión de casos </a:t>
                      </a:r>
                      <a:endParaRPr lang="es-ES_tradnl" sz="1000" b="1"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Reconoce la importancia de planificar y gestionar bien el tiempo, sabe cuándo buscar ayuda para gestionar su carga de trabajo y es capaz de priorizar y escalar los casos de alto riesgo con capacidad de respuesta.</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829115534"/>
                  </a:ext>
                </a:extLst>
              </a:tr>
              <a:tr h="286210">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Lleva un registro general de los casos y hace seguimiento de los avances y progresos alcanzados de forma sistemática.</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637121223"/>
                  </a:ext>
                </a:extLst>
              </a:tr>
              <a:tr h="288194">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Lleva a cabo reuniones de planificación de casos y formula planes de casos con estrategias y objetivos concretos.</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971841104"/>
                  </a:ext>
                </a:extLst>
              </a:tr>
              <a:tr h="288194">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Planifica las acciones de forma sistemática y hace seguimiento de los planes de caso (p. ej., visitas domiciliarias).</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751031599"/>
                  </a:ext>
                </a:extLst>
              </a:tr>
              <a:tr h="425076">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Revisa los planes de caso periódicamente y de forma oportuna, con la participación de los menores, las familias y de otras personas clave, si es necesario.</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87919499"/>
                  </a:ext>
                </a:extLst>
              </a:tr>
              <a:tr h="425076">
                <a:tc row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Conoce y cumple los protocolos de confidencialidad e intercambio de información</a:t>
                      </a:r>
                    </a:p>
                    <a:p>
                      <a:pPr marL="0" marR="0" lvl="0" indent="0" algn="l" defTabSz="685800" rtl="0" eaLnBrk="1" fontAlgn="ctr" latinLnBrk="0" hangingPunct="1">
                        <a:lnSpc>
                          <a:spcPct val="100000"/>
                        </a:lnSpc>
                        <a:spcBef>
                          <a:spcPts val="0"/>
                        </a:spcBef>
                        <a:spcAft>
                          <a:spcPts val="0"/>
                        </a:spcAft>
                        <a:buClrTx/>
                        <a:buSzTx/>
                        <a:buFontTx/>
                        <a:buNone/>
                        <a:tabLst/>
                        <a:defRPr/>
                      </a:pPr>
                      <a:endParaRPr lang="es-ES_tradnl" sz="1000" b="1"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Respeta la confidencialidad y es consciente de sus límites, teniendo en cuenta el interés superior del menor y las denuncias obligatorias.</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976979452"/>
                  </a:ext>
                </a:extLst>
              </a:tr>
              <a:tr h="286210">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Conoce y aplica los principios de protección de datos personales.</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727242720"/>
                  </a:ext>
                </a:extLst>
              </a:tr>
              <a:tr h="406862">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Conoce y cumple los protocolos de protección de datos e intercambio de la información.</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888654031"/>
                  </a:ext>
                </a:extLst>
              </a:tr>
            </a:tbl>
          </a:graphicData>
        </a:graphic>
      </p:graphicFrame>
    </p:spTree>
    <p:extLst>
      <p:ext uri="{BB962C8B-B14F-4D97-AF65-F5344CB8AC3E}">
        <p14:creationId xmlns:p14="http://schemas.microsoft.com/office/powerpoint/2010/main" val="723234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6E9FF21E-B3A4-AD57-46B3-1809C92AB9C7}"/>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exagon 2">
            <a:extLst>
              <a:ext uri="{FF2B5EF4-FFF2-40B4-BE49-F238E27FC236}">
                <a16:creationId xmlns:a16="http://schemas.microsoft.com/office/drawing/2014/main" id="{74491DFC-A8D1-6532-58FE-367152665800}"/>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83BC289B-CF44-CD6A-D77D-E6432FFC278B}"/>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74620B56-D1A3-681F-3EF5-87AA80D138FF}"/>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38CB8995-D282-DFE8-11E4-82AF802F4BAD}"/>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3D7EB2A9-A86B-E5D1-FCD4-FEF5F2B0B135}"/>
              </a:ext>
            </a:extLst>
          </p:cNvPr>
          <p:cNvGraphicFramePr>
            <a:graphicFrameLocks noGrp="1"/>
          </p:cNvGraphicFramePr>
          <p:nvPr>
            <p:extLst>
              <p:ext uri="{D42A27DB-BD31-4B8C-83A1-F6EECF244321}">
                <p14:modId xmlns:p14="http://schemas.microsoft.com/office/powerpoint/2010/main" val="2523917530"/>
              </p:ext>
            </p:extLst>
          </p:nvPr>
        </p:nvGraphicFramePr>
        <p:xfrm>
          <a:off x="1008743" y="699799"/>
          <a:ext cx="5251397" cy="4145280"/>
        </p:xfrm>
        <a:graphic>
          <a:graphicData uri="http://schemas.openxmlformats.org/drawingml/2006/table">
            <a:tbl>
              <a:tblPr>
                <a:tableStyleId>{5C22544A-7EE6-4342-B048-85BDC9FD1C3A}</a:tableStyleId>
              </a:tblPr>
              <a:tblGrid>
                <a:gridCol w="1051152">
                  <a:extLst>
                    <a:ext uri="{9D8B030D-6E8A-4147-A177-3AD203B41FA5}">
                      <a16:colId xmlns:a16="http://schemas.microsoft.com/office/drawing/2014/main" val="2162310352"/>
                    </a:ext>
                  </a:extLst>
                </a:gridCol>
                <a:gridCol w="3228975">
                  <a:extLst>
                    <a:ext uri="{9D8B030D-6E8A-4147-A177-3AD203B41FA5}">
                      <a16:colId xmlns:a16="http://schemas.microsoft.com/office/drawing/2014/main" val="3288384739"/>
                    </a:ext>
                  </a:extLst>
                </a:gridCol>
                <a:gridCol w="971270">
                  <a:extLst>
                    <a:ext uri="{9D8B030D-6E8A-4147-A177-3AD203B41FA5}">
                      <a16:colId xmlns:a16="http://schemas.microsoft.com/office/drawing/2014/main" val="1413173457"/>
                    </a:ext>
                  </a:extLst>
                </a:gridCol>
              </a:tblGrid>
              <a:tr h="257106">
                <a:tc rowSpan="7">
                  <a:txBody>
                    <a:bodyPr/>
                    <a:lstStyle/>
                    <a:p>
                      <a:pPr algn="l" fontAlgn="ctr"/>
                      <a:r>
                        <a:rPr lang="es-ES_tradnl" sz="1000" u="none" strike="noStrike" noProof="0">
                          <a:effectLst/>
                        </a:rPr>
                        <a:t>Capacita a los menores y a sus familias a partir de un enfoque participativo y basado en sus fortalezas</a:t>
                      </a: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s-ES_tradnl" sz="1000" u="none" strike="noStrike" noProof="0">
                          <a:effectLst/>
                        </a:rPr>
                        <a:t>Crea un entorno seguro y propicio para la participación significativa de los niños en la gestión de los casos.</a:t>
                      </a: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691894723"/>
                  </a:ext>
                </a:extLst>
              </a:tr>
              <a:tr h="257106">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Promueve y apoya la participación del menor teniendo en cuenta su edad, etapa de desarrollo y capacidades, así como otros aspectos culturales.</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222981028"/>
                  </a:ext>
                </a:extLst>
              </a:tr>
              <a:tr h="508965">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Permite que los menores participen en la toma de decisiones sobre el proceso de gestión del caso, ofreciéndoles la posibilidad de estar acompañados por un cuidador o un adulto de confianza, de elegir dónde y cuándo reunirse y de ser atendidos por un o una asistente social según su preferencia.</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027824473"/>
                  </a:ext>
                </a:extLst>
              </a:tr>
              <a:tr h="341059">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Tiene en cuenta la opinión del menor y de las personas clave en su vida durante todo el proceso de gestión del caso, por ejemplo, en las evaluaciones, las decisiones sobre el “interés superior” y la planificación del caso.</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828666277"/>
                  </a:ext>
                </a:extLst>
              </a:tr>
              <a:tr h="257106">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Identifica las fortalezas y los recursos de que dispone el menor o la familia, centrándose en ellos y aprovechándolos en la gestión del caso.  </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569743182"/>
                  </a:ext>
                </a:extLst>
              </a:tr>
              <a:tr h="178400">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Emplea técnicas de negociación y resolución de conflictos para obtener resultados positivos para el/la menor.</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592133956"/>
                  </a:ext>
                </a:extLst>
              </a:tr>
              <a:tr h="257106">
                <a:tc vMerge="1">
                  <a:txBody>
                    <a:bodyPr/>
                    <a:lstStyle/>
                    <a:p>
                      <a:endParaRPr 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_tradnl" sz="1000" u="none" strike="noStrike" noProof="0">
                          <a:effectLst/>
                        </a:rPr>
                        <a:t>Cuestiona las normas y prácticas negativas y presenta o propone soluciones alternativas para alcanzar objetivos comunes.</a:t>
                      </a:r>
                      <a:endParaRPr lang="es-ES_tradnl" sz="10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s-ES_tradnl" sz="1000" b="0" i="0" u="none" strike="noStrike" noProof="0"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765916585"/>
                  </a:ext>
                </a:extLst>
              </a:tr>
            </a:tbl>
          </a:graphicData>
        </a:graphic>
      </p:graphicFrame>
    </p:spTree>
    <p:extLst>
      <p:ext uri="{BB962C8B-B14F-4D97-AF65-F5344CB8AC3E}">
        <p14:creationId xmlns:p14="http://schemas.microsoft.com/office/powerpoint/2010/main" val="299813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0160BD-FCD2-1058-756E-A23C8CEF0357}"/>
              </a:ext>
            </a:extLst>
          </p:cNvPr>
          <p:cNvSpPr/>
          <p:nvPr/>
        </p:nvSpPr>
        <p:spPr>
          <a:xfrm>
            <a:off x="4302974" y="1939923"/>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BBE8D616-7AE7-BCA4-800A-072EE17357E4}"/>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70DAA8F5-3B5B-6128-342F-7964A35A3EEE}"/>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3D72020C-9983-A734-89D3-C74B770049B7}"/>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9D8CED34-7F93-ADAB-480F-2CF990B1CA0B}"/>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a16="http://schemas.microsoft.com/office/drawing/2014/main" id="{6BEAD951-1C48-3496-DD38-FB8CAEE8F04F}"/>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5E8BDA98-0A30-DDC8-6F58-10C1C782F38C}"/>
              </a:ext>
            </a:extLst>
          </p:cNvPr>
          <p:cNvSpPr txBox="1"/>
          <p:nvPr/>
        </p:nvSpPr>
        <p:spPr>
          <a:xfrm>
            <a:off x="996287" y="1440210"/>
            <a:ext cx="5254042" cy="276999"/>
          </a:xfrm>
          <a:prstGeom prst="rect">
            <a:avLst/>
          </a:prstGeom>
          <a:noFill/>
        </p:spPr>
        <p:txBody>
          <a:bodyPr wrap="square" rtlCol="0">
            <a:spAutoFit/>
          </a:bodyPr>
          <a:lstStyle/>
          <a:p>
            <a:r>
              <a:rPr lang="en-US" sz="1200" b="1" spc="300" dirty="0">
                <a:solidFill>
                  <a:schemeClr val="tx1"/>
                </a:solidFill>
              </a:rPr>
              <a:t>PRINCIPIOS RECTORES DE LA GESTIÓN DE CASOS</a:t>
            </a:r>
          </a:p>
        </p:txBody>
      </p:sp>
      <p:sp>
        <p:nvSpPr>
          <p:cNvPr id="32" name="TextBox 31">
            <a:extLst>
              <a:ext uri="{FF2B5EF4-FFF2-40B4-BE49-F238E27FC236}">
                <a16:creationId xmlns:a16="http://schemas.microsoft.com/office/drawing/2014/main" id="{2AB800AE-E9C6-1C00-2E56-41A7EB700B61}"/>
              </a:ext>
            </a:extLst>
          </p:cNvPr>
          <p:cNvSpPr txBox="1"/>
          <p:nvPr/>
        </p:nvSpPr>
        <p:spPr>
          <a:xfrm>
            <a:off x="996287" y="709847"/>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SESIÓN 4: LOS PRINCIPIOS DE LA GESTIÓN DE CASOS</a:t>
            </a:r>
          </a:p>
        </p:txBody>
      </p:sp>
      <p:sp>
        <p:nvSpPr>
          <p:cNvPr id="34" name="TextBox 33">
            <a:extLst>
              <a:ext uri="{FF2B5EF4-FFF2-40B4-BE49-F238E27FC236}">
                <a16:creationId xmlns:a16="http://schemas.microsoft.com/office/drawing/2014/main" id="{31D7ECA4-9669-01B1-071E-CB8011D1E80F}"/>
              </a:ext>
            </a:extLst>
          </p:cNvPr>
          <p:cNvSpPr txBox="1"/>
          <p:nvPr/>
        </p:nvSpPr>
        <p:spPr>
          <a:xfrm>
            <a:off x="996287" y="1900223"/>
            <a:ext cx="2982357" cy="7371249"/>
          </a:xfrm>
          <a:prstGeom prst="rect">
            <a:avLst/>
          </a:prstGeom>
          <a:noFill/>
        </p:spPr>
        <p:txBody>
          <a:bodyPr wrap="square">
            <a:spAutoFit/>
          </a:bodyPr>
          <a:lstStyle/>
          <a:p>
            <a:pPr marL="228600" indent="-228600">
              <a:buAutoNum type="arabicPeriod"/>
            </a:pPr>
            <a:r>
              <a:rPr lang="es-ES_tradnl" sz="1100" dirty="0"/>
              <a:t>Los menores reciben servicios de gestión de casos independientemente de su edad, sexo, discapacidad, origen étnico, religión u otras características.</a:t>
            </a:r>
          </a:p>
          <a:p>
            <a:pPr marL="228600" indent="-228600">
              <a:buAutoNum type="arabicPeriod"/>
            </a:pPr>
            <a:endParaRPr lang="es-ES_tradnl" sz="1100" dirty="0"/>
          </a:p>
          <a:p>
            <a:pPr marL="228600" indent="-228600">
              <a:buAutoNum type="arabicPeriod"/>
            </a:pPr>
            <a:r>
              <a:rPr lang="es-ES_tradnl" sz="1100" dirty="0"/>
              <a:t>Antes de registrar a un menor para recibir servicios de gestión de casos, los/as asistentes sociales deben explicarle el propósito y el proceso de gestión de casos, y el uso que se dará a sus datos.</a:t>
            </a:r>
          </a:p>
          <a:p>
            <a:pPr marL="228600" indent="-228600">
              <a:buAutoNum type="arabicPeriod"/>
            </a:pPr>
            <a:endParaRPr lang="es-ES_tradnl" sz="1100" dirty="0"/>
          </a:p>
          <a:p>
            <a:pPr marL="228600" indent="-228600">
              <a:buAutoNum type="arabicPeriod"/>
            </a:pPr>
            <a:r>
              <a:rPr lang="es-ES_tradnl" sz="1100" dirty="0"/>
              <a:t>Los asistentes sociales deben identificar y planificar las reuniones con los menores en lugares seguros y adecuados, en especial cuando reunirse en sus hogares represente un riesgo adicional para los menores, por ejemplo, por la presencia del agresor o por la estigmatización que puedan sufrir por parte de la comunidad.</a:t>
            </a:r>
          </a:p>
          <a:p>
            <a:pPr marL="228600" indent="-228600">
              <a:buAutoNum type="arabicPeriod"/>
            </a:pPr>
            <a:endParaRPr lang="es-ES_tradnl" sz="1100" dirty="0"/>
          </a:p>
          <a:p>
            <a:pPr marL="228600" indent="-228600">
              <a:buAutoNum type="arabicPeriod"/>
            </a:pPr>
            <a:r>
              <a:rPr lang="es-ES_tradnl" sz="1100" dirty="0"/>
              <a:t>Los/as asistentes sociales deben comprometerse a firmar y cumplir el código de conducta del organismo o agencia a la que pertenezcan.</a:t>
            </a:r>
          </a:p>
          <a:p>
            <a:pPr marL="228600" indent="-228600">
              <a:buAutoNum type="arabicPeriod"/>
            </a:pPr>
            <a:endParaRPr lang="es-ES_tradnl" sz="1100" dirty="0"/>
          </a:p>
          <a:p>
            <a:pPr marL="228600" indent="-228600">
              <a:buAutoNum type="arabicPeriod"/>
            </a:pPr>
            <a:endParaRPr lang="es-ES_tradnl" sz="1100" dirty="0"/>
          </a:p>
          <a:p>
            <a:pPr marL="228600" indent="-228600">
              <a:buAutoNum type="arabicPeriod"/>
            </a:pPr>
            <a:r>
              <a:rPr lang="es-ES_tradnl" sz="1100" dirty="0"/>
              <a:t>Al determinar una solución duradera para un menor no acompañado, los/as asistentes sociales deben considerar múltiples opciones y evaluar distintos aspectos.</a:t>
            </a:r>
          </a:p>
          <a:p>
            <a:pPr marL="228600" indent="-228600">
              <a:buAutoNum type="arabicPeriod"/>
            </a:pPr>
            <a:endParaRPr lang="es-ES_tradnl" sz="1100" dirty="0"/>
          </a:p>
          <a:p>
            <a:pPr marL="228600" indent="-228600">
              <a:buAutoNum type="arabicPeriod"/>
            </a:pPr>
            <a:endParaRPr lang="es-ES_tradnl" sz="1100" dirty="0"/>
          </a:p>
          <a:p>
            <a:pPr marL="228600" indent="-228600">
              <a:buAutoNum type="arabicPeriod"/>
            </a:pPr>
            <a:r>
              <a:rPr lang="es-ES_tradnl" sz="1100" dirty="0"/>
              <a:t>Los/as asistentes sociales se reúnen con los/as menores en espacios adaptados para niños cuando estos manifiestan que les gustaría reunirse en un lugar distinto a su casa para sentirse más cómodos.</a:t>
            </a:r>
          </a:p>
          <a:p>
            <a:pPr marL="228600" indent="-228600">
              <a:buAutoNum type="arabicPeriod"/>
            </a:pPr>
            <a:endParaRPr lang="es-ES_tradnl" sz="1100" dirty="0"/>
          </a:p>
          <a:p>
            <a:pPr marL="228600" indent="-228600">
              <a:buAutoNum type="arabicPeriod"/>
            </a:pPr>
            <a:endParaRPr lang="es-ES_tradnl" sz="1100" dirty="0"/>
          </a:p>
          <a:p>
            <a:pPr marL="228600" indent="-228600">
              <a:buAutoNum type="arabicPeriod"/>
            </a:pPr>
            <a:r>
              <a:rPr lang="es-ES_tradnl" sz="1100" dirty="0"/>
              <a:t>Al rellenar un formulario para hacer una remisión, solo es necesario incluir la información que el organismo receptor requiere.</a:t>
            </a:r>
          </a:p>
        </p:txBody>
      </p:sp>
      <p:sp>
        <p:nvSpPr>
          <p:cNvPr id="35" name="Rectangle 34">
            <a:extLst>
              <a:ext uri="{FF2B5EF4-FFF2-40B4-BE49-F238E27FC236}">
                <a16:creationId xmlns:a16="http://schemas.microsoft.com/office/drawing/2014/main" id="{81427D26-7ACC-2F60-0FDD-8760F00FDA47}"/>
              </a:ext>
            </a:extLst>
          </p:cNvPr>
          <p:cNvSpPr/>
          <p:nvPr/>
        </p:nvSpPr>
        <p:spPr>
          <a:xfrm>
            <a:off x="4302974" y="3008197"/>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958ECCD-681D-DC47-243D-5CF24FB30B81}"/>
              </a:ext>
            </a:extLst>
          </p:cNvPr>
          <p:cNvSpPr/>
          <p:nvPr/>
        </p:nvSpPr>
        <p:spPr>
          <a:xfrm>
            <a:off x="4302974" y="4076471"/>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46C4BBF-FD51-B97D-76D2-6264761366B9}"/>
              </a:ext>
            </a:extLst>
          </p:cNvPr>
          <p:cNvSpPr/>
          <p:nvPr/>
        </p:nvSpPr>
        <p:spPr>
          <a:xfrm>
            <a:off x="4302974" y="5144745"/>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864B4CB6-4DDD-18D0-A0F0-593E0427E620}"/>
              </a:ext>
            </a:extLst>
          </p:cNvPr>
          <p:cNvSpPr/>
          <p:nvPr/>
        </p:nvSpPr>
        <p:spPr>
          <a:xfrm>
            <a:off x="4302974" y="6213019"/>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E747DFD-0879-D7ED-9BA7-9793E8E9F215}"/>
              </a:ext>
            </a:extLst>
          </p:cNvPr>
          <p:cNvSpPr/>
          <p:nvPr/>
        </p:nvSpPr>
        <p:spPr>
          <a:xfrm>
            <a:off x="4302974" y="7281293"/>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D9B23C3C-9BF1-13D5-583C-2E39E03C8CE1}"/>
              </a:ext>
            </a:extLst>
          </p:cNvPr>
          <p:cNvSpPr/>
          <p:nvPr/>
        </p:nvSpPr>
        <p:spPr>
          <a:xfrm>
            <a:off x="4302974" y="8349565"/>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0068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FF58335-20A0-E746-DF3A-DD1706451473}"/>
              </a:ext>
            </a:extLst>
          </p:cNvPr>
          <p:cNvSpPr/>
          <p:nvPr/>
        </p:nvSpPr>
        <p:spPr>
          <a:xfrm>
            <a:off x="4302974" y="699799"/>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C636431D-29EA-2679-EF42-63A5B176BAEF}"/>
              </a:ext>
            </a:extLst>
          </p:cNvPr>
          <p:cNvSpPr txBox="1"/>
          <p:nvPr/>
        </p:nvSpPr>
        <p:spPr>
          <a:xfrm>
            <a:off x="996287" y="708521"/>
            <a:ext cx="2982357" cy="8725466"/>
          </a:xfrm>
          <a:prstGeom prst="rect">
            <a:avLst/>
          </a:prstGeom>
          <a:noFill/>
        </p:spPr>
        <p:txBody>
          <a:bodyPr wrap="square">
            <a:spAutoFit/>
          </a:bodyPr>
          <a:lstStyle/>
          <a:p>
            <a:pPr marL="228600" indent="-228600">
              <a:buFont typeface="+mj-lt"/>
              <a:buAutoNum type="arabicPeriod" startAt="8"/>
            </a:pPr>
            <a:r>
              <a:rPr lang="es-ES_tradnl" sz="1100" dirty="0"/>
              <a:t>Los/as asistentes sociales no pueden enfocarse únicamente en las vulnerabilidades y problemas de protección que enfrenta el/la menor. También deben identificar qué va bien, cuáles son su fortalezas, y la atención y apoyo que recibe actualmente.</a:t>
            </a:r>
          </a:p>
          <a:p>
            <a:pPr marL="228600" indent="-228600">
              <a:buFont typeface="+mj-lt"/>
              <a:buAutoNum type="arabicPeriod" startAt="8"/>
            </a:pPr>
            <a:endParaRPr lang="es-ES_tradnl" sz="1100" dirty="0"/>
          </a:p>
          <a:p>
            <a:pPr marL="228600" indent="-228600">
              <a:buFont typeface="+mj-lt"/>
              <a:buAutoNum type="arabicPeriod" startAt="8"/>
            </a:pPr>
            <a:r>
              <a:rPr lang="es-ES_tradnl" sz="1100" dirty="0"/>
              <a:t>Hay mecanismos para que los niños, niñas, adolescentes, padres o cuidadores puedan expresar sus quejas o preocupaciones siempre que surjan.</a:t>
            </a:r>
            <a:br>
              <a:rPr lang="es-ES_tradnl" sz="1100" dirty="0"/>
            </a:br>
            <a:endParaRPr lang="es-ES_tradnl" sz="1100" dirty="0"/>
          </a:p>
          <a:p>
            <a:pPr marL="228600" indent="-228600">
              <a:buFont typeface="+mj-lt"/>
              <a:buAutoNum type="arabicPeriod" startAt="8"/>
            </a:pPr>
            <a:r>
              <a:rPr lang="es-ES_tradnl" sz="1100" dirty="0"/>
              <a:t>Para promover la inclusión, se ofrece un traductor de lengua de signos a los menores con dificultades auditivas para que puedan entender lo que se dice y compartir sus puntos de vista y opiniones.</a:t>
            </a:r>
          </a:p>
          <a:p>
            <a:pPr marL="228600" indent="-228600">
              <a:buFont typeface="+mj-lt"/>
              <a:buAutoNum type="arabicPeriod" startAt="8"/>
            </a:pPr>
            <a:endParaRPr lang="es-ES_tradnl" sz="1100" dirty="0"/>
          </a:p>
          <a:p>
            <a:pPr marL="228600" indent="-228600">
              <a:buFont typeface="+mj-lt"/>
              <a:buAutoNum type="arabicPeriod" startAt="8"/>
            </a:pPr>
            <a:r>
              <a:rPr lang="es-ES_tradnl" sz="1100" dirty="0"/>
              <a:t>La casa de un/a asistente social no es lugar para reunirse con los menores que hagan parte de su lista de casos.</a:t>
            </a:r>
          </a:p>
          <a:p>
            <a:pPr marL="228600" indent="-228600">
              <a:buFont typeface="+mj-lt"/>
              <a:buAutoNum type="arabicPeriod" startAt="8"/>
            </a:pPr>
            <a:endParaRPr lang="es-ES_tradnl" sz="1100" dirty="0"/>
          </a:p>
          <a:p>
            <a:pPr marL="228600" indent="-228600">
              <a:buFont typeface="+mj-lt"/>
              <a:buAutoNum type="arabicPeriod" startAt="8"/>
            </a:pPr>
            <a:endParaRPr lang="es-ES_tradnl" sz="1100" dirty="0"/>
          </a:p>
          <a:p>
            <a:pPr marL="228600" indent="-228600">
              <a:buFont typeface="+mj-lt"/>
              <a:buAutoNum type="arabicPeriod" startAt="8"/>
            </a:pPr>
            <a:r>
              <a:rPr lang="es-ES_tradnl" sz="1100" dirty="0"/>
              <a:t>Es posible que, durante la primera infancia, los niños no entiendan palabras complejas o abstractas, ni puedan formular frases largas por su cuenta. Para explicarles las cosas es mejor usar frases cortas (de 5 a 6 palabras) o recurrir a cuentos e historias.</a:t>
            </a:r>
          </a:p>
          <a:p>
            <a:pPr marL="228600" indent="-228600">
              <a:buFont typeface="+mj-lt"/>
              <a:buAutoNum type="arabicPeriod" startAt="8"/>
            </a:pPr>
            <a:endParaRPr lang="es-ES_tradnl" sz="1100" dirty="0"/>
          </a:p>
          <a:p>
            <a:pPr marL="228600" indent="-228600">
              <a:buFont typeface="+mj-lt"/>
              <a:buAutoNum type="arabicPeriod" startAt="8"/>
            </a:pPr>
            <a:endParaRPr lang="es-ES_tradnl" sz="1100" dirty="0"/>
          </a:p>
          <a:p>
            <a:pPr marL="228600" indent="-228600">
              <a:buFont typeface="+mj-lt"/>
              <a:buAutoNum type="arabicPeriod" startAt="8"/>
            </a:pPr>
            <a:r>
              <a:rPr lang="es-ES_tradnl" sz="1100" dirty="0"/>
              <a:t>Los/as asistentes sociales trabajan conjuntamente con otros sectores (p. ej., salud, vivienda, agua, saneamiento e higiene), y también con actores que proporcionan ayuda en efectivo y otros proveedores de servicios.</a:t>
            </a:r>
          </a:p>
          <a:p>
            <a:pPr marL="228600" indent="-228600">
              <a:buFont typeface="+mj-lt"/>
              <a:buAutoNum type="arabicPeriod" startAt="8"/>
            </a:pPr>
            <a:endParaRPr lang="es-ES_tradnl" sz="1100" dirty="0"/>
          </a:p>
          <a:p>
            <a:pPr marL="228600" indent="-228600">
              <a:buFont typeface="+mj-lt"/>
              <a:buAutoNum type="arabicPeriod" startAt="8"/>
            </a:pPr>
            <a:endParaRPr lang="es-ES_tradnl" sz="1100" dirty="0"/>
          </a:p>
          <a:p>
            <a:pPr marL="228600" indent="-228600">
              <a:buFont typeface="+mj-lt"/>
              <a:buAutoNum type="arabicPeriod" startAt="8"/>
            </a:pPr>
            <a:r>
              <a:rPr lang="es-ES_tradnl" sz="1100" dirty="0"/>
              <a:t>Los/as asistentes sociales siguen los procedimientos operativos estándares de trabajo al identificar a sobrevivientes de abuso sexual cuando existe la obligación de denuncia ante las autoridades competentes.</a:t>
            </a:r>
          </a:p>
          <a:p>
            <a:pPr marL="228600" indent="-228600">
              <a:buFont typeface="+mj-lt"/>
              <a:buAutoNum type="arabicPeriod" startAt="8"/>
            </a:pPr>
            <a:endParaRPr lang="es-ES_tradnl" sz="1100" dirty="0"/>
          </a:p>
          <a:p>
            <a:pPr marL="228600" indent="-228600">
              <a:buFont typeface="+mj-lt"/>
              <a:buAutoNum type="arabicPeriod" startAt="8"/>
            </a:pPr>
            <a:endParaRPr lang="es-ES_tradnl" sz="1100" dirty="0"/>
          </a:p>
          <a:p>
            <a:pPr marL="228600" indent="-228600">
              <a:buFont typeface="+mj-lt"/>
              <a:buAutoNum type="arabicPeriod" startAt="8"/>
            </a:pPr>
            <a:r>
              <a:rPr lang="es-ES_tradnl" sz="1100" dirty="0"/>
              <a:t>Se asignan asistentes sociales mujeres a las sesiones con grupos de niñas y/o adolescentes, en función del contexto y preferencias del grupo.</a:t>
            </a:r>
          </a:p>
        </p:txBody>
      </p:sp>
      <p:sp>
        <p:nvSpPr>
          <p:cNvPr id="35" name="Rectangle 34">
            <a:extLst>
              <a:ext uri="{FF2B5EF4-FFF2-40B4-BE49-F238E27FC236}">
                <a16:creationId xmlns:a16="http://schemas.microsoft.com/office/drawing/2014/main" id="{EE420AB3-7CB0-1AA3-909E-9AE546BE2866}"/>
              </a:ext>
            </a:extLst>
          </p:cNvPr>
          <p:cNvSpPr/>
          <p:nvPr/>
        </p:nvSpPr>
        <p:spPr>
          <a:xfrm>
            <a:off x="4302974" y="1768073"/>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1C6120D-D2AB-CF42-16B9-FE22F70A6425}"/>
              </a:ext>
            </a:extLst>
          </p:cNvPr>
          <p:cNvSpPr/>
          <p:nvPr/>
        </p:nvSpPr>
        <p:spPr>
          <a:xfrm>
            <a:off x="4302974" y="2836347"/>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8C0AED60-2D72-412C-DE60-1FB2289CEB1C}"/>
              </a:ext>
            </a:extLst>
          </p:cNvPr>
          <p:cNvSpPr/>
          <p:nvPr/>
        </p:nvSpPr>
        <p:spPr>
          <a:xfrm>
            <a:off x="4302974" y="3904621"/>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7730119-3524-F2A9-9E9D-BC6281F6CC66}"/>
              </a:ext>
            </a:extLst>
          </p:cNvPr>
          <p:cNvSpPr/>
          <p:nvPr/>
        </p:nvSpPr>
        <p:spPr>
          <a:xfrm>
            <a:off x="4302974" y="4972895"/>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845975A-7F24-FC5C-3F19-A78DF102DF74}"/>
              </a:ext>
            </a:extLst>
          </p:cNvPr>
          <p:cNvSpPr/>
          <p:nvPr/>
        </p:nvSpPr>
        <p:spPr>
          <a:xfrm>
            <a:off x="4302974" y="6041169"/>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146EF79E-5D30-5A8E-BF69-C98EF5A7DB87}"/>
              </a:ext>
            </a:extLst>
          </p:cNvPr>
          <p:cNvSpPr/>
          <p:nvPr/>
        </p:nvSpPr>
        <p:spPr>
          <a:xfrm>
            <a:off x="4302974" y="7109441"/>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716EE8BF-2EFB-E7C4-05EC-03DF4919197C}"/>
              </a:ext>
            </a:extLst>
          </p:cNvPr>
          <p:cNvSpPr/>
          <p:nvPr/>
        </p:nvSpPr>
        <p:spPr>
          <a:xfrm>
            <a:off x="4302974" y="8181958"/>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Hexagon 41">
            <a:extLst>
              <a:ext uri="{FF2B5EF4-FFF2-40B4-BE49-F238E27FC236}">
                <a16:creationId xmlns:a16="http://schemas.microsoft.com/office/drawing/2014/main" id="{312E6C2A-250F-6532-E5B6-1CB6AC73BB26}"/>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Hexagon 42">
            <a:extLst>
              <a:ext uri="{FF2B5EF4-FFF2-40B4-BE49-F238E27FC236}">
                <a16:creationId xmlns:a16="http://schemas.microsoft.com/office/drawing/2014/main" id="{E44393E1-0E0E-A321-0540-26079F468A64}"/>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xagon 43">
            <a:extLst>
              <a:ext uri="{FF2B5EF4-FFF2-40B4-BE49-F238E27FC236}">
                <a16:creationId xmlns:a16="http://schemas.microsoft.com/office/drawing/2014/main" id="{0BF505D8-6EA6-0DB2-AEC1-55D475B7E20A}"/>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Hexagon 44">
            <a:extLst>
              <a:ext uri="{FF2B5EF4-FFF2-40B4-BE49-F238E27FC236}">
                <a16:creationId xmlns:a16="http://schemas.microsoft.com/office/drawing/2014/main" id="{0381F6A2-8A49-E543-0961-2A718AAA24E7}"/>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xagon 45">
            <a:extLst>
              <a:ext uri="{FF2B5EF4-FFF2-40B4-BE49-F238E27FC236}">
                <a16:creationId xmlns:a16="http://schemas.microsoft.com/office/drawing/2014/main" id="{4344CF7C-3028-7E72-7654-64BE00FDDD2F}"/>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4858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25DA4-A1B7-B103-E1B3-59170DB2C692}"/>
              </a:ext>
            </a:extLst>
          </p:cNvPr>
          <p:cNvSpPr txBox="1"/>
          <p:nvPr/>
        </p:nvSpPr>
        <p:spPr>
          <a:xfrm>
            <a:off x="1030515" y="699799"/>
            <a:ext cx="5225142" cy="8772594"/>
          </a:xfrm>
          <a:prstGeom prst="rect">
            <a:avLst/>
          </a:prstGeom>
          <a:noFill/>
        </p:spPr>
        <p:txBody>
          <a:bodyPr wrap="square" rtlCol="0">
            <a:spAutoFit/>
          </a:bodyPr>
          <a:lstStyle/>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NO HACER DAÑO</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CO" sz="1100" b="0" i="0" u="none" strike="noStrike" dirty="0">
                <a:solidFill>
                  <a:srgbClr val="000000"/>
                </a:solidFill>
                <a:effectLst/>
                <a:latin typeface="-webkit-standard"/>
              </a:rPr>
              <a:t>Hay que garantizar que las acciones e intervenciones diseñadas para brindar apoyo a los menores (y a sus familias) no los expongan a más riesgos o perjuicios. Se debe velar por que, en cada etapa del proceso de gestión de casos, los niños, niñas, adolescentes y sus familias no sufran ningún daño como consecuencia de la conducta del asistente social, las decisiones o medidas que se tomen en nombre del menor o de la familia. También se debe velar por que los menores o sus familias no sufran ningún daño o perjuicio como consecuencia de la recopilación, almacenamiento o intercambio de su información. Por ejemplo, hay que evitar crear conflictos entre las personas, las familias o las comunidades, y no recopilar información innecesaria que pueda poner en riesgo de violencia a un/a menor o a una familia si llegara a caer en las manos equivocadas. No tener cuidado podría exponer al menor y a su familia a más peligros (p. ej., actos de violencia o venganzas).</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DAR PRIORIDAD AL INTERÉS SUPERIOR DEL MENOR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CO" sz="1100" b="0" i="0" u="none" strike="noStrike" dirty="0">
                <a:solidFill>
                  <a:srgbClr val="000000"/>
                </a:solidFill>
                <a:effectLst/>
                <a:latin typeface="-webkit-standard"/>
              </a:rPr>
              <a:t>El "interés superior del menor" abarca su seguridad física y emocional (su bienestar), así como su derecho a desarrollarse en buenas condiciones. De acuerdo con el artículo 3 de la Convención de las Naciones Unidas sobre los Derechos del Niño (CDN), el interés superior del menor debe sentar las bases para todas las decisiones y medidas que se adopten, así como para la relación entre los proveedores de servicios, los menores y sus familias. Los/as asistentes sociales y sus supervisores/as deben evaluar constantemente los riesgos y recursos del menor y su entorno, así como las consecuencias positivas y negativas de las acciones, y discutirlas con el menor y sus cuidadores/as al tomar decisiones. El camino menos perjudicial debe ser el más indicado. Todas las acciones deben garantizar que nunca se comprometa el derecho del menor a la seguridad y a un desarrollo continuo. Todas las decisiones que se tomen durante el proceso de gestión del caso deben responder al principio del interés superior del menor. En el ámbito de la protección de la infancia, muchas veces no suele haber una única solución “ideal", sino más bien una serie de opciones que, en mayor o menor medida son viables, y que se deben evaluar y considerar partiendo del interés superior del menor</a:t>
            </a: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NO DISCRIMINACIÓN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CO" sz="1100" b="0" i="0" u="none" strike="noStrike" dirty="0">
                <a:solidFill>
                  <a:srgbClr val="000000"/>
                </a:solidFill>
                <a:effectLst/>
                <a:latin typeface="-webkit-standard"/>
              </a:rPr>
              <a:t>Cumplir el principio de no discriminación significa garantizar que ningún niño, niña o adolescente sea discriminado/a (p. ej., que se le trate mal o se le nieguen los servicios) por su condición individual o por pertenecer a un grupo específico (p. ej., sexo, edad, origen socioeconómico, raza, religión, etnia, discapacidad, orientación sexual o identidad de género). Los menores que necesiten servicios de protección deben recibir la ayuda de organismos y asistentes sociales que estén capacitados y preparados para construir con ellos relaciones respetuosas y sin discriminación, y que les traten con compasión, empatía y esmero. El personal de gestión de casos debe comprometerse a no juzgar y evitar expresarse de forma negativa o discriminatoria en su trabajo. Los organismos y los/as asistentes sociales deben hacer frente a la discriminación y a las normas y prácticas sociales que la hacen posible, en todas las actividades de sensibilización, prevención o respuesta que lideren</a:t>
            </a:r>
            <a:r>
              <a:rPr lang="en-US" sz="1100" dirty="0">
                <a:effectLst/>
                <a:latin typeface="Calibri" panose="020F0502020204030204" pitchFamily="34" charset="0"/>
                <a:ea typeface="Calibri" panose="020F0502020204030204" pitchFamily="34" charset="0"/>
                <a:cs typeface="Calibri" panose="020F0502020204030204" pitchFamily="34" charset="0"/>
              </a:rPr>
              <a:t>.</a:t>
            </a:r>
            <a:endParaRPr lang="en-US" sz="1100" dirty="0"/>
          </a:p>
        </p:txBody>
      </p:sp>
      <p:grpSp>
        <p:nvGrpSpPr>
          <p:cNvPr id="9" name="Group 8">
            <a:extLst>
              <a:ext uri="{FF2B5EF4-FFF2-40B4-BE49-F238E27FC236}">
                <a16:creationId xmlns:a16="http://schemas.microsoft.com/office/drawing/2014/main" id="{4585B82B-2D0C-47C2-C847-F5A113F35076}"/>
              </a:ext>
            </a:extLst>
          </p:cNvPr>
          <p:cNvGrpSpPr/>
          <p:nvPr/>
        </p:nvGrpSpPr>
        <p:grpSpPr>
          <a:xfrm>
            <a:off x="1110344" y="622576"/>
            <a:ext cx="273729" cy="286032"/>
            <a:chOff x="7345680" y="2484120"/>
            <a:chExt cx="904240" cy="944880"/>
          </a:xfrm>
        </p:grpSpPr>
        <p:sp>
          <p:nvSpPr>
            <p:cNvPr id="10" name="Oval 9">
              <a:extLst>
                <a:ext uri="{FF2B5EF4-FFF2-40B4-BE49-F238E27FC236}">
                  <a16:creationId xmlns:a16="http://schemas.microsoft.com/office/drawing/2014/main" id="{8D1F29E9-897D-A0EC-4FE4-54BC79DA3263}"/>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CAC38475-9A5E-066F-CD44-67DBF95E242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8F80102E-CBE4-5927-665C-C112414FD75A}"/>
              </a:ext>
            </a:extLst>
          </p:cNvPr>
          <p:cNvGrpSpPr/>
          <p:nvPr/>
        </p:nvGrpSpPr>
        <p:grpSpPr>
          <a:xfrm>
            <a:off x="1110344" y="3454629"/>
            <a:ext cx="273729" cy="286032"/>
            <a:chOff x="7345680" y="2484120"/>
            <a:chExt cx="904240" cy="944880"/>
          </a:xfrm>
        </p:grpSpPr>
        <p:sp>
          <p:nvSpPr>
            <p:cNvPr id="13" name="Oval 12">
              <a:extLst>
                <a:ext uri="{FF2B5EF4-FFF2-40B4-BE49-F238E27FC236}">
                  <a16:creationId xmlns:a16="http://schemas.microsoft.com/office/drawing/2014/main" id="{6390F3F3-7613-CC19-BE29-7D6E5668650D}"/>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Shape 13">
              <a:extLst>
                <a:ext uri="{FF2B5EF4-FFF2-40B4-BE49-F238E27FC236}">
                  <a16:creationId xmlns:a16="http://schemas.microsoft.com/office/drawing/2014/main" id="{6AF1713C-09B7-4C77-FCE7-B03FAF5E0624}"/>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60B881F1-46DC-C52C-9EC6-9CC5DCA0E8FD}"/>
              </a:ext>
            </a:extLst>
          </p:cNvPr>
          <p:cNvGrpSpPr/>
          <p:nvPr/>
        </p:nvGrpSpPr>
        <p:grpSpPr>
          <a:xfrm>
            <a:off x="1110344" y="6824067"/>
            <a:ext cx="273729" cy="286032"/>
            <a:chOff x="7345680" y="2484120"/>
            <a:chExt cx="904240" cy="944880"/>
          </a:xfrm>
        </p:grpSpPr>
        <p:sp>
          <p:nvSpPr>
            <p:cNvPr id="16" name="Oval 15">
              <a:extLst>
                <a:ext uri="{FF2B5EF4-FFF2-40B4-BE49-F238E27FC236}">
                  <a16:creationId xmlns:a16="http://schemas.microsoft.com/office/drawing/2014/main" id="{605EEDD8-6C0F-A1A9-3685-7BDB32DD9D81}"/>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Shape 16">
              <a:extLst>
                <a:ext uri="{FF2B5EF4-FFF2-40B4-BE49-F238E27FC236}">
                  <a16:creationId xmlns:a16="http://schemas.microsoft.com/office/drawing/2014/main" id="{39768554-D463-B8E6-CD25-60CEF720F782}"/>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Hexagon 17">
            <a:extLst>
              <a:ext uri="{FF2B5EF4-FFF2-40B4-BE49-F238E27FC236}">
                <a16:creationId xmlns:a16="http://schemas.microsoft.com/office/drawing/2014/main" id="{1AAAEF9B-AAF8-2FE4-171F-B04548BF770E}"/>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A68E09C4-C331-1C22-9DF0-D0616EF54A09}"/>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28DDE05B-4FB4-5939-AB6B-5A3483969F16}"/>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a16="http://schemas.microsoft.com/office/drawing/2014/main" id="{F6CB05DC-7795-B323-0DFB-C50D70B00430}"/>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C1B1CE4E-3468-4E89-2A84-49EF509F97E2}"/>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819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6C19FF-A792-739B-F0C8-4962668D1B84}"/>
              </a:ext>
            </a:extLst>
          </p:cNvPr>
          <p:cNvSpPr/>
          <p:nvPr/>
        </p:nvSpPr>
        <p:spPr>
          <a:xfrm>
            <a:off x="0" y="-1"/>
            <a:ext cx="6858000" cy="16749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extBox 2">
            <a:extLst>
              <a:ext uri="{FF2B5EF4-FFF2-40B4-BE49-F238E27FC236}">
                <a16:creationId xmlns:a16="http://schemas.microsoft.com/office/drawing/2014/main" id="{AD3E311C-85C1-B329-F0CF-959FB1E8FEAB}"/>
              </a:ext>
            </a:extLst>
          </p:cNvPr>
          <p:cNvSpPr txBox="1"/>
          <p:nvPr/>
        </p:nvSpPr>
        <p:spPr>
          <a:xfrm>
            <a:off x="1608830" y="2234507"/>
            <a:ext cx="2454242" cy="1015663"/>
          </a:xfrm>
          <a:prstGeom prst="rect">
            <a:avLst/>
          </a:prstGeom>
          <a:noFill/>
        </p:spPr>
        <p:txBody>
          <a:bodyPr wrap="square">
            <a:spAutoFit/>
          </a:bodyPr>
          <a:lstStyle/>
          <a:p>
            <a:pPr marL="0" indent="0">
              <a:buNone/>
            </a:pPr>
            <a:r>
              <a:rPr lang="es-ES_tradnl" sz="1200" b="1">
                <a:latin typeface="Arial" panose="020B0604020202020204" pitchFamily="34" charset="0"/>
                <a:ea typeface="Calibri" panose="020F0502020204030204" pitchFamily="34" charset="0"/>
                <a:cs typeface="Arial" panose="020B0604020202020204" pitchFamily="34" charset="0"/>
              </a:rPr>
              <a:t>Módulo 1: </a:t>
            </a:r>
            <a:br>
              <a:rPr lang="es-ES_tradnl" sz="1200" b="1">
                <a:latin typeface="Arial" panose="020B0604020202020204" pitchFamily="34" charset="0"/>
                <a:ea typeface="Calibri" panose="020F0502020204030204" pitchFamily="34" charset="0"/>
                <a:cs typeface="Arial" panose="020B0604020202020204" pitchFamily="34" charset="0"/>
              </a:rPr>
            </a:br>
            <a:r>
              <a:rPr lang="es-ES_tradnl" sz="1200">
                <a:latin typeface="Arial" panose="020B0604020202020204" pitchFamily="34" charset="0"/>
                <a:ea typeface="Calibri" panose="020F0502020204030204" pitchFamily="34" charset="0"/>
                <a:cs typeface="Arial" panose="020B0604020202020204" pitchFamily="34" charset="0"/>
              </a:rPr>
              <a:t>Competencias esenciales para la gestión de casos de protección de la infancia</a:t>
            </a:r>
          </a:p>
          <a:p>
            <a:pPr marL="0" indent="0">
              <a:buNone/>
            </a:pPr>
            <a:r>
              <a:rPr lang="es-ES_tradnl" sz="1200" i="1">
                <a:latin typeface="Arial" panose="020B0604020202020204" pitchFamily="34" charset="0"/>
                <a:ea typeface="Calibri" panose="020F0502020204030204" pitchFamily="34" charset="0"/>
                <a:cs typeface="Arial" panose="020B0604020202020204" pitchFamily="34" charset="0"/>
              </a:rPr>
              <a:t>página 3</a:t>
            </a:r>
          </a:p>
        </p:txBody>
      </p:sp>
      <p:sp>
        <p:nvSpPr>
          <p:cNvPr id="4" name="TextBox 3">
            <a:extLst>
              <a:ext uri="{FF2B5EF4-FFF2-40B4-BE49-F238E27FC236}">
                <a16:creationId xmlns:a16="http://schemas.microsoft.com/office/drawing/2014/main" id="{A3865770-D2E5-EFE4-6D7A-CD41C123513F}"/>
              </a:ext>
            </a:extLst>
          </p:cNvPr>
          <p:cNvSpPr txBox="1"/>
          <p:nvPr/>
        </p:nvSpPr>
        <p:spPr>
          <a:xfrm>
            <a:off x="1608830" y="4782147"/>
            <a:ext cx="2454242" cy="830997"/>
          </a:xfrm>
          <a:prstGeom prst="rect">
            <a:avLst/>
          </a:prstGeom>
          <a:noFill/>
        </p:spPr>
        <p:txBody>
          <a:bodyPr wrap="square">
            <a:spAutoFit/>
          </a:bodyPr>
          <a:lstStyle/>
          <a:p>
            <a:pPr marL="0" indent="0">
              <a:buNone/>
            </a:pPr>
            <a:r>
              <a:rPr lang="es-ES_tradnl" sz="1200" b="1">
                <a:latin typeface="Arial" panose="020B0604020202020204" pitchFamily="34" charset="0"/>
                <a:ea typeface="Calibri" panose="020F0502020204030204" pitchFamily="34" charset="0"/>
                <a:cs typeface="Arial" panose="020B0604020202020204" pitchFamily="34" charset="0"/>
              </a:rPr>
              <a:t>Módulo 3. Habilidades personales </a:t>
            </a:r>
            <a:br>
              <a:rPr lang="es-ES_tradnl" sz="1200" b="1">
                <a:latin typeface="Arial" panose="020B0604020202020204" pitchFamily="34" charset="0"/>
                <a:ea typeface="Calibri" panose="020F0502020204030204" pitchFamily="34" charset="0"/>
                <a:cs typeface="Arial" panose="020B0604020202020204" pitchFamily="34" charset="0"/>
              </a:rPr>
            </a:br>
            <a:r>
              <a:rPr lang="es-ES_tradnl" sz="1200">
                <a:latin typeface="Arial" panose="020B0604020202020204" pitchFamily="34" charset="0"/>
                <a:ea typeface="Open Sans" panose="020B0606030504020204" pitchFamily="34" charset="0"/>
                <a:cs typeface="Arial" panose="020B0604020202020204" pitchFamily="34" charset="0"/>
              </a:rPr>
              <a:t>Habilidades personales (parte 2)</a:t>
            </a:r>
          </a:p>
          <a:p>
            <a:r>
              <a:rPr lang="es-ES_tradnl" sz="1200" i="1">
                <a:latin typeface="Arial" panose="020B0604020202020204" pitchFamily="34" charset="0"/>
                <a:ea typeface="Calibri" panose="020F0502020204030204" pitchFamily="34" charset="0"/>
                <a:cs typeface="Arial" panose="020B0604020202020204" pitchFamily="34" charset="0"/>
              </a:rPr>
              <a:t>página 36</a:t>
            </a:r>
            <a:endParaRPr lang="es-ES_tradnl" sz="1200">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79B66AA-346F-28EE-D4D7-65CD64A5A4BC}"/>
              </a:ext>
            </a:extLst>
          </p:cNvPr>
          <p:cNvSpPr txBox="1"/>
          <p:nvPr/>
        </p:nvSpPr>
        <p:spPr>
          <a:xfrm>
            <a:off x="1608829" y="3573223"/>
            <a:ext cx="2454242" cy="830997"/>
          </a:xfrm>
          <a:prstGeom prst="rect">
            <a:avLst/>
          </a:prstGeom>
          <a:noFill/>
        </p:spPr>
        <p:txBody>
          <a:bodyPr wrap="square">
            <a:spAutoFit/>
          </a:bodyPr>
          <a:lstStyle/>
          <a:p>
            <a:r>
              <a:rPr lang="es-ES_tradnl" sz="1200" b="1" dirty="0">
                <a:latin typeface="Arial" panose="020B0604020202020204" pitchFamily="34" charset="0"/>
                <a:ea typeface="Calibri" panose="020F0502020204030204" pitchFamily="34" charset="0"/>
                <a:cs typeface="Arial" panose="020B0604020202020204" pitchFamily="34" charset="0"/>
              </a:rPr>
              <a:t>Módulo 2. Habilidades personales </a:t>
            </a:r>
            <a:br>
              <a:rPr lang="es-ES_tradnl" sz="1200" b="1" dirty="0">
                <a:latin typeface="Arial" panose="020B0604020202020204" pitchFamily="34" charset="0"/>
                <a:ea typeface="Calibri" panose="020F0502020204030204" pitchFamily="34" charset="0"/>
                <a:cs typeface="Arial" panose="020B0604020202020204" pitchFamily="34" charset="0"/>
              </a:rPr>
            </a:br>
            <a:r>
              <a:rPr lang="es-ES_tradnl" sz="1200" dirty="0">
                <a:latin typeface="Arial" panose="020B0604020202020204" pitchFamily="34" charset="0"/>
                <a:ea typeface="Open Sans" panose="020B0606030504020204" pitchFamily="34" charset="0"/>
                <a:cs typeface="Arial" panose="020B0604020202020204" pitchFamily="34" charset="0"/>
              </a:rPr>
              <a:t>Habilidades personales (parte 1) </a:t>
            </a:r>
          </a:p>
          <a:p>
            <a:r>
              <a:rPr lang="es-ES_tradnl" sz="1200" i="1" dirty="0">
                <a:latin typeface="Arial" panose="020B0604020202020204" pitchFamily="34" charset="0"/>
                <a:ea typeface="Calibri" panose="020F0502020204030204" pitchFamily="34" charset="0"/>
                <a:cs typeface="Arial" panose="020B0604020202020204" pitchFamily="34" charset="0"/>
              </a:rPr>
              <a:t>página 25</a:t>
            </a:r>
          </a:p>
        </p:txBody>
      </p:sp>
      <p:sp>
        <p:nvSpPr>
          <p:cNvPr id="8" name="TextBox 7">
            <a:extLst>
              <a:ext uri="{FF2B5EF4-FFF2-40B4-BE49-F238E27FC236}">
                <a16:creationId xmlns:a16="http://schemas.microsoft.com/office/drawing/2014/main" id="{30A26CBE-0242-EC14-4339-A18DAC1CDDDA}"/>
              </a:ext>
            </a:extLst>
          </p:cNvPr>
          <p:cNvSpPr txBox="1"/>
          <p:nvPr/>
        </p:nvSpPr>
        <p:spPr>
          <a:xfrm>
            <a:off x="1608829" y="5993471"/>
            <a:ext cx="2329201" cy="1015663"/>
          </a:xfrm>
          <a:prstGeom prst="rect">
            <a:avLst/>
          </a:prstGeom>
          <a:noFill/>
        </p:spPr>
        <p:txBody>
          <a:bodyPr wrap="square">
            <a:spAutoFit/>
          </a:bodyPr>
          <a:lstStyle/>
          <a:p>
            <a:pPr marL="0" indent="0">
              <a:buNone/>
            </a:pPr>
            <a:r>
              <a:rPr lang="es-ES_tradnl" sz="1200" b="1" dirty="0">
                <a:latin typeface="Arial" panose="020B0604020202020204" pitchFamily="34" charset="0"/>
                <a:ea typeface="Calibri" panose="020F0502020204030204" pitchFamily="34" charset="0"/>
                <a:cs typeface="Arial" panose="020B0604020202020204" pitchFamily="34" charset="0"/>
              </a:rPr>
              <a:t>Módulo 4: </a:t>
            </a:r>
            <a:r>
              <a:rPr lang="es-ES_tradnl" sz="1200" dirty="0">
                <a:latin typeface="Arial" panose="020B0604020202020204" pitchFamily="34" charset="0"/>
                <a:ea typeface="Open Sans" panose="020B0606030504020204" pitchFamily="34" charset="0"/>
                <a:cs typeface="Arial" panose="020B0604020202020204" pitchFamily="34" charset="0"/>
              </a:rPr>
              <a:t>Comunicación y competencias en materia de salud mental y apoyo psicosocial </a:t>
            </a:r>
          </a:p>
          <a:p>
            <a:pPr marL="0" indent="0">
              <a:buNone/>
            </a:pPr>
            <a:r>
              <a:rPr lang="es-ES_tradnl" sz="1200" i="1" dirty="0">
                <a:latin typeface="Arial" panose="020B0604020202020204" pitchFamily="34" charset="0"/>
                <a:ea typeface="Calibri" panose="020F0502020204030204" pitchFamily="34" charset="0"/>
                <a:cs typeface="Arial" panose="020B0604020202020204" pitchFamily="34" charset="0"/>
              </a:rPr>
              <a:t>página 51</a:t>
            </a:r>
            <a:endParaRPr lang="es-ES_tradnl" sz="1200" dirty="0">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BC54925-5499-1044-A696-9190F11A53F6}"/>
              </a:ext>
            </a:extLst>
          </p:cNvPr>
          <p:cNvSpPr txBox="1"/>
          <p:nvPr/>
        </p:nvSpPr>
        <p:spPr>
          <a:xfrm>
            <a:off x="1608830" y="7380885"/>
            <a:ext cx="2454242" cy="646331"/>
          </a:xfrm>
          <a:prstGeom prst="rect">
            <a:avLst/>
          </a:prstGeom>
          <a:noFill/>
        </p:spPr>
        <p:txBody>
          <a:bodyPr wrap="square">
            <a:spAutoFit/>
          </a:bodyPr>
          <a:lstStyle/>
          <a:p>
            <a:pPr marL="0" indent="0">
              <a:buNone/>
            </a:pPr>
            <a:r>
              <a:rPr lang="es-ES_tradnl" sz="1200" b="1">
                <a:latin typeface="Arial" panose="020B0604020202020204" pitchFamily="34" charset="0"/>
                <a:ea typeface="Calibri" panose="020F0502020204030204" pitchFamily="34" charset="0"/>
                <a:cs typeface="Arial" panose="020B0604020202020204" pitchFamily="34" charset="0"/>
              </a:rPr>
              <a:t>Módulo 5: </a:t>
            </a:r>
            <a:br>
              <a:rPr lang="es-ES_tradnl" sz="1200" b="1">
                <a:latin typeface="Arial" panose="020B0604020202020204" pitchFamily="34" charset="0"/>
                <a:ea typeface="Calibri" panose="020F0502020204030204" pitchFamily="34" charset="0"/>
                <a:cs typeface="Arial" panose="020B0604020202020204" pitchFamily="34" charset="0"/>
              </a:rPr>
            </a:br>
            <a:r>
              <a:rPr lang="es-ES_tradnl" sz="1200">
                <a:latin typeface="Arial" panose="020B0604020202020204" pitchFamily="34" charset="0"/>
                <a:ea typeface="Open Sans" panose="020B0606030504020204" pitchFamily="34" charset="0"/>
                <a:cs typeface="Arial" panose="020B0604020202020204" pitchFamily="34" charset="0"/>
              </a:rPr>
              <a:t>Competencias técnicas </a:t>
            </a:r>
          </a:p>
          <a:p>
            <a:pPr marL="0" indent="0">
              <a:buNone/>
            </a:pPr>
            <a:r>
              <a:rPr lang="es-ES_tradnl" sz="1200" i="1">
                <a:latin typeface="Arial" panose="020B0604020202020204" pitchFamily="34" charset="0"/>
                <a:ea typeface="Calibri" panose="020F0502020204030204" pitchFamily="34" charset="0"/>
                <a:cs typeface="Arial" panose="020B0604020202020204" pitchFamily="34" charset="0"/>
              </a:rPr>
              <a:t>página 67</a:t>
            </a:r>
            <a:endParaRPr lang="es-ES_tradnl" sz="1200">
              <a:latin typeface="Arial" panose="020B0604020202020204" pitchFamily="34" charset="0"/>
              <a:ea typeface="Calibri" panose="020F050202020403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F02E036A-BCDA-E946-D643-F476406B7600}"/>
              </a:ext>
            </a:extLst>
          </p:cNvPr>
          <p:cNvSpPr txBox="1"/>
          <p:nvPr/>
        </p:nvSpPr>
        <p:spPr>
          <a:xfrm>
            <a:off x="633516" y="559512"/>
            <a:ext cx="5779983" cy="1077218"/>
          </a:xfrm>
          <a:prstGeom prst="rect">
            <a:avLst/>
          </a:prstGeom>
          <a:noFill/>
        </p:spPr>
        <p:txBody>
          <a:bodyPr wrap="square" rtlCol="0">
            <a:spAutoFit/>
          </a:bodyPr>
          <a:lstStyle/>
          <a:p>
            <a:pPr marL="0" marR="0" lvl="0" indent="0" rtl="0">
              <a:spcBef>
                <a:spcPts val="0"/>
              </a:spcBef>
              <a:buNone/>
            </a:pPr>
            <a:r>
              <a:rPr lang="es-ES_tradnl" sz="1600" b="1" i="0" u="none" strike="noStrike" cap="none" dirty="0">
                <a:solidFill>
                  <a:schemeClr val="tx2"/>
                </a:solidFill>
                <a:latin typeface="Garamond"/>
                <a:ea typeface="Garamond"/>
                <a:cs typeface="Garamond"/>
                <a:sym typeface="Garamond"/>
              </a:rPr>
              <a:t>NIVEL 2</a:t>
            </a:r>
          </a:p>
          <a:p>
            <a:pPr marL="0" marR="0" lvl="0" indent="0" rtl="0">
              <a:spcBef>
                <a:spcPts val="0"/>
              </a:spcBef>
              <a:buNone/>
            </a:pPr>
            <a:r>
              <a:rPr lang="es-ES_tradnl" sz="2400" b="1" dirty="0">
                <a:solidFill>
                  <a:schemeClr val="tx2"/>
                </a:solidFill>
                <a:latin typeface="Garamond"/>
                <a:ea typeface="Garamond"/>
                <a:cs typeface="Garamond"/>
                <a:sym typeface="Garamond"/>
              </a:rPr>
              <a:t>Desarrollo de competencias para la g</a:t>
            </a:r>
            <a:r>
              <a:rPr lang="es-ES_tradnl" sz="2400" b="1" i="0" u="none" strike="noStrike" cap="none" dirty="0">
                <a:solidFill>
                  <a:schemeClr val="tx2"/>
                </a:solidFill>
                <a:latin typeface="Garamond"/>
                <a:ea typeface="Garamond"/>
                <a:cs typeface="Garamond"/>
                <a:sym typeface="Garamond"/>
              </a:rPr>
              <a:t>estión de casos de protección de la infancia</a:t>
            </a:r>
            <a:endParaRPr lang="es-ES_tradnl" sz="2400" dirty="0">
              <a:solidFill>
                <a:schemeClr val="tx2"/>
              </a:solidFill>
            </a:endParaRPr>
          </a:p>
        </p:txBody>
      </p:sp>
      <p:grpSp>
        <p:nvGrpSpPr>
          <p:cNvPr id="121" name="Group 120">
            <a:extLst>
              <a:ext uri="{FF2B5EF4-FFF2-40B4-BE49-F238E27FC236}">
                <a16:creationId xmlns:a16="http://schemas.microsoft.com/office/drawing/2014/main" id="{EB820533-793E-2C1C-A484-0187EB3F4967}"/>
              </a:ext>
            </a:extLst>
          </p:cNvPr>
          <p:cNvGrpSpPr/>
          <p:nvPr/>
        </p:nvGrpSpPr>
        <p:grpSpPr>
          <a:xfrm>
            <a:off x="633516" y="2273194"/>
            <a:ext cx="864786" cy="745503"/>
            <a:chOff x="3529515" y="2158146"/>
            <a:chExt cx="1142910" cy="985264"/>
          </a:xfrm>
        </p:grpSpPr>
        <p:sp>
          <p:nvSpPr>
            <p:cNvPr id="87" name="Hexagon 86">
              <a:extLst>
                <a:ext uri="{FF2B5EF4-FFF2-40B4-BE49-F238E27FC236}">
                  <a16:creationId xmlns:a16="http://schemas.microsoft.com/office/drawing/2014/main" id="{63865C5F-61C0-13BB-8B79-0A378DAE9E19}"/>
                </a:ext>
              </a:extLst>
            </p:cNvPr>
            <p:cNvSpPr/>
            <p:nvPr/>
          </p:nvSpPr>
          <p:spPr>
            <a:xfrm rot="1782986">
              <a:off x="3529515" y="2158146"/>
              <a:ext cx="1142910" cy="985264"/>
            </a:xfrm>
            <a:prstGeom prst="hexagon">
              <a:avLst>
                <a:gd name="adj" fmla="val 28965"/>
                <a:gd name="vf" fmla="val 115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9" name="Star: 5 Points 88">
              <a:extLst>
                <a:ext uri="{FF2B5EF4-FFF2-40B4-BE49-F238E27FC236}">
                  <a16:creationId xmlns:a16="http://schemas.microsoft.com/office/drawing/2014/main" id="{97B1178B-14F5-3F2B-D44E-54D93ECF05C9}"/>
                </a:ext>
              </a:extLst>
            </p:cNvPr>
            <p:cNvSpPr/>
            <p:nvPr/>
          </p:nvSpPr>
          <p:spPr>
            <a:xfrm>
              <a:off x="3762539" y="2290768"/>
              <a:ext cx="685362" cy="685362"/>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20" name="Group 119">
            <a:extLst>
              <a:ext uri="{FF2B5EF4-FFF2-40B4-BE49-F238E27FC236}">
                <a16:creationId xmlns:a16="http://schemas.microsoft.com/office/drawing/2014/main" id="{5CFCF7B6-4CB1-5BFB-796D-109B9D971A86}"/>
              </a:ext>
            </a:extLst>
          </p:cNvPr>
          <p:cNvGrpSpPr/>
          <p:nvPr/>
        </p:nvGrpSpPr>
        <p:grpSpPr>
          <a:xfrm>
            <a:off x="656823" y="3524519"/>
            <a:ext cx="820726" cy="788429"/>
            <a:chOff x="3551798" y="3752836"/>
            <a:chExt cx="1084680" cy="1041996"/>
          </a:xfrm>
        </p:grpSpPr>
        <p:sp>
          <p:nvSpPr>
            <p:cNvPr id="88" name="Hexagon 87">
              <a:extLst>
                <a:ext uri="{FF2B5EF4-FFF2-40B4-BE49-F238E27FC236}">
                  <a16:creationId xmlns:a16="http://schemas.microsoft.com/office/drawing/2014/main" id="{2BCA09F8-FBC1-FC8B-03EA-3FD71243B53F}"/>
                </a:ext>
              </a:extLst>
            </p:cNvPr>
            <p:cNvSpPr/>
            <p:nvPr/>
          </p:nvSpPr>
          <p:spPr>
            <a:xfrm rot="1782986">
              <a:off x="3551798" y="3752836"/>
              <a:ext cx="1084680" cy="985264"/>
            </a:xfrm>
            <a:prstGeom prst="hexagon">
              <a:avLst>
                <a:gd name="adj" fmla="val 28965"/>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90" name="Group 89">
              <a:extLst>
                <a:ext uri="{FF2B5EF4-FFF2-40B4-BE49-F238E27FC236}">
                  <a16:creationId xmlns:a16="http://schemas.microsoft.com/office/drawing/2014/main" id="{8ECBEB24-2285-C4F5-0696-6CC0D1ABC037}"/>
                </a:ext>
              </a:extLst>
            </p:cNvPr>
            <p:cNvGrpSpPr/>
            <p:nvPr/>
          </p:nvGrpSpPr>
          <p:grpSpPr>
            <a:xfrm>
              <a:off x="3844174" y="3941134"/>
              <a:ext cx="359797" cy="853698"/>
              <a:chOff x="2068313" y="2482622"/>
              <a:chExt cx="376359" cy="892995"/>
            </a:xfrm>
            <a:solidFill>
              <a:schemeClr val="bg1"/>
            </a:solidFill>
          </p:grpSpPr>
          <p:sp>
            <p:nvSpPr>
              <p:cNvPr id="91" name="Round Same Side Corner Rectangle 23">
                <a:extLst>
                  <a:ext uri="{FF2B5EF4-FFF2-40B4-BE49-F238E27FC236}">
                    <a16:creationId xmlns:a16="http://schemas.microsoft.com/office/drawing/2014/main" id="{430238FD-1DB4-31A4-D4A5-20F467856556}"/>
                  </a:ext>
                </a:extLst>
              </p:cNvPr>
              <p:cNvSpPr/>
              <p:nvPr/>
            </p:nvSpPr>
            <p:spPr>
              <a:xfrm>
                <a:off x="2071073" y="2923619"/>
                <a:ext cx="372129" cy="45199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2" name="Oval 91">
                <a:extLst>
                  <a:ext uri="{FF2B5EF4-FFF2-40B4-BE49-F238E27FC236}">
                    <a16:creationId xmlns:a16="http://schemas.microsoft.com/office/drawing/2014/main" id="{CAAF9200-F8AF-237F-DDA0-2782C1193114}"/>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93" name="Star: 5 Points 92">
              <a:extLst>
                <a:ext uri="{FF2B5EF4-FFF2-40B4-BE49-F238E27FC236}">
                  <a16:creationId xmlns:a16="http://schemas.microsoft.com/office/drawing/2014/main" id="{E8F7236D-DE6E-81F7-94C7-0AD5B0351086}"/>
                </a:ext>
              </a:extLst>
            </p:cNvPr>
            <p:cNvSpPr/>
            <p:nvPr/>
          </p:nvSpPr>
          <p:spPr>
            <a:xfrm>
              <a:off x="4275108" y="4324682"/>
              <a:ext cx="153902" cy="153902"/>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18" name="Group 117">
            <a:extLst>
              <a:ext uri="{FF2B5EF4-FFF2-40B4-BE49-F238E27FC236}">
                <a16:creationId xmlns:a16="http://schemas.microsoft.com/office/drawing/2014/main" id="{81096B55-6BCF-8D16-A430-669F5B430C4A}"/>
              </a:ext>
            </a:extLst>
          </p:cNvPr>
          <p:cNvGrpSpPr/>
          <p:nvPr/>
        </p:nvGrpSpPr>
        <p:grpSpPr>
          <a:xfrm>
            <a:off x="672034" y="6074562"/>
            <a:ext cx="864786" cy="837341"/>
            <a:chOff x="3567009" y="6786240"/>
            <a:chExt cx="1142910" cy="1106639"/>
          </a:xfrm>
        </p:grpSpPr>
        <p:sp>
          <p:nvSpPr>
            <p:cNvPr id="94" name="Hexagon 93">
              <a:extLst>
                <a:ext uri="{FF2B5EF4-FFF2-40B4-BE49-F238E27FC236}">
                  <a16:creationId xmlns:a16="http://schemas.microsoft.com/office/drawing/2014/main" id="{B0CF833A-E3B0-D423-7FB7-EF144280281C}"/>
                </a:ext>
              </a:extLst>
            </p:cNvPr>
            <p:cNvSpPr/>
            <p:nvPr/>
          </p:nvSpPr>
          <p:spPr>
            <a:xfrm rot="1782986">
              <a:off x="3567009" y="6786240"/>
              <a:ext cx="1142910" cy="985264"/>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00" name="Group 99">
              <a:extLst>
                <a:ext uri="{FF2B5EF4-FFF2-40B4-BE49-F238E27FC236}">
                  <a16:creationId xmlns:a16="http://schemas.microsoft.com/office/drawing/2014/main" id="{57FCCCB9-C312-019D-3A6A-9B7893EBE89B}"/>
                </a:ext>
              </a:extLst>
            </p:cNvPr>
            <p:cNvGrpSpPr/>
            <p:nvPr/>
          </p:nvGrpSpPr>
          <p:grpSpPr>
            <a:xfrm>
              <a:off x="3877417" y="7009440"/>
              <a:ext cx="694936" cy="883439"/>
              <a:chOff x="5532029" y="1778008"/>
              <a:chExt cx="1463806" cy="1860868"/>
            </a:xfrm>
            <a:solidFill>
              <a:schemeClr val="bg1"/>
            </a:solidFill>
          </p:grpSpPr>
          <p:grpSp>
            <p:nvGrpSpPr>
              <p:cNvPr id="101" name="Group 100">
                <a:extLst>
                  <a:ext uri="{FF2B5EF4-FFF2-40B4-BE49-F238E27FC236}">
                    <a16:creationId xmlns:a16="http://schemas.microsoft.com/office/drawing/2014/main" id="{29C12996-999A-2CE9-B356-082C230B762C}"/>
                  </a:ext>
                </a:extLst>
              </p:cNvPr>
              <p:cNvGrpSpPr/>
              <p:nvPr/>
            </p:nvGrpSpPr>
            <p:grpSpPr>
              <a:xfrm>
                <a:off x="5532029" y="1778008"/>
                <a:ext cx="723055" cy="1860868"/>
                <a:chOff x="2068313" y="2482622"/>
                <a:chExt cx="376359" cy="968604"/>
              </a:xfrm>
              <a:grpFill/>
            </p:grpSpPr>
            <p:sp>
              <p:nvSpPr>
                <p:cNvPr id="103" name="Round Same Side Corner Rectangle 23">
                  <a:extLst>
                    <a:ext uri="{FF2B5EF4-FFF2-40B4-BE49-F238E27FC236}">
                      <a16:creationId xmlns:a16="http://schemas.microsoft.com/office/drawing/2014/main" id="{CE213DC3-2981-443A-2155-013D7318F2FB}"/>
                    </a:ext>
                  </a:extLst>
                </p:cNvPr>
                <p:cNvSpPr/>
                <p:nvPr/>
              </p:nvSpPr>
              <p:spPr>
                <a:xfrm>
                  <a:off x="2071073" y="2923618"/>
                  <a:ext cx="372129" cy="52760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4" name="Oval 103">
                  <a:extLst>
                    <a:ext uri="{FF2B5EF4-FFF2-40B4-BE49-F238E27FC236}">
                      <a16:creationId xmlns:a16="http://schemas.microsoft.com/office/drawing/2014/main" id="{B2A0B21F-483F-AF7E-091D-24D15EA3E4C9}"/>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02" name="Speech Bubble: Rectangle with Corners Rounded 101">
                <a:extLst>
                  <a:ext uri="{FF2B5EF4-FFF2-40B4-BE49-F238E27FC236}">
                    <a16:creationId xmlns:a16="http://schemas.microsoft.com/office/drawing/2014/main" id="{97842978-F430-C91C-A351-D7FB5754D851}"/>
                  </a:ext>
                </a:extLst>
              </p:cNvPr>
              <p:cNvSpPr/>
              <p:nvPr/>
            </p:nvSpPr>
            <p:spPr>
              <a:xfrm>
                <a:off x="6535544" y="1996974"/>
                <a:ext cx="460291" cy="327241"/>
              </a:xfrm>
              <a:prstGeom prst="wedgeRoundRectCallout">
                <a:avLst>
                  <a:gd name="adj1" fmla="val -69318"/>
                  <a:gd name="adj2" fmla="val 26564"/>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117" name="Group 116">
            <a:extLst>
              <a:ext uri="{FF2B5EF4-FFF2-40B4-BE49-F238E27FC236}">
                <a16:creationId xmlns:a16="http://schemas.microsoft.com/office/drawing/2014/main" id="{C3A1163C-2FE7-F242-04FE-13AE34DDF2AB}"/>
              </a:ext>
            </a:extLst>
          </p:cNvPr>
          <p:cNvGrpSpPr/>
          <p:nvPr/>
        </p:nvGrpSpPr>
        <p:grpSpPr>
          <a:xfrm>
            <a:off x="672032" y="7342195"/>
            <a:ext cx="864785" cy="826717"/>
            <a:chOff x="3567008" y="8313703"/>
            <a:chExt cx="1142910" cy="1092598"/>
          </a:xfrm>
        </p:grpSpPr>
        <p:sp>
          <p:nvSpPr>
            <p:cNvPr id="95" name="Hexagon 94">
              <a:extLst>
                <a:ext uri="{FF2B5EF4-FFF2-40B4-BE49-F238E27FC236}">
                  <a16:creationId xmlns:a16="http://schemas.microsoft.com/office/drawing/2014/main" id="{E8A6CFDF-E3A5-CE89-C1C7-EDCC02546849}"/>
                </a:ext>
              </a:extLst>
            </p:cNvPr>
            <p:cNvSpPr/>
            <p:nvPr/>
          </p:nvSpPr>
          <p:spPr>
            <a:xfrm rot="1782986">
              <a:off x="3567008" y="8313703"/>
              <a:ext cx="1142910" cy="985264"/>
            </a:xfrm>
            <a:prstGeom prst="hexagon">
              <a:avLst>
                <a:gd name="adj" fmla="val 28965"/>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05" name="Group 104">
              <a:extLst>
                <a:ext uri="{FF2B5EF4-FFF2-40B4-BE49-F238E27FC236}">
                  <a16:creationId xmlns:a16="http://schemas.microsoft.com/office/drawing/2014/main" id="{9013E8FC-E4B9-DC7C-D48E-2B59501628CE}"/>
                </a:ext>
              </a:extLst>
            </p:cNvPr>
            <p:cNvGrpSpPr/>
            <p:nvPr/>
          </p:nvGrpSpPr>
          <p:grpSpPr>
            <a:xfrm>
              <a:off x="3719720" y="8543620"/>
              <a:ext cx="683203" cy="862681"/>
              <a:chOff x="8610677" y="1949046"/>
              <a:chExt cx="1635723" cy="2065428"/>
            </a:xfrm>
            <a:solidFill>
              <a:schemeClr val="bg1"/>
            </a:solidFill>
          </p:grpSpPr>
          <p:grpSp>
            <p:nvGrpSpPr>
              <p:cNvPr id="106" name="Group 105">
                <a:extLst>
                  <a:ext uri="{FF2B5EF4-FFF2-40B4-BE49-F238E27FC236}">
                    <a16:creationId xmlns:a16="http://schemas.microsoft.com/office/drawing/2014/main" id="{E980B6A6-6018-D09F-E300-6F2A3DDADAF7}"/>
                  </a:ext>
                </a:extLst>
              </p:cNvPr>
              <p:cNvGrpSpPr/>
              <p:nvPr/>
            </p:nvGrpSpPr>
            <p:grpSpPr>
              <a:xfrm>
                <a:off x="9523345" y="1949046"/>
                <a:ext cx="723055" cy="2065428"/>
                <a:chOff x="2068313" y="2482622"/>
                <a:chExt cx="376359" cy="1075080"/>
              </a:xfrm>
              <a:grpFill/>
            </p:grpSpPr>
            <p:sp>
              <p:nvSpPr>
                <p:cNvPr id="114" name="Round Same Side Corner Rectangle 23">
                  <a:extLst>
                    <a:ext uri="{FF2B5EF4-FFF2-40B4-BE49-F238E27FC236}">
                      <a16:creationId xmlns:a16="http://schemas.microsoft.com/office/drawing/2014/main" id="{96BBA341-0344-8E2D-1EBB-534F9FA26240}"/>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5" name="Oval 114">
                  <a:extLst>
                    <a:ext uri="{FF2B5EF4-FFF2-40B4-BE49-F238E27FC236}">
                      <a16:creationId xmlns:a16="http://schemas.microsoft.com/office/drawing/2014/main" id="{7F13750D-CDEE-1858-630A-92C2344319F3}"/>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07" name="Group 106">
                <a:extLst>
                  <a:ext uri="{FF2B5EF4-FFF2-40B4-BE49-F238E27FC236}">
                    <a16:creationId xmlns:a16="http://schemas.microsoft.com/office/drawing/2014/main" id="{C3E0B4E6-97B3-61E5-009C-197076CED996}"/>
                  </a:ext>
                </a:extLst>
              </p:cNvPr>
              <p:cNvGrpSpPr/>
              <p:nvPr/>
            </p:nvGrpSpPr>
            <p:grpSpPr>
              <a:xfrm rot="1340767">
                <a:off x="8610677" y="2757147"/>
                <a:ext cx="1143373" cy="765710"/>
                <a:chOff x="8638649" y="2848747"/>
                <a:chExt cx="1143373" cy="765710"/>
              </a:xfrm>
              <a:grpFill/>
            </p:grpSpPr>
            <p:grpSp>
              <p:nvGrpSpPr>
                <p:cNvPr id="108" name="Group 107">
                  <a:extLst>
                    <a:ext uri="{FF2B5EF4-FFF2-40B4-BE49-F238E27FC236}">
                      <a16:creationId xmlns:a16="http://schemas.microsoft.com/office/drawing/2014/main" id="{0A2ABDB1-FB2D-186B-DA40-52282AA4B581}"/>
                    </a:ext>
                  </a:extLst>
                </p:cNvPr>
                <p:cNvGrpSpPr/>
                <p:nvPr/>
              </p:nvGrpSpPr>
              <p:grpSpPr>
                <a:xfrm>
                  <a:off x="9199056" y="3070836"/>
                  <a:ext cx="473281" cy="543621"/>
                  <a:chOff x="2968390" y="1782471"/>
                  <a:chExt cx="241654" cy="277569"/>
                </a:xfrm>
                <a:grpFill/>
              </p:grpSpPr>
              <p:sp>
                <p:nvSpPr>
                  <p:cNvPr id="112" name="Round Same Side Corner Rectangle 25">
                    <a:extLst>
                      <a:ext uri="{FF2B5EF4-FFF2-40B4-BE49-F238E27FC236}">
                        <a16:creationId xmlns:a16="http://schemas.microsoft.com/office/drawing/2014/main" id="{1E3B67FC-D8D3-91CC-99D1-21BE84FC9FFB}"/>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3" name="Round Same Side Corner Rectangle 26">
                    <a:extLst>
                      <a:ext uri="{FF2B5EF4-FFF2-40B4-BE49-F238E27FC236}">
                        <a16:creationId xmlns:a16="http://schemas.microsoft.com/office/drawing/2014/main" id="{F7DA3DB2-0A96-10A9-C9FA-43F517D8624A}"/>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09" name="Rectangle 108">
                  <a:extLst>
                    <a:ext uri="{FF2B5EF4-FFF2-40B4-BE49-F238E27FC236}">
                      <a16:creationId xmlns:a16="http://schemas.microsoft.com/office/drawing/2014/main" id="{0B8C78F0-5809-FC13-4655-513C9CFA0F5C}"/>
                    </a:ext>
                  </a:extLst>
                </p:cNvPr>
                <p:cNvSpPr/>
                <p:nvPr/>
              </p:nvSpPr>
              <p:spPr>
                <a:xfrm rot="18896039">
                  <a:off x="8941395" y="2835615"/>
                  <a:ext cx="89541" cy="695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0" name="Round Same Side Corner Rectangle 26">
                  <a:extLst>
                    <a:ext uri="{FF2B5EF4-FFF2-40B4-BE49-F238E27FC236}">
                      <a16:creationId xmlns:a16="http://schemas.microsoft.com/office/drawing/2014/main" id="{D8F1D7EC-0F3C-7AEB-BFA9-FD63F319557A}"/>
                    </a:ext>
                  </a:extLst>
                </p:cNvPr>
                <p:cNvSpPr/>
                <p:nvPr/>
              </p:nvSpPr>
              <p:spPr>
                <a:xfrm rot="16535945">
                  <a:off x="9409026" y="2820208"/>
                  <a:ext cx="197815" cy="548177"/>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11" name="Straight Arrow Connector 110">
                  <a:extLst>
                    <a:ext uri="{FF2B5EF4-FFF2-40B4-BE49-F238E27FC236}">
                      <a16:creationId xmlns:a16="http://schemas.microsoft.com/office/drawing/2014/main" id="{6B520AD7-4CF6-87C1-F891-60D563D73469}"/>
                    </a:ext>
                  </a:extLst>
                </p:cNvPr>
                <p:cNvCxnSpPr>
                  <a:cxnSpLocks/>
                </p:cNvCxnSpPr>
                <p:nvPr/>
              </p:nvCxnSpPr>
              <p:spPr>
                <a:xfrm flipH="1">
                  <a:off x="9233205" y="2848747"/>
                  <a:ext cx="146520" cy="214069"/>
                </a:xfrm>
                <a:prstGeom prst="straightConnector1">
                  <a:avLst/>
                </a:prstGeom>
                <a:grp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grpSp>
        <p:nvGrpSpPr>
          <p:cNvPr id="119" name="Group 118">
            <a:extLst>
              <a:ext uri="{FF2B5EF4-FFF2-40B4-BE49-F238E27FC236}">
                <a16:creationId xmlns:a16="http://schemas.microsoft.com/office/drawing/2014/main" id="{389A00E7-D6A4-4B8E-89E0-21F6408B4B1C}"/>
              </a:ext>
            </a:extLst>
          </p:cNvPr>
          <p:cNvGrpSpPr/>
          <p:nvPr/>
        </p:nvGrpSpPr>
        <p:grpSpPr>
          <a:xfrm>
            <a:off x="681215" y="4835272"/>
            <a:ext cx="820726" cy="792418"/>
            <a:chOff x="3576190" y="5171863"/>
            <a:chExt cx="1084680" cy="1047268"/>
          </a:xfrm>
        </p:grpSpPr>
        <p:sp>
          <p:nvSpPr>
            <p:cNvPr id="96" name="Hexagon 95">
              <a:extLst>
                <a:ext uri="{FF2B5EF4-FFF2-40B4-BE49-F238E27FC236}">
                  <a16:creationId xmlns:a16="http://schemas.microsoft.com/office/drawing/2014/main" id="{56E431D4-749C-36A4-C15F-642E75AE8271}"/>
                </a:ext>
              </a:extLst>
            </p:cNvPr>
            <p:cNvSpPr/>
            <p:nvPr/>
          </p:nvSpPr>
          <p:spPr>
            <a:xfrm rot="1782986">
              <a:off x="3576190" y="5171863"/>
              <a:ext cx="1084680" cy="985264"/>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97" name="Group 96">
              <a:extLst>
                <a:ext uri="{FF2B5EF4-FFF2-40B4-BE49-F238E27FC236}">
                  <a16:creationId xmlns:a16="http://schemas.microsoft.com/office/drawing/2014/main" id="{3B5A66CE-00F5-32A8-EE57-C834EE1BF0D7}"/>
                </a:ext>
              </a:extLst>
            </p:cNvPr>
            <p:cNvGrpSpPr/>
            <p:nvPr/>
          </p:nvGrpSpPr>
          <p:grpSpPr>
            <a:xfrm>
              <a:off x="3877417" y="5365433"/>
              <a:ext cx="359797" cy="853698"/>
              <a:chOff x="2068313" y="2482622"/>
              <a:chExt cx="376359" cy="892995"/>
            </a:xfrm>
            <a:solidFill>
              <a:schemeClr val="bg1"/>
            </a:solidFill>
          </p:grpSpPr>
          <p:sp>
            <p:nvSpPr>
              <p:cNvPr id="98" name="Round Same Side Corner Rectangle 23">
                <a:extLst>
                  <a:ext uri="{FF2B5EF4-FFF2-40B4-BE49-F238E27FC236}">
                    <a16:creationId xmlns:a16="http://schemas.microsoft.com/office/drawing/2014/main" id="{5179E9DB-15B0-A6D8-4B0D-9468E98F877E}"/>
                  </a:ext>
                </a:extLst>
              </p:cNvPr>
              <p:cNvSpPr/>
              <p:nvPr/>
            </p:nvSpPr>
            <p:spPr>
              <a:xfrm>
                <a:off x="2071073" y="2923619"/>
                <a:ext cx="372129" cy="45199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9" name="Oval 98">
                <a:extLst>
                  <a:ext uri="{FF2B5EF4-FFF2-40B4-BE49-F238E27FC236}">
                    <a16:creationId xmlns:a16="http://schemas.microsoft.com/office/drawing/2014/main" id="{47ABEE51-A2BD-19B3-93C8-7B5DD3F0C0E6}"/>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16" name="Star: 5 Points 115">
              <a:extLst>
                <a:ext uri="{FF2B5EF4-FFF2-40B4-BE49-F238E27FC236}">
                  <a16:creationId xmlns:a16="http://schemas.microsoft.com/office/drawing/2014/main" id="{0A077440-9853-85AC-C531-B8B3B8EF4AD6}"/>
                </a:ext>
              </a:extLst>
            </p:cNvPr>
            <p:cNvSpPr/>
            <p:nvPr/>
          </p:nvSpPr>
          <p:spPr>
            <a:xfrm>
              <a:off x="4276881" y="5736396"/>
              <a:ext cx="153902" cy="153902"/>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3892444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25DA4-A1B7-B103-E1B3-59170DB2C692}"/>
              </a:ext>
            </a:extLst>
          </p:cNvPr>
          <p:cNvSpPr txBox="1"/>
          <p:nvPr/>
        </p:nvSpPr>
        <p:spPr>
          <a:xfrm>
            <a:off x="1001486" y="699799"/>
            <a:ext cx="5239657" cy="7142340"/>
          </a:xfrm>
          <a:prstGeom prst="rect">
            <a:avLst/>
          </a:prstGeom>
          <a:noFill/>
        </p:spPr>
        <p:txBody>
          <a:bodyPr wrap="square" rtlCol="0">
            <a:spAutoFit/>
          </a:bodyPr>
          <a:lstStyle/>
          <a:p>
            <a:pPr>
              <a:lnSpc>
                <a:spcPct val="107000"/>
              </a:lnSpc>
              <a:spcAft>
                <a:spcPts val="800"/>
              </a:spcAft>
            </a:pPr>
            <a:r>
              <a:rPr lang="es-ES_tradnl" sz="1100" b="1" dirty="0">
                <a:effectLst/>
                <a:latin typeface="Calibri" panose="020F0502020204030204" pitchFamily="34" charset="0"/>
                <a:ea typeface="Calibri" panose="020F0502020204030204" pitchFamily="34" charset="0"/>
                <a:cs typeface="Calibri" panose="020F0502020204030204" pitchFamily="34" charset="0"/>
              </a:rPr>
              <a:t>	RESPETAR LAS NORMAS ÉTICAS </a:t>
            </a:r>
            <a:endParaRPr lang="es-ES_trad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_tradnl" sz="1100" dirty="0">
                <a:effectLst/>
                <a:latin typeface="Calibri" panose="020F0502020204030204" pitchFamily="34" charset="0"/>
                <a:ea typeface="Calibri" panose="020F0502020204030204" pitchFamily="34" charset="0"/>
                <a:cs typeface="Calibri" panose="020F0502020204030204" pitchFamily="34" charset="0"/>
              </a:rPr>
              <a:t>Además de cumplir con las leyes nacionales e internacionales, los organismos y el personal que trabaje con menores deben establecer y aplicar normas y prácticas éticas profesionales, como por ejemplo reglamentos profesionales, códigos éticos y políticas de protección de la infancia. Entre las normas éticas que también deben cumplir están las Directrices para la gestión de casos.</a:t>
            </a:r>
          </a:p>
          <a:p>
            <a:pPr>
              <a:lnSpc>
                <a:spcPct val="107000"/>
              </a:lnSpc>
              <a:spcAft>
                <a:spcPts val="800"/>
              </a:spcAft>
            </a:pPr>
            <a:endParaRPr lang="es-ES_trad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_tradnl" sz="1100" b="1" dirty="0">
                <a:effectLst/>
                <a:latin typeface="Calibri" panose="020F0502020204030204" pitchFamily="34" charset="0"/>
                <a:ea typeface="Calibri" panose="020F0502020204030204" pitchFamily="34" charset="0"/>
                <a:cs typeface="Calibri" panose="020F0502020204030204" pitchFamily="34" charset="0"/>
              </a:rPr>
              <a:t>	SOLICITAR EL CONSENTIMIENTO Y/O ASENTIMIENTO INFORMADO </a:t>
            </a:r>
            <a:endParaRPr lang="es-ES_trad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_tradnl" sz="1100" dirty="0">
                <a:effectLst/>
                <a:latin typeface="Calibri" panose="020F0502020204030204" pitchFamily="34" charset="0"/>
                <a:ea typeface="Calibri" panose="020F0502020204030204" pitchFamily="34" charset="0"/>
                <a:cs typeface="Calibri" panose="020F0502020204030204" pitchFamily="34" charset="0"/>
              </a:rPr>
              <a:t>El consentimiento informado se refiere a la aceptación voluntaria de una persona con capacidad para dar su consentimiento en libertad y con conocimiento de causa. Siempre se debe solicitar el consentimiento de los menores y sus familias o cuidadores antes de empezar a prestar un servicio. </a:t>
            </a:r>
            <a:r>
              <a:rPr lang="es-ES_tradnl" sz="1100" b="0" i="0" u="none" strike="noStrike" dirty="0">
                <a:solidFill>
                  <a:srgbClr val="000000"/>
                </a:solidFill>
                <a:effectLst/>
                <a:latin typeface="-webkit-standard"/>
              </a:rPr>
              <a:t>El asentimiento informado se refiere a la voluntad expresa de participar en los servicios, y se solicita a los niños/as más pequeños -quienes, por su edad o por ley-, son demasiado pequeños para dar su consentimiento, pero lo suficientemente grandes como para comprender y aceptar participar en los servicios. Incluso cuando se trata de niños muy pequeños (menores de 5 años), es necesario explicarles, empleando un lenguaje adecuado a su edad, qué información se solicitará, para qué se utilizará y con quién se compartirá. Cuando los organismos necesiten tomar medidas para proteger a un menor, pero no se haya obtenido el consentimiento, habrá que explicar los motivos y promover constantemente la participación de los menores y de los miembros de la familia que no sean agresores</a:t>
            </a:r>
            <a:r>
              <a:rPr lang="es-ES_tradnl" sz="1100" dirty="0">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endParaRPr lang="es-ES_trad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_tradnl" sz="1100" b="1" dirty="0">
                <a:effectLst/>
                <a:latin typeface="Calibri" panose="020F0502020204030204" pitchFamily="34" charset="0"/>
                <a:ea typeface="Calibri" panose="020F0502020204030204" pitchFamily="34" charset="0"/>
                <a:cs typeface="Calibri" panose="020F0502020204030204" pitchFamily="34" charset="0"/>
              </a:rPr>
              <a:t>	RESPETAR LA CONFIDENCIALIDAD </a:t>
            </a:r>
            <a:endParaRPr lang="es-ES_trad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_tradnl" sz="1100" b="0" i="0" u="none" strike="noStrike" dirty="0">
                <a:solidFill>
                  <a:srgbClr val="000000"/>
                </a:solidFill>
                <a:effectLst/>
                <a:latin typeface="-webkit-standard"/>
              </a:rPr>
              <a:t>La confidencialidad está vinculada a la necesidad de compartir la información, es decir, solo con quienes la requieran para proteger al menor. Toda información de carácter sensible o que permita identificar a un/a menor deberá ser compartida con el menor número posible de personas y únicamente cuando sea necesario. Respetar la confidencialidad implica que los proveedores de servicios protejan la información de sus clientes de acuerdo con las políticas de protección de datos que hayan establecido, y que garanticen que solo se pueda acceder a esta previa autorización explícita del cliente. Durante el proceso de obtención del consentimiento o asentimiento informado, hay que explicar a los menores y a sus cuidadores las excepciones a la confidencialidad como, por ejemplo, los casos en que los/as asistentes sociales detecten problemas de seguridad y deban solicitar la intervención de otros servicios o cuando exista la obligación legal de denunciar un delito</a:t>
            </a:r>
            <a:r>
              <a:rPr lang="es-ES_tradnl" sz="1100" dirty="0">
                <a:effectLst/>
                <a:latin typeface="Calibri" panose="020F0502020204030204" pitchFamily="34" charset="0"/>
                <a:ea typeface="Calibri" panose="020F0502020204030204" pitchFamily="34" charset="0"/>
                <a:cs typeface="Calibri" panose="020F0502020204030204" pitchFamily="34" charset="0"/>
              </a:rPr>
              <a:t>.</a:t>
            </a:r>
            <a:endParaRPr lang="es-ES_tradnl"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6DDD3EFE-29A0-A9F4-F393-9867CA9D3303}"/>
              </a:ext>
            </a:extLst>
          </p:cNvPr>
          <p:cNvGrpSpPr/>
          <p:nvPr/>
        </p:nvGrpSpPr>
        <p:grpSpPr>
          <a:xfrm>
            <a:off x="1110344" y="622576"/>
            <a:ext cx="273729" cy="286032"/>
            <a:chOff x="7345680" y="2484120"/>
            <a:chExt cx="904240" cy="944880"/>
          </a:xfrm>
        </p:grpSpPr>
        <p:sp>
          <p:nvSpPr>
            <p:cNvPr id="10" name="Oval 9">
              <a:extLst>
                <a:ext uri="{FF2B5EF4-FFF2-40B4-BE49-F238E27FC236}">
                  <a16:creationId xmlns:a16="http://schemas.microsoft.com/office/drawing/2014/main" id="{684AC40C-8AB6-283E-4BDC-DEA429ED09D9}"/>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00234073-749D-D408-08C9-CCAEE261FCD5}"/>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B496238-CC1D-D631-6646-02DE3333AB7E}"/>
              </a:ext>
            </a:extLst>
          </p:cNvPr>
          <p:cNvGrpSpPr/>
          <p:nvPr/>
        </p:nvGrpSpPr>
        <p:grpSpPr>
          <a:xfrm>
            <a:off x="1110344" y="2194005"/>
            <a:ext cx="273729" cy="286032"/>
            <a:chOff x="7345680" y="2484120"/>
            <a:chExt cx="904240" cy="944880"/>
          </a:xfrm>
        </p:grpSpPr>
        <p:sp>
          <p:nvSpPr>
            <p:cNvPr id="13" name="Oval 12">
              <a:extLst>
                <a:ext uri="{FF2B5EF4-FFF2-40B4-BE49-F238E27FC236}">
                  <a16:creationId xmlns:a16="http://schemas.microsoft.com/office/drawing/2014/main" id="{B1F74445-EC50-8622-5A2F-AA931A1F3DD7}"/>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Shape 13">
              <a:extLst>
                <a:ext uri="{FF2B5EF4-FFF2-40B4-BE49-F238E27FC236}">
                  <a16:creationId xmlns:a16="http://schemas.microsoft.com/office/drawing/2014/main" id="{81A38458-04B0-3762-CBFF-CE29C0354957}"/>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269F9B75-0AD7-F191-A593-476A3009E070}"/>
              </a:ext>
            </a:extLst>
          </p:cNvPr>
          <p:cNvGrpSpPr/>
          <p:nvPr/>
        </p:nvGrpSpPr>
        <p:grpSpPr>
          <a:xfrm>
            <a:off x="1110344" y="5222888"/>
            <a:ext cx="273729" cy="286032"/>
            <a:chOff x="7345680" y="2484120"/>
            <a:chExt cx="904240" cy="944880"/>
          </a:xfrm>
        </p:grpSpPr>
        <p:sp>
          <p:nvSpPr>
            <p:cNvPr id="16" name="Oval 15">
              <a:extLst>
                <a:ext uri="{FF2B5EF4-FFF2-40B4-BE49-F238E27FC236}">
                  <a16:creationId xmlns:a16="http://schemas.microsoft.com/office/drawing/2014/main" id="{A0422336-0FC7-CB92-F902-13DB756B360B}"/>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Shape 16">
              <a:extLst>
                <a:ext uri="{FF2B5EF4-FFF2-40B4-BE49-F238E27FC236}">
                  <a16:creationId xmlns:a16="http://schemas.microsoft.com/office/drawing/2014/main" id="{3082D317-B954-A5DF-6AC3-C564597DCBD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Hexagon 17">
            <a:extLst>
              <a:ext uri="{FF2B5EF4-FFF2-40B4-BE49-F238E27FC236}">
                <a16:creationId xmlns:a16="http://schemas.microsoft.com/office/drawing/2014/main" id="{6AFE1EB5-9395-FDE6-1B60-0AC03453FFFA}"/>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80323A7B-3A4E-EFEA-78D7-5B3A47BB19E9}"/>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80F87478-CD5E-4027-7C8D-A76A0EF75B3A}"/>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a16="http://schemas.microsoft.com/office/drawing/2014/main" id="{366D574F-2181-C557-8691-0E7ABAE89B63}"/>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9AD339D0-DC2B-1879-4A0E-A26643DD17BF}"/>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983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25DA4-A1B7-B103-E1B3-59170DB2C692}"/>
              </a:ext>
            </a:extLst>
          </p:cNvPr>
          <p:cNvSpPr txBox="1"/>
          <p:nvPr/>
        </p:nvSpPr>
        <p:spPr>
          <a:xfrm>
            <a:off x="1001486" y="699799"/>
            <a:ext cx="5254171" cy="7969489"/>
          </a:xfrm>
          <a:prstGeom prst="rect">
            <a:avLst/>
          </a:prstGeom>
          <a:noFill/>
        </p:spPr>
        <p:txBody>
          <a:bodyPr wrap="square" rtlCol="0">
            <a:spAutoFit/>
          </a:bodyPr>
          <a:lstStyle/>
          <a:p>
            <a:pPr>
              <a:lnSpc>
                <a:spcPct val="107000"/>
              </a:lnSpc>
              <a:spcAft>
                <a:spcPts val="800"/>
              </a:spcAft>
            </a:pPr>
            <a:r>
              <a:rPr lang="es-ES_tradnl" sz="1100" b="1" dirty="0">
                <a:effectLst/>
                <a:latin typeface="Calibri" panose="020F0502020204030204" pitchFamily="34" charset="0"/>
                <a:ea typeface="Calibri" panose="020F0502020204030204" pitchFamily="34" charset="0"/>
                <a:cs typeface="Calibri" panose="020F0502020204030204" pitchFamily="34" charset="0"/>
              </a:rPr>
              <a:t>	RESPONSABILIZARSE DEL PROCESO</a:t>
            </a:r>
            <a:endParaRPr lang="es-ES_trad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_tradnl" sz="1100" b="0" i="0" u="none" strike="noStrike" dirty="0">
                <a:solidFill>
                  <a:srgbClr val="000000"/>
                </a:solidFill>
                <a:effectLst/>
                <a:latin typeface="-webkit-standard"/>
              </a:rPr>
              <a:t>Asumir la responsabilidad tanto de las acciones como de los resultados o consecuencias que se deriven. Esto quiere decir que los organismos y el personal que participen en la gestión de casos deben responsabilizarse ante el/la menor, la familia y la comunidad. Los organismos y personas a cargo de la gestión de casos deben cumplir con los marcos jurídicos y políticos nacionales. También deberán cumplir los códigos y reglamentos profesional, cuando proceda. En los casos donde no haya un marco legal establecido, los principios rectores, las prácticas y recomendaciones que se incluyen en las Normas mínimas para la protección de la infancia pueden servir de base.  Los organismos que adelanten o participen en los servicios de gestión de casos deben responsabilizarse por la capacitación del personal, el desarrollo continuo de capacidades y la supervisión periódica de sus labores para garantizar la calidad de la atención prestada. También deben proporcionar constantemente a los menores y a sus familias oportunidades para dar su opinión y evaluar el apoyo y los servicios que han recibido</a:t>
            </a:r>
            <a:r>
              <a:rPr lang="es-ES_tradnl" sz="1100" dirty="0">
                <a:effectLst/>
                <a:latin typeface="Calibri" panose="020F0502020204030204" pitchFamily="34" charset="0"/>
                <a:ea typeface="Calibri" panose="020F0502020204030204" pitchFamily="34" charset="0"/>
                <a:cs typeface="Calibri" panose="020F0502020204030204" pitchFamily="34" charset="0"/>
              </a:rPr>
              <a:t>.</a:t>
            </a:r>
            <a:endParaRPr lang="es-ES_trad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s-ES_tradnl" sz="11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ES_tradnl" sz="1100" b="1" dirty="0">
                <a:effectLst/>
                <a:latin typeface="Calibri" panose="020F0502020204030204" pitchFamily="34" charset="0"/>
                <a:ea typeface="Calibri" panose="020F0502020204030204" pitchFamily="34" charset="0"/>
                <a:cs typeface="Calibri" panose="020F0502020204030204" pitchFamily="34" charset="0"/>
              </a:rPr>
              <a:t>	LOS SERVICIOS DE GESTIÓN DE CASOS DEBEN: </a:t>
            </a:r>
            <a:endParaRPr lang="es-ES_trad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_tradnl" sz="1100" b="1" dirty="0">
                <a:effectLst/>
                <a:latin typeface="Calibri" panose="020F0502020204030204" pitchFamily="34" charset="0"/>
                <a:ea typeface="Calibri" panose="020F0502020204030204" pitchFamily="34" charset="0"/>
                <a:cs typeface="Calibri" panose="020F0502020204030204" pitchFamily="34" charset="0"/>
              </a:rPr>
              <a:t>SER AMIGABLES</a:t>
            </a:r>
            <a:r>
              <a:rPr lang="es-ES_tradnl" sz="1100" dirty="0">
                <a:effectLst/>
                <a:latin typeface="Calibri" panose="020F0502020204030204" pitchFamily="34" charset="0"/>
                <a:ea typeface="Calibri" panose="020F0502020204030204" pitchFamily="34" charset="0"/>
                <a:cs typeface="Calibri" panose="020F0502020204030204" pitchFamily="34" charset="0"/>
              </a:rPr>
              <a:t>: Esto implica ofrecer servicios que sean adecuados y que estén adaptados a las necesidades de los menores</a:t>
            </a:r>
            <a:r>
              <a:rPr lang="es-ES_tradnl" sz="1100" dirty="0">
                <a:latin typeface="Calibri" panose="020F0502020204030204" pitchFamily="34" charset="0"/>
                <a:ea typeface="Calibri" panose="020F0502020204030204" pitchFamily="34" charset="0"/>
                <a:cs typeface="Calibri" panose="020F0502020204030204" pitchFamily="34" charset="0"/>
              </a:rPr>
              <a:t> (p. ej., ofrecer </a:t>
            </a:r>
            <a:r>
              <a:rPr lang="es-ES_tradnl" sz="1100" dirty="0">
                <a:effectLst/>
                <a:latin typeface="Calibri" panose="020F0502020204030204" pitchFamily="34" charset="0"/>
                <a:ea typeface="Calibri" panose="020F0502020204030204" pitchFamily="34" charset="0"/>
                <a:cs typeface="Calibri" panose="020F0502020204030204" pitchFamily="34" charset="0"/>
              </a:rPr>
              <a:t>información en formatos o lenguajes que niños</a:t>
            </a:r>
            <a:r>
              <a:rPr lang="es-ES_tradnl" sz="1100" dirty="0">
                <a:latin typeface="Calibri" panose="020F0502020204030204" pitchFamily="34" charset="0"/>
                <a:ea typeface="Calibri" panose="020F0502020204030204" pitchFamily="34" charset="0"/>
                <a:cs typeface="Calibri" panose="020F0502020204030204" pitchFamily="34" charset="0"/>
              </a:rPr>
              <a:t>/as de distintas edades </a:t>
            </a:r>
            <a:r>
              <a:rPr lang="es-ES_tradnl" sz="1100" dirty="0">
                <a:effectLst/>
                <a:latin typeface="Calibri" panose="020F0502020204030204" pitchFamily="34" charset="0"/>
                <a:ea typeface="Calibri" panose="020F0502020204030204" pitchFamily="34" charset="0"/>
                <a:cs typeface="Calibri" panose="020F0502020204030204" pitchFamily="34" charset="0"/>
              </a:rPr>
              <a:t>puedan comprender fácilmente ). </a:t>
            </a:r>
            <a:endParaRPr lang="es-ES_trad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_tradnl" sz="1100" b="1" dirty="0">
                <a:effectLst/>
                <a:latin typeface="Calibri" panose="020F0502020204030204" pitchFamily="34" charset="0"/>
                <a:ea typeface="Calibri" panose="020F0502020204030204" pitchFamily="34" charset="0"/>
                <a:cs typeface="Calibri" panose="020F0502020204030204" pitchFamily="34" charset="0"/>
              </a:rPr>
              <a:t>CENTRARSE EN EL/LA MENOR</a:t>
            </a:r>
            <a:r>
              <a:rPr lang="es-ES_tradnl" sz="1100" b="1" dirty="0">
                <a:latin typeface="Calibri" panose="020F0502020204030204" pitchFamily="34" charset="0"/>
                <a:ea typeface="Calibri" panose="020F0502020204030204" pitchFamily="34" charset="0"/>
                <a:cs typeface="Calibri" panose="020F0502020204030204" pitchFamily="34" charset="0"/>
              </a:rPr>
              <a:t>:</a:t>
            </a:r>
            <a:r>
              <a:rPr lang="es-ES_tradnl" sz="1100" dirty="0">
                <a:effectLst/>
                <a:latin typeface="Calibri" panose="020F0502020204030204" pitchFamily="34" charset="0"/>
                <a:ea typeface="Calibri" panose="020F0502020204030204" pitchFamily="34" charset="0"/>
                <a:cs typeface="Calibri" panose="020F0502020204030204" pitchFamily="34" charset="0"/>
              </a:rPr>
              <a:t> Esto quiere decir que los servicios y decisiones se deben planear y ejecutar teniendo en cuenta las necesidades y el interés superior del menor (p. ej., llevar a cabo evaluaciones y reuniones en los horarios que sean convenientes para los menores y sus familias, y no en función de los horarios del personal). </a:t>
            </a:r>
            <a:endParaRPr lang="es-ES_trad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_tradnl" sz="1100" dirty="0">
                <a:effectLst/>
                <a:latin typeface="Calibri" panose="020F0502020204030204" pitchFamily="34" charset="0"/>
                <a:ea typeface="Calibri" panose="020F0502020204030204" pitchFamily="34" charset="0"/>
                <a:cs typeface="Calibri" panose="020F0502020204030204" pitchFamily="34" charset="0"/>
              </a:rPr>
              <a:t> </a:t>
            </a:r>
            <a:endParaRPr lang="es-ES_trad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_tradnl" sz="1100" b="1" dirty="0">
                <a:effectLst/>
                <a:latin typeface="Calibri" panose="020F0502020204030204" pitchFamily="34" charset="0"/>
                <a:ea typeface="Calibri" panose="020F0502020204030204" pitchFamily="34" charset="0"/>
                <a:cs typeface="Calibri" panose="020F0502020204030204" pitchFamily="34" charset="0"/>
              </a:rPr>
              <a:t>	EMPODERAR A LOS MENORES Y A LAS FAMILIAS PARA QUE PUEDAN APROVECHAR SUS FORTALEZAS</a:t>
            </a:r>
            <a:endParaRPr lang="es-ES_trad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CO" sz="1100" b="0" i="0" u="none" strike="noStrike" dirty="0">
                <a:solidFill>
                  <a:srgbClr val="000000"/>
                </a:solidFill>
                <a:effectLst/>
                <a:latin typeface="-webkit-standard"/>
              </a:rPr>
              <a:t>Los menores y las familias suelen contar con recursos y habilidades para ayudarse a sí mismos y para contribuir positivamente a encontrar soluciones a sus problemas. Por tanto, los/as asistentes sociales y los/as supervisores/as deben ayudarles a asumir un rol activo en el proceso de gestión de casos. En la práctica, esto significa que, además de identificar los problemas y prestar servicios, los/as asistentes sociales deben tener en cuenta las fortalezas y recursos del menor y la familia y ayudarlos a incrementar su capacidad para cuidar de sí mismos.</a:t>
            </a:r>
            <a:br>
              <a:rPr lang="es-CO" sz="1100" dirty="0"/>
            </a:br>
            <a:r>
              <a:rPr lang="es-CO" sz="1100" b="0" i="0" u="none" strike="noStrike" dirty="0">
                <a:solidFill>
                  <a:srgbClr val="000000"/>
                </a:solidFill>
                <a:effectLst/>
                <a:latin typeface="-webkit-standard"/>
              </a:rPr>
              <a:t>Si bien los/as asistentes sociales prestan un servicio de gran importancia, en última instancia son las vidas de los menores y sus familia las que se ven afectadas, por lo que siempre deben participar activamente en todas las decisiones que se tomen. Además, fomentar la participación de los menores en las decisiones es parte fundamental del proceso que les ayuda a recuperar su autonomía, a restaurar el control sobre sus vidas y a aumentar su resiliencia</a:t>
            </a:r>
            <a:r>
              <a:rPr lang="en-US" sz="1100" dirty="0">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2F3BCF04-32C0-3662-B0B2-6620B83049B3}"/>
              </a:ext>
            </a:extLst>
          </p:cNvPr>
          <p:cNvGrpSpPr/>
          <p:nvPr/>
        </p:nvGrpSpPr>
        <p:grpSpPr>
          <a:xfrm>
            <a:off x="1110344" y="622576"/>
            <a:ext cx="273729" cy="286032"/>
            <a:chOff x="7345680" y="2484120"/>
            <a:chExt cx="904240" cy="944880"/>
          </a:xfrm>
        </p:grpSpPr>
        <p:sp>
          <p:nvSpPr>
            <p:cNvPr id="10" name="Oval 9">
              <a:extLst>
                <a:ext uri="{FF2B5EF4-FFF2-40B4-BE49-F238E27FC236}">
                  <a16:creationId xmlns:a16="http://schemas.microsoft.com/office/drawing/2014/main" id="{5D15F6D1-C4AE-8F0B-A12C-D6544B2BC8B2}"/>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2C72CDD2-A967-E99A-E776-B824A984A80A}"/>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39F68B5E-05AD-04E4-8840-D55ECC4C78D3}"/>
              </a:ext>
            </a:extLst>
          </p:cNvPr>
          <p:cNvGrpSpPr/>
          <p:nvPr/>
        </p:nvGrpSpPr>
        <p:grpSpPr>
          <a:xfrm>
            <a:off x="1110344" y="3651106"/>
            <a:ext cx="273729" cy="286032"/>
            <a:chOff x="7345680" y="2484120"/>
            <a:chExt cx="904240" cy="944880"/>
          </a:xfrm>
        </p:grpSpPr>
        <p:sp>
          <p:nvSpPr>
            <p:cNvPr id="13" name="Oval 12">
              <a:extLst>
                <a:ext uri="{FF2B5EF4-FFF2-40B4-BE49-F238E27FC236}">
                  <a16:creationId xmlns:a16="http://schemas.microsoft.com/office/drawing/2014/main" id="{1B101EC0-FC4D-8715-DF50-5BDE47C0C12E}"/>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Shape 13">
              <a:extLst>
                <a:ext uri="{FF2B5EF4-FFF2-40B4-BE49-F238E27FC236}">
                  <a16:creationId xmlns:a16="http://schemas.microsoft.com/office/drawing/2014/main" id="{49A1D5F1-5952-84E9-6600-8DAEB2D5154B}"/>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25D584B8-9F5E-51CE-5A50-7D896AA054D0}"/>
              </a:ext>
            </a:extLst>
          </p:cNvPr>
          <p:cNvGrpSpPr/>
          <p:nvPr/>
        </p:nvGrpSpPr>
        <p:grpSpPr>
          <a:xfrm>
            <a:off x="1110344" y="5582745"/>
            <a:ext cx="273729" cy="286032"/>
            <a:chOff x="7345680" y="2484120"/>
            <a:chExt cx="904240" cy="944880"/>
          </a:xfrm>
        </p:grpSpPr>
        <p:sp>
          <p:nvSpPr>
            <p:cNvPr id="16" name="Oval 15">
              <a:extLst>
                <a:ext uri="{FF2B5EF4-FFF2-40B4-BE49-F238E27FC236}">
                  <a16:creationId xmlns:a16="http://schemas.microsoft.com/office/drawing/2014/main" id="{3DBAEEC8-3369-7C03-9F8B-D36F5CB79D09}"/>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Shape 16">
              <a:extLst>
                <a:ext uri="{FF2B5EF4-FFF2-40B4-BE49-F238E27FC236}">
                  <a16:creationId xmlns:a16="http://schemas.microsoft.com/office/drawing/2014/main" id="{A151304B-21E1-380C-722D-B0D768F8AE69}"/>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Hexagon 17">
            <a:extLst>
              <a:ext uri="{FF2B5EF4-FFF2-40B4-BE49-F238E27FC236}">
                <a16:creationId xmlns:a16="http://schemas.microsoft.com/office/drawing/2014/main" id="{86C38E66-336B-8230-F6C1-B8E5AA8601DC}"/>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7FBAACBD-F75C-D64B-2283-07C7004B3C2D}"/>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BA500799-1CF1-89E4-64DC-72D2424E010B}"/>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a16="http://schemas.microsoft.com/office/drawing/2014/main" id="{92AD8106-7F7A-6C44-B1F8-E143DF3FFB1C}"/>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DFCA1688-9ED2-C2E5-23C4-D1EB93B53418}"/>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9556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25DA4-A1B7-B103-E1B3-59170DB2C692}"/>
              </a:ext>
            </a:extLst>
          </p:cNvPr>
          <p:cNvSpPr txBox="1"/>
          <p:nvPr/>
        </p:nvSpPr>
        <p:spPr>
          <a:xfrm>
            <a:off x="1016000" y="699799"/>
            <a:ext cx="5239657" cy="8929624"/>
          </a:xfrm>
          <a:prstGeom prst="rect">
            <a:avLst/>
          </a:prstGeom>
          <a:noFill/>
        </p:spPr>
        <p:txBody>
          <a:bodyPr wrap="square" rtlCol="0">
            <a:spAutoFit/>
          </a:bodyPr>
          <a:lstStyle/>
          <a:p>
            <a:pPr lvl="1">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TOMAR DECISIONES SOBRE LA BASE DE UN CONOCIMIENTO PROFUNDO DE LAS ETAPAS DEL DESARROLLO INFANTIL, LOS DERECHOS DEL NIÑO Y LA PROTECCIÓN DE LA INFANCIA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CO" sz="1100" b="0" i="0" u="none" strike="noStrike" dirty="0">
                <a:solidFill>
                  <a:srgbClr val="000000"/>
                </a:solidFill>
                <a:effectLst/>
                <a:latin typeface="-webkit-standard"/>
              </a:rPr>
              <a:t>Para llevar a cabo las evaluaciones y las intervenciones deben tenerse en cuenta aspectos como el desarrollo infantil, los derechos del niño y la protección de la infancia (p. ej., comprender el grado de vulnerabilidad, los factores de riesgo y la dinámica familiar). Conocer las etapas de desarrollo infantil ayuda a los/as asistentes sociales a determinar cómo hacer participar a los menores y cómo comunicarse con ellos en función de su edad y su desarrollo. Puesto que las normas sobre el trato a los niños varían de una cultura a otra y de una región a otra, para garantizar el cumplimiento de la normativa internacional en los casos es fundamental que los/as asistentes sociales conozcan los derechos del niño y los apliquen en la toma de decisiones. Por último, el personal que trabaje con menores afectados por crisis humanitarias, explotados sexualmente, no acompañados o separados de sus familias también debe haber sido debidamente capacitado para tratar casos de este tipo. Sin esos conocimientos, es posible que los planes de caso no respondan adecuadamente a las necesidades y derechos de los menores, e incluso, que puedan llegar a perjudicarlos.</a:t>
            </a:r>
            <a:br>
              <a:rPr lang="es-CO" sz="1100" b="0" i="0" u="none" strike="noStrike" dirty="0">
                <a:solidFill>
                  <a:srgbClr val="000000"/>
                </a:solidFill>
                <a:effectLst/>
                <a:latin typeface="-webkit-standard"/>
              </a:rPr>
            </a:br>
            <a:endParaRPr lang="en-US" sz="11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PROMOVER LA PARTICIPACIÓN SIGNIFICATIVA DE LOS MENORES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CO" sz="1100" b="0" i="0" u="none" strike="noStrike" dirty="0">
                <a:solidFill>
                  <a:srgbClr val="000000"/>
                </a:solidFill>
                <a:effectLst/>
                <a:latin typeface="-webkit-standard"/>
              </a:rPr>
              <a:t>Los niños tienen derecho a expresar su opinión sobre sus experiencias y a participar en las decisiones que afectan sus vidas. Los/as asistentes sociales tienen la responsabilidad de informar a los/as menores de su derecho a participar -incluyendo el derecho a no responder a preguntas que les incomoden- y de defender este derecho a lo largo de todo el proceso de gestión del caso. Al promover la participación de los menores debe tenerse en cuenta la cultura. Por ese motivo, siempre que hablar en público pueda suponer un riesgo para los menores, los/as asistentes sociales tendrán la responsabilidad de crear espacios seguros y confidenciales donde puedan participar.</a:t>
            </a:r>
            <a:r>
              <a:rPr lang="es-CO" sz="1100" dirty="0"/>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OFRECER SERVICIOS Y PROCEDIMIENTOS ADECUADOS AL CONTEXTO CULTURAL</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CO" sz="1100" b="0" i="0" u="none" strike="noStrike" dirty="0">
                <a:solidFill>
                  <a:srgbClr val="000000"/>
                </a:solidFill>
                <a:effectLst/>
                <a:latin typeface="-webkit-standard"/>
              </a:rPr>
              <a:t>Los/as asistentes sociales y los organismos deben reconocer y respetar la diversidad de las comunidades y ser conscientes de las diferencias a nivel individual, familiar, colectivo y comunitario. Esto es esencial tanto para evaluar correctamente la situación del menor, como para mejorar la capacidad de los asistentes sociales para trabajar con eficacia y encontrar soluciones que promuevan el cuidado y </a:t>
            </a:r>
            <a:r>
              <a:rPr lang="es-CO" sz="1100" dirty="0">
                <a:solidFill>
                  <a:srgbClr val="000000"/>
                </a:solidFill>
                <a:latin typeface="-webkit-standard"/>
              </a:rPr>
              <a:t>la </a:t>
            </a:r>
            <a:r>
              <a:rPr lang="es-CO" sz="1100" b="0" i="0" u="none" strike="noStrike" dirty="0">
                <a:solidFill>
                  <a:srgbClr val="000000"/>
                </a:solidFill>
                <a:effectLst/>
                <a:latin typeface="-webkit-standard"/>
              </a:rPr>
              <a:t>protección de la infancia, y se ajusten a las creencias y valores de los menores y sus familias. Si una medida entra en conflicto con los valores de una comunidad, lo más importante será velar por el interés superior del menor y garantizar que las decisiones no supongan riesgos adicionales para ellos. Ante problemas como la privación del derecho a la educación en el caso de las niñas o el trabajo infantil, los/as asistentes sociales deben formular estrategias para reducir su impacto e intentar abordar sus causas (p. ej., dar dar acceso prioritario a programas de transferencia de efectivo o generación de recursos a las familias que envíen a las niñas a la escuela). Cabe resaltar que, en algunos contextos, combatir estas prácticas perjudiciales puede generar problemas y riesgos adicionales para los menores, las familias, las comunidades e, incluso también, para los/as asistentes sociales. Por ello es importante que todas las decisiones se fundamenten en una evaluación rigurosa de los riesgos, en el principio de "no hacer daño" y en el interés superior del menor.</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975883FB-49F0-9DFB-13A5-9CDDDE964E3C}"/>
              </a:ext>
            </a:extLst>
          </p:cNvPr>
          <p:cNvGrpSpPr/>
          <p:nvPr/>
        </p:nvGrpSpPr>
        <p:grpSpPr>
          <a:xfrm>
            <a:off x="1110344" y="765592"/>
            <a:ext cx="273729" cy="286032"/>
            <a:chOff x="7345680" y="2484120"/>
            <a:chExt cx="904240" cy="944880"/>
          </a:xfrm>
        </p:grpSpPr>
        <p:sp>
          <p:nvSpPr>
            <p:cNvPr id="10" name="Oval 9">
              <a:extLst>
                <a:ext uri="{FF2B5EF4-FFF2-40B4-BE49-F238E27FC236}">
                  <a16:creationId xmlns:a16="http://schemas.microsoft.com/office/drawing/2014/main" id="{1FDA75DF-05EF-A1E6-8E53-973F39A3080D}"/>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13BF9A52-E4AB-030A-9666-0D3ACF71865C}"/>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D3A4923F-AA21-3ECD-F21A-8B1FF744626C}"/>
              </a:ext>
            </a:extLst>
          </p:cNvPr>
          <p:cNvGrpSpPr/>
          <p:nvPr/>
        </p:nvGrpSpPr>
        <p:grpSpPr>
          <a:xfrm>
            <a:off x="1110344" y="4091841"/>
            <a:ext cx="273729" cy="286032"/>
            <a:chOff x="7345680" y="2484120"/>
            <a:chExt cx="904240" cy="944880"/>
          </a:xfrm>
        </p:grpSpPr>
        <p:sp>
          <p:nvSpPr>
            <p:cNvPr id="13" name="Oval 12">
              <a:extLst>
                <a:ext uri="{FF2B5EF4-FFF2-40B4-BE49-F238E27FC236}">
                  <a16:creationId xmlns:a16="http://schemas.microsoft.com/office/drawing/2014/main" id="{89821562-90FE-DD60-C438-BB31A3A22AF6}"/>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Shape 13">
              <a:extLst>
                <a:ext uri="{FF2B5EF4-FFF2-40B4-BE49-F238E27FC236}">
                  <a16:creationId xmlns:a16="http://schemas.microsoft.com/office/drawing/2014/main" id="{BEDEB7BC-B095-70BA-22F1-934E22DCB72A}"/>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DBDFC7AE-EB61-CE0E-3205-7E51860B7C75}"/>
              </a:ext>
            </a:extLst>
          </p:cNvPr>
          <p:cNvGrpSpPr/>
          <p:nvPr/>
        </p:nvGrpSpPr>
        <p:grpSpPr>
          <a:xfrm>
            <a:off x="1110344" y="5944362"/>
            <a:ext cx="273729" cy="286032"/>
            <a:chOff x="7345680" y="2484120"/>
            <a:chExt cx="904240" cy="944880"/>
          </a:xfrm>
        </p:grpSpPr>
        <p:sp>
          <p:nvSpPr>
            <p:cNvPr id="16" name="Oval 15">
              <a:extLst>
                <a:ext uri="{FF2B5EF4-FFF2-40B4-BE49-F238E27FC236}">
                  <a16:creationId xmlns:a16="http://schemas.microsoft.com/office/drawing/2014/main" id="{5C98A579-34B6-CCC7-38F9-A1B976314892}"/>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Shape 16">
              <a:extLst>
                <a:ext uri="{FF2B5EF4-FFF2-40B4-BE49-F238E27FC236}">
                  <a16:creationId xmlns:a16="http://schemas.microsoft.com/office/drawing/2014/main" id="{AEBEE658-4F6B-2EEA-38DF-153BF9E0E919}"/>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Hexagon 17">
            <a:extLst>
              <a:ext uri="{FF2B5EF4-FFF2-40B4-BE49-F238E27FC236}">
                <a16:creationId xmlns:a16="http://schemas.microsoft.com/office/drawing/2014/main" id="{B8CEE87C-FE2A-7633-0510-472EEDC4D477}"/>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942CDDDA-C4C8-8F1C-3D79-AA1EE4E3E4CC}"/>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2E45A560-6400-B25B-AE86-BD5B5A88C3C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a16="http://schemas.microsoft.com/office/drawing/2014/main" id="{B77FBED9-1FB2-3A43-7E78-982AF326C6FF}"/>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80827D76-4DDE-3E50-1AEF-E0BFEA9CD245}"/>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5716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25DA4-A1B7-B103-E1B3-59170DB2C692}"/>
              </a:ext>
            </a:extLst>
          </p:cNvPr>
          <p:cNvSpPr txBox="1"/>
          <p:nvPr/>
        </p:nvSpPr>
        <p:spPr>
          <a:xfrm>
            <a:off x="1001486" y="699799"/>
            <a:ext cx="5254171" cy="8229176"/>
          </a:xfrm>
          <a:prstGeom prst="rect">
            <a:avLst/>
          </a:prstGeom>
          <a:noFill/>
        </p:spPr>
        <p:txBody>
          <a:bodyPr wrap="square" rtlCol="0">
            <a:spAutoFit/>
          </a:bodyPr>
          <a:lstStyle/>
          <a:p>
            <a:pPr>
              <a:lnSpc>
                <a:spcPct val="107000"/>
              </a:lnSpc>
              <a:spcAft>
                <a:spcPts val="800"/>
              </a:spcAft>
            </a:pPr>
            <a:r>
              <a:rPr lang="es-ES_tradnl" sz="1100" b="1" dirty="0">
                <a:effectLst/>
                <a:latin typeface="Calibri" panose="020F0502020204030204" pitchFamily="34" charset="0"/>
                <a:ea typeface="Calibri" panose="020F0502020204030204" pitchFamily="34" charset="0"/>
                <a:cs typeface="Calibri" panose="020F0502020204030204" pitchFamily="34" charset="0"/>
              </a:rPr>
              <a:t>	TRABAJO COORDINADO Y EN EQUIPO</a:t>
            </a:r>
            <a:endParaRPr lang="es-ES_trad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_tradnl" sz="1100" dirty="0">
                <a:effectLst/>
                <a:latin typeface="Calibri" panose="020F0502020204030204" pitchFamily="34" charset="0"/>
                <a:ea typeface="Calibri" panose="020F0502020204030204" pitchFamily="34" charset="0"/>
                <a:cs typeface="Calibri" panose="020F0502020204030204" pitchFamily="34" charset="0"/>
              </a:rPr>
              <a:t>Los programas de protección de la infancia son más efectivos cuando los organismos trabajan en equipo e involucran a las comunidades, a las familias y a los menores en sus esfuerzos. </a:t>
            </a:r>
            <a:r>
              <a:rPr lang="es-ES_tradnl" sz="1100" b="0" i="0" u="none" strike="noStrike" dirty="0">
                <a:solidFill>
                  <a:srgbClr val="000000"/>
                </a:solidFill>
                <a:effectLst/>
                <a:latin typeface="-webkit-standard"/>
              </a:rPr>
              <a:t>La gestión de casos puede ser un mecanismo para mejorar la coordinación y cooperación entre los actores y entidades responsables de la protección de la infancia, por ejemplo, los líderes comunitarios, el gobierno, los proveedores de servicios, las organizaciones de base comunitaria, las ONG locales y los organismos internacionales. Los protocolos sobre el intercambio de información y las remisiones de casos son de gran ayuda para garantizar la calidad de la gestión de casos, la confidencialidad y el interés superior del menor. En particular, las organizaciones internacionales tienen la responsabilidad de coordinar sus actividades y esfuerzos con los gobiernos y las ONG locales para garantizar que los sistemas vigentes puedan mejorar y que sus esfuerzos estén coordinados</a:t>
            </a:r>
            <a:r>
              <a:rPr lang="es-ES_tradnl" sz="1100" dirty="0">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endParaRPr lang="es-ES_tradnl" sz="1100" b="1" dirty="0">
              <a:effectLst/>
              <a:latin typeface="Calibri" panose="020F0502020204030204" pitchFamily="34" charset="0"/>
              <a:ea typeface="Calibri" panose="020F0502020204030204" pitchFamily="34" charset="0"/>
              <a:cs typeface="Calibri" panose="020F0502020204030204" pitchFamily="34" charset="0"/>
            </a:endParaRPr>
          </a:p>
          <a:p>
            <a:pPr lvl="1">
              <a:lnSpc>
                <a:spcPct val="107000"/>
              </a:lnSpc>
              <a:spcAft>
                <a:spcPts val="800"/>
              </a:spcAft>
            </a:pPr>
            <a:r>
              <a:rPr lang="es-ES_tradnl" sz="1100" b="1" dirty="0">
                <a:effectLst/>
                <a:latin typeface="Calibri" panose="020F0502020204030204" pitchFamily="34" charset="0"/>
                <a:ea typeface="Calibri" panose="020F0502020204030204" pitchFamily="34" charset="0"/>
                <a:cs typeface="Calibri" panose="020F0502020204030204" pitchFamily="34" charset="0"/>
              </a:rPr>
              <a:t>RESPETAR LOS LÍMITES PROFESIONALES Y GESTIONAR LOS CONFLICTOS DE INTERESES</a:t>
            </a:r>
            <a:endParaRPr lang="es-ES_trad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CO" sz="1100" b="0" i="0" u="none" strike="noStrike" dirty="0">
                <a:solidFill>
                  <a:srgbClr val="000000"/>
                </a:solidFill>
                <a:effectLst/>
                <a:latin typeface="-webkit-standard"/>
              </a:rPr>
              <a:t>Los/as asistentes sociales y los organismos deben actuar con integridad y no abusar del poder ni de la confianza del menor o de su familia. Los/as asistentes sociales no deben pedir ni aceptar favores, pagos o regalos a cambio de sus servicios o apoyo. Por lo tanto, deben respetar y reconocer sus límites tanto a nivel personal como profesional. Asimismo, debe haber medidas claras para abordar los conflictos de intereses que puedan surgir. Un posible conflicto de este tipo puede darse si el/la asistente social y el menor son parientes o si pertenecen a un mismo grupo social, o cuando el/la asistente social del menor es también el/la asistente social de la persona responsable del abuso. Por este motivo, los/as asistentes sociales y organismos deben tomar medidas para resolver estas cuestiones de forma que el/la menor no se vea perjudicado/a ni beneficiado/a injustamente por la situación</a:t>
            </a:r>
            <a:r>
              <a:rPr lang="es-ES_tradnl" sz="1100" dirty="0">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s-ES_tradnl" sz="1100" dirty="0">
                <a:effectLst/>
                <a:latin typeface="Calibri" panose="020F0502020204030204" pitchFamily="34" charset="0"/>
                <a:ea typeface="Calibri" panose="020F0502020204030204" pitchFamily="34" charset="0"/>
                <a:cs typeface="Calibri" panose="020F0502020204030204" pitchFamily="34" charset="0"/>
              </a:rPr>
              <a:t> </a:t>
            </a:r>
            <a:endParaRPr lang="es-ES_trad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_tradnl" sz="1100" b="1" dirty="0">
                <a:effectLst/>
                <a:latin typeface="Calibri" panose="020F0502020204030204" pitchFamily="34" charset="0"/>
                <a:ea typeface="Calibri" panose="020F0502020204030204" pitchFamily="34" charset="0"/>
                <a:cs typeface="Calibri" panose="020F0502020204030204" pitchFamily="34" charset="0"/>
              </a:rPr>
              <a:t>	CUMPLIR LAS LEYES Y POLÍTICAS DE DENUNCIA OBLIGATORIA</a:t>
            </a:r>
            <a:endParaRPr lang="es-ES_trad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CO" sz="1100" b="0" i="0" u="none" strike="noStrike" dirty="0">
                <a:solidFill>
                  <a:srgbClr val="000000"/>
                </a:solidFill>
                <a:effectLst/>
                <a:latin typeface="-webkit-standard"/>
              </a:rPr>
              <a:t>En muchos países es obligatorio denunciar los casos de maltrato infantil, lo que obliga a determinados actores (p. ej., los encargados de la protección de la infancia o el personal médico) a notificar a las autoridades competentes sobre estos casos. Esto puede suponer un reto para los/as asistentes sociales, en especial en los casos de carácter muy confidencial en donde compartir información con otros actores pueda suponer un riesgo significativo para el menor. Esto es especialmente preocupante cuando no existen o no se siguen los protocolos de protección de datos de forma rigurosa. En el sector humanitario, cuando la seguridad de las personas implicadas es motivo de preocupación, lo más recomendable es tomar las decisiones sobre la obligación de notificar a las autoridades en función de cada caso, teniendo en cuenta las normas y prácticas locales vigentes en el país correspondiente y partiendo siempre de la base del interés superior del menor</a:t>
            </a:r>
            <a:r>
              <a:rPr lang="es-ES_tradnl" sz="1100" dirty="0">
                <a:effectLst/>
                <a:latin typeface="Calibri" panose="020F0502020204030204" pitchFamily="34" charset="0"/>
                <a:ea typeface="Calibri" panose="020F0502020204030204" pitchFamily="34" charset="0"/>
                <a:cs typeface="Calibri" panose="020F0502020204030204" pitchFamily="34" charset="0"/>
              </a:rPr>
              <a:t>.</a:t>
            </a:r>
            <a:endParaRPr lang="es-ES_tradnl"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AEB3099-9FA9-89E9-FD8B-2145CEFD1365}"/>
              </a:ext>
            </a:extLst>
          </p:cNvPr>
          <p:cNvGrpSpPr/>
          <p:nvPr/>
        </p:nvGrpSpPr>
        <p:grpSpPr>
          <a:xfrm>
            <a:off x="1110344" y="622576"/>
            <a:ext cx="273729" cy="286032"/>
            <a:chOff x="7345680" y="2484120"/>
            <a:chExt cx="904240" cy="944880"/>
          </a:xfrm>
        </p:grpSpPr>
        <p:sp>
          <p:nvSpPr>
            <p:cNvPr id="10" name="Oval 9">
              <a:extLst>
                <a:ext uri="{FF2B5EF4-FFF2-40B4-BE49-F238E27FC236}">
                  <a16:creationId xmlns:a16="http://schemas.microsoft.com/office/drawing/2014/main" id="{3B7FDD3F-B83C-3E28-A4E4-3434F3E4BE46}"/>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CD6F54A2-F46A-39EA-A0B5-F178FC43A80A}"/>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AC1270EB-B08E-366B-FFC2-26A622FF652F}"/>
              </a:ext>
            </a:extLst>
          </p:cNvPr>
          <p:cNvGrpSpPr/>
          <p:nvPr/>
        </p:nvGrpSpPr>
        <p:grpSpPr>
          <a:xfrm>
            <a:off x="1110344" y="3599775"/>
            <a:ext cx="273729" cy="286032"/>
            <a:chOff x="7345680" y="2484120"/>
            <a:chExt cx="904240" cy="944880"/>
          </a:xfrm>
        </p:grpSpPr>
        <p:sp>
          <p:nvSpPr>
            <p:cNvPr id="16" name="Oval 15">
              <a:extLst>
                <a:ext uri="{FF2B5EF4-FFF2-40B4-BE49-F238E27FC236}">
                  <a16:creationId xmlns:a16="http://schemas.microsoft.com/office/drawing/2014/main" id="{4A221C24-7E62-9186-B371-8AF0CBB699A5}"/>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Shape 16">
              <a:extLst>
                <a:ext uri="{FF2B5EF4-FFF2-40B4-BE49-F238E27FC236}">
                  <a16:creationId xmlns:a16="http://schemas.microsoft.com/office/drawing/2014/main" id="{F69BAC24-59A1-CD21-DD72-EB52DEDE714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053E536D-EC44-DBD8-D5C5-B731D24F8EA0}"/>
              </a:ext>
            </a:extLst>
          </p:cNvPr>
          <p:cNvGrpSpPr/>
          <p:nvPr/>
        </p:nvGrpSpPr>
        <p:grpSpPr>
          <a:xfrm>
            <a:off x="1110344" y="6241197"/>
            <a:ext cx="273729" cy="286032"/>
            <a:chOff x="7345680" y="2484120"/>
            <a:chExt cx="904240" cy="944880"/>
          </a:xfrm>
        </p:grpSpPr>
        <p:sp>
          <p:nvSpPr>
            <p:cNvPr id="19" name="Oval 18">
              <a:extLst>
                <a:ext uri="{FF2B5EF4-FFF2-40B4-BE49-F238E27FC236}">
                  <a16:creationId xmlns:a16="http://schemas.microsoft.com/office/drawing/2014/main" id="{1E68B834-1443-E56B-6DCF-A8E1BE75774F}"/>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L-Shape 19">
              <a:extLst>
                <a:ext uri="{FF2B5EF4-FFF2-40B4-BE49-F238E27FC236}">
                  <a16:creationId xmlns:a16="http://schemas.microsoft.com/office/drawing/2014/main" id="{BA9CE626-71CE-6BFF-12A4-180AA589F04E}"/>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Hexagon 20">
            <a:extLst>
              <a:ext uri="{FF2B5EF4-FFF2-40B4-BE49-F238E27FC236}">
                <a16:creationId xmlns:a16="http://schemas.microsoft.com/office/drawing/2014/main" id="{DB2F717F-CC93-731F-4DFA-AD3A93454979}"/>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5B73EF40-33D6-BCCD-10C9-B9415804F3EB}"/>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35A1A8C7-0379-7D36-61B0-8E734FBBBC9B}"/>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32">
            <a:extLst>
              <a:ext uri="{FF2B5EF4-FFF2-40B4-BE49-F238E27FC236}">
                <a16:creationId xmlns:a16="http://schemas.microsoft.com/office/drawing/2014/main" id="{CD0084BA-3296-091E-3EA8-03808BB13469}"/>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26102474-F7A3-12AB-12A1-A8C2E5003023}"/>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6237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5CCDD9EF-EFE2-94CB-D186-98593C3EDF47}"/>
              </a:ext>
            </a:extLst>
          </p:cNvPr>
          <p:cNvSpPr/>
          <p:nvPr/>
        </p:nvSpPr>
        <p:spPr>
          <a:xfrm rot="1782986">
            <a:off x="-1328855" y="5145441"/>
            <a:ext cx="3595260" cy="3099365"/>
          </a:xfrm>
          <a:prstGeom prst="hexagon">
            <a:avLst>
              <a:gd name="adj" fmla="val 28965"/>
              <a:gd name="vf" fmla="val 11547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A428794B-ECA7-DE89-FBE0-8AFD101D720D}"/>
              </a:ext>
            </a:extLst>
          </p:cNvPr>
          <p:cNvSpPr/>
          <p:nvPr/>
        </p:nvSpPr>
        <p:spPr>
          <a:xfrm rot="1782986">
            <a:off x="4678406" y="654853"/>
            <a:ext cx="3595260" cy="3099365"/>
          </a:xfrm>
          <a:prstGeom prst="hexagon">
            <a:avLst>
              <a:gd name="adj" fmla="val 28965"/>
              <a:gd name="vf" fmla="val 11547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Rectangle 24">
            <a:extLst>
              <a:ext uri="{FF2B5EF4-FFF2-40B4-BE49-F238E27FC236}">
                <a16:creationId xmlns:a16="http://schemas.microsoft.com/office/drawing/2014/main" id="{98A66D72-A99F-992C-DF80-ACA4C2315DDB}"/>
              </a:ext>
            </a:extLst>
          </p:cNvPr>
          <p:cNvSpPr/>
          <p:nvPr/>
        </p:nvSpPr>
        <p:spPr>
          <a:xfrm>
            <a:off x="2501900" y="2149381"/>
            <a:ext cx="3745466" cy="107118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TextBox 25">
            <a:extLst>
              <a:ext uri="{FF2B5EF4-FFF2-40B4-BE49-F238E27FC236}">
                <a16:creationId xmlns:a16="http://schemas.microsoft.com/office/drawing/2014/main" id="{A2DB997E-65E0-1E3D-7930-CEEAEA3AA6CF}"/>
              </a:ext>
            </a:extLst>
          </p:cNvPr>
          <p:cNvSpPr txBox="1"/>
          <p:nvPr/>
        </p:nvSpPr>
        <p:spPr>
          <a:xfrm>
            <a:off x="993324" y="1696523"/>
            <a:ext cx="5264812" cy="600164"/>
          </a:xfrm>
          <a:prstGeom prst="rect">
            <a:avLst/>
          </a:prstGeom>
          <a:noFill/>
          <a:ln>
            <a:noFill/>
          </a:ln>
        </p:spPr>
        <p:txBody>
          <a:bodyPr wrap="square" rtlCol="0">
            <a:spAutoFit/>
          </a:bodyPr>
          <a:lstStyle/>
          <a:p>
            <a:r>
              <a:rPr lang="es-ES_tradnl" sz="1100" b="1"/>
              <a:t>Repase los objetivos de aprendizaje y escriba su reflexión.</a:t>
            </a:r>
          </a:p>
          <a:p>
            <a:r>
              <a:rPr lang="es-ES_tradnl" sz="1100" b="1"/>
              <a:t>
</a:t>
            </a:r>
          </a:p>
        </p:txBody>
      </p:sp>
      <p:sp>
        <p:nvSpPr>
          <p:cNvPr id="31" name="TextBox 30">
            <a:extLst>
              <a:ext uri="{FF2B5EF4-FFF2-40B4-BE49-F238E27FC236}">
                <a16:creationId xmlns:a16="http://schemas.microsoft.com/office/drawing/2014/main" id="{142A6B2A-943D-99DD-D08F-26A60AB483A9}"/>
              </a:ext>
            </a:extLst>
          </p:cNvPr>
          <p:cNvSpPr txBox="1"/>
          <p:nvPr/>
        </p:nvSpPr>
        <p:spPr>
          <a:xfrm>
            <a:off x="993326" y="2107349"/>
            <a:ext cx="1321602" cy="1366698"/>
          </a:xfrm>
          <a:prstGeom prst="rect">
            <a:avLst/>
          </a:prstGeom>
          <a:noFill/>
          <a:ln>
            <a:noFill/>
          </a:ln>
        </p:spPr>
        <p:txBody>
          <a:bodyPr wrap="square" lIns="90000" tIns="90000" rIns="90000" bIns="90000" rtlCol="0">
            <a:spAutoFit/>
          </a:bodyPr>
          <a:lstStyle/>
          <a:p>
            <a:r>
              <a:rPr lang="es-ES_tradnl" sz="1100"/>
              <a:t>¿En qué áreas o aspectos de la formación cree que tiene mayor confianza o conocimiento ahora? </a:t>
            </a:r>
          </a:p>
        </p:txBody>
      </p:sp>
      <p:sp>
        <p:nvSpPr>
          <p:cNvPr id="32" name="Rectangle 31">
            <a:extLst>
              <a:ext uri="{FF2B5EF4-FFF2-40B4-BE49-F238E27FC236}">
                <a16:creationId xmlns:a16="http://schemas.microsoft.com/office/drawing/2014/main" id="{2A746533-6408-02E7-785E-B15272049315}"/>
              </a:ext>
            </a:extLst>
          </p:cNvPr>
          <p:cNvSpPr/>
          <p:nvPr/>
        </p:nvSpPr>
        <p:spPr>
          <a:xfrm>
            <a:off x="2501900" y="3398040"/>
            <a:ext cx="3745466" cy="111893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TextBox 33">
            <a:extLst>
              <a:ext uri="{FF2B5EF4-FFF2-40B4-BE49-F238E27FC236}">
                <a16:creationId xmlns:a16="http://schemas.microsoft.com/office/drawing/2014/main" id="{FB50AB41-A642-7C4E-A2FF-F568900745F5}"/>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s-ES_tradnl" sz="1100"/>
              <a:t>¿Sobre qué objetivos de aprendizaje necesitaría más información, práctica o apoyo? </a:t>
            </a:r>
          </a:p>
        </p:txBody>
      </p:sp>
      <p:sp>
        <p:nvSpPr>
          <p:cNvPr id="36" name="TextBox 35">
            <a:extLst>
              <a:ext uri="{FF2B5EF4-FFF2-40B4-BE49-F238E27FC236}">
                <a16:creationId xmlns:a16="http://schemas.microsoft.com/office/drawing/2014/main" id="{64827859-2115-FA64-543C-D320AD1B02C8}"/>
              </a:ext>
            </a:extLst>
          </p:cNvPr>
          <p:cNvSpPr txBox="1"/>
          <p:nvPr/>
        </p:nvSpPr>
        <p:spPr>
          <a:xfrm>
            <a:off x="993324" y="1264346"/>
            <a:ext cx="5254042" cy="276999"/>
          </a:xfrm>
          <a:prstGeom prst="rect">
            <a:avLst/>
          </a:prstGeom>
          <a:noFill/>
        </p:spPr>
        <p:txBody>
          <a:bodyPr wrap="square" rtlCol="0">
            <a:spAutoFit/>
          </a:bodyPr>
          <a:lstStyle/>
          <a:p>
            <a:r>
              <a:rPr lang="es-ES_tradnl" sz="1200" b="1" spc="300">
                <a:solidFill>
                  <a:schemeClr val="tx1"/>
                </a:solidFill>
              </a:rPr>
              <a:t>OBJETIVOS DE APRENDIZAJE</a:t>
            </a:r>
          </a:p>
        </p:txBody>
      </p:sp>
      <p:sp>
        <p:nvSpPr>
          <p:cNvPr id="37" name="TextBox 36">
            <a:extLst>
              <a:ext uri="{FF2B5EF4-FFF2-40B4-BE49-F238E27FC236}">
                <a16:creationId xmlns:a16="http://schemas.microsoft.com/office/drawing/2014/main" id="{0B6EF85F-0EBE-267C-B7F9-C9F93464D4B5}"/>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5FC6C5"/>
                </a:highlight>
                <a:latin typeface="Calibri"/>
                <a:ea typeface="Calibri"/>
                <a:cs typeface="Calibri"/>
                <a:sym typeface="Calibri"/>
              </a:rPr>
              <a:t>SESIÓN 5: CIERRE DEL MÓDULO</a:t>
            </a:r>
          </a:p>
        </p:txBody>
      </p:sp>
      <p:sp>
        <p:nvSpPr>
          <p:cNvPr id="39" name="TextBox 38">
            <a:extLst>
              <a:ext uri="{FF2B5EF4-FFF2-40B4-BE49-F238E27FC236}">
                <a16:creationId xmlns:a16="http://schemas.microsoft.com/office/drawing/2014/main" id="{6CD43E3E-4465-37FD-046A-5EF2E93ED900}"/>
              </a:ext>
            </a:extLst>
          </p:cNvPr>
          <p:cNvSpPr txBox="1"/>
          <p:nvPr/>
        </p:nvSpPr>
        <p:spPr>
          <a:xfrm>
            <a:off x="993324" y="5187134"/>
            <a:ext cx="5254042" cy="276999"/>
          </a:xfrm>
          <a:prstGeom prst="rect">
            <a:avLst/>
          </a:prstGeom>
          <a:noFill/>
        </p:spPr>
        <p:txBody>
          <a:bodyPr wrap="square" rtlCol="0">
            <a:spAutoFit/>
          </a:bodyPr>
          <a:lstStyle/>
          <a:p>
            <a:r>
              <a:rPr lang="es-ES_tradnl" sz="1200" b="1" spc="300">
                <a:solidFill>
                  <a:schemeClr val="tx1"/>
                </a:solidFill>
              </a:rPr>
              <a:t>REFLEXIÓN</a:t>
            </a:r>
          </a:p>
        </p:txBody>
      </p:sp>
      <p:sp>
        <p:nvSpPr>
          <p:cNvPr id="49" name="Rectangle 48">
            <a:extLst>
              <a:ext uri="{FF2B5EF4-FFF2-40B4-BE49-F238E27FC236}">
                <a16:creationId xmlns:a16="http://schemas.microsoft.com/office/drawing/2014/main" id="{205C7EF8-1C83-00AC-5D96-20B4DDEC9A2D}"/>
              </a:ext>
            </a:extLst>
          </p:cNvPr>
          <p:cNvSpPr/>
          <p:nvPr/>
        </p:nvSpPr>
        <p:spPr>
          <a:xfrm>
            <a:off x="2501900" y="5633117"/>
            <a:ext cx="3745466" cy="939353"/>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TextBox 51">
            <a:extLst>
              <a:ext uri="{FF2B5EF4-FFF2-40B4-BE49-F238E27FC236}">
                <a16:creationId xmlns:a16="http://schemas.microsoft.com/office/drawing/2014/main" id="{6C42F477-A5B7-C93B-CB9D-6E813C58ECA4}"/>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s-ES_tradnl" sz="1100"/>
              <a:t>¿Qué ha llamado su atención?</a:t>
            </a:r>
          </a:p>
        </p:txBody>
      </p:sp>
      <p:sp>
        <p:nvSpPr>
          <p:cNvPr id="53" name="Rectangle 52">
            <a:extLst>
              <a:ext uri="{FF2B5EF4-FFF2-40B4-BE49-F238E27FC236}">
                <a16:creationId xmlns:a16="http://schemas.microsoft.com/office/drawing/2014/main" id="{690351DF-7E65-24A0-9BB6-CA63BB539923}"/>
              </a:ext>
            </a:extLst>
          </p:cNvPr>
          <p:cNvSpPr/>
          <p:nvPr/>
        </p:nvSpPr>
        <p:spPr>
          <a:xfrm>
            <a:off x="2501900" y="6753342"/>
            <a:ext cx="3745466" cy="98123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TextBox 53">
            <a:extLst>
              <a:ext uri="{FF2B5EF4-FFF2-40B4-BE49-F238E27FC236}">
                <a16:creationId xmlns:a16="http://schemas.microsoft.com/office/drawing/2014/main" id="{89D37B5A-49BC-A940-EC81-CD4AF0E2F823}"/>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s-ES_tradnl" sz="1100"/>
              <a:t>¿Qué ha sido difícil?</a:t>
            </a:r>
          </a:p>
        </p:txBody>
      </p:sp>
      <p:sp>
        <p:nvSpPr>
          <p:cNvPr id="55" name="Rectangle 54">
            <a:extLst>
              <a:ext uri="{FF2B5EF4-FFF2-40B4-BE49-F238E27FC236}">
                <a16:creationId xmlns:a16="http://schemas.microsoft.com/office/drawing/2014/main" id="{EA9EF037-5D60-0D5F-D0EF-8467FDAEF0B2}"/>
              </a:ext>
            </a:extLst>
          </p:cNvPr>
          <p:cNvSpPr/>
          <p:nvPr/>
        </p:nvSpPr>
        <p:spPr>
          <a:xfrm>
            <a:off x="2501900" y="7928131"/>
            <a:ext cx="3745466" cy="98123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6" name="TextBox 55">
            <a:extLst>
              <a:ext uri="{FF2B5EF4-FFF2-40B4-BE49-F238E27FC236}">
                <a16:creationId xmlns:a16="http://schemas.microsoft.com/office/drawing/2014/main" id="{A9B8AE5A-EB58-DF68-FCB1-E6E6C96F0BF9}"/>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s-ES_tradnl" sz="1100"/>
              <a:t>¿Sobre qué le gustaría aprender más? </a:t>
            </a:r>
          </a:p>
        </p:txBody>
      </p:sp>
      <p:sp>
        <p:nvSpPr>
          <p:cNvPr id="73" name="Hexagon 72">
            <a:extLst>
              <a:ext uri="{FF2B5EF4-FFF2-40B4-BE49-F238E27FC236}">
                <a16:creationId xmlns:a16="http://schemas.microsoft.com/office/drawing/2014/main" id="{3CE80D20-CE69-A79F-DAFD-608A1BCE823E}"/>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4" name="Hexagon 73">
            <a:extLst>
              <a:ext uri="{FF2B5EF4-FFF2-40B4-BE49-F238E27FC236}">
                <a16:creationId xmlns:a16="http://schemas.microsoft.com/office/drawing/2014/main" id="{B85F2F14-FE59-9159-EFE5-D26116CCD18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5" name="Hexagon 74">
            <a:extLst>
              <a:ext uri="{FF2B5EF4-FFF2-40B4-BE49-F238E27FC236}">
                <a16:creationId xmlns:a16="http://schemas.microsoft.com/office/drawing/2014/main" id="{75E07295-62D2-6CAA-3E55-4BAF09CAF93D}"/>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6" name="Hexagon 75">
            <a:extLst>
              <a:ext uri="{FF2B5EF4-FFF2-40B4-BE49-F238E27FC236}">
                <a16:creationId xmlns:a16="http://schemas.microsoft.com/office/drawing/2014/main" id="{AE4BA779-514C-F53F-8592-6D94E423AED2}"/>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7" name="Hexagon 76">
            <a:extLst>
              <a:ext uri="{FF2B5EF4-FFF2-40B4-BE49-F238E27FC236}">
                <a16:creationId xmlns:a16="http://schemas.microsoft.com/office/drawing/2014/main" id="{D3CECB8F-5979-C95B-616C-63379CE26CF8}"/>
              </a:ext>
            </a:extLst>
          </p:cNvPr>
          <p:cNvSpPr/>
          <p:nvPr/>
        </p:nvSpPr>
        <p:spPr>
          <a:xfrm rot="1782986">
            <a:off x="286724" y="215249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81271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BCD97E-3050-508A-276A-51ABC4A90B78}"/>
              </a:ext>
            </a:extLst>
          </p:cNvPr>
          <p:cNvSpPr/>
          <p:nvPr/>
        </p:nvSpPr>
        <p:spPr>
          <a:xfrm>
            <a:off x="0" y="0"/>
            <a:ext cx="6858000" cy="33147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A7DDB43-5E40-2190-43E5-40534E9537CE}"/>
              </a:ext>
            </a:extLst>
          </p:cNvPr>
          <p:cNvSpPr txBox="1"/>
          <p:nvPr/>
        </p:nvSpPr>
        <p:spPr>
          <a:xfrm>
            <a:off x="752439" y="4817751"/>
            <a:ext cx="5517732" cy="3046988"/>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300" normalizeH="0" baseline="0" noProof="0" dirty="0">
                <a:ln>
                  <a:noFill/>
                </a:ln>
                <a:solidFill>
                  <a:schemeClr val="accent2">
                    <a:lumMod val="75000"/>
                  </a:schemeClr>
                </a:solidFill>
                <a:effectLst/>
                <a:uLnTx/>
                <a:uFillTx/>
                <a:latin typeface="Garamond" panose="02020404030301010803" pitchFamily="18" charset="0"/>
                <a:ea typeface="+mn-ea"/>
                <a:cs typeface="+mn-cs"/>
              </a:rPr>
              <a:t>MÓDULO 2</a:t>
            </a:r>
          </a:p>
          <a:p>
            <a:pPr marL="0" marR="0" lvl="0" indent="0" defTabSz="457200" rtl="0" eaLnBrk="1" fontAlgn="auto" latinLnBrk="0" hangingPunct="1">
              <a:lnSpc>
                <a:spcPct val="100000"/>
              </a:lnSpc>
              <a:spcBef>
                <a:spcPts val="0"/>
              </a:spcBef>
              <a:spcAft>
                <a:spcPts val="0"/>
              </a:spcAft>
              <a:buClrTx/>
              <a:buSzTx/>
              <a:buFontTx/>
              <a:buNone/>
              <a:tabLst/>
              <a:defRPr/>
            </a:pPr>
            <a:r>
              <a:rPr lang="es-ES_tradnl" sz="2000" b="1" spc="300" dirty="0">
                <a:solidFill>
                  <a:schemeClr val="accent2">
                    <a:lumMod val="75000"/>
                  </a:schemeClr>
                </a:solidFill>
                <a:latin typeface="Garamond" panose="02020404030301010803" pitchFamily="18" charset="0"/>
              </a:rPr>
              <a:t> </a:t>
            </a:r>
            <a:endParaRPr lang="es-ES_tradnl" sz="4400" b="1" dirty="0">
              <a:solidFill>
                <a:schemeClr val="accent2">
                  <a:lumMod val="75000"/>
                </a:schemeClr>
              </a:solidFill>
              <a:latin typeface="Garamond" panose="02020404030301010803" pitchFamily="18" charset="0"/>
            </a:endParaRPr>
          </a:p>
          <a:p>
            <a:r>
              <a:rPr lang="es-ES_tradnl" sz="4400" b="1" dirty="0">
                <a:solidFill>
                  <a:schemeClr val="accent2">
                    <a:lumMod val="75000"/>
                  </a:schemeClr>
                </a:solidFill>
                <a:latin typeface="Garamond" panose="02020404030301010803" pitchFamily="18" charset="0"/>
              </a:rPr>
              <a:t>Habilidades personales</a:t>
            </a:r>
          </a:p>
          <a:p>
            <a:r>
              <a:rPr lang="es-ES_tradnl" sz="1600" b="1" dirty="0">
                <a:solidFill>
                  <a:schemeClr val="accent2">
                    <a:lumMod val="75000"/>
                  </a:schemeClr>
                </a:solidFill>
                <a:latin typeface="Garamond" panose="02020404030301010803" pitchFamily="18" charset="0"/>
              </a:rPr>
              <a:t> </a:t>
            </a:r>
          </a:p>
          <a:p>
            <a:r>
              <a:rPr lang="es-ES_tradnl" sz="2400" b="1" dirty="0">
                <a:solidFill>
                  <a:schemeClr val="accent2">
                    <a:lumMod val="75000"/>
                  </a:schemeClr>
                </a:solidFill>
                <a:latin typeface="Garamond" panose="02020404030301010803" pitchFamily="18" charset="0"/>
              </a:rPr>
              <a:t>(Parte 1: Autoconciencia, diversidad e inclusión, responsabilidad e integridad)</a:t>
            </a:r>
          </a:p>
        </p:txBody>
      </p:sp>
      <p:grpSp>
        <p:nvGrpSpPr>
          <p:cNvPr id="18" name="Group 17">
            <a:extLst>
              <a:ext uri="{FF2B5EF4-FFF2-40B4-BE49-F238E27FC236}">
                <a16:creationId xmlns:a16="http://schemas.microsoft.com/office/drawing/2014/main" id="{7EAA14EE-E937-E114-B319-D9DEEB27AACE}"/>
              </a:ext>
            </a:extLst>
          </p:cNvPr>
          <p:cNvGrpSpPr/>
          <p:nvPr/>
        </p:nvGrpSpPr>
        <p:grpSpPr>
          <a:xfrm>
            <a:off x="543702" y="2084068"/>
            <a:ext cx="2197904" cy="2111413"/>
            <a:chOff x="2745229" y="2011916"/>
            <a:chExt cx="1084680" cy="1041996"/>
          </a:xfrm>
        </p:grpSpPr>
        <p:sp>
          <p:nvSpPr>
            <p:cNvPr id="2" name="Hexagon 1">
              <a:extLst>
                <a:ext uri="{FF2B5EF4-FFF2-40B4-BE49-F238E27FC236}">
                  <a16:creationId xmlns:a16="http://schemas.microsoft.com/office/drawing/2014/main" id="{60FA0F35-CEAE-C49A-444E-7E86EFA304D6}"/>
                </a:ext>
              </a:extLst>
            </p:cNvPr>
            <p:cNvSpPr/>
            <p:nvPr/>
          </p:nvSpPr>
          <p:spPr>
            <a:xfrm rot="1782986">
              <a:off x="2745229" y="2011916"/>
              <a:ext cx="1084680" cy="985264"/>
            </a:xfrm>
            <a:prstGeom prst="hexagon">
              <a:avLst>
                <a:gd name="adj" fmla="val 28965"/>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93CF0720-F5AB-87F9-0A74-BAFB28BAE89C}"/>
                </a:ext>
              </a:extLst>
            </p:cNvPr>
            <p:cNvGrpSpPr/>
            <p:nvPr/>
          </p:nvGrpSpPr>
          <p:grpSpPr>
            <a:xfrm>
              <a:off x="3037605" y="2200214"/>
              <a:ext cx="359797" cy="853698"/>
              <a:chOff x="2068313" y="2482622"/>
              <a:chExt cx="376359" cy="892995"/>
            </a:xfrm>
            <a:solidFill>
              <a:schemeClr val="bg1"/>
            </a:solidFill>
          </p:grpSpPr>
          <p:sp>
            <p:nvSpPr>
              <p:cNvPr id="5" name="Round Same Side Corner Rectangle 23">
                <a:extLst>
                  <a:ext uri="{FF2B5EF4-FFF2-40B4-BE49-F238E27FC236}">
                    <a16:creationId xmlns:a16="http://schemas.microsoft.com/office/drawing/2014/main" id="{06D9BA9C-1D02-3422-3788-28802C421AE3}"/>
                  </a:ext>
                </a:extLst>
              </p:cNvPr>
              <p:cNvSpPr/>
              <p:nvPr/>
            </p:nvSpPr>
            <p:spPr>
              <a:xfrm>
                <a:off x="2071073" y="2923619"/>
                <a:ext cx="372129" cy="45199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DA3FDD5-44BC-AF93-B109-06E5A8B46ADE}"/>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Star: 5 Points 16">
              <a:extLst>
                <a:ext uri="{FF2B5EF4-FFF2-40B4-BE49-F238E27FC236}">
                  <a16:creationId xmlns:a16="http://schemas.microsoft.com/office/drawing/2014/main" id="{7713DDDA-26C0-1935-7EC1-F8547806865A}"/>
                </a:ext>
              </a:extLst>
            </p:cNvPr>
            <p:cNvSpPr/>
            <p:nvPr/>
          </p:nvSpPr>
          <p:spPr>
            <a:xfrm>
              <a:off x="3468539" y="2583762"/>
              <a:ext cx="153902" cy="153902"/>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15085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E5E5785-42A1-AFD3-8BC8-E81CE6E53C60}"/>
              </a:ext>
            </a:extLst>
          </p:cNvPr>
          <p:cNvSpPr txBox="1"/>
          <p:nvPr/>
        </p:nvSpPr>
        <p:spPr>
          <a:xfrm>
            <a:off x="1567786" y="1310779"/>
            <a:ext cx="4682543" cy="2262158"/>
          </a:xfrm>
          <a:prstGeom prst="rect">
            <a:avLst/>
          </a:prstGeom>
          <a:noFill/>
        </p:spPr>
        <p:txBody>
          <a:bodyPr wrap="square" rtlCol="0">
            <a:spAutoFit/>
          </a:bodyPr>
          <a:lstStyle/>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1: </a:t>
            </a:r>
            <a:r>
              <a:rPr lang="es-ES_tradnl" sz="1100" dirty="0">
                <a:solidFill>
                  <a:schemeClr val="tx1"/>
                </a:solidFill>
                <a:latin typeface="Calibri"/>
                <a:ea typeface="Calibri"/>
                <a:cs typeface="Calibri"/>
                <a:sym typeface="Calibri"/>
              </a:rPr>
              <a:t>Inicio del módulo</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2: </a:t>
            </a:r>
            <a:r>
              <a:rPr lang="es-ES_tradnl" sz="1100" dirty="0">
                <a:solidFill>
                  <a:schemeClr val="tx1"/>
                </a:solidFill>
                <a:latin typeface="Calibri"/>
                <a:ea typeface="Calibri"/>
                <a:cs typeface="Calibri"/>
                <a:sym typeface="Calibri"/>
              </a:rPr>
              <a:t>¿Qué es la autoconciencia y cómo desarrollarla?</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3: </a:t>
            </a:r>
            <a:r>
              <a:rPr lang="es-ES_tradnl" sz="1100" dirty="0">
                <a:solidFill>
                  <a:schemeClr val="tx1"/>
                </a:solidFill>
                <a:latin typeface="Calibri"/>
                <a:ea typeface="Calibri"/>
                <a:cs typeface="Calibri"/>
                <a:sym typeface="Calibri"/>
              </a:rPr>
              <a:t>¿Cómo puedo apoyar la diversidad y la inclusión?</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4: </a:t>
            </a:r>
            <a:r>
              <a:rPr lang="es-ES_tradnl" sz="1100" dirty="0">
                <a:solidFill>
                  <a:schemeClr val="tx1"/>
                </a:solidFill>
                <a:latin typeface="Calibri"/>
                <a:ea typeface="Calibri"/>
                <a:cs typeface="Calibri"/>
                <a:sym typeface="Calibri"/>
              </a:rPr>
              <a:t>¿Cómo demostrar mi responsabilidad y usar mi poder positivamente?</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5: </a:t>
            </a:r>
            <a:r>
              <a:rPr lang="es-ES_tradnl" sz="1100" dirty="0">
                <a:solidFill>
                  <a:schemeClr val="tx1"/>
                </a:solidFill>
                <a:latin typeface="Calibri"/>
                <a:ea typeface="Calibri"/>
                <a:cs typeface="Calibri"/>
                <a:sym typeface="Calibri"/>
              </a:rPr>
              <a:t>¿Cómo manejar mis emociones y el estrés laboral?</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6: </a:t>
            </a:r>
            <a:r>
              <a:rPr lang="es-ES_tradnl" sz="1100" dirty="0">
                <a:solidFill>
                  <a:schemeClr val="tx1"/>
                </a:solidFill>
                <a:latin typeface="Calibri"/>
                <a:ea typeface="Calibri"/>
                <a:cs typeface="Calibri"/>
                <a:sym typeface="Calibri"/>
              </a:rPr>
              <a:t>Cierre del módulo </a:t>
            </a:r>
          </a:p>
        </p:txBody>
      </p:sp>
      <p:sp>
        <p:nvSpPr>
          <p:cNvPr id="12" name="TextBox 11">
            <a:extLst>
              <a:ext uri="{FF2B5EF4-FFF2-40B4-BE49-F238E27FC236}">
                <a16:creationId xmlns:a16="http://schemas.microsoft.com/office/drawing/2014/main" id="{FC3C5E9A-C633-6487-AB4C-FC98AB74D764}"/>
              </a:ext>
            </a:extLst>
          </p:cNvPr>
          <p:cNvSpPr txBox="1"/>
          <p:nvPr/>
        </p:nvSpPr>
        <p:spPr>
          <a:xfrm>
            <a:off x="1064660" y="1310779"/>
            <a:ext cx="503127" cy="2262158"/>
          </a:xfrm>
          <a:prstGeom prst="rect">
            <a:avLst/>
          </a:prstGeom>
          <a:noFill/>
        </p:spPr>
        <p:txBody>
          <a:bodyPr wrap="square" rtlCol="0">
            <a:spAutoFit/>
          </a:bodyPr>
          <a:lstStyle/>
          <a:p>
            <a:pPr>
              <a:spcAft>
                <a:spcPts val="1800"/>
              </a:spcAft>
            </a:pPr>
            <a:r>
              <a:rPr lang="en-US" sz="1100" dirty="0">
                <a:solidFill>
                  <a:schemeClr val="tx1"/>
                </a:solidFill>
                <a:latin typeface="+mn-lt"/>
              </a:rPr>
              <a:t>27</a:t>
            </a:r>
          </a:p>
          <a:p>
            <a:pPr>
              <a:spcAft>
                <a:spcPts val="1800"/>
              </a:spcAft>
            </a:pPr>
            <a:r>
              <a:rPr lang="en-US" sz="1100" dirty="0"/>
              <a:t>28</a:t>
            </a:r>
          </a:p>
          <a:p>
            <a:pPr>
              <a:spcAft>
                <a:spcPts val="1800"/>
              </a:spcAft>
            </a:pPr>
            <a:r>
              <a:rPr lang="en-US" sz="1100" dirty="0"/>
              <a:t>31</a:t>
            </a:r>
          </a:p>
          <a:p>
            <a:pPr>
              <a:spcAft>
                <a:spcPts val="1800"/>
              </a:spcAft>
            </a:pPr>
            <a:r>
              <a:rPr lang="en-US" sz="1100" dirty="0"/>
              <a:t>32</a:t>
            </a:r>
          </a:p>
          <a:p>
            <a:pPr>
              <a:spcAft>
                <a:spcPts val="1800"/>
              </a:spcAft>
            </a:pPr>
            <a:r>
              <a:rPr lang="en-US" sz="1100" dirty="0"/>
              <a:t>33</a:t>
            </a:r>
          </a:p>
          <a:p>
            <a:pPr>
              <a:spcAft>
                <a:spcPts val="1800"/>
              </a:spcAft>
            </a:pPr>
            <a:r>
              <a:rPr lang="en-US" sz="1100" dirty="0"/>
              <a:t>35</a:t>
            </a:r>
            <a:endParaRPr lang="en-US" sz="1100" dirty="0">
              <a:solidFill>
                <a:schemeClr val="tx1"/>
              </a:solidFill>
              <a:latin typeface="+mn-lt"/>
            </a:endParaRPr>
          </a:p>
        </p:txBody>
      </p:sp>
      <p:sp>
        <p:nvSpPr>
          <p:cNvPr id="14" name="TextBox 13">
            <a:extLst>
              <a:ext uri="{FF2B5EF4-FFF2-40B4-BE49-F238E27FC236}">
                <a16:creationId xmlns:a16="http://schemas.microsoft.com/office/drawing/2014/main" id="{5FCDDC25-689B-311C-0261-3D8CBA6B364B}"/>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ÍNDICE DE CONTENIDOS</a:t>
            </a:r>
          </a:p>
        </p:txBody>
      </p:sp>
      <p:sp>
        <p:nvSpPr>
          <p:cNvPr id="31" name="Hexagon 30">
            <a:extLst>
              <a:ext uri="{FF2B5EF4-FFF2-40B4-BE49-F238E27FC236}">
                <a16:creationId xmlns:a16="http://schemas.microsoft.com/office/drawing/2014/main" id="{65A812B9-119A-5F95-8971-0F3562E2358B}"/>
              </a:ext>
            </a:extLst>
          </p:cNvPr>
          <p:cNvSpPr/>
          <p:nvPr/>
        </p:nvSpPr>
        <p:spPr>
          <a:xfrm rot="1782986">
            <a:off x="286724" y="30111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62168965-26E5-9C42-E00E-AEC22EBAC192}"/>
              </a:ext>
            </a:extLst>
          </p:cNvPr>
          <p:cNvSpPr/>
          <p:nvPr/>
        </p:nvSpPr>
        <p:spPr>
          <a:xfrm rot="1782986">
            <a:off x="286724" y="76395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32">
            <a:extLst>
              <a:ext uri="{FF2B5EF4-FFF2-40B4-BE49-F238E27FC236}">
                <a16:creationId xmlns:a16="http://schemas.microsoft.com/office/drawing/2014/main" id="{3184F865-7445-5F03-D8F7-2F5460D670B4}"/>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709CACF4-69AE-9553-9280-D0D39A7B9A57}"/>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34">
            <a:extLst>
              <a:ext uri="{FF2B5EF4-FFF2-40B4-BE49-F238E27FC236}">
                <a16:creationId xmlns:a16="http://schemas.microsoft.com/office/drawing/2014/main" id="{8E29CF8D-16EF-476A-D827-804C455B0DBD}"/>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35">
            <a:extLst>
              <a:ext uri="{FF2B5EF4-FFF2-40B4-BE49-F238E27FC236}">
                <a16:creationId xmlns:a16="http://schemas.microsoft.com/office/drawing/2014/main" id="{AF105B04-4D53-62C3-6246-44E8CFF760FA}"/>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2AAC181-3AA3-EE43-4424-5D5038D863BA}"/>
              </a:ext>
            </a:extLst>
          </p:cNvPr>
          <p:cNvGrpSpPr/>
          <p:nvPr/>
        </p:nvGrpSpPr>
        <p:grpSpPr>
          <a:xfrm>
            <a:off x="5615068" y="7631237"/>
            <a:ext cx="759252" cy="1497662"/>
            <a:chOff x="10964589" y="4961229"/>
            <a:chExt cx="759252" cy="1497662"/>
          </a:xfrm>
        </p:grpSpPr>
        <p:grpSp>
          <p:nvGrpSpPr>
            <p:cNvPr id="2" name="Group 1">
              <a:extLst>
                <a:ext uri="{FF2B5EF4-FFF2-40B4-BE49-F238E27FC236}">
                  <a16:creationId xmlns:a16="http://schemas.microsoft.com/office/drawing/2014/main" id="{7298A005-CB05-F430-B647-DF74BAB028D1}"/>
                </a:ext>
              </a:extLst>
            </p:cNvPr>
            <p:cNvGrpSpPr/>
            <p:nvPr/>
          </p:nvGrpSpPr>
          <p:grpSpPr>
            <a:xfrm>
              <a:off x="10964589" y="4961229"/>
              <a:ext cx="524294" cy="1497662"/>
              <a:chOff x="2068313" y="2482622"/>
              <a:chExt cx="376359" cy="1075080"/>
            </a:xfrm>
            <a:solidFill>
              <a:schemeClr val="accent2">
                <a:lumMod val="20000"/>
                <a:lumOff val="80000"/>
              </a:schemeClr>
            </a:solidFill>
          </p:grpSpPr>
          <p:sp>
            <p:nvSpPr>
              <p:cNvPr id="11" name="Round Same Side Corner Rectangle 23">
                <a:extLst>
                  <a:ext uri="{FF2B5EF4-FFF2-40B4-BE49-F238E27FC236}">
                    <a16:creationId xmlns:a16="http://schemas.microsoft.com/office/drawing/2014/main" id="{F86D7351-F4FA-D4E4-9C5C-0AE77A9FBE5F}"/>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2B1DEBC-1EF7-8381-3853-50D64AC65552}"/>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Star: 5 Points 14">
              <a:extLst>
                <a:ext uri="{FF2B5EF4-FFF2-40B4-BE49-F238E27FC236}">
                  <a16:creationId xmlns:a16="http://schemas.microsoft.com/office/drawing/2014/main" id="{5D0A00CD-70DF-D1C8-A459-870864B652D2}"/>
                </a:ext>
              </a:extLst>
            </p:cNvPr>
            <p:cNvSpPr/>
            <p:nvPr/>
          </p:nvSpPr>
          <p:spPr>
            <a:xfrm>
              <a:off x="11530903" y="5521514"/>
              <a:ext cx="192938" cy="192938"/>
            </a:xfrm>
            <a:prstGeom prst="star5">
              <a:avLst>
                <a:gd name="adj" fmla="val 28484"/>
                <a:gd name="hf" fmla="val 105146"/>
                <a:gd name="vf" fmla="val 11055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99120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A35FF-92A6-4849-A280-7A2B0CDDFC0F}"/>
              </a:ext>
            </a:extLst>
          </p:cNvPr>
          <p:cNvSpPr txBox="1"/>
          <p:nvPr/>
        </p:nvSpPr>
        <p:spPr>
          <a:xfrm>
            <a:off x="996287" y="1238738"/>
            <a:ext cx="4665478" cy="276999"/>
          </a:xfrm>
          <a:prstGeom prst="rect">
            <a:avLst/>
          </a:prstGeom>
          <a:noFill/>
        </p:spPr>
        <p:txBody>
          <a:bodyPr wrap="square" rtlCol="0">
            <a:spAutoFit/>
          </a:bodyPr>
          <a:lstStyle/>
          <a:p>
            <a:r>
              <a:rPr lang="es-ES_tradnl" sz="1200" b="1" spc="300">
                <a:solidFill>
                  <a:schemeClr val="tx1"/>
                </a:solidFill>
              </a:rPr>
              <a:t>OBJETIVO DEL MÓDULO</a:t>
            </a:r>
          </a:p>
        </p:txBody>
      </p:sp>
      <p:sp>
        <p:nvSpPr>
          <p:cNvPr id="3" name="TextBox 2">
            <a:extLst>
              <a:ext uri="{FF2B5EF4-FFF2-40B4-BE49-F238E27FC236}">
                <a16:creationId xmlns:a16="http://schemas.microsoft.com/office/drawing/2014/main" id="{DA4CB272-76B3-EB18-83C4-46FE7049B6C6}"/>
              </a:ext>
            </a:extLst>
          </p:cNvPr>
          <p:cNvSpPr txBox="1"/>
          <p:nvPr/>
        </p:nvSpPr>
        <p:spPr>
          <a:xfrm>
            <a:off x="996287" y="713169"/>
            <a:ext cx="5254042"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8D607A"/>
                </a:highlight>
                <a:latin typeface="Calibri"/>
                <a:ea typeface="Calibri"/>
                <a:cs typeface="Calibri"/>
                <a:sym typeface="Calibri"/>
              </a:rPr>
              <a:t>SESIÓN 1: INICIO DEL MÓDULO</a:t>
            </a:r>
          </a:p>
        </p:txBody>
      </p:sp>
      <p:sp>
        <p:nvSpPr>
          <p:cNvPr id="4" name="TextBox 3">
            <a:extLst>
              <a:ext uri="{FF2B5EF4-FFF2-40B4-BE49-F238E27FC236}">
                <a16:creationId xmlns:a16="http://schemas.microsoft.com/office/drawing/2014/main" id="{B0C91E91-27BC-A45F-6975-2366804160A2}"/>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s-ES_tradnl" sz="1100">
                <a:solidFill>
                  <a:schemeClr val="tx1"/>
                </a:solidFill>
                <a:latin typeface="+mn-lt"/>
                <a:ea typeface="Arial"/>
                <a:cs typeface="Arial"/>
                <a:sym typeface="Arial"/>
              </a:rPr>
              <a:t>Profundizar en la comprensión y dominio de los/as participantes de las habilidades personales e interpersonales clave para la gestión de casos de protección de la infancia.</a:t>
            </a:r>
          </a:p>
        </p:txBody>
      </p:sp>
      <p:sp>
        <p:nvSpPr>
          <p:cNvPr id="5" name="TextBox 4">
            <a:extLst>
              <a:ext uri="{FF2B5EF4-FFF2-40B4-BE49-F238E27FC236}">
                <a16:creationId xmlns:a16="http://schemas.microsoft.com/office/drawing/2014/main" id="{84B5E412-B4FF-A8F5-21FB-862D7BEBFDAF}"/>
              </a:ext>
            </a:extLst>
          </p:cNvPr>
          <p:cNvSpPr txBox="1"/>
          <p:nvPr/>
        </p:nvSpPr>
        <p:spPr>
          <a:xfrm>
            <a:off x="996287" y="2268414"/>
            <a:ext cx="5254042" cy="276999"/>
          </a:xfrm>
          <a:prstGeom prst="rect">
            <a:avLst/>
          </a:prstGeom>
          <a:noFill/>
        </p:spPr>
        <p:txBody>
          <a:bodyPr wrap="square" rtlCol="0">
            <a:spAutoFit/>
          </a:bodyPr>
          <a:lstStyle/>
          <a:p>
            <a:r>
              <a:rPr lang="es-ES_tradnl" sz="1200" b="1" spc="300">
                <a:solidFill>
                  <a:schemeClr val="tx1"/>
                </a:solidFill>
              </a:rPr>
              <a:t>OBJETIVOS DE APRENDIZAJE </a:t>
            </a:r>
          </a:p>
        </p:txBody>
      </p:sp>
      <p:sp>
        <p:nvSpPr>
          <p:cNvPr id="6" name="TextBox 5">
            <a:extLst>
              <a:ext uri="{FF2B5EF4-FFF2-40B4-BE49-F238E27FC236}">
                <a16:creationId xmlns:a16="http://schemas.microsoft.com/office/drawing/2014/main" id="{3710E1AA-ECD0-1421-2766-C0C39DCDC241}"/>
              </a:ext>
            </a:extLst>
          </p:cNvPr>
          <p:cNvSpPr txBox="1"/>
          <p:nvPr/>
        </p:nvSpPr>
        <p:spPr>
          <a:xfrm>
            <a:off x="1675087" y="2792288"/>
            <a:ext cx="4575242" cy="2292935"/>
          </a:xfrm>
          <a:prstGeom prst="rect">
            <a:avLst/>
          </a:prstGeom>
          <a:noFill/>
        </p:spPr>
        <p:txBody>
          <a:bodyPr wrap="square" rtlCol="0">
            <a:spAutoFit/>
          </a:bodyPr>
          <a:lstStyle/>
          <a:p>
            <a:pPr marL="0" marR="0" lvl="0" indent="0" algn="l" rtl="0">
              <a:spcBef>
                <a:spcPts val="0"/>
              </a:spcBef>
              <a:spcAft>
                <a:spcPts val="0"/>
              </a:spcAft>
              <a:buNone/>
            </a:pPr>
            <a:r>
              <a:rPr lang="es-ES_tradnl" sz="1100" dirty="0">
                <a:solidFill>
                  <a:schemeClr val="tx1"/>
                </a:solidFill>
                <a:latin typeface="+mn-lt"/>
                <a:ea typeface="Arial"/>
                <a:cs typeface="Arial"/>
                <a:sym typeface="Arial"/>
              </a:rPr>
              <a:t>Identificar qué obstáculos pueden dificultar la autoconciencia.</a:t>
            </a:r>
          </a:p>
          <a:p>
            <a:pPr marL="0" marR="0" lvl="0" indent="0" algn="l" rtl="0">
              <a:spcBef>
                <a:spcPts val="0"/>
              </a:spcBef>
              <a:spcAft>
                <a:spcPts val="0"/>
              </a:spcAft>
              <a:buNone/>
            </a:pPr>
            <a:endParaRPr lang="es-ES_tradnl" sz="1100" dirty="0">
              <a:ea typeface="Arial"/>
              <a:cs typeface="Arial"/>
              <a:sym typeface="Arial"/>
            </a:endParaRP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r>
              <a:rPr lang="es-ES_tradnl" sz="1100" dirty="0">
                <a:solidFill>
                  <a:schemeClr val="tx1"/>
                </a:solidFill>
                <a:latin typeface="+mn-lt"/>
                <a:ea typeface="Arial"/>
                <a:cs typeface="Arial"/>
                <a:sym typeface="Arial"/>
              </a:rPr>
              <a:t>Identificar barreras que impiden la inclusión de diversas personas y colectivos</a:t>
            </a:r>
            <a:r>
              <a:rPr lang="es-ES_tradnl" sz="1100" dirty="0">
                <a:ea typeface="Arial"/>
                <a:cs typeface="Arial"/>
                <a:sym typeface="Arial"/>
              </a:rPr>
              <a:t>.</a:t>
            </a: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r>
              <a:rPr lang="es-ES_tradnl" sz="1100" dirty="0">
                <a:solidFill>
                  <a:schemeClr val="tx1"/>
                </a:solidFill>
                <a:latin typeface="+mn-lt"/>
                <a:ea typeface="Arial"/>
                <a:cs typeface="Arial"/>
                <a:sym typeface="Arial"/>
              </a:rPr>
              <a:t>Explicar qué debe hacer un/a asistente social para utilizar su poder de forma ética y responsable.</a:t>
            </a: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dirty="0">
              <a:ea typeface="Arial"/>
              <a:cs typeface="Arial"/>
              <a:sym typeface="Arial"/>
            </a:endParaRPr>
          </a:p>
          <a:p>
            <a:r>
              <a:rPr lang="es-ES_tradnl" sz="1100" dirty="0">
                <a:solidFill>
                  <a:schemeClr val="tx1"/>
                </a:solidFill>
                <a:latin typeface="+mn-lt"/>
                <a:ea typeface="Arial"/>
                <a:cs typeface="Arial"/>
                <a:sym typeface="Arial"/>
              </a:rPr>
              <a:t>Saber reconocer los signos del estrés, cómo darle manejo y cómo procesar emociones intensas o negativas.</a:t>
            </a:r>
          </a:p>
          <a:p>
            <a:endParaRPr lang="es-ES_tradnl" sz="1100" dirty="0">
              <a:solidFill>
                <a:schemeClr val="tx1"/>
              </a:solidFill>
              <a:latin typeface="+mn-lt"/>
              <a:ea typeface="Arial"/>
              <a:cs typeface="Arial"/>
              <a:sym typeface="Arial"/>
            </a:endParaRPr>
          </a:p>
        </p:txBody>
      </p:sp>
      <p:grpSp>
        <p:nvGrpSpPr>
          <p:cNvPr id="7" name="Google Shape;149;p12">
            <a:extLst>
              <a:ext uri="{FF2B5EF4-FFF2-40B4-BE49-F238E27FC236}">
                <a16:creationId xmlns:a16="http://schemas.microsoft.com/office/drawing/2014/main" id="{CE7407D0-39A9-9134-D473-36D509BA9942}"/>
              </a:ext>
            </a:extLst>
          </p:cNvPr>
          <p:cNvGrpSpPr/>
          <p:nvPr/>
        </p:nvGrpSpPr>
        <p:grpSpPr>
          <a:xfrm>
            <a:off x="1020268" y="2742338"/>
            <a:ext cx="559955" cy="387333"/>
            <a:chOff x="6878053" y="1156317"/>
            <a:chExt cx="1431178" cy="1039513"/>
          </a:xfrm>
          <a:solidFill>
            <a:schemeClr val="accent2">
              <a:lumMod val="75000"/>
            </a:schemeClr>
          </a:solidFill>
        </p:grpSpPr>
        <p:grpSp>
          <p:nvGrpSpPr>
            <p:cNvPr id="8" name="Google Shape;150;p12">
              <a:extLst>
                <a:ext uri="{FF2B5EF4-FFF2-40B4-BE49-F238E27FC236}">
                  <a16:creationId xmlns:a16="http://schemas.microsoft.com/office/drawing/2014/main" id="{984EB221-B34B-4D52-71C9-B3F8E3FC4A70}"/>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BCA138A9-D1D8-7238-5D16-D2191E55E86F}"/>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14A56589-021D-CA25-E903-91F63159E70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69A3BCDA-B903-3ED0-DCD7-0197ACB998A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7853A945-E3EF-BAF2-5B25-EC23DF115D4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6A791F61-0C83-D0DD-4C3F-24E4EF6E293F}"/>
              </a:ext>
            </a:extLst>
          </p:cNvPr>
          <p:cNvGrpSpPr/>
          <p:nvPr/>
        </p:nvGrpSpPr>
        <p:grpSpPr>
          <a:xfrm>
            <a:off x="1020268" y="3314544"/>
            <a:ext cx="559955" cy="387333"/>
            <a:chOff x="6878053" y="1156317"/>
            <a:chExt cx="1431178" cy="1039513"/>
          </a:xfrm>
          <a:solidFill>
            <a:schemeClr val="accent2">
              <a:lumMod val="75000"/>
            </a:schemeClr>
          </a:solidFill>
        </p:grpSpPr>
        <p:grpSp>
          <p:nvGrpSpPr>
            <p:cNvPr id="14" name="Google Shape;150;p12">
              <a:extLst>
                <a:ext uri="{FF2B5EF4-FFF2-40B4-BE49-F238E27FC236}">
                  <a16:creationId xmlns:a16="http://schemas.microsoft.com/office/drawing/2014/main" id="{9D5976CC-D864-86BF-BC87-F212E6DA1829}"/>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E30F7250-A011-6737-A4D6-F2A7C1B89190}"/>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6107B16E-469F-6118-A8E7-C7B1203AA7B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EAF561DC-897A-4841-D44C-C39734BF2FDB}"/>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D7E047D9-B54E-213D-2CFA-8A36D8A31C23}"/>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F2695511-51E2-BF38-8F2D-5BC01BD413F1}"/>
              </a:ext>
            </a:extLst>
          </p:cNvPr>
          <p:cNvGrpSpPr/>
          <p:nvPr/>
        </p:nvGrpSpPr>
        <p:grpSpPr>
          <a:xfrm>
            <a:off x="1020268" y="3901429"/>
            <a:ext cx="559955" cy="387333"/>
            <a:chOff x="6878053" y="1156317"/>
            <a:chExt cx="1431178" cy="1039513"/>
          </a:xfrm>
          <a:solidFill>
            <a:schemeClr val="accent2">
              <a:lumMod val="75000"/>
            </a:schemeClr>
          </a:solidFill>
        </p:grpSpPr>
        <p:grpSp>
          <p:nvGrpSpPr>
            <p:cNvPr id="20" name="Google Shape;150;p12">
              <a:extLst>
                <a:ext uri="{FF2B5EF4-FFF2-40B4-BE49-F238E27FC236}">
                  <a16:creationId xmlns:a16="http://schemas.microsoft.com/office/drawing/2014/main" id="{0A8A4188-97DF-2360-CD7C-FD4E006254DB}"/>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2BC08B4A-053B-7451-430F-4B06D7F3A03B}"/>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CD368E80-D7BC-2BC8-9A4E-507EDD30F83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081BFCDA-1263-06D9-CA92-77E30ED32D67}"/>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DA3C3A8E-896E-8BB4-1CAA-0929EF5D1800}"/>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25" name="Google Shape;149;p12">
            <a:extLst>
              <a:ext uri="{FF2B5EF4-FFF2-40B4-BE49-F238E27FC236}">
                <a16:creationId xmlns:a16="http://schemas.microsoft.com/office/drawing/2014/main" id="{05BF0281-4763-4274-A39C-A76AB4995099}"/>
              </a:ext>
            </a:extLst>
          </p:cNvPr>
          <p:cNvGrpSpPr/>
          <p:nvPr/>
        </p:nvGrpSpPr>
        <p:grpSpPr>
          <a:xfrm>
            <a:off x="1020268" y="4483657"/>
            <a:ext cx="559955" cy="387333"/>
            <a:chOff x="6878053" y="1156317"/>
            <a:chExt cx="1431178" cy="1039513"/>
          </a:xfrm>
          <a:solidFill>
            <a:schemeClr val="accent2">
              <a:lumMod val="75000"/>
            </a:schemeClr>
          </a:solidFill>
        </p:grpSpPr>
        <p:grpSp>
          <p:nvGrpSpPr>
            <p:cNvPr id="26" name="Google Shape;150;p12">
              <a:extLst>
                <a:ext uri="{FF2B5EF4-FFF2-40B4-BE49-F238E27FC236}">
                  <a16:creationId xmlns:a16="http://schemas.microsoft.com/office/drawing/2014/main" id="{AB5BDE7C-5DCE-0119-7C17-B0C897CFE542}"/>
                </a:ext>
              </a:extLst>
            </p:cNvPr>
            <p:cNvGrpSpPr/>
            <p:nvPr/>
          </p:nvGrpSpPr>
          <p:grpSpPr>
            <a:xfrm>
              <a:off x="7672978" y="1156317"/>
              <a:ext cx="412941" cy="436880"/>
              <a:chOff x="243840" y="1676400"/>
              <a:chExt cx="701040" cy="741680"/>
            </a:xfrm>
            <a:grpFill/>
          </p:grpSpPr>
          <p:sp>
            <p:nvSpPr>
              <p:cNvPr id="29" name="Google Shape;151;p12">
                <a:extLst>
                  <a:ext uri="{FF2B5EF4-FFF2-40B4-BE49-F238E27FC236}">
                    <a16:creationId xmlns:a16="http://schemas.microsoft.com/office/drawing/2014/main" id="{0795D5FA-7894-A51E-3D77-B2ABC4423A1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0" name="Google Shape;152;p12">
                <a:extLst>
                  <a:ext uri="{FF2B5EF4-FFF2-40B4-BE49-F238E27FC236}">
                    <a16:creationId xmlns:a16="http://schemas.microsoft.com/office/drawing/2014/main" id="{8BD89EE7-A913-CA25-E2FE-6FE9EB59B6B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27" name="Google Shape;153;p12">
              <a:extLst>
                <a:ext uri="{FF2B5EF4-FFF2-40B4-BE49-F238E27FC236}">
                  <a16:creationId xmlns:a16="http://schemas.microsoft.com/office/drawing/2014/main" id="{EE51B98F-5C85-5ED0-94A0-5C30B742AD8E}"/>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8" name="Google Shape;154;p12">
              <a:extLst>
                <a:ext uri="{FF2B5EF4-FFF2-40B4-BE49-F238E27FC236}">
                  <a16:creationId xmlns:a16="http://schemas.microsoft.com/office/drawing/2014/main" id="{FECCD89D-65D7-920F-4CDD-51D9AD459564}"/>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31" name="Hexagon 30">
            <a:extLst>
              <a:ext uri="{FF2B5EF4-FFF2-40B4-BE49-F238E27FC236}">
                <a16:creationId xmlns:a16="http://schemas.microsoft.com/office/drawing/2014/main" id="{7648C9CC-4A81-CA36-B8BB-A5F28334DC15}"/>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Hexagon 31">
            <a:extLst>
              <a:ext uri="{FF2B5EF4-FFF2-40B4-BE49-F238E27FC236}">
                <a16:creationId xmlns:a16="http://schemas.microsoft.com/office/drawing/2014/main" id="{A2335013-19ED-E16A-8B8E-AFEA0814B29E}"/>
              </a:ext>
            </a:extLst>
          </p:cNvPr>
          <p:cNvSpPr/>
          <p:nvPr/>
        </p:nvSpPr>
        <p:spPr>
          <a:xfrm rot="1782986">
            <a:off x="286724" y="76395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Hexagon 32">
            <a:extLst>
              <a:ext uri="{FF2B5EF4-FFF2-40B4-BE49-F238E27FC236}">
                <a16:creationId xmlns:a16="http://schemas.microsoft.com/office/drawing/2014/main" id="{F744E09F-A7EA-FAB7-06D6-894CBCD37003}"/>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Hexagon 33">
            <a:extLst>
              <a:ext uri="{FF2B5EF4-FFF2-40B4-BE49-F238E27FC236}">
                <a16:creationId xmlns:a16="http://schemas.microsoft.com/office/drawing/2014/main" id="{A9D18701-77B7-A851-0775-155F840B965F}"/>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Hexagon 34">
            <a:extLst>
              <a:ext uri="{FF2B5EF4-FFF2-40B4-BE49-F238E27FC236}">
                <a16:creationId xmlns:a16="http://schemas.microsoft.com/office/drawing/2014/main" id="{58B7D6A5-D921-F578-8D80-CF133B67E9C5}"/>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Hexagon 35">
            <a:extLst>
              <a:ext uri="{FF2B5EF4-FFF2-40B4-BE49-F238E27FC236}">
                <a16:creationId xmlns:a16="http://schemas.microsoft.com/office/drawing/2014/main" id="{01262636-9604-D121-C36C-5730696EFCEC}"/>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165932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E4AD0F-7046-3A53-01BF-497F89F85AD1}"/>
              </a:ext>
            </a:extLst>
          </p:cNvPr>
          <p:cNvSpPr txBox="1"/>
          <p:nvPr/>
        </p:nvSpPr>
        <p:spPr>
          <a:xfrm>
            <a:off x="996287" y="1904626"/>
            <a:ext cx="5254042" cy="261610"/>
          </a:xfrm>
          <a:prstGeom prst="rect">
            <a:avLst/>
          </a:prstGeom>
          <a:noFill/>
        </p:spPr>
        <p:txBody>
          <a:bodyPr wrap="square" rtlCol="0">
            <a:spAutoFit/>
          </a:bodyPr>
          <a:lstStyle/>
          <a:p>
            <a:r>
              <a:rPr lang="es-ES_tradnl" sz="1100"/>
              <a:t>Escriba 5 palabras que describan cómo es usted actualmente</a:t>
            </a:r>
          </a:p>
        </p:txBody>
      </p:sp>
      <p:sp>
        <p:nvSpPr>
          <p:cNvPr id="4" name="TextBox 3">
            <a:extLst>
              <a:ext uri="{FF2B5EF4-FFF2-40B4-BE49-F238E27FC236}">
                <a16:creationId xmlns:a16="http://schemas.microsoft.com/office/drawing/2014/main" id="{EA79EFA4-9D06-570E-FE98-1E2CC142C89A}"/>
              </a:ext>
            </a:extLst>
          </p:cNvPr>
          <p:cNvSpPr txBox="1"/>
          <p:nvPr/>
        </p:nvSpPr>
        <p:spPr>
          <a:xfrm>
            <a:off x="996287" y="718436"/>
            <a:ext cx="5254042"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8D607A"/>
                </a:highlight>
                <a:latin typeface="Calibri"/>
                <a:ea typeface="Calibri"/>
                <a:cs typeface="Calibri"/>
                <a:sym typeface="Calibri"/>
              </a:rPr>
              <a:t>SESIÓN 2: ¿QUÉ ES LA AUTOCONCIENCIA Y CÓMO DESARROLLARLA?</a:t>
            </a:r>
          </a:p>
        </p:txBody>
      </p:sp>
      <p:sp>
        <p:nvSpPr>
          <p:cNvPr id="8" name="TextBox 7">
            <a:extLst>
              <a:ext uri="{FF2B5EF4-FFF2-40B4-BE49-F238E27FC236}">
                <a16:creationId xmlns:a16="http://schemas.microsoft.com/office/drawing/2014/main" id="{3203CE36-2941-C9F0-2DFE-37744FEBFD67}"/>
              </a:ext>
            </a:extLst>
          </p:cNvPr>
          <p:cNvSpPr txBox="1"/>
          <p:nvPr/>
        </p:nvSpPr>
        <p:spPr>
          <a:xfrm>
            <a:off x="996287" y="1500044"/>
            <a:ext cx="5254042" cy="276999"/>
          </a:xfrm>
          <a:prstGeom prst="rect">
            <a:avLst/>
          </a:prstGeom>
          <a:noFill/>
        </p:spPr>
        <p:txBody>
          <a:bodyPr wrap="square" rtlCol="0">
            <a:spAutoFit/>
          </a:bodyPr>
          <a:lstStyle/>
          <a:p>
            <a:r>
              <a:rPr lang="es-ES_tradnl" sz="1200" b="1" spc="300">
                <a:solidFill>
                  <a:schemeClr val="tx1"/>
                </a:solidFill>
              </a:rPr>
              <a:t>ANCLAS</a:t>
            </a:r>
          </a:p>
        </p:txBody>
      </p:sp>
      <p:sp>
        <p:nvSpPr>
          <p:cNvPr id="12" name="Rectangle 11">
            <a:extLst>
              <a:ext uri="{FF2B5EF4-FFF2-40B4-BE49-F238E27FC236}">
                <a16:creationId xmlns:a16="http://schemas.microsoft.com/office/drawing/2014/main" id="{6D71E185-FF0E-EDF4-E4D1-02902EB7D288}"/>
              </a:ext>
            </a:extLst>
          </p:cNvPr>
          <p:cNvSpPr/>
          <p:nvPr/>
        </p:nvSpPr>
        <p:spPr>
          <a:xfrm>
            <a:off x="996288" y="2280956"/>
            <a:ext cx="5254042" cy="1688899"/>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_tradnl">
                <a:solidFill>
                  <a:sysClr val="windowText" lastClr="000000"/>
                </a:solidFill>
              </a:rPr>
              <a:t> </a:t>
            </a:r>
          </a:p>
          <a:p>
            <a:pPr marL="285750" indent="-285750">
              <a:buFont typeface="Arial" panose="020B0604020202020204" pitchFamily="34" charset="0"/>
              <a:buChar char="•"/>
            </a:pPr>
            <a:r>
              <a:rPr lang="es-ES_tradnl">
                <a:solidFill>
                  <a:sysClr val="windowText" lastClr="000000"/>
                </a:solidFill>
              </a:rPr>
              <a:t> </a:t>
            </a:r>
          </a:p>
          <a:p>
            <a:pPr marL="285750" indent="-285750">
              <a:buFont typeface="Arial" panose="020B0604020202020204" pitchFamily="34" charset="0"/>
              <a:buChar char="•"/>
            </a:pPr>
            <a:r>
              <a:rPr lang="es-ES_tradnl">
                <a:solidFill>
                  <a:sysClr val="windowText" lastClr="000000"/>
                </a:solidFill>
              </a:rPr>
              <a:t> </a:t>
            </a:r>
          </a:p>
          <a:p>
            <a:pPr marL="285750" indent="-285750">
              <a:buFont typeface="Arial" panose="020B0604020202020204" pitchFamily="34" charset="0"/>
              <a:buChar char="•"/>
            </a:pPr>
            <a:r>
              <a:rPr lang="es-ES_tradnl">
                <a:solidFill>
                  <a:sysClr val="windowText" lastClr="000000"/>
                </a:solidFill>
              </a:rPr>
              <a:t> </a:t>
            </a:r>
          </a:p>
          <a:p>
            <a:pPr marL="285750" indent="-285750">
              <a:buFont typeface="Arial" panose="020B0604020202020204" pitchFamily="34" charset="0"/>
              <a:buChar char="•"/>
            </a:pPr>
            <a:r>
              <a:rPr lang="es-ES_tradnl">
                <a:solidFill>
                  <a:sysClr val="windowText" lastClr="000000"/>
                </a:solidFill>
              </a:rPr>
              <a:t> </a:t>
            </a:r>
          </a:p>
        </p:txBody>
      </p:sp>
      <p:sp>
        <p:nvSpPr>
          <p:cNvPr id="16" name="TextBox 15">
            <a:extLst>
              <a:ext uri="{FF2B5EF4-FFF2-40B4-BE49-F238E27FC236}">
                <a16:creationId xmlns:a16="http://schemas.microsoft.com/office/drawing/2014/main" id="{1AFA3D89-C1F4-B552-BAD5-83FBE053F698}"/>
              </a:ext>
            </a:extLst>
          </p:cNvPr>
          <p:cNvSpPr txBox="1"/>
          <p:nvPr/>
        </p:nvSpPr>
        <p:spPr>
          <a:xfrm>
            <a:off x="996287" y="4298812"/>
            <a:ext cx="5254042" cy="261610"/>
          </a:xfrm>
          <a:prstGeom prst="rect">
            <a:avLst/>
          </a:prstGeom>
          <a:noFill/>
        </p:spPr>
        <p:txBody>
          <a:bodyPr wrap="square" rtlCol="0">
            <a:spAutoFit/>
          </a:bodyPr>
          <a:lstStyle/>
          <a:p>
            <a:r>
              <a:rPr lang="es-ES_tradnl" sz="1100"/>
              <a:t>Escriba 5 palabras que describan cómo era usted cuando era un/a niño/a</a:t>
            </a:r>
          </a:p>
        </p:txBody>
      </p:sp>
      <p:sp>
        <p:nvSpPr>
          <p:cNvPr id="17" name="Rectangle 16">
            <a:extLst>
              <a:ext uri="{FF2B5EF4-FFF2-40B4-BE49-F238E27FC236}">
                <a16:creationId xmlns:a16="http://schemas.microsoft.com/office/drawing/2014/main" id="{6636D25F-C444-E375-9C7D-3E48EE7424BF}"/>
              </a:ext>
            </a:extLst>
          </p:cNvPr>
          <p:cNvSpPr/>
          <p:nvPr/>
        </p:nvSpPr>
        <p:spPr>
          <a:xfrm>
            <a:off x="996288" y="4675142"/>
            <a:ext cx="5254042" cy="1688899"/>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_tradnl">
                <a:solidFill>
                  <a:sysClr val="windowText" lastClr="000000"/>
                </a:solidFill>
              </a:rPr>
              <a:t> </a:t>
            </a:r>
          </a:p>
          <a:p>
            <a:pPr marL="285750" indent="-285750">
              <a:buFont typeface="Arial" panose="020B0604020202020204" pitchFamily="34" charset="0"/>
              <a:buChar char="•"/>
            </a:pPr>
            <a:r>
              <a:rPr lang="es-ES_tradnl">
                <a:solidFill>
                  <a:sysClr val="windowText" lastClr="000000"/>
                </a:solidFill>
              </a:rPr>
              <a:t> </a:t>
            </a:r>
          </a:p>
          <a:p>
            <a:pPr marL="285750" indent="-285750">
              <a:buFont typeface="Arial" panose="020B0604020202020204" pitchFamily="34" charset="0"/>
              <a:buChar char="•"/>
            </a:pPr>
            <a:r>
              <a:rPr lang="es-ES_tradnl">
                <a:solidFill>
                  <a:sysClr val="windowText" lastClr="000000"/>
                </a:solidFill>
              </a:rPr>
              <a:t> </a:t>
            </a:r>
          </a:p>
          <a:p>
            <a:pPr marL="285750" indent="-285750">
              <a:buFont typeface="Arial" panose="020B0604020202020204" pitchFamily="34" charset="0"/>
              <a:buChar char="•"/>
            </a:pPr>
            <a:r>
              <a:rPr lang="es-ES_tradnl">
                <a:solidFill>
                  <a:sysClr val="windowText" lastClr="000000"/>
                </a:solidFill>
              </a:rPr>
              <a:t> </a:t>
            </a:r>
          </a:p>
          <a:p>
            <a:pPr marL="285750" indent="-285750">
              <a:buFont typeface="Arial" panose="020B0604020202020204" pitchFamily="34" charset="0"/>
              <a:buChar char="•"/>
            </a:pPr>
            <a:r>
              <a:rPr lang="es-ES_tradnl">
                <a:solidFill>
                  <a:sysClr val="windowText" lastClr="000000"/>
                </a:solidFill>
              </a:rPr>
              <a:t> </a:t>
            </a:r>
          </a:p>
        </p:txBody>
      </p:sp>
      <p:sp>
        <p:nvSpPr>
          <p:cNvPr id="20" name="TextBox 19">
            <a:extLst>
              <a:ext uri="{FF2B5EF4-FFF2-40B4-BE49-F238E27FC236}">
                <a16:creationId xmlns:a16="http://schemas.microsoft.com/office/drawing/2014/main" id="{5CB26D16-8BAE-6C4F-49B7-8FB638010F46}"/>
              </a:ext>
            </a:extLst>
          </p:cNvPr>
          <p:cNvSpPr txBox="1"/>
          <p:nvPr/>
        </p:nvSpPr>
        <p:spPr>
          <a:xfrm>
            <a:off x="996287" y="6716806"/>
            <a:ext cx="5254042" cy="261610"/>
          </a:xfrm>
          <a:prstGeom prst="rect">
            <a:avLst/>
          </a:prstGeom>
          <a:noFill/>
        </p:spPr>
        <p:txBody>
          <a:bodyPr wrap="square" rtlCol="0">
            <a:spAutoFit/>
          </a:bodyPr>
          <a:lstStyle/>
          <a:p>
            <a:r>
              <a:rPr lang="es-ES_tradnl" sz="1100"/>
              <a:t>Escriba 5 palabras que describan cómo le gustaría ser en el futuro</a:t>
            </a:r>
          </a:p>
        </p:txBody>
      </p:sp>
      <p:sp>
        <p:nvSpPr>
          <p:cNvPr id="21" name="Rectangle 20">
            <a:extLst>
              <a:ext uri="{FF2B5EF4-FFF2-40B4-BE49-F238E27FC236}">
                <a16:creationId xmlns:a16="http://schemas.microsoft.com/office/drawing/2014/main" id="{2E4F1AFD-E034-BD22-A661-F3F62E21554A}"/>
              </a:ext>
            </a:extLst>
          </p:cNvPr>
          <p:cNvSpPr/>
          <p:nvPr/>
        </p:nvSpPr>
        <p:spPr>
          <a:xfrm>
            <a:off x="996288" y="7093136"/>
            <a:ext cx="5254042" cy="1688899"/>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_tradnl">
                <a:solidFill>
                  <a:sysClr val="windowText" lastClr="000000"/>
                </a:solidFill>
              </a:rPr>
              <a:t> </a:t>
            </a:r>
          </a:p>
          <a:p>
            <a:pPr marL="285750" indent="-285750">
              <a:buFont typeface="Arial" panose="020B0604020202020204" pitchFamily="34" charset="0"/>
              <a:buChar char="•"/>
            </a:pPr>
            <a:r>
              <a:rPr lang="es-ES_tradnl">
                <a:solidFill>
                  <a:sysClr val="windowText" lastClr="000000"/>
                </a:solidFill>
              </a:rPr>
              <a:t> </a:t>
            </a:r>
          </a:p>
          <a:p>
            <a:pPr marL="285750" indent="-285750">
              <a:buFont typeface="Arial" panose="020B0604020202020204" pitchFamily="34" charset="0"/>
              <a:buChar char="•"/>
            </a:pPr>
            <a:r>
              <a:rPr lang="es-ES_tradnl">
                <a:solidFill>
                  <a:sysClr val="windowText" lastClr="000000"/>
                </a:solidFill>
              </a:rPr>
              <a:t> </a:t>
            </a:r>
          </a:p>
          <a:p>
            <a:pPr marL="285750" indent="-285750">
              <a:buFont typeface="Arial" panose="020B0604020202020204" pitchFamily="34" charset="0"/>
              <a:buChar char="•"/>
            </a:pPr>
            <a:r>
              <a:rPr lang="es-ES_tradnl">
                <a:solidFill>
                  <a:sysClr val="windowText" lastClr="000000"/>
                </a:solidFill>
              </a:rPr>
              <a:t> </a:t>
            </a:r>
          </a:p>
          <a:p>
            <a:pPr marL="285750" indent="-285750">
              <a:buFont typeface="Arial" panose="020B0604020202020204" pitchFamily="34" charset="0"/>
              <a:buChar char="•"/>
            </a:pPr>
            <a:r>
              <a:rPr lang="es-ES_tradnl">
                <a:solidFill>
                  <a:sysClr val="windowText" lastClr="000000"/>
                </a:solidFill>
              </a:rPr>
              <a:t> </a:t>
            </a:r>
          </a:p>
        </p:txBody>
      </p:sp>
      <p:pic>
        <p:nvPicPr>
          <p:cNvPr id="9" name="Graphic 8" descr="Anchor with solid fill">
            <a:extLst>
              <a:ext uri="{FF2B5EF4-FFF2-40B4-BE49-F238E27FC236}">
                <a16:creationId xmlns:a16="http://schemas.microsoft.com/office/drawing/2014/main" id="{32120038-9F48-5EE4-5848-729ABD2CC3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20316" y="7734400"/>
            <a:ext cx="1688899" cy="1688899"/>
          </a:xfrm>
          <a:prstGeom prst="rect">
            <a:avLst/>
          </a:prstGeom>
        </p:spPr>
      </p:pic>
      <p:sp>
        <p:nvSpPr>
          <p:cNvPr id="2" name="Hexagon 1">
            <a:extLst>
              <a:ext uri="{FF2B5EF4-FFF2-40B4-BE49-F238E27FC236}">
                <a16:creationId xmlns:a16="http://schemas.microsoft.com/office/drawing/2014/main" id="{CC0132A9-04B7-8887-F69A-83443209C09D}"/>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Hexagon 2">
            <a:extLst>
              <a:ext uri="{FF2B5EF4-FFF2-40B4-BE49-F238E27FC236}">
                <a16:creationId xmlns:a16="http://schemas.microsoft.com/office/drawing/2014/main" id="{B0783DA0-E26D-517D-DC52-EDE0685819F9}"/>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6DC5AB72-39D7-2473-F8EE-4C617C0CC0C1}"/>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F8273F51-5CE8-F4F6-114D-3360865A72EF}"/>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50508AD5-34EE-CEC1-9BAD-90D5FE991325}"/>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Hexagon 10">
            <a:extLst>
              <a:ext uri="{FF2B5EF4-FFF2-40B4-BE49-F238E27FC236}">
                <a16:creationId xmlns:a16="http://schemas.microsoft.com/office/drawing/2014/main" id="{16D7C5D2-0341-4E31-F781-5C152169ACD7}"/>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609736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2311974-E5A4-4026-40DE-C4D07C38DA54}"/>
              </a:ext>
            </a:extLst>
          </p:cNvPr>
          <p:cNvSpPr txBox="1"/>
          <p:nvPr/>
        </p:nvSpPr>
        <p:spPr>
          <a:xfrm>
            <a:off x="903430" y="2352613"/>
            <a:ext cx="921658" cy="261610"/>
          </a:xfrm>
          <a:prstGeom prst="rect">
            <a:avLst/>
          </a:prstGeom>
          <a:noFill/>
        </p:spPr>
        <p:txBody>
          <a:bodyPr wrap="square" rtlCol="0">
            <a:spAutoFit/>
          </a:bodyPr>
          <a:lstStyle/>
          <a:p>
            <a:pPr algn="ctr"/>
            <a:r>
              <a:rPr lang="en-US" sz="1100" b="1" dirty="0">
                <a:solidFill>
                  <a:schemeClr val="bg1"/>
                </a:solidFill>
              </a:rPr>
              <a:t>Alta prioridad</a:t>
            </a:r>
          </a:p>
        </p:txBody>
      </p:sp>
      <p:pic>
        <p:nvPicPr>
          <p:cNvPr id="9" name="Picture 8" descr="Chart, sunburst chart&#10;&#10;Description automatically generated">
            <a:extLst>
              <a:ext uri="{FF2B5EF4-FFF2-40B4-BE49-F238E27FC236}">
                <a16:creationId xmlns:a16="http://schemas.microsoft.com/office/drawing/2014/main" id="{29867E1B-6543-95E4-AD0D-BC5D951B93B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308" y="976596"/>
            <a:ext cx="6858000" cy="6743700"/>
          </a:xfrm>
          <a:prstGeom prst="rect">
            <a:avLst/>
          </a:prstGeom>
        </p:spPr>
      </p:pic>
      <p:sp>
        <p:nvSpPr>
          <p:cNvPr id="3" name="TextBox 2">
            <a:extLst>
              <a:ext uri="{FF2B5EF4-FFF2-40B4-BE49-F238E27FC236}">
                <a16:creationId xmlns:a16="http://schemas.microsoft.com/office/drawing/2014/main" id="{4EC414BF-7823-98D6-E4FB-A7BA84BFC411}"/>
              </a:ext>
            </a:extLst>
          </p:cNvPr>
          <p:cNvSpPr txBox="1"/>
          <p:nvPr/>
        </p:nvSpPr>
        <p:spPr>
          <a:xfrm>
            <a:off x="996287" y="699597"/>
            <a:ext cx="5254042" cy="276999"/>
          </a:xfrm>
          <a:prstGeom prst="rect">
            <a:avLst/>
          </a:prstGeom>
          <a:noFill/>
        </p:spPr>
        <p:txBody>
          <a:bodyPr wrap="square" rtlCol="0">
            <a:spAutoFit/>
          </a:bodyPr>
          <a:lstStyle/>
          <a:p>
            <a:r>
              <a:rPr lang="en-US" sz="1200" b="1" spc="300" dirty="0">
                <a:solidFill>
                  <a:schemeClr val="tx1"/>
                </a:solidFill>
              </a:rPr>
              <a:t>RUEDA DE LAS EMOCIONES </a:t>
            </a:r>
          </a:p>
        </p:txBody>
      </p:sp>
      <p:sp>
        <p:nvSpPr>
          <p:cNvPr id="4" name="TextBox 3">
            <a:extLst>
              <a:ext uri="{FF2B5EF4-FFF2-40B4-BE49-F238E27FC236}">
                <a16:creationId xmlns:a16="http://schemas.microsoft.com/office/drawing/2014/main" id="{EEDB1A38-2717-43CC-D5E4-21EF262406D2}"/>
              </a:ext>
            </a:extLst>
          </p:cNvPr>
          <p:cNvSpPr txBox="1"/>
          <p:nvPr/>
        </p:nvSpPr>
        <p:spPr>
          <a:xfrm>
            <a:off x="996287" y="7720296"/>
            <a:ext cx="5254042" cy="430887"/>
          </a:xfrm>
          <a:prstGeom prst="rect">
            <a:avLst/>
          </a:prstGeom>
          <a:noFill/>
        </p:spPr>
        <p:txBody>
          <a:bodyPr wrap="square" rtlCol="0">
            <a:spAutoFit/>
          </a:bodyPr>
          <a:lstStyle/>
          <a:p>
            <a:r>
              <a:rPr lang="en-US" sz="1100" dirty="0">
                <a:solidFill>
                  <a:schemeClr val="accent2">
                    <a:lumMod val="75000"/>
                  </a:schemeClr>
                </a:solidFill>
              </a:rPr>
              <a:t>Fuente: The Junto Institute. (2023). </a:t>
            </a:r>
            <a:r>
              <a:rPr lang="en-US" sz="1100" i="1" dirty="0">
                <a:solidFill>
                  <a:schemeClr val="accent2">
                    <a:lumMod val="75000"/>
                  </a:schemeClr>
                </a:solidFill>
              </a:rPr>
              <a:t>La rueda de las </a:t>
            </a:r>
            <a:r>
              <a:rPr lang="en-US" sz="1100" i="1" dirty="0" err="1">
                <a:solidFill>
                  <a:schemeClr val="accent2">
                    <a:lumMod val="75000"/>
                  </a:schemeClr>
                </a:solidFill>
              </a:rPr>
              <a:t>emociones</a:t>
            </a:r>
            <a:r>
              <a:rPr lang="en-US" sz="1100" i="1" dirty="0">
                <a:solidFill>
                  <a:schemeClr val="accent2">
                    <a:lumMod val="75000"/>
                  </a:schemeClr>
                </a:solidFill>
              </a:rPr>
              <a:t>. </a:t>
            </a:r>
            <a:r>
              <a:rPr lang="en-US" sz="1100" dirty="0">
                <a:solidFill>
                  <a:schemeClr val="accent2">
                    <a:lumMod val="75000"/>
                  </a:schemeClr>
                </a:solidFill>
              </a:rPr>
              <a:t>https://www.thejuntoinstitute.com/emotion-wheels/ </a:t>
            </a:r>
          </a:p>
        </p:txBody>
      </p:sp>
      <p:sp>
        <p:nvSpPr>
          <p:cNvPr id="2" name="Hexagon 1">
            <a:extLst>
              <a:ext uri="{FF2B5EF4-FFF2-40B4-BE49-F238E27FC236}">
                <a16:creationId xmlns:a16="http://schemas.microsoft.com/office/drawing/2014/main" id="{8E78F55C-A63F-D641-9D30-E16271563008}"/>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5822F018-74BC-D193-A955-8B43B4622010}"/>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076237A5-3932-BF6C-CB75-6D6E15F558AC}"/>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CD6E3349-D24C-6DA6-22FA-174338B3ADD0}"/>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41AE3378-E93B-763F-EA1B-2DA264719C8C}"/>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D63D05D2-3792-A694-5ECF-8E6CBAD4CE7A}"/>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93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34482FC-BC1B-CCF2-16AD-87192D7CACC1}"/>
              </a:ext>
            </a:extLst>
          </p:cNvPr>
          <p:cNvSpPr/>
          <p:nvPr/>
        </p:nvSpPr>
        <p:spPr>
          <a:xfrm>
            <a:off x="0" y="0"/>
            <a:ext cx="6858000" cy="33147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a:extLst>
              <a:ext uri="{FF2B5EF4-FFF2-40B4-BE49-F238E27FC236}">
                <a16:creationId xmlns:a16="http://schemas.microsoft.com/office/drawing/2014/main" id="{7DD96B5E-DC2A-5D79-7BCE-024F9BD9ED61}"/>
              </a:ext>
            </a:extLst>
          </p:cNvPr>
          <p:cNvSpPr txBox="1"/>
          <p:nvPr/>
        </p:nvSpPr>
        <p:spPr>
          <a:xfrm>
            <a:off x="752439" y="4817751"/>
            <a:ext cx="5061022" cy="4093428"/>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5"/>
                </a:solidFill>
                <a:effectLst/>
                <a:uLnTx/>
                <a:uFillTx/>
                <a:latin typeface="Garamond" panose="02020404030301010803" pitchFamily="18" charset="0"/>
                <a:ea typeface="+mn-ea"/>
                <a:cs typeface="+mn-cs"/>
              </a:rPr>
              <a:t>MÓDULO 1</a:t>
            </a:r>
          </a:p>
          <a:p>
            <a:pPr marL="0" marR="0" lvl="0" indent="0" defTabSz="457200" rtl="0" eaLnBrk="1" fontAlgn="auto" latinLnBrk="0" hangingPunct="1">
              <a:lnSpc>
                <a:spcPct val="100000"/>
              </a:lnSpc>
              <a:spcBef>
                <a:spcPts val="0"/>
              </a:spcBef>
              <a:spcAft>
                <a:spcPts val="0"/>
              </a:spcAft>
              <a:buClrTx/>
              <a:buSzTx/>
              <a:buFontTx/>
              <a:buNone/>
              <a:tabLst/>
              <a:defRPr/>
            </a:pPr>
            <a:r>
              <a:rPr lang="en-CA" sz="2000" b="1" spc="300" dirty="0">
                <a:solidFill>
                  <a:schemeClr val="accent5"/>
                </a:solidFill>
                <a:latin typeface="Garamond" panose="02020404030301010803" pitchFamily="18" charset="0"/>
              </a:rPr>
              <a:t> </a:t>
            </a:r>
            <a:endParaRPr lang="en-CA" sz="4400" b="1" dirty="0">
              <a:solidFill>
                <a:schemeClr val="accent5"/>
              </a:solidFill>
              <a:latin typeface="Garamond" panose="02020404030301010803" pitchFamily="18" charset="0"/>
            </a:endParaRPr>
          </a:p>
          <a:p>
            <a:r>
              <a:rPr lang="en-US" sz="4400" b="1" dirty="0">
                <a:solidFill>
                  <a:schemeClr val="accent5"/>
                </a:solidFill>
                <a:latin typeface="Garamond" panose="02020404030301010803" pitchFamily="18" charset="0"/>
              </a:rPr>
              <a:t>Competencias esenciales para la gestión de casos de protección de la </a:t>
            </a:r>
            <a:r>
              <a:rPr lang="en-US" sz="4400" b="1" dirty="0" err="1">
                <a:solidFill>
                  <a:schemeClr val="accent5"/>
                </a:solidFill>
                <a:latin typeface="Garamond" panose="02020404030301010803" pitchFamily="18" charset="0"/>
              </a:rPr>
              <a:t>infancia</a:t>
            </a:r>
            <a:endParaRPr lang="en-US" sz="4400" b="1" dirty="0">
              <a:solidFill>
                <a:schemeClr val="accent5"/>
              </a:solidFill>
              <a:latin typeface="Garamond" panose="02020404030301010803" pitchFamily="18" charset="0"/>
            </a:endParaRPr>
          </a:p>
        </p:txBody>
      </p:sp>
      <p:sp>
        <p:nvSpPr>
          <p:cNvPr id="18" name="Hexagon 17">
            <a:extLst>
              <a:ext uri="{FF2B5EF4-FFF2-40B4-BE49-F238E27FC236}">
                <a16:creationId xmlns:a16="http://schemas.microsoft.com/office/drawing/2014/main" id="{5A4F9FA8-7558-F410-08FF-F85155AED2B9}"/>
              </a:ext>
            </a:extLst>
          </p:cNvPr>
          <p:cNvSpPr/>
          <p:nvPr/>
        </p:nvSpPr>
        <p:spPr>
          <a:xfrm rot="1782986">
            <a:off x="539630" y="2109486"/>
            <a:ext cx="2269827" cy="1956740"/>
          </a:xfrm>
          <a:prstGeom prst="hexagon">
            <a:avLst>
              <a:gd name="adj" fmla="val 28965"/>
              <a:gd name="vf" fmla="val 115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Star: 5 Points 24">
            <a:extLst>
              <a:ext uri="{FF2B5EF4-FFF2-40B4-BE49-F238E27FC236}">
                <a16:creationId xmlns:a16="http://schemas.microsoft.com/office/drawing/2014/main" id="{B6F359C7-CE58-6860-3FED-59177CB6BA67}"/>
              </a:ext>
            </a:extLst>
          </p:cNvPr>
          <p:cNvSpPr/>
          <p:nvPr/>
        </p:nvSpPr>
        <p:spPr>
          <a:xfrm>
            <a:off x="998098" y="2337580"/>
            <a:ext cx="1349317" cy="1349317"/>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4005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EE84B9-C56D-C2EE-B325-C48FD0020763}"/>
              </a:ext>
            </a:extLst>
          </p:cNvPr>
          <p:cNvSpPr/>
          <p:nvPr/>
        </p:nvSpPr>
        <p:spPr>
          <a:xfrm>
            <a:off x="996287" y="2131019"/>
            <a:ext cx="5254041" cy="6636671"/>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TextBox 3">
            <a:extLst>
              <a:ext uri="{FF2B5EF4-FFF2-40B4-BE49-F238E27FC236}">
                <a16:creationId xmlns:a16="http://schemas.microsoft.com/office/drawing/2014/main" id="{026536E1-4D85-6360-ECDE-F8784F743E2D}"/>
              </a:ext>
            </a:extLst>
          </p:cNvPr>
          <p:cNvSpPr txBox="1"/>
          <p:nvPr/>
        </p:nvSpPr>
        <p:spPr>
          <a:xfrm>
            <a:off x="996287" y="1138309"/>
            <a:ext cx="5254041" cy="830997"/>
          </a:xfrm>
          <a:prstGeom prst="rect">
            <a:avLst/>
          </a:prstGeom>
          <a:noFill/>
        </p:spPr>
        <p:txBody>
          <a:bodyPr wrap="square" rtlCol="0">
            <a:spAutoFit/>
          </a:bodyPr>
          <a:lstStyle/>
          <a:p>
            <a:r>
              <a:rPr lang="es-ES_tradnl" sz="1200"/>
              <a:t>Describa un momento en el que haya notado un prejuicio inconsciente en otra persona o en usted mismo/a. ¿Qué tipo de prejuicio, estereotipo o sesgo identificó? ¿Qué impacto tuvo en usted o en la otra persona? ¿Cómo influyó en su comportamiento o en lo que hizo (usted o esa persona)?</a:t>
            </a:r>
          </a:p>
        </p:txBody>
      </p:sp>
      <p:sp>
        <p:nvSpPr>
          <p:cNvPr id="3" name="TextBox 2">
            <a:extLst>
              <a:ext uri="{FF2B5EF4-FFF2-40B4-BE49-F238E27FC236}">
                <a16:creationId xmlns:a16="http://schemas.microsoft.com/office/drawing/2014/main" id="{732551A5-BBE8-A8BC-99FC-664F85738532}"/>
              </a:ext>
            </a:extLst>
          </p:cNvPr>
          <p:cNvSpPr txBox="1"/>
          <p:nvPr/>
        </p:nvSpPr>
        <p:spPr>
          <a:xfrm>
            <a:off x="996287" y="699597"/>
            <a:ext cx="5254042" cy="276999"/>
          </a:xfrm>
          <a:prstGeom prst="rect">
            <a:avLst/>
          </a:prstGeom>
          <a:noFill/>
        </p:spPr>
        <p:txBody>
          <a:bodyPr wrap="square" rtlCol="0">
            <a:spAutoFit/>
          </a:bodyPr>
          <a:lstStyle/>
          <a:p>
            <a:r>
              <a:rPr lang="es-ES_tradnl" sz="1200" b="1" spc="300">
                <a:solidFill>
                  <a:schemeClr val="tx1"/>
                </a:solidFill>
              </a:rPr>
              <a:t>PREJUICIOS INCONSCIENTES - REFLEXIÓN PERSONAL</a:t>
            </a:r>
          </a:p>
        </p:txBody>
      </p:sp>
      <p:grpSp>
        <p:nvGrpSpPr>
          <p:cNvPr id="6" name="Group 5">
            <a:extLst>
              <a:ext uri="{FF2B5EF4-FFF2-40B4-BE49-F238E27FC236}">
                <a16:creationId xmlns:a16="http://schemas.microsoft.com/office/drawing/2014/main" id="{7C549F58-22C3-04D4-0B36-70C4CD0C4CF2}"/>
              </a:ext>
            </a:extLst>
          </p:cNvPr>
          <p:cNvGrpSpPr/>
          <p:nvPr/>
        </p:nvGrpSpPr>
        <p:grpSpPr>
          <a:xfrm>
            <a:off x="5137944" y="7618009"/>
            <a:ext cx="1112384" cy="1449853"/>
            <a:chOff x="8914563" y="1953649"/>
            <a:chExt cx="1057724" cy="1378610"/>
          </a:xfrm>
        </p:grpSpPr>
        <p:sp>
          <p:nvSpPr>
            <p:cNvPr id="7" name="Rectangle: Rounded Corners 6">
              <a:extLst>
                <a:ext uri="{FF2B5EF4-FFF2-40B4-BE49-F238E27FC236}">
                  <a16:creationId xmlns:a16="http://schemas.microsoft.com/office/drawing/2014/main" id="{3A6B294D-E494-3034-053C-C0E17E45A9D4}"/>
                </a:ext>
              </a:extLst>
            </p:cNvPr>
            <p:cNvSpPr/>
            <p:nvPr/>
          </p:nvSpPr>
          <p:spPr>
            <a:xfrm rot="20580589">
              <a:off x="9074610" y="2194577"/>
              <a:ext cx="505427" cy="50542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Chord 7">
              <a:extLst>
                <a:ext uri="{FF2B5EF4-FFF2-40B4-BE49-F238E27FC236}">
                  <a16:creationId xmlns:a16="http://schemas.microsoft.com/office/drawing/2014/main" id="{03C1EA08-D4C6-E415-AF96-9A25C900EBA2}"/>
                </a:ext>
              </a:extLst>
            </p:cNvPr>
            <p:cNvSpPr/>
            <p:nvPr/>
          </p:nvSpPr>
          <p:spPr>
            <a:xfrm>
              <a:off x="8914563" y="2274535"/>
              <a:ext cx="1057724" cy="1057724"/>
            </a:xfrm>
            <a:prstGeom prst="chord">
              <a:avLst>
                <a:gd name="adj1" fmla="val 20128551"/>
                <a:gd name="adj2" fmla="val 1225971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Block Arc 8">
              <a:extLst>
                <a:ext uri="{FF2B5EF4-FFF2-40B4-BE49-F238E27FC236}">
                  <a16:creationId xmlns:a16="http://schemas.microsoft.com/office/drawing/2014/main" id="{4076AC94-5235-814B-0AB4-021849D29CC3}"/>
                </a:ext>
              </a:extLst>
            </p:cNvPr>
            <p:cNvSpPr/>
            <p:nvPr/>
          </p:nvSpPr>
          <p:spPr>
            <a:xfrm rot="10800000">
              <a:off x="9504960"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0" name="Rectangle: Rounded Corners 9">
              <a:extLst>
                <a:ext uri="{FF2B5EF4-FFF2-40B4-BE49-F238E27FC236}">
                  <a16:creationId xmlns:a16="http://schemas.microsoft.com/office/drawing/2014/main" id="{BE887205-0664-41C6-69FC-A7765C4873F4}"/>
                </a:ext>
              </a:extLst>
            </p:cNvPr>
            <p:cNvSpPr/>
            <p:nvPr/>
          </p:nvSpPr>
          <p:spPr>
            <a:xfrm rot="724728">
              <a:off x="9397092" y="1953649"/>
              <a:ext cx="505427" cy="50542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Block Arc 11">
              <a:extLst>
                <a:ext uri="{FF2B5EF4-FFF2-40B4-BE49-F238E27FC236}">
                  <a16:creationId xmlns:a16="http://schemas.microsoft.com/office/drawing/2014/main" id="{52295483-4685-BCE2-F28F-E941D63B285E}"/>
                </a:ext>
              </a:extLst>
            </p:cNvPr>
            <p:cNvSpPr/>
            <p:nvPr/>
          </p:nvSpPr>
          <p:spPr>
            <a:xfrm rot="10800000">
              <a:off x="9126784"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3" name="Hexagon 12">
            <a:extLst>
              <a:ext uri="{FF2B5EF4-FFF2-40B4-BE49-F238E27FC236}">
                <a16:creationId xmlns:a16="http://schemas.microsoft.com/office/drawing/2014/main" id="{EF1CC280-8458-3416-4C98-C00AC86AF684}"/>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448FA8D4-0F37-2F50-A7D1-BD39F02DA31B}"/>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agon 14">
            <a:extLst>
              <a:ext uri="{FF2B5EF4-FFF2-40B4-BE49-F238E27FC236}">
                <a16:creationId xmlns:a16="http://schemas.microsoft.com/office/drawing/2014/main" id="{52486AE2-FF1C-C881-DDC7-F0175C8AEDD7}"/>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Hexagon 15">
            <a:extLst>
              <a:ext uri="{FF2B5EF4-FFF2-40B4-BE49-F238E27FC236}">
                <a16:creationId xmlns:a16="http://schemas.microsoft.com/office/drawing/2014/main" id="{56692312-DDBC-B921-5C47-C2FD8EC499E2}"/>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Hexagon 16">
            <a:extLst>
              <a:ext uri="{FF2B5EF4-FFF2-40B4-BE49-F238E27FC236}">
                <a16:creationId xmlns:a16="http://schemas.microsoft.com/office/drawing/2014/main" id="{67BF2BC2-3FF8-335E-4F35-2BD67F5A88CC}"/>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Hexagon 17">
            <a:extLst>
              <a:ext uri="{FF2B5EF4-FFF2-40B4-BE49-F238E27FC236}">
                <a16:creationId xmlns:a16="http://schemas.microsoft.com/office/drawing/2014/main" id="{FD68A6A0-8253-0AE8-55B1-1E4206CF67CF}"/>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381365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6536E1-4D85-6360-ECDE-F8784F743E2D}"/>
              </a:ext>
            </a:extLst>
          </p:cNvPr>
          <p:cNvSpPr txBox="1"/>
          <p:nvPr/>
        </p:nvSpPr>
        <p:spPr>
          <a:xfrm>
            <a:off x="996287" y="1830160"/>
            <a:ext cx="5254040" cy="830997"/>
          </a:xfrm>
          <a:prstGeom prst="rect">
            <a:avLst/>
          </a:prstGeom>
          <a:noFill/>
        </p:spPr>
        <p:txBody>
          <a:bodyPr wrap="square" rtlCol="0">
            <a:spAutoFit/>
          </a:bodyPr>
          <a:lstStyle/>
          <a:p>
            <a:r>
              <a:rPr lang="es-ES_tradnl" sz="1200" dirty="0"/>
              <a:t>¿Qué factores de su contexto hacen que se excluya a determinadas personas y menores de edad por razones de sexo, edad, orientación sexual, cultura, color de piel, capacidades o situación de desplazamiento? Por favor, especifique qué personas o colectivos sufren exclusión.</a:t>
            </a:r>
          </a:p>
        </p:txBody>
      </p:sp>
      <p:sp>
        <p:nvSpPr>
          <p:cNvPr id="3" name="TextBox 2">
            <a:extLst>
              <a:ext uri="{FF2B5EF4-FFF2-40B4-BE49-F238E27FC236}">
                <a16:creationId xmlns:a16="http://schemas.microsoft.com/office/drawing/2014/main" id="{2230C0AD-E366-2938-174A-5249525AADB8}"/>
              </a:ext>
            </a:extLst>
          </p:cNvPr>
          <p:cNvSpPr txBox="1"/>
          <p:nvPr/>
        </p:nvSpPr>
        <p:spPr>
          <a:xfrm>
            <a:off x="996287" y="719129"/>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SESIÓN 3: ¿CÓMO PUEDO APOYAR LA DIVERSIDAD Y LA INCLUSIÓN?</a:t>
            </a:r>
          </a:p>
        </p:txBody>
      </p:sp>
      <p:sp>
        <p:nvSpPr>
          <p:cNvPr id="6" name="TextBox 5">
            <a:extLst>
              <a:ext uri="{FF2B5EF4-FFF2-40B4-BE49-F238E27FC236}">
                <a16:creationId xmlns:a16="http://schemas.microsoft.com/office/drawing/2014/main" id="{F408FB7F-EFBD-20D2-2E66-0BAC958F307F}"/>
              </a:ext>
            </a:extLst>
          </p:cNvPr>
          <p:cNvSpPr txBox="1"/>
          <p:nvPr/>
        </p:nvSpPr>
        <p:spPr>
          <a:xfrm>
            <a:off x="996287" y="1417925"/>
            <a:ext cx="5254042" cy="276999"/>
          </a:xfrm>
          <a:prstGeom prst="rect">
            <a:avLst/>
          </a:prstGeom>
          <a:noFill/>
        </p:spPr>
        <p:txBody>
          <a:bodyPr wrap="square" rtlCol="0">
            <a:spAutoFit/>
          </a:bodyPr>
          <a:lstStyle/>
          <a:p>
            <a:r>
              <a:rPr lang="en-US" sz="1200" b="1" spc="300" dirty="0">
                <a:solidFill>
                  <a:schemeClr val="tx1"/>
                </a:solidFill>
              </a:rPr>
              <a:t>BARRERAS A LA INCLUSIÓN</a:t>
            </a:r>
          </a:p>
        </p:txBody>
      </p:sp>
      <p:graphicFrame>
        <p:nvGraphicFramePr>
          <p:cNvPr id="8" name="Table 8">
            <a:extLst>
              <a:ext uri="{FF2B5EF4-FFF2-40B4-BE49-F238E27FC236}">
                <a16:creationId xmlns:a16="http://schemas.microsoft.com/office/drawing/2014/main" id="{F666110C-8A81-60DF-B765-6F8494F4AD76}"/>
              </a:ext>
            </a:extLst>
          </p:cNvPr>
          <p:cNvGraphicFramePr>
            <a:graphicFrameLocks noGrp="1"/>
          </p:cNvGraphicFramePr>
          <p:nvPr>
            <p:extLst>
              <p:ext uri="{D42A27DB-BD31-4B8C-83A1-F6EECF244321}">
                <p14:modId xmlns:p14="http://schemas.microsoft.com/office/powerpoint/2010/main" val="2478866604"/>
              </p:ext>
            </p:extLst>
          </p:nvPr>
        </p:nvGraphicFramePr>
        <p:xfrm>
          <a:off x="996287" y="2796393"/>
          <a:ext cx="5254040" cy="6361054"/>
        </p:xfrm>
        <a:graphic>
          <a:graphicData uri="http://schemas.openxmlformats.org/drawingml/2006/table">
            <a:tbl>
              <a:tblPr firstRow="1" bandRow="1">
                <a:tableStyleId>{5C22544A-7EE6-4342-B048-85BDC9FD1C3A}</a:tableStyleId>
              </a:tblPr>
              <a:tblGrid>
                <a:gridCol w="2627020">
                  <a:extLst>
                    <a:ext uri="{9D8B030D-6E8A-4147-A177-3AD203B41FA5}">
                      <a16:colId xmlns:a16="http://schemas.microsoft.com/office/drawing/2014/main" val="130575636"/>
                    </a:ext>
                  </a:extLst>
                </a:gridCol>
                <a:gridCol w="2627020">
                  <a:extLst>
                    <a:ext uri="{9D8B030D-6E8A-4147-A177-3AD203B41FA5}">
                      <a16:colId xmlns:a16="http://schemas.microsoft.com/office/drawing/2014/main" val="2665917938"/>
                    </a:ext>
                  </a:extLst>
                </a:gridCol>
              </a:tblGrid>
              <a:tr h="344001">
                <a:tc>
                  <a:txBody>
                    <a:bodyPr/>
                    <a:lstStyle/>
                    <a:p>
                      <a:r>
                        <a:rPr lang="en-CA" sz="1100" dirty="0">
                          <a:solidFill>
                            <a:schemeClr val="tx1"/>
                          </a:solidFill>
                        </a:rPr>
                        <a:t>Barreras</a:t>
                      </a:r>
                      <a:endParaRPr lang="en-US" sz="1100" dirty="0">
                        <a:solidFill>
                          <a:schemeClr val="tx1"/>
                        </a:solidFill>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r>
                        <a:rPr lang="en-CA" sz="1100" dirty="0">
                          <a:solidFill>
                            <a:schemeClr val="tx1"/>
                          </a:solidFill>
                        </a:rPr>
                        <a:t>Personas o grupos de personas excluidos</a:t>
                      </a:r>
                      <a:endParaRPr lang="en-US" sz="1100" dirty="0">
                        <a:solidFill>
                          <a:schemeClr val="tx1"/>
                        </a:solidFill>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52434974"/>
                  </a:ext>
                </a:extLst>
              </a:tr>
              <a:tr h="6017053">
                <a:tc>
                  <a:txBody>
                    <a:bodyPr/>
                    <a:lstStyle/>
                    <a:p>
                      <a:endParaRPr lang="en-US"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4210766365"/>
                  </a:ext>
                </a:extLst>
              </a:tr>
            </a:tbl>
          </a:graphicData>
        </a:graphic>
      </p:graphicFrame>
      <p:sp>
        <p:nvSpPr>
          <p:cNvPr id="9" name="Hexagon 8">
            <a:extLst>
              <a:ext uri="{FF2B5EF4-FFF2-40B4-BE49-F238E27FC236}">
                <a16:creationId xmlns:a16="http://schemas.microsoft.com/office/drawing/2014/main" id="{CC000F97-9272-3456-1B97-28EB8FD97E1D}"/>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33E0FE30-CBB7-D43D-DA76-9D9134821891}"/>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8D9F7E90-5B5A-AB8B-2B62-C2CA24245C0B}"/>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15D79A7E-ED14-8AD0-E571-F23998E24956}"/>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CE273C0E-BCB7-99DB-43A6-C8F5315D098B}"/>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42E908C5-6014-66D4-6BFC-627F0C701A17}"/>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1887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880086" y="1768824"/>
            <a:ext cx="1525329" cy="374914"/>
          </a:xfrm>
          <a:prstGeom prst="rect">
            <a:avLst/>
          </a:prstGeom>
          <a:noFill/>
          <a:ln>
            <a:noFill/>
          </a:ln>
        </p:spPr>
        <p:txBody>
          <a:bodyPr wrap="square" lIns="90000" tIns="90000" rIns="90000" bIns="90000" rtlCol="0" anchor="ctr">
            <a:noAutofit/>
          </a:bodyPr>
          <a:lstStyle/>
          <a:p>
            <a:pPr algn="ctr"/>
            <a:r>
              <a:rPr lang="es-ES_tradnl" sz="1400" b="1">
                <a:solidFill>
                  <a:schemeClr val="accent2"/>
                </a:solidFill>
              </a:rPr>
              <a:t>Privilegio</a:t>
            </a:r>
          </a:p>
        </p:txBody>
      </p:sp>
      <p:sp>
        <p:nvSpPr>
          <p:cNvPr id="29" name="TextBox 28"/>
          <p:cNvSpPr txBox="1"/>
          <p:nvPr/>
        </p:nvSpPr>
        <p:spPr>
          <a:xfrm>
            <a:off x="2925028" y="8534315"/>
            <a:ext cx="1525329" cy="374914"/>
          </a:xfrm>
          <a:prstGeom prst="rect">
            <a:avLst/>
          </a:prstGeom>
          <a:noFill/>
          <a:ln>
            <a:noFill/>
          </a:ln>
        </p:spPr>
        <p:txBody>
          <a:bodyPr wrap="square" lIns="90000" tIns="90000" rIns="90000" bIns="90000" rtlCol="0" anchor="ctr">
            <a:noAutofit/>
          </a:bodyPr>
          <a:lstStyle/>
          <a:p>
            <a:pPr algn="ctr"/>
            <a:r>
              <a:rPr lang="es-ES_tradnl" sz="1400" b="1">
                <a:solidFill>
                  <a:schemeClr val="accent5"/>
                </a:solidFill>
              </a:rPr>
              <a:t>Opresión</a:t>
            </a:r>
          </a:p>
        </p:txBody>
      </p:sp>
      <p:sp>
        <p:nvSpPr>
          <p:cNvPr id="111" name="TextBox 110"/>
          <p:cNvSpPr txBox="1"/>
          <p:nvPr/>
        </p:nvSpPr>
        <p:spPr>
          <a:xfrm>
            <a:off x="-67938" y="4557068"/>
            <a:ext cx="1525329" cy="374914"/>
          </a:xfrm>
          <a:prstGeom prst="rect">
            <a:avLst/>
          </a:prstGeom>
          <a:noFill/>
          <a:ln>
            <a:noFill/>
          </a:ln>
        </p:spPr>
        <p:txBody>
          <a:bodyPr wrap="square" lIns="90000" tIns="90000" rIns="90000" bIns="90000" rtlCol="0" anchor="ctr">
            <a:noAutofit/>
          </a:bodyPr>
          <a:lstStyle/>
          <a:p>
            <a:pPr algn="r"/>
            <a:r>
              <a:rPr lang="es-ES_tradnl" sz="1100"/>
              <a:t>Hombre masculino </a:t>
            </a:r>
          </a:p>
          <a:p>
            <a:pPr algn="r"/>
            <a:r>
              <a:rPr lang="es-ES_tradnl" sz="1100"/>
              <a:t>mujer femenina</a:t>
            </a:r>
          </a:p>
        </p:txBody>
      </p:sp>
      <p:sp>
        <p:nvSpPr>
          <p:cNvPr id="112" name="TextBox 111"/>
          <p:cNvSpPr txBox="1"/>
          <p:nvPr/>
        </p:nvSpPr>
        <p:spPr>
          <a:xfrm>
            <a:off x="10736" y="3978694"/>
            <a:ext cx="1525329" cy="374914"/>
          </a:xfrm>
          <a:prstGeom prst="rect">
            <a:avLst/>
          </a:prstGeom>
          <a:noFill/>
          <a:ln>
            <a:noFill/>
          </a:ln>
        </p:spPr>
        <p:txBody>
          <a:bodyPr wrap="square" lIns="90000" tIns="90000" rIns="90000" bIns="90000" rtlCol="0" anchor="ctr">
            <a:noAutofit/>
          </a:bodyPr>
          <a:lstStyle/>
          <a:p>
            <a:pPr algn="r"/>
            <a:r>
              <a:rPr lang="es-ES_tradnl" sz="1100"/>
              <a:t>Hombre</a:t>
            </a:r>
          </a:p>
        </p:txBody>
      </p:sp>
      <p:sp>
        <p:nvSpPr>
          <p:cNvPr id="113" name="TextBox 112"/>
          <p:cNvSpPr txBox="1"/>
          <p:nvPr/>
        </p:nvSpPr>
        <p:spPr>
          <a:xfrm>
            <a:off x="305030" y="3542209"/>
            <a:ext cx="1525329" cy="374914"/>
          </a:xfrm>
          <a:prstGeom prst="rect">
            <a:avLst/>
          </a:prstGeom>
          <a:noFill/>
          <a:ln>
            <a:noFill/>
          </a:ln>
        </p:spPr>
        <p:txBody>
          <a:bodyPr wrap="square" lIns="90000" tIns="90000" rIns="90000" bIns="90000" rtlCol="0" anchor="ctr">
            <a:noAutofit/>
          </a:bodyPr>
          <a:lstStyle/>
          <a:p>
            <a:pPr algn="r"/>
            <a:r>
              <a:rPr lang="es-ES_tradnl" sz="1100"/>
              <a:t>Persona blanca</a:t>
            </a:r>
          </a:p>
        </p:txBody>
      </p:sp>
      <p:sp>
        <p:nvSpPr>
          <p:cNvPr id="115" name="TextBox 114"/>
          <p:cNvSpPr txBox="1"/>
          <p:nvPr/>
        </p:nvSpPr>
        <p:spPr>
          <a:xfrm>
            <a:off x="1097356" y="2886140"/>
            <a:ext cx="1525329" cy="374914"/>
          </a:xfrm>
          <a:prstGeom prst="rect">
            <a:avLst/>
          </a:prstGeom>
          <a:noFill/>
          <a:ln>
            <a:noFill/>
          </a:ln>
        </p:spPr>
        <p:txBody>
          <a:bodyPr wrap="square" lIns="90000" tIns="90000" rIns="90000" bIns="90000" rtlCol="0" anchor="ctr">
            <a:noAutofit/>
          </a:bodyPr>
          <a:lstStyle/>
          <a:p>
            <a:pPr algn="r"/>
            <a:r>
              <a:rPr lang="es-ES_tradnl" sz="1100"/>
              <a:t>Heterosexual</a:t>
            </a:r>
          </a:p>
        </p:txBody>
      </p:sp>
      <p:sp>
        <p:nvSpPr>
          <p:cNvPr id="116" name="TextBox 115"/>
          <p:cNvSpPr txBox="1"/>
          <p:nvPr/>
        </p:nvSpPr>
        <p:spPr>
          <a:xfrm>
            <a:off x="1511197" y="2672336"/>
            <a:ext cx="1698703" cy="374914"/>
          </a:xfrm>
          <a:prstGeom prst="rect">
            <a:avLst/>
          </a:prstGeom>
          <a:noFill/>
          <a:ln>
            <a:noFill/>
          </a:ln>
        </p:spPr>
        <p:txBody>
          <a:bodyPr wrap="square" lIns="90000" tIns="90000" rIns="90000" bIns="90000" rtlCol="0" anchor="ctr">
            <a:noAutofit/>
          </a:bodyPr>
          <a:lstStyle/>
          <a:p>
            <a:pPr algn="r"/>
            <a:r>
              <a:rPr lang="es-ES_tradnl" sz="1100" dirty="0"/>
              <a:t>Persona sin discapacidad</a:t>
            </a:r>
          </a:p>
        </p:txBody>
      </p:sp>
      <p:sp>
        <p:nvSpPr>
          <p:cNvPr id="117" name="TextBox 116"/>
          <p:cNvSpPr txBox="1"/>
          <p:nvPr/>
        </p:nvSpPr>
        <p:spPr>
          <a:xfrm>
            <a:off x="3073350" y="2419467"/>
            <a:ext cx="1138800" cy="374914"/>
          </a:xfrm>
          <a:prstGeom prst="rect">
            <a:avLst/>
          </a:prstGeom>
          <a:noFill/>
          <a:ln>
            <a:noFill/>
          </a:ln>
        </p:spPr>
        <p:txBody>
          <a:bodyPr wrap="square" lIns="90000" tIns="90000" rIns="90000" bIns="90000" rtlCol="0" anchor="ctr">
            <a:noAutofit/>
          </a:bodyPr>
          <a:lstStyle/>
          <a:p>
            <a:pPr algn="ctr"/>
            <a:r>
              <a:rPr lang="es-ES_tradnl" sz="1100" dirty="0"/>
              <a:t>Educado</a:t>
            </a:r>
          </a:p>
          <a:p>
            <a:pPr algn="ctr"/>
            <a:r>
              <a:rPr lang="es-ES_tradnl" sz="1100" dirty="0"/>
              <a:t>y/o muy instruido/a</a:t>
            </a:r>
          </a:p>
        </p:txBody>
      </p:sp>
      <p:sp>
        <p:nvSpPr>
          <p:cNvPr id="119" name="TextBox 118"/>
          <p:cNvSpPr txBox="1"/>
          <p:nvPr/>
        </p:nvSpPr>
        <p:spPr>
          <a:xfrm>
            <a:off x="4439301" y="2813795"/>
            <a:ext cx="1525329" cy="374914"/>
          </a:xfrm>
          <a:prstGeom prst="rect">
            <a:avLst/>
          </a:prstGeom>
          <a:noFill/>
          <a:ln>
            <a:noFill/>
          </a:ln>
        </p:spPr>
        <p:txBody>
          <a:bodyPr wrap="square" lIns="90000" tIns="90000" rIns="90000" bIns="90000" rtlCol="0" anchor="ctr">
            <a:noAutofit/>
          </a:bodyPr>
          <a:lstStyle/>
          <a:p>
            <a:r>
              <a:rPr lang="es-ES_tradnl" sz="1100"/>
              <a:t>No desplazado/a</a:t>
            </a:r>
          </a:p>
        </p:txBody>
      </p:sp>
      <p:sp>
        <p:nvSpPr>
          <p:cNvPr id="120" name="TextBox 119"/>
          <p:cNvSpPr txBox="1"/>
          <p:nvPr/>
        </p:nvSpPr>
        <p:spPr>
          <a:xfrm>
            <a:off x="5085444" y="3059048"/>
            <a:ext cx="1672292" cy="374914"/>
          </a:xfrm>
          <a:prstGeom prst="rect">
            <a:avLst/>
          </a:prstGeom>
          <a:noFill/>
          <a:ln>
            <a:noFill/>
          </a:ln>
        </p:spPr>
        <p:txBody>
          <a:bodyPr wrap="square" lIns="90000" tIns="90000" rIns="90000" bIns="90000" rtlCol="0" anchor="ctr">
            <a:noAutofit/>
          </a:bodyPr>
          <a:lstStyle/>
          <a:p>
            <a:r>
              <a:rPr lang="es-ES_tradnl" sz="1100" dirty="0"/>
              <a:t>En situación cómoda y/o rico/a </a:t>
            </a:r>
          </a:p>
        </p:txBody>
      </p:sp>
      <p:sp>
        <p:nvSpPr>
          <p:cNvPr id="121" name="TextBox 120"/>
          <p:cNvSpPr txBox="1"/>
          <p:nvPr/>
        </p:nvSpPr>
        <p:spPr>
          <a:xfrm>
            <a:off x="5475032" y="3452930"/>
            <a:ext cx="1525329" cy="374914"/>
          </a:xfrm>
          <a:prstGeom prst="rect">
            <a:avLst/>
          </a:prstGeom>
          <a:noFill/>
          <a:ln>
            <a:noFill/>
          </a:ln>
        </p:spPr>
        <p:txBody>
          <a:bodyPr wrap="square" lIns="90000" tIns="90000" rIns="90000" bIns="90000" rtlCol="0" anchor="ctr">
            <a:noAutofit/>
          </a:bodyPr>
          <a:lstStyle/>
          <a:p>
            <a:r>
              <a:rPr lang="es-ES_tradnl" sz="1100" dirty="0"/>
              <a:t>Con documentación o papeles</a:t>
            </a:r>
          </a:p>
        </p:txBody>
      </p:sp>
      <p:sp>
        <p:nvSpPr>
          <p:cNvPr id="123" name="TextBox 122"/>
          <p:cNvSpPr txBox="1"/>
          <p:nvPr/>
        </p:nvSpPr>
        <p:spPr>
          <a:xfrm>
            <a:off x="5955269" y="4289180"/>
            <a:ext cx="762665" cy="415320"/>
          </a:xfrm>
          <a:prstGeom prst="rect">
            <a:avLst/>
          </a:prstGeom>
          <a:noFill/>
          <a:ln>
            <a:noFill/>
          </a:ln>
        </p:spPr>
        <p:txBody>
          <a:bodyPr wrap="square" lIns="90000" tIns="90000" rIns="90000" bIns="90000" rtlCol="0" anchor="ctr">
            <a:noAutofit/>
          </a:bodyPr>
          <a:lstStyle/>
          <a:p>
            <a:r>
              <a:rPr lang="es-ES_tradnl" sz="1100"/>
              <a:t>Mayoría étnica</a:t>
            </a:r>
          </a:p>
        </p:txBody>
      </p:sp>
      <p:sp>
        <p:nvSpPr>
          <p:cNvPr id="6" name="Pie 5"/>
          <p:cNvSpPr/>
          <p:nvPr/>
        </p:nvSpPr>
        <p:spPr>
          <a:xfrm>
            <a:off x="1820570" y="3515460"/>
            <a:ext cx="3707766" cy="3707764"/>
          </a:xfrm>
          <a:prstGeom prst="pie">
            <a:avLst>
              <a:gd name="adj1" fmla="val 0"/>
              <a:gd name="adj2" fmla="val 1079677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26" name="Pie 25"/>
          <p:cNvSpPr/>
          <p:nvPr/>
        </p:nvSpPr>
        <p:spPr>
          <a:xfrm rot="10800000">
            <a:off x="1820571" y="3329393"/>
            <a:ext cx="3707764" cy="3707766"/>
          </a:xfrm>
          <a:prstGeom prst="pie">
            <a:avLst>
              <a:gd name="adj1" fmla="val 0"/>
              <a:gd name="adj2" fmla="val 1079677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nvGrpSpPr>
          <p:cNvPr id="166" name="Group 165"/>
          <p:cNvGrpSpPr/>
          <p:nvPr/>
        </p:nvGrpSpPr>
        <p:grpSpPr>
          <a:xfrm>
            <a:off x="1345354" y="2953509"/>
            <a:ext cx="4658198" cy="4658198"/>
            <a:chOff x="1680696" y="2920427"/>
            <a:chExt cx="4039282" cy="4039282"/>
          </a:xfrm>
        </p:grpSpPr>
        <p:grpSp>
          <p:nvGrpSpPr>
            <p:cNvPr id="139" name="Group 138"/>
            <p:cNvGrpSpPr/>
            <p:nvPr/>
          </p:nvGrpSpPr>
          <p:grpSpPr>
            <a:xfrm>
              <a:off x="1680696" y="2920427"/>
              <a:ext cx="4039282" cy="4039282"/>
              <a:chOff x="1583337" y="2701074"/>
              <a:chExt cx="4484299" cy="4484299"/>
            </a:xfrm>
          </p:grpSpPr>
          <p:cxnSp>
            <p:nvCxnSpPr>
              <p:cNvPr id="30" name="Straight Connector 29"/>
              <p:cNvCxnSpPr/>
              <p:nvPr/>
            </p:nvCxnSpPr>
            <p:spPr>
              <a:xfrm>
                <a:off x="1583337" y="4943224"/>
                <a:ext cx="44842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rot="777619">
              <a:off x="1680696" y="2920427"/>
              <a:ext cx="4039282" cy="4039282"/>
              <a:chOff x="1583337" y="2701074"/>
              <a:chExt cx="4484299" cy="4484299"/>
            </a:xfrm>
          </p:grpSpPr>
          <p:cxnSp>
            <p:nvCxnSpPr>
              <p:cNvPr id="141" name="Straight Connector 140"/>
              <p:cNvCxnSpPr/>
              <p:nvPr/>
            </p:nvCxnSpPr>
            <p:spPr>
              <a:xfrm>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rot="1536995">
              <a:off x="1680696" y="2920427"/>
              <a:ext cx="4039282" cy="4039282"/>
              <a:chOff x="1583337" y="2701074"/>
              <a:chExt cx="4484299" cy="4484299"/>
            </a:xfrm>
          </p:grpSpPr>
          <p:cxnSp>
            <p:nvCxnSpPr>
              <p:cNvPr id="144" name="Straight Connector 143"/>
              <p:cNvCxnSpPr/>
              <p:nvPr/>
            </p:nvCxnSpPr>
            <p:spPr>
              <a:xfrm>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rot="2296514">
              <a:off x="1680696" y="2920427"/>
              <a:ext cx="4039282" cy="4039282"/>
              <a:chOff x="1583337" y="2701074"/>
              <a:chExt cx="4484299" cy="4484299"/>
            </a:xfrm>
          </p:grpSpPr>
          <p:cxnSp>
            <p:nvCxnSpPr>
              <p:cNvPr id="147" name="Straight Connector 146"/>
              <p:cNvCxnSpPr/>
              <p:nvPr/>
            </p:nvCxnSpPr>
            <p:spPr>
              <a:xfrm>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rot="3026233">
              <a:off x="1680696" y="2920427"/>
              <a:ext cx="4039282" cy="4039282"/>
              <a:chOff x="1583337" y="2701074"/>
              <a:chExt cx="4484299" cy="4484299"/>
            </a:xfrm>
          </p:grpSpPr>
          <p:cxnSp>
            <p:nvCxnSpPr>
              <p:cNvPr id="150" name="Straight Connector 149"/>
              <p:cNvCxnSpPr/>
              <p:nvPr/>
            </p:nvCxnSpPr>
            <p:spPr>
              <a:xfrm>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rot="3756700">
              <a:off x="1680696" y="2920427"/>
              <a:ext cx="4039282" cy="4039282"/>
              <a:chOff x="1583337" y="2701074"/>
              <a:chExt cx="4484299" cy="4484299"/>
            </a:xfrm>
          </p:grpSpPr>
          <p:cxnSp>
            <p:nvCxnSpPr>
              <p:cNvPr id="153" name="Straight Connector 152"/>
              <p:cNvCxnSpPr/>
              <p:nvPr/>
            </p:nvCxnSpPr>
            <p:spPr>
              <a:xfrm>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6" name="Straight Connector 155"/>
            <p:cNvCxnSpPr/>
            <p:nvPr/>
          </p:nvCxnSpPr>
          <p:spPr>
            <a:xfrm rot="4555042">
              <a:off x="1680696" y="4940068"/>
              <a:ext cx="40392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1771786" y="4365280"/>
              <a:ext cx="3857101" cy="1149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383840">
              <a:off x="1680696" y="4940068"/>
              <a:ext cx="40392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8" name="TextBox 167"/>
          <p:cNvSpPr txBox="1"/>
          <p:nvPr/>
        </p:nvSpPr>
        <p:spPr>
          <a:xfrm>
            <a:off x="265713" y="5776372"/>
            <a:ext cx="1073447" cy="374914"/>
          </a:xfrm>
          <a:prstGeom prst="rect">
            <a:avLst/>
          </a:prstGeom>
          <a:noFill/>
          <a:ln>
            <a:noFill/>
          </a:ln>
        </p:spPr>
        <p:txBody>
          <a:bodyPr wrap="square" lIns="90000" tIns="90000" rIns="90000" bIns="90000" rtlCol="0" anchor="ctr">
            <a:noAutofit/>
          </a:bodyPr>
          <a:lstStyle/>
          <a:p>
            <a:pPr algn="r"/>
            <a:r>
              <a:rPr lang="es-ES_tradnl" sz="1100"/>
              <a:t>Minoría étnica</a:t>
            </a:r>
          </a:p>
        </p:txBody>
      </p:sp>
      <p:sp>
        <p:nvSpPr>
          <p:cNvPr id="169" name="TextBox 168"/>
          <p:cNvSpPr txBox="1"/>
          <p:nvPr/>
        </p:nvSpPr>
        <p:spPr>
          <a:xfrm>
            <a:off x="153594" y="6183558"/>
            <a:ext cx="1357604" cy="374914"/>
          </a:xfrm>
          <a:prstGeom prst="rect">
            <a:avLst/>
          </a:prstGeom>
          <a:noFill/>
          <a:ln>
            <a:noFill/>
          </a:ln>
        </p:spPr>
        <p:txBody>
          <a:bodyPr wrap="square" lIns="90000" tIns="90000" rIns="90000" bIns="90000" rtlCol="0" anchor="ctr">
            <a:noAutofit/>
          </a:bodyPr>
          <a:lstStyle/>
          <a:p>
            <a:pPr algn="r"/>
            <a:r>
              <a:rPr lang="es-ES_tradnl" sz="1100" dirty="0"/>
              <a:t>Enfermo/a o con problemas de salud</a:t>
            </a:r>
          </a:p>
        </p:txBody>
      </p:sp>
      <p:sp>
        <p:nvSpPr>
          <p:cNvPr id="170" name="TextBox 169"/>
          <p:cNvSpPr txBox="1"/>
          <p:nvPr/>
        </p:nvSpPr>
        <p:spPr>
          <a:xfrm>
            <a:off x="437750" y="6629688"/>
            <a:ext cx="1357605" cy="374914"/>
          </a:xfrm>
          <a:prstGeom prst="rect">
            <a:avLst/>
          </a:prstGeom>
          <a:noFill/>
          <a:ln>
            <a:noFill/>
          </a:ln>
        </p:spPr>
        <p:txBody>
          <a:bodyPr wrap="square" lIns="90000" tIns="90000" rIns="90000" bIns="90000" rtlCol="0" anchor="ctr">
            <a:noAutofit/>
          </a:bodyPr>
          <a:lstStyle/>
          <a:p>
            <a:pPr algn="r"/>
            <a:r>
              <a:rPr lang="es-ES_tradnl" sz="1100" dirty="0"/>
              <a:t>Indocumentado/a, sin papeles</a:t>
            </a:r>
          </a:p>
        </p:txBody>
      </p:sp>
      <p:sp>
        <p:nvSpPr>
          <p:cNvPr id="171" name="TextBox 170"/>
          <p:cNvSpPr txBox="1"/>
          <p:nvPr/>
        </p:nvSpPr>
        <p:spPr>
          <a:xfrm>
            <a:off x="805707" y="7027782"/>
            <a:ext cx="1397323" cy="374914"/>
          </a:xfrm>
          <a:prstGeom prst="rect">
            <a:avLst/>
          </a:prstGeom>
          <a:noFill/>
          <a:ln>
            <a:noFill/>
          </a:ln>
        </p:spPr>
        <p:txBody>
          <a:bodyPr wrap="square" lIns="90000" tIns="90000" rIns="90000" bIns="90000" rtlCol="0" anchor="ctr">
            <a:noAutofit/>
          </a:bodyPr>
          <a:lstStyle/>
          <a:p>
            <a:pPr algn="r"/>
            <a:r>
              <a:rPr lang="es-ES_tradnl" sz="1100"/>
              <a:t>Pobre</a:t>
            </a:r>
          </a:p>
        </p:txBody>
      </p:sp>
      <p:sp>
        <p:nvSpPr>
          <p:cNvPr id="172" name="TextBox 171"/>
          <p:cNvSpPr txBox="1"/>
          <p:nvPr/>
        </p:nvSpPr>
        <p:spPr>
          <a:xfrm>
            <a:off x="1406913" y="7351775"/>
            <a:ext cx="1191318" cy="374914"/>
          </a:xfrm>
          <a:prstGeom prst="rect">
            <a:avLst/>
          </a:prstGeom>
          <a:noFill/>
          <a:ln>
            <a:noFill/>
          </a:ln>
        </p:spPr>
        <p:txBody>
          <a:bodyPr wrap="square" lIns="90000" tIns="90000" rIns="90000" bIns="90000" rtlCol="0" anchor="ctr">
            <a:noAutofit/>
          </a:bodyPr>
          <a:lstStyle/>
          <a:p>
            <a:pPr algn="r"/>
            <a:r>
              <a:rPr lang="es-ES_tradnl" sz="1100"/>
              <a:t>Desplzado/a</a:t>
            </a:r>
          </a:p>
        </p:txBody>
      </p:sp>
      <p:sp>
        <p:nvSpPr>
          <p:cNvPr id="174" name="TextBox 173"/>
          <p:cNvSpPr txBox="1"/>
          <p:nvPr/>
        </p:nvSpPr>
        <p:spPr>
          <a:xfrm>
            <a:off x="3092034" y="7698648"/>
            <a:ext cx="1191318" cy="374914"/>
          </a:xfrm>
          <a:prstGeom prst="rect">
            <a:avLst/>
          </a:prstGeom>
          <a:noFill/>
          <a:ln>
            <a:noFill/>
          </a:ln>
        </p:spPr>
        <p:txBody>
          <a:bodyPr wrap="square" lIns="90000" tIns="90000" rIns="90000" bIns="90000" rtlCol="0" anchor="ctr">
            <a:noAutofit/>
          </a:bodyPr>
          <a:lstStyle/>
          <a:p>
            <a:pPr algn="ctr"/>
            <a:r>
              <a:rPr lang="es-ES_tradnl" sz="1100" dirty="0"/>
              <a:t>Sin educación y/o analfabeta </a:t>
            </a:r>
          </a:p>
        </p:txBody>
      </p:sp>
      <p:sp>
        <p:nvSpPr>
          <p:cNvPr id="175" name="TextBox 174"/>
          <p:cNvSpPr txBox="1"/>
          <p:nvPr/>
        </p:nvSpPr>
        <p:spPr>
          <a:xfrm>
            <a:off x="4283352" y="7710586"/>
            <a:ext cx="1191318" cy="374914"/>
          </a:xfrm>
          <a:prstGeom prst="rect">
            <a:avLst/>
          </a:prstGeom>
          <a:noFill/>
          <a:ln>
            <a:noFill/>
          </a:ln>
        </p:spPr>
        <p:txBody>
          <a:bodyPr wrap="square" lIns="90000" tIns="90000" rIns="90000" bIns="90000" rtlCol="0" anchor="ctr">
            <a:noAutofit/>
          </a:bodyPr>
          <a:lstStyle/>
          <a:p>
            <a:r>
              <a:rPr lang="es-ES_tradnl" sz="1100"/>
              <a:t>Persona con discapacidad</a:t>
            </a:r>
          </a:p>
        </p:txBody>
      </p:sp>
      <p:sp>
        <p:nvSpPr>
          <p:cNvPr id="176" name="TextBox 175"/>
          <p:cNvSpPr txBox="1"/>
          <p:nvPr/>
        </p:nvSpPr>
        <p:spPr>
          <a:xfrm>
            <a:off x="4790415" y="7378224"/>
            <a:ext cx="1516028" cy="374914"/>
          </a:xfrm>
          <a:prstGeom prst="rect">
            <a:avLst/>
          </a:prstGeom>
          <a:noFill/>
          <a:ln>
            <a:noFill/>
          </a:ln>
        </p:spPr>
        <p:txBody>
          <a:bodyPr wrap="square" lIns="90000" tIns="90000" rIns="90000" bIns="90000" rtlCol="0" anchor="ctr">
            <a:noAutofit/>
          </a:bodyPr>
          <a:lstStyle/>
          <a:p>
            <a:r>
              <a:rPr lang="es-ES_tradnl" sz="1100"/>
              <a:t>Lesbianas, gays, bisexuales</a:t>
            </a:r>
          </a:p>
        </p:txBody>
      </p:sp>
      <p:sp>
        <p:nvSpPr>
          <p:cNvPr id="178" name="TextBox 177"/>
          <p:cNvSpPr txBox="1"/>
          <p:nvPr/>
        </p:nvSpPr>
        <p:spPr>
          <a:xfrm>
            <a:off x="5532217" y="6565258"/>
            <a:ext cx="1111263" cy="374914"/>
          </a:xfrm>
          <a:prstGeom prst="rect">
            <a:avLst/>
          </a:prstGeom>
          <a:noFill/>
          <a:ln>
            <a:noFill/>
          </a:ln>
        </p:spPr>
        <p:txBody>
          <a:bodyPr wrap="square" lIns="90000" tIns="90000" rIns="90000" bIns="90000" rtlCol="0" anchor="ctr">
            <a:noAutofit/>
          </a:bodyPr>
          <a:lstStyle/>
          <a:p>
            <a:r>
              <a:rPr lang="es-ES_tradnl" sz="1100"/>
              <a:t>Persona de color</a:t>
            </a:r>
          </a:p>
        </p:txBody>
      </p:sp>
      <p:sp>
        <p:nvSpPr>
          <p:cNvPr id="179" name="TextBox 178"/>
          <p:cNvSpPr txBox="1"/>
          <p:nvPr/>
        </p:nvSpPr>
        <p:spPr>
          <a:xfrm>
            <a:off x="5816665" y="6128781"/>
            <a:ext cx="726534" cy="374914"/>
          </a:xfrm>
          <a:prstGeom prst="rect">
            <a:avLst/>
          </a:prstGeom>
          <a:noFill/>
          <a:ln>
            <a:noFill/>
          </a:ln>
        </p:spPr>
        <p:txBody>
          <a:bodyPr wrap="square" lIns="90000" tIns="90000" rIns="90000" bIns="90000" rtlCol="0" anchor="ctr">
            <a:noAutofit/>
          </a:bodyPr>
          <a:lstStyle/>
          <a:p>
            <a:r>
              <a:rPr lang="es-ES_tradnl" sz="1100"/>
              <a:t>Mujer</a:t>
            </a:r>
          </a:p>
        </p:txBody>
      </p:sp>
      <p:sp>
        <p:nvSpPr>
          <p:cNvPr id="180" name="TextBox 179"/>
          <p:cNvSpPr txBox="1"/>
          <p:nvPr/>
        </p:nvSpPr>
        <p:spPr>
          <a:xfrm>
            <a:off x="6019013" y="5609529"/>
            <a:ext cx="922276" cy="374914"/>
          </a:xfrm>
          <a:prstGeom prst="rect">
            <a:avLst/>
          </a:prstGeom>
          <a:noFill/>
          <a:ln>
            <a:noFill/>
          </a:ln>
        </p:spPr>
        <p:txBody>
          <a:bodyPr wrap="square" lIns="90000" tIns="90000" rIns="90000" bIns="90000" rtlCol="0" anchor="ctr">
            <a:noAutofit/>
          </a:bodyPr>
          <a:lstStyle/>
          <a:p>
            <a:r>
              <a:rPr lang="es-ES_tradnl" sz="1100" dirty="0"/>
              <a:t>“Desviado/a sexual”</a:t>
            </a:r>
          </a:p>
        </p:txBody>
      </p:sp>
      <p:sp>
        <p:nvSpPr>
          <p:cNvPr id="3" name="TextBox 2">
            <a:extLst>
              <a:ext uri="{FF2B5EF4-FFF2-40B4-BE49-F238E27FC236}">
                <a16:creationId xmlns:a16="http://schemas.microsoft.com/office/drawing/2014/main" id="{1988CE26-C430-FC56-8B35-10ADA3218DBE}"/>
              </a:ext>
            </a:extLst>
          </p:cNvPr>
          <p:cNvSpPr txBox="1"/>
          <p:nvPr/>
        </p:nvSpPr>
        <p:spPr>
          <a:xfrm>
            <a:off x="5442798" y="3880068"/>
            <a:ext cx="1073447" cy="374914"/>
          </a:xfrm>
          <a:prstGeom prst="rect">
            <a:avLst/>
          </a:prstGeom>
          <a:noFill/>
          <a:ln>
            <a:noFill/>
          </a:ln>
        </p:spPr>
        <p:txBody>
          <a:bodyPr wrap="square" lIns="90000" tIns="90000" rIns="90000" bIns="90000" rtlCol="0" anchor="ctr">
            <a:noAutofit/>
          </a:bodyPr>
          <a:lstStyle/>
          <a:p>
            <a:pPr algn="r"/>
            <a:r>
              <a:rPr lang="es-ES_tradnl" sz="1100"/>
              <a:t>Sano/a</a:t>
            </a:r>
          </a:p>
        </p:txBody>
      </p:sp>
      <p:sp>
        <p:nvSpPr>
          <p:cNvPr id="4" name="TextBox 3">
            <a:extLst>
              <a:ext uri="{FF2B5EF4-FFF2-40B4-BE49-F238E27FC236}">
                <a16:creationId xmlns:a16="http://schemas.microsoft.com/office/drawing/2014/main" id="{9EB58BBB-4B10-45BB-0C3E-D9F16B4B89CE}"/>
              </a:ext>
            </a:extLst>
          </p:cNvPr>
          <p:cNvSpPr txBox="1"/>
          <p:nvPr/>
        </p:nvSpPr>
        <p:spPr>
          <a:xfrm>
            <a:off x="996287" y="715884"/>
            <a:ext cx="5254042" cy="738664"/>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8D607A"/>
                </a:highlight>
                <a:latin typeface="Calibri"/>
                <a:ea typeface="Calibri"/>
                <a:cs typeface="Calibri"/>
                <a:sym typeface="Calibri"/>
              </a:rPr>
              <a:t>SESIÓN 4: ¿CÓMO DEMOSTRAR MI RESPONSABILIDAD Y USAR MI PODER DE FORMA POSITIVA?</a:t>
            </a:r>
          </a:p>
        </p:txBody>
      </p:sp>
      <p:sp>
        <p:nvSpPr>
          <p:cNvPr id="5" name="TextBox 4">
            <a:extLst>
              <a:ext uri="{FF2B5EF4-FFF2-40B4-BE49-F238E27FC236}">
                <a16:creationId xmlns:a16="http://schemas.microsoft.com/office/drawing/2014/main" id="{E21A8E91-5F72-C27F-FB13-8BF216E3E7FC}"/>
              </a:ext>
            </a:extLst>
          </p:cNvPr>
          <p:cNvSpPr txBox="1"/>
          <p:nvPr/>
        </p:nvSpPr>
        <p:spPr>
          <a:xfrm>
            <a:off x="996287" y="1550729"/>
            <a:ext cx="5254042" cy="276999"/>
          </a:xfrm>
          <a:prstGeom prst="rect">
            <a:avLst/>
          </a:prstGeom>
          <a:noFill/>
        </p:spPr>
        <p:txBody>
          <a:bodyPr wrap="square" rtlCol="0">
            <a:spAutoFit/>
          </a:bodyPr>
          <a:lstStyle/>
          <a:p>
            <a:r>
              <a:rPr lang="es-ES_tradnl" sz="1200" b="1" spc="300"/>
              <a:t>RUEDA DEL PODER</a:t>
            </a:r>
          </a:p>
        </p:txBody>
      </p:sp>
      <p:sp>
        <p:nvSpPr>
          <p:cNvPr id="7" name="Rectangle 6">
            <a:extLst>
              <a:ext uri="{FF2B5EF4-FFF2-40B4-BE49-F238E27FC236}">
                <a16:creationId xmlns:a16="http://schemas.microsoft.com/office/drawing/2014/main" id="{1C36484D-CBD4-2571-9F9D-7BC12C5EDDFF}"/>
              </a:ext>
            </a:extLst>
          </p:cNvPr>
          <p:cNvSpPr/>
          <p:nvPr/>
        </p:nvSpPr>
        <p:spPr>
          <a:xfrm>
            <a:off x="4212150" y="2419467"/>
            <a:ext cx="1230648" cy="32987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angle 7">
            <a:extLst>
              <a:ext uri="{FF2B5EF4-FFF2-40B4-BE49-F238E27FC236}">
                <a16:creationId xmlns:a16="http://schemas.microsoft.com/office/drawing/2014/main" id="{980BDD22-3246-F6B1-E4D3-07AA2BCBF040}"/>
              </a:ext>
            </a:extLst>
          </p:cNvPr>
          <p:cNvSpPr/>
          <p:nvPr/>
        </p:nvSpPr>
        <p:spPr>
          <a:xfrm>
            <a:off x="823501" y="3238719"/>
            <a:ext cx="1230648" cy="32987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angle 8">
            <a:extLst>
              <a:ext uri="{FF2B5EF4-FFF2-40B4-BE49-F238E27FC236}">
                <a16:creationId xmlns:a16="http://schemas.microsoft.com/office/drawing/2014/main" id="{918BDF93-50BD-6CED-DE01-2091B25C6D66}"/>
              </a:ext>
            </a:extLst>
          </p:cNvPr>
          <p:cNvSpPr/>
          <p:nvPr/>
        </p:nvSpPr>
        <p:spPr>
          <a:xfrm>
            <a:off x="5246520" y="7003517"/>
            <a:ext cx="1230648" cy="32987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angle 9">
            <a:extLst>
              <a:ext uri="{FF2B5EF4-FFF2-40B4-BE49-F238E27FC236}">
                <a16:creationId xmlns:a16="http://schemas.microsoft.com/office/drawing/2014/main" id="{C73CF6F8-890A-9680-2B08-DD5F5194696D}"/>
              </a:ext>
            </a:extLst>
          </p:cNvPr>
          <p:cNvSpPr/>
          <p:nvPr/>
        </p:nvSpPr>
        <p:spPr>
          <a:xfrm>
            <a:off x="1915511" y="7703178"/>
            <a:ext cx="1230648" cy="32987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angle 10">
            <a:extLst>
              <a:ext uri="{FF2B5EF4-FFF2-40B4-BE49-F238E27FC236}">
                <a16:creationId xmlns:a16="http://schemas.microsoft.com/office/drawing/2014/main" id="{B1C00C07-F24D-A53C-6EB5-B3169E7092CF}"/>
              </a:ext>
            </a:extLst>
          </p:cNvPr>
          <p:cNvSpPr/>
          <p:nvPr/>
        </p:nvSpPr>
        <p:spPr>
          <a:xfrm>
            <a:off x="334440" y="5375279"/>
            <a:ext cx="899968" cy="32987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ectangle 11">
            <a:extLst>
              <a:ext uri="{FF2B5EF4-FFF2-40B4-BE49-F238E27FC236}">
                <a16:creationId xmlns:a16="http://schemas.microsoft.com/office/drawing/2014/main" id="{97693DD9-3798-BD1E-09B6-2F4A137B1A83}"/>
              </a:ext>
            </a:extLst>
          </p:cNvPr>
          <p:cNvSpPr/>
          <p:nvPr/>
        </p:nvSpPr>
        <p:spPr>
          <a:xfrm>
            <a:off x="6093214" y="4783988"/>
            <a:ext cx="570364" cy="5013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EE936B92-4073-E47E-D82A-F01915FBA96C}"/>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agon 14">
            <a:extLst>
              <a:ext uri="{FF2B5EF4-FFF2-40B4-BE49-F238E27FC236}">
                <a16:creationId xmlns:a16="http://schemas.microsoft.com/office/drawing/2014/main" id="{786674B1-92CA-9BBE-E0D5-E11DEAFAA113}"/>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Hexagon 15">
            <a:extLst>
              <a:ext uri="{FF2B5EF4-FFF2-40B4-BE49-F238E27FC236}">
                <a16:creationId xmlns:a16="http://schemas.microsoft.com/office/drawing/2014/main" id="{727D8F74-D8D1-CFA0-94D0-0E20E5534D0D}"/>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Hexagon 16">
            <a:extLst>
              <a:ext uri="{FF2B5EF4-FFF2-40B4-BE49-F238E27FC236}">
                <a16:creationId xmlns:a16="http://schemas.microsoft.com/office/drawing/2014/main" id="{867FBD28-B1FB-DC8D-C192-C6056D820488}"/>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Hexagon 17">
            <a:extLst>
              <a:ext uri="{FF2B5EF4-FFF2-40B4-BE49-F238E27FC236}">
                <a16:creationId xmlns:a16="http://schemas.microsoft.com/office/drawing/2014/main" id="{1DA4F9EC-DC01-983C-42F2-CC93F039D95A}"/>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Hexagon 18">
            <a:extLst>
              <a:ext uri="{FF2B5EF4-FFF2-40B4-BE49-F238E27FC236}">
                <a16:creationId xmlns:a16="http://schemas.microsoft.com/office/drawing/2014/main" id="{49306B6B-B451-F0C9-BF13-909BF98A48AB}"/>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137393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6536E1-4D85-6360-ECDE-F8784F743E2D}"/>
              </a:ext>
            </a:extLst>
          </p:cNvPr>
          <p:cNvSpPr txBox="1"/>
          <p:nvPr/>
        </p:nvSpPr>
        <p:spPr>
          <a:xfrm>
            <a:off x="996287" y="1864574"/>
            <a:ext cx="5254042" cy="430887"/>
          </a:xfrm>
          <a:prstGeom prst="rect">
            <a:avLst/>
          </a:prstGeom>
          <a:noFill/>
        </p:spPr>
        <p:txBody>
          <a:bodyPr wrap="square" rtlCol="0">
            <a:spAutoFit/>
          </a:bodyPr>
          <a:lstStyle/>
          <a:p>
            <a:r>
              <a:rPr lang="es-ES_tradnl" sz="1100"/>
              <a:t>Repase los signos del estrés y marque con un círculo aquellos que suelan afectarle de forma habitual o esporádica</a:t>
            </a:r>
          </a:p>
        </p:txBody>
      </p:sp>
      <p:graphicFrame>
        <p:nvGraphicFramePr>
          <p:cNvPr id="3" name="Table 2">
            <a:extLst>
              <a:ext uri="{FF2B5EF4-FFF2-40B4-BE49-F238E27FC236}">
                <a16:creationId xmlns:a16="http://schemas.microsoft.com/office/drawing/2014/main" id="{A59FFA9C-DA97-E2AA-895B-1A3DCEB4CEEC}"/>
              </a:ext>
            </a:extLst>
          </p:cNvPr>
          <p:cNvGraphicFramePr>
            <a:graphicFrameLocks noGrp="1"/>
          </p:cNvGraphicFramePr>
          <p:nvPr>
            <p:extLst>
              <p:ext uri="{D42A27DB-BD31-4B8C-83A1-F6EECF244321}">
                <p14:modId xmlns:p14="http://schemas.microsoft.com/office/powerpoint/2010/main" val="974761976"/>
              </p:ext>
            </p:extLst>
          </p:nvPr>
        </p:nvGraphicFramePr>
        <p:xfrm>
          <a:off x="996287" y="2460538"/>
          <a:ext cx="5254042" cy="5748528"/>
        </p:xfrm>
        <a:graphic>
          <a:graphicData uri="http://schemas.openxmlformats.org/drawingml/2006/table">
            <a:tbl>
              <a:tblPr firstRow="1" firstCol="1" bandRow="1">
                <a:tableStyleId>{5940675A-B579-460E-94D1-54222C63F5DA}</a:tableStyleId>
              </a:tblPr>
              <a:tblGrid>
                <a:gridCol w="2600302">
                  <a:extLst>
                    <a:ext uri="{9D8B030D-6E8A-4147-A177-3AD203B41FA5}">
                      <a16:colId xmlns:a16="http://schemas.microsoft.com/office/drawing/2014/main" val="2771074702"/>
                    </a:ext>
                  </a:extLst>
                </a:gridCol>
                <a:gridCol w="2653740">
                  <a:extLst>
                    <a:ext uri="{9D8B030D-6E8A-4147-A177-3AD203B41FA5}">
                      <a16:colId xmlns:a16="http://schemas.microsoft.com/office/drawing/2014/main" val="151308464"/>
                    </a:ext>
                  </a:extLst>
                </a:gridCol>
              </a:tblGrid>
              <a:tr h="229416">
                <a:tc>
                  <a:txBody>
                    <a:bodyPr/>
                    <a:lstStyle/>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_tradnl" sz="1100" b="1" noProof="0">
                          <a:solidFill>
                            <a:schemeClr val="tx1"/>
                          </a:solidFill>
                          <a:effectLst/>
                        </a:rPr>
                        <a:t>A NIVEL FÍSICO (reacciones físicas)</a:t>
                      </a: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_tradnl" sz="1100" b="1" noProof="0">
                          <a:solidFill>
                            <a:schemeClr val="tx1"/>
                          </a:solidFill>
                          <a:effectLst/>
                        </a:rPr>
                        <a:t>A NIVEL MENTAL (pensamientos y esfuerzos por comprender)</a:t>
                      </a: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98962384"/>
                  </a:ext>
                </a:extLst>
              </a:tr>
              <a:tr h="3354600">
                <a:tc>
                  <a:txBody>
                    <a:bodyPr/>
                    <a:lstStyle/>
                    <a:p>
                      <a:pPr marL="171450" lvl="0" indent="-171450" algn="l">
                        <a:buFont typeface="Arial" panose="020B0604020202020204" pitchFamily="34" charset="0"/>
                        <a:buChar char="•"/>
                        <a:tabLst>
                          <a:tab pos="457200" algn="l"/>
                        </a:tabLst>
                      </a:pPr>
                      <a:r>
                        <a:rPr lang="es-ES_tradnl" sz="1100" noProof="0" dirty="0">
                          <a:effectLst/>
                        </a:rPr>
                        <a:t>Dolores de cabeza</a:t>
                      </a:r>
                    </a:p>
                    <a:p>
                      <a:pPr marL="171450" lvl="0" indent="-171450" algn="l">
                        <a:buFont typeface="Arial" panose="020B0604020202020204" pitchFamily="34" charset="0"/>
                        <a:buChar char="•"/>
                        <a:tabLst>
                          <a:tab pos="457200" algn="l"/>
                        </a:tabLst>
                      </a:pPr>
                      <a:r>
                        <a:rPr lang="es-ES_tradnl" sz="1100" noProof="0" dirty="0">
                          <a:effectLst/>
                        </a:rPr>
                        <a:t>Indigestión</a:t>
                      </a:r>
                    </a:p>
                    <a:p>
                      <a:pPr marL="171450" lvl="0" indent="-171450" algn="l">
                        <a:buFont typeface="Arial" panose="020B0604020202020204" pitchFamily="34" charset="0"/>
                        <a:buChar char="•"/>
                        <a:tabLst>
                          <a:tab pos="457200" algn="l"/>
                        </a:tabLst>
                      </a:pPr>
                      <a:r>
                        <a:rPr lang="es-ES_tradnl" sz="1100" noProof="0" dirty="0">
                          <a:effectLst/>
                        </a:rPr>
                        <a:t>Taquicardia</a:t>
                      </a:r>
                    </a:p>
                    <a:p>
                      <a:pPr marL="171450" lvl="0" indent="-171450" algn="l">
                        <a:buFont typeface="Arial" panose="020B0604020202020204" pitchFamily="34" charset="0"/>
                        <a:buChar char="•"/>
                        <a:tabLst>
                          <a:tab pos="457200" algn="l"/>
                        </a:tabLst>
                      </a:pPr>
                      <a:r>
                        <a:rPr lang="es-ES_tradnl" sz="1100" noProof="0" dirty="0">
                          <a:effectLst/>
                        </a:rPr>
                        <a:t>Falta de aliento </a:t>
                      </a:r>
                    </a:p>
                    <a:p>
                      <a:pPr marL="171450" lvl="0" indent="-171450" algn="l">
                        <a:buFont typeface="Arial" panose="020B0604020202020204" pitchFamily="34" charset="0"/>
                        <a:buChar char="•"/>
                        <a:tabLst>
                          <a:tab pos="457200" algn="l"/>
                        </a:tabLst>
                      </a:pPr>
                      <a:r>
                        <a:rPr lang="es-ES_tradnl" sz="1100" noProof="0" dirty="0">
                          <a:effectLst/>
                        </a:rPr>
                        <a:t>Sensación de malestar </a:t>
                      </a:r>
                    </a:p>
                    <a:p>
                      <a:pPr marL="171450" lvl="0" indent="-171450" algn="l">
                        <a:buFont typeface="Arial" panose="020B0604020202020204" pitchFamily="34" charset="0"/>
                        <a:buChar char="•"/>
                        <a:tabLst>
                          <a:tab pos="457200" algn="l"/>
                        </a:tabLst>
                      </a:pPr>
                      <a:r>
                        <a:rPr lang="es-ES_tradnl" sz="1100" noProof="0" dirty="0">
                          <a:effectLst/>
                        </a:rPr>
                        <a:t>Espasmos musculares </a:t>
                      </a:r>
                    </a:p>
                    <a:p>
                      <a:pPr marL="171450" lvl="0" indent="-171450" algn="l">
                        <a:buFont typeface="Arial" panose="020B0604020202020204" pitchFamily="34" charset="0"/>
                        <a:buChar char="•"/>
                        <a:tabLst>
                          <a:tab pos="457200" algn="l"/>
                        </a:tabLst>
                      </a:pPr>
                      <a:r>
                        <a:rPr lang="es-ES_tradnl" sz="1100" noProof="0" dirty="0">
                          <a:effectLst/>
                        </a:rPr>
                        <a:t>Cansancio</a:t>
                      </a:r>
                    </a:p>
                    <a:p>
                      <a:pPr marL="171450" lvl="0" indent="-171450" algn="l">
                        <a:buFont typeface="Arial" panose="020B0604020202020204" pitchFamily="34" charset="0"/>
                        <a:buChar char="•"/>
                        <a:tabLst>
                          <a:tab pos="457200" algn="l"/>
                        </a:tabLst>
                      </a:pPr>
                      <a:r>
                        <a:rPr lang="es-ES_tradnl" sz="1100" noProof="0" dirty="0">
                          <a:effectLst/>
                        </a:rPr>
                        <a:t>Dolores imprecisos </a:t>
                      </a:r>
                    </a:p>
                    <a:p>
                      <a:pPr marL="171450" lvl="0" indent="-171450" algn="l">
                        <a:buFont typeface="Arial" panose="020B0604020202020204" pitchFamily="34" charset="0"/>
                        <a:buChar char="•"/>
                        <a:tabLst>
                          <a:tab pos="457200" algn="l"/>
                        </a:tabLst>
                      </a:pPr>
                      <a:r>
                        <a:rPr lang="es-ES_tradnl" sz="1100" noProof="0" dirty="0">
                          <a:effectLst/>
                        </a:rPr>
                        <a:t>Sarpullidos o piel irritada</a:t>
                      </a:r>
                    </a:p>
                    <a:p>
                      <a:pPr marL="171450" lvl="0" indent="-171450" algn="l">
                        <a:buFont typeface="Arial" panose="020B0604020202020204" pitchFamily="34" charset="0"/>
                        <a:buChar char="•"/>
                        <a:tabLst>
                          <a:tab pos="457200" algn="l"/>
                        </a:tabLst>
                      </a:pPr>
                      <a:r>
                        <a:rPr lang="es-ES_tradnl" sz="1100" noProof="0" dirty="0">
                          <a:effectLst/>
                        </a:rPr>
                        <a:t>Propensión a las alergias </a:t>
                      </a:r>
                    </a:p>
                    <a:p>
                      <a:pPr marL="171450" lvl="0" indent="-171450" algn="l">
                        <a:buFont typeface="Arial" panose="020B0604020202020204" pitchFamily="34" charset="0"/>
                        <a:buChar char="•"/>
                        <a:tabLst>
                          <a:tab pos="457200" algn="l"/>
                        </a:tabLst>
                      </a:pPr>
                      <a:r>
                        <a:rPr lang="es-ES_tradnl" sz="1100" noProof="0" dirty="0">
                          <a:effectLst/>
                        </a:rPr>
                        <a:t>Sudoración excesiva </a:t>
                      </a:r>
                    </a:p>
                    <a:p>
                      <a:pPr marL="171450" lvl="0" indent="-171450" algn="l">
                        <a:buFont typeface="Arial" panose="020B0604020202020204" pitchFamily="34" charset="0"/>
                        <a:buChar char="•"/>
                        <a:tabLst>
                          <a:tab pos="457200" algn="l"/>
                        </a:tabLst>
                      </a:pPr>
                      <a:r>
                        <a:rPr lang="es-ES_tradnl" sz="1100" noProof="0" dirty="0">
                          <a:effectLst/>
                        </a:rPr>
                        <a:t>Puños o mandíbula apretados </a:t>
                      </a:r>
                    </a:p>
                    <a:p>
                      <a:pPr marL="171450" lvl="0" indent="-171450" algn="l">
                        <a:buFont typeface="Arial" panose="020B0604020202020204" pitchFamily="34" charset="0"/>
                        <a:buChar char="•"/>
                        <a:tabLst>
                          <a:tab pos="457200" algn="l"/>
                        </a:tabLst>
                      </a:pPr>
                      <a:r>
                        <a:rPr lang="es-ES_tradnl" sz="1100" noProof="0" dirty="0">
                          <a:effectLst/>
                        </a:rPr>
                        <a:t>Desmayos </a:t>
                      </a:r>
                    </a:p>
                    <a:p>
                      <a:pPr marL="171450" lvl="0" indent="-171450" algn="l">
                        <a:buFont typeface="Arial" panose="020B0604020202020204" pitchFamily="34" charset="0"/>
                        <a:buChar char="•"/>
                        <a:tabLst>
                          <a:tab pos="457200" algn="l"/>
                        </a:tabLst>
                      </a:pPr>
                      <a:r>
                        <a:rPr lang="es-ES_tradnl" sz="1100" noProof="0" dirty="0">
                          <a:effectLst/>
                        </a:rPr>
                        <a:t>Resfriados frecuentes, gripe u otras infecciones</a:t>
                      </a:r>
                    </a:p>
                    <a:p>
                      <a:pPr marL="171450" lvl="0" indent="-171450" algn="l">
                        <a:buFont typeface="Arial" panose="020B0604020202020204" pitchFamily="34" charset="0"/>
                        <a:buChar char="•"/>
                        <a:tabLst>
                          <a:tab pos="457200" algn="l"/>
                        </a:tabLst>
                      </a:pPr>
                      <a:r>
                        <a:rPr lang="es-ES_tradnl" sz="1100" noProof="0" dirty="0">
                          <a:effectLst/>
                        </a:rPr>
                        <a:t>Reaparición de enfermedades anteriores</a:t>
                      </a:r>
                    </a:p>
                    <a:p>
                      <a:pPr marL="171450" lvl="0" indent="-171450" algn="l">
                        <a:buFont typeface="Arial" panose="020B0604020202020204" pitchFamily="34" charset="0"/>
                        <a:buChar char="•"/>
                        <a:tabLst>
                          <a:tab pos="457200" algn="l"/>
                        </a:tabLst>
                      </a:pPr>
                      <a:r>
                        <a:rPr lang="es-ES_tradnl" sz="1100" noProof="0" dirty="0">
                          <a:effectLst/>
                        </a:rPr>
                        <a:t>Estreñimiento o diarrea</a:t>
                      </a:r>
                    </a:p>
                    <a:p>
                      <a:pPr marL="171450" lvl="0" indent="-171450" algn="l">
                        <a:buFont typeface="Arial" panose="020B0604020202020204" pitchFamily="34" charset="0"/>
                        <a:buChar char="•"/>
                        <a:tabLst>
                          <a:tab pos="457200" algn="l"/>
                        </a:tabLst>
                      </a:pPr>
                      <a:r>
                        <a:rPr lang="es-ES_tradnl" sz="1100" noProof="0" dirty="0">
                          <a:effectLst/>
                        </a:rPr>
                        <a:t>Aumento o pérdida rápida de peso</a:t>
                      </a:r>
                    </a:p>
                    <a:p>
                      <a:pPr marL="171450" lvl="0" indent="-171450" algn="l">
                        <a:buFont typeface="Arial" panose="020B0604020202020204" pitchFamily="34" charset="0"/>
                        <a:buChar char="•"/>
                      </a:pPr>
                      <a:r>
                        <a:rPr lang="es-ES_tradnl" sz="1100" noProof="0" dirty="0">
                          <a:effectLst/>
                        </a:rPr>
                        <a:t>Fatiga prolongada</a:t>
                      </a:r>
                    </a:p>
                    <a:p>
                      <a:pPr marL="171450" lvl="0" indent="-171450" algn="l">
                        <a:buFont typeface="Arial" panose="020B0604020202020204" pitchFamily="34" charset="0"/>
                        <a:buChar char="•"/>
                      </a:pPr>
                      <a:r>
                        <a:rPr lang="es-ES_tradnl" sz="1100" noProof="0" dirty="0">
                          <a:effectLst/>
                        </a:rPr>
                        <a:t>Molestias físicas frecuentes</a:t>
                      </a:r>
                    </a:p>
                    <a:p>
                      <a:pPr marL="171450" lvl="0" indent="-171450" algn="l">
                        <a:buFont typeface="Arial" panose="020B0604020202020204" pitchFamily="34" charset="0"/>
                        <a:buChar char="•"/>
                      </a:pPr>
                      <a:r>
                        <a:rPr lang="es-ES_tradnl" sz="1100" noProof="0" dirty="0">
                          <a:effectLst/>
                        </a:rPr>
                        <a:t>Trastornos del sueño</a:t>
                      </a:r>
                    </a:p>
                    <a:p>
                      <a:pPr marL="171450" lvl="0" indent="-171450" algn="l">
                        <a:buFont typeface="Arial" panose="020B0604020202020204" pitchFamily="34" charset="0"/>
                        <a:buChar char="•"/>
                      </a:pPr>
                      <a:r>
                        <a:rPr lang="es-ES_tradnl" sz="1100" noProof="0" dirty="0">
                          <a:effectLst/>
                        </a:rPr>
                        <a:t>Cambios en el apetito</a:t>
                      </a:r>
                    </a:p>
                    <a:p>
                      <a:pPr marL="171450" lvl="0" indent="-171450" algn="l">
                        <a:buFont typeface="Arial" panose="020B0604020202020204" pitchFamily="34" charset="0"/>
                        <a:buChar char="•"/>
                      </a:pPr>
                      <a:r>
                        <a:rPr lang="es-ES_tradnl" sz="1100" noProof="0" dirty="0">
                          <a:effectLst/>
                        </a:rPr>
                        <a:t>Náuseas, molestias gastrointestinales</a:t>
                      </a:r>
                    </a:p>
                    <a:p>
                      <a:pPr marL="171450" lvl="0" indent="-171450" algn="l">
                        <a:buFont typeface="Arial" panose="020B0604020202020204" pitchFamily="34" charset="0"/>
                        <a:buChar char="•"/>
                      </a:pPr>
                      <a:r>
                        <a:rPr lang="es-ES_tradnl" sz="1100" noProof="0" dirty="0">
                          <a:effectLst/>
                        </a:rPr>
                        <a:t>Sudoración, escalofríos</a:t>
                      </a:r>
                    </a:p>
                    <a:p>
                      <a:pPr marL="171450" lvl="0" indent="-171450" algn="l">
                        <a:lnSpc>
                          <a:spcPct val="120000"/>
                        </a:lnSpc>
                        <a:buFont typeface="Arial" panose="020B0604020202020204" pitchFamily="34" charset="0"/>
                        <a:buChar char="•"/>
                      </a:pPr>
                      <a:r>
                        <a:rPr lang="es-ES_tradnl" sz="1100" noProof="0" dirty="0">
                          <a:effectLst/>
                        </a:rPr>
                        <a:t>Vértigo, mareos</a:t>
                      </a:r>
                    </a:p>
                    <a:p>
                      <a:pPr marL="171450" lvl="0" indent="-171450" algn="l">
                        <a:buFont typeface="Arial" panose="020B0604020202020204" pitchFamily="34" charset="0"/>
                        <a:buChar char="•"/>
                      </a:pPr>
                      <a:r>
                        <a:rPr lang="es-ES_tradnl" sz="1100" noProof="0" dirty="0">
                          <a:effectLst/>
                        </a:rPr>
                        <a:t>Temblores musculares/debilidad muscular</a:t>
                      </a:r>
                    </a:p>
                    <a:p>
                      <a:pPr marL="171450" lvl="0" indent="-171450" algn="l">
                        <a:buFont typeface="Arial" panose="020B0604020202020204" pitchFamily="34" charset="0"/>
                        <a:buChar char="•"/>
                      </a:pPr>
                      <a:r>
                        <a:rPr lang="es-ES_tradnl" sz="1100" noProof="0" dirty="0">
                          <a:effectLst/>
                        </a:rPr>
                        <a:t>Respiración/ritmo cardiaco acelerado</a:t>
                      </a:r>
                    </a:p>
                    <a:p>
                      <a:pPr marL="171450" lvl="0" indent="-171450" algn="l">
                        <a:buFont typeface="Arial" panose="020B0604020202020204" pitchFamily="34" charset="0"/>
                        <a:buChar char="•"/>
                      </a:pPr>
                      <a:r>
                        <a:rPr lang="es-ES_tradnl" sz="1100" noProof="0" dirty="0">
                          <a:effectLst/>
                        </a:rPr>
                        <a:t>Movimientos descoordinados</a:t>
                      </a:r>
                    </a:p>
                    <a:p>
                      <a:pPr marL="171450" lvl="0" indent="-171450" algn="l">
                        <a:buFont typeface="Arial" panose="020B0604020202020204" pitchFamily="34" charset="0"/>
                        <a:buChar char="•"/>
                      </a:pPr>
                      <a:r>
                        <a:rPr lang="es-ES_tradnl" sz="1100" noProof="0" dirty="0">
                          <a:effectLst/>
                        </a:rPr>
                        <a:t>Fatiga/agotamiento extremos</a:t>
                      </a: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171450" lvl="0" indent="-171450" algn="l">
                        <a:buFont typeface="Arial" panose="020B0604020202020204" pitchFamily="34" charset="0"/>
                        <a:buChar char="•"/>
                      </a:pPr>
                      <a:r>
                        <a:rPr lang="es-ES_tradnl" sz="1100" noProof="0" dirty="0">
                          <a:effectLst/>
                        </a:rPr>
                        <a:t>Dificultad para tomar decisiones o establecer prioridades</a:t>
                      </a:r>
                    </a:p>
                    <a:p>
                      <a:pPr marL="171450" lvl="0" indent="-171450" algn="l">
                        <a:buFont typeface="Arial" panose="020B0604020202020204" pitchFamily="34" charset="0"/>
                        <a:buChar char="•"/>
                      </a:pPr>
                      <a:r>
                        <a:rPr lang="es-ES_tradnl" sz="1100" noProof="0" dirty="0">
                          <a:effectLst/>
                        </a:rPr>
                        <a:t>Problemas de concentración/distracción</a:t>
                      </a:r>
                    </a:p>
                    <a:p>
                      <a:pPr marL="171450" lvl="0" indent="-171450" algn="l">
                        <a:buFont typeface="Arial" panose="020B0604020202020204" pitchFamily="34" charset="0"/>
                        <a:buChar char="•"/>
                      </a:pPr>
                      <a:r>
                        <a:rPr lang="es-ES_tradnl" sz="1100" noProof="0" dirty="0">
                          <a:effectLst/>
                        </a:rPr>
                        <a:t>Percepción limitada y angustiosa</a:t>
                      </a:r>
                    </a:p>
                    <a:p>
                      <a:pPr marL="171450" lvl="0" indent="-171450" algn="l">
                        <a:buFont typeface="Arial" panose="020B0604020202020204" pitchFamily="34" charset="0"/>
                        <a:buChar char="•"/>
                        <a:tabLst>
                          <a:tab pos="457200" algn="l"/>
                        </a:tabLst>
                      </a:pPr>
                      <a:r>
                        <a:rPr lang="es-ES_tradnl" sz="1100" noProof="0" dirty="0">
                          <a:effectLst/>
                        </a:rPr>
                        <a:t>Pesadillas o malos sueños</a:t>
                      </a:r>
                    </a:p>
                    <a:p>
                      <a:pPr marL="171450" lvl="0" indent="-171450" algn="l">
                        <a:buFont typeface="Arial" panose="020B0604020202020204" pitchFamily="34" charset="0"/>
                        <a:buChar char="•"/>
                        <a:tabLst>
                          <a:tab pos="457200" algn="l"/>
                        </a:tabLst>
                      </a:pPr>
                      <a:r>
                        <a:rPr lang="es-ES_tradnl" sz="1100" noProof="0" dirty="0">
                          <a:effectLst/>
                        </a:rPr>
                        <a:t>Preocupación</a:t>
                      </a:r>
                    </a:p>
                    <a:p>
                      <a:pPr marL="171450" lvl="0" indent="-171450" algn="l">
                        <a:buFont typeface="Arial" panose="020B0604020202020204" pitchFamily="34" charset="0"/>
                        <a:buChar char="•"/>
                        <a:tabLst>
                          <a:tab pos="457200" algn="l"/>
                        </a:tabLst>
                      </a:pPr>
                      <a:r>
                        <a:rPr lang="es-ES_tradnl" sz="1100" noProof="0" dirty="0">
                          <a:effectLst/>
                        </a:rPr>
                        <a:t>Torpeza mental</a:t>
                      </a:r>
                    </a:p>
                    <a:p>
                      <a:pPr marL="171450" lvl="0" indent="-171450" algn="l">
                        <a:buFont typeface="Arial" panose="020B0604020202020204" pitchFamily="34" charset="0"/>
                        <a:buChar char="•"/>
                        <a:tabLst>
                          <a:tab pos="457200" algn="l"/>
                        </a:tabLst>
                      </a:pPr>
                      <a:r>
                        <a:rPr lang="es-ES_tradnl" sz="1100" noProof="0" dirty="0">
                          <a:effectLst/>
                        </a:rPr>
                        <a:t>Propensión a cometer errores</a:t>
                      </a:r>
                    </a:p>
                    <a:p>
                      <a:pPr marL="171450" lvl="0" indent="-171450" algn="l">
                        <a:buFont typeface="Arial" panose="020B0604020202020204" pitchFamily="34" charset="0"/>
                        <a:buChar char="•"/>
                        <a:tabLst>
                          <a:tab pos="457200" algn="l"/>
                        </a:tabLst>
                      </a:pPr>
                      <a:r>
                        <a:rPr lang="es-ES_tradnl" sz="1100" noProof="0" dirty="0">
                          <a:effectLst/>
                        </a:rPr>
                        <a:t>Menos intuitivo/a</a:t>
                      </a:r>
                    </a:p>
                    <a:p>
                      <a:pPr marL="171450" lvl="0" indent="-171450" algn="l">
                        <a:buFont typeface="Arial" panose="020B0604020202020204" pitchFamily="34" charset="0"/>
                        <a:buChar char="•"/>
                        <a:tabLst>
                          <a:tab pos="457200" algn="l"/>
                        </a:tabLst>
                      </a:pPr>
                      <a:r>
                        <a:rPr lang="es-ES_tradnl" sz="1100" noProof="0" dirty="0">
                          <a:effectLst/>
                        </a:rPr>
                        <a:t>Insensibilidad</a:t>
                      </a:r>
                    </a:p>
                    <a:p>
                      <a:pPr marL="171450" lvl="0" indent="-171450" algn="l">
                        <a:buFont typeface="Arial" panose="020B0604020202020204" pitchFamily="34" charset="0"/>
                        <a:buChar char="•"/>
                        <a:tabLst>
                          <a:tab pos="457200" algn="l"/>
                        </a:tabLst>
                      </a:pPr>
                      <a:r>
                        <a:rPr lang="es-ES_tradnl" sz="1100" noProof="0" dirty="0">
                          <a:effectLst/>
                        </a:rPr>
                        <a:t>Pensamientos negativos recurrentes</a:t>
                      </a:r>
                    </a:p>
                    <a:p>
                      <a:pPr marL="171450" lvl="0" indent="-171450" algn="l">
                        <a:buFont typeface="Arial" panose="020B0604020202020204" pitchFamily="34" charset="0"/>
                        <a:buChar char="•"/>
                        <a:tabLst>
                          <a:tab pos="457200" algn="l"/>
                        </a:tabLst>
                      </a:pPr>
                      <a:r>
                        <a:rPr lang="es-ES_tradnl" sz="1100" noProof="0" dirty="0">
                          <a:effectLst/>
                        </a:rPr>
                        <a:t>Alteración del juicio</a:t>
                      </a:r>
                    </a:p>
                    <a:p>
                      <a:pPr marL="171450" lvl="0" indent="-171450" algn="l">
                        <a:buFont typeface="Arial" panose="020B0604020202020204" pitchFamily="34" charset="0"/>
                        <a:buChar char="•"/>
                        <a:tabLst>
                          <a:tab pos="457200" algn="l"/>
                        </a:tabLst>
                      </a:pPr>
                      <a:r>
                        <a:rPr lang="es-ES_tradnl" sz="1100" noProof="0" dirty="0">
                          <a:effectLst/>
                        </a:rPr>
                        <a:t>Pensamiento a corto plazo</a:t>
                      </a:r>
                    </a:p>
                    <a:p>
                      <a:pPr marL="171450" lvl="0" indent="-171450" algn="l">
                        <a:buFont typeface="Arial" panose="020B0604020202020204" pitchFamily="34" charset="0"/>
                        <a:buChar char="•"/>
                        <a:tabLst>
                          <a:tab pos="457200" algn="l"/>
                        </a:tabLst>
                      </a:pPr>
                      <a:r>
                        <a:rPr lang="es-ES_tradnl" sz="1100" noProof="0" dirty="0">
                          <a:effectLst/>
                        </a:rPr>
                        <a:t>Decisiones precipitadas</a:t>
                      </a:r>
                    </a:p>
                    <a:p>
                      <a:pPr marL="171450" lvl="0" indent="-171450" algn="l">
                        <a:buFont typeface="Arial" panose="020B0604020202020204" pitchFamily="34" charset="0"/>
                        <a:buChar char="•"/>
                      </a:pPr>
                      <a:r>
                        <a:rPr lang="es-ES_tradnl" sz="1100" noProof="0" dirty="0">
                          <a:effectLst/>
                        </a:rPr>
                        <a:t>Agotamiento mental</a:t>
                      </a:r>
                    </a:p>
                    <a:p>
                      <a:pPr marL="171450" lvl="0" indent="-171450" algn="l">
                        <a:buFont typeface="Arial" panose="020B0604020202020204" pitchFamily="34" charset="0"/>
                        <a:buChar char="•"/>
                      </a:pPr>
                      <a:r>
                        <a:rPr lang="es-ES_tradnl" sz="1100" noProof="0" dirty="0">
                          <a:effectLst/>
                        </a:rPr>
                        <a:t>Pensamientos obsesivos</a:t>
                      </a:r>
                    </a:p>
                    <a:p>
                      <a:pPr marL="171450" lvl="0" indent="-171450" algn="l">
                        <a:buFont typeface="Arial" panose="020B0604020202020204" pitchFamily="34" charset="0"/>
                        <a:buChar char="•"/>
                      </a:pPr>
                      <a:r>
                        <a:rPr lang="es-ES_tradnl" sz="1100" noProof="0" dirty="0">
                          <a:effectLst/>
                        </a:rPr>
                        <a:t>Mayor distracción/pérdida de interés</a:t>
                      </a:r>
                    </a:p>
                    <a:p>
                      <a:pPr marL="171450" lvl="0" indent="-171450" algn="l">
                        <a:buFont typeface="Arial" panose="020B0604020202020204" pitchFamily="34" charset="0"/>
                        <a:buChar char="•"/>
                      </a:pPr>
                      <a:r>
                        <a:rPr lang="es-ES_tradnl" sz="1100" noProof="0" dirty="0">
                          <a:effectLst/>
                        </a:rPr>
                        <a:t>Sentirse indispensable/obsesiones</a:t>
                      </a:r>
                    </a:p>
                    <a:p>
                      <a:pPr marL="171450" lvl="0" indent="-171450" algn="l">
                        <a:buFont typeface="Arial" panose="020B0604020202020204" pitchFamily="34" charset="0"/>
                        <a:buChar char="•"/>
                      </a:pPr>
                      <a:r>
                        <a:rPr lang="es-ES_tradnl" sz="1100" noProof="0" dirty="0">
                          <a:effectLst/>
                        </a:rPr>
                        <a:t>Menor tolerancia a la ambigüedad</a:t>
                      </a:r>
                    </a:p>
                    <a:p>
                      <a:pPr marL="171450" lvl="0" indent="-171450" algn="l">
                        <a:buFont typeface="Arial" panose="020B0604020202020204" pitchFamily="34" charset="0"/>
                        <a:buChar char="•"/>
                      </a:pPr>
                      <a:r>
                        <a:rPr lang="es-ES_tradnl" sz="1100" noProof="0" dirty="0">
                          <a:effectLst/>
                        </a:rPr>
                        <a:t>Obstinación e inflexibilidad</a:t>
                      </a:r>
                    </a:p>
                    <a:p>
                      <a:pPr marL="171450" lvl="0" indent="-171450" algn="l">
                        <a:buFont typeface="Arial" panose="020B0604020202020204" pitchFamily="34" charset="0"/>
                        <a:buChar char="•"/>
                      </a:pPr>
                      <a:r>
                        <a:rPr lang="es-ES_tradnl" sz="1100" noProof="0" dirty="0">
                          <a:effectLst/>
                        </a:rPr>
                        <a:t>Pensamientos erráticos y circulares</a:t>
                      </a:r>
                    </a:p>
                    <a:p>
                      <a:pPr marL="171450" lvl="0" indent="-171450" algn="l">
                        <a:buFont typeface="Arial" panose="020B0604020202020204" pitchFamily="34" charset="0"/>
                        <a:buChar char="•"/>
                      </a:pPr>
                      <a:r>
                        <a:rPr lang="es-ES_tradnl" sz="1100" noProof="0" dirty="0">
                          <a:effectLst/>
                        </a:rPr>
                        <a:t>Dificultad para pensar</a:t>
                      </a:r>
                    </a:p>
                    <a:p>
                      <a:pPr marL="171450" lvl="0" indent="-171450" algn="l">
                        <a:buFont typeface="Arial" panose="020B0604020202020204" pitchFamily="34" charset="0"/>
                        <a:buChar char="•"/>
                      </a:pPr>
                      <a:r>
                        <a:rPr lang="es-ES_tradnl" sz="1100" noProof="0" dirty="0">
                          <a:effectLst/>
                        </a:rPr>
                        <a:t>Problemas de memoria</a:t>
                      </a:r>
                    </a:p>
                    <a:p>
                      <a:pPr marL="171450" lvl="0" indent="-171450" algn="l">
                        <a:buFont typeface="Arial" panose="020B0604020202020204" pitchFamily="34" charset="0"/>
                        <a:buChar char="•"/>
                      </a:pPr>
                      <a:r>
                        <a:rPr lang="es-ES_tradnl" sz="1100" noProof="0" dirty="0">
                          <a:effectLst/>
                        </a:rPr>
                        <a:t>Confusión</a:t>
                      </a:r>
                    </a:p>
                    <a:p>
                      <a:pPr marL="171450" lvl="0" indent="-171450" algn="l">
                        <a:buFont typeface="Arial" panose="020B0604020202020204" pitchFamily="34" charset="0"/>
                        <a:buChar char="•"/>
                      </a:pPr>
                      <a:r>
                        <a:rPr lang="es-ES_tradnl" sz="1100" noProof="0" dirty="0">
                          <a:effectLst/>
                        </a:rPr>
                        <a:t>Dificultad para tomar decisiones</a:t>
                      </a:r>
                    </a:p>
                    <a:p>
                      <a:pPr marL="171450" lvl="0" indent="-171450" algn="l">
                        <a:buFont typeface="Arial" panose="020B0604020202020204" pitchFamily="34" charset="0"/>
                        <a:buChar char="•"/>
                      </a:pPr>
                      <a:r>
                        <a:rPr lang="es-ES_tradnl" sz="1100" noProof="0" dirty="0">
                          <a:effectLst/>
                        </a:rPr>
                        <a:t>Imágenes intrusivas o perturbadoras</a:t>
                      </a:r>
                    </a:p>
                    <a:p>
                      <a:pPr marL="171450" lvl="0" indent="-171450" algn="l">
                        <a:buFont typeface="Arial" panose="020B0604020202020204" pitchFamily="34" charset="0"/>
                        <a:buChar char="•"/>
                      </a:pPr>
                      <a:r>
                        <a:rPr lang="es-ES_tradnl" sz="1100" noProof="0" dirty="0">
                          <a:effectLst/>
                        </a:rPr>
                        <a:t>Pérdida de perspectiva</a:t>
                      </a:r>
                    </a:p>
                    <a:p>
                      <a:pPr marL="171450" lvl="0" indent="-171450" algn="l">
                        <a:buFont typeface="Arial" panose="020B0604020202020204" pitchFamily="34" charset="0"/>
                        <a:buChar char="•"/>
                      </a:pPr>
                      <a:r>
                        <a:rPr lang="es-ES_tradnl" sz="1100" noProof="0" dirty="0">
                          <a:effectLst/>
                        </a:rPr>
                        <a:t>Recuerdos intrusivos</a:t>
                      </a:r>
                    </a:p>
                    <a:p>
                      <a:pPr marL="171450" lvl="0" indent="-171450" algn="l">
                        <a:buFont typeface="Arial" panose="020B0604020202020204" pitchFamily="34" charset="0"/>
                        <a:buChar char="•"/>
                      </a:pPr>
                      <a:r>
                        <a:rPr lang="es-ES_tradnl" sz="1100" noProof="0" dirty="0">
                          <a:effectLst/>
                        </a:rPr>
                        <a:t>Preocupación por un acontecimiento</a:t>
                      </a:r>
                      <a:endParaRPr lang="es-ES_tradnl" sz="1100" noProof="0" dirty="0">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286518709"/>
                  </a:ext>
                </a:extLst>
              </a:tr>
            </a:tbl>
          </a:graphicData>
        </a:graphic>
      </p:graphicFrame>
      <p:sp>
        <p:nvSpPr>
          <p:cNvPr id="5" name="TextBox 4">
            <a:extLst>
              <a:ext uri="{FF2B5EF4-FFF2-40B4-BE49-F238E27FC236}">
                <a16:creationId xmlns:a16="http://schemas.microsoft.com/office/drawing/2014/main" id="{7F018DDA-9070-6696-1ADB-C542D1C8A1F2}"/>
              </a:ext>
            </a:extLst>
          </p:cNvPr>
          <p:cNvSpPr txBox="1"/>
          <p:nvPr/>
        </p:nvSpPr>
        <p:spPr>
          <a:xfrm>
            <a:off x="996287" y="720625"/>
            <a:ext cx="5254042"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8D607A"/>
                </a:highlight>
                <a:latin typeface="Calibri"/>
                <a:ea typeface="Calibri"/>
                <a:cs typeface="Calibri"/>
                <a:sym typeface="Calibri"/>
              </a:rPr>
              <a:t>SESIÓN 5: ¿CÓMO MANEJAR MIS EMOCIONES Y EL ESTRÉS LABORAL?</a:t>
            </a:r>
          </a:p>
        </p:txBody>
      </p:sp>
      <p:sp>
        <p:nvSpPr>
          <p:cNvPr id="6" name="TextBox 5">
            <a:extLst>
              <a:ext uri="{FF2B5EF4-FFF2-40B4-BE49-F238E27FC236}">
                <a16:creationId xmlns:a16="http://schemas.microsoft.com/office/drawing/2014/main" id="{33B00CA2-A824-9FCE-8239-4B715BF5A425}"/>
              </a:ext>
            </a:extLst>
          </p:cNvPr>
          <p:cNvSpPr txBox="1"/>
          <p:nvPr/>
        </p:nvSpPr>
        <p:spPr>
          <a:xfrm>
            <a:off x="996287" y="1417925"/>
            <a:ext cx="5254042" cy="276999"/>
          </a:xfrm>
          <a:prstGeom prst="rect">
            <a:avLst/>
          </a:prstGeom>
          <a:noFill/>
        </p:spPr>
        <p:txBody>
          <a:bodyPr wrap="square" rtlCol="0">
            <a:spAutoFit/>
          </a:bodyPr>
          <a:lstStyle/>
          <a:p>
            <a:r>
              <a:rPr lang="es-ES_tradnl" sz="1200" b="1" spc="300"/>
              <a:t>SIGNOS DE ESTRÉS</a:t>
            </a:r>
          </a:p>
        </p:txBody>
      </p:sp>
      <p:sp>
        <p:nvSpPr>
          <p:cNvPr id="7" name="Hexagon 6">
            <a:extLst>
              <a:ext uri="{FF2B5EF4-FFF2-40B4-BE49-F238E27FC236}">
                <a16:creationId xmlns:a16="http://schemas.microsoft.com/office/drawing/2014/main" id="{CAF25EEE-7952-1AFE-4DC6-BCD30F6D89B1}"/>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6B78AD1F-027A-309A-B5E3-6AF937EDCF6E}"/>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D1F94C31-BF8E-1CAE-A4C0-3619BD513D8C}"/>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66B30BE3-9E4D-712A-20D9-1ACEDE99B540}"/>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Hexagon 10">
            <a:extLst>
              <a:ext uri="{FF2B5EF4-FFF2-40B4-BE49-F238E27FC236}">
                <a16:creationId xmlns:a16="http://schemas.microsoft.com/office/drawing/2014/main" id="{6602C6ED-330D-4BB2-BBAD-D8B2960DD3FE}"/>
              </a:ext>
            </a:extLst>
          </p:cNvPr>
          <p:cNvSpPr/>
          <p:nvPr/>
        </p:nvSpPr>
        <p:spPr>
          <a:xfrm rot="1782986">
            <a:off x="286724" y="215249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Hexagon 11">
            <a:extLst>
              <a:ext uri="{FF2B5EF4-FFF2-40B4-BE49-F238E27FC236}">
                <a16:creationId xmlns:a16="http://schemas.microsoft.com/office/drawing/2014/main" id="{E81EC06E-7A4C-5841-745F-ACA4EAFA3389}"/>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51262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59FFA9C-DA97-E2AA-895B-1A3DCEB4CEEC}"/>
              </a:ext>
            </a:extLst>
          </p:cNvPr>
          <p:cNvGraphicFramePr>
            <a:graphicFrameLocks noGrp="1"/>
          </p:cNvGraphicFramePr>
          <p:nvPr>
            <p:extLst>
              <p:ext uri="{D42A27DB-BD31-4B8C-83A1-F6EECF244321}">
                <p14:modId xmlns:p14="http://schemas.microsoft.com/office/powerpoint/2010/main" val="3996952616"/>
              </p:ext>
            </p:extLst>
          </p:nvPr>
        </p:nvGraphicFramePr>
        <p:xfrm>
          <a:off x="1020443" y="699799"/>
          <a:ext cx="5254042" cy="7074236"/>
        </p:xfrm>
        <a:graphic>
          <a:graphicData uri="http://schemas.openxmlformats.org/drawingml/2006/table">
            <a:tbl>
              <a:tblPr firstRow="1" firstCol="1" bandRow="1">
                <a:tableStyleId>{5940675A-B579-460E-94D1-54222C63F5DA}</a:tableStyleId>
              </a:tblPr>
              <a:tblGrid>
                <a:gridCol w="2600302">
                  <a:extLst>
                    <a:ext uri="{9D8B030D-6E8A-4147-A177-3AD203B41FA5}">
                      <a16:colId xmlns:a16="http://schemas.microsoft.com/office/drawing/2014/main" val="2771074702"/>
                    </a:ext>
                  </a:extLst>
                </a:gridCol>
                <a:gridCol w="2653740">
                  <a:extLst>
                    <a:ext uri="{9D8B030D-6E8A-4147-A177-3AD203B41FA5}">
                      <a16:colId xmlns:a16="http://schemas.microsoft.com/office/drawing/2014/main" val="151308464"/>
                    </a:ext>
                  </a:extLst>
                </a:gridCol>
              </a:tblGrid>
              <a:tr h="297745">
                <a:tc>
                  <a:txBody>
                    <a:bodyPr/>
                    <a:lstStyle/>
                    <a:p>
                      <a:r>
                        <a:rPr lang="es-ES_tradnl" sz="1100" b="1" noProof="0">
                          <a:solidFill>
                            <a:schemeClr val="tx1"/>
                          </a:solidFill>
                          <a:effectLst/>
                        </a:rPr>
                        <a:t>A NIVEL EMOCIONAL (sentimientos)</a:t>
                      </a:r>
                      <a:endParaRPr lang="es-ES_tradnl" sz="1100" b="1" noProof="0">
                        <a:solidFill>
                          <a:schemeClr val="tx1"/>
                        </a:solidFill>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nSpc>
                          <a:spcPct val="120000"/>
                        </a:lnSpc>
                      </a:pPr>
                      <a:r>
                        <a:rPr lang="es-ES_tradnl" sz="1100" b="1" noProof="0">
                          <a:solidFill>
                            <a:schemeClr val="tx1"/>
                          </a:solidFill>
                          <a:effectLst/>
                        </a:rPr>
                        <a:t>A NIVEL DE COMPORTAMIENTO (conducta)</a:t>
                      </a:r>
                      <a:endParaRPr lang="es-ES_tradnl" sz="1100" b="1" noProof="0">
                        <a:solidFill>
                          <a:schemeClr val="tx1"/>
                        </a:solidFill>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25515787"/>
                  </a:ext>
                </a:extLst>
              </a:tr>
              <a:tr h="4005314">
                <a:tc>
                  <a:txBody>
                    <a:bodyPr/>
                    <a:lstStyle/>
                    <a:p>
                      <a:pPr marL="171450" lvl="0" indent="-171450" rtl="0">
                        <a:buFont typeface="Arial" panose="020B0604020202020204" pitchFamily="34" charset="0"/>
                        <a:buChar char="•"/>
                      </a:pPr>
                      <a:r>
                        <a:rPr lang="es-ES_tradnl" sz="1100" noProof="0" dirty="0">
                          <a:solidFill>
                            <a:schemeClr val="tx1"/>
                          </a:solidFill>
                          <a:effectLst/>
                        </a:rPr>
                        <a:t>Ansiedad</a:t>
                      </a:r>
                    </a:p>
                    <a:p>
                      <a:pPr marL="171450" lvl="0" indent="-171450">
                        <a:buFont typeface="Arial" panose="020B0604020202020204" pitchFamily="34" charset="0"/>
                        <a:buChar char="•"/>
                      </a:pPr>
                      <a:r>
                        <a:rPr lang="es-ES_tradnl" sz="1100" noProof="0" dirty="0">
                          <a:solidFill>
                            <a:schemeClr val="tx1"/>
                          </a:solidFill>
                          <a:effectLst/>
                        </a:rPr>
                        <a:t>Distanciamiento </a:t>
                      </a:r>
                    </a:p>
                    <a:p>
                      <a:pPr marL="171450" lvl="0" indent="-171450">
                        <a:buFont typeface="Arial" panose="020B0604020202020204" pitchFamily="34" charset="0"/>
                        <a:buChar char="•"/>
                      </a:pPr>
                      <a:r>
                        <a:rPr lang="es-ES_tradnl" sz="1100" noProof="0" dirty="0">
                          <a:solidFill>
                            <a:schemeClr val="tx1"/>
                          </a:solidFill>
                          <a:effectLst/>
                        </a:rPr>
                        <a:t>Deseo de estar solo</a:t>
                      </a:r>
                    </a:p>
                    <a:p>
                      <a:pPr marL="171450" lvl="0" indent="-171450">
                        <a:buFont typeface="Arial" panose="020B0604020202020204" pitchFamily="34" charset="0"/>
                        <a:buChar char="•"/>
                      </a:pPr>
                      <a:r>
                        <a:rPr lang="es-ES_tradnl" sz="1100" noProof="0" dirty="0">
                          <a:solidFill>
                            <a:schemeClr val="tx1"/>
                          </a:solidFill>
                          <a:effectLst/>
                        </a:rPr>
                        <a:t>Negativismo/cinismo</a:t>
                      </a:r>
                    </a:p>
                    <a:p>
                      <a:pPr marL="171450" lvl="0" indent="-171450">
                        <a:buFont typeface="Arial" panose="020B0604020202020204" pitchFamily="34" charset="0"/>
                        <a:buChar char="•"/>
                      </a:pPr>
                      <a:r>
                        <a:rPr lang="es-ES_tradnl" sz="1100" noProof="0" dirty="0">
                          <a:solidFill>
                            <a:schemeClr val="tx1"/>
                          </a:solidFill>
                          <a:effectLst/>
                        </a:rPr>
                        <a:t>Desconfianza/paranoia</a:t>
                      </a:r>
                    </a:p>
                    <a:p>
                      <a:pPr marL="171450" lvl="0" indent="-171450">
                        <a:buFont typeface="Arial" panose="020B0604020202020204" pitchFamily="34" charset="0"/>
                        <a:buChar char="•"/>
                      </a:pPr>
                      <a:r>
                        <a:rPr lang="es-ES_tradnl" sz="1100" noProof="0" dirty="0">
                          <a:solidFill>
                            <a:schemeClr val="tx1"/>
                          </a:solidFill>
                          <a:effectLst/>
                        </a:rPr>
                        <a:t>Depresión crónica</a:t>
                      </a:r>
                    </a:p>
                    <a:p>
                      <a:pPr marL="171450" lvl="0" indent="-171450">
                        <a:buFont typeface="Arial" panose="020B0604020202020204" pitchFamily="34" charset="0"/>
                        <a:buChar char="•"/>
                      </a:pPr>
                      <a:r>
                        <a:rPr lang="es-ES_tradnl" sz="1100" noProof="0" dirty="0">
                          <a:solidFill>
                            <a:schemeClr val="tx1"/>
                          </a:solidFill>
                          <a:effectLst/>
                        </a:rPr>
                        <a:t>Sensación de agobio</a:t>
                      </a:r>
                    </a:p>
                    <a:p>
                      <a:pPr marL="171450" lvl="0" indent="-171450">
                        <a:lnSpc>
                          <a:spcPct val="120000"/>
                        </a:lnSpc>
                        <a:buFont typeface="Arial" panose="020B0604020202020204" pitchFamily="34" charset="0"/>
                        <a:buChar char="•"/>
                      </a:pPr>
                      <a:r>
                        <a:rPr lang="es-ES_tradnl" sz="1100" noProof="0" dirty="0">
                          <a:solidFill>
                            <a:schemeClr val="tx1"/>
                          </a:solidFill>
                          <a:effectLst/>
                        </a:rPr>
                        <a:t>Disminución del placer</a:t>
                      </a:r>
                    </a:p>
                    <a:p>
                      <a:pPr marL="171450" lvl="0" indent="-171450">
                        <a:buFont typeface="Arial" panose="020B0604020202020204" pitchFamily="34" charset="0"/>
                        <a:buChar char="•"/>
                      </a:pPr>
                      <a:r>
                        <a:rPr lang="es-ES_tradnl" sz="1100" noProof="0" dirty="0">
                          <a:solidFill>
                            <a:schemeClr val="tx1"/>
                          </a:solidFill>
                          <a:effectLst/>
                        </a:rPr>
                        <a:t>Humor volátil</a:t>
                      </a:r>
                    </a:p>
                    <a:p>
                      <a:pPr marL="171450" lvl="0" indent="-171450">
                        <a:buFont typeface="Arial" panose="020B0604020202020204" pitchFamily="34" charset="0"/>
                        <a:buChar char="•"/>
                      </a:pPr>
                      <a:r>
                        <a:rPr lang="es-ES_tradnl" sz="1100" noProof="0" dirty="0">
                          <a:solidFill>
                            <a:schemeClr val="tx1"/>
                          </a:solidFill>
                          <a:effectLst/>
                        </a:rPr>
                        <a:t>Ansiedad, miedo</a:t>
                      </a:r>
                    </a:p>
                    <a:p>
                      <a:pPr marL="171450" lvl="0" indent="-171450">
                        <a:buFont typeface="Arial" panose="020B0604020202020204" pitchFamily="34" charset="0"/>
                        <a:buChar char="•"/>
                      </a:pPr>
                      <a:r>
                        <a:rPr lang="es-ES_tradnl" sz="1100" noProof="0" dirty="0">
                          <a:solidFill>
                            <a:schemeClr val="tx1"/>
                          </a:solidFill>
                          <a:effectLst/>
                        </a:rPr>
                        <a:t>Autoinculpación, vergüenza</a:t>
                      </a:r>
                    </a:p>
                    <a:p>
                      <a:pPr marL="171450" lvl="0" indent="-171450">
                        <a:buFont typeface="Arial" panose="020B0604020202020204" pitchFamily="34" charset="0"/>
                        <a:buChar char="•"/>
                      </a:pPr>
                      <a:r>
                        <a:rPr lang="es-ES_tradnl" sz="1100" noProof="0" dirty="0">
                          <a:solidFill>
                            <a:schemeClr val="tx1"/>
                          </a:solidFill>
                          <a:effectLst/>
                        </a:rPr>
                        <a:t>Euforia</a:t>
                      </a:r>
                    </a:p>
                    <a:p>
                      <a:pPr marL="171450" lvl="0" indent="-171450">
                        <a:buFont typeface="Arial" panose="020B0604020202020204" pitchFamily="34" charset="0"/>
                        <a:buChar char="•"/>
                      </a:pPr>
                      <a:r>
                        <a:rPr lang="es-ES_tradnl" sz="1100" noProof="0" dirty="0">
                          <a:solidFill>
                            <a:schemeClr val="tx1"/>
                          </a:solidFill>
                          <a:effectLst/>
                        </a:rPr>
                        <a:t>Ira, tristeza</a:t>
                      </a:r>
                    </a:p>
                    <a:p>
                      <a:pPr marL="171450" lvl="0" indent="-171450">
                        <a:buFont typeface="Arial" panose="020B0604020202020204" pitchFamily="34" charset="0"/>
                        <a:buChar char="•"/>
                      </a:pPr>
                      <a:r>
                        <a:rPr lang="es-ES_tradnl" sz="1100" noProof="0" dirty="0">
                          <a:solidFill>
                            <a:schemeClr val="tx1"/>
                          </a:solidFill>
                          <a:effectLst/>
                        </a:rPr>
                        <a:t>Sensación de indefensión</a:t>
                      </a:r>
                    </a:p>
                    <a:p>
                      <a:pPr marL="171450" lvl="0" indent="-171450">
                        <a:buFont typeface="Arial" panose="020B0604020202020204" pitchFamily="34" charset="0"/>
                        <a:buChar char="•"/>
                      </a:pPr>
                      <a:r>
                        <a:rPr lang="es-ES_tradnl" sz="1100" noProof="0" dirty="0">
                          <a:solidFill>
                            <a:schemeClr val="tx1"/>
                          </a:solidFill>
                          <a:effectLst/>
                        </a:rPr>
                        <a:t>Desapego/desrealización</a:t>
                      </a:r>
                    </a:p>
                    <a:p>
                      <a:pPr marL="171450" lvl="0" indent="-171450">
                        <a:buFont typeface="Arial" panose="020B0604020202020204" pitchFamily="34" charset="0"/>
                        <a:buChar char="•"/>
                      </a:pPr>
                      <a:r>
                        <a:rPr lang="es-ES_tradnl" sz="1100" noProof="0" dirty="0">
                          <a:solidFill>
                            <a:schemeClr val="tx1"/>
                          </a:solidFill>
                          <a:effectLst/>
                        </a:rPr>
                        <a:t>Desorientación</a:t>
                      </a:r>
                    </a:p>
                    <a:p>
                      <a:pPr marL="171450" lvl="0" indent="-171450">
                        <a:buFont typeface="Arial" panose="020B0604020202020204" pitchFamily="34" charset="0"/>
                        <a:buChar char="•"/>
                      </a:pPr>
                      <a:r>
                        <a:rPr lang="es-ES_tradnl" sz="1100" noProof="0" dirty="0">
                          <a:solidFill>
                            <a:schemeClr val="tx1"/>
                          </a:solidFill>
                          <a:effectLst/>
                        </a:rPr>
                        <a:t>Insensibilidad</a:t>
                      </a:r>
                    </a:p>
                    <a:p>
                      <a:pPr marL="171450" lvl="0" indent="-171450">
                        <a:buFont typeface="Arial" panose="020B0604020202020204" pitchFamily="34" charset="0"/>
                        <a:buChar char="•"/>
                      </a:pPr>
                      <a:r>
                        <a:rPr lang="es-ES_tradnl" sz="1100" noProof="0" dirty="0">
                          <a:solidFill>
                            <a:schemeClr val="tx1"/>
                          </a:solidFill>
                          <a:effectLst/>
                        </a:rPr>
                        <a:t>Descontrol</a:t>
                      </a:r>
                    </a:p>
                    <a:p>
                      <a:pPr marL="171450" lvl="0" indent="-171450">
                        <a:buFont typeface="Arial" panose="020B0604020202020204" pitchFamily="34" charset="0"/>
                        <a:buChar char="•"/>
                      </a:pPr>
                      <a:r>
                        <a:rPr lang="es-ES_tradnl" sz="1100" noProof="0" dirty="0">
                          <a:solidFill>
                            <a:schemeClr val="tx1"/>
                          </a:solidFill>
                          <a:effectLst/>
                        </a:rPr>
                        <a:t>Cambios de humor, sensación de inestabilidad</a:t>
                      </a:r>
                    </a:p>
                    <a:p>
                      <a:pPr marL="171450" lvl="0" indent="-171450">
                        <a:buFont typeface="Arial" panose="020B0604020202020204" pitchFamily="34" charset="0"/>
                        <a:buChar char="•"/>
                      </a:pPr>
                      <a:r>
                        <a:rPr lang="es-ES_tradnl" sz="1100" noProof="0" dirty="0">
                          <a:solidFill>
                            <a:schemeClr val="tx1"/>
                          </a:solidFill>
                          <a:effectLst/>
                        </a:rPr>
                        <a:t>Ansiedad, miedo a la recurrencia</a:t>
                      </a:r>
                    </a:p>
                    <a:p>
                      <a:pPr marL="171450" lvl="0" indent="-171450">
                        <a:buFont typeface="Arial" panose="020B0604020202020204" pitchFamily="34" charset="0"/>
                        <a:buChar char="•"/>
                      </a:pPr>
                      <a:r>
                        <a:rPr lang="es-ES_tradnl" sz="1100" noProof="0" dirty="0">
                          <a:solidFill>
                            <a:schemeClr val="tx1"/>
                          </a:solidFill>
                          <a:effectLst/>
                        </a:rPr>
                        <a:t>Irritabilidad, hostilidad</a:t>
                      </a:r>
                    </a:p>
                    <a:p>
                      <a:pPr marL="171450" lvl="0" indent="-171450">
                        <a:buFont typeface="Arial" panose="020B0604020202020204" pitchFamily="34" charset="0"/>
                        <a:buChar char="•"/>
                      </a:pPr>
                      <a:r>
                        <a:rPr lang="es-ES_tradnl" sz="1100" noProof="0" dirty="0">
                          <a:solidFill>
                            <a:schemeClr val="tx1"/>
                          </a:solidFill>
                          <a:effectLst/>
                        </a:rPr>
                        <a:t>Fragilidad, sensación de vulnerabilidad</a:t>
                      </a:r>
                      <a:endParaRPr lang="es-ES_tradnl" sz="1100" noProof="0" dirty="0">
                        <a:solidFill>
                          <a:schemeClr val="tx1"/>
                        </a:solidFill>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171450" lvl="0" indent="-171450" rtl="0">
                        <a:buFont typeface="Arial" panose="020B0604020202020204" pitchFamily="34" charset="0"/>
                        <a:buChar char="•"/>
                      </a:pPr>
                      <a:r>
                        <a:rPr lang="es-ES_tradnl" sz="1100" noProof="0" dirty="0">
                          <a:solidFill>
                            <a:schemeClr val="tx1"/>
                          </a:solidFill>
                          <a:effectLst/>
                        </a:rPr>
                        <a:t>Irritabilidad</a:t>
                      </a:r>
                    </a:p>
                    <a:p>
                      <a:pPr marL="171450" lvl="0" indent="-171450">
                        <a:buFont typeface="Arial" panose="020B0604020202020204" pitchFamily="34" charset="0"/>
                        <a:buChar char="•"/>
                      </a:pPr>
                      <a:r>
                        <a:rPr lang="es-ES_tradnl" sz="1100" noProof="0" dirty="0">
                          <a:solidFill>
                            <a:schemeClr val="tx1"/>
                          </a:solidFill>
                          <a:effectLst/>
                        </a:rPr>
                        <a:t>Ira, culpar a otros</a:t>
                      </a:r>
                    </a:p>
                    <a:p>
                      <a:pPr marL="171450" lvl="0" indent="-171450">
                        <a:buFont typeface="Arial" panose="020B0604020202020204" pitchFamily="34" charset="0"/>
                        <a:buChar char="•"/>
                      </a:pPr>
                      <a:r>
                        <a:rPr lang="es-ES_tradnl" sz="1100" noProof="0" dirty="0">
                          <a:solidFill>
                            <a:schemeClr val="tx1"/>
                          </a:solidFill>
                          <a:effectLst/>
                        </a:rPr>
                        <a:t>Dificultad para iniciar/terminar proyectos</a:t>
                      </a:r>
                    </a:p>
                    <a:p>
                      <a:pPr marL="171450" lvl="0" indent="-171450">
                        <a:buFont typeface="Arial" panose="020B0604020202020204" pitchFamily="34" charset="0"/>
                        <a:buChar char="•"/>
                      </a:pPr>
                      <a:r>
                        <a:rPr lang="es-ES_tradnl" sz="1100" noProof="0" dirty="0">
                          <a:solidFill>
                            <a:schemeClr val="tx1"/>
                          </a:solidFill>
                          <a:effectLst/>
                        </a:rPr>
                        <a:t>Retraimiento social</a:t>
                      </a:r>
                    </a:p>
                    <a:p>
                      <a:pPr marL="171450" lvl="0" indent="-171450">
                        <a:buFont typeface="Arial" panose="020B0604020202020204" pitchFamily="34" charset="0"/>
                        <a:buChar char="•"/>
                      </a:pPr>
                      <a:r>
                        <a:rPr lang="es-ES_tradnl" sz="1100" noProof="0" dirty="0">
                          <a:solidFill>
                            <a:schemeClr val="tx1"/>
                          </a:solidFill>
                          <a:effectLst/>
                        </a:rPr>
                        <a:t>Absentismo</a:t>
                      </a:r>
                    </a:p>
                    <a:p>
                      <a:pPr marL="171450" lvl="0" indent="-171450">
                        <a:buFont typeface="Arial" panose="020B0604020202020204" pitchFamily="34" charset="0"/>
                        <a:buChar char="•"/>
                      </a:pPr>
                      <a:r>
                        <a:rPr lang="es-ES_tradnl" sz="1100" noProof="0" dirty="0">
                          <a:solidFill>
                            <a:schemeClr val="tx1"/>
                          </a:solidFill>
                          <a:effectLst/>
                        </a:rPr>
                        <a:t>Falta de voluntad o negativa a tomar vacaciones</a:t>
                      </a:r>
                    </a:p>
                    <a:p>
                      <a:pPr marL="171450" lvl="0" indent="-171450">
                        <a:buFont typeface="Arial" panose="020B0604020202020204" pitchFamily="34" charset="0"/>
                        <a:buChar char="•"/>
                      </a:pPr>
                      <a:r>
                        <a:rPr lang="es-ES_tradnl" sz="1100" noProof="0" dirty="0">
                          <a:solidFill>
                            <a:schemeClr val="tx1"/>
                          </a:solidFill>
                          <a:effectLst/>
                        </a:rPr>
                        <a:t>Abuso de sustancias, automedicación</a:t>
                      </a:r>
                    </a:p>
                    <a:p>
                      <a:pPr marL="171450" lvl="0" indent="-171450">
                        <a:lnSpc>
                          <a:spcPct val="120000"/>
                        </a:lnSpc>
                        <a:buFont typeface="Arial" panose="020B0604020202020204" pitchFamily="34" charset="0"/>
                        <a:buChar char="•"/>
                      </a:pPr>
                      <a:r>
                        <a:rPr lang="es-ES_tradnl" sz="1100" noProof="0" dirty="0">
                          <a:solidFill>
                            <a:schemeClr val="tx1"/>
                          </a:solidFill>
                          <a:effectLst/>
                        </a:rPr>
                        <a:t>Temeridad/comportamiento arriesgado</a:t>
                      </a:r>
                    </a:p>
                    <a:p>
                      <a:pPr marL="171450" lvl="0" indent="-171450">
                        <a:buFont typeface="Arial" panose="020B0604020202020204" pitchFamily="34" charset="0"/>
                        <a:buChar char="•"/>
                      </a:pPr>
                      <a:r>
                        <a:rPr lang="es-ES_tradnl" sz="1100" noProof="0" dirty="0">
                          <a:solidFill>
                            <a:schemeClr val="tx1"/>
                          </a:solidFill>
                          <a:effectLst/>
                        </a:rPr>
                        <a:t>Sobresalto/inquietud</a:t>
                      </a:r>
                    </a:p>
                    <a:p>
                      <a:pPr marL="171450" lvl="0" indent="-171450">
                        <a:buFont typeface="Arial" panose="020B0604020202020204" pitchFamily="34" charset="0"/>
                        <a:buChar char="•"/>
                      </a:pPr>
                      <a:r>
                        <a:rPr lang="es-ES_tradnl" sz="1100" noProof="0" dirty="0">
                          <a:solidFill>
                            <a:schemeClr val="tx1"/>
                          </a:solidFill>
                          <a:effectLst/>
                        </a:rPr>
                        <a:t>Trastornos del sueño y del apetito</a:t>
                      </a:r>
                    </a:p>
                    <a:p>
                      <a:pPr marL="171450" lvl="0" indent="-171450">
                        <a:buFont typeface="Arial" panose="020B0604020202020204" pitchFamily="34" charset="0"/>
                        <a:buChar char="•"/>
                      </a:pPr>
                      <a:r>
                        <a:rPr lang="es-ES_tradnl" sz="1100" noProof="0" dirty="0">
                          <a:solidFill>
                            <a:schemeClr val="tx1"/>
                          </a:solidFill>
                          <a:effectLst/>
                        </a:rPr>
                        <a:t>Dificultad para expresarse</a:t>
                      </a:r>
                    </a:p>
                    <a:p>
                      <a:pPr marL="171450" lvl="0" indent="-171450">
                        <a:buFont typeface="Arial" panose="020B0604020202020204" pitchFamily="34" charset="0"/>
                        <a:buChar char="•"/>
                      </a:pPr>
                      <a:r>
                        <a:rPr lang="es-ES_tradnl" sz="1100" noProof="0" dirty="0">
                          <a:solidFill>
                            <a:schemeClr val="tx1"/>
                          </a:solidFill>
                          <a:effectLst/>
                        </a:rPr>
                        <a:t>Peleas y discusiones</a:t>
                      </a:r>
                    </a:p>
                    <a:p>
                      <a:pPr marL="171450" lvl="0" indent="-171450">
                        <a:buFont typeface="Arial" panose="020B0604020202020204" pitchFamily="34" charset="0"/>
                        <a:buChar char="•"/>
                      </a:pPr>
                      <a:r>
                        <a:rPr lang="es-ES_tradnl" sz="1100" noProof="0" dirty="0">
                          <a:solidFill>
                            <a:schemeClr val="tx1"/>
                          </a:solidFill>
                          <a:effectLst/>
                        </a:rPr>
                        <a:t>Aislamiento</a:t>
                      </a:r>
                    </a:p>
                    <a:p>
                      <a:pPr marL="171450" lvl="0" indent="-171450">
                        <a:buFont typeface="Arial" panose="020B0604020202020204" pitchFamily="34" charset="0"/>
                        <a:buChar char="•"/>
                      </a:pPr>
                      <a:r>
                        <a:rPr lang="es-ES_tradnl" sz="1100" noProof="0" dirty="0">
                          <a:solidFill>
                            <a:schemeClr val="tx1"/>
                          </a:solidFill>
                          <a:effectLst/>
                        </a:rPr>
                        <a:t>Humor negro excesivo</a:t>
                      </a:r>
                    </a:p>
                    <a:p>
                      <a:pPr marL="171450" lvl="0" indent="-171450">
                        <a:buFont typeface="Arial" panose="020B0604020202020204" pitchFamily="34" charset="0"/>
                        <a:buChar char="•"/>
                      </a:pPr>
                      <a:r>
                        <a:rPr lang="es-ES_tradnl" sz="1100" noProof="0" dirty="0">
                          <a:solidFill>
                            <a:schemeClr val="tx1"/>
                          </a:solidFill>
                          <a:effectLst/>
                        </a:rPr>
                        <a:t>Letargo/propensión a sufrir accidentes</a:t>
                      </a:r>
                    </a:p>
                    <a:p>
                      <a:pPr marL="171450" lvl="0" indent="-171450">
                        <a:buFont typeface="Arial" panose="020B0604020202020204" pitchFamily="34" charset="0"/>
                        <a:buChar char="•"/>
                      </a:pPr>
                      <a:r>
                        <a:rPr lang="es-ES_tradnl" sz="1100" noProof="0" dirty="0">
                          <a:solidFill>
                            <a:schemeClr val="tx1"/>
                          </a:solidFill>
                          <a:effectLst/>
                        </a:rPr>
                        <a:t>Incapacidad para descansar o pasar página</a:t>
                      </a:r>
                    </a:p>
                    <a:p>
                      <a:pPr marL="171450" lvl="0" indent="-171450">
                        <a:buFont typeface="Arial" panose="020B0604020202020204" pitchFamily="34" charset="0"/>
                        <a:buChar char="•"/>
                      </a:pPr>
                      <a:r>
                        <a:rPr lang="es-ES_tradnl" sz="1100" noProof="0" dirty="0">
                          <a:solidFill>
                            <a:schemeClr val="tx1"/>
                          </a:solidFill>
                          <a:effectLst/>
                        </a:rPr>
                        <a:t>Actitud evasiva</a:t>
                      </a:r>
                    </a:p>
                    <a:p>
                      <a:pPr marL="171450" lvl="0" indent="-171450">
                        <a:buFont typeface="Arial" panose="020B0604020202020204" pitchFamily="34" charset="0"/>
                        <a:buChar char="•"/>
                      </a:pPr>
                      <a:r>
                        <a:rPr lang="es-ES_tradnl" sz="1100" noProof="0" dirty="0">
                          <a:solidFill>
                            <a:schemeClr val="tx1"/>
                          </a:solidFill>
                          <a:effectLst/>
                        </a:rPr>
                        <a:t>Trastornos de las relaciones sociales</a:t>
                      </a:r>
                    </a:p>
                    <a:p>
                      <a:pPr marL="171450" lvl="0" indent="-171450">
                        <a:buFont typeface="Arial" panose="020B0604020202020204" pitchFamily="34" charset="0"/>
                        <a:buChar char="•"/>
                      </a:pPr>
                      <a:r>
                        <a:rPr lang="es-ES_tradnl" sz="1100" noProof="0" dirty="0">
                          <a:solidFill>
                            <a:schemeClr val="tx1"/>
                          </a:solidFill>
                          <a:effectLst/>
                        </a:rPr>
                        <a:t>Dificultad para conectar con “extraños”</a:t>
                      </a:r>
                    </a:p>
                    <a:p>
                      <a:pPr marL="171450" lvl="0" indent="-171450">
                        <a:buFont typeface="Arial" panose="020B0604020202020204" pitchFamily="34" charset="0"/>
                        <a:buChar char="•"/>
                      </a:pPr>
                      <a:r>
                        <a:rPr lang="es-ES_tradnl" sz="1100" noProof="0" dirty="0">
                          <a:solidFill>
                            <a:schemeClr val="tx1"/>
                          </a:solidFill>
                          <a:effectLst/>
                        </a:rPr>
                        <a:t>Actividad reducida</a:t>
                      </a:r>
                    </a:p>
                    <a:p>
                      <a:pPr marL="171450" lvl="0" indent="-171450">
                        <a:lnSpc>
                          <a:spcPct val="120000"/>
                        </a:lnSpc>
                        <a:buFont typeface="Arial" panose="020B0604020202020204" pitchFamily="34" charset="0"/>
                        <a:buChar char="•"/>
                      </a:pPr>
                      <a:r>
                        <a:rPr lang="es-ES_tradnl" sz="1100" noProof="0" dirty="0">
                          <a:solidFill>
                            <a:schemeClr val="tx1"/>
                          </a:solidFill>
                          <a:effectLst/>
                        </a:rPr>
                        <a:t>Aumento del consumo de alcohol, drogas (automedicación para la depresión, ansiedad).</a:t>
                      </a:r>
                      <a:endParaRPr lang="es-ES_tradnl" sz="1100" noProof="0" dirty="0">
                        <a:solidFill>
                          <a:schemeClr val="tx1"/>
                        </a:solidFill>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748980586"/>
                  </a:ext>
                </a:extLst>
              </a:tr>
              <a:tr h="277161">
                <a:tc gridSpan="2">
                  <a:txBody>
                    <a:bodyPr/>
                    <a:lstStyle/>
                    <a:p>
                      <a:r>
                        <a:rPr lang="es-ES_tradnl" sz="1100" b="1" noProof="0">
                          <a:solidFill>
                            <a:schemeClr val="tx1"/>
                          </a:solidFill>
                          <a:effectLst/>
                        </a:rPr>
                        <a:t>A NIVEL ESPIRITUAL (creencias y valores)</a:t>
                      </a:r>
                      <a:endParaRPr lang="es-ES_tradnl" sz="1100" b="1" noProof="0">
                        <a:solidFill>
                          <a:schemeClr val="tx1"/>
                        </a:solidFill>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hMerge="1">
                  <a:txBody>
                    <a:bodyPr/>
                    <a:lstStyle/>
                    <a:p>
                      <a:endParaRPr lang="en-BE"/>
                    </a:p>
                  </a:txBody>
                  <a:tcPr/>
                </a:tc>
                <a:extLst>
                  <a:ext uri="{0D108BD9-81ED-4DB2-BD59-A6C34878D82A}">
                    <a16:rowId xmlns:a16="http://schemas.microsoft.com/office/drawing/2014/main" val="111094653"/>
                  </a:ext>
                </a:extLst>
              </a:tr>
              <a:tr h="1747745">
                <a:tc>
                  <a:txBody>
                    <a:bodyPr/>
                    <a:lstStyle/>
                    <a:p>
                      <a:pPr marL="171450" lvl="0" indent="-171450" rtl="0">
                        <a:buFont typeface="Arial" panose="020B0604020202020204" pitchFamily="34" charset="0"/>
                        <a:buChar char="•"/>
                      </a:pPr>
                      <a:r>
                        <a:rPr lang="es-ES_tradnl" sz="1100" noProof="0" dirty="0">
                          <a:solidFill>
                            <a:schemeClr val="tx1"/>
                          </a:solidFill>
                          <a:effectLst/>
                        </a:rPr>
                        <a:t>Dudar del sistema de valores/creencias religiosas</a:t>
                      </a:r>
                    </a:p>
                    <a:p>
                      <a:pPr marL="171450" lvl="0" indent="-171450">
                        <a:buFont typeface="Arial" panose="020B0604020202020204" pitchFamily="34" charset="0"/>
                        <a:buChar char="•"/>
                      </a:pPr>
                      <a:r>
                        <a:rPr lang="es-ES_tradnl" sz="1100" noProof="0" dirty="0">
                          <a:solidFill>
                            <a:schemeClr val="tx1"/>
                          </a:solidFill>
                          <a:effectLst/>
                        </a:rPr>
                        <a:t>Cuestionamiento de las principales áreas de la vida (profesión, empleo, estilo de vida)</a:t>
                      </a:r>
                    </a:p>
                    <a:p>
                      <a:pPr marL="171450" lvl="0" indent="-171450">
                        <a:buFont typeface="Arial" panose="020B0604020202020204" pitchFamily="34" charset="0"/>
                        <a:buChar char="•"/>
                      </a:pPr>
                      <a:r>
                        <a:rPr lang="es-ES_tradnl" sz="1100" noProof="0" dirty="0">
                          <a:solidFill>
                            <a:schemeClr val="tx1"/>
                          </a:solidFill>
                          <a:effectLst/>
                        </a:rPr>
                        <a:t>Inseguridad, victimización</a:t>
                      </a:r>
                    </a:p>
                    <a:p>
                      <a:pPr marL="171450" lvl="0" indent="-171450">
                        <a:buFont typeface="Arial" panose="020B0604020202020204" pitchFamily="34" charset="0"/>
                        <a:buChar char="•"/>
                      </a:pPr>
                      <a:r>
                        <a:rPr lang="es-ES_tradnl" sz="1100" noProof="0" dirty="0">
                          <a:solidFill>
                            <a:schemeClr val="tx1"/>
                          </a:solidFill>
                          <a:effectLst/>
                        </a:rPr>
                        <a:t>Desilusión</a:t>
                      </a:r>
                    </a:p>
                    <a:p>
                      <a:pPr marL="171450" lvl="0" indent="-171450">
                        <a:buFont typeface="Arial" panose="020B0604020202020204" pitchFamily="34" charset="0"/>
                        <a:buChar char="•"/>
                      </a:pPr>
                      <a:r>
                        <a:rPr lang="es-ES_tradnl" sz="1100" noProof="0" dirty="0">
                          <a:solidFill>
                            <a:schemeClr val="tx1"/>
                          </a:solidFill>
                          <a:effectLst/>
                        </a:rPr>
                        <a:t>Ensimismamiento</a:t>
                      </a: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171450" lvl="0" indent="-171450" rtl="0">
                        <a:lnSpc>
                          <a:spcPct val="120000"/>
                        </a:lnSpc>
                        <a:buFont typeface="Arial" panose="020B0604020202020204" pitchFamily="34" charset="0"/>
                        <a:buChar char="•"/>
                        <a:tabLst>
                          <a:tab pos="1000125" algn="l"/>
                        </a:tabLst>
                      </a:pPr>
                      <a:r>
                        <a:rPr lang="es-ES_tradnl" sz="1100" noProof="0" dirty="0">
                          <a:solidFill>
                            <a:schemeClr val="tx1"/>
                          </a:solidFill>
                          <a:effectLst/>
                        </a:rPr>
                        <a:t>Intensa desconfianza</a:t>
                      </a:r>
                    </a:p>
                    <a:p>
                      <a:pPr marL="171450" lvl="0" indent="-171450">
                        <a:buFont typeface="Arial" panose="020B0604020202020204" pitchFamily="34" charset="0"/>
                        <a:buChar char="•"/>
                      </a:pPr>
                      <a:r>
                        <a:rPr lang="es-ES_tradnl" sz="1100" noProof="0" dirty="0">
                          <a:solidFill>
                            <a:schemeClr val="tx1"/>
                          </a:solidFill>
                          <a:effectLst/>
                        </a:rPr>
                        <a:t>¿Por qué a mí? ¿Por qué yo?</a:t>
                      </a:r>
                    </a:p>
                    <a:p>
                      <a:pPr marL="171450" lvl="0" indent="-171450">
                        <a:buFont typeface="Arial" panose="020B0604020202020204" pitchFamily="34" charset="0"/>
                        <a:buChar char="•"/>
                      </a:pPr>
                      <a:r>
                        <a:rPr lang="es-ES_tradnl" sz="1100" noProof="0" dirty="0">
                          <a:solidFill>
                            <a:schemeClr val="tx1"/>
                          </a:solidFill>
                          <a:effectLst/>
                        </a:rPr>
                        <a:t>Aumento del cinismo</a:t>
                      </a:r>
                    </a:p>
                    <a:p>
                      <a:pPr marL="171450" lvl="0" indent="-171450">
                        <a:buFont typeface="Arial" panose="020B0604020202020204" pitchFamily="34" charset="0"/>
                        <a:buChar char="•"/>
                      </a:pPr>
                      <a:r>
                        <a:rPr lang="es-ES_tradnl" sz="1100" noProof="0" dirty="0">
                          <a:solidFill>
                            <a:schemeClr val="tx1"/>
                          </a:solidFill>
                          <a:effectLst/>
                        </a:rPr>
                        <a:t>Pérdida de confianza en sí mismo</a:t>
                      </a:r>
                    </a:p>
                    <a:p>
                      <a:pPr marL="171450" lvl="0" indent="-171450">
                        <a:buFont typeface="Arial" panose="020B0604020202020204" pitchFamily="34" charset="0"/>
                        <a:buChar char="•"/>
                      </a:pPr>
                      <a:r>
                        <a:rPr lang="es-ES_tradnl" sz="1100" noProof="0" dirty="0">
                          <a:solidFill>
                            <a:schemeClr val="tx1"/>
                          </a:solidFill>
                          <a:effectLst/>
                        </a:rPr>
                        <a:t>Pérdida de objetivos</a:t>
                      </a:r>
                    </a:p>
                    <a:p>
                      <a:pPr marL="171450" lvl="0" indent="-171450">
                        <a:buFont typeface="Arial" panose="020B0604020202020204" pitchFamily="34" charset="0"/>
                        <a:buChar char="•"/>
                      </a:pPr>
                      <a:r>
                        <a:rPr lang="es-ES_tradnl" sz="1100" noProof="0" dirty="0">
                          <a:solidFill>
                            <a:schemeClr val="tx1"/>
                          </a:solidFill>
                          <a:effectLst/>
                        </a:rPr>
                        <a:t>Fe renovada en un ser superior</a:t>
                      </a:r>
                    </a:p>
                    <a:p>
                      <a:pPr marL="171450" lvl="0" indent="-171450">
                        <a:buFont typeface="Arial" panose="020B0604020202020204" pitchFamily="34" charset="0"/>
                        <a:buChar char="•"/>
                      </a:pPr>
                      <a:r>
                        <a:rPr lang="es-ES_tradnl" sz="1100" noProof="0" dirty="0">
                          <a:solidFill>
                            <a:schemeClr val="tx1"/>
                          </a:solidFill>
                          <a:effectLst/>
                        </a:rPr>
                        <a:t>Profundo cuestionamiento existencial</a:t>
                      </a:r>
                    </a:p>
                    <a:p>
                      <a:pPr marL="171450" lvl="0" indent="-171450">
                        <a:buFont typeface="Arial" panose="020B0604020202020204" pitchFamily="34" charset="0"/>
                        <a:buChar char="•"/>
                      </a:pPr>
                      <a:r>
                        <a:rPr lang="es-ES_tradnl" sz="1100" noProof="0" dirty="0">
                          <a:solidFill>
                            <a:schemeClr val="tx1"/>
                          </a:solidFill>
                          <a:effectLst/>
                        </a:rPr>
                        <a:t>Pérdida de fe en el espíritu cooperativo de la humanidad</a:t>
                      </a:r>
                      <a:endParaRPr lang="es-ES_tradnl" sz="1100" noProof="0" dirty="0">
                        <a:solidFill>
                          <a:schemeClr val="tx1"/>
                        </a:solidFill>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549229596"/>
                  </a:ext>
                </a:extLst>
              </a:tr>
            </a:tbl>
          </a:graphicData>
        </a:graphic>
      </p:graphicFrame>
      <p:sp>
        <p:nvSpPr>
          <p:cNvPr id="5" name="Hexagon 4">
            <a:extLst>
              <a:ext uri="{FF2B5EF4-FFF2-40B4-BE49-F238E27FC236}">
                <a16:creationId xmlns:a16="http://schemas.microsoft.com/office/drawing/2014/main" id="{44B33FD6-D270-9E79-1220-1E3B8D05ECF8}"/>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128A6F26-AC40-BDCC-7F45-72A77187CF64}"/>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375062F7-A8CE-15D9-2B7C-31F69916094C}"/>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541B49EB-4E7E-0A11-142C-C8D58C58ACBE}"/>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49AEDF0-0FC1-2FDE-B870-8A5EFD8DC886}"/>
              </a:ext>
            </a:extLst>
          </p:cNvPr>
          <p:cNvSpPr/>
          <p:nvPr/>
        </p:nvSpPr>
        <p:spPr>
          <a:xfrm rot="1782986">
            <a:off x="286724" y="215249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B143C882-0889-7F15-2E20-2A58482A7956}"/>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9679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Hexagon 35">
            <a:extLst>
              <a:ext uri="{FF2B5EF4-FFF2-40B4-BE49-F238E27FC236}">
                <a16:creationId xmlns:a16="http://schemas.microsoft.com/office/drawing/2014/main" id="{58E9E655-FC17-BE72-ED41-400711A43A2A}"/>
              </a:ext>
            </a:extLst>
          </p:cNvPr>
          <p:cNvSpPr/>
          <p:nvPr/>
        </p:nvSpPr>
        <p:spPr>
          <a:xfrm rot="1782986">
            <a:off x="-1328855" y="5145441"/>
            <a:ext cx="3595260" cy="3099365"/>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Hexagon 36">
            <a:extLst>
              <a:ext uri="{FF2B5EF4-FFF2-40B4-BE49-F238E27FC236}">
                <a16:creationId xmlns:a16="http://schemas.microsoft.com/office/drawing/2014/main" id="{77A07C78-240F-4095-2614-488E6A54D30A}"/>
              </a:ext>
            </a:extLst>
          </p:cNvPr>
          <p:cNvSpPr/>
          <p:nvPr/>
        </p:nvSpPr>
        <p:spPr>
          <a:xfrm rot="1782986">
            <a:off x="4678406" y="654853"/>
            <a:ext cx="3595260" cy="3099365"/>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Rectangle 38">
            <a:extLst>
              <a:ext uri="{FF2B5EF4-FFF2-40B4-BE49-F238E27FC236}">
                <a16:creationId xmlns:a16="http://schemas.microsoft.com/office/drawing/2014/main" id="{9EE26B39-C813-06DA-9F8F-0115F28ECEAF}"/>
              </a:ext>
            </a:extLst>
          </p:cNvPr>
          <p:cNvSpPr/>
          <p:nvPr/>
        </p:nvSpPr>
        <p:spPr>
          <a:xfrm>
            <a:off x="2501900" y="2149381"/>
            <a:ext cx="3745466" cy="107118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TextBox 48">
            <a:extLst>
              <a:ext uri="{FF2B5EF4-FFF2-40B4-BE49-F238E27FC236}">
                <a16:creationId xmlns:a16="http://schemas.microsoft.com/office/drawing/2014/main" id="{76587A17-7BF6-D750-5372-FC48F3A95E50}"/>
              </a:ext>
            </a:extLst>
          </p:cNvPr>
          <p:cNvSpPr txBox="1"/>
          <p:nvPr/>
        </p:nvSpPr>
        <p:spPr>
          <a:xfrm>
            <a:off x="993324" y="1696523"/>
            <a:ext cx="5264812" cy="600164"/>
          </a:xfrm>
          <a:prstGeom prst="rect">
            <a:avLst/>
          </a:prstGeom>
          <a:noFill/>
          <a:ln>
            <a:noFill/>
          </a:ln>
        </p:spPr>
        <p:txBody>
          <a:bodyPr wrap="square" rtlCol="0">
            <a:spAutoFit/>
          </a:bodyPr>
          <a:lstStyle/>
          <a:p>
            <a:r>
              <a:rPr lang="es-ES_tradnl" sz="1100" b="1"/>
              <a:t>Repase los objetivos de aprendizaje y escriba su reflexión.</a:t>
            </a:r>
          </a:p>
          <a:p>
            <a:r>
              <a:rPr lang="es-ES_tradnl" sz="1100" b="1"/>
              <a:t>
</a:t>
            </a:r>
          </a:p>
        </p:txBody>
      </p:sp>
      <p:sp>
        <p:nvSpPr>
          <p:cNvPr id="52" name="TextBox 51">
            <a:extLst>
              <a:ext uri="{FF2B5EF4-FFF2-40B4-BE49-F238E27FC236}">
                <a16:creationId xmlns:a16="http://schemas.microsoft.com/office/drawing/2014/main" id="{7E0BD0E5-0246-51B1-F7CC-A9FAE025D5B7}"/>
              </a:ext>
            </a:extLst>
          </p:cNvPr>
          <p:cNvSpPr txBox="1"/>
          <p:nvPr/>
        </p:nvSpPr>
        <p:spPr>
          <a:xfrm>
            <a:off x="993326" y="2107349"/>
            <a:ext cx="1321602" cy="1366698"/>
          </a:xfrm>
          <a:prstGeom prst="rect">
            <a:avLst/>
          </a:prstGeom>
          <a:noFill/>
          <a:ln>
            <a:noFill/>
          </a:ln>
        </p:spPr>
        <p:txBody>
          <a:bodyPr wrap="square" lIns="90000" tIns="90000" rIns="90000" bIns="90000" rtlCol="0">
            <a:spAutoFit/>
          </a:bodyPr>
          <a:lstStyle/>
          <a:p>
            <a:r>
              <a:rPr lang="es-ES_tradnl" sz="1100"/>
              <a:t>¿En qué áreas o aspectos de la formación cree que tiene mayor confianza o conocimiento ahora? </a:t>
            </a:r>
          </a:p>
        </p:txBody>
      </p:sp>
      <p:sp>
        <p:nvSpPr>
          <p:cNvPr id="53" name="Rectangle 52">
            <a:extLst>
              <a:ext uri="{FF2B5EF4-FFF2-40B4-BE49-F238E27FC236}">
                <a16:creationId xmlns:a16="http://schemas.microsoft.com/office/drawing/2014/main" id="{F3773B7D-8E6A-6541-3152-B3CD21F00CBC}"/>
              </a:ext>
            </a:extLst>
          </p:cNvPr>
          <p:cNvSpPr/>
          <p:nvPr/>
        </p:nvSpPr>
        <p:spPr>
          <a:xfrm>
            <a:off x="2501900" y="3398040"/>
            <a:ext cx="3745466" cy="11189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TextBox 53">
            <a:extLst>
              <a:ext uri="{FF2B5EF4-FFF2-40B4-BE49-F238E27FC236}">
                <a16:creationId xmlns:a16="http://schemas.microsoft.com/office/drawing/2014/main" id="{79D84830-2B6A-E69C-AFDB-10C66AF3E25E}"/>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s-ES_tradnl" sz="1100"/>
              <a:t>¿Sobre qué objetivos de aprendizaje necesitaría más información, práctica o apoyo? </a:t>
            </a:r>
          </a:p>
        </p:txBody>
      </p:sp>
      <p:sp>
        <p:nvSpPr>
          <p:cNvPr id="55" name="TextBox 54">
            <a:extLst>
              <a:ext uri="{FF2B5EF4-FFF2-40B4-BE49-F238E27FC236}">
                <a16:creationId xmlns:a16="http://schemas.microsoft.com/office/drawing/2014/main" id="{1F0FEC78-49BF-DDAB-520B-C32953351AE8}"/>
              </a:ext>
            </a:extLst>
          </p:cNvPr>
          <p:cNvSpPr txBox="1"/>
          <p:nvPr/>
        </p:nvSpPr>
        <p:spPr>
          <a:xfrm>
            <a:off x="993324" y="1264346"/>
            <a:ext cx="5254042" cy="276999"/>
          </a:xfrm>
          <a:prstGeom prst="rect">
            <a:avLst/>
          </a:prstGeom>
          <a:noFill/>
        </p:spPr>
        <p:txBody>
          <a:bodyPr wrap="square" rtlCol="0">
            <a:spAutoFit/>
          </a:bodyPr>
          <a:lstStyle/>
          <a:p>
            <a:r>
              <a:rPr lang="es-ES_tradnl" sz="1200" b="1" spc="300">
                <a:solidFill>
                  <a:schemeClr val="tx1"/>
                </a:solidFill>
              </a:rPr>
              <a:t>OBJETIVOS DE APRENDIZAJE</a:t>
            </a:r>
          </a:p>
        </p:txBody>
      </p:sp>
      <p:sp>
        <p:nvSpPr>
          <p:cNvPr id="56" name="TextBox 55">
            <a:extLst>
              <a:ext uri="{FF2B5EF4-FFF2-40B4-BE49-F238E27FC236}">
                <a16:creationId xmlns:a16="http://schemas.microsoft.com/office/drawing/2014/main" id="{587C0352-4F80-18EB-64D8-F4C1EAEA4489}"/>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8D607A"/>
                </a:highlight>
                <a:latin typeface="Calibri"/>
                <a:ea typeface="Calibri"/>
                <a:cs typeface="Calibri"/>
                <a:sym typeface="Calibri"/>
              </a:rPr>
              <a:t>SESIÓN 6: CIERRE DEL MÓDULO</a:t>
            </a:r>
          </a:p>
        </p:txBody>
      </p:sp>
      <p:sp>
        <p:nvSpPr>
          <p:cNvPr id="57" name="TextBox 56">
            <a:extLst>
              <a:ext uri="{FF2B5EF4-FFF2-40B4-BE49-F238E27FC236}">
                <a16:creationId xmlns:a16="http://schemas.microsoft.com/office/drawing/2014/main" id="{5E227603-0C3F-1DF3-2810-09DA5F89CB4B}"/>
              </a:ext>
            </a:extLst>
          </p:cNvPr>
          <p:cNvSpPr txBox="1"/>
          <p:nvPr/>
        </p:nvSpPr>
        <p:spPr>
          <a:xfrm>
            <a:off x="993324" y="5187134"/>
            <a:ext cx="5254042" cy="276999"/>
          </a:xfrm>
          <a:prstGeom prst="rect">
            <a:avLst/>
          </a:prstGeom>
          <a:noFill/>
        </p:spPr>
        <p:txBody>
          <a:bodyPr wrap="square" rtlCol="0">
            <a:spAutoFit/>
          </a:bodyPr>
          <a:lstStyle/>
          <a:p>
            <a:r>
              <a:rPr lang="es-ES_tradnl" sz="1200" b="1" spc="300">
                <a:solidFill>
                  <a:schemeClr val="tx1"/>
                </a:solidFill>
              </a:rPr>
              <a:t>REFLEXIÓN</a:t>
            </a:r>
          </a:p>
        </p:txBody>
      </p:sp>
      <p:sp>
        <p:nvSpPr>
          <p:cNvPr id="58" name="Rectangle 57">
            <a:extLst>
              <a:ext uri="{FF2B5EF4-FFF2-40B4-BE49-F238E27FC236}">
                <a16:creationId xmlns:a16="http://schemas.microsoft.com/office/drawing/2014/main" id="{65440B38-DC94-E134-B26E-0DD5372C5BD8}"/>
              </a:ext>
            </a:extLst>
          </p:cNvPr>
          <p:cNvSpPr/>
          <p:nvPr/>
        </p:nvSpPr>
        <p:spPr>
          <a:xfrm>
            <a:off x="2501900" y="5633117"/>
            <a:ext cx="3745466" cy="939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TextBox 58">
            <a:extLst>
              <a:ext uri="{FF2B5EF4-FFF2-40B4-BE49-F238E27FC236}">
                <a16:creationId xmlns:a16="http://schemas.microsoft.com/office/drawing/2014/main" id="{6245936D-CA82-5DA9-683C-2860933F5C14}"/>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s-ES_tradnl" sz="1100"/>
              <a:t>¿Qué ha llamado su atención?</a:t>
            </a:r>
          </a:p>
        </p:txBody>
      </p:sp>
      <p:sp>
        <p:nvSpPr>
          <p:cNvPr id="60" name="Rectangle 59">
            <a:extLst>
              <a:ext uri="{FF2B5EF4-FFF2-40B4-BE49-F238E27FC236}">
                <a16:creationId xmlns:a16="http://schemas.microsoft.com/office/drawing/2014/main" id="{3C4D904C-8B52-E864-6723-316F7EF31C41}"/>
              </a:ext>
            </a:extLst>
          </p:cNvPr>
          <p:cNvSpPr/>
          <p:nvPr/>
        </p:nvSpPr>
        <p:spPr>
          <a:xfrm>
            <a:off x="2501900" y="6753342"/>
            <a:ext cx="3745466" cy="9812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TextBox 60">
            <a:extLst>
              <a:ext uri="{FF2B5EF4-FFF2-40B4-BE49-F238E27FC236}">
                <a16:creationId xmlns:a16="http://schemas.microsoft.com/office/drawing/2014/main" id="{B09D44CA-C6F1-F461-14C9-3E3BA0FEFD46}"/>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s-ES_tradnl" sz="1100"/>
              <a:t>¿Qué ha sido difícil?</a:t>
            </a:r>
          </a:p>
        </p:txBody>
      </p:sp>
      <p:sp>
        <p:nvSpPr>
          <p:cNvPr id="62" name="Rectangle 61">
            <a:extLst>
              <a:ext uri="{FF2B5EF4-FFF2-40B4-BE49-F238E27FC236}">
                <a16:creationId xmlns:a16="http://schemas.microsoft.com/office/drawing/2014/main" id="{D6B47660-9BB1-D154-BC36-01AD511A8E0E}"/>
              </a:ext>
            </a:extLst>
          </p:cNvPr>
          <p:cNvSpPr/>
          <p:nvPr/>
        </p:nvSpPr>
        <p:spPr>
          <a:xfrm>
            <a:off x="2501900" y="7928131"/>
            <a:ext cx="3745466" cy="9812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3" name="TextBox 62">
            <a:extLst>
              <a:ext uri="{FF2B5EF4-FFF2-40B4-BE49-F238E27FC236}">
                <a16:creationId xmlns:a16="http://schemas.microsoft.com/office/drawing/2014/main" id="{96DFDAA8-610F-EBBB-E6F8-4CB0F228E03A}"/>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s-ES_tradnl" sz="1100"/>
              <a:t>¿Sobre qué le gustaría aprender más? </a:t>
            </a:r>
          </a:p>
        </p:txBody>
      </p:sp>
      <p:sp>
        <p:nvSpPr>
          <p:cNvPr id="64" name="Hexagon 63">
            <a:extLst>
              <a:ext uri="{FF2B5EF4-FFF2-40B4-BE49-F238E27FC236}">
                <a16:creationId xmlns:a16="http://schemas.microsoft.com/office/drawing/2014/main" id="{FCC1F099-7EBE-645D-E5E6-A00E0A075D9C}"/>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5" name="Hexagon 64">
            <a:extLst>
              <a:ext uri="{FF2B5EF4-FFF2-40B4-BE49-F238E27FC236}">
                <a16:creationId xmlns:a16="http://schemas.microsoft.com/office/drawing/2014/main" id="{A6FA89A1-292E-DF14-2E8F-BE74BA3F345B}"/>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6" name="Hexagon 65">
            <a:extLst>
              <a:ext uri="{FF2B5EF4-FFF2-40B4-BE49-F238E27FC236}">
                <a16:creationId xmlns:a16="http://schemas.microsoft.com/office/drawing/2014/main" id="{58C952EE-B133-D58F-4E29-C461C4EBB62B}"/>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7" name="Hexagon 66">
            <a:extLst>
              <a:ext uri="{FF2B5EF4-FFF2-40B4-BE49-F238E27FC236}">
                <a16:creationId xmlns:a16="http://schemas.microsoft.com/office/drawing/2014/main" id="{EA55011E-3D91-0830-E865-E76EE6F8700A}"/>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8" name="Hexagon 67">
            <a:extLst>
              <a:ext uri="{FF2B5EF4-FFF2-40B4-BE49-F238E27FC236}">
                <a16:creationId xmlns:a16="http://schemas.microsoft.com/office/drawing/2014/main" id="{49189C7F-E7A5-F2B8-8D08-0A5A42242799}"/>
              </a:ext>
            </a:extLst>
          </p:cNvPr>
          <p:cNvSpPr/>
          <p:nvPr/>
        </p:nvSpPr>
        <p:spPr>
          <a:xfrm rot="1782986">
            <a:off x="286724" y="215249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9" name="Hexagon 68">
            <a:extLst>
              <a:ext uri="{FF2B5EF4-FFF2-40B4-BE49-F238E27FC236}">
                <a16:creationId xmlns:a16="http://schemas.microsoft.com/office/drawing/2014/main" id="{DD77BC1C-6971-FD05-4C3A-DC0EBE7C9BE2}"/>
              </a:ext>
            </a:extLst>
          </p:cNvPr>
          <p:cNvSpPr/>
          <p:nvPr/>
        </p:nvSpPr>
        <p:spPr>
          <a:xfrm rot="1782986">
            <a:off x="286724" y="261533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573974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BA982B-7E65-D09D-5C25-AF9322F3C91A}"/>
              </a:ext>
            </a:extLst>
          </p:cNvPr>
          <p:cNvSpPr/>
          <p:nvPr/>
        </p:nvSpPr>
        <p:spPr>
          <a:xfrm>
            <a:off x="0" y="0"/>
            <a:ext cx="6858000" cy="33147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9B1E40A-13B0-7C3B-E601-4332E5B21FE6}"/>
              </a:ext>
            </a:extLst>
          </p:cNvPr>
          <p:cNvSpPr txBox="1"/>
          <p:nvPr/>
        </p:nvSpPr>
        <p:spPr>
          <a:xfrm>
            <a:off x="752439" y="4817751"/>
            <a:ext cx="5061022" cy="270843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300" normalizeH="0" baseline="0" noProof="0" dirty="0">
                <a:ln>
                  <a:noFill/>
                </a:ln>
                <a:solidFill>
                  <a:schemeClr val="accent4"/>
                </a:solidFill>
                <a:effectLst/>
                <a:uLnTx/>
                <a:uFillTx/>
                <a:latin typeface="Garamond" panose="02020404030301010803" pitchFamily="18" charset="0"/>
                <a:ea typeface="+mn-ea"/>
                <a:cs typeface="+mn-cs"/>
              </a:rPr>
              <a:t>MÓDULO 3</a:t>
            </a:r>
          </a:p>
          <a:p>
            <a:pPr marL="0" marR="0" lvl="0" indent="0" defTabSz="457200" rtl="0" eaLnBrk="1" fontAlgn="auto" latinLnBrk="0" hangingPunct="1">
              <a:lnSpc>
                <a:spcPct val="100000"/>
              </a:lnSpc>
              <a:spcBef>
                <a:spcPts val="0"/>
              </a:spcBef>
              <a:spcAft>
                <a:spcPts val="0"/>
              </a:spcAft>
              <a:buClrTx/>
              <a:buSzTx/>
              <a:buFontTx/>
              <a:buNone/>
              <a:tabLst/>
              <a:defRPr/>
            </a:pPr>
            <a:r>
              <a:rPr lang="es-ES_tradnl" sz="1800" b="1" spc="300" dirty="0">
                <a:solidFill>
                  <a:schemeClr val="accent4"/>
                </a:solidFill>
                <a:latin typeface="Garamond" panose="02020404030301010803" pitchFamily="18" charset="0"/>
              </a:rPr>
              <a:t> </a:t>
            </a:r>
            <a:endParaRPr lang="es-ES_tradnl" sz="4000" b="1" dirty="0">
              <a:solidFill>
                <a:schemeClr val="accent4"/>
              </a:solidFill>
              <a:latin typeface="Garamond" panose="02020404030301010803" pitchFamily="18" charset="0"/>
            </a:endParaRPr>
          </a:p>
          <a:p>
            <a:r>
              <a:rPr lang="es-ES_tradnl" sz="4000" b="1" dirty="0">
                <a:solidFill>
                  <a:schemeClr val="accent4"/>
                </a:solidFill>
                <a:latin typeface="Garamond" panose="02020404030301010803" pitchFamily="18" charset="0"/>
              </a:rPr>
              <a:t>Habilidades personales</a:t>
            </a:r>
          </a:p>
          <a:p>
            <a:r>
              <a:rPr lang="es-ES_tradnl" sz="1400" b="1" dirty="0">
                <a:solidFill>
                  <a:schemeClr val="accent4"/>
                </a:solidFill>
                <a:latin typeface="Garamond" panose="02020404030301010803" pitchFamily="18" charset="0"/>
              </a:rPr>
              <a:t> </a:t>
            </a:r>
          </a:p>
          <a:p>
            <a:r>
              <a:rPr lang="es-ES_tradnl" sz="2000" b="1" dirty="0">
                <a:solidFill>
                  <a:schemeClr val="accent4"/>
                </a:solidFill>
                <a:latin typeface="Garamond" panose="02020404030301010803" pitchFamily="18" charset="0"/>
              </a:rPr>
              <a:t>(Parte 2: Resolución de problemas, negociación y coordinación)</a:t>
            </a:r>
          </a:p>
        </p:txBody>
      </p:sp>
      <p:pic>
        <p:nvPicPr>
          <p:cNvPr id="8" name="Graphic 7" descr="Lock with solid fill">
            <a:extLst>
              <a:ext uri="{FF2B5EF4-FFF2-40B4-BE49-F238E27FC236}">
                <a16:creationId xmlns:a16="http://schemas.microsoft.com/office/drawing/2014/main" id="{0EA3F746-997E-BE01-CBFB-F63CFC1480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639" y="2257982"/>
            <a:ext cx="1505328" cy="1505328"/>
          </a:xfrm>
          <a:prstGeom prst="rect">
            <a:avLst/>
          </a:prstGeom>
        </p:spPr>
      </p:pic>
      <p:grpSp>
        <p:nvGrpSpPr>
          <p:cNvPr id="14" name="Group 13">
            <a:extLst>
              <a:ext uri="{FF2B5EF4-FFF2-40B4-BE49-F238E27FC236}">
                <a16:creationId xmlns:a16="http://schemas.microsoft.com/office/drawing/2014/main" id="{2EA91FAD-5BB2-D102-8A22-5DDF6EEEE310}"/>
              </a:ext>
            </a:extLst>
          </p:cNvPr>
          <p:cNvGrpSpPr/>
          <p:nvPr/>
        </p:nvGrpSpPr>
        <p:grpSpPr>
          <a:xfrm>
            <a:off x="545757" y="2088884"/>
            <a:ext cx="2274980" cy="2196513"/>
            <a:chOff x="6235949" y="1506221"/>
            <a:chExt cx="1084680" cy="1047268"/>
          </a:xfrm>
        </p:grpSpPr>
        <p:sp>
          <p:nvSpPr>
            <p:cNvPr id="9" name="Hexagon 8">
              <a:extLst>
                <a:ext uri="{FF2B5EF4-FFF2-40B4-BE49-F238E27FC236}">
                  <a16:creationId xmlns:a16="http://schemas.microsoft.com/office/drawing/2014/main" id="{BDE0BCC7-4001-9FF2-F9BC-66AE0302FA23}"/>
                </a:ext>
              </a:extLst>
            </p:cNvPr>
            <p:cNvSpPr/>
            <p:nvPr/>
          </p:nvSpPr>
          <p:spPr>
            <a:xfrm rot="1782986">
              <a:off x="6235949" y="1506221"/>
              <a:ext cx="1084680" cy="985264"/>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0E86D58-F56D-8E95-06B7-3427559703E1}"/>
                </a:ext>
              </a:extLst>
            </p:cNvPr>
            <p:cNvGrpSpPr/>
            <p:nvPr/>
          </p:nvGrpSpPr>
          <p:grpSpPr>
            <a:xfrm>
              <a:off x="6537176" y="1699791"/>
              <a:ext cx="359797" cy="853698"/>
              <a:chOff x="2068313" y="2482622"/>
              <a:chExt cx="376359" cy="892995"/>
            </a:xfrm>
            <a:solidFill>
              <a:schemeClr val="bg1"/>
            </a:solidFill>
          </p:grpSpPr>
          <p:sp>
            <p:nvSpPr>
              <p:cNvPr id="11" name="Round Same Side Corner Rectangle 23">
                <a:extLst>
                  <a:ext uri="{FF2B5EF4-FFF2-40B4-BE49-F238E27FC236}">
                    <a16:creationId xmlns:a16="http://schemas.microsoft.com/office/drawing/2014/main" id="{5881DBDC-ED77-7F22-68E9-8615DC688AB0}"/>
                  </a:ext>
                </a:extLst>
              </p:cNvPr>
              <p:cNvSpPr/>
              <p:nvPr/>
            </p:nvSpPr>
            <p:spPr>
              <a:xfrm>
                <a:off x="2071073" y="2923619"/>
                <a:ext cx="372129" cy="45199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AF2182FD-E9D8-DD7A-9B97-372264F887BE}"/>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Star: 5 Points 12">
              <a:extLst>
                <a:ext uri="{FF2B5EF4-FFF2-40B4-BE49-F238E27FC236}">
                  <a16:creationId xmlns:a16="http://schemas.microsoft.com/office/drawing/2014/main" id="{BCF8DC4B-8C06-2A9A-B68E-CBC9DCA296B2}"/>
                </a:ext>
              </a:extLst>
            </p:cNvPr>
            <p:cNvSpPr/>
            <p:nvPr/>
          </p:nvSpPr>
          <p:spPr>
            <a:xfrm>
              <a:off x="6936640" y="2070754"/>
              <a:ext cx="153902" cy="153902"/>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17184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7EFAEC-CEF2-7356-3ECE-49CAD97812D0}"/>
              </a:ext>
            </a:extLst>
          </p:cNvPr>
          <p:cNvSpPr txBox="1"/>
          <p:nvPr/>
        </p:nvSpPr>
        <p:spPr>
          <a:xfrm>
            <a:off x="1567786" y="1310779"/>
            <a:ext cx="4682543" cy="2200602"/>
          </a:xfrm>
          <a:prstGeom prst="rect">
            <a:avLst/>
          </a:prstGeom>
          <a:noFill/>
        </p:spPr>
        <p:txBody>
          <a:bodyPr wrap="square" rtlCol="0">
            <a:spAutoFit/>
          </a:bodyPr>
          <a:lstStyle/>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1: </a:t>
            </a:r>
            <a:r>
              <a:rPr lang="es-ES_tradnl" sz="1100" dirty="0">
                <a:solidFill>
                  <a:schemeClr val="tx1"/>
                </a:solidFill>
                <a:latin typeface="Calibri"/>
                <a:ea typeface="Calibri"/>
                <a:cs typeface="Calibri"/>
                <a:sym typeface="Calibri"/>
              </a:rPr>
              <a:t>Inicio del módulo</a:t>
            </a:r>
          </a:p>
          <a:p>
            <a:pPr>
              <a:spcAft>
                <a:spcPts val="1800"/>
              </a:spcAft>
            </a:pPr>
            <a:r>
              <a:rPr lang="es-ES_tradnl" sz="1100" b="1" dirty="0">
                <a:solidFill>
                  <a:schemeClr val="tx1"/>
                </a:solidFill>
                <a:latin typeface="Calibri"/>
                <a:ea typeface="Calibri"/>
                <a:cs typeface="Calibri"/>
                <a:sym typeface="Calibri"/>
              </a:rPr>
              <a:t>Sesión 2: </a:t>
            </a:r>
            <a:r>
              <a:rPr lang="es-ES_tradnl" sz="1100" dirty="0">
                <a:solidFill>
                  <a:schemeClr val="tx1"/>
                </a:solidFill>
                <a:latin typeface="Calibri"/>
                <a:ea typeface="Calibri"/>
                <a:cs typeface="Calibri"/>
                <a:sym typeface="Calibri"/>
              </a:rPr>
              <a:t>¿Cómo abordar los problemas o preocupaciones como asistentes sociales? </a:t>
            </a:r>
          </a:p>
          <a:p>
            <a:pPr>
              <a:spcAft>
                <a:spcPts val="1800"/>
              </a:spcAft>
            </a:pPr>
            <a:r>
              <a:rPr lang="es-ES_tradnl" sz="1100" b="1" dirty="0">
                <a:solidFill>
                  <a:schemeClr val="tx1"/>
                </a:solidFill>
                <a:latin typeface="Calibri"/>
                <a:ea typeface="Calibri"/>
                <a:cs typeface="Calibri"/>
                <a:sym typeface="Calibri"/>
              </a:rPr>
              <a:t>Sesión 3: </a:t>
            </a:r>
            <a:r>
              <a:rPr lang="es-ES_tradnl" sz="1100" dirty="0">
                <a:solidFill>
                  <a:schemeClr val="tx1"/>
                </a:solidFill>
                <a:latin typeface="Calibri"/>
                <a:ea typeface="Calibri"/>
                <a:cs typeface="Calibri"/>
                <a:sym typeface="Calibri"/>
              </a:rPr>
              <a:t>¿Cómo negociar y gestionar los conflictos?</a:t>
            </a:r>
          </a:p>
          <a:p>
            <a:pPr>
              <a:spcAft>
                <a:spcPts val="1800"/>
              </a:spcAft>
            </a:pPr>
            <a:r>
              <a:rPr lang="es-ES_tradnl" sz="1100" b="1" dirty="0">
                <a:solidFill>
                  <a:schemeClr val="tx1"/>
                </a:solidFill>
                <a:latin typeface="Calibri"/>
                <a:ea typeface="Calibri"/>
                <a:cs typeface="Calibri"/>
                <a:sym typeface="Calibri"/>
              </a:rPr>
              <a:t>Sesión 4: </a:t>
            </a:r>
            <a:r>
              <a:rPr lang="es-ES_tradnl" sz="1100" dirty="0">
                <a:solidFill>
                  <a:schemeClr val="tx1"/>
                </a:solidFill>
                <a:latin typeface="Calibri"/>
                <a:ea typeface="Calibri"/>
                <a:cs typeface="Calibri"/>
                <a:sym typeface="Calibri"/>
              </a:rPr>
              <a:t>¿Cómo mejorar la coordinación y obtener mejores resultados en materia de protección de la infancia? </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5: </a:t>
            </a:r>
            <a:r>
              <a:rPr lang="es-ES_tradnl" sz="1100" dirty="0">
                <a:solidFill>
                  <a:schemeClr val="tx1"/>
                </a:solidFill>
                <a:latin typeface="Calibri"/>
                <a:ea typeface="Calibri"/>
                <a:cs typeface="Calibri"/>
                <a:sym typeface="Calibri"/>
              </a:rPr>
              <a:t>Cierre del módulo</a:t>
            </a:r>
          </a:p>
        </p:txBody>
      </p:sp>
      <p:sp>
        <p:nvSpPr>
          <p:cNvPr id="4" name="TextBox 3">
            <a:extLst>
              <a:ext uri="{FF2B5EF4-FFF2-40B4-BE49-F238E27FC236}">
                <a16:creationId xmlns:a16="http://schemas.microsoft.com/office/drawing/2014/main" id="{9A7434E1-C5D1-2BB9-71BA-2622E9222E7E}"/>
              </a:ext>
            </a:extLst>
          </p:cNvPr>
          <p:cNvSpPr txBox="1"/>
          <p:nvPr/>
        </p:nvSpPr>
        <p:spPr>
          <a:xfrm>
            <a:off x="1064660" y="1310779"/>
            <a:ext cx="503127" cy="1862048"/>
          </a:xfrm>
          <a:prstGeom prst="rect">
            <a:avLst/>
          </a:prstGeom>
          <a:noFill/>
        </p:spPr>
        <p:txBody>
          <a:bodyPr wrap="square" rtlCol="0">
            <a:spAutoFit/>
          </a:bodyPr>
          <a:lstStyle/>
          <a:p>
            <a:pPr>
              <a:spcAft>
                <a:spcPts val="1800"/>
              </a:spcAft>
            </a:pPr>
            <a:r>
              <a:rPr lang="es-ES_tradnl" sz="1100">
                <a:solidFill>
                  <a:schemeClr val="tx1"/>
                </a:solidFill>
                <a:latin typeface="+mn-lt"/>
              </a:rPr>
              <a:t>38</a:t>
            </a:r>
          </a:p>
          <a:p>
            <a:pPr>
              <a:spcAft>
                <a:spcPts val="1800"/>
              </a:spcAft>
            </a:pPr>
            <a:r>
              <a:rPr lang="es-ES_tradnl" sz="1100"/>
              <a:t>39</a:t>
            </a:r>
          </a:p>
          <a:p>
            <a:pPr>
              <a:spcAft>
                <a:spcPts val="1800"/>
              </a:spcAft>
            </a:pPr>
            <a:r>
              <a:rPr lang="es-ES_tradnl" sz="1100"/>
              <a:t>43</a:t>
            </a:r>
          </a:p>
          <a:p>
            <a:pPr>
              <a:spcAft>
                <a:spcPts val="1800"/>
              </a:spcAft>
            </a:pPr>
            <a:r>
              <a:rPr lang="es-ES_tradnl" sz="1100"/>
              <a:t>46</a:t>
            </a:r>
          </a:p>
          <a:p>
            <a:pPr>
              <a:spcAft>
                <a:spcPts val="1800"/>
              </a:spcAft>
            </a:pPr>
            <a:r>
              <a:rPr lang="es-ES_tradnl" sz="1100"/>
              <a:t>50</a:t>
            </a:r>
          </a:p>
        </p:txBody>
      </p:sp>
      <p:sp>
        <p:nvSpPr>
          <p:cNvPr id="5" name="TextBox 4">
            <a:extLst>
              <a:ext uri="{FF2B5EF4-FFF2-40B4-BE49-F238E27FC236}">
                <a16:creationId xmlns:a16="http://schemas.microsoft.com/office/drawing/2014/main" id="{8DD397FC-9EC0-4843-05F9-659EB5273D7F}"/>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1D8CC8"/>
                </a:highlight>
                <a:latin typeface="Calibri"/>
                <a:ea typeface="Calibri"/>
                <a:cs typeface="Calibri"/>
                <a:sym typeface="Calibri"/>
              </a:rPr>
              <a:t>ÍNDICE DE CONTENIDOS</a:t>
            </a:r>
          </a:p>
        </p:txBody>
      </p:sp>
      <p:sp>
        <p:nvSpPr>
          <p:cNvPr id="6" name="Hexagon 5">
            <a:extLst>
              <a:ext uri="{FF2B5EF4-FFF2-40B4-BE49-F238E27FC236}">
                <a16:creationId xmlns:a16="http://schemas.microsoft.com/office/drawing/2014/main" id="{6A12FF5F-7809-E9BA-7C1C-A6BACD5DBD87}"/>
              </a:ext>
            </a:extLst>
          </p:cNvPr>
          <p:cNvSpPr/>
          <p:nvPr/>
        </p:nvSpPr>
        <p:spPr>
          <a:xfrm rot="1782986">
            <a:off x="286724" y="30111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F13B3B19-D3BC-B424-7BAA-F2CE1A4355A8}"/>
              </a:ext>
            </a:extLst>
          </p:cNvPr>
          <p:cNvSpPr/>
          <p:nvPr/>
        </p:nvSpPr>
        <p:spPr>
          <a:xfrm rot="1782986">
            <a:off x="286724" y="76395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AD5F65F2-7807-EC04-87EA-9C4F1D88C817}"/>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57338D45-26C8-C40C-4D83-9DBE50EB2383}"/>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AA2E3F38-7653-FA60-FC9C-FB4677A52761}"/>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 name="Group 1">
            <a:extLst>
              <a:ext uri="{FF2B5EF4-FFF2-40B4-BE49-F238E27FC236}">
                <a16:creationId xmlns:a16="http://schemas.microsoft.com/office/drawing/2014/main" id="{E914316F-0B30-2E1A-5ED8-43EFB658C440}"/>
              </a:ext>
            </a:extLst>
          </p:cNvPr>
          <p:cNvGrpSpPr/>
          <p:nvPr/>
        </p:nvGrpSpPr>
        <p:grpSpPr>
          <a:xfrm>
            <a:off x="5615068" y="7631237"/>
            <a:ext cx="759252" cy="1497662"/>
            <a:chOff x="10964589" y="4961229"/>
            <a:chExt cx="759252" cy="1497662"/>
          </a:xfrm>
          <a:solidFill>
            <a:schemeClr val="accent4">
              <a:lumMod val="20000"/>
              <a:lumOff val="80000"/>
            </a:schemeClr>
          </a:solidFill>
        </p:grpSpPr>
        <p:grpSp>
          <p:nvGrpSpPr>
            <p:cNvPr id="11" name="Group 10">
              <a:extLst>
                <a:ext uri="{FF2B5EF4-FFF2-40B4-BE49-F238E27FC236}">
                  <a16:creationId xmlns:a16="http://schemas.microsoft.com/office/drawing/2014/main" id="{6AF89E58-1C27-C727-0AF4-BF07610B691A}"/>
                </a:ext>
              </a:extLst>
            </p:cNvPr>
            <p:cNvGrpSpPr/>
            <p:nvPr/>
          </p:nvGrpSpPr>
          <p:grpSpPr>
            <a:xfrm>
              <a:off x="10964589" y="4961229"/>
              <a:ext cx="524294" cy="1497662"/>
              <a:chOff x="2068313" y="2482622"/>
              <a:chExt cx="376359" cy="1075080"/>
            </a:xfrm>
            <a:grpFill/>
          </p:grpSpPr>
          <p:sp>
            <p:nvSpPr>
              <p:cNvPr id="15" name="Round Same Side Corner Rectangle 23">
                <a:extLst>
                  <a:ext uri="{FF2B5EF4-FFF2-40B4-BE49-F238E27FC236}">
                    <a16:creationId xmlns:a16="http://schemas.microsoft.com/office/drawing/2014/main" id="{CB50B6D9-AEBC-D326-2233-9FBCFE1977E8}"/>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Oval 15">
                <a:extLst>
                  <a:ext uri="{FF2B5EF4-FFF2-40B4-BE49-F238E27FC236}">
                    <a16:creationId xmlns:a16="http://schemas.microsoft.com/office/drawing/2014/main" id="{22347B99-DE6E-7246-E96E-7FBB1B933362}"/>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3" name="Star: 5 Points 12">
              <a:extLst>
                <a:ext uri="{FF2B5EF4-FFF2-40B4-BE49-F238E27FC236}">
                  <a16:creationId xmlns:a16="http://schemas.microsoft.com/office/drawing/2014/main" id="{D1FE1F50-B181-9964-0D3B-CF45C5AF3897}"/>
                </a:ext>
              </a:extLst>
            </p:cNvPr>
            <p:cNvSpPr/>
            <p:nvPr/>
          </p:nvSpPr>
          <p:spPr>
            <a:xfrm>
              <a:off x="11530903" y="5521514"/>
              <a:ext cx="192938" cy="192938"/>
            </a:xfrm>
            <a:prstGeom prst="star5">
              <a:avLst>
                <a:gd name="adj" fmla="val 28484"/>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199304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5ACAEB-1C14-4CCF-5C05-05E224A3BFDF}"/>
              </a:ext>
            </a:extLst>
          </p:cNvPr>
          <p:cNvSpPr txBox="1"/>
          <p:nvPr/>
        </p:nvSpPr>
        <p:spPr>
          <a:xfrm>
            <a:off x="996287" y="1238738"/>
            <a:ext cx="4665478" cy="276999"/>
          </a:xfrm>
          <a:prstGeom prst="rect">
            <a:avLst/>
          </a:prstGeom>
          <a:noFill/>
        </p:spPr>
        <p:txBody>
          <a:bodyPr wrap="square" rtlCol="0">
            <a:spAutoFit/>
          </a:bodyPr>
          <a:lstStyle/>
          <a:p>
            <a:r>
              <a:rPr lang="es-ES_tradnl" sz="1200" b="1" spc="300">
                <a:solidFill>
                  <a:schemeClr val="tx1"/>
                </a:solidFill>
              </a:rPr>
              <a:t>OBJETIVO DEL MÓDULO</a:t>
            </a:r>
          </a:p>
        </p:txBody>
      </p:sp>
      <p:sp>
        <p:nvSpPr>
          <p:cNvPr id="3" name="TextBox 2">
            <a:extLst>
              <a:ext uri="{FF2B5EF4-FFF2-40B4-BE49-F238E27FC236}">
                <a16:creationId xmlns:a16="http://schemas.microsoft.com/office/drawing/2014/main" id="{AF11387D-F2A7-2685-47E6-51E77D250A83}"/>
              </a:ext>
            </a:extLst>
          </p:cNvPr>
          <p:cNvSpPr txBox="1"/>
          <p:nvPr/>
        </p:nvSpPr>
        <p:spPr>
          <a:xfrm>
            <a:off x="996287" y="713169"/>
            <a:ext cx="5254042"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1D8CC8"/>
                </a:highlight>
                <a:latin typeface="Calibri"/>
                <a:ea typeface="Calibri"/>
                <a:cs typeface="Calibri"/>
                <a:sym typeface="Calibri"/>
              </a:rPr>
              <a:t>SESIÓN 1: INICIO DEL MÓDULO</a:t>
            </a:r>
          </a:p>
        </p:txBody>
      </p:sp>
      <p:sp>
        <p:nvSpPr>
          <p:cNvPr id="4" name="TextBox 3">
            <a:extLst>
              <a:ext uri="{FF2B5EF4-FFF2-40B4-BE49-F238E27FC236}">
                <a16:creationId xmlns:a16="http://schemas.microsoft.com/office/drawing/2014/main" id="{0945FEEF-9704-5D8E-E918-6BF04A6C1CC5}"/>
              </a:ext>
            </a:extLst>
          </p:cNvPr>
          <p:cNvSpPr txBox="1"/>
          <p:nvPr/>
        </p:nvSpPr>
        <p:spPr>
          <a:xfrm>
            <a:off x="996287" y="1599327"/>
            <a:ext cx="5254042" cy="600164"/>
          </a:xfrm>
          <a:prstGeom prst="rect">
            <a:avLst/>
          </a:prstGeom>
          <a:noFill/>
        </p:spPr>
        <p:txBody>
          <a:bodyPr wrap="square" rtlCol="0">
            <a:spAutoFit/>
          </a:bodyPr>
          <a:lstStyle/>
          <a:p>
            <a:r>
              <a:rPr lang="es-ES_tradnl" sz="1100">
                <a:solidFill>
                  <a:schemeClr val="tx1"/>
                </a:solidFill>
                <a:latin typeface="+mn-lt"/>
                <a:ea typeface="Arial"/>
                <a:cs typeface="Arial"/>
                <a:sym typeface="Arial"/>
              </a:rPr>
              <a:t>Profundizar en la comprensión y dominio de los/as participantes de las habilidades clave para la resolución eficaz de problemas y la coordinación en la gestión de casos de protección de la infancia.</a:t>
            </a:r>
          </a:p>
        </p:txBody>
      </p:sp>
      <p:sp>
        <p:nvSpPr>
          <p:cNvPr id="5" name="TextBox 4">
            <a:extLst>
              <a:ext uri="{FF2B5EF4-FFF2-40B4-BE49-F238E27FC236}">
                <a16:creationId xmlns:a16="http://schemas.microsoft.com/office/drawing/2014/main" id="{1F38778E-9F5C-14F8-B0A2-EC9C94938510}"/>
              </a:ext>
            </a:extLst>
          </p:cNvPr>
          <p:cNvSpPr txBox="1"/>
          <p:nvPr/>
        </p:nvSpPr>
        <p:spPr>
          <a:xfrm>
            <a:off x="996287" y="2268414"/>
            <a:ext cx="5254042" cy="276999"/>
          </a:xfrm>
          <a:prstGeom prst="rect">
            <a:avLst/>
          </a:prstGeom>
          <a:noFill/>
        </p:spPr>
        <p:txBody>
          <a:bodyPr wrap="square" rtlCol="0">
            <a:spAutoFit/>
          </a:bodyPr>
          <a:lstStyle/>
          <a:p>
            <a:r>
              <a:rPr lang="es-ES_tradnl" sz="1200" b="1" spc="300">
                <a:solidFill>
                  <a:schemeClr val="tx1"/>
                </a:solidFill>
              </a:rPr>
              <a:t>OBJETIVOS DE APRENDIZAJE </a:t>
            </a:r>
          </a:p>
        </p:txBody>
      </p:sp>
      <p:sp>
        <p:nvSpPr>
          <p:cNvPr id="6" name="TextBox 5">
            <a:extLst>
              <a:ext uri="{FF2B5EF4-FFF2-40B4-BE49-F238E27FC236}">
                <a16:creationId xmlns:a16="http://schemas.microsoft.com/office/drawing/2014/main" id="{B1330988-737F-A411-8D85-F50A326DCE78}"/>
              </a:ext>
            </a:extLst>
          </p:cNvPr>
          <p:cNvSpPr txBox="1"/>
          <p:nvPr/>
        </p:nvSpPr>
        <p:spPr>
          <a:xfrm>
            <a:off x="1675087" y="2821316"/>
            <a:ext cx="4575242" cy="1785104"/>
          </a:xfrm>
          <a:prstGeom prst="rect">
            <a:avLst/>
          </a:prstGeom>
          <a:noFill/>
        </p:spPr>
        <p:txBody>
          <a:bodyPr wrap="square" lIns="91440" tIns="45720" rIns="91440" bIns="45720" rtlCol="0" anchor="t">
            <a:spAutoFit/>
          </a:bodyPr>
          <a:lstStyle/>
          <a:p>
            <a:r>
              <a:rPr lang="es-ES_tradnl" sz="1100">
                <a:solidFill>
                  <a:schemeClr val="tx1"/>
                </a:solidFill>
                <a:latin typeface="+mn-lt"/>
                <a:ea typeface="Arial"/>
                <a:cs typeface="Arial"/>
                <a:sym typeface="Arial"/>
              </a:rPr>
              <a:t>Explicar y poner en práctica los pasos de la resolución de problemas.  </a:t>
            </a:r>
          </a:p>
          <a:p>
            <a:pPr marL="0" marR="0" lvl="0" indent="0" algn="l" rtl="0">
              <a:spcBef>
                <a:spcPts val="0"/>
              </a:spcBef>
              <a:spcAft>
                <a:spcPts val="0"/>
              </a:spcAft>
              <a:buNone/>
            </a:pPr>
            <a:br>
              <a:rPr lang="es-ES_tradnl" sz="1100">
                <a:solidFill>
                  <a:schemeClr val="tx1"/>
                </a:solidFill>
                <a:latin typeface="+mn-lt"/>
                <a:ea typeface="Arial"/>
                <a:cs typeface="Arial"/>
                <a:sym typeface="Arial"/>
              </a:rPr>
            </a:br>
            <a:endParaRPr lang="es-ES_tradnl" sz="1100">
              <a:solidFill>
                <a:schemeClr val="tx1"/>
              </a:solidFill>
              <a:latin typeface="+mn-lt"/>
              <a:ea typeface="Arial"/>
              <a:cs typeface="Arial"/>
              <a:sym typeface="Arial"/>
            </a:endParaRPr>
          </a:p>
          <a:p>
            <a:r>
              <a:rPr lang="es-ES_tradnl" sz="1100">
                <a:latin typeface="+mn-lt"/>
                <a:ea typeface="Arial"/>
                <a:cs typeface="Arial"/>
                <a:sym typeface="Arial"/>
              </a:rPr>
              <a:t>Identificar estrategias de negociación adecuadas en función de los intereses y necesidades del menor</a:t>
            </a:r>
            <a:r>
              <a:rPr lang="es-ES_tradnl" sz="1100">
                <a:ea typeface="Arial"/>
                <a:cs typeface="Arial"/>
                <a:sym typeface="Arial"/>
              </a:rPr>
              <a:t>.</a:t>
            </a:r>
            <a:endParaRPr lang="es-ES_tradnl" sz="1100">
              <a:latin typeface="+mn-lt"/>
              <a:ea typeface="Arial"/>
              <a:cs typeface="Arial"/>
            </a:endParaRPr>
          </a:p>
          <a:p>
            <a:pPr marL="0" marR="0" lvl="0" indent="0" algn="l" rtl="0">
              <a:spcBef>
                <a:spcPts val="0"/>
              </a:spcBef>
              <a:spcAft>
                <a:spcPts val="0"/>
              </a:spcAft>
              <a:buNone/>
            </a:pPr>
            <a:endParaRPr lang="es-ES_tradnl" sz="110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a:solidFill>
                <a:schemeClr val="tx1"/>
              </a:solidFill>
              <a:latin typeface="+mn-lt"/>
              <a:ea typeface="Arial"/>
              <a:cs typeface="Arial"/>
              <a:sym typeface="Arial"/>
            </a:endParaRPr>
          </a:p>
          <a:p>
            <a:pPr marL="0" marR="0" lvl="0" indent="0" algn="l" rtl="0">
              <a:spcBef>
                <a:spcPts val="0"/>
              </a:spcBef>
              <a:spcAft>
                <a:spcPts val="0"/>
              </a:spcAft>
              <a:buNone/>
            </a:pPr>
            <a:r>
              <a:rPr lang="es-ES_tradnl" sz="1100">
                <a:solidFill>
                  <a:schemeClr val="tx1"/>
                </a:solidFill>
                <a:latin typeface="+mn-lt"/>
                <a:ea typeface="Arial"/>
                <a:cs typeface="Arial"/>
                <a:sym typeface="Arial"/>
              </a:rPr>
              <a:t>Explicar en qué consiste la coordinación entre actores y organismos en función de las necesidades básicas de los/as menores</a:t>
            </a:r>
            <a:r>
              <a:rPr lang="es-ES_tradnl" sz="1100">
                <a:ea typeface="Arial"/>
                <a:cs typeface="Arial"/>
                <a:sym typeface="Arial"/>
              </a:rPr>
              <a:t>.</a:t>
            </a:r>
            <a:endParaRPr lang="es-ES_tradnl" sz="110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a:solidFill>
                <a:schemeClr val="tx1"/>
              </a:solidFill>
              <a:latin typeface="+mn-lt"/>
              <a:ea typeface="Arial"/>
              <a:cs typeface="Arial"/>
              <a:sym typeface="Arial"/>
            </a:endParaRPr>
          </a:p>
        </p:txBody>
      </p:sp>
      <p:grpSp>
        <p:nvGrpSpPr>
          <p:cNvPr id="7" name="Google Shape;149;p12">
            <a:extLst>
              <a:ext uri="{FF2B5EF4-FFF2-40B4-BE49-F238E27FC236}">
                <a16:creationId xmlns:a16="http://schemas.microsoft.com/office/drawing/2014/main" id="{F3D3E5A2-EB77-BACD-BD4C-FF8062230F77}"/>
              </a:ext>
            </a:extLst>
          </p:cNvPr>
          <p:cNvGrpSpPr/>
          <p:nvPr/>
        </p:nvGrpSpPr>
        <p:grpSpPr>
          <a:xfrm>
            <a:off x="1020268" y="2771366"/>
            <a:ext cx="559955" cy="387333"/>
            <a:chOff x="6878053" y="1156317"/>
            <a:chExt cx="1431178" cy="1039513"/>
          </a:xfrm>
          <a:solidFill>
            <a:schemeClr val="accent4"/>
          </a:solidFill>
        </p:grpSpPr>
        <p:grpSp>
          <p:nvGrpSpPr>
            <p:cNvPr id="8" name="Google Shape;150;p12">
              <a:extLst>
                <a:ext uri="{FF2B5EF4-FFF2-40B4-BE49-F238E27FC236}">
                  <a16:creationId xmlns:a16="http://schemas.microsoft.com/office/drawing/2014/main" id="{191DF2B6-067D-A894-A01A-31AE083388A5}"/>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5C59EAEA-67F1-527E-1124-2AC8D75379C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46332252-7FD3-CEED-5248-58E75CED144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3ABD2ABC-5D48-F224-9BD9-D7EC2A3DC131}"/>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5F117AC5-9832-5DBB-B679-E9C9D5A705F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F91268E8-95B0-2523-6BD9-7F7A7976CC12}"/>
              </a:ext>
            </a:extLst>
          </p:cNvPr>
          <p:cNvGrpSpPr/>
          <p:nvPr/>
        </p:nvGrpSpPr>
        <p:grpSpPr>
          <a:xfrm>
            <a:off x="1020268" y="3332844"/>
            <a:ext cx="559955" cy="387333"/>
            <a:chOff x="6878053" y="1156317"/>
            <a:chExt cx="1431178" cy="1039513"/>
          </a:xfrm>
          <a:solidFill>
            <a:schemeClr val="accent4"/>
          </a:solidFill>
        </p:grpSpPr>
        <p:grpSp>
          <p:nvGrpSpPr>
            <p:cNvPr id="14" name="Google Shape;150;p12">
              <a:extLst>
                <a:ext uri="{FF2B5EF4-FFF2-40B4-BE49-F238E27FC236}">
                  <a16:creationId xmlns:a16="http://schemas.microsoft.com/office/drawing/2014/main" id="{5977C37E-B61B-E568-CA27-E6F5E2B75012}"/>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4AC38BF3-7E6F-DC55-18CF-EA04BEBC1FD0}"/>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6D5A56D2-B49B-905D-8B9E-5CA2490B1300}"/>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91E34B95-AE46-7C6A-8296-71A8E65AF824}"/>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FE4C0590-BEF4-B746-1551-2A726D530507}"/>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1FDF2DFF-05CD-E23D-3F46-84ABD7971C3C}"/>
              </a:ext>
            </a:extLst>
          </p:cNvPr>
          <p:cNvGrpSpPr/>
          <p:nvPr/>
        </p:nvGrpSpPr>
        <p:grpSpPr>
          <a:xfrm>
            <a:off x="1020268" y="3894487"/>
            <a:ext cx="559955" cy="387333"/>
            <a:chOff x="6878053" y="1156317"/>
            <a:chExt cx="1431178" cy="1039513"/>
          </a:xfrm>
          <a:solidFill>
            <a:schemeClr val="accent4"/>
          </a:solidFill>
        </p:grpSpPr>
        <p:grpSp>
          <p:nvGrpSpPr>
            <p:cNvPr id="20" name="Google Shape;150;p12">
              <a:extLst>
                <a:ext uri="{FF2B5EF4-FFF2-40B4-BE49-F238E27FC236}">
                  <a16:creationId xmlns:a16="http://schemas.microsoft.com/office/drawing/2014/main" id="{14C73DCA-FB19-CED1-D440-F73CA9290EE0}"/>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2DFEE7BD-1879-AFE3-16ED-DB1BC5DA890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2334DBFD-FC43-2129-340D-43E233999346}"/>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611FA013-3004-8E2B-7EE4-3C61CE9BE633}"/>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A23B5CF1-0FE4-EBA1-2253-58FF7A03449D}"/>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31" name="Hexagon 30">
            <a:extLst>
              <a:ext uri="{FF2B5EF4-FFF2-40B4-BE49-F238E27FC236}">
                <a16:creationId xmlns:a16="http://schemas.microsoft.com/office/drawing/2014/main" id="{1AB680C2-5465-B0A1-E57B-314E64649FCB}"/>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Hexagon 31">
            <a:extLst>
              <a:ext uri="{FF2B5EF4-FFF2-40B4-BE49-F238E27FC236}">
                <a16:creationId xmlns:a16="http://schemas.microsoft.com/office/drawing/2014/main" id="{3FAC71A7-3415-AAB9-305B-4F20884432D1}"/>
              </a:ext>
            </a:extLst>
          </p:cNvPr>
          <p:cNvSpPr/>
          <p:nvPr/>
        </p:nvSpPr>
        <p:spPr>
          <a:xfrm rot="1782986">
            <a:off x="286724" y="76395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Hexagon 32">
            <a:extLst>
              <a:ext uri="{FF2B5EF4-FFF2-40B4-BE49-F238E27FC236}">
                <a16:creationId xmlns:a16="http://schemas.microsoft.com/office/drawing/2014/main" id="{8C5F2EBD-B624-322D-69AA-0B60B17FE7F8}"/>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Hexagon 33">
            <a:extLst>
              <a:ext uri="{FF2B5EF4-FFF2-40B4-BE49-F238E27FC236}">
                <a16:creationId xmlns:a16="http://schemas.microsoft.com/office/drawing/2014/main" id="{21860E71-F811-18E3-DBB8-C79991485837}"/>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Hexagon 34">
            <a:extLst>
              <a:ext uri="{FF2B5EF4-FFF2-40B4-BE49-F238E27FC236}">
                <a16:creationId xmlns:a16="http://schemas.microsoft.com/office/drawing/2014/main" id="{3C9C410C-F098-55D1-5F0D-436B86AE1B14}"/>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644879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701DE-BAC0-6256-640F-4FB0B6E6DE2E}"/>
              </a:ext>
            </a:extLst>
          </p:cNvPr>
          <p:cNvSpPr txBox="1"/>
          <p:nvPr/>
        </p:nvSpPr>
        <p:spPr>
          <a:xfrm>
            <a:off x="996287" y="1908843"/>
            <a:ext cx="5254042" cy="261610"/>
          </a:xfrm>
          <a:prstGeom prst="rect">
            <a:avLst/>
          </a:prstGeom>
          <a:noFill/>
          <a:ln>
            <a:noFill/>
          </a:ln>
        </p:spPr>
        <p:txBody>
          <a:bodyPr wrap="square" rtlCol="0">
            <a:spAutoFit/>
          </a:bodyPr>
          <a:lstStyle/>
          <a:p>
            <a:r>
              <a:rPr lang="es-ES_tradnl" sz="1100"/>
              <a:t>Anote los ejemplos que hayan sido mencionados durante el debate.</a:t>
            </a:r>
          </a:p>
        </p:txBody>
      </p:sp>
      <p:sp>
        <p:nvSpPr>
          <p:cNvPr id="4" name="Rectangle 3">
            <a:extLst>
              <a:ext uri="{FF2B5EF4-FFF2-40B4-BE49-F238E27FC236}">
                <a16:creationId xmlns:a16="http://schemas.microsoft.com/office/drawing/2014/main" id="{6A70F1A6-A851-9A1F-3594-9314EA8E689D}"/>
              </a:ext>
            </a:extLst>
          </p:cNvPr>
          <p:cNvSpPr/>
          <p:nvPr/>
        </p:nvSpPr>
        <p:spPr>
          <a:xfrm>
            <a:off x="996287" y="2349518"/>
            <a:ext cx="5254042" cy="668690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ES_tradnl">
              <a:solidFill>
                <a:schemeClr val="tx1"/>
              </a:solidFill>
            </a:endParaRPr>
          </a:p>
        </p:txBody>
      </p:sp>
      <p:sp>
        <p:nvSpPr>
          <p:cNvPr id="8" name="TextBox 7">
            <a:extLst>
              <a:ext uri="{FF2B5EF4-FFF2-40B4-BE49-F238E27FC236}">
                <a16:creationId xmlns:a16="http://schemas.microsoft.com/office/drawing/2014/main" id="{731D254C-C912-5B26-33FA-49F9029A2405}"/>
              </a:ext>
            </a:extLst>
          </p:cNvPr>
          <p:cNvSpPr txBox="1"/>
          <p:nvPr/>
        </p:nvSpPr>
        <p:spPr>
          <a:xfrm>
            <a:off x="996287" y="723648"/>
            <a:ext cx="5254042" cy="738664"/>
          </a:xfrm>
          <a:prstGeom prst="rect">
            <a:avLst/>
          </a:prstGeom>
          <a:noFill/>
        </p:spPr>
        <p:txBody>
          <a:bodyPr wrap="square">
            <a:spAutoFit/>
          </a:bodyPr>
          <a:lstStyle/>
          <a:p>
            <a:pPr>
              <a:spcAft>
                <a:spcPts val="1800"/>
              </a:spcAft>
            </a:pPr>
            <a:r>
              <a:rPr lang="es-ES_tradnl" sz="1400" b="1" spc="300">
                <a:solidFill>
                  <a:schemeClr val="bg1"/>
                </a:solidFill>
                <a:highlight>
                  <a:srgbClr val="1D8CC8"/>
                </a:highlight>
                <a:latin typeface="Calibri"/>
                <a:ea typeface="Calibri"/>
                <a:cs typeface="Calibri"/>
                <a:sym typeface="Calibri"/>
              </a:rPr>
              <a:t>SESIÓN 2: ¿CÓMO ABORDAR LOS PROBLEMAS O PREOCUPACIONES COMO ASISTENTES SOCIALES? </a:t>
            </a:r>
          </a:p>
        </p:txBody>
      </p:sp>
      <p:sp>
        <p:nvSpPr>
          <p:cNvPr id="9" name="TextBox 8">
            <a:extLst>
              <a:ext uri="{FF2B5EF4-FFF2-40B4-BE49-F238E27FC236}">
                <a16:creationId xmlns:a16="http://schemas.microsoft.com/office/drawing/2014/main" id="{52EF0DAF-2BA0-8C56-B007-499F8D38954D}"/>
              </a:ext>
            </a:extLst>
          </p:cNvPr>
          <p:cNvSpPr txBox="1"/>
          <p:nvPr/>
        </p:nvSpPr>
        <p:spPr>
          <a:xfrm>
            <a:off x="996287" y="1439356"/>
            <a:ext cx="5254042" cy="461665"/>
          </a:xfrm>
          <a:prstGeom prst="rect">
            <a:avLst/>
          </a:prstGeom>
          <a:noFill/>
        </p:spPr>
        <p:txBody>
          <a:bodyPr wrap="square" rtlCol="0">
            <a:spAutoFit/>
          </a:bodyPr>
          <a:lstStyle/>
          <a:p>
            <a:r>
              <a:rPr lang="es-ES_tradnl" sz="1200" b="1" spc="300">
                <a:solidFill>
                  <a:schemeClr val="tx1"/>
                </a:solidFill>
              </a:rPr>
              <a:t>PROBLEMAS QUE LOS ASISTENTES SOCIALES PUEDEN ENFRENTAR</a:t>
            </a:r>
          </a:p>
        </p:txBody>
      </p:sp>
      <p:sp>
        <p:nvSpPr>
          <p:cNvPr id="10" name="Rectangle 9">
            <a:extLst>
              <a:ext uri="{FF2B5EF4-FFF2-40B4-BE49-F238E27FC236}">
                <a16:creationId xmlns:a16="http://schemas.microsoft.com/office/drawing/2014/main" id="{6B040BCE-91A6-E43A-0D8A-8C5E5DF35F58}"/>
              </a:ext>
            </a:extLst>
          </p:cNvPr>
          <p:cNvSpPr/>
          <p:nvPr/>
        </p:nvSpPr>
        <p:spPr>
          <a:xfrm>
            <a:off x="5224690" y="7928036"/>
            <a:ext cx="1123070" cy="523221"/>
          </a:xfrm>
          <a:custGeom>
            <a:avLst/>
            <a:gdLst>
              <a:gd name="connsiteX0" fmla="*/ 0 w 1123070"/>
              <a:gd name="connsiteY0" fmla="*/ 0 h 523221"/>
              <a:gd name="connsiteX1" fmla="*/ 572766 w 1123070"/>
              <a:gd name="connsiteY1" fmla="*/ 0 h 523221"/>
              <a:gd name="connsiteX2" fmla="*/ 1123070 w 1123070"/>
              <a:gd name="connsiteY2" fmla="*/ 0 h 523221"/>
              <a:gd name="connsiteX3" fmla="*/ 1123070 w 1123070"/>
              <a:gd name="connsiteY3" fmla="*/ 523221 h 523221"/>
              <a:gd name="connsiteX4" fmla="*/ 583996 w 1123070"/>
              <a:gd name="connsiteY4" fmla="*/ 523221 h 523221"/>
              <a:gd name="connsiteX5" fmla="*/ 0 w 1123070"/>
              <a:gd name="connsiteY5" fmla="*/ 523221 h 523221"/>
              <a:gd name="connsiteX6" fmla="*/ 0 w 1123070"/>
              <a:gd name="connsiteY6" fmla="*/ 0 h 52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070" h="523221" extrusionOk="0">
                <a:moveTo>
                  <a:pt x="0" y="0"/>
                </a:moveTo>
                <a:cubicBezTo>
                  <a:pt x="146681" y="-24507"/>
                  <a:pt x="349073" y="-19589"/>
                  <a:pt x="572766" y="0"/>
                </a:cubicBezTo>
                <a:cubicBezTo>
                  <a:pt x="796459" y="19589"/>
                  <a:pt x="888386" y="-19585"/>
                  <a:pt x="1123070" y="0"/>
                </a:cubicBezTo>
                <a:cubicBezTo>
                  <a:pt x="1109568" y="150747"/>
                  <a:pt x="1103418" y="330984"/>
                  <a:pt x="1123070" y="523221"/>
                </a:cubicBezTo>
                <a:cubicBezTo>
                  <a:pt x="925626" y="547018"/>
                  <a:pt x="844371" y="510778"/>
                  <a:pt x="583996" y="523221"/>
                </a:cubicBezTo>
                <a:cubicBezTo>
                  <a:pt x="323621" y="535664"/>
                  <a:pt x="258827" y="511878"/>
                  <a:pt x="0" y="523221"/>
                </a:cubicBezTo>
                <a:cubicBezTo>
                  <a:pt x="21837" y="301095"/>
                  <a:pt x="15585" y="194394"/>
                  <a:pt x="0" y="0"/>
                </a:cubicBezTo>
                <a:close/>
              </a:path>
            </a:pathLst>
          </a:custGeom>
          <a:noFill/>
          <a:ln w="57150">
            <a:solidFill>
              <a:schemeClr val="accent4"/>
            </a:solidFill>
            <a:extLst>
              <a:ext uri="{C807C97D-BFC1-408E-A445-0C87EB9F89A2}">
                <ask:lineSketchStyleProps xmlns:ask="http://schemas.microsoft.com/office/drawing/2018/sketchyshapes" sd="110033365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b="1">
              <a:solidFill>
                <a:schemeClr val="tx1"/>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EF3C1DA-B198-0AFF-873F-43AEBB81C788}"/>
              </a:ext>
            </a:extLst>
          </p:cNvPr>
          <p:cNvSpPr/>
          <p:nvPr/>
        </p:nvSpPr>
        <p:spPr>
          <a:xfrm rot="16200000">
            <a:off x="5213235" y="8276427"/>
            <a:ext cx="523218" cy="1288632"/>
          </a:xfrm>
          <a:custGeom>
            <a:avLst/>
            <a:gdLst>
              <a:gd name="connsiteX0" fmla="*/ 0 w 523218"/>
              <a:gd name="connsiteY0" fmla="*/ 644316 h 1288632"/>
              <a:gd name="connsiteX1" fmla="*/ 261609 w 523218"/>
              <a:gd name="connsiteY1" fmla="*/ 0 h 1288632"/>
              <a:gd name="connsiteX2" fmla="*/ 523218 w 523218"/>
              <a:gd name="connsiteY2" fmla="*/ 644316 h 1288632"/>
              <a:gd name="connsiteX3" fmla="*/ 261609 w 523218"/>
              <a:gd name="connsiteY3" fmla="*/ 1288632 h 1288632"/>
              <a:gd name="connsiteX4" fmla="*/ 0 w 523218"/>
              <a:gd name="connsiteY4" fmla="*/ 644316 h 128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218" h="1288632" extrusionOk="0">
                <a:moveTo>
                  <a:pt x="0" y="644316"/>
                </a:moveTo>
                <a:cubicBezTo>
                  <a:pt x="11301" y="295854"/>
                  <a:pt x="127540" y="28488"/>
                  <a:pt x="261609" y="0"/>
                </a:cubicBezTo>
                <a:cubicBezTo>
                  <a:pt x="375923" y="8424"/>
                  <a:pt x="511861" y="293218"/>
                  <a:pt x="523218" y="644316"/>
                </a:cubicBezTo>
                <a:cubicBezTo>
                  <a:pt x="505676" y="995394"/>
                  <a:pt x="398616" y="1305318"/>
                  <a:pt x="261609" y="1288632"/>
                </a:cubicBezTo>
                <a:cubicBezTo>
                  <a:pt x="123134" y="1242950"/>
                  <a:pt x="-11488" y="1014025"/>
                  <a:pt x="0" y="644316"/>
                </a:cubicBezTo>
                <a:close/>
              </a:path>
            </a:pathLst>
          </a:custGeom>
          <a:noFill/>
          <a:ln w="57150">
            <a:solidFill>
              <a:schemeClr val="accent4"/>
            </a:solidFill>
            <a:extLst>
              <a:ext uri="{C807C97D-BFC1-408E-A445-0C87EB9F89A2}">
                <ask:lineSketchStyleProps xmlns:ask="http://schemas.microsoft.com/office/drawing/2018/sketchyshapes" sd="3660166803">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b="1">
              <a:solidFill>
                <a:schemeClr val="accent4"/>
              </a:solidFill>
              <a:latin typeface="Arial" panose="020B0604020202020204" pitchFamily="34" charset="0"/>
              <a:cs typeface="Arial" panose="020B0604020202020204" pitchFamily="34" charset="0"/>
            </a:endParaRPr>
          </a:p>
        </p:txBody>
      </p:sp>
      <p:sp>
        <p:nvSpPr>
          <p:cNvPr id="12" name="Hexagon 11">
            <a:extLst>
              <a:ext uri="{FF2B5EF4-FFF2-40B4-BE49-F238E27FC236}">
                <a16:creationId xmlns:a16="http://schemas.microsoft.com/office/drawing/2014/main" id="{CF07A031-57F2-28FA-4321-5BE45B5650CF}"/>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4E90F9A9-9AB4-31A9-D9C6-B90D676E887C}"/>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A74B5115-E1DD-4DB6-302C-805489725F36}"/>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agon 14">
            <a:extLst>
              <a:ext uri="{FF2B5EF4-FFF2-40B4-BE49-F238E27FC236}">
                <a16:creationId xmlns:a16="http://schemas.microsoft.com/office/drawing/2014/main" id="{8155CA66-6D51-B162-A1DC-CE360666B826}"/>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Hexagon 15">
            <a:extLst>
              <a:ext uri="{FF2B5EF4-FFF2-40B4-BE49-F238E27FC236}">
                <a16:creationId xmlns:a16="http://schemas.microsoft.com/office/drawing/2014/main" id="{D1CA8027-3333-6762-6B0E-286F1E29E016}"/>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772631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6FF4A1-6F24-BE3E-2E8F-6F22302CFD31}"/>
              </a:ext>
            </a:extLst>
          </p:cNvPr>
          <p:cNvSpPr txBox="1"/>
          <p:nvPr/>
        </p:nvSpPr>
        <p:spPr>
          <a:xfrm>
            <a:off x="1567786" y="1310779"/>
            <a:ext cx="4682543" cy="1862048"/>
          </a:xfrm>
          <a:prstGeom prst="rect">
            <a:avLst/>
          </a:prstGeom>
          <a:noFill/>
        </p:spPr>
        <p:txBody>
          <a:bodyPr wrap="square" rtlCol="0">
            <a:spAutoFit/>
          </a:bodyPr>
          <a:lstStyle/>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1: </a:t>
            </a:r>
            <a:r>
              <a:rPr lang="es-ES_tradnl" sz="1100" dirty="0">
                <a:solidFill>
                  <a:schemeClr val="tx1"/>
                </a:solidFill>
                <a:latin typeface="Calibri"/>
                <a:ea typeface="Calibri"/>
                <a:cs typeface="Calibri"/>
                <a:sym typeface="Calibri"/>
              </a:rPr>
              <a:t>Inicio del módulo</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2: </a:t>
            </a:r>
            <a:r>
              <a:rPr lang="es-ES_tradnl" sz="1100" dirty="0">
                <a:solidFill>
                  <a:schemeClr val="tx1"/>
                </a:solidFill>
                <a:latin typeface="Calibri"/>
                <a:ea typeface="Calibri"/>
                <a:cs typeface="Calibri"/>
                <a:sym typeface="Calibri"/>
              </a:rPr>
              <a:t>La reflexión como herramienta de aprendizaje</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3: </a:t>
            </a:r>
            <a:r>
              <a:rPr lang="es-ES_tradnl" sz="1100" dirty="0">
                <a:solidFill>
                  <a:schemeClr val="tx1"/>
                </a:solidFill>
                <a:latin typeface="Calibri"/>
                <a:ea typeface="Calibri"/>
                <a:cs typeface="Calibri"/>
                <a:sym typeface="Calibri"/>
              </a:rPr>
              <a:t>Las competencias esenciales de los/as asistentes sociales</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4: </a:t>
            </a:r>
            <a:r>
              <a:rPr lang="es-ES_tradnl" sz="1100" dirty="0">
                <a:solidFill>
                  <a:schemeClr val="tx1"/>
                </a:solidFill>
                <a:latin typeface="Calibri"/>
                <a:ea typeface="Calibri"/>
                <a:cs typeface="Calibri"/>
                <a:sym typeface="Calibri"/>
              </a:rPr>
              <a:t>Los principios de la gestión de casos</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a:t>
            </a:r>
            <a:r>
              <a:rPr lang="es-ES_tradnl" sz="1100" b="1" dirty="0">
                <a:latin typeface="Calibri"/>
                <a:ea typeface="Calibri"/>
                <a:cs typeface="Calibri"/>
                <a:sym typeface="Calibri"/>
              </a:rPr>
              <a:t>5</a:t>
            </a:r>
            <a:r>
              <a:rPr lang="es-ES_tradnl" sz="1100" b="1" dirty="0">
                <a:solidFill>
                  <a:schemeClr val="tx1"/>
                </a:solidFill>
                <a:latin typeface="Calibri"/>
                <a:ea typeface="Calibri"/>
                <a:cs typeface="Calibri"/>
                <a:sym typeface="Calibri"/>
              </a:rPr>
              <a:t>: </a:t>
            </a:r>
            <a:r>
              <a:rPr lang="es-ES_tradnl" sz="1100" dirty="0">
                <a:solidFill>
                  <a:schemeClr val="tx1"/>
                </a:solidFill>
                <a:latin typeface="Calibri"/>
                <a:ea typeface="Calibri"/>
                <a:cs typeface="Calibri"/>
                <a:sym typeface="Calibri"/>
              </a:rPr>
              <a:t>Cierre del módulo </a:t>
            </a:r>
          </a:p>
        </p:txBody>
      </p:sp>
      <p:sp>
        <p:nvSpPr>
          <p:cNvPr id="10" name="TextBox 9">
            <a:extLst>
              <a:ext uri="{FF2B5EF4-FFF2-40B4-BE49-F238E27FC236}">
                <a16:creationId xmlns:a16="http://schemas.microsoft.com/office/drawing/2014/main" id="{D3A7B203-95C8-07E5-6020-6E7558641D3D}"/>
              </a:ext>
            </a:extLst>
          </p:cNvPr>
          <p:cNvSpPr txBox="1"/>
          <p:nvPr/>
        </p:nvSpPr>
        <p:spPr>
          <a:xfrm>
            <a:off x="1064660" y="1310779"/>
            <a:ext cx="503127" cy="2262158"/>
          </a:xfrm>
          <a:prstGeom prst="rect">
            <a:avLst/>
          </a:prstGeom>
          <a:noFill/>
        </p:spPr>
        <p:txBody>
          <a:bodyPr wrap="square" rtlCol="0">
            <a:spAutoFit/>
          </a:bodyPr>
          <a:lstStyle/>
          <a:p>
            <a:pPr>
              <a:spcAft>
                <a:spcPts val="1800"/>
              </a:spcAft>
            </a:pPr>
            <a:r>
              <a:rPr lang="es-ES_tradnl" sz="1100"/>
              <a:t>5</a:t>
            </a:r>
          </a:p>
          <a:p>
            <a:pPr>
              <a:spcAft>
                <a:spcPts val="1800"/>
              </a:spcAft>
            </a:pPr>
            <a:r>
              <a:rPr lang="es-ES_tradnl" sz="1100">
                <a:solidFill>
                  <a:schemeClr val="tx1"/>
                </a:solidFill>
                <a:latin typeface="+mn-lt"/>
              </a:rPr>
              <a:t>6</a:t>
            </a:r>
          </a:p>
          <a:p>
            <a:pPr>
              <a:spcAft>
                <a:spcPts val="1800"/>
              </a:spcAft>
            </a:pPr>
            <a:r>
              <a:rPr lang="es-ES_tradnl" sz="1100"/>
              <a:t>7</a:t>
            </a:r>
          </a:p>
          <a:p>
            <a:pPr>
              <a:spcAft>
                <a:spcPts val="1800"/>
              </a:spcAft>
            </a:pPr>
            <a:r>
              <a:rPr lang="es-ES_tradnl" sz="1100"/>
              <a:t>17</a:t>
            </a:r>
          </a:p>
          <a:p>
            <a:pPr>
              <a:spcAft>
                <a:spcPts val="1800"/>
              </a:spcAft>
            </a:pPr>
            <a:r>
              <a:rPr lang="es-ES_tradnl" sz="1100"/>
              <a:t>24</a:t>
            </a:r>
          </a:p>
          <a:p>
            <a:pPr>
              <a:spcAft>
                <a:spcPts val="1800"/>
              </a:spcAft>
            </a:pPr>
            <a:endParaRPr lang="es-ES_tradnl" sz="1100">
              <a:solidFill>
                <a:schemeClr val="tx1"/>
              </a:solidFill>
              <a:latin typeface="+mn-lt"/>
            </a:endParaRPr>
          </a:p>
        </p:txBody>
      </p:sp>
      <p:sp>
        <p:nvSpPr>
          <p:cNvPr id="12" name="TextBox 11">
            <a:extLst>
              <a:ext uri="{FF2B5EF4-FFF2-40B4-BE49-F238E27FC236}">
                <a16:creationId xmlns:a16="http://schemas.microsoft.com/office/drawing/2014/main" id="{36828BF0-98A7-A8D2-708B-14C0469289F1}"/>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5FC6C5"/>
                </a:highlight>
                <a:latin typeface="Calibri"/>
                <a:ea typeface="Calibri"/>
                <a:cs typeface="Calibri"/>
                <a:sym typeface="Calibri"/>
              </a:rPr>
              <a:t>ÍNDICE DE CONTENIDOS</a:t>
            </a:r>
          </a:p>
        </p:txBody>
      </p:sp>
      <p:sp>
        <p:nvSpPr>
          <p:cNvPr id="14" name="Hexagon 13">
            <a:extLst>
              <a:ext uri="{FF2B5EF4-FFF2-40B4-BE49-F238E27FC236}">
                <a16:creationId xmlns:a16="http://schemas.microsoft.com/office/drawing/2014/main" id="{E5E1AC6C-C718-5741-8375-8014C5EECA34}"/>
              </a:ext>
            </a:extLst>
          </p:cNvPr>
          <p:cNvSpPr/>
          <p:nvPr/>
        </p:nvSpPr>
        <p:spPr>
          <a:xfrm rot="1782986">
            <a:off x="286724" y="30111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Hexagon 30">
            <a:extLst>
              <a:ext uri="{FF2B5EF4-FFF2-40B4-BE49-F238E27FC236}">
                <a16:creationId xmlns:a16="http://schemas.microsoft.com/office/drawing/2014/main" id="{011888AA-387B-3E42-55AA-8D6DC1E4459C}"/>
              </a:ext>
            </a:extLst>
          </p:cNvPr>
          <p:cNvSpPr/>
          <p:nvPr/>
        </p:nvSpPr>
        <p:spPr>
          <a:xfrm rot="1782986">
            <a:off x="286724" y="76395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Hexagon 31">
            <a:extLst>
              <a:ext uri="{FF2B5EF4-FFF2-40B4-BE49-F238E27FC236}">
                <a16:creationId xmlns:a16="http://schemas.microsoft.com/office/drawing/2014/main" id="{0A37231A-A868-9636-AC9D-2209D2D6D696}"/>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Hexagon 32">
            <a:extLst>
              <a:ext uri="{FF2B5EF4-FFF2-40B4-BE49-F238E27FC236}">
                <a16:creationId xmlns:a16="http://schemas.microsoft.com/office/drawing/2014/main" id="{B386EAEA-7A31-A24E-E336-1051A0E9CE4B}"/>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Hexagon 33">
            <a:extLst>
              <a:ext uri="{FF2B5EF4-FFF2-40B4-BE49-F238E27FC236}">
                <a16:creationId xmlns:a16="http://schemas.microsoft.com/office/drawing/2014/main" id="{9A174B31-D832-5517-BA99-076363D0C89D}"/>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Star: 5 Points 35">
            <a:extLst>
              <a:ext uri="{FF2B5EF4-FFF2-40B4-BE49-F238E27FC236}">
                <a16:creationId xmlns:a16="http://schemas.microsoft.com/office/drawing/2014/main" id="{54EAB63A-0EB7-48AB-14BF-E5FEC657A965}"/>
              </a:ext>
            </a:extLst>
          </p:cNvPr>
          <p:cNvSpPr/>
          <p:nvPr/>
        </p:nvSpPr>
        <p:spPr>
          <a:xfrm>
            <a:off x="4554276" y="7496778"/>
            <a:ext cx="1696053" cy="1696053"/>
          </a:xfrm>
          <a:prstGeom prst="star5">
            <a:avLst>
              <a:gd name="adj" fmla="val 28484"/>
              <a:gd name="hf" fmla="val 105146"/>
              <a:gd name="vf" fmla="val 11055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006723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701DE-BAC0-6256-640F-4FB0B6E6DE2E}"/>
              </a:ext>
            </a:extLst>
          </p:cNvPr>
          <p:cNvSpPr txBox="1"/>
          <p:nvPr/>
        </p:nvSpPr>
        <p:spPr>
          <a:xfrm>
            <a:off x="996287" y="1137519"/>
            <a:ext cx="5254042" cy="261610"/>
          </a:xfrm>
          <a:prstGeom prst="rect">
            <a:avLst/>
          </a:prstGeom>
          <a:noFill/>
          <a:ln>
            <a:noFill/>
          </a:ln>
        </p:spPr>
        <p:txBody>
          <a:bodyPr wrap="square" rtlCol="0">
            <a:spAutoFit/>
          </a:bodyPr>
          <a:lstStyle/>
          <a:p>
            <a:r>
              <a:rPr lang="es-ES_tradnl" sz="1100" dirty="0"/>
              <a:t>Haga su ejercicio de reflexión individual.</a:t>
            </a:r>
          </a:p>
        </p:txBody>
      </p:sp>
      <p:sp>
        <p:nvSpPr>
          <p:cNvPr id="4" name="TextBox 3">
            <a:extLst>
              <a:ext uri="{FF2B5EF4-FFF2-40B4-BE49-F238E27FC236}">
                <a16:creationId xmlns:a16="http://schemas.microsoft.com/office/drawing/2014/main" id="{F7F33121-A085-10A1-0E3E-59C7A1262767}"/>
              </a:ext>
            </a:extLst>
          </p:cNvPr>
          <p:cNvSpPr txBox="1"/>
          <p:nvPr/>
        </p:nvSpPr>
        <p:spPr>
          <a:xfrm>
            <a:off x="996287" y="703794"/>
            <a:ext cx="5254042" cy="461665"/>
          </a:xfrm>
          <a:prstGeom prst="rect">
            <a:avLst/>
          </a:prstGeom>
          <a:noFill/>
        </p:spPr>
        <p:txBody>
          <a:bodyPr wrap="square" rtlCol="0">
            <a:spAutoFit/>
          </a:bodyPr>
          <a:lstStyle/>
          <a:p>
            <a:r>
              <a:rPr lang="es-ES_tradnl" sz="1200" b="1" spc="300">
                <a:solidFill>
                  <a:schemeClr val="tx1"/>
                </a:solidFill>
              </a:rPr>
              <a:t>RESOLUCIÓN DE PROBLEMAS - EJERCICIO DE REFLEXIÓN </a:t>
            </a:r>
          </a:p>
        </p:txBody>
      </p:sp>
      <p:sp>
        <p:nvSpPr>
          <p:cNvPr id="5" name="Rectangle 4">
            <a:extLst>
              <a:ext uri="{FF2B5EF4-FFF2-40B4-BE49-F238E27FC236}">
                <a16:creationId xmlns:a16="http://schemas.microsoft.com/office/drawing/2014/main" id="{866B12A0-37CC-FE84-695E-E92ECB83BC9B}"/>
              </a:ext>
            </a:extLst>
          </p:cNvPr>
          <p:cNvSpPr/>
          <p:nvPr/>
        </p:nvSpPr>
        <p:spPr>
          <a:xfrm>
            <a:off x="2750665" y="1658657"/>
            <a:ext cx="3499662" cy="175064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Arrow: Pentagon 5">
            <a:extLst>
              <a:ext uri="{FF2B5EF4-FFF2-40B4-BE49-F238E27FC236}">
                <a16:creationId xmlns:a16="http://schemas.microsoft.com/office/drawing/2014/main" id="{2CFA88AB-E351-A90C-7443-133280E6C246}"/>
              </a:ext>
            </a:extLst>
          </p:cNvPr>
          <p:cNvSpPr/>
          <p:nvPr/>
        </p:nvSpPr>
        <p:spPr>
          <a:xfrm>
            <a:off x="976087" y="1658656"/>
            <a:ext cx="1461901" cy="32598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bg1"/>
                </a:solidFill>
                <a:latin typeface="Arial" panose="020B0604020202020204" pitchFamily="34" charset="0"/>
                <a:cs typeface="Arial" panose="020B0604020202020204" pitchFamily="34" charset="0"/>
              </a:rPr>
              <a:t>¿QUÉ SUCEDIÓ?</a:t>
            </a:r>
            <a:endParaRPr lang="es-ES_tradnl" sz="1100">
              <a:solidFill>
                <a:schemeClr val="bg1"/>
              </a:solidFill>
            </a:endParaRPr>
          </a:p>
        </p:txBody>
      </p:sp>
      <p:grpSp>
        <p:nvGrpSpPr>
          <p:cNvPr id="7" name="Group 6">
            <a:extLst>
              <a:ext uri="{FF2B5EF4-FFF2-40B4-BE49-F238E27FC236}">
                <a16:creationId xmlns:a16="http://schemas.microsoft.com/office/drawing/2014/main" id="{62AE23EB-33C3-BFD3-4BEC-E6F091CB2592}"/>
              </a:ext>
            </a:extLst>
          </p:cNvPr>
          <p:cNvGrpSpPr/>
          <p:nvPr/>
        </p:nvGrpSpPr>
        <p:grpSpPr>
          <a:xfrm>
            <a:off x="1029049" y="2180959"/>
            <a:ext cx="1690023" cy="1340127"/>
            <a:chOff x="6355443" y="2768909"/>
            <a:chExt cx="4819103" cy="3821376"/>
          </a:xfrm>
          <a:solidFill>
            <a:schemeClr val="accent4">
              <a:lumMod val="20000"/>
              <a:lumOff val="80000"/>
            </a:schemeClr>
          </a:solidFill>
        </p:grpSpPr>
        <p:grpSp>
          <p:nvGrpSpPr>
            <p:cNvPr id="11" name="Group 10">
              <a:extLst>
                <a:ext uri="{FF2B5EF4-FFF2-40B4-BE49-F238E27FC236}">
                  <a16:creationId xmlns:a16="http://schemas.microsoft.com/office/drawing/2014/main" id="{743893D9-FF84-DCA7-4FBE-123969834693}"/>
                </a:ext>
              </a:extLst>
            </p:cNvPr>
            <p:cNvGrpSpPr/>
            <p:nvPr/>
          </p:nvGrpSpPr>
          <p:grpSpPr>
            <a:xfrm>
              <a:off x="6355443" y="2768909"/>
              <a:ext cx="4415537" cy="3381803"/>
              <a:chOff x="6250241" y="2615892"/>
              <a:chExt cx="4415537" cy="3381803"/>
            </a:xfrm>
            <a:grpFill/>
          </p:grpSpPr>
          <p:sp>
            <p:nvSpPr>
              <p:cNvPr id="15" name="Oval 14">
                <a:extLst>
                  <a:ext uri="{FF2B5EF4-FFF2-40B4-BE49-F238E27FC236}">
                    <a16:creationId xmlns:a16="http://schemas.microsoft.com/office/drawing/2014/main" id="{ED354AB1-F328-CAA2-46CF-D33809AF35A7}"/>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Oval 16">
                <a:extLst>
                  <a:ext uri="{FF2B5EF4-FFF2-40B4-BE49-F238E27FC236}">
                    <a16:creationId xmlns:a16="http://schemas.microsoft.com/office/drawing/2014/main" id="{9D12E937-E32F-94A9-4EE7-056C9ED25151}"/>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Oval 21">
                <a:extLst>
                  <a:ext uri="{FF2B5EF4-FFF2-40B4-BE49-F238E27FC236}">
                    <a16:creationId xmlns:a16="http://schemas.microsoft.com/office/drawing/2014/main" id="{96EE6628-CA6F-C56D-2C24-60E76FFC1CED}"/>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Oval 22">
                <a:extLst>
                  <a:ext uri="{FF2B5EF4-FFF2-40B4-BE49-F238E27FC236}">
                    <a16:creationId xmlns:a16="http://schemas.microsoft.com/office/drawing/2014/main" id="{E2F14AFD-833B-92C1-10FE-7F8ABCAB78CC}"/>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2" name="Oval 11">
              <a:extLst>
                <a:ext uri="{FF2B5EF4-FFF2-40B4-BE49-F238E27FC236}">
                  <a16:creationId xmlns:a16="http://schemas.microsoft.com/office/drawing/2014/main" id="{1C3CA54C-0509-4262-115B-E8D84EB96EEC}"/>
                </a:ext>
              </a:extLst>
            </p:cNvPr>
            <p:cNvSpPr/>
            <p:nvPr/>
          </p:nvSpPr>
          <p:spPr>
            <a:xfrm>
              <a:off x="10489490" y="5535526"/>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E89182FB-B560-723F-467D-CD762679E7C5}"/>
                </a:ext>
              </a:extLst>
            </p:cNvPr>
            <p:cNvSpPr/>
            <p:nvPr/>
          </p:nvSpPr>
          <p:spPr>
            <a:xfrm>
              <a:off x="10150272" y="6247757"/>
              <a:ext cx="342527"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4" name="TextBox 23">
            <a:extLst>
              <a:ext uri="{FF2B5EF4-FFF2-40B4-BE49-F238E27FC236}">
                <a16:creationId xmlns:a16="http://schemas.microsoft.com/office/drawing/2014/main" id="{0D5316C4-DC26-6F8D-F117-98A615F8FDF2}"/>
              </a:ext>
            </a:extLst>
          </p:cNvPr>
          <p:cNvSpPr txBox="1"/>
          <p:nvPr/>
        </p:nvSpPr>
        <p:spPr>
          <a:xfrm>
            <a:off x="1131819" y="2551705"/>
            <a:ext cx="1281569" cy="430887"/>
          </a:xfrm>
          <a:prstGeom prst="rect">
            <a:avLst/>
          </a:prstGeom>
          <a:noFill/>
        </p:spPr>
        <p:txBody>
          <a:bodyPr wrap="square">
            <a:spAutoFit/>
          </a:bodyPr>
          <a:lstStyle/>
          <a:p>
            <a:pPr algn="ctr"/>
            <a:r>
              <a:rPr lang="es-ES_tradnl" sz="1100" i="1">
                <a:cs typeface="Arial" panose="020B0604020202020204" pitchFamily="34" charset="0"/>
              </a:rPr>
              <a:t>¿Qué sucedió? ¿Qué hice? </a:t>
            </a:r>
          </a:p>
        </p:txBody>
      </p:sp>
      <p:sp>
        <p:nvSpPr>
          <p:cNvPr id="25" name="Rectangle 24">
            <a:extLst>
              <a:ext uri="{FF2B5EF4-FFF2-40B4-BE49-F238E27FC236}">
                <a16:creationId xmlns:a16="http://schemas.microsoft.com/office/drawing/2014/main" id="{09D8C3A4-E2C2-2DF4-3F43-8BA7DC8FD016}"/>
              </a:ext>
            </a:extLst>
          </p:cNvPr>
          <p:cNvSpPr/>
          <p:nvPr/>
        </p:nvSpPr>
        <p:spPr>
          <a:xfrm>
            <a:off x="2750665" y="4008784"/>
            <a:ext cx="3499662" cy="175064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Arrow: Pentagon 25">
            <a:extLst>
              <a:ext uri="{FF2B5EF4-FFF2-40B4-BE49-F238E27FC236}">
                <a16:creationId xmlns:a16="http://schemas.microsoft.com/office/drawing/2014/main" id="{51AF919D-B78B-7DBA-FFC7-6494E1F4AF59}"/>
              </a:ext>
            </a:extLst>
          </p:cNvPr>
          <p:cNvSpPr/>
          <p:nvPr/>
        </p:nvSpPr>
        <p:spPr>
          <a:xfrm>
            <a:off x="996286" y="4008783"/>
            <a:ext cx="1408249" cy="32598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bg1"/>
                </a:solidFill>
                <a:latin typeface="Arial" panose="020B0604020202020204" pitchFamily="34" charset="0"/>
                <a:cs typeface="Arial" panose="020B0604020202020204" pitchFamily="34" charset="0"/>
              </a:rPr>
              <a:t>¿Y ENTONCES?</a:t>
            </a:r>
            <a:endParaRPr lang="es-ES_tradnl" sz="1100">
              <a:solidFill>
                <a:schemeClr val="bg1"/>
              </a:solidFill>
            </a:endParaRPr>
          </a:p>
        </p:txBody>
      </p:sp>
      <p:grpSp>
        <p:nvGrpSpPr>
          <p:cNvPr id="27" name="Group 26">
            <a:extLst>
              <a:ext uri="{FF2B5EF4-FFF2-40B4-BE49-F238E27FC236}">
                <a16:creationId xmlns:a16="http://schemas.microsoft.com/office/drawing/2014/main" id="{1F4EAF6C-0633-0359-E656-F52F4C22F263}"/>
              </a:ext>
            </a:extLst>
          </p:cNvPr>
          <p:cNvGrpSpPr/>
          <p:nvPr/>
        </p:nvGrpSpPr>
        <p:grpSpPr>
          <a:xfrm>
            <a:off x="1029049" y="4355221"/>
            <a:ext cx="1644458" cy="1361837"/>
            <a:chOff x="6355443" y="2267429"/>
            <a:chExt cx="4689174" cy="3883283"/>
          </a:xfrm>
          <a:solidFill>
            <a:schemeClr val="accent4">
              <a:lumMod val="20000"/>
              <a:lumOff val="80000"/>
            </a:schemeClr>
          </a:solidFill>
        </p:grpSpPr>
        <p:grpSp>
          <p:nvGrpSpPr>
            <p:cNvPr id="28" name="Group 27">
              <a:extLst>
                <a:ext uri="{FF2B5EF4-FFF2-40B4-BE49-F238E27FC236}">
                  <a16:creationId xmlns:a16="http://schemas.microsoft.com/office/drawing/2014/main" id="{3C3DC239-FFB0-8B3D-2519-DDAA99697D7B}"/>
                </a:ext>
              </a:extLst>
            </p:cNvPr>
            <p:cNvGrpSpPr/>
            <p:nvPr/>
          </p:nvGrpSpPr>
          <p:grpSpPr>
            <a:xfrm>
              <a:off x="6355443" y="2768909"/>
              <a:ext cx="4415537" cy="3381803"/>
              <a:chOff x="6250241" y="2615892"/>
              <a:chExt cx="4415537" cy="3381803"/>
            </a:xfrm>
            <a:grpFill/>
          </p:grpSpPr>
          <p:sp>
            <p:nvSpPr>
              <p:cNvPr id="31" name="Oval 30">
                <a:extLst>
                  <a:ext uri="{FF2B5EF4-FFF2-40B4-BE49-F238E27FC236}">
                    <a16:creationId xmlns:a16="http://schemas.microsoft.com/office/drawing/2014/main" id="{BB425181-3C8B-FA70-17BB-75C36A3D25A9}"/>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Oval 31">
                <a:extLst>
                  <a:ext uri="{FF2B5EF4-FFF2-40B4-BE49-F238E27FC236}">
                    <a16:creationId xmlns:a16="http://schemas.microsoft.com/office/drawing/2014/main" id="{ADAB89CD-365E-E973-73DC-6F865EB54717}"/>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Oval 32">
                <a:extLst>
                  <a:ext uri="{FF2B5EF4-FFF2-40B4-BE49-F238E27FC236}">
                    <a16:creationId xmlns:a16="http://schemas.microsoft.com/office/drawing/2014/main" id="{C5CA7365-7D6F-AB2E-C7F1-12AB7422DD09}"/>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Oval 33">
                <a:extLst>
                  <a:ext uri="{FF2B5EF4-FFF2-40B4-BE49-F238E27FC236}">
                    <a16:creationId xmlns:a16="http://schemas.microsoft.com/office/drawing/2014/main" id="{57135BFC-0288-DD19-042A-08FAFCF6A703}"/>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9" name="Oval 28">
              <a:extLst>
                <a:ext uri="{FF2B5EF4-FFF2-40B4-BE49-F238E27FC236}">
                  <a16:creationId xmlns:a16="http://schemas.microsoft.com/office/drawing/2014/main" id="{B5D50D3F-53C2-7138-4495-E46F4EECDA5A}"/>
                </a:ext>
              </a:extLst>
            </p:cNvPr>
            <p:cNvSpPr/>
            <p:nvPr/>
          </p:nvSpPr>
          <p:spPr>
            <a:xfrm>
              <a:off x="10200068" y="2637132"/>
              <a:ext cx="685056" cy="685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Oval 29">
              <a:extLst>
                <a:ext uri="{FF2B5EF4-FFF2-40B4-BE49-F238E27FC236}">
                  <a16:creationId xmlns:a16="http://schemas.microsoft.com/office/drawing/2014/main" id="{23C3EEE8-B528-F794-13F8-5D5454AB7F68}"/>
                </a:ext>
              </a:extLst>
            </p:cNvPr>
            <p:cNvSpPr/>
            <p:nvPr/>
          </p:nvSpPr>
          <p:spPr>
            <a:xfrm>
              <a:off x="10702089" y="2267429"/>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5" name="TextBox 34">
            <a:extLst>
              <a:ext uri="{FF2B5EF4-FFF2-40B4-BE49-F238E27FC236}">
                <a16:creationId xmlns:a16="http://schemas.microsoft.com/office/drawing/2014/main" id="{D0C50A1B-8B30-FB0E-486C-FE53E6F6681F}"/>
              </a:ext>
            </a:extLst>
          </p:cNvPr>
          <p:cNvSpPr txBox="1"/>
          <p:nvPr/>
        </p:nvSpPr>
        <p:spPr>
          <a:xfrm>
            <a:off x="1029050" y="4609062"/>
            <a:ext cx="1421568" cy="938719"/>
          </a:xfrm>
          <a:prstGeom prst="rect">
            <a:avLst/>
          </a:prstGeom>
          <a:noFill/>
        </p:spPr>
        <p:txBody>
          <a:bodyPr wrap="square">
            <a:spAutoFit/>
          </a:bodyPr>
          <a:lstStyle/>
          <a:p>
            <a:pPr algn="ctr"/>
            <a:r>
              <a:rPr lang="es-ES_tradnl" sz="1100" i="1">
                <a:cs typeface="Arial" panose="020B0604020202020204" pitchFamily="34" charset="0"/>
              </a:rPr>
              <a:t>¿Cuál fue el resultado? ¿Qué podría haber hecho? ¿Cuál es mi aprendizaje?</a:t>
            </a:r>
          </a:p>
        </p:txBody>
      </p:sp>
      <p:sp>
        <p:nvSpPr>
          <p:cNvPr id="36" name="Rectangle 35">
            <a:extLst>
              <a:ext uri="{FF2B5EF4-FFF2-40B4-BE49-F238E27FC236}">
                <a16:creationId xmlns:a16="http://schemas.microsoft.com/office/drawing/2014/main" id="{7B583CED-3FD9-0898-291D-BBF990837552}"/>
              </a:ext>
            </a:extLst>
          </p:cNvPr>
          <p:cNvSpPr/>
          <p:nvPr/>
        </p:nvSpPr>
        <p:spPr>
          <a:xfrm>
            <a:off x="2750665" y="6310051"/>
            <a:ext cx="3499662" cy="175064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Arrow: Pentagon 36">
            <a:extLst>
              <a:ext uri="{FF2B5EF4-FFF2-40B4-BE49-F238E27FC236}">
                <a16:creationId xmlns:a16="http://schemas.microsoft.com/office/drawing/2014/main" id="{53DDA3E2-ECAB-3E77-95D5-0F67B1087F83}"/>
              </a:ext>
            </a:extLst>
          </p:cNvPr>
          <p:cNvSpPr/>
          <p:nvPr/>
        </p:nvSpPr>
        <p:spPr>
          <a:xfrm>
            <a:off x="996286" y="6310050"/>
            <a:ext cx="1482542" cy="32598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bg1"/>
                </a:solidFill>
                <a:latin typeface="Arial" panose="020B0604020202020204" pitchFamily="34" charset="0"/>
                <a:cs typeface="Arial" panose="020B0604020202020204" pitchFamily="34" charset="0"/>
              </a:rPr>
              <a:t>¿Y AHORA QUÉ?</a:t>
            </a:r>
            <a:endParaRPr lang="es-ES_tradnl" sz="1100">
              <a:solidFill>
                <a:schemeClr val="bg1"/>
              </a:solidFill>
            </a:endParaRPr>
          </a:p>
        </p:txBody>
      </p:sp>
      <p:grpSp>
        <p:nvGrpSpPr>
          <p:cNvPr id="38" name="Group 37">
            <a:extLst>
              <a:ext uri="{FF2B5EF4-FFF2-40B4-BE49-F238E27FC236}">
                <a16:creationId xmlns:a16="http://schemas.microsoft.com/office/drawing/2014/main" id="{475DE901-A3D3-22BA-2858-D8CFB4311B3E}"/>
              </a:ext>
            </a:extLst>
          </p:cNvPr>
          <p:cNvGrpSpPr/>
          <p:nvPr/>
        </p:nvGrpSpPr>
        <p:grpSpPr>
          <a:xfrm>
            <a:off x="1029050" y="6832353"/>
            <a:ext cx="1548496" cy="1395755"/>
            <a:chOff x="6355443" y="2768909"/>
            <a:chExt cx="4415537" cy="3980000"/>
          </a:xfrm>
          <a:solidFill>
            <a:schemeClr val="accent4">
              <a:lumMod val="20000"/>
              <a:lumOff val="80000"/>
            </a:schemeClr>
          </a:solidFill>
        </p:grpSpPr>
        <p:grpSp>
          <p:nvGrpSpPr>
            <p:cNvPr id="39" name="Group 38">
              <a:extLst>
                <a:ext uri="{FF2B5EF4-FFF2-40B4-BE49-F238E27FC236}">
                  <a16:creationId xmlns:a16="http://schemas.microsoft.com/office/drawing/2014/main" id="{C3F56492-B3D8-2D79-D2F1-14E15DAA0876}"/>
                </a:ext>
              </a:extLst>
            </p:cNvPr>
            <p:cNvGrpSpPr/>
            <p:nvPr/>
          </p:nvGrpSpPr>
          <p:grpSpPr>
            <a:xfrm>
              <a:off x="6355443" y="2768909"/>
              <a:ext cx="4415537" cy="3381803"/>
              <a:chOff x="6250241" y="2615892"/>
              <a:chExt cx="4415537" cy="3381803"/>
            </a:xfrm>
            <a:grpFill/>
          </p:grpSpPr>
          <p:sp>
            <p:nvSpPr>
              <p:cNvPr id="42" name="Oval 41">
                <a:extLst>
                  <a:ext uri="{FF2B5EF4-FFF2-40B4-BE49-F238E27FC236}">
                    <a16:creationId xmlns:a16="http://schemas.microsoft.com/office/drawing/2014/main" id="{AC13CA9D-F344-ADC1-3852-20413558E880}"/>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 name="Oval 42">
                <a:extLst>
                  <a:ext uri="{FF2B5EF4-FFF2-40B4-BE49-F238E27FC236}">
                    <a16:creationId xmlns:a16="http://schemas.microsoft.com/office/drawing/2014/main" id="{1A9C9FAA-EAE7-A35F-BE1B-6D33FE08577E}"/>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Oval 43">
                <a:extLst>
                  <a:ext uri="{FF2B5EF4-FFF2-40B4-BE49-F238E27FC236}">
                    <a16:creationId xmlns:a16="http://schemas.microsoft.com/office/drawing/2014/main" id="{E7F3C7F3-1668-2F25-2AAA-95802981CCC3}"/>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5" name="Oval 44">
                <a:extLst>
                  <a:ext uri="{FF2B5EF4-FFF2-40B4-BE49-F238E27FC236}">
                    <a16:creationId xmlns:a16="http://schemas.microsoft.com/office/drawing/2014/main" id="{18880EBD-86A9-EA57-2AC2-322FF793D946}"/>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40" name="Oval 39">
              <a:extLst>
                <a:ext uri="{FF2B5EF4-FFF2-40B4-BE49-F238E27FC236}">
                  <a16:creationId xmlns:a16="http://schemas.microsoft.com/office/drawing/2014/main" id="{892EDE3A-DF53-7A87-87A6-27A78868F3CF}"/>
                </a:ext>
              </a:extLst>
            </p:cNvPr>
            <p:cNvSpPr/>
            <p:nvPr/>
          </p:nvSpPr>
          <p:spPr>
            <a:xfrm>
              <a:off x="8819787" y="5994293"/>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Oval 40">
              <a:extLst>
                <a:ext uri="{FF2B5EF4-FFF2-40B4-BE49-F238E27FC236}">
                  <a16:creationId xmlns:a16="http://schemas.microsoft.com/office/drawing/2014/main" id="{9AB8E575-4E70-1370-2DD2-4C256F9575B2}"/>
                </a:ext>
              </a:extLst>
            </p:cNvPr>
            <p:cNvSpPr/>
            <p:nvPr/>
          </p:nvSpPr>
          <p:spPr>
            <a:xfrm>
              <a:off x="9632690" y="6406381"/>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46" name="TextBox 45">
            <a:extLst>
              <a:ext uri="{FF2B5EF4-FFF2-40B4-BE49-F238E27FC236}">
                <a16:creationId xmlns:a16="http://schemas.microsoft.com/office/drawing/2014/main" id="{A556AB7D-5361-1816-8216-4CEE1210CA9A}"/>
              </a:ext>
            </a:extLst>
          </p:cNvPr>
          <p:cNvSpPr txBox="1"/>
          <p:nvPr/>
        </p:nvSpPr>
        <p:spPr>
          <a:xfrm>
            <a:off x="1182937" y="7000415"/>
            <a:ext cx="1281569" cy="769441"/>
          </a:xfrm>
          <a:prstGeom prst="rect">
            <a:avLst/>
          </a:prstGeom>
          <a:noFill/>
        </p:spPr>
        <p:txBody>
          <a:bodyPr wrap="square">
            <a:spAutoFit/>
          </a:bodyPr>
          <a:lstStyle/>
          <a:p>
            <a:pPr algn="ctr"/>
            <a:r>
              <a:rPr lang="es-ES_tradnl" sz="1100" i="1">
                <a:cs typeface="Arial" panose="020B0604020202020204" pitchFamily="34" charset="0"/>
              </a:rPr>
              <a:t>¿Qué impacto tiene lo aprendido en lo que haremos a futuro?</a:t>
            </a:r>
          </a:p>
        </p:txBody>
      </p:sp>
      <p:sp>
        <p:nvSpPr>
          <p:cNvPr id="47" name="Hexagon 46">
            <a:extLst>
              <a:ext uri="{FF2B5EF4-FFF2-40B4-BE49-F238E27FC236}">
                <a16:creationId xmlns:a16="http://schemas.microsoft.com/office/drawing/2014/main" id="{48AE3576-0CDF-CC38-62A6-666A37D48F5C}"/>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Hexagon 47">
            <a:extLst>
              <a:ext uri="{FF2B5EF4-FFF2-40B4-BE49-F238E27FC236}">
                <a16:creationId xmlns:a16="http://schemas.microsoft.com/office/drawing/2014/main" id="{C17D5AEF-A9CB-2E76-D934-D09D4644B1B0}"/>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Hexagon 48">
            <a:extLst>
              <a:ext uri="{FF2B5EF4-FFF2-40B4-BE49-F238E27FC236}">
                <a16:creationId xmlns:a16="http://schemas.microsoft.com/office/drawing/2014/main" id="{3750ADF1-90F2-D76C-D86F-1C647B45B98E}"/>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Hexagon 49">
            <a:extLst>
              <a:ext uri="{FF2B5EF4-FFF2-40B4-BE49-F238E27FC236}">
                <a16:creationId xmlns:a16="http://schemas.microsoft.com/office/drawing/2014/main" id="{A3BE7EF1-2CC9-9A1E-908C-0AAEB056E180}"/>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Hexagon 50">
            <a:extLst>
              <a:ext uri="{FF2B5EF4-FFF2-40B4-BE49-F238E27FC236}">
                <a16:creationId xmlns:a16="http://schemas.microsoft.com/office/drawing/2014/main" id="{4EAEBCBC-A31D-9313-1176-DCC7A6E5A03A}"/>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948446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98B95440-BA05-EE9F-8D74-6389ABCD5801}"/>
              </a:ext>
            </a:extLst>
          </p:cNvPr>
          <p:cNvSpPr txBox="1"/>
          <p:nvPr/>
        </p:nvSpPr>
        <p:spPr>
          <a:xfrm>
            <a:off x="430839" y="5643281"/>
            <a:ext cx="1405797" cy="2092881"/>
          </a:xfrm>
          <a:prstGeom prst="rect">
            <a:avLst/>
          </a:prstGeom>
          <a:noFill/>
        </p:spPr>
        <p:txBody>
          <a:bodyPr wrap="square">
            <a:spAutoFit/>
          </a:bodyPr>
          <a:lstStyle/>
          <a:p>
            <a:pPr algn="ctr"/>
            <a:r>
              <a:rPr lang="es-ES_tradnl" sz="13000" b="1">
                <a:solidFill>
                  <a:schemeClr val="accent4">
                    <a:lumMod val="20000"/>
                    <a:lumOff val="80000"/>
                  </a:schemeClr>
                </a:solidFill>
                <a:latin typeface="Britannic Bold" panose="020B0903060703020204" pitchFamily="34" charset="0"/>
              </a:rPr>
              <a:t>¡!</a:t>
            </a:r>
            <a:endParaRPr lang="es-ES_tradnl" sz="13000">
              <a:solidFill>
                <a:schemeClr val="accent4">
                  <a:lumMod val="20000"/>
                  <a:lumOff val="80000"/>
                </a:schemeClr>
              </a:solidFill>
            </a:endParaRPr>
          </a:p>
        </p:txBody>
      </p:sp>
      <p:sp>
        <p:nvSpPr>
          <p:cNvPr id="7" name="TextBox 6">
            <a:extLst>
              <a:ext uri="{FF2B5EF4-FFF2-40B4-BE49-F238E27FC236}">
                <a16:creationId xmlns:a16="http://schemas.microsoft.com/office/drawing/2014/main" id="{CA63EF8E-1CEC-BC02-8FCD-81BAD8620B67}"/>
              </a:ext>
            </a:extLst>
          </p:cNvPr>
          <p:cNvSpPr txBox="1"/>
          <p:nvPr/>
        </p:nvSpPr>
        <p:spPr>
          <a:xfrm>
            <a:off x="1842464" y="1196979"/>
            <a:ext cx="4419463" cy="4493538"/>
          </a:xfrm>
          <a:prstGeom prst="rect">
            <a:avLst/>
          </a:prstGeom>
          <a:noFill/>
        </p:spPr>
        <p:txBody>
          <a:bodyPr wrap="square">
            <a:spAutoFit/>
          </a:bodyPr>
          <a:lstStyle/>
          <a:p>
            <a:r>
              <a:rPr lang="es-ES_tradnl" sz="1100" b="1" dirty="0"/>
              <a:t>ZE NAW</a:t>
            </a:r>
          </a:p>
          <a:p>
            <a:r>
              <a:rPr lang="es-ES_tradnl" sz="1100" dirty="0" err="1"/>
              <a:t>Ze</a:t>
            </a:r>
            <a:r>
              <a:rPr lang="es-ES_tradnl" sz="1100" dirty="0"/>
              <a:t> </a:t>
            </a:r>
            <a:r>
              <a:rPr lang="es-ES_tradnl" sz="1100" dirty="0" err="1"/>
              <a:t>Naw</a:t>
            </a:r>
            <a:r>
              <a:rPr lang="es-ES_tradnl" sz="1100" dirty="0"/>
              <a:t> es una niña de 7 años con una discapacidad física. Su lado derecho es más débil, lo que hace más difícil que pueda llevar a cabo actividades cotidianas como vestirse o comer. Para ser tan pequeña, </a:t>
            </a:r>
            <a:r>
              <a:rPr lang="es-ES_tradnl" sz="1100" dirty="0" err="1"/>
              <a:t>Ze</a:t>
            </a:r>
            <a:r>
              <a:rPr lang="es-ES_tradnl" sz="1100" dirty="0"/>
              <a:t> </a:t>
            </a:r>
            <a:r>
              <a:rPr lang="es-ES_tradnl" sz="1100" dirty="0" err="1"/>
              <a:t>Naw</a:t>
            </a:r>
            <a:r>
              <a:rPr lang="es-ES_tradnl" sz="1100" dirty="0"/>
              <a:t> es muy comunicativa e inteligente. Sabe leer y escribir, hacer cálculos básicos y decir la hora.</a:t>
            </a:r>
          </a:p>
          <a:p>
            <a:endParaRPr lang="es-ES_tradnl" sz="1100" dirty="0"/>
          </a:p>
          <a:p>
            <a:r>
              <a:rPr lang="es-ES_tradnl" sz="1100" dirty="0" err="1"/>
              <a:t>Ze</a:t>
            </a:r>
            <a:r>
              <a:rPr lang="es-ES_tradnl" sz="1100" dirty="0"/>
              <a:t> </a:t>
            </a:r>
            <a:r>
              <a:rPr lang="es-ES_tradnl" sz="1100" dirty="0" err="1"/>
              <a:t>Naw</a:t>
            </a:r>
            <a:r>
              <a:rPr lang="es-ES_tradnl" sz="1100" dirty="0"/>
              <a:t> es desplazada interna y vive con su familia en un campamento de desplazados internos. Aunque lleva algún tiempo recibiendo servicios de gestión de casos, durante una visita de seguimiento, su madre le informó a la asistente social sobre lo siguiente: </a:t>
            </a:r>
          </a:p>
          <a:p>
            <a:endParaRPr lang="es-ES_tradnl" sz="1100" dirty="0"/>
          </a:p>
          <a:p>
            <a:r>
              <a:rPr lang="es-ES_tradnl" sz="1100" dirty="0"/>
              <a:t>Intentó matricular a </a:t>
            </a:r>
            <a:r>
              <a:rPr lang="es-ES_tradnl" sz="1100" dirty="0" err="1"/>
              <a:t>Ze</a:t>
            </a:r>
            <a:r>
              <a:rPr lang="es-ES_tradnl" sz="1100" dirty="0"/>
              <a:t> </a:t>
            </a:r>
            <a:r>
              <a:rPr lang="es-ES_tradnl" sz="1100" dirty="0" err="1"/>
              <a:t>Naw</a:t>
            </a:r>
            <a:r>
              <a:rPr lang="es-ES_tradnl" sz="1100" dirty="0"/>
              <a:t> en la escuela local. Los amigos de </a:t>
            </a:r>
            <a:r>
              <a:rPr lang="es-ES_tradnl" sz="1100" dirty="0" err="1"/>
              <a:t>Ze</a:t>
            </a:r>
            <a:r>
              <a:rPr lang="es-ES_tradnl" sz="1100" dirty="0"/>
              <a:t> </a:t>
            </a:r>
            <a:r>
              <a:rPr lang="es-ES_tradnl" sz="1100" dirty="0" err="1"/>
              <a:t>Naw</a:t>
            </a:r>
            <a:r>
              <a:rPr lang="es-ES_tradnl" sz="1100" dirty="0"/>
              <a:t> del campamento también asisten a esta escuela. Primero, la madre de </a:t>
            </a:r>
            <a:r>
              <a:rPr lang="es-ES_tradnl" sz="1100" dirty="0" err="1"/>
              <a:t>Ze</a:t>
            </a:r>
            <a:r>
              <a:rPr lang="es-ES_tradnl" sz="1100" dirty="0"/>
              <a:t> </a:t>
            </a:r>
            <a:r>
              <a:rPr lang="es-ES_tradnl" sz="1100" dirty="0" err="1"/>
              <a:t>Naw</a:t>
            </a:r>
            <a:r>
              <a:rPr lang="es-ES_tradnl" sz="1100" dirty="0"/>
              <a:t> tuvo que esperar para obtener los documentos de identidad a </a:t>
            </a:r>
            <a:r>
              <a:rPr lang="es-ES_tradnl" sz="1100" dirty="0" err="1"/>
              <a:t>Ze</a:t>
            </a:r>
            <a:r>
              <a:rPr lang="es-ES_tradnl" sz="1100" dirty="0"/>
              <a:t> </a:t>
            </a:r>
            <a:r>
              <a:rPr lang="es-ES_tradnl" sz="1100" dirty="0" err="1"/>
              <a:t>Naw</a:t>
            </a:r>
            <a:r>
              <a:rPr lang="es-ES_tradnl" sz="1100" dirty="0"/>
              <a:t>, que aún estaban en su pueblo de origen. Esta semana consiguió su partida de nacimiento, con la que debería poder matricularla. Sin embargo, ella y </a:t>
            </a:r>
            <a:r>
              <a:rPr lang="es-ES_tradnl" sz="1100" dirty="0" err="1"/>
              <a:t>Ze</a:t>
            </a:r>
            <a:r>
              <a:rPr lang="es-ES_tradnl" sz="1100" dirty="0"/>
              <a:t> </a:t>
            </a:r>
            <a:r>
              <a:rPr lang="es-ES_tradnl" sz="1100" dirty="0" err="1"/>
              <a:t>Naw</a:t>
            </a:r>
            <a:r>
              <a:rPr lang="es-ES_tradnl" sz="1100" dirty="0"/>
              <a:t> fueron a la escuela, pero les tocó devolverse. La auxiliar administrativa les dijo que </a:t>
            </a:r>
            <a:r>
              <a:rPr lang="es-ES_tradnl" sz="1100" dirty="0" err="1"/>
              <a:t>Ze</a:t>
            </a:r>
            <a:r>
              <a:rPr lang="es-ES_tradnl" sz="1100" dirty="0"/>
              <a:t> </a:t>
            </a:r>
            <a:r>
              <a:rPr lang="es-ES_tradnl" sz="1100" dirty="0" err="1"/>
              <a:t>Naw</a:t>
            </a:r>
            <a:r>
              <a:rPr lang="es-ES_tradnl" sz="1100" dirty="0"/>
              <a:t> no podía estar en la misma clase que los demás estudiantes debido a su discapacidad física. Le indicaron que no hay personal capacitado para proporcionarle a </a:t>
            </a:r>
            <a:r>
              <a:rPr lang="es-ES_tradnl" sz="1100" dirty="0" err="1"/>
              <a:t>Ze</a:t>
            </a:r>
            <a:r>
              <a:rPr lang="es-ES_tradnl" sz="1100" dirty="0"/>
              <a:t> </a:t>
            </a:r>
            <a:r>
              <a:rPr lang="es-ES_tradnl" sz="1100" dirty="0" err="1"/>
              <a:t>Naw</a:t>
            </a:r>
            <a:r>
              <a:rPr lang="es-ES_tradnl" sz="1100" dirty="0"/>
              <a:t> la ayuda que pueda necesitar.</a:t>
            </a:r>
          </a:p>
          <a:p>
            <a:endParaRPr lang="es-ES_tradnl" sz="1100" dirty="0"/>
          </a:p>
          <a:p>
            <a:r>
              <a:rPr lang="es-ES_tradnl" sz="1100" dirty="0"/>
              <a:t>La madre de </a:t>
            </a:r>
            <a:r>
              <a:rPr lang="es-ES_tradnl" sz="1100" dirty="0" err="1"/>
              <a:t>Ze</a:t>
            </a:r>
            <a:r>
              <a:rPr lang="es-ES_tradnl" sz="1100" dirty="0"/>
              <a:t> </a:t>
            </a:r>
            <a:r>
              <a:rPr lang="es-ES_tradnl" sz="1100" dirty="0" err="1"/>
              <a:t>Naw</a:t>
            </a:r>
            <a:r>
              <a:rPr lang="es-ES_tradnl" sz="1100" dirty="0"/>
              <a:t> está muy enfadada y decepcionada. En su pueblo, </a:t>
            </a:r>
            <a:r>
              <a:rPr lang="es-ES_tradnl" sz="1100" dirty="0" err="1"/>
              <a:t>Ze</a:t>
            </a:r>
            <a:r>
              <a:rPr lang="es-ES_tradnl" sz="1100" dirty="0"/>
              <a:t> </a:t>
            </a:r>
            <a:r>
              <a:rPr lang="es-ES_tradnl" sz="1100" dirty="0" err="1"/>
              <a:t>Naw</a:t>
            </a:r>
            <a:r>
              <a:rPr lang="es-ES_tradnl" sz="1100" dirty="0"/>
              <a:t> iba a la escuela con los demás niños. ¿Por qué no le permiten ir a esta escuela?</a:t>
            </a:r>
          </a:p>
        </p:txBody>
      </p:sp>
      <p:sp>
        <p:nvSpPr>
          <p:cNvPr id="8" name="Rectangle 7">
            <a:extLst>
              <a:ext uri="{FF2B5EF4-FFF2-40B4-BE49-F238E27FC236}">
                <a16:creationId xmlns:a16="http://schemas.microsoft.com/office/drawing/2014/main" id="{1DD88E5D-A80F-6ED2-CB39-BFCE68231C16}"/>
              </a:ext>
            </a:extLst>
          </p:cNvPr>
          <p:cNvSpPr/>
          <p:nvPr/>
        </p:nvSpPr>
        <p:spPr>
          <a:xfrm>
            <a:off x="1842465" y="5985210"/>
            <a:ext cx="4407863" cy="234658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ES_tradnl" sz="1100">
              <a:solidFill>
                <a:schemeClr val="accent4"/>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AA06125-9448-DC28-B5F5-1367792575AA}"/>
              </a:ext>
            </a:extLst>
          </p:cNvPr>
          <p:cNvSpPr txBox="1"/>
          <p:nvPr/>
        </p:nvSpPr>
        <p:spPr>
          <a:xfrm>
            <a:off x="996287" y="703794"/>
            <a:ext cx="5254042" cy="276999"/>
          </a:xfrm>
          <a:prstGeom prst="rect">
            <a:avLst/>
          </a:prstGeom>
          <a:noFill/>
        </p:spPr>
        <p:txBody>
          <a:bodyPr wrap="square" rtlCol="0">
            <a:spAutoFit/>
          </a:bodyPr>
          <a:lstStyle/>
          <a:p>
            <a:r>
              <a:rPr lang="es-ES_tradnl" sz="1200" b="1" spc="300">
                <a:solidFill>
                  <a:schemeClr val="tx1"/>
                </a:solidFill>
              </a:rPr>
              <a:t>RESOLUCIÓN DE PROBLEMAS - ESTUDIO DE CASOS </a:t>
            </a:r>
          </a:p>
        </p:txBody>
      </p:sp>
      <p:grpSp>
        <p:nvGrpSpPr>
          <p:cNvPr id="16" name="Group 15">
            <a:extLst>
              <a:ext uri="{FF2B5EF4-FFF2-40B4-BE49-F238E27FC236}">
                <a16:creationId xmlns:a16="http://schemas.microsoft.com/office/drawing/2014/main" id="{545771EF-F1E7-82E3-F385-64DE4BA9F3D4}"/>
              </a:ext>
            </a:extLst>
          </p:cNvPr>
          <p:cNvGrpSpPr/>
          <p:nvPr/>
        </p:nvGrpSpPr>
        <p:grpSpPr>
          <a:xfrm>
            <a:off x="1119752" y="1196979"/>
            <a:ext cx="577997" cy="1152589"/>
            <a:chOff x="2054399" y="1975956"/>
            <a:chExt cx="1276003" cy="2544490"/>
          </a:xfrm>
        </p:grpSpPr>
        <p:sp>
          <p:nvSpPr>
            <p:cNvPr id="9" name="Round Same Side Corner Rectangle 46">
              <a:extLst>
                <a:ext uri="{FF2B5EF4-FFF2-40B4-BE49-F238E27FC236}">
                  <a16:creationId xmlns:a16="http://schemas.microsoft.com/office/drawing/2014/main" id="{995B4D28-37D9-6556-F90D-27501B94FEC1}"/>
                </a:ext>
              </a:extLst>
            </p:cNvPr>
            <p:cNvSpPr/>
            <p:nvPr/>
          </p:nvSpPr>
          <p:spPr>
            <a:xfrm>
              <a:off x="2188895" y="3185670"/>
              <a:ext cx="1010515" cy="1334775"/>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01E742BB-C538-17E6-B654-B5D13FC9C95A}"/>
                </a:ext>
              </a:extLst>
            </p:cNvPr>
            <p:cNvSpPr/>
            <p:nvPr/>
          </p:nvSpPr>
          <p:spPr>
            <a:xfrm>
              <a:off x="2181400" y="1975956"/>
              <a:ext cx="1022002" cy="10324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solidFill>
                  <a:schemeClr val="bg1"/>
                </a:solidFill>
                <a:latin typeface="Arial" panose="020B0604020202020204" pitchFamily="34" charset="0"/>
                <a:cs typeface="Arial" panose="020B0604020202020204" pitchFamily="34" charset="0"/>
              </a:endParaRPr>
            </a:p>
          </p:txBody>
        </p:sp>
        <p:sp>
          <p:nvSpPr>
            <p:cNvPr id="15" name="Trapezoid 14">
              <a:extLst>
                <a:ext uri="{FF2B5EF4-FFF2-40B4-BE49-F238E27FC236}">
                  <a16:creationId xmlns:a16="http://schemas.microsoft.com/office/drawing/2014/main" id="{B8D44113-8A09-747F-F8A3-B63877520684}"/>
                </a:ext>
              </a:extLst>
            </p:cNvPr>
            <p:cNvSpPr/>
            <p:nvPr/>
          </p:nvSpPr>
          <p:spPr>
            <a:xfrm>
              <a:off x="2054399" y="3651478"/>
              <a:ext cx="1276003" cy="868968"/>
            </a:xfrm>
            <a:prstGeom prst="trapezoid">
              <a:avLst>
                <a:gd name="adj" fmla="val 166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7" name="Oval 16">
            <a:extLst>
              <a:ext uri="{FF2B5EF4-FFF2-40B4-BE49-F238E27FC236}">
                <a16:creationId xmlns:a16="http://schemas.microsoft.com/office/drawing/2014/main" id="{7E613A6F-EAA2-61B3-5D9D-274277B4D3ED}"/>
              </a:ext>
            </a:extLst>
          </p:cNvPr>
          <p:cNvSpPr/>
          <p:nvPr/>
        </p:nvSpPr>
        <p:spPr>
          <a:xfrm>
            <a:off x="1239315" y="5780311"/>
            <a:ext cx="711112" cy="711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a:solidFill>
                  <a:schemeClr val="bg1"/>
                </a:solidFill>
                <a:latin typeface="Arial" panose="020B0604020202020204" pitchFamily="34" charset="0"/>
                <a:cs typeface="Arial" panose="020B0604020202020204" pitchFamily="34" charset="0"/>
              </a:rPr>
              <a:t>1</a:t>
            </a:r>
          </a:p>
        </p:txBody>
      </p:sp>
      <p:sp>
        <p:nvSpPr>
          <p:cNvPr id="21" name="TextBox 20">
            <a:extLst>
              <a:ext uri="{FF2B5EF4-FFF2-40B4-BE49-F238E27FC236}">
                <a16:creationId xmlns:a16="http://schemas.microsoft.com/office/drawing/2014/main" id="{1CF7B76F-D5E0-9D8D-C1C9-4FFD82D3B85C}"/>
              </a:ext>
            </a:extLst>
          </p:cNvPr>
          <p:cNvSpPr txBox="1"/>
          <p:nvPr/>
        </p:nvSpPr>
        <p:spPr>
          <a:xfrm>
            <a:off x="1830864" y="5673548"/>
            <a:ext cx="4419464" cy="261610"/>
          </a:xfrm>
          <a:prstGeom prst="rect">
            <a:avLst/>
          </a:prstGeom>
          <a:noFill/>
        </p:spPr>
        <p:txBody>
          <a:bodyPr wrap="square">
            <a:spAutoFit/>
          </a:bodyPr>
          <a:lstStyle/>
          <a:p>
            <a:r>
              <a:rPr lang="es-ES_tradnl" sz="1100" b="1" dirty="0">
                <a:latin typeface="Arial" panose="020B0604020202020204" pitchFamily="34" charset="0"/>
                <a:cs typeface="Arial" panose="020B0604020202020204" pitchFamily="34" charset="0"/>
              </a:rPr>
              <a:t>Reconocer que hay un problema o preocupación y definirlo</a:t>
            </a:r>
          </a:p>
        </p:txBody>
      </p:sp>
      <p:sp>
        <p:nvSpPr>
          <p:cNvPr id="22" name="Hexagon 21">
            <a:extLst>
              <a:ext uri="{FF2B5EF4-FFF2-40B4-BE49-F238E27FC236}">
                <a16:creationId xmlns:a16="http://schemas.microsoft.com/office/drawing/2014/main" id="{D3373ACD-FA1C-E707-9AA8-B1A2BB966B4E}"/>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Hexagon 22">
            <a:extLst>
              <a:ext uri="{FF2B5EF4-FFF2-40B4-BE49-F238E27FC236}">
                <a16:creationId xmlns:a16="http://schemas.microsoft.com/office/drawing/2014/main" id="{2F5D3962-5A82-50F1-CC41-0392A4E78C2A}"/>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A31999BD-9F52-83E9-1DF8-0BCFBF482B70}"/>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CD7114D5-398E-0C7A-A8BB-CC1D26199C20}"/>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Hexagon 25">
            <a:extLst>
              <a:ext uri="{FF2B5EF4-FFF2-40B4-BE49-F238E27FC236}">
                <a16:creationId xmlns:a16="http://schemas.microsoft.com/office/drawing/2014/main" id="{E51634FB-2525-94C8-A75B-615D32F1168F}"/>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7446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4B56C562-5CF5-1BA7-8C09-772E69C3CFCE}"/>
              </a:ext>
            </a:extLst>
          </p:cNvPr>
          <p:cNvGrpSpPr/>
          <p:nvPr/>
        </p:nvGrpSpPr>
        <p:grpSpPr>
          <a:xfrm>
            <a:off x="596071" y="6633804"/>
            <a:ext cx="1137794" cy="1135727"/>
            <a:chOff x="6251161" y="1933448"/>
            <a:chExt cx="1407478" cy="1404920"/>
          </a:xfrm>
          <a:solidFill>
            <a:schemeClr val="accent4">
              <a:lumMod val="20000"/>
              <a:lumOff val="80000"/>
            </a:schemeClr>
          </a:solidFill>
        </p:grpSpPr>
        <p:sp>
          <p:nvSpPr>
            <p:cNvPr id="57" name="Oval 56">
              <a:extLst>
                <a:ext uri="{FF2B5EF4-FFF2-40B4-BE49-F238E27FC236}">
                  <a16:creationId xmlns:a16="http://schemas.microsoft.com/office/drawing/2014/main" id="{C2CD55DB-2679-52D6-5E84-844309F7CD6E}"/>
                </a:ext>
              </a:extLst>
            </p:cNvPr>
            <p:cNvSpPr/>
            <p:nvPr/>
          </p:nvSpPr>
          <p:spPr>
            <a:xfrm>
              <a:off x="6566236" y="2245161"/>
              <a:ext cx="811065" cy="833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8" name="Rectangle 57">
              <a:extLst>
                <a:ext uri="{FF2B5EF4-FFF2-40B4-BE49-F238E27FC236}">
                  <a16:creationId xmlns:a16="http://schemas.microsoft.com/office/drawing/2014/main" id="{5175A099-4D14-B935-04EF-03E4D8E5870F}"/>
                </a:ext>
              </a:extLst>
            </p:cNvPr>
            <p:cNvSpPr/>
            <p:nvPr/>
          </p:nvSpPr>
          <p:spPr>
            <a:xfrm>
              <a:off x="6803455" y="3019984"/>
              <a:ext cx="320952" cy="189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Rectangle: Top Corners Snipped 58">
              <a:extLst>
                <a:ext uri="{FF2B5EF4-FFF2-40B4-BE49-F238E27FC236}">
                  <a16:creationId xmlns:a16="http://schemas.microsoft.com/office/drawing/2014/main" id="{E0EE1C70-BA27-BE8B-9050-F7DF65EFC566}"/>
                </a:ext>
              </a:extLst>
            </p:cNvPr>
            <p:cNvSpPr/>
            <p:nvPr/>
          </p:nvSpPr>
          <p:spPr>
            <a:xfrm rot="10800000">
              <a:off x="6876864" y="3252447"/>
              <a:ext cx="189807" cy="85921"/>
            </a:xfrm>
            <a:prstGeom prst="snip2SameRect">
              <a:avLst>
                <a:gd name="adj1" fmla="val 34272"/>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0" name="Flowchart: Alternate Process 59">
              <a:extLst>
                <a:ext uri="{FF2B5EF4-FFF2-40B4-BE49-F238E27FC236}">
                  <a16:creationId xmlns:a16="http://schemas.microsoft.com/office/drawing/2014/main" id="{FB3A86F0-520C-49C7-4913-E1D1C11F0A52}"/>
                </a:ext>
              </a:extLst>
            </p:cNvPr>
            <p:cNvSpPr/>
            <p:nvPr/>
          </p:nvSpPr>
          <p:spPr>
            <a:xfrm rot="19777855">
              <a:off x="6683953" y="1934818"/>
              <a:ext cx="71120" cy="229989"/>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Flowchart: Alternate Process 60">
              <a:extLst>
                <a:ext uri="{FF2B5EF4-FFF2-40B4-BE49-F238E27FC236}">
                  <a16:creationId xmlns:a16="http://schemas.microsoft.com/office/drawing/2014/main" id="{3A551D0B-BCC7-2CCB-834E-951C9A17C98A}"/>
                </a:ext>
              </a:extLst>
            </p:cNvPr>
            <p:cNvSpPr/>
            <p:nvPr/>
          </p:nvSpPr>
          <p:spPr>
            <a:xfrm rot="17681113">
              <a:off x="6330596" y="2271930"/>
              <a:ext cx="71120" cy="229989"/>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2" name="Flowchart: Alternate Process 61">
              <a:extLst>
                <a:ext uri="{FF2B5EF4-FFF2-40B4-BE49-F238E27FC236}">
                  <a16:creationId xmlns:a16="http://schemas.microsoft.com/office/drawing/2014/main" id="{D752631E-9067-5019-4469-8805339F883A}"/>
                </a:ext>
              </a:extLst>
            </p:cNvPr>
            <p:cNvSpPr/>
            <p:nvPr/>
          </p:nvSpPr>
          <p:spPr>
            <a:xfrm rot="1626751">
              <a:off x="7185288" y="1933448"/>
              <a:ext cx="71120" cy="229989"/>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3" name="Flowchart: Alternate Process 62">
              <a:extLst>
                <a:ext uri="{FF2B5EF4-FFF2-40B4-BE49-F238E27FC236}">
                  <a16:creationId xmlns:a16="http://schemas.microsoft.com/office/drawing/2014/main" id="{C099330D-1D06-03BF-D5EB-119079E7324E}"/>
                </a:ext>
              </a:extLst>
            </p:cNvPr>
            <p:cNvSpPr/>
            <p:nvPr/>
          </p:nvSpPr>
          <p:spPr>
            <a:xfrm rot="3733764">
              <a:off x="7508085" y="2271929"/>
              <a:ext cx="71120" cy="229989"/>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9" name="Group 28">
            <a:extLst>
              <a:ext uri="{FF2B5EF4-FFF2-40B4-BE49-F238E27FC236}">
                <a16:creationId xmlns:a16="http://schemas.microsoft.com/office/drawing/2014/main" id="{13DB4F1F-43A3-FB30-2E2B-31A370072875}"/>
              </a:ext>
            </a:extLst>
          </p:cNvPr>
          <p:cNvGrpSpPr/>
          <p:nvPr/>
        </p:nvGrpSpPr>
        <p:grpSpPr>
          <a:xfrm>
            <a:off x="659230" y="4159692"/>
            <a:ext cx="1257532" cy="868968"/>
            <a:chOff x="852526" y="2104351"/>
            <a:chExt cx="1871670" cy="1293344"/>
          </a:xfrm>
          <a:solidFill>
            <a:schemeClr val="accent4">
              <a:lumMod val="20000"/>
              <a:lumOff val="80000"/>
            </a:schemeClr>
          </a:solidFill>
        </p:grpSpPr>
        <p:grpSp>
          <p:nvGrpSpPr>
            <p:cNvPr id="30" name="Group 29">
              <a:extLst>
                <a:ext uri="{FF2B5EF4-FFF2-40B4-BE49-F238E27FC236}">
                  <a16:creationId xmlns:a16="http://schemas.microsoft.com/office/drawing/2014/main" id="{885F8F17-25E0-5073-65EE-CC98A9532450}"/>
                </a:ext>
              </a:extLst>
            </p:cNvPr>
            <p:cNvGrpSpPr/>
            <p:nvPr/>
          </p:nvGrpSpPr>
          <p:grpSpPr>
            <a:xfrm>
              <a:off x="1151503" y="2104351"/>
              <a:ext cx="1572693" cy="1128304"/>
              <a:chOff x="1151503" y="2104351"/>
              <a:chExt cx="1572693" cy="1128304"/>
            </a:xfrm>
            <a:grpFill/>
          </p:grpSpPr>
          <p:sp>
            <p:nvSpPr>
              <p:cNvPr id="52" name="Oval 51">
                <a:extLst>
                  <a:ext uri="{FF2B5EF4-FFF2-40B4-BE49-F238E27FC236}">
                    <a16:creationId xmlns:a16="http://schemas.microsoft.com/office/drawing/2014/main" id="{5DE8C43B-E815-2B31-1FBA-679E2B0D9E27}"/>
                  </a:ext>
                </a:extLst>
              </p:cNvPr>
              <p:cNvSpPr/>
              <p:nvPr/>
            </p:nvSpPr>
            <p:spPr>
              <a:xfrm>
                <a:off x="1151503" y="2170542"/>
                <a:ext cx="669253" cy="669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3" name="Oval 52">
                <a:extLst>
                  <a:ext uri="{FF2B5EF4-FFF2-40B4-BE49-F238E27FC236}">
                    <a16:creationId xmlns:a16="http://schemas.microsoft.com/office/drawing/2014/main" id="{B204E13D-4EEE-CE6B-97FA-381205536EEF}"/>
                  </a:ext>
                </a:extLst>
              </p:cNvPr>
              <p:cNvSpPr/>
              <p:nvPr/>
            </p:nvSpPr>
            <p:spPr>
              <a:xfrm>
                <a:off x="1389169" y="2361842"/>
                <a:ext cx="669253" cy="669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Oval 53">
                <a:extLst>
                  <a:ext uri="{FF2B5EF4-FFF2-40B4-BE49-F238E27FC236}">
                    <a16:creationId xmlns:a16="http://schemas.microsoft.com/office/drawing/2014/main" id="{887AD52B-FB73-78DB-365C-F7A7D8938AB3}"/>
                  </a:ext>
                </a:extLst>
              </p:cNvPr>
              <p:cNvSpPr/>
              <p:nvPr/>
            </p:nvSpPr>
            <p:spPr>
              <a:xfrm>
                <a:off x="1597641" y="2104351"/>
                <a:ext cx="669253" cy="669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5" name="Oval 54">
                <a:extLst>
                  <a:ext uri="{FF2B5EF4-FFF2-40B4-BE49-F238E27FC236}">
                    <a16:creationId xmlns:a16="http://schemas.microsoft.com/office/drawing/2014/main" id="{B7ADABDC-BEFE-C37C-4D76-CC03CA9CCDA9}"/>
                  </a:ext>
                </a:extLst>
              </p:cNvPr>
              <p:cNvSpPr/>
              <p:nvPr/>
            </p:nvSpPr>
            <p:spPr>
              <a:xfrm>
                <a:off x="1748747" y="2257206"/>
                <a:ext cx="975449" cy="9754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4" name="Oval 33">
              <a:extLst>
                <a:ext uri="{FF2B5EF4-FFF2-40B4-BE49-F238E27FC236}">
                  <a16:creationId xmlns:a16="http://schemas.microsoft.com/office/drawing/2014/main" id="{E8ED08E2-93CF-492B-C881-9FC417C31D94}"/>
                </a:ext>
              </a:extLst>
            </p:cNvPr>
            <p:cNvSpPr/>
            <p:nvPr/>
          </p:nvSpPr>
          <p:spPr>
            <a:xfrm>
              <a:off x="1003687" y="2865927"/>
              <a:ext cx="282018" cy="2820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Oval 47">
              <a:extLst>
                <a:ext uri="{FF2B5EF4-FFF2-40B4-BE49-F238E27FC236}">
                  <a16:creationId xmlns:a16="http://schemas.microsoft.com/office/drawing/2014/main" id="{E963DCD9-7400-A2C8-164D-400806A19B59}"/>
                </a:ext>
              </a:extLst>
            </p:cNvPr>
            <p:cNvSpPr/>
            <p:nvPr/>
          </p:nvSpPr>
          <p:spPr>
            <a:xfrm>
              <a:off x="852526" y="3174078"/>
              <a:ext cx="223617" cy="2236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1" name="Group 10">
            <a:extLst>
              <a:ext uri="{FF2B5EF4-FFF2-40B4-BE49-F238E27FC236}">
                <a16:creationId xmlns:a16="http://schemas.microsoft.com/office/drawing/2014/main" id="{719CEB91-8B3B-418F-2B29-D91A1DE9BAC4}"/>
              </a:ext>
            </a:extLst>
          </p:cNvPr>
          <p:cNvGrpSpPr/>
          <p:nvPr/>
        </p:nvGrpSpPr>
        <p:grpSpPr>
          <a:xfrm>
            <a:off x="963542" y="1185659"/>
            <a:ext cx="772885" cy="1129309"/>
            <a:chOff x="8661923" y="4758813"/>
            <a:chExt cx="825538" cy="1206243"/>
          </a:xfrm>
          <a:solidFill>
            <a:schemeClr val="accent4">
              <a:lumMod val="20000"/>
              <a:lumOff val="80000"/>
            </a:schemeClr>
          </a:solidFill>
        </p:grpSpPr>
        <p:sp>
          <p:nvSpPr>
            <p:cNvPr id="13" name="Circle: Hollow 12">
              <a:extLst>
                <a:ext uri="{FF2B5EF4-FFF2-40B4-BE49-F238E27FC236}">
                  <a16:creationId xmlns:a16="http://schemas.microsoft.com/office/drawing/2014/main" id="{E75BD4CF-FB9C-A8B7-72F4-03AD97E87F15}"/>
                </a:ext>
              </a:extLst>
            </p:cNvPr>
            <p:cNvSpPr/>
            <p:nvPr/>
          </p:nvSpPr>
          <p:spPr>
            <a:xfrm>
              <a:off x="8661923" y="4758813"/>
              <a:ext cx="825538" cy="84557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5" name="Rectangle: Rounded Corners 14">
              <a:extLst>
                <a:ext uri="{FF2B5EF4-FFF2-40B4-BE49-F238E27FC236}">
                  <a16:creationId xmlns:a16="http://schemas.microsoft.com/office/drawing/2014/main" id="{DCD77CFA-CC77-6A60-403C-DD7E2C78B6FE}"/>
                </a:ext>
              </a:extLst>
            </p:cNvPr>
            <p:cNvSpPr/>
            <p:nvPr/>
          </p:nvSpPr>
          <p:spPr>
            <a:xfrm rot="1978244">
              <a:off x="8694854" y="5424756"/>
              <a:ext cx="193867" cy="5403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4" name="Rectangle 3">
            <a:extLst>
              <a:ext uri="{FF2B5EF4-FFF2-40B4-BE49-F238E27FC236}">
                <a16:creationId xmlns:a16="http://schemas.microsoft.com/office/drawing/2014/main" id="{7EF83434-5FD8-2A09-51B6-2C3E289E1E9A}"/>
              </a:ext>
            </a:extLst>
          </p:cNvPr>
          <p:cNvSpPr/>
          <p:nvPr/>
        </p:nvSpPr>
        <p:spPr>
          <a:xfrm>
            <a:off x="1842465" y="1000093"/>
            <a:ext cx="4407863" cy="234658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ES_tradnl" sz="1100" b="1">
              <a:solidFill>
                <a:schemeClr val="accent4"/>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E3BE7465-D454-516D-6FCA-8686B4FCA559}"/>
              </a:ext>
            </a:extLst>
          </p:cNvPr>
          <p:cNvSpPr/>
          <p:nvPr/>
        </p:nvSpPr>
        <p:spPr>
          <a:xfrm>
            <a:off x="1205650" y="815013"/>
            <a:ext cx="711112" cy="711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a:solidFill>
                  <a:schemeClr val="bg1"/>
                </a:solidFill>
                <a:latin typeface="Arial" panose="020B0604020202020204" pitchFamily="34" charset="0"/>
                <a:cs typeface="Arial" panose="020B0604020202020204" pitchFamily="34" charset="0"/>
              </a:rPr>
              <a:t>2</a:t>
            </a:r>
          </a:p>
        </p:txBody>
      </p:sp>
      <p:sp>
        <p:nvSpPr>
          <p:cNvPr id="16" name="TextBox 15">
            <a:extLst>
              <a:ext uri="{FF2B5EF4-FFF2-40B4-BE49-F238E27FC236}">
                <a16:creationId xmlns:a16="http://schemas.microsoft.com/office/drawing/2014/main" id="{15EDE78D-58E0-7A1D-C2B6-F9EDFA6D76B7}"/>
              </a:ext>
            </a:extLst>
          </p:cNvPr>
          <p:cNvSpPr txBox="1"/>
          <p:nvPr/>
        </p:nvSpPr>
        <p:spPr>
          <a:xfrm>
            <a:off x="1842465" y="700749"/>
            <a:ext cx="4419464" cy="261610"/>
          </a:xfrm>
          <a:prstGeom prst="rect">
            <a:avLst/>
          </a:prstGeom>
          <a:noFill/>
        </p:spPr>
        <p:txBody>
          <a:bodyPr wrap="square">
            <a:spAutoFit/>
          </a:bodyPr>
          <a:lstStyle/>
          <a:p>
            <a:r>
              <a:rPr lang="es-ES_tradnl" sz="1100" b="1">
                <a:latin typeface="Arial" panose="020B0604020202020204" pitchFamily="34" charset="0"/>
                <a:cs typeface="Arial" panose="020B0604020202020204" pitchFamily="34" charset="0"/>
              </a:rPr>
              <a:t>Analizar las causas del problema y definir un objetivo </a:t>
            </a:r>
          </a:p>
        </p:txBody>
      </p:sp>
      <p:sp>
        <p:nvSpPr>
          <p:cNvPr id="20" name="Rectangle 19">
            <a:extLst>
              <a:ext uri="{FF2B5EF4-FFF2-40B4-BE49-F238E27FC236}">
                <a16:creationId xmlns:a16="http://schemas.microsoft.com/office/drawing/2014/main" id="{B3015BC6-9702-7EF8-911B-91A3A594A165}"/>
              </a:ext>
            </a:extLst>
          </p:cNvPr>
          <p:cNvSpPr/>
          <p:nvPr/>
        </p:nvSpPr>
        <p:spPr>
          <a:xfrm>
            <a:off x="1842465" y="3816832"/>
            <a:ext cx="4407863" cy="234658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ES_tradnl" sz="1100" b="1">
              <a:solidFill>
                <a:schemeClr val="accent4"/>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040E7BF1-E9A8-DE4D-3C63-93FF9A09E6AE}"/>
              </a:ext>
            </a:extLst>
          </p:cNvPr>
          <p:cNvSpPr/>
          <p:nvPr/>
        </p:nvSpPr>
        <p:spPr>
          <a:xfrm>
            <a:off x="1205650" y="3631752"/>
            <a:ext cx="711112" cy="711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a:solidFill>
                  <a:schemeClr val="bg1"/>
                </a:solidFill>
                <a:latin typeface="Arial" panose="020B0604020202020204" pitchFamily="34" charset="0"/>
                <a:cs typeface="Arial" panose="020B0604020202020204" pitchFamily="34" charset="0"/>
              </a:rPr>
              <a:t>3</a:t>
            </a:r>
          </a:p>
        </p:txBody>
      </p:sp>
      <p:sp>
        <p:nvSpPr>
          <p:cNvPr id="22" name="TextBox 21">
            <a:extLst>
              <a:ext uri="{FF2B5EF4-FFF2-40B4-BE49-F238E27FC236}">
                <a16:creationId xmlns:a16="http://schemas.microsoft.com/office/drawing/2014/main" id="{35F1F7F9-31A0-64B1-FBA3-176B453E494D}"/>
              </a:ext>
            </a:extLst>
          </p:cNvPr>
          <p:cNvSpPr txBox="1"/>
          <p:nvPr/>
        </p:nvSpPr>
        <p:spPr>
          <a:xfrm>
            <a:off x="1842465" y="3517488"/>
            <a:ext cx="4419464" cy="261610"/>
          </a:xfrm>
          <a:prstGeom prst="rect">
            <a:avLst/>
          </a:prstGeom>
          <a:noFill/>
        </p:spPr>
        <p:txBody>
          <a:bodyPr wrap="square">
            <a:spAutoFit/>
          </a:bodyPr>
          <a:lstStyle/>
          <a:p>
            <a:r>
              <a:rPr lang="es-ES_tradnl" sz="1100" b="1">
                <a:latin typeface="Arial" panose="020B0604020202020204" pitchFamily="34" charset="0"/>
                <a:cs typeface="Arial" panose="020B0604020202020204" pitchFamily="34" charset="0"/>
              </a:rPr>
              <a:t>Hacer una lluvia de ideas con posibles soluciones y estrategias</a:t>
            </a:r>
          </a:p>
        </p:txBody>
      </p:sp>
      <p:sp>
        <p:nvSpPr>
          <p:cNvPr id="26" name="Rectangle 25">
            <a:extLst>
              <a:ext uri="{FF2B5EF4-FFF2-40B4-BE49-F238E27FC236}">
                <a16:creationId xmlns:a16="http://schemas.microsoft.com/office/drawing/2014/main" id="{4464824E-43A0-2856-2EAD-6453DBBB74AC}"/>
              </a:ext>
            </a:extLst>
          </p:cNvPr>
          <p:cNvSpPr/>
          <p:nvPr/>
        </p:nvSpPr>
        <p:spPr>
          <a:xfrm>
            <a:off x="1842465" y="6633804"/>
            <a:ext cx="4407863" cy="234658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ES_tradnl" sz="1100" b="1">
              <a:solidFill>
                <a:schemeClr val="accent4"/>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6B2D264E-C04C-7A54-95D7-3AD38FEE6E20}"/>
              </a:ext>
            </a:extLst>
          </p:cNvPr>
          <p:cNvSpPr/>
          <p:nvPr/>
        </p:nvSpPr>
        <p:spPr>
          <a:xfrm>
            <a:off x="1205650" y="6448724"/>
            <a:ext cx="711112" cy="711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a:solidFill>
                  <a:schemeClr val="bg1"/>
                </a:solidFill>
                <a:latin typeface="Arial" panose="020B0604020202020204" pitchFamily="34" charset="0"/>
                <a:cs typeface="Arial" panose="020B0604020202020204" pitchFamily="34" charset="0"/>
              </a:rPr>
              <a:t>4</a:t>
            </a:r>
          </a:p>
        </p:txBody>
      </p:sp>
      <p:sp>
        <p:nvSpPr>
          <p:cNvPr id="28" name="TextBox 27">
            <a:extLst>
              <a:ext uri="{FF2B5EF4-FFF2-40B4-BE49-F238E27FC236}">
                <a16:creationId xmlns:a16="http://schemas.microsoft.com/office/drawing/2014/main" id="{EEE1D9B0-4D70-AD3F-6352-15D293C2BB66}"/>
              </a:ext>
            </a:extLst>
          </p:cNvPr>
          <p:cNvSpPr txBox="1"/>
          <p:nvPr/>
        </p:nvSpPr>
        <p:spPr>
          <a:xfrm>
            <a:off x="1842465" y="6334460"/>
            <a:ext cx="4419464" cy="261610"/>
          </a:xfrm>
          <a:prstGeom prst="rect">
            <a:avLst/>
          </a:prstGeom>
          <a:noFill/>
        </p:spPr>
        <p:txBody>
          <a:bodyPr wrap="square">
            <a:spAutoFit/>
          </a:bodyPr>
          <a:lstStyle/>
          <a:p>
            <a:r>
              <a:rPr lang="es-ES_tradnl" sz="1100" b="1">
                <a:latin typeface="Arial" panose="020B0604020202020204" pitchFamily="34" charset="0"/>
                <a:cs typeface="Arial" panose="020B0604020202020204" pitchFamily="34" charset="0"/>
              </a:rPr>
              <a:t>Evaluar las opciones y escoger posibles soluciones</a:t>
            </a:r>
          </a:p>
        </p:txBody>
      </p:sp>
      <p:sp>
        <p:nvSpPr>
          <p:cNvPr id="64" name="Hexagon 63">
            <a:extLst>
              <a:ext uri="{FF2B5EF4-FFF2-40B4-BE49-F238E27FC236}">
                <a16:creationId xmlns:a16="http://schemas.microsoft.com/office/drawing/2014/main" id="{87602F6C-02C4-D4E6-384B-48B3BF332D69}"/>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5" name="Hexagon 64">
            <a:extLst>
              <a:ext uri="{FF2B5EF4-FFF2-40B4-BE49-F238E27FC236}">
                <a16:creationId xmlns:a16="http://schemas.microsoft.com/office/drawing/2014/main" id="{D89F6791-D9A8-8F1A-D0D6-185E58CC7636}"/>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6" name="Hexagon 65">
            <a:extLst>
              <a:ext uri="{FF2B5EF4-FFF2-40B4-BE49-F238E27FC236}">
                <a16:creationId xmlns:a16="http://schemas.microsoft.com/office/drawing/2014/main" id="{1893C9B8-7BAD-A011-8A7F-E28E31491D4D}"/>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7" name="Hexagon 66">
            <a:extLst>
              <a:ext uri="{FF2B5EF4-FFF2-40B4-BE49-F238E27FC236}">
                <a16:creationId xmlns:a16="http://schemas.microsoft.com/office/drawing/2014/main" id="{A7BAFE7F-06A2-F8DF-E6BC-647F27C61A9C}"/>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8" name="Hexagon 67">
            <a:extLst>
              <a:ext uri="{FF2B5EF4-FFF2-40B4-BE49-F238E27FC236}">
                <a16:creationId xmlns:a16="http://schemas.microsoft.com/office/drawing/2014/main" id="{92D3F9EA-9877-4499-B3AC-06A02D2B2A20}"/>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291945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58410C-6AF6-6D57-4562-6B7E94DCD858}"/>
              </a:ext>
            </a:extLst>
          </p:cNvPr>
          <p:cNvSpPr txBox="1"/>
          <p:nvPr/>
        </p:nvSpPr>
        <p:spPr>
          <a:xfrm>
            <a:off x="996287" y="1487566"/>
            <a:ext cx="5254042" cy="276999"/>
          </a:xfrm>
          <a:prstGeom prst="rect">
            <a:avLst/>
          </a:prstGeom>
          <a:noFill/>
        </p:spPr>
        <p:txBody>
          <a:bodyPr wrap="square" rtlCol="0">
            <a:spAutoFit/>
          </a:bodyPr>
          <a:lstStyle/>
          <a:p>
            <a:r>
              <a:rPr lang="es-ES_tradnl" sz="1200" b="1" spc="300">
                <a:solidFill>
                  <a:schemeClr val="tx1"/>
                </a:solidFill>
              </a:rPr>
              <a:t>ESTRATEGIAS DE NEGOCIACIÓN</a:t>
            </a:r>
          </a:p>
        </p:txBody>
      </p:sp>
      <p:sp>
        <p:nvSpPr>
          <p:cNvPr id="4" name="TextBox 3">
            <a:extLst>
              <a:ext uri="{FF2B5EF4-FFF2-40B4-BE49-F238E27FC236}">
                <a16:creationId xmlns:a16="http://schemas.microsoft.com/office/drawing/2014/main" id="{94ACC0BA-530F-3579-3B93-6B9FEB0106FA}"/>
              </a:ext>
            </a:extLst>
          </p:cNvPr>
          <p:cNvSpPr txBox="1"/>
          <p:nvPr/>
        </p:nvSpPr>
        <p:spPr>
          <a:xfrm>
            <a:off x="996287" y="724715"/>
            <a:ext cx="5254042"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1D8CC8"/>
                </a:highlight>
                <a:latin typeface="Calibri"/>
                <a:ea typeface="Calibri"/>
                <a:cs typeface="Calibri"/>
                <a:sym typeface="Calibri"/>
              </a:rPr>
              <a:t>SESIÓN 3: ¿CÓMO NEGOCIAR Y GESTIONAR LOS CONFLICTOS?</a:t>
            </a:r>
          </a:p>
        </p:txBody>
      </p:sp>
      <p:sp>
        <p:nvSpPr>
          <p:cNvPr id="5" name="Oval 4">
            <a:extLst>
              <a:ext uri="{FF2B5EF4-FFF2-40B4-BE49-F238E27FC236}">
                <a16:creationId xmlns:a16="http://schemas.microsoft.com/office/drawing/2014/main" id="{70CDB25A-680E-1879-2174-26392A5716D8}"/>
              </a:ext>
            </a:extLst>
          </p:cNvPr>
          <p:cNvSpPr/>
          <p:nvPr/>
        </p:nvSpPr>
        <p:spPr>
          <a:xfrm>
            <a:off x="3227275" y="3097938"/>
            <a:ext cx="1150329" cy="115032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Oval 5">
            <a:extLst>
              <a:ext uri="{FF2B5EF4-FFF2-40B4-BE49-F238E27FC236}">
                <a16:creationId xmlns:a16="http://schemas.microsoft.com/office/drawing/2014/main" id="{21D64D72-ED50-1874-0C8F-A42A879DB379}"/>
              </a:ext>
            </a:extLst>
          </p:cNvPr>
          <p:cNvSpPr/>
          <p:nvPr/>
        </p:nvSpPr>
        <p:spPr>
          <a:xfrm>
            <a:off x="4551828" y="2004196"/>
            <a:ext cx="1150329" cy="115032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Oval 6">
            <a:extLst>
              <a:ext uri="{FF2B5EF4-FFF2-40B4-BE49-F238E27FC236}">
                <a16:creationId xmlns:a16="http://schemas.microsoft.com/office/drawing/2014/main" id="{2AC6B672-7936-D12C-E9B5-BDC3DC9B1702}"/>
              </a:ext>
            </a:extLst>
          </p:cNvPr>
          <p:cNvSpPr/>
          <p:nvPr/>
        </p:nvSpPr>
        <p:spPr>
          <a:xfrm>
            <a:off x="1909358" y="2004196"/>
            <a:ext cx="1150329" cy="11503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Oval 8">
            <a:extLst>
              <a:ext uri="{FF2B5EF4-FFF2-40B4-BE49-F238E27FC236}">
                <a16:creationId xmlns:a16="http://schemas.microsoft.com/office/drawing/2014/main" id="{647C8E2E-AB59-CCB4-4B85-582E3A6220EA}"/>
              </a:ext>
            </a:extLst>
          </p:cNvPr>
          <p:cNvSpPr/>
          <p:nvPr/>
        </p:nvSpPr>
        <p:spPr>
          <a:xfrm>
            <a:off x="1909358" y="4083297"/>
            <a:ext cx="1150329" cy="11503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Oval 9">
            <a:extLst>
              <a:ext uri="{FF2B5EF4-FFF2-40B4-BE49-F238E27FC236}">
                <a16:creationId xmlns:a16="http://schemas.microsoft.com/office/drawing/2014/main" id="{2EF566BC-9C7D-DAA5-3E9E-F4385507E301}"/>
              </a:ext>
            </a:extLst>
          </p:cNvPr>
          <p:cNvSpPr/>
          <p:nvPr/>
        </p:nvSpPr>
        <p:spPr>
          <a:xfrm>
            <a:off x="4551827" y="4083297"/>
            <a:ext cx="1150329" cy="11503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TextBox 10">
            <a:extLst>
              <a:ext uri="{FF2B5EF4-FFF2-40B4-BE49-F238E27FC236}">
                <a16:creationId xmlns:a16="http://schemas.microsoft.com/office/drawing/2014/main" id="{04CBEAB4-107B-284A-007C-562AF77F7489}"/>
              </a:ext>
            </a:extLst>
          </p:cNvPr>
          <p:cNvSpPr txBox="1"/>
          <p:nvPr/>
        </p:nvSpPr>
        <p:spPr>
          <a:xfrm>
            <a:off x="996287" y="6054015"/>
            <a:ext cx="5254039" cy="430887"/>
          </a:xfrm>
          <a:prstGeom prst="rect">
            <a:avLst/>
          </a:prstGeom>
          <a:noFill/>
        </p:spPr>
        <p:txBody>
          <a:bodyPr wrap="square" rtlCol="0">
            <a:spAutoFit/>
          </a:bodyPr>
          <a:lstStyle/>
          <a:p>
            <a:r>
              <a:rPr lang="es-ES_tradnl" sz="1100">
                <a:solidFill>
                  <a:schemeClr val="accent4"/>
                </a:solidFill>
                <a:latin typeface="Arial" panose="020B0604020202020204" pitchFamily="34" charset="0"/>
                <a:cs typeface="Arial" panose="020B0604020202020204" pitchFamily="34" charset="0"/>
              </a:rPr>
              <a:t>Fuente: Quinn et al., (2014). </a:t>
            </a:r>
            <a:r>
              <a:rPr lang="es-ES_tradnl" sz="1100" i="1">
                <a:solidFill>
                  <a:schemeClr val="accent4"/>
                </a:solidFill>
                <a:latin typeface="Arial" panose="020B0604020202020204" pitchFamily="34" charset="0"/>
                <a:cs typeface="Arial" panose="020B0604020202020204" pitchFamily="34" charset="0"/>
              </a:rPr>
              <a:t>Becoming a Master Manager: A Competing Values Approach. </a:t>
            </a:r>
            <a:r>
              <a:rPr lang="es-ES_tradnl" sz="1100">
                <a:solidFill>
                  <a:schemeClr val="accent4"/>
                </a:solidFill>
                <a:latin typeface="Arial" panose="020B0604020202020204" pitchFamily="34" charset="0"/>
                <a:cs typeface="Arial" panose="020B0604020202020204" pitchFamily="34" charset="0"/>
              </a:rPr>
              <a:t>(6ª edición). The Competing Values Approach to Management.</a:t>
            </a:r>
          </a:p>
        </p:txBody>
      </p:sp>
      <p:cxnSp>
        <p:nvCxnSpPr>
          <p:cNvPr id="12" name="Straight Connector 11">
            <a:extLst>
              <a:ext uri="{FF2B5EF4-FFF2-40B4-BE49-F238E27FC236}">
                <a16:creationId xmlns:a16="http://schemas.microsoft.com/office/drawing/2014/main" id="{669E55AA-4EB0-7098-14DF-B34514B1C611}"/>
              </a:ext>
            </a:extLst>
          </p:cNvPr>
          <p:cNvCxnSpPr/>
          <p:nvPr/>
        </p:nvCxnSpPr>
        <p:spPr>
          <a:xfrm flipV="1">
            <a:off x="1688957" y="2162326"/>
            <a:ext cx="0" cy="32385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6D6AD7-093E-1321-D464-3E17B41A1C44}"/>
              </a:ext>
            </a:extLst>
          </p:cNvPr>
          <p:cNvCxnSpPr>
            <a:cxnSpLocks/>
          </p:cNvCxnSpPr>
          <p:nvPr/>
        </p:nvCxnSpPr>
        <p:spPr>
          <a:xfrm>
            <a:off x="1688957" y="5400826"/>
            <a:ext cx="40132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E6C4742-E776-D71F-DE86-6A9EE67DBE25}"/>
              </a:ext>
            </a:extLst>
          </p:cNvPr>
          <p:cNvSpPr txBox="1"/>
          <p:nvPr/>
        </p:nvSpPr>
        <p:spPr>
          <a:xfrm rot="16200000">
            <a:off x="883639" y="2547861"/>
            <a:ext cx="1047750" cy="261610"/>
          </a:xfrm>
          <a:prstGeom prst="rect">
            <a:avLst/>
          </a:prstGeom>
          <a:noFill/>
        </p:spPr>
        <p:txBody>
          <a:bodyPr wrap="square" rtlCol="0">
            <a:spAutoFit/>
          </a:bodyPr>
          <a:lstStyle/>
          <a:p>
            <a:pPr marL="0" indent="0" algn="r">
              <a:buNone/>
            </a:pPr>
            <a:r>
              <a:rPr lang="es-ES_tradnl" sz="1100" i="1">
                <a:latin typeface="Arial" panose="020B0604020202020204" pitchFamily="34" charset="0"/>
                <a:cs typeface="Arial" panose="020B0604020202020204" pitchFamily="34" charset="0"/>
              </a:rPr>
              <a:t>Asertivo</a:t>
            </a:r>
            <a:endParaRPr lang="es-ES_tradnl" sz="11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87C6EFD-C0ED-410D-B9AF-6D2F542415D2}"/>
              </a:ext>
            </a:extLst>
          </p:cNvPr>
          <p:cNvSpPr txBox="1"/>
          <p:nvPr/>
        </p:nvSpPr>
        <p:spPr>
          <a:xfrm rot="16200000">
            <a:off x="759223" y="4629264"/>
            <a:ext cx="1296583" cy="261610"/>
          </a:xfrm>
          <a:prstGeom prst="rect">
            <a:avLst/>
          </a:prstGeom>
          <a:noFill/>
        </p:spPr>
        <p:txBody>
          <a:bodyPr wrap="square" rtlCol="0">
            <a:spAutoFit/>
          </a:bodyPr>
          <a:lstStyle/>
          <a:p>
            <a:pPr marL="0" indent="0" algn="r">
              <a:buNone/>
            </a:pPr>
            <a:r>
              <a:rPr lang="es-ES_tradnl" sz="1100" i="1">
                <a:latin typeface="Arial" panose="020B0604020202020204" pitchFamily="34" charset="0"/>
                <a:cs typeface="Arial" panose="020B0604020202020204" pitchFamily="34" charset="0"/>
              </a:rPr>
              <a:t>Poco asertivo</a:t>
            </a:r>
            <a:endParaRPr lang="es-ES_tradnl" sz="11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92ED171-5B75-BEF3-0CB9-05E8BB959879}"/>
              </a:ext>
            </a:extLst>
          </p:cNvPr>
          <p:cNvSpPr txBox="1"/>
          <p:nvPr/>
        </p:nvSpPr>
        <p:spPr>
          <a:xfrm>
            <a:off x="1688957" y="5489932"/>
            <a:ext cx="1587500" cy="261610"/>
          </a:xfrm>
          <a:prstGeom prst="rect">
            <a:avLst/>
          </a:prstGeom>
          <a:noFill/>
        </p:spPr>
        <p:txBody>
          <a:bodyPr wrap="square" rtlCol="0">
            <a:spAutoFit/>
          </a:bodyPr>
          <a:lstStyle/>
          <a:p>
            <a:pPr marL="0" indent="0">
              <a:buNone/>
            </a:pPr>
            <a:r>
              <a:rPr lang="es-ES_tradnl" sz="1100" i="1">
                <a:latin typeface="Arial" panose="020B0604020202020204" pitchFamily="34" charset="0"/>
                <a:cs typeface="Arial" panose="020B0604020202020204" pitchFamily="34" charset="0"/>
              </a:rPr>
              <a:t>Poco cooperativo</a:t>
            </a:r>
            <a:endParaRPr lang="es-ES_tradnl" sz="11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38781A8-B92B-2F97-3BCD-7D036EA2C7F7}"/>
              </a:ext>
            </a:extLst>
          </p:cNvPr>
          <p:cNvSpPr txBox="1"/>
          <p:nvPr/>
        </p:nvSpPr>
        <p:spPr>
          <a:xfrm>
            <a:off x="4114657" y="5489932"/>
            <a:ext cx="1587500" cy="261610"/>
          </a:xfrm>
          <a:prstGeom prst="rect">
            <a:avLst/>
          </a:prstGeom>
          <a:noFill/>
        </p:spPr>
        <p:txBody>
          <a:bodyPr wrap="square" rtlCol="0">
            <a:spAutoFit/>
          </a:bodyPr>
          <a:lstStyle/>
          <a:p>
            <a:pPr marL="0" indent="0" algn="r">
              <a:buNone/>
            </a:pPr>
            <a:r>
              <a:rPr lang="es-ES_tradnl" sz="1100" i="1">
                <a:latin typeface="Arial" panose="020B0604020202020204" pitchFamily="34" charset="0"/>
                <a:cs typeface="Arial" panose="020B0604020202020204" pitchFamily="34" charset="0"/>
              </a:rPr>
              <a:t>Cooperativo</a:t>
            </a:r>
            <a:endParaRPr lang="es-ES_tradnl" sz="11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75FD640-FC86-9AFE-E460-24F4B39FF3ED}"/>
              </a:ext>
            </a:extLst>
          </p:cNvPr>
          <p:cNvSpPr txBox="1"/>
          <p:nvPr/>
        </p:nvSpPr>
        <p:spPr>
          <a:xfrm>
            <a:off x="3008689" y="3503947"/>
            <a:ext cx="1587500" cy="261610"/>
          </a:xfrm>
          <a:prstGeom prst="rect">
            <a:avLst/>
          </a:prstGeom>
          <a:noFill/>
        </p:spPr>
        <p:txBody>
          <a:bodyPr wrap="square" rtlCol="0">
            <a:spAutoFit/>
          </a:bodyPr>
          <a:lstStyle/>
          <a:p>
            <a:pPr marL="0" indent="0" algn="ctr">
              <a:buNone/>
            </a:pPr>
            <a:r>
              <a:rPr lang="es-ES_tradnl" sz="1100" b="1">
                <a:latin typeface="Arial" panose="020B0604020202020204" pitchFamily="34" charset="0"/>
                <a:cs typeface="Arial" panose="020B0604020202020204" pitchFamily="34" charset="0"/>
              </a:rPr>
              <a:t>Ceder</a:t>
            </a:r>
          </a:p>
        </p:txBody>
      </p:sp>
      <p:sp>
        <p:nvSpPr>
          <p:cNvPr id="19" name="TextBox 18">
            <a:extLst>
              <a:ext uri="{FF2B5EF4-FFF2-40B4-BE49-F238E27FC236}">
                <a16:creationId xmlns:a16="http://schemas.microsoft.com/office/drawing/2014/main" id="{C8FFF44F-78F1-9DA0-F45F-37A4A059590A}"/>
              </a:ext>
            </a:extLst>
          </p:cNvPr>
          <p:cNvSpPr txBox="1"/>
          <p:nvPr/>
        </p:nvSpPr>
        <p:spPr>
          <a:xfrm>
            <a:off x="1688957" y="2398593"/>
            <a:ext cx="1587500" cy="261610"/>
          </a:xfrm>
          <a:prstGeom prst="rect">
            <a:avLst/>
          </a:prstGeom>
          <a:noFill/>
        </p:spPr>
        <p:txBody>
          <a:bodyPr wrap="square" rtlCol="0">
            <a:spAutoFit/>
          </a:bodyPr>
          <a:lstStyle/>
          <a:p>
            <a:pPr marL="0" indent="0" algn="ctr">
              <a:buNone/>
            </a:pPr>
            <a:r>
              <a:rPr lang="es-ES_tradnl" sz="1100" b="1">
                <a:latin typeface="Arial" panose="020B0604020202020204" pitchFamily="34" charset="0"/>
                <a:cs typeface="Arial" panose="020B0604020202020204" pitchFamily="34" charset="0"/>
              </a:rPr>
              <a:t>Competir</a:t>
            </a:r>
          </a:p>
        </p:txBody>
      </p:sp>
      <p:sp>
        <p:nvSpPr>
          <p:cNvPr id="20" name="TextBox 19">
            <a:extLst>
              <a:ext uri="{FF2B5EF4-FFF2-40B4-BE49-F238E27FC236}">
                <a16:creationId xmlns:a16="http://schemas.microsoft.com/office/drawing/2014/main" id="{88EAA393-AE40-60A3-8111-2134140CAC63}"/>
              </a:ext>
            </a:extLst>
          </p:cNvPr>
          <p:cNvSpPr txBox="1"/>
          <p:nvPr/>
        </p:nvSpPr>
        <p:spPr>
          <a:xfrm>
            <a:off x="4312271" y="2398593"/>
            <a:ext cx="1587500" cy="261610"/>
          </a:xfrm>
          <a:prstGeom prst="rect">
            <a:avLst/>
          </a:prstGeom>
          <a:noFill/>
        </p:spPr>
        <p:txBody>
          <a:bodyPr wrap="square" rtlCol="0">
            <a:spAutoFit/>
          </a:bodyPr>
          <a:lstStyle/>
          <a:p>
            <a:pPr marL="0" indent="0" algn="ctr">
              <a:buNone/>
            </a:pPr>
            <a:r>
              <a:rPr lang="es-ES_tradnl" sz="1100" b="1">
                <a:latin typeface="Arial" panose="020B0604020202020204" pitchFamily="34" charset="0"/>
                <a:cs typeface="Arial" panose="020B0604020202020204" pitchFamily="34" charset="0"/>
              </a:rPr>
              <a:t>Cooperar</a:t>
            </a:r>
          </a:p>
        </p:txBody>
      </p:sp>
      <p:sp>
        <p:nvSpPr>
          <p:cNvPr id="21" name="TextBox 20">
            <a:extLst>
              <a:ext uri="{FF2B5EF4-FFF2-40B4-BE49-F238E27FC236}">
                <a16:creationId xmlns:a16="http://schemas.microsoft.com/office/drawing/2014/main" id="{9EFD4585-FDA1-B7E4-38EC-211EEBF3A916}"/>
              </a:ext>
            </a:extLst>
          </p:cNvPr>
          <p:cNvSpPr txBox="1"/>
          <p:nvPr/>
        </p:nvSpPr>
        <p:spPr>
          <a:xfrm>
            <a:off x="1688957" y="4557387"/>
            <a:ext cx="1587500" cy="261610"/>
          </a:xfrm>
          <a:prstGeom prst="rect">
            <a:avLst/>
          </a:prstGeom>
          <a:noFill/>
        </p:spPr>
        <p:txBody>
          <a:bodyPr wrap="square" rtlCol="0">
            <a:spAutoFit/>
          </a:bodyPr>
          <a:lstStyle/>
          <a:p>
            <a:pPr marL="0" indent="0" algn="ctr">
              <a:buNone/>
            </a:pPr>
            <a:r>
              <a:rPr lang="es-ES_tradnl" sz="1100" b="1">
                <a:latin typeface="Arial" panose="020B0604020202020204" pitchFamily="34" charset="0"/>
                <a:cs typeface="Arial" panose="020B0604020202020204" pitchFamily="34" charset="0"/>
              </a:rPr>
              <a:t>No cooperar</a:t>
            </a:r>
          </a:p>
        </p:txBody>
      </p:sp>
      <p:sp>
        <p:nvSpPr>
          <p:cNvPr id="22" name="TextBox 21">
            <a:extLst>
              <a:ext uri="{FF2B5EF4-FFF2-40B4-BE49-F238E27FC236}">
                <a16:creationId xmlns:a16="http://schemas.microsoft.com/office/drawing/2014/main" id="{EC2917BF-38A5-1763-6910-F776C3E5013D}"/>
              </a:ext>
            </a:extLst>
          </p:cNvPr>
          <p:cNvSpPr txBox="1"/>
          <p:nvPr/>
        </p:nvSpPr>
        <p:spPr>
          <a:xfrm>
            <a:off x="4312271" y="4557387"/>
            <a:ext cx="1587500" cy="261610"/>
          </a:xfrm>
          <a:prstGeom prst="rect">
            <a:avLst/>
          </a:prstGeom>
          <a:noFill/>
        </p:spPr>
        <p:txBody>
          <a:bodyPr wrap="square" rtlCol="0">
            <a:spAutoFit/>
          </a:bodyPr>
          <a:lstStyle/>
          <a:p>
            <a:pPr marL="0" indent="0" algn="ctr">
              <a:buNone/>
            </a:pPr>
            <a:r>
              <a:rPr lang="es-ES_tradnl" sz="1100" b="1">
                <a:latin typeface="Arial" panose="020B0604020202020204" pitchFamily="34" charset="0"/>
                <a:cs typeface="Arial" panose="020B0604020202020204" pitchFamily="34" charset="0"/>
              </a:rPr>
              <a:t>Someterse</a:t>
            </a:r>
          </a:p>
        </p:txBody>
      </p:sp>
      <p:sp>
        <p:nvSpPr>
          <p:cNvPr id="23" name="Hexagon 22">
            <a:extLst>
              <a:ext uri="{FF2B5EF4-FFF2-40B4-BE49-F238E27FC236}">
                <a16:creationId xmlns:a16="http://schemas.microsoft.com/office/drawing/2014/main" id="{6229AC47-5904-B856-71D1-87BF36534604}"/>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DCCEE7F1-CCDE-A9F1-68BE-F5B03A0585D9}"/>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C5C877F0-59B7-34B5-9155-8AF7B61E24A3}"/>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Hexagon 25">
            <a:extLst>
              <a:ext uri="{FF2B5EF4-FFF2-40B4-BE49-F238E27FC236}">
                <a16:creationId xmlns:a16="http://schemas.microsoft.com/office/drawing/2014/main" id="{44C10288-9353-F654-A3FA-697B1C11DF2D}"/>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Hexagon 26">
            <a:extLst>
              <a:ext uri="{FF2B5EF4-FFF2-40B4-BE49-F238E27FC236}">
                <a16:creationId xmlns:a16="http://schemas.microsoft.com/office/drawing/2014/main" id="{56090D84-FDB1-D186-CDF0-F629F62EBE51}"/>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243131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701DE-BAC0-6256-640F-4FB0B6E6DE2E}"/>
              </a:ext>
            </a:extLst>
          </p:cNvPr>
          <p:cNvSpPr txBox="1"/>
          <p:nvPr/>
        </p:nvSpPr>
        <p:spPr>
          <a:xfrm>
            <a:off x="1001485" y="1117683"/>
            <a:ext cx="5254172" cy="3477875"/>
          </a:xfrm>
          <a:prstGeom prst="rect">
            <a:avLst/>
          </a:prstGeom>
          <a:noFill/>
          <a:ln>
            <a:noFill/>
          </a:ln>
        </p:spPr>
        <p:txBody>
          <a:bodyPr wrap="square" rtlCol="0">
            <a:spAutoFit/>
          </a:bodyPr>
          <a:lstStyle/>
          <a:p>
            <a:r>
              <a:rPr lang="es-ES_tradnl" sz="1100" b="1"/>
              <a:t>ROBERTO</a:t>
            </a:r>
          </a:p>
          <a:p>
            <a:r>
              <a:rPr lang="es-ES_tradnl" sz="1100"/>
              <a:t>Rosa tiene 19 años, es madre soltera y su hijo Roberto tiene un año. Tuvo que abandonar su hogar en otra región del país y hace dos años se mudó a la capital. Actualmente, Rosa y Roberto viven en una habitación en un edificio abandonado. En este edificio viven otras seis familias de desplazados internos. Entre ellas está Blanca, que en varias ocasiones se ha encontrado a Roberto solo en la habitación de Rosa, llorando. Rosa siempre regresa, pero a veces lo hace después de varias horas. Blanca intenta ayudar en lo que puede, pero Rosa no quiere su ayuda. De hecho, la última vez que Rosa salió, cerró la puerta con llave para que Blanca no pudiera entrar y estar con Roberto.</a:t>
            </a:r>
            <a:br>
              <a:rPr lang="es-ES_tradnl" sz="1100"/>
            </a:br>
            <a:br>
              <a:rPr lang="es-ES_tradnl" sz="1100"/>
            </a:br>
            <a:r>
              <a:rPr lang="es-ES_tradnl" sz="1100"/>
              <a:t>Blanca no solo está preocupada por el bebé, sino también por Rosa. Parece que Rosa quiere mucho a Roberto, pero Blanca cree que la situación la supera y que necesita ayuda. Por eso, se puso en contacto con una asistente social que trabaja para una ONG que presta servicios de gestión de casos de protección de la infancia a niños y familias de desplazados internos. </a:t>
            </a:r>
            <a:br>
              <a:rPr lang="es-ES_tradnl" sz="1100"/>
            </a:br>
            <a:br>
              <a:rPr lang="es-ES_tradnl" sz="1100"/>
            </a:br>
            <a:r>
              <a:rPr lang="es-ES_tradnl" sz="1100"/>
              <a:t>La asistente social acude al domicilio e intenta reunirse con Rosa y ver a Roberto. Al principio, Rosa no quiere hablar con la asistente social. Aunque adora a su hijo y necesita ayuda, siente que la mayoría de la gente no quiere ayudarla, sino juzgarla. Por eso, le pide a Blanca y a la asistente social que no se metan en sus asuntos.</a:t>
            </a:r>
          </a:p>
        </p:txBody>
      </p:sp>
      <p:sp>
        <p:nvSpPr>
          <p:cNvPr id="4" name="Rectangle 3">
            <a:extLst>
              <a:ext uri="{FF2B5EF4-FFF2-40B4-BE49-F238E27FC236}">
                <a16:creationId xmlns:a16="http://schemas.microsoft.com/office/drawing/2014/main" id="{6A70F1A6-A851-9A1F-3594-9314EA8E689D}"/>
              </a:ext>
            </a:extLst>
          </p:cNvPr>
          <p:cNvSpPr/>
          <p:nvPr/>
        </p:nvSpPr>
        <p:spPr>
          <a:xfrm>
            <a:off x="2271276" y="4723888"/>
            <a:ext cx="3984381" cy="92961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TextBox 7">
            <a:extLst>
              <a:ext uri="{FF2B5EF4-FFF2-40B4-BE49-F238E27FC236}">
                <a16:creationId xmlns:a16="http://schemas.microsoft.com/office/drawing/2014/main" id="{47EEEC87-4E0D-ED40-0A31-7539B945A0B9}"/>
              </a:ext>
            </a:extLst>
          </p:cNvPr>
          <p:cNvSpPr txBox="1"/>
          <p:nvPr/>
        </p:nvSpPr>
        <p:spPr>
          <a:xfrm>
            <a:off x="1001485" y="4742967"/>
            <a:ext cx="1269792" cy="600164"/>
          </a:xfrm>
          <a:prstGeom prst="rect">
            <a:avLst/>
          </a:prstGeom>
          <a:noFill/>
        </p:spPr>
        <p:txBody>
          <a:bodyPr wrap="square" rtlCol="0">
            <a:spAutoFit/>
          </a:bodyPr>
          <a:lstStyle/>
          <a:p>
            <a:r>
              <a:rPr lang="es-ES_tradnl" sz="1100" b="1" dirty="0"/>
              <a:t>¿Quiénes son los/as implicados/as?</a:t>
            </a:r>
          </a:p>
        </p:txBody>
      </p:sp>
      <p:sp>
        <p:nvSpPr>
          <p:cNvPr id="5" name="TextBox 4">
            <a:extLst>
              <a:ext uri="{FF2B5EF4-FFF2-40B4-BE49-F238E27FC236}">
                <a16:creationId xmlns:a16="http://schemas.microsoft.com/office/drawing/2014/main" id="{ECD0C748-00E0-6DC0-6642-C974E32A2261}"/>
              </a:ext>
            </a:extLst>
          </p:cNvPr>
          <p:cNvSpPr txBox="1"/>
          <p:nvPr/>
        </p:nvSpPr>
        <p:spPr>
          <a:xfrm>
            <a:off x="996288" y="5834677"/>
            <a:ext cx="1137312" cy="1107996"/>
          </a:xfrm>
          <a:prstGeom prst="rect">
            <a:avLst/>
          </a:prstGeom>
          <a:noFill/>
        </p:spPr>
        <p:txBody>
          <a:bodyPr wrap="square" rtlCol="0">
            <a:spAutoFit/>
          </a:bodyPr>
          <a:lstStyle/>
          <a:p>
            <a:r>
              <a:rPr lang="es-ES_tradnl" sz="1100" b="1"/>
              <a:t>¿Qué intereses u objetivos tienen en cómun y cuáles entran en conflicto?</a:t>
            </a:r>
          </a:p>
        </p:txBody>
      </p:sp>
      <p:sp>
        <p:nvSpPr>
          <p:cNvPr id="7" name="TextBox 6">
            <a:extLst>
              <a:ext uri="{FF2B5EF4-FFF2-40B4-BE49-F238E27FC236}">
                <a16:creationId xmlns:a16="http://schemas.microsoft.com/office/drawing/2014/main" id="{7C11C177-6E86-CD16-D947-0F1E6B073331}"/>
              </a:ext>
            </a:extLst>
          </p:cNvPr>
          <p:cNvSpPr txBox="1"/>
          <p:nvPr/>
        </p:nvSpPr>
        <p:spPr>
          <a:xfrm>
            <a:off x="996287" y="713168"/>
            <a:ext cx="5254042" cy="276999"/>
          </a:xfrm>
          <a:prstGeom prst="rect">
            <a:avLst/>
          </a:prstGeom>
          <a:noFill/>
        </p:spPr>
        <p:txBody>
          <a:bodyPr wrap="square" rtlCol="0">
            <a:spAutoFit/>
          </a:bodyPr>
          <a:lstStyle/>
          <a:p>
            <a:r>
              <a:rPr lang="es-ES_tradnl" sz="1200" b="1" spc="300">
                <a:solidFill>
                  <a:schemeClr val="tx1"/>
                </a:solidFill>
              </a:rPr>
              <a:t>LA NEGOCIACIÓN EN LA GESTIÓN DE CASOS</a:t>
            </a:r>
          </a:p>
        </p:txBody>
      </p:sp>
      <p:sp>
        <p:nvSpPr>
          <p:cNvPr id="9" name="Rectangle 8">
            <a:extLst>
              <a:ext uri="{FF2B5EF4-FFF2-40B4-BE49-F238E27FC236}">
                <a16:creationId xmlns:a16="http://schemas.microsoft.com/office/drawing/2014/main" id="{D10370BE-0DB8-E3E7-7AF3-2A568AD45E2F}"/>
              </a:ext>
            </a:extLst>
          </p:cNvPr>
          <p:cNvSpPr/>
          <p:nvPr/>
        </p:nvSpPr>
        <p:spPr>
          <a:xfrm>
            <a:off x="2271276" y="5838846"/>
            <a:ext cx="3984381" cy="139119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TextBox 9">
            <a:extLst>
              <a:ext uri="{FF2B5EF4-FFF2-40B4-BE49-F238E27FC236}">
                <a16:creationId xmlns:a16="http://schemas.microsoft.com/office/drawing/2014/main" id="{D892C5C0-9869-6CE6-1787-058EBFCD727F}"/>
              </a:ext>
            </a:extLst>
          </p:cNvPr>
          <p:cNvSpPr txBox="1"/>
          <p:nvPr/>
        </p:nvSpPr>
        <p:spPr>
          <a:xfrm>
            <a:off x="996288" y="7414297"/>
            <a:ext cx="1137312" cy="1277273"/>
          </a:xfrm>
          <a:prstGeom prst="rect">
            <a:avLst/>
          </a:prstGeom>
          <a:noFill/>
        </p:spPr>
        <p:txBody>
          <a:bodyPr wrap="square" rtlCol="0">
            <a:spAutoFit/>
          </a:bodyPr>
          <a:lstStyle/>
          <a:p>
            <a:r>
              <a:rPr lang="es-ES_tradnl" sz="1100" b="1"/>
              <a:t>¿Qué estrategia de negociación sería la más adecuada para la asistente social en este caso y por qué? </a:t>
            </a:r>
          </a:p>
        </p:txBody>
      </p:sp>
      <p:sp>
        <p:nvSpPr>
          <p:cNvPr id="11" name="Rectangle 10">
            <a:extLst>
              <a:ext uri="{FF2B5EF4-FFF2-40B4-BE49-F238E27FC236}">
                <a16:creationId xmlns:a16="http://schemas.microsoft.com/office/drawing/2014/main" id="{FE41144E-AD25-70E7-A8FD-EF9C35F405D3}"/>
              </a:ext>
            </a:extLst>
          </p:cNvPr>
          <p:cNvSpPr/>
          <p:nvPr/>
        </p:nvSpPr>
        <p:spPr>
          <a:xfrm>
            <a:off x="2271276" y="7418466"/>
            <a:ext cx="3984381" cy="17209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Hexagon 11">
            <a:extLst>
              <a:ext uri="{FF2B5EF4-FFF2-40B4-BE49-F238E27FC236}">
                <a16:creationId xmlns:a16="http://schemas.microsoft.com/office/drawing/2014/main" id="{37D8ECDE-7A70-894A-C4CA-F89269FC000F}"/>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4ACC449C-C9CC-6F3F-60DA-C8FD21EFBC66}"/>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1A37DDCF-DD57-3992-EB69-DD113F8EFEA3}"/>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agon 14">
            <a:extLst>
              <a:ext uri="{FF2B5EF4-FFF2-40B4-BE49-F238E27FC236}">
                <a16:creationId xmlns:a16="http://schemas.microsoft.com/office/drawing/2014/main" id="{B69E081F-4E50-CC67-24E2-951EB0FE3995}"/>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Hexagon 15">
            <a:extLst>
              <a:ext uri="{FF2B5EF4-FFF2-40B4-BE49-F238E27FC236}">
                <a16:creationId xmlns:a16="http://schemas.microsoft.com/office/drawing/2014/main" id="{E8BB7C20-BBA3-500B-B79F-B6DAA734FEDD}"/>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78736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14A094-25B3-DBA4-F10D-617E296A384D}"/>
              </a:ext>
            </a:extLst>
          </p:cNvPr>
          <p:cNvSpPr txBox="1"/>
          <p:nvPr/>
        </p:nvSpPr>
        <p:spPr>
          <a:xfrm>
            <a:off x="986971" y="701751"/>
            <a:ext cx="5254172" cy="3139321"/>
          </a:xfrm>
          <a:prstGeom prst="rect">
            <a:avLst/>
          </a:prstGeom>
          <a:noFill/>
          <a:ln>
            <a:noFill/>
          </a:ln>
        </p:spPr>
        <p:txBody>
          <a:bodyPr wrap="square" rtlCol="0">
            <a:spAutoFit/>
          </a:bodyPr>
          <a:lstStyle/>
          <a:p>
            <a:r>
              <a:rPr lang="es-ES_tradnl" sz="1100" b="1"/>
              <a:t>JOLIE</a:t>
            </a:r>
          </a:p>
          <a:p>
            <a:r>
              <a:rPr lang="es-ES_tradnl" sz="1100"/>
              <a:t>Jolie tiene 13 años y fue abandonada por sus padres cuando tenía 7 años. Desde entonces, ha vivido en varios centros de acogida. Tiene problemas de salud mental y de conducta que dificultan que pueda ser acogida por una familia.</a:t>
            </a:r>
            <a:br>
              <a:rPr lang="es-ES_tradnl" sz="1100"/>
            </a:br>
            <a:br>
              <a:rPr lang="es-ES_tradnl" sz="1100"/>
            </a:br>
            <a:r>
              <a:rPr lang="es-ES_tradnl" sz="1100"/>
              <a:t>Esta semana se escapó del centro de acogida en el que vivía y estuvo dando vueltas por la estación de autobuses. La primera noche durmió en la calle, y la siguiente un joven le propuso pasar la noche en su casa. Como tenía hambre y frío, aceptó y se fue con el hombre a su casa. Una vez allí, el joven la encerró con llave y abusó sexualmente de ella. Jolie intentó escapar, pero lo logró al día siguiente. Llamó muy asustada a Tshala, su asistente social, y le pidió que la recogiera cerca de la estación de autobuses.</a:t>
            </a:r>
            <a:br>
              <a:rPr lang="es-ES_tradnl" sz="1100"/>
            </a:br>
            <a:br>
              <a:rPr lang="es-ES_tradnl" sz="1100"/>
            </a:br>
            <a:r>
              <a:rPr lang="es-ES_tradnl" sz="1100"/>
              <a:t>Tshala también avisó a la policía, dado que el hombre puede suponer una amenaza para Jolie. Se dirigió a la estación de autobuses con la policía, donde encontró a Jolie en estado de shock y confusión. En lugar de llevarla a un hospital o centro médico, la policía le dijo a Tshala que tenían que ir a sus oficinas para presentar una denuncia contra el agresor. Jolie está asustada y no quiere ir a la policía ni al hospital. Lo único que quiere es volver a su centro de acogida.</a:t>
            </a:r>
          </a:p>
        </p:txBody>
      </p:sp>
      <p:sp>
        <p:nvSpPr>
          <p:cNvPr id="3" name="Rectangle 2">
            <a:extLst>
              <a:ext uri="{FF2B5EF4-FFF2-40B4-BE49-F238E27FC236}">
                <a16:creationId xmlns:a16="http://schemas.microsoft.com/office/drawing/2014/main" id="{B5151C41-075F-58D6-727E-EAB3FDC7317D}"/>
              </a:ext>
            </a:extLst>
          </p:cNvPr>
          <p:cNvSpPr/>
          <p:nvPr/>
        </p:nvSpPr>
        <p:spPr>
          <a:xfrm>
            <a:off x="2271276" y="4347266"/>
            <a:ext cx="3984381" cy="92961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angle 7">
            <a:extLst>
              <a:ext uri="{FF2B5EF4-FFF2-40B4-BE49-F238E27FC236}">
                <a16:creationId xmlns:a16="http://schemas.microsoft.com/office/drawing/2014/main" id="{557B656A-9C7F-A1BE-8761-1EF720A0ACA6}"/>
              </a:ext>
            </a:extLst>
          </p:cNvPr>
          <p:cNvSpPr/>
          <p:nvPr/>
        </p:nvSpPr>
        <p:spPr>
          <a:xfrm>
            <a:off x="2271276" y="5462224"/>
            <a:ext cx="3984381" cy="139119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angle 10">
            <a:extLst>
              <a:ext uri="{FF2B5EF4-FFF2-40B4-BE49-F238E27FC236}">
                <a16:creationId xmlns:a16="http://schemas.microsoft.com/office/drawing/2014/main" id="{7CDECF8B-3935-DD59-A3B5-CE14EFA00D13}"/>
              </a:ext>
            </a:extLst>
          </p:cNvPr>
          <p:cNvSpPr/>
          <p:nvPr/>
        </p:nvSpPr>
        <p:spPr>
          <a:xfrm>
            <a:off x="2271276" y="7041844"/>
            <a:ext cx="3984381" cy="17209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Hexagon 11">
            <a:extLst>
              <a:ext uri="{FF2B5EF4-FFF2-40B4-BE49-F238E27FC236}">
                <a16:creationId xmlns:a16="http://schemas.microsoft.com/office/drawing/2014/main" id="{F3FDFBF3-B338-EF3A-3F40-590D77F18055}"/>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7E7AC924-FFD7-7577-69E8-8DA029DAB82F}"/>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2DEE5D9A-1F36-1D15-BE9B-B0E6E3D53F85}"/>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agon 14">
            <a:extLst>
              <a:ext uri="{FF2B5EF4-FFF2-40B4-BE49-F238E27FC236}">
                <a16:creationId xmlns:a16="http://schemas.microsoft.com/office/drawing/2014/main" id="{FFC48BF7-D349-85C1-A810-FE542708DFEB}"/>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Hexagon 15">
            <a:extLst>
              <a:ext uri="{FF2B5EF4-FFF2-40B4-BE49-F238E27FC236}">
                <a16:creationId xmlns:a16="http://schemas.microsoft.com/office/drawing/2014/main" id="{2E360EA5-2EDE-1EC1-772F-79A7D6EED70A}"/>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extBox 7">
            <a:extLst>
              <a:ext uri="{FF2B5EF4-FFF2-40B4-BE49-F238E27FC236}">
                <a16:creationId xmlns:a16="http://schemas.microsoft.com/office/drawing/2014/main" id="{F9CACCA4-61A5-034B-4991-219DC1C2E2F0}"/>
              </a:ext>
            </a:extLst>
          </p:cNvPr>
          <p:cNvSpPr txBox="1"/>
          <p:nvPr/>
        </p:nvSpPr>
        <p:spPr>
          <a:xfrm>
            <a:off x="992168" y="4352836"/>
            <a:ext cx="1269792" cy="600164"/>
          </a:xfrm>
          <a:prstGeom prst="rect">
            <a:avLst/>
          </a:prstGeom>
          <a:noFill/>
        </p:spPr>
        <p:txBody>
          <a:bodyPr wrap="square" rtlCol="0">
            <a:spAutoFit/>
          </a:bodyPr>
          <a:lstStyle/>
          <a:p>
            <a:r>
              <a:rPr lang="es-ES_tradnl" sz="1100" b="1" dirty="0"/>
              <a:t>¿Quiénes son los/as implicados/as?</a:t>
            </a:r>
          </a:p>
        </p:txBody>
      </p:sp>
      <p:sp>
        <p:nvSpPr>
          <p:cNvPr id="5" name="TextBox 4">
            <a:extLst>
              <a:ext uri="{FF2B5EF4-FFF2-40B4-BE49-F238E27FC236}">
                <a16:creationId xmlns:a16="http://schemas.microsoft.com/office/drawing/2014/main" id="{A875F342-16D8-EA29-86BE-23710C66A641}"/>
              </a:ext>
            </a:extLst>
          </p:cNvPr>
          <p:cNvSpPr txBox="1"/>
          <p:nvPr/>
        </p:nvSpPr>
        <p:spPr>
          <a:xfrm>
            <a:off x="986971" y="5444546"/>
            <a:ext cx="1137312" cy="1107996"/>
          </a:xfrm>
          <a:prstGeom prst="rect">
            <a:avLst/>
          </a:prstGeom>
          <a:noFill/>
        </p:spPr>
        <p:txBody>
          <a:bodyPr wrap="square" rtlCol="0">
            <a:spAutoFit/>
          </a:bodyPr>
          <a:lstStyle/>
          <a:p>
            <a:r>
              <a:rPr lang="es-ES_tradnl" sz="1100" b="1"/>
              <a:t>¿Qué intereses u objetivos tienen en cómun y cuáles entran en conflicto?</a:t>
            </a:r>
          </a:p>
        </p:txBody>
      </p:sp>
      <p:sp>
        <p:nvSpPr>
          <p:cNvPr id="6" name="TextBox 9">
            <a:extLst>
              <a:ext uri="{FF2B5EF4-FFF2-40B4-BE49-F238E27FC236}">
                <a16:creationId xmlns:a16="http://schemas.microsoft.com/office/drawing/2014/main" id="{966FE968-53DE-26B4-C2DC-AC91CFB63514}"/>
              </a:ext>
            </a:extLst>
          </p:cNvPr>
          <p:cNvSpPr txBox="1"/>
          <p:nvPr/>
        </p:nvSpPr>
        <p:spPr>
          <a:xfrm>
            <a:off x="986971" y="7024166"/>
            <a:ext cx="1137312" cy="1277273"/>
          </a:xfrm>
          <a:prstGeom prst="rect">
            <a:avLst/>
          </a:prstGeom>
          <a:noFill/>
        </p:spPr>
        <p:txBody>
          <a:bodyPr wrap="square" rtlCol="0">
            <a:spAutoFit/>
          </a:bodyPr>
          <a:lstStyle/>
          <a:p>
            <a:r>
              <a:rPr lang="es-ES_tradnl" sz="1100" b="1"/>
              <a:t>¿Qué estrategia de negociación sería la más adecuada para la asistente social en este caso y por qué? </a:t>
            </a:r>
          </a:p>
        </p:txBody>
      </p:sp>
    </p:spTree>
    <p:extLst>
      <p:ext uri="{BB962C8B-B14F-4D97-AF65-F5344CB8AC3E}">
        <p14:creationId xmlns:p14="http://schemas.microsoft.com/office/powerpoint/2010/main" val="3605866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6287" y="1451968"/>
            <a:ext cx="5254042" cy="461665"/>
          </a:xfrm>
          <a:prstGeom prst="rect">
            <a:avLst/>
          </a:prstGeom>
          <a:noFill/>
        </p:spPr>
        <p:txBody>
          <a:bodyPr wrap="square" rtlCol="0">
            <a:spAutoFit/>
          </a:bodyPr>
          <a:lstStyle/>
          <a:p>
            <a:r>
              <a:rPr lang="en-US" sz="1200" b="1" spc="300" dirty="0"/>
              <a:t>LA COORDINACIÓN EN LA GESTIÓN DE CASOS - ESTUDIO DE CASO</a:t>
            </a:r>
          </a:p>
        </p:txBody>
      </p:sp>
      <p:sp>
        <p:nvSpPr>
          <p:cNvPr id="4" name="TextBox 3">
            <a:extLst>
              <a:ext uri="{FF2B5EF4-FFF2-40B4-BE49-F238E27FC236}">
                <a16:creationId xmlns:a16="http://schemas.microsoft.com/office/drawing/2014/main" id="{06594B98-0A6B-8A2F-6E73-F8E56DE44ABF}"/>
              </a:ext>
            </a:extLst>
          </p:cNvPr>
          <p:cNvSpPr txBox="1"/>
          <p:nvPr/>
        </p:nvSpPr>
        <p:spPr>
          <a:xfrm>
            <a:off x="996287" y="703283"/>
            <a:ext cx="5254042" cy="738664"/>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SESIÓN 4: ¿CÓMO MEJORAR LA COORDINACIÓN Y OBTENER MEJORES RESULTADOS EN MATERIA DE PROTECCIÓN DE LA INFANCIA? </a:t>
            </a:r>
          </a:p>
        </p:txBody>
      </p:sp>
      <p:graphicFrame>
        <p:nvGraphicFramePr>
          <p:cNvPr id="5" name="Table 6">
            <a:extLst>
              <a:ext uri="{FF2B5EF4-FFF2-40B4-BE49-F238E27FC236}">
                <a16:creationId xmlns:a16="http://schemas.microsoft.com/office/drawing/2014/main" id="{85D911C3-2D76-C184-A16D-B0217BBB9670}"/>
              </a:ext>
            </a:extLst>
          </p:cNvPr>
          <p:cNvGraphicFramePr>
            <a:graphicFrameLocks noGrp="1"/>
          </p:cNvGraphicFramePr>
          <p:nvPr>
            <p:extLst>
              <p:ext uri="{D42A27DB-BD31-4B8C-83A1-F6EECF244321}">
                <p14:modId xmlns:p14="http://schemas.microsoft.com/office/powerpoint/2010/main" val="4260693199"/>
              </p:ext>
            </p:extLst>
          </p:nvPr>
        </p:nvGraphicFramePr>
        <p:xfrm>
          <a:off x="996286" y="2586800"/>
          <a:ext cx="5254042" cy="6324600"/>
        </p:xfrm>
        <a:graphic>
          <a:graphicData uri="http://schemas.openxmlformats.org/drawingml/2006/table">
            <a:tbl>
              <a:tblPr firstRow="1" bandRow="1">
                <a:tableStyleId>{5C22544A-7EE6-4342-B048-85BDC9FD1C3A}</a:tableStyleId>
              </a:tblPr>
              <a:tblGrid>
                <a:gridCol w="1079257">
                  <a:extLst>
                    <a:ext uri="{9D8B030D-6E8A-4147-A177-3AD203B41FA5}">
                      <a16:colId xmlns:a16="http://schemas.microsoft.com/office/drawing/2014/main" val="888234032"/>
                    </a:ext>
                  </a:extLst>
                </a:gridCol>
                <a:gridCol w="4174785">
                  <a:extLst>
                    <a:ext uri="{9D8B030D-6E8A-4147-A177-3AD203B41FA5}">
                      <a16:colId xmlns:a16="http://schemas.microsoft.com/office/drawing/2014/main" val="763384920"/>
                    </a:ext>
                  </a:extLst>
                </a:gridCol>
              </a:tblGrid>
              <a:tr h="3683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u="none" noProof="0" dirty="0">
                          <a:solidFill>
                            <a:schemeClr val="tx1"/>
                          </a:solidFill>
                        </a:rPr>
                        <a:t>Datos personales del menor</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r>
                        <a:rPr lang="es-ES_tradnl" sz="1100" b="0" noProof="0">
                          <a:solidFill>
                            <a:schemeClr val="tx1"/>
                          </a:solidFill>
                        </a:rPr>
                        <a:t>Nombre: Teo</a:t>
                      </a:r>
                    </a:p>
                    <a:p>
                      <a:r>
                        <a:rPr lang="es-ES_tradnl" sz="1100" b="0" noProof="0">
                          <a:solidFill>
                            <a:schemeClr val="tx1"/>
                          </a:solidFill>
                        </a:rPr>
                        <a:t>Edad: 15 años</a:t>
                      </a:r>
                    </a:p>
                    <a:p>
                      <a:r>
                        <a:rPr lang="es-ES_tradnl" sz="1100" b="0" noProof="0">
                          <a:solidFill>
                            <a:schemeClr val="tx1"/>
                          </a:solidFill>
                        </a:rPr>
                        <a:t>Modalidad de acogida: Núcleo familiar extenso (tíos)</a:t>
                      </a:r>
                    </a:p>
                    <a:p>
                      <a:r>
                        <a:rPr lang="es-ES_tradnl" sz="1100" b="0" noProof="0">
                          <a:solidFill>
                            <a:schemeClr val="tx1"/>
                          </a:solidFill>
                        </a:rPr>
                        <a:t>Familia: La madre vive, el padre murió. No tiene hermanos. </a:t>
                      </a:r>
                    </a:p>
                    <a:p>
                      <a:r>
                        <a:rPr lang="es-ES_tradnl" sz="1100" b="0" noProof="0">
                          <a:solidFill>
                            <a:schemeClr val="tx1"/>
                          </a:solidFill>
                        </a:rPr>
                        <a:t>Problema de protección: Menor vinculado a fuerzas o grupos armados</a:t>
                      </a:r>
                    </a:p>
                    <a:p>
                      <a:endParaRPr lang="es-ES_tradnl" sz="1100" b="0" noProof="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767264515"/>
                  </a:ext>
                </a:extLst>
              </a:tr>
              <a:tr h="4171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u="none" noProof="0" dirty="0">
                          <a:solidFill>
                            <a:schemeClr val="tx1"/>
                          </a:solidFill>
                        </a:rPr>
                        <a:t>Salud y bienestar físico </a:t>
                      </a:r>
                    </a:p>
                    <a:p>
                      <a:endParaRPr lang="es-ES_tradnl" sz="1100" u="none" noProof="0"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r>
                        <a:rPr lang="es-ES_tradnl" sz="1100" noProof="0">
                          <a:solidFill>
                            <a:schemeClr val="tx1"/>
                          </a:solidFill>
                        </a:rPr>
                        <a:t>El niño tiene quemaduras graves en las manos y en el brazo izquierdo. Se las hizo durante una explosión mientras fabricaba minas terrestres caseras. Teo fue atendido por urgencia por un médico, pero hay que cambiarle las vendas todos los días. El hospital no le dió las vendas necesarias para cubrir las quemaduras.</a:t>
                      </a:r>
                    </a:p>
                    <a:p>
                      <a:endParaRPr lang="es-ES_tradnl" sz="1100" noProof="0">
                        <a:solidFill>
                          <a:schemeClr val="tx1"/>
                        </a:solidFill>
                      </a:endParaRPr>
                    </a:p>
                    <a:p>
                      <a:r>
                        <a:rPr lang="es-ES_tradnl" sz="1100" noProof="0">
                          <a:solidFill>
                            <a:schemeClr val="tx1"/>
                          </a:solidFill>
                        </a:rPr>
                        <a:t>Teo también está muy delgado y parece por debajo de su peso para su edad y estatura.</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838477542"/>
                  </a:ext>
                </a:extLst>
              </a:tr>
              <a:tr h="3683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u="none" noProof="0" dirty="0">
                          <a:solidFill>
                            <a:schemeClr val="tx1"/>
                          </a:solidFill>
                        </a:rPr>
                        <a:t>Bienestar emocional</a:t>
                      </a:r>
                    </a:p>
                    <a:p>
                      <a:endParaRPr lang="es-ES_tradnl" sz="1100" u="none" noProof="0"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noProof="0">
                          <a:solidFill>
                            <a:schemeClr val="tx1"/>
                          </a:solidFill>
                        </a:rPr>
                        <a:t>Importante: Teo no habló mucho sobre cómo se siente. Al preguntarle, dijo que se sentía “bien”, aunque no parece estarlo. Parece bloqueado o como si no estuviera del todo presente. El tío dice que Teo no fue el único afectado por la explosión; otro chico murió durante el accidente y Teo fue testigo de todo lo sucedido. Es necesaria otra sesión con Teo para comprender mejor su situación a nivel emocional y saber cómo se siente.</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269346332"/>
                  </a:ext>
                </a:extLst>
              </a:tr>
              <a:tr h="4659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u="none" noProof="0" dirty="0">
                          <a:solidFill>
                            <a:schemeClr val="tx1"/>
                          </a:solidFill>
                        </a:rPr>
                        <a:t>Relaciones sociales</a:t>
                      </a:r>
                    </a:p>
                    <a:p>
                      <a:endParaRPr lang="es-ES_tradnl" sz="1100" u="none" noProof="0"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noProof="0">
                          <a:solidFill>
                            <a:schemeClr val="tx1"/>
                          </a:solidFill>
                        </a:rPr>
                        <a:t>Teo vivió con el grupo armado ilegal durante 2 años, y durante ese tiempo el contacto con su familia fue limitado. Teo fabricaba explosivos para el grupo armado con otro chico. El otro chico no sobrevivió a la explosión que le ocasionó a Teo quemaduras en la mitad de su cuerpo.  La madre de Teo vive en un pueblo cercano. Se volvió a casar después de que el padre falleciera hace 5 años. Su padre también hizo parte del mismo grupo armado. Sus tíos paternos viven en el pueblo con sus familias. Teo vive actualmente con el menor de sus tíos, su mujer y sus hijos.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005799962"/>
                  </a:ext>
                </a:extLst>
              </a:tr>
              <a:tr h="3195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u="none" noProof="0" dirty="0"/>
                        <a:t>Educación</a:t>
                      </a:r>
                    </a:p>
                    <a:p>
                      <a:endParaRPr lang="es-ES_tradnl" sz="1100" u="none" noProof="0"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noProof="0" dirty="0"/>
                        <a:t>Teo terminó la escuela primaria, pero nunca empezó la secundaria. Fue reclutado por el grupo armado, donde aprendió a fabricar explosivos y a rellenar casquillos de bala. A veces, por las tardes o los fines de semana, Teo solía jugar al fútbol con otros chicos y hombres reclutados por el grupo armado. Esa era su actividad favorita.</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284416000"/>
                  </a:ext>
                </a:extLst>
              </a:tr>
            </a:tbl>
          </a:graphicData>
        </a:graphic>
      </p:graphicFrame>
      <p:sp>
        <p:nvSpPr>
          <p:cNvPr id="7" name="TextBox 6">
            <a:extLst>
              <a:ext uri="{FF2B5EF4-FFF2-40B4-BE49-F238E27FC236}">
                <a16:creationId xmlns:a16="http://schemas.microsoft.com/office/drawing/2014/main" id="{B2AEF80B-FC2F-1737-85F0-CBE01E66E4AD}"/>
              </a:ext>
            </a:extLst>
          </p:cNvPr>
          <p:cNvSpPr txBox="1"/>
          <p:nvPr/>
        </p:nvSpPr>
        <p:spPr>
          <a:xfrm>
            <a:off x="996287" y="2111717"/>
            <a:ext cx="5254042" cy="276999"/>
          </a:xfrm>
          <a:prstGeom prst="rect">
            <a:avLst/>
          </a:prstGeom>
          <a:noFill/>
        </p:spPr>
        <p:txBody>
          <a:bodyPr wrap="square" rtlCol="0">
            <a:spAutoFit/>
          </a:bodyPr>
          <a:lstStyle/>
          <a:p>
            <a:r>
              <a:rPr lang="es-ES_tradnl" sz="1200" b="1" dirty="0"/>
              <a:t>Parte 1 - Evaluación</a:t>
            </a:r>
          </a:p>
        </p:txBody>
      </p:sp>
      <p:sp>
        <p:nvSpPr>
          <p:cNvPr id="8" name="Hexagon 7">
            <a:extLst>
              <a:ext uri="{FF2B5EF4-FFF2-40B4-BE49-F238E27FC236}">
                <a16:creationId xmlns:a16="http://schemas.microsoft.com/office/drawing/2014/main" id="{C4882F3E-83FD-6F48-ED52-D8B89DEDA0EF}"/>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8E5C322F-9E5E-27E8-D475-4BFA9477E16A}"/>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98AC49F-7CAA-97C9-CC35-0559E1385C7A}"/>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C9B35426-DC38-2B1E-A417-B14CD2E9A489}"/>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70C8C6D7-78F4-B042-E4B3-AB78859EB4B4}"/>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1413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BF12FEF7-FF8A-909F-D7FD-F360EB75D6F7}"/>
              </a:ext>
            </a:extLst>
          </p:cNvPr>
          <p:cNvGraphicFramePr>
            <a:graphicFrameLocks noGrp="1"/>
          </p:cNvGraphicFramePr>
          <p:nvPr>
            <p:extLst>
              <p:ext uri="{D42A27DB-BD31-4B8C-83A1-F6EECF244321}">
                <p14:modId xmlns:p14="http://schemas.microsoft.com/office/powerpoint/2010/main" val="4125533288"/>
              </p:ext>
            </p:extLst>
          </p:nvPr>
        </p:nvGraphicFramePr>
        <p:xfrm>
          <a:off x="996286" y="702183"/>
          <a:ext cx="5254042" cy="6233160"/>
        </p:xfrm>
        <a:graphic>
          <a:graphicData uri="http://schemas.openxmlformats.org/drawingml/2006/table">
            <a:tbl>
              <a:tblPr firstRow="1" bandRow="1">
                <a:tableStyleId>{5C22544A-7EE6-4342-B048-85BDC9FD1C3A}</a:tableStyleId>
              </a:tblPr>
              <a:tblGrid>
                <a:gridCol w="1195371">
                  <a:extLst>
                    <a:ext uri="{9D8B030D-6E8A-4147-A177-3AD203B41FA5}">
                      <a16:colId xmlns:a16="http://schemas.microsoft.com/office/drawing/2014/main" val="888234032"/>
                    </a:ext>
                  </a:extLst>
                </a:gridCol>
                <a:gridCol w="4058671">
                  <a:extLst>
                    <a:ext uri="{9D8B030D-6E8A-4147-A177-3AD203B41FA5}">
                      <a16:colId xmlns:a16="http://schemas.microsoft.com/office/drawing/2014/main" val="763384920"/>
                    </a:ext>
                  </a:extLst>
                </a:gridCol>
              </a:tblGrid>
              <a:tr h="241246">
                <a:tc>
                  <a:txBody>
                    <a:bodyPr/>
                    <a:lstStyle/>
                    <a:p>
                      <a:r>
                        <a:rPr lang="es-ES_tradnl" sz="1100" b="1" u="none" noProof="0" dirty="0">
                          <a:solidFill>
                            <a:schemeClr val="tx1"/>
                          </a:solidFill>
                        </a:rPr>
                        <a:t>Documentación</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r>
                        <a:rPr lang="es-ES_tradnl" sz="1100" b="0" noProof="0" dirty="0">
                          <a:solidFill>
                            <a:schemeClr val="tx1"/>
                          </a:solidFill>
                        </a:rPr>
                        <a:t>Como muchos desplazados internos que viven en esta zona, Teo no tiene documento de identificación ni ningún otro papel.</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767264515"/>
                  </a:ext>
                </a:extLst>
              </a:tr>
              <a:tr h="795243">
                <a:tc>
                  <a:txBody>
                    <a:bodyPr/>
                    <a:lstStyle/>
                    <a:p>
                      <a:r>
                        <a:rPr lang="es-ES_tradnl" sz="1100" b="1" u="none" noProof="0" dirty="0">
                          <a:solidFill>
                            <a:schemeClr val="tx1"/>
                          </a:solidFill>
                        </a:rPr>
                        <a:t>Modalidad de acogida</a:t>
                      </a:r>
                    </a:p>
                    <a:p>
                      <a:endParaRPr lang="es-ES_tradnl" sz="1100" u="none" noProof="0"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r>
                        <a:rPr lang="es-ES_tradnl" sz="1100" noProof="0" dirty="0">
                          <a:solidFill>
                            <a:schemeClr val="tx1"/>
                          </a:solidFill>
                        </a:rPr>
                        <a:t>Teo vive actualmente con su tío, el hermano menor de su padre. El tío tiene mujer y tres hijos (un niño de 13 años y dos niñas de 10 y 6 años). El tío se ofreció como voluntario para acoger a Teo cuando el grupo armado lo llevó al hospital tras la explosión. </a:t>
                      </a:r>
                    </a:p>
                    <a:p>
                      <a:endParaRPr lang="es-ES_tradnl" sz="1100" noProof="0" dirty="0">
                        <a:solidFill>
                          <a:schemeClr val="tx1"/>
                        </a:solidFill>
                      </a:endParaRPr>
                    </a:p>
                    <a:p>
                      <a:r>
                        <a:rPr lang="es-ES_tradnl" sz="1100" noProof="0" dirty="0">
                          <a:solidFill>
                            <a:schemeClr val="tx1"/>
                          </a:solidFill>
                        </a:rPr>
                        <a:t>Ahora duerme en un colchón en la sala del tío. La mujer del tío es enfermera y puede curar sus quemaduras, aunque no tienen ni cremas ni vendas. El tío de Teo es agricultor y tiene problemas económicos. Teo podrá quedarse con el tío mientras necesite atención médica, pero después tendrá que irse. El tío teme que el grupo armado venga a buscarlo a su casa en unas semanas, y que también se lleven a su hijo de 13 años. No quiere arriesgarse.</a:t>
                      </a:r>
                    </a:p>
                    <a:p>
                      <a:endParaRPr lang="es-ES_tradnl" sz="1100" noProof="0" dirty="0">
                        <a:solidFill>
                          <a:schemeClr val="tx1"/>
                        </a:solidFill>
                      </a:endParaRPr>
                    </a:p>
                    <a:p>
                      <a:r>
                        <a:rPr lang="es-ES_tradnl" sz="1100" noProof="0" dirty="0">
                          <a:solidFill>
                            <a:schemeClr val="tx1"/>
                          </a:solidFill>
                        </a:rPr>
                        <a:t>La madre de Teo vive en un pueblo cercano; se volvió a casar y formó otra familia. Ahora Teo tiene dos hermanastras. La madre visitó a Teo en el hospital, y ambos lloraron porque hacía dos años que no se veían. Ella no puede acogerlo, por eso el tío se ofreció a hacerlo.</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838477542"/>
                  </a:ext>
                </a:extLst>
              </a:tr>
              <a:tr h="781976">
                <a:tc>
                  <a:txBody>
                    <a:bodyPr/>
                    <a:lstStyle/>
                    <a:p>
                      <a:r>
                        <a:rPr lang="es-ES_tradnl" sz="1100" b="1" u="none" noProof="0" dirty="0">
                          <a:solidFill>
                            <a:schemeClr val="tx1"/>
                          </a:solidFill>
                        </a:rPr>
                        <a:t>Comunidad</a:t>
                      </a:r>
                    </a:p>
                    <a:p>
                      <a:endParaRPr lang="es-ES_tradnl" sz="1100" u="none" noProof="0"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r>
                        <a:rPr lang="es-ES_tradnl" sz="1100" noProof="0" dirty="0">
                          <a:solidFill>
                            <a:schemeClr val="tx1"/>
                          </a:solidFill>
                        </a:rPr>
                        <a:t>La comunidad acepta al grupo armado ya que pertenece a la misma minoría étnica. No hay rechazo hacia los miembros del grupo armado. Sin embargo, la comunidad también intenta evitar el reclutamiento forzoso, y la presencia de Teo podría suponer un riesgo. El líder de la comunidad conoce bien a los miembros de alto rango del grupo armado. Le informó al tío que Teo debía marcharse en cuanto se sintiera mejor.</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269346332"/>
                  </a:ext>
                </a:extLst>
              </a:tr>
              <a:tr h="888303">
                <a:tc>
                  <a:txBody>
                    <a:bodyPr/>
                    <a:lstStyle/>
                    <a:p>
                      <a:r>
                        <a:rPr lang="es-ES_tradnl" sz="1100" b="1" u="none" noProof="0" dirty="0">
                          <a:solidFill>
                            <a:schemeClr val="tx1"/>
                          </a:solidFill>
                        </a:rPr>
                        <a:t>Opiniones y deseos del menor</a:t>
                      </a:r>
                    </a:p>
                    <a:p>
                      <a:endParaRPr lang="es-ES_tradnl" sz="1100" u="none" noProof="0"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r>
                        <a:rPr lang="es-ES_tradnl" sz="1100" noProof="0" dirty="0">
                          <a:solidFill>
                            <a:schemeClr val="tx1"/>
                          </a:solidFill>
                        </a:rPr>
                        <a:t>Teo dice que quiere volver a llevar una vida normal y encontrar un trabajo fijo. No está seguro de poder lograrlo. Cree que el grupo armado lo espera cuando sus heridas hayan sanado. Entretanto, está contento de poder quedarse con su tío. Se siente acogido y dice que lo tratan bien.</a:t>
                      </a:r>
                    </a:p>
                    <a:p>
                      <a:endParaRPr lang="es-ES_tradnl" sz="1100" noProof="0" dirty="0">
                        <a:solidFill>
                          <a:schemeClr val="tx1"/>
                        </a:solidFill>
                      </a:endParaRPr>
                    </a:p>
                    <a:p>
                      <a:r>
                        <a:rPr lang="es-ES_tradnl" sz="1100" noProof="0" dirty="0">
                          <a:solidFill>
                            <a:schemeClr val="tx1"/>
                          </a:solidFill>
                        </a:rPr>
                        <a:t>Nota: He intentado ponerme en contacto con su madre, pero no ha sido posible por el momento.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005799962"/>
                  </a:ext>
                </a:extLst>
              </a:tr>
            </a:tbl>
          </a:graphicData>
        </a:graphic>
      </p:graphicFrame>
      <p:sp>
        <p:nvSpPr>
          <p:cNvPr id="5" name="Hexagon 4">
            <a:extLst>
              <a:ext uri="{FF2B5EF4-FFF2-40B4-BE49-F238E27FC236}">
                <a16:creationId xmlns:a16="http://schemas.microsoft.com/office/drawing/2014/main" id="{8AA35E3D-7579-9544-D22F-9854DA76E0FD}"/>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AFB99DAF-9F39-8D7F-01FF-3586282C4679}"/>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3748CAAD-5D05-4753-FF04-10224869212C}"/>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6C9CC945-6DC4-A929-3284-34D16340A8CB}"/>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B4B35418-996E-BE37-25AF-BD2ECB0EC1B6}"/>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8641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B4685F10-A456-BC1A-C5A1-1F6EF7930381}"/>
              </a:ext>
            </a:extLst>
          </p:cNvPr>
          <p:cNvSpPr/>
          <p:nvPr/>
        </p:nvSpPr>
        <p:spPr>
          <a:xfrm>
            <a:off x="915914" y="1486966"/>
            <a:ext cx="957943" cy="95794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80446FE-3604-ED58-1295-79F39945CE9A}"/>
              </a:ext>
            </a:extLst>
          </p:cNvPr>
          <p:cNvSpPr/>
          <p:nvPr/>
        </p:nvSpPr>
        <p:spPr>
          <a:xfrm>
            <a:off x="915914" y="7588418"/>
            <a:ext cx="957943" cy="95794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AEE84B9-C56D-C2EE-B325-C48FD0020763}"/>
              </a:ext>
            </a:extLst>
          </p:cNvPr>
          <p:cNvSpPr/>
          <p:nvPr/>
        </p:nvSpPr>
        <p:spPr>
          <a:xfrm>
            <a:off x="2084296" y="1622835"/>
            <a:ext cx="4165873" cy="677644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FE4AD0F-7046-3A53-01BF-497F89F85AD1}"/>
              </a:ext>
            </a:extLst>
          </p:cNvPr>
          <p:cNvSpPr txBox="1"/>
          <p:nvPr/>
        </p:nvSpPr>
        <p:spPr>
          <a:xfrm>
            <a:off x="996000" y="1134671"/>
            <a:ext cx="5254172" cy="261610"/>
          </a:xfrm>
          <a:prstGeom prst="rect">
            <a:avLst/>
          </a:prstGeom>
          <a:noFill/>
        </p:spPr>
        <p:txBody>
          <a:bodyPr wrap="square" rtlCol="0">
            <a:spAutoFit/>
          </a:bodyPr>
          <a:lstStyle/>
          <a:p>
            <a:r>
              <a:rPr lang="en-US" sz="1100" dirty="0"/>
              <a:t>¿Qué </a:t>
            </a:r>
            <a:r>
              <a:rPr lang="en-US" sz="1100" dirty="0" err="1"/>
              <a:t>necesidades</a:t>
            </a:r>
            <a:r>
              <a:rPr lang="en-US" sz="1100" dirty="0"/>
              <a:t> ha identificado en el caso de Teo?</a:t>
            </a:r>
          </a:p>
        </p:txBody>
      </p:sp>
      <p:sp>
        <p:nvSpPr>
          <p:cNvPr id="7" name="TextBox 6">
            <a:extLst>
              <a:ext uri="{FF2B5EF4-FFF2-40B4-BE49-F238E27FC236}">
                <a16:creationId xmlns:a16="http://schemas.microsoft.com/office/drawing/2014/main" id="{2C53ECE1-D911-E689-32C0-17294F7407A2}"/>
              </a:ext>
            </a:extLst>
          </p:cNvPr>
          <p:cNvSpPr txBox="1"/>
          <p:nvPr/>
        </p:nvSpPr>
        <p:spPr>
          <a:xfrm>
            <a:off x="527913" y="2081405"/>
            <a:ext cx="1709055" cy="261610"/>
          </a:xfrm>
          <a:prstGeom prst="rect">
            <a:avLst/>
          </a:prstGeom>
          <a:noFill/>
        </p:spPr>
        <p:txBody>
          <a:bodyPr wrap="square">
            <a:spAutoFit/>
          </a:bodyPr>
          <a:lstStyle/>
          <a:p>
            <a:pPr algn="ctr"/>
            <a:r>
              <a:rPr lang="en-US" sz="1100" b="1" dirty="0" err="1"/>
              <a:t>Prioridad</a:t>
            </a:r>
            <a:r>
              <a:rPr lang="en-US" sz="1100" b="1" dirty="0"/>
              <a:t> </a:t>
            </a:r>
            <a:r>
              <a:rPr lang="en-US" sz="1100" b="1" dirty="0" err="1"/>
              <a:t>alta</a:t>
            </a:r>
            <a:endParaRPr lang="en-US" sz="1100" b="1" dirty="0"/>
          </a:p>
        </p:txBody>
      </p:sp>
      <p:sp>
        <p:nvSpPr>
          <p:cNvPr id="9" name="TextBox 8">
            <a:extLst>
              <a:ext uri="{FF2B5EF4-FFF2-40B4-BE49-F238E27FC236}">
                <a16:creationId xmlns:a16="http://schemas.microsoft.com/office/drawing/2014/main" id="{3F28DA4F-1E7D-E739-193D-7D673580CC34}"/>
              </a:ext>
            </a:extLst>
          </p:cNvPr>
          <p:cNvSpPr txBox="1"/>
          <p:nvPr/>
        </p:nvSpPr>
        <p:spPr>
          <a:xfrm>
            <a:off x="527912" y="1532150"/>
            <a:ext cx="1709055" cy="584775"/>
          </a:xfrm>
          <a:prstGeom prst="rect">
            <a:avLst/>
          </a:prstGeom>
          <a:noFill/>
        </p:spPr>
        <p:txBody>
          <a:bodyPr wrap="square">
            <a:spAutoFit/>
          </a:bodyPr>
          <a:lstStyle/>
          <a:p>
            <a:pPr algn="ctr"/>
            <a:r>
              <a:rPr lang="en-US" sz="3200" b="1" dirty="0">
                <a:solidFill>
                  <a:schemeClr val="accent4"/>
                </a:solidFill>
                <a:latin typeface="Britannic Bold" panose="020B0903060703020204" pitchFamily="34" charset="0"/>
              </a:rPr>
              <a:t>¡¡¡!!!</a:t>
            </a:r>
          </a:p>
        </p:txBody>
      </p:sp>
      <p:sp>
        <p:nvSpPr>
          <p:cNvPr id="10" name="TextBox 9">
            <a:extLst>
              <a:ext uri="{FF2B5EF4-FFF2-40B4-BE49-F238E27FC236}">
                <a16:creationId xmlns:a16="http://schemas.microsoft.com/office/drawing/2014/main" id="{A9C410F2-9F71-6D8D-A7EC-21605A021BCA}"/>
              </a:ext>
            </a:extLst>
          </p:cNvPr>
          <p:cNvSpPr txBox="1"/>
          <p:nvPr/>
        </p:nvSpPr>
        <p:spPr>
          <a:xfrm>
            <a:off x="527913" y="8137673"/>
            <a:ext cx="1709055" cy="261610"/>
          </a:xfrm>
          <a:prstGeom prst="rect">
            <a:avLst/>
          </a:prstGeom>
          <a:noFill/>
        </p:spPr>
        <p:txBody>
          <a:bodyPr wrap="square">
            <a:spAutoFit/>
          </a:bodyPr>
          <a:lstStyle/>
          <a:p>
            <a:pPr algn="ctr"/>
            <a:r>
              <a:rPr lang="en-US" sz="1100" b="1" dirty="0"/>
              <a:t>Prioridad baja</a:t>
            </a:r>
          </a:p>
        </p:txBody>
      </p:sp>
      <p:sp>
        <p:nvSpPr>
          <p:cNvPr id="15" name="TextBox 14">
            <a:extLst>
              <a:ext uri="{FF2B5EF4-FFF2-40B4-BE49-F238E27FC236}">
                <a16:creationId xmlns:a16="http://schemas.microsoft.com/office/drawing/2014/main" id="{30CAC53A-AE0E-C2E9-229B-FE1AFE4550A1}"/>
              </a:ext>
            </a:extLst>
          </p:cNvPr>
          <p:cNvSpPr txBox="1"/>
          <p:nvPr/>
        </p:nvSpPr>
        <p:spPr>
          <a:xfrm>
            <a:off x="527912" y="7588418"/>
            <a:ext cx="1709055" cy="584775"/>
          </a:xfrm>
          <a:prstGeom prst="rect">
            <a:avLst/>
          </a:prstGeom>
          <a:noFill/>
        </p:spPr>
        <p:txBody>
          <a:bodyPr wrap="square">
            <a:spAutoFit/>
          </a:bodyPr>
          <a:lstStyle/>
          <a:p>
            <a:pPr algn="ctr"/>
            <a:r>
              <a:rPr lang="en-US" sz="3200" b="1" dirty="0">
                <a:solidFill>
                  <a:schemeClr val="accent4"/>
                </a:solidFill>
                <a:latin typeface="Britannic Bold" panose="020B0903060703020204" pitchFamily="34" charset="0"/>
              </a:rPr>
              <a:t>¡!</a:t>
            </a:r>
          </a:p>
        </p:txBody>
      </p:sp>
      <p:cxnSp>
        <p:nvCxnSpPr>
          <p:cNvPr id="17" name="Straight Arrow Connector 16">
            <a:extLst>
              <a:ext uri="{FF2B5EF4-FFF2-40B4-BE49-F238E27FC236}">
                <a16:creationId xmlns:a16="http://schemas.microsoft.com/office/drawing/2014/main" id="{E9A02D8A-51D3-4301-2AE4-B3CE34CB6EE3}"/>
              </a:ext>
            </a:extLst>
          </p:cNvPr>
          <p:cNvCxnSpPr/>
          <p:nvPr/>
        </p:nvCxnSpPr>
        <p:spPr>
          <a:xfrm>
            <a:off x="1378857" y="2580778"/>
            <a:ext cx="0" cy="4804228"/>
          </a:xfrm>
          <a:prstGeom prst="straightConnector1">
            <a:avLst/>
          </a:prstGeom>
          <a:ln w="5715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9A32027-E311-95C0-F01B-32E93694B104}"/>
              </a:ext>
            </a:extLst>
          </p:cNvPr>
          <p:cNvSpPr txBox="1"/>
          <p:nvPr/>
        </p:nvSpPr>
        <p:spPr>
          <a:xfrm>
            <a:off x="996287" y="731678"/>
            <a:ext cx="5254042" cy="276999"/>
          </a:xfrm>
          <a:prstGeom prst="rect">
            <a:avLst/>
          </a:prstGeom>
          <a:noFill/>
        </p:spPr>
        <p:txBody>
          <a:bodyPr wrap="square" rtlCol="0">
            <a:spAutoFit/>
          </a:bodyPr>
          <a:lstStyle/>
          <a:p>
            <a:r>
              <a:rPr lang="en-US" sz="1200" b="1" dirty="0"/>
              <a:t>Parte 2: Necesidades de protección de la infancia</a:t>
            </a:r>
          </a:p>
        </p:txBody>
      </p:sp>
      <p:sp>
        <p:nvSpPr>
          <p:cNvPr id="21" name="Hexagon 20">
            <a:extLst>
              <a:ext uri="{FF2B5EF4-FFF2-40B4-BE49-F238E27FC236}">
                <a16:creationId xmlns:a16="http://schemas.microsoft.com/office/drawing/2014/main" id="{30019387-32F7-9707-D633-964B93B8492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a:extLst>
              <a:ext uri="{FF2B5EF4-FFF2-40B4-BE49-F238E27FC236}">
                <a16:creationId xmlns:a16="http://schemas.microsoft.com/office/drawing/2014/main" id="{90DC7A27-3450-4A93-7242-BF373DB08054}"/>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a:extLst>
              <a:ext uri="{FF2B5EF4-FFF2-40B4-BE49-F238E27FC236}">
                <a16:creationId xmlns:a16="http://schemas.microsoft.com/office/drawing/2014/main" id="{B8176061-E18B-B309-2D13-C324BD4A1B4A}"/>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0B83144D-842B-E8AC-90DF-FE4DCF43357B}"/>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B7B05D44-C6FC-5FCF-98EF-0140BE89F9D7}"/>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4429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CA7CC0-217C-8EF4-3B62-3F0EC8ECF2E8}"/>
              </a:ext>
            </a:extLst>
          </p:cNvPr>
          <p:cNvSpPr txBox="1"/>
          <p:nvPr/>
        </p:nvSpPr>
        <p:spPr>
          <a:xfrm>
            <a:off x="996287" y="731678"/>
            <a:ext cx="5254042" cy="276999"/>
          </a:xfrm>
          <a:prstGeom prst="rect">
            <a:avLst/>
          </a:prstGeom>
          <a:noFill/>
        </p:spPr>
        <p:txBody>
          <a:bodyPr wrap="square" rtlCol="0">
            <a:spAutoFit/>
          </a:bodyPr>
          <a:lstStyle/>
          <a:p>
            <a:r>
              <a:rPr lang="en-US" sz="1200" b="1" dirty="0"/>
              <a:t>Parte 3: </a:t>
            </a:r>
            <a:r>
              <a:rPr lang="en-US" sz="1200" b="1" dirty="0" err="1"/>
              <a:t>Mapa</a:t>
            </a:r>
            <a:r>
              <a:rPr lang="en-US" sz="1200" b="1" dirty="0"/>
              <a:t> de servicios</a:t>
            </a:r>
          </a:p>
        </p:txBody>
      </p:sp>
      <p:graphicFrame>
        <p:nvGraphicFramePr>
          <p:cNvPr id="6" name="Table 5">
            <a:extLst>
              <a:ext uri="{FF2B5EF4-FFF2-40B4-BE49-F238E27FC236}">
                <a16:creationId xmlns:a16="http://schemas.microsoft.com/office/drawing/2014/main" id="{8ADDCC66-990A-75FE-0FD5-67DAEC2F1C64}"/>
              </a:ext>
            </a:extLst>
          </p:cNvPr>
          <p:cNvGraphicFramePr>
            <a:graphicFrameLocks noGrp="1"/>
          </p:cNvGraphicFramePr>
          <p:nvPr>
            <p:extLst>
              <p:ext uri="{D42A27DB-BD31-4B8C-83A1-F6EECF244321}">
                <p14:modId xmlns:p14="http://schemas.microsoft.com/office/powerpoint/2010/main" val="3561414684"/>
              </p:ext>
            </p:extLst>
          </p:nvPr>
        </p:nvGraphicFramePr>
        <p:xfrm>
          <a:off x="996287" y="1221922"/>
          <a:ext cx="5254042" cy="10190305"/>
        </p:xfrm>
        <a:graphic>
          <a:graphicData uri="http://schemas.openxmlformats.org/drawingml/2006/table">
            <a:tbl>
              <a:tblPr>
                <a:tableStyleId>{5C22544A-7EE6-4342-B048-85BDC9FD1C3A}</a:tableStyleId>
              </a:tblPr>
              <a:tblGrid>
                <a:gridCol w="1028345">
                  <a:extLst>
                    <a:ext uri="{9D8B030D-6E8A-4147-A177-3AD203B41FA5}">
                      <a16:colId xmlns:a16="http://schemas.microsoft.com/office/drawing/2014/main" val="1504950620"/>
                    </a:ext>
                  </a:extLst>
                </a:gridCol>
                <a:gridCol w="591547">
                  <a:extLst>
                    <a:ext uri="{9D8B030D-6E8A-4147-A177-3AD203B41FA5}">
                      <a16:colId xmlns:a16="http://schemas.microsoft.com/office/drawing/2014/main" val="129402910"/>
                    </a:ext>
                  </a:extLst>
                </a:gridCol>
                <a:gridCol w="1687284">
                  <a:extLst>
                    <a:ext uri="{9D8B030D-6E8A-4147-A177-3AD203B41FA5}">
                      <a16:colId xmlns:a16="http://schemas.microsoft.com/office/drawing/2014/main" val="984450101"/>
                    </a:ext>
                  </a:extLst>
                </a:gridCol>
                <a:gridCol w="848634">
                  <a:extLst>
                    <a:ext uri="{9D8B030D-6E8A-4147-A177-3AD203B41FA5}">
                      <a16:colId xmlns:a16="http://schemas.microsoft.com/office/drawing/2014/main" val="1082158923"/>
                    </a:ext>
                  </a:extLst>
                </a:gridCol>
                <a:gridCol w="1098232">
                  <a:extLst>
                    <a:ext uri="{9D8B030D-6E8A-4147-A177-3AD203B41FA5}">
                      <a16:colId xmlns:a16="http://schemas.microsoft.com/office/drawing/2014/main" val="2377092678"/>
                    </a:ext>
                  </a:extLst>
                </a:gridCol>
              </a:tblGrid>
              <a:tr h="497553">
                <a:tc>
                  <a:txBody>
                    <a:bodyPr/>
                    <a:lstStyle/>
                    <a:p>
                      <a:pPr algn="ctr" fontAlgn="ctr"/>
                      <a:r>
                        <a:rPr lang="es-ES_tradnl" sz="800" b="1" u="none" strike="noStrike" noProof="0">
                          <a:effectLst/>
                        </a:rPr>
                        <a:t>Nombre de la organización</a:t>
                      </a:r>
                      <a:endParaRPr lang="es-ES_tradnl" sz="800" b="1" i="0" u="none" strike="noStrike" noProof="0">
                        <a:solidFill>
                          <a:srgbClr val="FFFFFF"/>
                        </a:solidFill>
                        <a:effectLst/>
                        <a:latin typeface="Calibri" panose="020F0502020204030204" pitchFamily="34" charset="0"/>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algn="ctr" fontAlgn="ctr"/>
                      <a:r>
                        <a:rPr lang="es-ES_tradnl" sz="800" b="1" u="none" strike="noStrike" noProof="0">
                          <a:effectLst/>
                        </a:rPr>
                        <a:t>Ubicación (dirección específica)</a:t>
                      </a:r>
                      <a:endParaRPr lang="es-ES_tradnl" sz="800" b="1" i="0" u="none" strike="noStrike" noProof="0">
                        <a:solidFill>
                          <a:srgbClr val="FFFFFF"/>
                        </a:solidFill>
                        <a:effectLst/>
                        <a:latin typeface="Calibri" panose="020F0502020204030204" pitchFamily="34" charset="0"/>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algn="ctr" fontAlgn="ctr"/>
                      <a:r>
                        <a:rPr lang="es-ES_tradnl" sz="800" b="1" u="none" strike="noStrike" noProof="0">
                          <a:effectLst/>
                        </a:rPr>
                        <a:t>Servicios (descripción detallada)</a:t>
                      </a:r>
                      <a:endParaRPr lang="es-ES_tradnl" sz="800" b="1" i="0" u="none" strike="noStrike" noProof="0">
                        <a:solidFill>
                          <a:srgbClr val="FFFFFF"/>
                        </a:solidFill>
                        <a:effectLst/>
                        <a:latin typeface="Calibri" panose="020F0502020204030204" pitchFamily="34" charset="0"/>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algn="ctr" fontAlgn="ctr"/>
                      <a:r>
                        <a:rPr lang="es-ES_tradnl" sz="800" b="1" u="none" strike="noStrike" noProof="0">
                          <a:effectLst/>
                        </a:rPr>
                        <a:t>Requisitos o perfil para recibir servicios</a:t>
                      </a:r>
                      <a:endParaRPr lang="es-ES_tradnl" sz="800" b="1" i="0" u="none" strike="noStrike" noProof="0">
                        <a:solidFill>
                          <a:srgbClr val="FFFFFF"/>
                        </a:solidFill>
                        <a:effectLst/>
                        <a:latin typeface="Calibri" panose="020F0502020204030204" pitchFamily="34" charset="0"/>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algn="ctr" fontAlgn="ctr"/>
                      <a:r>
                        <a:rPr lang="es-ES_tradnl" sz="800" b="1" u="none" strike="noStrike" noProof="0">
                          <a:effectLst/>
                        </a:rPr>
                        <a:t>Horario de apertura (horas y días en que están disponibles los servicios)</a:t>
                      </a:r>
                      <a:endParaRPr lang="es-ES_tradnl" sz="800" b="1" i="0" u="none" strike="noStrike" noProof="0">
                        <a:solidFill>
                          <a:srgbClr val="FFFFFF"/>
                        </a:solidFill>
                        <a:effectLst/>
                        <a:latin typeface="Calibri" panose="020F0502020204030204" pitchFamily="34" charset="0"/>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86450285"/>
                  </a:ext>
                </a:extLst>
              </a:tr>
              <a:tr h="389390">
                <a:tc>
                  <a:txBody>
                    <a:bodyPr/>
                    <a:lstStyle/>
                    <a:p>
                      <a:pPr algn="l" fontAlgn="b"/>
                      <a:r>
                        <a:rPr lang="es-ES_tradnl" sz="800" u="none" strike="noStrike" noProof="0">
                          <a:effectLst/>
                        </a:rPr>
                        <a:t>Salud para todos</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A 10 km</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Servicios de atención primaria a cargo de equipos móviles</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s-ES_tradnl" sz="800" u="none" strike="noStrike" noProof="0">
                          <a:effectLst/>
                        </a:rPr>
                        <a:t>Desplazados internos y comunidades de acogida</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De sábado a jueves de 8:00 a 16:30</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275714569"/>
                  </a:ext>
                </a:extLst>
              </a:tr>
              <a:tr h="281226">
                <a:tc>
                  <a:txBody>
                    <a:bodyPr/>
                    <a:lstStyle/>
                    <a:p>
                      <a:pPr algn="l" fontAlgn="b"/>
                      <a:r>
                        <a:rPr lang="es-ES_tradnl" sz="800" u="none" strike="noStrike" noProof="0">
                          <a:effectLst/>
                        </a:rPr>
                        <a:t>Centro de Salud Asti</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A 5 km</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Servicios médicos</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s-ES_tradnl" sz="800" u="none" strike="noStrike" noProof="0">
                          <a:effectLst/>
                        </a:rPr>
                        <a:t>Todos </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24/7 todos los días</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645504914"/>
                  </a:ext>
                </a:extLst>
              </a:tr>
              <a:tr h="389390">
                <a:tc>
                  <a:txBody>
                    <a:bodyPr/>
                    <a:lstStyle/>
                    <a:p>
                      <a:pPr algn="l" fontAlgn="b"/>
                      <a:r>
                        <a:rPr lang="es-ES_tradnl" sz="800" u="none" strike="noStrike" noProof="0">
                          <a:effectLst/>
                        </a:rPr>
                        <a:t>Centro Max Asti</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A 20 km</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Fisioterapia para personas con dificultades o discapacidades físicas</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s-ES_tradnl" sz="800" u="none" strike="noStrike" noProof="0">
                          <a:effectLst/>
                        </a:rPr>
                        <a:t>Desplazados internos y comunidades de acogida</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De sábado a jueves de 8:00 a 16:30</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30185505"/>
                  </a:ext>
                </a:extLst>
              </a:tr>
              <a:tr h="389390">
                <a:tc>
                  <a:txBody>
                    <a:bodyPr/>
                    <a:lstStyle/>
                    <a:p>
                      <a:pPr algn="l" fontAlgn="b"/>
                      <a:r>
                        <a:rPr lang="es-ES_tradnl" sz="800" u="none" strike="noStrike" noProof="0">
                          <a:effectLst/>
                        </a:rPr>
                        <a:t>Ley contra la Violencia (AAV)</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A 30 km</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Violencia de género y violencia sexual y por motivos de género; Asistencia jurídica y atención psicológica;</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s-ES_tradnl" sz="800" u="none" strike="noStrike" noProof="0">
                          <a:effectLst/>
                        </a:rPr>
                        <a:t>Desplazados internos y comunidades de acogida</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De sábado a jueves de 8:00 a 16:30</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281930440"/>
                  </a:ext>
                </a:extLst>
              </a:tr>
              <a:tr h="389390">
                <a:tc>
                  <a:txBody>
                    <a:bodyPr/>
                    <a:lstStyle/>
                    <a:p>
                      <a:pPr algn="l" fontAlgn="b"/>
                      <a:r>
                        <a:rPr lang="es-ES_tradnl" sz="800" u="none" strike="noStrike" noProof="0">
                          <a:effectLst/>
                        </a:rPr>
                        <a:t>Ley contra la Violencia (AAV)</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A 30 km</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Recursos económicos para la protección (PC, VG y protección general)</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s-ES_tradnl" sz="800" u="none" strike="noStrike" noProof="0">
                          <a:effectLst/>
                        </a:rPr>
                        <a:t>Desplazados internos y comunidades de acogida</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De sábado a jueves de 8:00 a 16:30</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489226034"/>
                  </a:ext>
                </a:extLst>
              </a:tr>
              <a:tr h="389390">
                <a:tc>
                  <a:txBody>
                    <a:bodyPr/>
                    <a:lstStyle/>
                    <a:p>
                      <a:pPr algn="l" fontAlgn="b"/>
                      <a:r>
                        <a:rPr lang="es-ES_tradnl" sz="800" u="none" strike="noStrike" noProof="0">
                          <a:effectLst/>
                        </a:rPr>
                        <a:t>Consejo Jurídico para los Refugiados (CLR)</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A 20 km</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Servicios jurídicos  (p. ej., asesoría, representación y expedición de documentos)</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s-ES_tradnl" sz="800" u="none" strike="noStrike" noProof="0">
                          <a:effectLst/>
                        </a:rPr>
                        <a:t>Desplazados internos</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De sábado a jueves de 8:00 a 16:30</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508801659"/>
                  </a:ext>
                </a:extLst>
              </a:tr>
              <a:tr h="389390">
                <a:tc>
                  <a:txBody>
                    <a:bodyPr/>
                    <a:lstStyle/>
                    <a:p>
                      <a:pPr algn="l" fontAlgn="b"/>
                      <a:r>
                        <a:rPr lang="es-ES_tradnl" sz="800" u="none" strike="noStrike" noProof="0">
                          <a:effectLst/>
                        </a:rPr>
                        <a:t>ACNUR</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A 40 km</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Registro e inscripción</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s-ES_tradnl" sz="800" u="none" strike="noStrike" noProof="0">
                          <a:effectLst/>
                        </a:rPr>
                        <a:t>Refugiados</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De sábado a jueves de 8:00 a 16:30</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84774191"/>
                  </a:ext>
                </a:extLst>
              </a:tr>
              <a:tr h="389390">
                <a:tc>
                  <a:txBody>
                    <a:bodyPr/>
                    <a:lstStyle/>
                    <a:p>
                      <a:pPr algn="l" fontAlgn="b"/>
                      <a:r>
                        <a:rPr lang="es-ES_tradnl" sz="800" u="none" strike="noStrike" noProof="0">
                          <a:effectLst/>
                        </a:rPr>
                        <a:t>CICR</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A 40 km</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Rastreo de familias, restablecimiento de vínculos familiares</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s-ES_tradnl" sz="800" u="none" strike="noStrike" noProof="0">
                          <a:effectLst/>
                        </a:rPr>
                        <a:t>Desplazados internos y refugiados</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De sábado a jueves de 8:00 a 16:30</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654007627"/>
                  </a:ext>
                </a:extLst>
              </a:tr>
              <a:tr h="389390">
                <a:tc>
                  <a:txBody>
                    <a:bodyPr/>
                    <a:lstStyle/>
                    <a:p>
                      <a:pPr algn="l" fontAlgn="b"/>
                      <a:r>
                        <a:rPr lang="es-ES_tradnl" sz="800" u="none" strike="noStrike" noProof="0">
                          <a:effectLst/>
                        </a:rPr>
                        <a:t>LOLs</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A 5 km</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Apoyo psicosocial familiar, apoyo psicosocial estructurado y habilidades para la vida</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s-ES_tradnl" sz="800" u="none" strike="noStrike" noProof="0">
                          <a:effectLst/>
                        </a:rPr>
                        <a:t>Refugiados, desplazados internos y comunidades de acogida</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De sábado a jueves de 8:00 a 16:30</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973100493"/>
                  </a:ext>
                </a:extLst>
              </a:tr>
              <a:tr h="389390">
                <a:tc>
                  <a:txBody>
                    <a:bodyPr/>
                    <a:lstStyle/>
                    <a:p>
                      <a:pPr algn="l" fontAlgn="b"/>
                      <a:r>
                        <a:rPr lang="es-ES_tradnl" sz="800" u="none" strike="noStrike" noProof="0">
                          <a:effectLst/>
                        </a:rPr>
                        <a:t>Desierto púrpura</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A 10 km</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Espacio infantil y club juvenil</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s-ES_tradnl" sz="800" u="none" strike="noStrike" noProof="0">
                          <a:effectLst/>
                        </a:rPr>
                        <a:t>Refugiados, desplazados internos y comunidades de acogida</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De sábado a jueves de 8:00 a 16:30</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613183760"/>
                  </a:ext>
                </a:extLst>
              </a:tr>
              <a:tr h="497553">
                <a:tc>
                  <a:txBody>
                    <a:bodyPr/>
                    <a:lstStyle/>
                    <a:p>
                      <a:pPr algn="l" fontAlgn="b"/>
                      <a:r>
                        <a:rPr lang="es-ES_tradnl" sz="800" u="none" strike="noStrike" noProof="0">
                          <a:effectLst/>
                        </a:rPr>
                        <a:t>Desierto púrpura</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A 10 km</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Actividades recreativas (dominó, ajedrez,..) y deportivas (fútbol, baloncesto, gimnasia, danza,..)</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s-ES_tradnl" sz="800" u="none" strike="noStrike" noProof="0">
                          <a:effectLst/>
                        </a:rPr>
                        <a:t>Comunidad de acogida</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De sábado a jueves de 8:00 a 16:30</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703787314"/>
                  </a:ext>
                </a:extLst>
              </a:tr>
              <a:tr h="389390">
                <a:tc>
                  <a:txBody>
                    <a:bodyPr/>
                    <a:lstStyle/>
                    <a:p>
                      <a:pPr algn="l" fontAlgn="b"/>
                      <a:r>
                        <a:rPr lang="es-ES_tradnl" sz="800" u="none" strike="noStrike" noProof="0">
                          <a:effectLst/>
                        </a:rPr>
                        <a:t>Aprender trabajando (LWW)</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A 15 km</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Formación profesional e inserción laboral</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s-ES_tradnl" sz="800" u="none" strike="noStrike" noProof="0">
                          <a:effectLst/>
                        </a:rPr>
                        <a:t>Desplazados internos </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De sábado a jueves de 8:00 a 16:30</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083685980"/>
                  </a:ext>
                </a:extLst>
              </a:tr>
              <a:tr h="389390">
                <a:tc>
                  <a:txBody>
                    <a:bodyPr/>
                    <a:lstStyle/>
                    <a:p>
                      <a:pPr algn="l" fontAlgn="b"/>
                      <a:r>
                        <a:rPr lang="es-ES_tradnl" sz="800" u="none" strike="noStrike" noProof="0">
                          <a:effectLst/>
                        </a:rPr>
                        <a:t>Comité Internacional de Protección de la Infancia (CIPI)</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A 15 km</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Gestión de casos de protección de la infancia</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s-ES_tradnl" sz="800" u="none" strike="noStrike" noProof="0">
                          <a:effectLst/>
                        </a:rPr>
                        <a:t>Desplazados internos y refugiados</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De sábado a jueves de 8:00 a 16:30</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022142992"/>
                  </a:ext>
                </a:extLst>
              </a:tr>
              <a:tr h="389390">
                <a:tc>
                  <a:txBody>
                    <a:bodyPr/>
                    <a:lstStyle/>
                    <a:p>
                      <a:pPr algn="l" fontAlgn="b"/>
                      <a:r>
                        <a:rPr lang="es-ES_tradnl" sz="800" u="none" strike="noStrike" noProof="0">
                          <a:effectLst/>
                        </a:rPr>
                        <a:t>Red de Fortalecimiento y Resiliencia (SRN)</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A 20 km</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Servicios SMAPS específicos y especializados</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s-ES_tradnl" sz="800" u="none" strike="noStrike" noProof="0">
                          <a:effectLst/>
                        </a:rPr>
                        <a:t>Desplazados internos y comunidades de acogida</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De sábado a jueves de 8:00 a 16:30</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943452678"/>
                  </a:ext>
                </a:extLst>
              </a:tr>
              <a:tr h="389390">
                <a:tc>
                  <a:txBody>
                    <a:bodyPr/>
                    <a:lstStyle/>
                    <a:p>
                      <a:pPr algn="l" fontAlgn="b"/>
                      <a:r>
                        <a:rPr lang="es-ES_tradnl" sz="800" b="0" i="0" u="none" strike="noStrike" noProof="0">
                          <a:solidFill>
                            <a:srgbClr val="000000"/>
                          </a:solidFill>
                          <a:effectLst/>
                          <a:latin typeface="Calibri" panose="020F0502020204030204" pitchFamily="34" charset="0"/>
                        </a:rPr>
                        <a:t>Open Vision</a:t>
                      </a: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A 50 km</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dirty="0">
                          <a:effectLst/>
                        </a:rPr>
                        <a:t>Atención residencial y refugio seguro para menores</a:t>
                      </a:r>
                      <a:endParaRPr lang="es-ES_tradnl" sz="800" b="0" i="0" u="none" strike="noStrike" noProof="0"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s-ES_tradnl" sz="800" u="none" strike="noStrike" noProof="0">
                          <a:effectLst/>
                        </a:rPr>
                        <a:t>Refugiados, desplazados internos y comunidades de acogida</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24/7 todos los días</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203135392"/>
                  </a:ext>
                </a:extLst>
              </a:tr>
              <a:tr h="389390">
                <a:tc>
                  <a:txBody>
                    <a:bodyPr/>
                    <a:lstStyle/>
                    <a:p>
                      <a:pPr algn="l" fontAlgn="b"/>
                      <a:r>
                        <a:rPr lang="es-ES_tradnl" sz="800" u="none" strike="noStrike" noProof="0">
                          <a:effectLst/>
                        </a:rPr>
                        <a:t>Open Vision</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A 50 km</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dirty="0">
                          <a:effectLst/>
                        </a:rPr>
                        <a:t>Equipo móvil de apoyo a las modalidades de acogida familiar</a:t>
                      </a:r>
                      <a:endParaRPr lang="es-ES_tradnl" sz="800" b="0" i="0" u="none" strike="noStrike" noProof="0"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s-ES_tradnl" sz="800" u="none" strike="noStrike" noProof="0">
                          <a:effectLst/>
                        </a:rPr>
                        <a:t>Refugiados, desplazados internos y comunidades de acogida</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De sábado a jueves de 8:00 a 16:30</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224763606"/>
                  </a:ext>
                </a:extLst>
              </a:tr>
              <a:tr h="389390">
                <a:tc>
                  <a:txBody>
                    <a:bodyPr/>
                    <a:lstStyle/>
                    <a:p>
                      <a:pPr algn="l" fontAlgn="b"/>
                      <a:r>
                        <a:rPr lang="es-ES_tradnl" sz="800" u="none" strike="noStrike" noProof="0">
                          <a:effectLst/>
                        </a:rPr>
                        <a:t>Dirección de Trabajo Social (Gobierno)</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A 20 km</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dirty="0">
                          <a:effectLst/>
                        </a:rPr>
                        <a:t>Protección de la infancia </a:t>
                      </a:r>
                      <a:endParaRPr lang="es-ES_tradnl" sz="800" b="0" i="0" u="none" strike="noStrike" noProof="0"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s-ES_tradnl" sz="800" u="none" strike="noStrike" noProof="0">
                          <a:effectLst/>
                        </a:rPr>
                        <a:t>Refugiados, desplazados internos y comunidades de acogida</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De sábado a jueves de 8:00 a 16:30</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161209282"/>
                  </a:ext>
                </a:extLst>
              </a:tr>
              <a:tr h="281226">
                <a:tc>
                  <a:txBody>
                    <a:bodyPr/>
                    <a:lstStyle/>
                    <a:p>
                      <a:pPr algn="l" fontAlgn="b"/>
                      <a:r>
                        <a:rPr lang="es-ES_tradnl" sz="800" u="none" strike="noStrike" noProof="0">
                          <a:effectLst/>
                        </a:rPr>
                        <a:t>Policía</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A 5 km</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a:effectLst/>
                        </a:rPr>
                        <a:t>Vigilancia</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s-ES_tradnl" sz="800" u="none" strike="noStrike" noProof="0">
                          <a:effectLst/>
                        </a:rPr>
                        <a:t>Todos </a:t>
                      </a:r>
                      <a:endParaRPr lang="es-ES_tradnl" sz="800" b="0" i="0" u="none" strike="noStrike" noProof="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s-ES_tradnl" sz="800" u="none" strike="noStrike" noProof="0" dirty="0">
                          <a:effectLst/>
                        </a:rPr>
                        <a:t>24/7 todos los días</a:t>
                      </a:r>
                      <a:endParaRPr lang="es-ES_tradnl" sz="800" b="0" i="0" u="none" strike="noStrike" noProof="0"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600045754"/>
                  </a:ext>
                </a:extLst>
              </a:tr>
            </a:tbl>
          </a:graphicData>
        </a:graphic>
      </p:graphicFrame>
      <p:sp>
        <p:nvSpPr>
          <p:cNvPr id="7" name="Hexagon 6">
            <a:extLst>
              <a:ext uri="{FF2B5EF4-FFF2-40B4-BE49-F238E27FC236}">
                <a16:creationId xmlns:a16="http://schemas.microsoft.com/office/drawing/2014/main" id="{0C1941C1-1CD2-03F5-ECA6-D8B6B88DCD1A}"/>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48D7ED10-CC42-FB83-DEA1-6DF4327E8B96}"/>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57AB31D3-C390-C177-CD1A-E33766556FEF}"/>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0AA9AB9-6B50-1162-2468-3188A3C2A7EF}"/>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1CF9A890-D336-F0D9-7E6E-722064BD1CB5}"/>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913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ACBBF6-813E-731B-6E58-E6F2493BEC09}"/>
              </a:ext>
            </a:extLst>
          </p:cNvPr>
          <p:cNvSpPr txBox="1"/>
          <p:nvPr/>
        </p:nvSpPr>
        <p:spPr>
          <a:xfrm>
            <a:off x="996287" y="1238738"/>
            <a:ext cx="4665478" cy="276999"/>
          </a:xfrm>
          <a:prstGeom prst="rect">
            <a:avLst/>
          </a:prstGeom>
          <a:noFill/>
        </p:spPr>
        <p:txBody>
          <a:bodyPr wrap="square" rtlCol="0">
            <a:spAutoFit/>
          </a:bodyPr>
          <a:lstStyle/>
          <a:p>
            <a:r>
              <a:rPr lang="es-ES_tradnl" sz="1200" b="1" spc="300">
                <a:solidFill>
                  <a:schemeClr val="tx1"/>
                </a:solidFill>
              </a:rPr>
              <a:t>OBJETIVO DEL MÓDULO</a:t>
            </a:r>
          </a:p>
        </p:txBody>
      </p:sp>
      <p:sp>
        <p:nvSpPr>
          <p:cNvPr id="11" name="TextBox 10">
            <a:extLst>
              <a:ext uri="{FF2B5EF4-FFF2-40B4-BE49-F238E27FC236}">
                <a16:creationId xmlns:a16="http://schemas.microsoft.com/office/drawing/2014/main" id="{83825406-9B36-6A20-DDAD-7F33C1CB7C96}"/>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5FC6C5"/>
                </a:highlight>
                <a:latin typeface="Calibri"/>
                <a:ea typeface="Calibri"/>
                <a:cs typeface="Calibri"/>
                <a:sym typeface="Calibri"/>
              </a:rPr>
              <a:t>SESIÓN 1: INICIO DEL MÓDULO</a:t>
            </a:r>
          </a:p>
        </p:txBody>
      </p:sp>
      <p:sp>
        <p:nvSpPr>
          <p:cNvPr id="13" name="TextBox 12">
            <a:extLst>
              <a:ext uri="{FF2B5EF4-FFF2-40B4-BE49-F238E27FC236}">
                <a16:creationId xmlns:a16="http://schemas.microsoft.com/office/drawing/2014/main" id="{C6EF8D43-B71D-8386-B204-C34986E4B5BB}"/>
              </a:ext>
            </a:extLst>
          </p:cNvPr>
          <p:cNvSpPr txBox="1"/>
          <p:nvPr/>
        </p:nvSpPr>
        <p:spPr>
          <a:xfrm>
            <a:off x="996287" y="1599327"/>
            <a:ext cx="5254042" cy="600164"/>
          </a:xfrm>
          <a:prstGeom prst="rect">
            <a:avLst/>
          </a:prstGeom>
          <a:noFill/>
        </p:spPr>
        <p:txBody>
          <a:bodyPr wrap="square" rtlCol="0">
            <a:spAutoFit/>
          </a:bodyPr>
          <a:lstStyle/>
          <a:p>
            <a:pPr marL="0" marR="0" lvl="0" indent="0" algn="l" rtl="0">
              <a:spcBef>
                <a:spcPts val="0"/>
              </a:spcBef>
              <a:spcAft>
                <a:spcPts val="0"/>
              </a:spcAft>
              <a:buNone/>
            </a:pPr>
            <a:r>
              <a:rPr lang="es-ES_tradnl" sz="1100">
                <a:solidFill>
                  <a:schemeClr val="tx1"/>
                </a:solidFill>
                <a:latin typeface="+mn-lt"/>
                <a:ea typeface="Arial"/>
                <a:cs typeface="Arial"/>
                <a:sym typeface="Arial"/>
              </a:rPr>
              <a:t>Dar la bienvenida, orientar a los/as participantes y propiciar una reflexión acerca de las competencias esenciales para los/as asistentes sociales en la gestión de casos de protección de la infancia.</a:t>
            </a:r>
          </a:p>
        </p:txBody>
      </p:sp>
      <p:sp>
        <p:nvSpPr>
          <p:cNvPr id="15" name="TextBox 14">
            <a:extLst>
              <a:ext uri="{FF2B5EF4-FFF2-40B4-BE49-F238E27FC236}">
                <a16:creationId xmlns:a16="http://schemas.microsoft.com/office/drawing/2014/main" id="{E14FEFAD-ADFB-9934-E954-65F91AA4F15E}"/>
              </a:ext>
            </a:extLst>
          </p:cNvPr>
          <p:cNvSpPr txBox="1"/>
          <p:nvPr/>
        </p:nvSpPr>
        <p:spPr>
          <a:xfrm>
            <a:off x="996287" y="2268414"/>
            <a:ext cx="5254042" cy="276999"/>
          </a:xfrm>
          <a:prstGeom prst="rect">
            <a:avLst/>
          </a:prstGeom>
          <a:noFill/>
        </p:spPr>
        <p:txBody>
          <a:bodyPr wrap="square" rtlCol="0">
            <a:spAutoFit/>
          </a:bodyPr>
          <a:lstStyle/>
          <a:p>
            <a:r>
              <a:rPr lang="es-ES_tradnl" sz="1200" b="1" spc="300">
                <a:solidFill>
                  <a:schemeClr val="tx1"/>
                </a:solidFill>
              </a:rPr>
              <a:t>OBJETIVOS DE APRENDIZAJE </a:t>
            </a:r>
          </a:p>
        </p:txBody>
      </p:sp>
      <p:sp>
        <p:nvSpPr>
          <p:cNvPr id="16" name="TextBox 15">
            <a:extLst>
              <a:ext uri="{FF2B5EF4-FFF2-40B4-BE49-F238E27FC236}">
                <a16:creationId xmlns:a16="http://schemas.microsoft.com/office/drawing/2014/main" id="{AD5BAEEA-FB4D-03CC-007A-E92C5D08F8A7}"/>
              </a:ext>
            </a:extLst>
          </p:cNvPr>
          <p:cNvSpPr txBox="1"/>
          <p:nvPr/>
        </p:nvSpPr>
        <p:spPr>
          <a:xfrm>
            <a:off x="1675087" y="2709806"/>
            <a:ext cx="4575242" cy="1785104"/>
          </a:xfrm>
          <a:prstGeom prst="rect">
            <a:avLst/>
          </a:prstGeom>
          <a:noFill/>
        </p:spPr>
        <p:txBody>
          <a:bodyPr wrap="square" rtlCol="0">
            <a:spAutoFit/>
          </a:bodyPr>
          <a:lstStyle/>
          <a:p>
            <a:pPr marL="0" marR="0" lvl="0" indent="0" algn="l" rtl="0">
              <a:spcBef>
                <a:spcPts val="0"/>
              </a:spcBef>
              <a:spcAft>
                <a:spcPts val="0"/>
              </a:spcAft>
              <a:buNone/>
            </a:pPr>
            <a:r>
              <a:rPr lang="es-ES_tradnl" sz="1100">
                <a:solidFill>
                  <a:schemeClr val="tx1"/>
                </a:solidFill>
                <a:latin typeface="+mn-lt"/>
                <a:ea typeface="Arial"/>
                <a:cs typeface="Arial"/>
                <a:sym typeface="Arial"/>
              </a:rPr>
              <a:t>Explicar las competencias que son esenciales para la gestión de casos de protección de la infancia en la acción humanitaria.</a:t>
            </a:r>
          </a:p>
          <a:p>
            <a:pPr marL="0" marR="0" lvl="0" indent="0" algn="l" rtl="0">
              <a:spcBef>
                <a:spcPts val="0"/>
              </a:spcBef>
              <a:spcAft>
                <a:spcPts val="0"/>
              </a:spcAft>
              <a:buNone/>
            </a:pPr>
            <a:endParaRPr lang="es-ES_tradnl" sz="1100">
              <a:ea typeface="Arial"/>
              <a:cs typeface="Arial"/>
              <a:sym typeface="Arial"/>
            </a:endParaRPr>
          </a:p>
          <a:p>
            <a:pPr marL="0" marR="0" lvl="0" indent="0" algn="l" rtl="0">
              <a:spcBef>
                <a:spcPts val="0"/>
              </a:spcBef>
              <a:spcAft>
                <a:spcPts val="0"/>
              </a:spcAft>
              <a:buNone/>
            </a:pPr>
            <a:endParaRPr lang="es-ES_tradnl" sz="1100">
              <a:ea typeface="Arial"/>
              <a:cs typeface="Arial"/>
              <a:sym typeface="Arial"/>
            </a:endParaRPr>
          </a:p>
          <a:p>
            <a:r>
              <a:rPr lang="es-ES_tradnl" sz="1100">
                <a:solidFill>
                  <a:schemeClr val="tx1"/>
                </a:solidFill>
                <a:latin typeface="+mn-lt"/>
                <a:ea typeface="Arial"/>
                <a:cs typeface="Arial"/>
                <a:sym typeface="Arial"/>
              </a:rPr>
              <a:t>Formular preguntas que nos ayuden a reflexionar sobre nuestras experiencias y llevar a cabo un ejercicio de reflexión. </a:t>
            </a:r>
          </a:p>
          <a:p>
            <a:pPr marL="0" marR="0" lvl="0" indent="0" algn="l" rtl="0">
              <a:spcBef>
                <a:spcPts val="0"/>
              </a:spcBef>
              <a:spcAft>
                <a:spcPts val="0"/>
              </a:spcAft>
              <a:buNone/>
            </a:pPr>
            <a:endParaRPr lang="es-ES_tradnl" sz="110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a:solidFill>
                <a:schemeClr val="tx1"/>
              </a:solidFill>
              <a:latin typeface="+mn-lt"/>
              <a:ea typeface="Arial"/>
              <a:cs typeface="Arial"/>
              <a:sym typeface="Arial"/>
            </a:endParaRPr>
          </a:p>
          <a:p>
            <a:pPr marL="0" marR="0" lvl="0" indent="0" algn="l" rtl="0">
              <a:spcBef>
                <a:spcPts val="0"/>
              </a:spcBef>
              <a:spcAft>
                <a:spcPts val="0"/>
              </a:spcAft>
              <a:buNone/>
            </a:pPr>
            <a:r>
              <a:rPr lang="es-ES_tradnl" sz="1100">
                <a:solidFill>
                  <a:schemeClr val="tx1"/>
                </a:solidFill>
                <a:latin typeface="+mn-lt"/>
                <a:ea typeface="Arial"/>
                <a:cs typeface="Arial"/>
                <a:sym typeface="Arial"/>
              </a:rPr>
              <a:t>Citar ejemplos relacionados con los principios rectores de la gestión de casos de protección de la infancia y analizarlos en detalle</a:t>
            </a:r>
          </a:p>
        </p:txBody>
      </p:sp>
      <p:grpSp>
        <p:nvGrpSpPr>
          <p:cNvPr id="17" name="Google Shape;149;p12">
            <a:extLst>
              <a:ext uri="{FF2B5EF4-FFF2-40B4-BE49-F238E27FC236}">
                <a16:creationId xmlns:a16="http://schemas.microsoft.com/office/drawing/2014/main" id="{75286434-9671-3904-71C2-2E6B15930049}"/>
              </a:ext>
            </a:extLst>
          </p:cNvPr>
          <p:cNvGrpSpPr/>
          <p:nvPr/>
        </p:nvGrpSpPr>
        <p:grpSpPr>
          <a:xfrm>
            <a:off x="1020268" y="2771366"/>
            <a:ext cx="559955" cy="387333"/>
            <a:chOff x="6878053" y="1156317"/>
            <a:chExt cx="1431178" cy="1039513"/>
          </a:xfrm>
          <a:solidFill>
            <a:schemeClr val="accent5"/>
          </a:solidFill>
        </p:grpSpPr>
        <p:grpSp>
          <p:nvGrpSpPr>
            <p:cNvPr id="18" name="Google Shape;150;p12">
              <a:extLst>
                <a:ext uri="{FF2B5EF4-FFF2-40B4-BE49-F238E27FC236}">
                  <a16:creationId xmlns:a16="http://schemas.microsoft.com/office/drawing/2014/main" id="{ED70D75E-7301-E9BB-46B6-01D82E847568}"/>
                </a:ext>
              </a:extLst>
            </p:cNvPr>
            <p:cNvGrpSpPr/>
            <p:nvPr/>
          </p:nvGrpSpPr>
          <p:grpSpPr>
            <a:xfrm>
              <a:off x="7672978" y="1156317"/>
              <a:ext cx="412941" cy="436880"/>
              <a:chOff x="243840" y="1676400"/>
              <a:chExt cx="701040" cy="741680"/>
            </a:xfrm>
            <a:grpFill/>
          </p:grpSpPr>
          <p:sp>
            <p:nvSpPr>
              <p:cNvPr id="21" name="Google Shape;151;p12">
                <a:extLst>
                  <a:ext uri="{FF2B5EF4-FFF2-40B4-BE49-F238E27FC236}">
                    <a16:creationId xmlns:a16="http://schemas.microsoft.com/office/drawing/2014/main" id="{0F169555-4BB2-09A5-DB23-FBF6D456EBE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2" name="Google Shape;152;p12">
                <a:extLst>
                  <a:ext uri="{FF2B5EF4-FFF2-40B4-BE49-F238E27FC236}">
                    <a16:creationId xmlns:a16="http://schemas.microsoft.com/office/drawing/2014/main" id="{93B05785-1967-E648-7A89-B90464FB3A4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19" name="Google Shape;153;p12">
              <a:extLst>
                <a:ext uri="{FF2B5EF4-FFF2-40B4-BE49-F238E27FC236}">
                  <a16:creationId xmlns:a16="http://schemas.microsoft.com/office/drawing/2014/main" id="{DCC5D1F6-690B-4071-C344-98A4EAC4C7E5}"/>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0" name="Google Shape;154;p12">
              <a:extLst>
                <a:ext uri="{FF2B5EF4-FFF2-40B4-BE49-F238E27FC236}">
                  <a16:creationId xmlns:a16="http://schemas.microsoft.com/office/drawing/2014/main" id="{120292ED-C543-DFE7-A312-B4E7FF0634CF}"/>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23" name="Google Shape;149;p12">
            <a:extLst>
              <a:ext uri="{FF2B5EF4-FFF2-40B4-BE49-F238E27FC236}">
                <a16:creationId xmlns:a16="http://schemas.microsoft.com/office/drawing/2014/main" id="{33EA5707-FE43-0054-091A-ABF93ADBE55D}"/>
              </a:ext>
            </a:extLst>
          </p:cNvPr>
          <p:cNvGrpSpPr/>
          <p:nvPr/>
        </p:nvGrpSpPr>
        <p:grpSpPr>
          <a:xfrm>
            <a:off x="1020268" y="3372760"/>
            <a:ext cx="559955" cy="387333"/>
            <a:chOff x="6878053" y="1156317"/>
            <a:chExt cx="1431178" cy="1039513"/>
          </a:xfrm>
          <a:solidFill>
            <a:schemeClr val="accent5"/>
          </a:solidFill>
        </p:grpSpPr>
        <p:grpSp>
          <p:nvGrpSpPr>
            <p:cNvPr id="24" name="Google Shape;150;p12">
              <a:extLst>
                <a:ext uri="{FF2B5EF4-FFF2-40B4-BE49-F238E27FC236}">
                  <a16:creationId xmlns:a16="http://schemas.microsoft.com/office/drawing/2014/main" id="{C66B75BC-F4E5-3310-B5AF-C607C27494C0}"/>
                </a:ext>
              </a:extLst>
            </p:cNvPr>
            <p:cNvGrpSpPr/>
            <p:nvPr/>
          </p:nvGrpSpPr>
          <p:grpSpPr>
            <a:xfrm>
              <a:off x="7672978" y="1156317"/>
              <a:ext cx="412941" cy="436880"/>
              <a:chOff x="243840" y="1676400"/>
              <a:chExt cx="701040" cy="741680"/>
            </a:xfrm>
            <a:grpFill/>
          </p:grpSpPr>
          <p:sp>
            <p:nvSpPr>
              <p:cNvPr id="27" name="Google Shape;151;p12">
                <a:extLst>
                  <a:ext uri="{FF2B5EF4-FFF2-40B4-BE49-F238E27FC236}">
                    <a16:creationId xmlns:a16="http://schemas.microsoft.com/office/drawing/2014/main" id="{F5D8A3D1-35AF-9BA7-23C7-01D812D19A98}"/>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8" name="Google Shape;152;p12">
                <a:extLst>
                  <a:ext uri="{FF2B5EF4-FFF2-40B4-BE49-F238E27FC236}">
                    <a16:creationId xmlns:a16="http://schemas.microsoft.com/office/drawing/2014/main" id="{95A9DC84-CB5F-1027-9065-B840A8BAED1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25" name="Google Shape;153;p12">
              <a:extLst>
                <a:ext uri="{FF2B5EF4-FFF2-40B4-BE49-F238E27FC236}">
                  <a16:creationId xmlns:a16="http://schemas.microsoft.com/office/drawing/2014/main" id="{5775BC4A-7A37-503C-5C12-8962C7C1C12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6" name="Google Shape;154;p12">
              <a:extLst>
                <a:ext uri="{FF2B5EF4-FFF2-40B4-BE49-F238E27FC236}">
                  <a16:creationId xmlns:a16="http://schemas.microsoft.com/office/drawing/2014/main" id="{BEF1B8E4-4412-2A93-E982-3F2B3D655F6B}"/>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29" name="Google Shape;149;p12">
            <a:extLst>
              <a:ext uri="{FF2B5EF4-FFF2-40B4-BE49-F238E27FC236}">
                <a16:creationId xmlns:a16="http://schemas.microsoft.com/office/drawing/2014/main" id="{A257B9A0-03D5-8BD9-A5EF-1936B34ADC3B}"/>
              </a:ext>
            </a:extLst>
          </p:cNvPr>
          <p:cNvGrpSpPr/>
          <p:nvPr/>
        </p:nvGrpSpPr>
        <p:grpSpPr>
          <a:xfrm>
            <a:off x="1020268" y="3959885"/>
            <a:ext cx="559955" cy="387333"/>
            <a:chOff x="6878053" y="1156317"/>
            <a:chExt cx="1431178" cy="1039513"/>
          </a:xfrm>
          <a:solidFill>
            <a:schemeClr val="accent5"/>
          </a:solidFill>
        </p:grpSpPr>
        <p:grpSp>
          <p:nvGrpSpPr>
            <p:cNvPr id="30" name="Google Shape;150;p12">
              <a:extLst>
                <a:ext uri="{FF2B5EF4-FFF2-40B4-BE49-F238E27FC236}">
                  <a16:creationId xmlns:a16="http://schemas.microsoft.com/office/drawing/2014/main" id="{2A9BA5E8-B74B-F084-AB46-38A1164B4D85}"/>
                </a:ext>
              </a:extLst>
            </p:cNvPr>
            <p:cNvGrpSpPr/>
            <p:nvPr/>
          </p:nvGrpSpPr>
          <p:grpSpPr>
            <a:xfrm>
              <a:off x="7672978" y="1156317"/>
              <a:ext cx="412941" cy="436880"/>
              <a:chOff x="243840" y="1676400"/>
              <a:chExt cx="701040" cy="741680"/>
            </a:xfrm>
            <a:grpFill/>
          </p:grpSpPr>
          <p:sp>
            <p:nvSpPr>
              <p:cNvPr id="38" name="Google Shape;151;p12">
                <a:extLst>
                  <a:ext uri="{FF2B5EF4-FFF2-40B4-BE49-F238E27FC236}">
                    <a16:creationId xmlns:a16="http://schemas.microsoft.com/office/drawing/2014/main" id="{B3C7CE38-0464-CEBF-867D-0F23393C47A9}"/>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9" name="Google Shape;152;p12">
                <a:extLst>
                  <a:ext uri="{FF2B5EF4-FFF2-40B4-BE49-F238E27FC236}">
                    <a16:creationId xmlns:a16="http://schemas.microsoft.com/office/drawing/2014/main" id="{7C757395-7B6F-0BDC-B11F-C032B4FCA80B}"/>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36" name="Google Shape;153;p12">
              <a:extLst>
                <a:ext uri="{FF2B5EF4-FFF2-40B4-BE49-F238E27FC236}">
                  <a16:creationId xmlns:a16="http://schemas.microsoft.com/office/drawing/2014/main" id="{7C3CA5D5-87E1-FA6B-73BC-5A9BE34DEF48}"/>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7" name="Google Shape;154;p12">
              <a:extLst>
                <a:ext uri="{FF2B5EF4-FFF2-40B4-BE49-F238E27FC236}">
                  <a16:creationId xmlns:a16="http://schemas.microsoft.com/office/drawing/2014/main" id="{DBD12AD0-F0F7-0358-BF37-862AF50EA97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46" name="Hexagon 45">
            <a:extLst>
              <a:ext uri="{FF2B5EF4-FFF2-40B4-BE49-F238E27FC236}">
                <a16:creationId xmlns:a16="http://schemas.microsoft.com/office/drawing/2014/main" id="{34442238-3D63-AD4F-8EB3-1EACB13673C6}"/>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Hexagon 46">
            <a:extLst>
              <a:ext uri="{FF2B5EF4-FFF2-40B4-BE49-F238E27FC236}">
                <a16:creationId xmlns:a16="http://schemas.microsoft.com/office/drawing/2014/main" id="{F7CB342E-7BFD-9F0E-CDBB-0A10B87B97D2}"/>
              </a:ext>
            </a:extLst>
          </p:cNvPr>
          <p:cNvSpPr/>
          <p:nvPr/>
        </p:nvSpPr>
        <p:spPr>
          <a:xfrm rot="1782986">
            <a:off x="286724" y="76395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Hexagon 47">
            <a:extLst>
              <a:ext uri="{FF2B5EF4-FFF2-40B4-BE49-F238E27FC236}">
                <a16:creationId xmlns:a16="http://schemas.microsoft.com/office/drawing/2014/main" id="{620CCC6E-E0D1-1EA0-5F36-6556F56188DF}"/>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Hexagon 48">
            <a:extLst>
              <a:ext uri="{FF2B5EF4-FFF2-40B4-BE49-F238E27FC236}">
                <a16:creationId xmlns:a16="http://schemas.microsoft.com/office/drawing/2014/main" id="{B914A4D5-3B72-7414-0693-2CD2720CFAB1}"/>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Hexagon 49">
            <a:extLst>
              <a:ext uri="{FF2B5EF4-FFF2-40B4-BE49-F238E27FC236}">
                <a16:creationId xmlns:a16="http://schemas.microsoft.com/office/drawing/2014/main" id="{ABB136CB-DD46-3C75-EEE9-BCBB67C5782C}"/>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3" name="TextBox 52">
            <a:extLst>
              <a:ext uri="{FF2B5EF4-FFF2-40B4-BE49-F238E27FC236}">
                <a16:creationId xmlns:a16="http://schemas.microsoft.com/office/drawing/2014/main" id="{E4D81E91-BBB5-A253-F4D0-52AAF163415D}"/>
              </a:ext>
            </a:extLst>
          </p:cNvPr>
          <p:cNvSpPr txBox="1"/>
          <p:nvPr/>
        </p:nvSpPr>
        <p:spPr>
          <a:xfrm>
            <a:off x="996287" y="4759665"/>
            <a:ext cx="5254042" cy="276999"/>
          </a:xfrm>
          <a:prstGeom prst="rect">
            <a:avLst/>
          </a:prstGeom>
          <a:noFill/>
        </p:spPr>
        <p:txBody>
          <a:bodyPr wrap="square" rtlCol="0">
            <a:spAutoFit/>
          </a:bodyPr>
          <a:lstStyle/>
          <a:p>
            <a:r>
              <a:rPr lang="es-ES_tradnl" sz="1200" b="1" spc="300">
                <a:solidFill>
                  <a:schemeClr val="tx1"/>
                </a:solidFill>
              </a:rPr>
              <a:t>REFLEXIÓN SOBRE EL NIVEL 1 </a:t>
            </a:r>
          </a:p>
        </p:txBody>
      </p:sp>
      <p:graphicFrame>
        <p:nvGraphicFramePr>
          <p:cNvPr id="54" name="Table 3">
            <a:extLst>
              <a:ext uri="{FF2B5EF4-FFF2-40B4-BE49-F238E27FC236}">
                <a16:creationId xmlns:a16="http://schemas.microsoft.com/office/drawing/2014/main" id="{147E663F-6266-7B90-FE27-8A729C22143E}"/>
              </a:ext>
            </a:extLst>
          </p:cNvPr>
          <p:cNvGraphicFramePr>
            <a:graphicFrameLocks noGrp="1"/>
          </p:cNvGraphicFramePr>
          <p:nvPr>
            <p:extLst>
              <p:ext uri="{D42A27DB-BD31-4B8C-83A1-F6EECF244321}">
                <p14:modId xmlns:p14="http://schemas.microsoft.com/office/powerpoint/2010/main" val="753613358"/>
              </p:ext>
            </p:extLst>
          </p:nvPr>
        </p:nvGraphicFramePr>
        <p:xfrm>
          <a:off x="986129" y="5267439"/>
          <a:ext cx="5254041" cy="3782430"/>
        </p:xfrm>
        <a:graphic>
          <a:graphicData uri="http://schemas.openxmlformats.org/drawingml/2006/table">
            <a:tbl>
              <a:tblPr firstRow="1" bandRow="1">
                <a:tableStyleId>{5940675A-B579-460E-94D1-54222C63F5DA}</a:tableStyleId>
              </a:tblPr>
              <a:tblGrid>
                <a:gridCol w="2644577">
                  <a:extLst>
                    <a:ext uri="{9D8B030D-6E8A-4147-A177-3AD203B41FA5}">
                      <a16:colId xmlns:a16="http://schemas.microsoft.com/office/drawing/2014/main" val="1779201371"/>
                    </a:ext>
                  </a:extLst>
                </a:gridCol>
                <a:gridCol w="2609464">
                  <a:extLst>
                    <a:ext uri="{9D8B030D-6E8A-4147-A177-3AD203B41FA5}">
                      <a16:colId xmlns:a16="http://schemas.microsoft.com/office/drawing/2014/main" val="2993327383"/>
                    </a:ext>
                  </a:extLst>
                </a:gridCol>
              </a:tblGrid>
              <a:tr h="409746">
                <a:tc>
                  <a:txBody>
                    <a:bodyPr/>
                    <a:lstStyle/>
                    <a:p>
                      <a:r>
                        <a:rPr lang="es-ES_tradnl" sz="1100" b="1" noProof="0">
                          <a:solidFill>
                            <a:schemeClr val="tx1"/>
                          </a:solidFill>
                        </a:rPr>
                        <a:t>Cosas más valiosas e útiles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s-ES_tradnl" sz="1100" b="1" noProof="0">
                          <a:solidFill>
                            <a:schemeClr val="tx1"/>
                          </a:solidFill>
                        </a:rPr>
                        <a:t>Cosas menos valiosas e útiles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24227811"/>
                  </a:ext>
                </a:extLst>
              </a:tr>
              <a:tr h="843171">
                <a:tc>
                  <a:txBody>
                    <a:bodyPr/>
                    <a:lstStyle/>
                    <a:p>
                      <a:endParaRPr lang="es-ES_tradnl" noProof="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_tradnl" noProof="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5280383"/>
                  </a:ext>
                </a:extLst>
              </a:tr>
              <a:tr h="843171">
                <a:tc>
                  <a:txBody>
                    <a:bodyPr/>
                    <a:lstStyle/>
                    <a:p>
                      <a:endParaRPr lang="es-ES_tradnl" noProof="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_tradnl" noProof="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75584"/>
                  </a:ext>
                </a:extLst>
              </a:tr>
              <a:tr h="843171">
                <a:tc>
                  <a:txBody>
                    <a:bodyPr/>
                    <a:lstStyle/>
                    <a:p>
                      <a:endParaRPr lang="es-ES_tradnl" noProof="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_tradnl" noProof="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239259"/>
                  </a:ext>
                </a:extLst>
              </a:tr>
              <a:tr h="843171">
                <a:tc>
                  <a:txBody>
                    <a:bodyPr/>
                    <a:lstStyle/>
                    <a:p>
                      <a:endParaRPr lang="es-ES_tradnl" noProof="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_tradnl" noProof="0"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74784"/>
                  </a:ext>
                </a:extLst>
              </a:tr>
            </a:tbl>
          </a:graphicData>
        </a:graphic>
      </p:graphicFrame>
    </p:spTree>
    <p:extLst>
      <p:ext uri="{BB962C8B-B14F-4D97-AF65-F5344CB8AC3E}">
        <p14:creationId xmlns:p14="http://schemas.microsoft.com/office/powerpoint/2010/main" val="2038630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BE9575E2-5118-5206-6962-2E8F19C518BE}"/>
              </a:ext>
            </a:extLst>
          </p:cNvPr>
          <p:cNvSpPr/>
          <p:nvPr/>
        </p:nvSpPr>
        <p:spPr>
          <a:xfrm rot="1782986">
            <a:off x="-1328855" y="5145441"/>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EB77213C-6B51-8ACC-BDA1-9C18E7EB82B2}"/>
              </a:ext>
            </a:extLst>
          </p:cNvPr>
          <p:cNvSpPr/>
          <p:nvPr/>
        </p:nvSpPr>
        <p:spPr>
          <a:xfrm rot="1782986">
            <a:off x="4678406" y="654853"/>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7C4A7E1C-17BC-4F78-5C83-427B3436207A}"/>
              </a:ext>
            </a:extLst>
          </p:cNvPr>
          <p:cNvSpPr/>
          <p:nvPr/>
        </p:nvSpPr>
        <p:spPr>
          <a:xfrm>
            <a:off x="2501900" y="2149381"/>
            <a:ext cx="3745466" cy="107118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TextBox 7">
            <a:extLst>
              <a:ext uri="{FF2B5EF4-FFF2-40B4-BE49-F238E27FC236}">
                <a16:creationId xmlns:a16="http://schemas.microsoft.com/office/drawing/2014/main" id="{E1308E49-8696-5D91-E1B4-9F5DE3FD2585}"/>
              </a:ext>
            </a:extLst>
          </p:cNvPr>
          <p:cNvSpPr txBox="1"/>
          <p:nvPr/>
        </p:nvSpPr>
        <p:spPr>
          <a:xfrm>
            <a:off x="993324" y="1696523"/>
            <a:ext cx="5264812" cy="600164"/>
          </a:xfrm>
          <a:prstGeom prst="rect">
            <a:avLst/>
          </a:prstGeom>
          <a:noFill/>
          <a:ln>
            <a:noFill/>
          </a:ln>
        </p:spPr>
        <p:txBody>
          <a:bodyPr wrap="square" rtlCol="0">
            <a:spAutoFit/>
          </a:bodyPr>
          <a:lstStyle/>
          <a:p>
            <a:r>
              <a:rPr lang="es-ES_tradnl" sz="1100" b="1"/>
              <a:t>Repase los objetivos de aprendizaje y escriba su reflexión.</a:t>
            </a:r>
          </a:p>
          <a:p>
            <a:r>
              <a:rPr lang="es-ES_tradnl" sz="1100" b="1"/>
              <a:t>
</a:t>
            </a:r>
          </a:p>
        </p:txBody>
      </p:sp>
      <p:sp>
        <p:nvSpPr>
          <p:cNvPr id="9" name="TextBox 8">
            <a:extLst>
              <a:ext uri="{FF2B5EF4-FFF2-40B4-BE49-F238E27FC236}">
                <a16:creationId xmlns:a16="http://schemas.microsoft.com/office/drawing/2014/main" id="{FE5310D2-E556-B810-D247-8DD03A7D8D41}"/>
              </a:ext>
            </a:extLst>
          </p:cNvPr>
          <p:cNvSpPr txBox="1"/>
          <p:nvPr/>
        </p:nvSpPr>
        <p:spPr>
          <a:xfrm>
            <a:off x="993326" y="2107349"/>
            <a:ext cx="1321602" cy="1366698"/>
          </a:xfrm>
          <a:prstGeom prst="rect">
            <a:avLst/>
          </a:prstGeom>
          <a:noFill/>
          <a:ln>
            <a:noFill/>
          </a:ln>
        </p:spPr>
        <p:txBody>
          <a:bodyPr wrap="square" lIns="90000" tIns="90000" rIns="90000" bIns="90000" rtlCol="0">
            <a:spAutoFit/>
          </a:bodyPr>
          <a:lstStyle/>
          <a:p>
            <a:r>
              <a:rPr lang="es-ES_tradnl" sz="1100"/>
              <a:t>¿En qué áreas o aspectos de la formación cree que tiene mayor confianza o conocimiento ahora? </a:t>
            </a:r>
          </a:p>
        </p:txBody>
      </p:sp>
      <p:sp>
        <p:nvSpPr>
          <p:cNvPr id="10" name="Rectangle 9">
            <a:extLst>
              <a:ext uri="{FF2B5EF4-FFF2-40B4-BE49-F238E27FC236}">
                <a16:creationId xmlns:a16="http://schemas.microsoft.com/office/drawing/2014/main" id="{A54C6C00-F0EC-26A5-3E51-594CF2310BAE}"/>
              </a:ext>
            </a:extLst>
          </p:cNvPr>
          <p:cNvSpPr/>
          <p:nvPr/>
        </p:nvSpPr>
        <p:spPr>
          <a:xfrm>
            <a:off x="2501900" y="3398040"/>
            <a:ext cx="3745466" cy="111893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TextBox 10">
            <a:extLst>
              <a:ext uri="{FF2B5EF4-FFF2-40B4-BE49-F238E27FC236}">
                <a16:creationId xmlns:a16="http://schemas.microsoft.com/office/drawing/2014/main" id="{80C17480-A43D-9DBB-25D4-EAE8B7447DDA}"/>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s-ES_tradnl" sz="1100"/>
              <a:t>¿Sobre qué objetivos de aprendizaje necesitaría más información, práctica o apoyo? </a:t>
            </a:r>
          </a:p>
        </p:txBody>
      </p:sp>
      <p:sp>
        <p:nvSpPr>
          <p:cNvPr id="12" name="TextBox 11">
            <a:extLst>
              <a:ext uri="{FF2B5EF4-FFF2-40B4-BE49-F238E27FC236}">
                <a16:creationId xmlns:a16="http://schemas.microsoft.com/office/drawing/2014/main" id="{E3BE98E6-D079-5FAB-465B-1EDF13CEDEE7}"/>
              </a:ext>
            </a:extLst>
          </p:cNvPr>
          <p:cNvSpPr txBox="1"/>
          <p:nvPr/>
        </p:nvSpPr>
        <p:spPr>
          <a:xfrm>
            <a:off x="993324" y="1264346"/>
            <a:ext cx="5254042" cy="276999"/>
          </a:xfrm>
          <a:prstGeom prst="rect">
            <a:avLst/>
          </a:prstGeom>
          <a:noFill/>
        </p:spPr>
        <p:txBody>
          <a:bodyPr wrap="square" rtlCol="0">
            <a:spAutoFit/>
          </a:bodyPr>
          <a:lstStyle/>
          <a:p>
            <a:r>
              <a:rPr lang="es-ES_tradnl" sz="1200" b="1" spc="300">
                <a:solidFill>
                  <a:schemeClr val="tx1"/>
                </a:solidFill>
              </a:rPr>
              <a:t>OBJETIVOS DE APRENDIZAJE</a:t>
            </a:r>
          </a:p>
        </p:txBody>
      </p:sp>
      <p:sp>
        <p:nvSpPr>
          <p:cNvPr id="13" name="TextBox 12">
            <a:extLst>
              <a:ext uri="{FF2B5EF4-FFF2-40B4-BE49-F238E27FC236}">
                <a16:creationId xmlns:a16="http://schemas.microsoft.com/office/drawing/2014/main" id="{E47CBA2E-32B1-9F61-FF6C-C722D24E44E1}"/>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1D8CC8"/>
                </a:highlight>
                <a:latin typeface="Calibri"/>
                <a:ea typeface="Calibri"/>
                <a:cs typeface="Calibri"/>
                <a:sym typeface="Calibri"/>
              </a:rPr>
              <a:t>SESIÓN 5: CIERRE DEL MÓDULO</a:t>
            </a:r>
          </a:p>
        </p:txBody>
      </p:sp>
      <p:sp>
        <p:nvSpPr>
          <p:cNvPr id="14" name="TextBox 13">
            <a:extLst>
              <a:ext uri="{FF2B5EF4-FFF2-40B4-BE49-F238E27FC236}">
                <a16:creationId xmlns:a16="http://schemas.microsoft.com/office/drawing/2014/main" id="{084BBA26-9229-031E-74C1-B2A2DAF3A869}"/>
              </a:ext>
            </a:extLst>
          </p:cNvPr>
          <p:cNvSpPr txBox="1"/>
          <p:nvPr/>
        </p:nvSpPr>
        <p:spPr>
          <a:xfrm>
            <a:off x="993324" y="5187134"/>
            <a:ext cx="5254042" cy="276999"/>
          </a:xfrm>
          <a:prstGeom prst="rect">
            <a:avLst/>
          </a:prstGeom>
          <a:noFill/>
        </p:spPr>
        <p:txBody>
          <a:bodyPr wrap="square" rtlCol="0">
            <a:spAutoFit/>
          </a:bodyPr>
          <a:lstStyle/>
          <a:p>
            <a:r>
              <a:rPr lang="es-ES_tradnl" sz="1200" b="1" spc="300">
                <a:solidFill>
                  <a:schemeClr val="tx1"/>
                </a:solidFill>
              </a:rPr>
              <a:t>REFLEXIÓN</a:t>
            </a:r>
          </a:p>
        </p:txBody>
      </p:sp>
      <p:sp>
        <p:nvSpPr>
          <p:cNvPr id="15" name="Rectangle 14">
            <a:extLst>
              <a:ext uri="{FF2B5EF4-FFF2-40B4-BE49-F238E27FC236}">
                <a16:creationId xmlns:a16="http://schemas.microsoft.com/office/drawing/2014/main" id="{EFC08F1F-5F4C-D7B7-1753-F68E3E0549B9}"/>
              </a:ext>
            </a:extLst>
          </p:cNvPr>
          <p:cNvSpPr/>
          <p:nvPr/>
        </p:nvSpPr>
        <p:spPr>
          <a:xfrm>
            <a:off x="2501900" y="5633117"/>
            <a:ext cx="3745466" cy="939353"/>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TextBox 15">
            <a:extLst>
              <a:ext uri="{FF2B5EF4-FFF2-40B4-BE49-F238E27FC236}">
                <a16:creationId xmlns:a16="http://schemas.microsoft.com/office/drawing/2014/main" id="{EE9CBD0C-B648-22B5-E17A-BDB441341991}"/>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s-ES_tradnl" sz="1100"/>
              <a:t>¿Qué ha llamado su atención?</a:t>
            </a:r>
          </a:p>
        </p:txBody>
      </p:sp>
      <p:sp>
        <p:nvSpPr>
          <p:cNvPr id="17" name="Rectangle 16">
            <a:extLst>
              <a:ext uri="{FF2B5EF4-FFF2-40B4-BE49-F238E27FC236}">
                <a16:creationId xmlns:a16="http://schemas.microsoft.com/office/drawing/2014/main" id="{B6F916A0-CE75-E6B3-5C14-911111171B39}"/>
              </a:ext>
            </a:extLst>
          </p:cNvPr>
          <p:cNvSpPr/>
          <p:nvPr/>
        </p:nvSpPr>
        <p:spPr>
          <a:xfrm>
            <a:off x="2501900" y="6753342"/>
            <a:ext cx="3745466" cy="9812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TextBox 17">
            <a:extLst>
              <a:ext uri="{FF2B5EF4-FFF2-40B4-BE49-F238E27FC236}">
                <a16:creationId xmlns:a16="http://schemas.microsoft.com/office/drawing/2014/main" id="{011200C8-4659-4A91-E05C-62EB743ACF37}"/>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s-ES_tradnl" sz="1100"/>
              <a:t>¿Qué ha sido difícil?</a:t>
            </a:r>
          </a:p>
        </p:txBody>
      </p:sp>
      <p:sp>
        <p:nvSpPr>
          <p:cNvPr id="19" name="Rectangle 18">
            <a:extLst>
              <a:ext uri="{FF2B5EF4-FFF2-40B4-BE49-F238E27FC236}">
                <a16:creationId xmlns:a16="http://schemas.microsoft.com/office/drawing/2014/main" id="{3061001D-D01A-0707-0589-7A911472EC34}"/>
              </a:ext>
            </a:extLst>
          </p:cNvPr>
          <p:cNvSpPr/>
          <p:nvPr/>
        </p:nvSpPr>
        <p:spPr>
          <a:xfrm>
            <a:off x="2501900" y="7928131"/>
            <a:ext cx="3745466" cy="9812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extBox 19">
            <a:extLst>
              <a:ext uri="{FF2B5EF4-FFF2-40B4-BE49-F238E27FC236}">
                <a16:creationId xmlns:a16="http://schemas.microsoft.com/office/drawing/2014/main" id="{BF17F69F-8502-4252-21DF-DDF0218FF58D}"/>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s-ES_tradnl" sz="1100"/>
              <a:t>¿Sobre qué le gustaría aprender más? </a:t>
            </a:r>
          </a:p>
        </p:txBody>
      </p:sp>
      <p:sp>
        <p:nvSpPr>
          <p:cNvPr id="21" name="Hexagon 20">
            <a:extLst>
              <a:ext uri="{FF2B5EF4-FFF2-40B4-BE49-F238E27FC236}">
                <a16:creationId xmlns:a16="http://schemas.microsoft.com/office/drawing/2014/main" id="{4BEC940F-F58F-796F-0332-8F688DF33960}"/>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Hexagon 21">
            <a:extLst>
              <a:ext uri="{FF2B5EF4-FFF2-40B4-BE49-F238E27FC236}">
                <a16:creationId xmlns:a16="http://schemas.microsoft.com/office/drawing/2014/main" id="{03E3DC95-C1FA-0C88-1F01-65560A0B0BC0}"/>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Hexagon 22">
            <a:extLst>
              <a:ext uri="{FF2B5EF4-FFF2-40B4-BE49-F238E27FC236}">
                <a16:creationId xmlns:a16="http://schemas.microsoft.com/office/drawing/2014/main" id="{9E54D8E1-32A3-8B8E-3775-D957A26BEBD1}"/>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2306CE1B-04EE-19F6-D689-AE99A41E2464}"/>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6C838360-722C-C1ED-38D8-2AACEFED6DD3}"/>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056859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B17A05-5160-3F1D-6F5D-CEFC4F447144}"/>
              </a:ext>
            </a:extLst>
          </p:cNvPr>
          <p:cNvSpPr/>
          <p:nvPr/>
        </p:nvSpPr>
        <p:spPr>
          <a:xfrm>
            <a:off x="0" y="0"/>
            <a:ext cx="6858000" cy="33147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538EB5D-BDBC-449C-4D32-9E96742D7F80}"/>
              </a:ext>
            </a:extLst>
          </p:cNvPr>
          <p:cNvSpPr txBox="1"/>
          <p:nvPr/>
        </p:nvSpPr>
        <p:spPr>
          <a:xfrm>
            <a:off x="752439" y="4817751"/>
            <a:ext cx="5061022" cy="4093428"/>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300" normalizeH="0" baseline="0" noProof="0" dirty="0">
                <a:ln>
                  <a:noFill/>
                </a:ln>
                <a:solidFill>
                  <a:schemeClr val="accent3">
                    <a:lumMod val="75000"/>
                  </a:schemeClr>
                </a:solidFill>
                <a:effectLst/>
                <a:uLnTx/>
                <a:uFillTx/>
                <a:latin typeface="Garamond" panose="02020404030301010803" pitchFamily="18" charset="0"/>
                <a:ea typeface="+mn-ea"/>
                <a:cs typeface="+mn-cs"/>
              </a:rPr>
              <a:t>MÓDULO 4</a:t>
            </a:r>
          </a:p>
          <a:p>
            <a:pPr marL="0" marR="0" lvl="0" indent="0" defTabSz="457200" rtl="0" eaLnBrk="1" fontAlgn="auto" latinLnBrk="0" hangingPunct="1">
              <a:lnSpc>
                <a:spcPct val="100000"/>
              </a:lnSpc>
              <a:spcBef>
                <a:spcPts val="0"/>
              </a:spcBef>
              <a:spcAft>
                <a:spcPts val="0"/>
              </a:spcAft>
              <a:buClrTx/>
              <a:buSzTx/>
              <a:buFontTx/>
              <a:buNone/>
              <a:tabLst/>
              <a:defRPr/>
            </a:pPr>
            <a:r>
              <a:rPr lang="es-ES_tradnl" sz="2000" b="1" spc="300" dirty="0">
                <a:solidFill>
                  <a:schemeClr val="accent3">
                    <a:lumMod val="75000"/>
                  </a:schemeClr>
                </a:solidFill>
                <a:latin typeface="Garamond" panose="02020404030301010803" pitchFamily="18" charset="0"/>
              </a:rPr>
              <a:t> </a:t>
            </a:r>
            <a:endParaRPr lang="es-ES_tradnl" sz="4400" b="1" dirty="0">
              <a:solidFill>
                <a:schemeClr val="accent3">
                  <a:lumMod val="75000"/>
                </a:schemeClr>
              </a:solidFill>
              <a:latin typeface="Garamond" panose="02020404030301010803" pitchFamily="18" charset="0"/>
            </a:endParaRPr>
          </a:p>
          <a:p>
            <a:r>
              <a:rPr lang="es-ES_tradnl" sz="4400" b="1" dirty="0">
                <a:solidFill>
                  <a:schemeClr val="accent3">
                    <a:lumMod val="75000"/>
                  </a:schemeClr>
                </a:solidFill>
                <a:latin typeface="Garamond" panose="02020404030301010803" pitchFamily="18" charset="0"/>
              </a:rPr>
              <a:t>Comunicación y competencias en salud mental y apoyo psicosocial (SMAPS)</a:t>
            </a:r>
          </a:p>
        </p:txBody>
      </p:sp>
      <p:grpSp>
        <p:nvGrpSpPr>
          <p:cNvPr id="10" name="Group 9">
            <a:extLst>
              <a:ext uri="{FF2B5EF4-FFF2-40B4-BE49-F238E27FC236}">
                <a16:creationId xmlns:a16="http://schemas.microsoft.com/office/drawing/2014/main" id="{C1942F81-C4C4-B615-20BC-06805E5A0CD4}"/>
              </a:ext>
            </a:extLst>
          </p:cNvPr>
          <p:cNvGrpSpPr/>
          <p:nvPr/>
        </p:nvGrpSpPr>
        <p:grpSpPr>
          <a:xfrm>
            <a:off x="500141" y="2100031"/>
            <a:ext cx="2348803" cy="2274262"/>
            <a:chOff x="7418569" y="901762"/>
            <a:chExt cx="1142910" cy="1106639"/>
          </a:xfrm>
        </p:grpSpPr>
        <p:sp>
          <p:nvSpPr>
            <p:cNvPr id="11" name="Hexagon 10">
              <a:extLst>
                <a:ext uri="{FF2B5EF4-FFF2-40B4-BE49-F238E27FC236}">
                  <a16:creationId xmlns:a16="http://schemas.microsoft.com/office/drawing/2014/main" id="{A123E7D5-632F-3710-44A8-BC8B32827CD7}"/>
                </a:ext>
              </a:extLst>
            </p:cNvPr>
            <p:cNvSpPr/>
            <p:nvPr/>
          </p:nvSpPr>
          <p:spPr>
            <a:xfrm rot="1782986">
              <a:off x="7418569" y="901762"/>
              <a:ext cx="1142910" cy="985264"/>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69241E58-AC49-F6E1-F556-199B1FFC0C90}"/>
                </a:ext>
              </a:extLst>
            </p:cNvPr>
            <p:cNvGrpSpPr/>
            <p:nvPr/>
          </p:nvGrpSpPr>
          <p:grpSpPr>
            <a:xfrm>
              <a:off x="7728977" y="1124962"/>
              <a:ext cx="694936" cy="883439"/>
              <a:chOff x="5532029" y="1778008"/>
              <a:chExt cx="1463806" cy="1860868"/>
            </a:xfrm>
            <a:solidFill>
              <a:schemeClr val="bg1"/>
            </a:solidFill>
          </p:grpSpPr>
          <p:grpSp>
            <p:nvGrpSpPr>
              <p:cNvPr id="13" name="Group 12">
                <a:extLst>
                  <a:ext uri="{FF2B5EF4-FFF2-40B4-BE49-F238E27FC236}">
                    <a16:creationId xmlns:a16="http://schemas.microsoft.com/office/drawing/2014/main" id="{4EB1F64E-90BA-9B99-3DF1-1F8E160B0E45}"/>
                  </a:ext>
                </a:extLst>
              </p:cNvPr>
              <p:cNvGrpSpPr/>
              <p:nvPr/>
            </p:nvGrpSpPr>
            <p:grpSpPr>
              <a:xfrm>
                <a:off x="5532029" y="1778008"/>
                <a:ext cx="723055" cy="1860868"/>
                <a:chOff x="2068313" y="2482622"/>
                <a:chExt cx="376359" cy="968604"/>
              </a:xfrm>
              <a:grpFill/>
            </p:grpSpPr>
            <p:sp>
              <p:nvSpPr>
                <p:cNvPr id="15" name="Round Same Side Corner Rectangle 23">
                  <a:extLst>
                    <a:ext uri="{FF2B5EF4-FFF2-40B4-BE49-F238E27FC236}">
                      <a16:creationId xmlns:a16="http://schemas.microsoft.com/office/drawing/2014/main" id="{D2EAB2C9-B2C8-1763-4FC8-5D1C518325B3}"/>
                    </a:ext>
                  </a:extLst>
                </p:cNvPr>
                <p:cNvSpPr/>
                <p:nvPr/>
              </p:nvSpPr>
              <p:spPr>
                <a:xfrm>
                  <a:off x="2071073" y="2923618"/>
                  <a:ext cx="372129" cy="52760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E2B7064B-8BF5-FA11-7D15-5D6EB94E36C0}"/>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Speech Bubble: Rectangle with Corners Rounded 13">
                <a:extLst>
                  <a:ext uri="{FF2B5EF4-FFF2-40B4-BE49-F238E27FC236}">
                    <a16:creationId xmlns:a16="http://schemas.microsoft.com/office/drawing/2014/main" id="{BA389796-9569-8311-E98B-E206B0A7687F}"/>
                  </a:ext>
                </a:extLst>
              </p:cNvPr>
              <p:cNvSpPr/>
              <p:nvPr/>
            </p:nvSpPr>
            <p:spPr>
              <a:xfrm>
                <a:off x="6535544" y="1996974"/>
                <a:ext cx="460291" cy="327241"/>
              </a:xfrm>
              <a:prstGeom prst="wedgeRoundRectCallout">
                <a:avLst>
                  <a:gd name="adj1" fmla="val -69318"/>
                  <a:gd name="adj2" fmla="val 26564"/>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085001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6A94A7-CB7D-00B5-33DC-CE6748FC9FB0}"/>
              </a:ext>
            </a:extLst>
          </p:cNvPr>
          <p:cNvSpPr txBox="1"/>
          <p:nvPr/>
        </p:nvSpPr>
        <p:spPr>
          <a:xfrm>
            <a:off x="1540635" y="1310779"/>
            <a:ext cx="4682543" cy="1862048"/>
          </a:xfrm>
          <a:prstGeom prst="rect">
            <a:avLst/>
          </a:prstGeom>
          <a:noFill/>
        </p:spPr>
        <p:txBody>
          <a:bodyPr wrap="square" rtlCol="0">
            <a:spAutoFit/>
          </a:bodyPr>
          <a:lstStyle/>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1: </a:t>
            </a:r>
            <a:r>
              <a:rPr lang="es-ES_tradnl" sz="1100" dirty="0">
                <a:solidFill>
                  <a:schemeClr val="tx1"/>
                </a:solidFill>
                <a:latin typeface="Calibri"/>
                <a:ea typeface="Calibri"/>
                <a:cs typeface="Calibri"/>
                <a:sym typeface="Calibri"/>
              </a:rPr>
              <a:t>Inicio del módulo</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2: </a:t>
            </a:r>
            <a:r>
              <a:rPr lang="es-ES_tradnl" sz="1100" dirty="0">
                <a:solidFill>
                  <a:schemeClr val="tx1"/>
                </a:solidFill>
                <a:latin typeface="Calibri"/>
                <a:ea typeface="Calibri"/>
                <a:cs typeface="Calibri"/>
                <a:sym typeface="Calibri"/>
              </a:rPr>
              <a:t>¿Qué técnicas de comunicación puedo utilizar? </a:t>
            </a:r>
          </a:p>
          <a:p>
            <a:pPr>
              <a:spcAft>
                <a:spcPts val="1800"/>
              </a:spcAft>
            </a:pPr>
            <a:r>
              <a:rPr lang="es-ES_tradnl" sz="1100" b="1" dirty="0">
                <a:solidFill>
                  <a:schemeClr val="tx1"/>
                </a:solidFill>
                <a:latin typeface="Calibri"/>
                <a:ea typeface="Calibri"/>
                <a:cs typeface="Calibri"/>
                <a:sym typeface="Calibri"/>
              </a:rPr>
              <a:t>Sesión 3: </a:t>
            </a:r>
            <a:r>
              <a:rPr lang="es-ES_tradnl" sz="1100" dirty="0">
                <a:solidFill>
                  <a:schemeClr val="tx1"/>
                </a:solidFill>
                <a:latin typeface="Calibri"/>
                <a:ea typeface="Calibri"/>
                <a:cs typeface="Calibri"/>
                <a:sym typeface="Calibri"/>
              </a:rPr>
              <a:t>¿ Cuáles son las competencias en SMAPS para la gestión de casos? </a:t>
            </a:r>
          </a:p>
          <a:p>
            <a:pPr>
              <a:spcAft>
                <a:spcPts val="1800"/>
              </a:spcAft>
            </a:pPr>
            <a:r>
              <a:rPr lang="es-ES_tradnl" sz="1100" b="1" dirty="0">
                <a:solidFill>
                  <a:schemeClr val="tx1"/>
                </a:solidFill>
                <a:latin typeface="Calibri"/>
                <a:ea typeface="Calibri"/>
                <a:cs typeface="Calibri"/>
                <a:sym typeface="Calibri"/>
              </a:rPr>
              <a:t>Sesión 4: </a:t>
            </a:r>
            <a:r>
              <a:rPr lang="es-ES_tradnl" sz="1100" dirty="0">
                <a:solidFill>
                  <a:schemeClr val="tx1"/>
                </a:solidFill>
                <a:latin typeface="Calibri"/>
                <a:ea typeface="Calibri"/>
                <a:cs typeface="Calibri"/>
                <a:sym typeface="Calibri"/>
              </a:rPr>
              <a:t>¿Qué técnicas puedo utilizar para promover el cambio? </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5: </a:t>
            </a:r>
            <a:r>
              <a:rPr lang="es-ES_tradnl" sz="1100" dirty="0">
                <a:solidFill>
                  <a:schemeClr val="tx1"/>
                </a:solidFill>
                <a:latin typeface="Calibri"/>
                <a:ea typeface="Calibri"/>
                <a:cs typeface="Calibri"/>
                <a:sym typeface="Calibri"/>
              </a:rPr>
              <a:t>Cierre del módulo </a:t>
            </a:r>
          </a:p>
        </p:txBody>
      </p:sp>
      <p:sp>
        <p:nvSpPr>
          <p:cNvPr id="4" name="TextBox 3">
            <a:extLst>
              <a:ext uri="{FF2B5EF4-FFF2-40B4-BE49-F238E27FC236}">
                <a16:creationId xmlns:a16="http://schemas.microsoft.com/office/drawing/2014/main" id="{C55E81BB-3F0F-B92B-7842-9CE1E5D84BA4}"/>
              </a:ext>
            </a:extLst>
          </p:cNvPr>
          <p:cNvSpPr txBox="1"/>
          <p:nvPr/>
        </p:nvSpPr>
        <p:spPr>
          <a:xfrm>
            <a:off x="1064660" y="1310779"/>
            <a:ext cx="503127" cy="1862048"/>
          </a:xfrm>
          <a:prstGeom prst="rect">
            <a:avLst/>
          </a:prstGeom>
          <a:noFill/>
        </p:spPr>
        <p:txBody>
          <a:bodyPr wrap="square" rtlCol="0">
            <a:spAutoFit/>
          </a:bodyPr>
          <a:lstStyle/>
          <a:p>
            <a:pPr>
              <a:spcAft>
                <a:spcPts val="1800"/>
              </a:spcAft>
            </a:pPr>
            <a:r>
              <a:rPr lang="en-US" sz="1100" dirty="0">
                <a:solidFill>
                  <a:schemeClr val="tx1"/>
                </a:solidFill>
                <a:latin typeface="+mn-lt"/>
              </a:rPr>
              <a:t>53</a:t>
            </a:r>
          </a:p>
          <a:p>
            <a:pPr>
              <a:spcAft>
                <a:spcPts val="1800"/>
              </a:spcAft>
            </a:pPr>
            <a:r>
              <a:rPr lang="en-US" sz="1100" dirty="0"/>
              <a:t>54</a:t>
            </a:r>
          </a:p>
          <a:p>
            <a:pPr>
              <a:spcAft>
                <a:spcPts val="1800"/>
              </a:spcAft>
            </a:pPr>
            <a:r>
              <a:rPr lang="en-US" sz="1100" dirty="0">
                <a:solidFill>
                  <a:schemeClr val="tx1"/>
                </a:solidFill>
                <a:latin typeface="+mn-lt"/>
              </a:rPr>
              <a:t>55</a:t>
            </a:r>
          </a:p>
          <a:p>
            <a:pPr>
              <a:spcAft>
                <a:spcPts val="1800"/>
              </a:spcAft>
            </a:pPr>
            <a:r>
              <a:rPr lang="en-US" sz="1100" dirty="0">
                <a:solidFill>
                  <a:schemeClr val="tx1"/>
                </a:solidFill>
                <a:latin typeface="+mn-lt"/>
              </a:rPr>
              <a:t>61</a:t>
            </a:r>
          </a:p>
          <a:p>
            <a:pPr>
              <a:spcAft>
                <a:spcPts val="1800"/>
              </a:spcAft>
            </a:pPr>
            <a:r>
              <a:rPr lang="en-US" sz="1100" dirty="0"/>
              <a:t>66</a:t>
            </a:r>
            <a:endParaRPr lang="en-US" sz="1100" dirty="0">
              <a:solidFill>
                <a:schemeClr val="tx1"/>
              </a:solidFill>
              <a:latin typeface="+mn-lt"/>
            </a:endParaRPr>
          </a:p>
        </p:txBody>
      </p:sp>
      <p:sp>
        <p:nvSpPr>
          <p:cNvPr id="5" name="TextBox 4">
            <a:extLst>
              <a:ext uri="{FF2B5EF4-FFF2-40B4-BE49-F238E27FC236}">
                <a16:creationId xmlns:a16="http://schemas.microsoft.com/office/drawing/2014/main" id="{C096E4EF-83E8-F4A2-8680-50397F974B56}"/>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ÍNDICE DE CONTENIDOS</a:t>
            </a:r>
          </a:p>
        </p:txBody>
      </p:sp>
      <p:sp>
        <p:nvSpPr>
          <p:cNvPr id="6" name="Hexagon 5">
            <a:extLst>
              <a:ext uri="{FF2B5EF4-FFF2-40B4-BE49-F238E27FC236}">
                <a16:creationId xmlns:a16="http://schemas.microsoft.com/office/drawing/2014/main" id="{7216CE50-F10D-13A5-C2B1-2F378B8BE4BD}"/>
              </a:ext>
            </a:extLst>
          </p:cNvPr>
          <p:cNvSpPr/>
          <p:nvPr/>
        </p:nvSpPr>
        <p:spPr>
          <a:xfrm rot="1782986">
            <a:off x="286724" y="30111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E83EB363-E573-F6F2-481C-C4EBF044D382}"/>
              </a:ext>
            </a:extLst>
          </p:cNvPr>
          <p:cNvSpPr/>
          <p:nvPr/>
        </p:nvSpPr>
        <p:spPr>
          <a:xfrm rot="1782986">
            <a:off x="286724" y="76395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F37EA817-8732-18F3-34FF-E5276A5B3633}"/>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071CA46C-E43E-6342-76FE-55ED35EE5457}"/>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9F706BF8-ADE4-AA60-7CE0-41B5AF609D60}"/>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C1205B4-AC86-D435-F53B-C45BE62499F1}"/>
              </a:ext>
            </a:extLst>
          </p:cNvPr>
          <p:cNvGrpSpPr/>
          <p:nvPr/>
        </p:nvGrpSpPr>
        <p:grpSpPr>
          <a:xfrm>
            <a:off x="5219701" y="7556500"/>
            <a:ext cx="1087450" cy="1534390"/>
            <a:chOff x="5532029" y="1778008"/>
            <a:chExt cx="1463806" cy="2065428"/>
          </a:xfrm>
          <a:solidFill>
            <a:schemeClr val="accent3">
              <a:lumMod val="20000"/>
              <a:lumOff val="80000"/>
            </a:schemeClr>
          </a:solidFill>
        </p:grpSpPr>
        <p:grpSp>
          <p:nvGrpSpPr>
            <p:cNvPr id="11" name="Group 10">
              <a:extLst>
                <a:ext uri="{FF2B5EF4-FFF2-40B4-BE49-F238E27FC236}">
                  <a16:creationId xmlns:a16="http://schemas.microsoft.com/office/drawing/2014/main" id="{F6B694B9-FC39-7076-6D61-02B20F9E9A6D}"/>
                </a:ext>
              </a:extLst>
            </p:cNvPr>
            <p:cNvGrpSpPr/>
            <p:nvPr/>
          </p:nvGrpSpPr>
          <p:grpSpPr>
            <a:xfrm>
              <a:off x="5532029" y="1778008"/>
              <a:ext cx="723055" cy="2065428"/>
              <a:chOff x="2068313" y="2482622"/>
              <a:chExt cx="376359" cy="1075080"/>
            </a:xfrm>
            <a:grpFill/>
          </p:grpSpPr>
          <p:sp>
            <p:nvSpPr>
              <p:cNvPr id="15" name="Round Same Side Corner Rectangle 23">
                <a:extLst>
                  <a:ext uri="{FF2B5EF4-FFF2-40B4-BE49-F238E27FC236}">
                    <a16:creationId xmlns:a16="http://schemas.microsoft.com/office/drawing/2014/main" id="{C87217CC-FEA2-D0E5-3D2D-6BCEE33964D5}"/>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D8A2BD5-840E-1C72-113B-AABF28F82AF6}"/>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Speech Bubble: Rectangle with Corners Rounded 12">
              <a:extLst>
                <a:ext uri="{FF2B5EF4-FFF2-40B4-BE49-F238E27FC236}">
                  <a16:creationId xmlns:a16="http://schemas.microsoft.com/office/drawing/2014/main" id="{92BC3849-DE95-9D1D-6888-4A258F61F399}"/>
                </a:ext>
              </a:extLst>
            </p:cNvPr>
            <p:cNvSpPr/>
            <p:nvPr/>
          </p:nvSpPr>
          <p:spPr>
            <a:xfrm>
              <a:off x="6535544" y="1996974"/>
              <a:ext cx="460291" cy="327241"/>
            </a:xfrm>
            <a:prstGeom prst="wedgeRoundRectCallout">
              <a:avLst>
                <a:gd name="adj1" fmla="val -69318"/>
                <a:gd name="adj2" fmla="val 26564"/>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08967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4160D8-FBD5-586D-6559-BD470383467F}"/>
              </a:ext>
            </a:extLst>
          </p:cNvPr>
          <p:cNvSpPr txBox="1"/>
          <p:nvPr/>
        </p:nvSpPr>
        <p:spPr>
          <a:xfrm>
            <a:off x="996287" y="1238738"/>
            <a:ext cx="4665478" cy="276999"/>
          </a:xfrm>
          <a:prstGeom prst="rect">
            <a:avLst/>
          </a:prstGeom>
          <a:noFill/>
        </p:spPr>
        <p:txBody>
          <a:bodyPr wrap="square" rtlCol="0">
            <a:spAutoFit/>
          </a:bodyPr>
          <a:lstStyle/>
          <a:p>
            <a:r>
              <a:rPr lang="es-ES_tradnl" sz="1200" b="1" spc="300">
                <a:solidFill>
                  <a:schemeClr val="tx1"/>
                </a:solidFill>
              </a:rPr>
              <a:t>OBJETIVO DEL MÓDULO</a:t>
            </a:r>
          </a:p>
        </p:txBody>
      </p:sp>
      <p:sp>
        <p:nvSpPr>
          <p:cNvPr id="3" name="TextBox 2">
            <a:extLst>
              <a:ext uri="{FF2B5EF4-FFF2-40B4-BE49-F238E27FC236}">
                <a16:creationId xmlns:a16="http://schemas.microsoft.com/office/drawing/2014/main" id="{A1AB3941-0FD0-0015-CA88-DFCEBCCB7900}"/>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54AF4B"/>
                </a:highlight>
                <a:latin typeface="Calibri"/>
                <a:ea typeface="Calibri"/>
                <a:cs typeface="Calibri"/>
                <a:sym typeface="Calibri"/>
              </a:rPr>
              <a:t>SESIÓN 1: INICIO DEL MÓDULO</a:t>
            </a:r>
          </a:p>
        </p:txBody>
      </p:sp>
      <p:sp>
        <p:nvSpPr>
          <p:cNvPr id="4" name="TextBox 3">
            <a:extLst>
              <a:ext uri="{FF2B5EF4-FFF2-40B4-BE49-F238E27FC236}">
                <a16:creationId xmlns:a16="http://schemas.microsoft.com/office/drawing/2014/main" id="{B06DA661-4DB0-C473-0F13-1D93DF019AB4}"/>
              </a:ext>
            </a:extLst>
          </p:cNvPr>
          <p:cNvSpPr txBox="1"/>
          <p:nvPr/>
        </p:nvSpPr>
        <p:spPr>
          <a:xfrm>
            <a:off x="996287" y="1599327"/>
            <a:ext cx="5254042" cy="600164"/>
          </a:xfrm>
          <a:prstGeom prst="rect">
            <a:avLst/>
          </a:prstGeom>
          <a:noFill/>
        </p:spPr>
        <p:txBody>
          <a:bodyPr wrap="square" rtlCol="0">
            <a:spAutoFit/>
          </a:bodyPr>
          <a:lstStyle/>
          <a:p>
            <a:r>
              <a:rPr lang="es-ES_tradnl" sz="1100">
                <a:solidFill>
                  <a:schemeClr val="tx1"/>
                </a:solidFill>
                <a:latin typeface="+mn-lt"/>
                <a:ea typeface="Arial"/>
                <a:cs typeface="Arial"/>
                <a:sym typeface="Arial"/>
              </a:rPr>
              <a:t>Darle la oportunidad a los/as participantes de recibir retroalimentación, reflexionar, actualizar y practicar las competencias e intervenciones en comunicación y SMAPS para el trabajo con menores de distintas edades y etapas de desarrollo.</a:t>
            </a:r>
          </a:p>
        </p:txBody>
      </p:sp>
      <p:sp>
        <p:nvSpPr>
          <p:cNvPr id="5" name="TextBox 4">
            <a:extLst>
              <a:ext uri="{FF2B5EF4-FFF2-40B4-BE49-F238E27FC236}">
                <a16:creationId xmlns:a16="http://schemas.microsoft.com/office/drawing/2014/main" id="{932641E7-9996-1BFB-43F2-64F45BEB6B17}"/>
              </a:ext>
            </a:extLst>
          </p:cNvPr>
          <p:cNvSpPr txBox="1"/>
          <p:nvPr/>
        </p:nvSpPr>
        <p:spPr>
          <a:xfrm>
            <a:off x="996287" y="2367452"/>
            <a:ext cx="5254042" cy="276999"/>
          </a:xfrm>
          <a:prstGeom prst="rect">
            <a:avLst/>
          </a:prstGeom>
          <a:noFill/>
        </p:spPr>
        <p:txBody>
          <a:bodyPr wrap="square" rtlCol="0">
            <a:spAutoFit/>
          </a:bodyPr>
          <a:lstStyle/>
          <a:p>
            <a:r>
              <a:rPr lang="es-ES_tradnl" sz="1200" b="1" spc="300">
                <a:solidFill>
                  <a:schemeClr val="tx1"/>
                </a:solidFill>
              </a:rPr>
              <a:t>OBJETIVOS DE APRENDIZAJE </a:t>
            </a:r>
          </a:p>
        </p:txBody>
      </p:sp>
      <p:sp>
        <p:nvSpPr>
          <p:cNvPr id="6" name="TextBox 5">
            <a:extLst>
              <a:ext uri="{FF2B5EF4-FFF2-40B4-BE49-F238E27FC236}">
                <a16:creationId xmlns:a16="http://schemas.microsoft.com/office/drawing/2014/main" id="{144C952B-B6B1-A016-F0F6-11D967C41737}"/>
              </a:ext>
            </a:extLst>
          </p:cNvPr>
          <p:cNvSpPr txBox="1"/>
          <p:nvPr/>
        </p:nvSpPr>
        <p:spPr>
          <a:xfrm>
            <a:off x="1675087" y="2950934"/>
            <a:ext cx="4575242" cy="2123658"/>
          </a:xfrm>
          <a:prstGeom prst="rect">
            <a:avLst/>
          </a:prstGeom>
          <a:noFill/>
        </p:spPr>
        <p:txBody>
          <a:bodyPr wrap="square" rtlCol="0">
            <a:spAutoFit/>
          </a:bodyPr>
          <a:lstStyle/>
          <a:p>
            <a:r>
              <a:rPr lang="es-ES_tradnl" sz="1100">
                <a:solidFill>
                  <a:schemeClr val="tx1"/>
                </a:solidFill>
                <a:latin typeface="+mn-lt"/>
                <a:ea typeface="Arial"/>
                <a:cs typeface="Arial"/>
                <a:sym typeface="Arial"/>
              </a:rPr>
              <a:t>Explicar las competencias comunicativas y en SMAPS que los/as asistentes sociales deben tener.</a:t>
            </a:r>
          </a:p>
          <a:p>
            <a:pPr marL="0" marR="0" lvl="0" indent="0" algn="l" rtl="0">
              <a:spcBef>
                <a:spcPts val="0"/>
              </a:spcBef>
              <a:spcAft>
                <a:spcPts val="0"/>
              </a:spcAft>
              <a:buNone/>
            </a:pPr>
            <a:endParaRPr lang="es-ES_tradnl" sz="1100">
              <a:ea typeface="Arial"/>
              <a:cs typeface="Arial"/>
              <a:sym typeface="Arial"/>
            </a:endParaRPr>
          </a:p>
          <a:p>
            <a:pPr marL="0" marR="0" lvl="0" indent="0" algn="l" rtl="0">
              <a:spcBef>
                <a:spcPts val="0"/>
              </a:spcBef>
              <a:spcAft>
                <a:spcPts val="0"/>
              </a:spcAft>
              <a:buNone/>
            </a:pPr>
            <a:endParaRPr lang="es-ES_tradnl" sz="1100">
              <a:solidFill>
                <a:schemeClr val="tx1"/>
              </a:solidFill>
              <a:latin typeface="+mn-lt"/>
              <a:ea typeface="Arial"/>
              <a:cs typeface="Arial"/>
              <a:sym typeface="Arial"/>
            </a:endParaRPr>
          </a:p>
          <a:p>
            <a:pPr marL="0" marR="0" lvl="0" indent="0" algn="l" rtl="0">
              <a:spcBef>
                <a:spcPts val="0"/>
              </a:spcBef>
              <a:spcAft>
                <a:spcPts val="0"/>
              </a:spcAft>
              <a:buNone/>
            </a:pPr>
            <a:r>
              <a:rPr lang="es-ES_tradnl" sz="1100">
                <a:solidFill>
                  <a:schemeClr val="tx1"/>
                </a:solidFill>
                <a:latin typeface="+mn-lt"/>
                <a:ea typeface="Arial"/>
                <a:cs typeface="Arial"/>
                <a:sym typeface="Arial"/>
              </a:rPr>
              <a:t>Demostrar en qué consiste responder con empatía</a:t>
            </a:r>
            <a:r>
              <a:rPr lang="es-ES_tradnl" sz="1100">
                <a:ea typeface="Arial"/>
                <a:cs typeface="Arial"/>
                <a:sym typeface="Arial"/>
              </a:rPr>
              <a:t>.</a:t>
            </a:r>
            <a:endParaRPr lang="es-ES_tradnl" sz="110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a:ea typeface="Arial"/>
              <a:cs typeface="Arial"/>
              <a:sym typeface="Arial"/>
            </a:endParaRPr>
          </a:p>
          <a:p>
            <a:pPr marL="0" marR="0" lvl="0" indent="0" algn="l" rtl="0">
              <a:spcBef>
                <a:spcPts val="0"/>
              </a:spcBef>
              <a:spcAft>
                <a:spcPts val="0"/>
              </a:spcAft>
              <a:buNone/>
            </a:pPr>
            <a:r>
              <a:rPr lang="es-ES_tradnl" sz="1100">
                <a:solidFill>
                  <a:schemeClr val="tx1"/>
                </a:solidFill>
                <a:latin typeface="+mn-lt"/>
                <a:ea typeface="Arial"/>
                <a:cs typeface="Arial"/>
                <a:sym typeface="Arial"/>
              </a:rPr>
              <a:t>Explicar cuál es el propósito de las entrevistas</a:t>
            </a:r>
            <a:r>
              <a:rPr lang="es-ES_tradnl" sz="1100">
                <a:ea typeface="Arial"/>
                <a:cs typeface="Arial"/>
                <a:sym typeface="Arial"/>
              </a:rPr>
              <a:t>.</a:t>
            </a:r>
            <a:endParaRPr lang="es-ES_tradnl" sz="110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a:ea typeface="Arial"/>
              <a:cs typeface="Arial"/>
              <a:sym typeface="Arial"/>
            </a:endParaRPr>
          </a:p>
          <a:p>
            <a:r>
              <a:rPr lang="es-ES_tradnl" sz="1100">
                <a:solidFill>
                  <a:schemeClr val="tx1"/>
                </a:solidFill>
                <a:latin typeface="+mn-lt"/>
                <a:ea typeface="Arial"/>
                <a:cs typeface="Arial"/>
                <a:sym typeface="Arial"/>
              </a:rPr>
              <a:t>Poner en práctica diversas técnicas para las entrevistas (p. ej., tipos de preguntas, ejercicios de reflexión, resúmenes, afirmaciones, etc.).</a:t>
            </a:r>
          </a:p>
          <a:p>
            <a:pPr marL="0" marR="0" lvl="0" indent="0" algn="l" rtl="0">
              <a:spcBef>
                <a:spcPts val="0"/>
              </a:spcBef>
              <a:spcAft>
                <a:spcPts val="0"/>
              </a:spcAft>
              <a:buNone/>
            </a:pPr>
            <a:endParaRPr lang="es-ES_tradnl" sz="1100">
              <a:solidFill>
                <a:schemeClr val="tx1"/>
              </a:solidFill>
              <a:latin typeface="+mn-lt"/>
              <a:ea typeface="Arial"/>
              <a:cs typeface="Arial"/>
              <a:sym typeface="Arial"/>
            </a:endParaRPr>
          </a:p>
        </p:txBody>
      </p:sp>
      <p:grpSp>
        <p:nvGrpSpPr>
          <p:cNvPr id="7" name="Google Shape;149;p12">
            <a:extLst>
              <a:ext uri="{FF2B5EF4-FFF2-40B4-BE49-F238E27FC236}">
                <a16:creationId xmlns:a16="http://schemas.microsoft.com/office/drawing/2014/main" id="{58ADC60D-AB3F-27B1-94D8-DC4F24D4BEC8}"/>
              </a:ext>
            </a:extLst>
          </p:cNvPr>
          <p:cNvGrpSpPr/>
          <p:nvPr/>
        </p:nvGrpSpPr>
        <p:grpSpPr>
          <a:xfrm>
            <a:off x="1020268" y="2859192"/>
            <a:ext cx="559955" cy="387333"/>
            <a:chOff x="6878053" y="1156317"/>
            <a:chExt cx="1431178" cy="1039513"/>
          </a:xfrm>
          <a:solidFill>
            <a:schemeClr val="accent3">
              <a:lumMod val="75000"/>
            </a:schemeClr>
          </a:solidFill>
        </p:grpSpPr>
        <p:grpSp>
          <p:nvGrpSpPr>
            <p:cNvPr id="8" name="Google Shape;150;p12">
              <a:extLst>
                <a:ext uri="{FF2B5EF4-FFF2-40B4-BE49-F238E27FC236}">
                  <a16:creationId xmlns:a16="http://schemas.microsoft.com/office/drawing/2014/main" id="{EF03A04B-025B-508B-075C-D044B2570590}"/>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BDAFB5B8-4AF5-B944-0952-3057B67A6FA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9BBF8986-D295-CE38-9D57-A05D5A5CB488}"/>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245910EA-E971-E32F-E4EF-7C638A11E5B6}"/>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34E4E4F6-4038-D73F-EBD8-8BE5EB135F7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8FC37BEC-2B6C-0776-7A5C-56E4A7FF8288}"/>
              </a:ext>
            </a:extLst>
          </p:cNvPr>
          <p:cNvGrpSpPr/>
          <p:nvPr/>
        </p:nvGrpSpPr>
        <p:grpSpPr>
          <a:xfrm>
            <a:off x="1020268" y="3383785"/>
            <a:ext cx="559955" cy="387333"/>
            <a:chOff x="6878053" y="1156317"/>
            <a:chExt cx="1431178" cy="1039513"/>
          </a:xfrm>
          <a:solidFill>
            <a:schemeClr val="accent3">
              <a:lumMod val="75000"/>
            </a:schemeClr>
          </a:solidFill>
        </p:grpSpPr>
        <p:grpSp>
          <p:nvGrpSpPr>
            <p:cNvPr id="14" name="Google Shape;150;p12">
              <a:extLst>
                <a:ext uri="{FF2B5EF4-FFF2-40B4-BE49-F238E27FC236}">
                  <a16:creationId xmlns:a16="http://schemas.microsoft.com/office/drawing/2014/main" id="{C6B540AB-FC28-D822-8B2B-D78D241899D0}"/>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A88A01AA-36AB-5944-8FD9-95847791EB5D}"/>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2C274092-4543-417D-1F6F-469805DE888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4662B4F8-621B-9B44-7AF4-DC16799534AC}"/>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AD321B47-C2EB-B558-FDCB-B6573FF518C1}"/>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A18DFBCB-898E-F54C-1DC0-0CBC3C08CBBD}"/>
              </a:ext>
            </a:extLst>
          </p:cNvPr>
          <p:cNvGrpSpPr/>
          <p:nvPr/>
        </p:nvGrpSpPr>
        <p:grpSpPr>
          <a:xfrm>
            <a:off x="1020268" y="3896486"/>
            <a:ext cx="559955" cy="387333"/>
            <a:chOff x="6878053" y="1156317"/>
            <a:chExt cx="1431178" cy="1039513"/>
          </a:xfrm>
          <a:solidFill>
            <a:schemeClr val="accent3">
              <a:lumMod val="75000"/>
            </a:schemeClr>
          </a:solidFill>
        </p:grpSpPr>
        <p:grpSp>
          <p:nvGrpSpPr>
            <p:cNvPr id="20" name="Google Shape;150;p12">
              <a:extLst>
                <a:ext uri="{FF2B5EF4-FFF2-40B4-BE49-F238E27FC236}">
                  <a16:creationId xmlns:a16="http://schemas.microsoft.com/office/drawing/2014/main" id="{6EA682DA-30FC-F11C-A1B1-4F922A5603D8}"/>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32B77852-C85E-89B7-CABD-BF5718135FC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022C3365-DBA5-241F-B4D8-B0540FB54713}"/>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B4725772-111C-7690-AE31-92C2A08A8C83}"/>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D9C6EACA-3533-FEAF-807A-1A781372EFA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31" name="Hexagon 30">
            <a:extLst>
              <a:ext uri="{FF2B5EF4-FFF2-40B4-BE49-F238E27FC236}">
                <a16:creationId xmlns:a16="http://schemas.microsoft.com/office/drawing/2014/main" id="{B6675D9A-D9FB-11E4-BA10-E43B6596B333}"/>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Hexagon 31">
            <a:extLst>
              <a:ext uri="{FF2B5EF4-FFF2-40B4-BE49-F238E27FC236}">
                <a16:creationId xmlns:a16="http://schemas.microsoft.com/office/drawing/2014/main" id="{14C54186-3604-1093-1A15-5CDF40F7D942}"/>
              </a:ext>
            </a:extLst>
          </p:cNvPr>
          <p:cNvSpPr/>
          <p:nvPr/>
        </p:nvSpPr>
        <p:spPr>
          <a:xfrm rot="1782986">
            <a:off x="286724" y="76395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Hexagon 32">
            <a:extLst>
              <a:ext uri="{FF2B5EF4-FFF2-40B4-BE49-F238E27FC236}">
                <a16:creationId xmlns:a16="http://schemas.microsoft.com/office/drawing/2014/main" id="{BF132ACF-0784-1794-0F80-8740CA26E54D}"/>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Hexagon 33">
            <a:extLst>
              <a:ext uri="{FF2B5EF4-FFF2-40B4-BE49-F238E27FC236}">
                <a16:creationId xmlns:a16="http://schemas.microsoft.com/office/drawing/2014/main" id="{A5DA8933-5ECD-BA75-C488-CBD7D226477F}"/>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Hexagon 34">
            <a:extLst>
              <a:ext uri="{FF2B5EF4-FFF2-40B4-BE49-F238E27FC236}">
                <a16:creationId xmlns:a16="http://schemas.microsoft.com/office/drawing/2014/main" id="{2526FFE1-0516-38AD-3018-480DC7872CE9}"/>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6" name="Google Shape;149;p12">
            <a:extLst>
              <a:ext uri="{FF2B5EF4-FFF2-40B4-BE49-F238E27FC236}">
                <a16:creationId xmlns:a16="http://schemas.microsoft.com/office/drawing/2014/main" id="{B1220033-4403-8EE0-61BD-7D94514F17CE}"/>
              </a:ext>
            </a:extLst>
          </p:cNvPr>
          <p:cNvGrpSpPr/>
          <p:nvPr/>
        </p:nvGrpSpPr>
        <p:grpSpPr>
          <a:xfrm>
            <a:off x="1020268" y="4475576"/>
            <a:ext cx="559955" cy="387333"/>
            <a:chOff x="6878053" y="1156317"/>
            <a:chExt cx="1431178" cy="1039513"/>
          </a:xfrm>
          <a:solidFill>
            <a:schemeClr val="accent3">
              <a:lumMod val="75000"/>
            </a:schemeClr>
          </a:solidFill>
        </p:grpSpPr>
        <p:grpSp>
          <p:nvGrpSpPr>
            <p:cNvPr id="37" name="Google Shape;150;p12">
              <a:extLst>
                <a:ext uri="{FF2B5EF4-FFF2-40B4-BE49-F238E27FC236}">
                  <a16:creationId xmlns:a16="http://schemas.microsoft.com/office/drawing/2014/main" id="{61FC9A89-865F-350B-75EB-877D234DABF2}"/>
                </a:ext>
              </a:extLst>
            </p:cNvPr>
            <p:cNvGrpSpPr/>
            <p:nvPr/>
          </p:nvGrpSpPr>
          <p:grpSpPr>
            <a:xfrm>
              <a:off x="7672978" y="1156317"/>
              <a:ext cx="412941" cy="436880"/>
              <a:chOff x="243840" y="1676400"/>
              <a:chExt cx="701040" cy="741680"/>
            </a:xfrm>
            <a:grpFill/>
          </p:grpSpPr>
          <p:sp>
            <p:nvSpPr>
              <p:cNvPr id="40" name="Google Shape;151;p12">
                <a:extLst>
                  <a:ext uri="{FF2B5EF4-FFF2-40B4-BE49-F238E27FC236}">
                    <a16:creationId xmlns:a16="http://schemas.microsoft.com/office/drawing/2014/main" id="{46721990-5D4A-DB4A-E673-ED0A66BB33B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1" name="Google Shape;152;p12">
                <a:extLst>
                  <a:ext uri="{FF2B5EF4-FFF2-40B4-BE49-F238E27FC236}">
                    <a16:creationId xmlns:a16="http://schemas.microsoft.com/office/drawing/2014/main" id="{EA56E199-50D7-0A88-A624-D04AB0325120}"/>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38" name="Google Shape;153;p12">
              <a:extLst>
                <a:ext uri="{FF2B5EF4-FFF2-40B4-BE49-F238E27FC236}">
                  <a16:creationId xmlns:a16="http://schemas.microsoft.com/office/drawing/2014/main" id="{090CA30F-BE41-3D61-092C-FD3AF92D748E}"/>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9" name="Google Shape;154;p12">
              <a:extLst>
                <a:ext uri="{FF2B5EF4-FFF2-40B4-BE49-F238E27FC236}">
                  <a16:creationId xmlns:a16="http://schemas.microsoft.com/office/drawing/2014/main" id="{A46AA895-5BD2-5B58-6872-65352BF2C071}"/>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421780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5884F1-9AC0-B56F-0FA4-BB90D1814032}"/>
              </a:ext>
            </a:extLst>
          </p:cNvPr>
          <p:cNvSpPr/>
          <p:nvPr/>
        </p:nvSpPr>
        <p:spPr>
          <a:xfrm>
            <a:off x="1013199" y="2787637"/>
            <a:ext cx="2524999" cy="628084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angle 10">
            <a:extLst>
              <a:ext uri="{FF2B5EF4-FFF2-40B4-BE49-F238E27FC236}">
                <a16:creationId xmlns:a16="http://schemas.microsoft.com/office/drawing/2014/main" id="{E3C5DD6B-88C3-9EF8-0010-9627FAAF4149}"/>
              </a:ext>
            </a:extLst>
          </p:cNvPr>
          <p:cNvSpPr/>
          <p:nvPr/>
        </p:nvSpPr>
        <p:spPr>
          <a:xfrm>
            <a:off x="3734287" y="2787637"/>
            <a:ext cx="2524999" cy="628084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TextBox 11">
            <a:extLst>
              <a:ext uri="{FF2B5EF4-FFF2-40B4-BE49-F238E27FC236}">
                <a16:creationId xmlns:a16="http://schemas.microsoft.com/office/drawing/2014/main" id="{C1F19FAA-5291-82FF-0E76-8BC8CF0CE52C}"/>
              </a:ext>
            </a:extLst>
          </p:cNvPr>
          <p:cNvSpPr txBox="1"/>
          <p:nvPr/>
        </p:nvSpPr>
        <p:spPr>
          <a:xfrm>
            <a:off x="1013198" y="1870276"/>
            <a:ext cx="5246087" cy="430887"/>
          </a:xfrm>
          <a:prstGeom prst="rect">
            <a:avLst/>
          </a:prstGeom>
          <a:noFill/>
        </p:spPr>
        <p:txBody>
          <a:bodyPr wrap="square" rtlCol="0">
            <a:spAutoFit/>
          </a:bodyPr>
          <a:lstStyle/>
          <a:p>
            <a:r>
              <a:rPr lang="es-ES_tradnl" sz="1100"/>
              <a:t>En las siguientes columnas, dé ejemplos de lo que debemos y no debemos hacer al comunicarnos con niños, niñas y adolescentes:</a:t>
            </a:r>
          </a:p>
        </p:txBody>
      </p:sp>
      <p:sp>
        <p:nvSpPr>
          <p:cNvPr id="3" name="TextBox 2">
            <a:extLst>
              <a:ext uri="{FF2B5EF4-FFF2-40B4-BE49-F238E27FC236}">
                <a16:creationId xmlns:a16="http://schemas.microsoft.com/office/drawing/2014/main" id="{1E20FB8D-E4F4-C3E8-BE0E-728A14443109}"/>
              </a:ext>
            </a:extLst>
          </p:cNvPr>
          <p:cNvSpPr txBox="1"/>
          <p:nvPr/>
        </p:nvSpPr>
        <p:spPr>
          <a:xfrm>
            <a:off x="996286" y="2444641"/>
            <a:ext cx="2541911" cy="261610"/>
          </a:xfrm>
          <a:prstGeom prst="rect">
            <a:avLst/>
          </a:prstGeom>
          <a:noFill/>
        </p:spPr>
        <p:txBody>
          <a:bodyPr wrap="square" rtlCol="0">
            <a:spAutoFit/>
          </a:bodyPr>
          <a:lstStyle/>
          <a:p>
            <a:r>
              <a:rPr lang="es-ES_tradnl" sz="1100" b="1"/>
              <a:t>QUÉ DEBEMOS HACER</a:t>
            </a:r>
          </a:p>
        </p:txBody>
      </p:sp>
      <p:sp>
        <p:nvSpPr>
          <p:cNvPr id="4" name="TextBox 3">
            <a:extLst>
              <a:ext uri="{FF2B5EF4-FFF2-40B4-BE49-F238E27FC236}">
                <a16:creationId xmlns:a16="http://schemas.microsoft.com/office/drawing/2014/main" id="{4B2C1FE7-F60D-06F8-9820-54CF9EA4BCB6}"/>
              </a:ext>
            </a:extLst>
          </p:cNvPr>
          <p:cNvSpPr txBox="1"/>
          <p:nvPr/>
        </p:nvSpPr>
        <p:spPr>
          <a:xfrm>
            <a:off x="3734287" y="2444641"/>
            <a:ext cx="2505805" cy="261610"/>
          </a:xfrm>
          <a:prstGeom prst="rect">
            <a:avLst/>
          </a:prstGeom>
          <a:noFill/>
        </p:spPr>
        <p:txBody>
          <a:bodyPr wrap="square" rtlCol="0">
            <a:spAutoFit/>
          </a:bodyPr>
          <a:lstStyle/>
          <a:p>
            <a:r>
              <a:rPr lang="es-ES_tradnl" sz="1100" b="1"/>
              <a:t>QUÉ NO DEBEMOS HACER</a:t>
            </a:r>
          </a:p>
        </p:txBody>
      </p:sp>
      <p:sp>
        <p:nvSpPr>
          <p:cNvPr id="5" name="TextBox 4">
            <a:extLst>
              <a:ext uri="{FF2B5EF4-FFF2-40B4-BE49-F238E27FC236}">
                <a16:creationId xmlns:a16="http://schemas.microsoft.com/office/drawing/2014/main" id="{DCC30225-6A4F-905D-FC69-8863D5FCD08C}"/>
              </a:ext>
            </a:extLst>
          </p:cNvPr>
          <p:cNvSpPr txBox="1"/>
          <p:nvPr/>
        </p:nvSpPr>
        <p:spPr>
          <a:xfrm>
            <a:off x="1013200" y="719317"/>
            <a:ext cx="5226892"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54AF4B"/>
                </a:highlight>
                <a:latin typeface="Calibri"/>
                <a:ea typeface="Calibri"/>
                <a:cs typeface="Calibri"/>
                <a:sym typeface="Calibri"/>
              </a:rPr>
              <a:t>SESIÓN 2: ¿QUÉ TÉCNICAS DE COMUNICACIÓN PUEDO UTILIZAR? </a:t>
            </a:r>
          </a:p>
        </p:txBody>
      </p:sp>
      <p:sp>
        <p:nvSpPr>
          <p:cNvPr id="6" name="TextBox 5">
            <a:extLst>
              <a:ext uri="{FF2B5EF4-FFF2-40B4-BE49-F238E27FC236}">
                <a16:creationId xmlns:a16="http://schemas.microsoft.com/office/drawing/2014/main" id="{C225C816-BB78-6D2F-2AB9-EC5F3C808049}"/>
              </a:ext>
            </a:extLst>
          </p:cNvPr>
          <p:cNvSpPr txBox="1"/>
          <p:nvPr/>
        </p:nvSpPr>
        <p:spPr>
          <a:xfrm>
            <a:off x="996287" y="1468411"/>
            <a:ext cx="5262998" cy="276999"/>
          </a:xfrm>
          <a:prstGeom prst="rect">
            <a:avLst/>
          </a:prstGeom>
          <a:noFill/>
        </p:spPr>
        <p:txBody>
          <a:bodyPr wrap="square" rtlCol="0">
            <a:spAutoFit/>
          </a:bodyPr>
          <a:lstStyle/>
          <a:p>
            <a:r>
              <a:rPr lang="es-ES_tradnl" sz="1200" b="1" spc="300">
                <a:solidFill>
                  <a:schemeClr val="tx1"/>
                </a:solidFill>
              </a:rPr>
              <a:t>TÉCNICAS DE COMUNICACIÓN</a:t>
            </a:r>
          </a:p>
        </p:txBody>
      </p:sp>
      <p:grpSp>
        <p:nvGrpSpPr>
          <p:cNvPr id="7" name="Group 6">
            <a:extLst>
              <a:ext uri="{FF2B5EF4-FFF2-40B4-BE49-F238E27FC236}">
                <a16:creationId xmlns:a16="http://schemas.microsoft.com/office/drawing/2014/main" id="{BCAFA3E7-518E-046E-16CA-07986D6AF896}"/>
              </a:ext>
            </a:extLst>
          </p:cNvPr>
          <p:cNvGrpSpPr/>
          <p:nvPr/>
        </p:nvGrpSpPr>
        <p:grpSpPr>
          <a:xfrm>
            <a:off x="2490266" y="8205758"/>
            <a:ext cx="938734" cy="980925"/>
            <a:chOff x="7345680" y="2484120"/>
            <a:chExt cx="904240" cy="944880"/>
          </a:xfrm>
        </p:grpSpPr>
        <p:sp>
          <p:nvSpPr>
            <p:cNvPr id="8" name="Oval 7">
              <a:extLst>
                <a:ext uri="{FF2B5EF4-FFF2-40B4-BE49-F238E27FC236}">
                  <a16:creationId xmlns:a16="http://schemas.microsoft.com/office/drawing/2014/main" id="{BB8F98B8-D23C-7C15-7ED0-178F4F1484C6}"/>
                </a:ext>
              </a:extLst>
            </p:cNvPr>
            <p:cNvSpPr/>
            <p:nvPr/>
          </p:nvSpPr>
          <p:spPr>
            <a:xfrm>
              <a:off x="7345680" y="2484120"/>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9" name="L-Shape 8">
              <a:extLst>
                <a:ext uri="{FF2B5EF4-FFF2-40B4-BE49-F238E27FC236}">
                  <a16:creationId xmlns:a16="http://schemas.microsoft.com/office/drawing/2014/main" id="{FF5A2D18-637F-7C19-B118-6AC1E0240E8C}"/>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53481B97-5695-23B2-01D7-DE35AFF4C453}"/>
              </a:ext>
            </a:extLst>
          </p:cNvPr>
          <p:cNvGrpSpPr/>
          <p:nvPr/>
        </p:nvGrpSpPr>
        <p:grpSpPr>
          <a:xfrm>
            <a:off x="5067403" y="8210771"/>
            <a:ext cx="938734" cy="980925"/>
            <a:chOff x="7090831" y="3731241"/>
            <a:chExt cx="904240" cy="944880"/>
          </a:xfrm>
        </p:grpSpPr>
        <p:sp>
          <p:nvSpPr>
            <p:cNvPr id="14" name="Oval 13">
              <a:extLst>
                <a:ext uri="{FF2B5EF4-FFF2-40B4-BE49-F238E27FC236}">
                  <a16:creationId xmlns:a16="http://schemas.microsoft.com/office/drawing/2014/main" id="{EB91C176-C0B7-C75C-D432-6F04DE743470}"/>
                </a:ext>
              </a:extLst>
            </p:cNvPr>
            <p:cNvSpPr/>
            <p:nvPr/>
          </p:nvSpPr>
          <p:spPr>
            <a:xfrm>
              <a:off x="7090831" y="3731241"/>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15" name="Plus Sign 14">
              <a:extLst>
                <a:ext uri="{FF2B5EF4-FFF2-40B4-BE49-F238E27FC236}">
                  <a16:creationId xmlns:a16="http://schemas.microsoft.com/office/drawing/2014/main" id="{E2B31F22-42DC-D627-842E-7227E64A34D4}"/>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grpSp>
      <p:sp>
        <p:nvSpPr>
          <p:cNvPr id="16" name="Hexagon 15">
            <a:extLst>
              <a:ext uri="{FF2B5EF4-FFF2-40B4-BE49-F238E27FC236}">
                <a16:creationId xmlns:a16="http://schemas.microsoft.com/office/drawing/2014/main" id="{F4F20A53-B8B7-8386-80BB-458946D2C2F7}"/>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Hexagon 16">
            <a:extLst>
              <a:ext uri="{FF2B5EF4-FFF2-40B4-BE49-F238E27FC236}">
                <a16:creationId xmlns:a16="http://schemas.microsoft.com/office/drawing/2014/main" id="{5B0D2ECD-2245-1B29-30FA-9D9E91DEC81C}"/>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Hexagon 17">
            <a:extLst>
              <a:ext uri="{FF2B5EF4-FFF2-40B4-BE49-F238E27FC236}">
                <a16:creationId xmlns:a16="http://schemas.microsoft.com/office/drawing/2014/main" id="{2F62FD80-42A6-087C-FB97-CBD717DE2157}"/>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Hexagon 18">
            <a:extLst>
              <a:ext uri="{FF2B5EF4-FFF2-40B4-BE49-F238E27FC236}">
                <a16:creationId xmlns:a16="http://schemas.microsoft.com/office/drawing/2014/main" id="{34282C81-1BDD-445E-97F5-59741069E143}"/>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Hexagon 19">
            <a:extLst>
              <a:ext uri="{FF2B5EF4-FFF2-40B4-BE49-F238E27FC236}">
                <a16:creationId xmlns:a16="http://schemas.microsoft.com/office/drawing/2014/main" id="{DAE8D308-1F21-2E7C-7DA3-C0E216556E5B}"/>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11764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C545B0-457B-AA64-2A57-DA47CF0C6D79}"/>
              </a:ext>
            </a:extLst>
          </p:cNvPr>
          <p:cNvSpPr txBox="1"/>
          <p:nvPr/>
        </p:nvSpPr>
        <p:spPr>
          <a:xfrm>
            <a:off x="996286" y="710270"/>
            <a:ext cx="522689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SESIÓN 3: ¿CUÁLES SON LAS COMPETENCIAS EN SMAPS PARA LA GESTIÓN DE CASOS? </a:t>
            </a:r>
          </a:p>
        </p:txBody>
      </p:sp>
      <p:sp>
        <p:nvSpPr>
          <p:cNvPr id="5" name="TextBox 4">
            <a:extLst>
              <a:ext uri="{FF2B5EF4-FFF2-40B4-BE49-F238E27FC236}">
                <a16:creationId xmlns:a16="http://schemas.microsoft.com/office/drawing/2014/main" id="{DA75DA80-5068-1BA3-8839-A0E1208E967C}"/>
              </a:ext>
            </a:extLst>
          </p:cNvPr>
          <p:cNvSpPr txBox="1"/>
          <p:nvPr/>
        </p:nvSpPr>
        <p:spPr>
          <a:xfrm>
            <a:off x="996287" y="1468411"/>
            <a:ext cx="5262998" cy="276999"/>
          </a:xfrm>
          <a:prstGeom prst="rect">
            <a:avLst/>
          </a:prstGeom>
          <a:noFill/>
        </p:spPr>
        <p:txBody>
          <a:bodyPr wrap="square" rtlCol="0">
            <a:spAutoFit/>
          </a:bodyPr>
          <a:lstStyle/>
          <a:p>
            <a:r>
              <a:rPr lang="en-US" sz="1200" b="1" spc="300" dirty="0">
                <a:solidFill>
                  <a:schemeClr val="tx1"/>
                </a:solidFill>
              </a:rPr>
              <a:t>HERRAMIENTAS DE OBSERVACIÓN</a:t>
            </a:r>
          </a:p>
        </p:txBody>
      </p:sp>
      <p:graphicFrame>
        <p:nvGraphicFramePr>
          <p:cNvPr id="6" name="Table 6">
            <a:extLst>
              <a:ext uri="{FF2B5EF4-FFF2-40B4-BE49-F238E27FC236}">
                <a16:creationId xmlns:a16="http://schemas.microsoft.com/office/drawing/2014/main" id="{8C927A90-7A78-5F86-E206-35DB277FF4A0}"/>
              </a:ext>
            </a:extLst>
          </p:cNvPr>
          <p:cNvGraphicFramePr>
            <a:graphicFrameLocks noGrp="1"/>
          </p:cNvGraphicFramePr>
          <p:nvPr>
            <p:extLst>
              <p:ext uri="{D42A27DB-BD31-4B8C-83A1-F6EECF244321}">
                <p14:modId xmlns:p14="http://schemas.microsoft.com/office/powerpoint/2010/main" val="1749867637"/>
              </p:ext>
            </p:extLst>
          </p:nvPr>
        </p:nvGraphicFramePr>
        <p:xfrm>
          <a:off x="996286" y="1875972"/>
          <a:ext cx="5262998" cy="6248400"/>
        </p:xfrm>
        <a:graphic>
          <a:graphicData uri="http://schemas.openxmlformats.org/drawingml/2006/table">
            <a:tbl>
              <a:tblPr firstRow="1" bandRow="1">
                <a:tableStyleId>{5C22544A-7EE6-4342-B048-85BDC9FD1C3A}</a:tableStyleId>
              </a:tblPr>
              <a:tblGrid>
                <a:gridCol w="977657">
                  <a:extLst>
                    <a:ext uri="{9D8B030D-6E8A-4147-A177-3AD203B41FA5}">
                      <a16:colId xmlns:a16="http://schemas.microsoft.com/office/drawing/2014/main" val="1855497747"/>
                    </a:ext>
                  </a:extLst>
                </a:gridCol>
                <a:gridCol w="4285341">
                  <a:extLst>
                    <a:ext uri="{9D8B030D-6E8A-4147-A177-3AD203B41FA5}">
                      <a16:colId xmlns:a16="http://schemas.microsoft.com/office/drawing/2014/main" val="1126906311"/>
                    </a:ext>
                  </a:extLst>
                </a:gridCol>
              </a:tblGrid>
              <a:tr h="0">
                <a:tc gridSpan="2">
                  <a:txBody>
                    <a:bodyPr/>
                    <a:lstStyle/>
                    <a:p>
                      <a:r>
                        <a:rPr lang="es-ES_tradnl" sz="1000" noProof="0" dirty="0">
                          <a:solidFill>
                            <a:schemeClr val="tx1"/>
                          </a:solidFill>
                        </a:rPr>
                        <a:t>DESCRIPCIÓN</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hMerge="1">
                  <a:txBody>
                    <a:bodyPr/>
                    <a:lstStyle/>
                    <a:p>
                      <a:endParaRPr lang="en-US" sz="1000" b="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32017540"/>
                  </a:ext>
                </a:extLst>
              </a:tr>
              <a:tr h="370840">
                <a:tc>
                  <a:txBody>
                    <a:bodyPr/>
                    <a:lstStyle/>
                    <a:p>
                      <a:r>
                        <a:rPr lang="es-ES_tradnl" sz="1000" b="1" kern="1200" noProof="0" dirty="0">
                          <a:solidFill>
                            <a:schemeClr val="tx1"/>
                          </a:solidFill>
                          <a:effectLst/>
                          <a:latin typeface="+mn-lt"/>
                          <a:ea typeface="+mn-ea"/>
                          <a:cs typeface="+mn-cs"/>
                        </a:rPr>
                        <a:t>Definición</a:t>
                      </a:r>
                      <a:endParaRPr lang="es-ES_tradnl" sz="1000" noProof="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s-ES_tradnl" sz="1000" b="0" kern="1200" noProof="0" dirty="0">
                          <a:solidFill>
                            <a:schemeClr val="tx1"/>
                          </a:solidFill>
                          <a:effectLst/>
                          <a:latin typeface="+mn-lt"/>
                          <a:ea typeface="+mn-ea"/>
                          <a:cs typeface="+mn-cs"/>
                        </a:rPr>
                        <a:t>La observación en la gestión de casos es una práctica de supervisión utilizada para evaluar qué tanto aplica el asistente social las competencias para la gestión de casos durante su interacción cara a cara con el/la menor (y/o cuidador/a).  Durante la observación, el/la asistente social tiene una entrevista/reunión con el/la menor y el/la supervisor/a actúa como si no estuviera presente. El/la supervisor/a se convierte, entonces, en un observador neutral durante la reunión a menos que considere oportuno intervenir, por ejemplo, porque se esté violando un principio de la gestión de casos (es decir, que haya riesgo de causar un perjuicio). El/la asistente social también puede pedir de forma directa su apoyo o comentarios. El objetivo del ejercicio es que el/la supervisor/a pueda observar la interacción entre el/la menor y el/la asistente social para ayudar al asistente social a fortalecer su práctica en la gestión de casos y la protección de la infancia.</a:t>
                      </a:r>
                      <a:endParaRPr lang="es-ES_tradnl" sz="1000" b="0" noProof="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952903621"/>
                  </a:ext>
                </a:extLst>
              </a:tr>
              <a:tr h="370840">
                <a:tc>
                  <a:txBody>
                    <a:bodyPr/>
                    <a:lstStyle/>
                    <a:p>
                      <a:r>
                        <a:rPr lang="es-ES_tradnl" sz="1000" b="1" kern="1200" noProof="0" dirty="0">
                          <a:solidFill>
                            <a:schemeClr val="tx1"/>
                          </a:solidFill>
                          <a:effectLst/>
                          <a:latin typeface="+mn-lt"/>
                          <a:ea typeface="+mn-ea"/>
                          <a:cs typeface="+mn-cs"/>
                        </a:rPr>
                        <a:t>Objetivo de la herramienta</a:t>
                      </a:r>
                      <a:endParaRPr lang="es-ES_tradnl" sz="1000" noProof="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s-ES_tradnl" sz="1000" kern="1200" noProof="0" dirty="0">
                          <a:solidFill>
                            <a:schemeClr val="tx1"/>
                          </a:solidFill>
                          <a:effectLst/>
                          <a:latin typeface="+mn-lt"/>
                          <a:ea typeface="+mn-ea"/>
                          <a:cs typeface="+mn-cs"/>
                        </a:rPr>
                        <a:t>La herramienta de observación ofrece una guía a los/as supervisores para evaluar las competencias de apoyo psicosocial en los/as asistentes sociales. A su vez, a los/as asistentes sociales les permite hacer seguimiento de su progreso. La herramienta puede usarse con fines formativos y como formulario de retroalimentación del equipo con el fin de ofrecer comentarios más detallados y constructivos. También puede ser parte del ciclo de formación habitual. Por su parte, la retroalimentación que se hace durante las sesiones de supervisión individual es un componente complementario a la herramienta de observación.</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52711213"/>
                  </a:ext>
                </a:extLst>
              </a:tr>
              <a:tr h="370840">
                <a:tc>
                  <a:txBody>
                    <a:bodyPr/>
                    <a:lstStyle/>
                    <a:p>
                      <a:r>
                        <a:rPr lang="es-ES_tradnl" sz="1000" b="1" kern="1200" noProof="0" dirty="0">
                          <a:solidFill>
                            <a:schemeClr val="tx1"/>
                          </a:solidFill>
                          <a:effectLst/>
                          <a:latin typeface="+mn-lt"/>
                          <a:ea typeface="+mn-ea"/>
                          <a:cs typeface="+mn-cs"/>
                        </a:rPr>
                        <a:t>Frecuencia/ Duración</a:t>
                      </a:r>
                      <a:endParaRPr lang="es-ES_tradnl" sz="1000" noProof="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s-ES_tradnl" sz="1000" kern="1200" noProof="0" dirty="0">
                          <a:solidFill>
                            <a:schemeClr val="tx1"/>
                          </a:solidFill>
                          <a:effectLst/>
                          <a:latin typeface="+mn-lt"/>
                          <a:ea typeface="+mn-ea"/>
                          <a:cs typeface="+mn-cs"/>
                        </a:rPr>
                        <a:t>Es recomendable observar a los/as asistentes sociales con regularidad (p. ej., una vez cada dos semanas) a medida que van desarrollando sus competencias y habilidades. En el caso de los/as asistentes sociales con más experiencia, pueden hacerse con frecuencia mensual (p. ej., una vez cada dos meses). </a:t>
                      </a:r>
                      <a:endParaRPr lang="es-ES_tradnl" sz="1000" noProof="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082145008"/>
                  </a:ext>
                </a:extLst>
              </a:tr>
              <a:tr h="370840">
                <a:tc>
                  <a:txBody>
                    <a:bodyPr/>
                    <a:lstStyle/>
                    <a:p>
                      <a:r>
                        <a:rPr lang="es-ES_tradnl" sz="1000" b="1" kern="1200" noProof="0" dirty="0">
                          <a:solidFill>
                            <a:schemeClr val="tx1"/>
                          </a:solidFill>
                          <a:effectLst/>
                          <a:latin typeface="+mn-lt"/>
                          <a:ea typeface="+mn-ea"/>
                          <a:cs typeface="+mn-cs"/>
                        </a:rPr>
                        <a:t>Instrucciones</a:t>
                      </a:r>
                      <a:endParaRPr lang="es-ES_tradnl" sz="1000" noProof="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s-ES_tradnl" sz="1000" kern="1200" noProof="0" dirty="0">
                          <a:solidFill>
                            <a:schemeClr val="tx1"/>
                          </a:solidFill>
                          <a:effectLst/>
                          <a:latin typeface="+mn-lt"/>
                          <a:ea typeface="+mn-ea"/>
                          <a:cs typeface="+mn-cs"/>
                        </a:rPr>
                        <a:t>Las sesiones de observación son recomendables en todas las fases del proceso de gestión de casos. </a:t>
                      </a:r>
                    </a:p>
                    <a:p>
                      <a:endParaRPr lang="es-ES_tradnl" sz="1000" kern="1200" noProof="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b="1" i="1" kern="1200" noProof="0" dirty="0">
                          <a:solidFill>
                            <a:schemeClr val="tx1"/>
                          </a:solidFill>
                          <a:effectLst/>
                          <a:latin typeface="+mn-lt"/>
                          <a:ea typeface="+mn-ea"/>
                          <a:cs typeface="+mn-cs"/>
                        </a:rPr>
                        <a:t>Si se decide usar la herramienta para observar el desempeño del asistente social en la prestación de servicios de gestión de casos, solo podrá hacerse con el consentimiento previo del menor y su cuidador/a. </a:t>
                      </a:r>
                      <a:r>
                        <a:rPr lang="es-ES_tradnl" sz="1000" b="0" i="0" kern="1200" noProof="0" dirty="0">
                          <a:solidFill>
                            <a:schemeClr val="tx1"/>
                          </a:solidFill>
                          <a:effectLst/>
                          <a:latin typeface="+mn-lt"/>
                          <a:ea typeface="+mn-ea"/>
                          <a:cs typeface="+mn-cs"/>
                        </a:rPr>
                        <a:t>A los/as menores y sus cuidadores hay que explicarles con antelación que las sesiones de observación permiten que el/la asistente social pueda recibir ayuda y orientación para mejorar, en última instancia, la calidad del servicio. Asimismo, se les debe informar que todo lo que comenten durante la sesión será confidencial.</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620789957"/>
                  </a:ext>
                </a:extLst>
              </a:tr>
            </a:tbl>
          </a:graphicData>
        </a:graphic>
      </p:graphicFrame>
      <p:sp>
        <p:nvSpPr>
          <p:cNvPr id="7" name="Hexagon 6">
            <a:extLst>
              <a:ext uri="{FF2B5EF4-FFF2-40B4-BE49-F238E27FC236}">
                <a16:creationId xmlns:a16="http://schemas.microsoft.com/office/drawing/2014/main" id="{D14B0CB0-3048-A5BE-C27F-FD80844B8FDF}"/>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A9928BBA-174D-E555-1357-87577D207D9D}"/>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5CC49500-C987-618C-3594-8FBF60C14014}"/>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FD464C42-6A37-1321-C903-94CAC065F3AA}"/>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BDA37E2D-AE0A-76EA-C451-58E98BC7E86C}"/>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80984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4EC5968-E196-B2E8-C118-294CACBF6CD8}"/>
              </a:ext>
            </a:extLst>
          </p:cNvPr>
          <p:cNvGraphicFramePr>
            <a:graphicFrameLocks noGrp="1"/>
          </p:cNvGraphicFramePr>
          <p:nvPr>
            <p:extLst>
              <p:ext uri="{D42A27DB-BD31-4B8C-83A1-F6EECF244321}">
                <p14:modId xmlns:p14="http://schemas.microsoft.com/office/powerpoint/2010/main" val="191776993"/>
              </p:ext>
            </p:extLst>
          </p:nvPr>
        </p:nvGraphicFramePr>
        <p:xfrm>
          <a:off x="992188" y="706438"/>
          <a:ext cx="5262998" cy="7528560"/>
        </p:xfrm>
        <a:graphic>
          <a:graphicData uri="http://schemas.openxmlformats.org/drawingml/2006/table">
            <a:tbl>
              <a:tblPr firstRow="1" bandRow="1">
                <a:tableStyleId>{5C22544A-7EE6-4342-B048-85BDC9FD1C3A}</a:tableStyleId>
              </a:tblPr>
              <a:tblGrid>
                <a:gridCol w="2631499">
                  <a:extLst>
                    <a:ext uri="{9D8B030D-6E8A-4147-A177-3AD203B41FA5}">
                      <a16:colId xmlns:a16="http://schemas.microsoft.com/office/drawing/2014/main" val="3716447046"/>
                    </a:ext>
                  </a:extLst>
                </a:gridCol>
                <a:gridCol w="2631499">
                  <a:extLst>
                    <a:ext uri="{9D8B030D-6E8A-4147-A177-3AD203B41FA5}">
                      <a16:colId xmlns:a16="http://schemas.microsoft.com/office/drawing/2014/main" val="3226975072"/>
                    </a:ext>
                  </a:extLst>
                </a:gridCol>
              </a:tblGrid>
              <a:tr h="133483">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b="1" kern="1200" noProof="0" dirty="0">
                          <a:solidFill>
                            <a:schemeClr val="tx1"/>
                          </a:solidFill>
                          <a:effectLst/>
                          <a:latin typeface="+mn-lt"/>
                          <a:ea typeface="+mn-ea"/>
                          <a:cs typeface="+mn-cs"/>
                        </a:rPr>
                        <a:t>Preparación previa</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hMerge="1">
                  <a:txBody>
                    <a:bodyPr/>
                    <a:lstStyle/>
                    <a:p>
                      <a:endParaRPr lang="en-US"/>
                    </a:p>
                  </a:txBody>
                  <a:tcPr/>
                </a:tc>
                <a:extLst>
                  <a:ext uri="{0D108BD9-81ED-4DB2-BD59-A6C34878D82A}">
                    <a16:rowId xmlns:a16="http://schemas.microsoft.com/office/drawing/2014/main" val="1261393685"/>
                  </a:ext>
                </a:extLst>
              </a:tr>
              <a:tr h="13348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b="1" kern="1200" noProof="0" dirty="0">
                          <a:solidFill>
                            <a:schemeClr val="dk1"/>
                          </a:solidFill>
                          <a:effectLst/>
                          <a:latin typeface="+mn-lt"/>
                          <a:ea typeface="+mn-ea"/>
                          <a:cs typeface="+mn-cs"/>
                        </a:rPr>
                        <a:t>El/la supervisor/a debe</a:t>
                      </a:r>
                      <a:endParaRPr lang="es-ES_tradnl" sz="1000" b="1" kern="1200" noProof="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b="1" kern="1200" noProof="0" dirty="0">
                          <a:solidFill>
                            <a:schemeClr val="dk1"/>
                          </a:solidFill>
                          <a:effectLst/>
                          <a:latin typeface="+mn-lt"/>
                          <a:ea typeface="+mn-ea"/>
                          <a:cs typeface="+mn-cs"/>
                        </a:rPr>
                        <a:t>El/la asistente social debe</a:t>
                      </a:r>
                      <a:endParaRPr lang="es-ES_tradnl" sz="1000" b="1" kern="1200" noProof="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71294458"/>
                  </a:ext>
                </a:extLst>
              </a:tr>
              <a:tr h="1218030">
                <a:tc>
                  <a:txBody>
                    <a:bodyPr/>
                    <a:lstStyle/>
                    <a:p>
                      <a:pPr marL="285750" lvl="0" indent="-285750">
                        <a:buFont typeface="Arial" panose="020B0604020202020204" pitchFamily="34" charset="0"/>
                        <a:buChar char="•"/>
                      </a:pPr>
                      <a:r>
                        <a:rPr lang="es-ES_tradnl" sz="1000" kern="1200" noProof="0" dirty="0">
                          <a:solidFill>
                            <a:schemeClr val="dk1"/>
                          </a:solidFill>
                          <a:effectLst/>
                          <a:latin typeface="+mn-lt"/>
                          <a:ea typeface="+mn-ea"/>
                          <a:cs typeface="+mn-cs"/>
                        </a:rPr>
                        <a:t>Discutir el proceso con el/la asistente social para que se sienta tranquilo durante la sesión, y debe permitirle hacer cualquier pregunta y plantear cualquier preocupación que tenga antes de programar la sesión de observación.</a:t>
                      </a:r>
                    </a:p>
                    <a:p>
                      <a:pPr marL="285750" lvl="0" indent="-285750">
                        <a:buFont typeface="Arial" panose="020B0604020202020204" pitchFamily="34" charset="0"/>
                        <a:buChar char="•"/>
                      </a:pPr>
                      <a:r>
                        <a:rPr lang="es-ES_tradnl" sz="1000" kern="1200" noProof="0" dirty="0">
                          <a:solidFill>
                            <a:schemeClr val="dk1"/>
                          </a:solidFill>
                          <a:effectLst/>
                          <a:latin typeface="+mn-lt"/>
                          <a:ea typeface="+mn-ea"/>
                          <a:cs typeface="+mn-cs"/>
                        </a:rPr>
                        <a:t>Programar con antelación la sesión de observación con el/la asistente social. </a:t>
                      </a:r>
                    </a:p>
                    <a:p>
                      <a:pPr marL="285750" lvl="0" indent="-285750">
                        <a:buFont typeface="Arial" panose="020B0604020202020204" pitchFamily="34" charset="0"/>
                        <a:buChar char="•"/>
                      </a:pPr>
                      <a:r>
                        <a:rPr lang="es-ES_tradnl" sz="1000" kern="1200" noProof="0" dirty="0">
                          <a:solidFill>
                            <a:schemeClr val="dk1"/>
                          </a:solidFill>
                          <a:effectLst/>
                          <a:latin typeface="+mn-lt"/>
                          <a:ea typeface="+mn-ea"/>
                          <a:cs typeface="+mn-cs"/>
                        </a:rPr>
                        <a:t>Estar familiarizado con el expediente del menor y estar al tanto de cualquier asunto que pueda surgir antes de la reunión. </a:t>
                      </a:r>
                    </a:p>
                    <a:p>
                      <a:pPr marL="285750" indent="-285750">
                        <a:buFont typeface="Arial" panose="020B0604020202020204" pitchFamily="34" charset="0"/>
                        <a:buChar char="•"/>
                      </a:pPr>
                      <a:r>
                        <a:rPr lang="es-ES_tradnl" sz="1000" kern="1200" noProof="0" dirty="0">
                          <a:solidFill>
                            <a:schemeClr val="dk1"/>
                          </a:solidFill>
                          <a:effectLst/>
                          <a:latin typeface="+mn-lt"/>
                          <a:ea typeface="+mn-ea"/>
                          <a:cs typeface="+mn-cs"/>
                        </a:rPr>
                        <a:t>Asegurarse de que se ha obtenido el consentimiento para la visita.</a:t>
                      </a:r>
                      <a:endParaRPr lang="es-ES_tradnl" sz="1000" kern="1200" noProof="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marL="285750" lvl="0" indent="-285750">
                        <a:buFont typeface="Arial" panose="020B0604020202020204" pitchFamily="34" charset="0"/>
                        <a:buChar char="•"/>
                      </a:pPr>
                      <a:r>
                        <a:rPr lang="es-ES_tradnl" sz="1000" kern="1200" noProof="0" dirty="0">
                          <a:solidFill>
                            <a:schemeClr val="dk1"/>
                          </a:solidFill>
                          <a:effectLst/>
                          <a:latin typeface="+mn-lt"/>
                          <a:ea typeface="+mn-ea"/>
                          <a:cs typeface="+mn-cs"/>
                        </a:rPr>
                        <a:t>Programar las entrevistas o reuniones con el/la menor y la familiar. Asimismo, debe obtener el consentimiento/asentimiento informado del menor y el consentimiento del cuidador/a siempre que sea necesario. </a:t>
                      </a:r>
                    </a:p>
                    <a:p>
                      <a:pPr marL="285750" indent="-285750">
                        <a:buFont typeface="Arial" panose="020B0604020202020204" pitchFamily="34" charset="0"/>
                        <a:buChar char="•"/>
                      </a:pPr>
                      <a:r>
                        <a:rPr lang="es-ES_tradnl" sz="1000" kern="1200" noProof="0" dirty="0">
                          <a:solidFill>
                            <a:schemeClr val="dk1"/>
                          </a:solidFill>
                          <a:effectLst/>
                          <a:latin typeface="+mn-lt"/>
                          <a:ea typeface="+mn-ea"/>
                          <a:cs typeface="+mn-cs"/>
                        </a:rPr>
                        <a:t>Hablar con el/la menor y su cuidador/a sobre los riesgos asociados y las preocupaciones que tengan sobre las sesiones de observación. Si las condiciones son favorables y el menor/sobreviviente da su consentimiento, se podrá llevar a cabo la sesión de observación.</a:t>
                      </a:r>
                      <a:endParaRPr lang="es-ES_tradnl" sz="1000" kern="1200" noProof="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599093304"/>
                  </a:ext>
                </a:extLst>
              </a:tr>
              <a:tr h="203005">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b="1" kern="1200" noProof="0">
                          <a:solidFill>
                            <a:schemeClr val="dk1"/>
                          </a:solidFill>
                          <a:effectLst/>
                          <a:latin typeface="+mn-lt"/>
                          <a:ea typeface="+mn-ea"/>
                          <a:cs typeface="+mn-cs"/>
                        </a:rPr>
                        <a:t>Recomendaciones durante la observación</a:t>
                      </a:r>
                      <a:endParaRPr lang="es-ES_tradnl" sz="1000" kern="1200" noProof="0">
                        <a:solidFill>
                          <a:schemeClr val="dk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hMerge="1">
                  <a:txBody>
                    <a:bodyPr/>
                    <a:lstStyle/>
                    <a:p>
                      <a:endParaRPr lang="en-US"/>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01697162"/>
                  </a:ext>
                </a:extLst>
              </a:tr>
              <a:tr h="2030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b="1" kern="1200" noProof="0" dirty="0">
                          <a:solidFill>
                            <a:schemeClr val="dk1"/>
                          </a:solidFill>
                          <a:effectLst/>
                          <a:latin typeface="+mn-lt"/>
                          <a:ea typeface="+mn-ea"/>
                          <a:cs typeface="+mn-cs"/>
                        </a:rPr>
                        <a:t>El/la supervisor/a debe</a:t>
                      </a:r>
                      <a:endParaRPr lang="es-ES_tradnl" sz="1000" b="1" kern="1200" noProof="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b="1" kern="1200" noProof="0" dirty="0">
                          <a:solidFill>
                            <a:schemeClr val="dk1"/>
                          </a:solidFill>
                          <a:effectLst/>
                          <a:latin typeface="+mn-lt"/>
                          <a:ea typeface="+mn-ea"/>
                          <a:cs typeface="+mn-cs"/>
                        </a:rPr>
                        <a:t>El/la asistente social debe</a:t>
                      </a:r>
                      <a:endParaRPr lang="es-ES_tradnl" sz="1000" b="1" kern="1200" noProof="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52245195"/>
                  </a:ext>
                </a:extLst>
              </a:tr>
              <a:tr h="1301457">
                <a:tc>
                  <a:txBody>
                    <a:bodyPr/>
                    <a:lstStyle/>
                    <a:p>
                      <a:pPr marL="171450" lvl="0" indent="-171450">
                        <a:buFont typeface="Arial" panose="020B0604020202020204" pitchFamily="34" charset="0"/>
                        <a:buChar char="•"/>
                      </a:pPr>
                      <a:r>
                        <a:rPr lang="es-ES_tradnl" sz="1000" kern="1200" noProof="0" dirty="0">
                          <a:solidFill>
                            <a:schemeClr val="dk1"/>
                          </a:solidFill>
                          <a:effectLst/>
                          <a:latin typeface="+mn-lt"/>
                          <a:ea typeface="+mn-ea"/>
                          <a:cs typeface="+mn-cs"/>
                        </a:rPr>
                        <a:t>Dejar que el/la asistente social tome la iniciativa.</a:t>
                      </a:r>
                    </a:p>
                    <a:p>
                      <a:pPr marL="171450" lvl="0" indent="-171450">
                        <a:buFont typeface="Arial" panose="020B0604020202020204" pitchFamily="34" charset="0"/>
                        <a:buChar char="•"/>
                      </a:pPr>
                      <a:r>
                        <a:rPr lang="es-ES_tradnl" sz="1000" kern="1200" noProof="0" dirty="0">
                          <a:solidFill>
                            <a:schemeClr val="dk1"/>
                          </a:solidFill>
                          <a:effectLst/>
                          <a:latin typeface="+mn-lt"/>
                          <a:ea typeface="+mn-ea"/>
                          <a:cs typeface="+mn-cs"/>
                        </a:rPr>
                        <a:t>No interrumpir al asistente social a menos que sea necesario.</a:t>
                      </a:r>
                    </a:p>
                    <a:p>
                      <a:pPr marL="171450" lvl="0" indent="-171450">
                        <a:buFont typeface="Arial" panose="020B0604020202020204" pitchFamily="34" charset="0"/>
                        <a:buChar char="•"/>
                      </a:pPr>
                      <a:r>
                        <a:rPr lang="es-ES_tradnl" sz="1000" kern="1200" noProof="0" dirty="0">
                          <a:solidFill>
                            <a:schemeClr val="dk1"/>
                          </a:solidFill>
                          <a:effectLst/>
                          <a:latin typeface="+mn-lt"/>
                          <a:ea typeface="+mn-ea"/>
                          <a:cs typeface="+mn-cs"/>
                        </a:rPr>
                        <a:t>Explicar que tomará notas sobre el/la asistente social y que dejará al/ a la menor, cuidador/a u otras personas ver sus notas si lo desean.</a:t>
                      </a:r>
                    </a:p>
                    <a:p>
                      <a:pPr marL="171450" lvl="0" indent="-171450">
                        <a:buFont typeface="Arial" panose="020B0604020202020204" pitchFamily="34" charset="0"/>
                        <a:buChar char="•"/>
                      </a:pPr>
                      <a:r>
                        <a:rPr lang="es-ES_tradnl" sz="1000" kern="1200" noProof="0" dirty="0">
                          <a:solidFill>
                            <a:schemeClr val="dk1"/>
                          </a:solidFill>
                          <a:effectLst/>
                          <a:latin typeface="+mn-lt"/>
                          <a:ea typeface="+mn-ea"/>
                          <a:cs typeface="+mn-cs"/>
                        </a:rPr>
                        <a:t>Tomar notas, empleando ejemplos concretos sobre las áreas de mejora o los aciertos que puedan celebrarse posteriormente.</a:t>
                      </a:r>
                    </a:p>
                    <a:p>
                      <a:pPr marL="171450" lvl="0" indent="-171450">
                        <a:buFont typeface="Arial" panose="020B0604020202020204" pitchFamily="34" charset="0"/>
                        <a:buChar char="•"/>
                      </a:pPr>
                      <a:r>
                        <a:rPr lang="es-ES_tradnl" sz="1000" kern="1200" noProof="0" dirty="0">
                          <a:solidFill>
                            <a:schemeClr val="dk1"/>
                          </a:solidFill>
                          <a:effectLst/>
                          <a:latin typeface="+mn-lt"/>
                          <a:ea typeface="+mn-ea"/>
                          <a:cs typeface="+mn-cs"/>
                        </a:rPr>
                        <a:t>Durante las sesiones, los/as supervisores deben llenar el formulario de la herramienta de observación, asegurándose de incluir ejemplos concretos.</a:t>
                      </a:r>
                      <a:endParaRPr lang="es-ES_tradnl" sz="1000" kern="1200" noProof="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marL="171450" lvl="0" indent="-171450">
                        <a:buFont typeface="Arial" panose="020B0604020202020204" pitchFamily="34" charset="0"/>
                        <a:buChar char="•"/>
                      </a:pPr>
                      <a:r>
                        <a:rPr lang="es-ES_tradnl" sz="1000" kern="1200" noProof="0" dirty="0">
                          <a:solidFill>
                            <a:schemeClr val="dk1"/>
                          </a:solidFill>
                          <a:effectLst/>
                          <a:latin typeface="+mn-lt"/>
                          <a:ea typeface="+mn-ea"/>
                          <a:cs typeface="+mn-cs"/>
                        </a:rPr>
                        <a:t>Presentarle al/ a la supervisor/a al menor y a su cuidador y recordarles el motivo de su visita.</a:t>
                      </a:r>
                    </a:p>
                    <a:p>
                      <a:pPr marL="171450" lvl="0" indent="-171450">
                        <a:buFont typeface="Arial" panose="020B0604020202020204" pitchFamily="34" charset="0"/>
                        <a:buChar char="•"/>
                      </a:pPr>
                      <a:r>
                        <a:rPr lang="es-ES_tradnl" sz="1000" kern="1200" noProof="0" dirty="0">
                          <a:solidFill>
                            <a:schemeClr val="dk1"/>
                          </a:solidFill>
                          <a:effectLst/>
                          <a:latin typeface="+mn-lt"/>
                          <a:ea typeface="+mn-ea"/>
                          <a:cs typeface="+mn-cs"/>
                        </a:rPr>
                        <a:t>Llevar a cabo la sesión con el/la menor y/o su cuidador/a como si el supervisor no estuviera presente.</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892045751"/>
                  </a:ext>
                </a:extLst>
              </a:tr>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b="1" kern="1200" noProof="0">
                          <a:solidFill>
                            <a:schemeClr val="dk1"/>
                          </a:solidFill>
                          <a:effectLst/>
                          <a:latin typeface="+mn-lt"/>
                          <a:ea typeface="+mn-ea"/>
                          <a:cs typeface="+mn-cs"/>
                        </a:rPr>
                        <a:t>Posteriormente</a:t>
                      </a:r>
                      <a:endParaRPr lang="es-ES_tradnl" sz="1000" kern="1200" noProof="0">
                        <a:solidFill>
                          <a:schemeClr val="dk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hMerge="1">
                  <a:txBody>
                    <a:bodyPr/>
                    <a:lstStyle/>
                    <a:p>
                      <a:endParaRPr lang="en-US"/>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292901957"/>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b="1" kern="1200" noProof="0">
                          <a:solidFill>
                            <a:schemeClr val="dk1"/>
                          </a:solidFill>
                          <a:effectLst/>
                          <a:latin typeface="+mn-lt"/>
                          <a:ea typeface="+mn-ea"/>
                          <a:cs typeface="+mn-cs"/>
                        </a:rPr>
                        <a:t>El supervisor debe</a:t>
                      </a:r>
                      <a:endParaRPr lang="es-ES_tradnl" sz="1000" b="1" kern="1200" noProof="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b="1" kern="1200" noProof="0">
                          <a:solidFill>
                            <a:schemeClr val="dk1"/>
                          </a:solidFill>
                          <a:effectLst/>
                          <a:latin typeface="+mn-lt"/>
                          <a:ea typeface="+mn-ea"/>
                          <a:cs typeface="+mn-cs"/>
                        </a:rPr>
                        <a:t>El asistente social debe</a:t>
                      </a:r>
                      <a:endParaRPr lang="es-ES_tradnl" sz="1000" b="1" kern="1200" noProof="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59523964"/>
                  </a:ext>
                </a:extLst>
              </a:tr>
              <a:tr h="1301457">
                <a:tc>
                  <a:txBody>
                    <a:bodyPr/>
                    <a:lstStyle/>
                    <a:p>
                      <a:pPr marL="285750" lvl="0" indent="-285750">
                        <a:buFont typeface="Arial" panose="020B0604020202020204" pitchFamily="34" charset="0"/>
                        <a:buChar char="•"/>
                      </a:pPr>
                      <a:r>
                        <a:rPr lang="es-ES_tradnl" sz="1000" kern="1200" noProof="0" dirty="0">
                          <a:solidFill>
                            <a:schemeClr val="dk1"/>
                          </a:solidFill>
                          <a:effectLst/>
                          <a:latin typeface="+mn-lt"/>
                          <a:ea typeface="+mn-ea"/>
                          <a:cs typeface="+mn-cs"/>
                        </a:rPr>
                        <a:t>Llenar el formulario correspondiente, asegurándose de hacer comentarios constructivos y positivos. </a:t>
                      </a:r>
                    </a:p>
                    <a:p>
                      <a:pPr marL="285750" indent="-285750">
                        <a:buFont typeface="Arial" panose="020B0604020202020204" pitchFamily="34" charset="0"/>
                        <a:buChar char="•"/>
                      </a:pPr>
                      <a:r>
                        <a:rPr lang="es-ES_tradnl" sz="1000" kern="1200" noProof="0" dirty="0">
                          <a:solidFill>
                            <a:schemeClr val="dk1"/>
                          </a:solidFill>
                          <a:effectLst/>
                          <a:latin typeface="+mn-lt"/>
                          <a:ea typeface="+mn-ea"/>
                          <a:cs typeface="+mn-cs"/>
                        </a:rPr>
                        <a:t>Después, tener una sesión de supervisión individual con el/la asistente social para retroalimentarlo/a sobre el proceso...</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marL="285750" lvl="0" indent="-285750">
                        <a:buFont typeface="Arial" panose="020B0604020202020204" pitchFamily="34" charset="0"/>
                        <a:buChar char="•"/>
                      </a:pPr>
                      <a:r>
                        <a:rPr lang="es-ES_tradnl" sz="1000" kern="1200" noProof="0" dirty="0">
                          <a:solidFill>
                            <a:schemeClr val="dk1"/>
                          </a:solidFill>
                          <a:effectLst/>
                          <a:latin typeface="+mn-lt"/>
                          <a:ea typeface="+mn-ea"/>
                          <a:cs typeface="+mn-cs"/>
                        </a:rPr>
                        <a:t>Participar en una sesión de supervisión individual con el/a supervisor/a y compartir sus reflexiones y comentarios sobre la observación.  </a:t>
                      </a:r>
                    </a:p>
                    <a:p>
                      <a:pPr marL="285750" indent="-285750">
                        <a:buFont typeface="Arial" panose="020B0604020202020204" pitchFamily="34" charset="0"/>
                        <a:buChar char="•"/>
                      </a:pPr>
                      <a:r>
                        <a:rPr lang="es-ES_tradnl" sz="1000" kern="1200" noProof="0" dirty="0">
                          <a:solidFill>
                            <a:schemeClr val="dk1"/>
                          </a:solidFill>
                          <a:effectLst/>
                          <a:latin typeface="+mn-lt"/>
                          <a:ea typeface="+mn-ea"/>
                          <a:cs typeface="+mn-cs"/>
                        </a:rPr>
                        <a:t>Plantear cualquier duda que tenga sobre la sesión individual o sobre aspectos técnicas para que el/la supervisor/a pueda darle orientaciones.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277739030"/>
                  </a:ext>
                </a:extLst>
              </a:tr>
            </a:tbl>
          </a:graphicData>
        </a:graphic>
      </p:graphicFrame>
      <p:sp>
        <p:nvSpPr>
          <p:cNvPr id="4" name="Hexagon 3">
            <a:extLst>
              <a:ext uri="{FF2B5EF4-FFF2-40B4-BE49-F238E27FC236}">
                <a16:creationId xmlns:a16="http://schemas.microsoft.com/office/drawing/2014/main" id="{495531D9-D3F6-D42D-42E3-810DC3FFD125}"/>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402230F4-A82E-0656-A597-9F06C61E8D2A}"/>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9166881E-C234-BCBA-9CD7-A26C8C96AAAB}"/>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C9FD001C-E526-0A37-A944-8529148466E1}"/>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AA7C4027-E541-1D43-0DD5-588DE2CFE612}"/>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8628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557D545-9BF0-2247-7FCD-E9831A711552}"/>
              </a:ext>
            </a:extLst>
          </p:cNvPr>
          <p:cNvGraphicFramePr>
            <a:graphicFrameLocks noGrp="1"/>
          </p:cNvGraphicFramePr>
          <p:nvPr>
            <p:extLst>
              <p:ext uri="{D42A27DB-BD31-4B8C-83A1-F6EECF244321}">
                <p14:modId xmlns:p14="http://schemas.microsoft.com/office/powerpoint/2010/main" val="243170829"/>
              </p:ext>
            </p:extLst>
          </p:nvPr>
        </p:nvGraphicFramePr>
        <p:xfrm>
          <a:off x="1006475" y="2051424"/>
          <a:ext cx="5254625" cy="7284720"/>
        </p:xfrm>
        <a:graphic>
          <a:graphicData uri="http://schemas.openxmlformats.org/drawingml/2006/table">
            <a:tbl>
              <a:tblPr>
                <a:tableStyleId>{5C22544A-7EE6-4342-B048-85BDC9FD1C3A}</a:tableStyleId>
              </a:tblPr>
              <a:tblGrid>
                <a:gridCol w="1088393">
                  <a:extLst>
                    <a:ext uri="{9D8B030D-6E8A-4147-A177-3AD203B41FA5}">
                      <a16:colId xmlns:a16="http://schemas.microsoft.com/office/drawing/2014/main" val="2945884667"/>
                    </a:ext>
                  </a:extLst>
                </a:gridCol>
                <a:gridCol w="3010532">
                  <a:extLst>
                    <a:ext uri="{9D8B030D-6E8A-4147-A177-3AD203B41FA5}">
                      <a16:colId xmlns:a16="http://schemas.microsoft.com/office/drawing/2014/main" val="1413627003"/>
                    </a:ext>
                  </a:extLst>
                </a:gridCol>
                <a:gridCol w="1155700">
                  <a:extLst>
                    <a:ext uri="{9D8B030D-6E8A-4147-A177-3AD203B41FA5}">
                      <a16:colId xmlns:a16="http://schemas.microsoft.com/office/drawing/2014/main" val="3212878653"/>
                    </a:ext>
                  </a:extLst>
                </a:gridCol>
              </a:tblGrid>
              <a:tr h="0">
                <a:tc>
                  <a:txBody>
                    <a:bodyPr/>
                    <a:lstStyle/>
                    <a:p>
                      <a:pPr>
                        <a:tabLst>
                          <a:tab pos="2865755" algn="ctr"/>
                          <a:tab pos="5731510" algn="r"/>
                        </a:tabLst>
                      </a:pPr>
                      <a:r>
                        <a:rPr lang="es-ES_tradnl" sz="1000" b="1" noProof="0">
                          <a:effectLst/>
                        </a:rPr>
                        <a:t>Áreas observadas</a:t>
                      </a:r>
                      <a:endParaRPr lang="es-ES_tradnl" sz="1000" b="1" noProof="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s-ES_tradnl" sz="1000" b="1" noProof="0">
                          <a:effectLst/>
                        </a:rPr>
                        <a:t>Ejemplos (¿El/la asistente social...)</a:t>
                      </a:r>
                      <a:endParaRPr lang="es-ES_tradnl" sz="1000" b="1" noProof="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s-ES_tradnl" sz="1000" b="1" noProof="0">
                          <a:effectLst/>
                        </a:rPr>
                        <a:t>Ejemplos y comentarios para el/la asistente social</a:t>
                      </a:r>
                      <a:endParaRPr lang="es-ES_tradnl" sz="1000" b="1" noProof="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96281983"/>
                  </a:ext>
                </a:extLst>
              </a:tr>
              <a:tr h="969820">
                <a:tc>
                  <a:txBody>
                    <a:bodyPr/>
                    <a:lstStyle/>
                    <a:p>
                      <a:pPr>
                        <a:tabLst>
                          <a:tab pos="2865755" algn="ctr"/>
                          <a:tab pos="5731510" algn="r"/>
                        </a:tabLst>
                      </a:pPr>
                      <a:r>
                        <a:rPr lang="es-ES_tradnl" sz="1000" b="1" noProof="0" dirty="0">
                          <a:effectLst/>
                        </a:rPr>
                        <a:t>1. RELACIÓN</a:t>
                      </a:r>
                    </a:p>
                    <a:p>
                      <a:pPr>
                        <a:tabLst>
                          <a:tab pos="2865755" algn="ctr"/>
                          <a:tab pos="5731510" algn="r"/>
                        </a:tabLst>
                      </a:pPr>
                      <a:r>
                        <a:rPr lang="es-ES_tradnl" sz="1000" b="1" noProof="0" dirty="0">
                          <a:effectLst/>
                        </a:rPr>
                        <a:t> </a:t>
                      </a:r>
                      <a:endParaRPr lang="es-ES_tradnl" sz="1000" b="1" noProof="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s-ES_tradnl" sz="1000" noProof="0" dirty="0">
                          <a:effectLst/>
                        </a:rPr>
                        <a:t>Emplea diversas técnicas en su contacto, (p. ej., conversaciones triviales, presentaciones, experiencias personales, conversaciones informales o actividades con el/la menor)?</a:t>
                      </a:r>
                    </a:p>
                    <a:p>
                      <a:pPr marL="171450" lvl="0" indent="-171450">
                        <a:buFont typeface="Arial" panose="020B0604020202020204" pitchFamily="34" charset="0"/>
                        <a:buChar char="•"/>
                      </a:pPr>
                      <a:r>
                        <a:rPr lang="es-ES_tradnl" sz="1000" noProof="0" dirty="0">
                          <a:effectLst/>
                        </a:rPr>
                        <a:t>Se asegura de que la conversación gire en torno a las experiencias del menor?</a:t>
                      </a:r>
                    </a:p>
                    <a:p>
                      <a:pPr marL="171450" lvl="0" indent="-171450">
                        <a:buFont typeface="Arial" panose="020B0604020202020204" pitchFamily="34" charset="0"/>
                        <a:buChar char="•"/>
                      </a:pPr>
                      <a:r>
                        <a:rPr lang="es-ES_tradnl" sz="1000" noProof="0" dirty="0">
                          <a:effectLst/>
                        </a:rPr>
                        <a:t>Propone temas y debates acordes a la edad y capacidad del menor?</a:t>
                      </a:r>
                    </a:p>
                    <a:p>
                      <a:pPr marL="171450" lvl="0" indent="-171450">
                        <a:buFont typeface="Arial" panose="020B0604020202020204" pitchFamily="34" charset="0"/>
                        <a:buChar char="•"/>
                      </a:pPr>
                      <a:r>
                        <a:rPr lang="es-ES_tradnl" sz="1000" noProof="0" dirty="0">
                          <a:effectLst/>
                        </a:rPr>
                        <a:t>Responde a las necesidades del menor en su interacción?</a:t>
                      </a:r>
                    </a:p>
                    <a:p>
                      <a:pPr marL="171450" lvl="0" indent="-171450">
                        <a:buFont typeface="Arial" panose="020B0604020202020204" pitchFamily="34" charset="0"/>
                        <a:buChar char="•"/>
                      </a:pPr>
                      <a:r>
                        <a:rPr lang="es-ES_tradnl" sz="1000" noProof="0" dirty="0">
                          <a:effectLst/>
                        </a:rPr>
                        <a:t>Muestra algún comportamiento perjudicial? P. ej., demasiado frío, autoritario o distante o bien, demasiado afectuoso o cercano con el/la menor, controla la conversación o se enfoca exclusivamente en su propia experiencia. </a:t>
                      </a:r>
                      <a:endParaRPr lang="es-ES_tradnl" sz="1000" noProof="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s-ES_tradnl" sz="1000" noProof="0">
                          <a:effectLst/>
                        </a:rPr>
                        <a:t> </a:t>
                      </a:r>
                      <a:endParaRPr lang="es-ES_tradnl" sz="1000" noProof="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627660947"/>
                  </a:ext>
                </a:extLst>
              </a:tr>
              <a:tr h="1858820">
                <a:tc>
                  <a:txBody>
                    <a:bodyPr/>
                    <a:lstStyle/>
                    <a:p>
                      <a:pPr>
                        <a:tabLst>
                          <a:tab pos="2865755" algn="ctr"/>
                          <a:tab pos="5731510" algn="r"/>
                        </a:tabLst>
                      </a:pPr>
                      <a:r>
                        <a:rPr lang="es-ES_tradnl" sz="1000" b="1" noProof="0">
                          <a:effectLst/>
                        </a:rPr>
                        <a:t>2. COMUNICACIÓN NO VERBAL</a:t>
                      </a:r>
                    </a:p>
                    <a:p>
                      <a:pPr>
                        <a:tabLst>
                          <a:tab pos="2865755" algn="ctr"/>
                          <a:tab pos="5731510" algn="r"/>
                        </a:tabLst>
                      </a:pPr>
                      <a:r>
                        <a:rPr lang="es-ES_tradnl" sz="1000" b="1" noProof="0">
                          <a:effectLst/>
                        </a:rPr>
                        <a:t> </a:t>
                      </a:r>
                      <a:endParaRPr lang="es-ES_tradnl" sz="1000" b="1" noProof="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s-ES_tradnl" sz="1000" noProof="0" dirty="0">
                          <a:effectLst/>
                        </a:rPr>
                        <a:t>Muestra un lenguaje corporal abierto?</a:t>
                      </a:r>
                    </a:p>
                    <a:p>
                      <a:pPr marL="171450" lvl="0" indent="-171450">
                        <a:buFont typeface="Arial" panose="020B0604020202020204" pitchFamily="34" charset="0"/>
                        <a:buChar char="•"/>
                      </a:pPr>
                      <a:r>
                        <a:rPr lang="es-ES_tradnl" sz="1000" noProof="0" dirty="0">
                          <a:effectLst/>
                        </a:rPr>
                        <a:t>Establece contacto visual adecuado?</a:t>
                      </a:r>
                    </a:p>
                    <a:p>
                      <a:pPr marL="171450" lvl="0" indent="-171450">
                        <a:buFont typeface="Arial" panose="020B0604020202020204" pitchFamily="34" charset="0"/>
                        <a:buChar char="•"/>
                      </a:pPr>
                      <a:r>
                        <a:rPr lang="es-ES_tradnl" sz="1000" noProof="0" dirty="0">
                          <a:effectLst/>
                        </a:rPr>
                        <a:t>Emplea expresiones de compromiso y entusiasmo (sonreír, aplaudir, asentir con la cabeza y decir "¿cómo?")?</a:t>
                      </a:r>
                    </a:p>
                    <a:p>
                      <a:pPr marL="171450" lvl="0" indent="-171450">
                        <a:buFont typeface="Arial" panose="020B0604020202020204" pitchFamily="34" charset="0"/>
                        <a:buChar char="•"/>
                      </a:pPr>
                      <a:r>
                        <a:rPr lang="es-ES_tradnl" sz="1000" noProof="0" dirty="0">
                          <a:effectLst/>
                        </a:rPr>
                        <a:t>Usa un tono de voz amable, un volumen y ritmo adecuados?</a:t>
                      </a:r>
                    </a:p>
                    <a:p>
                      <a:pPr marL="171450" lvl="0" indent="-171450">
                        <a:buFont typeface="Arial" panose="020B0604020202020204" pitchFamily="34" charset="0"/>
                        <a:buChar char="•"/>
                      </a:pPr>
                      <a:r>
                        <a:rPr lang="es-ES_tradnl" sz="1000" noProof="0" dirty="0">
                          <a:effectLst/>
                        </a:rPr>
                        <a:t>Mantiene una distancia física adecuada (p. ej., respeta el espacio personal, no se ubica ni demasiado lejos ni por encima del menor)?</a:t>
                      </a:r>
                    </a:p>
                    <a:p>
                      <a:pPr marL="171450" lvl="0" indent="-171450">
                        <a:buFont typeface="Arial" panose="020B0604020202020204" pitchFamily="34" charset="0"/>
                        <a:buChar char="•"/>
                      </a:pPr>
                      <a:r>
                        <a:rPr lang="es-ES_tradnl" sz="1000" noProof="0" dirty="0">
                          <a:effectLst/>
                        </a:rPr>
                        <a:t>Emplea una comunicación no verbal reconfortante, por ejemplo, expresiones faciales compasivas y un lenguaje corporal tranquilo?</a:t>
                      </a:r>
                    </a:p>
                    <a:p>
                      <a:pPr marL="171450" lvl="0" indent="-171450">
                        <a:buFont typeface="Arial" panose="020B0604020202020204" pitchFamily="34" charset="0"/>
                        <a:buChar char="•"/>
                      </a:pPr>
                      <a:r>
                        <a:rPr lang="es-ES_tradnl" sz="1000" noProof="0" dirty="0">
                          <a:effectLst/>
                        </a:rPr>
                        <a:t>Adapta el ritmo de comunicación al menor, permitiendo que haya silencios y pausas más o menos prolongadas?</a:t>
                      </a:r>
                    </a:p>
                    <a:p>
                      <a:pPr marL="171450" lvl="0" indent="-171450">
                        <a:buFont typeface="Arial" panose="020B0604020202020204" pitchFamily="34" charset="0"/>
                        <a:buChar char="•"/>
                      </a:pPr>
                      <a:r>
                        <a:rPr lang="es-ES_tradnl" sz="1000" noProof="0" dirty="0">
                          <a:effectLst/>
                        </a:rPr>
                        <a:t>Se sitúa a la altura del menor para demostrarle que está presente?</a:t>
                      </a:r>
                    </a:p>
                    <a:p>
                      <a:pPr marL="171450" lvl="0" indent="-171450">
                        <a:buFont typeface="Arial" panose="020B0604020202020204" pitchFamily="34" charset="0"/>
                        <a:buChar char="•"/>
                      </a:pPr>
                      <a:r>
                        <a:rPr lang="es-ES_tradnl" sz="1000" noProof="0" dirty="0">
                          <a:effectLst/>
                        </a:rPr>
                        <a:t>Muestra algún comportamiento perjudicial? Postura, gestos o mirada intensa, agresiva o inapropiada; tono de voz sarcástico, demasiado frío o demasiado cercano; contacto físico inapropiado, por ejemplo, contacto rígido o demasiado cercano; expresiones no verbales de desentendimiento y falta de interés hacia el/la menor, por ejemplo, revisar su teléfono, suspirar de forma audible, girar su cuerpo hacia otro lado.</a:t>
                      </a:r>
                      <a:endParaRPr lang="es-ES_tradnl" sz="1000" noProof="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s-ES_tradnl" sz="1000" noProof="0" dirty="0">
                          <a:effectLst/>
                        </a:rPr>
                        <a:t> </a:t>
                      </a:r>
                      <a:endParaRPr lang="es-ES_tradnl" sz="1000" noProof="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023163911"/>
                  </a:ext>
                </a:extLst>
              </a:tr>
            </a:tbl>
          </a:graphicData>
        </a:graphic>
      </p:graphicFrame>
      <p:sp>
        <p:nvSpPr>
          <p:cNvPr id="3" name="Rectangle 1">
            <a:extLst>
              <a:ext uri="{FF2B5EF4-FFF2-40B4-BE49-F238E27FC236}">
                <a16:creationId xmlns:a16="http://schemas.microsoft.com/office/drawing/2014/main" id="{573A7CCF-DD94-7CF8-27AE-6718649F8195}"/>
              </a:ext>
            </a:extLst>
          </p:cNvPr>
          <p:cNvSpPr>
            <a:spLocks noChangeArrowheads="1"/>
          </p:cNvSpPr>
          <p:nvPr/>
        </p:nvSpPr>
        <p:spPr bwMode="auto">
          <a:xfrm>
            <a:off x="1006475" y="668851"/>
            <a:ext cx="290335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57350" algn="l"/>
              </a:tabLst>
              <a:defRPr>
                <a:solidFill>
                  <a:schemeClr val="tx1"/>
                </a:solidFill>
                <a:latin typeface="Arial" panose="020B0604020202020204" pitchFamily="34" charset="0"/>
              </a:defRPr>
            </a:lvl1pPr>
            <a:lvl2pPr eaLnBrk="0" fontAlgn="base" hangingPunct="0">
              <a:spcBef>
                <a:spcPct val="0"/>
              </a:spcBef>
              <a:spcAft>
                <a:spcPct val="0"/>
              </a:spcAft>
              <a:tabLst>
                <a:tab pos="1657350" algn="l"/>
              </a:tabLst>
              <a:defRPr>
                <a:solidFill>
                  <a:schemeClr val="tx1"/>
                </a:solidFill>
                <a:latin typeface="Arial" panose="020B0604020202020204" pitchFamily="34" charset="0"/>
              </a:defRPr>
            </a:lvl2pPr>
            <a:lvl3pPr eaLnBrk="0" fontAlgn="base" hangingPunct="0">
              <a:spcBef>
                <a:spcPct val="0"/>
              </a:spcBef>
              <a:spcAft>
                <a:spcPct val="0"/>
              </a:spcAft>
              <a:tabLst>
                <a:tab pos="1657350" algn="l"/>
              </a:tabLst>
              <a:defRPr>
                <a:solidFill>
                  <a:schemeClr val="tx1"/>
                </a:solidFill>
                <a:latin typeface="Arial" panose="020B0604020202020204" pitchFamily="34" charset="0"/>
              </a:defRPr>
            </a:lvl3pPr>
            <a:lvl4pPr eaLnBrk="0" fontAlgn="base" hangingPunct="0">
              <a:spcBef>
                <a:spcPct val="0"/>
              </a:spcBef>
              <a:spcAft>
                <a:spcPct val="0"/>
              </a:spcAft>
              <a:tabLst>
                <a:tab pos="1657350" algn="l"/>
              </a:tabLst>
              <a:defRPr>
                <a:solidFill>
                  <a:schemeClr val="tx1"/>
                </a:solidFill>
                <a:latin typeface="Arial" panose="020B0604020202020204" pitchFamily="34" charset="0"/>
              </a:defRPr>
            </a:lvl4pPr>
            <a:lvl5pPr eaLnBrk="0" fontAlgn="base" hangingPunct="0">
              <a:spcBef>
                <a:spcPct val="0"/>
              </a:spcBef>
              <a:spcAft>
                <a:spcPct val="0"/>
              </a:spcAft>
              <a:tabLst>
                <a:tab pos="1657350" algn="l"/>
              </a:tabLst>
              <a:defRPr>
                <a:solidFill>
                  <a:schemeClr val="tx1"/>
                </a:solidFill>
                <a:latin typeface="Arial" panose="020B0604020202020204" pitchFamily="34" charset="0"/>
              </a:defRPr>
            </a:lvl5pPr>
            <a:lvl6pPr eaLnBrk="0" fontAlgn="base" hangingPunct="0">
              <a:spcBef>
                <a:spcPct val="0"/>
              </a:spcBef>
              <a:spcAft>
                <a:spcPct val="0"/>
              </a:spcAft>
              <a:tabLst>
                <a:tab pos="1657350" algn="l"/>
              </a:tabLst>
              <a:defRPr>
                <a:solidFill>
                  <a:schemeClr val="tx1"/>
                </a:solidFill>
                <a:latin typeface="Arial" panose="020B0604020202020204" pitchFamily="34" charset="0"/>
              </a:defRPr>
            </a:lvl6pPr>
            <a:lvl7pPr eaLnBrk="0" fontAlgn="base" hangingPunct="0">
              <a:spcBef>
                <a:spcPct val="0"/>
              </a:spcBef>
              <a:spcAft>
                <a:spcPct val="0"/>
              </a:spcAft>
              <a:tabLst>
                <a:tab pos="1657350" algn="l"/>
              </a:tabLst>
              <a:defRPr>
                <a:solidFill>
                  <a:schemeClr val="tx1"/>
                </a:solidFill>
                <a:latin typeface="Arial" panose="020B0604020202020204" pitchFamily="34" charset="0"/>
              </a:defRPr>
            </a:lvl7pPr>
            <a:lvl8pPr eaLnBrk="0" fontAlgn="base" hangingPunct="0">
              <a:spcBef>
                <a:spcPct val="0"/>
              </a:spcBef>
              <a:spcAft>
                <a:spcPct val="0"/>
              </a:spcAft>
              <a:tabLst>
                <a:tab pos="1657350" algn="l"/>
              </a:tabLst>
              <a:defRPr>
                <a:solidFill>
                  <a:schemeClr val="tx1"/>
                </a:solidFill>
                <a:latin typeface="Arial" panose="020B0604020202020204" pitchFamily="34" charset="0"/>
              </a:defRPr>
            </a:lvl8pPr>
            <a:lvl9pPr eaLnBrk="0" fontAlgn="base" hangingPunct="0">
              <a:spcBef>
                <a:spcPct val="0"/>
              </a:spcBef>
              <a:spcAft>
                <a:spcPct val="0"/>
              </a:spcAft>
              <a:tabLst>
                <a:tab pos="1657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57350" algn="l"/>
              </a:tabLst>
            </a:pPr>
            <a:r>
              <a:rPr kumimoji="0" lang="en-US" altLang="en-US"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mbria" panose="02040503050406030204" pitchFamily="18" charset="0"/>
              </a:rPr>
              <a:t>Observación de la sesión de gestión de casos </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4FD7AA52-E58F-9C11-7CB2-90ECD95D2910}"/>
              </a:ext>
            </a:extLst>
          </p:cNvPr>
          <p:cNvGraphicFramePr>
            <a:graphicFrameLocks noGrp="1"/>
          </p:cNvGraphicFramePr>
          <p:nvPr>
            <p:extLst>
              <p:ext uri="{D42A27DB-BD31-4B8C-83A1-F6EECF244321}">
                <p14:modId xmlns:p14="http://schemas.microsoft.com/office/powerpoint/2010/main" val="4185121411"/>
              </p:ext>
            </p:extLst>
          </p:nvPr>
        </p:nvGraphicFramePr>
        <p:xfrm>
          <a:off x="1006474" y="1139862"/>
          <a:ext cx="5254625" cy="518160"/>
        </p:xfrm>
        <a:graphic>
          <a:graphicData uri="http://schemas.openxmlformats.org/drawingml/2006/table">
            <a:tbl>
              <a:tblPr firstRow="1" firstCol="1" bandRow="1">
                <a:tableStyleId>{5C22544A-7EE6-4342-B048-85BDC9FD1C3A}</a:tableStyleId>
              </a:tblPr>
              <a:tblGrid>
                <a:gridCol w="1091267">
                  <a:extLst>
                    <a:ext uri="{9D8B030D-6E8A-4147-A177-3AD203B41FA5}">
                      <a16:colId xmlns:a16="http://schemas.microsoft.com/office/drawing/2014/main" val="610269195"/>
                    </a:ext>
                  </a:extLst>
                </a:gridCol>
                <a:gridCol w="1231430">
                  <a:extLst>
                    <a:ext uri="{9D8B030D-6E8A-4147-A177-3AD203B41FA5}">
                      <a16:colId xmlns:a16="http://schemas.microsoft.com/office/drawing/2014/main" val="1673074155"/>
                    </a:ext>
                  </a:extLst>
                </a:gridCol>
                <a:gridCol w="1465964">
                  <a:extLst>
                    <a:ext uri="{9D8B030D-6E8A-4147-A177-3AD203B41FA5}">
                      <a16:colId xmlns:a16="http://schemas.microsoft.com/office/drawing/2014/main" val="4226915940"/>
                    </a:ext>
                  </a:extLst>
                </a:gridCol>
                <a:gridCol w="1465964">
                  <a:extLst>
                    <a:ext uri="{9D8B030D-6E8A-4147-A177-3AD203B41FA5}">
                      <a16:colId xmlns:a16="http://schemas.microsoft.com/office/drawing/2014/main" val="3756089391"/>
                    </a:ext>
                  </a:extLst>
                </a:gridCol>
              </a:tblGrid>
              <a:tr h="208430">
                <a:tc>
                  <a:txBody>
                    <a:bodyPr/>
                    <a:lstStyle/>
                    <a:p>
                      <a:pPr algn="r"/>
                      <a:r>
                        <a:rPr lang="es-ES_tradnl" sz="1100" noProof="0">
                          <a:solidFill>
                            <a:schemeClr val="tx1"/>
                          </a:solidFill>
                          <a:effectLst/>
                        </a:rPr>
                        <a:t>Número de caso</a:t>
                      </a:r>
                      <a:endParaRPr lang="es-ES_tradnl" sz="120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r"/>
                      <a:r>
                        <a:rPr lang="es-ES_tradnl" sz="1100" noProof="0">
                          <a:solidFill>
                            <a:schemeClr val="tx1"/>
                          </a:solidFill>
                          <a:effectLst/>
                        </a:rPr>
                        <a:t> </a:t>
                      </a:r>
                      <a:endParaRPr lang="es-ES_tradnl" sz="120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a:r>
                        <a:rPr lang="es-ES_tradnl" sz="1100" noProof="0">
                          <a:solidFill>
                            <a:schemeClr val="tx1"/>
                          </a:solidFill>
                          <a:effectLst/>
                        </a:rPr>
                        <a:t>Asistente social</a:t>
                      </a:r>
                      <a:endParaRPr lang="es-ES_tradnl" sz="120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r"/>
                      <a:r>
                        <a:rPr lang="es-ES_tradnl" sz="1100" noProof="0">
                          <a:solidFill>
                            <a:schemeClr val="tx1"/>
                          </a:solidFill>
                          <a:effectLst/>
                        </a:rPr>
                        <a:t> </a:t>
                      </a:r>
                      <a:endParaRPr lang="es-ES_tradnl" sz="120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872479432"/>
                  </a:ext>
                </a:extLst>
              </a:tr>
              <a:tr h="0">
                <a:tc>
                  <a:txBody>
                    <a:bodyPr/>
                    <a:lstStyle/>
                    <a:p>
                      <a:pPr algn="r"/>
                      <a:r>
                        <a:rPr lang="es-ES_tradnl" sz="1100" noProof="0">
                          <a:solidFill>
                            <a:schemeClr val="tx1"/>
                          </a:solidFill>
                          <a:effectLst/>
                        </a:rPr>
                        <a:t>Fecha</a:t>
                      </a:r>
                      <a:endParaRPr lang="es-ES_tradnl" sz="120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r"/>
                      <a:r>
                        <a:rPr lang="es-ES_tradnl" sz="1100" noProof="0">
                          <a:solidFill>
                            <a:schemeClr val="tx1"/>
                          </a:solidFill>
                          <a:effectLst/>
                        </a:rPr>
                        <a:t> </a:t>
                      </a:r>
                      <a:endParaRPr lang="es-ES_tradnl" sz="120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a:r>
                        <a:rPr lang="es-ES_tradnl" sz="1100" b="1" noProof="0">
                          <a:solidFill>
                            <a:schemeClr val="tx1"/>
                          </a:solidFill>
                          <a:effectLst/>
                        </a:rPr>
                        <a:t>Superviso</a:t>
                      </a:r>
                      <a:r>
                        <a:rPr lang="es-ES_tradnl" sz="1100" noProof="0">
                          <a:solidFill>
                            <a:schemeClr val="tx1"/>
                          </a:solidFill>
                          <a:effectLst/>
                        </a:rPr>
                        <a:t>r/a </a:t>
                      </a:r>
                      <a:endParaRPr lang="es-ES_tradnl" sz="120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r"/>
                      <a:r>
                        <a:rPr lang="es-ES_tradnl" sz="1100" noProof="0" dirty="0">
                          <a:solidFill>
                            <a:schemeClr val="tx1"/>
                          </a:solidFill>
                          <a:effectLst/>
                        </a:rPr>
                        <a:t> </a:t>
                      </a:r>
                      <a:endParaRPr lang="es-ES_tradnl" sz="1200" noProof="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837439711"/>
                  </a:ext>
                </a:extLst>
              </a:tr>
            </a:tbl>
          </a:graphicData>
        </a:graphic>
      </p:graphicFrame>
      <p:sp>
        <p:nvSpPr>
          <p:cNvPr id="5" name="Hexagon 4">
            <a:extLst>
              <a:ext uri="{FF2B5EF4-FFF2-40B4-BE49-F238E27FC236}">
                <a16:creationId xmlns:a16="http://schemas.microsoft.com/office/drawing/2014/main" id="{44A7B0CB-1BB4-3671-CC7F-A97C2D11543E}"/>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56020C58-93EF-2BED-4C8E-497A3A302178}"/>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8FFDCBAC-26B8-3932-3F1B-C76B38CC05F0}"/>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45F30EBE-6AF4-E807-34B8-35F5224FB56E}"/>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F04080E1-D0F7-6639-6789-6D0C78F8C8AF}"/>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4929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557D545-9BF0-2247-7FCD-E9831A711552}"/>
              </a:ext>
            </a:extLst>
          </p:cNvPr>
          <p:cNvGraphicFramePr>
            <a:graphicFrameLocks noGrp="1"/>
          </p:cNvGraphicFramePr>
          <p:nvPr>
            <p:extLst>
              <p:ext uri="{D42A27DB-BD31-4B8C-83A1-F6EECF244321}">
                <p14:modId xmlns:p14="http://schemas.microsoft.com/office/powerpoint/2010/main" val="2370313431"/>
              </p:ext>
            </p:extLst>
          </p:nvPr>
        </p:nvGraphicFramePr>
        <p:xfrm>
          <a:off x="1020990" y="707785"/>
          <a:ext cx="5254625" cy="8236877"/>
        </p:xfrm>
        <a:graphic>
          <a:graphicData uri="http://schemas.openxmlformats.org/drawingml/2006/table">
            <a:tbl>
              <a:tblPr>
                <a:tableStyleId>{5C22544A-7EE6-4342-B048-85BDC9FD1C3A}</a:tableStyleId>
              </a:tblPr>
              <a:tblGrid>
                <a:gridCol w="1088393">
                  <a:extLst>
                    <a:ext uri="{9D8B030D-6E8A-4147-A177-3AD203B41FA5}">
                      <a16:colId xmlns:a16="http://schemas.microsoft.com/office/drawing/2014/main" val="2945884667"/>
                    </a:ext>
                  </a:extLst>
                </a:gridCol>
                <a:gridCol w="3391532">
                  <a:extLst>
                    <a:ext uri="{9D8B030D-6E8A-4147-A177-3AD203B41FA5}">
                      <a16:colId xmlns:a16="http://schemas.microsoft.com/office/drawing/2014/main" val="1413627003"/>
                    </a:ext>
                  </a:extLst>
                </a:gridCol>
                <a:gridCol w="774700">
                  <a:extLst>
                    <a:ext uri="{9D8B030D-6E8A-4147-A177-3AD203B41FA5}">
                      <a16:colId xmlns:a16="http://schemas.microsoft.com/office/drawing/2014/main" val="3212878653"/>
                    </a:ext>
                  </a:extLst>
                </a:gridCol>
              </a:tblGrid>
              <a:tr h="2574903">
                <a:tc>
                  <a:txBody>
                    <a:bodyPr/>
                    <a:lstStyle/>
                    <a:p>
                      <a:pPr>
                        <a:tabLst>
                          <a:tab pos="2865755" algn="ctr"/>
                          <a:tab pos="5731510" algn="r"/>
                        </a:tabLst>
                      </a:pPr>
                      <a:r>
                        <a:rPr lang="es-ES_tradnl" sz="1000" b="1" noProof="0">
                          <a:effectLst/>
                        </a:rPr>
                        <a:t>3. COMUNICACIÓN VERBAL</a:t>
                      </a:r>
                    </a:p>
                    <a:p>
                      <a:pPr>
                        <a:tabLst>
                          <a:tab pos="2865755" algn="ctr"/>
                          <a:tab pos="5731510" algn="r"/>
                        </a:tabLst>
                      </a:pPr>
                      <a:r>
                        <a:rPr lang="es-ES_tradnl" sz="1000" b="1" noProof="0">
                          <a:effectLst/>
                        </a:rPr>
                        <a:t> </a:t>
                      </a:r>
                      <a:endParaRPr lang="es-ES_tradnl" sz="1000" b="1" noProof="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s-ES_tradnl" sz="900" noProof="0" dirty="0">
                          <a:effectLst/>
                        </a:rPr>
                        <a:t>Emplea un lenguaje acorde a la edad y capacidad del menor?</a:t>
                      </a:r>
                    </a:p>
                    <a:p>
                      <a:pPr marL="171450" lvl="0" indent="-171450">
                        <a:buFont typeface="Arial" panose="020B0604020202020204" pitchFamily="34" charset="0"/>
                        <a:buChar char="•"/>
                      </a:pPr>
                      <a:r>
                        <a:rPr lang="es-ES_tradnl" sz="900" noProof="0" dirty="0">
                          <a:effectLst/>
                        </a:rPr>
                        <a:t>Se comunica con claridad y presenta la información de forma comprensible para el/la menor?</a:t>
                      </a:r>
                    </a:p>
                    <a:p>
                      <a:pPr marL="171450" lvl="0" indent="-171450">
                        <a:buFont typeface="Arial" panose="020B0604020202020204" pitchFamily="34" charset="0"/>
                        <a:buChar char="•"/>
                      </a:pPr>
                      <a:r>
                        <a:rPr lang="es-ES_tradnl" sz="900" noProof="0" dirty="0">
                          <a:effectLst/>
                        </a:rPr>
                        <a:t>Hace uso de sus competencias para garantizar la comprensión, por ejemplo:</a:t>
                      </a:r>
                    </a:p>
                    <a:p>
                      <a:pPr marL="628650" lvl="1" indent="-171450">
                        <a:buFont typeface="Arial" panose="020B0604020202020204" pitchFamily="34" charset="0"/>
                        <a:buChar char="•"/>
                      </a:pPr>
                      <a:r>
                        <a:rPr lang="es-ES_tradnl" sz="900" noProof="0" dirty="0">
                          <a:effectLst/>
                        </a:rPr>
                        <a:t>reconocer</a:t>
                      </a:r>
                    </a:p>
                    <a:p>
                      <a:pPr marL="628650" lvl="1" indent="-171450">
                        <a:buFont typeface="Arial" panose="020B0604020202020204" pitchFamily="34" charset="0"/>
                        <a:buChar char="•"/>
                      </a:pPr>
                      <a:r>
                        <a:rPr lang="es-ES_tradnl" sz="900" noProof="0" dirty="0">
                          <a:effectLst/>
                        </a:rPr>
                        <a:t>corresponder</a:t>
                      </a:r>
                    </a:p>
                    <a:p>
                      <a:pPr marL="628650" lvl="1" indent="-171450">
                        <a:buFont typeface="Arial" panose="020B0604020202020204" pitchFamily="34" charset="0"/>
                        <a:buChar char="•"/>
                      </a:pPr>
                      <a:r>
                        <a:rPr lang="es-ES_tradnl" sz="900" noProof="0" dirty="0">
                          <a:effectLst/>
                        </a:rPr>
                        <a:t>aclarar </a:t>
                      </a:r>
                    </a:p>
                    <a:p>
                      <a:pPr marL="628650" lvl="1" indent="-171450">
                        <a:buFont typeface="Arial" panose="020B0604020202020204" pitchFamily="34" charset="0"/>
                        <a:buChar char="•"/>
                      </a:pPr>
                      <a:r>
                        <a:rPr lang="es-ES_tradnl" sz="900" noProof="0" dirty="0">
                          <a:effectLst/>
                        </a:rPr>
                        <a:t>resumir</a:t>
                      </a:r>
                    </a:p>
                    <a:p>
                      <a:pPr marL="628650" lvl="1" indent="-171450">
                        <a:buFont typeface="Arial" panose="020B0604020202020204" pitchFamily="34" charset="0"/>
                        <a:buChar char="•"/>
                      </a:pPr>
                      <a:r>
                        <a:rPr lang="es-ES_tradnl" sz="900" noProof="0" dirty="0">
                          <a:effectLst/>
                        </a:rPr>
                        <a:t>formular preguntas abiertas para precisar la información</a:t>
                      </a:r>
                    </a:p>
                    <a:p>
                      <a:pPr marL="171450" lvl="0" indent="-171450">
                        <a:buFont typeface="Arial" panose="020B0604020202020204" pitchFamily="34" charset="0"/>
                        <a:buChar char="•"/>
                      </a:pPr>
                      <a:r>
                        <a:rPr lang="es-ES_tradnl" sz="900" noProof="0" dirty="0">
                          <a:effectLst/>
                        </a:rPr>
                        <a:t>Utiliza términos Corrientes y apropiados, emplea historias o metáforas para explicar conceptos difíciles?</a:t>
                      </a:r>
                    </a:p>
                    <a:p>
                      <a:pPr marL="228600" indent="0">
                        <a:buFont typeface="Arial" panose="020B0604020202020204" pitchFamily="34" charset="0"/>
                        <a:buNone/>
                      </a:pPr>
                      <a:endParaRPr lang="es-ES_tradnl" sz="900" noProof="0" dirty="0">
                        <a:effectLst/>
                      </a:endParaRPr>
                    </a:p>
                    <a:p>
                      <a:pPr marL="171450" lvl="0" indent="-171450">
                        <a:buFont typeface="Arial" panose="020B0604020202020204" pitchFamily="34" charset="0"/>
                        <a:buChar char="•"/>
                      </a:pPr>
                      <a:r>
                        <a:rPr lang="es-ES_tradnl" sz="900" noProof="0" dirty="0">
                          <a:effectLst/>
                        </a:rPr>
                        <a:t>Muestra algún comportamiento perjudicial (p. ej., palabras duras, agresivas o discriminatorias al hablar con el/la menor, lenguaje inadecuado para la edad del menor, interrumpe al menor con frecuencia)?</a:t>
                      </a:r>
                      <a:endParaRPr lang="es-ES_tradnl" sz="900" noProof="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s-ES_tradnl" sz="900" noProof="0">
                          <a:effectLst/>
                        </a:rPr>
                        <a:t> </a:t>
                      </a:r>
                      <a:endParaRPr lang="es-ES_tradnl" sz="900" noProof="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610863890"/>
                  </a:ext>
                </a:extLst>
              </a:tr>
              <a:tr h="1989698">
                <a:tc>
                  <a:txBody>
                    <a:bodyPr/>
                    <a:lstStyle/>
                    <a:p>
                      <a:pPr>
                        <a:tabLst>
                          <a:tab pos="1657350" algn="l"/>
                        </a:tabLst>
                      </a:pPr>
                      <a:r>
                        <a:rPr lang="es-ES_tradnl" sz="1000" b="1" noProof="0">
                          <a:effectLst/>
                        </a:rPr>
                        <a:t>4. RESPONDER CON EMPATÍA Y CALIDEZ</a:t>
                      </a:r>
                    </a:p>
                    <a:p>
                      <a:pPr>
                        <a:tabLst>
                          <a:tab pos="1657350" algn="l"/>
                        </a:tabLst>
                      </a:pPr>
                      <a:r>
                        <a:rPr lang="es-ES_tradnl" sz="1000" b="1" noProof="0">
                          <a:effectLst/>
                        </a:rPr>
                        <a:t> </a:t>
                      </a:r>
                      <a:endParaRPr lang="es-ES_tradnl" sz="1000" b="1" noProof="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s-ES_tradnl" sz="900" noProof="0" dirty="0">
                          <a:effectLst/>
                        </a:rPr>
                        <a:t>Ofrece apoyo emocional?</a:t>
                      </a:r>
                    </a:p>
                    <a:p>
                      <a:pPr marL="171450" lvl="0" indent="-171450">
                        <a:buFont typeface="Arial" panose="020B0604020202020204" pitchFamily="34" charset="0"/>
                        <a:buChar char="•"/>
                      </a:pPr>
                      <a:r>
                        <a:rPr lang="es-ES_tradnl" sz="900" noProof="0" dirty="0">
                          <a:effectLst/>
                        </a:rPr>
                        <a:t>Valida las experiencias del menor desde su perspectiva de forma clara y segura? </a:t>
                      </a:r>
                    </a:p>
                    <a:p>
                      <a:pPr marL="0" indent="0">
                        <a:buFont typeface="Arial" panose="020B0604020202020204" pitchFamily="34" charset="0"/>
                        <a:buNone/>
                      </a:pPr>
                      <a:endParaRPr lang="es-ES_tradnl" sz="900" noProof="0" dirty="0">
                        <a:effectLst/>
                      </a:endParaRPr>
                    </a:p>
                    <a:p>
                      <a:pPr marL="171450" lvl="0" indent="-171450">
                        <a:buFont typeface="Arial" panose="020B0604020202020204" pitchFamily="34" charset="0"/>
                        <a:buChar char="•"/>
                      </a:pPr>
                      <a:r>
                        <a:rPr lang="es-ES_tradnl" sz="900" noProof="0" dirty="0">
                          <a:effectLst/>
                        </a:rPr>
                        <a:t>Muestra algún comportamiento perjudicial (p. ej., crítico, hostil, despectivo, ignora las respuestas emocionales del menor, se burlar o ríe de él/ella, dice cosas despectivas o tiene una actitud condescendiente hacia el/la menor, se molesta si expresa alguna emoción o idea negativa, descalifica los comentarios o sentimientos negativos del menor o lo/a culpa por ellos, promueve ideas o sentimientos negativos, ignora las señales o emociones de los demás, le pide al menor/familia que no muestre sus emociones)?</a:t>
                      </a:r>
                      <a:endParaRPr lang="es-ES_tradnl" sz="900" noProof="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s-ES_tradnl" sz="900" noProof="0">
                          <a:effectLst/>
                        </a:rPr>
                        <a:t> </a:t>
                      </a:r>
                      <a:endParaRPr lang="es-ES_tradnl" sz="900" noProof="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241492439"/>
                  </a:ext>
                </a:extLst>
              </a:tr>
              <a:tr h="526685">
                <a:tc>
                  <a:txBody>
                    <a:bodyPr/>
                    <a:lstStyle/>
                    <a:p>
                      <a:r>
                        <a:rPr lang="es-ES_tradnl" sz="1000" b="1" noProof="0">
                          <a:effectLst/>
                        </a:rPr>
                        <a:t>5. ACTITUD CENTRADA EN EL/LA MENOR</a:t>
                      </a:r>
                      <a:endParaRPr lang="es-ES_tradnl" sz="1000" b="1" noProof="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s-ES_tradnl" sz="900" noProof="0" dirty="0">
                          <a:effectLst/>
                        </a:rPr>
                        <a:t>Es respetuoso/a, reconoce las fortalezas y recursos del menor y su familia?</a:t>
                      </a:r>
                    </a:p>
                    <a:p>
                      <a:pPr marL="171450" lvl="0" indent="-171450">
                        <a:buFont typeface="Arial" panose="020B0604020202020204" pitchFamily="34" charset="0"/>
                        <a:buChar char="•"/>
                      </a:pPr>
                      <a:r>
                        <a:rPr lang="es-ES_tradnl" sz="900" noProof="0" dirty="0">
                          <a:effectLst/>
                        </a:rPr>
                        <a:t>Es real y honesto/a?</a:t>
                      </a:r>
                      <a:endParaRPr lang="es-ES_tradnl" sz="900" noProof="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s-ES_tradnl" sz="900" noProof="0">
                          <a:effectLst/>
                        </a:rPr>
                        <a:t> </a:t>
                      </a:r>
                      <a:endParaRPr lang="es-ES_tradnl" sz="900" noProof="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170867050"/>
                  </a:ext>
                </a:extLst>
              </a:tr>
              <a:tr h="672986">
                <a:tc>
                  <a:txBody>
                    <a:bodyPr/>
                    <a:lstStyle/>
                    <a:p>
                      <a:pPr>
                        <a:tabLst>
                          <a:tab pos="1657350" algn="l"/>
                        </a:tabLst>
                      </a:pPr>
                      <a:r>
                        <a:rPr lang="es-ES_tradnl" sz="1000" b="1" noProof="0">
                          <a:effectLst/>
                        </a:rPr>
                        <a:t>6. APOYAR LA TOMA DE DECISIONES</a:t>
                      </a:r>
                    </a:p>
                    <a:p>
                      <a:pPr>
                        <a:tabLst>
                          <a:tab pos="1657350" algn="l"/>
                        </a:tabLst>
                      </a:pPr>
                      <a:r>
                        <a:rPr lang="es-ES_tradnl" sz="1000" b="1" noProof="0">
                          <a:effectLst/>
                        </a:rPr>
                        <a:t> </a:t>
                      </a:r>
                      <a:endParaRPr lang="es-ES_tradnl" sz="1000" b="1" noProof="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s-ES_tradnl" sz="900" noProof="0" dirty="0">
                          <a:effectLst/>
                        </a:rPr>
                        <a:t>Evita dar consejos?</a:t>
                      </a:r>
                    </a:p>
                    <a:p>
                      <a:pPr marL="171450" lvl="0" indent="-171450">
                        <a:buFont typeface="Arial" panose="020B0604020202020204" pitchFamily="34" charset="0"/>
                        <a:buChar char="•"/>
                      </a:pPr>
                      <a:r>
                        <a:rPr lang="es-ES_tradnl" sz="900" noProof="0" dirty="0">
                          <a:effectLst/>
                        </a:rPr>
                        <a:t>No toma decisiones por el/la menor y su familia?</a:t>
                      </a:r>
                    </a:p>
                    <a:p>
                      <a:pPr marL="171450" lvl="0" indent="-171450">
                        <a:buFont typeface="Arial" panose="020B0604020202020204" pitchFamily="34" charset="0"/>
                        <a:buChar char="•"/>
                      </a:pPr>
                      <a:r>
                        <a:rPr lang="es-ES_tradnl" sz="900" noProof="0" dirty="0">
                          <a:effectLst/>
                        </a:rPr>
                        <a:t>Capacita y ayuda al menor, a la familia y al cuidador/a para que puedan hacer uso de sus herramientas para afrontar y resolver sus problemas?</a:t>
                      </a:r>
                      <a:endParaRPr lang="es-ES_tradnl" sz="900" noProof="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s-ES_tradnl" sz="900" noProof="0">
                          <a:effectLst/>
                        </a:rPr>
                        <a:t> </a:t>
                      </a:r>
                      <a:endParaRPr lang="es-ES_tradnl" sz="900" noProof="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028978248"/>
                  </a:ext>
                </a:extLst>
              </a:tr>
              <a:tr h="1697095">
                <a:tc>
                  <a:txBody>
                    <a:bodyPr/>
                    <a:lstStyle/>
                    <a:p>
                      <a:r>
                        <a:rPr lang="es-ES_tradnl" sz="1000" b="1" noProof="0">
                          <a:effectLst/>
                        </a:rPr>
                        <a:t>7. APOYAR EL CAMBIO POSITIVO</a:t>
                      </a:r>
                    </a:p>
                    <a:p>
                      <a:r>
                        <a:rPr lang="es-ES_tradnl" sz="1000" b="1" noProof="0">
                          <a:effectLst/>
                        </a:rPr>
                        <a:t> </a:t>
                      </a:r>
                      <a:endParaRPr lang="es-ES_tradnl" sz="1000" b="1" noProof="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s-ES_tradnl" sz="900" noProof="0" dirty="0">
                          <a:effectLst/>
                        </a:rPr>
                        <a:t>Ofrece palabras de aliento y esperanza por las experiencias del menor, sin exagerar ni hacer promesas poco realistas.</a:t>
                      </a:r>
                    </a:p>
                    <a:p>
                      <a:pPr marL="171450" lvl="0" indent="-171450">
                        <a:buFont typeface="Arial" panose="020B0604020202020204" pitchFamily="34" charset="0"/>
                        <a:buChar char="•"/>
                      </a:pPr>
                      <a:r>
                        <a:rPr lang="es-ES_tradnl" sz="900" noProof="0" dirty="0">
                          <a:effectLst/>
                        </a:rPr>
                        <a:t>Ofrece orientación al menor/cuidador con relación a los aspectos o sentimientos negativos?</a:t>
                      </a:r>
                    </a:p>
                    <a:p>
                      <a:pPr marL="171450" lvl="0" indent="-171450">
                        <a:buFont typeface="Arial" panose="020B0604020202020204" pitchFamily="34" charset="0"/>
                        <a:buChar char="•"/>
                      </a:pPr>
                      <a:r>
                        <a:rPr lang="es-ES_tradnl" sz="900" noProof="0" dirty="0">
                          <a:effectLst/>
                        </a:rPr>
                        <a:t>Emplea afirmaciones positivas en su diálogo con el/la menor/cuidador?</a:t>
                      </a:r>
                    </a:p>
                    <a:p>
                      <a:pPr marL="171450" lvl="0" indent="-171450">
                        <a:buFont typeface="Arial" panose="020B0604020202020204" pitchFamily="34" charset="0"/>
                        <a:buChar char="•"/>
                      </a:pPr>
                      <a:r>
                        <a:rPr lang="es-ES_tradnl" sz="900" noProof="0" dirty="0">
                          <a:effectLst/>
                        </a:rPr>
                        <a:t>Hace resúmenes para promover la reflexión?</a:t>
                      </a:r>
                    </a:p>
                    <a:p>
                      <a:pPr marL="171450" lvl="0" indent="-171450">
                        <a:buFont typeface="Arial" panose="020B0604020202020204" pitchFamily="34" charset="0"/>
                        <a:buChar char="•"/>
                      </a:pPr>
                      <a:r>
                        <a:rPr lang="es-ES_tradnl" sz="900" noProof="0" dirty="0">
                          <a:effectLst/>
                        </a:rPr>
                        <a:t>Emplea distintas estrategia como hacerles preguntas sobre la resiliencia, sus experiencias o relación; o bien preguntas para buscar excepciones y/o para soñar con el propósito de ayudar al menor o al cuidador/a a reconocer sus fortalezas y oportunidades? </a:t>
                      </a:r>
                      <a:endParaRPr lang="es-ES_tradnl" sz="900" noProof="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s-ES_tradnl" sz="900" noProof="0">
                          <a:effectLst/>
                        </a:rPr>
                        <a:t> </a:t>
                      </a:r>
                      <a:endParaRPr lang="es-ES_tradnl" sz="900" noProof="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552673703"/>
                  </a:ext>
                </a:extLst>
              </a:tr>
              <a:tr h="649301">
                <a:tc>
                  <a:txBody>
                    <a:bodyPr/>
                    <a:lstStyle/>
                    <a:p>
                      <a:r>
                        <a:rPr lang="es-ES_tradnl" sz="1000" b="1" noProof="0">
                          <a:effectLst/>
                        </a:rPr>
                        <a:t>TAREAS</a:t>
                      </a:r>
                      <a:endParaRPr lang="es-ES_tradnl" sz="1000" b="1" noProof="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s-ES_tradnl" sz="900" noProof="0" dirty="0">
                          <a:effectLst/>
                        </a:rPr>
                        <a:t>Supervisor/a:</a:t>
                      </a:r>
                      <a:endParaRPr lang="es-ES_tradnl" sz="900" noProof="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s-ES_tradnl" sz="900" noProof="0" dirty="0">
                          <a:effectLst/>
                        </a:rPr>
                        <a:t>Asistente social: </a:t>
                      </a:r>
                    </a:p>
                    <a:p>
                      <a:r>
                        <a:rPr lang="es-ES_tradnl" sz="900" noProof="0" dirty="0">
                          <a:effectLst/>
                        </a:rPr>
                        <a:t> </a:t>
                      </a:r>
                      <a:endParaRPr lang="es-ES_tradnl" sz="900" noProof="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99782252"/>
                  </a:ext>
                </a:extLst>
              </a:tr>
            </a:tbl>
          </a:graphicData>
        </a:graphic>
      </p:graphicFrame>
      <p:sp>
        <p:nvSpPr>
          <p:cNvPr id="5" name="Hexagon 4">
            <a:extLst>
              <a:ext uri="{FF2B5EF4-FFF2-40B4-BE49-F238E27FC236}">
                <a16:creationId xmlns:a16="http://schemas.microsoft.com/office/drawing/2014/main" id="{F06A6E4A-41BA-6980-4622-EC48AD06A77B}"/>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DB2B5FC5-74B2-BB45-11FA-CC0013569589}"/>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9F158766-AE31-8BDC-52C2-17E227A72C73}"/>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31F72FC9-7C43-6757-11E3-875C858C7257}"/>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4E79861B-A695-508B-939F-1910FF1FF8F3}"/>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3020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2E90E172-F311-0FAE-CD33-CB29CD03BC05}"/>
              </a:ext>
            </a:extLst>
          </p:cNvPr>
          <p:cNvSpPr/>
          <p:nvPr/>
        </p:nvSpPr>
        <p:spPr>
          <a:xfrm>
            <a:off x="1465729" y="2191871"/>
            <a:ext cx="4782672" cy="1855694"/>
          </a:xfrm>
          <a:prstGeom prst="roundRect">
            <a:avLst/>
          </a:prstGeom>
          <a:no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TextBox 46">
            <a:extLst>
              <a:ext uri="{FF2B5EF4-FFF2-40B4-BE49-F238E27FC236}">
                <a16:creationId xmlns:a16="http://schemas.microsoft.com/office/drawing/2014/main" id="{F884CC47-1ED3-40DC-9EF4-01DD1B61C37F}"/>
              </a:ext>
            </a:extLst>
          </p:cNvPr>
          <p:cNvSpPr txBox="1"/>
          <p:nvPr/>
        </p:nvSpPr>
        <p:spPr>
          <a:xfrm>
            <a:off x="996287" y="1309638"/>
            <a:ext cx="5262998" cy="769441"/>
          </a:xfrm>
          <a:prstGeom prst="rect">
            <a:avLst/>
          </a:prstGeom>
          <a:noFill/>
          <a:ln>
            <a:noFill/>
          </a:ln>
        </p:spPr>
        <p:txBody>
          <a:bodyPr wrap="square" rtlCol="0">
            <a:spAutoFit/>
          </a:bodyPr>
          <a:lstStyle/>
          <a:p>
            <a:r>
              <a:rPr lang="es-ES_tradnl" sz="1100" dirty="0"/>
              <a:t>Escoja uno de los siguientes escenarios: Léalo detalladamente y prepárese para actuar como ese personaje. Hágalo a partir del escenario y dependiendo de cómo sea la interacción con su compañero de grupo. También puede usar su creatividad.</a:t>
            </a:r>
          </a:p>
          <a:p>
            <a:endParaRPr lang="es-ES_tradnl" sz="1100" dirty="0"/>
          </a:p>
        </p:txBody>
      </p:sp>
      <p:sp>
        <p:nvSpPr>
          <p:cNvPr id="3" name="TextBox 2">
            <a:extLst>
              <a:ext uri="{FF2B5EF4-FFF2-40B4-BE49-F238E27FC236}">
                <a16:creationId xmlns:a16="http://schemas.microsoft.com/office/drawing/2014/main" id="{B20A2662-8041-6B2E-34AF-4C56B089DEF1}"/>
              </a:ext>
            </a:extLst>
          </p:cNvPr>
          <p:cNvSpPr txBox="1"/>
          <p:nvPr/>
        </p:nvSpPr>
        <p:spPr>
          <a:xfrm>
            <a:off x="996287" y="727329"/>
            <a:ext cx="5262998" cy="461665"/>
          </a:xfrm>
          <a:prstGeom prst="rect">
            <a:avLst/>
          </a:prstGeom>
          <a:noFill/>
        </p:spPr>
        <p:txBody>
          <a:bodyPr wrap="square" rtlCol="0">
            <a:spAutoFit/>
          </a:bodyPr>
          <a:lstStyle/>
          <a:p>
            <a:r>
              <a:rPr lang="es-ES_tradnl" sz="1200" b="1" spc="300"/>
              <a:t>JUEGO DE ROL: PRACTICAR CÓMO R</a:t>
            </a:r>
            <a:r>
              <a:rPr lang="es-ES_tradnl" sz="1200" b="1" spc="300">
                <a:solidFill>
                  <a:schemeClr val="tx1"/>
                </a:solidFill>
              </a:rPr>
              <a:t>ESPONDER CON EMPATÍA</a:t>
            </a:r>
          </a:p>
        </p:txBody>
      </p:sp>
      <p:sp>
        <p:nvSpPr>
          <p:cNvPr id="4" name="TextBox 3">
            <a:extLst>
              <a:ext uri="{FF2B5EF4-FFF2-40B4-BE49-F238E27FC236}">
                <a16:creationId xmlns:a16="http://schemas.microsoft.com/office/drawing/2014/main" id="{DA0C6722-7E2B-A6F9-4909-290B88C1CFDA}"/>
              </a:ext>
            </a:extLst>
          </p:cNvPr>
          <p:cNvSpPr txBox="1"/>
          <p:nvPr/>
        </p:nvSpPr>
        <p:spPr>
          <a:xfrm>
            <a:off x="2228833" y="2468736"/>
            <a:ext cx="3651433" cy="1277273"/>
          </a:xfrm>
          <a:prstGeom prst="rect">
            <a:avLst/>
          </a:prstGeom>
          <a:noFill/>
        </p:spPr>
        <p:txBody>
          <a:bodyPr wrap="square">
            <a:spAutoFit/>
          </a:bodyPr>
          <a:lstStyle/>
          <a:p>
            <a:r>
              <a:rPr lang="es-ES_tradnl" sz="1100" b="1"/>
              <a:t>ZE NAW</a:t>
            </a:r>
          </a:p>
          <a:p>
            <a:r>
              <a:rPr lang="es-ES_tradnl" sz="1100"/>
              <a:t>Ze Naw es una niña de 7 años con una discapacidad física. Su lado derecho es más débil (hemiparesia), lo que hace más difícil que pueda llevar a cabo actividades cotidianas como vestirse o comer. Para ser tan pequeña, Ze Naw es muy comunicativa e inteligente. Sabe leer y escribir, hacer cálculos básicos y decir la hora.</a:t>
            </a:r>
          </a:p>
        </p:txBody>
      </p:sp>
      <p:grpSp>
        <p:nvGrpSpPr>
          <p:cNvPr id="5" name="Group 4">
            <a:extLst>
              <a:ext uri="{FF2B5EF4-FFF2-40B4-BE49-F238E27FC236}">
                <a16:creationId xmlns:a16="http://schemas.microsoft.com/office/drawing/2014/main" id="{E4C9A737-8C8C-06A5-717C-E640E10B90E0}"/>
              </a:ext>
            </a:extLst>
          </p:cNvPr>
          <p:cNvGrpSpPr/>
          <p:nvPr/>
        </p:nvGrpSpPr>
        <p:grpSpPr>
          <a:xfrm>
            <a:off x="1154216" y="2545297"/>
            <a:ext cx="623026" cy="1124149"/>
            <a:chOff x="1026208" y="3248786"/>
            <a:chExt cx="623026" cy="1124149"/>
          </a:xfrm>
          <a:solidFill>
            <a:schemeClr val="accent3">
              <a:lumMod val="20000"/>
              <a:lumOff val="80000"/>
            </a:schemeClr>
          </a:solidFill>
        </p:grpSpPr>
        <p:sp>
          <p:nvSpPr>
            <p:cNvPr id="6" name="Round Same Side Corner Rectangle 46">
              <a:extLst>
                <a:ext uri="{FF2B5EF4-FFF2-40B4-BE49-F238E27FC236}">
                  <a16:creationId xmlns:a16="http://schemas.microsoft.com/office/drawing/2014/main" id="{D634CCEF-1D3B-391A-C324-82787D9651C6}"/>
                </a:ext>
              </a:extLst>
            </p:cNvPr>
            <p:cNvSpPr/>
            <p:nvPr/>
          </p:nvSpPr>
          <p:spPr>
            <a:xfrm>
              <a:off x="1113010" y="3783235"/>
              <a:ext cx="450985" cy="5897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solidFill>
                  <a:schemeClr val="tx1"/>
                </a:solidFill>
              </a:endParaRPr>
            </a:p>
          </p:txBody>
        </p:sp>
        <p:sp>
          <p:nvSpPr>
            <p:cNvPr id="7" name="Oval 6">
              <a:extLst>
                <a:ext uri="{FF2B5EF4-FFF2-40B4-BE49-F238E27FC236}">
                  <a16:creationId xmlns:a16="http://schemas.microsoft.com/office/drawing/2014/main" id="{970E71BA-CA2D-7ED8-CA9B-4F289FF83BA3}"/>
                </a:ext>
              </a:extLst>
            </p:cNvPr>
            <p:cNvSpPr/>
            <p:nvPr/>
          </p:nvSpPr>
          <p:spPr>
            <a:xfrm>
              <a:off x="1109665" y="3248786"/>
              <a:ext cx="456112" cy="456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a:solidFill>
                    <a:schemeClr val="tx1"/>
                  </a:solidFill>
                  <a:latin typeface="Arial" panose="020B0604020202020204" pitchFamily="34" charset="0"/>
                  <a:cs typeface="Arial" panose="020B0604020202020204" pitchFamily="34" charset="0"/>
                </a:rPr>
                <a:t>6</a:t>
              </a:r>
            </a:p>
          </p:txBody>
        </p:sp>
        <p:sp>
          <p:nvSpPr>
            <p:cNvPr id="8" name="Trapezoid 7">
              <a:extLst>
                <a:ext uri="{FF2B5EF4-FFF2-40B4-BE49-F238E27FC236}">
                  <a16:creationId xmlns:a16="http://schemas.microsoft.com/office/drawing/2014/main" id="{116816B6-35B2-69D5-7215-D7E3AB71A0A1}"/>
                </a:ext>
              </a:extLst>
            </p:cNvPr>
            <p:cNvSpPr/>
            <p:nvPr/>
          </p:nvSpPr>
          <p:spPr>
            <a:xfrm>
              <a:off x="1026208" y="4002671"/>
              <a:ext cx="623026" cy="370264"/>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graphicFrame>
        <p:nvGraphicFramePr>
          <p:cNvPr id="11" name="Table 11">
            <a:extLst>
              <a:ext uri="{FF2B5EF4-FFF2-40B4-BE49-F238E27FC236}">
                <a16:creationId xmlns:a16="http://schemas.microsoft.com/office/drawing/2014/main" id="{882269B6-A335-1CBB-BB2A-7579FFF5CD99}"/>
              </a:ext>
            </a:extLst>
          </p:cNvPr>
          <p:cNvGraphicFramePr>
            <a:graphicFrameLocks noGrp="1"/>
          </p:cNvGraphicFramePr>
          <p:nvPr>
            <p:extLst>
              <p:ext uri="{D42A27DB-BD31-4B8C-83A1-F6EECF244321}">
                <p14:modId xmlns:p14="http://schemas.microsoft.com/office/powerpoint/2010/main" val="2741222649"/>
              </p:ext>
            </p:extLst>
          </p:nvPr>
        </p:nvGraphicFramePr>
        <p:xfrm>
          <a:off x="996287" y="4655428"/>
          <a:ext cx="5252114" cy="2976880"/>
        </p:xfrm>
        <a:graphic>
          <a:graphicData uri="http://schemas.openxmlformats.org/drawingml/2006/table">
            <a:tbl>
              <a:tblPr firstRow="1" bandRow="1">
                <a:tableStyleId>{5C22544A-7EE6-4342-B048-85BDC9FD1C3A}</a:tableStyleId>
              </a:tblPr>
              <a:tblGrid>
                <a:gridCol w="2626057">
                  <a:extLst>
                    <a:ext uri="{9D8B030D-6E8A-4147-A177-3AD203B41FA5}">
                      <a16:colId xmlns:a16="http://schemas.microsoft.com/office/drawing/2014/main" val="2555291949"/>
                    </a:ext>
                  </a:extLst>
                </a:gridCol>
                <a:gridCol w="2626057">
                  <a:extLst>
                    <a:ext uri="{9D8B030D-6E8A-4147-A177-3AD203B41FA5}">
                      <a16:colId xmlns:a16="http://schemas.microsoft.com/office/drawing/2014/main" val="1352880465"/>
                    </a:ext>
                  </a:extLst>
                </a:gridCol>
              </a:tblGrid>
              <a:tr h="37084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noProof="0">
                          <a:solidFill>
                            <a:schemeClr val="tx1"/>
                          </a:solidFill>
                          <a:latin typeface="+mn-lt"/>
                        </a:rPr>
                        <a:t>ESCENARIO 1</a:t>
                      </a:r>
                    </a:p>
                  </a:txBody>
                  <a:tcPr>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2927562805"/>
                  </a:ext>
                </a:extLst>
              </a:tr>
              <a:tr h="370840">
                <a:tc>
                  <a:txBody>
                    <a:bodyPr/>
                    <a:lstStyle/>
                    <a:p>
                      <a:r>
                        <a:rPr lang="es-ES_tradnl" sz="1100" b="1" noProof="0" dirty="0">
                          <a:latin typeface="+mn-lt"/>
                        </a:rPr>
                        <a:t>SITUACIÓN</a:t>
                      </a:r>
                    </a:p>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noProof="0" dirty="0">
                          <a:effectLst/>
                          <a:latin typeface="+mn-lt"/>
                          <a:ea typeface="Calibri" panose="020F0502020204030204" pitchFamily="34" charset="0"/>
                          <a:cs typeface="Arial" panose="020B0604020202020204" pitchFamily="34" charset="0"/>
                        </a:rPr>
                        <a:t>Estabas jugando con otros niños del campamento. De repente, pasaron tres perros grandes y los niños empezaron a tirarles piedras y palos. Los perros se pusieron agresivos. Empezaron a gruñir y a ladrar. Los demás niños salieron corriendo, pero tú no pudiste escapar tan rápido. De repente, los tres perros te rodearon y te dio mucho miedo que te atacaran. Un hombre que pasaba por allí vio lo que estaba sucediendo y vino a ayudarte a ahuyentar a los perros.</a:t>
                      </a:r>
                      <a:endParaRPr lang="es-ES_tradnl" sz="1100" noProof="0" dirty="0">
                        <a:latin typeface="+mn-lt"/>
                        <a:ea typeface="Calibri" panose="020F0502020204030204" pitchFamily="34" charset="0"/>
                        <a:cs typeface="Arial" panose="020B0604020202020204" pitchFamily="34" charset="0"/>
                      </a:endParaRPr>
                    </a:p>
                  </a:txBody>
                  <a:tcPr>
                    <a:noFill/>
                  </a:tcPr>
                </a:tc>
                <a:tc>
                  <a:txBody>
                    <a:bodyPr/>
                    <a:lstStyle/>
                    <a:p>
                      <a:r>
                        <a:rPr lang="es-ES_tradnl" sz="1100" b="1" noProof="0" dirty="0">
                          <a:latin typeface="+mn-lt"/>
                          <a:ea typeface="Calibri" panose="020F0502020204030204" pitchFamily="34" charset="0"/>
                          <a:cs typeface="Arial" panose="020B0604020202020204" pitchFamily="34" charset="0"/>
                        </a:rPr>
                        <a:t>EMOCIONES</a:t>
                      </a:r>
                    </a:p>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noProof="0" dirty="0">
                          <a:latin typeface="+mn-lt"/>
                          <a:ea typeface="Calibri" panose="020F0502020204030204" pitchFamily="34" charset="0"/>
                          <a:cs typeface="Arial" panose="020B0604020202020204" pitchFamily="34" charset="0"/>
                        </a:rPr>
                        <a:t>Esto ocurrió poco antes de que tu asistente social llegara al campamento. Estas agitada y </a:t>
                      </a:r>
                      <a:r>
                        <a:rPr lang="es-ES_tradnl" sz="1100" u="sng" noProof="0" dirty="0">
                          <a:latin typeface="+mn-lt"/>
                          <a:ea typeface="Calibri" panose="020F0502020204030204" pitchFamily="34" charset="0"/>
                          <a:cs typeface="Arial" panose="020B0604020202020204" pitchFamily="34" charset="0"/>
                        </a:rPr>
                        <a:t>nerviosa.</a:t>
                      </a:r>
                      <a:r>
                        <a:rPr lang="es-ES_tradnl" sz="1100" noProof="0" dirty="0">
                          <a:latin typeface="+mn-lt"/>
                          <a:ea typeface="Calibri" panose="020F0502020204030204" pitchFamily="34" charset="0"/>
                          <a:cs typeface="Arial" panose="020B0604020202020204" pitchFamily="34" charset="0"/>
                        </a:rPr>
                        <a:t> Siempre te han dado miedo los perros. También te sientes </a:t>
                      </a:r>
                      <a:r>
                        <a:rPr lang="es-ES_tradnl" sz="1100" u="sng" noProof="0" dirty="0">
                          <a:latin typeface="+mn-lt"/>
                          <a:ea typeface="Calibri" panose="020F0502020204030204" pitchFamily="34" charset="0"/>
                          <a:cs typeface="Arial" panose="020B0604020202020204" pitchFamily="34" charset="0"/>
                        </a:rPr>
                        <a:t>decepcionada y traicionada, </a:t>
                      </a:r>
                      <a:r>
                        <a:rPr lang="es-ES_tradnl" sz="1100" noProof="0" dirty="0">
                          <a:latin typeface="+mn-lt"/>
                          <a:ea typeface="Calibri" panose="020F0502020204030204" pitchFamily="34" charset="0"/>
                          <a:cs typeface="Arial" panose="020B0604020202020204" pitchFamily="34" charset="0"/>
                        </a:rPr>
                        <a:t>porque tus amigos se fueron sin ayudarte.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_tradnl" sz="1100" noProof="0" dirty="0">
                        <a:latin typeface="+mn-lt"/>
                        <a:ea typeface="Calibri" panose="020F050202020403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noProof="0" dirty="0">
                          <a:effectLst/>
                          <a:latin typeface="+mn-lt"/>
                          <a:ea typeface="Calibri" panose="020F0502020204030204" pitchFamily="34" charset="0"/>
                          <a:cs typeface="Arial" panose="020B0604020202020204" pitchFamily="34" charset="0"/>
                        </a:rPr>
                        <a:t>JUEGO DE ROL</a:t>
                      </a:r>
                    </a:p>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noProof="0" dirty="0">
                          <a:effectLst/>
                          <a:latin typeface="+mn-lt"/>
                          <a:ea typeface="Calibri" panose="020F0502020204030204" pitchFamily="34" charset="0"/>
                          <a:cs typeface="Arial" panose="020B0604020202020204" pitchFamily="34" charset="0"/>
                        </a:rPr>
                        <a:t>Durante este juego de rol, debes contarle a la asistente social lo sucedido e intentar mostrarle cómo te sientes. Tu compañero deberá practicar cómo responder con empatía a tu situación. ¡No olvides que </a:t>
                      </a:r>
                      <a:r>
                        <a:rPr lang="es-ES_tradnl" sz="1100" noProof="0" dirty="0" err="1">
                          <a:effectLst/>
                          <a:latin typeface="+mn-lt"/>
                          <a:ea typeface="Calibri" panose="020F0502020204030204" pitchFamily="34" charset="0"/>
                          <a:cs typeface="Arial" panose="020B0604020202020204" pitchFamily="34" charset="0"/>
                        </a:rPr>
                        <a:t>Ze</a:t>
                      </a:r>
                      <a:r>
                        <a:rPr lang="es-ES_tradnl" sz="1100" noProof="0" dirty="0">
                          <a:effectLst/>
                          <a:latin typeface="+mn-lt"/>
                          <a:ea typeface="Calibri" panose="020F0502020204030204" pitchFamily="34" charset="0"/>
                          <a:cs typeface="Arial" panose="020B0604020202020204" pitchFamily="34" charset="0"/>
                        </a:rPr>
                        <a:t> </a:t>
                      </a:r>
                      <a:r>
                        <a:rPr lang="es-ES_tradnl" sz="1100" noProof="0" dirty="0" err="1">
                          <a:effectLst/>
                          <a:latin typeface="+mn-lt"/>
                          <a:ea typeface="Calibri" panose="020F0502020204030204" pitchFamily="34" charset="0"/>
                          <a:cs typeface="Arial" panose="020B0604020202020204" pitchFamily="34" charset="0"/>
                        </a:rPr>
                        <a:t>Naw</a:t>
                      </a:r>
                      <a:r>
                        <a:rPr lang="es-ES_tradnl" sz="1100" noProof="0" dirty="0">
                          <a:effectLst/>
                          <a:latin typeface="+mn-lt"/>
                          <a:ea typeface="Calibri" panose="020F0502020204030204" pitchFamily="34" charset="0"/>
                          <a:cs typeface="Arial" panose="020B0604020202020204" pitchFamily="34" charset="0"/>
                        </a:rPr>
                        <a:t> tiene tan solo 7 años!</a:t>
                      </a:r>
                    </a:p>
                  </a:txBody>
                  <a:tcPr>
                    <a:noFill/>
                  </a:tcPr>
                </a:tc>
                <a:extLst>
                  <a:ext uri="{0D108BD9-81ED-4DB2-BD59-A6C34878D82A}">
                    <a16:rowId xmlns:a16="http://schemas.microsoft.com/office/drawing/2014/main" val="2118524219"/>
                  </a:ext>
                </a:extLst>
              </a:tr>
            </a:tbl>
          </a:graphicData>
        </a:graphic>
      </p:graphicFrame>
      <p:sp>
        <p:nvSpPr>
          <p:cNvPr id="14" name="Hexagon 13">
            <a:extLst>
              <a:ext uri="{FF2B5EF4-FFF2-40B4-BE49-F238E27FC236}">
                <a16:creationId xmlns:a16="http://schemas.microsoft.com/office/drawing/2014/main" id="{7D3773E4-E435-CCBC-9483-A6E835A5AEA9}"/>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agon 14">
            <a:extLst>
              <a:ext uri="{FF2B5EF4-FFF2-40B4-BE49-F238E27FC236}">
                <a16:creationId xmlns:a16="http://schemas.microsoft.com/office/drawing/2014/main" id="{10644423-192F-F9B5-74EF-DB947FE3291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Hexagon 15">
            <a:extLst>
              <a:ext uri="{FF2B5EF4-FFF2-40B4-BE49-F238E27FC236}">
                <a16:creationId xmlns:a16="http://schemas.microsoft.com/office/drawing/2014/main" id="{B65FC486-9769-B2E3-B3C4-378D4676E862}"/>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Hexagon 16">
            <a:extLst>
              <a:ext uri="{FF2B5EF4-FFF2-40B4-BE49-F238E27FC236}">
                <a16:creationId xmlns:a16="http://schemas.microsoft.com/office/drawing/2014/main" id="{A273CF93-3902-9FCB-0373-DCAEEC167B3E}"/>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Hexagon 17">
            <a:extLst>
              <a:ext uri="{FF2B5EF4-FFF2-40B4-BE49-F238E27FC236}">
                <a16:creationId xmlns:a16="http://schemas.microsoft.com/office/drawing/2014/main" id="{55C337FA-BB13-29EE-7D49-1C1A4CF88B3E}"/>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91630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A7F2A3E-E54A-6EB3-35DD-AE759A349A7F}"/>
              </a:ext>
            </a:extLst>
          </p:cNvPr>
          <p:cNvSpPr/>
          <p:nvPr/>
        </p:nvSpPr>
        <p:spPr>
          <a:xfrm>
            <a:off x="2750665" y="2290669"/>
            <a:ext cx="3499662" cy="175064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TextBox 3">
            <a:extLst>
              <a:ext uri="{FF2B5EF4-FFF2-40B4-BE49-F238E27FC236}">
                <a16:creationId xmlns:a16="http://schemas.microsoft.com/office/drawing/2014/main" id="{518CC7B1-B556-3275-5027-01B0334BBCDA}"/>
              </a:ext>
            </a:extLst>
          </p:cNvPr>
          <p:cNvSpPr txBox="1"/>
          <p:nvPr/>
        </p:nvSpPr>
        <p:spPr>
          <a:xfrm>
            <a:off x="996287" y="701283"/>
            <a:ext cx="5254042"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5FC6C5"/>
                </a:highlight>
                <a:latin typeface="Calibri"/>
                <a:ea typeface="Calibri"/>
                <a:cs typeface="Calibri"/>
                <a:sym typeface="Calibri"/>
              </a:rPr>
              <a:t>SESIÓN 2: LA REFLEXIÓN COMO HERRAMIENTA DE APRENDIZAJE</a:t>
            </a:r>
          </a:p>
        </p:txBody>
      </p:sp>
      <p:sp>
        <p:nvSpPr>
          <p:cNvPr id="5" name="TextBox 4">
            <a:extLst>
              <a:ext uri="{FF2B5EF4-FFF2-40B4-BE49-F238E27FC236}">
                <a16:creationId xmlns:a16="http://schemas.microsoft.com/office/drawing/2014/main" id="{CC08254A-B25A-43D7-22D4-A1A1257622FF}"/>
              </a:ext>
            </a:extLst>
          </p:cNvPr>
          <p:cNvSpPr txBox="1"/>
          <p:nvPr/>
        </p:nvSpPr>
        <p:spPr>
          <a:xfrm>
            <a:off x="996287" y="1340259"/>
            <a:ext cx="5254042" cy="276999"/>
          </a:xfrm>
          <a:prstGeom prst="rect">
            <a:avLst/>
          </a:prstGeom>
          <a:noFill/>
        </p:spPr>
        <p:txBody>
          <a:bodyPr wrap="square" rtlCol="0">
            <a:spAutoFit/>
          </a:bodyPr>
          <a:lstStyle/>
          <a:p>
            <a:r>
              <a:rPr lang="es-ES_tradnl" sz="1200" b="1" spc="300">
                <a:solidFill>
                  <a:schemeClr val="tx1"/>
                </a:solidFill>
              </a:rPr>
              <a:t>EJERCICIO DE REFLEXIÓN</a:t>
            </a:r>
          </a:p>
        </p:txBody>
      </p:sp>
      <p:sp>
        <p:nvSpPr>
          <p:cNvPr id="6" name="TextBox 5">
            <a:extLst>
              <a:ext uri="{FF2B5EF4-FFF2-40B4-BE49-F238E27FC236}">
                <a16:creationId xmlns:a16="http://schemas.microsoft.com/office/drawing/2014/main" id="{B59FF879-2B51-CC3E-4AE3-0CE7CE18469F}"/>
              </a:ext>
            </a:extLst>
          </p:cNvPr>
          <p:cNvSpPr txBox="1"/>
          <p:nvPr/>
        </p:nvSpPr>
        <p:spPr>
          <a:xfrm>
            <a:off x="996286" y="1741463"/>
            <a:ext cx="5254041" cy="261610"/>
          </a:xfrm>
          <a:prstGeom prst="rect">
            <a:avLst/>
          </a:prstGeom>
          <a:noFill/>
        </p:spPr>
        <p:txBody>
          <a:bodyPr wrap="square">
            <a:spAutoFit/>
          </a:bodyPr>
          <a:lstStyle/>
          <a:p>
            <a:r>
              <a:rPr lang="es-ES_tradnl" sz="1100" b="1"/>
              <a:t>Haga su ejercicio de reflexión individual</a:t>
            </a:r>
          </a:p>
        </p:txBody>
      </p:sp>
      <p:sp>
        <p:nvSpPr>
          <p:cNvPr id="7" name="Arrow: Pentagon 6">
            <a:extLst>
              <a:ext uri="{FF2B5EF4-FFF2-40B4-BE49-F238E27FC236}">
                <a16:creationId xmlns:a16="http://schemas.microsoft.com/office/drawing/2014/main" id="{73D6C904-7CAB-3130-7BB5-2DFD8D568673}"/>
              </a:ext>
            </a:extLst>
          </p:cNvPr>
          <p:cNvSpPr/>
          <p:nvPr/>
        </p:nvSpPr>
        <p:spPr>
          <a:xfrm>
            <a:off x="996286" y="2290668"/>
            <a:ext cx="1482542" cy="32598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bg1"/>
                </a:solidFill>
                <a:latin typeface="Arial" panose="020B0604020202020204" pitchFamily="34" charset="0"/>
                <a:cs typeface="Arial" panose="020B0604020202020204" pitchFamily="34" charset="0"/>
              </a:rPr>
              <a:t>¿QUÉ SUCEDIÓ?</a:t>
            </a:r>
            <a:endParaRPr lang="es-ES_tradnl" sz="1100">
              <a:solidFill>
                <a:schemeClr val="bg1"/>
              </a:solidFill>
            </a:endParaRPr>
          </a:p>
        </p:txBody>
      </p:sp>
      <p:grpSp>
        <p:nvGrpSpPr>
          <p:cNvPr id="12" name="Group 11">
            <a:extLst>
              <a:ext uri="{FF2B5EF4-FFF2-40B4-BE49-F238E27FC236}">
                <a16:creationId xmlns:a16="http://schemas.microsoft.com/office/drawing/2014/main" id="{504AC96F-B54F-62DF-CBDF-13E47BD90DD7}"/>
              </a:ext>
            </a:extLst>
          </p:cNvPr>
          <p:cNvGrpSpPr/>
          <p:nvPr/>
        </p:nvGrpSpPr>
        <p:grpSpPr>
          <a:xfrm>
            <a:off x="1029049" y="2812971"/>
            <a:ext cx="1690023" cy="1340127"/>
            <a:chOff x="6355443" y="2768909"/>
            <a:chExt cx="4819103" cy="3821376"/>
          </a:xfrm>
          <a:solidFill>
            <a:schemeClr val="accent5">
              <a:lumMod val="20000"/>
              <a:lumOff val="80000"/>
            </a:schemeClr>
          </a:solidFill>
        </p:grpSpPr>
        <p:grpSp>
          <p:nvGrpSpPr>
            <p:cNvPr id="13" name="Group 12">
              <a:extLst>
                <a:ext uri="{FF2B5EF4-FFF2-40B4-BE49-F238E27FC236}">
                  <a16:creationId xmlns:a16="http://schemas.microsoft.com/office/drawing/2014/main" id="{D599E2D3-1F9D-9814-4EED-5D374D8DE764}"/>
                </a:ext>
              </a:extLst>
            </p:cNvPr>
            <p:cNvGrpSpPr/>
            <p:nvPr/>
          </p:nvGrpSpPr>
          <p:grpSpPr>
            <a:xfrm>
              <a:off x="6355443" y="2768909"/>
              <a:ext cx="4415537" cy="3381803"/>
              <a:chOff x="6250241" y="2615892"/>
              <a:chExt cx="4415537" cy="3381803"/>
            </a:xfrm>
            <a:grpFill/>
          </p:grpSpPr>
          <p:sp>
            <p:nvSpPr>
              <p:cNvPr id="22" name="Oval 21">
                <a:extLst>
                  <a:ext uri="{FF2B5EF4-FFF2-40B4-BE49-F238E27FC236}">
                    <a16:creationId xmlns:a16="http://schemas.microsoft.com/office/drawing/2014/main" id="{B6A63015-1B1B-1F78-195F-1F2B50E76A54}"/>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Oval 22">
                <a:extLst>
                  <a:ext uri="{FF2B5EF4-FFF2-40B4-BE49-F238E27FC236}">
                    <a16:creationId xmlns:a16="http://schemas.microsoft.com/office/drawing/2014/main" id="{7F285C95-9E54-CA2F-2E0A-D0FD62DCFD08}"/>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Oval 23">
                <a:extLst>
                  <a:ext uri="{FF2B5EF4-FFF2-40B4-BE49-F238E27FC236}">
                    <a16:creationId xmlns:a16="http://schemas.microsoft.com/office/drawing/2014/main" id="{ED64420A-8D8F-E3F6-3C53-697C95148EA2}"/>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Oval 24">
                <a:extLst>
                  <a:ext uri="{FF2B5EF4-FFF2-40B4-BE49-F238E27FC236}">
                    <a16:creationId xmlns:a16="http://schemas.microsoft.com/office/drawing/2014/main" id="{2B3AF82E-AB7C-7CBC-16CB-A83986C76F75}"/>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5" name="Oval 14">
              <a:extLst>
                <a:ext uri="{FF2B5EF4-FFF2-40B4-BE49-F238E27FC236}">
                  <a16:creationId xmlns:a16="http://schemas.microsoft.com/office/drawing/2014/main" id="{87579D01-C611-B614-6BAD-9B7374036F5F}"/>
                </a:ext>
              </a:extLst>
            </p:cNvPr>
            <p:cNvSpPr/>
            <p:nvPr/>
          </p:nvSpPr>
          <p:spPr>
            <a:xfrm>
              <a:off x="10489490" y="5535526"/>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Oval 16">
              <a:extLst>
                <a:ext uri="{FF2B5EF4-FFF2-40B4-BE49-F238E27FC236}">
                  <a16:creationId xmlns:a16="http://schemas.microsoft.com/office/drawing/2014/main" id="{97B65683-E66C-6796-C97B-370A2B9FA226}"/>
                </a:ext>
              </a:extLst>
            </p:cNvPr>
            <p:cNvSpPr/>
            <p:nvPr/>
          </p:nvSpPr>
          <p:spPr>
            <a:xfrm>
              <a:off x="10150272" y="6247757"/>
              <a:ext cx="342527"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6" name="TextBox 25">
            <a:extLst>
              <a:ext uri="{FF2B5EF4-FFF2-40B4-BE49-F238E27FC236}">
                <a16:creationId xmlns:a16="http://schemas.microsoft.com/office/drawing/2014/main" id="{2F01C9C3-9A00-C550-4811-F8EF00502632}"/>
              </a:ext>
            </a:extLst>
          </p:cNvPr>
          <p:cNvSpPr txBox="1"/>
          <p:nvPr/>
        </p:nvSpPr>
        <p:spPr>
          <a:xfrm>
            <a:off x="1131819" y="3183717"/>
            <a:ext cx="1281569" cy="430887"/>
          </a:xfrm>
          <a:prstGeom prst="rect">
            <a:avLst/>
          </a:prstGeom>
          <a:noFill/>
        </p:spPr>
        <p:txBody>
          <a:bodyPr wrap="square">
            <a:spAutoFit/>
          </a:bodyPr>
          <a:lstStyle/>
          <a:p>
            <a:pPr algn="ctr"/>
            <a:r>
              <a:rPr lang="es-ES_tradnl" sz="1100" i="1">
                <a:cs typeface="Arial" panose="020B0604020202020204" pitchFamily="34" charset="0"/>
              </a:rPr>
              <a:t>¿Qué sucedió? ¿Qué hice? </a:t>
            </a:r>
          </a:p>
        </p:txBody>
      </p:sp>
      <p:sp>
        <p:nvSpPr>
          <p:cNvPr id="27" name="Rectangle 26">
            <a:extLst>
              <a:ext uri="{FF2B5EF4-FFF2-40B4-BE49-F238E27FC236}">
                <a16:creationId xmlns:a16="http://schemas.microsoft.com/office/drawing/2014/main" id="{B6139F2F-4A50-47D5-05E4-B1FF722EDEEB}"/>
              </a:ext>
            </a:extLst>
          </p:cNvPr>
          <p:cNvSpPr/>
          <p:nvPr/>
        </p:nvSpPr>
        <p:spPr>
          <a:xfrm>
            <a:off x="2750665" y="4640796"/>
            <a:ext cx="3499662" cy="175064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Arrow: Pentagon 27">
            <a:extLst>
              <a:ext uri="{FF2B5EF4-FFF2-40B4-BE49-F238E27FC236}">
                <a16:creationId xmlns:a16="http://schemas.microsoft.com/office/drawing/2014/main" id="{5347B330-8D21-5AF6-351C-CB99EDFC2335}"/>
              </a:ext>
            </a:extLst>
          </p:cNvPr>
          <p:cNvSpPr/>
          <p:nvPr/>
        </p:nvSpPr>
        <p:spPr>
          <a:xfrm>
            <a:off x="996286" y="4640795"/>
            <a:ext cx="1408249" cy="32598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bg1"/>
                </a:solidFill>
                <a:latin typeface="Arial" panose="020B0604020202020204" pitchFamily="34" charset="0"/>
                <a:cs typeface="Arial" panose="020B0604020202020204" pitchFamily="34" charset="0"/>
              </a:rPr>
              <a:t> ¿Y ENTONCES?</a:t>
            </a:r>
            <a:endParaRPr lang="es-ES_tradnl" sz="1100">
              <a:solidFill>
                <a:schemeClr val="bg1"/>
              </a:solidFill>
            </a:endParaRPr>
          </a:p>
        </p:txBody>
      </p:sp>
      <p:grpSp>
        <p:nvGrpSpPr>
          <p:cNvPr id="29" name="Group 28">
            <a:extLst>
              <a:ext uri="{FF2B5EF4-FFF2-40B4-BE49-F238E27FC236}">
                <a16:creationId xmlns:a16="http://schemas.microsoft.com/office/drawing/2014/main" id="{69B41E25-0F40-BB38-BB52-E07989F41ADB}"/>
              </a:ext>
            </a:extLst>
          </p:cNvPr>
          <p:cNvGrpSpPr/>
          <p:nvPr/>
        </p:nvGrpSpPr>
        <p:grpSpPr>
          <a:xfrm>
            <a:off x="1029049" y="4987233"/>
            <a:ext cx="1644458" cy="1361837"/>
            <a:chOff x="6355443" y="2267429"/>
            <a:chExt cx="4689174" cy="3883283"/>
          </a:xfrm>
          <a:solidFill>
            <a:schemeClr val="accent5">
              <a:lumMod val="20000"/>
              <a:lumOff val="80000"/>
            </a:schemeClr>
          </a:solidFill>
        </p:grpSpPr>
        <p:grpSp>
          <p:nvGrpSpPr>
            <p:cNvPr id="30" name="Group 29">
              <a:extLst>
                <a:ext uri="{FF2B5EF4-FFF2-40B4-BE49-F238E27FC236}">
                  <a16:creationId xmlns:a16="http://schemas.microsoft.com/office/drawing/2014/main" id="{6F5CCB54-5B45-5A55-C3A4-EE5491DA7A74}"/>
                </a:ext>
              </a:extLst>
            </p:cNvPr>
            <p:cNvGrpSpPr/>
            <p:nvPr/>
          </p:nvGrpSpPr>
          <p:grpSpPr>
            <a:xfrm>
              <a:off x="6355443" y="2768909"/>
              <a:ext cx="4415537" cy="3381803"/>
              <a:chOff x="6250241" y="2615892"/>
              <a:chExt cx="4415537" cy="3381803"/>
            </a:xfrm>
            <a:grpFill/>
          </p:grpSpPr>
          <p:sp>
            <p:nvSpPr>
              <p:cNvPr id="33" name="Oval 32">
                <a:extLst>
                  <a:ext uri="{FF2B5EF4-FFF2-40B4-BE49-F238E27FC236}">
                    <a16:creationId xmlns:a16="http://schemas.microsoft.com/office/drawing/2014/main" id="{3D2D4B72-5BED-CACD-FA19-3C89CAF23639}"/>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Oval 33">
                <a:extLst>
                  <a:ext uri="{FF2B5EF4-FFF2-40B4-BE49-F238E27FC236}">
                    <a16:creationId xmlns:a16="http://schemas.microsoft.com/office/drawing/2014/main" id="{05660341-4DF0-B321-8304-8DC070A32EF8}"/>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Oval 34">
                <a:extLst>
                  <a:ext uri="{FF2B5EF4-FFF2-40B4-BE49-F238E27FC236}">
                    <a16:creationId xmlns:a16="http://schemas.microsoft.com/office/drawing/2014/main" id="{8785E454-8E53-26E4-7A8E-1FC284ADB00E}"/>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Oval 35">
                <a:extLst>
                  <a:ext uri="{FF2B5EF4-FFF2-40B4-BE49-F238E27FC236}">
                    <a16:creationId xmlns:a16="http://schemas.microsoft.com/office/drawing/2014/main" id="{17BAFC07-9776-9DA1-4DB8-3DEA527B8D89}"/>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1" name="Oval 30">
              <a:extLst>
                <a:ext uri="{FF2B5EF4-FFF2-40B4-BE49-F238E27FC236}">
                  <a16:creationId xmlns:a16="http://schemas.microsoft.com/office/drawing/2014/main" id="{736C0012-2285-C299-8CBE-098A8991DB6A}"/>
                </a:ext>
              </a:extLst>
            </p:cNvPr>
            <p:cNvSpPr/>
            <p:nvPr/>
          </p:nvSpPr>
          <p:spPr>
            <a:xfrm>
              <a:off x="10200068" y="2637132"/>
              <a:ext cx="685056" cy="685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Oval 31">
              <a:extLst>
                <a:ext uri="{FF2B5EF4-FFF2-40B4-BE49-F238E27FC236}">
                  <a16:creationId xmlns:a16="http://schemas.microsoft.com/office/drawing/2014/main" id="{3074F2BF-34F9-9000-F21D-41BAA4E355A9}"/>
                </a:ext>
              </a:extLst>
            </p:cNvPr>
            <p:cNvSpPr/>
            <p:nvPr/>
          </p:nvSpPr>
          <p:spPr>
            <a:xfrm>
              <a:off x="10702089" y="2267429"/>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46" name="TextBox 45">
            <a:extLst>
              <a:ext uri="{FF2B5EF4-FFF2-40B4-BE49-F238E27FC236}">
                <a16:creationId xmlns:a16="http://schemas.microsoft.com/office/drawing/2014/main" id="{53A576EA-D47F-51B6-95CC-71E16859B9ED}"/>
              </a:ext>
            </a:extLst>
          </p:cNvPr>
          <p:cNvSpPr txBox="1"/>
          <p:nvPr/>
        </p:nvSpPr>
        <p:spPr>
          <a:xfrm>
            <a:off x="1029050" y="5241074"/>
            <a:ext cx="1421568" cy="938719"/>
          </a:xfrm>
          <a:prstGeom prst="rect">
            <a:avLst/>
          </a:prstGeom>
          <a:noFill/>
        </p:spPr>
        <p:txBody>
          <a:bodyPr wrap="square">
            <a:spAutoFit/>
          </a:bodyPr>
          <a:lstStyle/>
          <a:p>
            <a:pPr algn="ctr"/>
            <a:r>
              <a:rPr lang="es-ES_tradnl" sz="1100" i="1">
                <a:cs typeface="Calibri" panose="020F0502020204030204" pitchFamily="34" charset="0"/>
              </a:rPr>
              <a:t>¿Cuál fue el resultado? ¿Qué podría haber hecho? ¿Cuál es mi aprendizaje?</a:t>
            </a:r>
          </a:p>
        </p:txBody>
      </p:sp>
      <p:sp>
        <p:nvSpPr>
          <p:cNvPr id="47" name="Rectangle 46">
            <a:extLst>
              <a:ext uri="{FF2B5EF4-FFF2-40B4-BE49-F238E27FC236}">
                <a16:creationId xmlns:a16="http://schemas.microsoft.com/office/drawing/2014/main" id="{3CF72EAB-E163-AAAC-37CA-8F36A5AA749C}"/>
              </a:ext>
            </a:extLst>
          </p:cNvPr>
          <p:cNvSpPr/>
          <p:nvPr/>
        </p:nvSpPr>
        <p:spPr>
          <a:xfrm>
            <a:off x="2750665" y="6942063"/>
            <a:ext cx="3499662" cy="175064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Arrow: Pentagon 47">
            <a:extLst>
              <a:ext uri="{FF2B5EF4-FFF2-40B4-BE49-F238E27FC236}">
                <a16:creationId xmlns:a16="http://schemas.microsoft.com/office/drawing/2014/main" id="{079B608F-67D4-C50C-566E-1B6830E8B835}"/>
              </a:ext>
            </a:extLst>
          </p:cNvPr>
          <p:cNvSpPr/>
          <p:nvPr/>
        </p:nvSpPr>
        <p:spPr>
          <a:xfrm>
            <a:off x="996286" y="6942062"/>
            <a:ext cx="1449337" cy="32598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bg1"/>
                </a:solidFill>
                <a:latin typeface="Arial" panose="020B0604020202020204" pitchFamily="34" charset="0"/>
                <a:cs typeface="Arial" panose="020B0604020202020204" pitchFamily="34" charset="0"/>
              </a:rPr>
              <a:t>¿Y AHORA QUÉ?</a:t>
            </a:r>
            <a:endParaRPr lang="es-ES_tradnl" sz="1100">
              <a:solidFill>
                <a:schemeClr val="bg1"/>
              </a:solidFill>
            </a:endParaRPr>
          </a:p>
        </p:txBody>
      </p:sp>
      <p:grpSp>
        <p:nvGrpSpPr>
          <p:cNvPr id="49" name="Group 48">
            <a:extLst>
              <a:ext uri="{FF2B5EF4-FFF2-40B4-BE49-F238E27FC236}">
                <a16:creationId xmlns:a16="http://schemas.microsoft.com/office/drawing/2014/main" id="{FB60726A-63E1-2BE8-1344-850A8B30CCAE}"/>
              </a:ext>
            </a:extLst>
          </p:cNvPr>
          <p:cNvGrpSpPr/>
          <p:nvPr/>
        </p:nvGrpSpPr>
        <p:grpSpPr>
          <a:xfrm>
            <a:off x="1029050" y="7464365"/>
            <a:ext cx="1548496" cy="1395755"/>
            <a:chOff x="6355443" y="2768909"/>
            <a:chExt cx="4415537" cy="3980000"/>
          </a:xfrm>
          <a:solidFill>
            <a:schemeClr val="accent5">
              <a:lumMod val="20000"/>
              <a:lumOff val="80000"/>
            </a:schemeClr>
          </a:solidFill>
        </p:grpSpPr>
        <p:grpSp>
          <p:nvGrpSpPr>
            <p:cNvPr id="50" name="Group 49">
              <a:extLst>
                <a:ext uri="{FF2B5EF4-FFF2-40B4-BE49-F238E27FC236}">
                  <a16:creationId xmlns:a16="http://schemas.microsoft.com/office/drawing/2014/main" id="{40D5D25A-623B-D597-862E-794D14066F7D}"/>
                </a:ext>
              </a:extLst>
            </p:cNvPr>
            <p:cNvGrpSpPr/>
            <p:nvPr/>
          </p:nvGrpSpPr>
          <p:grpSpPr>
            <a:xfrm>
              <a:off x="6355443" y="2768909"/>
              <a:ext cx="4415537" cy="3381803"/>
              <a:chOff x="6250241" y="2615892"/>
              <a:chExt cx="4415537" cy="3381803"/>
            </a:xfrm>
            <a:grpFill/>
          </p:grpSpPr>
          <p:sp>
            <p:nvSpPr>
              <p:cNvPr id="53" name="Oval 52">
                <a:extLst>
                  <a:ext uri="{FF2B5EF4-FFF2-40B4-BE49-F238E27FC236}">
                    <a16:creationId xmlns:a16="http://schemas.microsoft.com/office/drawing/2014/main" id="{14EC0702-EF22-1ADF-6E9A-A03E84ED37B3}"/>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Oval 53">
                <a:extLst>
                  <a:ext uri="{FF2B5EF4-FFF2-40B4-BE49-F238E27FC236}">
                    <a16:creationId xmlns:a16="http://schemas.microsoft.com/office/drawing/2014/main" id="{48F7C0F0-D4EB-0848-6B67-2E43914CD7C7}"/>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5" name="Oval 54">
                <a:extLst>
                  <a:ext uri="{FF2B5EF4-FFF2-40B4-BE49-F238E27FC236}">
                    <a16:creationId xmlns:a16="http://schemas.microsoft.com/office/drawing/2014/main" id="{D0BF1C74-8AC2-71E1-3921-D6B62AC78E3A}"/>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6" name="Oval 55">
                <a:extLst>
                  <a:ext uri="{FF2B5EF4-FFF2-40B4-BE49-F238E27FC236}">
                    <a16:creationId xmlns:a16="http://schemas.microsoft.com/office/drawing/2014/main" id="{C328DA17-970C-A511-69F6-2D533D7ADF2F}"/>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51" name="Oval 50">
              <a:extLst>
                <a:ext uri="{FF2B5EF4-FFF2-40B4-BE49-F238E27FC236}">
                  <a16:creationId xmlns:a16="http://schemas.microsoft.com/office/drawing/2014/main" id="{150EA6C3-3276-525A-E5C6-67D12052F09F}"/>
                </a:ext>
              </a:extLst>
            </p:cNvPr>
            <p:cNvSpPr/>
            <p:nvPr/>
          </p:nvSpPr>
          <p:spPr>
            <a:xfrm>
              <a:off x="8819787" y="5994293"/>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Oval 51">
              <a:extLst>
                <a:ext uri="{FF2B5EF4-FFF2-40B4-BE49-F238E27FC236}">
                  <a16:creationId xmlns:a16="http://schemas.microsoft.com/office/drawing/2014/main" id="{20A9CC68-362F-8F35-C445-1EEAF22002E5}"/>
                </a:ext>
              </a:extLst>
            </p:cNvPr>
            <p:cNvSpPr/>
            <p:nvPr/>
          </p:nvSpPr>
          <p:spPr>
            <a:xfrm>
              <a:off x="9632690" y="6406381"/>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57" name="TextBox 56">
            <a:extLst>
              <a:ext uri="{FF2B5EF4-FFF2-40B4-BE49-F238E27FC236}">
                <a16:creationId xmlns:a16="http://schemas.microsoft.com/office/drawing/2014/main" id="{66DFDC92-E491-1BA4-9BEC-40D6CE1A23DE}"/>
              </a:ext>
            </a:extLst>
          </p:cNvPr>
          <p:cNvSpPr txBox="1"/>
          <p:nvPr/>
        </p:nvSpPr>
        <p:spPr>
          <a:xfrm>
            <a:off x="1164054" y="7630892"/>
            <a:ext cx="1281569" cy="938719"/>
          </a:xfrm>
          <a:prstGeom prst="rect">
            <a:avLst/>
          </a:prstGeom>
          <a:noFill/>
        </p:spPr>
        <p:txBody>
          <a:bodyPr wrap="square">
            <a:spAutoFit/>
          </a:bodyPr>
          <a:lstStyle/>
          <a:p>
            <a:pPr algn="ctr"/>
            <a:r>
              <a:rPr lang="es-ES_tradnl" sz="1100" i="1">
                <a:cs typeface="Arial" panose="020B0604020202020204" pitchFamily="34" charset="0"/>
              </a:rPr>
              <a:t>¿Qué impacto tiene lo que aprendemos en lo que hacemos a futuro?</a:t>
            </a:r>
          </a:p>
        </p:txBody>
      </p:sp>
      <p:sp>
        <p:nvSpPr>
          <p:cNvPr id="58" name="Hexagon 57">
            <a:extLst>
              <a:ext uri="{FF2B5EF4-FFF2-40B4-BE49-F238E27FC236}">
                <a16:creationId xmlns:a16="http://schemas.microsoft.com/office/drawing/2014/main" id="{E70091E2-7D60-2E2F-AF94-8A709C0AED33}"/>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Hexagon 58">
            <a:extLst>
              <a:ext uri="{FF2B5EF4-FFF2-40B4-BE49-F238E27FC236}">
                <a16:creationId xmlns:a16="http://schemas.microsoft.com/office/drawing/2014/main" id="{DCFC9E8E-DCE3-C50C-4299-B39C81CFFE34}"/>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0" name="Hexagon 59">
            <a:extLst>
              <a:ext uri="{FF2B5EF4-FFF2-40B4-BE49-F238E27FC236}">
                <a16:creationId xmlns:a16="http://schemas.microsoft.com/office/drawing/2014/main" id="{0D0DF411-0A43-6AC3-0EDC-334F792716E3}"/>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Hexagon 60">
            <a:extLst>
              <a:ext uri="{FF2B5EF4-FFF2-40B4-BE49-F238E27FC236}">
                <a16:creationId xmlns:a16="http://schemas.microsoft.com/office/drawing/2014/main" id="{C2954218-1B6E-A33E-24B3-116EE655A506}"/>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2" name="Hexagon 61">
            <a:extLst>
              <a:ext uri="{FF2B5EF4-FFF2-40B4-BE49-F238E27FC236}">
                <a16:creationId xmlns:a16="http://schemas.microsoft.com/office/drawing/2014/main" id="{5F036861-8E24-EE06-5E66-179DD2805FCF}"/>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737005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B716A200-64DC-5964-F6DD-79A1219F3769}"/>
              </a:ext>
            </a:extLst>
          </p:cNvPr>
          <p:cNvGraphicFramePr>
            <a:graphicFrameLocks noGrp="1"/>
          </p:cNvGraphicFramePr>
          <p:nvPr>
            <p:extLst>
              <p:ext uri="{D42A27DB-BD31-4B8C-83A1-F6EECF244321}">
                <p14:modId xmlns:p14="http://schemas.microsoft.com/office/powerpoint/2010/main" val="3445686060"/>
              </p:ext>
            </p:extLst>
          </p:nvPr>
        </p:nvGraphicFramePr>
        <p:xfrm>
          <a:off x="996286" y="731337"/>
          <a:ext cx="5252114" cy="3312160"/>
        </p:xfrm>
        <a:graphic>
          <a:graphicData uri="http://schemas.openxmlformats.org/drawingml/2006/table">
            <a:tbl>
              <a:tblPr firstRow="1" bandRow="1">
                <a:tableStyleId>{5C22544A-7EE6-4342-B048-85BDC9FD1C3A}</a:tableStyleId>
              </a:tblPr>
              <a:tblGrid>
                <a:gridCol w="2626057">
                  <a:extLst>
                    <a:ext uri="{9D8B030D-6E8A-4147-A177-3AD203B41FA5}">
                      <a16:colId xmlns:a16="http://schemas.microsoft.com/office/drawing/2014/main" val="2555291949"/>
                    </a:ext>
                  </a:extLst>
                </a:gridCol>
                <a:gridCol w="2626057">
                  <a:extLst>
                    <a:ext uri="{9D8B030D-6E8A-4147-A177-3AD203B41FA5}">
                      <a16:colId xmlns:a16="http://schemas.microsoft.com/office/drawing/2014/main" val="1352880465"/>
                    </a:ext>
                  </a:extLst>
                </a:gridCol>
              </a:tblGrid>
              <a:tr h="37084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a:solidFill>
                            <a:schemeClr val="tx1"/>
                          </a:solidFill>
                          <a:latin typeface="+mn-lt"/>
                        </a:rPr>
                        <a:t>ESCENARIO 2</a:t>
                      </a:r>
                      <a:endParaRPr lang="es-ES_tradnl" sz="1100" b="1" dirty="0">
                        <a:solidFill>
                          <a:schemeClr val="tx1"/>
                        </a:solidFill>
                        <a:latin typeface="+mn-lt"/>
                      </a:endParaRPr>
                    </a:p>
                  </a:txBody>
                  <a:tcPr>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2927562805"/>
                  </a:ext>
                </a:extLst>
              </a:tr>
              <a:tr h="370840">
                <a:tc>
                  <a:txBody>
                    <a:bodyPr/>
                    <a:lstStyle/>
                    <a:p>
                      <a:r>
                        <a:rPr lang="es-ES_tradnl" sz="1100" b="1">
                          <a:latin typeface="+mn-lt"/>
                        </a:rPr>
                        <a:t>SITUACIÓN</a:t>
                      </a:r>
                    </a:p>
                    <a:p>
                      <a:pPr marL="0" lvl="0" indent="0">
                        <a:buFont typeface="Arial" panose="020B0604020202020204" pitchFamily="34" charset="0"/>
                        <a:buNone/>
                      </a:pPr>
                      <a:r>
                        <a:rPr lang="es-ES_tradnl" sz="1100">
                          <a:effectLst/>
                          <a:latin typeface="+mn-lt"/>
                          <a:ea typeface="Calibri" panose="020F0502020204030204" pitchFamily="34" charset="0"/>
                          <a:cs typeface="Arial" panose="020B0604020202020204" pitchFamily="34" charset="0"/>
                        </a:rPr>
                        <a:t>Esta mañana viste a otros niños yendo al colegio, pero tuviste que quedarte en casa. Quisieras poder ir con ellos, pero no te han dejado hacerlo. Sabes que tu madre está intentando que puedas ir al colegio, pero no sabes cuál es el problema. Mientras estabas fuera, viste a los otros niños con sus mochilas, y de repente, un chico les gritó que los niños lisiados no pueden ir al colegio.</a:t>
                      </a:r>
                      <a:endParaRPr lang="es-ES_tradnl" sz="1100" dirty="0">
                        <a:latin typeface="+mn-lt"/>
                        <a:ea typeface="Calibri" panose="020F0502020204030204" pitchFamily="34" charset="0"/>
                        <a:cs typeface="Arial" panose="020B0604020202020204" pitchFamily="34" charset="0"/>
                      </a:endParaRPr>
                    </a:p>
                  </a:txBody>
                  <a:tcPr>
                    <a:noFill/>
                  </a:tcPr>
                </a:tc>
                <a:tc>
                  <a:txBody>
                    <a:bodyPr/>
                    <a:lstStyle/>
                    <a:p>
                      <a:r>
                        <a:rPr lang="es-ES_tradnl" sz="1100" b="1" dirty="0">
                          <a:latin typeface="+mn-lt"/>
                          <a:ea typeface="Calibri" panose="020F0502020204030204" pitchFamily="34" charset="0"/>
                          <a:cs typeface="Arial" panose="020B0604020202020204" pitchFamily="34" charset="0"/>
                        </a:rPr>
                        <a:t>EMOCIONES</a:t>
                      </a:r>
                    </a:p>
                    <a:p>
                      <a:pPr marL="0" lvl="0" indent="0">
                        <a:buFont typeface="Arial" panose="020B0604020202020204" pitchFamily="34" charset="0"/>
                        <a:buNone/>
                      </a:pPr>
                      <a:r>
                        <a:rPr lang="es-ES_tradnl" sz="1100" noProof="0" dirty="0">
                          <a:latin typeface="+mn-lt"/>
                          <a:ea typeface="Calibri" panose="020F0502020204030204" pitchFamily="34" charset="0"/>
                          <a:cs typeface="Arial" panose="020B0604020202020204" pitchFamily="34" charset="0"/>
                        </a:rPr>
                        <a:t>Esto ocurrió poco antes de que tu asistente social llegara al campamento</a:t>
                      </a:r>
                      <a:r>
                        <a:rPr lang="es-ES_tradnl" sz="1100" dirty="0">
                          <a:latin typeface="+mn-lt"/>
                          <a:ea typeface="Calibri" panose="020F0502020204030204" pitchFamily="34" charset="0"/>
                          <a:cs typeface="Arial" panose="020B0604020202020204" pitchFamily="34" charset="0"/>
                        </a:rPr>
                        <a:t>. Te sientes </a:t>
                      </a:r>
                      <a:r>
                        <a:rPr lang="es-ES_tradnl" sz="1100" u="sng" dirty="0">
                          <a:latin typeface="+mn-lt"/>
                          <a:ea typeface="Calibri" panose="020F0502020204030204" pitchFamily="34" charset="0"/>
                          <a:cs typeface="Arial" panose="020B0604020202020204" pitchFamily="34" charset="0"/>
                        </a:rPr>
                        <a:t>dolida </a:t>
                      </a:r>
                      <a:r>
                        <a:rPr lang="es-ES_tradnl" sz="1100" dirty="0">
                          <a:latin typeface="+mn-lt"/>
                          <a:ea typeface="Calibri" panose="020F0502020204030204" pitchFamily="34" charset="0"/>
                          <a:cs typeface="Arial" panose="020B0604020202020204" pitchFamily="34" charset="0"/>
                        </a:rPr>
                        <a:t>porque el chico te dijo “lisiada”. También te </a:t>
                      </a:r>
                      <a:r>
                        <a:rPr lang="es-ES_tradnl" sz="1100" u="sng" dirty="0">
                          <a:latin typeface="+mn-lt"/>
                          <a:ea typeface="Calibri" panose="020F0502020204030204" pitchFamily="34" charset="0"/>
                          <a:cs typeface="Arial" panose="020B0604020202020204" pitchFamily="34" charset="0"/>
                        </a:rPr>
                        <a:t>da rabia que </a:t>
                      </a:r>
                      <a:r>
                        <a:rPr lang="es-ES_tradnl" sz="1100" dirty="0">
                          <a:latin typeface="+mn-lt"/>
                          <a:ea typeface="Calibri" panose="020F0502020204030204" pitchFamily="34" charset="0"/>
                          <a:cs typeface="Arial" panose="020B0604020202020204" pitchFamily="34" charset="0"/>
                        </a:rPr>
                        <a:t>no te dejen ir a la escuela. Si te dejaran, podrías demostrarles que están equivocados, porque seguro leerías y escribirías mejor que todos en tu clase. </a:t>
                      </a:r>
                    </a:p>
                    <a:p>
                      <a:pPr marL="0" lvl="0" indent="0">
                        <a:buFont typeface="Arial" panose="020B0604020202020204" pitchFamily="34" charset="0"/>
                        <a:buNone/>
                      </a:pPr>
                      <a:endParaRPr lang="es-ES_tradnl" sz="1100" dirty="0">
                        <a:latin typeface="+mn-lt"/>
                        <a:ea typeface="Calibri" panose="020F050202020403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dirty="0">
                          <a:effectLst/>
                          <a:latin typeface="+mn-lt"/>
                          <a:ea typeface="Calibri" panose="020F0502020204030204" pitchFamily="34" charset="0"/>
                          <a:cs typeface="Arial" panose="020B0604020202020204" pitchFamily="34" charset="0"/>
                        </a:rPr>
                        <a:t>JUEGO DE ROL</a:t>
                      </a:r>
                    </a:p>
                    <a:p>
                      <a:pPr lvl="0"/>
                      <a:r>
                        <a:rPr lang="es-ES_tradnl" sz="1100" noProof="0" dirty="0">
                          <a:effectLst/>
                          <a:latin typeface="+mn-lt"/>
                          <a:ea typeface="Calibri" panose="020F0502020204030204" pitchFamily="34" charset="0"/>
                          <a:cs typeface="Arial" panose="020B0604020202020204" pitchFamily="34" charset="0"/>
                        </a:rPr>
                        <a:t>Durante este juego de rol, debes contarle a la asistente social lo sucedido e intentar mostrarle cómo te sientes. Tu compañero deberá practicar cómo responder con empatía a tu situación. ¡No olvides que </a:t>
                      </a:r>
                      <a:r>
                        <a:rPr lang="es-ES_tradnl" sz="1100" noProof="0" dirty="0" err="1">
                          <a:effectLst/>
                          <a:latin typeface="+mn-lt"/>
                          <a:ea typeface="Calibri" panose="020F0502020204030204" pitchFamily="34" charset="0"/>
                          <a:cs typeface="Arial" panose="020B0604020202020204" pitchFamily="34" charset="0"/>
                        </a:rPr>
                        <a:t>Ze</a:t>
                      </a:r>
                      <a:r>
                        <a:rPr lang="es-ES_tradnl" sz="1100" noProof="0" dirty="0">
                          <a:effectLst/>
                          <a:latin typeface="+mn-lt"/>
                          <a:ea typeface="Calibri" panose="020F0502020204030204" pitchFamily="34" charset="0"/>
                          <a:cs typeface="Arial" panose="020B0604020202020204" pitchFamily="34" charset="0"/>
                        </a:rPr>
                        <a:t> </a:t>
                      </a:r>
                      <a:r>
                        <a:rPr lang="es-ES_tradnl" sz="1100" noProof="0" dirty="0" err="1">
                          <a:effectLst/>
                          <a:latin typeface="+mn-lt"/>
                          <a:ea typeface="Calibri" panose="020F0502020204030204" pitchFamily="34" charset="0"/>
                          <a:cs typeface="Arial" panose="020B0604020202020204" pitchFamily="34" charset="0"/>
                        </a:rPr>
                        <a:t>Naw</a:t>
                      </a:r>
                      <a:r>
                        <a:rPr lang="es-ES_tradnl" sz="1100" noProof="0" dirty="0">
                          <a:effectLst/>
                          <a:latin typeface="+mn-lt"/>
                          <a:ea typeface="Calibri" panose="020F0502020204030204" pitchFamily="34" charset="0"/>
                          <a:cs typeface="Arial" panose="020B0604020202020204" pitchFamily="34" charset="0"/>
                        </a:rPr>
                        <a:t> tiene tan solo 7 años!</a:t>
                      </a:r>
                      <a:endParaRPr lang="es-ES_tradnl" sz="1100" dirty="0">
                        <a:effectLst/>
                        <a:latin typeface="+mn-lt"/>
                        <a:ea typeface="Calibri" panose="020F0502020204030204" pitchFamily="34" charset="0"/>
                        <a:cs typeface="Arial" panose="020B0604020202020204" pitchFamily="34" charset="0"/>
                      </a:endParaRPr>
                    </a:p>
                  </a:txBody>
                  <a:tcPr>
                    <a:noFill/>
                  </a:tcPr>
                </a:tc>
                <a:extLst>
                  <a:ext uri="{0D108BD9-81ED-4DB2-BD59-A6C34878D82A}">
                    <a16:rowId xmlns:a16="http://schemas.microsoft.com/office/drawing/2014/main" val="2118524219"/>
                  </a:ext>
                </a:extLst>
              </a:tr>
            </a:tbl>
          </a:graphicData>
        </a:graphic>
      </p:graphicFrame>
      <p:sp>
        <p:nvSpPr>
          <p:cNvPr id="2" name="Hexagon 1">
            <a:extLst>
              <a:ext uri="{FF2B5EF4-FFF2-40B4-BE49-F238E27FC236}">
                <a16:creationId xmlns:a16="http://schemas.microsoft.com/office/drawing/2014/main" id="{C702ACCF-6C55-2BF9-DAB1-59BA415D128E}"/>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9C5EC17C-FE60-CD48-8ADC-1FF4F61E8A34}"/>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D7A5BB12-280B-E467-745C-20B2D9CABE2C}"/>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1E187A92-5FBC-AF77-E459-8A0C348D8804}"/>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4ED35D2F-F50C-49BF-1712-4B85D5E2582E}"/>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6270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322350-929B-FC86-AB63-6A0381EE930D}"/>
              </a:ext>
            </a:extLst>
          </p:cNvPr>
          <p:cNvSpPr txBox="1"/>
          <p:nvPr/>
        </p:nvSpPr>
        <p:spPr>
          <a:xfrm>
            <a:off x="996286" y="708633"/>
            <a:ext cx="5226892"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54AF4B"/>
                </a:highlight>
                <a:latin typeface="Calibri"/>
                <a:ea typeface="Calibri"/>
                <a:cs typeface="Calibri"/>
                <a:sym typeface="Calibri"/>
              </a:rPr>
              <a:t>SESIÓN 4: ¿QUÉ TÉCNICAS PUEDO UTILIZAR PARA PROMOVER EL CAMBIO? </a:t>
            </a:r>
          </a:p>
        </p:txBody>
      </p:sp>
      <p:sp>
        <p:nvSpPr>
          <p:cNvPr id="5" name="TextBox 4">
            <a:extLst>
              <a:ext uri="{FF2B5EF4-FFF2-40B4-BE49-F238E27FC236}">
                <a16:creationId xmlns:a16="http://schemas.microsoft.com/office/drawing/2014/main" id="{DE29006F-4A63-588C-0F10-AEA448E8707B}"/>
              </a:ext>
            </a:extLst>
          </p:cNvPr>
          <p:cNvSpPr txBox="1"/>
          <p:nvPr/>
        </p:nvSpPr>
        <p:spPr>
          <a:xfrm>
            <a:off x="996287" y="1485331"/>
            <a:ext cx="5262998" cy="276999"/>
          </a:xfrm>
          <a:prstGeom prst="rect">
            <a:avLst/>
          </a:prstGeom>
          <a:noFill/>
        </p:spPr>
        <p:txBody>
          <a:bodyPr wrap="square" rtlCol="0">
            <a:spAutoFit/>
          </a:bodyPr>
          <a:lstStyle/>
          <a:p>
            <a:r>
              <a:rPr lang="es-ES_tradnl" sz="1200" b="1" spc="300">
                <a:solidFill>
                  <a:schemeClr val="tx1"/>
                </a:solidFill>
              </a:rPr>
              <a:t>EJERCICIO DE REFLEXIÓN - CAMBIO</a:t>
            </a:r>
          </a:p>
        </p:txBody>
      </p:sp>
      <p:sp>
        <p:nvSpPr>
          <p:cNvPr id="6" name="Rectangle 5">
            <a:extLst>
              <a:ext uri="{FF2B5EF4-FFF2-40B4-BE49-F238E27FC236}">
                <a16:creationId xmlns:a16="http://schemas.microsoft.com/office/drawing/2014/main" id="{CC1AE9C9-27A0-D496-6A70-69EA7CD90423}"/>
              </a:ext>
            </a:extLst>
          </p:cNvPr>
          <p:cNvSpPr/>
          <p:nvPr/>
        </p:nvSpPr>
        <p:spPr>
          <a:xfrm>
            <a:off x="2750665" y="2072407"/>
            <a:ext cx="3499662" cy="175064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Arrow: Pentagon 6">
            <a:extLst>
              <a:ext uri="{FF2B5EF4-FFF2-40B4-BE49-F238E27FC236}">
                <a16:creationId xmlns:a16="http://schemas.microsoft.com/office/drawing/2014/main" id="{B2AC36B0-0A4A-6FCA-779F-8379B6E13556}"/>
              </a:ext>
            </a:extLst>
          </p:cNvPr>
          <p:cNvSpPr/>
          <p:nvPr/>
        </p:nvSpPr>
        <p:spPr>
          <a:xfrm>
            <a:off x="996286" y="2072406"/>
            <a:ext cx="1482542" cy="325989"/>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bg1"/>
                </a:solidFill>
                <a:latin typeface="Arial" panose="020B0604020202020204" pitchFamily="34" charset="0"/>
                <a:cs typeface="Arial" panose="020B0604020202020204" pitchFamily="34" charset="0"/>
              </a:rPr>
              <a:t>¿QUÉ SUCEDIÓ?</a:t>
            </a:r>
            <a:endParaRPr lang="es-ES_tradnl" sz="1100">
              <a:solidFill>
                <a:schemeClr val="bg1"/>
              </a:solidFill>
            </a:endParaRPr>
          </a:p>
        </p:txBody>
      </p:sp>
      <p:grpSp>
        <p:nvGrpSpPr>
          <p:cNvPr id="11" name="Group 10">
            <a:extLst>
              <a:ext uri="{FF2B5EF4-FFF2-40B4-BE49-F238E27FC236}">
                <a16:creationId xmlns:a16="http://schemas.microsoft.com/office/drawing/2014/main" id="{28CC9578-85BA-1319-BCF0-F5F2730CE24C}"/>
              </a:ext>
            </a:extLst>
          </p:cNvPr>
          <p:cNvGrpSpPr/>
          <p:nvPr/>
        </p:nvGrpSpPr>
        <p:grpSpPr>
          <a:xfrm>
            <a:off x="1029049" y="2594709"/>
            <a:ext cx="1690023" cy="1340127"/>
            <a:chOff x="6355443" y="2768909"/>
            <a:chExt cx="4819103" cy="3821376"/>
          </a:xfrm>
          <a:solidFill>
            <a:schemeClr val="accent3">
              <a:lumMod val="20000"/>
              <a:lumOff val="80000"/>
            </a:schemeClr>
          </a:solidFill>
        </p:grpSpPr>
        <p:grpSp>
          <p:nvGrpSpPr>
            <p:cNvPr id="12" name="Group 11">
              <a:extLst>
                <a:ext uri="{FF2B5EF4-FFF2-40B4-BE49-F238E27FC236}">
                  <a16:creationId xmlns:a16="http://schemas.microsoft.com/office/drawing/2014/main" id="{BF99EEE1-CB4E-4D99-F83D-819F6D4E368E}"/>
                </a:ext>
              </a:extLst>
            </p:cNvPr>
            <p:cNvGrpSpPr/>
            <p:nvPr/>
          </p:nvGrpSpPr>
          <p:grpSpPr>
            <a:xfrm>
              <a:off x="6355443" y="2768909"/>
              <a:ext cx="4415537" cy="3381803"/>
              <a:chOff x="6250241" y="2615892"/>
              <a:chExt cx="4415537" cy="3381803"/>
            </a:xfrm>
            <a:grpFill/>
          </p:grpSpPr>
          <p:sp>
            <p:nvSpPr>
              <p:cNvPr id="17" name="Oval 16">
                <a:extLst>
                  <a:ext uri="{FF2B5EF4-FFF2-40B4-BE49-F238E27FC236}">
                    <a16:creationId xmlns:a16="http://schemas.microsoft.com/office/drawing/2014/main" id="{F6C45CE4-9677-D719-5C0C-AA94EB1D8FA8}"/>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Oval 21">
                <a:extLst>
                  <a:ext uri="{FF2B5EF4-FFF2-40B4-BE49-F238E27FC236}">
                    <a16:creationId xmlns:a16="http://schemas.microsoft.com/office/drawing/2014/main" id="{FE10B315-32EE-57DE-08CD-742B0BB54C81}"/>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Oval 22">
                <a:extLst>
                  <a:ext uri="{FF2B5EF4-FFF2-40B4-BE49-F238E27FC236}">
                    <a16:creationId xmlns:a16="http://schemas.microsoft.com/office/drawing/2014/main" id="{CEF8F60C-BA9D-F010-45A5-ABA9CADB7F87}"/>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Oval 23">
                <a:extLst>
                  <a:ext uri="{FF2B5EF4-FFF2-40B4-BE49-F238E27FC236}">
                    <a16:creationId xmlns:a16="http://schemas.microsoft.com/office/drawing/2014/main" id="{53E93613-D66F-9090-D60D-0BE7DAF86998}"/>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3" name="Oval 12">
              <a:extLst>
                <a:ext uri="{FF2B5EF4-FFF2-40B4-BE49-F238E27FC236}">
                  <a16:creationId xmlns:a16="http://schemas.microsoft.com/office/drawing/2014/main" id="{1832E34A-D6CC-F462-FC5D-6948BE7E39DF}"/>
                </a:ext>
              </a:extLst>
            </p:cNvPr>
            <p:cNvSpPr/>
            <p:nvPr/>
          </p:nvSpPr>
          <p:spPr>
            <a:xfrm>
              <a:off x="10489490" y="5535526"/>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Oval 14">
              <a:extLst>
                <a:ext uri="{FF2B5EF4-FFF2-40B4-BE49-F238E27FC236}">
                  <a16:creationId xmlns:a16="http://schemas.microsoft.com/office/drawing/2014/main" id="{E3B83880-9383-FD2C-2B64-42A53AAF0DEE}"/>
                </a:ext>
              </a:extLst>
            </p:cNvPr>
            <p:cNvSpPr/>
            <p:nvPr/>
          </p:nvSpPr>
          <p:spPr>
            <a:xfrm>
              <a:off x="10150272" y="6247757"/>
              <a:ext cx="342527"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5" name="TextBox 24">
            <a:extLst>
              <a:ext uri="{FF2B5EF4-FFF2-40B4-BE49-F238E27FC236}">
                <a16:creationId xmlns:a16="http://schemas.microsoft.com/office/drawing/2014/main" id="{B41970B9-823A-2FE7-48FE-B9785124DEE4}"/>
              </a:ext>
            </a:extLst>
          </p:cNvPr>
          <p:cNvSpPr txBox="1"/>
          <p:nvPr/>
        </p:nvSpPr>
        <p:spPr>
          <a:xfrm>
            <a:off x="1131819" y="2816824"/>
            <a:ext cx="1281569" cy="600164"/>
          </a:xfrm>
          <a:prstGeom prst="rect">
            <a:avLst/>
          </a:prstGeom>
          <a:noFill/>
        </p:spPr>
        <p:txBody>
          <a:bodyPr wrap="square">
            <a:spAutoFit/>
          </a:bodyPr>
          <a:lstStyle/>
          <a:p>
            <a:pPr algn="ctr"/>
            <a:r>
              <a:rPr lang="es-ES_tradnl" sz="1100" i="1">
                <a:cs typeface="Arial" panose="020B0604020202020204" pitchFamily="34" charset="0"/>
              </a:rPr>
              <a:t>¿Qué cambio en mi vida tuvo gran impacto en mí?</a:t>
            </a:r>
          </a:p>
        </p:txBody>
      </p:sp>
      <p:sp>
        <p:nvSpPr>
          <p:cNvPr id="26" name="Rectangle 25">
            <a:extLst>
              <a:ext uri="{FF2B5EF4-FFF2-40B4-BE49-F238E27FC236}">
                <a16:creationId xmlns:a16="http://schemas.microsoft.com/office/drawing/2014/main" id="{D42A2556-B173-1DFC-4610-B06E93CF4838}"/>
              </a:ext>
            </a:extLst>
          </p:cNvPr>
          <p:cNvSpPr/>
          <p:nvPr/>
        </p:nvSpPr>
        <p:spPr>
          <a:xfrm>
            <a:off x="2750665" y="4422534"/>
            <a:ext cx="3499662" cy="175064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Arrow: Pentagon 26">
            <a:extLst>
              <a:ext uri="{FF2B5EF4-FFF2-40B4-BE49-F238E27FC236}">
                <a16:creationId xmlns:a16="http://schemas.microsoft.com/office/drawing/2014/main" id="{4F733EB1-DFBC-067D-30E0-A5A60F104F27}"/>
              </a:ext>
            </a:extLst>
          </p:cNvPr>
          <p:cNvSpPr/>
          <p:nvPr/>
        </p:nvSpPr>
        <p:spPr>
          <a:xfrm>
            <a:off x="996286" y="4422533"/>
            <a:ext cx="1408249" cy="325989"/>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bg1"/>
                </a:solidFill>
                <a:latin typeface="Arial" panose="020B0604020202020204" pitchFamily="34" charset="0"/>
                <a:cs typeface="Arial" panose="020B0604020202020204" pitchFamily="34" charset="0"/>
              </a:rPr>
              <a:t>¿Y ENTONCES?</a:t>
            </a:r>
            <a:endParaRPr lang="es-ES_tradnl" sz="1100">
              <a:solidFill>
                <a:schemeClr val="bg1"/>
              </a:solidFill>
            </a:endParaRPr>
          </a:p>
        </p:txBody>
      </p:sp>
      <p:grpSp>
        <p:nvGrpSpPr>
          <p:cNvPr id="28" name="Group 27">
            <a:extLst>
              <a:ext uri="{FF2B5EF4-FFF2-40B4-BE49-F238E27FC236}">
                <a16:creationId xmlns:a16="http://schemas.microsoft.com/office/drawing/2014/main" id="{B8EE652A-841B-CDFF-B447-8628CAC131BF}"/>
              </a:ext>
            </a:extLst>
          </p:cNvPr>
          <p:cNvGrpSpPr/>
          <p:nvPr/>
        </p:nvGrpSpPr>
        <p:grpSpPr>
          <a:xfrm>
            <a:off x="1029049" y="4768971"/>
            <a:ext cx="1644458" cy="1361837"/>
            <a:chOff x="6355443" y="2267429"/>
            <a:chExt cx="4689174" cy="3883283"/>
          </a:xfrm>
          <a:solidFill>
            <a:schemeClr val="accent3">
              <a:lumMod val="20000"/>
              <a:lumOff val="80000"/>
            </a:schemeClr>
          </a:solidFill>
        </p:grpSpPr>
        <p:grpSp>
          <p:nvGrpSpPr>
            <p:cNvPr id="29" name="Group 28">
              <a:extLst>
                <a:ext uri="{FF2B5EF4-FFF2-40B4-BE49-F238E27FC236}">
                  <a16:creationId xmlns:a16="http://schemas.microsoft.com/office/drawing/2014/main" id="{9452B112-B633-2215-31F9-E0889D7DA8F4}"/>
                </a:ext>
              </a:extLst>
            </p:cNvPr>
            <p:cNvGrpSpPr/>
            <p:nvPr/>
          </p:nvGrpSpPr>
          <p:grpSpPr>
            <a:xfrm>
              <a:off x="6355443" y="2768909"/>
              <a:ext cx="4415537" cy="3381803"/>
              <a:chOff x="6250241" y="2615892"/>
              <a:chExt cx="4415537" cy="3381803"/>
            </a:xfrm>
            <a:grpFill/>
          </p:grpSpPr>
          <p:sp>
            <p:nvSpPr>
              <p:cNvPr id="32" name="Oval 31">
                <a:extLst>
                  <a:ext uri="{FF2B5EF4-FFF2-40B4-BE49-F238E27FC236}">
                    <a16:creationId xmlns:a16="http://schemas.microsoft.com/office/drawing/2014/main" id="{C629666F-3FB6-D00D-4218-24441DBAF80E}"/>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Oval 32">
                <a:extLst>
                  <a:ext uri="{FF2B5EF4-FFF2-40B4-BE49-F238E27FC236}">
                    <a16:creationId xmlns:a16="http://schemas.microsoft.com/office/drawing/2014/main" id="{3737E5B4-BE56-35BE-228D-45708C6B372B}"/>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Oval 33">
                <a:extLst>
                  <a:ext uri="{FF2B5EF4-FFF2-40B4-BE49-F238E27FC236}">
                    <a16:creationId xmlns:a16="http://schemas.microsoft.com/office/drawing/2014/main" id="{FF673046-30F2-80DE-6A30-2857D63544A1}"/>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Oval 34">
                <a:extLst>
                  <a:ext uri="{FF2B5EF4-FFF2-40B4-BE49-F238E27FC236}">
                    <a16:creationId xmlns:a16="http://schemas.microsoft.com/office/drawing/2014/main" id="{EAE03E98-5A49-71B6-89AE-AFF1347655CF}"/>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0" name="Oval 29">
              <a:extLst>
                <a:ext uri="{FF2B5EF4-FFF2-40B4-BE49-F238E27FC236}">
                  <a16:creationId xmlns:a16="http://schemas.microsoft.com/office/drawing/2014/main" id="{4A25CC7C-D384-02E5-C97E-C74B8D196447}"/>
                </a:ext>
              </a:extLst>
            </p:cNvPr>
            <p:cNvSpPr/>
            <p:nvPr/>
          </p:nvSpPr>
          <p:spPr>
            <a:xfrm>
              <a:off x="10200068" y="2637132"/>
              <a:ext cx="685056" cy="685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Oval 30">
              <a:extLst>
                <a:ext uri="{FF2B5EF4-FFF2-40B4-BE49-F238E27FC236}">
                  <a16:creationId xmlns:a16="http://schemas.microsoft.com/office/drawing/2014/main" id="{51E20627-25EB-1261-511B-21C8993D2853}"/>
                </a:ext>
              </a:extLst>
            </p:cNvPr>
            <p:cNvSpPr/>
            <p:nvPr/>
          </p:nvSpPr>
          <p:spPr>
            <a:xfrm>
              <a:off x="10702089" y="2267429"/>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6" name="TextBox 35">
            <a:extLst>
              <a:ext uri="{FF2B5EF4-FFF2-40B4-BE49-F238E27FC236}">
                <a16:creationId xmlns:a16="http://schemas.microsoft.com/office/drawing/2014/main" id="{3D9BE608-8B67-9C0B-6665-F8CA51B809B1}"/>
              </a:ext>
            </a:extLst>
          </p:cNvPr>
          <p:cNvSpPr txBox="1"/>
          <p:nvPr/>
        </p:nvSpPr>
        <p:spPr>
          <a:xfrm>
            <a:off x="1029050" y="4916307"/>
            <a:ext cx="1421568" cy="1277273"/>
          </a:xfrm>
          <a:prstGeom prst="rect">
            <a:avLst/>
          </a:prstGeom>
          <a:noFill/>
        </p:spPr>
        <p:txBody>
          <a:bodyPr wrap="square">
            <a:spAutoFit/>
          </a:bodyPr>
          <a:lstStyle/>
          <a:p>
            <a:pPr algn="ctr"/>
            <a:r>
              <a:rPr lang="es-ES_tradnl" sz="1100" i="1">
                <a:cs typeface="Arial" panose="020B0604020202020204" pitchFamily="34" charset="0"/>
              </a:rPr>
              <a:t>¿Este cambio fue fácil o difícil? ¿Por qué hice este cambio? ¿Era algo que quería o tuve que hacerlo? ¿Me resistí al cambio o no? ¿Por qué?</a:t>
            </a:r>
          </a:p>
        </p:txBody>
      </p:sp>
      <p:sp>
        <p:nvSpPr>
          <p:cNvPr id="37" name="Rectangle 36">
            <a:extLst>
              <a:ext uri="{FF2B5EF4-FFF2-40B4-BE49-F238E27FC236}">
                <a16:creationId xmlns:a16="http://schemas.microsoft.com/office/drawing/2014/main" id="{49457739-D2E8-AC18-7862-675953D3B098}"/>
              </a:ext>
            </a:extLst>
          </p:cNvPr>
          <p:cNvSpPr/>
          <p:nvPr/>
        </p:nvSpPr>
        <p:spPr>
          <a:xfrm>
            <a:off x="2750665" y="6723801"/>
            <a:ext cx="3499662" cy="175064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Arrow: Pentagon 37">
            <a:extLst>
              <a:ext uri="{FF2B5EF4-FFF2-40B4-BE49-F238E27FC236}">
                <a16:creationId xmlns:a16="http://schemas.microsoft.com/office/drawing/2014/main" id="{F817AB4E-0FAC-F5D0-D409-358DFE5187B5}"/>
              </a:ext>
            </a:extLst>
          </p:cNvPr>
          <p:cNvSpPr/>
          <p:nvPr/>
        </p:nvSpPr>
        <p:spPr>
          <a:xfrm>
            <a:off x="996286" y="6723800"/>
            <a:ext cx="1454332" cy="325989"/>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bg1"/>
                </a:solidFill>
                <a:latin typeface="Arial" panose="020B0604020202020204" pitchFamily="34" charset="0"/>
                <a:cs typeface="Arial" panose="020B0604020202020204" pitchFamily="34" charset="0"/>
              </a:rPr>
              <a:t>¿Y AHORA QUÉ?</a:t>
            </a:r>
            <a:endParaRPr lang="es-ES_tradnl" sz="1100">
              <a:solidFill>
                <a:schemeClr val="bg1"/>
              </a:solidFill>
            </a:endParaRPr>
          </a:p>
        </p:txBody>
      </p:sp>
      <p:grpSp>
        <p:nvGrpSpPr>
          <p:cNvPr id="39" name="Group 38">
            <a:extLst>
              <a:ext uri="{FF2B5EF4-FFF2-40B4-BE49-F238E27FC236}">
                <a16:creationId xmlns:a16="http://schemas.microsoft.com/office/drawing/2014/main" id="{E531FC38-5DA4-1DDA-B072-A02962EA256B}"/>
              </a:ext>
            </a:extLst>
          </p:cNvPr>
          <p:cNvGrpSpPr/>
          <p:nvPr/>
        </p:nvGrpSpPr>
        <p:grpSpPr>
          <a:xfrm>
            <a:off x="1029050" y="7246103"/>
            <a:ext cx="1548496" cy="1395755"/>
            <a:chOff x="6355443" y="2768909"/>
            <a:chExt cx="4415537" cy="3980000"/>
          </a:xfrm>
          <a:solidFill>
            <a:schemeClr val="accent3">
              <a:lumMod val="20000"/>
              <a:lumOff val="80000"/>
            </a:schemeClr>
          </a:solidFill>
        </p:grpSpPr>
        <p:grpSp>
          <p:nvGrpSpPr>
            <p:cNvPr id="40" name="Group 39">
              <a:extLst>
                <a:ext uri="{FF2B5EF4-FFF2-40B4-BE49-F238E27FC236}">
                  <a16:creationId xmlns:a16="http://schemas.microsoft.com/office/drawing/2014/main" id="{CBCA3444-FB30-F6D2-EBF3-57A26482AC33}"/>
                </a:ext>
              </a:extLst>
            </p:cNvPr>
            <p:cNvGrpSpPr/>
            <p:nvPr/>
          </p:nvGrpSpPr>
          <p:grpSpPr>
            <a:xfrm>
              <a:off x="6355443" y="2768909"/>
              <a:ext cx="4415537" cy="3381803"/>
              <a:chOff x="6250241" y="2615892"/>
              <a:chExt cx="4415537" cy="3381803"/>
            </a:xfrm>
            <a:grpFill/>
          </p:grpSpPr>
          <p:sp>
            <p:nvSpPr>
              <p:cNvPr id="43" name="Oval 42">
                <a:extLst>
                  <a:ext uri="{FF2B5EF4-FFF2-40B4-BE49-F238E27FC236}">
                    <a16:creationId xmlns:a16="http://schemas.microsoft.com/office/drawing/2014/main" id="{1D32A2AB-892C-A7B1-80BD-234F67E3C697}"/>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Oval 43">
                <a:extLst>
                  <a:ext uri="{FF2B5EF4-FFF2-40B4-BE49-F238E27FC236}">
                    <a16:creationId xmlns:a16="http://schemas.microsoft.com/office/drawing/2014/main" id="{CC4356D7-EEF1-D26E-134D-8709BEEE6EBE}"/>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5" name="Oval 44">
                <a:extLst>
                  <a:ext uri="{FF2B5EF4-FFF2-40B4-BE49-F238E27FC236}">
                    <a16:creationId xmlns:a16="http://schemas.microsoft.com/office/drawing/2014/main" id="{1EC27221-558A-670C-0AB2-C7B1CB7F81F8}"/>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Oval 45">
                <a:extLst>
                  <a:ext uri="{FF2B5EF4-FFF2-40B4-BE49-F238E27FC236}">
                    <a16:creationId xmlns:a16="http://schemas.microsoft.com/office/drawing/2014/main" id="{7710DD9D-9F44-51BB-0FDD-40DF1C06B4E7}"/>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41" name="Oval 40">
              <a:extLst>
                <a:ext uri="{FF2B5EF4-FFF2-40B4-BE49-F238E27FC236}">
                  <a16:creationId xmlns:a16="http://schemas.microsoft.com/office/drawing/2014/main" id="{CD859169-8A87-607B-9912-1355CD971BB7}"/>
                </a:ext>
              </a:extLst>
            </p:cNvPr>
            <p:cNvSpPr/>
            <p:nvPr/>
          </p:nvSpPr>
          <p:spPr>
            <a:xfrm>
              <a:off x="8819787" y="5994293"/>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 name="Oval 41">
              <a:extLst>
                <a:ext uri="{FF2B5EF4-FFF2-40B4-BE49-F238E27FC236}">
                  <a16:creationId xmlns:a16="http://schemas.microsoft.com/office/drawing/2014/main" id="{2489D7D9-8D98-7FF4-3B3D-8BEA643F5D5E}"/>
                </a:ext>
              </a:extLst>
            </p:cNvPr>
            <p:cNvSpPr/>
            <p:nvPr/>
          </p:nvSpPr>
          <p:spPr>
            <a:xfrm>
              <a:off x="9632690" y="6406381"/>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47" name="TextBox 46">
            <a:extLst>
              <a:ext uri="{FF2B5EF4-FFF2-40B4-BE49-F238E27FC236}">
                <a16:creationId xmlns:a16="http://schemas.microsoft.com/office/drawing/2014/main" id="{42AE9453-7F52-FF27-4CD7-1645770DEF7A}"/>
              </a:ext>
            </a:extLst>
          </p:cNvPr>
          <p:cNvSpPr txBox="1"/>
          <p:nvPr/>
        </p:nvSpPr>
        <p:spPr>
          <a:xfrm>
            <a:off x="1182937" y="7414165"/>
            <a:ext cx="1281569" cy="769441"/>
          </a:xfrm>
          <a:prstGeom prst="rect">
            <a:avLst/>
          </a:prstGeom>
          <a:noFill/>
        </p:spPr>
        <p:txBody>
          <a:bodyPr wrap="square">
            <a:spAutoFit/>
          </a:bodyPr>
          <a:lstStyle/>
          <a:p>
            <a:pPr algn="ctr"/>
            <a:r>
              <a:rPr lang="es-ES_tradnl" sz="1100" i="1">
                <a:cs typeface="Arial" panose="020B0604020202020204" pitchFamily="34" charset="0"/>
              </a:rPr>
              <a:t>¿Qué impacto tuvo lo que he aprendí de esta experiencia en mí?</a:t>
            </a:r>
          </a:p>
        </p:txBody>
      </p:sp>
      <p:sp>
        <p:nvSpPr>
          <p:cNvPr id="48" name="Hexagon 47">
            <a:extLst>
              <a:ext uri="{FF2B5EF4-FFF2-40B4-BE49-F238E27FC236}">
                <a16:creationId xmlns:a16="http://schemas.microsoft.com/office/drawing/2014/main" id="{689EE3C1-6362-2B40-9749-33A1EEF90BC0}"/>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Hexagon 48">
            <a:extLst>
              <a:ext uri="{FF2B5EF4-FFF2-40B4-BE49-F238E27FC236}">
                <a16:creationId xmlns:a16="http://schemas.microsoft.com/office/drawing/2014/main" id="{385B2912-1AC6-2228-5D10-EA5F327063B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Hexagon 49">
            <a:extLst>
              <a:ext uri="{FF2B5EF4-FFF2-40B4-BE49-F238E27FC236}">
                <a16:creationId xmlns:a16="http://schemas.microsoft.com/office/drawing/2014/main" id="{F5E89A62-1AD9-0F47-E125-C2F605CFE153}"/>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Hexagon 50">
            <a:extLst>
              <a:ext uri="{FF2B5EF4-FFF2-40B4-BE49-F238E27FC236}">
                <a16:creationId xmlns:a16="http://schemas.microsoft.com/office/drawing/2014/main" id="{89B191D9-17EF-8A91-1596-DA667A716492}"/>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Hexagon 51">
            <a:extLst>
              <a:ext uri="{FF2B5EF4-FFF2-40B4-BE49-F238E27FC236}">
                <a16:creationId xmlns:a16="http://schemas.microsoft.com/office/drawing/2014/main" id="{A198A8C5-BF8D-B1B0-8380-C5A2812BBA5F}"/>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731750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4AD6DB-D514-EDC0-F1C1-231C8723FE33}"/>
              </a:ext>
            </a:extLst>
          </p:cNvPr>
          <p:cNvSpPr txBox="1"/>
          <p:nvPr/>
        </p:nvSpPr>
        <p:spPr>
          <a:xfrm>
            <a:off x="996287" y="727329"/>
            <a:ext cx="5262998" cy="276999"/>
          </a:xfrm>
          <a:prstGeom prst="rect">
            <a:avLst/>
          </a:prstGeom>
          <a:noFill/>
        </p:spPr>
        <p:txBody>
          <a:bodyPr wrap="square" rtlCol="0">
            <a:spAutoFit/>
          </a:bodyPr>
          <a:lstStyle/>
          <a:p>
            <a:r>
              <a:rPr lang="en-US" sz="1200" b="1" spc="300" dirty="0">
                <a:solidFill>
                  <a:schemeClr val="tx1"/>
                </a:solidFill>
              </a:rPr>
              <a:t>ENTREVISTA</a:t>
            </a:r>
          </a:p>
        </p:txBody>
      </p:sp>
      <p:graphicFrame>
        <p:nvGraphicFramePr>
          <p:cNvPr id="6" name="Table 7">
            <a:extLst>
              <a:ext uri="{FF2B5EF4-FFF2-40B4-BE49-F238E27FC236}">
                <a16:creationId xmlns:a16="http://schemas.microsoft.com/office/drawing/2014/main" id="{738EA039-47C9-C073-A6D9-E8026A455D56}"/>
              </a:ext>
            </a:extLst>
          </p:cNvPr>
          <p:cNvGraphicFramePr>
            <a:graphicFrameLocks noGrp="1"/>
          </p:cNvGraphicFramePr>
          <p:nvPr>
            <p:extLst>
              <p:ext uri="{D42A27DB-BD31-4B8C-83A1-F6EECF244321}">
                <p14:modId xmlns:p14="http://schemas.microsoft.com/office/powerpoint/2010/main" val="3417569641"/>
              </p:ext>
            </p:extLst>
          </p:nvPr>
        </p:nvGraphicFramePr>
        <p:xfrm>
          <a:off x="996287" y="1231451"/>
          <a:ext cx="5262998" cy="7320879"/>
        </p:xfrm>
        <a:graphic>
          <a:graphicData uri="http://schemas.openxmlformats.org/drawingml/2006/table">
            <a:tbl>
              <a:tblPr firstRow="1" bandRow="1">
                <a:tableStyleId>{5C22544A-7EE6-4342-B048-85BDC9FD1C3A}</a:tableStyleId>
              </a:tblPr>
              <a:tblGrid>
                <a:gridCol w="1827595">
                  <a:extLst>
                    <a:ext uri="{9D8B030D-6E8A-4147-A177-3AD203B41FA5}">
                      <a16:colId xmlns:a16="http://schemas.microsoft.com/office/drawing/2014/main" val="3146483093"/>
                    </a:ext>
                  </a:extLst>
                </a:gridCol>
                <a:gridCol w="3435403">
                  <a:extLst>
                    <a:ext uri="{9D8B030D-6E8A-4147-A177-3AD203B41FA5}">
                      <a16:colId xmlns:a16="http://schemas.microsoft.com/office/drawing/2014/main" val="1441280110"/>
                    </a:ext>
                  </a:extLst>
                </a:gridCol>
              </a:tblGrid>
              <a:tr h="451431">
                <a:tc>
                  <a:txBody>
                    <a:bodyPr/>
                    <a:lstStyle/>
                    <a:p>
                      <a:r>
                        <a:rPr lang="es-ES_tradnl" sz="1100" noProof="0">
                          <a:solidFill>
                            <a:schemeClr val="tx1"/>
                          </a:solidFill>
                        </a:rPr>
                        <a:t>Tipo de pregunta</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r>
                        <a:rPr lang="es-ES_tradnl" sz="1100" noProof="0">
                          <a:solidFill>
                            <a:schemeClr val="tx1"/>
                          </a:solidFill>
                        </a:rPr>
                        <a:t>Ejemplo de pregunta</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577131476"/>
                  </a:ext>
                </a:extLst>
              </a:tr>
              <a:tr h="1144908">
                <a:tc>
                  <a:txBody>
                    <a:bodyPr/>
                    <a:lstStyle/>
                    <a:p>
                      <a:r>
                        <a:rPr lang="es-ES_tradnl" sz="1100" noProof="0">
                          <a:solidFill>
                            <a:schemeClr val="tx1"/>
                          </a:solidFill>
                        </a:rPr>
                        <a:t>Preguntas abiertas que ayudan a que la conversación fluya</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endParaRPr lang="es-ES_tradnl" sz="1100" noProof="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765604067"/>
                  </a:ext>
                </a:extLst>
              </a:tr>
              <a:tr h="11449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noProof="0">
                          <a:solidFill>
                            <a:schemeClr val="tx1"/>
                          </a:solidFill>
                        </a:rPr>
                        <a:t>Pregunta para buscar excepciones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endParaRPr lang="es-ES_tradnl" sz="1100" noProof="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145835696"/>
                  </a:ext>
                </a:extLst>
              </a:tr>
              <a:tr h="11449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noProof="0">
                          <a:solidFill>
                            <a:schemeClr val="tx1"/>
                          </a:solidFill>
                        </a:rPr>
                        <a:t>Pregunta sobre el entorno</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endParaRPr lang="es-ES_tradnl" sz="1100" noProof="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612747879"/>
                  </a:ext>
                </a:extLst>
              </a:tr>
              <a:tr h="11449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noProof="0">
                          <a:solidFill>
                            <a:schemeClr val="tx1"/>
                          </a:solidFill>
                        </a:rPr>
                        <a:t>Pregunta para soñar o pensar en objetivos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endParaRPr lang="es-ES_tradnl" sz="1100" noProof="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530603972"/>
                  </a:ext>
                </a:extLst>
              </a:tr>
              <a:tr h="11449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noProof="0">
                          <a:solidFill>
                            <a:schemeClr val="tx1"/>
                          </a:solidFill>
                        </a:rPr>
                        <a:t>Pregunta sobre la resiliencia</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endParaRPr lang="es-ES_tradnl" sz="1100" noProof="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970704821"/>
                  </a:ext>
                </a:extLst>
              </a:tr>
              <a:tr h="1144908">
                <a:tc>
                  <a:txBody>
                    <a:bodyPr/>
                    <a:lstStyle/>
                    <a:p>
                      <a:r>
                        <a:rPr lang="es-ES_tradnl" sz="1100" noProof="0">
                          <a:solidFill>
                            <a:schemeClr val="tx1"/>
                          </a:solidFill>
                        </a:rPr>
                        <a:t>¿Qué otra(s) pregunta(s)?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endParaRPr lang="es-ES_tradnl" sz="1100" noProof="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228297220"/>
                  </a:ext>
                </a:extLst>
              </a:tr>
            </a:tbl>
          </a:graphicData>
        </a:graphic>
      </p:graphicFrame>
      <p:grpSp>
        <p:nvGrpSpPr>
          <p:cNvPr id="8" name="Group 7">
            <a:extLst>
              <a:ext uri="{FF2B5EF4-FFF2-40B4-BE49-F238E27FC236}">
                <a16:creationId xmlns:a16="http://schemas.microsoft.com/office/drawing/2014/main" id="{B2FAE73B-A18F-10BB-03F0-9038F7322F53}"/>
              </a:ext>
            </a:extLst>
          </p:cNvPr>
          <p:cNvGrpSpPr/>
          <p:nvPr/>
        </p:nvGrpSpPr>
        <p:grpSpPr>
          <a:xfrm>
            <a:off x="4981043" y="8000615"/>
            <a:ext cx="1103430" cy="1103430"/>
            <a:chOff x="10321013" y="507892"/>
            <a:chExt cx="1411716" cy="1411716"/>
          </a:xfrm>
        </p:grpSpPr>
        <p:sp>
          <p:nvSpPr>
            <p:cNvPr id="9" name="Oval 8">
              <a:extLst>
                <a:ext uri="{FF2B5EF4-FFF2-40B4-BE49-F238E27FC236}">
                  <a16:creationId xmlns:a16="http://schemas.microsoft.com/office/drawing/2014/main" id="{4150390D-5BF8-851E-B871-4F64FE45AFCF}"/>
                </a:ext>
              </a:extLst>
            </p:cNvPr>
            <p:cNvSpPr/>
            <p:nvPr/>
          </p:nvSpPr>
          <p:spPr>
            <a:xfrm>
              <a:off x="10321013" y="507892"/>
              <a:ext cx="1411716" cy="1411716"/>
            </a:xfrm>
            <a:prstGeom prst="ellipse">
              <a:avLst/>
            </a:prstGeom>
            <a:solidFill>
              <a:schemeClr val="accent3">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Question Mark with solid fill">
              <a:extLst>
                <a:ext uri="{FF2B5EF4-FFF2-40B4-BE49-F238E27FC236}">
                  <a16:creationId xmlns:a16="http://schemas.microsoft.com/office/drawing/2014/main" id="{B8EC9C54-FB78-0AAC-0CD3-D906990051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69065" y="765094"/>
              <a:ext cx="914400" cy="914400"/>
            </a:xfrm>
            <a:prstGeom prst="rect">
              <a:avLst/>
            </a:prstGeom>
          </p:spPr>
        </p:pic>
      </p:grpSp>
      <p:sp>
        <p:nvSpPr>
          <p:cNvPr id="12" name="Hexagon 11">
            <a:extLst>
              <a:ext uri="{FF2B5EF4-FFF2-40B4-BE49-F238E27FC236}">
                <a16:creationId xmlns:a16="http://schemas.microsoft.com/office/drawing/2014/main" id="{2D81F87B-2264-1DE5-A85A-E25A595E9D5C}"/>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9BB3A25A-C100-4946-A753-C0094BC524C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AA966365-BE22-96C0-2D45-D6E383C7726F}"/>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9B817F28-86F8-C488-328C-1BD6A5875DD2}"/>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EA415298-24CC-F63F-646E-54B44A9085C6}"/>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12917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Rectangle with Corners Rounded 12">
            <a:extLst>
              <a:ext uri="{FF2B5EF4-FFF2-40B4-BE49-F238E27FC236}">
                <a16:creationId xmlns:a16="http://schemas.microsoft.com/office/drawing/2014/main" id="{CA28379A-93EB-50A1-BEB9-B6EED170B9D1}"/>
              </a:ext>
            </a:extLst>
          </p:cNvPr>
          <p:cNvSpPr/>
          <p:nvPr/>
        </p:nvSpPr>
        <p:spPr>
          <a:xfrm>
            <a:off x="1110242" y="1932919"/>
            <a:ext cx="3125581" cy="1052328"/>
          </a:xfrm>
          <a:prstGeom prst="wedgeRoundRectCallout">
            <a:avLst>
              <a:gd name="adj1" fmla="val -55556"/>
              <a:gd name="adj2" fmla="val -27800"/>
              <a:gd name="adj3" fmla="val 16667"/>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100" b="1" u="none" strike="noStrike" cap="none">
                <a:solidFill>
                  <a:schemeClr val="dk1"/>
                </a:solidFill>
                <a:ea typeface="Helvetica Neue"/>
                <a:cs typeface="Helvetica Neue"/>
                <a:sym typeface="Helvetica Neue"/>
              </a:rPr>
              <a:t>Chica adolescente</a:t>
            </a:r>
            <a:endParaRPr lang="es-ES_tradnl" sz="1100" b="1">
              <a:solidFill>
                <a:schemeClr val="dk1"/>
              </a:solidFill>
              <a:ea typeface="Helvetica Neue"/>
              <a:cs typeface="Helvetica Neue"/>
              <a:sym typeface="Helvetica Neue"/>
            </a:endParaRPr>
          </a:p>
          <a:p>
            <a:r>
              <a:rPr lang="es-ES_tradnl" sz="1100" b="0" u="none" strike="noStrike" cap="none">
                <a:solidFill>
                  <a:schemeClr val="dk1"/>
                </a:solidFill>
                <a:ea typeface="Helvetica Neue"/>
                <a:cs typeface="Helvetica Neue"/>
                <a:sym typeface="Helvetica Neue"/>
              </a:rPr>
              <a:t>¿Qué más puedo hacer para que entiendan lo difícil que es todo esto para mí? Nadie me escucha. No quiero estar aquí todo el tiempo, pero ustedes no lo entienden y no me ayudan.</a:t>
            </a:r>
          </a:p>
        </p:txBody>
      </p:sp>
      <p:sp>
        <p:nvSpPr>
          <p:cNvPr id="14" name="TextBox 13">
            <a:extLst>
              <a:ext uri="{FF2B5EF4-FFF2-40B4-BE49-F238E27FC236}">
                <a16:creationId xmlns:a16="http://schemas.microsoft.com/office/drawing/2014/main" id="{2CD881B2-26A6-34DE-13D7-D3BD06CF52B0}"/>
              </a:ext>
            </a:extLst>
          </p:cNvPr>
          <p:cNvSpPr txBox="1"/>
          <p:nvPr/>
        </p:nvSpPr>
        <p:spPr>
          <a:xfrm>
            <a:off x="996287" y="1081574"/>
            <a:ext cx="5262998" cy="600164"/>
          </a:xfrm>
          <a:prstGeom prst="rect">
            <a:avLst/>
          </a:prstGeom>
          <a:noFill/>
        </p:spPr>
        <p:txBody>
          <a:bodyPr wrap="square" rtlCol="0">
            <a:spAutoFit/>
          </a:bodyPr>
          <a:lstStyle/>
          <a:p>
            <a:r>
              <a:rPr lang="es-ES_tradnl" sz="1100" b="1"/>
              <a:t>Situación: </a:t>
            </a:r>
            <a:r>
              <a:rPr lang="es-ES_tradnl" sz="1100"/>
              <a:t>Una chica acaba de dañar materiales de la oficina y un armario del centro porque se enfadó. Usted es el/la asistente social y habla con ella sobre lo que pasó. Ella le cuenta lo siguiente:</a:t>
            </a:r>
          </a:p>
        </p:txBody>
      </p:sp>
      <p:sp>
        <p:nvSpPr>
          <p:cNvPr id="3" name="TextBox 2">
            <a:extLst>
              <a:ext uri="{FF2B5EF4-FFF2-40B4-BE49-F238E27FC236}">
                <a16:creationId xmlns:a16="http://schemas.microsoft.com/office/drawing/2014/main" id="{52355D49-F646-602B-E07F-E889447A516D}"/>
              </a:ext>
            </a:extLst>
          </p:cNvPr>
          <p:cNvSpPr txBox="1"/>
          <p:nvPr/>
        </p:nvSpPr>
        <p:spPr>
          <a:xfrm>
            <a:off x="996287" y="727329"/>
            <a:ext cx="5262998" cy="276999"/>
          </a:xfrm>
          <a:prstGeom prst="rect">
            <a:avLst/>
          </a:prstGeom>
          <a:noFill/>
        </p:spPr>
        <p:txBody>
          <a:bodyPr wrap="square" rtlCol="0">
            <a:spAutoFit/>
          </a:bodyPr>
          <a:lstStyle/>
          <a:p>
            <a:r>
              <a:rPr lang="es-ES_tradnl" sz="1200" b="1" spc="300">
                <a:solidFill>
                  <a:schemeClr val="tx1"/>
                </a:solidFill>
              </a:rPr>
              <a:t>EJERCICIOS DE REFLEXIÓN</a:t>
            </a:r>
          </a:p>
        </p:txBody>
      </p:sp>
      <p:sp>
        <p:nvSpPr>
          <p:cNvPr id="7" name="Speech Bubble: Rectangle with Corners Rounded 6">
            <a:extLst>
              <a:ext uri="{FF2B5EF4-FFF2-40B4-BE49-F238E27FC236}">
                <a16:creationId xmlns:a16="http://schemas.microsoft.com/office/drawing/2014/main" id="{A2F43AA4-AD45-A517-FBD8-791C1DA32B00}"/>
              </a:ext>
            </a:extLst>
          </p:cNvPr>
          <p:cNvSpPr/>
          <p:nvPr/>
        </p:nvSpPr>
        <p:spPr>
          <a:xfrm>
            <a:off x="1828800" y="3236428"/>
            <a:ext cx="4255673" cy="1869141"/>
          </a:xfrm>
          <a:prstGeom prst="wedgeRoundRectCallout">
            <a:avLst>
              <a:gd name="adj1" fmla="val 54287"/>
              <a:gd name="adj2" fmla="val -32817"/>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1100" b="1" u="none" strike="noStrike" cap="none">
                <a:solidFill>
                  <a:schemeClr val="dk1"/>
                </a:solidFill>
                <a:ea typeface="Helvetica Neue"/>
                <a:cs typeface="Helvetica Neue"/>
                <a:sym typeface="Helvetica Neue"/>
              </a:rPr>
              <a:t>Asistente social (reflexión simple)</a:t>
            </a:r>
            <a:endParaRPr lang="es-ES_tradnl" sz="1100" b="0" u="none" strike="noStrike" cap="none">
              <a:solidFill>
                <a:schemeClr val="dk1"/>
              </a:solidFill>
              <a:ea typeface="Helvetica Neue"/>
              <a:cs typeface="Helvetica Neue"/>
              <a:sym typeface="Helvetica Neue"/>
            </a:endParaRPr>
          </a:p>
        </p:txBody>
      </p:sp>
      <p:sp>
        <p:nvSpPr>
          <p:cNvPr id="23" name="Hexagon 22">
            <a:extLst>
              <a:ext uri="{FF2B5EF4-FFF2-40B4-BE49-F238E27FC236}">
                <a16:creationId xmlns:a16="http://schemas.microsoft.com/office/drawing/2014/main" id="{01078F69-4363-CF65-FB96-6A7D73AFF227}"/>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08A0352D-886A-50EF-680D-23BDD5515255}"/>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7151A549-ECAF-3BC3-2798-449B3DF60B4F}"/>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Hexagon 25">
            <a:extLst>
              <a:ext uri="{FF2B5EF4-FFF2-40B4-BE49-F238E27FC236}">
                <a16:creationId xmlns:a16="http://schemas.microsoft.com/office/drawing/2014/main" id="{164F2846-627B-0BDC-B047-7C0E2C560788}"/>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Hexagon 26">
            <a:extLst>
              <a:ext uri="{FF2B5EF4-FFF2-40B4-BE49-F238E27FC236}">
                <a16:creationId xmlns:a16="http://schemas.microsoft.com/office/drawing/2014/main" id="{C40F71BF-3746-8971-6908-7545D85A1332}"/>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Speech Bubble: Rectangle with Corners Rounded 27">
            <a:extLst>
              <a:ext uri="{FF2B5EF4-FFF2-40B4-BE49-F238E27FC236}">
                <a16:creationId xmlns:a16="http://schemas.microsoft.com/office/drawing/2014/main" id="{AEE734E0-E74D-7A62-759E-4AD989DE7591}"/>
              </a:ext>
            </a:extLst>
          </p:cNvPr>
          <p:cNvSpPr/>
          <p:nvPr/>
        </p:nvSpPr>
        <p:spPr>
          <a:xfrm>
            <a:off x="1828800" y="5442957"/>
            <a:ext cx="4255673" cy="1869141"/>
          </a:xfrm>
          <a:prstGeom prst="wedgeRoundRectCallout">
            <a:avLst>
              <a:gd name="adj1" fmla="val 54287"/>
              <a:gd name="adj2" fmla="val -32817"/>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1100" b="1" u="none" strike="noStrike" cap="none">
                <a:solidFill>
                  <a:schemeClr val="dk1"/>
                </a:solidFill>
                <a:ea typeface="Helvetica Neue"/>
                <a:cs typeface="Helvetica Neue"/>
                <a:sym typeface="Helvetica Neue"/>
              </a:rPr>
              <a:t>Asistente social (reflexión compleja)</a:t>
            </a:r>
            <a:endParaRPr lang="es-ES_tradnl" sz="1100" b="0" u="none" strike="noStrike" cap="none">
              <a:solidFill>
                <a:schemeClr val="dk1"/>
              </a:solidFill>
              <a:ea typeface="Helvetica Neue"/>
              <a:cs typeface="Helvetica Neue"/>
              <a:sym typeface="Helvetica Neue"/>
            </a:endParaRPr>
          </a:p>
        </p:txBody>
      </p:sp>
      <p:sp>
        <p:nvSpPr>
          <p:cNvPr id="4" name="Oval 3">
            <a:extLst>
              <a:ext uri="{FF2B5EF4-FFF2-40B4-BE49-F238E27FC236}">
                <a16:creationId xmlns:a16="http://schemas.microsoft.com/office/drawing/2014/main" id="{FF26F085-930C-6268-4CC0-EF1476A1A9DF}"/>
              </a:ext>
            </a:extLst>
          </p:cNvPr>
          <p:cNvSpPr/>
          <p:nvPr/>
        </p:nvSpPr>
        <p:spPr>
          <a:xfrm>
            <a:off x="1110242" y="7586733"/>
            <a:ext cx="1411716" cy="1411716"/>
          </a:xfrm>
          <a:prstGeom prst="ellipse">
            <a:avLst/>
          </a:prstGeom>
          <a:solidFill>
            <a:schemeClr val="accent3">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5" name="Group 4">
            <a:extLst>
              <a:ext uri="{FF2B5EF4-FFF2-40B4-BE49-F238E27FC236}">
                <a16:creationId xmlns:a16="http://schemas.microsoft.com/office/drawing/2014/main" id="{C22F90F9-5844-81EE-A466-A40297B5C533}"/>
              </a:ext>
            </a:extLst>
          </p:cNvPr>
          <p:cNvGrpSpPr/>
          <p:nvPr/>
        </p:nvGrpSpPr>
        <p:grpSpPr>
          <a:xfrm>
            <a:off x="1600018" y="7827037"/>
            <a:ext cx="458933" cy="919663"/>
            <a:chOff x="4573917" y="2257588"/>
            <a:chExt cx="458933" cy="919663"/>
          </a:xfrm>
        </p:grpSpPr>
        <p:sp>
          <p:nvSpPr>
            <p:cNvPr id="6" name="Oval 5">
              <a:extLst>
                <a:ext uri="{FF2B5EF4-FFF2-40B4-BE49-F238E27FC236}">
                  <a16:creationId xmlns:a16="http://schemas.microsoft.com/office/drawing/2014/main" id="{8B9A037A-82F7-7CEF-225F-745AA43A25A4}"/>
                </a:ext>
              </a:extLst>
            </p:cNvPr>
            <p:cNvSpPr/>
            <p:nvPr/>
          </p:nvSpPr>
          <p:spPr>
            <a:xfrm rot="489988">
              <a:off x="4573917" y="2257588"/>
              <a:ext cx="458933" cy="6477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angle: Top Corners Rounded 10">
              <a:extLst>
                <a:ext uri="{FF2B5EF4-FFF2-40B4-BE49-F238E27FC236}">
                  <a16:creationId xmlns:a16="http://schemas.microsoft.com/office/drawing/2014/main" id="{147A4FA3-A975-B73F-CD77-8A6801C031F4}"/>
                </a:ext>
              </a:extLst>
            </p:cNvPr>
            <p:cNvSpPr/>
            <p:nvPr/>
          </p:nvSpPr>
          <p:spPr>
            <a:xfrm rot="11751256">
              <a:off x="4671095" y="2544267"/>
              <a:ext cx="121783" cy="63298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ectangle: Rounded Corners 11">
              <a:extLst>
                <a:ext uri="{FF2B5EF4-FFF2-40B4-BE49-F238E27FC236}">
                  <a16:creationId xmlns:a16="http://schemas.microsoft.com/office/drawing/2014/main" id="{9778114D-3E43-94E1-0158-784C0852C5A6}"/>
                </a:ext>
              </a:extLst>
            </p:cNvPr>
            <p:cNvSpPr/>
            <p:nvPr/>
          </p:nvSpPr>
          <p:spPr>
            <a:xfrm rot="20347857">
              <a:off x="4815580" y="2351142"/>
              <a:ext cx="45719" cy="29157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Rectangle: Rounded Corners 28">
              <a:extLst>
                <a:ext uri="{FF2B5EF4-FFF2-40B4-BE49-F238E27FC236}">
                  <a16:creationId xmlns:a16="http://schemas.microsoft.com/office/drawing/2014/main" id="{CCAA7FFB-ED92-0F9D-90EE-346481AED1B2}"/>
                </a:ext>
              </a:extLst>
            </p:cNvPr>
            <p:cNvSpPr/>
            <p:nvPr/>
          </p:nvSpPr>
          <p:spPr>
            <a:xfrm rot="20347857">
              <a:off x="4905811" y="2404449"/>
              <a:ext cx="51674" cy="18496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41235599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F884CC47-1ED3-40DC-9EF4-01DD1B61C37F}"/>
              </a:ext>
            </a:extLst>
          </p:cNvPr>
          <p:cNvSpPr txBox="1"/>
          <p:nvPr/>
        </p:nvSpPr>
        <p:spPr>
          <a:xfrm>
            <a:off x="996286" y="1215310"/>
            <a:ext cx="5262997" cy="769441"/>
          </a:xfrm>
          <a:prstGeom prst="rect">
            <a:avLst/>
          </a:prstGeom>
          <a:noFill/>
          <a:ln>
            <a:noFill/>
          </a:ln>
        </p:spPr>
        <p:txBody>
          <a:bodyPr wrap="square" rtlCol="0">
            <a:spAutoFit/>
          </a:bodyPr>
          <a:lstStyle/>
          <a:p>
            <a:r>
              <a:rPr lang="es-ES_tradnl" sz="1100" dirty="0"/>
              <a:t>Lea las instrucciones detalladamente y prepárese para actuar como ese personaje. Hágalo a partir del escenario y dependiendo de cómo sea la interacción con su compañero de grupo. También puede usar su creatividad.</a:t>
            </a:r>
          </a:p>
          <a:p>
            <a:endParaRPr lang="en-US" sz="1100" dirty="0">
              <a:solidFill>
                <a:schemeClr val="tx2"/>
              </a:solidFill>
            </a:endParaRPr>
          </a:p>
        </p:txBody>
      </p:sp>
      <p:sp>
        <p:nvSpPr>
          <p:cNvPr id="3" name="TextBox 2">
            <a:extLst>
              <a:ext uri="{FF2B5EF4-FFF2-40B4-BE49-F238E27FC236}">
                <a16:creationId xmlns:a16="http://schemas.microsoft.com/office/drawing/2014/main" id="{6CDC77B1-E857-EA75-6945-4E647408759C}"/>
              </a:ext>
            </a:extLst>
          </p:cNvPr>
          <p:cNvSpPr txBox="1"/>
          <p:nvPr/>
        </p:nvSpPr>
        <p:spPr>
          <a:xfrm>
            <a:off x="996287" y="727329"/>
            <a:ext cx="5262998" cy="276999"/>
          </a:xfrm>
          <a:prstGeom prst="rect">
            <a:avLst/>
          </a:prstGeom>
          <a:noFill/>
        </p:spPr>
        <p:txBody>
          <a:bodyPr wrap="square" rtlCol="0">
            <a:spAutoFit/>
          </a:bodyPr>
          <a:lstStyle/>
          <a:p>
            <a:r>
              <a:rPr lang="en-US" sz="1200" b="1" spc="300" dirty="0">
                <a:solidFill>
                  <a:schemeClr val="tx1"/>
                </a:solidFill>
              </a:rPr>
              <a:t>JUEGO DE ROL: PRACTICAR LAS ENTREVISTAS</a:t>
            </a:r>
          </a:p>
        </p:txBody>
      </p:sp>
      <p:graphicFrame>
        <p:nvGraphicFramePr>
          <p:cNvPr id="4" name="Table 3">
            <a:extLst>
              <a:ext uri="{FF2B5EF4-FFF2-40B4-BE49-F238E27FC236}">
                <a16:creationId xmlns:a16="http://schemas.microsoft.com/office/drawing/2014/main" id="{EA80EE29-0970-83A9-1A1E-C92EC437A328}"/>
              </a:ext>
            </a:extLst>
          </p:cNvPr>
          <p:cNvGraphicFramePr>
            <a:graphicFrameLocks noGrp="1"/>
          </p:cNvGraphicFramePr>
          <p:nvPr>
            <p:extLst>
              <p:ext uri="{D42A27DB-BD31-4B8C-83A1-F6EECF244321}">
                <p14:modId xmlns:p14="http://schemas.microsoft.com/office/powerpoint/2010/main" val="939406022"/>
              </p:ext>
            </p:extLst>
          </p:nvPr>
        </p:nvGraphicFramePr>
        <p:xfrm>
          <a:off x="996287" y="2115251"/>
          <a:ext cx="5274130" cy="4334320"/>
        </p:xfrm>
        <a:graphic>
          <a:graphicData uri="http://schemas.openxmlformats.org/drawingml/2006/table">
            <a:tbl>
              <a:tblPr firstRow="1" bandRow="1">
                <a:tableStyleId>{5C22544A-7EE6-4342-B048-85BDC9FD1C3A}</a:tableStyleId>
              </a:tblPr>
              <a:tblGrid>
                <a:gridCol w="1386306">
                  <a:extLst>
                    <a:ext uri="{9D8B030D-6E8A-4147-A177-3AD203B41FA5}">
                      <a16:colId xmlns:a16="http://schemas.microsoft.com/office/drawing/2014/main" val="2204509398"/>
                    </a:ext>
                  </a:extLst>
                </a:gridCol>
                <a:gridCol w="3887824">
                  <a:extLst>
                    <a:ext uri="{9D8B030D-6E8A-4147-A177-3AD203B41FA5}">
                      <a16:colId xmlns:a16="http://schemas.microsoft.com/office/drawing/2014/main" val="2923774215"/>
                    </a:ext>
                  </a:extLst>
                </a:gridCol>
              </a:tblGrid>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a:solidFill>
                            <a:schemeClr val="tx1"/>
                          </a:solidFill>
                          <a:effectLst/>
                          <a:ea typeface="Times New Roman" panose="02020603050405020304" pitchFamily="18" charset="0"/>
                          <a:cs typeface="Times New Roman" panose="02020603050405020304" pitchFamily="18" charset="0"/>
                        </a:rPr>
                        <a:t>ASISTENTE SOCIAL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sz="1100">
                        <a:solidFill>
                          <a:schemeClr val="tx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40663777"/>
                  </a:ext>
                </a:extLst>
              </a:tr>
              <a:tr h="603818">
                <a:tc>
                  <a:txBody>
                    <a:bodyPr/>
                    <a:lstStyle/>
                    <a:p>
                      <a:r>
                        <a:rPr lang="es-ES_tradnl" sz="1100">
                          <a:effectLst/>
                          <a:ea typeface="Calibri" panose="020F0502020204030204" pitchFamily="34" charset="0"/>
                          <a:cs typeface="Arial" panose="020B0604020202020204" pitchFamily="34" charset="0"/>
                        </a:rPr>
                        <a:t>Está visitando</a:t>
                      </a:r>
                      <a:r>
                        <a:rPr lang="es-ES_tradnl" sz="1100">
                          <a:ea typeface="Calibri" panose="020F0502020204030204" pitchFamily="34" charset="0"/>
                          <a:cs typeface="Arial" panose="020B0604020202020204" pitchFamily="34" charset="0"/>
                        </a:rPr>
                        <a:t> a Teo. Está hablando con el tío, quien actualmente se hace cargo de él.</a:t>
                      </a:r>
                      <a:endParaRPr lang="es-ES_tradnl" sz="1100">
                        <a:effectLst/>
                        <a:ea typeface="Calibri" panose="020F0502020204030204" pitchFamily="34" charset="0"/>
                        <a:cs typeface="Arial" panose="020B0604020202020204" pitchFamily="34" charset="0"/>
                      </a:endParaRPr>
                    </a:p>
                    <a:p>
                      <a:endParaRPr lang="es-ES_tradnl"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6695" indent="-226695"/>
                      <a:r>
                        <a:rPr lang="es-ES_tradnl" sz="1100">
                          <a:effectLst/>
                          <a:ea typeface="Calibri" panose="020F0502020204030204" pitchFamily="34" charset="0"/>
                          <a:cs typeface="Arial" panose="020B0604020202020204" pitchFamily="34" charset="0"/>
                        </a:rPr>
                        <a:t>Durante este juego de rol, usted debe:</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100" i="0" noProof="0"/>
                        <a:t>Establecer </a:t>
                      </a:r>
                      <a:r>
                        <a:rPr lang="es-ES_tradnl" sz="1100" i="0" noProof="0" dirty="0"/>
                        <a:t>vínculos entre los distintos puntos de vista, perspectivas y reflexiones identificadas en la conversación y ofrecer un resumen.</a:t>
                      </a:r>
                    </a:p>
                    <a:p>
                      <a:pPr marL="285750" indent="-285750">
                        <a:buFont typeface="Arial" panose="020B0604020202020204" pitchFamily="34" charset="0"/>
                        <a:buChar char="•"/>
                      </a:pPr>
                      <a:endParaRPr lang="es-ES_tradnl" sz="1100" dirty="0">
                        <a:solidFill>
                          <a:schemeClr val="tx1"/>
                        </a:solidFill>
                        <a:effectLst/>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065938"/>
                  </a:ext>
                </a:extLst>
              </a:tr>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a:solidFill>
                            <a:schemeClr val="tx1"/>
                          </a:solidFill>
                        </a:rPr>
                        <a:t>TÍO</a:t>
                      </a:r>
                      <a:endParaRPr lang="es-ES_tradnl" sz="11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sz="110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973882924"/>
                  </a:ext>
                </a:extLst>
              </a:tr>
              <a:tr h="685966">
                <a:tc>
                  <a:txBody>
                    <a:bodyPr/>
                    <a:lstStyle/>
                    <a:p>
                      <a:pPr lvl="0">
                        <a:lnSpc>
                          <a:spcPct val="106000"/>
                        </a:lnSpc>
                      </a:pPr>
                      <a:r>
                        <a:rPr lang="es-ES_tradnl" sz="1100">
                          <a:ea typeface="Calibri" panose="020F0502020204030204" pitchFamily="34" charset="0"/>
                          <a:cs typeface="Arial" panose="020B0604020202020204" pitchFamily="34" charset="0"/>
                        </a:rPr>
                        <a:t>Usted el tío de Teo y vive con su mujer y sus tres hijos en una casa pequeña. La asistente social está visitando a Teo, pero lo apartó un momento para charlar con usted.</a:t>
                      </a:r>
                      <a:endParaRPr lang="es-ES_tradnl"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_tradnl" sz="1100" noProof="0" dirty="0">
                          <a:effectLst/>
                          <a:ea typeface="Calibri" panose="020F0502020204030204" pitchFamily="34" charset="0"/>
                          <a:cs typeface="Arial" panose="020B0604020202020204" pitchFamily="34" charset="0"/>
                        </a:rPr>
                        <a:t>Si el/la asistente social lo hace sentirse cómodo y seguro, durante este juego de rol debe proporcionarle la siguiente información</a:t>
                      </a:r>
                      <a:r>
                        <a:rPr lang="es-ES_tradnl" sz="1100" dirty="0">
                          <a:effectLst/>
                          <a:ea typeface="Calibri" panose="020F0502020204030204" pitchFamily="34" charset="0"/>
                          <a:cs typeface="Arial" panose="020B0604020202020204" pitchFamily="34" charset="0"/>
                        </a:rPr>
                        <a:t>:</a:t>
                      </a:r>
                    </a:p>
                    <a:p>
                      <a:pPr marL="171450" lvl="0" indent="-171450">
                        <a:lnSpc>
                          <a:spcPct val="106000"/>
                        </a:lnSpc>
                        <a:buFont typeface="Arial" panose="020B0604020202020204" pitchFamily="34" charset="0"/>
                        <a:buChar char="•"/>
                      </a:pPr>
                      <a:r>
                        <a:rPr lang="es-ES_tradnl" sz="1100" dirty="0">
                          <a:ea typeface="Calibri" panose="020F0502020204030204" pitchFamily="34" charset="0"/>
                          <a:cs typeface="Arial" panose="020B0604020202020204" pitchFamily="34" charset="0"/>
                        </a:rPr>
                        <a:t>Usted se ofreció a cuidar de Teo porque siente que es responsable de él. ¡Hace parte de la familia!</a:t>
                      </a:r>
                    </a:p>
                    <a:p>
                      <a:pPr marL="171450" lvl="0" indent="-171450">
                        <a:lnSpc>
                          <a:spcPct val="106000"/>
                        </a:lnSpc>
                        <a:buFont typeface="Arial" panose="020B0604020202020204" pitchFamily="34" charset="0"/>
                        <a:buChar char="•"/>
                      </a:pPr>
                      <a:r>
                        <a:rPr lang="es-ES_tradnl" sz="1100" dirty="0">
                          <a:ea typeface="Calibri" panose="020F0502020204030204" pitchFamily="34" charset="0"/>
                          <a:cs typeface="Arial" panose="020B0604020202020204" pitchFamily="34" charset="0"/>
                        </a:rPr>
                        <a:t>Usted es un agricultor y vive en una casa pequeña.</a:t>
                      </a:r>
                    </a:p>
                    <a:p>
                      <a:pPr marL="171450" lvl="0" indent="-171450">
                        <a:lnSpc>
                          <a:spcPct val="106000"/>
                        </a:lnSpc>
                        <a:buFont typeface="Arial" panose="020B0604020202020204" pitchFamily="34" charset="0"/>
                        <a:buChar char="•"/>
                      </a:pPr>
                      <a:r>
                        <a:rPr lang="es-ES_tradnl" sz="1100" dirty="0">
                          <a:ea typeface="Calibri" panose="020F0502020204030204" pitchFamily="34" charset="0"/>
                          <a:cs typeface="Arial" panose="020B0604020202020204" pitchFamily="34" charset="0"/>
                        </a:rPr>
                        <a:t>Siente que no podrá cuidar bien de Teo porque pasa por dificultades económicas.</a:t>
                      </a:r>
                    </a:p>
                    <a:p>
                      <a:pPr marL="171450" lvl="0" indent="-171450">
                        <a:lnSpc>
                          <a:spcPct val="106000"/>
                        </a:lnSpc>
                        <a:buFont typeface="Arial" panose="020B0604020202020204" pitchFamily="34" charset="0"/>
                        <a:buChar char="•"/>
                      </a:pPr>
                      <a:r>
                        <a:rPr lang="es-ES_tradnl" sz="1100" dirty="0">
                          <a:ea typeface="Calibri" panose="020F0502020204030204" pitchFamily="34" charset="0"/>
                          <a:cs typeface="Arial" panose="020B0604020202020204" pitchFamily="34" charset="0"/>
                        </a:rPr>
                        <a:t>Teo podrá quedarse con usted mientras necesite atención médica, ¡y le gustaría que pudiera quedarse más tiempo! Pero usted debe responder por su familia, y no puedes </a:t>
                      </a:r>
                      <a:r>
                        <a:rPr lang="es-ES_tradnl" sz="1100" dirty="0" err="1">
                          <a:ea typeface="Calibri" panose="020F0502020204030204" pitchFamily="34" charset="0"/>
                          <a:cs typeface="Arial" panose="020B0604020202020204" pitchFamily="34" charset="0"/>
                        </a:rPr>
                        <a:t>corer</a:t>
                      </a:r>
                      <a:r>
                        <a:rPr lang="es-ES_tradnl" sz="1100" dirty="0">
                          <a:ea typeface="Calibri" panose="020F0502020204030204" pitchFamily="34" charset="0"/>
                          <a:cs typeface="Arial" panose="020B0604020202020204" pitchFamily="34" charset="0"/>
                        </a:rPr>
                        <a:t> el riesgo de que el grupo armado reclute a su hijo cuando vengan a buscar a Teo.</a:t>
                      </a:r>
                    </a:p>
                    <a:p>
                      <a:pPr marL="171450" lvl="0" indent="-171450">
                        <a:lnSpc>
                          <a:spcPct val="106000"/>
                        </a:lnSpc>
                        <a:buFont typeface="Arial" panose="020B0604020202020204" pitchFamily="34" charset="0"/>
                        <a:buChar char="•"/>
                      </a:pPr>
                      <a:r>
                        <a:rPr lang="es-ES_tradnl" sz="1100" dirty="0">
                          <a:ea typeface="Calibri" panose="020F0502020204030204" pitchFamily="34" charset="0"/>
                          <a:cs typeface="Arial" panose="020B0604020202020204" pitchFamily="34" charset="0"/>
                        </a:rPr>
                        <a:t>Se siente culpable por tener que pedirle que se vaya cuando se recupere.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341967"/>
                  </a:ext>
                </a:extLst>
              </a:tr>
            </a:tbl>
          </a:graphicData>
        </a:graphic>
      </p:graphicFrame>
      <p:sp>
        <p:nvSpPr>
          <p:cNvPr id="5" name="Hexagon 4">
            <a:extLst>
              <a:ext uri="{FF2B5EF4-FFF2-40B4-BE49-F238E27FC236}">
                <a16:creationId xmlns:a16="http://schemas.microsoft.com/office/drawing/2014/main" id="{2ECB3E09-BB7B-F94F-02DF-39D8A52857DF}"/>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45695226-055B-5315-C54A-9DBE63BBDCB9}"/>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63CF300B-779B-DA67-1F47-D883AD65CCEE}"/>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064D82D7-D066-9DEA-A655-B7761E58ABA0}"/>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7BA0C4C4-CCEE-449F-807C-3241EBD32091}"/>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51221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7E9EE02A-2482-1EC7-A945-4E5007669DCE}"/>
              </a:ext>
            </a:extLst>
          </p:cNvPr>
          <p:cNvSpPr/>
          <p:nvPr/>
        </p:nvSpPr>
        <p:spPr>
          <a:xfrm>
            <a:off x="1125847" y="1278484"/>
            <a:ext cx="2693118" cy="913386"/>
          </a:xfrm>
          <a:prstGeom prst="wedgeRoundRectCallout">
            <a:avLst>
              <a:gd name="adj1" fmla="val -56801"/>
              <a:gd name="adj2" fmla="val -20929"/>
              <a:gd name="adj3" fmla="val 16667"/>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100" b="1">
                <a:solidFill>
                  <a:schemeClr val="tx1"/>
                </a:solidFill>
              </a:rPr>
              <a:t>Madre</a:t>
            </a:r>
          </a:p>
          <a:p>
            <a:r>
              <a:rPr lang="es-ES_tradnl" sz="1100">
                <a:solidFill>
                  <a:schemeClr val="tx1"/>
                </a:solidFill>
              </a:rPr>
              <a:t>No veo cuál es el problema. Los niños estaban dormidos en la cama de todos modos. No íbamos a pelear ahí delante de ellos. </a:t>
            </a:r>
          </a:p>
        </p:txBody>
      </p:sp>
      <p:sp>
        <p:nvSpPr>
          <p:cNvPr id="5" name="TextBox 4">
            <a:extLst>
              <a:ext uri="{FF2B5EF4-FFF2-40B4-BE49-F238E27FC236}">
                <a16:creationId xmlns:a16="http://schemas.microsoft.com/office/drawing/2014/main" id="{61F756CA-D57F-73B2-2412-DA5D7D673FA2}"/>
              </a:ext>
            </a:extLst>
          </p:cNvPr>
          <p:cNvSpPr txBox="1"/>
          <p:nvPr/>
        </p:nvSpPr>
        <p:spPr>
          <a:xfrm>
            <a:off x="996287" y="727329"/>
            <a:ext cx="5262998" cy="276999"/>
          </a:xfrm>
          <a:prstGeom prst="rect">
            <a:avLst/>
          </a:prstGeom>
          <a:noFill/>
        </p:spPr>
        <p:txBody>
          <a:bodyPr wrap="square" rtlCol="0">
            <a:spAutoFit/>
          </a:bodyPr>
          <a:lstStyle/>
          <a:p>
            <a:r>
              <a:rPr lang="es-ES_tradnl" sz="1200" b="1" spc="300">
                <a:solidFill>
                  <a:schemeClr val="tx1"/>
                </a:solidFill>
              </a:rPr>
              <a:t>AFIRMACIONES</a:t>
            </a:r>
          </a:p>
        </p:txBody>
      </p:sp>
      <p:sp>
        <p:nvSpPr>
          <p:cNvPr id="7" name="Speech Bubble: Rectangle with Corners Rounded 6">
            <a:extLst>
              <a:ext uri="{FF2B5EF4-FFF2-40B4-BE49-F238E27FC236}">
                <a16:creationId xmlns:a16="http://schemas.microsoft.com/office/drawing/2014/main" id="{96099E71-897F-2D97-0BF8-72BDC573F962}"/>
              </a:ext>
            </a:extLst>
          </p:cNvPr>
          <p:cNvSpPr/>
          <p:nvPr/>
        </p:nvSpPr>
        <p:spPr>
          <a:xfrm>
            <a:off x="1125847" y="3741619"/>
            <a:ext cx="2693118" cy="1084719"/>
          </a:xfrm>
          <a:prstGeom prst="wedgeRoundRectCallout">
            <a:avLst>
              <a:gd name="adj1" fmla="val -56801"/>
              <a:gd name="adj2" fmla="val -20929"/>
              <a:gd name="adj3" fmla="val 16667"/>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100" b="1">
                <a:solidFill>
                  <a:schemeClr val="tx1"/>
                </a:solidFill>
              </a:rPr>
              <a:t>Madre</a:t>
            </a:r>
          </a:p>
          <a:p>
            <a:r>
              <a:rPr lang="es-ES_tradnl" sz="1100">
                <a:solidFill>
                  <a:schemeClr val="tx1"/>
                </a:solidFill>
              </a:rPr>
              <a:t>Da igual lo que intente: lo mando a su habitación, le pego, me hace gritar. Lo que pasa es que malgeniado, como el padre, y no hay nada qué hacer.</a:t>
            </a:r>
          </a:p>
        </p:txBody>
      </p:sp>
      <p:sp>
        <p:nvSpPr>
          <p:cNvPr id="11" name="Speech Bubble: Rectangle with Corners Rounded 10">
            <a:extLst>
              <a:ext uri="{FF2B5EF4-FFF2-40B4-BE49-F238E27FC236}">
                <a16:creationId xmlns:a16="http://schemas.microsoft.com/office/drawing/2014/main" id="{6CEFA80C-A383-5A9D-5232-27F6D726DEF0}"/>
              </a:ext>
            </a:extLst>
          </p:cNvPr>
          <p:cNvSpPr/>
          <p:nvPr/>
        </p:nvSpPr>
        <p:spPr>
          <a:xfrm>
            <a:off x="1125847" y="6457072"/>
            <a:ext cx="2693118" cy="952257"/>
          </a:xfrm>
          <a:prstGeom prst="wedgeRoundRectCallout">
            <a:avLst>
              <a:gd name="adj1" fmla="val -56801"/>
              <a:gd name="adj2" fmla="val -20929"/>
              <a:gd name="adj3" fmla="val 16667"/>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100" b="1" dirty="0">
                <a:solidFill>
                  <a:schemeClr val="tx1"/>
                </a:solidFill>
              </a:rPr>
              <a:t>Adolescente</a:t>
            </a:r>
          </a:p>
          <a:p>
            <a:r>
              <a:rPr lang="es-ES_tradnl" sz="1100" dirty="0">
                <a:solidFill>
                  <a:schemeClr val="tx1"/>
                </a:solidFill>
              </a:rPr>
              <a:t>Dice que la golpeé, pero yo no la golpeé. Ella saltó sobre mí y la empujé. ¡No es mi culpa que se hiciera daño!</a:t>
            </a:r>
          </a:p>
          <a:p>
            <a:endParaRPr lang="es-ES_tradnl" sz="1100" dirty="0">
              <a:solidFill>
                <a:schemeClr val="tx1"/>
              </a:solidFill>
            </a:endParaRPr>
          </a:p>
        </p:txBody>
      </p:sp>
      <p:sp>
        <p:nvSpPr>
          <p:cNvPr id="12" name="Speech Bubble: Rectangle with Corners Rounded 11">
            <a:extLst>
              <a:ext uri="{FF2B5EF4-FFF2-40B4-BE49-F238E27FC236}">
                <a16:creationId xmlns:a16="http://schemas.microsoft.com/office/drawing/2014/main" id="{E0DEBF0E-5624-BF02-7117-453CE6DDE811}"/>
              </a:ext>
            </a:extLst>
          </p:cNvPr>
          <p:cNvSpPr/>
          <p:nvPr/>
        </p:nvSpPr>
        <p:spPr>
          <a:xfrm>
            <a:off x="1828800" y="2366206"/>
            <a:ext cx="4255673" cy="1084720"/>
          </a:xfrm>
          <a:prstGeom prst="wedgeRoundRectCallout">
            <a:avLst>
              <a:gd name="adj1" fmla="val 54287"/>
              <a:gd name="adj2" fmla="val -32817"/>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1100" b="1" u="none" strike="noStrike" cap="none">
                <a:solidFill>
                  <a:schemeClr val="dk1"/>
                </a:solidFill>
                <a:ea typeface="Helvetica Neue"/>
                <a:cs typeface="Helvetica Neue"/>
                <a:sym typeface="Helvetica Neue"/>
              </a:rPr>
              <a:t>Asistente social</a:t>
            </a:r>
            <a:endParaRPr lang="es-ES_tradnl" sz="1100" b="0" u="none" strike="noStrike" cap="none">
              <a:solidFill>
                <a:schemeClr val="dk1"/>
              </a:solidFill>
              <a:ea typeface="Helvetica Neue"/>
              <a:cs typeface="Helvetica Neue"/>
              <a:sym typeface="Helvetica Neue"/>
            </a:endParaRPr>
          </a:p>
        </p:txBody>
      </p:sp>
      <p:sp>
        <p:nvSpPr>
          <p:cNvPr id="13" name="Speech Bubble: Rectangle with Corners Rounded 12">
            <a:extLst>
              <a:ext uri="{FF2B5EF4-FFF2-40B4-BE49-F238E27FC236}">
                <a16:creationId xmlns:a16="http://schemas.microsoft.com/office/drawing/2014/main" id="{C1964367-27C8-81D8-33B1-A0C586D45C6C}"/>
              </a:ext>
            </a:extLst>
          </p:cNvPr>
          <p:cNvSpPr/>
          <p:nvPr/>
        </p:nvSpPr>
        <p:spPr>
          <a:xfrm>
            <a:off x="1828800" y="5003585"/>
            <a:ext cx="4255673" cy="1084720"/>
          </a:xfrm>
          <a:prstGeom prst="wedgeRoundRectCallout">
            <a:avLst>
              <a:gd name="adj1" fmla="val 54287"/>
              <a:gd name="adj2" fmla="val -32817"/>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1100" b="1" u="none" strike="noStrike" cap="none">
                <a:solidFill>
                  <a:schemeClr val="dk1"/>
                </a:solidFill>
                <a:ea typeface="Helvetica Neue"/>
                <a:cs typeface="Helvetica Neue"/>
                <a:sym typeface="Helvetica Neue"/>
              </a:rPr>
              <a:t>Asistente social</a:t>
            </a:r>
            <a:endParaRPr lang="es-ES_tradnl" sz="1100" b="0" u="none" strike="noStrike" cap="none">
              <a:solidFill>
                <a:schemeClr val="dk1"/>
              </a:solidFill>
              <a:ea typeface="Helvetica Neue"/>
              <a:cs typeface="Helvetica Neue"/>
              <a:sym typeface="Helvetica Neue"/>
            </a:endParaRPr>
          </a:p>
        </p:txBody>
      </p:sp>
      <p:sp>
        <p:nvSpPr>
          <p:cNvPr id="14" name="Speech Bubble: Rectangle with Corners Rounded 13">
            <a:extLst>
              <a:ext uri="{FF2B5EF4-FFF2-40B4-BE49-F238E27FC236}">
                <a16:creationId xmlns:a16="http://schemas.microsoft.com/office/drawing/2014/main" id="{8E417F9D-5D67-B9FE-B29E-14BF183CE9CB}"/>
              </a:ext>
            </a:extLst>
          </p:cNvPr>
          <p:cNvSpPr/>
          <p:nvPr/>
        </p:nvSpPr>
        <p:spPr>
          <a:xfrm>
            <a:off x="1828800" y="7621587"/>
            <a:ext cx="4255673" cy="1084720"/>
          </a:xfrm>
          <a:prstGeom prst="wedgeRoundRectCallout">
            <a:avLst>
              <a:gd name="adj1" fmla="val 54287"/>
              <a:gd name="adj2" fmla="val -32817"/>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1100" b="1" u="none" strike="noStrike" cap="none" dirty="0">
                <a:solidFill>
                  <a:schemeClr val="dk1"/>
                </a:solidFill>
                <a:ea typeface="Helvetica Neue"/>
                <a:cs typeface="Helvetica Neue"/>
                <a:sym typeface="Helvetica Neue"/>
              </a:rPr>
              <a:t>Asistente social</a:t>
            </a:r>
            <a:endParaRPr lang="es-ES_tradnl" sz="1100" b="0" u="none" strike="noStrike" cap="none" dirty="0">
              <a:solidFill>
                <a:schemeClr val="dk1"/>
              </a:solidFill>
              <a:ea typeface="Helvetica Neue"/>
              <a:cs typeface="Helvetica Neue"/>
              <a:sym typeface="Helvetica Neue"/>
            </a:endParaRPr>
          </a:p>
        </p:txBody>
      </p:sp>
      <p:sp>
        <p:nvSpPr>
          <p:cNvPr id="15" name="Hexagon 14">
            <a:extLst>
              <a:ext uri="{FF2B5EF4-FFF2-40B4-BE49-F238E27FC236}">
                <a16:creationId xmlns:a16="http://schemas.microsoft.com/office/drawing/2014/main" id="{FC230C00-CA6B-FE15-A509-3089DDE379C5}"/>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Hexagon 15">
            <a:extLst>
              <a:ext uri="{FF2B5EF4-FFF2-40B4-BE49-F238E27FC236}">
                <a16:creationId xmlns:a16="http://schemas.microsoft.com/office/drawing/2014/main" id="{A079F492-7C16-6C68-753A-6A11FC259195}"/>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Hexagon 16">
            <a:extLst>
              <a:ext uri="{FF2B5EF4-FFF2-40B4-BE49-F238E27FC236}">
                <a16:creationId xmlns:a16="http://schemas.microsoft.com/office/drawing/2014/main" id="{086BA5DB-D7C5-BDDD-135F-11D78A2A14AD}"/>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Hexagon 17">
            <a:extLst>
              <a:ext uri="{FF2B5EF4-FFF2-40B4-BE49-F238E27FC236}">
                <a16:creationId xmlns:a16="http://schemas.microsoft.com/office/drawing/2014/main" id="{E6B2896D-5D4B-8DA3-85F6-041C0DBBD41B}"/>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Hexagon 18">
            <a:extLst>
              <a:ext uri="{FF2B5EF4-FFF2-40B4-BE49-F238E27FC236}">
                <a16:creationId xmlns:a16="http://schemas.microsoft.com/office/drawing/2014/main" id="{E0BC1C78-8D6A-BCD2-4BA5-96E76DC30BC0}"/>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7367721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6EAB36A2-71B0-7D05-8E7D-7F27B2D87C22}"/>
              </a:ext>
            </a:extLst>
          </p:cNvPr>
          <p:cNvSpPr/>
          <p:nvPr/>
        </p:nvSpPr>
        <p:spPr>
          <a:xfrm rot="1782986">
            <a:off x="-1328855" y="5145441"/>
            <a:ext cx="3595260" cy="3099365"/>
          </a:xfrm>
          <a:prstGeom prst="hexagon">
            <a:avLst>
              <a:gd name="adj" fmla="val 28965"/>
              <a:gd name="vf" fmla="val 1154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A466602C-4F05-3AD3-0D52-C30DDFD638E6}"/>
              </a:ext>
            </a:extLst>
          </p:cNvPr>
          <p:cNvSpPr/>
          <p:nvPr/>
        </p:nvSpPr>
        <p:spPr>
          <a:xfrm rot="1782986">
            <a:off x="4678406" y="654853"/>
            <a:ext cx="3595260" cy="3099365"/>
          </a:xfrm>
          <a:prstGeom prst="hexagon">
            <a:avLst>
              <a:gd name="adj" fmla="val 28965"/>
              <a:gd name="vf" fmla="val 1154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B8F61937-2AF7-C47C-657A-3F8755ACFB64}"/>
              </a:ext>
            </a:extLst>
          </p:cNvPr>
          <p:cNvSpPr/>
          <p:nvPr/>
        </p:nvSpPr>
        <p:spPr>
          <a:xfrm>
            <a:off x="2501900" y="2149381"/>
            <a:ext cx="3745466" cy="107118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TextBox 7">
            <a:extLst>
              <a:ext uri="{FF2B5EF4-FFF2-40B4-BE49-F238E27FC236}">
                <a16:creationId xmlns:a16="http://schemas.microsoft.com/office/drawing/2014/main" id="{E3DB8CB6-CE14-AC80-CBC9-DA8EFBCF8BDF}"/>
              </a:ext>
            </a:extLst>
          </p:cNvPr>
          <p:cNvSpPr txBox="1"/>
          <p:nvPr/>
        </p:nvSpPr>
        <p:spPr>
          <a:xfrm>
            <a:off x="993324" y="1696523"/>
            <a:ext cx="5264812" cy="600164"/>
          </a:xfrm>
          <a:prstGeom prst="rect">
            <a:avLst/>
          </a:prstGeom>
          <a:noFill/>
          <a:ln>
            <a:noFill/>
          </a:ln>
        </p:spPr>
        <p:txBody>
          <a:bodyPr wrap="square" rtlCol="0">
            <a:spAutoFit/>
          </a:bodyPr>
          <a:lstStyle/>
          <a:p>
            <a:r>
              <a:rPr lang="es-ES_tradnl" sz="1100" b="1"/>
              <a:t>Repase los objetivos de aprendizaje y escriba su reflexión.</a:t>
            </a:r>
          </a:p>
          <a:p>
            <a:r>
              <a:rPr lang="es-ES_tradnl" sz="1100" b="1"/>
              <a:t>
</a:t>
            </a:r>
          </a:p>
        </p:txBody>
      </p:sp>
      <p:sp>
        <p:nvSpPr>
          <p:cNvPr id="9" name="TextBox 8">
            <a:extLst>
              <a:ext uri="{FF2B5EF4-FFF2-40B4-BE49-F238E27FC236}">
                <a16:creationId xmlns:a16="http://schemas.microsoft.com/office/drawing/2014/main" id="{009D6A6B-2098-1CA9-FB97-793D1728A544}"/>
              </a:ext>
            </a:extLst>
          </p:cNvPr>
          <p:cNvSpPr txBox="1"/>
          <p:nvPr/>
        </p:nvSpPr>
        <p:spPr>
          <a:xfrm>
            <a:off x="993326" y="2107349"/>
            <a:ext cx="1321602" cy="1366698"/>
          </a:xfrm>
          <a:prstGeom prst="rect">
            <a:avLst/>
          </a:prstGeom>
          <a:noFill/>
          <a:ln>
            <a:noFill/>
          </a:ln>
        </p:spPr>
        <p:txBody>
          <a:bodyPr wrap="square" lIns="90000" tIns="90000" rIns="90000" bIns="90000" rtlCol="0">
            <a:spAutoFit/>
          </a:bodyPr>
          <a:lstStyle/>
          <a:p>
            <a:r>
              <a:rPr lang="es-ES_tradnl" sz="1100"/>
              <a:t>¿En qué áreas o aspectos de la formación cree que tiene mayor confianza o conocimiento ahora? </a:t>
            </a:r>
          </a:p>
        </p:txBody>
      </p:sp>
      <p:sp>
        <p:nvSpPr>
          <p:cNvPr id="10" name="Rectangle 9">
            <a:extLst>
              <a:ext uri="{FF2B5EF4-FFF2-40B4-BE49-F238E27FC236}">
                <a16:creationId xmlns:a16="http://schemas.microsoft.com/office/drawing/2014/main" id="{E40AC73E-2770-1729-18D7-54ED7CB6DF8D}"/>
              </a:ext>
            </a:extLst>
          </p:cNvPr>
          <p:cNvSpPr/>
          <p:nvPr/>
        </p:nvSpPr>
        <p:spPr>
          <a:xfrm>
            <a:off x="2501900" y="3398040"/>
            <a:ext cx="3745466" cy="1118934"/>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TextBox 10">
            <a:extLst>
              <a:ext uri="{FF2B5EF4-FFF2-40B4-BE49-F238E27FC236}">
                <a16:creationId xmlns:a16="http://schemas.microsoft.com/office/drawing/2014/main" id="{05E05881-BDCE-3DBA-EC48-C152C2C5B000}"/>
              </a:ext>
            </a:extLst>
          </p:cNvPr>
          <p:cNvSpPr txBox="1"/>
          <p:nvPr/>
        </p:nvSpPr>
        <p:spPr>
          <a:xfrm>
            <a:off x="1007471" y="3413814"/>
            <a:ext cx="1309210" cy="1705252"/>
          </a:xfrm>
          <a:prstGeom prst="rect">
            <a:avLst/>
          </a:prstGeom>
          <a:noFill/>
          <a:ln>
            <a:noFill/>
          </a:ln>
        </p:spPr>
        <p:txBody>
          <a:bodyPr wrap="square" lIns="90000" tIns="90000" rIns="90000" bIns="90000" rtlCol="0">
            <a:spAutoFit/>
          </a:bodyPr>
          <a:lstStyle/>
          <a:p>
            <a:r>
              <a:rPr lang="es-ES_tradnl" sz="1100"/>
              <a:t>¿Qué objetivos de aprendizaje requieren que contemos con más información, más tiempo de práctica o más apoyo para alcanzarlos plenamente? </a:t>
            </a:r>
          </a:p>
        </p:txBody>
      </p:sp>
      <p:sp>
        <p:nvSpPr>
          <p:cNvPr id="12" name="TextBox 11">
            <a:extLst>
              <a:ext uri="{FF2B5EF4-FFF2-40B4-BE49-F238E27FC236}">
                <a16:creationId xmlns:a16="http://schemas.microsoft.com/office/drawing/2014/main" id="{A1077BBF-9463-53B4-65DF-C51BAEF3B71C}"/>
              </a:ext>
            </a:extLst>
          </p:cNvPr>
          <p:cNvSpPr txBox="1"/>
          <p:nvPr/>
        </p:nvSpPr>
        <p:spPr>
          <a:xfrm>
            <a:off x="993324" y="1264346"/>
            <a:ext cx="5254042" cy="276999"/>
          </a:xfrm>
          <a:prstGeom prst="rect">
            <a:avLst/>
          </a:prstGeom>
          <a:noFill/>
        </p:spPr>
        <p:txBody>
          <a:bodyPr wrap="square" rtlCol="0">
            <a:spAutoFit/>
          </a:bodyPr>
          <a:lstStyle/>
          <a:p>
            <a:r>
              <a:rPr lang="es-ES_tradnl" sz="1200" b="1" spc="300">
                <a:solidFill>
                  <a:schemeClr val="tx1"/>
                </a:solidFill>
              </a:rPr>
              <a:t>OBJETIVOS DE APRENDIZAJE</a:t>
            </a:r>
          </a:p>
        </p:txBody>
      </p:sp>
      <p:sp>
        <p:nvSpPr>
          <p:cNvPr id="13" name="TextBox 12">
            <a:extLst>
              <a:ext uri="{FF2B5EF4-FFF2-40B4-BE49-F238E27FC236}">
                <a16:creationId xmlns:a16="http://schemas.microsoft.com/office/drawing/2014/main" id="{A9E27971-FCED-38C4-80C4-91CD602153FA}"/>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54AF4B"/>
                </a:highlight>
                <a:latin typeface="Calibri"/>
                <a:ea typeface="Calibri"/>
                <a:cs typeface="Calibri"/>
                <a:sym typeface="Calibri"/>
              </a:rPr>
              <a:t>SESIÓN 5: CIERRE DEL MÓDULO</a:t>
            </a:r>
          </a:p>
        </p:txBody>
      </p:sp>
      <p:sp>
        <p:nvSpPr>
          <p:cNvPr id="14" name="TextBox 13">
            <a:extLst>
              <a:ext uri="{FF2B5EF4-FFF2-40B4-BE49-F238E27FC236}">
                <a16:creationId xmlns:a16="http://schemas.microsoft.com/office/drawing/2014/main" id="{EE4527B0-81A6-7D77-1B7D-FB01B6B55422}"/>
              </a:ext>
            </a:extLst>
          </p:cNvPr>
          <p:cNvSpPr txBox="1"/>
          <p:nvPr/>
        </p:nvSpPr>
        <p:spPr>
          <a:xfrm>
            <a:off x="993324" y="5187134"/>
            <a:ext cx="5254042" cy="276999"/>
          </a:xfrm>
          <a:prstGeom prst="rect">
            <a:avLst/>
          </a:prstGeom>
          <a:noFill/>
        </p:spPr>
        <p:txBody>
          <a:bodyPr wrap="square" rtlCol="0">
            <a:spAutoFit/>
          </a:bodyPr>
          <a:lstStyle/>
          <a:p>
            <a:r>
              <a:rPr lang="es-ES_tradnl" sz="1200" b="1" spc="300">
                <a:solidFill>
                  <a:schemeClr val="tx1"/>
                </a:solidFill>
              </a:rPr>
              <a:t>REFLEXIÓN</a:t>
            </a:r>
          </a:p>
        </p:txBody>
      </p:sp>
      <p:sp>
        <p:nvSpPr>
          <p:cNvPr id="15" name="Rectangle 14">
            <a:extLst>
              <a:ext uri="{FF2B5EF4-FFF2-40B4-BE49-F238E27FC236}">
                <a16:creationId xmlns:a16="http://schemas.microsoft.com/office/drawing/2014/main" id="{9C27418F-D422-6C56-BC28-BFA677CE97DF}"/>
              </a:ext>
            </a:extLst>
          </p:cNvPr>
          <p:cNvSpPr/>
          <p:nvPr/>
        </p:nvSpPr>
        <p:spPr>
          <a:xfrm>
            <a:off x="2501900" y="5633117"/>
            <a:ext cx="3745466" cy="939353"/>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TextBox 15">
            <a:extLst>
              <a:ext uri="{FF2B5EF4-FFF2-40B4-BE49-F238E27FC236}">
                <a16:creationId xmlns:a16="http://schemas.microsoft.com/office/drawing/2014/main" id="{8E9BB548-9155-B257-D4C1-8761A88058D0}"/>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s-ES_tradnl" sz="1100"/>
              <a:t>¿Qué ha llamado su atención?</a:t>
            </a:r>
          </a:p>
        </p:txBody>
      </p:sp>
      <p:sp>
        <p:nvSpPr>
          <p:cNvPr id="17" name="Rectangle 16">
            <a:extLst>
              <a:ext uri="{FF2B5EF4-FFF2-40B4-BE49-F238E27FC236}">
                <a16:creationId xmlns:a16="http://schemas.microsoft.com/office/drawing/2014/main" id="{4210A915-8C52-C5F3-A7F4-E237E5C23F68}"/>
              </a:ext>
            </a:extLst>
          </p:cNvPr>
          <p:cNvSpPr/>
          <p:nvPr/>
        </p:nvSpPr>
        <p:spPr>
          <a:xfrm>
            <a:off x="2501900" y="6753342"/>
            <a:ext cx="3745466" cy="98123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TextBox 17">
            <a:extLst>
              <a:ext uri="{FF2B5EF4-FFF2-40B4-BE49-F238E27FC236}">
                <a16:creationId xmlns:a16="http://schemas.microsoft.com/office/drawing/2014/main" id="{FB07A959-D6C0-3A2D-E101-A9E252E2CCFE}"/>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s-ES_tradnl" sz="1100"/>
              <a:t>¿Qué ha sido difícil?</a:t>
            </a:r>
          </a:p>
        </p:txBody>
      </p:sp>
      <p:sp>
        <p:nvSpPr>
          <p:cNvPr id="19" name="Rectangle 18">
            <a:extLst>
              <a:ext uri="{FF2B5EF4-FFF2-40B4-BE49-F238E27FC236}">
                <a16:creationId xmlns:a16="http://schemas.microsoft.com/office/drawing/2014/main" id="{19633DF0-38DC-C91A-33D1-2674767E86CA}"/>
              </a:ext>
            </a:extLst>
          </p:cNvPr>
          <p:cNvSpPr/>
          <p:nvPr/>
        </p:nvSpPr>
        <p:spPr>
          <a:xfrm>
            <a:off x="2501900" y="7928131"/>
            <a:ext cx="3745466" cy="98123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extBox 19">
            <a:extLst>
              <a:ext uri="{FF2B5EF4-FFF2-40B4-BE49-F238E27FC236}">
                <a16:creationId xmlns:a16="http://schemas.microsoft.com/office/drawing/2014/main" id="{FD319568-F635-EA48-60E0-BDE78BF6851F}"/>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s-ES_tradnl" sz="1100"/>
              <a:t>¿Sobre qué le gustaría aprender más? </a:t>
            </a:r>
          </a:p>
        </p:txBody>
      </p:sp>
      <p:sp>
        <p:nvSpPr>
          <p:cNvPr id="21" name="Hexagon 20">
            <a:extLst>
              <a:ext uri="{FF2B5EF4-FFF2-40B4-BE49-F238E27FC236}">
                <a16:creationId xmlns:a16="http://schemas.microsoft.com/office/drawing/2014/main" id="{8257DB33-5AC6-176B-FBDC-E8E180499219}"/>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Hexagon 21">
            <a:extLst>
              <a:ext uri="{FF2B5EF4-FFF2-40B4-BE49-F238E27FC236}">
                <a16:creationId xmlns:a16="http://schemas.microsoft.com/office/drawing/2014/main" id="{1D80CD26-6C9C-1777-38E6-5BF6379FAA8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Hexagon 22">
            <a:extLst>
              <a:ext uri="{FF2B5EF4-FFF2-40B4-BE49-F238E27FC236}">
                <a16:creationId xmlns:a16="http://schemas.microsoft.com/office/drawing/2014/main" id="{D1010FA2-E156-284E-5FA3-839AF5A219A4}"/>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282CC43B-A442-7C07-D0DC-DFC7DCCCBF41}"/>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B2DB350D-CE84-CF62-CD81-4A1237F137D2}"/>
              </a:ext>
            </a:extLst>
          </p:cNvPr>
          <p:cNvSpPr/>
          <p:nvPr/>
        </p:nvSpPr>
        <p:spPr>
          <a:xfrm rot="1782986">
            <a:off x="286724" y="215249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3952493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A31B3C-3F1B-03AF-ADF0-C76C7A6EE038}"/>
              </a:ext>
            </a:extLst>
          </p:cNvPr>
          <p:cNvSpPr/>
          <p:nvPr/>
        </p:nvSpPr>
        <p:spPr>
          <a:xfrm>
            <a:off x="0" y="0"/>
            <a:ext cx="6858000" cy="3314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D1DAA51-90EA-8356-E711-33546DEEF2B6}"/>
              </a:ext>
            </a:extLst>
          </p:cNvPr>
          <p:cNvSpPr txBox="1"/>
          <p:nvPr/>
        </p:nvSpPr>
        <p:spPr>
          <a:xfrm>
            <a:off x="752439" y="4817751"/>
            <a:ext cx="5061022" cy="273921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300" normalizeH="0" baseline="0" noProof="0" dirty="0">
                <a:ln>
                  <a:noFill/>
                </a:ln>
                <a:solidFill>
                  <a:schemeClr val="accent1"/>
                </a:solidFill>
                <a:effectLst/>
                <a:uLnTx/>
                <a:uFillTx/>
                <a:latin typeface="Garamond" panose="02020404030301010803" pitchFamily="18" charset="0"/>
                <a:ea typeface="+mn-ea"/>
                <a:cs typeface="+mn-cs"/>
              </a:rPr>
              <a:t>MÓDULO 5</a:t>
            </a:r>
          </a:p>
          <a:p>
            <a:pPr marL="0" marR="0" lvl="0" indent="0" defTabSz="457200" rtl="0" eaLnBrk="1" fontAlgn="auto" latinLnBrk="0" hangingPunct="1">
              <a:lnSpc>
                <a:spcPct val="100000"/>
              </a:lnSpc>
              <a:spcBef>
                <a:spcPts val="0"/>
              </a:spcBef>
              <a:spcAft>
                <a:spcPts val="0"/>
              </a:spcAft>
              <a:buClrTx/>
              <a:buSzTx/>
              <a:buFontTx/>
              <a:buNone/>
              <a:tabLst/>
              <a:defRPr/>
            </a:pPr>
            <a:r>
              <a:rPr lang="en-US" sz="2000" b="1" spc="300" dirty="0">
                <a:solidFill>
                  <a:schemeClr val="accent1"/>
                </a:solidFill>
                <a:latin typeface="Garamond" panose="02020404030301010803" pitchFamily="18" charset="0"/>
              </a:rPr>
              <a:t> </a:t>
            </a:r>
            <a:endParaRPr lang="en-US" sz="4400" b="1" dirty="0">
              <a:solidFill>
                <a:schemeClr val="accent1"/>
              </a:solidFill>
              <a:latin typeface="Garamond" panose="02020404030301010803" pitchFamily="18" charset="0"/>
            </a:endParaRPr>
          </a:p>
          <a:p>
            <a:r>
              <a:rPr lang="en-US" sz="4400" b="1" dirty="0">
                <a:solidFill>
                  <a:schemeClr val="accent1"/>
                </a:solidFill>
                <a:latin typeface="Garamond" panose="02020404030301010803" pitchFamily="18" charset="0"/>
              </a:rPr>
              <a:t>Competencias técnicas y metodológicas</a:t>
            </a:r>
          </a:p>
        </p:txBody>
      </p:sp>
      <p:grpSp>
        <p:nvGrpSpPr>
          <p:cNvPr id="8" name="Group 7">
            <a:extLst>
              <a:ext uri="{FF2B5EF4-FFF2-40B4-BE49-F238E27FC236}">
                <a16:creationId xmlns:a16="http://schemas.microsoft.com/office/drawing/2014/main" id="{C59D1086-6183-232C-C72E-B2539A3D54DF}"/>
              </a:ext>
            </a:extLst>
          </p:cNvPr>
          <p:cNvGrpSpPr/>
          <p:nvPr/>
        </p:nvGrpSpPr>
        <p:grpSpPr>
          <a:xfrm>
            <a:off x="1011015" y="2425532"/>
            <a:ext cx="1327056" cy="1324648"/>
            <a:chOff x="4052274" y="2368244"/>
            <a:chExt cx="1327056" cy="1324648"/>
          </a:xfrm>
        </p:grpSpPr>
        <p:cxnSp>
          <p:nvCxnSpPr>
            <p:cNvPr id="9" name="Straight Arrow Connector 8">
              <a:extLst>
                <a:ext uri="{FF2B5EF4-FFF2-40B4-BE49-F238E27FC236}">
                  <a16:creationId xmlns:a16="http://schemas.microsoft.com/office/drawing/2014/main" id="{168CDC24-2C91-B6BD-EA19-DDAB819A835C}"/>
                </a:ext>
              </a:extLst>
            </p:cNvPr>
            <p:cNvCxnSpPr>
              <a:cxnSpLocks/>
            </p:cNvCxnSpPr>
            <p:nvPr/>
          </p:nvCxnSpPr>
          <p:spPr>
            <a:xfrm flipV="1">
              <a:off x="4667014" y="2368244"/>
              <a:ext cx="0" cy="1323372"/>
            </a:xfrm>
            <a:prstGeom prst="straightConnector1">
              <a:avLst/>
            </a:prstGeom>
            <a:ln w="1079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33421C18-EC35-6724-1BA4-DDD64804C7AF}"/>
                </a:ext>
              </a:extLst>
            </p:cNvPr>
            <p:cNvSpPr/>
            <p:nvPr/>
          </p:nvSpPr>
          <p:spPr>
            <a:xfrm>
              <a:off x="4052274" y="2774273"/>
              <a:ext cx="351148" cy="918619"/>
            </a:xfrm>
            <a:custGeom>
              <a:avLst/>
              <a:gdLst>
                <a:gd name="connsiteX0" fmla="*/ 176784 w 176784"/>
                <a:gd name="connsiteY0" fmla="*/ 438912 h 438912"/>
                <a:gd name="connsiteX1" fmla="*/ 176784 w 176784"/>
                <a:gd name="connsiteY1" fmla="*/ 182880 h 438912"/>
                <a:gd name="connsiteX2" fmla="*/ 0 w 176784"/>
                <a:gd name="connsiteY2" fmla="*/ 0 h 438912"/>
              </a:gdLst>
              <a:ahLst/>
              <a:cxnLst>
                <a:cxn ang="0">
                  <a:pos x="connsiteX0" y="connsiteY0"/>
                </a:cxn>
                <a:cxn ang="0">
                  <a:pos x="connsiteX1" y="connsiteY1"/>
                </a:cxn>
                <a:cxn ang="0">
                  <a:pos x="connsiteX2" y="connsiteY2"/>
                </a:cxn>
              </a:cxnLst>
              <a:rect l="l" t="t" r="r" b="b"/>
              <a:pathLst>
                <a:path w="176784" h="438912">
                  <a:moveTo>
                    <a:pt x="176784" y="438912"/>
                  </a:moveTo>
                  <a:lnTo>
                    <a:pt x="176784" y="182880"/>
                  </a:lnTo>
                  <a:lnTo>
                    <a:pt x="0" y="0"/>
                  </a:lnTo>
                </a:path>
              </a:pathLst>
            </a:custGeom>
            <a:noFill/>
            <a:ln w="1079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Freeform: Shape 10">
              <a:extLst>
                <a:ext uri="{FF2B5EF4-FFF2-40B4-BE49-F238E27FC236}">
                  <a16:creationId xmlns:a16="http://schemas.microsoft.com/office/drawing/2014/main" id="{24DBAA5A-F182-22CF-6964-5D986CB3BFCF}"/>
                </a:ext>
              </a:extLst>
            </p:cNvPr>
            <p:cNvSpPr/>
            <p:nvPr/>
          </p:nvSpPr>
          <p:spPr>
            <a:xfrm>
              <a:off x="4907098" y="2799790"/>
              <a:ext cx="472232" cy="880342"/>
            </a:xfrm>
            <a:custGeom>
              <a:avLst/>
              <a:gdLst>
                <a:gd name="connsiteX0" fmla="*/ 0 w 237744"/>
                <a:gd name="connsiteY0" fmla="*/ 420624 h 420624"/>
                <a:gd name="connsiteX1" fmla="*/ 0 w 237744"/>
                <a:gd name="connsiteY1" fmla="*/ 73152 h 420624"/>
                <a:gd name="connsiteX2" fmla="*/ 237744 w 237744"/>
                <a:gd name="connsiteY2" fmla="*/ 0 h 420624"/>
              </a:gdLst>
              <a:ahLst/>
              <a:cxnLst>
                <a:cxn ang="0">
                  <a:pos x="connsiteX0" y="connsiteY0"/>
                </a:cxn>
                <a:cxn ang="0">
                  <a:pos x="connsiteX1" y="connsiteY1"/>
                </a:cxn>
                <a:cxn ang="0">
                  <a:pos x="connsiteX2" y="connsiteY2"/>
                </a:cxn>
              </a:cxnLst>
              <a:rect l="l" t="t" r="r" b="b"/>
              <a:pathLst>
                <a:path w="237744" h="420624">
                  <a:moveTo>
                    <a:pt x="0" y="420624"/>
                  </a:moveTo>
                  <a:lnTo>
                    <a:pt x="0" y="73152"/>
                  </a:lnTo>
                  <a:lnTo>
                    <a:pt x="237744" y="0"/>
                  </a:lnTo>
                </a:path>
              </a:pathLst>
            </a:custGeom>
            <a:noFill/>
            <a:ln w="1079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12" name="Group 11">
            <a:extLst>
              <a:ext uri="{FF2B5EF4-FFF2-40B4-BE49-F238E27FC236}">
                <a16:creationId xmlns:a16="http://schemas.microsoft.com/office/drawing/2014/main" id="{6B98B44C-ADF2-805F-6FE9-E6376DFFC300}"/>
              </a:ext>
            </a:extLst>
          </p:cNvPr>
          <p:cNvGrpSpPr/>
          <p:nvPr/>
        </p:nvGrpSpPr>
        <p:grpSpPr>
          <a:xfrm>
            <a:off x="357051" y="2108411"/>
            <a:ext cx="2225377" cy="2127414"/>
            <a:chOff x="6226767" y="4648061"/>
            <a:chExt cx="1142910" cy="1092598"/>
          </a:xfrm>
        </p:grpSpPr>
        <p:sp>
          <p:nvSpPr>
            <p:cNvPr id="13" name="Hexagon 12">
              <a:extLst>
                <a:ext uri="{FF2B5EF4-FFF2-40B4-BE49-F238E27FC236}">
                  <a16:creationId xmlns:a16="http://schemas.microsoft.com/office/drawing/2014/main" id="{B2A14ED0-C472-9F19-081C-54F77D9C5D71}"/>
                </a:ext>
              </a:extLst>
            </p:cNvPr>
            <p:cNvSpPr/>
            <p:nvPr/>
          </p:nvSpPr>
          <p:spPr>
            <a:xfrm rot="1782986">
              <a:off x="6226767" y="4648061"/>
              <a:ext cx="1142910" cy="985264"/>
            </a:xfrm>
            <a:prstGeom prst="hexagon">
              <a:avLst>
                <a:gd name="adj" fmla="val 28965"/>
                <a:gd name="vf" fmla="val 115470"/>
              </a:avLst>
            </a:prstGeom>
            <a:solidFill>
              <a:srgbClr val="95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EA721B3-0C35-8E54-3D6A-3029B073CFB4}"/>
                </a:ext>
              </a:extLst>
            </p:cNvPr>
            <p:cNvGrpSpPr/>
            <p:nvPr/>
          </p:nvGrpSpPr>
          <p:grpSpPr>
            <a:xfrm>
              <a:off x="6379479" y="4877978"/>
              <a:ext cx="683203" cy="862681"/>
              <a:chOff x="8610677" y="1949046"/>
              <a:chExt cx="1635723" cy="2065428"/>
            </a:xfrm>
            <a:solidFill>
              <a:schemeClr val="bg1"/>
            </a:solidFill>
          </p:grpSpPr>
          <p:grpSp>
            <p:nvGrpSpPr>
              <p:cNvPr id="15" name="Group 14">
                <a:extLst>
                  <a:ext uri="{FF2B5EF4-FFF2-40B4-BE49-F238E27FC236}">
                    <a16:creationId xmlns:a16="http://schemas.microsoft.com/office/drawing/2014/main" id="{30F224ED-6B25-9286-0B91-BB29AF5060C6}"/>
                  </a:ext>
                </a:extLst>
              </p:cNvPr>
              <p:cNvGrpSpPr/>
              <p:nvPr/>
            </p:nvGrpSpPr>
            <p:grpSpPr>
              <a:xfrm>
                <a:off x="9523345" y="1949046"/>
                <a:ext cx="723055" cy="2065428"/>
                <a:chOff x="2068313" y="2482622"/>
                <a:chExt cx="376359" cy="1075080"/>
              </a:xfrm>
              <a:grpFill/>
            </p:grpSpPr>
            <p:sp>
              <p:nvSpPr>
                <p:cNvPr id="23" name="Round Same Side Corner Rectangle 23">
                  <a:extLst>
                    <a:ext uri="{FF2B5EF4-FFF2-40B4-BE49-F238E27FC236}">
                      <a16:creationId xmlns:a16="http://schemas.microsoft.com/office/drawing/2014/main" id="{326CDAF9-F259-543B-4088-576322ECC967}"/>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E6323B3-6847-A953-B86A-5BFC988F9455}"/>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2D4E443-5912-2D09-6A96-BD2738B697F0}"/>
                  </a:ext>
                </a:extLst>
              </p:cNvPr>
              <p:cNvGrpSpPr/>
              <p:nvPr/>
            </p:nvGrpSpPr>
            <p:grpSpPr>
              <a:xfrm rot="1340767">
                <a:off x="8610677" y="2757147"/>
                <a:ext cx="1143373" cy="765710"/>
                <a:chOff x="8638649" y="2848747"/>
                <a:chExt cx="1143373" cy="765710"/>
              </a:xfrm>
              <a:grpFill/>
            </p:grpSpPr>
            <p:grpSp>
              <p:nvGrpSpPr>
                <p:cNvPr id="17" name="Group 16">
                  <a:extLst>
                    <a:ext uri="{FF2B5EF4-FFF2-40B4-BE49-F238E27FC236}">
                      <a16:creationId xmlns:a16="http://schemas.microsoft.com/office/drawing/2014/main" id="{F6EA5345-5ECB-C489-A04E-93A617B31DB5}"/>
                    </a:ext>
                  </a:extLst>
                </p:cNvPr>
                <p:cNvGrpSpPr/>
                <p:nvPr/>
              </p:nvGrpSpPr>
              <p:grpSpPr>
                <a:xfrm>
                  <a:off x="9199056" y="3070836"/>
                  <a:ext cx="473281" cy="543621"/>
                  <a:chOff x="2968390" y="1782471"/>
                  <a:chExt cx="241654" cy="277569"/>
                </a:xfrm>
                <a:grpFill/>
              </p:grpSpPr>
              <p:sp>
                <p:nvSpPr>
                  <p:cNvPr id="21" name="Round Same Side Corner Rectangle 25">
                    <a:extLst>
                      <a:ext uri="{FF2B5EF4-FFF2-40B4-BE49-F238E27FC236}">
                        <a16:creationId xmlns:a16="http://schemas.microsoft.com/office/drawing/2014/main" id="{2E86B691-0962-03B9-47A2-185E25058B1E}"/>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ame Side Corner Rectangle 26">
                    <a:extLst>
                      <a:ext uri="{FF2B5EF4-FFF2-40B4-BE49-F238E27FC236}">
                        <a16:creationId xmlns:a16="http://schemas.microsoft.com/office/drawing/2014/main" id="{8036B625-52F8-8928-C0A3-4CD58DEAB0F6}"/>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AFEC6C72-40A2-7DBB-53D1-8342FCD70056}"/>
                    </a:ext>
                  </a:extLst>
                </p:cNvPr>
                <p:cNvSpPr/>
                <p:nvPr/>
              </p:nvSpPr>
              <p:spPr>
                <a:xfrm rot="18896039">
                  <a:off x="8941395" y="2835615"/>
                  <a:ext cx="89541" cy="695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 Same Side Corner Rectangle 26">
                  <a:extLst>
                    <a:ext uri="{FF2B5EF4-FFF2-40B4-BE49-F238E27FC236}">
                      <a16:creationId xmlns:a16="http://schemas.microsoft.com/office/drawing/2014/main" id="{6F5CBE22-2580-518D-654D-8479B0689A16}"/>
                    </a:ext>
                  </a:extLst>
                </p:cNvPr>
                <p:cNvSpPr/>
                <p:nvPr/>
              </p:nvSpPr>
              <p:spPr>
                <a:xfrm rot="16535945">
                  <a:off x="9409026" y="2820208"/>
                  <a:ext cx="197815" cy="548177"/>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9056D489-2637-0664-118E-AC487EFBFB6C}"/>
                    </a:ext>
                  </a:extLst>
                </p:cNvPr>
                <p:cNvCxnSpPr>
                  <a:cxnSpLocks/>
                </p:cNvCxnSpPr>
                <p:nvPr/>
              </p:nvCxnSpPr>
              <p:spPr>
                <a:xfrm flipH="1">
                  <a:off x="9233205" y="2848747"/>
                  <a:ext cx="146520" cy="214069"/>
                </a:xfrm>
                <a:prstGeom prst="straightConnector1">
                  <a:avLst/>
                </a:prstGeom>
                <a:grp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9253129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D17912-3558-0E41-4F75-8B0CC12957E8}"/>
              </a:ext>
            </a:extLst>
          </p:cNvPr>
          <p:cNvSpPr txBox="1"/>
          <p:nvPr/>
        </p:nvSpPr>
        <p:spPr>
          <a:xfrm>
            <a:off x="1567786" y="1310779"/>
            <a:ext cx="4682543" cy="2769989"/>
          </a:xfrm>
          <a:prstGeom prst="rect">
            <a:avLst/>
          </a:prstGeom>
          <a:noFill/>
        </p:spPr>
        <p:txBody>
          <a:bodyPr wrap="square" rtlCol="0">
            <a:spAutoFit/>
          </a:bodyPr>
          <a:lstStyle/>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1: </a:t>
            </a:r>
            <a:r>
              <a:rPr lang="es-ES_tradnl" sz="1100" dirty="0">
                <a:solidFill>
                  <a:schemeClr val="tx1"/>
                </a:solidFill>
                <a:latin typeface="Calibri"/>
                <a:ea typeface="Calibri"/>
                <a:cs typeface="Calibri"/>
                <a:sym typeface="Calibri"/>
              </a:rPr>
              <a:t>Inicio del módulo</a:t>
            </a:r>
          </a:p>
          <a:p>
            <a:pPr>
              <a:spcAft>
                <a:spcPts val="1800"/>
              </a:spcAft>
            </a:pPr>
            <a:r>
              <a:rPr lang="es-ES_tradnl" sz="1100" b="1" dirty="0">
                <a:solidFill>
                  <a:schemeClr val="tx1"/>
                </a:solidFill>
                <a:latin typeface="Calibri"/>
                <a:ea typeface="Calibri"/>
                <a:cs typeface="Calibri"/>
                <a:sym typeface="Calibri"/>
              </a:rPr>
              <a:t>Sesión 2: </a:t>
            </a:r>
            <a:r>
              <a:rPr lang="es-ES_tradnl" sz="1100" dirty="0">
                <a:solidFill>
                  <a:schemeClr val="tx1"/>
                </a:solidFill>
                <a:latin typeface="Calibri"/>
                <a:ea typeface="Calibri"/>
                <a:cs typeface="Calibri"/>
                <a:sym typeface="Calibri"/>
              </a:rPr>
              <a:t>¿Cuál es el sistema de protección de la infancia oficial en mi contexto?</a:t>
            </a:r>
          </a:p>
          <a:p>
            <a:pPr>
              <a:spcAft>
                <a:spcPts val="1800"/>
              </a:spcAft>
            </a:pPr>
            <a:r>
              <a:rPr lang="es-ES_tradnl" sz="1100" b="1" dirty="0">
                <a:solidFill>
                  <a:schemeClr val="tx1"/>
                </a:solidFill>
                <a:latin typeface="Calibri"/>
                <a:ea typeface="Calibri"/>
                <a:cs typeface="Calibri"/>
                <a:sym typeface="Calibri"/>
              </a:rPr>
              <a:t>Sesión 3: </a:t>
            </a:r>
            <a:r>
              <a:rPr lang="es-ES_tradnl" sz="1100" dirty="0">
                <a:solidFill>
                  <a:schemeClr val="tx1"/>
                </a:solidFill>
                <a:latin typeface="Calibri"/>
                <a:ea typeface="Calibri"/>
                <a:cs typeface="Calibri"/>
                <a:sym typeface="Calibri"/>
              </a:rPr>
              <a:t>¿Qué problemas de protección de la infancia son habituales en mi contexto?</a:t>
            </a:r>
          </a:p>
          <a:p>
            <a:pPr>
              <a:spcAft>
                <a:spcPts val="1800"/>
              </a:spcAft>
            </a:pPr>
            <a:r>
              <a:rPr lang="es-ES_tradnl" sz="1100" b="1" dirty="0">
                <a:solidFill>
                  <a:schemeClr val="tx1"/>
                </a:solidFill>
                <a:latin typeface="Calibri"/>
                <a:ea typeface="Calibri"/>
                <a:cs typeface="Calibri"/>
                <a:sym typeface="Calibri"/>
              </a:rPr>
              <a:t>Sesión 4: </a:t>
            </a:r>
            <a:r>
              <a:rPr lang="es-ES_tradnl" sz="1100" dirty="0">
                <a:solidFill>
                  <a:schemeClr val="tx1"/>
                </a:solidFill>
                <a:latin typeface="Calibri"/>
                <a:ea typeface="Calibri"/>
                <a:cs typeface="Calibri"/>
                <a:sym typeface="Calibri"/>
              </a:rPr>
              <a:t>¿Cómo analizar riesgos complejos de protección de la infancia y priorizar las necesidades? </a:t>
            </a:r>
          </a:p>
          <a:p>
            <a:pPr>
              <a:spcAft>
                <a:spcPts val="1800"/>
              </a:spcAft>
            </a:pPr>
            <a:r>
              <a:rPr lang="es-ES_tradnl" sz="1100" b="1" dirty="0">
                <a:latin typeface="Calibri"/>
                <a:ea typeface="Calibri"/>
                <a:cs typeface="Calibri"/>
                <a:sym typeface="Calibri"/>
              </a:rPr>
              <a:t>Sesión 5: </a:t>
            </a:r>
            <a:r>
              <a:rPr lang="es-ES_tradnl" sz="1100" dirty="0">
                <a:solidFill>
                  <a:schemeClr val="tx1"/>
                </a:solidFill>
                <a:latin typeface="Calibri"/>
                <a:ea typeface="Calibri"/>
                <a:cs typeface="Calibri"/>
                <a:sym typeface="Calibri"/>
              </a:rPr>
              <a:t>¿Cómo planear y gestionar mis casos? </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6: </a:t>
            </a:r>
            <a:r>
              <a:rPr lang="es-ES_tradnl" sz="1100" dirty="0">
                <a:solidFill>
                  <a:schemeClr val="tx1"/>
                </a:solidFill>
                <a:latin typeface="Calibri"/>
                <a:ea typeface="Calibri"/>
                <a:cs typeface="Calibri"/>
                <a:sym typeface="Calibri"/>
              </a:rPr>
              <a:t>Cierre del módulo </a:t>
            </a:r>
          </a:p>
        </p:txBody>
      </p:sp>
      <p:sp>
        <p:nvSpPr>
          <p:cNvPr id="4" name="TextBox 3">
            <a:extLst>
              <a:ext uri="{FF2B5EF4-FFF2-40B4-BE49-F238E27FC236}">
                <a16:creationId xmlns:a16="http://schemas.microsoft.com/office/drawing/2014/main" id="{62FF34A7-F989-434E-5C77-F6BA537E1239}"/>
              </a:ext>
            </a:extLst>
          </p:cNvPr>
          <p:cNvSpPr txBox="1"/>
          <p:nvPr/>
        </p:nvSpPr>
        <p:spPr>
          <a:xfrm>
            <a:off x="1064660" y="1310779"/>
            <a:ext cx="503127" cy="2769989"/>
          </a:xfrm>
          <a:prstGeom prst="rect">
            <a:avLst/>
          </a:prstGeom>
          <a:noFill/>
        </p:spPr>
        <p:txBody>
          <a:bodyPr wrap="square" rtlCol="0">
            <a:spAutoFit/>
          </a:bodyPr>
          <a:lstStyle/>
          <a:p>
            <a:pPr>
              <a:spcAft>
                <a:spcPts val="1800"/>
              </a:spcAft>
            </a:pPr>
            <a:r>
              <a:rPr lang="en-US" sz="1100" dirty="0">
                <a:solidFill>
                  <a:schemeClr val="tx1"/>
                </a:solidFill>
                <a:latin typeface="+mn-lt"/>
              </a:rPr>
              <a:t>69</a:t>
            </a:r>
          </a:p>
          <a:p>
            <a:pPr>
              <a:spcAft>
                <a:spcPts val="1800"/>
              </a:spcAft>
            </a:pPr>
            <a:r>
              <a:rPr lang="en-US" sz="1100" dirty="0"/>
              <a:t>70</a:t>
            </a:r>
          </a:p>
          <a:p>
            <a:pPr>
              <a:spcAft>
                <a:spcPts val="1800"/>
              </a:spcAft>
            </a:pPr>
            <a:br>
              <a:rPr lang="en-US" sz="1100" dirty="0"/>
            </a:br>
            <a:r>
              <a:rPr lang="en-US" sz="1100" dirty="0"/>
              <a:t>71</a:t>
            </a:r>
          </a:p>
          <a:p>
            <a:pPr>
              <a:spcAft>
                <a:spcPts val="1800"/>
              </a:spcAft>
            </a:pPr>
            <a:br>
              <a:rPr lang="en-US" sz="1100" dirty="0"/>
            </a:br>
            <a:r>
              <a:rPr lang="en-US" sz="1100" dirty="0"/>
              <a:t>73</a:t>
            </a:r>
            <a:br>
              <a:rPr lang="en-US" sz="1100" dirty="0"/>
            </a:br>
            <a:endParaRPr lang="en-US" sz="1100" dirty="0"/>
          </a:p>
          <a:p>
            <a:pPr>
              <a:spcAft>
                <a:spcPts val="1800"/>
              </a:spcAft>
            </a:pPr>
            <a:r>
              <a:rPr lang="en-US" sz="1100" dirty="0"/>
              <a:t>77</a:t>
            </a:r>
          </a:p>
          <a:p>
            <a:pPr>
              <a:spcAft>
                <a:spcPts val="1800"/>
              </a:spcAft>
            </a:pPr>
            <a:r>
              <a:rPr lang="en-US" sz="1100" dirty="0"/>
              <a:t>81</a:t>
            </a:r>
          </a:p>
        </p:txBody>
      </p:sp>
      <p:sp>
        <p:nvSpPr>
          <p:cNvPr id="5" name="TextBox 4">
            <a:extLst>
              <a:ext uri="{FF2B5EF4-FFF2-40B4-BE49-F238E27FC236}">
                <a16:creationId xmlns:a16="http://schemas.microsoft.com/office/drawing/2014/main" id="{A8D3C8CB-D22F-B7DA-995A-195A742A764D}"/>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ÍNDICE DE CONTENIDOS</a:t>
            </a:r>
          </a:p>
        </p:txBody>
      </p:sp>
      <p:sp>
        <p:nvSpPr>
          <p:cNvPr id="6" name="Hexagon 5">
            <a:extLst>
              <a:ext uri="{FF2B5EF4-FFF2-40B4-BE49-F238E27FC236}">
                <a16:creationId xmlns:a16="http://schemas.microsoft.com/office/drawing/2014/main" id="{67A1E747-0CEF-1F8B-0AFD-472178957844}"/>
              </a:ext>
            </a:extLst>
          </p:cNvPr>
          <p:cNvSpPr/>
          <p:nvPr/>
        </p:nvSpPr>
        <p:spPr>
          <a:xfrm rot="1782986">
            <a:off x="286724" y="30111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15BFF826-9E16-D95C-C0B2-B47E539F9E27}"/>
              </a:ext>
            </a:extLst>
          </p:cNvPr>
          <p:cNvSpPr/>
          <p:nvPr/>
        </p:nvSpPr>
        <p:spPr>
          <a:xfrm rot="1782986">
            <a:off x="286724" y="76395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89DD4E28-AC03-AE31-5C24-6CF9797954AA}"/>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CB3C75F4-E232-18D9-1542-5553C4D837E2}"/>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6053D274-3AC8-313F-AEB2-93C8B941842B}"/>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4AFBF328-8AD5-DA85-AA5D-D11A69D3577E}"/>
              </a:ext>
            </a:extLst>
          </p:cNvPr>
          <p:cNvGrpSpPr/>
          <p:nvPr/>
        </p:nvGrpSpPr>
        <p:grpSpPr>
          <a:xfrm>
            <a:off x="4642085" y="7537760"/>
            <a:ext cx="1301811" cy="1643797"/>
            <a:chOff x="8610677" y="1949046"/>
            <a:chExt cx="1635723" cy="2065428"/>
          </a:xfrm>
          <a:solidFill>
            <a:schemeClr val="accent1">
              <a:lumMod val="20000"/>
              <a:lumOff val="80000"/>
            </a:schemeClr>
          </a:solidFill>
        </p:grpSpPr>
        <p:grpSp>
          <p:nvGrpSpPr>
            <p:cNvPr id="26" name="Group 25">
              <a:extLst>
                <a:ext uri="{FF2B5EF4-FFF2-40B4-BE49-F238E27FC236}">
                  <a16:creationId xmlns:a16="http://schemas.microsoft.com/office/drawing/2014/main" id="{61FFE5A3-9656-B9CC-1358-4E2F23BA63C6}"/>
                </a:ext>
              </a:extLst>
            </p:cNvPr>
            <p:cNvGrpSpPr/>
            <p:nvPr/>
          </p:nvGrpSpPr>
          <p:grpSpPr>
            <a:xfrm>
              <a:off x="9523345" y="1949046"/>
              <a:ext cx="723055" cy="2065428"/>
              <a:chOff x="2068313" y="2482622"/>
              <a:chExt cx="376359" cy="1075080"/>
            </a:xfrm>
            <a:grpFill/>
          </p:grpSpPr>
          <p:sp>
            <p:nvSpPr>
              <p:cNvPr id="36" name="Round Same Side Corner Rectangle 23">
                <a:extLst>
                  <a:ext uri="{FF2B5EF4-FFF2-40B4-BE49-F238E27FC236}">
                    <a16:creationId xmlns:a16="http://schemas.microsoft.com/office/drawing/2014/main" id="{8368F6A8-5B4A-2230-8BE6-9D357B5D7532}"/>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024BF154-F803-59C5-ACB8-C44638534627}"/>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942D96D2-8796-25B2-F4F1-64E460DC2043}"/>
                </a:ext>
              </a:extLst>
            </p:cNvPr>
            <p:cNvGrpSpPr/>
            <p:nvPr/>
          </p:nvGrpSpPr>
          <p:grpSpPr>
            <a:xfrm rot="1340767">
              <a:off x="8610677" y="2757147"/>
              <a:ext cx="1143373" cy="765710"/>
              <a:chOff x="8638649" y="2848747"/>
              <a:chExt cx="1143373" cy="765710"/>
            </a:xfrm>
            <a:grpFill/>
          </p:grpSpPr>
          <p:grpSp>
            <p:nvGrpSpPr>
              <p:cNvPr id="28" name="Group 27">
                <a:extLst>
                  <a:ext uri="{FF2B5EF4-FFF2-40B4-BE49-F238E27FC236}">
                    <a16:creationId xmlns:a16="http://schemas.microsoft.com/office/drawing/2014/main" id="{6F7C4CB3-12BE-F979-BCF2-9316845F5B57}"/>
                  </a:ext>
                </a:extLst>
              </p:cNvPr>
              <p:cNvGrpSpPr/>
              <p:nvPr/>
            </p:nvGrpSpPr>
            <p:grpSpPr>
              <a:xfrm>
                <a:off x="9199056" y="3070836"/>
                <a:ext cx="473281" cy="543621"/>
                <a:chOff x="2968390" y="1782471"/>
                <a:chExt cx="241654" cy="277569"/>
              </a:xfrm>
              <a:grpFill/>
            </p:grpSpPr>
            <p:sp>
              <p:nvSpPr>
                <p:cNvPr id="34" name="Round Same Side Corner Rectangle 25">
                  <a:extLst>
                    <a:ext uri="{FF2B5EF4-FFF2-40B4-BE49-F238E27FC236}">
                      <a16:creationId xmlns:a16="http://schemas.microsoft.com/office/drawing/2014/main" id="{2A1987A9-9A69-831F-6974-4FBA3212098F}"/>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 Same Side Corner Rectangle 26">
                  <a:extLst>
                    <a:ext uri="{FF2B5EF4-FFF2-40B4-BE49-F238E27FC236}">
                      <a16:creationId xmlns:a16="http://schemas.microsoft.com/office/drawing/2014/main" id="{997F4CC2-0C43-1F9F-6E12-1AE114556CD7}"/>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4B641900-631F-F36A-AF18-DBFF5C75C765}"/>
                  </a:ext>
                </a:extLst>
              </p:cNvPr>
              <p:cNvSpPr/>
              <p:nvPr/>
            </p:nvSpPr>
            <p:spPr>
              <a:xfrm rot="18896039">
                <a:off x="8941395" y="2835615"/>
                <a:ext cx="89541" cy="695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 Same Side Corner Rectangle 26">
                <a:extLst>
                  <a:ext uri="{FF2B5EF4-FFF2-40B4-BE49-F238E27FC236}">
                    <a16:creationId xmlns:a16="http://schemas.microsoft.com/office/drawing/2014/main" id="{772EE736-11DF-2088-0B32-E83C4E969F9F}"/>
                  </a:ext>
                </a:extLst>
              </p:cNvPr>
              <p:cNvSpPr/>
              <p:nvPr/>
            </p:nvSpPr>
            <p:spPr>
              <a:xfrm rot="16535945">
                <a:off x="9409026" y="2820208"/>
                <a:ext cx="197815" cy="548177"/>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3B616FC7-6BB8-E766-DDDC-52F569EC78B7}"/>
                  </a:ext>
                </a:extLst>
              </p:cNvPr>
              <p:cNvCxnSpPr>
                <a:cxnSpLocks/>
              </p:cNvCxnSpPr>
              <p:nvPr/>
            </p:nvCxnSpPr>
            <p:spPr>
              <a:xfrm flipH="1">
                <a:off x="9233205" y="2848747"/>
                <a:ext cx="146520" cy="214069"/>
              </a:xfrm>
              <a:prstGeom prst="straightConnector1">
                <a:avLst/>
              </a:prstGeom>
              <a:grpFill/>
              <a:ln w="28575">
                <a:solidFill>
                  <a:schemeClr val="accent1">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38" name="Hexagon 37">
            <a:extLst>
              <a:ext uri="{FF2B5EF4-FFF2-40B4-BE49-F238E27FC236}">
                <a16:creationId xmlns:a16="http://schemas.microsoft.com/office/drawing/2014/main" id="{E3B57A3B-9C61-8CDF-0FA3-EEDA85401D31}"/>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7486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90B48A-BFFA-65C1-ADFD-FCE9465A5BC3}"/>
              </a:ext>
            </a:extLst>
          </p:cNvPr>
          <p:cNvSpPr txBox="1"/>
          <p:nvPr/>
        </p:nvSpPr>
        <p:spPr>
          <a:xfrm>
            <a:off x="996287" y="1238738"/>
            <a:ext cx="4665478" cy="276999"/>
          </a:xfrm>
          <a:prstGeom prst="rect">
            <a:avLst/>
          </a:prstGeom>
          <a:noFill/>
        </p:spPr>
        <p:txBody>
          <a:bodyPr wrap="square" rtlCol="0">
            <a:spAutoFit/>
          </a:bodyPr>
          <a:lstStyle/>
          <a:p>
            <a:r>
              <a:rPr lang="es-ES_tradnl" sz="1200" b="1" spc="300">
                <a:solidFill>
                  <a:schemeClr val="tx1"/>
                </a:solidFill>
              </a:rPr>
              <a:t>OBJETIVO DEL MÓDULO</a:t>
            </a:r>
          </a:p>
        </p:txBody>
      </p:sp>
      <p:sp>
        <p:nvSpPr>
          <p:cNvPr id="3" name="TextBox 2">
            <a:extLst>
              <a:ext uri="{FF2B5EF4-FFF2-40B4-BE49-F238E27FC236}">
                <a16:creationId xmlns:a16="http://schemas.microsoft.com/office/drawing/2014/main" id="{1F3675A2-346D-0A11-5C15-D3F87DFC77C9}"/>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954D84"/>
                </a:highlight>
                <a:latin typeface="Calibri"/>
                <a:ea typeface="Calibri"/>
                <a:cs typeface="Calibri"/>
                <a:sym typeface="Calibri"/>
              </a:rPr>
              <a:t>SESIÓN 1: INICIO DEL MÓDULO</a:t>
            </a:r>
          </a:p>
        </p:txBody>
      </p:sp>
      <p:sp>
        <p:nvSpPr>
          <p:cNvPr id="4" name="TextBox 3">
            <a:extLst>
              <a:ext uri="{FF2B5EF4-FFF2-40B4-BE49-F238E27FC236}">
                <a16:creationId xmlns:a16="http://schemas.microsoft.com/office/drawing/2014/main" id="{037301B4-70B2-0B8C-61D3-91A3CB1012F5}"/>
              </a:ext>
            </a:extLst>
          </p:cNvPr>
          <p:cNvSpPr txBox="1"/>
          <p:nvPr/>
        </p:nvSpPr>
        <p:spPr>
          <a:xfrm>
            <a:off x="996287" y="1599327"/>
            <a:ext cx="5254042" cy="600164"/>
          </a:xfrm>
          <a:prstGeom prst="rect">
            <a:avLst/>
          </a:prstGeom>
          <a:noFill/>
        </p:spPr>
        <p:txBody>
          <a:bodyPr wrap="square" rtlCol="0">
            <a:spAutoFit/>
          </a:bodyPr>
          <a:lstStyle/>
          <a:p>
            <a:pPr marL="0" marR="0" lvl="0" indent="0" algn="l" rtl="0">
              <a:spcBef>
                <a:spcPts val="0"/>
              </a:spcBef>
              <a:spcAft>
                <a:spcPts val="0"/>
              </a:spcAft>
              <a:buNone/>
            </a:pPr>
            <a:r>
              <a:rPr lang="es-ES_tradnl" sz="1100">
                <a:solidFill>
                  <a:schemeClr val="tx1"/>
                </a:solidFill>
                <a:latin typeface="+mn-lt"/>
                <a:ea typeface="Arial"/>
                <a:cs typeface="Arial"/>
                <a:sym typeface="Arial"/>
              </a:rPr>
              <a:t>Mejorar la comprensión de los/as participantes sobre distintos conocimientos técnicos y metodológicos, actitudes, valores y habilidades que hay que desarrollar para brindar un apoyo adecuado a los/as menores y familias que enfrentan problemas de protección</a:t>
            </a:r>
            <a:r>
              <a:rPr lang="es-ES_tradnl" sz="1100">
                <a:ea typeface="Arial"/>
                <a:cs typeface="Arial"/>
                <a:sym typeface="Arial"/>
              </a:rPr>
              <a:t>.</a:t>
            </a:r>
            <a:endParaRPr lang="es-ES_tradnl" sz="1100">
              <a:solidFill>
                <a:schemeClr val="tx1"/>
              </a:solidFill>
              <a:latin typeface="+mn-lt"/>
              <a:ea typeface="Arial"/>
              <a:cs typeface="Arial"/>
              <a:sym typeface="Arial"/>
            </a:endParaRPr>
          </a:p>
        </p:txBody>
      </p:sp>
      <p:sp>
        <p:nvSpPr>
          <p:cNvPr id="5" name="TextBox 4">
            <a:extLst>
              <a:ext uri="{FF2B5EF4-FFF2-40B4-BE49-F238E27FC236}">
                <a16:creationId xmlns:a16="http://schemas.microsoft.com/office/drawing/2014/main" id="{B0AE2086-E2E1-10FB-2989-DD91FF390CD1}"/>
              </a:ext>
            </a:extLst>
          </p:cNvPr>
          <p:cNvSpPr txBox="1"/>
          <p:nvPr/>
        </p:nvSpPr>
        <p:spPr>
          <a:xfrm>
            <a:off x="996287" y="2457543"/>
            <a:ext cx="5254042" cy="276999"/>
          </a:xfrm>
          <a:prstGeom prst="rect">
            <a:avLst/>
          </a:prstGeom>
          <a:noFill/>
        </p:spPr>
        <p:txBody>
          <a:bodyPr wrap="square" rtlCol="0">
            <a:spAutoFit/>
          </a:bodyPr>
          <a:lstStyle/>
          <a:p>
            <a:r>
              <a:rPr lang="es-ES_tradnl" sz="1200" b="1" spc="300">
                <a:solidFill>
                  <a:schemeClr val="tx1"/>
                </a:solidFill>
              </a:rPr>
              <a:t>OBJETIVOS DE APRENDIZAJE </a:t>
            </a:r>
          </a:p>
        </p:txBody>
      </p:sp>
      <p:sp>
        <p:nvSpPr>
          <p:cNvPr id="6" name="TextBox 5">
            <a:extLst>
              <a:ext uri="{FF2B5EF4-FFF2-40B4-BE49-F238E27FC236}">
                <a16:creationId xmlns:a16="http://schemas.microsoft.com/office/drawing/2014/main" id="{06CC76B3-8E6F-9EAE-0F4E-E25BD84F7190}"/>
              </a:ext>
            </a:extLst>
          </p:cNvPr>
          <p:cNvSpPr txBox="1"/>
          <p:nvPr/>
        </p:nvSpPr>
        <p:spPr>
          <a:xfrm>
            <a:off x="1675087" y="3041025"/>
            <a:ext cx="4575242" cy="1785104"/>
          </a:xfrm>
          <a:prstGeom prst="rect">
            <a:avLst/>
          </a:prstGeom>
          <a:noFill/>
        </p:spPr>
        <p:txBody>
          <a:bodyPr wrap="square" rtlCol="0">
            <a:spAutoFit/>
          </a:bodyPr>
          <a:lstStyle/>
          <a:p>
            <a:r>
              <a:rPr lang="es-ES_tradnl" sz="1100" dirty="0">
                <a:solidFill>
                  <a:schemeClr val="tx1"/>
                </a:solidFill>
                <a:latin typeface="+mn-lt"/>
                <a:ea typeface="Arial"/>
                <a:cs typeface="Arial"/>
                <a:sym typeface="Arial"/>
              </a:rPr>
              <a:t>Explicar los elementos formales e informales de un sistema de protección de la infancia</a:t>
            </a:r>
            <a:r>
              <a:rPr lang="es-ES_tradnl" sz="1100" dirty="0">
                <a:ea typeface="Arial"/>
                <a:cs typeface="Arial"/>
                <a:sym typeface="Arial"/>
              </a:rPr>
              <a:t>.</a:t>
            </a: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r>
              <a:rPr lang="es-ES_tradnl" sz="1100" dirty="0">
                <a:ea typeface="Arial"/>
                <a:cs typeface="Arial"/>
                <a:sym typeface="Arial"/>
              </a:rPr>
              <a:t>Identificar los problemas de protección de la infancia más habituales en su contexto.</a:t>
            </a:r>
          </a:p>
          <a:p>
            <a:pPr marL="0" marR="0" lvl="0" indent="0" algn="l" rtl="0">
              <a:spcBef>
                <a:spcPts val="0"/>
              </a:spcBef>
              <a:spcAft>
                <a:spcPts val="0"/>
              </a:spcAft>
              <a:buNone/>
            </a:pPr>
            <a:endParaRPr lang="es-ES_tradnl" sz="1100" dirty="0">
              <a:ea typeface="Arial"/>
              <a:cs typeface="Arial"/>
              <a:sym typeface="Arial"/>
            </a:endParaRPr>
          </a:p>
          <a:p>
            <a:r>
              <a:rPr lang="es-ES_tradnl" sz="1100" dirty="0">
                <a:solidFill>
                  <a:schemeClr val="tx1"/>
                </a:solidFill>
                <a:latin typeface="+mn-lt"/>
                <a:ea typeface="Arial"/>
                <a:cs typeface="Arial"/>
                <a:sym typeface="Arial"/>
              </a:rPr>
              <a:t>Analizar los sistemas de protección de la infancia</a:t>
            </a:r>
            <a:r>
              <a:rPr lang="es-ES_tradnl" sz="1100" dirty="0">
                <a:ea typeface="Arial"/>
                <a:cs typeface="Arial"/>
                <a:sym typeface="Arial"/>
              </a:rPr>
              <a:t>.</a:t>
            </a:r>
          </a:p>
          <a:p>
            <a:endParaRPr lang="es-ES_tradnl" sz="1100" dirty="0">
              <a:solidFill>
                <a:schemeClr val="tx1"/>
              </a:solidFill>
              <a:latin typeface="+mn-lt"/>
              <a:ea typeface="Arial"/>
              <a:cs typeface="Arial"/>
              <a:sym typeface="Arial"/>
            </a:endParaRPr>
          </a:p>
          <a:p>
            <a:endParaRPr lang="es-ES_tradnl" sz="1100" dirty="0">
              <a:solidFill>
                <a:schemeClr val="tx1"/>
              </a:solidFill>
              <a:latin typeface="+mn-lt"/>
              <a:ea typeface="Arial"/>
              <a:cs typeface="Arial"/>
              <a:sym typeface="Arial"/>
            </a:endParaRPr>
          </a:p>
          <a:p>
            <a:r>
              <a:rPr lang="es-ES_tradnl" sz="1100" dirty="0">
                <a:solidFill>
                  <a:schemeClr val="tx1"/>
                </a:solidFill>
                <a:latin typeface="+mn-lt"/>
                <a:ea typeface="Arial"/>
                <a:cs typeface="Arial"/>
                <a:sym typeface="Arial"/>
              </a:rPr>
              <a:t>Conocer estrategias para gestionar la carga labora</a:t>
            </a:r>
            <a:r>
              <a:rPr lang="es-ES_tradnl" sz="1100" dirty="0">
                <a:ea typeface="Arial"/>
                <a:cs typeface="Arial"/>
                <a:sym typeface="Arial"/>
              </a:rPr>
              <a:t>l.</a:t>
            </a:r>
            <a:endParaRPr lang="es-ES_tradnl" sz="1100" dirty="0">
              <a:solidFill>
                <a:schemeClr val="tx1"/>
              </a:solidFill>
              <a:latin typeface="+mn-lt"/>
              <a:ea typeface="Arial"/>
              <a:cs typeface="Arial"/>
              <a:sym typeface="Arial"/>
            </a:endParaRPr>
          </a:p>
        </p:txBody>
      </p:sp>
      <p:grpSp>
        <p:nvGrpSpPr>
          <p:cNvPr id="7" name="Google Shape;149;p12">
            <a:extLst>
              <a:ext uri="{FF2B5EF4-FFF2-40B4-BE49-F238E27FC236}">
                <a16:creationId xmlns:a16="http://schemas.microsoft.com/office/drawing/2014/main" id="{01A0A6E9-3BAD-D591-8582-4C98E8FE2774}"/>
              </a:ext>
            </a:extLst>
          </p:cNvPr>
          <p:cNvGrpSpPr/>
          <p:nvPr/>
        </p:nvGrpSpPr>
        <p:grpSpPr>
          <a:xfrm>
            <a:off x="1020268" y="2949283"/>
            <a:ext cx="559955" cy="387333"/>
            <a:chOff x="6878053" y="1156317"/>
            <a:chExt cx="1431178" cy="1039513"/>
          </a:xfrm>
          <a:solidFill>
            <a:srgbClr val="954D84"/>
          </a:solidFill>
        </p:grpSpPr>
        <p:grpSp>
          <p:nvGrpSpPr>
            <p:cNvPr id="8" name="Google Shape;150;p12">
              <a:extLst>
                <a:ext uri="{FF2B5EF4-FFF2-40B4-BE49-F238E27FC236}">
                  <a16:creationId xmlns:a16="http://schemas.microsoft.com/office/drawing/2014/main" id="{3D2C94B5-9D89-BFF6-2A6B-884F176E3CC8}"/>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6081F966-86FD-AA4C-E6DC-542B2F409E8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2EC7BF95-FA00-E9E2-ED48-7C1EA11E5AF4}"/>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242B4596-02CD-6FA9-797B-EDB03E3711F1}"/>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B10E560F-DE77-E7BD-EBD0-5D6D78D3428C}"/>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CB6F1AA6-97DB-8C6A-FEFD-BB8E6FA6FF07}"/>
              </a:ext>
            </a:extLst>
          </p:cNvPr>
          <p:cNvGrpSpPr/>
          <p:nvPr/>
        </p:nvGrpSpPr>
        <p:grpSpPr>
          <a:xfrm>
            <a:off x="1020268" y="3517090"/>
            <a:ext cx="559955" cy="387333"/>
            <a:chOff x="6878053" y="1156317"/>
            <a:chExt cx="1431178" cy="1039513"/>
          </a:xfrm>
          <a:solidFill>
            <a:srgbClr val="954D84"/>
          </a:solidFill>
        </p:grpSpPr>
        <p:grpSp>
          <p:nvGrpSpPr>
            <p:cNvPr id="14" name="Google Shape;150;p12">
              <a:extLst>
                <a:ext uri="{FF2B5EF4-FFF2-40B4-BE49-F238E27FC236}">
                  <a16:creationId xmlns:a16="http://schemas.microsoft.com/office/drawing/2014/main" id="{3B16BC0A-35A1-77D6-5332-8E07D33CDFB2}"/>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617C2FF3-9FA8-51ED-5EBE-FC7A5CEEB0E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70AA3EF4-00A4-80D8-C8FA-390AEE0EEDE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89E11C2F-87A2-6A63-6A50-C342F73EF26A}"/>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0C1ED5B4-D260-2EB3-05EA-7B89FDD3B242}"/>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31F7AD63-140E-9895-3640-945A87B63A19}"/>
              </a:ext>
            </a:extLst>
          </p:cNvPr>
          <p:cNvGrpSpPr/>
          <p:nvPr/>
        </p:nvGrpSpPr>
        <p:grpSpPr>
          <a:xfrm>
            <a:off x="1020268" y="4014999"/>
            <a:ext cx="559955" cy="387333"/>
            <a:chOff x="6878053" y="1156317"/>
            <a:chExt cx="1431178" cy="1039513"/>
          </a:xfrm>
          <a:solidFill>
            <a:srgbClr val="954D84"/>
          </a:solidFill>
        </p:grpSpPr>
        <p:grpSp>
          <p:nvGrpSpPr>
            <p:cNvPr id="20" name="Google Shape;150;p12">
              <a:extLst>
                <a:ext uri="{FF2B5EF4-FFF2-40B4-BE49-F238E27FC236}">
                  <a16:creationId xmlns:a16="http://schemas.microsoft.com/office/drawing/2014/main" id="{A6BDF3E7-A253-FA5C-3FA7-9FDA8A991671}"/>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13FA4ADA-F6E7-C3E3-F1F2-3219552F609D}"/>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AD216F26-BF6E-CD4A-214F-8DB31D22B7B4}"/>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D80F9A5B-FAE6-71D3-3888-98C2E37696CC}"/>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91781065-763E-A4C3-4B1E-9B53A76E2ECE}"/>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30" name="Hexagon 29">
            <a:extLst>
              <a:ext uri="{FF2B5EF4-FFF2-40B4-BE49-F238E27FC236}">
                <a16:creationId xmlns:a16="http://schemas.microsoft.com/office/drawing/2014/main" id="{FD2DE267-8820-9683-FE5C-2B6331A2115F}"/>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Hexagon 30">
            <a:extLst>
              <a:ext uri="{FF2B5EF4-FFF2-40B4-BE49-F238E27FC236}">
                <a16:creationId xmlns:a16="http://schemas.microsoft.com/office/drawing/2014/main" id="{9B93FF25-3F45-015B-D65D-8355FB79FB9F}"/>
              </a:ext>
            </a:extLst>
          </p:cNvPr>
          <p:cNvSpPr/>
          <p:nvPr/>
        </p:nvSpPr>
        <p:spPr>
          <a:xfrm rot="1782986">
            <a:off x="286724" y="76395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Hexagon 31">
            <a:extLst>
              <a:ext uri="{FF2B5EF4-FFF2-40B4-BE49-F238E27FC236}">
                <a16:creationId xmlns:a16="http://schemas.microsoft.com/office/drawing/2014/main" id="{FE0148CD-CD25-E6C9-C1E6-1166D119E90E}"/>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Hexagon 32">
            <a:extLst>
              <a:ext uri="{FF2B5EF4-FFF2-40B4-BE49-F238E27FC236}">
                <a16:creationId xmlns:a16="http://schemas.microsoft.com/office/drawing/2014/main" id="{7E6D3868-604F-956F-9362-94F7E791CA59}"/>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Hexagon 33">
            <a:extLst>
              <a:ext uri="{FF2B5EF4-FFF2-40B4-BE49-F238E27FC236}">
                <a16:creationId xmlns:a16="http://schemas.microsoft.com/office/drawing/2014/main" id="{61C075BA-CE1F-5D57-D9F7-B8D2D7D9F10A}"/>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Hexagon 34">
            <a:extLst>
              <a:ext uri="{FF2B5EF4-FFF2-40B4-BE49-F238E27FC236}">
                <a16:creationId xmlns:a16="http://schemas.microsoft.com/office/drawing/2014/main" id="{7E5BFECD-717E-D4A3-958A-D54554891041}"/>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5" name="Google Shape;149;p12">
            <a:extLst>
              <a:ext uri="{FF2B5EF4-FFF2-40B4-BE49-F238E27FC236}">
                <a16:creationId xmlns:a16="http://schemas.microsoft.com/office/drawing/2014/main" id="{95688CD4-1915-420C-56F5-1E6471494759}"/>
              </a:ext>
            </a:extLst>
          </p:cNvPr>
          <p:cNvGrpSpPr/>
          <p:nvPr/>
        </p:nvGrpSpPr>
        <p:grpSpPr>
          <a:xfrm>
            <a:off x="1020268" y="4565667"/>
            <a:ext cx="559955" cy="387333"/>
            <a:chOff x="6878053" y="1156317"/>
            <a:chExt cx="1431178" cy="1039513"/>
          </a:xfrm>
          <a:solidFill>
            <a:srgbClr val="954D84"/>
          </a:solidFill>
        </p:grpSpPr>
        <p:grpSp>
          <p:nvGrpSpPr>
            <p:cNvPr id="26" name="Google Shape;150;p12">
              <a:extLst>
                <a:ext uri="{FF2B5EF4-FFF2-40B4-BE49-F238E27FC236}">
                  <a16:creationId xmlns:a16="http://schemas.microsoft.com/office/drawing/2014/main" id="{38BF7897-DDE5-D221-BB1D-0BD0A82BC0FE}"/>
                </a:ext>
              </a:extLst>
            </p:cNvPr>
            <p:cNvGrpSpPr/>
            <p:nvPr/>
          </p:nvGrpSpPr>
          <p:grpSpPr>
            <a:xfrm>
              <a:off x="7672978" y="1156317"/>
              <a:ext cx="412941" cy="436880"/>
              <a:chOff x="243840" y="1676400"/>
              <a:chExt cx="701040" cy="741680"/>
            </a:xfrm>
            <a:grpFill/>
          </p:grpSpPr>
          <p:sp>
            <p:nvSpPr>
              <p:cNvPr id="29" name="Google Shape;151;p12">
                <a:extLst>
                  <a:ext uri="{FF2B5EF4-FFF2-40B4-BE49-F238E27FC236}">
                    <a16:creationId xmlns:a16="http://schemas.microsoft.com/office/drawing/2014/main" id="{EC861A92-A2DF-331F-1D6B-8FCBC744B63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6" name="Google Shape;152;p12">
                <a:extLst>
                  <a:ext uri="{FF2B5EF4-FFF2-40B4-BE49-F238E27FC236}">
                    <a16:creationId xmlns:a16="http://schemas.microsoft.com/office/drawing/2014/main" id="{CA9F1FAB-C6C0-F225-D2F9-296EFF9AB726}"/>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27" name="Google Shape;153;p12">
              <a:extLst>
                <a:ext uri="{FF2B5EF4-FFF2-40B4-BE49-F238E27FC236}">
                  <a16:creationId xmlns:a16="http://schemas.microsoft.com/office/drawing/2014/main" id="{FCFD2C28-D67C-D6AE-3765-6738CD7218D7}"/>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8" name="Google Shape;154;p12">
              <a:extLst>
                <a:ext uri="{FF2B5EF4-FFF2-40B4-BE49-F238E27FC236}">
                  <a16:creationId xmlns:a16="http://schemas.microsoft.com/office/drawing/2014/main" id="{7975A04C-E25C-A165-589B-7331956711CC}"/>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87380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FBE5C0-7C59-8D73-4D65-FBB0E40E4EBE}"/>
              </a:ext>
            </a:extLst>
          </p:cNvPr>
          <p:cNvSpPr/>
          <p:nvPr/>
        </p:nvSpPr>
        <p:spPr>
          <a:xfrm>
            <a:off x="996287" y="3197396"/>
            <a:ext cx="1676943" cy="565450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TextBox 8">
            <a:extLst>
              <a:ext uri="{FF2B5EF4-FFF2-40B4-BE49-F238E27FC236}">
                <a16:creationId xmlns:a16="http://schemas.microsoft.com/office/drawing/2014/main" id="{9528959B-6B2D-6351-23D7-07F37CFC3BE5}"/>
              </a:ext>
            </a:extLst>
          </p:cNvPr>
          <p:cNvSpPr txBox="1"/>
          <p:nvPr/>
        </p:nvSpPr>
        <p:spPr>
          <a:xfrm>
            <a:off x="955421" y="2168829"/>
            <a:ext cx="1676943" cy="600164"/>
          </a:xfrm>
          <a:prstGeom prst="rect">
            <a:avLst/>
          </a:prstGeom>
          <a:noFill/>
          <a:ln>
            <a:noFill/>
          </a:ln>
        </p:spPr>
        <p:txBody>
          <a:bodyPr wrap="square" rtlCol="0">
            <a:spAutoFit/>
          </a:bodyPr>
          <a:lstStyle/>
          <a:p>
            <a:pPr algn="ctr"/>
            <a:r>
              <a:rPr lang="es-ES_tradnl" sz="1100"/>
              <a:t>¿Qué debe saber y poner en práctica los/as asistentes sociales?</a:t>
            </a:r>
          </a:p>
        </p:txBody>
      </p:sp>
      <p:sp>
        <p:nvSpPr>
          <p:cNvPr id="10" name="TextBox 9">
            <a:extLst>
              <a:ext uri="{FF2B5EF4-FFF2-40B4-BE49-F238E27FC236}">
                <a16:creationId xmlns:a16="http://schemas.microsoft.com/office/drawing/2014/main" id="{3A9B54EF-C742-FDDA-D5BF-742C7DDA75AF}"/>
              </a:ext>
            </a:extLst>
          </p:cNvPr>
          <p:cNvSpPr txBox="1"/>
          <p:nvPr/>
        </p:nvSpPr>
        <p:spPr>
          <a:xfrm>
            <a:off x="2732527" y="2168829"/>
            <a:ext cx="1676943" cy="938719"/>
          </a:xfrm>
          <a:prstGeom prst="rect">
            <a:avLst/>
          </a:prstGeom>
          <a:noFill/>
          <a:ln>
            <a:noFill/>
          </a:ln>
        </p:spPr>
        <p:txBody>
          <a:bodyPr wrap="square" rtlCol="0">
            <a:spAutoFit/>
          </a:bodyPr>
          <a:lstStyle/>
          <a:p>
            <a:pPr algn="ctr"/>
            <a:r>
              <a:rPr lang="es-ES_tradnl" sz="1100"/>
              <a:t>¿Qué actitudes (pensamientos y creencias) y valores deben tener los/as asistentes sociales?</a:t>
            </a:r>
          </a:p>
        </p:txBody>
      </p:sp>
      <p:sp>
        <p:nvSpPr>
          <p:cNvPr id="11" name="TextBox 10">
            <a:extLst>
              <a:ext uri="{FF2B5EF4-FFF2-40B4-BE49-F238E27FC236}">
                <a16:creationId xmlns:a16="http://schemas.microsoft.com/office/drawing/2014/main" id="{D7F59985-FE0A-A9B7-383F-A2EF5CF136A9}"/>
              </a:ext>
            </a:extLst>
          </p:cNvPr>
          <p:cNvSpPr txBox="1"/>
          <p:nvPr/>
        </p:nvSpPr>
        <p:spPr>
          <a:xfrm>
            <a:off x="4573385" y="2168829"/>
            <a:ext cx="1676943" cy="1107996"/>
          </a:xfrm>
          <a:prstGeom prst="rect">
            <a:avLst/>
          </a:prstGeom>
          <a:noFill/>
          <a:ln>
            <a:noFill/>
          </a:ln>
        </p:spPr>
        <p:txBody>
          <a:bodyPr wrap="square" rtlCol="0">
            <a:spAutoFit/>
          </a:bodyPr>
          <a:lstStyle/>
          <a:p>
            <a:pPr algn="ctr"/>
            <a:r>
              <a:rPr lang="es-ES_tradnl" sz="1100" dirty="0"/>
              <a:t>¿Qué habilidades (competencias/aptitudes) son necesarias para llevar a cabo las tareas y actividades de la gestión de casos? </a:t>
            </a:r>
          </a:p>
        </p:txBody>
      </p:sp>
      <p:sp>
        <p:nvSpPr>
          <p:cNvPr id="12" name="TextBox 11">
            <a:extLst>
              <a:ext uri="{FF2B5EF4-FFF2-40B4-BE49-F238E27FC236}">
                <a16:creationId xmlns:a16="http://schemas.microsoft.com/office/drawing/2014/main" id="{9A2179E6-DE60-C624-5DEE-FA6FDFAF32FF}"/>
              </a:ext>
            </a:extLst>
          </p:cNvPr>
          <p:cNvSpPr txBox="1"/>
          <p:nvPr/>
        </p:nvSpPr>
        <p:spPr>
          <a:xfrm>
            <a:off x="996287" y="699041"/>
            <a:ext cx="5254042"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5FC6C5"/>
                </a:highlight>
                <a:latin typeface="Calibri"/>
                <a:ea typeface="Calibri"/>
                <a:cs typeface="Calibri"/>
                <a:sym typeface="Calibri"/>
              </a:rPr>
              <a:t>SESIÓN 3: LAS COMPETENCIAS ESENCIALES DE LOS/AS ASISTENTES SOCIALES</a:t>
            </a:r>
          </a:p>
        </p:txBody>
      </p:sp>
      <p:sp>
        <p:nvSpPr>
          <p:cNvPr id="13" name="TextBox 12">
            <a:extLst>
              <a:ext uri="{FF2B5EF4-FFF2-40B4-BE49-F238E27FC236}">
                <a16:creationId xmlns:a16="http://schemas.microsoft.com/office/drawing/2014/main" id="{6BD25151-9BD1-05F0-1C56-1B562669FA82}"/>
              </a:ext>
            </a:extLst>
          </p:cNvPr>
          <p:cNvSpPr txBox="1"/>
          <p:nvPr/>
        </p:nvSpPr>
        <p:spPr>
          <a:xfrm>
            <a:off x="996287" y="1489081"/>
            <a:ext cx="5254042" cy="461665"/>
          </a:xfrm>
          <a:prstGeom prst="rect">
            <a:avLst/>
          </a:prstGeom>
          <a:noFill/>
        </p:spPr>
        <p:txBody>
          <a:bodyPr wrap="square" rtlCol="0">
            <a:spAutoFit/>
          </a:bodyPr>
          <a:lstStyle/>
          <a:p>
            <a:r>
              <a:rPr lang="es-ES_tradnl" sz="1200" b="1" spc="300">
                <a:solidFill>
                  <a:schemeClr val="tx1"/>
                </a:solidFill>
              </a:rPr>
              <a:t>CONOCIMIENTOS, ACTITUDES, VALORES Y COMPETENCIAS DE LOS ASISTENTES SOCIALES</a:t>
            </a:r>
          </a:p>
        </p:txBody>
      </p:sp>
      <p:pic>
        <p:nvPicPr>
          <p:cNvPr id="14" name="Graphic 13" descr="Left Brain with solid fill">
            <a:extLst>
              <a:ext uri="{FF2B5EF4-FFF2-40B4-BE49-F238E27FC236}">
                <a16:creationId xmlns:a16="http://schemas.microsoft.com/office/drawing/2014/main" id="{79763C32-CDCE-94CF-28DF-3AC8096E96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4530" y="7920393"/>
            <a:ext cx="1472601" cy="1472601"/>
          </a:xfrm>
          <a:prstGeom prst="rect">
            <a:avLst/>
          </a:prstGeom>
        </p:spPr>
      </p:pic>
      <p:pic>
        <p:nvPicPr>
          <p:cNvPr id="15" name="Graphic 14" descr="Sign language with solid fill">
            <a:extLst>
              <a:ext uri="{FF2B5EF4-FFF2-40B4-BE49-F238E27FC236}">
                <a16:creationId xmlns:a16="http://schemas.microsoft.com/office/drawing/2014/main" id="{645BDF9F-9150-4CCE-8C3B-A3306C522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28178" y="8052325"/>
            <a:ext cx="1269904" cy="1269905"/>
          </a:xfrm>
          <a:prstGeom prst="rect">
            <a:avLst/>
          </a:prstGeom>
        </p:spPr>
      </p:pic>
      <p:grpSp>
        <p:nvGrpSpPr>
          <p:cNvPr id="16" name="Group 15">
            <a:extLst>
              <a:ext uri="{FF2B5EF4-FFF2-40B4-BE49-F238E27FC236}">
                <a16:creationId xmlns:a16="http://schemas.microsoft.com/office/drawing/2014/main" id="{A9F0F6B2-16B8-E2EB-E154-318F19C833A3}"/>
              </a:ext>
            </a:extLst>
          </p:cNvPr>
          <p:cNvGrpSpPr/>
          <p:nvPr/>
        </p:nvGrpSpPr>
        <p:grpSpPr>
          <a:xfrm>
            <a:off x="2868944" y="7924383"/>
            <a:ext cx="1540526" cy="1525789"/>
            <a:chOff x="4799269" y="2120257"/>
            <a:chExt cx="2494414" cy="2470551"/>
          </a:xfrm>
        </p:grpSpPr>
        <p:pic>
          <p:nvPicPr>
            <p:cNvPr id="17" name="Graphic 16" descr="Right Brain with solid fill">
              <a:extLst>
                <a:ext uri="{FF2B5EF4-FFF2-40B4-BE49-F238E27FC236}">
                  <a16:creationId xmlns:a16="http://schemas.microsoft.com/office/drawing/2014/main" id="{2AA7DDAA-7129-B742-BFD2-11E4E28ED661}"/>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50597"/>
            <a:stretch/>
          </p:blipFill>
          <p:spPr>
            <a:xfrm>
              <a:off x="4799269" y="2120257"/>
              <a:ext cx="1220531" cy="2470551"/>
            </a:xfrm>
            <a:prstGeom prst="rect">
              <a:avLst/>
            </a:prstGeom>
          </p:spPr>
        </p:pic>
        <p:pic>
          <p:nvPicPr>
            <p:cNvPr id="18" name="Graphic 17" descr="Left Brain with solid fill">
              <a:extLst>
                <a:ext uri="{FF2B5EF4-FFF2-40B4-BE49-F238E27FC236}">
                  <a16:creationId xmlns:a16="http://schemas.microsoft.com/office/drawing/2014/main" id="{C23E2F33-E42E-239B-8B7E-A58D40DE26B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1522"/>
            <a:stretch/>
          </p:blipFill>
          <p:spPr>
            <a:xfrm>
              <a:off x="6096000" y="2120257"/>
              <a:ext cx="1197683" cy="2470551"/>
            </a:xfrm>
            <a:prstGeom prst="rect">
              <a:avLst/>
            </a:prstGeom>
          </p:spPr>
        </p:pic>
        <p:sp>
          <p:nvSpPr>
            <p:cNvPr id="19" name="Plus Sign 18">
              <a:extLst>
                <a:ext uri="{FF2B5EF4-FFF2-40B4-BE49-F238E27FC236}">
                  <a16:creationId xmlns:a16="http://schemas.microsoft.com/office/drawing/2014/main" id="{B2A4C213-F459-E262-00D9-FAE1547CD294}"/>
                </a:ext>
              </a:extLst>
            </p:cNvPr>
            <p:cNvSpPr/>
            <p:nvPr/>
          </p:nvSpPr>
          <p:spPr>
            <a:xfrm>
              <a:off x="5387091" y="3102772"/>
              <a:ext cx="478972" cy="47897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Minus Sign 19">
              <a:extLst>
                <a:ext uri="{FF2B5EF4-FFF2-40B4-BE49-F238E27FC236}">
                  <a16:creationId xmlns:a16="http://schemas.microsoft.com/office/drawing/2014/main" id="{89A4F9EB-B986-003D-DEA4-B2DE31DFFFF7}"/>
                </a:ext>
              </a:extLst>
            </p:cNvPr>
            <p:cNvSpPr/>
            <p:nvPr/>
          </p:nvSpPr>
          <p:spPr>
            <a:xfrm>
              <a:off x="6233621" y="3118356"/>
              <a:ext cx="440528" cy="440528"/>
            </a:xfrm>
            <a:prstGeom prst="mathMinus">
              <a:avLst>
                <a:gd name="adj1" fmla="val 304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2" name="Rectangle 21">
            <a:extLst>
              <a:ext uri="{FF2B5EF4-FFF2-40B4-BE49-F238E27FC236}">
                <a16:creationId xmlns:a16="http://schemas.microsoft.com/office/drawing/2014/main" id="{B2D2823A-5E16-7AD7-6F53-0908175E9DA5}"/>
              </a:ext>
            </a:extLst>
          </p:cNvPr>
          <p:cNvSpPr/>
          <p:nvPr/>
        </p:nvSpPr>
        <p:spPr>
          <a:xfrm>
            <a:off x="2798107" y="3197396"/>
            <a:ext cx="1676943" cy="565450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ectangle 22">
            <a:extLst>
              <a:ext uri="{FF2B5EF4-FFF2-40B4-BE49-F238E27FC236}">
                <a16:creationId xmlns:a16="http://schemas.microsoft.com/office/drawing/2014/main" id="{F6BD5670-4161-6F54-A16F-31F2F32EC53D}"/>
              </a:ext>
            </a:extLst>
          </p:cNvPr>
          <p:cNvSpPr/>
          <p:nvPr/>
        </p:nvSpPr>
        <p:spPr>
          <a:xfrm>
            <a:off x="4573386" y="3197396"/>
            <a:ext cx="1676943" cy="565450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ACD18E81-54A5-9144-B279-054427724415}"/>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E60F5F05-8593-4A02-CA89-26B3689575A0}"/>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Hexagon 25">
            <a:extLst>
              <a:ext uri="{FF2B5EF4-FFF2-40B4-BE49-F238E27FC236}">
                <a16:creationId xmlns:a16="http://schemas.microsoft.com/office/drawing/2014/main" id="{A71807D3-16EA-2662-23A0-5798AC6D53F3}"/>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Hexagon 26">
            <a:extLst>
              <a:ext uri="{FF2B5EF4-FFF2-40B4-BE49-F238E27FC236}">
                <a16:creationId xmlns:a16="http://schemas.microsoft.com/office/drawing/2014/main" id="{6E8FE017-DEA0-2DE3-F69E-C429C1044D85}"/>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Hexagon 27">
            <a:extLst>
              <a:ext uri="{FF2B5EF4-FFF2-40B4-BE49-F238E27FC236}">
                <a16:creationId xmlns:a16="http://schemas.microsoft.com/office/drawing/2014/main" id="{B1011D92-2DD4-B549-9E5A-C9ED13B73032}"/>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4439509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FEABC44-AD66-B39B-7249-D0BD342E7C8E}"/>
              </a:ext>
            </a:extLst>
          </p:cNvPr>
          <p:cNvCxnSpPr>
            <a:cxnSpLocks/>
          </p:cNvCxnSpPr>
          <p:nvPr/>
        </p:nvCxnSpPr>
        <p:spPr>
          <a:xfrm>
            <a:off x="3562876" y="2319549"/>
            <a:ext cx="0" cy="6028180"/>
          </a:xfrm>
          <a:prstGeom prst="line">
            <a:avLst/>
          </a:prstGeom>
          <a:ln w="5715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A656BF3B-80E8-C952-1FB0-F4D77D6AF40B}"/>
              </a:ext>
            </a:extLst>
          </p:cNvPr>
          <p:cNvGrpSpPr/>
          <p:nvPr/>
        </p:nvGrpSpPr>
        <p:grpSpPr>
          <a:xfrm>
            <a:off x="975360" y="2537087"/>
            <a:ext cx="5273040" cy="5357233"/>
            <a:chOff x="1679260" y="2537087"/>
            <a:chExt cx="3767232" cy="3113059"/>
          </a:xfrm>
        </p:grpSpPr>
        <p:sp>
          <p:nvSpPr>
            <p:cNvPr id="7" name="Oval 6">
              <a:extLst>
                <a:ext uri="{FF2B5EF4-FFF2-40B4-BE49-F238E27FC236}">
                  <a16:creationId xmlns:a16="http://schemas.microsoft.com/office/drawing/2014/main" id="{8B50ED0B-491C-A735-8EAE-41F4EAFDD7F8}"/>
                </a:ext>
              </a:extLst>
            </p:cNvPr>
            <p:cNvSpPr/>
            <p:nvPr/>
          </p:nvSpPr>
          <p:spPr>
            <a:xfrm>
              <a:off x="1679260" y="2537087"/>
              <a:ext cx="3767232" cy="311305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2700CD6E-8B08-946A-3443-8D7CE74C743F}"/>
                </a:ext>
              </a:extLst>
            </p:cNvPr>
            <p:cNvSpPr/>
            <p:nvPr/>
          </p:nvSpPr>
          <p:spPr>
            <a:xfrm>
              <a:off x="2097104" y="2629386"/>
              <a:ext cx="2999496" cy="271124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DD6D3B5A-3B71-74AA-801E-FC7D483AF345}"/>
                </a:ext>
              </a:extLst>
            </p:cNvPr>
            <p:cNvSpPr/>
            <p:nvPr/>
          </p:nvSpPr>
          <p:spPr>
            <a:xfrm>
              <a:off x="2408286" y="2782466"/>
              <a:ext cx="2335532" cy="201496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222A1596-38C2-383D-5E9C-8789BC9B56EF}"/>
                </a:ext>
              </a:extLst>
            </p:cNvPr>
            <p:cNvSpPr/>
            <p:nvPr/>
          </p:nvSpPr>
          <p:spPr>
            <a:xfrm>
              <a:off x="2837189" y="2951663"/>
              <a:ext cx="1387717" cy="133368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FC9B6C4F-AA72-B3FF-6D65-949FEE5FF260}"/>
                </a:ext>
              </a:extLst>
            </p:cNvPr>
            <p:cNvSpPr/>
            <p:nvPr/>
          </p:nvSpPr>
          <p:spPr>
            <a:xfrm>
              <a:off x="3162066" y="3074168"/>
              <a:ext cx="801619" cy="85151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6C3888A7-27AC-D278-BD6C-E7426B0D7CDD}"/>
              </a:ext>
            </a:extLst>
          </p:cNvPr>
          <p:cNvSpPr txBox="1"/>
          <p:nvPr/>
        </p:nvSpPr>
        <p:spPr>
          <a:xfrm>
            <a:off x="1077157" y="7819901"/>
            <a:ext cx="1351231" cy="261610"/>
          </a:xfrm>
          <a:prstGeom prst="rect">
            <a:avLst/>
          </a:prstGeom>
          <a:noFill/>
        </p:spPr>
        <p:txBody>
          <a:bodyPr wrap="square" rtlCol="0">
            <a:spAutoFit/>
          </a:bodyPr>
          <a:lstStyle/>
          <a:p>
            <a:pPr algn="ctr"/>
            <a:r>
              <a:rPr lang="en-US" sz="1100" b="1" dirty="0">
                <a:solidFill>
                  <a:schemeClr val="accent1"/>
                </a:solidFill>
                <a:latin typeface="Arial" panose="020B0604020202020204" pitchFamily="34" charset="0"/>
                <a:cs typeface="Arial" panose="020B0604020202020204" pitchFamily="34" charset="0"/>
              </a:rPr>
              <a:t>FORMAL</a:t>
            </a:r>
          </a:p>
        </p:txBody>
      </p:sp>
      <p:sp>
        <p:nvSpPr>
          <p:cNvPr id="15" name="TextBox 14">
            <a:extLst>
              <a:ext uri="{FF2B5EF4-FFF2-40B4-BE49-F238E27FC236}">
                <a16:creationId xmlns:a16="http://schemas.microsoft.com/office/drawing/2014/main" id="{4F5CBC13-4F06-8029-4401-D2BEB2B82B7F}"/>
              </a:ext>
            </a:extLst>
          </p:cNvPr>
          <p:cNvSpPr txBox="1"/>
          <p:nvPr/>
        </p:nvSpPr>
        <p:spPr>
          <a:xfrm>
            <a:off x="4888157" y="7819901"/>
            <a:ext cx="1215712" cy="261610"/>
          </a:xfrm>
          <a:prstGeom prst="rect">
            <a:avLst/>
          </a:prstGeom>
          <a:noFill/>
        </p:spPr>
        <p:txBody>
          <a:bodyPr wrap="square">
            <a:spAutoFit/>
          </a:bodyPr>
          <a:lstStyle/>
          <a:p>
            <a:pPr algn="ctr"/>
            <a:r>
              <a:rPr lang="en-US" sz="1100" b="1" dirty="0">
                <a:solidFill>
                  <a:schemeClr val="accent1"/>
                </a:solidFill>
                <a:latin typeface="Arial" panose="020B0604020202020204" pitchFamily="34" charset="0"/>
                <a:cs typeface="Arial" panose="020B0604020202020204" pitchFamily="34" charset="0"/>
              </a:rPr>
              <a:t>INFORMAL</a:t>
            </a:r>
          </a:p>
        </p:txBody>
      </p:sp>
      <p:grpSp>
        <p:nvGrpSpPr>
          <p:cNvPr id="16" name="Group 15">
            <a:extLst>
              <a:ext uri="{FF2B5EF4-FFF2-40B4-BE49-F238E27FC236}">
                <a16:creationId xmlns:a16="http://schemas.microsoft.com/office/drawing/2014/main" id="{EF834085-63AC-DA67-C0E1-7EB44FC7B9CA}"/>
              </a:ext>
            </a:extLst>
          </p:cNvPr>
          <p:cNvGrpSpPr/>
          <p:nvPr/>
        </p:nvGrpSpPr>
        <p:grpSpPr>
          <a:xfrm>
            <a:off x="3429000" y="3819528"/>
            <a:ext cx="345378" cy="767727"/>
            <a:chOff x="3524508" y="2679091"/>
            <a:chExt cx="327409" cy="727787"/>
          </a:xfrm>
          <a:solidFill>
            <a:schemeClr val="accent1"/>
          </a:solidFill>
        </p:grpSpPr>
        <p:sp>
          <p:nvSpPr>
            <p:cNvPr id="17" name="Round Same Side Corner Rectangle 46">
              <a:extLst>
                <a:ext uri="{FF2B5EF4-FFF2-40B4-BE49-F238E27FC236}">
                  <a16:creationId xmlns:a16="http://schemas.microsoft.com/office/drawing/2014/main" id="{017F1B76-1FF8-DC13-B7A3-941786F97B1D}"/>
                </a:ext>
              </a:extLst>
            </p:cNvPr>
            <p:cNvSpPr/>
            <p:nvPr/>
          </p:nvSpPr>
          <p:spPr>
            <a:xfrm>
              <a:off x="3526909" y="3062732"/>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D2E4F193-E380-F358-2BEB-C5F843B83595}"/>
                </a:ext>
              </a:extLst>
            </p:cNvPr>
            <p:cNvSpPr/>
            <p:nvPr/>
          </p:nvSpPr>
          <p:spPr>
            <a:xfrm>
              <a:off x="3524508" y="2679091"/>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A1696518-8349-EFD6-212A-C128061A49AC}"/>
              </a:ext>
            </a:extLst>
          </p:cNvPr>
          <p:cNvSpPr txBox="1"/>
          <p:nvPr/>
        </p:nvSpPr>
        <p:spPr>
          <a:xfrm>
            <a:off x="996286" y="713169"/>
            <a:ext cx="5252113" cy="738664"/>
          </a:xfrm>
          <a:prstGeom prst="rect">
            <a:avLst/>
          </a:prstGeom>
          <a:noFill/>
        </p:spPr>
        <p:txBody>
          <a:bodyPr wrap="square">
            <a:spAutoFit/>
          </a:bodyPr>
          <a:lstStyle/>
          <a:p>
            <a:pPr>
              <a:spcAft>
                <a:spcPts val="1800"/>
              </a:spcAft>
            </a:pPr>
            <a:r>
              <a:rPr lang="en-US" sz="1400" b="1" spc="300" dirty="0">
                <a:solidFill>
                  <a:schemeClr val="bg1"/>
                </a:solidFill>
                <a:highlight>
                  <a:srgbClr val="954D84"/>
                </a:highlight>
                <a:latin typeface="Calibri"/>
                <a:ea typeface="Calibri"/>
                <a:cs typeface="Calibri"/>
                <a:sym typeface="Calibri"/>
              </a:rPr>
              <a:t>SESIÓN 2: ¿ CUÁL ES EL SISTEMA DE PROTECCIÓN DE LA INFANCIA OFICIAL EN MI CONTEXTO?</a:t>
            </a:r>
          </a:p>
        </p:txBody>
      </p:sp>
      <p:sp>
        <p:nvSpPr>
          <p:cNvPr id="23" name="TextBox 22">
            <a:extLst>
              <a:ext uri="{FF2B5EF4-FFF2-40B4-BE49-F238E27FC236}">
                <a16:creationId xmlns:a16="http://schemas.microsoft.com/office/drawing/2014/main" id="{CBF59116-FE66-11E1-7CC6-B1CDF95FEB7F}"/>
              </a:ext>
            </a:extLst>
          </p:cNvPr>
          <p:cNvSpPr txBox="1"/>
          <p:nvPr/>
        </p:nvSpPr>
        <p:spPr>
          <a:xfrm>
            <a:off x="996286" y="1709954"/>
            <a:ext cx="5273039" cy="276999"/>
          </a:xfrm>
          <a:prstGeom prst="rect">
            <a:avLst/>
          </a:prstGeom>
          <a:noFill/>
        </p:spPr>
        <p:txBody>
          <a:bodyPr wrap="square" rtlCol="0">
            <a:spAutoFit/>
          </a:bodyPr>
          <a:lstStyle/>
          <a:p>
            <a:r>
              <a:rPr lang="en-US" sz="1200" b="1" spc="300" dirty="0">
                <a:solidFill>
                  <a:schemeClr val="tx1"/>
                </a:solidFill>
              </a:rPr>
              <a:t>SISTEMA DE PROTECCIÓN DE LA INFANCIA</a:t>
            </a:r>
          </a:p>
        </p:txBody>
      </p:sp>
      <p:sp>
        <p:nvSpPr>
          <p:cNvPr id="24" name="Hexagon 23">
            <a:extLst>
              <a:ext uri="{FF2B5EF4-FFF2-40B4-BE49-F238E27FC236}">
                <a16:creationId xmlns:a16="http://schemas.microsoft.com/office/drawing/2014/main" id="{D5A53750-DD3C-09B3-93B2-8945B6A66EF4}"/>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Hexagon 26">
            <a:extLst>
              <a:ext uri="{FF2B5EF4-FFF2-40B4-BE49-F238E27FC236}">
                <a16:creationId xmlns:a16="http://schemas.microsoft.com/office/drawing/2014/main" id="{42F5BB65-D3AF-5877-4FEA-C1DDF4BA4CAD}"/>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Hexagon 27">
            <a:extLst>
              <a:ext uri="{FF2B5EF4-FFF2-40B4-BE49-F238E27FC236}">
                <a16:creationId xmlns:a16="http://schemas.microsoft.com/office/drawing/2014/main" id="{80E0E507-3925-287A-F095-58FF18DB7E91}"/>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Hexagon 29">
            <a:extLst>
              <a:ext uri="{FF2B5EF4-FFF2-40B4-BE49-F238E27FC236}">
                <a16:creationId xmlns:a16="http://schemas.microsoft.com/office/drawing/2014/main" id="{148BE15D-19E1-CC96-9123-2BCA15DD0758}"/>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Hexagon 30">
            <a:extLst>
              <a:ext uri="{FF2B5EF4-FFF2-40B4-BE49-F238E27FC236}">
                <a16:creationId xmlns:a16="http://schemas.microsoft.com/office/drawing/2014/main" id="{68DBEDDA-DA31-4FD0-06F7-34EBC5A59478}"/>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B62ADA2F-14E9-8017-01F3-44E786F8884B}"/>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58411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F04EA9C-63B8-9D6A-C608-A1CC504F3D8C}"/>
              </a:ext>
            </a:extLst>
          </p:cNvPr>
          <p:cNvGraphicFramePr>
            <a:graphicFrameLocks noGrp="1"/>
          </p:cNvGraphicFramePr>
          <p:nvPr>
            <p:extLst>
              <p:ext uri="{D42A27DB-BD31-4B8C-83A1-F6EECF244321}">
                <p14:modId xmlns:p14="http://schemas.microsoft.com/office/powerpoint/2010/main" val="3882321523"/>
              </p:ext>
            </p:extLst>
          </p:nvPr>
        </p:nvGraphicFramePr>
        <p:xfrm>
          <a:off x="996286" y="2039796"/>
          <a:ext cx="5252114" cy="6817360"/>
        </p:xfrm>
        <a:graphic>
          <a:graphicData uri="http://schemas.openxmlformats.org/drawingml/2006/table">
            <a:tbl>
              <a:tblPr>
                <a:tableStyleId>{5C22544A-7EE6-4342-B048-85BDC9FD1C3A}</a:tableStyleId>
              </a:tblPr>
              <a:tblGrid>
                <a:gridCol w="2626057">
                  <a:extLst>
                    <a:ext uri="{9D8B030D-6E8A-4147-A177-3AD203B41FA5}">
                      <a16:colId xmlns:a16="http://schemas.microsoft.com/office/drawing/2014/main" val="2683468950"/>
                    </a:ext>
                  </a:extLst>
                </a:gridCol>
                <a:gridCol w="2626057">
                  <a:extLst>
                    <a:ext uri="{9D8B030D-6E8A-4147-A177-3AD203B41FA5}">
                      <a16:colId xmlns:a16="http://schemas.microsoft.com/office/drawing/2014/main" val="3233633829"/>
                    </a:ext>
                  </a:extLst>
                </a:gridCol>
              </a:tblGrid>
              <a:tr h="6174839">
                <a:tc>
                  <a:txBody>
                    <a:bodyPr/>
                    <a:lstStyle/>
                    <a:p>
                      <a:pPr marL="171450" marR="0" indent="-171450" algn="l" defTabSz="685800" rtl="0" eaLnBrk="1" fontAlgn="ctr" latinLnBrk="0" hangingPunct="1">
                        <a:lnSpc>
                          <a:spcPct val="100000"/>
                        </a:lnSpc>
                        <a:spcBef>
                          <a:spcPts val="0"/>
                        </a:spcBef>
                        <a:spcAft>
                          <a:spcPts val="800"/>
                        </a:spcAft>
                        <a:buClrTx/>
                        <a:buSzTx/>
                        <a:buFont typeface="Arial" panose="020B0604020202020204" pitchFamily="34" charset="0"/>
                        <a:buChar char="•"/>
                        <a:tabLst/>
                        <a:defRPr/>
                      </a:pPr>
                      <a:r>
                        <a:rPr lang="es-ES_tradnl" sz="1200" u="none" strike="noStrike" noProof="0">
                          <a:solidFill>
                            <a:schemeClr val="tx1"/>
                          </a:solidFill>
                          <a:effectLst/>
                        </a:rPr>
                        <a:t>Violencia y/o maltrato físico</a:t>
                      </a:r>
                    </a:p>
                    <a:p>
                      <a:pPr marL="171450" marR="0" indent="-171450" algn="l" defTabSz="685800" rtl="0" eaLnBrk="1" fontAlgn="ctr" latinLnBrk="0" hangingPunct="1">
                        <a:lnSpc>
                          <a:spcPct val="100000"/>
                        </a:lnSpc>
                        <a:spcBef>
                          <a:spcPts val="0"/>
                        </a:spcBef>
                        <a:spcAft>
                          <a:spcPts val="800"/>
                        </a:spcAft>
                        <a:buClrTx/>
                        <a:buSzTx/>
                        <a:buFont typeface="Arial" panose="020B0604020202020204" pitchFamily="34" charset="0"/>
                        <a:buChar char="•"/>
                        <a:tabLst/>
                        <a:defRPr/>
                      </a:pPr>
                      <a:r>
                        <a:rPr lang="es-ES_tradnl" sz="1200" u="none" strike="noStrike" noProof="0">
                          <a:solidFill>
                            <a:schemeClr val="tx1"/>
                          </a:solidFill>
                          <a:effectLst/>
                        </a:rPr>
                        <a:t>Violencia y/o abuso sexual</a:t>
                      </a:r>
                    </a:p>
                    <a:p>
                      <a:pPr marL="171450" indent="-171450" algn="l" fontAlgn="ctr">
                        <a:spcAft>
                          <a:spcPts val="800"/>
                        </a:spcAft>
                        <a:buFont typeface="Arial" panose="020B0604020202020204" pitchFamily="34" charset="0"/>
                        <a:buChar char="•"/>
                      </a:pPr>
                      <a:r>
                        <a:rPr lang="es-ES_tradnl" sz="1200" u="none" strike="noStrike" noProof="0">
                          <a:solidFill>
                            <a:schemeClr val="tx1"/>
                          </a:solidFill>
                          <a:effectLst/>
                        </a:rPr>
                        <a:t>Violación</a:t>
                      </a:r>
                    </a:p>
                    <a:p>
                      <a:pPr marL="171450" marR="0" indent="-171450" algn="l" defTabSz="685800" rtl="0" eaLnBrk="1" fontAlgn="ctr" latinLnBrk="0" hangingPunct="1">
                        <a:lnSpc>
                          <a:spcPct val="100000"/>
                        </a:lnSpc>
                        <a:spcBef>
                          <a:spcPts val="0"/>
                        </a:spcBef>
                        <a:spcAft>
                          <a:spcPts val="800"/>
                        </a:spcAft>
                        <a:buClrTx/>
                        <a:buSzTx/>
                        <a:buFont typeface="Arial" panose="020B0604020202020204" pitchFamily="34" charset="0"/>
                        <a:buChar char="•"/>
                        <a:tabLst/>
                        <a:defRPr/>
                      </a:pPr>
                      <a:r>
                        <a:rPr lang="es-ES_tradnl" sz="1200" u="none" strike="noStrike" noProof="0">
                          <a:solidFill>
                            <a:schemeClr val="tx1"/>
                          </a:solidFill>
                          <a:effectLst/>
                        </a:rPr>
                        <a:t>Violencia y/o maltrato emocional o psicológico</a:t>
                      </a:r>
                    </a:p>
                    <a:p>
                      <a:pPr marL="171450" indent="-171450" algn="l" fontAlgn="ctr">
                        <a:spcAft>
                          <a:spcPts val="800"/>
                        </a:spcAft>
                        <a:buFont typeface="Arial" panose="020B0604020202020204" pitchFamily="34" charset="0"/>
                        <a:buChar char="•"/>
                      </a:pPr>
                      <a:r>
                        <a:rPr lang="es-ES_tradnl" sz="1200" u="none" strike="noStrike" noProof="0">
                          <a:solidFill>
                            <a:schemeClr val="tx1"/>
                          </a:solidFill>
                          <a:effectLst/>
                        </a:rPr>
                        <a:t>Negligencia</a:t>
                      </a:r>
                    </a:p>
                    <a:p>
                      <a:pPr marL="171450" indent="-171450" algn="l" fontAlgn="ctr">
                        <a:spcAft>
                          <a:spcPts val="800"/>
                        </a:spcAft>
                        <a:buFont typeface="Arial" panose="020B0604020202020204" pitchFamily="34" charset="0"/>
                        <a:buChar char="•"/>
                      </a:pPr>
                      <a:r>
                        <a:rPr lang="es-ES_tradnl" sz="1200" u="none" strike="noStrike" noProof="0">
                          <a:solidFill>
                            <a:schemeClr val="tx1"/>
                          </a:solidFill>
                          <a:effectLst/>
                        </a:rPr>
                        <a:t>Abandono</a:t>
                      </a:r>
                    </a:p>
                    <a:p>
                      <a:pPr marL="171450" indent="-171450" algn="l" fontAlgn="ctr">
                        <a:spcAft>
                          <a:spcPts val="800"/>
                        </a:spcAft>
                        <a:buFont typeface="Arial" panose="020B0604020202020204" pitchFamily="34" charset="0"/>
                        <a:buChar char="•"/>
                      </a:pPr>
                      <a:r>
                        <a:rPr lang="es-ES_tradnl" sz="1200" u="none" strike="noStrike" noProof="0">
                          <a:solidFill>
                            <a:schemeClr val="tx1"/>
                          </a:solidFill>
                          <a:effectLst/>
                        </a:rPr>
                        <a:t>Trabajo infantil (no peores formas)</a:t>
                      </a:r>
                    </a:p>
                    <a:p>
                      <a:pPr marL="171450" indent="-171450" algn="l" fontAlgn="ctr">
                        <a:spcAft>
                          <a:spcPts val="800"/>
                        </a:spcAft>
                        <a:buFont typeface="Arial" panose="020B0604020202020204" pitchFamily="34" charset="0"/>
                        <a:buChar char="•"/>
                      </a:pPr>
                      <a:r>
                        <a:rPr lang="es-ES_tradnl" sz="1200" u="none" strike="noStrike" noProof="0">
                          <a:solidFill>
                            <a:schemeClr val="tx1"/>
                          </a:solidFill>
                          <a:effectLst/>
                        </a:rPr>
                        <a:t>Trabajos peligrosos</a:t>
                      </a:r>
                    </a:p>
                    <a:p>
                      <a:pPr marL="171450" indent="-171450" algn="l" fontAlgn="ctr">
                        <a:spcAft>
                          <a:spcPts val="800"/>
                        </a:spcAft>
                        <a:buFont typeface="Arial" panose="020B0604020202020204" pitchFamily="34" charset="0"/>
                        <a:buChar char="•"/>
                      </a:pPr>
                      <a:r>
                        <a:rPr lang="es-ES_tradnl" sz="1200" u="none" strike="noStrike" noProof="0">
                          <a:solidFill>
                            <a:schemeClr val="tx1"/>
                          </a:solidFill>
                          <a:effectLst/>
                        </a:rPr>
                        <a:t>Explotación sexual</a:t>
                      </a:r>
                    </a:p>
                    <a:p>
                      <a:pPr marL="171450" marR="0" indent="-171450" algn="l" defTabSz="685800" rtl="0" eaLnBrk="1" fontAlgn="ctr" latinLnBrk="0" hangingPunct="1">
                        <a:lnSpc>
                          <a:spcPct val="100000"/>
                        </a:lnSpc>
                        <a:spcBef>
                          <a:spcPts val="0"/>
                        </a:spcBef>
                        <a:spcAft>
                          <a:spcPts val="800"/>
                        </a:spcAft>
                        <a:buClrTx/>
                        <a:buSzTx/>
                        <a:buFont typeface="Arial" panose="020B0604020202020204" pitchFamily="34" charset="0"/>
                        <a:buChar char="•"/>
                        <a:tabLst/>
                        <a:defRPr/>
                      </a:pPr>
                      <a:r>
                        <a:rPr lang="es-ES_tradnl" sz="1200" u="none" strike="noStrike" noProof="0">
                          <a:solidFill>
                            <a:schemeClr val="tx1"/>
                          </a:solidFill>
                          <a:effectLst/>
                        </a:rPr>
                        <a:t>Esclavitud / venta / secuestro / trata / trabajo forzado</a:t>
                      </a:r>
                    </a:p>
                    <a:p>
                      <a:pPr marL="171450" indent="-171450" algn="l" fontAlgn="ctr">
                        <a:spcAft>
                          <a:spcPts val="800"/>
                        </a:spcAft>
                        <a:buFont typeface="Arial" panose="020B0604020202020204" pitchFamily="34" charset="0"/>
                        <a:buChar char="•"/>
                      </a:pPr>
                      <a:r>
                        <a:rPr lang="es-ES_tradnl" sz="1200" u="none" strike="noStrike" noProof="0">
                          <a:solidFill>
                            <a:schemeClr val="tx1"/>
                          </a:solidFill>
                          <a:effectLst/>
                        </a:rPr>
                        <a:t>En conflicto con la ley</a:t>
                      </a:r>
                    </a:p>
                    <a:p>
                      <a:pPr marL="171450" marR="0" indent="-171450" algn="l" defTabSz="685800" rtl="0" eaLnBrk="1" fontAlgn="ctr" latinLnBrk="0" hangingPunct="1">
                        <a:lnSpc>
                          <a:spcPct val="100000"/>
                        </a:lnSpc>
                        <a:spcBef>
                          <a:spcPts val="0"/>
                        </a:spcBef>
                        <a:spcAft>
                          <a:spcPts val="800"/>
                        </a:spcAft>
                        <a:buClrTx/>
                        <a:buSzTx/>
                        <a:buFont typeface="Arial" panose="020B0604020202020204" pitchFamily="34" charset="0"/>
                        <a:buChar char="•"/>
                        <a:tabLst/>
                        <a:defRPr/>
                      </a:pPr>
                      <a:r>
                        <a:rPr lang="es-ES_tradnl" sz="1200" u="none" strike="noStrike" noProof="0">
                          <a:solidFill>
                            <a:schemeClr val="tx1"/>
                          </a:solidFill>
                          <a:effectLst/>
                        </a:rPr>
                        <a:t>Vínculos con fuerzas o grupos armados</a:t>
                      </a:r>
                    </a:p>
                    <a:p>
                      <a:pPr marL="171450" marR="0" indent="-171450" algn="l" defTabSz="685800" rtl="0" eaLnBrk="1" fontAlgn="ctr" latinLnBrk="0" hangingPunct="1">
                        <a:lnSpc>
                          <a:spcPct val="100000"/>
                        </a:lnSpc>
                        <a:spcBef>
                          <a:spcPts val="0"/>
                        </a:spcBef>
                        <a:spcAft>
                          <a:spcPts val="800"/>
                        </a:spcAft>
                        <a:buClrTx/>
                        <a:buSzTx/>
                        <a:buFont typeface="Arial" panose="020B0604020202020204" pitchFamily="34" charset="0"/>
                        <a:buChar char="•"/>
                        <a:tabLst/>
                        <a:defRPr/>
                      </a:pPr>
                      <a:r>
                        <a:rPr lang="es-ES_tradnl" sz="1200" u="none" strike="noStrike" noProof="0">
                          <a:solidFill>
                            <a:schemeClr val="tx1"/>
                          </a:solidFill>
                          <a:effectLst/>
                        </a:rPr>
                        <a:t>Menor privada/o de la libertad / detenida/o</a:t>
                      </a:r>
                    </a:p>
                    <a:p>
                      <a:pPr marL="171450" indent="-171450" algn="l" fontAlgn="ctr">
                        <a:spcAft>
                          <a:spcPts val="800"/>
                        </a:spcAft>
                        <a:buFont typeface="Arial" panose="020B0604020202020204" pitchFamily="34" charset="0"/>
                        <a:buChar char="•"/>
                      </a:pPr>
                      <a:r>
                        <a:rPr lang="es-ES_tradnl" sz="1200" u="none" strike="noStrike" noProof="0">
                          <a:solidFill>
                            <a:schemeClr val="tx1"/>
                          </a:solidFill>
                          <a:effectLst/>
                        </a:rPr>
                        <a:t>Enfermedad grave</a:t>
                      </a:r>
                    </a:p>
                    <a:p>
                      <a:pPr marL="171450" marR="0" indent="-171450" algn="l" defTabSz="685800" rtl="0" eaLnBrk="1" fontAlgn="ctr" latinLnBrk="0" hangingPunct="1">
                        <a:lnSpc>
                          <a:spcPct val="100000"/>
                        </a:lnSpc>
                        <a:spcBef>
                          <a:spcPts val="0"/>
                        </a:spcBef>
                        <a:spcAft>
                          <a:spcPts val="800"/>
                        </a:spcAft>
                        <a:buClrTx/>
                        <a:buSzTx/>
                        <a:buFont typeface="Arial" panose="020B0604020202020204" pitchFamily="34" charset="0"/>
                        <a:buChar char="•"/>
                        <a:tabLst/>
                        <a:defRPr/>
                      </a:pPr>
                      <a:r>
                        <a:rPr lang="es-ES_tradnl" sz="1200" u="none" strike="noStrike" noProof="0">
                          <a:solidFill>
                            <a:schemeClr val="tx1"/>
                          </a:solidFill>
                          <a:effectLst/>
                        </a:rPr>
                        <a:t>Dificultad funcional (para ver, incluso con gafas)</a:t>
                      </a:r>
                    </a:p>
                    <a:p>
                      <a:pPr marL="171450" marR="0" indent="-171450" algn="l" defTabSz="685800" rtl="0" eaLnBrk="1" fontAlgn="ctr" latinLnBrk="0" hangingPunct="1">
                        <a:lnSpc>
                          <a:spcPct val="100000"/>
                        </a:lnSpc>
                        <a:spcBef>
                          <a:spcPts val="0"/>
                        </a:spcBef>
                        <a:spcAft>
                          <a:spcPts val="800"/>
                        </a:spcAft>
                        <a:buClrTx/>
                        <a:buSzTx/>
                        <a:buFont typeface="Arial" panose="020B0604020202020204" pitchFamily="34" charset="0"/>
                        <a:buChar char="•"/>
                        <a:tabLst/>
                        <a:defRPr/>
                      </a:pPr>
                      <a:r>
                        <a:rPr lang="es-ES_tradnl" sz="1200" u="none" strike="noStrike" noProof="0">
                          <a:solidFill>
                            <a:schemeClr val="tx1"/>
                          </a:solidFill>
                          <a:effectLst/>
                        </a:rPr>
                        <a:t>Dificultad funcional (para oír, aunque utilice audífonos)</a:t>
                      </a:r>
                    </a:p>
                    <a:p>
                      <a:pPr marL="171450" marR="0" indent="-171450" algn="l" defTabSz="685800" rtl="0" eaLnBrk="1" fontAlgn="ctr" latinLnBrk="0" hangingPunct="1">
                        <a:lnSpc>
                          <a:spcPct val="100000"/>
                        </a:lnSpc>
                        <a:spcBef>
                          <a:spcPts val="0"/>
                        </a:spcBef>
                        <a:spcAft>
                          <a:spcPts val="800"/>
                        </a:spcAft>
                        <a:buClrTx/>
                        <a:buSzTx/>
                        <a:buFont typeface="Arial" panose="020B0604020202020204" pitchFamily="34" charset="0"/>
                        <a:buChar char="•"/>
                        <a:tabLst/>
                        <a:defRPr/>
                      </a:pPr>
                      <a:r>
                        <a:rPr lang="es-ES_tradnl" sz="1200" u="none" strike="noStrike" noProof="0">
                          <a:solidFill>
                            <a:schemeClr val="tx1"/>
                          </a:solidFill>
                          <a:effectLst/>
                        </a:rPr>
                        <a:t>Dificultad funcional (para caminar o utilizar partes de su cuerpo).</a:t>
                      </a:r>
                    </a:p>
                    <a:p>
                      <a:pPr marL="171450" marR="0" indent="-171450" algn="l" defTabSz="685800" rtl="0" eaLnBrk="1" fontAlgn="ctr" latinLnBrk="0" hangingPunct="1">
                        <a:lnSpc>
                          <a:spcPct val="100000"/>
                        </a:lnSpc>
                        <a:spcBef>
                          <a:spcPts val="0"/>
                        </a:spcBef>
                        <a:spcAft>
                          <a:spcPts val="800"/>
                        </a:spcAft>
                        <a:buClrTx/>
                        <a:buSzTx/>
                        <a:buFont typeface="Arial" panose="020B0604020202020204" pitchFamily="34" charset="0"/>
                        <a:buChar char="•"/>
                        <a:tabLst/>
                        <a:defRPr/>
                      </a:pPr>
                      <a:r>
                        <a:rPr lang="es-ES_tradnl" sz="1200" u="none" strike="noStrike" noProof="0">
                          <a:solidFill>
                            <a:schemeClr val="tx1"/>
                          </a:solidFill>
                          <a:effectLst/>
                        </a:rPr>
                        <a:t>Menor no acompañado/a</a:t>
                      </a:r>
                    </a:p>
                    <a:p>
                      <a:pPr marL="171450" indent="-171450" algn="l" fontAlgn="ctr">
                        <a:spcAft>
                          <a:spcPts val="800"/>
                        </a:spcAft>
                        <a:buFont typeface="Arial" panose="020B0604020202020204" pitchFamily="34" charset="0"/>
                        <a:buChar char="•"/>
                      </a:pPr>
                      <a:r>
                        <a:rPr lang="es-ES_tradnl" sz="1200" u="none" strike="noStrike" noProof="0">
                          <a:solidFill>
                            <a:schemeClr val="tx1"/>
                          </a:solidFill>
                          <a:effectLst/>
                        </a:rPr>
                        <a:t>Menor separado/a</a:t>
                      </a:r>
                    </a:p>
                  </a:txBody>
                  <a:tcPr>
                    <a:noFill/>
                  </a:tcPr>
                </a:tc>
                <a:tc>
                  <a:txBody>
                    <a:bodyPr/>
                    <a:lstStyle/>
                    <a:p>
                      <a:pPr marL="171450" marR="0" lvl="0" indent="-171450" algn="l" defTabSz="685800" rtl="0" eaLnBrk="1" fontAlgn="ctr" latinLnBrk="0" hangingPunct="1">
                        <a:lnSpc>
                          <a:spcPct val="100000"/>
                        </a:lnSpc>
                        <a:spcBef>
                          <a:spcPts val="0"/>
                        </a:spcBef>
                        <a:spcAft>
                          <a:spcPts val="800"/>
                        </a:spcAft>
                        <a:buClrTx/>
                        <a:buSzTx/>
                        <a:buFont typeface="Arial" panose="020B0604020202020204" pitchFamily="34" charset="0"/>
                        <a:buChar char="•"/>
                        <a:tabLst/>
                        <a:defRPr/>
                      </a:pPr>
                      <a:r>
                        <a:rPr lang="es-ES_tradnl" sz="1200" u="none" strike="noStrike" noProof="0" dirty="0">
                          <a:solidFill>
                            <a:schemeClr val="tx1"/>
                          </a:solidFill>
                          <a:effectLst/>
                        </a:rPr>
                        <a:t>Huérfano/a </a:t>
                      </a:r>
                    </a:p>
                    <a:p>
                      <a:pPr marL="171450" indent="-171450" algn="l" fontAlgn="ctr">
                        <a:spcAft>
                          <a:spcPts val="800"/>
                        </a:spcAft>
                        <a:buFont typeface="Arial" panose="020B0604020202020204" pitchFamily="34" charset="0"/>
                        <a:buChar char="•"/>
                      </a:pPr>
                      <a:r>
                        <a:rPr lang="es-ES_tradnl" sz="1200" u="none" strike="noStrike" noProof="0" dirty="0">
                          <a:solidFill>
                            <a:schemeClr val="tx1"/>
                          </a:solidFill>
                          <a:effectLst/>
                        </a:rPr>
                        <a:t>Malestar psicosocial</a:t>
                      </a:r>
                    </a:p>
                    <a:p>
                      <a:pPr marL="171450" indent="-171450" algn="l" fontAlgn="ctr">
                        <a:spcAft>
                          <a:spcPts val="800"/>
                        </a:spcAft>
                        <a:buFont typeface="Arial" panose="020B0604020202020204" pitchFamily="34" charset="0"/>
                        <a:buChar char="•"/>
                      </a:pPr>
                      <a:r>
                        <a:rPr lang="es-ES_tradnl" sz="1200" u="none" strike="noStrike" noProof="0" dirty="0">
                          <a:solidFill>
                            <a:schemeClr val="tx1"/>
                          </a:solidFill>
                          <a:effectLst/>
                        </a:rPr>
                        <a:t>Trastorno mental</a:t>
                      </a:r>
                    </a:p>
                    <a:p>
                      <a:pPr marL="171450" indent="-171450" algn="l" fontAlgn="ctr">
                        <a:spcAft>
                          <a:spcPts val="800"/>
                        </a:spcAft>
                        <a:buFont typeface="Arial" panose="020B0604020202020204" pitchFamily="34" charset="0"/>
                        <a:buChar char="•"/>
                      </a:pPr>
                      <a:r>
                        <a:rPr lang="es-ES_tradnl" sz="1200" u="none" strike="noStrike" noProof="0" dirty="0">
                          <a:solidFill>
                            <a:schemeClr val="tx1"/>
                          </a:solidFill>
                          <a:effectLst/>
                        </a:rPr>
                        <a:t>Abuso de sustancias y adicción (menores)</a:t>
                      </a:r>
                    </a:p>
                    <a:p>
                      <a:pPr marL="171450" marR="0" indent="-171450" algn="l" defTabSz="685800" rtl="0" eaLnBrk="1" fontAlgn="ctr" latinLnBrk="0" hangingPunct="1">
                        <a:lnSpc>
                          <a:spcPct val="100000"/>
                        </a:lnSpc>
                        <a:spcBef>
                          <a:spcPts val="0"/>
                        </a:spcBef>
                        <a:spcAft>
                          <a:spcPts val="800"/>
                        </a:spcAft>
                        <a:buClrTx/>
                        <a:buSzTx/>
                        <a:buFont typeface="Arial" panose="020B0604020202020204" pitchFamily="34" charset="0"/>
                        <a:buChar char="•"/>
                        <a:tabLst/>
                        <a:defRPr/>
                      </a:pPr>
                      <a:r>
                        <a:rPr lang="es-ES_tradnl" sz="1200" u="none" strike="noStrike" noProof="0" dirty="0">
                          <a:solidFill>
                            <a:schemeClr val="tx1"/>
                          </a:solidFill>
                          <a:effectLst/>
                        </a:rPr>
                        <a:t>Menor perteneciente a un grupo marginado o discriminado</a:t>
                      </a:r>
                    </a:p>
                    <a:p>
                      <a:pPr marL="171450" marR="0" indent="-171450" algn="l" defTabSz="685800" rtl="0" eaLnBrk="1" fontAlgn="ctr" latinLnBrk="0" hangingPunct="1">
                        <a:lnSpc>
                          <a:spcPct val="100000"/>
                        </a:lnSpc>
                        <a:spcBef>
                          <a:spcPts val="0"/>
                        </a:spcBef>
                        <a:spcAft>
                          <a:spcPts val="800"/>
                        </a:spcAft>
                        <a:buClrTx/>
                        <a:buSzTx/>
                        <a:buFont typeface="Arial" panose="020B0604020202020204" pitchFamily="34" charset="0"/>
                        <a:buChar char="•"/>
                        <a:tabLst/>
                        <a:defRPr/>
                      </a:pPr>
                      <a:r>
                        <a:rPr lang="es-ES_tradnl" sz="1200" u="none" strike="noStrike" noProof="0" dirty="0">
                          <a:solidFill>
                            <a:schemeClr val="tx1"/>
                          </a:solidFill>
                          <a:effectLst/>
                        </a:rPr>
                        <a:t>Carece de documentación / registro de nacimiento</a:t>
                      </a:r>
                    </a:p>
                    <a:p>
                      <a:pPr marL="171450" indent="-171450" algn="l" fontAlgn="ctr">
                        <a:spcAft>
                          <a:spcPts val="800"/>
                        </a:spcAft>
                        <a:buFont typeface="Arial" panose="020B0604020202020204" pitchFamily="34" charset="0"/>
                        <a:buChar char="•"/>
                      </a:pPr>
                      <a:r>
                        <a:rPr lang="es-ES_tradnl" sz="1200" u="none" strike="noStrike" noProof="0" dirty="0">
                          <a:solidFill>
                            <a:schemeClr val="tx1"/>
                          </a:solidFill>
                          <a:effectLst/>
                        </a:rPr>
                        <a:t>Matrimonio infantil</a:t>
                      </a:r>
                    </a:p>
                    <a:p>
                      <a:pPr marL="171450" indent="-171450" algn="l" fontAlgn="ctr">
                        <a:spcAft>
                          <a:spcPts val="800"/>
                        </a:spcAft>
                        <a:buFont typeface="Arial" panose="020B0604020202020204" pitchFamily="34" charset="0"/>
                        <a:buChar char="•"/>
                      </a:pPr>
                      <a:r>
                        <a:rPr lang="es-ES_tradnl" sz="1200" u="none" strike="noStrike" noProof="0" dirty="0">
                          <a:solidFill>
                            <a:schemeClr val="tx1"/>
                          </a:solidFill>
                          <a:effectLst/>
                        </a:rPr>
                        <a:t>Mutilación genital femenina (MGF)</a:t>
                      </a:r>
                    </a:p>
                    <a:p>
                      <a:pPr marL="171450" marR="0" indent="-171450" algn="l" defTabSz="685800" rtl="0" eaLnBrk="1" fontAlgn="ctr" latinLnBrk="0" hangingPunct="1">
                        <a:lnSpc>
                          <a:spcPct val="100000"/>
                        </a:lnSpc>
                        <a:spcBef>
                          <a:spcPts val="0"/>
                        </a:spcBef>
                        <a:spcAft>
                          <a:spcPts val="800"/>
                        </a:spcAft>
                        <a:buClrTx/>
                        <a:buSzTx/>
                        <a:buFont typeface="Arial" panose="020B0604020202020204" pitchFamily="34" charset="0"/>
                        <a:buChar char="•"/>
                        <a:tabLst/>
                        <a:defRPr/>
                      </a:pPr>
                      <a:r>
                        <a:rPr lang="es-ES_tradnl" sz="1200" u="none" strike="noStrike" noProof="0" dirty="0">
                          <a:solidFill>
                            <a:schemeClr val="tx1"/>
                          </a:solidFill>
                          <a:effectLst/>
                        </a:rPr>
                        <a:t>Embarazo / o menor que es padre/madre</a:t>
                      </a:r>
                    </a:p>
                    <a:p>
                      <a:pPr marL="171450" indent="-171450" algn="l" fontAlgn="ctr">
                        <a:spcAft>
                          <a:spcPts val="800"/>
                        </a:spcAft>
                        <a:buFont typeface="Arial" panose="020B0604020202020204" pitchFamily="34" charset="0"/>
                        <a:buChar char="•"/>
                      </a:pPr>
                      <a:r>
                        <a:rPr lang="es-ES_tradnl" sz="1200" u="none" strike="noStrike" noProof="0" dirty="0">
                          <a:solidFill>
                            <a:schemeClr val="tx1"/>
                          </a:solidFill>
                          <a:effectLst/>
                        </a:rPr>
                        <a:t>Denegación de recursos, oportunidades o servicios</a:t>
                      </a:r>
                    </a:p>
                    <a:p>
                      <a:pPr marL="171450" marR="0" lvl="0" indent="-171450" algn="l" defTabSz="685800" rtl="0" eaLnBrk="1" fontAlgn="ctr" latinLnBrk="0" hangingPunct="1">
                        <a:lnSpc>
                          <a:spcPct val="100000"/>
                        </a:lnSpc>
                        <a:spcBef>
                          <a:spcPts val="0"/>
                        </a:spcBef>
                        <a:spcAft>
                          <a:spcPts val="800"/>
                        </a:spcAft>
                        <a:buClrTx/>
                        <a:buSzTx/>
                        <a:buFont typeface="Arial" panose="020B0604020202020204" pitchFamily="34" charset="0"/>
                        <a:buChar char="•"/>
                        <a:tabLst/>
                        <a:defRPr/>
                      </a:pPr>
                      <a:r>
                        <a:rPr lang="es-ES_tradnl" sz="1200" u="none" strike="noStrike" noProof="0" dirty="0">
                          <a:solidFill>
                            <a:schemeClr val="tx1"/>
                          </a:solidFill>
                          <a:effectLst/>
                        </a:rPr>
                        <a:t>Modalidad de acogida vulnerable, p. ej., menores en el hogar, abuso de sustancias por parte de la / del cuidador(a), único/a cuidador(a) en situación de vulnerabilidad.</a:t>
                      </a:r>
                    </a:p>
                    <a:p>
                      <a:pPr marL="171450" marR="0" indent="-171450" algn="l" defTabSz="685800" rtl="0" eaLnBrk="1" fontAlgn="ctr" latinLnBrk="0" hangingPunct="1">
                        <a:lnSpc>
                          <a:spcPct val="100000"/>
                        </a:lnSpc>
                        <a:spcBef>
                          <a:spcPts val="0"/>
                        </a:spcBef>
                        <a:spcAft>
                          <a:spcPts val="800"/>
                        </a:spcAft>
                        <a:buClrTx/>
                        <a:buSzTx/>
                        <a:buFont typeface="Arial" panose="020B0604020202020204" pitchFamily="34" charset="0"/>
                        <a:buChar char="•"/>
                        <a:tabLst/>
                        <a:defRPr/>
                      </a:pPr>
                      <a:r>
                        <a:rPr lang="es-ES_tradnl" sz="1200" u="none" strike="noStrike" noProof="0" dirty="0">
                          <a:solidFill>
                            <a:schemeClr val="tx1"/>
                          </a:solidFill>
                          <a:effectLst/>
                        </a:rPr>
                        <a:t>Menor sobreviviente de artefactos explosivos</a:t>
                      </a:r>
                    </a:p>
                    <a:p>
                      <a:pPr marL="171450" marR="0" indent="-171450" algn="l" defTabSz="685800" rtl="0" eaLnBrk="1" fontAlgn="ctr" latinLnBrk="0" hangingPunct="1">
                        <a:lnSpc>
                          <a:spcPct val="100000"/>
                        </a:lnSpc>
                        <a:spcBef>
                          <a:spcPts val="0"/>
                        </a:spcBef>
                        <a:spcAft>
                          <a:spcPts val="800"/>
                        </a:spcAft>
                        <a:buClrTx/>
                        <a:buSzTx/>
                        <a:buFont typeface="Arial" panose="020B0604020202020204" pitchFamily="34" charset="0"/>
                        <a:buChar char="•"/>
                        <a:tabLst/>
                        <a:defRPr/>
                      </a:pPr>
                      <a:r>
                        <a:rPr lang="es-ES_tradnl" sz="1200" u="none" strike="noStrike" noProof="0" dirty="0">
                          <a:solidFill>
                            <a:schemeClr val="tx1"/>
                          </a:solidFill>
                          <a:effectLst/>
                        </a:rPr>
                        <a:t>Dificultad funcional (para recordar o concentrarse)</a:t>
                      </a:r>
                    </a:p>
                    <a:p>
                      <a:pPr marL="171450" marR="0" indent="-171450" algn="l" defTabSz="685800" rtl="0" eaLnBrk="1" fontAlgn="ctr" latinLnBrk="0" hangingPunct="1">
                        <a:lnSpc>
                          <a:spcPct val="100000"/>
                        </a:lnSpc>
                        <a:spcBef>
                          <a:spcPts val="0"/>
                        </a:spcBef>
                        <a:spcAft>
                          <a:spcPts val="800"/>
                        </a:spcAft>
                        <a:buClrTx/>
                        <a:buSzTx/>
                        <a:buFont typeface="Arial" panose="020B0604020202020204" pitchFamily="34" charset="0"/>
                        <a:buChar char="•"/>
                        <a:tabLst/>
                        <a:defRPr/>
                      </a:pPr>
                      <a:r>
                        <a:rPr lang="es-ES_tradnl" sz="1200" u="none" strike="noStrike" noProof="0" dirty="0">
                          <a:solidFill>
                            <a:schemeClr val="tx1"/>
                          </a:solidFill>
                          <a:effectLst/>
                        </a:rPr>
                        <a:t>Dificultad para cuidar de sí mismo en comparación con otros niños/as de la misma edad (p. ej., para alimentarse o vestirse)</a:t>
                      </a:r>
                    </a:p>
                    <a:p>
                      <a:pPr marL="171450" indent="-171450" algn="l" fontAlgn="ctr">
                        <a:spcAft>
                          <a:spcPts val="800"/>
                        </a:spcAft>
                        <a:buFont typeface="Arial" panose="020B0604020202020204" pitchFamily="34" charset="0"/>
                        <a:buChar char="•"/>
                      </a:pPr>
                      <a:r>
                        <a:rPr lang="es-ES_tradnl" sz="1200" u="none" strike="noStrike" noProof="0" dirty="0">
                          <a:solidFill>
                            <a:schemeClr val="tx1"/>
                          </a:solidFill>
                          <a:effectLst/>
                        </a:rPr>
                        <a:t>Dificultad para comunicarse </a:t>
                      </a:r>
                      <a:endParaRPr lang="es-ES_tradnl" sz="1200" b="0" i="0" u="none" strike="noStrike" noProof="0" dirty="0">
                        <a:solidFill>
                          <a:schemeClr val="tx1"/>
                        </a:solidFill>
                        <a:effectLst/>
                        <a:latin typeface="Calibri" panose="020F0502020204030204" pitchFamily="34" charset="0"/>
                      </a:endParaRPr>
                    </a:p>
                  </a:txBody>
                  <a:tcPr>
                    <a:noFill/>
                  </a:tcPr>
                </a:tc>
                <a:extLst>
                  <a:ext uri="{0D108BD9-81ED-4DB2-BD59-A6C34878D82A}">
                    <a16:rowId xmlns:a16="http://schemas.microsoft.com/office/drawing/2014/main" val="1104897057"/>
                  </a:ext>
                </a:extLst>
              </a:tr>
            </a:tbl>
          </a:graphicData>
        </a:graphic>
      </p:graphicFrame>
      <p:sp>
        <p:nvSpPr>
          <p:cNvPr id="3" name="TextBox 2">
            <a:extLst>
              <a:ext uri="{FF2B5EF4-FFF2-40B4-BE49-F238E27FC236}">
                <a16:creationId xmlns:a16="http://schemas.microsoft.com/office/drawing/2014/main" id="{9CAF1D8B-2365-E515-FAFE-884AEBD45486}"/>
              </a:ext>
            </a:extLst>
          </p:cNvPr>
          <p:cNvSpPr txBox="1"/>
          <p:nvPr/>
        </p:nvSpPr>
        <p:spPr>
          <a:xfrm>
            <a:off x="996286" y="1499593"/>
            <a:ext cx="5273039" cy="276999"/>
          </a:xfrm>
          <a:prstGeom prst="rect">
            <a:avLst/>
          </a:prstGeom>
          <a:noFill/>
        </p:spPr>
        <p:txBody>
          <a:bodyPr wrap="square" rtlCol="0">
            <a:spAutoFit/>
          </a:bodyPr>
          <a:lstStyle/>
          <a:p>
            <a:r>
              <a:rPr lang="en-US" sz="1200" b="1" spc="300" dirty="0">
                <a:solidFill>
                  <a:schemeClr val="tx1"/>
                </a:solidFill>
              </a:rPr>
              <a:t>PROBLEMAS DE PROTECCIÓN DE LA INFANCIA</a:t>
            </a:r>
          </a:p>
        </p:txBody>
      </p:sp>
      <p:sp>
        <p:nvSpPr>
          <p:cNvPr id="4" name="TextBox 3">
            <a:extLst>
              <a:ext uri="{FF2B5EF4-FFF2-40B4-BE49-F238E27FC236}">
                <a16:creationId xmlns:a16="http://schemas.microsoft.com/office/drawing/2014/main" id="{2F8B3F44-BD8C-1A82-6311-E9D933DF2F5A}"/>
              </a:ext>
            </a:extLst>
          </p:cNvPr>
          <p:cNvSpPr txBox="1"/>
          <p:nvPr/>
        </p:nvSpPr>
        <p:spPr>
          <a:xfrm>
            <a:off x="996286" y="713169"/>
            <a:ext cx="5252113" cy="738664"/>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SESIÓN 3: ¿QUÉ PROBLEMAS DE PROTECCIÓN DE LA INFANCIA SON HABITUALES EN MI CONTEXTO?</a:t>
            </a:r>
          </a:p>
        </p:txBody>
      </p:sp>
      <p:sp>
        <p:nvSpPr>
          <p:cNvPr id="5" name="Hexagon 4">
            <a:extLst>
              <a:ext uri="{FF2B5EF4-FFF2-40B4-BE49-F238E27FC236}">
                <a16:creationId xmlns:a16="http://schemas.microsoft.com/office/drawing/2014/main" id="{E4823376-1531-3632-1A05-F3679F10713E}"/>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1B818456-F25D-81B5-580A-C1B2BB82B274}"/>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4D4F30F6-8AA4-717F-A0D1-D2A26F1B4344}"/>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78CC482C-EFC4-2BC7-812B-62E7780BEEBD}"/>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BD187D90-FEAE-E1E6-999D-BCC793A2B763}"/>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3525A1D6-97AC-3DCC-2F3B-EA59F5DFBAE5}"/>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795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E4AD0F-7046-3A53-01BF-497F89F85AD1}"/>
              </a:ext>
            </a:extLst>
          </p:cNvPr>
          <p:cNvSpPr txBox="1"/>
          <p:nvPr/>
        </p:nvSpPr>
        <p:spPr>
          <a:xfrm>
            <a:off x="996286" y="1077369"/>
            <a:ext cx="5273038" cy="430887"/>
          </a:xfrm>
          <a:prstGeom prst="rect">
            <a:avLst/>
          </a:prstGeom>
          <a:noFill/>
        </p:spPr>
        <p:txBody>
          <a:bodyPr wrap="square" rtlCol="0">
            <a:spAutoFit/>
          </a:bodyPr>
          <a:lstStyle/>
          <a:p>
            <a:r>
              <a:rPr lang="es-ES_tradnl" sz="1100" dirty="0"/>
              <a:t>Indiquen como mínimo cinco problemas de protección que los menores enfrenten con frecuencia  y responda a las preguntas correspondientes.</a:t>
            </a:r>
          </a:p>
        </p:txBody>
      </p:sp>
      <p:sp>
        <p:nvSpPr>
          <p:cNvPr id="4" name="TextBox 3">
            <a:extLst>
              <a:ext uri="{FF2B5EF4-FFF2-40B4-BE49-F238E27FC236}">
                <a16:creationId xmlns:a16="http://schemas.microsoft.com/office/drawing/2014/main" id="{1248B9E3-1321-1E3E-EA7A-5C05E4AA30E4}"/>
              </a:ext>
            </a:extLst>
          </p:cNvPr>
          <p:cNvSpPr txBox="1"/>
          <p:nvPr/>
        </p:nvSpPr>
        <p:spPr>
          <a:xfrm>
            <a:off x="996286" y="693682"/>
            <a:ext cx="5273039" cy="276999"/>
          </a:xfrm>
          <a:prstGeom prst="rect">
            <a:avLst/>
          </a:prstGeom>
          <a:noFill/>
        </p:spPr>
        <p:txBody>
          <a:bodyPr wrap="square" rtlCol="0">
            <a:spAutoFit/>
          </a:bodyPr>
          <a:lstStyle/>
          <a:p>
            <a:r>
              <a:rPr lang="en-US" sz="1200" b="1" spc="300" dirty="0">
                <a:solidFill>
                  <a:schemeClr val="tx1"/>
                </a:solidFill>
              </a:rPr>
              <a:t>ANÁLISIS DE LA PROTECCIÓN DE LA INFANCIA</a:t>
            </a:r>
          </a:p>
        </p:txBody>
      </p:sp>
      <p:graphicFrame>
        <p:nvGraphicFramePr>
          <p:cNvPr id="7" name="Table 7">
            <a:extLst>
              <a:ext uri="{FF2B5EF4-FFF2-40B4-BE49-F238E27FC236}">
                <a16:creationId xmlns:a16="http://schemas.microsoft.com/office/drawing/2014/main" id="{BE27881B-62FA-8420-0F14-086911B63272}"/>
              </a:ext>
            </a:extLst>
          </p:cNvPr>
          <p:cNvGraphicFramePr>
            <a:graphicFrameLocks noGrp="1"/>
          </p:cNvGraphicFramePr>
          <p:nvPr>
            <p:extLst>
              <p:ext uri="{D42A27DB-BD31-4B8C-83A1-F6EECF244321}">
                <p14:modId xmlns:p14="http://schemas.microsoft.com/office/powerpoint/2010/main" val="2970846652"/>
              </p:ext>
            </p:extLst>
          </p:nvPr>
        </p:nvGraphicFramePr>
        <p:xfrm>
          <a:off x="996286" y="1677532"/>
          <a:ext cx="5750555" cy="7405507"/>
        </p:xfrm>
        <a:graphic>
          <a:graphicData uri="http://schemas.openxmlformats.org/drawingml/2006/table">
            <a:tbl>
              <a:tblPr firstRow="1" bandRow="1">
                <a:tableStyleId>{5C22544A-7EE6-4342-B048-85BDC9FD1C3A}</a:tableStyleId>
              </a:tblPr>
              <a:tblGrid>
                <a:gridCol w="1356360">
                  <a:extLst>
                    <a:ext uri="{9D8B030D-6E8A-4147-A177-3AD203B41FA5}">
                      <a16:colId xmlns:a16="http://schemas.microsoft.com/office/drawing/2014/main" val="1989331313"/>
                    </a:ext>
                  </a:extLst>
                </a:gridCol>
                <a:gridCol w="878839">
                  <a:extLst>
                    <a:ext uri="{9D8B030D-6E8A-4147-A177-3AD203B41FA5}">
                      <a16:colId xmlns:a16="http://schemas.microsoft.com/office/drawing/2014/main" val="560326092"/>
                    </a:ext>
                  </a:extLst>
                </a:gridCol>
                <a:gridCol w="878839">
                  <a:extLst>
                    <a:ext uri="{9D8B030D-6E8A-4147-A177-3AD203B41FA5}">
                      <a16:colId xmlns:a16="http://schemas.microsoft.com/office/drawing/2014/main" val="4014453610"/>
                    </a:ext>
                  </a:extLst>
                </a:gridCol>
                <a:gridCol w="878839">
                  <a:extLst>
                    <a:ext uri="{9D8B030D-6E8A-4147-A177-3AD203B41FA5}">
                      <a16:colId xmlns:a16="http://schemas.microsoft.com/office/drawing/2014/main" val="3478816790"/>
                    </a:ext>
                  </a:extLst>
                </a:gridCol>
                <a:gridCol w="878839">
                  <a:extLst>
                    <a:ext uri="{9D8B030D-6E8A-4147-A177-3AD203B41FA5}">
                      <a16:colId xmlns:a16="http://schemas.microsoft.com/office/drawing/2014/main" val="510837156"/>
                    </a:ext>
                  </a:extLst>
                </a:gridCol>
                <a:gridCol w="878839">
                  <a:extLst>
                    <a:ext uri="{9D8B030D-6E8A-4147-A177-3AD203B41FA5}">
                      <a16:colId xmlns:a16="http://schemas.microsoft.com/office/drawing/2014/main" val="2500422803"/>
                    </a:ext>
                  </a:extLst>
                </a:gridCol>
              </a:tblGrid>
              <a:tr h="1835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noProof="0">
                          <a:solidFill>
                            <a:schemeClr val="tx1"/>
                          </a:solidFill>
                        </a:rPr>
                        <a:t>¿Quién(es) es/son responsable(s) de estos problemas de protección? ¿Quién los causa?</a:t>
                      </a:r>
                    </a:p>
                  </a:txBody>
                  <a:tcPr vert="vert27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endParaRPr lang="es-ES_tradnl" sz="1100" noProof="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ES_tradnl" sz="11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ES_tradnl" sz="11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ES_tradnl" sz="11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ES_tradnl" sz="11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8714979"/>
                  </a:ext>
                </a:extLst>
              </a:tr>
              <a:tr h="241221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noProof="0">
                          <a:solidFill>
                            <a:schemeClr val="tx1"/>
                          </a:solidFill>
                        </a:rPr>
                        <a:t>¿Quién(es) es/son vulnerable(s)? ¿Cuáles son las características de los/as menores y las familias que enfrentan este problema de protección?</a:t>
                      </a:r>
                    </a:p>
                    <a:p>
                      <a:endParaRPr lang="es-ES_tradnl" sz="1100" b="1" noProof="0">
                        <a:solidFill>
                          <a:schemeClr val="tx1"/>
                        </a:solidFill>
                      </a:endParaRPr>
                    </a:p>
                  </a:txBody>
                  <a:tcPr vert="vert27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endParaRPr lang="es-ES_tradnl" sz="11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ES_tradnl" sz="11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ES_tradnl" sz="11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ES_tradnl" sz="11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ES_tradnl" sz="11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11877203"/>
                  </a:ext>
                </a:extLst>
              </a:tr>
              <a:tr h="1835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noProof="0">
                          <a:solidFill>
                            <a:schemeClr val="tx1"/>
                          </a:solidFill>
                        </a:rPr>
                        <a:t>¿Cómo definiría o explicaría este problema de protección? Proponga una definición.</a:t>
                      </a:r>
                    </a:p>
                    <a:p>
                      <a:endParaRPr lang="es-ES_tradnl" sz="1100" b="1" noProof="0">
                        <a:solidFill>
                          <a:schemeClr val="tx1"/>
                        </a:solidFill>
                      </a:endParaRPr>
                    </a:p>
                  </a:txBody>
                  <a:tcPr vert="vert27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endParaRPr lang="es-ES_tradnl" sz="11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ES_tradnl" sz="11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ES_tradnl" sz="11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ES_tradnl" sz="11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ES_tradnl" sz="11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75990015"/>
                  </a:ext>
                </a:extLst>
              </a:tr>
              <a:tr h="13225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noProof="0">
                          <a:solidFill>
                            <a:schemeClr val="tx1"/>
                          </a:solidFill>
                        </a:rPr>
                        <a:t>Problemas de protección de la infancia más frecuentes</a:t>
                      </a:r>
                    </a:p>
                  </a:txBody>
                  <a:tcPr vert="vert27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endParaRPr lang="es-ES_tradnl" sz="11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ES_tradnl" sz="11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ES_tradnl" sz="11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ES_tradnl" sz="11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ES_tradnl" sz="1100" noProof="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30348182"/>
                  </a:ext>
                </a:extLst>
              </a:tr>
            </a:tbl>
          </a:graphicData>
        </a:graphic>
      </p:graphicFrame>
      <p:sp>
        <p:nvSpPr>
          <p:cNvPr id="8" name="Hexagon 7">
            <a:extLst>
              <a:ext uri="{FF2B5EF4-FFF2-40B4-BE49-F238E27FC236}">
                <a16:creationId xmlns:a16="http://schemas.microsoft.com/office/drawing/2014/main" id="{4CCA5A36-3159-6225-6399-49FA7BDB83D3}"/>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AD793273-6832-07E7-9767-C9BF57329F2A}"/>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C7FD8995-804C-2D5A-ED38-1A7BE6A390D8}"/>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B32A7486-37AC-2EC3-F4D7-4761E5BF8B25}"/>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C46E4D04-6EFB-A218-0A25-14394DF611A0}"/>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83735B42-7ED2-24EA-0CEB-18E8DD85BC95}"/>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3012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CC6B73-E673-12FF-FFEA-5BDBD76E7418}"/>
              </a:ext>
            </a:extLst>
          </p:cNvPr>
          <p:cNvSpPr txBox="1"/>
          <p:nvPr/>
        </p:nvSpPr>
        <p:spPr>
          <a:xfrm>
            <a:off x="996286" y="2139154"/>
            <a:ext cx="4419600" cy="276999"/>
          </a:xfrm>
          <a:prstGeom prst="rect">
            <a:avLst/>
          </a:prstGeom>
          <a:noFill/>
        </p:spPr>
        <p:txBody>
          <a:bodyPr wrap="square" rtlCol="0">
            <a:spAutoFit/>
          </a:bodyPr>
          <a:lstStyle/>
          <a:p>
            <a:r>
              <a:rPr lang="es-ES_tradnl" sz="1200" b="1" dirty="0"/>
              <a:t>Parte 1 - Evaluación</a:t>
            </a:r>
          </a:p>
        </p:txBody>
      </p:sp>
      <p:sp>
        <p:nvSpPr>
          <p:cNvPr id="2" name="TextBox 1">
            <a:extLst>
              <a:ext uri="{FF2B5EF4-FFF2-40B4-BE49-F238E27FC236}">
                <a16:creationId xmlns:a16="http://schemas.microsoft.com/office/drawing/2014/main" id="{EDA47130-0662-F606-047A-DD1722DE54EB}"/>
              </a:ext>
            </a:extLst>
          </p:cNvPr>
          <p:cNvSpPr txBox="1"/>
          <p:nvPr/>
        </p:nvSpPr>
        <p:spPr>
          <a:xfrm>
            <a:off x="996286" y="1656994"/>
            <a:ext cx="5273039" cy="461665"/>
          </a:xfrm>
          <a:prstGeom prst="rect">
            <a:avLst/>
          </a:prstGeom>
          <a:noFill/>
        </p:spPr>
        <p:txBody>
          <a:bodyPr wrap="square" rtlCol="0">
            <a:spAutoFit/>
          </a:bodyPr>
          <a:lstStyle/>
          <a:p>
            <a:r>
              <a:rPr lang="es-ES_tradnl" sz="1200" b="1" spc="300">
                <a:solidFill>
                  <a:schemeClr val="tx1"/>
                </a:solidFill>
              </a:rPr>
              <a:t>ANÁLISIS DE RIESGOS DE PROTECCIÓN DE LA INFANCIA - ESTUDIO DE CASO</a:t>
            </a:r>
          </a:p>
        </p:txBody>
      </p:sp>
      <p:sp>
        <p:nvSpPr>
          <p:cNvPr id="5" name="TextBox 4">
            <a:extLst>
              <a:ext uri="{FF2B5EF4-FFF2-40B4-BE49-F238E27FC236}">
                <a16:creationId xmlns:a16="http://schemas.microsoft.com/office/drawing/2014/main" id="{FE5B5D47-3763-BF19-1E96-61EC3940D6A0}"/>
              </a:ext>
            </a:extLst>
          </p:cNvPr>
          <p:cNvSpPr txBox="1"/>
          <p:nvPr/>
        </p:nvSpPr>
        <p:spPr>
          <a:xfrm>
            <a:off x="996286" y="713169"/>
            <a:ext cx="5252113" cy="738664"/>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954D84"/>
                </a:highlight>
                <a:latin typeface="Calibri"/>
                <a:ea typeface="Calibri"/>
                <a:cs typeface="Calibri"/>
                <a:sym typeface="Calibri"/>
              </a:rPr>
              <a:t>SESIÓN 4: ¿CÓMO ANALIZAR RIESGOS COMPLEJOS DE PROTECCIÓN DE LA INFANCIA Y PRIORIZAR LAS NECESIDADES? </a:t>
            </a:r>
          </a:p>
        </p:txBody>
      </p:sp>
      <p:graphicFrame>
        <p:nvGraphicFramePr>
          <p:cNvPr id="7" name="Table 6">
            <a:extLst>
              <a:ext uri="{FF2B5EF4-FFF2-40B4-BE49-F238E27FC236}">
                <a16:creationId xmlns:a16="http://schemas.microsoft.com/office/drawing/2014/main" id="{45F0C8E2-E5EF-3EA6-C9AD-2A6D941CCD07}"/>
              </a:ext>
            </a:extLst>
          </p:cNvPr>
          <p:cNvGraphicFramePr>
            <a:graphicFrameLocks noGrp="1"/>
          </p:cNvGraphicFramePr>
          <p:nvPr>
            <p:extLst>
              <p:ext uri="{D42A27DB-BD31-4B8C-83A1-F6EECF244321}">
                <p14:modId xmlns:p14="http://schemas.microsoft.com/office/powerpoint/2010/main" val="657315660"/>
              </p:ext>
            </p:extLst>
          </p:nvPr>
        </p:nvGraphicFramePr>
        <p:xfrm>
          <a:off x="996286" y="2586800"/>
          <a:ext cx="5254042" cy="6827520"/>
        </p:xfrm>
        <a:graphic>
          <a:graphicData uri="http://schemas.openxmlformats.org/drawingml/2006/table">
            <a:tbl>
              <a:tblPr firstRow="1" bandRow="1">
                <a:tableStyleId>{5C22544A-7EE6-4342-B048-85BDC9FD1C3A}</a:tableStyleId>
              </a:tblPr>
              <a:tblGrid>
                <a:gridCol w="1079257">
                  <a:extLst>
                    <a:ext uri="{9D8B030D-6E8A-4147-A177-3AD203B41FA5}">
                      <a16:colId xmlns:a16="http://schemas.microsoft.com/office/drawing/2014/main" val="888234032"/>
                    </a:ext>
                  </a:extLst>
                </a:gridCol>
                <a:gridCol w="4174785">
                  <a:extLst>
                    <a:ext uri="{9D8B030D-6E8A-4147-A177-3AD203B41FA5}">
                      <a16:colId xmlns:a16="http://schemas.microsoft.com/office/drawing/2014/main" val="763384920"/>
                    </a:ext>
                  </a:extLst>
                </a:gridCol>
              </a:tblGrid>
              <a:tr h="3683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u="none" noProof="0">
                          <a:solidFill>
                            <a:schemeClr val="tx1"/>
                          </a:solidFill>
                        </a:rPr>
                        <a:t>Datos personales del menor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s-ES_tradnl" sz="1100" b="0" noProof="0">
                          <a:solidFill>
                            <a:schemeClr val="tx1"/>
                          </a:solidFill>
                        </a:rPr>
                        <a:t>Nombre: Jolie</a:t>
                      </a:r>
                    </a:p>
                    <a:p>
                      <a:r>
                        <a:rPr lang="es-ES_tradnl" sz="1100" b="0" noProof="0">
                          <a:solidFill>
                            <a:schemeClr val="tx1"/>
                          </a:solidFill>
                        </a:rPr>
                        <a:t>Edad: 13 años</a:t>
                      </a:r>
                    </a:p>
                    <a:p>
                      <a:r>
                        <a:rPr lang="es-ES_tradnl" sz="1100" b="0" noProof="0">
                          <a:solidFill>
                            <a:schemeClr val="tx1"/>
                          </a:solidFill>
                        </a:rPr>
                        <a:t>Modalidad de acogida: Acogida residencial en hogar infantil</a:t>
                      </a:r>
                    </a:p>
                    <a:p>
                      <a:r>
                        <a:rPr lang="es-ES_tradnl" sz="1100" b="0" noProof="0">
                          <a:solidFill>
                            <a:schemeClr val="tx1"/>
                          </a:solidFill>
                        </a:rPr>
                        <a:t>Familia: Ambos padres viven. La madre está actualmente en prisión y el padre vive en un país vecino.</a:t>
                      </a:r>
                    </a:p>
                    <a:p>
                      <a:r>
                        <a:rPr lang="es-ES_tradnl" sz="1100" b="0" noProof="0">
                          <a:solidFill>
                            <a:schemeClr val="tx1"/>
                          </a:solidFill>
                        </a:rPr>
                        <a:t>Asistente social: Tshala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67264515"/>
                  </a:ext>
                </a:extLst>
              </a:tr>
              <a:tr h="4171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u="none" noProof="0">
                          <a:solidFill>
                            <a:schemeClr val="tx1"/>
                          </a:solidFill>
                        </a:rPr>
                        <a:t>Salud y bienestar físico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s-ES_tradnl" sz="1100" noProof="0">
                          <a:solidFill>
                            <a:schemeClr val="tx1"/>
                          </a:solidFill>
                        </a:rPr>
                        <a:t>Desde que Tshala la recogió en la estación de autobuses, Jolie aún no ha sido atendida por un médico. Jolie confirmó que sentía algo de dolor y malestar. También tiene raspaduras en los codos que hay que limpiar y vendar.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38477542"/>
                  </a:ext>
                </a:extLst>
              </a:tr>
              <a:tr h="3683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u="none" noProof="0">
                          <a:solidFill>
                            <a:schemeClr val="tx1"/>
                          </a:solidFill>
                        </a:rPr>
                        <a:t>Bienestar emocional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s-ES_tradnl" sz="1100" noProof="0">
                          <a:solidFill>
                            <a:schemeClr val="tx1"/>
                          </a:solidFill>
                        </a:rPr>
                        <a:t>Jolie tiene trastornos mentales, pero aún no ha sido diagnosticada por su edad. Su estado de ánimo puede cambiar drásticamente, a veces por varias horas o varios días. Cuando pierde el control, explota con facilidad y se vuelve agresiva. Esto sucedió justo antes de que se escapara del centro de acogida. No es la primera vez que Jolie se escapa.</a:t>
                      </a:r>
                    </a:p>
                    <a:p>
                      <a:endParaRPr lang="es-ES_tradnl" sz="1100" noProof="0">
                        <a:solidFill>
                          <a:schemeClr val="tx1"/>
                        </a:solidFill>
                      </a:endParaRPr>
                    </a:p>
                    <a:p>
                      <a:r>
                        <a:rPr lang="es-ES_tradnl" sz="1100" noProof="0">
                          <a:solidFill>
                            <a:schemeClr val="tx1"/>
                          </a:solidFill>
                        </a:rPr>
                        <a:t>Cuando Tshala la recogió en la estación de autobuses, Jolie estaba en estado de shock, muerta de miedo y desorientada. Tshala intentó tranquilizarla asegurándole que ahora está a salvo, pero es difícil hablar con ella porque aún está en estado de shock.</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69346332"/>
                  </a:ext>
                </a:extLst>
              </a:tr>
              <a:tr h="4659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u="none" noProof="0">
                          <a:solidFill>
                            <a:schemeClr val="tx1"/>
                          </a:solidFill>
                        </a:rPr>
                        <a:t>Relaciones sociales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s-ES_tradnl" sz="1100" noProof="0">
                          <a:solidFill>
                            <a:schemeClr val="tx1"/>
                          </a:solidFill>
                        </a:rPr>
                        <a:t>Sus padres la abandonaron cuando tenía tan solo 7 años. Esto ha afectado su capacidad para conectar con otras personas. Su madre está en la cárcel. Jolie va a visitarla una vez al mes con un asistente del centro. A Jolie le gustaría visitar a su madre con más frecuencia.</a:t>
                      </a:r>
                    </a:p>
                    <a:p>
                      <a:r>
                        <a:rPr lang="es-ES_tradnl" sz="1100" noProof="0">
                          <a:solidFill>
                            <a:schemeClr val="tx1"/>
                          </a:solidFill>
                        </a:rPr>
                        <a:t>Su padre vive en un país vecino. Jolie no tiene contacto regular con él. A veces la llama, lo que la alegra mucho. El padre de Jolie tiene dos hijos con su actual esposa, pero ella no conoce a sus hermanastros.</a:t>
                      </a:r>
                    </a:p>
                    <a:p>
                      <a:r>
                        <a:rPr lang="es-ES_tradnl" sz="1100" noProof="0">
                          <a:solidFill>
                            <a:schemeClr val="tx1"/>
                          </a:solidFill>
                        </a:rPr>
                        <a:t>Tiene dificultades para hacer amigos y, sobre todo, para mantener las relaciones.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05799962"/>
                  </a:ext>
                </a:extLst>
              </a:tr>
              <a:tr h="3195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u="none" noProof="0"/>
                        <a:t>Educación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100" noProof="0" dirty="0">
                          <a:solidFill>
                            <a:schemeClr val="tx1"/>
                          </a:solidFill>
                        </a:rPr>
                        <a:t>Este año, Jolie empezó la enseñanza secundaria, aunque ha faltado ya a muchas clases. El profesor se ha quejado de su comportamiento con el centro, por lo que ya le hicieron una advertencia formal. En su tiempo libre, le gusta bailar. Antes iba a un club de baile, pero tuvo que dejarlo porque se peleó con otra chica. Ahora suele bailar en su habitación, pero le gustaría poder hacerlo con otras chicas. También tiene talento para el rap; es muy buena y suele impresionar a </a:t>
                      </a:r>
                      <a:r>
                        <a:rPr lang="es-ES_tradnl" sz="1100" noProof="0" dirty="0" err="1">
                          <a:solidFill>
                            <a:schemeClr val="tx1"/>
                          </a:solidFill>
                        </a:rPr>
                        <a:t>Tshala</a:t>
                      </a:r>
                      <a:r>
                        <a:rPr lang="es-ES_tradnl" sz="1100" noProof="0" dirty="0">
                          <a:solidFill>
                            <a:schemeClr val="tx1"/>
                          </a:solidFill>
                        </a:rPr>
                        <a:t> con las letras que se inventa.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84416000"/>
                  </a:ext>
                </a:extLst>
              </a:tr>
            </a:tbl>
          </a:graphicData>
        </a:graphic>
      </p:graphicFrame>
      <p:sp>
        <p:nvSpPr>
          <p:cNvPr id="8" name="Hexagon 7">
            <a:extLst>
              <a:ext uri="{FF2B5EF4-FFF2-40B4-BE49-F238E27FC236}">
                <a16:creationId xmlns:a16="http://schemas.microsoft.com/office/drawing/2014/main" id="{22A8954F-EA30-8F8B-C88A-7C7B189C7B08}"/>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5EF619BF-3409-D6C5-2AAF-DBFD85B3994E}"/>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55E2307E-0DDE-8E3A-EC12-B8DB1A010ED5}"/>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Hexagon 10">
            <a:extLst>
              <a:ext uri="{FF2B5EF4-FFF2-40B4-BE49-F238E27FC236}">
                <a16:creationId xmlns:a16="http://schemas.microsoft.com/office/drawing/2014/main" id="{665ACED6-DD18-008D-EBB3-808D95A8233C}"/>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Hexagon 11">
            <a:extLst>
              <a:ext uri="{FF2B5EF4-FFF2-40B4-BE49-F238E27FC236}">
                <a16:creationId xmlns:a16="http://schemas.microsoft.com/office/drawing/2014/main" id="{9A159251-6C8E-D42E-14E8-8355327BDE55}"/>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664D59DA-A56C-6545-7028-6792170EA6EF}"/>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040039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B549E0A6-2A8A-A2FE-CD22-2557C212C5DE}"/>
              </a:ext>
            </a:extLst>
          </p:cNvPr>
          <p:cNvGraphicFramePr>
            <a:graphicFrameLocks noGrp="1"/>
          </p:cNvGraphicFramePr>
          <p:nvPr>
            <p:extLst>
              <p:ext uri="{D42A27DB-BD31-4B8C-83A1-F6EECF244321}">
                <p14:modId xmlns:p14="http://schemas.microsoft.com/office/powerpoint/2010/main" val="1677766682"/>
              </p:ext>
            </p:extLst>
          </p:nvPr>
        </p:nvGraphicFramePr>
        <p:xfrm>
          <a:off x="996286" y="712484"/>
          <a:ext cx="5254042" cy="5227320"/>
        </p:xfrm>
        <a:graphic>
          <a:graphicData uri="http://schemas.openxmlformats.org/drawingml/2006/table">
            <a:tbl>
              <a:tblPr firstRow="1" bandRow="1">
                <a:tableStyleId>{5C22544A-7EE6-4342-B048-85BDC9FD1C3A}</a:tableStyleId>
              </a:tblPr>
              <a:tblGrid>
                <a:gridCol w="1195371">
                  <a:extLst>
                    <a:ext uri="{9D8B030D-6E8A-4147-A177-3AD203B41FA5}">
                      <a16:colId xmlns:a16="http://schemas.microsoft.com/office/drawing/2014/main" val="888234032"/>
                    </a:ext>
                  </a:extLst>
                </a:gridCol>
                <a:gridCol w="4058671">
                  <a:extLst>
                    <a:ext uri="{9D8B030D-6E8A-4147-A177-3AD203B41FA5}">
                      <a16:colId xmlns:a16="http://schemas.microsoft.com/office/drawing/2014/main" val="763384920"/>
                    </a:ext>
                  </a:extLst>
                </a:gridCol>
              </a:tblGrid>
              <a:tr h="354363">
                <a:tc>
                  <a:txBody>
                    <a:bodyPr/>
                    <a:lstStyle/>
                    <a:p>
                      <a:r>
                        <a:rPr lang="es-ES_tradnl" sz="1100" b="1" u="none" noProof="0">
                          <a:solidFill>
                            <a:schemeClr val="tx1"/>
                          </a:solidFill>
                        </a:rPr>
                        <a:t>Documentación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s-ES_tradnl" sz="1100" b="0" noProof="0">
                          <a:solidFill>
                            <a:schemeClr val="tx1"/>
                          </a:solidFill>
                        </a:rPr>
                        <a:t>Jolie tiene certificado de nacimiento y un documento de identidad legal. Todos sus documentos están en regla.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67264515"/>
                  </a:ext>
                </a:extLst>
              </a:tr>
              <a:tr h="2024930">
                <a:tc>
                  <a:txBody>
                    <a:bodyPr/>
                    <a:lstStyle/>
                    <a:p>
                      <a:r>
                        <a:rPr lang="es-ES_tradnl" sz="1100" b="1" u="none" noProof="0">
                          <a:solidFill>
                            <a:schemeClr val="tx1"/>
                          </a:solidFill>
                        </a:rPr>
                        <a:t>Modalidad de acogida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s-ES_tradnl" sz="1100" noProof="0">
                          <a:solidFill>
                            <a:schemeClr val="tx1"/>
                          </a:solidFill>
                        </a:rPr>
                        <a:t>Actualmente, vive en un centro de acogida residencial con otras siete chicas de entre 12 y 16 años. No es nada fácil para ella vivir en el centro. Se lleva muy bien con una de las chicas, pero no con las demás. Esta semana, Jolie se escapó del centro, pero ahora quiere regresar lo antes posible. El centro está dispuesto a acogerla nuevamente.</a:t>
                      </a:r>
                    </a:p>
                    <a:p>
                      <a:endParaRPr lang="es-ES_tradnl" sz="1100" noProof="0">
                        <a:solidFill>
                          <a:schemeClr val="tx1"/>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100" noProof="0">
                          <a:solidFill>
                            <a:schemeClr val="tx1"/>
                          </a:solidFill>
                        </a:rPr>
                        <a:t>Su madre no puede hacerse cargo de ella porque está en la cárcel, y su padre le ha prometido muchas veces que vendría a buscarla, pero nunca ha venido. Como consecuencia de sus problemas de conducta y trastorno mental, y dada la complejidad de su situación familiar, Jolie no pudo optar por un hogar de acogida. Ya lleva casi 6 años viviendo en centros. Tshala intentó organizar varias visitas en casa de su padre, pero él siempre las canceló a último momento.</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38477542"/>
                  </a:ext>
                </a:extLst>
              </a:tr>
              <a:tr h="1328860">
                <a:tc>
                  <a:txBody>
                    <a:bodyPr/>
                    <a:lstStyle/>
                    <a:p>
                      <a:r>
                        <a:rPr lang="es-ES_tradnl" sz="1100" b="1" u="none" noProof="0">
                          <a:solidFill>
                            <a:schemeClr val="tx1"/>
                          </a:solidFill>
                        </a:rPr>
                        <a:t>Comunidad</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s-ES_tradnl" sz="1100" noProof="0">
                          <a:solidFill>
                            <a:schemeClr val="tx1"/>
                          </a:solidFill>
                        </a:rPr>
                        <a:t>La comunidad se muestra receptiva con los menores que viven en el centro de acogida residencial.</a:t>
                      </a:r>
                    </a:p>
                    <a:p>
                      <a:endParaRPr lang="es-ES_tradnl" sz="1100" noProof="0">
                        <a:solidFill>
                          <a:schemeClr val="tx1"/>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100" noProof="0">
                          <a:solidFill>
                            <a:schemeClr val="tx1"/>
                          </a:solidFill>
                        </a:rPr>
                        <a:t>Hace poco empezó un nuevo proyecto dirigido a los menores que viven en residencias. Un organismo dedicado a las modalidades pondrá en contacto a los menores con familias de la comunidad para que participen en actividades o incluso pasen el fin de semana juntos. Tshala ha pensado en inscribir a Jolie en este proyecto, ya que podría ser bueno para ella pasar el fin de semana fuera del centro y estar con una familia.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69346332"/>
                  </a:ext>
                </a:extLst>
              </a:tr>
              <a:tr h="564319">
                <a:tc>
                  <a:txBody>
                    <a:bodyPr/>
                    <a:lstStyle/>
                    <a:p>
                      <a:r>
                        <a:rPr lang="es-ES_tradnl" sz="1100" b="1" u="none" noProof="0">
                          <a:solidFill>
                            <a:schemeClr val="tx1"/>
                          </a:solidFill>
                        </a:rPr>
                        <a:t>Opiniones y deseos del menor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s-ES_tradnl" sz="1100" noProof="0" dirty="0">
                          <a:solidFill>
                            <a:schemeClr val="tx1"/>
                          </a:solidFill>
                        </a:rPr>
                        <a:t>Jolie no quiere ir al médico ni hablar con la policía. Lo único que quiere es volver a casa, regresar al centro lo antes posible.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05799962"/>
                  </a:ext>
                </a:extLst>
              </a:tr>
            </a:tbl>
          </a:graphicData>
        </a:graphic>
      </p:graphicFrame>
      <p:sp>
        <p:nvSpPr>
          <p:cNvPr id="7" name="Hexagon 6">
            <a:extLst>
              <a:ext uri="{FF2B5EF4-FFF2-40B4-BE49-F238E27FC236}">
                <a16:creationId xmlns:a16="http://schemas.microsoft.com/office/drawing/2014/main" id="{399F9994-B1F4-7B95-4704-9D63F02E957A}"/>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37ED8ADD-BD7B-B0FC-08B0-1E27F5C947CD}"/>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9F087EB8-95BA-E7D6-0B5D-18E187320582}"/>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021E000E-CA28-20F4-BC75-987DFBEE556A}"/>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8AE551B2-08A6-6528-6473-9B0DBB5B3E42}"/>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99A1BADE-44A2-1856-6BF5-695364111775}"/>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24296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C7E385CD-FA82-EB26-F264-E183D1CF3EAF}"/>
              </a:ext>
            </a:extLst>
          </p:cNvPr>
          <p:cNvSpPr/>
          <p:nvPr/>
        </p:nvSpPr>
        <p:spPr>
          <a:xfrm>
            <a:off x="996287" y="3730800"/>
            <a:ext cx="5111201" cy="113364"/>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solidFill>
                <a:schemeClr val="tx1"/>
              </a:solidFill>
            </a:endParaRPr>
          </a:p>
        </p:txBody>
      </p:sp>
      <p:grpSp>
        <p:nvGrpSpPr>
          <p:cNvPr id="13" name="Group 12">
            <a:extLst>
              <a:ext uri="{FF2B5EF4-FFF2-40B4-BE49-F238E27FC236}">
                <a16:creationId xmlns:a16="http://schemas.microsoft.com/office/drawing/2014/main" id="{37523113-C94D-3E9B-20BF-CBA87AA206B3}"/>
              </a:ext>
            </a:extLst>
          </p:cNvPr>
          <p:cNvGrpSpPr/>
          <p:nvPr/>
        </p:nvGrpSpPr>
        <p:grpSpPr>
          <a:xfrm rot="2784497">
            <a:off x="6140165" y="3519828"/>
            <a:ext cx="270762" cy="150510"/>
            <a:chOff x="9801077" y="2069436"/>
            <a:chExt cx="528335" cy="293688"/>
          </a:xfrm>
          <a:solidFill>
            <a:schemeClr val="accent2">
              <a:lumMod val="20000"/>
              <a:lumOff val="80000"/>
            </a:schemeClr>
          </a:solidFill>
        </p:grpSpPr>
        <p:sp>
          <p:nvSpPr>
            <p:cNvPr id="22" name="Rectangle 21">
              <a:extLst>
                <a:ext uri="{FF2B5EF4-FFF2-40B4-BE49-F238E27FC236}">
                  <a16:creationId xmlns:a16="http://schemas.microsoft.com/office/drawing/2014/main" id="{C94D7A24-7AB8-B7B2-3966-6DAD02528271}"/>
                </a:ext>
              </a:extLst>
            </p:cNvPr>
            <p:cNvSpPr/>
            <p:nvPr/>
          </p:nvSpPr>
          <p:spPr>
            <a:xfrm rot="20021467">
              <a:off x="9801077" y="2127510"/>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23" name="Rectangle 22">
              <a:extLst>
                <a:ext uri="{FF2B5EF4-FFF2-40B4-BE49-F238E27FC236}">
                  <a16:creationId xmlns:a16="http://schemas.microsoft.com/office/drawing/2014/main" id="{BFC15B07-C60C-5268-37A6-068F8D13EAF7}"/>
                </a:ext>
              </a:extLst>
            </p:cNvPr>
            <p:cNvSpPr/>
            <p:nvPr/>
          </p:nvSpPr>
          <p:spPr>
            <a:xfrm>
              <a:off x="10020300" y="2069436"/>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24" name="Rectangle 23">
              <a:extLst>
                <a:ext uri="{FF2B5EF4-FFF2-40B4-BE49-F238E27FC236}">
                  <a16:creationId xmlns:a16="http://schemas.microsoft.com/office/drawing/2014/main" id="{4FC642D9-E49A-1130-89C3-EB1D877228A5}"/>
                </a:ext>
              </a:extLst>
            </p:cNvPr>
            <p:cNvSpPr/>
            <p:nvPr/>
          </p:nvSpPr>
          <p:spPr>
            <a:xfrm rot="1473800">
              <a:off x="10243687" y="2119987"/>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grpSp>
        <p:nvGrpSpPr>
          <p:cNvPr id="25" name="Group 24">
            <a:extLst>
              <a:ext uri="{FF2B5EF4-FFF2-40B4-BE49-F238E27FC236}">
                <a16:creationId xmlns:a16="http://schemas.microsoft.com/office/drawing/2014/main" id="{6ABBFA93-7A81-FDC1-922D-C2D838BB95A4}"/>
              </a:ext>
            </a:extLst>
          </p:cNvPr>
          <p:cNvGrpSpPr/>
          <p:nvPr/>
        </p:nvGrpSpPr>
        <p:grpSpPr>
          <a:xfrm flipH="1">
            <a:off x="710097" y="4215053"/>
            <a:ext cx="2019043" cy="1809273"/>
            <a:chOff x="6259687" y="4130191"/>
            <a:chExt cx="2284022" cy="1913758"/>
          </a:xfrm>
          <a:solidFill>
            <a:schemeClr val="accent1">
              <a:lumMod val="20000"/>
              <a:lumOff val="80000"/>
            </a:schemeClr>
          </a:solidFill>
        </p:grpSpPr>
        <p:sp>
          <p:nvSpPr>
            <p:cNvPr id="26" name="Oval 25">
              <a:extLst>
                <a:ext uri="{FF2B5EF4-FFF2-40B4-BE49-F238E27FC236}">
                  <a16:creationId xmlns:a16="http://schemas.microsoft.com/office/drawing/2014/main" id="{6D89B758-BB3B-2350-4A2C-30DB0F704D42}"/>
                </a:ext>
              </a:extLst>
            </p:cNvPr>
            <p:cNvSpPr/>
            <p:nvPr/>
          </p:nvSpPr>
          <p:spPr>
            <a:xfrm>
              <a:off x="6259687" y="4130191"/>
              <a:ext cx="755183" cy="755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27" name="Rectangle: Rounded Corners 26">
              <a:extLst>
                <a:ext uri="{FF2B5EF4-FFF2-40B4-BE49-F238E27FC236}">
                  <a16:creationId xmlns:a16="http://schemas.microsoft.com/office/drawing/2014/main" id="{88CA4B15-FC71-B48F-44C2-F821A7EAEEA6}"/>
                </a:ext>
              </a:extLst>
            </p:cNvPr>
            <p:cNvSpPr/>
            <p:nvPr/>
          </p:nvSpPr>
          <p:spPr>
            <a:xfrm rot="18175017">
              <a:off x="7114646" y="4482418"/>
              <a:ext cx="755258" cy="1101316"/>
            </a:xfrm>
            <a:prstGeom prst="roundRect">
              <a:avLst>
                <a:gd name="adj" fmla="val 443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28" name="Rectangle: Rounded Corners 27">
              <a:extLst>
                <a:ext uri="{FF2B5EF4-FFF2-40B4-BE49-F238E27FC236}">
                  <a16:creationId xmlns:a16="http://schemas.microsoft.com/office/drawing/2014/main" id="{EC480B72-5C9F-150D-277A-6A6C3841CF57}"/>
                </a:ext>
              </a:extLst>
            </p:cNvPr>
            <p:cNvSpPr/>
            <p:nvPr/>
          </p:nvSpPr>
          <p:spPr>
            <a:xfrm rot="2833693">
              <a:off x="7462045" y="5184310"/>
              <a:ext cx="312942" cy="5558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39" name="Rectangle: Rounded Corners 38">
              <a:extLst>
                <a:ext uri="{FF2B5EF4-FFF2-40B4-BE49-F238E27FC236}">
                  <a16:creationId xmlns:a16="http://schemas.microsoft.com/office/drawing/2014/main" id="{08050F9C-E10E-22D5-BB78-38BE292C808F}"/>
                </a:ext>
              </a:extLst>
            </p:cNvPr>
            <p:cNvSpPr/>
            <p:nvPr/>
          </p:nvSpPr>
          <p:spPr>
            <a:xfrm rot="9538565">
              <a:off x="7427004" y="5418232"/>
              <a:ext cx="308549" cy="6257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40" name="Rectangle: Rounded Corners 39">
              <a:extLst>
                <a:ext uri="{FF2B5EF4-FFF2-40B4-BE49-F238E27FC236}">
                  <a16:creationId xmlns:a16="http://schemas.microsoft.com/office/drawing/2014/main" id="{3BE3366C-9200-AEDE-9B7D-BBA86A0480D9}"/>
                </a:ext>
              </a:extLst>
            </p:cNvPr>
            <p:cNvSpPr/>
            <p:nvPr/>
          </p:nvSpPr>
          <p:spPr>
            <a:xfrm rot="9538565">
              <a:off x="7839999" y="4926558"/>
              <a:ext cx="310445" cy="912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41" name="Rectangle: Rounded Corners 40">
              <a:extLst>
                <a:ext uri="{FF2B5EF4-FFF2-40B4-BE49-F238E27FC236}">
                  <a16:creationId xmlns:a16="http://schemas.microsoft.com/office/drawing/2014/main" id="{4341436B-72F0-D769-97D6-A7786321B1A0}"/>
                </a:ext>
              </a:extLst>
            </p:cNvPr>
            <p:cNvSpPr/>
            <p:nvPr/>
          </p:nvSpPr>
          <p:spPr>
            <a:xfrm rot="7638124">
              <a:off x="8078098" y="5454895"/>
              <a:ext cx="310445" cy="62077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42" name="Rectangle: Rounded Corners 41">
              <a:extLst>
                <a:ext uri="{FF2B5EF4-FFF2-40B4-BE49-F238E27FC236}">
                  <a16:creationId xmlns:a16="http://schemas.microsoft.com/office/drawing/2014/main" id="{E65AA985-213E-2DED-171B-F26ECE4607B0}"/>
                </a:ext>
              </a:extLst>
            </p:cNvPr>
            <p:cNvSpPr/>
            <p:nvPr/>
          </p:nvSpPr>
          <p:spPr>
            <a:xfrm rot="3168656">
              <a:off x="7293969" y="4091882"/>
              <a:ext cx="318606" cy="9010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43" name="Rectangle: Rounded Corners 42">
              <a:extLst>
                <a:ext uri="{FF2B5EF4-FFF2-40B4-BE49-F238E27FC236}">
                  <a16:creationId xmlns:a16="http://schemas.microsoft.com/office/drawing/2014/main" id="{F432D7CF-B213-C406-4184-19D5C13CD9BD}"/>
                </a:ext>
              </a:extLst>
            </p:cNvPr>
            <p:cNvSpPr/>
            <p:nvPr/>
          </p:nvSpPr>
          <p:spPr>
            <a:xfrm rot="5220404">
              <a:off x="7755334" y="3963787"/>
              <a:ext cx="306290" cy="73809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pic>
          <p:nvPicPr>
            <p:cNvPr id="44" name="Graphic 43" descr="Water with solid fill">
              <a:extLst>
                <a:ext uri="{FF2B5EF4-FFF2-40B4-BE49-F238E27FC236}">
                  <a16:creationId xmlns:a16="http://schemas.microsoft.com/office/drawing/2014/main" id="{7893EE1C-DC36-79DB-8FB9-E452EB7B4C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695155" y="4232721"/>
              <a:ext cx="200226" cy="200226"/>
            </a:xfrm>
            <a:prstGeom prst="rect">
              <a:avLst/>
            </a:prstGeom>
          </p:spPr>
        </p:pic>
        <p:sp>
          <p:nvSpPr>
            <p:cNvPr id="45" name="Rectangle: Rounded Corners 44">
              <a:extLst>
                <a:ext uri="{FF2B5EF4-FFF2-40B4-BE49-F238E27FC236}">
                  <a16:creationId xmlns:a16="http://schemas.microsoft.com/office/drawing/2014/main" id="{44A1DA61-3280-3BE3-CDB3-04F495FC0D4D}"/>
                </a:ext>
              </a:extLst>
            </p:cNvPr>
            <p:cNvSpPr/>
            <p:nvPr/>
          </p:nvSpPr>
          <p:spPr>
            <a:xfrm rot="2024775">
              <a:off x="6744743" y="4729150"/>
              <a:ext cx="318606" cy="100856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pic>
          <p:nvPicPr>
            <p:cNvPr id="46" name="Graphic 45" descr="Water with solid fill">
              <a:extLst>
                <a:ext uri="{FF2B5EF4-FFF2-40B4-BE49-F238E27FC236}">
                  <a16:creationId xmlns:a16="http://schemas.microsoft.com/office/drawing/2014/main" id="{A92C01E8-2EAA-6907-F30C-C9A4323648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532454" y="4188872"/>
              <a:ext cx="200226" cy="200226"/>
            </a:xfrm>
            <a:prstGeom prst="rect">
              <a:avLst/>
            </a:prstGeom>
          </p:spPr>
        </p:pic>
      </p:grpSp>
      <p:sp>
        <p:nvSpPr>
          <p:cNvPr id="47" name="TextBox 46">
            <a:extLst>
              <a:ext uri="{FF2B5EF4-FFF2-40B4-BE49-F238E27FC236}">
                <a16:creationId xmlns:a16="http://schemas.microsoft.com/office/drawing/2014/main" id="{3DFD4A54-414F-90C7-C28F-3276558D8DD7}"/>
              </a:ext>
            </a:extLst>
          </p:cNvPr>
          <p:cNvSpPr txBox="1"/>
          <p:nvPr/>
        </p:nvSpPr>
        <p:spPr>
          <a:xfrm>
            <a:off x="972484" y="3307633"/>
            <a:ext cx="1106238" cy="430887"/>
          </a:xfrm>
          <a:prstGeom prst="rect">
            <a:avLst/>
          </a:prstGeom>
          <a:noFill/>
          <a:ln>
            <a:noFill/>
          </a:ln>
        </p:spPr>
        <p:txBody>
          <a:bodyPr wrap="square" rtlCol="0">
            <a:spAutoFit/>
          </a:bodyPr>
          <a:lstStyle/>
          <a:p>
            <a:r>
              <a:rPr lang="es-ES_tradnl" sz="1100" b="1" dirty="0"/>
              <a:t>FACTORES DE RIESGO</a:t>
            </a:r>
          </a:p>
        </p:txBody>
      </p:sp>
      <p:sp>
        <p:nvSpPr>
          <p:cNvPr id="48" name="TextBox 47">
            <a:extLst>
              <a:ext uri="{FF2B5EF4-FFF2-40B4-BE49-F238E27FC236}">
                <a16:creationId xmlns:a16="http://schemas.microsoft.com/office/drawing/2014/main" id="{E6E86D34-BB74-6BFA-2FBA-85FE48800D15}"/>
              </a:ext>
            </a:extLst>
          </p:cNvPr>
          <p:cNvSpPr txBox="1"/>
          <p:nvPr/>
        </p:nvSpPr>
        <p:spPr>
          <a:xfrm>
            <a:off x="978420" y="3845006"/>
            <a:ext cx="1079226" cy="430887"/>
          </a:xfrm>
          <a:prstGeom prst="rect">
            <a:avLst/>
          </a:prstGeom>
          <a:noFill/>
          <a:ln>
            <a:noFill/>
          </a:ln>
        </p:spPr>
        <p:txBody>
          <a:bodyPr wrap="square" rtlCol="0">
            <a:spAutoFit/>
          </a:bodyPr>
          <a:lstStyle/>
          <a:p>
            <a:r>
              <a:rPr lang="es-ES_tradnl" sz="1100" b="1" dirty="0"/>
              <a:t>FACTORES DE PROTECCIÓN</a:t>
            </a:r>
          </a:p>
        </p:txBody>
      </p:sp>
      <p:sp>
        <p:nvSpPr>
          <p:cNvPr id="49" name="Cube 48">
            <a:extLst>
              <a:ext uri="{FF2B5EF4-FFF2-40B4-BE49-F238E27FC236}">
                <a16:creationId xmlns:a16="http://schemas.microsoft.com/office/drawing/2014/main" id="{582AE6DF-79BC-3661-1445-F8AD93A631C9}"/>
              </a:ext>
            </a:extLst>
          </p:cNvPr>
          <p:cNvSpPr/>
          <p:nvPr/>
        </p:nvSpPr>
        <p:spPr>
          <a:xfrm>
            <a:off x="2330829" y="2530182"/>
            <a:ext cx="1683239"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chemeClr val="tx1"/>
              </a:solidFill>
              <a:latin typeface="Arial" panose="020B0604020202020204" pitchFamily="34" charset="0"/>
              <a:cs typeface="Arial" panose="020B0604020202020204" pitchFamily="34" charset="0"/>
            </a:endParaRPr>
          </a:p>
        </p:txBody>
      </p:sp>
      <p:sp>
        <p:nvSpPr>
          <p:cNvPr id="50" name="Cube 49">
            <a:extLst>
              <a:ext uri="{FF2B5EF4-FFF2-40B4-BE49-F238E27FC236}">
                <a16:creationId xmlns:a16="http://schemas.microsoft.com/office/drawing/2014/main" id="{FDD4FE45-08FE-526D-0CB7-ACEE87E84D10}"/>
              </a:ext>
            </a:extLst>
          </p:cNvPr>
          <p:cNvSpPr/>
          <p:nvPr/>
        </p:nvSpPr>
        <p:spPr>
          <a:xfrm>
            <a:off x="2343497" y="1403664"/>
            <a:ext cx="1683239"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chemeClr val="tx1"/>
              </a:solidFill>
              <a:latin typeface="Arial" panose="020B0604020202020204" pitchFamily="34" charset="0"/>
              <a:cs typeface="Arial" panose="020B0604020202020204" pitchFamily="34" charset="0"/>
            </a:endParaRPr>
          </a:p>
        </p:txBody>
      </p:sp>
      <p:sp>
        <p:nvSpPr>
          <p:cNvPr id="51" name="Cube 50">
            <a:extLst>
              <a:ext uri="{FF2B5EF4-FFF2-40B4-BE49-F238E27FC236}">
                <a16:creationId xmlns:a16="http://schemas.microsoft.com/office/drawing/2014/main" id="{960A2D17-4EDF-073D-5B6D-9D1FE40C18C4}"/>
              </a:ext>
            </a:extLst>
          </p:cNvPr>
          <p:cNvSpPr/>
          <p:nvPr/>
        </p:nvSpPr>
        <p:spPr>
          <a:xfrm>
            <a:off x="4232806" y="2508838"/>
            <a:ext cx="1683239"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chemeClr val="tx1"/>
              </a:solidFill>
              <a:latin typeface="Arial" panose="020B0604020202020204" pitchFamily="34" charset="0"/>
              <a:cs typeface="Arial" panose="020B0604020202020204" pitchFamily="34" charset="0"/>
            </a:endParaRPr>
          </a:p>
        </p:txBody>
      </p:sp>
      <p:sp>
        <p:nvSpPr>
          <p:cNvPr id="52" name="Cube 51">
            <a:extLst>
              <a:ext uri="{FF2B5EF4-FFF2-40B4-BE49-F238E27FC236}">
                <a16:creationId xmlns:a16="http://schemas.microsoft.com/office/drawing/2014/main" id="{D97310C8-70C5-B243-9DAA-C311D79FE7E0}"/>
              </a:ext>
            </a:extLst>
          </p:cNvPr>
          <p:cNvSpPr/>
          <p:nvPr/>
        </p:nvSpPr>
        <p:spPr>
          <a:xfrm>
            <a:off x="4260241" y="1345270"/>
            <a:ext cx="1683239"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chemeClr val="tx1"/>
              </a:solidFill>
              <a:latin typeface="Arial" panose="020B0604020202020204" pitchFamily="34" charset="0"/>
              <a:cs typeface="Arial" panose="020B0604020202020204" pitchFamily="34" charset="0"/>
            </a:endParaRPr>
          </a:p>
        </p:txBody>
      </p:sp>
      <p:sp>
        <p:nvSpPr>
          <p:cNvPr id="53" name="Cube 52">
            <a:extLst>
              <a:ext uri="{FF2B5EF4-FFF2-40B4-BE49-F238E27FC236}">
                <a16:creationId xmlns:a16="http://schemas.microsoft.com/office/drawing/2014/main" id="{E2C47E84-3C66-5389-2421-C14A26345DE2}"/>
              </a:ext>
            </a:extLst>
          </p:cNvPr>
          <p:cNvSpPr/>
          <p:nvPr/>
        </p:nvSpPr>
        <p:spPr>
          <a:xfrm>
            <a:off x="2330830" y="5437920"/>
            <a:ext cx="1683239"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chemeClr val="tx1"/>
              </a:solidFill>
              <a:latin typeface="Arial" panose="020B0604020202020204" pitchFamily="34" charset="0"/>
              <a:cs typeface="Arial" panose="020B0604020202020204" pitchFamily="34" charset="0"/>
            </a:endParaRPr>
          </a:p>
        </p:txBody>
      </p:sp>
      <p:sp>
        <p:nvSpPr>
          <p:cNvPr id="54" name="Cube 53">
            <a:extLst>
              <a:ext uri="{FF2B5EF4-FFF2-40B4-BE49-F238E27FC236}">
                <a16:creationId xmlns:a16="http://schemas.microsoft.com/office/drawing/2014/main" id="{635BB192-BF0E-A4DF-81D6-C2E402FB8BA6}"/>
              </a:ext>
            </a:extLst>
          </p:cNvPr>
          <p:cNvSpPr/>
          <p:nvPr/>
        </p:nvSpPr>
        <p:spPr>
          <a:xfrm>
            <a:off x="2376238" y="4152287"/>
            <a:ext cx="1683239"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chemeClr val="tx1"/>
              </a:solidFill>
              <a:latin typeface="Arial" panose="020B0604020202020204" pitchFamily="34" charset="0"/>
              <a:cs typeface="Arial" panose="020B0604020202020204" pitchFamily="34" charset="0"/>
            </a:endParaRPr>
          </a:p>
        </p:txBody>
      </p:sp>
      <p:sp>
        <p:nvSpPr>
          <p:cNvPr id="55" name="Cube 54">
            <a:extLst>
              <a:ext uri="{FF2B5EF4-FFF2-40B4-BE49-F238E27FC236}">
                <a16:creationId xmlns:a16="http://schemas.microsoft.com/office/drawing/2014/main" id="{C5B8308D-874D-6BAF-9227-104CB6A4F3BB}"/>
              </a:ext>
            </a:extLst>
          </p:cNvPr>
          <p:cNvSpPr/>
          <p:nvPr/>
        </p:nvSpPr>
        <p:spPr>
          <a:xfrm>
            <a:off x="4260242" y="5373011"/>
            <a:ext cx="1683239"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chemeClr val="tx1"/>
              </a:solidFill>
              <a:latin typeface="Arial" panose="020B0604020202020204" pitchFamily="34" charset="0"/>
              <a:cs typeface="Arial" panose="020B0604020202020204" pitchFamily="34" charset="0"/>
            </a:endParaRPr>
          </a:p>
        </p:txBody>
      </p:sp>
      <p:sp>
        <p:nvSpPr>
          <p:cNvPr id="56" name="Cube 55">
            <a:extLst>
              <a:ext uri="{FF2B5EF4-FFF2-40B4-BE49-F238E27FC236}">
                <a16:creationId xmlns:a16="http://schemas.microsoft.com/office/drawing/2014/main" id="{8BC062A3-9F93-1525-4D4F-1FB187E40816}"/>
              </a:ext>
            </a:extLst>
          </p:cNvPr>
          <p:cNvSpPr/>
          <p:nvPr/>
        </p:nvSpPr>
        <p:spPr>
          <a:xfrm>
            <a:off x="4272619" y="4152287"/>
            <a:ext cx="1683239"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BB81D26-8E90-D733-2EB6-0D2927BCFC79}"/>
              </a:ext>
            </a:extLst>
          </p:cNvPr>
          <p:cNvSpPr txBox="1"/>
          <p:nvPr/>
        </p:nvSpPr>
        <p:spPr>
          <a:xfrm>
            <a:off x="996287" y="731678"/>
            <a:ext cx="5254042" cy="276999"/>
          </a:xfrm>
          <a:prstGeom prst="rect">
            <a:avLst/>
          </a:prstGeom>
          <a:noFill/>
        </p:spPr>
        <p:txBody>
          <a:bodyPr wrap="square" rtlCol="0">
            <a:spAutoFit/>
          </a:bodyPr>
          <a:lstStyle/>
          <a:p>
            <a:r>
              <a:rPr lang="es-ES_tradnl" sz="1200" b="1"/>
              <a:t>Parte 2: Análisis de riesgos de protección de la infancia</a:t>
            </a:r>
          </a:p>
        </p:txBody>
      </p:sp>
      <p:sp>
        <p:nvSpPr>
          <p:cNvPr id="6" name="Hexagon 5">
            <a:extLst>
              <a:ext uri="{FF2B5EF4-FFF2-40B4-BE49-F238E27FC236}">
                <a16:creationId xmlns:a16="http://schemas.microsoft.com/office/drawing/2014/main" id="{832BE1ED-D4C1-2D97-B11B-2C90EFA80187}"/>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BCBD669A-D20D-B2D5-0CDA-A577EED8333C}"/>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F60DB4BF-A04C-4EA5-EC4B-D3E669CA54D0}"/>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FBBE5B1E-B916-1906-7BF4-FE2BFF451D2B}"/>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2F3913A3-249D-DED6-2100-991584E13AC0}"/>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Hexagon 11">
            <a:extLst>
              <a:ext uri="{FF2B5EF4-FFF2-40B4-BE49-F238E27FC236}">
                <a16:creationId xmlns:a16="http://schemas.microsoft.com/office/drawing/2014/main" id="{61406243-8E99-64CE-8824-B05032DF7BFD}"/>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0613511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56AC2F-DD19-3B51-1C6C-D3A17F8D7E13}"/>
              </a:ext>
            </a:extLst>
          </p:cNvPr>
          <p:cNvSpPr/>
          <p:nvPr/>
        </p:nvSpPr>
        <p:spPr>
          <a:xfrm>
            <a:off x="2084296" y="1622835"/>
            <a:ext cx="4165873" cy="67764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TextBox 9">
            <a:extLst>
              <a:ext uri="{FF2B5EF4-FFF2-40B4-BE49-F238E27FC236}">
                <a16:creationId xmlns:a16="http://schemas.microsoft.com/office/drawing/2014/main" id="{5ACE576C-B457-CF80-EF36-F36B9AB25B26}"/>
              </a:ext>
            </a:extLst>
          </p:cNvPr>
          <p:cNvSpPr txBox="1"/>
          <p:nvPr/>
        </p:nvSpPr>
        <p:spPr>
          <a:xfrm>
            <a:off x="996000" y="1134671"/>
            <a:ext cx="5254172" cy="261610"/>
          </a:xfrm>
          <a:prstGeom prst="rect">
            <a:avLst/>
          </a:prstGeom>
          <a:noFill/>
        </p:spPr>
        <p:txBody>
          <a:bodyPr wrap="square" rtlCol="0">
            <a:spAutoFit/>
          </a:bodyPr>
          <a:lstStyle/>
          <a:p>
            <a:r>
              <a:rPr lang="es-ES_tradnl" sz="1100"/>
              <a:t>¿Cuáles son las necesidades de Jolie?</a:t>
            </a:r>
          </a:p>
        </p:txBody>
      </p:sp>
      <p:cxnSp>
        <p:nvCxnSpPr>
          <p:cNvPr id="15" name="Straight Arrow Connector 14">
            <a:extLst>
              <a:ext uri="{FF2B5EF4-FFF2-40B4-BE49-F238E27FC236}">
                <a16:creationId xmlns:a16="http://schemas.microsoft.com/office/drawing/2014/main" id="{80A25975-D3AB-B86E-CC35-2F99977DF97D}"/>
              </a:ext>
            </a:extLst>
          </p:cNvPr>
          <p:cNvCxnSpPr/>
          <p:nvPr/>
        </p:nvCxnSpPr>
        <p:spPr>
          <a:xfrm>
            <a:off x="1378857" y="2580778"/>
            <a:ext cx="0" cy="4804228"/>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000EA6B-70F9-977B-E328-416414597D2C}"/>
              </a:ext>
            </a:extLst>
          </p:cNvPr>
          <p:cNvSpPr txBox="1"/>
          <p:nvPr/>
        </p:nvSpPr>
        <p:spPr>
          <a:xfrm>
            <a:off x="996287" y="731678"/>
            <a:ext cx="5254042" cy="276999"/>
          </a:xfrm>
          <a:prstGeom prst="rect">
            <a:avLst/>
          </a:prstGeom>
          <a:noFill/>
        </p:spPr>
        <p:txBody>
          <a:bodyPr wrap="square" rtlCol="0">
            <a:spAutoFit/>
          </a:bodyPr>
          <a:lstStyle/>
          <a:p>
            <a:r>
              <a:rPr lang="es-ES_tradnl" sz="1200" b="1"/>
              <a:t>Parte 3: Necesidades de protección de la infancia</a:t>
            </a:r>
          </a:p>
        </p:txBody>
      </p:sp>
      <p:sp>
        <p:nvSpPr>
          <p:cNvPr id="17" name="Oval 16">
            <a:extLst>
              <a:ext uri="{FF2B5EF4-FFF2-40B4-BE49-F238E27FC236}">
                <a16:creationId xmlns:a16="http://schemas.microsoft.com/office/drawing/2014/main" id="{052FC661-D636-1A84-3394-1B9C6F233BA1}"/>
              </a:ext>
            </a:extLst>
          </p:cNvPr>
          <p:cNvSpPr/>
          <p:nvPr/>
        </p:nvSpPr>
        <p:spPr>
          <a:xfrm>
            <a:off x="915914" y="1486966"/>
            <a:ext cx="957943" cy="95794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Oval 17">
            <a:extLst>
              <a:ext uri="{FF2B5EF4-FFF2-40B4-BE49-F238E27FC236}">
                <a16:creationId xmlns:a16="http://schemas.microsoft.com/office/drawing/2014/main" id="{575E8116-8AB5-BB21-E204-71DB35EFE1B3}"/>
              </a:ext>
            </a:extLst>
          </p:cNvPr>
          <p:cNvSpPr/>
          <p:nvPr/>
        </p:nvSpPr>
        <p:spPr>
          <a:xfrm>
            <a:off x="915914" y="7588418"/>
            <a:ext cx="957943" cy="95794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TextBox 18">
            <a:extLst>
              <a:ext uri="{FF2B5EF4-FFF2-40B4-BE49-F238E27FC236}">
                <a16:creationId xmlns:a16="http://schemas.microsoft.com/office/drawing/2014/main" id="{D3493FD1-C1BC-4D6D-E314-C1F70A08FAFE}"/>
              </a:ext>
            </a:extLst>
          </p:cNvPr>
          <p:cNvSpPr txBox="1"/>
          <p:nvPr/>
        </p:nvSpPr>
        <p:spPr>
          <a:xfrm>
            <a:off x="527913" y="2081405"/>
            <a:ext cx="1709055" cy="261610"/>
          </a:xfrm>
          <a:prstGeom prst="rect">
            <a:avLst/>
          </a:prstGeom>
          <a:noFill/>
        </p:spPr>
        <p:txBody>
          <a:bodyPr wrap="square">
            <a:spAutoFit/>
          </a:bodyPr>
          <a:lstStyle/>
          <a:p>
            <a:pPr algn="ctr"/>
            <a:r>
              <a:rPr lang="es-ES_tradnl" sz="1100" b="1" dirty="0"/>
              <a:t>Prioridad alta</a:t>
            </a:r>
          </a:p>
        </p:txBody>
      </p:sp>
      <p:sp>
        <p:nvSpPr>
          <p:cNvPr id="20" name="TextBox 19">
            <a:extLst>
              <a:ext uri="{FF2B5EF4-FFF2-40B4-BE49-F238E27FC236}">
                <a16:creationId xmlns:a16="http://schemas.microsoft.com/office/drawing/2014/main" id="{E48351FF-B627-D443-111A-922899F2CBBF}"/>
              </a:ext>
            </a:extLst>
          </p:cNvPr>
          <p:cNvSpPr txBox="1"/>
          <p:nvPr/>
        </p:nvSpPr>
        <p:spPr>
          <a:xfrm>
            <a:off x="527912" y="1532150"/>
            <a:ext cx="1709055" cy="584775"/>
          </a:xfrm>
          <a:prstGeom prst="rect">
            <a:avLst/>
          </a:prstGeom>
          <a:noFill/>
        </p:spPr>
        <p:txBody>
          <a:bodyPr wrap="square">
            <a:spAutoFit/>
          </a:bodyPr>
          <a:lstStyle/>
          <a:p>
            <a:pPr algn="ctr"/>
            <a:r>
              <a:rPr lang="es-ES_tradnl" sz="3200" b="1">
                <a:solidFill>
                  <a:schemeClr val="accent1"/>
                </a:solidFill>
                <a:latin typeface="Britannic Bold" panose="020B0903060703020204" pitchFamily="34" charset="0"/>
              </a:rPr>
              <a:t>¡¡¡!!!</a:t>
            </a:r>
          </a:p>
        </p:txBody>
      </p:sp>
      <p:sp>
        <p:nvSpPr>
          <p:cNvPr id="21" name="TextBox 20">
            <a:extLst>
              <a:ext uri="{FF2B5EF4-FFF2-40B4-BE49-F238E27FC236}">
                <a16:creationId xmlns:a16="http://schemas.microsoft.com/office/drawing/2014/main" id="{9E0ACD69-0C8A-893C-D3B0-9A6D18EC765E}"/>
              </a:ext>
            </a:extLst>
          </p:cNvPr>
          <p:cNvSpPr txBox="1"/>
          <p:nvPr/>
        </p:nvSpPr>
        <p:spPr>
          <a:xfrm>
            <a:off x="527913" y="8137673"/>
            <a:ext cx="1709055" cy="261610"/>
          </a:xfrm>
          <a:prstGeom prst="rect">
            <a:avLst/>
          </a:prstGeom>
          <a:noFill/>
        </p:spPr>
        <p:txBody>
          <a:bodyPr wrap="square">
            <a:spAutoFit/>
          </a:bodyPr>
          <a:lstStyle/>
          <a:p>
            <a:pPr algn="ctr"/>
            <a:r>
              <a:rPr lang="es-ES_tradnl" sz="1100" b="1"/>
              <a:t>Prioridad baja</a:t>
            </a:r>
          </a:p>
        </p:txBody>
      </p:sp>
      <p:sp>
        <p:nvSpPr>
          <p:cNvPr id="22" name="TextBox 21">
            <a:extLst>
              <a:ext uri="{FF2B5EF4-FFF2-40B4-BE49-F238E27FC236}">
                <a16:creationId xmlns:a16="http://schemas.microsoft.com/office/drawing/2014/main" id="{D6420952-A043-114D-6B54-1D4A1CC2C647}"/>
              </a:ext>
            </a:extLst>
          </p:cNvPr>
          <p:cNvSpPr txBox="1"/>
          <p:nvPr/>
        </p:nvSpPr>
        <p:spPr>
          <a:xfrm>
            <a:off x="527912" y="7588418"/>
            <a:ext cx="1709055" cy="584775"/>
          </a:xfrm>
          <a:prstGeom prst="rect">
            <a:avLst/>
          </a:prstGeom>
          <a:noFill/>
        </p:spPr>
        <p:txBody>
          <a:bodyPr wrap="square">
            <a:spAutoFit/>
          </a:bodyPr>
          <a:lstStyle/>
          <a:p>
            <a:pPr algn="ctr"/>
            <a:r>
              <a:rPr lang="es-ES_tradnl" sz="3200" b="1">
                <a:solidFill>
                  <a:schemeClr val="accent1"/>
                </a:solidFill>
                <a:latin typeface="Britannic Bold" panose="020B0903060703020204" pitchFamily="34" charset="0"/>
              </a:rPr>
              <a:t>¡!</a:t>
            </a:r>
          </a:p>
        </p:txBody>
      </p:sp>
      <p:sp>
        <p:nvSpPr>
          <p:cNvPr id="23" name="Hexagon 22">
            <a:extLst>
              <a:ext uri="{FF2B5EF4-FFF2-40B4-BE49-F238E27FC236}">
                <a16:creationId xmlns:a16="http://schemas.microsoft.com/office/drawing/2014/main" id="{70F54CE6-3726-2FD2-484F-0E03072A0920}"/>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9BEA9785-539A-14EA-BAFA-762B920FC35D}"/>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A865DDFB-1511-BE4C-F23B-A1F32A4CA1FB}"/>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Hexagon 25">
            <a:extLst>
              <a:ext uri="{FF2B5EF4-FFF2-40B4-BE49-F238E27FC236}">
                <a16:creationId xmlns:a16="http://schemas.microsoft.com/office/drawing/2014/main" id="{B62EF620-B21F-B08B-26C2-71337E9F8C45}"/>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Hexagon 26">
            <a:extLst>
              <a:ext uri="{FF2B5EF4-FFF2-40B4-BE49-F238E27FC236}">
                <a16:creationId xmlns:a16="http://schemas.microsoft.com/office/drawing/2014/main" id="{C36F447D-F6F6-A638-21FD-ACD5EDD217D8}"/>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Hexagon 27">
            <a:extLst>
              <a:ext uri="{FF2B5EF4-FFF2-40B4-BE49-F238E27FC236}">
                <a16:creationId xmlns:a16="http://schemas.microsoft.com/office/drawing/2014/main" id="{A68C33DC-9313-8E52-AE9E-BD08AE149755}"/>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0575464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EE84B9-C56D-C2EE-B325-C48FD0020763}"/>
              </a:ext>
            </a:extLst>
          </p:cNvPr>
          <p:cNvSpPr/>
          <p:nvPr/>
        </p:nvSpPr>
        <p:spPr>
          <a:xfrm>
            <a:off x="996286" y="2294976"/>
            <a:ext cx="5273039" cy="646608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TextBox 5">
            <a:extLst>
              <a:ext uri="{FF2B5EF4-FFF2-40B4-BE49-F238E27FC236}">
                <a16:creationId xmlns:a16="http://schemas.microsoft.com/office/drawing/2014/main" id="{8FE4AD0F-7046-3A53-01BF-497F89F85AD1}"/>
              </a:ext>
            </a:extLst>
          </p:cNvPr>
          <p:cNvSpPr txBox="1"/>
          <p:nvPr/>
        </p:nvSpPr>
        <p:spPr>
          <a:xfrm>
            <a:off x="996286" y="1954113"/>
            <a:ext cx="5252113" cy="261610"/>
          </a:xfrm>
          <a:prstGeom prst="rect">
            <a:avLst/>
          </a:prstGeom>
          <a:noFill/>
        </p:spPr>
        <p:txBody>
          <a:bodyPr wrap="square" rtlCol="0">
            <a:spAutoFit/>
          </a:bodyPr>
          <a:lstStyle/>
          <a:p>
            <a:r>
              <a:rPr lang="es-ES_tradnl" sz="1100">
                <a:cs typeface="Arial" panose="020B0604020202020204" pitchFamily="34" charset="0"/>
              </a:rPr>
              <a:t>¿Qué hace para gestionar sus casos y llevar un control de su carga laboral?</a:t>
            </a:r>
          </a:p>
        </p:txBody>
      </p:sp>
      <p:sp>
        <p:nvSpPr>
          <p:cNvPr id="3" name="TextBox 2">
            <a:extLst>
              <a:ext uri="{FF2B5EF4-FFF2-40B4-BE49-F238E27FC236}">
                <a16:creationId xmlns:a16="http://schemas.microsoft.com/office/drawing/2014/main" id="{29C628BE-69DD-2256-BE93-7422BF89239B}"/>
              </a:ext>
            </a:extLst>
          </p:cNvPr>
          <p:cNvSpPr txBox="1"/>
          <p:nvPr/>
        </p:nvSpPr>
        <p:spPr>
          <a:xfrm>
            <a:off x="996286" y="713169"/>
            <a:ext cx="5252113"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954D84"/>
                </a:highlight>
                <a:latin typeface="Calibri"/>
                <a:ea typeface="Calibri"/>
                <a:cs typeface="Calibri"/>
                <a:sym typeface="Calibri"/>
              </a:rPr>
              <a:t>SESIÓN 5: ¿CÓMO PLANEAR Y GESTIONAR MIS CASOS? </a:t>
            </a:r>
          </a:p>
        </p:txBody>
      </p:sp>
      <p:sp>
        <p:nvSpPr>
          <p:cNvPr id="4" name="TextBox 3">
            <a:extLst>
              <a:ext uri="{FF2B5EF4-FFF2-40B4-BE49-F238E27FC236}">
                <a16:creationId xmlns:a16="http://schemas.microsoft.com/office/drawing/2014/main" id="{B9534FC9-A4EB-CB78-3A0F-93CE5A75E521}"/>
              </a:ext>
            </a:extLst>
          </p:cNvPr>
          <p:cNvSpPr txBox="1"/>
          <p:nvPr/>
        </p:nvSpPr>
        <p:spPr>
          <a:xfrm>
            <a:off x="996286" y="1597861"/>
            <a:ext cx="5273039" cy="276999"/>
          </a:xfrm>
          <a:prstGeom prst="rect">
            <a:avLst/>
          </a:prstGeom>
          <a:noFill/>
        </p:spPr>
        <p:txBody>
          <a:bodyPr wrap="square" rtlCol="0">
            <a:spAutoFit/>
          </a:bodyPr>
          <a:lstStyle/>
          <a:p>
            <a:r>
              <a:rPr lang="es-ES_tradnl" sz="1200" b="1" spc="300">
                <a:solidFill>
                  <a:schemeClr val="tx1"/>
                </a:solidFill>
              </a:rPr>
              <a:t>GESTIÓN DE CASOS</a:t>
            </a:r>
          </a:p>
        </p:txBody>
      </p:sp>
      <p:grpSp>
        <p:nvGrpSpPr>
          <p:cNvPr id="47" name="Group 46">
            <a:extLst>
              <a:ext uri="{FF2B5EF4-FFF2-40B4-BE49-F238E27FC236}">
                <a16:creationId xmlns:a16="http://schemas.microsoft.com/office/drawing/2014/main" id="{6A5B756E-DBCC-B805-23EE-C688326554C2}"/>
              </a:ext>
            </a:extLst>
          </p:cNvPr>
          <p:cNvGrpSpPr/>
          <p:nvPr/>
        </p:nvGrpSpPr>
        <p:grpSpPr>
          <a:xfrm>
            <a:off x="4838902" y="7960323"/>
            <a:ext cx="775317" cy="940071"/>
            <a:chOff x="1591026" y="2323978"/>
            <a:chExt cx="775317" cy="940071"/>
          </a:xfrm>
        </p:grpSpPr>
        <p:sp>
          <p:nvSpPr>
            <p:cNvPr id="48" name="Rectangle: Single Corner Snipped 47">
              <a:extLst>
                <a:ext uri="{FF2B5EF4-FFF2-40B4-BE49-F238E27FC236}">
                  <a16:creationId xmlns:a16="http://schemas.microsoft.com/office/drawing/2014/main" id="{D6AECDFC-75B1-BEA9-DCE0-A86D14B3F164}"/>
                </a:ext>
              </a:extLst>
            </p:cNvPr>
            <p:cNvSpPr/>
            <p:nvPr/>
          </p:nvSpPr>
          <p:spPr>
            <a:xfrm>
              <a:off x="1591026" y="2323978"/>
              <a:ext cx="775317" cy="940071"/>
            </a:xfrm>
            <a:prstGeom prst="snip1Rect">
              <a:avLst/>
            </a:prstGeom>
            <a:solidFill>
              <a:schemeClr val="accent1">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9" name="Group 48">
              <a:extLst>
                <a:ext uri="{FF2B5EF4-FFF2-40B4-BE49-F238E27FC236}">
                  <a16:creationId xmlns:a16="http://schemas.microsoft.com/office/drawing/2014/main" id="{6647317E-9C5C-E6FB-52CC-CC5BE59449F9}"/>
                </a:ext>
              </a:extLst>
            </p:cNvPr>
            <p:cNvGrpSpPr/>
            <p:nvPr/>
          </p:nvGrpSpPr>
          <p:grpSpPr>
            <a:xfrm>
              <a:off x="1867218" y="2543057"/>
              <a:ext cx="232947" cy="522825"/>
              <a:chOff x="5960196" y="3632825"/>
              <a:chExt cx="324376" cy="728028"/>
            </a:xfrm>
            <a:solidFill>
              <a:schemeClr val="bg1"/>
            </a:solidFill>
          </p:grpSpPr>
          <p:sp>
            <p:nvSpPr>
              <p:cNvPr id="50" name="Round Same Side Corner Rectangle 46">
                <a:extLst>
                  <a:ext uri="{FF2B5EF4-FFF2-40B4-BE49-F238E27FC236}">
                    <a16:creationId xmlns:a16="http://schemas.microsoft.com/office/drawing/2014/main" id="{D667C072-F194-349A-0AFB-C8AD5DC3F529}"/>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Oval 50">
                <a:extLst>
                  <a:ext uri="{FF2B5EF4-FFF2-40B4-BE49-F238E27FC236}">
                    <a16:creationId xmlns:a16="http://schemas.microsoft.com/office/drawing/2014/main" id="{BD58B7BA-AFFA-9E86-1C26-1154B9A4D0EB}"/>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solidFill>
                    <a:schemeClr val="bg1"/>
                  </a:solidFill>
                  <a:latin typeface="Arial" panose="020B0604020202020204" pitchFamily="34" charset="0"/>
                  <a:cs typeface="Arial" panose="020B0604020202020204" pitchFamily="34" charset="0"/>
                </a:endParaRPr>
              </a:p>
            </p:txBody>
          </p:sp>
        </p:grpSp>
      </p:grpSp>
      <p:grpSp>
        <p:nvGrpSpPr>
          <p:cNvPr id="52" name="Group 51">
            <a:extLst>
              <a:ext uri="{FF2B5EF4-FFF2-40B4-BE49-F238E27FC236}">
                <a16:creationId xmlns:a16="http://schemas.microsoft.com/office/drawing/2014/main" id="{6E48896B-F1BF-F9E7-808F-5BB065FD7EA9}"/>
              </a:ext>
            </a:extLst>
          </p:cNvPr>
          <p:cNvGrpSpPr/>
          <p:nvPr/>
        </p:nvGrpSpPr>
        <p:grpSpPr>
          <a:xfrm>
            <a:off x="5340342" y="7702939"/>
            <a:ext cx="775317" cy="940071"/>
            <a:chOff x="1591026" y="2323978"/>
            <a:chExt cx="775317" cy="940071"/>
          </a:xfrm>
        </p:grpSpPr>
        <p:sp>
          <p:nvSpPr>
            <p:cNvPr id="53" name="Rectangle: Single Corner Snipped 52">
              <a:extLst>
                <a:ext uri="{FF2B5EF4-FFF2-40B4-BE49-F238E27FC236}">
                  <a16:creationId xmlns:a16="http://schemas.microsoft.com/office/drawing/2014/main" id="{30601F7A-F32D-74B0-1E73-036F20E62345}"/>
                </a:ext>
              </a:extLst>
            </p:cNvPr>
            <p:cNvSpPr/>
            <p:nvPr/>
          </p:nvSpPr>
          <p:spPr>
            <a:xfrm>
              <a:off x="1591026" y="2323978"/>
              <a:ext cx="775317" cy="940071"/>
            </a:xfrm>
            <a:prstGeom prst="snip1Rect">
              <a:avLst/>
            </a:prstGeom>
            <a:solidFill>
              <a:schemeClr val="accent1">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54" name="Group 53">
              <a:extLst>
                <a:ext uri="{FF2B5EF4-FFF2-40B4-BE49-F238E27FC236}">
                  <a16:creationId xmlns:a16="http://schemas.microsoft.com/office/drawing/2014/main" id="{8F25251D-4174-AA85-B987-8017EABEEBFE}"/>
                </a:ext>
              </a:extLst>
            </p:cNvPr>
            <p:cNvGrpSpPr/>
            <p:nvPr/>
          </p:nvGrpSpPr>
          <p:grpSpPr>
            <a:xfrm>
              <a:off x="1867218" y="2543057"/>
              <a:ext cx="232947" cy="522825"/>
              <a:chOff x="5960196" y="3632825"/>
              <a:chExt cx="324376" cy="728028"/>
            </a:xfrm>
            <a:solidFill>
              <a:schemeClr val="bg1"/>
            </a:solidFill>
          </p:grpSpPr>
          <p:sp>
            <p:nvSpPr>
              <p:cNvPr id="55" name="Round Same Side Corner Rectangle 46">
                <a:extLst>
                  <a:ext uri="{FF2B5EF4-FFF2-40B4-BE49-F238E27FC236}">
                    <a16:creationId xmlns:a16="http://schemas.microsoft.com/office/drawing/2014/main" id="{5060C393-97E8-6B7F-6089-0FD2A26950D0}"/>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6" name="Oval 55">
                <a:extLst>
                  <a:ext uri="{FF2B5EF4-FFF2-40B4-BE49-F238E27FC236}">
                    <a16:creationId xmlns:a16="http://schemas.microsoft.com/office/drawing/2014/main" id="{857EB0D4-D5C8-37DD-04F8-6E44F615B60C}"/>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solidFill>
                    <a:schemeClr val="bg1"/>
                  </a:solidFill>
                  <a:latin typeface="Arial" panose="020B0604020202020204" pitchFamily="34" charset="0"/>
                  <a:cs typeface="Arial" panose="020B0604020202020204" pitchFamily="34" charset="0"/>
                </a:endParaRPr>
              </a:p>
            </p:txBody>
          </p:sp>
        </p:grpSp>
      </p:grpSp>
      <p:grpSp>
        <p:nvGrpSpPr>
          <p:cNvPr id="57" name="Group 56">
            <a:extLst>
              <a:ext uri="{FF2B5EF4-FFF2-40B4-BE49-F238E27FC236}">
                <a16:creationId xmlns:a16="http://schemas.microsoft.com/office/drawing/2014/main" id="{B1E68DB2-E013-9F74-2B24-B9A77ACBB4BC}"/>
              </a:ext>
            </a:extLst>
          </p:cNvPr>
          <p:cNvGrpSpPr/>
          <p:nvPr/>
        </p:nvGrpSpPr>
        <p:grpSpPr>
          <a:xfrm>
            <a:off x="5782077" y="7355804"/>
            <a:ext cx="775317" cy="940071"/>
            <a:chOff x="1591026" y="2323978"/>
            <a:chExt cx="775317" cy="940071"/>
          </a:xfrm>
        </p:grpSpPr>
        <p:sp>
          <p:nvSpPr>
            <p:cNvPr id="58" name="Rectangle: Single Corner Snipped 57">
              <a:extLst>
                <a:ext uri="{FF2B5EF4-FFF2-40B4-BE49-F238E27FC236}">
                  <a16:creationId xmlns:a16="http://schemas.microsoft.com/office/drawing/2014/main" id="{ADD9DBFA-9296-A70D-9EF4-1616969E7F6A}"/>
                </a:ext>
              </a:extLst>
            </p:cNvPr>
            <p:cNvSpPr/>
            <p:nvPr/>
          </p:nvSpPr>
          <p:spPr>
            <a:xfrm>
              <a:off x="1591026" y="2323978"/>
              <a:ext cx="775317" cy="940071"/>
            </a:xfrm>
            <a:prstGeom prst="snip1Rect">
              <a:avLst/>
            </a:prstGeom>
            <a:solidFill>
              <a:schemeClr val="accent1">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59" name="Group 58">
              <a:extLst>
                <a:ext uri="{FF2B5EF4-FFF2-40B4-BE49-F238E27FC236}">
                  <a16:creationId xmlns:a16="http://schemas.microsoft.com/office/drawing/2014/main" id="{7A633964-6B0E-BE2A-5D2E-0C404000D1C2}"/>
                </a:ext>
              </a:extLst>
            </p:cNvPr>
            <p:cNvGrpSpPr/>
            <p:nvPr/>
          </p:nvGrpSpPr>
          <p:grpSpPr>
            <a:xfrm>
              <a:off x="1867218" y="2543057"/>
              <a:ext cx="232947" cy="522825"/>
              <a:chOff x="5960196" y="3632825"/>
              <a:chExt cx="324376" cy="728028"/>
            </a:xfrm>
            <a:solidFill>
              <a:schemeClr val="bg1"/>
            </a:solidFill>
          </p:grpSpPr>
          <p:sp>
            <p:nvSpPr>
              <p:cNvPr id="60" name="Round Same Side Corner Rectangle 46">
                <a:extLst>
                  <a:ext uri="{FF2B5EF4-FFF2-40B4-BE49-F238E27FC236}">
                    <a16:creationId xmlns:a16="http://schemas.microsoft.com/office/drawing/2014/main" id="{9C6B385A-14E3-E483-BDE7-34BFC1FCB01B}"/>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Oval 60">
                <a:extLst>
                  <a:ext uri="{FF2B5EF4-FFF2-40B4-BE49-F238E27FC236}">
                    <a16:creationId xmlns:a16="http://schemas.microsoft.com/office/drawing/2014/main" id="{2A89747D-18DF-8AEF-F2B1-5EE9344A152A}"/>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solidFill>
                    <a:schemeClr val="bg1"/>
                  </a:solidFill>
                  <a:latin typeface="Arial" panose="020B0604020202020204" pitchFamily="34" charset="0"/>
                  <a:cs typeface="Arial" panose="020B0604020202020204" pitchFamily="34" charset="0"/>
                </a:endParaRPr>
              </a:p>
            </p:txBody>
          </p:sp>
        </p:grpSp>
      </p:grpSp>
      <p:sp>
        <p:nvSpPr>
          <p:cNvPr id="62" name="Hexagon 61">
            <a:extLst>
              <a:ext uri="{FF2B5EF4-FFF2-40B4-BE49-F238E27FC236}">
                <a16:creationId xmlns:a16="http://schemas.microsoft.com/office/drawing/2014/main" id="{2DD11206-F4F4-16DC-ADC8-B130FC5C663F}"/>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3" name="Hexagon 62">
            <a:extLst>
              <a:ext uri="{FF2B5EF4-FFF2-40B4-BE49-F238E27FC236}">
                <a16:creationId xmlns:a16="http://schemas.microsoft.com/office/drawing/2014/main" id="{D7D42363-CD2C-4BF6-C4A5-382B474B1138}"/>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4" name="Hexagon 63">
            <a:extLst>
              <a:ext uri="{FF2B5EF4-FFF2-40B4-BE49-F238E27FC236}">
                <a16:creationId xmlns:a16="http://schemas.microsoft.com/office/drawing/2014/main" id="{8E7B514E-CD9B-A05A-3141-EC3B82F65B71}"/>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5" name="Hexagon 64">
            <a:extLst>
              <a:ext uri="{FF2B5EF4-FFF2-40B4-BE49-F238E27FC236}">
                <a16:creationId xmlns:a16="http://schemas.microsoft.com/office/drawing/2014/main" id="{ED86BA46-FAA1-62C2-C4AE-68A18A328936}"/>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6" name="Hexagon 65">
            <a:extLst>
              <a:ext uri="{FF2B5EF4-FFF2-40B4-BE49-F238E27FC236}">
                <a16:creationId xmlns:a16="http://schemas.microsoft.com/office/drawing/2014/main" id="{D73AFBE8-085F-E0E5-CFEF-4E12F24BCF95}"/>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7" name="Hexagon 66">
            <a:extLst>
              <a:ext uri="{FF2B5EF4-FFF2-40B4-BE49-F238E27FC236}">
                <a16:creationId xmlns:a16="http://schemas.microsoft.com/office/drawing/2014/main" id="{717C27F0-CD99-2A60-C13E-530EA524BD72}"/>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3343115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E9385E-7193-A52B-D0C6-EC198675DD5B}"/>
              </a:ext>
            </a:extLst>
          </p:cNvPr>
          <p:cNvSpPr txBox="1"/>
          <p:nvPr/>
        </p:nvSpPr>
        <p:spPr>
          <a:xfrm>
            <a:off x="996286" y="714536"/>
            <a:ext cx="5273039" cy="276999"/>
          </a:xfrm>
          <a:prstGeom prst="rect">
            <a:avLst/>
          </a:prstGeom>
          <a:noFill/>
        </p:spPr>
        <p:txBody>
          <a:bodyPr wrap="square" rtlCol="0">
            <a:spAutoFit/>
          </a:bodyPr>
          <a:lstStyle/>
          <a:p>
            <a:r>
              <a:rPr lang="en-US" sz="1200" b="1" spc="300" dirty="0">
                <a:solidFill>
                  <a:schemeClr val="tx1"/>
                </a:solidFill>
              </a:rPr>
              <a:t>LISTA DE CONTROL DE EXPEDIENTES</a:t>
            </a:r>
          </a:p>
        </p:txBody>
      </p:sp>
      <p:graphicFrame>
        <p:nvGraphicFramePr>
          <p:cNvPr id="7" name="Table 7">
            <a:extLst>
              <a:ext uri="{FF2B5EF4-FFF2-40B4-BE49-F238E27FC236}">
                <a16:creationId xmlns:a16="http://schemas.microsoft.com/office/drawing/2014/main" id="{5D334BC5-ADB9-3949-18CA-92379939CF79}"/>
              </a:ext>
            </a:extLst>
          </p:cNvPr>
          <p:cNvGraphicFramePr>
            <a:graphicFrameLocks noGrp="1"/>
          </p:cNvGraphicFramePr>
          <p:nvPr>
            <p:extLst>
              <p:ext uri="{D42A27DB-BD31-4B8C-83A1-F6EECF244321}">
                <p14:modId xmlns:p14="http://schemas.microsoft.com/office/powerpoint/2010/main" val="1570884331"/>
              </p:ext>
            </p:extLst>
          </p:nvPr>
        </p:nvGraphicFramePr>
        <p:xfrm>
          <a:off x="996286" y="1167687"/>
          <a:ext cx="5273038" cy="5143500"/>
        </p:xfrm>
        <a:graphic>
          <a:graphicData uri="http://schemas.openxmlformats.org/drawingml/2006/table">
            <a:tbl>
              <a:tblPr firstRow="1" bandRow="1">
                <a:tableStyleId>{5C22544A-7EE6-4342-B048-85BDC9FD1C3A}</a:tableStyleId>
              </a:tblPr>
              <a:tblGrid>
                <a:gridCol w="1111342">
                  <a:extLst>
                    <a:ext uri="{9D8B030D-6E8A-4147-A177-3AD203B41FA5}">
                      <a16:colId xmlns:a16="http://schemas.microsoft.com/office/drawing/2014/main" val="1657693909"/>
                    </a:ext>
                  </a:extLst>
                </a:gridCol>
                <a:gridCol w="4161696">
                  <a:extLst>
                    <a:ext uri="{9D8B030D-6E8A-4147-A177-3AD203B41FA5}">
                      <a16:colId xmlns:a16="http://schemas.microsoft.com/office/drawing/2014/main" val="3226904591"/>
                    </a:ext>
                  </a:extLst>
                </a:gridCol>
              </a:tblGrid>
              <a:tr h="0">
                <a:tc gridSpan="2">
                  <a:txBody>
                    <a:bodyPr/>
                    <a:lstStyle/>
                    <a:p>
                      <a:r>
                        <a:rPr lang="es-ES_tradnl" sz="1050" noProof="0">
                          <a:solidFill>
                            <a:schemeClr val="bg1"/>
                          </a:solidFill>
                          <a:latin typeface="+mn-lt"/>
                        </a:rPr>
                        <a:t>DESCRIPCIÓN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343118312"/>
                  </a:ext>
                </a:extLst>
              </a:tr>
              <a:tr h="370840">
                <a:tc>
                  <a:txBody>
                    <a:bodyPr/>
                    <a:lstStyle/>
                    <a:p>
                      <a:r>
                        <a:rPr lang="es-ES_tradnl" sz="1000" b="1" kern="1200" noProof="0">
                          <a:solidFill>
                            <a:schemeClr val="tx1"/>
                          </a:solidFill>
                          <a:effectLst/>
                          <a:latin typeface="+mn-lt"/>
                          <a:ea typeface="+mn-ea"/>
                          <a:cs typeface="+mn-cs"/>
                        </a:rPr>
                        <a:t>Definición</a:t>
                      </a:r>
                      <a:endParaRPr lang="es-ES_tradnl" sz="10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50" noProof="0">
                          <a:solidFill>
                            <a:srgbClr val="000000"/>
                          </a:solidFill>
                          <a:effectLst/>
                          <a:latin typeface="+mn-lt"/>
                          <a:ea typeface="Calibri" panose="020F0502020204030204" pitchFamily="34" charset="0"/>
                        </a:rPr>
                        <a:t>La revisión del expediente es una práctica en el ejercicio de las labores de supervisión que permite evaluar si las/os asistentes sociales están llevando a cabo una gestión de casos competente y llevando un registro detallado. Durante la revisión del expediente, la/el supervisor verifica que el caso se esté gestionando correctamente y que la información/documentos recogidos durante todo el proceso sean claros y exhaustivos. También es una oportunidad para que la/el supervisor identifique las áreas de desarrollo profesional y las ayudas que podrían ser beneficiosas para la/el asistente social .</a:t>
                      </a:r>
                      <a:endParaRPr lang="es-ES_tradnl" sz="1050" noProof="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93751975"/>
                  </a:ext>
                </a:extLst>
              </a:tr>
              <a:tr h="370840">
                <a:tc>
                  <a:txBody>
                    <a:bodyPr/>
                    <a:lstStyle/>
                    <a:p>
                      <a:r>
                        <a:rPr lang="es-ES_tradnl" sz="1000" b="1" kern="1200" noProof="0">
                          <a:solidFill>
                            <a:schemeClr val="tx1"/>
                          </a:solidFill>
                          <a:effectLst/>
                          <a:latin typeface="+mn-lt"/>
                          <a:ea typeface="+mn-ea"/>
                          <a:cs typeface="+mn-cs"/>
                        </a:rPr>
                        <a:t>Objetivo de la herramienta</a:t>
                      </a:r>
                      <a:endParaRPr lang="es-ES_tradnl" sz="10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50" noProof="0">
                          <a:solidFill>
                            <a:srgbClr val="000000"/>
                          </a:solidFill>
                          <a:effectLst/>
                          <a:latin typeface="+mn-lt"/>
                          <a:ea typeface="Calibri" panose="020F0502020204030204" pitchFamily="34" charset="0"/>
                        </a:rPr>
                        <a:t>La lista de control del expediente es una guía para los supervisores. Su propósito es facilitar la revisión de los casos protección infantil. Es una herramienta de uso permanente para la/el supervisor, quien también debe ofrecer retroalimentación a las/os asistentes durante las sesiones de supervisión individual. </a:t>
                      </a:r>
                      <a:endParaRPr lang="es-ES_tradnl" sz="1050" noProof="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93914780"/>
                  </a:ext>
                </a:extLst>
              </a:tr>
              <a:tr h="370840">
                <a:tc>
                  <a:txBody>
                    <a:bodyPr/>
                    <a:lstStyle/>
                    <a:p>
                      <a:r>
                        <a:rPr lang="es-ES_tradnl" sz="1000" b="1" kern="1200" noProof="0">
                          <a:solidFill>
                            <a:schemeClr val="tx1"/>
                          </a:solidFill>
                          <a:effectLst/>
                          <a:latin typeface="+mn-lt"/>
                          <a:ea typeface="+mn-ea"/>
                          <a:cs typeface="+mn-cs"/>
                        </a:rPr>
                        <a:t>Frecuencia/ Duración</a:t>
                      </a:r>
                      <a:endParaRPr lang="es-ES_tradnl" sz="10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50" noProof="0">
                          <a:solidFill>
                            <a:srgbClr val="000000"/>
                          </a:solidFill>
                          <a:effectLst/>
                          <a:latin typeface="+mn-lt"/>
                          <a:ea typeface="Calibri" panose="020F0502020204030204" pitchFamily="34" charset="0"/>
                        </a:rPr>
                        <a:t>Las/os supervisoras/es deben revisar de 3 a 5 expedientes por cada asistente social una vez al mes.</a:t>
                      </a:r>
                    </a:p>
                    <a:p>
                      <a:endParaRPr lang="es-ES_tradnl" sz="1050" noProof="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331730311"/>
                  </a:ext>
                </a:extLst>
              </a:tr>
              <a:tr h="370840">
                <a:tc>
                  <a:txBody>
                    <a:bodyPr/>
                    <a:lstStyle/>
                    <a:p>
                      <a:r>
                        <a:rPr lang="es-ES_tradnl" sz="1000" b="1" kern="1200" noProof="0">
                          <a:solidFill>
                            <a:schemeClr val="tx1"/>
                          </a:solidFill>
                          <a:effectLst/>
                          <a:latin typeface="+mn-lt"/>
                          <a:ea typeface="+mn-ea"/>
                          <a:cs typeface="+mn-cs"/>
                        </a:rPr>
                        <a:t>Instrucciones</a:t>
                      </a:r>
                      <a:endParaRPr lang="es-ES_tradnl" sz="1000" noProof="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50" noProof="0" dirty="0">
                          <a:solidFill>
                            <a:srgbClr val="000000"/>
                          </a:solidFill>
                          <a:effectLst/>
                          <a:latin typeface="+mn-lt"/>
                          <a:ea typeface="Calibri" panose="020F0502020204030204" pitchFamily="34" charset="0"/>
                        </a:rPr>
                        <a:t>Esta herramienta debe usarse al hacer la revisión de los expedientes y puede aplicarse en cualquier paso/fase del proceso de gestión de casos. Se recomienda que la/el supervisor seleccione los casos que va a revisar (abiertos o cerrados) de forma aleatoria. También debe revisar los casos de forma individual, reunirse en privado con la/el asistente social para hacer una retroalimentación individual, y hacer seguimiento del progreso y recomendaciones .</a:t>
                      </a:r>
                    </a:p>
                    <a:p>
                      <a:pPr marL="0" marR="0" indent="0" algn="l" defTabSz="685800" rtl="0" eaLnBrk="1" fontAlgn="auto" latinLnBrk="0" hangingPunct="1">
                        <a:lnSpc>
                          <a:spcPct val="107000"/>
                        </a:lnSpc>
                        <a:spcBef>
                          <a:spcPts val="0"/>
                        </a:spcBef>
                        <a:spcAft>
                          <a:spcPts val="800"/>
                        </a:spcAft>
                        <a:buClrTx/>
                        <a:buSzTx/>
                        <a:buFontTx/>
                        <a:buNone/>
                        <a:tabLst/>
                        <a:defRPr/>
                      </a:pPr>
                      <a:r>
                        <a:rPr lang="es-ES_tradnl" sz="1050" noProof="0" dirty="0">
                          <a:solidFill>
                            <a:srgbClr val="000000"/>
                          </a:solidFill>
                          <a:effectLst/>
                          <a:latin typeface="+mn-lt"/>
                          <a:ea typeface="Calibri" panose="020F0502020204030204" pitchFamily="34" charset="0"/>
                        </a:rPr>
                        <a:t>Si se identifica alguna tendencia en el equipo (p. ej., errores frecuentes al registrar la información o malentendidos), estas pueden ser comentadas en las sesiones de supervisión grupales.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95962614"/>
                  </a:ext>
                </a:extLst>
              </a:tr>
            </a:tbl>
          </a:graphicData>
        </a:graphic>
      </p:graphicFrame>
      <p:sp>
        <p:nvSpPr>
          <p:cNvPr id="13" name="Hexagon 12">
            <a:extLst>
              <a:ext uri="{FF2B5EF4-FFF2-40B4-BE49-F238E27FC236}">
                <a16:creationId xmlns:a16="http://schemas.microsoft.com/office/drawing/2014/main" id="{247D21BA-9AF8-0172-B889-6CA0545DECAD}"/>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D38CECA2-1555-2377-DDAC-12320061737D}"/>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AEE355DF-15A0-31D5-ED32-A315B6657C91}"/>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D55E5F59-C18B-B267-6305-B4959317C5F6}"/>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E93DC152-6DED-F7E9-84C8-1E5DA9FC9F53}"/>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26FBF3C6-726A-8BE3-EBEF-B2CF5EAE5E0D}"/>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24157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8BC7944-54AD-E222-A747-458FA56C8316}"/>
              </a:ext>
            </a:extLst>
          </p:cNvPr>
          <p:cNvGraphicFramePr>
            <a:graphicFrameLocks noGrp="1"/>
          </p:cNvGraphicFramePr>
          <p:nvPr>
            <p:extLst>
              <p:ext uri="{D42A27DB-BD31-4B8C-83A1-F6EECF244321}">
                <p14:modId xmlns:p14="http://schemas.microsoft.com/office/powerpoint/2010/main" val="1736211899"/>
              </p:ext>
            </p:extLst>
          </p:nvPr>
        </p:nvGraphicFramePr>
        <p:xfrm>
          <a:off x="1005840" y="1508760"/>
          <a:ext cx="5273041" cy="7785483"/>
        </p:xfrm>
        <a:graphic>
          <a:graphicData uri="http://schemas.openxmlformats.org/drawingml/2006/table">
            <a:tbl>
              <a:tblPr firstRow="1" firstCol="1" bandRow="1">
                <a:tableStyleId>{5C22544A-7EE6-4342-B048-85BDC9FD1C3A}</a:tableStyleId>
              </a:tblPr>
              <a:tblGrid>
                <a:gridCol w="217124">
                  <a:extLst>
                    <a:ext uri="{9D8B030D-6E8A-4147-A177-3AD203B41FA5}">
                      <a16:colId xmlns:a16="http://schemas.microsoft.com/office/drawing/2014/main" val="174181941"/>
                    </a:ext>
                  </a:extLst>
                </a:gridCol>
                <a:gridCol w="3257596">
                  <a:extLst>
                    <a:ext uri="{9D8B030D-6E8A-4147-A177-3AD203B41FA5}">
                      <a16:colId xmlns:a16="http://schemas.microsoft.com/office/drawing/2014/main" val="4241601616"/>
                    </a:ext>
                  </a:extLst>
                </a:gridCol>
                <a:gridCol w="609600">
                  <a:extLst>
                    <a:ext uri="{9D8B030D-6E8A-4147-A177-3AD203B41FA5}">
                      <a16:colId xmlns:a16="http://schemas.microsoft.com/office/drawing/2014/main" val="3669849538"/>
                    </a:ext>
                  </a:extLst>
                </a:gridCol>
                <a:gridCol w="1188721">
                  <a:extLst>
                    <a:ext uri="{9D8B030D-6E8A-4147-A177-3AD203B41FA5}">
                      <a16:colId xmlns:a16="http://schemas.microsoft.com/office/drawing/2014/main" val="956966085"/>
                    </a:ext>
                  </a:extLst>
                </a:gridCol>
              </a:tblGrid>
              <a:tr h="0">
                <a:tc gridSpan="2">
                  <a:txBody>
                    <a:bodyPr/>
                    <a:lstStyle/>
                    <a:p>
                      <a:pPr>
                        <a:lnSpc>
                          <a:spcPct val="107000"/>
                        </a:lnSpc>
                        <a:spcAft>
                          <a:spcPts val="800"/>
                        </a:spcAft>
                      </a:pPr>
                      <a:r>
                        <a:rPr lang="es-ES_tradnl" sz="1000" noProof="0">
                          <a:solidFill>
                            <a:schemeClr val="tx1"/>
                          </a:solidFill>
                          <a:effectLst/>
                        </a:rPr>
                        <a:t>Documentación general</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latin typeface="Calibri" panose="020F0502020204030204" pitchFamily="34" charset="0"/>
                          <a:ea typeface="Calibri" panose="020F0502020204030204" pitchFamily="34" charset="0"/>
                        </a:rPr>
                        <a:t>S/N/NA </a:t>
                      </a: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s-ES_tradnl" sz="1000" noProof="0">
                          <a:solidFill>
                            <a:schemeClr val="tx1"/>
                          </a:solidFill>
                          <a:effectLst/>
                        </a:rPr>
                        <a:t>Comentarios/ Recomendaciones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48203771"/>
                  </a:ext>
                </a:extLst>
              </a:tr>
              <a:tr h="271731">
                <a:tc>
                  <a:txBody>
                    <a:bodyPr/>
                    <a:lstStyle/>
                    <a:p>
                      <a:pPr>
                        <a:lnSpc>
                          <a:spcPct val="107000"/>
                        </a:lnSpc>
                        <a:spcAft>
                          <a:spcPts val="800"/>
                        </a:spcAft>
                      </a:pPr>
                      <a:r>
                        <a:rPr lang="es-ES_tradnl" sz="1000" noProof="0">
                          <a:solidFill>
                            <a:schemeClr val="tx1"/>
                          </a:solidFill>
                          <a:effectLst/>
                        </a:rPr>
                        <a:t>1</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dirty="0">
                          <a:solidFill>
                            <a:schemeClr val="tx1"/>
                          </a:solidFill>
                          <a:effectLst/>
                        </a:rPr>
                        <a:t>Los documentos físicos correspondientes a cada menor están guardados en un expediente individual, debidamente marcado con su código de identificación.</a:t>
                      </a:r>
                      <a:endParaRPr lang="es-ES_tradnl" sz="1000" noProof="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612772914"/>
                  </a:ext>
                </a:extLst>
              </a:tr>
              <a:tr h="271731">
                <a:tc>
                  <a:txBody>
                    <a:bodyPr/>
                    <a:lstStyle/>
                    <a:p>
                      <a:pPr>
                        <a:lnSpc>
                          <a:spcPct val="107000"/>
                        </a:lnSpc>
                        <a:spcAft>
                          <a:spcPts val="800"/>
                        </a:spcAft>
                      </a:pPr>
                      <a:r>
                        <a:rPr lang="es-ES_tradnl" sz="1000" noProof="0">
                          <a:solidFill>
                            <a:schemeClr val="tx1"/>
                          </a:solidFill>
                          <a:effectLst/>
                        </a:rPr>
                        <a:t>2</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Hay un formulario para cada paso del proceso de gestión de casos.</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57039156"/>
                  </a:ext>
                </a:extLst>
              </a:tr>
              <a:tr h="271731">
                <a:tc>
                  <a:txBody>
                    <a:bodyPr/>
                    <a:lstStyle/>
                    <a:p>
                      <a:pPr>
                        <a:lnSpc>
                          <a:spcPct val="107000"/>
                        </a:lnSpc>
                        <a:spcAft>
                          <a:spcPts val="800"/>
                        </a:spcAft>
                      </a:pPr>
                      <a:r>
                        <a:rPr lang="es-ES_tradnl" sz="1000" noProof="0">
                          <a:solidFill>
                            <a:schemeClr val="tx1"/>
                          </a:solidFill>
                          <a:effectLst/>
                        </a:rPr>
                        <a:t>3</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Todos los apartados y secciones de los formularios han sido llenados de forma detallada y se corresponden con el caso.</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05609926"/>
                  </a:ext>
                </a:extLst>
              </a:tr>
              <a:tr h="0">
                <a:tc gridSpan="2">
                  <a:txBody>
                    <a:bodyPr/>
                    <a:lstStyle/>
                    <a:p>
                      <a:pPr>
                        <a:lnSpc>
                          <a:spcPct val="107000"/>
                        </a:lnSpc>
                        <a:spcAft>
                          <a:spcPts val="800"/>
                        </a:spcAft>
                      </a:pPr>
                      <a:r>
                        <a:rPr lang="es-ES_tradnl" sz="1000" b="1" noProof="0">
                          <a:solidFill>
                            <a:schemeClr val="tx1"/>
                          </a:solidFill>
                          <a:effectLst/>
                        </a:rPr>
                        <a:t>Identificación y registro </a:t>
                      </a:r>
                      <a:endParaRPr lang="es-ES_tradnl" sz="1000" b="1"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nSpc>
                          <a:spcPct val="107000"/>
                        </a:lnSpc>
                        <a:spcAft>
                          <a:spcPts val="800"/>
                        </a:spcAft>
                      </a:pPr>
                      <a:r>
                        <a:rPr lang="es-ES_tradnl" sz="1000" b="1" noProof="0">
                          <a:solidFill>
                            <a:schemeClr val="tx1"/>
                          </a:solidFill>
                          <a:effectLst/>
                        </a:rPr>
                        <a:t>S/N/NA</a:t>
                      </a:r>
                      <a:endParaRPr lang="es-ES_tradnl" sz="1000" b="1"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s-ES_tradnl" sz="1000" b="1" noProof="0">
                          <a:solidFill>
                            <a:schemeClr val="tx1"/>
                          </a:solidFill>
                          <a:effectLst/>
                        </a:rPr>
                        <a:t>Comentarios/ Recomendaciones  </a:t>
                      </a:r>
                      <a:endParaRPr lang="es-ES_tradnl" sz="1000" b="1"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40232317"/>
                  </a:ext>
                </a:extLst>
              </a:tr>
              <a:tr h="271731">
                <a:tc>
                  <a:txBody>
                    <a:bodyPr/>
                    <a:lstStyle/>
                    <a:p>
                      <a:pPr>
                        <a:lnSpc>
                          <a:spcPct val="107000"/>
                        </a:lnSpc>
                        <a:spcAft>
                          <a:spcPts val="800"/>
                        </a:spcAft>
                      </a:pPr>
                      <a:r>
                        <a:rPr lang="es-ES_tradnl" sz="1000" noProof="0">
                          <a:solidFill>
                            <a:schemeClr val="tx1"/>
                          </a:solidFill>
                          <a:effectLst/>
                        </a:rPr>
                        <a:t>1</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900" noProof="0" dirty="0">
                          <a:solidFill>
                            <a:schemeClr val="tx1"/>
                          </a:solidFill>
                          <a:effectLst/>
                        </a:rPr>
                        <a:t>Se llenó el formulario de registro con todos los datos de la/del menor y/o la familia, e incluye información sobre la ubicación actual de la/del menor.</a:t>
                      </a:r>
                      <a:endParaRPr lang="es-ES_tradnl" sz="900" noProof="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10785394"/>
                  </a:ext>
                </a:extLst>
              </a:tr>
              <a:tr h="271731">
                <a:tc>
                  <a:txBody>
                    <a:bodyPr/>
                    <a:lstStyle/>
                    <a:p>
                      <a:pPr>
                        <a:lnSpc>
                          <a:spcPct val="107000"/>
                        </a:lnSpc>
                        <a:spcAft>
                          <a:spcPts val="800"/>
                        </a:spcAft>
                      </a:pPr>
                      <a:r>
                        <a:rPr lang="es-ES_tradnl" sz="1000" noProof="0">
                          <a:solidFill>
                            <a:schemeClr val="tx1"/>
                          </a:solidFill>
                          <a:effectLst/>
                        </a:rPr>
                        <a:t>2</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900" noProof="0">
                          <a:solidFill>
                            <a:schemeClr val="tx1"/>
                          </a:solidFill>
                          <a:effectLst/>
                        </a:rPr>
                        <a:t>La/el menor y su cuidador han dado su consentimiento/asentimiento informado para recopilar, almacenar y compartir información.</a:t>
                      </a:r>
                      <a:endParaRPr lang="es-ES_tradnl" sz="9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15926483"/>
                  </a:ext>
                </a:extLst>
              </a:tr>
              <a:tr h="179798">
                <a:tc>
                  <a:txBody>
                    <a:bodyPr/>
                    <a:lstStyle/>
                    <a:p>
                      <a:pPr>
                        <a:lnSpc>
                          <a:spcPct val="107000"/>
                        </a:lnSpc>
                        <a:spcAft>
                          <a:spcPts val="800"/>
                        </a:spcAft>
                      </a:pPr>
                      <a:r>
                        <a:rPr lang="es-ES_tradnl" sz="1000" noProof="0">
                          <a:solidFill>
                            <a:schemeClr val="tx1"/>
                          </a:solidFill>
                          <a:effectLst/>
                        </a:rPr>
                        <a:t>3</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900" noProof="0">
                          <a:solidFill>
                            <a:schemeClr val="tx1"/>
                          </a:solidFill>
                          <a:effectLst/>
                        </a:rPr>
                        <a:t>Los problemas de protección de la/del menor cumplen los criterios de vulnerabilidad de la organización o agencia.</a:t>
                      </a:r>
                      <a:endParaRPr lang="es-ES_tradnl" sz="9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44616037"/>
                  </a:ext>
                </a:extLst>
              </a:tr>
              <a:tr h="0">
                <a:tc gridSpan="2">
                  <a:txBody>
                    <a:bodyPr/>
                    <a:lstStyle/>
                    <a:p>
                      <a:pPr>
                        <a:lnSpc>
                          <a:spcPct val="107000"/>
                        </a:lnSpc>
                        <a:spcAft>
                          <a:spcPts val="800"/>
                        </a:spcAft>
                      </a:pPr>
                      <a:r>
                        <a:rPr lang="es-ES_tradnl" sz="1000" b="1" noProof="0">
                          <a:solidFill>
                            <a:schemeClr val="tx1"/>
                          </a:solidFill>
                          <a:effectLst/>
                        </a:rPr>
                        <a:t>Evaluación </a:t>
                      </a:r>
                      <a:endParaRPr lang="es-ES_tradnl" sz="1000" b="1"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nSpc>
                          <a:spcPct val="107000"/>
                        </a:lnSpc>
                        <a:spcAft>
                          <a:spcPts val="800"/>
                        </a:spcAft>
                      </a:pPr>
                      <a:r>
                        <a:rPr lang="es-ES_tradnl" sz="1000" b="1" noProof="0">
                          <a:solidFill>
                            <a:schemeClr val="tx1"/>
                          </a:solidFill>
                          <a:effectLst/>
                        </a:rPr>
                        <a:t>S/N/NA</a:t>
                      </a:r>
                      <a:endParaRPr lang="es-ES_tradnl" sz="1000" b="1"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s-ES_tradnl" sz="1000" b="1" noProof="0">
                          <a:solidFill>
                            <a:schemeClr val="tx1"/>
                          </a:solidFill>
                          <a:effectLst/>
                        </a:rPr>
                        <a:t>Comentarios/ Recomendaciones  </a:t>
                      </a:r>
                      <a:endParaRPr lang="es-ES_tradnl" sz="1000" b="1"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90771950"/>
                  </a:ext>
                </a:extLst>
              </a:tr>
              <a:tr h="363663">
                <a:tc>
                  <a:txBody>
                    <a:bodyPr/>
                    <a:lstStyle/>
                    <a:p>
                      <a:pPr>
                        <a:lnSpc>
                          <a:spcPct val="107000"/>
                        </a:lnSpc>
                        <a:spcAft>
                          <a:spcPts val="800"/>
                        </a:spcAft>
                      </a:pPr>
                      <a:r>
                        <a:rPr lang="es-ES_tradnl" sz="1000" noProof="0">
                          <a:solidFill>
                            <a:schemeClr val="tx1"/>
                          </a:solidFill>
                          <a:effectLst/>
                        </a:rPr>
                        <a:t>1</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900" noProof="0">
                          <a:solidFill>
                            <a:schemeClr val="tx1"/>
                          </a:solidFill>
                          <a:effectLst/>
                        </a:rPr>
                        <a:t>La evaluación se llevó a cabo en el plazo de una semana a partir de la identificación/registro de la/del menor (o de acuerdo con los plazos establecidos en ese país).</a:t>
                      </a:r>
                      <a:endParaRPr lang="es-ES_tradnl" sz="9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24538897"/>
                  </a:ext>
                </a:extLst>
              </a:tr>
              <a:tr h="179798">
                <a:tc>
                  <a:txBody>
                    <a:bodyPr/>
                    <a:lstStyle/>
                    <a:p>
                      <a:pPr>
                        <a:lnSpc>
                          <a:spcPct val="107000"/>
                        </a:lnSpc>
                        <a:spcAft>
                          <a:spcPts val="800"/>
                        </a:spcAft>
                      </a:pPr>
                      <a:r>
                        <a:rPr lang="es-ES_tradnl" sz="1000" noProof="0">
                          <a:solidFill>
                            <a:schemeClr val="tx1"/>
                          </a:solidFill>
                          <a:effectLst/>
                        </a:rPr>
                        <a:t>2</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900" noProof="0">
                          <a:solidFill>
                            <a:schemeClr val="tx1"/>
                          </a:solidFill>
                          <a:effectLst/>
                        </a:rPr>
                        <a:t>La/el asistente social identificó y describió los problemas de protección de la/del menor de forma clara y precisa </a:t>
                      </a:r>
                      <a:endParaRPr lang="es-ES_tradnl" sz="9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34903765"/>
                  </a:ext>
                </a:extLst>
              </a:tr>
              <a:tr h="271731">
                <a:tc>
                  <a:txBody>
                    <a:bodyPr/>
                    <a:lstStyle/>
                    <a:p>
                      <a:pPr>
                        <a:lnSpc>
                          <a:spcPct val="107000"/>
                        </a:lnSpc>
                        <a:spcAft>
                          <a:spcPts val="800"/>
                        </a:spcAft>
                      </a:pPr>
                      <a:r>
                        <a:rPr lang="es-ES_tradnl" sz="1000" noProof="0">
                          <a:solidFill>
                            <a:schemeClr val="tx1"/>
                          </a:solidFill>
                          <a:effectLst/>
                        </a:rPr>
                        <a:t>3</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900" noProof="0">
                          <a:solidFill>
                            <a:schemeClr val="tx1"/>
                          </a:solidFill>
                          <a:effectLst/>
                        </a:rPr>
                        <a:t>El formulario de evaluación describe de forma detallada las necesidades y los factores de protección/fortalezas de la/del menor y la familia. </a:t>
                      </a:r>
                      <a:endParaRPr lang="es-ES_tradnl" sz="9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360748701"/>
                  </a:ext>
                </a:extLst>
              </a:tr>
              <a:tr h="271731">
                <a:tc>
                  <a:txBody>
                    <a:bodyPr/>
                    <a:lstStyle/>
                    <a:p>
                      <a:pPr>
                        <a:lnSpc>
                          <a:spcPct val="107000"/>
                        </a:lnSpc>
                        <a:spcAft>
                          <a:spcPts val="800"/>
                        </a:spcAft>
                      </a:pPr>
                      <a:r>
                        <a:rPr lang="es-ES_tradnl" sz="1000" noProof="0">
                          <a:solidFill>
                            <a:schemeClr val="tx1"/>
                          </a:solidFill>
                          <a:effectLst/>
                        </a:rPr>
                        <a:t>4</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900" noProof="0">
                          <a:solidFill>
                            <a:schemeClr val="tx1"/>
                          </a:solidFill>
                          <a:effectLst/>
                        </a:rPr>
                        <a:t>La documentación del caso reúne la información adecuada y necesaria para determinar el nivel de riesgo: bajo, medio o alto.</a:t>
                      </a:r>
                      <a:endParaRPr lang="es-ES_tradnl" sz="9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335317488"/>
                  </a:ext>
                </a:extLst>
              </a:tr>
              <a:tr h="0">
                <a:tc gridSpan="2">
                  <a:txBody>
                    <a:bodyPr/>
                    <a:lstStyle/>
                    <a:p>
                      <a:pPr>
                        <a:lnSpc>
                          <a:spcPct val="107000"/>
                        </a:lnSpc>
                        <a:spcAft>
                          <a:spcPts val="800"/>
                        </a:spcAft>
                      </a:pPr>
                      <a:r>
                        <a:rPr lang="es-ES_tradnl" sz="1000" b="1" noProof="0">
                          <a:solidFill>
                            <a:schemeClr val="tx1"/>
                          </a:solidFill>
                          <a:effectLst/>
                        </a:rPr>
                        <a:t>Plan  de caso</a:t>
                      </a:r>
                      <a:endParaRPr lang="es-ES_tradnl" sz="1000" b="1"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nSpc>
                          <a:spcPct val="107000"/>
                        </a:lnSpc>
                        <a:spcAft>
                          <a:spcPts val="800"/>
                        </a:spcAft>
                      </a:pPr>
                      <a:r>
                        <a:rPr lang="es-ES_tradnl" sz="1000" b="1" noProof="0">
                          <a:solidFill>
                            <a:schemeClr val="tx1"/>
                          </a:solidFill>
                          <a:effectLst/>
                        </a:rPr>
                        <a:t>S/N/NA</a:t>
                      </a:r>
                      <a:endParaRPr lang="es-ES_tradnl" sz="1000" b="1"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s-ES_tradnl" sz="1000" b="1" noProof="0">
                          <a:solidFill>
                            <a:schemeClr val="tx1"/>
                          </a:solidFill>
                          <a:effectLst/>
                        </a:rPr>
                        <a:t>Comentarios/ Recomendaciones  </a:t>
                      </a:r>
                      <a:endParaRPr lang="es-ES_tradnl" sz="1000" b="1"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48008630"/>
                  </a:ext>
                </a:extLst>
              </a:tr>
              <a:tr h="179798">
                <a:tc>
                  <a:txBody>
                    <a:bodyPr/>
                    <a:lstStyle/>
                    <a:p>
                      <a:pPr>
                        <a:lnSpc>
                          <a:spcPct val="107000"/>
                        </a:lnSpc>
                        <a:spcAft>
                          <a:spcPts val="800"/>
                        </a:spcAft>
                      </a:pPr>
                      <a:r>
                        <a:rPr lang="es-ES_tradnl" sz="1000" noProof="0">
                          <a:solidFill>
                            <a:schemeClr val="tx1"/>
                          </a:solidFill>
                          <a:effectLst/>
                        </a:rPr>
                        <a:t>1</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900" noProof="0">
                          <a:solidFill>
                            <a:schemeClr val="tx1"/>
                          </a:solidFill>
                          <a:effectLst/>
                        </a:rPr>
                        <a:t>El plan de caso fue elaborado en menos de dos semanas después de concluir la evaluación.</a:t>
                      </a:r>
                      <a:endParaRPr lang="es-ES_tradnl" sz="9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359260796"/>
                  </a:ext>
                </a:extLst>
              </a:tr>
              <a:tr h="179798">
                <a:tc>
                  <a:txBody>
                    <a:bodyPr/>
                    <a:lstStyle/>
                    <a:p>
                      <a:pPr>
                        <a:lnSpc>
                          <a:spcPct val="107000"/>
                        </a:lnSpc>
                        <a:spcAft>
                          <a:spcPts val="800"/>
                        </a:spcAft>
                      </a:pPr>
                      <a:r>
                        <a:rPr lang="es-ES_tradnl" sz="1000" noProof="0">
                          <a:solidFill>
                            <a:schemeClr val="tx1"/>
                          </a:solidFill>
                          <a:effectLst/>
                        </a:rPr>
                        <a:t>2</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900" noProof="0">
                          <a:solidFill>
                            <a:schemeClr val="tx1"/>
                          </a:solidFill>
                          <a:effectLst/>
                        </a:rPr>
                        <a:t>Las medidas del plan de caso responden a las necesidades y riesgos identificados.</a:t>
                      </a:r>
                      <a:endParaRPr lang="es-ES_tradnl" sz="9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639516208"/>
                  </a:ext>
                </a:extLst>
              </a:tr>
              <a:tr h="179798">
                <a:tc>
                  <a:txBody>
                    <a:bodyPr/>
                    <a:lstStyle/>
                    <a:p>
                      <a:pPr>
                        <a:lnSpc>
                          <a:spcPct val="107000"/>
                        </a:lnSpc>
                        <a:spcAft>
                          <a:spcPts val="800"/>
                        </a:spcAft>
                      </a:pPr>
                      <a:r>
                        <a:rPr lang="es-ES_tradnl" sz="1000" noProof="0">
                          <a:solidFill>
                            <a:schemeClr val="tx1"/>
                          </a:solidFill>
                          <a:effectLst/>
                        </a:rPr>
                        <a:t>3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900" noProof="0">
                          <a:solidFill>
                            <a:schemeClr val="tx1"/>
                          </a:solidFill>
                          <a:effectLst/>
                        </a:rPr>
                        <a:t>El plan de caso fue elaborado en compañía de la/del menor y la/el cuidador(a). </a:t>
                      </a:r>
                      <a:endParaRPr lang="es-ES_tradnl" sz="9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53954114"/>
                  </a:ext>
                </a:extLst>
              </a:tr>
              <a:tr h="271731">
                <a:tc>
                  <a:txBody>
                    <a:bodyPr/>
                    <a:lstStyle/>
                    <a:p>
                      <a:pPr>
                        <a:lnSpc>
                          <a:spcPct val="107000"/>
                        </a:lnSpc>
                        <a:spcAft>
                          <a:spcPts val="800"/>
                        </a:spcAft>
                      </a:pPr>
                      <a:r>
                        <a:rPr lang="es-ES_tradnl" sz="1000" noProof="0">
                          <a:solidFill>
                            <a:schemeClr val="tx1"/>
                          </a:solidFill>
                          <a:effectLst/>
                        </a:rPr>
                        <a:t>4</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900" noProof="0">
                          <a:solidFill>
                            <a:schemeClr val="tx1"/>
                          </a:solidFill>
                          <a:effectLst/>
                        </a:rPr>
                        <a:t>El plan de caso establece plazos específicos y personas responsables para acciones concretas.</a:t>
                      </a:r>
                      <a:endParaRPr lang="es-ES_tradnl" sz="9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4341111"/>
                  </a:ext>
                </a:extLst>
              </a:tr>
            </a:tbl>
          </a:graphicData>
        </a:graphic>
      </p:graphicFrame>
      <p:graphicFrame>
        <p:nvGraphicFramePr>
          <p:cNvPr id="8" name="Table 7">
            <a:extLst>
              <a:ext uri="{FF2B5EF4-FFF2-40B4-BE49-F238E27FC236}">
                <a16:creationId xmlns:a16="http://schemas.microsoft.com/office/drawing/2014/main" id="{4386EC85-9946-46A3-9D8E-4C69349FD3BA}"/>
              </a:ext>
            </a:extLst>
          </p:cNvPr>
          <p:cNvGraphicFramePr>
            <a:graphicFrameLocks noGrp="1"/>
          </p:cNvGraphicFramePr>
          <p:nvPr>
            <p:extLst>
              <p:ext uri="{D42A27DB-BD31-4B8C-83A1-F6EECF244321}">
                <p14:modId xmlns:p14="http://schemas.microsoft.com/office/powerpoint/2010/main" val="3968892468"/>
              </p:ext>
            </p:extLst>
          </p:nvPr>
        </p:nvGraphicFramePr>
        <p:xfrm>
          <a:off x="1006474" y="682662"/>
          <a:ext cx="5254625" cy="685800"/>
        </p:xfrm>
        <a:graphic>
          <a:graphicData uri="http://schemas.openxmlformats.org/drawingml/2006/table">
            <a:tbl>
              <a:tblPr firstRow="1" firstCol="1" bandRow="1">
                <a:tableStyleId>{5C22544A-7EE6-4342-B048-85BDC9FD1C3A}</a:tableStyleId>
              </a:tblPr>
              <a:tblGrid>
                <a:gridCol w="1736726">
                  <a:extLst>
                    <a:ext uri="{9D8B030D-6E8A-4147-A177-3AD203B41FA5}">
                      <a16:colId xmlns:a16="http://schemas.microsoft.com/office/drawing/2014/main" val="610269195"/>
                    </a:ext>
                  </a:extLst>
                </a:gridCol>
                <a:gridCol w="585971">
                  <a:extLst>
                    <a:ext uri="{9D8B030D-6E8A-4147-A177-3AD203B41FA5}">
                      <a16:colId xmlns:a16="http://schemas.microsoft.com/office/drawing/2014/main" val="1673074155"/>
                    </a:ext>
                  </a:extLst>
                </a:gridCol>
                <a:gridCol w="1465964">
                  <a:extLst>
                    <a:ext uri="{9D8B030D-6E8A-4147-A177-3AD203B41FA5}">
                      <a16:colId xmlns:a16="http://schemas.microsoft.com/office/drawing/2014/main" val="4226915940"/>
                    </a:ext>
                  </a:extLst>
                </a:gridCol>
                <a:gridCol w="1465964">
                  <a:extLst>
                    <a:ext uri="{9D8B030D-6E8A-4147-A177-3AD203B41FA5}">
                      <a16:colId xmlns:a16="http://schemas.microsoft.com/office/drawing/2014/main" val="3756089391"/>
                    </a:ext>
                  </a:extLst>
                </a:gridCol>
              </a:tblGrid>
              <a:tr h="181088">
                <a:tc>
                  <a:txBody>
                    <a:bodyPr/>
                    <a:lstStyle/>
                    <a:p>
                      <a:pPr algn="r"/>
                      <a:r>
                        <a:rPr lang="es-ES_tradnl" sz="1100" noProof="0">
                          <a:solidFill>
                            <a:schemeClr val="tx1"/>
                          </a:solidFill>
                          <a:effectLst/>
                        </a:rPr>
                        <a:t>Número de identificación del caso</a:t>
                      </a:r>
                      <a:endParaRPr lang="es-ES_tradnl" sz="120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r"/>
                      <a:r>
                        <a:rPr lang="es-ES_tradnl" sz="1100" noProof="0">
                          <a:solidFill>
                            <a:schemeClr val="tx1"/>
                          </a:solidFill>
                          <a:effectLst/>
                        </a:rPr>
                        <a:t> </a:t>
                      </a:r>
                      <a:endParaRPr lang="es-ES_tradnl" sz="120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a:r>
                        <a:rPr lang="es-ES_tradnl" sz="1100" noProof="0">
                          <a:solidFill>
                            <a:schemeClr val="tx1"/>
                          </a:solidFill>
                          <a:effectLst/>
                        </a:rPr>
                        <a:t>Asistente social</a:t>
                      </a:r>
                      <a:endParaRPr lang="es-ES_tradnl" sz="120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r"/>
                      <a:r>
                        <a:rPr lang="es-ES_tradnl" sz="1100" noProof="0">
                          <a:solidFill>
                            <a:schemeClr val="tx1"/>
                          </a:solidFill>
                          <a:effectLst/>
                        </a:rPr>
                        <a:t> </a:t>
                      </a:r>
                      <a:endParaRPr lang="es-ES_tradnl" sz="120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72479432"/>
                  </a:ext>
                </a:extLst>
              </a:tr>
              <a:tr h="0">
                <a:tc>
                  <a:txBody>
                    <a:bodyPr/>
                    <a:lstStyle/>
                    <a:p>
                      <a:pPr algn="r"/>
                      <a:r>
                        <a:rPr lang="es-ES_tradnl" sz="1100" noProof="0">
                          <a:solidFill>
                            <a:schemeClr val="tx1"/>
                          </a:solidFill>
                          <a:effectLst/>
                        </a:rPr>
                        <a:t>Fecha</a:t>
                      </a:r>
                      <a:endParaRPr lang="es-ES_tradnl" sz="120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r"/>
                      <a:r>
                        <a:rPr lang="es-ES_tradnl" sz="1100" noProof="0">
                          <a:solidFill>
                            <a:schemeClr val="tx1"/>
                          </a:solidFill>
                          <a:effectLst/>
                        </a:rPr>
                        <a:t> </a:t>
                      </a:r>
                      <a:endParaRPr lang="es-ES_tradnl" sz="1200" noProof="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a:r>
                        <a:rPr lang="es-ES_tradnl" sz="1100" b="1" noProof="0" dirty="0">
                          <a:solidFill>
                            <a:schemeClr val="tx1"/>
                          </a:solidFill>
                          <a:effectLst/>
                        </a:rPr>
                        <a:t>Superviso</a:t>
                      </a:r>
                      <a:r>
                        <a:rPr lang="es-ES_tradnl" sz="1100" noProof="0" dirty="0">
                          <a:solidFill>
                            <a:schemeClr val="tx1"/>
                          </a:solidFill>
                          <a:effectLst/>
                        </a:rPr>
                        <a:t>r/a </a:t>
                      </a:r>
                      <a:endParaRPr lang="es-ES_tradnl" sz="1200" noProof="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r"/>
                      <a:r>
                        <a:rPr lang="es-ES_tradnl" sz="1100" noProof="0" dirty="0">
                          <a:solidFill>
                            <a:schemeClr val="tx1"/>
                          </a:solidFill>
                          <a:effectLst/>
                        </a:rPr>
                        <a:t> </a:t>
                      </a:r>
                      <a:endParaRPr lang="es-ES_tradnl" sz="1200" noProof="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37439711"/>
                  </a:ext>
                </a:extLst>
              </a:tr>
            </a:tbl>
          </a:graphicData>
        </a:graphic>
      </p:graphicFrame>
      <p:sp>
        <p:nvSpPr>
          <p:cNvPr id="9" name="Hexagon 8">
            <a:extLst>
              <a:ext uri="{FF2B5EF4-FFF2-40B4-BE49-F238E27FC236}">
                <a16:creationId xmlns:a16="http://schemas.microsoft.com/office/drawing/2014/main" id="{F52EA52D-017D-E3C4-66E1-B3EA92ABA653}"/>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CA0DB70-72A4-0F59-84C7-D771A1B80054}"/>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BE909A24-409D-6278-8DE8-D8740F4970A9}"/>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3A48873D-8CAB-BBF4-1B4C-C0C57B5EA676}"/>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CA908623-51DF-28D6-233C-7F8353DE87AA}"/>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79C42398-78FA-337D-A10C-862709C86094}"/>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7943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355D47-0B72-CE29-2D60-F9F24F763FEB}"/>
              </a:ext>
            </a:extLst>
          </p:cNvPr>
          <p:cNvSpPr txBox="1"/>
          <p:nvPr/>
        </p:nvSpPr>
        <p:spPr>
          <a:xfrm>
            <a:off x="996287" y="714381"/>
            <a:ext cx="5254042" cy="276999"/>
          </a:xfrm>
          <a:prstGeom prst="rect">
            <a:avLst/>
          </a:prstGeom>
          <a:noFill/>
        </p:spPr>
        <p:txBody>
          <a:bodyPr wrap="square" rtlCol="0">
            <a:spAutoFit/>
          </a:bodyPr>
          <a:lstStyle/>
          <a:p>
            <a:r>
              <a:rPr lang="en-US" sz="1200" b="1" spc="300" dirty="0">
                <a:solidFill>
                  <a:schemeClr val="tx1"/>
                </a:solidFill>
              </a:rPr>
              <a:t>MARCO DE COMPETENCIAS</a:t>
            </a:r>
          </a:p>
        </p:txBody>
      </p:sp>
      <p:sp>
        <p:nvSpPr>
          <p:cNvPr id="4" name="Hexagon 3">
            <a:extLst>
              <a:ext uri="{FF2B5EF4-FFF2-40B4-BE49-F238E27FC236}">
                <a16:creationId xmlns:a16="http://schemas.microsoft.com/office/drawing/2014/main" id="{FA116BFD-B003-4F0F-E379-78F6094512F8}"/>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13D8A280-50EF-AB93-6CBD-E9C9C83D76D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0BD1454E-4490-0BF5-CCDB-D00BFBAE7C9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6A80A1D3-84E5-6CE8-5361-3D8706CA22F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B4E6DD6A-A72C-6574-83F4-59F63EE5C926}"/>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B8C9B19-4759-F733-7174-C625F2776C76}"/>
              </a:ext>
            </a:extLst>
          </p:cNvPr>
          <p:cNvSpPr txBox="1"/>
          <p:nvPr/>
        </p:nvSpPr>
        <p:spPr>
          <a:xfrm>
            <a:off x="991379" y="1129085"/>
            <a:ext cx="5254041" cy="2266133"/>
          </a:xfrm>
          <a:prstGeom prst="rect">
            <a:avLst/>
          </a:prstGeom>
          <a:noFill/>
        </p:spPr>
        <p:txBody>
          <a:bodyPr wrap="square">
            <a:spAutoFit/>
          </a:bodyPr>
          <a:lstStyle/>
          <a:p>
            <a:pPr>
              <a:lnSpc>
                <a:spcPct val="107000"/>
              </a:lnSpc>
              <a:spcAft>
                <a:spcPts val="800"/>
              </a:spcAft>
            </a:pPr>
            <a:r>
              <a:rPr lang="es-ES_tradnl" sz="1000" dirty="0">
                <a:effectLst/>
                <a:latin typeface="Calibri" panose="020F0502020204030204" pitchFamily="34" charset="0"/>
                <a:ea typeface="Calibri" panose="020F0502020204030204" pitchFamily="34" charset="0"/>
              </a:rPr>
              <a:t>Este marco describe las competencias básicas necesarias para ser asistente social de protección de la infancia en el sector humanitario. Cada competencia cuenta con una serie de indicadores que especifican los conocimientos, actitudes y habilidades que son imprescindibles.  </a:t>
            </a:r>
          </a:p>
          <a:p>
            <a:pPr>
              <a:lnSpc>
                <a:spcPct val="107000"/>
              </a:lnSpc>
              <a:spcAft>
                <a:spcPts val="800"/>
              </a:spcAft>
            </a:pPr>
            <a:r>
              <a:rPr lang="es-ES_tradnl" sz="1000" b="0" i="0" u="none" strike="noStrike" dirty="0">
                <a:solidFill>
                  <a:srgbClr val="000000"/>
                </a:solidFill>
                <a:effectLst/>
                <a:latin typeface="-webkit-standard"/>
              </a:rPr>
              <a:t>Este marco de competencias fue creado como parte del material de formación interinstitucional sobre gestión de casos de protección de la infancia y fue elaborado a partir de una revisión teórica de los marcos y herramientas más importantes en esta materia. Ha sido diseñado a partir del Marco de competencias para la protección de la infancia en la acción humanitaria con el objetivo de complementarlo y de definir las competencias profesionales específicas que todo/a asistente social debe tener</a:t>
            </a:r>
            <a:r>
              <a:rPr lang="es-ES_tradnl" sz="1000" dirty="0">
                <a:effectLst/>
                <a:latin typeface="Calibri" panose="020F0502020204030204" pitchFamily="34" charset="0"/>
                <a:ea typeface="Calibri" panose="020F0502020204030204" pitchFamily="34" charset="0"/>
              </a:rPr>
              <a:t>.</a:t>
            </a:r>
          </a:p>
          <a:p>
            <a:pPr>
              <a:lnSpc>
                <a:spcPct val="107000"/>
              </a:lnSpc>
              <a:spcAft>
                <a:spcPts val="800"/>
              </a:spcAft>
            </a:pPr>
            <a:r>
              <a:rPr lang="es-ES_tradnl" sz="1000" dirty="0">
                <a:effectLst/>
                <a:latin typeface="Calibri" panose="020F0502020204030204" pitchFamily="34" charset="0"/>
                <a:ea typeface="Calibri" panose="020F0502020204030204" pitchFamily="34" charset="0"/>
              </a:rPr>
              <a:t>Aunque forma parte del material de formación interinstitucional sobre gestión de casos de protección de la infancia, también puede ser utilizado como base para la contratación de personal, la formación y el desarrollo profesional, la gestión del desempeño y la planeación.</a:t>
            </a:r>
          </a:p>
        </p:txBody>
      </p:sp>
      <p:graphicFrame>
        <p:nvGraphicFramePr>
          <p:cNvPr id="2" name="Table 1">
            <a:extLst>
              <a:ext uri="{FF2B5EF4-FFF2-40B4-BE49-F238E27FC236}">
                <a16:creationId xmlns:a16="http://schemas.microsoft.com/office/drawing/2014/main" id="{97CA416A-FB76-4773-2B39-A1E7C8D60757}"/>
              </a:ext>
            </a:extLst>
          </p:cNvPr>
          <p:cNvGraphicFramePr>
            <a:graphicFrameLocks noGrp="1"/>
          </p:cNvGraphicFramePr>
          <p:nvPr>
            <p:extLst>
              <p:ext uri="{D42A27DB-BD31-4B8C-83A1-F6EECF244321}">
                <p14:modId xmlns:p14="http://schemas.microsoft.com/office/powerpoint/2010/main" val="2487783503"/>
              </p:ext>
            </p:extLst>
          </p:nvPr>
        </p:nvGraphicFramePr>
        <p:xfrm>
          <a:off x="991379" y="3626287"/>
          <a:ext cx="5254041" cy="5454914"/>
        </p:xfrm>
        <a:graphic>
          <a:graphicData uri="http://schemas.openxmlformats.org/drawingml/2006/table">
            <a:tbl>
              <a:tblPr bandRow="1">
                <a:tableStyleId>{5C22544A-7EE6-4342-B048-85BDC9FD1C3A}</a:tableStyleId>
              </a:tblPr>
              <a:tblGrid>
                <a:gridCol w="919314">
                  <a:extLst>
                    <a:ext uri="{9D8B030D-6E8A-4147-A177-3AD203B41FA5}">
                      <a16:colId xmlns:a16="http://schemas.microsoft.com/office/drawing/2014/main" val="2576619600"/>
                    </a:ext>
                  </a:extLst>
                </a:gridCol>
                <a:gridCol w="4334727">
                  <a:extLst>
                    <a:ext uri="{9D8B030D-6E8A-4147-A177-3AD203B41FA5}">
                      <a16:colId xmlns:a16="http://schemas.microsoft.com/office/drawing/2014/main" val="2355429032"/>
                    </a:ext>
                  </a:extLst>
                </a:gridCol>
              </a:tblGrid>
              <a:tr h="135526">
                <a:tc>
                  <a:txBody>
                    <a:bodyPr/>
                    <a:lstStyle/>
                    <a:p>
                      <a:pPr>
                        <a:lnSpc>
                          <a:spcPct val="107000"/>
                        </a:lnSpc>
                        <a:spcAft>
                          <a:spcPts val="0"/>
                        </a:spcAft>
                      </a:pPr>
                      <a:r>
                        <a:rPr lang="es-ES_tradnl" sz="1000" b="1" noProof="0" dirty="0">
                          <a:solidFill>
                            <a:schemeClr val="bg1"/>
                          </a:solidFill>
                          <a:effectLst/>
                        </a:rPr>
                        <a:t>Competencias</a:t>
                      </a:r>
                      <a:endParaRPr lang="es-ES_tradnl" sz="1000" b="1" noProof="0" dirty="0">
                        <a:solidFill>
                          <a:schemeClr val="bg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nSpc>
                          <a:spcPct val="107000"/>
                        </a:lnSpc>
                        <a:spcAft>
                          <a:spcPts val="0"/>
                        </a:spcAft>
                      </a:pPr>
                      <a:r>
                        <a:rPr lang="es-ES_tradnl" sz="1000" b="1" noProof="0">
                          <a:solidFill>
                            <a:schemeClr val="bg1"/>
                          </a:solidFill>
                          <a:effectLst/>
                        </a:rPr>
                        <a:t>Indicadores</a:t>
                      </a:r>
                      <a:endParaRPr lang="es-ES_tradnl" sz="1000" b="1" noProof="0">
                        <a:solidFill>
                          <a:schemeClr val="bg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794939912"/>
                  </a:ext>
                </a:extLst>
              </a:tr>
              <a:tr h="135526">
                <a:tc gridSpan="2">
                  <a:txBody>
                    <a:bodyPr/>
                    <a:lstStyle/>
                    <a:p>
                      <a:pPr>
                        <a:lnSpc>
                          <a:spcPct val="107000"/>
                        </a:lnSpc>
                        <a:spcAft>
                          <a:spcPts val="0"/>
                        </a:spcAft>
                      </a:pPr>
                      <a:r>
                        <a:rPr lang="es-ES_tradnl" sz="1000" b="1" noProof="0" dirty="0">
                          <a:effectLst/>
                        </a:rPr>
                        <a:t>1. Conocimientos, actitudes y habilidades personales </a:t>
                      </a:r>
                      <a:endParaRPr lang="es-ES_tradnl" sz="1000" b="1" noProof="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3922619076"/>
                  </a:ext>
                </a:extLst>
              </a:tr>
              <a:tr h="1561982">
                <a:tc>
                  <a:txBody>
                    <a:bodyPr/>
                    <a:lstStyle/>
                    <a:p>
                      <a:pPr>
                        <a:lnSpc>
                          <a:spcPct val="107000"/>
                        </a:lnSpc>
                        <a:spcAft>
                          <a:spcPts val="0"/>
                        </a:spcAft>
                      </a:pPr>
                      <a:r>
                        <a:rPr lang="es-ES_tradnl" sz="1000" noProof="0">
                          <a:effectLst/>
                        </a:rPr>
                        <a:t>Diversidad e inclusión</a:t>
                      </a:r>
                      <a:endParaRPr lang="es-ES_tradnl" sz="1000" noProof="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Reconoce y valora la diversidad cultural y los puntos de vista de los demás.</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Trata a todos los menores y a sus cuidadores con respeto, justicia y dignidad, independientemente de su raza, color, sexo, orientación sexual, idioma, religión, discapacidad u otras características.</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Cuestiona sus propios prejuicios, actitudes, preferencias y estilos, así como los de los demás, y es consciente de que pueden verse reflejados en su práctica profesional.</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Adapta la ayuda en la gestión de casos a las necesidades de cada menor, teniendo en cuenta su etapa de desarrollo y capacidades.</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Conoce los obstáculos que impiden a los menores y a sus familias acceder a los servicios y les ofrece soluciones.</a:t>
                      </a:r>
                      <a:endParaRPr lang="es-ES_tradnl" sz="900" noProof="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94642287"/>
                  </a:ext>
                </a:extLst>
              </a:tr>
              <a:tr h="1090257">
                <a:tc>
                  <a:txBody>
                    <a:bodyPr/>
                    <a:lstStyle/>
                    <a:p>
                      <a:pPr>
                        <a:lnSpc>
                          <a:spcPct val="107000"/>
                        </a:lnSpc>
                        <a:spcAft>
                          <a:spcPts val="0"/>
                        </a:spcAft>
                      </a:pPr>
                      <a:r>
                        <a:rPr lang="es-ES_tradnl" sz="1000" noProof="0" dirty="0">
                          <a:effectLst/>
                        </a:rPr>
                        <a:t>Responsabilidad e integridad  </a:t>
                      </a:r>
                      <a:endParaRPr lang="es-ES_tradnl" sz="1000" noProof="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indent="-171450">
                        <a:lnSpc>
                          <a:spcPct val="107000"/>
                        </a:lnSpc>
                        <a:spcAft>
                          <a:spcPts val="0"/>
                        </a:spcAft>
                        <a:buFont typeface="Arial" panose="020B0604020202020204" pitchFamily="34" charset="0"/>
                        <a:buChar char="•"/>
                      </a:pPr>
                      <a:r>
                        <a:rPr lang="es-ES_tradnl" sz="900" noProof="0" dirty="0">
                          <a:effectLst/>
                        </a:rPr>
                        <a:t>Toma las decisiones en función del interés superior del menor sin dejarse influenciar por ningún tipo de presión u opinión personal.</a:t>
                      </a:r>
                    </a:p>
                    <a:p>
                      <a:pPr marL="171450" indent="-171450">
                        <a:lnSpc>
                          <a:spcPct val="107000"/>
                        </a:lnSpc>
                        <a:spcAft>
                          <a:spcPts val="0"/>
                        </a:spcAft>
                        <a:buFont typeface="Arial" panose="020B0604020202020204" pitchFamily="34" charset="0"/>
                        <a:buChar char="•"/>
                      </a:pPr>
                      <a:r>
                        <a:rPr lang="es-ES_tradnl" sz="900" noProof="0" dirty="0">
                          <a:effectLst/>
                        </a:rPr>
                        <a:t>Da ejemplo de los principios que rigen la gestión de casos en su trato con los niños, las familias y la comunidad; no abusa de su poder o posición y actúa e interviene sin buscar ningún beneficio personal o particular.</a:t>
                      </a:r>
                    </a:p>
                    <a:p>
                      <a:pPr marL="171450" indent="-171450">
                        <a:lnSpc>
                          <a:spcPct val="107000"/>
                        </a:lnSpc>
                        <a:spcAft>
                          <a:spcPts val="0"/>
                        </a:spcAft>
                        <a:buFont typeface="Arial" panose="020B0604020202020204" pitchFamily="34" charset="0"/>
                        <a:buChar char="•"/>
                      </a:pPr>
                      <a:r>
                        <a:rPr lang="es-ES_tradnl" sz="900" noProof="0" dirty="0">
                          <a:effectLst/>
                        </a:rPr>
                        <a:t>Se responsabiliza de sus decisiones y acciones, cumpliendo sus compromisos y actuando de conformidad con las políticas de salvaguarda y protección de la infancia, los códigos de conducta y las normas de la ONU sobre prevención de la explotación y el abuso sexuales.</a:t>
                      </a:r>
                      <a:endParaRPr lang="es-ES_tradnl" sz="900" noProof="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722664568"/>
                  </a:ext>
                </a:extLst>
              </a:tr>
              <a:tr h="1922648">
                <a:tc>
                  <a:txBody>
                    <a:bodyPr/>
                    <a:lstStyle/>
                    <a:p>
                      <a:pPr>
                        <a:lnSpc>
                          <a:spcPct val="107000"/>
                        </a:lnSpc>
                        <a:spcAft>
                          <a:spcPts val="0"/>
                        </a:spcAft>
                      </a:pPr>
                      <a:r>
                        <a:rPr lang="es-ES_tradnl" sz="1000" noProof="0" dirty="0">
                          <a:effectLst/>
                        </a:rPr>
                        <a:t>Autoconciencia y autocontrol</a:t>
                      </a:r>
                      <a:endParaRPr lang="es-ES_tradnl" sz="1000" noProof="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Reflexiona sobre su labor y desempeño, ya que conoce sus fortalezas, carencias, límites y necesidades personales y sabe cómo trabajar en ello.</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Conoce y sabe utilizar los sistemas de supervisión y asistencia, y está dispuesto/a a dar, recibir y pedir opiniones. Sabe comunicar sus opiniones de forma objetiva, oportuna y concreta. </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Comprende y respeta los límites de su función como asistente social y profesional.</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Identifica y reconoce sus emociones y su forma de reaccionar, en particular ante el estrés; sabe cómo gestionar sus emociones y sobrellevar la situación; sabe pedir ayuda y recibirla.</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Se esfuerza por mejorar y adaptar constantemente su labor en función de la evolución del contexto y de las metodologías y prácticas laborales más adecuadas.</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Cumple las políticas y protocolos de seguridad y protección y tiene en cuenta su seguridad y la de los demás.</a:t>
                      </a:r>
                      <a:endParaRPr lang="es-ES_tradnl" sz="900" noProof="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531572131"/>
                  </a:ext>
                </a:extLst>
              </a:tr>
            </a:tbl>
          </a:graphicData>
        </a:graphic>
      </p:graphicFrame>
    </p:spTree>
    <p:extLst>
      <p:ext uri="{BB962C8B-B14F-4D97-AF65-F5344CB8AC3E}">
        <p14:creationId xmlns:p14="http://schemas.microsoft.com/office/powerpoint/2010/main" val="814199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8BC7944-54AD-E222-A747-458FA56C8316}"/>
              </a:ext>
            </a:extLst>
          </p:cNvPr>
          <p:cNvGraphicFramePr>
            <a:graphicFrameLocks noGrp="1"/>
          </p:cNvGraphicFramePr>
          <p:nvPr>
            <p:extLst>
              <p:ext uri="{D42A27DB-BD31-4B8C-83A1-F6EECF244321}">
                <p14:modId xmlns:p14="http://schemas.microsoft.com/office/powerpoint/2010/main" val="3270852316"/>
              </p:ext>
            </p:extLst>
          </p:nvPr>
        </p:nvGraphicFramePr>
        <p:xfrm>
          <a:off x="1005840" y="712346"/>
          <a:ext cx="5273040" cy="7832117"/>
        </p:xfrm>
        <a:graphic>
          <a:graphicData uri="http://schemas.openxmlformats.org/drawingml/2006/table">
            <a:tbl>
              <a:tblPr firstRow="1" firstCol="1" bandRow="1">
                <a:tableStyleId>{5C22544A-7EE6-4342-B048-85BDC9FD1C3A}</a:tableStyleId>
              </a:tblPr>
              <a:tblGrid>
                <a:gridCol w="217124">
                  <a:extLst>
                    <a:ext uri="{9D8B030D-6E8A-4147-A177-3AD203B41FA5}">
                      <a16:colId xmlns:a16="http://schemas.microsoft.com/office/drawing/2014/main" val="174181941"/>
                    </a:ext>
                  </a:extLst>
                </a:gridCol>
                <a:gridCol w="2409808">
                  <a:extLst>
                    <a:ext uri="{9D8B030D-6E8A-4147-A177-3AD203B41FA5}">
                      <a16:colId xmlns:a16="http://schemas.microsoft.com/office/drawing/2014/main" val="4241601616"/>
                    </a:ext>
                  </a:extLst>
                </a:gridCol>
                <a:gridCol w="847788">
                  <a:extLst>
                    <a:ext uri="{9D8B030D-6E8A-4147-A177-3AD203B41FA5}">
                      <a16:colId xmlns:a16="http://schemas.microsoft.com/office/drawing/2014/main" val="2573097482"/>
                    </a:ext>
                  </a:extLst>
                </a:gridCol>
                <a:gridCol w="609599">
                  <a:extLst>
                    <a:ext uri="{9D8B030D-6E8A-4147-A177-3AD203B41FA5}">
                      <a16:colId xmlns:a16="http://schemas.microsoft.com/office/drawing/2014/main" val="3669849538"/>
                    </a:ext>
                  </a:extLst>
                </a:gridCol>
                <a:gridCol w="1188721">
                  <a:extLst>
                    <a:ext uri="{9D8B030D-6E8A-4147-A177-3AD203B41FA5}">
                      <a16:colId xmlns:a16="http://schemas.microsoft.com/office/drawing/2014/main" val="956966085"/>
                    </a:ext>
                  </a:extLst>
                </a:gridCol>
              </a:tblGrid>
              <a:tr h="369624">
                <a:tc gridSpan="3">
                  <a:txBody>
                    <a:bodyPr/>
                    <a:lstStyle/>
                    <a:p>
                      <a:pPr>
                        <a:lnSpc>
                          <a:spcPct val="107000"/>
                        </a:lnSpc>
                        <a:spcAft>
                          <a:spcPts val="800"/>
                        </a:spcAft>
                      </a:pPr>
                      <a:r>
                        <a:rPr lang="es-ES_tradnl" sz="1000" noProof="0">
                          <a:solidFill>
                            <a:schemeClr val="tx1"/>
                          </a:solidFill>
                          <a:effectLst/>
                        </a:rPr>
                        <a:t>Implementación del plan de caso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pPr>
                        <a:lnSpc>
                          <a:spcPct val="107000"/>
                        </a:lnSpc>
                        <a:spcAft>
                          <a:spcPts val="800"/>
                        </a:spcAft>
                      </a:pPr>
                      <a:r>
                        <a:rPr lang="en-US" sz="1000">
                          <a:effectLst/>
                        </a:rPr>
                        <a:t>S/N/NA</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lnL w="12700" cap="flat" cmpd="sng" algn="ctr">
                      <a:solidFill>
                        <a:schemeClr val="accent1"/>
                      </a:solidFill>
                      <a:prstDash val="solid"/>
                      <a:round/>
                      <a:headEnd type="none" w="med" len="med"/>
                      <a:tailEnd type="none" w="med" len="med"/>
                    </a:lnL>
                  </a:tcPr>
                </a:tc>
                <a:tc>
                  <a:txBody>
                    <a:bodyPr/>
                    <a:lstStyle/>
                    <a:p>
                      <a:pPr>
                        <a:lnSpc>
                          <a:spcPct val="107000"/>
                        </a:lnSpc>
                        <a:spcAft>
                          <a:spcPts val="800"/>
                        </a:spcAft>
                      </a:pPr>
                      <a:r>
                        <a:rPr lang="es-ES_tradnl" sz="1000" noProof="0">
                          <a:solidFill>
                            <a:schemeClr val="tx1"/>
                          </a:solidFill>
                          <a:effectLst/>
                        </a:rPr>
                        <a:t>S/N/NA</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s-ES_tradnl" sz="1000" noProof="0">
                          <a:solidFill>
                            <a:schemeClr val="tx1"/>
                          </a:solidFill>
                          <a:effectLst/>
                        </a:rPr>
                        <a:t>Comentarios/ Recomendaciones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93840274"/>
                  </a:ext>
                </a:extLst>
              </a:tr>
              <a:tr h="516513">
                <a:tc>
                  <a:txBody>
                    <a:bodyPr/>
                    <a:lstStyle/>
                    <a:p>
                      <a:pPr>
                        <a:lnSpc>
                          <a:spcPct val="107000"/>
                        </a:lnSpc>
                        <a:spcAft>
                          <a:spcPts val="800"/>
                        </a:spcAft>
                      </a:pPr>
                      <a:r>
                        <a:rPr lang="es-ES_tradnl" sz="1000" noProof="0">
                          <a:solidFill>
                            <a:schemeClr val="tx1"/>
                          </a:solidFill>
                          <a:effectLst/>
                        </a:rPr>
                        <a:t>1</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Se remitió a la/al menor y a la familia a servicios adecuados y disponibles con su consentimiento y de acuerdo con los principios de confidencialidad.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lnL w="12700" cap="flat" cmpd="sng" algn="ctr">
                      <a:solidFill>
                        <a:schemeClr val="accent1"/>
                      </a:solidFill>
                      <a:prstDash val="solid"/>
                      <a:round/>
                      <a:headEnd type="none" w="med" len="med"/>
                      <a:tailEnd type="none" w="med" len="med"/>
                    </a:ln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536831056"/>
                  </a:ext>
                </a:extLst>
              </a:tr>
              <a:tr h="369624">
                <a:tc>
                  <a:txBody>
                    <a:bodyPr/>
                    <a:lstStyle/>
                    <a:p>
                      <a:pPr>
                        <a:lnSpc>
                          <a:spcPct val="107000"/>
                        </a:lnSpc>
                        <a:spcAft>
                          <a:spcPts val="800"/>
                        </a:spcAft>
                      </a:pPr>
                      <a:r>
                        <a:rPr lang="es-ES_tradnl" sz="1000" noProof="0">
                          <a:solidFill>
                            <a:schemeClr val="tx1"/>
                          </a:solidFill>
                          <a:effectLst/>
                        </a:rPr>
                        <a:t>2</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s-ES_tradnl" sz="1000" noProof="0">
                          <a:solidFill>
                            <a:schemeClr val="tx1"/>
                          </a:solidFill>
                          <a:effectLst/>
                        </a:rPr>
                        <a:t>Las remisiones quedaron documentadas según las acciones prioritarias que se definieron en el plan de caso.</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lnL w="12700" cap="flat" cmpd="sng" algn="ctr">
                      <a:solidFill>
                        <a:schemeClr val="accent1"/>
                      </a:solidFill>
                      <a:prstDash val="solid"/>
                      <a:round/>
                      <a:headEnd type="none" w="med" len="med"/>
                      <a:tailEnd type="none" w="med" len="med"/>
                    </a:ln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88878274"/>
                  </a:ext>
                </a:extLst>
              </a:tr>
              <a:tr h="369624">
                <a:tc>
                  <a:txBody>
                    <a:bodyPr/>
                    <a:lstStyle/>
                    <a:p>
                      <a:pPr>
                        <a:lnSpc>
                          <a:spcPct val="107000"/>
                        </a:lnSpc>
                        <a:spcAft>
                          <a:spcPts val="800"/>
                        </a:spcAft>
                      </a:pPr>
                      <a:r>
                        <a:rPr lang="es-ES_tradnl" sz="1000" noProof="0">
                          <a:solidFill>
                            <a:schemeClr val="tx1"/>
                          </a:solidFill>
                          <a:effectLst/>
                        </a:rPr>
                        <a:t>3</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s-ES_tradnl" sz="1000" noProof="0">
                          <a:solidFill>
                            <a:schemeClr val="tx1"/>
                          </a:solidFill>
                          <a:effectLst/>
                        </a:rPr>
                        <a:t>Se prestaron los servicios directos de acuerdo con lo establecido en el plan de caso.</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lnL w="12700" cap="flat" cmpd="sng" algn="ctr">
                      <a:solidFill>
                        <a:schemeClr val="accent1"/>
                      </a:solidFill>
                      <a:prstDash val="solid"/>
                      <a:round/>
                      <a:headEnd type="none" w="med" len="med"/>
                      <a:tailEnd type="none" w="med" len="med"/>
                    </a:ln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1849088"/>
                  </a:ext>
                </a:extLst>
              </a:tr>
              <a:tr h="369624">
                <a:tc gridSpan="3">
                  <a:txBody>
                    <a:bodyPr/>
                    <a:lstStyle/>
                    <a:p>
                      <a:pPr>
                        <a:lnSpc>
                          <a:spcPct val="107000"/>
                        </a:lnSpc>
                        <a:spcAft>
                          <a:spcPts val="800"/>
                        </a:spcAft>
                      </a:pPr>
                      <a:r>
                        <a:rPr lang="es-ES_tradnl" sz="1000" noProof="0">
                          <a:solidFill>
                            <a:schemeClr val="tx1"/>
                          </a:solidFill>
                          <a:effectLst/>
                        </a:rPr>
                        <a:t>Seguimiento y revisión</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pPr>
                        <a:lnSpc>
                          <a:spcPct val="107000"/>
                        </a:lnSpc>
                        <a:spcAft>
                          <a:spcPts val="800"/>
                        </a:spcAft>
                      </a:pPr>
                      <a:r>
                        <a:rPr lang="en-US" sz="1000">
                          <a:effectLst/>
                        </a:rPr>
                        <a:t>S/N/NA</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lnL w="12700" cap="flat" cmpd="sng" algn="ctr">
                      <a:solidFill>
                        <a:schemeClr val="accent1"/>
                      </a:solidFill>
                      <a:prstDash val="solid"/>
                      <a:round/>
                      <a:headEnd type="none" w="med" len="med"/>
                      <a:tailEnd type="none" w="med" len="med"/>
                    </a:lnL>
                  </a:tcPr>
                </a:tc>
                <a:tc>
                  <a:txBody>
                    <a:bodyPr/>
                    <a:lstStyle/>
                    <a:p>
                      <a:pPr>
                        <a:lnSpc>
                          <a:spcPct val="107000"/>
                        </a:lnSpc>
                        <a:spcAft>
                          <a:spcPts val="800"/>
                        </a:spcAft>
                      </a:pPr>
                      <a:r>
                        <a:rPr lang="es-ES_tradnl" sz="1000" b="1" noProof="0">
                          <a:solidFill>
                            <a:schemeClr val="tx1"/>
                          </a:solidFill>
                          <a:effectLst/>
                        </a:rPr>
                        <a:t>S/N/NA</a:t>
                      </a:r>
                      <a:endParaRPr lang="es-ES_tradnl" sz="1000" b="1"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s-ES_tradnl" sz="1000" b="1" noProof="0">
                          <a:solidFill>
                            <a:schemeClr val="tx1"/>
                          </a:solidFill>
                          <a:effectLst/>
                        </a:rPr>
                        <a:t>Comentarios/ Recomendaciones  </a:t>
                      </a:r>
                      <a:endParaRPr lang="es-ES_tradnl" sz="1000" b="1"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36563285"/>
                  </a:ext>
                </a:extLst>
              </a:tr>
              <a:tr h="222735">
                <a:tc>
                  <a:txBody>
                    <a:bodyPr/>
                    <a:lstStyle/>
                    <a:p>
                      <a:pPr>
                        <a:lnSpc>
                          <a:spcPct val="107000"/>
                        </a:lnSpc>
                        <a:spcAft>
                          <a:spcPts val="800"/>
                        </a:spcAft>
                      </a:pPr>
                      <a:r>
                        <a:rPr lang="es-ES_tradnl" sz="1000" noProof="0">
                          <a:solidFill>
                            <a:schemeClr val="tx1"/>
                          </a:solidFill>
                          <a:effectLst/>
                        </a:rPr>
                        <a:t>1</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Se hizo seguimiento periódico de acuerdo con lo establecido el plan del caso.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lnL w="12700" cap="flat" cmpd="sng" algn="ctr">
                      <a:solidFill>
                        <a:schemeClr val="accent1"/>
                      </a:solidFill>
                      <a:prstDash val="solid"/>
                      <a:round/>
                      <a:headEnd type="none" w="med" len="med"/>
                      <a:tailEnd type="none" w="med" len="med"/>
                    </a:ln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45464245"/>
                  </a:ext>
                </a:extLst>
              </a:tr>
              <a:tr h="369624">
                <a:tc>
                  <a:txBody>
                    <a:bodyPr/>
                    <a:lstStyle/>
                    <a:p>
                      <a:pPr>
                        <a:lnSpc>
                          <a:spcPct val="107000"/>
                        </a:lnSpc>
                        <a:spcAft>
                          <a:spcPts val="800"/>
                        </a:spcAft>
                      </a:pPr>
                      <a:r>
                        <a:rPr lang="es-ES_tradnl" sz="1000" noProof="0">
                          <a:solidFill>
                            <a:schemeClr val="tx1"/>
                          </a:solidFill>
                          <a:effectLst/>
                        </a:rPr>
                        <a:t>2</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Se hizo, como mínimo, una revisión del plan de caso cada tres meses con la/el menor y la/el cuidador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lnL w="12700" cap="flat" cmpd="sng" algn="ctr">
                      <a:solidFill>
                        <a:schemeClr val="accent1"/>
                      </a:solidFill>
                      <a:prstDash val="solid"/>
                      <a:round/>
                      <a:headEnd type="none" w="med" len="med"/>
                      <a:tailEnd type="none" w="med" len="med"/>
                    </a:ln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56119801"/>
                  </a:ext>
                </a:extLst>
              </a:tr>
              <a:tr h="222735">
                <a:tc>
                  <a:txBody>
                    <a:bodyPr/>
                    <a:lstStyle/>
                    <a:p>
                      <a:pPr>
                        <a:lnSpc>
                          <a:spcPct val="107000"/>
                        </a:lnSpc>
                        <a:spcAft>
                          <a:spcPts val="800"/>
                        </a:spcAft>
                      </a:pPr>
                      <a:r>
                        <a:rPr lang="es-ES_tradnl" sz="1000" noProof="0">
                          <a:solidFill>
                            <a:schemeClr val="tx1"/>
                          </a:solidFill>
                          <a:effectLst/>
                        </a:rPr>
                        <a:t>3</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Se hicieron ajustes/modificaciones en el plan de caso en función de los hallazgos en la revisión.</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lnL w="12700" cap="flat" cmpd="sng" algn="ctr">
                      <a:solidFill>
                        <a:schemeClr val="accent1"/>
                      </a:solidFill>
                      <a:prstDash val="solid"/>
                      <a:round/>
                      <a:headEnd type="none" w="med" len="med"/>
                      <a:tailEnd type="none" w="med" len="med"/>
                    </a:ln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56618740"/>
                  </a:ext>
                </a:extLst>
              </a:tr>
              <a:tr h="222735">
                <a:tc gridSpan="3">
                  <a:txBody>
                    <a:bodyPr/>
                    <a:lstStyle/>
                    <a:p>
                      <a:pPr>
                        <a:lnSpc>
                          <a:spcPct val="107000"/>
                        </a:lnSpc>
                        <a:spcAft>
                          <a:spcPts val="800"/>
                        </a:spcAft>
                      </a:pPr>
                      <a:r>
                        <a:rPr lang="es-ES_tradnl" sz="1000" noProof="0">
                          <a:solidFill>
                            <a:schemeClr val="tx1"/>
                          </a:solidFill>
                          <a:effectLst/>
                        </a:rPr>
                        <a:t>Cierre del caso</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lnL w="12700" cap="flat" cmpd="sng" algn="ctr">
                      <a:solidFill>
                        <a:schemeClr val="accent1"/>
                      </a:solidFill>
                      <a:prstDash val="solid"/>
                      <a:round/>
                      <a:headEnd type="none" w="med" len="med"/>
                      <a:tailEnd type="none" w="med" len="med"/>
                    </a:ln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25682958"/>
                  </a:ext>
                </a:extLst>
              </a:tr>
              <a:tr h="222735">
                <a:tc>
                  <a:txBody>
                    <a:bodyPr/>
                    <a:lstStyle/>
                    <a:p>
                      <a:pPr>
                        <a:lnSpc>
                          <a:spcPct val="107000"/>
                        </a:lnSpc>
                        <a:spcAft>
                          <a:spcPts val="800"/>
                        </a:spcAft>
                      </a:pPr>
                      <a:r>
                        <a:rPr lang="es-ES_tradnl" sz="1000" noProof="0">
                          <a:solidFill>
                            <a:schemeClr val="tx1"/>
                          </a:solidFill>
                          <a:effectLst/>
                        </a:rPr>
                        <a:t>1</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El motivo de cierre ha sido documentado de forma clara.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lnL w="12700" cap="flat" cmpd="sng" algn="ctr">
                      <a:solidFill>
                        <a:schemeClr val="accent1"/>
                      </a:solidFill>
                      <a:prstDash val="solid"/>
                      <a:round/>
                      <a:headEnd type="none" w="med" len="med"/>
                      <a:tailEnd type="none" w="med" len="med"/>
                    </a:ln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16427695"/>
                  </a:ext>
                </a:extLst>
              </a:tr>
              <a:tr h="901810">
                <a:tc>
                  <a:txBody>
                    <a:bodyPr/>
                    <a:lstStyle/>
                    <a:p>
                      <a:pPr>
                        <a:lnSpc>
                          <a:spcPct val="107000"/>
                        </a:lnSpc>
                        <a:spcAft>
                          <a:spcPts val="800"/>
                        </a:spcAft>
                      </a:pPr>
                      <a:r>
                        <a:rPr lang="es-ES_tradnl" sz="1000" noProof="0">
                          <a:solidFill>
                            <a:schemeClr val="tx1"/>
                          </a:solidFill>
                          <a:effectLst/>
                        </a:rPr>
                        <a:t>2</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s-ES_tradnl" sz="1000" noProof="0">
                          <a:solidFill>
                            <a:schemeClr val="tx1"/>
                          </a:solidFill>
                          <a:effectLst/>
                        </a:rPr>
                        <a:t>Los documentos reflejan que:</a:t>
                      </a:r>
                    </a:p>
                    <a:p>
                      <a:pPr marL="171450" indent="-171450">
                        <a:lnSpc>
                          <a:spcPct val="107000"/>
                        </a:lnSpc>
                        <a:spcAft>
                          <a:spcPts val="800"/>
                        </a:spcAft>
                        <a:buFont typeface="Arial" panose="020B0604020202020204" pitchFamily="34" charset="0"/>
                        <a:buChar char="•"/>
                      </a:pPr>
                      <a:r>
                        <a:rPr lang="es-ES_tradnl" sz="1000" noProof="0">
                          <a:solidFill>
                            <a:schemeClr val="tx1"/>
                          </a:solidFill>
                          <a:effectLst/>
                        </a:rPr>
                        <a:t>La/el asistente social/menor/cuidador hablaron sobre los motivos y acordaron cerrar el caso. </a:t>
                      </a:r>
                    </a:p>
                    <a:p>
                      <a:pPr marL="171450" indent="-171450">
                        <a:lnSpc>
                          <a:spcPct val="107000"/>
                        </a:lnSpc>
                        <a:spcAft>
                          <a:spcPts val="800"/>
                        </a:spcAft>
                        <a:buFont typeface="Arial" panose="020B0604020202020204" pitchFamily="34" charset="0"/>
                        <a:buChar char="•"/>
                      </a:pPr>
                      <a:r>
                        <a:rPr lang="es-ES_tradnl" sz="1000" noProof="0">
                          <a:solidFill>
                            <a:schemeClr val="tx1"/>
                          </a:solidFill>
                          <a:effectLst/>
                        </a:rPr>
                        <a:t>Se proporcionó información de contacto en caso de que la/el menor o la familia necesiten ponerse en contacto con la/el asistente social o la organización.</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lnL w="12700" cap="flat" cmpd="sng" algn="ctr">
                      <a:solidFill>
                        <a:schemeClr val="accent1"/>
                      </a:solidFill>
                      <a:prstDash val="solid"/>
                      <a:round/>
                      <a:headEnd type="none" w="med" len="med"/>
                      <a:tailEnd type="none" w="med" len="med"/>
                    </a:ln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90558039"/>
                  </a:ext>
                </a:extLst>
              </a:tr>
              <a:tr h="369624">
                <a:tc>
                  <a:txBody>
                    <a:bodyPr/>
                    <a:lstStyle/>
                    <a:p>
                      <a:pPr>
                        <a:lnSpc>
                          <a:spcPct val="107000"/>
                        </a:lnSpc>
                        <a:spcAft>
                          <a:spcPts val="800"/>
                        </a:spcAft>
                      </a:pPr>
                      <a:r>
                        <a:rPr lang="es-ES_tradnl" sz="1000" noProof="0">
                          <a:solidFill>
                            <a:schemeClr val="tx1"/>
                          </a:solidFill>
                          <a:effectLst/>
                        </a:rPr>
                        <a:t>3</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La aprobación del supervisor/coordinador para cerrar el caso ha quedado documentada.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lnL w="12700" cap="flat" cmpd="sng" algn="ctr">
                      <a:solidFill>
                        <a:schemeClr val="accent1"/>
                      </a:solidFill>
                      <a:prstDash val="solid"/>
                      <a:round/>
                      <a:headEnd type="none" w="med" len="med"/>
                      <a:tailEnd type="none" w="med" len="med"/>
                    </a:ln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04145634"/>
                  </a:ext>
                </a:extLst>
              </a:tr>
              <a:tr h="369624">
                <a:tc>
                  <a:txBody>
                    <a:bodyPr/>
                    <a:lstStyle/>
                    <a:p>
                      <a:pPr>
                        <a:lnSpc>
                          <a:spcPct val="107000"/>
                        </a:lnSpc>
                        <a:spcAft>
                          <a:spcPts val="800"/>
                        </a:spcAft>
                      </a:pPr>
                      <a:r>
                        <a:rPr lang="es-ES_tradnl" sz="1000" noProof="0">
                          <a:solidFill>
                            <a:schemeClr val="tx1"/>
                          </a:solidFill>
                          <a:effectLst/>
                        </a:rPr>
                        <a:t>4</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Se programó una visita de seguimiento con la/el menor/cuidador y se realizó en un plazo máximo de 3 meses después de cerrar el caso.</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lnL w="12700" cap="flat" cmpd="sng" algn="ctr">
                      <a:solidFill>
                        <a:schemeClr val="accent1"/>
                      </a:solidFill>
                      <a:prstDash val="solid"/>
                      <a:round/>
                      <a:headEnd type="none" w="med" len="med"/>
                      <a:tailEnd type="none" w="med" len="med"/>
                    </a:ln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950560615"/>
                  </a:ext>
                </a:extLst>
              </a:tr>
              <a:tr h="222735">
                <a:tc gridSpan="5">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Acuerdos y recomendaciones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accent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1268291"/>
                  </a:ext>
                </a:extLst>
              </a:tr>
              <a:tr h="1394995">
                <a:tc gridSpan="2">
                  <a:txBody>
                    <a:bodyPr/>
                    <a:lstStyle/>
                    <a:p>
                      <a:pPr>
                        <a:lnSpc>
                          <a:spcPct val="107000"/>
                        </a:lnSpc>
                        <a:spcAft>
                          <a:spcPts val="800"/>
                        </a:spcAft>
                      </a:pPr>
                      <a:r>
                        <a:rPr lang="es-ES_tradnl" sz="1000" noProof="0">
                          <a:solidFill>
                            <a:schemeClr val="tx1"/>
                          </a:solidFill>
                          <a:effectLst/>
                        </a:rPr>
                        <a:t>Supervisor/a: </a:t>
                      </a:r>
                    </a:p>
                    <a:p>
                      <a:pPr>
                        <a:lnSpc>
                          <a:spcPct val="107000"/>
                        </a:lnSpc>
                        <a:spcAft>
                          <a:spcPts val="800"/>
                        </a:spcAft>
                      </a:pPr>
                      <a:r>
                        <a:rPr lang="es-ES_tradnl" sz="1000" noProof="0">
                          <a:solidFill>
                            <a:schemeClr val="tx1"/>
                          </a:solidFill>
                          <a:effectLst/>
                        </a:rPr>
                        <a:t> </a:t>
                      </a:r>
                    </a:p>
                    <a:p>
                      <a:pPr>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US"/>
                    </a:p>
                  </a:txBody>
                  <a:tcPr/>
                </a:tc>
                <a:tc gridSpan="3">
                  <a:txBody>
                    <a:bodyPr/>
                    <a:lstStyle/>
                    <a:p>
                      <a:pPr>
                        <a:lnSpc>
                          <a:spcPct val="107000"/>
                        </a:lnSpc>
                        <a:spcAft>
                          <a:spcPts val="800"/>
                        </a:spcAft>
                      </a:pPr>
                      <a:r>
                        <a:rPr lang="es-ES_tradnl" sz="1000" noProof="0" dirty="0">
                          <a:solidFill>
                            <a:schemeClr val="tx1"/>
                          </a:solidFill>
                          <a:effectLst/>
                        </a:rPr>
                        <a:t>Asistente social: </a:t>
                      </a:r>
                      <a:endParaRPr lang="es-ES_tradnl" sz="1000" noProof="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4971739"/>
                  </a:ext>
                </a:extLst>
              </a:tr>
            </a:tbl>
          </a:graphicData>
        </a:graphic>
      </p:graphicFrame>
      <p:sp>
        <p:nvSpPr>
          <p:cNvPr id="2" name="Hexagon 1">
            <a:extLst>
              <a:ext uri="{FF2B5EF4-FFF2-40B4-BE49-F238E27FC236}">
                <a16:creationId xmlns:a16="http://schemas.microsoft.com/office/drawing/2014/main" id="{8ADB1672-DA9C-D658-DE6B-5A61E4B5A55D}"/>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exagon 2">
            <a:extLst>
              <a:ext uri="{FF2B5EF4-FFF2-40B4-BE49-F238E27FC236}">
                <a16:creationId xmlns:a16="http://schemas.microsoft.com/office/drawing/2014/main" id="{C582206F-24FC-24E1-6D72-BD2FCA13546C}"/>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E193EE1E-46D1-CF14-21D5-FF23174E3198}"/>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42B07426-3602-7BEB-3D12-D97CD162FF5B}"/>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5BDC1D22-4A93-ECE7-0010-2375FECE23F2}"/>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712E77CB-9A0F-2CD0-F192-CF679442D741}"/>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05055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5557CAAC-FF26-CE63-511B-608CD59B19E2}"/>
              </a:ext>
            </a:extLst>
          </p:cNvPr>
          <p:cNvSpPr/>
          <p:nvPr/>
        </p:nvSpPr>
        <p:spPr>
          <a:xfrm rot="1782986">
            <a:off x="-1328855" y="5145441"/>
            <a:ext cx="3595260" cy="3099365"/>
          </a:xfrm>
          <a:prstGeom prst="hexagon">
            <a:avLst>
              <a:gd name="adj" fmla="val 28965"/>
              <a:gd name="vf" fmla="val 11547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BEBF6825-D8F3-02C4-E6C1-A3BF6B7A6398}"/>
              </a:ext>
            </a:extLst>
          </p:cNvPr>
          <p:cNvSpPr/>
          <p:nvPr/>
        </p:nvSpPr>
        <p:spPr>
          <a:xfrm rot="1782986">
            <a:off x="4678406" y="654853"/>
            <a:ext cx="3595260" cy="3099365"/>
          </a:xfrm>
          <a:prstGeom prst="hexagon">
            <a:avLst>
              <a:gd name="adj" fmla="val 28965"/>
              <a:gd name="vf" fmla="val 11547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06C7B74E-8EBC-4947-10B0-6FC408149523}"/>
              </a:ext>
            </a:extLst>
          </p:cNvPr>
          <p:cNvSpPr/>
          <p:nvPr/>
        </p:nvSpPr>
        <p:spPr>
          <a:xfrm>
            <a:off x="2501900" y="2149381"/>
            <a:ext cx="3745466" cy="10711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TextBox 7">
            <a:extLst>
              <a:ext uri="{FF2B5EF4-FFF2-40B4-BE49-F238E27FC236}">
                <a16:creationId xmlns:a16="http://schemas.microsoft.com/office/drawing/2014/main" id="{F7B539B4-74B1-260D-F363-9914B5F761B2}"/>
              </a:ext>
            </a:extLst>
          </p:cNvPr>
          <p:cNvSpPr txBox="1"/>
          <p:nvPr/>
        </p:nvSpPr>
        <p:spPr>
          <a:xfrm>
            <a:off x="993324" y="1696523"/>
            <a:ext cx="5264812" cy="600164"/>
          </a:xfrm>
          <a:prstGeom prst="rect">
            <a:avLst/>
          </a:prstGeom>
          <a:noFill/>
          <a:ln>
            <a:noFill/>
          </a:ln>
        </p:spPr>
        <p:txBody>
          <a:bodyPr wrap="square" rtlCol="0">
            <a:spAutoFit/>
          </a:bodyPr>
          <a:lstStyle/>
          <a:p>
            <a:r>
              <a:rPr lang="es-ES_tradnl" sz="1100" b="1"/>
              <a:t>Repase los objetivos de aprendizaje y escriba su reflexión.</a:t>
            </a:r>
          </a:p>
          <a:p>
            <a:r>
              <a:rPr lang="es-ES_tradnl" sz="1100" b="1"/>
              <a:t>
</a:t>
            </a:r>
          </a:p>
        </p:txBody>
      </p:sp>
      <p:sp>
        <p:nvSpPr>
          <p:cNvPr id="9" name="TextBox 8">
            <a:extLst>
              <a:ext uri="{FF2B5EF4-FFF2-40B4-BE49-F238E27FC236}">
                <a16:creationId xmlns:a16="http://schemas.microsoft.com/office/drawing/2014/main" id="{CBD1D51F-2825-C878-EDC4-12ABFF30FB6D}"/>
              </a:ext>
            </a:extLst>
          </p:cNvPr>
          <p:cNvSpPr txBox="1"/>
          <p:nvPr/>
        </p:nvSpPr>
        <p:spPr>
          <a:xfrm>
            <a:off x="993326" y="2107349"/>
            <a:ext cx="1321602" cy="1366698"/>
          </a:xfrm>
          <a:prstGeom prst="rect">
            <a:avLst/>
          </a:prstGeom>
          <a:noFill/>
          <a:ln>
            <a:noFill/>
          </a:ln>
        </p:spPr>
        <p:txBody>
          <a:bodyPr wrap="square" lIns="90000" tIns="90000" rIns="90000" bIns="90000" rtlCol="0">
            <a:spAutoFit/>
          </a:bodyPr>
          <a:lstStyle/>
          <a:p>
            <a:r>
              <a:rPr lang="es-ES_tradnl" sz="1100"/>
              <a:t>¿En qué áreas o aspectos de la formación cree que tiene mayor confianza o conocimiento ahora? </a:t>
            </a:r>
          </a:p>
        </p:txBody>
      </p:sp>
      <p:sp>
        <p:nvSpPr>
          <p:cNvPr id="10" name="Rectangle 9">
            <a:extLst>
              <a:ext uri="{FF2B5EF4-FFF2-40B4-BE49-F238E27FC236}">
                <a16:creationId xmlns:a16="http://schemas.microsoft.com/office/drawing/2014/main" id="{0F16C163-6E49-124D-C571-6C128E590FE7}"/>
              </a:ext>
            </a:extLst>
          </p:cNvPr>
          <p:cNvSpPr/>
          <p:nvPr/>
        </p:nvSpPr>
        <p:spPr>
          <a:xfrm>
            <a:off x="2501900" y="3398040"/>
            <a:ext cx="3745466" cy="111893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TextBox 10">
            <a:extLst>
              <a:ext uri="{FF2B5EF4-FFF2-40B4-BE49-F238E27FC236}">
                <a16:creationId xmlns:a16="http://schemas.microsoft.com/office/drawing/2014/main" id="{245275C1-FABC-3C5E-2E48-0C16D5B791B9}"/>
              </a:ext>
            </a:extLst>
          </p:cNvPr>
          <p:cNvSpPr txBox="1"/>
          <p:nvPr/>
        </p:nvSpPr>
        <p:spPr>
          <a:xfrm>
            <a:off x="1007471" y="3413814"/>
            <a:ext cx="1309210" cy="1705252"/>
          </a:xfrm>
          <a:prstGeom prst="rect">
            <a:avLst/>
          </a:prstGeom>
          <a:noFill/>
          <a:ln>
            <a:noFill/>
          </a:ln>
        </p:spPr>
        <p:txBody>
          <a:bodyPr wrap="square" lIns="90000" tIns="90000" rIns="90000" bIns="90000" rtlCol="0">
            <a:spAutoFit/>
          </a:bodyPr>
          <a:lstStyle/>
          <a:p>
            <a:r>
              <a:rPr lang="es-ES_tradnl" sz="1100"/>
              <a:t>¿Qué objetivos de aprendizaje requieren que contemos con más información, más tiempo de práctica o más apoyo para alcanzarlos plenamente? </a:t>
            </a:r>
          </a:p>
        </p:txBody>
      </p:sp>
      <p:sp>
        <p:nvSpPr>
          <p:cNvPr id="12" name="TextBox 11">
            <a:extLst>
              <a:ext uri="{FF2B5EF4-FFF2-40B4-BE49-F238E27FC236}">
                <a16:creationId xmlns:a16="http://schemas.microsoft.com/office/drawing/2014/main" id="{2B9484FE-23D6-90BA-DB0E-144CEC29207F}"/>
              </a:ext>
            </a:extLst>
          </p:cNvPr>
          <p:cNvSpPr txBox="1"/>
          <p:nvPr/>
        </p:nvSpPr>
        <p:spPr>
          <a:xfrm>
            <a:off x="993324" y="1264346"/>
            <a:ext cx="5254042" cy="276999"/>
          </a:xfrm>
          <a:prstGeom prst="rect">
            <a:avLst/>
          </a:prstGeom>
          <a:noFill/>
        </p:spPr>
        <p:txBody>
          <a:bodyPr wrap="square" rtlCol="0">
            <a:spAutoFit/>
          </a:bodyPr>
          <a:lstStyle/>
          <a:p>
            <a:r>
              <a:rPr lang="es-ES_tradnl" sz="1200" b="1" spc="300">
                <a:solidFill>
                  <a:schemeClr val="tx1"/>
                </a:solidFill>
              </a:rPr>
              <a:t>OBJETIVOS DE APRENDIZAJE</a:t>
            </a:r>
          </a:p>
        </p:txBody>
      </p:sp>
      <p:sp>
        <p:nvSpPr>
          <p:cNvPr id="13" name="TextBox 12">
            <a:extLst>
              <a:ext uri="{FF2B5EF4-FFF2-40B4-BE49-F238E27FC236}">
                <a16:creationId xmlns:a16="http://schemas.microsoft.com/office/drawing/2014/main" id="{9068E9DF-C19D-71A4-7FA1-952417E9D31B}"/>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954D84"/>
                </a:highlight>
                <a:latin typeface="Calibri"/>
                <a:ea typeface="Calibri"/>
                <a:cs typeface="Calibri"/>
                <a:sym typeface="Calibri"/>
              </a:rPr>
              <a:t>SESIÓN 6: CIERRE DEL MÓDULO</a:t>
            </a:r>
          </a:p>
        </p:txBody>
      </p:sp>
      <p:sp>
        <p:nvSpPr>
          <p:cNvPr id="14" name="TextBox 13">
            <a:extLst>
              <a:ext uri="{FF2B5EF4-FFF2-40B4-BE49-F238E27FC236}">
                <a16:creationId xmlns:a16="http://schemas.microsoft.com/office/drawing/2014/main" id="{183E50EB-B371-8B13-7EA0-D63588C20D0F}"/>
              </a:ext>
            </a:extLst>
          </p:cNvPr>
          <p:cNvSpPr txBox="1"/>
          <p:nvPr/>
        </p:nvSpPr>
        <p:spPr>
          <a:xfrm>
            <a:off x="993324" y="5187134"/>
            <a:ext cx="5254042" cy="276999"/>
          </a:xfrm>
          <a:prstGeom prst="rect">
            <a:avLst/>
          </a:prstGeom>
          <a:noFill/>
        </p:spPr>
        <p:txBody>
          <a:bodyPr wrap="square" rtlCol="0">
            <a:spAutoFit/>
          </a:bodyPr>
          <a:lstStyle/>
          <a:p>
            <a:r>
              <a:rPr lang="es-ES_tradnl" sz="1200" b="1" spc="300">
                <a:solidFill>
                  <a:schemeClr val="tx1"/>
                </a:solidFill>
              </a:rPr>
              <a:t>REFLEXIÓN</a:t>
            </a:r>
          </a:p>
        </p:txBody>
      </p:sp>
      <p:sp>
        <p:nvSpPr>
          <p:cNvPr id="15" name="Rectangle 14">
            <a:extLst>
              <a:ext uri="{FF2B5EF4-FFF2-40B4-BE49-F238E27FC236}">
                <a16:creationId xmlns:a16="http://schemas.microsoft.com/office/drawing/2014/main" id="{26D298CC-5AC2-8F6E-C7B5-19BF66C28CF8}"/>
              </a:ext>
            </a:extLst>
          </p:cNvPr>
          <p:cNvSpPr/>
          <p:nvPr/>
        </p:nvSpPr>
        <p:spPr>
          <a:xfrm>
            <a:off x="2501900" y="5633117"/>
            <a:ext cx="3745466" cy="93935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TextBox 15">
            <a:extLst>
              <a:ext uri="{FF2B5EF4-FFF2-40B4-BE49-F238E27FC236}">
                <a16:creationId xmlns:a16="http://schemas.microsoft.com/office/drawing/2014/main" id="{17A92305-BB39-F345-3398-375D6DB957DC}"/>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s-ES_tradnl" sz="1100"/>
              <a:t>¿Qué ha llamado su atención?</a:t>
            </a:r>
          </a:p>
        </p:txBody>
      </p:sp>
      <p:sp>
        <p:nvSpPr>
          <p:cNvPr id="17" name="Rectangle 16">
            <a:extLst>
              <a:ext uri="{FF2B5EF4-FFF2-40B4-BE49-F238E27FC236}">
                <a16:creationId xmlns:a16="http://schemas.microsoft.com/office/drawing/2014/main" id="{CA5D17E0-9904-B2B6-BC98-60E1218E68F5}"/>
              </a:ext>
            </a:extLst>
          </p:cNvPr>
          <p:cNvSpPr/>
          <p:nvPr/>
        </p:nvSpPr>
        <p:spPr>
          <a:xfrm>
            <a:off x="2501900" y="6753342"/>
            <a:ext cx="3745466" cy="9812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TextBox 17">
            <a:extLst>
              <a:ext uri="{FF2B5EF4-FFF2-40B4-BE49-F238E27FC236}">
                <a16:creationId xmlns:a16="http://schemas.microsoft.com/office/drawing/2014/main" id="{A093B51E-9D33-8024-7810-D2A516D58DD3}"/>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s-ES_tradnl" sz="1100"/>
              <a:t>¿Qué ha sido difícil?</a:t>
            </a:r>
          </a:p>
        </p:txBody>
      </p:sp>
      <p:sp>
        <p:nvSpPr>
          <p:cNvPr id="19" name="Rectangle 18">
            <a:extLst>
              <a:ext uri="{FF2B5EF4-FFF2-40B4-BE49-F238E27FC236}">
                <a16:creationId xmlns:a16="http://schemas.microsoft.com/office/drawing/2014/main" id="{1E20C0F5-5C85-1F5D-93C4-F853F3E2A13C}"/>
              </a:ext>
            </a:extLst>
          </p:cNvPr>
          <p:cNvSpPr/>
          <p:nvPr/>
        </p:nvSpPr>
        <p:spPr>
          <a:xfrm>
            <a:off x="2501900" y="7928131"/>
            <a:ext cx="3745466" cy="9812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extBox 19">
            <a:extLst>
              <a:ext uri="{FF2B5EF4-FFF2-40B4-BE49-F238E27FC236}">
                <a16:creationId xmlns:a16="http://schemas.microsoft.com/office/drawing/2014/main" id="{4857ACA5-5279-4BAE-8CC4-263AE3E4EC36}"/>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s-ES_tradnl" sz="1100"/>
              <a:t>¿Sobre qué le gustaría aprender más? </a:t>
            </a:r>
          </a:p>
        </p:txBody>
      </p:sp>
      <p:sp>
        <p:nvSpPr>
          <p:cNvPr id="21" name="Hexagon 20">
            <a:extLst>
              <a:ext uri="{FF2B5EF4-FFF2-40B4-BE49-F238E27FC236}">
                <a16:creationId xmlns:a16="http://schemas.microsoft.com/office/drawing/2014/main" id="{82A48BC1-AE3C-658A-FBF0-8F93CE5A4DE7}"/>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Hexagon 21">
            <a:extLst>
              <a:ext uri="{FF2B5EF4-FFF2-40B4-BE49-F238E27FC236}">
                <a16:creationId xmlns:a16="http://schemas.microsoft.com/office/drawing/2014/main" id="{BEFCD8E4-408D-3201-6FA5-B9BD64854106}"/>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Hexagon 22">
            <a:extLst>
              <a:ext uri="{FF2B5EF4-FFF2-40B4-BE49-F238E27FC236}">
                <a16:creationId xmlns:a16="http://schemas.microsoft.com/office/drawing/2014/main" id="{53CE589E-5B54-8F72-D895-E175F2D75BF5}"/>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1BF98826-44DF-DD0A-FFD4-AA65AC9D3B82}"/>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2C6C76F4-80C3-609C-CAFE-485C9A4F2BDE}"/>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Hexagon 1">
            <a:extLst>
              <a:ext uri="{FF2B5EF4-FFF2-40B4-BE49-F238E27FC236}">
                <a16:creationId xmlns:a16="http://schemas.microsoft.com/office/drawing/2014/main" id="{8BA72B16-593A-10AE-67EE-6F127A6BA81C}"/>
              </a:ext>
            </a:extLst>
          </p:cNvPr>
          <p:cNvSpPr/>
          <p:nvPr/>
        </p:nvSpPr>
        <p:spPr>
          <a:xfrm rot="1782986">
            <a:off x="286725" y="2615334"/>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9084785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422833" y="7077696"/>
            <a:ext cx="1732477" cy="1151195"/>
            <a:chOff x="2168191" y="5326415"/>
            <a:chExt cx="2521617" cy="1675562"/>
          </a:xfrm>
        </p:grpSpPr>
        <p:pic>
          <p:nvPicPr>
            <p:cNvPr id="2" name="Picture 1"/>
            <p:cNvPicPr>
              <a:picLocks noChangeAspect="1"/>
            </p:cNvPicPr>
            <p:nvPr/>
          </p:nvPicPr>
          <p:blipFill rotWithShape="1">
            <a:blip r:embed="rId2"/>
            <a:srcRect l="-2325" t="-858" b="-2502"/>
            <a:stretch/>
          </p:blipFill>
          <p:spPr>
            <a:xfrm>
              <a:off x="2371951" y="5326415"/>
              <a:ext cx="2114099" cy="62630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191" y="6033739"/>
              <a:ext cx="2521617" cy="968238"/>
            </a:xfrm>
            <a:prstGeom prst="rect">
              <a:avLst/>
            </a:prstGeom>
          </p:spPr>
        </p:pic>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797" y="2681293"/>
            <a:ext cx="2438405" cy="2807214"/>
          </a:xfrm>
          <a:prstGeom prst="rect">
            <a:avLst/>
          </a:prstGeom>
        </p:spPr>
      </p:pic>
    </p:spTree>
    <p:extLst>
      <p:ext uri="{BB962C8B-B14F-4D97-AF65-F5344CB8AC3E}">
        <p14:creationId xmlns:p14="http://schemas.microsoft.com/office/powerpoint/2010/main" val="106812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FA116BFD-B003-4F0F-E379-78F6094512F8}"/>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13D8A280-50EF-AB93-6CBD-E9C9C83D76D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0BD1454E-4490-0BF5-CCDB-D00BFBAE7C9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6A80A1D3-84E5-6CE8-5361-3D8706CA22F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B4E6DD6A-A72C-6574-83F4-59F63EE5C926}"/>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aphicFrame>
        <p:nvGraphicFramePr>
          <p:cNvPr id="2" name="Table 1">
            <a:extLst>
              <a:ext uri="{FF2B5EF4-FFF2-40B4-BE49-F238E27FC236}">
                <a16:creationId xmlns:a16="http://schemas.microsoft.com/office/drawing/2014/main" id="{FA78157B-3327-A98B-B764-B2455F8FD197}"/>
              </a:ext>
            </a:extLst>
          </p:cNvPr>
          <p:cNvGraphicFramePr>
            <a:graphicFrameLocks noGrp="1"/>
          </p:cNvGraphicFramePr>
          <p:nvPr>
            <p:extLst>
              <p:ext uri="{D42A27DB-BD31-4B8C-83A1-F6EECF244321}">
                <p14:modId xmlns:p14="http://schemas.microsoft.com/office/powerpoint/2010/main" val="2490221214"/>
              </p:ext>
            </p:extLst>
          </p:nvPr>
        </p:nvGraphicFramePr>
        <p:xfrm>
          <a:off x="995082" y="699800"/>
          <a:ext cx="5271247" cy="7924547"/>
        </p:xfrm>
        <a:graphic>
          <a:graphicData uri="http://schemas.openxmlformats.org/drawingml/2006/table">
            <a:tbl>
              <a:tblPr bandRow="1">
                <a:tableStyleId>{5C22544A-7EE6-4342-B048-85BDC9FD1C3A}</a:tableStyleId>
              </a:tblPr>
              <a:tblGrid>
                <a:gridCol w="922324">
                  <a:extLst>
                    <a:ext uri="{9D8B030D-6E8A-4147-A177-3AD203B41FA5}">
                      <a16:colId xmlns:a16="http://schemas.microsoft.com/office/drawing/2014/main" val="82701775"/>
                    </a:ext>
                  </a:extLst>
                </a:gridCol>
                <a:gridCol w="4348923">
                  <a:extLst>
                    <a:ext uri="{9D8B030D-6E8A-4147-A177-3AD203B41FA5}">
                      <a16:colId xmlns:a16="http://schemas.microsoft.com/office/drawing/2014/main" val="1846013782"/>
                    </a:ext>
                  </a:extLst>
                </a:gridCol>
              </a:tblGrid>
              <a:tr h="1410848">
                <a:tc>
                  <a:txBody>
                    <a:bodyPr/>
                    <a:lstStyle/>
                    <a:p>
                      <a:pPr>
                        <a:lnSpc>
                          <a:spcPct val="107000"/>
                        </a:lnSpc>
                        <a:spcAft>
                          <a:spcPts val="0"/>
                        </a:spcAft>
                      </a:pPr>
                      <a:r>
                        <a:rPr lang="es-ES_tradnl" sz="1000" noProof="0" dirty="0">
                          <a:effectLst/>
                        </a:rPr>
                        <a:t>Análisis, pensamiento crítico y creativo y resolución de problemas</a:t>
                      </a:r>
                      <a:endParaRPr lang="es-ES_tradnl" sz="1000" noProof="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Analiza la situación y evalúa los retos y dificultades desde distintos puntos de vista.</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Se preocupa por que el/la menor, sus cuidadores o adultos de confianza participen activamente en la resolución de problemas, teniendo en cuenta, por ejemplo, factores a favor y en contra y dando prioridad a distintas opciones.</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Defiende con firmeza y determinación los intereses de los niños, niñas y adolescentes y vela por su seguridad y protección.</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Reúne información clave antes de tomar una decisión; compara las hipótesis con los hechos.</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Busca formas innovadoras de responder a cuestiones complejas y, cuando es necesario, cambia de estrategia para garantizar que las decisiones respondan al interés superior del menor.</a:t>
                      </a:r>
                      <a:endParaRPr lang="es-ES_tradnl" sz="900" noProof="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164050333"/>
                  </a:ext>
                </a:extLst>
              </a:tr>
              <a:tr h="1900880">
                <a:tc>
                  <a:txBody>
                    <a:bodyPr/>
                    <a:lstStyle/>
                    <a:p>
                      <a:pPr>
                        <a:lnSpc>
                          <a:spcPct val="107000"/>
                        </a:lnSpc>
                        <a:spcAft>
                          <a:spcPts val="0"/>
                        </a:spcAft>
                      </a:pPr>
                      <a:r>
                        <a:rPr lang="es-ES_tradnl" sz="1000" noProof="0">
                          <a:effectLst/>
                        </a:rPr>
                        <a:t>Coordinación y colaboración</a:t>
                      </a:r>
                      <a:endParaRPr lang="es-ES_tradnl" sz="1000" noProof="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Reconoce la importancia del trabajo en equipo y de la coordinación, y conoce los mecanismos de coordinación para la gestión de casos (p. ej., la revisión de casos, la conferencia de casos, los procedimientos de interés superior, etc.). </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Involucra a los organismos y a las instancias comunitarias de protección de la infancia correspondientes en la gestión de casos si es necesario.</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Sabe qué servicios están disponibles, cuáles son necesarios y cómo acceder a ellos. Se encarga de supervisar el cumplimiento de las remisiones y hace seguimiento a la calidad de los servicios. </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Se esfuerza por construir, fortalecer o mejorar las relaciones con las partes interesadas correspondientes para lograr resultados comunes en favor de los niños, niñas y adolescentes.</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Trabaja con sus colegas para contribuir al desarrollo del equipo; respeta las opiniones de los demás; favorece el desarrollo de sus capacidades por medio de acciones colectivas.</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 Informa al supervisor sobre los casos que son complejos y sobre los desafíos que plantean para obtener apoyo adicional, y pone de manifiesto las tendencias observadas en materia de protección de la infancia o los factores de riesgo emergentes que afectan a los/as menores de la zona de influencia.</a:t>
                      </a:r>
                      <a:endParaRPr lang="es-ES_tradnl" sz="900" noProof="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971654063"/>
                  </a:ext>
                </a:extLst>
              </a:tr>
              <a:tr h="185766">
                <a:tc gridSpan="2">
                  <a:txBody>
                    <a:bodyPr/>
                    <a:lstStyle/>
                    <a:p>
                      <a:pPr>
                        <a:lnSpc>
                          <a:spcPct val="107000"/>
                        </a:lnSpc>
                        <a:spcAft>
                          <a:spcPts val="0"/>
                        </a:spcAft>
                      </a:pPr>
                      <a:r>
                        <a:rPr lang="es-ES_tradnl" sz="1000" b="1" noProof="0" dirty="0">
                          <a:effectLst/>
                        </a:rPr>
                        <a:t>2. Conocimientos, actitudes y competencias comunicativas y de apoyo psicosocial </a:t>
                      </a:r>
                      <a:endParaRPr lang="es-ES_tradnl" sz="1000" b="1" noProof="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318777732"/>
                  </a:ext>
                </a:extLst>
              </a:tr>
              <a:tr h="1408653">
                <a:tc>
                  <a:txBody>
                    <a:bodyPr/>
                    <a:lstStyle/>
                    <a:p>
                      <a:pPr>
                        <a:lnSpc>
                          <a:spcPct val="107000"/>
                        </a:lnSpc>
                        <a:spcAft>
                          <a:spcPts val="0"/>
                        </a:spcAft>
                      </a:pPr>
                      <a:r>
                        <a:rPr lang="es-ES_tradnl" sz="1000" noProof="0" dirty="0">
                          <a:effectLst/>
                        </a:rPr>
                        <a:t>Construcción de relaciones de confianza </a:t>
                      </a:r>
                      <a:endParaRPr lang="es-ES_tradnl" sz="1000" noProof="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Aplica técnicas y estrategias destinadas a la construcción de vínculos y relaciones (p. ej., conversación asertiva, actividades lúdicas con menores, etc.).</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Presta mucha atención a la comunicación verbal y no verbal para identificar qué piensan y sienten los/as menores y sus cuidadores.</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Se prepara para las reuniones y las visitas domiciliarias, procurando que el espacio sea seguro, amigable, de fácil acceso e inclusivo, y que estén presentes las personas indicadas.</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Vela por la continuidad de los servicios de gestión de casos, sabe manejar las expectativas de los clientes y se abstiene de hacer falsas promesas.</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Establece relaciones positivas con los padres, cuidadores y/o adultos de confianza y las mantiene. </a:t>
                      </a:r>
                      <a:endParaRPr lang="es-ES_tradnl" sz="900" noProof="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966685709"/>
                  </a:ext>
                </a:extLst>
              </a:tr>
              <a:tr h="1288339">
                <a:tc>
                  <a:txBody>
                    <a:bodyPr/>
                    <a:lstStyle/>
                    <a:p>
                      <a:pPr>
                        <a:lnSpc>
                          <a:spcPct val="107000"/>
                        </a:lnSpc>
                        <a:spcAft>
                          <a:spcPts val="0"/>
                        </a:spcAft>
                      </a:pPr>
                      <a:r>
                        <a:rPr lang="es-ES_tradnl" sz="1000" noProof="0" dirty="0">
                          <a:effectLst/>
                        </a:rPr>
                        <a:t>Empatía, calidez y autenticidad</a:t>
                      </a:r>
                      <a:endParaRPr lang="es-ES_tradnl" sz="1000" noProof="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marR="0" lvl="0" indent="-171450" algn="l" defTabSz="685800" rtl="0" eaLnBrk="1" fontAlgn="auto" latinLnBrk="0" hangingPunct="1">
                        <a:lnSpc>
                          <a:spcPct val="107000"/>
                        </a:lnSpc>
                        <a:spcBef>
                          <a:spcPts val="0"/>
                        </a:spcBef>
                        <a:spcAft>
                          <a:spcPts val="0"/>
                        </a:spcAft>
                        <a:buClr>
                          <a:srgbClr val="000000"/>
                        </a:buClr>
                        <a:buSzPts val="1000"/>
                        <a:buFont typeface="Arial" panose="020B0604020202020204" pitchFamily="34" charset="0"/>
                        <a:buChar char="•"/>
                        <a:tabLst/>
                        <a:defRPr/>
                      </a:pPr>
                      <a:r>
                        <a:rPr lang="es-ES_tradnl" sz="900" noProof="0" dirty="0">
                          <a:effectLst/>
                        </a:rPr>
                        <a:t>Se esfuerza por comprender los puntos de vista de los demás, está atento/a a sus necesidades y se esfuerza por entender los sentimientos, reacciones, motivaciones y necesidades de los demás.</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Sabe llevar bien las conversaciones complicadas, incluso sobre temas delicados y difíciles, teniendo en cuenta la edad y la etapa de desarrollo del menor.</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Responde a las necesidades de los menores, les brinda apoyo emocional y emplea frases solidarias y de apoyo.</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Reconoce y valida la experiencia del menor desde su perspectiva y lo hace de forma clara y convincente.</a:t>
                      </a:r>
                    </a:p>
                    <a:p>
                      <a:pPr marL="171450" lvl="0" indent="-171450">
                        <a:lnSpc>
                          <a:spcPct val="107000"/>
                        </a:lnSpc>
                        <a:spcAft>
                          <a:spcPts val="0"/>
                        </a:spcAft>
                        <a:buClr>
                          <a:srgbClr val="000000"/>
                        </a:buClr>
                        <a:buSzPts val="1000"/>
                        <a:buFont typeface="Arial" panose="020B0604020202020204" pitchFamily="34" charset="0"/>
                        <a:buChar char="•"/>
                      </a:pPr>
                      <a:r>
                        <a:rPr lang="es-ES_tradnl" sz="900" noProof="0" dirty="0">
                          <a:effectLst/>
                        </a:rPr>
                        <a:t>No emite juicios de valor.</a:t>
                      </a:r>
                      <a:endParaRPr lang="es-ES_tradnl" sz="900" noProof="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507460393"/>
                  </a:ext>
                </a:extLst>
              </a:tr>
            </a:tbl>
          </a:graphicData>
        </a:graphic>
      </p:graphicFrame>
    </p:spTree>
    <p:extLst>
      <p:ext uri="{BB962C8B-B14F-4D97-AF65-F5344CB8AC3E}">
        <p14:creationId xmlns:p14="http://schemas.microsoft.com/office/powerpoint/2010/main" val="647335756"/>
      </p:ext>
    </p:extLst>
  </p:cSld>
  <p:clrMapOvr>
    <a:masterClrMapping/>
  </p:clrMapOvr>
</p:sld>
</file>

<file path=ppt/theme/theme1.xml><?xml version="1.0" encoding="utf-8"?>
<a:theme xmlns:a="http://schemas.openxmlformats.org/drawingml/2006/main" name="Office Theme">
  <a:themeElements>
    <a:clrScheme name="CPCM">
      <a:dk1>
        <a:sysClr val="windowText" lastClr="000000"/>
      </a:dk1>
      <a:lt1>
        <a:sysClr val="window" lastClr="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4084</TotalTime>
  <Words>17481</Words>
  <Application>Microsoft Office PowerPoint</Application>
  <PresentationFormat>A4 Paper (210x297 mm)</PresentationFormat>
  <Paragraphs>1269</Paragraphs>
  <Slides>82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82</vt:i4>
      </vt:variant>
    </vt:vector>
  </HeadingPairs>
  <TitlesOfParts>
    <vt:vector size="93" baseType="lpstr">
      <vt:lpstr>Arial</vt:lpstr>
      <vt:lpstr>Britannic Bold</vt:lpstr>
      <vt:lpstr>Calibri</vt:lpstr>
      <vt:lpstr>Calibri Light</vt:lpstr>
      <vt:lpstr>Cambria</vt:lpstr>
      <vt:lpstr>Garamond</vt:lpstr>
      <vt:lpstr>Noto Sans Symbols</vt:lpstr>
      <vt:lpstr>Symbol</vt:lpstr>
      <vt:lpstr>Times New Roman</vt:lpstr>
      <vt:lpstr>-webkit-standard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Justina Li</dc:creator>
  <cp:keywords>, docId:C5E91E72615A2CCDE48560EBA5F594BF</cp:keywords>
  <cp:lastModifiedBy>Ilse Van der Straeten</cp:lastModifiedBy>
  <cp:revision>21</cp:revision>
  <dcterms:created xsi:type="dcterms:W3CDTF">2021-10-28T18:27:06Z</dcterms:created>
  <dcterms:modified xsi:type="dcterms:W3CDTF">2023-05-02T10:44:13Z</dcterms:modified>
</cp:coreProperties>
</file>