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B5F_99EFED7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26" r:id="rId2"/>
    <p:sldId id="260" r:id="rId3"/>
    <p:sldId id="337" r:id="rId4"/>
    <p:sldId id="339" r:id="rId5"/>
    <p:sldId id="261" r:id="rId6"/>
    <p:sldId id="2913" r:id="rId7"/>
    <p:sldId id="266" r:id="rId8"/>
    <p:sldId id="262" r:id="rId9"/>
    <p:sldId id="345" r:id="rId10"/>
    <p:sldId id="375" r:id="rId11"/>
    <p:sldId id="2881" r:id="rId12"/>
    <p:sldId id="2911" r:id="rId13"/>
    <p:sldId id="2910" r:id="rId14"/>
    <p:sldId id="341" r:id="rId15"/>
    <p:sldId id="374" r:id="rId16"/>
    <p:sldId id="2914" r:id="rId17"/>
    <p:sldId id="377" r:id="rId18"/>
    <p:sldId id="376" r:id="rId19"/>
    <p:sldId id="378" r:id="rId20"/>
    <p:sldId id="379" r:id="rId21"/>
    <p:sldId id="380" r:id="rId22"/>
    <p:sldId id="329" r:id="rId23"/>
    <p:sldId id="2878" r:id="rId24"/>
    <p:sldId id="736" r:id="rId25"/>
    <p:sldId id="2882" r:id="rId26"/>
    <p:sldId id="350" r:id="rId27"/>
    <p:sldId id="384" r:id="rId28"/>
    <p:sldId id="348" r:id="rId29"/>
    <p:sldId id="357" r:id="rId30"/>
    <p:sldId id="2917" r:id="rId31"/>
    <p:sldId id="2859" r:id="rId32"/>
    <p:sldId id="2883" r:id="rId33"/>
    <p:sldId id="2873" r:id="rId34"/>
    <p:sldId id="2884" r:id="rId35"/>
    <p:sldId id="2885" r:id="rId36"/>
    <p:sldId id="2886" r:id="rId37"/>
    <p:sldId id="2903" r:id="rId38"/>
    <p:sldId id="2904" r:id="rId39"/>
    <p:sldId id="333" r:id="rId40"/>
    <p:sldId id="2862" r:id="rId41"/>
    <p:sldId id="2912" r:id="rId42"/>
    <p:sldId id="2860" r:id="rId43"/>
    <p:sldId id="2916" r:id="rId44"/>
    <p:sldId id="2907" r:id="rId45"/>
    <p:sldId id="2905" r:id="rId46"/>
    <p:sldId id="2915" r:id="rId47"/>
    <p:sldId id="2906" r:id="rId48"/>
    <p:sldId id="2869" r:id="rId49"/>
    <p:sldId id="2909" r:id="rId50"/>
    <p:sldId id="2865" r:id="rId51"/>
    <p:sldId id="284" r:id="rId52"/>
    <p:sldId id="387" r:id="rId53"/>
    <p:sldId id="725" r:id="rId54"/>
  </p:sldIdLst>
  <p:sldSz cx="12192000" cy="6858000"/>
  <p:notesSz cx="7099300" cy="10234613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plementación del plan de caso&#10;Implementación del plan de caso&#10;Implementación del plan de caso" id="{A9DB6F53-FE09-4B28-B79C-83B7B6CE4FCC}">
          <p14:sldIdLst>
            <p14:sldId id="326"/>
          </p14:sldIdLst>
        </p14:section>
        <p14:section name="Sesión 1" id="{42CCB4B9-A027-41FC-895E-4378A4D9D00B}">
          <p14:sldIdLst>
            <p14:sldId id="260"/>
            <p14:sldId id="337"/>
            <p14:sldId id="339"/>
            <p14:sldId id="261"/>
            <p14:sldId id="2913"/>
            <p14:sldId id="266"/>
            <p14:sldId id="262"/>
          </p14:sldIdLst>
        </p14:section>
        <p14:section name="Sesión 2" id="{CF16C576-E916-4318-B10A-D05F6E3AE84A}">
          <p14:sldIdLst>
            <p14:sldId id="345"/>
            <p14:sldId id="375"/>
            <p14:sldId id="2881"/>
            <p14:sldId id="2911"/>
          </p14:sldIdLst>
        </p14:section>
        <p14:section name="Sesión 3" id="{6E94C5FF-8A13-4258-B49E-55A2974DDDCD}">
          <p14:sldIdLst>
            <p14:sldId id="2910"/>
            <p14:sldId id="341"/>
            <p14:sldId id="374"/>
            <p14:sldId id="2914"/>
            <p14:sldId id="377"/>
            <p14:sldId id="376"/>
            <p14:sldId id="378"/>
            <p14:sldId id="379"/>
            <p14:sldId id="380"/>
          </p14:sldIdLst>
        </p14:section>
        <p14:section name="Sesión 4" id="{1CE9A9F5-922D-41AA-BCC6-3D96E3A6AAC5}">
          <p14:sldIdLst>
            <p14:sldId id="329"/>
            <p14:sldId id="2878"/>
            <p14:sldId id="736"/>
            <p14:sldId id="2882"/>
            <p14:sldId id="350"/>
            <p14:sldId id="384"/>
            <p14:sldId id="348"/>
            <p14:sldId id="357"/>
            <p14:sldId id="2917"/>
            <p14:sldId id="2859"/>
            <p14:sldId id="2883"/>
            <p14:sldId id="2873"/>
            <p14:sldId id="2884"/>
            <p14:sldId id="2885"/>
            <p14:sldId id="2886"/>
            <p14:sldId id="2903"/>
            <p14:sldId id="2904"/>
            <p14:sldId id="333"/>
          </p14:sldIdLst>
        </p14:section>
        <p14:section name="Sesión 5" id="{88A11C94-EFA9-49A7-9E96-19221BC4450D}">
          <p14:sldIdLst>
            <p14:sldId id="2862"/>
            <p14:sldId id="2912"/>
            <p14:sldId id="2860"/>
            <p14:sldId id="2916"/>
            <p14:sldId id="2907"/>
            <p14:sldId id="2905"/>
            <p14:sldId id="2915"/>
            <p14:sldId id="2906"/>
            <p14:sldId id="2869"/>
            <p14:sldId id="2909"/>
            <p14:sldId id="2865"/>
          </p14:sldIdLst>
        </p14:section>
        <p14:section name="Sesión 6" id="{E3134558-04E9-496C-AF24-3180AD13F4E6}">
          <p14:sldIdLst>
            <p14:sldId id="284"/>
            <p14:sldId id="387"/>
            <p14:sldId id="7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6EC714-8382-DEDA-363D-064BEB13D0B0}" name="Crystal Stewart" initials="CS" userId="GKZZVnRSUXtTMPrb39Zri5wg64SiJQpaNi8UeT9rgak=" providerId="None"/>
  <p188:author id="{DBDEE0E3-1A57-E431-BFC6-DDA48B8DE882}" name="Johanna Potes Paier" initials="JP" userId="96344ad545d40d46" providerId="Windows Live"/>
  <p188:author id="{2BA547FE-46EF-BB21-D252-B02F0AE3AB5E}" name="Ilse Van der Straeten" initials="IVdS" userId="Ilse Van der Straet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5CE"/>
    <a:srgbClr val="E0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5" autoAdjust="0"/>
    <p:restoredTop sz="87250" autoAdjust="0"/>
  </p:normalViewPr>
  <p:slideViewPr>
    <p:cSldViewPr snapToGrid="0">
      <p:cViewPr varScale="1">
        <p:scale>
          <a:sx n="65" d="100"/>
          <a:sy n="65" d="100"/>
        </p:scale>
        <p:origin x="600" y="42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50" d="100"/>
        <a:sy n="50" d="100"/>
      </p:scale>
      <p:origin x="0" y="-10146"/>
    </p:cViewPr>
  </p:sorterViewPr>
  <p:notesViewPr>
    <p:cSldViewPr snapToGrid="0">
      <p:cViewPr varScale="1">
        <p:scale>
          <a:sx n="73" d="100"/>
          <a:sy n="73" d="100"/>
        </p:scale>
        <p:origin x="111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8/10/relationships/authors" Target="authors.xml"/></Relationships>
</file>

<file path=ppt/comments/modernComment_B5F_99EFE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A1B47C-1DAA-6542-AFB5-0B35A56F73BE}" authorId="{DBDEE0E3-1A57-E431-BFC6-DDA48B8DE882}" created="2023-04-03T08:22:51.621">
    <pc:sldMkLst xmlns:pc="http://schemas.microsoft.com/office/powerpoint/2013/main/command">
      <pc:docMk/>
      <pc:sldMk cId="161414871" sldId="2911"/>
    </pc:sldMkLst>
    <p188:txBody>
      <a:bodyPr/>
      <a:lstStyle/>
      <a:p>
        <a:r>
          <a:rPr lang="es-ES_tradnl"/>
          <a:t>I suggest reviewing the facilitation notes on this slide. I noticed slide 11 and 12 had the same title (Coordination function), while slide 12 talks about the Information management function. I updated the title.
However, I believe the notes for the facilitator need to be reviewed (especially the orientations regarding what previous modules discuss “information management”).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7838" y="4229101"/>
            <a:ext cx="6143624" cy="544260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n-BE"/>
          </a:p>
        </p:txBody>
      </p:sp>
      <p:sp>
        <p:nvSpPr>
          <p:cNvPr id="9" name="Slide Image Placeholder 4">
            <a:extLst>
              <a:ext uri="{FF2B5EF4-FFF2-40B4-BE49-F238E27FC236}">
                <a16:creationId xmlns:a16="http://schemas.microsoft.com/office/drawing/2014/main" id="{0FD2B434-45FC-6669-50A4-FD549CB222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460375"/>
            <a:ext cx="61436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755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BIENVENIDA</a:t>
            </a:r>
          </a:p>
          <a:p>
            <a:r>
              <a:rPr lang="es-ES_tradnl" noProof="0" dirty="0"/>
              <a:t>Dé la bienvenida a los/as participantes. </a:t>
            </a:r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BA6F6C4-5C31-CEF0-7BC1-3C930B379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935295E-64FA-8E14-F795-BA8758B6E8FD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3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ADAPTAR AL CONTEXTO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i="0" noProof="0" dirty="0"/>
              <a:t>Al cumplir con la función de apoyo, debemos asegurarnos de que responda a los procedimientos operativos estándares (</a:t>
            </a:r>
            <a:r>
              <a:rPr lang="es-ES_tradnl" noProof="0" dirty="0"/>
              <a:t>POE</a:t>
            </a:r>
            <a:r>
              <a:rPr lang="es-ES_tradnl" i="0" noProof="0" dirty="0"/>
              <a:t>) locales sobre: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i="0" noProof="0" dirty="0"/>
              <a:t>las funciones y responsabilidades de los/as asistentes sociales.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i="0" noProof="0" dirty="0"/>
              <a:t>los servicios específicos que los/as asistentes sociales deben (y no deben) prestar en el contexto.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b="1" noProof="0" dirty="0">
              <a:sym typeface="Arial"/>
            </a:endParaRPr>
          </a:p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i="1" noProof="0" dirty="0"/>
              <a:t>Recordemos la función de apoyo:</a:t>
            </a:r>
          </a:p>
          <a:p>
            <a:pPr lvl="1"/>
            <a:r>
              <a:rPr lang="es-ES_tradnl" i="1" noProof="0" dirty="0"/>
              <a:t>conversamos acerca de esto en el Módulo 2: Fundamentos de la gestión de casos.</a:t>
            </a:r>
          </a:p>
          <a:p>
            <a:pPr lvl="1"/>
            <a:r>
              <a:rPr lang="es-ES_tradnl" i="1" noProof="0" dirty="0"/>
              <a:t>También volvimos a verlo en el Módulo 8: Plan de caso.</a:t>
            </a:r>
          </a:p>
          <a:p>
            <a:r>
              <a:rPr lang="es-ES_tradnl" noProof="0" dirty="0"/>
              <a:t>Presente la diapositiva:</a:t>
            </a:r>
          </a:p>
          <a:p>
            <a:pPr lvl="1"/>
            <a:r>
              <a:rPr lang="es-ES_tradnl" i="1" noProof="0" dirty="0"/>
              <a:t>en el Módulo 4: “Salud mental y apoyo psicosocial” se habló sobre la prestación de apoyo emocional básico, que se refiere a las habilidades y competencias básicas de apoyo psicosocial.</a:t>
            </a:r>
          </a:p>
          <a:p>
            <a:pPr lvl="1"/>
            <a:r>
              <a:rPr lang="es-ES_tradnl" i="1" noProof="0" dirty="0"/>
              <a:t>también vimos en qué consiste el apoyo no especializado en el Módulo 4 y practicamos algunas actividades en el Módulo 7: Evaluación.</a:t>
            </a:r>
          </a:p>
          <a:p>
            <a:pPr lvl="1"/>
            <a:r>
              <a:rPr lang="es-ES_tradnl" i="1" noProof="0" dirty="0"/>
              <a:t>todavía no hemos hablado sobre el intercambio de información y la defensa de los intereses del menor, por lo que veremos estas dos responsabilidades en la próxima sesión.</a:t>
            </a:r>
          </a:p>
          <a:p>
            <a:pPr lvl="1"/>
            <a:r>
              <a:rPr lang="es-ES_tradnl" i="1" noProof="0" dirty="0"/>
              <a:t>en el Módulo 5 vimos hablamos sobre la seguridad del menor, lo que incluye, por ejemplo, la los planes de seguridad. </a:t>
            </a:r>
          </a:p>
          <a:p>
            <a:pPr lvl="1"/>
            <a:r>
              <a:rPr lang="es-ES_tradnl" i="1" noProof="0" dirty="0"/>
              <a:t>por último, en el Módulo 5: Apoyo inmediato también hablamos sobre la reubicación en modalidades de acogida seguras y el apoyo a la búsqueda de familiares. 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E9FA4B6-B420-DD68-14E3-EA47E1C44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7A1A75B-7D11-AAA7-7976-3630E5F985E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837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ADAPTAR AL CONTEXTO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i="0" noProof="0" dirty="0"/>
              <a:t>Al explicar la función de coordinación, asegúrese de que coincida con los procedimientos operativos estándares (</a:t>
            </a:r>
            <a:r>
              <a:rPr lang="es-ES_tradnl" noProof="0" dirty="0"/>
              <a:t>POE</a:t>
            </a:r>
            <a:r>
              <a:rPr lang="es-ES_tradnl" i="0" noProof="0" dirty="0"/>
              <a:t>) locales: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i="0" noProof="0" dirty="0"/>
              <a:t>funciones y responsabilidades de los/as asistentes sociales.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i="0" noProof="0" dirty="0"/>
              <a:t>los servicios específicos que los/as asistentes sociales deben (y no deben) prestar en el contexto.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b="1" noProof="0" dirty="0">
              <a:sym typeface="Arial"/>
            </a:endParaRPr>
          </a:p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i="1" noProof="0" dirty="0"/>
              <a:t>Recordemos la función de coordinación:</a:t>
            </a:r>
          </a:p>
          <a:p>
            <a:pPr lvl="1"/>
            <a:r>
              <a:rPr lang="es-ES_tradnl" i="1" noProof="0" dirty="0"/>
              <a:t>la discutimos durante el módulo 2: Fundamentos de la gestión de casos. </a:t>
            </a:r>
          </a:p>
          <a:p>
            <a:pPr lvl="1"/>
            <a:r>
              <a:rPr lang="es-ES_tradnl" i="1" noProof="0" dirty="0"/>
              <a:t>la revisamos en el módulo 8: Formulación del plan de caso.</a:t>
            </a:r>
          </a:p>
          <a:p>
            <a:r>
              <a:rPr lang="es-ES_tradnl" noProof="0" dirty="0"/>
              <a:t>Presentar la diapositiva:</a:t>
            </a:r>
            <a:endParaRPr lang="es-ES_tradnl" noProof="0" dirty="0">
              <a:sym typeface="Arial"/>
            </a:endParaRPr>
          </a:p>
          <a:p>
            <a:pPr lvl="1"/>
            <a:r>
              <a:rPr lang="es-ES_tradnl" i="1" noProof="0" dirty="0"/>
              <a:t>el mapeo y la localización de servicios se trató en el módulo 8 sobre la formulación del plan de caso, cuando vimos los distintos tipos de ayuda y apoyo que se pueden ofrecer.</a:t>
            </a:r>
          </a:p>
          <a:p>
            <a:pPr lvl="1"/>
            <a:r>
              <a:rPr lang="es-ES_tradnl" i="1" noProof="0" dirty="0"/>
              <a:t>en el módulo de hoy aprenderemos cómo hacer que las remisiones sean más efectivas. </a:t>
            </a:r>
          </a:p>
          <a:p>
            <a:pPr lvl="1"/>
            <a:r>
              <a:rPr lang="es-ES_tradnl" i="1" noProof="0" dirty="0"/>
              <a:t>también veremos cómo abogar por unos servicios accesibles, adaptados a los/as menores e inclusivos. </a:t>
            </a: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D54FB99-C099-8DA4-5268-7924D481E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AEB54E3-CBB4-C0D8-8B96-942B4B60C68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3864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ADAPTAR AL CONTEXTO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i="0" noProof="0" dirty="0"/>
              <a:t>Al explicar la función de gestión de la información, asegúrese de que coincida con el P</a:t>
            </a:r>
            <a:r>
              <a:rPr lang="es-ES_tradnl" noProof="0" dirty="0"/>
              <a:t>rotocolo de protección de datos e intercambio de información.</a:t>
            </a:r>
            <a:endParaRPr lang="es-ES_tradnl" i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b="1" noProof="0" dirty="0">
              <a:sym typeface="Arial"/>
            </a:endParaRPr>
          </a:p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i="1" noProof="0" dirty="0"/>
              <a:t>Recordemos la función de gestión de la información:</a:t>
            </a:r>
          </a:p>
          <a:p>
            <a:pPr lvl="1"/>
            <a:r>
              <a:rPr lang="es-ES_tradnl" i="1" noProof="0" dirty="0"/>
              <a:t>la discutimos durante el Módulo 2: Fundamentos de la gestión de casos.</a:t>
            </a:r>
          </a:p>
          <a:p>
            <a:pPr lvl="1"/>
            <a:r>
              <a:rPr lang="es-ES_tradnl" i="1" noProof="0" dirty="0"/>
              <a:t>la revisamos en el Módulo 8: Formulación del plan de caso.</a:t>
            </a:r>
          </a:p>
          <a:p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r>
              <a:rPr lang="es-ES_tradnl" i="1" noProof="0" dirty="0"/>
              <a:t>Durante las próximas sesiones nos centraremos en:</a:t>
            </a:r>
          </a:p>
          <a:p>
            <a:pPr lvl="1"/>
            <a:r>
              <a:rPr lang="es-ES_tradnl" i="1" noProof="0" dirty="0"/>
              <a:t>El intercambio de información y la defensa de los derechos del menor (función de apoyo).</a:t>
            </a:r>
          </a:p>
          <a:p>
            <a:pPr lvl="1"/>
            <a:r>
              <a:rPr lang="es-ES_tradnl" i="1" noProof="0" dirty="0"/>
              <a:t>La prestación de servicios de SMAPS (función de apoyo).</a:t>
            </a:r>
          </a:p>
          <a:p>
            <a:pPr lvl="1"/>
            <a:r>
              <a:rPr lang="es-ES_tradnl" i="1" noProof="0" dirty="0"/>
              <a:t>Las remisiones (función de coordinación + función de gestión de la información).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B3EEF59-17DB-996D-6FBD-8E98522D8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DC7CBA5-C8A8-2D27-BD08-AAEE9D40798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937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SESIÓN 3 </a:t>
            </a:r>
            <a:br>
              <a:rPr lang="es-ES_tradnl" b="1" noProof="0" dirty="0">
                <a:sym typeface="Arial"/>
              </a:rPr>
            </a:br>
            <a:r>
              <a:rPr lang="es-ES_tradnl" b="1" noProof="0" dirty="0">
                <a:sym typeface="Arial"/>
              </a:rPr>
              <a:t>DURACIÓN: 1h</a:t>
            </a:r>
          </a:p>
          <a:p>
            <a:pPr marL="0" indent="0">
              <a:buNone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noProof="0" dirty="0">
              <a:sym typeface="Arial"/>
            </a:endParaRPr>
          </a:p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  <a:endParaRPr lang="es-ES_tradnl" noProof="0" dirty="0"/>
          </a:p>
          <a:p>
            <a:r>
              <a:rPr lang="es-ES_tradnl" i="1" noProof="0" dirty="0"/>
              <a:t>Recordemos que parte del rol del o la asistente social consiste en ofrecer información y defender los intereses del menor. </a:t>
            </a:r>
          </a:p>
          <a:p>
            <a:endParaRPr lang="es-ES_tradnl" noProof="0" dirty="0"/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E01AFD9-CB86-8151-6120-67F2B8F5A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E9F9F7F4-B8A0-2918-EB5F-817EBF31924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59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  <a:endParaRPr lang="es-ES_tradnl" noProof="0" dirty="0"/>
          </a:p>
          <a:p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pPr lvl="0"/>
            <a:r>
              <a:rPr lang="es-ES_tradnl" i="1" noProof="0" dirty="0"/>
              <a:t>"Apoyar los esfuerzos encaminados a la defensa de sus derechos" se refiere a la </a:t>
            </a:r>
            <a:r>
              <a:rPr lang="es-ES_tradnl" b="0" i="1" noProof="0" dirty="0"/>
              <a:t>defensa y promoción (</a:t>
            </a:r>
            <a:r>
              <a:rPr lang="es-ES_tradnl" b="0" i="1" noProof="0" dirty="0" err="1"/>
              <a:t>advocacy</a:t>
            </a:r>
            <a:r>
              <a:rPr lang="es-ES_tradnl" b="0" i="1" noProof="0" dirty="0"/>
              <a:t>).</a:t>
            </a: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FB726BF-CD70-5B74-E203-2E100EFF0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61695D58-F414-85C4-8C24-908D03005AD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5357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/>
              <a:t>INTRODUCCIÓN</a:t>
            </a:r>
            <a:endParaRPr lang="es-ES_tradnl" noProof="0" dirty="0"/>
          </a:p>
          <a:p>
            <a:r>
              <a:rPr lang="es-ES_tradnl" i="1" noProof="0" dirty="0"/>
              <a:t>Es posible que el/la menor, los padres, cuidadores o el adulto/a de confianza necesiten cierta información que el o la asistente social puede proporcionar directamente, sin tener que hacer una remisión a otro agente.  </a:t>
            </a:r>
          </a:p>
          <a:p>
            <a:pPr lvl="0"/>
            <a:r>
              <a:rPr lang="es-ES_tradnl" i="1" noProof="0" dirty="0"/>
              <a:t>La información debe compartirse en función de las necesidades del menor, los padres, cuidadores o el adulto/a de confianza: </a:t>
            </a:r>
          </a:p>
          <a:p>
            <a:pPr lvl="1"/>
            <a:r>
              <a:rPr lang="es-ES_tradnl" i="1" noProof="0" dirty="0"/>
              <a:t>es decisión de ellos/as lo que hagan con esta información. </a:t>
            </a:r>
          </a:p>
          <a:p>
            <a:pPr lvl="1"/>
            <a:r>
              <a:rPr lang="es-ES_tradnl" i="1" noProof="0" dirty="0"/>
              <a:t>nunca debe ejercerse presión, a menos que el/la menor corra un alto riesgo de peligro o de maltrato grave y sea necesario tomar decisiones por su seguridad.  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EN GRUPO (10 minutos)</a:t>
            </a:r>
            <a:endParaRPr lang="es-ES_tradnl" noProof="0" dirty="0"/>
          </a:p>
          <a:p>
            <a:r>
              <a:rPr lang="es-ES_tradnl" i="1" noProof="0" dirty="0"/>
              <a:t>¿Qué información podría proporcionar un/a asistente social para ayudar al menor y/o a la familia? </a:t>
            </a:r>
          </a:p>
          <a:p>
            <a:r>
              <a:rPr lang="es-ES_tradnl" noProof="0" dirty="0"/>
              <a:t>Pídale a voluntarios/as que compartan sus respuestas.</a:t>
            </a:r>
          </a:p>
          <a:p>
            <a:r>
              <a:rPr lang="es-ES_tradnl" noProof="0" dirty="0"/>
              <a:t>Escriba las respuestas en el rotafolio/pizarra.</a:t>
            </a:r>
          </a:p>
          <a:p>
            <a:r>
              <a:rPr lang="es-ES_tradnl" noProof="0" dirty="0"/>
              <a:t>Revise y complemente a partir de las respuestas a continuación.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POSIBLES RESPUESTAS</a:t>
            </a:r>
          </a:p>
          <a:p>
            <a:pPr lvl="0"/>
            <a:r>
              <a:rPr lang="es-ES_tradnl" noProof="0" dirty="0"/>
              <a:t>Modalidades de acogida alternativas:</a:t>
            </a:r>
          </a:p>
          <a:p>
            <a:pPr lvl="1"/>
            <a:r>
              <a:rPr lang="es-ES_tradnl" noProof="0" dirty="0"/>
              <a:t>refugio. </a:t>
            </a:r>
          </a:p>
          <a:p>
            <a:pPr lvl="1"/>
            <a:r>
              <a:rPr lang="es-ES_tradnl" noProof="0" dirty="0"/>
              <a:t>modalidad de acogida temporal.</a:t>
            </a:r>
          </a:p>
          <a:p>
            <a:pPr lvl="1"/>
            <a:r>
              <a:rPr lang="es-ES_tradnl" noProof="0" dirty="0"/>
              <a:t>etc.</a:t>
            </a:r>
          </a:p>
          <a:p>
            <a:pPr lvl="0"/>
            <a:r>
              <a:rPr lang="es-ES_tradnl" noProof="0" dirty="0"/>
              <a:t>Sensibilización en materia de salud e higiene (en función de la formación recibida o del nivel educativo):</a:t>
            </a:r>
          </a:p>
          <a:p>
            <a:pPr lvl="1"/>
            <a:r>
              <a:rPr lang="es-ES_tradnl" noProof="0" dirty="0"/>
              <a:t>higiene (medidas preventivas contra el COVID-19, cómo usar una toalla higiénica)</a:t>
            </a:r>
          </a:p>
          <a:p>
            <a:pPr lvl="1"/>
            <a:r>
              <a:rPr lang="es-ES_tradnl" noProof="0" dirty="0"/>
              <a:t>salud (salud sexual y reproductiva).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CONTINÚA EN LA SIGUIENTE DIAPOSITIVA </a:t>
            </a:r>
            <a:r>
              <a:rPr lang="es-ES_tradnl" b="1" noProof="0" dirty="0">
                <a:sym typeface="Wingdings" panose="05000000000000000000" pitchFamily="2" charset="2"/>
              </a:rPr>
              <a:t></a:t>
            </a:r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CE2F518-B58C-FBD9-B14E-2CC6C7AA7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00D8462-5F65-8FBD-401E-4A612980064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713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8" y="460375"/>
            <a:ext cx="6143624" cy="9211334"/>
          </a:xfrm>
        </p:spPr>
        <p:txBody>
          <a:bodyPr/>
          <a:lstStyle/>
          <a:p>
            <a:pPr lvl="0"/>
            <a:r>
              <a:rPr lang="es-ES_tradnl" noProof="0" dirty="0"/>
              <a:t>Acceso a:</a:t>
            </a:r>
          </a:p>
          <a:p>
            <a:pPr lvl="1"/>
            <a:r>
              <a:rPr lang="es-ES_tradnl" noProof="0" dirty="0"/>
              <a:t>información práctica sobre procedimientos (matricula escolar, solicitud de ayudas sociales, cómo registrar a un/a menor después de nacer).</a:t>
            </a:r>
          </a:p>
          <a:p>
            <a:pPr lvl="1"/>
            <a:r>
              <a:rPr lang="es-ES_tradnl" noProof="0" dirty="0"/>
              <a:t>servicios de emergencia o de respuesta a crisis. </a:t>
            </a:r>
          </a:p>
          <a:p>
            <a:pPr lvl="1"/>
            <a:r>
              <a:rPr lang="es-ES_tradnl" noProof="0" dirty="0"/>
              <a:t>servicios de guardería.</a:t>
            </a:r>
          </a:p>
          <a:p>
            <a:pPr lvl="1"/>
            <a:r>
              <a:rPr lang="es-ES_tradnl" noProof="0" dirty="0"/>
              <a:t>líneas de atención telefónica.</a:t>
            </a:r>
          </a:p>
          <a:p>
            <a:pPr lvl="1"/>
            <a:r>
              <a:rPr lang="es-ES_tradnl" noProof="0" dirty="0"/>
              <a:t>servicios para obtener papeles o documentos oficiales. </a:t>
            </a:r>
          </a:p>
          <a:p>
            <a:pPr lvl="1"/>
            <a:r>
              <a:rPr lang="es-ES_tradnl" noProof="0" dirty="0"/>
              <a:t>servicios para desarrollar competencias para el empleo y la formación profesional. </a:t>
            </a:r>
          </a:p>
          <a:p>
            <a:pPr lvl="1"/>
            <a:r>
              <a:rPr lang="es-ES_tradnl" noProof="0" dirty="0"/>
              <a:t>ayudas en efectivo o programas de protección social.</a:t>
            </a:r>
          </a:p>
          <a:p>
            <a:pPr lvl="1"/>
            <a:r>
              <a:rPr lang="es-ES_tradnl" noProof="0" dirty="0"/>
              <a:t>apoyo jurídico.</a:t>
            </a:r>
          </a:p>
          <a:p>
            <a:pPr lvl="0"/>
            <a:r>
              <a:rPr lang="es-ES_tradnl" noProof="0" dirty="0"/>
              <a:t>Reforzar las relaciones comunitarias y familiares:</a:t>
            </a:r>
          </a:p>
          <a:p>
            <a:pPr lvl="1"/>
            <a:r>
              <a:rPr lang="es-ES_tradnl" noProof="0" dirty="0"/>
              <a:t>información sobre grupos comunitarios, clubes juveniles, espacios seguros, etc. </a:t>
            </a:r>
          </a:p>
          <a:p>
            <a:pPr lvl="1"/>
            <a:r>
              <a:rPr lang="es-ES_tradnl" noProof="0" dirty="0"/>
              <a:t>fortalecimiento familiar y crianza de los/as hijos/as (desarrollo infantil, regulación emocional, disciplina positiva).</a:t>
            </a:r>
          </a:p>
          <a:p>
            <a:pPr lvl="0"/>
            <a:r>
              <a:rPr lang="es-ES_tradnl" noProof="0" dirty="0"/>
              <a:t>Información actualizada:</a:t>
            </a:r>
          </a:p>
          <a:p>
            <a:pPr lvl="1"/>
            <a:r>
              <a:rPr lang="es-ES_tradnl" noProof="0" dirty="0"/>
              <a:t>sobre la situación, sobre conflictos en curso o incidentes pasados, sobre zonas de acceso, ya sean de retorno o de reubicación.</a:t>
            </a:r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3DD1CF16-249C-285C-129C-0280C726DE18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5730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  <a:endParaRPr lang="es-ES_tradnl" noProof="0" dirty="0"/>
          </a:p>
          <a:p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1482C0E-EBD1-B243-BC87-363E01798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2843041B-6C2D-8F81-3596-2B825BC4459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029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r>
              <a:rPr lang="es-ES_tradnl" noProof="0" dirty="0"/>
              <a:t>Aclare la diferenciar entre:</a:t>
            </a:r>
          </a:p>
          <a:p>
            <a:pPr lvl="1"/>
            <a:r>
              <a:rPr lang="es-ES_tradnl" noProof="0" dirty="0"/>
              <a:t>defender los intereses específicos de un/a menor. </a:t>
            </a:r>
          </a:p>
          <a:p>
            <a:pPr lvl="1"/>
            <a:r>
              <a:rPr lang="es-ES_tradnl" noProof="0" dirty="0"/>
              <a:t>el trabajo de defensa en términos generales que llevan a cabo las autoridades y agencias (por ejemplo, la defensa ante los donantes) y cuestiones legales, p. ej., abogados, asistentes jurídicos.</a:t>
            </a:r>
          </a:p>
          <a:p>
            <a:r>
              <a:rPr lang="es-ES_tradnl" i="1" noProof="0" dirty="0"/>
              <a:t>Como con todas las medidas, solo se puede abogar en nombre del menor con su consentimiento, o el de sus padres o cuidadores: </a:t>
            </a:r>
          </a:p>
          <a:p>
            <a:pPr lvl="1"/>
            <a:r>
              <a:rPr lang="es-ES_tradnl" i="1" noProof="0" dirty="0"/>
              <a:t>si la edad, la etapa de desarrollo y las capacidades del menor lo permiten, el/la menor debe tener la oportunidad de participar en los esfuerzos de defensa en su nombre. </a:t>
            </a:r>
          </a:p>
          <a:p>
            <a:pPr lvl="1"/>
            <a:r>
              <a:rPr lang="es-ES_tradnl" i="1" noProof="0" dirty="0"/>
              <a:t>esto puede tener un efecto </a:t>
            </a:r>
            <a:r>
              <a:rPr lang="es-ES_tradnl" i="1" noProof="0" dirty="0" err="1"/>
              <a:t>empoderador</a:t>
            </a:r>
            <a:r>
              <a:rPr lang="es-ES_tradnl" i="1" noProof="0" dirty="0"/>
              <a:t>, tal vez inspirarlos/as a defenderse por sí mismos/as en un futuro. </a:t>
            </a: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B1CD954-2EE9-D45B-8048-DCDBE4B87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AA2CCA1-6CAB-2CD9-ACC5-17E9F85A5FD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75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DEBATE EN GRUPO (10 minutos)</a:t>
            </a:r>
          </a:p>
          <a:p>
            <a:r>
              <a:rPr lang="es-ES_tradnl" i="1" noProof="0" dirty="0"/>
              <a:t>¿Qué puede defender un/a asistente social en nombre del menor, los padres o cuidadores?</a:t>
            </a:r>
          </a:p>
          <a:p>
            <a:r>
              <a:rPr lang="es-ES_tradnl" noProof="0" dirty="0"/>
              <a:t>Pídale a voluntarios/as que compartan sus respuestas.</a:t>
            </a:r>
          </a:p>
          <a:p>
            <a:r>
              <a:rPr lang="es-ES_tradnl" noProof="0" dirty="0"/>
              <a:t>Escriba las respuestas en el rotafolio/pizarra.</a:t>
            </a:r>
          </a:p>
          <a:p>
            <a:r>
              <a:rPr lang="es-ES_tradnl" noProof="0" dirty="0"/>
              <a:t>Revise y complemente a partir de las respuestas a continuación.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POSIBLES RESPUESTAS</a:t>
            </a:r>
          </a:p>
          <a:p>
            <a:pPr lvl="0"/>
            <a:r>
              <a:rPr lang="es-ES_tradnl" noProof="0" dirty="0"/>
              <a:t>Defensa de un/a menor en una modalidad de acogida inadecuada para que vuelva a vivir en un entorno familiar. </a:t>
            </a:r>
          </a:p>
          <a:p>
            <a:pPr lvl="0"/>
            <a:r>
              <a:rPr lang="es-ES_tradnl" noProof="0" dirty="0"/>
              <a:t>Defensa de un/a menor para que no vuelva a luchar en una zona en guerra. </a:t>
            </a:r>
          </a:p>
          <a:p>
            <a:pPr lvl="0"/>
            <a:r>
              <a:rPr lang="es-ES_tradnl" noProof="0" dirty="0"/>
              <a:t>Defensa de una adolescente para que culmine sus estudios antes de casarse. </a:t>
            </a:r>
          </a:p>
          <a:p>
            <a:pPr lvl="0"/>
            <a:r>
              <a:rPr lang="es-ES_tradnl" noProof="0" dirty="0"/>
              <a:t>Defensa de una familia desplazada recién llegada para acceder al sistema escolar nacional (si procede). </a:t>
            </a:r>
          </a:p>
          <a:p>
            <a:pPr lvl="0"/>
            <a:r>
              <a:rPr lang="es-ES_tradnl" noProof="0" dirty="0"/>
              <a:t>Defensa de una familia de un grupo étnico minoritario para conseguir un acceso justo a los servicios, abogando en su nombre ante los dirigentes locales del grupo mayoritario. </a:t>
            </a:r>
          </a:p>
          <a:p>
            <a:pPr lvl="0"/>
            <a:r>
              <a:rPr lang="es-ES_tradnl" noProof="0" dirty="0"/>
              <a:t>Defensa de una familia numerosa, cuya cabeza de familia padece un problema de salud mental que le provoca arrebatos violentos, a tener acceso a un segundo refugio que permita darle espacio a los miembros de la familia cuando sea necesario. </a:t>
            </a:r>
          </a:p>
          <a:p>
            <a:endParaRPr lang="es-ES_tradnl" noProof="0" dirty="0"/>
          </a:p>
          <a:p>
            <a:endParaRPr lang="es-ES_tradnl" noProof="0" dirty="0"/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DFA8ED4-257E-8619-CA81-677236D07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5D0173E-4877-9C78-2365-2E95D60625DD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13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SESIÓN 1 </a:t>
            </a:r>
            <a:br>
              <a:rPr lang="es-ES_tradnl" b="1" noProof="0" dirty="0">
                <a:sym typeface="Arial"/>
              </a:rPr>
            </a:br>
            <a:r>
              <a:rPr lang="es-ES_tradnl" b="1" noProof="0" dirty="0">
                <a:sym typeface="Arial"/>
              </a:rPr>
              <a:t>DURACIÓN: 0h30</a:t>
            </a:r>
          </a:p>
          <a:p>
            <a:pPr marL="0" indent="0">
              <a:buNone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noProof="0" dirty="0">
              <a:sym typeface="Arial"/>
            </a:endParaRPr>
          </a:p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  <a:endParaRPr lang="es-ES_tradnl" noProof="0" dirty="0"/>
          </a:p>
          <a:p>
            <a:r>
              <a:rPr lang="es-ES_tradnl" noProof="0" dirty="0"/>
              <a:t>En el módulo de hoy:</a:t>
            </a:r>
          </a:p>
          <a:p>
            <a:pPr lvl="1"/>
            <a:r>
              <a:rPr lang="es-ES_tradnl" noProof="0" dirty="0"/>
              <a:t>Repasaremos la agenda y los objetivos. </a:t>
            </a:r>
          </a:p>
          <a:p>
            <a:pPr lvl="1"/>
            <a:r>
              <a:rPr lang="es-ES_tradnl" noProof="0" dirty="0"/>
              <a:t>Haremos un repaso del módulo anterior.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0544416-A76C-6343-36C8-8EF5534A9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3784DC8-E7E2-FEE3-8200-37C1C6757823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/>
              <a:t>INTRODUCCIÓN</a:t>
            </a:r>
          </a:p>
          <a:p>
            <a:r>
              <a:rPr lang="es-ES_tradnl" i="1" noProof="0" dirty="0"/>
              <a:t>Ahora pasaremos a un ejercicio práctico y pensaremos en las acciones de defensa que podrían llevarse a cabo en el caso de Amina. </a:t>
            </a:r>
          </a:p>
          <a:p>
            <a:r>
              <a:rPr lang="es-ES_tradnl" noProof="0" dirty="0"/>
              <a:t>Divida a los/as participantes en 4 grupos.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noProof="0" dirty="0"/>
              <a:t>Guíe a los/as participantes a las </a:t>
            </a:r>
            <a:r>
              <a:rPr lang="es-ES_tradnl" b="1" noProof="0" dirty="0"/>
              <a:t>páginas 144-145 del Cuaderno de ejercicios: Plan de caso de Amina.</a:t>
            </a:r>
            <a:endParaRPr lang="es-ES_tradnl" noProof="0" dirty="0"/>
          </a:p>
          <a:p>
            <a:r>
              <a:rPr lang="es-ES_tradnl" i="1" noProof="0" dirty="0"/>
              <a:t>En sus grupos:</a:t>
            </a:r>
          </a:p>
          <a:p>
            <a:pPr lvl="1"/>
            <a:r>
              <a:rPr lang="es-ES_tradnl" i="1" noProof="0" dirty="0"/>
              <a:t>Comprueben si en el plan de caso ya se había incluido alguna iniciativa de defensa para Amina</a:t>
            </a:r>
          </a:p>
          <a:p>
            <a:pPr lvl="1"/>
            <a:r>
              <a:rPr lang="es-ES_tradnl" i="1" noProof="0" dirty="0"/>
              <a:t>En caso afirmativo, anótenlas en la </a:t>
            </a:r>
            <a:r>
              <a:rPr lang="es-ES_tradnl" b="1" i="1" noProof="0" dirty="0"/>
              <a:t>página 152 del Cuaderno de ejercicios: Estudio de caso - Ejemplos de actividades de defensa y promoción.</a:t>
            </a:r>
          </a:p>
          <a:p>
            <a:pPr lvl="1"/>
            <a:r>
              <a:rPr lang="es-ES_tradnl" i="1" noProof="0" dirty="0"/>
              <a:t>Hagan una lluvia de ideas sobre las posibles iniciativas que el/la asistente social podría proponerle a Amina y su madre para emprender en su defensa. 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ACTIVIDAD EN GRUPO</a:t>
            </a:r>
          </a:p>
          <a:p>
            <a:r>
              <a:rPr lang="es-ES_tradnl" noProof="0" dirty="0"/>
              <a:t>Dé 15 minutos a los/as participantes para hacer la actividad.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EN GRUPO (5 minutos)</a:t>
            </a:r>
            <a:endParaRPr lang="es-ES_tradnl" noProof="0" dirty="0"/>
          </a:p>
          <a:p>
            <a:r>
              <a:rPr lang="es-ES_tradnl" noProof="0" dirty="0"/>
              <a:t>Invite a un/a voluntario/a de cada grupo a compartir sus respuestas.</a:t>
            </a:r>
          </a:p>
          <a:p>
            <a:r>
              <a:rPr lang="es-ES_tradnl" noProof="0" dirty="0"/>
              <a:t>Revise y complemente a partir de las siguientes respuestas.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POSIBLES RESPUESTAS</a:t>
            </a:r>
          </a:p>
          <a:p>
            <a:pPr lvl="0"/>
            <a:r>
              <a:rPr lang="es-ES_tradnl" noProof="0" dirty="0"/>
              <a:t>Hablar con los profesores y la escuela para que Amina pueda retomar sus estudios.</a:t>
            </a:r>
          </a:p>
          <a:p>
            <a:pPr lvl="0"/>
            <a:r>
              <a:rPr lang="es-ES_tradnl" noProof="0" dirty="0"/>
              <a:t>Si se considera seguro y en el mejor interés de Amina, abogar ante las autoridades locales sobre el contacto sexual no deseado y el engaño pederasta (</a:t>
            </a:r>
            <a:r>
              <a:rPr lang="es-ES_tradnl" i="1" noProof="0" dirty="0"/>
              <a:t>grooming</a:t>
            </a:r>
            <a:r>
              <a:rPr lang="es-ES_tradnl" noProof="0" dirty="0"/>
              <a:t>) por parte del propietario de la casa donde trabaja Amina.</a:t>
            </a:r>
          </a:p>
          <a:p>
            <a:pPr lvl="0"/>
            <a:r>
              <a:rPr lang="es-ES_tradnl" noProof="0" dirty="0"/>
              <a:t>Interceder ante los proveedores de servicios de medios de vida para que puedan acceder a fuentes alternativas de ingresos.</a:t>
            </a:r>
          </a:p>
          <a:p>
            <a:pPr marL="0" indent="0">
              <a:buNone/>
            </a:pPr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07B5061-22AD-1885-2BA6-A0C4413EF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BE056DE8-2D35-CC3E-279C-C42925BE29B4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96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r>
              <a:rPr lang="es-ES_tradnl" i="1" noProof="0" dirty="0"/>
              <a:t>¿Hay alguna pregunta o alguien necesita una aclaración?</a:t>
            </a:r>
            <a:r>
              <a:rPr lang="es-ES_tradnl" noProof="0" dirty="0"/>
              <a:t> 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CBF6B2A-AF2A-DDC6-EF3D-843F4D434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87DD3C69-1403-4D89-9EDA-7CD4B12BAE9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4496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SESIÓN 4 </a:t>
            </a:r>
            <a:br>
              <a:rPr lang="es-ES_tradnl" b="1" noProof="0" dirty="0">
                <a:sym typeface="Arial"/>
              </a:rPr>
            </a:br>
            <a:r>
              <a:rPr lang="es-ES_tradnl" b="1" noProof="0" dirty="0">
                <a:sym typeface="Arial"/>
              </a:rPr>
              <a:t>DURACIÓN: 2h40</a:t>
            </a:r>
          </a:p>
          <a:p>
            <a:pPr marL="0" indent="0">
              <a:buNone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noProof="0" dirty="0">
              <a:sym typeface="Arial"/>
            </a:endParaRPr>
          </a:p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i="1" noProof="0" dirty="0"/>
              <a:t>En el módulo 7, sobre la evaluación, vimos algunas actividades no especializadas de SMAPS.</a:t>
            </a:r>
          </a:p>
          <a:p>
            <a:pPr lvl="0"/>
            <a:r>
              <a:rPr lang="es-ES_tradnl" i="1" noProof="0" dirty="0"/>
              <a:t>Durante esta sesión, vamos a repasar y practicar otras actividades. 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B9E78A0-CA3D-691D-8A7D-7BE89A80F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49054F1-83FF-D36C-4FBF-28E09E868E0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239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DEBATE EN GRUPO (10 minutos)</a:t>
            </a:r>
          </a:p>
          <a:p>
            <a:r>
              <a:rPr lang="es-ES_tradnl" i="1" noProof="0" dirty="0"/>
              <a:t>¿Recuerdan las competencias básicas de apoyo psicosocial que practicamos durante el módulo 4 sobre apoyo psicosocial?</a:t>
            </a:r>
          </a:p>
          <a:p>
            <a:r>
              <a:rPr lang="es-ES_tradnl" noProof="0" dirty="0"/>
              <a:t>Pídale a voluntarios/as que compartan sus respuestas.</a:t>
            </a:r>
          </a:p>
          <a:p>
            <a:r>
              <a:rPr lang="es-ES_tradnl" noProof="0" dirty="0"/>
              <a:t>Escriba las respuestas en el rotafolio/pizarra.</a:t>
            </a:r>
          </a:p>
          <a:p>
            <a:r>
              <a:rPr lang="es-ES_tradnl" noProof="0" dirty="0"/>
              <a:t>Revise y complemente a partir de las respuestas a continuación.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POSIBLES RESPUESTAS</a:t>
            </a:r>
          </a:p>
          <a:p>
            <a:pPr lvl="0"/>
            <a:r>
              <a:rPr lang="es-ES_tradnl" noProof="0" dirty="0"/>
              <a:t>Competencias de comunicación y escucha (comunicación no verbal, escucha activa, expresión oral efectiva).</a:t>
            </a:r>
          </a:p>
          <a:p>
            <a:pPr lvl="0"/>
            <a:r>
              <a:rPr lang="es-ES_tradnl" noProof="0" dirty="0"/>
              <a:t>Responder con empatía (entender otras perspectivas, no juzgar, reconocer/identificar las emociones y responder adecuadamente a ellas).</a:t>
            </a:r>
          </a:p>
          <a:p>
            <a:pPr lvl="0"/>
            <a:r>
              <a:rPr lang="es-ES_tradnl" noProof="0" dirty="0"/>
              <a:t>Actitud centrada en el/la menor (mostrar respeto, estar presentes, ser honestos/as).</a:t>
            </a:r>
          </a:p>
          <a:p>
            <a:pPr lvl="0"/>
            <a:r>
              <a:rPr lang="es-ES_tradnl" noProof="0" dirty="0"/>
              <a:t>Apoyar la toma de decisiones (compartir información, no aconsejar ni presionar ni tomar decisiones por nadie).</a:t>
            </a:r>
          </a:p>
          <a:p>
            <a:pPr lvl="1"/>
            <a:endParaRPr lang="es-ES_tradnl" noProof="0" dirty="0"/>
          </a:p>
          <a:p>
            <a:pPr lvl="1"/>
            <a:endParaRPr lang="es-ES_tradnl" noProof="0" dirty="0"/>
          </a:p>
          <a:p>
            <a:endParaRPr lang="es-ES_tradnl" noProof="0" dirty="0"/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1EA6203-CC68-72B8-EA8A-6EE528F76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E6369B06-968E-C771-0BF2-E39614AF150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9430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 (10 minutos)</a:t>
            </a:r>
            <a:endParaRPr lang="es-ES_tradnl" noProof="0" dirty="0"/>
          </a:p>
          <a:p>
            <a:r>
              <a:rPr lang="es-ES_tradnl" i="1" noProof="0" dirty="0"/>
              <a:t>Vimos la diferencia entre las actividades dirigidas y las no dirigidas en el módulo 7: Evaluación.</a:t>
            </a:r>
          </a:p>
          <a:p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153 del Cuaderno de ejercicios: Actividades no dirigidas: recomendaciones.</a:t>
            </a:r>
          </a:p>
          <a:p>
            <a:r>
              <a:rPr lang="es-ES_tradnl" noProof="0" dirty="0"/>
              <a:t>Invite a un/a voluntario/a a que lea las recomendaciones en el cuaderno de ejercicios.</a:t>
            </a:r>
          </a:p>
          <a:p>
            <a:r>
              <a:rPr lang="es-ES_tradnl" i="1" noProof="0" dirty="0"/>
              <a:t>¿Hay alguna pregunta o alguien necesita una aclaración?</a:t>
            </a:r>
            <a:endParaRPr lang="es-ES_tradnl" noProof="0" dirty="0"/>
          </a:p>
          <a:p>
            <a:r>
              <a:rPr lang="es-ES_tradnl" i="1" noProof="0" dirty="0"/>
              <a:t>Al preparar y llevar a cabo actividades de SMAPS durante la implementación, el o la asistente social necesita:</a:t>
            </a:r>
          </a:p>
          <a:p>
            <a:pPr lvl="1"/>
            <a:r>
              <a:rPr lang="es-ES_tradnl" i="1" noProof="0" dirty="0"/>
              <a:t>tener en cuenta el contexto cultural, la edad, la etapa de desarrollo y las capacidades del menor. </a:t>
            </a:r>
          </a:p>
          <a:p>
            <a:pPr lvl="1"/>
            <a:r>
              <a:rPr lang="es-ES_tradnl" i="1" noProof="0" dirty="0"/>
              <a:t>adaptar la actividad si es necesario.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336BF15-3AD2-3693-C971-5DC74A3DC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6C5AA327-093C-98DA-7E54-217CFB3AB2C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068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  <a:endParaRPr lang="es-ES_tradnl" noProof="0" dirty="0"/>
          </a:p>
          <a:p>
            <a:r>
              <a:rPr lang="es-ES_tradnl" i="1" noProof="0" dirty="0"/>
              <a:t>En esta sesión hablaremos acerca de 3 tipos de actividades de SMAPS: </a:t>
            </a:r>
          </a:p>
          <a:p>
            <a:pPr lvl="1"/>
            <a:r>
              <a:rPr lang="es-ES_tradnl" i="1" noProof="0" dirty="0"/>
              <a:t>la psicoeducación.</a:t>
            </a:r>
          </a:p>
          <a:p>
            <a:pPr lvl="1"/>
            <a:r>
              <a:rPr lang="es-ES_tradnl" i="1" noProof="0" dirty="0"/>
              <a:t>las actividades para promover la expresión. </a:t>
            </a:r>
          </a:p>
          <a:p>
            <a:pPr lvl="1"/>
            <a:r>
              <a:rPr lang="es-ES_tradnl" i="1" noProof="0" dirty="0"/>
              <a:t>las actividades de regulación emocional.</a:t>
            </a: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175BAF8-CEAB-87E7-4171-8D31683DD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0AE9F32-97D4-7CCC-1520-7F9FE2D2A55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296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  <a:endParaRPr lang="es-ES_tradnl" noProof="0" dirty="0"/>
          </a:p>
          <a:p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pPr lvl="0"/>
            <a:r>
              <a:rPr lang="es-ES_tradnl" i="1" noProof="0" dirty="0"/>
              <a:t>Se puede proporcionar psicoeducación a todos los padres o cuidadores.</a:t>
            </a:r>
          </a:p>
          <a:p>
            <a:pPr lvl="0"/>
            <a:r>
              <a:rPr lang="es-ES_tradnl" i="1" noProof="0" dirty="0"/>
              <a:t>Se trata también de una intervención de fortalecimiento familiar, ya que puede reforzar la capacidad del cuidador/a para:</a:t>
            </a:r>
          </a:p>
          <a:p>
            <a:pPr lvl="1"/>
            <a:r>
              <a:rPr lang="es-ES_tradnl" i="1" noProof="0" dirty="0"/>
              <a:t>ayudarle a su hijo/a a expresarse.</a:t>
            </a:r>
          </a:p>
          <a:p>
            <a:pPr lvl="1"/>
            <a:r>
              <a:rPr lang="es-ES_tradnl" i="1" noProof="0" dirty="0"/>
              <a:t>comprender mejor sus sentimientos.</a:t>
            </a:r>
          </a:p>
          <a:p>
            <a:pPr lvl="1"/>
            <a:r>
              <a:rPr lang="es-ES_tradnl" i="1" noProof="0" dirty="0"/>
              <a:t>regular sus emociones. </a:t>
            </a:r>
          </a:p>
          <a:p>
            <a:pPr lvl="1"/>
            <a:r>
              <a:rPr lang="es-ES_tradnl" i="1" noProof="0" dirty="0"/>
              <a:t>afrontar cambios o acontecimientos adversos.</a:t>
            </a:r>
          </a:p>
          <a:p>
            <a:pPr lvl="0"/>
            <a:r>
              <a:rPr lang="es-ES_tradnl" i="1" noProof="0" dirty="0"/>
              <a:t>Es importante que el o la asistente social recuerde su rol y que no ofrezca apoyo psicosocial especializado en la gestión de casos:</a:t>
            </a:r>
          </a:p>
          <a:p>
            <a:pPr lvl="1"/>
            <a:r>
              <a:rPr lang="es-ES_tradnl" i="1" noProof="0" dirty="0"/>
              <a:t>esto significa que no debe ofrecer orientación sobre temas especializados (p. ej., enfermedades o trastornos mentales).</a:t>
            </a:r>
          </a:p>
          <a:p>
            <a:r>
              <a:rPr lang="es-ES_tradnl" i="1" noProof="0" dirty="0"/>
              <a:t>En esta sesión nos centraremos en actividades que ayudan a los/as menores, padres o cuidadores a reconocer las emociones y el impacto del estrés. 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5D8FE40-1456-70F9-32BB-BFF2A532F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B635D371-5C01-8F39-854B-8539E569830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7493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  <a:endParaRPr lang="es-ES_tradnl" noProof="0" dirty="0"/>
          </a:p>
          <a:p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r>
              <a:rPr lang="es-ES_tradnl" i="1" noProof="0" dirty="0"/>
              <a:t>¿Hay alguna pregunta o alguien necesita una aclaración?</a:t>
            </a:r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E1BFE6C-E359-A213-E8D9-314A33FAB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157B6C6-472E-0941-0F3B-C4488021E7C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037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AB3CBD66-A8B8-ABDA-00E7-647A34D07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59387D1-B10A-813B-9CA1-E60C658E5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pPr marL="0" indent="0">
              <a:buNone/>
            </a:pPr>
            <a:endParaRPr lang="es-ES_tradnl" noProof="0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2CB31A1-C896-C588-261C-2CE55E778959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333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971032F1-F924-8111-99E3-146A68346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A1B4EA9-F7DB-9538-4CF2-572FAD564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pPr marL="0" indent="0">
              <a:buNone/>
            </a:pPr>
            <a:endParaRPr lang="es-ES_tradnl" noProof="0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BA612D1-73F9-48FB-2747-B849A1B2370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94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 (5 minutos)</a:t>
            </a:r>
            <a:endParaRPr lang="es-ES_tradnl" noProof="0" dirty="0"/>
          </a:p>
          <a:p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r>
              <a:rPr lang="es-ES_tradnl" i="1" noProof="0" dirty="0">
                <a:sym typeface="Arial"/>
              </a:rPr>
              <a:t>¿Recordamos cuáles son las tres funciones principales de un/a asistente social?</a:t>
            </a:r>
          </a:p>
          <a:p>
            <a:pPr lvl="1"/>
            <a:r>
              <a:rPr lang="es-ES_tradnl" noProof="0" dirty="0">
                <a:sym typeface="Arial"/>
              </a:rPr>
              <a:t>Función de apoyo.</a:t>
            </a:r>
          </a:p>
          <a:p>
            <a:pPr lvl="1"/>
            <a:r>
              <a:rPr lang="es-ES_tradnl" noProof="0" dirty="0">
                <a:sym typeface="Arial"/>
              </a:rPr>
              <a:t>Función de coordinación.</a:t>
            </a:r>
          </a:p>
          <a:p>
            <a:pPr lvl="1"/>
            <a:r>
              <a:rPr lang="es-ES_tradnl" noProof="0" dirty="0">
                <a:sym typeface="Arial"/>
              </a:rPr>
              <a:t>Función de gestión de la información.</a:t>
            </a:r>
          </a:p>
          <a:p>
            <a:r>
              <a:rPr lang="es-ES_tradnl" i="1" noProof="0" dirty="0">
                <a:sym typeface="Arial"/>
              </a:rPr>
              <a:t>Hoy hablaremos sobre esas tres funciones en la implementación del plan de caso:</a:t>
            </a:r>
          </a:p>
          <a:p>
            <a:pPr lvl="1"/>
            <a:r>
              <a:rPr lang="es-ES_tradnl" i="1" noProof="0" dirty="0">
                <a:sym typeface="Arial"/>
              </a:rPr>
              <a:t>la implementación incluye la prestación de servicios de apoyo, la coordinación de remisiones y la gestión de la información. </a:t>
            </a:r>
          </a:p>
          <a:p>
            <a:pPr lvl="1"/>
            <a:r>
              <a:rPr lang="es-ES_tradnl" i="1" noProof="0" dirty="0">
                <a:sym typeface="Arial"/>
              </a:rPr>
              <a:t>el objetivo de las actividades de implementación es satisfacer las necesidades del menor y de la familia identificadas en la evaluación y completar las acciones descritas en el plan de caso.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1A87CAE-A17B-FC27-242A-081A12221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18C031BB-A4A5-924B-AD1B-017DCA797143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967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  <a:endParaRPr lang="es-ES_tradnl" noProof="0" dirty="0"/>
          </a:p>
          <a:p>
            <a:r>
              <a:rPr lang="es-ES_tradnl" i="1" noProof="0" dirty="0"/>
              <a:t>Recordemos que, por lo general, la confianza se construye a través del contacto:</a:t>
            </a:r>
          </a:p>
          <a:p>
            <a:pPr lvl="1"/>
            <a:r>
              <a:rPr lang="es-ES_tradnl" i="1" noProof="0" dirty="0"/>
              <a:t>hay actividades que los/as asistentes sociales puede poner en práctica con menores de distintas edades.</a:t>
            </a:r>
          </a:p>
          <a:p>
            <a:pPr lvl="1"/>
            <a:r>
              <a:rPr lang="es-ES_tradnl" i="1" noProof="0" dirty="0"/>
              <a:t>el o la asistente social puede llevar a cabo actividades dirigidas y no dirigidas.</a:t>
            </a:r>
          </a:p>
          <a:p>
            <a:pPr lvl="0"/>
            <a:r>
              <a:rPr lang="es-ES_tradnl" noProof="0" dirty="0"/>
              <a:t>Explique en qué se diferencian las actividades dirigidas de las no dirigidas. </a:t>
            </a:r>
          </a:p>
          <a:p>
            <a:r>
              <a:rPr lang="es-ES_tradnl" i="1" noProof="0" dirty="0"/>
              <a:t>A la hora de preparar y llevar a cabo una actividad de SMAPS para promover la confianza y facilitar la evaluación, el o la asistente social necesita:</a:t>
            </a:r>
          </a:p>
          <a:p>
            <a:pPr lvl="1"/>
            <a:r>
              <a:rPr lang="es-ES_tradnl" i="1" noProof="0" dirty="0"/>
              <a:t>tener en cuenta el contexto cultural, la edad, la etapa de desarrollo y las capacidades del menor. </a:t>
            </a:r>
          </a:p>
          <a:p>
            <a:pPr lvl="1"/>
            <a:r>
              <a:rPr lang="es-ES_tradnl" i="1" noProof="0" dirty="0"/>
              <a:t>adaptar la actividad si es necesario.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1588ED2-A12D-E287-19F7-083103CB9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DA49D27-AEBE-393F-2007-D1A6357DF234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7592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ACTIVIDAD EN GRUPO (15 minutos)</a:t>
            </a:r>
          </a:p>
          <a:p>
            <a:r>
              <a:rPr lang="es-ES_tradnl" i="1" noProof="0" dirty="0"/>
              <a:t>Vamos a hacer una actividad juntos/as.</a:t>
            </a:r>
          </a:p>
          <a:p>
            <a:r>
              <a:rPr lang="es-ES_tradnl" noProof="0" dirty="0"/>
              <a:t>Divida a los/as participantes en 4 grupos. </a:t>
            </a:r>
          </a:p>
          <a:p>
            <a:r>
              <a:rPr lang="es-ES_tradnl" i="1" noProof="0" dirty="0"/>
              <a:t>Por favor, cierren el cuaderno de ejercicios.</a:t>
            </a:r>
          </a:p>
          <a:p>
            <a:r>
              <a:rPr lang="es-ES_tradnl" i="1" noProof="0" dirty="0"/>
              <a:t>En grupos:</a:t>
            </a:r>
          </a:p>
          <a:p>
            <a:pPr lvl="1"/>
            <a:r>
              <a:rPr lang="es-ES_tradnl" i="1" noProof="0" dirty="0"/>
              <a:t>Hagan una lista con todas las emociones y sentimientos o emociones que puedan nombrar.</a:t>
            </a:r>
          </a:p>
          <a:p>
            <a:pPr lvl="1"/>
            <a:r>
              <a:rPr lang="es-ES_tradnl" i="1" noProof="0" dirty="0"/>
              <a:t>Tendrán 5 minutos para hacerlo.</a:t>
            </a:r>
          </a:p>
          <a:p>
            <a:pPr lvl="1"/>
            <a:r>
              <a:rPr lang="es-ES_tradnl" i="1" noProof="0" dirty="0"/>
              <a:t>Después, cada grupo tendrá me entregará su lista. Yo las revisaré y contaré cuántas emociones y/o sentimientos hay en cada lista.</a:t>
            </a:r>
          </a:p>
          <a:p>
            <a:pPr lvl="1"/>
            <a:r>
              <a:rPr lang="es-ES_tradnl" i="1" noProof="0" dirty="0"/>
              <a:t>el grupo con la lista más larga, será el ganador.</a:t>
            </a:r>
          </a:p>
          <a:p>
            <a:r>
              <a:rPr lang="es-ES_tradnl" noProof="0" dirty="0"/>
              <a:t>Compruebe que todos los grupos estén preparados, que tengan papel y bolígrafo.</a:t>
            </a:r>
          </a:p>
          <a:p>
            <a:r>
              <a:rPr lang="es-ES_tradnl" noProof="0" dirty="0"/>
              <a:t>Inicie la actividad.</a:t>
            </a:r>
          </a:p>
          <a:p>
            <a:r>
              <a:rPr lang="es-ES_tradnl" noProof="0" dirty="0"/>
              <a:t>Después de 5 minutos, pídales que le entreguen sus listas.</a:t>
            </a:r>
          </a:p>
          <a:p>
            <a:r>
              <a:rPr lang="es-ES_tradnl" noProof="0" dirty="0"/>
              <a:t>Repasar las emociones enumeradas y contar el número de emociones y sentimientos enumerados.</a:t>
            </a:r>
          </a:p>
          <a:p>
            <a:r>
              <a:rPr lang="es-ES_tradnl" noProof="0" dirty="0"/>
              <a:t>Indíqueles quién es el ganador y agradézcales a todos/as por su participación.</a:t>
            </a:r>
          </a:p>
          <a:p>
            <a:endParaRPr lang="es-ES_tradnl" noProof="0" dirty="0"/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E16BFE7-0B2C-7390-E673-33A878A3D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EEC4F9B1-9A43-15D7-318C-3FD14F9C425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9249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  <a:endParaRPr lang="es-ES_tradnl" noProof="0" dirty="0"/>
          </a:p>
          <a:p>
            <a:r>
              <a:rPr lang="es-ES_tradnl" i="1" noProof="0" dirty="0"/>
              <a:t>La lista que acabamos de hacer es el primer paso de la actividad de la rueda de las emociones.</a:t>
            </a:r>
          </a:p>
          <a:p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154-155 del Cuaderno de ejercicios: Rueda de las emociones.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noProof="0" dirty="0"/>
              <a:t>Presente la actividad.</a:t>
            </a:r>
            <a:endParaRPr lang="es-ES_tradnl" noProof="0" dirty="0">
              <a:sym typeface="Arial"/>
            </a:endParaRPr>
          </a:p>
          <a:p>
            <a:r>
              <a:rPr lang="es-ES_tradnl" noProof="0" dirty="0"/>
              <a:t>Pídale a un/a voluntario/a que lea las instrucciones en voz alta.</a:t>
            </a: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2AA7226-E944-F638-190F-DBCF94851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CB895EAA-E4ED-CE83-E01E-51F9888B6FA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407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39524B57-B496-A33B-DD47-99AAC6E0E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8980004-85F8-2357-4BC3-B0BFDB270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EXPLICAR</a:t>
            </a:r>
          </a:p>
          <a:p>
            <a:pPr marL="171450" indent="-171450"/>
            <a:r>
              <a:rPr lang="es-ES_tradnl" b="0" noProof="0" dirty="0"/>
              <a:t>Presente el contenido de la diapositiva.</a:t>
            </a:r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5D1B561-F2AC-8458-F4C8-CF8DDBAD88D4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1634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156 del Cuaderno de ejercicios: Cuando siento..., hago...</a:t>
            </a:r>
          </a:p>
          <a:p>
            <a:r>
              <a:rPr lang="es-ES_tradnl" noProof="0" dirty="0"/>
              <a:t>Presente la actividad.</a:t>
            </a:r>
          </a:p>
          <a:p>
            <a:r>
              <a:rPr lang="es-ES_tradnl" noProof="0" dirty="0"/>
              <a:t>Pídale a un/a voluntario/a que lea las instrucciones en voz alta.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E6295FA-9736-0F2E-8E6D-EE4D9570C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CE894AEB-3550-837B-5159-FC91F5361E2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555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ACTIVIDAD EN GRUPO (10 minutos)</a:t>
            </a:r>
          </a:p>
          <a:p>
            <a:r>
              <a:rPr lang="es-ES_tradnl" i="1" noProof="0" dirty="0"/>
              <a:t>Haremos este ejercicio en grupo.</a:t>
            </a:r>
          </a:p>
          <a:p>
            <a:r>
              <a:rPr lang="es-ES_tradnl" noProof="0" dirty="0"/>
              <a:t>Pídales que escojan entre todos una emoción negativa. Pueden escoger una a partir de la rueda de las emociones.</a:t>
            </a:r>
          </a:p>
          <a:p>
            <a:r>
              <a:rPr lang="es-ES_tradnl" noProof="0" dirty="0"/>
              <a:t>Dirija la actividad tal y como se presenta en </a:t>
            </a:r>
            <a:r>
              <a:rPr lang="es-ES_tradnl" b="1" noProof="0" dirty="0"/>
              <a:t>las páginas 156-158 del Cuaderno de ejercicios: Cuando siento..., hago...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EN GRUPO (5 minutos)</a:t>
            </a:r>
          </a:p>
          <a:p>
            <a:pPr lvl="0"/>
            <a:r>
              <a:rPr lang="es-ES_tradnl" i="1" noProof="0" dirty="0"/>
              <a:t>Al sentir esa emoción, ¿qué tanto logran controlar su comportamiento?</a:t>
            </a:r>
          </a:p>
          <a:p>
            <a:pPr lvl="0"/>
            <a:r>
              <a:rPr lang="es-ES_tradnl" i="1" noProof="0" dirty="0"/>
              <a:t>En su opinión, ¿es fácil cambiar hábitos negativos con relación al manejo de las emociones?</a:t>
            </a:r>
          </a:p>
          <a:p>
            <a:endParaRPr lang="es-ES_tradnl" noProof="0" dirty="0"/>
          </a:p>
          <a:p>
            <a:endParaRPr lang="es-ES_tradnl" noProof="0" dirty="0"/>
          </a:p>
          <a:p>
            <a:pPr lvl="1"/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978127B-241C-0EE0-66DD-DC82E94C1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16E6042-4231-2F86-8462-46456B38420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82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dirty="0">
                <a:sym typeface="Arial"/>
              </a:rPr>
              <a:t>EXPLICAR</a:t>
            </a:r>
          </a:p>
          <a:p>
            <a:r>
              <a:rPr lang="es-ES_tradnl" dirty="0"/>
              <a:t>Guíe a los/as participantes a la </a:t>
            </a:r>
            <a:r>
              <a:rPr lang="es-ES_tradnl" b="1" dirty="0"/>
              <a:t>página 159 del Cuaderno de ejercicios: Distintas formas de estrés.</a:t>
            </a:r>
          </a:p>
          <a:p>
            <a:r>
              <a:rPr lang="es-ES_tradnl" dirty="0"/>
              <a:t>Presente la actividad.</a:t>
            </a:r>
          </a:p>
          <a:p>
            <a:r>
              <a:rPr lang="es-ES_tradnl" noProof="0" dirty="0"/>
              <a:t>Pídale a un/a voluntario/a que lea las instrucciones en voz alta.</a:t>
            </a:r>
          </a:p>
          <a:p>
            <a:r>
              <a:rPr lang="es-ES_tradnl" i="1" dirty="0"/>
              <a:t>Esta actividad también puede llevarse a cabo con los padres o cuidadores.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904DB7B-C93D-02FA-8ABB-3777F90AE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891E97C3-208D-94B0-172A-AF62F769672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0424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/>
              <a:t>INTRODUCCIÓN</a:t>
            </a:r>
            <a:endParaRPr lang="es-ES_tradnl" noProof="0" dirty="0"/>
          </a:p>
          <a:p>
            <a:r>
              <a:rPr lang="es-ES_tradnl" i="1" noProof="0" dirty="0"/>
              <a:t>Vamos a practicar una parte de este ejercicio.</a:t>
            </a:r>
          </a:p>
          <a:p>
            <a:r>
              <a:rPr lang="es-ES_tradnl" noProof="0" dirty="0"/>
              <a:t>Dibuje dos columnas en una hoja de papel (cara a cara) o en el rotafolio (grupo pequeño). </a:t>
            </a:r>
          </a:p>
          <a:p>
            <a:r>
              <a:rPr lang="es-ES_tradnl" noProof="0" dirty="0"/>
              <a:t>Reparta notas adhesivas entre los/as participantes.</a:t>
            </a:r>
          </a:p>
          <a:p>
            <a:pPr lvl="0"/>
            <a:r>
              <a:rPr lang="es-ES_tradnl" i="1" noProof="0" dirty="0"/>
              <a:t>Vamos a pensar en 3 ejemplos de cosas que nos causen estrés y 3 ejemplos de cosas que nos causen angustia. </a:t>
            </a:r>
          </a:p>
          <a:p>
            <a:pPr lvl="0"/>
            <a:r>
              <a:rPr lang="es-ES_tradnl" i="1" noProof="0" dirty="0"/>
              <a:t>Escríbanlos en las notas adhesivas (1 ejemplo por nota adhesiva). 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ACTIVIDAD INDIVIDUAL / EN GRUPO (15 minutos)</a:t>
            </a:r>
          </a:p>
          <a:p>
            <a:r>
              <a:rPr lang="es-ES_tradnl" noProof="0" dirty="0"/>
              <a:t>Dé 15 minutos a los/as participantes para hacer la actividad.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EN GRUPO (5 minutos)</a:t>
            </a:r>
            <a:endParaRPr lang="es-ES_tradnl" noProof="0" dirty="0"/>
          </a:p>
          <a:p>
            <a:pPr lvl="0"/>
            <a:r>
              <a:rPr lang="es-ES_tradnl" i="1" noProof="0" dirty="0"/>
              <a:t>¿Cómo diferenciar el estrés bueno del estrés malo (la angustia)? </a:t>
            </a:r>
          </a:p>
          <a:p>
            <a:pPr lvl="0"/>
            <a:r>
              <a:rPr lang="es-ES_tradnl" i="1" noProof="0" dirty="0"/>
              <a:t>A partir de lo que hemos visto en la actividad, ¿cuáles son algunas causas (factores estresantes) comunes de estrés? </a:t>
            </a: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3EFB68C-106A-0086-D15F-1F43E0ADC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46B674A-A86B-37F6-E694-575327352CD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9011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/>
              <a:t>INTRODUCCIÓN</a:t>
            </a:r>
            <a:endParaRPr lang="es-ES_tradnl" noProof="0" dirty="0"/>
          </a:p>
          <a:p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160 del Cuaderno de ejercicios: Respiración con la mano en el vientre.</a:t>
            </a:r>
          </a:p>
          <a:p>
            <a:r>
              <a:rPr lang="es-ES_tradnl" noProof="0" dirty="0"/>
              <a:t>Presente la actividad.</a:t>
            </a:r>
          </a:p>
          <a:p>
            <a:r>
              <a:rPr lang="es-ES_tradnl" noProof="0" dirty="0"/>
              <a:t>Invite a un/a voluntario/a a que lea las instrucciones en voz alta. </a:t>
            </a:r>
          </a:p>
          <a:p>
            <a:r>
              <a:rPr lang="es-ES_tradnl" noProof="0" dirty="0"/>
              <a:t>Divida a los/as participantes en parejas. </a:t>
            </a:r>
          </a:p>
          <a:p>
            <a:r>
              <a:rPr lang="es-ES_tradnl" i="1" noProof="0" dirty="0"/>
              <a:t>En parejas:</a:t>
            </a:r>
          </a:p>
          <a:p>
            <a:pPr lvl="1"/>
            <a:r>
              <a:rPr lang="es-ES_tradnl" i="1" noProof="0" dirty="0"/>
              <a:t>uno de ustedes será el menor y el otro el/la asistente social.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i="1" noProof="0" dirty="0"/>
              <a:t>practiquen el ejercicio.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ACTIVIDAD EN GRUPO (10 minutos)</a:t>
            </a:r>
          </a:p>
          <a:p>
            <a:r>
              <a:rPr lang="es-ES_tradnl" noProof="0" dirty="0"/>
              <a:t>Dé 10 minutos a los/as participantes para hacer la actividad.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EN GRUPO (10 minutos)</a:t>
            </a:r>
            <a:endParaRPr lang="es-ES_tradnl" noProof="0" dirty="0"/>
          </a:p>
          <a:p>
            <a:pPr lvl="0"/>
            <a:r>
              <a:rPr lang="es-ES_tradnl" i="1" noProof="0" dirty="0"/>
              <a:t>¿Cómo se sintieron siendo “el/la menor”?</a:t>
            </a:r>
          </a:p>
          <a:p>
            <a:pPr lvl="0"/>
            <a:r>
              <a:rPr lang="es-ES_tradnl" i="1" noProof="0" dirty="0"/>
              <a:t>¿Cómo se sintieron siendo ”el/la asistente social”? </a:t>
            </a:r>
          </a:p>
          <a:p>
            <a:pPr lvl="0"/>
            <a:r>
              <a:rPr lang="es-ES_tradnl" i="1" noProof="0" dirty="0"/>
              <a:t>¿Cómo adaptaríamos esta actividad para menores de distintas edades? </a:t>
            </a:r>
          </a:p>
          <a:p>
            <a:endParaRPr lang="es-ES_tradnl" noProof="0" dirty="0"/>
          </a:p>
          <a:p>
            <a:endParaRPr lang="es-ES_tradnl" noProof="0" dirty="0"/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3DF57C5-545D-8197-145B-2244C5DDC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A850618A-2555-05FE-B561-27AB2CE1BB4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0362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  <a:endParaRPr lang="es-ES_tradnl" noProof="0" dirty="0"/>
          </a:p>
          <a:p>
            <a:r>
              <a:rPr lang="es-ES_tradnl" i="1" noProof="0" dirty="0"/>
              <a:t>Hemos llegado al final de la sesión sobre el apoyo psicosocial a los/as menores a través de actividades específicas no especializadas.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r>
              <a:rPr lang="es-ES_tradnl" i="1" noProof="0" dirty="0"/>
              <a:t>¿Hay alguna pregunta o alguien necesita una aclaración?</a:t>
            </a:r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A38C021-CE20-D999-630F-94F4CEDEB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80F3C293-59AA-8916-5A82-943F37A56B4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47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38DE6CE-FAEA-8693-DD22-3E0BFA59E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DC4400C-1DB7-E431-2030-6B053511ADB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4892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SESIÓN 5 </a:t>
            </a:r>
            <a:br>
              <a:rPr lang="es-ES_tradnl" b="1" noProof="0" dirty="0">
                <a:sym typeface="Arial"/>
              </a:rPr>
            </a:br>
            <a:r>
              <a:rPr lang="es-ES_tradnl" b="1" noProof="0" dirty="0">
                <a:sym typeface="Arial"/>
              </a:rPr>
              <a:t>DURACIÓN: 1h45</a:t>
            </a:r>
          </a:p>
          <a:p>
            <a:pPr marL="0" indent="0">
              <a:buNone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noProof="0" dirty="0">
              <a:sym typeface="Arial"/>
            </a:endParaRPr>
          </a:p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i="1" noProof="0" dirty="0"/>
              <a:t>Hasta ahora hemos hablado sobre los servicios que prestan los/as asistentes sociales de forma directamente. </a:t>
            </a:r>
          </a:p>
          <a:p>
            <a:r>
              <a:rPr lang="es-ES_tradnl" i="1" noProof="0" dirty="0"/>
              <a:t>Esta sesión hablaremos sobre las remisiones, es decir, sobre la prestación indirecta de servicios por parte de otro agente u organización.</a:t>
            </a: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1DA4C26-651E-3BD0-4660-422CAE655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B8524DCB-0EC4-8180-381E-36B225F3908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6512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i="1" noProof="0" dirty="0"/>
              <a:t>El primer paso es saber adónde o a quién podemos remitir casos.</a:t>
            </a:r>
          </a:p>
          <a:p>
            <a:r>
              <a:rPr lang="es-ES_tradnl" i="1" noProof="0" dirty="0"/>
              <a:t>Por tanto, necesitamos tener un mapa de los servicios que esté actualizado y una ruta de remisión.</a:t>
            </a:r>
          </a:p>
          <a:p>
            <a:r>
              <a:rPr lang="es-ES_tradnl" i="0" noProof="0" dirty="0"/>
              <a:t>Hacer un repaso del mapeo de servicios tal y como se vio en el Módulo 8: Plan de caso.</a:t>
            </a:r>
          </a:p>
          <a:p>
            <a:endParaRPr lang="es-ES_tradnl" noProof="0" dirty="0">
              <a:sym typeface="Helvetica Neue"/>
            </a:endParaRP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6C352B4-F66B-AC87-2979-D13A9DF0B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1DEA6C6-EB5F-0363-0DCC-E4273ECC134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596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/>
              <a:t>EXPLICAR</a:t>
            </a:r>
            <a:endParaRPr lang="es-ES_tradnl" noProof="0" dirty="0"/>
          </a:p>
          <a:p>
            <a:r>
              <a:rPr lang="es-ES_tradnl" i="1" noProof="0" dirty="0"/>
              <a:t>Cuando hayamos identificado la organización correspondiente, tendremos que hacer la remisión. </a:t>
            </a:r>
          </a:p>
          <a:p>
            <a:r>
              <a:rPr lang="es-ES_tradnl" i="1" noProof="0" dirty="0"/>
              <a:t>Veamos algunas recomendaciones al hacer remisiones.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noProof="0" dirty="0"/>
              <a:t>Presente el contenido de la diapositiva.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noProof="0" dirty="0"/>
              <a:t>Compártales ejemplos de lo que pueden hacer los/as asistentes sociales.</a:t>
            </a:r>
          </a:p>
          <a:p>
            <a:pPr lvl="1"/>
            <a:r>
              <a:rPr lang="es-ES_tradnl" b="1" noProof="0" dirty="0"/>
              <a:t>Conocer los servicios ofrecidos por otras organizaciones:</a:t>
            </a:r>
          </a:p>
          <a:p>
            <a:pPr lvl="2"/>
            <a:r>
              <a:rPr lang="es-ES_tradnl" noProof="0" dirty="0"/>
              <a:t>solicitarle al supervisor/a un mapeo actualizado de los servicios y las rutas de remisión.</a:t>
            </a:r>
          </a:p>
          <a:p>
            <a:pPr lvl="2"/>
            <a:r>
              <a:rPr lang="es-ES_tradnl" noProof="0" dirty="0"/>
              <a:t>conocer y presentarse a los puntos focales de otras organizaciones.</a:t>
            </a:r>
          </a:p>
          <a:p>
            <a:pPr lvl="2"/>
            <a:r>
              <a:rPr lang="es-ES_tradnl" noProof="0" dirty="0"/>
              <a:t>construir y mantener esas relaciones mediante visitas periódicas y haciendo preguntas para conocer los servicios que prestan.</a:t>
            </a:r>
          </a:p>
          <a:p>
            <a:pPr lvl="1"/>
            <a:r>
              <a:rPr lang="es-ES_tradnl" b="1" noProof="0" dirty="0"/>
              <a:t>Acompañar al menor o a la familia al servicio:</a:t>
            </a:r>
          </a:p>
          <a:p>
            <a:pPr lvl="2"/>
            <a:r>
              <a:rPr lang="es-ES_tradnl" noProof="0" dirty="0"/>
              <a:t>preguntarle al menor o a la familia si pueden tener dificultades para llegar al servicio y si desean ser acompañados/as. </a:t>
            </a:r>
          </a:p>
          <a:p>
            <a:pPr lvl="2"/>
            <a:r>
              <a:rPr lang="es-ES_tradnl" noProof="0" dirty="0"/>
              <a:t>acompañarlos/as al menos en su primera visita para presentarles la organización y/o autoridad de acogida.</a:t>
            </a:r>
          </a:p>
          <a:p>
            <a:pPr lvl="2"/>
            <a:r>
              <a:rPr lang="es-ES_tradnl" noProof="0" dirty="0"/>
              <a:t>acompañar al menor y ayudarle a explicar la situación para asegurarse de que la organización o autoridad receptora entienda la remisión.</a:t>
            </a:r>
          </a:p>
          <a:p>
            <a:pPr lvl="1"/>
            <a:r>
              <a:rPr lang="es-ES_tradnl" b="1" noProof="0" dirty="0"/>
              <a:t>Responsabilizarse del seguimiento del plan de caso: </a:t>
            </a:r>
          </a:p>
          <a:p>
            <a:pPr lvl="2"/>
            <a:r>
              <a:rPr lang="es-ES_tradnl" noProof="0" dirty="0"/>
              <a:t>cumplir con los procedimientos operativos estándares (POE) y explicar el procedimiento de remisión.</a:t>
            </a:r>
          </a:p>
          <a:p>
            <a:pPr lvl="2"/>
            <a:r>
              <a:rPr lang="es-ES_tradnl" noProof="0" dirty="0"/>
              <a:t>discutir las funciones, responsabilidades y expectativas con la organización y/o autoridad receptora. </a:t>
            </a:r>
          </a:p>
          <a:p>
            <a:pPr lvl="2"/>
            <a:r>
              <a:rPr lang="es-ES_tradnl" noProof="0" dirty="0"/>
              <a:t>realizar un seguimiento tanto del menor y/o la familia como del proveedor de servicios para garantizar que las remisiones se estén realizando adecuadamente y que cubran las necesidades que se identificaron, así como cualquier necesidad que pueda surgir.</a:t>
            </a:r>
          </a:p>
          <a:p>
            <a:pPr lvl="2"/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CONTINÚA EN LA SIGUIENTE DIAPOSITIVA </a:t>
            </a:r>
            <a:r>
              <a:rPr lang="es-ES_tradnl" b="1" noProof="0" dirty="0">
                <a:sym typeface="Wingdings" panose="05000000000000000000" pitchFamily="2" charset="2"/>
              </a:rPr>
              <a:t></a:t>
            </a:r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C2EFEA7-DCF9-BA6B-071F-B8D590473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66272E6-1853-24FD-C82A-A753E0E6796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87435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8" y="460375"/>
            <a:ext cx="6143624" cy="9211334"/>
          </a:xfrm>
        </p:spPr>
        <p:txBody>
          <a:bodyPr/>
          <a:lstStyle/>
          <a:p>
            <a:pPr lvl="1"/>
            <a:r>
              <a:rPr lang="es-ES_tradnl" b="1" noProof="0" dirty="0"/>
              <a:t>Promover los derechos del menor y los principios de gestión de casos, especialmente, la participación, la no discriminación, el interés superior, la supervivencia y el desarrollo:</a:t>
            </a:r>
          </a:p>
          <a:p>
            <a:pPr lvl="2"/>
            <a:r>
              <a:rPr lang="es-ES_tradnl" noProof="0" dirty="0"/>
              <a:t>trabajar con los proveedores de servicios para ayudarles a prestar un servicio más adaptado a las necesidades de los/as menores afectados por la violencia, el abuso/maltrato, la explotación y el abandono.</a:t>
            </a:r>
          </a:p>
          <a:p>
            <a:pPr lvl="2"/>
            <a:r>
              <a:rPr lang="es-ES_tradnl" noProof="0" dirty="0"/>
              <a:t>abogar porque el/la menor participe en las decisiones y servicios.</a:t>
            </a:r>
          </a:p>
          <a:p>
            <a:pPr lvl="2"/>
            <a:r>
              <a:rPr lang="es-ES_tradnl" noProof="0" dirty="0"/>
              <a:t>si es posible, preparar a la organización receptora para recibir casos delicados y adaptarse a las necesidades específicas de cada menor.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s-ES_tradnl" noProof="0" dirty="0"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ES_tradnl" b="1" noProof="0" dirty="0">
                <a:sym typeface="Arial"/>
              </a:rPr>
              <a:t>INTRODUCCIÓN</a:t>
            </a:r>
          </a:p>
          <a:p>
            <a:r>
              <a:rPr lang="es-ES_tradnl" noProof="0" dirty="0"/>
              <a:t>Divida a los/as participantes en parejas.</a:t>
            </a:r>
          </a:p>
          <a:p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161 del Cuaderno de ejercicios: Estudio de caso – Remisiones.</a:t>
            </a:r>
          </a:p>
          <a:p>
            <a:r>
              <a:rPr lang="es-ES_tradnl" i="1" noProof="0" dirty="0"/>
              <a:t>En parejas:</a:t>
            </a:r>
          </a:p>
          <a:p>
            <a:pPr lvl="1"/>
            <a:r>
              <a:rPr lang="es-ES_tradnl" i="1" noProof="0" dirty="0"/>
              <a:t>leer el estudio de caso. </a:t>
            </a:r>
          </a:p>
          <a:p>
            <a:pPr lvl="1"/>
            <a:r>
              <a:rPr lang="es-ES_tradnl" i="1" noProof="0" dirty="0"/>
              <a:t>debatir qué errores se cometieron.</a:t>
            </a:r>
          </a:p>
          <a:p>
            <a:pPr lvl="1"/>
            <a:r>
              <a:rPr lang="es-ES_tradnl" i="1" noProof="0" dirty="0"/>
              <a:t>debatir qué recomendaciones no se tuvieron en cuenta.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ACTIVIDAD EN GRUPO (15 minutos)</a:t>
            </a:r>
          </a:p>
          <a:p>
            <a:r>
              <a:rPr lang="es-ES_tradnl" noProof="0" dirty="0"/>
              <a:t>Dé 15 minutos a los/as participantes para hacer la actividad.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EN GRUPO (5 minutos)</a:t>
            </a:r>
            <a:endParaRPr lang="es-ES_tradnl" noProof="0" dirty="0"/>
          </a:p>
          <a:p>
            <a:r>
              <a:rPr lang="es-ES_tradnl" noProof="0" dirty="0"/>
              <a:t>Pídale a voluntarios/as que compartan sus respuestas.</a:t>
            </a:r>
          </a:p>
          <a:p>
            <a:r>
              <a:rPr lang="es-ES_tradnl" noProof="0" dirty="0"/>
              <a:t>Revise y complemente a partir de las respuestas a continuación.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POSIBLES RESPUESTAS</a:t>
            </a:r>
          </a:p>
          <a:p>
            <a:r>
              <a:rPr lang="es-ES_tradnl" noProof="0" dirty="0"/>
              <a:t>Clement no promovió el derecho de Selim a participar en la toma de decisiones, hizo la remisión sin pedirle su consentimiento.</a:t>
            </a:r>
          </a:p>
          <a:p>
            <a:pPr lvl="0"/>
            <a:r>
              <a:rPr lang="es-ES_tradnl" noProof="0" dirty="0"/>
              <a:t>Clement tampoco respetó los derechos de los padres de Selim en la toma de decisiones, no les pidió su consentimiento. </a:t>
            </a:r>
          </a:p>
          <a:p>
            <a:pPr lvl="0"/>
            <a:r>
              <a:rPr lang="es-ES_tradnl" noProof="0" dirty="0"/>
              <a:t>Por lo que sabemos, ni siquiera informó a Selim ni a los padres sobre la opción disponible.</a:t>
            </a:r>
          </a:p>
          <a:p>
            <a:pPr lvl="0"/>
            <a:r>
              <a:rPr lang="es-ES_tradnl" noProof="0" dirty="0"/>
              <a:t>Clement no conocía los servicios que ofrece "</a:t>
            </a:r>
            <a:r>
              <a:rPr lang="es-ES_tradnl" noProof="0" dirty="0" err="1"/>
              <a:t>Give</a:t>
            </a:r>
            <a:r>
              <a:rPr lang="es-ES_tradnl" noProof="0" dirty="0"/>
              <a:t> </a:t>
            </a:r>
            <a:r>
              <a:rPr lang="es-ES_tradnl" noProof="0" dirty="0" err="1"/>
              <a:t>the</a:t>
            </a:r>
            <a:r>
              <a:rPr lang="es-ES_tradnl" noProof="0" dirty="0"/>
              <a:t> </a:t>
            </a:r>
            <a:r>
              <a:rPr lang="es-ES_tradnl" noProof="0" dirty="0" err="1"/>
              <a:t>World</a:t>
            </a:r>
            <a:r>
              <a:rPr lang="es-ES_tradnl" noProof="0" dirty="0"/>
              <a:t> a Home" antes de informar a Selim y pedirle su consentimiento. </a:t>
            </a:r>
          </a:p>
          <a:p>
            <a:pPr lvl="0"/>
            <a:r>
              <a:rPr lang="es-ES_tradnl" noProof="0" dirty="0"/>
              <a:t>Clement debe responsabilizarse e informarle él mismo a los padres de Selim, llamándolos con la ayuda de un traductor, por ejemplo. No debe pedirle a Selim que lo haga. </a:t>
            </a:r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868B79D-5022-C654-76E2-7952AF76AD1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8292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DEBATE EN GRUPO (15 minutos)</a:t>
            </a:r>
          </a:p>
          <a:p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162-163 del Cuaderno de ejercicios: Formulario de prestación de servicios.</a:t>
            </a:r>
          </a:p>
          <a:p>
            <a:r>
              <a:rPr lang="es-ES_tradnl" noProof="0" dirty="0"/>
              <a:t>Repase la sección 1. “Descripción de los servicios prestados” con los/as participantes:</a:t>
            </a:r>
          </a:p>
          <a:p>
            <a:pPr lvl="1"/>
            <a:r>
              <a:rPr lang="es-ES_tradnl" i="1" noProof="0" dirty="0"/>
              <a:t>¿qué tipo de servicios están disponibles en nuestra zona de intervención? ¿Qué servicios no están disponibles o no son suficientes?</a:t>
            </a:r>
          </a:p>
          <a:p>
            <a:pPr lvl="1"/>
            <a:r>
              <a:rPr lang="es-ES_tradnl" noProof="0" dirty="0"/>
              <a:t>ayudar a los/as participantes a identificar al menos 2 servicios disponibles y 2 tipos de servicios que no estén disponibles o no sean suficientes. </a:t>
            </a:r>
          </a:p>
          <a:p>
            <a:r>
              <a:rPr lang="es-ES_tradnl" noProof="0" dirty="0"/>
              <a:t>Revisar las demás secciones del formulario de prestación de servicios. </a:t>
            </a:r>
          </a:p>
          <a:p>
            <a:r>
              <a:rPr lang="es-ES_tradnl" i="1" noProof="0" dirty="0"/>
              <a:t>El o la asistente social debe llenar y actualizar este formulario cada vez que se preste un servicio al menor y/o a la familia.</a:t>
            </a:r>
          </a:p>
          <a:p>
            <a:r>
              <a:rPr lang="es-ES_tradnl" i="1" noProof="0" dirty="0"/>
              <a:t>¿Hay alguna pregunta o alguien necesita una aclaración?</a:t>
            </a:r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59A0D48-CA73-E6A3-7043-81EBD510D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ABCAC63-421E-EE11-9819-1A7E521CDEC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0063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/>
              <a:t>INTRODUCCIÓN</a:t>
            </a:r>
            <a:endParaRPr lang="es-ES_tradnl" noProof="0" dirty="0"/>
          </a:p>
          <a:p>
            <a:r>
              <a:rPr lang="es-ES_tradnl" i="1" noProof="0" dirty="0"/>
              <a:t>Hacer remisiones puede ser difícil. </a:t>
            </a:r>
          </a:p>
          <a:p>
            <a:r>
              <a:rPr lang="es-ES_tradnl" i="1" noProof="0" dirty="0"/>
              <a:t>Vamos a intentar identificar algunas de las dificultades más habituales en nuestro contexto, así como posibles soluciones.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EN GRUPO (30 minutos)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i="1" noProof="0" dirty="0"/>
              <a:t> </a:t>
            </a:r>
            <a:r>
              <a:rPr lang="es-ES_tradnl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dificultades habituales suelen enfrentar los/as asistentes sociales al remitir a menores, padres, cuidadores y/o adultos/as de confianza</a:t>
            </a:r>
            <a:r>
              <a:rPr lang="es-ES_tradnl" i="1" noProof="0" dirty="0"/>
              <a:t>?</a:t>
            </a:r>
          </a:p>
          <a:p>
            <a:pPr lvl="1"/>
            <a:r>
              <a:rPr lang="es-ES_tradnl" noProof="0" dirty="0"/>
              <a:t>Pídale a voluntarios/as que compartan sus respuestas.</a:t>
            </a:r>
          </a:p>
          <a:p>
            <a:pPr lvl="1"/>
            <a:r>
              <a:rPr lang="es-ES_tradnl" noProof="0" dirty="0"/>
              <a:t>Escriba las respuestas en el rotafolio/pizarra.</a:t>
            </a:r>
          </a:p>
          <a:p>
            <a:pPr lvl="1"/>
            <a:r>
              <a:rPr lang="es-ES_tradnl" noProof="0" dirty="0"/>
              <a:t>Pregúntele a los/as participantes si falta añadir otros problemas, retos o dificultades.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i="1" noProof="0" dirty="0"/>
              <a:t>¿</a:t>
            </a:r>
            <a:r>
              <a:rPr lang="es-ES_tradnl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 de estas dificultades podría considerarse prioritaria?</a:t>
            </a:r>
            <a:r>
              <a:rPr lang="es-ES_tradnl" sz="1200" i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1" noProof="0" dirty="0"/>
              <a:t>¿Cuáles tienen un mayor impacto o causan más frustración? </a:t>
            </a:r>
          </a:p>
          <a:p>
            <a:pPr lvl="1"/>
            <a:r>
              <a:rPr lang="es-ES_tradnl" noProof="0" dirty="0"/>
              <a:t>Pídale a los/as participantes que seleccionen, entre todos, 3 problemas/retos que sean prioridades.</a:t>
            </a:r>
          </a:p>
          <a:p>
            <a:pPr lvl="1"/>
            <a:r>
              <a:rPr lang="es-ES_tradnl" noProof="0" dirty="0"/>
              <a:t>Si el grupo no puede llegar a un consenso, puede proponer una votación (alzar la mano).</a:t>
            </a:r>
          </a:p>
          <a:p>
            <a:r>
              <a:rPr lang="es-ES_tradnl" i="1" noProof="0" dirty="0"/>
              <a:t>¿Hay formas de superar estas 3 dificultades? ¿Qué se les ocurre? </a:t>
            </a:r>
          </a:p>
          <a:p>
            <a:pPr lvl="1"/>
            <a:r>
              <a:rPr lang="es-ES_tradnl" noProof="0" dirty="0"/>
              <a:t>Propicie un breve debate.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noProof="0" dirty="0"/>
              <a:t>Escriba los puntos clave de las respuestas en la parte derecha del rotafolio/pizarra.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noProof="0" dirty="0"/>
              <a:t>Revise y complemente a partir de las respuestas a continuación.</a:t>
            </a:r>
          </a:p>
          <a:p>
            <a:pPr lvl="1"/>
            <a:r>
              <a:rPr lang="es-ES_tradnl" noProof="0" dirty="0"/>
              <a:t>Destaque los puntos que se tratarán con más detalle en el resto del módulo.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CONTINÚA EN LA SIGUIENTE DIAPOSITIVA </a:t>
            </a:r>
            <a:r>
              <a:rPr lang="es-ES_tradnl" b="1" noProof="0" dirty="0">
                <a:sym typeface="Wingdings" panose="05000000000000000000" pitchFamily="2" charset="2"/>
              </a:rPr>
              <a:t></a:t>
            </a:r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0383370-F8EF-7C1D-1A9C-012B34BE2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C7DCA277-5C25-81F4-A3B6-E1A73AC3A49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864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8" y="460375"/>
            <a:ext cx="6143624" cy="9211334"/>
          </a:xfrm>
        </p:spPr>
        <p:txBody>
          <a:bodyPr/>
          <a:lstStyle/>
          <a:p>
            <a:pPr marL="0" indent="0">
              <a:buNone/>
            </a:pPr>
            <a:r>
              <a:rPr lang="es-ES_tradnl" b="1" noProof="0" dirty="0"/>
              <a:t>POSIBLES RESPUESTAS</a:t>
            </a:r>
          </a:p>
          <a:p>
            <a:pPr lvl="0"/>
            <a:r>
              <a:rPr lang="es-ES_tradnl" noProof="0" dirty="0"/>
              <a:t>Garantizar la asignación de fondos. Colaborar con otros organismos para compartir recursos, si procede.</a:t>
            </a:r>
          </a:p>
          <a:p>
            <a:pPr lvl="0"/>
            <a:r>
              <a:rPr lang="es-ES_tradnl" noProof="0" dirty="0"/>
              <a:t>Desarrollar procedimientos operativos estándares (POE) para poder trabajar en conjunto o disponer de servicios complementarios que no se vean afectados entre sí.</a:t>
            </a:r>
          </a:p>
          <a:p>
            <a:pPr lvl="0"/>
            <a:r>
              <a:rPr lang="es-ES_tradnl" noProof="0" dirty="0"/>
              <a:t>Usar mecanismos de coordinación para desarrollar procedimientos funcionales y/o contratos de servicios que permitan resolver estos problemas.</a:t>
            </a:r>
          </a:p>
          <a:p>
            <a:pPr lvl="0"/>
            <a:r>
              <a:rPr lang="es-ES_tradnl" noProof="0" dirty="0"/>
              <a:t>Si hay más de un organismo o asistente social implicado en un caso, nombrar a un/a “asistente social principal" para que haya una sola evaluación y un solo plan de caso, y para que el contacto con el menor y la familia esté bien coordinado.</a:t>
            </a:r>
          </a:p>
          <a:p>
            <a:pPr lvl="0"/>
            <a:r>
              <a:rPr lang="es-ES_tradnl" noProof="0" dirty="0"/>
              <a:t>Desarrollar un mecanismo de remisión con ese nivel de detalle y que se actualice de forma periódica.</a:t>
            </a:r>
          </a:p>
          <a:p>
            <a:pPr lvl="0"/>
            <a:r>
              <a:rPr lang="es-ES_tradnl" noProof="0" dirty="0"/>
              <a:t>Subsanar las deficiencias o carencias en la prestación de servicios con el apoyo del gobierno, los donantes y otras agencias. </a:t>
            </a:r>
          </a:p>
          <a:p>
            <a:pPr lvl="0"/>
            <a:r>
              <a:rPr lang="es-ES_tradnl" noProof="0" dirty="0"/>
              <a:t>No hacer remisiones a menos que sepamos que el proveedor del servicio es capaz de prestarlo. Llamar por teléfono y conversar con el proveedor de servicios para verificar antes de compartir la información de caso. </a:t>
            </a:r>
          </a:p>
          <a:p>
            <a:pPr lvl="0"/>
            <a:r>
              <a:rPr lang="es-ES_tradnl" noProof="0" dirty="0"/>
              <a:t>El o la asistente debe ser el responsable principal del seguimiento para garantizar que se prestan los servicios. Todas las remisiones que se lleven a cabo deben quedar documentadas. Los recordatorios de seguimiento en nuestra agenda y/o base de datos pueden ayudarnos.</a:t>
            </a:r>
          </a:p>
          <a:p>
            <a:pPr lvl="0"/>
            <a:r>
              <a:rPr lang="es-ES_tradnl" noProof="0" dirty="0"/>
              <a:t>Acordar plazos para la retroalimentación sobre las remisiones en los procedimientos operativos estándares (POE). </a:t>
            </a:r>
          </a:p>
          <a:p>
            <a:pPr lvl="0"/>
            <a:r>
              <a:rPr lang="es-ES_tradnl" noProof="0" dirty="0"/>
              <a:t>Acompañar al menor o a la familia al lugar donde se presta el servicio. Agendar la cita para el/la menor y la familia y acompañarlos/as a la primera cita. Si prefieren ir solos/as, llamarlos después para ver cómo les fue y recordarles los pasos a seguir.</a:t>
            </a:r>
          </a:p>
          <a:p>
            <a:endParaRPr lang="es-ES_tradnl" noProof="0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9839B94A-4C8E-DEB7-3EF1-2A2C9752CC7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8021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i="1" noProof="0" dirty="0"/>
              <a:t>Al hacer remisiones, es necesario compartir cierta información personal con el otro actor o proveedor de servicios.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i="0" noProof="0" dirty="0"/>
              <a:t>Recordemos la norma no. 5 sobre el intercambio de información en la gestión de casos de protección de la infancia: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_tradnl" sz="1200" noProof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debe recopilar, gestionar, almacenar e intercambiar la información necesaria y actualizada para diseñar programas efectivos de protección de la infancia de forma confidencial y de acuerdo con el principio de “no causar daño” y el interés superior del menor</a:t>
            </a:r>
            <a:r>
              <a:rPr lang="es-ES_tradnl" sz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endParaRPr lang="es-ES_tradnl" i="0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37 del Cuaderno de ejercicios: Principios de protección de datos personales.</a:t>
            </a:r>
            <a:endParaRPr lang="es-ES_tradnl" noProof="0" dirty="0"/>
          </a:p>
          <a:p>
            <a:pPr lvl="1"/>
            <a:r>
              <a:rPr lang="es-ES_tradnl" noProof="0" dirty="0"/>
              <a:t>Haga un repaso de los principios de protección de datos personales.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525D52F-A25F-06B5-1ED1-18CD747C3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73F81F2-EAA9-2664-6E26-A6DA260B73A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3715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/>
              <a:t>INTRODUCCIÓN</a:t>
            </a:r>
          </a:p>
          <a:p>
            <a:r>
              <a:rPr lang="es-ES_tradnl" i="1" noProof="0" dirty="0"/>
              <a:t>Ahora vamos qué información es necesario que conozcan los proveedores de servicios. </a:t>
            </a:r>
          </a:p>
          <a:p>
            <a:r>
              <a:rPr lang="es-ES_tradnl" i="1" noProof="0" dirty="0"/>
              <a:t>Imaginemos que remitimos a Amina a un club juvenil que ofrece clases de competencias para la vida en la tarde. Amina podría asistir a estas sesiones y seguir sosteniendo a su familia. </a:t>
            </a:r>
          </a:p>
          <a:p>
            <a:r>
              <a:rPr lang="es-ES_tradnl" i="1" noProof="0" dirty="0"/>
              <a:t>Al hacer la remisión, ¿qué información habría que incluir en el formulario de remisión? ¿Qué información se debe compartir con el club juvenil? </a:t>
            </a:r>
          </a:p>
          <a:p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EN GRUPO (20 minutos)</a:t>
            </a:r>
            <a:endParaRPr lang="es-ES_tradnl" noProof="0" dirty="0"/>
          </a:p>
          <a:p>
            <a:r>
              <a:rPr lang="es-ES_tradnl" noProof="0" dirty="0"/>
              <a:t>Dibuje un formulario en el rotafolio/pizarra y escriba "Formulario de remisión de Amina".</a:t>
            </a:r>
          </a:p>
          <a:p>
            <a:r>
              <a:rPr lang="es-ES_tradnl" i="1" noProof="0" dirty="0"/>
              <a:t>¿Qué información se debe incluir en el formulario de remisión de Amina? Pueden pensar en esta pregunta en parejas.</a:t>
            </a:r>
          </a:p>
          <a:p>
            <a:r>
              <a:rPr lang="es-ES_tradnl" noProof="0" dirty="0"/>
              <a:t>Invite a voluntarios/as a que compartan sus respuestas.</a:t>
            </a:r>
          </a:p>
          <a:p>
            <a:r>
              <a:rPr lang="es-ES_tradnl" noProof="0" dirty="0"/>
              <a:t>Escriba las respuestas en el rotafolio/pizarra.</a:t>
            </a:r>
          </a:p>
          <a:p>
            <a:r>
              <a:rPr lang="es-ES_tradnl" noProof="0" dirty="0"/>
              <a:t>Pregunte a los/as participantes si falta añadir algo más.</a:t>
            </a:r>
          </a:p>
          <a:p>
            <a:r>
              <a:rPr lang="es-ES_tradnl" noProof="0" dirty="0"/>
              <a:t>Revise y complemente a partir de las respuestas a continuación.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lvl="0" indent="0">
              <a:buNone/>
            </a:pPr>
            <a:endParaRPr lang="es-ES_tradnl" noProof="0" dirty="0"/>
          </a:p>
          <a:p>
            <a:pPr marL="0" lvl="0" indent="0">
              <a:buNone/>
            </a:pPr>
            <a:r>
              <a:rPr lang="es-ES_tradnl" b="1" noProof="0" dirty="0"/>
              <a:t>POSIBLES RESPUESTAS</a:t>
            </a:r>
          </a:p>
          <a:p>
            <a:pPr lvl="0"/>
            <a:r>
              <a:rPr lang="es-ES_tradnl" noProof="0" dirty="0"/>
              <a:t>Fecha de remisión.</a:t>
            </a:r>
          </a:p>
          <a:p>
            <a:pPr lvl="0"/>
            <a:r>
              <a:rPr lang="es-ES_tradnl" noProof="0" dirty="0"/>
              <a:t>Nivel de prioridad.</a:t>
            </a:r>
          </a:p>
          <a:p>
            <a:pPr lvl="0"/>
            <a:r>
              <a:rPr lang="es-ES_tradnl" noProof="0" dirty="0"/>
              <a:t>Cómo recibió el caso de Amina (cómo llego). </a:t>
            </a:r>
          </a:p>
          <a:p>
            <a:pPr lvl="0"/>
            <a:r>
              <a:rPr lang="es-ES_tradnl" noProof="0" dirty="0"/>
              <a:t>Quién remite y quién recibe la remisión.</a:t>
            </a:r>
          </a:p>
          <a:p>
            <a:pPr lvl="0"/>
            <a:r>
              <a:rPr lang="es-ES_tradnl" noProof="0" dirty="0"/>
              <a:t>Información clave sobre el/la menor (nombre, edad, sexo, idioma, necesidades especiales de comunicación, dirección, número de teléfono).</a:t>
            </a:r>
          </a:p>
          <a:p>
            <a:pPr lvl="0"/>
            <a:r>
              <a:rPr lang="es-ES_tradnl" noProof="0" dirty="0"/>
              <a:t>Información clave sobre el cuidador/a.</a:t>
            </a:r>
          </a:p>
          <a:p>
            <a:pPr lvl="0"/>
            <a:r>
              <a:rPr lang="es-ES_tradnl" noProof="0" dirty="0"/>
              <a:t>Motivo de la remisión (¡no es necesario explicar toda la situación!)</a:t>
            </a:r>
          </a:p>
          <a:p>
            <a:pPr lvl="0"/>
            <a:r>
              <a:rPr lang="es-ES_tradnl" noProof="0" dirty="0"/>
              <a:t>Tipo de servicios solicitados.</a:t>
            </a:r>
          </a:p>
          <a:p>
            <a:pPr lvl="0"/>
            <a:r>
              <a:rPr lang="es-ES_tradnl" noProof="0" dirty="0"/>
              <a:t>Resultados esperados.</a:t>
            </a:r>
          </a:p>
          <a:p>
            <a:endParaRPr lang="es-ES_tradnl" noProof="0" dirty="0"/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39079BC-6FE6-6CC2-4674-1EB62DC08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CCE6661-75D1-79EE-2146-BE2F0E1FD67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6672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ACTIVIDAD EN GRUPO (10 minutos)</a:t>
            </a:r>
          </a:p>
          <a:p>
            <a:r>
              <a:rPr lang="es-ES_tradnl" noProof="0" dirty="0"/>
              <a:t>Guíe a los/as participantes a las </a:t>
            </a:r>
            <a:r>
              <a:rPr lang="es-ES_tradnl" b="1" noProof="0" dirty="0"/>
              <a:t>páginas 164-166 del Cuaderno de ejercicios: Formulario de remisión.</a:t>
            </a:r>
          </a:p>
          <a:p>
            <a:r>
              <a:rPr lang="es-ES_tradnl" noProof="0" dirty="0"/>
              <a:t>Repase el formulario con los/as participantes. </a:t>
            </a:r>
          </a:p>
          <a:p>
            <a:r>
              <a:rPr lang="es-ES_tradnl" noProof="0" dirty="0"/>
              <a:t>Conéctelo con el ejercicio anterior.</a:t>
            </a:r>
          </a:p>
          <a:p>
            <a:r>
              <a:rPr lang="es-ES_tradnl" i="1" noProof="0" dirty="0"/>
              <a:t>¿Hay alguna pregunta o alguien necesita una aclaración?</a:t>
            </a:r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A05086B-B5F8-52FA-98D8-A2B47B939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2422B8D-90BC-7B1F-90DF-0B4A3E63263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152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INTRODUCCIÓN</a:t>
            </a:r>
          </a:p>
          <a:p>
            <a:r>
              <a:rPr lang="es-ES_tradnl" noProof="0" dirty="0"/>
              <a:t>Guíe a los/as participantes a la </a:t>
            </a:r>
            <a:r>
              <a:rPr lang="es-ES_tradnl" b="1" noProof="0" dirty="0"/>
              <a:t>página 149 del Cuaderno de ejercicios: Recapitulación del módulo 8: Formulación del plan de caso.</a:t>
            </a:r>
          </a:p>
          <a:p>
            <a:r>
              <a:rPr lang="es-ES_tradnl" noProof="0" dirty="0"/>
              <a:t>Divida a los/as participantes en parejas. </a:t>
            </a:r>
          </a:p>
          <a:p>
            <a:r>
              <a:rPr lang="es-ES_tradnl" i="1" noProof="0" dirty="0"/>
              <a:t>En parejas:</a:t>
            </a:r>
          </a:p>
          <a:p>
            <a:pPr lvl="1"/>
            <a:r>
              <a:rPr lang="es-ES_tradnl" i="1" noProof="0" dirty="0"/>
              <a:t>conversen sobre las preguntas en el cuadernos de ejercicios.</a:t>
            </a:r>
          </a:p>
          <a:p>
            <a:pPr lvl="1"/>
            <a:r>
              <a:rPr lang="es-ES_tradnl" i="1" noProof="0" dirty="0"/>
              <a:t>escriban sus respuestas.</a:t>
            </a:r>
          </a:p>
          <a:p>
            <a:pPr lvl="1"/>
            <a:r>
              <a:rPr lang="es-ES_tradnl" i="1" noProof="0" dirty="0"/>
              <a:t>este ejercicio es un repaso, no una evaluación.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ACTIVIDAD EN PAREJAS (10 minutos)</a:t>
            </a:r>
          </a:p>
          <a:p>
            <a:r>
              <a:rPr lang="es-ES_tradnl" noProof="0" dirty="0"/>
              <a:t>Dé 10 minutos a los/as participantes para hacer la actividad.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DEBATE EN GRUPO (5 minutos)</a:t>
            </a:r>
            <a:endParaRPr lang="es-ES_tradnl" noProof="0" dirty="0"/>
          </a:p>
          <a:p>
            <a:r>
              <a:rPr lang="es-ES_tradnl" noProof="0" dirty="0"/>
              <a:t>Pídale a voluntarios/as que compartan sus ideas.</a:t>
            </a:r>
          </a:p>
          <a:p>
            <a:r>
              <a:rPr lang="es-ES_tradnl" noProof="0" dirty="0"/>
              <a:t>Revise y complemente a partir de las siguientes respuestas.</a:t>
            </a:r>
          </a:p>
          <a:p>
            <a:pPr marL="0" indent="0">
              <a:buNone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noProof="0" dirty="0"/>
          </a:p>
          <a:p>
            <a:pPr marL="0" indent="0">
              <a:buNone/>
            </a:pPr>
            <a:r>
              <a:rPr lang="es-ES_tradnl" b="1" noProof="0" dirty="0"/>
              <a:t>RESPUESTAS</a:t>
            </a:r>
          </a:p>
          <a:p>
            <a:r>
              <a:rPr lang="es-ES_tradnl" b="1" noProof="0" dirty="0"/>
              <a:t>Pregunta 1: </a:t>
            </a:r>
            <a:r>
              <a:rPr lang="es-ES_tradnl" sz="1200" u="none" dirty="0"/>
              <a:t>¿Qué enfoque debe aplicar el/la asistente social al </a:t>
            </a:r>
            <a:r>
              <a:rPr lang="es-ES_tradnl" sz="1200" dirty="0"/>
              <a:t>formular el plan </a:t>
            </a:r>
            <a:r>
              <a:rPr lang="es-ES_tradnl" sz="1200" u="none" dirty="0"/>
              <a:t>de caso?</a:t>
            </a:r>
            <a:endParaRPr lang="es-ES_tradnl" sz="1200" dirty="0"/>
          </a:p>
          <a:p>
            <a:pPr lvl="1"/>
            <a:r>
              <a:rPr lang="es-ES_tradnl" noProof="0" dirty="0"/>
              <a:t>Un enfoque centrado en las fortalezas, participativo y </a:t>
            </a:r>
            <a:r>
              <a:rPr lang="es-ES_tradnl" noProof="0" dirty="0" err="1"/>
              <a:t>empoderador</a:t>
            </a:r>
            <a:r>
              <a:rPr lang="es-ES_tradnl" noProof="0" dirty="0"/>
              <a:t>.</a:t>
            </a:r>
          </a:p>
          <a:p>
            <a:pPr lvl="1"/>
            <a:r>
              <a:rPr lang="es-ES_tradnl" noProof="0" dirty="0"/>
              <a:t>Invite a voluntarios/as que puedan explicar con sus propias palabras qué implica cada uno de estos enfoques clave.</a:t>
            </a:r>
          </a:p>
          <a:p>
            <a:pPr marL="0" indent="0">
              <a:buNone/>
            </a:pPr>
            <a:endParaRPr lang="es-ES_tradnl" b="1" noProof="0" dirty="0"/>
          </a:p>
          <a:p>
            <a:pPr marL="0" indent="0">
              <a:buNone/>
            </a:pPr>
            <a:r>
              <a:rPr lang="es-ES_tradnl" b="1" noProof="0" dirty="0"/>
              <a:t>CONTINÚA EN LA SIGUIENTE DIAPOSITIVA </a:t>
            </a:r>
            <a:r>
              <a:rPr lang="es-ES_tradnl" b="1" noProof="0" dirty="0">
                <a:sym typeface="Wingdings" panose="05000000000000000000" pitchFamily="2" charset="2"/>
              </a:rPr>
              <a:t></a:t>
            </a:r>
            <a:endParaRPr lang="es-ES_tradnl" noProof="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5340D7A-410B-373D-87B8-85C9B6661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431755A-244E-DAC4-2664-D8BFC462C2A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5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b="1" noProof="0" dirty="0">
                <a:sym typeface="Arial"/>
              </a:rPr>
              <a:t>EXPLICAR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r>
              <a:rPr lang="es-ES_tradnl" i="1" noProof="0" dirty="0"/>
              <a:t>¿Hay alguna pregunta o alguien necesita una aclaración?</a:t>
            </a:r>
          </a:p>
          <a:p>
            <a:r>
              <a:rPr lang="es-ES_tradnl" i="1" noProof="0" dirty="0"/>
              <a:t>En la próxima sesión concluiremos este módulo.</a:t>
            </a:r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41D6CF7-649D-0146-FA68-CCC763843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2C23AE01-E6C2-1261-067C-C121547F01F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50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73376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SESIÓN 6 </a:t>
            </a:r>
            <a:br>
              <a:rPr lang="es-ES_tradnl" b="1" noProof="0" dirty="0">
                <a:sym typeface="Arial"/>
              </a:rPr>
            </a:br>
            <a:r>
              <a:rPr lang="es-ES_tradnl" b="1" noProof="0" dirty="0">
                <a:sym typeface="Arial"/>
              </a:rPr>
              <a:t>DURACIÓN: 0h30</a:t>
            </a:r>
            <a:endParaRPr lang="es-ES_tradnl" noProof="0" dirty="0">
              <a:sym typeface="Arial"/>
            </a:endParaRPr>
          </a:p>
          <a:p>
            <a:endParaRPr lang="es-ES_tradnl" noProof="0" dirty="0">
              <a:sym typeface="Arial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2C000708-D90F-A130-D5AF-3E2B2163D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3994934C-AE2B-AB3D-6BC2-431E1808592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51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1100" b="1" noProof="0" dirty="0">
                <a:sym typeface="Arial"/>
              </a:rPr>
              <a:t>INTRODUCCIÓN</a:t>
            </a:r>
          </a:p>
          <a:p>
            <a:r>
              <a:rPr lang="es-ES_tradnl" sz="1100" noProof="0" dirty="0">
                <a:sym typeface="Arial"/>
              </a:rPr>
              <a:t>Guíe a los/as participantes a la </a:t>
            </a:r>
            <a:r>
              <a:rPr lang="es-ES_tradnl" sz="1100" b="1" noProof="0" dirty="0">
                <a:sym typeface="Arial"/>
              </a:rPr>
              <a:t>página 167 del Cuaderno de ejercicios: Objetivos de aprendizaje</a:t>
            </a:r>
          </a:p>
          <a:p>
            <a:r>
              <a:rPr lang="es-ES_tradnl" sz="1100" i="1" noProof="0" dirty="0">
                <a:sym typeface="Arial"/>
              </a:rPr>
              <a:t>Ahora nos dedicaremos a repasar los objetivos de aprendizaje (Consultar la </a:t>
            </a:r>
            <a:r>
              <a:rPr lang="es-ES_tradnl" sz="1100" b="1" i="1" noProof="0" dirty="0">
                <a:sym typeface="Arial"/>
              </a:rPr>
              <a:t>página 150 del</a:t>
            </a:r>
            <a:r>
              <a:rPr lang="es-ES_tradnl" sz="1100" i="1" noProof="0" dirty="0">
                <a:sym typeface="Arial"/>
              </a:rPr>
              <a:t> </a:t>
            </a:r>
            <a:r>
              <a:rPr lang="es-ES_tradnl" sz="1100" b="1" i="1" noProof="0" dirty="0">
                <a:sym typeface="Arial"/>
              </a:rPr>
              <a:t>Cuaderno de ejercicios</a:t>
            </a:r>
            <a:r>
              <a:rPr lang="es-ES_tradnl" sz="1100" i="1" noProof="0" dirty="0">
                <a:sym typeface="Arial"/>
              </a:rPr>
              <a:t>) y a reflexionar sobre los logros alcanzados al final de esta formación.</a:t>
            </a:r>
          </a:p>
          <a:p>
            <a:r>
              <a:rPr lang="es-ES_tradnl" sz="1100" i="1" noProof="0" dirty="0">
                <a:sym typeface="Arial"/>
              </a:rPr>
              <a:t>Es posible que para alcanzar todos los objetivos de aprendizaje necesitemos más información, más apoyo del supervisor o más tiempo para poner en práctica lo aprendido.</a:t>
            </a:r>
          </a:p>
          <a:p>
            <a:r>
              <a:rPr lang="es-ES_tradnl" sz="1100" i="1" noProof="0" dirty="0">
                <a:sym typeface="Arial"/>
              </a:rPr>
              <a:t>Piensen en la formación y respondan a las preguntas sobre los objetivos de aprendizaje en su cuaderno de ejercicios. </a:t>
            </a:r>
          </a:p>
          <a:p>
            <a:pPr marL="0" indent="0">
              <a:buNone/>
            </a:pPr>
            <a:endParaRPr lang="es-ES_tradnl" sz="1100" b="1" noProof="0" dirty="0">
              <a:sym typeface="Arial"/>
            </a:endParaRPr>
          </a:p>
          <a:p>
            <a:pPr marL="0" indent="0">
              <a:buNone/>
            </a:pPr>
            <a:r>
              <a:rPr lang="es-ES_tradnl" sz="1100" b="1" noProof="0" dirty="0">
                <a:sym typeface="Arial"/>
              </a:rPr>
              <a:t>ACTIVIDAD INDIVIDUAL (5 minutos)</a:t>
            </a:r>
            <a:endParaRPr lang="es-ES_tradnl" sz="1100" i="1" noProof="0" dirty="0"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s-ES_tradnl" sz="1100" noProof="0" dirty="0"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ES_tradnl" sz="1100" b="1" noProof="0" dirty="0">
                <a:sym typeface="Arial"/>
              </a:rPr>
              <a:t>DEBATE GENERAL (5 minutos)</a:t>
            </a:r>
          </a:p>
          <a:p>
            <a:r>
              <a:rPr lang="es-ES_tradnl" sz="1100" i="1" dirty="0">
                <a:sym typeface="Arial"/>
              </a:rPr>
              <a:t>¿</a:t>
            </a:r>
            <a:r>
              <a:rPr lang="es-ES_tradnl" sz="1100" i="1" noProof="0" dirty="0">
                <a:sym typeface="Arial"/>
              </a:rPr>
              <a:t>Alguien quiere compartir sus reflexiones?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100" i="1" noProof="0" dirty="0">
                <a:sym typeface="Arial"/>
              </a:rPr>
              <a:t>¿Qué objetivos de aprendizaje requieren que contemos con más información, más tiempo de práctica o más apoyo para alcanzarlos plenamente?</a:t>
            </a:r>
            <a:endParaRPr lang="es-ES_tradnl" sz="1100" i="1" dirty="0">
              <a:sym typeface="Arial"/>
            </a:endParaRPr>
          </a:p>
          <a:p>
            <a:pPr lvl="1"/>
            <a:r>
              <a:rPr lang="es-ES_tradnl" sz="1100" i="1" noProof="0" dirty="0">
                <a:sym typeface="Arial"/>
              </a:rPr>
              <a:t>¿En qué áreas o aspectos de la formación cree que tiene mayor confianza/conocimiento ahora?</a:t>
            </a:r>
          </a:p>
          <a:p>
            <a:endParaRPr lang="es-ES_tradnl" sz="1100" i="1" noProof="0" dirty="0">
              <a:sym typeface="Arial"/>
            </a:endParaRPr>
          </a:p>
          <a:p>
            <a:pPr marL="0" indent="0">
              <a:buNone/>
            </a:pPr>
            <a:r>
              <a:rPr lang="es-ES_tradnl" sz="1100" b="1" noProof="0" dirty="0">
                <a:sym typeface="Arial"/>
              </a:rPr>
              <a:t>INTRODUCCIÓN</a:t>
            </a:r>
          </a:p>
          <a:p>
            <a:r>
              <a:rPr lang="es-ES_tradnl" sz="1100" noProof="0" dirty="0">
                <a:sym typeface="Arial"/>
              </a:rPr>
              <a:t>Continúe en la </a:t>
            </a:r>
            <a:r>
              <a:rPr lang="es-ES_tradnl" sz="1100" b="1" noProof="0" dirty="0">
                <a:sym typeface="Arial"/>
              </a:rPr>
              <a:t>página 167 del Cuaderno de ejercicios: Reflexión</a:t>
            </a:r>
          </a:p>
          <a:p>
            <a:r>
              <a:rPr lang="es-ES_tradnl" sz="1100" i="1" noProof="0" dirty="0">
                <a:sym typeface="Arial"/>
              </a:rPr>
              <a:t>¿Qué ha llamado su atención?</a:t>
            </a:r>
          </a:p>
          <a:p>
            <a:r>
              <a:rPr lang="es-ES_tradnl" sz="1100" i="1" noProof="0" dirty="0">
                <a:sym typeface="Arial"/>
              </a:rPr>
              <a:t>¿Qué ha sido difícil?</a:t>
            </a:r>
          </a:p>
          <a:p>
            <a:r>
              <a:rPr lang="es-ES_tradnl" sz="1100" i="1" noProof="0" dirty="0">
                <a:sym typeface="Arial"/>
              </a:rPr>
              <a:t>¿Sobre qué le gustaría aprender más?</a:t>
            </a:r>
          </a:p>
          <a:p>
            <a:pPr marL="0" indent="0">
              <a:buNone/>
            </a:pPr>
            <a:endParaRPr lang="es-ES_tradnl" sz="1100" noProof="0" dirty="0">
              <a:sym typeface="Arial"/>
            </a:endParaRPr>
          </a:p>
          <a:p>
            <a:pPr marL="0" indent="0">
              <a:buNone/>
            </a:pPr>
            <a:r>
              <a:rPr lang="es-ES_tradnl" sz="1100" b="1" noProof="0" dirty="0">
                <a:sym typeface="Arial"/>
              </a:rPr>
              <a:t>ACTIVIDAD INDIVIDUAL (5 minutos)</a:t>
            </a:r>
          </a:p>
          <a:p>
            <a:pPr marL="0" indent="0">
              <a:buNone/>
            </a:pPr>
            <a:endParaRPr lang="es-ES_tradnl" sz="1100" noProof="0" dirty="0">
              <a:sym typeface="Arial"/>
            </a:endParaRPr>
          </a:p>
          <a:p>
            <a:pPr marL="0" indent="0">
              <a:buNone/>
            </a:pPr>
            <a:r>
              <a:rPr lang="es-ES_tradnl" sz="1100" b="1" noProof="0" dirty="0">
                <a:sym typeface="Arial"/>
              </a:rPr>
              <a:t>DEBATE GENERAL (5 minutos)</a:t>
            </a:r>
          </a:p>
          <a:p>
            <a:r>
              <a:rPr lang="es-ES_tradnl" i="1" noProof="0" dirty="0">
                <a:sym typeface="Arial"/>
              </a:rPr>
              <a:t>¿Alguien quiere compartir sus reflexiones?</a:t>
            </a:r>
          </a:p>
          <a:p>
            <a:pPr lvl="1"/>
            <a:r>
              <a:rPr lang="es-ES_tradnl" i="1" noProof="0" dirty="0">
                <a:sym typeface="Arial"/>
              </a:rPr>
              <a:t>¿Algo que hayan aprendido hoy?</a:t>
            </a:r>
          </a:p>
          <a:p>
            <a:pPr lvl="1"/>
            <a:r>
              <a:rPr lang="es-ES_tradnl" i="1" noProof="0" dirty="0">
                <a:sym typeface="Arial"/>
              </a:rPr>
              <a:t>¿Algún tema sobre el que quieran saber más?</a:t>
            </a:r>
          </a:p>
          <a:p>
            <a:r>
              <a:rPr lang="es-ES_tradnl" i="0" noProof="0" dirty="0">
                <a:sym typeface="Arial"/>
              </a:rPr>
              <a:t>Infórmeles cuándo iniciará el siguiente módulo de la formación.</a:t>
            </a:r>
          </a:p>
          <a:p>
            <a:r>
              <a:rPr lang="es-ES_tradnl" i="0" noProof="0" dirty="0">
                <a:sym typeface="Arial"/>
              </a:rPr>
              <a:t>Agradezca a los/as participantes su participación.</a:t>
            </a:r>
            <a:endParaRPr lang="es-ES_tradnl" sz="1100" noProof="0" dirty="0">
              <a:sym typeface="Arial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BBF40BE-5C4B-1FF0-7818-05340FF23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8A6FB822-A465-BC23-81B7-A7611E0A66C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52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0230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/>
              <a:t>EJERCICIO DE AUTOCUIDADO (Relajación, 10 minutos)</a:t>
            </a:r>
          </a:p>
          <a:p>
            <a:r>
              <a:rPr lang="es-ES_tradnl" i="1" noProof="0" dirty="0">
                <a:sym typeface="Arial"/>
              </a:rPr>
              <a:t>A continuación vamos a practicar una técnica sencilla para reducir el estrés y calmarnos. Este ejercicio nos ayuda a calmar nuestra mente y a detener el flujo de pensamientos negativos. Empecemos.</a:t>
            </a:r>
          </a:p>
          <a:p>
            <a:pPr lvl="1"/>
            <a:r>
              <a:rPr lang="es-ES_tradnl" i="1" noProof="0" dirty="0">
                <a:sym typeface="Arial"/>
              </a:rPr>
              <a:t>Fijemos la vista en un punto alejado de nosotros/as (cualquier cosa).</a:t>
            </a:r>
          </a:p>
          <a:p>
            <a:pPr lvl="1"/>
            <a:r>
              <a:rPr lang="es-ES_tradnl" i="1" noProof="0" dirty="0">
                <a:sym typeface="Arial"/>
              </a:rPr>
              <a:t>Démonos cuenta de que podemos ver alrededor de ese punto sin tener que mover los ojos. No movamos la cabeza ni los ojos.</a:t>
            </a:r>
          </a:p>
          <a:p>
            <a:pPr lvl="1"/>
            <a:r>
              <a:rPr lang="es-ES_tradnl" i="1" noProof="0" dirty="0">
                <a:sym typeface="Arial"/>
              </a:rPr>
              <a:t>Observemos todo lo que podamos ver en ese punto y a nuestro alrededor sin mover la cabeza ni los ojos.</a:t>
            </a:r>
          </a:p>
          <a:p>
            <a:pPr lvl="1"/>
            <a:r>
              <a:rPr lang="es-ES_tradnl" i="1" noProof="0" dirty="0">
                <a:sym typeface="Arial"/>
              </a:rPr>
              <a:t>Observemos el área por encima de ese punto y luego por debajo de ese punto. Y todo el espacio a los lados de ese punto.</a:t>
            </a:r>
          </a:p>
          <a:p>
            <a:pPr lvl="1"/>
            <a:r>
              <a:rPr lang="es-ES_tradnl" i="1" noProof="0" dirty="0">
                <a:sym typeface="Arial"/>
              </a:rPr>
              <a:t>Llevemos nuestra conciencia desde ese punto hacia los lados de nuestra cabeza. Y luego, hasta la parte superior de nuestra cabeza y luego hasta debajo de nuestro mentón.</a:t>
            </a:r>
          </a:p>
          <a:p>
            <a:pPr lvl="1"/>
            <a:r>
              <a:rPr lang="es-ES_tradnl" i="1" noProof="0" dirty="0">
                <a:sym typeface="Arial"/>
              </a:rPr>
              <a:t>Démonos cuenta de que podemos concentrarnos en ese punto y ser conscientes de todo eso al mismo tiempo.</a:t>
            </a:r>
          </a:p>
          <a:p>
            <a:pPr lvl="1"/>
            <a:r>
              <a:rPr lang="es-ES_tradnl" i="1" noProof="0" dirty="0">
                <a:sym typeface="Arial"/>
              </a:rPr>
              <a:t>Imaginemos que podemos ver todo lo que hay detrás de nosotros/as y todo lo que hay a nuestro alrededor a 360 grados. Tomemos conciencia de todo lo que hay en ese espacio. Hagámoslo por unos segundos.</a:t>
            </a:r>
          </a:p>
          <a:p>
            <a:pPr lvl="1"/>
            <a:r>
              <a:rPr lang="es-ES_tradnl" i="1" noProof="0" dirty="0">
                <a:sym typeface="Arial"/>
              </a:rPr>
              <a:t>Permitimos que nuestra atención regrese a ese punto en la distancia, permitamos que se concentre ahora solo en ese punto. Parpadeemos con normalidad. Volvamos a centrar nuestra atención en el presente.</a:t>
            </a:r>
          </a:p>
          <a:p>
            <a:pPr lvl="1"/>
            <a:r>
              <a:rPr lang="es-ES_tradnl" i="1" noProof="0" dirty="0">
                <a:sym typeface="Arial"/>
              </a:rPr>
              <a:t>Ahora, cerremos los ojos y quedémonos en silencio. Deberíamos notar que estamos mucho más tranquilos/as.</a:t>
            </a:r>
          </a:p>
          <a:p>
            <a:pPr lvl="1"/>
            <a:r>
              <a:rPr lang="es-ES_tradnl" i="1" noProof="0" dirty="0">
                <a:sym typeface="Arial"/>
              </a:rPr>
              <a:t>Cuanto más lo hagamos Y cuanto más tiempo lo hagamos, más tranquilos estaremos.</a:t>
            </a:r>
          </a:p>
          <a:p>
            <a:pPr marL="0" indent="0">
              <a:buNone/>
            </a:pPr>
            <a:endParaRPr lang="es-ES_tradnl" noProof="0" dirty="0">
              <a:sym typeface="Arial"/>
            </a:endParaRPr>
          </a:p>
          <a:p>
            <a:pPr marL="0" indent="0">
              <a:buNone/>
            </a:pPr>
            <a:r>
              <a:rPr lang="es-ES_tradnl" b="1" noProof="0" dirty="0">
                <a:sym typeface="Arial"/>
              </a:rPr>
              <a:t>CONCLUSIÓN</a:t>
            </a:r>
          </a:p>
          <a:p>
            <a:r>
              <a:rPr lang="es-ES_tradnl" i="1" noProof="0" dirty="0">
                <a:sym typeface="Arial"/>
              </a:rPr>
              <a:t>¿Cómo se sienten? ¿Qué opinan del ejercicio?</a:t>
            </a:r>
          </a:p>
          <a:p>
            <a:r>
              <a:rPr lang="es-ES_tradnl" noProof="0" dirty="0">
                <a:sym typeface="Arial"/>
              </a:rPr>
              <a:t>Agradézcales por su participación.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noProof="0" dirty="0"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ES_tradnl" noProof="0" dirty="0">
                <a:sym typeface="Arial"/>
              </a:rPr>
              <a:t>Fuente: Oliver Armstrong, experto en el manejo de la ansiedad.</a:t>
            </a:r>
          </a:p>
          <a:p>
            <a:pPr marL="0" indent="0">
              <a:buNone/>
            </a:pPr>
            <a:endParaRPr lang="es-ES_tradnl" noProof="0" dirty="0">
              <a:sym typeface="Arial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076A45B-8D8B-7DCA-C62F-C84B6D719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A6033F4-B852-C74B-4532-76FA4C599B1F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53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01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 txBox="1">
            <a:spLocks noGrp="1"/>
          </p:cNvSpPr>
          <p:nvPr>
            <p:ph type="body" idx="1"/>
          </p:nvPr>
        </p:nvSpPr>
        <p:spPr>
          <a:xfrm>
            <a:off x="477838" y="460375"/>
            <a:ext cx="6143624" cy="9211334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b="1" noProof="0" dirty="0"/>
              <a:t>Pregunta 2: </a:t>
            </a:r>
            <a:r>
              <a:rPr lang="es-ES_tradnl" sz="1200" u="none" dirty="0"/>
              <a:t>¿Cuál es la estructura de una reunión para formular un plan de caso? (Paso a paso)</a:t>
            </a:r>
            <a:r>
              <a:rPr lang="es-ES_tradnl" noProof="0" dirty="0"/>
              <a:t> </a:t>
            </a:r>
          </a:p>
          <a:p>
            <a:pPr lvl="1"/>
            <a:r>
              <a:rPr lang="es-ES_tradnl" noProof="0" dirty="0"/>
              <a:t>1 Explorar el problema.</a:t>
            </a:r>
          </a:p>
          <a:p>
            <a:pPr lvl="1"/>
            <a:r>
              <a:rPr lang="es-ES_tradnl" noProof="0" dirty="0"/>
              <a:t>2 Acordar el objetivo general y el cronograma.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noProof="0" dirty="0"/>
              <a:t>3 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Considerar distintas acciones y opciones para alcanzar el objetivo</a:t>
            </a:r>
            <a:r>
              <a:rPr lang="es-ES_tradnl" noProof="0" dirty="0"/>
              <a:t>.</a:t>
            </a:r>
          </a:p>
          <a:p>
            <a:pPr lvl="1"/>
            <a:r>
              <a:rPr lang="es-ES_tradnl" noProof="0" dirty="0"/>
              <a:t>4 Acordar un plan de seguimiento y revisión.</a:t>
            </a:r>
          </a:p>
          <a:p>
            <a:pPr lvl="1"/>
            <a:r>
              <a:rPr lang="es-ES_tradnl" noProof="0" dirty="0"/>
              <a:t>5 Documentar y hacer seguimiento.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b="1" noProof="0" dirty="0"/>
              <a:t>Pregunta 3: </a:t>
            </a:r>
            <a:r>
              <a:rPr lang="es-ES_tradnl" sz="1200" u="none" dirty="0"/>
              <a:t>¿Cuáles son los criterios para definir un objetivo en el plan de caso? (SMART)</a:t>
            </a:r>
            <a:r>
              <a:rPr lang="es-ES_tradnl" noProof="0" dirty="0"/>
              <a:t> </a:t>
            </a:r>
          </a:p>
          <a:p>
            <a:pPr lvl="1"/>
            <a:r>
              <a:rPr lang="es-ES_tradnl" noProof="0" dirty="0"/>
              <a:t>Específico = un enfoque claro y preciso: "quién" hace "qué". </a:t>
            </a:r>
          </a:p>
          <a:p>
            <a:pPr lvl="1"/>
            <a:r>
              <a:rPr lang="es-ES_tradnl" noProof="0" dirty="0"/>
              <a:t>Medible = posibilidad de medir o identificar si el objetivo se alcanzó.</a:t>
            </a:r>
          </a:p>
          <a:p>
            <a:pPr lvl="1"/>
            <a:r>
              <a:rPr lang="es-ES_tradnl" noProof="0" dirty="0"/>
              <a:t>Alcanzable = a partir de los recursos y servicios disponibles.</a:t>
            </a:r>
          </a:p>
          <a:p>
            <a:pPr lvl="1"/>
            <a:r>
              <a:rPr lang="es-ES_tradnl" noProof="0" dirty="0"/>
              <a:t>Pertinente = acorde a las necesidades identificadas.</a:t>
            </a:r>
          </a:p>
          <a:p>
            <a:pPr lvl="1"/>
            <a:r>
              <a:rPr lang="es-ES_tradnl" noProof="0" dirty="0"/>
              <a:t>Plazo = por un tiempo limitado.</a:t>
            </a:r>
          </a:p>
          <a:p>
            <a:endParaRPr lang="es-ES_tradnl" noProof="0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D3744E2-8195-E3CC-1093-4E8B51EB0243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139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>
                <a:sym typeface="Arial"/>
              </a:rPr>
              <a:t>EXPLICAR</a:t>
            </a:r>
          </a:p>
          <a:p>
            <a:r>
              <a:rPr lang="es-ES_tradnl" dirty="0"/>
              <a:t>Haga un repaso del proceso de gestión de casos. </a:t>
            </a:r>
          </a:p>
          <a:p>
            <a:pPr lvl="0"/>
            <a:r>
              <a:rPr lang="es-ES_tradnl" noProof="0" dirty="0"/>
              <a:t>Explíqueles en qué momento del proceso ocurre se lleva a cabo la implementación del plan de caso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10520ED-21AA-AD9C-E6E7-6740DB96E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E3773984-D496-F77A-CCBA-B317FF903C8F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7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noProof="0" dirty="0"/>
              <a:t>Presente el contenido de la diapositiva.</a:t>
            </a:r>
            <a:endParaRPr lang="es-ES_tradnl" noProof="0" dirty="0">
              <a:sym typeface="Arial"/>
            </a:endParaRPr>
          </a:p>
          <a:p>
            <a:r>
              <a:rPr lang="es-ES_tradnl" i="1" noProof="0" dirty="0"/>
              <a:t>Este módulo se enfoca en el cuarto paso de la gestión de casos. </a:t>
            </a:r>
          </a:p>
          <a:p>
            <a:r>
              <a:rPr lang="es-ES_tradnl" i="1" noProof="0" dirty="0">
                <a:sym typeface="Helvetica Neue"/>
              </a:rPr>
              <a:t>En este módulo hablaremos de distintas formas en que podemos brindar apoyo, coordinar servicios para los/as menores y gestionar la información. </a:t>
            </a:r>
          </a:p>
          <a:p>
            <a:r>
              <a:rPr lang="es-ES_tradnl" i="1" noProof="0" dirty="0"/>
              <a:t>¿Hay alguna pregunta o alguien necesita una aclaración?</a:t>
            </a:r>
          </a:p>
          <a:p>
            <a:r>
              <a:rPr lang="es-ES_tradnl" i="1" noProof="0" dirty="0"/>
              <a:t>Pueden consultar los objetivos de aprendizaje en </a:t>
            </a:r>
            <a:r>
              <a:rPr lang="es-ES_tradnl" b="1" i="1" noProof="0" dirty="0"/>
              <a:t>la página 150: Objetivos de aprendizaje del Cuaderno de ejercicios.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8B38B2C-DEE3-F7D2-ACF1-25B3B5684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1D9363A3-F2A6-9FB2-0AD2-4A942B991E8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8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SESIÓN 2 </a:t>
            </a:r>
            <a:br>
              <a:rPr lang="es-ES_tradnl" b="1" noProof="0" dirty="0">
                <a:sym typeface="Arial"/>
              </a:rPr>
            </a:br>
            <a:r>
              <a:rPr lang="es-ES_tradnl" b="1" noProof="0" dirty="0">
                <a:sym typeface="Arial"/>
              </a:rPr>
              <a:t>DURACIÓN: 0h15</a:t>
            </a:r>
          </a:p>
          <a:p>
            <a:pPr marL="0" indent="0">
              <a:buNone/>
            </a:pPr>
            <a:r>
              <a:rPr lang="es-ES_tradnl" noProof="0" dirty="0">
                <a:sym typeface="Arial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s-ES_tradnl" noProof="0" dirty="0">
              <a:sym typeface="Arial"/>
            </a:endParaRPr>
          </a:p>
          <a:p>
            <a:pPr marL="0" indent="0">
              <a:buNone/>
            </a:pPr>
            <a:r>
              <a:rPr lang="es-ES_tradnl" b="1" noProof="0" dirty="0">
                <a:sym typeface="Arial"/>
              </a:rPr>
              <a:t>EXPLICAR</a:t>
            </a:r>
          </a:p>
          <a:p>
            <a:r>
              <a:rPr lang="es-ES_tradnl" i="1" noProof="0" dirty="0"/>
              <a:t>Parte de la función del asistente social es:</a:t>
            </a:r>
          </a:p>
          <a:p>
            <a:pPr lvl="1"/>
            <a:r>
              <a:rPr lang="es-ES_tradnl" i="1" noProof="0" dirty="0"/>
              <a:t>ofrecer información.</a:t>
            </a:r>
          </a:p>
          <a:p>
            <a:pPr lvl="1"/>
            <a:r>
              <a:rPr lang="es-ES_tradnl" i="1" noProof="0" dirty="0"/>
              <a:t>abogar o defender los derechos del menor.</a:t>
            </a:r>
          </a:p>
          <a:p>
            <a:endParaRPr lang="es-ES_tradnl" noProof="0" dirty="0"/>
          </a:p>
          <a:p>
            <a:endParaRPr lang="es-ES_tradnl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9043307-5D5D-A82A-799B-848556CF8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BCE8903-CB22-8E4D-3062-FE70614EE39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22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37A7-AB2D-D093-B442-F832AA76C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9E3A4-5E5B-C116-CF10-433F3847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ACA3D-568A-40CD-8DC7-573B659C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E6D15-7066-56ED-33F2-6BD78583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4CC59-E5CA-44AE-C982-F263E010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614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0DEE-AB57-48E0-37F7-3E4E89D3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692FE-B4DB-567D-ACBD-A4AF98370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0F6C8-AD7C-E31D-D6B9-9AC0F1BE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3253A-921F-A0CC-2714-B947982A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8DECD-9409-C046-E0B9-A813A299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5809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25B70-2AFB-0F28-E7C6-D9B02156B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87E79-4D14-3990-CDEA-BD5B77C03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F5284-0DCC-7A1B-2AAA-93D1CAA7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D5FB-8617-9E88-19DA-78765DBF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4F673-7B44-3232-70F5-36D54280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456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A8BE9D00-E3B6-4C8A-9850-E680BFE2727A}"/>
              </a:ext>
            </a:extLst>
          </p:cNvPr>
          <p:cNvSpPr/>
          <p:nvPr userDrawn="1"/>
        </p:nvSpPr>
        <p:spPr>
          <a:xfrm>
            <a:off x="0" y="0"/>
            <a:ext cx="5811000" cy="6858000"/>
          </a:xfrm>
          <a:prstGeom prst="homePlate">
            <a:avLst>
              <a:gd name="adj" fmla="val 252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D0172625-8E54-4F58-8621-F7FE15D63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385" y="3099692"/>
            <a:ext cx="4015311" cy="56216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9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B44FDF81-8ADA-496B-B92F-CF22EC5DCC7F}"/>
              </a:ext>
            </a:extLst>
          </p:cNvPr>
          <p:cNvSpPr/>
          <p:nvPr userDrawn="1"/>
        </p:nvSpPr>
        <p:spPr>
          <a:xfrm rot="1782986">
            <a:off x="657418" y="1353464"/>
            <a:ext cx="4749573" cy="4094457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7F4B93-D5FC-4BC1-ACC8-42A00E6E8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548" y="3099692"/>
            <a:ext cx="4015311" cy="562168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472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0BEFEC-EC87-4309-BFFA-7F010E02C918}"/>
              </a:ext>
            </a:extLst>
          </p:cNvPr>
          <p:cNvSpPr/>
          <p:nvPr userDrawn="1"/>
        </p:nvSpPr>
        <p:spPr>
          <a:xfrm>
            <a:off x="0" y="-1"/>
            <a:ext cx="12192000" cy="9855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5FD31-A1B4-42BF-B5CB-087E7BAA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F5C67-A94F-756F-4408-55753555B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7" y="6230028"/>
            <a:ext cx="349714" cy="4026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37F990-E49E-A402-90F2-D349DCA46159}"/>
              </a:ext>
            </a:extLst>
          </p:cNvPr>
          <p:cNvSpPr/>
          <p:nvPr userDrawn="1"/>
        </p:nvSpPr>
        <p:spPr>
          <a:xfrm>
            <a:off x="766810" y="6277443"/>
            <a:ext cx="4160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Level 1 Module 9: </a:t>
            </a:r>
            <a:r>
              <a:rPr lang="en-US" sz="14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7219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EDD0-0194-6677-579E-C660F2CA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F7692-8AF0-0D2B-B099-91490EA3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4B1D-4029-1EF6-2179-3E2D588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DEC0-4295-79E5-773B-3882D018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1DC5A-077F-BCE0-63D7-E966E94D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167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FC23-E740-0320-E0FB-DCB64AE1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50F8-7738-78AD-6A65-E63A47C14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5EEE7-84D1-46DC-22F5-80EBAE89A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8C467-F626-9650-4F88-3B662A54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43252-44D2-E4B2-7C1A-A2A29AB7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25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BD5C-A29E-14FD-5148-BBB5A5AA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742C-90B4-CFFD-2A33-A5AC4BFAC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8B1A4-7817-C730-BFEC-C2AD7D206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BC16E-8EB7-FD52-030B-E854DBCB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C48FC-75AC-2B83-E963-86FE9BEF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08068-1456-C571-9F3C-4F4F365C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2380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0F2D-D062-4202-7508-14E344D9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62C97-45CC-2A2D-C9F4-8290E32C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6BDDE-9FC6-E42E-6823-709444B00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B97A9-3D4F-4231-36FB-CCD80A811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E7141-0B3D-2C07-8394-BFA12A7DF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21466-2BF7-41D0-D970-838CFEA7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B7956-F532-741A-9FEB-DF1C9F49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108EE3-30B0-5411-7858-55EA6DD1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396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4D05-A3A2-3A0A-F95C-AAD3B206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6791C-0AD0-224D-86D9-717EDD7D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BB083-1EE1-EB65-933E-B8617441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8D3EC-05B3-A9B0-DD64-B9623DA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852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1E8B9-5BD1-70F1-09A4-CF4080E6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2529A-B5C0-FCF9-DA79-AD583B0B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FC699-4C48-7B45-FEC4-6B21AEA0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580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22FF-4860-B094-D020-A59D70AA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874A-BAB3-337E-F0D5-DDBC24636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118AA-B880-200F-DE53-3B44F7833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52CCE-E70C-29A2-21A3-E70CA248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5D63-402B-6CCF-4278-3583CC3A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BA5DA-BA54-21AA-5C78-7D4CE228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3228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D6BC-88B9-CB26-C239-6B2B58FE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C42230-7593-ED5D-EFE9-10D35447B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C9090-F018-410D-7E47-D3A5F35A1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91891-88FD-B177-661A-939E2D92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D6846-B8B3-AD2D-4B2C-340F13C0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1F62A-7F78-1807-B51D-859F1404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067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20457-C4CF-3D29-0CD6-FAF1D96F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A34C9-78A8-D83D-61BD-874BCB92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6700-FBE3-8D47-F79C-AE070BCFE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FDF7-9267-4C8D-8F11-C1A9B84650EF}" type="datetimeFigureOut">
              <a:rPr lang="en-BE" smtClean="0"/>
              <a:t>05/04/2023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8407-CBB4-DF38-15F3-80182C053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0DEA-D040-BB23-E61F-DC3432FA7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3404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B5F_99EFED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A90F689-2A9F-0055-0F48-E2BE681E1B39}"/>
              </a:ext>
            </a:extLst>
          </p:cNvPr>
          <p:cNvSpPr txBox="1"/>
          <p:nvPr/>
        </p:nvSpPr>
        <p:spPr>
          <a:xfrm>
            <a:off x="866343" y="1585990"/>
            <a:ext cx="514041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Implementación del plan de caso</a:t>
            </a:r>
          </a:p>
          <a:p>
            <a:endParaRPr lang="es-ES_tradnl" sz="2800" b="1" spc="3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es-ES_tradnl" sz="2800" b="1" spc="3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NIVEL 1 módulo 9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7E471B3-DB7B-93C2-DF95-59CE08E78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5" y="4484485"/>
            <a:ext cx="2405008" cy="923462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E729CDBF-8F4A-7C8B-1C84-B7E500B35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8" y="4586126"/>
            <a:ext cx="2405009" cy="685884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F7AB8900-2423-9B56-663A-87FCB55E340C}"/>
              </a:ext>
            </a:extLst>
          </p:cNvPr>
          <p:cNvSpPr/>
          <p:nvPr/>
        </p:nvSpPr>
        <p:spPr>
          <a:xfrm rot="1782986">
            <a:off x="6596435" y="1550461"/>
            <a:ext cx="4536237" cy="3910539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EF6D0C-A769-1155-0DD5-EC435C4EA9F0}"/>
              </a:ext>
            </a:extLst>
          </p:cNvPr>
          <p:cNvGrpSpPr/>
          <p:nvPr/>
        </p:nvGrpSpPr>
        <p:grpSpPr>
          <a:xfrm>
            <a:off x="7606274" y="2211672"/>
            <a:ext cx="2442924" cy="2148929"/>
            <a:chOff x="6770748" y="1158240"/>
            <a:chExt cx="1274726" cy="1121318"/>
          </a:xfrm>
          <a:solidFill>
            <a:schemeClr val="bg1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6A3EAA-124F-E27D-19B0-526A4B3AC2B5}"/>
                </a:ext>
              </a:extLst>
            </p:cNvPr>
            <p:cNvGrpSpPr/>
            <p:nvPr/>
          </p:nvGrpSpPr>
          <p:grpSpPr>
            <a:xfrm rot="5400000">
              <a:off x="7128520" y="1362604"/>
              <a:ext cx="559182" cy="1274726"/>
              <a:chOff x="8619006" y="1366612"/>
              <a:chExt cx="416505" cy="949476"/>
            </a:xfrm>
            <a:grpFill/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00DB8E5-8CDE-1B88-3AA2-4A1131D60A6F}"/>
                  </a:ext>
                </a:extLst>
              </p:cNvPr>
              <p:cNvSpPr/>
              <p:nvPr/>
            </p:nvSpPr>
            <p:spPr>
              <a:xfrm rot="1076057" flipH="1">
                <a:off x="8840670" y="1614649"/>
                <a:ext cx="161053" cy="50995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77F300E-FF5A-CD0F-E2A0-F0F8241B43BE}"/>
                  </a:ext>
                </a:extLst>
              </p:cNvPr>
              <p:cNvSpPr/>
              <p:nvPr/>
            </p:nvSpPr>
            <p:spPr>
              <a:xfrm rot="20911244" flipH="1">
                <a:off x="8877905" y="1366612"/>
                <a:ext cx="157606" cy="398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F104A74-C493-EC5B-4E39-3918F27D74F1}"/>
                  </a:ext>
                </a:extLst>
              </p:cNvPr>
              <p:cNvSpPr/>
              <p:nvPr/>
            </p:nvSpPr>
            <p:spPr>
              <a:xfrm rot="613090" flipH="1">
                <a:off x="8673953" y="1668726"/>
                <a:ext cx="154779" cy="35863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  <p:sp>
            <p:nvSpPr>
              <p:cNvPr id="13" name="Flowchart: Manual Input 12">
                <a:extLst>
                  <a:ext uri="{FF2B5EF4-FFF2-40B4-BE49-F238E27FC236}">
                    <a16:creationId xmlns:a16="http://schemas.microsoft.com/office/drawing/2014/main" id="{C7571BF6-7D23-A383-969A-3C40CFA50EDD}"/>
                  </a:ext>
                </a:extLst>
              </p:cNvPr>
              <p:cNvSpPr/>
              <p:nvPr/>
            </p:nvSpPr>
            <p:spPr>
              <a:xfrm rot="17276057">
                <a:off x="8678142" y="1906154"/>
                <a:ext cx="197560" cy="315831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75B0FE-E9BC-C315-5FFE-7A1A779F8B27}"/>
                  </a:ext>
                </a:extLst>
              </p:cNvPr>
              <p:cNvSpPr/>
              <p:nvPr/>
            </p:nvSpPr>
            <p:spPr>
              <a:xfrm>
                <a:off x="8657142" y="2030875"/>
                <a:ext cx="241922" cy="2852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</p:grp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DB92AC61-AF86-39C7-FDF6-50E6BB1037F7}"/>
                </a:ext>
              </a:extLst>
            </p:cNvPr>
            <p:cNvSpPr/>
            <p:nvPr/>
          </p:nvSpPr>
          <p:spPr>
            <a:xfrm>
              <a:off x="7271980" y="1158240"/>
              <a:ext cx="566129" cy="566129"/>
            </a:xfrm>
            <a:prstGeom prst="donut">
              <a:avLst>
                <a:gd name="adj" fmla="val 31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92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401F-3D37-49FB-A426-4EBE8127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Responsabilidades de la función de apoyo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4F16F9-58C2-9310-72FE-63029D7F8EEB}"/>
              </a:ext>
            </a:extLst>
          </p:cNvPr>
          <p:cNvSpPr/>
          <p:nvPr/>
        </p:nvSpPr>
        <p:spPr>
          <a:xfrm>
            <a:off x="723407" y="2197027"/>
            <a:ext cx="1953491" cy="17768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Proporcionar apoyo emocional básico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7830DF-A062-980D-B059-ACA50C9782A1}"/>
              </a:ext>
            </a:extLst>
          </p:cNvPr>
          <p:cNvSpPr/>
          <p:nvPr/>
        </p:nvSpPr>
        <p:spPr>
          <a:xfrm>
            <a:off x="1832556" y="4339263"/>
            <a:ext cx="1953491" cy="1602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Ofrecer apoyo psicosocial no especializado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8A1F47-9593-DB74-CAF8-2EDDB08D04ED}"/>
              </a:ext>
            </a:extLst>
          </p:cNvPr>
          <p:cNvSpPr/>
          <p:nvPr/>
        </p:nvSpPr>
        <p:spPr>
          <a:xfrm>
            <a:off x="4101144" y="4375326"/>
            <a:ext cx="1953491" cy="1602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Proporcionar información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4D15803-B447-C65F-4784-F261A57A7BB1}"/>
              </a:ext>
            </a:extLst>
          </p:cNvPr>
          <p:cNvSpPr/>
          <p:nvPr/>
        </p:nvSpPr>
        <p:spPr>
          <a:xfrm>
            <a:off x="6366768" y="4375326"/>
            <a:ext cx="1953491" cy="1602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Abogar en nombre del menor o defender sus derechos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6609E9-C9A9-A12B-8C34-0F90B0A43D76}"/>
              </a:ext>
            </a:extLst>
          </p:cNvPr>
          <p:cNvSpPr/>
          <p:nvPr/>
        </p:nvSpPr>
        <p:spPr>
          <a:xfrm>
            <a:off x="8632392" y="4375326"/>
            <a:ext cx="1953491" cy="1602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y poner en marcha planes de seguridad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0725DE7-6C81-617A-B7CE-10A4B776D154}"/>
              </a:ext>
            </a:extLst>
          </p:cNvPr>
          <p:cNvSpPr/>
          <p:nvPr/>
        </p:nvSpPr>
        <p:spPr>
          <a:xfrm>
            <a:off x="9169548" y="1798498"/>
            <a:ext cx="2527704" cy="2165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Adoptar medidas para garantizar la seguridad de las modalidades de acogida y facilitar la búsqueda de familiares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89F89E-AE91-1019-51C9-6E29636EB358}"/>
              </a:ext>
            </a:extLst>
          </p:cNvPr>
          <p:cNvCxnSpPr>
            <a:cxnSpLocks/>
            <a:stCxn id="6" idx="3"/>
            <a:endCxn id="34" idx="1"/>
          </p:cNvCxnSpPr>
          <p:nvPr/>
        </p:nvCxnSpPr>
        <p:spPr>
          <a:xfrm flipV="1">
            <a:off x="2676898" y="2521205"/>
            <a:ext cx="3215830" cy="56424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57B3CB-6114-A056-7BBA-F96CC10B275A}"/>
              </a:ext>
            </a:extLst>
          </p:cNvPr>
          <p:cNvCxnSpPr>
            <a:cxnSpLocks/>
            <a:stCxn id="34" idx="1"/>
            <a:endCxn id="19" idx="1"/>
          </p:cNvCxnSpPr>
          <p:nvPr/>
        </p:nvCxnSpPr>
        <p:spPr>
          <a:xfrm>
            <a:off x="5892728" y="2521205"/>
            <a:ext cx="3276820" cy="35995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81C46F-73AF-39A3-AEA7-1C89FB5E15B9}"/>
              </a:ext>
            </a:extLst>
          </p:cNvPr>
          <p:cNvCxnSpPr>
            <a:cxnSpLocks/>
            <a:stCxn id="10" idx="0"/>
            <a:endCxn id="31" idx="3"/>
          </p:cNvCxnSpPr>
          <p:nvPr/>
        </p:nvCxnSpPr>
        <p:spPr>
          <a:xfrm flipV="1">
            <a:off x="2809302" y="2540884"/>
            <a:ext cx="3103310" cy="179837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E81B17-5D35-A621-4C85-29C4A4C062EC}"/>
              </a:ext>
            </a:extLst>
          </p:cNvPr>
          <p:cNvCxnSpPr>
            <a:cxnSpLocks/>
            <a:stCxn id="34" idx="1"/>
            <a:endCxn id="18" idx="0"/>
          </p:cNvCxnSpPr>
          <p:nvPr/>
        </p:nvCxnSpPr>
        <p:spPr>
          <a:xfrm>
            <a:off x="5892728" y="2521205"/>
            <a:ext cx="3716410" cy="185412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B53FF0-9486-7E30-A4CA-5303D3AC73CE}"/>
              </a:ext>
            </a:extLst>
          </p:cNvPr>
          <p:cNvCxnSpPr>
            <a:cxnSpLocks/>
            <a:stCxn id="15" idx="0"/>
            <a:endCxn id="31" idx="3"/>
          </p:cNvCxnSpPr>
          <p:nvPr/>
        </p:nvCxnSpPr>
        <p:spPr>
          <a:xfrm flipV="1">
            <a:off x="5077890" y="2540884"/>
            <a:ext cx="834722" cy="183444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A0A4E3-C7F7-6FB1-6A25-13B9611CC035}"/>
              </a:ext>
            </a:extLst>
          </p:cNvPr>
          <p:cNvCxnSpPr>
            <a:cxnSpLocks/>
            <a:stCxn id="17" idx="0"/>
            <a:endCxn id="31" idx="3"/>
          </p:cNvCxnSpPr>
          <p:nvPr/>
        </p:nvCxnSpPr>
        <p:spPr>
          <a:xfrm flipH="1" flipV="1">
            <a:off x="5912612" y="2540884"/>
            <a:ext cx="1430902" cy="183444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A6FC48-3CE1-52FF-D0EB-6B56EA2C5709}"/>
              </a:ext>
            </a:extLst>
          </p:cNvPr>
          <p:cNvGrpSpPr/>
          <p:nvPr/>
        </p:nvGrpSpPr>
        <p:grpSpPr>
          <a:xfrm>
            <a:off x="5039757" y="1417243"/>
            <a:ext cx="1899336" cy="1833352"/>
            <a:chOff x="1288125" y="2096472"/>
            <a:chExt cx="1245924" cy="1202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4919E12-FCD9-AD35-DD59-A1B5512DCC52}"/>
                </a:ext>
              </a:extLst>
            </p:cNvPr>
            <p:cNvSpPr/>
            <p:nvPr/>
          </p:nvSpPr>
          <p:spPr>
            <a:xfrm>
              <a:off x="1288125" y="2096472"/>
              <a:ext cx="1245924" cy="12026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416C830-18C2-8350-F6A5-8523D28E34A7}"/>
                </a:ext>
              </a:extLst>
            </p:cNvPr>
            <p:cNvGrpSpPr/>
            <p:nvPr/>
          </p:nvGrpSpPr>
          <p:grpSpPr>
            <a:xfrm>
              <a:off x="1509385" y="2346567"/>
              <a:ext cx="707269" cy="631305"/>
              <a:chOff x="6770748" y="1158240"/>
              <a:chExt cx="1274726" cy="1121318"/>
            </a:xfrm>
            <a:solidFill>
              <a:schemeClr val="bg1"/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2030B5B-A7D9-712A-886C-F2BD5D8A89A1}"/>
                  </a:ext>
                </a:extLst>
              </p:cNvPr>
              <p:cNvGrpSpPr/>
              <p:nvPr/>
            </p:nvGrpSpPr>
            <p:grpSpPr>
              <a:xfrm rot="5400000">
                <a:off x="7128520" y="1362604"/>
                <a:ext cx="559182" cy="1274726"/>
                <a:chOff x="8619006" y="1366612"/>
                <a:chExt cx="416505" cy="949476"/>
              </a:xfrm>
              <a:grpFill/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6AD9DEA-2314-3B90-0AFE-D71EA0150AB6}"/>
                    </a:ext>
                  </a:extLst>
                </p:cNvPr>
                <p:cNvSpPr/>
                <p:nvPr/>
              </p:nvSpPr>
              <p:spPr>
                <a:xfrm rot="1076057" flipH="1">
                  <a:off x="8840670" y="1614649"/>
                  <a:ext cx="161053" cy="50995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78D3CF41-C863-24C7-BC70-92719FAD88E4}"/>
                    </a:ext>
                  </a:extLst>
                </p:cNvPr>
                <p:cNvSpPr/>
                <p:nvPr/>
              </p:nvSpPr>
              <p:spPr>
                <a:xfrm rot="20911244" flipH="1">
                  <a:off x="8877905" y="1366612"/>
                  <a:ext cx="157606" cy="398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D16A1938-C633-45C2-FBC5-89D8718CFAC6}"/>
                    </a:ext>
                  </a:extLst>
                </p:cNvPr>
                <p:cNvSpPr/>
                <p:nvPr/>
              </p:nvSpPr>
              <p:spPr>
                <a:xfrm rot="613090" flipH="1">
                  <a:off x="8673953" y="1668726"/>
                  <a:ext cx="154779" cy="35863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6" name="Flowchart: Manual Input 35">
                  <a:extLst>
                    <a:ext uri="{FF2B5EF4-FFF2-40B4-BE49-F238E27FC236}">
                      <a16:creationId xmlns:a16="http://schemas.microsoft.com/office/drawing/2014/main" id="{7A1389A5-2D44-2616-2C8D-A08E49B1B4A1}"/>
                    </a:ext>
                  </a:extLst>
                </p:cNvPr>
                <p:cNvSpPr/>
                <p:nvPr/>
              </p:nvSpPr>
              <p:spPr>
                <a:xfrm rot="17276057">
                  <a:off x="8678142" y="1906154"/>
                  <a:ext cx="197560" cy="315831"/>
                </a:xfrm>
                <a:prstGeom prst="flowChartManualInp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E104AA5-F89D-E429-93F8-78F154A5A9A3}"/>
                    </a:ext>
                  </a:extLst>
                </p:cNvPr>
                <p:cNvSpPr/>
                <p:nvPr/>
              </p:nvSpPr>
              <p:spPr>
                <a:xfrm>
                  <a:off x="8657142" y="2030875"/>
                  <a:ext cx="241922" cy="2852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30" name="Circle: Hollow 29">
                <a:extLst>
                  <a:ext uri="{FF2B5EF4-FFF2-40B4-BE49-F238E27FC236}">
                    <a16:creationId xmlns:a16="http://schemas.microsoft.com/office/drawing/2014/main" id="{5B988D1E-F73E-E9FF-81A4-274A421E0D0E}"/>
                  </a:ext>
                </a:extLst>
              </p:cNvPr>
              <p:cNvSpPr/>
              <p:nvPr/>
            </p:nvSpPr>
            <p:spPr>
              <a:xfrm>
                <a:off x="7271980" y="1158240"/>
                <a:ext cx="566129" cy="566129"/>
              </a:xfrm>
              <a:prstGeom prst="donut">
                <a:avLst>
                  <a:gd name="adj" fmla="val 317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F0D21B63-C2DC-D374-BFFC-857D279CEB48}"/>
              </a:ext>
            </a:extLst>
          </p:cNvPr>
          <p:cNvSpPr txBox="1">
            <a:spLocks/>
          </p:cNvSpPr>
          <p:nvPr/>
        </p:nvSpPr>
        <p:spPr>
          <a:xfrm>
            <a:off x="99952" y="117871"/>
            <a:ext cx="1899336" cy="86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_tradnl" sz="2400">
                <a:solidFill>
                  <a:schemeClr val="tx1"/>
                </a:solidFill>
                <a:highlight>
                  <a:srgbClr val="FFFF00"/>
                </a:highlight>
              </a:rPr>
              <a:t>ADAPTAR</a:t>
            </a:r>
          </a:p>
        </p:txBody>
      </p:sp>
    </p:spTree>
    <p:extLst>
      <p:ext uri="{BB962C8B-B14F-4D97-AF65-F5344CB8AC3E}">
        <p14:creationId xmlns:p14="http://schemas.microsoft.com/office/powerpoint/2010/main" val="175146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401F-3D37-49FB-A426-4EBE8127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Función de coordinación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4F16F9-58C2-9310-72FE-63029D7F8EEB}"/>
              </a:ext>
            </a:extLst>
          </p:cNvPr>
          <p:cNvSpPr/>
          <p:nvPr/>
        </p:nvSpPr>
        <p:spPr>
          <a:xfrm>
            <a:off x="1842160" y="4295306"/>
            <a:ext cx="2390339" cy="15974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y localizar servicios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7830DF-A062-980D-B059-ACA50C9782A1}"/>
              </a:ext>
            </a:extLst>
          </p:cNvPr>
          <p:cNvSpPr/>
          <p:nvPr/>
        </p:nvSpPr>
        <p:spPr>
          <a:xfrm>
            <a:off x="4580034" y="4295307"/>
            <a:ext cx="3095044" cy="15974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Remitir y ayudar a menores, padres, cuidadores o adultos/as de confianza a acceder a los servicios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8A1F47-9593-DB74-CAF8-2EDDB08D04ED}"/>
              </a:ext>
            </a:extLst>
          </p:cNvPr>
          <p:cNvSpPr/>
          <p:nvPr/>
        </p:nvSpPr>
        <p:spPr>
          <a:xfrm>
            <a:off x="8057156" y="4295306"/>
            <a:ext cx="2435777" cy="15974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Abogar por servicios que sean accesibles, adaptados a los/as menores e inclusivos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89F89E-AE91-1019-51C9-6E29636EB358}"/>
              </a:ext>
            </a:extLst>
          </p:cNvPr>
          <p:cNvCxnSpPr>
            <a:cxnSpLocks/>
            <a:stCxn id="6" idx="0"/>
            <a:endCxn id="12" idx="0"/>
          </p:cNvCxnSpPr>
          <p:nvPr/>
        </p:nvCxnSpPr>
        <p:spPr>
          <a:xfrm flipV="1">
            <a:off x="3037330" y="2838001"/>
            <a:ext cx="3095044" cy="145730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81C46F-73AF-39A3-AEA7-1C89FB5E15B9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V="1">
            <a:off x="6127556" y="2838001"/>
            <a:ext cx="4818" cy="145730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B53FF0-9486-7E30-A4CA-5303D3AC73CE}"/>
              </a:ext>
            </a:extLst>
          </p:cNvPr>
          <p:cNvCxnSpPr>
            <a:cxnSpLocks/>
            <a:stCxn id="15" idx="0"/>
            <a:endCxn id="12" idx="0"/>
          </p:cNvCxnSpPr>
          <p:nvPr/>
        </p:nvCxnSpPr>
        <p:spPr>
          <a:xfrm flipH="1" flipV="1">
            <a:off x="6132374" y="2838001"/>
            <a:ext cx="3142671" cy="145730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AF0D250-7646-4276-5586-F3235280FFD8}"/>
              </a:ext>
            </a:extLst>
          </p:cNvPr>
          <p:cNvGrpSpPr/>
          <p:nvPr/>
        </p:nvGrpSpPr>
        <p:grpSpPr>
          <a:xfrm>
            <a:off x="5163985" y="1724098"/>
            <a:ext cx="1864030" cy="1799274"/>
            <a:chOff x="4791666" y="2107056"/>
            <a:chExt cx="1222764" cy="118028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B7ACCB-AD80-48FC-394D-1C4528766F15}"/>
                </a:ext>
              </a:extLst>
            </p:cNvPr>
            <p:cNvSpPr/>
            <p:nvPr/>
          </p:nvSpPr>
          <p:spPr>
            <a:xfrm>
              <a:off x="4791666" y="2107056"/>
              <a:ext cx="1222764" cy="118028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85C0BA-31A6-396D-1236-442E93D9DEAD}"/>
                </a:ext>
              </a:extLst>
            </p:cNvPr>
            <p:cNvGrpSpPr/>
            <p:nvPr/>
          </p:nvGrpSpPr>
          <p:grpSpPr>
            <a:xfrm>
              <a:off x="5081636" y="2390458"/>
              <a:ext cx="642823" cy="668319"/>
              <a:chOff x="7892902" y="1235921"/>
              <a:chExt cx="1061882" cy="1131157"/>
            </a:xfrm>
            <a:solidFill>
              <a:schemeClr val="bg1"/>
            </a:solidFill>
          </p:grpSpPr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3C714BD9-B277-0BB0-7243-E0703ED2353A}"/>
                  </a:ext>
                </a:extLst>
              </p:cNvPr>
              <p:cNvSpPr/>
              <p:nvPr/>
            </p:nvSpPr>
            <p:spPr>
              <a:xfrm rot="5400000">
                <a:off x="8306379" y="1225937"/>
                <a:ext cx="303317" cy="323285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2" name="Arrow: Bent 11">
                <a:extLst>
                  <a:ext uri="{FF2B5EF4-FFF2-40B4-BE49-F238E27FC236}">
                    <a16:creationId xmlns:a16="http://schemas.microsoft.com/office/drawing/2014/main" id="{625BA98B-E198-959B-BAA1-ABDEC6A4A4A6}"/>
                  </a:ext>
                </a:extLst>
              </p:cNvPr>
              <p:cNvSpPr/>
              <p:nvPr/>
            </p:nvSpPr>
            <p:spPr>
              <a:xfrm flipV="1">
                <a:off x="7964825" y="1317951"/>
                <a:ext cx="663141" cy="675035"/>
              </a:xfrm>
              <a:prstGeom prst="ben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Arrow: Bent 12">
                <a:extLst>
                  <a:ext uri="{FF2B5EF4-FFF2-40B4-BE49-F238E27FC236}">
                    <a16:creationId xmlns:a16="http://schemas.microsoft.com/office/drawing/2014/main" id="{997AF130-3068-E172-72DA-1DBAFBD6BBB3}"/>
                  </a:ext>
                </a:extLst>
              </p:cNvPr>
              <p:cNvSpPr/>
              <p:nvPr/>
            </p:nvSpPr>
            <p:spPr>
              <a:xfrm flipH="1" flipV="1">
                <a:off x="8394122" y="1670575"/>
                <a:ext cx="541443" cy="675035"/>
              </a:xfrm>
              <a:prstGeom prst="bentArrow">
                <a:avLst>
                  <a:gd name="adj1" fmla="val 31450"/>
                  <a:gd name="adj2" fmla="val 2822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lus Sign 13">
                <a:extLst>
                  <a:ext uri="{FF2B5EF4-FFF2-40B4-BE49-F238E27FC236}">
                    <a16:creationId xmlns:a16="http://schemas.microsoft.com/office/drawing/2014/main" id="{52D10143-5BB2-DDF4-F465-BF822CD301C9}"/>
                  </a:ext>
                </a:extLst>
              </p:cNvPr>
              <p:cNvSpPr/>
              <p:nvPr/>
            </p:nvSpPr>
            <p:spPr>
              <a:xfrm rot="2700000">
                <a:off x="7897288" y="1984220"/>
                <a:ext cx="378472" cy="387244"/>
              </a:xfrm>
              <a:prstGeom prst="mathPlus">
                <a:avLst>
                  <a:gd name="adj1" fmla="val 204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id="{19B8C759-DAA9-15C1-D737-7F08053906B9}"/>
                  </a:ext>
                </a:extLst>
              </p:cNvPr>
              <p:cNvSpPr/>
              <p:nvPr/>
            </p:nvSpPr>
            <p:spPr>
              <a:xfrm>
                <a:off x="8741260" y="1268041"/>
                <a:ext cx="213524" cy="213524"/>
              </a:xfrm>
              <a:prstGeom prst="donut">
                <a:avLst>
                  <a:gd name="adj" fmla="val 321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64A6C28A-1F7E-E619-78C7-F85036A11BB0}"/>
              </a:ext>
            </a:extLst>
          </p:cNvPr>
          <p:cNvSpPr txBox="1">
            <a:spLocks/>
          </p:cNvSpPr>
          <p:nvPr/>
        </p:nvSpPr>
        <p:spPr>
          <a:xfrm>
            <a:off x="99952" y="117871"/>
            <a:ext cx="1899336" cy="86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_tradnl" sz="2400">
                <a:solidFill>
                  <a:schemeClr val="tx1"/>
                </a:solidFill>
                <a:highlight>
                  <a:srgbClr val="FFFF00"/>
                </a:highlight>
              </a:rPr>
              <a:t>ADAPTAR</a:t>
            </a:r>
          </a:p>
        </p:txBody>
      </p:sp>
    </p:spTree>
    <p:extLst>
      <p:ext uri="{BB962C8B-B14F-4D97-AF65-F5344CB8AC3E}">
        <p14:creationId xmlns:p14="http://schemas.microsoft.com/office/powerpoint/2010/main" val="305965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401F-3D37-49FB-A426-4EBE8127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Función de gestión de la información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4F16F9-58C2-9310-72FE-63029D7F8EEB}"/>
              </a:ext>
            </a:extLst>
          </p:cNvPr>
          <p:cNvSpPr/>
          <p:nvPr/>
        </p:nvSpPr>
        <p:spPr>
          <a:xfrm>
            <a:off x="1381371" y="4100681"/>
            <a:ext cx="1953491" cy="1565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Documentar los casos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7830DF-A062-980D-B059-ACA50C9782A1}"/>
              </a:ext>
            </a:extLst>
          </p:cNvPr>
          <p:cNvSpPr/>
          <p:nvPr/>
        </p:nvSpPr>
        <p:spPr>
          <a:xfrm>
            <a:off x="3926860" y="4109261"/>
            <a:ext cx="2011000" cy="15658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Almacenar información y archivos de gestión de casos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8A1F47-9593-DB74-CAF8-2EDDB08D04ED}"/>
              </a:ext>
            </a:extLst>
          </p:cNvPr>
          <p:cNvSpPr/>
          <p:nvPr/>
        </p:nvSpPr>
        <p:spPr>
          <a:xfrm>
            <a:off x="6529858" y="4100681"/>
            <a:ext cx="1953491" cy="1565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Actualizar la base de datos de gestión de casos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89F89E-AE91-1019-51C9-6E29636EB358}"/>
              </a:ext>
            </a:extLst>
          </p:cNvPr>
          <p:cNvCxnSpPr>
            <a:cxnSpLocks/>
            <a:stCxn id="6" idx="0"/>
            <a:endCxn id="20" idx="5"/>
          </p:cNvCxnSpPr>
          <p:nvPr/>
        </p:nvCxnSpPr>
        <p:spPr>
          <a:xfrm flipV="1">
            <a:off x="2358117" y="2609171"/>
            <a:ext cx="3908857" cy="14915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81C46F-73AF-39A3-AEA7-1C89FB5E15B9}"/>
              </a:ext>
            </a:extLst>
          </p:cNvPr>
          <p:cNvCxnSpPr>
            <a:cxnSpLocks/>
            <a:stCxn id="10" idx="0"/>
            <a:endCxn id="20" idx="5"/>
          </p:cNvCxnSpPr>
          <p:nvPr/>
        </p:nvCxnSpPr>
        <p:spPr>
          <a:xfrm flipV="1">
            <a:off x="4932360" y="2609171"/>
            <a:ext cx="1334614" cy="15000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B53FF0-9486-7E30-A4CA-5303D3AC73CE}"/>
              </a:ext>
            </a:extLst>
          </p:cNvPr>
          <p:cNvCxnSpPr>
            <a:cxnSpLocks/>
            <a:stCxn id="15" idx="0"/>
            <a:endCxn id="20" idx="5"/>
          </p:cNvCxnSpPr>
          <p:nvPr/>
        </p:nvCxnSpPr>
        <p:spPr>
          <a:xfrm flipH="1" flipV="1">
            <a:off x="6266974" y="2609171"/>
            <a:ext cx="1239630" cy="14915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80E586-3341-C3F6-3157-ACD04F4B05DC}"/>
              </a:ext>
            </a:extLst>
          </p:cNvPr>
          <p:cNvSpPr/>
          <p:nvPr/>
        </p:nvSpPr>
        <p:spPr>
          <a:xfrm>
            <a:off x="9075346" y="4100681"/>
            <a:ext cx="1953491" cy="1565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Respetar los protocolos de protección de datos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BD34AA-C642-02D0-9EE3-82D2592CDF8F}"/>
              </a:ext>
            </a:extLst>
          </p:cNvPr>
          <p:cNvCxnSpPr>
            <a:cxnSpLocks/>
            <a:stCxn id="20" idx="5"/>
            <a:endCxn id="13" idx="0"/>
          </p:cNvCxnSpPr>
          <p:nvPr/>
        </p:nvCxnSpPr>
        <p:spPr>
          <a:xfrm>
            <a:off x="6266974" y="2609171"/>
            <a:ext cx="3785118" cy="14915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121DF6F-7C6A-C9BD-B4F9-41B27BC14CC2}"/>
              </a:ext>
            </a:extLst>
          </p:cNvPr>
          <p:cNvGrpSpPr/>
          <p:nvPr/>
        </p:nvGrpSpPr>
        <p:grpSpPr>
          <a:xfrm>
            <a:off x="5264398" y="1645445"/>
            <a:ext cx="1864030" cy="1799274"/>
            <a:chOff x="-3049383" y="2539989"/>
            <a:chExt cx="1864030" cy="17992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B9B133-7777-E1CD-8E69-B9593EC589AE}"/>
                </a:ext>
              </a:extLst>
            </p:cNvPr>
            <p:cNvSpPr/>
            <p:nvPr/>
          </p:nvSpPr>
          <p:spPr>
            <a:xfrm>
              <a:off x="-3049383" y="2539989"/>
              <a:ext cx="1864030" cy="179927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34037B9-396A-57D1-4B16-DFA880883DA0}"/>
                </a:ext>
              </a:extLst>
            </p:cNvPr>
            <p:cNvGrpSpPr/>
            <p:nvPr/>
          </p:nvGrpSpPr>
          <p:grpSpPr>
            <a:xfrm>
              <a:off x="-2581370" y="2891639"/>
              <a:ext cx="928004" cy="1072186"/>
              <a:chOff x="8021849" y="3622964"/>
              <a:chExt cx="932930" cy="1088645"/>
            </a:xfrm>
          </p:grpSpPr>
          <p:sp>
            <p:nvSpPr>
              <p:cNvPr id="17" name="Flowchart: Card 16">
                <a:extLst>
                  <a:ext uri="{FF2B5EF4-FFF2-40B4-BE49-F238E27FC236}">
                    <a16:creationId xmlns:a16="http://schemas.microsoft.com/office/drawing/2014/main" id="{28301C01-2E67-3F0B-577E-3AB0DECDD7C9}"/>
                  </a:ext>
                </a:extLst>
              </p:cNvPr>
              <p:cNvSpPr/>
              <p:nvPr/>
            </p:nvSpPr>
            <p:spPr>
              <a:xfrm>
                <a:off x="8192676" y="3819749"/>
                <a:ext cx="762103" cy="891860"/>
              </a:xfrm>
              <a:prstGeom prst="flowChartPunchedCard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8" name="Flowchart: Card 17">
                <a:extLst>
                  <a:ext uri="{FF2B5EF4-FFF2-40B4-BE49-F238E27FC236}">
                    <a16:creationId xmlns:a16="http://schemas.microsoft.com/office/drawing/2014/main" id="{F5FDBEF0-7396-2A6D-1F14-89D2CBE07C4C}"/>
                  </a:ext>
                </a:extLst>
              </p:cNvPr>
              <p:cNvSpPr/>
              <p:nvPr/>
            </p:nvSpPr>
            <p:spPr>
              <a:xfrm>
                <a:off x="8109763" y="3716795"/>
                <a:ext cx="762103" cy="891860"/>
              </a:xfrm>
              <a:prstGeom prst="flowChartPunchedCard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9" name="Flowchart: Card 18">
                <a:extLst>
                  <a:ext uri="{FF2B5EF4-FFF2-40B4-BE49-F238E27FC236}">
                    <a16:creationId xmlns:a16="http://schemas.microsoft.com/office/drawing/2014/main" id="{C1157915-970E-F045-14A5-9D2B1DD9C9A2}"/>
                  </a:ext>
                </a:extLst>
              </p:cNvPr>
              <p:cNvSpPr/>
              <p:nvPr/>
            </p:nvSpPr>
            <p:spPr>
              <a:xfrm>
                <a:off x="8021849" y="3622964"/>
                <a:ext cx="762103" cy="891860"/>
              </a:xfrm>
              <a:prstGeom prst="flowChartPunchedCard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0" name="Circle: Hollow 19">
                <a:extLst>
                  <a:ext uri="{FF2B5EF4-FFF2-40B4-BE49-F238E27FC236}">
                    <a16:creationId xmlns:a16="http://schemas.microsoft.com/office/drawing/2014/main" id="{C8921AE3-C764-342B-7B37-85BD08EC4EE4}"/>
                  </a:ext>
                </a:extLst>
              </p:cNvPr>
              <p:cNvSpPr/>
              <p:nvPr/>
            </p:nvSpPr>
            <p:spPr>
              <a:xfrm>
                <a:off x="8158745" y="3843931"/>
                <a:ext cx="469221" cy="469221"/>
              </a:xfrm>
              <a:prstGeom prst="donut">
                <a:avLst>
                  <a:gd name="adj" fmla="val 32185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B08ADE8-EC9C-B81F-6ABA-DE6ECA8D2558}"/>
              </a:ext>
            </a:extLst>
          </p:cNvPr>
          <p:cNvSpPr txBox="1">
            <a:spLocks/>
          </p:cNvSpPr>
          <p:nvPr/>
        </p:nvSpPr>
        <p:spPr>
          <a:xfrm>
            <a:off x="99952" y="117871"/>
            <a:ext cx="1899336" cy="86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_tradnl" sz="2400">
                <a:solidFill>
                  <a:schemeClr val="tx1"/>
                </a:solidFill>
                <a:highlight>
                  <a:srgbClr val="FFFF00"/>
                </a:highlight>
              </a:rPr>
              <a:t>ADAPTAR</a:t>
            </a:r>
          </a:p>
        </p:txBody>
      </p:sp>
    </p:spTree>
    <p:extLst>
      <p:ext uri="{BB962C8B-B14F-4D97-AF65-F5344CB8AC3E}">
        <p14:creationId xmlns:p14="http://schemas.microsoft.com/office/powerpoint/2010/main" val="1614148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AACF2A1E-27AF-2E3E-BA9F-22121249464E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SESIÓN 3</a:t>
            </a:r>
          </a:p>
          <a:p>
            <a:br>
              <a:rPr lang="es-ES_tradnl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</a:br>
            <a:r>
              <a:rPr lang="es-ES_tradnl" sz="5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¿Cómo ofrecer información y abogar por un/a menor?</a:t>
            </a:r>
          </a:p>
        </p:txBody>
      </p:sp>
    </p:spTree>
    <p:extLst>
      <p:ext uri="{BB962C8B-B14F-4D97-AF65-F5344CB8AC3E}">
        <p14:creationId xmlns:p14="http://schemas.microsoft.com/office/powerpoint/2010/main" val="204580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34D2-FA98-44F5-8D5A-F2E3ED68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Norma 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E8F52-8FF9-15F7-8838-D716808D486D}"/>
              </a:ext>
            </a:extLst>
          </p:cNvPr>
          <p:cNvSpPr txBox="1"/>
          <p:nvPr/>
        </p:nvSpPr>
        <p:spPr>
          <a:xfrm>
            <a:off x="4159400" y="4848128"/>
            <a:ext cx="65824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400" i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Alianza para la protección de la infancia en la acción humanitaria. (2019). Normas mínimas para la protección de la infancia en la acción humanitaria.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DE43CD-140E-90AA-82FA-7584B7BE0ADA}"/>
              </a:ext>
            </a:extLst>
          </p:cNvPr>
          <p:cNvSpPr/>
          <p:nvPr/>
        </p:nvSpPr>
        <p:spPr>
          <a:xfrm>
            <a:off x="3492035" y="1929089"/>
            <a:ext cx="7249816" cy="2744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22300">
              <a:lnSpc>
                <a:spcPct val="107000"/>
              </a:lnSpc>
              <a:spcAft>
                <a:spcPts val="800"/>
              </a:spcAft>
            </a:pPr>
            <a:r>
              <a:rPr lang="es-ES_tradn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elvetica Neue" panose="020B0604020202020204"/>
                <a:cs typeface="Arial" panose="020B0604020202020204" pitchFamily="34" charset="0"/>
              </a:rPr>
              <a:t>"Los actores humanitarios deben ayudar a las comunidades afectadas a reclamar sus derechos mediante información y documentación, y apoyar los esfuerzos encaminados a la defensa de sus derechos”.</a:t>
            </a:r>
            <a:endParaRPr lang="es-ES_tradnl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oogle Shape;98;p8">
            <a:extLst>
              <a:ext uri="{FF2B5EF4-FFF2-40B4-BE49-F238E27FC236}">
                <a16:creationId xmlns:a16="http://schemas.microsoft.com/office/drawing/2014/main" id="{26F66468-2975-F120-941F-B1163BCF8E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642" y="1929088"/>
            <a:ext cx="2498650" cy="3447441"/>
          </a:xfrm>
          <a:prstGeom prst="rect">
            <a:avLst/>
          </a:prstGeom>
          <a:noFill/>
          <a:ln w="9525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7700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1BF8-0E28-455A-7B36-F5A99AEA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/>
              <a:t>Ofrecer información al menor y a la familia</a:t>
            </a:r>
            <a:endParaRPr lang="es-ES_tradnl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0C9019-1779-6AE4-AA18-BCC9D99E6A9C}"/>
              </a:ext>
            </a:extLst>
          </p:cNvPr>
          <p:cNvGrpSpPr/>
          <p:nvPr/>
        </p:nvGrpSpPr>
        <p:grpSpPr>
          <a:xfrm>
            <a:off x="1535816" y="2331782"/>
            <a:ext cx="3415887" cy="2678824"/>
            <a:chOff x="1117683" y="2194390"/>
            <a:chExt cx="3415887" cy="2678824"/>
          </a:xfrm>
          <a:solidFill>
            <a:schemeClr val="accent2">
              <a:lumMod val="50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EF73E6E-F2A4-7AAB-5562-6BD6D72CFBC6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8FBC22E-62FF-F73C-3F7C-1225363D3536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0FC86BE0-9C79-AD89-2778-15BEEF39B1EB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C3195B9-67CF-7302-C263-FC18610EDB59}"/>
              </a:ext>
            </a:extLst>
          </p:cNvPr>
          <p:cNvSpPr/>
          <p:nvPr/>
        </p:nvSpPr>
        <p:spPr>
          <a:xfrm>
            <a:off x="5352333" y="2156707"/>
            <a:ext cx="5754114" cy="302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información puede ofrecer un/a asistente social para ayudar </a:t>
            </a:r>
            <a:r>
              <a:rPr lang="es-ES_tradnl" sz="32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menor, padres</a:t>
            </a:r>
            <a:r>
              <a:rPr lang="es-ES_tradn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32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cuidadores </a:t>
            </a:r>
            <a:r>
              <a:rPr lang="es-ES_tradn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y/o adulto/a de confianza?</a:t>
            </a:r>
            <a:endParaRPr lang="es-ES_tradnl" sz="3200" b="1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3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C324F24B-1AA3-F0EE-0436-094E29712764}"/>
              </a:ext>
            </a:extLst>
          </p:cNvPr>
          <p:cNvSpPr txBox="1">
            <a:spLocks/>
          </p:cNvSpPr>
          <p:nvPr/>
        </p:nvSpPr>
        <p:spPr>
          <a:xfrm>
            <a:off x="796386" y="3117980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BA712A-4821-84CC-A4A1-27BF16599FD3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4039244" y="2415655"/>
            <a:ext cx="694807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DE3B8D4-9447-3251-B072-1DAEBBF83352}"/>
              </a:ext>
            </a:extLst>
          </p:cNvPr>
          <p:cNvSpPr/>
          <p:nvPr/>
        </p:nvSpPr>
        <p:spPr>
          <a:xfrm>
            <a:off x="743823" y="1553662"/>
            <a:ext cx="3004579" cy="2690946"/>
          </a:xfrm>
          <a:prstGeom prst="wedgeRoundRectCallout">
            <a:avLst>
              <a:gd name="adj1" fmla="val -58995"/>
              <a:gd name="adj2" fmla="val -2002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Graphic 5" descr="Information with solid fill">
            <a:extLst>
              <a:ext uri="{FF2B5EF4-FFF2-40B4-BE49-F238E27FC236}">
                <a16:creationId xmlns:a16="http://schemas.microsoft.com/office/drawing/2014/main" id="{8154DAF1-5495-26C0-808A-C54841852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6933" y="1838407"/>
            <a:ext cx="2164692" cy="2164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4D2FB4-18D8-042E-5B8E-70DD5C0C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/>
              <a:t>Ofrecer información al menor y a la familia</a:t>
            </a:r>
            <a:endParaRPr lang="es-ES_trad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D45F2-EBFF-8572-AF03-032201EE835A}"/>
              </a:ext>
            </a:extLst>
          </p:cNvPr>
          <p:cNvSpPr txBox="1"/>
          <p:nvPr/>
        </p:nvSpPr>
        <p:spPr>
          <a:xfrm>
            <a:off x="3234454" y="3092023"/>
            <a:ext cx="20646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Comprender el nivel de conocimiento previo, qué información necesitan (el/la menor, los padres o cuidadores)</a:t>
            </a:r>
            <a:endParaRPr lang="es-ES_tradnl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5F4B9-F2FC-0F3C-24CA-0A5D9AF28A7C}"/>
              </a:ext>
            </a:extLst>
          </p:cNvPr>
          <p:cNvSpPr txBox="1"/>
          <p:nvPr/>
        </p:nvSpPr>
        <p:spPr>
          <a:xfrm>
            <a:off x="5745995" y="3092023"/>
            <a:ext cx="30991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Compartir información actualizada con el/la menor, los padres o cuidadores. Adaptar la información y la comunicación a cada menor (edad, etapa de desarrollo, capacidades y contexto cultural)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8F613-2573-288E-3E31-15D669BCDDC7}"/>
              </a:ext>
            </a:extLst>
          </p:cNvPr>
          <p:cNvSpPr txBox="1"/>
          <p:nvPr/>
        </p:nvSpPr>
        <p:spPr>
          <a:xfrm>
            <a:off x="9265206" y="3092023"/>
            <a:ext cx="22776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Comprobar si la información es clara y si requieren información o apoyo adicional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BF4EE8-8198-B939-45ED-C4EA867EA379}"/>
              </a:ext>
            </a:extLst>
          </p:cNvPr>
          <p:cNvSpPr/>
          <p:nvPr/>
        </p:nvSpPr>
        <p:spPr>
          <a:xfrm>
            <a:off x="3371587" y="2081826"/>
            <a:ext cx="667657" cy="66765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128F0E-BFB8-9923-308C-7614FB736974}"/>
              </a:ext>
            </a:extLst>
          </p:cNvPr>
          <p:cNvSpPr/>
          <p:nvPr/>
        </p:nvSpPr>
        <p:spPr>
          <a:xfrm>
            <a:off x="5745995" y="2081826"/>
            <a:ext cx="667657" cy="66765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7419F1-2FE7-9556-2A80-828D2C2EE1BE}"/>
              </a:ext>
            </a:extLst>
          </p:cNvPr>
          <p:cNvSpPr/>
          <p:nvPr/>
        </p:nvSpPr>
        <p:spPr>
          <a:xfrm>
            <a:off x="9235064" y="2081826"/>
            <a:ext cx="667657" cy="66765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155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tar: 7 Points 21">
            <a:extLst>
              <a:ext uri="{FF2B5EF4-FFF2-40B4-BE49-F238E27FC236}">
                <a16:creationId xmlns:a16="http://schemas.microsoft.com/office/drawing/2014/main" id="{2955A3A0-9919-5CDE-76B8-9CC2C98B5AF4}"/>
              </a:ext>
            </a:extLst>
          </p:cNvPr>
          <p:cNvSpPr/>
          <p:nvPr/>
        </p:nvSpPr>
        <p:spPr>
          <a:xfrm>
            <a:off x="6418944" y="4659226"/>
            <a:ext cx="1262743" cy="1262743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C20E72-5E90-CBE3-A337-D2B00A7F1E40}"/>
              </a:ext>
            </a:extLst>
          </p:cNvPr>
          <p:cNvSpPr/>
          <p:nvPr/>
        </p:nvSpPr>
        <p:spPr>
          <a:xfrm>
            <a:off x="1128486" y="2136317"/>
            <a:ext cx="4537373" cy="37462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289A1-E023-D9D2-A562-3ED79224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Defensa del menor</a:t>
            </a:r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B360D-9683-A039-3919-11A1C27528F6}"/>
              </a:ext>
            </a:extLst>
          </p:cNvPr>
          <p:cNvSpPr txBox="1"/>
          <p:nvPr/>
        </p:nvSpPr>
        <p:spPr>
          <a:xfrm>
            <a:off x="6418944" y="2136317"/>
            <a:ext cx="4934856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Obtener </a:t>
            </a:r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el asentimiento y/o consentimiento 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del menor, padres, cuidadores o adultos/as de confianza e implicarlos en los esfuerzos de defensa</a:t>
            </a:r>
          </a:p>
          <a:p>
            <a:endParaRPr lang="es-ES_trad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Darles la oportunidad de participar cuando sea seguro y...</a:t>
            </a:r>
          </a:p>
          <a:p>
            <a:endParaRPr lang="es-ES_trad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/>
            <a:r>
              <a:rPr lang="es-ES_tradnl" sz="3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en el interés </a:t>
            </a:r>
            <a:br>
              <a:rPr lang="es-ES_tradnl" sz="3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menor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B8C148-C187-7C07-7EE5-44AB947428BD}"/>
              </a:ext>
            </a:extLst>
          </p:cNvPr>
          <p:cNvGrpSpPr/>
          <p:nvPr/>
        </p:nvGrpSpPr>
        <p:grpSpPr>
          <a:xfrm>
            <a:off x="2603736" y="862925"/>
            <a:ext cx="2335433" cy="1988896"/>
            <a:chOff x="7371080" y="4395215"/>
            <a:chExt cx="1917615" cy="1416305"/>
          </a:xfrm>
          <a:solidFill>
            <a:schemeClr val="accent2">
              <a:lumMod val="50000"/>
            </a:schemeClr>
          </a:solidFill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9E52317C-2DE1-F0B9-EA64-89289DCA468A}"/>
                </a:ext>
              </a:extLst>
            </p:cNvPr>
            <p:cNvSpPr/>
            <p:nvPr/>
          </p:nvSpPr>
          <p:spPr>
            <a:xfrm rot="16200000">
              <a:off x="7467600" y="4704080"/>
              <a:ext cx="822960" cy="101600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09E6C3-05AF-E0E9-2ACC-7A14CCA322B5}"/>
                </a:ext>
              </a:extLst>
            </p:cNvPr>
            <p:cNvSpPr/>
            <p:nvPr/>
          </p:nvSpPr>
          <p:spPr>
            <a:xfrm rot="1578344">
              <a:off x="7538720" y="5313680"/>
              <a:ext cx="194894" cy="497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88BF9BF-1891-00B9-9225-A12D78C03A1E}"/>
                </a:ext>
              </a:extLst>
            </p:cNvPr>
            <p:cNvSpPr/>
            <p:nvPr/>
          </p:nvSpPr>
          <p:spPr>
            <a:xfrm>
              <a:off x="8307172" y="4395215"/>
              <a:ext cx="810768" cy="810768"/>
            </a:xfrm>
            <a:prstGeom prst="arc">
              <a:avLst>
                <a:gd name="adj1" fmla="val 2568393"/>
                <a:gd name="adj2" fmla="val 6686864"/>
              </a:avLst>
            </a:prstGeom>
            <a:noFill/>
            <a:ln w="38100" cap="rnd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D5FDDC47-0D69-D8F0-F61A-1FFFD577E961}"/>
                </a:ext>
              </a:extLst>
            </p:cNvPr>
            <p:cNvSpPr/>
            <p:nvPr/>
          </p:nvSpPr>
          <p:spPr>
            <a:xfrm>
              <a:off x="8477927" y="4651085"/>
              <a:ext cx="810768" cy="810768"/>
            </a:xfrm>
            <a:prstGeom prst="arc">
              <a:avLst>
                <a:gd name="adj1" fmla="val 3433714"/>
                <a:gd name="adj2" fmla="val 8630925"/>
              </a:avLst>
            </a:prstGeom>
            <a:noFill/>
            <a:ln w="38100" cap="rnd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4D6C885-A0B1-F865-5D65-38F6D7D0DECF}"/>
              </a:ext>
            </a:extLst>
          </p:cNvPr>
          <p:cNvSpPr txBox="1"/>
          <p:nvPr/>
        </p:nvSpPr>
        <p:spPr>
          <a:xfrm>
            <a:off x="1592944" y="3144265"/>
            <a:ext cx="375911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Defensa de menores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Apoyarlos/as para que participen y expresen sus opiniones, sus necesidades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Ayudarlos/as a defender sus derechos</a:t>
            </a:r>
          </a:p>
        </p:txBody>
      </p:sp>
    </p:spTree>
    <p:extLst>
      <p:ext uri="{BB962C8B-B14F-4D97-AF65-F5344CB8AC3E}">
        <p14:creationId xmlns:p14="http://schemas.microsoft.com/office/powerpoint/2010/main" val="265932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4B56-5A28-36B6-D2CB-288A4FC9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Defensa del menor</a:t>
            </a:r>
            <a:endParaRPr lang="en-B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B89AE1-19F1-2707-D1A8-1A2742F65270}"/>
              </a:ext>
            </a:extLst>
          </p:cNvPr>
          <p:cNvGrpSpPr/>
          <p:nvPr/>
        </p:nvGrpSpPr>
        <p:grpSpPr>
          <a:xfrm>
            <a:off x="1201987" y="2191188"/>
            <a:ext cx="3415887" cy="2678824"/>
            <a:chOff x="1117683" y="2194390"/>
            <a:chExt cx="3415887" cy="2678824"/>
          </a:xfrm>
          <a:solidFill>
            <a:schemeClr val="accent2">
              <a:lumMod val="50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22CBA98-B770-89B8-2903-5A0BFE005A6B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D477C2B-8F98-A171-B0C0-4C08220277D3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393CE2DF-53F8-7A6D-653B-7E773C884562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AEBBAAB-A4DE-36FF-0797-C6F4119D56F9}"/>
              </a:ext>
            </a:extLst>
          </p:cNvPr>
          <p:cNvSpPr/>
          <p:nvPr/>
        </p:nvSpPr>
        <p:spPr>
          <a:xfrm>
            <a:off x="5424905" y="1974768"/>
            <a:ext cx="5446295" cy="3386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debe defender </a:t>
            </a:r>
            <a:r>
              <a:rPr lang="es-ES_tradnl" sz="3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 la asistente social</a:t>
            </a:r>
            <a:r>
              <a:rPr lang="es-ES_tradn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_tradnl" sz="3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menor, los padres, cuidadores o el adulto/a de confianza</a:t>
            </a:r>
            <a:r>
              <a:rPr lang="es-ES_tradn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_tradnl" sz="3600" b="1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7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05220485-12E6-F987-0E06-7004289B536B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SESIÓN 1</a:t>
            </a:r>
          </a:p>
          <a:p>
            <a:br>
              <a:rPr lang="es-ES_tradnl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</a:br>
            <a:r>
              <a:rPr lang="es-ES_tradnl" sz="5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Inicio del módulo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029F-102B-ADAD-3568-D6952C46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Defensa de Amina</a:t>
            </a:r>
            <a:endParaRPr lang="en-B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004C39-C328-C752-3BA5-3BBDCE592EB4}"/>
              </a:ext>
            </a:extLst>
          </p:cNvPr>
          <p:cNvSpPr/>
          <p:nvPr/>
        </p:nvSpPr>
        <p:spPr>
          <a:xfrm>
            <a:off x="1821997" y="3031388"/>
            <a:ext cx="3071233" cy="23356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315;p4">
            <a:extLst>
              <a:ext uri="{FF2B5EF4-FFF2-40B4-BE49-F238E27FC236}">
                <a16:creationId xmlns:a16="http://schemas.microsoft.com/office/drawing/2014/main" id="{188E3F69-9A1E-A3EB-627D-2425E8ADC61A}"/>
              </a:ext>
            </a:extLst>
          </p:cNvPr>
          <p:cNvSpPr/>
          <p:nvPr/>
        </p:nvSpPr>
        <p:spPr>
          <a:xfrm>
            <a:off x="782831" y="3429000"/>
            <a:ext cx="1529940" cy="15403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Google Shape;315;p4">
            <a:extLst>
              <a:ext uri="{FF2B5EF4-FFF2-40B4-BE49-F238E27FC236}">
                <a16:creationId xmlns:a16="http://schemas.microsoft.com/office/drawing/2014/main" id="{B0FB5107-6380-3ED4-6135-8ADB8356F67D}"/>
              </a:ext>
            </a:extLst>
          </p:cNvPr>
          <p:cNvSpPr/>
          <p:nvPr/>
        </p:nvSpPr>
        <p:spPr>
          <a:xfrm>
            <a:off x="2598977" y="1888611"/>
            <a:ext cx="1529940" cy="15403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315;p4">
            <a:extLst>
              <a:ext uri="{FF2B5EF4-FFF2-40B4-BE49-F238E27FC236}">
                <a16:creationId xmlns:a16="http://schemas.microsoft.com/office/drawing/2014/main" id="{22BF9324-B538-23C1-8E87-4B07BD79314C}"/>
              </a:ext>
            </a:extLst>
          </p:cNvPr>
          <p:cNvSpPr/>
          <p:nvPr/>
        </p:nvSpPr>
        <p:spPr>
          <a:xfrm>
            <a:off x="4415124" y="3428998"/>
            <a:ext cx="1529940" cy="15403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F7D7EB15-D3F9-2B4D-540C-3E93E66B8D2E}"/>
              </a:ext>
            </a:extLst>
          </p:cNvPr>
          <p:cNvSpPr/>
          <p:nvPr/>
        </p:nvSpPr>
        <p:spPr>
          <a:xfrm rot="3546506">
            <a:off x="2636998" y="3747388"/>
            <a:ext cx="590150" cy="903610"/>
          </a:xfrm>
          <a:prstGeom prst="snip1Rect">
            <a:avLst>
              <a:gd name="adj" fmla="val 23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1802D779-B6B7-22E2-617F-8460330DD8AD}"/>
              </a:ext>
            </a:extLst>
          </p:cNvPr>
          <p:cNvSpPr/>
          <p:nvPr/>
        </p:nvSpPr>
        <p:spPr>
          <a:xfrm rot="17435470">
            <a:off x="3517424" y="3979563"/>
            <a:ext cx="512243" cy="708312"/>
          </a:xfrm>
          <a:prstGeom prst="snip1Rect">
            <a:avLst>
              <a:gd name="adj" fmla="val 23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9C82B9-DA51-E23D-C150-7364FF518705}"/>
              </a:ext>
            </a:extLst>
          </p:cNvPr>
          <p:cNvSpPr txBox="1"/>
          <p:nvPr/>
        </p:nvSpPr>
        <p:spPr>
          <a:xfrm>
            <a:off x="6678703" y="2652057"/>
            <a:ext cx="4505204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tipo de defensa puede hacer el o la asistente social de Amina en su nombre?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E897C-638F-958F-D42E-EEAC014C5B35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B411169-A33C-FE82-E309-A8B33EB0F234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F171DA0-791A-A9DE-E863-3089453E940A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2365393-401C-02D0-C089-0E24EE444284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149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8486AD7-584E-5511-1565-5CAC18C3A220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84EEC6-B055-2E5E-FE2A-777BD8E55C33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666F2927-155F-8DAF-4627-76400874DD38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DF646C-45D4-058E-C075-0117D3DF6509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3532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Puntos clave de aprendizaje</a:t>
            </a:r>
          </a:p>
        </p:txBody>
      </p:sp>
      <p:sp>
        <p:nvSpPr>
          <p:cNvPr id="60" name="5-Point Star 5">
            <a:extLst>
              <a:ext uri="{FF2B5EF4-FFF2-40B4-BE49-F238E27FC236}">
                <a16:creationId xmlns:a16="http://schemas.microsoft.com/office/drawing/2014/main" id="{CA51DE7D-C4EB-4482-B9BD-8251CB38B67D}"/>
              </a:ext>
            </a:extLst>
          </p:cNvPr>
          <p:cNvSpPr/>
          <p:nvPr/>
        </p:nvSpPr>
        <p:spPr>
          <a:xfrm>
            <a:off x="2086980" y="1947570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5-Point Star 5">
            <a:extLst>
              <a:ext uri="{FF2B5EF4-FFF2-40B4-BE49-F238E27FC236}">
                <a16:creationId xmlns:a16="http://schemas.microsoft.com/office/drawing/2014/main" id="{ABD8A883-982A-4318-B4F5-7858ABDA3C3D}"/>
              </a:ext>
            </a:extLst>
          </p:cNvPr>
          <p:cNvSpPr/>
          <p:nvPr/>
        </p:nvSpPr>
        <p:spPr>
          <a:xfrm>
            <a:off x="5401129" y="1947570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5-Point Star 5">
            <a:extLst>
              <a:ext uri="{FF2B5EF4-FFF2-40B4-BE49-F238E27FC236}">
                <a16:creationId xmlns:a16="http://schemas.microsoft.com/office/drawing/2014/main" id="{F0DA2569-FB86-4902-B70A-F4F49A979B6B}"/>
              </a:ext>
            </a:extLst>
          </p:cNvPr>
          <p:cNvSpPr/>
          <p:nvPr/>
        </p:nvSpPr>
        <p:spPr>
          <a:xfrm>
            <a:off x="8952950" y="1947570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1DDCE-945F-53D8-3A59-FF5EC4173E17}"/>
              </a:ext>
            </a:extLst>
          </p:cNvPr>
          <p:cNvSpPr txBox="1"/>
          <p:nvPr/>
        </p:nvSpPr>
        <p:spPr>
          <a:xfrm>
            <a:off x="1075872" y="3472543"/>
            <a:ext cx="307377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200">
                <a:latin typeface="Arial" panose="020B0604020202020204" pitchFamily="34" charset="0"/>
                <a:ea typeface="Helvetica Neue" panose="020B0604020202020204"/>
                <a:cs typeface="Arial" panose="020B0604020202020204" pitchFamily="34" charset="0"/>
              </a:rPr>
              <a:t>Los/as asistentes sociales desempeñan una tarea valiosa al ofrecer información actualizada</a:t>
            </a:r>
            <a:endParaRPr lang="es-ES_tradnl" sz="22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D4578-2F46-879A-1848-AD4405979F73}"/>
              </a:ext>
            </a:extLst>
          </p:cNvPr>
          <p:cNvSpPr txBox="1"/>
          <p:nvPr/>
        </p:nvSpPr>
        <p:spPr>
          <a:xfrm>
            <a:off x="7704171" y="3472543"/>
            <a:ext cx="3549118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_tradnl" sz="2200">
                <a:latin typeface="Arial" panose="020B0604020202020204" pitchFamily="34" charset="0"/>
                <a:ea typeface="Helvetica Neue" panose="020B0604020202020204"/>
                <a:cs typeface="Arial" panose="020B0604020202020204" pitchFamily="34" charset="0"/>
              </a:rPr>
              <a:t>El/la menor, los padres, los cuidadores y/o los adultos/as de confianza deben tener la oportunidad de participar e implicarse en las actividades de defensa</a:t>
            </a:r>
            <a:endParaRPr lang="es-ES_tradnl" sz="22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5199E-5AFF-7169-3988-F0E11682057C}"/>
              </a:ext>
            </a:extLst>
          </p:cNvPr>
          <p:cNvSpPr txBox="1"/>
          <p:nvPr/>
        </p:nvSpPr>
        <p:spPr>
          <a:xfrm>
            <a:off x="4644890" y="3472543"/>
            <a:ext cx="256403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200">
                <a:latin typeface="Arial" panose="020B0604020202020204" pitchFamily="34" charset="0"/>
                <a:ea typeface="Helvetica Neue" panose="020B0604020202020204"/>
                <a:cs typeface="Arial" panose="020B0604020202020204" pitchFamily="34" charset="0"/>
              </a:rPr>
              <a:t>La información que se comparta debe adaptarse a la edad, la etapa de desarrollo y las capacidades del menor</a:t>
            </a:r>
            <a:endParaRPr lang="es-ES_tradnl" sz="22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81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E2923B6A-6BD3-C2D1-7152-35DDFDD87BB2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SESIÓN 4</a:t>
            </a:r>
          </a:p>
          <a:p>
            <a:br>
              <a:rPr lang="es-ES_tradnl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</a:br>
            <a:r>
              <a:rPr lang="es-ES_tradnl" sz="5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¿Cómo implementar actividades de SMAPS específicas y no especializadas?</a:t>
            </a:r>
          </a:p>
        </p:txBody>
      </p:sp>
    </p:spTree>
    <p:extLst>
      <p:ext uri="{BB962C8B-B14F-4D97-AF65-F5344CB8AC3E}">
        <p14:creationId xmlns:p14="http://schemas.microsoft.com/office/powerpoint/2010/main" val="201876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E6150-D58C-CFFC-10C7-860F4AD6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Recomendaciones para las remisiones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DF5130-12FC-8C52-59F3-EE9AC6D7743F}"/>
              </a:ext>
            </a:extLst>
          </p:cNvPr>
          <p:cNvGrpSpPr/>
          <p:nvPr/>
        </p:nvGrpSpPr>
        <p:grpSpPr>
          <a:xfrm>
            <a:off x="1524083" y="2426619"/>
            <a:ext cx="3415887" cy="2678824"/>
            <a:chOff x="1117683" y="2194390"/>
            <a:chExt cx="3415887" cy="2678824"/>
          </a:xfrm>
          <a:solidFill>
            <a:schemeClr val="accent2">
              <a:lumMod val="50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3A08616-D233-95FA-DF68-D784AD09BE06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A90F7C8-0938-A6DA-89E9-375E5D4AE6BC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84F6697-49BE-FF57-665B-D5B1D682B6C6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B33B4D-E5F0-FFD3-33DD-E89255F3D748}"/>
              </a:ext>
            </a:extLst>
          </p:cNvPr>
          <p:cNvSpPr txBox="1"/>
          <p:nvPr/>
        </p:nvSpPr>
        <p:spPr>
          <a:xfrm>
            <a:off x="5341174" y="2626151"/>
            <a:ext cx="5733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latin typeface="Arial" panose="020B0604020202020204" pitchFamily="34" charset="0"/>
                <a:cs typeface="Arial" panose="020B0604020202020204" pitchFamily="34" charset="0"/>
              </a:rPr>
              <a:t>¿Recuerdan las competencias básicas de apoyo psicosocial?</a:t>
            </a:r>
          </a:p>
        </p:txBody>
      </p:sp>
    </p:spTree>
    <p:extLst>
      <p:ext uri="{BB962C8B-B14F-4D97-AF65-F5344CB8AC3E}">
        <p14:creationId xmlns:p14="http://schemas.microsoft.com/office/powerpoint/2010/main" val="41631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D67D-F56A-B6A9-CD33-A302C73F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940" y="88846"/>
            <a:ext cx="9258307" cy="868968"/>
          </a:xfrm>
        </p:spPr>
        <p:txBody>
          <a:bodyPr>
            <a:normAutofit/>
          </a:bodyPr>
          <a:lstStyle/>
          <a:p>
            <a:pPr algn="l"/>
            <a:r>
              <a:rPr lang="es-ES_tradnl"/>
              <a:t>Actividades dirigidas y no dirigidas de SMAPS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6728C2-4B05-F01A-596B-B55C4287E3A5}"/>
              </a:ext>
            </a:extLst>
          </p:cNvPr>
          <p:cNvSpPr txBox="1"/>
          <p:nvPr/>
        </p:nvSpPr>
        <p:spPr>
          <a:xfrm>
            <a:off x="1265129" y="3452161"/>
            <a:ext cx="4565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ACTIVIDADES NO DIRIGIDAS</a:t>
            </a:r>
          </a:p>
          <a:p>
            <a:endParaRPr lang="es-ES_tradnl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El/la menor elige la actividad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El/la menor puede tomar la iniciativa y el o la asistente social le sigue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El o la asistente social no tiene una agenda con temas preparados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3DC5F-1417-0949-46B5-82DCBC7D297F}"/>
              </a:ext>
            </a:extLst>
          </p:cNvPr>
          <p:cNvSpPr txBox="1"/>
          <p:nvPr/>
        </p:nvSpPr>
        <p:spPr>
          <a:xfrm>
            <a:off x="6934086" y="3452161"/>
            <a:ext cx="4565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ACTIVIDADES DIRIGIDAS</a:t>
            </a:r>
          </a:p>
          <a:p>
            <a:endParaRPr lang="es-ES_tradnl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El o la asistente social selecciona y prepara la actividad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El o la asistente social guía al menor durante la actividad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El o la asistente social plantea ciertos temas para hablar con el/la menor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987875-16C5-AF46-78C1-FFB2F5F429F8}"/>
              </a:ext>
            </a:extLst>
          </p:cNvPr>
          <p:cNvGrpSpPr/>
          <p:nvPr/>
        </p:nvGrpSpPr>
        <p:grpSpPr>
          <a:xfrm>
            <a:off x="3938725" y="2132449"/>
            <a:ext cx="609437" cy="969029"/>
            <a:chOff x="860877" y="1929282"/>
            <a:chExt cx="1053230" cy="1674679"/>
          </a:xfrm>
          <a:solidFill>
            <a:schemeClr val="accent2">
              <a:lumMod val="50000"/>
            </a:schemeClr>
          </a:solidFill>
        </p:grpSpPr>
        <p:sp>
          <p:nvSpPr>
            <p:cNvPr id="24" name="Round Same Side Corner Rectangle 46">
              <a:extLst>
                <a:ext uri="{FF2B5EF4-FFF2-40B4-BE49-F238E27FC236}">
                  <a16:creationId xmlns:a16="http://schemas.microsoft.com/office/drawing/2014/main" id="{19347EA0-E8C7-4469-58DB-1C9C2A066565}"/>
                </a:ext>
              </a:extLst>
            </p:cNvPr>
            <p:cNvSpPr/>
            <p:nvPr/>
          </p:nvSpPr>
          <p:spPr>
            <a:xfrm>
              <a:off x="1052733" y="2725467"/>
              <a:ext cx="671847" cy="87849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624F65E-DE79-DA32-AE63-637427B38174}"/>
                </a:ext>
              </a:extLst>
            </p:cNvPr>
            <p:cNvSpPr/>
            <p:nvPr/>
          </p:nvSpPr>
          <p:spPr>
            <a:xfrm>
              <a:off x="1047750" y="1929282"/>
              <a:ext cx="679484" cy="6794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F774BB53-5856-F0D1-B712-8EEC0FC23B43}"/>
                </a:ext>
              </a:extLst>
            </p:cNvPr>
            <p:cNvSpPr/>
            <p:nvPr/>
          </p:nvSpPr>
          <p:spPr>
            <a:xfrm>
              <a:off x="860877" y="2993721"/>
              <a:ext cx="1053230" cy="610240"/>
            </a:xfrm>
            <a:prstGeom prst="trapezoid">
              <a:avLst>
                <a:gd name="adj" fmla="val 330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DD1DEF-D129-5784-74C6-7607E8092AC1}"/>
              </a:ext>
            </a:extLst>
          </p:cNvPr>
          <p:cNvGrpSpPr/>
          <p:nvPr/>
        </p:nvGrpSpPr>
        <p:grpSpPr>
          <a:xfrm>
            <a:off x="2296319" y="1575992"/>
            <a:ext cx="521410" cy="1525486"/>
            <a:chOff x="1022970" y="2227840"/>
            <a:chExt cx="1141610" cy="3340002"/>
          </a:xfrm>
          <a:solidFill>
            <a:schemeClr val="accent2">
              <a:lumMod val="50000"/>
            </a:schemeClr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0106AA-B223-BB8B-3E08-C1436C37440B}"/>
                </a:ext>
              </a:extLst>
            </p:cNvPr>
            <p:cNvSpPr/>
            <p:nvPr/>
          </p:nvSpPr>
          <p:spPr>
            <a:xfrm>
              <a:off x="1022970" y="2227840"/>
              <a:ext cx="1141610" cy="1141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084A02CE-80DA-CFDA-5FD2-D5DD8BD1838A}"/>
                </a:ext>
              </a:extLst>
            </p:cNvPr>
            <p:cNvSpPr/>
            <p:nvPr/>
          </p:nvSpPr>
          <p:spPr>
            <a:xfrm>
              <a:off x="1022970" y="3582437"/>
              <a:ext cx="1141610" cy="198540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938C62-F78F-B9DD-1A68-F27460A772D3}"/>
              </a:ext>
            </a:extLst>
          </p:cNvPr>
          <p:cNvCxnSpPr/>
          <p:nvPr/>
        </p:nvCxnSpPr>
        <p:spPr>
          <a:xfrm>
            <a:off x="1265129" y="3051374"/>
            <a:ext cx="254833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88AD86-7858-0003-C83C-B8553A57CCE7}"/>
              </a:ext>
            </a:extLst>
          </p:cNvPr>
          <p:cNvGrpSpPr/>
          <p:nvPr/>
        </p:nvGrpSpPr>
        <p:grpSpPr>
          <a:xfrm>
            <a:off x="7958971" y="2132449"/>
            <a:ext cx="609437" cy="969029"/>
            <a:chOff x="860877" y="1929282"/>
            <a:chExt cx="1053230" cy="1674679"/>
          </a:xfrm>
          <a:solidFill>
            <a:schemeClr val="accent2">
              <a:lumMod val="50000"/>
            </a:schemeClr>
          </a:solidFill>
        </p:grpSpPr>
        <p:sp>
          <p:nvSpPr>
            <p:cNvPr id="32" name="Round Same Side Corner Rectangle 46">
              <a:extLst>
                <a:ext uri="{FF2B5EF4-FFF2-40B4-BE49-F238E27FC236}">
                  <a16:creationId xmlns:a16="http://schemas.microsoft.com/office/drawing/2014/main" id="{F2A2EDC1-D4DA-F8EA-167B-CF9EBD4B336C}"/>
                </a:ext>
              </a:extLst>
            </p:cNvPr>
            <p:cNvSpPr/>
            <p:nvPr/>
          </p:nvSpPr>
          <p:spPr>
            <a:xfrm>
              <a:off x="1052733" y="2725467"/>
              <a:ext cx="671847" cy="87849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A631365-5483-CF4E-76BC-0E56A1269190}"/>
                </a:ext>
              </a:extLst>
            </p:cNvPr>
            <p:cNvSpPr/>
            <p:nvPr/>
          </p:nvSpPr>
          <p:spPr>
            <a:xfrm>
              <a:off x="1047750" y="1929282"/>
              <a:ext cx="679484" cy="6794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A5DB9EA3-A1BF-D767-1CAA-1A25DBBC8E27}"/>
                </a:ext>
              </a:extLst>
            </p:cNvPr>
            <p:cNvSpPr/>
            <p:nvPr/>
          </p:nvSpPr>
          <p:spPr>
            <a:xfrm>
              <a:off x="860877" y="2993721"/>
              <a:ext cx="1053230" cy="610240"/>
            </a:xfrm>
            <a:prstGeom prst="trapezoid">
              <a:avLst>
                <a:gd name="adj" fmla="val 330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409AF7-C4C1-DF74-D677-44B827F63CED}"/>
              </a:ext>
            </a:extLst>
          </p:cNvPr>
          <p:cNvGrpSpPr/>
          <p:nvPr/>
        </p:nvGrpSpPr>
        <p:grpSpPr>
          <a:xfrm>
            <a:off x="9624910" y="1575992"/>
            <a:ext cx="521410" cy="1525486"/>
            <a:chOff x="1022970" y="2227840"/>
            <a:chExt cx="1141610" cy="3340002"/>
          </a:xfrm>
          <a:solidFill>
            <a:schemeClr val="accent2">
              <a:lumMod val="50000"/>
            </a:schemeClr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DF163C-8749-1A43-6530-304C03BA3C51}"/>
                </a:ext>
              </a:extLst>
            </p:cNvPr>
            <p:cNvSpPr/>
            <p:nvPr/>
          </p:nvSpPr>
          <p:spPr>
            <a:xfrm>
              <a:off x="1022970" y="2227840"/>
              <a:ext cx="1141610" cy="1141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00FEE5A3-0C9D-A3B4-19D5-27A32814CFEA}"/>
                </a:ext>
              </a:extLst>
            </p:cNvPr>
            <p:cNvSpPr/>
            <p:nvPr/>
          </p:nvSpPr>
          <p:spPr>
            <a:xfrm>
              <a:off x="1022970" y="3582437"/>
              <a:ext cx="1141610" cy="198540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92D52E-E983-0C9B-5AEB-947BEF28B7F2}"/>
              </a:ext>
            </a:extLst>
          </p:cNvPr>
          <p:cNvCxnSpPr/>
          <p:nvPr/>
        </p:nvCxnSpPr>
        <p:spPr>
          <a:xfrm>
            <a:off x="6989523" y="3051374"/>
            <a:ext cx="254833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751292C-6E02-9EB0-126B-23E82D252B6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462E363C-AE16-27E5-D866-CB993DB6DA49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194C46-B9E0-5ED0-398E-65AE9E793C3A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39C479-BC59-3D52-9DE1-AF272853CFBA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s-ES_tradnl" sz="16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153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24AAF5-9BF3-1915-F5DC-A8715C677BE3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166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EE53-D7A1-8820-570B-69AAAF14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/>
              <a:t>Tipos de actividades específicas no especializadas de SMAPS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0C2F4-2935-C6BF-4340-5C316A23D34D}"/>
              </a:ext>
            </a:extLst>
          </p:cNvPr>
          <p:cNvSpPr txBox="1"/>
          <p:nvPr/>
        </p:nvSpPr>
        <p:spPr>
          <a:xfrm>
            <a:off x="1311075" y="4662939"/>
            <a:ext cx="266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Psicoeducación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EAB67A-9310-ED0D-13DE-AF57F5F4CA89}"/>
              </a:ext>
            </a:extLst>
          </p:cNvPr>
          <p:cNvGrpSpPr/>
          <p:nvPr/>
        </p:nvGrpSpPr>
        <p:grpSpPr>
          <a:xfrm>
            <a:off x="5157242" y="2128856"/>
            <a:ext cx="2495965" cy="1999347"/>
            <a:chOff x="6991951" y="4889541"/>
            <a:chExt cx="1095111" cy="881468"/>
          </a:xfrm>
          <a:solidFill>
            <a:schemeClr val="accent2">
              <a:lumMod val="75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B5F895-04B3-74AF-0747-E652553FF176}"/>
                </a:ext>
              </a:extLst>
            </p:cNvPr>
            <p:cNvGrpSpPr/>
            <p:nvPr/>
          </p:nvGrpSpPr>
          <p:grpSpPr>
            <a:xfrm>
              <a:off x="6991951" y="4889541"/>
              <a:ext cx="527956" cy="538568"/>
              <a:chOff x="6673904" y="4927635"/>
              <a:chExt cx="864452" cy="881827"/>
            </a:xfrm>
            <a:grpFill/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F7DDCF2-87FA-4432-332C-9B2771557FB8}"/>
                  </a:ext>
                </a:extLst>
              </p:cNvPr>
              <p:cNvSpPr/>
              <p:nvPr/>
            </p:nvSpPr>
            <p:spPr>
              <a:xfrm>
                <a:off x="6673904" y="4927635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CE2C9944-9A75-750D-9A18-90296825E4C4}"/>
                  </a:ext>
                </a:extLst>
              </p:cNvPr>
              <p:cNvSpPr/>
              <p:nvPr/>
            </p:nvSpPr>
            <p:spPr>
              <a:xfrm rot="10800000">
                <a:off x="6917818" y="5355565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FE811C-584C-9883-5628-9099358B1FCD}"/>
                </a:ext>
              </a:extLst>
            </p:cNvPr>
            <p:cNvGrpSpPr/>
            <p:nvPr/>
          </p:nvGrpSpPr>
          <p:grpSpPr>
            <a:xfrm>
              <a:off x="7559106" y="5232441"/>
              <a:ext cx="527956" cy="538568"/>
              <a:chOff x="7662737" y="4933947"/>
              <a:chExt cx="864452" cy="881827"/>
            </a:xfrm>
            <a:grp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9E94D18-B95A-2038-52D5-E6CF6F58F2D8}"/>
                  </a:ext>
                </a:extLst>
              </p:cNvPr>
              <p:cNvSpPr/>
              <p:nvPr/>
            </p:nvSpPr>
            <p:spPr>
              <a:xfrm>
                <a:off x="7662737" y="4933947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7813D937-BF60-CDCD-2684-A74525E85638}"/>
                  </a:ext>
                </a:extLst>
              </p:cNvPr>
              <p:cNvSpPr/>
              <p:nvPr/>
            </p:nvSpPr>
            <p:spPr>
              <a:xfrm>
                <a:off x="7923857" y="5512539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966737A-7A40-6361-7592-99C8F88991A6}"/>
              </a:ext>
            </a:extLst>
          </p:cNvPr>
          <p:cNvSpPr txBox="1"/>
          <p:nvPr/>
        </p:nvSpPr>
        <p:spPr>
          <a:xfrm>
            <a:off x="4984435" y="4662938"/>
            <a:ext cx="266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Actividades para promover la expresión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37B7B-458C-CC9C-2371-56B0F0193315}"/>
              </a:ext>
            </a:extLst>
          </p:cNvPr>
          <p:cNvSpPr txBox="1"/>
          <p:nvPr/>
        </p:nvSpPr>
        <p:spPr>
          <a:xfrm>
            <a:off x="8508384" y="4689829"/>
            <a:ext cx="284541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Actividades para el manejo de las emociones</a:t>
            </a:r>
          </a:p>
        </p:txBody>
      </p:sp>
      <p:pic>
        <p:nvPicPr>
          <p:cNvPr id="23" name="Graphic 22" descr="Scientific Thought with solid fill">
            <a:extLst>
              <a:ext uri="{FF2B5EF4-FFF2-40B4-BE49-F238E27FC236}">
                <a16:creationId xmlns:a16="http://schemas.microsoft.com/office/drawing/2014/main" id="{72A9C049-C520-446C-9710-70C77D014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3578" y="1917002"/>
            <a:ext cx="2406269" cy="240626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12990F0-E6DF-C8DD-3D0C-A16A71A3AD6B}"/>
              </a:ext>
            </a:extLst>
          </p:cNvPr>
          <p:cNvGrpSpPr/>
          <p:nvPr/>
        </p:nvGrpSpPr>
        <p:grpSpPr>
          <a:xfrm>
            <a:off x="8886140" y="2128856"/>
            <a:ext cx="2458554" cy="1946452"/>
            <a:chOff x="8886140" y="2128856"/>
            <a:chExt cx="2458554" cy="194645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C65BC90-AAA8-D879-03DB-D80F3E39C3C2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31" name="Graphic 30" descr="Head with gears with solid fill">
                <a:extLst>
                  <a:ext uri="{FF2B5EF4-FFF2-40B4-BE49-F238E27FC236}">
                    <a16:creationId xmlns:a16="http://schemas.microsoft.com/office/drawing/2014/main" id="{EAFAE725-D5F1-25B9-A003-AED3E780B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458EBC6-891E-1BA3-373E-CD5E0CD70B04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3D017AB1-30D2-CC45-4DE3-62B6FC98AAD4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324C49-EA88-CE80-409D-BB4CFB59A4D0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311960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930312-8F4B-698F-0EB2-4BCC9C411657}"/>
              </a:ext>
            </a:extLst>
          </p:cNvPr>
          <p:cNvSpPr/>
          <p:nvPr/>
        </p:nvSpPr>
        <p:spPr>
          <a:xfrm>
            <a:off x="6629400" y="2476500"/>
            <a:ext cx="4876800" cy="3350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Psicoeducación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C90E-5FE8-0535-5B52-CF4BAA4766B1}"/>
              </a:ext>
            </a:extLst>
          </p:cNvPr>
          <p:cNvSpPr txBox="1"/>
          <p:nvPr/>
        </p:nvSpPr>
        <p:spPr>
          <a:xfrm>
            <a:off x="846651" y="1588540"/>
            <a:ext cx="5368579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psicoeducación es una intervención de SMAPS en la que se comparte información sobre la salud mental y las estrategias de adaptación y/o supervivencia.</a:t>
            </a:r>
          </a:p>
          <a:p>
            <a:endParaRPr lang="es-ES_tradnl" sz="2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s-ES_tradnl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 puede proporcionar psicoeducación básica directamente al menor, a los padres, cuidadores y/o al adulto/a de confianza</a:t>
            </a:r>
          </a:p>
          <a:p>
            <a:endParaRPr lang="es-ES_tradnl" sz="2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s-ES_tradnl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Un/a asistente social no debería ofrecer psicoeducación más allá del nivel básico, ya que no está especializado/a en SMAPS y, por tanto, esto no forma parte de sus funciones.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F3FC3-5275-76CA-728E-2C8E3663A8D4}"/>
              </a:ext>
            </a:extLst>
          </p:cNvPr>
          <p:cNvSpPr txBox="1"/>
          <p:nvPr/>
        </p:nvSpPr>
        <p:spPr>
          <a:xfrm>
            <a:off x="7769974" y="2899222"/>
            <a:ext cx="2801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Reconocer las emociones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Impacto del estrés y la angustia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Problemas, trastornos o enfermedades mentales</a:t>
            </a:r>
            <a:endParaRPr lang="en-B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Scientific Thought with solid fill">
            <a:extLst>
              <a:ext uri="{FF2B5EF4-FFF2-40B4-BE49-F238E27FC236}">
                <a16:creationId xmlns:a16="http://schemas.microsoft.com/office/drawing/2014/main" id="{214C7260-BE8C-D885-6BA0-2EA755F60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9895" y="1451468"/>
            <a:ext cx="1684977" cy="1684977"/>
          </a:xfrm>
          <a:prstGeom prst="rect">
            <a:avLst/>
          </a:prstGeom>
        </p:spPr>
      </p:pic>
      <p:sp>
        <p:nvSpPr>
          <p:cNvPr id="9" name="L-Shape 8">
            <a:extLst>
              <a:ext uri="{FF2B5EF4-FFF2-40B4-BE49-F238E27FC236}">
                <a16:creationId xmlns:a16="http://schemas.microsoft.com/office/drawing/2014/main" id="{6CEC9A6D-EA82-84C1-E648-3BD884CD5942}"/>
              </a:ext>
            </a:extLst>
          </p:cNvPr>
          <p:cNvSpPr/>
          <p:nvPr/>
        </p:nvSpPr>
        <p:spPr>
          <a:xfrm rot="18361091">
            <a:off x="7137731" y="3145397"/>
            <a:ext cx="481998" cy="245301"/>
          </a:xfrm>
          <a:prstGeom prst="corner">
            <a:avLst>
              <a:gd name="adj1" fmla="val 42208"/>
              <a:gd name="adj2" fmla="val 4335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BD6CBD1E-1DCC-D7C0-7BD5-DA51F4E4F3EB}"/>
              </a:ext>
            </a:extLst>
          </p:cNvPr>
          <p:cNvSpPr/>
          <p:nvPr/>
        </p:nvSpPr>
        <p:spPr>
          <a:xfrm rot="18361091">
            <a:off x="7150055" y="3933544"/>
            <a:ext cx="481998" cy="245301"/>
          </a:xfrm>
          <a:prstGeom prst="corner">
            <a:avLst>
              <a:gd name="adj1" fmla="val 42208"/>
              <a:gd name="adj2" fmla="val 4335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A7432AFB-9A0A-E9F6-B952-A448F6858961}"/>
              </a:ext>
            </a:extLst>
          </p:cNvPr>
          <p:cNvSpPr/>
          <p:nvPr/>
        </p:nvSpPr>
        <p:spPr>
          <a:xfrm rot="2700000">
            <a:off x="7051137" y="4681747"/>
            <a:ext cx="655187" cy="670373"/>
          </a:xfrm>
          <a:prstGeom prst="mathPlus">
            <a:avLst>
              <a:gd name="adj1" fmla="val 1492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9671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Psicoeducación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C90E-5FE8-0535-5B52-CF4BAA4766B1}"/>
              </a:ext>
            </a:extLst>
          </p:cNvPr>
          <p:cNvSpPr txBox="1"/>
          <p:nvPr/>
        </p:nvSpPr>
        <p:spPr>
          <a:xfrm>
            <a:off x="7575457" y="2274734"/>
            <a:ext cx="3529052" cy="2891883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3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¿En qué puede ayudar la psicoeducación?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6B1AB-DFD1-7A7C-CD07-6FF7E3DC321C}"/>
              </a:ext>
            </a:extLst>
          </p:cNvPr>
          <p:cNvSpPr txBox="1"/>
          <p:nvPr/>
        </p:nvSpPr>
        <p:spPr>
          <a:xfrm>
            <a:off x="1168401" y="2035850"/>
            <a:ext cx="553097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435100"/>
            <a:r>
              <a:rPr lang="es-ES_tradnl" sz="2400" b="1">
                <a:latin typeface="Arial" panose="020B0604020202020204" pitchFamily="34" charset="0"/>
                <a:cs typeface="Arial" panose="020B0604020202020204" pitchFamily="34" charset="0"/>
              </a:rPr>
              <a:t>LOS OBJETIVOS DE LA PSICOEDUCACIÓN</a:t>
            </a:r>
          </a:p>
          <a:p>
            <a:endParaRPr lang="es-ES_tradnl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Tener una mejor comprensión de la salud emocional y el bienestar</a:t>
            </a:r>
          </a:p>
          <a:p>
            <a:pPr>
              <a:spcAft>
                <a:spcPts val="1200"/>
              </a:spcAft>
            </a:pP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Sentirse más seguro/a y con más control (más empoderado/a)</a:t>
            </a:r>
          </a:p>
          <a:p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Proveer herramientas para afrontar situaciones adversas</a:t>
            </a:r>
          </a:p>
          <a:p>
            <a:endParaRPr lang="es-ES_tradn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57;p7">
            <a:extLst>
              <a:ext uri="{FF2B5EF4-FFF2-40B4-BE49-F238E27FC236}">
                <a16:creationId xmlns:a16="http://schemas.microsoft.com/office/drawing/2014/main" id="{EB218263-E5B0-8B2D-DCF1-A15B1459B74B}"/>
              </a:ext>
            </a:extLst>
          </p:cNvPr>
          <p:cNvGrpSpPr/>
          <p:nvPr/>
        </p:nvGrpSpPr>
        <p:grpSpPr>
          <a:xfrm>
            <a:off x="1257300" y="1962062"/>
            <a:ext cx="965200" cy="1021153"/>
            <a:chOff x="243840" y="1676400"/>
            <a:chExt cx="701040" cy="741680"/>
          </a:xfrm>
          <a:solidFill>
            <a:schemeClr val="accent2">
              <a:lumMod val="50000"/>
            </a:schemeClr>
          </a:solidFill>
        </p:grpSpPr>
        <p:sp>
          <p:nvSpPr>
            <p:cNvPr id="19" name="Google Shape;358;p7">
              <a:extLst>
                <a:ext uri="{FF2B5EF4-FFF2-40B4-BE49-F238E27FC236}">
                  <a16:creationId xmlns:a16="http://schemas.microsoft.com/office/drawing/2014/main" id="{45EB456C-818D-0166-7F64-3EA670AE8EA3}"/>
                </a:ext>
              </a:extLst>
            </p:cNvPr>
            <p:cNvSpPr/>
            <p:nvPr/>
          </p:nvSpPr>
          <p:spPr>
            <a:xfrm>
              <a:off x="243840" y="1676400"/>
              <a:ext cx="116839" cy="7416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" name="Google Shape;359;p7">
              <a:extLst>
                <a:ext uri="{FF2B5EF4-FFF2-40B4-BE49-F238E27FC236}">
                  <a16:creationId xmlns:a16="http://schemas.microsoft.com/office/drawing/2014/main" id="{6DE19C3A-FAF0-44D7-F681-33094739F562}"/>
                </a:ext>
              </a:extLst>
            </p:cNvPr>
            <p:cNvSpPr/>
            <p:nvPr/>
          </p:nvSpPr>
          <p:spPr>
            <a:xfrm>
              <a:off x="314960" y="1676400"/>
              <a:ext cx="629920" cy="4368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107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A8DA357-9FDB-D9AC-5214-A6D26C9FA89A}"/>
              </a:ext>
            </a:extLst>
          </p:cNvPr>
          <p:cNvGrpSpPr/>
          <p:nvPr/>
        </p:nvGrpSpPr>
        <p:grpSpPr>
          <a:xfrm>
            <a:off x="8472195" y="4573450"/>
            <a:ext cx="1359998" cy="1380647"/>
            <a:chOff x="6673904" y="4927635"/>
            <a:chExt cx="864452" cy="881827"/>
          </a:xfrm>
          <a:solidFill>
            <a:schemeClr val="accent2">
              <a:lumMod val="75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78DFAE-494F-05B9-8FFE-7E5716C99A12}"/>
                </a:ext>
              </a:extLst>
            </p:cNvPr>
            <p:cNvSpPr/>
            <p:nvPr/>
          </p:nvSpPr>
          <p:spPr>
            <a:xfrm>
              <a:off x="6673904" y="4927635"/>
              <a:ext cx="864452" cy="88182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3BE57EC-2BD0-9507-DC22-1CAFC9646644}"/>
                </a:ext>
              </a:extLst>
            </p:cNvPr>
            <p:cNvSpPr/>
            <p:nvPr/>
          </p:nvSpPr>
          <p:spPr>
            <a:xfrm rot="10800000">
              <a:off x="6917818" y="5355565"/>
              <a:ext cx="376623" cy="303235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93AD24-43F2-AC65-8CA8-D1613D1BED67}"/>
              </a:ext>
            </a:extLst>
          </p:cNvPr>
          <p:cNvGrpSpPr/>
          <p:nvPr/>
        </p:nvGrpSpPr>
        <p:grpSpPr>
          <a:xfrm>
            <a:off x="9911639" y="3883127"/>
            <a:ext cx="1359998" cy="1380647"/>
            <a:chOff x="7662737" y="4933947"/>
            <a:chExt cx="864452" cy="881827"/>
          </a:xfrm>
          <a:solidFill>
            <a:schemeClr val="accent2">
              <a:lumMod val="75000"/>
            </a:schemeClr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E4693CB-452B-0BC7-F7A6-33D13138E371}"/>
                </a:ext>
              </a:extLst>
            </p:cNvPr>
            <p:cNvSpPr/>
            <p:nvPr/>
          </p:nvSpPr>
          <p:spPr>
            <a:xfrm>
              <a:off x="7662737" y="4933947"/>
              <a:ext cx="864452" cy="88182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DB46DD97-6E61-5CE1-3D2A-889BC5A6CF9D}"/>
                </a:ext>
              </a:extLst>
            </p:cNvPr>
            <p:cNvSpPr/>
            <p:nvPr/>
          </p:nvSpPr>
          <p:spPr>
            <a:xfrm>
              <a:off x="7923857" y="5512539"/>
              <a:ext cx="376623" cy="303235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Actividades para promover la expresión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C90E-5FE8-0535-5B52-CF4BAA4766B1}"/>
              </a:ext>
            </a:extLst>
          </p:cNvPr>
          <p:cNvSpPr txBox="1"/>
          <p:nvPr/>
        </p:nvSpPr>
        <p:spPr>
          <a:xfrm>
            <a:off x="981697" y="2111238"/>
            <a:ext cx="3100953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2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Las intervenciones encaminadas a fomentar la expresividad involucran arte, música, movimiento y danza, para ayudarle a los/as menores a expresar sus emociones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D370D-3BAB-4546-1604-0A2EF19AC3E9}"/>
              </a:ext>
            </a:extLst>
          </p:cNvPr>
          <p:cNvSpPr txBox="1"/>
          <p:nvPr/>
        </p:nvSpPr>
        <p:spPr>
          <a:xfrm>
            <a:off x="4545523" y="2111238"/>
            <a:ext cx="3100953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2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Esta forma de intervención terapéutica utiliza actividades creativas para ayudarle a los/as menores a compartir y procesar sentimientos y recuerdos que pueden ser difíciles de expresar con palabras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6BF0AA-C9B3-ED65-CC9C-AE493008D048}"/>
              </a:ext>
            </a:extLst>
          </p:cNvPr>
          <p:cNvSpPr txBox="1"/>
          <p:nvPr/>
        </p:nvSpPr>
        <p:spPr>
          <a:xfrm>
            <a:off x="8252847" y="2111238"/>
            <a:ext cx="310095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2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Las actividades pueden ser tanto dirigidas como no dirigidas</a:t>
            </a:r>
            <a:endParaRPr lang="es-ES_tradnl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54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Actividades para el manejo de las emociones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C90E-5FE8-0535-5B52-CF4BAA4766B1}"/>
              </a:ext>
            </a:extLst>
          </p:cNvPr>
          <p:cNvSpPr txBox="1"/>
          <p:nvPr/>
        </p:nvSpPr>
        <p:spPr>
          <a:xfrm>
            <a:off x="5247987" y="2152635"/>
            <a:ext cx="3383557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2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Este tipo de intervenciones les ofrecen herramientas  para reconocer y ejercer control sobre su propio estado emocional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7A2B37-1B98-25AC-55F5-703C93AC4500}"/>
              </a:ext>
            </a:extLst>
          </p:cNvPr>
          <p:cNvGrpSpPr/>
          <p:nvPr/>
        </p:nvGrpSpPr>
        <p:grpSpPr>
          <a:xfrm>
            <a:off x="8682344" y="3581400"/>
            <a:ext cx="2962246" cy="2345228"/>
            <a:chOff x="8886140" y="2128856"/>
            <a:chExt cx="2458554" cy="19464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54E2B55-C899-7809-0B34-6E79177DE949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12" name="Graphic 11" descr="Head with gears with solid fill">
                <a:extLst>
                  <a:ext uri="{FF2B5EF4-FFF2-40B4-BE49-F238E27FC236}">
                    <a16:creationId xmlns:a16="http://schemas.microsoft.com/office/drawing/2014/main" id="{4CF12880-7B70-AAC8-CE37-A08DA0C42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44C558F-4292-A319-91DF-85AE01B84FCE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B0EE8C58-E5DC-397B-6A2B-E2B0680B20DC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937AEF-3260-9288-90B1-F3CD0CDD1E0B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571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3BA219F-DB94-0491-97F2-9F7CA2DD0F09}"/>
              </a:ext>
            </a:extLst>
          </p:cNvPr>
          <p:cNvSpPr txBox="1"/>
          <p:nvPr/>
        </p:nvSpPr>
        <p:spPr>
          <a:xfrm>
            <a:off x="1292720" y="2152635"/>
            <a:ext cx="338355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2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regulación emocional se refiere al proceso mediante el cual los/as menores pueden gestionar sus emociones, los momentos y la forma en que experimentan y expresan sus sentimientos</a:t>
            </a:r>
          </a:p>
        </p:txBody>
      </p:sp>
    </p:spTree>
    <p:extLst>
      <p:ext uri="{BB962C8B-B14F-4D97-AF65-F5344CB8AC3E}">
        <p14:creationId xmlns:p14="http://schemas.microsoft.com/office/powerpoint/2010/main" val="54714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304A98-1D02-C136-625A-757CEE03A2B1}"/>
              </a:ext>
            </a:extLst>
          </p:cNvPr>
          <p:cNvSpPr/>
          <p:nvPr/>
        </p:nvSpPr>
        <p:spPr>
          <a:xfrm>
            <a:off x="6103252" y="4333304"/>
            <a:ext cx="973409" cy="43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78399A-BDC0-CC2D-1CFD-51062572ACFC}"/>
              </a:ext>
            </a:extLst>
          </p:cNvPr>
          <p:cNvSpPr/>
          <p:nvPr/>
        </p:nvSpPr>
        <p:spPr>
          <a:xfrm>
            <a:off x="6103252" y="3894097"/>
            <a:ext cx="3958929" cy="43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EEE1C-BE7F-4B6C-BA92-E8B3F36132B2}"/>
              </a:ext>
            </a:extLst>
          </p:cNvPr>
          <p:cNvSpPr txBox="1"/>
          <p:nvPr/>
        </p:nvSpPr>
        <p:spPr>
          <a:xfrm>
            <a:off x="6050894" y="1676701"/>
            <a:ext cx="4364132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_tradn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Proporcionar a los/as participantes los conocimientos y competencias necesarias para </a:t>
            </a:r>
            <a:r>
              <a:rPr lang="es-ES_tradnl" sz="28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implementar un plan de caso, de acuerdo con las directrices y normas interinstitucionales</a:t>
            </a:r>
            <a:endParaRPr lang="es-ES_tradnl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17EAA9-0757-4E70-857A-CCB621E2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65" y="3099692"/>
            <a:ext cx="2808067" cy="562168"/>
          </a:xfrm>
        </p:spPr>
        <p:txBody>
          <a:bodyPr/>
          <a:lstStyle/>
          <a:p>
            <a:r>
              <a:rPr lang="es-ES_tradnl"/>
              <a:t>Objetivo del módulo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2B1F52-A651-99A9-D20F-542EB3DF9E8B}"/>
              </a:ext>
            </a:extLst>
          </p:cNvPr>
          <p:cNvGrpSpPr/>
          <p:nvPr/>
        </p:nvGrpSpPr>
        <p:grpSpPr>
          <a:xfrm>
            <a:off x="10262214" y="4992895"/>
            <a:ext cx="1326112" cy="1166520"/>
            <a:chOff x="6770748" y="1158240"/>
            <a:chExt cx="1274726" cy="1121318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8FA794-7D60-BCE0-A54C-446FB5B22CFF}"/>
                </a:ext>
              </a:extLst>
            </p:cNvPr>
            <p:cNvGrpSpPr/>
            <p:nvPr/>
          </p:nvGrpSpPr>
          <p:grpSpPr>
            <a:xfrm rot="5400000">
              <a:off x="7128520" y="1362604"/>
              <a:ext cx="559182" cy="1274726"/>
              <a:chOff x="8619006" y="1366612"/>
              <a:chExt cx="416505" cy="949476"/>
            </a:xfrm>
            <a:grpFill/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08A1EBF-767A-5940-30D6-662D91937D7B}"/>
                  </a:ext>
                </a:extLst>
              </p:cNvPr>
              <p:cNvSpPr/>
              <p:nvPr/>
            </p:nvSpPr>
            <p:spPr>
              <a:xfrm rot="1076057" flipH="1">
                <a:off x="8840670" y="1614649"/>
                <a:ext cx="161053" cy="50995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20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CD882D4-FE0F-6B8F-0280-C331333F840D}"/>
                  </a:ext>
                </a:extLst>
              </p:cNvPr>
              <p:cNvSpPr/>
              <p:nvPr/>
            </p:nvSpPr>
            <p:spPr>
              <a:xfrm rot="20911244" flipH="1">
                <a:off x="8877905" y="1366612"/>
                <a:ext cx="157606" cy="398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20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6A6D97A-9DCD-A032-84A6-79E64A0D963B}"/>
                  </a:ext>
                </a:extLst>
              </p:cNvPr>
              <p:cNvSpPr/>
              <p:nvPr/>
            </p:nvSpPr>
            <p:spPr>
              <a:xfrm rot="613090" flipH="1">
                <a:off x="8673953" y="1668726"/>
                <a:ext cx="154779" cy="35863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200"/>
              </a:p>
            </p:txBody>
          </p:sp>
          <p:sp>
            <p:nvSpPr>
              <p:cNvPr id="12" name="Flowchart: Manual Input 11">
                <a:extLst>
                  <a:ext uri="{FF2B5EF4-FFF2-40B4-BE49-F238E27FC236}">
                    <a16:creationId xmlns:a16="http://schemas.microsoft.com/office/drawing/2014/main" id="{8A20A502-F061-F8CE-6522-4190D7903911}"/>
                  </a:ext>
                </a:extLst>
              </p:cNvPr>
              <p:cNvSpPr/>
              <p:nvPr/>
            </p:nvSpPr>
            <p:spPr>
              <a:xfrm rot="17276057">
                <a:off x="8678142" y="1906154"/>
                <a:ext cx="197560" cy="315831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2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6759924-2787-FF99-474D-143CE255BC0C}"/>
                  </a:ext>
                </a:extLst>
              </p:cNvPr>
              <p:cNvSpPr/>
              <p:nvPr/>
            </p:nvSpPr>
            <p:spPr>
              <a:xfrm>
                <a:off x="8657142" y="2030875"/>
                <a:ext cx="241922" cy="2852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200"/>
              </a:p>
            </p:txBody>
          </p:sp>
        </p:grpSp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2EF511DA-F6D2-E626-3A8A-ACAB1C9806A2}"/>
                </a:ext>
              </a:extLst>
            </p:cNvPr>
            <p:cNvSpPr/>
            <p:nvPr/>
          </p:nvSpPr>
          <p:spPr>
            <a:xfrm>
              <a:off x="7271980" y="1158240"/>
              <a:ext cx="566129" cy="566129"/>
            </a:xfrm>
            <a:prstGeom prst="donut">
              <a:avLst>
                <a:gd name="adj" fmla="val 31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118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73D344-767A-82F1-5C84-D943BBC29E72}"/>
              </a:ext>
            </a:extLst>
          </p:cNvPr>
          <p:cNvSpPr/>
          <p:nvPr/>
        </p:nvSpPr>
        <p:spPr>
          <a:xfrm>
            <a:off x="5939027" y="2501900"/>
            <a:ext cx="5789492" cy="3479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20CBC48-4409-20B3-C451-D3C290FDD50E}"/>
              </a:ext>
            </a:extLst>
          </p:cNvPr>
          <p:cNvSpPr/>
          <p:nvPr/>
        </p:nvSpPr>
        <p:spPr>
          <a:xfrm>
            <a:off x="684974" y="2501900"/>
            <a:ext cx="4668443" cy="3479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9D67D-F56A-B6A9-CD33-A302C73F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Actividades de SMAPS dirigidas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6FA1B-A100-2FE3-8C61-CB5FC48EA17B}"/>
              </a:ext>
            </a:extLst>
          </p:cNvPr>
          <p:cNvSpPr txBox="1"/>
          <p:nvPr/>
        </p:nvSpPr>
        <p:spPr>
          <a:xfrm>
            <a:off x="715998" y="1536174"/>
            <a:ext cx="472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Actividades de SMAPS para generar confianza y evaluar las necesidades </a:t>
            </a:r>
            <a:endParaRPr lang="es-ES_trad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C49E9E-AB2C-1EE6-C2A2-39EE4463D700}"/>
              </a:ext>
            </a:extLst>
          </p:cNvPr>
          <p:cNvGrpSpPr/>
          <p:nvPr/>
        </p:nvGrpSpPr>
        <p:grpSpPr>
          <a:xfrm>
            <a:off x="1028806" y="2635956"/>
            <a:ext cx="1172537" cy="867419"/>
            <a:chOff x="8472195" y="3883127"/>
            <a:chExt cx="2799442" cy="207097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FC22A45-E734-9BE4-88FD-CEE367113ECD}"/>
                </a:ext>
              </a:extLst>
            </p:cNvPr>
            <p:cNvGrpSpPr/>
            <p:nvPr/>
          </p:nvGrpSpPr>
          <p:grpSpPr>
            <a:xfrm>
              <a:off x="8472195" y="4573450"/>
              <a:ext cx="1359998" cy="1380647"/>
              <a:chOff x="6673904" y="4927635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769BCC0-1CAA-0CB1-0D27-C37FFDFDDD42}"/>
                  </a:ext>
                </a:extLst>
              </p:cNvPr>
              <p:cNvSpPr/>
              <p:nvPr/>
            </p:nvSpPr>
            <p:spPr>
              <a:xfrm>
                <a:off x="6673904" y="4927635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2CA72533-E93C-27AA-CED9-213401C7791C}"/>
                  </a:ext>
                </a:extLst>
              </p:cNvPr>
              <p:cNvSpPr/>
              <p:nvPr/>
            </p:nvSpPr>
            <p:spPr>
              <a:xfrm rot="10800000">
                <a:off x="6917818" y="5355565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1D72DA0-7955-6FE1-E27F-C6619D0A0D17}"/>
                </a:ext>
              </a:extLst>
            </p:cNvPr>
            <p:cNvGrpSpPr/>
            <p:nvPr/>
          </p:nvGrpSpPr>
          <p:grpSpPr>
            <a:xfrm>
              <a:off x="9911639" y="3883127"/>
              <a:ext cx="1359998" cy="1380647"/>
              <a:chOff x="7662737" y="4933947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022ACB9-CB1F-F1D5-64F5-849659642711}"/>
                  </a:ext>
                </a:extLst>
              </p:cNvPr>
              <p:cNvSpPr/>
              <p:nvPr/>
            </p:nvSpPr>
            <p:spPr>
              <a:xfrm>
                <a:off x="7662737" y="4933947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5FADA611-9034-D74B-5761-B82795E13492}"/>
                  </a:ext>
                </a:extLst>
              </p:cNvPr>
              <p:cNvSpPr/>
              <p:nvPr/>
            </p:nvSpPr>
            <p:spPr>
              <a:xfrm>
                <a:off x="7923857" y="5512539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65E28F8-55FA-E4B2-2A60-E06E5C766FDD}"/>
              </a:ext>
            </a:extLst>
          </p:cNvPr>
          <p:cNvSpPr txBox="1"/>
          <p:nvPr/>
        </p:nvSpPr>
        <p:spPr>
          <a:xfrm>
            <a:off x="5939027" y="1536174"/>
            <a:ext cx="578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latin typeface="Arial" panose="020B0604020202020204" pitchFamily="34" charset="0"/>
                <a:cs typeface="Arial" panose="020B0604020202020204" pitchFamily="34" charset="0"/>
              </a:rPr>
              <a:t>Actividades de SMAPS para ayudarlos/as a comprender y afrontar lo que les ha sucedido</a:t>
            </a:r>
            <a:endParaRPr lang="es-ES_trad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Graphic 80" descr="Scientific Thought with solid fill">
            <a:extLst>
              <a:ext uri="{FF2B5EF4-FFF2-40B4-BE49-F238E27FC236}">
                <a16:creationId xmlns:a16="http://schemas.microsoft.com/office/drawing/2014/main" id="{DADEF45C-9B0A-C9F8-C9E2-1CA4B48BA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7475" y="2788463"/>
            <a:ext cx="1025204" cy="1025204"/>
          </a:xfrm>
          <a:prstGeom prst="rect">
            <a:avLst/>
          </a:prstGeom>
        </p:spPr>
      </p:pic>
      <p:pic>
        <p:nvPicPr>
          <p:cNvPr id="82" name="Graphic 81" descr="Scientific Thought with solid fill">
            <a:extLst>
              <a:ext uri="{FF2B5EF4-FFF2-40B4-BE49-F238E27FC236}">
                <a16:creationId xmlns:a16="http://schemas.microsoft.com/office/drawing/2014/main" id="{B1006A8D-81CB-D777-E467-3B33F217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8180" y="4392613"/>
            <a:ext cx="1025204" cy="1025204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3D712119-1845-D45E-A408-FDEB1114A8BA}"/>
              </a:ext>
            </a:extLst>
          </p:cNvPr>
          <p:cNvGrpSpPr/>
          <p:nvPr/>
        </p:nvGrpSpPr>
        <p:grpSpPr>
          <a:xfrm>
            <a:off x="8658154" y="2861594"/>
            <a:ext cx="1254569" cy="993251"/>
            <a:chOff x="8886140" y="2128856"/>
            <a:chExt cx="2458554" cy="19464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3A6A480-1B2E-AE81-C55A-8476165551A1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87" name="Graphic 86" descr="Head with gears with solid fill">
                <a:extLst>
                  <a:ext uri="{FF2B5EF4-FFF2-40B4-BE49-F238E27FC236}">
                    <a16:creationId xmlns:a16="http://schemas.microsoft.com/office/drawing/2014/main" id="{DA636D59-6D0C-4B10-3AA1-4A09F9729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80B1346-ECF8-0B1B-18EC-EB54F485735A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85" name="Heart 84">
              <a:extLst>
                <a:ext uri="{FF2B5EF4-FFF2-40B4-BE49-F238E27FC236}">
                  <a16:creationId xmlns:a16="http://schemas.microsoft.com/office/drawing/2014/main" id="{547DA336-9869-EEB8-4AE8-A75318294543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2D19855-5731-722E-006D-8692E053EAA8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BAB7A0D-8024-4AD5-9F06-DC0E8EE445F6}"/>
              </a:ext>
            </a:extLst>
          </p:cNvPr>
          <p:cNvGrpSpPr/>
          <p:nvPr/>
        </p:nvGrpSpPr>
        <p:grpSpPr>
          <a:xfrm>
            <a:off x="8698477" y="4476780"/>
            <a:ext cx="1254569" cy="993251"/>
            <a:chOff x="8886140" y="2128856"/>
            <a:chExt cx="2458554" cy="194645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5BA7B55-A3ED-CD5D-5DA5-6351E2B99ED5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93" name="Graphic 92" descr="Head with gears with solid fill">
                <a:extLst>
                  <a:ext uri="{FF2B5EF4-FFF2-40B4-BE49-F238E27FC236}">
                    <a16:creationId xmlns:a16="http://schemas.microsoft.com/office/drawing/2014/main" id="{8E51858A-262B-955B-FFDF-B61A8C007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EFC5F97-4EC8-6E5D-FCDC-039908502B13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91" name="Heart 90">
              <a:extLst>
                <a:ext uri="{FF2B5EF4-FFF2-40B4-BE49-F238E27FC236}">
                  <a16:creationId xmlns:a16="http://schemas.microsoft.com/office/drawing/2014/main" id="{EE5C4523-D054-0D56-E629-ED4EADB8C7C7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8D23937-0912-4DB8-91C5-70F8F9BD37FA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4AC589E-8BA8-4129-75DC-535511D47000}"/>
              </a:ext>
            </a:extLst>
          </p:cNvPr>
          <p:cNvSpPr txBox="1"/>
          <p:nvPr/>
        </p:nvSpPr>
        <p:spPr>
          <a:xfrm>
            <a:off x="6966415" y="2739371"/>
            <a:ext cx="1518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Rueda de las emociones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31D00-99F2-4BB2-DA86-BC063E7C420A}"/>
              </a:ext>
            </a:extLst>
          </p:cNvPr>
          <p:cNvSpPr txBox="1"/>
          <p:nvPr/>
        </p:nvSpPr>
        <p:spPr>
          <a:xfrm>
            <a:off x="10020355" y="2900593"/>
            <a:ext cx="14866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Cuando siento..., hago...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A7FED-07A9-2C2E-A208-E514551D48A7}"/>
              </a:ext>
            </a:extLst>
          </p:cNvPr>
          <p:cNvSpPr txBox="1"/>
          <p:nvPr/>
        </p:nvSpPr>
        <p:spPr>
          <a:xfrm>
            <a:off x="7023293" y="4480467"/>
            <a:ext cx="14866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Estrés bueno y estrés malo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6956CF-DF5E-16A7-525F-5589F89C020C}"/>
              </a:ext>
            </a:extLst>
          </p:cNvPr>
          <p:cNvSpPr txBox="1"/>
          <p:nvPr/>
        </p:nvSpPr>
        <p:spPr>
          <a:xfrm>
            <a:off x="10011732" y="4360621"/>
            <a:ext cx="16559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Respiración con la mano en el vientre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2C171-68B7-0BC7-C80E-BAA308EEDD0B}"/>
              </a:ext>
            </a:extLst>
          </p:cNvPr>
          <p:cNvSpPr txBox="1"/>
          <p:nvPr/>
        </p:nvSpPr>
        <p:spPr>
          <a:xfrm>
            <a:off x="2514151" y="2760865"/>
            <a:ext cx="2087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Dibujo familiar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1383E-A4A9-7790-F948-476EA34D0D7B}"/>
              </a:ext>
            </a:extLst>
          </p:cNvPr>
          <p:cNvSpPr txBox="1"/>
          <p:nvPr/>
        </p:nvSpPr>
        <p:spPr>
          <a:xfrm>
            <a:off x="2514151" y="3671832"/>
            <a:ext cx="2087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Dibujar las actividades diarias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6117C-139D-D04F-1E80-DC9537A18CF6}"/>
              </a:ext>
            </a:extLst>
          </p:cNvPr>
          <p:cNvSpPr txBox="1"/>
          <p:nvPr/>
        </p:nvSpPr>
        <p:spPr>
          <a:xfrm>
            <a:off x="2514151" y="4903614"/>
            <a:ext cx="2087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Escalera emocional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4472C5-1EB2-EDDC-73C3-828A9C7334BF}"/>
              </a:ext>
            </a:extLst>
          </p:cNvPr>
          <p:cNvGrpSpPr/>
          <p:nvPr/>
        </p:nvGrpSpPr>
        <p:grpSpPr>
          <a:xfrm>
            <a:off x="1028806" y="3614868"/>
            <a:ext cx="1172537" cy="867419"/>
            <a:chOff x="8472195" y="3883127"/>
            <a:chExt cx="2799442" cy="20709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7BE8DEF-A870-363F-E7B8-CE9C982C3921}"/>
                </a:ext>
              </a:extLst>
            </p:cNvPr>
            <p:cNvGrpSpPr/>
            <p:nvPr/>
          </p:nvGrpSpPr>
          <p:grpSpPr>
            <a:xfrm>
              <a:off x="8472195" y="4573450"/>
              <a:ext cx="1359998" cy="1380647"/>
              <a:chOff x="6673904" y="4927635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DAEB005-A143-A565-BC1F-1FAE2AD38295}"/>
                  </a:ext>
                </a:extLst>
              </p:cNvPr>
              <p:cNvSpPr/>
              <p:nvPr/>
            </p:nvSpPr>
            <p:spPr>
              <a:xfrm>
                <a:off x="6673904" y="4927635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70F4A311-3692-EF79-5819-1DD48896A95E}"/>
                  </a:ext>
                </a:extLst>
              </p:cNvPr>
              <p:cNvSpPr/>
              <p:nvPr/>
            </p:nvSpPr>
            <p:spPr>
              <a:xfrm rot="10800000">
                <a:off x="6917818" y="5355565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FC07E0-CE79-9AA4-FD82-8291D00894F4}"/>
                </a:ext>
              </a:extLst>
            </p:cNvPr>
            <p:cNvGrpSpPr/>
            <p:nvPr/>
          </p:nvGrpSpPr>
          <p:grpSpPr>
            <a:xfrm>
              <a:off x="9911639" y="3883127"/>
              <a:ext cx="1359998" cy="1380647"/>
              <a:chOff x="7662737" y="4933947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E6109A-7D76-9EC3-7331-D58F07BA2ADA}"/>
                  </a:ext>
                </a:extLst>
              </p:cNvPr>
              <p:cNvSpPr/>
              <p:nvPr/>
            </p:nvSpPr>
            <p:spPr>
              <a:xfrm>
                <a:off x="7662737" y="4933947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35C90E74-02AE-23F6-CB74-078E1FB5D321}"/>
                  </a:ext>
                </a:extLst>
              </p:cNvPr>
              <p:cNvSpPr/>
              <p:nvPr/>
            </p:nvSpPr>
            <p:spPr>
              <a:xfrm>
                <a:off x="7923857" y="5512539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9BDAE0-0F71-84B6-7D3D-86403592F683}"/>
              </a:ext>
            </a:extLst>
          </p:cNvPr>
          <p:cNvGrpSpPr/>
          <p:nvPr/>
        </p:nvGrpSpPr>
        <p:grpSpPr>
          <a:xfrm>
            <a:off x="1028806" y="4739591"/>
            <a:ext cx="1172537" cy="867419"/>
            <a:chOff x="8472195" y="3883127"/>
            <a:chExt cx="2799442" cy="207097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54A76E8-3587-B161-5554-7F73CA80D054}"/>
                </a:ext>
              </a:extLst>
            </p:cNvPr>
            <p:cNvGrpSpPr/>
            <p:nvPr/>
          </p:nvGrpSpPr>
          <p:grpSpPr>
            <a:xfrm>
              <a:off x="8472195" y="4573450"/>
              <a:ext cx="1359998" cy="1380647"/>
              <a:chOff x="6673904" y="4927635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C25553D-5D4E-0BFB-3F26-2AAC87E2D28E}"/>
                  </a:ext>
                </a:extLst>
              </p:cNvPr>
              <p:cNvSpPr/>
              <p:nvPr/>
            </p:nvSpPr>
            <p:spPr>
              <a:xfrm>
                <a:off x="6673904" y="4927635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04D5B084-97D3-B479-D9EE-C1083E36F642}"/>
                  </a:ext>
                </a:extLst>
              </p:cNvPr>
              <p:cNvSpPr/>
              <p:nvPr/>
            </p:nvSpPr>
            <p:spPr>
              <a:xfrm rot="10800000">
                <a:off x="6917818" y="5355565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ABF71A-86DD-A397-BE47-4861FE4F36A6}"/>
                </a:ext>
              </a:extLst>
            </p:cNvPr>
            <p:cNvGrpSpPr/>
            <p:nvPr/>
          </p:nvGrpSpPr>
          <p:grpSpPr>
            <a:xfrm>
              <a:off x="9911639" y="3883127"/>
              <a:ext cx="1359998" cy="1380647"/>
              <a:chOff x="7662737" y="4933947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B362EA4-3049-6B0E-8917-A979542A5495}"/>
                  </a:ext>
                </a:extLst>
              </p:cNvPr>
              <p:cNvSpPr/>
              <p:nvPr/>
            </p:nvSpPr>
            <p:spPr>
              <a:xfrm>
                <a:off x="7662737" y="4933947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71F56239-2189-F16D-52D3-67E13731CA3A}"/>
                  </a:ext>
                </a:extLst>
              </p:cNvPr>
              <p:cNvSpPr/>
              <p:nvPr/>
            </p:nvSpPr>
            <p:spPr>
              <a:xfrm>
                <a:off x="7923857" y="5512539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5242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DF5130-12FC-8C52-59F3-EE9AC6D7743F}"/>
              </a:ext>
            </a:extLst>
          </p:cNvPr>
          <p:cNvGrpSpPr/>
          <p:nvPr/>
        </p:nvGrpSpPr>
        <p:grpSpPr>
          <a:xfrm>
            <a:off x="1117683" y="2194390"/>
            <a:ext cx="3415887" cy="2678824"/>
            <a:chOff x="1117683" y="2194390"/>
            <a:chExt cx="3415887" cy="2678824"/>
          </a:xfrm>
          <a:solidFill>
            <a:schemeClr val="accent2">
              <a:lumMod val="50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3A08616-D233-95FA-DF68-D784AD09BE06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A90F7C8-0938-A6DA-89E9-375E5D4AE6BC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84F6697-49BE-FF57-665B-D5B1D682B6C6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B33B4D-E5F0-FFD3-33DD-E89255F3D748}"/>
              </a:ext>
            </a:extLst>
          </p:cNvPr>
          <p:cNvSpPr txBox="1"/>
          <p:nvPr/>
        </p:nvSpPr>
        <p:spPr>
          <a:xfrm>
            <a:off x="5341174" y="2393922"/>
            <a:ext cx="573314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4000" b="1" dirty="0">
                <a:latin typeface="Arial" panose="020B0604020202020204" pitchFamily="34" charset="0"/>
                <a:cs typeface="Arial" panose="020B0604020202020204" pitchFamily="34" charset="0"/>
              </a:rPr>
              <a:t>¿Cuántos sentimientos o emociones conocemos?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8FDE7-ADA7-3D85-8B03-6AD240E111EA}"/>
              </a:ext>
            </a:extLst>
          </p:cNvPr>
          <p:cNvSpPr txBox="1"/>
          <p:nvPr/>
        </p:nvSpPr>
        <p:spPr>
          <a:xfrm>
            <a:off x="381000" y="211693"/>
            <a:ext cx="11610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4: Rueda de las emociones</a:t>
            </a:r>
          </a:p>
        </p:txBody>
      </p:sp>
    </p:spTree>
    <p:extLst>
      <p:ext uri="{BB962C8B-B14F-4D97-AF65-F5344CB8AC3E}">
        <p14:creationId xmlns:p14="http://schemas.microsoft.com/office/powerpoint/2010/main" val="292563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3ED19F3-6563-1D67-7873-65B9F32E5CCD}"/>
              </a:ext>
            </a:extLst>
          </p:cNvPr>
          <p:cNvSpPr/>
          <p:nvPr/>
        </p:nvSpPr>
        <p:spPr>
          <a:xfrm>
            <a:off x="994661" y="3460499"/>
            <a:ext cx="3094844" cy="526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51579-5FEB-DB6A-6A05-DEA89293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Actividad 4: Rueda de las emociones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01426-3AE9-D14C-48F6-B1EBB51F8121}"/>
              </a:ext>
            </a:extLst>
          </p:cNvPr>
          <p:cNvSpPr txBox="1"/>
          <p:nvPr/>
        </p:nvSpPr>
        <p:spPr>
          <a:xfrm>
            <a:off x="1332408" y="3621051"/>
            <a:ext cx="241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i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Psicoeducación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5FDA2E-A99D-772E-98AA-052CFF5B6B65}"/>
              </a:ext>
            </a:extLst>
          </p:cNvPr>
          <p:cNvSpPr/>
          <p:nvPr/>
        </p:nvSpPr>
        <p:spPr>
          <a:xfrm>
            <a:off x="4902200" y="1762492"/>
            <a:ext cx="6747256" cy="46565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7FA4CF-DCF2-7106-2FEA-E725BD69F5D9}"/>
              </a:ext>
            </a:extLst>
          </p:cNvPr>
          <p:cNvSpPr txBox="1"/>
          <p:nvPr/>
        </p:nvSpPr>
        <p:spPr>
          <a:xfrm>
            <a:off x="5215641" y="1762493"/>
            <a:ext cx="58072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>
                <a:latin typeface="Arial" panose="020B0604020202020204" pitchFamily="34" charset="0"/>
                <a:cs typeface="Arial" panose="020B0604020202020204" pitchFamily="34" charset="0"/>
              </a:rPr>
              <a:t>INSTRUCCIONES</a:t>
            </a:r>
          </a:p>
          <a:p>
            <a:endParaRPr lang="es-ES_tradn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Preguntarle al menor qué sentimientos o emociones conoce y si puede enumerar todos los que conoce. Esto </a:t>
            </a:r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dará una idea de su conocimiento sobre los sentimientos o emociones</a:t>
            </a:r>
          </a:p>
          <a:p>
            <a:pPr marL="457200" indent="-457200">
              <a:buAutoNum type="arabicPeriod"/>
            </a:pP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Cuando haya terminado la lista, tomar la copia de la rueda de las emociones (un gráfico que clasifica las emociones/sentimientos de forma estructurada)</a:t>
            </a:r>
          </a:p>
          <a:p>
            <a:pPr marL="457200" indent="-457200">
              <a:buAutoNum type="arabicPeriod"/>
            </a:pP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Repasar con el/la </a:t>
            </a:r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menor la </a:t>
            </a: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rueda de las emociones, empezando por aquellas que el/la menor ya conoce</a:t>
            </a:r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antes de hacer un repaso general por el resto.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B3E359-7EB8-A0C3-736F-3368764D1643}"/>
              </a:ext>
            </a:extLst>
          </p:cNvPr>
          <p:cNvSpPr txBox="1"/>
          <p:nvPr/>
        </p:nvSpPr>
        <p:spPr>
          <a:xfrm>
            <a:off x="852458" y="4380624"/>
            <a:ext cx="339621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b="1">
                <a:latin typeface="Arial" panose="020B0604020202020204" pitchFamily="34" charset="0"/>
                <a:cs typeface="Arial" panose="020B0604020202020204" pitchFamily="34" charset="0"/>
              </a:rPr>
              <a:t>RUEDA DE LAS EMOCIONES</a:t>
            </a:r>
          </a:p>
          <a:p>
            <a:pPr algn="ctr"/>
            <a:r>
              <a:rPr lang="es-ES_tradnl" sz="1600">
                <a:latin typeface="Arial" panose="020B0604020202020204" pitchFamily="34" charset="0"/>
                <a:cs typeface="Arial" panose="020B0604020202020204" pitchFamily="34" charset="0"/>
              </a:rPr>
              <a:t>Edad: 3 años - 18 años</a:t>
            </a:r>
          </a:p>
          <a:p>
            <a:pPr algn="ctr"/>
            <a:r>
              <a:rPr lang="es-ES_tradnl" sz="1600">
                <a:latin typeface="Arial" panose="020B0604020202020204" pitchFamily="34" charset="0"/>
                <a:cs typeface="Arial" panose="020B0604020202020204" pitchFamily="34" charset="0"/>
              </a:rPr>
              <a:t>Duración: 5 a 15 minutos</a:t>
            </a:r>
          </a:p>
          <a:p>
            <a:pPr algn="ctr"/>
            <a:r>
              <a:rPr lang="es-ES_tradnl" sz="1600">
                <a:latin typeface="Arial" panose="020B0604020202020204" pitchFamily="34" charset="0"/>
                <a:cs typeface="Arial" panose="020B0604020202020204" pitchFamily="34" charset="0"/>
              </a:rPr>
              <a:t>Materiales: copia de la rueda de las emociones, bolígrafo o marcador</a:t>
            </a:r>
          </a:p>
        </p:txBody>
      </p:sp>
      <p:pic>
        <p:nvPicPr>
          <p:cNvPr id="27" name="Graphic 26" descr="Scientific Thought with solid fill">
            <a:extLst>
              <a:ext uri="{FF2B5EF4-FFF2-40B4-BE49-F238E27FC236}">
                <a16:creationId xmlns:a16="http://schemas.microsoft.com/office/drawing/2014/main" id="{CC53F40E-4332-96BE-1F9D-1255A464D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188" y="1628892"/>
            <a:ext cx="2120479" cy="21204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4F9F02-CC10-4252-7D81-D04C3DE18196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6C83391D-B37C-4CC5-1C76-4A9B619789CB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ECAE5A-3DF7-F198-A4A0-0234E5F66256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75259B-B089-C339-904C-8E574DC826C0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s-ES_tradnl" sz="16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154-</a:t>
                </a:r>
              </a:p>
              <a:p>
                <a:pPr algn="ctr"/>
                <a:r>
                  <a:rPr lang="es-ES_tradnl" sz="16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EB885B-85E1-2E7F-25C5-26AF57263AA2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540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3A1D-D215-892F-37A5-CCD0743B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Actividad 4: </a:t>
            </a:r>
            <a:r>
              <a:rPr lang="en-GB" dirty="0" err="1"/>
              <a:t>rueda</a:t>
            </a:r>
            <a:r>
              <a:rPr lang="en-GB" dirty="0"/>
              <a:t> de las emociones</a:t>
            </a:r>
            <a:endParaRPr lang="en-B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52C166-BAD9-8932-06AD-41505797B19D}"/>
              </a:ext>
            </a:extLst>
          </p:cNvPr>
          <p:cNvSpPr txBox="1"/>
          <p:nvPr/>
        </p:nvSpPr>
        <p:spPr>
          <a:xfrm>
            <a:off x="8451850" y="1689100"/>
            <a:ext cx="344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Calm.com</a:t>
            </a:r>
            <a:endParaRPr lang="en-BE" sz="14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FD41F6-41E2-E10C-F0F5-69DE6A39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1884"/>
            <a:ext cx="8694621" cy="85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55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47B6EA-F788-C82B-CCAD-EA5078BC7E50}"/>
              </a:ext>
            </a:extLst>
          </p:cNvPr>
          <p:cNvSpPr/>
          <p:nvPr/>
        </p:nvSpPr>
        <p:spPr>
          <a:xfrm>
            <a:off x="994661" y="3460499"/>
            <a:ext cx="3094844" cy="526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20A816-2300-B3E1-7E98-463E510F84BF}"/>
              </a:ext>
            </a:extLst>
          </p:cNvPr>
          <p:cNvSpPr txBox="1"/>
          <p:nvPr/>
        </p:nvSpPr>
        <p:spPr>
          <a:xfrm>
            <a:off x="1332408" y="3621051"/>
            <a:ext cx="241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 emocional</a:t>
            </a:r>
            <a:endParaRPr lang="en-BE" sz="16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1AABB-A50E-92DF-C2A5-A9357188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Actividad 5: Cuando siento..., hago...</a:t>
            </a:r>
            <a:endParaRPr lang="en-BE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31EF23F-5E0A-CC36-B9CD-178D91016EF5}"/>
              </a:ext>
            </a:extLst>
          </p:cNvPr>
          <p:cNvSpPr/>
          <p:nvPr/>
        </p:nvSpPr>
        <p:spPr>
          <a:xfrm>
            <a:off x="4902200" y="1762492"/>
            <a:ext cx="6591300" cy="46002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1E2A1A-7C9E-B43E-332D-53F1369247F1}"/>
              </a:ext>
            </a:extLst>
          </p:cNvPr>
          <p:cNvSpPr txBox="1"/>
          <p:nvPr/>
        </p:nvSpPr>
        <p:spPr>
          <a:xfrm>
            <a:off x="5279822" y="2118466"/>
            <a:ext cx="58072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ORIENTACIÓN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Pedirle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que elija una emoción negativa,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ojalá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sienta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 veces o con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frecuencia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lista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/la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con las cosas que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suele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siente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esta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emoción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negativa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/la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acerca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sentirse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y que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causarle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Ayudar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comportamientos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ayudan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cuáles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pPr marL="457200" indent="-457200"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posibilidad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positivas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 que le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ayuden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sienta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emoción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negativa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C56995-5E62-8E54-D316-DA6A98954D78}"/>
              </a:ext>
            </a:extLst>
          </p:cNvPr>
          <p:cNvSpPr txBox="1"/>
          <p:nvPr/>
        </p:nvSpPr>
        <p:spPr>
          <a:xfrm>
            <a:off x="852458" y="4514225"/>
            <a:ext cx="339621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CUANDO SIENTO..., HAGO...</a:t>
            </a:r>
          </a:p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10 años - 18 años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Duración: 15 a 25 minutos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Materiales: bolígrafo y papel opcionales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49895C-327A-0A35-F719-70C4E225224E}"/>
              </a:ext>
            </a:extLst>
          </p:cNvPr>
          <p:cNvGrpSpPr/>
          <p:nvPr/>
        </p:nvGrpSpPr>
        <p:grpSpPr>
          <a:xfrm>
            <a:off x="1450547" y="1858006"/>
            <a:ext cx="2222604" cy="1759651"/>
            <a:chOff x="8886140" y="2128856"/>
            <a:chExt cx="2458554" cy="194645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1CE0BC5-FC4A-2455-1F20-048797F06FF1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40" name="Graphic 39" descr="Head with gears with solid fill">
                <a:extLst>
                  <a:ext uri="{FF2B5EF4-FFF2-40B4-BE49-F238E27FC236}">
                    <a16:creationId xmlns:a16="http://schemas.microsoft.com/office/drawing/2014/main" id="{02113FFC-B537-D879-428C-2EB65EE23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454F407-1CC5-9B51-09DE-AA8C69D3E9AB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264ADFD3-D175-DBC2-62D5-AFD3917EAF21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51A8C1-FEA4-A436-7790-F13D0ADB06FB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EF34BF7-80F3-A4FE-B405-E6B8D5998EC5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C1F3DA8-AEBC-AFC3-8244-8146B52A6BEC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61DE52-5A96-ED13-7F59-664D3DC909E0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A43CAA-8244-942F-EB86-61D2CE4950B3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156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A84148-CE5B-EFC3-ACFC-8329E22A933B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8789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54B6-7DDB-C0A9-C09A-16B3D07A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Actividad 5: Cuando siento..., hago...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00382-038D-EAE0-7CF8-A6E7AC7D1BA0}"/>
              </a:ext>
            </a:extLst>
          </p:cNvPr>
          <p:cNvSpPr txBox="1"/>
          <p:nvPr/>
        </p:nvSpPr>
        <p:spPr>
          <a:xfrm>
            <a:off x="8199138" y="4677327"/>
            <a:ext cx="1458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>
                <a:latin typeface="Arial" panose="020B0604020202020204" pitchFamily="34" charset="0"/>
                <a:cs typeface="Arial" panose="020B0604020202020204" pitchFamily="34" charset="0"/>
              </a:rPr>
              <a:t>Yo...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2D27C-CE41-CE88-6D92-BCE10A7DC227}"/>
              </a:ext>
            </a:extLst>
          </p:cNvPr>
          <p:cNvSpPr txBox="1"/>
          <p:nvPr/>
        </p:nvSpPr>
        <p:spPr>
          <a:xfrm>
            <a:off x="8447477" y="2311979"/>
            <a:ext cx="1458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>
                <a:latin typeface="Arial" panose="020B0604020202020204" pitchFamily="34" charset="0"/>
                <a:cs typeface="Arial" panose="020B0604020202020204" pitchFamily="34" charset="0"/>
              </a:rPr>
              <a:t>Yo...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604DE-73A5-2600-FD22-D81164E01EF1}"/>
              </a:ext>
            </a:extLst>
          </p:cNvPr>
          <p:cNvSpPr txBox="1"/>
          <p:nvPr/>
        </p:nvSpPr>
        <p:spPr>
          <a:xfrm>
            <a:off x="1573072" y="3213556"/>
            <a:ext cx="2415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>
                <a:latin typeface="Arial" panose="020B0604020202020204" pitchFamily="34" charset="0"/>
                <a:cs typeface="Arial" panose="020B0604020202020204" pitchFamily="34" charset="0"/>
              </a:rPr>
              <a:t>Yo no...</a:t>
            </a:r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68E89C91-ACF3-F432-7674-70C050D864F1}"/>
              </a:ext>
            </a:extLst>
          </p:cNvPr>
          <p:cNvSpPr/>
          <p:nvPr/>
        </p:nvSpPr>
        <p:spPr>
          <a:xfrm>
            <a:off x="4131762" y="2243134"/>
            <a:ext cx="3516452" cy="3141666"/>
          </a:xfrm>
          <a:prstGeom prst="hear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1F2C0-31E7-7B66-2830-5FF3D67ACB7A}"/>
              </a:ext>
            </a:extLst>
          </p:cNvPr>
          <p:cNvSpPr txBox="1"/>
          <p:nvPr/>
        </p:nvSpPr>
        <p:spPr>
          <a:xfrm>
            <a:off x="4682133" y="3428999"/>
            <a:ext cx="24157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me siento...</a:t>
            </a:r>
          </a:p>
          <a:p>
            <a:pPr algn="ctr"/>
            <a:r>
              <a:rPr lang="es-ES_tradnl"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(sentimiento negativo)</a:t>
            </a:r>
            <a:endParaRPr lang="es-ES_tradnl" sz="22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DC073A2E-4DDE-53CD-0EBF-C5D320E7D8CF}"/>
              </a:ext>
            </a:extLst>
          </p:cNvPr>
          <p:cNvSpPr/>
          <p:nvPr/>
        </p:nvSpPr>
        <p:spPr>
          <a:xfrm rot="2700000">
            <a:off x="9592227" y="2113226"/>
            <a:ext cx="795251" cy="813683"/>
          </a:xfrm>
          <a:prstGeom prst="mathPlus">
            <a:avLst>
              <a:gd name="adj1" fmla="val 14924"/>
            </a:avLst>
          </a:prstGeom>
          <a:solidFill>
            <a:srgbClr val="E05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L-Shape 34">
            <a:extLst>
              <a:ext uri="{FF2B5EF4-FFF2-40B4-BE49-F238E27FC236}">
                <a16:creationId xmlns:a16="http://schemas.microsoft.com/office/drawing/2014/main" id="{C0B7D4BC-84A7-2AB5-97A4-EABE72D7975D}"/>
              </a:ext>
            </a:extLst>
          </p:cNvPr>
          <p:cNvSpPr/>
          <p:nvPr/>
        </p:nvSpPr>
        <p:spPr>
          <a:xfrm rot="18361091">
            <a:off x="9322831" y="4653313"/>
            <a:ext cx="459488" cy="233845"/>
          </a:xfrm>
          <a:prstGeom prst="corner">
            <a:avLst>
              <a:gd name="adj1" fmla="val 42208"/>
              <a:gd name="adj2" fmla="val 4335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DF11A2-DDF4-B64D-D959-6732711B5E19}"/>
              </a:ext>
            </a:extLst>
          </p:cNvPr>
          <p:cNvCxnSpPr>
            <a:cxnSpLocks/>
          </p:cNvCxnSpPr>
          <p:nvPr/>
        </p:nvCxnSpPr>
        <p:spPr>
          <a:xfrm flipV="1">
            <a:off x="7731865" y="2460567"/>
            <a:ext cx="631961" cy="207269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E74776-04BF-E930-B2E1-4C416EF16802}"/>
              </a:ext>
            </a:extLst>
          </p:cNvPr>
          <p:cNvCxnSpPr>
            <a:cxnSpLocks/>
          </p:cNvCxnSpPr>
          <p:nvPr/>
        </p:nvCxnSpPr>
        <p:spPr>
          <a:xfrm>
            <a:off x="7297226" y="4532468"/>
            <a:ext cx="829419" cy="360303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349080-C276-DC36-81FF-4D4A25E9BCD5}"/>
              </a:ext>
            </a:extLst>
          </p:cNvPr>
          <p:cNvCxnSpPr>
            <a:cxnSpLocks/>
          </p:cNvCxnSpPr>
          <p:nvPr/>
        </p:nvCxnSpPr>
        <p:spPr>
          <a:xfrm flipH="1">
            <a:off x="3187432" y="3489232"/>
            <a:ext cx="607834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D9C893F-2EEF-065D-B03B-47381DB56F7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0D70072-D6A1-63EB-39C8-443B7D770AFF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83CF34-29B1-A501-A9E9-B8D8E4FE7685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8F7025-0792-DC52-91C2-78162940EEA8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s-ES_tradnl" sz="16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156-</a:t>
                </a:r>
              </a:p>
              <a:p>
                <a:pPr algn="ctr"/>
                <a:r>
                  <a:rPr lang="es-ES_tradnl" sz="16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158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29E082-FE8A-22C2-67A6-3F12855F3C83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727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1579-5FEB-DB6A-6A05-DEA89293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Actividad 6: Distintos tipos de estrés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8261FD1-618A-9690-E7DB-130A99F490E4}"/>
              </a:ext>
            </a:extLst>
          </p:cNvPr>
          <p:cNvSpPr/>
          <p:nvPr/>
        </p:nvSpPr>
        <p:spPr>
          <a:xfrm>
            <a:off x="5741200" y="1762493"/>
            <a:ext cx="5752299" cy="43884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021FBF-3198-E2ED-530D-CF838AB76E72}"/>
              </a:ext>
            </a:extLst>
          </p:cNvPr>
          <p:cNvSpPr txBox="1"/>
          <p:nvPr/>
        </p:nvSpPr>
        <p:spPr>
          <a:xfrm>
            <a:off x="6019026" y="2118466"/>
            <a:ext cx="50680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>
                <a:latin typeface="Arial" panose="020B0604020202020204" pitchFamily="34" charset="0"/>
                <a:cs typeface="Arial" panose="020B0604020202020204" pitchFamily="34" charset="0"/>
              </a:rPr>
              <a:t>INSTRUCCIONES</a:t>
            </a:r>
          </a:p>
          <a:p>
            <a:endParaRPr lang="es-ES_tradn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Pedirle al menor que </a:t>
            </a:r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 explique qué significa el estrés y si alguna vez lo ha sentido</a:t>
            </a:r>
          </a:p>
          <a:p>
            <a:pPr marL="457200" indent="-457200">
              <a:buAutoNum type="arabicPeriod"/>
            </a:pP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Darle unos minutos para reflexionar y describir el estrés y los momentos en que se siente estresado/a</a:t>
            </a:r>
          </a:p>
          <a:p>
            <a:pPr marL="457200" indent="-457200">
              <a:buAutoNum type="arabicPeriod"/>
            </a:pP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Hay distintos tipos de estrés (diferenciar estrés </a:t>
            </a:r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angustia) </a:t>
            </a:r>
          </a:p>
          <a:p>
            <a:pPr marL="457200" indent="-457200">
              <a:buAutoNum type="arabicPeriod"/>
            </a:pP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Pedirle que dé tres ejemplos de estrés y tres de angustia</a:t>
            </a:r>
          </a:p>
          <a:p>
            <a:pPr marL="457200" indent="-457200">
              <a:buAutoNum type="arabicPeriod"/>
            </a:pPr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Comentar estos ejemplos con el/la menor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F5BEB8-901A-62AF-FCE2-2A7D4934A01C}"/>
              </a:ext>
            </a:extLst>
          </p:cNvPr>
          <p:cNvSpPr txBox="1"/>
          <p:nvPr/>
        </p:nvSpPr>
        <p:spPr>
          <a:xfrm>
            <a:off x="857250" y="4149817"/>
            <a:ext cx="41529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DISTINTOS TIPOS DE ESTRÉS</a:t>
            </a:r>
          </a:p>
          <a:p>
            <a:pPr algn="ctr"/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Edad: 10 años - hasta la edad adulta</a:t>
            </a:r>
          </a:p>
          <a:p>
            <a:pPr algn="ctr"/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Duración: 15 - 20 minutos</a:t>
            </a:r>
          </a:p>
          <a:p>
            <a:pPr algn="ctr"/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Materiales: papel, bolígrafos y/o lápices de color, rotafolio o tablero de borrado en seco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9D0804C-5F2B-EDE8-14FC-82DD238E2516}"/>
              </a:ext>
            </a:extLst>
          </p:cNvPr>
          <p:cNvSpPr/>
          <p:nvPr/>
        </p:nvSpPr>
        <p:spPr>
          <a:xfrm>
            <a:off x="1404859" y="3460499"/>
            <a:ext cx="3094844" cy="526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6CB970-358F-5C1C-F6C1-D6C69114058F}"/>
              </a:ext>
            </a:extLst>
          </p:cNvPr>
          <p:cNvSpPr txBox="1"/>
          <p:nvPr/>
        </p:nvSpPr>
        <p:spPr>
          <a:xfrm>
            <a:off x="1742606" y="3621051"/>
            <a:ext cx="241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i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Psicoeducación</a:t>
            </a:r>
          </a:p>
        </p:txBody>
      </p:sp>
      <p:pic>
        <p:nvPicPr>
          <p:cNvPr id="40" name="Graphic 39" descr="Scientific Thought with solid fill">
            <a:extLst>
              <a:ext uri="{FF2B5EF4-FFF2-40B4-BE49-F238E27FC236}">
                <a16:creationId xmlns:a16="http://schemas.microsoft.com/office/drawing/2014/main" id="{6BA75D22-700D-43EF-0C18-371531222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4386" y="1628892"/>
            <a:ext cx="2120479" cy="21204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486084-2F09-D5BD-40E5-B41234C3B1AC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77C4297-EB5C-71C7-62AD-CC9C2069C4DF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0645EE-6D40-D39C-6CF3-2CD21AA8D3D8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6DE5170-46E3-EDAF-BDC2-88B02B0282DB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s-ES_tradnl" sz="16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159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91E767-65CC-D2B1-C2E6-47D73403E24D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5174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5245-AB95-58D6-E129-A5498D49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Actividad 6: Distintos tipos de estrés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CD9B7-BED8-114B-32E2-8DE3ED85EC89}"/>
              </a:ext>
            </a:extLst>
          </p:cNvPr>
          <p:cNvSpPr txBox="1"/>
          <p:nvPr/>
        </p:nvSpPr>
        <p:spPr>
          <a:xfrm>
            <a:off x="6096000" y="3591128"/>
            <a:ext cx="5645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ANGUSTIA</a:t>
            </a:r>
          </a:p>
          <a:p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Estrés intenso </a:t>
            </a:r>
            <a:r>
              <a:rPr lang="es-ES_tradnl" sz="2400" i="1" dirty="0">
                <a:latin typeface="Arial" panose="020B0604020202020204" pitchFamily="34" charset="0"/>
                <a:cs typeface="Arial" panose="020B0604020202020204" pitchFamily="34" charset="0"/>
              </a:rPr>
              <a:t>(p. ej., por una crisis violenta)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Estrés que se produce por un largo periodo de tiempo </a:t>
            </a:r>
            <a:r>
              <a:rPr lang="es-ES_tradnl" sz="2400" i="1" dirty="0">
                <a:latin typeface="Arial" panose="020B0604020202020204" pitchFamily="34" charset="0"/>
                <a:cs typeface="Arial" panose="020B0604020202020204" pitchFamily="34" charset="0"/>
              </a:rPr>
              <a:t>(p. ej., años de desplazamiento y pobreza)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D5988-6F40-14A3-6907-3CDDACA35379}"/>
              </a:ext>
            </a:extLst>
          </p:cNvPr>
          <p:cNvSpPr txBox="1"/>
          <p:nvPr/>
        </p:nvSpPr>
        <p:spPr>
          <a:xfrm>
            <a:off x="1228427" y="3591128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ESTRÉS</a:t>
            </a:r>
          </a:p>
          <a:p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Reacción normal ante un cambio o una dificultad </a:t>
            </a:r>
            <a:r>
              <a:rPr lang="es-ES_tradnl" sz="2400" i="1" dirty="0">
                <a:latin typeface="Arial" panose="020B0604020202020204" pitchFamily="34" charset="0"/>
                <a:cs typeface="Arial" panose="020B0604020202020204" pitchFamily="34" charset="0"/>
              </a:rPr>
              <a:t>(p. ej., el primer día de colegio)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14EB4B35-F438-BA17-E8AF-0511BB091C4A}"/>
              </a:ext>
            </a:extLst>
          </p:cNvPr>
          <p:cNvSpPr/>
          <p:nvPr/>
        </p:nvSpPr>
        <p:spPr>
          <a:xfrm rot="10800000">
            <a:off x="1228427" y="1885950"/>
            <a:ext cx="1457623" cy="1268981"/>
          </a:xfrm>
          <a:prstGeom prst="trapezoid">
            <a:avLst>
              <a:gd name="adj" fmla="val 1749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7AB4A-CC07-6DE1-D8C6-8702F8D63B39}"/>
              </a:ext>
            </a:extLst>
          </p:cNvPr>
          <p:cNvGrpSpPr/>
          <p:nvPr/>
        </p:nvGrpSpPr>
        <p:grpSpPr>
          <a:xfrm>
            <a:off x="6096000" y="1537622"/>
            <a:ext cx="2308537" cy="1617309"/>
            <a:chOff x="8137790" y="1537622"/>
            <a:chExt cx="2308537" cy="1617309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5A4B0BF2-058D-98EF-24EE-370569A2AA7C}"/>
                </a:ext>
              </a:extLst>
            </p:cNvPr>
            <p:cNvSpPr/>
            <p:nvPr/>
          </p:nvSpPr>
          <p:spPr>
            <a:xfrm>
              <a:off x="8469774" y="1537622"/>
              <a:ext cx="1177901" cy="914540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A81C3E-C9AE-646A-6AC8-BEB57B46945C}"/>
                </a:ext>
              </a:extLst>
            </p:cNvPr>
            <p:cNvSpPr/>
            <p:nvPr/>
          </p:nvSpPr>
          <p:spPr>
            <a:xfrm>
              <a:off x="9543151" y="1720755"/>
              <a:ext cx="104524" cy="135772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BC826C-908B-9FBB-2AEC-F07A3E28AB56}"/>
                </a:ext>
              </a:extLst>
            </p:cNvPr>
            <p:cNvSpPr/>
            <p:nvPr/>
          </p:nvSpPr>
          <p:spPr>
            <a:xfrm>
              <a:off x="9156845" y="2986050"/>
              <a:ext cx="1289482" cy="1688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7DE99006-6824-116C-74B9-B0DD699F15FE}"/>
                </a:ext>
              </a:extLst>
            </p:cNvPr>
            <p:cNvSpPr/>
            <p:nvPr/>
          </p:nvSpPr>
          <p:spPr>
            <a:xfrm rot="10800000">
              <a:off x="8137790" y="1885950"/>
              <a:ext cx="1457623" cy="1268981"/>
            </a:xfrm>
            <a:prstGeom prst="trapezoid">
              <a:avLst>
                <a:gd name="adj" fmla="val 17494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713230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AABB-A50E-92DF-C2A5-A9357188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39" y="40380"/>
            <a:ext cx="10515600" cy="868968"/>
          </a:xfrm>
        </p:spPr>
        <p:txBody>
          <a:bodyPr/>
          <a:lstStyle/>
          <a:p>
            <a:r>
              <a:rPr lang="es-ES_tradnl"/>
              <a:t>Actividad 7: Respiración con la mano en el vientre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C606585-852D-5AD4-518E-161F91C910F0}"/>
              </a:ext>
            </a:extLst>
          </p:cNvPr>
          <p:cNvSpPr/>
          <p:nvPr/>
        </p:nvSpPr>
        <p:spPr>
          <a:xfrm>
            <a:off x="4902200" y="1762493"/>
            <a:ext cx="6591300" cy="43884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E96D29-5BC0-B9FB-42CA-C7A8B4F8D3DF}"/>
              </a:ext>
            </a:extLst>
          </p:cNvPr>
          <p:cNvSpPr txBox="1"/>
          <p:nvPr/>
        </p:nvSpPr>
        <p:spPr>
          <a:xfrm>
            <a:off x="5279822" y="2118466"/>
            <a:ext cx="58072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INSTRUCCIONES</a:t>
            </a:r>
          </a:p>
          <a:p>
            <a:endParaRPr lang="es-ES_trad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Comprobar que el/la menor se sienta cómodo/a en el espacio donde vamos a hacer la actividad</a:t>
            </a:r>
          </a:p>
          <a:p>
            <a:pPr marL="457200" indent="-457200"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Hacer que el/la menor se ponga de pie frente a nosotros a una distancia razonable y pedirle que respire lo más hondo que pueda. Animarlo/a también a que expulse todo el aire para que el vientre se vuelva a encoger</a:t>
            </a:r>
          </a:p>
          <a:p>
            <a:pPr marL="457200" indent="-457200"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Respirar varias veces de esta manera con el/la menor</a:t>
            </a:r>
          </a:p>
          <a:p>
            <a:pPr marL="457200" indent="-457200"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Preguntarle al menor qué siente al respirar de esta manera y si es diferente a su respiración normal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5F0394-0282-F1F2-C6BA-762B8F56902C}"/>
              </a:ext>
            </a:extLst>
          </p:cNvPr>
          <p:cNvSpPr txBox="1"/>
          <p:nvPr/>
        </p:nvSpPr>
        <p:spPr>
          <a:xfrm>
            <a:off x="891458" y="4386257"/>
            <a:ext cx="3396217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RESPIRACIÓN CON LA MANO EN EL VIENTRE</a:t>
            </a:r>
          </a:p>
          <a:p>
            <a:pPr algn="ctr"/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Edad: +2 años</a:t>
            </a:r>
          </a:p>
          <a:p>
            <a:pPr algn="ctr"/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Duración: 10 a 15 minutos</a:t>
            </a:r>
          </a:p>
          <a:p>
            <a:pPr algn="ctr"/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Materiales: bolígrafo y papel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FDA681-5511-63A2-050A-3A4174B5D19E}"/>
              </a:ext>
            </a:extLst>
          </p:cNvPr>
          <p:cNvSpPr/>
          <p:nvPr/>
        </p:nvSpPr>
        <p:spPr>
          <a:xfrm>
            <a:off x="994661" y="3460499"/>
            <a:ext cx="3094844" cy="526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F82623-2A40-4741-5824-18721EAA684F}"/>
              </a:ext>
            </a:extLst>
          </p:cNvPr>
          <p:cNvSpPr txBox="1"/>
          <p:nvPr/>
        </p:nvSpPr>
        <p:spPr>
          <a:xfrm>
            <a:off x="1332408" y="3621051"/>
            <a:ext cx="241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i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 emocional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8EDC8C-B48E-5392-990B-7A83AC916194}"/>
              </a:ext>
            </a:extLst>
          </p:cNvPr>
          <p:cNvGrpSpPr/>
          <p:nvPr/>
        </p:nvGrpSpPr>
        <p:grpSpPr>
          <a:xfrm>
            <a:off x="1450547" y="1858006"/>
            <a:ext cx="2222604" cy="1759651"/>
            <a:chOff x="8886140" y="2128856"/>
            <a:chExt cx="2458554" cy="194645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DC56CA-06D7-F798-1049-7F8F59ED72BB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40" name="Graphic 39" descr="Head with gears with solid fill">
                <a:extLst>
                  <a:ext uri="{FF2B5EF4-FFF2-40B4-BE49-F238E27FC236}">
                    <a16:creationId xmlns:a16="http://schemas.microsoft.com/office/drawing/2014/main" id="{6C8E4362-1C9C-6EAA-CA7E-F1C0742ED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55C39FA-FA41-CF57-A5ED-A3712478A035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6A05C059-8B3E-3560-578E-E851507A8A4E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E20889-92B2-A0F9-67BF-9CE22C53B7E4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0A5B4-BE59-D6D8-01F6-4F01C41EB62D}"/>
              </a:ext>
            </a:extLst>
          </p:cNvPr>
          <p:cNvGrpSpPr/>
          <p:nvPr/>
        </p:nvGrpSpPr>
        <p:grpSpPr>
          <a:xfrm>
            <a:off x="10318084" y="1187586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A2FDEACA-B2ED-AB6F-D9E3-D385F0CB4342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62C957-7EFF-4250-DA0F-68E61E206613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DCBC9D-180A-5BC2-1731-AE5AF6BE89D2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s-ES_tradnl" sz="16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397EBB-FA7B-911D-AA67-C9B4A4472786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958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Puntos clave de aprendizaje</a:t>
            </a:r>
          </a:p>
        </p:txBody>
      </p:sp>
      <p:sp>
        <p:nvSpPr>
          <p:cNvPr id="60" name="5-Point Star 5">
            <a:extLst>
              <a:ext uri="{FF2B5EF4-FFF2-40B4-BE49-F238E27FC236}">
                <a16:creationId xmlns:a16="http://schemas.microsoft.com/office/drawing/2014/main" id="{CA51DE7D-C4EB-4482-B9BD-8251CB38B67D}"/>
              </a:ext>
            </a:extLst>
          </p:cNvPr>
          <p:cNvSpPr/>
          <p:nvPr/>
        </p:nvSpPr>
        <p:spPr>
          <a:xfrm>
            <a:off x="1890108" y="1762959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5-Point Star 5">
            <a:extLst>
              <a:ext uri="{FF2B5EF4-FFF2-40B4-BE49-F238E27FC236}">
                <a16:creationId xmlns:a16="http://schemas.microsoft.com/office/drawing/2014/main" id="{ABD8A883-982A-4318-B4F5-7858ABDA3C3D}"/>
              </a:ext>
            </a:extLst>
          </p:cNvPr>
          <p:cNvSpPr/>
          <p:nvPr/>
        </p:nvSpPr>
        <p:spPr>
          <a:xfrm>
            <a:off x="5420800" y="1762959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5-Point Star 5">
            <a:extLst>
              <a:ext uri="{FF2B5EF4-FFF2-40B4-BE49-F238E27FC236}">
                <a16:creationId xmlns:a16="http://schemas.microsoft.com/office/drawing/2014/main" id="{F0DA2569-FB86-4902-B70A-F4F49A979B6B}"/>
              </a:ext>
            </a:extLst>
          </p:cNvPr>
          <p:cNvSpPr/>
          <p:nvPr/>
        </p:nvSpPr>
        <p:spPr>
          <a:xfrm>
            <a:off x="8951492" y="1762959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61DE9-4CC8-3900-F430-E64BC8F0FA95}"/>
              </a:ext>
            </a:extLst>
          </p:cNvPr>
          <p:cNvSpPr txBox="1"/>
          <p:nvPr/>
        </p:nvSpPr>
        <p:spPr>
          <a:xfrm>
            <a:off x="1372187" y="3585485"/>
            <a:ext cx="2386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Los/as asistentes sociales pueden llevar a cabo distintos tipos de actividades de apoyo psicosocial no especializadas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E2E70-0631-9288-07BD-F0710EA5B0BF}"/>
              </a:ext>
            </a:extLst>
          </p:cNvPr>
          <p:cNvSpPr txBox="1"/>
          <p:nvPr/>
        </p:nvSpPr>
        <p:spPr>
          <a:xfrm>
            <a:off x="4063805" y="3585485"/>
            <a:ext cx="406438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Entre las actividades de apoyo psicosocial específicas y no especializadas están la psicoeducación, las actividades para promover la expresión y las actividades para el manejo de las emociones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5443-2EAB-E3AB-C331-C908525D1BB1}"/>
              </a:ext>
            </a:extLst>
          </p:cNvPr>
          <p:cNvSpPr txBox="1"/>
          <p:nvPr/>
        </p:nvSpPr>
        <p:spPr>
          <a:xfrm>
            <a:off x="8233705" y="3585485"/>
            <a:ext cx="278597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Todas las actividades de SMAPS deben adaptarse a la edad, la etapa de desarrollo, las capacidades y la cultura del menor</a:t>
            </a:r>
          </a:p>
        </p:txBody>
      </p:sp>
    </p:spTree>
    <p:extLst>
      <p:ext uri="{BB962C8B-B14F-4D97-AF65-F5344CB8AC3E}">
        <p14:creationId xmlns:p14="http://schemas.microsoft.com/office/powerpoint/2010/main" val="193507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5A7A33-2FD4-47B8-9BFB-7E6E4EA30D87}"/>
              </a:ext>
            </a:extLst>
          </p:cNvPr>
          <p:cNvCxnSpPr>
            <a:cxnSpLocks/>
          </p:cNvCxnSpPr>
          <p:nvPr/>
        </p:nvCxnSpPr>
        <p:spPr>
          <a:xfrm>
            <a:off x="7787478" y="570272"/>
            <a:ext cx="0" cy="56852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4EEE1C-BE7F-4B6C-BA92-E8B3F36132B2}"/>
              </a:ext>
            </a:extLst>
          </p:cNvPr>
          <p:cNvSpPr txBox="1"/>
          <p:nvPr/>
        </p:nvSpPr>
        <p:spPr>
          <a:xfrm>
            <a:off x="8028759" y="277885"/>
            <a:ext cx="2938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_tradnl" sz="16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Inicio del módulo</a:t>
            </a:r>
          </a:p>
          <a:p>
            <a:pPr marL="0" indent="0">
              <a:buNone/>
            </a:pPr>
            <a:r>
              <a:rPr lang="es-ES_tradnl" sz="16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</a:t>
            </a:r>
            <a:r>
              <a:rPr lang="es-ES_tradnl" sz="16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minutos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B386E-6551-4A1A-A6BB-9382E7E7FF5C}"/>
              </a:ext>
            </a:extLst>
          </p:cNvPr>
          <p:cNvSpPr txBox="1"/>
          <p:nvPr/>
        </p:nvSpPr>
        <p:spPr>
          <a:xfrm>
            <a:off x="8028759" y="1877922"/>
            <a:ext cx="3642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_tradn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ofrecer información y abogar por un/a menor? </a:t>
            </a:r>
          </a:p>
          <a:p>
            <a:pPr marL="0" indent="0">
              <a:buNone/>
            </a:pPr>
            <a:r>
              <a:rPr lang="es-ES_tradnl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s-ES_tradnl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3F3946-B216-415C-9730-A510A95A13CA}"/>
              </a:ext>
            </a:extLst>
          </p:cNvPr>
          <p:cNvSpPr txBox="1"/>
          <p:nvPr/>
        </p:nvSpPr>
        <p:spPr>
          <a:xfrm>
            <a:off x="6096000" y="2871080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s-ES_tradnl" sz="16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Pausa</a:t>
            </a:r>
            <a:endParaRPr lang="es-ES_tradnl" sz="16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BB8F9-C123-4183-92A9-C60157A708DC}"/>
              </a:ext>
            </a:extLst>
          </p:cNvPr>
          <p:cNvSpPr txBox="1"/>
          <p:nvPr/>
        </p:nvSpPr>
        <p:spPr>
          <a:xfrm>
            <a:off x="8028759" y="3485642"/>
            <a:ext cx="3642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_tradn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implementar actividades de SMAPS específicas y no especializadas?</a:t>
            </a:r>
          </a:p>
          <a:p>
            <a:pPr marL="0" indent="0">
              <a:buNone/>
            </a:pPr>
            <a:r>
              <a:rPr lang="es-ES_tradnl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s-ES_tradnl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horas 40 minutos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ED7D59-DD7D-4D01-8768-ED10E5D40571}"/>
              </a:ext>
            </a:extLst>
          </p:cNvPr>
          <p:cNvSpPr txBox="1"/>
          <p:nvPr/>
        </p:nvSpPr>
        <p:spPr>
          <a:xfrm>
            <a:off x="6096000" y="4477500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s-ES_tradnl" sz="16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Almuerzo</a:t>
            </a:r>
            <a:endParaRPr lang="es-ES_tradnl" sz="16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CB6E16-976A-46E5-817B-4B58ED997934}"/>
              </a:ext>
            </a:extLst>
          </p:cNvPr>
          <p:cNvSpPr txBox="1"/>
          <p:nvPr/>
        </p:nvSpPr>
        <p:spPr>
          <a:xfrm>
            <a:off x="8028759" y="5158757"/>
            <a:ext cx="3661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_tradn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hacer remisiones efectivas?</a:t>
            </a:r>
          </a:p>
          <a:p>
            <a:pPr marL="0" indent="0">
              <a:buNone/>
            </a:pPr>
            <a:r>
              <a:rPr lang="es-ES_tradnl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hora 45 minutos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311838-E39D-459A-A218-83E02F1EE356}"/>
              </a:ext>
            </a:extLst>
          </p:cNvPr>
          <p:cNvSpPr txBox="1"/>
          <p:nvPr/>
        </p:nvSpPr>
        <p:spPr>
          <a:xfrm>
            <a:off x="8028760" y="963707"/>
            <a:ext cx="3642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_tradn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debe hacer un/a asistente social durante la implementación?</a:t>
            </a:r>
          </a:p>
          <a:p>
            <a:pPr marL="0" indent="0">
              <a:buNone/>
            </a:pPr>
            <a:r>
              <a:rPr lang="es-ES_tradnl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minutos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7D81114-568C-4AAA-9976-2EB696817307}"/>
              </a:ext>
            </a:extLst>
          </p:cNvPr>
          <p:cNvSpPr/>
          <p:nvPr/>
        </p:nvSpPr>
        <p:spPr>
          <a:xfrm rot="1782986">
            <a:off x="7619681" y="480284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F0ED0933-38E5-4291-92C0-36AAF9EA44E0}"/>
              </a:ext>
            </a:extLst>
          </p:cNvPr>
          <p:cNvSpPr/>
          <p:nvPr/>
        </p:nvSpPr>
        <p:spPr>
          <a:xfrm rot="1782986">
            <a:off x="7615560" y="1284652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5CC97698-DC01-431C-AEDD-1668768F0EEE}"/>
              </a:ext>
            </a:extLst>
          </p:cNvPr>
          <p:cNvSpPr/>
          <p:nvPr/>
        </p:nvSpPr>
        <p:spPr>
          <a:xfrm rot="1782986">
            <a:off x="7619680" y="2893388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A5B85DC-E1FF-4A6D-8A92-F746BD9463B7}"/>
              </a:ext>
            </a:extLst>
          </p:cNvPr>
          <p:cNvSpPr/>
          <p:nvPr/>
        </p:nvSpPr>
        <p:spPr>
          <a:xfrm rot="1782986">
            <a:off x="7615560" y="2089020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E790813-CBBC-4F6E-8474-FED90FEA223A}"/>
              </a:ext>
            </a:extLst>
          </p:cNvPr>
          <p:cNvSpPr/>
          <p:nvPr/>
        </p:nvSpPr>
        <p:spPr>
          <a:xfrm rot="1782986">
            <a:off x="7619681" y="4502124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3D8AA94-FFBD-4F15-A021-C7F67B4A9317}"/>
              </a:ext>
            </a:extLst>
          </p:cNvPr>
          <p:cNvSpPr/>
          <p:nvPr/>
        </p:nvSpPr>
        <p:spPr>
          <a:xfrm rot="1782986">
            <a:off x="7619681" y="3697756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FB9D514-CF6E-41F3-A7D1-DE079B808ACA}"/>
              </a:ext>
            </a:extLst>
          </p:cNvPr>
          <p:cNvSpPr/>
          <p:nvPr/>
        </p:nvSpPr>
        <p:spPr>
          <a:xfrm rot="1782986">
            <a:off x="7619681" y="6110860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53" y="3198461"/>
            <a:ext cx="4015311" cy="562168"/>
          </a:xfrm>
        </p:spPr>
        <p:txBody>
          <a:bodyPr/>
          <a:lstStyle/>
          <a:p>
            <a:r>
              <a:rPr lang="es-ES_tradnl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5687C-62F9-7AEB-18D7-B27339E2CE0C}"/>
              </a:ext>
            </a:extLst>
          </p:cNvPr>
          <p:cNvSpPr txBox="1"/>
          <p:nvPr/>
        </p:nvSpPr>
        <p:spPr>
          <a:xfrm>
            <a:off x="8028759" y="6046704"/>
            <a:ext cx="2938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_tradnl" sz="16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Cierre del módulo</a:t>
            </a:r>
          </a:p>
          <a:p>
            <a:pPr marL="0" indent="0">
              <a:buNone/>
            </a:pPr>
            <a:r>
              <a:rPr lang="es-ES_tradnl" sz="16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</a:t>
            </a:r>
            <a:r>
              <a:rPr lang="es-ES_tradnl" sz="16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minutos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89EDB0ED-7EDE-F9DA-BFF8-6CF9D4340D26}"/>
              </a:ext>
            </a:extLst>
          </p:cNvPr>
          <p:cNvSpPr/>
          <p:nvPr/>
        </p:nvSpPr>
        <p:spPr>
          <a:xfrm rot="1782986">
            <a:off x="7619681" y="5306492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56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F8941402-1B4E-0124-D28B-E62DB461327C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SESIÓN 5</a:t>
            </a:r>
          </a:p>
          <a:p>
            <a:br>
              <a:rPr lang="es-ES_tradnl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</a:br>
            <a:r>
              <a:rPr lang="es-ES_tradnl" sz="5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¿Cómo hacer remisiones efectivas?</a:t>
            </a:r>
          </a:p>
        </p:txBody>
      </p:sp>
    </p:spTree>
    <p:extLst>
      <p:ext uri="{BB962C8B-B14F-4D97-AF65-F5344CB8AC3E}">
        <p14:creationId xmlns:p14="http://schemas.microsoft.com/office/powerpoint/2010/main" val="4149179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BEE4-1123-A171-C0D7-53CC2FF3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Mapeo de servicios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C7625B-1583-2806-7BDE-84FDB23CD9E3}"/>
              </a:ext>
            </a:extLst>
          </p:cNvPr>
          <p:cNvSpPr/>
          <p:nvPr/>
        </p:nvSpPr>
        <p:spPr>
          <a:xfrm>
            <a:off x="8281337" y="2176103"/>
            <a:ext cx="3402941" cy="3374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327C9-69A4-B84A-F42C-9C1D42146F0C}"/>
              </a:ext>
            </a:extLst>
          </p:cNvPr>
          <p:cNvSpPr txBox="1"/>
          <p:nvPr/>
        </p:nvSpPr>
        <p:spPr>
          <a:xfrm>
            <a:off x="8611817" y="2585867"/>
            <a:ext cx="274198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Se debe actualizar periódicamente (¡cada 6 meses!)</a:t>
            </a:r>
          </a:p>
          <a:p>
            <a:endParaRPr lang="es-ES_trad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Debemos ser realistas sobre lo que la organización puede y no puede ofrecer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32B49-4B04-50E4-82C5-E2CA02033C93}"/>
              </a:ext>
            </a:extLst>
          </p:cNvPr>
          <p:cNvGrpSpPr/>
          <p:nvPr/>
        </p:nvGrpSpPr>
        <p:grpSpPr>
          <a:xfrm>
            <a:off x="838200" y="2352692"/>
            <a:ext cx="6872335" cy="3374073"/>
            <a:chOff x="1148814" y="2839157"/>
            <a:chExt cx="4770763" cy="1930400"/>
          </a:xfrm>
          <a:solidFill>
            <a:schemeClr val="accent2">
              <a:lumMod val="50000"/>
            </a:schemeClr>
          </a:solidFill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B9374062-1353-7BDA-82EE-5D45D07FE76D}"/>
                </a:ext>
              </a:extLst>
            </p:cNvPr>
            <p:cNvSpPr/>
            <p:nvPr/>
          </p:nvSpPr>
          <p:spPr>
            <a:xfrm rot="16200000">
              <a:off x="1378914" y="2609057"/>
              <a:ext cx="1930400" cy="2390600"/>
            </a:xfrm>
            <a:prstGeom prst="chevron">
              <a:avLst>
                <a:gd name="adj" fmla="val 203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A4A9253F-3382-1253-721B-5EAD390FB1B9}"/>
                </a:ext>
              </a:extLst>
            </p:cNvPr>
            <p:cNvSpPr/>
            <p:nvPr/>
          </p:nvSpPr>
          <p:spPr>
            <a:xfrm rot="16200000">
              <a:off x="3759077" y="2609057"/>
              <a:ext cx="1930400" cy="2390600"/>
            </a:xfrm>
            <a:prstGeom prst="chevron">
              <a:avLst>
                <a:gd name="adj" fmla="val 203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AFEEC01-31A2-ABF1-D0E9-D14C2EBA5205}"/>
              </a:ext>
            </a:extLst>
          </p:cNvPr>
          <p:cNvSpPr txBox="1"/>
          <p:nvPr/>
        </p:nvSpPr>
        <p:spPr>
          <a:xfrm>
            <a:off x="838199" y="1763568"/>
            <a:ext cx="6559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800" b="1">
                <a:latin typeface="Arial" panose="020B0604020202020204" pitchFamily="34" charset="0"/>
                <a:cs typeface="Arial" panose="020B0604020202020204" pitchFamily="34" charset="0"/>
              </a:rPr>
              <a:t>MAPEO </a:t>
            </a:r>
            <a:r>
              <a:rPr lang="es-ES_tradnl" b="1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800" b="1">
                <a:latin typeface="Arial" panose="020B0604020202020204" pitchFamily="34" charset="0"/>
                <a:cs typeface="Arial" panose="020B0604020202020204" pitchFamily="34" charset="0"/>
              </a:rPr>
              <a:t>LOS SERVICIOS DISPONIBLES</a:t>
            </a:r>
          </a:p>
        </p:txBody>
      </p:sp>
      <p:pic>
        <p:nvPicPr>
          <p:cNvPr id="21" name="Graphic 20" descr="Marker with solid fill">
            <a:extLst>
              <a:ext uri="{FF2B5EF4-FFF2-40B4-BE49-F238E27FC236}">
                <a16:creationId xmlns:a16="http://schemas.microsoft.com/office/drawing/2014/main" id="{0822DA7C-DBCF-DB43-15FB-FBA0B1B59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271" y="2655695"/>
            <a:ext cx="1056671" cy="1056671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C9E2807F-5925-AD14-5A29-217C64CCCE02}"/>
              </a:ext>
            </a:extLst>
          </p:cNvPr>
          <p:cNvSpPr txBox="1"/>
          <p:nvPr/>
        </p:nvSpPr>
        <p:spPr>
          <a:xfrm>
            <a:off x="944201" y="3237246"/>
            <a:ext cx="1559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y datos de contacto del punto focal de la organización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92EEB078-4CC2-3934-91EC-92F27DD8D3F2}"/>
              </a:ext>
            </a:extLst>
          </p:cNvPr>
          <p:cNvSpPr txBox="1"/>
          <p:nvPr/>
        </p:nvSpPr>
        <p:spPr>
          <a:xfrm>
            <a:off x="2896464" y="3452566"/>
            <a:ext cx="1597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Horarios de atención, puntos de servicio</a:t>
            </a: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AF63AF59-DC63-F95E-FE63-CDFBE30AAB93}"/>
              </a:ext>
            </a:extLst>
          </p:cNvPr>
          <p:cNvSpPr txBox="1"/>
          <p:nvPr/>
        </p:nvSpPr>
        <p:spPr>
          <a:xfrm>
            <a:off x="4674898" y="3237246"/>
            <a:ext cx="1597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disponibles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8CF55426-4012-9121-A3F0-6C9B84D30927}"/>
              </a:ext>
            </a:extLst>
          </p:cNvPr>
          <p:cNvSpPr txBox="1"/>
          <p:nvPr/>
        </p:nvSpPr>
        <p:spPr>
          <a:xfrm>
            <a:off x="6063815" y="3883577"/>
            <a:ext cx="1646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para remitir casos</a:t>
            </a:r>
          </a:p>
        </p:txBody>
      </p:sp>
    </p:spTree>
    <p:extLst>
      <p:ext uri="{BB962C8B-B14F-4D97-AF65-F5344CB8AC3E}">
        <p14:creationId xmlns:p14="http://schemas.microsoft.com/office/powerpoint/2010/main" val="1244020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8EB-71B3-B2B8-815A-DBFB1711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Recomendaciones para las remisiones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AB79EF-43B1-F027-109E-83C8C9D2162F}"/>
              </a:ext>
            </a:extLst>
          </p:cNvPr>
          <p:cNvGrpSpPr/>
          <p:nvPr/>
        </p:nvGrpSpPr>
        <p:grpSpPr>
          <a:xfrm>
            <a:off x="766434" y="2009873"/>
            <a:ext cx="1198113" cy="1251960"/>
            <a:chOff x="7345680" y="2484120"/>
            <a:chExt cx="904240" cy="9448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10390F9-3B17-1D60-A434-F671C752B231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L-Shape 26">
              <a:extLst>
                <a:ext uri="{FF2B5EF4-FFF2-40B4-BE49-F238E27FC236}">
                  <a16:creationId xmlns:a16="http://schemas.microsoft.com/office/drawing/2014/main" id="{B5DB3D96-177A-F2DD-D317-9B2198B0E522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F2FA974-024C-1ADC-F338-606D9D472011}"/>
              </a:ext>
            </a:extLst>
          </p:cNvPr>
          <p:cNvSpPr txBox="1"/>
          <p:nvPr/>
        </p:nvSpPr>
        <p:spPr>
          <a:xfrm>
            <a:off x="2380342" y="2086297"/>
            <a:ext cx="29318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Conocer a las organizaciones y establecer acuerdos sobre los servicios que ofrecen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5938BC-1092-C2E9-084F-65D091480870}"/>
              </a:ext>
            </a:extLst>
          </p:cNvPr>
          <p:cNvGrpSpPr/>
          <p:nvPr/>
        </p:nvGrpSpPr>
        <p:grpSpPr>
          <a:xfrm>
            <a:off x="766434" y="3975708"/>
            <a:ext cx="1198113" cy="1251960"/>
            <a:chOff x="7345680" y="2484120"/>
            <a:chExt cx="904240" cy="94488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CCF61F-B1EF-29DB-BF8C-58E8015602DE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L-Shape 31">
              <a:extLst>
                <a:ext uri="{FF2B5EF4-FFF2-40B4-BE49-F238E27FC236}">
                  <a16:creationId xmlns:a16="http://schemas.microsoft.com/office/drawing/2014/main" id="{79F96D29-2FA6-C63B-D037-2630F1357F62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951B245-15BC-6220-E325-9F93898426AE}"/>
              </a:ext>
            </a:extLst>
          </p:cNvPr>
          <p:cNvSpPr txBox="1"/>
          <p:nvPr/>
        </p:nvSpPr>
        <p:spPr>
          <a:xfrm>
            <a:off x="2380342" y="4052132"/>
            <a:ext cx="29318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Acompañar al menor y/o padres y/o  cuidadores y/o adulto/a de confianza al servicio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8974C7-9F2B-7AF1-D208-44EAD3D9C565}"/>
              </a:ext>
            </a:extLst>
          </p:cNvPr>
          <p:cNvGrpSpPr/>
          <p:nvPr/>
        </p:nvGrpSpPr>
        <p:grpSpPr>
          <a:xfrm>
            <a:off x="5788377" y="2009873"/>
            <a:ext cx="1198113" cy="1251960"/>
            <a:chOff x="7345680" y="2484120"/>
            <a:chExt cx="904240" cy="94488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1B0297A-241B-411D-E5C3-89E4EF08A4F9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L-Shape 35">
              <a:extLst>
                <a:ext uri="{FF2B5EF4-FFF2-40B4-BE49-F238E27FC236}">
                  <a16:creationId xmlns:a16="http://schemas.microsoft.com/office/drawing/2014/main" id="{2F5FEB7E-A58B-84C6-AEE0-09DAA118A214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72078E-0D22-0125-0218-DF8C16318CB9}"/>
              </a:ext>
            </a:extLst>
          </p:cNvPr>
          <p:cNvSpPr txBox="1"/>
          <p:nvPr/>
        </p:nvSpPr>
        <p:spPr>
          <a:xfrm>
            <a:off x="7402285" y="2086297"/>
            <a:ext cx="36866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Responsabilizarse del seguimiento a los servicios que se están prestando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CF07D6-ABC0-773D-987E-FE8E2D63A245}"/>
              </a:ext>
            </a:extLst>
          </p:cNvPr>
          <p:cNvGrpSpPr/>
          <p:nvPr/>
        </p:nvGrpSpPr>
        <p:grpSpPr>
          <a:xfrm>
            <a:off x="5788377" y="3975708"/>
            <a:ext cx="1198113" cy="1251960"/>
            <a:chOff x="7345680" y="2484120"/>
            <a:chExt cx="904240" cy="94488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636D58-A443-065C-FC2E-443E8CA695C9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L-Shape 39">
              <a:extLst>
                <a:ext uri="{FF2B5EF4-FFF2-40B4-BE49-F238E27FC236}">
                  <a16:creationId xmlns:a16="http://schemas.microsoft.com/office/drawing/2014/main" id="{590D8344-88D6-0AD4-368A-65149DAFC183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300D501-9D7C-1AA1-F071-F06A0D26CDC6}"/>
              </a:ext>
            </a:extLst>
          </p:cNvPr>
          <p:cNvSpPr txBox="1"/>
          <p:nvPr/>
        </p:nvSpPr>
        <p:spPr>
          <a:xfrm>
            <a:off x="7402285" y="3758265"/>
            <a:ext cx="38967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Promover los derechos del menor y los principios de gestión de casos, especialmente, la participación, la no discriminación, el interés superior, la supervivencia y el desarrollo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556D48-EDB8-CFC3-84ED-571710E63347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3BDF5308-EA19-58EE-C4DF-8D5F88083CA7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63AEF2-ADAE-02D6-1722-1554F3236FDD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B2F88FF-6B2E-36DB-8A0C-B5AD9AA0C612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s-ES_tradnl" sz="16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161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7D4A21-04AB-39E2-32FF-2087D64E0B2C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98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D5DB4257-6E43-2981-7C4E-BA0E5EF3A0A9}"/>
              </a:ext>
            </a:extLst>
          </p:cNvPr>
          <p:cNvSpPr txBox="1">
            <a:spLocks/>
          </p:cNvSpPr>
          <p:nvPr/>
        </p:nvSpPr>
        <p:spPr>
          <a:xfrm>
            <a:off x="796386" y="3117980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4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C498587-7DE5-F1F6-2150-A6014760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Revisión</a:t>
            </a:r>
            <a:r>
              <a:rPr lang="en-CA" dirty="0"/>
              <a:t> del </a:t>
            </a:r>
            <a:r>
              <a:rPr lang="en-CA" dirty="0" err="1"/>
              <a:t>formulario</a:t>
            </a:r>
            <a:r>
              <a:rPr lang="en-CA" dirty="0"/>
              <a:t> de </a:t>
            </a:r>
            <a:r>
              <a:rPr lang="en-CA" dirty="0" err="1"/>
              <a:t>prestación</a:t>
            </a:r>
            <a:r>
              <a:rPr lang="en-CA" dirty="0"/>
              <a:t> de </a:t>
            </a:r>
            <a:r>
              <a:rPr lang="en-CA" dirty="0" err="1"/>
              <a:t>servicios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753EB6-8918-1A41-0314-73D798F1C4EA}"/>
              </a:ext>
            </a:extLst>
          </p:cNvPr>
          <p:cNvGrpSpPr/>
          <p:nvPr/>
        </p:nvGrpSpPr>
        <p:grpSpPr>
          <a:xfrm>
            <a:off x="4519439" y="2268460"/>
            <a:ext cx="3153121" cy="3026123"/>
            <a:chOff x="1744894" y="2192954"/>
            <a:chExt cx="2564275" cy="246099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FCB743-0F25-6744-A47E-6EABCA9D7D76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19" name="Rectangle: Single Corner Snipped 18">
                <a:extLst>
                  <a:ext uri="{FF2B5EF4-FFF2-40B4-BE49-F238E27FC236}">
                    <a16:creationId xmlns:a16="http://schemas.microsoft.com/office/drawing/2014/main" id="{BF54FA06-372B-EAC4-C194-B4001DF5AB31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0" name="Rectangle: Single Corner Snipped 19">
                <a:extLst>
                  <a:ext uri="{FF2B5EF4-FFF2-40B4-BE49-F238E27FC236}">
                    <a16:creationId xmlns:a16="http://schemas.microsoft.com/office/drawing/2014/main" id="{FC0DE6DB-D6CC-8E9F-ABAD-EA0B4A4E3F2E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1" name="Rectangle: Single Corner Snipped 20">
                <a:extLst>
                  <a:ext uri="{FF2B5EF4-FFF2-40B4-BE49-F238E27FC236}">
                    <a16:creationId xmlns:a16="http://schemas.microsoft.com/office/drawing/2014/main" id="{8B9B3B72-105B-D01D-7C3C-664CC79F6C86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A815D1-B74B-E390-C6DC-325E70D4E65E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17" name="Round Same Side Corner Rectangle 46">
                <a:extLst>
                  <a:ext uri="{FF2B5EF4-FFF2-40B4-BE49-F238E27FC236}">
                    <a16:creationId xmlns:a16="http://schemas.microsoft.com/office/drawing/2014/main" id="{79069FBF-434D-CF15-36F1-369EFDAF669A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486D184-FB76-3AB1-EABA-45341ACFC60D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8B284A-4748-BE16-362E-FE6FE7D18D77}"/>
              </a:ext>
            </a:extLst>
          </p:cNvPr>
          <p:cNvGrpSpPr/>
          <p:nvPr/>
        </p:nvGrpSpPr>
        <p:grpSpPr>
          <a:xfrm>
            <a:off x="10267083" y="1257589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18BD59E3-1704-E007-854B-0623AF7F54D0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708E89-BF2E-8326-B57A-F5D88F6F7D04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533A3D-AE19-50AE-05B9-FCA786682404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162-</a:t>
                </a:r>
              </a:p>
              <a:p>
                <a:pPr algn="ctr"/>
                <a:r>
                  <a:rPr lang="en-C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163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53AD67-8D0A-9CCB-2D8E-700E31F91E64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6176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D6E8-EB56-DE22-B2C9-01382B49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Problemas en las remisiones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813C3BA-9DB7-D078-06A4-25A1524A8EC3}"/>
              </a:ext>
            </a:extLst>
          </p:cNvPr>
          <p:cNvSpPr/>
          <p:nvPr/>
        </p:nvSpPr>
        <p:spPr>
          <a:xfrm>
            <a:off x="863600" y="2432104"/>
            <a:ext cx="3190241" cy="2997145"/>
          </a:xfrm>
          <a:prstGeom prst="wedgeRoundRectCallout">
            <a:avLst>
              <a:gd name="adj1" fmla="val -62814"/>
              <a:gd name="adj2" fmla="val -1901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dificultades habituales suelen enfrentar los/as asistentes sociales al remitir a menores, padres, cuidadores y/o adultos/as de confianza?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36B0F35-24C7-7899-AFEB-3FC83DE7BD58}"/>
              </a:ext>
            </a:extLst>
          </p:cNvPr>
          <p:cNvSpPr/>
          <p:nvPr/>
        </p:nvSpPr>
        <p:spPr>
          <a:xfrm>
            <a:off x="4500880" y="2432104"/>
            <a:ext cx="3190241" cy="2787595"/>
          </a:xfrm>
          <a:prstGeom prst="wedgeRoundRectCallout">
            <a:avLst>
              <a:gd name="adj1" fmla="val -20956"/>
              <a:gd name="adj2" fmla="val 607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de estas dificultades podría considerarse prioritaria?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F5610BE-3461-474D-9A98-21B52DC21327}"/>
              </a:ext>
            </a:extLst>
          </p:cNvPr>
          <p:cNvSpPr/>
          <p:nvPr/>
        </p:nvSpPr>
        <p:spPr>
          <a:xfrm>
            <a:off x="8138160" y="2432105"/>
            <a:ext cx="3215640" cy="2997144"/>
          </a:xfrm>
          <a:prstGeom prst="wedgeRoundRectCallout">
            <a:avLst>
              <a:gd name="adj1" fmla="val 61409"/>
              <a:gd name="adj2" fmla="val -258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¿Cuáles podrían ser las posibles soluciones para esas dificultades?</a:t>
            </a:r>
          </a:p>
        </p:txBody>
      </p:sp>
    </p:spTree>
    <p:extLst>
      <p:ext uri="{BB962C8B-B14F-4D97-AF65-F5344CB8AC3E}">
        <p14:creationId xmlns:p14="http://schemas.microsoft.com/office/powerpoint/2010/main" val="285444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C9137DFF-4788-DBE9-7D5B-5AE994D2FD89}"/>
              </a:ext>
            </a:extLst>
          </p:cNvPr>
          <p:cNvSpPr txBox="1">
            <a:spLocks/>
          </p:cNvSpPr>
          <p:nvPr/>
        </p:nvSpPr>
        <p:spPr>
          <a:xfrm>
            <a:off x="796386" y="3117980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31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E26B-AEE7-F582-E67D-2FAE1E00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78" y="48997"/>
            <a:ext cx="10515600" cy="868968"/>
          </a:xfrm>
        </p:spPr>
        <p:txBody>
          <a:bodyPr/>
          <a:lstStyle/>
          <a:p>
            <a:r>
              <a:rPr lang="es-ES_tradnl"/>
              <a:t>Principios de protección de datos personales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AC4204-A706-5394-7672-3DFDA1BB204C}"/>
              </a:ext>
            </a:extLst>
          </p:cNvPr>
          <p:cNvGrpSpPr/>
          <p:nvPr/>
        </p:nvGrpSpPr>
        <p:grpSpPr>
          <a:xfrm>
            <a:off x="889364" y="2365196"/>
            <a:ext cx="2284589" cy="2658138"/>
            <a:chOff x="8021849" y="3622964"/>
            <a:chExt cx="932930" cy="1088645"/>
          </a:xfrm>
          <a:solidFill>
            <a:schemeClr val="accent5"/>
          </a:solidFill>
        </p:grpSpPr>
        <p:sp>
          <p:nvSpPr>
            <p:cNvPr id="19" name="Flowchart: Card 18">
              <a:extLst>
                <a:ext uri="{FF2B5EF4-FFF2-40B4-BE49-F238E27FC236}">
                  <a16:creationId xmlns:a16="http://schemas.microsoft.com/office/drawing/2014/main" id="{B45E627C-1B0A-5FC0-923E-5466D856F62F}"/>
                </a:ext>
              </a:extLst>
            </p:cNvPr>
            <p:cNvSpPr/>
            <p:nvPr/>
          </p:nvSpPr>
          <p:spPr>
            <a:xfrm>
              <a:off x="8192676" y="3819749"/>
              <a:ext cx="762103" cy="891860"/>
            </a:xfrm>
            <a:prstGeom prst="flowChartPunchedCard">
              <a:avLst/>
            </a:prstGeom>
            <a:solidFill>
              <a:schemeClr val="accent2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Flowchart: Card 19">
              <a:extLst>
                <a:ext uri="{FF2B5EF4-FFF2-40B4-BE49-F238E27FC236}">
                  <a16:creationId xmlns:a16="http://schemas.microsoft.com/office/drawing/2014/main" id="{4D9FCF45-B013-5E15-C4DB-8C012A1911DE}"/>
                </a:ext>
              </a:extLst>
            </p:cNvPr>
            <p:cNvSpPr/>
            <p:nvPr/>
          </p:nvSpPr>
          <p:spPr>
            <a:xfrm>
              <a:off x="8109763" y="3716795"/>
              <a:ext cx="762103" cy="891860"/>
            </a:xfrm>
            <a:prstGeom prst="flowChartPunchedCard">
              <a:avLst/>
            </a:prstGeom>
            <a:solidFill>
              <a:schemeClr val="accent2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Flowchart: Card 20">
              <a:extLst>
                <a:ext uri="{FF2B5EF4-FFF2-40B4-BE49-F238E27FC236}">
                  <a16:creationId xmlns:a16="http://schemas.microsoft.com/office/drawing/2014/main" id="{4AECE45B-E26D-D65B-184C-DF38A3690F12}"/>
                </a:ext>
              </a:extLst>
            </p:cNvPr>
            <p:cNvSpPr/>
            <p:nvPr/>
          </p:nvSpPr>
          <p:spPr>
            <a:xfrm>
              <a:off x="8021849" y="3622964"/>
              <a:ext cx="762103" cy="891860"/>
            </a:xfrm>
            <a:prstGeom prst="flowChartPunchedCard">
              <a:avLst/>
            </a:prstGeom>
            <a:solidFill>
              <a:schemeClr val="accent2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4A87EDF8-99FA-0FF5-958D-512A7A7DFCBC}"/>
                </a:ext>
              </a:extLst>
            </p:cNvPr>
            <p:cNvSpPr/>
            <p:nvPr/>
          </p:nvSpPr>
          <p:spPr>
            <a:xfrm>
              <a:off x="8158745" y="3843931"/>
              <a:ext cx="469221" cy="469221"/>
            </a:xfrm>
            <a:prstGeom prst="donut">
              <a:avLst>
                <a:gd name="adj" fmla="val 321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C32F4B-A0CF-FB1C-2E12-30EF8A09D1B6}"/>
              </a:ext>
            </a:extLst>
          </p:cNvPr>
          <p:cNvGrpSpPr/>
          <p:nvPr/>
        </p:nvGrpSpPr>
        <p:grpSpPr>
          <a:xfrm>
            <a:off x="4134644" y="2084474"/>
            <a:ext cx="904240" cy="944880"/>
            <a:chOff x="7345680" y="2484120"/>
            <a:chExt cx="904240" cy="94488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C4B01BD-6CDD-92DA-B0AF-13CC98D386F3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L-Shape 24">
              <a:extLst>
                <a:ext uri="{FF2B5EF4-FFF2-40B4-BE49-F238E27FC236}">
                  <a16:creationId xmlns:a16="http://schemas.microsoft.com/office/drawing/2014/main" id="{0B5320EC-83FD-26E6-7721-B842DF75629D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7F94EEA-C33F-4EF9-39C1-3627BD3C51C8}"/>
              </a:ext>
            </a:extLst>
          </p:cNvPr>
          <p:cNvSpPr txBox="1"/>
          <p:nvPr/>
        </p:nvSpPr>
        <p:spPr>
          <a:xfrm>
            <a:off x="5283830" y="2251087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Proceso legítimo y justo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D5A6FD-898B-14FD-5F28-109AEAFB7007}"/>
              </a:ext>
            </a:extLst>
          </p:cNvPr>
          <p:cNvGrpSpPr/>
          <p:nvPr/>
        </p:nvGrpSpPr>
        <p:grpSpPr>
          <a:xfrm>
            <a:off x="4134644" y="3331384"/>
            <a:ext cx="904240" cy="944880"/>
            <a:chOff x="7345680" y="2484120"/>
            <a:chExt cx="904240" cy="94488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345325A-495E-C249-6F30-D1C836F51DCE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L-Shape 29">
              <a:extLst>
                <a:ext uri="{FF2B5EF4-FFF2-40B4-BE49-F238E27FC236}">
                  <a16:creationId xmlns:a16="http://schemas.microsoft.com/office/drawing/2014/main" id="{DFA41297-178A-29C1-8D82-9E1B66AD674E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7C23F9C-1AD0-BDAC-7801-89CAE1988FE1}"/>
              </a:ext>
            </a:extLst>
          </p:cNvPr>
          <p:cNvSpPr txBox="1"/>
          <p:nvPr/>
        </p:nvSpPr>
        <p:spPr>
          <a:xfrm>
            <a:off x="5283830" y="3497997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>
                <a:latin typeface="Arial" panose="020B0604020202020204" pitchFamily="34" charset="0"/>
                <a:cs typeface="Arial" panose="020B0604020202020204" pitchFamily="34" charset="0"/>
              </a:rPr>
              <a:t>Recopilar el mínimo de datos</a:t>
            </a:r>
            <a:endParaRPr lang="es-ES_trad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F89050-2185-FDAE-C667-C5ECE4D00E19}"/>
              </a:ext>
            </a:extLst>
          </p:cNvPr>
          <p:cNvGrpSpPr/>
          <p:nvPr/>
        </p:nvGrpSpPr>
        <p:grpSpPr>
          <a:xfrm>
            <a:off x="4134644" y="4458340"/>
            <a:ext cx="904240" cy="944880"/>
            <a:chOff x="7345680" y="2484120"/>
            <a:chExt cx="904240" cy="94488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46C63F4-9AD0-79C5-E36A-7F65417693F7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96F08917-E335-7A54-831D-9CECF4B018C9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764DBEF-F070-F413-37BD-FF91A2D834E6}"/>
              </a:ext>
            </a:extLst>
          </p:cNvPr>
          <p:cNvSpPr txBox="1"/>
          <p:nvPr/>
        </p:nvSpPr>
        <p:spPr>
          <a:xfrm>
            <a:off x="5283830" y="4624953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Confidencialidad y seguridad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1E6586-CF2B-E9A9-0618-1B2E4FF44D42}"/>
              </a:ext>
            </a:extLst>
          </p:cNvPr>
          <p:cNvGrpSpPr/>
          <p:nvPr/>
        </p:nvGrpSpPr>
        <p:grpSpPr>
          <a:xfrm>
            <a:off x="7880763" y="2084474"/>
            <a:ext cx="904240" cy="944880"/>
            <a:chOff x="7345680" y="2484120"/>
            <a:chExt cx="904240" cy="9448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7F36403-A9EA-E658-326F-EEFD0FDCA5B5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8" name="L-Shape 37">
              <a:extLst>
                <a:ext uri="{FF2B5EF4-FFF2-40B4-BE49-F238E27FC236}">
                  <a16:creationId xmlns:a16="http://schemas.microsoft.com/office/drawing/2014/main" id="{68B1CD08-50E3-957B-E35D-A1B52DAE5797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D28439F-4EDB-244E-6269-3CF05E0F94F0}"/>
              </a:ext>
            </a:extLst>
          </p:cNvPr>
          <p:cNvSpPr txBox="1"/>
          <p:nvPr/>
        </p:nvSpPr>
        <p:spPr>
          <a:xfrm>
            <a:off x="9029949" y="2251087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Propósito específico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670A1B-F53B-A25A-38C3-FB2DDF390D58}"/>
              </a:ext>
            </a:extLst>
          </p:cNvPr>
          <p:cNvGrpSpPr/>
          <p:nvPr/>
        </p:nvGrpSpPr>
        <p:grpSpPr>
          <a:xfrm>
            <a:off x="7880763" y="3331384"/>
            <a:ext cx="904240" cy="944880"/>
            <a:chOff x="7345680" y="2484120"/>
            <a:chExt cx="904240" cy="94488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6A1F31D-7E24-8FBB-9089-AC5C11688CA1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2" name="L-Shape 41">
              <a:extLst>
                <a:ext uri="{FF2B5EF4-FFF2-40B4-BE49-F238E27FC236}">
                  <a16:creationId xmlns:a16="http://schemas.microsoft.com/office/drawing/2014/main" id="{115E23C2-507A-46E6-4490-A2FAAD8D36BC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128EBBE-09CD-EB6E-70A9-CD2220792243}"/>
              </a:ext>
            </a:extLst>
          </p:cNvPr>
          <p:cNvSpPr txBox="1"/>
          <p:nvPr/>
        </p:nvSpPr>
        <p:spPr>
          <a:xfrm>
            <a:off x="9029949" y="3497997"/>
            <a:ext cx="205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Respetar los derechos de la persona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A4748E8-2521-5B99-0279-DB1E79F97A23}"/>
              </a:ext>
            </a:extLst>
          </p:cNvPr>
          <p:cNvGrpSpPr/>
          <p:nvPr/>
        </p:nvGrpSpPr>
        <p:grpSpPr>
          <a:xfrm>
            <a:off x="7880763" y="4458340"/>
            <a:ext cx="904240" cy="944880"/>
            <a:chOff x="7345680" y="2484120"/>
            <a:chExt cx="904240" cy="9448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7FAC87-A464-9B1C-8B31-6AC90D500067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6" name="L-Shape 45">
              <a:extLst>
                <a:ext uri="{FF2B5EF4-FFF2-40B4-BE49-F238E27FC236}">
                  <a16:creationId xmlns:a16="http://schemas.microsoft.com/office/drawing/2014/main" id="{7171EF62-FC79-8A59-3171-4D1AD17CFA4F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C46489E-7E3F-2720-071B-9F5453DBA938}"/>
              </a:ext>
            </a:extLst>
          </p:cNvPr>
          <p:cNvSpPr txBox="1"/>
          <p:nvPr/>
        </p:nvSpPr>
        <p:spPr>
          <a:xfrm>
            <a:off x="9029949" y="4624953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>
                <a:latin typeface="Arial" panose="020B0604020202020204" pitchFamily="34" charset="0"/>
                <a:cs typeface="Arial" panose="020B0604020202020204" pitchFamily="34" charset="0"/>
              </a:rPr>
              <a:t>Almacenamiento justificado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E00C04-EBE6-2A3F-344E-447332E162F9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B9A9816-57A2-3920-7492-54585A8059A3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E08E54-812F-4238-8564-48E3487F4A25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C05C32-F2D9-8D45-1AB5-929AC589446D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s-ES_tradnl" sz="16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EF481B-31FD-822D-7698-409CB4EB6224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992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5FD8-D062-2FC4-72E1-9F9624A9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“La necesidad de saber”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9962F-68AA-13E5-2C5A-2A6CADA384DC}"/>
              </a:ext>
            </a:extLst>
          </p:cNvPr>
          <p:cNvSpPr/>
          <p:nvPr/>
        </p:nvSpPr>
        <p:spPr>
          <a:xfrm>
            <a:off x="5439419" y="1508301"/>
            <a:ext cx="5754114" cy="456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información se debe compartir con el proveedor de servicios?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8A815A-81C0-44B8-7D50-6B1BC1EA6EB7}"/>
              </a:ext>
            </a:extLst>
          </p:cNvPr>
          <p:cNvGrpSpPr/>
          <p:nvPr/>
        </p:nvGrpSpPr>
        <p:grpSpPr>
          <a:xfrm>
            <a:off x="1716592" y="2164583"/>
            <a:ext cx="2508126" cy="2774561"/>
            <a:chOff x="8419175" y="3493727"/>
            <a:chExt cx="2155544" cy="2384525"/>
          </a:xfrm>
        </p:grpSpPr>
        <p:sp>
          <p:nvSpPr>
            <p:cNvPr id="9" name="Rectangle: Single Corner Snipped 8">
              <a:extLst>
                <a:ext uri="{FF2B5EF4-FFF2-40B4-BE49-F238E27FC236}">
                  <a16:creationId xmlns:a16="http://schemas.microsoft.com/office/drawing/2014/main" id="{11B0FB15-B650-9F1B-BA6B-E094D5E4F7F6}"/>
                </a:ext>
              </a:extLst>
            </p:cNvPr>
            <p:cNvSpPr/>
            <p:nvPr/>
          </p:nvSpPr>
          <p:spPr>
            <a:xfrm>
              <a:off x="8419175" y="3493727"/>
              <a:ext cx="2155544" cy="2384525"/>
            </a:xfrm>
            <a:prstGeom prst="snip1Rect">
              <a:avLst>
                <a:gd name="adj" fmla="val 2326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5408698E-BB5A-39B7-CF05-E10ED11B8E00}"/>
                </a:ext>
              </a:extLst>
            </p:cNvPr>
            <p:cNvSpPr/>
            <p:nvPr/>
          </p:nvSpPr>
          <p:spPr>
            <a:xfrm rot="18361091">
              <a:off x="8664914" y="3825424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D5A51754-909A-E2A5-B5CC-B71EEEDF685A}"/>
                </a:ext>
              </a:extLst>
            </p:cNvPr>
            <p:cNvSpPr/>
            <p:nvPr/>
          </p:nvSpPr>
          <p:spPr>
            <a:xfrm rot="18361091">
              <a:off x="8664914" y="4548405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4A5CA5-0353-9E9B-9674-E979D82CE4C7}"/>
              </a:ext>
            </a:extLst>
          </p:cNvPr>
          <p:cNvGrpSpPr/>
          <p:nvPr/>
        </p:nvGrpSpPr>
        <p:grpSpPr>
          <a:xfrm>
            <a:off x="3561363" y="3083147"/>
            <a:ext cx="1326709" cy="2366703"/>
            <a:chOff x="5102983" y="1330093"/>
            <a:chExt cx="611190" cy="1090296"/>
          </a:xfrm>
          <a:solidFill>
            <a:schemeClr val="accent2">
              <a:lumMod val="50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7B5F28-1643-BF29-CBFF-161CC8240C51}"/>
                </a:ext>
              </a:extLst>
            </p:cNvPr>
            <p:cNvGrpSpPr/>
            <p:nvPr/>
          </p:nvGrpSpPr>
          <p:grpSpPr>
            <a:xfrm>
              <a:off x="5157952" y="1808115"/>
              <a:ext cx="241654" cy="277569"/>
              <a:chOff x="2968390" y="1782471"/>
              <a:chExt cx="241654" cy="277569"/>
            </a:xfrm>
            <a:grpFill/>
          </p:grpSpPr>
          <p:sp>
            <p:nvSpPr>
              <p:cNvPr id="22" name="Round Same Side Corner Rectangle 25">
                <a:extLst>
                  <a:ext uri="{FF2B5EF4-FFF2-40B4-BE49-F238E27FC236}">
                    <a16:creationId xmlns:a16="http://schemas.microsoft.com/office/drawing/2014/main" id="{1D1C9C10-D30F-5275-5B20-B771163F99BE}"/>
                  </a:ext>
                </a:extLst>
              </p:cNvPr>
              <p:cNvSpPr/>
              <p:nvPr/>
            </p:nvSpPr>
            <p:spPr>
              <a:xfrm rot="12859561">
                <a:off x="3108478" y="1782471"/>
                <a:ext cx="101566" cy="245105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3" name="Round Same Side Corner Rectangle 26">
                <a:extLst>
                  <a:ext uri="{FF2B5EF4-FFF2-40B4-BE49-F238E27FC236}">
                    <a16:creationId xmlns:a16="http://schemas.microsoft.com/office/drawing/2014/main" id="{B9CFEBCF-B688-0031-EFAE-3C14EABAC55D}"/>
                  </a:ext>
                </a:extLst>
              </p:cNvPr>
              <p:cNvSpPr/>
              <p:nvPr/>
            </p:nvSpPr>
            <p:spPr>
              <a:xfrm rot="14101202">
                <a:off x="3000569" y="1926295"/>
                <a:ext cx="101566" cy="165924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CAC9F8-5B8D-A72C-0105-233873E0E60E}"/>
                </a:ext>
              </a:extLst>
            </p:cNvPr>
            <p:cNvSpPr/>
            <p:nvPr/>
          </p:nvSpPr>
          <p:spPr>
            <a:xfrm rot="20505316">
              <a:off x="5102983" y="1656859"/>
              <a:ext cx="45719" cy="3548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Round Same Side Corner Rectangle 26">
              <a:extLst>
                <a:ext uri="{FF2B5EF4-FFF2-40B4-BE49-F238E27FC236}">
                  <a16:creationId xmlns:a16="http://schemas.microsoft.com/office/drawing/2014/main" id="{95CDD15D-4ACB-3C65-7239-04AFFA2B717D}"/>
                </a:ext>
              </a:extLst>
            </p:cNvPr>
            <p:cNvSpPr/>
            <p:nvPr/>
          </p:nvSpPr>
          <p:spPr>
            <a:xfrm rot="16535945">
              <a:off x="5265161" y="1680146"/>
              <a:ext cx="101003" cy="279895"/>
            </a:xfrm>
            <a:prstGeom prst="round2SameRect">
              <a:avLst>
                <a:gd name="adj1" fmla="val 493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4492C21-1CE7-EC8F-D908-8F5F74621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388" y="1694718"/>
              <a:ext cx="74812" cy="109302"/>
            </a:xfrm>
            <a:prstGeom prst="straightConnector1">
              <a:avLst/>
            </a:prstGeom>
            <a:grpFill/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D0A0488-9065-4DF4-50E9-994F55A08438}"/>
                </a:ext>
              </a:extLst>
            </p:cNvPr>
            <p:cNvGrpSpPr/>
            <p:nvPr/>
          </p:nvGrpSpPr>
          <p:grpSpPr>
            <a:xfrm>
              <a:off x="5274909" y="1330093"/>
              <a:ext cx="439264" cy="1090296"/>
              <a:chOff x="4152776" y="1302447"/>
              <a:chExt cx="365595" cy="907443"/>
            </a:xfrm>
            <a:grpFill/>
          </p:grpSpPr>
          <p:sp>
            <p:nvSpPr>
              <p:cNvPr id="19" name="Flowchart: Manual Operation 18">
                <a:extLst>
                  <a:ext uri="{FF2B5EF4-FFF2-40B4-BE49-F238E27FC236}">
                    <a16:creationId xmlns:a16="http://schemas.microsoft.com/office/drawing/2014/main" id="{BD7034F1-26EA-A1EE-1C54-BDCB51C7D895}"/>
                  </a:ext>
                </a:extLst>
              </p:cNvPr>
              <p:cNvSpPr/>
              <p:nvPr/>
            </p:nvSpPr>
            <p:spPr>
              <a:xfrm rot="10800000">
                <a:off x="4152776" y="1702969"/>
                <a:ext cx="365595" cy="506921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0" name="Round Same Side Corner Rectangle 23">
                <a:extLst>
                  <a:ext uri="{FF2B5EF4-FFF2-40B4-BE49-F238E27FC236}">
                    <a16:creationId xmlns:a16="http://schemas.microsoft.com/office/drawing/2014/main" id="{2438D498-A1E0-8B7E-3D6C-05733CA2F3F6}"/>
                  </a:ext>
                </a:extLst>
              </p:cNvPr>
              <p:cNvSpPr/>
              <p:nvPr/>
            </p:nvSpPr>
            <p:spPr>
              <a:xfrm>
                <a:off x="4202705" y="1618460"/>
                <a:ext cx="266665" cy="5848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EDFB330-8E36-15B4-CE2E-2E80681118C8}"/>
                  </a:ext>
                </a:extLst>
              </p:cNvPr>
              <p:cNvSpPr/>
              <p:nvPr/>
            </p:nvSpPr>
            <p:spPr>
              <a:xfrm>
                <a:off x="4200727" y="1302447"/>
                <a:ext cx="269696" cy="2696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0297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B6C5BF9-C0F5-6812-E23B-B6E8BE8D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Revisar el formulario de remisión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08295-436F-7DF5-4558-9318631623C1}"/>
              </a:ext>
            </a:extLst>
          </p:cNvPr>
          <p:cNvGrpSpPr/>
          <p:nvPr/>
        </p:nvGrpSpPr>
        <p:grpSpPr>
          <a:xfrm>
            <a:off x="4519439" y="2268460"/>
            <a:ext cx="3153121" cy="3026123"/>
            <a:chOff x="1744894" y="2192954"/>
            <a:chExt cx="2564275" cy="246099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5B34D9-D410-055B-58DE-8324A945C00F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19" name="Rectangle: Single Corner Snipped 18">
                <a:extLst>
                  <a:ext uri="{FF2B5EF4-FFF2-40B4-BE49-F238E27FC236}">
                    <a16:creationId xmlns:a16="http://schemas.microsoft.com/office/drawing/2014/main" id="{837766B6-F349-5852-5C9F-C242BF9440C8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0" name="Rectangle: Single Corner Snipped 19">
                <a:extLst>
                  <a:ext uri="{FF2B5EF4-FFF2-40B4-BE49-F238E27FC236}">
                    <a16:creationId xmlns:a16="http://schemas.microsoft.com/office/drawing/2014/main" id="{BA2F7AC2-B04C-6404-A7DC-3E60C430877E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1" name="Rectangle: Single Corner Snipped 20">
                <a:extLst>
                  <a:ext uri="{FF2B5EF4-FFF2-40B4-BE49-F238E27FC236}">
                    <a16:creationId xmlns:a16="http://schemas.microsoft.com/office/drawing/2014/main" id="{C12BA940-A3D9-24E3-7258-94EC6F62EE24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281E1D-389B-0CE5-D183-AA0C0E61E9CB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17" name="Round Same Side Corner Rectangle 46">
                <a:extLst>
                  <a:ext uri="{FF2B5EF4-FFF2-40B4-BE49-F238E27FC236}">
                    <a16:creationId xmlns:a16="http://schemas.microsoft.com/office/drawing/2014/main" id="{1694E6CA-AF55-F099-2550-B6EB176EAF0E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3DE145A-5763-FEB9-1E15-0E4AE0D3A448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20D3C8-5899-E342-5B60-66D1AC8E4F57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4D146779-4A2E-42EB-1BD5-4A8A2E0FF34D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428948-E388-D248-2E33-DA2358EF38F8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B1A2B8-6F45-0DD1-3827-C574698FE472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164-</a:t>
                </a:r>
              </a:p>
              <a:p>
                <a:pPr algn="ctr"/>
                <a:r>
                  <a:rPr lang="en-C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166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274FCE-7A50-2DC7-E3E6-5880661E054E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988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6995"/>
              </a:buClr>
              <a:buSzPts val="3200"/>
              <a:buFont typeface="Arial"/>
              <a:buNone/>
            </a:pPr>
            <a:r>
              <a:rPr lang="es-ES_tradnl" dirty="0">
                <a:ea typeface="Arial"/>
                <a:sym typeface="Arial"/>
              </a:rPr>
              <a:t>Repaso</a:t>
            </a:r>
            <a:endParaRPr lang="es-ES_tradn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FB932-F9DA-05EB-ED45-511DBDC1CC49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37DA2109-739D-0086-402C-0C26A50A4F73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A1303C-C1C9-DE52-1081-3E97EC5D8A23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E51F5F-2647-CFD7-4A79-840A079CFBF3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149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6710EA8-5C87-9E2B-EB30-D03D351F2178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851BCA9-A1CF-9EC1-FA64-84BF12E6EF42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EA78E191-4819-90B1-B934-C0C8812FDBC0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D3AD7D2-FB80-48BF-C15B-53D749BA34D6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FD3EE44-01CB-29EB-839E-F6CF9E2254BD}"/>
              </a:ext>
            </a:extLst>
          </p:cNvPr>
          <p:cNvSpPr/>
          <p:nvPr/>
        </p:nvSpPr>
        <p:spPr>
          <a:xfrm>
            <a:off x="4674567" y="2256616"/>
            <a:ext cx="4782523" cy="2765327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algn="ctr"/>
            <a:r>
              <a:rPr lang="es-ES_trad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recordamos sobre el Módulo 8: “Plan de caso”?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19DB66-6D2E-32FF-1727-9D06A1C03FAC}"/>
              </a:ext>
            </a:extLst>
          </p:cNvPr>
          <p:cNvGrpSpPr/>
          <p:nvPr/>
        </p:nvGrpSpPr>
        <p:grpSpPr>
          <a:xfrm>
            <a:off x="2488893" y="2454550"/>
            <a:ext cx="2748577" cy="2369457"/>
            <a:chOff x="6596435" y="1550461"/>
            <a:chExt cx="4536237" cy="3910539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7C6891C-2470-E8B0-3CDB-9A7DA3AE065C}"/>
                </a:ext>
              </a:extLst>
            </p:cNvPr>
            <p:cNvSpPr/>
            <p:nvPr/>
          </p:nvSpPr>
          <p:spPr>
            <a:xfrm rot="1782986">
              <a:off x="6596435" y="1550461"/>
              <a:ext cx="4536237" cy="3910539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48CA228-0D51-1583-3B1C-4AB1E405B471}"/>
                </a:ext>
              </a:extLst>
            </p:cNvPr>
            <p:cNvGrpSpPr/>
            <p:nvPr/>
          </p:nvGrpSpPr>
          <p:grpSpPr>
            <a:xfrm>
              <a:off x="7803278" y="2339646"/>
              <a:ext cx="2189337" cy="2332168"/>
              <a:chOff x="7892902" y="1235921"/>
              <a:chExt cx="1061882" cy="1131157"/>
            </a:xfrm>
            <a:solidFill>
              <a:schemeClr val="bg1"/>
            </a:solidFill>
          </p:grpSpPr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581CE84F-8EA8-0E80-3FE0-0AB70A7A6459}"/>
                  </a:ext>
                </a:extLst>
              </p:cNvPr>
              <p:cNvSpPr/>
              <p:nvPr/>
            </p:nvSpPr>
            <p:spPr>
              <a:xfrm rot="5400000">
                <a:off x="8306379" y="1225937"/>
                <a:ext cx="303317" cy="323285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  <p:sp>
            <p:nvSpPr>
              <p:cNvPr id="27" name="Arrow: Bent 26">
                <a:extLst>
                  <a:ext uri="{FF2B5EF4-FFF2-40B4-BE49-F238E27FC236}">
                    <a16:creationId xmlns:a16="http://schemas.microsoft.com/office/drawing/2014/main" id="{1B1E121A-AF78-CB8E-D9FC-7CC2B97D3075}"/>
                  </a:ext>
                </a:extLst>
              </p:cNvPr>
              <p:cNvSpPr/>
              <p:nvPr/>
            </p:nvSpPr>
            <p:spPr>
              <a:xfrm flipV="1">
                <a:off x="7964825" y="1317951"/>
                <a:ext cx="663141" cy="675035"/>
              </a:xfrm>
              <a:prstGeom prst="ben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Arrow: Bent 27">
                <a:extLst>
                  <a:ext uri="{FF2B5EF4-FFF2-40B4-BE49-F238E27FC236}">
                    <a16:creationId xmlns:a16="http://schemas.microsoft.com/office/drawing/2014/main" id="{2D744522-DA8B-9A4E-0E81-C59E716BC6C1}"/>
                  </a:ext>
                </a:extLst>
              </p:cNvPr>
              <p:cNvSpPr/>
              <p:nvPr/>
            </p:nvSpPr>
            <p:spPr>
              <a:xfrm flipH="1" flipV="1">
                <a:off x="8394122" y="1670575"/>
                <a:ext cx="541443" cy="675035"/>
              </a:xfrm>
              <a:prstGeom prst="bentArrow">
                <a:avLst>
                  <a:gd name="adj1" fmla="val 31450"/>
                  <a:gd name="adj2" fmla="val 2822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lus Sign 28">
                <a:extLst>
                  <a:ext uri="{FF2B5EF4-FFF2-40B4-BE49-F238E27FC236}">
                    <a16:creationId xmlns:a16="http://schemas.microsoft.com/office/drawing/2014/main" id="{015A77E0-AF5D-E8BA-4B1E-2239628B20B6}"/>
                  </a:ext>
                </a:extLst>
              </p:cNvPr>
              <p:cNvSpPr/>
              <p:nvPr/>
            </p:nvSpPr>
            <p:spPr>
              <a:xfrm rot="2700000">
                <a:off x="7897288" y="1984220"/>
                <a:ext cx="378472" cy="387244"/>
              </a:xfrm>
              <a:prstGeom prst="mathPlus">
                <a:avLst>
                  <a:gd name="adj1" fmla="val 204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  <p:sp>
            <p:nvSpPr>
              <p:cNvPr id="30" name="Circle: Hollow 29">
                <a:extLst>
                  <a:ext uri="{FF2B5EF4-FFF2-40B4-BE49-F238E27FC236}">
                    <a16:creationId xmlns:a16="http://schemas.microsoft.com/office/drawing/2014/main" id="{433B2E97-5402-38E1-EE16-645F37B56AF2}"/>
                  </a:ext>
                </a:extLst>
              </p:cNvPr>
              <p:cNvSpPr/>
              <p:nvPr/>
            </p:nvSpPr>
            <p:spPr>
              <a:xfrm>
                <a:off x="8741260" y="1268041"/>
                <a:ext cx="213524" cy="213524"/>
              </a:xfrm>
              <a:prstGeom prst="donut">
                <a:avLst>
                  <a:gd name="adj" fmla="val 321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Puntos clave de aprendizaje</a:t>
            </a:r>
          </a:p>
        </p:txBody>
      </p:sp>
      <p:sp>
        <p:nvSpPr>
          <p:cNvPr id="60" name="5-Point Star 5">
            <a:extLst>
              <a:ext uri="{FF2B5EF4-FFF2-40B4-BE49-F238E27FC236}">
                <a16:creationId xmlns:a16="http://schemas.microsoft.com/office/drawing/2014/main" id="{CA51DE7D-C4EB-4482-B9BD-8251CB38B67D}"/>
              </a:ext>
            </a:extLst>
          </p:cNvPr>
          <p:cNvSpPr/>
          <p:nvPr/>
        </p:nvSpPr>
        <p:spPr>
          <a:xfrm>
            <a:off x="2100620" y="2072173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5-Point Star 5">
            <a:extLst>
              <a:ext uri="{FF2B5EF4-FFF2-40B4-BE49-F238E27FC236}">
                <a16:creationId xmlns:a16="http://schemas.microsoft.com/office/drawing/2014/main" id="{ABD8A883-982A-4318-B4F5-7858ABDA3C3D}"/>
              </a:ext>
            </a:extLst>
          </p:cNvPr>
          <p:cNvSpPr/>
          <p:nvPr/>
        </p:nvSpPr>
        <p:spPr>
          <a:xfrm>
            <a:off x="5215975" y="2072173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5-Point Star 5">
            <a:extLst>
              <a:ext uri="{FF2B5EF4-FFF2-40B4-BE49-F238E27FC236}">
                <a16:creationId xmlns:a16="http://schemas.microsoft.com/office/drawing/2014/main" id="{F0DA2569-FB86-4902-B70A-F4F49A979B6B}"/>
              </a:ext>
            </a:extLst>
          </p:cNvPr>
          <p:cNvSpPr/>
          <p:nvPr/>
        </p:nvSpPr>
        <p:spPr>
          <a:xfrm>
            <a:off x="8445552" y="2072173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ACA3A-AA11-3F58-B2C3-81E82E6BF4F5}"/>
              </a:ext>
            </a:extLst>
          </p:cNvPr>
          <p:cNvSpPr txBox="1"/>
          <p:nvPr/>
        </p:nvSpPr>
        <p:spPr>
          <a:xfrm>
            <a:off x="4371517" y="3902968"/>
            <a:ext cx="303931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Los/as asistentes sociales deben aplicar las recomendaciones al hacer remisiones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20DB2-E7FC-8E76-22FD-0537B705FCFA}"/>
              </a:ext>
            </a:extLst>
          </p:cNvPr>
          <p:cNvSpPr txBox="1"/>
          <p:nvPr/>
        </p:nvSpPr>
        <p:spPr>
          <a:xfrm>
            <a:off x="1542245" y="3902968"/>
            <a:ext cx="2467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El mapeo de servicios y las rutas de remisión deben actualizarse como mínimo cada 6 meses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4BDFA-C1DC-E33F-F8A9-0505A54A8E1B}"/>
              </a:ext>
            </a:extLst>
          </p:cNvPr>
          <p:cNvSpPr txBox="1"/>
          <p:nvPr/>
        </p:nvSpPr>
        <p:spPr>
          <a:xfrm>
            <a:off x="7610442" y="3902968"/>
            <a:ext cx="3039313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La información que se comparta debe ser mínima, ya que solo debe compartirse lo que sea necesario saber</a:t>
            </a:r>
          </a:p>
        </p:txBody>
      </p:sp>
    </p:spTree>
    <p:extLst>
      <p:ext uri="{BB962C8B-B14F-4D97-AF65-F5344CB8AC3E}">
        <p14:creationId xmlns:p14="http://schemas.microsoft.com/office/powerpoint/2010/main" val="3702080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5B0FDEA0-EB56-C6C9-2A18-D6375E9B0B0A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SESIÓN 6</a:t>
            </a:r>
          </a:p>
          <a:p>
            <a:br>
              <a:rPr lang="es-ES_tradnl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</a:br>
            <a:r>
              <a:rPr lang="es-ES_tradnl" sz="5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Cierre del módulo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FE94-8837-47DD-B69B-6BA207F4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Cierre del módulo 9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19391A06-F762-B9C0-8982-08A6A3CDC717}"/>
              </a:ext>
            </a:extLst>
          </p:cNvPr>
          <p:cNvSpPr/>
          <p:nvPr/>
        </p:nvSpPr>
        <p:spPr>
          <a:xfrm>
            <a:off x="1384531" y="2419405"/>
            <a:ext cx="2821709" cy="2611120"/>
          </a:xfrm>
          <a:prstGeom prst="wedgeRoundRectCallout">
            <a:avLst>
              <a:gd name="adj1" fmla="val -62814"/>
              <a:gd name="adj2" fmla="val -1901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_tradnl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Repaso de los objetivos de aprendizaje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E1F9695B-6C2F-333F-EA58-56FC69882BF6}"/>
              </a:ext>
            </a:extLst>
          </p:cNvPr>
          <p:cNvSpPr/>
          <p:nvPr/>
        </p:nvSpPr>
        <p:spPr>
          <a:xfrm>
            <a:off x="4828771" y="2419405"/>
            <a:ext cx="2821709" cy="2611120"/>
          </a:xfrm>
          <a:prstGeom prst="wedgeRoundRectCallout">
            <a:avLst>
              <a:gd name="adj1" fmla="val -19246"/>
              <a:gd name="adj2" fmla="val 5959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_tradnl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Reflexión y comentarios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0A29315A-9584-3E17-41A1-6C54AC185812}"/>
              </a:ext>
            </a:extLst>
          </p:cNvPr>
          <p:cNvSpPr/>
          <p:nvPr/>
        </p:nvSpPr>
        <p:spPr>
          <a:xfrm>
            <a:off x="8273011" y="2419405"/>
            <a:ext cx="2821709" cy="2611120"/>
          </a:xfrm>
          <a:prstGeom prst="wedgeRoundRectCallout">
            <a:avLst>
              <a:gd name="adj1" fmla="val 59608"/>
              <a:gd name="adj2" fmla="val -2018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_tradnl"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Cierre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16E104-0F14-4458-3602-4799E5930819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D258546C-7BB5-D6EC-9406-2EA65BD263D4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3CE9B0-401B-A926-8350-47B8C1C020E2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B26B7A-BF88-C51D-A881-56E858E52A39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s-ES_tradnl" sz="16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BEC414-34EC-9E55-9469-2F583B38DE47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4B2E28-6B21-716A-0F11-9F5175FC9EF1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12AFFCFB-37D5-6B07-A416-FD17C8BED05A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F7CF6A-0EC3-31FD-764B-FCB42832EC8A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7360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AB4D-03AE-F964-A555-9B05B625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Autocuidado</a:t>
            </a:r>
            <a:endParaRPr lang="en-BE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F8EABC5-752B-841E-7926-DDF79CE5C0EF}"/>
              </a:ext>
            </a:extLst>
          </p:cNvPr>
          <p:cNvSpPr/>
          <p:nvPr/>
        </p:nvSpPr>
        <p:spPr>
          <a:xfrm>
            <a:off x="4674820" y="2453495"/>
            <a:ext cx="2842360" cy="2539419"/>
          </a:xfrm>
          <a:prstGeom prst="hear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7D6FCC3A-5D3A-9ABA-73B6-91BE5FDC98AD}"/>
              </a:ext>
            </a:extLst>
          </p:cNvPr>
          <p:cNvSpPr/>
          <p:nvPr/>
        </p:nvSpPr>
        <p:spPr>
          <a:xfrm rot="10800000">
            <a:off x="5628782" y="3499014"/>
            <a:ext cx="934434" cy="752350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CA364858-95D5-3E7C-5F30-7B29AEA6AD78}"/>
              </a:ext>
            </a:extLst>
          </p:cNvPr>
          <p:cNvSpPr txBox="1">
            <a:spLocks/>
          </p:cNvSpPr>
          <p:nvPr/>
        </p:nvSpPr>
        <p:spPr>
          <a:xfrm>
            <a:off x="796386" y="3117980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7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_tradnl"/>
              <a:t>Proceso de gestión de casos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AACF30-10A3-51F2-ADF2-F6927DBCF0B2}"/>
              </a:ext>
            </a:extLst>
          </p:cNvPr>
          <p:cNvSpPr/>
          <p:nvPr/>
        </p:nvSpPr>
        <p:spPr>
          <a:xfrm>
            <a:off x="838200" y="1603482"/>
            <a:ext cx="3249708" cy="1947316"/>
          </a:xfrm>
          <a:prstGeom prst="roundRect">
            <a:avLst>
              <a:gd name="adj" fmla="val 108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niños, niñas y adolescentes vulnerables y registrarlos de acuerdo con los criterios de admisión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CB0E71-DFF5-8808-1CEE-2491D7BCCB2C}"/>
              </a:ext>
            </a:extLst>
          </p:cNvPr>
          <p:cNvSpPr/>
          <p:nvPr/>
        </p:nvSpPr>
        <p:spPr>
          <a:xfrm>
            <a:off x="450376" y="1397374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D6A348-23E3-370B-6EC5-5A5E0CF0C595}"/>
              </a:ext>
            </a:extLst>
          </p:cNvPr>
          <p:cNvSpPr/>
          <p:nvPr/>
        </p:nvSpPr>
        <p:spPr>
          <a:xfrm>
            <a:off x="4740457" y="1603482"/>
            <a:ext cx="3249708" cy="1947316"/>
          </a:xfrm>
          <a:prstGeom prst="roundRect">
            <a:avLst>
              <a:gd name="adj" fmla="val 108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</a:t>
            </a:r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necesidades y las fortalezas del menor y su familia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6B784F-82ED-4643-5CC1-FD0855CE10B9}"/>
              </a:ext>
            </a:extLst>
          </p:cNvPr>
          <p:cNvSpPr/>
          <p:nvPr/>
        </p:nvSpPr>
        <p:spPr>
          <a:xfrm>
            <a:off x="4352633" y="1397374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BF9EB1-B61F-29DD-C933-8B02D01F027A}"/>
              </a:ext>
            </a:extLst>
          </p:cNvPr>
          <p:cNvSpPr/>
          <p:nvPr/>
        </p:nvSpPr>
        <p:spPr>
          <a:xfrm>
            <a:off x="8501188" y="1603482"/>
            <a:ext cx="3249708" cy="1947316"/>
          </a:xfrm>
          <a:prstGeom prst="roundRect">
            <a:avLst>
              <a:gd name="adj" fmla="val 108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un </a:t>
            </a:r>
            <a:r>
              <a:rPr lang="es-ES_tradnl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caso </a:t>
            </a:r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individualizado que responda a las necesidades identificadas en el/la menor. Establecer acciones, plazos concretos y objetivos medibles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D13F76-A247-A7B5-1D57-9F17A8804194}"/>
              </a:ext>
            </a:extLst>
          </p:cNvPr>
          <p:cNvSpPr/>
          <p:nvPr/>
        </p:nvSpPr>
        <p:spPr>
          <a:xfrm>
            <a:off x="8113364" y="1397374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71E684-C51A-F577-E559-DB6B25D82EF9}"/>
              </a:ext>
            </a:extLst>
          </p:cNvPr>
          <p:cNvSpPr/>
          <p:nvPr/>
        </p:nvSpPr>
        <p:spPr>
          <a:xfrm>
            <a:off x="838200" y="3896005"/>
            <a:ext cx="3249708" cy="2133121"/>
          </a:xfrm>
          <a:prstGeom prst="roundRect">
            <a:avLst>
              <a:gd name="adj" fmla="val 108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Cerrar el caso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96DEE7-3BE6-C870-D03C-693E4568160A}"/>
              </a:ext>
            </a:extLst>
          </p:cNvPr>
          <p:cNvSpPr/>
          <p:nvPr/>
        </p:nvSpPr>
        <p:spPr>
          <a:xfrm>
            <a:off x="450376" y="3689898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3FEEC8-DE73-3293-A7F2-EEBE2650F9DA}"/>
              </a:ext>
            </a:extLst>
          </p:cNvPr>
          <p:cNvSpPr/>
          <p:nvPr/>
        </p:nvSpPr>
        <p:spPr>
          <a:xfrm>
            <a:off x="4740457" y="3896005"/>
            <a:ext cx="3249708" cy="2133121"/>
          </a:xfrm>
          <a:prstGeom prst="roundRect">
            <a:avLst>
              <a:gd name="adj" fmla="val 108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s-ES_tradnl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seguimiento y revisión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909E5F-5FE8-829D-F15D-FE4655604FF6}"/>
              </a:ext>
            </a:extLst>
          </p:cNvPr>
          <p:cNvSpPr/>
          <p:nvPr/>
        </p:nvSpPr>
        <p:spPr>
          <a:xfrm>
            <a:off x="4352633" y="3689898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949464-6A87-15C0-EF66-1CEAFF591CCA}"/>
              </a:ext>
            </a:extLst>
          </p:cNvPr>
          <p:cNvSpPr/>
          <p:nvPr/>
        </p:nvSpPr>
        <p:spPr>
          <a:xfrm>
            <a:off x="8501188" y="3896005"/>
            <a:ext cx="3249708" cy="2133121"/>
          </a:xfrm>
          <a:prstGeom prst="roundRect">
            <a:avLst>
              <a:gd name="adj" fmla="val 1082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</a:t>
            </a:r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plan de caso, prestar apoyo directo y hacer remisiones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0D8886-E310-E267-5B9C-FD401E7EF6E7}"/>
              </a:ext>
            </a:extLst>
          </p:cNvPr>
          <p:cNvSpPr/>
          <p:nvPr/>
        </p:nvSpPr>
        <p:spPr>
          <a:xfrm>
            <a:off x="8113364" y="3689898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0EF374-B1D5-1AA6-5D1B-D3657B9B673B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4087908" y="2577140"/>
            <a:ext cx="652549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296100-728A-55B2-6D7F-95C071F2C5C7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7990165" y="2577140"/>
            <a:ext cx="511023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EF88EB-EF1B-AFFB-228E-90BCAB1A4CC7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10126042" y="3550798"/>
            <a:ext cx="0" cy="34520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EE91ED-5A58-1EDD-6A79-6F620DE8CAC6}"/>
              </a:ext>
            </a:extLst>
          </p:cNvPr>
          <p:cNvCxnSpPr>
            <a:cxnSpLocks/>
            <a:stCxn id="12" idx="1"/>
            <a:endCxn id="10" idx="3"/>
          </p:cNvCxnSpPr>
          <p:nvPr/>
        </p:nvCxnSpPr>
        <p:spPr>
          <a:xfrm flipH="1">
            <a:off x="7990165" y="4962566"/>
            <a:ext cx="511023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DCA1C4-6892-7BE0-3ABF-91CB4B51E6EB}"/>
              </a:ext>
            </a:extLst>
          </p:cNvPr>
          <p:cNvCxnSpPr>
            <a:cxnSpLocks/>
            <a:stCxn id="10" idx="1"/>
            <a:endCxn id="8" idx="3"/>
          </p:cNvCxnSpPr>
          <p:nvPr/>
        </p:nvCxnSpPr>
        <p:spPr>
          <a:xfrm flipH="1">
            <a:off x="4087908" y="4962566"/>
            <a:ext cx="652549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C90B4B-4070-DF4C-2DE0-4C4015129273}"/>
              </a:ext>
            </a:extLst>
          </p:cNvPr>
          <p:cNvCxnSpPr>
            <a:cxnSpLocks/>
            <a:stCxn id="10" idx="0"/>
            <a:endCxn id="4" idx="2"/>
          </p:cNvCxnSpPr>
          <p:nvPr/>
        </p:nvCxnSpPr>
        <p:spPr>
          <a:xfrm flipV="1">
            <a:off x="6365311" y="3550798"/>
            <a:ext cx="0" cy="34520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C38B72-0FF1-1C60-64E7-3FFD66BEB308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6365311" y="3429000"/>
            <a:ext cx="2135877" cy="46700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6995"/>
              </a:buClr>
              <a:buSzPts val="3200"/>
              <a:buFont typeface="Arial"/>
              <a:buNone/>
            </a:pPr>
            <a:r>
              <a:rPr lang="es-ES_tradnl">
                <a:ea typeface="Arial"/>
                <a:sym typeface="Arial"/>
              </a:rPr>
              <a:t>Objetivos de aprendizaje</a:t>
            </a:r>
            <a:endParaRPr lang="es-ES_tradnl"/>
          </a:p>
        </p:txBody>
      </p:sp>
      <p:grpSp>
        <p:nvGrpSpPr>
          <p:cNvPr id="350" name="Google Shape;350;p7"/>
          <p:cNvGrpSpPr/>
          <p:nvPr/>
        </p:nvGrpSpPr>
        <p:grpSpPr>
          <a:xfrm>
            <a:off x="1204513" y="2280946"/>
            <a:ext cx="1196375" cy="868968"/>
            <a:chOff x="6878053" y="1156317"/>
            <a:chExt cx="1431178" cy="1039513"/>
          </a:xfrm>
          <a:solidFill>
            <a:schemeClr val="accent2">
              <a:lumMod val="50000"/>
            </a:schemeClr>
          </a:solidFill>
        </p:grpSpPr>
        <p:grpSp>
          <p:nvGrpSpPr>
            <p:cNvPr id="351" name="Google Shape;351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  <a:grpFill/>
          </p:grpSpPr>
          <p:sp>
            <p:nvSpPr>
              <p:cNvPr id="352" name="Google Shape;352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_tradnl" sz="18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_tradnl" sz="18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54" name="Google Shape;354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56" name="Google Shape;356;p7"/>
          <p:cNvGrpSpPr/>
          <p:nvPr/>
        </p:nvGrpSpPr>
        <p:grpSpPr>
          <a:xfrm>
            <a:off x="4027892" y="2280946"/>
            <a:ext cx="1196375" cy="868968"/>
            <a:chOff x="6878053" y="1156317"/>
            <a:chExt cx="1431178" cy="1039513"/>
          </a:xfrm>
          <a:solidFill>
            <a:schemeClr val="accent2">
              <a:lumMod val="50000"/>
            </a:schemeClr>
          </a:solidFill>
        </p:grpSpPr>
        <p:grpSp>
          <p:nvGrpSpPr>
            <p:cNvPr id="357" name="Google Shape;357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  <a:grpFill/>
          </p:grpSpPr>
          <p:sp>
            <p:nvSpPr>
              <p:cNvPr id="358" name="Google Shape;358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_tradnl" sz="18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_tradnl" sz="18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60" name="Google Shape;360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62" name="Google Shape;362;p7"/>
          <p:cNvGrpSpPr/>
          <p:nvPr/>
        </p:nvGrpSpPr>
        <p:grpSpPr>
          <a:xfrm>
            <a:off x="6851271" y="2300399"/>
            <a:ext cx="1196375" cy="868968"/>
            <a:chOff x="6878053" y="1156317"/>
            <a:chExt cx="1431178" cy="1039513"/>
          </a:xfrm>
          <a:solidFill>
            <a:schemeClr val="accent2">
              <a:lumMod val="50000"/>
            </a:schemeClr>
          </a:solidFill>
        </p:grpSpPr>
        <p:grpSp>
          <p:nvGrpSpPr>
            <p:cNvPr id="363" name="Google Shape;363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  <a:grpFill/>
          </p:grpSpPr>
          <p:sp>
            <p:nvSpPr>
              <p:cNvPr id="364" name="Google Shape;364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_tradnl" sz="18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_tradnl" sz="18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" name="Google Shape;362;p7">
            <a:extLst>
              <a:ext uri="{FF2B5EF4-FFF2-40B4-BE49-F238E27FC236}">
                <a16:creationId xmlns:a16="http://schemas.microsoft.com/office/drawing/2014/main" id="{C544C3AC-01A4-ADE8-FEC0-52B0E14CE41D}"/>
              </a:ext>
            </a:extLst>
          </p:cNvPr>
          <p:cNvGrpSpPr/>
          <p:nvPr/>
        </p:nvGrpSpPr>
        <p:grpSpPr>
          <a:xfrm>
            <a:off x="9674649" y="2280946"/>
            <a:ext cx="1196375" cy="868968"/>
            <a:chOff x="6878053" y="1156317"/>
            <a:chExt cx="1431178" cy="1039513"/>
          </a:xfrm>
          <a:solidFill>
            <a:schemeClr val="accent2">
              <a:lumMod val="50000"/>
            </a:schemeClr>
          </a:solidFill>
        </p:grpSpPr>
        <p:grpSp>
          <p:nvGrpSpPr>
            <p:cNvPr id="4" name="Google Shape;363;p7">
              <a:extLst>
                <a:ext uri="{FF2B5EF4-FFF2-40B4-BE49-F238E27FC236}">
                  <a16:creationId xmlns:a16="http://schemas.microsoft.com/office/drawing/2014/main" id="{5848C106-6FC7-CD44-E2D1-B328D4EB80F9}"/>
                </a:ext>
              </a:extLst>
            </p:cNvPr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  <a:grpFill/>
          </p:grpSpPr>
          <p:sp>
            <p:nvSpPr>
              <p:cNvPr id="7" name="Google Shape;364;p7">
                <a:extLst>
                  <a:ext uri="{FF2B5EF4-FFF2-40B4-BE49-F238E27FC236}">
                    <a16:creationId xmlns:a16="http://schemas.microsoft.com/office/drawing/2014/main" id="{D9A37904-0799-1C4B-9282-AD96A45AF241}"/>
                  </a:ext>
                </a:extLst>
              </p:cNvPr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_tradnl" sz="18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" name="Google Shape;365;p7">
                <a:extLst>
                  <a:ext uri="{FF2B5EF4-FFF2-40B4-BE49-F238E27FC236}">
                    <a16:creationId xmlns:a16="http://schemas.microsoft.com/office/drawing/2014/main" id="{834049D0-A73A-07BB-789B-D1F83CD848D5}"/>
                  </a:ext>
                </a:extLst>
              </p:cNvPr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_tradnl" sz="18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5" name="Google Shape;366;p7">
              <a:extLst>
                <a:ext uri="{FF2B5EF4-FFF2-40B4-BE49-F238E27FC236}">
                  <a16:creationId xmlns:a16="http://schemas.microsoft.com/office/drawing/2014/main" id="{56A333BA-E1A7-0F0A-F1A3-F2C714B3BFE6}"/>
                </a:ext>
              </a:extLst>
            </p:cNvPr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" name="Google Shape;367;p7">
              <a:extLst>
                <a:ext uri="{FF2B5EF4-FFF2-40B4-BE49-F238E27FC236}">
                  <a16:creationId xmlns:a16="http://schemas.microsoft.com/office/drawing/2014/main" id="{24F5734F-A85D-1A6A-B498-84C30CD71827}"/>
                </a:ext>
              </a:extLst>
            </p:cNvPr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sz="1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44EE6F4-6BBA-35C5-731F-C86E5ABE6C0F}"/>
              </a:ext>
            </a:extLst>
          </p:cNvPr>
          <p:cNvSpPr txBox="1"/>
          <p:nvPr/>
        </p:nvSpPr>
        <p:spPr>
          <a:xfrm>
            <a:off x="533400" y="3599089"/>
            <a:ext cx="266838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Saber en qué momentos los/as asistentes sociales deben compartir información o abogar en nombre del menor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F1C24-C78A-BFD8-532A-49EBFCA4350C}"/>
              </a:ext>
            </a:extLst>
          </p:cNvPr>
          <p:cNvSpPr txBox="1"/>
          <p:nvPr/>
        </p:nvSpPr>
        <p:spPr>
          <a:xfrm>
            <a:off x="3484303" y="3638881"/>
            <a:ext cx="235992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Llevar a cabo actividades de SMAPS específicas y no especializadas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8B677-5F88-D1C5-184E-66992F246FBF}"/>
              </a:ext>
            </a:extLst>
          </p:cNvPr>
          <p:cNvSpPr txBox="1"/>
          <p:nvPr/>
        </p:nvSpPr>
        <p:spPr>
          <a:xfrm>
            <a:off x="6335815" y="3677787"/>
            <a:ext cx="2359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Identificar soluciones para los retos más comunes al gestionar remisiones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1C290-C669-1AC3-F168-4A2DE7974F78}"/>
              </a:ext>
            </a:extLst>
          </p:cNvPr>
          <p:cNvSpPr txBox="1"/>
          <p:nvPr/>
        </p:nvSpPr>
        <p:spPr>
          <a:xfrm>
            <a:off x="9058818" y="3638881"/>
            <a:ext cx="2359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Proporcionar recomendaciones para la protección de datos e intercambio de información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EB933-7F53-EFF7-3BA3-26EEDE87EAAE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3AC978D5-9494-3BF1-4CF0-85AB328E03C0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895BFAB-B16E-9003-174F-CD15B04A4F20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C045E5D-4CD9-4204-0F46-48AFF9E1D5DA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s-ES_tradnl" sz="16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B7C6B02-2D4D-6664-9E6E-515DD8F2354F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3AE3B00F-B35F-1F5C-DDF4-425E1893CB68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SESIÓN 2</a:t>
            </a:r>
          </a:p>
          <a:p>
            <a:br>
              <a:rPr lang="es-ES_tradnl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</a:br>
            <a:r>
              <a:rPr lang="es-ES_tradnl" sz="54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¿Qué debe hacer un/a asistente social durante la implementación?</a:t>
            </a:r>
          </a:p>
        </p:txBody>
      </p:sp>
    </p:spTree>
    <p:extLst>
      <p:ext uri="{BB962C8B-B14F-4D97-AF65-F5344CB8AC3E}">
        <p14:creationId xmlns:p14="http://schemas.microsoft.com/office/powerpoint/2010/main" val="91046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ia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7467C"/>
      </a:accent1>
      <a:accent2>
        <a:srgbClr val="B78EA3"/>
      </a:accent2>
      <a:accent3>
        <a:srgbClr val="95CC79"/>
      </a:accent3>
      <a:accent4>
        <a:srgbClr val="1D8CC8"/>
      </a:accent4>
      <a:accent5>
        <a:srgbClr val="35B2B4"/>
      </a:accent5>
      <a:accent6>
        <a:srgbClr val="8D9EAE"/>
      </a:accent6>
      <a:hlink>
        <a:srgbClr val="C888B2"/>
      </a:hlink>
      <a:folHlink>
        <a:srgbClr val="7E9C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8315</Words>
  <Application>Microsoft Office PowerPoint</Application>
  <PresentationFormat>Widescreen</PresentationFormat>
  <Paragraphs>858</Paragraphs>
  <Slides>53</Slides>
  <Notes>53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Garamond</vt:lpstr>
      <vt:lpstr>Helvetica Neue</vt:lpstr>
      <vt:lpstr>Office Theme</vt:lpstr>
      <vt:lpstr>PowerPoint Presentation</vt:lpstr>
      <vt:lpstr>PowerPoint Presentation</vt:lpstr>
      <vt:lpstr>Objetivo del módulo</vt:lpstr>
      <vt:lpstr>Agenda</vt:lpstr>
      <vt:lpstr>Repaso</vt:lpstr>
      <vt:lpstr>PowerPoint Presentation</vt:lpstr>
      <vt:lpstr>Proceso de gestión de casos</vt:lpstr>
      <vt:lpstr>Objetivos de aprendizaje</vt:lpstr>
      <vt:lpstr>PowerPoint Presentation</vt:lpstr>
      <vt:lpstr>Responsabilidades de la función de apoyo </vt:lpstr>
      <vt:lpstr>Función de coordinación </vt:lpstr>
      <vt:lpstr>Función de gestión de la información </vt:lpstr>
      <vt:lpstr>PowerPoint Presentation</vt:lpstr>
      <vt:lpstr>Norma 18</vt:lpstr>
      <vt:lpstr>Ofrecer información al menor y a la familia</vt:lpstr>
      <vt:lpstr>PowerPoint Presentation</vt:lpstr>
      <vt:lpstr>Ofrecer información al menor y a la familia</vt:lpstr>
      <vt:lpstr>Defensa del menor</vt:lpstr>
      <vt:lpstr>Defensa del menor</vt:lpstr>
      <vt:lpstr>Defensa de Amina</vt:lpstr>
      <vt:lpstr>Puntos clave de aprendizaje</vt:lpstr>
      <vt:lpstr>PowerPoint Presentation</vt:lpstr>
      <vt:lpstr>Recomendaciones para las remisiones</vt:lpstr>
      <vt:lpstr>Actividades dirigidas y no dirigidas de SMAPS</vt:lpstr>
      <vt:lpstr>Tipos de actividades específicas no especializadas de SMAPS</vt:lpstr>
      <vt:lpstr>Psicoeducación </vt:lpstr>
      <vt:lpstr>Psicoeducación </vt:lpstr>
      <vt:lpstr>Actividades para promover la expresión</vt:lpstr>
      <vt:lpstr>Actividades para el manejo de las emociones</vt:lpstr>
      <vt:lpstr>Actividades de SMAPS dirigidas</vt:lpstr>
      <vt:lpstr>PowerPoint Presentation</vt:lpstr>
      <vt:lpstr>Actividad 4: Rueda de las emociones</vt:lpstr>
      <vt:lpstr>Actividad 4: rueda de las emociones</vt:lpstr>
      <vt:lpstr>Actividad 5: Cuando siento..., hago...</vt:lpstr>
      <vt:lpstr>Actividad 5: Cuando siento..., hago...</vt:lpstr>
      <vt:lpstr>Actividad 6: Distintos tipos de estrés</vt:lpstr>
      <vt:lpstr>Actividad 6: Distintos tipos de estrés</vt:lpstr>
      <vt:lpstr>Actividad 7: Respiración con la mano en el vientre</vt:lpstr>
      <vt:lpstr>Puntos clave de aprendizaje</vt:lpstr>
      <vt:lpstr>PowerPoint Presentation</vt:lpstr>
      <vt:lpstr>Mapeo de servicios </vt:lpstr>
      <vt:lpstr>Recomendaciones para las remisiones</vt:lpstr>
      <vt:lpstr>PowerPoint Presentation</vt:lpstr>
      <vt:lpstr>Revisión del formulario de prestación de servicios</vt:lpstr>
      <vt:lpstr>Problemas en las remisiones</vt:lpstr>
      <vt:lpstr>PowerPoint Presentation</vt:lpstr>
      <vt:lpstr>Principios de protección de datos personales</vt:lpstr>
      <vt:lpstr>“La necesidad de saber”</vt:lpstr>
      <vt:lpstr>Revisar el formulario de remisión</vt:lpstr>
      <vt:lpstr>Puntos clave de aprendizaje</vt:lpstr>
      <vt:lpstr>PowerPoint Presentation</vt:lpstr>
      <vt:lpstr>Cierre del módulo 9</vt:lpstr>
      <vt:lpstr>Autocuidado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Ilse Van der Straeten</dc:creator>
  <cp:keywords>, docId:594BC5F0048275F3AD2088F90EDA6125</cp:keywords>
  <cp:lastModifiedBy>Ilse Van der Straeten</cp:lastModifiedBy>
  <cp:revision>35</cp:revision>
  <dcterms:created xsi:type="dcterms:W3CDTF">2023-02-13T10:34:01Z</dcterms:created>
  <dcterms:modified xsi:type="dcterms:W3CDTF">2023-04-05T15:24:50Z</dcterms:modified>
</cp:coreProperties>
</file>