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326" r:id="rId2"/>
    <p:sldId id="728" r:id="rId3"/>
    <p:sldId id="337" r:id="rId4"/>
    <p:sldId id="339" r:id="rId5"/>
    <p:sldId id="261" r:id="rId6"/>
    <p:sldId id="748" r:id="rId7"/>
    <p:sldId id="266" r:id="rId8"/>
    <p:sldId id="262" r:id="rId9"/>
    <p:sldId id="347" r:id="rId10"/>
    <p:sldId id="731" r:id="rId11"/>
    <p:sldId id="749" r:id="rId12"/>
    <p:sldId id="745" r:id="rId13"/>
    <p:sldId id="734" r:id="rId14"/>
    <p:sldId id="736" r:id="rId15"/>
    <p:sldId id="738" r:id="rId16"/>
    <p:sldId id="740" r:id="rId17"/>
    <p:sldId id="735" r:id="rId18"/>
    <p:sldId id="739" r:id="rId19"/>
    <p:sldId id="741" r:id="rId20"/>
    <p:sldId id="333" r:id="rId21"/>
    <p:sldId id="729" r:id="rId22"/>
    <p:sldId id="727" r:id="rId23"/>
    <p:sldId id="351" r:id="rId24"/>
    <p:sldId id="354" r:id="rId25"/>
    <p:sldId id="352" r:id="rId26"/>
    <p:sldId id="750" r:id="rId27"/>
    <p:sldId id="755" r:id="rId28"/>
    <p:sldId id="754" r:id="rId29"/>
    <p:sldId id="753" r:id="rId30"/>
    <p:sldId id="383" r:id="rId31"/>
    <p:sldId id="746" r:id="rId32"/>
    <p:sldId id="420" r:id="rId33"/>
    <p:sldId id="756" r:id="rId34"/>
    <p:sldId id="423" r:id="rId35"/>
    <p:sldId id="424" r:id="rId36"/>
    <p:sldId id="272" r:id="rId37"/>
    <p:sldId id="426" r:id="rId38"/>
    <p:sldId id="421" r:id="rId39"/>
    <p:sldId id="747" r:id="rId40"/>
    <p:sldId id="744" r:id="rId41"/>
    <p:sldId id="428" r:id="rId42"/>
    <p:sldId id="429" r:id="rId43"/>
    <p:sldId id="742" r:id="rId44"/>
    <p:sldId id="725" r:id="rId45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valuación" id="{90DB18AE-7192-4FDA-99A9-AA65AE66B81D}">
          <p14:sldIdLst>
            <p14:sldId id="326"/>
          </p14:sldIdLst>
        </p14:section>
        <p14:section name="Sesión 1" id="{05502E42-6107-408C-982E-88A8941DFBEB}">
          <p14:sldIdLst>
            <p14:sldId id="728"/>
            <p14:sldId id="337"/>
            <p14:sldId id="339"/>
            <p14:sldId id="261"/>
            <p14:sldId id="748"/>
            <p14:sldId id="266"/>
            <p14:sldId id="262"/>
          </p14:sldIdLst>
        </p14:section>
        <p14:section name="Sesión 2" id="{096A0A5E-3486-466D-9A69-A1BBD2345280}">
          <p14:sldIdLst>
            <p14:sldId id="347"/>
            <p14:sldId id="731"/>
            <p14:sldId id="749"/>
            <p14:sldId id="745"/>
            <p14:sldId id="734"/>
            <p14:sldId id="736"/>
            <p14:sldId id="738"/>
            <p14:sldId id="740"/>
            <p14:sldId id="735"/>
            <p14:sldId id="739"/>
            <p14:sldId id="741"/>
            <p14:sldId id="333"/>
          </p14:sldIdLst>
        </p14:section>
        <p14:section name="Sesión 3" id="{BAC12991-012E-4717-941C-2A930B8FC83F}">
          <p14:sldIdLst>
            <p14:sldId id="729"/>
            <p14:sldId id="727"/>
            <p14:sldId id="351"/>
            <p14:sldId id="354"/>
            <p14:sldId id="352"/>
            <p14:sldId id="750"/>
            <p14:sldId id="755"/>
            <p14:sldId id="754"/>
            <p14:sldId id="753"/>
            <p14:sldId id="383"/>
            <p14:sldId id="746"/>
            <p14:sldId id="420"/>
            <p14:sldId id="756"/>
            <p14:sldId id="423"/>
          </p14:sldIdLst>
        </p14:section>
        <p14:section name="Sesión 4" id="{618BC9CC-FE07-4913-8D5A-3E05B46E53CC}">
          <p14:sldIdLst>
            <p14:sldId id="424"/>
            <p14:sldId id="272"/>
            <p14:sldId id="426"/>
            <p14:sldId id="421"/>
            <p14:sldId id="747"/>
            <p14:sldId id="744"/>
            <p14:sldId id="428"/>
          </p14:sldIdLst>
        </p14:section>
        <p14:section name="Sesión 5" id="{FD0D0096-19E6-45F2-A2DC-6D5D152665FB}">
          <p14:sldIdLst>
            <p14:sldId id="429"/>
            <p14:sldId id="742"/>
            <p14:sldId id="72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6EC714-8382-DEDA-363D-064BEB13D0B0}" name="Crystal Stewart" initials="CS" userId="GKZZVnRSUXtTMPrb39Zri5wg64SiJQpaNi8UeT9rgak=" providerId="None"/>
  <p188:author id="{A36A2820-D923-6E53-C312-A21723F6603F}" name="Ilse Van der Straeten" initials="IVdS" userId="S::Ilse.VanderStraeten@rescue.org::48c204e9-4447-4a09-a8d3-af2f3980ba4f" providerId="AD"/>
  <p188:author id="{2BA547FE-46EF-BB21-D252-B02F0AE3AB5E}" name="Ilse Van der Straeten" initials="IVdS" userId="Ilse Van der Straet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5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87523" autoAdjust="0"/>
  </p:normalViewPr>
  <p:slideViewPr>
    <p:cSldViewPr snapToGrid="0">
      <p:cViewPr varScale="1">
        <p:scale>
          <a:sx n="65" d="100"/>
          <a:sy n="65" d="100"/>
        </p:scale>
        <p:origin x="44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3462"/>
    </p:cViewPr>
  </p:sorterViewPr>
  <p:notesViewPr>
    <p:cSldViewPr snapToGrid="0">
      <p:cViewPr varScale="1">
        <p:scale>
          <a:sx n="50" d="100"/>
          <a:sy n="50" d="100"/>
        </p:scale>
        <p:origin x="2673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8/10/relationships/authors" Target="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77837" y="4229101"/>
            <a:ext cx="6143625" cy="544260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Haga clic para editar los estilos de texto maestro</a:t>
            </a:r>
          </a:p>
          <a:p>
            <a:pPr lvl="1"/>
            <a:r>
              <a:rPr lang="en-US" dirty="0"/>
              <a:t>Segundo nivel</a:t>
            </a:r>
          </a:p>
          <a:p>
            <a:pPr lvl="2"/>
            <a:r>
              <a:rPr lang="en-US" dirty="0"/>
              <a:t>Tercer nivel</a:t>
            </a:r>
          </a:p>
          <a:p>
            <a:pPr lvl="3"/>
            <a:r>
              <a:rPr lang="en-US" dirty="0"/>
              <a:t>Cuarto nivel</a:t>
            </a:r>
          </a:p>
          <a:p>
            <a:pPr lvl="4"/>
            <a:r>
              <a:rPr lang="en-US" dirty="0"/>
              <a:t>Quinto nivel</a:t>
            </a:r>
            <a:endParaRPr lang="en-BE" dirty="0"/>
          </a:p>
        </p:txBody>
      </p:sp>
      <p:sp>
        <p:nvSpPr>
          <p:cNvPr id="11" name="Slide Image Placeholder 4">
            <a:extLst>
              <a:ext uri="{FF2B5EF4-FFF2-40B4-BE49-F238E27FC236}">
                <a16:creationId xmlns:a16="http://schemas.microsoft.com/office/drawing/2014/main" id="{DE0CB84C-F3F4-ABB0-ABC4-434DA16A15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7486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BIENVENIDA</a:t>
            </a:r>
          </a:p>
          <a:p>
            <a:r>
              <a:rPr lang="es-ES_tradnl" noProof="0" dirty="0"/>
              <a:t>Dé la bienvenida a los/as participantes.</a:t>
            </a:r>
            <a:endParaRPr lang="en-GB" dirty="0">
              <a:sym typeface="Calibri"/>
            </a:endParaRPr>
          </a:p>
          <a:p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02AC8A8-D3A9-6034-55E2-C0E0659FE7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F4BF3AE-9744-4BDB-2806-DAC63E0BD77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30425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Construir una relación de confianza lleva tiempo:</a:t>
            </a:r>
          </a:p>
          <a:p>
            <a:pPr lvl="1"/>
            <a:r>
              <a:rPr lang="es-ES_tradnl" i="1" noProof="0" dirty="0"/>
              <a:t>esto puede resultar difícil cuando el/la menor se encuentra en situación de alto riesgo y la evaluación debe realizarse en un plazo breve (entre 24 y 48 horas).</a:t>
            </a:r>
          </a:p>
          <a:p>
            <a:pPr lvl="1"/>
            <a:r>
              <a:rPr lang="es-ES_tradnl" i="1" noProof="0" dirty="0"/>
              <a:t>sin embargo, es importante generar confianza antes de la evaluación.</a:t>
            </a:r>
          </a:p>
          <a:p>
            <a:pPr lvl="1"/>
            <a:r>
              <a:rPr lang="es-ES_tradnl" i="1" noProof="0" dirty="0"/>
              <a:t>la confianza hará que el/la menor, los padres o los cuidadores se sientan más cómodos/as y eso los/as ayudará a hablar de manera abierta y honesta. </a:t>
            </a:r>
          </a:p>
          <a:p>
            <a:pPr lvl="1"/>
            <a:r>
              <a:rPr lang="es-ES_tradnl" i="1" noProof="0" dirty="0"/>
              <a:t>sin confianza, las barreras que impiden la revelación de información podrían mantenerse. Un/a menor, padre o cuidador puede ocultar información o compartir información incorrecta.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pPr lvl="0"/>
            <a:r>
              <a:rPr lang="es-ES_tradnl" i="1" noProof="0" dirty="0"/>
              <a:t>Generar previsibilidad:</a:t>
            </a:r>
          </a:p>
          <a:p>
            <a:pPr lvl="1"/>
            <a:r>
              <a:rPr lang="es-ES_tradnl" i="1" noProof="0" dirty="0"/>
              <a:t>la imprevisibilidad puede alimentar el miedo, el no saber qué esperar. </a:t>
            </a:r>
          </a:p>
          <a:p>
            <a:pPr lvl="1"/>
            <a:r>
              <a:rPr lang="es-ES_tradnl" i="1" noProof="0" dirty="0"/>
              <a:t>crear previsibilidad preparando cualquier contacto con el/la menor y explicándole al menor, a los padres o al cuidador lo que puede-n esperar de antemano.</a:t>
            </a:r>
          </a:p>
          <a:p>
            <a:pPr lvl="0"/>
            <a:r>
              <a:rPr lang="es-ES_tradnl" i="1" noProof="0" dirty="0"/>
              <a:t>Incluir a una persona adulta de confianza:</a:t>
            </a:r>
          </a:p>
          <a:p>
            <a:pPr lvl="1"/>
            <a:r>
              <a:rPr lang="es-ES_tradnl" i="1" noProof="0" dirty="0"/>
              <a:t>durante la evaluación, identificar a una persona adulta de confianza -la mayoría de las veces se trata del padre, la madre o el cuidador- para que esté presente durante la evaluación. </a:t>
            </a:r>
          </a:p>
          <a:p>
            <a:pPr lvl="1"/>
            <a:r>
              <a:rPr lang="es-ES_tradnl" i="1" noProof="0" dirty="0"/>
              <a:t>la presencia de una persona adulta de confianza puede hacer que el/la menor se sienta más cómodo/a y apoyado/a.</a:t>
            </a:r>
          </a:p>
          <a:p>
            <a:pPr lvl="0"/>
            <a:r>
              <a:rPr lang="es-ES_tradnl" i="1" noProof="0" dirty="0"/>
              <a:t>Emplear técnicas de comunicación:</a:t>
            </a:r>
          </a:p>
          <a:p>
            <a:pPr lvl="1"/>
            <a:r>
              <a:rPr lang="es-ES_tradnl" i="1" noProof="0" dirty="0"/>
              <a:t>se pueden utilizar distintas técnicas de comunicación para generar confianza. </a:t>
            </a:r>
          </a:p>
          <a:p>
            <a:pPr lvl="1"/>
            <a:r>
              <a:rPr lang="es-ES_tradnl" i="1" noProof="0" dirty="0"/>
              <a:t>recordar el Módulo 3.</a:t>
            </a:r>
          </a:p>
          <a:p>
            <a:pPr lvl="1"/>
            <a:r>
              <a:rPr lang="es-ES_tradnl" i="1" noProof="0" dirty="0"/>
              <a:t>la comunicación no verbal es un medio para demostrarles que no queremos intimidarlos y que tienen toda nuestra atención. </a:t>
            </a:r>
          </a:p>
          <a:p>
            <a:pPr lvl="1"/>
            <a:r>
              <a:rPr lang="es-ES_tradnl" i="1" noProof="0" dirty="0"/>
              <a:t>las técnicas de escucha activa nos permiten mostrarles que los/as escuchamos y comprendemos.</a:t>
            </a:r>
          </a:p>
          <a:p>
            <a:pPr lvl="1"/>
            <a:r>
              <a:rPr lang="es-ES_tradnl" i="1" noProof="0" dirty="0"/>
              <a:t>para hablar de forma efectiva hay que elegir las palabras con cuidado y adaptarlas a la edad, la etapa de desarrollo y las capacidades del menor, los padres o el cuidador.</a:t>
            </a:r>
          </a:p>
          <a:p>
            <a:pPr marL="0" lvl="0" indent="0">
              <a:buNone/>
            </a:pPr>
            <a:endParaRPr lang="es-ES_tradnl" i="1" noProof="0" dirty="0"/>
          </a:p>
          <a:p>
            <a:pPr marL="0" lvl="0" indent="0">
              <a:buNone/>
            </a:pPr>
            <a:r>
              <a:rPr lang="es-ES_tradnl" b="1" noProof="0" dirty="0"/>
              <a:t>CONTINÚA EN LA SIGUIENTE DIAPOSITIVA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b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2E4090F-1752-86FB-9627-52A5604EDE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3608D11-6607-4362-58E3-67EA9DE3DF9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9341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lvl="0"/>
            <a:r>
              <a:rPr lang="es-ES_tradnl" i="1" noProof="0" dirty="0"/>
              <a:t>Ser abiertos/as y honestos/as:</a:t>
            </a:r>
          </a:p>
          <a:p>
            <a:pPr lvl="1"/>
            <a:r>
              <a:rPr lang="es-ES_tradnl" i="1" noProof="0" dirty="0"/>
              <a:t>la confianza suele construirse a partir de la práctica, demostrando que somos dignos/as de ella. </a:t>
            </a:r>
          </a:p>
          <a:p>
            <a:pPr lvl="1"/>
            <a:r>
              <a:rPr lang="es-ES_tradnl" i="1" noProof="0" dirty="0"/>
              <a:t>es importante ser honestos/as y cumplir nuestra palabra.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i="1" noProof="0" dirty="0"/>
              <a:t>¿Estamos de acuerdo o en desacuerdo con que estas técnicas para generar confianza?</a:t>
            </a:r>
          </a:p>
          <a:p>
            <a:r>
              <a:rPr lang="es-ES_tradnl" i="1" noProof="0" dirty="0"/>
              <a:t>¿Qué otros ejemplos o técnicas podrían ayudar a generar confianza?</a:t>
            </a:r>
          </a:p>
          <a:p>
            <a:r>
              <a:rPr lang="es-ES_tradnl" noProof="0" dirty="0"/>
              <a:t>Propicie un breve debate.</a:t>
            </a:r>
          </a:p>
          <a:p>
            <a:r>
              <a:rPr lang="es-ES_tradnl" noProof="0" dirty="0"/>
              <a:t>Resuma las respuesta de los/as participantes.</a:t>
            </a:r>
          </a:p>
          <a:p>
            <a:r>
              <a:rPr lang="es-ES_tradnl" i="1" noProof="0" dirty="0"/>
              <a:t>Recordemos que generar confianza lleva tiempo. No es algo que podamos lograr en una sola visita.</a:t>
            </a:r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3608D11-6607-4362-58E3-67EA9DE3DF9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89835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89A0D7D2-C526-251B-7B99-8C461D1A12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DB4548B9-A31E-F98C-AF0A-4AD33B747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pPr marL="171450" indent="-171450"/>
            <a:r>
              <a:rPr lang="es-ES_tradnl" noProof="0" dirty="0"/>
              <a:t>Presente el contenido de la diapositiva.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D1F6DF2-03E5-368E-17DD-CBB4F91965C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318013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50" b="1" noProof="0" dirty="0"/>
              <a:t>INTRODUCCIÓN</a:t>
            </a:r>
          </a:p>
          <a:p>
            <a:r>
              <a:rPr lang="es-ES_tradnl" sz="1150" i="1" noProof="0" dirty="0"/>
              <a:t>Generar previsibilidad, es decir, explicar lo que va a ocurrir ayudar al menor a sentirse más confiado/a y cómodo/a y contribuir a reducir cualquier temor. </a:t>
            </a:r>
          </a:p>
          <a:p>
            <a:r>
              <a:rPr lang="es-ES_tradnl" sz="1150" i="1" noProof="0" dirty="0"/>
              <a:t>Por eso es muy importante presentar y explicar la evaluación de manera adecuada.</a:t>
            </a:r>
          </a:p>
          <a:p>
            <a:r>
              <a:rPr lang="es-ES_tradnl" sz="1150" noProof="0" dirty="0"/>
              <a:t>Vuelva a dividir el grupo en parejas.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150" noProof="0" dirty="0"/>
              <a:t>Guíe a los/as participantes a la </a:t>
            </a:r>
            <a:r>
              <a:rPr lang="es-ES_tradnl" sz="1150" b="1" noProof="0" dirty="0"/>
              <a:t>página 114 del Cuaderno de ejercicios: Presentación de la evaluación.</a:t>
            </a:r>
          </a:p>
          <a:p>
            <a:r>
              <a:rPr lang="es-ES_tradnl" sz="1150" i="1" noProof="0" dirty="0"/>
              <a:t>Recordemos que en el módulo 3 redactamos un guion para presentarle la gestión de caso y el asistente social a </a:t>
            </a:r>
            <a:r>
              <a:rPr lang="es-ES_tradnl" sz="1150" i="1" noProof="0" dirty="0" err="1"/>
              <a:t>Ze</a:t>
            </a:r>
            <a:r>
              <a:rPr lang="es-ES_tradnl" sz="1150" i="1" noProof="0" dirty="0"/>
              <a:t> </a:t>
            </a:r>
            <a:r>
              <a:rPr lang="es-ES_tradnl" sz="1150" i="1" noProof="0" dirty="0" err="1"/>
              <a:t>Naw</a:t>
            </a:r>
            <a:r>
              <a:rPr lang="es-ES_tradnl" sz="1150" i="1" noProof="0" dirty="0"/>
              <a:t> y su madre.</a:t>
            </a:r>
          </a:p>
          <a:p>
            <a:r>
              <a:rPr lang="es-ES_tradnl" sz="1150" i="1" noProof="0" dirty="0"/>
              <a:t>En parejas:</a:t>
            </a:r>
          </a:p>
          <a:p>
            <a:pPr lvl="1"/>
            <a:r>
              <a:rPr lang="es-ES_tradnl" sz="1150" i="1" noProof="0" dirty="0"/>
              <a:t>escriban un guion para presentarle la evaluación a </a:t>
            </a:r>
            <a:r>
              <a:rPr lang="es-ES_tradnl" sz="1150" i="1" noProof="0" dirty="0" err="1"/>
              <a:t>Ze</a:t>
            </a:r>
            <a:r>
              <a:rPr lang="es-ES_tradnl" sz="1150" i="1" noProof="0" dirty="0"/>
              <a:t> </a:t>
            </a:r>
            <a:r>
              <a:rPr lang="es-ES_tradnl" sz="1150" i="1" noProof="0" dirty="0" err="1"/>
              <a:t>Naw</a:t>
            </a:r>
            <a:r>
              <a:rPr lang="es-ES_tradnl" sz="1150" i="1" noProof="0" dirty="0"/>
              <a:t> y a su madre.</a:t>
            </a:r>
          </a:p>
          <a:p>
            <a:pPr lvl="1"/>
            <a:r>
              <a:rPr lang="es-ES_tradnl" sz="1150" i="1" noProof="0" dirty="0"/>
              <a:t>el guion no debe ser muy largo.</a:t>
            </a:r>
          </a:p>
          <a:p>
            <a:pPr lvl="1"/>
            <a:r>
              <a:rPr lang="es-ES_tradnl" sz="1150" i="1" noProof="0" dirty="0"/>
              <a:t>explicar en qué consiste la evaluación puede hacerse con pocas frases y no debería tardar demasiado (apenas unos minutos).</a:t>
            </a:r>
          </a:p>
          <a:p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ACTIVIDAD EN GRUPO</a:t>
            </a:r>
          </a:p>
          <a:p>
            <a:r>
              <a:rPr lang="es-ES_tradnl" sz="1150" noProof="0" dirty="0"/>
              <a:t>Dé 15 minutos a los/as participantes para hacer la actividad.</a:t>
            </a:r>
          </a:p>
          <a:p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DEBATE GENERAL (10 minutos)</a:t>
            </a:r>
          </a:p>
          <a:p>
            <a:r>
              <a:rPr lang="es-ES_tradnl" sz="1150" noProof="0" dirty="0"/>
              <a:t>Invite a voluntarios/as a compartir sus guiones.</a:t>
            </a:r>
          </a:p>
          <a:p>
            <a:r>
              <a:rPr lang="es-ES_tradnl" sz="1150" noProof="0" dirty="0"/>
              <a:t>Revise y complemente los guiones a partir de las técnicas para generar confianza que fueron explicadas en la diapositiva anterior.</a:t>
            </a:r>
          </a:p>
          <a:p>
            <a:r>
              <a:rPr lang="es-ES_tradnl" sz="1150" noProof="0" dirty="0"/>
              <a:t>Ejemplos:</a:t>
            </a:r>
          </a:p>
          <a:p>
            <a:pPr lvl="1"/>
            <a:r>
              <a:rPr lang="es-ES_tradnl" sz="1150" noProof="0" dirty="0"/>
              <a:t>"Como quiero intentar ayudarte a ti y a tu madre, me gustaría hacerte algunas preguntas para entender mejor quién eres y cuáles son algunas de las cosas buenas y las cosas difíciles que has estado pasando estos días”.</a:t>
            </a:r>
          </a:p>
          <a:p>
            <a:pPr lvl="1"/>
            <a:r>
              <a:rPr lang="es-ES_tradnl" sz="1150" noProof="0" dirty="0"/>
              <a:t>“Si algunas preguntas son demasiado difíciles, no te preocupes. No hace falta que respondas”.</a:t>
            </a:r>
          </a:p>
          <a:p>
            <a:pPr lvl="1"/>
            <a:r>
              <a:rPr lang="es-ES_tradnl" sz="1150" noProof="0" dirty="0"/>
              <a:t>“Cuando te canses, podemos hacer una pausa o parar en cualquier momento. Solo tienes que decirme cuándo te gustaría parar y lo haremos”. </a:t>
            </a:r>
          </a:p>
          <a:p>
            <a:pPr lvl="1"/>
            <a:r>
              <a:rPr lang="es-ES_tradnl" sz="1150" noProof="0" dirty="0"/>
              <a:t>“¿Qué te parece? ¿te parece bien que te haga alguna pregunta o quieres que lo hagamos en otro momento?"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629EA9E-5BB9-3E9F-7F57-4F16EE42BA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0086D8F-7E4C-ED24-4D01-BAF77A92663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94382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Por lo general, la confianza se construye a partir de lo que hacemos.</a:t>
            </a:r>
          </a:p>
          <a:p>
            <a:r>
              <a:rPr lang="es-ES_tradnl" i="1" noProof="0" dirty="0"/>
              <a:t>Hay ciertas actividades que los/as asistentes sociales pueden poner en práctica con menores de distintas edades.</a:t>
            </a:r>
          </a:p>
          <a:p>
            <a:r>
              <a:rPr lang="es-ES_tradnl" i="1" noProof="0" dirty="0"/>
              <a:t>El asistente social puede llevar a cabo actividades dirigidas y no dirigidas.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r>
              <a:rPr lang="es-ES_tradnl" noProof="0" dirty="0">
                <a:sym typeface="Helvetica Neue"/>
              </a:rPr>
              <a:t>Guíe a los/as participantes a la </a:t>
            </a:r>
            <a:r>
              <a:rPr lang="es-ES_tradnl" b="1" noProof="0" dirty="0">
                <a:sym typeface="Helvetica Neue"/>
              </a:rPr>
              <a:t>página 115 del Cuaderno de ejercicios: Actividades dirigidas y no dirigidas.</a:t>
            </a:r>
          </a:p>
          <a:p>
            <a:r>
              <a:rPr lang="es-ES_tradnl" i="1" noProof="0" dirty="0"/>
              <a:t>Cuando vayan a preparar y llevar a cabo una actividad para fomentar la confianza y hacer la evaluación, es recomendable tener en cuenta lo siguiente y hacer adaptaciones si es necesario:</a:t>
            </a:r>
          </a:p>
          <a:p>
            <a:pPr lvl="1"/>
            <a:r>
              <a:rPr lang="es-ES_tradnl" i="1" noProof="0" dirty="0"/>
              <a:t>contexto cultural.</a:t>
            </a:r>
          </a:p>
          <a:p>
            <a:pPr lvl="1"/>
            <a:r>
              <a:rPr lang="es-ES_tradnl" i="1" noProof="0" dirty="0"/>
              <a:t>edad del menor.</a:t>
            </a:r>
          </a:p>
          <a:p>
            <a:pPr lvl="1"/>
            <a:r>
              <a:rPr lang="es-ES_tradnl" i="1" noProof="0" dirty="0"/>
              <a:t>etapa de desarrollo y capacidades del menor.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6418EEB-1059-6825-9E56-4427B2C332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414A1DD-A9A2-5045-9291-8294AF445E3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20689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4B012F8-7B78-C534-97F3-8DD510E002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D45A249-107D-C4EF-8CBD-BBCCC0408D0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15248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Esta actividad es muy útil para los niños y niñas de 4 a 11 años. </a:t>
            </a:r>
          </a:p>
          <a:p>
            <a:r>
              <a:rPr lang="es-ES_tradnl" i="1" noProof="0" dirty="0"/>
              <a:t>Esta actividad puede ayudarle a los niños y niñas a hablar de sus relaciones, su vida cotidiana y sus sentimientos.</a:t>
            </a:r>
          </a:p>
          <a:p>
            <a:r>
              <a:rPr lang="es-ES_tradnl" noProof="0" dirty="0"/>
              <a:t>Guíe a los/as participantes a la </a:t>
            </a:r>
            <a:r>
              <a:rPr lang="es-ES_tradnl" b="1" noProof="0" dirty="0"/>
              <a:t>página 116 del Cuaderno de ejercicios: Dibujo familiar.</a:t>
            </a:r>
          </a:p>
          <a:p>
            <a:r>
              <a:rPr lang="es-ES_tradnl" noProof="0" dirty="0"/>
              <a:t>Presente la actividad.</a:t>
            </a:r>
          </a:p>
          <a:p>
            <a:r>
              <a:rPr lang="es-ES_tradnl" noProof="0" dirty="0"/>
              <a:t>Pídale a un/a voluntario/a que lea las instrucciones en voz alta.</a:t>
            </a:r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60F4808-7C14-5519-C2A4-FA47CA3755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5132E99-38B9-A8C5-C861-DD8DAC7C04D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59366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Esta actividad es una pequeña variación de la anterior. En lugar de dibujar a la familia, el o la asistente social le pedirá al niño o niña que dibuje su día a día:</a:t>
            </a:r>
          </a:p>
          <a:p>
            <a:pPr lvl="1"/>
            <a:r>
              <a:rPr lang="es-ES_tradnl" i="1" noProof="0" dirty="0"/>
              <a:t>esta actividad también es muy útil para los niños y niñas de 4 a 11 años. </a:t>
            </a:r>
          </a:p>
          <a:p>
            <a:pPr lvl="1"/>
            <a:r>
              <a:rPr lang="es-ES_tradnl" i="1" noProof="0" dirty="0"/>
              <a:t>esta actividad puede ayudarle a los niños y niñas a hablar de su día a día, de las cosas que hacen y de sus sentimientos.</a:t>
            </a:r>
          </a:p>
          <a:p>
            <a:r>
              <a:rPr lang="es-ES_tradnl" noProof="0" dirty="0"/>
              <a:t>Guíe a los/as participantes a la </a:t>
            </a:r>
            <a:r>
              <a:rPr lang="es-ES_tradnl" b="1" noProof="0" dirty="0"/>
              <a:t>página 117 del Cuaderno de ejercicios: Alternativa - Dibujar actividades diarias.</a:t>
            </a:r>
          </a:p>
          <a:p>
            <a:r>
              <a:rPr lang="es-ES_tradnl" noProof="0" dirty="0"/>
              <a:t>Pídale a un/a voluntaria que lea las instrucciones en voz alta.</a:t>
            </a:r>
          </a:p>
          <a:p>
            <a:r>
              <a:rPr lang="es-ES_tradnl" noProof="0" dirty="0"/>
              <a:t>Divida a los/as participantes en parejas.</a:t>
            </a:r>
          </a:p>
          <a:p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practicar la actividad juntos/as.</a:t>
            </a:r>
          </a:p>
          <a:p>
            <a:pPr lvl="1"/>
            <a:r>
              <a:rPr lang="es-ES_tradnl" i="1" noProof="0" dirty="0"/>
              <a:t>decidir quién guiará la actividad y quién hará el dibujo.</a:t>
            </a:r>
          </a:p>
          <a:p>
            <a:pPr lvl="1"/>
            <a:r>
              <a:rPr lang="es-ES_tradnl" i="1" noProof="0" dirty="0"/>
              <a:t>elegir si van a dibujar a la familia o las actividades diarias.</a:t>
            </a:r>
          </a:p>
          <a:p>
            <a:pPr lvl="1"/>
            <a:r>
              <a:rPr lang="es-ES_tradnl" i="1" noProof="0" dirty="0"/>
              <a:t>Ir a </a:t>
            </a:r>
            <a:r>
              <a:rPr lang="es-ES_tradnl" b="1" i="1" noProof="0" dirty="0"/>
              <a:t>la página 118 del Cuaderno de ejercicios: Dibujo familiar o de las actividades diarias </a:t>
            </a:r>
            <a:r>
              <a:rPr lang="es-ES_tradnl" b="0" i="1" noProof="0" dirty="0"/>
              <a:t>para hacer la actividad.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_tradnl" b="1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_tradnl" b="1" noProof="0" dirty="0"/>
              <a:t>ACTIVIDAD EN GRUPO (20 minutos)</a:t>
            </a:r>
            <a:endParaRPr lang="es-ES_tradnl" noProof="0" dirty="0"/>
          </a:p>
          <a:p>
            <a:r>
              <a:rPr lang="es-ES_tradnl" noProof="0" dirty="0"/>
              <a:t>Dé 15 minutos a los/as participantes para hacer la actividad.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noProof="0" dirty="0"/>
              <a:t>Pídale a personas voluntarias que compartan su experiencia y su opinión sobre la actividad.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D7D83DD-950D-69CF-8E54-2A1136FB2B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B24DC72-4A8D-BA1C-97E2-DB3C4427FFF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10393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Ahora practicaremos una actividad que se llama “Escalera de las emociones”. </a:t>
            </a:r>
          </a:p>
          <a:p>
            <a:r>
              <a:rPr lang="es-ES_tradnl" i="1" noProof="0" dirty="0"/>
              <a:t>Esta actividad ayuda a los/as menores a reconocer y verbalizar cómo se sienten emocionalmente.</a:t>
            </a:r>
          </a:p>
          <a:p>
            <a:r>
              <a:rPr lang="es-ES_tradnl" noProof="0" dirty="0"/>
              <a:t>Guíe a los/as participantes a las </a:t>
            </a:r>
            <a:r>
              <a:rPr lang="es-ES_tradnl" b="1" noProof="0" dirty="0"/>
              <a:t>páginas 119-120 del Cuaderno de ejercicios: Escalera emocional.</a:t>
            </a:r>
          </a:p>
          <a:p>
            <a:r>
              <a:rPr lang="es-ES_tradnl" noProof="0" dirty="0"/>
              <a:t>Pídale a un/a voluntario/a que lea las instrucciones en voz alta.</a:t>
            </a:r>
          </a:p>
          <a:p>
            <a:r>
              <a:rPr lang="es-ES_tradnl" noProof="0" dirty="0"/>
              <a:t>Divida a los/as participantes en las mismas parejas que antes.</a:t>
            </a:r>
          </a:p>
          <a:p>
            <a:pPr lvl="0"/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Practicar la actividad juntos/as.</a:t>
            </a:r>
          </a:p>
          <a:p>
            <a:pPr lvl="1"/>
            <a:r>
              <a:rPr lang="es-ES_tradnl" i="1" noProof="0" dirty="0"/>
              <a:t>Al que le haya tocado dibujar en la actividad anterior, ahora le tocará guiar la actividad.</a:t>
            </a:r>
          </a:p>
          <a:p>
            <a:pPr lvl="1"/>
            <a:r>
              <a:rPr lang="es-ES_tradnl" i="1" noProof="0" dirty="0"/>
              <a:t>De igual manera, quien haya liderado la actividad anterior, ahora tendrá que dejarse guiar.</a:t>
            </a:r>
          </a:p>
          <a:p>
            <a:pPr lvl="1"/>
            <a:r>
              <a:rPr lang="es-ES_tradnl" i="1" noProof="0" dirty="0"/>
              <a:t>Ir a la </a:t>
            </a:r>
            <a:r>
              <a:rPr lang="es-ES_tradnl" b="1" i="1" noProof="0" dirty="0"/>
              <a:t>página 121 del Cuaderno de ejercicios: Escalera emocional </a:t>
            </a:r>
            <a:r>
              <a:rPr lang="es-ES_tradnl" b="0" i="1" noProof="0" dirty="0"/>
              <a:t>para hacer la actividad.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EN PAREJA (Juego de rol, 15 minutos)</a:t>
            </a:r>
          </a:p>
          <a:p>
            <a:r>
              <a:rPr lang="es-ES_tradnl" noProof="0" dirty="0"/>
              <a:t>Dé 15 minutos a los/as participantes para hacer la actividad dirigida.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noProof="0" dirty="0"/>
              <a:t>Pídale a personas voluntarias que compartan su experiencia y su opinión sobre la actividad.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>
                <a:sym typeface="Helvetica Neue"/>
              </a:rPr>
              <a:t>¿Hay alguna pregunta o alguien necesita una aclaración?</a:t>
            </a:r>
            <a:endParaRPr lang="es-ES_tradnl" i="1" noProof="0" dirty="0">
              <a:sym typeface="Calibri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533342F-B937-6217-D6E6-40444D86E8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375D476-1695-350F-4D38-E42A513DB57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91178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i="1" noProof="0" dirty="0"/>
              <a:t>¿Por qué es importante contextualizar y adaptar tanto las actividades directivas como las no directivas cuando se trabaja con niños, niñas y adolescentes?</a:t>
            </a:r>
          </a:p>
          <a:p>
            <a:r>
              <a:rPr lang="es-ES_tradnl" noProof="0" dirty="0"/>
              <a:t>Invite a los/as participantes a compartir sus respuestas.</a:t>
            </a:r>
          </a:p>
          <a:p>
            <a:r>
              <a:rPr lang="es-ES_tradnl" noProof="0" dirty="0"/>
              <a:t>Haga un repaso y resuma las respuesta de los/as participantes de los/as participantes.</a:t>
            </a:r>
          </a:p>
          <a:p>
            <a:r>
              <a:rPr lang="es-ES_tradnl" i="1" noProof="0" dirty="0"/>
              <a:t>Cada menor es único y diferente: </a:t>
            </a:r>
          </a:p>
          <a:p>
            <a:pPr lvl="1"/>
            <a:r>
              <a:rPr lang="es-ES_tradnl" i="1" noProof="0" dirty="0"/>
              <a:t>como en todo nuestro trabajo como asistentes sociales, es importante adaptar las actividades a las necesidades específicas del menor. </a:t>
            </a:r>
          </a:p>
          <a:p>
            <a:pPr lvl="1"/>
            <a:r>
              <a:rPr lang="es-ES_tradnl" i="1" noProof="0" dirty="0"/>
              <a:t>también es importante asegurarnos de que las actividades que se llevan a cabo son apropiadas para el contexto en el que trabajamos. </a:t>
            </a:r>
          </a:p>
          <a:p>
            <a:pPr lvl="0"/>
            <a:r>
              <a:rPr lang="es-ES_tradnl" i="1" noProof="0" dirty="0"/>
              <a:t>Las consideraciones clave incluyen, entre otras, las del menor:</a:t>
            </a:r>
          </a:p>
          <a:p>
            <a:pPr lvl="1"/>
            <a:r>
              <a:rPr lang="es-ES_tradnl" i="1" noProof="0" dirty="0"/>
              <a:t>nivel de alfabetización.</a:t>
            </a:r>
          </a:p>
          <a:p>
            <a:pPr lvl="1"/>
            <a:r>
              <a:rPr lang="es-ES_tradnl" i="1" noProof="0" dirty="0"/>
              <a:t>preferencia de comunicación.</a:t>
            </a:r>
          </a:p>
          <a:p>
            <a:pPr lvl="1"/>
            <a:r>
              <a:rPr lang="es-ES_tradnl" i="1" noProof="0" dirty="0"/>
              <a:t>edad.</a:t>
            </a:r>
          </a:p>
          <a:p>
            <a:pPr lvl="1"/>
            <a:r>
              <a:rPr lang="es-ES_tradnl" i="1" noProof="0" dirty="0"/>
              <a:t>etapa de desarrollo.</a:t>
            </a:r>
          </a:p>
          <a:p>
            <a:pPr lvl="0"/>
            <a:r>
              <a:rPr lang="es-ES_tradnl" i="1" noProof="0" dirty="0"/>
              <a:t>Si no adaptamos y contextualizamos la actividad, los menores podrían:</a:t>
            </a:r>
          </a:p>
          <a:p>
            <a:pPr lvl="1"/>
            <a:r>
              <a:rPr lang="es-ES_tradnl" i="1" noProof="0" dirty="0"/>
              <a:t>no entender lo que se les pide.</a:t>
            </a:r>
          </a:p>
          <a:p>
            <a:pPr lvl="1"/>
            <a:r>
              <a:rPr lang="es-ES_tradnl" i="1" noProof="0" dirty="0"/>
              <a:t>“cerrarse” emocionalmente.</a:t>
            </a:r>
          </a:p>
          <a:p>
            <a:pPr lvl="1"/>
            <a:r>
              <a:rPr lang="es-ES_tradnl" i="1" noProof="0" dirty="0"/>
              <a:t>no querer participar.</a:t>
            </a:r>
          </a:p>
          <a:p>
            <a:pPr lvl="0"/>
            <a:r>
              <a:rPr lang="es-ES_tradnl" i="1" noProof="0" dirty="0"/>
              <a:t>Cuando adquiramos más experiencia trabajando con menores y practicando técnicas de arte expresivo, podremos adaptar y contextualizar estas actividades "en tiempo real" (es decir, mientras trabajamos con el/la menor) cuando observe que el/la menor no está comprendiendo la actividad o se muestra poco participativo/a. </a:t>
            </a:r>
          </a:p>
          <a:p>
            <a:r>
              <a:rPr lang="es-ES_tradnl" i="1" noProof="0" dirty="0">
                <a:sym typeface="Helvetica Neue"/>
              </a:rPr>
              <a:t>¿Hay alguna pregunta o alguien necesita una aclaración?</a:t>
            </a:r>
          </a:p>
          <a:p>
            <a:pPr marL="0" indent="0">
              <a:buNone/>
            </a:pPr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81C28CB-0A6B-799C-4AC2-1711FC78DF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C3AE89B-2293-EC89-5A99-62330F96C8F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7537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1 </a:t>
            </a:r>
            <a:br>
              <a:rPr lang="es-ES_tradnl" b="1" noProof="0" dirty="0"/>
            </a:br>
            <a:r>
              <a:rPr lang="es-ES_tradnl" b="1" noProof="0" dirty="0"/>
              <a:t>DURACIÓN: 0h35</a:t>
            </a:r>
          </a:p>
          <a:p>
            <a:pPr marL="0" indent="0">
              <a:buNone/>
            </a:pPr>
            <a:r>
              <a:rPr lang="es-ES_tradnl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  <a:endParaRPr lang="es-ES_tradnl" noProof="0" dirty="0"/>
          </a:p>
          <a:p>
            <a:r>
              <a:rPr lang="es-ES_tradnl" i="1" noProof="0" dirty="0"/>
              <a:t>En la sesión de hoy:</a:t>
            </a:r>
          </a:p>
          <a:p>
            <a:pPr lvl="1"/>
            <a:r>
              <a:rPr lang="es-ES_tradnl" i="1" noProof="0" dirty="0"/>
              <a:t>Veremos qué podemos esperar del módulo sobre la evaluación en la gestión de casos.</a:t>
            </a:r>
          </a:p>
          <a:p>
            <a:pPr lvl="1"/>
            <a:r>
              <a:rPr lang="es-ES_tradnl" i="1" noProof="0" dirty="0"/>
              <a:t>Haremos un repaso del módulo anterior.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D2431F8-9E08-5BE5-DD12-9BF0753459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2DC64F6-0978-9E2D-0D65-CF99C0475A4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5732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r>
              <a:rPr lang="es-ES_tradnl" i="1" noProof="0" dirty="0">
                <a:sym typeface="Helvetica Neue"/>
              </a:rPr>
              <a:t>¿Hay alguna pregunta o alguien necesita una aclaración?</a:t>
            </a:r>
            <a:endParaRPr lang="es-ES_tradnl" i="1" noProof="0" dirty="0">
              <a:sym typeface="Calibri"/>
            </a:endParaRPr>
          </a:p>
          <a:p>
            <a:r>
              <a:rPr lang="es-ES_tradnl" i="1" noProof="0" dirty="0"/>
              <a:t>En la próxima sesión, veremos cómo establecer las necesidades del menor una vez que hemos identificado los problemas que está enfrentando.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F68E7A9-FBA3-F832-FEBD-9C99F3B42C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62F3851-C481-EAF3-02A5-EEDC9EC6C19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51043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3 </a:t>
            </a:r>
            <a:br>
              <a:rPr lang="es-ES_tradnl" b="1" noProof="0" dirty="0"/>
            </a:br>
            <a:r>
              <a:rPr lang="es-ES_tradnl" b="1" noProof="0" dirty="0"/>
              <a:t>DURACIÓN: 1h45</a:t>
            </a:r>
          </a:p>
          <a:p>
            <a:pPr marL="0" indent="0">
              <a:buNone/>
            </a:pPr>
            <a:r>
              <a:rPr lang="es-ES_tradnl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  <a:endParaRPr lang="es-ES_tradnl" noProof="0" dirty="0"/>
          </a:p>
          <a:p>
            <a:r>
              <a:rPr lang="es-ES_tradnl" i="1" noProof="0" dirty="0"/>
              <a:t>En el Módulo 2 vimos que la gestión de casos tiene como objetivo abordar las necesidades individuales de un/a menor. Por tanto: </a:t>
            </a:r>
          </a:p>
          <a:p>
            <a:pPr lvl="1"/>
            <a:r>
              <a:rPr lang="es-ES_tradnl" i="1" noProof="0" dirty="0"/>
              <a:t>el o la asistente social tendrá que identificar estas necesidades junto con el/la menor, sus padres o cuidadores. </a:t>
            </a:r>
          </a:p>
          <a:p>
            <a:pPr lvl="1"/>
            <a:r>
              <a:rPr lang="es-ES_tradnl" i="1" noProof="0" dirty="0"/>
              <a:t>una relación de confianza es indispensable para que el/la menor pueda compartir sus opiniones, experiencias y dificultades de manera abierta y honesta.</a:t>
            </a:r>
          </a:p>
          <a:p>
            <a:pPr lvl="1"/>
            <a:r>
              <a:rPr lang="es-ES_tradnl" i="1" noProof="0" dirty="0"/>
              <a:t>existen distintas actividades de SMAPS que los/as asistentes sociales pueden llevar a cabo para generar confianza y facilitar la evaluación.</a:t>
            </a:r>
            <a:endParaRPr lang="es-ES_tradnl" noProof="0" dirty="0"/>
          </a:p>
          <a:p>
            <a:r>
              <a:rPr lang="es-ES_tradnl" i="1" noProof="0" dirty="0"/>
              <a:t>Durante esta sesión, aprenderemos qué información hay que recopilar para poder analizar las necesidades de un/a menor.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8856483-A235-57B8-3A6C-0BB9486466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76EB096-88B5-EB2D-6D78-330A3D421E3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57112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noProof="0" dirty="0"/>
              <a:t>En el rotafolio/pizarra, dibujar la silueta de un niño.</a:t>
            </a:r>
          </a:p>
          <a:p>
            <a:r>
              <a:rPr lang="es-ES_tradnl" i="1" noProof="0" dirty="0"/>
              <a:t>¿Qué elementos o aspectos debe evaluar un/a asistente social? ¿Qué información debemos recopilar para tener una mejor comprensión de la situación del menor?</a:t>
            </a:r>
          </a:p>
          <a:p>
            <a:r>
              <a:rPr lang="es-ES_tradnl" noProof="0" dirty="0"/>
              <a:t>Invite a los/as participantes a compartir sus respuestas.</a:t>
            </a:r>
          </a:p>
          <a:p>
            <a:r>
              <a:rPr lang="es-ES_tradnl" noProof="0" dirty="0"/>
              <a:t>Escriba las respuesta de los/as participantes alrededor del dibujo en el rotafolio/pizarra.</a:t>
            </a:r>
          </a:p>
          <a:p>
            <a:r>
              <a:rPr lang="es-ES_tradnl" noProof="0" dirty="0"/>
              <a:t>Repase y complemente las respuestas de los/as participantes a partir de las orientaciones a continuación y en la siguiente diapositiva.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_tradnl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RESPUESTAS</a:t>
            </a:r>
          </a:p>
          <a:p>
            <a:pPr lvl="0"/>
            <a:r>
              <a:rPr lang="es-ES_tradnl" noProof="0" dirty="0"/>
              <a:t>Salud y bienestar físico.</a:t>
            </a:r>
          </a:p>
          <a:p>
            <a:pPr lvl="0"/>
            <a:r>
              <a:rPr lang="es-ES_tradnl" noProof="0" dirty="0"/>
              <a:t>Bienestar emocional.</a:t>
            </a:r>
          </a:p>
          <a:p>
            <a:pPr lvl="0"/>
            <a:r>
              <a:rPr lang="es-ES_tradnl" noProof="0" dirty="0"/>
              <a:t>Relaciones sociales.</a:t>
            </a:r>
          </a:p>
          <a:p>
            <a:pPr lvl="0"/>
            <a:r>
              <a:rPr lang="es-ES_tradnl" noProof="0" dirty="0"/>
              <a:t>Educación, trabajo, tiempo libre.</a:t>
            </a:r>
          </a:p>
          <a:p>
            <a:pPr lvl="0"/>
            <a:r>
              <a:rPr lang="es-ES_tradnl" noProof="0" dirty="0"/>
              <a:t>Documentación.</a:t>
            </a:r>
          </a:p>
          <a:p>
            <a:pPr lvl="0"/>
            <a:r>
              <a:rPr lang="es-ES_tradnl" noProof="0" dirty="0"/>
              <a:t>Relación con la comunidad.</a:t>
            </a:r>
          </a:p>
          <a:p>
            <a:pPr lvl="0"/>
            <a:r>
              <a:rPr lang="es-ES_tradnl" noProof="0" dirty="0"/>
              <a:t>Familia, modalidad de acogida, entorno de vida.</a:t>
            </a:r>
          </a:p>
          <a:p>
            <a:pPr lvl="0"/>
            <a:r>
              <a:rPr lang="es-ES_tradnl" noProof="0" dirty="0"/>
              <a:t>Opiniones y deseos del menor.</a:t>
            </a:r>
          </a:p>
          <a:p>
            <a:pPr lvl="1"/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A8BC752-2426-8891-51DA-F4197B7251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4B45A49-CFF7-4DF6-666B-65B71C74D7E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30053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Las necesidades de protección de un/a menor están relacionadas con su bienestar, su seguridad, los problemas de protección de la infancia y el riesgo al que esté expuesto/a: </a:t>
            </a:r>
          </a:p>
          <a:p>
            <a:pPr lvl="1"/>
            <a:r>
              <a:rPr lang="es-ES_tradnl" i="1" noProof="0" dirty="0"/>
              <a:t>comprender esto es el objetivo más importante de la evaluación.</a:t>
            </a:r>
          </a:p>
          <a:p>
            <a:pPr lvl="1"/>
            <a:r>
              <a:rPr lang="es-ES_tradnl" i="1" noProof="0" dirty="0"/>
              <a:t>para esto, el o la asistente social debe recopilar información sobre los ocho elementos del interés superior que se incluyen en el formulario de evaluación. </a:t>
            </a:r>
          </a:p>
          <a:p>
            <a:pPr lvl="0"/>
            <a:r>
              <a:rPr lang="es-ES_tradnl" i="1" noProof="0" dirty="0"/>
              <a:t>Cada uno de estos elementos puede ser un factor de protección (fortaleza), o la ausencia de uno de ellos puede ser un factor de riesgo:</a:t>
            </a:r>
          </a:p>
          <a:p>
            <a:pPr lvl="1"/>
            <a:r>
              <a:rPr lang="es-ES_tradnl" i="1" noProof="0" dirty="0"/>
              <a:t>por ejemplo, si el/la menor vive con su familia y recibe cuidados y atención, ese sería un factor de protección (fortaleza) importante. </a:t>
            </a:r>
          </a:p>
          <a:p>
            <a:pPr lvl="1"/>
            <a:r>
              <a:rPr lang="es-ES_tradnl" i="1" noProof="0" dirty="0"/>
              <a:t>sin embargo, cuando un/a menor no está acompañado/a y aún no dispone de una modalidad de acogida estable, este es un factor de riesgo importante. </a:t>
            </a:r>
          </a:p>
          <a:p>
            <a:pPr lvl="1"/>
            <a:r>
              <a:rPr lang="es-ES_tradnl" i="1" noProof="0" dirty="0"/>
              <a:t>estamos hablando del mismo aspecto (modalidad de acogida, entorno de vida y familia), pero según la situación, puede ser un factor de protección (fortaleza) o un factor de riesgo.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r>
              <a:rPr lang="es-ES_tradnl" i="1" u="none" noProof="0" dirty="0"/>
              <a:t>¿Hay alguna pregunta o alguien necesita una aclaración?</a:t>
            </a:r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A47A1F5-4058-F6D4-1D01-F85017A266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BE90464-FC21-81EF-A34B-180CDF4AA57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53973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  <a:endParaRPr lang="es-ES_tradnl" noProof="0" dirty="0"/>
          </a:p>
          <a:p>
            <a:r>
              <a:rPr lang="es-ES_tradnl" i="1" noProof="0" dirty="0"/>
              <a:t>Estas son algunas formas en las que podemos obtener y recopilar información sobre los aspectos de la evaluación:</a:t>
            </a:r>
          </a:p>
          <a:p>
            <a:pPr lvl="1"/>
            <a:r>
              <a:rPr lang="es-ES_tradnl" i="1" noProof="0" dirty="0"/>
              <a:t>Hablar con el/la menor, los padres o cuidadores y escucharlos/as.</a:t>
            </a:r>
          </a:p>
          <a:p>
            <a:pPr lvl="1"/>
            <a:r>
              <a:rPr lang="es-ES_tradnl" i="1" noProof="0" dirty="0"/>
              <a:t>Observar la comunicación no verbal.</a:t>
            </a:r>
          </a:p>
          <a:p>
            <a:pPr lvl="1"/>
            <a:r>
              <a:rPr lang="es-ES_tradnl" i="1" noProof="0" dirty="0"/>
              <a:t>Observar la interacción entre el/la menor, los padres o cuidadores.</a:t>
            </a:r>
          </a:p>
          <a:p>
            <a:pPr lvl="1"/>
            <a:r>
              <a:rPr lang="es-ES_tradnl" i="1" noProof="0" dirty="0"/>
              <a:t>Formularios de remisión o expedientes sobre el/la menor, que proporcionen los padres o cuidadores.</a:t>
            </a:r>
          </a:p>
          <a:p>
            <a:pPr lvl="1"/>
            <a:r>
              <a:rPr lang="es-ES_tradnl" i="1" noProof="0" dirty="0"/>
              <a:t>Hablar con otras personas importantes en la vida del menor (familia extensa, adulto de confianza, profesores, profesionales de la salud, etc.).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3245639-6F2F-458B-F7D4-E5B33FDFE9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89ADF23-E074-55F6-4C60-E25A56761B0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40830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  <a:endParaRPr lang="es-ES_tradnl" noProof="0" dirty="0"/>
          </a:p>
          <a:p>
            <a:r>
              <a:rPr lang="es-ES_tradnl" noProof="0" dirty="0"/>
              <a:t>Guíe a los/as participantes a las </a:t>
            </a:r>
            <a:r>
              <a:rPr lang="es-ES_tradnl" b="1" noProof="0" dirty="0"/>
              <a:t>páginas 122-123 del Cuaderno de ejercicios: Aspectos que deben evaluarse.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noProof="0" dirty="0"/>
              <a:t>Divida a los/as participantes en 8 grupos pequeños (de 2 a 3 personas por grupo).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noProof="0" dirty="0"/>
              <a:t>Asígnele a cada grupo un elemento/aspecto para evaluar.</a:t>
            </a:r>
          </a:p>
          <a:p>
            <a:r>
              <a:rPr lang="es-ES_tradnl" i="1" noProof="0" dirty="0"/>
              <a:t>En sus grupos:</a:t>
            </a:r>
            <a:endParaRPr lang="es-ES_tradnl" noProof="0" dirty="0"/>
          </a:p>
          <a:p>
            <a:pPr lvl="1"/>
            <a:r>
              <a:rPr lang="es-ES_tradnl" i="1" noProof="0" dirty="0"/>
              <a:t>Imagínense que se reúnen con Amina y su madre.</a:t>
            </a:r>
          </a:p>
          <a:p>
            <a:pPr lvl="1"/>
            <a:r>
              <a:rPr lang="es-ES_tradnl" i="1" noProof="0" dirty="0"/>
              <a:t>Para preparar la evaluación, deben hacer una lista de preguntas que podrían utilizar en caso de que el aspecto (elemento) no surja de forma espontánea en la evaluación. </a:t>
            </a:r>
          </a:p>
          <a:p>
            <a:pPr lvl="1"/>
            <a:r>
              <a:rPr lang="es-ES_tradnl" i="1" noProof="0" dirty="0"/>
              <a:t>En la lista también deben incluir ejemplos de cosas que deban observar con atención durante la reunión.</a:t>
            </a:r>
            <a:endParaRPr lang="es-ES_tradnl" noProof="0" dirty="0"/>
          </a:p>
          <a:p>
            <a:pPr lvl="1"/>
            <a:r>
              <a:rPr lang="es-ES_tradnl" i="1" noProof="0" dirty="0"/>
              <a:t>Propongan ejemplos de preguntas y cosas por observar para intentar tener una mejor comprensión de ese aspecto y poder recopilar información. 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EN GRUPO (15 minutos)</a:t>
            </a:r>
          </a:p>
          <a:p>
            <a:r>
              <a:rPr lang="es-ES_tradnl" noProof="0" dirty="0"/>
              <a:t>Dé 15 minutos a los/as participantes para hacer la actividad.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(15 minutos)</a:t>
            </a:r>
          </a:p>
          <a:p>
            <a:r>
              <a:rPr lang="es-ES_tradnl" noProof="0" dirty="0"/>
              <a:t>Pídale a cada grupo que comparta sus respuestas sobre el aspecto a evaluar que les tocó.</a:t>
            </a:r>
          </a:p>
          <a:p>
            <a:pPr lvl="0"/>
            <a:r>
              <a:rPr lang="es-ES_tradnl" noProof="0" dirty="0"/>
              <a:t>Deje que otros/as participantes aporten sus ideas.</a:t>
            </a:r>
          </a:p>
          <a:p>
            <a:pPr lvl="0"/>
            <a:r>
              <a:rPr lang="es-ES_tradnl" noProof="0" dirty="0"/>
              <a:t>Haga un repaso y complemente a partir de las siguientes diapositivas.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/>
              <a:t>Tengan en cuenta que estos son ejemplos a nivel general: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/>
              <a:t>Los/as menores se desarrollan y sufren distintos tipos de violencia.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B08873C-C667-1904-1AB1-ACE16097E6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763840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Complemente las respuestas de los/as participantes con la diapositiva.</a:t>
            </a:r>
          </a:p>
          <a:p>
            <a:endParaRPr lang="es-ES_tradnl" noProof="0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26</a:t>
            </a:fld>
            <a:endParaRPr lang="en-US" sz="1200" dirty="0">
              <a:latin typeface="+mn-lt"/>
            </a:endParaRP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C2EF5C45-16EE-FF15-8838-40CD466410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4244109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Complemente las respuestas de los/as participantes con la diapositiva.</a:t>
            </a:r>
          </a:p>
          <a:p>
            <a:endParaRPr lang="es-ES_tradnl" noProof="0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27</a:t>
            </a:fld>
            <a:endParaRPr lang="en-US" sz="1200" dirty="0">
              <a:latin typeface="+mn-lt"/>
            </a:endParaRP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01DE9435-C1AE-CCB6-7C33-05B3DA49C3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6025156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Complemente las respuestas de los/as participantes con la diapositiva.</a:t>
            </a:r>
          </a:p>
          <a:p>
            <a:endParaRPr lang="es-ES_tradnl" noProof="0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28</a:t>
            </a:fld>
            <a:endParaRPr lang="en-US" sz="1200" dirty="0">
              <a:latin typeface="+mn-lt"/>
            </a:endParaRP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677F4842-004C-F653-D219-6AFAF63A39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58583232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Complemente las respuesta de los/as participantes con la diapositiva.</a:t>
            </a:r>
          </a:p>
          <a:p>
            <a:endParaRPr lang="es-ES_tradnl" noProof="0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29</a:t>
            </a:fld>
            <a:endParaRPr lang="en-US" sz="1200" dirty="0">
              <a:latin typeface="+mn-lt"/>
            </a:endParaRP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FE0E4ED2-F215-BF82-292D-E4A434EAFA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65240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>
                <a:sym typeface="Arial"/>
              </a:rPr>
              <a:t>EXPLICAR</a:t>
            </a:r>
          </a:p>
          <a:p>
            <a:r>
              <a:rPr lang="es-ES_tradnl" noProof="0" dirty="0"/>
              <a:t>Presente el contenido de la diapositiva</a:t>
            </a:r>
            <a:r>
              <a:rPr lang="es-ES_tradnl" dirty="0">
                <a:sym typeface="Helvetica Neue"/>
              </a:rPr>
              <a:t>.</a:t>
            </a:r>
          </a:p>
          <a:p>
            <a:r>
              <a:rPr lang="es-ES_tradnl" i="1" dirty="0">
                <a:sym typeface="Arial"/>
              </a:rPr>
              <a:t>Los/as asistentes sociales deben atender las necesidades de los/as menores y de su familia de forma adecuada, sistemática y oportuna. </a:t>
            </a:r>
          </a:p>
          <a:p>
            <a:r>
              <a:rPr lang="es-ES_tradnl" i="1" dirty="0">
                <a:sym typeface="Arial"/>
              </a:rPr>
              <a:t>Para lograrlo, el/la asistente social debe comprender la situación de cada menor e identificar sus necesidades. </a:t>
            </a:r>
          </a:p>
          <a:p>
            <a:r>
              <a:rPr lang="es-ES_tradnl" i="1" dirty="0">
                <a:sym typeface="Arial"/>
              </a:rPr>
              <a:t>Esto es lo que buscamos durante al hacer una evaluación exhaustiva.</a:t>
            </a:r>
          </a:p>
          <a:p>
            <a:endParaRPr lang="es-ES_tradnl" dirty="0"/>
          </a:p>
          <a:p>
            <a:endParaRPr lang="es-ES_tradnl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F03AF7E-E63B-4799-ED94-ACF1381C52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85EFA41-DFDA-DF3D-5338-778823B78B4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949250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ADAPTAR AL CONTEXTO</a:t>
            </a:r>
          </a:p>
          <a:p>
            <a:r>
              <a:rPr lang="es-ES_tradnl" noProof="0" dirty="0"/>
              <a:t>Hay distintas alternativas para realizar este juego de rol y para adaptarlo a los/as participantes:</a:t>
            </a:r>
          </a:p>
          <a:p>
            <a:pPr marL="685800" lvl="1" indent="-228600">
              <a:buFont typeface="+mj-lt"/>
              <a:buAutoNum type="arabicPeriod"/>
            </a:pPr>
            <a:r>
              <a:rPr lang="es-ES_tradnl" noProof="0" dirty="0"/>
              <a:t>Que los/as facilitadores hagan una demostración del juego de rol y los/as participantes lo hagan después;   </a:t>
            </a:r>
          </a:p>
          <a:p>
            <a:pPr marL="685800" lvl="1" indent="-228600">
              <a:buFont typeface="+mj-lt"/>
              <a:buAutoNum type="arabicPeriod"/>
            </a:pPr>
            <a:r>
              <a:rPr lang="es-ES_tradnl" noProof="0" dirty="0"/>
              <a:t>Que los/as facilitadores inviten a 3 voluntarios/as a hacer la demostración;</a:t>
            </a:r>
          </a:p>
          <a:p>
            <a:pPr marL="685800" lvl="1" indent="-228600">
              <a:buFont typeface="+mj-lt"/>
              <a:buAutoNum type="arabicPeriod"/>
            </a:pPr>
            <a:r>
              <a:rPr lang="es-ES_tradnl" noProof="0" dirty="0"/>
              <a:t>Que el/la facilitadora divida a los/as participantes en grupos de 3, y que cada grupo practique el juego de rol.</a:t>
            </a:r>
            <a:endParaRPr lang="es-ES_tradnl" b="1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_tradnl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b="1" dirty="0"/>
          </a:p>
          <a:p>
            <a:pPr marL="0" indent="0">
              <a:buNone/>
            </a:pPr>
            <a:r>
              <a:rPr lang="es-ES_tradnl" b="1" dirty="0"/>
              <a:t>JUEGO DE ROL (10 minutos)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dirty="0"/>
              <a:t>Guíe a los/as participantes a la </a:t>
            </a:r>
            <a:r>
              <a:rPr lang="es-ES_tradnl" b="1" dirty="0"/>
              <a:t>página 124-125 del Libro de ejercicios: Juego de rol - Evaluación exhaustiva.</a:t>
            </a:r>
          </a:p>
          <a:p>
            <a:r>
              <a:rPr lang="es-ES_tradnl" i="0" noProof="0" dirty="0"/>
              <a:t>Instrucciones para los/as participantes:</a:t>
            </a:r>
          </a:p>
          <a:p>
            <a:pPr lvl="1"/>
            <a:r>
              <a:rPr lang="es-ES_tradnl" i="1" noProof="0" dirty="0"/>
              <a:t>Hagan su mejor esfuerzo por participar en la actividad;</a:t>
            </a:r>
          </a:p>
          <a:p>
            <a:pPr lvl="1"/>
            <a:r>
              <a:rPr lang="es-ES_tradnl" i="1" noProof="0" dirty="0"/>
              <a:t>No sientan vergüenza;</a:t>
            </a:r>
          </a:p>
          <a:p>
            <a:pPr lvl="1"/>
            <a:r>
              <a:rPr lang="es-ES_tradnl" i="1" noProof="0" dirty="0"/>
              <a:t>Sean conscientes de la importancia de practicar cómo tener esta conversación. </a:t>
            </a:r>
            <a:endParaRPr lang="es-ES_tradnl" b="0" noProof="0" dirty="0"/>
          </a:p>
          <a:p>
            <a:pPr marL="171450" indent="-171450"/>
            <a:r>
              <a:rPr lang="es-ES_tradnl" b="0" noProof="0" dirty="0"/>
              <a:t>Los/as participantes deben escoger su personaje y prepararse antes de realizar la actividad.</a:t>
            </a:r>
          </a:p>
          <a:p>
            <a:pPr marL="0" indent="0">
              <a:buNone/>
            </a:pPr>
            <a:endParaRPr lang="es-ES_trad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_tradnl" b="1" dirty="0"/>
              <a:t>DEBATE GENERAL (20 minutos)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/>
              <a:t>¿Cómo adaptaron su lenguaje en función de la edad y la etapa de desarrollo del menor</a:t>
            </a:r>
            <a:r>
              <a:rPr lang="es-ES_tradnl" i="1" dirty="0"/>
              <a:t>? </a:t>
            </a:r>
          </a:p>
          <a:p>
            <a:pPr lvl="0"/>
            <a:r>
              <a:rPr lang="es-ES_tradnl" i="1" dirty="0"/>
              <a:t>¿Qué preguntas le hicieron a Amina?</a:t>
            </a:r>
          </a:p>
          <a:p>
            <a:pPr lvl="0"/>
            <a:r>
              <a:rPr lang="es-ES_tradnl" i="1" dirty="0"/>
              <a:t>¿Cuál fue su reacción cuando Amina les dijo que no comía ni dormía bien?</a:t>
            </a:r>
          </a:p>
          <a:p>
            <a:pPr lvl="0"/>
            <a:r>
              <a:rPr lang="es-ES_tradnl" i="1" dirty="0"/>
              <a:t>¿Cuál fue su reacción al enterarse del deseo de la madre de Amina de enviarla a la escuela y no poder hacerlo por falta de dinero? </a:t>
            </a:r>
          </a:p>
          <a:p>
            <a:pPr lvl="0"/>
            <a:r>
              <a:rPr lang="es-ES_tradnl" i="1" dirty="0"/>
              <a:t>¿Qué los llevó a pensar que podría haber cosas positivas para Amina y su familia?</a:t>
            </a:r>
          </a:p>
          <a:p>
            <a:r>
              <a:rPr lang="es-ES_tradnl" dirty="0"/>
              <a:t>Propicie un breve debate, repase las respuestas y complemente.</a:t>
            </a:r>
          </a:p>
          <a:p>
            <a:r>
              <a:rPr lang="es-ES_tradnl" i="1" dirty="0"/>
              <a:t>Recordemos que las preguntas deben utilizarse con cuidado y moderación:</a:t>
            </a:r>
          </a:p>
          <a:p>
            <a:pPr lvl="1"/>
            <a:r>
              <a:rPr lang="es-ES_tradnl" i="1" dirty="0"/>
              <a:t>el rol del asistente social no es interrogar al menor y a su familia ni marcar casillas en formularios extensos.</a:t>
            </a:r>
          </a:p>
          <a:p>
            <a:pPr lvl="1"/>
            <a:r>
              <a:rPr lang="es-ES_tradnl" i="1" dirty="0"/>
              <a:t>lo que realmente deben hacer los/as asistentes sociales es interactuar con el/la menor y su familia de forma natural y comprensiva.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77A2AA1-BE9C-5C2A-E36F-BDF29A609B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38DE6B2-3734-3261-5C83-039FE81D867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96914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Helvetica Neue"/>
              </a:rPr>
              <a:t>EXPLICAR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863C366-59FA-27BA-29AA-9646CB688C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AEB5839-D9A2-3CD7-C4F3-B33721E2EF8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08351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Después de la evaluación exhaustiva con Amina y su madre, pasaremos al análisis de riesgos para la protección de la infancia. </a:t>
            </a:r>
            <a:endParaRPr lang="es-ES_tradnl" noProof="0" dirty="0"/>
          </a:p>
          <a:p>
            <a:r>
              <a:rPr lang="es-ES_tradnl" noProof="0" dirty="0"/>
              <a:t>Divida a los/as participantes en grupos de 3 a 5 personas.</a:t>
            </a:r>
          </a:p>
          <a:p>
            <a:r>
              <a:rPr lang="es-ES_tradnl" noProof="0" dirty="0"/>
              <a:t>Guíe a los/as participantes a la </a:t>
            </a:r>
            <a:r>
              <a:rPr lang="es-ES_tradnl" b="1" noProof="0" dirty="0"/>
              <a:t>página 126 del Cuaderno de ejercicios: Análisis de riesgos de protección de la infancia.</a:t>
            </a:r>
          </a:p>
          <a:p>
            <a:r>
              <a:rPr lang="es-ES_tradnl" i="1" noProof="0" dirty="0"/>
              <a:t>En sus grupos: </a:t>
            </a:r>
          </a:p>
          <a:p>
            <a:pPr lvl="1"/>
            <a:r>
              <a:rPr lang="es-ES_tradnl" i="1" noProof="0" dirty="0"/>
              <a:t>Lleven a cabo el análisis del riesgo de protección de la infancia a partir de la información sobre los personajes en el juego de rol (</a:t>
            </a:r>
            <a:r>
              <a:rPr lang="es-ES_tradnl" b="1" i="1" noProof="0" dirty="0"/>
              <a:t>página 101, página 107 </a:t>
            </a:r>
            <a:r>
              <a:rPr lang="es-ES_tradnl" i="1" noProof="0" dirty="0"/>
              <a:t>y </a:t>
            </a:r>
            <a:r>
              <a:rPr lang="es-ES_tradnl" b="1" i="1" noProof="0" dirty="0"/>
              <a:t>páginas 124-145</a:t>
            </a:r>
            <a:r>
              <a:rPr lang="es-ES_tradnl" i="1" noProof="0" dirty="0"/>
              <a:t>).</a:t>
            </a:r>
          </a:p>
          <a:p>
            <a:pPr lvl="1"/>
            <a:r>
              <a:rPr lang="es-ES_tradnl" i="1" noProof="0" dirty="0"/>
              <a:t>Llenen el gráfico modelo, escribiendo las vulnerabilidades, los problemas de protección de la infancia, las fortalezas y la atención y el apoyo que recibe Amina.</a:t>
            </a:r>
          </a:p>
          <a:p>
            <a:pPr lvl="1"/>
            <a:r>
              <a:rPr lang="es-ES_tradnl" i="1" noProof="0" dirty="0"/>
              <a:t>Deben hacerlo únicamente a partir de la información que conocemos. No hay que inventar ni hacer suposiciones.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EN GRUPO (10 minutos)</a:t>
            </a:r>
          </a:p>
          <a:p>
            <a:r>
              <a:rPr lang="es-ES_tradnl" noProof="0" dirty="0"/>
              <a:t>Dé 10 minutos a los/as participantes para hacer la actividad.</a:t>
            </a:r>
          </a:p>
          <a:p>
            <a:r>
              <a:rPr lang="es-ES_tradnl" noProof="0" dirty="0"/>
              <a:t>Mientras los/as participantes trabajan, dibuje el gráfico modelo en el rotafolio.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noProof="0" dirty="0"/>
              <a:t>Pídale a un/a voluntario/a de cada grupo que comparta los factores de protección (fortalezas) que han identificado (distinguir entre las fortalezas del menor y los cuidados y atención que recibe) o los factores de riesgo (preocupaciones e inquietudes sobre su seguridad). </a:t>
            </a:r>
          </a:p>
          <a:p>
            <a:r>
              <a:rPr lang="es-ES_tradnl" noProof="0" dirty="0"/>
              <a:t>Escriba las respuestas en el rotafolio donde dibujó el gráfico.</a:t>
            </a:r>
          </a:p>
          <a:p>
            <a:r>
              <a:rPr lang="es-ES_tradnl" noProof="0" dirty="0"/>
              <a:t>Haga un repaso y complemente las respuestas de los/as participantes a partir de la siguiente diapositiva.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b="1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C820F86-BEEC-621B-A35F-5F2D3614D3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1312357-AADD-5B3F-3E8D-DCB18D784EC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111579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marL="0" indent="0">
              <a:buNone/>
            </a:pPr>
            <a:r>
              <a:rPr lang="es-ES_tradnl" b="1" noProof="0" dirty="0"/>
              <a:t>POSIBLES RESPUESTAS</a:t>
            </a:r>
          </a:p>
          <a:p>
            <a:pPr lvl="0"/>
            <a:r>
              <a:rPr lang="es-ES_tradnl" b="1" noProof="0" dirty="0"/>
              <a:t>Vulnerabilidades: </a:t>
            </a:r>
          </a:p>
          <a:p>
            <a:pPr lvl="1"/>
            <a:r>
              <a:rPr lang="es-ES_tradnl" noProof="0" dirty="0"/>
              <a:t>Edad (12 años).</a:t>
            </a:r>
          </a:p>
          <a:p>
            <a:pPr lvl="1"/>
            <a:r>
              <a:rPr lang="es-ES_tradnl" noProof="0" dirty="0"/>
              <a:t>Sexo femenino.</a:t>
            </a:r>
          </a:p>
          <a:p>
            <a:pPr lvl="1"/>
            <a:r>
              <a:rPr lang="es-ES_tradnl" noProof="0" dirty="0"/>
              <a:t>Pobreza.</a:t>
            </a:r>
          </a:p>
          <a:p>
            <a:pPr lvl="1"/>
            <a:r>
              <a:rPr lang="es-ES_tradnl" noProof="0" dirty="0"/>
              <a:t>Angustia (ansiedad, miedo).</a:t>
            </a:r>
          </a:p>
          <a:p>
            <a:pPr lvl="1"/>
            <a:r>
              <a:rPr lang="es-ES_tradnl" noProof="0" dirty="0"/>
              <a:t>Hogar monoparental.</a:t>
            </a:r>
          </a:p>
          <a:p>
            <a:pPr lvl="1"/>
            <a:r>
              <a:rPr lang="es-ES_tradnl" noProof="0" dirty="0"/>
              <a:t>No asiste a la escuela.</a:t>
            </a:r>
          </a:p>
          <a:p>
            <a:pPr lvl="0"/>
            <a:r>
              <a:rPr lang="es-ES_tradnl" b="1" noProof="0" dirty="0"/>
              <a:t>Preocupaciones en materia de protección de la infancia: </a:t>
            </a:r>
          </a:p>
          <a:p>
            <a:pPr lvl="1"/>
            <a:r>
              <a:rPr lang="es-ES_tradnl" i="0" noProof="0" dirty="0"/>
              <a:t>Acercamientos (</a:t>
            </a:r>
            <a:r>
              <a:rPr lang="es-ES_tradnl" i="1" noProof="0" dirty="0"/>
              <a:t>grooming</a:t>
            </a:r>
            <a:r>
              <a:rPr lang="es-ES_tradnl" i="0" noProof="0" dirty="0"/>
              <a:t>)</a:t>
            </a:r>
            <a:r>
              <a:rPr lang="es-ES_tradnl" noProof="0" dirty="0"/>
              <a:t> por parte de un hombre viudo (empleador).</a:t>
            </a:r>
          </a:p>
          <a:p>
            <a:pPr lvl="1"/>
            <a:r>
              <a:rPr lang="es-ES_tradnl" noProof="0" dirty="0"/>
              <a:t>Riesgo de abusos sexuales o incluso de matrimonio infantil.</a:t>
            </a:r>
          </a:p>
          <a:p>
            <a:pPr lvl="1"/>
            <a:r>
              <a:rPr lang="es-ES_tradnl" noProof="0" dirty="0"/>
              <a:t>Trabajo infantil (la menor no va a la escuela).</a:t>
            </a:r>
          </a:p>
          <a:p>
            <a:pPr lvl="0"/>
            <a:r>
              <a:rPr lang="es-ES_tradnl" b="1" noProof="0" dirty="0"/>
              <a:t>Fortalezas: </a:t>
            </a:r>
          </a:p>
          <a:p>
            <a:pPr lvl="1"/>
            <a:r>
              <a:rPr lang="es-ES_tradnl" noProof="0" dirty="0"/>
              <a:t>Buenas capacidades físicas (no se mencionan dificultades funcionales).</a:t>
            </a:r>
          </a:p>
          <a:p>
            <a:pPr lvl="1"/>
            <a:r>
              <a:rPr lang="es-ES_tradnl" noProof="0" dirty="0"/>
              <a:t>Terminó la escuela primaria.</a:t>
            </a:r>
          </a:p>
          <a:p>
            <a:pPr lvl="1"/>
            <a:r>
              <a:rPr lang="es-ES_tradnl" noProof="0" dirty="0"/>
              <a:t>Debe saber leer y escribir.</a:t>
            </a:r>
          </a:p>
          <a:p>
            <a:pPr lvl="1"/>
            <a:r>
              <a:rPr lang="es-ES_tradnl" noProof="0" dirty="0"/>
              <a:t>Cuida a su familia. </a:t>
            </a:r>
          </a:p>
          <a:p>
            <a:pPr lvl="1"/>
            <a:r>
              <a:rPr lang="es-ES_tradnl" noProof="0" dirty="0"/>
              <a:t>Es capaz de expresar sus emociones (siente miedo).</a:t>
            </a:r>
          </a:p>
          <a:p>
            <a:pPr lvl="0"/>
            <a:r>
              <a:rPr lang="es-ES_tradnl" b="1" noProof="0" dirty="0"/>
              <a:t>Cuidados y apoyo: </a:t>
            </a:r>
          </a:p>
          <a:p>
            <a:pPr lvl="1"/>
            <a:r>
              <a:rPr lang="es-ES_tradnl" noProof="0" dirty="0"/>
              <a:t>Vive con su madre y sus hermanos.</a:t>
            </a:r>
          </a:p>
          <a:p>
            <a:pPr lvl="1"/>
            <a:r>
              <a:rPr lang="es-ES_tradnl" noProof="0" dirty="0"/>
              <a:t>Buena relación con su tía.</a:t>
            </a:r>
          </a:p>
          <a:p>
            <a:pPr lvl="1"/>
            <a:r>
              <a:rPr lang="es-ES_tradnl" noProof="0" dirty="0"/>
              <a:t>Interacción con otros miembros de la comunidad (remisión a la gestión de casos).</a:t>
            </a:r>
          </a:p>
          <a:p>
            <a:pPr lvl="1"/>
            <a:endParaRPr lang="es-ES_tradnl" noProof="0" dirty="0"/>
          </a:p>
          <a:p>
            <a:endParaRPr lang="es-ES_tradnl" noProof="0" dirty="0"/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1312357-AADD-5B3F-3E8D-DCB18D784EC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21919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EXPLICAR</a:t>
            </a:r>
          </a:p>
          <a:p>
            <a:r>
              <a:rPr lang="es-ES_tradnl" dirty="0">
                <a:sym typeface="Helvetica Neue"/>
              </a:rPr>
              <a:t>Presente el contenido de la diapositiva.</a:t>
            </a:r>
          </a:p>
          <a:p>
            <a:pPr lvl="0"/>
            <a:r>
              <a:rPr lang="es-ES_tradnl" i="1" dirty="0"/>
              <a:t>Los/as asistentes sociales siempre deben adoptar un enfoque basado en el interés superior y tener en cuenta todos los factores que influyen en su seguridad y bienestar. </a:t>
            </a:r>
          </a:p>
          <a:p>
            <a:pPr lvl="0"/>
            <a:r>
              <a:rPr lang="es-ES_tradnl" i="1" noProof="0" dirty="0"/>
              <a:t>Los </a:t>
            </a:r>
            <a:r>
              <a:rPr lang="es-ES_tradnl" i="1" dirty="0"/>
              <a:t>factores de riesgo y de protección (fortalezas) se deben analizar para establecer qué necesita el/la menor.</a:t>
            </a:r>
            <a:endParaRPr lang="es-ES_tradnl" dirty="0"/>
          </a:p>
          <a:p>
            <a:r>
              <a:rPr lang="es-ES_tradnl" i="1" dirty="0">
                <a:sym typeface="Helvetica Neue"/>
              </a:rPr>
              <a:t>¿Hay alguna pregunta o alguien necesita una aclaración?</a:t>
            </a:r>
            <a:endParaRPr lang="es-ES_tradnl" i="1" dirty="0">
              <a:sym typeface="Calibri"/>
            </a:endParaRPr>
          </a:p>
          <a:p>
            <a:r>
              <a:rPr lang="es-ES_tradnl" i="1" dirty="0"/>
              <a:t>En la próxima sesión veremos cómo analizar las necesidades del menor una vez hemos identificado los problemas que está enfrentando.</a:t>
            </a:r>
          </a:p>
          <a:p>
            <a:endParaRPr lang="es-ES_tradnl" dirty="0"/>
          </a:p>
          <a:p>
            <a:endParaRPr lang="es-ES_tradnl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66B51DD-F385-826C-C13E-88CA6AB548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8742E14-DF90-70AE-9C7B-1B29E394041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93793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4 </a:t>
            </a:r>
            <a:br>
              <a:rPr lang="es-ES_tradnl" b="1" noProof="0" dirty="0"/>
            </a:br>
            <a:r>
              <a:rPr lang="es-ES_tradnl" b="1" noProof="0" dirty="0"/>
              <a:t>DURACIÓN: 1h30</a:t>
            </a:r>
          </a:p>
          <a:p>
            <a:pPr marL="0" indent="0">
              <a:buNone/>
            </a:pPr>
            <a:r>
              <a:rPr lang="es-ES_tradnl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  <a:endParaRPr lang="es-ES_tradnl" noProof="0" dirty="0"/>
          </a:p>
          <a:p>
            <a:r>
              <a:rPr lang="es-ES_tradnl" i="1" noProof="0" dirty="0"/>
              <a:t>Ya vimos distintas estrategias para obtener información sobre los elementos de interés superior del menor:</a:t>
            </a:r>
          </a:p>
          <a:p>
            <a:pPr lvl="1"/>
            <a:r>
              <a:rPr lang="es-ES_tradnl" i="1" noProof="0" dirty="0"/>
              <a:t>estos elementos o aspectos pueden constituir factores de riesgo o factores de protección (fortaleza) dependiendo de la situación.</a:t>
            </a:r>
          </a:p>
          <a:p>
            <a:pPr lvl="1"/>
            <a:r>
              <a:rPr lang="es-ES_tradnl" i="1" noProof="0" dirty="0"/>
              <a:t>A partir de esa información, los/as asistentes sociales pueden determinar el nivel de riesgo de un caso.</a:t>
            </a:r>
          </a:p>
          <a:p>
            <a:r>
              <a:rPr lang="es-ES_tradnl" i="1" noProof="0" dirty="0"/>
              <a:t>En esta sesión aprenderemos a resumir y sacar conclusiones a partir del análisis de riesgos.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A70723D-1442-492A-0668-A6DF4ED821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CE9DFCE-7E03-9153-CE67-C78E23D9641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15492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El nivel de riesgo del caso del menor determina los plazos para cada etapa/paso en la gestión de caso.</a:t>
            </a:r>
          </a:p>
          <a:p>
            <a:pPr lvl="0"/>
            <a:r>
              <a:rPr lang="es-ES_tradnl" i="1" noProof="0" dirty="0"/>
              <a:t>Los/as menores con alto riesgo de sufrir daños deben tener prioridad sobre los/as menores con menor riesgo de sufrir daños.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pPr lvl="0"/>
            <a:r>
              <a:rPr lang="es-ES_tradnl" i="1" noProof="0" dirty="0"/>
              <a:t>Alto: inmediatamente después del registro, antes de concluir el encuentro.</a:t>
            </a:r>
          </a:p>
          <a:p>
            <a:pPr lvl="0"/>
            <a:r>
              <a:rPr lang="es-ES_tradnl" i="1" noProof="0" dirty="0"/>
              <a:t>Medio: en los 3 días siguientes a la inscripción.</a:t>
            </a:r>
          </a:p>
          <a:p>
            <a:pPr lvl="0"/>
            <a:r>
              <a:rPr lang="es-ES_tradnl" i="1" noProof="0" dirty="0"/>
              <a:t>Bajo: máximo1 semana después de registrar al menor</a:t>
            </a:r>
          </a:p>
          <a:p>
            <a:endParaRPr lang="es-ES_tradnl" noProof="0" dirty="0"/>
          </a:p>
          <a:p>
            <a:endParaRPr lang="es-ES_tradnl" noProof="0" dirty="0">
              <a:sym typeface="Helvetica Neue Light"/>
            </a:endParaRPr>
          </a:p>
          <a:p>
            <a:endParaRPr lang="es-ES_tradnl" noProof="0" dirty="0"/>
          </a:p>
          <a:p>
            <a:pPr lvl="1"/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FE300F2-17B2-B341-AB4B-DB854A3FE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0211ABD-12B7-3822-6F02-BBBDA8BB954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36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Vamos a concluir esta sesión revisando al formulario de evaluación.</a:t>
            </a:r>
          </a:p>
          <a:p>
            <a:r>
              <a:rPr lang="es-ES_tradnl" noProof="0" dirty="0"/>
              <a:t>Guíe a los/as participantes a la </a:t>
            </a:r>
            <a:r>
              <a:rPr lang="es-ES_tradnl" b="1" noProof="0" dirty="0"/>
              <a:t>página 127-131 del Cuaderno de ejercicios: Formulario de evaluación.</a:t>
            </a:r>
          </a:p>
          <a:p>
            <a:r>
              <a:rPr lang="es-ES_tradnl" i="1" noProof="0" dirty="0"/>
              <a:t>En grupos:</a:t>
            </a:r>
          </a:p>
          <a:p>
            <a:pPr lvl="1"/>
            <a:r>
              <a:rPr lang="es-ES_tradnl" i="1" noProof="0" dirty="0"/>
              <a:t>Llenen el formulario de evaluación de Amina.</a:t>
            </a:r>
          </a:p>
          <a:p>
            <a:pPr lvl="1"/>
            <a:r>
              <a:rPr lang="es-ES_tradnl" i="1" noProof="0" dirty="0"/>
              <a:t>Utilizaremos el formulario en el próximo módulo sobre la elaboración del plan de casos.</a:t>
            </a:r>
          </a:p>
          <a:p>
            <a:pPr lvl="1"/>
            <a:r>
              <a:rPr lang="es-ES_tradnl" i="1" noProof="0" dirty="0"/>
              <a:t>No olviden documentar la información de forma segura, objetiva, respetuosa, atenta y centrada en el/la menor.</a:t>
            </a:r>
          </a:p>
          <a:p>
            <a:pPr lvl="1"/>
            <a:r>
              <a:rPr lang="es-ES_tradnl" i="1" noProof="0" dirty="0"/>
              <a:t>No olviden llenar todas las secciones del formulario de evaluación.</a:t>
            </a:r>
          </a:p>
          <a:p>
            <a:pPr marL="0" lvl="0" indent="0">
              <a:buNone/>
            </a:pPr>
            <a:endParaRPr lang="es-ES_tradnl" noProof="0" dirty="0"/>
          </a:p>
          <a:p>
            <a:pPr marL="0" lvl="0" indent="0">
              <a:buNone/>
            </a:pPr>
            <a:r>
              <a:rPr lang="es-ES_tradnl" b="1" noProof="0" dirty="0"/>
              <a:t>ACTIVIDAD EN GRUPO (20 minutos)</a:t>
            </a:r>
          </a:p>
          <a:p>
            <a:r>
              <a:rPr lang="es-ES_tradnl" noProof="0" dirty="0"/>
              <a:t>Dé 20 minutos a los/as participantes para hacer la actividad.</a:t>
            </a:r>
          </a:p>
          <a:p>
            <a:r>
              <a:rPr lang="es-ES_tradnl" noProof="0" dirty="0"/>
              <a:t>Recorra el aula y supervise el trabajo de cada grupo.</a:t>
            </a:r>
          </a:p>
          <a:p>
            <a:pPr lvl="0"/>
            <a:r>
              <a:rPr lang="es-ES_tradnl" noProof="0" dirty="0"/>
              <a:t>Explique las secciones del formulario de evaluación si es necesario.</a:t>
            </a:r>
          </a:p>
          <a:p>
            <a:pPr lvl="0"/>
            <a:endParaRPr lang="es-ES_tradnl" noProof="0" dirty="0"/>
          </a:p>
          <a:p>
            <a:pPr marL="0" lv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noProof="0" dirty="0"/>
              <a:t>Revise y complemente los formularios de evaluación de cada grupo a partir de un ejemplo ya completado (</a:t>
            </a:r>
            <a:r>
              <a:rPr lang="es-ES_tradnl" b="1" noProof="0" dirty="0"/>
              <a:t>Guía del facilitador, página XX</a:t>
            </a:r>
            <a:r>
              <a:rPr lang="es-ES_tradnl" noProof="0" dirty="0"/>
              <a:t>).</a:t>
            </a:r>
          </a:p>
          <a:p>
            <a:endParaRPr lang="es-ES_tradnl" noProof="0" dirty="0"/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9EE1CF9-126F-05FE-1D37-6EA3AC0651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4F88FA5-D530-E8EC-2591-BD05DE11920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697608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Al examinar los factores de riesgo y de protección (fortalezas), el o la asistente social tendrá que concluir el análisis identificando lo que el/la menor necesita. </a:t>
            </a:r>
          </a:p>
          <a:p>
            <a:r>
              <a:rPr lang="es-ES_tradnl" i="1" noProof="0" dirty="0"/>
              <a:t>Es importante centrarse en identificar necesidades más que servicios:</a:t>
            </a:r>
          </a:p>
          <a:p>
            <a:pPr lvl="1"/>
            <a:r>
              <a:rPr lang="es-ES_tradnl" i="1" noProof="0" dirty="0"/>
              <a:t>por ejemplo, el derecho a educarse es una necesidad. Algunos servicios que podrían prestarse para responder a esa necesidad son: educación primaria o secundaria, formación profesional, prácticas.</a:t>
            </a:r>
          </a:p>
          <a:p>
            <a:pPr lvl="1"/>
            <a:r>
              <a:rPr lang="es-ES_tradnl" i="1" noProof="0" dirty="0"/>
              <a:t>por ejemplo, la modalidad de acogida alternativa es una necesidad. La acogida por familiares, la acogida residencial o la acogida familiar son algunos de los servicios que podrían responder a esa necesidad.</a:t>
            </a:r>
          </a:p>
          <a:p>
            <a:r>
              <a:rPr lang="es-ES_tradnl" i="1" noProof="0" dirty="0"/>
              <a:t>Al centrarse en las necesidades en lugar de los servicios, el o la asistente social podrá mantener una visión más abierta y considerar múltiples opciones.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DA8C15F-D36D-35AB-DBCB-ADB75E6FF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562E4E4-260E-DC12-61BC-8EE01EA068D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12170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A partir de la información recopilada y documentada en el formulario de evaluación, el o la asistente social tendrá que hacer un análisis para determinar las necesidades del menor:</a:t>
            </a:r>
          </a:p>
          <a:p>
            <a:pPr lvl="1"/>
            <a:r>
              <a:rPr lang="es-ES_tradnl" i="1" noProof="0" dirty="0"/>
              <a:t>en la diapositiva hay un resumen de las necesidades de un/a menor.</a:t>
            </a:r>
          </a:p>
          <a:p>
            <a:pPr lvl="1"/>
            <a:r>
              <a:rPr lang="es-ES_tradnl" i="1" noProof="0" dirty="0"/>
              <a:t>¿hay otras necesidades que deban añadirse?</a:t>
            </a:r>
          </a:p>
          <a:p>
            <a:pPr lvl="1"/>
            <a:r>
              <a:rPr lang="es-ES_tradnl" i="1" noProof="0" dirty="0"/>
              <a:t>algunas necesidades son más urgentes y deben priorizarse por encima de otras.</a:t>
            </a:r>
          </a:p>
          <a:p>
            <a:r>
              <a:rPr lang="es-ES_tradnl" noProof="0" dirty="0"/>
              <a:t>Guíe a los/as participantes a la </a:t>
            </a:r>
            <a:r>
              <a:rPr lang="es-ES_tradnl" b="1" noProof="0" dirty="0"/>
              <a:t>página 132 del Cuaderno de ejercicios: Priorización de las necesidades.</a:t>
            </a:r>
          </a:p>
          <a:p>
            <a:r>
              <a:rPr lang="es-ES_tradnl" noProof="0" dirty="0"/>
              <a:t>Divida a los/as participantes en parejas.</a:t>
            </a:r>
          </a:p>
          <a:p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Definan el orden de prioridad de estas necesidades.</a:t>
            </a:r>
          </a:p>
          <a:p>
            <a:pPr lvl="1"/>
            <a:r>
              <a:rPr lang="es-ES_tradnl" i="1" noProof="0" dirty="0"/>
              <a:t>Al final, escriban las necesidades más básicas y que deben ser priorizadas cuando no han sido cubiertas o solo se cubren de forma parcial.  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EN GRUPO (15 minutos)</a:t>
            </a:r>
          </a:p>
          <a:p>
            <a:r>
              <a:rPr lang="es-ES_tradnl" noProof="0" dirty="0"/>
              <a:t>Dé 15 minutos a los/as participantes para hacer la actividad.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noProof="0" dirty="0"/>
              <a:t>Pídale a varios/as voluntarios/as que compartan sus respuestas.</a:t>
            </a:r>
          </a:p>
          <a:p>
            <a:r>
              <a:rPr lang="es-ES_tradnl" noProof="0" dirty="0"/>
              <a:t>Anote las ideas que compartan los/as participantes.</a:t>
            </a:r>
          </a:p>
          <a:p>
            <a:r>
              <a:rPr lang="es-ES_tradnl" noProof="0" dirty="0"/>
              <a:t>Haga un repaso y complemente a partir de la siguiente diapositiva.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A441155-36F0-6124-8310-150FFD00F5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0862C34-4C75-FD73-7FE4-86DF8E128E5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4627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Helvetica Neue"/>
              </a:rPr>
              <a:t>EXPLICAR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E7B2769-54C5-3FDB-4A13-B51BC527C6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2CBF655-1C4E-6810-FBF9-1AD255ED1A7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50559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00" b="1" noProof="0" dirty="0"/>
              <a:t>EXPLICAR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100" noProof="0" dirty="0">
                <a:sym typeface="Helvetica Neue"/>
              </a:rPr>
              <a:t>Presente el contenido de la diapositiva.</a:t>
            </a:r>
            <a:endParaRPr lang="es-ES_tradnl" sz="1100" noProof="0" dirty="0"/>
          </a:p>
          <a:p>
            <a:r>
              <a:rPr lang="es-ES_tradnl" sz="1100" i="1" noProof="0" dirty="0"/>
              <a:t>En la parte inferior se encuentran las necesidades básicas, que son necesarias para que un/a menor sobreviva.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100" i="1" noProof="0" dirty="0"/>
              <a:t>Las necesidades más arriba (p. ej., el amor y el afecto, los cuidados, la estabilidad) también son esenciales para el adecuado desarrollo de un/a menor.</a:t>
            </a:r>
          </a:p>
          <a:p>
            <a:r>
              <a:rPr lang="es-ES_tradnl" sz="1100" i="1" noProof="0" dirty="0"/>
              <a:t>Al priorizar las necesidades, también debemos establecer si las necesidades no están cubiertas, están parcialmente cubiertas o están totalmente cubiertas.</a:t>
            </a:r>
          </a:p>
          <a:p>
            <a:r>
              <a:rPr lang="es-ES_tradnl" sz="1100" i="1" noProof="0" dirty="0"/>
              <a:t>Lo ideal sería satisfacer todas estas necesidades para que el/la menor desarrolle todo su potencial. </a:t>
            </a:r>
          </a:p>
          <a:p>
            <a:endParaRPr lang="es-ES_tradnl" sz="1100" i="1" noProof="0" dirty="0"/>
          </a:p>
          <a:p>
            <a:pPr marL="0" indent="0">
              <a:buNone/>
            </a:pPr>
            <a:r>
              <a:rPr lang="es-ES_tradnl" sz="1100" b="1" i="0" noProof="0" dirty="0"/>
              <a:t>INTRODUCCIÓN</a:t>
            </a:r>
          </a:p>
          <a:p>
            <a:r>
              <a:rPr lang="es-ES_tradnl" sz="1100" i="1" noProof="0" dirty="0"/>
              <a:t>Vuelvan a formar las mismas parejas y grupos del ejercicio de análisis de riesgos.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100" noProof="0" dirty="0"/>
              <a:t>Guíe a los/as participantes a la </a:t>
            </a:r>
            <a:r>
              <a:rPr lang="es-ES_tradnl" sz="1100" b="1" noProof="0" dirty="0"/>
              <a:t>página 132 del Cuaderno de ejercicios: </a:t>
            </a:r>
            <a:r>
              <a:rPr lang="es-ES_tradn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de las necesidades a partir de los elementos de interés superior y análisis de riesgos de protección de la infancia</a:t>
            </a:r>
            <a:r>
              <a:rPr lang="es-ES_tradnl" sz="1100" b="1" noProof="0" dirty="0"/>
              <a:t>.</a:t>
            </a:r>
          </a:p>
          <a:p>
            <a:r>
              <a:rPr lang="es-ES_tradnl" sz="1100" i="1" noProof="0" dirty="0"/>
              <a:t>En grupos:</a:t>
            </a:r>
          </a:p>
          <a:p>
            <a:pPr lvl="1"/>
            <a:r>
              <a:rPr lang="es-ES_tradnl" sz="1100" i="1" noProof="0" dirty="0"/>
              <a:t>Identifiquen las necesidades de Amina rápidamente y su prioridad.</a:t>
            </a:r>
          </a:p>
          <a:p>
            <a:pPr lvl="1"/>
            <a:r>
              <a:rPr lang="es-ES_tradnl" sz="1100" i="1" noProof="0" dirty="0"/>
              <a:t>Tengan en cuenta que, en la práctica, esto debería hacerse en presencia de Amina y su madre, pero para efectos de la actividad lo haremos en grupos.</a:t>
            </a:r>
          </a:p>
          <a:p>
            <a:pPr lvl="1"/>
            <a:endParaRPr lang="es-ES_tradnl" sz="1100" i="1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_tradnl" sz="1100" b="1" noProof="0" dirty="0"/>
              <a:t>ACTIVIDAD EN GRUPO (5 minutos)</a:t>
            </a:r>
          </a:p>
          <a:p>
            <a:pPr lvl="0"/>
            <a:r>
              <a:rPr lang="es-ES_tradnl" sz="1100" i="0" noProof="0" dirty="0"/>
              <a:t>Dé a los/as participantes 5 minutos para hacer la actividad.</a:t>
            </a:r>
          </a:p>
          <a:p>
            <a:pPr marL="0" indent="0">
              <a:buNone/>
            </a:pPr>
            <a:endParaRPr lang="es-ES_tradnl" sz="1100" noProof="0" dirty="0"/>
          </a:p>
          <a:p>
            <a:pPr marL="0" indent="0">
              <a:buNone/>
            </a:pPr>
            <a:r>
              <a:rPr lang="es-ES_tradnl" sz="1100" b="1" noProof="0" dirty="0"/>
              <a:t>DEBATE GENERAL (5 minutos)</a:t>
            </a:r>
          </a:p>
          <a:p>
            <a:r>
              <a:rPr lang="es-ES_tradnl" sz="1100" noProof="0" dirty="0"/>
              <a:t>Pídale a un/a voluntario/a de cada grupo que comparta sus comentarios, las necesidades que identificaron y cuáles son prioritarias.</a:t>
            </a:r>
          </a:p>
          <a:p>
            <a:r>
              <a:rPr lang="es-ES_tradnl" sz="1100" noProof="0" dirty="0"/>
              <a:t>Haga un repaso y complemente las respuestas a partir de la siguiente diapositiva.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_tradnl" sz="1100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sz="1100" b="1" noProof="0" dirty="0"/>
          </a:p>
          <a:p>
            <a:pPr marL="0" indent="0">
              <a:buNone/>
            </a:pPr>
            <a:r>
              <a:rPr lang="es-ES_tradnl" sz="1100" b="1" noProof="0" dirty="0"/>
              <a:t>POSIBLES RESPUESTAS</a:t>
            </a:r>
          </a:p>
          <a:p>
            <a:pPr lvl="0"/>
            <a:r>
              <a:rPr lang="es-ES_tradnl" sz="1100" noProof="0" dirty="0"/>
              <a:t>Amina no tiene seguridad (debido al riesgo de abuso sexual y de matrimonio infantil). – Máxima prioridad.</a:t>
            </a:r>
          </a:p>
          <a:p>
            <a:pPr lvl="0"/>
            <a:r>
              <a:rPr lang="es-ES_tradnl" sz="1100" noProof="0" dirty="0"/>
              <a:t>Debido a la pobreza, parece pasar dificultades para cubrir necesidades básicas (la casa está dañada, no hay dinero suficiente para comprar comida, etc.). – Prioridad.</a:t>
            </a:r>
          </a:p>
          <a:p>
            <a:pPr lvl="0"/>
            <a:r>
              <a:rPr lang="es-ES_tradnl" sz="1100" noProof="0" dirty="0"/>
              <a:t>Amina tiene poco tiempo libre, poco tiempo para jugar o para reunirse con sus amigos/as. – Importante.</a:t>
            </a:r>
          </a:p>
          <a:p>
            <a:pPr lvl="0"/>
            <a:r>
              <a:rPr lang="es-ES_tradnl" sz="1100" noProof="0" dirty="0"/>
              <a:t>Amina no va a la escuela, no participa en ningún programa educativo. – Importante.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05CE838-69B1-1972-DF5E-3DC2760FD4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3581702-1C1D-C394-10FA-01A074D2262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01770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09DB3E2-9ED8-0BFD-2C1E-E4BD1F280B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r>
              <a:rPr lang="es-ES_tradnl" i="1" noProof="0" dirty="0">
                <a:sym typeface="Helvetica Neue"/>
              </a:rPr>
              <a:t>¿Hay alguna pregunta o alguien necesita una aclaración?</a:t>
            </a:r>
            <a:endParaRPr lang="es-ES_tradnl" i="1" noProof="0" dirty="0">
              <a:sym typeface="Calibri"/>
            </a:endParaRPr>
          </a:p>
          <a:p>
            <a:r>
              <a:rPr lang="es-ES_tradnl" i="1" noProof="0" dirty="0"/>
              <a:t>En la próxima sesión cerraremos el módulo por hoy. </a:t>
            </a:r>
          </a:p>
          <a:p>
            <a:endParaRPr lang="es-ES_tradnl" noProof="0" dirty="0"/>
          </a:p>
          <a:p>
            <a:pPr lvl="1"/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3FBB008-5EFF-025E-7215-627CAB96BB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82E7291-5023-E4D0-CBBA-9A3B701A6D6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160004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5 </a:t>
            </a:r>
            <a:br>
              <a:rPr lang="es-ES_tradnl" b="1" noProof="0" dirty="0"/>
            </a:br>
            <a:r>
              <a:rPr lang="es-ES_tradnl" b="1" noProof="0" dirty="0"/>
              <a:t>DURACIÓN: 0h30</a:t>
            </a:r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5491AA2-2CDE-BD5B-39E3-6B7670708B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425AFB1-4B00-9BB4-983B-5988782AC66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114488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100" b="1" dirty="0">
                <a:sym typeface="Arial"/>
              </a:rPr>
              <a:t>INTRODUCCIÓN</a:t>
            </a:r>
          </a:p>
          <a:p>
            <a:r>
              <a:rPr lang="pt-BR" sz="1100" dirty="0" err="1">
                <a:sym typeface="Arial"/>
              </a:rPr>
              <a:t>Guíe</a:t>
            </a:r>
            <a:r>
              <a:rPr lang="pt-BR" sz="1100" dirty="0">
                <a:sym typeface="Arial"/>
              </a:rPr>
              <a:t> a </a:t>
            </a:r>
            <a:r>
              <a:rPr lang="pt-BR" sz="1100" dirty="0" err="1">
                <a:sym typeface="Arial"/>
              </a:rPr>
              <a:t>los</a:t>
            </a:r>
            <a:r>
              <a:rPr lang="pt-BR" sz="1100" dirty="0">
                <a:sym typeface="Arial"/>
              </a:rPr>
              <a:t>/as participantes</a:t>
            </a:r>
            <a:r>
              <a:rPr lang="en-GB" sz="1100" dirty="0">
                <a:sym typeface="Arial"/>
              </a:rPr>
              <a:t> a la </a:t>
            </a:r>
            <a:r>
              <a:rPr lang="en-GB" sz="1100" b="1" dirty="0">
                <a:sym typeface="Arial"/>
              </a:rPr>
              <a:t>página 133 del Cuaderno de ejercicios: Objetivos de </a:t>
            </a:r>
            <a:r>
              <a:rPr lang="en-GB" sz="1100" b="1" dirty="0" err="1">
                <a:sym typeface="Arial"/>
              </a:rPr>
              <a:t>aprendizaje</a:t>
            </a:r>
            <a:r>
              <a:rPr lang="en-GB" sz="1100" b="1" dirty="0">
                <a:sym typeface="Arial"/>
              </a:rPr>
              <a:t>.</a:t>
            </a:r>
          </a:p>
          <a:p>
            <a:r>
              <a:rPr lang="es-ES_tradnl" sz="1100" i="1" noProof="0" dirty="0">
                <a:sym typeface="Arial"/>
              </a:rPr>
              <a:t>Ahora nos dedicaremos a repasar los objetivos de aprendizaje (Consultar la </a:t>
            </a:r>
            <a:r>
              <a:rPr lang="es-ES_tradnl" sz="1100" b="1" i="1" noProof="0" dirty="0">
                <a:sym typeface="Arial"/>
              </a:rPr>
              <a:t>página 113 del</a:t>
            </a:r>
            <a:r>
              <a:rPr lang="es-ES_tradnl" sz="1100" i="1" noProof="0" dirty="0">
                <a:sym typeface="Arial"/>
              </a:rPr>
              <a:t> </a:t>
            </a:r>
            <a:r>
              <a:rPr lang="es-ES_tradnl" sz="1100" b="1" i="1" noProof="0" dirty="0">
                <a:sym typeface="Arial"/>
              </a:rPr>
              <a:t>Cuaderno de ejercicios</a:t>
            </a:r>
            <a:r>
              <a:rPr lang="es-ES_tradnl" sz="1100" i="1" noProof="0" dirty="0">
                <a:sym typeface="Arial"/>
              </a:rPr>
              <a:t>) y a reflexionar sobre los logros alcanzados al final de esta formación</a:t>
            </a:r>
            <a:r>
              <a:rPr lang="en-GB" sz="1100" i="1" dirty="0">
                <a:sym typeface="Arial"/>
              </a:rPr>
              <a:t>. </a:t>
            </a:r>
          </a:p>
          <a:p>
            <a:r>
              <a:rPr lang="es-ES_tradnl" sz="1100" i="1" noProof="0" dirty="0">
                <a:sym typeface="Arial"/>
              </a:rPr>
              <a:t>Es posible que para alcanzar todos los objetivos de aprendizaje necesitemos más información, más apoyo del supervisor o más tiempo para poner en práctica lo aprendido.</a:t>
            </a:r>
          </a:p>
          <a:p>
            <a:r>
              <a:rPr lang="es-ES_tradnl" sz="1100" i="1" noProof="0" dirty="0">
                <a:sym typeface="Arial"/>
              </a:rPr>
              <a:t>Piensen en la formación y respondan a las preguntas sobre los objetivos de aprendizaje en su cuaderno de ejercicios</a:t>
            </a:r>
            <a:r>
              <a:rPr lang="en-GB" sz="1100" i="1" dirty="0">
                <a:sym typeface="Arial"/>
              </a:rPr>
              <a:t>. </a:t>
            </a:r>
          </a:p>
          <a:p>
            <a:pPr marL="0" indent="0">
              <a:buNone/>
            </a:pPr>
            <a:endParaRPr lang="en-GB" sz="1100" b="1" dirty="0">
              <a:sym typeface="Arial"/>
            </a:endParaRPr>
          </a:p>
          <a:p>
            <a:pPr marL="0" indent="0">
              <a:buNone/>
            </a:pPr>
            <a:r>
              <a:rPr lang="en-GB" sz="1100" b="1" dirty="0">
                <a:sym typeface="Arial"/>
              </a:rPr>
              <a:t>ACTIVIDAD INDIVIDUAL (5 minutos)</a:t>
            </a:r>
            <a:endParaRPr lang="en-GB" sz="1100" i="1" dirty="0"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sz="1100" dirty="0"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s-ES_tradnl" sz="1100" b="1" noProof="0" dirty="0">
                <a:sym typeface="Arial"/>
              </a:rPr>
              <a:t>DEBATE GENERAL (5 minutos)</a:t>
            </a:r>
          </a:p>
          <a:p>
            <a:r>
              <a:rPr lang="es-ES_tradnl" sz="1100" i="1" dirty="0">
                <a:sym typeface="Arial"/>
              </a:rPr>
              <a:t>¿</a:t>
            </a:r>
            <a:r>
              <a:rPr lang="es-ES_tradnl" sz="1100" i="1" noProof="0" dirty="0">
                <a:sym typeface="Arial"/>
              </a:rPr>
              <a:t>Alguien quiere compartir sus reflexiones?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100" i="1" noProof="0" dirty="0">
                <a:sym typeface="Arial"/>
              </a:rPr>
              <a:t>¿Qué objetivos de aprendizaje requieren que contemos con más información, más tiempo de práctica o más apoyo para alcanzarlos plenamente?</a:t>
            </a:r>
            <a:endParaRPr lang="es-ES_tradnl" sz="1100" i="1" dirty="0">
              <a:sym typeface="Arial"/>
            </a:endParaRPr>
          </a:p>
          <a:p>
            <a:pPr lvl="1"/>
            <a:r>
              <a:rPr lang="es-ES_tradnl" sz="1100" i="1" noProof="0" dirty="0">
                <a:sym typeface="Arial"/>
              </a:rPr>
              <a:t>¿En qué áreas o aspectos de la formación cree que tiene mayor confianza/conocimiento ahora?</a:t>
            </a:r>
          </a:p>
          <a:p>
            <a:endParaRPr lang="en-GB" sz="1100" i="1" dirty="0">
              <a:sym typeface="Arial"/>
            </a:endParaRPr>
          </a:p>
          <a:p>
            <a:pPr marL="0" indent="0">
              <a:buNone/>
            </a:pPr>
            <a:r>
              <a:rPr lang="en-GB" sz="1100" b="1" dirty="0">
                <a:sym typeface="Arial"/>
              </a:rPr>
              <a:t>INTRODUCCIÓN</a:t>
            </a:r>
          </a:p>
          <a:p>
            <a:r>
              <a:rPr lang="es-ES_tradnl" sz="1100" noProof="0" dirty="0">
                <a:sym typeface="Arial"/>
              </a:rPr>
              <a:t>Continúe en la </a:t>
            </a:r>
            <a:r>
              <a:rPr lang="es-ES_tradnl" sz="1100" b="1" noProof="0" dirty="0">
                <a:sym typeface="Arial"/>
              </a:rPr>
              <a:t>página 133 del Cuaderno de ejercicios: Reflexión</a:t>
            </a:r>
          </a:p>
          <a:p>
            <a:r>
              <a:rPr lang="es-ES_tradnl" sz="1100" i="1" noProof="0" dirty="0">
                <a:sym typeface="Arial"/>
              </a:rPr>
              <a:t>¿Qué ha llamado su atención?</a:t>
            </a:r>
          </a:p>
          <a:p>
            <a:r>
              <a:rPr lang="es-ES_tradnl" sz="1100" i="1" noProof="0" dirty="0">
                <a:sym typeface="Arial"/>
              </a:rPr>
              <a:t>¿Qué ha sido difícil?</a:t>
            </a:r>
          </a:p>
          <a:p>
            <a:r>
              <a:rPr lang="es-ES_tradnl" sz="1100" i="1" noProof="0" dirty="0">
                <a:sym typeface="Arial"/>
              </a:rPr>
              <a:t>¿Sobre qué le gustaría aprender más?</a:t>
            </a:r>
          </a:p>
          <a:p>
            <a:pPr marL="0" indent="0">
              <a:buNone/>
            </a:pPr>
            <a:endParaRPr lang="en-GB" sz="1100" dirty="0">
              <a:sym typeface="Arial"/>
            </a:endParaRPr>
          </a:p>
          <a:p>
            <a:pPr marL="0" indent="0">
              <a:buNone/>
            </a:pPr>
            <a:r>
              <a:rPr lang="en-GB" sz="1100" b="1" dirty="0">
                <a:sym typeface="Arial"/>
              </a:rPr>
              <a:t>ACTIVIDAD INDIVIDUAL (5 minutos)</a:t>
            </a:r>
          </a:p>
          <a:p>
            <a:pPr marL="0" indent="0">
              <a:buNone/>
            </a:pPr>
            <a:endParaRPr lang="en-GB" sz="1100" dirty="0">
              <a:sym typeface="Arial"/>
            </a:endParaRPr>
          </a:p>
          <a:p>
            <a:pPr marL="0" indent="0">
              <a:buNone/>
            </a:pPr>
            <a:r>
              <a:rPr lang="en-GB" sz="1100" b="1" dirty="0">
                <a:sym typeface="Arial"/>
              </a:rPr>
              <a:t>DEBATE GENERAL (5 minutos)</a:t>
            </a:r>
          </a:p>
          <a:p>
            <a:r>
              <a:rPr lang="es-ES_tradnl" i="1" noProof="0" dirty="0">
                <a:sym typeface="Arial"/>
              </a:rPr>
              <a:t>¿Alguien quiere compartir sus reflexiones?</a:t>
            </a:r>
          </a:p>
          <a:p>
            <a:pPr lvl="1"/>
            <a:r>
              <a:rPr lang="es-ES_tradnl" i="1" noProof="0" dirty="0">
                <a:sym typeface="Arial"/>
              </a:rPr>
              <a:t>¿Algo que hayan aprendido hoy?</a:t>
            </a:r>
          </a:p>
          <a:p>
            <a:pPr lvl="1"/>
            <a:r>
              <a:rPr lang="es-ES_tradnl" i="1" noProof="0" dirty="0">
                <a:sym typeface="Arial"/>
              </a:rPr>
              <a:t>¿Algún tema sobre el que quieran saber más?</a:t>
            </a:r>
          </a:p>
          <a:p>
            <a:r>
              <a:rPr lang="es-ES_tradnl" i="0" noProof="0" dirty="0">
                <a:sym typeface="Arial"/>
              </a:rPr>
              <a:t>Infórmeles cuándo iniciará el siguiente módulo de la formación.</a:t>
            </a:r>
          </a:p>
          <a:p>
            <a:r>
              <a:rPr lang="es-ES_tradnl" i="0" noProof="0" dirty="0">
                <a:sym typeface="Arial"/>
              </a:rPr>
              <a:t>Agradezca a los/as participantes su participación.</a:t>
            </a:r>
            <a:endParaRPr lang="es-ES_tradnl" sz="1100" noProof="0" dirty="0">
              <a:sym typeface="Arial"/>
            </a:endParaRPr>
          </a:p>
          <a:p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FA54A6B-6B68-6EDB-3D81-28B24A982C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726EDD7-DE33-C700-91C9-938E2A0287D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02301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CUIDADO PERSONAL (Hoy me tomaré un tiempo, 10 minutos)</a:t>
            </a:r>
          </a:p>
          <a:p>
            <a:r>
              <a:rPr lang="es-ES_tradnl" noProof="0" dirty="0"/>
              <a:t>Pídale a los/as participantes que formen un círculo y se pongan frente a frente. </a:t>
            </a:r>
          </a:p>
          <a:p>
            <a:r>
              <a:rPr lang="es-ES_tradnl" i="1" noProof="0" dirty="0"/>
              <a:t>Piensen en algo de la formación que hayan disfrutado el día de hoy:</a:t>
            </a:r>
          </a:p>
          <a:p>
            <a:pPr lvl="1"/>
            <a:r>
              <a:rPr lang="es-ES_tradnl" i="1" noProof="0" dirty="0"/>
              <a:t>Cuando tengan algo en mente, identifiquen cómo se sintieron durante esa experiencia. </a:t>
            </a:r>
          </a:p>
          <a:p>
            <a:r>
              <a:rPr lang="es-ES_tradnl" i="1" noProof="0" dirty="0"/>
              <a:t>En esta formación con frecuencia hemos tocado temas difíciles, que pueden hacernos sentir emociones complejas: </a:t>
            </a:r>
          </a:p>
          <a:p>
            <a:pPr lvl="1"/>
            <a:r>
              <a:rPr lang="es-ES_tradnl" i="1" noProof="0" dirty="0"/>
              <a:t>hoy nos enfocaremos en identificar sentimientos y experiencias positivas de la jornada con las que podamos quedarnos. </a:t>
            </a:r>
          </a:p>
          <a:p>
            <a:pPr lvl="1"/>
            <a:r>
              <a:rPr lang="es-ES_tradnl" i="1" noProof="0" dirty="0"/>
              <a:t>la idea es conservar esto y llevarlo de vuelta con nosotros/as a casa (o a nuestras habitaciones de hotel), en vez de quedarnos con las emociones difíciles.</a:t>
            </a:r>
          </a:p>
          <a:p>
            <a:r>
              <a:rPr lang="es-ES_tradnl" i="1" noProof="0" dirty="0"/>
              <a:t>En el círculo, cada uno de nosotros pasará al centro por turnos y le contará al grupo qué sentimiento se lleva consigo hoy.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EB4FD23-353B-998C-9E89-3DE318F6D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21EDE28-2E36-6273-8B66-5B7C7C0815E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1018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Haremos un breve repaso del Módulo 6: Identificación y registro. </a:t>
            </a:r>
          </a:p>
          <a:p>
            <a:r>
              <a:rPr lang="es-ES_tradnl" noProof="0" dirty="0"/>
              <a:t>Divida a los/as participantes en parejas.</a:t>
            </a:r>
          </a:p>
          <a:p>
            <a:r>
              <a:rPr lang="es-ES_tradnl" noProof="0" dirty="0"/>
              <a:t>Guíe a los/as participantes a la </a:t>
            </a:r>
            <a:r>
              <a:rPr lang="es-ES_tradnl" b="1" noProof="0" dirty="0"/>
              <a:t>página 112 del Cuaderno de ejercicios: Repaso: identificación y registro</a:t>
            </a:r>
          </a:p>
          <a:p>
            <a:r>
              <a:rPr lang="es-ES_tradnl" noProof="0" dirty="0"/>
              <a:t>En parejas:</a:t>
            </a:r>
          </a:p>
          <a:p>
            <a:pPr lvl="1"/>
            <a:r>
              <a:rPr lang="es-ES_tradnl" i="1" noProof="0" dirty="0"/>
              <a:t>Repasen el módulo 6 y hagan una lista de lo que se debe y no se debe hacer, a partir de lo que recuerden.</a:t>
            </a:r>
          </a:p>
          <a:p>
            <a:pPr lvl="1"/>
            <a:r>
              <a:rPr lang="es-ES_tradnl" i="1" noProof="0" dirty="0"/>
              <a:t>En la lista de tareas, indiquen qué acciones debe llevar a cabo el/la asistente social durante la identificación y registro.</a:t>
            </a:r>
          </a:p>
          <a:p>
            <a:pPr lvl="1"/>
            <a:r>
              <a:rPr lang="es-ES_tradnl" i="1" noProof="0" dirty="0"/>
              <a:t>En la lista con las cosas que no se deben hacer, indicar los posibles errores u omisiones que el/la asistente social podría cometer en la fase de identificación y el registro.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EN GRUPO (10 minutos)</a:t>
            </a:r>
          </a:p>
          <a:p>
            <a:pPr marL="171450" indent="-171450"/>
            <a:r>
              <a:rPr lang="es-ES_tradnl" noProof="0" dirty="0"/>
              <a:t>Dé 10 minutos a los/as participantes para hacer la actividad.</a:t>
            </a:r>
          </a:p>
          <a:p>
            <a:pPr marL="171450" indent="-171450"/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noProof="0" dirty="0"/>
              <a:t>Pídale a las/os voluntarios/as que digan lo que se debe o no se debe hacer. </a:t>
            </a:r>
          </a:p>
          <a:p>
            <a:r>
              <a:rPr lang="es-ES_tradnl" noProof="0" dirty="0"/>
              <a:t>Anote sus respuestas en el rotafolio/pizarra.</a:t>
            </a:r>
          </a:p>
          <a:p>
            <a:r>
              <a:rPr lang="es-ES_tradnl" noProof="0" dirty="0"/>
              <a:t>Haga un repaso y complemente las respuesta de los/as participantes de los/as participantes a partir de la siguiente diapositiva.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>
                <a:sym typeface="Helvetica Neue"/>
              </a:rPr>
              <a:t>Ahora que hicimos un breve repaso del módulo anterior, vamos a echar un vistazo a los objetivos de aprendizaje del módulo de hoy.</a:t>
            </a:r>
            <a:endParaRPr lang="es-ES_tradnl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_tradnl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noProof="0" dirty="0">
              <a:sym typeface="Helvetica Neue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1DF1A1A-F95C-2D84-8A53-58C7BE28F8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8177040-4DBE-5B31-BC65-3FD61C6BABE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:notes"/>
          <p:cNvSpPr txBox="1"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marL="0" indent="0">
              <a:buNone/>
            </a:pPr>
            <a:r>
              <a:rPr lang="es-ES_tradnl" b="1" noProof="0" dirty="0"/>
              <a:t>RESPUESTAS</a:t>
            </a:r>
            <a:endParaRPr lang="es-ES_tradnl" noProof="0" dirty="0"/>
          </a:p>
          <a:p>
            <a:r>
              <a:rPr lang="es-ES_tradnl" b="1" noProof="0" dirty="0">
                <a:sym typeface="Helvetica Neue"/>
              </a:rPr>
              <a:t>Qué hacer</a:t>
            </a:r>
          </a:p>
          <a:p>
            <a:pPr lvl="1"/>
            <a:r>
              <a:rPr lang="es-ES_tradnl" noProof="0" dirty="0">
                <a:sym typeface="Helvetica Neue"/>
              </a:rPr>
              <a:t>Llegar de manera activa a las comunidades afectadas para identificar a los/as menores y las familias que enfrentan a problemas de protección.</a:t>
            </a:r>
          </a:p>
          <a:p>
            <a:pPr lvl="1"/>
            <a:r>
              <a:rPr lang="es-ES_tradnl" noProof="0" dirty="0">
                <a:sym typeface="Helvetica Neue"/>
              </a:rPr>
              <a:t>Ser consciente de los obstáculos que impiden la revelación de información y tomar medidas para mitigarlos y hacer que la gestión de casos de protección de menores sea accesible.</a:t>
            </a:r>
          </a:p>
          <a:p>
            <a:pPr lvl="1"/>
            <a:r>
              <a:rPr lang="es-ES_tradnl" noProof="0" dirty="0">
                <a:sym typeface="Helvetica Neue"/>
              </a:rPr>
              <a:t>Dar a los/as menores la oportunidad de participar informándoles sobre los servicios de gestión de casos y pidiéndoles su consentimiento o asentimiento.</a:t>
            </a:r>
          </a:p>
          <a:p>
            <a:pPr lvl="1"/>
            <a:r>
              <a:rPr lang="es-ES_tradnl" noProof="0" dirty="0">
                <a:sym typeface="Helvetica Neue"/>
              </a:rPr>
              <a:t>Comprobar si la información sobre la gestión de casos que se ha compartido es clara.</a:t>
            </a:r>
          </a:p>
          <a:p>
            <a:pPr lvl="1"/>
            <a:r>
              <a:rPr lang="es-ES_tradnl" noProof="0" dirty="0">
                <a:sym typeface="Helvetica Neue"/>
              </a:rPr>
              <a:t>Comprobar si el/la menor puede participar en la gestión de casos.</a:t>
            </a:r>
          </a:p>
          <a:p>
            <a:pPr lvl="1"/>
            <a:r>
              <a:rPr lang="es-ES_tradnl" noProof="0" dirty="0">
                <a:sym typeface="Helvetica Neue"/>
              </a:rPr>
              <a:t>Analizar el riesgo de protección de la infancia basándonos en las fortalezas del menor, la atención y el apoyo del que dispone, las vulnerabilidades y los problemas de protección de la infancia.</a:t>
            </a:r>
          </a:p>
          <a:p>
            <a:pPr lvl="1"/>
            <a:r>
              <a:rPr lang="es-ES_tradnl" noProof="0" dirty="0"/>
              <a:t>Explicarle con sensibilidad al menor y a los padres o cuidadores las razones por las que no puede optar a la gestión de casos y ofrecer información sobre dónde pueden acceder a otros servicios o ayudas. </a:t>
            </a:r>
            <a:endParaRPr lang="es-ES_tradnl" noProof="0" dirty="0">
              <a:sym typeface="Helvetica Neue"/>
            </a:endParaRPr>
          </a:p>
          <a:p>
            <a:r>
              <a:rPr lang="es-ES_tradnl" b="1" noProof="0" dirty="0">
                <a:sym typeface="Helvetica Neue"/>
              </a:rPr>
              <a:t>Qué no hacer</a:t>
            </a:r>
          </a:p>
          <a:p>
            <a:pPr lvl="1"/>
            <a:r>
              <a:rPr lang="es-ES_tradnl" noProof="0" dirty="0">
                <a:sym typeface="Helvetica Neue"/>
              </a:rPr>
              <a:t>No sacar conclusiones precipitadas basándonos en un signo de un potencial	 problema de protección.</a:t>
            </a:r>
          </a:p>
          <a:p>
            <a:pPr lvl="1"/>
            <a:r>
              <a:rPr lang="es-ES_tradnl" noProof="0" dirty="0">
                <a:sym typeface="Helvetica Neue"/>
              </a:rPr>
              <a:t>Suponer que los/as menores o sus familias saben qué es la gestión de casos.</a:t>
            </a:r>
          </a:p>
          <a:p>
            <a:pPr lvl="1"/>
            <a:r>
              <a:rPr lang="es-ES_tradnl" noProof="0" dirty="0">
                <a:sym typeface="Helvetica Neue"/>
              </a:rPr>
              <a:t>Ignorar los derechos de los padres.</a:t>
            </a:r>
          </a:p>
          <a:p>
            <a:pPr lvl="1"/>
            <a:r>
              <a:rPr lang="es-ES_tradnl" noProof="0" dirty="0">
                <a:sym typeface="Helvetica Neue"/>
              </a:rPr>
              <a:t>Registrar a cualquier menor para la gestión de casos sin comprobar si existe un problema de protección o si realmente está en peligro.</a:t>
            </a:r>
          </a:p>
          <a:p>
            <a:pPr lvl="1"/>
            <a:r>
              <a:rPr lang="es-ES_tradnl" noProof="0" dirty="0">
                <a:sym typeface="Helvetica Neue"/>
              </a:rPr>
              <a:t>Olvidarse de las fortalezas del menor y de la atención y el apoyo que recibe, y centrarse solo en las vulnerabilidades y en los problemas de protección de la infancia.</a:t>
            </a:r>
          </a:p>
          <a:p>
            <a:pPr lvl="1"/>
            <a:r>
              <a:rPr lang="es-ES_tradnl" noProof="0" dirty="0">
                <a:sym typeface="Helvetica Neue"/>
              </a:rPr>
              <a:t>No ofrecer a los/as menores y a las familias que no reúnan los requisitos para recibir ayuda de gestión de casos una explicación o información adicional. 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8177040-4DBE-5B31-BC65-3FD61C6BABE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6895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EXPLICAR</a:t>
            </a:r>
            <a:endParaRPr lang="es-ES_tradnl" dirty="0"/>
          </a:p>
          <a:p>
            <a:r>
              <a:rPr lang="es-ES_tradnl" i="0" noProof="0" dirty="0"/>
              <a:t>Haga un breve resumen de los pasos en la gestión de casos</a:t>
            </a:r>
            <a:r>
              <a:rPr lang="es-ES_tradnl" dirty="0"/>
              <a:t>.</a:t>
            </a:r>
          </a:p>
          <a:p>
            <a:pPr lvl="0"/>
            <a:r>
              <a:rPr lang="es-ES_tradnl" noProof="0" dirty="0"/>
              <a:t>Explíqueles en qué momento del proceso ocurre se lleva a cabo </a:t>
            </a:r>
            <a:r>
              <a:rPr lang="es-ES_tradnl" noProof="0"/>
              <a:t>la evaluación.</a:t>
            </a:r>
            <a:endParaRPr lang="es-ES_tradnl" dirty="0"/>
          </a:p>
          <a:p>
            <a:endParaRPr lang="es-ES_tradnl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67C66712-97EE-C2F4-9E2A-FACA0E72C8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E5C403C-7888-6F66-C540-2F95D4484ED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r>
              <a:rPr lang="es-ES_tradnl" i="1" noProof="0" dirty="0">
                <a:sym typeface="Helvetica Neue"/>
              </a:rPr>
              <a:t>¿Hay alguna pregunta o alguien necesita una aclaración?</a:t>
            </a:r>
          </a:p>
          <a:p>
            <a:r>
              <a:rPr lang="es-ES_tradnl" i="1" noProof="0" dirty="0"/>
              <a:t>Pueden consultar los objetivos de aprendizaje en</a:t>
            </a:r>
            <a:r>
              <a:rPr lang="es-ES_tradnl" i="1" noProof="0" dirty="0">
                <a:sym typeface="Helvetica Neue"/>
              </a:rPr>
              <a:t> </a:t>
            </a:r>
            <a:r>
              <a:rPr lang="es-ES_tradnl" b="1" i="1" noProof="0" dirty="0">
                <a:sym typeface="Helvetica Neue"/>
              </a:rPr>
              <a:t>la página 113 del Cuaderno de ejercicios: Objetivos de aprendizaje.</a:t>
            </a:r>
            <a:endParaRPr lang="es-ES_tradnl" b="1" i="1" noProof="0" dirty="0">
              <a:sym typeface="Calibri"/>
            </a:endParaRPr>
          </a:p>
          <a:p>
            <a:endParaRPr lang="es-ES_tradnl" noProof="0" dirty="0"/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1E8CBE8-5529-2E73-BCCB-E3097B56D7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920270D-BB2C-B039-9D34-7C46D4DE967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2 </a:t>
            </a:r>
            <a:br>
              <a:rPr lang="es-ES_tradnl" b="1" noProof="0" dirty="0"/>
            </a:br>
            <a:r>
              <a:rPr lang="es-ES_tradnl" b="1" noProof="0" dirty="0"/>
              <a:t>DURACIÓN: 2h</a:t>
            </a:r>
          </a:p>
          <a:p>
            <a:pPr marL="0" indent="0">
              <a:buNone/>
            </a:pPr>
            <a:r>
              <a:rPr lang="es-ES_tradnl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  <a:endParaRPr lang="es-ES_tradnl" noProof="0" dirty="0"/>
          </a:p>
          <a:p>
            <a:r>
              <a:rPr lang="es-ES_tradnl" i="1" noProof="0" dirty="0"/>
              <a:t>Cuando se lleva a cabo la evaluación de un/a menor, es importante ayudarle a expresarse. </a:t>
            </a:r>
          </a:p>
          <a:p>
            <a:r>
              <a:rPr lang="es-ES_tradnl" i="1" noProof="0" dirty="0"/>
              <a:t>Durante esta sesión aprenderemos distintas técnicas para ayudarle a los/as menores a expresarse.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21FF238-5BA7-C558-D450-C5E7CF8852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F79C8C0-8647-850B-79D3-C5B25DD5E06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2052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7CAC9-25BF-3518-B299-0BA299F26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15F2A1-F56C-7D6B-2328-9CE7019F60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BA2E7-9471-50C7-D789-C3E01865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E0437-B1E0-95FC-D9E6-DCE405DCE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19E92-53EA-1237-66C1-8E70672B8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22257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2A76E-F4A8-47B6-C1C0-6C483BCDE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ECA7C-356A-20F7-8503-8163314A9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9782E-D836-5E55-3423-1372A663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022C6-33FC-FD50-4FEB-42ACE245E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34C07-B872-8D36-BDE2-12F3685A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0157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6859F6-0554-94C9-3184-435265920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3651C9-5654-E7A8-2F24-5BD13F48B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1D380-EE48-4C43-C55A-7B7400D83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A7980-BD99-D1B6-205D-108678248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0BB67-4AB7-6B77-0D03-8A48931F6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19000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A8BE9D00-E3B6-4C8A-9850-E680BFE2727A}"/>
              </a:ext>
            </a:extLst>
          </p:cNvPr>
          <p:cNvSpPr/>
          <p:nvPr userDrawn="1"/>
        </p:nvSpPr>
        <p:spPr>
          <a:xfrm>
            <a:off x="0" y="0"/>
            <a:ext cx="5811000" cy="6858000"/>
          </a:xfrm>
          <a:prstGeom prst="homePlate">
            <a:avLst>
              <a:gd name="adj" fmla="val 2525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D0172625-8E54-4F58-8621-F7FE15D63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6385" y="3099692"/>
            <a:ext cx="4015311" cy="562168"/>
          </a:xfrm>
        </p:spPr>
        <p:txBody>
          <a:bodyPr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2647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xagon 5">
            <a:extLst>
              <a:ext uri="{FF2B5EF4-FFF2-40B4-BE49-F238E27FC236}">
                <a16:creationId xmlns:a16="http://schemas.microsoft.com/office/drawing/2014/main" id="{B44FDF81-8ADA-496B-B92F-CF22EC5DCC7F}"/>
              </a:ext>
            </a:extLst>
          </p:cNvPr>
          <p:cNvSpPr/>
          <p:nvPr userDrawn="1"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7F4B93-D5FC-4BC1-ACC8-42A00E6E8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4548" y="3099692"/>
            <a:ext cx="4015311" cy="562168"/>
          </a:xfrm>
        </p:spPr>
        <p:txBody>
          <a:bodyPr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8201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E0BEFEC-EC87-4309-BFFA-7F010E02C918}"/>
              </a:ext>
            </a:extLst>
          </p:cNvPr>
          <p:cNvSpPr/>
          <p:nvPr userDrawn="1"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F5FD31-A1B4-42BF-B5CB-087E7BAA2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pic>
        <p:nvPicPr>
          <p:cNvPr id="6" name="Google Shape;15;p51">
            <a:extLst>
              <a:ext uri="{FF2B5EF4-FFF2-40B4-BE49-F238E27FC236}">
                <a16:creationId xmlns:a16="http://schemas.microsoft.com/office/drawing/2014/main" id="{29273CE4-1D43-5917-BF2B-C004CE8390D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335817" y="6230028"/>
            <a:ext cx="349715" cy="4026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6;p51">
            <a:extLst>
              <a:ext uri="{FF2B5EF4-FFF2-40B4-BE49-F238E27FC236}">
                <a16:creationId xmlns:a16="http://schemas.microsoft.com/office/drawing/2014/main" id="{A9366E20-E535-482A-20C6-9D976169175E}"/>
              </a:ext>
            </a:extLst>
          </p:cNvPr>
          <p:cNvSpPr/>
          <p:nvPr userDrawn="1"/>
        </p:nvSpPr>
        <p:spPr>
          <a:xfrm>
            <a:off x="766810" y="6277445"/>
            <a:ext cx="10374666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Level 1 Module 7: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284512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5710F-2A8D-6901-F329-7C70F4E57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EE2F2-2058-EA8F-95CB-DC467346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BC641-43FF-5191-154C-639DDA8B6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7C91D-7E8B-FCB0-E5CC-B24AACD8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F344A-90A1-FA31-C44F-DAE72EB8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235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EE796-B07A-2679-2AA8-F5B323216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C15B7-D818-64A7-B0B5-4689A9389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ACEDA-CFC9-5F2C-B85E-B6030B84A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5A9E0-C9CE-8898-B036-D7A30385F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44899-0DC8-EC4E-4958-F2AD59CAF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4143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D0A46-7A58-AF0F-D0DC-EA827BE86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DB80E-40B2-F281-CCEC-B220685282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E0B4EE-ABD1-FD20-5CF3-F6743BAD9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87C65-9B78-94F1-A703-FBCB2A607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5327E-0A86-647E-ED15-22B3912D3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3AFC5-A826-06BB-CFBA-07DD0E01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29180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E604C-8724-CD47-1708-3B4C960FF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66DA1-7EC6-FCFD-11BC-4CA305B6C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BDE997-B89E-45EF-B491-9A95EF01A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53968B-6311-5EA7-54D5-CAC07F47EB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C3CB07-63CF-3ECE-7892-9639F51BFB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F89D82-03B0-F259-712E-2AF6F2338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4EC007-8540-E4A9-72FD-CB2E2DC1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480021-D178-B27B-3390-1AE6AA535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15779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B8616-BAA5-915C-24B7-DA5C93B1D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E197C8-BC38-8A7A-4157-86FE8FF4D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549652-AC84-5659-B1A0-957FDBD09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28A0F1-D228-66A7-DDD8-4D536B85F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4875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58DCE9-EF65-381E-7596-8A11BE931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EB8295-86D1-D9FE-9184-5BF8EED20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343846-E6B8-609E-6748-4B6C1763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3651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2A861-2D28-1564-3502-83D17BABE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215F2-E553-4537-F8ED-C094F7726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FBC73-06FC-A0EE-E098-C68645D3C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F5889-A670-0C62-2EBE-2D26629B5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05F3A-F417-074F-8BD9-E05E27ADF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68862F-3E7A-A87B-3E0E-8555C53D4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5553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2545B-654F-19F2-E98E-3E60F5F2A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6FFAD9-DD4C-D4FB-DB3B-A963CE98E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B3A9F4-15D8-1018-A68A-AFE7096E4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4CC26-C382-53FE-BDD8-CBA27647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FE4F38-9107-9F00-D8A6-32C59D3B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ACDA3-1188-1A7B-6D8E-9D2DF5C2D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2922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C360DB-C47C-E15E-8BC5-84638D612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Haga clic para editar el estilo del título principal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3E024-17C4-A80E-2896-C3FAB3A94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Haga clic para editar los estilos de texto maestro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AB8D8-39EB-87E2-B11B-85AB630C04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C7E38-01C8-424F-AA56-C1ACF3255CCB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7E960-9AA1-FB09-B638-08B97F8D3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1D810-D71B-3210-F729-BFDCFEC8E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40610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sv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2.sv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2.sv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2.sv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0.sv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4.sv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D674E74-C7E9-7365-00BB-14BBFC33027B}"/>
              </a:ext>
            </a:extLst>
          </p:cNvPr>
          <p:cNvSpPr txBox="1"/>
          <p:nvPr/>
        </p:nvSpPr>
        <p:spPr>
          <a:xfrm>
            <a:off x="851850" y="1922480"/>
            <a:ext cx="514041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6"/>
                </a:solidFill>
                <a:latin typeface="Garamond" panose="02020404030301010803" pitchFamily="18" charset="0"/>
              </a:rPr>
              <a:t>Evaluación</a:t>
            </a:r>
          </a:p>
          <a:p>
            <a:endParaRPr lang="es-ES_tradnl" sz="2800" b="1" spc="300" dirty="0">
              <a:solidFill>
                <a:schemeClr val="accent6"/>
              </a:solidFill>
              <a:latin typeface="Garamond" panose="02020404030301010803" pitchFamily="18" charset="0"/>
            </a:endParaRPr>
          </a:p>
          <a:p>
            <a:r>
              <a:rPr lang="es-ES_tradnl" sz="2800" b="1" spc="300" dirty="0">
                <a:solidFill>
                  <a:schemeClr val="accent6"/>
                </a:solidFill>
                <a:latin typeface="Garamond" panose="02020404030301010803" pitchFamily="18" charset="0"/>
              </a:rPr>
              <a:t>NIVEL 1 MÓDULO 7</a:t>
            </a: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D1A347A9-009E-D590-9383-906DE91708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9" y="4258960"/>
            <a:ext cx="2405008" cy="923462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659EF343-DC3D-1E5E-35C6-DFB8EACD3F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2" y="4360601"/>
            <a:ext cx="2405009" cy="685884"/>
          </a:xfrm>
          <a:prstGeom prst="rect">
            <a:avLst/>
          </a:prstGeom>
        </p:spPr>
      </p:pic>
      <p:sp>
        <p:nvSpPr>
          <p:cNvPr id="15" name="Hexagon 14">
            <a:extLst>
              <a:ext uri="{FF2B5EF4-FFF2-40B4-BE49-F238E27FC236}">
                <a16:creationId xmlns:a16="http://schemas.microsoft.com/office/drawing/2014/main" id="{06B9099A-2BD9-6701-2E70-4526A7FABEAE}"/>
              </a:ext>
            </a:extLst>
          </p:cNvPr>
          <p:cNvSpPr/>
          <p:nvPr/>
        </p:nvSpPr>
        <p:spPr>
          <a:xfrm rot="1782986">
            <a:off x="6596435" y="1550461"/>
            <a:ext cx="4536237" cy="3910539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6CD128E-0E46-A7C1-0242-27B53AA38F18}"/>
              </a:ext>
            </a:extLst>
          </p:cNvPr>
          <p:cNvGrpSpPr/>
          <p:nvPr/>
        </p:nvGrpSpPr>
        <p:grpSpPr>
          <a:xfrm rot="21023167">
            <a:off x="7933479" y="2316202"/>
            <a:ext cx="1862147" cy="2379055"/>
            <a:chOff x="2624677" y="2611508"/>
            <a:chExt cx="1684492" cy="2042442"/>
          </a:xfrm>
        </p:grpSpPr>
        <p:sp>
          <p:nvSpPr>
            <p:cNvPr id="8" name="Rectangle: Single Corner Snipped 7">
              <a:extLst>
                <a:ext uri="{FF2B5EF4-FFF2-40B4-BE49-F238E27FC236}">
                  <a16:creationId xmlns:a16="http://schemas.microsoft.com/office/drawing/2014/main" id="{56F0EEC2-D1C1-9CDF-A51F-8D069036B4D3}"/>
                </a:ext>
              </a:extLst>
            </p:cNvPr>
            <p:cNvSpPr/>
            <p:nvPr/>
          </p:nvSpPr>
          <p:spPr>
            <a:xfrm rot="582585">
              <a:off x="2624677" y="2611508"/>
              <a:ext cx="1684492" cy="2042442"/>
            </a:xfrm>
            <a:prstGeom prst="snip1Rect">
              <a:avLst/>
            </a:prstGeom>
            <a:solidFill>
              <a:schemeClr val="bg1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33995E6-BAF5-57C3-2EA4-2A3A3302FC60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  <a:solidFill>
              <a:schemeClr val="bg1"/>
            </a:solidFill>
          </p:grpSpPr>
          <p:sp>
            <p:nvSpPr>
              <p:cNvPr id="10" name="Round Same Side Corner Rectangle 46">
                <a:extLst>
                  <a:ext uri="{FF2B5EF4-FFF2-40B4-BE49-F238E27FC236}">
                    <a16:creationId xmlns:a16="http://schemas.microsoft.com/office/drawing/2014/main" id="{6C20BAAD-7708-BF5A-70AA-223746E744C1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sz="1200" dirty="0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9CF48FF-1FD0-60D1-48EE-B6781075BB3B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1538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992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E8174B-787D-3E11-AB30-0CEFF5BAA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Técnicas para generar confianza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822103-55A4-104E-FD68-1F3F545C9C11}"/>
              </a:ext>
            </a:extLst>
          </p:cNvPr>
          <p:cNvSpPr txBox="1"/>
          <p:nvPr/>
        </p:nvSpPr>
        <p:spPr>
          <a:xfrm>
            <a:off x="1637731" y="1674674"/>
            <a:ext cx="420704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b="1" dirty="0">
                <a:latin typeface="Arial" panose="020B0604020202020204" pitchFamily="34" charset="0"/>
                <a:cs typeface="Arial" panose="020B0604020202020204" pitchFamily="34" charset="0"/>
              </a:rPr>
              <a:t>GENERAR PREVISIBILIDAD</a:t>
            </a:r>
            <a:endParaRPr lang="es-ES_tradn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800" dirty="0">
                <a:latin typeface="Arial" panose="020B0604020202020204" pitchFamily="34" charset="0"/>
                <a:cs typeface="Arial" panose="020B0604020202020204" pitchFamily="34" charset="0"/>
              </a:rPr>
              <a:t>Prepararnos para los encuentros con el/la menor y/o sus cuidadores, explicarles lo que pueden esperar de nuestro apoyo, 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ir </a:t>
            </a:r>
            <a:r>
              <a:rPr lang="es-ES_tradnl" sz="1800" dirty="0">
                <a:latin typeface="Arial" panose="020B0604020202020204" pitchFamily="34" charset="0"/>
                <a:cs typeface="Arial" panose="020B0604020202020204" pitchFamily="34" charset="0"/>
              </a:rPr>
              <a:t>cuando digamos que vamos a ir, etc.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B57FA1-DA92-4B95-AA02-C2B1E4EE9627}"/>
              </a:ext>
            </a:extLst>
          </p:cNvPr>
          <p:cNvSpPr txBox="1"/>
          <p:nvPr/>
        </p:nvSpPr>
        <p:spPr>
          <a:xfrm>
            <a:off x="7146755" y="1674674"/>
            <a:ext cx="420704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b="1">
                <a:latin typeface="Arial" panose="020B0604020202020204" pitchFamily="34" charset="0"/>
                <a:cs typeface="Arial" panose="020B0604020202020204" pitchFamily="34" charset="0"/>
              </a:rPr>
              <a:t>INCLUIR A UNA PERSONA ADULTA </a:t>
            </a:r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DE CONFIANZA</a:t>
            </a:r>
          </a:p>
          <a:p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Incluir al padre, madre, cuidador u otra persona adulta de confianza siempre que sea posible y seguro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E29E74-A9AF-87F4-16D0-81F999C582AA}"/>
              </a:ext>
            </a:extLst>
          </p:cNvPr>
          <p:cNvSpPr txBox="1"/>
          <p:nvPr/>
        </p:nvSpPr>
        <p:spPr>
          <a:xfrm>
            <a:off x="1637731" y="3429000"/>
            <a:ext cx="42070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EMPLEAR TÉCNICAS DE COMUNICACIÓN</a:t>
            </a:r>
          </a:p>
          <a:p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Podemos emplear técnicas de comunicación verbal y no verbal, haciendo que se sientan escuchados/as y comprendidos/as. Asegurarnos de que entiendan que pueden pedirnos parar en cualquier momento o decidir no responder a determinadas preguntas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6516E6-590E-D991-AA37-E4451A6149E3}"/>
              </a:ext>
            </a:extLst>
          </p:cNvPr>
          <p:cNvSpPr txBox="1"/>
          <p:nvPr/>
        </p:nvSpPr>
        <p:spPr>
          <a:xfrm>
            <a:off x="7146755" y="3459434"/>
            <a:ext cx="420704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SER ABIERTOS/AS Y HONESTO/AS</a:t>
            </a:r>
          </a:p>
          <a:p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No hacer promesas. Seamos honestos/as, explicar de forma clara lo que podemos y lo que no podemos hacer, y expresar nuestro compromiso de prestar apoyo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640EBF0A-4089-0A2D-1A61-DF52E13C581A}"/>
              </a:ext>
            </a:extLst>
          </p:cNvPr>
          <p:cNvSpPr/>
          <p:nvPr/>
        </p:nvSpPr>
        <p:spPr>
          <a:xfrm>
            <a:off x="650564" y="3459434"/>
            <a:ext cx="672353" cy="524435"/>
          </a:xfrm>
          <a:prstGeom prst="wedgeRoundRectCallout">
            <a:avLst>
              <a:gd name="adj1" fmla="val -16773"/>
              <a:gd name="adj2" fmla="val 70307"/>
              <a:gd name="adj3" fmla="val 1666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B348407-6542-8552-1B13-E8A68273467D}"/>
              </a:ext>
            </a:extLst>
          </p:cNvPr>
          <p:cNvSpPr/>
          <p:nvPr/>
        </p:nvSpPr>
        <p:spPr>
          <a:xfrm>
            <a:off x="6481325" y="1674675"/>
            <a:ext cx="358842" cy="35884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54B0E131-26DA-D328-20B7-467DB5A04E63}"/>
              </a:ext>
            </a:extLst>
          </p:cNvPr>
          <p:cNvSpPr/>
          <p:nvPr/>
        </p:nvSpPr>
        <p:spPr>
          <a:xfrm>
            <a:off x="6481325" y="2100465"/>
            <a:ext cx="358842" cy="62407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754BDE66-A8D7-485A-D344-825FB5A882C1}"/>
              </a:ext>
            </a:extLst>
          </p:cNvPr>
          <p:cNvSpPr/>
          <p:nvPr/>
        </p:nvSpPr>
        <p:spPr>
          <a:xfrm>
            <a:off x="6311485" y="3359796"/>
            <a:ext cx="777730" cy="694839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8" name="Graphic 17" descr="Raised hand with solid fill">
            <a:extLst>
              <a:ext uri="{FF2B5EF4-FFF2-40B4-BE49-F238E27FC236}">
                <a16:creationId xmlns:a16="http://schemas.microsoft.com/office/drawing/2014/main" id="{AE75D26A-7E93-BD2E-043F-7AD292BF6A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162504" flipH="1">
            <a:off x="6308006" y="3492808"/>
            <a:ext cx="656882" cy="62936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3B69495A-DC16-C195-8A99-431839D9A75D}"/>
              </a:ext>
            </a:extLst>
          </p:cNvPr>
          <p:cNvSpPr/>
          <p:nvPr/>
        </p:nvSpPr>
        <p:spPr>
          <a:xfrm>
            <a:off x="650564" y="1963327"/>
            <a:ext cx="680579" cy="4735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3BA85C-A298-B322-C6FD-713288964761}"/>
              </a:ext>
            </a:extLst>
          </p:cNvPr>
          <p:cNvSpPr/>
          <p:nvPr/>
        </p:nvSpPr>
        <p:spPr>
          <a:xfrm>
            <a:off x="650564" y="1733001"/>
            <a:ext cx="680579" cy="1794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21E6EDA9-1D73-B7E0-9538-CC22BB6B43A7}"/>
              </a:ext>
            </a:extLst>
          </p:cNvPr>
          <p:cNvSpPr/>
          <p:nvPr/>
        </p:nvSpPr>
        <p:spPr>
          <a:xfrm rot="18361091">
            <a:off x="793491" y="2065528"/>
            <a:ext cx="341139" cy="173615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61A3338-2B73-DF6D-978B-E50452349562}"/>
              </a:ext>
            </a:extLst>
          </p:cNvPr>
          <p:cNvSpPr/>
          <p:nvPr/>
        </p:nvSpPr>
        <p:spPr>
          <a:xfrm>
            <a:off x="705574" y="1663423"/>
            <a:ext cx="87971" cy="1794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E8A8FB-761C-5B9F-FED2-BE142C7CD691}"/>
              </a:ext>
            </a:extLst>
          </p:cNvPr>
          <p:cNvSpPr/>
          <p:nvPr/>
        </p:nvSpPr>
        <p:spPr>
          <a:xfrm>
            <a:off x="1171652" y="1663423"/>
            <a:ext cx="87971" cy="1794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6CB669CA-67C3-CF4E-0C9F-CF681AE07C3D}"/>
              </a:ext>
            </a:extLst>
          </p:cNvPr>
          <p:cNvSpPr/>
          <p:nvPr/>
        </p:nvSpPr>
        <p:spPr>
          <a:xfrm>
            <a:off x="6792872" y="1487135"/>
            <a:ext cx="134978" cy="120592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67743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72">
            <a:extLst>
              <a:ext uri="{FF2B5EF4-FFF2-40B4-BE49-F238E27FC236}">
                <a16:creationId xmlns:a16="http://schemas.microsoft.com/office/drawing/2014/main" id="{520FA03E-E99B-D1D1-2C22-064E651B4720}"/>
              </a:ext>
            </a:extLst>
          </p:cNvPr>
          <p:cNvSpPr txBox="1">
            <a:spLocks/>
          </p:cNvSpPr>
          <p:nvPr/>
        </p:nvSpPr>
        <p:spPr>
          <a:xfrm>
            <a:off x="796386" y="3117980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Diapositiva adicional para la/el facilitador/a</a:t>
            </a:r>
            <a:endParaRPr lang="en-CA" sz="5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764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F4256E4-C2EB-DFE2-27AA-1EC1B31EB9E8}"/>
              </a:ext>
            </a:extLst>
          </p:cNvPr>
          <p:cNvSpPr/>
          <p:nvPr/>
        </p:nvSpPr>
        <p:spPr>
          <a:xfrm>
            <a:off x="3056351" y="1986063"/>
            <a:ext cx="8530224" cy="149059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7E1B36-4111-D01A-83BC-BC1023BF1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Quién debe estar presente</a:t>
            </a:r>
            <a:endParaRPr lang="en-B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DE380D-BC93-9849-E9A5-7209FF8F2696}"/>
              </a:ext>
            </a:extLst>
          </p:cNvPr>
          <p:cNvSpPr txBox="1"/>
          <p:nvPr/>
        </p:nvSpPr>
        <p:spPr>
          <a:xfrm>
            <a:off x="3323657" y="2274633"/>
            <a:ext cx="7845373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INCLUIR A UNA PERSONA ADULTA DE CONFIANZA</a:t>
            </a:r>
          </a:p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Incluir a los padres, cuidadores u otras personas adultas de confianza siempre que sea posible y seguro</a:t>
            </a:r>
            <a:endParaRPr lang="es-ES_tradnl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sz="2000" i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sz="2000" i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i="0" dirty="0">
                <a:latin typeface="Arial" panose="020B0604020202020204" pitchFamily="34" charset="0"/>
                <a:cs typeface="Arial" panose="020B0604020202020204" pitchFamily="34" charset="0"/>
              </a:rPr>
              <a:t>Las siguientes son algunas razones por las que puede no ser conveniente incluir a los padres durante la evaluación: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Si e</a:t>
            </a:r>
            <a:r>
              <a:rPr lang="es-ES_tradnl" i="0" dirty="0">
                <a:latin typeface="Arial" panose="020B0604020202020204" pitchFamily="34" charset="0"/>
                <a:cs typeface="Arial" panose="020B0604020202020204" pitchFamily="34" charset="0"/>
              </a:rPr>
              <a:t>l/la menor solicitó reunirse sin uno de sus padres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Si e</a:t>
            </a:r>
            <a:r>
              <a:rPr lang="es-ES_tradnl" i="0" dirty="0">
                <a:latin typeface="Arial" panose="020B0604020202020204" pitchFamily="34" charset="0"/>
                <a:cs typeface="Arial" panose="020B0604020202020204" pitchFamily="34" charset="0"/>
              </a:rPr>
              <a:t>s probable que la madre o el padre le cause daño al menor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Si e</a:t>
            </a:r>
            <a:r>
              <a:rPr lang="es-ES_tradnl" i="0" dirty="0">
                <a:latin typeface="Arial" panose="020B0604020202020204" pitchFamily="34" charset="0"/>
                <a:cs typeface="Arial" panose="020B0604020202020204" pitchFamily="34" charset="0"/>
              </a:rPr>
              <a:t>l/la menor y el progenitor/a están separados (el progenitor está lejos o ha desaparecido)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Cuando no están los padres o cuidadores presentes </a:t>
            </a:r>
            <a:r>
              <a:rPr lang="es-ES_tradnl" i="0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ES_tradnl" i="0" dirty="0">
                <a:latin typeface="Arial" panose="020B0604020202020204" pitchFamily="34" charset="0"/>
                <a:cs typeface="Arial" panose="020B0604020202020204" pitchFamily="34" charset="0"/>
              </a:rPr>
              <a:t>l/la menor no está acompañado/a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6094D89-EAC7-A237-AB73-777AF9B49CF2}"/>
              </a:ext>
            </a:extLst>
          </p:cNvPr>
          <p:cNvGrpSpPr/>
          <p:nvPr/>
        </p:nvGrpSpPr>
        <p:grpSpPr>
          <a:xfrm>
            <a:off x="1022970" y="1631206"/>
            <a:ext cx="1420562" cy="3936636"/>
            <a:chOff x="6481325" y="1487135"/>
            <a:chExt cx="446525" cy="123740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20D8F76-8E07-DC53-3D0D-78452BA04B17}"/>
                </a:ext>
              </a:extLst>
            </p:cNvPr>
            <p:cNvSpPr/>
            <p:nvPr/>
          </p:nvSpPr>
          <p:spPr>
            <a:xfrm>
              <a:off x="6481325" y="1674675"/>
              <a:ext cx="358842" cy="35884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: Top Corners Rounded 4">
              <a:extLst>
                <a:ext uri="{FF2B5EF4-FFF2-40B4-BE49-F238E27FC236}">
                  <a16:creationId xmlns:a16="http://schemas.microsoft.com/office/drawing/2014/main" id="{ABD4069C-35DF-1F67-D211-D2E9B8CEC320}"/>
                </a:ext>
              </a:extLst>
            </p:cNvPr>
            <p:cNvSpPr/>
            <p:nvPr/>
          </p:nvSpPr>
          <p:spPr>
            <a:xfrm>
              <a:off x="6481325" y="2100465"/>
              <a:ext cx="358842" cy="6240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Heart 5">
              <a:extLst>
                <a:ext uri="{FF2B5EF4-FFF2-40B4-BE49-F238E27FC236}">
                  <a16:creationId xmlns:a16="http://schemas.microsoft.com/office/drawing/2014/main" id="{25459227-DF04-F2CD-922C-02E649CD7DB0}"/>
                </a:ext>
              </a:extLst>
            </p:cNvPr>
            <p:cNvSpPr/>
            <p:nvPr/>
          </p:nvSpPr>
          <p:spPr>
            <a:xfrm>
              <a:off x="6792872" y="1487135"/>
              <a:ext cx="134978" cy="120592"/>
            </a:xfrm>
            <a:prstGeom prst="hear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2319741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B1E64-202C-9D8A-AB92-47027D199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Presentación de la evaluación</a:t>
            </a:r>
            <a:endParaRPr lang="en-BE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5618091-E3D0-33AF-44BA-59832AA98451}"/>
              </a:ext>
            </a:extLst>
          </p:cNvPr>
          <p:cNvGrpSpPr/>
          <p:nvPr/>
        </p:nvGrpSpPr>
        <p:grpSpPr>
          <a:xfrm>
            <a:off x="3394398" y="3229471"/>
            <a:ext cx="1125098" cy="1788952"/>
            <a:chOff x="860877" y="1929282"/>
            <a:chExt cx="1053230" cy="1674679"/>
          </a:xfrm>
        </p:grpSpPr>
        <p:sp>
          <p:nvSpPr>
            <p:cNvPr id="4" name="Round Same Side Corner Rectangle 46">
              <a:extLst>
                <a:ext uri="{FF2B5EF4-FFF2-40B4-BE49-F238E27FC236}">
                  <a16:creationId xmlns:a16="http://schemas.microsoft.com/office/drawing/2014/main" id="{06803520-F553-85A8-3124-61606DF7680F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0E6FB5D-0729-608D-A2DB-1BCDC141C06A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2CE3D358-1A08-8070-EC2A-C9EFEFFFD557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B2096775-BF97-90BB-94FE-B2BA18A47AAD}"/>
              </a:ext>
            </a:extLst>
          </p:cNvPr>
          <p:cNvSpPr/>
          <p:nvPr/>
        </p:nvSpPr>
        <p:spPr>
          <a:xfrm>
            <a:off x="5295271" y="2212034"/>
            <a:ext cx="4913442" cy="2945588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¿Cómo le explicaríamos la evaluación a </a:t>
            </a:r>
            <a:r>
              <a:rPr lang="es-ES_tradnl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</a:t>
            </a:r>
            <a:r>
              <a:rPr lang="es-ES_tradn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Naw</a:t>
            </a:r>
            <a:r>
              <a:rPr lang="es-ES_tradn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a su madre?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87EAC16-11F3-0128-5B50-5590877FB962}"/>
              </a:ext>
            </a:extLst>
          </p:cNvPr>
          <p:cNvGrpSpPr/>
          <p:nvPr/>
        </p:nvGrpSpPr>
        <p:grpSpPr>
          <a:xfrm>
            <a:off x="1769035" y="1776810"/>
            <a:ext cx="1376959" cy="3241614"/>
            <a:chOff x="838200" y="1656618"/>
            <a:chExt cx="1376959" cy="3241614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521C325-B43E-67B9-D01B-EB6DA0B10D5A}"/>
                </a:ext>
              </a:extLst>
            </p:cNvPr>
            <p:cNvSpPr/>
            <p:nvPr/>
          </p:nvSpPr>
          <p:spPr>
            <a:xfrm>
              <a:off x="1082512" y="1656618"/>
              <a:ext cx="888336" cy="88833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726A2A3-8E19-6FE9-6051-2DC17811F1F0}"/>
                </a:ext>
              </a:extLst>
            </p:cNvPr>
            <p:cNvGrpSpPr/>
            <p:nvPr/>
          </p:nvGrpSpPr>
          <p:grpSpPr>
            <a:xfrm>
              <a:off x="838200" y="2708811"/>
              <a:ext cx="1376959" cy="2189421"/>
              <a:chOff x="838200" y="3749717"/>
              <a:chExt cx="1376959" cy="1148515"/>
            </a:xfrm>
          </p:grpSpPr>
          <p:sp>
            <p:nvSpPr>
              <p:cNvPr id="28" name="Round Same Side Corner Rectangle 46">
                <a:extLst>
                  <a:ext uri="{FF2B5EF4-FFF2-40B4-BE49-F238E27FC236}">
                    <a16:creationId xmlns:a16="http://schemas.microsoft.com/office/drawing/2014/main" id="{9CB38C3B-F3ED-1E42-CC0F-F97F95AFC910}"/>
                  </a:ext>
                </a:extLst>
              </p:cNvPr>
              <p:cNvSpPr/>
              <p:nvPr/>
            </p:nvSpPr>
            <p:spPr>
              <a:xfrm>
                <a:off x="1089026" y="3749717"/>
                <a:ext cx="878351" cy="114851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Trapezoid 29">
                <a:extLst>
                  <a:ext uri="{FF2B5EF4-FFF2-40B4-BE49-F238E27FC236}">
                    <a16:creationId xmlns:a16="http://schemas.microsoft.com/office/drawing/2014/main" id="{313C074D-C5FE-5CDE-AB01-2EBE7FF53D53}"/>
                  </a:ext>
                </a:extLst>
              </p:cNvPr>
              <p:cNvSpPr/>
              <p:nvPr/>
            </p:nvSpPr>
            <p:spPr>
              <a:xfrm>
                <a:off x="838200" y="4100424"/>
                <a:ext cx="1376959" cy="797808"/>
              </a:xfrm>
              <a:prstGeom prst="trapezoid">
                <a:avLst>
                  <a:gd name="adj" fmla="val 18485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ECF99AC-C8E6-384B-7E68-DB9B59B118D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1C62346B-532F-9F98-AC14-269306EDF9CB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8E685DD-6B6B-2C3F-A972-801B5075B77C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F68E010-C533-6616-B840-63B5C4DD132D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114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611B11F-A26E-50C5-AAC4-A05968F65ED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EB9E833-B917-B499-19DA-5E74EAA8F31D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9" name="Isosceles Triangle 8">
                <a:extLst>
                  <a:ext uri="{FF2B5EF4-FFF2-40B4-BE49-F238E27FC236}">
                    <a16:creationId xmlns:a16="http://schemas.microsoft.com/office/drawing/2014/main" id="{3E44DE46-7B7E-2458-261D-370BB2D0E522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826AA07-86F9-EA74-5162-6E3B72E567D8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19527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9D67D-F56A-B6A9-CD33-A302C73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Actividades dirigidas y no dirigidas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D2D2F5-67A5-F12D-7441-FBA3899F3CC6}"/>
              </a:ext>
            </a:extLst>
          </p:cNvPr>
          <p:cNvSpPr txBox="1"/>
          <p:nvPr/>
        </p:nvSpPr>
        <p:spPr>
          <a:xfrm>
            <a:off x="1265129" y="3316544"/>
            <a:ext cx="45650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ACTIVIDADES NO DIRIGIDAS</a:t>
            </a:r>
          </a:p>
          <a:p>
            <a:endParaRPr lang="es-ES_trad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El/la menor elige la actividad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El/la menor puede tomar la iniciativa y el o la asistente social lo/a sigue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 o la asistente social no tiene una agenda con temas preparados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6C9CAD-2B5D-0A3C-2CB6-C0F740630A5F}"/>
              </a:ext>
            </a:extLst>
          </p:cNvPr>
          <p:cNvSpPr txBox="1"/>
          <p:nvPr/>
        </p:nvSpPr>
        <p:spPr>
          <a:xfrm>
            <a:off x="6934086" y="3316544"/>
            <a:ext cx="45650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ACTIVIDADES DIRIGIDAS</a:t>
            </a:r>
          </a:p>
          <a:p>
            <a:endParaRPr lang="es-ES_trad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 o la asistente social selecciona y prepara la actividad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 o la asistente social guía al menor a través de la actividad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 o la asistente social plantea ciertos temas para hablar con el/la menor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C76516C-44B1-4B95-FF8D-760CCBDAF47A}"/>
              </a:ext>
            </a:extLst>
          </p:cNvPr>
          <p:cNvGrpSpPr/>
          <p:nvPr/>
        </p:nvGrpSpPr>
        <p:grpSpPr>
          <a:xfrm>
            <a:off x="3938725" y="1996832"/>
            <a:ext cx="609437" cy="969029"/>
            <a:chOff x="860877" y="1929282"/>
            <a:chExt cx="1053230" cy="1674679"/>
          </a:xfrm>
        </p:grpSpPr>
        <p:sp>
          <p:nvSpPr>
            <p:cNvPr id="12" name="Round Same Side Corner Rectangle 46">
              <a:extLst>
                <a:ext uri="{FF2B5EF4-FFF2-40B4-BE49-F238E27FC236}">
                  <a16:creationId xmlns:a16="http://schemas.microsoft.com/office/drawing/2014/main" id="{B9A32B6A-7E42-F185-FC69-36F346DD2865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1FD3502-AB17-779A-8966-B64C67539839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rapezoid 13">
              <a:extLst>
                <a:ext uri="{FF2B5EF4-FFF2-40B4-BE49-F238E27FC236}">
                  <a16:creationId xmlns:a16="http://schemas.microsoft.com/office/drawing/2014/main" id="{29A19166-4AB6-1983-B983-C67082103EF3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821C567-0922-D8E7-3B7A-27FB095DE62A}"/>
              </a:ext>
            </a:extLst>
          </p:cNvPr>
          <p:cNvGrpSpPr/>
          <p:nvPr/>
        </p:nvGrpSpPr>
        <p:grpSpPr>
          <a:xfrm>
            <a:off x="2296319" y="1440375"/>
            <a:ext cx="521410" cy="1525486"/>
            <a:chOff x="1022970" y="2227840"/>
            <a:chExt cx="1141610" cy="3340002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A19DE88-C3E0-70E4-8EE5-4B706CC2D243}"/>
                </a:ext>
              </a:extLst>
            </p:cNvPr>
            <p:cNvSpPr/>
            <p:nvPr/>
          </p:nvSpPr>
          <p:spPr>
            <a:xfrm>
              <a:off x="1022970" y="2227840"/>
              <a:ext cx="1141610" cy="1141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: Top Corners Rounded 15">
              <a:extLst>
                <a:ext uri="{FF2B5EF4-FFF2-40B4-BE49-F238E27FC236}">
                  <a16:creationId xmlns:a16="http://schemas.microsoft.com/office/drawing/2014/main" id="{74F872EB-CF25-1C6B-1516-0E99DD600B4D}"/>
                </a:ext>
              </a:extLst>
            </p:cNvPr>
            <p:cNvSpPr/>
            <p:nvPr/>
          </p:nvSpPr>
          <p:spPr>
            <a:xfrm>
              <a:off x="1022970" y="3582437"/>
              <a:ext cx="1141610" cy="198540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5ED0010-6E8E-18B2-74EC-75F5AA86E152}"/>
              </a:ext>
            </a:extLst>
          </p:cNvPr>
          <p:cNvCxnSpPr/>
          <p:nvPr/>
        </p:nvCxnSpPr>
        <p:spPr>
          <a:xfrm>
            <a:off x="1265129" y="2915757"/>
            <a:ext cx="254833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A2690E9-FBF5-ED32-14BE-D957A8DB62D2}"/>
              </a:ext>
            </a:extLst>
          </p:cNvPr>
          <p:cNvGrpSpPr/>
          <p:nvPr/>
        </p:nvGrpSpPr>
        <p:grpSpPr>
          <a:xfrm>
            <a:off x="7958971" y="1996832"/>
            <a:ext cx="609437" cy="969029"/>
            <a:chOff x="860877" y="1929282"/>
            <a:chExt cx="1053230" cy="1674679"/>
          </a:xfrm>
        </p:grpSpPr>
        <p:sp>
          <p:nvSpPr>
            <p:cNvPr id="21" name="Round Same Side Corner Rectangle 46">
              <a:extLst>
                <a:ext uri="{FF2B5EF4-FFF2-40B4-BE49-F238E27FC236}">
                  <a16:creationId xmlns:a16="http://schemas.microsoft.com/office/drawing/2014/main" id="{9608DE58-E3C6-4010-4268-3A5DFF62E8A7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B78801F-962D-5849-834B-1AA37ED6E79C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F9E9A922-F2A7-C0A1-046E-DE0E0EC9C4B7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CE68ACA-25E6-2EEF-AF2E-E947847FE86C}"/>
              </a:ext>
            </a:extLst>
          </p:cNvPr>
          <p:cNvGrpSpPr/>
          <p:nvPr/>
        </p:nvGrpSpPr>
        <p:grpSpPr>
          <a:xfrm>
            <a:off x="9624910" y="1440375"/>
            <a:ext cx="521410" cy="1525486"/>
            <a:chOff x="1022970" y="2227840"/>
            <a:chExt cx="1141610" cy="3340002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36D83E-D6B6-BF70-EF24-80068AC7BDCE}"/>
                </a:ext>
              </a:extLst>
            </p:cNvPr>
            <p:cNvSpPr/>
            <p:nvPr/>
          </p:nvSpPr>
          <p:spPr>
            <a:xfrm>
              <a:off x="1022970" y="2227840"/>
              <a:ext cx="1141610" cy="1141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: Top Corners Rounded 25">
              <a:extLst>
                <a:ext uri="{FF2B5EF4-FFF2-40B4-BE49-F238E27FC236}">
                  <a16:creationId xmlns:a16="http://schemas.microsoft.com/office/drawing/2014/main" id="{05424636-A5FB-45BD-5511-06CDDB416F2D}"/>
                </a:ext>
              </a:extLst>
            </p:cNvPr>
            <p:cNvSpPr/>
            <p:nvPr/>
          </p:nvSpPr>
          <p:spPr>
            <a:xfrm>
              <a:off x="1022970" y="3582437"/>
              <a:ext cx="1141610" cy="198540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AF4E1A1-5B99-940E-AF19-50CF2716F9C4}"/>
              </a:ext>
            </a:extLst>
          </p:cNvPr>
          <p:cNvCxnSpPr/>
          <p:nvPr/>
        </p:nvCxnSpPr>
        <p:spPr>
          <a:xfrm>
            <a:off x="6989523" y="2915757"/>
            <a:ext cx="254833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088EB588-870A-FDEC-DAE1-97D32A250CF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1CD626D0-8141-2564-9C28-4187E6A3AA3D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97CF852-87BA-BD24-5D0F-EBB5298572A6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FBC692A-C9ED-7F89-5399-F17C6AADBC13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115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D589BB4-A088-7F87-F6A3-A83E037E2362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1665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9D67D-F56A-B6A9-CD33-A302C73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/>
              <a:t>Actividades que generan confianza y apoyan la evaluación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27F92B-E376-D633-5920-2BE62720608F}"/>
              </a:ext>
            </a:extLst>
          </p:cNvPr>
          <p:cNvSpPr txBox="1"/>
          <p:nvPr/>
        </p:nvSpPr>
        <p:spPr>
          <a:xfrm>
            <a:off x="1009650" y="3316544"/>
            <a:ext cx="64769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ACTIVIDADES NO DIRIGIDAS</a:t>
            </a:r>
          </a:p>
          <a:p>
            <a:endParaRPr lang="es-ES_tradnl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Jugar a un juego juntos/as (backgammon, cartas, dominó)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Practicar un deporte juntos/as (salir a pasear, tenis de mesa, patear o lanzar la pelota)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Hacer una actividad artística juntos/as (colorear, dibujar, pintar)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Realizar una actividad de cuidado juntos/as (trenzar el pelo, limar las uñas)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FEDFE9-F6F6-FDFA-AECF-8DBA078D0F38}"/>
              </a:ext>
            </a:extLst>
          </p:cNvPr>
          <p:cNvSpPr txBox="1"/>
          <p:nvPr/>
        </p:nvSpPr>
        <p:spPr>
          <a:xfrm>
            <a:off x="8027266" y="3316544"/>
            <a:ext cx="32122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ACTIVIDADES DIRIGIDAS</a:t>
            </a:r>
          </a:p>
          <a:p>
            <a:endParaRPr lang="es-ES_tradn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Hacer un dibujo familiar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Dibujar las actividades diarias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Escalera de las emociones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C5F4E9E-FB83-16B1-F31F-F3646FE6D9DB}"/>
              </a:ext>
            </a:extLst>
          </p:cNvPr>
          <p:cNvGrpSpPr/>
          <p:nvPr/>
        </p:nvGrpSpPr>
        <p:grpSpPr>
          <a:xfrm>
            <a:off x="3812944" y="1996832"/>
            <a:ext cx="609437" cy="969029"/>
            <a:chOff x="860877" y="1929282"/>
            <a:chExt cx="1053230" cy="1674679"/>
          </a:xfrm>
        </p:grpSpPr>
        <p:sp>
          <p:nvSpPr>
            <p:cNvPr id="14" name="Round Same Side Corner Rectangle 46">
              <a:extLst>
                <a:ext uri="{FF2B5EF4-FFF2-40B4-BE49-F238E27FC236}">
                  <a16:creationId xmlns:a16="http://schemas.microsoft.com/office/drawing/2014/main" id="{326196F3-21DF-3E73-E052-5A1F60F440A5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FF820FA-3BEB-6F8C-EDCC-2205CB26DCD6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rapezoid 15">
              <a:extLst>
                <a:ext uri="{FF2B5EF4-FFF2-40B4-BE49-F238E27FC236}">
                  <a16:creationId xmlns:a16="http://schemas.microsoft.com/office/drawing/2014/main" id="{2C2620FB-C9B2-7484-0E37-EA1DE8E31B10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FF8D065-1B5D-C5DF-38D2-58B32D69FC49}"/>
              </a:ext>
            </a:extLst>
          </p:cNvPr>
          <p:cNvGrpSpPr/>
          <p:nvPr/>
        </p:nvGrpSpPr>
        <p:grpSpPr>
          <a:xfrm>
            <a:off x="2170538" y="1440375"/>
            <a:ext cx="521410" cy="1525486"/>
            <a:chOff x="1022970" y="2227840"/>
            <a:chExt cx="1141610" cy="334000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F28BF6CC-1F4D-D698-762C-6BF69BCAE07B}"/>
                </a:ext>
              </a:extLst>
            </p:cNvPr>
            <p:cNvSpPr/>
            <p:nvPr/>
          </p:nvSpPr>
          <p:spPr>
            <a:xfrm>
              <a:off x="1022970" y="2227840"/>
              <a:ext cx="1141610" cy="1141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9" name="Rectangle: Top Corners Rounded 18">
              <a:extLst>
                <a:ext uri="{FF2B5EF4-FFF2-40B4-BE49-F238E27FC236}">
                  <a16:creationId xmlns:a16="http://schemas.microsoft.com/office/drawing/2014/main" id="{E7BE37C7-EC0B-003A-F6E1-66A7B49D9DD0}"/>
                </a:ext>
              </a:extLst>
            </p:cNvPr>
            <p:cNvSpPr/>
            <p:nvPr/>
          </p:nvSpPr>
          <p:spPr>
            <a:xfrm>
              <a:off x="1022970" y="3582437"/>
              <a:ext cx="1141610" cy="198540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4BC176-AE83-1224-E0CD-EC3D98975361}"/>
              </a:ext>
            </a:extLst>
          </p:cNvPr>
          <p:cNvCxnSpPr/>
          <p:nvPr/>
        </p:nvCxnSpPr>
        <p:spPr>
          <a:xfrm>
            <a:off x="1139348" y="2915757"/>
            <a:ext cx="254833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821245E-31D1-B3E1-18CE-9C10F853FC70}"/>
              </a:ext>
            </a:extLst>
          </p:cNvPr>
          <p:cNvGrpSpPr/>
          <p:nvPr/>
        </p:nvGrpSpPr>
        <p:grpSpPr>
          <a:xfrm>
            <a:off x="8739068" y="1996832"/>
            <a:ext cx="609437" cy="969029"/>
            <a:chOff x="860877" y="1929282"/>
            <a:chExt cx="1053230" cy="1674679"/>
          </a:xfrm>
        </p:grpSpPr>
        <p:sp>
          <p:nvSpPr>
            <p:cNvPr id="22" name="Round Same Side Corner Rectangle 46">
              <a:extLst>
                <a:ext uri="{FF2B5EF4-FFF2-40B4-BE49-F238E27FC236}">
                  <a16:creationId xmlns:a16="http://schemas.microsoft.com/office/drawing/2014/main" id="{DB13C4F6-4494-4B2F-254D-A6B9F643527D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2584EDA3-D85B-266A-A191-9FC69764C22D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2B221531-35D4-9D81-11D2-78C40065D3D7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ADA9BCA-053B-F5C1-B501-F477A3B6B1D3}"/>
              </a:ext>
            </a:extLst>
          </p:cNvPr>
          <p:cNvGrpSpPr/>
          <p:nvPr/>
        </p:nvGrpSpPr>
        <p:grpSpPr>
          <a:xfrm>
            <a:off x="10405007" y="1440375"/>
            <a:ext cx="521410" cy="1525486"/>
            <a:chOff x="1022970" y="2227840"/>
            <a:chExt cx="1141610" cy="3340002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16340A2-7766-5492-8171-78C159CA1149}"/>
                </a:ext>
              </a:extLst>
            </p:cNvPr>
            <p:cNvSpPr/>
            <p:nvPr/>
          </p:nvSpPr>
          <p:spPr>
            <a:xfrm>
              <a:off x="1022970" y="2227840"/>
              <a:ext cx="1141610" cy="1141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7" name="Rectangle: Top Corners Rounded 26">
              <a:extLst>
                <a:ext uri="{FF2B5EF4-FFF2-40B4-BE49-F238E27FC236}">
                  <a16:creationId xmlns:a16="http://schemas.microsoft.com/office/drawing/2014/main" id="{8BE2669E-85A3-EEB0-66D3-0E66C729134E}"/>
                </a:ext>
              </a:extLst>
            </p:cNvPr>
            <p:cNvSpPr/>
            <p:nvPr/>
          </p:nvSpPr>
          <p:spPr>
            <a:xfrm>
              <a:off x="1022970" y="3582437"/>
              <a:ext cx="1141610" cy="198540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E13E7EC-72D5-A14A-96EC-F34733B6B8AA}"/>
              </a:ext>
            </a:extLst>
          </p:cNvPr>
          <p:cNvCxnSpPr/>
          <p:nvPr/>
        </p:nvCxnSpPr>
        <p:spPr>
          <a:xfrm>
            <a:off x="7769620" y="2915757"/>
            <a:ext cx="254833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484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6164A5C-8DC1-0F07-6C34-55DB54872220}"/>
              </a:ext>
            </a:extLst>
          </p:cNvPr>
          <p:cNvSpPr/>
          <p:nvPr/>
        </p:nvSpPr>
        <p:spPr>
          <a:xfrm>
            <a:off x="4887811" y="2118466"/>
            <a:ext cx="6591300" cy="40795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64EA5F5-F3AB-487A-9649-C5F6528FCF99}"/>
              </a:ext>
            </a:extLst>
          </p:cNvPr>
          <p:cNvGrpSpPr/>
          <p:nvPr/>
        </p:nvGrpSpPr>
        <p:grpSpPr>
          <a:xfrm>
            <a:off x="1455732" y="1768573"/>
            <a:ext cx="2425210" cy="2226009"/>
            <a:chOff x="7619849" y="5297373"/>
            <a:chExt cx="500332" cy="459236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0" name="Trapezoid 19">
              <a:extLst>
                <a:ext uri="{FF2B5EF4-FFF2-40B4-BE49-F238E27FC236}">
                  <a16:creationId xmlns:a16="http://schemas.microsoft.com/office/drawing/2014/main" id="{D1C9DBEF-6E3A-067A-DC10-825589E2B638}"/>
                </a:ext>
              </a:extLst>
            </p:cNvPr>
            <p:cNvSpPr/>
            <p:nvPr/>
          </p:nvSpPr>
          <p:spPr>
            <a:xfrm>
              <a:off x="7619849" y="5297373"/>
              <a:ext cx="500332" cy="200981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CA5D621-5ED7-94E2-3CA7-1F118F7D7FB9}"/>
                </a:ext>
              </a:extLst>
            </p:cNvPr>
            <p:cNvSpPr/>
            <p:nvPr/>
          </p:nvSpPr>
          <p:spPr>
            <a:xfrm>
              <a:off x="7663186" y="5498354"/>
              <a:ext cx="413659" cy="2582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BF4FF40-CE4A-02A3-D5A7-91E079401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20516"/>
            <a:ext cx="11010900" cy="868968"/>
          </a:xfrm>
        </p:spPr>
        <p:txBody>
          <a:bodyPr>
            <a:normAutofit/>
          </a:bodyPr>
          <a:lstStyle/>
          <a:p>
            <a:pPr algn="l"/>
            <a:r>
              <a:rPr lang="es-ES_tradnl" sz="2600" dirty="0"/>
              <a:t>Actividades dirigidas para generar confianza y apoyar la evaluación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259A2B-386E-158B-4D51-CD54265B51BA}"/>
              </a:ext>
            </a:extLst>
          </p:cNvPr>
          <p:cNvSpPr txBox="1"/>
          <p:nvPr/>
        </p:nvSpPr>
        <p:spPr>
          <a:xfrm>
            <a:off x="5279822" y="2118466"/>
            <a:ext cx="58072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INSTRUCCIONES</a:t>
            </a:r>
          </a:p>
          <a:p>
            <a:endParaRPr lang="es-ES_tradn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Pedirle al niño o niña que dibuje su casa y a todas las personas que viven en ella con él o ella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Una vez que el niño o niña empiece a dibujar, ayudarle a mantener la atención (dándole lápices o marcadores, elogiando sus esfuerzos, etc.)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Hacerle preguntas adicionales para mostrar interés: </a:t>
            </a:r>
            <a:r>
              <a:rPr lang="es-ES_tradnl" i="1" dirty="0">
                <a:latin typeface="Arial" panose="020B0604020202020204" pitchFamily="34" charset="0"/>
                <a:cs typeface="Arial" panose="020B0604020202020204" pitchFamily="34" charset="0"/>
              </a:rPr>
              <a:t>¿Quién es esa persona? ¿Dónde duermen todos/as? ¿Cuál es tu espacio favorito de la casa y por qué? ¿Qué hace tu familia durante el día? ¿A veces reciben visita?</a:t>
            </a: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866D685-B252-40A8-1C5B-A84BF255CAE2}"/>
              </a:ext>
            </a:extLst>
          </p:cNvPr>
          <p:cNvGrpSpPr/>
          <p:nvPr/>
        </p:nvGrpSpPr>
        <p:grpSpPr>
          <a:xfrm rot="13391884">
            <a:off x="3240159" y="1705893"/>
            <a:ext cx="436131" cy="1519281"/>
            <a:chOff x="6740715" y="1208988"/>
            <a:chExt cx="182192" cy="634674"/>
          </a:xfrm>
        </p:grpSpPr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D49EE2BF-6476-F856-98E8-464F00AE0896}"/>
                </a:ext>
              </a:extLst>
            </p:cNvPr>
            <p:cNvSpPr/>
            <p:nvPr/>
          </p:nvSpPr>
          <p:spPr>
            <a:xfrm>
              <a:off x="6740716" y="1208988"/>
              <a:ext cx="182191" cy="132855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C17112A-8183-BE35-7FE4-D6E171AF31D8}"/>
                </a:ext>
              </a:extLst>
            </p:cNvPr>
            <p:cNvSpPr/>
            <p:nvPr/>
          </p:nvSpPr>
          <p:spPr>
            <a:xfrm>
              <a:off x="6740715" y="1341697"/>
              <a:ext cx="182191" cy="50196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A15FBF5A-481E-B4B2-0699-27980BFD3EA8}"/>
              </a:ext>
            </a:extLst>
          </p:cNvPr>
          <p:cNvSpPr txBox="1"/>
          <p:nvPr/>
        </p:nvSpPr>
        <p:spPr>
          <a:xfrm>
            <a:off x="1199490" y="4514225"/>
            <a:ext cx="3296309" cy="11849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DIBUJO FAMILIAR</a:t>
            </a:r>
          </a:p>
          <a:p>
            <a:pPr algn="ctr"/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Edad: 4 a 11 años</a:t>
            </a:r>
          </a:p>
          <a:p>
            <a:pPr algn="ctr"/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Duración: Dependerá del menor</a:t>
            </a:r>
          </a:p>
          <a:p>
            <a:pPr algn="ctr"/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Materiales: Papel, lápices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A2040D7-6166-DEEC-2DDD-68241179C1D3}"/>
              </a:ext>
            </a:extLst>
          </p:cNvPr>
          <p:cNvGrpSpPr/>
          <p:nvPr/>
        </p:nvGrpSpPr>
        <p:grpSpPr>
          <a:xfrm>
            <a:off x="10283250" y="1270282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2A96AF18-F8F8-9E63-D7CC-69E751AFD925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177F705-9871-B7B1-CBCD-B1FCBF5EE10C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B587424-8BDE-DA64-D627-969446DDFB90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116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42CC8B5-BDE0-09D7-FA89-3843E683F42E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0259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Table 39">
            <a:extLst>
              <a:ext uri="{FF2B5EF4-FFF2-40B4-BE49-F238E27FC236}">
                <a16:creationId xmlns:a16="http://schemas.microsoft.com/office/drawing/2014/main" id="{4DEBA80A-DF23-E770-FB22-EC3533B7A2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727314"/>
              </p:ext>
            </p:extLst>
          </p:nvPr>
        </p:nvGraphicFramePr>
        <p:xfrm>
          <a:off x="1493446" y="1749510"/>
          <a:ext cx="2336800" cy="2307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>
                  <a:extLst>
                    <a:ext uri="{9D8B030D-6E8A-4147-A177-3AD203B41FA5}">
                      <a16:colId xmlns:a16="http://schemas.microsoft.com/office/drawing/2014/main" val="2956921486"/>
                    </a:ext>
                  </a:extLst>
                </a:gridCol>
              </a:tblGrid>
              <a:tr h="769249">
                <a:tc>
                  <a:txBody>
                    <a:bodyPr/>
                    <a:lstStyle/>
                    <a:p>
                      <a:r>
                        <a:rPr lang="es-ES_tradnl" b="0" noProof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la mañna</a:t>
                      </a: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399173"/>
                  </a:ext>
                </a:extLst>
              </a:tr>
              <a:tr h="769249">
                <a:tc>
                  <a:txBody>
                    <a:bodyPr/>
                    <a:lstStyle/>
                    <a:p>
                      <a:r>
                        <a:rPr lang="es-ES_tradnl" noProof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la tarde</a:t>
                      </a: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561586"/>
                  </a:ext>
                </a:extLst>
              </a:tr>
              <a:tr h="769249">
                <a:tc>
                  <a:txBody>
                    <a:bodyPr/>
                    <a:lstStyle/>
                    <a:p>
                      <a:r>
                        <a:rPr lang="es-ES_tradnl" noProof="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la noche</a:t>
                      </a: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574102"/>
                  </a:ext>
                </a:extLst>
              </a:tr>
            </a:tbl>
          </a:graphicData>
        </a:graphic>
      </p:graphicFrame>
      <p:sp>
        <p:nvSpPr>
          <p:cNvPr id="29" name="Title 1">
            <a:extLst>
              <a:ext uri="{FF2B5EF4-FFF2-40B4-BE49-F238E27FC236}">
                <a16:creationId xmlns:a16="http://schemas.microsoft.com/office/drawing/2014/main" id="{56B30F31-552A-902A-C5E3-F5ADBB5EF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20516"/>
            <a:ext cx="11010900" cy="868968"/>
          </a:xfrm>
        </p:spPr>
        <p:txBody>
          <a:bodyPr>
            <a:normAutofit/>
          </a:bodyPr>
          <a:lstStyle/>
          <a:p>
            <a:pPr algn="l"/>
            <a:r>
              <a:rPr lang="es-ES_tradnl" sz="2600" dirty="0"/>
              <a:t>Actividades dirigidas para generar confianza y apoyar la evaluación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1C16279-7E30-1CA9-0F57-417FB44F8ED4}"/>
              </a:ext>
            </a:extLst>
          </p:cNvPr>
          <p:cNvSpPr/>
          <p:nvPr/>
        </p:nvSpPr>
        <p:spPr>
          <a:xfrm>
            <a:off x="4902200" y="1762493"/>
            <a:ext cx="6090309" cy="40795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B3032CD-AE77-659B-8509-AC6D8DE56F54}"/>
              </a:ext>
            </a:extLst>
          </p:cNvPr>
          <p:cNvSpPr txBox="1"/>
          <p:nvPr/>
        </p:nvSpPr>
        <p:spPr>
          <a:xfrm>
            <a:off x="5421935" y="2148681"/>
            <a:ext cx="557057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INSTRUCCIONES</a:t>
            </a:r>
          </a:p>
          <a:p>
            <a:endParaRPr lang="es-ES_tradn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Pedirle al niño o niña que dibuje lo que hace cada día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Una vez que el niño o niña empiece a dibujar, ayudarle a mantener la atención (dándole lápices o marcadores, elogiando sus esfuerzos, etc.) 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Hacerle preguntas adicionales para mostrar interés: </a:t>
            </a:r>
            <a:r>
              <a:rPr lang="es-ES_tradnl" i="1" dirty="0">
                <a:latin typeface="Arial" panose="020B0604020202020204" pitchFamily="34" charset="0"/>
                <a:cs typeface="Arial" panose="020B0604020202020204" pitchFamily="34" charset="0"/>
              </a:rPr>
              <a:t>¿Con quién pasas más tiempo? ¿Cuál es tu actividad favorita y por qué? ¿Ha habido cambios en lo que haces todos los días desde...? 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55297F7-FDCF-D9EB-20E7-F42288E6D6AB}"/>
              </a:ext>
            </a:extLst>
          </p:cNvPr>
          <p:cNvGrpSpPr/>
          <p:nvPr/>
        </p:nvGrpSpPr>
        <p:grpSpPr>
          <a:xfrm rot="13391884">
            <a:off x="3240159" y="1705893"/>
            <a:ext cx="436131" cy="1519281"/>
            <a:chOff x="6740715" y="1208988"/>
            <a:chExt cx="182192" cy="634674"/>
          </a:xfrm>
        </p:grpSpPr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3AC3A9E1-8BAA-E820-7100-2DD35651B357}"/>
                </a:ext>
              </a:extLst>
            </p:cNvPr>
            <p:cNvSpPr/>
            <p:nvPr/>
          </p:nvSpPr>
          <p:spPr>
            <a:xfrm>
              <a:off x="6740716" y="1208988"/>
              <a:ext cx="182191" cy="132855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BDE613C-516D-7B80-05E8-00A1A2B62F65}"/>
                </a:ext>
              </a:extLst>
            </p:cNvPr>
            <p:cNvSpPr/>
            <p:nvPr/>
          </p:nvSpPr>
          <p:spPr>
            <a:xfrm>
              <a:off x="6740715" y="1341697"/>
              <a:ext cx="182191" cy="50196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9FD64EC7-F143-403A-C121-7E426C57F01B}"/>
              </a:ext>
            </a:extLst>
          </p:cNvPr>
          <p:cNvSpPr txBox="1"/>
          <p:nvPr/>
        </p:nvSpPr>
        <p:spPr>
          <a:xfrm>
            <a:off x="924791" y="4514225"/>
            <a:ext cx="3474109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DIBUJAR LAS ACTIVIDADES DIARIAS</a:t>
            </a:r>
          </a:p>
          <a:p>
            <a:pPr algn="ctr"/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Grupo : 4 a 11 años</a:t>
            </a:r>
          </a:p>
          <a:p>
            <a:pPr algn="ctr"/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Duración: Dependerá del menor</a:t>
            </a:r>
          </a:p>
          <a:p>
            <a:pPr algn="ctr"/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Materiales: Papel, lápices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C828179-D454-430A-6F17-E08B9BF083FC}"/>
              </a:ext>
            </a:extLst>
          </p:cNvPr>
          <p:cNvGrpSpPr/>
          <p:nvPr/>
        </p:nvGrpSpPr>
        <p:grpSpPr>
          <a:xfrm>
            <a:off x="10198573" y="1278310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2139974C-4E2B-175E-4B1D-F7C2DFC81C32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0D1181B-6F6E-E87D-5087-9BF1D075292D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1B14104-C650-786F-6F6F-84D1F5F54327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117-</a:t>
                </a:r>
              </a:p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118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340F7EC-21B9-79C1-BCAF-FA81B788E334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3167BD6-D1D2-5BC1-8952-23CCBDD477DF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7FD28F03-B147-2A8C-A911-464895262CB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2F0F26A-7AE0-8F8B-16FD-D2B4B108F52B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7875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arallelogram 42">
            <a:extLst>
              <a:ext uri="{FF2B5EF4-FFF2-40B4-BE49-F238E27FC236}">
                <a16:creationId xmlns:a16="http://schemas.microsoft.com/office/drawing/2014/main" id="{E6444C6C-5935-20F9-4330-1C406067DDF1}"/>
              </a:ext>
            </a:extLst>
          </p:cNvPr>
          <p:cNvSpPr/>
          <p:nvPr/>
        </p:nvSpPr>
        <p:spPr>
          <a:xfrm flipH="1">
            <a:off x="3703587" y="1778349"/>
            <a:ext cx="714022" cy="2422282"/>
          </a:xfrm>
          <a:prstGeom prst="parallelogram">
            <a:avLst>
              <a:gd name="adj" fmla="val 7743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Parallelogram 43">
            <a:extLst>
              <a:ext uri="{FF2B5EF4-FFF2-40B4-BE49-F238E27FC236}">
                <a16:creationId xmlns:a16="http://schemas.microsoft.com/office/drawing/2014/main" id="{918ADF39-263B-694F-D264-5609A778E327}"/>
              </a:ext>
            </a:extLst>
          </p:cNvPr>
          <p:cNvSpPr/>
          <p:nvPr/>
        </p:nvSpPr>
        <p:spPr>
          <a:xfrm flipH="1">
            <a:off x="2838333" y="1778349"/>
            <a:ext cx="714022" cy="2422282"/>
          </a:xfrm>
          <a:prstGeom prst="parallelogram">
            <a:avLst>
              <a:gd name="adj" fmla="val 7743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69D639CE-59C8-281D-3E2E-13DA502A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20516"/>
            <a:ext cx="11010900" cy="868968"/>
          </a:xfrm>
        </p:spPr>
        <p:txBody>
          <a:bodyPr>
            <a:normAutofit/>
          </a:bodyPr>
          <a:lstStyle/>
          <a:p>
            <a:pPr algn="l"/>
            <a:r>
              <a:rPr lang="es-ES_tradnl" sz="2600" dirty="0"/>
              <a:t>Actividades dirigidas para generar confianza y apoyar la evaluación</a:t>
            </a:r>
          </a:p>
        </p:txBody>
      </p:sp>
      <p:pic>
        <p:nvPicPr>
          <p:cNvPr id="21" name="Graphic 20" descr="Crying face with solid fill with solid fill">
            <a:extLst>
              <a:ext uri="{FF2B5EF4-FFF2-40B4-BE49-F238E27FC236}">
                <a16:creationId xmlns:a16="http://schemas.microsoft.com/office/drawing/2014/main" id="{78ACA2EF-A388-8A60-3759-CEA0FB4478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21760" y="2370763"/>
            <a:ext cx="914400" cy="914400"/>
          </a:xfrm>
          <a:prstGeom prst="rect">
            <a:avLst/>
          </a:prstGeom>
        </p:spPr>
      </p:pic>
      <p:pic>
        <p:nvPicPr>
          <p:cNvPr id="23" name="Graphic 22" descr="Smiling face with solid fill with solid fill">
            <a:extLst>
              <a:ext uri="{FF2B5EF4-FFF2-40B4-BE49-F238E27FC236}">
                <a16:creationId xmlns:a16="http://schemas.microsoft.com/office/drawing/2014/main" id="{919CF150-D5D0-324E-ADE2-044BE63EE5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7790" y="3302871"/>
            <a:ext cx="914400" cy="914400"/>
          </a:xfrm>
          <a:prstGeom prst="rect">
            <a:avLst/>
          </a:prstGeom>
        </p:spPr>
      </p:pic>
      <p:pic>
        <p:nvPicPr>
          <p:cNvPr id="25" name="Graphic 24" descr="Angry face with solid fill with solid fill">
            <a:extLst>
              <a:ext uri="{FF2B5EF4-FFF2-40B4-BE49-F238E27FC236}">
                <a16:creationId xmlns:a16="http://schemas.microsoft.com/office/drawing/2014/main" id="{7D721166-B4F2-D669-0D46-57D9ADC458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659748" y="1456363"/>
            <a:ext cx="914400" cy="914400"/>
          </a:xfrm>
          <a:prstGeom prst="rect">
            <a:avLst/>
          </a:prstGeom>
        </p:spPr>
      </p:pic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CB28E552-89B8-7D55-FBE4-FF9EA88D05B3}"/>
              </a:ext>
            </a:extLst>
          </p:cNvPr>
          <p:cNvSpPr/>
          <p:nvPr/>
        </p:nvSpPr>
        <p:spPr>
          <a:xfrm>
            <a:off x="4932610" y="2094665"/>
            <a:ext cx="6090309" cy="40795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CAC0615-5272-2C6D-210F-B2503D9F220A}"/>
              </a:ext>
            </a:extLst>
          </p:cNvPr>
          <p:cNvSpPr txBox="1"/>
          <p:nvPr/>
        </p:nvSpPr>
        <p:spPr>
          <a:xfrm>
            <a:off x="5421935" y="2316513"/>
            <a:ext cx="52463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INSTRUCCIONES</a:t>
            </a:r>
          </a:p>
          <a:p>
            <a:endParaRPr lang="es-ES_tradn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Explicar el objetivo de la actividad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Empezar dibujando una escalera y caras que expresen las siguientes emociones: furioso/a, enojado/a, triste, asustado, feliz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Pedirle al menor que identifique las emociones que siente actualmente o que ha sentido anteriormente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Hablar con el/la menor sobre sus sentimientos y emociones utilizando la escalera de las emociones</a:t>
            </a:r>
            <a:endParaRPr lang="es-ES_tradnl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FE04DEB-B360-F9F2-41F8-8D670BD1E6CA}"/>
              </a:ext>
            </a:extLst>
          </p:cNvPr>
          <p:cNvSpPr txBox="1"/>
          <p:nvPr/>
        </p:nvSpPr>
        <p:spPr>
          <a:xfrm>
            <a:off x="924791" y="4514225"/>
            <a:ext cx="3474109" cy="11849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ESCALERA EMOCIONAL</a:t>
            </a:r>
          </a:p>
          <a:p>
            <a:pPr algn="ctr"/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Edades: 6 a 14 años</a:t>
            </a:r>
          </a:p>
          <a:p>
            <a:pPr algn="ctr"/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Duración: 5 a 15 minutos</a:t>
            </a:r>
          </a:p>
          <a:p>
            <a:pPr algn="ctr"/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Materiales: Papel, lápices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17D32F4C-8010-8444-BA4C-41C723420E65}"/>
              </a:ext>
            </a:extLst>
          </p:cNvPr>
          <p:cNvSpPr/>
          <p:nvPr/>
        </p:nvSpPr>
        <p:spPr>
          <a:xfrm rot="5400000">
            <a:off x="2422119" y="3161036"/>
            <a:ext cx="186638" cy="91440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1E9C7873-ED22-9754-C3A3-EE3AD150442E}"/>
              </a:ext>
            </a:extLst>
          </p:cNvPr>
          <p:cNvSpPr/>
          <p:nvPr/>
        </p:nvSpPr>
        <p:spPr>
          <a:xfrm rot="5400000">
            <a:off x="2665511" y="2516433"/>
            <a:ext cx="186637" cy="91440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1A5B76F-5322-C361-8F6E-01719A3F96FD}"/>
              </a:ext>
            </a:extLst>
          </p:cNvPr>
          <p:cNvSpPr/>
          <p:nvPr/>
        </p:nvSpPr>
        <p:spPr>
          <a:xfrm rot="5400000">
            <a:off x="2957908" y="1849698"/>
            <a:ext cx="186636" cy="91440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Parallelogram 38">
            <a:extLst>
              <a:ext uri="{FF2B5EF4-FFF2-40B4-BE49-F238E27FC236}">
                <a16:creationId xmlns:a16="http://schemas.microsoft.com/office/drawing/2014/main" id="{BD4253F5-946F-D291-EDB4-3EE353FD44AA}"/>
              </a:ext>
            </a:extLst>
          </p:cNvPr>
          <p:cNvSpPr/>
          <p:nvPr/>
        </p:nvSpPr>
        <p:spPr>
          <a:xfrm>
            <a:off x="2555519" y="1762493"/>
            <a:ext cx="1321022" cy="2422282"/>
          </a:xfrm>
          <a:prstGeom prst="parallelogram">
            <a:avLst>
              <a:gd name="adj" fmla="val 8633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1E2F66A2-3937-D163-BB67-5CEF26749FE5}"/>
              </a:ext>
            </a:extLst>
          </p:cNvPr>
          <p:cNvSpPr/>
          <p:nvPr/>
        </p:nvSpPr>
        <p:spPr>
          <a:xfrm>
            <a:off x="1668684" y="1762493"/>
            <a:ext cx="1321022" cy="2422282"/>
          </a:xfrm>
          <a:prstGeom prst="parallelogram">
            <a:avLst>
              <a:gd name="adj" fmla="val 8633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A7A6ECF-4176-848F-0E97-4BA4BB12197F}"/>
              </a:ext>
            </a:extLst>
          </p:cNvPr>
          <p:cNvGrpSpPr/>
          <p:nvPr/>
        </p:nvGrpSpPr>
        <p:grpSpPr>
          <a:xfrm>
            <a:off x="10176304" y="1456363"/>
            <a:ext cx="1587872" cy="1368854"/>
            <a:chOff x="10228983" y="337468"/>
            <a:chExt cx="1587872" cy="1368854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98A33F60-F0CA-E3CA-D15F-2C100FCE2D0D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6C64421-4DB0-B4DA-8E4F-663469711FD8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5E8739F-12F9-BFE4-35B0-558B0248C19C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119-</a:t>
                </a:r>
              </a:p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121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27E6F67-8D10-2952-2414-7295E90C01B4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12522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DED2-9E00-AD54-1C0B-FB50B9AF7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Adaptar las actividades a cada menor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4C334B79-2B38-9F71-E4BE-895B125388D7}"/>
              </a:ext>
            </a:extLst>
          </p:cNvPr>
          <p:cNvSpPr/>
          <p:nvPr/>
        </p:nvSpPr>
        <p:spPr>
          <a:xfrm>
            <a:off x="1744508" y="2083476"/>
            <a:ext cx="4063171" cy="2945588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¿Por qué es importante adaptar las actividades a al contexto cultural, a la edad, la etapa de desarrollo y a las capacidades del menor?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66B872F-9F28-689B-5E6D-512CD4FCAB22}"/>
              </a:ext>
            </a:extLst>
          </p:cNvPr>
          <p:cNvGrpSpPr/>
          <p:nvPr/>
        </p:nvGrpSpPr>
        <p:grpSpPr>
          <a:xfrm>
            <a:off x="6947203" y="2594018"/>
            <a:ext cx="3794366" cy="2524082"/>
            <a:chOff x="7043608" y="4796021"/>
            <a:chExt cx="2053299" cy="1365891"/>
          </a:xfrm>
          <a:solidFill>
            <a:schemeClr val="accent6"/>
          </a:solidFill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9958265-61C0-4CC0-FF05-2FD628582751}"/>
                </a:ext>
              </a:extLst>
            </p:cNvPr>
            <p:cNvGrpSpPr/>
            <p:nvPr/>
          </p:nvGrpSpPr>
          <p:grpSpPr>
            <a:xfrm>
              <a:off x="7043608" y="5425827"/>
              <a:ext cx="393082" cy="731012"/>
              <a:chOff x="3524508" y="2679091"/>
              <a:chExt cx="327409" cy="608880"/>
            </a:xfrm>
            <a:grpFill/>
          </p:grpSpPr>
          <p:sp>
            <p:nvSpPr>
              <p:cNvPr id="19" name="Round Same Side Corner Rectangle 46">
                <a:extLst>
                  <a:ext uri="{FF2B5EF4-FFF2-40B4-BE49-F238E27FC236}">
                    <a16:creationId xmlns:a16="http://schemas.microsoft.com/office/drawing/2014/main" id="{33545510-7AF1-C87C-40C3-C5466501F2B7}"/>
                  </a:ext>
                </a:extLst>
              </p:cNvPr>
              <p:cNvSpPr/>
              <p:nvPr/>
            </p:nvSpPr>
            <p:spPr>
              <a:xfrm>
                <a:off x="3526909" y="3062732"/>
                <a:ext cx="323729" cy="22523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5013C1D4-7380-53CF-F92D-4A77E7128571}"/>
                  </a:ext>
                </a:extLst>
              </p:cNvPr>
              <p:cNvSpPr/>
              <p:nvPr/>
            </p:nvSpPr>
            <p:spPr>
              <a:xfrm>
                <a:off x="3524508" y="2679091"/>
                <a:ext cx="327409" cy="32740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8585C29-1C84-68F8-51D9-93EE84165A7D}"/>
                </a:ext>
              </a:extLst>
            </p:cNvPr>
            <p:cNvGrpSpPr/>
            <p:nvPr/>
          </p:nvGrpSpPr>
          <p:grpSpPr>
            <a:xfrm>
              <a:off x="7601038" y="5193108"/>
              <a:ext cx="393082" cy="968804"/>
              <a:chOff x="3524508" y="2679091"/>
              <a:chExt cx="327409" cy="806943"/>
            </a:xfrm>
            <a:grpFill/>
          </p:grpSpPr>
          <p:sp>
            <p:nvSpPr>
              <p:cNvPr id="17" name="Round Same Side Corner Rectangle 46">
                <a:extLst>
                  <a:ext uri="{FF2B5EF4-FFF2-40B4-BE49-F238E27FC236}">
                    <a16:creationId xmlns:a16="http://schemas.microsoft.com/office/drawing/2014/main" id="{3F97BDAD-66A3-44D0-B56B-58999DD5C60A}"/>
                  </a:ext>
                </a:extLst>
              </p:cNvPr>
              <p:cNvSpPr/>
              <p:nvPr/>
            </p:nvSpPr>
            <p:spPr>
              <a:xfrm>
                <a:off x="3526909" y="3062732"/>
                <a:ext cx="323729" cy="42330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88F2DA7-6241-70B2-5CA1-7740C7DA67A0}"/>
                  </a:ext>
                </a:extLst>
              </p:cNvPr>
              <p:cNvSpPr/>
              <p:nvPr/>
            </p:nvSpPr>
            <p:spPr>
              <a:xfrm>
                <a:off x="3524508" y="2679091"/>
                <a:ext cx="327409" cy="32740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" name="Round Same Side Corner Rectangle 46">
              <a:extLst>
                <a:ext uri="{FF2B5EF4-FFF2-40B4-BE49-F238E27FC236}">
                  <a16:creationId xmlns:a16="http://schemas.microsoft.com/office/drawing/2014/main" id="{A14382E6-CDD0-1732-5716-A6479397C0FE}"/>
                </a:ext>
              </a:extLst>
            </p:cNvPr>
            <p:cNvSpPr/>
            <p:nvPr/>
          </p:nvSpPr>
          <p:spPr>
            <a:xfrm>
              <a:off x="8149278" y="5435751"/>
              <a:ext cx="393082" cy="721088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03F2175-45D0-E66C-6F23-07F0AB729C97}"/>
                </a:ext>
              </a:extLst>
            </p:cNvPr>
            <p:cNvSpPr/>
            <p:nvPr/>
          </p:nvSpPr>
          <p:spPr>
            <a:xfrm>
              <a:off x="8146396" y="4975159"/>
              <a:ext cx="393082" cy="3930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1374673-A4A9-F363-C358-664F70BCFFE0}"/>
                </a:ext>
              </a:extLst>
            </p:cNvPr>
            <p:cNvGrpSpPr/>
            <p:nvPr/>
          </p:nvGrpSpPr>
          <p:grpSpPr>
            <a:xfrm>
              <a:off x="8703825" y="4796021"/>
              <a:ext cx="393082" cy="1360818"/>
              <a:chOff x="3524508" y="2679091"/>
              <a:chExt cx="327409" cy="1133463"/>
            </a:xfrm>
            <a:grpFill/>
          </p:grpSpPr>
          <p:sp>
            <p:nvSpPr>
              <p:cNvPr id="15" name="Round Same Side Corner Rectangle 46">
                <a:extLst>
                  <a:ext uri="{FF2B5EF4-FFF2-40B4-BE49-F238E27FC236}">
                    <a16:creationId xmlns:a16="http://schemas.microsoft.com/office/drawing/2014/main" id="{88B0ABC9-D9E7-18A8-4BCF-DDF937CF7095}"/>
                  </a:ext>
                </a:extLst>
              </p:cNvPr>
              <p:cNvSpPr/>
              <p:nvPr/>
            </p:nvSpPr>
            <p:spPr>
              <a:xfrm>
                <a:off x="3526909" y="3062730"/>
                <a:ext cx="323729" cy="74982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5DDD4C9F-76AD-D5F1-FE58-56D921A6864A}"/>
                  </a:ext>
                </a:extLst>
              </p:cNvPr>
              <p:cNvSpPr/>
              <p:nvPr/>
            </p:nvSpPr>
            <p:spPr>
              <a:xfrm>
                <a:off x="3524508" y="2679091"/>
                <a:ext cx="327409" cy="32740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" name="Round Same Side Corner Rectangle 46">
              <a:extLst>
                <a:ext uri="{FF2B5EF4-FFF2-40B4-BE49-F238E27FC236}">
                  <a16:creationId xmlns:a16="http://schemas.microsoft.com/office/drawing/2014/main" id="{B5077AD1-B479-E962-59F9-B71947376C32}"/>
                </a:ext>
              </a:extLst>
            </p:cNvPr>
            <p:cNvSpPr/>
            <p:nvPr/>
          </p:nvSpPr>
          <p:spPr>
            <a:xfrm>
              <a:off x="8313625" y="5859724"/>
              <a:ext cx="76459" cy="297115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4" name="Round Same Side Corner Rectangle 46">
              <a:extLst>
                <a:ext uri="{FF2B5EF4-FFF2-40B4-BE49-F238E27FC236}">
                  <a16:creationId xmlns:a16="http://schemas.microsoft.com/office/drawing/2014/main" id="{D1862A66-524D-57BA-5B3A-72E6A0F60786}"/>
                </a:ext>
              </a:extLst>
            </p:cNvPr>
            <p:cNvSpPr/>
            <p:nvPr/>
          </p:nvSpPr>
          <p:spPr>
            <a:xfrm>
              <a:off x="7198811" y="6070622"/>
              <a:ext cx="75600" cy="86217"/>
            </a:xfrm>
            <a:prstGeom prst="round2SameRect">
              <a:avLst>
                <a:gd name="adj1" fmla="val 46112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773406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E8C2B95D-1EE5-18CE-9DAC-F7BAF5E8E6C6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1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Inicio del módulo</a:t>
            </a:r>
          </a:p>
        </p:txBody>
      </p:sp>
    </p:spTree>
    <p:extLst>
      <p:ext uri="{BB962C8B-B14F-4D97-AF65-F5344CB8AC3E}">
        <p14:creationId xmlns:p14="http://schemas.microsoft.com/office/powerpoint/2010/main" val="2328839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Puntos clave de aprendizaje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4801945" y="3441700"/>
            <a:ext cx="2588109" cy="19389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Utilizar técnicas adaptadas a los/as menores que les ayuden a expresarse durante la evaluación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D4DABB9-F696-4666-9240-F14941B6206C}"/>
              </a:ext>
            </a:extLst>
          </p:cNvPr>
          <p:cNvSpPr txBox="1"/>
          <p:nvPr/>
        </p:nvSpPr>
        <p:spPr>
          <a:xfrm>
            <a:off x="7924553" y="3441700"/>
            <a:ext cx="258810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Las actividades deben adaptarse al contexto, la cultura, la edad y la etapa de desarrollo del menor</a:t>
            </a:r>
          </a:p>
        </p:txBody>
      </p:sp>
      <p:sp>
        <p:nvSpPr>
          <p:cNvPr id="60" name="5-Point Star 5">
            <a:extLst>
              <a:ext uri="{FF2B5EF4-FFF2-40B4-BE49-F238E27FC236}">
                <a16:creationId xmlns:a16="http://schemas.microsoft.com/office/drawing/2014/main" id="{CA51DE7D-C4EB-4482-B9BD-8251CB38B67D}"/>
              </a:ext>
            </a:extLst>
          </p:cNvPr>
          <p:cNvSpPr/>
          <p:nvPr/>
        </p:nvSpPr>
        <p:spPr>
          <a:xfrm>
            <a:off x="5570220" y="1945449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8692826" y="1945449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5-Point Star 5">
            <a:extLst>
              <a:ext uri="{FF2B5EF4-FFF2-40B4-BE49-F238E27FC236}">
                <a16:creationId xmlns:a16="http://schemas.microsoft.com/office/drawing/2014/main" id="{216D282D-0E7B-5847-A5AD-98789BFB7711}"/>
              </a:ext>
            </a:extLst>
          </p:cNvPr>
          <p:cNvSpPr/>
          <p:nvPr/>
        </p:nvSpPr>
        <p:spPr>
          <a:xfrm>
            <a:off x="2447614" y="1945449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22BDA2-D76D-4042-71B4-9A0D393E8018}"/>
              </a:ext>
            </a:extLst>
          </p:cNvPr>
          <p:cNvSpPr txBox="1"/>
          <p:nvPr/>
        </p:nvSpPr>
        <p:spPr>
          <a:xfrm>
            <a:off x="1679338" y="3441700"/>
            <a:ext cx="2588109" cy="255454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Llevar a cabo actividades que generen y refuercen la confianza y ayuden al </a:t>
            </a:r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menor</a:t>
            </a:r>
            <a:r>
              <a:rPr lang="es-ES_tradnl" sz="2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sentirse </a:t>
            </a:r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ES_tradnl" sz="2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eguro/a durante el proceso de evaluación </a:t>
            </a:r>
          </a:p>
        </p:txBody>
      </p:sp>
    </p:spTree>
    <p:extLst>
      <p:ext uri="{BB962C8B-B14F-4D97-AF65-F5344CB8AC3E}">
        <p14:creationId xmlns:p14="http://schemas.microsoft.com/office/powerpoint/2010/main" val="1935077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B4F82844-4197-4B74-384A-DEB7FC550330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3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¿Cómo evaluar las necesidades de un/a menor? </a:t>
            </a:r>
          </a:p>
        </p:txBody>
      </p:sp>
    </p:spTree>
    <p:extLst>
      <p:ext uri="{BB962C8B-B14F-4D97-AF65-F5344CB8AC3E}">
        <p14:creationId xmlns:p14="http://schemas.microsoft.com/office/powerpoint/2010/main" val="34312487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829EA6DA-54ED-0014-4AEF-3F7E4AEFB56F}"/>
              </a:ext>
            </a:extLst>
          </p:cNvPr>
          <p:cNvGrpSpPr/>
          <p:nvPr/>
        </p:nvGrpSpPr>
        <p:grpSpPr>
          <a:xfrm rot="10800000">
            <a:off x="519523" y="1933072"/>
            <a:ext cx="4408932" cy="2770856"/>
            <a:chOff x="3540470" y="1397494"/>
            <a:chExt cx="8058424" cy="5064431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60EF53AE-9D6D-FCFC-5DCA-74F56C0C42D5}"/>
                </a:ext>
              </a:extLst>
            </p:cNvPr>
            <p:cNvSpPr/>
            <p:nvPr/>
          </p:nvSpPr>
          <p:spPr>
            <a:xfrm>
              <a:off x="3540470" y="1774029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BFFDECB-DF13-7D3C-F6A5-2D4DC0EE0A61}"/>
                </a:ext>
              </a:extLst>
            </p:cNvPr>
            <p:cNvSpPr/>
            <p:nvPr/>
          </p:nvSpPr>
          <p:spPr>
            <a:xfrm>
              <a:off x="7671733" y="3337725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EBACF0E5-AF04-D942-4E65-EE4E0E3087EB}"/>
                </a:ext>
              </a:extLst>
            </p:cNvPr>
            <p:cNvSpPr/>
            <p:nvPr/>
          </p:nvSpPr>
          <p:spPr>
            <a:xfrm>
              <a:off x="6386148" y="1397494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F73FD27-DFBA-F78D-C967-7FF0374E9AAE}"/>
                </a:ext>
              </a:extLst>
            </p:cNvPr>
            <p:cNvSpPr/>
            <p:nvPr/>
          </p:nvSpPr>
          <p:spPr>
            <a:xfrm>
              <a:off x="8474694" y="1546725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4535C0D-DF9A-12B2-703D-7B5D554358C0}"/>
                </a:ext>
              </a:extLst>
            </p:cNvPr>
            <p:cNvSpPr/>
            <p:nvPr/>
          </p:nvSpPr>
          <p:spPr>
            <a:xfrm>
              <a:off x="4824048" y="3147862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D24D186-BE8F-C83F-2F8F-4FA355CA6B3F}"/>
              </a:ext>
            </a:extLst>
          </p:cNvPr>
          <p:cNvGrpSpPr/>
          <p:nvPr/>
        </p:nvGrpSpPr>
        <p:grpSpPr>
          <a:xfrm>
            <a:off x="7483903" y="1420898"/>
            <a:ext cx="4408932" cy="2770856"/>
            <a:chOff x="3540470" y="1397494"/>
            <a:chExt cx="8058424" cy="506443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A80FDBE-F817-4F6F-8D03-6CE387E4D0F8}"/>
                </a:ext>
              </a:extLst>
            </p:cNvPr>
            <p:cNvSpPr/>
            <p:nvPr/>
          </p:nvSpPr>
          <p:spPr>
            <a:xfrm>
              <a:off x="3540470" y="1774029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398DE83-0B1E-B27F-DFD9-AB3E4499A4B9}"/>
                </a:ext>
              </a:extLst>
            </p:cNvPr>
            <p:cNvSpPr/>
            <p:nvPr/>
          </p:nvSpPr>
          <p:spPr>
            <a:xfrm>
              <a:off x="7671733" y="3337725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75A4365-8F86-3C69-E0B6-F1628CBF32E8}"/>
                </a:ext>
              </a:extLst>
            </p:cNvPr>
            <p:cNvSpPr/>
            <p:nvPr/>
          </p:nvSpPr>
          <p:spPr>
            <a:xfrm>
              <a:off x="6386148" y="1397494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DC2A5D2-F3CB-9802-F564-AA41288499BC}"/>
                </a:ext>
              </a:extLst>
            </p:cNvPr>
            <p:cNvSpPr/>
            <p:nvPr/>
          </p:nvSpPr>
          <p:spPr>
            <a:xfrm>
              <a:off x="8474694" y="1546725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743F8A2-AA44-1233-A37B-9CAD1A8573AA}"/>
                </a:ext>
              </a:extLst>
            </p:cNvPr>
            <p:cNvSpPr/>
            <p:nvPr/>
          </p:nvSpPr>
          <p:spPr>
            <a:xfrm>
              <a:off x="4824048" y="3147862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ECB7042-7387-24E6-8C96-1909B3220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Qué debemos evaluar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A3E55B-6203-0CD9-AA38-D942C921F031}"/>
              </a:ext>
            </a:extLst>
          </p:cNvPr>
          <p:cNvSpPr txBox="1"/>
          <p:nvPr/>
        </p:nvSpPr>
        <p:spPr>
          <a:xfrm>
            <a:off x="874372" y="2603498"/>
            <a:ext cx="364928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¿Qué información </a:t>
            </a:r>
            <a:r>
              <a:rPr lang="es-ES_tradnl" sz="2400" b="0">
                <a:latin typeface="Arial" panose="020B0604020202020204" pitchFamily="34" charset="0"/>
                <a:cs typeface="Arial" panose="020B0604020202020204" pitchFamily="34" charset="0"/>
              </a:rPr>
              <a:t>debe recopilar </a:t>
            </a:r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el o la asistente social durante la evaluación</a:t>
            </a:r>
            <a:r>
              <a:rPr lang="es-ES_tradnl" sz="2400" b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s-ES_tradnl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068EE7-868C-EF27-FC8A-B29DC838847F}"/>
              </a:ext>
            </a:extLst>
          </p:cNvPr>
          <p:cNvSpPr txBox="1"/>
          <p:nvPr/>
        </p:nvSpPr>
        <p:spPr>
          <a:xfrm>
            <a:off x="8186175" y="2032889"/>
            <a:ext cx="315110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¿Qué elementos debe evaluar el o la asistente social?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7011068-F712-6E0C-CD56-7E2ED3FBB76F}"/>
              </a:ext>
            </a:extLst>
          </p:cNvPr>
          <p:cNvSpPr/>
          <p:nvPr/>
        </p:nvSpPr>
        <p:spPr>
          <a:xfrm>
            <a:off x="7028916" y="1513710"/>
            <a:ext cx="454987" cy="4549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5233317-E208-319E-09A6-E9D9D538BCB7}"/>
              </a:ext>
            </a:extLst>
          </p:cNvPr>
          <p:cNvSpPr/>
          <p:nvPr/>
        </p:nvSpPr>
        <p:spPr>
          <a:xfrm>
            <a:off x="4504310" y="4980697"/>
            <a:ext cx="313403" cy="31340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2493800-B077-A11C-7537-FFF07BF4663F}"/>
              </a:ext>
            </a:extLst>
          </p:cNvPr>
          <p:cNvSpPr/>
          <p:nvPr/>
        </p:nvSpPr>
        <p:spPr>
          <a:xfrm>
            <a:off x="3918884" y="4610271"/>
            <a:ext cx="454987" cy="4549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1DBE7D5-FDE5-E8FE-F350-FE8D6699FE8F}"/>
              </a:ext>
            </a:extLst>
          </p:cNvPr>
          <p:cNvSpPr/>
          <p:nvPr/>
        </p:nvSpPr>
        <p:spPr>
          <a:xfrm>
            <a:off x="6675349" y="2002422"/>
            <a:ext cx="313403" cy="31340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7BB0631-3BF1-0F0F-05CD-32536BF70A0F}"/>
              </a:ext>
            </a:extLst>
          </p:cNvPr>
          <p:cNvGrpSpPr/>
          <p:nvPr/>
        </p:nvGrpSpPr>
        <p:grpSpPr>
          <a:xfrm>
            <a:off x="5105743" y="2787729"/>
            <a:ext cx="1794308" cy="3200848"/>
            <a:chOff x="5102983" y="1330093"/>
            <a:chExt cx="611190" cy="1090296"/>
          </a:xfrm>
          <a:solidFill>
            <a:schemeClr val="accent4"/>
          </a:solidFill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D231A64-157D-EDD4-E572-1C06A215AE72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56" name="Round Same Side Corner Rectangle 25">
                <a:extLst>
                  <a:ext uri="{FF2B5EF4-FFF2-40B4-BE49-F238E27FC236}">
                    <a16:creationId xmlns:a16="http://schemas.microsoft.com/office/drawing/2014/main" id="{40A22F0C-F256-61F4-3A51-C80C3A6F9D4E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" name="Round Same Side Corner Rectangle 26">
                <a:extLst>
                  <a:ext uri="{FF2B5EF4-FFF2-40B4-BE49-F238E27FC236}">
                    <a16:creationId xmlns:a16="http://schemas.microsoft.com/office/drawing/2014/main" id="{2F03A1FE-6BFC-C0B4-E5FD-F47545E8F8B4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450EFBF-8AB0-7746-8E98-1C6CF924C56F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0" name="Round Same Side Corner Rectangle 26">
              <a:extLst>
                <a:ext uri="{FF2B5EF4-FFF2-40B4-BE49-F238E27FC236}">
                  <a16:creationId xmlns:a16="http://schemas.microsoft.com/office/drawing/2014/main" id="{D434A70A-C841-9920-18D0-34EEDD894F69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FEB3C1DA-BC53-6064-7EB1-61C3C89E45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solidFill>
              <a:schemeClr val="accent6"/>
            </a:solidFill>
            <a:ln w="28575">
              <a:solidFill>
                <a:schemeClr val="accent6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1D83191-09C6-C338-A7FE-EEB4D72C5182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53" name="Flowchart: Manual Operation 52">
                <a:extLst>
                  <a:ext uri="{FF2B5EF4-FFF2-40B4-BE49-F238E27FC236}">
                    <a16:creationId xmlns:a16="http://schemas.microsoft.com/office/drawing/2014/main" id="{93E98657-DF5B-034A-74EB-A0A2ADAE83B4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4" name="Round Same Side Corner Rectangle 23">
                <a:extLst>
                  <a:ext uri="{FF2B5EF4-FFF2-40B4-BE49-F238E27FC236}">
                    <a16:creationId xmlns:a16="http://schemas.microsoft.com/office/drawing/2014/main" id="{B5FAEAA9-E5BF-AE12-FFCA-5333F8ED7625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842A1489-B988-A186-FE48-E513D11ACAD2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7911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Arrow: Pentagon 37">
            <a:extLst>
              <a:ext uri="{FF2B5EF4-FFF2-40B4-BE49-F238E27FC236}">
                <a16:creationId xmlns:a16="http://schemas.microsoft.com/office/drawing/2014/main" id="{2538B858-D91B-2647-F7A7-23841027C1EA}"/>
              </a:ext>
            </a:extLst>
          </p:cNvPr>
          <p:cNvSpPr/>
          <p:nvPr/>
        </p:nvSpPr>
        <p:spPr>
          <a:xfrm>
            <a:off x="0" y="2257215"/>
            <a:ext cx="5753100" cy="3477575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327E66-4D62-E2FE-B0DB-5B0E5C96C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Qué debemos evaluar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002BCA-3FD5-86E3-0CA6-B0F9CC03C9E4}"/>
              </a:ext>
            </a:extLst>
          </p:cNvPr>
          <p:cNvSpPr txBox="1"/>
          <p:nvPr/>
        </p:nvSpPr>
        <p:spPr>
          <a:xfrm>
            <a:off x="713190" y="1629373"/>
            <a:ext cx="4499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ELEMENTOS DE INTERÉS SUPERIOR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AE8484-BF9C-1A3F-9126-C8FCC4B81B4E}"/>
              </a:ext>
            </a:extLst>
          </p:cNvPr>
          <p:cNvSpPr txBox="1"/>
          <p:nvPr/>
        </p:nvSpPr>
        <p:spPr>
          <a:xfrm>
            <a:off x="5312105" y="1637449"/>
            <a:ext cx="2688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FACTORES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D06790-1C99-89C4-62AD-83E8E444351F}"/>
              </a:ext>
            </a:extLst>
          </p:cNvPr>
          <p:cNvSpPr txBox="1"/>
          <p:nvPr/>
        </p:nvSpPr>
        <p:spPr>
          <a:xfrm>
            <a:off x="713190" y="2797679"/>
            <a:ext cx="201426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Salud y bienestar físico</a:t>
            </a:r>
          </a:p>
          <a:p>
            <a:endParaRPr lang="es-ES_tradn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Bienestar emocional</a:t>
            </a:r>
          </a:p>
          <a:p>
            <a:endParaRPr lang="es-ES_tradn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Relaciones sociales</a:t>
            </a:r>
          </a:p>
          <a:p>
            <a:endParaRPr lang="es-ES_tradn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Educación, trabajo, tiempo libre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C5989F3-7D75-1979-6D96-09A73AD1A342}"/>
              </a:ext>
            </a:extLst>
          </p:cNvPr>
          <p:cNvSpPr txBox="1"/>
          <p:nvPr/>
        </p:nvSpPr>
        <p:spPr>
          <a:xfrm>
            <a:off x="2796184" y="2797679"/>
            <a:ext cx="201426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Documentación</a:t>
            </a:r>
          </a:p>
          <a:p>
            <a:endParaRPr lang="es-ES_tradn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Comunidad</a:t>
            </a:r>
          </a:p>
          <a:p>
            <a:endParaRPr lang="es-ES_tradn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Modalidad de acogida, entorno de vida, familia</a:t>
            </a:r>
          </a:p>
          <a:p>
            <a:endParaRPr lang="es-ES_tradn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600" dirty="0">
                <a:latin typeface="Arial" panose="020B0604020202020204" pitchFamily="34" charset="0"/>
                <a:cs typeface="Arial" panose="020B0604020202020204" pitchFamily="34" charset="0"/>
              </a:rPr>
              <a:t>Opiniones y deseos del menor</a:t>
            </a:r>
          </a:p>
          <a:p>
            <a:endParaRPr lang="es-ES_trad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Parallelogram 40">
            <a:extLst>
              <a:ext uri="{FF2B5EF4-FFF2-40B4-BE49-F238E27FC236}">
                <a16:creationId xmlns:a16="http://schemas.microsoft.com/office/drawing/2014/main" id="{EB2CBA26-79AB-AD82-6836-CD7CF196CCC5}"/>
              </a:ext>
            </a:extLst>
          </p:cNvPr>
          <p:cNvSpPr/>
          <p:nvPr/>
        </p:nvSpPr>
        <p:spPr>
          <a:xfrm>
            <a:off x="5348448" y="3989170"/>
            <a:ext cx="3583102" cy="1745620"/>
          </a:xfrm>
          <a:prstGeom prst="parallelogram">
            <a:avLst>
              <a:gd name="adj" fmla="val 52646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>
                <a:latin typeface="Arial" panose="020B0604020202020204" pitchFamily="34" charset="0"/>
                <a:cs typeface="Arial" panose="020B0604020202020204" pitchFamily="34" charset="0"/>
              </a:rPr>
              <a:t>Factores de protección (fortalezas)</a:t>
            </a:r>
          </a:p>
        </p:txBody>
      </p:sp>
      <p:sp>
        <p:nvSpPr>
          <p:cNvPr id="42" name="Parallelogram 41">
            <a:extLst>
              <a:ext uri="{FF2B5EF4-FFF2-40B4-BE49-F238E27FC236}">
                <a16:creationId xmlns:a16="http://schemas.microsoft.com/office/drawing/2014/main" id="{E7F6D8E9-68AC-2092-88CC-A090FE4333F3}"/>
              </a:ext>
            </a:extLst>
          </p:cNvPr>
          <p:cNvSpPr/>
          <p:nvPr/>
        </p:nvSpPr>
        <p:spPr>
          <a:xfrm flipV="1">
            <a:off x="5361234" y="2260011"/>
            <a:ext cx="3583102" cy="1745620"/>
          </a:xfrm>
          <a:prstGeom prst="parallelogram">
            <a:avLst>
              <a:gd name="adj" fmla="val 52646"/>
            </a:avLst>
          </a:prstGeom>
          <a:solidFill>
            <a:srgbClr val="E05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41970E1-E7E7-F81D-91FE-D7130BF704D5}"/>
              </a:ext>
            </a:extLst>
          </p:cNvPr>
          <p:cNvSpPr txBox="1"/>
          <p:nvPr/>
        </p:nvSpPr>
        <p:spPr>
          <a:xfrm>
            <a:off x="6381454" y="2948155"/>
            <a:ext cx="17507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Factores de riesgo</a:t>
            </a:r>
          </a:p>
        </p:txBody>
      </p:sp>
      <p:sp>
        <p:nvSpPr>
          <p:cNvPr id="45" name="Arrow: Chevron 44">
            <a:extLst>
              <a:ext uri="{FF2B5EF4-FFF2-40B4-BE49-F238E27FC236}">
                <a16:creationId xmlns:a16="http://schemas.microsoft.com/office/drawing/2014/main" id="{9C22A220-E58B-0B46-6184-BF6EE865D18D}"/>
              </a:ext>
            </a:extLst>
          </p:cNvPr>
          <p:cNvSpPr/>
          <p:nvPr/>
        </p:nvSpPr>
        <p:spPr>
          <a:xfrm>
            <a:off x="8524535" y="2257215"/>
            <a:ext cx="3311865" cy="3477575"/>
          </a:xfrm>
          <a:prstGeom prst="chevron">
            <a:avLst>
              <a:gd name="adj" fmla="val 27589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CB2AE2-0199-53B1-3977-86D9670A514B}"/>
              </a:ext>
            </a:extLst>
          </p:cNvPr>
          <p:cNvSpPr txBox="1"/>
          <p:nvPr/>
        </p:nvSpPr>
        <p:spPr>
          <a:xfrm>
            <a:off x="9462931" y="3459398"/>
            <a:ext cx="191234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NECESIDADES DE PROTECCIÓN DE LA INFANCIA</a:t>
            </a:r>
          </a:p>
        </p:txBody>
      </p:sp>
    </p:spTree>
    <p:extLst>
      <p:ext uri="{BB962C8B-B14F-4D97-AF65-F5344CB8AC3E}">
        <p14:creationId xmlns:p14="http://schemas.microsoft.com/office/powerpoint/2010/main" val="3586764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79FE9C34-EF29-9FBC-0F70-56E4E3C0D042}"/>
              </a:ext>
            </a:extLst>
          </p:cNvPr>
          <p:cNvSpPr/>
          <p:nvPr/>
        </p:nvSpPr>
        <p:spPr>
          <a:xfrm>
            <a:off x="0" y="2052696"/>
            <a:ext cx="7162799" cy="3477575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8AD4503-2963-355A-A127-3B23CFB2BA91}"/>
              </a:ext>
            </a:extLst>
          </p:cNvPr>
          <p:cNvSpPr/>
          <p:nvPr/>
        </p:nvSpPr>
        <p:spPr>
          <a:xfrm>
            <a:off x="1597060" y="1629919"/>
            <a:ext cx="1374486" cy="13744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AD3CF78-99C6-CFE7-E35E-4E9E7C8F326D}"/>
              </a:ext>
            </a:extLst>
          </p:cNvPr>
          <p:cNvSpPr/>
          <p:nvPr/>
        </p:nvSpPr>
        <p:spPr>
          <a:xfrm>
            <a:off x="1597060" y="3129581"/>
            <a:ext cx="1374486" cy="13744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708642F-A73D-0780-93D8-2C7A0857C24C}"/>
              </a:ext>
            </a:extLst>
          </p:cNvPr>
          <p:cNvSpPr/>
          <p:nvPr/>
        </p:nvSpPr>
        <p:spPr>
          <a:xfrm>
            <a:off x="1597060" y="4652856"/>
            <a:ext cx="1374486" cy="13744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405AB3FB-C6F9-E898-B93C-0358FC6B9FE5}"/>
              </a:ext>
            </a:extLst>
          </p:cNvPr>
          <p:cNvSpPr/>
          <p:nvPr/>
        </p:nvSpPr>
        <p:spPr>
          <a:xfrm rot="16920400">
            <a:off x="1759071" y="3768325"/>
            <a:ext cx="420083" cy="696797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/>
              <a:t>Recopilación de información sobre los elementos de interés superior</a:t>
            </a: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6A6637B9-CD6A-D827-8E93-42715F77F015}"/>
              </a:ext>
            </a:extLst>
          </p:cNvPr>
          <p:cNvSpPr/>
          <p:nvPr/>
        </p:nvSpPr>
        <p:spPr>
          <a:xfrm rot="16920400">
            <a:off x="2137499" y="3940670"/>
            <a:ext cx="381453" cy="51610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F3DF26-163E-621D-CA1E-A5D9D941A59D}"/>
              </a:ext>
            </a:extLst>
          </p:cNvPr>
          <p:cNvSpPr txBox="1"/>
          <p:nvPr/>
        </p:nvSpPr>
        <p:spPr>
          <a:xfrm>
            <a:off x="7614298" y="2083324"/>
            <a:ext cx="38838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La información no debe obtenerse únicamente de los padres o cuidadores</a:t>
            </a:r>
          </a:p>
          <a:p>
            <a:endParaRPr lang="es-ES_trad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Es importante comunicarse con el/la menor y obtener información directamente de él/ella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463CAE-26D8-6AE7-5D34-7AC4043D2C16}"/>
              </a:ext>
            </a:extLst>
          </p:cNvPr>
          <p:cNvGrpSpPr/>
          <p:nvPr/>
        </p:nvGrpSpPr>
        <p:grpSpPr>
          <a:xfrm>
            <a:off x="3523768" y="2628481"/>
            <a:ext cx="2438195" cy="2077921"/>
            <a:chOff x="1267091" y="2692845"/>
            <a:chExt cx="2919614" cy="248820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54E55F9-A6C7-D3CE-1021-3306B523DF53}"/>
                </a:ext>
              </a:extLst>
            </p:cNvPr>
            <p:cNvGrpSpPr/>
            <p:nvPr/>
          </p:nvGrpSpPr>
          <p:grpSpPr>
            <a:xfrm>
              <a:off x="3599275" y="3733248"/>
              <a:ext cx="587430" cy="1447801"/>
              <a:chOff x="1047750" y="1929282"/>
              <a:chExt cx="679484" cy="1674679"/>
            </a:xfrm>
          </p:grpSpPr>
          <p:sp>
            <p:nvSpPr>
              <p:cNvPr id="6" name="Round Same Side Corner Rectangle 46">
                <a:extLst>
                  <a:ext uri="{FF2B5EF4-FFF2-40B4-BE49-F238E27FC236}">
                    <a16:creationId xmlns:a16="http://schemas.microsoft.com/office/drawing/2014/main" id="{347D4C69-BF24-164B-874E-9A97E9B48B33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448C1C47-81A2-2328-54FE-E5E50AD7B3E6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00E8E71-96BE-34B4-7C6C-8BAA08D73DA4}"/>
                </a:ext>
              </a:extLst>
            </p:cNvPr>
            <p:cNvGrpSpPr/>
            <p:nvPr/>
          </p:nvGrpSpPr>
          <p:grpSpPr>
            <a:xfrm>
              <a:off x="1267091" y="2692845"/>
              <a:ext cx="1746443" cy="2488204"/>
              <a:chOff x="772747" y="1776810"/>
              <a:chExt cx="2275253" cy="3241614"/>
            </a:xfrm>
            <a:solidFill>
              <a:schemeClr val="accent6"/>
            </a:solidFill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952A126F-ED45-FD22-4155-CADEE18CE44E}"/>
                  </a:ext>
                </a:extLst>
              </p:cNvPr>
              <p:cNvGrpSpPr/>
              <p:nvPr/>
            </p:nvGrpSpPr>
            <p:grpSpPr>
              <a:xfrm>
                <a:off x="1769035" y="2007506"/>
                <a:ext cx="1278965" cy="3010918"/>
                <a:chOff x="838200" y="1656618"/>
                <a:chExt cx="1376959" cy="3241614"/>
              </a:xfrm>
              <a:grpFill/>
            </p:grpSpPr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119AC9CE-72B6-AB8A-77E4-CBB7668198D6}"/>
                    </a:ext>
                  </a:extLst>
                </p:cNvPr>
                <p:cNvSpPr/>
                <p:nvPr/>
              </p:nvSpPr>
              <p:spPr>
                <a:xfrm>
                  <a:off x="1082512" y="1656618"/>
                  <a:ext cx="888336" cy="888335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3" name="Group 12">
                  <a:extLst>
                    <a:ext uri="{FF2B5EF4-FFF2-40B4-BE49-F238E27FC236}">
                      <a16:creationId xmlns:a16="http://schemas.microsoft.com/office/drawing/2014/main" id="{DC20CA1A-91A4-0B8F-776A-9B78174D0FCB}"/>
                    </a:ext>
                  </a:extLst>
                </p:cNvPr>
                <p:cNvGrpSpPr/>
                <p:nvPr/>
              </p:nvGrpSpPr>
              <p:grpSpPr>
                <a:xfrm>
                  <a:off x="838200" y="2708811"/>
                  <a:ext cx="1376959" cy="2189421"/>
                  <a:chOff x="838200" y="3749717"/>
                  <a:chExt cx="1376959" cy="1148515"/>
                </a:xfrm>
                <a:grpFill/>
              </p:grpSpPr>
              <p:sp>
                <p:nvSpPr>
                  <p:cNvPr id="14" name="Round Same Side Corner Rectangle 46">
                    <a:extLst>
                      <a:ext uri="{FF2B5EF4-FFF2-40B4-BE49-F238E27FC236}">
                        <a16:creationId xmlns:a16="http://schemas.microsoft.com/office/drawing/2014/main" id="{5D661A7F-97B9-CF28-5061-3585C45D55A8}"/>
                      </a:ext>
                    </a:extLst>
                  </p:cNvPr>
                  <p:cNvSpPr/>
                  <p:nvPr/>
                </p:nvSpPr>
                <p:spPr>
                  <a:xfrm>
                    <a:off x="1089026" y="3749717"/>
                    <a:ext cx="878351" cy="1148515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_tradnl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" name="Trapezoid 14">
                    <a:extLst>
                      <a:ext uri="{FF2B5EF4-FFF2-40B4-BE49-F238E27FC236}">
                        <a16:creationId xmlns:a16="http://schemas.microsoft.com/office/drawing/2014/main" id="{196590F2-75FA-5F0E-0E53-E8690C4C90D5}"/>
                      </a:ext>
                    </a:extLst>
                  </p:cNvPr>
                  <p:cNvSpPr/>
                  <p:nvPr/>
                </p:nvSpPr>
                <p:spPr>
                  <a:xfrm>
                    <a:off x="838200" y="4100424"/>
                    <a:ext cx="1376959" cy="797808"/>
                  </a:xfrm>
                  <a:prstGeom prst="trapezoid">
                    <a:avLst>
                      <a:gd name="adj" fmla="val 18485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_tradnl"/>
                  </a:p>
                </p:txBody>
              </p:sp>
            </p:grp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A6C80D83-FD51-5494-6C4C-178B5E0F8BBD}"/>
                  </a:ext>
                </a:extLst>
              </p:cNvPr>
              <p:cNvGrpSpPr/>
              <p:nvPr/>
            </p:nvGrpSpPr>
            <p:grpSpPr>
              <a:xfrm>
                <a:off x="772747" y="1776810"/>
                <a:ext cx="888336" cy="3241614"/>
                <a:chOff x="1082512" y="1656618"/>
                <a:chExt cx="888336" cy="3241614"/>
              </a:xfrm>
              <a:grpFill/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847D2E91-843B-96EF-41A0-F02072EFF751}"/>
                    </a:ext>
                  </a:extLst>
                </p:cNvPr>
                <p:cNvSpPr/>
                <p:nvPr/>
              </p:nvSpPr>
              <p:spPr>
                <a:xfrm>
                  <a:off x="1082512" y="1656618"/>
                  <a:ext cx="888336" cy="888335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Round Same Side Corner Rectangle 46">
                  <a:extLst>
                    <a:ext uri="{FF2B5EF4-FFF2-40B4-BE49-F238E27FC236}">
                      <a16:creationId xmlns:a16="http://schemas.microsoft.com/office/drawing/2014/main" id="{A86A0214-2D19-CFD7-1A49-84DF1AA47D74}"/>
                    </a:ext>
                  </a:extLst>
                </p:cNvPr>
                <p:cNvSpPr/>
                <p:nvPr/>
              </p:nvSpPr>
              <p:spPr>
                <a:xfrm>
                  <a:off x="1089026" y="2708811"/>
                  <a:ext cx="878351" cy="2189421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pic>
        <p:nvPicPr>
          <p:cNvPr id="23" name="Picture 12">
            <a:extLst>
              <a:ext uri="{FF2B5EF4-FFF2-40B4-BE49-F238E27FC236}">
                <a16:creationId xmlns:a16="http://schemas.microsoft.com/office/drawing/2014/main" id="{B3079BA7-9FD8-6C30-D4BA-4CD757097C6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00537" y="1878744"/>
            <a:ext cx="967534" cy="967534"/>
          </a:xfrm>
          <a:prstGeom prst="rect">
            <a:avLst/>
          </a:prstGeom>
        </p:spPr>
      </p:pic>
      <p:pic>
        <p:nvPicPr>
          <p:cNvPr id="24" name="Graphic 23" descr="Eyes outline">
            <a:extLst>
              <a:ext uri="{FF2B5EF4-FFF2-40B4-BE49-F238E27FC236}">
                <a16:creationId xmlns:a16="http://schemas.microsoft.com/office/drawing/2014/main" id="{4EC4B855-3B41-6490-C8EC-9C1D95BF51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33584" y="4617147"/>
            <a:ext cx="1301440" cy="1301440"/>
          </a:xfrm>
          <a:prstGeom prst="rect">
            <a:avLst/>
          </a:prstGeom>
        </p:spPr>
      </p:pic>
      <p:pic>
        <p:nvPicPr>
          <p:cNvPr id="25" name="Graphic 24" descr="Ear outline">
            <a:extLst>
              <a:ext uri="{FF2B5EF4-FFF2-40B4-BE49-F238E27FC236}">
                <a16:creationId xmlns:a16="http://schemas.microsoft.com/office/drawing/2014/main" id="{B54DA807-3AA2-D5F9-75F8-0CF99030C4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52711" y="3097407"/>
            <a:ext cx="1406660" cy="140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5765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peech Bubble: Rectangle with Corners Rounded 36">
            <a:extLst>
              <a:ext uri="{FF2B5EF4-FFF2-40B4-BE49-F238E27FC236}">
                <a16:creationId xmlns:a16="http://schemas.microsoft.com/office/drawing/2014/main" id="{9DF6FDF4-A939-017F-92F7-79310ABAAD08}"/>
              </a:ext>
            </a:extLst>
          </p:cNvPr>
          <p:cNvSpPr/>
          <p:nvPr/>
        </p:nvSpPr>
        <p:spPr>
          <a:xfrm>
            <a:off x="2425700" y="1695449"/>
            <a:ext cx="7340600" cy="1975956"/>
          </a:xfrm>
          <a:prstGeom prst="wedgeRoundRectCallout">
            <a:avLst>
              <a:gd name="adj1" fmla="val -53838"/>
              <a:gd name="adj2" fmla="val -1882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Cómo evaluar los distintos elementos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BEF9D0B-8EDF-A087-A60D-7B9B841C2D7F}"/>
              </a:ext>
            </a:extLst>
          </p:cNvPr>
          <p:cNvSpPr txBox="1"/>
          <p:nvPr/>
        </p:nvSpPr>
        <p:spPr>
          <a:xfrm>
            <a:off x="4096712" y="2181322"/>
            <a:ext cx="17645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Ejemplos de preguntas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6F1D35-605E-34B0-8813-78A0CCB54EBF}"/>
              </a:ext>
            </a:extLst>
          </p:cNvPr>
          <p:cNvSpPr txBox="1"/>
          <p:nvPr/>
        </p:nvSpPr>
        <p:spPr>
          <a:xfrm>
            <a:off x="4096712" y="4205921"/>
            <a:ext cx="3163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¿Qué podemos observar? ¿En qué nos podríamos fijar?</a:t>
            </a:r>
          </a:p>
        </p:txBody>
      </p:sp>
      <p:pic>
        <p:nvPicPr>
          <p:cNvPr id="30" name="Graphic 29" descr="Eyes with solid fill">
            <a:extLst>
              <a:ext uri="{FF2B5EF4-FFF2-40B4-BE49-F238E27FC236}">
                <a16:creationId xmlns:a16="http://schemas.microsoft.com/office/drawing/2014/main" id="{EC5C61FB-B122-5C18-AE5E-E489BE977C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23110" y="4344715"/>
            <a:ext cx="1160921" cy="1160921"/>
          </a:xfrm>
          <a:prstGeom prst="rect">
            <a:avLst/>
          </a:prstGeom>
        </p:spPr>
      </p:pic>
      <p:pic>
        <p:nvPicPr>
          <p:cNvPr id="32" name="Graphic 31" descr="Badge Question Mark with solid fill">
            <a:extLst>
              <a:ext uri="{FF2B5EF4-FFF2-40B4-BE49-F238E27FC236}">
                <a16:creationId xmlns:a16="http://schemas.microsoft.com/office/drawing/2014/main" id="{C31DF1A3-D9E2-EE92-135A-535E5A47DC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23110" y="2139619"/>
            <a:ext cx="1160921" cy="1160921"/>
          </a:xfrm>
          <a:prstGeom prst="rect">
            <a:avLst/>
          </a:prstGeom>
        </p:spPr>
      </p:pic>
      <p:grpSp>
        <p:nvGrpSpPr>
          <p:cNvPr id="33" name="Group 32">
            <a:extLst>
              <a:ext uri="{FF2B5EF4-FFF2-40B4-BE49-F238E27FC236}">
                <a16:creationId xmlns:a16="http://schemas.microsoft.com/office/drawing/2014/main" id="{7DA4BE43-3A67-A916-5E02-816645E5F6B3}"/>
              </a:ext>
            </a:extLst>
          </p:cNvPr>
          <p:cNvGrpSpPr/>
          <p:nvPr/>
        </p:nvGrpSpPr>
        <p:grpSpPr>
          <a:xfrm>
            <a:off x="8400253" y="3448953"/>
            <a:ext cx="1522388" cy="2420657"/>
            <a:chOff x="860877" y="1929282"/>
            <a:chExt cx="1053230" cy="1674679"/>
          </a:xfrm>
        </p:grpSpPr>
        <p:sp>
          <p:nvSpPr>
            <p:cNvPr id="34" name="Round Same Side Corner Rectangle 46">
              <a:extLst>
                <a:ext uri="{FF2B5EF4-FFF2-40B4-BE49-F238E27FC236}">
                  <a16:creationId xmlns:a16="http://schemas.microsoft.com/office/drawing/2014/main" id="{4CD9C5B3-8D58-92D3-93F8-506B94664BD2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92EB8B66-4A31-650B-4C36-089135EA02CF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rapezoid 35">
              <a:extLst>
                <a:ext uri="{FF2B5EF4-FFF2-40B4-BE49-F238E27FC236}">
                  <a16:creationId xmlns:a16="http://schemas.microsoft.com/office/drawing/2014/main" id="{471D925F-99B1-1053-1884-758E39988A79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38327817-712F-EC99-0B89-2C2144D8FB45}"/>
              </a:ext>
            </a:extLst>
          </p:cNvPr>
          <p:cNvSpPr txBox="1"/>
          <p:nvPr/>
        </p:nvSpPr>
        <p:spPr>
          <a:xfrm>
            <a:off x="6657633" y="1931719"/>
            <a:ext cx="25038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i="1">
                <a:latin typeface="Arial" panose="020B0604020202020204" pitchFamily="34" charset="0"/>
                <a:cs typeface="Arial" panose="020B0604020202020204" pitchFamily="34" charset="0"/>
              </a:rPr>
              <a:t>Preguntas exclusivamente para Amina (no para su madre)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01FEE02-258F-AF1C-D554-686A86AA6D0F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FABAD5D5-521E-BD16-3D35-F7F59186AA15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D2B692C-7E41-72BE-896A-851A6144F8AF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3FA5699-FA14-AC0C-9358-853BFF3B124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122-</a:t>
                </a:r>
              </a:p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123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45DDB27-28D6-C1B0-7ED4-3F8AC22A4E41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620E822-3138-A6D6-AA3A-9A76987FD153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4C69413D-716C-8629-CC68-E900B4F4903E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2FAF9C8-0D6C-735E-0505-7AABF2A8BFC2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92103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raphic 24" descr="Badge Question Mark with solid fill">
            <a:extLst>
              <a:ext uri="{FF2B5EF4-FFF2-40B4-BE49-F238E27FC236}">
                <a16:creationId xmlns:a16="http://schemas.microsoft.com/office/drawing/2014/main" id="{014F0BFD-5759-970D-8603-70103C095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08456" y="4280171"/>
            <a:ext cx="1449228" cy="14492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Cómo evaluar los distintos elementos</a:t>
            </a: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DB647D54-7D8B-BEAD-8628-274DCBD2E03A}"/>
              </a:ext>
            </a:extLst>
          </p:cNvPr>
          <p:cNvSpPr/>
          <p:nvPr/>
        </p:nvSpPr>
        <p:spPr>
          <a:xfrm>
            <a:off x="0" y="1573073"/>
            <a:ext cx="11734800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/>
            <a:r>
              <a:rPr lang="es-ES_tradn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 FÍSICA Y BIENESTAR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5ED4-6319-5CA6-D4D6-8FC2A5CE9010}"/>
              </a:ext>
            </a:extLst>
          </p:cNvPr>
          <p:cNvSpPr txBox="1"/>
          <p:nvPr/>
        </p:nvSpPr>
        <p:spPr>
          <a:xfrm>
            <a:off x="514998" y="2413337"/>
            <a:ext cx="42057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Condiciones de salud física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algún dolor en alguna parte?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¿Te duele alguna parte del cuerpo?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¿Alguien ha tocado alguna parte de tu cuerpo y te ha hecho sentir triste o incómodo/a?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¿Te sientes enfermo/a o cansado/a?  </a:t>
            </a:r>
          </a:p>
          <a:p>
            <a:endParaRPr lang="es-ES_tradn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Higiene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jabones, detergente para lavar ropa, cepillo de dientes, toallas higiénicas?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Observar si su ropa está sucia o en mal estado en comparación con la de otros/as menores de la comunidad</a:t>
            </a:r>
          </a:p>
          <a:p>
            <a:endParaRPr lang="es-ES_tradn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683B13-F314-39FF-0B30-6A752D4559C2}"/>
              </a:ext>
            </a:extLst>
          </p:cNvPr>
          <p:cNvSpPr txBox="1"/>
          <p:nvPr/>
        </p:nvSpPr>
        <p:spPr>
          <a:xfrm>
            <a:off x="5207002" y="2413337"/>
            <a:ext cx="502919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Desarrollo y discapacidad funcional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Observar si su desarrollo físico (altura, peso) es el esperado según su edad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dificultades para aprender, recordar o concentrarte?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dificultades para comunicarte?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dificultades para ver, incluso con gafas?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dificultades para oír, incluso con audífonos?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dificultades para caminar o mover partes del cuerpo?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dificultades para vestirte o comer?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BCA7713-8879-83E1-1F92-A0CC95FC11B7}"/>
              </a:ext>
            </a:extLst>
          </p:cNvPr>
          <p:cNvGrpSpPr/>
          <p:nvPr/>
        </p:nvGrpSpPr>
        <p:grpSpPr>
          <a:xfrm>
            <a:off x="10408456" y="5004785"/>
            <a:ext cx="767544" cy="1220425"/>
            <a:chOff x="860877" y="1929282"/>
            <a:chExt cx="1053230" cy="1674679"/>
          </a:xfrm>
        </p:grpSpPr>
        <p:sp>
          <p:nvSpPr>
            <p:cNvPr id="11" name="Round Same Side Corner Rectangle 46">
              <a:extLst>
                <a:ext uri="{FF2B5EF4-FFF2-40B4-BE49-F238E27FC236}">
                  <a16:creationId xmlns:a16="http://schemas.microsoft.com/office/drawing/2014/main" id="{C32CE744-F818-D8C5-F580-6E023FDE26A1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14F5736-CD8C-E6EF-7A59-9E9268FE4974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rapezoid 13">
              <a:extLst>
                <a:ext uri="{FF2B5EF4-FFF2-40B4-BE49-F238E27FC236}">
                  <a16:creationId xmlns:a16="http://schemas.microsoft.com/office/drawing/2014/main" id="{0329A62D-504C-E73E-5B80-9A7B08CE2456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17290495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Cómo evaluar los distintos elementos</a:t>
            </a: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DB647D54-7D8B-BEAD-8628-274DCBD2E03A}"/>
              </a:ext>
            </a:extLst>
          </p:cNvPr>
          <p:cNvSpPr/>
          <p:nvPr/>
        </p:nvSpPr>
        <p:spPr>
          <a:xfrm>
            <a:off x="0" y="1573073"/>
            <a:ext cx="6096000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/>
            <a:r>
              <a:rPr lang="es-ES_tradn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BIENESTAR EMOCIONAL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5ED4-6319-5CA6-D4D6-8FC2A5CE9010}"/>
              </a:ext>
            </a:extLst>
          </p:cNvPr>
          <p:cNvSpPr txBox="1"/>
          <p:nvPr/>
        </p:nvSpPr>
        <p:spPr>
          <a:xfrm>
            <a:off x="514998" y="2413337"/>
            <a:ext cx="536807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Sentimientos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¿Cómo te sientes en este momento? ¿Te sientes así a menudo?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miedo a veces? ¿Qué te hace sentir miedo a veces?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¿Cómo duermes?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pesadillas a veces?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¿Te enojas a veces? ¿Qué te enoja? </a:t>
            </a:r>
          </a:p>
          <a:p>
            <a:pPr lvl="0"/>
            <a:endParaRPr lang="es-ES_tradn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Comportamiento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Observar si se ve atento/a o aletargado/a  o distante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Observar si es demasiado dependiente o independiente según su edad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¿Qué haces cuando estás enojado/a o triste?</a:t>
            </a:r>
          </a:p>
          <a:p>
            <a:pPr lvl="0"/>
            <a:endParaRPr lang="es-ES_tradn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Autoestima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Para evaluar su nivel de autoestima, es recomendable llevar a cabo actividades (dirigidas o no dirigidas)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815338E7-B1F2-C471-F7A1-DBCCFE426308}"/>
              </a:ext>
            </a:extLst>
          </p:cNvPr>
          <p:cNvSpPr/>
          <p:nvPr/>
        </p:nvSpPr>
        <p:spPr>
          <a:xfrm>
            <a:off x="6485300" y="1573073"/>
            <a:ext cx="5389200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s-ES_tradn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RELACIONES SOCIALES CON LA FAMILIA, COMPAÑEROS/AS Y LA COMUNIDAD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EFA6DC-69A5-0703-8047-32A5CA0CB29E}"/>
              </a:ext>
            </a:extLst>
          </p:cNvPr>
          <p:cNvSpPr txBox="1"/>
          <p:nvPr/>
        </p:nvSpPr>
        <p:spPr>
          <a:xfrm>
            <a:off x="6680200" y="2413337"/>
            <a:ext cx="51943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Pares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amigos/as?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¿Haces actividades con otros niños/as de la comunidad?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¿Con qué frecuencia te ves con tus amigos/as o hablas con ellos/as?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¿Quién más es importante para ti?</a:t>
            </a:r>
          </a:p>
        </p:txBody>
      </p:sp>
      <p:pic>
        <p:nvPicPr>
          <p:cNvPr id="15" name="Graphic 14" descr="Badge Question Mark with solid fill">
            <a:extLst>
              <a:ext uri="{FF2B5EF4-FFF2-40B4-BE49-F238E27FC236}">
                <a16:creationId xmlns:a16="http://schemas.microsoft.com/office/drawing/2014/main" id="{D425657E-35FA-600A-CCBA-4B5832EB1A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08456" y="4280171"/>
            <a:ext cx="1449228" cy="144922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C10629F-D46A-CF0E-441F-8B7B30CBA951}"/>
              </a:ext>
            </a:extLst>
          </p:cNvPr>
          <p:cNvGrpSpPr/>
          <p:nvPr/>
        </p:nvGrpSpPr>
        <p:grpSpPr>
          <a:xfrm>
            <a:off x="10408456" y="5004785"/>
            <a:ext cx="767544" cy="1220425"/>
            <a:chOff x="860877" y="1929282"/>
            <a:chExt cx="1053230" cy="1674679"/>
          </a:xfrm>
        </p:grpSpPr>
        <p:sp>
          <p:nvSpPr>
            <p:cNvPr id="17" name="Round Same Side Corner Rectangle 46">
              <a:extLst>
                <a:ext uri="{FF2B5EF4-FFF2-40B4-BE49-F238E27FC236}">
                  <a16:creationId xmlns:a16="http://schemas.microsoft.com/office/drawing/2014/main" id="{1367C947-38BA-19BF-7472-397C0BCE5478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57CD1F8-6409-6F7B-46B6-359DBDECF4C4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rapezoid 18">
              <a:extLst>
                <a:ext uri="{FF2B5EF4-FFF2-40B4-BE49-F238E27FC236}">
                  <a16:creationId xmlns:a16="http://schemas.microsoft.com/office/drawing/2014/main" id="{87EF0385-D30B-012D-8C78-D7A6D3B62E14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21187011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Badge Question Mark with solid fill">
            <a:extLst>
              <a:ext uri="{FF2B5EF4-FFF2-40B4-BE49-F238E27FC236}">
                <a16:creationId xmlns:a16="http://schemas.microsoft.com/office/drawing/2014/main" id="{54CBFDD2-81A4-75BF-EC45-2A93AFF2EC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08456" y="4280171"/>
            <a:ext cx="1449228" cy="14492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99B361C9-A19E-C388-9D8A-7B3BB729D0B2}"/>
              </a:ext>
            </a:extLst>
          </p:cNvPr>
          <p:cNvGrpSpPr/>
          <p:nvPr/>
        </p:nvGrpSpPr>
        <p:grpSpPr>
          <a:xfrm>
            <a:off x="10408456" y="5004785"/>
            <a:ext cx="767544" cy="1220425"/>
            <a:chOff x="860877" y="1929282"/>
            <a:chExt cx="1053230" cy="1674679"/>
          </a:xfrm>
        </p:grpSpPr>
        <p:sp>
          <p:nvSpPr>
            <p:cNvPr id="7" name="Round Same Side Corner Rectangle 46">
              <a:extLst>
                <a:ext uri="{FF2B5EF4-FFF2-40B4-BE49-F238E27FC236}">
                  <a16:creationId xmlns:a16="http://schemas.microsoft.com/office/drawing/2014/main" id="{349B920C-64FF-3A32-F52E-926DA097F407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12E6191-9FDB-8B87-0C23-842A890D39D7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rapezoid 10">
              <a:extLst>
                <a:ext uri="{FF2B5EF4-FFF2-40B4-BE49-F238E27FC236}">
                  <a16:creationId xmlns:a16="http://schemas.microsoft.com/office/drawing/2014/main" id="{B59576C5-56E3-2060-6B91-2CD70517DCD9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Cómo evaluar los distintos elementos</a:t>
            </a: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DB647D54-7D8B-BEAD-8628-274DCBD2E03A}"/>
              </a:ext>
            </a:extLst>
          </p:cNvPr>
          <p:cNvSpPr/>
          <p:nvPr/>
        </p:nvSpPr>
        <p:spPr>
          <a:xfrm>
            <a:off x="-1" y="1319073"/>
            <a:ext cx="6266491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/>
            <a:r>
              <a:rPr lang="es-ES_tradnl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EDUCACIÓN, TRABAJO, TIEMPO LIBRE E INTERESES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5ED4-6319-5CA6-D4D6-8FC2A5CE9010}"/>
              </a:ext>
            </a:extLst>
          </p:cNvPr>
          <p:cNvSpPr txBox="1"/>
          <p:nvPr/>
        </p:nvSpPr>
        <p:spPr>
          <a:xfrm>
            <a:off x="514998" y="2159337"/>
            <a:ext cx="57514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Educación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¿Asistes a la escuela o a algún otro programa educativo?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¿Con qué frecuencia vas a la escuela o a otro programa educativo?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¿Has ido alguna vez a la escuela?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¿Puedes decirme en qué grado estás?</a:t>
            </a:r>
          </a:p>
          <a:p>
            <a:endParaRPr lang="es-ES_tradn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Trabajo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¿Trabajas?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¿Qué tipo de trabajo realizas?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¿Te gusta o no te gusta tu trabajo?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¿Con qué frecuencia trabajas? ¿Trabajas todos los días?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¿Cuántas horas trabajas al día?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¿Ganas dinero con el trabajo? ¿Sabes qué se hace con ese dinero? </a:t>
            </a:r>
          </a:p>
          <a:p>
            <a:endParaRPr lang="es-ES_tradn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Tiempo libre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¿Qué te gusta hacer para divertirte? ¿Cuáles son tus actividades favoritas?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tiempo para hacer tus actividades favoritas? 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E48E33D8-C672-858C-E0AE-3D6E11EDDE4F}"/>
              </a:ext>
            </a:extLst>
          </p:cNvPr>
          <p:cNvSpPr/>
          <p:nvPr/>
        </p:nvSpPr>
        <p:spPr>
          <a:xfrm>
            <a:off x="6781800" y="1319073"/>
            <a:ext cx="5092700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s-ES_tradn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MODALIDAD DE ACOGIDA, FAMILIA Y ENTORNO DE VIDA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683B13-F314-39FF-0B30-6A752D4559C2}"/>
              </a:ext>
            </a:extLst>
          </p:cNvPr>
          <p:cNvSpPr txBox="1"/>
          <p:nvPr/>
        </p:nvSpPr>
        <p:spPr>
          <a:xfrm>
            <a:off x="6781800" y="2159337"/>
            <a:ext cx="5092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¿Con quién vives?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¿Qué te gusta de las personas con las que vives?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¿Qué no te gusta de las personas con las que vives?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¿Con quién compartes habitación?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¿Cuántas veces comes al día?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¿En qué trabajan las personas que viven contigo?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¿Tienes otros familiares que vivan en otro lugar?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¿Hablas a veces con estos familiares, o te visitan de vez en cuando?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¿Recibes un trato distinto a los demás niños/as que viven en tu casa?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Observar el tono de voz del padre/madre con el/la menor</a:t>
            </a:r>
          </a:p>
        </p:txBody>
      </p:sp>
    </p:spTree>
    <p:extLst>
      <p:ext uri="{BB962C8B-B14F-4D97-AF65-F5344CB8AC3E}">
        <p14:creationId xmlns:p14="http://schemas.microsoft.com/office/powerpoint/2010/main" val="25159256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Cómo evaluar los distintos elementos</a:t>
            </a: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DB647D54-7D8B-BEAD-8628-274DCBD2E03A}"/>
              </a:ext>
            </a:extLst>
          </p:cNvPr>
          <p:cNvSpPr/>
          <p:nvPr/>
        </p:nvSpPr>
        <p:spPr>
          <a:xfrm>
            <a:off x="0" y="1573073"/>
            <a:ext cx="5778500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/>
            <a:r>
              <a:rPr lang="es-ES_tradnl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COMUNIDAD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5ED4-6319-5CA6-D4D6-8FC2A5CE9010}"/>
              </a:ext>
            </a:extLst>
          </p:cNvPr>
          <p:cNvSpPr txBox="1"/>
          <p:nvPr/>
        </p:nvSpPr>
        <p:spPr>
          <a:xfrm>
            <a:off x="514998" y="2413337"/>
            <a:ext cx="5263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¿Sabes si hay un líder (mujer u hombre) en tu comunidad? ¿Quién?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¿Tu familia participa en algunas actividades de la comunidad?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¿Tu familia se lleva bien con los vecinos/as y otras personas de la comunidad? 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E48E33D8-C672-858C-E0AE-3D6E11EDDE4F}"/>
              </a:ext>
            </a:extLst>
          </p:cNvPr>
          <p:cNvSpPr/>
          <p:nvPr/>
        </p:nvSpPr>
        <p:spPr>
          <a:xfrm>
            <a:off x="6413502" y="1573073"/>
            <a:ext cx="5460998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s-ES_tradnl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DOCUMENTACIÓN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683B13-F314-39FF-0B30-6A752D4559C2}"/>
              </a:ext>
            </a:extLst>
          </p:cNvPr>
          <p:cNvSpPr txBox="1"/>
          <p:nvPr/>
        </p:nvSpPr>
        <p:spPr>
          <a:xfrm>
            <a:off x="6610998" y="2413337"/>
            <a:ext cx="52635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¿Sabes si tienes un documento nacional de identificación, registro de nacimiento u otros documentos importantes?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En caso afirmativo, ¿los llevas contigo o sabes dónde están esos documentos?</a:t>
            </a:r>
          </a:p>
        </p:txBody>
      </p:sp>
      <p:pic>
        <p:nvPicPr>
          <p:cNvPr id="7" name="Graphic 6" descr="Badge Question Mark with solid fill">
            <a:extLst>
              <a:ext uri="{FF2B5EF4-FFF2-40B4-BE49-F238E27FC236}">
                <a16:creationId xmlns:a16="http://schemas.microsoft.com/office/drawing/2014/main" id="{2868E471-2C1F-C8FE-ED95-FFA921B80F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08456" y="4280171"/>
            <a:ext cx="1449228" cy="144922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CD1BE14-24BD-7857-DD91-E1B7B03A44A0}"/>
              </a:ext>
            </a:extLst>
          </p:cNvPr>
          <p:cNvGrpSpPr/>
          <p:nvPr/>
        </p:nvGrpSpPr>
        <p:grpSpPr>
          <a:xfrm>
            <a:off x="10408456" y="5004785"/>
            <a:ext cx="767544" cy="1220425"/>
            <a:chOff x="860877" y="1929282"/>
            <a:chExt cx="1053230" cy="1674679"/>
          </a:xfrm>
        </p:grpSpPr>
        <p:sp>
          <p:nvSpPr>
            <p:cNvPr id="11" name="Round Same Side Corner Rectangle 46">
              <a:extLst>
                <a:ext uri="{FF2B5EF4-FFF2-40B4-BE49-F238E27FC236}">
                  <a16:creationId xmlns:a16="http://schemas.microsoft.com/office/drawing/2014/main" id="{72ABAC71-FA52-3E6B-369D-13FEEC245A7E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AB302E6-F0B3-8958-B331-6A72407B3E80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rapezoid 12">
              <a:extLst>
                <a:ext uri="{FF2B5EF4-FFF2-40B4-BE49-F238E27FC236}">
                  <a16:creationId xmlns:a16="http://schemas.microsoft.com/office/drawing/2014/main" id="{BBF16EE6-8F16-04D7-510E-4ADE0BF15F79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08912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93D575D-C2C3-1AA5-4A0B-FC48C37BF365}"/>
              </a:ext>
            </a:extLst>
          </p:cNvPr>
          <p:cNvSpPr/>
          <p:nvPr/>
        </p:nvSpPr>
        <p:spPr>
          <a:xfrm>
            <a:off x="6843085" y="2971595"/>
            <a:ext cx="2538663" cy="40918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44181A5-21C9-4BB0-A90B-B2EB79EC0455}"/>
              </a:ext>
            </a:extLst>
          </p:cNvPr>
          <p:cNvSpPr/>
          <p:nvPr/>
        </p:nvSpPr>
        <p:spPr>
          <a:xfrm>
            <a:off x="6096000" y="3422620"/>
            <a:ext cx="4032835" cy="40918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17EAA9-0757-4E70-857A-CCB621E2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</p:spPr>
        <p:txBody>
          <a:bodyPr/>
          <a:lstStyle/>
          <a:p>
            <a:r>
              <a:rPr lang="es-ES_tradnl"/>
              <a:t>Objetivo del módulo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69C9C30-42B3-1E68-CE83-DB7D612DB35F}"/>
              </a:ext>
            </a:extLst>
          </p:cNvPr>
          <p:cNvGrpSpPr/>
          <p:nvPr/>
        </p:nvGrpSpPr>
        <p:grpSpPr>
          <a:xfrm rot="21023167">
            <a:off x="10590396" y="5000126"/>
            <a:ext cx="1027992" cy="1313349"/>
            <a:chOff x="2624677" y="2611508"/>
            <a:chExt cx="1684492" cy="2042442"/>
          </a:xfrm>
        </p:grpSpPr>
        <p:sp>
          <p:nvSpPr>
            <p:cNvPr id="7" name="Rectangle: Single Corner Snipped 6">
              <a:extLst>
                <a:ext uri="{FF2B5EF4-FFF2-40B4-BE49-F238E27FC236}">
                  <a16:creationId xmlns:a16="http://schemas.microsoft.com/office/drawing/2014/main" id="{BFBD51C8-A2D7-CD46-CDAA-E0808EF80C70}"/>
                </a:ext>
              </a:extLst>
            </p:cNvPr>
            <p:cNvSpPr/>
            <p:nvPr/>
          </p:nvSpPr>
          <p:spPr>
            <a:xfrm rot="582585">
              <a:off x="2624677" y="2611508"/>
              <a:ext cx="1684492" cy="2042442"/>
            </a:xfrm>
            <a:prstGeom prst="snip1Rect">
              <a:avLst/>
            </a:prstGeom>
            <a:solidFill>
              <a:schemeClr val="bg1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20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7159D42-249E-8DC1-BAB4-2E11342F6B99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  <a:solidFill>
              <a:schemeClr val="bg1"/>
            </a:solidFill>
          </p:grpSpPr>
          <p:sp>
            <p:nvSpPr>
              <p:cNvPr id="9" name="Round Same Side Corner Rectangle 46">
                <a:extLst>
                  <a:ext uri="{FF2B5EF4-FFF2-40B4-BE49-F238E27FC236}">
                    <a16:creationId xmlns:a16="http://schemas.microsoft.com/office/drawing/2014/main" id="{CC74CDCC-1A81-C99F-587D-700354879747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200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36ABDC72-F13E-A221-2D19-B6D53E7CB303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1538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5992328" y="1222018"/>
            <a:ext cx="4535998" cy="440120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s-ES_tradnl" sz="2800" b="1" dirty="0">
                <a:solidFill>
                  <a:schemeClr val="bg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Proporcionar a los/as participantes los conocimientos y competencias necesarias para llevar a cabo evaluaciones centradas en los/as menores, de acuerdo con las directrices y normas interinstitucionales</a:t>
            </a:r>
            <a:endParaRPr lang="es-ES_tradnl" sz="28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1184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80D2E-B75A-46C9-C93E-4791234FA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Juego</a:t>
            </a:r>
            <a:r>
              <a:rPr lang="en-GB" dirty="0"/>
              <a:t> de rol</a:t>
            </a:r>
            <a:endParaRPr lang="en-BE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AB6518A-5778-D86B-A5AD-E449EC2D278E}"/>
              </a:ext>
            </a:extLst>
          </p:cNvPr>
          <p:cNvSpPr txBox="1"/>
          <p:nvPr/>
        </p:nvSpPr>
        <p:spPr>
          <a:xfrm>
            <a:off x="7607527" y="2910344"/>
            <a:ext cx="26703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>
                <a:latin typeface="Arial" panose="020B0604020202020204" pitchFamily="34" charset="0"/>
                <a:cs typeface="Arial" panose="020B0604020202020204" pitchFamily="34" charset="0"/>
              </a:rPr>
              <a:t>¡Demostremos nuestras habilidades!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DA5E437-C539-8B07-12C2-AE2B40C8D9FB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9FF0709E-F853-31D7-7883-71A0A208E520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4D55492-88DF-7503-BB70-ED7EBDA6C966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123EC392-DB68-6842-BFFA-74F3A9696A4A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124-</a:t>
                </a:r>
              </a:p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125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94B9FCA-D437-DD0A-E016-213B8758BD7A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A866990-3C68-8181-4A23-111E01190A7E}"/>
              </a:ext>
            </a:extLst>
          </p:cNvPr>
          <p:cNvGrpSpPr/>
          <p:nvPr/>
        </p:nvGrpSpPr>
        <p:grpSpPr>
          <a:xfrm>
            <a:off x="2197882" y="2009873"/>
            <a:ext cx="4591458" cy="3288582"/>
            <a:chOff x="3095303" y="2680418"/>
            <a:chExt cx="1667397" cy="1194255"/>
          </a:xfrm>
          <a:solidFill>
            <a:schemeClr val="accent6"/>
          </a:solidFill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25F3DB6-139D-1481-BBA0-2E047474A257}"/>
                </a:ext>
              </a:extLst>
            </p:cNvPr>
            <p:cNvGrpSpPr/>
            <p:nvPr/>
          </p:nvGrpSpPr>
          <p:grpSpPr>
            <a:xfrm>
              <a:off x="3095303" y="2680418"/>
              <a:ext cx="755220" cy="884779"/>
              <a:chOff x="6846848" y="1141103"/>
              <a:chExt cx="999203" cy="1170617"/>
            </a:xfrm>
            <a:grpFill/>
          </p:grpSpPr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D2D3572A-37A0-6870-25C9-D4457D2A5BE1}"/>
                  </a:ext>
                </a:extLst>
              </p:cNvPr>
              <p:cNvSpPr/>
              <p:nvPr/>
            </p:nvSpPr>
            <p:spPr>
              <a:xfrm rot="1100420">
                <a:off x="7141985" y="1874813"/>
                <a:ext cx="152400" cy="436907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F81675AA-6FD3-B115-01E2-954998556F85}"/>
                  </a:ext>
                </a:extLst>
              </p:cNvPr>
              <p:cNvSpPr/>
              <p:nvPr/>
            </p:nvSpPr>
            <p:spPr>
              <a:xfrm rot="826591">
                <a:off x="6902427" y="1141103"/>
                <a:ext cx="904241" cy="92241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4C637D71-3347-45A6-7081-BFE11B76077E}"/>
                  </a:ext>
                </a:extLst>
              </p:cNvPr>
              <p:cNvSpPr/>
              <p:nvPr/>
            </p:nvSpPr>
            <p:spPr>
              <a:xfrm rot="826591">
                <a:off x="6846848" y="1323092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B0D2EAB9-637B-39A7-5C28-CD44B0C2F0FC}"/>
                  </a:ext>
                </a:extLst>
              </p:cNvPr>
              <p:cNvSpPr/>
              <p:nvPr/>
            </p:nvSpPr>
            <p:spPr>
              <a:xfrm rot="826591">
                <a:off x="7648389" y="1519621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31" name="Block Arc 30">
                <a:extLst>
                  <a:ext uri="{FF2B5EF4-FFF2-40B4-BE49-F238E27FC236}">
                    <a16:creationId xmlns:a16="http://schemas.microsoft.com/office/drawing/2014/main" id="{7FB0444C-696C-40B2-1201-85AA27CCF9C6}"/>
                  </a:ext>
                </a:extLst>
              </p:cNvPr>
              <p:cNvSpPr/>
              <p:nvPr/>
            </p:nvSpPr>
            <p:spPr>
              <a:xfrm rot="11719641">
                <a:off x="7178956" y="1637818"/>
                <a:ext cx="306872" cy="247075"/>
              </a:xfrm>
              <a:prstGeom prst="blockArc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6C602603-FE66-4153-3D0A-ACAB6512B35D}"/>
                </a:ext>
              </a:extLst>
            </p:cNvPr>
            <p:cNvGrpSpPr/>
            <p:nvPr/>
          </p:nvGrpSpPr>
          <p:grpSpPr>
            <a:xfrm rot="19632759">
              <a:off x="4007481" y="2976179"/>
              <a:ext cx="755219" cy="898494"/>
              <a:chOff x="6846848" y="1141103"/>
              <a:chExt cx="999203" cy="1188766"/>
            </a:xfrm>
            <a:grpFill/>
          </p:grpSpPr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BA8084DB-48EC-97D0-7EB7-9FA907615CC7}"/>
                  </a:ext>
                </a:extLst>
              </p:cNvPr>
              <p:cNvSpPr/>
              <p:nvPr/>
            </p:nvSpPr>
            <p:spPr>
              <a:xfrm rot="582262">
                <a:off x="7185878" y="1892961"/>
                <a:ext cx="152400" cy="436908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861C5BB-75E8-A1E9-5E6A-73B77F24C621}"/>
                  </a:ext>
                </a:extLst>
              </p:cNvPr>
              <p:cNvSpPr/>
              <p:nvPr/>
            </p:nvSpPr>
            <p:spPr>
              <a:xfrm rot="826591">
                <a:off x="6902428" y="1141103"/>
                <a:ext cx="904241" cy="92241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23D4333F-CBB9-4026-671A-2A919D26FF07}"/>
                  </a:ext>
                </a:extLst>
              </p:cNvPr>
              <p:cNvSpPr/>
              <p:nvPr/>
            </p:nvSpPr>
            <p:spPr>
              <a:xfrm rot="826591">
                <a:off x="6846848" y="1323092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9752FDEA-6E0D-5D79-5741-1A528A0CA9DA}"/>
                  </a:ext>
                </a:extLst>
              </p:cNvPr>
              <p:cNvSpPr/>
              <p:nvPr/>
            </p:nvSpPr>
            <p:spPr>
              <a:xfrm rot="826591">
                <a:off x="7648389" y="1519621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37" name="Block Arc 36">
                <a:extLst>
                  <a:ext uri="{FF2B5EF4-FFF2-40B4-BE49-F238E27FC236}">
                    <a16:creationId xmlns:a16="http://schemas.microsoft.com/office/drawing/2014/main" id="{58110D3D-C4FC-06E2-890F-266ECA7B3545}"/>
                  </a:ext>
                </a:extLst>
              </p:cNvPr>
              <p:cNvSpPr/>
              <p:nvPr/>
            </p:nvSpPr>
            <p:spPr>
              <a:xfrm rot="726908">
                <a:off x="7119521" y="1730088"/>
                <a:ext cx="306872" cy="247075"/>
              </a:xfrm>
              <a:prstGeom prst="blockArc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" name="TextBox 15">
            <a:extLst>
              <a:ext uri="{FF2B5EF4-FFF2-40B4-BE49-F238E27FC236}">
                <a16:creationId xmlns:a16="http://schemas.microsoft.com/office/drawing/2014/main" id="{5A9CF139-8C35-4FE7-8FF1-52BB097EF23C}"/>
              </a:ext>
            </a:extLst>
          </p:cNvPr>
          <p:cNvSpPr txBox="1"/>
          <p:nvPr/>
        </p:nvSpPr>
        <p:spPr>
          <a:xfrm>
            <a:off x="453357" y="324167"/>
            <a:ext cx="177851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_tradnl" sz="2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ADAPTAR</a:t>
            </a:r>
          </a:p>
        </p:txBody>
      </p:sp>
    </p:spTree>
    <p:extLst>
      <p:ext uri="{BB962C8B-B14F-4D97-AF65-F5344CB8AC3E}">
        <p14:creationId xmlns:p14="http://schemas.microsoft.com/office/powerpoint/2010/main" val="42177896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2FF24-5418-0743-AE69-D9381E4B1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Consejos de evaluación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A0C389-BC04-DD95-D54E-51708D66C4B1}"/>
              </a:ext>
            </a:extLst>
          </p:cNvPr>
          <p:cNvSpPr txBox="1"/>
          <p:nvPr/>
        </p:nvSpPr>
        <p:spPr>
          <a:xfrm>
            <a:off x="2006600" y="1614205"/>
            <a:ext cx="40894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es-ES_tradnl" b="0" dirty="0">
                <a:latin typeface="Arial" panose="020B0604020202020204" pitchFamily="34" charset="0"/>
                <a:cs typeface="Arial" panose="020B0604020202020204" pitchFamily="34" charset="0"/>
              </a:rPr>
              <a:t>Las preguntas deben utilizarse con cuidado y moderación. No conviene interrogar a un/a menor.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1"/>
            <a:endParaRPr lang="es-ES_tradnl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No ser inflexibles: no pasa nada si el/la menor salta de un tema a otro. No es necesario seguir la estructura del formulario de evaluación de forma estricta.</a:t>
            </a:r>
            <a:endParaRPr lang="es-ES_tradnl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endParaRPr lang="es-ES_tradnl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s-ES_tradnl" b="0" dirty="0">
                <a:latin typeface="Arial" panose="020B0604020202020204" pitchFamily="34" charset="0"/>
                <a:cs typeface="Arial" panose="020B0604020202020204" pitchFamily="34" charset="0"/>
              </a:rPr>
              <a:t>Utilizar las competencias comunicativas y técnicas de SMAPS (comunicación no verbal, comunicación eficaz y escucha activa) y adaptarse a la edad, la etapa de desarrollo y las capacidades del 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menor.</a:t>
            </a:r>
            <a:endParaRPr lang="es-ES_tradnl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A7FAF5-C535-9205-D168-9A695A3EADEB}"/>
              </a:ext>
            </a:extLst>
          </p:cNvPr>
          <p:cNvSpPr txBox="1"/>
          <p:nvPr/>
        </p:nvSpPr>
        <p:spPr>
          <a:xfrm>
            <a:off x="7416800" y="1614205"/>
            <a:ext cx="40894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Utilizar ayudas visuales si esto ayuda al menor (imagen de un cuerpo, imagen de una casa, imagen de un pueblo que incluya escuela, casas, etc.).</a:t>
            </a:r>
          </a:p>
          <a:p>
            <a:pPr marL="0" lvl="1"/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Utilizar actividades dirigidas o no dirigidas que ayuden a fortalecer la confianza y facilitar a evaluación.</a:t>
            </a:r>
          </a:p>
        </p:txBody>
      </p:sp>
      <p:pic>
        <p:nvPicPr>
          <p:cNvPr id="5" name="Graphic 4" descr="Badge Question Mark with solid fill">
            <a:extLst>
              <a:ext uri="{FF2B5EF4-FFF2-40B4-BE49-F238E27FC236}">
                <a16:creationId xmlns:a16="http://schemas.microsoft.com/office/drawing/2014/main" id="{7EA394F1-A698-AF70-8DCC-214AA6A697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779" y="1615442"/>
            <a:ext cx="868968" cy="868968"/>
          </a:xfrm>
          <a:prstGeom prst="rect">
            <a:avLst/>
          </a:prstGeom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695621B-C1F8-2243-D9A6-C34F2C7F52F7}"/>
              </a:ext>
            </a:extLst>
          </p:cNvPr>
          <p:cNvSpPr/>
          <p:nvPr/>
        </p:nvSpPr>
        <p:spPr>
          <a:xfrm>
            <a:off x="789140" y="3078311"/>
            <a:ext cx="868968" cy="576424"/>
          </a:xfrm>
          <a:custGeom>
            <a:avLst/>
            <a:gdLst>
              <a:gd name="connsiteX0" fmla="*/ 235264 w 1053288"/>
              <a:gd name="connsiteY0" fmla="*/ 377723 h 698692"/>
              <a:gd name="connsiteX1" fmla="*/ 1022664 w 1053288"/>
              <a:gd name="connsiteY1" fmla="*/ 98323 h 698692"/>
              <a:gd name="connsiteX2" fmla="*/ 857564 w 1053288"/>
              <a:gd name="connsiteY2" fmla="*/ 530123 h 698692"/>
              <a:gd name="connsiteX3" fmla="*/ 527364 w 1053288"/>
              <a:gd name="connsiteY3" fmla="*/ 34823 h 698692"/>
              <a:gd name="connsiteX4" fmla="*/ 6664 w 1053288"/>
              <a:gd name="connsiteY4" fmla="*/ 111023 h 698692"/>
              <a:gd name="connsiteX5" fmla="*/ 260664 w 1053288"/>
              <a:gd name="connsiteY5" fmla="*/ 669823 h 698692"/>
              <a:gd name="connsiteX6" fmla="*/ 667064 w 1053288"/>
              <a:gd name="connsiteY6" fmla="*/ 568223 h 69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3288" h="698692">
                <a:moveTo>
                  <a:pt x="235264" y="377723"/>
                </a:moveTo>
                <a:cubicBezTo>
                  <a:pt x="577105" y="225323"/>
                  <a:pt x="918947" y="72923"/>
                  <a:pt x="1022664" y="98323"/>
                </a:cubicBezTo>
                <a:cubicBezTo>
                  <a:pt x="1126381" y="123723"/>
                  <a:pt x="940114" y="540706"/>
                  <a:pt x="857564" y="530123"/>
                </a:cubicBezTo>
                <a:cubicBezTo>
                  <a:pt x="775014" y="519540"/>
                  <a:pt x="669181" y="104673"/>
                  <a:pt x="527364" y="34823"/>
                </a:cubicBezTo>
                <a:cubicBezTo>
                  <a:pt x="385547" y="-35027"/>
                  <a:pt x="51114" y="5190"/>
                  <a:pt x="6664" y="111023"/>
                </a:cubicBezTo>
                <a:cubicBezTo>
                  <a:pt x="-37786" y="216856"/>
                  <a:pt x="150597" y="593623"/>
                  <a:pt x="260664" y="669823"/>
                </a:cubicBezTo>
                <a:cubicBezTo>
                  <a:pt x="370731" y="746023"/>
                  <a:pt x="518897" y="657123"/>
                  <a:pt x="667064" y="568223"/>
                </a:cubicBezTo>
              </a:path>
            </a:pathLst>
          </a:custGeom>
          <a:noFill/>
          <a:ln w="5715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720425A-D96C-3100-7B3E-8755E5BE2D53}"/>
              </a:ext>
            </a:extLst>
          </p:cNvPr>
          <p:cNvGrpSpPr/>
          <p:nvPr/>
        </p:nvGrpSpPr>
        <p:grpSpPr>
          <a:xfrm>
            <a:off x="494598" y="4096009"/>
            <a:ext cx="1160826" cy="675055"/>
            <a:chOff x="461917" y="4156886"/>
            <a:chExt cx="1837692" cy="1060542"/>
          </a:xfrm>
          <a:solidFill>
            <a:schemeClr val="accent6"/>
          </a:solidFill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8FD1835-442B-C457-A5D2-B17CFF9CBCC9}"/>
                </a:ext>
              </a:extLst>
            </p:cNvPr>
            <p:cNvSpPr/>
            <p:nvPr/>
          </p:nvSpPr>
          <p:spPr>
            <a:xfrm>
              <a:off x="1367458" y="4339072"/>
              <a:ext cx="868969" cy="86896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B11F816-C9B8-814B-F2EA-EAEDCFDBB8BC}"/>
                </a:ext>
              </a:extLst>
            </p:cNvPr>
            <p:cNvSpPr/>
            <p:nvPr/>
          </p:nvSpPr>
          <p:spPr>
            <a:xfrm>
              <a:off x="130427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19EB9DF-4218-435E-FB5C-C93335604F9A}"/>
                </a:ext>
              </a:extLst>
            </p:cNvPr>
            <p:cNvSpPr/>
            <p:nvPr/>
          </p:nvSpPr>
          <p:spPr>
            <a:xfrm>
              <a:off x="215651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122BA378-DD46-726F-07ED-A3FD9A1DC590}"/>
                </a:ext>
              </a:extLst>
            </p:cNvPr>
            <p:cNvSpPr/>
            <p:nvPr/>
          </p:nvSpPr>
          <p:spPr>
            <a:xfrm>
              <a:off x="525099" y="4156886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noFill/>
            <a:ln w="57150" cap="rnd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FAE1C4E7-7FBF-CB06-7285-E8464ABAF5C7}"/>
                </a:ext>
              </a:extLst>
            </p:cNvPr>
            <p:cNvSpPr/>
            <p:nvPr/>
          </p:nvSpPr>
          <p:spPr>
            <a:xfrm>
              <a:off x="461917" y="4406660"/>
              <a:ext cx="810768" cy="810768"/>
            </a:xfrm>
            <a:prstGeom prst="arc">
              <a:avLst>
                <a:gd name="adj1" fmla="val 909026"/>
                <a:gd name="adj2" fmla="val 4616107"/>
              </a:avLst>
            </a:prstGeom>
            <a:noFill/>
            <a:ln w="57150" cap="rnd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2429211-D0C0-C44F-A2BD-8D37AF799B61}"/>
              </a:ext>
            </a:extLst>
          </p:cNvPr>
          <p:cNvGrpSpPr/>
          <p:nvPr/>
        </p:nvGrpSpPr>
        <p:grpSpPr>
          <a:xfrm>
            <a:off x="7416800" y="4122505"/>
            <a:ext cx="1942937" cy="902800"/>
            <a:chOff x="7511804" y="4208632"/>
            <a:chExt cx="3283033" cy="152548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EF0968C-9B55-FFFB-C920-AF9D791587A1}"/>
                </a:ext>
              </a:extLst>
            </p:cNvPr>
            <p:cNvGrpSpPr/>
            <p:nvPr/>
          </p:nvGrpSpPr>
          <p:grpSpPr>
            <a:xfrm>
              <a:off x="10185400" y="4765089"/>
              <a:ext cx="609437" cy="969029"/>
              <a:chOff x="860877" y="1929282"/>
              <a:chExt cx="1053230" cy="1674679"/>
            </a:xfrm>
          </p:grpSpPr>
          <p:sp>
            <p:nvSpPr>
              <p:cNvPr id="15" name="Round Same Side Corner Rectangle 46">
                <a:extLst>
                  <a:ext uri="{FF2B5EF4-FFF2-40B4-BE49-F238E27FC236}">
                    <a16:creationId xmlns:a16="http://schemas.microsoft.com/office/drawing/2014/main" id="{1FFA17ED-D048-004E-834D-7623132DB171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05AB1A39-E225-E2BD-BD58-C420D55ACBA8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Trapezoid 16">
                <a:extLst>
                  <a:ext uri="{FF2B5EF4-FFF2-40B4-BE49-F238E27FC236}">
                    <a16:creationId xmlns:a16="http://schemas.microsoft.com/office/drawing/2014/main" id="{7A579EC0-E5E0-4DF2-B09D-3A2D81426E4A}"/>
                  </a:ext>
                </a:extLst>
              </p:cNvPr>
              <p:cNvSpPr/>
              <p:nvPr/>
            </p:nvSpPr>
            <p:spPr>
              <a:xfrm>
                <a:off x="860877" y="2993721"/>
                <a:ext cx="1053230" cy="610240"/>
              </a:xfrm>
              <a:prstGeom prst="trapezoid">
                <a:avLst>
                  <a:gd name="adj" fmla="val 3304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30D35A9-19CB-4FB4-1D42-4949634479DA}"/>
                </a:ext>
              </a:extLst>
            </p:cNvPr>
            <p:cNvGrpSpPr/>
            <p:nvPr/>
          </p:nvGrpSpPr>
          <p:grpSpPr>
            <a:xfrm>
              <a:off x="8542994" y="4208632"/>
              <a:ext cx="521410" cy="1525486"/>
              <a:chOff x="1022970" y="2227840"/>
              <a:chExt cx="1141610" cy="3340002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B9CE4E41-2685-584B-3D06-B7782B5AFBDA}"/>
                  </a:ext>
                </a:extLst>
              </p:cNvPr>
              <p:cNvSpPr/>
              <p:nvPr/>
            </p:nvSpPr>
            <p:spPr>
              <a:xfrm>
                <a:off x="1022970" y="2227840"/>
                <a:ext cx="1141610" cy="114161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0" name="Rectangle: Top Corners Rounded 19">
                <a:extLst>
                  <a:ext uri="{FF2B5EF4-FFF2-40B4-BE49-F238E27FC236}">
                    <a16:creationId xmlns:a16="http://schemas.microsoft.com/office/drawing/2014/main" id="{73FBDB5D-B331-C440-5701-DD57BD2640BA}"/>
                  </a:ext>
                </a:extLst>
              </p:cNvPr>
              <p:cNvSpPr/>
              <p:nvPr/>
            </p:nvSpPr>
            <p:spPr>
              <a:xfrm>
                <a:off x="1022970" y="3582437"/>
                <a:ext cx="1141610" cy="198540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14A7827-ED04-2F9B-7FE8-A5BA26CFD766}"/>
                </a:ext>
              </a:extLst>
            </p:cNvPr>
            <p:cNvCxnSpPr/>
            <p:nvPr/>
          </p:nvCxnSpPr>
          <p:spPr>
            <a:xfrm>
              <a:off x="7511804" y="5684014"/>
              <a:ext cx="2548335" cy="0"/>
            </a:xfrm>
            <a:prstGeom prst="line">
              <a:avLst/>
            </a:prstGeom>
            <a:ln w="38100">
              <a:solidFill>
                <a:schemeClr val="accent6"/>
              </a:solidFill>
              <a:prstDash val="dash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6331633-ACFD-67C1-3908-5A0E845A7780}"/>
              </a:ext>
            </a:extLst>
          </p:cNvPr>
          <p:cNvGrpSpPr/>
          <p:nvPr/>
        </p:nvGrpSpPr>
        <p:grpSpPr>
          <a:xfrm flipH="1">
            <a:off x="6327568" y="1761857"/>
            <a:ext cx="787212" cy="722553"/>
            <a:chOff x="7619849" y="5297373"/>
            <a:chExt cx="500332" cy="459236"/>
          </a:xfrm>
          <a:solidFill>
            <a:schemeClr val="accent6"/>
          </a:solidFill>
        </p:grpSpPr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2AC80EB4-67CF-C13C-279C-037C64A0E785}"/>
                </a:ext>
              </a:extLst>
            </p:cNvPr>
            <p:cNvSpPr/>
            <p:nvPr/>
          </p:nvSpPr>
          <p:spPr>
            <a:xfrm>
              <a:off x="7619849" y="5297373"/>
              <a:ext cx="500332" cy="200981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E075D4D-CD33-9F41-E471-F8396C67DDB1}"/>
                </a:ext>
              </a:extLst>
            </p:cNvPr>
            <p:cNvSpPr/>
            <p:nvPr/>
          </p:nvSpPr>
          <p:spPr>
            <a:xfrm>
              <a:off x="7663186" y="5498354"/>
              <a:ext cx="413659" cy="2582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103FC32-28FB-B1AA-33AB-97B1061029B6}"/>
              </a:ext>
            </a:extLst>
          </p:cNvPr>
          <p:cNvGrpSpPr/>
          <p:nvPr/>
        </p:nvGrpSpPr>
        <p:grpSpPr>
          <a:xfrm>
            <a:off x="8999066" y="4920819"/>
            <a:ext cx="2043694" cy="987592"/>
            <a:chOff x="7769620" y="1440375"/>
            <a:chExt cx="3156797" cy="152548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910C44A-3E78-F591-AE2F-39584C84EA88}"/>
                </a:ext>
              </a:extLst>
            </p:cNvPr>
            <p:cNvGrpSpPr/>
            <p:nvPr/>
          </p:nvGrpSpPr>
          <p:grpSpPr>
            <a:xfrm>
              <a:off x="8739068" y="1996832"/>
              <a:ext cx="609437" cy="969029"/>
              <a:chOff x="860877" y="1929282"/>
              <a:chExt cx="1053230" cy="1674679"/>
            </a:xfrm>
          </p:grpSpPr>
          <p:sp>
            <p:nvSpPr>
              <p:cNvPr id="27" name="Round Same Side Corner Rectangle 46">
                <a:extLst>
                  <a:ext uri="{FF2B5EF4-FFF2-40B4-BE49-F238E27FC236}">
                    <a16:creationId xmlns:a16="http://schemas.microsoft.com/office/drawing/2014/main" id="{69C73F6C-6751-931A-F4BD-B43576D7D6CE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7F2CC4AB-7C87-EEAB-1D7B-F0579030693B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Trapezoid 28">
                <a:extLst>
                  <a:ext uri="{FF2B5EF4-FFF2-40B4-BE49-F238E27FC236}">
                    <a16:creationId xmlns:a16="http://schemas.microsoft.com/office/drawing/2014/main" id="{F670C897-E9BB-C229-5B04-D314F8240B73}"/>
                  </a:ext>
                </a:extLst>
              </p:cNvPr>
              <p:cNvSpPr/>
              <p:nvPr/>
            </p:nvSpPr>
            <p:spPr>
              <a:xfrm>
                <a:off x="860877" y="2993721"/>
                <a:ext cx="1053230" cy="610240"/>
              </a:xfrm>
              <a:prstGeom prst="trapezoid">
                <a:avLst>
                  <a:gd name="adj" fmla="val 3304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6506466-4086-28F4-6DE2-7BB1D552B842}"/>
                </a:ext>
              </a:extLst>
            </p:cNvPr>
            <p:cNvGrpSpPr/>
            <p:nvPr/>
          </p:nvGrpSpPr>
          <p:grpSpPr>
            <a:xfrm>
              <a:off x="10405007" y="1440375"/>
              <a:ext cx="521410" cy="1525486"/>
              <a:chOff x="1022970" y="2227840"/>
              <a:chExt cx="1141610" cy="3340002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5DBF26F7-C25A-AF75-AE25-1B876C23295A}"/>
                  </a:ext>
                </a:extLst>
              </p:cNvPr>
              <p:cNvSpPr/>
              <p:nvPr/>
            </p:nvSpPr>
            <p:spPr>
              <a:xfrm>
                <a:off x="1022970" y="2227840"/>
                <a:ext cx="1141610" cy="114161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" name="Rectangle: Top Corners Rounded 31">
                <a:extLst>
                  <a:ext uri="{FF2B5EF4-FFF2-40B4-BE49-F238E27FC236}">
                    <a16:creationId xmlns:a16="http://schemas.microsoft.com/office/drawing/2014/main" id="{261E973B-028F-308C-967C-BB0FC5D8DC43}"/>
                  </a:ext>
                </a:extLst>
              </p:cNvPr>
              <p:cNvSpPr/>
              <p:nvPr/>
            </p:nvSpPr>
            <p:spPr>
              <a:xfrm>
                <a:off x="1022970" y="3582437"/>
                <a:ext cx="1141610" cy="198540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2E6F608-1F0E-CB46-220D-0423778A52BE}"/>
                </a:ext>
              </a:extLst>
            </p:cNvPr>
            <p:cNvCxnSpPr/>
            <p:nvPr/>
          </p:nvCxnSpPr>
          <p:spPr>
            <a:xfrm>
              <a:off x="7769620" y="2915757"/>
              <a:ext cx="2548335" cy="0"/>
            </a:xfrm>
            <a:prstGeom prst="line">
              <a:avLst/>
            </a:prstGeom>
            <a:ln w="38100">
              <a:solidFill>
                <a:schemeClr val="accent6"/>
              </a:solidFill>
              <a:prstDash val="dash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95905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FCEED87D-58E5-9BEA-61EC-D4CF3CDD7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98" y="120492"/>
            <a:ext cx="10515600" cy="868968"/>
          </a:xfrm>
        </p:spPr>
        <p:txBody>
          <a:bodyPr>
            <a:normAutofit/>
          </a:bodyPr>
          <a:lstStyle/>
          <a:p>
            <a:r>
              <a:rPr lang="es-ES_tradnl"/>
              <a:t>Análisis del riesgo 2 - El caso de Amina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5984706-797D-27AD-0F94-2747420A22ED}"/>
              </a:ext>
            </a:extLst>
          </p:cNvPr>
          <p:cNvSpPr/>
          <p:nvPr/>
        </p:nvSpPr>
        <p:spPr>
          <a:xfrm>
            <a:off x="660400" y="3734797"/>
            <a:ext cx="10693400" cy="1951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>
              <a:solidFill>
                <a:schemeClr val="bg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CC41CE5-2A98-081B-FB81-5FFD34FD0D4B}"/>
              </a:ext>
            </a:extLst>
          </p:cNvPr>
          <p:cNvGrpSpPr/>
          <p:nvPr/>
        </p:nvGrpSpPr>
        <p:grpSpPr>
          <a:xfrm>
            <a:off x="1645770" y="4224826"/>
            <a:ext cx="2064490" cy="1782273"/>
            <a:chOff x="6259687" y="4130191"/>
            <a:chExt cx="2284022" cy="1913758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CB8E039-8C9C-C2BE-9928-857FB944635E}"/>
                </a:ext>
              </a:extLst>
            </p:cNvPr>
            <p:cNvSpPr/>
            <p:nvPr/>
          </p:nvSpPr>
          <p:spPr>
            <a:xfrm>
              <a:off x="6259687" y="4130191"/>
              <a:ext cx="755183" cy="7551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598A704D-86DF-4979-27F1-D377F1C69162}"/>
                </a:ext>
              </a:extLst>
            </p:cNvPr>
            <p:cNvSpPr/>
            <p:nvPr/>
          </p:nvSpPr>
          <p:spPr>
            <a:xfrm rot="18175017">
              <a:off x="7114646" y="4482418"/>
              <a:ext cx="755258" cy="1101316"/>
            </a:xfrm>
            <a:prstGeom prst="roundRect">
              <a:avLst>
                <a:gd name="adj" fmla="val 4438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1C0A1592-05DE-E301-8366-1977BB003107}"/>
                </a:ext>
              </a:extLst>
            </p:cNvPr>
            <p:cNvSpPr/>
            <p:nvPr/>
          </p:nvSpPr>
          <p:spPr>
            <a:xfrm rot="2833693">
              <a:off x="7462045" y="5184310"/>
              <a:ext cx="312942" cy="5558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B12C7660-A657-915E-F024-704D9CF601E8}"/>
                </a:ext>
              </a:extLst>
            </p:cNvPr>
            <p:cNvSpPr/>
            <p:nvPr/>
          </p:nvSpPr>
          <p:spPr>
            <a:xfrm rot="9538565">
              <a:off x="7427004" y="5418232"/>
              <a:ext cx="308549" cy="62571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F2409144-8D33-FFC6-50AF-80C7D8ED3EEA}"/>
                </a:ext>
              </a:extLst>
            </p:cNvPr>
            <p:cNvSpPr/>
            <p:nvPr/>
          </p:nvSpPr>
          <p:spPr>
            <a:xfrm rot="9538565">
              <a:off x="7839999" y="4926558"/>
              <a:ext cx="310445" cy="91208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EE5AFB70-59D5-E7CD-EB2A-1602D9D6BE5D}"/>
                </a:ext>
              </a:extLst>
            </p:cNvPr>
            <p:cNvSpPr/>
            <p:nvPr/>
          </p:nvSpPr>
          <p:spPr>
            <a:xfrm rot="7638124">
              <a:off x="8078098" y="5454895"/>
              <a:ext cx="310445" cy="62077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69157AD2-7F26-DAE2-ADB5-0B1AE7675126}"/>
                </a:ext>
              </a:extLst>
            </p:cNvPr>
            <p:cNvSpPr/>
            <p:nvPr/>
          </p:nvSpPr>
          <p:spPr>
            <a:xfrm rot="3168656">
              <a:off x="7293969" y="4091882"/>
              <a:ext cx="318606" cy="90107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C19AFDA5-C194-4099-D00F-BA01E7F1EFF4}"/>
                </a:ext>
              </a:extLst>
            </p:cNvPr>
            <p:cNvSpPr/>
            <p:nvPr/>
          </p:nvSpPr>
          <p:spPr>
            <a:xfrm rot="5220404">
              <a:off x="7755334" y="3963787"/>
              <a:ext cx="306290" cy="73809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pic>
          <p:nvPicPr>
            <p:cNvPr id="51" name="Graphic 50" descr="Water with solid fill">
              <a:extLst>
                <a:ext uri="{FF2B5EF4-FFF2-40B4-BE49-F238E27FC236}">
                  <a16:creationId xmlns:a16="http://schemas.microsoft.com/office/drawing/2014/main" id="{68397FF9-337F-5CC8-4EEF-3A53C3474D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9177277">
              <a:off x="6695155" y="4232721"/>
              <a:ext cx="200226" cy="200226"/>
            </a:xfrm>
            <a:prstGeom prst="rect">
              <a:avLst/>
            </a:prstGeom>
          </p:spPr>
        </p:pic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7AFBD8E9-3C34-CF4F-7B53-26BC972E0D0D}"/>
                </a:ext>
              </a:extLst>
            </p:cNvPr>
            <p:cNvSpPr/>
            <p:nvPr/>
          </p:nvSpPr>
          <p:spPr>
            <a:xfrm rot="2024775">
              <a:off x="6744743" y="4729150"/>
              <a:ext cx="318606" cy="100856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pic>
          <p:nvPicPr>
            <p:cNvPr id="53" name="Graphic 52" descr="Water with solid fill">
              <a:extLst>
                <a:ext uri="{FF2B5EF4-FFF2-40B4-BE49-F238E27FC236}">
                  <a16:creationId xmlns:a16="http://schemas.microsoft.com/office/drawing/2014/main" id="{14A023C9-B4A2-B71C-32BA-4864C26CC1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9177277">
              <a:off x="6532454" y="4188872"/>
              <a:ext cx="200226" cy="200226"/>
            </a:xfrm>
            <a:prstGeom prst="rect">
              <a:avLst/>
            </a:prstGeom>
          </p:spPr>
        </p:pic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1C64FD39-B3D2-E34C-541B-544F336C670E}"/>
              </a:ext>
            </a:extLst>
          </p:cNvPr>
          <p:cNvSpPr txBox="1"/>
          <p:nvPr/>
        </p:nvSpPr>
        <p:spPr>
          <a:xfrm>
            <a:off x="1943756" y="1795736"/>
            <a:ext cx="212641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FACTORES DE RIESGO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B38FCB1-22D7-C972-AB60-EA9CF720E054}"/>
              </a:ext>
            </a:extLst>
          </p:cNvPr>
          <p:cNvSpPr txBox="1"/>
          <p:nvPr/>
        </p:nvSpPr>
        <p:spPr>
          <a:xfrm>
            <a:off x="1943756" y="4468935"/>
            <a:ext cx="269143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FACTORES DE PROTECCIÓN (FORTALEZAS)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1A05B0EA-F735-B008-D888-478FD1695BF5}"/>
              </a:ext>
            </a:extLst>
          </p:cNvPr>
          <p:cNvGrpSpPr/>
          <p:nvPr/>
        </p:nvGrpSpPr>
        <p:grpSpPr>
          <a:xfrm>
            <a:off x="4784724" y="1534930"/>
            <a:ext cx="5463520" cy="4594922"/>
            <a:chOff x="5037490" y="1346639"/>
            <a:chExt cx="4210214" cy="4879952"/>
          </a:xfrm>
        </p:grpSpPr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AB1AC1B3-3790-0168-2083-B54400AD16EE}"/>
                </a:ext>
              </a:extLst>
            </p:cNvPr>
            <p:cNvSpPr/>
            <p:nvPr/>
          </p:nvSpPr>
          <p:spPr>
            <a:xfrm>
              <a:off x="5037490" y="2479824"/>
              <a:ext cx="2023992" cy="967403"/>
            </a:xfrm>
            <a:prstGeom prst="cube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2188C4AA-98B7-37AF-B5CB-668BC033CA30}"/>
                </a:ext>
              </a:extLst>
            </p:cNvPr>
            <p:cNvSpPr/>
            <p:nvPr/>
          </p:nvSpPr>
          <p:spPr>
            <a:xfrm>
              <a:off x="5037490" y="1346639"/>
              <a:ext cx="2023992" cy="967403"/>
            </a:xfrm>
            <a:prstGeom prst="cube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7B5DB02E-0787-EE22-46D8-86E0360F4C82}"/>
                </a:ext>
              </a:extLst>
            </p:cNvPr>
            <p:cNvSpPr/>
            <p:nvPr/>
          </p:nvSpPr>
          <p:spPr>
            <a:xfrm>
              <a:off x="7209778" y="2479824"/>
              <a:ext cx="2023992" cy="967403"/>
            </a:xfrm>
            <a:prstGeom prst="cub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1FD871B5-E33D-4E3F-A485-8FF5CB64ECA6}"/>
                </a:ext>
              </a:extLst>
            </p:cNvPr>
            <p:cNvSpPr/>
            <p:nvPr/>
          </p:nvSpPr>
          <p:spPr>
            <a:xfrm>
              <a:off x="7209778" y="1346639"/>
              <a:ext cx="2023992" cy="967403"/>
            </a:xfrm>
            <a:prstGeom prst="cub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AC60FCC8-D6F6-B746-ADDE-C541AB89FF94}"/>
                </a:ext>
              </a:extLst>
            </p:cNvPr>
            <p:cNvSpPr/>
            <p:nvPr/>
          </p:nvSpPr>
          <p:spPr>
            <a:xfrm>
              <a:off x="5037490" y="5259188"/>
              <a:ext cx="2023992" cy="967403"/>
            </a:xfrm>
            <a:prstGeom prst="cube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A725A253-BB8D-9F17-13BC-487750F87CBF}"/>
                </a:ext>
              </a:extLst>
            </p:cNvPr>
            <p:cNvSpPr/>
            <p:nvPr/>
          </p:nvSpPr>
          <p:spPr>
            <a:xfrm>
              <a:off x="5037490" y="4155058"/>
              <a:ext cx="2023992" cy="967403"/>
            </a:xfrm>
            <a:prstGeom prst="cube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72039D90-5FEF-961B-C798-98F70290D221}"/>
                </a:ext>
              </a:extLst>
            </p:cNvPr>
            <p:cNvSpPr/>
            <p:nvPr/>
          </p:nvSpPr>
          <p:spPr>
            <a:xfrm>
              <a:off x="7223712" y="5251993"/>
              <a:ext cx="2023992" cy="967403"/>
            </a:xfrm>
            <a:prstGeom prst="cub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84604E4E-E51C-CBFD-3F4D-83A2174D781C}"/>
                </a:ext>
              </a:extLst>
            </p:cNvPr>
            <p:cNvSpPr/>
            <p:nvPr/>
          </p:nvSpPr>
          <p:spPr>
            <a:xfrm>
              <a:off x="7223712" y="4147863"/>
              <a:ext cx="2023992" cy="967403"/>
            </a:xfrm>
            <a:prstGeom prst="cub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0FCD713-FF7A-7C1D-07AA-DDE044B9F32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0BD57711-6A72-CD77-3021-1147D8E2A0E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149B760-0609-8C3B-CA7B-967E8A56C8D6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0587DDD-0CF9-CA6A-F4FE-F37D4306FBA9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126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8B3A129-5B48-F891-0BCA-077D416D041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DFE86C3D-5A65-9D5F-7323-492DA429FC5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7" name="Isosceles Triangle 16">
                <a:extLst>
                  <a:ext uri="{FF2B5EF4-FFF2-40B4-BE49-F238E27FC236}">
                    <a16:creationId xmlns:a16="http://schemas.microsoft.com/office/drawing/2014/main" id="{F60D5E1D-13A2-DBD7-7E29-542ED02D0C9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821F239-1E1A-AA16-8E0D-E6D38808BBD7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672740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72">
            <a:extLst>
              <a:ext uri="{FF2B5EF4-FFF2-40B4-BE49-F238E27FC236}">
                <a16:creationId xmlns:a16="http://schemas.microsoft.com/office/drawing/2014/main" id="{6BFA0E11-9B4A-CB90-770A-BB2E89B294E8}"/>
              </a:ext>
            </a:extLst>
          </p:cNvPr>
          <p:cNvSpPr txBox="1">
            <a:spLocks/>
          </p:cNvSpPr>
          <p:nvPr/>
        </p:nvSpPr>
        <p:spPr>
          <a:xfrm>
            <a:off x="796386" y="3117980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Diapositiva adicional para la/el facilitador/a</a:t>
            </a:r>
            <a:endParaRPr lang="en-CA" sz="5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5872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Puntos clave de aprendizaje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1787373" y="3614833"/>
            <a:ext cx="4488136" cy="21236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200" dirty="0">
                <a:latin typeface="Arial" panose="020B0604020202020204" pitchFamily="34" charset="0"/>
                <a:cs typeface="Arial" panose="020B0604020202020204" pitchFamily="34" charset="0"/>
              </a:rPr>
              <a:t>Los/as asistentes sociales siempre deben aplicar un enfoque basado en el interés superior del menor y recopilar información sobre todos los elementos de evaluación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D4DABB9-F696-4666-9240-F14941B6206C}"/>
              </a:ext>
            </a:extLst>
          </p:cNvPr>
          <p:cNvSpPr txBox="1"/>
          <p:nvPr/>
        </p:nvSpPr>
        <p:spPr>
          <a:xfrm>
            <a:off x="6566859" y="3614833"/>
            <a:ext cx="3685367" cy="178510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200" dirty="0">
                <a:latin typeface="Arial" panose="020B0604020202020204" pitchFamily="34" charset="0"/>
                <a:cs typeface="Arial" panose="020B0604020202020204" pitchFamily="34" charset="0"/>
              </a:rPr>
              <a:t>Se deben analizar los factores de riesgo y de protección (fortalezas) para determinar qué necesita el/la menor</a:t>
            </a:r>
          </a:p>
        </p:txBody>
      </p:sp>
      <p:sp>
        <p:nvSpPr>
          <p:cNvPr id="60" name="5-Point Star 5">
            <a:extLst>
              <a:ext uri="{FF2B5EF4-FFF2-40B4-BE49-F238E27FC236}">
                <a16:creationId xmlns:a16="http://schemas.microsoft.com/office/drawing/2014/main" id="{CA51DE7D-C4EB-4482-B9BD-8251CB38B67D}"/>
              </a:ext>
            </a:extLst>
          </p:cNvPr>
          <p:cNvSpPr/>
          <p:nvPr/>
        </p:nvSpPr>
        <p:spPr>
          <a:xfrm>
            <a:off x="3505661" y="206181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7883762" y="2109412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0665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D8E78676-E4CE-3427-E471-5F51E2B5E437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4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¿Cómo identificar y priorizar las necesidades del menor?</a:t>
            </a:r>
          </a:p>
        </p:txBody>
      </p:sp>
    </p:spTree>
    <p:extLst>
      <p:ext uri="{BB962C8B-B14F-4D97-AF65-F5344CB8AC3E}">
        <p14:creationId xmlns:p14="http://schemas.microsoft.com/office/powerpoint/2010/main" val="18494920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s-ES_tradnl" dirty="0">
                <a:ea typeface="Arial"/>
                <a:sym typeface="Arial"/>
              </a:rPr>
              <a:t>Plazos para realizar la evaluación</a:t>
            </a:r>
            <a:endParaRPr lang="es-ES_tradnl" dirty="0"/>
          </a:p>
        </p:txBody>
      </p:sp>
      <p:sp>
        <p:nvSpPr>
          <p:cNvPr id="560" name="Google Shape;560;p17"/>
          <p:cNvSpPr txBox="1"/>
          <p:nvPr/>
        </p:nvSpPr>
        <p:spPr>
          <a:xfrm>
            <a:off x="1204222" y="3924743"/>
            <a:ext cx="5051434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40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Si el/la menor presenta un </a:t>
            </a:r>
            <a:r>
              <a:rPr lang="es-ES_tradnl" sz="2400" b="1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alto riesgo </a:t>
            </a:r>
            <a:r>
              <a:rPr lang="es-ES_tradnl" sz="240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de sufrir daños, la evaluación debe iniciarse </a:t>
            </a:r>
            <a:r>
              <a:rPr lang="es-ES_tradnl" sz="2400" b="1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inmediatamente </a:t>
            </a:r>
            <a:r>
              <a:rPr lang="es-ES_tradnl" sz="240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después del registro, antes de concluir</a:t>
            </a:r>
          </a:p>
        </p:txBody>
      </p:sp>
      <p:sp>
        <p:nvSpPr>
          <p:cNvPr id="561" name="Google Shape;561;p17"/>
          <p:cNvSpPr txBox="1"/>
          <p:nvPr/>
        </p:nvSpPr>
        <p:spPr>
          <a:xfrm>
            <a:off x="6749142" y="3929019"/>
            <a:ext cx="4327571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4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Cuando el </a:t>
            </a:r>
            <a:r>
              <a:rPr lang="es-ES_tradnl" sz="2400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riesgo </a:t>
            </a:r>
            <a:r>
              <a:rPr lang="es-ES_tradnl" sz="24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de daño es bajo</a:t>
            </a:r>
            <a:r>
              <a:rPr lang="es-ES_tradnl" sz="2400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, </a:t>
            </a:r>
            <a:r>
              <a:rPr lang="es-ES_tradnl" sz="24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la evaluación debe realizarse en el plazo de </a:t>
            </a:r>
            <a:r>
              <a:rPr lang="es-ES_tradnl" sz="2400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una semana </a:t>
            </a:r>
            <a:r>
              <a:rPr lang="es-ES_tradnl" sz="24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después del registro del menor</a:t>
            </a:r>
          </a:p>
        </p:txBody>
      </p:sp>
      <p:sp>
        <p:nvSpPr>
          <p:cNvPr id="562" name="Google Shape;562;p17"/>
          <p:cNvSpPr/>
          <p:nvPr/>
        </p:nvSpPr>
        <p:spPr>
          <a:xfrm>
            <a:off x="2745329" y="1738648"/>
            <a:ext cx="684271" cy="1690352"/>
          </a:xfrm>
          <a:prstGeom prst="rect">
            <a:avLst/>
          </a:prstGeom>
          <a:solidFill>
            <a:srgbClr val="E05740"/>
          </a:solidFill>
          <a:ln w="38100" cap="flat" cmpd="sng">
            <a:solidFill>
              <a:srgbClr val="E057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3200" b="1">
                <a:solidFill>
                  <a:schemeClr val="lt1"/>
                </a:solidFill>
                <a:latin typeface="Britannic Bold" panose="020B0903060703020204" pitchFamily="34" charset="0"/>
                <a:ea typeface="Federo"/>
                <a:cs typeface="Arial" panose="020B0604020202020204" pitchFamily="34" charset="0"/>
                <a:sym typeface="Federo"/>
              </a:rPr>
              <a:t>¡!</a:t>
            </a:r>
            <a:endParaRPr lang="es-ES_tradnl">
              <a:latin typeface="Britannic Bold" panose="020B0903060703020204" pitchFamily="34" charset="0"/>
              <a:cs typeface="Arial" panose="020B0604020202020204" pitchFamily="34" charset="0"/>
            </a:endParaRPr>
          </a:p>
        </p:txBody>
      </p:sp>
      <p:grpSp>
        <p:nvGrpSpPr>
          <p:cNvPr id="563" name="Google Shape;563;p17"/>
          <p:cNvGrpSpPr/>
          <p:nvPr/>
        </p:nvGrpSpPr>
        <p:grpSpPr>
          <a:xfrm>
            <a:off x="8359989" y="1816204"/>
            <a:ext cx="684271" cy="1690351"/>
            <a:chOff x="8319057" y="1952981"/>
            <a:chExt cx="490777" cy="1361439"/>
          </a:xfrm>
        </p:grpSpPr>
        <p:sp>
          <p:nvSpPr>
            <p:cNvPr id="564" name="Google Shape;564;p17"/>
            <p:cNvSpPr/>
            <p:nvPr/>
          </p:nvSpPr>
          <p:spPr>
            <a:xfrm>
              <a:off x="8319057" y="2842259"/>
              <a:ext cx="487680" cy="472161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0" rIns="91425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_tradnl" sz="3200" b="1">
                  <a:solidFill>
                    <a:schemeClr val="lt1"/>
                  </a:solidFill>
                  <a:latin typeface="Britannic Bold" panose="020B0903060703020204" pitchFamily="34" charset="0"/>
                  <a:ea typeface="Federo"/>
                  <a:cs typeface="Arial" panose="020B0604020202020204" pitchFamily="34" charset="0"/>
                  <a:sym typeface="Federo"/>
                </a:rPr>
                <a:t>¡!</a:t>
              </a:r>
              <a:endParaRPr lang="es-ES_tradnl">
                <a:latin typeface="Britannic Bold" panose="020B09030607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Google Shape;565;p17"/>
            <p:cNvSpPr/>
            <p:nvPr/>
          </p:nvSpPr>
          <p:spPr>
            <a:xfrm>
              <a:off x="8322154" y="1952981"/>
              <a:ext cx="487680" cy="884059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3200" b="1">
                <a:solidFill>
                  <a:schemeClr val="lt1"/>
                </a:solidFill>
                <a:latin typeface="Arial" panose="020B0604020202020204" pitchFamily="34" charset="0"/>
                <a:ea typeface="Bodoni"/>
                <a:cs typeface="Arial" panose="020B0604020202020204" pitchFamily="34" charset="0"/>
                <a:sym typeface="Bodoni"/>
              </a:endParaRPr>
            </a:p>
          </p:txBody>
        </p:sp>
      </p:grpSp>
      <p:pic>
        <p:nvPicPr>
          <p:cNvPr id="8" name="Graphic 7" descr="Stopwatch 75% with solid fill">
            <a:extLst>
              <a:ext uri="{FF2B5EF4-FFF2-40B4-BE49-F238E27FC236}">
                <a16:creationId xmlns:a16="http://schemas.microsoft.com/office/drawing/2014/main" id="{1CA0C7DD-2BF7-0648-EF83-5FEB8B7FB7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72617" y="2084018"/>
            <a:ext cx="1371816" cy="1371816"/>
          </a:xfrm>
          <a:prstGeom prst="rect">
            <a:avLst/>
          </a:prstGeom>
        </p:spPr>
      </p:pic>
      <p:pic>
        <p:nvPicPr>
          <p:cNvPr id="9" name="Graphic 8" descr="Stopwatch 25% with solid fill">
            <a:extLst>
              <a:ext uri="{FF2B5EF4-FFF2-40B4-BE49-F238E27FC236}">
                <a16:creationId xmlns:a16="http://schemas.microsoft.com/office/drawing/2014/main" id="{8C00FA2B-1FC6-7F2F-6126-BD905CEF73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757957" y="2134740"/>
            <a:ext cx="1371815" cy="1371815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961B7-335C-5853-E957-BC1BB54A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Llenar el formulario de evaluación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48D1BA-C74A-61AF-3DCE-38BF9064E4C0}"/>
              </a:ext>
            </a:extLst>
          </p:cNvPr>
          <p:cNvGrpSpPr/>
          <p:nvPr/>
        </p:nvGrpSpPr>
        <p:grpSpPr>
          <a:xfrm>
            <a:off x="4488676" y="2150054"/>
            <a:ext cx="3001676" cy="2928178"/>
            <a:chOff x="1744894" y="2192954"/>
            <a:chExt cx="2564275" cy="246099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FA7FF35-E253-0F4E-AF48-B56744685A5C}"/>
                </a:ext>
              </a:extLst>
            </p:cNvPr>
            <p:cNvGrpSpPr/>
            <p:nvPr/>
          </p:nvGrpSpPr>
          <p:grpSpPr>
            <a:xfrm>
              <a:off x="1744894" y="2192954"/>
              <a:ext cx="2564275" cy="2460995"/>
              <a:chOff x="1459832" y="2812046"/>
              <a:chExt cx="1953652" cy="1874967"/>
            </a:xfrm>
          </p:grpSpPr>
          <p:sp>
            <p:nvSpPr>
              <p:cNvPr id="8" name="Rectangle: Single Corner Snipped 7">
                <a:extLst>
                  <a:ext uri="{FF2B5EF4-FFF2-40B4-BE49-F238E27FC236}">
                    <a16:creationId xmlns:a16="http://schemas.microsoft.com/office/drawing/2014/main" id="{65CADD4C-7EBF-B909-922E-45F0089A8D6C}"/>
                  </a:ext>
                </a:extLst>
              </p:cNvPr>
              <p:cNvSpPr/>
              <p:nvPr/>
            </p:nvSpPr>
            <p:spPr>
              <a:xfrm rot="20978324">
                <a:off x="1459832" y="2999874"/>
                <a:ext cx="1283368" cy="1556084"/>
              </a:xfrm>
              <a:prstGeom prst="snip1Rect">
                <a:avLst/>
              </a:prstGeom>
              <a:solidFill>
                <a:schemeClr val="accent6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9" name="Rectangle: Single Corner Snipped 8">
                <a:extLst>
                  <a:ext uri="{FF2B5EF4-FFF2-40B4-BE49-F238E27FC236}">
                    <a16:creationId xmlns:a16="http://schemas.microsoft.com/office/drawing/2014/main" id="{96D87719-FDCA-ACDE-C758-90A5517170E5}"/>
                  </a:ext>
                </a:extLst>
              </p:cNvPr>
              <p:cNvSpPr/>
              <p:nvPr/>
            </p:nvSpPr>
            <p:spPr>
              <a:xfrm>
                <a:off x="1871174" y="2812046"/>
                <a:ext cx="1283368" cy="1556084"/>
              </a:xfrm>
              <a:prstGeom prst="snip1Rect">
                <a:avLst/>
              </a:prstGeom>
              <a:solidFill>
                <a:schemeClr val="accent6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0" name="Rectangle: Single Corner Snipped 9">
                <a:extLst>
                  <a:ext uri="{FF2B5EF4-FFF2-40B4-BE49-F238E27FC236}">
                    <a16:creationId xmlns:a16="http://schemas.microsoft.com/office/drawing/2014/main" id="{CEEC5176-B487-2EE9-F45E-8130FF8D72E5}"/>
                  </a:ext>
                </a:extLst>
              </p:cNvPr>
              <p:cNvSpPr/>
              <p:nvPr/>
            </p:nvSpPr>
            <p:spPr>
              <a:xfrm rot="582585">
                <a:off x="2130116" y="3130929"/>
                <a:ext cx="1283368" cy="1556084"/>
              </a:xfrm>
              <a:prstGeom prst="snip1Rect">
                <a:avLst/>
              </a:prstGeom>
              <a:solidFill>
                <a:schemeClr val="accent6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91ACFD1-15C3-A3EC-5843-468F6444A1F7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  <a:solidFill>
              <a:schemeClr val="bg1"/>
            </a:solidFill>
          </p:grpSpPr>
          <p:sp>
            <p:nvSpPr>
              <p:cNvPr id="6" name="Round Same Side Corner Rectangle 46">
                <a:extLst>
                  <a:ext uri="{FF2B5EF4-FFF2-40B4-BE49-F238E27FC236}">
                    <a16:creationId xmlns:a16="http://schemas.microsoft.com/office/drawing/2014/main" id="{8821C62F-480E-5C6F-380A-FF1A37AA19F8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4776D559-2653-CBC3-64FA-B9887AC88C2E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243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4F346D5-C46A-4855-A7C0-450044343F95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43008AEB-F143-C81A-D0EA-8729861C39F1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E66271-7A9A-CEB6-0408-6C2289F54D46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EF4314D-210D-F4B1-D9F8-757BD69B3BA8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127-</a:t>
                </a:r>
              </a:p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131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9600D84-8FB9-62FD-E020-6A63C14F160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74F96BD-1799-3846-87B8-D82CD3412409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A94EF64F-4592-6853-616F-3935ECAC8AA6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5882B69F-1069-65C6-FF52-098C9B565B90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829083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>
            <a:extLst>
              <a:ext uri="{FF2B5EF4-FFF2-40B4-BE49-F238E27FC236}">
                <a16:creationId xmlns:a16="http://schemas.microsoft.com/office/drawing/2014/main" id="{006258B3-F0C7-D70A-B6D0-C482E70D76C0}"/>
              </a:ext>
            </a:extLst>
          </p:cNvPr>
          <p:cNvSpPr/>
          <p:nvPr/>
        </p:nvSpPr>
        <p:spPr>
          <a:xfrm>
            <a:off x="5526168" y="2219924"/>
            <a:ext cx="2028823" cy="202882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0F256B-E856-0640-5E61-73ACAEC25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351" y="120516"/>
            <a:ext cx="10963298" cy="868968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Determinar las necesidades a partir del análisis de riesgos de protección de la infancia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E99E0C-463D-7BF7-8135-C8865ED5843A}"/>
              </a:ext>
            </a:extLst>
          </p:cNvPr>
          <p:cNvSpPr txBox="1"/>
          <p:nvPr/>
        </p:nvSpPr>
        <p:spPr>
          <a:xfrm>
            <a:off x="1372662" y="2100656"/>
            <a:ext cx="3568402" cy="31700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Al examinar los factores de riesgo y de protección (fortalezas), el o la asistente social tendrá que concluir el análisis identificando qué necesita el/la menor</a:t>
            </a:r>
          </a:p>
          <a:p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Es importante centrarse en identificar las necesidades más que los servicios en sí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199835-FC39-3666-27AE-515784A47383}"/>
              </a:ext>
            </a:extLst>
          </p:cNvPr>
          <p:cNvSpPr txBox="1"/>
          <p:nvPr/>
        </p:nvSpPr>
        <p:spPr>
          <a:xfrm>
            <a:off x="5353770" y="4749171"/>
            <a:ext cx="243563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NECESIDADES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8EAABC-CA69-2CA6-DEF5-672990E86A91}"/>
              </a:ext>
            </a:extLst>
          </p:cNvPr>
          <p:cNvSpPr txBox="1"/>
          <p:nvPr/>
        </p:nvSpPr>
        <p:spPr>
          <a:xfrm>
            <a:off x="8059919" y="4709224"/>
            <a:ext cx="298980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SERVICIOS</a:t>
            </a: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966EF0E8-DCF4-8DDB-DBBD-DB091CC605C3}"/>
              </a:ext>
            </a:extLst>
          </p:cNvPr>
          <p:cNvSpPr/>
          <p:nvPr/>
        </p:nvSpPr>
        <p:spPr>
          <a:xfrm>
            <a:off x="6030079" y="2803513"/>
            <a:ext cx="1017046" cy="907510"/>
          </a:xfrm>
          <a:prstGeom prst="hexagon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5A1FCF51-7B8D-81A9-24C4-75F2A59B5D17}"/>
              </a:ext>
            </a:extLst>
          </p:cNvPr>
          <p:cNvSpPr/>
          <p:nvPr/>
        </p:nvSpPr>
        <p:spPr>
          <a:xfrm rot="20655415">
            <a:off x="8371296" y="2657242"/>
            <a:ext cx="1017046" cy="907510"/>
          </a:xfrm>
          <a:prstGeom prst="hexagon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F764C430-91C4-C3B4-BB03-5CB5C790369C}"/>
              </a:ext>
            </a:extLst>
          </p:cNvPr>
          <p:cNvSpPr/>
          <p:nvPr/>
        </p:nvSpPr>
        <p:spPr>
          <a:xfrm>
            <a:off x="9396209" y="3341237"/>
            <a:ext cx="1017046" cy="907510"/>
          </a:xfrm>
          <a:prstGeom prst="hexagon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A56D891B-FBC8-4199-1078-D25ACFC1577B}"/>
              </a:ext>
            </a:extLst>
          </p:cNvPr>
          <p:cNvSpPr/>
          <p:nvPr/>
        </p:nvSpPr>
        <p:spPr>
          <a:xfrm rot="2641157">
            <a:off x="9664854" y="2199162"/>
            <a:ext cx="1017046" cy="907510"/>
          </a:xfrm>
          <a:prstGeom prst="hexagon">
            <a:avLst/>
          </a:prstGeom>
          <a:solidFill>
            <a:schemeClr val="accent5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7726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7B77-6855-CDE4-FE33-B10621B6B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Identificar y priorizar las necesidades </a:t>
            </a: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135D8208-EE76-E47C-C44B-28FC7A21E40E}"/>
              </a:ext>
            </a:extLst>
          </p:cNvPr>
          <p:cNvSpPr/>
          <p:nvPr/>
        </p:nvSpPr>
        <p:spPr>
          <a:xfrm>
            <a:off x="6039030" y="3713753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oficiales</a:t>
            </a: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9EB2E412-349C-C6FA-E433-EE96E3BB0D14}"/>
              </a:ext>
            </a:extLst>
          </p:cNvPr>
          <p:cNvSpPr/>
          <p:nvPr/>
        </p:nvSpPr>
        <p:spPr>
          <a:xfrm>
            <a:off x="5987458" y="2009873"/>
            <a:ext cx="1894588" cy="1524741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 (física, salud sexual y reproductiva)</a:t>
            </a: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9500244B-0BBB-0C6A-15D2-B86C825A6923}"/>
              </a:ext>
            </a:extLst>
          </p:cNvPr>
          <p:cNvSpPr/>
          <p:nvPr/>
        </p:nvSpPr>
        <p:spPr>
          <a:xfrm>
            <a:off x="7805074" y="1648051"/>
            <a:ext cx="1854974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Autoestima y confianza positivas</a:t>
            </a:r>
          </a:p>
        </p:txBody>
      </p:sp>
      <p:sp>
        <p:nvSpPr>
          <p:cNvPr id="15" name="Hexagon 14">
            <a:extLst>
              <a:ext uri="{FF2B5EF4-FFF2-40B4-BE49-F238E27FC236}">
                <a16:creationId xmlns:a16="http://schemas.microsoft.com/office/drawing/2014/main" id="{357FF0BE-70FE-D195-0FE4-F9E86AD754E5}"/>
              </a:ext>
            </a:extLst>
          </p:cNvPr>
          <p:cNvSpPr/>
          <p:nvPr/>
        </p:nvSpPr>
        <p:spPr>
          <a:xfrm>
            <a:off x="7677611" y="440320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Estabilidad</a:t>
            </a: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6FA0EDF9-3E0A-F584-3F70-FEB26FF4799E}"/>
              </a:ext>
            </a:extLst>
          </p:cNvPr>
          <p:cNvSpPr/>
          <p:nvPr/>
        </p:nvSpPr>
        <p:spPr>
          <a:xfrm>
            <a:off x="2632131" y="3713753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Familia y cuidados</a:t>
            </a: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4E305B32-5529-38E2-ECF4-46E9F582EA59}"/>
              </a:ext>
            </a:extLst>
          </p:cNvPr>
          <p:cNvSpPr/>
          <p:nvPr/>
        </p:nvSpPr>
        <p:spPr>
          <a:xfrm>
            <a:off x="4324082" y="304064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o educación</a:t>
            </a:r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2640B0EE-E2F4-C046-4208-44DF6E7FCB44}"/>
              </a:ext>
            </a:extLst>
          </p:cNvPr>
          <p:cNvSpPr/>
          <p:nvPr/>
        </p:nvSpPr>
        <p:spPr>
          <a:xfrm>
            <a:off x="4278384" y="1733382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Amigos/as, contacto con sus pares</a:t>
            </a:r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6E65727F-8CAF-855B-44A5-12DC24EA5464}"/>
              </a:ext>
            </a:extLst>
          </p:cNvPr>
          <p:cNvSpPr/>
          <p:nvPr/>
        </p:nvSpPr>
        <p:spPr>
          <a:xfrm>
            <a:off x="4270711" y="440320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 libre, juego</a:t>
            </a: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D1B5009E-8C75-E47B-A420-9471A5CCFCDE}"/>
              </a:ext>
            </a:extLst>
          </p:cNvPr>
          <p:cNvSpPr/>
          <p:nvPr/>
        </p:nvSpPr>
        <p:spPr>
          <a:xfrm>
            <a:off x="7691586" y="305438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Higiene</a:t>
            </a: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111C8E9E-E045-0D52-1A3F-7B9F34F3A874}"/>
              </a:ext>
            </a:extLst>
          </p:cNvPr>
          <p:cNvSpPr/>
          <p:nvPr/>
        </p:nvSpPr>
        <p:spPr>
          <a:xfrm>
            <a:off x="9366918" y="3713752"/>
            <a:ext cx="1986881" cy="1218367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¿Otras necesidades?</a:t>
            </a: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79A17D35-1704-4E16-C5E6-44B743F868A6}"/>
              </a:ext>
            </a:extLst>
          </p:cNvPr>
          <p:cNvSpPr/>
          <p:nvPr/>
        </p:nvSpPr>
        <p:spPr>
          <a:xfrm>
            <a:off x="1007465" y="1724251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Seguridad</a:t>
            </a: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89BB79CD-FC86-CE84-2F6A-DCF8BA858994}"/>
              </a:ext>
            </a:extLst>
          </p:cNvPr>
          <p:cNvSpPr/>
          <p:nvPr/>
        </p:nvSpPr>
        <p:spPr>
          <a:xfrm>
            <a:off x="1007465" y="305438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Alimentos y agua</a:t>
            </a:r>
          </a:p>
        </p:txBody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1BBA49E9-BE17-16BA-A90D-AC6D499C3D81}"/>
              </a:ext>
            </a:extLst>
          </p:cNvPr>
          <p:cNvSpPr/>
          <p:nvPr/>
        </p:nvSpPr>
        <p:spPr>
          <a:xfrm>
            <a:off x="2645441" y="2386990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Vivienda, refugio</a:t>
            </a:r>
          </a:p>
        </p:txBody>
      </p:sp>
      <p:sp>
        <p:nvSpPr>
          <p:cNvPr id="39" name="Hexagon 38">
            <a:extLst>
              <a:ext uri="{FF2B5EF4-FFF2-40B4-BE49-F238E27FC236}">
                <a16:creationId xmlns:a16="http://schemas.microsoft.com/office/drawing/2014/main" id="{57DA5E63-8399-F6B9-8212-90B673FE94D3}"/>
              </a:ext>
            </a:extLst>
          </p:cNvPr>
          <p:cNvSpPr/>
          <p:nvPr/>
        </p:nvSpPr>
        <p:spPr>
          <a:xfrm>
            <a:off x="1007465" y="440320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Amor y afecto</a:t>
            </a: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997B634E-B696-FE30-BBB3-0E7233D1B88D}"/>
              </a:ext>
            </a:extLst>
          </p:cNvPr>
          <p:cNvSpPr/>
          <p:nvPr/>
        </p:nvSpPr>
        <p:spPr>
          <a:xfrm>
            <a:off x="9436418" y="2386990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 (mental, emocional)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BDE38AD-5A51-EB10-C53D-B68033FC16F6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6D824CB7-28DF-574B-C7B8-BA71182314E0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A51C709-FF89-CE01-14E4-0A37B15E607A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CCC4092-9D79-0CBA-57F9-0EFAD3BE85C6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132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6EE8DB8-604E-4F91-488C-E9CE54EBE3D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2C80EE7-BF9D-630B-3647-335659D7BF35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542F586E-B62D-AD2B-437F-FD2610A7A9F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C8C66E-D0E6-366B-BFEF-E8D838FA4446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1958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F5A7A33-2FD4-47B8-9BFB-7E6E4EA30D87}"/>
              </a:ext>
            </a:extLst>
          </p:cNvPr>
          <p:cNvCxnSpPr>
            <a:cxnSpLocks/>
            <a:stCxn id="25" idx="1"/>
            <a:endCxn id="33" idx="4"/>
          </p:cNvCxnSpPr>
          <p:nvPr/>
        </p:nvCxnSpPr>
        <p:spPr>
          <a:xfrm flipH="1">
            <a:off x="7909269" y="1074738"/>
            <a:ext cx="3744" cy="485609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8194089" y="592188"/>
            <a:ext cx="19493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Inicio del módulo</a:t>
            </a:r>
          </a:p>
          <a:p>
            <a:pPr marL="0" indent="0">
              <a:buNone/>
            </a:pPr>
            <a:r>
              <a:rPr lang="es-ES_tradnl" sz="16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35 </a:t>
            </a:r>
            <a:r>
              <a:rPr lang="es-ES_tradnl" sz="1600" i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minutos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FB386E-6551-4A1A-A6BB-9382E7E7FF5C}"/>
              </a:ext>
            </a:extLst>
          </p:cNvPr>
          <p:cNvSpPr txBox="1"/>
          <p:nvPr/>
        </p:nvSpPr>
        <p:spPr>
          <a:xfrm>
            <a:off x="8194089" y="1421921"/>
            <a:ext cx="328473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¿Cómo generar confianza y ayudarle a un/a menor a expresarse?</a:t>
            </a:r>
            <a:endParaRPr lang="es-ES_tradnl" sz="16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horas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3F3946-B216-415C-9730-A510A95A13CA}"/>
              </a:ext>
            </a:extLst>
          </p:cNvPr>
          <p:cNvSpPr txBox="1"/>
          <p:nvPr/>
        </p:nvSpPr>
        <p:spPr>
          <a:xfrm>
            <a:off x="6220286" y="2426696"/>
            <a:ext cx="13494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s-ES_tradnl" sz="16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Pausa</a:t>
            </a:r>
            <a:endParaRPr lang="es-ES_tradnl" sz="1600" b="1" i="1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6BB8F9-C123-4183-92A9-C60157A708DC}"/>
              </a:ext>
            </a:extLst>
          </p:cNvPr>
          <p:cNvSpPr txBox="1"/>
          <p:nvPr/>
        </p:nvSpPr>
        <p:spPr>
          <a:xfrm>
            <a:off x="8194089" y="2997393"/>
            <a:ext cx="32847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evaluar las necesidades de un/a menor?</a:t>
            </a:r>
          </a:p>
          <a:p>
            <a:pPr marL="0" indent="0">
              <a:buNone/>
            </a:pPr>
            <a:r>
              <a:rPr lang="es-ES_tradnl" sz="1600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1h 45 minutos</a:t>
            </a:r>
            <a:endParaRPr lang="es-ES_tradnl" sz="1600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ED7D59-DD7D-4D01-8768-ED10E5D40571}"/>
              </a:ext>
            </a:extLst>
          </p:cNvPr>
          <p:cNvSpPr txBox="1"/>
          <p:nvPr/>
        </p:nvSpPr>
        <p:spPr>
          <a:xfrm>
            <a:off x="6220286" y="4115200"/>
            <a:ext cx="13494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s-ES_tradnl" sz="16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Almuerzo</a:t>
            </a:r>
            <a:endParaRPr lang="es-ES_tradnl" sz="1600" b="1" i="1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B6E16-976A-46E5-817B-4B58ED997934}"/>
              </a:ext>
            </a:extLst>
          </p:cNvPr>
          <p:cNvSpPr txBox="1"/>
          <p:nvPr/>
        </p:nvSpPr>
        <p:spPr>
          <a:xfrm>
            <a:off x="8194089" y="4694894"/>
            <a:ext cx="32847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identificar y priorizar las necesidades del menor? </a:t>
            </a:r>
          </a:p>
          <a:p>
            <a:pPr marL="0" indent="0">
              <a:buNone/>
            </a:pPr>
            <a:r>
              <a:rPr lang="es-ES_tradnl" sz="16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hora 30 minutos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E311838-E39D-459A-A218-83E02F1EE356}"/>
              </a:ext>
            </a:extLst>
          </p:cNvPr>
          <p:cNvSpPr txBox="1"/>
          <p:nvPr/>
        </p:nvSpPr>
        <p:spPr>
          <a:xfrm>
            <a:off x="8194089" y="5805711"/>
            <a:ext cx="32249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Cierre del módulo</a:t>
            </a:r>
          </a:p>
          <a:p>
            <a:pPr marL="0" indent="0">
              <a:buNone/>
            </a:pPr>
            <a:r>
              <a:rPr lang="es-ES_tradnl" sz="1600" i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 minutos</a:t>
            </a: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37D81114-568C-4AAA-9976-2EB696817307}"/>
              </a:ext>
            </a:extLst>
          </p:cNvPr>
          <p:cNvSpPr/>
          <p:nvPr/>
        </p:nvSpPr>
        <p:spPr>
          <a:xfrm rot="1782986">
            <a:off x="7743968" y="76281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F0ED0933-38E5-4291-92C0-36AAF9EA44E0}"/>
              </a:ext>
            </a:extLst>
          </p:cNvPr>
          <p:cNvSpPr/>
          <p:nvPr/>
        </p:nvSpPr>
        <p:spPr>
          <a:xfrm rot="1782986">
            <a:off x="7739846" y="160706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5CC97698-DC01-431C-AEDD-1668768F0EEE}"/>
              </a:ext>
            </a:extLst>
          </p:cNvPr>
          <p:cNvSpPr/>
          <p:nvPr/>
        </p:nvSpPr>
        <p:spPr>
          <a:xfrm rot="1782986">
            <a:off x="7743966" y="245132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BA5B85DC-E1FF-4A6D-8A92-F746BD9463B7}"/>
              </a:ext>
            </a:extLst>
          </p:cNvPr>
          <p:cNvSpPr/>
          <p:nvPr/>
        </p:nvSpPr>
        <p:spPr>
          <a:xfrm rot="1782986">
            <a:off x="7739846" y="3295572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6E790813-CBBC-4F6E-8474-FED90FEA223A}"/>
              </a:ext>
            </a:extLst>
          </p:cNvPr>
          <p:cNvSpPr/>
          <p:nvPr/>
        </p:nvSpPr>
        <p:spPr>
          <a:xfrm rot="1782986">
            <a:off x="7743967" y="413982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23D8AA94-FFBD-4F15-A021-C7F67B4A9317}"/>
              </a:ext>
            </a:extLst>
          </p:cNvPr>
          <p:cNvSpPr/>
          <p:nvPr/>
        </p:nvSpPr>
        <p:spPr>
          <a:xfrm rot="1782986">
            <a:off x="7743967" y="498407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FB9D514-CF6E-41F3-A7D1-DE079B808ACA}"/>
              </a:ext>
            </a:extLst>
          </p:cNvPr>
          <p:cNvSpPr/>
          <p:nvPr/>
        </p:nvSpPr>
        <p:spPr>
          <a:xfrm rot="1782986">
            <a:off x="7742719" y="5953445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9F12A12-33F9-440D-9B94-7A07623AD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</p:spPr>
        <p:txBody>
          <a:bodyPr/>
          <a:lstStyle/>
          <a:p>
            <a:r>
              <a:rPr lang="es-ES_tradnl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090556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28225F34-B035-7E20-14FB-CDD38D8CDB6A}"/>
              </a:ext>
            </a:extLst>
          </p:cNvPr>
          <p:cNvSpPr/>
          <p:nvPr/>
        </p:nvSpPr>
        <p:spPr>
          <a:xfrm>
            <a:off x="490980" y="1179443"/>
            <a:ext cx="11208546" cy="4745368"/>
          </a:xfrm>
          <a:prstGeom prst="triangle">
            <a:avLst/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0" name="Rectangle: Top Corners Rounded 69">
            <a:extLst>
              <a:ext uri="{FF2B5EF4-FFF2-40B4-BE49-F238E27FC236}">
                <a16:creationId xmlns:a16="http://schemas.microsoft.com/office/drawing/2014/main" id="{45D4EB4F-F7BC-3139-114A-623E3D6A16B7}"/>
              </a:ext>
            </a:extLst>
          </p:cNvPr>
          <p:cNvSpPr/>
          <p:nvPr/>
        </p:nvSpPr>
        <p:spPr>
          <a:xfrm rot="16200000">
            <a:off x="9597914" y="1690915"/>
            <a:ext cx="2494052" cy="2590800"/>
          </a:xfrm>
          <a:prstGeom prst="round2Same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6ECB65-6AD2-70A0-1FE2-EFFF6D09E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Priorización de las necesidades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9D3131-DCAB-0D4B-5396-1487607346DC}"/>
              </a:ext>
            </a:extLst>
          </p:cNvPr>
          <p:cNvSpPr txBox="1"/>
          <p:nvPr/>
        </p:nvSpPr>
        <p:spPr>
          <a:xfrm>
            <a:off x="10396674" y="1857030"/>
            <a:ext cx="16599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¿No se cumplen?</a:t>
            </a:r>
          </a:p>
          <a:p>
            <a:r>
              <a:rPr lang="es-ES_tradn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¿Se cumplen de manera parcial? ¿Se cumplen en su totalidad?</a:t>
            </a:r>
          </a:p>
        </p:txBody>
      </p:sp>
      <p:sp>
        <p:nvSpPr>
          <p:cNvPr id="51" name="Hexagon 50">
            <a:extLst>
              <a:ext uri="{FF2B5EF4-FFF2-40B4-BE49-F238E27FC236}">
                <a16:creationId xmlns:a16="http://schemas.microsoft.com/office/drawing/2014/main" id="{A6529050-CA4E-C20E-BA5B-035F05D014BD}"/>
              </a:ext>
            </a:extLst>
          </p:cNvPr>
          <p:cNvSpPr/>
          <p:nvPr/>
        </p:nvSpPr>
        <p:spPr>
          <a:xfrm>
            <a:off x="7096410" y="2499104"/>
            <a:ext cx="20123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oficiales</a:t>
            </a:r>
          </a:p>
        </p:txBody>
      </p:sp>
      <p:sp>
        <p:nvSpPr>
          <p:cNvPr id="52" name="Hexagon 51">
            <a:extLst>
              <a:ext uri="{FF2B5EF4-FFF2-40B4-BE49-F238E27FC236}">
                <a16:creationId xmlns:a16="http://schemas.microsoft.com/office/drawing/2014/main" id="{6FADBCFC-FBC1-DECC-5730-CE889262FE0E}"/>
              </a:ext>
            </a:extLst>
          </p:cNvPr>
          <p:cNvSpPr/>
          <p:nvPr/>
        </p:nvSpPr>
        <p:spPr>
          <a:xfrm>
            <a:off x="9821340" y="4921944"/>
            <a:ext cx="2173204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 (física, salud sexual y reproductiva)</a:t>
            </a:r>
          </a:p>
        </p:txBody>
      </p:sp>
      <p:sp>
        <p:nvSpPr>
          <p:cNvPr id="53" name="Hexagon 52">
            <a:extLst>
              <a:ext uri="{FF2B5EF4-FFF2-40B4-BE49-F238E27FC236}">
                <a16:creationId xmlns:a16="http://schemas.microsoft.com/office/drawing/2014/main" id="{C9409EB1-FDCE-6BB3-7C38-0651F01F12BB}"/>
              </a:ext>
            </a:extLst>
          </p:cNvPr>
          <p:cNvSpPr/>
          <p:nvPr/>
        </p:nvSpPr>
        <p:spPr>
          <a:xfrm>
            <a:off x="5135484" y="1261729"/>
            <a:ext cx="1869324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Autoestima y confianza</a:t>
            </a:r>
          </a:p>
        </p:txBody>
      </p:sp>
      <p:sp>
        <p:nvSpPr>
          <p:cNvPr id="54" name="Hexagon 53">
            <a:extLst>
              <a:ext uri="{FF2B5EF4-FFF2-40B4-BE49-F238E27FC236}">
                <a16:creationId xmlns:a16="http://schemas.microsoft.com/office/drawing/2014/main" id="{8EDFF5F3-57F8-1045-ECC4-BF7CE588A2FC}"/>
              </a:ext>
            </a:extLst>
          </p:cNvPr>
          <p:cNvSpPr/>
          <p:nvPr/>
        </p:nvSpPr>
        <p:spPr>
          <a:xfrm>
            <a:off x="8005218" y="3703792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Estabilidad</a:t>
            </a:r>
          </a:p>
        </p:txBody>
      </p:sp>
      <p:sp>
        <p:nvSpPr>
          <p:cNvPr id="55" name="Hexagon 54">
            <a:extLst>
              <a:ext uri="{FF2B5EF4-FFF2-40B4-BE49-F238E27FC236}">
                <a16:creationId xmlns:a16="http://schemas.microsoft.com/office/drawing/2014/main" id="{35C5D532-B8C3-8E44-D066-0D2BF09C3016}"/>
              </a:ext>
            </a:extLst>
          </p:cNvPr>
          <p:cNvSpPr/>
          <p:nvPr/>
        </p:nvSpPr>
        <p:spPr>
          <a:xfrm>
            <a:off x="4248846" y="3703792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Familia y cuidados</a:t>
            </a:r>
          </a:p>
        </p:txBody>
      </p:sp>
      <p:sp>
        <p:nvSpPr>
          <p:cNvPr id="56" name="Hexagon 55">
            <a:extLst>
              <a:ext uri="{FF2B5EF4-FFF2-40B4-BE49-F238E27FC236}">
                <a16:creationId xmlns:a16="http://schemas.microsoft.com/office/drawing/2014/main" id="{38E12244-F195-01E3-45D4-C4A67C58FE97}"/>
              </a:ext>
            </a:extLst>
          </p:cNvPr>
          <p:cNvSpPr/>
          <p:nvPr/>
        </p:nvSpPr>
        <p:spPr>
          <a:xfrm>
            <a:off x="5207139" y="2499104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o educación</a:t>
            </a:r>
          </a:p>
        </p:txBody>
      </p:sp>
      <p:sp>
        <p:nvSpPr>
          <p:cNvPr id="57" name="Hexagon 56">
            <a:extLst>
              <a:ext uri="{FF2B5EF4-FFF2-40B4-BE49-F238E27FC236}">
                <a16:creationId xmlns:a16="http://schemas.microsoft.com/office/drawing/2014/main" id="{2FE3AE67-A536-0A67-B204-B38E732F02AC}"/>
              </a:ext>
            </a:extLst>
          </p:cNvPr>
          <p:cNvSpPr/>
          <p:nvPr/>
        </p:nvSpPr>
        <p:spPr>
          <a:xfrm>
            <a:off x="6127032" y="3703792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Amigos/as, contacto con sus pares</a:t>
            </a:r>
          </a:p>
        </p:txBody>
      </p:sp>
      <p:sp>
        <p:nvSpPr>
          <p:cNvPr id="58" name="Hexagon 57">
            <a:extLst>
              <a:ext uri="{FF2B5EF4-FFF2-40B4-BE49-F238E27FC236}">
                <a16:creationId xmlns:a16="http://schemas.microsoft.com/office/drawing/2014/main" id="{AF9F5011-CDCB-284B-3CB3-AC7A3B1F9B75}"/>
              </a:ext>
            </a:extLst>
          </p:cNvPr>
          <p:cNvSpPr/>
          <p:nvPr/>
        </p:nvSpPr>
        <p:spPr>
          <a:xfrm>
            <a:off x="3317868" y="2499104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 libre, juego</a:t>
            </a:r>
          </a:p>
        </p:txBody>
      </p:sp>
      <p:sp>
        <p:nvSpPr>
          <p:cNvPr id="59" name="Hexagon 58">
            <a:extLst>
              <a:ext uri="{FF2B5EF4-FFF2-40B4-BE49-F238E27FC236}">
                <a16:creationId xmlns:a16="http://schemas.microsoft.com/office/drawing/2014/main" id="{458879BD-1C6F-08E6-6F55-F608F98F82FD}"/>
              </a:ext>
            </a:extLst>
          </p:cNvPr>
          <p:cNvSpPr/>
          <p:nvPr/>
        </p:nvSpPr>
        <p:spPr>
          <a:xfrm>
            <a:off x="6127032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Higiene</a:t>
            </a:r>
          </a:p>
        </p:txBody>
      </p:sp>
      <p:sp>
        <p:nvSpPr>
          <p:cNvPr id="61" name="Hexagon 60">
            <a:extLst>
              <a:ext uri="{FF2B5EF4-FFF2-40B4-BE49-F238E27FC236}">
                <a16:creationId xmlns:a16="http://schemas.microsoft.com/office/drawing/2014/main" id="{32CCAB7D-F505-FB53-8D85-7E0125533B98}"/>
              </a:ext>
            </a:extLst>
          </p:cNvPr>
          <p:cNvSpPr/>
          <p:nvPr/>
        </p:nvSpPr>
        <p:spPr>
          <a:xfrm>
            <a:off x="2370660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Seguridad</a:t>
            </a:r>
          </a:p>
        </p:txBody>
      </p:sp>
      <p:sp>
        <p:nvSpPr>
          <p:cNvPr id="62" name="Hexagon 61">
            <a:extLst>
              <a:ext uri="{FF2B5EF4-FFF2-40B4-BE49-F238E27FC236}">
                <a16:creationId xmlns:a16="http://schemas.microsoft.com/office/drawing/2014/main" id="{862E6AA1-15DF-1203-6041-2E567A6D1B4C}"/>
              </a:ext>
            </a:extLst>
          </p:cNvPr>
          <p:cNvSpPr/>
          <p:nvPr/>
        </p:nvSpPr>
        <p:spPr>
          <a:xfrm>
            <a:off x="492474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Alimentos y agua</a:t>
            </a:r>
          </a:p>
        </p:txBody>
      </p:sp>
      <p:sp>
        <p:nvSpPr>
          <p:cNvPr id="63" name="Hexagon 62">
            <a:extLst>
              <a:ext uri="{FF2B5EF4-FFF2-40B4-BE49-F238E27FC236}">
                <a16:creationId xmlns:a16="http://schemas.microsoft.com/office/drawing/2014/main" id="{62F2D3DE-0C12-7D40-C468-4F7CE4DAF178}"/>
              </a:ext>
            </a:extLst>
          </p:cNvPr>
          <p:cNvSpPr/>
          <p:nvPr/>
        </p:nvSpPr>
        <p:spPr>
          <a:xfrm>
            <a:off x="4248846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Vivienda, refugio</a:t>
            </a:r>
          </a:p>
        </p:txBody>
      </p:sp>
      <p:sp>
        <p:nvSpPr>
          <p:cNvPr id="64" name="Hexagon 63">
            <a:extLst>
              <a:ext uri="{FF2B5EF4-FFF2-40B4-BE49-F238E27FC236}">
                <a16:creationId xmlns:a16="http://schemas.microsoft.com/office/drawing/2014/main" id="{22DB2542-34C2-6FB0-DEF7-5641E497E420}"/>
              </a:ext>
            </a:extLst>
          </p:cNvPr>
          <p:cNvSpPr/>
          <p:nvPr/>
        </p:nvSpPr>
        <p:spPr>
          <a:xfrm>
            <a:off x="2370660" y="3703792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Amor y afecto</a:t>
            </a:r>
          </a:p>
        </p:txBody>
      </p:sp>
      <p:sp>
        <p:nvSpPr>
          <p:cNvPr id="65" name="Hexagon 64">
            <a:extLst>
              <a:ext uri="{FF2B5EF4-FFF2-40B4-BE49-F238E27FC236}">
                <a16:creationId xmlns:a16="http://schemas.microsoft.com/office/drawing/2014/main" id="{2EE946EC-4249-B324-A704-0AADC3E08C8E}"/>
              </a:ext>
            </a:extLst>
          </p:cNvPr>
          <p:cNvSpPr/>
          <p:nvPr/>
        </p:nvSpPr>
        <p:spPr>
          <a:xfrm>
            <a:off x="8005218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 (mental, emocional)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BEE00E65-63BF-2DF1-E86F-2399453AC0B1}"/>
              </a:ext>
            </a:extLst>
          </p:cNvPr>
          <p:cNvGrpSpPr/>
          <p:nvPr/>
        </p:nvGrpSpPr>
        <p:grpSpPr>
          <a:xfrm>
            <a:off x="9711000" y="2421746"/>
            <a:ext cx="573840" cy="912428"/>
            <a:chOff x="860877" y="1929282"/>
            <a:chExt cx="1053230" cy="1674679"/>
          </a:xfrm>
          <a:solidFill>
            <a:schemeClr val="bg1"/>
          </a:solidFill>
        </p:grpSpPr>
        <p:sp>
          <p:nvSpPr>
            <p:cNvPr id="67" name="Round Same Side Corner Rectangle 46">
              <a:extLst>
                <a:ext uri="{FF2B5EF4-FFF2-40B4-BE49-F238E27FC236}">
                  <a16:creationId xmlns:a16="http://schemas.microsoft.com/office/drawing/2014/main" id="{5EC983AF-FD72-0E66-A5C0-A2AF08642945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D0621F2-C80C-DD58-8096-68AE1A0A115D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Trapezoid 68">
              <a:extLst>
                <a:ext uri="{FF2B5EF4-FFF2-40B4-BE49-F238E27FC236}">
                  <a16:creationId xmlns:a16="http://schemas.microsoft.com/office/drawing/2014/main" id="{39EA6B0D-6EB8-E712-4CC1-169E3BA7F9D0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DB30BBE-EFD5-CE8D-CB24-F087F0FC2A6F}"/>
              </a:ext>
            </a:extLst>
          </p:cNvPr>
          <p:cNvGrpSpPr/>
          <p:nvPr/>
        </p:nvGrpSpPr>
        <p:grpSpPr>
          <a:xfrm>
            <a:off x="9560737" y="195160"/>
            <a:ext cx="1587872" cy="1368854"/>
            <a:chOff x="10228983" y="337468"/>
            <a:chExt cx="1587872" cy="1368854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BA06B36D-9EE3-3A43-6479-0CD32BB7F907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E132756F-C14A-60D2-1A43-D57920025674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9A213C1-4B2E-14ED-28A3-3E2D21975213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132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237135E-5E1E-0B27-56DE-5D974BCDCA0D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334F146-B773-8E3A-D717-322920546AEC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6" name="Isosceles Triangle 15">
                <a:extLst>
                  <a:ext uri="{FF2B5EF4-FFF2-40B4-BE49-F238E27FC236}">
                    <a16:creationId xmlns:a16="http://schemas.microsoft.com/office/drawing/2014/main" id="{38482B78-9371-9D1F-637E-49B1B5A8395C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0164C340-A5C9-327D-CC61-2F0F205D27A4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60815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Puntos clave de aprendizaje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1094916" y="3839308"/>
            <a:ext cx="2588109" cy="19389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La evaluación consiste en un análisis de los riesgos y una valoración de las necesidades</a:t>
            </a: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1863190" y="227995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5-Point Star 5">
            <a:extLst>
              <a:ext uri="{FF2B5EF4-FFF2-40B4-BE49-F238E27FC236}">
                <a16:creationId xmlns:a16="http://schemas.microsoft.com/office/drawing/2014/main" id="{F0DA2569-FB86-4902-B70A-F4F49A979B6B}"/>
              </a:ext>
            </a:extLst>
          </p:cNvPr>
          <p:cNvSpPr/>
          <p:nvPr/>
        </p:nvSpPr>
        <p:spPr>
          <a:xfrm>
            <a:off x="8838798" y="227995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66CC77-6081-79D3-A8CC-D994784EFCDD}"/>
              </a:ext>
            </a:extLst>
          </p:cNvPr>
          <p:cNvSpPr txBox="1"/>
          <p:nvPr/>
        </p:nvSpPr>
        <p:spPr>
          <a:xfrm>
            <a:off x="7579895" y="3839308"/>
            <a:ext cx="3569367" cy="16312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La priorización de las necesidades debe realizarse con la participación del menor y sus padres, cuidadores o adulto de confianza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7188D4-5FC4-8941-0ADC-47A00D8CFFEA}"/>
              </a:ext>
            </a:extLst>
          </p:cNvPr>
          <p:cNvSpPr txBox="1"/>
          <p:nvPr/>
        </p:nvSpPr>
        <p:spPr>
          <a:xfrm>
            <a:off x="4242359" y="3859291"/>
            <a:ext cx="304706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Las necesidades del menor son el punto de partida, no los servicios que necesita o que están disponibles</a:t>
            </a:r>
          </a:p>
        </p:txBody>
      </p:sp>
      <p:sp>
        <p:nvSpPr>
          <p:cNvPr id="5" name="5-Point Star 5">
            <a:extLst>
              <a:ext uri="{FF2B5EF4-FFF2-40B4-BE49-F238E27FC236}">
                <a16:creationId xmlns:a16="http://schemas.microsoft.com/office/drawing/2014/main" id="{CA9CB663-643C-95A5-A3B4-C594011F993C}"/>
              </a:ext>
            </a:extLst>
          </p:cNvPr>
          <p:cNvSpPr/>
          <p:nvPr/>
        </p:nvSpPr>
        <p:spPr>
          <a:xfrm>
            <a:off x="5240111" y="227995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9024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5E40CA21-B523-2538-94F7-F428A0D61892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5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b="1" dirty="0">
                <a:solidFill>
                  <a:schemeClr val="bg1"/>
                </a:solidFill>
                <a:latin typeface="Garamond"/>
              </a:rPr>
              <a:t>Cierre del módulo</a:t>
            </a:r>
            <a:endParaRPr lang="es-ES_tradnl" sz="5400" b="1" dirty="0">
              <a:solidFill>
                <a:schemeClr val="bg1"/>
              </a:solidFill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652699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Cierre del módulo 7</a:t>
            </a:r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FEFF90DA-D670-737E-F75C-CD613B99143F}"/>
              </a:ext>
            </a:extLst>
          </p:cNvPr>
          <p:cNvSpPr/>
          <p:nvPr/>
        </p:nvSpPr>
        <p:spPr>
          <a:xfrm>
            <a:off x="1384531" y="2631440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Repaso de los objetivos de aprendizaje</a:t>
            </a:r>
          </a:p>
        </p:txBody>
      </p:sp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7E576825-28C0-530B-481F-07DB297881F0}"/>
              </a:ext>
            </a:extLst>
          </p:cNvPr>
          <p:cNvSpPr/>
          <p:nvPr/>
        </p:nvSpPr>
        <p:spPr>
          <a:xfrm>
            <a:off x="4828771" y="2631440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Reflexiones y comentarios</a:t>
            </a:r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C1614D32-31C1-AA31-956D-DC3CD7F5637C}"/>
              </a:ext>
            </a:extLst>
          </p:cNvPr>
          <p:cNvSpPr/>
          <p:nvPr/>
        </p:nvSpPr>
        <p:spPr>
          <a:xfrm>
            <a:off x="8273011" y="2631440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Cierre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0A2429A-0793-728E-72DB-62680DDCC862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2AB41952-8924-F925-BE7A-805081B7B5B0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286584C-7717-F8BA-68E9-169D8521A1C7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BCDD4EA-69EA-E309-DCEE-1BD03F205490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133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DB9C2C3-40BE-E75A-793B-74B2ACAA53AA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FD3F7B9-3E22-C83A-1390-59FDAEBF8E75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8BF70884-ED0C-08A6-CEB1-E7BC65882756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554F832-13D8-10D6-CA5D-93AAC1A513AA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20183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7AB4D-03AE-F964-A555-9B05B625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Autocuidado</a:t>
            </a:r>
            <a:endParaRPr lang="en-BE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1EC6603-6032-0732-3506-CF40A593F492}"/>
              </a:ext>
            </a:extLst>
          </p:cNvPr>
          <p:cNvGrpSpPr/>
          <p:nvPr/>
        </p:nvGrpSpPr>
        <p:grpSpPr>
          <a:xfrm>
            <a:off x="4674820" y="2453495"/>
            <a:ext cx="2842360" cy="2539419"/>
            <a:chOff x="7466209" y="3816827"/>
            <a:chExt cx="933443" cy="833956"/>
          </a:xfrm>
        </p:grpSpPr>
        <p:sp>
          <p:nvSpPr>
            <p:cNvPr id="7" name="Heart 6">
              <a:extLst>
                <a:ext uri="{FF2B5EF4-FFF2-40B4-BE49-F238E27FC236}">
                  <a16:creationId xmlns:a16="http://schemas.microsoft.com/office/drawing/2014/main" id="{D9EE9A33-3664-66D8-BCC8-720B4B20ED1C}"/>
                </a:ext>
              </a:extLst>
            </p:cNvPr>
            <p:cNvSpPr/>
            <p:nvPr/>
          </p:nvSpPr>
          <p:spPr>
            <a:xfrm>
              <a:off x="7466209" y="3816827"/>
              <a:ext cx="933443" cy="833956"/>
            </a:xfrm>
            <a:prstGeom prst="hear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C95551E0-0908-EA88-A183-FF70E3B27D54}"/>
                </a:ext>
              </a:extLst>
            </p:cNvPr>
            <p:cNvSpPr/>
            <p:nvPr/>
          </p:nvSpPr>
          <p:spPr>
            <a:xfrm rot="10800000">
              <a:off x="7779494" y="4160180"/>
              <a:ext cx="306872" cy="247075"/>
            </a:xfrm>
            <a:prstGeom prst="blockArc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7942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s-ES_tradnl" dirty="0">
                <a:latin typeface="Arial"/>
                <a:ea typeface="Arial"/>
                <a:cs typeface="Arial"/>
                <a:sym typeface="Arial"/>
              </a:rPr>
              <a:t>Repaso</a:t>
            </a:r>
            <a:endParaRPr lang="es-ES_tradnl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251EEEE-1CF9-30CE-C211-7EF15B747AAD}"/>
              </a:ext>
            </a:extLst>
          </p:cNvPr>
          <p:cNvGrpSpPr/>
          <p:nvPr/>
        </p:nvGrpSpPr>
        <p:grpSpPr>
          <a:xfrm>
            <a:off x="3023110" y="1952941"/>
            <a:ext cx="2511688" cy="2624572"/>
            <a:chOff x="7345680" y="2484120"/>
            <a:chExt cx="904240" cy="94488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C8DC6E-0F10-8F87-013F-CFE1BAC64F40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" name="L-Shape 3">
              <a:extLst>
                <a:ext uri="{FF2B5EF4-FFF2-40B4-BE49-F238E27FC236}">
                  <a16:creationId xmlns:a16="http://schemas.microsoft.com/office/drawing/2014/main" id="{92D62CF2-ED40-46CF-01AE-159170719955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BB1CAA4-4DAF-D640-6468-925BD9A317AC}"/>
              </a:ext>
            </a:extLst>
          </p:cNvPr>
          <p:cNvGrpSpPr/>
          <p:nvPr/>
        </p:nvGrpSpPr>
        <p:grpSpPr>
          <a:xfrm>
            <a:off x="6790580" y="1929188"/>
            <a:ext cx="2511688" cy="2624572"/>
            <a:chOff x="7090831" y="3731241"/>
            <a:chExt cx="904240" cy="94488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BC0C398-8823-BF59-02F8-E66CBB32687F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1" name="Plus Sign 10">
              <a:extLst>
                <a:ext uri="{FF2B5EF4-FFF2-40B4-BE49-F238E27FC236}">
                  <a16:creationId xmlns:a16="http://schemas.microsoft.com/office/drawing/2014/main" id="{88D381F1-E9A3-6EEF-6965-7FD95782D21B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3B0FB34-5885-E449-5C3F-342AFB7C3830}"/>
              </a:ext>
            </a:extLst>
          </p:cNvPr>
          <p:cNvSpPr txBox="1"/>
          <p:nvPr/>
        </p:nvSpPr>
        <p:spPr>
          <a:xfrm>
            <a:off x="3023110" y="4853847"/>
            <a:ext cx="2511688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CA" sz="3200" b="1" dirty="0">
                <a:latin typeface="Arial" panose="020B0604020202020204" pitchFamily="34" charset="0"/>
                <a:cs typeface="Arial" panose="020B0604020202020204" pitchFamily="34" charset="0"/>
              </a:rPr>
              <a:t>QUÉ HACER</a:t>
            </a:r>
            <a:endParaRPr lang="en-BE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923C48-FCC1-EE78-0CFA-A1987682B92B}"/>
              </a:ext>
            </a:extLst>
          </p:cNvPr>
          <p:cNvSpPr txBox="1"/>
          <p:nvPr/>
        </p:nvSpPr>
        <p:spPr>
          <a:xfrm>
            <a:off x="6766750" y="4853847"/>
            <a:ext cx="2511688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CA" sz="3200" b="1" dirty="0">
                <a:latin typeface="Arial" panose="020B0604020202020204" pitchFamily="34" charset="0"/>
                <a:cs typeface="Arial" panose="020B0604020202020204" pitchFamily="34" charset="0"/>
              </a:rPr>
              <a:t>QUÉ NO HACER</a:t>
            </a:r>
            <a:endParaRPr lang="en-BE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52DB181-85E2-8FC0-A7F2-F7453A93364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7920D6B4-D7B7-1C0C-E13A-D147F5ABB320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B4C9D15-B108-C18F-05EF-683629D50B7C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116A961-380E-2F6C-03F1-2E1F2F3173CF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112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477D282-610D-31C9-0EE0-9369D3105764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4C3A89C-350A-B125-0C43-20E37475C833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4" name="Isosceles Triangle 13">
                <a:extLst>
                  <a:ext uri="{FF2B5EF4-FFF2-40B4-BE49-F238E27FC236}">
                    <a16:creationId xmlns:a16="http://schemas.microsoft.com/office/drawing/2014/main" id="{0477F7E0-5005-5445-7BBB-592B2A6A483C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ACEB08E-ECDA-0168-74AA-113F35605E1F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72">
            <a:extLst>
              <a:ext uri="{FF2B5EF4-FFF2-40B4-BE49-F238E27FC236}">
                <a16:creationId xmlns:a16="http://schemas.microsoft.com/office/drawing/2014/main" id="{E017111F-8132-95C2-A611-4495769EED17}"/>
              </a:ext>
            </a:extLst>
          </p:cNvPr>
          <p:cNvSpPr txBox="1">
            <a:spLocks/>
          </p:cNvSpPr>
          <p:nvPr/>
        </p:nvSpPr>
        <p:spPr>
          <a:xfrm>
            <a:off x="796386" y="3117980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Diapositiva adicional para la/el facilitador/a</a:t>
            </a:r>
            <a:endParaRPr lang="en-CA" sz="5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020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97E8B1-12F6-9891-C831-E3824D8F0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Proceso de gestión de casos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B5E46EF-A8CE-A113-F0D5-0346B18532D5}"/>
              </a:ext>
            </a:extLst>
          </p:cNvPr>
          <p:cNvSpPr/>
          <p:nvPr/>
        </p:nvSpPr>
        <p:spPr>
          <a:xfrm>
            <a:off x="838200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 </a:t>
            </a: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los niños, niñas y adolescentes vulnerables y registrarlos de acuerdo con los criterios de admisión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B0C4C5F-CF73-A573-5DC2-CEF93A37D096}"/>
              </a:ext>
            </a:extLst>
          </p:cNvPr>
          <p:cNvSpPr/>
          <p:nvPr/>
        </p:nvSpPr>
        <p:spPr>
          <a:xfrm>
            <a:off x="450376" y="1397374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F34A5F-EFCE-5026-BFE5-BB648B48B2DB}"/>
              </a:ext>
            </a:extLst>
          </p:cNvPr>
          <p:cNvSpPr/>
          <p:nvPr/>
        </p:nvSpPr>
        <p:spPr>
          <a:xfrm>
            <a:off x="4740457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 </a:t>
            </a:r>
            <a:r>
              <a:rPr lang="es-ES_trad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necesidades y las fortalezas del menor y su familia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1009454-F58C-229E-0FC6-6A1F038762B8}"/>
              </a:ext>
            </a:extLst>
          </p:cNvPr>
          <p:cNvSpPr/>
          <p:nvPr/>
        </p:nvSpPr>
        <p:spPr>
          <a:xfrm>
            <a:off x="4352633" y="1397374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59ECF2B-3BC6-7688-556C-D9DF0CEC8237}"/>
              </a:ext>
            </a:extLst>
          </p:cNvPr>
          <p:cNvSpPr/>
          <p:nvPr/>
        </p:nvSpPr>
        <p:spPr>
          <a:xfrm>
            <a:off x="8501188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Elaborar un </a:t>
            </a:r>
            <a:r>
              <a:rPr lang="es-ES_tradn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caso </a:t>
            </a: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 que responda a las necesidades identificadas en el/la menor. Establecer acciones, plazos concretos y objetivos medibles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FC2AEE-2BBC-FDBD-8673-AB04BA362018}"/>
              </a:ext>
            </a:extLst>
          </p:cNvPr>
          <p:cNvSpPr/>
          <p:nvPr/>
        </p:nvSpPr>
        <p:spPr>
          <a:xfrm>
            <a:off x="8113364" y="1397374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F905093-A65F-880F-3E94-7D0CADAF506C}"/>
              </a:ext>
            </a:extLst>
          </p:cNvPr>
          <p:cNvSpPr/>
          <p:nvPr/>
        </p:nvSpPr>
        <p:spPr>
          <a:xfrm>
            <a:off x="838200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Cerrar el caso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6DA355E-0C01-E77B-9EF4-0FB854A5E82B}"/>
              </a:ext>
            </a:extLst>
          </p:cNvPr>
          <p:cNvSpPr/>
          <p:nvPr/>
        </p:nvSpPr>
        <p:spPr>
          <a:xfrm>
            <a:off x="450376" y="3689898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8D1E429-D942-D245-D1B1-842525B0222A}"/>
              </a:ext>
            </a:extLst>
          </p:cNvPr>
          <p:cNvSpPr/>
          <p:nvPr/>
        </p:nvSpPr>
        <p:spPr>
          <a:xfrm>
            <a:off x="4740457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Hacer</a:t>
            </a:r>
            <a:r>
              <a:rPr lang="es-ES_tradnl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seguimiento y revisión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310D57F-D43B-37D4-33A2-47D951378684}"/>
              </a:ext>
            </a:extLst>
          </p:cNvPr>
          <p:cNvSpPr/>
          <p:nvPr/>
        </p:nvSpPr>
        <p:spPr>
          <a:xfrm>
            <a:off x="4352633" y="3689898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F3B27ED-DFB3-5BEA-4F1A-976934185662}"/>
              </a:ext>
            </a:extLst>
          </p:cNvPr>
          <p:cNvSpPr/>
          <p:nvPr/>
        </p:nvSpPr>
        <p:spPr>
          <a:xfrm>
            <a:off x="8501188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Implementar </a:t>
            </a: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plan de caso, prestar apoyo directo y hacer remisiones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F18590F-ADDB-07CB-3FFC-D8E3DD95E1FF}"/>
              </a:ext>
            </a:extLst>
          </p:cNvPr>
          <p:cNvSpPr/>
          <p:nvPr/>
        </p:nvSpPr>
        <p:spPr>
          <a:xfrm>
            <a:off x="8113364" y="3689898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817EBF0-A510-EB47-692D-F1ED5B19C965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>
            <a:off x="4087908" y="2577140"/>
            <a:ext cx="652549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F206E21-6C81-9AB0-23C2-914DA1A6D58D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7990165" y="2577140"/>
            <a:ext cx="511023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89BFD62-EABF-FE25-DF82-85B13F45F244}"/>
              </a:ext>
            </a:extLst>
          </p:cNvPr>
          <p:cNvCxnSpPr>
            <a:cxnSpLocks/>
            <a:stCxn id="8" idx="2"/>
            <a:endCxn id="14" idx="0"/>
          </p:cNvCxnSpPr>
          <p:nvPr/>
        </p:nvCxnSpPr>
        <p:spPr>
          <a:xfrm>
            <a:off x="10126042" y="3550798"/>
            <a:ext cx="0" cy="345207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543C3C9-DFB4-833E-5DE7-FA49E6780438}"/>
              </a:ext>
            </a:extLst>
          </p:cNvPr>
          <p:cNvCxnSpPr>
            <a:cxnSpLocks/>
            <a:stCxn id="14" idx="1"/>
            <a:endCxn id="12" idx="3"/>
          </p:cNvCxnSpPr>
          <p:nvPr/>
        </p:nvCxnSpPr>
        <p:spPr>
          <a:xfrm flipH="1">
            <a:off x="7990165" y="4962566"/>
            <a:ext cx="511023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A1405B5-5AEE-7E14-A7E9-8721BDE90163}"/>
              </a:ext>
            </a:extLst>
          </p:cNvPr>
          <p:cNvCxnSpPr>
            <a:cxnSpLocks/>
            <a:stCxn id="12" idx="1"/>
            <a:endCxn id="10" idx="3"/>
          </p:cNvCxnSpPr>
          <p:nvPr/>
        </p:nvCxnSpPr>
        <p:spPr>
          <a:xfrm flipH="1">
            <a:off x="4087908" y="4962566"/>
            <a:ext cx="652549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D8266C9-5061-3E63-FCA5-53025F7FCED9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6365311" y="3550798"/>
            <a:ext cx="0" cy="345207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AB7DEA0-5E94-BA37-E1D2-E251C574E7DF}"/>
              </a:ext>
            </a:extLst>
          </p:cNvPr>
          <p:cNvCxnSpPr>
            <a:cxnSpLocks/>
            <a:stCxn id="12" idx="0"/>
          </p:cNvCxnSpPr>
          <p:nvPr/>
        </p:nvCxnSpPr>
        <p:spPr>
          <a:xfrm flipV="1">
            <a:off x="6365311" y="3429000"/>
            <a:ext cx="2135877" cy="467005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s-ES_tradnl">
                <a:ea typeface="Arial"/>
                <a:sym typeface="Arial"/>
              </a:rPr>
              <a:t>Objetivos de aprendizaje</a:t>
            </a:r>
            <a:endParaRPr lang="es-ES_tradnl"/>
          </a:p>
        </p:txBody>
      </p:sp>
      <p:grpSp>
        <p:nvGrpSpPr>
          <p:cNvPr id="350" name="Google Shape;350;p7"/>
          <p:cNvGrpSpPr/>
          <p:nvPr/>
        </p:nvGrpSpPr>
        <p:grpSpPr>
          <a:xfrm>
            <a:off x="1429606" y="2182110"/>
            <a:ext cx="1196375" cy="868968"/>
            <a:chOff x="6878053" y="1156317"/>
            <a:chExt cx="1431178" cy="1039513"/>
          </a:xfrm>
          <a:solidFill>
            <a:schemeClr val="accent6"/>
          </a:solidFill>
        </p:grpSpPr>
        <p:grpSp>
          <p:nvGrpSpPr>
            <p:cNvPr id="351" name="Google Shape;351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2" name="Google Shape;352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53" name="Google Shape;353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54" name="Google Shape;354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56" name="Google Shape;356;p7"/>
          <p:cNvGrpSpPr/>
          <p:nvPr/>
        </p:nvGrpSpPr>
        <p:grpSpPr>
          <a:xfrm>
            <a:off x="4203301" y="2182110"/>
            <a:ext cx="1196375" cy="868968"/>
            <a:chOff x="6878053" y="1156317"/>
            <a:chExt cx="1431178" cy="1039513"/>
          </a:xfrm>
          <a:solidFill>
            <a:schemeClr val="accent6"/>
          </a:solidFill>
        </p:grpSpPr>
        <p:grpSp>
          <p:nvGrpSpPr>
            <p:cNvPr id="357" name="Google Shape;357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8" name="Google Shape;358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59" name="Google Shape;359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0" name="Google Shape;360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62" name="Google Shape;362;p7"/>
          <p:cNvGrpSpPr/>
          <p:nvPr/>
        </p:nvGrpSpPr>
        <p:grpSpPr>
          <a:xfrm>
            <a:off x="9750692" y="2182110"/>
            <a:ext cx="1196375" cy="868968"/>
            <a:chOff x="6878053" y="1156317"/>
            <a:chExt cx="1431178" cy="1039513"/>
          </a:xfrm>
          <a:solidFill>
            <a:schemeClr val="accent6"/>
          </a:solidFill>
        </p:grpSpPr>
        <p:grpSp>
          <p:nvGrpSpPr>
            <p:cNvPr id="363" name="Google Shape;363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64" name="Google Shape;364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65" name="Google Shape;365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6" name="Google Shape;366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22923FE-D73E-6DF7-8889-C74AA17278ED}"/>
              </a:ext>
            </a:extLst>
          </p:cNvPr>
          <p:cNvSpPr txBox="1"/>
          <p:nvPr/>
        </p:nvSpPr>
        <p:spPr>
          <a:xfrm>
            <a:off x="9224375" y="3555270"/>
            <a:ext cx="2372221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Completar el formulario de evaluación, incluyendo el resumen y las conclusiones</a:t>
            </a:r>
          </a:p>
        </p:txBody>
      </p:sp>
      <p:grpSp>
        <p:nvGrpSpPr>
          <p:cNvPr id="4" name="Google Shape;362;p7">
            <a:extLst>
              <a:ext uri="{FF2B5EF4-FFF2-40B4-BE49-F238E27FC236}">
                <a16:creationId xmlns:a16="http://schemas.microsoft.com/office/drawing/2014/main" id="{7D6E0CC1-7E88-3984-EFF0-C113B1184A61}"/>
              </a:ext>
            </a:extLst>
          </p:cNvPr>
          <p:cNvGrpSpPr/>
          <p:nvPr/>
        </p:nvGrpSpPr>
        <p:grpSpPr>
          <a:xfrm>
            <a:off x="6976996" y="2182110"/>
            <a:ext cx="1196375" cy="868968"/>
            <a:chOff x="6878053" y="1156317"/>
            <a:chExt cx="1431178" cy="1039513"/>
          </a:xfrm>
          <a:solidFill>
            <a:schemeClr val="accent6"/>
          </a:solidFill>
        </p:grpSpPr>
        <p:grpSp>
          <p:nvGrpSpPr>
            <p:cNvPr id="5" name="Google Shape;363;p7">
              <a:extLst>
                <a:ext uri="{FF2B5EF4-FFF2-40B4-BE49-F238E27FC236}">
                  <a16:creationId xmlns:a16="http://schemas.microsoft.com/office/drawing/2014/main" id="{58803533-5EF3-9AC8-5D4A-7AA2E98973C0}"/>
                </a:ext>
              </a:extLst>
            </p:cNvPr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8" name="Google Shape;364;p7">
                <a:extLst>
                  <a:ext uri="{FF2B5EF4-FFF2-40B4-BE49-F238E27FC236}">
                    <a16:creationId xmlns:a16="http://schemas.microsoft.com/office/drawing/2014/main" id="{95B51707-ECCF-0092-5AD0-6497A41DF7D9}"/>
                  </a:ext>
                </a:extLst>
              </p:cNvPr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9" name="Google Shape;365;p7">
                <a:extLst>
                  <a:ext uri="{FF2B5EF4-FFF2-40B4-BE49-F238E27FC236}">
                    <a16:creationId xmlns:a16="http://schemas.microsoft.com/office/drawing/2014/main" id="{48F05D39-00C8-1EA4-BB77-27F65E04193D}"/>
                  </a:ext>
                </a:extLst>
              </p:cNvPr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" name="Google Shape;366;p7">
              <a:extLst>
                <a:ext uri="{FF2B5EF4-FFF2-40B4-BE49-F238E27FC236}">
                  <a16:creationId xmlns:a16="http://schemas.microsoft.com/office/drawing/2014/main" id="{2994EF88-A6A5-FB0A-4E4E-186C8D89E5D4}"/>
                </a:ext>
              </a:extLst>
            </p:cNvPr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67;p7">
              <a:extLst>
                <a:ext uri="{FF2B5EF4-FFF2-40B4-BE49-F238E27FC236}">
                  <a16:creationId xmlns:a16="http://schemas.microsoft.com/office/drawing/2014/main" id="{FE8C0CA5-BF9A-12BF-47D4-EFA9EC6A4C03}"/>
                </a:ext>
              </a:extLst>
            </p:cNvPr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F0694E0-3F8D-EE68-0DDB-9AB96832FD90}"/>
              </a:ext>
            </a:extLst>
          </p:cNvPr>
          <p:cNvSpPr txBox="1"/>
          <p:nvPr/>
        </p:nvSpPr>
        <p:spPr>
          <a:xfrm>
            <a:off x="6385659" y="3559070"/>
            <a:ext cx="251168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Identificar las necesidades de un/a menor basándonos en la evaluación y el análisis del riesgo de protección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90762C-7A33-FD62-D08F-BFF22F01BD37}"/>
              </a:ext>
            </a:extLst>
          </p:cNvPr>
          <p:cNvSpPr txBox="1"/>
          <p:nvPr/>
        </p:nvSpPr>
        <p:spPr>
          <a:xfrm>
            <a:off x="3634353" y="3559109"/>
            <a:ext cx="2511688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Demostrar cómo analizar un riesgo para la protección de la infancia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A2A961-ABE5-11E0-8511-BE373A4BCF75}"/>
              </a:ext>
            </a:extLst>
          </p:cNvPr>
          <p:cNvSpPr txBox="1"/>
          <p:nvPr/>
        </p:nvSpPr>
        <p:spPr>
          <a:xfrm>
            <a:off x="742666" y="3446637"/>
            <a:ext cx="2511688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En la práctica diaria, llevar a cabo actividades que le ayuden al menor a expresarse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574151F-72AB-0EBA-5C7A-7C0D41B5512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F1F9533-556D-AC76-30D9-07E9B43307C8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A1E3A51-2C7B-EABE-394C-402F09F7E34E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B51F0DA-38AC-8CE3-B118-AF7393648128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113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9A58E62-5FA2-693F-EF75-572E6C336C06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C788A621-10E0-006F-79A9-A49F21631C68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2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¿Cómo generar confianza y ayudarle a un/a menor a expresarse? </a:t>
            </a:r>
          </a:p>
        </p:txBody>
      </p:sp>
    </p:spTree>
    <p:extLst>
      <p:ext uri="{BB962C8B-B14F-4D97-AF65-F5344CB8AC3E}">
        <p14:creationId xmlns:p14="http://schemas.microsoft.com/office/powerpoint/2010/main" val="234342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PCM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54D84"/>
      </a:accent1>
      <a:accent2>
        <a:srgbClr val="B08BA1"/>
      </a:accent2>
      <a:accent3>
        <a:srgbClr val="8ACA84"/>
      </a:accent3>
      <a:accent4>
        <a:srgbClr val="1D8CC8"/>
      </a:accent4>
      <a:accent5>
        <a:srgbClr val="5FC6C5"/>
      </a:accent5>
      <a:accent6>
        <a:srgbClr val="8D9EA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2662</TotalTime>
  <Words>8266</Words>
  <Application>Microsoft Office PowerPoint</Application>
  <PresentationFormat>Widescreen</PresentationFormat>
  <Paragraphs>850</Paragraphs>
  <Slides>44</Slides>
  <Notes>44</Notes>
  <HiddenSlides>3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Arial</vt:lpstr>
      <vt:lpstr>Britannic Bold</vt:lpstr>
      <vt:lpstr>Calibri</vt:lpstr>
      <vt:lpstr>Calibri Light</vt:lpstr>
      <vt:lpstr>Garamond</vt:lpstr>
      <vt:lpstr>Helvetica Neue</vt:lpstr>
      <vt:lpstr>Office Theme</vt:lpstr>
      <vt:lpstr>PowerPoint Presentation</vt:lpstr>
      <vt:lpstr>PowerPoint Presentation</vt:lpstr>
      <vt:lpstr>Objetivo del módulo</vt:lpstr>
      <vt:lpstr>Agenda</vt:lpstr>
      <vt:lpstr>Repaso</vt:lpstr>
      <vt:lpstr>PowerPoint Presentation</vt:lpstr>
      <vt:lpstr>Proceso de gestión de casos</vt:lpstr>
      <vt:lpstr>Objetivos de aprendizaje</vt:lpstr>
      <vt:lpstr>PowerPoint Presentation</vt:lpstr>
      <vt:lpstr>Técnicas para generar confianza </vt:lpstr>
      <vt:lpstr>PowerPoint Presentation</vt:lpstr>
      <vt:lpstr>Quién debe estar presente</vt:lpstr>
      <vt:lpstr>Presentación de la evaluación</vt:lpstr>
      <vt:lpstr>Actividades dirigidas y no dirigidas</vt:lpstr>
      <vt:lpstr>Actividades que generan confianza y apoyan la evaluación</vt:lpstr>
      <vt:lpstr>Actividades dirigidas para generar confianza y apoyar la evaluación</vt:lpstr>
      <vt:lpstr>Actividades dirigidas para generar confianza y apoyar la evaluación</vt:lpstr>
      <vt:lpstr>Actividades dirigidas para generar confianza y apoyar la evaluación</vt:lpstr>
      <vt:lpstr>Adaptar las actividades a cada menor</vt:lpstr>
      <vt:lpstr>Puntos clave de aprendizaje</vt:lpstr>
      <vt:lpstr>PowerPoint Presentation</vt:lpstr>
      <vt:lpstr>Qué debemos evaluar</vt:lpstr>
      <vt:lpstr>Qué debemos evaluar</vt:lpstr>
      <vt:lpstr>Recopilación de información sobre los elementos de interés superior</vt:lpstr>
      <vt:lpstr>Cómo evaluar los distintos elementos</vt:lpstr>
      <vt:lpstr>Cómo evaluar los distintos elementos</vt:lpstr>
      <vt:lpstr>Cómo evaluar los distintos elementos</vt:lpstr>
      <vt:lpstr>Cómo evaluar los distintos elementos</vt:lpstr>
      <vt:lpstr>Cómo evaluar los distintos elementos</vt:lpstr>
      <vt:lpstr>Juego de rol</vt:lpstr>
      <vt:lpstr>Consejos de evaluación</vt:lpstr>
      <vt:lpstr>Análisis del riesgo 2 - El caso de Amina</vt:lpstr>
      <vt:lpstr>PowerPoint Presentation</vt:lpstr>
      <vt:lpstr>Puntos clave de aprendizaje</vt:lpstr>
      <vt:lpstr>PowerPoint Presentation</vt:lpstr>
      <vt:lpstr>Plazos para realizar la evaluación</vt:lpstr>
      <vt:lpstr>Llenar el formulario de evaluación</vt:lpstr>
      <vt:lpstr>Determinar las necesidades a partir del análisis de riesgos de protección de la infancia</vt:lpstr>
      <vt:lpstr>Identificar y priorizar las necesidades </vt:lpstr>
      <vt:lpstr>Priorización de las necesidades</vt:lpstr>
      <vt:lpstr>Puntos clave de aprendizaje</vt:lpstr>
      <vt:lpstr>PowerPoint Presentation</vt:lpstr>
      <vt:lpstr>Cierre del módulo 7</vt:lpstr>
      <vt:lpstr>Autocuidado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keywords>, docId:BB0260148A692B8C3D20098D32BC9698</cp:keywords>
  <cp:lastModifiedBy>Ilse Van der Straeten</cp:lastModifiedBy>
  <cp:revision>37</cp:revision>
  <dcterms:created xsi:type="dcterms:W3CDTF">2023-02-13T10:31:38Z</dcterms:created>
  <dcterms:modified xsi:type="dcterms:W3CDTF">2023-04-05T15:30:13Z</dcterms:modified>
</cp:coreProperties>
</file>