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omments/modernComment_1B1_D1ABFA25.xml" ContentType="application/vnd.ms-powerpoint.comments+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2"/>
  </p:notesMasterIdLst>
  <p:sldIdLst>
    <p:sldId id="326" r:id="rId2"/>
    <p:sldId id="260" r:id="rId3"/>
    <p:sldId id="337" r:id="rId4"/>
    <p:sldId id="339" r:id="rId5"/>
    <p:sldId id="261" r:id="rId6"/>
    <p:sldId id="433" r:id="rId7"/>
    <p:sldId id="266" r:id="rId8"/>
    <p:sldId id="262" r:id="rId9"/>
    <p:sldId id="265" r:id="rId10"/>
    <p:sldId id="330" r:id="rId11"/>
    <p:sldId id="2885" r:id="rId12"/>
    <p:sldId id="375" r:id="rId13"/>
    <p:sldId id="2886" r:id="rId14"/>
    <p:sldId id="332" r:id="rId15"/>
    <p:sldId id="2887" r:id="rId16"/>
    <p:sldId id="362" r:id="rId17"/>
    <p:sldId id="2888" r:id="rId18"/>
    <p:sldId id="333" r:id="rId19"/>
    <p:sldId id="377" r:id="rId20"/>
    <p:sldId id="378" r:id="rId21"/>
    <p:sldId id="379" r:id="rId22"/>
    <p:sldId id="436" r:id="rId23"/>
    <p:sldId id="380" r:id="rId24"/>
    <p:sldId id="2889" r:id="rId25"/>
    <p:sldId id="435" r:id="rId26"/>
    <p:sldId id="381" r:id="rId27"/>
    <p:sldId id="2892" r:id="rId28"/>
    <p:sldId id="382" r:id="rId29"/>
    <p:sldId id="2890" r:id="rId30"/>
    <p:sldId id="437" r:id="rId31"/>
    <p:sldId id="383" r:id="rId32"/>
    <p:sldId id="2883" r:id="rId33"/>
    <p:sldId id="404" r:id="rId34"/>
    <p:sldId id="405" r:id="rId35"/>
    <p:sldId id="384" r:id="rId36"/>
    <p:sldId id="438" r:id="rId37"/>
    <p:sldId id="408" r:id="rId38"/>
    <p:sldId id="423" r:id="rId39"/>
    <p:sldId id="422" r:id="rId40"/>
    <p:sldId id="424" r:id="rId41"/>
    <p:sldId id="425" r:id="rId42"/>
    <p:sldId id="439" r:id="rId43"/>
    <p:sldId id="420" r:id="rId44"/>
    <p:sldId id="2891" r:id="rId45"/>
    <p:sldId id="406" r:id="rId46"/>
    <p:sldId id="440" r:id="rId47"/>
    <p:sldId id="428" r:id="rId48"/>
    <p:sldId id="429" r:id="rId49"/>
    <p:sldId id="2884" r:id="rId50"/>
    <p:sldId id="2882" r:id="rId51"/>
  </p:sldIdLst>
  <p:sldSz cx="12192000" cy="6858000"/>
  <p:notesSz cx="7099300" cy="10234613"/>
  <p:defaultTex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dentificación y registro" id="{1946530D-3EDB-47DE-AC03-F183E488CE21}">
          <p14:sldIdLst>
            <p14:sldId id="326"/>
          </p14:sldIdLst>
        </p14:section>
        <p14:section name="Sesión 1" id="{0A258203-9889-4A4A-90CB-850C59F20848}">
          <p14:sldIdLst>
            <p14:sldId id="260"/>
            <p14:sldId id="337"/>
            <p14:sldId id="339"/>
            <p14:sldId id="261"/>
            <p14:sldId id="433"/>
            <p14:sldId id="266"/>
            <p14:sldId id="262"/>
          </p14:sldIdLst>
        </p14:section>
        <p14:section name="Sesión 2" id="{C0D47DD4-6993-4044-9ED4-426079C3FA2D}">
          <p14:sldIdLst>
            <p14:sldId id="265"/>
            <p14:sldId id="330"/>
            <p14:sldId id="2885"/>
            <p14:sldId id="375"/>
            <p14:sldId id="2886"/>
            <p14:sldId id="332"/>
            <p14:sldId id="2887"/>
            <p14:sldId id="362"/>
            <p14:sldId id="2888"/>
            <p14:sldId id="333"/>
          </p14:sldIdLst>
        </p14:section>
        <p14:section name="Sesión 3" id="{86B50581-2C6E-47CC-86C1-545219520B6A}">
          <p14:sldIdLst>
            <p14:sldId id="377"/>
            <p14:sldId id="378"/>
            <p14:sldId id="379"/>
            <p14:sldId id="436"/>
            <p14:sldId id="380"/>
            <p14:sldId id="2889"/>
            <p14:sldId id="435"/>
            <p14:sldId id="381"/>
            <p14:sldId id="2892"/>
            <p14:sldId id="382"/>
            <p14:sldId id="2890"/>
            <p14:sldId id="437"/>
            <p14:sldId id="383"/>
            <p14:sldId id="2883"/>
            <p14:sldId id="404"/>
          </p14:sldIdLst>
        </p14:section>
        <p14:section name="Sesión 4" id="{1FAF3796-0D9B-4424-B38A-97476FDC66D4}">
          <p14:sldIdLst>
            <p14:sldId id="405"/>
            <p14:sldId id="384"/>
            <p14:sldId id="438"/>
            <p14:sldId id="408"/>
            <p14:sldId id="423"/>
            <p14:sldId id="422"/>
            <p14:sldId id="424"/>
            <p14:sldId id="425"/>
            <p14:sldId id="439"/>
            <p14:sldId id="420"/>
            <p14:sldId id="2891"/>
            <p14:sldId id="406"/>
            <p14:sldId id="440"/>
            <p14:sldId id="428"/>
          </p14:sldIdLst>
        </p14:section>
        <p14:section name="Sesión 5" id="{C242B244-F845-46D6-AA86-9350C9A130BB}">
          <p14:sldIdLst>
            <p14:sldId id="429"/>
            <p14:sldId id="2884"/>
            <p14:sldId id="2882"/>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C6EC714-8382-DEDA-363D-064BEB13D0B0}" name="Crystal Stewart" initials="CS" userId="GKZZVnRSUXtTMPrb39Zri5wg64SiJQpaNi8UeT9rgak=" providerId="None"/>
  <p188:author id="{AAEC1317-ED4B-3651-3741-C9C6FC8C0C6C}" name="Justina Ojom" initials="JO" userId="S::justina.ojom@little-fish.co::cbdaed7d-8d45-4372-a16a-f3f8900c2f45" providerId="AD"/>
  <p188:author id="{A36A2820-D923-6E53-C312-A21723F6603F}" name="Ilse Van der Straeten" initials="IVdS" userId="S::Ilse.VanderStraeten@rescue.org::48c204e9-4447-4a09-a8d3-af2f3980ba4f" providerId="AD"/>
  <p188:author id="{2BA547FE-46EF-BB21-D252-B02F0AE3AB5E}" name="Ilse Van der Straeten" initials="IVdS" userId="Ilse Van der Straeten"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000"/>
    <a:srgbClr val="E0574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285" autoAdjust="0"/>
    <p:restoredTop sz="84062" autoAdjust="0"/>
  </p:normalViewPr>
  <p:slideViewPr>
    <p:cSldViewPr snapToGrid="0">
      <p:cViewPr varScale="1">
        <p:scale>
          <a:sx n="63" d="100"/>
          <a:sy n="63" d="100"/>
        </p:scale>
        <p:origin x="681" y="36"/>
      </p:cViewPr>
      <p:guideLst/>
    </p:cSldViewPr>
  </p:slideViewPr>
  <p:notesTextViewPr>
    <p:cViewPr>
      <p:scale>
        <a:sx n="1" d="1"/>
        <a:sy n="1" d="1"/>
      </p:scale>
      <p:origin x="0" y="0"/>
    </p:cViewPr>
  </p:notesTextViewPr>
  <p:sorterViewPr>
    <p:cViewPr>
      <p:scale>
        <a:sx n="66" d="100"/>
        <a:sy n="66" d="100"/>
      </p:scale>
      <p:origin x="0" y="-11602"/>
    </p:cViewPr>
  </p:sorterViewPr>
  <p:notesViewPr>
    <p:cSldViewPr snapToGrid="0">
      <p:cViewPr varScale="1">
        <p:scale>
          <a:sx n="54" d="100"/>
          <a:sy n="54" d="100"/>
        </p:scale>
        <p:origin x="3293" y="5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microsoft.com/office/2018/10/relationships/authors" Target="author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s>
</file>

<file path=ppt/comments/modernComment_1B1_D1ABFA25.xml><?xml version="1.0" encoding="utf-8"?>
<p188:cmLst xmlns:a="http://schemas.openxmlformats.org/drawingml/2006/main" xmlns:r="http://schemas.openxmlformats.org/officeDocument/2006/relationships" xmlns:p188="http://schemas.microsoft.com/office/powerpoint/2018/8/main">
  <p188:cm id="{055A6E9A-4791-4649-B824-181F79FD3C28}" authorId="{A36A2820-D923-6E53-C312-A21723F6603F}" created="2023-03-09T11:54:26.080">
    <pc:sldMkLst xmlns:pc="http://schemas.microsoft.com/office/powerpoint/2013/main/command">
      <pc:docMk/>
      <pc:sldMk cId="3517708837" sldId="433"/>
    </pc:sldMkLst>
    <p188:txBody>
      <a:bodyPr/>
      <a:lstStyle/>
      <a:p>
        <a:r>
          <a:rPr lang="en-BE"/>
          <a:t>Could you translate these words then I can try to make a crossword of the Spanish words?</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Notes Placeholder 4"/>
          <p:cNvSpPr>
            <a:spLocks noGrp="1"/>
          </p:cNvSpPr>
          <p:nvPr>
            <p:ph type="body" sz="quarter" idx="3"/>
          </p:nvPr>
        </p:nvSpPr>
        <p:spPr>
          <a:xfrm>
            <a:off x="477838" y="4229101"/>
            <a:ext cx="6143625" cy="5442608"/>
          </a:xfrm>
          <a:prstGeom prst="rect">
            <a:avLst/>
          </a:prstGeom>
        </p:spPr>
        <p:txBody>
          <a:bodyPr vert="horz" lIns="99048" tIns="49524" rIns="99048" bIns="49524" rtlCol="0"/>
          <a:lstStyle/>
          <a:p>
            <a:pPr lvl="0"/>
            <a:r>
              <a:rPr lang="en-US" dirty="0"/>
              <a:t>Haga clic para editar los estilos de texto maestro</a:t>
            </a:r>
          </a:p>
          <a:p>
            <a:pPr lvl="1"/>
            <a:r>
              <a:rPr lang="en-US" dirty="0"/>
              <a:t>Segundo nivel</a:t>
            </a:r>
          </a:p>
          <a:p>
            <a:pPr lvl="2"/>
            <a:r>
              <a:rPr lang="en-US" dirty="0"/>
              <a:t>Tercer nivel</a:t>
            </a:r>
          </a:p>
          <a:p>
            <a:pPr lvl="3"/>
            <a:r>
              <a:rPr lang="en-US" dirty="0"/>
              <a:t>Cuarto nivel</a:t>
            </a:r>
          </a:p>
          <a:p>
            <a:pPr lvl="4"/>
            <a:r>
              <a:rPr lang="en-US" dirty="0"/>
              <a:t>Quinto nivel</a:t>
            </a:r>
            <a:endParaRPr lang="en-BE" dirty="0"/>
          </a:p>
        </p:txBody>
      </p:sp>
      <p:sp>
        <p:nvSpPr>
          <p:cNvPr id="13" name="Slide Image Placeholder 4">
            <a:extLst>
              <a:ext uri="{FF2B5EF4-FFF2-40B4-BE49-F238E27FC236}">
                <a16:creationId xmlns:a16="http://schemas.microsoft.com/office/drawing/2014/main" id="{F9F4DEE3-A50C-BF23-CBEC-3FEA0913525E}"/>
              </a:ext>
            </a:extLst>
          </p:cNvPr>
          <p:cNvSpPr>
            <a:spLocks noGrp="1" noRot="1" noChangeAspect="1"/>
          </p:cNvSpPr>
          <p:nvPr>
            <p:ph type="sldImg" idx="2"/>
          </p:nvPr>
        </p:nvSpPr>
        <p:spPr>
          <a:xfrm>
            <a:off x="477838" y="460375"/>
            <a:ext cx="6143625" cy="3455988"/>
          </a:xfrm>
          <a:prstGeom prst="rect">
            <a:avLst/>
          </a:prstGeom>
          <a:noFill/>
          <a:ln w="12700">
            <a:solidFill>
              <a:prstClr val="black"/>
            </a:solidFill>
          </a:ln>
        </p:spPr>
        <p:txBody>
          <a:bodyPr vert="horz" lIns="99048" tIns="49524" rIns="99048" bIns="49524" rtlCol="0" anchor="ctr"/>
          <a:lstStyle/>
          <a:p>
            <a:endParaRPr lang="en-CA" dirty="0"/>
          </a:p>
        </p:txBody>
      </p:sp>
    </p:spTree>
    <p:extLst>
      <p:ext uri="{BB962C8B-B14F-4D97-AF65-F5344CB8AC3E}">
        <p14:creationId xmlns:p14="http://schemas.microsoft.com/office/powerpoint/2010/main" val="3989632631"/>
      </p:ext>
    </p:extLst>
  </p:cSld>
  <p:clrMap bg1="lt1" tx1="dk1" bg2="lt2" tx2="dk2" accent1="accent1" accent2="accent2" accent3="accent3" accent4="accent4" accent5="accent5" accent6="accent6" hlink="hlink" folHlink="folHlink"/>
  <p:notesStyle>
    <a:lvl1pPr marL="1714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1pPr>
    <a:lvl2pPr marL="6286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2pPr>
    <a:lvl3pPr marL="10858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3pPr>
    <a:lvl4pPr marL="15430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4pPr>
    <a:lvl5pPr marL="20002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Notes Placeholder 26">
            <a:extLst>
              <a:ext uri="{FF2B5EF4-FFF2-40B4-BE49-F238E27FC236}">
                <a16:creationId xmlns:a16="http://schemas.microsoft.com/office/drawing/2014/main" id="{496BC0FD-C158-AEC4-19C9-489B87C45184}"/>
              </a:ext>
            </a:extLst>
          </p:cNvPr>
          <p:cNvSpPr>
            <a:spLocks noGrp="1"/>
          </p:cNvSpPr>
          <p:nvPr>
            <p:ph type="body" idx="1"/>
          </p:nvPr>
        </p:nvSpPr>
        <p:spPr/>
        <p:txBody>
          <a:bodyPr/>
          <a:lstStyle/>
          <a:p>
            <a:pPr marL="0" indent="0">
              <a:buNone/>
            </a:pPr>
            <a:r>
              <a:rPr lang="es-ES_tradnl" b="1" noProof="0" dirty="0"/>
              <a:t>BIENVENIDA</a:t>
            </a:r>
          </a:p>
          <a:p>
            <a:r>
              <a:rPr lang="es-ES_tradnl" noProof="0" dirty="0"/>
              <a:t>Dé la bienvenida a los/as participantes y asegúrese de todos/as hayan firmado el control de asistencia.</a:t>
            </a:r>
          </a:p>
        </p:txBody>
      </p:sp>
      <p:sp>
        <p:nvSpPr>
          <p:cNvPr id="3" name="Slide Image Placeholder 2">
            <a:extLst>
              <a:ext uri="{FF2B5EF4-FFF2-40B4-BE49-F238E27FC236}">
                <a16:creationId xmlns:a16="http://schemas.microsoft.com/office/drawing/2014/main" id="{04F80DB3-C769-C74B-C4E0-E5FE8A36175B}"/>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71102E3E-8285-85F1-578C-A027FDF8A91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a:t>
            </a:fld>
            <a:endParaRPr lang="en-US" sz="1200" dirty="0">
              <a:latin typeface="+mn-lt"/>
            </a:endParaRPr>
          </a:p>
        </p:txBody>
      </p:sp>
    </p:spTree>
    <p:extLst>
      <p:ext uri="{BB962C8B-B14F-4D97-AF65-F5344CB8AC3E}">
        <p14:creationId xmlns:p14="http://schemas.microsoft.com/office/powerpoint/2010/main" val="8339406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a:extLst>
              <a:ext uri="{FF2B5EF4-FFF2-40B4-BE49-F238E27FC236}">
                <a16:creationId xmlns:a16="http://schemas.microsoft.com/office/drawing/2014/main" id="{788A0F1B-252F-3DAB-121A-E36A16BFB988}"/>
              </a:ext>
            </a:extLst>
          </p:cNvPr>
          <p:cNvSpPr>
            <a:spLocks noGrp="1"/>
          </p:cNvSpPr>
          <p:nvPr>
            <p:ph type="body" idx="1"/>
          </p:nvPr>
        </p:nvSpPr>
        <p:spPr/>
        <p:txBody>
          <a:bodyPr/>
          <a:lstStyle/>
          <a:p>
            <a:pPr marL="0" indent="0">
              <a:buNone/>
            </a:pPr>
            <a:r>
              <a:rPr lang="es-ES_tradnl" b="1" noProof="0" dirty="0">
                <a:sym typeface="Arial"/>
              </a:rPr>
              <a:t>INTRODUCCIÓN</a:t>
            </a:r>
          </a:p>
          <a:p>
            <a:r>
              <a:rPr lang="es-ES_tradnl" i="1" noProof="0" dirty="0">
                <a:sym typeface="Arial"/>
              </a:rPr>
              <a:t>Ahora veremos algunas maneras en que podemos identificar a menores en situación de riesgo. </a:t>
            </a:r>
          </a:p>
          <a:p>
            <a:r>
              <a:rPr lang="es-ES_tradnl" noProof="0" dirty="0">
                <a:sym typeface="Arial"/>
              </a:rPr>
              <a:t>Divida al grupo en parejas.</a:t>
            </a:r>
          </a:p>
          <a:p>
            <a:r>
              <a:rPr lang="es-ES_tradnl" noProof="0" dirty="0"/>
              <a:t>Guíe a los/as participantes a la </a:t>
            </a:r>
            <a:r>
              <a:rPr lang="es-ES_tradnl" b="1" noProof="0" dirty="0"/>
              <a:t>página 90 del Cuaderno de ejercicios: Formas de identificar a menores en riesgo y con necesidades de protección</a:t>
            </a:r>
          </a:p>
          <a:p>
            <a:r>
              <a:rPr lang="es-ES_tradnl" i="1" noProof="0" dirty="0">
                <a:sym typeface="Arial"/>
              </a:rPr>
              <a:t>En parejas:</a:t>
            </a:r>
          </a:p>
          <a:p>
            <a:pPr lvl="1"/>
            <a:r>
              <a:rPr lang="es-ES_tradnl" i="1" noProof="0" dirty="0">
                <a:sym typeface="Arial"/>
              </a:rPr>
              <a:t>Completen el mapa.</a:t>
            </a:r>
          </a:p>
          <a:p>
            <a:pPr lvl="1"/>
            <a:r>
              <a:rPr lang="es-ES_tradnl" i="1" noProof="0" dirty="0">
                <a:sym typeface="Arial"/>
              </a:rPr>
              <a:t>Ubiquen en el mapa a las personas que podrían supervisar o cuidar de  menores en situación de riesgo.</a:t>
            </a:r>
          </a:p>
          <a:p>
            <a:pPr lvl="1"/>
            <a:r>
              <a:rPr lang="es-ES_tradnl" i="1" noProof="0" dirty="0">
                <a:sym typeface="Arial"/>
              </a:rPr>
              <a:t>Identifiquen lugares donde esto podría llevarse a cabo.</a:t>
            </a:r>
          </a:p>
          <a:p>
            <a:endParaRPr lang="es-ES_tradnl" noProof="0" dirty="0">
              <a:sym typeface="Aria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b="1" noProof="0" dirty="0">
                <a:sym typeface="Arial"/>
              </a:rPr>
              <a:t>ACTIVIDAD EN PAREJAS (10 minutos)</a:t>
            </a:r>
          </a:p>
          <a:p>
            <a:pPr marL="0" indent="0">
              <a:buNone/>
            </a:pPr>
            <a:endParaRPr lang="es-ES_tradnl" noProof="0" dirty="0">
              <a:sym typeface="Arial"/>
            </a:endParaRPr>
          </a:p>
          <a:p>
            <a:pPr marL="0" indent="0">
              <a:buNone/>
            </a:pPr>
            <a:r>
              <a:rPr lang="es-ES_tradnl" b="1" noProof="0" dirty="0">
                <a:sym typeface="Arial"/>
              </a:rPr>
              <a:t>DEBATE GENERAL (10 minutos)</a:t>
            </a:r>
          </a:p>
          <a:p>
            <a:r>
              <a:rPr lang="es-ES_tradnl" noProof="0" dirty="0">
                <a:sym typeface="Arial"/>
              </a:rPr>
              <a:t>Invite a algunos/as voluntarios/as a compartir sus respuestas.</a:t>
            </a:r>
          </a:p>
          <a:p>
            <a:r>
              <a:rPr lang="es-ES_tradnl" noProof="0" dirty="0">
                <a:sym typeface="Arial"/>
              </a:rPr>
              <a:t>Escriba sus respuestas en el rotafolio/pizarra.</a:t>
            </a:r>
          </a:p>
          <a:p>
            <a:r>
              <a:rPr lang="es-ES_tradnl" noProof="0" dirty="0">
                <a:sym typeface="Arial"/>
              </a:rPr>
              <a:t>Complemente con las respuestas que se ofrecen a continuación.</a:t>
            </a:r>
          </a:p>
          <a:p>
            <a:r>
              <a:rPr lang="es-ES_tradnl" i="1" noProof="0" dirty="0"/>
              <a:t>Ahora, quisiera invitarlos/as a reflexionar sobre el rol de los/as asistentes sociales en este proceso. </a:t>
            </a:r>
          </a:p>
          <a:p>
            <a:pPr lvl="1"/>
            <a:r>
              <a:rPr lang="es-ES_tradnl" i="1" noProof="0" dirty="0"/>
              <a:t>Los/as asistentes sociales deben intentar identificar a los/as menores en situación de riesgo a través de distintos canales y en distintos lugares. </a:t>
            </a:r>
          </a:p>
          <a:p>
            <a:pPr lvl="1"/>
            <a:r>
              <a:rPr lang="es-ES_tradnl" i="1" noProof="0" dirty="0"/>
              <a:t>Es importante resaltar que las personas no siempre buscarán a los/as asistentes sociales para solicitar ayuda. </a:t>
            </a:r>
          </a:p>
          <a:p>
            <a:pPr lvl="1"/>
            <a:r>
              <a:rPr lang="es-ES_tradnl" i="1" noProof="0" dirty="0"/>
              <a:t>En la próxima sesión también veremos algunos factores que pueden dificultar la revelación de incidentes.</a:t>
            </a:r>
            <a:endParaRPr lang="es-ES_tradnl" i="1" noProof="0" dirty="0">
              <a:sym typeface="Arial"/>
            </a:endParaRPr>
          </a:p>
          <a:p>
            <a:pPr marL="0" indent="0">
              <a:buNone/>
            </a:pPr>
            <a:r>
              <a:rPr lang="es-ES_tradnl" noProof="0" dirty="0"/>
              <a:t>______________________________________________________________________________</a:t>
            </a:r>
          </a:p>
          <a:p>
            <a:pPr marL="0" indent="0">
              <a:buNone/>
            </a:pPr>
            <a:endParaRPr lang="es-ES_tradnl" noProof="0" dirty="0"/>
          </a:p>
          <a:p>
            <a:pPr marL="0" indent="0">
              <a:buNone/>
            </a:pPr>
            <a:r>
              <a:rPr lang="es-ES_tradnl" b="1" noProof="0" dirty="0"/>
              <a:t>POSIBLES RESPUESTAS</a:t>
            </a:r>
          </a:p>
          <a:p>
            <a:r>
              <a:rPr lang="es-ES_tradnl" b="1" noProof="0" dirty="0"/>
              <a:t>Menor y familia</a:t>
            </a:r>
          </a:p>
          <a:p>
            <a:pPr lvl="1"/>
            <a:r>
              <a:rPr lang="es-ES_tradnl" noProof="0" dirty="0"/>
              <a:t>El o la menor revela el incidente de forma autónoma.</a:t>
            </a:r>
          </a:p>
          <a:p>
            <a:pPr lvl="1"/>
            <a:r>
              <a:rPr lang="es-ES_tradnl" noProof="0" dirty="0"/>
              <a:t>Sus padres o cuidadores hacen la denuncia.</a:t>
            </a:r>
          </a:p>
          <a:p>
            <a:pPr lvl="1"/>
            <a:r>
              <a:rPr lang="es-ES_tradnl" noProof="0" dirty="0"/>
              <a:t>El núcleo familiar extenso (p. ej., tíos/as, abuelos/as manifiestan estar preocupados, etc.).</a:t>
            </a:r>
          </a:p>
          <a:p>
            <a:pPr marL="0" indent="0">
              <a:buNone/>
            </a:pPr>
            <a:endParaRPr lang="es-ES_tradnl" noProof="0" dirty="0"/>
          </a:p>
          <a:p>
            <a:pPr marL="0" indent="0">
              <a:buNone/>
            </a:pPr>
            <a:r>
              <a:rPr lang="es-ES_tradnl" b="1" noProof="0" dirty="0"/>
              <a:t>CONTINÚA EN LA SIGUIENTE DIAPOSITIVA </a:t>
            </a:r>
            <a:r>
              <a:rPr lang="es-ES_tradnl" b="1" noProof="0" dirty="0">
                <a:sym typeface="Wingdings" panose="05000000000000000000" pitchFamily="2" charset="2"/>
              </a:rPr>
              <a:t></a:t>
            </a:r>
            <a:endParaRPr lang="es-ES_tradnl" b="1" noProof="0" dirty="0"/>
          </a:p>
        </p:txBody>
      </p:sp>
      <p:sp>
        <p:nvSpPr>
          <p:cNvPr id="5" name="Slide Image Placeholder 4">
            <a:extLst>
              <a:ext uri="{FF2B5EF4-FFF2-40B4-BE49-F238E27FC236}">
                <a16:creationId xmlns:a16="http://schemas.microsoft.com/office/drawing/2014/main" id="{31AC265D-E869-B136-49FC-B9AE433C7B17}"/>
              </a:ext>
            </a:extLst>
          </p:cNvPr>
          <p:cNvSpPr>
            <a:spLocks noGrp="1" noRot="1" noChangeAspect="1"/>
          </p:cNvSpPr>
          <p:nvPr>
            <p:ph type="sldImg"/>
          </p:nvPr>
        </p:nvSpPr>
        <p:spPr/>
      </p:sp>
      <p:sp>
        <p:nvSpPr>
          <p:cNvPr id="6" name="Google Shape;725;p48:notes">
            <a:extLst>
              <a:ext uri="{FF2B5EF4-FFF2-40B4-BE49-F238E27FC236}">
                <a16:creationId xmlns:a16="http://schemas.microsoft.com/office/drawing/2014/main" id="{90EA2D8C-BA90-894D-5728-D2BF38AB723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10</a:t>
            </a:fld>
            <a:endParaRPr lang="en-US" sz="1200" dirty="0">
              <a:latin typeface="+mn-lt"/>
            </a:endParaRPr>
          </a:p>
        </p:txBody>
      </p:sp>
    </p:spTree>
    <p:extLst>
      <p:ext uri="{BB962C8B-B14F-4D97-AF65-F5344CB8AC3E}">
        <p14:creationId xmlns:p14="http://schemas.microsoft.com/office/powerpoint/2010/main" val="28904905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a:extLst>
              <a:ext uri="{FF2B5EF4-FFF2-40B4-BE49-F238E27FC236}">
                <a16:creationId xmlns:a16="http://schemas.microsoft.com/office/drawing/2014/main" id="{788A0F1B-252F-3DAB-121A-E36A16BFB988}"/>
              </a:ext>
            </a:extLst>
          </p:cNvPr>
          <p:cNvSpPr>
            <a:spLocks noGrp="1"/>
          </p:cNvSpPr>
          <p:nvPr>
            <p:ph type="body" idx="1"/>
          </p:nvPr>
        </p:nvSpPr>
        <p:spPr>
          <a:xfrm>
            <a:off x="477838" y="460375"/>
            <a:ext cx="6143625" cy="9211334"/>
          </a:xfrm>
        </p:spPr>
        <p:txBody>
          <a:bodyPr/>
          <a:lstStyle/>
          <a:p>
            <a:r>
              <a:rPr lang="es-ES_tradnl" b="1" noProof="0" dirty="0"/>
              <a:t>Miembros de la comunidad y/o de la sociedad civil </a:t>
            </a:r>
          </a:p>
          <a:p>
            <a:pPr lvl="1"/>
            <a:r>
              <a:rPr lang="es-ES_tradnl" noProof="0" dirty="0"/>
              <a:t>Otro/a niño/a manifiesta estar preocupado/a por un/a amigo/a.</a:t>
            </a:r>
          </a:p>
          <a:p>
            <a:pPr lvl="1"/>
            <a:r>
              <a:rPr lang="es-ES_tradnl" noProof="0" dirty="0"/>
              <a:t>Un/a líder religioso/a o de la comunidad o denuncia el caso.</a:t>
            </a:r>
          </a:p>
          <a:p>
            <a:pPr lvl="1"/>
            <a:r>
              <a:rPr lang="es-ES_tradnl" noProof="0" dirty="0"/>
              <a:t>El tendero o el personal del mercado manifiesta(n) estar preocupado(s).</a:t>
            </a:r>
          </a:p>
          <a:p>
            <a:pPr lvl="1"/>
            <a:r>
              <a:rPr lang="es-ES_tradnl" noProof="0" dirty="0"/>
              <a:t>Los voluntarios/as de la comunidad u organizaciones locales de mujeres, etc. también pueden ayudar a identificar menores en riego.</a:t>
            </a:r>
          </a:p>
          <a:p>
            <a:r>
              <a:rPr lang="es-ES_tradnl" b="1" noProof="0" dirty="0"/>
              <a:t>Autoridades locales </a:t>
            </a:r>
          </a:p>
          <a:p>
            <a:pPr lvl="1"/>
            <a:r>
              <a:rPr lang="es-ES_tradnl" noProof="0" dirty="0"/>
              <a:t>Los/as asistentes sociales públicos pueden hacer remisiones cuando tengan demasiados casos o cuando estén trabajando con una población distinta.</a:t>
            </a:r>
          </a:p>
          <a:p>
            <a:pPr lvl="1"/>
            <a:r>
              <a:rPr lang="es-ES_tradnl" noProof="0" dirty="0"/>
              <a:t>La policía puede ordenar la remisión de un/a menor si recibe una denuncia de maltrato o si el/la menor ha sido abandonado/a o está extraviado/a.</a:t>
            </a:r>
          </a:p>
          <a:p>
            <a:pPr lvl="1"/>
            <a:r>
              <a:rPr lang="es-ES_tradnl" noProof="0" dirty="0"/>
              <a:t>El ejército también puede remitir a menores para su desarme, desmovilización y reintegración a la sociedad.</a:t>
            </a:r>
          </a:p>
          <a:p>
            <a:r>
              <a:rPr lang="es-ES_tradnl" b="1" noProof="0" dirty="0"/>
              <a:t>Agentes de protección de la infancia</a:t>
            </a:r>
          </a:p>
          <a:p>
            <a:pPr lvl="1"/>
            <a:r>
              <a:rPr lang="es-ES_tradnl" noProof="0" dirty="0"/>
              <a:t>El personal que trabaje en espacios seguros para niños y niñas podría identificar a menores en sus grupos y actividades.</a:t>
            </a:r>
          </a:p>
          <a:p>
            <a:pPr lvl="1"/>
            <a:r>
              <a:rPr lang="es-ES_tradnl" noProof="0" dirty="0"/>
              <a:t>El personal de gestión de casos de otras organizaciones o entidades podría hacer remisiones de menores a su zona.</a:t>
            </a:r>
          </a:p>
          <a:p>
            <a:r>
              <a:rPr lang="es-ES_tradnl" b="1" noProof="0" dirty="0"/>
              <a:t>Actores humanitarios no relacionados con la protección de la infancia </a:t>
            </a:r>
          </a:p>
          <a:p>
            <a:pPr lvl="1"/>
            <a:r>
              <a:rPr lang="es-ES_tradnl" noProof="0" dirty="0"/>
              <a:t>Profesores/as u otros miembros de las instituciones escolares podrían observar cambios de comportamiento en menores en situación de riesgo.</a:t>
            </a:r>
          </a:p>
          <a:p>
            <a:pPr lvl="1"/>
            <a:r>
              <a:rPr lang="es-ES_tradnl" noProof="0" dirty="0"/>
              <a:t>Las enfermeras o el personal médico podría identificar lesiones o señales de abuso/maltrato.</a:t>
            </a:r>
          </a:p>
          <a:p>
            <a:pPr lvl="1"/>
            <a:r>
              <a:rPr lang="es-ES_tradnl" noProof="0" dirty="0"/>
              <a:t>Durante la distribución y entrega de alimentos, el personal encargado podría identificar menores no acompañados/as.</a:t>
            </a:r>
          </a:p>
          <a:p>
            <a:pPr lvl="1"/>
            <a:r>
              <a:rPr lang="es-ES_tradnl" noProof="0" dirty="0"/>
              <a:t>Los/as asistentes sociales en casos de VG podrían remitir casos.</a:t>
            </a:r>
          </a:p>
          <a:p>
            <a:pPr lvl="1"/>
            <a:r>
              <a:rPr lang="es-ES_tradnl" noProof="0" dirty="0"/>
              <a:t>Durante el registro de la población (p. ej., registro biométrico o para distribuciones), el personal identifica menores no acompañados/as.</a:t>
            </a:r>
          </a:p>
        </p:txBody>
      </p:sp>
      <p:sp>
        <p:nvSpPr>
          <p:cNvPr id="2" name="Google Shape;725;p48:notes">
            <a:extLst>
              <a:ext uri="{FF2B5EF4-FFF2-40B4-BE49-F238E27FC236}">
                <a16:creationId xmlns:a16="http://schemas.microsoft.com/office/drawing/2014/main" id="{A2DF2E2B-4BCE-2061-3C58-E620431DEC1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11</a:t>
            </a:fld>
            <a:endParaRPr lang="en-US" sz="1200" dirty="0">
              <a:latin typeface="+mn-lt"/>
            </a:endParaRPr>
          </a:p>
        </p:txBody>
      </p:sp>
    </p:spTree>
    <p:extLst>
      <p:ext uri="{BB962C8B-B14F-4D97-AF65-F5344CB8AC3E}">
        <p14:creationId xmlns:p14="http://schemas.microsoft.com/office/powerpoint/2010/main" val="8023849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INTRODUCCIÓN</a:t>
            </a:r>
          </a:p>
          <a:p>
            <a:r>
              <a:rPr lang="es-ES_tradnl" i="1" noProof="0" dirty="0"/>
              <a:t>En el entorno de un/a menor puede haber personas que podrían apoyarlos/as y ayudar a mantenerles a salvo, pero también podría haber barreras que dificulten el acceso de menores y sus familias a los servicios o el reporte de incidentes o situaciones de abuso. </a:t>
            </a:r>
          </a:p>
          <a:p>
            <a:pPr lvl="1"/>
            <a:r>
              <a:rPr lang="es-ES_tradnl" i="1" noProof="0" dirty="0"/>
              <a:t>No es fácil saber dónde acudir ni cómo pedir ayuda. </a:t>
            </a:r>
          </a:p>
          <a:p>
            <a:pPr lvl="1"/>
            <a:r>
              <a:rPr lang="es-ES_tradnl" i="1" noProof="0" dirty="0"/>
              <a:t>En muchas ocasiones, a pesar de haber encontrado a la persona o al proveedor de servicios indicados, para los/as menores y sus familias puede ser complicado atreverse a decir: ”Necesito ayuda". </a:t>
            </a:r>
          </a:p>
          <a:p>
            <a:r>
              <a:rPr lang="es-ES_tradnl" noProof="0" dirty="0"/>
              <a:t>Divida a los participantes en 3 grupos. </a:t>
            </a:r>
          </a:p>
          <a:p>
            <a:r>
              <a:rPr lang="es-ES_tradnl" noProof="0" dirty="0"/>
              <a:t>Asigne un personaje a cada grupo: </a:t>
            </a:r>
          </a:p>
          <a:p>
            <a:pPr lvl="1"/>
            <a:r>
              <a:rPr lang="es-ES_tradnl" noProof="0" dirty="0"/>
              <a:t>Niño maltratado físicamente por su padre</a:t>
            </a:r>
          </a:p>
          <a:p>
            <a:pPr lvl="1"/>
            <a:r>
              <a:rPr lang="es-ES_tradnl" noProof="0" dirty="0"/>
              <a:t>Madre de un menor maltratado por el padre </a:t>
            </a:r>
          </a:p>
          <a:p>
            <a:pPr lvl="1"/>
            <a:r>
              <a:rPr lang="es-ES_tradnl" noProof="0" dirty="0"/>
              <a:t>Un amigo de la madre que asegura que el menor está sufriendo maltrato físico. </a:t>
            </a:r>
          </a:p>
          <a:p>
            <a:r>
              <a:rPr lang="es-ES_tradnl" noProof="0" dirty="0"/>
              <a:t>Entregue a cada grupo notas adhesivas de distintos colores. </a:t>
            </a:r>
          </a:p>
          <a:p>
            <a:r>
              <a:rPr lang="es-ES_tradnl" i="1" noProof="0" dirty="0"/>
              <a:t>En grupos:</a:t>
            </a:r>
          </a:p>
          <a:p>
            <a:pPr lvl="1"/>
            <a:r>
              <a:rPr lang="es-ES_tradnl" i="1" noProof="0" dirty="0"/>
              <a:t>Piensen en las posibles barreras que su personaje (el/la menor, madre o amigo) podría enfrentar para revelar la situación de abuso a un/a asistente social o a otro agente del sector humanitario.</a:t>
            </a:r>
          </a:p>
          <a:p>
            <a:pPr lvl="1"/>
            <a:r>
              <a:rPr lang="es-ES_tradnl" i="1" noProof="0" dirty="0"/>
              <a:t>Escriban esas barreras u obstáculo en las notas adhesivas (una por cada nota adhesiva).</a:t>
            </a:r>
          </a:p>
          <a:p>
            <a:pPr lvl="1"/>
            <a:r>
              <a:rPr lang="es-ES_tradnl" i="1" noProof="0" dirty="0"/>
              <a:t>Las barreras pueden variar en función del sexo o la edad (niña/niño, chica/chico, mujer/hombre) y pueden ser muy puntuales en el caso de los niños más pequeños o los de más edad. También pueden ser distintas para los/as menores o personas con discapacidad...</a:t>
            </a:r>
          </a:p>
          <a:p>
            <a:pPr lvl="1"/>
            <a:r>
              <a:rPr lang="es-ES_tradnl" i="1" noProof="0" dirty="0"/>
              <a:t>Por favor tengan en cuenta estos factores al pensar en los posibles obstáculos o barreras.</a:t>
            </a:r>
          </a:p>
          <a:p>
            <a:endParaRPr lang="es-ES_tradnl" noProof="0" dirty="0"/>
          </a:p>
          <a:p>
            <a:pPr marL="0" indent="0">
              <a:buNone/>
            </a:pPr>
            <a:r>
              <a:rPr lang="es-ES_tradnl" b="1" noProof="0" dirty="0"/>
              <a:t>ACTIVIDAD EN GRUPO (10 minutos)</a:t>
            </a:r>
          </a:p>
          <a:p>
            <a:r>
              <a:rPr lang="es-ES_tradnl" noProof="0" dirty="0"/>
              <a:t>Mientras los participantes realizan la actividad, dibuje el diagrama del modelo </a:t>
            </a:r>
            <a:r>
              <a:rPr lang="es-ES_tradnl" noProof="0" dirty="0" err="1"/>
              <a:t>socioecológico</a:t>
            </a:r>
            <a:r>
              <a:rPr lang="es-ES_tradnl" noProof="0" dirty="0"/>
              <a:t> en el rotafolio/pizarra. </a:t>
            </a:r>
            <a:endParaRPr lang="es-ES_tradnl" b="1" noProof="0" dirty="0"/>
          </a:p>
          <a:p>
            <a:pPr marL="0" indent="0">
              <a:buNone/>
            </a:pPr>
            <a:endParaRPr lang="es-ES_tradnl" b="1" noProof="0" dirty="0"/>
          </a:p>
          <a:p>
            <a:pPr marL="0" indent="0">
              <a:buNone/>
            </a:pPr>
            <a:r>
              <a:rPr lang="es-ES_tradnl" b="1" noProof="0" dirty="0"/>
              <a:t>CONTINÚA EN LA SIGUIENTE DIAPOSITIVA </a:t>
            </a:r>
            <a:r>
              <a:rPr lang="es-ES_tradnl" b="1" noProof="0" dirty="0">
                <a:sym typeface="Wingdings" panose="05000000000000000000" pitchFamily="2" charset="2"/>
              </a:rPr>
              <a:t></a:t>
            </a:r>
            <a:endParaRPr lang="es-ES_tradnl" b="1" noProof="0" dirty="0"/>
          </a:p>
        </p:txBody>
      </p:sp>
      <p:sp>
        <p:nvSpPr>
          <p:cNvPr id="6" name="Slide Image Placeholder 5">
            <a:extLst>
              <a:ext uri="{FF2B5EF4-FFF2-40B4-BE49-F238E27FC236}">
                <a16:creationId xmlns:a16="http://schemas.microsoft.com/office/drawing/2014/main" id="{2FB6C762-467C-B4E0-6DF4-4471ECCB1CAE}"/>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422AA0DC-FF69-A3C4-7BBB-BEEC816FD22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12</a:t>
            </a:fld>
            <a:endParaRPr lang="en-US" sz="1200" dirty="0">
              <a:latin typeface="+mn-lt"/>
            </a:endParaRPr>
          </a:p>
        </p:txBody>
      </p:sp>
    </p:spTree>
    <p:extLst>
      <p:ext uri="{BB962C8B-B14F-4D97-AF65-F5344CB8AC3E}">
        <p14:creationId xmlns:p14="http://schemas.microsoft.com/office/powerpoint/2010/main" val="39398513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8" y="460375"/>
            <a:ext cx="6143625" cy="9211334"/>
          </a:xfrm>
        </p:spPr>
        <p:txBody>
          <a:bodyPr/>
          <a:lstStyle/>
          <a:p>
            <a:pPr marL="0" indent="0">
              <a:buNone/>
            </a:pPr>
            <a:r>
              <a:rPr lang="es-ES_tradnl" b="1" noProof="0" dirty="0"/>
              <a:t>DEBATE GENERAL (20 minutos)</a:t>
            </a:r>
          </a:p>
          <a:p>
            <a:r>
              <a:rPr lang="es-ES_tradnl" noProof="0" dirty="0"/>
              <a:t>Invite a un/a voluntario/a de cada grupo a que:</a:t>
            </a:r>
          </a:p>
          <a:p>
            <a:pPr lvl="1"/>
            <a:r>
              <a:rPr lang="es-ES_tradnl" noProof="0" dirty="0"/>
              <a:t>Se acerque;</a:t>
            </a:r>
          </a:p>
          <a:p>
            <a:pPr lvl="1"/>
            <a:r>
              <a:rPr lang="es-ES_tradnl" noProof="0" dirty="0"/>
              <a:t>Pegue las notas adhesivas con las barreras en el lado derecho del diagrama;</a:t>
            </a:r>
          </a:p>
          <a:p>
            <a:pPr lvl="1"/>
            <a:r>
              <a:rPr lang="es-ES_tradnl" noProof="0" dirty="0"/>
              <a:t>Comparta sus reflexiones con los demás.</a:t>
            </a:r>
          </a:p>
          <a:p>
            <a:r>
              <a:rPr lang="es-ES_tradnl" noProof="0" dirty="0"/>
              <a:t>Haga un repaso y complemente con las respuestas que se ofrecen a continuación.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i="1" noProof="0" dirty="0"/>
              <a:t>No podemos ver con facilidad a los niños y niñas en el centro del diagrama. Ya no son visibles debido a las notas adhesivas que hemos pegado encima.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i="1" noProof="0" dirty="0"/>
              <a:t>Estas notas representan los obstáculos y/o barreras que invisibilizan al / a la menor e impiden que pueda recibir apoyo y servicios de gestión de casos.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noProof="0" dirty="0"/>
              <a:t>______________________________________________________________________________</a:t>
            </a:r>
          </a:p>
          <a:p>
            <a:endParaRPr lang="es-ES_tradnl" noProof="0" dirty="0"/>
          </a:p>
          <a:p>
            <a:pPr marL="0" indent="0">
              <a:buNone/>
            </a:pPr>
            <a:r>
              <a:rPr lang="es-ES_tradnl" b="1" noProof="0" dirty="0"/>
              <a:t>POSIBLES RESPUESTAS</a:t>
            </a:r>
            <a:r>
              <a:rPr lang="es-ES_tradnl" noProof="0" dirty="0"/>
              <a:t> </a:t>
            </a:r>
          </a:p>
          <a:p>
            <a:r>
              <a:rPr lang="es-ES_tradnl" b="1" noProof="0" dirty="0"/>
              <a:t>Menor</a:t>
            </a:r>
          </a:p>
          <a:p>
            <a:pPr lvl="1"/>
            <a:r>
              <a:rPr lang="es-ES_tradnl" noProof="0" dirty="0"/>
              <a:t>No es consciente de que lo ocurrido está mal.</a:t>
            </a:r>
          </a:p>
          <a:p>
            <a:pPr lvl="1"/>
            <a:r>
              <a:rPr lang="es-ES_tradnl" noProof="0" dirty="0"/>
              <a:t>Los/as menores con discapacidad podrían no ser capaces de comunicar una situación de abuso/maltrato. </a:t>
            </a:r>
          </a:p>
          <a:p>
            <a:pPr lvl="1"/>
            <a:r>
              <a:rPr lang="es-ES_tradnl" noProof="0" dirty="0"/>
              <a:t>Por lo general, los/as menores no suelen contar con el lenguaje ni los términos para describir lo ocurrido, en especial en los casos de violencia sexual.</a:t>
            </a:r>
          </a:p>
          <a:p>
            <a:pPr lvl="1"/>
            <a:r>
              <a:rPr lang="es-ES_tradnl" noProof="0" dirty="0"/>
              <a:t>Los/as menores pueden temer represalias/venganza del agresor (p. ej., porque le ha dicho que le hará daño o que acabará con su vida o la de otras personas si revela el incidente).</a:t>
            </a:r>
          </a:p>
          <a:p>
            <a:pPr lvl="1"/>
            <a:r>
              <a:rPr lang="es-ES_tradnl" noProof="0" dirty="0"/>
              <a:t>Los/as menores pueden temer las repercusiones en los demás (p. ej., castigo por parte de los padres, la policía, las autoridades, etc.).</a:t>
            </a:r>
          </a:p>
          <a:p>
            <a:pPr lvl="1"/>
            <a:r>
              <a:rPr lang="es-ES_tradnl" noProof="0" dirty="0"/>
              <a:t>Estigma social/cultural</a:t>
            </a:r>
          </a:p>
          <a:p>
            <a:pPr lvl="1"/>
            <a:r>
              <a:rPr lang="es-ES_tradnl" noProof="0" dirty="0"/>
              <a:t>Vergüenza</a:t>
            </a:r>
          </a:p>
          <a:p>
            <a:pPr lvl="1"/>
            <a:r>
              <a:rPr lang="es-ES_tradnl" noProof="0" dirty="0"/>
              <a:t>Los/as menores podrían no saber a quién acudir.</a:t>
            </a:r>
          </a:p>
          <a:p>
            <a:pPr lvl="1"/>
            <a:r>
              <a:rPr lang="es-ES_tradnl" noProof="0" dirty="0"/>
              <a:t>Los/as menores podrían enfrentar dificultades para salir de casa/del colegio/del trabajo para buscar ayuda de forma segura.</a:t>
            </a:r>
          </a:p>
          <a:p>
            <a:pPr lvl="1"/>
            <a:r>
              <a:rPr lang="es-ES_tradnl" noProof="0" dirty="0"/>
              <a:t>Los/as menores podrían temer las consecuencias posteriores a la denuncia (p. ej., temor a la policía, a los juzgados, al revelar al agresor, etc.).</a:t>
            </a:r>
          </a:p>
          <a:p>
            <a:pPr lvl="1"/>
            <a:r>
              <a:rPr lang="es-ES_tradnl" noProof="0" dirty="0"/>
              <a:t>Los/as menores podrían estar desesperanzados y sentir que nadie puede acabar con la violencia, el abuso o la explotación de la que son objeto.</a:t>
            </a:r>
          </a:p>
          <a:p>
            <a:pPr lvl="1"/>
            <a:r>
              <a:rPr lang="es-ES_tradnl" noProof="0" dirty="0"/>
              <a:t>Miedo a represalias y repercusiones negativas, percepción de inseguridad.</a:t>
            </a:r>
          </a:p>
          <a:p>
            <a:r>
              <a:rPr lang="es-ES_tradnl" b="1" noProof="0" dirty="0"/>
              <a:t>Padre/madre/cuidador/familia</a:t>
            </a:r>
          </a:p>
          <a:p>
            <a:pPr lvl="1"/>
            <a:r>
              <a:rPr lang="es-ES_tradnl" noProof="0" dirty="0"/>
              <a:t>Las razones pueden ser similares a las citadas con anterioridad (p. ej., miedo, estigma, vergüenza, etc.).</a:t>
            </a:r>
          </a:p>
          <a:p>
            <a:pPr lvl="1"/>
            <a:r>
              <a:rPr lang="es-ES_tradnl" noProof="0" dirty="0"/>
              <a:t>Podrían tener dificultades para ausentarse del trabajo/buscar alternativas de cuidado para los/as menores o para costear los gastos de transporte para hacer la denuncia y/o acompañar al menor.</a:t>
            </a:r>
          </a:p>
          <a:p>
            <a:pPr lvl="1"/>
            <a:r>
              <a:rPr lang="es-ES_tradnl" noProof="0" dirty="0"/>
              <a:t>Podrían estar preocupados por la respuesta de la familia o la comunidad en general.</a:t>
            </a:r>
          </a:p>
          <a:p>
            <a:pPr lvl="1"/>
            <a:r>
              <a:rPr lang="es-ES_tradnl" noProof="0" dirty="0"/>
              <a:t>Podrían estar preocupados por las consecuencias a largo plazo que esto podría tener para el futuro laboral del menor o para cuando la/el menor decida casarse.</a:t>
            </a:r>
          </a:p>
          <a:p>
            <a:pPr lvl="1"/>
            <a:r>
              <a:rPr lang="es-ES_tradnl" noProof="0" dirty="0"/>
              <a:t>Podrían temer represalias por parte del agresor, en especial, si este goza de poder/estatus (p. ej., si el agresor en un líder local, una persona adinerada, el empleador, etc.)</a:t>
            </a:r>
          </a:p>
          <a:p>
            <a:pPr lvl="1"/>
            <a:r>
              <a:rPr lang="es-ES_tradnl" noProof="0" dirty="0"/>
              <a:t>Podrían estar preocupados ante la posibilidad de perder su vivienda y acceso a servicios o recursos, etc.</a:t>
            </a:r>
          </a:p>
          <a:p>
            <a:pPr lvl="1"/>
            <a:r>
              <a:rPr lang="es-ES_tradnl" noProof="0" dirty="0"/>
              <a:t>El padre, la madre u otro miembro de la familia podrían ser los agresores.</a:t>
            </a:r>
          </a:p>
          <a:p>
            <a:pPr lvl="1"/>
            <a:r>
              <a:rPr lang="es-ES_tradnl" noProof="0" dirty="0"/>
              <a:t>Miedo a represalias y repercusiones negativas, percepción de inseguridad.</a:t>
            </a:r>
          </a:p>
          <a:p>
            <a:r>
              <a:rPr lang="es-ES_tradnl" b="1" noProof="0" dirty="0"/>
              <a:t>Miembro de la comunidad (p. ej., profesor)</a:t>
            </a:r>
          </a:p>
          <a:p>
            <a:pPr lvl="1"/>
            <a:r>
              <a:rPr lang="es-ES_tradnl" noProof="0" dirty="0"/>
              <a:t>Normas socioculturales que validen o aprueben el uso de la violencia (p. ej., castigos físicos) contra niños, niñas y adolescentes.</a:t>
            </a:r>
          </a:p>
          <a:p>
            <a:pPr lvl="1"/>
            <a:r>
              <a:rPr lang="es-ES_tradnl" noProof="0" dirty="0"/>
              <a:t>Normas socioculturales que determinen que la violencia es un asunto familiar en el que no deben interceder otras personas.</a:t>
            </a:r>
          </a:p>
          <a:p>
            <a:pPr lvl="1"/>
            <a:r>
              <a:rPr lang="es-ES_tradnl" noProof="0" dirty="0"/>
              <a:t>Los miembros de la comunidad podrían temer equivocarse y pasar vergüenza.</a:t>
            </a:r>
          </a:p>
          <a:p>
            <a:pPr lvl="1"/>
            <a:r>
              <a:rPr lang="es-ES_tradnl" noProof="0" dirty="0"/>
              <a:t>Miedo a represalias (p. ej., violencia, acusaciones públicas), etc.</a:t>
            </a:r>
          </a:p>
        </p:txBody>
      </p:sp>
      <p:sp>
        <p:nvSpPr>
          <p:cNvPr id="2" name="Google Shape;725;p48:notes">
            <a:extLst>
              <a:ext uri="{FF2B5EF4-FFF2-40B4-BE49-F238E27FC236}">
                <a16:creationId xmlns:a16="http://schemas.microsoft.com/office/drawing/2014/main" id="{1D6655D3-567D-604E-4C13-BFFE0846AB2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13</a:t>
            </a:fld>
            <a:endParaRPr lang="en-US" sz="1200" dirty="0">
              <a:latin typeface="+mn-lt"/>
            </a:endParaRPr>
          </a:p>
        </p:txBody>
      </p:sp>
    </p:spTree>
    <p:extLst>
      <p:ext uri="{BB962C8B-B14F-4D97-AF65-F5344CB8AC3E}">
        <p14:creationId xmlns:p14="http://schemas.microsoft.com/office/powerpoint/2010/main" val="35173696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a:extLst>
              <a:ext uri="{FF2B5EF4-FFF2-40B4-BE49-F238E27FC236}">
                <a16:creationId xmlns:a16="http://schemas.microsoft.com/office/drawing/2014/main" id="{628CDBA7-CCFC-3940-68F6-A7067639B500}"/>
              </a:ext>
            </a:extLst>
          </p:cNvPr>
          <p:cNvSpPr>
            <a:spLocks noGrp="1"/>
          </p:cNvSpPr>
          <p:nvPr>
            <p:ph type="body" idx="1"/>
          </p:nvPr>
        </p:nvSpPr>
        <p:spPr/>
        <p:txBody>
          <a:bodyPr/>
          <a:lstStyle/>
          <a:p>
            <a:pPr marL="0" indent="0">
              <a:buNone/>
            </a:pPr>
            <a:r>
              <a:rPr lang="es-ES_tradnl" b="1" noProof="0" dirty="0"/>
              <a:t>INTRODUCCIÓN</a:t>
            </a:r>
          </a:p>
          <a:p>
            <a:r>
              <a:rPr lang="es-ES_tradnl" i="1" noProof="0" dirty="0"/>
              <a:t>Ya hemos identificado muchas de las barreras que obstaculizan el reporte de incidentes. </a:t>
            </a:r>
          </a:p>
          <a:p>
            <a:r>
              <a:rPr lang="es-ES_tradnl" i="1" noProof="0" dirty="0"/>
              <a:t>Juntos, haremos una lluvia de ideas en grupos para pensar en posibles estrategias para superar o reducir algunas de estas barreras. </a:t>
            </a:r>
          </a:p>
          <a:p>
            <a:r>
              <a:rPr lang="es-ES_tradnl" i="0" noProof="0" dirty="0"/>
              <a:t>Pida a un/a voluntario/a de cada uno de los tres grupos que recoja las notas adhesivas y las traiga a su grupo.</a:t>
            </a:r>
          </a:p>
          <a:p>
            <a:r>
              <a:rPr lang="es-ES_tradnl" i="1" noProof="0" dirty="0"/>
              <a:t>En grupos:</a:t>
            </a:r>
          </a:p>
          <a:p>
            <a:pPr lvl="1"/>
            <a:r>
              <a:rPr lang="es-ES_tradnl" i="1" noProof="0" dirty="0"/>
              <a:t>Hagan su lluvia de ideas</a:t>
            </a:r>
          </a:p>
          <a:p>
            <a:pPr lvl="1"/>
            <a:r>
              <a:rPr lang="es-ES_tradnl" i="1" noProof="0" dirty="0"/>
              <a:t>Piensen en posibles estrategias para superar algunas de las barreras que obstaculizan el reporte de incidentes. </a:t>
            </a:r>
          </a:p>
          <a:p>
            <a:endParaRPr lang="es-ES_tradnl" noProof="0" dirty="0"/>
          </a:p>
          <a:p>
            <a:pPr marL="0" indent="0">
              <a:buNone/>
            </a:pPr>
            <a:r>
              <a:rPr lang="es-ES_tradnl" b="1" noProof="0" dirty="0"/>
              <a:t>ACTIVIDAD EN GRUPO (10 minutos)</a:t>
            </a:r>
          </a:p>
          <a:p>
            <a:endParaRPr lang="es-ES_tradnl" noProof="0" dirty="0"/>
          </a:p>
          <a:p>
            <a:pPr marL="0" indent="0">
              <a:buNone/>
            </a:pPr>
            <a:r>
              <a:rPr lang="es-ES_tradnl" b="1" noProof="0" dirty="0"/>
              <a:t>DEBATE GENERAL (10 minutos)</a:t>
            </a:r>
          </a:p>
          <a:p>
            <a:r>
              <a:rPr lang="es-ES_tradnl" noProof="0" dirty="0"/>
              <a:t>Invite a un/a voluntario/a de cada grupo a presentar algunas de las ideas de su grupo.</a:t>
            </a:r>
          </a:p>
          <a:p>
            <a:r>
              <a:rPr lang="es-ES_tradnl" noProof="0" dirty="0"/>
              <a:t>Complemente con las respuestas que se ofrecen en la siguiente diapositiva.</a:t>
            </a:r>
          </a:p>
          <a:p>
            <a:r>
              <a:rPr lang="es-ES_tradnl" i="1" noProof="0" dirty="0"/>
              <a:t>Por lo general, las barreras asociadas a las normas sociales suelen ser difíciles de mitigar, puesto que puede llevar mucho tiempo transformarlas, e incluso, a veces puede ser imposible.</a:t>
            </a:r>
          </a:p>
          <a:p>
            <a:r>
              <a:rPr lang="es-ES_tradnl" i="1" noProof="0" dirty="0"/>
              <a:t>Por esta razón, es muy importante garantizar que el contacto con menores en situación de riesgo y que necesiten servicios de gestión de casos se haga con sumo cuidado, a fin de evitar exponerlos a riesgos mayores. </a:t>
            </a:r>
          </a:p>
          <a:p>
            <a:r>
              <a:rPr lang="es-ES_tradnl" i="1" noProof="0" dirty="0"/>
              <a:t>A continuación, veremos cómo identificar señales, síntomas e indicios que pueden indicar que un/a menor necesita servicios de gestión de casos.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noProof="0" dirty="0"/>
              <a:t>______________________________________________________________________________</a:t>
            </a:r>
          </a:p>
          <a:p>
            <a:endParaRPr lang="es-ES_tradnl" noProof="0" dirty="0"/>
          </a:p>
          <a:p>
            <a:pPr marL="0" indent="0">
              <a:buNone/>
            </a:pPr>
            <a:r>
              <a:rPr lang="es-ES_tradnl" b="1" noProof="0" dirty="0"/>
              <a:t>CONTINÚA EN LA SIGUIENTE DIAPOSITIVA </a:t>
            </a:r>
            <a:r>
              <a:rPr lang="es-ES_tradnl" b="1" noProof="0" dirty="0">
                <a:sym typeface="Wingdings" panose="05000000000000000000" pitchFamily="2" charset="2"/>
              </a:rPr>
              <a:t></a:t>
            </a:r>
            <a:endParaRPr lang="es-ES_tradnl" b="1" noProof="0" dirty="0"/>
          </a:p>
        </p:txBody>
      </p:sp>
      <p:sp>
        <p:nvSpPr>
          <p:cNvPr id="5" name="Slide Image Placeholder 4">
            <a:extLst>
              <a:ext uri="{FF2B5EF4-FFF2-40B4-BE49-F238E27FC236}">
                <a16:creationId xmlns:a16="http://schemas.microsoft.com/office/drawing/2014/main" id="{E1A59EAA-03AD-EC22-DC5F-4DCD49920CAC}"/>
              </a:ext>
            </a:extLst>
          </p:cNvPr>
          <p:cNvSpPr>
            <a:spLocks noGrp="1" noRot="1" noChangeAspect="1"/>
          </p:cNvSpPr>
          <p:nvPr>
            <p:ph type="sldImg"/>
          </p:nvPr>
        </p:nvSpPr>
        <p:spPr/>
      </p:sp>
      <p:sp>
        <p:nvSpPr>
          <p:cNvPr id="6" name="Google Shape;725;p48:notes">
            <a:extLst>
              <a:ext uri="{FF2B5EF4-FFF2-40B4-BE49-F238E27FC236}">
                <a16:creationId xmlns:a16="http://schemas.microsoft.com/office/drawing/2014/main" id="{20364EF2-9CF4-E81E-524B-EA2B2A1AE95B}"/>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14</a:t>
            </a:fld>
            <a:endParaRPr lang="en-US" sz="1200" dirty="0">
              <a:latin typeface="+mn-lt"/>
            </a:endParaRPr>
          </a:p>
        </p:txBody>
      </p:sp>
    </p:spTree>
    <p:extLst>
      <p:ext uri="{BB962C8B-B14F-4D97-AF65-F5344CB8AC3E}">
        <p14:creationId xmlns:p14="http://schemas.microsoft.com/office/powerpoint/2010/main" val="8322561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a:extLst>
              <a:ext uri="{FF2B5EF4-FFF2-40B4-BE49-F238E27FC236}">
                <a16:creationId xmlns:a16="http://schemas.microsoft.com/office/drawing/2014/main" id="{628CDBA7-CCFC-3940-68F6-A7067639B500}"/>
              </a:ext>
            </a:extLst>
          </p:cNvPr>
          <p:cNvSpPr>
            <a:spLocks noGrp="1"/>
          </p:cNvSpPr>
          <p:nvPr>
            <p:ph type="body" idx="1"/>
          </p:nvPr>
        </p:nvSpPr>
        <p:spPr>
          <a:xfrm>
            <a:off x="477838" y="460375"/>
            <a:ext cx="6143625" cy="9211334"/>
          </a:xfrm>
        </p:spPr>
        <p:txBody>
          <a:bodyPr/>
          <a:lstStyle/>
          <a:p>
            <a:pPr marL="0" indent="0">
              <a:buNone/>
            </a:pPr>
            <a:r>
              <a:rPr lang="es-ES_tradnl" b="1" noProof="0" dirty="0"/>
              <a:t>POSIBLES RESPUESTAS</a:t>
            </a:r>
          </a:p>
          <a:p>
            <a:pPr lvl="0"/>
            <a:r>
              <a:rPr lang="es-ES_tradnl" noProof="0" dirty="0"/>
              <a:t>Garantizar que el proceso de identificación de menores se haga de forma segura, de acuerdo con los POS (procedimientos operativos estándares) para la gestión de casos y con los principios de gestión de la información (p. ej., puntos focales encargados de recibir remisiones, formularios de remisiones encriptados con contraseña,...). </a:t>
            </a:r>
          </a:p>
          <a:p>
            <a:pPr lvl="0"/>
            <a:r>
              <a:rPr lang="es-ES_tradnl" noProof="0" dirty="0"/>
              <a:t>Elaborar contenidos de Información, Educación y Comunicación (IEC) para informar a los/as menores, padres/cuidadores y a la comunidad en general sobre los derechos y protección de la infancia.</a:t>
            </a:r>
          </a:p>
          <a:p>
            <a:pPr lvl="0"/>
            <a:r>
              <a:rPr lang="es-ES_tradnl" noProof="0" dirty="0"/>
              <a:t>Identificar a adultos de confianza que puedan hacer seguimiento de los riesgos de protección de la infancia en la comunidad. </a:t>
            </a:r>
          </a:p>
          <a:p>
            <a:pPr lvl="0"/>
            <a:r>
              <a:rPr lang="es-ES_tradnl" noProof="0" dirty="0"/>
              <a:t>Informar a los líderes comunitarios y a los/as voluntarios/as de la comunidad sobre los servicios de protección de la infancia disponibles, los criterios de admisión y registro y los procedimientos de remisión segura.</a:t>
            </a:r>
          </a:p>
          <a:p>
            <a:pPr lvl="0"/>
            <a:r>
              <a:rPr lang="es-ES_tradnl" noProof="0" dirty="0"/>
              <a:t>Capacitar y formar al personal de primera línea y a los/as voluntarios/as de la comunidad sobre la protección de la infancia y los procesos de identificación segura.</a:t>
            </a:r>
          </a:p>
          <a:p>
            <a:pPr lvl="0"/>
            <a:r>
              <a:rPr lang="es-ES_tradnl" noProof="0" dirty="0"/>
              <a:t>Capacitar y formar a los/as profesores/as y al personal administrativo y sanitario para que sepan detectar y notificar problemas de protección infantil de forma segura. </a:t>
            </a:r>
          </a:p>
          <a:p>
            <a:pPr lvl="0"/>
            <a:r>
              <a:rPr lang="es-ES_tradnl" noProof="0" dirty="0"/>
              <a:t>Establecer relaciones sólidas con las autoridades, la policía, el personal de salud, el personal en instituciones educativas y/o cualquier otra persona que esté en contacto directo con los/as menores para garantizar que sepan a quién acudir en caso de que un/a menor necesite apoyo. </a:t>
            </a:r>
          </a:p>
          <a:p>
            <a:pPr lvl="0"/>
            <a:r>
              <a:rPr lang="es-ES_tradnl" noProof="0" dirty="0"/>
              <a:t>Crear espacios seguros y adecuados para que los niños, niñas y adolescentes tengan acceso a un lugar seguro donde puedan recibir información.  </a:t>
            </a:r>
          </a:p>
          <a:p>
            <a:endParaRPr lang="es-ES_tradnl" noProof="0" dirty="0"/>
          </a:p>
        </p:txBody>
      </p:sp>
      <p:sp>
        <p:nvSpPr>
          <p:cNvPr id="2" name="Google Shape;725;p48:notes">
            <a:extLst>
              <a:ext uri="{FF2B5EF4-FFF2-40B4-BE49-F238E27FC236}">
                <a16:creationId xmlns:a16="http://schemas.microsoft.com/office/drawing/2014/main" id="{4B68E36D-AFCA-B21D-0B03-9DD1FFFF35A2}"/>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15</a:t>
            </a:fld>
            <a:endParaRPr lang="en-US" sz="1200" dirty="0">
              <a:latin typeface="+mn-lt"/>
            </a:endParaRPr>
          </a:p>
        </p:txBody>
      </p:sp>
    </p:spTree>
    <p:extLst>
      <p:ext uri="{BB962C8B-B14F-4D97-AF65-F5344CB8AC3E}">
        <p14:creationId xmlns:p14="http://schemas.microsoft.com/office/powerpoint/2010/main" val="7952074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EXPLICAR</a:t>
            </a:r>
          </a:p>
          <a:p>
            <a:r>
              <a:rPr lang="es-ES_tradnl" i="1" noProof="0" dirty="0"/>
              <a:t>Identificar casos de violencia, abuso, maltrato, abandono y/o explotación puede ser una tarea muy difícil. </a:t>
            </a:r>
          </a:p>
          <a:p>
            <a:pPr lvl="1"/>
            <a:r>
              <a:rPr lang="es-ES_tradnl" i="1" noProof="0" dirty="0"/>
              <a:t>Debemos recordar los múltiples obstáculos que enfrentan los/as menores y sus familias para reportar incidentes de maltrato/abuso.</a:t>
            </a:r>
          </a:p>
          <a:p>
            <a:pPr lvl="1"/>
            <a:r>
              <a:rPr lang="es-ES_tradnl" i="1" noProof="0" dirty="0"/>
              <a:t>Algunos de los signos o indicios de violencia y maltrato pueden ser difíciles de detectar.</a:t>
            </a:r>
          </a:p>
          <a:p>
            <a:r>
              <a:rPr lang="es-ES_tradnl" i="1" noProof="0" dirty="0"/>
              <a:t>En el Módulo 1 vimos que las preocupaciones/riesgos en materia de protección de la infancia rara vez se producen de forma aislada. </a:t>
            </a:r>
          </a:p>
          <a:p>
            <a:pPr lvl="1"/>
            <a:r>
              <a:rPr lang="es-ES_tradnl" i="1" noProof="0" dirty="0"/>
              <a:t>Cuando un/a menor corre riesgo de sufrir daños, esto puede ser el resultado de una combinación de factores relacionados con la protección de la infancia. </a:t>
            </a:r>
          </a:p>
          <a:p>
            <a:pPr lvl="1"/>
            <a:r>
              <a:rPr lang="es-ES_tradnl" i="1" noProof="0" dirty="0"/>
              <a:t>Lo anterior también aplica a los signos e indicios, ya que la mayoría de estos pueden estar relacionados a múltiples problemas de protección de la infancia.</a:t>
            </a:r>
          </a:p>
          <a:p>
            <a:r>
              <a:rPr lang="es-ES_tradnl" i="1" noProof="0" dirty="0"/>
              <a:t>Es importante no extraer conclusiones precipitadas. </a:t>
            </a:r>
          </a:p>
          <a:p>
            <a:pPr lvl="1"/>
            <a:r>
              <a:rPr lang="es-ES_tradnl" i="1" noProof="0" dirty="0"/>
              <a:t>Detectar un signo o indicio en sí no implica necesariamente que un/a menor sea objeto de violencia, maltrato, abandono o explotación. </a:t>
            </a:r>
          </a:p>
          <a:p>
            <a:pPr lvl="1"/>
            <a:r>
              <a:rPr lang="es-ES_tradnl" i="1" noProof="0" dirty="0"/>
              <a:t>Estos signos o indicios nos ayudan a identificar que algo no está bien. Sin embargo, suponer que su presencia es señal de maltrato también puede ser peligroso/riesgoso.</a:t>
            </a:r>
          </a:p>
          <a:p>
            <a:endParaRPr lang="es-ES_tradnl" b="1" noProof="0" dirty="0"/>
          </a:p>
          <a:p>
            <a:pPr marL="0" indent="0">
              <a:buNone/>
            </a:pPr>
            <a:r>
              <a:rPr lang="es-ES_tradnl" b="1" noProof="0" dirty="0"/>
              <a:t>QUIZ (10 minutos)</a:t>
            </a:r>
          </a:p>
          <a:p>
            <a:r>
              <a:rPr lang="es-ES_tradnl" noProof="0" dirty="0"/>
              <a:t>Formule las siguientes preguntas:</a:t>
            </a:r>
          </a:p>
          <a:p>
            <a:pPr lvl="1"/>
            <a:r>
              <a:rPr lang="es-ES_tradnl" noProof="0" dirty="0"/>
              <a:t>Invite a un/a voluntario/a a responder cada pregunta.</a:t>
            </a:r>
          </a:p>
          <a:p>
            <a:pPr lvl="1"/>
            <a:r>
              <a:rPr lang="es-ES_tradnl" noProof="0" dirty="0"/>
              <a:t>Complemente a partir de las respuestas en la siguiente diapositiva.</a:t>
            </a:r>
          </a:p>
          <a:p>
            <a:pPr lvl="0"/>
            <a:r>
              <a:rPr lang="es-ES_tradnl" b="1" i="1" noProof="0" dirty="0"/>
              <a:t>¿Qué tipo de abuso suele ser el más visible?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noProof="0" dirty="0"/>
              <a:t>La violencia o maltrato físico;</a:t>
            </a:r>
          </a:p>
          <a:p>
            <a:endParaRPr lang="es-ES_tradnl" i="1" noProof="0" dirty="0"/>
          </a:p>
          <a:p>
            <a:pPr marL="0" indent="0">
              <a:buNone/>
            </a:pPr>
            <a:r>
              <a:rPr lang="es-ES_tradnl" b="1" noProof="0" dirty="0"/>
              <a:t>CONTINÚA EN LA SIGUIENTE DIAPOSITIVA </a:t>
            </a:r>
            <a:r>
              <a:rPr lang="es-ES_tradnl" b="1" noProof="0" dirty="0">
                <a:sym typeface="Wingdings" panose="05000000000000000000" pitchFamily="2" charset="2"/>
              </a:rPr>
              <a:t></a:t>
            </a:r>
            <a:endParaRPr lang="es-ES_tradnl" b="1" noProof="0" dirty="0"/>
          </a:p>
        </p:txBody>
      </p:sp>
      <p:sp>
        <p:nvSpPr>
          <p:cNvPr id="6" name="Slide Image Placeholder 5">
            <a:extLst>
              <a:ext uri="{FF2B5EF4-FFF2-40B4-BE49-F238E27FC236}">
                <a16:creationId xmlns:a16="http://schemas.microsoft.com/office/drawing/2014/main" id="{749A6E7E-A24C-B1CA-9F1D-D1AA121E109C}"/>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EF8766C1-EED9-ADE9-764A-FE4F72443BF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16</a:t>
            </a:fld>
            <a:endParaRPr lang="en-US" sz="1200" dirty="0">
              <a:latin typeface="+mn-lt"/>
            </a:endParaRPr>
          </a:p>
        </p:txBody>
      </p:sp>
    </p:spTree>
    <p:extLst>
      <p:ext uri="{BB962C8B-B14F-4D97-AF65-F5344CB8AC3E}">
        <p14:creationId xmlns:p14="http://schemas.microsoft.com/office/powerpoint/2010/main" val="8291956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8" y="460375"/>
            <a:ext cx="6143625" cy="9211334"/>
          </a:xfrm>
        </p:spPr>
        <p:txBody>
          <a:bodyPr/>
          <a:lstStyle/>
          <a:p>
            <a:pPr lvl="0"/>
            <a:r>
              <a:rPr lang="es-ES_tradnl" b="1" i="1" noProof="0" dirty="0"/>
              <a:t>¿Qué tipos de abusos suelen ser muy difíciles de detectar?</a:t>
            </a:r>
          </a:p>
          <a:p>
            <a:pPr lvl="1"/>
            <a:r>
              <a:rPr lang="es-ES_tradnl" noProof="0" dirty="0"/>
              <a:t>La violencia o abuso sexual y el maltrato emocional.</a:t>
            </a:r>
          </a:p>
          <a:p>
            <a:pPr lvl="2"/>
            <a:r>
              <a:rPr lang="es-ES_tradnl" noProof="0" dirty="0"/>
              <a:t>La violencia o maltrato emocional = suele ser extremadamente difícil de detectar, ya que rara vez hay signos visibles/evidentes. Con frecuencia suele ser más fácil de detectar en menores en las últimas etapas de desarrollo.</a:t>
            </a:r>
          </a:p>
          <a:p>
            <a:pPr lvl="2"/>
            <a:r>
              <a:rPr lang="es-ES_tradnl" noProof="0" dirty="0"/>
              <a:t>La violencia y el abuso sexual = es sabido que los/as niños/as más pequeños suelen soportar esta situación por años, ya que es posible que las consecuencias solo se hagan visibles en la adolescencia, cuando empiezan a comprender mejor el ámbito sexual.</a:t>
            </a:r>
          </a:p>
          <a:p>
            <a:pPr lvl="0"/>
            <a:r>
              <a:rPr lang="es-ES_tradnl" b="1" i="1" noProof="0" dirty="0"/>
              <a:t>¿Qué entendemos por ”negligencia o abandono”? Intenten explicarlo a partir de un ejemplo.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noProof="0" dirty="0"/>
              <a:t>La negligencia o abandono se refiere al hecho de no cubrir o garantizar los derechos de la infancia a la seguridad y a un normal desarrollo, ya sea de forma deliberada o por descuido.</a:t>
            </a:r>
            <a:endParaRPr lang="es-ES_tradnl" i="1" noProof="0" dirty="0"/>
          </a:p>
          <a:p>
            <a:pPr lvl="0"/>
            <a:r>
              <a:rPr lang="es-ES_tradnl" b="1" i="1" noProof="0" dirty="0"/>
              <a:t>¿Qué entendemos por “explotación”? Intenten explicarlo a partir de un ejemplo. </a:t>
            </a:r>
          </a:p>
          <a:p>
            <a:pPr lvl="1"/>
            <a:r>
              <a:rPr lang="es-ES_tradnl" noProof="0" dirty="0"/>
              <a:t>La explotación se refiere al hecho de que un individuo en posición de poder o confianza se aproveche o intente aprovecharse de un/a menor para su propio beneficio personal, gratificación o provecho. </a:t>
            </a:r>
          </a:p>
          <a:p>
            <a:endParaRPr lang="es-ES_tradnl" noProof="0" dirty="0"/>
          </a:p>
          <a:p>
            <a:pPr marL="0" indent="0">
              <a:buNone/>
            </a:pPr>
            <a:r>
              <a:rPr lang="es-ES_tradnl" b="1" noProof="0" dirty="0"/>
              <a:t>EXPLICAR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noProof="0" dirty="0"/>
              <a:t>Guíe a los/as participantes a la </a:t>
            </a:r>
            <a:r>
              <a:rPr lang="es-ES_tradnl" b="1" noProof="0" dirty="0"/>
              <a:t>página 91 del Cuaderno de ejercicios: Señales de preocupación relacionadas con la protección de la infancia</a:t>
            </a:r>
            <a:endParaRPr lang="es-ES_tradnl" noProof="0" dirty="0"/>
          </a:p>
          <a:p>
            <a:r>
              <a:rPr lang="es-ES_tradnl" noProof="0" dirty="0"/>
              <a:t>Invite a algunos/as voluntarios/as a leer las señales o indicios de problemas de protección en voz alta.</a:t>
            </a:r>
          </a:p>
        </p:txBody>
      </p:sp>
      <p:sp>
        <p:nvSpPr>
          <p:cNvPr id="2" name="Google Shape;725;p48:notes">
            <a:extLst>
              <a:ext uri="{FF2B5EF4-FFF2-40B4-BE49-F238E27FC236}">
                <a16:creationId xmlns:a16="http://schemas.microsoft.com/office/drawing/2014/main" id="{54EB26C2-181C-00F7-24AA-192773E933C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17</a:t>
            </a:fld>
            <a:endParaRPr lang="en-US" sz="1200" dirty="0">
              <a:latin typeface="+mn-lt"/>
            </a:endParaRPr>
          </a:p>
        </p:txBody>
      </p:sp>
    </p:spTree>
    <p:extLst>
      <p:ext uri="{BB962C8B-B14F-4D97-AF65-F5344CB8AC3E}">
        <p14:creationId xmlns:p14="http://schemas.microsoft.com/office/powerpoint/2010/main" val="333274537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otes Placeholder 5">
            <a:extLst>
              <a:ext uri="{FF2B5EF4-FFF2-40B4-BE49-F238E27FC236}">
                <a16:creationId xmlns:a16="http://schemas.microsoft.com/office/drawing/2014/main" id="{109DB3E2-9ED8-0BFD-2C1E-E4BD1F280B9B}"/>
              </a:ext>
            </a:extLst>
          </p:cNvPr>
          <p:cNvSpPr>
            <a:spLocks noGrp="1"/>
          </p:cNvSpPr>
          <p:nvPr>
            <p:ph type="body" idx="1"/>
          </p:nvPr>
        </p:nvSpPr>
        <p:spPr/>
        <p:txBody>
          <a:bodyPr/>
          <a:lstStyle/>
          <a:p>
            <a:pPr marL="0" indent="0">
              <a:buNone/>
            </a:pPr>
            <a:r>
              <a:rPr lang="es-ES_tradnl" b="1" noProof="0" dirty="0"/>
              <a:t>EXPLICAR</a:t>
            </a:r>
          </a:p>
          <a:p>
            <a:r>
              <a:rPr lang="es-ES_tradnl" noProof="0" dirty="0"/>
              <a:t>Presente el contenido de la diapositiva.</a:t>
            </a:r>
          </a:p>
          <a:p>
            <a:r>
              <a:rPr lang="es-ES_tradnl" i="1" noProof="0" dirty="0">
                <a:sym typeface="Helvetica Neue"/>
              </a:rPr>
              <a:t>¿Alguien tiene alguna pregunta o necesita alguna aclaración?</a:t>
            </a:r>
            <a:endParaRPr lang="es-ES_tradnl" i="1" noProof="0" dirty="0">
              <a:sym typeface="Calibri"/>
            </a:endParaRPr>
          </a:p>
          <a:p>
            <a:r>
              <a:rPr lang="es-ES_tradnl" i="1" noProof="0" dirty="0"/>
              <a:t>En la próxima sesión veremos cómo obtener el consentimiento del menor y de su cuidador/a.</a:t>
            </a:r>
          </a:p>
        </p:txBody>
      </p:sp>
      <p:sp>
        <p:nvSpPr>
          <p:cNvPr id="3" name="Slide Image Placeholder 2">
            <a:extLst>
              <a:ext uri="{FF2B5EF4-FFF2-40B4-BE49-F238E27FC236}">
                <a16:creationId xmlns:a16="http://schemas.microsoft.com/office/drawing/2014/main" id="{AC3D1B91-6257-B9D2-E0A6-D34853CD9DD4}"/>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143DD22E-78BC-B4D6-3CD7-A60A4FFFB50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18</a:t>
            </a:fld>
            <a:endParaRPr lang="en-US" sz="1200" dirty="0">
              <a:latin typeface="+mn-lt"/>
            </a:endParaRPr>
          </a:p>
        </p:txBody>
      </p:sp>
    </p:spTree>
    <p:extLst>
      <p:ext uri="{BB962C8B-B14F-4D97-AF65-F5344CB8AC3E}">
        <p14:creationId xmlns:p14="http://schemas.microsoft.com/office/powerpoint/2010/main" val="336476862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5"/>
        <p:cNvGrpSpPr/>
        <p:nvPr/>
      </p:nvGrpSpPr>
      <p:grpSpPr>
        <a:xfrm>
          <a:off x="0" y="0"/>
          <a:ext cx="0" cy="0"/>
          <a:chOff x="0" y="0"/>
          <a:chExt cx="0" cy="0"/>
        </a:xfrm>
      </p:grpSpPr>
      <p:sp>
        <p:nvSpPr>
          <p:cNvPr id="437" name="Google Shape;437;p10:notes"/>
          <p:cNvSpPr txBox="1">
            <a:spLocks noGrp="1"/>
          </p:cNvSpPr>
          <p:nvPr>
            <p:ph type="body" idx="1"/>
          </p:nvPr>
        </p:nvSpPr>
        <p:spPr/>
        <p:txBody>
          <a:bodyPr/>
          <a:lstStyle/>
          <a:p>
            <a:pPr marL="0" indent="0">
              <a:buNone/>
            </a:pPr>
            <a:r>
              <a:rPr lang="es-ES_tradnl" b="1" noProof="0" dirty="0"/>
              <a:t>SESIÓN 3 </a:t>
            </a:r>
            <a:br>
              <a:rPr lang="es-ES_tradnl" b="1" noProof="0" dirty="0"/>
            </a:br>
            <a:r>
              <a:rPr lang="es-ES_tradnl" b="1" noProof="0" dirty="0"/>
              <a:t>DURACIÓN: 2h30</a:t>
            </a:r>
          </a:p>
          <a:p>
            <a:pPr marL="0" indent="0">
              <a:buNone/>
            </a:pPr>
            <a:r>
              <a:rPr lang="es-ES_tradnl" noProof="0" dirty="0"/>
              <a:t>______________________________________________________________________________</a:t>
            </a:r>
          </a:p>
          <a:p>
            <a:pPr marL="0" indent="0">
              <a:buNone/>
            </a:pPr>
            <a:endParaRPr lang="es-ES_tradnl" noProof="0" dirty="0"/>
          </a:p>
          <a:p>
            <a:pPr marL="0" indent="0">
              <a:buNone/>
            </a:pPr>
            <a:r>
              <a:rPr lang="es-ES_tradnl" b="1" noProof="0" dirty="0"/>
              <a:t>EXPLICAR</a:t>
            </a:r>
          </a:p>
          <a:p>
            <a:r>
              <a:rPr lang="es-ES_tradnl" i="1" noProof="0" dirty="0"/>
              <a:t>En el Módulo 2, vimos que es necesario obtener el consentimiento o asentimiento informado del menor y la familia antes de prestar cualquier servicio, incluyendo también servicios de gestión de casos.</a:t>
            </a:r>
          </a:p>
          <a:p>
            <a:r>
              <a:rPr lang="es-ES_tradnl" i="1" noProof="0" dirty="0"/>
              <a:t> Durante esta sesión veremos:</a:t>
            </a:r>
          </a:p>
          <a:p>
            <a:pPr lvl="1"/>
            <a:r>
              <a:rPr lang="es-ES_tradnl" i="1" noProof="0" dirty="0"/>
              <a:t>Cuándo debemos solicitar el consentimiento/asentimiento informado;</a:t>
            </a:r>
          </a:p>
          <a:p>
            <a:pPr lvl="1"/>
            <a:r>
              <a:rPr lang="es-ES_tradnl" i="1" noProof="0" dirty="0"/>
              <a:t>Cómo debemos solicitar el consentimiento/asentimiento informado.</a:t>
            </a:r>
          </a:p>
        </p:txBody>
      </p:sp>
      <p:sp>
        <p:nvSpPr>
          <p:cNvPr id="3" name="Slide Image Placeholder 2">
            <a:extLst>
              <a:ext uri="{FF2B5EF4-FFF2-40B4-BE49-F238E27FC236}">
                <a16:creationId xmlns:a16="http://schemas.microsoft.com/office/drawing/2014/main" id="{19F5C4C3-70DA-F6F5-D99F-BEF20A31B69A}"/>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B69DD213-2706-A30D-42CB-6CF5814A62E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19</a:t>
            </a:fld>
            <a:endParaRPr lang="en-US" sz="1200" dirty="0">
              <a:latin typeface="+mn-lt"/>
            </a:endParaRPr>
          </a:p>
        </p:txBody>
      </p:sp>
    </p:spTree>
    <p:extLst>
      <p:ext uri="{BB962C8B-B14F-4D97-AF65-F5344CB8AC3E}">
        <p14:creationId xmlns:p14="http://schemas.microsoft.com/office/powerpoint/2010/main" val="35197459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1"/>
        <p:cNvGrpSpPr/>
        <p:nvPr/>
      </p:nvGrpSpPr>
      <p:grpSpPr>
        <a:xfrm>
          <a:off x="0" y="0"/>
          <a:ext cx="0" cy="0"/>
          <a:chOff x="0" y="0"/>
          <a:chExt cx="0" cy="0"/>
        </a:xfrm>
      </p:grpSpPr>
      <p:sp>
        <p:nvSpPr>
          <p:cNvPr id="293" name="Google Shape;293;p5:notes"/>
          <p:cNvSpPr txBox="1">
            <a:spLocks noGrp="1"/>
          </p:cNvSpPr>
          <p:nvPr>
            <p:ph type="body" idx="1"/>
          </p:nvPr>
        </p:nvSpPr>
        <p:spPr/>
        <p:txBody>
          <a:bodyPr/>
          <a:lstStyle/>
          <a:p>
            <a:pPr marL="0" indent="0">
              <a:buNone/>
            </a:pPr>
            <a:r>
              <a:rPr lang="es-ES_tradnl" b="1" noProof="0" dirty="0"/>
              <a:t>SESIÓN 1 </a:t>
            </a:r>
            <a:br>
              <a:rPr lang="es-ES_tradnl" b="1" noProof="0" dirty="0"/>
            </a:br>
            <a:r>
              <a:rPr lang="es-ES_tradnl" b="1" noProof="0" dirty="0"/>
              <a:t>DURACIÓN: 0h30</a:t>
            </a:r>
          </a:p>
          <a:p>
            <a:pPr marL="0" indent="0">
              <a:buNone/>
            </a:pPr>
            <a:r>
              <a:rPr lang="es-ES_tradnl" noProof="0" dirty="0"/>
              <a:t>______________________________________________________________________________</a:t>
            </a:r>
          </a:p>
          <a:p>
            <a:pPr marL="0" indent="0">
              <a:buNone/>
            </a:pPr>
            <a:endParaRPr lang="es-ES_tradnl" noProof="0" dirty="0"/>
          </a:p>
          <a:p>
            <a:pPr marL="0" indent="0">
              <a:buNone/>
            </a:pPr>
            <a:r>
              <a:rPr lang="es-ES_tradnl" b="1" noProof="0" dirty="0"/>
              <a:t>EXPLICAR</a:t>
            </a:r>
          </a:p>
          <a:p>
            <a:r>
              <a:rPr lang="es-ES_tradnl" i="1" noProof="0" dirty="0"/>
              <a:t>En la sesión de hoy, empezaremos viendo qué podemos esperar del Módulo 6: Identificación y registro.</a:t>
            </a:r>
          </a:p>
          <a:p>
            <a:endParaRPr lang="es-ES_tradnl" noProof="0" dirty="0"/>
          </a:p>
        </p:txBody>
      </p:sp>
      <p:sp>
        <p:nvSpPr>
          <p:cNvPr id="3" name="Slide Image Placeholder 2">
            <a:extLst>
              <a:ext uri="{FF2B5EF4-FFF2-40B4-BE49-F238E27FC236}">
                <a16:creationId xmlns:a16="http://schemas.microsoft.com/office/drawing/2014/main" id="{96E42710-B74E-0F13-ED5E-53AB8273D1D6}"/>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3C08A72D-896A-6E83-ED25-0F855632E7A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a:t>
            </a:fld>
            <a:endParaRPr lang="en-US" sz="1200" dirty="0">
              <a:latin typeface="+mn-lt"/>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ADAPTAR AL CONTEXTO</a:t>
            </a:r>
          </a:p>
          <a:p>
            <a:r>
              <a:rPr lang="es-ES_tradnl" noProof="0" dirty="0"/>
              <a:t>Los requisitos y edad para la obtención del consentimiento de los padres dependerá de la legislación de cada país.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noProof="0" dirty="0"/>
              <a:t>______________________________________________________________________________</a:t>
            </a:r>
          </a:p>
          <a:p>
            <a:endParaRPr lang="es-ES_tradnl" noProof="0" dirty="0"/>
          </a:p>
          <a:p>
            <a:pPr marL="0" indent="0">
              <a:buNone/>
            </a:pPr>
            <a:r>
              <a:rPr lang="es-ES_tradnl" b="1" noProof="0" dirty="0"/>
              <a:t>EXPLICAR</a:t>
            </a:r>
          </a:p>
          <a:p>
            <a:r>
              <a:rPr lang="es-ES_tradnl" noProof="0" dirty="0"/>
              <a:t>Guíe a los/as participantes a la </a:t>
            </a:r>
            <a:r>
              <a:rPr lang="es-ES_tradnl" b="1" noProof="0" dirty="0"/>
              <a:t>página 92 del Cuaderno de ejercicios: Definiciones de asentimiento y consentimiento informado</a:t>
            </a:r>
          </a:p>
          <a:p>
            <a:r>
              <a:rPr lang="es-ES_tradnl" noProof="0" dirty="0"/>
              <a:t>Presente el contenido de la diapositiva.</a:t>
            </a:r>
          </a:p>
          <a:p>
            <a:r>
              <a:rPr lang="es-ES_tradnl" i="1" noProof="0" dirty="0"/>
              <a:t>La “capacidad” se refiere a la habilidad para utilizar y comprender la información con el fin de:</a:t>
            </a:r>
          </a:p>
          <a:p>
            <a:pPr lvl="1"/>
            <a:r>
              <a:rPr lang="es-ES_tradnl" i="1" noProof="0" dirty="0"/>
              <a:t>Tomar decisiones </a:t>
            </a:r>
          </a:p>
          <a:p>
            <a:pPr lvl="1"/>
            <a:r>
              <a:rPr lang="es-ES_tradnl" i="1" noProof="0" dirty="0"/>
              <a:t>Argumentar por qué se toma una decisión</a:t>
            </a:r>
          </a:p>
          <a:p>
            <a:r>
              <a:rPr lang="es-ES_tradnl" i="1" noProof="0" dirty="0"/>
              <a:t>Decimos que una persona “no está en capacidad”, cuando es incapaz de comprender y de utilizar la información para tomar sus propias decisiones.</a:t>
            </a:r>
          </a:p>
          <a:p>
            <a:pPr lvl="1"/>
            <a:r>
              <a:rPr lang="es-ES_tradnl" i="1" noProof="0" dirty="0"/>
              <a:t>Por ejemplo, porque es muy joven.</a:t>
            </a:r>
          </a:p>
          <a:p>
            <a:pPr lvl="1"/>
            <a:r>
              <a:rPr lang="es-ES_tradnl" i="1" noProof="0" dirty="0"/>
              <a:t>Por ejemplo, debido a una incapacidad o trastorno mental.</a:t>
            </a:r>
          </a:p>
          <a:p>
            <a:r>
              <a:rPr lang="es-ES_tradnl" i="1" noProof="0" dirty="0"/>
              <a:t>Dependiendo de la legislación local, el consentimiento de los padres es obligatorio hasta cierta edad. </a:t>
            </a:r>
          </a:p>
          <a:p>
            <a:pPr lvl="1"/>
            <a:r>
              <a:rPr lang="es-ES_tradnl" i="1" noProof="0" dirty="0"/>
              <a:t>Desde el punto de vista legal, se considera que hasta cierta edad los menores no están en capacidad para tomar decisiones sobre su futuro. </a:t>
            </a:r>
          </a:p>
          <a:p>
            <a:pPr lvl="0"/>
            <a:r>
              <a:rPr lang="es-ES_tradnl" i="1" noProof="0" dirty="0"/>
              <a:t>Por regla general, ante la ausencia de leyes claras o ante el incumplimiento de las mismas, los menores de 13 años deben contar con el consentimiento de sus cuidadores. </a:t>
            </a:r>
          </a:p>
          <a:p>
            <a:pPr lvl="1"/>
            <a:r>
              <a:rPr lang="es-ES_tradnl" i="1" noProof="0" dirty="0"/>
              <a:t>No obstante, hay múltiples factores además de la edad del menor que se deben tener en cuenta (p. ej., la etapa de desarrollo, la relevancia de la decisión/medida, etc.</a:t>
            </a:r>
          </a:p>
        </p:txBody>
      </p:sp>
      <p:sp>
        <p:nvSpPr>
          <p:cNvPr id="6" name="Slide Image Placeholder 5">
            <a:extLst>
              <a:ext uri="{FF2B5EF4-FFF2-40B4-BE49-F238E27FC236}">
                <a16:creationId xmlns:a16="http://schemas.microsoft.com/office/drawing/2014/main" id="{A0B46429-96AB-5B31-9C8D-A5FD91C3E259}"/>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55E5D002-9E4C-5E17-5EC0-38E113C4CF6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20</a:t>
            </a:fld>
            <a:endParaRPr lang="en-US" sz="1200" dirty="0">
              <a:latin typeface="+mn-lt"/>
            </a:endParaRPr>
          </a:p>
        </p:txBody>
      </p:sp>
    </p:spTree>
    <p:extLst>
      <p:ext uri="{BB962C8B-B14F-4D97-AF65-F5344CB8AC3E}">
        <p14:creationId xmlns:p14="http://schemas.microsoft.com/office/powerpoint/2010/main" val="84240554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EXPLICAR</a:t>
            </a:r>
          </a:p>
          <a:p>
            <a:r>
              <a:rPr lang="es-ES_tradnl" noProof="0" dirty="0"/>
              <a:t>Presente el contenido de la diapositiva.</a:t>
            </a:r>
          </a:p>
          <a:p>
            <a:r>
              <a:rPr lang="es-ES_tradnl" i="1" noProof="0" dirty="0"/>
              <a:t>Los/as asistentes sociales deben asegurarse de que los/as menores y sus familias participen en las decisiones clave y den su asentimiento o consentimiento. </a:t>
            </a:r>
          </a:p>
          <a:p>
            <a:r>
              <a:rPr lang="es-ES_tradnl" i="1" noProof="0" dirty="0"/>
              <a:t>La participación de los/as menores contribuye a generar confianza, esperanza y sentido de pertenencia.</a:t>
            </a:r>
          </a:p>
          <a:p>
            <a:r>
              <a:rPr lang="es-ES_tradnl" i="1" noProof="0" dirty="0"/>
              <a:t>Esto también permite a los/as menores pensar en sus fortalezas (puntos fuertes) y en la posibilidad de que haya un cambio positivo.</a:t>
            </a:r>
          </a:p>
          <a:p>
            <a:r>
              <a:rPr lang="es-ES_tradnl" i="1" noProof="0" dirty="0"/>
              <a:t>¿Alguien tiene alguna pregunta o necesita alguna aclaración sobre estos términos?</a:t>
            </a:r>
          </a:p>
        </p:txBody>
      </p:sp>
      <p:sp>
        <p:nvSpPr>
          <p:cNvPr id="6" name="Slide Image Placeholder 5">
            <a:extLst>
              <a:ext uri="{FF2B5EF4-FFF2-40B4-BE49-F238E27FC236}">
                <a16:creationId xmlns:a16="http://schemas.microsoft.com/office/drawing/2014/main" id="{2B342D56-7596-F8F3-E277-A6A4386041E8}"/>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660E2925-E3E9-C275-C04B-DBD5B92877AB}"/>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21</a:t>
            </a:fld>
            <a:endParaRPr lang="en-US" sz="1200" dirty="0">
              <a:latin typeface="+mn-lt"/>
            </a:endParaRPr>
          </a:p>
        </p:txBody>
      </p:sp>
    </p:spTree>
    <p:extLst>
      <p:ext uri="{BB962C8B-B14F-4D97-AF65-F5344CB8AC3E}">
        <p14:creationId xmlns:p14="http://schemas.microsoft.com/office/powerpoint/2010/main" val="187211247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sz="1100" b="1" noProof="0" dirty="0"/>
              <a:t>INTRODUCCIÓN</a:t>
            </a:r>
          </a:p>
          <a:p>
            <a:r>
              <a:rPr lang="es-ES_tradnl" sz="1100" i="1" noProof="0" dirty="0"/>
              <a:t>Los niños deben recibir información sobre la gestión de casos antes de solicitar su asentimiento o consentimiento. </a:t>
            </a:r>
          </a:p>
          <a:p>
            <a:r>
              <a:rPr lang="es-ES_tradnl" sz="1100" i="1" noProof="0" dirty="0"/>
              <a:t>Solo entonces podrán tomar una decisión con conocimiento de causa o expresar su voluntad de participar con conocimiento de causa.</a:t>
            </a:r>
          </a:p>
          <a:p>
            <a:r>
              <a:rPr lang="es-ES_tradnl" sz="1100" noProof="0" dirty="0"/>
              <a:t>Guíe a los/as participantes a la </a:t>
            </a:r>
            <a:r>
              <a:rPr lang="es-ES_tradnl" sz="1100" b="1" noProof="0" dirty="0"/>
              <a:t>página 93 del Cuaderno de ejercicios: </a:t>
            </a:r>
            <a:r>
              <a:rPr lang="es-ES_tradnl" sz="1100" b="1" i="1" noProof="0" dirty="0"/>
              <a:t>Informado</a:t>
            </a:r>
            <a:r>
              <a:rPr lang="es-ES_tradnl" sz="1100" b="1" noProof="0" dirty="0"/>
              <a:t> – “Toda la información necesaria”.</a:t>
            </a:r>
          </a:p>
          <a:p>
            <a:pPr lvl="0"/>
            <a:r>
              <a:rPr lang="es-ES_tradnl" sz="1100" i="1" noProof="0" dirty="0"/>
              <a:t>En sus cuadernos de ejercicios, hagan una lista con toda la información con la que deban contar los/as menores.</a:t>
            </a:r>
          </a:p>
          <a:p>
            <a:pPr marL="0" indent="0">
              <a:buNone/>
            </a:pPr>
            <a:endParaRPr lang="es-ES_tradnl" sz="1100" noProof="0" dirty="0"/>
          </a:p>
          <a:p>
            <a:pPr marL="0" indent="0">
              <a:buNone/>
            </a:pPr>
            <a:r>
              <a:rPr lang="es-ES_tradnl" sz="1100" b="1" noProof="0" dirty="0"/>
              <a:t>ACTIVIDAD INDIVIDUAL (10 minutos)</a:t>
            </a:r>
          </a:p>
          <a:p>
            <a:pPr marL="0" indent="0">
              <a:buNone/>
            </a:pPr>
            <a:endParaRPr lang="es-ES_tradnl" sz="1100" b="1" noProof="0" dirty="0"/>
          </a:p>
          <a:p>
            <a:pPr marL="0" indent="0">
              <a:buNone/>
            </a:pPr>
            <a:r>
              <a:rPr lang="es-ES_tradnl" sz="1100" b="1" noProof="0" dirty="0"/>
              <a:t>DEBATE GENERAL (5 minutos)</a:t>
            </a:r>
          </a:p>
          <a:p>
            <a:r>
              <a:rPr lang="es-ES_tradnl" sz="1100" noProof="0" dirty="0"/>
              <a:t>Invite a varios/as voluntarios/as a:</a:t>
            </a:r>
          </a:p>
          <a:p>
            <a:pPr lvl="1"/>
            <a:r>
              <a:rPr lang="es-ES_tradnl" sz="1100" noProof="0" dirty="0"/>
              <a:t>Leer sus listas </a:t>
            </a:r>
          </a:p>
          <a:p>
            <a:pPr lvl="1"/>
            <a:r>
              <a:rPr lang="es-ES_tradnl" sz="1100" noProof="0" dirty="0"/>
              <a:t>Explicar por qué creen que es importante compartir esta información con el/la menor.</a:t>
            </a:r>
          </a:p>
          <a:p>
            <a:r>
              <a:rPr lang="es-ES_tradnl" sz="1100" noProof="0" dirty="0"/>
              <a:t>Repase sus respuestas y compleméntelas a partir de lo siguiente: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sz="1100" noProof="0" dirty="0"/>
              <a:t>______________________________________________________________________________</a:t>
            </a:r>
          </a:p>
          <a:p>
            <a:pPr marL="0" indent="0">
              <a:buNone/>
            </a:pPr>
            <a:endParaRPr lang="es-ES_tradnl" sz="1100" noProof="0" dirty="0"/>
          </a:p>
          <a:p>
            <a:pPr marL="0" indent="0">
              <a:buNone/>
            </a:pPr>
            <a:r>
              <a:rPr lang="es-ES_tradnl" sz="1100" b="1" noProof="0" dirty="0"/>
              <a:t>POSIBLES RESPUESTAS</a:t>
            </a:r>
          </a:p>
          <a:p>
            <a:pPr lvl="0"/>
            <a:r>
              <a:rPr lang="es-ES_tradnl" sz="1100" noProof="0" dirty="0"/>
              <a:t>Nombre del/de la asistente social y cómo ponerse en contacto con él/ella.</a:t>
            </a:r>
          </a:p>
          <a:p>
            <a:pPr lvl="0"/>
            <a:r>
              <a:rPr lang="es-ES_tradnl" sz="1100" noProof="0" dirty="0"/>
              <a:t>El propósito y el proceso de gestión de casos, así como los principios que que deben cumplirse.</a:t>
            </a:r>
          </a:p>
          <a:p>
            <a:pPr lvl="0"/>
            <a:r>
              <a:rPr lang="es-ES_tradnl" sz="1100" noProof="0" dirty="0"/>
              <a:t>El rol y la responsabilidad del asistente social y del menor en el proceso de gestión del caso.</a:t>
            </a:r>
          </a:p>
          <a:p>
            <a:pPr lvl="0"/>
            <a:r>
              <a:rPr lang="es-ES_tradnl" sz="1100" noProof="0" dirty="0"/>
              <a:t>Qué información se debe almacenar y por qué, al igual que la forma y el tiempo durante el que esta información deberá ser almacenada, de acuerdo con los protocolos de protección de datos para garantizar la confidencialidad.</a:t>
            </a:r>
          </a:p>
          <a:p>
            <a:pPr lvl="0"/>
            <a:r>
              <a:rPr lang="es-ES_tradnl" sz="1100" noProof="0" dirty="0"/>
              <a:t>La información o datos no identificables que podría ser necesario compartir con terceros con fines informativos. </a:t>
            </a:r>
          </a:p>
          <a:p>
            <a:pPr lvl="0"/>
            <a:r>
              <a:rPr lang="es-ES_tradnl" sz="1100" noProof="0" dirty="0"/>
              <a:t>La posibilidad de consultar su expediente o pedir una copia en cualquier momento del proceso.</a:t>
            </a:r>
          </a:p>
          <a:p>
            <a:pPr lvl="0"/>
            <a:r>
              <a:rPr lang="es-ES_tradnl" sz="1100" noProof="0" dirty="0"/>
              <a:t>Qué información se debe almacenar y por qué puede ser necesario compartirla con terceros; cómo se compartirá esa información de acuerdo con los protocolos de intercambio de información para garantizar la confidencialidad.</a:t>
            </a:r>
          </a:p>
          <a:p>
            <a:pPr lvl="0"/>
            <a:r>
              <a:rPr lang="es-ES_tradnl" sz="1100" noProof="0" dirty="0"/>
              <a:t>La posibilidad de especificar qué información no desean compartir y con quién no desean que se comparta.</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sz="1100" noProof="0" dirty="0"/>
              <a:t>Se debe informar que, en algunas ocasiones, puede ser necesario compartir información sin su consentimiento, por ejemplo, si él/la menor u otras personas corren riesgo de sufrir daños significativos. En caso tal, se le informará si llega a ser necesario.</a:t>
            </a:r>
          </a:p>
        </p:txBody>
      </p:sp>
      <p:sp>
        <p:nvSpPr>
          <p:cNvPr id="6" name="Slide Image Placeholder 5">
            <a:extLst>
              <a:ext uri="{FF2B5EF4-FFF2-40B4-BE49-F238E27FC236}">
                <a16:creationId xmlns:a16="http://schemas.microsoft.com/office/drawing/2014/main" id="{3C2A8EFB-61DE-2E2B-BE82-15B01D42E1D9}"/>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0521F5EE-CDAE-AA46-3024-56603D6A8D2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22</a:t>
            </a:fld>
            <a:endParaRPr lang="en-US" sz="1200" dirty="0">
              <a:latin typeface="+mn-lt"/>
            </a:endParaRPr>
          </a:p>
        </p:txBody>
      </p:sp>
    </p:spTree>
    <p:extLst>
      <p:ext uri="{BB962C8B-B14F-4D97-AF65-F5344CB8AC3E}">
        <p14:creationId xmlns:p14="http://schemas.microsoft.com/office/powerpoint/2010/main" val="415784048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i="0" noProof="0" dirty="0"/>
              <a:t>INTRODUCCIÓN</a:t>
            </a:r>
          </a:p>
          <a:p>
            <a:r>
              <a:rPr lang="es-ES_tradnl" i="1" noProof="0" dirty="0"/>
              <a:t>Hemos visto que se debe solicitar el asentimiento informado de los/as menores que tengan la edad y la madurez necesarias para participar en la toma de decisiones. </a:t>
            </a:r>
          </a:p>
          <a:p>
            <a:r>
              <a:rPr lang="es-ES_tradnl" i="1" noProof="0" dirty="0"/>
              <a:t>Ahora haremos un quiz en el que ustedes tendrán que determinar si se debe solicitar el asentimiento o el consentimiento informado en función de los casos planteados.</a:t>
            </a:r>
          </a:p>
          <a:p>
            <a:r>
              <a:rPr lang="es-ES_tradnl" noProof="0" dirty="0"/>
              <a:t>Guíe a los/as participantes a la </a:t>
            </a:r>
            <a:r>
              <a:rPr lang="es-ES_tradnl" b="1" noProof="0" dirty="0"/>
              <a:t>página 94 del Cuaderno de ejercicios: ¿Asentimiento o consentimiento informado?</a:t>
            </a:r>
          </a:p>
          <a:p>
            <a:r>
              <a:rPr lang="es-ES_tradnl" i="1" noProof="0" dirty="0"/>
              <a:t>En sus cuadernos de ejercicios y de forma individual:</a:t>
            </a:r>
          </a:p>
          <a:p>
            <a:pPr lvl="1"/>
            <a:r>
              <a:rPr lang="es-ES_tradnl" i="1" noProof="0" dirty="0"/>
              <a:t>Lean los escenarios/casos planteados. </a:t>
            </a:r>
          </a:p>
          <a:p>
            <a:pPr lvl="1"/>
            <a:r>
              <a:rPr lang="es-ES_tradnl" i="1" noProof="0" dirty="0"/>
              <a:t>Seleccionen la casilla correcta (asentimiento informado o consentimiento informado).</a:t>
            </a:r>
          </a:p>
          <a:p>
            <a:pPr lvl="1"/>
            <a:r>
              <a:rPr lang="es-ES_tradnl" i="1" noProof="0" dirty="0"/>
              <a:t>Escriban las razones por las que creen que se debe solicitar el asentimiento o el consentimiento informado. </a:t>
            </a:r>
          </a:p>
          <a:p>
            <a:endParaRPr lang="es-ES_tradnl" noProof="0" dirty="0"/>
          </a:p>
          <a:p>
            <a:pPr marL="0" indent="0">
              <a:buNone/>
            </a:pPr>
            <a:r>
              <a:rPr lang="es-ES_tradnl" b="1" noProof="0" dirty="0"/>
              <a:t>ACTIVIDAD INDIVIDUAL (10 minutos)</a:t>
            </a:r>
          </a:p>
          <a:p>
            <a:pPr marL="0" indent="0">
              <a:buNone/>
            </a:pPr>
            <a:endParaRPr lang="es-ES_tradnl" b="1" noProof="0" dirty="0"/>
          </a:p>
          <a:p>
            <a:pPr marL="0" indent="0">
              <a:buNone/>
            </a:pPr>
            <a:r>
              <a:rPr lang="es-ES_tradnl" b="1" noProof="0" dirty="0"/>
              <a:t>DEBATE GENERAL (5 minutos)</a:t>
            </a:r>
          </a:p>
          <a:p>
            <a:r>
              <a:rPr lang="es-ES_tradnl" noProof="0" dirty="0"/>
              <a:t>Para cada uno de los casos planteados:</a:t>
            </a:r>
          </a:p>
          <a:p>
            <a:pPr lvl="1"/>
            <a:r>
              <a:rPr lang="es-ES_tradnl" noProof="0" dirty="0"/>
              <a:t>Invite a un/a voluntario/a a leer el escenario, compartir su respuesta (asentimiento o consentimiento informado) y explicar su respuesta. </a:t>
            </a:r>
          </a:p>
          <a:p>
            <a:pPr lvl="1"/>
            <a:r>
              <a:rPr lang="es-ES_tradnl" noProof="0" dirty="0"/>
              <a:t>Repase las respuestas y complemente a partir de lo siguiente:</a:t>
            </a:r>
          </a:p>
          <a:p>
            <a:pPr marL="0" indent="0">
              <a:buNone/>
            </a:pPr>
            <a:r>
              <a:rPr lang="es-ES_tradnl" noProof="0" dirty="0"/>
              <a:t>______________________________________________________________________________</a:t>
            </a:r>
          </a:p>
          <a:p>
            <a:pPr marL="0" indent="0">
              <a:buNone/>
            </a:pPr>
            <a:endParaRPr lang="es-ES_tradnl" noProof="0" dirty="0"/>
          </a:p>
          <a:p>
            <a:pPr marL="0" indent="0">
              <a:buNone/>
            </a:pPr>
            <a:r>
              <a:rPr lang="es-ES_tradnl" b="1" noProof="0" dirty="0"/>
              <a:t>RESPUESTAS</a:t>
            </a:r>
          </a:p>
          <a:p>
            <a:pPr lvl="0"/>
            <a:r>
              <a:rPr lang="es-ES_tradnl" noProof="0" dirty="0"/>
              <a:t>Escenario 1 (Saleh, niño de 3 años) = asentimiento informado </a:t>
            </a:r>
          </a:p>
          <a:p>
            <a:pPr lvl="1"/>
            <a:r>
              <a:rPr lang="es-ES_tradnl" noProof="0" dirty="0"/>
              <a:t>Aunque Saleh es muy pequeño, es probable que pueda dar su asentimiento de forma verbal. </a:t>
            </a:r>
          </a:p>
          <a:p>
            <a:pPr lvl="1"/>
            <a:r>
              <a:rPr lang="es-ES_tradnl" noProof="0" dirty="0"/>
              <a:t>El/la asistente social debe explicarle por qué es necesario un tratamiento médico, qué ocurrirá y por qué, empleando siempre un lenguaje acorde a la edad del menor.</a:t>
            </a:r>
          </a:p>
          <a:p>
            <a:pPr lvl="0"/>
            <a:endParaRPr lang="es-ES_tradnl" noProof="0" dirty="0"/>
          </a:p>
          <a:p>
            <a:pPr marL="0" lvl="0" indent="0">
              <a:buNone/>
            </a:pPr>
            <a:r>
              <a:rPr lang="es-ES_tradnl" b="1" noProof="0" dirty="0"/>
              <a:t>CONTINÚA EN LA SIGUIENTE DIAPOSITIVA </a:t>
            </a:r>
            <a:r>
              <a:rPr lang="es-ES_tradnl" b="1" noProof="0" dirty="0">
                <a:sym typeface="Wingdings" panose="05000000000000000000" pitchFamily="2" charset="2"/>
              </a:rPr>
              <a:t></a:t>
            </a:r>
            <a:endParaRPr lang="es-ES_tradnl" b="1" noProof="0" dirty="0"/>
          </a:p>
        </p:txBody>
      </p:sp>
      <p:sp>
        <p:nvSpPr>
          <p:cNvPr id="6" name="Slide Image Placeholder 5">
            <a:extLst>
              <a:ext uri="{FF2B5EF4-FFF2-40B4-BE49-F238E27FC236}">
                <a16:creationId xmlns:a16="http://schemas.microsoft.com/office/drawing/2014/main" id="{E48A6FD4-0FBF-D1E1-41BB-EB0F6A9E36FA}"/>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9FA89DB4-19DC-8308-82CF-F3230C92520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23</a:t>
            </a:fld>
            <a:endParaRPr lang="en-US" sz="1200" dirty="0">
              <a:latin typeface="+mn-lt"/>
            </a:endParaRPr>
          </a:p>
        </p:txBody>
      </p:sp>
    </p:spTree>
    <p:extLst>
      <p:ext uri="{BB962C8B-B14F-4D97-AF65-F5344CB8AC3E}">
        <p14:creationId xmlns:p14="http://schemas.microsoft.com/office/powerpoint/2010/main" val="381528705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8" y="460375"/>
            <a:ext cx="6143625" cy="9211334"/>
          </a:xfrm>
        </p:spPr>
        <p:txBody>
          <a:bodyPr/>
          <a:lstStyle/>
          <a:p>
            <a:pPr lvl="0"/>
            <a:r>
              <a:rPr lang="es-ES_tradnl" noProof="0" dirty="0"/>
              <a:t>Escenario 2 (Selim, chico de 17 años) = asentimiento informado</a:t>
            </a:r>
          </a:p>
          <a:p>
            <a:pPr lvl="1"/>
            <a:r>
              <a:rPr lang="es-ES_tradnl" noProof="0" dirty="0"/>
              <a:t>Selim parece tener la edad y la madurez necesarias para dar su asentimiento informado por escrito. </a:t>
            </a:r>
          </a:p>
          <a:p>
            <a:pPr lvl="1"/>
            <a:r>
              <a:rPr lang="es-ES_tradnl" noProof="0" dirty="0"/>
              <a:t>El/la asistente social debe asegurarse de que Selim tenga la información necesaria sobre las opciones de reunificación familiar que se le ofrezcan con el fin de tomar una decisión. </a:t>
            </a:r>
          </a:p>
          <a:p>
            <a:pPr lvl="1"/>
            <a:r>
              <a:rPr lang="es-ES_tradnl" noProof="0" dirty="0"/>
              <a:t>Si es apropiado y seguro, también podría solicitar el consentimiento de los padres.</a:t>
            </a:r>
          </a:p>
          <a:p>
            <a:pPr lvl="0"/>
            <a:r>
              <a:rPr lang="es-ES_tradnl" noProof="0" dirty="0"/>
              <a:t>Escenario 3 (</a:t>
            </a:r>
            <a:r>
              <a:rPr lang="es-ES_tradnl" noProof="0" dirty="0" err="1"/>
              <a:t>Khalid</a:t>
            </a:r>
            <a:r>
              <a:rPr lang="es-ES_tradnl" noProof="0" dirty="0"/>
              <a:t>, chico de 16 años) = asentimiento informado</a:t>
            </a:r>
          </a:p>
          <a:p>
            <a:pPr lvl="1"/>
            <a:r>
              <a:rPr lang="es-ES_tradnl" noProof="0" dirty="0"/>
              <a:t>Parece que la discapacidad de </a:t>
            </a:r>
            <a:r>
              <a:rPr lang="es-ES_tradnl" noProof="0" dirty="0" err="1"/>
              <a:t>Khalid</a:t>
            </a:r>
            <a:r>
              <a:rPr lang="es-ES_tradnl" noProof="0" dirty="0"/>
              <a:t> afecta a su capacidad para comprender la información y tomar decisiones. </a:t>
            </a:r>
          </a:p>
          <a:p>
            <a:pPr lvl="1"/>
            <a:r>
              <a:rPr lang="es-ES_tradnl" noProof="0" dirty="0"/>
              <a:t>Parece poco probable que, aún teniendo esa edad, pueda dar su consentimiento. Sin embargo, </a:t>
            </a:r>
            <a:r>
              <a:rPr lang="es-ES_tradnl" noProof="0" dirty="0" err="1"/>
              <a:t>Khalid</a:t>
            </a:r>
            <a:r>
              <a:rPr lang="es-ES_tradnl" noProof="0" dirty="0"/>
              <a:t> podría ser capaz de dar su consentimiento de forma verbal en función de su capacidad cognitiva y competencias comunicativas.</a:t>
            </a:r>
          </a:p>
        </p:txBody>
      </p:sp>
      <p:sp>
        <p:nvSpPr>
          <p:cNvPr id="2" name="Google Shape;725;p48:notes">
            <a:extLst>
              <a:ext uri="{FF2B5EF4-FFF2-40B4-BE49-F238E27FC236}">
                <a16:creationId xmlns:a16="http://schemas.microsoft.com/office/drawing/2014/main" id="{8AB2049E-DCC6-7412-567D-E25534F1768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24</a:t>
            </a:fld>
            <a:endParaRPr lang="en-US" sz="1200" dirty="0">
              <a:latin typeface="+mn-lt"/>
            </a:endParaRPr>
          </a:p>
        </p:txBody>
      </p:sp>
    </p:spTree>
    <p:extLst>
      <p:ext uri="{BB962C8B-B14F-4D97-AF65-F5344CB8AC3E}">
        <p14:creationId xmlns:p14="http://schemas.microsoft.com/office/powerpoint/2010/main" val="375980992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EXPLICAR</a:t>
            </a:r>
          </a:p>
          <a:p>
            <a:r>
              <a:rPr lang="es-ES_tradnl" i="1" noProof="0" dirty="0"/>
              <a:t>Los padres tienen derechos, deberes y responsabilidades con relación a sus hijos/as. </a:t>
            </a:r>
          </a:p>
          <a:p>
            <a:pPr lvl="1"/>
            <a:r>
              <a:rPr lang="es-ES_tradnl" i="1" noProof="0" dirty="0"/>
              <a:t>Los padres son los principales responsables de la crianza y desarrollo de sus hijos/as. Asimismo, deben protegerlos/as de cualquier daño y actuar en su beneficio. </a:t>
            </a:r>
          </a:p>
          <a:p>
            <a:pPr lvl="1"/>
            <a:r>
              <a:rPr lang="es-ES_tradnl" i="1" noProof="0" dirty="0"/>
              <a:t>Asimismo, los padres son los acudientes legales hasta que el/la menor alcance la mayoría de edad (18 años). </a:t>
            </a:r>
          </a:p>
          <a:p>
            <a:pPr lvl="0"/>
            <a:r>
              <a:rPr lang="es-ES_tradnl" i="1" noProof="0" dirty="0"/>
              <a:t>Por este motivo, a menos que la participación de los padres/cuidadores no redunde en el interés superior del menor en aspectos como su seguridad y bienestar, siempre se debe solicitar su consentimiento informado antes de iniciar los servicios de gestión de casos.</a:t>
            </a:r>
          </a:p>
          <a:p>
            <a:pPr lvl="1"/>
            <a:r>
              <a:rPr lang="es-ES_tradnl" i="1" noProof="0" dirty="0"/>
              <a:t>Por ejemplo: no es necesario solicitar el consentimiento del padre, la madre o el/la cuidador/a cuando son los autores de la violencia/maltrato. </a:t>
            </a:r>
          </a:p>
          <a:p>
            <a:endParaRPr lang="es-ES_tradnl" noProof="0" dirty="0"/>
          </a:p>
          <a:p>
            <a:pPr marL="0" indent="0">
              <a:buNone/>
            </a:pPr>
            <a:r>
              <a:rPr lang="es-ES_tradnl" b="1" noProof="0" dirty="0"/>
              <a:t>DEBATE GENERAL (5 minutos)</a:t>
            </a:r>
          </a:p>
          <a:p>
            <a:r>
              <a:rPr lang="es-ES_tradnl" i="1" noProof="0" dirty="0"/>
              <a:t>¿En qué casos no es necesario obtener el consentimiento informado de los padres?</a:t>
            </a:r>
          </a:p>
          <a:p>
            <a:pPr lvl="1"/>
            <a:r>
              <a:rPr lang="es-ES_tradnl" noProof="0" dirty="0"/>
              <a:t>Si los padres ya no están presentes (es decir, si el/la menor es huérfano/a o está separado/a).</a:t>
            </a:r>
          </a:p>
          <a:p>
            <a:pPr lvl="1"/>
            <a:r>
              <a:rPr lang="es-ES_tradnl" noProof="0" dirty="0"/>
              <a:t>Si los padres no están en capacidad de darlo.</a:t>
            </a:r>
          </a:p>
          <a:p>
            <a:pPr lvl="1"/>
            <a:r>
              <a:rPr lang="es-ES_tradnl" noProof="0" dirty="0"/>
              <a:t>Si existe la probabilidad de que los padres causen daño al menor y no actúen en su interés superior.</a:t>
            </a:r>
          </a:p>
          <a:p>
            <a:r>
              <a:rPr lang="es-ES_tradnl" noProof="0" dirty="0"/>
              <a:t>Repase las respuestas de los/as participantes y complemente según sea necesario.</a:t>
            </a:r>
          </a:p>
          <a:p>
            <a:r>
              <a:rPr lang="es-ES_tradnl" i="1" noProof="0" dirty="0"/>
              <a:t>Si un/a menor está separado/a de sus padres o estos han fallecido, puede solicitarse el consentimiento de las siguientes personas:</a:t>
            </a:r>
          </a:p>
          <a:p>
            <a:pPr lvl="1"/>
            <a:r>
              <a:rPr lang="es-ES_tradnl" i="1" noProof="0" dirty="0"/>
              <a:t>Miembros del núcleo familiar extenso o de la comunidad, según las costumbres locales.</a:t>
            </a:r>
          </a:p>
          <a:p>
            <a:pPr lvl="1"/>
            <a:r>
              <a:rPr lang="es-ES_tradnl" i="1" noProof="0" dirty="0"/>
              <a:t>Tutores/acudientes legales.</a:t>
            </a:r>
          </a:p>
          <a:p>
            <a:pPr lvl="1"/>
            <a:r>
              <a:rPr lang="es-ES_tradnl" i="1" noProof="0" dirty="0"/>
              <a:t>Otras personas legalmente responsables del / de la menor.</a:t>
            </a:r>
          </a:p>
          <a:p>
            <a:endParaRPr lang="es-ES_tradnl" noProof="0" dirty="0"/>
          </a:p>
          <a:p>
            <a:endParaRPr lang="es-ES_tradnl" noProof="0" dirty="0"/>
          </a:p>
        </p:txBody>
      </p:sp>
      <p:sp>
        <p:nvSpPr>
          <p:cNvPr id="6" name="Slide Image Placeholder 5">
            <a:extLst>
              <a:ext uri="{FF2B5EF4-FFF2-40B4-BE49-F238E27FC236}">
                <a16:creationId xmlns:a16="http://schemas.microsoft.com/office/drawing/2014/main" id="{F8C5F512-612C-FF36-9987-49F658FFF7FF}"/>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5E3FCEBA-AC61-17AB-B07B-8AC22DF5B29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25</a:t>
            </a:fld>
            <a:endParaRPr lang="en-US" sz="1200" dirty="0">
              <a:latin typeface="+mn-lt"/>
            </a:endParaRPr>
          </a:p>
        </p:txBody>
      </p:sp>
    </p:spTree>
    <p:extLst>
      <p:ext uri="{BB962C8B-B14F-4D97-AF65-F5344CB8AC3E}">
        <p14:creationId xmlns:p14="http://schemas.microsoft.com/office/powerpoint/2010/main" val="398599596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EXPLICAR</a:t>
            </a:r>
          </a:p>
          <a:p>
            <a:r>
              <a:rPr lang="es-ES_tradnl" noProof="0" dirty="0"/>
              <a:t>Guíe a los/as participantes a la </a:t>
            </a:r>
            <a:r>
              <a:rPr lang="es-ES_tradnl" b="1" noProof="0" dirty="0"/>
              <a:t>página 95 del Cuaderno de ejercicios: El asentimiento o consentimiento informado a distintas edades</a:t>
            </a:r>
          </a:p>
          <a:p>
            <a:r>
              <a:rPr lang="es-ES_tradnl" noProof="0" dirty="0"/>
              <a:t>Presente el contenido de la diapositiva.</a:t>
            </a:r>
          </a:p>
          <a:p>
            <a:r>
              <a:rPr lang="es-ES_tradnl" i="1" noProof="0" dirty="0"/>
              <a:t>¿Alguien tiene alguna pregunta o necesita alguna aclaración?</a:t>
            </a:r>
          </a:p>
        </p:txBody>
      </p:sp>
      <p:sp>
        <p:nvSpPr>
          <p:cNvPr id="6" name="Slide Image Placeholder 5">
            <a:extLst>
              <a:ext uri="{FF2B5EF4-FFF2-40B4-BE49-F238E27FC236}">
                <a16:creationId xmlns:a16="http://schemas.microsoft.com/office/drawing/2014/main" id="{2FA42C37-6696-FEF5-D96D-E5E4A2950D28}"/>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5B8C1A30-E66D-2B5A-3AD6-E999AA0C460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26</a:t>
            </a:fld>
            <a:endParaRPr lang="en-US" sz="1200" dirty="0">
              <a:latin typeface="+mn-lt"/>
            </a:endParaRPr>
          </a:p>
        </p:txBody>
      </p:sp>
    </p:spTree>
    <p:extLst>
      <p:ext uri="{BB962C8B-B14F-4D97-AF65-F5344CB8AC3E}">
        <p14:creationId xmlns:p14="http://schemas.microsoft.com/office/powerpoint/2010/main" val="371314293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EXPLICAR</a:t>
            </a:r>
          </a:p>
          <a:p>
            <a:r>
              <a:rPr lang="es-ES_tradnl" noProof="0" dirty="0"/>
              <a:t>Presente el contenido de la diapositiva.</a:t>
            </a:r>
          </a:p>
          <a:p>
            <a:r>
              <a:rPr lang="es-ES_tradnl" i="1" noProof="0" dirty="0"/>
              <a:t>¿Alguien tiene alguna pregunta o necesita alguna aclaración?</a:t>
            </a:r>
          </a:p>
        </p:txBody>
      </p:sp>
      <p:sp>
        <p:nvSpPr>
          <p:cNvPr id="6" name="Slide Image Placeholder 5">
            <a:extLst>
              <a:ext uri="{FF2B5EF4-FFF2-40B4-BE49-F238E27FC236}">
                <a16:creationId xmlns:a16="http://schemas.microsoft.com/office/drawing/2014/main" id="{2FA42C37-6696-FEF5-D96D-E5E4A2950D28}"/>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5B8C1A30-E66D-2B5A-3AD6-E999AA0C460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27</a:t>
            </a:fld>
            <a:endParaRPr lang="en-US" sz="1200" dirty="0">
              <a:latin typeface="+mn-lt"/>
            </a:endParaRPr>
          </a:p>
        </p:txBody>
      </p:sp>
    </p:spTree>
    <p:extLst>
      <p:ext uri="{BB962C8B-B14F-4D97-AF65-F5344CB8AC3E}">
        <p14:creationId xmlns:p14="http://schemas.microsoft.com/office/powerpoint/2010/main" val="76772744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i="0" noProof="0" dirty="0"/>
              <a:t>EXPLICAR</a:t>
            </a:r>
          </a:p>
          <a:p>
            <a:r>
              <a:rPr lang="es-ES_tradnl" i="1" noProof="0" dirty="0"/>
              <a:t>Es posible anular el consentimiento de los padres / cuidadores (es decir, proceder sin consentimiento):</a:t>
            </a:r>
          </a:p>
          <a:p>
            <a:pPr lvl="1"/>
            <a:r>
              <a:rPr lang="es-ES_tradnl" i="1" noProof="0" dirty="0"/>
              <a:t>Si hacerlo responde al interés superior del menor. </a:t>
            </a:r>
          </a:p>
          <a:p>
            <a:pPr lvl="1"/>
            <a:r>
              <a:rPr lang="es-ES_tradnl" i="1" noProof="0" dirty="0"/>
              <a:t>Si hacerlo está en consonancia con las leyes y el marco jurídico locales.</a:t>
            </a:r>
          </a:p>
          <a:p>
            <a:pPr lvl="0"/>
            <a:r>
              <a:rPr lang="es-ES_tradnl" i="1" noProof="0" dirty="0"/>
              <a:t>Puede no ser necesario involucrar a los padres o cuidadores:</a:t>
            </a:r>
          </a:p>
          <a:p>
            <a:pPr lvl="1"/>
            <a:r>
              <a:rPr lang="es-ES_tradnl" i="1" noProof="0" dirty="0"/>
              <a:t>Si es probable que causen daño al menor</a:t>
            </a:r>
          </a:p>
          <a:p>
            <a:pPr lvl="1"/>
            <a:r>
              <a:rPr lang="es-ES_tradnl" i="1" noProof="0" dirty="0"/>
              <a:t>Si ya están causándole daños. Por ejemplo:</a:t>
            </a:r>
          </a:p>
          <a:p>
            <a:pPr lvl="2"/>
            <a:r>
              <a:rPr lang="es-ES_tradnl" i="1" noProof="0" dirty="0"/>
              <a:t>Cuando permiten la violencia y los abusos contra el/la menor.</a:t>
            </a:r>
          </a:p>
          <a:p>
            <a:pPr lvl="2"/>
            <a:r>
              <a:rPr lang="es-ES_tradnl" i="1" noProof="0" dirty="0"/>
              <a:t>Cuando son los agresores.</a:t>
            </a:r>
          </a:p>
          <a:p>
            <a:pPr lvl="2"/>
            <a:r>
              <a:rPr lang="es-ES_tradnl" i="1" noProof="0" dirty="0"/>
              <a:t>Cuando puedan haber repercusiones negativas para el/la menor si se enteran de lo sucedido.</a:t>
            </a:r>
          </a:p>
          <a:p>
            <a:pPr lvl="2"/>
            <a:endParaRPr lang="es-ES_tradnl" noProof="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b="1" noProof="0" dirty="0"/>
              <a:t>INTRODUCCIÓN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noProof="0" dirty="0"/>
              <a:t>Guíe a los/as participantes a las </a:t>
            </a:r>
            <a:r>
              <a:rPr lang="es-ES_tradnl" b="1" noProof="0" dirty="0"/>
              <a:t>páginas 97-98 del Cuaderno de ejercicios: Estudio de caso - Consentimiento informado de los padres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noProof="0" dirty="0"/>
              <a:t>Divida a los participantes en 4 grupos.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noProof="0" dirty="0"/>
              <a:t>Asigne un caso práctico a cada grupo.</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i="1" noProof="0" dirty="0"/>
              <a:t>En sus grupos: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i="1" noProof="0" dirty="0"/>
              <a:t>Lean el caso práctico.</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i="1" noProof="0" dirty="0"/>
              <a:t>Piensen en posibles medidas y acciones que el/la asistente social pueda emprender en función del caso.</a:t>
            </a:r>
            <a:endParaRPr lang="es-ES_tradnl" b="1" i="1" noProof="0" dirty="0"/>
          </a:p>
          <a:p>
            <a:pPr marL="0" indent="0">
              <a:buNone/>
            </a:pPr>
            <a:endParaRPr lang="es-ES_tradnl" i="1" noProof="0" dirty="0"/>
          </a:p>
          <a:p>
            <a:pPr marL="0" indent="0">
              <a:buNone/>
            </a:pPr>
            <a:r>
              <a:rPr lang="es-ES_tradnl" b="1" noProof="0" dirty="0"/>
              <a:t>ACTIVIDAD EN GRUPO (15 minutos)</a:t>
            </a:r>
          </a:p>
          <a:p>
            <a:pPr marL="0" indent="0">
              <a:buNone/>
            </a:pPr>
            <a:endParaRPr lang="es-ES_tradnl" noProof="0" dirty="0"/>
          </a:p>
          <a:p>
            <a:pPr marL="0" indent="0">
              <a:buNone/>
            </a:pPr>
            <a:r>
              <a:rPr lang="es-ES_tradnl" b="1" noProof="0" dirty="0"/>
              <a:t>DEBATE GENERAL (20 minutos)</a:t>
            </a:r>
            <a:endParaRPr lang="es-ES_tradnl" noProof="0" dirty="0"/>
          </a:p>
          <a:p>
            <a:r>
              <a:rPr lang="es-ES_tradnl" noProof="0" dirty="0"/>
              <a:t>Para cada uno de los casos planteados:</a:t>
            </a:r>
          </a:p>
          <a:p>
            <a:pPr lvl="1"/>
            <a:r>
              <a:rPr lang="es-ES_tradnl" noProof="0" dirty="0"/>
              <a:t>Invite a un/a voluntario/a de cada grupo a compartir sus respuestas </a:t>
            </a:r>
          </a:p>
          <a:p>
            <a:pPr lvl="1"/>
            <a:r>
              <a:rPr lang="es-ES_tradnl" noProof="0" dirty="0"/>
              <a:t>Repase las respuestas y complemente a partir de lo siguiente:</a:t>
            </a:r>
          </a:p>
          <a:p>
            <a:pPr lvl="1"/>
            <a:endParaRPr lang="es-ES_tradnl" noProof="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noProof="0" dirty="0"/>
              <a:t>______________________________________________________________________________</a:t>
            </a:r>
          </a:p>
          <a:p>
            <a:pPr marL="0" indent="0">
              <a:buNone/>
            </a:pPr>
            <a:endParaRPr lang="es-ES_tradnl" noProof="0" dirty="0"/>
          </a:p>
          <a:p>
            <a:pPr marL="0" indent="0">
              <a:buNone/>
            </a:pPr>
            <a:r>
              <a:rPr lang="es-ES_tradnl" b="1" noProof="0" dirty="0"/>
              <a:t>CONTINÚA EN LA SIGUIENTE DIAPOSITIVA </a:t>
            </a:r>
            <a:r>
              <a:rPr lang="es-ES_tradnl" b="1" noProof="0" dirty="0">
                <a:sym typeface="Wingdings" panose="05000000000000000000" pitchFamily="2" charset="2"/>
              </a:rPr>
              <a:t></a:t>
            </a:r>
            <a:endParaRPr lang="es-ES_tradnl" b="1" noProof="0" dirty="0"/>
          </a:p>
        </p:txBody>
      </p:sp>
      <p:sp>
        <p:nvSpPr>
          <p:cNvPr id="6" name="Slide Image Placeholder 5">
            <a:extLst>
              <a:ext uri="{FF2B5EF4-FFF2-40B4-BE49-F238E27FC236}">
                <a16:creationId xmlns:a16="http://schemas.microsoft.com/office/drawing/2014/main" id="{20DC0406-6E5F-35A9-6307-18BD57D4C164}"/>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8BE5AC60-EE7A-ED4F-3B97-A95B6D6CA49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28</a:t>
            </a:fld>
            <a:endParaRPr lang="en-US" sz="1200" dirty="0">
              <a:latin typeface="+mn-lt"/>
            </a:endParaRPr>
          </a:p>
        </p:txBody>
      </p:sp>
    </p:spTree>
    <p:extLst>
      <p:ext uri="{BB962C8B-B14F-4D97-AF65-F5344CB8AC3E}">
        <p14:creationId xmlns:p14="http://schemas.microsoft.com/office/powerpoint/2010/main" val="194878474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8" y="460375"/>
            <a:ext cx="6143625" cy="9211334"/>
          </a:xfrm>
        </p:spPr>
        <p:txBody>
          <a:bodyPr/>
          <a:lstStyle/>
          <a:p>
            <a:pPr marL="0" indent="0">
              <a:buNone/>
            </a:pPr>
            <a:r>
              <a:rPr lang="es-ES_tradnl" b="1" noProof="0" dirty="0"/>
              <a:t>POSIBLES RESPUESTAS</a:t>
            </a:r>
          </a:p>
          <a:p>
            <a:pPr lvl="0"/>
            <a:r>
              <a:rPr lang="es-ES_tradnl" noProof="0" dirty="0"/>
              <a:t>Selim</a:t>
            </a:r>
          </a:p>
          <a:p>
            <a:pPr lvl="1"/>
            <a:r>
              <a:rPr lang="es-ES_tradnl" noProof="0" dirty="0"/>
              <a:t>Dialogar más con los padres, e intentar ganarse su confianza. </a:t>
            </a:r>
          </a:p>
          <a:p>
            <a:pPr lvl="1"/>
            <a:r>
              <a:rPr lang="es-ES_tradnl" noProof="0" dirty="0"/>
              <a:t>Si esto no funciona, Selim tiene 17 años, por lo que su consentimiento podría bastar para iniciar el proceso de gestión del caso.</a:t>
            </a:r>
          </a:p>
          <a:p>
            <a:pPr lvl="0"/>
            <a:r>
              <a:rPr lang="es-ES_tradnl" noProof="0" dirty="0"/>
              <a:t>Maimona</a:t>
            </a:r>
          </a:p>
          <a:p>
            <a:pPr lvl="1"/>
            <a:r>
              <a:rPr lang="es-ES_tradnl" noProof="0" dirty="0"/>
              <a:t>Identificar si alguien en el núcleo familiar extenso, un miembro de la comunidad (por costumbre local), los tutores/acudientes legales u otras personas legalmente responsables del menor pueden dar su consentimiento (p. ej., el líder de la comunidad podría hacerlo).</a:t>
            </a:r>
          </a:p>
        </p:txBody>
      </p:sp>
      <p:sp>
        <p:nvSpPr>
          <p:cNvPr id="2" name="Google Shape;725;p48:notes">
            <a:extLst>
              <a:ext uri="{FF2B5EF4-FFF2-40B4-BE49-F238E27FC236}">
                <a16:creationId xmlns:a16="http://schemas.microsoft.com/office/drawing/2014/main" id="{69A700CB-1461-DC69-6A9C-F564E0401FA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29</a:t>
            </a:fld>
            <a:endParaRPr lang="en-US" sz="1200" dirty="0">
              <a:latin typeface="+mn-lt"/>
            </a:endParaRPr>
          </a:p>
        </p:txBody>
      </p:sp>
    </p:spTree>
    <p:extLst>
      <p:ext uri="{BB962C8B-B14F-4D97-AF65-F5344CB8AC3E}">
        <p14:creationId xmlns:p14="http://schemas.microsoft.com/office/powerpoint/2010/main" val="22869473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Notes Placeholder 26">
            <a:extLst>
              <a:ext uri="{FF2B5EF4-FFF2-40B4-BE49-F238E27FC236}">
                <a16:creationId xmlns:a16="http://schemas.microsoft.com/office/drawing/2014/main" id="{7AE83261-9D11-B6A3-9B5C-C0625A4D432C}"/>
              </a:ext>
            </a:extLst>
          </p:cNvPr>
          <p:cNvSpPr>
            <a:spLocks noGrp="1"/>
          </p:cNvSpPr>
          <p:nvPr>
            <p:ph type="body" idx="1"/>
          </p:nvPr>
        </p:nvSpPr>
        <p:spPr/>
        <p:txBody>
          <a:bodyPr/>
          <a:lstStyle/>
          <a:p>
            <a:pPr marL="0" indent="0">
              <a:buNone/>
            </a:pPr>
            <a:r>
              <a:rPr lang="es-ES_tradnl" b="1" noProof="0" dirty="0"/>
              <a:t>EXPLICAR</a:t>
            </a:r>
          </a:p>
          <a:p>
            <a:r>
              <a:rPr lang="es-ES_tradnl" noProof="0" dirty="0"/>
              <a:t>Presente el contenido de la diapositiva.</a:t>
            </a:r>
          </a:p>
          <a:p>
            <a:r>
              <a:rPr lang="es-ES_tradnl" i="1" noProof="0" dirty="0"/>
              <a:t>Este módulo se centra en el primer paso de la gestión de casos:</a:t>
            </a:r>
          </a:p>
          <a:p>
            <a:pPr lvl="1"/>
            <a:r>
              <a:rPr lang="es-ES_tradnl" i="1" noProof="0" dirty="0"/>
              <a:t>La identificación y registro</a:t>
            </a:r>
          </a:p>
          <a:p>
            <a:pPr lvl="1"/>
            <a:r>
              <a:rPr lang="es-ES_tradnl" i="1" noProof="0" dirty="0"/>
              <a:t>Es decir, cómo identificar a los niños, niñas y adolescentes que necesitan gestión de casos y registrar su caso.</a:t>
            </a:r>
          </a:p>
          <a:p>
            <a:r>
              <a:rPr lang="es-ES_tradnl" i="0" noProof="0" dirty="0"/>
              <a:t>Consultar </a:t>
            </a:r>
            <a:r>
              <a:rPr lang="es-ES_tradnl" b="1" i="0" noProof="0" dirty="0"/>
              <a:t>la página X del Cuaderno de ejercicios.</a:t>
            </a:r>
          </a:p>
          <a:p>
            <a:pPr lvl="1"/>
            <a:r>
              <a:rPr lang="es-ES_tradnl" i="1" noProof="0" dirty="0"/>
              <a:t>Normas mínimas de protección de la infancia. </a:t>
            </a:r>
          </a:p>
          <a:p>
            <a:pPr lvl="1"/>
            <a:r>
              <a:rPr lang="es-ES_tradnl" i="1" noProof="0" dirty="0"/>
              <a:t>Directrices interinstitucionales para la gestión de casos.</a:t>
            </a:r>
          </a:p>
        </p:txBody>
      </p:sp>
      <p:sp>
        <p:nvSpPr>
          <p:cNvPr id="3" name="Slide Image Placeholder 2">
            <a:extLst>
              <a:ext uri="{FF2B5EF4-FFF2-40B4-BE49-F238E27FC236}">
                <a16:creationId xmlns:a16="http://schemas.microsoft.com/office/drawing/2014/main" id="{B297AE50-A66E-8E44-7F94-8040A7D3959F}"/>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7FE1057F-0352-A9ED-9A23-3771FBA70ED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a:t>
            </a:fld>
            <a:endParaRPr lang="en-US" sz="1200" dirty="0">
              <a:latin typeface="+mn-lt"/>
            </a:endParaRPr>
          </a:p>
        </p:txBody>
      </p:sp>
    </p:spTree>
    <p:extLst>
      <p:ext uri="{BB962C8B-B14F-4D97-AF65-F5344CB8AC3E}">
        <p14:creationId xmlns:p14="http://schemas.microsoft.com/office/powerpoint/2010/main" val="137896300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b="1" i="0" noProof="0" dirty="0"/>
              <a:t>INTRODUCCIÓN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i="1" noProof="0" dirty="0"/>
              <a:t>Hemos visto una serie de consideraciones que son fundamentales al obtener el consentimiento de menores en distintas edades, de sus padres o cuidadores.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i="1" noProof="0" dirty="0"/>
              <a:t>Ahora vamos a practicar cómo solicitar el consentimiento mediante un juego de rol.</a:t>
            </a:r>
          </a:p>
          <a:p>
            <a:r>
              <a:rPr lang="es-ES_tradnl" noProof="0" dirty="0"/>
              <a:t>Guíe a los/as participantes a las </a:t>
            </a:r>
            <a:r>
              <a:rPr lang="es-ES_tradnl" b="1" noProof="0" dirty="0"/>
              <a:t>páginas 99-100 del Cuaderno de ejercicios: Formulario de consentimiento/asentimiento</a:t>
            </a:r>
          </a:p>
          <a:p>
            <a:r>
              <a:rPr lang="es-ES_tradnl" i="1" noProof="0" dirty="0"/>
              <a:t>De forma individual:</a:t>
            </a:r>
          </a:p>
          <a:p>
            <a:pPr lvl="1"/>
            <a:r>
              <a:rPr lang="es-ES_tradnl" i="1" noProof="0" dirty="0"/>
              <a:t>Lean y revisen el formulario de consentimiento informado.</a:t>
            </a:r>
          </a:p>
          <a:p>
            <a:pPr lvl="1"/>
            <a:r>
              <a:rPr lang="es-ES_tradnl" i="1" noProof="0" dirty="0"/>
              <a:t>Hagan todas las preguntas que quieran.</a:t>
            </a:r>
          </a:p>
          <a:p>
            <a:endParaRPr lang="es-ES_tradnl" noProof="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b="1" i="0" noProof="0" dirty="0"/>
              <a:t>ACTIVIDAD INDIVIDUAL (10 minutos)</a:t>
            </a:r>
          </a:p>
          <a:p>
            <a:pPr marL="0" indent="0">
              <a:buNone/>
            </a:pPr>
            <a:endParaRPr lang="es-ES_tradnl" noProof="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b="1" i="0" noProof="0" dirty="0"/>
              <a:t>DEBATE GENERAL</a:t>
            </a:r>
            <a:endParaRPr lang="es-ES_tradnl" noProof="0" dirty="0"/>
          </a:p>
          <a:p>
            <a:r>
              <a:rPr lang="es-ES_tradnl" i="1" noProof="0" dirty="0"/>
              <a:t>¿Ha quedado claro el formulario?</a:t>
            </a:r>
          </a:p>
          <a:p>
            <a:r>
              <a:rPr lang="es-ES_tradnl" i="1" noProof="0" dirty="0"/>
              <a:t>¿Alguien tiene alguna pregunta o necesita alguna aclaración?</a:t>
            </a:r>
          </a:p>
        </p:txBody>
      </p:sp>
      <p:sp>
        <p:nvSpPr>
          <p:cNvPr id="6" name="Slide Image Placeholder 5">
            <a:extLst>
              <a:ext uri="{FF2B5EF4-FFF2-40B4-BE49-F238E27FC236}">
                <a16:creationId xmlns:a16="http://schemas.microsoft.com/office/drawing/2014/main" id="{DE51C01A-81E1-A0E0-B3C5-63800A5F7436}"/>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48C7D0EC-F5CF-8B22-46FC-8AC7F2E3339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30</a:t>
            </a:fld>
            <a:endParaRPr lang="en-US" sz="1200" dirty="0">
              <a:latin typeface="+mn-lt"/>
            </a:endParaRPr>
          </a:p>
        </p:txBody>
      </p:sp>
    </p:spTree>
    <p:extLst>
      <p:ext uri="{BB962C8B-B14F-4D97-AF65-F5344CB8AC3E}">
        <p14:creationId xmlns:p14="http://schemas.microsoft.com/office/powerpoint/2010/main" val="340006300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ADAPTAR AL CONTEXTO</a:t>
            </a:r>
          </a:p>
          <a:p>
            <a:r>
              <a:rPr lang="es-ES_tradnl" noProof="0" dirty="0"/>
              <a:t>Hay distintas alternativas para realizar este juego de rol y para adaptarlo a los/as participantes:</a:t>
            </a:r>
          </a:p>
          <a:p>
            <a:pPr marL="685800" lvl="1" indent="-228600">
              <a:buFont typeface="+mj-lt"/>
              <a:buAutoNum type="arabicPeriod"/>
            </a:pPr>
            <a:r>
              <a:rPr lang="es-ES_tradnl" noProof="0" dirty="0"/>
              <a:t>Que los/as facilitadores hagan una demostración del juego de rol y los/as participantes lo hagan después;   </a:t>
            </a:r>
          </a:p>
          <a:p>
            <a:pPr marL="685800" lvl="1" indent="-228600">
              <a:buFont typeface="+mj-lt"/>
              <a:buAutoNum type="arabicPeriod"/>
            </a:pPr>
            <a:r>
              <a:rPr lang="es-ES_tradnl" noProof="0" dirty="0"/>
              <a:t>Que los/as facilitadores inviten a 3 voluntarios/as a hacer la demostración;</a:t>
            </a:r>
          </a:p>
          <a:p>
            <a:pPr marL="685800" lvl="1" indent="-228600">
              <a:buFont typeface="+mj-lt"/>
              <a:buAutoNum type="arabicPeriod"/>
            </a:pPr>
            <a:r>
              <a:rPr lang="es-ES_tradnl" noProof="0" dirty="0"/>
              <a:t>Que el/la facilitadora divida a los/as participantes en grupos de 3, y que cada grupo practique el juego de rol.</a:t>
            </a:r>
            <a:endParaRPr lang="es-ES_tradnl" b="1" noProof="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noProof="0" dirty="0"/>
              <a:t>______________________________________________________________________________</a:t>
            </a:r>
          </a:p>
          <a:p>
            <a:pPr marL="0" indent="0">
              <a:buNone/>
            </a:pPr>
            <a:endParaRPr lang="es-ES_tradnl" b="1" noProof="0" dirty="0"/>
          </a:p>
          <a:p>
            <a:pPr marL="0" indent="0">
              <a:buNone/>
            </a:pPr>
            <a:r>
              <a:rPr lang="es-ES_tradnl" b="1" noProof="0" dirty="0"/>
              <a:t>JUEGO DE ROL (10 minutos)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noProof="0" dirty="0"/>
              <a:t>Guíe a los/as participantes a la </a:t>
            </a:r>
            <a:r>
              <a:rPr lang="es-ES_tradnl" b="1" noProof="0" dirty="0"/>
              <a:t>página 101 del Cuaderno de ejercicios: Juego de rol – consentimiento/asentimiento informado</a:t>
            </a:r>
          </a:p>
          <a:p>
            <a:r>
              <a:rPr lang="es-ES_tradnl" i="0" noProof="0" dirty="0"/>
              <a:t>Instrucciones para los/as participantes:</a:t>
            </a:r>
          </a:p>
          <a:p>
            <a:pPr lvl="1"/>
            <a:r>
              <a:rPr lang="es-ES_tradnl" i="1" noProof="0" dirty="0"/>
              <a:t>Hagan su mejor esfuerzo por participar en la actividad;</a:t>
            </a:r>
          </a:p>
          <a:p>
            <a:pPr lvl="1"/>
            <a:r>
              <a:rPr lang="es-ES_tradnl" i="1" noProof="0" dirty="0"/>
              <a:t>No sientan vergüenza;</a:t>
            </a:r>
          </a:p>
          <a:p>
            <a:pPr lvl="1"/>
            <a:r>
              <a:rPr lang="es-ES_tradnl" i="1" noProof="0" dirty="0"/>
              <a:t>Sean conscientes de la importancia de practicar cómo tener esta conversación. </a:t>
            </a:r>
            <a:endParaRPr lang="es-ES_tradnl" b="0" noProof="0" dirty="0"/>
          </a:p>
          <a:p>
            <a:pPr marL="171450" indent="-171450"/>
            <a:r>
              <a:rPr lang="es-ES_tradnl" b="0" noProof="0" dirty="0"/>
              <a:t>Los/as participantes deben escoger su personaje y prepararse antes de realizar la actividad.</a:t>
            </a:r>
          </a:p>
          <a:p>
            <a:pPr marL="0" indent="0">
              <a:buNone/>
            </a:pPr>
            <a:endParaRPr lang="es-ES_tradnl" noProof="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b="1" noProof="0" dirty="0"/>
              <a:t>DEBATE GENERAL (20 minutos)</a:t>
            </a:r>
          </a:p>
          <a:p>
            <a:pPr lvl="0"/>
            <a:r>
              <a:rPr lang="es-ES_tradnl" i="1" noProof="0" dirty="0"/>
              <a:t>¿Cómo adaptaron su lenguaje en función de la edad y la etapa de desarrollo del menor? </a:t>
            </a:r>
          </a:p>
          <a:p>
            <a:pPr lvl="0"/>
            <a:r>
              <a:rPr lang="es-ES_tradnl" i="1" noProof="0" dirty="0"/>
              <a:t>¿Qué frases pueden ser útiles al explicar la gestión de casos a una niña de 12 años como Amina?</a:t>
            </a:r>
          </a:p>
          <a:p>
            <a:pPr lvl="0"/>
            <a:r>
              <a:rPr lang="es-ES_tradnl" i="1" noProof="0" dirty="0"/>
              <a:t>¿Qué estrategias se pueden emplear para dar tranquilidad a la madre de Amina al explicarle que la información será tratada de forma confidencial?</a:t>
            </a:r>
          </a:p>
          <a:p>
            <a:r>
              <a:rPr lang="es-ES_tradnl" noProof="0" dirty="0"/>
              <a:t>Repase las respuestas de los/as participantes y complemente a partir de las orientaciones en la siguiente diapositiva.</a:t>
            </a:r>
          </a:p>
          <a:p>
            <a:endParaRPr lang="es-ES_tradnl" noProof="0" dirty="0"/>
          </a:p>
          <a:p>
            <a:endParaRPr lang="es-ES_tradnl" noProof="0" dirty="0"/>
          </a:p>
          <a:p>
            <a:endParaRPr lang="es-ES_tradnl" noProof="0" dirty="0"/>
          </a:p>
        </p:txBody>
      </p:sp>
      <p:sp>
        <p:nvSpPr>
          <p:cNvPr id="6" name="Slide Image Placeholder 5">
            <a:extLst>
              <a:ext uri="{FF2B5EF4-FFF2-40B4-BE49-F238E27FC236}">
                <a16:creationId xmlns:a16="http://schemas.microsoft.com/office/drawing/2014/main" id="{B26BF568-F1EF-F27C-2E73-AADE9E3C0EA5}"/>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D07DF9A8-F71C-EC7A-CF4A-D7C1B5D1D67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31</a:t>
            </a:fld>
            <a:endParaRPr lang="en-US" sz="1200" dirty="0">
              <a:latin typeface="+mn-lt"/>
            </a:endParaRPr>
          </a:p>
        </p:txBody>
      </p:sp>
    </p:spTree>
    <p:extLst>
      <p:ext uri="{BB962C8B-B14F-4D97-AF65-F5344CB8AC3E}">
        <p14:creationId xmlns:p14="http://schemas.microsoft.com/office/powerpoint/2010/main" val="347969148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EXPLICAR</a:t>
            </a:r>
          </a:p>
          <a:p>
            <a:r>
              <a:rPr lang="es-ES_tradnl" noProof="0" dirty="0"/>
              <a:t>Presente el contenido de la diapositiva.</a:t>
            </a:r>
          </a:p>
          <a:p>
            <a:r>
              <a:rPr lang="es-ES_tradnl" noProof="0" dirty="0"/>
              <a:t>Complemente a partir de los ejemplos en el juego de rol.</a:t>
            </a:r>
          </a:p>
        </p:txBody>
      </p:sp>
      <p:sp>
        <p:nvSpPr>
          <p:cNvPr id="6" name="Slide Image Placeholder 5">
            <a:extLst>
              <a:ext uri="{FF2B5EF4-FFF2-40B4-BE49-F238E27FC236}">
                <a16:creationId xmlns:a16="http://schemas.microsoft.com/office/drawing/2014/main" id="{3D42393E-631B-C2F2-A93A-19FA0030733C}"/>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9DAB1DD4-E637-AEC4-598C-6DFC95C3B11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32</a:t>
            </a:fld>
            <a:endParaRPr lang="en-US" sz="1200" dirty="0">
              <a:latin typeface="+mn-lt"/>
            </a:endParaRPr>
          </a:p>
        </p:txBody>
      </p:sp>
    </p:spTree>
    <p:extLst>
      <p:ext uri="{BB962C8B-B14F-4D97-AF65-F5344CB8AC3E}">
        <p14:creationId xmlns:p14="http://schemas.microsoft.com/office/powerpoint/2010/main" val="121682885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otes Placeholder 5">
            <a:extLst>
              <a:ext uri="{FF2B5EF4-FFF2-40B4-BE49-F238E27FC236}">
                <a16:creationId xmlns:a16="http://schemas.microsoft.com/office/drawing/2014/main" id="{109DB3E2-9ED8-0BFD-2C1E-E4BD1F280B9B}"/>
              </a:ext>
            </a:extLst>
          </p:cNvPr>
          <p:cNvSpPr>
            <a:spLocks noGrp="1"/>
          </p:cNvSpPr>
          <p:nvPr>
            <p:ph type="body" idx="1"/>
          </p:nvPr>
        </p:nvSpPr>
        <p:spPr/>
        <p:txBody>
          <a:bodyPr/>
          <a:lstStyle/>
          <a:p>
            <a:pPr marL="0" indent="0">
              <a:buNone/>
            </a:pPr>
            <a:r>
              <a:rPr lang="es-ES_tradnl" b="1" noProof="0" dirty="0"/>
              <a:t>EXPLICAR</a:t>
            </a:r>
          </a:p>
          <a:p>
            <a:r>
              <a:rPr lang="es-ES_tradnl" noProof="0" dirty="0"/>
              <a:t>Presente el contenido de la diapositiva.</a:t>
            </a:r>
          </a:p>
          <a:p>
            <a:r>
              <a:rPr lang="es-ES_tradnl" i="1" noProof="0" dirty="0"/>
              <a:t>¿Alguien tiene alguna pregunta o necesita alguna aclaración?</a:t>
            </a:r>
          </a:p>
          <a:p>
            <a:r>
              <a:rPr lang="es-ES_tradnl" i="1" noProof="0" dirty="0"/>
              <a:t>En la próxima sesión hablaremos sobre el registro de los casos, los criterios de admisión y los criterios de priorización. También haremos otro juego de rol y veremos otro formulario que hace parte de la gestión de casos. </a:t>
            </a:r>
          </a:p>
          <a:p>
            <a:endParaRPr lang="es-ES_tradnl" noProof="0" dirty="0"/>
          </a:p>
          <a:p>
            <a:pPr lvl="1"/>
            <a:endParaRPr lang="es-ES_tradnl" noProof="0" dirty="0"/>
          </a:p>
        </p:txBody>
      </p:sp>
      <p:sp>
        <p:nvSpPr>
          <p:cNvPr id="3" name="Slide Image Placeholder 2">
            <a:extLst>
              <a:ext uri="{FF2B5EF4-FFF2-40B4-BE49-F238E27FC236}">
                <a16:creationId xmlns:a16="http://schemas.microsoft.com/office/drawing/2014/main" id="{F1EF694E-EC6F-F2E9-C99C-909466C5FC18}"/>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A7E5F11C-0C22-AA5C-43A4-81514838F1D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33</a:t>
            </a:fld>
            <a:endParaRPr lang="en-US" sz="1200" dirty="0">
              <a:latin typeface="+mn-lt"/>
            </a:endParaRPr>
          </a:p>
        </p:txBody>
      </p:sp>
    </p:spTree>
    <p:extLst>
      <p:ext uri="{BB962C8B-B14F-4D97-AF65-F5344CB8AC3E}">
        <p14:creationId xmlns:p14="http://schemas.microsoft.com/office/powerpoint/2010/main" val="136999649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SESIÓN 4 </a:t>
            </a:r>
            <a:br>
              <a:rPr lang="es-ES_tradnl" b="1" noProof="0" dirty="0"/>
            </a:br>
            <a:r>
              <a:rPr lang="es-ES_tradnl" b="1" noProof="0" dirty="0"/>
              <a:t>DURACIÓN: 1h45</a:t>
            </a:r>
          </a:p>
          <a:p>
            <a:pPr marL="0" indent="0">
              <a:buNone/>
            </a:pPr>
            <a:r>
              <a:rPr lang="es-ES_tradnl" noProof="0" dirty="0"/>
              <a:t>______________________________________________________________________________</a:t>
            </a:r>
          </a:p>
          <a:p>
            <a:pPr marL="0" indent="0">
              <a:buNone/>
            </a:pPr>
            <a:endParaRPr lang="es-ES_tradnl" noProof="0" dirty="0"/>
          </a:p>
          <a:p>
            <a:pPr marL="0" indent="0">
              <a:buNone/>
            </a:pPr>
            <a:r>
              <a:rPr lang="es-ES_tradnl" b="1" noProof="0" dirty="0"/>
              <a:t>EXPLICAR</a:t>
            </a:r>
            <a:endParaRPr lang="es-ES_tradnl" noProof="0" dirty="0"/>
          </a:p>
          <a:p>
            <a:r>
              <a:rPr lang="es-ES_tradnl" i="1" noProof="0" dirty="0"/>
              <a:t>Se puede proceder a registrar un caso tras obtener el consentimiento/asentimiento informado. </a:t>
            </a:r>
          </a:p>
          <a:p>
            <a:r>
              <a:rPr lang="es-ES_tradnl" i="1" noProof="0" dirty="0"/>
              <a:t>En esta sesión veremos cómo llevar a cabo el registro del / de la menor, primer paso en la gestión de casos.</a:t>
            </a:r>
            <a:endParaRPr lang="es-ES_tradnl" noProof="0" dirty="0"/>
          </a:p>
        </p:txBody>
      </p:sp>
      <p:sp>
        <p:nvSpPr>
          <p:cNvPr id="6" name="Slide Image Placeholder 5">
            <a:extLst>
              <a:ext uri="{FF2B5EF4-FFF2-40B4-BE49-F238E27FC236}">
                <a16:creationId xmlns:a16="http://schemas.microsoft.com/office/drawing/2014/main" id="{646EA60E-5000-EC13-2173-87D2D33659E5}"/>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C937FF9B-6B98-F688-275A-EB150C55F262}"/>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34</a:t>
            </a:fld>
            <a:endParaRPr lang="en-US" sz="1200" dirty="0">
              <a:latin typeface="+mn-lt"/>
            </a:endParaRPr>
          </a:p>
        </p:txBody>
      </p:sp>
    </p:spTree>
    <p:extLst>
      <p:ext uri="{BB962C8B-B14F-4D97-AF65-F5344CB8AC3E}">
        <p14:creationId xmlns:p14="http://schemas.microsoft.com/office/powerpoint/2010/main" val="181863882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DEBATE GENERAL</a:t>
            </a:r>
          </a:p>
          <a:p>
            <a:r>
              <a:rPr lang="es-ES_tradnl" i="1" noProof="0" dirty="0"/>
              <a:t>Al hacer el registro, es necesario recopilar información básica sobre el/la menor. </a:t>
            </a:r>
          </a:p>
          <a:p>
            <a:r>
              <a:rPr lang="es-ES_tradnl" i="1" noProof="0" dirty="0"/>
              <a:t>Esta información básica es necesaria por tres razones:</a:t>
            </a:r>
          </a:p>
          <a:p>
            <a:pPr lvl="1"/>
            <a:r>
              <a:rPr lang="es-ES_tradnl" i="1" noProof="0" dirty="0"/>
              <a:t>Para determinar si el caso cumple los requisitos de admisión;</a:t>
            </a:r>
          </a:p>
          <a:p>
            <a:pPr lvl="1"/>
            <a:r>
              <a:rPr lang="es-ES_tradnl" i="1" noProof="0" dirty="0"/>
              <a:t>Para determinar el nivel de riesgo del/de la menor;</a:t>
            </a:r>
          </a:p>
          <a:p>
            <a:pPr lvl="1"/>
            <a:r>
              <a:rPr lang="es-ES_tradnl" i="1" noProof="0" dirty="0"/>
              <a:t>Para establecer si hay necesidades urgentes que requieran una respuesta inmediata. </a:t>
            </a:r>
          </a:p>
          <a:p>
            <a:r>
              <a:rPr lang="es-ES_tradnl" i="1" noProof="0" dirty="0"/>
              <a:t>¿Qué información básica es necesaria al momento de la inscripción/registro?</a:t>
            </a:r>
          </a:p>
          <a:p>
            <a:pPr lvl="1"/>
            <a:r>
              <a:rPr lang="es-ES_tradnl" noProof="0" dirty="0"/>
              <a:t>Nombre, edad y sexo del/de la menor;</a:t>
            </a:r>
          </a:p>
          <a:p>
            <a:pPr lvl="1"/>
            <a:r>
              <a:rPr lang="es-ES_tradnl" noProof="0" dirty="0"/>
              <a:t>Con quién vive o con quién se hospeda el/la menor (cuando proceda);</a:t>
            </a:r>
          </a:p>
          <a:p>
            <a:pPr lvl="1"/>
            <a:r>
              <a:rPr lang="es-ES_tradnl" noProof="0" dirty="0"/>
              <a:t>Dónde se aloja actualmente el/la menor y datos de contacto;</a:t>
            </a:r>
          </a:p>
          <a:p>
            <a:pPr lvl="1"/>
            <a:r>
              <a:rPr lang="es-ES_tradnl" noProof="0" dirty="0"/>
              <a:t>Fecha y lugar de registro;</a:t>
            </a:r>
          </a:p>
          <a:p>
            <a:pPr lvl="1"/>
            <a:r>
              <a:rPr lang="es-ES_tradnl" noProof="0" dirty="0"/>
              <a:t>Preocupaciones/necesidades de protección iniciales.</a:t>
            </a:r>
            <a:endParaRPr lang="es-ES_tradnl" i="1" noProof="0" dirty="0"/>
          </a:p>
          <a:p>
            <a:r>
              <a:rPr lang="es-ES_tradnl" noProof="0" dirty="0"/>
              <a:t>Anote las respuestas de los/as participantes en el rotafolio/pizarra.</a:t>
            </a:r>
          </a:p>
          <a:p>
            <a:r>
              <a:rPr lang="es-ES_tradnl" noProof="0" dirty="0"/>
              <a:t>Repase las respuestas y complemente según sea necesario.</a:t>
            </a:r>
          </a:p>
        </p:txBody>
      </p:sp>
      <p:sp>
        <p:nvSpPr>
          <p:cNvPr id="6" name="Slide Image Placeholder 5">
            <a:extLst>
              <a:ext uri="{FF2B5EF4-FFF2-40B4-BE49-F238E27FC236}">
                <a16:creationId xmlns:a16="http://schemas.microsoft.com/office/drawing/2014/main" id="{C4413E8B-95D9-CD80-BF37-EFB3D62CB4FF}"/>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0AAD8B57-F4C1-5D03-F448-06AE04A3BCF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35</a:t>
            </a:fld>
            <a:endParaRPr lang="en-US" sz="1200" dirty="0">
              <a:latin typeface="+mn-lt"/>
            </a:endParaRPr>
          </a:p>
        </p:txBody>
      </p:sp>
    </p:spTree>
    <p:extLst>
      <p:ext uri="{BB962C8B-B14F-4D97-AF65-F5344CB8AC3E}">
        <p14:creationId xmlns:p14="http://schemas.microsoft.com/office/powerpoint/2010/main" val="257766576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DEBATE GENERAL (15 minutos)</a:t>
            </a:r>
          </a:p>
          <a:p>
            <a:r>
              <a:rPr lang="es-ES_tradnl" i="1" noProof="0" dirty="0"/>
              <a:t>La gestión de casos está dirigida a los niños, niñas y adolescentes y familias que enfrentan problemas de protección de la infancia. </a:t>
            </a:r>
          </a:p>
          <a:p>
            <a:r>
              <a:rPr lang="es-ES_tradnl" i="1" noProof="0" dirty="0"/>
              <a:t>Los principales criterios de admisión son los riesgos y los problemas de protección de la infancia que afectan o han afectado a un/a menor.</a:t>
            </a:r>
          </a:p>
          <a:p>
            <a:r>
              <a:rPr lang="es-ES_tradnl" i="1" noProof="0" dirty="0"/>
              <a:t>¿Cuáles son ejemplos de problemas de protección de la infancia?</a:t>
            </a:r>
          </a:p>
          <a:p>
            <a:r>
              <a:rPr lang="es-ES_tradnl" noProof="0" dirty="0"/>
              <a:t>Anote las respuestas de los/as participantes en el rotafolio/pizarra.</a:t>
            </a:r>
          </a:p>
          <a:p>
            <a:r>
              <a:rPr lang="es-ES_tradnl" noProof="0" dirty="0"/>
              <a:t>Repase las respuestas y complemente a partir de la información en la siguiente diapositiva.</a:t>
            </a:r>
          </a:p>
        </p:txBody>
      </p:sp>
      <p:sp>
        <p:nvSpPr>
          <p:cNvPr id="6" name="Slide Image Placeholder 5">
            <a:extLst>
              <a:ext uri="{FF2B5EF4-FFF2-40B4-BE49-F238E27FC236}">
                <a16:creationId xmlns:a16="http://schemas.microsoft.com/office/drawing/2014/main" id="{745A7715-21B6-CF55-63E9-4E96BBCC7C6F}"/>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4ACCE28E-3FC2-4715-F554-FBBA939E8F2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36</a:t>
            </a:fld>
            <a:endParaRPr lang="en-US" sz="1200" dirty="0">
              <a:latin typeface="+mn-lt"/>
            </a:endParaRPr>
          </a:p>
        </p:txBody>
      </p:sp>
    </p:spTree>
    <p:extLst>
      <p:ext uri="{BB962C8B-B14F-4D97-AF65-F5344CB8AC3E}">
        <p14:creationId xmlns:p14="http://schemas.microsoft.com/office/powerpoint/2010/main" val="244089715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sz="1150" b="1" noProof="0" dirty="0"/>
              <a:t>EXPLICAR</a:t>
            </a:r>
          </a:p>
          <a:p>
            <a:r>
              <a:rPr lang="es-ES_tradnl" sz="1150" i="1" noProof="0" dirty="0"/>
              <a:t>La gestión de casos está destinada a atender las necesidades de los/as menores que han sufrido daños o están en riesgo de sufrir daños.</a:t>
            </a:r>
          </a:p>
          <a:p>
            <a:r>
              <a:rPr lang="es-ES_tradnl" sz="1150" i="1" noProof="0" dirty="0"/>
              <a:t>Permite garantizar que los/as menores reciban un apoyo adecuado, sistemático y oportuno para minimizar el impacto negativo del maltrato, la violencia, el abandono y la explotación. </a:t>
            </a:r>
          </a:p>
          <a:p>
            <a:r>
              <a:rPr lang="es-ES_tradnl" sz="1150" noProof="0" dirty="0"/>
              <a:t>Guíe a los/as participantes a las </a:t>
            </a:r>
            <a:r>
              <a:rPr lang="es-ES_tradnl" sz="1150" b="1" noProof="0" dirty="0"/>
              <a:t>páginas 102-106 del Cuaderno de ejercicios: Formulario de registro</a:t>
            </a:r>
          </a:p>
          <a:p>
            <a:r>
              <a:rPr lang="es-ES_tradnl" sz="1150" noProof="0" dirty="0"/>
              <a:t>Invite a un/a voluntario/a a leer los problemas de protección de la infancia que figuran en el formulario (</a:t>
            </a:r>
            <a:r>
              <a:rPr lang="es-ES_tradnl" sz="1150" b="1" noProof="0" dirty="0"/>
              <a:t>Cuaderno de ejercicios, página 106</a:t>
            </a:r>
            <a:r>
              <a:rPr lang="es-ES_tradnl" sz="1150" noProof="0" dirty="0"/>
              <a:t>).</a:t>
            </a:r>
          </a:p>
          <a:p>
            <a:pPr lvl="1"/>
            <a:r>
              <a:rPr lang="es-ES_tradnl" sz="1150" i="1" noProof="0" dirty="0"/>
              <a:t>Estos problemas de protección aumentan considerablemente el riesgo de que un/a menor sufra daños.</a:t>
            </a:r>
          </a:p>
          <a:p>
            <a:pPr lvl="0"/>
            <a:r>
              <a:rPr lang="es-ES_tradnl" sz="1150" i="1" noProof="0" dirty="0"/>
              <a:t>¿Alguien tiene alguna pregunta o necesita alguna aclaración?</a:t>
            </a:r>
          </a:p>
          <a:p>
            <a:pPr marL="0" indent="0">
              <a:buNone/>
            </a:pPr>
            <a:endParaRPr lang="es-ES_tradnl" sz="1150" i="0" noProof="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sz="1150" b="1" noProof="0" dirty="0"/>
              <a:t>EXPLICAR</a:t>
            </a:r>
            <a:endParaRPr lang="es-ES_tradnl" sz="1150" i="0" noProof="0" dirty="0"/>
          </a:p>
          <a:p>
            <a:r>
              <a:rPr lang="es-ES_tradnl" sz="1150" i="0" noProof="0" dirty="0"/>
              <a:t>Haga un repaso de los criterios de admisión.</a:t>
            </a:r>
          </a:p>
          <a:p>
            <a:pPr lvl="1"/>
            <a:r>
              <a:rPr lang="es-ES_tradnl" sz="1150" i="0" noProof="0" dirty="0"/>
              <a:t>Anote cualquier criterio que hayan sugerido los/as participantes.</a:t>
            </a:r>
          </a:p>
          <a:p>
            <a:pPr lvl="1"/>
            <a:r>
              <a:rPr lang="es-ES_tradnl" sz="1150" i="0" noProof="0" dirty="0"/>
              <a:t>Explique los términos que sean nuevos o confusos.</a:t>
            </a:r>
          </a:p>
          <a:p>
            <a:pPr lvl="1"/>
            <a:r>
              <a:rPr lang="es-ES_tradnl" sz="1150" i="0" noProof="0" dirty="0"/>
              <a:t>Haga las aclaraciones necesarias si los/as participantes no entienden algunos de los criterios o no comprenden por qué son criterios para la gestión de casos de protección de la infancia.</a:t>
            </a:r>
          </a:p>
          <a:p>
            <a:r>
              <a:rPr lang="es-ES_tradnl" sz="1150" i="1" noProof="0" dirty="0"/>
              <a:t>Como asistentes sociales, debemos evaluar si la situación de un/a menor constituye o no un caso de protección de la infancia en función de los problemas o riesgos de protección detectados. </a:t>
            </a:r>
          </a:p>
          <a:p>
            <a:r>
              <a:rPr lang="es-ES_tradnl" sz="1150" i="1" noProof="0" dirty="0"/>
              <a:t>Si los/as asistentes sociales no tienen claro qué casos atiende su organización/agencia, ¿qué problemas podrían surgir? </a:t>
            </a:r>
          </a:p>
          <a:p>
            <a:pPr lvl="1"/>
            <a:r>
              <a:rPr lang="es-ES_tradnl" sz="1150" i="0" noProof="0" dirty="0"/>
              <a:t>Registrar demasiados casos podría ocasionar sobrecarga en los/as asistentes sociales y/o en el sistema.</a:t>
            </a:r>
          </a:p>
          <a:p>
            <a:pPr lvl="1"/>
            <a:r>
              <a:rPr lang="es-ES_tradnl" sz="1150" i="0" noProof="0" dirty="0"/>
              <a:t>Puede ser difícil determinar qué menores necesitan realmente un proceso de gestión de casos.</a:t>
            </a:r>
          </a:p>
          <a:p>
            <a:pPr lvl="1"/>
            <a:r>
              <a:rPr lang="es-ES_tradnl" sz="1150" i="0" noProof="0" dirty="0"/>
              <a:t>Podrían generarse malentendidos en la comunidad y en otros organizaciones/agencias sobre nuestra función, etc.</a:t>
            </a:r>
            <a:endParaRPr lang="es-ES_tradnl" sz="1150" i="1" noProof="0" dirty="0"/>
          </a:p>
          <a:p>
            <a:r>
              <a:rPr lang="es-ES_tradnl" sz="1150" i="1" noProof="0" dirty="0"/>
              <a:t>Los criterios de admisión tienen como propósito determinar si el caso de un/a menor cumple los requisitos para recibir servicios de gestión de casos.</a:t>
            </a:r>
          </a:p>
          <a:p>
            <a:pPr lvl="1"/>
            <a:r>
              <a:rPr lang="es-ES_tradnl" sz="1150" i="1" noProof="0" dirty="0"/>
              <a:t>Esto es particularmente importante cuando hay un gran número de menores que necesitan ayuda. </a:t>
            </a:r>
          </a:p>
          <a:p>
            <a:pPr lvl="1"/>
            <a:r>
              <a:rPr lang="es-ES_tradnl" sz="1150" i="1" noProof="0" dirty="0"/>
              <a:t>Por este motivo es importante asegurarnos de que los proveedores de servicios conozcan los criterios de admisión de nuestra organización para que no remitan casos que no podamos aceptar.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sz="1150" i="1" noProof="0" dirty="0"/>
              <a:t>Ahora veremos los riesgos de protección infantil de forma detallada y a partir de las fortalezas (puntos fuertes) del menor, de su vulnerabilidad y de la atención y el apoyo recibidos. </a:t>
            </a:r>
          </a:p>
          <a:p>
            <a:endParaRPr lang="es-ES_tradnl" sz="1150" i="1" noProof="0" dirty="0"/>
          </a:p>
        </p:txBody>
      </p:sp>
      <p:sp>
        <p:nvSpPr>
          <p:cNvPr id="6" name="Slide Image Placeholder 5">
            <a:extLst>
              <a:ext uri="{FF2B5EF4-FFF2-40B4-BE49-F238E27FC236}">
                <a16:creationId xmlns:a16="http://schemas.microsoft.com/office/drawing/2014/main" id="{7699A424-5CE6-6A67-FE48-AD9877CC4847}"/>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66A22AAB-CCC1-7F7D-5504-D221DD518FF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37</a:t>
            </a:fld>
            <a:endParaRPr lang="en-US" sz="1200" dirty="0">
              <a:latin typeface="+mn-lt"/>
            </a:endParaRPr>
          </a:p>
        </p:txBody>
      </p:sp>
    </p:spTree>
    <p:extLst>
      <p:ext uri="{BB962C8B-B14F-4D97-AF65-F5344CB8AC3E}">
        <p14:creationId xmlns:p14="http://schemas.microsoft.com/office/powerpoint/2010/main" val="412070369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EXPLICAR</a:t>
            </a:r>
          </a:p>
          <a:p>
            <a:r>
              <a:rPr lang="es-ES_tradnl" i="1" noProof="0" dirty="0"/>
              <a:t>Los problemas de protección de la infancia de un/a menor varían en función de otras características (fortalezas y desventajas) y de la atención y el apoyo que reciban. </a:t>
            </a:r>
          </a:p>
          <a:p>
            <a:r>
              <a:rPr lang="es-ES_tradnl" i="1" noProof="0" dirty="0"/>
              <a:t>Al analizar un riesgo de protección infantil, debemos tener en cuenta tanto los factores de riesgo (vulnerabilidades y problemas de protección de la infancia) como los factores de protección (fortalezas, atención y apoyo).</a:t>
            </a:r>
          </a:p>
          <a:p>
            <a:r>
              <a:rPr lang="es-ES_tradnl" i="1" noProof="0" dirty="0"/>
              <a:t>El siguiente modelo ofrece un diagrama para entender los riesgos.</a:t>
            </a:r>
          </a:p>
          <a:p>
            <a:r>
              <a:rPr lang="es-ES_tradnl" i="1" noProof="0" dirty="0"/>
              <a:t>Como pueden ver en el diagrama:</a:t>
            </a:r>
          </a:p>
          <a:p>
            <a:pPr lvl="1"/>
            <a:r>
              <a:rPr lang="es-ES_tradnl" i="1" noProof="0" dirty="0"/>
              <a:t>El/la menor está en la mitad, intentando mantenerse de pie.</a:t>
            </a:r>
          </a:p>
          <a:p>
            <a:pPr lvl="1"/>
            <a:r>
              <a:rPr lang="es-ES_tradnl" i="1" noProof="0" dirty="0"/>
              <a:t>Los factores de riesgo, como la vulnerabilidad y los problemas de protección, ejercen una carga sobre el/la menor. Los factores de riesgo son cumulativos, es decir que a mayores factores de riesgo, mayor es el riesgo para el/la menor.</a:t>
            </a:r>
          </a:p>
          <a:p>
            <a:pPr lvl="1"/>
            <a:r>
              <a:rPr lang="es-ES_tradnl" i="1" noProof="0" dirty="0"/>
              <a:t>Los factores de protección, como las fortalezas, la atención y el apoyo con los que cuente el/la menor, le ayudarán a mantenerse en pie y a soportar el peso que los factores de riesgo podrían ejercer sobre él/ella.</a:t>
            </a:r>
          </a:p>
        </p:txBody>
      </p:sp>
      <p:sp>
        <p:nvSpPr>
          <p:cNvPr id="6" name="Slide Image Placeholder 5">
            <a:extLst>
              <a:ext uri="{FF2B5EF4-FFF2-40B4-BE49-F238E27FC236}">
                <a16:creationId xmlns:a16="http://schemas.microsoft.com/office/drawing/2014/main" id="{16BC2205-E034-A3D9-81C0-3639B2ADC94E}"/>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81F372D9-FDC3-28B2-E829-CB2CB464AE1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38</a:t>
            </a:fld>
            <a:endParaRPr lang="en-US" sz="1200" dirty="0">
              <a:latin typeface="+mn-lt"/>
            </a:endParaRPr>
          </a:p>
        </p:txBody>
      </p:sp>
    </p:spTree>
    <p:extLst>
      <p:ext uri="{BB962C8B-B14F-4D97-AF65-F5344CB8AC3E}">
        <p14:creationId xmlns:p14="http://schemas.microsoft.com/office/powerpoint/2010/main" val="311303267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ADAPTAR AL CONTEXTO</a:t>
            </a:r>
          </a:p>
          <a:p>
            <a:pPr marL="171450" marR="0" lvl="0" indent="-171450" algn="l" defTabSz="914400" rtl="0" eaLnBrk="1" fontAlgn="auto" latinLnBrk="0" hangingPunct="1">
              <a:lnSpc>
                <a:spcPct val="100000"/>
              </a:lnSpc>
              <a:spcBef>
                <a:spcPts val="0"/>
              </a:spcBef>
              <a:spcAft>
                <a:spcPts val="0"/>
              </a:spcAft>
              <a:buClrTx/>
              <a:buSzTx/>
              <a:tabLst/>
              <a:defRPr/>
            </a:pPr>
            <a:r>
              <a:rPr lang="es-ES_tradnl" noProof="0" dirty="0"/>
              <a:t>Adapte los niveles de riesgo en función de los procedimientos operativos estándares de trabajo y del contexto local (p. ej., riesgo bajo, medio, alto, 0-4, etc.). </a:t>
            </a:r>
          </a:p>
          <a:p>
            <a:pPr marL="171450" marR="0" lvl="0" indent="-171450" algn="l" defTabSz="914400" rtl="0" eaLnBrk="1" fontAlgn="auto" latinLnBrk="0" hangingPunct="1">
              <a:lnSpc>
                <a:spcPct val="100000"/>
              </a:lnSpc>
              <a:spcBef>
                <a:spcPts val="0"/>
              </a:spcBef>
              <a:spcAft>
                <a:spcPts val="0"/>
              </a:spcAft>
              <a:buClrTx/>
              <a:buSzTx/>
              <a:tabLst/>
              <a:defRPr/>
            </a:pPr>
            <a:r>
              <a:rPr lang="es-ES_tradnl" noProof="0" dirty="0"/>
              <a:t>Haga ajustes en la diapositiva y en el cuaderno de ejercicios según sea necesario.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noProof="0" dirty="0"/>
              <a:t>______________________________________________________________________________</a:t>
            </a:r>
          </a:p>
          <a:p>
            <a:pPr marL="0" indent="0">
              <a:buNone/>
            </a:pPr>
            <a:endParaRPr lang="es-ES_tradnl" b="1" noProof="0" dirty="0"/>
          </a:p>
          <a:p>
            <a:pPr marL="0" indent="0">
              <a:buNone/>
            </a:pPr>
            <a:r>
              <a:rPr lang="es-ES_tradnl" b="1" noProof="0" dirty="0"/>
              <a:t>EXPLICAR</a:t>
            </a:r>
          </a:p>
          <a:p>
            <a:r>
              <a:rPr lang="es-ES_tradnl" i="1" noProof="0" dirty="0"/>
              <a:t>El nivel de riesgo, es decir, la probabilidad de que un/a niño sufra daños, puede ser alto, medio o bajo.</a:t>
            </a:r>
          </a:p>
          <a:p>
            <a:pPr lvl="1"/>
            <a:r>
              <a:rPr lang="es-ES_tradnl" i="1" noProof="0" dirty="0"/>
              <a:t>Los procedimientos operativos estándares nos permiten establecer la urgencia y los plazos en que se debe llevar cada paso del proceso de gestión de casos.</a:t>
            </a:r>
          </a:p>
          <a:p>
            <a:pPr lvl="1"/>
            <a:r>
              <a:rPr lang="es-ES_tradnl" i="1" noProof="0" dirty="0"/>
              <a:t>Los plazos para llevar a cabo los pasos del proceso de gestión de casos se determinan en función del nivel de riesgo del menor. En casos en que el riesgo se alto será necesaria una respuesta inmediata y será necesario también dar prioridad a estos casos. </a:t>
            </a:r>
          </a:p>
          <a:p>
            <a:pPr lvl="1"/>
            <a:r>
              <a:rPr lang="es-ES_tradnl" i="1" noProof="0" dirty="0"/>
              <a:t>Por ejemplo, si el riesgo de un/a menor es alto, la evaluación del caso debe realizarse en un plazo de 48 horas. Por el contrario, si el nivel de riesgo es medio, el/la asistente social tendrá un plazo máximo de una semana para llevar a cabo la evaluación.</a:t>
            </a:r>
          </a:p>
        </p:txBody>
      </p:sp>
      <p:sp>
        <p:nvSpPr>
          <p:cNvPr id="6" name="Slide Image Placeholder 5">
            <a:extLst>
              <a:ext uri="{FF2B5EF4-FFF2-40B4-BE49-F238E27FC236}">
                <a16:creationId xmlns:a16="http://schemas.microsoft.com/office/drawing/2014/main" id="{AF246A5A-2359-4B12-056C-71DC025E92CC}"/>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560DC2BF-01E9-5013-C36B-26E180E9F63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39</a:t>
            </a:fld>
            <a:endParaRPr lang="en-US" sz="1200" dirty="0">
              <a:latin typeface="+mn-lt"/>
            </a:endParaRPr>
          </a:p>
        </p:txBody>
      </p:sp>
    </p:spTree>
    <p:extLst>
      <p:ext uri="{BB962C8B-B14F-4D97-AF65-F5344CB8AC3E}">
        <p14:creationId xmlns:p14="http://schemas.microsoft.com/office/powerpoint/2010/main" val="745646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Notes Placeholder 26">
            <a:extLst>
              <a:ext uri="{FF2B5EF4-FFF2-40B4-BE49-F238E27FC236}">
                <a16:creationId xmlns:a16="http://schemas.microsoft.com/office/drawing/2014/main" id="{FD3815A3-7D0A-FEE4-9398-8EA611E93849}"/>
              </a:ext>
            </a:extLst>
          </p:cNvPr>
          <p:cNvSpPr>
            <a:spLocks noGrp="1"/>
          </p:cNvSpPr>
          <p:nvPr>
            <p:ph type="body" idx="1"/>
          </p:nvPr>
        </p:nvSpPr>
        <p:spPr/>
        <p:txBody>
          <a:bodyPr/>
          <a:lstStyle/>
          <a:p>
            <a:pPr marL="0" indent="0">
              <a:buNone/>
            </a:pPr>
            <a:r>
              <a:rPr lang="es-ES_tradnl" b="1" noProof="0" dirty="0">
                <a:sym typeface="Helvetica Neue"/>
              </a:rPr>
              <a:t>EXPLICAR</a:t>
            </a:r>
          </a:p>
          <a:p>
            <a:r>
              <a:rPr lang="es-ES_tradnl" noProof="0" dirty="0"/>
              <a:t>Presente el contenido de la diapositiva.</a:t>
            </a:r>
          </a:p>
          <a:p>
            <a:r>
              <a:rPr lang="es-ES_tradnl" noProof="0" dirty="0"/>
              <a:t>Recuérdele a los/as participantes:</a:t>
            </a:r>
          </a:p>
          <a:p>
            <a:pPr lvl="1"/>
            <a:r>
              <a:rPr lang="es-ES_tradnl" noProof="0" dirty="0"/>
              <a:t>Los acuerdos de aprendizaje;</a:t>
            </a:r>
            <a:r>
              <a:rPr lang="es-ES_tradnl" dirty="0"/>
              <a:t> </a:t>
            </a:r>
          </a:p>
          <a:p>
            <a:pPr lvl="1"/>
            <a:r>
              <a:rPr lang="es-ES_tradnl" noProof="0" dirty="0"/>
              <a:t>Aspectos prácticos como, por ejemplo, horario de los descansos/pausas, ubicación de los baños, etc.).</a:t>
            </a:r>
          </a:p>
          <a:p>
            <a:endParaRPr lang="es-ES_tradnl" noProof="0" dirty="0"/>
          </a:p>
        </p:txBody>
      </p:sp>
      <p:sp>
        <p:nvSpPr>
          <p:cNvPr id="3" name="Slide Image Placeholder 2">
            <a:extLst>
              <a:ext uri="{FF2B5EF4-FFF2-40B4-BE49-F238E27FC236}">
                <a16:creationId xmlns:a16="http://schemas.microsoft.com/office/drawing/2014/main" id="{801ECAEB-B610-9C58-48CF-9C1449F71B56}"/>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95FDDE0F-26F2-8012-F879-5BFAADD99B9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a:t>
            </a:fld>
            <a:endParaRPr lang="en-US" sz="1200" dirty="0">
              <a:latin typeface="+mn-lt"/>
            </a:endParaRPr>
          </a:p>
        </p:txBody>
      </p:sp>
    </p:spTree>
    <p:extLst>
      <p:ext uri="{BB962C8B-B14F-4D97-AF65-F5344CB8AC3E}">
        <p14:creationId xmlns:p14="http://schemas.microsoft.com/office/powerpoint/2010/main" val="423128156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ADAPTAR AL CONTEXTO</a:t>
            </a:r>
          </a:p>
          <a:p>
            <a:pPr marL="171450" marR="0" lvl="0" indent="-171450" algn="l" defTabSz="914400" rtl="0" eaLnBrk="1" fontAlgn="auto" latinLnBrk="0" hangingPunct="1">
              <a:lnSpc>
                <a:spcPct val="100000"/>
              </a:lnSpc>
              <a:spcBef>
                <a:spcPts val="0"/>
              </a:spcBef>
              <a:spcAft>
                <a:spcPts val="0"/>
              </a:spcAft>
              <a:buClrTx/>
              <a:buSzTx/>
              <a:tabLst/>
              <a:defRPr/>
            </a:pPr>
            <a:r>
              <a:rPr lang="es-ES_tradnl" noProof="0" dirty="0"/>
              <a:t>Adapte los niveles de riesgo para que coincidan con los POS del contexto en el que se encuentre (es decir, bajo, medio, alto, 0-4, etc.).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noProof="0" dirty="0"/>
              <a:t>______________________________________________________________________________</a:t>
            </a:r>
          </a:p>
          <a:p>
            <a:pPr marL="0" indent="0">
              <a:buNone/>
            </a:pPr>
            <a:endParaRPr lang="es-ES_tradnl" b="1" noProof="0" dirty="0"/>
          </a:p>
          <a:p>
            <a:pPr marL="0" indent="0">
              <a:buNone/>
            </a:pPr>
            <a:r>
              <a:rPr lang="es-ES_tradnl" b="1" noProof="0" dirty="0"/>
              <a:t>DEBATE GENERAL (5 minutos)</a:t>
            </a:r>
          </a:p>
          <a:p>
            <a:r>
              <a:rPr lang="es-ES_tradnl" noProof="0" dirty="0"/>
              <a:t>Presente el contenido de la diapositiva (caso de Selim).</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i="1" noProof="0" dirty="0"/>
              <a:t>Teniendo en cuenta los factores de riesgo y de protección, ¿cuál es el nivel de riesgo de este menor?</a:t>
            </a:r>
          </a:p>
          <a:p>
            <a:pPr lvl="1"/>
            <a:r>
              <a:rPr lang="es-ES_tradnl" noProof="0" dirty="0"/>
              <a:t>El nivel de riesgo es bajo.</a:t>
            </a:r>
          </a:p>
        </p:txBody>
      </p:sp>
      <p:sp>
        <p:nvSpPr>
          <p:cNvPr id="6" name="Slide Image Placeholder 5">
            <a:extLst>
              <a:ext uri="{FF2B5EF4-FFF2-40B4-BE49-F238E27FC236}">
                <a16:creationId xmlns:a16="http://schemas.microsoft.com/office/drawing/2014/main" id="{D1E8BC00-C4FD-521D-B041-383E3DB5C2F7}"/>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BFFD267B-A385-D150-9B49-01A21E2BFEA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40</a:t>
            </a:fld>
            <a:endParaRPr lang="en-US" sz="1200" dirty="0">
              <a:latin typeface="+mn-lt"/>
            </a:endParaRPr>
          </a:p>
        </p:txBody>
      </p:sp>
    </p:spTree>
    <p:extLst>
      <p:ext uri="{BB962C8B-B14F-4D97-AF65-F5344CB8AC3E}">
        <p14:creationId xmlns:p14="http://schemas.microsoft.com/office/powerpoint/2010/main" val="137625161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dirty="0"/>
              <a:t>ADAPTAR AL CONTEXTO</a:t>
            </a:r>
          </a:p>
          <a:p>
            <a:pPr marL="171450" marR="0" lvl="0" indent="-171450" algn="l" defTabSz="914400" rtl="0" eaLnBrk="1" fontAlgn="auto" latinLnBrk="0" hangingPunct="1">
              <a:lnSpc>
                <a:spcPct val="100000"/>
              </a:lnSpc>
              <a:spcBef>
                <a:spcPts val="0"/>
              </a:spcBef>
              <a:spcAft>
                <a:spcPts val="0"/>
              </a:spcAft>
              <a:buClrTx/>
              <a:buSzTx/>
              <a:tabLst/>
              <a:defRPr/>
            </a:pPr>
            <a:r>
              <a:rPr lang="es-ES_tradnl" noProof="0" dirty="0"/>
              <a:t>Adapte los niveles de riesgo para que coincidan con los POS del contexto en el que se encuentre (es decir, bajo, medio, alto, 0-4, etc.).</a:t>
            </a:r>
            <a:r>
              <a:rPr lang="es-ES_tradnl" dirty="0"/>
              <a:t>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dirty="0"/>
              <a:t>______________________________________________________________________________</a:t>
            </a:r>
          </a:p>
          <a:p>
            <a:pPr marL="0" indent="0">
              <a:buNone/>
            </a:pPr>
            <a:endParaRPr lang="es-ES_tradnl" b="1" dirty="0"/>
          </a:p>
          <a:p>
            <a:pPr marL="0" indent="0">
              <a:buNone/>
            </a:pPr>
            <a:r>
              <a:rPr lang="es-ES_tradnl" b="1" dirty="0"/>
              <a:t>DEBATE GENERAL (5 minutos)</a:t>
            </a:r>
          </a:p>
          <a:p>
            <a:r>
              <a:rPr lang="es-ES_tradnl" dirty="0"/>
              <a:t>Presente el contenido de la diapositiva (caso de Maimona).</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i="1" dirty="0"/>
              <a:t>Teniendo en cuenta los factores de riesgo y de protección, ¿cuál es el nivel de riesgo de esta menor?</a:t>
            </a:r>
          </a:p>
          <a:p>
            <a:pPr lvl="1"/>
            <a:r>
              <a:rPr lang="es-ES_tradnl" dirty="0"/>
              <a:t>El nivel de riesgo es alto.</a:t>
            </a:r>
          </a:p>
          <a:p>
            <a:r>
              <a:rPr lang="es-ES_tradnl" i="1" dirty="0"/>
              <a:t>Ambos menores enfrentan situaciones muy distintas en cuanto a factores de riesgo y protección.</a:t>
            </a:r>
          </a:p>
          <a:p>
            <a:pPr lvl="1"/>
            <a:r>
              <a:rPr lang="es-ES_tradnl" i="1" dirty="0"/>
              <a:t>Uno de ellos está en "bajo riesgo" de sufrir daños.</a:t>
            </a:r>
          </a:p>
          <a:p>
            <a:pPr lvl="1"/>
            <a:r>
              <a:rPr lang="es-ES_tradnl" i="1" dirty="0"/>
              <a:t>Uno de ellos está en "alto riesgo" de sufrir daños.</a:t>
            </a:r>
          </a:p>
          <a:p>
            <a:endParaRPr lang="es-ES_tradnl" dirty="0"/>
          </a:p>
          <a:p>
            <a:endParaRPr lang="es-ES_tradnl" dirty="0"/>
          </a:p>
          <a:p>
            <a:endParaRPr lang="es-ES_tradnl" dirty="0"/>
          </a:p>
        </p:txBody>
      </p:sp>
      <p:sp>
        <p:nvSpPr>
          <p:cNvPr id="6" name="Slide Image Placeholder 5">
            <a:extLst>
              <a:ext uri="{FF2B5EF4-FFF2-40B4-BE49-F238E27FC236}">
                <a16:creationId xmlns:a16="http://schemas.microsoft.com/office/drawing/2014/main" id="{B204A83E-C986-50D1-4F8B-31ABEAB972A3}"/>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8992F50D-D558-CD1A-5A30-88725A31B39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41</a:t>
            </a:fld>
            <a:endParaRPr lang="en-US" sz="1200" dirty="0">
              <a:latin typeface="+mn-lt"/>
            </a:endParaRPr>
          </a:p>
        </p:txBody>
      </p:sp>
    </p:spTree>
    <p:extLst>
      <p:ext uri="{BB962C8B-B14F-4D97-AF65-F5344CB8AC3E}">
        <p14:creationId xmlns:p14="http://schemas.microsoft.com/office/powerpoint/2010/main" val="240849822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dirty="0"/>
              <a:t>ADAPTAR AL CONTEXTO</a:t>
            </a:r>
          </a:p>
          <a:p>
            <a:pPr marL="171450" marR="0" lvl="0" indent="-171450" algn="l" defTabSz="914400" rtl="0" eaLnBrk="1" fontAlgn="auto" latinLnBrk="0" hangingPunct="1">
              <a:lnSpc>
                <a:spcPct val="100000"/>
              </a:lnSpc>
              <a:spcBef>
                <a:spcPts val="0"/>
              </a:spcBef>
              <a:spcAft>
                <a:spcPts val="0"/>
              </a:spcAft>
              <a:buClrTx/>
              <a:buSzTx/>
              <a:tabLst/>
              <a:defRPr/>
            </a:pPr>
            <a:r>
              <a:rPr lang="es-ES_tradnl" noProof="0" dirty="0"/>
              <a:t>Adapte los niveles de riesgo para que coincidan con los POS del contexto en el que se encuentre (es decir, bajo, medio, alto, 0-4, etc.)</a:t>
            </a:r>
            <a:r>
              <a:rPr lang="es-ES_tradnl" dirty="0"/>
              <a:t>.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dirty="0"/>
              <a:t>______________________________________________________________________________</a:t>
            </a:r>
          </a:p>
          <a:p>
            <a:pPr marL="0" indent="0">
              <a:buNone/>
            </a:pPr>
            <a:endParaRPr lang="es-ES_tradnl" b="1" dirty="0"/>
          </a:p>
          <a:p>
            <a:pPr marL="0" indent="0">
              <a:buNone/>
            </a:pPr>
            <a:r>
              <a:rPr lang="es-ES_tradnl" b="1" dirty="0"/>
              <a:t>DEBATE GENERAL (5 minutos)</a:t>
            </a:r>
          </a:p>
          <a:p>
            <a:r>
              <a:rPr lang="es-ES_tradnl" dirty="0"/>
              <a:t>Presente el contenido de la diapositiva (caso de </a:t>
            </a:r>
            <a:r>
              <a:rPr lang="es-ES_tradnl" dirty="0" err="1"/>
              <a:t>Khalid</a:t>
            </a:r>
            <a:r>
              <a:rPr lang="es-ES_tradnl" dirty="0"/>
              <a: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i="1" dirty="0"/>
              <a:t>Teniendo en cuenta los factores de riesgo y de protección, ¿cuál es el nivel de riesgo de este menor?</a:t>
            </a:r>
          </a:p>
          <a:p>
            <a:pPr lvl="1"/>
            <a:r>
              <a:rPr lang="es-ES_tradnl" dirty="0"/>
              <a:t>El nivel de riesgo es bajo.</a:t>
            </a:r>
          </a:p>
        </p:txBody>
      </p:sp>
      <p:sp>
        <p:nvSpPr>
          <p:cNvPr id="6" name="Slide Image Placeholder 5">
            <a:extLst>
              <a:ext uri="{FF2B5EF4-FFF2-40B4-BE49-F238E27FC236}">
                <a16:creationId xmlns:a16="http://schemas.microsoft.com/office/drawing/2014/main" id="{CBE71170-8B07-53D4-C1BD-9F82502AEE00}"/>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2329166E-48F3-C570-121A-7EA96AEF94D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42</a:t>
            </a:fld>
            <a:endParaRPr lang="en-US" sz="1200" dirty="0">
              <a:latin typeface="+mn-lt"/>
            </a:endParaRPr>
          </a:p>
        </p:txBody>
      </p:sp>
    </p:spTree>
    <p:extLst>
      <p:ext uri="{BB962C8B-B14F-4D97-AF65-F5344CB8AC3E}">
        <p14:creationId xmlns:p14="http://schemas.microsoft.com/office/powerpoint/2010/main" val="150034590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dirty="0"/>
              <a:t>ADAPTAR AL CONTEXTO</a:t>
            </a:r>
          </a:p>
          <a:p>
            <a:pPr marL="171450" marR="0" lvl="0" indent="-171450" algn="l" defTabSz="914400" rtl="0" eaLnBrk="1" fontAlgn="auto" latinLnBrk="0" hangingPunct="1">
              <a:lnSpc>
                <a:spcPct val="100000"/>
              </a:lnSpc>
              <a:spcBef>
                <a:spcPts val="0"/>
              </a:spcBef>
              <a:spcAft>
                <a:spcPts val="0"/>
              </a:spcAft>
              <a:buClrTx/>
              <a:buSzTx/>
              <a:tabLst/>
              <a:defRPr/>
            </a:pPr>
            <a:r>
              <a:rPr lang="es-ES_tradnl" noProof="0" dirty="0"/>
              <a:t>Adapte los niveles de riesgo para que coincidan con los POS del contexto en el que se encuentre (es decir, bajo, medio, alto, 0-4, etc.)</a:t>
            </a:r>
            <a:r>
              <a:rPr lang="es-ES_tradnl" dirty="0"/>
              <a:t>.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dirty="0"/>
              <a:t>______________________________________________________________________________</a:t>
            </a:r>
          </a:p>
          <a:p>
            <a:pPr marL="0" indent="0">
              <a:buNone/>
            </a:pPr>
            <a:endParaRPr lang="es-ES_tradnl" b="1" dirty="0"/>
          </a:p>
          <a:p>
            <a:pPr marL="0" indent="0">
              <a:buNone/>
            </a:pPr>
            <a:r>
              <a:rPr lang="es-ES_tradnl" b="1" dirty="0"/>
              <a:t>INTRODUCCIÓN</a:t>
            </a:r>
          </a:p>
          <a:p>
            <a:pPr marL="171450" indent="-171450"/>
            <a:r>
              <a:rPr lang="es-ES_tradnl" i="1" dirty="0"/>
              <a:t>A continuación, intentaremos determinar el nivel de riesgo de Amina a partir de la información que ofrecen los dos escenarios del juego de rol.</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i="0" dirty="0"/>
              <a:t>Divida a los participantes en 4 grupos.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dirty="0"/>
              <a:t>Guíe a los/as participantes a las </a:t>
            </a:r>
            <a:r>
              <a:rPr lang="es-ES_tradnl" b="1" dirty="0"/>
              <a:t>páginas 107-108 del Cuaderno de ejercicios: Estudio de caso - Evaluación inicial</a:t>
            </a:r>
          </a:p>
          <a:p>
            <a:r>
              <a:rPr lang="es-ES_tradnl" i="1" dirty="0"/>
              <a:t>En sus grupos:</a:t>
            </a:r>
          </a:p>
          <a:p>
            <a:pPr lvl="1"/>
            <a:r>
              <a:rPr lang="es-ES_tradnl" i="1" dirty="0"/>
              <a:t>Lean los dos escenarios de los juegos de rol y la información adicional.</a:t>
            </a:r>
          </a:p>
          <a:p>
            <a:pPr lvl="1"/>
            <a:r>
              <a:rPr lang="es-ES_tradnl" i="1" dirty="0"/>
              <a:t>Resalten la información que consideren relevante para analizar el nivel de riesgo de Amina.</a:t>
            </a:r>
          </a:p>
          <a:p>
            <a:pPr lvl="1"/>
            <a:r>
              <a:rPr lang="es-ES_tradnl" i="1" dirty="0"/>
              <a:t>Llenen el diagrama, e incluyan las vulnerabilidades, los problemas de protección, las fortalezas y la atención y el apoyo de los que dispone Amina.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i="1" dirty="0"/>
              <a:t>Recordemos que, durante la evaluación inicial, solo contamos con información básica. En la fase de evaluación posterior se podrá recopilar más información sobre el caso.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i="1" dirty="0"/>
              <a:t>Deben llenar el diagrama únicamente a partir de los factores que se indican en el ejercicio. No deben inventar factores adicionales ni hacer suposiciones.</a:t>
            </a:r>
            <a:endParaRPr lang="es-ES_tradnl" b="1" i="1" dirty="0"/>
          </a:p>
          <a:p>
            <a:endParaRPr lang="es-ES_tradnl" dirty="0"/>
          </a:p>
          <a:p>
            <a:pPr marL="0" indent="0">
              <a:buNone/>
            </a:pPr>
            <a:r>
              <a:rPr lang="es-ES_tradnl" b="1" dirty="0"/>
              <a:t>ACTIVIDAD EN GRUPO (10 minutos)</a:t>
            </a:r>
          </a:p>
          <a:p>
            <a:pPr marL="171450" marR="0" lvl="0" indent="-171450" algn="l" defTabSz="914400" rtl="0" eaLnBrk="1" fontAlgn="auto" latinLnBrk="0" hangingPunct="1">
              <a:lnSpc>
                <a:spcPct val="100000"/>
              </a:lnSpc>
              <a:spcBef>
                <a:spcPts val="0"/>
              </a:spcBef>
              <a:spcAft>
                <a:spcPts val="0"/>
              </a:spcAft>
              <a:buClrTx/>
              <a:buSzTx/>
              <a:tabLst/>
              <a:defRPr/>
            </a:pPr>
            <a:r>
              <a:rPr lang="es-ES_tradnl" dirty="0"/>
              <a:t>Mientras los participantes realizan la actividad, dibuje el diagrama en el rotafolio/pizarra.</a:t>
            </a:r>
          </a:p>
          <a:p>
            <a:pPr marL="0" indent="0">
              <a:buNone/>
            </a:pPr>
            <a:endParaRPr lang="es-ES_tradnl" b="1" dirty="0"/>
          </a:p>
          <a:p>
            <a:pPr marL="0" indent="0">
              <a:buNone/>
            </a:pPr>
            <a:r>
              <a:rPr lang="es-ES_tradnl" b="1" dirty="0"/>
              <a:t>DEBATE GENERAL (20 minutos)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dirty="0"/>
              <a:t>Si, por ejemplo, divide a los/as participantes en cuatro grupos, cada grupo podrá presentar uno de los elementos del análisis de riesgos (1. fortalezas; 2. atención y apoyo; 3. vulnerabilidades; 4. problemas de protección).</a:t>
            </a:r>
          </a:p>
          <a:p>
            <a:pPr marL="0" indent="0">
              <a:buNone/>
            </a:pPr>
            <a:endParaRPr lang="es-ES_tradnl" dirty="0"/>
          </a:p>
          <a:p>
            <a:pPr marL="0" indent="0">
              <a:buNone/>
            </a:pPr>
            <a:r>
              <a:rPr lang="es-ES_tradnl" b="1" dirty="0"/>
              <a:t>CONTINÚA EN LA SIGUIENTE DIAPOSITIVA </a:t>
            </a:r>
            <a:r>
              <a:rPr lang="es-ES_tradnl" b="1" dirty="0">
                <a:sym typeface="Wingdings" panose="05000000000000000000" pitchFamily="2" charset="2"/>
              </a:rPr>
              <a:t></a:t>
            </a:r>
          </a:p>
        </p:txBody>
      </p:sp>
      <p:sp>
        <p:nvSpPr>
          <p:cNvPr id="6" name="Slide Image Placeholder 5">
            <a:extLst>
              <a:ext uri="{FF2B5EF4-FFF2-40B4-BE49-F238E27FC236}">
                <a16:creationId xmlns:a16="http://schemas.microsoft.com/office/drawing/2014/main" id="{04F6C20F-0691-9024-C80D-403F6F38E16D}"/>
              </a:ext>
            </a:extLst>
          </p:cNvPr>
          <p:cNvSpPr>
            <a:spLocks noGrp="1" noRot="1" noChangeAspect="1"/>
          </p:cNvSpPr>
          <p:nvPr>
            <p:ph type="sldImg"/>
          </p:nvPr>
        </p:nvSpPr>
        <p:spPr/>
      </p:sp>
      <p:sp>
        <p:nvSpPr>
          <p:cNvPr id="9" name="Google Shape;725;p48:notes">
            <a:extLst>
              <a:ext uri="{FF2B5EF4-FFF2-40B4-BE49-F238E27FC236}">
                <a16:creationId xmlns:a16="http://schemas.microsoft.com/office/drawing/2014/main" id="{5815D98D-4078-61C8-70ED-A5172A81B4A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43</a:t>
            </a:fld>
            <a:endParaRPr lang="en-US" sz="1200" dirty="0">
              <a:latin typeface="+mn-lt"/>
            </a:endParaRPr>
          </a:p>
        </p:txBody>
      </p:sp>
    </p:spTree>
    <p:extLst>
      <p:ext uri="{BB962C8B-B14F-4D97-AF65-F5344CB8AC3E}">
        <p14:creationId xmlns:p14="http://schemas.microsoft.com/office/powerpoint/2010/main" val="49111579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8" y="460375"/>
            <a:ext cx="6143625" cy="9211334"/>
          </a:xfrm>
        </p:spPr>
        <p:txBody>
          <a:bodyPr/>
          <a:lstStyle/>
          <a:p>
            <a:r>
              <a:rPr lang="es-ES_tradnl" dirty="0"/>
              <a:t>Pídale a un/a voluntario/a de cada grupo que</a:t>
            </a:r>
          </a:p>
          <a:p>
            <a:pPr lvl="1"/>
            <a:r>
              <a:rPr lang="es-ES_tradnl" dirty="0"/>
              <a:t>Comparta los factores de protección (no confundir las fortalezas con los factores de atención y apoyo identificados) o los factores de riesgo (problemas de protección de la infancia) que haya identificado.</a:t>
            </a:r>
          </a:p>
          <a:p>
            <a:pPr lvl="1"/>
            <a:r>
              <a:rPr lang="es-ES_tradnl" dirty="0"/>
              <a:t>Escriba las respuestas en el rotafolio/pizarra.</a:t>
            </a:r>
          </a:p>
          <a:p>
            <a:r>
              <a:rPr lang="es-ES_tradnl" i="1" dirty="0"/>
              <a:t>¿Cuál es el nivel de riesgo para Amina?</a:t>
            </a:r>
          </a:p>
          <a:p>
            <a:r>
              <a:rPr lang="es-ES_tradnl" dirty="0"/>
              <a:t>Haga un repaso de los aportes de los grupos a partir de los elementos de análisis de riesgos que se enumeran a continuación.</a:t>
            </a:r>
          </a:p>
          <a:p>
            <a:pPr marL="0" indent="0">
              <a:buNone/>
            </a:pPr>
            <a:r>
              <a:rPr lang="es-ES_tradnl" dirty="0"/>
              <a:t>______________________________________________________________________________</a:t>
            </a:r>
          </a:p>
          <a:p>
            <a:pPr marL="0" indent="0">
              <a:buNone/>
            </a:pPr>
            <a:endParaRPr lang="es-ES_tradnl" dirty="0"/>
          </a:p>
          <a:p>
            <a:pPr marL="0" indent="0">
              <a:buNone/>
            </a:pPr>
            <a:r>
              <a:rPr lang="es-ES_tradnl" b="1" dirty="0"/>
              <a:t>RESPUESTAS</a:t>
            </a:r>
          </a:p>
          <a:p>
            <a:pPr lvl="0"/>
            <a:r>
              <a:rPr lang="es-ES_tradnl" dirty="0"/>
              <a:t>Fortalezas: Su familia la cuida, terminó la escuela primaria.</a:t>
            </a:r>
          </a:p>
          <a:p>
            <a:pPr lvl="0"/>
            <a:r>
              <a:rPr lang="es-ES_tradnl" dirty="0"/>
              <a:t>Atención y apoyo: Su madre cuida de ella; un/a voluntario/a de la comunidad identificó el caso.</a:t>
            </a:r>
          </a:p>
          <a:p>
            <a:pPr lvl="0"/>
            <a:r>
              <a:rPr lang="es-ES_tradnl" dirty="0"/>
              <a:t>Vulnerabilidades: pobreza, angustia (ansiedad, miedo), familia monoparental.</a:t>
            </a:r>
          </a:p>
          <a:p>
            <a:pPr lvl="0"/>
            <a:r>
              <a:rPr lang="es-ES_tradnl" dirty="0"/>
              <a:t>Problemas de protección de la infancia: matrimonio infantil, captación de menores, </a:t>
            </a:r>
            <a:r>
              <a:rPr lang="es-ES_tradnl" noProof="0" dirty="0"/>
              <a:t>trabajo infantil</a:t>
            </a:r>
          </a:p>
          <a:p>
            <a:pPr lvl="0"/>
            <a:r>
              <a:rPr lang="es-ES_tradnl" dirty="0"/>
              <a:t>Nivel de riesgo medio.</a:t>
            </a:r>
          </a:p>
        </p:txBody>
      </p:sp>
      <p:sp>
        <p:nvSpPr>
          <p:cNvPr id="2" name="Google Shape;725;p48:notes">
            <a:extLst>
              <a:ext uri="{FF2B5EF4-FFF2-40B4-BE49-F238E27FC236}">
                <a16:creationId xmlns:a16="http://schemas.microsoft.com/office/drawing/2014/main" id="{245DA70F-9A77-E2F0-ABF1-71E6EBED9B7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44</a:t>
            </a:fld>
            <a:endParaRPr lang="en-US" sz="1200" dirty="0">
              <a:latin typeface="+mn-lt"/>
            </a:endParaRPr>
          </a:p>
        </p:txBody>
      </p:sp>
    </p:spTree>
    <p:extLst>
      <p:ext uri="{BB962C8B-B14F-4D97-AF65-F5344CB8AC3E}">
        <p14:creationId xmlns:p14="http://schemas.microsoft.com/office/powerpoint/2010/main" val="343591278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DEBATE GENERAL (5 minutos)</a:t>
            </a:r>
          </a:p>
          <a:p>
            <a:r>
              <a:rPr lang="es-ES_tradnl" i="1" noProof="0" dirty="0"/>
              <a:t>Hemos visto varias cosas:</a:t>
            </a:r>
          </a:p>
          <a:p>
            <a:pPr lvl="1"/>
            <a:r>
              <a:rPr lang="es-ES_tradnl" i="1" noProof="0" dirty="0"/>
              <a:t>Los criterios de admisión para la gestión de casos de protección de la infancia.</a:t>
            </a:r>
          </a:p>
          <a:p>
            <a:pPr lvl="1"/>
            <a:r>
              <a:rPr lang="es-ES_tradnl" i="1" noProof="0" dirty="0"/>
              <a:t>La importancia de identificar los problemas de protección. </a:t>
            </a:r>
          </a:p>
          <a:p>
            <a:pPr lvl="1"/>
            <a:r>
              <a:rPr lang="es-ES_tradnl" i="1" noProof="0" dirty="0"/>
              <a:t>Cómo podemos analizar el nivel de riesgo de un/a menor en función de los problemas de protección, las fortalezas y desventajas, y de la atención y apoyo que recibe.</a:t>
            </a:r>
          </a:p>
          <a:p>
            <a:r>
              <a:rPr lang="es-ES_tradnl" i="1" noProof="0" dirty="0"/>
              <a:t>En ocasiones, los/as menores y sus familias pueden ser remitidos a servicios de gestión de casos, aunque no cumplan los criterios de admisión y no se haya determinado un riesgo de protección infantil.</a:t>
            </a:r>
          </a:p>
          <a:p>
            <a:r>
              <a:rPr lang="es-ES_tradnl" i="1" noProof="0" dirty="0"/>
              <a:t>¿Qué deben hacer los/as asistentes sociales cuando un caso no cumpla los criterios de admisión? </a:t>
            </a:r>
          </a:p>
          <a:p>
            <a:r>
              <a:rPr lang="es-ES_tradnl" noProof="0" dirty="0"/>
              <a:t>Complemente las respuestas de los/as participantes a partir de la siguiente diapositiva.</a:t>
            </a:r>
          </a:p>
        </p:txBody>
      </p:sp>
      <p:sp>
        <p:nvSpPr>
          <p:cNvPr id="6" name="Slide Image Placeholder 5">
            <a:extLst>
              <a:ext uri="{FF2B5EF4-FFF2-40B4-BE49-F238E27FC236}">
                <a16:creationId xmlns:a16="http://schemas.microsoft.com/office/drawing/2014/main" id="{83793EF5-AB5D-8083-2C40-4C434C9A2762}"/>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21C594F5-D650-BD6A-CECF-207C931C702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45</a:t>
            </a:fld>
            <a:endParaRPr lang="en-US" sz="1200" dirty="0">
              <a:latin typeface="+mn-lt"/>
            </a:endParaRPr>
          </a:p>
        </p:txBody>
      </p:sp>
    </p:spTree>
    <p:extLst>
      <p:ext uri="{BB962C8B-B14F-4D97-AF65-F5344CB8AC3E}">
        <p14:creationId xmlns:p14="http://schemas.microsoft.com/office/powerpoint/2010/main" val="180610078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EXPLICAR</a:t>
            </a:r>
          </a:p>
          <a:p>
            <a:r>
              <a:rPr lang="es-ES_tradnl" i="1" noProof="0" dirty="0"/>
              <a:t>Aun cuando un/a menor no cumpla los requisitos para recibir servicios de gestión de casos, los/as asistente social pueden tomar medidas que le/a ayuden.</a:t>
            </a:r>
          </a:p>
          <a:p>
            <a:r>
              <a:rPr lang="es-ES_tradnl" noProof="0" dirty="0"/>
              <a:t>Presente el contenido de la diapositiva.</a:t>
            </a:r>
          </a:p>
          <a:p>
            <a:r>
              <a:rPr lang="es-ES_tradnl" i="1" noProof="0" dirty="0"/>
              <a:t>Si su organización recibe casos de menores que no cumplen los criterios de admisión de su organización de forma constante, es recomendable hacer seguimiento con otras organizaciones y puntos focales en la comunidad para aclarar qué servicios ofrece su organización. </a:t>
            </a:r>
          </a:p>
        </p:txBody>
      </p:sp>
      <p:sp>
        <p:nvSpPr>
          <p:cNvPr id="6" name="Slide Image Placeholder 5">
            <a:extLst>
              <a:ext uri="{FF2B5EF4-FFF2-40B4-BE49-F238E27FC236}">
                <a16:creationId xmlns:a16="http://schemas.microsoft.com/office/drawing/2014/main" id="{93C44D86-08C2-64CD-4765-0BE4C84A6035}"/>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EC755221-8CDB-F17E-0BD7-AE248F7FEDE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46</a:t>
            </a:fld>
            <a:endParaRPr lang="en-US" sz="1200" dirty="0">
              <a:latin typeface="+mn-lt"/>
            </a:endParaRPr>
          </a:p>
        </p:txBody>
      </p:sp>
    </p:spTree>
    <p:extLst>
      <p:ext uri="{BB962C8B-B14F-4D97-AF65-F5344CB8AC3E}">
        <p14:creationId xmlns:p14="http://schemas.microsoft.com/office/powerpoint/2010/main" val="2056468141"/>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otes Placeholder 5">
            <a:extLst>
              <a:ext uri="{FF2B5EF4-FFF2-40B4-BE49-F238E27FC236}">
                <a16:creationId xmlns:a16="http://schemas.microsoft.com/office/drawing/2014/main" id="{109DB3E2-9ED8-0BFD-2C1E-E4BD1F280B9B}"/>
              </a:ext>
            </a:extLst>
          </p:cNvPr>
          <p:cNvSpPr>
            <a:spLocks noGrp="1"/>
          </p:cNvSpPr>
          <p:nvPr>
            <p:ph type="body" idx="1"/>
          </p:nvPr>
        </p:nvSpPr>
        <p:spPr/>
        <p:txBody>
          <a:bodyPr/>
          <a:lstStyle/>
          <a:p>
            <a:pPr marL="0" indent="0">
              <a:buNone/>
            </a:pPr>
            <a:r>
              <a:rPr lang="es-ES_tradnl" b="1" noProof="0" dirty="0"/>
              <a:t>EXPLICAR</a:t>
            </a:r>
            <a:endParaRPr lang="es-ES_tradnl" noProof="0" dirty="0"/>
          </a:p>
          <a:p>
            <a:r>
              <a:rPr lang="es-ES_tradnl" noProof="0" dirty="0"/>
              <a:t>Presente el contenido de la diapositiva.</a:t>
            </a:r>
          </a:p>
          <a:p>
            <a:r>
              <a:rPr lang="es-ES_tradnl" i="1" noProof="0" dirty="0"/>
              <a:t>¿Alguien tiene alguna pregunta o necesita alguna aclaración?</a:t>
            </a:r>
          </a:p>
          <a:p>
            <a:r>
              <a:rPr lang="es-ES_tradnl" i="1" noProof="0" dirty="0"/>
              <a:t>En la próxima sesión concluiremos este módulo.</a:t>
            </a:r>
          </a:p>
        </p:txBody>
      </p:sp>
      <p:sp>
        <p:nvSpPr>
          <p:cNvPr id="3" name="Slide Image Placeholder 2">
            <a:extLst>
              <a:ext uri="{FF2B5EF4-FFF2-40B4-BE49-F238E27FC236}">
                <a16:creationId xmlns:a16="http://schemas.microsoft.com/office/drawing/2014/main" id="{14B3A6C8-F58B-2B98-8D26-C3A57142129E}"/>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442CAEF1-F460-D00C-BCE4-E6F632FCDC2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47</a:t>
            </a:fld>
            <a:endParaRPr lang="en-US" sz="1200" dirty="0">
              <a:latin typeface="+mn-lt"/>
            </a:endParaRPr>
          </a:p>
        </p:txBody>
      </p:sp>
    </p:spTree>
    <p:extLst>
      <p:ext uri="{BB962C8B-B14F-4D97-AF65-F5344CB8AC3E}">
        <p14:creationId xmlns:p14="http://schemas.microsoft.com/office/powerpoint/2010/main" val="148160004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SESIÓN 5 </a:t>
            </a:r>
            <a:br>
              <a:rPr lang="es-ES_tradnl" b="1" noProof="0" dirty="0"/>
            </a:br>
            <a:r>
              <a:rPr lang="es-ES_tradnl" b="1" noProof="0" dirty="0"/>
              <a:t>DURACIÓN: 0h30</a:t>
            </a:r>
          </a:p>
          <a:p>
            <a:pPr marL="0" indent="0">
              <a:buNone/>
            </a:pPr>
            <a:r>
              <a:rPr lang="es-ES_tradnl" noProof="0" dirty="0"/>
              <a:t>______________________________________________________________________________</a:t>
            </a:r>
          </a:p>
          <a:p>
            <a:pPr marL="0" indent="0">
              <a:buNone/>
            </a:pPr>
            <a:endParaRPr lang="es-ES_tradnl" noProof="0" dirty="0"/>
          </a:p>
          <a:p>
            <a:pPr marL="0" indent="0">
              <a:buNone/>
            </a:pPr>
            <a:r>
              <a:rPr lang="es-ES_tradnl" b="1" noProof="0" dirty="0"/>
              <a:t>EXPLICAR</a:t>
            </a:r>
          </a:p>
          <a:p>
            <a:r>
              <a:rPr lang="es-ES_tradnl" i="1" noProof="0" dirty="0">
                <a:sym typeface="Arial"/>
              </a:rPr>
              <a:t>Hoy concluiremos este módulo.</a:t>
            </a:r>
          </a:p>
          <a:p>
            <a:endParaRPr lang="es-ES_tradnl" noProof="0" dirty="0"/>
          </a:p>
          <a:p>
            <a:endParaRPr lang="es-ES_tradnl" noProof="0" dirty="0"/>
          </a:p>
        </p:txBody>
      </p:sp>
      <p:sp>
        <p:nvSpPr>
          <p:cNvPr id="6" name="Slide Image Placeholder 5">
            <a:extLst>
              <a:ext uri="{FF2B5EF4-FFF2-40B4-BE49-F238E27FC236}">
                <a16:creationId xmlns:a16="http://schemas.microsoft.com/office/drawing/2014/main" id="{3A50731D-BDD2-E31F-AD4C-F185C1F85FC9}"/>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DE0CCE80-8C66-C9D8-07D6-FD5B3FDACEC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48</a:t>
            </a:fld>
            <a:endParaRPr lang="en-US" sz="1200" dirty="0">
              <a:latin typeface="+mn-lt"/>
            </a:endParaRPr>
          </a:p>
        </p:txBody>
      </p:sp>
    </p:spTree>
    <p:extLst>
      <p:ext uri="{BB962C8B-B14F-4D97-AF65-F5344CB8AC3E}">
        <p14:creationId xmlns:p14="http://schemas.microsoft.com/office/powerpoint/2010/main" val="371114488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sz="1100" b="1" noProof="0" dirty="0">
                <a:sym typeface="Arial"/>
              </a:rPr>
              <a:t>INTRODUCCIÓN</a:t>
            </a:r>
          </a:p>
          <a:p>
            <a:r>
              <a:rPr lang="es-ES_tradnl" sz="1100" noProof="0" dirty="0">
                <a:sym typeface="Arial"/>
              </a:rPr>
              <a:t>Guíe a los/as participantes a la </a:t>
            </a:r>
            <a:r>
              <a:rPr lang="es-ES_tradnl" sz="1100" b="1" noProof="0" dirty="0">
                <a:sym typeface="Arial"/>
              </a:rPr>
              <a:t>página 109 del Cuaderno de ejercicios: Objetivos de aprendizaje</a:t>
            </a:r>
          </a:p>
          <a:p>
            <a:r>
              <a:rPr lang="es-ES_tradnl" sz="1100" i="1" noProof="0" dirty="0">
                <a:sym typeface="Arial"/>
              </a:rPr>
              <a:t>Ahora nos dedicaremos a repasar los objetivos de aprendizaje (Consultar la </a:t>
            </a:r>
            <a:r>
              <a:rPr lang="es-ES_tradnl" sz="1100" b="1" i="1" noProof="0" dirty="0">
                <a:sym typeface="Arial"/>
              </a:rPr>
              <a:t>página 89 del</a:t>
            </a:r>
            <a:r>
              <a:rPr lang="es-ES_tradnl" sz="1100" i="1" noProof="0" dirty="0">
                <a:sym typeface="Arial"/>
              </a:rPr>
              <a:t> </a:t>
            </a:r>
            <a:r>
              <a:rPr lang="es-ES_tradnl" sz="1100" b="1" i="1" noProof="0" dirty="0">
                <a:sym typeface="Arial"/>
              </a:rPr>
              <a:t>Cuaderno de ejercicios</a:t>
            </a:r>
            <a:r>
              <a:rPr lang="es-ES_tradnl" sz="1100" i="1" noProof="0" dirty="0">
                <a:sym typeface="Arial"/>
              </a:rPr>
              <a:t>) y a reflexionar sobre los logros alcanzados al final de esta formación.</a:t>
            </a:r>
          </a:p>
          <a:p>
            <a:r>
              <a:rPr lang="es-ES_tradnl" sz="1100" i="1" noProof="0" dirty="0">
                <a:sym typeface="Arial"/>
              </a:rPr>
              <a:t>Es posible que para alcanzar todos los objetivos de aprendizaje necesitemos más información, más apoyo del supervisor o más tiempo para poner en práctica lo aprendido.</a:t>
            </a:r>
          </a:p>
          <a:p>
            <a:r>
              <a:rPr lang="es-ES_tradnl" sz="1100" i="1" noProof="0" dirty="0">
                <a:sym typeface="Arial"/>
              </a:rPr>
              <a:t>Piensen en la formación y respondan a las preguntas sobre los objetivos de aprendizaje en su cuaderno de ejercicios. </a:t>
            </a:r>
          </a:p>
          <a:p>
            <a:pPr marL="0" indent="0">
              <a:buNone/>
            </a:pPr>
            <a:endParaRPr lang="es-ES_tradnl" sz="1100" b="1" noProof="0" dirty="0">
              <a:sym typeface="Arial"/>
            </a:endParaRPr>
          </a:p>
          <a:p>
            <a:pPr marL="0" indent="0">
              <a:buNone/>
            </a:pPr>
            <a:r>
              <a:rPr lang="es-ES_tradnl" sz="1100" b="1" noProof="0" dirty="0">
                <a:sym typeface="Arial"/>
              </a:rPr>
              <a:t>ACTIVIDAD INDIVIDUAL (5 minutos)</a:t>
            </a:r>
            <a:endParaRPr lang="es-ES_tradnl" sz="1100" i="1" noProof="0" dirty="0">
              <a:sym typeface="Arial"/>
            </a:endParaRPr>
          </a:p>
          <a:p>
            <a:pPr marL="0" marR="0" lvl="0" indent="0" algn="l" defTabSz="914400" rtl="0" eaLnBrk="1" fontAlgn="auto" latinLnBrk="0" hangingPunct="1">
              <a:lnSpc>
                <a:spcPct val="100000"/>
              </a:lnSpc>
              <a:spcBef>
                <a:spcPts val="0"/>
              </a:spcBef>
              <a:spcAft>
                <a:spcPts val="0"/>
              </a:spcAft>
              <a:buClrTx/>
              <a:buSzTx/>
              <a:buNone/>
              <a:tabLst/>
              <a:defRPr/>
            </a:pPr>
            <a:endParaRPr lang="es-ES_tradnl" sz="1100" noProof="0" dirty="0">
              <a:sym typeface="Arial"/>
            </a:endParaRPr>
          </a:p>
          <a:p>
            <a:pPr marL="0" marR="0" lvl="0" indent="0" algn="l" defTabSz="914400" rtl="0" eaLnBrk="1" fontAlgn="auto" latinLnBrk="0" hangingPunct="1">
              <a:lnSpc>
                <a:spcPct val="100000"/>
              </a:lnSpc>
              <a:spcBef>
                <a:spcPts val="0"/>
              </a:spcBef>
              <a:spcAft>
                <a:spcPts val="0"/>
              </a:spcAft>
              <a:buClrTx/>
              <a:buSzTx/>
              <a:buNone/>
              <a:tabLst/>
              <a:defRPr/>
            </a:pPr>
            <a:r>
              <a:rPr lang="es-ES_tradnl" sz="1100" b="1" noProof="0" dirty="0">
                <a:sym typeface="Arial"/>
              </a:rPr>
              <a:t>DEBATE GENERAL (5 minutos)</a:t>
            </a:r>
          </a:p>
          <a:p>
            <a:r>
              <a:rPr lang="es-ES_tradnl" sz="1100" i="1" dirty="0">
                <a:sym typeface="Arial"/>
              </a:rPr>
              <a:t>¿</a:t>
            </a:r>
            <a:r>
              <a:rPr lang="es-ES_tradnl" sz="1100" i="1" noProof="0" dirty="0">
                <a:sym typeface="Arial"/>
              </a:rPr>
              <a:t>Alguien quiere compartir sus reflexiones?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sz="1100" i="1" noProof="0" dirty="0">
                <a:sym typeface="Arial"/>
              </a:rPr>
              <a:t>¿Qué objetivos de aprendizaje requieren que contemos con más información, más tiempo de práctica o más apoyo para alcanzarlos plenamente?</a:t>
            </a:r>
            <a:endParaRPr lang="es-ES_tradnl" sz="1100" i="1" dirty="0">
              <a:sym typeface="Arial"/>
            </a:endParaRPr>
          </a:p>
          <a:p>
            <a:pPr lvl="1"/>
            <a:r>
              <a:rPr lang="es-ES_tradnl" sz="1100" i="1" noProof="0" dirty="0">
                <a:sym typeface="Arial"/>
              </a:rPr>
              <a:t>¿En qué áreas o aspectos de la formación cree que tiene mayor confianza/conocimiento ahora?</a:t>
            </a:r>
          </a:p>
          <a:p>
            <a:endParaRPr lang="es-ES_tradnl" sz="1100" i="1" noProof="0" dirty="0">
              <a:sym typeface="Arial"/>
            </a:endParaRPr>
          </a:p>
          <a:p>
            <a:pPr marL="0" indent="0">
              <a:buNone/>
            </a:pPr>
            <a:r>
              <a:rPr lang="es-ES_tradnl" sz="1100" b="1" noProof="0" dirty="0">
                <a:sym typeface="Arial"/>
              </a:rPr>
              <a:t>INTRODUCCIÓN</a:t>
            </a:r>
          </a:p>
          <a:p>
            <a:r>
              <a:rPr lang="es-ES_tradnl" sz="1100" noProof="0" dirty="0">
                <a:sym typeface="Arial"/>
              </a:rPr>
              <a:t>Continúe en la </a:t>
            </a:r>
            <a:r>
              <a:rPr lang="es-ES_tradnl" sz="1100" b="1" noProof="0" dirty="0">
                <a:sym typeface="Arial"/>
              </a:rPr>
              <a:t>página 109 del Cuaderno de ejercicios: Reflexión</a:t>
            </a:r>
          </a:p>
          <a:p>
            <a:r>
              <a:rPr lang="es-ES_tradnl" sz="1100" i="1" noProof="0" dirty="0">
                <a:sym typeface="Arial"/>
              </a:rPr>
              <a:t>¿Qué ha llamado su atención?</a:t>
            </a:r>
          </a:p>
          <a:p>
            <a:r>
              <a:rPr lang="es-ES_tradnl" sz="1100" i="1" noProof="0" dirty="0">
                <a:sym typeface="Arial"/>
              </a:rPr>
              <a:t>¿Qué ha sido difícil?</a:t>
            </a:r>
          </a:p>
          <a:p>
            <a:r>
              <a:rPr lang="es-ES_tradnl" sz="1100" i="1" noProof="0" dirty="0">
                <a:sym typeface="Arial"/>
              </a:rPr>
              <a:t>¿Sobre qué le gustaría aprender más?</a:t>
            </a:r>
          </a:p>
          <a:p>
            <a:pPr marL="0" indent="0">
              <a:buNone/>
            </a:pPr>
            <a:endParaRPr lang="es-ES_tradnl" sz="1100" noProof="0" dirty="0">
              <a:sym typeface="Arial"/>
            </a:endParaRPr>
          </a:p>
          <a:p>
            <a:pPr marL="0" indent="0">
              <a:buNone/>
            </a:pPr>
            <a:r>
              <a:rPr lang="es-ES_tradnl" sz="1100" b="1" noProof="0" dirty="0">
                <a:sym typeface="Arial"/>
              </a:rPr>
              <a:t>ACTIVIDAD INDIVIDUAL (5 minutos)</a:t>
            </a:r>
          </a:p>
          <a:p>
            <a:pPr marL="0" indent="0">
              <a:buNone/>
            </a:pPr>
            <a:endParaRPr lang="es-ES_tradnl" sz="1100" noProof="0" dirty="0">
              <a:sym typeface="Arial"/>
            </a:endParaRPr>
          </a:p>
          <a:p>
            <a:pPr marL="0" indent="0">
              <a:buNone/>
            </a:pPr>
            <a:r>
              <a:rPr lang="es-ES_tradnl" sz="1100" b="1" noProof="0" dirty="0">
                <a:sym typeface="Arial"/>
              </a:rPr>
              <a:t>DEBATE GENERAL (5 minutos)</a:t>
            </a:r>
          </a:p>
          <a:p>
            <a:r>
              <a:rPr lang="es-ES_tradnl" i="1" noProof="0" dirty="0">
                <a:sym typeface="Arial"/>
              </a:rPr>
              <a:t>¿Alguien quiere compartir sus reflexiones?</a:t>
            </a:r>
          </a:p>
          <a:p>
            <a:pPr lvl="1"/>
            <a:r>
              <a:rPr lang="es-ES_tradnl" i="1" noProof="0" dirty="0">
                <a:sym typeface="Arial"/>
              </a:rPr>
              <a:t>¿Algo que hayan aprendido hoy?</a:t>
            </a:r>
          </a:p>
          <a:p>
            <a:pPr lvl="1"/>
            <a:r>
              <a:rPr lang="es-ES_tradnl" i="1" noProof="0" dirty="0">
                <a:sym typeface="Arial"/>
              </a:rPr>
              <a:t>¿Algún tema sobre el que quieran saber más?</a:t>
            </a:r>
          </a:p>
          <a:p>
            <a:r>
              <a:rPr lang="es-ES_tradnl" i="0" noProof="0" dirty="0">
                <a:sym typeface="Arial"/>
              </a:rPr>
              <a:t>Infórmeles cuándo iniciará el siguiente módulo de la formación.</a:t>
            </a:r>
          </a:p>
          <a:p>
            <a:r>
              <a:rPr lang="es-ES_tradnl" i="0" noProof="0" dirty="0">
                <a:sym typeface="Arial"/>
              </a:rPr>
              <a:t>Agradezca a los/as participantes su participación.</a:t>
            </a:r>
            <a:endParaRPr lang="es-ES_tradnl" sz="1100" noProof="0" dirty="0">
              <a:sym typeface="Arial"/>
            </a:endParaRPr>
          </a:p>
        </p:txBody>
      </p:sp>
      <p:sp>
        <p:nvSpPr>
          <p:cNvPr id="6" name="Slide Image Placeholder 5">
            <a:extLst>
              <a:ext uri="{FF2B5EF4-FFF2-40B4-BE49-F238E27FC236}">
                <a16:creationId xmlns:a16="http://schemas.microsoft.com/office/drawing/2014/main" id="{C2311726-1D23-BD7A-743D-14373F2795AE}"/>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136AFBA4-3C08-3C50-1497-F9C99332E0A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49</a:t>
            </a:fld>
            <a:endParaRPr lang="en-US" sz="1200" dirty="0">
              <a:latin typeface="+mn-lt"/>
            </a:endParaRPr>
          </a:p>
        </p:txBody>
      </p:sp>
    </p:spTree>
    <p:extLst>
      <p:ext uri="{BB962C8B-B14F-4D97-AF65-F5344CB8AC3E}">
        <p14:creationId xmlns:p14="http://schemas.microsoft.com/office/powerpoint/2010/main" val="21080230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7"/>
        <p:cNvGrpSpPr/>
        <p:nvPr/>
      </p:nvGrpSpPr>
      <p:grpSpPr>
        <a:xfrm>
          <a:off x="0" y="0"/>
          <a:ext cx="0" cy="0"/>
          <a:chOff x="0" y="0"/>
          <a:chExt cx="0" cy="0"/>
        </a:xfrm>
      </p:grpSpPr>
      <p:sp>
        <p:nvSpPr>
          <p:cNvPr id="309" name="Google Shape;309;p6:notes"/>
          <p:cNvSpPr txBox="1">
            <a:spLocks noGrp="1"/>
          </p:cNvSpPr>
          <p:nvPr>
            <p:ph type="body" idx="1"/>
          </p:nvPr>
        </p:nvSpPr>
        <p:spPr/>
        <p:txBody>
          <a:bodyPr/>
          <a:lstStyle/>
          <a:p>
            <a:pPr marL="0" indent="0">
              <a:buNone/>
            </a:pPr>
            <a:r>
              <a:rPr lang="es-ES_tradnl" b="1" noProof="0" dirty="0"/>
              <a:t>INTRODUCCIÓN</a:t>
            </a:r>
            <a:endParaRPr lang="es-ES_tradnl" noProof="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noProof="0" dirty="0"/>
              <a:t>Guíe a los/as participantes a la </a:t>
            </a:r>
            <a:r>
              <a:rPr lang="es-ES_tradnl" b="1" noProof="0" dirty="0"/>
              <a:t>página 88 del Cuaderno de ejercicios: Repaso</a:t>
            </a:r>
            <a:endParaRPr lang="es-ES_tradnl" noProof="0" dirty="0"/>
          </a:p>
          <a:p>
            <a:r>
              <a:rPr lang="es-ES_tradnl" i="1" noProof="0" dirty="0"/>
              <a:t>Este crucigrama es un resumen del Módulo 5. Deben completarlo.</a:t>
            </a:r>
          </a:p>
          <a:p>
            <a:pPr marL="0" indent="0">
              <a:buNone/>
            </a:pPr>
            <a:endParaRPr lang="es-ES_tradnl" b="1" noProof="0" dirty="0"/>
          </a:p>
          <a:p>
            <a:pPr marL="0" indent="0">
              <a:buNone/>
            </a:pPr>
            <a:r>
              <a:rPr lang="es-ES_tradnl" b="1" noProof="0" dirty="0"/>
              <a:t>ACTIVIDAD INDIVIDUAL (15 minutos)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noProof="0" dirty="0"/>
              <a:t>Mientras los/as participantes realizan la actividad, dibuje el crucigrama en el rotafolio/pizarra tal y como se ve en el cuaderno de ejercicios.</a:t>
            </a:r>
            <a:endParaRPr lang="es-ES_tradnl" noProof="0" dirty="0">
              <a:sym typeface="Helvetica Neue"/>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noProof="0" dirty="0">
                <a:sym typeface="Helvetica Neue"/>
              </a:rPr>
              <a:t>Si algún/a participante tiene dificultades para avanzar, sugiérale consultar los puntos clave de aprendizaje en el cuaderno de ejercicios.</a:t>
            </a:r>
          </a:p>
          <a:p>
            <a:endParaRPr lang="es-ES_tradnl" noProof="0" dirty="0"/>
          </a:p>
          <a:p>
            <a:pPr marL="0" indent="0">
              <a:buNone/>
            </a:pPr>
            <a:r>
              <a:rPr lang="es-ES_tradnl" b="1" noProof="0" dirty="0"/>
              <a:t>DEBATE GENERAL</a:t>
            </a:r>
          </a:p>
          <a:p>
            <a:r>
              <a:rPr lang="es-ES_tradnl" noProof="0" dirty="0"/>
              <a:t>Invite a un/a voluntario/a a acercarse a la pizarra/rotafolio y completar una línea del crucigrama. </a:t>
            </a:r>
          </a:p>
          <a:p>
            <a:r>
              <a:rPr lang="es-ES_tradnl" noProof="0" dirty="0"/>
              <a:t>Invite a otros/as voluntarios/as a pasar al frente hasta que hayan resuelto el crucigrama entre todos/as.</a:t>
            </a:r>
          </a:p>
        </p:txBody>
      </p:sp>
      <p:sp>
        <p:nvSpPr>
          <p:cNvPr id="3" name="Slide Image Placeholder 2">
            <a:extLst>
              <a:ext uri="{FF2B5EF4-FFF2-40B4-BE49-F238E27FC236}">
                <a16:creationId xmlns:a16="http://schemas.microsoft.com/office/drawing/2014/main" id="{9235B69A-E896-8BCE-085D-DA2AB141E15A}"/>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B114C12B-D539-6A8C-5502-2A5AB669738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5</a:t>
            </a:fld>
            <a:endParaRPr lang="en-US" sz="1200" dirty="0">
              <a:latin typeface="+mn-lt"/>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4"/>
        <p:cNvGrpSpPr/>
        <p:nvPr/>
      </p:nvGrpSpPr>
      <p:grpSpPr>
        <a:xfrm>
          <a:off x="0" y="0"/>
          <a:ext cx="0" cy="0"/>
          <a:chOff x="0" y="0"/>
          <a:chExt cx="0" cy="0"/>
        </a:xfrm>
      </p:grpSpPr>
      <p:sp>
        <p:nvSpPr>
          <p:cNvPr id="726" name="Google Shape;726;p31:notes"/>
          <p:cNvSpPr txBox="1">
            <a:spLocks noGrp="1"/>
          </p:cNvSpPr>
          <p:nvPr>
            <p:ph type="body" idx="1"/>
          </p:nvPr>
        </p:nvSpPr>
        <p:spPr/>
        <p:txBody>
          <a:bodyPr/>
          <a:lstStyle/>
          <a:p>
            <a:pPr marL="0" indent="0">
              <a:buNone/>
            </a:pPr>
            <a:r>
              <a:rPr lang="es-ES_tradnl" b="1" dirty="0">
                <a:sym typeface="Arial"/>
              </a:rPr>
              <a:t>INTRODUCCIÓN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i="1" noProof="0" dirty="0"/>
              <a:t>A continuación haremos un ejercicio para activar los músculos del torso y las piernas, lo que nos dará una sensación de mayor solidez/fortaleza física</a:t>
            </a:r>
            <a:r>
              <a:rPr lang="es-ES_tradnl" i="1" dirty="0"/>
              <a:t>. </a:t>
            </a:r>
          </a:p>
          <a:p>
            <a:r>
              <a:rPr lang="es-ES_tradnl" i="1" noProof="0" dirty="0"/>
              <a:t>Cuando estamos abrumados, nuestros músculos suelen pasar de estar muy tensos a colapsar. Es decir, que pasan de un estado muy activo a uno demasiado relajado</a:t>
            </a:r>
            <a:r>
              <a:rPr lang="es-ES_tradnl" i="1" dirty="0"/>
              <a: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i="1" noProof="0" dirty="0"/>
              <a:t>Cuando tomamos conciencia de nuestra fuerza y nuestro cuerpo,</a:t>
            </a:r>
            <a:r>
              <a:rPr lang="es-ES_tradnl" i="1" dirty="0"/>
              <a:t> somos capaces de procesar mejor nuestras experiencias y de gestionar mejor lo que sentimos (p. ej., agobio o frustración). </a:t>
            </a:r>
          </a:p>
          <a:p>
            <a:pPr marL="0" indent="0">
              <a:buNone/>
            </a:pPr>
            <a:endParaRPr lang="es-ES_tradnl" dirty="0">
              <a:sym typeface="Aria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b="1" noProof="0" dirty="0"/>
              <a:t>EJERCICIO DE AUTOCUIDADO (Sentir el peso de nuestro cuerpo, 10 minutos</a:t>
            </a:r>
            <a:r>
              <a:rPr lang="es-ES_tradnl" b="1" dirty="0">
                <a:sym typeface="Arial"/>
              </a:rPr>
              <a: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noProof="0" dirty="0"/>
              <a:t>Si están sentados/as en el suelo, haga que todos/as se desplacen hacia los lados del salón para que sus espaldas queden en contacto con la pared. Si están sentados en sillas, pídales que se acomoden bien y apoyen sus espaldas contra la silla.</a:t>
            </a:r>
            <a:r>
              <a:rPr lang="es-ES_tradnl" dirty="0"/>
              <a:t> </a:t>
            </a:r>
            <a:endParaRPr lang="es-ES_tradnl" dirty="0">
              <a:sym typeface="Arial"/>
            </a:endParaRPr>
          </a:p>
          <a:p>
            <a:pPr lvl="1"/>
            <a:r>
              <a:rPr lang="es-ES_tradnl" i="1" dirty="0"/>
              <a:t>Siéntense en una posición cómoda. </a:t>
            </a:r>
          </a:p>
          <a:p>
            <a:pPr lvl="1"/>
            <a:r>
              <a:rPr lang="es-ES_tradnl" i="1" dirty="0"/>
              <a:t>Sientan sus pies en contacto con el suelo. </a:t>
            </a:r>
          </a:p>
          <a:p>
            <a:pPr lvl="0"/>
            <a:r>
              <a:rPr lang="es-ES_tradnl" i="0" noProof="0" dirty="0"/>
              <a:t>Haga una pausa de 5 segundos</a:t>
            </a:r>
            <a:r>
              <a:rPr lang="es-ES_tradnl" i="0" dirty="0"/>
              <a:t>. </a:t>
            </a:r>
          </a:p>
          <a:p>
            <a:pPr lvl="1"/>
            <a:r>
              <a:rPr lang="es-ES_tradnl" i="1" noProof="0" dirty="0"/>
              <a:t>Sientan el peso de sus piernas</a:t>
            </a:r>
            <a:r>
              <a:rPr lang="es-ES_tradnl" i="1" dirty="0"/>
              <a:t>. </a:t>
            </a:r>
          </a:p>
          <a:p>
            <a:pPr lvl="0"/>
            <a:r>
              <a:rPr lang="es-ES_tradnl" i="0" noProof="0" dirty="0"/>
              <a:t>Haga una pausa de 5 segundos</a:t>
            </a:r>
            <a:r>
              <a:rPr lang="es-ES_tradnl" i="0" dirty="0"/>
              <a:t>. </a:t>
            </a:r>
          </a:p>
          <a:p>
            <a:pPr lvl="1"/>
            <a:r>
              <a:rPr lang="es-ES_tradnl" i="1" noProof="0" dirty="0"/>
              <a:t>Golpeen el suelo suave y lentamente con sus pies: primero el izquierdo, luego el derecho, izquierdo, derecho y así sucesivamente</a:t>
            </a:r>
            <a:r>
              <a:rPr lang="es-ES_tradnl" i="1" dirty="0"/>
              <a:t>. </a:t>
            </a:r>
          </a:p>
          <a:p>
            <a:pPr lvl="1"/>
            <a:r>
              <a:rPr lang="es-ES_tradnl" i="1" dirty="0"/>
              <a:t>Sientan cómo sus nalgas y muslos están en contacto con la silla (o el suelo). </a:t>
            </a:r>
          </a:p>
          <a:p>
            <a:pPr lvl="0"/>
            <a:r>
              <a:rPr lang="es-ES_tradnl" i="0" noProof="0" dirty="0"/>
              <a:t>Haga una pausa de 5 segundos</a:t>
            </a:r>
            <a:r>
              <a:rPr lang="es-ES_tradnl" i="0" dirty="0"/>
              <a:t>. </a:t>
            </a:r>
          </a:p>
          <a:p>
            <a:pPr lvl="1"/>
            <a:r>
              <a:rPr lang="es-ES_tradnl" i="1" noProof="0" dirty="0"/>
              <a:t>Apoyen la espalda en el respaldo de la silla (o en la pared</a:t>
            </a:r>
            <a:r>
              <a:rPr lang="es-ES_tradnl" i="1" dirty="0"/>
              <a:t>).  </a:t>
            </a:r>
          </a:p>
          <a:p>
            <a:pPr lvl="1"/>
            <a:r>
              <a:rPr lang="es-ES_tradnl" i="1" dirty="0"/>
              <a:t>Permanezcan así y noten si perciben alguna diferencia. </a:t>
            </a:r>
          </a:p>
          <a:p>
            <a:pPr lvl="0"/>
            <a:r>
              <a:rPr lang="es-ES_tradnl" i="0" noProof="0" dirty="0"/>
              <a:t>Haga una pausa de 30 segundos.</a:t>
            </a:r>
            <a:endParaRPr lang="es-ES_tradnl" i="0" dirty="0"/>
          </a:p>
        </p:txBody>
      </p:sp>
      <p:sp>
        <p:nvSpPr>
          <p:cNvPr id="3" name="Slide Image Placeholder 2">
            <a:extLst>
              <a:ext uri="{FF2B5EF4-FFF2-40B4-BE49-F238E27FC236}">
                <a16:creationId xmlns:a16="http://schemas.microsoft.com/office/drawing/2014/main" id="{E509BD02-E991-DCE9-A1C0-CADAE49F0B4E}"/>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1D85FAC0-7EEF-ABAF-D5E7-AF1B939DF96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50</a:t>
            </a:fld>
            <a:endParaRPr lang="en-US" sz="1200" dirty="0">
              <a:latin typeface="+mn-lt"/>
            </a:endParaRPr>
          </a:p>
        </p:txBody>
      </p:sp>
    </p:spTree>
    <p:extLst>
      <p:ext uri="{BB962C8B-B14F-4D97-AF65-F5344CB8AC3E}">
        <p14:creationId xmlns:p14="http://schemas.microsoft.com/office/powerpoint/2010/main" val="14187368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7"/>
        <p:cNvGrpSpPr/>
        <p:nvPr/>
      </p:nvGrpSpPr>
      <p:grpSpPr>
        <a:xfrm>
          <a:off x="0" y="0"/>
          <a:ext cx="0" cy="0"/>
          <a:chOff x="0" y="0"/>
          <a:chExt cx="0" cy="0"/>
        </a:xfrm>
      </p:grpSpPr>
      <p:sp>
        <p:nvSpPr>
          <p:cNvPr id="309" name="Google Shape;309;p6:notes"/>
          <p:cNvSpPr txBox="1">
            <a:spLocks noGrp="1"/>
          </p:cNvSpPr>
          <p:nvPr>
            <p:ph type="body" idx="1"/>
          </p:nvPr>
        </p:nvSpPr>
        <p:spPr/>
        <p:txBody>
          <a:bodyPr/>
          <a:lstStyle/>
          <a:p>
            <a:pPr marL="0" indent="0">
              <a:buNone/>
            </a:pPr>
            <a:r>
              <a:rPr lang="es-ES_tradnl" b="1" noProof="0" dirty="0"/>
              <a:t>DEBATE GENERAL</a:t>
            </a:r>
          </a:p>
          <a:p>
            <a:r>
              <a:rPr lang="es-ES_tradnl" i="0" noProof="0" dirty="0"/>
              <a:t>Haga un repaso de las respuestas y asegúrese de que todo haya quedado claro.</a:t>
            </a:r>
          </a:p>
          <a:p>
            <a:r>
              <a:rPr lang="es-ES_tradnl" i="1" noProof="0" dirty="0"/>
              <a:t>Ya que hemos hecho el repaso del módulo anterior, podemos pasar a hablar sobre los contenidos y objetivos del módulo de hoy</a:t>
            </a:r>
            <a:r>
              <a:rPr lang="es-ES_tradnl" noProof="0" dirty="0"/>
              <a:t>.</a:t>
            </a:r>
          </a:p>
        </p:txBody>
      </p:sp>
      <p:sp>
        <p:nvSpPr>
          <p:cNvPr id="3" name="Slide Image Placeholder 2">
            <a:extLst>
              <a:ext uri="{FF2B5EF4-FFF2-40B4-BE49-F238E27FC236}">
                <a16:creationId xmlns:a16="http://schemas.microsoft.com/office/drawing/2014/main" id="{12AEC0A9-87BF-B448-E3B2-32E987597640}"/>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7D3C5ECA-D199-70A0-F151-9CDCDF7EE3F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6</a:t>
            </a:fld>
            <a:endParaRPr lang="en-US" sz="1200" dirty="0">
              <a:latin typeface="+mn-lt"/>
            </a:endParaRPr>
          </a:p>
        </p:txBody>
      </p:sp>
    </p:spTree>
    <p:extLst>
      <p:ext uri="{BB962C8B-B14F-4D97-AF65-F5344CB8AC3E}">
        <p14:creationId xmlns:p14="http://schemas.microsoft.com/office/powerpoint/2010/main" val="37491896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0"/>
        <p:cNvGrpSpPr/>
        <p:nvPr/>
      </p:nvGrpSpPr>
      <p:grpSpPr>
        <a:xfrm>
          <a:off x="0" y="0"/>
          <a:ext cx="0" cy="0"/>
          <a:chOff x="0" y="0"/>
          <a:chExt cx="0" cy="0"/>
        </a:xfrm>
      </p:grpSpPr>
      <p:sp>
        <p:nvSpPr>
          <p:cNvPr id="452" name="Google Shape;452;p11:notes"/>
          <p:cNvSpPr txBox="1">
            <a:spLocks noGrp="1"/>
          </p:cNvSpPr>
          <p:nvPr>
            <p:ph type="body" idx="1"/>
          </p:nvPr>
        </p:nvSpPr>
        <p:spPr/>
        <p:txBody>
          <a:bodyPr/>
          <a:lstStyle/>
          <a:p>
            <a:pPr marL="0" indent="0">
              <a:buNone/>
            </a:pPr>
            <a:r>
              <a:rPr lang="es-ES_tradnl" b="1" noProof="0" dirty="0"/>
              <a:t>EXPLICAR</a:t>
            </a:r>
          </a:p>
          <a:p>
            <a:pPr marL="171450" indent="-171450"/>
            <a:r>
              <a:rPr lang="es-ES_tradnl" i="1" noProof="0" dirty="0"/>
              <a:t>Veamos rápidamente las etapas del proceso de gestión de casos. </a:t>
            </a:r>
          </a:p>
          <a:p>
            <a:pPr marL="171450" indent="-171450"/>
            <a:r>
              <a:rPr lang="es-ES_tradnl" i="0" noProof="0" dirty="0"/>
              <a:t>Haga un breve resumen de los pasos en la gestión de casos</a:t>
            </a:r>
            <a:r>
              <a:rPr lang="es-ES_tradnl" noProof="0" dirty="0"/>
              <a:t>.</a:t>
            </a:r>
          </a:p>
          <a:p>
            <a:pPr lvl="0"/>
            <a:r>
              <a:rPr lang="es-ES_tradnl" noProof="0" dirty="0"/>
              <a:t>Repase con ellos el cronograma e indíqueles los días y los módulos correspondientes a cada paso.</a:t>
            </a:r>
          </a:p>
          <a:p>
            <a:r>
              <a:rPr lang="es-ES_tradnl" i="1" noProof="0" dirty="0"/>
              <a:t>En el módulo de hoy nos centraremos en el primer paso del proceso de gestión de casos: la identificación y el registro del menor. </a:t>
            </a:r>
          </a:p>
        </p:txBody>
      </p:sp>
      <p:sp>
        <p:nvSpPr>
          <p:cNvPr id="3" name="Slide Image Placeholder 2">
            <a:extLst>
              <a:ext uri="{FF2B5EF4-FFF2-40B4-BE49-F238E27FC236}">
                <a16:creationId xmlns:a16="http://schemas.microsoft.com/office/drawing/2014/main" id="{24B9270C-42C8-C131-6E7B-7BB97145E1FD}"/>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31717558-A187-088F-FA1F-9FDA7192B7C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7</a:t>
            </a:fld>
            <a:endParaRPr lang="en-US" sz="1200" dirty="0">
              <a:latin typeface="+mn-lt"/>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2"/>
        <p:cNvGrpSpPr/>
        <p:nvPr/>
      </p:nvGrpSpPr>
      <p:grpSpPr>
        <a:xfrm>
          <a:off x="0" y="0"/>
          <a:ext cx="0" cy="0"/>
          <a:chOff x="0" y="0"/>
          <a:chExt cx="0" cy="0"/>
        </a:xfrm>
      </p:grpSpPr>
      <p:sp>
        <p:nvSpPr>
          <p:cNvPr id="344" name="Google Shape;344;p7:notes"/>
          <p:cNvSpPr txBox="1">
            <a:spLocks noGrp="1"/>
          </p:cNvSpPr>
          <p:nvPr>
            <p:ph type="body" idx="1"/>
          </p:nvPr>
        </p:nvSpPr>
        <p:spPr/>
        <p:txBody>
          <a:bodyPr/>
          <a:lstStyle/>
          <a:p>
            <a:pPr marL="0" indent="0">
              <a:buNone/>
            </a:pPr>
            <a:r>
              <a:rPr lang="es-ES_tradnl" b="1" noProof="0" dirty="0"/>
              <a:t>EXPLICAR</a:t>
            </a:r>
          </a:p>
          <a:p>
            <a:r>
              <a:rPr lang="es-ES_tradnl" noProof="0" dirty="0"/>
              <a:t>Presente el contenido de la diapositiva.</a:t>
            </a:r>
          </a:p>
          <a:p>
            <a:r>
              <a:rPr lang="es-ES_tradnl" i="1" noProof="0" dirty="0"/>
              <a:t>Pueden consultar los objetivos de aprendizaje en la </a:t>
            </a:r>
            <a:r>
              <a:rPr lang="es-ES_tradnl" b="1" i="1" noProof="0" dirty="0"/>
              <a:t>página 89 del Cuaderno de ejercicios: Objetivos de aprendizaje.</a:t>
            </a:r>
          </a:p>
          <a:p>
            <a:r>
              <a:rPr lang="es-ES_tradnl" i="1" noProof="0" dirty="0">
                <a:sym typeface="Helvetica Neue"/>
              </a:rPr>
              <a:t>¿Alguien tiene alguna pregunta o necesita alguna aclaración?</a:t>
            </a:r>
            <a:endParaRPr lang="es-ES_tradnl" i="1" noProof="0" dirty="0">
              <a:sym typeface="Calibri"/>
            </a:endParaRPr>
          </a:p>
          <a:p>
            <a:endParaRPr lang="es-ES_tradnl" noProof="0" dirty="0"/>
          </a:p>
        </p:txBody>
      </p:sp>
      <p:sp>
        <p:nvSpPr>
          <p:cNvPr id="3" name="Slide Image Placeholder 2">
            <a:extLst>
              <a:ext uri="{FF2B5EF4-FFF2-40B4-BE49-F238E27FC236}">
                <a16:creationId xmlns:a16="http://schemas.microsoft.com/office/drawing/2014/main" id="{0E74181F-2E89-55BA-AB24-259CD6D13D1B}"/>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E5185BEB-DE2E-C0EE-AF35-5FAE66B86F9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8</a:t>
            </a:fld>
            <a:endParaRPr lang="en-US" sz="1200" dirty="0">
              <a:latin typeface="+mn-lt"/>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5"/>
        <p:cNvGrpSpPr/>
        <p:nvPr/>
      </p:nvGrpSpPr>
      <p:grpSpPr>
        <a:xfrm>
          <a:off x="0" y="0"/>
          <a:ext cx="0" cy="0"/>
          <a:chOff x="0" y="0"/>
          <a:chExt cx="0" cy="0"/>
        </a:xfrm>
      </p:grpSpPr>
      <p:sp>
        <p:nvSpPr>
          <p:cNvPr id="437" name="Google Shape;437;p10:notes"/>
          <p:cNvSpPr txBox="1">
            <a:spLocks noGrp="1"/>
          </p:cNvSpPr>
          <p:nvPr>
            <p:ph type="body" idx="1"/>
          </p:nvPr>
        </p:nvSpPr>
        <p:spPr/>
        <p:txBody>
          <a:bodyPr/>
          <a:lstStyle/>
          <a:p>
            <a:pPr marL="0" indent="0">
              <a:buNone/>
            </a:pPr>
            <a:r>
              <a:rPr lang="es-ES_tradnl" b="1" noProof="0" dirty="0"/>
              <a:t>SESIÓN 2 </a:t>
            </a:r>
            <a:br>
              <a:rPr lang="es-ES_tradnl" b="1" noProof="0" dirty="0"/>
            </a:br>
            <a:r>
              <a:rPr lang="es-ES_tradnl" b="1" noProof="0" dirty="0"/>
              <a:t>DURACIÓN: 1h30</a:t>
            </a:r>
          </a:p>
          <a:p>
            <a:pPr marL="0" indent="0">
              <a:buNone/>
            </a:pPr>
            <a:r>
              <a:rPr lang="es-ES_tradnl" noProof="0" dirty="0"/>
              <a:t>______________________________________________________________________________</a:t>
            </a:r>
          </a:p>
          <a:p>
            <a:pPr marL="0" indent="0">
              <a:buNone/>
            </a:pPr>
            <a:endParaRPr lang="es-ES_tradnl" noProof="0" dirty="0"/>
          </a:p>
          <a:p>
            <a:pPr marL="0" indent="0">
              <a:buNone/>
            </a:pPr>
            <a:r>
              <a:rPr lang="es-ES_tradnl" b="1" noProof="0" dirty="0"/>
              <a:t>EXPLICAR</a:t>
            </a:r>
          </a:p>
          <a:p>
            <a:r>
              <a:rPr lang="es-ES_tradnl" i="1" noProof="0" dirty="0"/>
              <a:t>En esta sesión veremos cómo podemos identificar a los niños, niñas y adolescentes que necesitan gestión de casos. </a:t>
            </a:r>
          </a:p>
          <a:p>
            <a:pPr lvl="1"/>
            <a:r>
              <a:rPr lang="es-ES_tradnl" i="1" noProof="0" dirty="0"/>
              <a:t>Un sistema de protección de la infancia bien estructurado debe contar con mecanismos para identificar a los niños, niñas y adolescentes que necesitan protección, lo que incluye también los servicios de gestión de casos. </a:t>
            </a:r>
          </a:p>
          <a:p>
            <a:pPr lvl="1"/>
            <a:r>
              <a:rPr lang="es-ES_tradnl" i="1" noProof="0" dirty="0"/>
              <a:t>Es importante trabajar constantemente en la identificación de menores en situación de riesgo y que necesiten protección. </a:t>
            </a:r>
          </a:p>
          <a:p>
            <a:r>
              <a:rPr lang="es-ES_tradnl" i="1" noProof="0" dirty="0"/>
              <a:t>¿Por qué es importante identificar a los/as menores en riesgo de forma proactiva? ¿Por qué los/as asistentes sociales no deben limitarse a esperar a que les pidan ayuda? </a:t>
            </a:r>
          </a:p>
          <a:p>
            <a:pPr lvl="1"/>
            <a:r>
              <a:rPr lang="es-ES_tradnl" noProof="0" dirty="0"/>
              <a:t>Los/as menores y las familias podrían tener miedo y no querer denunciar.</a:t>
            </a:r>
          </a:p>
          <a:p>
            <a:pPr lvl="1"/>
            <a:r>
              <a:rPr lang="es-ES_tradnl" noProof="0" dirty="0"/>
              <a:t>Los/as menores y las familias podrían no saber cómo entrar en contacto o a quién acudir, etc.</a:t>
            </a:r>
          </a:p>
          <a:p>
            <a:r>
              <a:rPr lang="es-ES_tradnl" i="1" noProof="0" dirty="0"/>
              <a:t> Veamos entonces distintas maneras en que podemos identificar a menores en situación de riesgo.  </a:t>
            </a:r>
          </a:p>
        </p:txBody>
      </p:sp>
      <p:sp>
        <p:nvSpPr>
          <p:cNvPr id="3" name="Slide Image Placeholder 2">
            <a:extLst>
              <a:ext uri="{FF2B5EF4-FFF2-40B4-BE49-F238E27FC236}">
                <a16:creationId xmlns:a16="http://schemas.microsoft.com/office/drawing/2014/main" id="{5B96D550-187B-AA1F-2FD5-91ED6C5C845E}"/>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583596D3-DCAE-4961-CEB2-1C30BDC3095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9</a:t>
            </a:fld>
            <a:endParaRPr lang="en-US" sz="1200" dirty="0">
              <a:latin typeface="+mn-lt"/>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6E1B12-1E0A-DC96-CA65-D7393C24CD2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BE"/>
          </a:p>
        </p:txBody>
      </p:sp>
      <p:sp>
        <p:nvSpPr>
          <p:cNvPr id="3" name="Subtitle 2">
            <a:extLst>
              <a:ext uri="{FF2B5EF4-FFF2-40B4-BE49-F238E27FC236}">
                <a16:creationId xmlns:a16="http://schemas.microsoft.com/office/drawing/2014/main" id="{B382B135-464D-53A5-D61D-65C968C6A2E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BE"/>
          </a:p>
        </p:txBody>
      </p:sp>
      <p:sp>
        <p:nvSpPr>
          <p:cNvPr id="4" name="Date Placeholder 3">
            <a:extLst>
              <a:ext uri="{FF2B5EF4-FFF2-40B4-BE49-F238E27FC236}">
                <a16:creationId xmlns:a16="http://schemas.microsoft.com/office/drawing/2014/main" id="{B1A97062-ED41-70CD-0438-654392DAC49C}"/>
              </a:ext>
            </a:extLst>
          </p:cNvPr>
          <p:cNvSpPr>
            <a:spLocks noGrp="1"/>
          </p:cNvSpPr>
          <p:nvPr>
            <p:ph type="dt" sz="half" idx="10"/>
          </p:nvPr>
        </p:nvSpPr>
        <p:spPr/>
        <p:txBody>
          <a:bodyPr/>
          <a:lstStyle/>
          <a:p>
            <a:fld id="{2EB16407-75DF-4203-84AB-F0703E3CC569}" type="datetimeFigureOut">
              <a:rPr lang="en-BE" smtClean="0"/>
              <a:t>05/04/2023</a:t>
            </a:fld>
            <a:endParaRPr lang="en-BE"/>
          </a:p>
        </p:txBody>
      </p:sp>
      <p:sp>
        <p:nvSpPr>
          <p:cNvPr id="5" name="Footer Placeholder 4">
            <a:extLst>
              <a:ext uri="{FF2B5EF4-FFF2-40B4-BE49-F238E27FC236}">
                <a16:creationId xmlns:a16="http://schemas.microsoft.com/office/drawing/2014/main" id="{C25A219F-FC3D-470C-D401-514A9607F0AA}"/>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D4223B87-BECE-8242-0F0C-85EE15DCEAB5}"/>
              </a:ext>
            </a:extLst>
          </p:cNvPr>
          <p:cNvSpPr>
            <a:spLocks noGrp="1"/>
          </p:cNvSpPr>
          <p:nvPr>
            <p:ph type="sldNum" sz="quarter" idx="12"/>
          </p:nvPr>
        </p:nvSpPr>
        <p:spPr/>
        <p:txBody>
          <a:bodyPr/>
          <a:lstStyle/>
          <a:p>
            <a:fld id="{046931AC-BB4C-4EED-AE3D-917957E14AD4}" type="slidenum">
              <a:rPr lang="en-BE" smtClean="0"/>
              <a:t>‹#›</a:t>
            </a:fld>
            <a:endParaRPr lang="en-BE"/>
          </a:p>
        </p:txBody>
      </p:sp>
    </p:spTree>
    <p:extLst>
      <p:ext uri="{BB962C8B-B14F-4D97-AF65-F5344CB8AC3E}">
        <p14:creationId xmlns:p14="http://schemas.microsoft.com/office/powerpoint/2010/main" val="36578791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EEA382-EE1F-2E14-2368-D6BC5066489F}"/>
              </a:ext>
            </a:extLst>
          </p:cNvPr>
          <p:cNvSpPr>
            <a:spLocks noGrp="1"/>
          </p:cNvSpPr>
          <p:nvPr>
            <p:ph type="title"/>
          </p:nvPr>
        </p:nvSpPr>
        <p:spPr/>
        <p:txBody>
          <a:bodyPr/>
          <a:lstStyle/>
          <a:p>
            <a:r>
              <a:rPr lang="en-US"/>
              <a:t>Click to edit Master title style</a:t>
            </a:r>
            <a:endParaRPr lang="en-BE"/>
          </a:p>
        </p:txBody>
      </p:sp>
      <p:sp>
        <p:nvSpPr>
          <p:cNvPr id="3" name="Vertical Text Placeholder 2">
            <a:extLst>
              <a:ext uri="{FF2B5EF4-FFF2-40B4-BE49-F238E27FC236}">
                <a16:creationId xmlns:a16="http://schemas.microsoft.com/office/drawing/2014/main" id="{6C03F04B-AF75-984E-34BF-49CFD8F0F19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E08CBEF2-772F-8FF6-21A5-DA3D66D478E8}"/>
              </a:ext>
            </a:extLst>
          </p:cNvPr>
          <p:cNvSpPr>
            <a:spLocks noGrp="1"/>
          </p:cNvSpPr>
          <p:nvPr>
            <p:ph type="dt" sz="half" idx="10"/>
          </p:nvPr>
        </p:nvSpPr>
        <p:spPr/>
        <p:txBody>
          <a:bodyPr/>
          <a:lstStyle/>
          <a:p>
            <a:fld id="{2EB16407-75DF-4203-84AB-F0703E3CC569}" type="datetimeFigureOut">
              <a:rPr lang="en-BE" smtClean="0"/>
              <a:t>05/04/2023</a:t>
            </a:fld>
            <a:endParaRPr lang="en-BE"/>
          </a:p>
        </p:txBody>
      </p:sp>
      <p:sp>
        <p:nvSpPr>
          <p:cNvPr id="5" name="Footer Placeholder 4">
            <a:extLst>
              <a:ext uri="{FF2B5EF4-FFF2-40B4-BE49-F238E27FC236}">
                <a16:creationId xmlns:a16="http://schemas.microsoft.com/office/drawing/2014/main" id="{8A90DD19-2C9E-C59F-CEE5-6F135292E337}"/>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3A3C9C0E-30C6-E0C4-5F67-85B422BCB0F8}"/>
              </a:ext>
            </a:extLst>
          </p:cNvPr>
          <p:cNvSpPr>
            <a:spLocks noGrp="1"/>
          </p:cNvSpPr>
          <p:nvPr>
            <p:ph type="sldNum" sz="quarter" idx="12"/>
          </p:nvPr>
        </p:nvSpPr>
        <p:spPr/>
        <p:txBody>
          <a:bodyPr/>
          <a:lstStyle/>
          <a:p>
            <a:fld id="{046931AC-BB4C-4EED-AE3D-917957E14AD4}" type="slidenum">
              <a:rPr lang="en-BE" smtClean="0"/>
              <a:t>‹#›</a:t>
            </a:fld>
            <a:endParaRPr lang="en-BE"/>
          </a:p>
        </p:txBody>
      </p:sp>
    </p:spTree>
    <p:extLst>
      <p:ext uri="{BB962C8B-B14F-4D97-AF65-F5344CB8AC3E}">
        <p14:creationId xmlns:p14="http://schemas.microsoft.com/office/powerpoint/2010/main" val="2773892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A5C87C2-455D-C2B7-B600-A80B6D72B1B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BE"/>
          </a:p>
        </p:txBody>
      </p:sp>
      <p:sp>
        <p:nvSpPr>
          <p:cNvPr id="3" name="Vertical Text Placeholder 2">
            <a:extLst>
              <a:ext uri="{FF2B5EF4-FFF2-40B4-BE49-F238E27FC236}">
                <a16:creationId xmlns:a16="http://schemas.microsoft.com/office/drawing/2014/main" id="{6F5EE16D-57F5-4CBE-C0BF-B8310004513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FAAE1240-A089-B78E-7931-7A6E28FD907B}"/>
              </a:ext>
            </a:extLst>
          </p:cNvPr>
          <p:cNvSpPr>
            <a:spLocks noGrp="1"/>
          </p:cNvSpPr>
          <p:nvPr>
            <p:ph type="dt" sz="half" idx="10"/>
          </p:nvPr>
        </p:nvSpPr>
        <p:spPr/>
        <p:txBody>
          <a:bodyPr/>
          <a:lstStyle/>
          <a:p>
            <a:fld id="{2EB16407-75DF-4203-84AB-F0703E3CC569}" type="datetimeFigureOut">
              <a:rPr lang="en-BE" smtClean="0"/>
              <a:t>05/04/2023</a:t>
            </a:fld>
            <a:endParaRPr lang="en-BE"/>
          </a:p>
        </p:txBody>
      </p:sp>
      <p:sp>
        <p:nvSpPr>
          <p:cNvPr id="5" name="Footer Placeholder 4">
            <a:extLst>
              <a:ext uri="{FF2B5EF4-FFF2-40B4-BE49-F238E27FC236}">
                <a16:creationId xmlns:a16="http://schemas.microsoft.com/office/drawing/2014/main" id="{1A50C013-59A6-A866-8C89-AACA51A67D47}"/>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07446B3C-8F18-AC68-ECF5-585F47B2FDBA}"/>
              </a:ext>
            </a:extLst>
          </p:cNvPr>
          <p:cNvSpPr>
            <a:spLocks noGrp="1"/>
          </p:cNvSpPr>
          <p:nvPr>
            <p:ph type="sldNum" sz="quarter" idx="12"/>
          </p:nvPr>
        </p:nvSpPr>
        <p:spPr/>
        <p:txBody>
          <a:bodyPr/>
          <a:lstStyle/>
          <a:p>
            <a:fld id="{046931AC-BB4C-4EED-AE3D-917957E14AD4}" type="slidenum">
              <a:rPr lang="en-BE" smtClean="0"/>
              <a:t>‹#›</a:t>
            </a:fld>
            <a:endParaRPr lang="en-BE"/>
          </a:p>
        </p:txBody>
      </p:sp>
    </p:spTree>
    <p:extLst>
      <p:ext uri="{BB962C8B-B14F-4D97-AF65-F5344CB8AC3E}">
        <p14:creationId xmlns:p14="http://schemas.microsoft.com/office/powerpoint/2010/main" val="20300912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3" name="Arrow: Pentagon 2">
            <a:extLst>
              <a:ext uri="{FF2B5EF4-FFF2-40B4-BE49-F238E27FC236}">
                <a16:creationId xmlns:a16="http://schemas.microsoft.com/office/drawing/2014/main" id="{A8BE9D00-E3B6-4C8A-9850-E680BFE2727A}"/>
              </a:ext>
            </a:extLst>
          </p:cNvPr>
          <p:cNvSpPr/>
          <p:nvPr userDrawn="1"/>
        </p:nvSpPr>
        <p:spPr>
          <a:xfrm>
            <a:off x="0" y="0"/>
            <a:ext cx="5811000" cy="6858000"/>
          </a:xfrm>
          <a:prstGeom prst="homePlate">
            <a:avLst>
              <a:gd name="adj" fmla="val 2525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2" name="Title 1">
            <a:extLst>
              <a:ext uri="{FF2B5EF4-FFF2-40B4-BE49-F238E27FC236}">
                <a16:creationId xmlns:a16="http://schemas.microsoft.com/office/drawing/2014/main" id="{D0172625-8E54-4F58-8621-F7FE15D63AD5}"/>
              </a:ext>
            </a:extLst>
          </p:cNvPr>
          <p:cNvSpPr>
            <a:spLocks noGrp="1"/>
          </p:cNvSpPr>
          <p:nvPr>
            <p:ph type="title" hasCustomPrompt="1"/>
          </p:nvPr>
        </p:nvSpPr>
        <p:spPr>
          <a:xfrm>
            <a:off x="796385" y="3099692"/>
            <a:ext cx="4015311" cy="562168"/>
          </a:xfrm>
        </p:spPr>
        <p:txBody>
          <a:bodyPr>
            <a:noAutofit/>
          </a:bodyPr>
          <a:lstStyle>
            <a:lvl1pPr algn="l">
              <a:defRPr sz="4800" b="1">
                <a:solidFill>
                  <a:schemeClr val="accent1"/>
                </a:solidFill>
                <a:latin typeface="Garamond" panose="02020404030301010803" pitchFamily="18" charset="0"/>
              </a:defRPr>
            </a:lvl1pPr>
          </a:lstStyle>
          <a:p>
            <a:r>
              <a:rPr lang="en-US" dirty="0"/>
              <a:t>CLICK TO EDIT MASTER TITLE STYLE</a:t>
            </a:r>
          </a:p>
        </p:txBody>
      </p:sp>
    </p:spTree>
    <p:extLst>
      <p:ext uri="{BB962C8B-B14F-4D97-AF65-F5344CB8AC3E}">
        <p14:creationId xmlns:p14="http://schemas.microsoft.com/office/powerpoint/2010/main" val="26674642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Custom Layout">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6" name="Hexagon 5">
            <a:extLst>
              <a:ext uri="{FF2B5EF4-FFF2-40B4-BE49-F238E27FC236}">
                <a16:creationId xmlns:a16="http://schemas.microsoft.com/office/drawing/2014/main" id="{B44FDF81-8ADA-496B-B92F-CF22EC5DCC7F}"/>
              </a:ext>
            </a:extLst>
          </p:cNvPr>
          <p:cNvSpPr/>
          <p:nvPr userDrawn="1"/>
        </p:nvSpPr>
        <p:spPr>
          <a:xfrm rot="1782986">
            <a:off x="657418" y="1353464"/>
            <a:ext cx="4749573" cy="4094457"/>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Title 1">
            <a:extLst>
              <a:ext uri="{FF2B5EF4-FFF2-40B4-BE49-F238E27FC236}">
                <a16:creationId xmlns:a16="http://schemas.microsoft.com/office/drawing/2014/main" id="{917F4B93-D5FC-4BC1-ACC8-42A00E6E8C14}"/>
              </a:ext>
            </a:extLst>
          </p:cNvPr>
          <p:cNvSpPr>
            <a:spLocks noGrp="1"/>
          </p:cNvSpPr>
          <p:nvPr>
            <p:ph type="title" hasCustomPrompt="1"/>
          </p:nvPr>
        </p:nvSpPr>
        <p:spPr>
          <a:xfrm>
            <a:off x="1024548" y="3099692"/>
            <a:ext cx="4015311" cy="562168"/>
          </a:xfrm>
        </p:spPr>
        <p:txBody>
          <a:bodyPr>
            <a:noAutofit/>
          </a:bodyPr>
          <a:lstStyle>
            <a:lvl1pPr algn="ctr">
              <a:defRPr sz="4800" b="1">
                <a:solidFill>
                  <a:schemeClr val="accent1"/>
                </a:solidFill>
                <a:latin typeface="Garamond" panose="02020404030301010803" pitchFamily="18" charset="0"/>
              </a:defRPr>
            </a:lvl1pPr>
          </a:lstStyle>
          <a:p>
            <a:r>
              <a:rPr lang="en-US" dirty="0"/>
              <a:t>CLICK TO EDIT MASTER TITLE STYLE</a:t>
            </a:r>
          </a:p>
        </p:txBody>
      </p:sp>
    </p:spTree>
    <p:extLst>
      <p:ext uri="{BB962C8B-B14F-4D97-AF65-F5344CB8AC3E}">
        <p14:creationId xmlns:p14="http://schemas.microsoft.com/office/powerpoint/2010/main" val="22979796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0BEFEC-EC87-4309-BFFA-7F010E02C918}"/>
              </a:ext>
            </a:extLst>
          </p:cNvPr>
          <p:cNvSpPr/>
          <p:nvPr userDrawn="1"/>
        </p:nvSpPr>
        <p:spPr>
          <a:xfrm>
            <a:off x="0" y="-1"/>
            <a:ext cx="12192000" cy="985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 name="Title 1">
            <a:extLst>
              <a:ext uri="{FF2B5EF4-FFF2-40B4-BE49-F238E27FC236}">
                <a16:creationId xmlns:a16="http://schemas.microsoft.com/office/drawing/2014/main" id="{BFF5FD31-A1B4-42BF-B5CB-087E7BAA2337}"/>
              </a:ext>
            </a:extLst>
          </p:cNvPr>
          <p:cNvSpPr>
            <a:spLocks noGrp="1"/>
          </p:cNvSpPr>
          <p:nvPr>
            <p:ph type="title"/>
          </p:nvPr>
        </p:nvSpPr>
        <p:spPr>
          <a:xfrm>
            <a:off x="838200" y="120516"/>
            <a:ext cx="10515600" cy="868968"/>
          </a:xfrm>
          <a:noFill/>
        </p:spPr>
        <p:txBody>
          <a:bodyPr>
            <a:normAutofit/>
          </a:bodyPr>
          <a:lstStyle>
            <a:lvl1pPr algn="ctr">
              <a:defRPr sz="3200" b="1">
                <a:solidFill>
                  <a:schemeClr val="bg1"/>
                </a:solidFill>
                <a:latin typeface="Arial" panose="020B0604020202020204" pitchFamily="34" charset="0"/>
                <a:cs typeface="Arial" panose="020B0604020202020204" pitchFamily="34" charset="0"/>
              </a:defRPr>
            </a:lvl1pPr>
          </a:lstStyle>
          <a:p>
            <a:r>
              <a:rPr lang="en-US" dirty="0"/>
              <a:t>Click to edit Master title style</a:t>
            </a:r>
            <a:endParaRPr lang="en-CA" dirty="0"/>
          </a:p>
        </p:txBody>
      </p:sp>
      <p:pic>
        <p:nvPicPr>
          <p:cNvPr id="6" name="Picture 5">
            <a:extLst>
              <a:ext uri="{FF2B5EF4-FFF2-40B4-BE49-F238E27FC236}">
                <a16:creationId xmlns:a16="http://schemas.microsoft.com/office/drawing/2014/main" id="{5840CBF4-8F8F-7C4D-38DF-6284069544E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5817" y="6230028"/>
            <a:ext cx="349714" cy="402608"/>
          </a:xfrm>
          <a:prstGeom prst="rect">
            <a:avLst/>
          </a:prstGeom>
        </p:spPr>
      </p:pic>
      <p:sp>
        <p:nvSpPr>
          <p:cNvPr id="7" name="Rectangle 6">
            <a:extLst>
              <a:ext uri="{FF2B5EF4-FFF2-40B4-BE49-F238E27FC236}">
                <a16:creationId xmlns:a16="http://schemas.microsoft.com/office/drawing/2014/main" id="{FA7AD98B-7310-2489-4F83-A02652612940}"/>
              </a:ext>
            </a:extLst>
          </p:cNvPr>
          <p:cNvSpPr/>
          <p:nvPr userDrawn="1"/>
        </p:nvSpPr>
        <p:spPr>
          <a:xfrm>
            <a:off x="766810" y="6277443"/>
            <a:ext cx="4160790" cy="307777"/>
          </a:xfrm>
          <a:prstGeom prst="rect">
            <a:avLst/>
          </a:prstGeom>
        </p:spPr>
        <p:txBody>
          <a:bodyPr wrap="square">
            <a:spAutoFit/>
          </a:bodyPr>
          <a:lstStyle/>
          <a:p>
            <a:pPr marL="0" marR="0" lvl="0" indent="0" algn="l" rtl="0">
              <a:spcBef>
                <a:spcPts val="0"/>
              </a:spcBef>
              <a:spcAft>
                <a:spcPts val="0"/>
              </a:spcAft>
              <a:buNone/>
            </a:pPr>
            <a:r>
              <a:rPr lang="en-US" sz="1400" b="0" i="0" u="none" strike="noStrike" cap="none" dirty="0">
                <a:solidFill>
                  <a:schemeClr val="bg2">
                    <a:lumMod val="75000"/>
                  </a:schemeClr>
                </a:solidFill>
                <a:latin typeface="Arial" panose="020B0604020202020204" pitchFamily="34" charset="0"/>
                <a:ea typeface="Calibri"/>
                <a:cs typeface="Arial" panose="020B0604020202020204" pitchFamily="34" charset="0"/>
                <a:sym typeface="Calibri"/>
              </a:rPr>
              <a:t>Level 1 Module 6: </a:t>
            </a:r>
            <a:r>
              <a:rPr lang="en-US" sz="1400" b="1" i="0" u="none" strike="noStrike" cap="none" dirty="0">
                <a:solidFill>
                  <a:schemeClr val="bg2">
                    <a:lumMod val="75000"/>
                  </a:schemeClr>
                </a:solidFill>
                <a:latin typeface="Arial" panose="020B0604020202020204" pitchFamily="34" charset="0"/>
                <a:ea typeface="Calibri"/>
                <a:cs typeface="Arial" panose="020B0604020202020204" pitchFamily="34" charset="0"/>
                <a:sym typeface="Calibri"/>
              </a:rPr>
              <a:t>Identification and registration</a:t>
            </a:r>
          </a:p>
        </p:txBody>
      </p:sp>
    </p:spTree>
    <p:extLst>
      <p:ext uri="{BB962C8B-B14F-4D97-AF65-F5344CB8AC3E}">
        <p14:creationId xmlns:p14="http://schemas.microsoft.com/office/powerpoint/2010/main" val="32926595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FB5810-0AB4-9694-4DF9-19361636A151}"/>
              </a:ext>
            </a:extLst>
          </p:cNvPr>
          <p:cNvSpPr>
            <a:spLocks noGrp="1"/>
          </p:cNvSpPr>
          <p:nvPr>
            <p:ph type="title"/>
          </p:nvPr>
        </p:nvSpPr>
        <p:spPr/>
        <p:txBody>
          <a:bodyPr/>
          <a:lstStyle/>
          <a:p>
            <a:r>
              <a:rPr lang="en-US"/>
              <a:t>Click to edit Master title style</a:t>
            </a:r>
            <a:endParaRPr lang="en-BE"/>
          </a:p>
        </p:txBody>
      </p:sp>
      <p:sp>
        <p:nvSpPr>
          <p:cNvPr id="3" name="Content Placeholder 2">
            <a:extLst>
              <a:ext uri="{FF2B5EF4-FFF2-40B4-BE49-F238E27FC236}">
                <a16:creationId xmlns:a16="http://schemas.microsoft.com/office/drawing/2014/main" id="{44A3828E-C43B-842D-DFF5-20CC7338434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F0B4BD70-510A-4DAC-BE10-39FF646CE974}"/>
              </a:ext>
            </a:extLst>
          </p:cNvPr>
          <p:cNvSpPr>
            <a:spLocks noGrp="1"/>
          </p:cNvSpPr>
          <p:nvPr>
            <p:ph type="dt" sz="half" idx="10"/>
          </p:nvPr>
        </p:nvSpPr>
        <p:spPr/>
        <p:txBody>
          <a:bodyPr/>
          <a:lstStyle/>
          <a:p>
            <a:fld id="{2EB16407-75DF-4203-84AB-F0703E3CC569}" type="datetimeFigureOut">
              <a:rPr lang="en-BE" smtClean="0"/>
              <a:t>05/04/2023</a:t>
            </a:fld>
            <a:endParaRPr lang="en-BE"/>
          </a:p>
        </p:txBody>
      </p:sp>
      <p:sp>
        <p:nvSpPr>
          <p:cNvPr id="5" name="Footer Placeholder 4">
            <a:extLst>
              <a:ext uri="{FF2B5EF4-FFF2-40B4-BE49-F238E27FC236}">
                <a16:creationId xmlns:a16="http://schemas.microsoft.com/office/drawing/2014/main" id="{1CB1907D-9F0A-2DD5-C811-D46911F1FB69}"/>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B1F17D32-97EF-6A60-2FB0-DF0CB7B0F644}"/>
              </a:ext>
            </a:extLst>
          </p:cNvPr>
          <p:cNvSpPr>
            <a:spLocks noGrp="1"/>
          </p:cNvSpPr>
          <p:nvPr>
            <p:ph type="sldNum" sz="quarter" idx="12"/>
          </p:nvPr>
        </p:nvSpPr>
        <p:spPr/>
        <p:txBody>
          <a:bodyPr/>
          <a:lstStyle/>
          <a:p>
            <a:fld id="{046931AC-BB4C-4EED-AE3D-917957E14AD4}" type="slidenum">
              <a:rPr lang="en-BE" smtClean="0"/>
              <a:t>‹#›</a:t>
            </a:fld>
            <a:endParaRPr lang="en-BE"/>
          </a:p>
        </p:txBody>
      </p:sp>
    </p:spTree>
    <p:extLst>
      <p:ext uri="{BB962C8B-B14F-4D97-AF65-F5344CB8AC3E}">
        <p14:creationId xmlns:p14="http://schemas.microsoft.com/office/powerpoint/2010/main" val="40410172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3F3D2A-4B23-77B2-9ECA-A2A3692EA2D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BE"/>
          </a:p>
        </p:txBody>
      </p:sp>
      <p:sp>
        <p:nvSpPr>
          <p:cNvPr id="3" name="Text Placeholder 2">
            <a:extLst>
              <a:ext uri="{FF2B5EF4-FFF2-40B4-BE49-F238E27FC236}">
                <a16:creationId xmlns:a16="http://schemas.microsoft.com/office/drawing/2014/main" id="{D5E61FE4-6AC5-1721-67B9-09C57410E5D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6B961F4-FC57-BC04-C6A2-EA37A7F1C679}"/>
              </a:ext>
            </a:extLst>
          </p:cNvPr>
          <p:cNvSpPr>
            <a:spLocks noGrp="1"/>
          </p:cNvSpPr>
          <p:nvPr>
            <p:ph type="dt" sz="half" idx="10"/>
          </p:nvPr>
        </p:nvSpPr>
        <p:spPr/>
        <p:txBody>
          <a:bodyPr/>
          <a:lstStyle/>
          <a:p>
            <a:fld id="{2EB16407-75DF-4203-84AB-F0703E3CC569}" type="datetimeFigureOut">
              <a:rPr lang="en-BE" smtClean="0"/>
              <a:t>05/04/2023</a:t>
            </a:fld>
            <a:endParaRPr lang="en-BE"/>
          </a:p>
        </p:txBody>
      </p:sp>
      <p:sp>
        <p:nvSpPr>
          <p:cNvPr id="5" name="Footer Placeholder 4">
            <a:extLst>
              <a:ext uri="{FF2B5EF4-FFF2-40B4-BE49-F238E27FC236}">
                <a16:creationId xmlns:a16="http://schemas.microsoft.com/office/drawing/2014/main" id="{DD8F8B8E-6688-076C-7733-9FF6A20A1039}"/>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FEB60DB3-81A0-AB61-9454-E54E12667218}"/>
              </a:ext>
            </a:extLst>
          </p:cNvPr>
          <p:cNvSpPr>
            <a:spLocks noGrp="1"/>
          </p:cNvSpPr>
          <p:nvPr>
            <p:ph type="sldNum" sz="quarter" idx="12"/>
          </p:nvPr>
        </p:nvSpPr>
        <p:spPr/>
        <p:txBody>
          <a:bodyPr/>
          <a:lstStyle/>
          <a:p>
            <a:fld id="{046931AC-BB4C-4EED-AE3D-917957E14AD4}" type="slidenum">
              <a:rPr lang="en-BE" smtClean="0"/>
              <a:t>‹#›</a:t>
            </a:fld>
            <a:endParaRPr lang="en-BE"/>
          </a:p>
        </p:txBody>
      </p:sp>
    </p:spTree>
    <p:extLst>
      <p:ext uri="{BB962C8B-B14F-4D97-AF65-F5344CB8AC3E}">
        <p14:creationId xmlns:p14="http://schemas.microsoft.com/office/powerpoint/2010/main" val="8233299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44B790-679F-F70E-CDCC-AF1704A1DB09}"/>
              </a:ext>
            </a:extLst>
          </p:cNvPr>
          <p:cNvSpPr>
            <a:spLocks noGrp="1"/>
          </p:cNvSpPr>
          <p:nvPr>
            <p:ph type="title"/>
          </p:nvPr>
        </p:nvSpPr>
        <p:spPr/>
        <p:txBody>
          <a:bodyPr/>
          <a:lstStyle/>
          <a:p>
            <a:r>
              <a:rPr lang="en-US"/>
              <a:t>Click to edit Master title style</a:t>
            </a:r>
            <a:endParaRPr lang="en-BE"/>
          </a:p>
        </p:txBody>
      </p:sp>
      <p:sp>
        <p:nvSpPr>
          <p:cNvPr id="3" name="Content Placeholder 2">
            <a:extLst>
              <a:ext uri="{FF2B5EF4-FFF2-40B4-BE49-F238E27FC236}">
                <a16:creationId xmlns:a16="http://schemas.microsoft.com/office/drawing/2014/main" id="{81C83E03-CB11-CB3B-1E1B-992DF0E256C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Content Placeholder 3">
            <a:extLst>
              <a:ext uri="{FF2B5EF4-FFF2-40B4-BE49-F238E27FC236}">
                <a16:creationId xmlns:a16="http://schemas.microsoft.com/office/drawing/2014/main" id="{6E55B6D3-2728-4416-9A8F-B5986411B08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5" name="Date Placeholder 4">
            <a:extLst>
              <a:ext uri="{FF2B5EF4-FFF2-40B4-BE49-F238E27FC236}">
                <a16:creationId xmlns:a16="http://schemas.microsoft.com/office/drawing/2014/main" id="{F89CB643-005B-7770-40E9-B7678E8D4879}"/>
              </a:ext>
            </a:extLst>
          </p:cNvPr>
          <p:cNvSpPr>
            <a:spLocks noGrp="1"/>
          </p:cNvSpPr>
          <p:nvPr>
            <p:ph type="dt" sz="half" idx="10"/>
          </p:nvPr>
        </p:nvSpPr>
        <p:spPr/>
        <p:txBody>
          <a:bodyPr/>
          <a:lstStyle/>
          <a:p>
            <a:fld id="{2EB16407-75DF-4203-84AB-F0703E3CC569}" type="datetimeFigureOut">
              <a:rPr lang="en-BE" smtClean="0"/>
              <a:t>05/04/2023</a:t>
            </a:fld>
            <a:endParaRPr lang="en-BE"/>
          </a:p>
        </p:txBody>
      </p:sp>
      <p:sp>
        <p:nvSpPr>
          <p:cNvPr id="6" name="Footer Placeholder 5">
            <a:extLst>
              <a:ext uri="{FF2B5EF4-FFF2-40B4-BE49-F238E27FC236}">
                <a16:creationId xmlns:a16="http://schemas.microsoft.com/office/drawing/2014/main" id="{0CED2106-B57B-38E4-BB92-A94F330C6D74}"/>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EF81F4A0-2E1A-BD8B-54C1-7625B47F8A90}"/>
              </a:ext>
            </a:extLst>
          </p:cNvPr>
          <p:cNvSpPr>
            <a:spLocks noGrp="1"/>
          </p:cNvSpPr>
          <p:nvPr>
            <p:ph type="sldNum" sz="quarter" idx="12"/>
          </p:nvPr>
        </p:nvSpPr>
        <p:spPr/>
        <p:txBody>
          <a:bodyPr/>
          <a:lstStyle/>
          <a:p>
            <a:fld id="{046931AC-BB4C-4EED-AE3D-917957E14AD4}" type="slidenum">
              <a:rPr lang="en-BE" smtClean="0"/>
              <a:t>‹#›</a:t>
            </a:fld>
            <a:endParaRPr lang="en-BE"/>
          </a:p>
        </p:txBody>
      </p:sp>
    </p:spTree>
    <p:extLst>
      <p:ext uri="{BB962C8B-B14F-4D97-AF65-F5344CB8AC3E}">
        <p14:creationId xmlns:p14="http://schemas.microsoft.com/office/powerpoint/2010/main" val="25473402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EEBD2-C16B-572B-CCD5-1D0ECFA56463}"/>
              </a:ext>
            </a:extLst>
          </p:cNvPr>
          <p:cNvSpPr>
            <a:spLocks noGrp="1"/>
          </p:cNvSpPr>
          <p:nvPr>
            <p:ph type="title"/>
          </p:nvPr>
        </p:nvSpPr>
        <p:spPr>
          <a:xfrm>
            <a:off x="839788" y="365125"/>
            <a:ext cx="10515600" cy="1325563"/>
          </a:xfrm>
        </p:spPr>
        <p:txBody>
          <a:bodyPr/>
          <a:lstStyle/>
          <a:p>
            <a:r>
              <a:rPr lang="en-US"/>
              <a:t>Click to edit Master title style</a:t>
            </a:r>
            <a:endParaRPr lang="en-BE"/>
          </a:p>
        </p:txBody>
      </p:sp>
      <p:sp>
        <p:nvSpPr>
          <p:cNvPr id="3" name="Text Placeholder 2">
            <a:extLst>
              <a:ext uri="{FF2B5EF4-FFF2-40B4-BE49-F238E27FC236}">
                <a16:creationId xmlns:a16="http://schemas.microsoft.com/office/drawing/2014/main" id="{DA07BB89-5917-611A-5726-6AAAA44DE65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3291F5D-9D5C-BAE9-377B-AA21764E2C5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5" name="Text Placeholder 4">
            <a:extLst>
              <a:ext uri="{FF2B5EF4-FFF2-40B4-BE49-F238E27FC236}">
                <a16:creationId xmlns:a16="http://schemas.microsoft.com/office/drawing/2014/main" id="{E08E341C-2344-8B2C-DABF-9CC2CEA45D0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DFF887F-0C62-6D7B-C9D9-0217DC2F8F7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7" name="Date Placeholder 6">
            <a:extLst>
              <a:ext uri="{FF2B5EF4-FFF2-40B4-BE49-F238E27FC236}">
                <a16:creationId xmlns:a16="http://schemas.microsoft.com/office/drawing/2014/main" id="{CC4ED0BD-70A2-E3B9-B64E-BFD41BAC1CB7}"/>
              </a:ext>
            </a:extLst>
          </p:cNvPr>
          <p:cNvSpPr>
            <a:spLocks noGrp="1"/>
          </p:cNvSpPr>
          <p:nvPr>
            <p:ph type="dt" sz="half" idx="10"/>
          </p:nvPr>
        </p:nvSpPr>
        <p:spPr/>
        <p:txBody>
          <a:bodyPr/>
          <a:lstStyle/>
          <a:p>
            <a:fld id="{2EB16407-75DF-4203-84AB-F0703E3CC569}" type="datetimeFigureOut">
              <a:rPr lang="en-BE" smtClean="0"/>
              <a:t>05/04/2023</a:t>
            </a:fld>
            <a:endParaRPr lang="en-BE"/>
          </a:p>
        </p:txBody>
      </p:sp>
      <p:sp>
        <p:nvSpPr>
          <p:cNvPr id="8" name="Footer Placeholder 7">
            <a:extLst>
              <a:ext uri="{FF2B5EF4-FFF2-40B4-BE49-F238E27FC236}">
                <a16:creationId xmlns:a16="http://schemas.microsoft.com/office/drawing/2014/main" id="{E1E49EE1-578B-F255-AC50-BE92402BD674}"/>
              </a:ext>
            </a:extLst>
          </p:cNvPr>
          <p:cNvSpPr>
            <a:spLocks noGrp="1"/>
          </p:cNvSpPr>
          <p:nvPr>
            <p:ph type="ftr" sz="quarter" idx="11"/>
          </p:nvPr>
        </p:nvSpPr>
        <p:spPr/>
        <p:txBody>
          <a:bodyPr/>
          <a:lstStyle/>
          <a:p>
            <a:endParaRPr lang="en-BE"/>
          </a:p>
        </p:txBody>
      </p:sp>
      <p:sp>
        <p:nvSpPr>
          <p:cNvPr id="9" name="Slide Number Placeholder 8">
            <a:extLst>
              <a:ext uri="{FF2B5EF4-FFF2-40B4-BE49-F238E27FC236}">
                <a16:creationId xmlns:a16="http://schemas.microsoft.com/office/drawing/2014/main" id="{7524C30F-F0E5-F3E9-F61A-2A0E1875CD28}"/>
              </a:ext>
            </a:extLst>
          </p:cNvPr>
          <p:cNvSpPr>
            <a:spLocks noGrp="1"/>
          </p:cNvSpPr>
          <p:nvPr>
            <p:ph type="sldNum" sz="quarter" idx="12"/>
          </p:nvPr>
        </p:nvSpPr>
        <p:spPr/>
        <p:txBody>
          <a:bodyPr/>
          <a:lstStyle/>
          <a:p>
            <a:fld id="{046931AC-BB4C-4EED-AE3D-917957E14AD4}" type="slidenum">
              <a:rPr lang="en-BE" smtClean="0"/>
              <a:t>‹#›</a:t>
            </a:fld>
            <a:endParaRPr lang="en-BE"/>
          </a:p>
        </p:txBody>
      </p:sp>
    </p:spTree>
    <p:extLst>
      <p:ext uri="{BB962C8B-B14F-4D97-AF65-F5344CB8AC3E}">
        <p14:creationId xmlns:p14="http://schemas.microsoft.com/office/powerpoint/2010/main" val="4038427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DE2960-3BF8-B92B-E2C8-4FBA752E5C20}"/>
              </a:ext>
            </a:extLst>
          </p:cNvPr>
          <p:cNvSpPr>
            <a:spLocks noGrp="1"/>
          </p:cNvSpPr>
          <p:nvPr>
            <p:ph type="title"/>
          </p:nvPr>
        </p:nvSpPr>
        <p:spPr/>
        <p:txBody>
          <a:bodyPr/>
          <a:lstStyle/>
          <a:p>
            <a:r>
              <a:rPr lang="en-US"/>
              <a:t>Click to edit Master title style</a:t>
            </a:r>
            <a:endParaRPr lang="en-BE"/>
          </a:p>
        </p:txBody>
      </p:sp>
      <p:sp>
        <p:nvSpPr>
          <p:cNvPr id="3" name="Date Placeholder 2">
            <a:extLst>
              <a:ext uri="{FF2B5EF4-FFF2-40B4-BE49-F238E27FC236}">
                <a16:creationId xmlns:a16="http://schemas.microsoft.com/office/drawing/2014/main" id="{9F88A2C5-312E-CD91-6BB5-9487785518D2}"/>
              </a:ext>
            </a:extLst>
          </p:cNvPr>
          <p:cNvSpPr>
            <a:spLocks noGrp="1"/>
          </p:cNvSpPr>
          <p:nvPr>
            <p:ph type="dt" sz="half" idx="10"/>
          </p:nvPr>
        </p:nvSpPr>
        <p:spPr/>
        <p:txBody>
          <a:bodyPr/>
          <a:lstStyle/>
          <a:p>
            <a:fld id="{2EB16407-75DF-4203-84AB-F0703E3CC569}" type="datetimeFigureOut">
              <a:rPr lang="en-BE" smtClean="0"/>
              <a:t>05/04/2023</a:t>
            </a:fld>
            <a:endParaRPr lang="en-BE"/>
          </a:p>
        </p:txBody>
      </p:sp>
      <p:sp>
        <p:nvSpPr>
          <p:cNvPr id="4" name="Footer Placeholder 3">
            <a:extLst>
              <a:ext uri="{FF2B5EF4-FFF2-40B4-BE49-F238E27FC236}">
                <a16:creationId xmlns:a16="http://schemas.microsoft.com/office/drawing/2014/main" id="{4744D4BE-FECE-51B8-FE2B-137D31EA51C3}"/>
              </a:ext>
            </a:extLst>
          </p:cNvPr>
          <p:cNvSpPr>
            <a:spLocks noGrp="1"/>
          </p:cNvSpPr>
          <p:nvPr>
            <p:ph type="ftr" sz="quarter" idx="11"/>
          </p:nvPr>
        </p:nvSpPr>
        <p:spPr/>
        <p:txBody>
          <a:bodyPr/>
          <a:lstStyle/>
          <a:p>
            <a:endParaRPr lang="en-BE"/>
          </a:p>
        </p:txBody>
      </p:sp>
      <p:sp>
        <p:nvSpPr>
          <p:cNvPr id="5" name="Slide Number Placeholder 4">
            <a:extLst>
              <a:ext uri="{FF2B5EF4-FFF2-40B4-BE49-F238E27FC236}">
                <a16:creationId xmlns:a16="http://schemas.microsoft.com/office/drawing/2014/main" id="{B5EF604A-4FA4-041B-97DA-195A8C9E9C89}"/>
              </a:ext>
            </a:extLst>
          </p:cNvPr>
          <p:cNvSpPr>
            <a:spLocks noGrp="1"/>
          </p:cNvSpPr>
          <p:nvPr>
            <p:ph type="sldNum" sz="quarter" idx="12"/>
          </p:nvPr>
        </p:nvSpPr>
        <p:spPr/>
        <p:txBody>
          <a:bodyPr/>
          <a:lstStyle/>
          <a:p>
            <a:fld id="{046931AC-BB4C-4EED-AE3D-917957E14AD4}" type="slidenum">
              <a:rPr lang="en-BE" smtClean="0"/>
              <a:t>‹#›</a:t>
            </a:fld>
            <a:endParaRPr lang="en-BE"/>
          </a:p>
        </p:txBody>
      </p:sp>
    </p:spTree>
    <p:extLst>
      <p:ext uri="{BB962C8B-B14F-4D97-AF65-F5344CB8AC3E}">
        <p14:creationId xmlns:p14="http://schemas.microsoft.com/office/powerpoint/2010/main" val="3390080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C465019-9827-96B2-63B9-F89A3E14BE1E}"/>
              </a:ext>
            </a:extLst>
          </p:cNvPr>
          <p:cNvSpPr>
            <a:spLocks noGrp="1"/>
          </p:cNvSpPr>
          <p:nvPr>
            <p:ph type="dt" sz="half" idx="10"/>
          </p:nvPr>
        </p:nvSpPr>
        <p:spPr/>
        <p:txBody>
          <a:bodyPr/>
          <a:lstStyle/>
          <a:p>
            <a:fld id="{2EB16407-75DF-4203-84AB-F0703E3CC569}" type="datetimeFigureOut">
              <a:rPr lang="en-BE" smtClean="0"/>
              <a:t>05/04/2023</a:t>
            </a:fld>
            <a:endParaRPr lang="en-BE"/>
          </a:p>
        </p:txBody>
      </p:sp>
      <p:sp>
        <p:nvSpPr>
          <p:cNvPr id="3" name="Footer Placeholder 2">
            <a:extLst>
              <a:ext uri="{FF2B5EF4-FFF2-40B4-BE49-F238E27FC236}">
                <a16:creationId xmlns:a16="http://schemas.microsoft.com/office/drawing/2014/main" id="{D4FD3990-8E12-0F4A-F395-F7C8A79941DC}"/>
              </a:ext>
            </a:extLst>
          </p:cNvPr>
          <p:cNvSpPr>
            <a:spLocks noGrp="1"/>
          </p:cNvSpPr>
          <p:nvPr>
            <p:ph type="ftr" sz="quarter" idx="11"/>
          </p:nvPr>
        </p:nvSpPr>
        <p:spPr/>
        <p:txBody>
          <a:bodyPr/>
          <a:lstStyle/>
          <a:p>
            <a:endParaRPr lang="en-BE"/>
          </a:p>
        </p:txBody>
      </p:sp>
      <p:sp>
        <p:nvSpPr>
          <p:cNvPr id="4" name="Slide Number Placeholder 3">
            <a:extLst>
              <a:ext uri="{FF2B5EF4-FFF2-40B4-BE49-F238E27FC236}">
                <a16:creationId xmlns:a16="http://schemas.microsoft.com/office/drawing/2014/main" id="{2A3BD8BC-662A-AB18-CFF1-04FF965401AD}"/>
              </a:ext>
            </a:extLst>
          </p:cNvPr>
          <p:cNvSpPr>
            <a:spLocks noGrp="1"/>
          </p:cNvSpPr>
          <p:nvPr>
            <p:ph type="sldNum" sz="quarter" idx="12"/>
          </p:nvPr>
        </p:nvSpPr>
        <p:spPr/>
        <p:txBody>
          <a:bodyPr/>
          <a:lstStyle/>
          <a:p>
            <a:fld id="{046931AC-BB4C-4EED-AE3D-917957E14AD4}" type="slidenum">
              <a:rPr lang="en-BE" smtClean="0"/>
              <a:t>‹#›</a:t>
            </a:fld>
            <a:endParaRPr lang="en-BE"/>
          </a:p>
        </p:txBody>
      </p:sp>
    </p:spTree>
    <p:extLst>
      <p:ext uri="{BB962C8B-B14F-4D97-AF65-F5344CB8AC3E}">
        <p14:creationId xmlns:p14="http://schemas.microsoft.com/office/powerpoint/2010/main" val="17628114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996DBF-9CC1-FE43-DB71-DBA11D8BD96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BE"/>
          </a:p>
        </p:txBody>
      </p:sp>
      <p:sp>
        <p:nvSpPr>
          <p:cNvPr id="3" name="Content Placeholder 2">
            <a:extLst>
              <a:ext uri="{FF2B5EF4-FFF2-40B4-BE49-F238E27FC236}">
                <a16:creationId xmlns:a16="http://schemas.microsoft.com/office/drawing/2014/main" id="{26187A7C-3DBC-BDA6-20BD-86DDB63B6B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Text Placeholder 3">
            <a:extLst>
              <a:ext uri="{FF2B5EF4-FFF2-40B4-BE49-F238E27FC236}">
                <a16:creationId xmlns:a16="http://schemas.microsoft.com/office/drawing/2014/main" id="{052118F7-3D6F-93A9-5167-D643D61A5E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023D4DD-5D6E-9815-76DA-DA287CC12E32}"/>
              </a:ext>
            </a:extLst>
          </p:cNvPr>
          <p:cNvSpPr>
            <a:spLocks noGrp="1"/>
          </p:cNvSpPr>
          <p:nvPr>
            <p:ph type="dt" sz="half" idx="10"/>
          </p:nvPr>
        </p:nvSpPr>
        <p:spPr/>
        <p:txBody>
          <a:bodyPr/>
          <a:lstStyle/>
          <a:p>
            <a:fld id="{2EB16407-75DF-4203-84AB-F0703E3CC569}" type="datetimeFigureOut">
              <a:rPr lang="en-BE" smtClean="0"/>
              <a:t>05/04/2023</a:t>
            </a:fld>
            <a:endParaRPr lang="en-BE"/>
          </a:p>
        </p:txBody>
      </p:sp>
      <p:sp>
        <p:nvSpPr>
          <p:cNvPr id="6" name="Footer Placeholder 5">
            <a:extLst>
              <a:ext uri="{FF2B5EF4-FFF2-40B4-BE49-F238E27FC236}">
                <a16:creationId xmlns:a16="http://schemas.microsoft.com/office/drawing/2014/main" id="{688197B7-24FA-0E77-03EA-BA464501F8DF}"/>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D4F184F0-109B-91DD-4E16-4ED33A9309BB}"/>
              </a:ext>
            </a:extLst>
          </p:cNvPr>
          <p:cNvSpPr>
            <a:spLocks noGrp="1"/>
          </p:cNvSpPr>
          <p:nvPr>
            <p:ph type="sldNum" sz="quarter" idx="12"/>
          </p:nvPr>
        </p:nvSpPr>
        <p:spPr/>
        <p:txBody>
          <a:bodyPr/>
          <a:lstStyle/>
          <a:p>
            <a:fld id="{046931AC-BB4C-4EED-AE3D-917957E14AD4}" type="slidenum">
              <a:rPr lang="en-BE" smtClean="0"/>
              <a:t>‹#›</a:t>
            </a:fld>
            <a:endParaRPr lang="en-BE"/>
          </a:p>
        </p:txBody>
      </p:sp>
    </p:spTree>
    <p:extLst>
      <p:ext uri="{BB962C8B-B14F-4D97-AF65-F5344CB8AC3E}">
        <p14:creationId xmlns:p14="http://schemas.microsoft.com/office/powerpoint/2010/main" val="2690654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8B150A-DFC3-A957-0A6A-7E483DAFB4F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BE"/>
          </a:p>
        </p:txBody>
      </p:sp>
      <p:sp>
        <p:nvSpPr>
          <p:cNvPr id="3" name="Picture Placeholder 2">
            <a:extLst>
              <a:ext uri="{FF2B5EF4-FFF2-40B4-BE49-F238E27FC236}">
                <a16:creationId xmlns:a16="http://schemas.microsoft.com/office/drawing/2014/main" id="{A314E062-CB67-BDF2-1042-01A8874068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BE"/>
          </a:p>
        </p:txBody>
      </p:sp>
      <p:sp>
        <p:nvSpPr>
          <p:cNvPr id="4" name="Text Placeholder 3">
            <a:extLst>
              <a:ext uri="{FF2B5EF4-FFF2-40B4-BE49-F238E27FC236}">
                <a16:creationId xmlns:a16="http://schemas.microsoft.com/office/drawing/2014/main" id="{04552B6D-239A-3473-09BA-60A3B3AF8D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88FFBA5-B0B5-7367-8CB1-81DE3003E63C}"/>
              </a:ext>
            </a:extLst>
          </p:cNvPr>
          <p:cNvSpPr>
            <a:spLocks noGrp="1"/>
          </p:cNvSpPr>
          <p:nvPr>
            <p:ph type="dt" sz="half" idx="10"/>
          </p:nvPr>
        </p:nvSpPr>
        <p:spPr/>
        <p:txBody>
          <a:bodyPr/>
          <a:lstStyle/>
          <a:p>
            <a:fld id="{2EB16407-75DF-4203-84AB-F0703E3CC569}" type="datetimeFigureOut">
              <a:rPr lang="en-BE" smtClean="0"/>
              <a:t>05/04/2023</a:t>
            </a:fld>
            <a:endParaRPr lang="en-BE"/>
          </a:p>
        </p:txBody>
      </p:sp>
      <p:sp>
        <p:nvSpPr>
          <p:cNvPr id="6" name="Footer Placeholder 5">
            <a:extLst>
              <a:ext uri="{FF2B5EF4-FFF2-40B4-BE49-F238E27FC236}">
                <a16:creationId xmlns:a16="http://schemas.microsoft.com/office/drawing/2014/main" id="{77EE0A6C-58D6-34B0-1162-FBCE05AD2B5A}"/>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2F337C4E-52F8-36C0-B584-D9A580D9ED94}"/>
              </a:ext>
            </a:extLst>
          </p:cNvPr>
          <p:cNvSpPr>
            <a:spLocks noGrp="1"/>
          </p:cNvSpPr>
          <p:nvPr>
            <p:ph type="sldNum" sz="quarter" idx="12"/>
          </p:nvPr>
        </p:nvSpPr>
        <p:spPr/>
        <p:txBody>
          <a:bodyPr/>
          <a:lstStyle/>
          <a:p>
            <a:fld id="{046931AC-BB4C-4EED-AE3D-917957E14AD4}" type="slidenum">
              <a:rPr lang="en-BE" smtClean="0"/>
              <a:t>‹#›</a:t>
            </a:fld>
            <a:endParaRPr lang="en-BE"/>
          </a:p>
        </p:txBody>
      </p:sp>
    </p:spTree>
    <p:extLst>
      <p:ext uri="{BB962C8B-B14F-4D97-AF65-F5344CB8AC3E}">
        <p14:creationId xmlns:p14="http://schemas.microsoft.com/office/powerpoint/2010/main" val="7137621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E9D714C-FE53-BB60-B8F3-3D6032727E9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Haga clic para editar el estilo del título principal</a:t>
            </a:r>
            <a:endParaRPr lang="en-BE"/>
          </a:p>
        </p:txBody>
      </p:sp>
      <p:sp>
        <p:nvSpPr>
          <p:cNvPr id="3" name="Text Placeholder 2">
            <a:extLst>
              <a:ext uri="{FF2B5EF4-FFF2-40B4-BE49-F238E27FC236}">
                <a16:creationId xmlns:a16="http://schemas.microsoft.com/office/drawing/2014/main" id="{2FBB1287-535D-1DD6-38C5-9FA36DCB35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Haga clic para editar los estilos de texto maestro</a:t>
            </a:r>
          </a:p>
          <a:p>
            <a:pPr lvl="1"/>
            <a:r>
              <a:rPr lang="en-US"/>
              <a:t>Segundo nivel</a:t>
            </a:r>
          </a:p>
          <a:p>
            <a:pPr lvl="2"/>
            <a:r>
              <a:rPr lang="en-US"/>
              <a:t>Tercer nivel</a:t>
            </a:r>
          </a:p>
          <a:p>
            <a:pPr lvl="3"/>
            <a:r>
              <a:rPr lang="en-US"/>
              <a:t>Cuarto nivel</a:t>
            </a:r>
          </a:p>
          <a:p>
            <a:pPr lvl="4"/>
            <a:r>
              <a:rPr lang="en-US"/>
              <a:t>Quinto nivel</a:t>
            </a:r>
            <a:endParaRPr lang="en-BE"/>
          </a:p>
        </p:txBody>
      </p:sp>
      <p:sp>
        <p:nvSpPr>
          <p:cNvPr id="4" name="Date Placeholder 3">
            <a:extLst>
              <a:ext uri="{FF2B5EF4-FFF2-40B4-BE49-F238E27FC236}">
                <a16:creationId xmlns:a16="http://schemas.microsoft.com/office/drawing/2014/main" id="{6D26F079-A81D-B394-03A7-159F7E7ED5D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B16407-75DF-4203-84AB-F0703E3CC569}" type="datetimeFigureOut">
              <a:rPr lang="en-BE" smtClean="0"/>
              <a:t>05/04/2023</a:t>
            </a:fld>
            <a:endParaRPr lang="en-BE"/>
          </a:p>
        </p:txBody>
      </p:sp>
      <p:sp>
        <p:nvSpPr>
          <p:cNvPr id="5" name="Footer Placeholder 4">
            <a:extLst>
              <a:ext uri="{FF2B5EF4-FFF2-40B4-BE49-F238E27FC236}">
                <a16:creationId xmlns:a16="http://schemas.microsoft.com/office/drawing/2014/main" id="{7C147D60-50F5-846E-F33A-92C2181E31A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BE"/>
          </a:p>
        </p:txBody>
      </p:sp>
      <p:sp>
        <p:nvSpPr>
          <p:cNvPr id="6" name="Slide Number Placeholder 5">
            <a:extLst>
              <a:ext uri="{FF2B5EF4-FFF2-40B4-BE49-F238E27FC236}">
                <a16:creationId xmlns:a16="http://schemas.microsoft.com/office/drawing/2014/main" id="{880FC3A7-C13B-78B1-79F0-5557C44476D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6931AC-BB4C-4EED-AE3D-917957E14AD4}" type="slidenum">
              <a:rPr lang="en-BE" smtClean="0"/>
              <a:t>‹#›</a:t>
            </a:fld>
            <a:endParaRPr lang="en-BE"/>
          </a:p>
        </p:txBody>
      </p:sp>
    </p:spTree>
    <p:extLst>
      <p:ext uri="{BB962C8B-B14F-4D97-AF65-F5344CB8AC3E}">
        <p14:creationId xmlns:p14="http://schemas.microsoft.com/office/powerpoint/2010/main" val="9000671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14.xml"/><Relationship Id="rId4" Type="http://schemas.openxmlformats.org/officeDocument/2006/relationships/image" Target="../media/image7.sv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2.xml"/><Relationship Id="rId1" Type="http://schemas.openxmlformats.org/officeDocument/2006/relationships/slideLayout" Target="../slideLayouts/slideLayout14.xml"/><Relationship Id="rId4" Type="http://schemas.openxmlformats.org/officeDocument/2006/relationships/image" Target="../media/image9.sv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4.xml"/></Relationships>
</file>

<file path=ppt/slides/_rels/slide3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6.xml"/><Relationship Id="rId1" Type="http://schemas.openxmlformats.org/officeDocument/2006/relationships/slideLayout" Target="../slideLayouts/slideLayout1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4.xml"/></Relationships>
</file>

<file path=ppt/slides/_rels/slide3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8.xml"/><Relationship Id="rId1" Type="http://schemas.openxmlformats.org/officeDocument/2006/relationships/slideLayout" Target="../slideLayouts/slideLayout14.xml"/><Relationship Id="rId4" Type="http://schemas.openxmlformats.org/officeDocument/2006/relationships/image" Target="../media/image12.svg"/></Relationships>
</file>

<file path=ppt/slides/_rels/slide39.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notesSlide" Target="../notesSlides/notesSlide39.xml"/><Relationship Id="rId1" Type="http://schemas.openxmlformats.org/officeDocument/2006/relationships/slideLayout" Target="../slideLayouts/slideLayout14.xml"/><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0.xml"/><Relationship Id="rId1" Type="http://schemas.openxmlformats.org/officeDocument/2006/relationships/slideLayout" Target="../slideLayouts/slideLayout14.xml"/><Relationship Id="rId4" Type="http://schemas.openxmlformats.org/officeDocument/2006/relationships/image" Target="../media/image12.svg"/></Relationships>
</file>

<file path=ppt/slides/_rels/slide4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1.xml"/><Relationship Id="rId1" Type="http://schemas.openxmlformats.org/officeDocument/2006/relationships/slideLayout" Target="../slideLayouts/slideLayout14.xml"/><Relationship Id="rId4" Type="http://schemas.openxmlformats.org/officeDocument/2006/relationships/image" Target="../media/image12.svg"/></Relationships>
</file>

<file path=ppt/slides/_rels/slide4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2.xml"/><Relationship Id="rId1" Type="http://schemas.openxmlformats.org/officeDocument/2006/relationships/slideLayout" Target="../slideLayouts/slideLayout14.xml"/><Relationship Id="rId4" Type="http://schemas.openxmlformats.org/officeDocument/2006/relationships/image" Target="../media/image12.svg"/></Relationships>
</file>

<file path=ppt/slides/_rels/slide4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3.xml"/><Relationship Id="rId1" Type="http://schemas.openxmlformats.org/officeDocument/2006/relationships/slideLayout" Target="../slideLayouts/slideLayout14.xml"/><Relationship Id="rId4" Type="http://schemas.openxmlformats.org/officeDocument/2006/relationships/image" Target="../media/image12.svg"/></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4.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4.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4.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3" Type="http://schemas.microsoft.com/office/2018/10/relationships/comments" Target="../comments/modernComment_1B1_D1ABFA25.xml"/><Relationship Id="rId2" Type="http://schemas.openxmlformats.org/officeDocument/2006/relationships/notesSlide" Target="../notesSlides/notesSlide6.xml"/><Relationship Id="rId1" Type="http://schemas.openxmlformats.org/officeDocument/2006/relationships/slideLayout" Target="../slideLayouts/slideLayout14.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5CA38E8-82E9-2885-EDD7-9B133E823B6C}"/>
              </a:ext>
            </a:extLst>
          </p:cNvPr>
          <p:cNvSpPr txBox="1"/>
          <p:nvPr/>
        </p:nvSpPr>
        <p:spPr>
          <a:xfrm>
            <a:off x="851850" y="1347228"/>
            <a:ext cx="5140411" cy="2616101"/>
          </a:xfrm>
          <a:prstGeom prst="rect">
            <a:avLst/>
          </a:prstGeom>
          <a:noFill/>
        </p:spPr>
        <p:txBody>
          <a:bodyPr wrap="square" rtlCol="0">
            <a:spAutoFit/>
          </a:bodyPr>
          <a:lstStyle/>
          <a:p>
            <a:r>
              <a:rPr lang="es-ES_tradnl" sz="5400" b="1" dirty="0">
                <a:solidFill>
                  <a:schemeClr val="accent1"/>
                </a:solidFill>
                <a:latin typeface="Garamond" panose="02020404030301010803" pitchFamily="18" charset="0"/>
              </a:rPr>
              <a:t>Identificación y registro</a:t>
            </a:r>
          </a:p>
          <a:p>
            <a:endParaRPr lang="es-ES_tradnl" sz="2800" b="1" spc="300" dirty="0">
              <a:solidFill>
                <a:schemeClr val="accent1"/>
              </a:solidFill>
              <a:latin typeface="Garamond" panose="02020404030301010803" pitchFamily="18" charset="0"/>
            </a:endParaRPr>
          </a:p>
          <a:p>
            <a:r>
              <a:rPr lang="es-ES_tradnl" sz="2800" b="1" spc="300" dirty="0">
                <a:solidFill>
                  <a:schemeClr val="accent1"/>
                </a:solidFill>
                <a:latin typeface="Garamond" panose="02020404030301010803" pitchFamily="18" charset="0"/>
              </a:rPr>
              <a:t>NIVEL 1 MÓDULO 6</a:t>
            </a:r>
          </a:p>
        </p:txBody>
      </p:sp>
      <p:pic>
        <p:nvPicPr>
          <p:cNvPr id="3" name="Picture 2" descr="Logo&#10;&#10;Description automatically generated">
            <a:extLst>
              <a:ext uri="{FF2B5EF4-FFF2-40B4-BE49-F238E27FC236}">
                <a16:creationId xmlns:a16="http://schemas.microsoft.com/office/drawing/2014/main" id="{A5FD3077-CC88-F229-9BFC-5FAD40DCC93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83079" y="4258960"/>
            <a:ext cx="2405008" cy="923462"/>
          </a:xfrm>
          <a:prstGeom prst="rect">
            <a:avLst/>
          </a:prstGeom>
        </p:spPr>
      </p:pic>
      <p:pic>
        <p:nvPicPr>
          <p:cNvPr id="5" name="Picture 4" descr="Text&#10;&#10;Description automatically generated">
            <a:extLst>
              <a:ext uri="{FF2B5EF4-FFF2-40B4-BE49-F238E27FC236}">
                <a16:creationId xmlns:a16="http://schemas.microsoft.com/office/drawing/2014/main" id="{3063CE8B-FE8A-AF65-DF1E-1B5F00FC7B3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4892" y="4360601"/>
            <a:ext cx="2405009" cy="685884"/>
          </a:xfrm>
          <a:prstGeom prst="rect">
            <a:avLst/>
          </a:prstGeom>
        </p:spPr>
      </p:pic>
      <p:sp>
        <p:nvSpPr>
          <p:cNvPr id="9" name="Hexagon 8">
            <a:extLst>
              <a:ext uri="{FF2B5EF4-FFF2-40B4-BE49-F238E27FC236}">
                <a16:creationId xmlns:a16="http://schemas.microsoft.com/office/drawing/2014/main" id="{6A3FCC32-9DD8-1A87-2F44-7AE6A4F2A478}"/>
              </a:ext>
            </a:extLst>
          </p:cNvPr>
          <p:cNvSpPr/>
          <p:nvPr/>
        </p:nvSpPr>
        <p:spPr>
          <a:xfrm rot="1782986">
            <a:off x="6596435" y="1550461"/>
            <a:ext cx="4536237" cy="3910539"/>
          </a:xfrm>
          <a:prstGeom prst="hexagon">
            <a:avLst>
              <a:gd name="adj" fmla="val 28965"/>
              <a:gd name="vf" fmla="val 115470"/>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200"/>
          </a:p>
        </p:txBody>
      </p:sp>
      <p:sp>
        <p:nvSpPr>
          <p:cNvPr id="19" name="Freeform: Shape 18">
            <a:extLst>
              <a:ext uri="{FF2B5EF4-FFF2-40B4-BE49-F238E27FC236}">
                <a16:creationId xmlns:a16="http://schemas.microsoft.com/office/drawing/2014/main" id="{FBAB7A8B-0A2C-874A-9450-755447004EAB}"/>
              </a:ext>
            </a:extLst>
          </p:cNvPr>
          <p:cNvSpPr/>
          <p:nvPr/>
        </p:nvSpPr>
        <p:spPr>
          <a:xfrm>
            <a:off x="8210448" y="2368683"/>
            <a:ext cx="1291292" cy="2677802"/>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7799276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itle 31">
            <a:extLst>
              <a:ext uri="{FF2B5EF4-FFF2-40B4-BE49-F238E27FC236}">
                <a16:creationId xmlns:a16="http://schemas.microsoft.com/office/drawing/2014/main" id="{018DEDA9-988A-4F70-B2DE-A423BE94BAA4}"/>
              </a:ext>
            </a:extLst>
          </p:cNvPr>
          <p:cNvSpPr>
            <a:spLocks noGrp="1"/>
          </p:cNvSpPr>
          <p:nvPr>
            <p:ph type="title"/>
          </p:nvPr>
        </p:nvSpPr>
        <p:spPr/>
        <p:txBody>
          <a:bodyPr>
            <a:normAutofit/>
          </a:bodyPr>
          <a:lstStyle/>
          <a:p>
            <a:r>
              <a:rPr lang="es-ES_tradnl" sz="2800" dirty="0"/>
              <a:t>Formas de identificar a menores en riesgo</a:t>
            </a:r>
          </a:p>
        </p:txBody>
      </p:sp>
      <p:sp>
        <p:nvSpPr>
          <p:cNvPr id="13" name="TextBox 12">
            <a:extLst>
              <a:ext uri="{FF2B5EF4-FFF2-40B4-BE49-F238E27FC236}">
                <a16:creationId xmlns:a16="http://schemas.microsoft.com/office/drawing/2014/main" id="{55EDA8B6-DB02-56BA-312F-39B98857AE8B}"/>
              </a:ext>
            </a:extLst>
          </p:cNvPr>
          <p:cNvSpPr txBox="1"/>
          <p:nvPr/>
        </p:nvSpPr>
        <p:spPr>
          <a:xfrm>
            <a:off x="5826079" y="2124981"/>
            <a:ext cx="5196840" cy="3970318"/>
          </a:xfrm>
          <a:prstGeom prst="rect">
            <a:avLst/>
          </a:prstGeom>
          <a:noFill/>
        </p:spPr>
        <p:txBody>
          <a:bodyPr wrap="square">
            <a:spAutoFit/>
          </a:bodyPr>
          <a:lstStyle/>
          <a:p>
            <a:pPr marL="0" marR="0" lvl="0" indent="0" algn="ctr" rtl="0">
              <a:spcBef>
                <a:spcPts val="0"/>
              </a:spcBef>
              <a:spcAft>
                <a:spcPts val="0"/>
              </a:spcAft>
              <a:buNone/>
            </a:pPr>
            <a:r>
              <a:rPr lang="es-ES_tradnl" sz="3600" b="1" dirty="0">
                <a:solidFill>
                  <a:schemeClr val="dk1"/>
                </a:solidFill>
                <a:latin typeface="Arial" panose="020B0604020202020204" pitchFamily="34" charset="0"/>
                <a:ea typeface="Arial"/>
                <a:cs typeface="Arial" panose="020B0604020202020204" pitchFamily="34" charset="0"/>
                <a:sym typeface="Arial"/>
              </a:rPr>
              <a:t>¿Quién puede determinar qué niños, niñas y adolescentes necesitan protección y dónde podrían encontrarse estos menores?</a:t>
            </a:r>
          </a:p>
        </p:txBody>
      </p:sp>
      <p:grpSp>
        <p:nvGrpSpPr>
          <p:cNvPr id="11" name="Group 10">
            <a:extLst>
              <a:ext uri="{FF2B5EF4-FFF2-40B4-BE49-F238E27FC236}">
                <a16:creationId xmlns:a16="http://schemas.microsoft.com/office/drawing/2014/main" id="{1572321C-3392-84AA-D72A-D9E0EA0C557F}"/>
              </a:ext>
            </a:extLst>
          </p:cNvPr>
          <p:cNvGrpSpPr/>
          <p:nvPr/>
        </p:nvGrpSpPr>
        <p:grpSpPr>
          <a:xfrm>
            <a:off x="10228983" y="337468"/>
            <a:ext cx="1587872" cy="1368854"/>
            <a:chOff x="10228983" y="337468"/>
            <a:chExt cx="1587872" cy="1368854"/>
          </a:xfrm>
        </p:grpSpPr>
        <p:sp>
          <p:nvSpPr>
            <p:cNvPr id="12" name="Hexagon 11">
              <a:extLst>
                <a:ext uri="{FF2B5EF4-FFF2-40B4-BE49-F238E27FC236}">
                  <a16:creationId xmlns:a16="http://schemas.microsoft.com/office/drawing/2014/main" id="{997772FC-D5C5-BA2C-D211-D42C7158655B}"/>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nvGrpSpPr>
            <p:cNvPr id="14" name="Group 13">
              <a:extLst>
                <a:ext uri="{FF2B5EF4-FFF2-40B4-BE49-F238E27FC236}">
                  <a16:creationId xmlns:a16="http://schemas.microsoft.com/office/drawing/2014/main" id="{4C9D029D-0E68-F7F9-910F-3944B0ACB708}"/>
                </a:ext>
              </a:extLst>
            </p:cNvPr>
            <p:cNvGrpSpPr/>
            <p:nvPr/>
          </p:nvGrpSpPr>
          <p:grpSpPr>
            <a:xfrm>
              <a:off x="10621771" y="762700"/>
              <a:ext cx="562136" cy="634675"/>
              <a:chOff x="760175" y="830142"/>
              <a:chExt cx="867619" cy="979579"/>
            </a:xfrm>
          </p:grpSpPr>
          <p:sp>
            <p:nvSpPr>
              <p:cNvPr id="18" name="Rectangle 17">
                <a:extLst>
                  <a:ext uri="{FF2B5EF4-FFF2-40B4-BE49-F238E27FC236}">
                    <a16:creationId xmlns:a16="http://schemas.microsoft.com/office/drawing/2014/main" id="{97CBE88E-B2EB-B2F0-5C2E-DBACECD0B271}"/>
                  </a:ext>
                </a:extLst>
              </p:cNvPr>
              <p:cNvSpPr/>
              <p:nvPr/>
            </p:nvSpPr>
            <p:spPr>
              <a:xfrm>
                <a:off x="864636" y="830142"/>
                <a:ext cx="763158" cy="979577"/>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a:solidFill>
                      <a:schemeClr val="accent1"/>
                    </a:solidFill>
                    <a:latin typeface="Arial" panose="020B0604020202020204" pitchFamily="34" charset="0"/>
                    <a:cs typeface="Arial" panose="020B0604020202020204" pitchFamily="34" charset="0"/>
                  </a:rPr>
                  <a:t>90</a:t>
                </a:r>
              </a:p>
            </p:txBody>
          </p:sp>
          <p:sp>
            <p:nvSpPr>
              <p:cNvPr id="19" name="Rectangle 18">
                <a:extLst>
                  <a:ext uri="{FF2B5EF4-FFF2-40B4-BE49-F238E27FC236}">
                    <a16:creationId xmlns:a16="http://schemas.microsoft.com/office/drawing/2014/main" id="{EC0C2C7A-9BA3-61FD-810B-ADA9C0889265}"/>
                  </a:ext>
                </a:extLst>
              </p:cNvPr>
              <p:cNvSpPr/>
              <p:nvPr/>
            </p:nvSpPr>
            <p:spPr>
              <a:xfrm>
                <a:off x="760175" y="830144"/>
                <a:ext cx="149292" cy="9795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15" name="Group 14">
              <a:extLst>
                <a:ext uri="{FF2B5EF4-FFF2-40B4-BE49-F238E27FC236}">
                  <a16:creationId xmlns:a16="http://schemas.microsoft.com/office/drawing/2014/main" id="{299D3843-6EE0-C523-2AC8-BEC5CCE2E466}"/>
                </a:ext>
              </a:extLst>
            </p:cNvPr>
            <p:cNvGrpSpPr/>
            <p:nvPr/>
          </p:nvGrpSpPr>
          <p:grpSpPr>
            <a:xfrm>
              <a:off x="11325415" y="762701"/>
              <a:ext cx="182192" cy="634674"/>
              <a:chOff x="2121762" y="2323619"/>
              <a:chExt cx="200378" cy="825210"/>
            </a:xfrm>
          </p:grpSpPr>
          <p:sp>
            <p:nvSpPr>
              <p:cNvPr id="16" name="Isosceles Triangle 15">
                <a:extLst>
                  <a:ext uri="{FF2B5EF4-FFF2-40B4-BE49-F238E27FC236}">
                    <a16:creationId xmlns:a16="http://schemas.microsoft.com/office/drawing/2014/main" id="{C5DF3408-0504-B20F-EFEE-A64135695EFE}"/>
                  </a:ext>
                </a:extLst>
              </p:cNvPr>
              <p:cNvSpPr/>
              <p:nvPr/>
            </p:nvSpPr>
            <p:spPr>
              <a:xfrm>
                <a:off x="2121763" y="2323619"/>
                <a:ext cx="200377" cy="172739"/>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7" name="Rectangle 16">
                <a:extLst>
                  <a:ext uri="{FF2B5EF4-FFF2-40B4-BE49-F238E27FC236}">
                    <a16:creationId xmlns:a16="http://schemas.microsoft.com/office/drawing/2014/main" id="{0873C17F-D869-B4B2-06D5-9C11187AE64C}"/>
                  </a:ext>
                </a:extLst>
              </p:cNvPr>
              <p:cNvSpPr/>
              <p:nvPr/>
            </p:nvSpPr>
            <p:spPr>
              <a:xfrm>
                <a:off x="2121762" y="2496169"/>
                <a:ext cx="200377" cy="65266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grpSp>
        <p:nvGrpSpPr>
          <p:cNvPr id="26" name="Group 25">
            <a:extLst>
              <a:ext uri="{FF2B5EF4-FFF2-40B4-BE49-F238E27FC236}">
                <a16:creationId xmlns:a16="http://schemas.microsoft.com/office/drawing/2014/main" id="{26B238D5-99BA-7E06-2B8A-44C9B071C101}"/>
              </a:ext>
            </a:extLst>
          </p:cNvPr>
          <p:cNvGrpSpPr/>
          <p:nvPr/>
        </p:nvGrpSpPr>
        <p:grpSpPr>
          <a:xfrm>
            <a:off x="1046906" y="2522661"/>
            <a:ext cx="4065243" cy="2554545"/>
            <a:chOff x="979745" y="2354141"/>
            <a:chExt cx="3652916" cy="2295444"/>
          </a:xfrm>
          <a:solidFill>
            <a:schemeClr val="accent1"/>
          </a:solidFill>
        </p:grpSpPr>
        <p:grpSp>
          <p:nvGrpSpPr>
            <p:cNvPr id="20" name="Group 19">
              <a:extLst>
                <a:ext uri="{FF2B5EF4-FFF2-40B4-BE49-F238E27FC236}">
                  <a16:creationId xmlns:a16="http://schemas.microsoft.com/office/drawing/2014/main" id="{268BF58B-CB6A-EC06-58BE-B69BEE8D22A3}"/>
                </a:ext>
              </a:extLst>
            </p:cNvPr>
            <p:cNvGrpSpPr/>
            <p:nvPr/>
          </p:nvGrpSpPr>
          <p:grpSpPr>
            <a:xfrm>
              <a:off x="1005867" y="2522662"/>
              <a:ext cx="3626794" cy="2126923"/>
              <a:chOff x="1148814" y="2839157"/>
              <a:chExt cx="4770763" cy="1930400"/>
            </a:xfrm>
            <a:grpFill/>
          </p:grpSpPr>
          <p:sp>
            <p:nvSpPr>
              <p:cNvPr id="21" name="Arrow: Chevron 20">
                <a:extLst>
                  <a:ext uri="{FF2B5EF4-FFF2-40B4-BE49-F238E27FC236}">
                    <a16:creationId xmlns:a16="http://schemas.microsoft.com/office/drawing/2014/main" id="{78F560DE-6FA0-F57F-D6AC-9F5B9CFD9E91}"/>
                  </a:ext>
                </a:extLst>
              </p:cNvPr>
              <p:cNvSpPr/>
              <p:nvPr/>
            </p:nvSpPr>
            <p:spPr>
              <a:xfrm rot="16200000">
                <a:off x="1378914" y="2609057"/>
                <a:ext cx="1930400" cy="2390600"/>
              </a:xfrm>
              <a:prstGeom prst="chevron">
                <a:avLst>
                  <a:gd name="adj" fmla="val 20395"/>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2" name="Arrow: Chevron 21">
                <a:extLst>
                  <a:ext uri="{FF2B5EF4-FFF2-40B4-BE49-F238E27FC236}">
                    <a16:creationId xmlns:a16="http://schemas.microsoft.com/office/drawing/2014/main" id="{9D07EEE0-7694-BC87-DC3D-783125DE5352}"/>
                  </a:ext>
                </a:extLst>
              </p:cNvPr>
              <p:cNvSpPr/>
              <p:nvPr/>
            </p:nvSpPr>
            <p:spPr>
              <a:xfrm rot="16200000">
                <a:off x="3759077" y="2609057"/>
                <a:ext cx="1930400" cy="2390600"/>
              </a:xfrm>
              <a:prstGeom prst="chevron">
                <a:avLst>
                  <a:gd name="adj" fmla="val 20395"/>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pic>
          <p:nvPicPr>
            <p:cNvPr id="23" name="Graphic 22" descr="Marker with solid fill">
              <a:extLst>
                <a:ext uri="{FF2B5EF4-FFF2-40B4-BE49-F238E27FC236}">
                  <a16:creationId xmlns:a16="http://schemas.microsoft.com/office/drawing/2014/main" id="{E4033C5D-EC33-98F2-1DC7-920774A37E1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79745" y="2871287"/>
              <a:ext cx="1007490" cy="1007490"/>
            </a:xfrm>
            <a:prstGeom prst="rect">
              <a:avLst/>
            </a:prstGeom>
          </p:spPr>
        </p:pic>
        <p:pic>
          <p:nvPicPr>
            <p:cNvPr id="24" name="Graphic 23" descr="Marker with solid fill">
              <a:extLst>
                <a:ext uri="{FF2B5EF4-FFF2-40B4-BE49-F238E27FC236}">
                  <a16:creationId xmlns:a16="http://schemas.microsoft.com/office/drawing/2014/main" id="{C29B920C-AFA4-8F18-7E72-F52D1392E99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03647" y="3194323"/>
              <a:ext cx="1007490" cy="1007490"/>
            </a:xfrm>
            <a:prstGeom prst="rect">
              <a:avLst/>
            </a:prstGeom>
          </p:spPr>
        </p:pic>
        <p:pic>
          <p:nvPicPr>
            <p:cNvPr id="25" name="Graphic 24" descr="Marker with solid fill">
              <a:extLst>
                <a:ext uri="{FF2B5EF4-FFF2-40B4-BE49-F238E27FC236}">
                  <a16:creationId xmlns:a16="http://schemas.microsoft.com/office/drawing/2014/main" id="{32AFA17C-6F93-B868-AE96-91E22F728C3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027550" y="2354141"/>
              <a:ext cx="1007490" cy="1007490"/>
            </a:xfrm>
            <a:prstGeom prst="rect">
              <a:avLst/>
            </a:prstGeom>
          </p:spPr>
        </p:pic>
      </p:grpSp>
    </p:spTree>
    <p:extLst>
      <p:ext uri="{BB962C8B-B14F-4D97-AF65-F5344CB8AC3E}">
        <p14:creationId xmlns:p14="http://schemas.microsoft.com/office/powerpoint/2010/main" val="35407020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4" name="Title 72">
            <a:extLst>
              <a:ext uri="{FF2B5EF4-FFF2-40B4-BE49-F238E27FC236}">
                <a16:creationId xmlns:a16="http://schemas.microsoft.com/office/drawing/2014/main" id="{16E5788B-7471-707C-19E6-356FE9958CDA}"/>
              </a:ext>
            </a:extLst>
          </p:cNvPr>
          <p:cNvSpPr txBox="1">
            <a:spLocks/>
          </p:cNvSpPr>
          <p:nvPr/>
        </p:nvSpPr>
        <p:spPr>
          <a:xfrm>
            <a:off x="796386" y="311798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s-ES_tradnl" sz="5400" b="1" dirty="0">
                <a:solidFill>
                  <a:schemeClr val="bg1">
                    <a:lumMod val="75000"/>
                  </a:schemeClr>
                </a:solidFill>
                <a:latin typeface="Garamond"/>
              </a:rPr>
              <a:t>Diapositiva adicional para la/el facilitador/a</a:t>
            </a:r>
            <a:endParaRPr lang="es-ES_tradnl" sz="5400" b="1" dirty="0">
              <a:solidFill>
                <a:schemeClr val="bg1">
                  <a:lumMod val="75000"/>
                </a:schemeClr>
              </a:solidFill>
            </a:endParaRPr>
          </a:p>
        </p:txBody>
      </p:sp>
    </p:spTree>
    <p:extLst>
      <p:ext uri="{BB962C8B-B14F-4D97-AF65-F5344CB8AC3E}">
        <p14:creationId xmlns:p14="http://schemas.microsoft.com/office/powerpoint/2010/main" val="21375533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extBox 42">
            <a:extLst>
              <a:ext uri="{FF2B5EF4-FFF2-40B4-BE49-F238E27FC236}">
                <a16:creationId xmlns:a16="http://schemas.microsoft.com/office/drawing/2014/main" id="{1E285FCE-6954-4721-AA77-342BE017FAB6}"/>
              </a:ext>
            </a:extLst>
          </p:cNvPr>
          <p:cNvSpPr txBox="1"/>
          <p:nvPr/>
        </p:nvSpPr>
        <p:spPr>
          <a:xfrm>
            <a:off x="1765505" y="4999299"/>
            <a:ext cx="4677292" cy="628708"/>
          </a:xfrm>
          <a:prstGeom prst="rect">
            <a:avLst/>
          </a:prstGeom>
          <a:solidFill>
            <a:schemeClr val="bg1"/>
          </a:solidFill>
          <a:ln>
            <a:solidFill>
              <a:schemeClr val="accent1"/>
            </a:solidFill>
          </a:ln>
        </p:spPr>
        <p:txBody>
          <a:bodyPr wrap="square" anchor="ctr" anchorCtr="0">
            <a:noAutofit/>
          </a:bodyPr>
          <a:lstStyle/>
          <a:p>
            <a:pPr lvl="0" algn="ctr">
              <a:lnSpc>
                <a:spcPct val="107000"/>
              </a:lnSpc>
              <a:spcAft>
                <a:spcPts val="800"/>
              </a:spcAft>
            </a:pPr>
            <a:r>
              <a:rPr lang="es-ES_tradnl" sz="1600" b="1">
                <a:effectLst/>
                <a:latin typeface="Arial" panose="020B0604020202020204" pitchFamily="34" charset="0"/>
                <a:ea typeface="Calibri" panose="020F0502020204030204" pitchFamily="34" charset="0"/>
                <a:cs typeface="Arial" panose="020B0604020202020204" pitchFamily="34" charset="0"/>
              </a:rPr>
              <a:t>Niño</a:t>
            </a:r>
          </a:p>
        </p:txBody>
      </p:sp>
      <p:sp>
        <p:nvSpPr>
          <p:cNvPr id="2" name="Title 1">
            <a:extLst>
              <a:ext uri="{FF2B5EF4-FFF2-40B4-BE49-F238E27FC236}">
                <a16:creationId xmlns:a16="http://schemas.microsoft.com/office/drawing/2014/main" id="{264F34D2-FA98-44F5-8D5A-F2E3ED689ADC}"/>
              </a:ext>
            </a:extLst>
          </p:cNvPr>
          <p:cNvSpPr>
            <a:spLocks noGrp="1"/>
          </p:cNvSpPr>
          <p:nvPr>
            <p:ph type="title"/>
          </p:nvPr>
        </p:nvSpPr>
        <p:spPr/>
        <p:txBody>
          <a:bodyPr>
            <a:normAutofit fontScale="90000"/>
          </a:bodyPr>
          <a:lstStyle/>
          <a:p>
            <a:r>
              <a:rPr lang="es-ES_tradnl" dirty="0"/>
              <a:t>Barreras multidimensionales que obstaculizan el reporte de incidentes y el acceso</a:t>
            </a:r>
          </a:p>
        </p:txBody>
      </p:sp>
      <p:grpSp>
        <p:nvGrpSpPr>
          <p:cNvPr id="44" name="Group 43">
            <a:extLst>
              <a:ext uri="{FF2B5EF4-FFF2-40B4-BE49-F238E27FC236}">
                <a16:creationId xmlns:a16="http://schemas.microsoft.com/office/drawing/2014/main" id="{232D2D53-EE73-4614-BA2B-17FF4BFE3D36}"/>
              </a:ext>
            </a:extLst>
          </p:cNvPr>
          <p:cNvGrpSpPr/>
          <p:nvPr/>
        </p:nvGrpSpPr>
        <p:grpSpPr>
          <a:xfrm>
            <a:off x="3586172" y="1346805"/>
            <a:ext cx="7801386" cy="7801386"/>
            <a:chOff x="3943574" y="1346805"/>
            <a:chExt cx="7801386" cy="7801386"/>
          </a:xfrm>
        </p:grpSpPr>
        <p:sp>
          <p:nvSpPr>
            <p:cNvPr id="33" name="Oval 32">
              <a:extLst>
                <a:ext uri="{FF2B5EF4-FFF2-40B4-BE49-F238E27FC236}">
                  <a16:creationId xmlns:a16="http://schemas.microsoft.com/office/drawing/2014/main" id="{84B4DA82-9DF5-4819-9CDB-04A5EA7B9523}"/>
                </a:ext>
              </a:extLst>
            </p:cNvPr>
            <p:cNvSpPr/>
            <p:nvPr/>
          </p:nvSpPr>
          <p:spPr>
            <a:xfrm>
              <a:off x="3943574" y="1346805"/>
              <a:ext cx="7801386" cy="7801386"/>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32" name="Oval 31">
              <a:extLst>
                <a:ext uri="{FF2B5EF4-FFF2-40B4-BE49-F238E27FC236}">
                  <a16:creationId xmlns:a16="http://schemas.microsoft.com/office/drawing/2014/main" id="{B2DA546D-2EDD-4DB7-92CD-D517EC409ABB}"/>
                </a:ext>
              </a:extLst>
            </p:cNvPr>
            <p:cNvSpPr/>
            <p:nvPr/>
          </p:nvSpPr>
          <p:spPr>
            <a:xfrm>
              <a:off x="4541599" y="1956118"/>
              <a:ext cx="6574444" cy="6574444"/>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30" name="Oval 29">
              <a:extLst>
                <a:ext uri="{FF2B5EF4-FFF2-40B4-BE49-F238E27FC236}">
                  <a16:creationId xmlns:a16="http://schemas.microsoft.com/office/drawing/2014/main" id="{20DD92F8-D6CB-42B4-9863-E94B4577E6AE}"/>
                </a:ext>
              </a:extLst>
            </p:cNvPr>
            <p:cNvSpPr/>
            <p:nvPr/>
          </p:nvSpPr>
          <p:spPr>
            <a:xfrm>
              <a:off x="5121643" y="2523285"/>
              <a:ext cx="5385038" cy="5385038"/>
            </a:xfrm>
            <a:prstGeom prst="ellips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9" name="Oval 28">
              <a:extLst>
                <a:ext uri="{FF2B5EF4-FFF2-40B4-BE49-F238E27FC236}">
                  <a16:creationId xmlns:a16="http://schemas.microsoft.com/office/drawing/2014/main" id="{47AB4EB1-ED40-4F21-A945-EC514FD2A7EA}"/>
                </a:ext>
              </a:extLst>
            </p:cNvPr>
            <p:cNvSpPr/>
            <p:nvPr/>
          </p:nvSpPr>
          <p:spPr>
            <a:xfrm>
              <a:off x="5741231" y="3105543"/>
              <a:ext cx="4145862" cy="4145862"/>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8" name="Oval 27">
              <a:extLst>
                <a:ext uri="{FF2B5EF4-FFF2-40B4-BE49-F238E27FC236}">
                  <a16:creationId xmlns:a16="http://schemas.microsoft.com/office/drawing/2014/main" id="{F9EB5331-BF39-4E4A-A8FE-4EAD8556F3A7}"/>
                </a:ext>
              </a:extLst>
            </p:cNvPr>
            <p:cNvSpPr/>
            <p:nvPr/>
          </p:nvSpPr>
          <p:spPr>
            <a:xfrm>
              <a:off x="6442797" y="3734452"/>
              <a:ext cx="2802940" cy="280294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nvGrpSpPr>
            <p:cNvPr id="23" name="Group 22">
              <a:extLst>
                <a:ext uri="{FF2B5EF4-FFF2-40B4-BE49-F238E27FC236}">
                  <a16:creationId xmlns:a16="http://schemas.microsoft.com/office/drawing/2014/main" id="{9AF05B56-E5B1-432B-B223-AD567EA8367C}"/>
                </a:ext>
              </a:extLst>
            </p:cNvPr>
            <p:cNvGrpSpPr/>
            <p:nvPr/>
          </p:nvGrpSpPr>
          <p:grpSpPr>
            <a:xfrm>
              <a:off x="6902427" y="4350344"/>
              <a:ext cx="674144" cy="1491620"/>
              <a:chOff x="3242521" y="2659030"/>
              <a:chExt cx="328597" cy="727057"/>
            </a:xfrm>
            <a:solidFill>
              <a:schemeClr val="accent2"/>
            </a:solidFill>
          </p:grpSpPr>
          <p:sp>
            <p:nvSpPr>
              <p:cNvPr id="24" name="Round Same Side Corner Rectangle 46">
                <a:extLst>
                  <a:ext uri="{FF2B5EF4-FFF2-40B4-BE49-F238E27FC236}">
                    <a16:creationId xmlns:a16="http://schemas.microsoft.com/office/drawing/2014/main" id="{48507F16-304A-4A9C-B6AA-E1B4EBF09BDC}"/>
                  </a:ext>
                </a:extLst>
              </p:cNvPr>
              <p:cNvSpPr/>
              <p:nvPr/>
            </p:nvSpPr>
            <p:spPr>
              <a:xfrm>
                <a:off x="3242521" y="3041941"/>
                <a:ext cx="323729" cy="344146"/>
              </a:xfrm>
              <a:prstGeom prst="round2SameRect">
                <a:avLst>
                  <a:gd name="adj1" fmla="val 50000"/>
                  <a:gd name="adj2"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5" name="Oval 24">
                <a:extLst>
                  <a:ext uri="{FF2B5EF4-FFF2-40B4-BE49-F238E27FC236}">
                    <a16:creationId xmlns:a16="http://schemas.microsoft.com/office/drawing/2014/main" id="{02B38E4B-1479-4912-97B6-270447ED1482}"/>
                  </a:ext>
                </a:extLst>
              </p:cNvPr>
              <p:cNvSpPr/>
              <p:nvPr/>
            </p:nvSpPr>
            <p:spPr>
              <a:xfrm>
                <a:off x="3243709" y="2659030"/>
                <a:ext cx="327409" cy="327409"/>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grpSp>
      <p:sp>
        <p:nvSpPr>
          <p:cNvPr id="38" name="TextBox 37">
            <a:extLst>
              <a:ext uri="{FF2B5EF4-FFF2-40B4-BE49-F238E27FC236}">
                <a16:creationId xmlns:a16="http://schemas.microsoft.com/office/drawing/2014/main" id="{45079EC1-D715-44BA-8AC7-D32E4D4257D0}"/>
              </a:ext>
            </a:extLst>
          </p:cNvPr>
          <p:cNvSpPr txBox="1"/>
          <p:nvPr/>
        </p:nvSpPr>
        <p:spPr>
          <a:xfrm>
            <a:off x="577899" y="1643075"/>
            <a:ext cx="5507496" cy="586868"/>
          </a:xfrm>
          <a:prstGeom prst="rect">
            <a:avLst/>
          </a:prstGeom>
          <a:solidFill>
            <a:schemeClr val="accent1"/>
          </a:solidFill>
        </p:spPr>
        <p:txBody>
          <a:bodyPr wrap="square" anchor="ctr" anchorCtr="0">
            <a:noAutofit/>
          </a:bodyPr>
          <a:lstStyle/>
          <a:p>
            <a:pPr lvl="0">
              <a:lnSpc>
                <a:spcPct val="107000"/>
              </a:lnSpc>
              <a:spcAft>
                <a:spcPts val="800"/>
              </a:spcAft>
            </a:pPr>
            <a:r>
              <a:rPr lang="es-ES_tradnl" sz="1600" b="1">
                <a:solidFill>
                  <a:schemeClr val="bg1"/>
                </a:solidFill>
                <a:effectLst/>
                <a:latin typeface="Arial" panose="020B0604020202020204" pitchFamily="34" charset="0"/>
                <a:ea typeface="Calibri" panose="020F0502020204030204" pitchFamily="34" charset="0"/>
                <a:cs typeface="Arial" panose="020B0604020202020204" pitchFamily="34" charset="0"/>
              </a:rPr>
              <a:t>	Normas socioculturales</a:t>
            </a:r>
          </a:p>
        </p:txBody>
      </p:sp>
      <p:sp>
        <p:nvSpPr>
          <p:cNvPr id="39" name="TextBox 38">
            <a:extLst>
              <a:ext uri="{FF2B5EF4-FFF2-40B4-BE49-F238E27FC236}">
                <a16:creationId xmlns:a16="http://schemas.microsoft.com/office/drawing/2014/main" id="{D28891D9-FF51-48F9-AAEC-BF128056251F}"/>
              </a:ext>
            </a:extLst>
          </p:cNvPr>
          <p:cNvSpPr txBox="1"/>
          <p:nvPr/>
        </p:nvSpPr>
        <p:spPr>
          <a:xfrm>
            <a:off x="811620" y="2485203"/>
            <a:ext cx="4935657" cy="586868"/>
          </a:xfrm>
          <a:prstGeom prst="rect">
            <a:avLst/>
          </a:prstGeom>
          <a:solidFill>
            <a:schemeClr val="accent1">
              <a:lumMod val="60000"/>
              <a:lumOff val="40000"/>
            </a:schemeClr>
          </a:solidFill>
        </p:spPr>
        <p:txBody>
          <a:bodyPr wrap="square" anchor="ctr" anchorCtr="0">
            <a:noAutofit/>
          </a:bodyPr>
          <a:lstStyle/>
          <a:p>
            <a:pPr lvl="0">
              <a:lnSpc>
                <a:spcPct val="107000"/>
              </a:lnSpc>
              <a:spcAft>
                <a:spcPts val="800"/>
              </a:spcAft>
            </a:pPr>
            <a:r>
              <a:rPr lang="es-ES_tradnl" sz="1600" b="1">
                <a:solidFill>
                  <a:schemeClr val="bg1"/>
                </a:solidFill>
                <a:effectLst/>
                <a:latin typeface="Arial" panose="020B0604020202020204" pitchFamily="34" charset="0"/>
                <a:ea typeface="Calibri" panose="020F0502020204030204" pitchFamily="34" charset="0"/>
                <a:cs typeface="Arial" panose="020B0604020202020204" pitchFamily="34" charset="0"/>
              </a:rPr>
              <a:t>	Sociedad</a:t>
            </a:r>
          </a:p>
        </p:txBody>
      </p:sp>
      <p:sp>
        <p:nvSpPr>
          <p:cNvPr id="40" name="TextBox 39">
            <a:extLst>
              <a:ext uri="{FF2B5EF4-FFF2-40B4-BE49-F238E27FC236}">
                <a16:creationId xmlns:a16="http://schemas.microsoft.com/office/drawing/2014/main" id="{D401039E-282F-4A23-8B58-1D50217261C8}"/>
              </a:ext>
            </a:extLst>
          </p:cNvPr>
          <p:cNvSpPr txBox="1"/>
          <p:nvPr/>
        </p:nvSpPr>
        <p:spPr>
          <a:xfrm>
            <a:off x="1135623" y="3331480"/>
            <a:ext cx="4611654" cy="586868"/>
          </a:xfrm>
          <a:prstGeom prst="rect">
            <a:avLst/>
          </a:prstGeom>
          <a:solidFill>
            <a:schemeClr val="accent1">
              <a:lumMod val="40000"/>
              <a:lumOff val="60000"/>
            </a:schemeClr>
          </a:solidFill>
        </p:spPr>
        <p:txBody>
          <a:bodyPr wrap="square" anchor="ctr" anchorCtr="0">
            <a:noAutofit/>
          </a:bodyPr>
          <a:lstStyle/>
          <a:p>
            <a:pPr lvl="0">
              <a:lnSpc>
                <a:spcPct val="107000"/>
              </a:lnSpc>
              <a:spcAft>
                <a:spcPts val="800"/>
              </a:spcAft>
            </a:pPr>
            <a:r>
              <a:rPr lang="es-ES_tradnl" sz="1600" b="1">
                <a:effectLst/>
                <a:latin typeface="Arial" panose="020B0604020202020204" pitchFamily="34" charset="0"/>
                <a:ea typeface="Calibri" panose="020F0502020204030204" pitchFamily="34" charset="0"/>
                <a:cs typeface="Arial" panose="020B0604020202020204" pitchFamily="34" charset="0"/>
              </a:rPr>
              <a:t>	Comunidad</a:t>
            </a:r>
          </a:p>
        </p:txBody>
      </p:sp>
      <p:sp>
        <p:nvSpPr>
          <p:cNvPr id="41" name="TextBox 40">
            <a:extLst>
              <a:ext uri="{FF2B5EF4-FFF2-40B4-BE49-F238E27FC236}">
                <a16:creationId xmlns:a16="http://schemas.microsoft.com/office/drawing/2014/main" id="{CC1FBDBE-AFE4-4521-BDE8-BDF7AE574576}"/>
              </a:ext>
            </a:extLst>
          </p:cNvPr>
          <p:cNvSpPr txBox="1"/>
          <p:nvPr/>
        </p:nvSpPr>
        <p:spPr>
          <a:xfrm>
            <a:off x="1462108" y="4177757"/>
            <a:ext cx="4356191" cy="586868"/>
          </a:xfrm>
          <a:prstGeom prst="rect">
            <a:avLst/>
          </a:prstGeom>
          <a:solidFill>
            <a:schemeClr val="accent1">
              <a:lumMod val="20000"/>
              <a:lumOff val="80000"/>
            </a:schemeClr>
          </a:solidFill>
        </p:spPr>
        <p:txBody>
          <a:bodyPr wrap="square" anchor="ctr" anchorCtr="0">
            <a:noAutofit/>
          </a:bodyPr>
          <a:lstStyle/>
          <a:p>
            <a:pPr lvl="0">
              <a:lnSpc>
                <a:spcPct val="107000"/>
              </a:lnSpc>
              <a:spcAft>
                <a:spcPts val="800"/>
              </a:spcAft>
            </a:pPr>
            <a:r>
              <a:rPr lang="es-ES_tradnl" sz="1600" b="1">
                <a:effectLst/>
                <a:latin typeface="Arial" panose="020B0604020202020204" pitchFamily="34" charset="0"/>
                <a:ea typeface="Calibri" panose="020F0502020204030204" pitchFamily="34" charset="0"/>
                <a:cs typeface="Arial" panose="020B0604020202020204" pitchFamily="34" charset="0"/>
              </a:rPr>
              <a:t>	Familia</a:t>
            </a:r>
          </a:p>
        </p:txBody>
      </p:sp>
      <p:sp>
        <p:nvSpPr>
          <p:cNvPr id="42" name="TextBox 41">
            <a:extLst>
              <a:ext uri="{FF2B5EF4-FFF2-40B4-BE49-F238E27FC236}">
                <a16:creationId xmlns:a16="http://schemas.microsoft.com/office/drawing/2014/main" id="{A5DC8F1B-0865-4DBB-A446-F25C6CA0AEAA}"/>
              </a:ext>
            </a:extLst>
          </p:cNvPr>
          <p:cNvSpPr txBox="1"/>
          <p:nvPr/>
        </p:nvSpPr>
        <p:spPr>
          <a:xfrm>
            <a:off x="1867737" y="5024034"/>
            <a:ext cx="4554244" cy="586868"/>
          </a:xfrm>
          <a:prstGeom prst="rect">
            <a:avLst/>
          </a:prstGeom>
          <a:solidFill>
            <a:schemeClr val="bg1"/>
          </a:solidFill>
        </p:spPr>
        <p:txBody>
          <a:bodyPr wrap="square" anchor="ctr" anchorCtr="0">
            <a:noAutofit/>
          </a:bodyPr>
          <a:lstStyle/>
          <a:p>
            <a:pPr lvl="0">
              <a:lnSpc>
                <a:spcPct val="107000"/>
              </a:lnSpc>
              <a:spcAft>
                <a:spcPts val="800"/>
              </a:spcAft>
            </a:pPr>
            <a:r>
              <a:rPr lang="es-ES_tradnl" sz="1600" b="1">
                <a:effectLst/>
                <a:latin typeface="Arial" panose="020B0604020202020204" pitchFamily="34" charset="0"/>
                <a:ea typeface="Calibri" panose="020F0502020204030204" pitchFamily="34" charset="0"/>
                <a:cs typeface="Arial" panose="020B0604020202020204" pitchFamily="34" charset="0"/>
              </a:rPr>
              <a:t>	Menor</a:t>
            </a:r>
          </a:p>
        </p:txBody>
      </p:sp>
      <p:grpSp>
        <p:nvGrpSpPr>
          <p:cNvPr id="3" name="Group 2">
            <a:extLst>
              <a:ext uri="{FF2B5EF4-FFF2-40B4-BE49-F238E27FC236}">
                <a16:creationId xmlns:a16="http://schemas.microsoft.com/office/drawing/2014/main" id="{E255A599-C215-7A4C-5B93-1857081BB880}"/>
              </a:ext>
            </a:extLst>
          </p:cNvPr>
          <p:cNvGrpSpPr/>
          <p:nvPr/>
        </p:nvGrpSpPr>
        <p:grpSpPr>
          <a:xfrm>
            <a:off x="7498353" y="4350345"/>
            <a:ext cx="894757" cy="1491620"/>
            <a:chOff x="718822" y="3315817"/>
            <a:chExt cx="473004" cy="822818"/>
          </a:xfrm>
          <a:solidFill>
            <a:schemeClr val="accent1"/>
          </a:solidFill>
        </p:grpSpPr>
        <p:sp>
          <p:nvSpPr>
            <p:cNvPr id="4" name="Trapezoid 3">
              <a:extLst>
                <a:ext uri="{FF2B5EF4-FFF2-40B4-BE49-F238E27FC236}">
                  <a16:creationId xmlns:a16="http://schemas.microsoft.com/office/drawing/2014/main" id="{A7F7F008-EE56-60D8-0F67-F6734C240747}"/>
                </a:ext>
              </a:extLst>
            </p:cNvPr>
            <p:cNvSpPr/>
            <p:nvPr/>
          </p:nvSpPr>
          <p:spPr>
            <a:xfrm>
              <a:off x="718822" y="3905716"/>
              <a:ext cx="473004" cy="232919"/>
            </a:xfrm>
            <a:prstGeom prst="trapezoid">
              <a:avLst>
                <a:gd name="adj" fmla="val 27944"/>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5" name="Round Same Side Corner Rectangle 46">
              <a:extLst>
                <a:ext uri="{FF2B5EF4-FFF2-40B4-BE49-F238E27FC236}">
                  <a16:creationId xmlns:a16="http://schemas.microsoft.com/office/drawing/2014/main" id="{B2721CB4-063B-8942-696D-B0105F9630C4}"/>
                </a:ext>
              </a:extLst>
            </p:cNvPr>
            <p:cNvSpPr/>
            <p:nvPr/>
          </p:nvSpPr>
          <p:spPr>
            <a:xfrm>
              <a:off x="776140" y="3745391"/>
              <a:ext cx="362490" cy="393243"/>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6" name="Oval 5">
              <a:extLst>
                <a:ext uri="{FF2B5EF4-FFF2-40B4-BE49-F238E27FC236}">
                  <a16:creationId xmlns:a16="http://schemas.microsoft.com/office/drawing/2014/main" id="{B8859FB6-786A-9BE7-37E2-5AD220E0B16A}"/>
                </a:ext>
              </a:extLst>
            </p:cNvPr>
            <p:cNvSpPr/>
            <p:nvPr/>
          </p:nvSpPr>
          <p:spPr>
            <a:xfrm>
              <a:off x="772020" y="3315817"/>
              <a:ext cx="366610" cy="3666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b="1">
                <a:solidFill>
                  <a:schemeClr val="bg1"/>
                </a:solidFill>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8217357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 name="Title 72">
            <a:extLst>
              <a:ext uri="{FF2B5EF4-FFF2-40B4-BE49-F238E27FC236}">
                <a16:creationId xmlns:a16="http://schemas.microsoft.com/office/drawing/2014/main" id="{79345F03-8636-BB3C-2AB5-C479B5BB5305}"/>
              </a:ext>
            </a:extLst>
          </p:cNvPr>
          <p:cNvSpPr txBox="1">
            <a:spLocks/>
          </p:cNvSpPr>
          <p:nvPr/>
        </p:nvSpPr>
        <p:spPr>
          <a:xfrm>
            <a:off x="796386" y="311798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s-ES_tradnl" sz="5400" b="1" dirty="0">
                <a:solidFill>
                  <a:schemeClr val="bg1">
                    <a:lumMod val="75000"/>
                  </a:schemeClr>
                </a:solidFill>
                <a:latin typeface="Garamond"/>
              </a:rPr>
              <a:t>Diapositiva adicional para la/el facilitador/a</a:t>
            </a:r>
            <a:endParaRPr lang="es-ES_tradnl" sz="5400" b="1" dirty="0">
              <a:solidFill>
                <a:schemeClr val="bg1">
                  <a:lumMod val="75000"/>
                </a:schemeClr>
              </a:solidFill>
            </a:endParaRPr>
          </a:p>
        </p:txBody>
      </p:sp>
    </p:spTree>
    <p:extLst>
      <p:ext uri="{BB962C8B-B14F-4D97-AF65-F5344CB8AC3E}">
        <p14:creationId xmlns:p14="http://schemas.microsoft.com/office/powerpoint/2010/main" val="37688983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a:extLst>
              <a:ext uri="{FF2B5EF4-FFF2-40B4-BE49-F238E27FC236}">
                <a16:creationId xmlns:a16="http://schemas.microsoft.com/office/drawing/2014/main" id="{304EB465-E8DA-4FC6-8524-4C8199280C8D}"/>
              </a:ext>
            </a:extLst>
          </p:cNvPr>
          <p:cNvSpPr>
            <a:spLocks noGrp="1"/>
          </p:cNvSpPr>
          <p:nvPr>
            <p:ph type="title"/>
          </p:nvPr>
        </p:nvSpPr>
        <p:spPr>
          <a:xfrm>
            <a:off x="-96820" y="120516"/>
            <a:ext cx="12288819" cy="868968"/>
          </a:xfrm>
        </p:spPr>
        <p:txBody>
          <a:bodyPr>
            <a:normAutofit fontScale="90000"/>
          </a:bodyPr>
          <a:lstStyle/>
          <a:p>
            <a:r>
              <a:rPr lang="es-ES_tradnl" dirty="0">
                <a:latin typeface="Arial" panose="020B0604020202020204" pitchFamily="34" charset="0"/>
                <a:cs typeface="Arial" panose="020B0604020202020204" pitchFamily="34" charset="0"/>
              </a:rPr>
              <a:t>Formas de mitigar las barreras que obstaculizan </a:t>
            </a:r>
            <a:r>
              <a:rPr lang="es-ES_tradnl" dirty="0"/>
              <a:t>el reporte de incidentes y el acceso a servicios</a:t>
            </a:r>
            <a:endParaRPr lang="es-ES_tradnl" dirty="0">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8D3A10CF-9D66-FC1B-D16A-A977D68FC3F8}"/>
              </a:ext>
            </a:extLst>
          </p:cNvPr>
          <p:cNvSpPr/>
          <p:nvPr/>
        </p:nvSpPr>
        <p:spPr>
          <a:xfrm>
            <a:off x="1378857" y="3429000"/>
            <a:ext cx="580571" cy="1843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E242DE3B-F67B-20CD-A033-1C115684FB6B}"/>
              </a:ext>
            </a:extLst>
          </p:cNvPr>
          <p:cNvSpPr/>
          <p:nvPr/>
        </p:nvSpPr>
        <p:spPr>
          <a:xfrm>
            <a:off x="1281483" y="2913889"/>
            <a:ext cx="775317" cy="71656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0C9E2CC3-20EE-C73B-DA21-2A64462798F1}"/>
              </a:ext>
            </a:extLst>
          </p:cNvPr>
          <p:cNvSpPr/>
          <p:nvPr/>
        </p:nvSpPr>
        <p:spPr>
          <a:xfrm>
            <a:off x="3982975" y="3429000"/>
            <a:ext cx="580571" cy="1843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E1B93A4D-73A4-0BC7-3643-7D229587756A}"/>
              </a:ext>
            </a:extLst>
          </p:cNvPr>
          <p:cNvSpPr/>
          <p:nvPr/>
        </p:nvSpPr>
        <p:spPr>
          <a:xfrm>
            <a:off x="3885601" y="2913889"/>
            <a:ext cx="775317" cy="71656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CEC995EF-70E0-FCAB-9E1A-54A48E0284F1}"/>
              </a:ext>
            </a:extLst>
          </p:cNvPr>
          <p:cNvSpPr/>
          <p:nvPr/>
        </p:nvSpPr>
        <p:spPr>
          <a:xfrm>
            <a:off x="1865543" y="3064403"/>
            <a:ext cx="2028690" cy="3645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 name="Straight Connector 10">
            <a:extLst>
              <a:ext uri="{FF2B5EF4-FFF2-40B4-BE49-F238E27FC236}">
                <a16:creationId xmlns:a16="http://schemas.microsoft.com/office/drawing/2014/main" id="{CC9D5BC0-3F76-1F72-88E7-709CE0E892E8}"/>
              </a:ext>
            </a:extLst>
          </p:cNvPr>
          <p:cNvCxnSpPr>
            <a:cxnSpLocks/>
          </p:cNvCxnSpPr>
          <p:nvPr/>
        </p:nvCxnSpPr>
        <p:spPr>
          <a:xfrm flipH="1">
            <a:off x="2157115" y="2951552"/>
            <a:ext cx="284226" cy="590297"/>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8BB998B0-BDCE-8DD9-5595-DEB3AD80B566}"/>
              </a:ext>
            </a:extLst>
          </p:cNvPr>
          <p:cNvCxnSpPr>
            <a:cxnSpLocks/>
          </p:cNvCxnSpPr>
          <p:nvPr/>
        </p:nvCxnSpPr>
        <p:spPr>
          <a:xfrm flipH="1">
            <a:off x="2505457" y="2951552"/>
            <a:ext cx="284226" cy="590297"/>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EE466B68-F0F1-A4EC-3C59-D23FBBA09814}"/>
              </a:ext>
            </a:extLst>
          </p:cNvPr>
          <p:cNvCxnSpPr>
            <a:cxnSpLocks/>
          </p:cNvCxnSpPr>
          <p:nvPr/>
        </p:nvCxnSpPr>
        <p:spPr>
          <a:xfrm flipH="1">
            <a:off x="2853799" y="2951552"/>
            <a:ext cx="284226" cy="590297"/>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D2E4031E-5CB5-D0B1-1468-A8211AABA19E}"/>
              </a:ext>
            </a:extLst>
          </p:cNvPr>
          <p:cNvCxnSpPr>
            <a:cxnSpLocks/>
          </p:cNvCxnSpPr>
          <p:nvPr/>
        </p:nvCxnSpPr>
        <p:spPr>
          <a:xfrm flipH="1">
            <a:off x="3173758" y="2951552"/>
            <a:ext cx="284226" cy="590297"/>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906B52D4-2C7D-6588-AE1C-45D0C90E10B2}"/>
              </a:ext>
            </a:extLst>
          </p:cNvPr>
          <p:cNvCxnSpPr>
            <a:cxnSpLocks/>
          </p:cNvCxnSpPr>
          <p:nvPr/>
        </p:nvCxnSpPr>
        <p:spPr>
          <a:xfrm flipH="1">
            <a:off x="3507908" y="2951552"/>
            <a:ext cx="284226" cy="590297"/>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8" name="Arrow: Right 17">
            <a:extLst>
              <a:ext uri="{FF2B5EF4-FFF2-40B4-BE49-F238E27FC236}">
                <a16:creationId xmlns:a16="http://schemas.microsoft.com/office/drawing/2014/main" id="{07E80E96-4B56-B814-0003-2AE0EEFF15F9}"/>
              </a:ext>
            </a:extLst>
          </p:cNvPr>
          <p:cNvSpPr/>
          <p:nvPr/>
        </p:nvSpPr>
        <p:spPr>
          <a:xfrm>
            <a:off x="5921829" y="3294889"/>
            <a:ext cx="775317" cy="868968"/>
          </a:xfrm>
          <a:prstGeom prst="righ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E536407A-43FE-DF1D-1B92-282FDE61A924}"/>
              </a:ext>
            </a:extLst>
          </p:cNvPr>
          <p:cNvSpPr/>
          <p:nvPr/>
        </p:nvSpPr>
        <p:spPr>
          <a:xfrm>
            <a:off x="7725830" y="3429000"/>
            <a:ext cx="580571" cy="1843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39104745-ABAF-AC35-29F1-5BA5491279C2}"/>
              </a:ext>
            </a:extLst>
          </p:cNvPr>
          <p:cNvSpPr/>
          <p:nvPr/>
        </p:nvSpPr>
        <p:spPr>
          <a:xfrm>
            <a:off x="10329948" y="3429000"/>
            <a:ext cx="580571" cy="1843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1AF76BEE-22F1-616E-921B-7267859146E2}"/>
              </a:ext>
            </a:extLst>
          </p:cNvPr>
          <p:cNvSpPr/>
          <p:nvPr/>
        </p:nvSpPr>
        <p:spPr>
          <a:xfrm>
            <a:off x="10232574" y="2913889"/>
            <a:ext cx="775317" cy="71656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30" name="Group 29">
            <a:extLst>
              <a:ext uri="{FF2B5EF4-FFF2-40B4-BE49-F238E27FC236}">
                <a16:creationId xmlns:a16="http://schemas.microsoft.com/office/drawing/2014/main" id="{C218DAE4-A2B3-F06E-3C4C-A6B340FBCA3A}"/>
              </a:ext>
            </a:extLst>
          </p:cNvPr>
          <p:cNvGrpSpPr/>
          <p:nvPr/>
        </p:nvGrpSpPr>
        <p:grpSpPr>
          <a:xfrm rot="19965000">
            <a:off x="7522132" y="2555605"/>
            <a:ext cx="2612750" cy="716568"/>
            <a:chOff x="7628456" y="2913889"/>
            <a:chExt cx="2612750" cy="716568"/>
          </a:xfrm>
        </p:grpSpPr>
        <p:sp>
          <p:nvSpPr>
            <p:cNvPr id="20" name="Rectangle 19">
              <a:extLst>
                <a:ext uri="{FF2B5EF4-FFF2-40B4-BE49-F238E27FC236}">
                  <a16:creationId xmlns:a16="http://schemas.microsoft.com/office/drawing/2014/main" id="{E46A8665-0265-0877-9F67-47C479B6D6C5}"/>
                </a:ext>
              </a:extLst>
            </p:cNvPr>
            <p:cNvSpPr/>
            <p:nvPr/>
          </p:nvSpPr>
          <p:spPr>
            <a:xfrm>
              <a:off x="7628456" y="2913889"/>
              <a:ext cx="775317" cy="71656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61E50F43-50E7-DF6B-9776-2580D8BA517A}"/>
                </a:ext>
              </a:extLst>
            </p:cNvPr>
            <p:cNvSpPr/>
            <p:nvPr/>
          </p:nvSpPr>
          <p:spPr>
            <a:xfrm>
              <a:off x="8212516" y="3064403"/>
              <a:ext cx="2028690" cy="3645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4" name="Straight Connector 23">
              <a:extLst>
                <a:ext uri="{FF2B5EF4-FFF2-40B4-BE49-F238E27FC236}">
                  <a16:creationId xmlns:a16="http://schemas.microsoft.com/office/drawing/2014/main" id="{92E6B0DB-630B-5923-9743-0284D563D43B}"/>
                </a:ext>
              </a:extLst>
            </p:cNvPr>
            <p:cNvCxnSpPr>
              <a:cxnSpLocks/>
            </p:cNvCxnSpPr>
            <p:nvPr/>
          </p:nvCxnSpPr>
          <p:spPr>
            <a:xfrm flipH="1">
              <a:off x="8504088" y="2951552"/>
              <a:ext cx="284226" cy="590297"/>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FC43889B-8332-3E78-8FFD-050AB4542A20}"/>
                </a:ext>
              </a:extLst>
            </p:cNvPr>
            <p:cNvCxnSpPr>
              <a:cxnSpLocks/>
            </p:cNvCxnSpPr>
            <p:nvPr/>
          </p:nvCxnSpPr>
          <p:spPr>
            <a:xfrm flipH="1">
              <a:off x="8852430" y="2951552"/>
              <a:ext cx="284226" cy="590297"/>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0293589F-3B51-6372-32A6-E617311B07C0}"/>
                </a:ext>
              </a:extLst>
            </p:cNvPr>
            <p:cNvCxnSpPr>
              <a:cxnSpLocks/>
            </p:cNvCxnSpPr>
            <p:nvPr/>
          </p:nvCxnSpPr>
          <p:spPr>
            <a:xfrm flipH="1">
              <a:off x="9200772" y="2951552"/>
              <a:ext cx="284226" cy="590297"/>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4FBFB012-5941-1EC3-2335-EE4425253F29}"/>
                </a:ext>
              </a:extLst>
            </p:cNvPr>
            <p:cNvCxnSpPr>
              <a:cxnSpLocks/>
            </p:cNvCxnSpPr>
            <p:nvPr/>
          </p:nvCxnSpPr>
          <p:spPr>
            <a:xfrm flipH="1">
              <a:off x="9520731" y="2951552"/>
              <a:ext cx="284226" cy="590297"/>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B1C05DF7-E59A-FA9D-64F1-591A52719CA8}"/>
                </a:ext>
              </a:extLst>
            </p:cNvPr>
            <p:cNvCxnSpPr>
              <a:cxnSpLocks/>
            </p:cNvCxnSpPr>
            <p:nvPr/>
          </p:nvCxnSpPr>
          <p:spPr>
            <a:xfrm flipH="1">
              <a:off x="9854881" y="2951552"/>
              <a:ext cx="284226" cy="590297"/>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32" name="Freeform: Shape 31">
            <a:extLst>
              <a:ext uri="{FF2B5EF4-FFF2-40B4-BE49-F238E27FC236}">
                <a16:creationId xmlns:a16="http://schemas.microsoft.com/office/drawing/2014/main" id="{331E2187-6D1E-FE6A-DD68-81BF77AE4E96}"/>
              </a:ext>
            </a:extLst>
          </p:cNvPr>
          <p:cNvSpPr/>
          <p:nvPr/>
        </p:nvSpPr>
        <p:spPr>
          <a:xfrm>
            <a:off x="8984343" y="1901371"/>
            <a:ext cx="348343" cy="217715"/>
          </a:xfrm>
          <a:custGeom>
            <a:avLst/>
            <a:gdLst>
              <a:gd name="connsiteX0" fmla="*/ 348343 w 348343"/>
              <a:gd name="connsiteY0" fmla="*/ 217715 h 217715"/>
              <a:gd name="connsiteX1" fmla="*/ 188686 w 348343"/>
              <a:gd name="connsiteY1" fmla="*/ 72572 h 217715"/>
              <a:gd name="connsiteX2" fmla="*/ 0 w 348343"/>
              <a:gd name="connsiteY2" fmla="*/ 0 h 217715"/>
            </a:gdLst>
            <a:ahLst/>
            <a:cxnLst>
              <a:cxn ang="0">
                <a:pos x="connsiteX0" y="connsiteY0"/>
              </a:cxn>
              <a:cxn ang="0">
                <a:pos x="connsiteX1" y="connsiteY1"/>
              </a:cxn>
              <a:cxn ang="0">
                <a:pos x="connsiteX2" y="connsiteY2"/>
              </a:cxn>
            </a:cxnLst>
            <a:rect l="l" t="t" r="r" b="b"/>
            <a:pathLst>
              <a:path w="348343" h="217715">
                <a:moveTo>
                  <a:pt x="348343" y="217715"/>
                </a:moveTo>
                <a:cubicBezTo>
                  <a:pt x="297543" y="163286"/>
                  <a:pt x="246743" y="108858"/>
                  <a:pt x="188686" y="72572"/>
                </a:cubicBezTo>
                <a:cubicBezTo>
                  <a:pt x="130629" y="36286"/>
                  <a:pt x="65314" y="18143"/>
                  <a:pt x="0" y="0"/>
                </a:cubicBezTo>
              </a:path>
            </a:pathLst>
          </a:custGeom>
          <a:noFill/>
          <a:ln w="571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Freeform: Shape 32">
            <a:extLst>
              <a:ext uri="{FF2B5EF4-FFF2-40B4-BE49-F238E27FC236}">
                <a16:creationId xmlns:a16="http://schemas.microsoft.com/office/drawing/2014/main" id="{4106412C-D38B-B1EB-F4AA-1BE96628A6FE}"/>
              </a:ext>
            </a:extLst>
          </p:cNvPr>
          <p:cNvSpPr/>
          <p:nvPr/>
        </p:nvSpPr>
        <p:spPr>
          <a:xfrm>
            <a:off x="8520437" y="1973810"/>
            <a:ext cx="571863" cy="217715"/>
          </a:xfrm>
          <a:custGeom>
            <a:avLst/>
            <a:gdLst>
              <a:gd name="connsiteX0" fmla="*/ 348343 w 348343"/>
              <a:gd name="connsiteY0" fmla="*/ 217715 h 217715"/>
              <a:gd name="connsiteX1" fmla="*/ 188686 w 348343"/>
              <a:gd name="connsiteY1" fmla="*/ 72572 h 217715"/>
              <a:gd name="connsiteX2" fmla="*/ 0 w 348343"/>
              <a:gd name="connsiteY2" fmla="*/ 0 h 217715"/>
            </a:gdLst>
            <a:ahLst/>
            <a:cxnLst>
              <a:cxn ang="0">
                <a:pos x="connsiteX0" y="connsiteY0"/>
              </a:cxn>
              <a:cxn ang="0">
                <a:pos x="connsiteX1" y="connsiteY1"/>
              </a:cxn>
              <a:cxn ang="0">
                <a:pos x="connsiteX2" y="connsiteY2"/>
              </a:cxn>
            </a:cxnLst>
            <a:rect l="l" t="t" r="r" b="b"/>
            <a:pathLst>
              <a:path w="348343" h="217715">
                <a:moveTo>
                  <a:pt x="348343" y="217715"/>
                </a:moveTo>
                <a:cubicBezTo>
                  <a:pt x="297543" y="163286"/>
                  <a:pt x="246743" y="108858"/>
                  <a:pt x="188686" y="72572"/>
                </a:cubicBezTo>
                <a:cubicBezTo>
                  <a:pt x="130629" y="36286"/>
                  <a:pt x="65314" y="18143"/>
                  <a:pt x="0" y="0"/>
                </a:cubicBezTo>
              </a:path>
            </a:pathLst>
          </a:custGeom>
          <a:noFill/>
          <a:ln w="571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8425595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7" name="Title 72">
            <a:extLst>
              <a:ext uri="{FF2B5EF4-FFF2-40B4-BE49-F238E27FC236}">
                <a16:creationId xmlns:a16="http://schemas.microsoft.com/office/drawing/2014/main" id="{370086A9-EBAE-12DC-26EA-F325C01F47DD}"/>
              </a:ext>
            </a:extLst>
          </p:cNvPr>
          <p:cNvSpPr txBox="1">
            <a:spLocks/>
          </p:cNvSpPr>
          <p:nvPr/>
        </p:nvSpPr>
        <p:spPr>
          <a:xfrm>
            <a:off x="796386" y="311798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s-ES_tradnl" sz="5400" b="1" dirty="0">
                <a:solidFill>
                  <a:schemeClr val="bg1">
                    <a:lumMod val="75000"/>
                  </a:schemeClr>
                </a:solidFill>
                <a:latin typeface="Garamond"/>
              </a:rPr>
              <a:t>Diapositiva adicional para la/el facilitador/a</a:t>
            </a:r>
            <a:endParaRPr lang="es-ES_tradnl" sz="5400" b="1" dirty="0">
              <a:solidFill>
                <a:schemeClr val="bg1">
                  <a:lumMod val="75000"/>
                </a:schemeClr>
              </a:solidFill>
            </a:endParaRPr>
          </a:p>
        </p:txBody>
      </p:sp>
    </p:spTree>
    <p:extLst>
      <p:ext uri="{BB962C8B-B14F-4D97-AF65-F5344CB8AC3E}">
        <p14:creationId xmlns:p14="http://schemas.microsoft.com/office/powerpoint/2010/main" val="3169945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F34D2-FA98-44F5-8D5A-F2E3ED689ADC}"/>
              </a:ext>
            </a:extLst>
          </p:cNvPr>
          <p:cNvSpPr>
            <a:spLocks noGrp="1"/>
          </p:cNvSpPr>
          <p:nvPr>
            <p:ph type="title"/>
          </p:nvPr>
        </p:nvSpPr>
        <p:spPr/>
        <p:txBody>
          <a:bodyPr>
            <a:normAutofit/>
          </a:bodyPr>
          <a:lstStyle/>
          <a:p>
            <a:r>
              <a:rPr lang="es-ES_tradnl" dirty="0"/>
              <a:t>Signos de maltrato infantil</a:t>
            </a:r>
          </a:p>
        </p:txBody>
      </p:sp>
      <p:sp>
        <p:nvSpPr>
          <p:cNvPr id="8" name="TextBox 7">
            <a:extLst>
              <a:ext uri="{FF2B5EF4-FFF2-40B4-BE49-F238E27FC236}">
                <a16:creationId xmlns:a16="http://schemas.microsoft.com/office/drawing/2014/main" id="{C9E5A157-40FA-4DFB-A399-CF88505DCFA4}"/>
              </a:ext>
            </a:extLst>
          </p:cNvPr>
          <p:cNvSpPr txBox="1"/>
          <p:nvPr/>
        </p:nvSpPr>
        <p:spPr>
          <a:xfrm>
            <a:off x="716280" y="4075713"/>
            <a:ext cx="1742440" cy="1015663"/>
          </a:xfrm>
          <a:prstGeom prst="rect">
            <a:avLst/>
          </a:prstGeom>
          <a:noFill/>
        </p:spPr>
        <p:txBody>
          <a:bodyPr wrap="square">
            <a:spAutoFit/>
          </a:bodyPr>
          <a:lstStyle/>
          <a:p>
            <a:pPr algn="ctr"/>
            <a:r>
              <a:rPr lang="es-ES_tradnl" sz="2000" dirty="0">
                <a:effectLst/>
                <a:latin typeface="Arial" panose="020B0604020202020204" pitchFamily="34" charset="0"/>
                <a:ea typeface="Calibri" panose="020F0502020204030204" pitchFamily="34" charset="0"/>
                <a:cs typeface="Arial" panose="020B0604020202020204" pitchFamily="34" charset="0"/>
              </a:rPr>
              <a:t>Violencia física o maltrato</a:t>
            </a:r>
          </a:p>
        </p:txBody>
      </p:sp>
      <p:sp>
        <p:nvSpPr>
          <p:cNvPr id="13" name="TextBox 12">
            <a:extLst>
              <a:ext uri="{FF2B5EF4-FFF2-40B4-BE49-F238E27FC236}">
                <a16:creationId xmlns:a16="http://schemas.microsoft.com/office/drawing/2014/main" id="{A17C0DF9-A168-4601-9A3D-D3B2FD87391D}"/>
              </a:ext>
            </a:extLst>
          </p:cNvPr>
          <p:cNvSpPr txBox="1"/>
          <p:nvPr/>
        </p:nvSpPr>
        <p:spPr>
          <a:xfrm>
            <a:off x="2940050" y="4075713"/>
            <a:ext cx="1592193" cy="1015663"/>
          </a:xfrm>
          <a:prstGeom prst="rect">
            <a:avLst/>
          </a:prstGeom>
          <a:noFill/>
        </p:spPr>
        <p:txBody>
          <a:bodyPr wrap="square">
            <a:spAutoFit/>
          </a:bodyPr>
          <a:lstStyle/>
          <a:p>
            <a:pPr algn="ctr"/>
            <a:r>
              <a:rPr lang="es-ES_tradnl" sz="2000" dirty="0">
                <a:effectLst/>
                <a:latin typeface="Arial" panose="020B0604020202020204" pitchFamily="34" charset="0"/>
                <a:ea typeface="Calibri" panose="020F0502020204030204" pitchFamily="34" charset="0"/>
                <a:cs typeface="Arial" panose="020B0604020202020204" pitchFamily="34" charset="0"/>
              </a:rPr>
              <a:t>Violencia o abuso sexual</a:t>
            </a:r>
          </a:p>
        </p:txBody>
      </p:sp>
      <p:sp>
        <p:nvSpPr>
          <p:cNvPr id="14" name="TextBox 13">
            <a:extLst>
              <a:ext uri="{FF2B5EF4-FFF2-40B4-BE49-F238E27FC236}">
                <a16:creationId xmlns:a16="http://schemas.microsoft.com/office/drawing/2014/main" id="{AA76F70D-D088-4EE5-9303-E4143709C314}"/>
              </a:ext>
            </a:extLst>
          </p:cNvPr>
          <p:cNvSpPr txBox="1"/>
          <p:nvPr/>
        </p:nvSpPr>
        <p:spPr>
          <a:xfrm>
            <a:off x="5163820" y="4075713"/>
            <a:ext cx="1742440" cy="1015663"/>
          </a:xfrm>
          <a:prstGeom prst="rect">
            <a:avLst/>
          </a:prstGeom>
          <a:noFill/>
        </p:spPr>
        <p:txBody>
          <a:bodyPr wrap="square">
            <a:spAutoFit/>
          </a:bodyPr>
          <a:lstStyle/>
          <a:p>
            <a:pPr algn="ctr"/>
            <a:r>
              <a:rPr lang="es-ES_tradnl" sz="2000" dirty="0">
                <a:effectLst/>
                <a:latin typeface="Arial" panose="020B0604020202020204" pitchFamily="34" charset="0"/>
                <a:ea typeface="Calibri" panose="020F0502020204030204" pitchFamily="34" charset="0"/>
                <a:cs typeface="Arial" panose="020B0604020202020204" pitchFamily="34" charset="0"/>
              </a:rPr>
              <a:t>Violencia o maltrato emocional </a:t>
            </a:r>
          </a:p>
        </p:txBody>
      </p:sp>
      <p:sp>
        <p:nvSpPr>
          <p:cNvPr id="15" name="TextBox 14">
            <a:extLst>
              <a:ext uri="{FF2B5EF4-FFF2-40B4-BE49-F238E27FC236}">
                <a16:creationId xmlns:a16="http://schemas.microsoft.com/office/drawing/2014/main" id="{4A416B7E-DAF5-4E13-9C23-37EBB5CB79F1}"/>
              </a:ext>
            </a:extLst>
          </p:cNvPr>
          <p:cNvSpPr txBox="1"/>
          <p:nvPr/>
        </p:nvSpPr>
        <p:spPr>
          <a:xfrm>
            <a:off x="7387590" y="4075713"/>
            <a:ext cx="1742440" cy="707886"/>
          </a:xfrm>
          <a:prstGeom prst="rect">
            <a:avLst/>
          </a:prstGeom>
          <a:noFill/>
        </p:spPr>
        <p:txBody>
          <a:bodyPr wrap="square">
            <a:spAutoFit/>
          </a:bodyPr>
          <a:lstStyle/>
          <a:p>
            <a:pPr algn="ctr"/>
            <a:r>
              <a:rPr lang="es-ES_tradnl" sz="2000" dirty="0">
                <a:effectLst/>
                <a:latin typeface="Arial" panose="020B0604020202020204" pitchFamily="34" charset="0"/>
                <a:ea typeface="Calibri" panose="020F0502020204030204" pitchFamily="34" charset="0"/>
                <a:cs typeface="Arial" panose="020B0604020202020204" pitchFamily="34" charset="0"/>
              </a:rPr>
              <a:t>Negligencia o</a:t>
            </a:r>
          </a:p>
          <a:p>
            <a:pPr algn="ctr"/>
            <a:r>
              <a:rPr lang="es-ES_tradnl" sz="2000" dirty="0">
                <a:latin typeface="Arial" panose="020B0604020202020204" pitchFamily="34" charset="0"/>
                <a:ea typeface="Calibri" panose="020F0502020204030204" pitchFamily="34" charset="0"/>
                <a:cs typeface="Arial" panose="020B0604020202020204" pitchFamily="34" charset="0"/>
              </a:rPr>
              <a:t>abandono</a:t>
            </a:r>
            <a:endParaRPr lang="es-ES_tradnl" sz="2000" dirty="0">
              <a:effectLst/>
              <a:latin typeface="Arial" panose="020B0604020202020204" pitchFamily="34" charset="0"/>
              <a:ea typeface="Calibri" panose="020F0502020204030204" pitchFamily="34" charset="0"/>
              <a:cs typeface="Arial" panose="020B0604020202020204" pitchFamily="34" charset="0"/>
            </a:endParaRPr>
          </a:p>
        </p:txBody>
      </p:sp>
      <p:sp>
        <p:nvSpPr>
          <p:cNvPr id="16" name="TextBox 15">
            <a:extLst>
              <a:ext uri="{FF2B5EF4-FFF2-40B4-BE49-F238E27FC236}">
                <a16:creationId xmlns:a16="http://schemas.microsoft.com/office/drawing/2014/main" id="{98878833-9CF0-477D-9D1B-6B8DEFB8C4E4}"/>
              </a:ext>
            </a:extLst>
          </p:cNvPr>
          <p:cNvSpPr txBox="1"/>
          <p:nvPr/>
        </p:nvSpPr>
        <p:spPr>
          <a:xfrm>
            <a:off x="9611360" y="4075713"/>
            <a:ext cx="1742440" cy="400110"/>
          </a:xfrm>
          <a:prstGeom prst="rect">
            <a:avLst/>
          </a:prstGeom>
          <a:noFill/>
        </p:spPr>
        <p:txBody>
          <a:bodyPr wrap="square">
            <a:spAutoFit/>
          </a:bodyPr>
          <a:lstStyle/>
          <a:p>
            <a:pPr algn="ctr"/>
            <a:r>
              <a:rPr lang="es-ES_tradnl" sz="2000">
                <a:effectLst/>
                <a:latin typeface="Arial" panose="020B0604020202020204" pitchFamily="34" charset="0"/>
                <a:ea typeface="Calibri" panose="020F0502020204030204" pitchFamily="34" charset="0"/>
                <a:cs typeface="Arial" panose="020B0604020202020204" pitchFamily="34" charset="0"/>
              </a:rPr>
              <a:t>Explotación</a:t>
            </a:r>
          </a:p>
        </p:txBody>
      </p:sp>
      <p:sp>
        <p:nvSpPr>
          <p:cNvPr id="23" name="Freeform: Shape 22">
            <a:extLst>
              <a:ext uri="{FF2B5EF4-FFF2-40B4-BE49-F238E27FC236}">
                <a16:creationId xmlns:a16="http://schemas.microsoft.com/office/drawing/2014/main" id="{7F37710C-F69E-46CC-9D8F-B6BD44B929CE}"/>
              </a:ext>
            </a:extLst>
          </p:cNvPr>
          <p:cNvSpPr/>
          <p:nvPr/>
        </p:nvSpPr>
        <p:spPr>
          <a:xfrm>
            <a:off x="1219200" y="2327927"/>
            <a:ext cx="792480" cy="1429732"/>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4" name="Freeform: Shape 23">
            <a:extLst>
              <a:ext uri="{FF2B5EF4-FFF2-40B4-BE49-F238E27FC236}">
                <a16:creationId xmlns:a16="http://schemas.microsoft.com/office/drawing/2014/main" id="{43D509E4-64B1-4374-AD26-82E888248869}"/>
              </a:ext>
            </a:extLst>
          </p:cNvPr>
          <p:cNvSpPr/>
          <p:nvPr/>
        </p:nvSpPr>
        <p:spPr>
          <a:xfrm>
            <a:off x="3415030" y="2327927"/>
            <a:ext cx="792480" cy="1429732"/>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5" name="Freeform: Shape 24">
            <a:extLst>
              <a:ext uri="{FF2B5EF4-FFF2-40B4-BE49-F238E27FC236}">
                <a16:creationId xmlns:a16="http://schemas.microsoft.com/office/drawing/2014/main" id="{1F359C63-4C9D-4E9F-AF7F-0D70FE56B7AB}"/>
              </a:ext>
            </a:extLst>
          </p:cNvPr>
          <p:cNvSpPr/>
          <p:nvPr/>
        </p:nvSpPr>
        <p:spPr>
          <a:xfrm>
            <a:off x="5610860" y="2327927"/>
            <a:ext cx="792480" cy="1429732"/>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6" name="Freeform: Shape 25">
            <a:extLst>
              <a:ext uri="{FF2B5EF4-FFF2-40B4-BE49-F238E27FC236}">
                <a16:creationId xmlns:a16="http://schemas.microsoft.com/office/drawing/2014/main" id="{E412B141-F9BB-4DC9-81CB-65D1D1F88278}"/>
              </a:ext>
            </a:extLst>
          </p:cNvPr>
          <p:cNvSpPr/>
          <p:nvPr/>
        </p:nvSpPr>
        <p:spPr>
          <a:xfrm>
            <a:off x="7862570" y="2327927"/>
            <a:ext cx="792480" cy="1429732"/>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7" name="Freeform: Shape 26">
            <a:extLst>
              <a:ext uri="{FF2B5EF4-FFF2-40B4-BE49-F238E27FC236}">
                <a16:creationId xmlns:a16="http://schemas.microsoft.com/office/drawing/2014/main" id="{198F23DE-FC9A-47B6-AFA8-2B49408C8940}"/>
              </a:ext>
            </a:extLst>
          </p:cNvPr>
          <p:cNvSpPr/>
          <p:nvPr/>
        </p:nvSpPr>
        <p:spPr>
          <a:xfrm>
            <a:off x="10086340" y="2327927"/>
            <a:ext cx="792480" cy="1429732"/>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10" name="Speech Bubble: Rectangle with Corners Rounded 9">
            <a:extLst>
              <a:ext uri="{FF2B5EF4-FFF2-40B4-BE49-F238E27FC236}">
                <a16:creationId xmlns:a16="http://schemas.microsoft.com/office/drawing/2014/main" id="{4A8EB42A-2B50-917D-A7E4-9CC08C986050}"/>
              </a:ext>
            </a:extLst>
          </p:cNvPr>
          <p:cNvSpPr/>
          <p:nvPr/>
        </p:nvSpPr>
        <p:spPr>
          <a:xfrm>
            <a:off x="8641815" y="4917031"/>
            <a:ext cx="2485571" cy="1120912"/>
          </a:xfrm>
          <a:prstGeom prst="wedgeRoundRectCallout">
            <a:avLst>
              <a:gd name="adj1" fmla="val -24337"/>
              <a:gd name="adj2" fmla="val -68281"/>
              <a:gd name="adj3" fmla="val 16667"/>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800" dirty="0">
                <a:solidFill>
                  <a:schemeClr val="tx1"/>
                </a:solidFill>
                <a:latin typeface="Arial" panose="020B0604020202020204" pitchFamily="34" charset="0"/>
                <a:cs typeface="Arial" panose="020B0604020202020204" pitchFamily="34" charset="0"/>
              </a:rPr>
              <a:t>OJO: Es importante no extraer conclusiones precipitadas.</a:t>
            </a:r>
          </a:p>
        </p:txBody>
      </p:sp>
      <p:grpSp>
        <p:nvGrpSpPr>
          <p:cNvPr id="5" name="Group 4">
            <a:extLst>
              <a:ext uri="{FF2B5EF4-FFF2-40B4-BE49-F238E27FC236}">
                <a16:creationId xmlns:a16="http://schemas.microsoft.com/office/drawing/2014/main" id="{58ABC89A-681B-D56F-5486-1890261C6143}"/>
              </a:ext>
            </a:extLst>
          </p:cNvPr>
          <p:cNvGrpSpPr/>
          <p:nvPr/>
        </p:nvGrpSpPr>
        <p:grpSpPr>
          <a:xfrm>
            <a:off x="10228983" y="337468"/>
            <a:ext cx="1587872" cy="1368854"/>
            <a:chOff x="10228983" y="337468"/>
            <a:chExt cx="1587872" cy="1368854"/>
          </a:xfrm>
        </p:grpSpPr>
        <p:sp>
          <p:nvSpPr>
            <p:cNvPr id="11" name="Hexagon 10">
              <a:extLst>
                <a:ext uri="{FF2B5EF4-FFF2-40B4-BE49-F238E27FC236}">
                  <a16:creationId xmlns:a16="http://schemas.microsoft.com/office/drawing/2014/main" id="{E4EA75C5-D60C-52FB-4876-8AB01BB353C7}"/>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nvGrpSpPr>
            <p:cNvPr id="12" name="Group 11">
              <a:extLst>
                <a:ext uri="{FF2B5EF4-FFF2-40B4-BE49-F238E27FC236}">
                  <a16:creationId xmlns:a16="http://schemas.microsoft.com/office/drawing/2014/main" id="{4DD04824-CEBF-1792-046E-983E66021592}"/>
                </a:ext>
              </a:extLst>
            </p:cNvPr>
            <p:cNvGrpSpPr/>
            <p:nvPr/>
          </p:nvGrpSpPr>
          <p:grpSpPr>
            <a:xfrm>
              <a:off x="10741851" y="707024"/>
              <a:ext cx="562136" cy="634675"/>
              <a:chOff x="760175" y="830141"/>
              <a:chExt cx="867619" cy="979580"/>
            </a:xfrm>
          </p:grpSpPr>
          <p:sp>
            <p:nvSpPr>
              <p:cNvPr id="17" name="Rectangle 16">
                <a:extLst>
                  <a:ext uri="{FF2B5EF4-FFF2-40B4-BE49-F238E27FC236}">
                    <a16:creationId xmlns:a16="http://schemas.microsoft.com/office/drawing/2014/main" id="{B9A1C059-FD46-3CBA-D5CC-A81BCB9CF4B8}"/>
                  </a:ext>
                </a:extLst>
              </p:cNvPr>
              <p:cNvSpPr/>
              <p:nvPr/>
            </p:nvSpPr>
            <p:spPr>
              <a:xfrm>
                <a:off x="864636" y="830141"/>
                <a:ext cx="763158" cy="979577"/>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a:solidFill>
                      <a:schemeClr val="accent1"/>
                    </a:solidFill>
                    <a:latin typeface="Arial" panose="020B0604020202020204" pitchFamily="34" charset="0"/>
                    <a:cs typeface="Arial" panose="020B0604020202020204" pitchFamily="34" charset="0"/>
                  </a:rPr>
                  <a:t>91</a:t>
                </a:r>
              </a:p>
            </p:txBody>
          </p:sp>
          <p:sp>
            <p:nvSpPr>
              <p:cNvPr id="18" name="Rectangle 17">
                <a:extLst>
                  <a:ext uri="{FF2B5EF4-FFF2-40B4-BE49-F238E27FC236}">
                    <a16:creationId xmlns:a16="http://schemas.microsoft.com/office/drawing/2014/main" id="{65D68F8D-B9FF-570E-3341-DCAC0EE7B4D3}"/>
                  </a:ext>
                </a:extLst>
              </p:cNvPr>
              <p:cNvSpPr/>
              <p:nvPr/>
            </p:nvSpPr>
            <p:spPr>
              <a:xfrm>
                <a:off x="760175" y="830143"/>
                <a:ext cx="149292" cy="97957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spTree>
    <p:extLst>
      <p:ext uri="{BB962C8B-B14F-4D97-AF65-F5344CB8AC3E}">
        <p14:creationId xmlns:p14="http://schemas.microsoft.com/office/powerpoint/2010/main" val="19162704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 name="Title 72">
            <a:extLst>
              <a:ext uri="{FF2B5EF4-FFF2-40B4-BE49-F238E27FC236}">
                <a16:creationId xmlns:a16="http://schemas.microsoft.com/office/drawing/2014/main" id="{315D01B9-19FC-E51C-CD23-7250978D4982}"/>
              </a:ext>
            </a:extLst>
          </p:cNvPr>
          <p:cNvSpPr txBox="1">
            <a:spLocks/>
          </p:cNvSpPr>
          <p:nvPr/>
        </p:nvSpPr>
        <p:spPr>
          <a:xfrm>
            <a:off x="796386" y="311798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s-ES_tradnl" sz="5400" b="1" dirty="0">
                <a:solidFill>
                  <a:schemeClr val="bg1">
                    <a:lumMod val="75000"/>
                  </a:schemeClr>
                </a:solidFill>
                <a:latin typeface="Garamond"/>
              </a:rPr>
              <a:t>Diapositiva adicional para la/el facilitador/a</a:t>
            </a:r>
            <a:endParaRPr lang="es-ES_tradnl" sz="5400" b="1" dirty="0">
              <a:solidFill>
                <a:schemeClr val="bg1">
                  <a:lumMod val="75000"/>
                </a:schemeClr>
              </a:solidFill>
            </a:endParaRPr>
          </a:p>
        </p:txBody>
      </p:sp>
    </p:spTree>
    <p:extLst>
      <p:ext uri="{BB962C8B-B14F-4D97-AF65-F5344CB8AC3E}">
        <p14:creationId xmlns:p14="http://schemas.microsoft.com/office/powerpoint/2010/main" val="26864229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77426308-FC57-4621-A22C-EE55960FBD64}"/>
              </a:ext>
            </a:extLst>
          </p:cNvPr>
          <p:cNvSpPr>
            <a:spLocks noGrp="1"/>
          </p:cNvSpPr>
          <p:nvPr>
            <p:ph type="title"/>
          </p:nvPr>
        </p:nvSpPr>
        <p:spPr/>
        <p:txBody>
          <a:bodyPr/>
          <a:lstStyle/>
          <a:p>
            <a:r>
              <a:rPr lang="es-ES_tradnl"/>
              <a:t>Puntos clave de aprendizaje</a:t>
            </a:r>
          </a:p>
        </p:txBody>
      </p:sp>
      <p:sp>
        <p:nvSpPr>
          <p:cNvPr id="57" name="TextBox 56">
            <a:extLst>
              <a:ext uri="{FF2B5EF4-FFF2-40B4-BE49-F238E27FC236}">
                <a16:creationId xmlns:a16="http://schemas.microsoft.com/office/drawing/2014/main" id="{D62B3BE0-0F5B-4153-A0BA-E16ACFF0EE66}"/>
              </a:ext>
            </a:extLst>
          </p:cNvPr>
          <p:cNvSpPr txBox="1"/>
          <p:nvPr/>
        </p:nvSpPr>
        <p:spPr>
          <a:xfrm>
            <a:off x="838200" y="3386626"/>
            <a:ext cx="2473576" cy="2862322"/>
          </a:xfrm>
          <a:prstGeom prst="rect">
            <a:avLst/>
          </a:prstGeom>
          <a:noFill/>
        </p:spPr>
        <p:txBody>
          <a:bodyPr wrap="square" lIns="91440" tIns="45720" rIns="91440" bIns="45720" anchor="t">
            <a:spAutoFit/>
          </a:bodyPr>
          <a:lstStyle/>
          <a:p>
            <a:pPr algn="ctr"/>
            <a:r>
              <a:rPr lang="es-ES_tradnl" sz="2000" dirty="0">
                <a:latin typeface="Arial" panose="020B0604020202020204" pitchFamily="34" charset="0"/>
                <a:cs typeface="Arial" panose="020B0604020202020204" pitchFamily="34" charset="0"/>
              </a:rPr>
              <a:t>Los responsables de la protección de la infancia deben garantizar la existencia de sistemas para identificar a los/as menores en situación de riesgo</a:t>
            </a:r>
          </a:p>
        </p:txBody>
      </p:sp>
      <p:sp>
        <p:nvSpPr>
          <p:cNvPr id="58" name="TextBox 57">
            <a:extLst>
              <a:ext uri="{FF2B5EF4-FFF2-40B4-BE49-F238E27FC236}">
                <a16:creationId xmlns:a16="http://schemas.microsoft.com/office/drawing/2014/main" id="{4D4DABB9-F696-4666-9240-F14941B6206C}"/>
              </a:ext>
            </a:extLst>
          </p:cNvPr>
          <p:cNvSpPr txBox="1"/>
          <p:nvPr/>
        </p:nvSpPr>
        <p:spPr>
          <a:xfrm>
            <a:off x="3311776" y="3396500"/>
            <a:ext cx="3066407" cy="2862322"/>
          </a:xfrm>
          <a:prstGeom prst="rect">
            <a:avLst/>
          </a:prstGeom>
          <a:noFill/>
        </p:spPr>
        <p:txBody>
          <a:bodyPr wrap="square" lIns="91440" tIns="45720" rIns="91440" bIns="45720" anchor="t">
            <a:spAutoFit/>
          </a:bodyPr>
          <a:lstStyle/>
          <a:p>
            <a:pPr algn="ctr"/>
            <a:r>
              <a:rPr lang="es-ES_tradnl" sz="2000" dirty="0">
                <a:latin typeface="Arial" panose="020B0604020202020204" pitchFamily="34" charset="0"/>
                <a:cs typeface="Arial" panose="020B0604020202020204" pitchFamily="34" charset="0"/>
              </a:rPr>
              <a:t>Los/as asistentes sociales deben analizar los obstáculos que impiden el reporte de incidentes y buscar estrategias de acercamiento a los/as menores de forma periódica</a:t>
            </a:r>
          </a:p>
        </p:txBody>
      </p:sp>
      <p:sp>
        <p:nvSpPr>
          <p:cNvPr id="60" name="5-Point Star 5">
            <a:extLst>
              <a:ext uri="{FF2B5EF4-FFF2-40B4-BE49-F238E27FC236}">
                <a16:creationId xmlns:a16="http://schemas.microsoft.com/office/drawing/2014/main" id="{CA51DE7D-C4EB-4482-B9BD-8251CB38B67D}"/>
              </a:ext>
            </a:extLst>
          </p:cNvPr>
          <p:cNvSpPr/>
          <p:nvPr/>
        </p:nvSpPr>
        <p:spPr>
          <a:xfrm>
            <a:off x="1549208" y="1971144"/>
            <a:ext cx="1051560" cy="1051560"/>
          </a:xfrm>
          <a:prstGeom prst="star5">
            <a:avLst>
              <a:gd name="adj" fmla="val 28143"/>
              <a:gd name="hf" fmla="val 105146"/>
              <a:gd name="vf" fmla="val 110557"/>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61" name="5-Point Star 5">
            <a:extLst>
              <a:ext uri="{FF2B5EF4-FFF2-40B4-BE49-F238E27FC236}">
                <a16:creationId xmlns:a16="http://schemas.microsoft.com/office/drawing/2014/main" id="{ABD8A883-982A-4318-B4F5-7858ABDA3C3D}"/>
              </a:ext>
            </a:extLst>
          </p:cNvPr>
          <p:cNvSpPr/>
          <p:nvPr/>
        </p:nvSpPr>
        <p:spPr>
          <a:xfrm>
            <a:off x="4298515" y="1971144"/>
            <a:ext cx="1051560" cy="1051560"/>
          </a:xfrm>
          <a:prstGeom prst="star5">
            <a:avLst>
              <a:gd name="adj" fmla="val 28143"/>
              <a:gd name="hf" fmla="val 105146"/>
              <a:gd name="vf" fmla="val 110557"/>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62" name="5-Point Star 5">
            <a:extLst>
              <a:ext uri="{FF2B5EF4-FFF2-40B4-BE49-F238E27FC236}">
                <a16:creationId xmlns:a16="http://schemas.microsoft.com/office/drawing/2014/main" id="{F0DA2569-FB86-4902-B70A-F4F49A979B6B}"/>
              </a:ext>
            </a:extLst>
          </p:cNvPr>
          <p:cNvSpPr/>
          <p:nvPr/>
        </p:nvSpPr>
        <p:spPr>
          <a:xfrm>
            <a:off x="6990555" y="1971144"/>
            <a:ext cx="1051560" cy="1051560"/>
          </a:xfrm>
          <a:prstGeom prst="star5">
            <a:avLst>
              <a:gd name="adj" fmla="val 28143"/>
              <a:gd name="hf" fmla="val 105146"/>
              <a:gd name="vf" fmla="val 110557"/>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 name="5-Point Star 5">
            <a:extLst>
              <a:ext uri="{FF2B5EF4-FFF2-40B4-BE49-F238E27FC236}">
                <a16:creationId xmlns:a16="http://schemas.microsoft.com/office/drawing/2014/main" id="{1AC8CC56-1252-8CD3-5406-2DCC54810B0C}"/>
              </a:ext>
            </a:extLst>
          </p:cNvPr>
          <p:cNvSpPr/>
          <p:nvPr/>
        </p:nvSpPr>
        <p:spPr>
          <a:xfrm>
            <a:off x="9682595" y="1971144"/>
            <a:ext cx="1051560" cy="1051560"/>
          </a:xfrm>
          <a:prstGeom prst="star5">
            <a:avLst>
              <a:gd name="adj" fmla="val 28143"/>
              <a:gd name="hf" fmla="val 105146"/>
              <a:gd name="vf" fmla="val 110557"/>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BE66CC77-6081-79D3-A8CC-D994784EFCDD}"/>
              </a:ext>
            </a:extLst>
          </p:cNvPr>
          <p:cNvSpPr txBox="1"/>
          <p:nvPr/>
        </p:nvSpPr>
        <p:spPr>
          <a:xfrm>
            <a:off x="6345618" y="3396500"/>
            <a:ext cx="2341433" cy="2246769"/>
          </a:xfrm>
          <a:prstGeom prst="rect">
            <a:avLst/>
          </a:prstGeom>
          <a:noFill/>
        </p:spPr>
        <p:txBody>
          <a:bodyPr wrap="square" lIns="91440" tIns="45720" rIns="91440" bIns="45720" anchor="t">
            <a:spAutoFit/>
          </a:bodyPr>
          <a:lstStyle/>
          <a:p>
            <a:pPr algn="ctr"/>
            <a:r>
              <a:rPr lang="es-ES_tradnl" sz="2000" dirty="0">
                <a:latin typeface="Arial" panose="020B0604020202020204" pitchFamily="34" charset="0"/>
                <a:cs typeface="Arial" panose="020B0604020202020204" pitchFamily="34" charset="0"/>
              </a:rPr>
              <a:t>Se deben establecer procedimientos de identificación seguros para evitar hacer daño a los/as menores</a:t>
            </a:r>
          </a:p>
        </p:txBody>
      </p:sp>
      <p:sp>
        <p:nvSpPr>
          <p:cNvPr id="4" name="TextBox 3">
            <a:extLst>
              <a:ext uri="{FF2B5EF4-FFF2-40B4-BE49-F238E27FC236}">
                <a16:creationId xmlns:a16="http://schemas.microsoft.com/office/drawing/2014/main" id="{D46D5E33-FE47-2A0F-7662-48E6E99AE8D5}"/>
              </a:ext>
            </a:extLst>
          </p:cNvPr>
          <p:cNvSpPr txBox="1"/>
          <p:nvPr/>
        </p:nvSpPr>
        <p:spPr>
          <a:xfrm>
            <a:off x="8687051" y="3386626"/>
            <a:ext cx="3056830" cy="2554545"/>
          </a:xfrm>
          <a:prstGeom prst="rect">
            <a:avLst/>
          </a:prstGeom>
          <a:noFill/>
        </p:spPr>
        <p:txBody>
          <a:bodyPr wrap="square" lIns="91440" tIns="45720" rIns="91440" bIns="45720" anchor="t">
            <a:spAutoFit/>
          </a:bodyPr>
          <a:lstStyle/>
          <a:p>
            <a:pPr algn="ctr"/>
            <a:r>
              <a:rPr lang="es-ES_tradnl" sz="2000" dirty="0">
                <a:latin typeface="Arial" panose="020B0604020202020204" pitchFamily="34" charset="0"/>
                <a:cs typeface="Arial" panose="020B0604020202020204" pitchFamily="34" charset="0"/>
              </a:rPr>
              <a:t>Los problemas relacionados con la protección de la infancia pueden ser difíciles de detectar, aunque hay ciertas señales e indicios que pueden orientar a los/as asistentes sociales</a:t>
            </a:r>
          </a:p>
        </p:txBody>
      </p:sp>
    </p:spTree>
    <p:extLst>
      <p:ext uri="{BB962C8B-B14F-4D97-AF65-F5344CB8AC3E}">
        <p14:creationId xmlns:p14="http://schemas.microsoft.com/office/powerpoint/2010/main" val="19350774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Shape 439"/>
        <p:cNvGrpSpPr/>
        <p:nvPr/>
      </p:nvGrpSpPr>
      <p:grpSpPr>
        <a:xfrm>
          <a:off x="0" y="0"/>
          <a:ext cx="0" cy="0"/>
          <a:chOff x="0" y="0"/>
          <a:chExt cx="0" cy="0"/>
        </a:xfrm>
      </p:grpSpPr>
      <p:sp>
        <p:nvSpPr>
          <p:cNvPr id="4" name="Title 72">
            <a:extLst>
              <a:ext uri="{FF2B5EF4-FFF2-40B4-BE49-F238E27FC236}">
                <a16:creationId xmlns:a16="http://schemas.microsoft.com/office/drawing/2014/main" id="{ECD9FC00-9E0F-8D92-AF02-AE6718CB8F25}"/>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s-ES_tradnl" sz="2400" b="1" dirty="0">
                <a:solidFill>
                  <a:schemeClr val="accent1"/>
                </a:solidFill>
                <a:latin typeface="Garamond"/>
              </a:rPr>
              <a:t>SESIÓN 3</a:t>
            </a:r>
          </a:p>
          <a:p>
            <a:br>
              <a:rPr lang="es-ES_tradnl" b="1" dirty="0">
                <a:solidFill>
                  <a:schemeClr val="accent1"/>
                </a:solidFill>
                <a:latin typeface="Garamond"/>
              </a:rPr>
            </a:br>
            <a:r>
              <a:rPr lang="es-ES_tradnl" sz="5400" b="1" dirty="0">
                <a:solidFill>
                  <a:schemeClr val="accent1"/>
                </a:solidFill>
                <a:latin typeface="Garamond"/>
              </a:rPr>
              <a:t>¿Cómo obtener el asentimiento/consentimiento?</a:t>
            </a:r>
          </a:p>
          <a:p>
            <a:endParaRPr lang="es-ES_tradnl" sz="5400" b="1" dirty="0">
              <a:solidFill>
                <a:schemeClr val="accent1"/>
              </a:solidFill>
              <a:latin typeface="Garamond"/>
            </a:endParaRPr>
          </a:p>
        </p:txBody>
      </p:sp>
    </p:spTree>
    <p:extLst>
      <p:ext uri="{BB962C8B-B14F-4D97-AF65-F5344CB8AC3E}">
        <p14:creationId xmlns:p14="http://schemas.microsoft.com/office/powerpoint/2010/main" val="10634132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Shape 295"/>
        <p:cNvGrpSpPr/>
        <p:nvPr/>
      </p:nvGrpSpPr>
      <p:grpSpPr>
        <a:xfrm>
          <a:off x="0" y="0"/>
          <a:ext cx="0" cy="0"/>
          <a:chOff x="0" y="0"/>
          <a:chExt cx="0" cy="0"/>
        </a:xfrm>
      </p:grpSpPr>
      <p:sp>
        <p:nvSpPr>
          <p:cNvPr id="4" name="Title 72">
            <a:extLst>
              <a:ext uri="{FF2B5EF4-FFF2-40B4-BE49-F238E27FC236}">
                <a16:creationId xmlns:a16="http://schemas.microsoft.com/office/drawing/2014/main" id="{B3CDFB37-BC91-7039-3BAA-A81B94487481}"/>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s-ES_tradnl" sz="2400" b="1">
                <a:solidFill>
                  <a:schemeClr val="accent1"/>
                </a:solidFill>
                <a:latin typeface="Garamond"/>
              </a:rPr>
              <a:t>SESIÓN 1</a:t>
            </a:r>
          </a:p>
          <a:p>
            <a:br>
              <a:rPr lang="es-ES_tradnl" b="1">
                <a:solidFill>
                  <a:schemeClr val="accent1"/>
                </a:solidFill>
                <a:latin typeface="Garamond"/>
              </a:rPr>
            </a:br>
            <a:r>
              <a:rPr lang="es-ES_tradnl" sz="5400" b="1">
                <a:solidFill>
                  <a:schemeClr val="accent1"/>
                </a:solidFill>
                <a:latin typeface="Garamond"/>
              </a:rPr>
              <a:t>Inicio del módulo</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lowchart: Process 5">
            <a:extLst>
              <a:ext uri="{FF2B5EF4-FFF2-40B4-BE49-F238E27FC236}">
                <a16:creationId xmlns:a16="http://schemas.microsoft.com/office/drawing/2014/main" id="{67D77DA2-ED9D-D7BB-1266-51EBD61665E4}"/>
              </a:ext>
            </a:extLst>
          </p:cNvPr>
          <p:cNvSpPr/>
          <p:nvPr/>
        </p:nvSpPr>
        <p:spPr>
          <a:xfrm>
            <a:off x="3619345" y="3897780"/>
            <a:ext cx="4194619" cy="531973"/>
          </a:xfrm>
          <a:prstGeom prst="flowChartProcess">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Flowchart: Process 7">
            <a:extLst>
              <a:ext uri="{FF2B5EF4-FFF2-40B4-BE49-F238E27FC236}">
                <a16:creationId xmlns:a16="http://schemas.microsoft.com/office/drawing/2014/main" id="{438CD241-96D7-B649-6B69-8FC3BB2A68AA}"/>
              </a:ext>
            </a:extLst>
          </p:cNvPr>
          <p:cNvSpPr/>
          <p:nvPr/>
        </p:nvSpPr>
        <p:spPr>
          <a:xfrm>
            <a:off x="3619348" y="3468933"/>
            <a:ext cx="1713420" cy="556147"/>
          </a:xfrm>
          <a:prstGeom prst="flowChartProcess">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8" name="Flowchart: Process 7">
            <a:extLst>
              <a:ext uri="{FF2B5EF4-FFF2-40B4-BE49-F238E27FC236}">
                <a16:creationId xmlns:a16="http://schemas.microsoft.com/office/drawing/2014/main" id="{C707F9DC-CC62-2CC0-176F-BCE63437D434}"/>
              </a:ext>
            </a:extLst>
          </p:cNvPr>
          <p:cNvSpPr/>
          <p:nvPr/>
        </p:nvSpPr>
        <p:spPr>
          <a:xfrm>
            <a:off x="4158574" y="3022696"/>
            <a:ext cx="3800863" cy="556147"/>
          </a:xfrm>
          <a:prstGeom prst="flowChartProcess">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 name="Title 1">
            <a:extLst>
              <a:ext uri="{FF2B5EF4-FFF2-40B4-BE49-F238E27FC236}">
                <a16:creationId xmlns:a16="http://schemas.microsoft.com/office/drawing/2014/main" id="{E9C9F5A7-631F-BFE4-C389-8579F6C3F713}"/>
              </a:ext>
            </a:extLst>
          </p:cNvPr>
          <p:cNvSpPr>
            <a:spLocks noGrp="1"/>
          </p:cNvSpPr>
          <p:nvPr>
            <p:ph type="title"/>
          </p:nvPr>
        </p:nvSpPr>
        <p:spPr/>
        <p:txBody>
          <a:bodyPr>
            <a:normAutofit/>
          </a:bodyPr>
          <a:lstStyle/>
          <a:p>
            <a:r>
              <a:rPr lang="es-ES_tradnl" dirty="0"/>
              <a:t>Consentimiento o asentimiento informado</a:t>
            </a:r>
          </a:p>
        </p:txBody>
      </p:sp>
      <p:sp>
        <p:nvSpPr>
          <p:cNvPr id="4" name="TextBox 3">
            <a:extLst>
              <a:ext uri="{FF2B5EF4-FFF2-40B4-BE49-F238E27FC236}">
                <a16:creationId xmlns:a16="http://schemas.microsoft.com/office/drawing/2014/main" id="{529ABFCC-9F5B-7B6F-3FD9-4CDE0EC958AB}"/>
              </a:ext>
            </a:extLst>
          </p:cNvPr>
          <p:cNvSpPr txBox="1"/>
          <p:nvPr/>
        </p:nvSpPr>
        <p:spPr>
          <a:xfrm>
            <a:off x="3619347" y="3008343"/>
            <a:ext cx="4841630" cy="2677656"/>
          </a:xfrm>
          <a:prstGeom prst="rect">
            <a:avLst/>
          </a:prstGeom>
          <a:noFill/>
        </p:spPr>
        <p:txBody>
          <a:bodyPr wrap="square">
            <a:spAutoFit/>
          </a:bodyPr>
          <a:lstStyle/>
          <a:p>
            <a:pPr algn="ctr"/>
            <a:r>
              <a:rPr lang="es-ES_tradnl" sz="2800" dirty="0">
                <a:latin typeface="Arial" panose="020B0604020202020204" pitchFamily="34" charset="0"/>
                <a:cs typeface="Arial" panose="020B0604020202020204" pitchFamily="34" charset="0"/>
              </a:rPr>
              <a:t>Antes de prestar los servicios, se debe solicitar el consentimiento informado de los/as menores y/o de los padres/cuidadores/adultos de confianza</a:t>
            </a:r>
          </a:p>
        </p:txBody>
      </p:sp>
      <p:sp>
        <p:nvSpPr>
          <p:cNvPr id="10" name="TextBox 9">
            <a:extLst>
              <a:ext uri="{FF2B5EF4-FFF2-40B4-BE49-F238E27FC236}">
                <a16:creationId xmlns:a16="http://schemas.microsoft.com/office/drawing/2014/main" id="{5F6EEA8C-AC53-7BF2-0A89-690E7D727397}"/>
              </a:ext>
            </a:extLst>
          </p:cNvPr>
          <p:cNvSpPr txBox="1"/>
          <p:nvPr/>
        </p:nvSpPr>
        <p:spPr>
          <a:xfrm>
            <a:off x="6685394" y="1537165"/>
            <a:ext cx="3584873" cy="1200329"/>
          </a:xfrm>
          <a:prstGeom prst="rect">
            <a:avLst/>
          </a:prstGeom>
          <a:noFill/>
          <a:ln w="12700">
            <a:solidFill>
              <a:schemeClr val="accent1"/>
            </a:solidFill>
          </a:ln>
        </p:spPr>
        <p:txBody>
          <a:bodyPr wrap="square">
            <a:spAutoFit/>
          </a:bodyPr>
          <a:lstStyle/>
          <a:p>
            <a:r>
              <a:rPr lang="es-ES_tradnl" sz="1800" b="1" dirty="0">
                <a:latin typeface="Arial" panose="020B0604020202020204" pitchFamily="34" charset="0"/>
                <a:cs typeface="Arial" panose="020B0604020202020204" pitchFamily="34" charset="0"/>
              </a:rPr>
              <a:t>Informado: la </a:t>
            </a:r>
            <a:r>
              <a:rPr lang="es-ES_tradnl" sz="1800" dirty="0">
                <a:latin typeface="Arial" panose="020B0604020202020204" pitchFamily="34" charset="0"/>
                <a:cs typeface="Arial" panose="020B0604020202020204" pitchFamily="34" charset="0"/>
              </a:rPr>
              <a:t>persona tiene toda la información que necesita para tomar una decisión con conocimiento de causa.</a:t>
            </a:r>
          </a:p>
        </p:txBody>
      </p:sp>
      <p:cxnSp>
        <p:nvCxnSpPr>
          <p:cNvPr id="12" name="Straight Connector 11">
            <a:extLst>
              <a:ext uri="{FF2B5EF4-FFF2-40B4-BE49-F238E27FC236}">
                <a16:creationId xmlns:a16="http://schemas.microsoft.com/office/drawing/2014/main" id="{89F951B4-6FC9-D692-CA20-A1F114E2B90C}"/>
              </a:ext>
            </a:extLst>
          </p:cNvPr>
          <p:cNvCxnSpPr>
            <a:cxnSpLocks/>
          </p:cNvCxnSpPr>
          <p:nvPr/>
        </p:nvCxnSpPr>
        <p:spPr>
          <a:xfrm flipH="1">
            <a:off x="7798928" y="2737494"/>
            <a:ext cx="1317306" cy="1154456"/>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A68E9CB1-8DFA-F9AE-B18D-CDDE0BCBFAC9}"/>
              </a:ext>
            </a:extLst>
          </p:cNvPr>
          <p:cNvSpPr txBox="1"/>
          <p:nvPr/>
        </p:nvSpPr>
        <p:spPr>
          <a:xfrm>
            <a:off x="674680" y="4391960"/>
            <a:ext cx="2689207" cy="1477328"/>
          </a:xfrm>
          <a:prstGeom prst="rect">
            <a:avLst/>
          </a:prstGeom>
          <a:noFill/>
          <a:ln w="12700">
            <a:solidFill>
              <a:schemeClr val="accent1"/>
            </a:solidFill>
          </a:ln>
        </p:spPr>
        <p:txBody>
          <a:bodyPr wrap="square">
            <a:spAutoFit/>
          </a:bodyPr>
          <a:lstStyle/>
          <a:p>
            <a:r>
              <a:rPr lang="es-ES_tradnl" sz="1800" b="1" dirty="0">
                <a:latin typeface="Arial" panose="020B0604020202020204" pitchFamily="34" charset="0"/>
                <a:cs typeface="Arial" panose="020B0604020202020204" pitchFamily="34" charset="0"/>
              </a:rPr>
              <a:t>Consentimiento: </a:t>
            </a:r>
            <a:r>
              <a:rPr lang="es-ES_tradnl" sz="1800" dirty="0">
                <a:latin typeface="Arial" panose="020B0604020202020204" pitchFamily="34" charset="0"/>
                <a:cs typeface="Arial" panose="020B0604020202020204" pitchFamily="34" charset="0"/>
              </a:rPr>
              <a:t>una persona que tiene capacidad para tomar decisiones acepta algo de forma voluntaria</a:t>
            </a:r>
          </a:p>
        </p:txBody>
      </p:sp>
      <p:cxnSp>
        <p:nvCxnSpPr>
          <p:cNvPr id="20" name="Straight Connector 19">
            <a:extLst>
              <a:ext uri="{FF2B5EF4-FFF2-40B4-BE49-F238E27FC236}">
                <a16:creationId xmlns:a16="http://schemas.microsoft.com/office/drawing/2014/main" id="{97EBE2DE-34CA-B380-6FF2-FD50FFC3E658}"/>
              </a:ext>
            </a:extLst>
          </p:cNvPr>
          <p:cNvCxnSpPr>
            <a:cxnSpLocks/>
          </p:cNvCxnSpPr>
          <p:nvPr/>
        </p:nvCxnSpPr>
        <p:spPr>
          <a:xfrm flipH="1">
            <a:off x="3327029" y="4399250"/>
            <a:ext cx="584630" cy="492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F9A4873B-564A-04CB-556B-FC995A21751D}"/>
              </a:ext>
            </a:extLst>
          </p:cNvPr>
          <p:cNvSpPr txBox="1"/>
          <p:nvPr/>
        </p:nvSpPr>
        <p:spPr>
          <a:xfrm>
            <a:off x="1185732" y="1341697"/>
            <a:ext cx="2178155" cy="1200329"/>
          </a:xfrm>
          <a:prstGeom prst="rect">
            <a:avLst/>
          </a:prstGeom>
          <a:solidFill>
            <a:schemeClr val="accent1">
              <a:lumMod val="20000"/>
              <a:lumOff val="80000"/>
            </a:schemeClr>
          </a:solidFill>
          <a:ln w="12700">
            <a:solidFill>
              <a:schemeClr val="accent1"/>
            </a:solidFill>
          </a:ln>
        </p:spPr>
        <p:txBody>
          <a:bodyPr wrap="square">
            <a:spAutoFit/>
          </a:bodyPr>
          <a:lstStyle/>
          <a:p>
            <a:r>
              <a:rPr lang="es-ES_tradnl" sz="1800" b="1" dirty="0">
                <a:latin typeface="Arial" panose="020B0604020202020204" pitchFamily="34" charset="0"/>
                <a:cs typeface="Arial" panose="020B0604020202020204" pitchFamily="34" charset="0"/>
              </a:rPr>
              <a:t>Antes de prestar los servicios: </a:t>
            </a:r>
            <a:r>
              <a:rPr lang="es-ES_tradnl" sz="1800" dirty="0">
                <a:latin typeface="Arial" panose="020B0604020202020204" pitchFamily="34" charset="0"/>
                <a:cs typeface="Arial" panose="020B0604020202020204" pitchFamily="34" charset="0"/>
              </a:rPr>
              <a:t>es decir, ¡antes de empezar!</a:t>
            </a:r>
          </a:p>
        </p:txBody>
      </p:sp>
      <p:cxnSp>
        <p:nvCxnSpPr>
          <p:cNvPr id="25" name="Straight Connector 24">
            <a:extLst>
              <a:ext uri="{FF2B5EF4-FFF2-40B4-BE49-F238E27FC236}">
                <a16:creationId xmlns:a16="http://schemas.microsoft.com/office/drawing/2014/main" id="{210F9DCD-781C-5085-2204-2C42196A3C9E}"/>
              </a:ext>
            </a:extLst>
          </p:cNvPr>
          <p:cNvCxnSpPr>
            <a:cxnSpLocks/>
          </p:cNvCxnSpPr>
          <p:nvPr/>
        </p:nvCxnSpPr>
        <p:spPr>
          <a:xfrm>
            <a:off x="2964090" y="2571288"/>
            <a:ext cx="1221395" cy="492972"/>
          </a:xfrm>
          <a:prstGeom prst="line">
            <a:avLst/>
          </a:prstGeom>
          <a:ln w="12700"/>
        </p:spPr>
        <p:style>
          <a:lnRef idx="1">
            <a:schemeClr val="accent1"/>
          </a:lnRef>
          <a:fillRef idx="0">
            <a:schemeClr val="accent1"/>
          </a:fillRef>
          <a:effectRef idx="0">
            <a:schemeClr val="accent1"/>
          </a:effectRef>
          <a:fontRef idx="minor">
            <a:schemeClr val="tx1"/>
          </a:fontRef>
        </p:style>
      </p:cxnSp>
      <p:grpSp>
        <p:nvGrpSpPr>
          <p:cNvPr id="35" name="Group 34">
            <a:extLst>
              <a:ext uri="{FF2B5EF4-FFF2-40B4-BE49-F238E27FC236}">
                <a16:creationId xmlns:a16="http://schemas.microsoft.com/office/drawing/2014/main" id="{7CBB31C4-959B-C866-81CB-2582F028ABA6}"/>
              </a:ext>
            </a:extLst>
          </p:cNvPr>
          <p:cNvGrpSpPr/>
          <p:nvPr/>
        </p:nvGrpSpPr>
        <p:grpSpPr>
          <a:xfrm>
            <a:off x="10228983" y="337468"/>
            <a:ext cx="1587872" cy="1368854"/>
            <a:chOff x="10228983" y="337468"/>
            <a:chExt cx="1587872" cy="1368854"/>
          </a:xfrm>
        </p:grpSpPr>
        <p:sp>
          <p:nvSpPr>
            <p:cNvPr id="36" name="Hexagon 35">
              <a:extLst>
                <a:ext uri="{FF2B5EF4-FFF2-40B4-BE49-F238E27FC236}">
                  <a16:creationId xmlns:a16="http://schemas.microsoft.com/office/drawing/2014/main" id="{0279CA2F-84C5-B209-215C-1D6AE323C132}"/>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nvGrpSpPr>
            <p:cNvPr id="37" name="Group 36">
              <a:extLst>
                <a:ext uri="{FF2B5EF4-FFF2-40B4-BE49-F238E27FC236}">
                  <a16:creationId xmlns:a16="http://schemas.microsoft.com/office/drawing/2014/main" id="{6190B46D-C72D-D896-5425-84F3BC335E45}"/>
                </a:ext>
              </a:extLst>
            </p:cNvPr>
            <p:cNvGrpSpPr/>
            <p:nvPr/>
          </p:nvGrpSpPr>
          <p:grpSpPr>
            <a:xfrm>
              <a:off x="10741851" y="707024"/>
              <a:ext cx="562136" cy="634675"/>
              <a:chOff x="760175" y="830141"/>
              <a:chExt cx="867619" cy="979580"/>
            </a:xfrm>
          </p:grpSpPr>
          <p:sp>
            <p:nvSpPr>
              <p:cNvPr id="38" name="Rectangle 37">
                <a:extLst>
                  <a:ext uri="{FF2B5EF4-FFF2-40B4-BE49-F238E27FC236}">
                    <a16:creationId xmlns:a16="http://schemas.microsoft.com/office/drawing/2014/main" id="{A242697D-5104-A8A6-628B-AE1772AF5EF2}"/>
                  </a:ext>
                </a:extLst>
              </p:cNvPr>
              <p:cNvSpPr/>
              <p:nvPr/>
            </p:nvSpPr>
            <p:spPr>
              <a:xfrm>
                <a:off x="864636" y="830141"/>
                <a:ext cx="763158" cy="979577"/>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a:solidFill>
                      <a:schemeClr val="accent1"/>
                    </a:solidFill>
                    <a:latin typeface="Arial" panose="020B0604020202020204" pitchFamily="34" charset="0"/>
                    <a:cs typeface="Arial" panose="020B0604020202020204" pitchFamily="34" charset="0"/>
                  </a:rPr>
                  <a:t>92</a:t>
                </a:r>
              </a:p>
            </p:txBody>
          </p:sp>
          <p:sp>
            <p:nvSpPr>
              <p:cNvPr id="39" name="Rectangle 38">
                <a:extLst>
                  <a:ext uri="{FF2B5EF4-FFF2-40B4-BE49-F238E27FC236}">
                    <a16:creationId xmlns:a16="http://schemas.microsoft.com/office/drawing/2014/main" id="{56B1E85D-5069-861A-38AA-80C394927277}"/>
                  </a:ext>
                </a:extLst>
              </p:cNvPr>
              <p:cNvSpPr/>
              <p:nvPr/>
            </p:nvSpPr>
            <p:spPr>
              <a:xfrm>
                <a:off x="760175" y="830143"/>
                <a:ext cx="149292" cy="97957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sp>
        <p:nvSpPr>
          <p:cNvPr id="3" name="TextBox 2">
            <a:extLst>
              <a:ext uri="{FF2B5EF4-FFF2-40B4-BE49-F238E27FC236}">
                <a16:creationId xmlns:a16="http://schemas.microsoft.com/office/drawing/2014/main" id="{6A145D35-4CE7-7183-BC7D-E8BA7FD47F58}"/>
              </a:ext>
            </a:extLst>
          </p:cNvPr>
          <p:cNvSpPr txBox="1"/>
          <p:nvPr/>
        </p:nvSpPr>
        <p:spPr>
          <a:xfrm>
            <a:off x="469055" y="306914"/>
            <a:ext cx="2008893" cy="400110"/>
          </a:xfrm>
          <a:prstGeom prst="rect">
            <a:avLst/>
          </a:prstGeom>
          <a:noFill/>
        </p:spPr>
        <p:txBody>
          <a:bodyPr wrap="square" rtlCol="0">
            <a:spAutoFit/>
          </a:bodyPr>
          <a:lstStyle/>
          <a:p>
            <a:r>
              <a:rPr lang="es-ES_tradnl" sz="2000" b="1" dirty="0">
                <a:highlight>
                  <a:srgbClr val="FFFF00"/>
                </a:highlight>
                <a:latin typeface="Arial" panose="020B0604020202020204" pitchFamily="34" charset="0"/>
                <a:cs typeface="Arial" panose="020B0604020202020204" pitchFamily="34" charset="0"/>
              </a:rPr>
              <a:t>ADAPTAR</a:t>
            </a:r>
          </a:p>
        </p:txBody>
      </p:sp>
    </p:spTree>
    <p:extLst>
      <p:ext uri="{BB962C8B-B14F-4D97-AF65-F5344CB8AC3E}">
        <p14:creationId xmlns:p14="http://schemas.microsoft.com/office/powerpoint/2010/main" val="9756886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Flowchart: Process 26">
            <a:extLst>
              <a:ext uri="{FF2B5EF4-FFF2-40B4-BE49-F238E27FC236}">
                <a16:creationId xmlns:a16="http://schemas.microsoft.com/office/drawing/2014/main" id="{260C2D20-FE6B-CC27-08A5-3D31ED400E9E}"/>
              </a:ext>
            </a:extLst>
          </p:cNvPr>
          <p:cNvSpPr/>
          <p:nvPr/>
        </p:nvSpPr>
        <p:spPr>
          <a:xfrm>
            <a:off x="3629263" y="4444813"/>
            <a:ext cx="3727501" cy="499637"/>
          </a:xfrm>
          <a:prstGeom prst="flowChartProcess">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5" name="Flowchart: Process 14">
            <a:extLst>
              <a:ext uri="{FF2B5EF4-FFF2-40B4-BE49-F238E27FC236}">
                <a16:creationId xmlns:a16="http://schemas.microsoft.com/office/drawing/2014/main" id="{6680CD7E-E19D-3DBA-E435-F76E5E5F4AA6}"/>
              </a:ext>
            </a:extLst>
          </p:cNvPr>
          <p:cNvSpPr/>
          <p:nvPr/>
        </p:nvSpPr>
        <p:spPr>
          <a:xfrm>
            <a:off x="1263167" y="4944450"/>
            <a:ext cx="4056978" cy="556147"/>
          </a:xfrm>
          <a:prstGeom prst="flowChartProcess">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cxnSp>
        <p:nvCxnSpPr>
          <p:cNvPr id="20" name="Straight Connector 19">
            <a:extLst>
              <a:ext uri="{FF2B5EF4-FFF2-40B4-BE49-F238E27FC236}">
                <a16:creationId xmlns:a16="http://schemas.microsoft.com/office/drawing/2014/main" id="{B2E8BB2C-04F1-DB84-E4F2-827D972F1259}"/>
              </a:ext>
            </a:extLst>
          </p:cNvPr>
          <p:cNvCxnSpPr>
            <a:cxnSpLocks/>
            <a:endCxn id="25" idx="1"/>
          </p:cNvCxnSpPr>
          <p:nvPr/>
        </p:nvCxnSpPr>
        <p:spPr>
          <a:xfrm>
            <a:off x="5298021" y="5500597"/>
            <a:ext cx="396095" cy="261896"/>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B0580D6D-03E6-0D2C-419C-E368F53C7D47}"/>
              </a:ext>
            </a:extLst>
          </p:cNvPr>
          <p:cNvSpPr txBox="1"/>
          <p:nvPr/>
        </p:nvSpPr>
        <p:spPr>
          <a:xfrm>
            <a:off x="1263167" y="1577983"/>
            <a:ext cx="6613141" cy="3901837"/>
          </a:xfrm>
          <a:prstGeom prst="rect">
            <a:avLst/>
          </a:prstGeom>
          <a:noFill/>
        </p:spPr>
        <p:txBody>
          <a:bodyPr wrap="square" rtlCol="0">
            <a:spAutoFit/>
          </a:bodyPr>
          <a:lstStyle/>
          <a:p>
            <a:pPr>
              <a:lnSpc>
                <a:spcPct val="150000"/>
              </a:lnSpc>
            </a:pPr>
            <a:r>
              <a:rPr lang="es-ES_tradnl" sz="2400" dirty="0">
                <a:solidFill>
                  <a:srgbClr val="000000"/>
                </a:solidFill>
                <a:effectLst/>
                <a:latin typeface="Arial" panose="020B0604020202020204" pitchFamily="34" charset="0"/>
                <a:ea typeface="Helvetica Neue" panose="020B0604020202020204"/>
                <a:cs typeface="Arial" panose="020B0604020202020204" pitchFamily="34" charset="0"/>
              </a:rPr>
              <a:t>En los casos en que, por sus características o por ley, los/as menores aún no estén en capacidad de dar su consentimiento informado, pero tengan edad suficiente para comprender y aceptar su participación en los servicios, se debe solicitar su </a:t>
            </a:r>
            <a:r>
              <a:rPr lang="es-ES_tradnl" sz="2400" b="1" dirty="0">
                <a:solidFill>
                  <a:srgbClr val="000000"/>
                </a:solidFill>
                <a:effectLst/>
                <a:latin typeface="Arial" panose="020B0604020202020204" pitchFamily="34" charset="0"/>
                <a:ea typeface="Helvetica Neue" panose="020B0604020202020204"/>
                <a:cs typeface="Arial" panose="020B0604020202020204" pitchFamily="34" charset="0"/>
              </a:rPr>
              <a:t>“asentimiento informado" </a:t>
            </a:r>
            <a:r>
              <a:rPr lang="es-ES_tradnl" sz="2400" dirty="0">
                <a:solidFill>
                  <a:srgbClr val="000000"/>
                </a:solidFill>
                <a:effectLst/>
                <a:latin typeface="Arial" panose="020B0604020202020204" pitchFamily="34" charset="0"/>
                <a:ea typeface="Helvetica Neue" panose="020B0604020202020204"/>
                <a:cs typeface="Arial" panose="020B0604020202020204" pitchFamily="34" charset="0"/>
              </a:rPr>
              <a:t>antes de prestar los servicios</a:t>
            </a:r>
            <a:endParaRPr lang="es-ES_tradnl" sz="2400" b="1" dirty="0">
              <a:solidFill>
                <a:schemeClr val="accent2">
                  <a:lumMod val="75000"/>
                </a:schemeClr>
              </a:solidFill>
              <a:latin typeface="Arial" panose="020B0604020202020204" pitchFamily="34" charset="0"/>
              <a:cs typeface="Arial" panose="020B0604020202020204" pitchFamily="34" charset="0"/>
            </a:endParaRPr>
          </a:p>
        </p:txBody>
      </p:sp>
      <p:sp>
        <p:nvSpPr>
          <p:cNvPr id="2" name="Title 1">
            <a:extLst>
              <a:ext uri="{FF2B5EF4-FFF2-40B4-BE49-F238E27FC236}">
                <a16:creationId xmlns:a16="http://schemas.microsoft.com/office/drawing/2014/main" id="{E9C9F5A7-631F-BFE4-C389-8579F6C3F713}"/>
              </a:ext>
            </a:extLst>
          </p:cNvPr>
          <p:cNvSpPr>
            <a:spLocks noGrp="1"/>
          </p:cNvSpPr>
          <p:nvPr>
            <p:ph type="title"/>
          </p:nvPr>
        </p:nvSpPr>
        <p:spPr/>
        <p:txBody>
          <a:bodyPr/>
          <a:lstStyle/>
          <a:p>
            <a:r>
              <a:rPr lang="es-ES_tradnl" dirty="0"/>
              <a:t>Consentimiento o asentimiento informado</a:t>
            </a:r>
          </a:p>
        </p:txBody>
      </p:sp>
      <p:sp>
        <p:nvSpPr>
          <p:cNvPr id="17" name="TextBox 16">
            <a:extLst>
              <a:ext uri="{FF2B5EF4-FFF2-40B4-BE49-F238E27FC236}">
                <a16:creationId xmlns:a16="http://schemas.microsoft.com/office/drawing/2014/main" id="{CD9C8D45-D9C1-9994-1DD1-23C033C5A046}"/>
              </a:ext>
            </a:extLst>
          </p:cNvPr>
          <p:cNvSpPr txBox="1"/>
          <p:nvPr/>
        </p:nvSpPr>
        <p:spPr>
          <a:xfrm>
            <a:off x="9120374" y="4622358"/>
            <a:ext cx="2231077" cy="1477328"/>
          </a:xfrm>
          <a:prstGeom prst="rect">
            <a:avLst/>
          </a:prstGeom>
          <a:noFill/>
          <a:ln w="12700">
            <a:solidFill>
              <a:schemeClr val="accent1"/>
            </a:solidFill>
          </a:ln>
        </p:spPr>
        <p:txBody>
          <a:bodyPr wrap="square">
            <a:spAutoFit/>
          </a:bodyPr>
          <a:lstStyle/>
          <a:p>
            <a:r>
              <a:rPr lang="es-ES_tradnl" sz="1800" b="1" dirty="0">
                <a:latin typeface="Arial" panose="020B0604020202020204" pitchFamily="34" charset="0"/>
                <a:cs typeface="Arial" panose="020B0604020202020204" pitchFamily="34" charset="0"/>
              </a:rPr>
              <a:t>Informado: </a:t>
            </a:r>
            <a:r>
              <a:rPr lang="es-ES_tradnl" sz="1800" dirty="0">
                <a:latin typeface="Arial" panose="020B0604020202020204" pitchFamily="34" charset="0"/>
                <a:cs typeface="Arial" panose="020B0604020202020204" pitchFamily="34" charset="0"/>
              </a:rPr>
              <a:t>es decir, cuando la persona dispone de toda la información que necesita.</a:t>
            </a:r>
          </a:p>
        </p:txBody>
      </p:sp>
      <p:sp>
        <p:nvSpPr>
          <p:cNvPr id="19" name="TextBox 18">
            <a:extLst>
              <a:ext uri="{FF2B5EF4-FFF2-40B4-BE49-F238E27FC236}">
                <a16:creationId xmlns:a16="http://schemas.microsoft.com/office/drawing/2014/main" id="{349C5289-612A-CC81-CD4C-B73A5B7DC77A}"/>
              </a:ext>
            </a:extLst>
          </p:cNvPr>
          <p:cNvSpPr txBox="1"/>
          <p:nvPr/>
        </p:nvSpPr>
        <p:spPr>
          <a:xfrm>
            <a:off x="9132279" y="1913550"/>
            <a:ext cx="2593143" cy="2585323"/>
          </a:xfrm>
          <a:prstGeom prst="rect">
            <a:avLst/>
          </a:prstGeom>
          <a:noFill/>
          <a:ln w="12700">
            <a:solidFill>
              <a:schemeClr val="accent1"/>
            </a:solidFill>
          </a:ln>
        </p:spPr>
        <p:txBody>
          <a:bodyPr wrap="square">
            <a:spAutoFit/>
          </a:bodyPr>
          <a:lstStyle/>
          <a:p>
            <a:r>
              <a:rPr lang="es-ES_tradnl" sz="1800" b="1" dirty="0">
                <a:latin typeface="Arial" panose="020B0604020202020204" pitchFamily="34" charset="0"/>
                <a:cs typeface="Arial" panose="020B0604020202020204" pitchFamily="34" charset="0"/>
              </a:rPr>
              <a:t>Asentimiento: </a:t>
            </a:r>
            <a:r>
              <a:rPr lang="es-ES_tradnl" sz="1800" dirty="0">
                <a:latin typeface="Arial" panose="020B0604020202020204" pitchFamily="34" charset="0"/>
                <a:cs typeface="Arial" panose="020B0604020202020204" pitchFamily="34" charset="0"/>
              </a:rPr>
              <a:t>cuando una persona, que carece de capacidad para tomar decisiones, expresa su voluntad, pero no está en capacidad de dar su consentimiento de forma legal o formal.</a:t>
            </a:r>
          </a:p>
        </p:txBody>
      </p:sp>
      <p:sp>
        <p:nvSpPr>
          <p:cNvPr id="25" name="TextBox 24">
            <a:extLst>
              <a:ext uri="{FF2B5EF4-FFF2-40B4-BE49-F238E27FC236}">
                <a16:creationId xmlns:a16="http://schemas.microsoft.com/office/drawing/2014/main" id="{E0C38A30-F361-1B8F-2A18-FE08E83740EE}"/>
              </a:ext>
            </a:extLst>
          </p:cNvPr>
          <p:cNvSpPr txBox="1"/>
          <p:nvPr/>
        </p:nvSpPr>
        <p:spPr>
          <a:xfrm>
            <a:off x="5694116" y="5300828"/>
            <a:ext cx="3052287" cy="923330"/>
          </a:xfrm>
          <a:prstGeom prst="rect">
            <a:avLst/>
          </a:prstGeom>
          <a:solidFill>
            <a:schemeClr val="accent1">
              <a:lumMod val="20000"/>
              <a:lumOff val="80000"/>
            </a:schemeClr>
          </a:solidFill>
          <a:ln w="12700">
            <a:solidFill>
              <a:schemeClr val="accent1"/>
            </a:solidFill>
          </a:ln>
        </p:spPr>
        <p:txBody>
          <a:bodyPr wrap="square">
            <a:spAutoFit/>
          </a:bodyPr>
          <a:lstStyle/>
          <a:p>
            <a:r>
              <a:rPr lang="es-ES_tradnl" sz="1800" b="1" dirty="0">
                <a:latin typeface="Arial" panose="020B0604020202020204" pitchFamily="34" charset="0"/>
                <a:cs typeface="Arial" panose="020B0604020202020204" pitchFamily="34" charset="0"/>
              </a:rPr>
              <a:t>Antes de prestar los servicios: </a:t>
            </a:r>
            <a:r>
              <a:rPr lang="es-ES_tradnl" sz="1800" dirty="0">
                <a:latin typeface="Arial" panose="020B0604020202020204" pitchFamily="34" charset="0"/>
                <a:cs typeface="Arial" panose="020B0604020202020204" pitchFamily="34" charset="0"/>
              </a:rPr>
              <a:t>es decir, ¡antes de empezar!</a:t>
            </a:r>
          </a:p>
        </p:txBody>
      </p:sp>
      <p:cxnSp>
        <p:nvCxnSpPr>
          <p:cNvPr id="32" name="Straight Connector 31">
            <a:extLst>
              <a:ext uri="{FF2B5EF4-FFF2-40B4-BE49-F238E27FC236}">
                <a16:creationId xmlns:a16="http://schemas.microsoft.com/office/drawing/2014/main" id="{F9A64DAB-FD10-7E1A-C557-5B8864FED95B}"/>
              </a:ext>
            </a:extLst>
          </p:cNvPr>
          <p:cNvCxnSpPr>
            <a:cxnSpLocks/>
          </p:cNvCxnSpPr>
          <p:nvPr/>
        </p:nvCxnSpPr>
        <p:spPr>
          <a:xfrm flipH="1">
            <a:off x="7355790" y="4922045"/>
            <a:ext cx="1764584"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Connector: Elbow 36">
            <a:extLst>
              <a:ext uri="{FF2B5EF4-FFF2-40B4-BE49-F238E27FC236}">
                <a16:creationId xmlns:a16="http://schemas.microsoft.com/office/drawing/2014/main" id="{212B81FD-9B11-68D8-48AF-9A3A70FEDD1A}"/>
              </a:ext>
            </a:extLst>
          </p:cNvPr>
          <p:cNvCxnSpPr>
            <a:cxnSpLocks/>
          </p:cNvCxnSpPr>
          <p:nvPr/>
        </p:nvCxnSpPr>
        <p:spPr>
          <a:xfrm rot="5400000">
            <a:off x="7043347" y="2867423"/>
            <a:ext cx="3030900" cy="1123155"/>
          </a:xfrm>
          <a:prstGeom prst="bentConnector3">
            <a:avLst>
              <a:gd name="adj1" fmla="val 50000"/>
            </a:avLst>
          </a:prstGeom>
          <a:ln w="12700"/>
        </p:spPr>
        <p:style>
          <a:lnRef idx="1">
            <a:schemeClr val="accent1"/>
          </a:lnRef>
          <a:fillRef idx="0">
            <a:schemeClr val="accent1"/>
          </a:fillRef>
          <a:effectRef idx="0">
            <a:schemeClr val="accent1"/>
          </a:effectRef>
          <a:fontRef idx="minor">
            <a:schemeClr val="tx1"/>
          </a:fontRef>
        </p:style>
      </p:cxnSp>
      <p:grpSp>
        <p:nvGrpSpPr>
          <p:cNvPr id="38" name="Group 37">
            <a:extLst>
              <a:ext uri="{FF2B5EF4-FFF2-40B4-BE49-F238E27FC236}">
                <a16:creationId xmlns:a16="http://schemas.microsoft.com/office/drawing/2014/main" id="{7D9F155D-5D7F-8768-D3E1-D5EA755BC629}"/>
              </a:ext>
            </a:extLst>
          </p:cNvPr>
          <p:cNvGrpSpPr/>
          <p:nvPr/>
        </p:nvGrpSpPr>
        <p:grpSpPr>
          <a:xfrm>
            <a:off x="10228983" y="337468"/>
            <a:ext cx="1587872" cy="1368854"/>
            <a:chOff x="10228983" y="337468"/>
            <a:chExt cx="1587872" cy="1368854"/>
          </a:xfrm>
        </p:grpSpPr>
        <p:sp>
          <p:nvSpPr>
            <p:cNvPr id="39" name="Hexagon 38">
              <a:extLst>
                <a:ext uri="{FF2B5EF4-FFF2-40B4-BE49-F238E27FC236}">
                  <a16:creationId xmlns:a16="http://schemas.microsoft.com/office/drawing/2014/main" id="{EF54AA14-07EE-3D0D-5B2A-AF62F641A94F}"/>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nvGrpSpPr>
            <p:cNvPr id="40" name="Group 39">
              <a:extLst>
                <a:ext uri="{FF2B5EF4-FFF2-40B4-BE49-F238E27FC236}">
                  <a16:creationId xmlns:a16="http://schemas.microsoft.com/office/drawing/2014/main" id="{BD681FFA-2FD2-5AFC-586E-D17ABFAC79EE}"/>
                </a:ext>
              </a:extLst>
            </p:cNvPr>
            <p:cNvGrpSpPr/>
            <p:nvPr/>
          </p:nvGrpSpPr>
          <p:grpSpPr>
            <a:xfrm>
              <a:off x="10741851" y="707024"/>
              <a:ext cx="562136" cy="634675"/>
              <a:chOff x="760175" y="830141"/>
              <a:chExt cx="867619" cy="979580"/>
            </a:xfrm>
          </p:grpSpPr>
          <p:sp>
            <p:nvSpPr>
              <p:cNvPr id="41" name="Rectangle 40">
                <a:extLst>
                  <a:ext uri="{FF2B5EF4-FFF2-40B4-BE49-F238E27FC236}">
                    <a16:creationId xmlns:a16="http://schemas.microsoft.com/office/drawing/2014/main" id="{DA4366A7-4E58-0061-ED34-1D164958081C}"/>
                  </a:ext>
                </a:extLst>
              </p:cNvPr>
              <p:cNvSpPr/>
              <p:nvPr/>
            </p:nvSpPr>
            <p:spPr>
              <a:xfrm>
                <a:off x="864636" y="830141"/>
                <a:ext cx="763158" cy="979577"/>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a:solidFill>
                      <a:schemeClr val="accent1"/>
                    </a:solidFill>
                    <a:latin typeface="Arial" panose="020B0604020202020204" pitchFamily="34" charset="0"/>
                    <a:cs typeface="Arial" panose="020B0604020202020204" pitchFamily="34" charset="0"/>
                  </a:rPr>
                  <a:t>92</a:t>
                </a:r>
              </a:p>
            </p:txBody>
          </p:sp>
          <p:sp>
            <p:nvSpPr>
              <p:cNvPr id="42" name="Rectangle 41">
                <a:extLst>
                  <a:ext uri="{FF2B5EF4-FFF2-40B4-BE49-F238E27FC236}">
                    <a16:creationId xmlns:a16="http://schemas.microsoft.com/office/drawing/2014/main" id="{DECCE873-4066-9DDB-6D64-3F298ABC00AD}"/>
                  </a:ext>
                </a:extLst>
              </p:cNvPr>
              <p:cNvSpPr/>
              <p:nvPr/>
            </p:nvSpPr>
            <p:spPr>
              <a:xfrm>
                <a:off x="760175" y="830143"/>
                <a:ext cx="149292" cy="97957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spTree>
    <p:extLst>
      <p:ext uri="{BB962C8B-B14F-4D97-AF65-F5344CB8AC3E}">
        <p14:creationId xmlns:p14="http://schemas.microsoft.com/office/powerpoint/2010/main" val="12916203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C11294-71CE-0C5A-E8F8-1BA9A36FC9DE}"/>
              </a:ext>
            </a:extLst>
          </p:cNvPr>
          <p:cNvSpPr>
            <a:spLocks noGrp="1"/>
          </p:cNvSpPr>
          <p:nvPr>
            <p:ph type="title"/>
          </p:nvPr>
        </p:nvSpPr>
        <p:spPr/>
        <p:txBody>
          <a:bodyPr/>
          <a:lstStyle/>
          <a:p>
            <a:r>
              <a:rPr lang="es-ES_tradnl" dirty="0"/>
              <a:t>“Informado” </a:t>
            </a:r>
          </a:p>
        </p:txBody>
      </p:sp>
      <p:sp>
        <p:nvSpPr>
          <p:cNvPr id="14" name="TextBox 13">
            <a:extLst>
              <a:ext uri="{FF2B5EF4-FFF2-40B4-BE49-F238E27FC236}">
                <a16:creationId xmlns:a16="http://schemas.microsoft.com/office/drawing/2014/main" id="{8340A335-B27D-BAC8-A0AC-CCB97EBDEEAB}"/>
              </a:ext>
            </a:extLst>
          </p:cNvPr>
          <p:cNvSpPr txBox="1"/>
          <p:nvPr/>
        </p:nvSpPr>
        <p:spPr>
          <a:xfrm>
            <a:off x="5137408" y="2286837"/>
            <a:ext cx="5885511" cy="3323987"/>
          </a:xfrm>
          <a:prstGeom prst="rect">
            <a:avLst/>
          </a:prstGeom>
          <a:noFill/>
        </p:spPr>
        <p:txBody>
          <a:bodyPr wrap="square" lIns="91440" tIns="45720" rIns="91440" bIns="45720" rtlCol="0" anchor="t">
            <a:spAutoFit/>
          </a:bodyPr>
          <a:lstStyle/>
          <a:p>
            <a:pPr algn="ctr"/>
            <a:r>
              <a:rPr lang="es-ES_tradnl" sz="4200" b="1" dirty="0">
                <a:latin typeface="Arial" panose="020B0604020202020204" pitchFamily="34" charset="0"/>
                <a:cs typeface="Arial" panose="020B0604020202020204" pitchFamily="34" charset="0"/>
              </a:rPr>
              <a:t>¿Qué información necesitan los niños, niñas, adolescentes, padres, cuidadores o adultos de confianza?</a:t>
            </a:r>
          </a:p>
        </p:txBody>
      </p:sp>
      <p:sp>
        <p:nvSpPr>
          <p:cNvPr id="6" name="Rectangle: Single Corner Snipped 5">
            <a:extLst>
              <a:ext uri="{FF2B5EF4-FFF2-40B4-BE49-F238E27FC236}">
                <a16:creationId xmlns:a16="http://schemas.microsoft.com/office/drawing/2014/main" id="{F79E6ACC-2852-BD3B-872D-517BA5AA310B}"/>
              </a:ext>
            </a:extLst>
          </p:cNvPr>
          <p:cNvSpPr/>
          <p:nvPr/>
        </p:nvSpPr>
        <p:spPr>
          <a:xfrm>
            <a:off x="1606009" y="2076285"/>
            <a:ext cx="2836432" cy="3137742"/>
          </a:xfrm>
          <a:prstGeom prst="snip1Rect">
            <a:avLst>
              <a:gd name="adj" fmla="val 23266"/>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pic>
        <p:nvPicPr>
          <p:cNvPr id="4" name="Graphic 3" descr="Information with solid fill">
            <a:extLst>
              <a:ext uri="{FF2B5EF4-FFF2-40B4-BE49-F238E27FC236}">
                <a16:creationId xmlns:a16="http://schemas.microsoft.com/office/drawing/2014/main" id="{72B27378-6245-62C1-3D77-78A196C5BC0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770132" y="2286837"/>
            <a:ext cx="866671" cy="866671"/>
          </a:xfrm>
          <a:prstGeom prst="rect">
            <a:avLst/>
          </a:prstGeom>
        </p:spPr>
      </p:pic>
      <p:pic>
        <p:nvPicPr>
          <p:cNvPr id="9" name="Graphic 8" descr="Information with solid fill">
            <a:extLst>
              <a:ext uri="{FF2B5EF4-FFF2-40B4-BE49-F238E27FC236}">
                <a16:creationId xmlns:a16="http://schemas.microsoft.com/office/drawing/2014/main" id="{D32ECEC6-5FD1-3151-C9F7-EDFF49F4C99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770132" y="3153508"/>
            <a:ext cx="866671" cy="866671"/>
          </a:xfrm>
          <a:prstGeom prst="rect">
            <a:avLst/>
          </a:prstGeom>
        </p:spPr>
      </p:pic>
      <p:pic>
        <p:nvPicPr>
          <p:cNvPr id="10" name="Graphic 9" descr="Information with solid fill">
            <a:extLst>
              <a:ext uri="{FF2B5EF4-FFF2-40B4-BE49-F238E27FC236}">
                <a16:creationId xmlns:a16="http://schemas.microsoft.com/office/drawing/2014/main" id="{D8053281-B69E-4213-E04E-6DBFB078226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770132" y="4020179"/>
            <a:ext cx="866671" cy="866671"/>
          </a:xfrm>
          <a:prstGeom prst="rect">
            <a:avLst/>
          </a:prstGeom>
        </p:spPr>
      </p:pic>
      <p:grpSp>
        <p:nvGrpSpPr>
          <p:cNvPr id="11" name="Group 10">
            <a:extLst>
              <a:ext uri="{FF2B5EF4-FFF2-40B4-BE49-F238E27FC236}">
                <a16:creationId xmlns:a16="http://schemas.microsoft.com/office/drawing/2014/main" id="{0602690F-45D3-5EDD-2CBA-8B14B120E5C0}"/>
              </a:ext>
            </a:extLst>
          </p:cNvPr>
          <p:cNvGrpSpPr/>
          <p:nvPr/>
        </p:nvGrpSpPr>
        <p:grpSpPr>
          <a:xfrm>
            <a:off x="10228983" y="337468"/>
            <a:ext cx="1587872" cy="1368854"/>
            <a:chOff x="10228983" y="337468"/>
            <a:chExt cx="1587872" cy="1368854"/>
          </a:xfrm>
        </p:grpSpPr>
        <p:sp>
          <p:nvSpPr>
            <p:cNvPr id="21" name="Hexagon 20">
              <a:extLst>
                <a:ext uri="{FF2B5EF4-FFF2-40B4-BE49-F238E27FC236}">
                  <a16:creationId xmlns:a16="http://schemas.microsoft.com/office/drawing/2014/main" id="{BCFF6BAA-D4CE-451E-0B30-D7F6EA5A683D}"/>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nvGrpSpPr>
            <p:cNvPr id="22" name="Group 21">
              <a:extLst>
                <a:ext uri="{FF2B5EF4-FFF2-40B4-BE49-F238E27FC236}">
                  <a16:creationId xmlns:a16="http://schemas.microsoft.com/office/drawing/2014/main" id="{F8674CBC-FA0B-BEF0-A540-07FBEE0C064D}"/>
                </a:ext>
              </a:extLst>
            </p:cNvPr>
            <p:cNvGrpSpPr/>
            <p:nvPr/>
          </p:nvGrpSpPr>
          <p:grpSpPr>
            <a:xfrm>
              <a:off x="10621771" y="762700"/>
              <a:ext cx="562136" cy="634675"/>
              <a:chOff x="760175" y="830142"/>
              <a:chExt cx="867619" cy="979579"/>
            </a:xfrm>
          </p:grpSpPr>
          <p:sp>
            <p:nvSpPr>
              <p:cNvPr id="26" name="Rectangle 25">
                <a:extLst>
                  <a:ext uri="{FF2B5EF4-FFF2-40B4-BE49-F238E27FC236}">
                    <a16:creationId xmlns:a16="http://schemas.microsoft.com/office/drawing/2014/main" id="{C23BFE1F-BD73-A936-8A9B-A3937EB4A041}"/>
                  </a:ext>
                </a:extLst>
              </p:cNvPr>
              <p:cNvSpPr/>
              <p:nvPr/>
            </p:nvSpPr>
            <p:spPr>
              <a:xfrm>
                <a:off x="864636" y="830142"/>
                <a:ext cx="763158" cy="979577"/>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a:solidFill>
                      <a:schemeClr val="accent1"/>
                    </a:solidFill>
                    <a:latin typeface="Arial" panose="020B0604020202020204" pitchFamily="34" charset="0"/>
                    <a:cs typeface="Arial" panose="020B0604020202020204" pitchFamily="34" charset="0"/>
                  </a:rPr>
                  <a:t>93</a:t>
                </a:r>
              </a:p>
            </p:txBody>
          </p:sp>
          <p:sp>
            <p:nvSpPr>
              <p:cNvPr id="27" name="Rectangle 26">
                <a:extLst>
                  <a:ext uri="{FF2B5EF4-FFF2-40B4-BE49-F238E27FC236}">
                    <a16:creationId xmlns:a16="http://schemas.microsoft.com/office/drawing/2014/main" id="{712F2019-A97A-EB4F-534D-D501D572AE9F}"/>
                  </a:ext>
                </a:extLst>
              </p:cNvPr>
              <p:cNvSpPr/>
              <p:nvPr/>
            </p:nvSpPr>
            <p:spPr>
              <a:xfrm>
                <a:off x="760175" y="830144"/>
                <a:ext cx="149292" cy="9795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23" name="Group 22">
              <a:extLst>
                <a:ext uri="{FF2B5EF4-FFF2-40B4-BE49-F238E27FC236}">
                  <a16:creationId xmlns:a16="http://schemas.microsoft.com/office/drawing/2014/main" id="{466E5731-AE8D-5CF6-52B6-6F6049A7A759}"/>
                </a:ext>
              </a:extLst>
            </p:cNvPr>
            <p:cNvGrpSpPr/>
            <p:nvPr/>
          </p:nvGrpSpPr>
          <p:grpSpPr>
            <a:xfrm>
              <a:off x="11325415" y="762701"/>
              <a:ext cx="182192" cy="634674"/>
              <a:chOff x="2121762" y="2323619"/>
              <a:chExt cx="200378" cy="825210"/>
            </a:xfrm>
          </p:grpSpPr>
          <p:sp>
            <p:nvSpPr>
              <p:cNvPr id="24" name="Isosceles Triangle 23">
                <a:extLst>
                  <a:ext uri="{FF2B5EF4-FFF2-40B4-BE49-F238E27FC236}">
                    <a16:creationId xmlns:a16="http://schemas.microsoft.com/office/drawing/2014/main" id="{5A8BFEE8-76F3-5783-4F55-DB7BDE9338F2}"/>
                  </a:ext>
                </a:extLst>
              </p:cNvPr>
              <p:cNvSpPr/>
              <p:nvPr/>
            </p:nvSpPr>
            <p:spPr>
              <a:xfrm>
                <a:off x="2121763" y="2323619"/>
                <a:ext cx="200377" cy="172739"/>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5" name="Rectangle 24">
                <a:extLst>
                  <a:ext uri="{FF2B5EF4-FFF2-40B4-BE49-F238E27FC236}">
                    <a16:creationId xmlns:a16="http://schemas.microsoft.com/office/drawing/2014/main" id="{C3F14CAB-B44F-34DC-7417-65365C890F37}"/>
                  </a:ext>
                </a:extLst>
              </p:cNvPr>
              <p:cNvSpPr/>
              <p:nvPr/>
            </p:nvSpPr>
            <p:spPr>
              <a:xfrm>
                <a:off x="2121762" y="2496169"/>
                <a:ext cx="200377" cy="65266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spTree>
    <p:extLst>
      <p:ext uri="{BB962C8B-B14F-4D97-AF65-F5344CB8AC3E}">
        <p14:creationId xmlns:p14="http://schemas.microsoft.com/office/powerpoint/2010/main" val="11541442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514DBF43-9577-04F2-F6DB-8D6982A2E6DE}"/>
              </a:ext>
            </a:extLst>
          </p:cNvPr>
          <p:cNvSpPr/>
          <p:nvPr/>
        </p:nvSpPr>
        <p:spPr>
          <a:xfrm>
            <a:off x="6576782" y="2096472"/>
            <a:ext cx="4516472" cy="3727938"/>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BA8E74E-893D-BF4B-C7C9-6EEF3E51ACB5}"/>
              </a:ext>
            </a:extLst>
          </p:cNvPr>
          <p:cNvSpPr>
            <a:spLocks noGrp="1"/>
          </p:cNvSpPr>
          <p:nvPr>
            <p:ph type="title"/>
          </p:nvPr>
        </p:nvSpPr>
        <p:spPr/>
        <p:txBody>
          <a:bodyPr>
            <a:normAutofit/>
          </a:bodyPr>
          <a:lstStyle/>
          <a:p>
            <a:r>
              <a:rPr lang="es-ES_tradnl" dirty="0"/>
              <a:t>¿Consentimiento o asentimiento informado?</a:t>
            </a:r>
          </a:p>
        </p:txBody>
      </p:sp>
      <p:sp>
        <p:nvSpPr>
          <p:cNvPr id="12" name="TextBox 11">
            <a:extLst>
              <a:ext uri="{FF2B5EF4-FFF2-40B4-BE49-F238E27FC236}">
                <a16:creationId xmlns:a16="http://schemas.microsoft.com/office/drawing/2014/main" id="{9207E5DB-B653-B868-AD91-D758A1ABF853}"/>
              </a:ext>
            </a:extLst>
          </p:cNvPr>
          <p:cNvSpPr txBox="1"/>
          <p:nvPr/>
        </p:nvSpPr>
        <p:spPr>
          <a:xfrm>
            <a:off x="512660" y="2194847"/>
            <a:ext cx="5974109" cy="3170099"/>
          </a:xfrm>
          <a:prstGeom prst="rect">
            <a:avLst/>
          </a:prstGeom>
          <a:noFill/>
        </p:spPr>
        <p:txBody>
          <a:bodyPr wrap="square" rtlCol="0">
            <a:spAutoFit/>
          </a:bodyPr>
          <a:lstStyle/>
          <a:p>
            <a:pPr algn="ctr"/>
            <a:r>
              <a:rPr lang="es-ES_tradnl" sz="4000" b="1" dirty="0">
                <a:latin typeface="Arial" panose="020B0604020202020204" pitchFamily="34" charset="0"/>
                <a:cs typeface="Arial" panose="020B0604020202020204" pitchFamily="34" charset="0"/>
              </a:rPr>
              <a:t>¿Qué debe solicitar el/la asistente social: el asentimiento o el consentimiento informado?</a:t>
            </a:r>
          </a:p>
        </p:txBody>
      </p:sp>
      <p:sp>
        <p:nvSpPr>
          <p:cNvPr id="3" name="TextBox 2">
            <a:extLst>
              <a:ext uri="{FF2B5EF4-FFF2-40B4-BE49-F238E27FC236}">
                <a16:creationId xmlns:a16="http://schemas.microsoft.com/office/drawing/2014/main" id="{C80D46EC-AEC9-1A66-C564-A8331038B89C}"/>
              </a:ext>
            </a:extLst>
          </p:cNvPr>
          <p:cNvSpPr txBox="1"/>
          <p:nvPr/>
        </p:nvSpPr>
        <p:spPr>
          <a:xfrm>
            <a:off x="7920756" y="2656513"/>
            <a:ext cx="2942492" cy="2246769"/>
          </a:xfrm>
          <a:prstGeom prst="rect">
            <a:avLst/>
          </a:prstGeom>
          <a:noFill/>
        </p:spPr>
        <p:txBody>
          <a:bodyPr wrap="square" rtlCol="0">
            <a:spAutoFit/>
          </a:bodyPr>
          <a:lstStyle/>
          <a:p>
            <a:r>
              <a:rPr lang="es-ES_tradnl" sz="2800" dirty="0">
                <a:solidFill>
                  <a:schemeClr val="bg1"/>
                </a:solidFill>
                <a:latin typeface="Arial" panose="020B0604020202020204" pitchFamily="34" charset="0"/>
                <a:cs typeface="Arial" panose="020B0604020202020204" pitchFamily="34" charset="0"/>
              </a:rPr>
              <a:t>Asentimiento informado</a:t>
            </a:r>
          </a:p>
          <a:p>
            <a:endParaRPr lang="es-ES_tradnl" sz="2800" dirty="0">
              <a:solidFill>
                <a:schemeClr val="bg1"/>
              </a:solidFill>
              <a:latin typeface="Arial" panose="020B0604020202020204" pitchFamily="34" charset="0"/>
              <a:cs typeface="Arial" panose="020B0604020202020204" pitchFamily="34" charset="0"/>
            </a:endParaRPr>
          </a:p>
          <a:p>
            <a:r>
              <a:rPr lang="es-ES_tradnl" sz="2800" dirty="0">
                <a:solidFill>
                  <a:schemeClr val="bg1"/>
                </a:solidFill>
                <a:latin typeface="Arial" panose="020B0604020202020204" pitchFamily="34" charset="0"/>
                <a:cs typeface="Arial" panose="020B0604020202020204" pitchFamily="34" charset="0"/>
              </a:rPr>
              <a:t>Consentimiento informado</a:t>
            </a:r>
          </a:p>
        </p:txBody>
      </p:sp>
      <p:sp>
        <p:nvSpPr>
          <p:cNvPr id="5" name="Rectangle 4">
            <a:extLst>
              <a:ext uri="{FF2B5EF4-FFF2-40B4-BE49-F238E27FC236}">
                <a16:creationId xmlns:a16="http://schemas.microsoft.com/office/drawing/2014/main" id="{19819D76-3B9C-7E13-8686-22F7F8B2020D}"/>
              </a:ext>
            </a:extLst>
          </p:cNvPr>
          <p:cNvSpPr/>
          <p:nvPr/>
        </p:nvSpPr>
        <p:spPr>
          <a:xfrm>
            <a:off x="7158756" y="2809754"/>
            <a:ext cx="438070" cy="43807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24CDC91D-F478-3E74-E83D-2E520EFA4404}"/>
              </a:ext>
            </a:extLst>
          </p:cNvPr>
          <p:cNvSpPr/>
          <p:nvPr/>
        </p:nvSpPr>
        <p:spPr>
          <a:xfrm>
            <a:off x="7158756" y="4215831"/>
            <a:ext cx="438070" cy="43807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7" name="Group 6">
            <a:extLst>
              <a:ext uri="{FF2B5EF4-FFF2-40B4-BE49-F238E27FC236}">
                <a16:creationId xmlns:a16="http://schemas.microsoft.com/office/drawing/2014/main" id="{38F7370B-E6C2-90EC-03A7-3E22F19CC8E2}"/>
              </a:ext>
            </a:extLst>
          </p:cNvPr>
          <p:cNvGrpSpPr/>
          <p:nvPr/>
        </p:nvGrpSpPr>
        <p:grpSpPr>
          <a:xfrm>
            <a:off x="10228983" y="337468"/>
            <a:ext cx="1587872" cy="1368854"/>
            <a:chOff x="10228983" y="337468"/>
            <a:chExt cx="1587872" cy="1368854"/>
          </a:xfrm>
        </p:grpSpPr>
        <p:sp>
          <p:nvSpPr>
            <p:cNvPr id="8" name="Hexagon 7">
              <a:extLst>
                <a:ext uri="{FF2B5EF4-FFF2-40B4-BE49-F238E27FC236}">
                  <a16:creationId xmlns:a16="http://schemas.microsoft.com/office/drawing/2014/main" id="{1D8594FD-DEB1-1FF5-D12C-FD5152AFF273}"/>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9" name="Group 8">
              <a:extLst>
                <a:ext uri="{FF2B5EF4-FFF2-40B4-BE49-F238E27FC236}">
                  <a16:creationId xmlns:a16="http://schemas.microsoft.com/office/drawing/2014/main" id="{09A09660-42AC-5526-AF77-497636F2E754}"/>
                </a:ext>
              </a:extLst>
            </p:cNvPr>
            <p:cNvGrpSpPr/>
            <p:nvPr/>
          </p:nvGrpSpPr>
          <p:grpSpPr>
            <a:xfrm>
              <a:off x="10621771" y="762700"/>
              <a:ext cx="562136" cy="634675"/>
              <a:chOff x="760175" y="830142"/>
              <a:chExt cx="867619" cy="979579"/>
            </a:xfrm>
          </p:grpSpPr>
          <p:sp>
            <p:nvSpPr>
              <p:cNvPr id="24" name="Rectangle 23">
                <a:extLst>
                  <a:ext uri="{FF2B5EF4-FFF2-40B4-BE49-F238E27FC236}">
                    <a16:creationId xmlns:a16="http://schemas.microsoft.com/office/drawing/2014/main" id="{969D45AE-5280-F295-37D4-68FA84E6343B}"/>
                  </a:ext>
                </a:extLst>
              </p:cNvPr>
              <p:cNvSpPr/>
              <p:nvPr/>
            </p:nvSpPr>
            <p:spPr>
              <a:xfrm>
                <a:off x="864636" y="830142"/>
                <a:ext cx="763158" cy="979577"/>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accent1"/>
                    </a:solidFill>
                    <a:latin typeface="Arial" panose="020B0604020202020204" pitchFamily="34" charset="0"/>
                    <a:cs typeface="Arial" panose="020B0604020202020204" pitchFamily="34" charset="0"/>
                  </a:rPr>
                  <a:t>94</a:t>
                </a:r>
              </a:p>
            </p:txBody>
          </p:sp>
          <p:sp>
            <p:nvSpPr>
              <p:cNvPr id="25" name="Rectangle 24">
                <a:extLst>
                  <a:ext uri="{FF2B5EF4-FFF2-40B4-BE49-F238E27FC236}">
                    <a16:creationId xmlns:a16="http://schemas.microsoft.com/office/drawing/2014/main" id="{94B0DBB9-0D5B-F051-55B7-FFC10585B953}"/>
                  </a:ext>
                </a:extLst>
              </p:cNvPr>
              <p:cNvSpPr/>
              <p:nvPr/>
            </p:nvSpPr>
            <p:spPr>
              <a:xfrm>
                <a:off x="760175" y="830144"/>
                <a:ext cx="149292" cy="9795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21" name="Group 20">
              <a:extLst>
                <a:ext uri="{FF2B5EF4-FFF2-40B4-BE49-F238E27FC236}">
                  <a16:creationId xmlns:a16="http://schemas.microsoft.com/office/drawing/2014/main" id="{59EB459E-40E6-292F-A965-0DC149C11981}"/>
                </a:ext>
              </a:extLst>
            </p:cNvPr>
            <p:cNvGrpSpPr/>
            <p:nvPr/>
          </p:nvGrpSpPr>
          <p:grpSpPr>
            <a:xfrm>
              <a:off x="11325415" y="762701"/>
              <a:ext cx="182192" cy="634674"/>
              <a:chOff x="2121762" y="2323619"/>
              <a:chExt cx="200378" cy="825210"/>
            </a:xfrm>
          </p:grpSpPr>
          <p:sp>
            <p:nvSpPr>
              <p:cNvPr id="22" name="Isosceles Triangle 21">
                <a:extLst>
                  <a:ext uri="{FF2B5EF4-FFF2-40B4-BE49-F238E27FC236}">
                    <a16:creationId xmlns:a16="http://schemas.microsoft.com/office/drawing/2014/main" id="{58664DC0-E5B2-5CD9-342B-018F6787680B}"/>
                  </a:ext>
                </a:extLst>
              </p:cNvPr>
              <p:cNvSpPr/>
              <p:nvPr/>
            </p:nvSpPr>
            <p:spPr>
              <a:xfrm>
                <a:off x="2121763" y="2323619"/>
                <a:ext cx="200377" cy="172739"/>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Rectangle 22">
                <a:extLst>
                  <a:ext uri="{FF2B5EF4-FFF2-40B4-BE49-F238E27FC236}">
                    <a16:creationId xmlns:a16="http://schemas.microsoft.com/office/drawing/2014/main" id="{C76B90AE-CAC6-E9A9-B2BB-123771913300}"/>
                  </a:ext>
                </a:extLst>
              </p:cNvPr>
              <p:cNvSpPr/>
              <p:nvPr/>
            </p:nvSpPr>
            <p:spPr>
              <a:xfrm>
                <a:off x="2121762" y="2496169"/>
                <a:ext cx="200377" cy="65266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12380219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5" name="Title 72">
            <a:extLst>
              <a:ext uri="{FF2B5EF4-FFF2-40B4-BE49-F238E27FC236}">
                <a16:creationId xmlns:a16="http://schemas.microsoft.com/office/drawing/2014/main" id="{2BE53AE4-2C34-88AA-33CD-EF4B07CC5A35}"/>
              </a:ext>
            </a:extLst>
          </p:cNvPr>
          <p:cNvSpPr txBox="1">
            <a:spLocks/>
          </p:cNvSpPr>
          <p:nvPr/>
        </p:nvSpPr>
        <p:spPr>
          <a:xfrm>
            <a:off x="796386" y="311798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s-ES_tradnl" sz="5400" b="1" dirty="0">
                <a:solidFill>
                  <a:schemeClr val="bg1">
                    <a:lumMod val="75000"/>
                  </a:schemeClr>
                </a:solidFill>
                <a:latin typeface="Garamond"/>
              </a:rPr>
              <a:t>Diapositiva adicional para la/el facilitador/a</a:t>
            </a:r>
            <a:endParaRPr lang="es-ES_tradnl" sz="5400" b="1" dirty="0">
              <a:solidFill>
                <a:schemeClr val="bg1">
                  <a:lumMod val="75000"/>
                </a:schemeClr>
              </a:solidFill>
            </a:endParaRPr>
          </a:p>
        </p:txBody>
      </p:sp>
    </p:spTree>
    <p:extLst>
      <p:ext uri="{BB962C8B-B14F-4D97-AF65-F5344CB8AC3E}">
        <p14:creationId xmlns:p14="http://schemas.microsoft.com/office/powerpoint/2010/main" val="11484046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8F6F21-C01C-BCAF-7F06-9ADC7D6D8F11}"/>
              </a:ext>
            </a:extLst>
          </p:cNvPr>
          <p:cNvSpPr>
            <a:spLocks noGrp="1"/>
          </p:cNvSpPr>
          <p:nvPr>
            <p:ph type="title"/>
          </p:nvPr>
        </p:nvSpPr>
        <p:spPr/>
        <p:txBody>
          <a:bodyPr>
            <a:normAutofit fontScale="90000"/>
          </a:bodyPr>
          <a:lstStyle/>
          <a:p>
            <a:r>
              <a:rPr lang="es-ES_tradnl"/>
              <a:t>Consentimiento informado de los padres o cuidadores</a:t>
            </a:r>
          </a:p>
        </p:txBody>
      </p:sp>
      <p:sp>
        <p:nvSpPr>
          <p:cNvPr id="10" name="TextBox 9">
            <a:extLst>
              <a:ext uri="{FF2B5EF4-FFF2-40B4-BE49-F238E27FC236}">
                <a16:creationId xmlns:a16="http://schemas.microsoft.com/office/drawing/2014/main" id="{47FD40F3-AB64-24A4-12C3-2911A6A62DD3}"/>
              </a:ext>
            </a:extLst>
          </p:cNvPr>
          <p:cNvSpPr txBox="1"/>
          <p:nvPr/>
        </p:nvSpPr>
        <p:spPr>
          <a:xfrm>
            <a:off x="4639206" y="2385372"/>
            <a:ext cx="6368764" cy="3108543"/>
          </a:xfrm>
          <a:prstGeom prst="rect">
            <a:avLst/>
          </a:prstGeom>
          <a:noFill/>
        </p:spPr>
        <p:txBody>
          <a:bodyPr wrap="square" rtlCol="0">
            <a:spAutoFit/>
          </a:bodyPr>
          <a:lstStyle/>
          <a:p>
            <a:r>
              <a:rPr lang="es-ES_tradnl" sz="2800" dirty="0">
                <a:latin typeface="Arial" panose="020B0604020202020204" pitchFamily="34" charset="0"/>
                <a:cs typeface="Arial" panose="020B0604020202020204" pitchFamily="34" charset="0"/>
              </a:rPr>
              <a:t>Los padres tienen derechos, deberes y responsabilidades hacia sus hijos/as</a:t>
            </a:r>
          </a:p>
          <a:p>
            <a:endParaRPr lang="es-ES_tradnl" sz="2800" dirty="0">
              <a:latin typeface="Arial" panose="020B0604020202020204" pitchFamily="34" charset="0"/>
              <a:cs typeface="Arial" panose="020B0604020202020204" pitchFamily="34" charset="0"/>
            </a:endParaRPr>
          </a:p>
          <a:p>
            <a:r>
              <a:rPr lang="es-ES_tradnl" sz="2800" dirty="0">
                <a:latin typeface="Arial" panose="020B0604020202020204" pitchFamily="34" charset="0"/>
                <a:cs typeface="Arial" panose="020B0604020202020204" pitchFamily="34" charset="0"/>
              </a:rPr>
              <a:t>Los Estados Partes, las organizaciones no gubernamentales (y los agentes de protección de la infancia) deben respetar esto</a:t>
            </a:r>
          </a:p>
        </p:txBody>
      </p:sp>
      <p:grpSp>
        <p:nvGrpSpPr>
          <p:cNvPr id="19" name="Group 18">
            <a:extLst>
              <a:ext uri="{FF2B5EF4-FFF2-40B4-BE49-F238E27FC236}">
                <a16:creationId xmlns:a16="http://schemas.microsoft.com/office/drawing/2014/main" id="{08543110-CCC4-779A-98FA-B834A854E4F3}"/>
              </a:ext>
            </a:extLst>
          </p:cNvPr>
          <p:cNvGrpSpPr/>
          <p:nvPr/>
        </p:nvGrpSpPr>
        <p:grpSpPr>
          <a:xfrm>
            <a:off x="1570887" y="2462932"/>
            <a:ext cx="2037361" cy="2402595"/>
            <a:chOff x="8440399" y="3758191"/>
            <a:chExt cx="693208" cy="817478"/>
          </a:xfrm>
        </p:grpSpPr>
        <p:grpSp>
          <p:nvGrpSpPr>
            <p:cNvPr id="11" name="Group 10">
              <a:extLst>
                <a:ext uri="{FF2B5EF4-FFF2-40B4-BE49-F238E27FC236}">
                  <a16:creationId xmlns:a16="http://schemas.microsoft.com/office/drawing/2014/main" id="{7D9B81BA-B713-9BC5-D245-79BBDB84A276}"/>
                </a:ext>
              </a:extLst>
            </p:cNvPr>
            <p:cNvGrpSpPr/>
            <p:nvPr/>
          </p:nvGrpSpPr>
          <p:grpSpPr>
            <a:xfrm>
              <a:off x="8880158" y="3758191"/>
              <a:ext cx="253449" cy="817478"/>
              <a:chOff x="4107675" y="1684320"/>
              <a:chExt cx="350098" cy="1129211"/>
            </a:xfrm>
            <a:solidFill>
              <a:schemeClr val="accent1"/>
            </a:solidFill>
          </p:grpSpPr>
          <p:sp>
            <p:nvSpPr>
              <p:cNvPr id="12" name="Round Same Side Corner Rectangle 21">
                <a:extLst>
                  <a:ext uri="{FF2B5EF4-FFF2-40B4-BE49-F238E27FC236}">
                    <a16:creationId xmlns:a16="http://schemas.microsoft.com/office/drawing/2014/main" id="{AF2AD734-5BA0-CEC6-A4C4-331F67B45C23}"/>
                  </a:ext>
                </a:extLst>
              </p:cNvPr>
              <p:cNvSpPr/>
              <p:nvPr/>
            </p:nvSpPr>
            <p:spPr>
              <a:xfrm>
                <a:off x="4107675"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3" name="Oval 12">
                <a:extLst>
                  <a:ext uri="{FF2B5EF4-FFF2-40B4-BE49-F238E27FC236}">
                    <a16:creationId xmlns:a16="http://schemas.microsoft.com/office/drawing/2014/main" id="{E7EBA3FD-00FB-E6AF-A5B3-077E86346346}"/>
                  </a:ext>
                </a:extLst>
              </p:cNvPr>
              <p:cNvSpPr/>
              <p:nvPr/>
            </p:nvSpPr>
            <p:spPr>
              <a:xfrm>
                <a:off x="4126467"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14" name="Group 13">
              <a:extLst>
                <a:ext uri="{FF2B5EF4-FFF2-40B4-BE49-F238E27FC236}">
                  <a16:creationId xmlns:a16="http://schemas.microsoft.com/office/drawing/2014/main" id="{D3E6D4FB-539B-8DB0-F8A6-5E50A5E819E2}"/>
                </a:ext>
              </a:extLst>
            </p:cNvPr>
            <p:cNvGrpSpPr/>
            <p:nvPr/>
          </p:nvGrpSpPr>
          <p:grpSpPr>
            <a:xfrm>
              <a:off x="8440399" y="3758191"/>
              <a:ext cx="363228" cy="817478"/>
              <a:chOff x="3000654" y="1516217"/>
              <a:chExt cx="245039" cy="551483"/>
            </a:xfrm>
            <a:solidFill>
              <a:schemeClr val="accent1"/>
            </a:solidFill>
          </p:grpSpPr>
          <p:grpSp>
            <p:nvGrpSpPr>
              <p:cNvPr id="15" name="Group 14">
                <a:extLst>
                  <a:ext uri="{FF2B5EF4-FFF2-40B4-BE49-F238E27FC236}">
                    <a16:creationId xmlns:a16="http://schemas.microsoft.com/office/drawing/2014/main" id="{F00F7A31-EFB6-50AE-312A-5794EBFB5987}"/>
                  </a:ext>
                </a:extLst>
              </p:cNvPr>
              <p:cNvGrpSpPr/>
              <p:nvPr/>
            </p:nvGrpSpPr>
            <p:grpSpPr>
              <a:xfrm>
                <a:off x="3036509" y="1516217"/>
                <a:ext cx="172158" cy="551483"/>
                <a:chOff x="4043172" y="1684320"/>
                <a:chExt cx="352508" cy="1129211"/>
              </a:xfrm>
              <a:grpFill/>
            </p:grpSpPr>
            <p:sp>
              <p:nvSpPr>
                <p:cNvPr id="17" name="Round Same Side Corner Rectangle 21">
                  <a:extLst>
                    <a:ext uri="{FF2B5EF4-FFF2-40B4-BE49-F238E27FC236}">
                      <a16:creationId xmlns:a16="http://schemas.microsoft.com/office/drawing/2014/main" id="{AE78AC44-75C7-A59F-A04C-CF94CAFFD9A2}"/>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8" name="Oval 17">
                  <a:extLst>
                    <a:ext uri="{FF2B5EF4-FFF2-40B4-BE49-F238E27FC236}">
                      <a16:creationId xmlns:a16="http://schemas.microsoft.com/office/drawing/2014/main" id="{857692D4-6D70-8DD5-12B0-7F3C01D4C9A0}"/>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
            <p:nvSpPr>
              <p:cNvPr id="16" name="Flowchart: Manual Operation 15">
                <a:extLst>
                  <a:ext uri="{FF2B5EF4-FFF2-40B4-BE49-F238E27FC236}">
                    <a16:creationId xmlns:a16="http://schemas.microsoft.com/office/drawing/2014/main" id="{3633B578-0EAF-6A4A-B15D-6E6D25F1DB00}"/>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spTree>
    <p:extLst>
      <p:ext uri="{BB962C8B-B14F-4D97-AF65-F5344CB8AC3E}">
        <p14:creationId xmlns:p14="http://schemas.microsoft.com/office/powerpoint/2010/main" val="34867849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4B5CFF3-1AFC-E85C-64E2-0D5414B88E96}"/>
              </a:ext>
            </a:extLst>
          </p:cNvPr>
          <p:cNvSpPr>
            <a:spLocks noGrp="1"/>
          </p:cNvSpPr>
          <p:nvPr>
            <p:ph type="title"/>
          </p:nvPr>
        </p:nvSpPr>
        <p:spPr/>
        <p:txBody>
          <a:bodyPr>
            <a:noAutofit/>
          </a:bodyPr>
          <a:lstStyle/>
          <a:p>
            <a:pPr algn="l"/>
            <a:r>
              <a:rPr lang="es-ES_tradnl" sz="2400" dirty="0"/>
              <a:t>Asentimiento y consentimiento informado en función de la edad</a:t>
            </a:r>
          </a:p>
        </p:txBody>
      </p:sp>
      <p:sp>
        <p:nvSpPr>
          <p:cNvPr id="8" name="TextBox 7">
            <a:extLst>
              <a:ext uri="{FF2B5EF4-FFF2-40B4-BE49-F238E27FC236}">
                <a16:creationId xmlns:a16="http://schemas.microsoft.com/office/drawing/2014/main" id="{45627982-ADB7-4B1A-73FE-6A95B1FC8541}"/>
              </a:ext>
            </a:extLst>
          </p:cNvPr>
          <p:cNvSpPr txBox="1"/>
          <p:nvPr/>
        </p:nvSpPr>
        <p:spPr>
          <a:xfrm>
            <a:off x="638707" y="1442534"/>
            <a:ext cx="5070922" cy="1328023"/>
          </a:xfrm>
          <a:prstGeom prst="roundRect">
            <a:avLst/>
          </a:prstGeom>
          <a:solidFill>
            <a:schemeClr val="accent1">
              <a:lumMod val="20000"/>
              <a:lumOff val="80000"/>
            </a:schemeClr>
          </a:solidFill>
        </p:spPr>
        <p:txBody>
          <a:bodyPr wrap="square" rtlCol="0">
            <a:noAutofit/>
          </a:bodyPr>
          <a:lstStyle/>
          <a:p>
            <a:r>
              <a:rPr lang="es-ES_tradnl" sz="2000" b="1" dirty="0">
                <a:latin typeface="Arial" panose="020B0604020202020204" pitchFamily="34" charset="0"/>
                <a:cs typeface="Arial" panose="020B0604020202020204" pitchFamily="34" charset="0"/>
              </a:rPr>
              <a:t>0-5 AÑOS</a:t>
            </a:r>
          </a:p>
          <a:p>
            <a:endParaRPr lang="es-ES_tradnl" sz="1300" b="1" dirty="0">
              <a:latin typeface="Arial" panose="020B0604020202020204" pitchFamily="34" charset="0"/>
              <a:cs typeface="Arial" panose="020B0604020202020204" pitchFamily="34" charset="0"/>
            </a:endParaRPr>
          </a:p>
          <a:p>
            <a:r>
              <a:rPr lang="es-ES_tradnl" sz="1300" b="1" dirty="0">
                <a:latin typeface="Arial" panose="020B0604020202020204" pitchFamily="34" charset="0"/>
                <a:cs typeface="Arial" panose="020B0604020202020204" pitchFamily="34" charset="0"/>
              </a:rPr>
              <a:t>Los niños/as muy pequeños/as tienen una capacidad limitada para comprender decisiones complejas relacionadas con su cuidado y/o tratamiento.</a:t>
            </a:r>
          </a:p>
        </p:txBody>
      </p:sp>
      <p:sp>
        <p:nvSpPr>
          <p:cNvPr id="9" name="TextBox 8">
            <a:extLst>
              <a:ext uri="{FF2B5EF4-FFF2-40B4-BE49-F238E27FC236}">
                <a16:creationId xmlns:a16="http://schemas.microsoft.com/office/drawing/2014/main" id="{5914437D-622F-BE1C-521A-84DE4531B4F3}"/>
              </a:ext>
            </a:extLst>
          </p:cNvPr>
          <p:cNvSpPr txBox="1"/>
          <p:nvPr/>
        </p:nvSpPr>
        <p:spPr>
          <a:xfrm>
            <a:off x="1692797" y="3045163"/>
            <a:ext cx="4272714" cy="3293209"/>
          </a:xfrm>
          <a:prstGeom prst="rect">
            <a:avLst/>
          </a:prstGeom>
          <a:noFill/>
        </p:spPr>
        <p:txBody>
          <a:bodyPr wrap="square" rtlCol="0">
            <a:spAutoFit/>
          </a:bodyPr>
          <a:lstStyle/>
          <a:p>
            <a:r>
              <a:rPr lang="es-ES_tradnl" sz="1300" b="1" dirty="0">
                <a:solidFill>
                  <a:schemeClr val="accent1"/>
                </a:solidFill>
                <a:latin typeface="Arial" panose="020B0604020202020204" pitchFamily="34" charset="0"/>
                <a:cs typeface="Arial" panose="020B0604020202020204" pitchFamily="34" charset="0"/>
              </a:rPr>
              <a:t>ASENTIMIENTO INFORMADO DEL MENOR</a:t>
            </a:r>
          </a:p>
          <a:p>
            <a:r>
              <a:rPr lang="es-ES_tradnl" sz="1300" dirty="0">
                <a:latin typeface="Arial" panose="020B0604020202020204" pitchFamily="34" charset="0"/>
                <a:cs typeface="Arial" panose="020B0604020202020204" pitchFamily="34" charset="0"/>
              </a:rPr>
              <a:t>Explicar al menor lo que está ocurriendo de forma sencilla y adecuada. Obtener el asentimiento verbal para las decisiones más sencillas que puedan comprender. Esto debe quedar documentado en el formulario de consentimiento informado</a:t>
            </a:r>
          </a:p>
          <a:p>
            <a:endParaRPr lang="es-ES_tradnl" sz="1300" dirty="0">
              <a:latin typeface="Arial" panose="020B0604020202020204" pitchFamily="34" charset="0"/>
              <a:cs typeface="Arial" panose="020B0604020202020204" pitchFamily="34" charset="0"/>
            </a:endParaRPr>
          </a:p>
          <a:p>
            <a:r>
              <a:rPr lang="es-ES_tradnl" sz="1300" b="1" dirty="0">
                <a:solidFill>
                  <a:schemeClr val="accent1"/>
                </a:solidFill>
                <a:latin typeface="Arial" panose="020B0604020202020204" pitchFamily="34" charset="0"/>
                <a:cs typeface="Arial" panose="020B0604020202020204" pitchFamily="34" charset="0"/>
              </a:rPr>
              <a:t>CONSENTIMIENTO INFORMADO DE LOS PADRES / CUIDADORES</a:t>
            </a:r>
          </a:p>
          <a:p>
            <a:r>
              <a:rPr lang="es-ES_tradnl" sz="1300" dirty="0">
                <a:latin typeface="Arial" panose="020B0604020202020204" pitchFamily="34" charset="0"/>
                <a:cs typeface="Arial" panose="020B0604020202020204" pitchFamily="34" charset="0"/>
              </a:rPr>
              <a:t>Obtener el consentimiento de los padres o cuidadores del menor o de otro adulto de confianza por escrito. Si no están presentes estas personas, es posible que usted tenga que dar su consentimiento en nombre del menor y en función de su interés superior. Esto debe quedar documentado en el formulario de consentimiento informado.</a:t>
            </a:r>
          </a:p>
        </p:txBody>
      </p:sp>
      <p:grpSp>
        <p:nvGrpSpPr>
          <p:cNvPr id="13" name="Group 12">
            <a:extLst>
              <a:ext uri="{FF2B5EF4-FFF2-40B4-BE49-F238E27FC236}">
                <a16:creationId xmlns:a16="http://schemas.microsoft.com/office/drawing/2014/main" id="{DD781553-0ECA-D418-C3E1-E8FCE808176D}"/>
              </a:ext>
            </a:extLst>
          </p:cNvPr>
          <p:cNvGrpSpPr/>
          <p:nvPr/>
        </p:nvGrpSpPr>
        <p:grpSpPr>
          <a:xfrm>
            <a:off x="638707" y="4618309"/>
            <a:ext cx="765913" cy="903217"/>
            <a:chOff x="8440399" y="3758191"/>
            <a:chExt cx="693208" cy="817478"/>
          </a:xfrm>
        </p:grpSpPr>
        <p:grpSp>
          <p:nvGrpSpPr>
            <p:cNvPr id="14" name="Group 13">
              <a:extLst>
                <a:ext uri="{FF2B5EF4-FFF2-40B4-BE49-F238E27FC236}">
                  <a16:creationId xmlns:a16="http://schemas.microsoft.com/office/drawing/2014/main" id="{D0352BA8-13C5-1745-78B2-274D11F7FAAF}"/>
                </a:ext>
              </a:extLst>
            </p:cNvPr>
            <p:cNvGrpSpPr/>
            <p:nvPr/>
          </p:nvGrpSpPr>
          <p:grpSpPr>
            <a:xfrm>
              <a:off x="8880158" y="3758191"/>
              <a:ext cx="253449" cy="817478"/>
              <a:chOff x="4107675" y="1684320"/>
              <a:chExt cx="350098" cy="1129211"/>
            </a:xfrm>
            <a:solidFill>
              <a:schemeClr val="accent1"/>
            </a:solidFill>
          </p:grpSpPr>
          <p:sp>
            <p:nvSpPr>
              <p:cNvPr id="20" name="Round Same Side Corner Rectangle 21">
                <a:extLst>
                  <a:ext uri="{FF2B5EF4-FFF2-40B4-BE49-F238E27FC236}">
                    <a16:creationId xmlns:a16="http://schemas.microsoft.com/office/drawing/2014/main" id="{9732B0C1-720A-E32B-45B6-B2829DF5B030}"/>
                  </a:ext>
                </a:extLst>
              </p:cNvPr>
              <p:cNvSpPr/>
              <p:nvPr/>
            </p:nvSpPr>
            <p:spPr>
              <a:xfrm>
                <a:off x="4107675"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Oval 20">
                <a:extLst>
                  <a:ext uri="{FF2B5EF4-FFF2-40B4-BE49-F238E27FC236}">
                    <a16:creationId xmlns:a16="http://schemas.microsoft.com/office/drawing/2014/main" id="{BBFD8D5F-9DA1-CF2D-2716-557AA4D61178}"/>
                  </a:ext>
                </a:extLst>
              </p:cNvPr>
              <p:cNvSpPr/>
              <p:nvPr/>
            </p:nvSpPr>
            <p:spPr>
              <a:xfrm>
                <a:off x="4126467"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5" name="Group 14">
              <a:extLst>
                <a:ext uri="{FF2B5EF4-FFF2-40B4-BE49-F238E27FC236}">
                  <a16:creationId xmlns:a16="http://schemas.microsoft.com/office/drawing/2014/main" id="{95C764B0-1833-FA1A-7AF9-1848C8040666}"/>
                </a:ext>
              </a:extLst>
            </p:cNvPr>
            <p:cNvGrpSpPr/>
            <p:nvPr/>
          </p:nvGrpSpPr>
          <p:grpSpPr>
            <a:xfrm>
              <a:off x="8440399" y="3758191"/>
              <a:ext cx="363228" cy="817478"/>
              <a:chOff x="3000654" y="1516217"/>
              <a:chExt cx="245039" cy="551483"/>
            </a:xfrm>
            <a:solidFill>
              <a:schemeClr val="accent1"/>
            </a:solidFill>
          </p:grpSpPr>
          <p:grpSp>
            <p:nvGrpSpPr>
              <p:cNvPr id="16" name="Group 15">
                <a:extLst>
                  <a:ext uri="{FF2B5EF4-FFF2-40B4-BE49-F238E27FC236}">
                    <a16:creationId xmlns:a16="http://schemas.microsoft.com/office/drawing/2014/main" id="{DE540C48-95EA-C85F-219E-2E8F9E8A7B6A}"/>
                  </a:ext>
                </a:extLst>
              </p:cNvPr>
              <p:cNvGrpSpPr/>
              <p:nvPr/>
            </p:nvGrpSpPr>
            <p:grpSpPr>
              <a:xfrm>
                <a:off x="3036509" y="1516217"/>
                <a:ext cx="172158" cy="551483"/>
                <a:chOff x="4043172" y="1684320"/>
                <a:chExt cx="352508" cy="1129211"/>
              </a:xfrm>
              <a:grpFill/>
            </p:grpSpPr>
            <p:sp>
              <p:nvSpPr>
                <p:cNvPr id="18" name="Round Same Side Corner Rectangle 21">
                  <a:extLst>
                    <a:ext uri="{FF2B5EF4-FFF2-40B4-BE49-F238E27FC236}">
                      <a16:creationId xmlns:a16="http://schemas.microsoft.com/office/drawing/2014/main" id="{FEEE412F-20EB-261F-9B07-5B15118EBA44}"/>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Oval 18">
                  <a:extLst>
                    <a:ext uri="{FF2B5EF4-FFF2-40B4-BE49-F238E27FC236}">
                      <a16:creationId xmlns:a16="http://schemas.microsoft.com/office/drawing/2014/main" id="{489BA8DE-B2AC-88BA-758F-938148DA85C1}"/>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17" name="Flowchart: Manual Operation 16">
                <a:extLst>
                  <a:ext uri="{FF2B5EF4-FFF2-40B4-BE49-F238E27FC236}">
                    <a16:creationId xmlns:a16="http://schemas.microsoft.com/office/drawing/2014/main" id="{C763435F-000B-E4C7-D0C1-6FC0F094B21A}"/>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grpSp>
        <p:nvGrpSpPr>
          <p:cNvPr id="25" name="Group 24">
            <a:extLst>
              <a:ext uri="{FF2B5EF4-FFF2-40B4-BE49-F238E27FC236}">
                <a16:creationId xmlns:a16="http://schemas.microsoft.com/office/drawing/2014/main" id="{AB1C4693-B885-89CC-D4B9-28DF21DA627F}"/>
              </a:ext>
            </a:extLst>
          </p:cNvPr>
          <p:cNvGrpSpPr/>
          <p:nvPr/>
        </p:nvGrpSpPr>
        <p:grpSpPr>
          <a:xfrm>
            <a:off x="868631" y="3418025"/>
            <a:ext cx="221517" cy="411954"/>
            <a:chOff x="8225553" y="3000145"/>
            <a:chExt cx="221517" cy="411954"/>
          </a:xfrm>
          <a:solidFill>
            <a:schemeClr val="accent1"/>
          </a:solidFill>
        </p:grpSpPr>
        <p:sp>
          <p:nvSpPr>
            <p:cNvPr id="23" name="Round Same Side Corner Rectangle 46">
              <a:extLst>
                <a:ext uri="{FF2B5EF4-FFF2-40B4-BE49-F238E27FC236}">
                  <a16:creationId xmlns:a16="http://schemas.microsoft.com/office/drawing/2014/main" id="{F542C95B-3E69-8D24-46AE-1CE13AB12A45}"/>
                </a:ext>
              </a:extLst>
            </p:cNvPr>
            <p:cNvSpPr/>
            <p:nvPr/>
          </p:nvSpPr>
          <p:spPr>
            <a:xfrm>
              <a:off x="8227177" y="3259708"/>
              <a:ext cx="219027" cy="152391"/>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Oval 23">
              <a:extLst>
                <a:ext uri="{FF2B5EF4-FFF2-40B4-BE49-F238E27FC236}">
                  <a16:creationId xmlns:a16="http://schemas.microsoft.com/office/drawing/2014/main" id="{905097CA-68DF-D7CC-6FBD-C5A5D4F9FD12}"/>
                </a:ext>
              </a:extLst>
            </p:cNvPr>
            <p:cNvSpPr/>
            <p:nvPr/>
          </p:nvSpPr>
          <p:spPr>
            <a:xfrm>
              <a:off x="8225553" y="3000145"/>
              <a:ext cx="221517" cy="22151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sp>
        <p:nvSpPr>
          <p:cNvPr id="40" name="TextBox 39">
            <a:extLst>
              <a:ext uri="{FF2B5EF4-FFF2-40B4-BE49-F238E27FC236}">
                <a16:creationId xmlns:a16="http://schemas.microsoft.com/office/drawing/2014/main" id="{FDD7F857-01EA-6838-FD60-B937F0C9E691}"/>
              </a:ext>
            </a:extLst>
          </p:cNvPr>
          <p:cNvSpPr txBox="1"/>
          <p:nvPr/>
        </p:nvSpPr>
        <p:spPr>
          <a:xfrm>
            <a:off x="6242802" y="1442535"/>
            <a:ext cx="5310491" cy="1549360"/>
          </a:xfrm>
          <a:prstGeom prst="roundRect">
            <a:avLst/>
          </a:prstGeom>
          <a:solidFill>
            <a:schemeClr val="accent1">
              <a:lumMod val="20000"/>
              <a:lumOff val="80000"/>
            </a:schemeClr>
          </a:solidFill>
        </p:spPr>
        <p:txBody>
          <a:bodyPr wrap="square" rtlCol="0">
            <a:spAutoFit/>
          </a:bodyPr>
          <a:lstStyle/>
          <a:p>
            <a:r>
              <a:rPr lang="es-ES_tradnl" sz="2000" b="1" dirty="0">
                <a:latin typeface="Arial" panose="020B0604020202020204" pitchFamily="34" charset="0"/>
                <a:cs typeface="Arial" panose="020B0604020202020204" pitchFamily="34" charset="0"/>
              </a:rPr>
              <a:t>6-11 AÑOS</a:t>
            </a:r>
          </a:p>
          <a:p>
            <a:endParaRPr lang="es-ES_tradnl" sz="1300" b="1" dirty="0">
              <a:latin typeface="Arial" panose="020B0604020202020204" pitchFamily="34" charset="0"/>
              <a:cs typeface="Arial" panose="020B0604020202020204" pitchFamily="34" charset="0"/>
            </a:endParaRPr>
          </a:p>
          <a:p>
            <a:r>
              <a:rPr lang="es-ES_tradnl" sz="1300" b="1" dirty="0">
                <a:latin typeface="Arial" panose="020B0604020202020204" pitchFamily="34" charset="0"/>
                <a:cs typeface="Arial" panose="020B0604020202020204" pitchFamily="34" charset="0"/>
              </a:rPr>
              <a:t>Por lo general, los niños/as de estas edades no pueden dar su consentimiento de forma legal. No obstante, pueden hacerlo con conocimiento de causa o indicar su "voluntad" de participar en los servicios de gestión de casos. </a:t>
            </a:r>
          </a:p>
        </p:txBody>
      </p:sp>
      <p:sp>
        <p:nvSpPr>
          <p:cNvPr id="41" name="TextBox 40">
            <a:extLst>
              <a:ext uri="{FF2B5EF4-FFF2-40B4-BE49-F238E27FC236}">
                <a16:creationId xmlns:a16="http://schemas.microsoft.com/office/drawing/2014/main" id="{608C60F6-0594-8503-E430-0E7E8C5B358E}"/>
              </a:ext>
            </a:extLst>
          </p:cNvPr>
          <p:cNvSpPr txBox="1"/>
          <p:nvPr/>
        </p:nvSpPr>
        <p:spPr>
          <a:xfrm>
            <a:off x="7143998" y="3101496"/>
            <a:ext cx="4630453" cy="3493264"/>
          </a:xfrm>
          <a:prstGeom prst="rect">
            <a:avLst/>
          </a:prstGeom>
          <a:noFill/>
        </p:spPr>
        <p:txBody>
          <a:bodyPr wrap="square" rtlCol="0">
            <a:spAutoFit/>
          </a:bodyPr>
          <a:lstStyle/>
          <a:p>
            <a:r>
              <a:rPr lang="es-ES_tradnl" sz="1300" b="1" dirty="0">
                <a:solidFill>
                  <a:schemeClr val="accent1"/>
                </a:solidFill>
                <a:latin typeface="Arial" panose="020B0604020202020204" pitchFamily="34" charset="0"/>
                <a:cs typeface="Arial" panose="020B0604020202020204" pitchFamily="34" charset="0"/>
              </a:rPr>
              <a:t>ASENTIMIENTO INFORMADO DEL MENOR</a:t>
            </a:r>
          </a:p>
          <a:p>
            <a:r>
              <a:rPr lang="es-ES_tradnl" sz="1300" dirty="0">
                <a:latin typeface="Arial" panose="020B0604020202020204" pitchFamily="34" charset="0"/>
                <a:cs typeface="Arial" panose="020B0604020202020204" pitchFamily="34" charset="0"/>
              </a:rPr>
              <a:t>Obtener el asentimiento verbal para proceder con los servicios. Involucrar al menor en la toma de decisiones y pedir su opinión tras explicarle lo que está ocurriendo y los pros y los contras de las distintas opciones. Esto debe quedar documentado en el formulario de consentimiento informado</a:t>
            </a:r>
          </a:p>
          <a:p>
            <a:endParaRPr lang="es-ES_tradnl" sz="1300" b="1" dirty="0">
              <a:solidFill>
                <a:schemeClr val="accent1"/>
              </a:solidFill>
              <a:latin typeface="Arial" panose="020B0604020202020204" pitchFamily="34" charset="0"/>
              <a:cs typeface="Arial" panose="020B0604020202020204" pitchFamily="34" charset="0"/>
            </a:endParaRPr>
          </a:p>
          <a:p>
            <a:r>
              <a:rPr lang="es-ES_tradnl" sz="1300" b="1" dirty="0">
                <a:solidFill>
                  <a:schemeClr val="accent1"/>
                </a:solidFill>
                <a:latin typeface="Arial" panose="020B0604020202020204" pitchFamily="34" charset="0"/>
                <a:cs typeface="Arial" panose="020B0604020202020204" pitchFamily="34" charset="0"/>
              </a:rPr>
              <a:t>CONSENTIMIENTO INFORMADO DE LOS PADRES / CUIDADORES</a:t>
            </a:r>
          </a:p>
          <a:p>
            <a:r>
              <a:rPr lang="es-ES_tradnl" sz="1300" dirty="0">
                <a:latin typeface="Arial" panose="020B0604020202020204" pitchFamily="34" charset="0"/>
                <a:cs typeface="Arial" panose="020B0604020202020204" pitchFamily="34" charset="0"/>
              </a:rPr>
              <a:t>Además del consentimiento informado del menor, es necesario obtener el consentimiento de los padres/cuidadores o de otro adulto de confianza por escrito. Si no están presentes estas personas, es posible que usted tenga que dar su consentimiento en nombre del menor y en función de su interés superior. Esto debe quedar documentado en el formulario de consentimiento informado.</a:t>
            </a:r>
          </a:p>
        </p:txBody>
      </p:sp>
      <p:grpSp>
        <p:nvGrpSpPr>
          <p:cNvPr id="42" name="Group 41">
            <a:extLst>
              <a:ext uri="{FF2B5EF4-FFF2-40B4-BE49-F238E27FC236}">
                <a16:creationId xmlns:a16="http://schemas.microsoft.com/office/drawing/2014/main" id="{DFFE9316-A820-7A40-4931-7800927B80B6}"/>
              </a:ext>
            </a:extLst>
          </p:cNvPr>
          <p:cNvGrpSpPr/>
          <p:nvPr/>
        </p:nvGrpSpPr>
        <p:grpSpPr>
          <a:xfrm>
            <a:off x="6220198" y="4618309"/>
            <a:ext cx="765913" cy="903217"/>
            <a:chOff x="8440399" y="3758191"/>
            <a:chExt cx="693208" cy="817478"/>
          </a:xfrm>
        </p:grpSpPr>
        <p:grpSp>
          <p:nvGrpSpPr>
            <p:cNvPr id="43" name="Group 42">
              <a:extLst>
                <a:ext uri="{FF2B5EF4-FFF2-40B4-BE49-F238E27FC236}">
                  <a16:creationId xmlns:a16="http://schemas.microsoft.com/office/drawing/2014/main" id="{720842EC-C174-AB43-4148-156CB7DCC385}"/>
                </a:ext>
              </a:extLst>
            </p:cNvPr>
            <p:cNvGrpSpPr/>
            <p:nvPr/>
          </p:nvGrpSpPr>
          <p:grpSpPr>
            <a:xfrm>
              <a:off x="8880158" y="3758191"/>
              <a:ext cx="253449" cy="817478"/>
              <a:chOff x="4107675" y="1684320"/>
              <a:chExt cx="350098" cy="1129211"/>
            </a:xfrm>
            <a:solidFill>
              <a:schemeClr val="accent1"/>
            </a:solidFill>
          </p:grpSpPr>
          <p:sp>
            <p:nvSpPr>
              <p:cNvPr id="49" name="Round Same Side Corner Rectangle 21">
                <a:extLst>
                  <a:ext uri="{FF2B5EF4-FFF2-40B4-BE49-F238E27FC236}">
                    <a16:creationId xmlns:a16="http://schemas.microsoft.com/office/drawing/2014/main" id="{670A200A-8F45-F6B8-146E-FC1808DEB934}"/>
                  </a:ext>
                </a:extLst>
              </p:cNvPr>
              <p:cNvSpPr/>
              <p:nvPr/>
            </p:nvSpPr>
            <p:spPr>
              <a:xfrm>
                <a:off x="4107675"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0" name="Oval 49">
                <a:extLst>
                  <a:ext uri="{FF2B5EF4-FFF2-40B4-BE49-F238E27FC236}">
                    <a16:creationId xmlns:a16="http://schemas.microsoft.com/office/drawing/2014/main" id="{B1D94121-E7CB-A10C-47FF-368E7C0FB12A}"/>
                  </a:ext>
                </a:extLst>
              </p:cNvPr>
              <p:cNvSpPr/>
              <p:nvPr/>
            </p:nvSpPr>
            <p:spPr>
              <a:xfrm>
                <a:off x="4126467"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44" name="Group 43">
              <a:extLst>
                <a:ext uri="{FF2B5EF4-FFF2-40B4-BE49-F238E27FC236}">
                  <a16:creationId xmlns:a16="http://schemas.microsoft.com/office/drawing/2014/main" id="{5FAEA272-D6C0-F69D-901D-7E2B042D55DB}"/>
                </a:ext>
              </a:extLst>
            </p:cNvPr>
            <p:cNvGrpSpPr/>
            <p:nvPr/>
          </p:nvGrpSpPr>
          <p:grpSpPr>
            <a:xfrm>
              <a:off x="8440399" y="3758191"/>
              <a:ext cx="363228" cy="817478"/>
              <a:chOff x="3000654" y="1516217"/>
              <a:chExt cx="245039" cy="551483"/>
            </a:xfrm>
            <a:solidFill>
              <a:schemeClr val="accent1"/>
            </a:solidFill>
          </p:grpSpPr>
          <p:grpSp>
            <p:nvGrpSpPr>
              <p:cNvPr id="45" name="Group 44">
                <a:extLst>
                  <a:ext uri="{FF2B5EF4-FFF2-40B4-BE49-F238E27FC236}">
                    <a16:creationId xmlns:a16="http://schemas.microsoft.com/office/drawing/2014/main" id="{D22F2F12-72F8-239F-6AD2-73141450DBF1}"/>
                  </a:ext>
                </a:extLst>
              </p:cNvPr>
              <p:cNvGrpSpPr/>
              <p:nvPr/>
            </p:nvGrpSpPr>
            <p:grpSpPr>
              <a:xfrm>
                <a:off x="3036509" y="1516217"/>
                <a:ext cx="172158" cy="551483"/>
                <a:chOff x="4043172" y="1684320"/>
                <a:chExt cx="352508" cy="1129211"/>
              </a:xfrm>
              <a:grpFill/>
            </p:grpSpPr>
            <p:sp>
              <p:nvSpPr>
                <p:cNvPr id="47" name="Round Same Side Corner Rectangle 21">
                  <a:extLst>
                    <a:ext uri="{FF2B5EF4-FFF2-40B4-BE49-F238E27FC236}">
                      <a16:creationId xmlns:a16="http://schemas.microsoft.com/office/drawing/2014/main" id="{87FF67AE-2BDC-A002-3434-5D4403446145}"/>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8" name="Oval 47">
                  <a:extLst>
                    <a:ext uri="{FF2B5EF4-FFF2-40B4-BE49-F238E27FC236}">
                      <a16:creationId xmlns:a16="http://schemas.microsoft.com/office/drawing/2014/main" id="{2F29AAE0-7F38-B325-FF53-AF48D17D4491}"/>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46" name="Flowchart: Manual Operation 45">
                <a:extLst>
                  <a:ext uri="{FF2B5EF4-FFF2-40B4-BE49-F238E27FC236}">
                    <a16:creationId xmlns:a16="http://schemas.microsoft.com/office/drawing/2014/main" id="{3EEFD2B5-CF03-902C-61AA-7B112095BE24}"/>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grpSp>
        <p:nvGrpSpPr>
          <p:cNvPr id="51" name="Group 50">
            <a:extLst>
              <a:ext uri="{FF2B5EF4-FFF2-40B4-BE49-F238E27FC236}">
                <a16:creationId xmlns:a16="http://schemas.microsoft.com/office/drawing/2014/main" id="{AFB314A0-F86D-6C33-88E8-B79240291762}"/>
              </a:ext>
            </a:extLst>
          </p:cNvPr>
          <p:cNvGrpSpPr/>
          <p:nvPr/>
        </p:nvGrpSpPr>
        <p:grpSpPr>
          <a:xfrm>
            <a:off x="6510763" y="3361176"/>
            <a:ext cx="221517" cy="522632"/>
            <a:chOff x="8225553" y="3000145"/>
            <a:chExt cx="221517" cy="522632"/>
          </a:xfrm>
          <a:solidFill>
            <a:schemeClr val="accent1"/>
          </a:solidFill>
        </p:grpSpPr>
        <p:sp>
          <p:nvSpPr>
            <p:cNvPr id="52" name="Round Same Side Corner Rectangle 46">
              <a:extLst>
                <a:ext uri="{FF2B5EF4-FFF2-40B4-BE49-F238E27FC236}">
                  <a16:creationId xmlns:a16="http://schemas.microsoft.com/office/drawing/2014/main" id="{24546609-CA52-8D88-2760-D550DF5BC7B5}"/>
                </a:ext>
              </a:extLst>
            </p:cNvPr>
            <p:cNvSpPr/>
            <p:nvPr/>
          </p:nvSpPr>
          <p:spPr>
            <a:xfrm>
              <a:off x="8227177" y="3259708"/>
              <a:ext cx="219893" cy="263069"/>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3" name="Oval 52">
              <a:extLst>
                <a:ext uri="{FF2B5EF4-FFF2-40B4-BE49-F238E27FC236}">
                  <a16:creationId xmlns:a16="http://schemas.microsoft.com/office/drawing/2014/main" id="{9B2EA4E2-F3BD-1C7B-8B14-74296549B75B}"/>
                </a:ext>
              </a:extLst>
            </p:cNvPr>
            <p:cNvSpPr/>
            <p:nvPr/>
          </p:nvSpPr>
          <p:spPr>
            <a:xfrm>
              <a:off x="8225553" y="3000145"/>
              <a:ext cx="221517" cy="22151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nvGrpSpPr>
          <p:cNvPr id="2" name="Group 1">
            <a:extLst>
              <a:ext uri="{FF2B5EF4-FFF2-40B4-BE49-F238E27FC236}">
                <a16:creationId xmlns:a16="http://schemas.microsoft.com/office/drawing/2014/main" id="{833D4D61-98CC-00E4-F368-B58AF4846FC7}"/>
              </a:ext>
            </a:extLst>
          </p:cNvPr>
          <p:cNvGrpSpPr/>
          <p:nvPr/>
        </p:nvGrpSpPr>
        <p:grpSpPr>
          <a:xfrm>
            <a:off x="10228983" y="337468"/>
            <a:ext cx="1587872" cy="1368854"/>
            <a:chOff x="10228983" y="337468"/>
            <a:chExt cx="1587872" cy="1368854"/>
          </a:xfrm>
        </p:grpSpPr>
        <p:sp>
          <p:nvSpPr>
            <p:cNvPr id="3" name="Hexagon 2">
              <a:extLst>
                <a:ext uri="{FF2B5EF4-FFF2-40B4-BE49-F238E27FC236}">
                  <a16:creationId xmlns:a16="http://schemas.microsoft.com/office/drawing/2014/main" id="{0DDC5B40-0357-639D-C6E7-3DE99F745B27}"/>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4" name="Group 3">
              <a:extLst>
                <a:ext uri="{FF2B5EF4-FFF2-40B4-BE49-F238E27FC236}">
                  <a16:creationId xmlns:a16="http://schemas.microsoft.com/office/drawing/2014/main" id="{3355B28B-F80F-1D5B-D21F-672C3D53BA93}"/>
                </a:ext>
              </a:extLst>
            </p:cNvPr>
            <p:cNvGrpSpPr/>
            <p:nvPr/>
          </p:nvGrpSpPr>
          <p:grpSpPr>
            <a:xfrm>
              <a:off x="10621771" y="762700"/>
              <a:ext cx="562136" cy="634675"/>
              <a:chOff x="760175" y="830142"/>
              <a:chExt cx="867619" cy="979579"/>
            </a:xfrm>
          </p:grpSpPr>
          <p:sp>
            <p:nvSpPr>
              <p:cNvPr id="11" name="Rectangle 10">
                <a:extLst>
                  <a:ext uri="{FF2B5EF4-FFF2-40B4-BE49-F238E27FC236}">
                    <a16:creationId xmlns:a16="http://schemas.microsoft.com/office/drawing/2014/main" id="{60D7DDCE-D360-A086-4F09-09D0DA78993C}"/>
                  </a:ext>
                </a:extLst>
              </p:cNvPr>
              <p:cNvSpPr/>
              <p:nvPr/>
            </p:nvSpPr>
            <p:spPr>
              <a:xfrm>
                <a:off x="864636" y="830142"/>
                <a:ext cx="763158" cy="979577"/>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accent1"/>
                    </a:solidFill>
                    <a:latin typeface="Arial" panose="020B0604020202020204" pitchFamily="34" charset="0"/>
                    <a:cs typeface="Arial" panose="020B0604020202020204" pitchFamily="34" charset="0"/>
                  </a:rPr>
                  <a:t>95</a:t>
                </a:r>
              </a:p>
            </p:txBody>
          </p:sp>
          <p:sp>
            <p:nvSpPr>
              <p:cNvPr id="12" name="Rectangle 11">
                <a:extLst>
                  <a:ext uri="{FF2B5EF4-FFF2-40B4-BE49-F238E27FC236}">
                    <a16:creationId xmlns:a16="http://schemas.microsoft.com/office/drawing/2014/main" id="{8214C5A0-8985-01E9-DAD0-C1FC6D8836E8}"/>
                  </a:ext>
                </a:extLst>
              </p:cNvPr>
              <p:cNvSpPr/>
              <p:nvPr/>
            </p:nvSpPr>
            <p:spPr>
              <a:xfrm>
                <a:off x="760175" y="830144"/>
                <a:ext cx="149292" cy="9795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6" name="Group 5">
              <a:extLst>
                <a:ext uri="{FF2B5EF4-FFF2-40B4-BE49-F238E27FC236}">
                  <a16:creationId xmlns:a16="http://schemas.microsoft.com/office/drawing/2014/main" id="{5BB15890-A125-6182-2686-24A38A7B60D0}"/>
                </a:ext>
              </a:extLst>
            </p:cNvPr>
            <p:cNvGrpSpPr/>
            <p:nvPr/>
          </p:nvGrpSpPr>
          <p:grpSpPr>
            <a:xfrm>
              <a:off x="11325415" y="762701"/>
              <a:ext cx="182192" cy="634674"/>
              <a:chOff x="2121762" y="2323619"/>
              <a:chExt cx="200378" cy="825210"/>
            </a:xfrm>
          </p:grpSpPr>
          <p:sp>
            <p:nvSpPr>
              <p:cNvPr id="7" name="Isosceles Triangle 6">
                <a:extLst>
                  <a:ext uri="{FF2B5EF4-FFF2-40B4-BE49-F238E27FC236}">
                    <a16:creationId xmlns:a16="http://schemas.microsoft.com/office/drawing/2014/main" id="{C25A5704-7DB8-1ACF-8D3F-43E3EEA92CC7}"/>
                  </a:ext>
                </a:extLst>
              </p:cNvPr>
              <p:cNvSpPr/>
              <p:nvPr/>
            </p:nvSpPr>
            <p:spPr>
              <a:xfrm>
                <a:off x="2121763" y="2323619"/>
                <a:ext cx="200377" cy="172739"/>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Rectangle 9">
                <a:extLst>
                  <a:ext uri="{FF2B5EF4-FFF2-40B4-BE49-F238E27FC236}">
                    <a16:creationId xmlns:a16="http://schemas.microsoft.com/office/drawing/2014/main" id="{4E1070BC-1638-D6CE-8A43-B9A48E1513FA}"/>
                  </a:ext>
                </a:extLst>
              </p:cNvPr>
              <p:cNvSpPr/>
              <p:nvPr/>
            </p:nvSpPr>
            <p:spPr>
              <a:xfrm>
                <a:off x="2121762" y="2496169"/>
                <a:ext cx="200377" cy="65266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24058580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4B5CFF3-1AFC-E85C-64E2-0D5414B88E96}"/>
              </a:ext>
            </a:extLst>
          </p:cNvPr>
          <p:cNvSpPr>
            <a:spLocks noGrp="1"/>
          </p:cNvSpPr>
          <p:nvPr>
            <p:ph type="title"/>
          </p:nvPr>
        </p:nvSpPr>
        <p:spPr/>
        <p:txBody>
          <a:bodyPr>
            <a:normAutofit/>
          </a:bodyPr>
          <a:lstStyle/>
          <a:p>
            <a:pPr algn="l"/>
            <a:r>
              <a:rPr lang="es-ES_tradnl" sz="2400"/>
              <a:t>Asentimiento y consentimiento informado en función de la edad</a:t>
            </a:r>
          </a:p>
        </p:txBody>
      </p:sp>
      <p:sp>
        <p:nvSpPr>
          <p:cNvPr id="8" name="TextBox 7">
            <a:extLst>
              <a:ext uri="{FF2B5EF4-FFF2-40B4-BE49-F238E27FC236}">
                <a16:creationId xmlns:a16="http://schemas.microsoft.com/office/drawing/2014/main" id="{45627982-ADB7-4B1A-73FE-6A95B1FC8541}"/>
              </a:ext>
            </a:extLst>
          </p:cNvPr>
          <p:cNvSpPr txBox="1"/>
          <p:nvPr/>
        </p:nvSpPr>
        <p:spPr>
          <a:xfrm>
            <a:off x="638707" y="1371456"/>
            <a:ext cx="5070922" cy="1787723"/>
          </a:xfrm>
          <a:prstGeom prst="roundRect">
            <a:avLst/>
          </a:prstGeom>
          <a:solidFill>
            <a:schemeClr val="accent1">
              <a:lumMod val="20000"/>
              <a:lumOff val="80000"/>
            </a:schemeClr>
          </a:solidFill>
        </p:spPr>
        <p:txBody>
          <a:bodyPr wrap="square" rtlCol="0">
            <a:spAutoFit/>
          </a:bodyPr>
          <a:lstStyle/>
          <a:p>
            <a:r>
              <a:rPr lang="es-ES_tradnl" sz="2000" b="1" dirty="0">
                <a:latin typeface="Arial" panose="020B0604020202020204" pitchFamily="34" charset="0"/>
                <a:cs typeface="Arial" panose="020B0604020202020204" pitchFamily="34" charset="0"/>
              </a:rPr>
              <a:t>11-14 AÑOS</a:t>
            </a:r>
          </a:p>
          <a:p>
            <a:endParaRPr lang="es-ES_tradnl" sz="1400" b="1" dirty="0">
              <a:latin typeface="Arial" panose="020B0604020202020204" pitchFamily="34" charset="0"/>
              <a:cs typeface="Arial" panose="020B0604020202020204" pitchFamily="34" charset="0"/>
            </a:endParaRPr>
          </a:p>
          <a:p>
            <a:r>
              <a:rPr lang="es-ES_tradnl" sz="1300" b="1" dirty="0">
                <a:latin typeface="Arial" panose="020B0604020202020204" pitchFamily="34" charset="0"/>
                <a:cs typeface="Arial" panose="020B0604020202020204" pitchFamily="34" charset="0"/>
              </a:rPr>
              <a:t>Por lo general, los menores de estas edades no pueden dar su consentimiento legal, pero pueden dar su asentimiento para participar en los servicios de gestión de casos en función de sus facultades y en las decisiones relativas a su cuidado</a:t>
            </a:r>
          </a:p>
        </p:txBody>
      </p:sp>
      <p:sp>
        <p:nvSpPr>
          <p:cNvPr id="9" name="TextBox 8">
            <a:extLst>
              <a:ext uri="{FF2B5EF4-FFF2-40B4-BE49-F238E27FC236}">
                <a16:creationId xmlns:a16="http://schemas.microsoft.com/office/drawing/2014/main" id="{5914437D-622F-BE1C-521A-84DE4531B4F3}"/>
              </a:ext>
            </a:extLst>
          </p:cNvPr>
          <p:cNvSpPr txBox="1"/>
          <p:nvPr/>
        </p:nvSpPr>
        <p:spPr>
          <a:xfrm>
            <a:off x="1613067" y="3292947"/>
            <a:ext cx="4612083" cy="2893100"/>
          </a:xfrm>
          <a:prstGeom prst="rect">
            <a:avLst/>
          </a:prstGeom>
          <a:noFill/>
        </p:spPr>
        <p:txBody>
          <a:bodyPr wrap="square" rtlCol="0">
            <a:spAutoFit/>
          </a:bodyPr>
          <a:lstStyle/>
          <a:p>
            <a:r>
              <a:rPr lang="es-ES_tradnl" sz="1300" b="1" dirty="0">
                <a:solidFill>
                  <a:schemeClr val="accent1"/>
                </a:solidFill>
                <a:latin typeface="Arial" panose="020B0604020202020204" pitchFamily="34" charset="0"/>
                <a:cs typeface="Arial" panose="020B0604020202020204" pitchFamily="34" charset="0"/>
              </a:rPr>
              <a:t>ASENTIMIENTO INFORMADO DEL MENOR</a:t>
            </a:r>
          </a:p>
          <a:p>
            <a:r>
              <a:rPr lang="es-ES_tradnl" sz="1300" dirty="0">
                <a:latin typeface="Arial" panose="020B0604020202020204" pitchFamily="34" charset="0"/>
                <a:cs typeface="Arial" panose="020B0604020202020204" pitchFamily="34" charset="0"/>
              </a:rPr>
              <a:t>Obtener el asentimiento verbal o escrito para proceder con los servicios y para tomar decisiones sobre la atención y los tratamientos. Esto debe quedar documentado en el formulario de consentimiento informado</a:t>
            </a:r>
          </a:p>
          <a:p>
            <a:endParaRPr lang="es-ES_tradnl" sz="1300" b="1" dirty="0">
              <a:solidFill>
                <a:schemeClr val="accent1"/>
              </a:solidFill>
              <a:latin typeface="Arial" panose="020B0604020202020204" pitchFamily="34" charset="0"/>
              <a:cs typeface="Arial" panose="020B0604020202020204" pitchFamily="34" charset="0"/>
            </a:endParaRPr>
          </a:p>
          <a:p>
            <a:r>
              <a:rPr lang="es-ES_tradnl" sz="1300" b="1" dirty="0">
                <a:solidFill>
                  <a:schemeClr val="accent1"/>
                </a:solidFill>
                <a:latin typeface="Arial" panose="020B0604020202020204" pitchFamily="34" charset="0"/>
                <a:cs typeface="Arial" panose="020B0604020202020204" pitchFamily="34" charset="0"/>
              </a:rPr>
              <a:t>CONSENTIMIENTO INFORMADO DE LOS PADRES / CUIDADORES</a:t>
            </a:r>
          </a:p>
          <a:p>
            <a:r>
              <a:rPr lang="es-ES_tradnl" sz="1300" dirty="0">
                <a:latin typeface="Arial" panose="020B0604020202020204" pitchFamily="34" charset="0"/>
                <a:cs typeface="Arial" panose="020B0604020202020204" pitchFamily="34" charset="0"/>
              </a:rPr>
              <a:t>Obtener el consentimiento de los padres o cuidadores del menor o de otro adulto de confianza por escrito. Si no están presentes, es posible que usted tenga que dar su consentimiento en nombre del menor en función de su interés superior. Esto debe quedar documentado en el formulario de consentimiento informado</a:t>
            </a:r>
          </a:p>
        </p:txBody>
      </p:sp>
      <p:grpSp>
        <p:nvGrpSpPr>
          <p:cNvPr id="13" name="Group 12">
            <a:extLst>
              <a:ext uri="{FF2B5EF4-FFF2-40B4-BE49-F238E27FC236}">
                <a16:creationId xmlns:a16="http://schemas.microsoft.com/office/drawing/2014/main" id="{DD781553-0ECA-D418-C3E1-E8FCE808176D}"/>
              </a:ext>
            </a:extLst>
          </p:cNvPr>
          <p:cNvGrpSpPr/>
          <p:nvPr/>
        </p:nvGrpSpPr>
        <p:grpSpPr>
          <a:xfrm>
            <a:off x="638707" y="4535809"/>
            <a:ext cx="765913" cy="903217"/>
            <a:chOff x="8440399" y="3758191"/>
            <a:chExt cx="693208" cy="817478"/>
          </a:xfrm>
        </p:grpSpPr>
        <p:grpSp>
          <p:nvGrpSpPr>
            <p:cNvPr id="14" name="Group 13">
              <a:extLst>
                <a:ext uri="{FF2B5EF4-FFF2-40B4-BE49-F238E27FC236}">
                  <a16:creationId xmlns:a16="http://schemas.microsoft.com/office/drawing/2014/main" id="{D0352BA8-13C5-1745-78B2-274D11F7FAAF}"/>
                </a:ext>
              </a:extLst>
            </p:cNvPr>
            <p:cNvGrpSpPr/>
            <p:nvPr/>
          </p:nvGrpSpPr>
          <p:grpSpPr>
            <a:xfrm>
              <a:off x="8880158" y="3758191"/>
              <a:ext cx="253449" cy="817478"/>
              <a:chOff x="4107675" y="1684320"/>
              <a:chExt cx="350098" cy="1129211"/>
            </a:xfrm>
            <a:solidFill>
              <a:schemeClr val="accent1"/>
            </a:solidFill>
          </p:grpSpPr>
          <p:sp>
            <p:nvSpPr>
              <p:cNvPr id="20" name="Round Same Side Corner Rectangle 21">
                <a:extLst>
                  <a:ext uri="{FF2B5EF4-FFF2-40B4-BE49-F238E27FC236}">
                    <a16:creationId xmlns:a16="http://schemas.microsoft.com/office/drawing/2014/main" id="{9732B0C1-720A-E32B-45B6-B2829DF5B030}"/>
                  </a:ext>
                </a:extLst>
              </p:cNvPr>
              <p:cNvSpPr/>
              <p:nvPr/>
            </p:nvSpPr>
            <p:spPr>
              <a:xfrm>
                <a:off x="4107675"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1" name="Oval 20">
                <a:extLst>
                  <a:ext uri="{FF2B5EF4-FFF2-40B4-BE49-F238E27FC236}">
                    <a16:creationId xmlns:a16="http://schemas.microsoft.com/office/drawing/2014/main" id="{BBFD8D5F-9DA1-CF2D-2716-557AA4D61178}"/>
                  </a:ext>
                </a:extLst>
              </p:cNvPr>
              <p:cNvSpPr/>
              <p:nvPr/>
            </p:nvSpPr>
            <p:spPr>
              <a:xfrm>
                <a:off x="4126467"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15" name="Group 14">
              <a:extLst>
                <a:ext uri="{FF2B5EF4-FFF2-40B4-BE49-F238E27FC236}">
                  <a16:creationId xmlns:a16="http://schemas.microsoft.com/office/drawing/2014/main" id="{95C764B0-1833-FA1A-7AF9-1848C8040666}"/>
                </a:ext>
              </a:extLst>
            </p:cNvPr>
            <p:cNvGrpSpPr/>
            <p:nvPr/>
          </p:nvGrpSpPr>
          <p:grpSpPr>
            <a:xfrm>
              <a:off x="8440399" y="3758191"/>
              <a:ext cx="363228" cy="817478"/>
              <a:chOff x="3000654" y="1516217"/>
              <a:chExt cx="245039" cy="551483"/>
            </a:xfrm>
            <a:solidFill>
              <a:schemeClr val="accent1"/>
            </a:solidFill>
          </p:grpSpPr>
          <p:grpSp>
            <p:nvGrpSpPr>
              <p:cNvPr id="16" name="Group 15">
                <a:extLst>
                  <a:ext uri="{FF2B5EF4-FFF2-40B4-BE49-F238E27FC236}">
                    <a16:creationId xmlns:a16="http://schemas.microsoft.com/office/drawing/2014/main" id="{DE540C48-95EA-C85F-219E-2E8F9E8A7B6A}"/>
                  </a:ext>
                </a:extLst>
              </p:cNvPr>
              <p:cNvGrpSpPr/>
              <p:nvPr/>
            </p:nvGrpSpPr>
            <p:grpSpPr>
              <a:xfrm>
                <a:off x="3036509" y="1516217"/>
                <a:ext cx="172158" cy="551483"/>
                <a:chOff x="4043172" y="1684320"/>
                <a:chExt cx="352508" cy="1129211"/>
              </a:xfrm>
              <a:grpFill/>
            </p:grpSpPr>
            <p:sp>
              <p:nvSpPr>
                <p:cNvPr id="18" name="Round Same Side Corner Rectangle 21">
                  <a:extLst>
                    <a:ext uri="{FF2B5EF4-FFF2-40B4-BE49-F238E27FC236}">
                      <a16:creationId xmlns:a16="http://schemas.microsoft.com/office/drawing/2014/main" id="{FEEE412F-20EB-261F-9B07-5B15118EBA44}"/>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9" name="Oval 18">
                  <a:extLst>
                    <a:ext uri="{FF2B5EF4-FFF2-40B4-BE49-F238E27FC236}">
                      <a16:creationId xmlns:a16="http://schemas.microsoft.com/office/drawing/2014/main" id="{489BA8DE-B2AC-88BA-758F-938148DA85C1}"/>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
            <p:nvSpPr>
              <p:cNvPr id="17" name="Flowchart: Manual Operation 16">
                <a:extLst>
                  <a:ext uri="{FF2B5EF4-FFF2-40B4-BE49-F238E27FC236}">
                    <a16:creationId xmlns:a16="http://schemas.microsoft.com/office/drawing/2014/main" id="{C763435F-000B-E4C7-D0C1-6FC0F094B21A}"/>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grpSp>
        <p:nvGrpSpPr>
          <p:cNvPr id="25" name="Group 24">
            <a:extLst>
              <a:ext uri="{FF2B5EF4-FFF2-40B4-BE49-F238E27FC236}">
                <a16:creationId xmlns:a16="http://schemas.microsoft.com/office/drawing/2014/main" id="{AB1C4693-B885-89CC-D4B9-28DF21DA627F}"/>
              </a:ext>
            </a:extLst>
          </p:cNvPr>
          <p:cNvGrpSpPr/>
          <p:nvPr/>
        </p:nvGrpSpPr>
        <p:grpSpPr>
          <a:xfrm>
            <a:off x="868631" y="3292947"/>
            <a:ext cx="221517" cy="688625"/>
            <a:chOff x="8225553" y="3000145"/>
            <a:chExt cx="221517" cy="688625"/>
          </a:xfrm>
          <a:solidFill>
            <a:schemeClr val="accent1"/>
          </a:solidFill>
        </p:grpSpPr>
        <p:sp>
          <p:nvSpPr>
            <p:cNvPr id="23" name="Round Same Side Corner Rectangle 46">
              <a:extLst>
                <a:ext uri="{FF2B5EF4-FFF2-40B4-BE49-F238E27FC236}">
                  <a16:creationId xmlns:a16="http://schemas.microsoft.com/office/drawing/2014/main" id="{F542C95B-3E69-8D24-46AE-1CE13AB12A45}"/>
                </a:ext>
              </a:extLst>
            </p:cNvPr>
            <p:cNvSpPr/>
            <p:nvPr/>
          </p:nvSpPr>
          <p:spPr>
            <a:xfrm>
              <a:off x="8227178" y="3259708"/>
              <a:ext cx="217959" cy="42906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4" name="Oval 23">
              <a:extLst>
                <a:ext uri="{FF2B5EF4-FFF2-40B4-BE49-F238E27FC236}">
                  <a16:creationId xmlns:a16="http://schemas.microsoft.com/office/drawing/2014/main" id="{905097CA-68DF-D7CC-6FBD-C5A5D4F9FD12}"/>
                </a:ext>
              </a:extLst>
            </p:cNvPr>
            <p:cNvSpPr/>
            <p:nvPr/>
          </p:nvSpPr>
          <p:spPr>
            <a:xfrm>
              <a:off x="8225553" y="3000145"/>
              <a:ext cx="221517" cy="22151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b="1">
                <a:solidFill>
                  <a:schemeClr val="bg1"/>
                </a:solidFill>
                <a:latin typeface="Arial" panose="020B0604020202020204" pitchFamily="34" charset="0"/>
                <a:cs typeface="Arial" panose="020B0604020202020204" pitchFamily="34" charset="0"/>
              </a:endParaRPr>
            </a:p>
          </p:txBody>
        </p:sp>
      </p:grpSp>
      <p:sp>
        <p:nvSpPr>
          <p:cNvPr id="40" name="TextBox 39">
            <a:extLst>
              <a:ext uri="{FF2B5EF4-FFF2-40B4-BE49-F238E27FC236}">
                <a16:creationId xmlns:a16="http://schemas.microsoft.com/office/drawing/2014/main" id="{FDD7F857-01EA-6838-FD60-B937F0C9E691}"/>
              </a:ext>
            </a:extLst>
          </p:cNvPr>
          <p:cNvSpPr txBox="1"/>
          <p:nvPr/>
        </p:nvSpPr>
        <p:spPr>
          <a:xfrm>
            <a:off x="6242802" y="1356404"/>
            <a:ext cx="5310491" cy="1787723"/>
          </a:xfrm>
          <a:prstGeom prst="roundRect">
            <a:avLst/>
          </a:prstGeom>
          <a:solidFill>
            <a:schemeClr val="accent1">
              <a:lumMod val="20000"/>
              <a:lumOff val="80000"/>
            </a:schemeClr>
          </a:solidFill>
        </p:spPr>
        <p:txBody>
          <a:bodyPr wrap="square" rtlCol="0">
            <a:spAutoFit/>
          </a:bodyPr>
          <a:lstStyle/>
          <a:p>
            <a:r>
              <a:rPr lang="es-ES_tradnl" sz="2000" b="1" dirty="0">
                <a:latin typeface="Arial" panose="020B0604020202020204" pitchFamily="34" charset="0"/>
                <a:cs typeface="Arial" panose="020B0604020202020204" pitchFamily="34" charset="0"/>
              </a:rPr>
              <a:t>MAYORES DE 15 AÑOS</a:t>
            </a:r>
          </a:p>
          <a:p>
            <a:endParaRPr lang="es-ES_tradnl" sz="1400" b="1" dirty="0">
              <a:latin typeface="Arial" panose="020B0604020202020204" pitchFamily="34" charset="0"/>
              <a:cs typeface="Arial" panose="020B0604020202020204" pitchFamily="34" charset="0"/>
            </a:endParaRPr>
          </a:p>
          <a:p>
            <a:r>
              <a:rPr lang="es-ES_tradnl" sz="1300" b="1" dirty="0">
                <a:latin typeface="Arial" panose="020B0604020202020204" pitchFamily="34" charset="0"/>
                <a:cs typeface="Arial" panose="020B0604020202020204" pitchFamily="34" charset="0"/>
              </a:rPr>
              <a:t>Por lo general, se considera que los menores mayores de 15 años tienen la madurez suficiente para tomar decisiones sobre su cuidado y/o tratamientos. Dependiendo de las leyes locales, los menores de esta edad pueden dar su consentimiento informado.</a:t>
            </a:r>
          </a:p>
        </p:txBody>
      </p:sp>
      <p:sp>
        <p:nvSpPr>
          <p:cNvPr id="41" name="TextBox 40">
            <a:extLst>
              <a:ext uri="{FF2B5EF4-FFF2-40B4-BE49-F238E27FC236}">
                <a16:creationId xmlns:a16="http://schemas.microsoft.com/office/drawing/2014/main" id="{608C60F6-0594-8503-E430-0E7E8C5B358E}"/>
              </a:ext>
            </a:extLst>
          </p:cNvPr>
          <p:cNvSpPr txBox="1"/>
          <p:nvPr/>
        </p:nvSpPr>
        <p:spPr>
          <a:xfrm>
            <a:off x="7305802" y="3292947"/>
            <a:ext cx="4612083" cy="3293209"/>
          </a:xfrm>
          <a:prstGeom prst="rect">
            <a:avLst/>
          </a:prstGeom>
          <a:noFill/>
        </p:spPr>
        <p:txBody>
          <a:bodyPr wrap="square" rtlCol="0">
            <a:spAutoFit/>
          </a:bodyPr>
          <a:lstStyle/>
          <a:p>
            <a:r>
              <a:rPr lang="es-ES_tradnl" sz="1300" b="1" dirty="0">
                <a:solidFill>
                  <a:schemeClr val="accent1"/>
                </a:solidFill>
                <a:latin typeface="Arial" panose="020B0604020202020204" pitchFamily="34" charset="0"/>
                <a:cs typeface="Arial" panose="020B0604020202020204" pitchFamily="34" charset="0"/>
              </a:rPr>
              <a:t>ASENTIMIENTO INFORMADO DEL MENOR</a:t>
            </a:r>
          </a:p>
          <a:p>
            <a:r>
              <a:rPr lang="es-ES_tradnl" sz="1300" dirty="0">
                <a:latin typeface="Arial" panose="020B0604020202020204" pitchFamily="34" charset="0"/>
                <a:cs typeface="Arial" panose="020B0604020202020204" pitchFamily="34" charset="0"/>
              </a:rPr>
              <a:t>Obtener el consentimiento por escrito, a menos que existan dudas sobre la capacidad y madurez del menor (p. ej., por discapacidad cognitiva grave). Esto debe quedar documentado en el formulario de consentimiento informado</a:t>
            </a:r>
          </a:p>
          <a:p>
            <a:endParaRPr lang="es-ES_tradnl" sz="1300" b="1" dirty="0">
              <a:solidFill>
                <a:schemeClr val="accent1"/>
              </a:solidFill>
              <a:latin typeface="Arial" panose="020B0604020202020204" pitchFamily="34" charset="0"/>
              <a:cs typeface="Arial" panose="020B0604020202020204" pitchFamily="34" charset="0"/>
            </a:endParaRPr>
          </a:p>
          <a:p>
            <a:r>
              <a:rPr lang="es-ES_tradnl" sz="1300" b="1" dirty="0">
                <a:solidFill>
                  <a:schemeClr val="accent1"/>
                </a:solidFill>
                <a:latin typeface="Arial" panose="020B0604020202020204" pitchFamily="34" charset="0"/>
                <a:cs typeface="Arial" panose="020B0604020202020204" pitchFamily="34" charset="0"/>
              </a:rPr>
              <a:t>CONSENTIMIENTO INFORMADO DE LOS PADRES / CUIDADORES</a:t>
            </a:r>
          </a:p>
          <a:p>
            <a:r>
              <a:rPr lang="es-ES_tradnl" sz="1300" dirty="0">
                <a:latin typeface="Arial" panose="020B0604020202020204" pitchFamily="34" charset="0"/>
                <a:cs typeface="Arial" panose="020B0604020202020204" pitchFamily="34" charset="0"/>
              </a:rPr>
              <a:t>La participación de los padres/cuidadores dependerá de las leyes y políticas locales, así como de los deseos del menor. Lo ideal es obtener el consentimiento de los padres o cuidadores o de otro adulto de confianza por escrito. Si no están presentes, es posible que usted tenga que dar su consentimiento en nombre del menor y en función de su interés superior. Esto debe quedar documentado en el formulario de consentimiento informado</a:t>
            </a:r>
          </a:p>
        </p:txBody>
      </p:sp>
      <p:grpSp>
        <p:nvGrpSpPr>
          <p:cNvPr id="42" name="Group 41">
            <a:extLst>
              <a:ext uri="{FF2B5EF4-FFF2-40B4-BE49-F238E27FC236}">
                <a16:creationId xmlns:a16="http://schemas.microsoft.com/office/drawing/2014/main" id="{DFFE9316-A820-7A40-4931-7800927B80B6}"/>
              </a:ext>
            </a:extLst>
          </p:cNvPr>
          <p:cNvGrpSpPr/>
          <p:nvPr/>
        </p:nvGrpSpPr>
        <p:grpSpPr>
          <a:xfrm>
            <a:off x="6362702" y="4844381"/>
            <a:ext cx="765913" cy="903217"/>
            <a:chOff x="8440399" y="3758191"/>
            <a:chExt cx="693208" cy="817478"/>
          </a:xfrm>
        </p:grpSpPr>
        <p:grpSp>
          <p:nvGrpSpPr>
            <p:cNvPr id="43" name="Group 42">
              <a:extLst>
                <a:ext uri="{FF2B5EF4-FFF2-40B4-BE49-F238E27FC236}">
                  <a16:creationId xmlns:a16="http://schemas.microsoft.com/office/drawing/2014/main" id="{720842EC-C174-AB43-4148-156CB7DCC385}"/>
                </a:ext>
              </a:extLst>
            </p:cNvPr>
            <p:cNvGrpSpPr/>
            <p:nvPr/>
          </p:nvGrpSpPr>
          <p:grpSpPr>
            <a:xfrm>
              <a:off x="8880158" y="3758191"/>
              <a:ext cx="253449" cy="817478"/>
              <a:chOff x="4107675" y="1684320"/>
              <a:chExt cx="350098" cy="1129211"/>
            </a:xfrm>
            <a:solidFill>
              <a:schemeClr val="accent1"/>
            </a:solidFill>
          </p:grpSpPr>
          <p:sp>
            <p:nvSpPr>
              <p:cNvPr id="49" name="Round Same Side Corner Rectangle 21">
                <a:extLst>
                  <a:ext uri="{FF2B5EF4-FFF2-40B4-BE49-F238E27FC236}">
                    <a16:creationId xmlns:a16="http://schemas.microsoft.com/office/drawing/2014/main" id="{670A200A-8F45-F6B8-146E-FC1808DEB934}"/>
                  </a:ext>
                </a:extLst>
              </p:cNvPr>
              <p:cNvSpPr/>
              <p:nvPr/>
            </p:nvSpPr>
            <p:spPr>
              <a:xfrm>
                <a:off x="4107675"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0" name="Oval 49">
                <a:extLst>
                  <a:ext uri="{FF2B5EF4-FFF2-40B4-BE49-F238E27FC236}">
                    <a16:creationId xmlns:a16="http://schemas.microsoft.com/office/drawing/2014/main" id="{B1D94121-E7CB-A10C-47FF-368E7C0FB12A}"/>
                  </a:ext>
                </a:extLst>
              </p:cNvPr>
              <p:cNvSpPr/>
              <p:nvPr/>
            </p:nvSpPr>
            <p:spPr>
              <a:xfrm>
                <a:off x="4126467"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44" name="Group 43">
              <a:extLst>
                <a:ext uri="{FF2B5EF4-FFF2-40B4-BE49-F238E27FC236}">
                  <a16:creationId xmlns:a16="http://schemas.microsoft.com/office/drawing/2014/main" id="{5FAEA272-D6C0-F69D-901D-7E2B042D55DB}"/>
                </a:ext>
              </a:extLst>
            </p:cNvPr>
            <p:cNvGrpSpPr/>
            <p:nvPr/>
          </p:nvGrpSpPr>
          <p:grpSpPr>
            <a:xfrm>
              <a:off x="8440399" y="3758191"/>
              <a:ext cx="363228" cy="817478"/>
              <a:chOff x="3000654" y="1516217"/>
              <a:chExt cx="245039" cy="551483"/>
            </a:xfrm>
            <a:solidFill>
              <a:schemeClr val="accent1"/>
            </a:solidFill>
          </p:grpSpPr>
          <p:grpSp>
            <p:nvGrpSpPr>
              <p:cNvPr id="45" name="Group 44">
                <a:extLst>
                  <a:ext uri="{FF2B5EF4-FFF2-40B4-BE49-F238E27FC236}">
                    <a16:creationId xmlns:a16="http://schemas.microsoft.com/office/drawing/2014/main" id="{D22F2F12-72F8-239F-6AD2-73141450DBF1}"/>
                  </a:ext>
                </a:extLst>
              </p:cNvPr>
              <p:cNvGrpSpPr/>
              <p:nvPr/>
            </p:nvGrpSpPr>
            <p:grpSpPr>
              <a:xfrm>
                <a:off x="3036509" y="1516217"/>
                <a:ext cx="172158" cy="551483"/>
                <a:chOff x="4043172" y="1684320"/>
                <a:chExt cx="352508" cy="1129211"/>
              </a:xfrm>
              <a:grpFill/>
            </p:grpSpPr>
            <p:sp>
              <p:nvSpPr>
                <p:cNvPr id="47" name="Round Same Side Corner Rectangle 21">
                  <a:extLst>
                    <a:ext uri="{FF2B5EF4-FFF2-40B4-BE49-F238E27FC236}">
                      <a16:creationId xmlns:a16="http://schemas.microsoft.com/office/drawing/2014/main" id="{87FF67AE-2BDC-A002-3434-5D4403446145}"/>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8" name="Oval 47">
                  <a:extLst>
                    <a:ext uri="{FF2B5EF4-FFF2-40B4-BE49-F238E27FC236}">
                      <a16:creationId xmlns:a16="http://schemas.microsoft.com/office/drawing/2014/main" id="{2F29AAE0-7F38-B325-FF53-AF48D17D4491}"/>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
            <p:nvSpPr>
              <p:cNvPr id="46" name="Flowchart: Manual Operation 45">
                <a:extLst>
                  <a:ext uri="{FF2B5EF4-FFF2-40B4-BE49-F238E27FC236}">
                    <a16:creationId xmlns:a16="http://schemas.microsoft.com/office/drawing/2014/main" id="{3EEFD2B5-CF03-902C-61AA-7B112095BE24}"/>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grpSp>
        <p:nvGrpSpPr>
          <p:cNvPr id="51" name="Group 50">
            <a:extLst>
              <a:ext uri="{FF2B5EF4-FFF2-40B4-BE49-F238E27FC236}">
                <a16:creationId xmlns:a16="http://schemas.microsoft.com/office/drawing/2014/main" id="{AFB314A0-F86D-6C33-88E8-B79240291762}"/>
              </a:ext>
            </a:extLst>
          </p:cNvPr>
          <p:cNvGrpSpPr/>
          <p:nvPr/>
        </p:nvGrpSpPr>
        <p:grpSpPr>
          <a:xfrm>
            <a:off x="6580070" y="3319584"/>
            <a:ext cx="221517" cy="854801"/>
            <a:chOff x="8225553" y="3000145"/>
            <a:chExt cx="221517" cy="854801"/>
          </a:xfrm>
          <a:solidFill>
            <a:schemeClr val="accent1"/>
          </a:solidFill>
        </p:grpSpPr>
        <p:sp>
          <p:nvSpPr>
            <p:cNvPr id="52" name="Round Same Side Corner Rectangle 46">
              <a:extLst>
                <a:ext uri="{FF2B5EF4-FFF2-40B4-BE49-F238E27FC236}">
                  <a16:creationId xmlns:a16="http://schemas.microsoft.com/office/drawing/2014/main" id="{24546609-CA52-8D88-2760-D550DF5BC7B5}"/>
                </a:ext>
              </a:extLst>
            </p:cNvPr>
            <p:cNvSpPr/>
            <p:nvPr/>
          </p:nvSpPr>
          <p:spPr>
            <a:xfrm>
              <a:off x="8227177" y="3259708"/>
              <a:ext cx="219893" cy="595238"/>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3" name="Oval 52">
              <a:extLst>
                <a:ext uri="{FF2B5EF4-FFF2-40B4-BE49-F238E27FC236}">
                  <a16:creationId xmlns:a16="http://schemas.microsoft.com/office/drawing/2014/main" id="{9B2EA4E2-F3BD-1C7B-8B14-74296549B75B}"/>
                </a:ext>
              </a:extLst>
            </p:cNvPr>
            <p:cNvSpPr/>
            <p:nvPr/>
          </p:nvSpPr>
          <p:spPr>
            <a:xfrm>
              <a:off x="8225553" y="3000145"/>
              <a:ext cx="221517" cy="22151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b="1">
                <a:solidFill>
                  <a:schemeClr val="bg1"/>
                </a:solidFill>
                <a:latin typeface="Arial" panose="020B0604020202020204" pitchFamily="34" charset="0"/>
                <a:cs typeface="Arial" panose="020B0604020202020204" pitchFamily="34" charset="0"/>
              </a:endParaRPr>
            </a:p>
          </p:txBody>
        </p:sp>
      </p:grpSp>
      <p:grpSp>
        <p:nvGrpSpPr>
          <p:cNvPr id="2" name="Group 1">
            <a:extLst>
              <a:ext uri="{FF2B5EF4-FFF2-40B4-BE49-F238E27FC236}">
                <a16:creationId xmlns:a16="http://schemas.microsoft.com/office/drawing/2014/main" id="{9B3ACF97-5F2D-E414-D946-C8A955AFF126}"/>
              </a:ext>
            </a:extLst>
          </p:cNvPr>
          <p:cNvGrpSpPr/>
          <p:nvPr/>
        </p:nvGrpSpPr>
        <p:grpSpPr>
          <a:xfrm>
            <a:off x="10228983" y="337468"/>
            <a:ext cx="1587872" cy="1368854"/>
            <a:chOff x="10228983" y="337468"/>
            <a:chExt cx="1587872" cy="1368854"/>
          </a:xfrm>
        </p:grpSpPr>
        <p:sp>
          <p:nvSpPr>
            <p:cNvPr id="3" name="Hexagon 2">
              <a:extLst>
                <a:ext uri="{FF2B5EF4-FFF2-40B4-BE49-F238E27FC236}">
                  <a16:creationId xmlns:a16="http://schemas.microsoft.com/office/drawing/2014/main" id="{FDBBEA3C-5FEC-D3EF-4CAD-8BCA27576CDC}"/>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nvGrpSpPr>
            <p:cNvPr id="4" name="Group 3">
              <a:extLst>
                <a:ext uri="{FF2B5EF4-FFF2-40B4-BE49-F238E27FC236}">
                  <a16:creationId xmlns:a16="http://schemas.microsoft.com/office/drawing/2014/main" id="{BE11FBC4-21C5-D0EC-992D-5887C579562F}"/>
                </a:ext>
              </a:extLst>
            </p:cNvPr>
            <p:cNvGrpSpPr/>
            <p:nvPr/>
          </p:nvGrpSpPr>
          <p:grpSpPr>
            <a:xfrm>
              <a:off x="10621771" y="762700"/>
              <a:ext cx="562136" cy="634675"/>
              <a:chOff x="760175" y="830142"/>
              <a:chExt cx="867619" cy="979579"/>
            </a:xfrm>
          </p:grpSpPr>
          <p:sp>
            <p:nvSpPr>
              <p:cNvPr id="11" name="Rectangle 10">
                <a:extLst>
                  <a:ext uri="{FF2B5EF4-FFF2-40B4-BE49-F238E27FC236}">
                    <a16:creationId xmlns:a16="http://schemas.microsoft.com/office/drawing/2014/main" id="{82A3BFD4-D31B-47FB-0F11-50F5B3767244}"/>
                  </a:ext>
                </a:extLst>
              </p:cNvPr>
              <p:cNvSpPr/>
              <p:nvPr/>
            </p:nvSpPr>
            <p:spPr>
              <a:xfrm>
                <a:off x="864636" y="830142"/>
                <a:ext cx="763158" cy="979577"/>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a:solidFill>
                      <a:schemeClr val="accent1"/>
                    </a:solidFill>
                    <a:latin typeface="Arial" panose="020B0604020202020204" pitchFamily="34" charset="0"/>
                    <a:cs typeface="Arial" panose="020B0604020202020204" pitchFamily="34" charset="0"/>
                  </a:rPr>
                  <a:t>95</a:t>
                </a:r>
              </a:p>
            </p:txBody>
          </p:sp>
          <p:sp>
            <p:nvSpPr>
              <p:cNvPr id="12" name="Rectangle 11">
                <a:extLst>
                  <a:ext uri="{FF2B5EF4-FFF2-40B4-BE49-F238E27FC236}">
                    <a16:creationId xmlns:a16="http://schemas.microsoft.com/office/drawing/2014/main" id="{51C685B3-A3EC-5357-0C0B-84D44745795E}"/>
                  </a:ext>
                </a:extLst>
              </p:cNvPr>
              <p:cNvSpPr/>
              <p:nvPr/>
            </p:nvSpPr>
            <p:spPr>
              <a:xfrm>
                <a:off x="760175" y="830144"/>
                <a:ext cx="149292" cy="9795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6" name="Group 5">
              <a:extLst>
                <a:ext uri="{FF2B5EF4-FFF2-40B4-BE49-F238E27FC236}">
                  <a16:creationId xmlns:a16="http://schemas.microsoft.com/office/drawing/2014/main" id="{9E31C968-807B-5966-6DEB-E0610157A2C0}"/>
                </a:ext>
              </a:extLst>
            </p:cNvPr>
            <p:cNvGrpSpPr/>
            <p:nvPr/>
          </p:nvGrpSpPr>
          <p:grpSpPr>
            <a:xfrm>
              <a:off x="11325415" y="762701"/>
              <a:ext cx="182192" cy="634674"/>
              <a:chOff x="2121762" y="2323619"/>
              <a:chExt cx="200378" cy="825210"/>
            </a:xfrm>
          </p:grpSpPr>
          <p:sp>
            <p:nvSpPr>
              <p:cNvPr id="7" name="Isosceles Triangle 6">
                <a:extLst>
                  <a:ext uri="{FF2B5EF4-FFF2-40B4-BE49-F238E27FC236}">
                    <a16:creationId xmlns:a16="http://schemas.microsoft.com/office/drawing/2014/main" id="{63B61198-96A0-9778-A75A-91C914AD3D2E}"/>
                  </a:ext>
                </a:extLst>
              </p:cNvPr>
              <p:cNvSpPr/>
              <p:nvPr/>
            </p:nvSpPr>
            <p:spPr>
              <a:xfrm>
                <a:off x="2121763" y="2323619"/>
                <a:ext cx="200377" cy="172739"/>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0" name="Rectangle 9">
                <a:extLst>
                  <a:ext uri="{FF2B5EF4-FFF2-40B4-BE49-F238E27FC236}">
                    <a16:creationId xmlns:a16="http://schemas.microsoft.com/office/drawing/2014/main" id="{EC6FAE69-BB7C-3A94-4059-B65CC5EDF6DA}"/>
                  </a:ext>
                </a:extLst>
              </p:cNvPr>
              <p:cNvSpPr/>
              <p:nvPr/>
            </p:nvSpPr>
            <p:spPr>
              <a:xfrm>
                <a:off x="2121762" y="2496169"/>
                <a:ext cx="200377" cy="65266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spTree>
    <p:extLst>
      <p:ext uri="{BB962C8B-B14F-4D97-AF65-F5344CB8AC3E}">
        <p14:creationId xmlns:p14="http://schemas.microsoft.com/office/powerpoint/2010/main" val="24068096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D110D0-AFAC-1A56-1383-D80319FD4154}"/>
              </a:ext>
            </a:extLst>
          </p:cNvPr>
          <p:cNvSpPr>
            <a:spLocks noGrp="1"/>
          </p:cNvSpPr>
          <p:nvPr>
            <p:ph type="title"/>
          </p:nvPr>
        </p:nvSpPr>
        <p:spPr>
          <a:xfrm>
            <a:off x="684393" y="140397"/>
            <a:ext cx="10515600" cy="868968"/>
          </a:xfrm>
        </p:spPr>
        <p:txBody>
          <a:bodyPr/>
          <a:lstStyle/>
          <a:p>
            <a:r>
              <a:rPr lang="es-ES_tradnl"/>
              <a:t>Consentimiento de los padres o cuidadores</a:t>
            </a:r>
          </a:p>
        </p:txBody>
      </p:sp>
      <p:sp>
        <p:nvSpPr>
          <p:cNvPr id="7" name="TextBox 6">
            <a:extLst>
              <a:ext uri="{FF2B5EF4-FFF2-40B4-BE49-F238E27FC236}">
                <a16:creationId xmlns:a16="http://schemas.microsoft.com/office/drawing/2014/main" id="{E6345621-4A5D-AEE3-5550-8BE730CBC1DB}"/>
              </a:ext>
            </a:extLst>
          </p:cNvPr>
          <p:cNvSpPr txBox="1"/>
          <p:nvPr/>
        </p:nvSpPr>
        <p:spPr>
          <a:xfrm>
            <a:off x="6296251" y="2399127"/>
            <a:ext cx="4130690" cy="3108543"/>
          </a:xfrm>
          <a:prstGeom prst="rect">
            <a:avLst/>
          </a:prstGeom>
          <a:noFill/>
        </p:spPr>
        <p:txBody>
          <a:bodyPr wrap="square">
            <a:spAutoFit/>
          </a:bodyPr>
          <a:lstStyle/>
          <a:p>
            <a:pPr algn="ctr"/>
            <a:r>
              <a:rPr lang="es-ES_tradnl" sz="2800">
                <a:latin typeface="Arial" panose="020B0604020202020204" pitchFamily="34" charset="0"/>
                <a:cs typeface="Arial" panose="020B0604020202020204" pitchFamily="34" charset="0"/>
              </a:rPr>
              <a:t>El consentimiento informado de los padres o del cuidador habitual o legítimo no será necesario si esto redunda en el interés superior del menor</a:t>
            </a:r>
          </a:p>
        </p:txBody>
      </p:sp>
      <p:grpSp>
        <p:nvGrpSpPr>
          <p:cNvPr id="27" name="Group 26">
            <a:extLst>
              <a:ext uri="{FF2B5EF4-FFF2-40B4-BE49-F238E27FC236}">
                <a16:creationId xmlns:a16="http://schemas.microsoft.com/office/drawing/2014/main" id="{30EA77AA-C435-0992-4729-6CDA9AE01A2B}"/>
              </a:ext>
            </a:extLst>
          </p:cNvPr>
          <p:cNvGrpSpPr/>
          <p:nvPr/>
        </p:nvGrpSpPr>
        <p:grpSpPr>
          <a:xfrm>
            <a:off x="1765059" y="1934197"/>
            <a:ext cx="3663284" cy="3663284"/>
            <a:chOff x="5766254" y="1589758"/>
            <a:chExt cx="4310743" cy="4310743"/>
          </a:xfrm>
        </p:grpSpPr>
        <p:grpSp>
          <p:nvGrpSpPr>
            <p:cNvPr id="8" name="Group 7">
              <a:extLst>
                <a:ext uri="{FF2B5EF4-FFF2-40B4-BE49-F238E27FC236}">
                  <a16:creationId xmlns:a16="http://schemas.microsoft.com/office/drawing/2014/main" id="{0871B555-0AA0-C5F2-1B19-1B790FA13D43}"/>
                </a:ext>
              </a:extLst>
            </p:cNvPr>
            <p:cNvGrpSpPr/>
            <p:nvPr/>
          </p:nvGrpSpPr>
          <p:grpSpPr>
            <a:xfrm>
              <a:off x="6854087" y="2892175"/>
              <a:ext cx="2037361" cy="2402595"/>
              <a:chOff x="8440399" y="3758191"/>
              <a:chExt cx="693208" cy="817478"/>
            </a:xfrm>
          </p:grpSpPr>
          <p:grpSp>
            <p:nvGrpSpPr>
              <p:cNvPr id="9" name="Group 8">
                <a:extLst>
                  <a:ext uri="{FF2B5EF4-FFF2-40B4-BE49-F238E27FC236}">
                    <a16:creationId xmlns:a16="http://schemas.microsoft.com/office/drawing/2014/main" id="{53900CE1-8A03-CDE6-E0A8-319E52CBA984}"/>
                  </a:ext>
                </a:extLst>
              </p:cNvPr>
              <p:cNvGrpSpPr/>
              <p:nvPr/>
            </p:nvGrpSpPr>
            <p:grpSpPr>
              <a:xfrm>
                <a:off x="8880158" y="3758191"/>
                <a:ext cx="253449" cy="817478"/>
                <a:chOff x="4107675" y="1684320"/>
                <a:chExt cx="350098" cy="1129211"/>
              </a:xfrm>
              <a:solidFill>
                <a:schemeClr val="accent1"/>
              </a:solidFill>
            </p:grpSpPr>
            <p:sp>
              <p:nvSpPr>
                <p:cNvPr id="21" name="Round Same Side Corner Rectangle 21">
                  <a:extLst>
                    <a:ext uri="{FF2B5EF4-FFF2-40B4-BE49-F238E27FC236}">
                      <a16:creationId xmlns:a16="http://schemas.microsoft.com/office/drawing/2014/main" id="{F92875D6-C397-9C10-E0B6-456441F00AB7}"/>
                    </a:ext>
                  </a:extLst>
                </p:cNvPr>
                <p:cNvSpPr/>
                <p:nvPr/>
              </p:nvSpPr>
              <p:spPr>
                <a:xfrm>
                  <a:off x="4107675"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2" name="Oval 21">
                  <a:extLst>
                    <a:ext uri="{FF2B5EF4-FFF2-40B4-BE49-F238E27FC236}">
                      <a16:creationId xmlns:a16="http://schemas.microsoft.com/office/drawing/2014/main" id="{3A14E3AB-33DE-EAC4-5DBF-FCF5B6A74B3E}"/>
                    </a:ext>
                  </a:extLst>
                </p:cNvPr>
                <p:cNvSpPr/>
                <p:nvPr/>
              </p:nvSpPr>
              <p:spPr>
                <a:xfrm>
                  <a:off x="4126467"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10" name="Group 9">
                <a:extLst>
                  <a:ext uri="{FF2B5EF4-FFF2-40B4-BE49-F238E27FC236}">
                    <a16:creationId xmlns:a16="http://schemas.microsoft.com/office/drawing/2014/main" id="{1BE1A128-2FCA-23B4-FA12-BF41DFCCEC99}"/>
                  </a:ext>
                </a:extLst>
              </p:cNvPr>
              <p:cNvGrpSpPr/>
              <p:nvPr/>
            </p:nvGrpSpPr>
            <p:grpSpPr>
              <a:xfrm>
                <a:off x="8440399" y="3758191"/>
                <a:ext cx="363228" cy="817478"/>
                <a:chOff x="3000654" y="1516217"/>
                <a:chExt cx="245039" cy="551483"/>
              </a:xfrm>
              <a:solidFill>
                <a:schemeClr val="accent1"/>
              </a:solidFill>
            </p:grpSpPr>
            <p:grpSp>
              <p:nvGrpSpPr>
                <p:cNvPr id="11" name="Group 10">
                  <a:extLst>
                    <a:ext uri="{FF2B5EF4-FFF2-40B4-BE49-F238E27FC236}">
                      <a16:creationId xmlns:a16="http://schemas.microsoft.com/office/drawing/2014/main" id="{9AE79A9F-BC78-2220-E7E6-4EEEE565BA6F}"/>
                    </a:ext>
                  </a:extLst>
                </p:cNvPr>
                <p:cNvGrpSpPr/>
                <p:nvPr/>
              </p:nvGrpSpPr>
              <p:grpSpPr>
                <a:xfrm>
                  <a:off x="3036509" y="1516217"/>
                  <a:ext cx="172158" cy="551483"/>
                  <a:chOff x="4043172" y="1684320"/>
                  <a:chExt cx="352508" cy="1129211"/>
                </a:xfrm>
                <a:grpFill/>
              </p:grpSpPr>
              <p:sp>
                <p:nvSpPr>
                  <p:cNvPr id="19" name="Round Same Side Corner Rectangle 21">
                    <a:extLst>
                      <a:ext uri="{FF2B5EF4-FFF2-40B4-BE49-F238E27FC236}">
                        <a16:creationId xmlns:a16="http://schemas.microsoft.com/office/drawing/2014/main" id="{9166E78D-242C-4C76-BDB3-F0E6A5455075}"/>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Oval 19">
                    <a:extLst>
                      <a:ext uri="{FF2B5EF4-FFF2-40B4-BE49-F238E27FC236}">
                        <a16:creationId xmlns:a16="http://schemas.microsoft.com/office/drawing/2014/main" id="{2B570DB2-B2D5-61B9-0254-875776C5AF2D}"/>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
              <p:nvSpPr>
                <p:cNvPr id="12" name="Flowchart: Manual Operation 11">
                  <a:extLst>
                    <a:ext uri="{FF2B5EF4-FFF2-40B4-BE49-F238E27FC236}">
                      <a16:creationId xmlns:a16="http://schemas.microsoft.com/office/drawing/2014/main" id="{2759ACBC-7FB9-F2A9-80B0-6A358A549778}"/>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sp>
          <p:nvSpPr>
            <p:cNvPr id="23" name="Speech Bubble: Rectangle with Corners Rounded 22">
              <a:extLst>
                <a:ext uri="{FF2B5EF4-FFF2-40B4-BE49-F238E27FC236}">
                  <a16:creationId xmlns:a16="http://schemas.microsoft.com/office/drawing/2014/main" id="{A3D31000-5217-96FB-FB5B-588076E3DD08}"/>
                </a:ext>
              </a:extLst>
            </p:cNvPr>
            <p:cNvSpPr/>
            <p:nvPr/>
          </p:nvSpPr>
          <p:spPr>
            <a:xfrm>
              <a:off x="7710069" y="2009873"/>
              <a:ext cx="783771" cy="508000"/>
            </a:xfrm>
            <a:prstGeom prst="wedgeRoundRectCallout">
              <a:avLst>
                <a:gd name="adj1" fmla="val -20833"/>
                <a:gd name="adj2" fmla="val 82500"/>
                <a:gd name="adj3" fmla="val 16667"/>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4" name="Oval 23">
              <a:extLst>
                <a:ext uri="{FF2B5EF4-FFF2-40B4-BE49-F238E27FC236}">
                  <a16:creationId xmlns:a16="http://schemas.microsoft.com/office/drawing/2014/main" id="{964B10EF-B895-F16C-7F7D-D168EA3F1F21}"/>
                </a:ext>
              </a:extLst>
            </p:cNvPr>
            <p:cNvSpPr/>
            <p:nvPr/>
          </p:nvSpPr>
          <p:spPr>
            <a:xfrm>
              <a:off x="5766254" y="1589758"/>
              <a:ext cx="4310743" cy="4310743"/>
            </a:xfrm>
            <a:prstGeom prst="ellipse">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cxnSp>
          <p:nvCxnSpPr>
            <p:cNvPr id="26" name="Straight Connector 25">
              <a:extLst>
                <a:ext uri="{FF2B5EF4-FFF2-40B4-BE49-F238E27FC236}">
                  <a16:creationId xmlns:a16="http://schemas.microsoft.com/office/drawing/2014/main" id="{B6C4AA02-613A-E335-C015-B5E4327B7089}"/>
                </a:ext>
              </a:extLst>
            </p:cNvPr>
            <p:cNvCxnSpPr>
              <a:stCxn id="24" idx="7"/>
              <a:endCxn id="24" idx="3"/>
            </p:cNvCxnSpPr>
            <p:nvPr/>
          </p:nvCxnSpPr>
          <p:spPr>
            <a:xfrm flipH="1">
              <a:off x="6397548" y="2221052"/>
              <a:ext cx="3048155" cy="3048155"/>
            </a:xfrm>
            <a:prstGeom prst="line">
              <a:avLst/>
            </a:prstGeom>
            <a:ln w="38100"/>
          </p:spPr>
          <p:style>
            <a:lnRef idx="1">
              <a:schemeClr val="accent1"/>
            </a:lnRef>
            <a:fillRef idx="0">
              <a:schemeClr val="accent1"/>
            </a:fillRef>
            <a:effectRef idx="0">
              <a:schemeClr val="accent1"/>
            </a:effectRef>
            <a:fontRef idx="minor">
              <a:schemeClr val="tx1"/>
            </a:fontRef>
          </p:style>
        </p:cxnSp>
      </p:grpSp>
      <p:grpSp>
        <p:nvGrpSpPr>
          <p:cNvPr id="28" name="Group 27">
            <a:extLst>
              <a:ext uri="{FF2B5EF4-FFF2-40B4-BE49-F238E27FC236}">
                <a16:creationId xmlns:a16="http://schemas.microsoft.com/office/drawing/2014/main" id="{7FA03EA0-C630-7C01-A220-87EDD0F50A0F}"/>
              </a:ext>
            </a:extLst>
          </p:cNvPr>
          <p:cNvGrpSpPr/>
          <p:nvPr/>
        </p:nvGrpSpPr>
        <p:grpSpPr>
          <a:xfrm>
            <a:off x="10228983" y="337468"/>
            <a:ext cx="1587872" cy="1368854"/>
            <a:chOff x="10228983" y="337468"/>
            <a:chExt cx="1587872" cy="1368854"/>
          </a:xfrm>
        </p:grpSpPr>
        <p:sp>
          <p:nvSpPr>
            <p:cNvPr id="29" name="Hexagon 28">
              <a:extLst>
                <a:ext uri="{FF2B5EF4-FFF2-40B4-BE49-F238E27FC236}">
                  <a16:creationId xmlns:a16="http://schemas.microsoft.com/office/drawing/2014/main" id="{1A536167-BAB5-380B-57C6-6BDF400107E3}"/>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nvGrpSpPr>
            <p:cNvPr id="30" name="Group 29">
              <a:extLst>
                <a:ext uri="{FF2B5EF4-FFF2-40B4-BE49-F238E27FC236}">
                  <a16:creationId xmlns:a16="http://schemas.microsoft.com/office/drawing/2014/main" id="{41EDDE6F-F9C1-527E-5116-3163331CC38A}"/>
                </a:ext>
              </a:extLst>
            </p:cNvPr>
            <p:cNvGrpSpPr/>
            <p:nvPr/>
          </p:nvGrpSpPr>
          <p:grpSpPr>
            <a:xfrm>
              <a:off x="10621771" y="762700"/>
              <a:ext cx="562136" cy="634675"/>
              <a:chOff x="760175" y="830142"/>
              <a:chExt cx="867619" cy="979579"/>
            </a:xfrm>
          </p:grpSpPr>
          <p:sp>
            <p:nvSpPr>
              <p:cNvPr id="34" name="Rectangle 33">
                <a:extLst>
                  <a:ext uri="{FF2B5EF4-FFF2-40B4-BE49-F238E27FC236}">
                    <a16:creationId xmlns:a16="http://schemas.microsoft.com/office/drawing/2014/main" id="{D28FF194-1C71-8C90-64E4-D5D2FBA00272}"/>
                  </a:ext>
                </a:extLst>
              </p:cNvPr>
              <p:cNvSpPr/>
              <p:nvPr/>
            </p:nvSpPr>
            <p:spPr>
              <a:xfrm>
                <a:off x="864636" y="830142"/>
                <a:ext cx="763158" cy="979577"/>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600" b="1">
                    <a:solidFill>
                      <a:schemeClr val="accent1"/>
                    </a:solidFill>
                    <a:latin typeface="Arial" panose="020B0604020202020204" pitchFamily="34" charset="0"/>
                    <a:cs typeface="Arial" panose="020B0604020202020204" pitchFamily="34" charset="0"/>
                  </a:rPr>
                  <a:t>97-98</a:t>
                </a:r>
              </a:p>
            </p:txBody>
          </p:sp>
          <p:sp>
            <p:nvSpPr>
              <p:cNvPr id="35" name="Rectangle 34">
                <a:extLst>
                  <a:ext uri="{FF2B5EF4-FFF2-40B4-BE49-F238E27FC236}">
                    <a16:creationId xmlns:a16="http://schemas.microsoft.com/office/drawing/2014/main" id="{DBC9E5AC-9A17-623F-9387-2E1F89C1C119}"/>
                  </a:ext>
                </a:extLst>
              </p:cNvPr>
              <p:cNvSpPr/>
              <p:nvPr/>
            </p:nvSpPr>
            <p:spPr>
              <a:xfrm>
                <a:off x="760175" y="830144"/>
                <a:ext cx="149292" cy="9795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31" name="Group 30">
              <a:extLst>
                <a:ext uri="{FF2B5EF4-FFF2-40B4-BE49-F238E27FC236}">
                  <a16:creationId xmlns:a16="http://schemas.microsoft.com/office/drawing/2014/main" id="{6F342792-5CA2-BCBF-AB57-A97343696882}"/>
                </a:ext>
              </a:extLst>
            </p:cNvPr>
            <p:cNvGrpSpPr/>
            <p:nvPr/>
          </p:nvGrpSpPr>
          <p:grpSpPr>
            <a:xfrm>
              <a:off x="11325415" y="762701"/>
              <a:ext cx="182192" cy="634674"/>
              <a:chOff x="2121762" y="2323619"/>
              <a:chExt cx="200378" cy="825210"/>
            </a:xfrm>
          </p:grpSpPr>
          <p:sp>
            <p:nvSpPr>
              <p:cNvPr id="32" name="Isosceles Triangle 31">
                <a:extLst>
                  <a:ext uri="{FF2B5EF4-FFF2-40B4-BE49-F238E27FC236}">
                    <a16:creationId xmlns:a16="http://schemas.microsoft.com/office/drawing/2014/main" id="{21D8754C-B93A-F82E-C775-84F6A075A8AD}"/>
                  </a:ext>
                </a:extLst>
              </p:cNvPr>
              <p:cNvSpPr/>
              <p:nvPr/>
            </p:nvSpPr>
            <p:spPr>
              <a:xfrm>
                <a:off x="2121763" y="2323619"/>
                <a:ext cx="200377" cy="172739"/>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3" name="Rectangle 32">
                <a:extLst>
                  <a:ext uri="{FF2B5EF4-FFF2-40B4-BE49-F238E27FC236}">
                    <a16:creationId xmlns:a16="http://schemas.microsoft.com/office/drawing/2014/main" id="{0536242F-3FBB-B66A-6217-07EFD300A0D7}"/>
                  </a:ext>
                </a:extLst>
              </p:cNvPr>
              <p:cNvSpPr/>
              <p:nvPr/>
            </p:nvSpPr>
            <p:spPr>
              <a:xfrm>
                <a:off x="2121762" y="2496169"/>
                <a:ext cx="200377" cy="65266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spTree>
    <p:extLst>
      <p:ext uri="{BB962C8B-B14F-4D97-AF65-F5344CB8AC3E}">
        <p14:creationId xmlns:p14="http://schemas.microsoft.com/office/powerpoint/2010/main" val="13861745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3" name="Title 72">
            <a:extLst>
              <a:ext uri="{FF2B5EF4-FFF2-40B4-BE49-F238E27FC236}">
                <a16:creationId xmlns:a16="http://schemas.microsoft.com/office/drawing/2014/main" id="{468306DD-596C-2AA8-A495-C53EFBA28572}"/>
              </a:ext>
            </a:extLst>
          </p:cNvPr>
          <p:cNvSpPr txBox="1">
            <a:spLocks/>
          </p:cNvSpPr>
          <p:nvPr/>
        </p:nvSpPr>
        <p:spPr>
          <a:xfrm>
            <a:off x="796386" y="311798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s-ES_tradnl" sz="5400" b="1" dirty="0">
                <a:solidFill>
                  <a:schemeClr val="bg1">
                    <a:lumMod val="75000"/>
                  </a:schemeClr>
                </a:solidFill>
                <a:latin typeface="Garamond"/>
              </a:rPr>
              <a:t>Diapositiva adicional para la/el facilitador/a</a:t>
            </a:r>
            <a:endParaRPr lang="es-ES_tradnl" sz="5400" b="1" dirty="0">
              <a:solidFill>
                <a:schemeClr val="bg1">
                  <a:lumMod val="75000"/>
                </a:schemeClr>
              </a:solidFill>
            </a:endParaRPr>
          </a:p>
        </p:txBody>
      </p:sp>
    </p:spTree>
    <p:extLst>
      <p:ext uri="{BB962C8B-B14F-4D97-AF65-F5344CB8AC3E}">
        <p14:creationId xmlns:p14="http://schemas.microsoft.com/office/powerpoint/2010/main" val="10694136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44181A5-21C9-4BB0-A90B-B2EB79EC0455}"/>
              </a:ext>
            </a:extLst>
          </p:cNvPr>
          <p:cNvSpPr/>
          <p:nvPr/>
        </p:nvSpPr>
        <p:spPr>
          <a:xfrm>
            <a:off x="6961908" y="3439854"/>
            <a:ext cx="1808019" cy="40918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6" name="Rectangle 5">
            <a:extLst>
              <a:ext uri="{FF2B5EF4-FFF2-40B4-BE49-F238E27FC236}">
                <a16:creationId xmlns:a16="http://schemas.microsoft.com/office/drawing/2014/main" id="{6B19E25E-4982-D4BD-A17A-66B433E331F7}"/>
              </a:ext>
            </a:extLst>
          </p:cNvPr>
          <p:cNvSpPr/>
          <p:nvPr/>
        </p:nvSpPr>
        <p:spPr>
          <a:xfrm>
            <a:off x="6137564" y="3921594"/>
            <a:ext cx="2632364" cy="40918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4" name="Title 3">
            <a:extLst>
              <a:ext uri="{FF2B5EF4-FFF2-40B4-BE49-F238E27FC236}">
                <a16:creationId xmlns:a16="http://schemas.microsoft.com/office/drawing/2014/main" id="{BA17EAA9-0757-4E70-857A-CCB621E253F9}"/>
              </a:ext>
            </a:extLst>
          </p:cNvPr>
          <p:cNvSpPr>
            <a:spLocks noGrp="1"/>
          </p:cNvSpPr>
          <p:nvPr>
            <p:ph type="title"/>
          </p:nvPr>
        </p:nvSpPr>
        <p:spPr>
          <a:xfrm>
            <a:off x="1661965" y="3099692"/>
            <a:ext cx="2808067" cy="562168"/>
          </a:xfrm>
        </p:spPr>
        <p:txBody>
          <a:bodyPr/>
          <a:lstStyle/>
          <a:p>
            <a:r>
              <a:rPr lang="es-ES_tradnl"/>
              <a:t>Objetivo del módulo</a:t>
            </a:r>
          </a:p>
        </p:txBody>
      </p:sp>
      <p:sp>
        <p:nvSpPr>
          <p:cNvPr id="5" name="Freeform: Shape 4">
            <a:extLst>
              <a:ext uri="{FF2B5EF4-FFF2-40B4-BE49-F238E27FC236}">
                <a16:creationId xmlns:a16="http://schemas.microsoft.com/office/drawing/2014/main" id="{436FA5E8-2F28-D7F8-5B9B-C5D03694BB0A}"/>
              </a:ext>
            </a:extLst>
          </p:cNvPr>
          <p:cNvSpPr/>
          <p:nvPr/>
        </p:nvSpPr>
        <p:spPr>
          <a:xfrm>
            <a:off x="10627804" y="4831266"/>
            <a:ext cx="762603" cy="1581439"/>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 name="Rectangle 5">
            <a:extLst>
              <a:ext uri="{FF2B5EF4-FFF2-40B4-BE49-F238E27FC236}">
                <a16:creationId xmlns:a16="http://schemas.microsoft.com/office/drawing/2014/main" id="{2250FA50-CC6D-09A8-3B07-8535491E5417}"/>
              </a:ext>
            </a:extLst>
          </p:cNvPr>
          <p:cNvSpPr/>
          <p:nvPr/>
        </p:nvSpPr>
        <p:spPr>
          <a:xfrm>
            <a:off x="9053944" y="3460636"/>
            <a:ext cx="1636260" cy="3883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E24EEE1C-BE7F-4B6C-BA92-E8B3F36132B2}"/>
              </a:ext>
            </a:extLst>
          </p:cNvPr>
          <p:cNvSpPr txBox="1"/>
          <p:nvPr/>
        </p:nvSpPr>
        <p:spPr>
          <a:xfrm>
            <a:off x="6096000" y="1659285"/>
            <a:ext cx="5084617" cy="3539430"/>
          </a:xfrm>
          <a:prstGeom prst="rect">
            <a:avLst/>
          </a:prstGeom>
          <a:noFill/>
        </p:spPr>
        <p:txBody>
          <a:bodyPr wrap="square" lIns="91440" tIns="45720" rIns="91440" bIns="45720" anchor="t">
            <a:spAutoFit/>
          </a:bodyPr>
          <a:lstStyle/>
          <a:p>
            <a:r>
              <a:rPr lang="es-ES_tradnl" sz="2800" b="1" dirty="0">
                <a:effectLst/>
                <a:latin typeface="Arial" panose="020B0604020202020204" pitchFamily="34" charset="0"/>
                <a:ea typeface="Calibri" panose="020F0502020204030204" pitchFamily="34" charset="0"/>
                <a:cs typeface="Arial" panose="020B0604020202020204" pitchFamily="34" charset="0"/>
              </a:rPr>
              <a:t>Proporcionar a los/as participantes los conocimientos y competencias necesarias para </a:t>
            </a:r>
            <a:r>
              <a:rPr lang="es-ES_tradnl" sz="2800" b="1" dirty="0">
                <a:latin typeface="Arial" panose="020B0604020202020204" pitchFamily="34" charset="0"/>
                <a:ea typeface="Calibri" panose="020F0502020204030204" pitchFamily="34" charset="0"/>
                <a:cs typeface="Arial" panose="020B0604020202020204" pitchFamily="34" charset="0"/>
              </a:rPr>
              <a:t>identificar </a:t>
            </a:r>
            <a:r>
              <a:rPr lang="es-ES_tradnl" sz="2800" b="1" dirty="0">
                <a:effectLst/>
                <a:latin typeface="Arial" panose="020B0604020202020204" pitchFamily="34" charset="0"/>
                <a:ea typeface="Calibri" panose="020F0502020204030204" pitchFamily="34" charset="0"/>
                <a:cs typeface="Arial" panose="020B0604020202020204" pitchFamily="34" charset="0"/>
              </a:rPr>
              <a:t>y </a:t>
            </a:r>
            <a:r>
              <a:rPr lang="es-ES_tradnl" sz="2800" b="1" dirty="0">
                <a:latin typeface="Arial" panose="020B0604020202020204" pitchFamily="34" charset="0"/>
                <a:ea typeface="Calibri" panose="020F0502020204030204" pitchFamily="34" charset="0"/>
                <a:cs typeface="Arial" panose="020B0604020202020204" pitchFamily="34" charset="0"/>
              </a:rPr>
              <a:t>registrar a los/as menores de acuerdo con las directrices y normas interinstitucionales</a:t>
            </a:r>
            <a:endParaRPr lang="es-ES_tradnl" sz="2800" b="1"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9911184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724C57-4267-9634-3162-81EB484EDB7F}"/>
              </a:ext>
            </a:extLst>
          </p:cNvPr>
          <p:cNvSpPr>
            <a:spLocks noGrp="1"/>
          </p:cNvSpPr>
          <p:nvPr>
            <p:ph type="title"/>
          </p:nvPr>
        </p:nvSpPr>
        <p:spPr/>
        <p:txBody>
          <a:bodyPr/>
          <a:lstStyle/>
          <a:p>
            <a:r>
              <a:rPr lang="en-GB" dirty="0"/>
              <a:t>Revisar el formulario de gestión de casos</a:t>
            </a:r>
            <a:endParaRPr lang="en-BE" dirty="0"/>
          </a:p>
        </p:txBody>
      </p:sp>
      <p:grpSp>
        <p:nvGrpSpPr>
          <p:cNvPr id="3" name="Group 2">
            <a:extLst>
              <a:ext uri="{FF2B5EF4-FFF2-40B4-BE49-F238E27FC236}">
                <a16:creationId xmlns:a16="http://schemas.microsoft.com/office/drawing/2014/main" id="{BDCA6EA1-4111-05A0-0FA3-8D21154C7490}"/>
              </a:ext>
            </a:extLst>
          </p:cNvPr>
          <p:cNvGrpSpPr/>
          <p:nvPr/>
        </p:nvGrpSpPr>
        <p:grpSpPr>
          <a:xfrm>
            <a:off x="4350976" y="2257295"/>
            <a:ext cx="3128347" cy="3002347"/>
            <a:chOff x="1744894" y="2192954"/>
            <a:chExt cx="2564275" cy="2460995"/>
          </a:xfrm>
        </p:grpSpPr>
        <p:grpSp>
          <p:nvGrpSpPr>
            <p:cNvPr id="4" name="Group 3">
              <a:extLst>
                <a:ext uri="{FF2B5EF4-FFF2-40B4-BE49-F238E27FC236}">
                  <a16:creationId xmlns:a16="http://schemas.microsoft.com/office/drawing/2014/main" id="{49F77A3C-80D8-6253-203F-D8A0497924BB}"/>
                </a:ext>
              </a:extLst>
            </p:cNvPr>
            <p:cNvGrpSpPr/>
            <p:nvPr/>
          </p:nvGrpSpPr>
          <p:grpSpPr>
            <a:xfrm>
              <a:off x="1744894" y="2192954"/>
              <a:ext cx="2564275" cy="2460995"/>
              <a:chOff x="1459832" y="2812046"/>
              <a:chExt cx="1953652" cy="1874967"/>
            </a:xfrm>
          </p:grpSpPr>
          <p:sp>
            <p:nvSpPr>
              <p:cNvPr id="13" name="Rectangle: Single Corner Snipped 12">
                <a:extLst>
                  <a:ext uri="{FF2B5EF4-FFF2-40B4-BE49-F238E27FC236}">
                    <a16:creationId xmlns:a16="http://schemas.microsoft.com/office/drawing/2014/main" id="{D4224EB7-A497-1879-16C3-27E5C709AA4B}"/>
                  </a:ext>
                </a:extLst>
              </p:cNvPr>
              <p:cNvSpPr/>
              <p:nvPr/>
            </p:nvSpPr>
            <p:spPr>
              <a:xfrm rot="20978324">
                <a:off x="1459832" y="2999874"/>
                <a:ext cx="1283368" cy="1556084"/>
              </a:xfrm>
              <a:prstGeom prst="snip1Rect">
                <a:avLst/>
              </a:prstGeom>
              <a:solidFill>
                <a:schemeClr val="accent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Rectangle: Single Corner Snipped 13">
                <a:extLst>
                  <a:ext uri="{FF2B5EF4-FFF2-40B4-BE49-F238E27FC236}">
                    <a16:creationId xmlns:a16="http://schemas.microsoft.com/office/drawing/2014/main" id="{060753A2-135D-699A-54AB-C1017AB6B738}"/>
                  </a:ext>
                </a:extLst>
              </p:cNvPr>
              <p:cNvSpPr/>
              <p:nvPr/>
            </p:nvSpPr>
            <p:spPr>
              <a:xfrm>
                <a:off x="1871174" y="2812046"/>
                <a:ext cx="1283368" cy="1556084"/>
              </a:xfrm>
              <a:prstGeom prst="snip1Rect">
                <a:avLst/>
              </a:prstGeom>
              <a:solidFill>
                <a:schemeClr val="accent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Rectangle: Single Corner Snipped 14">
                <a:extLst>
                  <a:ext uri="{FF2B5EF4-FFF2-40B4-BE49-F238E27FC236}">
                    <a16:creationId xmlns:a16="http://schemas.microsoft.com/office/drawing/2014/main" id="{94463692-A4EE-EC98-6A83-E3FB8B311AFF}"/>
                  </a:ext>
                </a:extLst>
              </p:cNvPr>
              <p:cNvSpPr/>
              <p:nvPr/>
            </p:nvSpPr>
            <p:spPr>
              <a:xfrm rot="582585">
                <a:off x="2130116" y="3130929"/>
                <a:ext cx="1283368" cy="1556084"/>
              </a:xfrm>
              <a:prstGeom prst="snip1Rect">
                <a:avLst/>
              </a:prstGeom>
              <a:solidFill>
                <a:schemeClr val="accent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5" name="Group 4">
              <a:extLst>
                <a:ext uri="{FF2B5EF4-FFF2-40B4-BE49-F238E27FC236}">
                  <a16:creationId xmlns:a16="http://schemas.microsoft.com/office/drawing/2014/main" id="{84E70B83-769D-245D-9B1F-F86E1E83FDC0}"/>
                </a:ext>
              </a:extLst>
            </p:cNvPr>
            <p:cNvGrpSpPr/>
            <p:nvPr/>
          </p:nvGrpSpPr>
          <p:grpSpPr>
            <a:xfrm rot="619501">
              <a:off x="3224746" y="3087487"/>
              <a:ext cx="506112" cy="1135915"/>
              <a:chOff x="5960196" y="3632825"/>
              <a:chExt cx="324376" cy="728028"/>
            </a:xfrm>
            <a:solidFill>
              <a:schemeClr val="bg1"/>
            </a:solidFill>
          </p:grpSpPr>
          <p:sp>
            <p:nvSpPr>
              <p:cNvPr id="6" name="Round Same Side Corner Rectangle 46">
                <a:extLst>
                  <a:ext uri="{FF2B5EF4-FFF2-40B4-BE49-F238E27FC236}">
                    <a16:creationId xmlns:a16="http://schemas.microsoft.com/office/drawing/2014/main" id="{A97B857C-05A1-DD55-D92C-F70731E4CD7E}"/>
                  </a:ext>
                </a:extLst>
              </p:cNvPr>
              <p:cNvSpPr/>
              <p:nvPr/>
            </p:nvSpPr>
            <p:spPr>
              <a:xfrm>
                <a:off x="5962575" y="4012912"/>
                <a:ext cx="320731" cy="347941"/>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Oval 6">
                <a:extLst>
                  <a:ext uri="{FF2B5EF4-FFF2-40B4-BE49-F238E27FC236}">
                    <a16:creationId xmlns:a16="http://schemas.microsoft.com/office/drawing/2014/main" id="{C7774535-BA7F-CC11-CB82-85437135EE5B}"/>
                  </a:ext>
                </a:extLst>
              </p:cNvPr>
              <p:cNvSpPr/>
              <p:nvPr/>
            </p:nvSpPr>
            <p:spPr>
              <a:xfrm>
                <a:off x="5960196" y="3632825"/>
                <a:ext cx="324376" cy="32437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grpSp>
        <p:nvGrpSpPr>
          <p:cNvPr id="16" name="Group 15">
            <a:extLst>
              <a:ext uri="{FF2B5EF4-FFF2-40B4-BE49-F238E27FC236}">
                <a16:creationId xmlns:a16="http://schemas.microsoft.com/office/drawing/2014/main" id="{8EBAC530-A57F-AF0F-C273-45FB45976A1A}"/>
              </a:ext>
            </a:extLst>
          </p:cNvPr>
          <p:cNvGrpSpPr/>
          <p:nvPr/>
        </p:nvGrpSpPr>
        <p:grpSpPr>
          <a:xfrm>
            <a:off x="10228983" y="337468"/>
            <a:ext cx="1587872" cy="1368854"/>
            <a:chOff x="10228983" y="337468"/>
            <a:chExt cx="1587872" cy="1368854"/>
          </a:xfrm>
        </p:grpSpPr>
        <p:sp>
          <p:nvSpPr>
            <p:cNvPr id="17" name="Hexagon 16">
              <a:extLst>
                <a:ext uri="{FF2B5EF4-FFF2-40B4-BE49-F238E27FC236}">
                  <a16:creationId xmlns:a16="http://schemas.microsoft.com/office/drawing/2014/main" id="{F9958749-03EB-9B01-9F06-9A2D8D2072B3}"/>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18" name="Group 17">
              <a:extLst>
                <a:ext uri="{FF2B5EF4-FFF2-40B4-BE49-F238E27FC236}">
                  <a16:creationId xmlns:a16="http://schemas.microsoft.com/office/drawing/2014/main" id="{6CBAB148-E147-2FC7-4CD4-54502A014E97}"/>
                </a:ext>
              </a:extLst>
            </p:cNvPr>
            <p:cNvGrpSpPr/>
            <p:nvPr/>
          </p:nvGrpSpPr>
          <p:grpSpPr>
            <a:xfrm>
              <a:off x="10741851" y="707024"/>
              <a:ext cx="562136" cy="634675"/>
              <a:chOff x="760175" y="830141"/>
              <a:chExt cx="867619" cy="979580"/>
            </a:xfrm>
          </p:grpSpPr>
          <p:sp>
            <p:nvSpPr>
              <p:cNvPr id="19" name="Rectangle 18">
                <a:extLst>
                  <a:ext uri="{FF2B5EF4-FFF2-40B4-BE49-F238E27FC236}">
                    <a16:creationId xmlns:a16="http://schemas.microsoft.com/office/drawing/2014/main" id="{9745452F-8841-9A1A-2C1E-D8196BB3D235}"/>
                  </a:ext>
                </a:extLst>
              </p:cNvPr>
              <p:cNvSpPr/>
              <p:nvPr/>
            </p:nvSpPr>
            <p:spPr>
              <a:xfrm>
                <a:off x="864636" y="830141"/>
                <a:ext cx="763158" cy="979577"/>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600" b="1" dirty="0">
                    <a:solidFill>
                      <a:schemeClr val="accent1"/>
                    </a:solidFill>
                    <a:latin typeface="Arial" panose="020B0604020202020204" pitchFamily="34" charset="0"/>
                    <a:cs typeface="Arial" panose="020B0604020202020204" pitchFamily="34" charset="0"/>
                  </a:rPr>
                  <a:t>99-100</a:t>
                </a:r>
              </a:p>
            </p:txBody>
          </p:sp>
          <p:sp>
            <p:nvSpPr>
              <p:cNvPr id="20" name="Rectangle 19">
                <a:extLst>
                  <a:ext uri="{FF2B5EF4-FFF2-40B4-BE49-F238E27FC236}">
                    <a16:creationId xmlns:a16="http://schemas.microsoft.com/office/drawing/2014/main" id="{DF53C3BE-3445-276E-9D58-DCC749C4BAFD}"/>
                  </a:ext>
                </a:extLst>
              </p:cNvPr>
              <p:cNvSpPr/>
              <p:nvPr/>
            </p:nvSpPr>
            <p:spPr>
              <a:xfrm>
                <a:off x="760175" y="830143"/>
                <a:ext cx="149292" cy="97957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163527088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780D2E-B75A-46C9-C93E-4791234FA4EB}"/>
              </a:ext>
            </a:extLst>
          </p:cNvPr>
          <p:cNvSpPr>
            <a:spLocks noGrp="1"/>
          </p:cNvSpPr>
          <p:nvPr>
            <p:ph type="title"/>
          </p:nvPr>
        </p:nvSpPr>
        <p:spPr/>
        <p:txBody>
          <a:bodyPr/>
          <a:lstStyle/>
          <a:p>
            <a:r>
              <a:rPr lang="es-ES_tradnl"/>
              <a:t>Juego de rol</a:t>
            </a:r>
          </a:p>
        </p:txBody>
      </p:sp>
      <p:grpSp>
        <p:nvGrpSpPr>
          <p:cNvPr id="3" name="Group 2">
            <a:extLst>
              <a:ext uri="{FF2B5EF4-FFF2-40B4-BE49-F238E27FC236}">
                <a16:creationId xmlns:a16="http://schemas.microsoft.com/office/drawing/2014/main" id="{A612C6DA-2ACB-0B02-26A1-DAEC235651CC}"/>
              </a:ext>
            </a:extLst>
          </p:cNvPr>
          <p:cNvGrpSpPr/>
          <p:nvPr/>
        </p:nvGrpSpPr>
        <p:grpSpPr>
          <a:xfrm>
            <a:off x="1329070" y="2106635"/>
            <a:ext cx="1758272" cy="2079297"/>
            <a:chOff x="6846848" y="1141103"/>
            <a:chExt cx="999203" cy="1170617"/>
          </a:xfrm>
          <a:solidFill>
            <a:schemeClr val="accent1"/>
          </a:solidFill>
        </p:grpSpPr>
        <p:sp>
          <p:nvSpPr>
            <p:cNvPr id="4" name="Rectangle: Rounded Corners 3">
              <a:extLst>
                <a:ext uri="{FF2B5EF4-FFF2-40B4-BE49-F238E27FC236}">
                  <a16:creationId xmlns:a16="http://schemas.microsoft.com/office/drawing/2014/main" id="{C8B0FBFB-EF08-6CA8-B5F5-76EB8F545B30}"/>
                </a:ext>
              </a:extLst>
            </p:cNvPr>
            <p:cNvSpPr/>
            <p:nvPr/>
          </p:nvSpPr>
          <p:spPr>
            <a:xfrm rot="1100420">
              <a:off x="7141985" y="1874813"/>
              <a:ext cx="152400" cy="436907"/>
            </a:xfrm>
            <a:prstGeom prst="roundRect">
              <a:avLst/>
            </a:prstGeom>
            <a:grp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5" name="Oval 4">
              <a:extLst>
                <a:ext uri="{FF2B5EF4-FFF2-40B4-BE49-F238E27FC236}">
                  <a16:creationId xmlns:a16="http://schemas.microsoft.com/office/drawing/2014/main" id="{F11DF7EE-CDEE-D3C9-9649-5721AA0E38C3}"/>
                </a:ext>
              </a:extLst>
            </p:cNvPr>
            <p:cNvSpPr/>
            <p:nvPr/>
          </p:nvSpPr>
          <p:spPr>
            <a:xfrm rot="826591">
              <a:off x="6902427" y="1141103"/>
              <a:ext cx="904241" cy="92241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6" name="Oval 5">
              <a:extLst>
                <a:ext uri="{FF2B5EF4-FFF2-40B4-BE49-F238E27FC236}">
                  <a16:creationId xmlns:a16="http://schemas.microsoft.com/office/drawing/2014/main" id="{ACFCE57C-40E4-DD7C-DE2C-2D724ED81D93}"/>
                </a:ext>
              </a:extLst>
            </p:cNvPr>
            <p:cNvSpPr/>
            <p:nvPr/>
          </p:nvSpPr>
          <p:spPr>
            <a:xfrm rot="826591">
              <a:off x="6846848" y="1323092"/>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7" name="Oval 6">
              <a:extLst>
                <a:ext uri="{FF2B5EF4-FFF2-40B4-BE49-F238E27FC236}">
                  <a16:creationId xmlns:a16="http://schemas.microsoft.com/office/drawing/2014/main" id="{66B6CF52-30E4-F88B-4386-0D3DA1DEAE32}"/>
                </a:ext>
              </a:extLst>
            </p:cNvPr>
            <p:cNvSpPr/>
            <p:nvPr/>
          </p:nvSpPr>
          <p:spPr>
            <a:xfrm rot="826591">
              <a:off x="7648389" y="1519621"/>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8" name="Block Arc 7">
              <a:extLst>
                <a:ext uri="{FF2B5EF4-FFF2-40B4-BE49-F238E27FC236}">
                  <a16:creationId xmlns:a16="http://schemas.microsoft.com/office/drawing/2014/main" id="{ECD2561F-A784-1444-682F-C71C3BD39BBF}"/>
                </a:ext>
              </a:extLst>
            </p:cNvPr>
            <p:cNvSpPr/>
            <p:nvPr/>
          </p:nvSpPr>
          <p:spPr>
            <a:xfrm rot="11719641">
              <a:off x="7178956" y="1637818"/>
              <a:ext cx="306872" cy="247075"/>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solidFill>
                  <a:schemeClr val="tx1"/>
                </a:solidFill>
                <a:latin typeface="Arial" panose="020B0604020202020204" pitchFamily="34" charset="0"/>
                <a:cs typeface="Arial" panose="020B0604020202020204" pitchFamily="34" charset="0"/>
              </a:endParaRPr>
            </a:p>
          </p:txBody>
        </p:sp>
      </p:grpSp>
      <p:grpSp>
        <p:nvGrpSpPr>
          <p:cNvPr id="9" name="Group 8">
            <a:extLst>
              <a:ext uri="{FF2B5EF4-FFF2-40B4-BE49-F238E27FC236}">
                <a16:creationId xmlns:a16="http://schemas.microsoft.com/office/drawing/2014/main" id="{A8B9C04B-4ADE-7387-EEC4-E4BA9EC6C451}"/>
              </a:ext>
            </a:extLst>
          </p:cNvPr>
          <p:cNvGrpSpPr/>
          <p:nvPr/>
        </p:nvGrpSpPr>
        <p:grpSpPr>
          <a:xfrm rot="19632759">
            <a:off x="3349168" y="2884825"/>
            <a:ext cx="1758270" cy="2111528"/>
            <a:chOff x="6846848" y="1141103"/>
            <a:chExt cx="999203" cy="1188766"/>
          </a:xfrm>
          <a:solidFill>
            <a:schemeClr val="accent1"/>
          </a:solidFill>
        </p:grpSpPr>
        <p:sp>
          <p:nvSpPr>
            <p:cNvPr id="10" name="Rectangle: Rounded Corners 9">
              <a:extLst>
                <a:ext uri="{FF2B5EF4-FFF2-40B4-BE49-F238E27FC236}">
                  <a16:creationId xmlns:a16="http://schemas.microsoft.com/office/drawing/2014/main" id="{66B66D54-DCFA-DE2E-EE3C-5DBFF91849A2}"/>
                </a:ext>
              </a:extLst>
            </p:cNvPr>
            <p:cNvSpPr/>
            <p:nvPr/>
          </p:nvSpPr>
          <p:spPr>
            <a:xfrm rot="582262">
              <a:off x="7185878" y="1892961"/>
              <a:ext cx="152400" cy="436908"/>
            </a:xfrm>
            <a:prstGeom prst="roundRect">
              <a:avLst/>
            </a:prstGeom>
            <a:grp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11" name="Oval 10">
              <a:extLst>
                <a:ext uri="{FF2B5EF4-FFF2-40B4-BE49-F238E27FC236}">
                  <a16:creationId xmlns:a16="http://schemas.microsoft.com/office/drawing/2014/main" id="{018584D5-8208-93C8-C950-B8B3FC810AD5}"/>
                </a:ext>
              </a:extLst>
            </p:cNvPr>
            <p:cNvSpPr/>
            <p:nvPr/>
          </p:nvSpPr>
          <p:spPr>
            <a:xfrm rot="826591">
              <a:off x="6902428" y="1141103"/>
              <a:ext cx="904241" cy="92241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12" name="Oval 11">
              <a:extLst>
                <a:ext uri="{FF2B5EF4-FFF2-40B4-BE49-F238E27FC236}">
                  <a16:creationId xmlns:a16="http://schemas.microsoft.com/office/drawing/2014/main" id="{181810B7-3CB0-76B2-227B-0E9C2993B7C3}"/>
                </a:ext>
              </a:extLst>
            </p:cNvPr>
            <p:cNvSpPr/>
            <p:nvPr/>
          </p:nvSpPr>
          <p:spPr>
            <a:xfrm rot="826591">
              <a:off x="6846848" y="1323092"/>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13" name="Oval 12">
              <a:extLst>
                <a:ext uri="{FF2B5EF4-FFF2-40B4-BE49-F238E27FC236}">
                  <a16:creationId xmlns:a16="http://schemas.microsoft.com/office/drawing/2014/main" id="{06130BEF-A635-D51A-8DA2-A4F10BA8B42A}"/>
                </a:ext>
              </a:extLst>
            </p:cNvPr>
            <p:cNvSpPr/>
            <p:nvPr/>
          </p:nvSpPr>
          <p:spPr>
            <a:xfrm rot="826591">
              <a:off x="7648389" y="1519621"/>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14" name="Block Arc 13">
              <a:extLst>
                <a:ext uri="{FF2B5EF4-FFF2-40B4-BE49-F238E27FC236}">
                  <a16:creationId xmlns:a16="http://schemas.microsoft.com/office/drawing/2014/main" id="{659D9391-CB45-79CD-EAFE-8B6081C7283C}"/>
                </a:ext>
              </a:extLst>
            </p:cNvPr>
            <p:cNvSpPr/>
            <p:nvPr/>
          </p:nvSpPr>
          <p:spPr>
            <a:xfrm rot="726908">
              <a:off x="7119521" y="1730088"/>
              <a:ext cx="306872" cy="247075"/>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solidFill>
                  <a:schemeClr val="tx1"/>
                </a:solidFill>
                <a:latin typeface="Arial" panose="020B0604020202020204" pitchFamily="34" charset="0"/>
                <a:cs typeface="Arial" panose="020B0604020202020204" pitchFamily="34" charset="0"/>
              </a:endParaRPr>
            </a:p>
          </p:txBody>
        </p:sp>
      </p:grpSp>
      <p:sp>
        <p:nvSpPr>
          <p:cNvPr id="15" name="TextBox 14">
            <a:extLst>
              <a:ext uri="{FF2B5EF4-FFF2-40B4-BE49-F238E27FC236}">
                <a16:creationId xmlns:a16="http://schemas.microsoft.com/office/drawing/2014/main" id="{073BF824-B14C-E3FB-0E2A-6042ADE35425}"/>
              </a:ext>
            </a:extLst>
          </p:cNvPr>
          <p:cNvSpPr txBox="1"/>
          <p:nvPr/>
        </p:nvSpPr>
        <p:spPr>
          <a:xfrm>
            <a:off x="5954233" y="2719524"/>
            <a:ext cx="4678325" cy="2400657"/>
          </a:xfrm>
          <a:prstGeom prst="rect">
            <a:avLst/>
          </a:prstGeom>
          <a:noFill/>
        </p:spPr>
        <p:txBody>
          <a:bodyPr wrap="square" rtlCol="0">
            <a:spAutoFit/>
          </a:bodyPr>
          <a:lstStyle/>
          <a:p>
            <a:pPr algn="ctr"/>
            <a:r>
              <a:rPr lang="es-ES_tradnl" sz="3000" b="1">
                <a:latin typeface="Arial" panose="020B0604020202020204" pitchFamily="34" charset="0"/>
                <a:cs typeface="Arial" panose="020B0604020202020204" pitchFamily="34" charset="0"/>
              </a:rPr>
              <a:t>Practicar cómo solicitar el consentimiento y el asentimiento informado por medio de un juego de rol</a:t>
            </a:r>
          </a:p>
        </p:txBody>
      </p:sp>
      <p:grpSp>
        <p:nvGrpSpPr>
          <p:cNvPr id="16" name="Group 15">
            <a:extLst>
              <a:ext uri="{FF2B5EF4-FFF2-40B4-BE49-F238E27FC236}">
                <a16:creationId xmlns:a16="http://schemas.microsoft.com/office/drawing/2014/main" id="{EC4C704F-D756-5DF6-EE99-3E7C6F2AE507}"/>
              </a:ext>
            </a:extLst>
          </p:cNvPr>
          <p:cNvGrpSpPr/>
          <p:nvPr/>
        </p:nvGrpSpPr>
        <p:grpSpPr>
          <a:xfrm>
            <a:off x="10228983" y="337468"/>
            <a:ext cx="1587872" cy="1368854"/>
            <a:chOff x="10228983" y="337468"/>
            <a:chExt cx="1587872" cy="1368854"/>
          </a:xfrm>
        </p:grpSpPr>
        <p:sp>
          <p:nvSpPr>
            <p:cNvPr id="17" name="Hexagon 16">
              <a:extLst>
                <a:ext uri="{FF2B5EF4-FFF2-40B4-BE49-F238E27FC236}">
                  <a16:creationId xmlns:a16="http://schemas.microsoft.com/office/drawing/2014/main" id="{0B4743F3-098A-881F-6EB1-91A016901903}"/>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nvGrpSpPr>
            <p:cNvPr id="18" name="Group 17">
              <a:extLst>
                <a:ext uri="{FF2B5EF4-FFF2-40B4-BE49-F238E27FC236}">
                  <a16:creationId xmlns:a16="http://schemas.microsoft.com/office/drawing/2014/main" id="{DEC74F60-0372-FE9F-9C16-231965EF4B59}"/>
                </a:ext>
              </a:extLst>
            </p:cNvPr>
            <p:cNvGrpSpPr/>
            <p:nvPr/>
          </p:nvGrpSpPr>
          <p:grpSpPr>
            <a:xfrm>
              <a:off x="10621771" y="762700"/>
              <a:ext cx="562136" cy="634675"/>
              <a:chOff x="760175" y="830142"/>
              <a:chExt cx="867619" cy="979579"/>
            </a:xfrm>
          </p:grpSpPr>
          <p:sp>
            <p:nvSpPr>
              <p:cNvPr id="22" name="Rectangle 21">
                <a:extLst>
                  <a:ext uri="{FF2B5EF4-FFF2-40B4-BE49-F238E27FC236}">
                    <a16:creationId xmlns:a16="http://schemas.microsoft.com/office/drawing/2014/main" id="{FD567E37-D068-6FC9-64A7-64CE41783D7D}"/>
                  </a:ext>
                </a:extLst>
              </p:cNvPr>
              <p:cNvSpPr/>
              <p:nvPr/>
            </p:nvSpPr>
            <p:spPr>
              <a:xfrm>
                <a:off x="864636" y="830142"/>
                <a:ext cx="763158" cy="979577"/>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ES_tradnl" b="1" dirty="0">
                    <a:solidFill>
                      <a:schemeClr val="accent1"/>
                    </a:solidFill>
                    <a:latin typeface="Arial" panose="020B0604020202020204" pitchFamily="34" charset="0"/>
                    <a:cs typeface="Arial" panose="020B0604020202020204" pitchFamily="34" charset="0"/>
                  </a:rPr>
                  <a:t>101</a:t>
                </a:r>
              </a:p>
            </p:txBody>
          </p:sp>
          <p:sp>
            <p:nvSpPr>
              <p:cNvPr id="31" name="Rectangle 30">
                <a:extLst>
                  <a:ext uri="{FF2B5EF4-FFF2-40B4-BE49-F238E27FC236}">
                    <a16:creationId xmlns:a16="http://schemas.microsoft.com/office/drawing/2014/main" id="{849A371F-6EA3-4BF1-92FF-80338D54F3DC}"/>
                  </a:ext>
                </a:extLst>
              </p:cNvPr>
              <p:cNvSpPr/>
              <p:nvPr/>
            </p:nvSpPr>
            <p:spPr>
              <a:xfrm>
                <a:off x="760175" y="830144"/>
                <a:ext cx="149292" cy="9795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19" name="Group 18">
              <a:extLst>
                <a:ext uri="{FF2B5EF4-FFF2-40B4-BE49-F238E27FC236}">
                  <a16:creationId xmlns:a16="http://schemas.microsoft.com/office/drawing/2014/main" id="{F9E16C70-BD86-EF2B-5A1C-27643332D042}"/>
                </a:ext>
              </a:extLst>
            </p:cNvPr>
            <p:cNvGrpSpPr/>
            <p:nvPr/>
          </p:nvGrpSpPr>
          <p:grpSpPr>
            <a:xfrm>
              <a:off x="11325415" y="762701"/>
              <a:ext cx="182192" cy="634674"/>
              <a:chOff x="2121762" y="2323619"/>
              <a:chExt cx="200378" cy="825210"/>
            </a:xfrm>
          </p:grpSpPr>
          <p:sp>
            <p:nvSpPr>
              <p:cNvPr id="20" name="Isosceles Triangle 19">
                <a:extLst>
                  <a:ext uri="{FF2B5EF4-FFF2-40B4-BE49-F238E27FC236}">
                    <a16:creationId xmlns:a16="http://schemas.microsoft.com/office/drawing/2014/main" id="{32645E31-EB46-8B26-F3B0-492040ACB55A}"/>
                  </a:ext>
                </a:extLst>
              </p:cNvPr>
              <p:cNvSpPr/>
              <p:nvPr/>
            </p:nvSpPr>
            <p:spPr>
              <a:xfrm>
                <a:off x="2121763" y="2323619"/>
                <a:ext cx="200377" cy="172739"/>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1" name="Rectangle 20">
                <a:extLst>
                  <a:ext uri="{FF2B5EF4-FFF2-40B4-BE49-F238E27FC236}">
                    <a16:creationId xmlns:a16="http://schemas.microsoft.com/office/drawing/2014/main" id="{B6AEF5C8-57D9-0944-A661-B4A5A2973B59}"/>
                  </a:ext>
                </a:extLst>
              </p:cNvPr>
              <p:cNvSpPr/>
              <p:nvPr/>
            </p:nvSpPr>
            <p:spPr>
              <a:xfrm>
                <a:off x="2121762" y="2496169"/>
                <a:ext cx="200377" cy="65266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sp>
        <p:nvSpPr>
          <p:cNvPr id="24" name="TextBox 23">
            <a:extLst>
              <a:ext uri="{FF2B5EF4-FFF2-40B4-BE49-F238E27FC236}">
                <a16:creationId xmlns:a16="http://schemas.microsoft.com/office/drawing/2014/main" id="{C2EF6C64-CFB6-C1B3-2066-A6553103BCF3}"/>
              </a:ext>
            </a:extLst>
          </p:cNvPr>
          <p:cNvSpPr txBox="1"/>
          <p:nvPr/>
        </p:nvSpPr>
        <p:spPr>
          <a:xfrm>
            <a:off x="469055" y="306914"/>
            <a:ext cx="2008893" cy="400110"/>
          </a:xfrm>
          <a:prstGeom prst="rect">
            <a:avLst/>
          </a:prstGeom>
          <a:noFill/>
        </p:spPr>
        <p:txBody>
          <a:bodyPr wrap="square" rtlCol="0">
            <a:spAutoFit/>
          </a:bodyPr>
          <a:lstStyle/>
          <a:p>
            <a:r>
              <a:rPr lang="es-ES_tradnl" sz="2000" b="1">
                <a:highlight>
                  <a:srgbClr val="FFFF00"/>
                </a:highlight>
                <a:latin typeface="Arial" panose="020B0604020202020204" pitchFamily="34" charset="0"/>
                <a:cs typeface="Arial" panose="020B0604020202020204" pitchFamily="34" charset="0"/>
              </a:rPr>
              <a:t>ADAPTAR</a:t>
            </a:r>
          </a:p>
        </p:txBody>
      </p:sp>
    </p:spTree>
    <p:extLst>
      <p:ext uri="{BB962C8B-B14F-4D97-AF65-F5344CB8AC3E}">
        <p14:creationId xmlns:p14="http://schemas.microsoft.com/office/powerpoint/2010/main" val="421778967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4CF21D-3E1C-1F3E-3000-93F800C2A5CF}"/>
              </a:ext>
            </a:extLst>
          </p:cNvPr>
          <p:cNvSpPr>
            <a:spLocks noGrp="1"/>
          </p:cNvSpPr>
          <p:nvPr>
            <p:ph type="title"/>
          </p:nvPr>
        </p:nvSpPr>
        <p:spPr/>
        <p:txBody>
          <a:bodyPr/>
          <a:lstStyle/>
          <a:p>
            <a:r>
              <a:rPr lang="es-ES_tradnl" dirty="0"/>
              <a:t>Consejos para obtener el asentimiento informado</a:t>
            </a:r>
          </a:p>
        </p:txBody>
      </p:sp>
      <p:sp>
        <p:nvSpPr>
          <p:cNvPr id="6" name="TextBox 5">
            <a:extLst>
              <a:ext uri="{FF2B5EF4-FFF2-40B4-BE49-F238E27FC236}">
                <a16:creationId xmlns:a16="http://schemas.microsoft.com/office/drawing/2014/main" id="{6B63388D-31B2-EC45-3122-05AAA6251EF1}"/>
              </a:ext>
            </a:extLst>
          </p:cNvPr>
          <p:cNvSpPr txBox="1"/>
          <p:nvPr/>
        </p:nvSpPr>
        <p:spPr>
          <a:xfrm>
            <a:off x="1539240" y="1484539"/>
            <a:ext cx="4434177" cy="4524315"/>
          </a:xfrm>
          <a:prstGeom prst="rect">
            <a:avLst/>
          </a:prstGeom>
          <a:noFill/>
        </p:spPr>
        <p:txBody>
          <a:bodyPr wrap="square" rtlCol="0">
            <a:spAutoFit/>
          </a:bodyPr>
          <a:lstStyle/>
          <a:p>
            <a:r>
              <a:rPr lang="es-ES_tradnl" sz="1600" dirty="0">
                <a:latin typeface="Arial" panose="020B0604020202020204" pitchFamily="34" charset="0"/>
                <a:cs typeface="Arial" panose="020B0604020202020204" pitchFamily="34" charset="0"/>
              </a:rPr>
              <a:t>No leer el formulario de consentimiento informado de forma literal</a:t>
            </a:r>
          </a:p>
          <a:p>
            <a:endParaRPr lang="es-ES_tradnl" sz="1600" dirty="0">
              <a:latin typeface="Arial" panose="020B0604020202020204" pitchFamily="34" charset="0"/>
              <a:cs typeface="Arial" panose="020B0604020202020204" pitchFamily="34" charset="0"/>
            </a:endParaRPr>
          </a:p>
          <a:p>
            <a:r>
              <a:rPr lang="es-ES_tradnl" sz="1600" dirty="0">
                <a:latin typeface="Arial" panose="020B0604020202020204" pitchFamily="34" charset="0"/>
                <a:cs typeface="Arial" panose="020B0604020202020204" pitchFamily="34" charset="0"/>
              </a:rPr>
              <a:t>Utilizar distintas técnicas de comunicación:</a:t>
            </a:r>
          </a:p>
          <a:p>
            <a:pPr marL="447675" lvl="1" indent="-285750">
              <a:buFont typeface="Arial" panose="020B0604020202020204" pitchFamily="34" charset="0"/>
              <a:buChar char="•"/>
            </a:pPr>
            <a:r>
              <a:rPr lang="es-ES_tradnl" sz="1600" dirty="0">
                <a:latin typeface="Arial" panose="020B0604020202020204" pitchFamily="34" charset="0"/>
                <a:cs typeface="Arial" panose="020B0604020202020204" pitchFamily="34" charset="0"/>
              </a:rPr>
              <a:t>Adaptar los términos y las frases en función de la edad, la etapa de desarrollo y las capacidades del menor (p. ej., decir "protegeré tu información" en lugar de "respetaré los protocolos de protección de datos")</a:t>
            </a:r>
          </a:p>
          <a:p>
            <a:pPr marL="447675" lvl="1" indent="-285750">
              <a:buFont typeface="Arial" panose="020B0604020202020204" pitchFamily="34" charset="0"/>
              <a:buChar char="•"/>
            </a:pPr>
            <a:r>
              <a:rPr lang="es-ES_tradnl" sz="1600" b="0" dirty="0">
                <a:effectLst/>
                <a:latin typeface="Arial" panose="020B0604020202020204" pitchFamily="34" charset="0"/>
                <a:cs typeface="Arial" panose="020B0604020202020204" pitchFamily="34" charset="0"/>
              </a:rPr>
              <a:t>Garantizar que el formulario de consentimiento sea lo suficientemente sencillo como para que el/la menor entienda a qué se compromete</a:t>
            </a:r>
            <a:endParaRPr lang="es-ES_tradnl" sz="1600" dirty="0">
              <a:latin typeface="Arial" panose="020B0604020202020204" pitchFamily="34" charset="0"/>
              <a:cs typeface="Arial" panose="020B0604020202020204" pitchFamily="34" charset="0"/>
            </a:endParaRPr>
          </a:p>
          <a:p>
            <a:pPr marL="447675" lvl="1" indent="-285750">
              <a:buFont typeface="Arial" panose="020B0604020202020204" pitchFamily="34" charset="0"/>
              <a:buChar char="•"/>
            </a:pPr>
            <a:r>
              <a:rPr lang="es-ES_tradnl" sz="1600" b="0" i="0" u="none" strike="noStrike" baseline="0" dirty="0">
                <a:latin typeface="Arial" panose="020B0604020202020204" pitchFamily="34" charset="0"/>
                <a:cs typeface="Arial" panose="020B0604020202020204" pitchFamily="34" charset="0"/>
              </a:rPr>
              <a:t>Recurrir a la comunicación no verbal para tratar de generar confianza en el/la menor y leer su lenguaje no verbal, ya que podría indicarnos cómo se siente </a:t>
            </a:r>
            <a:endParaRPr lang="es-ES_tradnl" sz="1600" dirty="0">
              <a:latin typeface="Arial" panose="020B0604020202020204" pitchFamily="34" charset="0"/>
              <a:cs typeface="Arial" panose="020B0604020202020204" pitchFamily="34" charset="0"/>
            </a:endParaRPr>
          </a:p>
        </p:txBody>
      </p:sp>
      <p:grpSp>
        <p:nvGrpSpPr>
          <p:cNvPr id="3" name="Group 2">
            <a:extLst>
              <a:ext uri="{FF2B5EF4-FFF2-40B4-BE49-F238E27FC236}">
                <a16:creationId xmlns:a16="http://schemas.microsoft.com/office/drawing/2014/main" id="{ED4775E0-2284-FFDA-1005-4D1FDF5420D0}"/>
              </a:ext>
            </a:extLst>
          </p:cNvPr>
          <p:cNvGrpSpPr/>
          <p:nvPr/>
        </p:nvGrpSpPr>
        <p:grpSpPr>
          <a:xfrm>
            <a:off x="788776" y="1484539"/>
            <a:ext cx="513497" cy="536576"/>
            <a:chOff x="7345680" y="2484120"/>
            <a:chExt cx="904240" cy="944880"/>
          </a:xfrm>
        </p:grpSpPr>
        <p:sp>
          <p:nvSpPr>
            <p:cNvPr id="4" name="Oval 3">
              <a:extLst>
                <a:ext uri="{FF2B5EF4-FFF2-40B4-BE49-F238E27FC236}">
                  <a16:creationId xmlns:a16="http://schemas.microsoft.com/office/drawing/2014/main" id="{31F87968-5897-1C53-CC80-93B5B1E26A10}"/>
                </a:ext>
              </a:extLst>
            </p:cNvPr>
            <p:cNvSpPr/>
            <p:nvPr/>
          </p:nvSpPr>
          <p:spPr>
            <a:xfrm>
              <a:off x="7345680" y="2484120"/>
              <a:ext cx="904240" cy="94488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L-Shape 4">
              <a:extLst>
                <a:ext uri="{FF2B5EF4-FFF2-40B4-BE49-F238E27FC236}">
                  <a16:creationId xmlns:a16="http://schemas.microsoft.com/office/drawing/2014/main" id="{7E0B9EBD-BE69-7A35-9D41-C963ACC8EC0E}"/>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7" name="TextBox 6">
            <a:extLst>
              <a:ext uri="{FF2B5EF4-FFF2-40B4-BE49-F238E27FC236}">
                <a16:creationId xmlns:a16="http://schemas.microsoft.com/office/drawing/2014/main" id="{C8A74A2B-BC5C-9353-9D03-031BB62AF333}"/>
              </a:ext>
            </a:extLst>
          </p:cNvPr>
          <p:cNvSpPr txBox="1"/>
          <p:nvPr/>
        </p:nvSpPr>
        <p:spPr>
          <a:xfrm>
            <a:off x="7375684" y="1484539"/>
            <a:ext cx="3868785" cy="5016758"/>
          </a:xfrm>
          <a:prstGeom prst="rect">
            <a:avLst/>
          </a:prstGeom>
          <a:noFill/>
        </p:spPr>
        <p:txBody>
          <a:bodyPr wrap="square" rtlCol="0">
            <a:spAutoFit/>
          </a:bodyPr>
          <a:lstStyle/>
          <a:p>
            <a:r>
              <a:rPr lang="es-ES_tradnl" sz="1600" dirty="0">
                <a:latin typeface="Arial" panose="020B0604020202020204" pitchFamily="34" charset="0"/>
                <a:cs typeface="Arial" panose="020B0604020202020204" pitchFamily="34" charset="0"/>
              </a:rPr>
              <a:t>Garantizar que los/as menores entienden que su participación es voluntaria y que pueden decidir no iniciar la gestión del caso o interrumpir el proceso en cualquier momento</a:t>
            </a:r>
          </a:p>
          <a:p>
            <a:endParaRPr lang="es-ES_tradnl" sz="1600" dirty="0">
              <a:latin typeface="Arial" panose="020B0604020202020204" pitchFamily="34" charset="0"/>
              <a:cs typeface="Arial" panose="020B0604020202020204" pitchFamily="34" charset="0"/>
            </a:endParaRPr>
          </a:p>
          <a:p>
            <a:r>
              <a:rPr lang="es-ES_tradnl" sz="1600" dirty="0">
                <a:latin typeface="Arial" panose="020B0604020202020204" pitchFamily="34" charset="0"/>
                <a:cs typeface="Arial" panose="020B0604020202020204" pitchFamily="34" charset="0"/>
              </a:rPr>
              <a:t>Dar al menor, pero también a sus padres, cuidadores o adultos de confianza, la oportunidad de hacer preguntas</a:t>
            </a:r>
          </a:p>
          <a:p>
            <a:endParaRPr lang="es-ES_tradnl" sz="1600" dirty="0">
              <a:latin typeface="Arial" panose="020B0604020202020204" pitchFamily="34" charset="0"/>
              <a:cs typeface="Arial" panose="020B0604020202020204" pitchFamily="34" charset="0"/>
            </a:endParaRPr>
          </a:p>
          <a:p>
            <a:r>
              <a:rPr lang="es-ES_tradnl" sz="1600" dirty="0">
                <a:latin typeface="Arial" panose="020B0604020202020204" pitchFamily="34" charset="0"/>
                <a:cs typeface="Arial" panose="020B0604020202020204" pitchFamily="34" charset="0"/>
              </a:rPr>
              <a:t>Recordarles que pueden hacer cualquier pregunta que tengan sobre la gestión de casos al/a la asistente social, pero también a sus padres, cuidador/a o adulto de confianza</a:t>
            </a:r>
          </a:p>
          <a:p>
            <a:endParaRPr lang="es-ES_tradnl" sz="1600" b="0" i="0" u="none" strike="noStrike" baseline="0" dirty="0">
              <a:latin typeface="Arial" panose="020B0604020202020204" pitchFamily="34" charset="0"/>
              <a:cs typeface="Arial" panose="020B0604020202020204" pitchFamily="34" charset="0"/>
            </a:endParaRPr>
          </a:p>
          <a:p>
            <a:r>
              <a:rPr lang="es-ES_tradnl" sz="1600" b="0" i="0" u="none" strike="noStrike" baseline="0" dirty="0">
                <a:latin typeface="Arial" panose="020B0604020202020204" pitchFamily="34" charset="0"/>
                <a:cs typeface="Arial" panose="020B0604020202020204" pitchFamily="34" charset="0"/>
              </a:rPr>
              <a:t>Verificar que el/la menor ha entendido lo que implica la gestión del caso antes de pedir su asentimiento</a:t>
            </a:r>
            <a:endParaRPr lang="es-ES_tradnl" sz="1600" dirty="0">
              <a:latin typeface="Arial" panose="020B0604020202020204" pitchFamily="34" charset="0"/>
              <a:cs typeface="Arial" panose="020B0604020202020204" pitchFamily="34" charset="0"/>
            </a:endParaRPr>
          </a:p>
        </p:txBody>
      </p:sp>
      <p:grpSp>
        <p:nvGrpSpPr>
          <p:cNvPr id="8" name="Group 7">
            <a:extLst>
              <a:ext uri="{FF2B5EF4-FFF2-40B4-BE49-F238E27FC236}">
                <a16:creationId xmlns:a16="http://schemas.microsoft.com/office/drawing/2014/main" id="{DD1DC185-A40C-CAB6-1589-204A482E3D75}"/>
              </a:ext>
            </a:extLst>
          </p:cNvPr>
          <p:cNvGrpSpPr/>
          <p:nvPr/>
        </p:nvGrpSpPr>
        <p:grpSpPr>
          <a:xfrm>
            <a:off x="788776" y="2217964"/>
            <a:ext cx="513497" cy="536576"/>
            <a:chOff x="7345680" y="2484120"/>
            <a:chExt cx="904240" cy="944880"/>
          </a:xfrm>
        </p:grpSpPr>
        <p:sp>
          <p:nvSpPr>
            <p:cNvPr id="9" name="Oval 8">
              <a:extLst>
                <a:ext uri="{FF2B5EF4-FFF2-40B4-BE49-F238E27FC236}">
                  <a16:creationId xmlns:a16="http://schemas.microsoft.com/office/drawing/2014/main" id="{3745C0FA-7A30-2317-9CE4-B4A1CE3B3647}"/>
                </a:ext>
              </a:extLst>
            </p:cNvPr>
            <p:cNvSpPr/>
            <p:nvPr/>
          </p:nvSpPr>
          <p:spPr>
            <a:xfrm>
              <a:off x="7345680" y="2484120"/>
              <a:ext cx="904240" cy="94488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L-Shape 9">
              <a:extLst>
                <a:ext uri="{FF2B5EF4-FFF2-40B4-BE49-F238E27FC236}">
                  <a16:creationId xmlns:a16="http://schemas.microsoft.com/office/drawing/2014/main" id="{1CE70F5A-A450-A659-7718-9131513FC953}"/>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1" name="Group 10">
            <a:extLst>
              <a:ext uri="{FF2B5EF4-FFF2-40B4-BE49-F238E27FC236}">
                <a16:creationId xmlns:a16="http://schemas.microsoft.com/office/drawing/2014/main" id="{DB547E5F-D6BB-883D-7677-FBC5FDED00A9}"/>
              </a:ext>
            </a:extLst>
          </p:cNvPr>
          <p:cNvGrpSpPr/>
          <p:nvPr/>
        </p:nvGrpSpPr>
        <p:grpSpPr>
          <a:xfrm>
            <a:off x="6642995" y="1466251"/>
            <a:ext cx="513497" cy="536576"/>
            <a:chOff x="7345680" y="2484120"/>
            <a:chExt cx="904240" cy="944880"/>
          </a:xfrm>
        </p:grpSpPr>
        <p:sp>
          <p:nvSpPr>
            <p:cNvPr id="12" name="Oval 11">
              <a:extLst>
                <a:ext uri="{FF2B5EF4-FFF2-40B4-BE49-F238E27FC236}">
                  <a16:creationId xmlns:a16="http://schemas.microsoft.com/office/drawing/2014/main" id="{38DA9E92-57AD-B968-CB3D-E16CBF2D7FD6}"/>
                </a:ext>
              </a:extLst>
            </p:cNvPr>
            <p:cNvSpPr/>
            <p:nvPr/>
          </p:nvSpPr>
          <p:spPr>
            <a:xfrm>
              <a:off x="7345680" y="2484120"/>
              <a:ext cx="904240" cy="94488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L-Shape 12">
              <a:extLst>
                <a:ext uri="{FF2B5EF4-FFF2-40B4-BE49-F238E27FC236}">
                  <a16:creationId xmlns:a16="http://schemas.microsoft.com/office/drawing/2014/main" id="{FF676972-3DDA-C9A1-4A96-7DF8C7D1799F}"/>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4" name="Group 13">
            <a:extLst>
              <a:ext uri="{FF2B5EF4-FFF2-40B4-BE49-F238E27FC236}">
                <a16:creationId xmlns:a16="http://schemas.microsoft.com/office/drawing/2014/main" id="{5E191C93-89C4-7783-D570-06038C4159B6}"/>
              </a:ext>
            </a:extLst>
          </p:cNvPr>
          <p:cNvGrpSpPr/>
          <p:nvPr/>
        </p:nvGrpSpPr>
        <p:grpSpPr>
          <a:xfrm>
            <a:off x="6642995" y="2913382"/>
            <a:ext cx="513497" cy="536576"/>
            <a:chOff x="7345680" y="2484120"/>
            <a:chExt cx="904240" cy="944880"/>
          </a:xfrm>
        </p:grpSpPr>
        <p:sp>
          <p:nvSpPr>
            <p:cNvPr id="15" name="Oval 14">
              <a:extLst>
                <a:ext uri="{FF2B5EF4-FFF2-40B4-BE49-F238E27FC236}">
                  <a16:creationId xmlns:a16="http://schemas.microsoft.com/office/drawing/2014/main" id="{509B459C-D4B3-2D13-60E0-1BA19DFA166B}"/>
                </a:ext>
              </a:extLst>
            </p:cNvPr>
            <p:cNvSpPr/>
            <p:nvPr/>
          </p:nvSpPr>
          <p:spPr>
            <a:xfrm>
              <a:off x="7345680" y="2484120"/>
              <a:ext cx="904240" cy="94488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L-Shape 15">
              <a:extLst>
                <a:ext uri="{FF2B5EF4-FFF2-40B4-BE49-F238E27FC236}">
                  <a16:creationId xmlns:a16="http://schemas.microsoft.com/office/drawing/2014/main" id="{FC2FF9AC-E805-3184-2EA0-125456DD6E99}"/>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7" name="Group 16">
            <a:extLst>
              <a:ext uri="{FF2B5EF4-FFF2-40B4-BE49-F238E27FC236}">
                <a16:creationId xmlns:a16="http://schemas.microsoft.com/office/drawing/2014/main" id="{8AF2DBC0-BBAF-7C62-09C7-064F4DB61676}"/>
              </a:ext>
            </a:extLst>
          </p:cNvPr>
          <p:cNvGrpSpPr/>
          <p:nvPr/>
        </p:nvGrpSpPr>
        <p:grpSpPr>
          <a:xfrm>
            <a:off x="6623521" y="4156818"/>
            <a:ext cx="513497" cy="536576"/>
            <a:chOff x="7345680" y="2484120"/>
            <a:chExt cx="904240" cy="944880"/>
          </a:xfrm>
        </p:grpSpPr>
        <p:sp>
          <p:nvSpPr>
            <p:cNvPr id="18" name="Oval 17">
              <a:extLst>
                <a:ext uri="{FF2B5EF4-FFF2-40B4-BE49-F238E27FC236}">
                  <a16:creationId xmlns:a16="http://schemas.microsoft.com/office/drawing/2014/main" id="{AD6E4EEA-4FEA-1BB8-ED0C-6D933A4B3D6F}"/>
                </a:ext>
              </a:extLst>
            </p:cNvPr>
            <p:cNvSpPr/>
            <p:nvPr/>
          </p:nvSpPr>
          <p:spPr>
            <a:xfrm>
              <a:off x="7345680" y="2484120"/>
              <a:ext cx="904240" cy="94488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L-Shape 18">
              <a:extLst>
                <a:ext uri="{FF2B5EF4-FFF2-40B4-BE49-F238E27FC236}">
                  <a16:creationId xmlns:a16="http://schemas.microsoft.com/office/drawing/2014/main" id="{5D363D9C-0428-82B4-14C7-D513FDD52BD7}"/>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20" name="Group 19">
            <a:extLst>
              <a:ext uri="{FF2B5EF4-FFF2-40B4-BE49-F238E27FC236}">
                <a16:creationId xmlns:a16="http://schemas.microsoft.com/office/drawing/2014/main" id="{408E35D8-E310-E943-D433-7D6D7D2BA71C}"/>
              </a:ext>
            </a:extLst>
          </p:cNvPr>
          <p:cNvGrpSpPr/>
          <p:nvPr/>
        </p:nvGrpSpPr>
        <p:grpSpPr>
          <a:xfrm>
            <a:off x="6623521" y="5603949"/>
            <a:ext cx="513497" cy="536576"/>
            <a:chOff x="7345680" y="2484120"/>
            <a:chExt cx="904240" cy="944880"/>
          </a:xfrm>
        </p:grpSpPr>
        <p:sp>
          <p:nvSpPr>
            <p:cNvPr id="21" name="Oval 20">
              <a:extLst>
                <a:ext uri="{FF2B5EF4-FFF2-40B4-BE49-F238E27FC236}">
                  <a16:creationId xmlns:a16="http://schemas.microsoft.com/office/drawing/2014/main" id="{47616ED4-D035-8191-25F1-452AED5D39D8}"/>
                </a:ext>
              </a:extLst>
            </p:cNvPr>
            <p:cNvSpPr/>
            <p:nvPr/>
          </p:nvSpPr>
          <p:spPr>
            <a:xfrm>
              <a:off x="7345680" y="2484120"/>
              <a:ext cx="904240" cy="94488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L-Shape 21">
              <a:extLst>
                <a:ext uri="{FF2B5EF4-FFF2-40B4-BE49-F238E27FC236}">
                  <a16:creationId xmlns:a16="http://schemas.microsoft.com/office/drawing/2014/main" id="{57E0F64D-BF63-8787-7472-2ABAC6E1AD82}"/>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Tree>
    <p:extLst>
      <p:ext uri="{BB962C8B-B14F-4D97-AF65-F5344CB8AC3E}">
        <p14:creationId xmlns:p14="http://schemas.microsoft.com/office/powerpoint/2010/main" val="41365428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77426308-FC57-4621-A22C-EE55960FBD64}"/>
              </a:ext>
            </a:extLst>
          </p:cNvPr>
          <p:cNvSpPr>
            <a:spLocks noGrp="1"/>
          </p:cNvSpPr>
          <p:nvPr>
            <p:ph type="title"/>
          </p:nvPr>
        </p:nvSpPr>
        <p:spPr/>
        <p:txBody>
          <a:bodyPr/>
          <a:lstStyle/>
          <a:p>
            <a:r>
              <a:rPr lang="es-ES_tradnl"/>
              <a:t>Puntos clave de aprendizaje</a:t>
            </a:r>
          </a:p>
        </p:txBody>
      </p:sp>
      <p:sp>
        <p:nvSpPr>
          <p:cNvPr id="57" name="TextBox 56">
            <a:extLst>
              <a:ext uri="{FF2B5EF4-FFF2-40B4-BE49-F238E27FC236}">
                <a16:creationId xmlns:a16="http://schemas.microsoft.com/office/drawing/2014/main" id="{D62B3BE0-0F5B-4153-A0BA-E16ACFF0EE66}"/>
              </a:ext>
            </a:extLst>
          </p:cNvPr>
          <p:cNvSpPr txBox="1"/>
          <p:nvPr/>
        </p:nvSpPr>
        <p:spPr>
          <a:xfrm>
            <a:off x="667118" y="3524334"/>
            <a:ext cx="3477768" cy="2123658"/>
          </a:xfrm>
          <a:prstGeom prst="rect">
            <a:avLst/>
          </a:prstGeom>
          <a:noFill/>
        </p:spPr>
        <p:txBody>
          <a:bodyPr wrap="square" lIns="91440" tIns="45720" rIns="91440" bIns="45720" anchor="t">
            <a:spAutoFit/>
          </a:bodyPr>
          <a:lstStyle/>
          <a:p>
            <a:pPr algn="ctr"/>
            <a:r>
              <a:rPr lang="es-ES_tradnl" sz="2200" dirty="0">
                <a:latin typeface="Arial" panose="020B0604020202020204" pitchFamily="34" charset="0"/>
                <a:cs typeface="Arial" panose="020B0604020202020204" pitchFamily="34" charset="0"/>
              </a:rPr>
              <a:t>Los/as asistentes sociales deben asegurarse de que los/as menores participen en el proceso de asentimiento y consentimiento informado</a:t>
            </a:r>
          </a:p>
        </p:txBody>
      </p:sp>
      <p:sp>
        <p:nvSpPr>
          <p:cNvPr id="58" name="TextBox 57">
            <a:extLst>
              <a:ext uri="{FF2B5EF4-FFF2-40B4-BE49-F238E27FC236}">
                <a16:creationId xmlns:a16="http://schemas.microsoft.com/office/drawing/2014/main" id="{4D4DABB9-F696-4666-9240-F14941B6206C}"/>
              </a:ext>
            </a:extLst>
          </p:cNvPr>
          <p:cNvSpPr txBox="1"/>
          <p:nvPr/>
        </p:nvSpPr>
        <p:spPr>
          <a:xfrm>
            <a:off x="4446649" y="3524334"/>
            <a:ext cx="3298701" cy="1785104"/>
          </a:xfrm>
          <a:prstGeom prst="rect">
            <a:avLst/>
          </a:prstGeom>
          <a:noFill/>
        </p:spPr>
        <p:txBody>
          <a:bodyPr wrap="square">
            <a:spAutoFit/>
          </a:bodyPr>
          <a:lstStyle/>
          <a:p>
            <a:pPr algn="ctr"/>
            <a:r>
              <a:rPr lang="es-ES_tradnl" sz="2200" dirty="0">
                <a:solidFill>
                  <a:srgbClr val="000000"/>
                </a:solidFill>
                <a:latin typeface="Arial" panose="020B0604020202020204" pitchFamily="34" charset="0"/>
                <a:ea typeface="Helvetica Neue" panose="020B0604020202020204"/>
                <a:cs typeface="Arial" panose="020B0604020202020204" pitchFamily="34" charset="0"/>
              </a:rPr>
              <a:t>L</a:t>
            </a:r>
            <a:r>
              <a:rPr lang="es-ES_tradnl" sz="2200" dirty="0">
                <a:solidFill>
                  <a:srgbClr val="000000"/>
                </a:solidFill>
                <a:effectLst/>
                <a:latin typeface="Arial" panose="020B0604020202020204" pitchFamily="34" charset="0"/>
                <a:ea typeface="Helvetica Neue" panose="020B0604020202020204"/>
                <a:cs typeface="Arial" panose="020B0604020202020204" pitchFamily="34" charset="0"/>
              </a:rPr>
              <a:t>a capacidad del menor para comprender la información y tomar decisiones dependerá de su edad y madurez</a:t>
            </a:r>
            <a:endParaRPr lang="es-ES_tradnl" sz="2200" dirty="0">
              <a:latin typeface="Arial" panose="020B0604020202020204" pitchFamily="34" charset="0"/>
              <a:cs typeface="Arial" panose="020B0604020202020204" pitchFamily="34" charset="0"/>
            </a:endParaRPr>
          </a:p>
        </p:txBody>
      </p:sp>
      <p:sp>
        <p:nvSpPr>
          <p:cNvPr id="60" name="5-Point Star 5">
            <a:extLst>
              <a:ext uri="{FF2B5EF4-FFF2-40B4-BE49-F238E27FC236}">
                <a16:creationId xmlns:a16="http://schemas.microsoft.com/office/drawing/2014/main" id="{CA51DE7D-C4EB-4482-B9BD-8251CB38B67D}"/>
              </a:ext>
            </a:extLst>
          </p:cNvPr>
          <p:cNvSpPr/>
          <p:nvPr/>
        </p:nvSpPr>
        <p:spPr>
          <a:xfrm>
            <a:off x="1880222" y="1976232"/>
            <a:ext cx="1051560" cy="1051560"/>
          </a:xfrm>
          <a:prstGeom prst="star5">
            <a:avLst>
              <a:gd name="adj" fmla="val 28143"/>
              <a:gd name="hf" fmla="val 105146"/>
              <a:gd name="vf" fmla="val 110557"/>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61" name="5-Point Star 5">
            <a:extLst>
              <a:ext uri="{FF2B5EF4-FFF2-40B4-BE49-F238E27FC236}">
                <a16:creationId xmlns:a16="http://schemas.microsoft.com/office/drawing/2014/main" id="{ABD8A883-982A-4318-B4F5-7858ABDA3C3D}"/>
              </a:ext>
            </a:extLst>
          </p:cNvPr>
          <p:cNvSpPr/>
          <p:nvPr/>
        </p:nvSpPr>
        <p:spPr>
          <a:xfrm>
            <a:off x="5570219" y="2006313"/>
            <a:ext cx="1051560" cy="1051560"/>
          </a:xfrm>
          <a:prstGeom prst="star5">
            <a:avLst>
              <a:gd name="adj" fmla="val 28143"/>
              <a:gd name="hf" fmla="val 105146"/>
              <a:gd name="vf" fmla="val 110557"/>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62" name="5-Point Star 5">
            <a:extLst>
              <a:ext uri="{FF2B5EF4-FFF2-40B4-BE49-F238E27FC236}">
                <a16:creationId xmlns:a16="http://schemas.microsoft.com/office/drawing/2014/main" id="{F0DA2569-FB86-4902-B70A-F4F49A979B6B}"/>
              </a:ext>
            </a:extLst>
          </p:cNvPr>
          <p:cNvSpPr/>
          <p:nvPr/>
        </p:nvSpPr>
        <p:spPr>
          <a:xfrm>
            <a:off x="9260218" y="2006313"/>
            <a:ext cx="1051560" cy="1051560"/>
          </a:xfrm>
          <a:prstGeom prst="star5">
            <a:avLst>
              <a:gd name="adj" fmla="val 28143"/>
              <a:gd name="hf" fmla="val 105146"/>
              <a:gd name="vf" fmla="val 110557"/>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BE66CC77-6081-79D3-A8CC-D994784EFCDD}"/>
              </a:ext>
            </a:extLst>
          </p:cNvPr>
          <p:cNvSpPr txBox="1"/>
          <p:nvPr/>
        </p:nvSpPr>
        <p:spPr>
          <a:xfrm>
            <a:off x="8218197" y="3524334"/>
            <a:ext cx="3135603" cy="2123658"/>
          </a:xfrm>
          <a:prstGeom prst="rect">
            <a:avLst/>
          </a:prstGeom>
          <a:noFill/>
        </p:spPr>
        <p:txBody>
          <a:bodyPr wrap="square">
            <a:spAutoFit/>
          </a:bodyPr>
          <a:lstStyle/>
          <a:p>
            <a:pPr algn="ctr"/>
            <a:r>
              <a:rPr lang="es-ES_tradnl" sz="2200" dirty="0">
                <a:latin typeface="Arial" panose="020B0604020202020204" pitchFamily="34" charset="0"/>
                <a:cs typeface="Arial" panose="020B0604020202020204" pitchFamily="34" charset="0"/>
              </a:rPr>
              <a:t>El consentimiento informado de los padres puede no ser necesario si esto redunda en el interés superior del menor</a:t>
            </a:r>
          </a:p>
        </p:txBody>
      </p:sp>
    </p:spTree>
    <p:extLst>
      <p:ext uri="{BB962C8B-B14F-4D97-AF65-F5344CB8AC3E}">
        <p14:creationId xmlns:p14="http://schemas.microsoft.com/office/powerpoint/2010/main" val="171462588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08282E46-ACCE-F1D7-9767-EE4DE98D80F2}"/>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s-ES_tradnl" sz="2400" b="1" dirty="0">
                <a:solidFill>
                  <a:schemeClr val="accent1"/>
                </a:solidFill>
                <a:latin typeface="Garamond"/>
              </a:rPr>
              <a:t>SESIÓN 4</a:t>
            </a:r>
          </a:p>
          <a:p>
            <a:br>
              <a:rPr lang="es-ES_tradnl" b="1" dirty="0">
                <a:solidFill>
                  <a:schemeClr val="accent1"/>
                </a:solidFill>
                <a:latin typeface="Garamond"/>
              </a:rPr>
            </a:br>
            <a:r>
              <a:rPr lang="es-ES_tradnl" sz="5400" b="1" dirty="0">
                <a:solidFill>
                  <a:schemeClr val="accent1"/>
                </a:solidFill>
                <a:latin typeface="Garamond"/>
              </a:rPr>
              <a:t>¿Cómo se debe registrar un caso?</a:t>
            </a:r>
          </a:p>
        </p:txBody>
      </p:sp>
    </p:spTree>
    <p:extLst>
      <p:ext uri="{BB962C8B-B14F-4D97-AF65-F5344CB8AC3E}">
        <p14:creationId xmlns:p14="http://schemas.microsoft.com/office/powerpoint/2010/main" val="24103584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2226A1-9E42-4E61-C704-E86DD92BD522}"/>
              </a:ext>
            </a:extLst>
          </p:cNvPr>
          <p:cNvSpPr>
            <a:spLocks noGrp="1"/>
          </p:cNvSpPr>
          <p:nvPr>
            <p:ph type="title"/>
          </p:nvPr>
        </p:nvSpPr>
        <p:spPr/>
        <p:txBody>
          <a:bodyPr/>
          <a:lstStyle/>
          <a:p>
            <a:r>
              <a:rPr lang="es-ES_tradnl" dirty="0"/>
              <a:t>Registro de un caso</a:t>
            </a:r>
          </a:p>
        </p:txBody>
      </p:sp>
      <p:sp>
        <p:nvSpPr>
          <p:cNvPr id="3" name="TextBox 2">
            <a:extLst>
              <a:ext uri="{FF2B5EF4-FFF2-40B4-BE49-F238E27FC236}">
                <a16:creationId xmlns:a16="http://schemas.microsoft.com/office/drawing/2014/main" id="{41206B8E-DAF2-33E5-CE5E-84EF77E23073}"/>
              </a:ext>
            </a:extLst>
          </p:cNvPr>
          <p:cNvSpPr txBox="1"/>
          <p:nvPr/>
        </p:nvSpPr>
        <p:spPr>
          <a:xfrm>
            <a:off x="969678" y="3897011"/>
            <a:ext cx="2870612" cy="1169551"/>
          </a:xfrm>
          <a:prstGeom prst="rect">
            <a:avLst/>
          </a:prstGeom>
          <a:noFill/>
        </p:spPr>
        <p:txBody>
          <a:bodyPr wrap="square" rtlCol="0">
            <a:spAutoFit/>
          </a:bodyPr>
          <a:lstStyle/>
          <a:p>
            <a:pPr algn="ctr">
              <a:spcAft>
                <a:spcPts val="1200"/>
              </a:spcAft>
            </a:pPr>
            <a:r>
              <a:rPr lang="es-ES_tradnl" sz="2000" b="1" dirty="0">
                <a:latin typeface="Arial" panose="020B0604020202020204" pitchFamily="34" charset="0"/>
                <a:cs typeface="Arial" panose="020B0604020202020204" pitchFamily="34" charset="0"/>
              </a:rPr>
              <a:t>Criterios de admisión</a:t>
            </a:r>
          </a:p>
          <a:p>
            <a:pPr algn="ctr">
              <a:spcAft>
                <a:spcPts val="1200"/>
              </a:spcAft>
            </a:pPr>
            <a:r>
              <a:rPr lang="es-ES_tradnl" sz="2000" dirty="0">
                <a:latin typeface="Arial" panose="020B0604020202020204" pitchFamily="34" charset="0"/>
                <a:cs typeface="Arial" panose="020B0604020202020204" pitchFamily="34" charset="0"/>
              </a:rPr>
              <a:t>¿El caso cumple los criterios de admisión? </a:t>
            </a:r>
          </a:p>
        </p:txBody>
      </p:sp>
      <p:sp>
        <p:nvSpPr>
          <p:cNvPr id="4" name="TextBox 3">
            <a:extLst>
              <a:ext uri="{FF2B5EF4-FFF2-40B4-BE49-F238E27FC236}">
                <a16:creationId xmlns:a16="http://schemas.microsoft.com/office/drawing/2014/main" id="{F3E436D2-4167-B84D-9597-767EB59B409F}"/>
              </a:ext>
            </a:extLst>
          </p:cNvPr>
          <p:cNvSpPr txBox="1"/>
          <p:nvPr/>
        </p:nvSpPr>
        <p:spPr>
          <a:xfrm>
            <a:off x="4475779" y="3897011"/>
            <a:ext cx="3240442" cy="1785104"/>
          </a:xfrm>
          <a:prstGeom prst="rect">
            <a:avLst/>
          </a:prstGeom>
          <a:noFill/>
        </p:spPr>
        <p:txBody>
          <a:bodyPr wrap="square" lIns="91440" tIns="45720" rIns="91440" bIns="45720" rtlCol="0" anchor="t">
            <a:spAutoFit/>
          </a:bodyPr>
          <a:lstStyle/>
          <a:p>
            <a:pPr algn="ctr">
              <a:spcAft>
                <a:spcPts val="1200"/>
              </a:spcAft>
            </a:pPr>
            <a:r>
              <a:rPr lang="es-ES_tradnl" sz="2000" b="1" dirty="0">
                <a:latin typeface="Arial" panose="020B0604020202020204" pitchFamily="34" charset="0"/>
                <a:cs typeface="Arial" panose="020B0604020202020204" pitchFamily="34" charset="0"/>
              </a:rPr>
              <a:t>Nivel de riesgo del/de la menor</a:t>
            </a:r>
          </a:p>
          <a:p>
            <a:pPr algn="ctr">
              <a:spcAft>
                <a:spcPts val="1200"/>
              </a:spcAft>
            </a:pPr>
            <a:r>
              <a:rPr lang="es-ES_tradnl" sz="2000" dirty="0">
                <a:latin typeface="Arial" panose="020B0604020202020204" pitchFamily="34" charset="0"/>
                <a:cs typeface="Arial" panose="020B0604020202020204" pitchFamily="34" charset="0"/>
              </a:rPr>
              <a:t>¿El/la menor está a salvo? ¿Qué necesidades se han detectado?</a:t>
            </a:r>
          </a:p>
        </p:txBody>
      </p:sp>
      <p:sp>
        <p:nvSpPr>
          <p:cNvPr id="7" name="TextBox 6">
            <a:extLst>
              <a:ext uri="{FF2B5EF4-FFF2-40B4-BE49-F238E27FC236}">
                <a16:creationId xmlns:a16="http://schemas.microsoft.com/office/drawing/2014/main" id="{6EAFE4B1-57A6-2B60-D116-C23845F058A5}"/>
              </a:ext>
            </a:extLst>
          </p:cNvPr>
          <p:cNvSpPr txBox="1"/>
          <p:nvPr/>
        </p:nvSpPr>
        <p:spPr>
          <a:xfrm>
            <a:off x="8533244" y="3897011"/>
            <a:ext cx="2964239" cy="1169551"/>
          </a:xfrm>
          <a:prstGeom prst="rect">
            <a:avLst/>
          </a:prstGeom>
          <a:noFill/>
        </p:spPr>
        <p:txBody>
          <a:bodyPr wrap="square" rtlCol="0">
            <a:spAutoFit/>
          </a:bodyPr>
          <a:lstStyle/>
          <a:p>
            <a:pPr algn="ctr">
              <a:spcAft>
                <a:spcPts val="1200"/>
              </a:spcAft>
            </a:pPr>
            <a:r>
              <a:rPr lang="es-ES_tradnl" sz="2000" b="1" dirty="0">
                <a:latin typeface="Arial" panose="020B0604020202020204" pitchFamily="34" charset="0"/>
                <a:cs typeface="Arial" panose="020B0604020202020204" pitchFamily="34" charset="0"/>
              </a:rPr>
              <a:t>Necesidades urgentes</a:t>
            </a:r>
          </a:p>
          <a:p>
            <a:pPr algn="ctr">
              <a:spcAft>
                <a:spcPts val="1200"/>
              </a:spcAft>
            </a:pPr>
            <a:r>
              <a:rPr lang="es-ES_tradnl" sz="2000" dirty="0">
                <a:latin typeface="Arial" panose="020B0604020202020204" pitchFamily="34" charset="0"/>
                <a:cs typeface="Arial" panose="020B0604020202020204" pitchFamily="34" charset="0"/>
              </a:rPr>
              <a:t>¿Es necesaria una respuesta inmediata?</a:t>
            </a:r>
          </a:p>
        </p:txBody>
      </p:sp>
      <p:grpSp>
        <p:nvGrpSpPr>
          <p:cNvPr id="8" name="Group 7">
            <a:extLst>
              <a:ext uri="{FF2B5EF4-FFF2-40B4-BE49-F238E27FC236}">
                <a16:creationId xmlns:a16="http://schemas.microsoft.com/office/drawing/2014/main" id="{930E74B2-ABD5-A796-AA9E-3631B691C9FD}"/>
              </a:ext>
            </a:extLst>
          </p:cNvPr>
          <p:cNvGrpSpPr/>
          <p:nvPr/>
        </p:nvGrpSpPr>
        <p:grpSpPr>
          <a:xfrm>
            <a:off x="5958596" y="1923872"/>
            <a:ext cx="487680" cy="1361438"/>
            <a:chOff x="6784897" y="1140182"/>
            <a:chExt cx="487680" cy="1361438"/>
          </a:xfrm>
        </p:grpSpPr>
        <p:sp>
          <p:nvSpPr>
            <p:cNvPr id="11" name="Rectangle 10">
              <a:extLst>
                <a:ext uri="{FF2B5EF4-FFF2-40B4-BE49-F238E27FC236}">
                  <a16:creationId xmlns:a16="http://schemas.microsoft.com/office/drawing/2014/main" id="{C246E605-592D-0E76-3055-3E3B22C1818D}"/>
                </a:ext>
              </a:extLst>
            </p:cNvPr>
            <p:cNvSpPr/>
            <p:nvPr/>
          </p:nvSpPr>
          <p:spPr>
            <a:xfrm>
              <a:off x="6784897" y="1546860"/>
              <a:ext cx="487680" cy="954760"/>
            </a:xfrm>
            <a:prstGeom prst="rect">
              <a:avLst/>
            </a:prstGeom>
            <a:solidFill>
              <a:schemeClr val="accent1"/>
            </a:solidFill>
            <a:ln w="762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s-ES_tradnl" sz="3200" b="1">
                  <a:latin typeface="Britannic Bold" panose="020B0903060703020204" pitchFamily="34" charset="0"/>
                </a:rPr>
                <a:t>¡!</a:t>
              </a:r>
            </a:p>
          </p:txBody>
        </p:sp>
        <p:sp>
          <p:nvSpPr>
            <p:cNvPr id="12" name="Rectangle 11">
              <a:extLst>
                <a:ext uri="{FF2B5EF4-FFF2-40B4-BE49-F238E27FC236}">
                  <a16:creationId xmlns:a16="http://schemas.microsoft.com/office/drawing/2014/main" id="{353C5E0A-8137-5B99-1349-82AFF11C9993}"/>
                </a:ext>
              </a:extLst>
            </p:cNvPr>
            <p:cNvSpPr/>
            <p:nvPr/>
          </p:nvSpPr>
          <p:spPr>
            <a:xfrm>
              <a:off x="6784897" y="1140182"/>
              <a:ext cx="487680" cy="406678"/>
            </a:xfrm>
            <a:prstGeom prst="rect">
              <a:avLst/>
            </a:prstGeom>
            <a:solidFill>
              <a:schemeClr val="bg1"/>
            </a:solidFill>
            <a:ln w="762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s-ES_tradnl" sz="3200" b="1">
                <a:latin typeface="Bodoni MT Black" panose="02070A03080606020203" pitchFamily="18" charset="0"/>
              </a:endParaRPr>
            </a:p>
          </p:txBody>
        </p:sp>
      </p:grpSp>
      <p:grpSp>
        <p:nvGrpSpPr>
          <p:cNvPr id="16" name="Group 15">
            <a:extLst>
              <a:ext uri="{FF2B5EF4-FFF2-40B4-BE49-F238E27FC236}">
                <a16:creationId xmlns:a16="http://schemas.microsoft.com/office/drawing/2014/main" id="{88F05C01-B8CB-D3F0-8A7F-43E943B1D572}"/>
              </a:ext>
            </a:extLst>
          </p:cNvPr>
          <p:cNvGrpSpPr/>
          <p:nvPr/>
        </p:nvGrpSpPr>
        <p:grpSpPr>
          <a:xfrm>
            <a:off x="2003641" y="1912927"/>
            <a:ext cx="626671" cy="1406494"/>
            <a:chOff x="6157951" y="3349356"/>
            <a:chExt cx="617443" cy="1385783"/>
          </a:xfrm>
        </p:grpSpPr>
        <p:sp>
          <p:nvSpPr>
            <p:cNvPr id="13" name="Round Same Side Corner Rectangle 46">
              <a:extLst>
                <a:ext uri="{FF2B5EF4-FFF2-40B4-BE49-F238E27FC236}">
                  <a16:creationId xmlns:a16="http://schemas.microsoft.com/office/drawing/2014/main" id="{79CD087F-B8CB-2BD8-F7E6-A47AD63326E8}"/>
                </a:ext>
              </a:extLst>
            </p:cNvPr>
            <p:cNvSpPr/>
            <p:nvPr/>
          </p:nvSpPr>
          <p:spPr>
            <a:xfrm rot="14111">
              <a:off x="6159417" y="4072841"/>
              <a:ext cx="610505" cy="662298"/>
            </a:xfrm>
            <a:prstGeom prst="round2SameRect">
              <a:avLst>
                <a:gd name="adj1" fmla="val 50000"/>
                <a:gd name="adj2"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4" name="Oval 13">
              <a:extLst>
                <a:ext uri="{FF2B5EF4-FFF2-40B4-BE49-F238E27FC236}">
                  <a16:creationId xmlns:a16="http://schemas.microsoft.com/office/drawing/2014/main" id="{792D8C8D-751B-0F4D-D93D-081AC06F1F5E}"/>
                </a:ext>
              </a:extLst>
            </p:cNvPr>
            <p:cNvSpPr/>
            <p:nvPr/>
          </p:nvSpPr>
          <p:spPr>
            <a:xfrm rot="14111">
              <a:off x="6157951" y="3349356"/>
              <a:ext cx="617443" cy="61744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b="1">
                <a:solidFill>
                  <a:schemeClr val="bg1"/>
                </a:solidFill>
                <a:latin typeface="Arial" panose="020B0604020202020204" pitchFamily="34" charset="0"/>
                <a:cs typeface="Arial" panose="020B0604020202020204" pitchFamily="34" charset="0"/>
              </a:endParaRPr>
            </a:p>
          </p:txBody>
        </p:sp>
      </p:grpSp>
      <p:grpSp>
        <p:nvGrpSpPr>
          <p:cNvPr id="17" name="Group 16">
            <a:extLst>
              <a:ext uri="{FF2B5EF4-FFF2-40B4-BE49-F238E27FC236}">
                <a16:creationId xmlns:a16="http://schemas.microsoft.com/office/drawing/2014/main" id="{95B53E5F-4E0C-4E8D-3300-F1A703A0FEA3}"/>
              </a:ext>
            </a:extLst>
          </p:cNvPr>
          <p:cNvGrpSpPr/>
          <p:nvPr/>
        </p:nvGrpSpPr>
        <p:grpSpPr>
          <a:xfrm>
            <a:off x="2495296" y="2672769"/>
            <a:ext cx="513497" cy="536576"/>
            <a:chOff x="7345680" y="2484120"/>
            <a:chExt cx="904240" cy="944880"/>
          </a:xfrm>
        </p:grpSpPr>
        <p:sp>
          <p:nvSpPr>
            <p:cNvPr id="18" name="Oval 17">
              <a:extLst>
                <a:ext uri="{FF2B5EF4-FFF2-40B4-BE49-F238E27FC236}">
                  <a16:creationId xmlns:a16="http://schemas.microsoft.com/office/drawing/2014/main" id="{30142A30-0409-9620-E177-44FDDCC936CF}"/>
                </a:ext>
              </a:extLst>
            </p:cNvPr>
            <p:cNvSpPr/>
            <p:nvPr/>
          </p:nvSpPr>
          <p:spPr>
            <a:xfrm>
              <a:off x="7345680" y="2484120"/>
              <a:ext cx="904240" cy="944880"/>
            </a:xfrm>
            <a:prstGeom prst="ellipse">
              <a:avLst/>
            </a:prstGeom>
            <a:solidFill>
              <a:schemeClr val="accent1"/>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9" name="L-Shape 18">
              <a:extLst>
                <a:ext uri="{FF2B5EF4-FFF2-40B4-BE49-F238E27FC236}">
                  <a16:creationId xmlns:a16="http://schemas.microsoft.com/office/drawing/2014/main" id="{C2ABA9E6-34A7-3C99-F2E4-41771BA9D212}"/>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23" name="Group 22">
            <a:extLst>
              <a:ext uri="{FF2B5EF4-FFF2-40B4-BE49-F238E27FC236}">
                <a16:creationId xmlns:a16="http://schemas.microsoft.com/office/drawing/2014/main" id="{383A8F6A-E6F9-E259-4E61-D480AA0EFE47}"/>
              </a:ext>
            </a:extLst>
          </p:cNvPr>
          <p:cNvGrpSpPr/>
          <p:nvPr/>
        </p:nvGrpSpPr>
        <p:grpSpPr>
          <a:xfrm>
            <a:off x="9503118" y="1994250"/>
            <a:ext cx="1024490" cy="1303412"/>
            <a:chOff x="6583595" y="3385093"/>
            <a:chExt cx="936987" cy="1192085"/>
          </a:xfrm>
          <a:solidFill>
            <a:schemeClr val="accent1"/>
          </a:solidFill>
        </p:grpSpPr>
        <p:grpSp>
          <p:nvGrpSpPr>
            <p:cNvPr id="24" name="Group 23">
              <a:extLst>
                <a:ext uri="{FF2B5EF4-FFF2-40B4-BE49-F238E27FC236}">
                  <a16:creationId xmlns:a16="http://schemas.microsoft.com/office/drawing/2014/main" id="{BAD321F7-4B93-6068-EF78-5E651468C374}"/>
                </a:ext>
              </a:extLst>
            </p:cNvPr>
            <p:cNvGrpSpPr/>
            <p:nvPr/>
          </p:nvGrpSpPr>
          <p:grpSpPr>
            <a:xfrm>
              <a:off x="6583595" y="3385093"/>
              <a:ext cx="936987" cy="1121072"/>
              <a:chOff x="2780231" y="3039417"/>
              <a:chExt cx="1162307" cy="1390660"/>
            </a:xfrm>
            <a:grpFill/>
          </p:grpSpPr>
          <p:sp>
            <p:nvSpPr>
              <p:cNvPr id="26" name="Rectangle 25">
                <a:extLst>
                  <a:ext uri="{FF2B5EF4-FFF2-40B4-BE49-F238E27FC236}">
                    <a16:creationId xmlns:a16="http://schemas.microsoft.com/office/drawing/2014/main" id="{B2B62EC2-7033-C9C3-35A6-A693C1AF8B1C}"/>
                  </a:ext>
                </a:extLst>
              </p:cNvPr>
              <p:cNvSpPr/>
              <p:nvPr/>
            </p:nvSpPr>
            <p:spPr>
              <a:xfrm>
                <a:off x="2780231" y="3268017"/>
                <a:ext cx="1162307" cy="86227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200"/>
              </a:p>
            </p:txBody>
          </p:sp>
          <p:sp>
            <p:nvSpPr>
              <p:cNvPr id="27" name="Flowchart: Stored Data 26">
                <a:extLst>
                  <a:ext uri="{FF2B5EF4-FFF2-40B4-BE49-F238E27FC236}">
                    <a16:creationId xmlns:a16="http://schemas.microsoft.com/office/drawing/2014/main" id="{7F10B988-9B62-8428-6E29-1A89A31D2486}"/>
                  </a:ext>
                </a:extLst>
              </p:cNvPr>
              <p:cNvSpPr/>
              <p:nvPr/>
            </p:nvSpPr>
            <p:spPr>
              <a:xfrm rot="13989466">
                <a:off x="3349123" y="3854894"/>
                <a:ext cx="426233" cy="724133"/>
              </a:xfrm>
              <a:prstGeom prst="flowChartOnlineStorag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200"/>
              </a:p>
            </p:txBody>
          </p:sp>
          <p:sp>
            <p:nvSpPr>
              <p:cNvPr id="28" name="Flowchart: Stored Data 27">
                <a:extLst>
                  <a:ext uri="{FF2B5EF4-FFF2-40B4-BE49-F238E27FC236}">
                    <a16:creationId xmlns:a16="http://schemas.microsoft.com/office/drawing/2014/main" id="{8FA7BFCC-6C02-2037-A9E7-4275E0B5A962}"/>
                  </a:ext>
                </a:extLst>
              </p:cNvPr>
              <p:cNvSpPr/>
              <p:nvPr/>
            </p:nvSpPr>
            <p:spPr>
              <a:xfrm rot="18421343">
                <a:off x="2946281" y="3849609"/>
                <a:ext cx="426233" cy="724134"/>
              </a:xfrm>
              <a:prstGeom prst="flowChartOnlineStorag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200"/>
              </a:p>
            </p:txBody>
          </p:sp>
          <p:sp>
            <p:nvSpPr>
              <p:cNvPr id="29" name="Rectangle 28">
                <a:extLst>
                  <a:ext uri="{FF2B5EF4-FFF2-40B4-BE49-F238E27FC236}">
                    <a16:creationId xmlns:a16="http://schemas.microsoft.com/office/drawing/2014/main" id="{10366D5F-8A2C-98E9-96A1-015B41BB9AA4}"/>
                  </a:ext>
                </a:extLst>
              </p:cNvPr>
              <p:cNvSpPr/>
              <p:nvPr/>
            </p:nvSpPr>
            <p:spPr>
              <a:xfrm>
                <a:off x="2966276" y="3704343"/>
                <a:ext cx="790215" cy="50733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200"/>
              </a:p>
            </p:txBody>
          </p:sp>
          <p:sp>
            <p:nvSpPr>
              <p:cNvPr id="30" name="Isosceles Triangle 29">
                <a:extLst>
                  <a:ext uri="{FF2B5EF4-FFF2-40B4-BE49-F238E27FC236}">
                    <a16:creationId xmlns:a16="http://schemas.microsoft.com/office/drawing/2014/main" id="{57BD999D-7BE5-1742-18FE-8A23AB9216BA}"/>
                  </a:ext>
                </a:extLst>
              </p:cNvPr>
              <p:cNvSpPr/>
              <p:nvPr/>
            </p:nvSpPr>
            <p:spPr>
              <a:xfrm>
                <a:off x="2780231" y="3039417"/>
                <a:ext cx="1162307" cy="228600"/>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200"/>
              </a:p>
            </p:txBody>
          </p:sp>
        </p:grpSp>
        <p:sp>
          <p:nvSpPr>
            <p:cNvPr id="25" name="Plus Sign 24">
              <a:extLst>
                <a:ext uri="{FF2B5EF4-FFF2-40B4-BE49-F238E27FC236}">
                  <a16:creationId xmlns:a16="http://schemas.microsoft.com/office/drawing/2014/main" id="{369E2B3B-36CF-6BD9-A0D2-6EE4392C9393}"/>
                </a:ext>
              </a:extLst>
            </p:cNvPr>
            <p:cNvSpPr/>
            <p:nvPr/>
          </p:nvSpPr>
          <p:spPr>
            <a:xfrm>
              <a:off x="6602642" y="3392652"/>
              <a:ext cx="886622" cy="1184526"/>
            </a:xfrm>
            <a:prstGeom prst="mathPlus">
              <a:avLst>
                <a:gd name="adj1" fmla="val 1701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200"/>
            </a:p>
          </p:txBody>
        </p:sp>
      </p:grpSp>
    </p:spTree>
    <p:extLst>
      <p:ext uri="{BB962C8B-B14F-4D97-AF65-F5344CB8AC3E}">
        <p14:creationId xmlns:p14="http://schemas.microsoft.com/office/powerpoint/2010/main" val="277472991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Top Corners Rounded 8">
            <a:extLst>
              <a:ext uri="{FF2B5EF4-FFF2-40B4-BE49-F238E27FC236}">
                <a16:creationId xmlns:a16="http://schemas.microsoft.com/office/drawing/2014/main" id="{7B3210B3-7104-701D-0091-173D8D55473F}"/>
              </a:ext>
            </a:extLst>
          </p:cNvPr>
          <p:cNvSpPr/>
          <p:nvPr/>
        </p:nvSpPr>
        <p:spPr>
          <a:xfrm rot="16200000">
            <a:off x="9176108" y="1767839"/>
            <a:ext cx="2709465" cy="3322320"/>
          </a:xfrm>
          <a:prstGeom prst="round2Same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 name="Rectangle: Rounded Corners 6">
            <a:extLst>
              <a:ext uri="{FF2B5EF4-FFF2-40B4-BE49-F238E27FC236}">
                <a16:creationId xmlns:a16="http://schemas.microsoft.com/office/drawing/2014/main" id="{1D3BFDA1-9AA0-4D0B-B4D2-696236250208}"/>
              </a:ext>
            </a:extLst>
          </p:cNvPr>
          <p:cNvSpPr/>
          <p:nvPr/>
        </p:nvSpPr>
        <p:spPr>
          <a:xfrm>
            <a:off x="2017420" y="2074267"/>
            <a:ext cx="6411897" cy="2709465"/>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33400" lvl="0">
              <a:lnSpc>
                <a:spcPct val="107000"/>
              </a:lnSpc>
              <a:spcAft>
                <a:spcPts val="800"/>
              </a:spcAft>
            </a:pPr>
            <a:r>
              <a:rPr lang="es-ES_tradnl" i="1" dirty="0">
                <a:solidFill>
                  <a:schemeClr val="tx1"/>
                </a:solidFill>
                <a:effectLst/>
                <a:latin typeface="Arial" panose="020B0604020202020204" pitchFamily="34" charset="0"/>
                <a:ea typeface="Calibri" panose="020F0502020204030204" pitchFamily="34" charset="0"/>
                <a:cs typeface="Arial" panose="020B0604020202020204" pitchFamily="34" charset="0"/>
              </a:rPr>
              <a:t>"Identificar a los niños, niñas, adolescentes y familias que </a:t>
            </a:r>
            <a:r>
              <a:rPr lang="es-ES_tradnl" b="1" i="1" dirty="0">
                <a:solidFill>
                  <a:schemeClr val="tx1"/>
                </a:solidFill>
                <a:effectLst/>
                <a:latin typeface="Arial" panose="020B0604020202020204" pitchFamily="34" charset="0"/>
                <a:ea typeface="Calibri" panose="020F0502020204030204" pitchFamily="34" charset="0"/>
                <a:cs typeface="Arial" panose="020B0604020202020204" pitchFamily="34" charset="0"/>
              </a:rPr>
              <a:t>enfrentan problemas de protección de la infancia en contextos humanitarios </a:t>
            </a:r>
            <a:r>
              <a:rPr lang="es-ES_tradnl" i="1" dirty="0">
                <a:solidFill>
                  <a:schemeClr val="tx1"/>
                </a:solidFill>
                <a:effectLst/>
                <a:latin typeface="Arial" panose="020B0604020202020204" pitchFamily="34" charset="0"/>
                <a:ea typeface="Calibri" panose="020F0502020204030204" pitchFamily="34" charset="0"/>
                <a:cs typeface="Arial" panose="020B0604020202020204" pitchFamily="34" charset="0"/>
              </a:rPr>
              <a:t>y atender sus necesidades a través de un proceso de gestión de casos individualizado, que ofrezca apoyo personalizado inmediato y facilite el contacto con los proveedores de servicios correspondientes”.</a:t>
            </a:r>
            <a:endParaRPr lang="es-ES_tradnl" i="1" dirty="0">
              <a:solidFill>
                <a:schemeClr val="tx1"/>
              </a:solidFill>
              <a:latin typeface="Arial" panose="020B0604020202020204" pitchFamily="34" charset="0"/>
              <a:cs typeface="Arial" panose="020B0604020202020204" pitchFamily="34" charset="0"/>
            </a:endParaRPr>
          </a:p>
        </p:txBody>
      </p:sp>
      <p:sp>
        <p:nvSpPr>
          <p:cNvPr id="2" name="Title 1">
            <a:extLst>
              <a:ext uri="{FF2B5EF4-FFF2-40B4-BE49-F238E27FC236}">
                <a16:creationId xmlns:a16="http://schemas.microsoft.com/office/drawing/2014/main" id="{C826E5AC-5020-4CBF-3140-9391620C743D}"/>
              </a:ext>
            </a:extLst>
          </p:cNvPr>
          <p:cNvSpPr>
            <a:spLocks noGrp="1"/>
          </p:cNvSpPr>
          <p:nvPr>
            <p:ph type="title"/>
          </p:nvPr>
        </p:nvSpPr>
        <p:spPr/>
        <p:txBody>
          <a:bodyPr/>
          <a:lstStyle/>
          <a:p>
            <a:r>
              <a:rPr lang="es-ES_tradnl" dirty="0"/>
              <a:t>Criterios de admisión de casos</a:t>
            </a:r>
          </a:p>
        </p:txBody>
      </p:sp>
      <p:pic>
        <p:nvPicPr>
          <p:cNvPr id="4" name="Picture 3">
            <a:extLst>
              <a:ext uri="{FF2B5EF4-FFF2-40B4-BE49-F238E27FC236}">
                <a16:creationId xmlns:a16="http://schemas.microsoft.com/office/drawing/2014/main" id="{ABEDFF4A-5F36-91EE-A066-BBFC6A998F3F}"/>
              </a:ext>
            </a:extLst>
          </p:cNvPr>
          <p:cNvPicPr>
            <a:picLocks noChangeAspect="1"/>
          </p:cNvPicPr>
          <p:nvPr/>
        </p:nvPicPr>
        <p:blipFill>
          <a:blip r:embed="rId3"/>
          <a:stretch>
            <a:fillRect/>
          </a:stretch>
        </p:blipFill>
        <p:spPr>
          <a:xfrm>
            <a:off x="683184" y="2195703"/>
            <a:ext cx="1787745" cy="2466590"/>
          </a:xfrm>
          <a:prstGeom prst="rect">
            <a:avLst/>
          </a:prstGeom>
          <a:ln>
            <a:solidFill>
              <a:schemeClr val="accent1"/>
            </a:solidFill>
          </a:ln>
        </p:spPr>
      </p:pic>
      <p:sp>
        <p:nvSpPr>
          <p:cNvPr id="5" name="TextBox 4">
            <a:extLst>
              <a:ext uri="{FF2B5EF4-FFF2-40B4-BE49-F238E27FC236}">
                <a16:creationId xmlns:a16="http://schemas.microsoft.com/office/drawing/2014/main" id="{B8A10459-3E56-0856-C81A-76BD40E67BBA}"/>
              </a:ext>
            </a:extLst>
          </p:cNvPr>
          <p:cNvSpPr txBox="1"/>
          <p:nvPr/>
        </p:nvSpPr>
        <p:spPr>
          <a:xfrm>
            <a:off x="9182633" y="2397947"/>
            <a:ext cx="2539975" cy="1815882"/>
          </a:xfrm>
          <a:prstGeom prst="rect">
            <a:avLst/>
          </a:prstGeom>
          <a:noFill/>
        </p:spPr>
        <p:txBody>
          <a:bodyPr wrap="square" rtlCol="0">
            <a:spAutoFit/>
          </a:bodyPr>
          <a:lstStyle/>
          <a:p>
            <a:r>
              <a:rPr lang="es-ES_tradnl" sz="2800" b="1">
                <a:latin typeface="Arial" panose="020B0604020202020204" pitchFamily="34" charset="0"/>
                <a:cs typeface="Arial" panose="020B0604020202020204" pitchFamily="34" charset="0"/>
              </a:rPr>
              <a:t>¿Qué es un problema de protección de la infancia?</a:t>
            </a:r>
            <a:endParaRPr lang="es-ES_tradnl" sz="3600" b="1">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76E1A146-B8A6-3978-04A0-F8C62EC62B60}"/>
              </a:ext>
            </a:extLst>
          </p:cNvPr>
          <p:cNvSpPr txBox="1"/>
          <p:nvPr/>
        </p:nvSpPr>
        <p:spPr>
          <a:xfrm>
            <a:off x="2625422" y="4986929"/>
            <a:ext cx="6244258" cy="738664"/>
          </a:xfrm>
          <a:prstGeom prst="rect">
            <a:avLst/>
          </a:prstGeom>
          <a:noFill/>
        </p:spPr>
        <p:txBody>
          <a:bodyPr wrap="square">
            <a:spAutoFit/>
          </a:bodyPr>
          <a:lstStyle/>
          <a:p>
            <a:r>
              <a:rPr lang="es-ES_tradnl" sz="1400" i="1" dirty="0">
                <a:solidFill>
                  <a:schemeClr val="accent1"/>
                </a:solidFill>
                <a:latin typeface="Arial" panose="020B0604020202020204" pitchFamily="34" charset="0"/>
                <a:ea typeface="Calibri" panose="020F0502020204030204" pitchFamily="34" charset="0"/>
                <a:cs typeface="Arial" panose="020B0604020202020204" pitchFamily="34" charset="0"/>
              </a:rPr>
              <a:t>Fuente: Alianza para la protección de la infancia en la acción humanitaria. (2019). Normas mínimas para la protección de la infancia en la acción humanitaria: Norma 18.</a:t>
            </a:r>
          </a:p>
        </p:txBody>
      </p:sp>
    </p:spTree>
    <p:extLst>
      <p:ext uri="{BB962C8B-B14F-4D97-AF65-F5344CB8AC3E}">
        <p14:creationId xmlns:p14="http://schemas.microsoft.com/office/powerpoint/2010/main" val="401800826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4DCFB9-2851-CFE1-9576-D78D245C4832}"/>
              </a:ext>
            </a:extLst>
          </p:cNvPr>
          <p:cNvSpPr>
            <a:spLocks noGrp="1"/>
          </p:cNvSpPr>
          <p:nvPr>
            <p:ph type="title"/>
          </p:nvPr>
        </p:nvSpPr>
        <p:spPr/>
        <p:txBody>
          <a:bodyPr/>
          <a:lstStyle/>
          <a:p>
            <a:r>
              <a:rPr lang="es-ES_tradnl" dirty="0"/>
              <a:t>Problemas de protección de la infancia</a:t>
            </a:r>
          </a:p>
        </p:txBody>
      </p:sp>
      <p:grpSp>
        <p:nvGrpSpPr>
          <p:cNvPr id="8" name="Group 7">
            <a:extLst>
              <a:ext uri="{FF2B5EF4-FFF2-40B4-BE49-F238E27FC236}">
                <a16:creationId xmlns:a16="http://schemas.microsoft.com/office/drawing/2014/main" id="{8B976F39-AA40-B798-5F9A-2E72EC105820}"/>
              </a:ext>
            </a:extLst>
          </p:cNvPr>
          <p:cNvGrpSpPr/>
          <p:nvPr/>
        </p:nvGrpSpPr>
        <p:grpSpPr>
          <a:xfrm>
            <a:off x="10228983" y="337468"/>
            <a:ext cx="1587872" cy="1368854"/>
            <a:chOff x="10228983" y="337468"/>
            <a:chExt cx="1587872" cy="1368854"/>
          </a:xfrm>
        </p:grpSpPr>
        <p:sp>
          <p:nvSpPr>
            <p:cNvPr id="9" name="Hexagon 8">
              <a:extLst>
                <a:ext uri="{FF2B5EF4-FFF2-40B4-BE49-F238E27FC236}">
                  <a16:creationId xmlns:a16="http://schemas.microsoft.com/office/drawing/2014/main" id="{43F6E0A8-70FE-3E90-B589-E653BA27C8AB}"/>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10" name="Group 9">
              <a:extLst>
                <a:ext uri="{FF2B5EF4-FFF2-40B4-BE49-F238E27FC236}">
                  <a16:creationId xmlns:a16="http://schemas.microsoft.com/office/drawing/2014/main" id="{EC6EF9DC-EF26-121E-DF09-E06D1F9E9CDB}"/>
                </a:ext>
              </a:extLst>
            </p:cNvPr>
            <p:cNvGrpSpPr/>
            <p:nvPr/>
          </p:nvGrpSpPr>
          <p:grpSpPr>
            <a:xfrm>
              <a:off x="10741851" y="707024"/>
              <a:ext cx="562136" cy="634675"/>
              <a:chOff x="760175" y="830141"/>
              <a:chExt cx="867619" cy="979580"/>
            </a:xfrm>
          </p:grpSpPr>
          <p:sp>
            <p:nvSpPr>
              <p:cNvPr id="11" name="Rectangle 10">
                <a:extLst>
                  <a:ext uri="{FF2B5EF4-FFF2-40B4-BE49-F238E27FC236}">
                    <a16:creationId xmlns:a16="http://schemas.microsoft.com/office/drawing/2014/main" id="{3D84D038-A647-D205-AB38-B00D17882300}"/>
                  </a:ext>
                </a:extLst>
              </p:cNvPr>
              <p:cNvSpPr/>
              <p:nvPr/>
            </p:nvSpPr>
            <p:spPr>
              <a:xfrm>
                <a:off x="864636" y="830141"/>
                <a:ext cx="763158" cy="979577"/>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accent1"/>
                    </a:solidFill>
                    <a:latin typeface="Arial" panose="020B0604020202020204" pitchFamily="34" charset="0"/>
                    <a:cs typeface="Arial" panose="020B0604020202020204" pitchFamily="34" charset="0"/>
                  </a:rPr>
                  <a:t>102-</a:t>
                </a:r>
                <a:br>
                  <a:rPr lang="en-CA" sz="1600" b="1" dirty="0">
                    <a:solidFill>
                      <a:schemeClr val="accent1"/>
                    </a:solidFill>
                    <a:latin typeface="Arial" panose="020B0604020202020204" pitchFamily="34" charset="0"/>
                    <a:cs typeface="Arial" panose="020B0604020202020204" pitchFamily="34" charset="0"/>
                  </a:rPr>
                </a:br>
                <a:r>
                  <a:rPr lang="en-CA" sz="1600" b="1" dirty="0">
                    <a:solidFill>
                      <a:schemeClr val="accent1"/>
                    </a:solidFill>
                    <a:latin typeface="Arial" panose="020B0604020202020204" pitchFamily="34" charset="0"/>
                    <a:cs typeface="Arial" panose="020B0604020202020204" pitchFamily="34" charset="0"/>
                  </a:rPr>
                  <a:t>106</a:t>
                </a:r>
              </a:p>
            </p:txBody>
          </p:sp>
          <p:sp>
            <p:nvSpPr>
              <p:cNvPr id="12" name="Rectangle 11">
                <a:extLst>
                  <a:ext uri="{FF2B5EF4-FFF2-40B4-BE49-F238E27FC236}">
                    <a16:creationId xmlns:a16="http://schemas.microsoft.com/office/drawing/2014/main" id="{3686F92D-8D0A-B804-7A58-01FCCD68FEBE}"/>
                  </a:ext>
                </a:extLst>
              </p:cNvPr>
              <p:cNvSpPr/>
              <p:nvPr/>
            </p:nvSpPr>
            <p:spPr>
              <a:xfrm>
                <a:off x="760175" y="830143"/>
                <a:ext cx="149292" cy="97957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
        <p:nvSpPr>
          <p:cNvPr id="14" name="TextBox 13">
            <a:extLst>
              <a:ext uri="{FF2B5EF4-FFF2-40B4-BE49-F238E27FC236}">
                <a16:creationId xmlns:a16="http://schemas.microsoft.com/office/drawing/2014/main" id="{BC42BBA7-8D6A-C6D2-340D-588F9B2A9DD2}"/>
              </a:ext>
            </a:extLst>
          </p:cNvPr>
          <p:cNvSpPr txBox="1"/>
          <p:nvPr/>
        </p:nvSpPr>
        <p:spPr>
          <a:xfrm>
            <a:off x="383149" y="1180093"/>
            <a:ext cx="5865251" cy="4770537"/>
          </a:xfrm>
          <a:prstGeom prst="rect">
            <a:avLst/>
          </a:prstGeom>
          <a:noFill/>
        </p:spPr>
        <p:txBody>
          <a:bodyPr wrap="square">
            <a:spAutoFit/>
          </a:bodyPr>
          <a:lstStyle/>
          <a:p>
            <a:pPr marL="285750" indent="-285750" algn="just">
              <a:buFont typeface="Arial" panose="020B0604020202020204" pitchFamily="34" charset="0"/>
              <a:buChar char="□"/>
            </a:pPr>
            <a:r>
              <a:rPr lang="es-ES_tradnl" sz="1600" dirty="0">
                <a:effectLst/>
                <a:latin typeface="Arial" panose="020B0604020202020204" pitchFamily="34" charset="0"/>
                <a:cs typeface="Arial" panose="020B0604020202020204" pitchFamily="34" charset="0"/>
              </a:rPr>
              <a:t>Violencia y/o maltrato físico</a:t>
            </a:r>
          </a:p>
          <a:p>
            <a:pPr marL="285750" indent="-285750" algn="just">
              <a:buFont typeface="Arial" panose="020B0604020202020204" pitchFamily="34" charset="0"/>
              <a:buChar char="□"/>
            </a:pPr>
            <a:r>
              <a:rPr lang="es-ES_tradnl" sz="1600" dirty="0">
                <a:effectLst/>
                <a:latin typeface="Arial" panose="020B0604020202020204" pitchFamily="34" charset="0"/>
                <a:cs typeface="Arial" panose="020B0604020202020204" pitchFamily="34" charset="0"/>
              </a:rPr>
              <a:t>Violencia y/o </a:t>
            </a:r>
            <a:r>
              <a:rPr lang="es-ES_tradnl" sz="1600" dirty="0">
                <a:latin typeface="Arial" panose="020B0604020202020204" pitchFamily="34" charset="0"/>
                <a:cs typeface="Arial" panose="020B0604020202020204" pitchFamily="34" charset="0"/>
              </a:rPr>
              <a:t>a</a:t>
            </a:r>
            <a:r>
              <a:rPr lang="es-ES_tradnl" sz="1600" dirty="0">
                <a:effectLst/>
                <a:latin typeface="Arial" panose="020B0604020202020204" pitchFamily="34" charset="0"/>
                <a:cs typeface="Arial" panose="020B0604020202020204" pitchFamily="34" charset="0"/>
              </a:rPr>
              <a:t>buso sexual</a:t>
            </a:r>
          </a:p>
          <a:p>
            <a:pPr marL="285750" indent="-285750" algn="just">
              <a:buFont typeface="Arial" panose="020B0604020202020204" pitchFamily="34" charset="0"/>
              <a:buChar char="□"/>
            </a:pPr>
            <a:r>
              <a:rPr lang="es-ES_tradnl" sz="1600" dirty="0">
                <a:effectLst/>
                <a:latin typeface="Arial" panose="020B0604020202020204" pitchFamily="34" charset="0"/>
                <a:cs typeface="Arial" panose="020B0604020202020204" pitchFamily="34" charset="0"/>
              </a:rPr>
              <a:t>Violación</a:t>
            </a:r>
          </a:p>
          <a:p>
            <a:pPr marL="285750" indent="-285750" algn="just">
              <a:buFont typeface="Arial" panose="020B0604020202020204" pitchFamily="34" charset="0"/>
              <a:buChar char="□"/>
            </a:pPr>
            <a:r>
              <a:rPr lang="es-ES_tradnl" sz="1600" dirty="0">
                <a:effectLst/>
                <a:latin typeface="Arial" panose="020B0604020202020204" pitchFamily="34" charset="0"/>
                <a:cs typeface="Arial" panose="020B0604020202020204" pitchFamily="34" charset="0"/>
              </a:rPr>
              <a:t>Violencia y/o </a:t>
            </a:r>
            <a:r>
              <a:rPr lang="es-ES_tradnl" sz="1600" dirty="0">
                <a:latin typeface="Arial" panose="020B0604020202020204" pitchFamily="34" charset="0"/>
                <a:cs typeface="Arial" panose="020B0604020202020204" pitchFamily="34" charset="0"/>
              </a:rPr>
              <a:t>m</a:t>
            </a:r>
            <a:r>
              <a:rPr lang="es-ES_tradnl" sz="1600" dirty="0">
                <a:effectLst/>
                <a:latin typeface="Arial" panose="020B0604020202020204" pitchFamily="34" charset="0"/>
                <a:cs typeface="Arial" panose="020B0604020202020204" pitchFamily="34" charset="0"/>
              </a:rPr>
              <a:t>altrato emocional o psicológico</a:t>
            </a:r>
          </a:p>
          <a:p>
            <a:pPr marL="285750" indent="-285750" algn="just">
              <a:buFont typeface="Arial" panose="020B0604020202020204" pitchFamily="34" charset="0"/>
              <a:buChar char="□"/>
            </a:pPr>
            <a:r>
              <a:rPr lang="es-ES_tradnl" sz="1600" dirty="0">
                <a:effectLst/>
                <a:latin typeface="Arial" panose="020B0604020202020204" pitchFamily="34" charset="0"/>
                <a:cs typeface="Arial" panose="020B0604020202020204" pitchFamily="34" charset="0"/>
              </a:rPr>
              <a:t>Negligencia</a:t>
            </a:r>
          </a:p>
          <a:p>
            <a:pPr marL="285750" indent="-285750" algn="just">
              <a:buFont typeface="Arial" panose="020B0604020202020204" pitchFamily="34" charset="0"/>
              <a:buChar char="□"/>
            </a:pPr>
            <a:r>
              <a:rPr lang="es-ES_tradnl" sz="1600" dirty="0">
                <a:effectLst/>
                <a:latin typeface="Arial" panose="020B0604020202020204" pitchFamily="34" charset="0"/>
                <a:cs typeface="Arial" panose="020B0604020202020204" pitchFamily="34" charset="0"/>
              </a:rPr>
              <a:t>Abandono</a:t>
            </a:r>
          </a:p>
          <a:p>
            <a:pPr marL="285750" indent="-285750" algn="just">
              <a:buFont typeface="Arial" panose="020B0604020202020204" pitchFamily="34" charset="0"/>
              <a:buChar char="□"/>
            </a:pPr>
            <a:r>
              <a:rPr lang="es-ES_tradnl" sz="1600" dirty="0">
                <a:effectLst/>
                <a:latin typeface="Arial" panose="020B0604020202020204" pitchFamily="34" charset="0"/>
                <a:cs typeface="Arial" panose="020B0604020202020204" pitchFamily="34" charset="0"/>
              </a:rPr>
              <a:t>Trabajo infantil (no peores formas)</a:t>
            </a:r>
          </a:p>
          <a:p>
            <a:pPr marL="285750" indent="-285750" algn="just">
              <a:buFont typeface="Arial" panose="020B0604020202020204" pitchFamily="34" charset="0"/>
              <a:buChar char="□"/>
            </a:pPr>
            <a:r>
              <a:rPr lang="es-ES_tradnl" sz="1600" dirty="0">
                <a:effectLst/>
                <a:latin typeface="Arial" panose="020B0604020202020204" pitchFamily="34" charset="0"/>
                <a:cs typeface="Arial" panose="020B0604020202020204" pitchFamily="34" charset="0"/>
              </a:rPr>
              <a:t>Trabajos peligrosos</a:t>
            </a:r>
          </a:p>
          <a:p>
            <a:pPr marL="285750" indent="-285750" algn="just">
              <a:buFont typeface="Arial" panose="020B0604020202020204" pitchFamily="34" charset="0"/>
              <a:buChar char="□"/>
            </a:pPr>
            <a:r>
              <a:rPr lang="es-ES_tradnl" sz="1600" dirty="0">
                <a:effectLst/>
                <a:latin typeface="Arial" panose="020B0604020202020204" pitchFamily="34" charset="0"/>
                <a:cs typeface="Arial" panose="020B0604020202020204" pitchFamily="34" charset="0"/>
              </a:rPr>
              <a:t>Explotación sexual</a:t>
            </a:r>
          </a:p>
          <a:p>
            <a:pPr marL="285750" indent="-285750" algn="just">
              <a:buFont typeface="Arial" panose="020B0604020202020204" pitchFamily="34" charset="0"/>
              <a:buChar char="□"/>
            </a:pPr>
            <a:r>
              <a:rPr lang="es-ES_tradnl" sz="1600" dirty="0">
                <a:effectLst/>
                <a:latin typeface="Arial" panose="020B0604020202020204" pitchFamily="34" charset="0"/>
                <a:cs typeface="Arial" panose="020B0604020202020204" pitchFamily="34" charset="0"/>
              </a:rPr>
              <a:t>Esclavitud / venta / secuestro / trata / trabajo forzado </a:t>
            </a:r>
          </a:p>
          <a:p>
            <a:pPr marL="285750" indent="-285750" algn="just">
              <a:buFont typeface="Arial" panose="020B0604020202020204" pitchFamily="34" charset="0"/>
              <a:buChar char="□"/>
            </a:pPr>
            <a:r>
              <a:rPr lang="es-ES_tradnl" sz="1600" dirty="0">
                <a:effectLst/>
                <a:latin typeface="Arial" panose="020B0604020202020204" pitchFamily="34" charset="0"/>
                <a:cs typeface="Arial" panose="020B0604020202020204" pitchFamily="34" charset="0"/>
              </a:rPr>
              <a:t>En conflicto con la ley</a:t>
            </a:r>
          </a:p>
          <a:p>
            <a:pPr marL="285750" indent="-285750" algn="just">
              <a:buFont typeface="Arial" panose="020B0604020202020204" pitchFamily="34" charset="0"/>
              <a:buChar char="□"/>
            </a:pPr>
            <a:r>
              <a:rPr lang="es-ES_tradnl" sz="1600" dirty="0">
                <a:effectLst/>
                <a:latin typeface="Arial" panose="020B0604020202020204" pitchFamily="34" charset="0"/>
                <a:cs typeface="Arial" panose="020B0604020202020204" pitchFamily="34" charset="0"/>
              </a:rPr>
              <a:t>Vínculos con fuerzas o grupos armados </a:t>
            </a:r>
          </a:p>
          <a:p>
            <a:pPr marL="285750" indent="-285750" algn="just">
              <a:buFont typeface="Arial" panose="020B0604020202020204" pitchFamily="34" charset="0"/>
              <a:buChar char="□"/>
            </a:pPr>
            <a:r>
              <a:rPr lang="es-ES_tradnl" sz="1600" dirty="0">
                <a:effectLst/>
                <a:latin typeface="Arial" panose="020B0604020202020204" pitchFamily="34" charset="0"/>
                <a:cs typeface="Arial" panose="020B0604020202020204" pitchFamily="34" charset="0"/>
              </a:rPr>
              <a:t>Menor </a:t>
            </a:r>
            <a:r>
              <a:rPr lang="es-ES_tradnl" sz="1600" dirty="0">
                <a:latin typeface="Arial" panose="020B0604020202020204" pitchFamily="34" charset="0"/>
                <a:cs typeface="Arial" panose="020B0604020202020204" pitchFamily="34" charset="0"/>
              </a:rPr>
              <a:t>p</a:t>
            </a:r>
            <a:r>
              <a:rPr lang="es-ES_tradnl" sz="1600" dirty="0">
                <a:effectLst/>
                <a:latin typeface="Arial" panose="020B0604020202020204" pitchFamily="34" charset="0"/>
                <a:cs typeface="Arial" panose="020B0604020202020204" pitchFamily="34" charset="0"/>
              </a:rPr>
              <a:t>rivada/o de la libertad / detenida/o </a:t>
            </a:r>
          </a:p>
          <a:p>
            <a:pPr marL="285750" indent="-285750" algn="just">
              <a:buFont typeface="Arial" panose="020B0604020202020204" pitchFamily="34" charset="0"/>
              <a:buChar char="□"/>
            </a:pPr>
            <a:r>
              <a:rPr lang="es-ES_tradnl" sz="1600" dirty="0">
                <a:effectLst/>
                <a:latin typeface="Arial" panose="020B0604020202020204" pitchFamily="34" charset="0"/>
                <a:cs typeface="Arial" panose="020B0604020202020204" pitchFamily="34" charset="0"/>
              </a:rPr>
              <a:t>Enfermedad grave</a:t>
            </a:r>
          </a:p>
          <a:p>
            <a:pPr marL="285750" indent="-285750" algn="l">
              <a:buFont typeface="Arial" panose="020B0604020202020204" pitchFamily="34" charset="0"/>
              <a:buChar char="□"/>
            </a:pPr>
            <a:r>
              <a:rPr lang="es-ES_tradnl" sz="1600" dirty="0">
                <a:latin typeface="Arial" panose="020B0604020202020204" pitchFamily="34" charset="0"/>
                <a:cs typeface="Arial" panose="020B0604020202020204" pitchFamily="34" charset="0"/>
              </a:rPr>
              <a:t>Dificultad</a:t>
            </a:r>
            <a:r>
              <a:rPr lang="es-ES_tradnl" sz="1600" dirty="0">
                <a:effectLst/>
                <a:latin typeface="Arial" panose="020B0604020202020204" pitchFamily="34" charset="0"/>
                <a:cs typeface="Arial" panose="020B0604020202020204" pitchFamily="34" charset="0"/>
              </a:rPr>
              <a:t> funcional (para ver, incluso con gafas)</a:t>
            </a:r>
          </a:p>
          <a:p>
            <a:pPr marL="285750" indent="-285750" algn="l">
              <a:buFont typeface="Arial" panose="020B0604020202020204" pitchFamily="34" charset="0"/>
              <a:buChar char="□"/>
            </a:pPr>
            <a:r>
              <a:rPr lang="es-ES_tradnl" sz="1600" dirty="0">
                <a:effectLst/>
                <a:latin typeface="Arial" panose="020B0604020202020204" pitchFamily="34" charset="0"/>
                <a:cs typeface="Arial" panose="020B0604020202020204" pitchFamily="34" charset="0"/>
              </a:rPr>
              <a:t>Dificultad funcional (para oír, aunque utilice audífonos)</a:t>
            </a:r>
          </a:p>
          <a:p>
            <a:pPr marL="285750" indent="-285750" algn="l">
              <a:buFont typeface="Arial" panose="020B0604020202020204" pitchFamily="34" charset="0"/>
              <a:buChar char="□"/>
            </a:pPr>
            <a:r>
              <a:rPr lang="es-ES_tradnl" sz="1600" dirty="0">
                <a:effectLst/>
                <a:latin typeface="Arial" panose="020B0604020202020204" pitchFamily="34" charset="0"/>
                <a:cs typeface="Arial" panose="020B0604020202020204" pitchFamily="34" charset="0"/>
              </a:rPr>
              <a:t>Dificultad funcional (para caminar o utilizar partes de su cuerpo).</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sz="1600" dirty="0">
                <a:effectLst/>
                <a:latin typeface="Arial" panose="020B0604020202020204" pitchFamily="34" charset="0"/>
                <a:cs typeface="Arial" panose="020B0604020202020204" pitchFamily="34" charset="0"/>
              </a:rPr>
              <a:t>Dificultad funcional (para recordar o concentrarse)</a:t>
            </a:r>
          </a:p>
        </p:txBody>
      </p:sp>
      <p:sp>
        <p:nvSpPr>
          <p:cNvPr id="15" name="TextBox 14">
            <a:extLst>
              <a:ext uri="{FF2B5EF4-FFF2-40B4-BE49-F238E27FC236}">
                <a16:creationId xmlns:a16="http://schemas.microsoft.com/office/drawing/2014/main" id="{3F8BC8D7-31DC-6FBB-5BB0-E31F46F27D06}"/>
              </a:ext>
            </a:extLst>
          </p:cNvPr>
          <p:cNvSpPr txBox="1"/>
          <p:nvPr/>
        </p:nvSpPr>
        <p:spPr>
          <a:xfrm>
            <a:off x="6096000" y="1180093"/>
            <a:ext cx="5257800" cy="5509200"/>
          </a:xfrm>
          <a:prstGeom prst="rect">
            <a:avLst/>
          </a:prstGeom>
          <a:noFill/>
        </p:spPr>
        <p:txBody>
          <a:bodyPr wrap="square">
            <a:spAutoFit/>
          </a:bodyPr>
          <a:lstStyle/>
          <a:p>
            <a:pPr marL="285750" indent="-285750" algn="just">
              <a:buFont typeface="Arial" panose="020B0604020202020204" pitchFamily="34" charset="0"/>
              <a:buChar char="□"/>
            </a:pPr>
            <a:r>
              <a:rPr lang="es-ES_tradnl" sz="1600" dirty="0">
                <a:effectLst/>
                <a:latin typeface="Arial" panose="020B0604020202020204" pitchFamily="34" charset="0"/>
                <a:cs typeface="Arial" panose="020B0604020202020204" pitchFamily="34" charset="0"/>
              </a:rPr>
              <a:t>Menor no acompañado/a</a:t>
            </a:r>
          </a:p>
          <a:p>
            <a:pPr marL="285750" indent="-285750" algn="just">
              <a:buFont typeface="Arial" panose="020B0604020202020204" pitchFamily="34" charset="0"/>
              <a:buChar char="□"/>
            </a:pPr>
            <a:r>
              <a:rPr lang="es-ES_tradnl" sz="1600" dirty="0">
                <a:effectLst/>
                <a:latin typeface="Arial" panose="020B0604020202020204" pitchFamily="34" charset="0"/>
                <a:cs typeface="Arial" panose="020B0604020202020204" pitchFamily="34" charset="0"/>
              </a:rPr>
              <a:t>Menor separado/a</a:t>
            </a:r>
          </a:p>
          <a:p>
            <a:pPr marL="285750" indent="-285750" algn="just">
              <a:buFont typeface="Arial" panose="020B0604020202020204" pitchFamily="34" charset="0"/>
              <a:buChar char="□"/>
            </a:pPr>
            <a:r>
              <a:rPr lang="es-ES_tradnl" sz="1600" dirty="0">
                <a:effectLst/>
                <a:latin typeface="Arial" panose="020B0604020202020204" pitchFamily="34" charset="0"/>
                <a:cs typeface="Arial" panose="020B0604020202020204" pitchFamily="34" charset="0"/>
              </a:rPr>
              <a:t>Huérfano/a</a:t>
            </a:r>
          </a:p>
          <a:p>
            <a:pPr marL="285750" indent="-285750" algn="just">
              <a:buFont typeface="Arial" panose="020B0604020202020204" pitchFamily="34" charset="0"/>
              <a:buChar char="□"/>
            </a:pPr>
            <a:r>
              <a:rPr lang="es-ES_tradnl" sz="1600" dirty="0">
                <a:effectLst/>
                <a:latin typeface="Arial" panose="020B0604020202020204" pitchFamily="34" charset="0"/>
                <a:cs typeface="Arial" panose="020B0604020202020204" pitchFamily="34" charset="0"/>
              </a:rPr>
              <a:t>Malestar psicosocial</a:t>
            </a:r>
          </a:p>
          <a:p>
            <a:pPr marL="285750" indent="-285750" algn="just">
              <a:buFont typeface="Arial" panose="020B0604020202020204" pitchFamily="34" charset="0"/>
              <a:buChar char="□"/>
            </a:pPr>
            <a:r>
              <a:rPr lang="es-ES_tradnl" sz="1600" dirty="0">
                <a:effectLst/>
                <a:latin typeface="Arial" panose="020B0604020202020204" pitchFamily="34" charset="0"/>
                <a:cs typeface="Arial" panose="020B0604020202020204" pitchFamily="34" charset="0"/>
              </a:rPr>
              <a:t>Trastorno mental</a:t>
            </a:r>
          </a:p>
          <a:p>
            <a:pPr marL="285750" indent="-285750" algn="just">
              <a:buFont typeface="Arial" panose="020B0604020202020204" pitchFamily="34" charset="0"/>
              <a:buChar char="□"/>
            </a:pPr>
            <a:r>
              <a:rPr lang="es-ES_tradnl" sz="1600" dirty="0">
                <a:effectLst/>
                <a:latin typeface="Arial" panose="020B0604020202020204" pitchFamily="34" charset="0"/>
                <a:cs typeface="Arial" panose="020B0604020202020204" pitchFamily="34" charset="0"/>
              </a:rPr>
              <a:t>Abuso de sustancias y adicción (menores)</a:t>
            </a:r>
          </a:p>
          <a:p>
            <a:pPr marL="285750" indent="-285750" algn="just">
              <a:buFont typeface="Arial" panose="020B0604020202020204" pitchFamily="34" charset="0"/>
              <a:buChar char="□"/>
            </a:pPr>
            <a:r>
              <a:rPr lang="es-ES_tradnl" sz="1600" dirty="0">
                <a:latin typeface="Arial" panose="020B0604020202020204" pitchFamily="34" charset="0"/>
                <a:cs typeface="Arial" panose="020B0604020202020204" pitchFamily="34" charset="0"/>
              </a:rPr>
              <a:t>Menor p</a:t>
            </a:r>
            <a:r>
              <a:rPr lang="es-ES_tradnl" sz="1600" dirty="0">
                <a:effectLst/>
                <a:latin typeface="Arial" panose="020B0604020202020204" pitchFamily="34" charset="0"/>
                <a:cs typeface="Arial" panose="020B0604020202020204" pitchFamily="34" charset="0"/>
              </a:rPr>
              <a:t>erteneciente a un grupo marginado o discriminado</a:t>
            </a:r>
          </a:p>
          <a:p>
            <a:pPr marL="285750" indent="-285750" algn="just">
              <a:buFont typeface="Arial" panose="020B0604020202020204" pitchFamily="34" charset="0"/>
              <a:buChar char="□"/>
            </a:pPr>
            <a:r>
              <a:rPr lang="es-ES_tradnl" sz="1600" dirty="0">
                <a:effectLst/>
                <a:latin typeface="Arial" panose="020B0604020202020204" pitchFamily="34" charset="0"/>
                <a:cs typeface="Arial" panose="020B0604020202020204" pitchFamily="34" charset="0"/>
              </a:rPr>
              <a:t>Carece de documentación / registro de nacimiento</a:t>
            </a:r>
          </a:p>
          <a:p>
            <a:pPr marL="285750" indent="-285750" algn="just">
              <a:buFont typeface="Arial" panose="020B0604020202020204" pitchFamily="34" charset="0"/>
              <a:buChar char="□"/>
            </a:pPr>
            <a:r>
              <a:rPr lang="es-ES_tradnl" sz="1600" dirty="0">
                <a:effectLst/>
                <a:latin typeface="Arial" panose="020B0604020202020204" pitchFamily="34" charset="0"/>
                <a:cs typeface="Arial" panose="020B0604020202020204" pitchFamily="34" charset="0"/>
              </a:rPr>
              <a:t>Matrimonio infantil</a:t>
            </a:r>
          </a:p>
          <a:p>
            <a:pPr marL="285750" indent="-285750" algn="just">
              <a:buFont typeface="Arial" panose="020B0604020202020204" pitchFamily="34" charset="0"/>
              <a:buChar char="□"/>
            </a:pPr>
            <a:r>
              <a:rPr lang="es-ES_tradnl" sz="1600" dirty="0">
                <a:effectLst/>
                <a:latin typeface="Arial" panose="020B0604020202020204" pitchFamily="34" charset="0"/>
                <a:cs typeface="Arial" panose="020B0604020202020204" pitchFamily="34" charset="0"/>
              </a:rPr>
              <a:t>Mutilación genital femenina (MGF)</a:t>
            </a:r>
          </a:p>
          <a:p>
            <a:pPr marL="285750" indent="-285750" algn="just">
              <a:buFont typeface="Arial" panose="020B0604020202020204" pitchFamily="34" charset="0"/>
              <a:buChar char="□"/>
            </a:pPr>
            <a:r>
              <a:rPr lang="es-ES_tradnl" sz="1600" dirty="0">
                <a:effectLst/>
                <a:latin typeface="Arial" panose="020B0604020202020204" pitchFamily="34" charset="0"/>
                <a:cs typeface="Arial" panose="020B0604020202020204" pitchFamily="34" charset="0"/>
              </a:rPr>
              <a:t>Embarazo / o menor que es padre/madre</a:t>
            </a:r>
          </a:p>
          <a:p>
            <a:pPr marL="285750" indent="-285750" algn="just">
              <a:buFont typeface="Arial" panose="020B0604020202020204" pitchFamily="34" charset="0"/>
              <a:buChar char="□"/>
            </a:pPr>
            <a:r>
              <a:rPr lang="es-ES_tradnl" sz="1600" dirty="0">
                <a:effectLst/>
                <a:latin typeface="Arial" panose="020B0604020202020204" pitchFamily="34" charset="0"/>
                <a:cs typeface="Arial" panose="020B0604020202020204" pitchFamily="34" charset="0"/>
              </a:rPr>
              <a:t>Denegación de recursos, oportunidades o servicios</a:t>
            </a:r>
          </a:p>
          <a:p>
            <a:pPr marL="285750" indent="-285750">
              <a:buFont typeface="Arial" panose="020B0604020202020204" pitchFamily="34" charset="0"/>
              <a:buChar char="□"/>
            </a:pPr>
            <a:r>
              <a:rPr lang="es-ES_tradnl" sz="1600" dirty="0">
                <a:effectLst/>
                <a:latin typeface="Arial" panose="020B0604020202020204" pitchFamily="34" charset="0"/>
                <a:cs typeface="Arial" panose="020B0604020202020204" pitchFamily="34" charset="0"/>
              </a:rPr>
              <a:t>Modalidad de acogida vulnerable, p. ej., </a:t>
            </a:r>
            <a:r>
              <a:rPr lang="es-ES_tradnl" sz="1600" dirty="0">
                <a:latin typeface="Arial" panose="020B0604020202020204" pitchFamily="34" charset="0"/>
                <a:cs typeface="Arial" panose="020B0604020202020204" pitchFamily="34" charset="0"/>
              </a:rPr>
              <a:t>menores en el </a:t>
            </a:r>
            <a:r>
              <a:rPr lang="es-ES_tradnl" sz="1600" dirty="0">
                <a:effectLst/>
                <a:latin typeface="Arial" panose="020B0604020202020204" pitchFamily="34" charset="0"/>
                <a:cs typeface="Arial" panose="020B0604020202020204" pitchFamily="34" charset="0"/>
              </a:rPr>
              <a:t>hogar, abuso de sustancias por parte de la / del cuidador(a), único/a cuidador(a) en situación de vulnerabilidad</a:t>
            </a:r>
          </a:p>
          <a:p>
            <a:pPr marL="285750" indent="-285750" algn="just">
              <a:buFont typeface="Arial" panose="020B0604020202020204" pitchFamily="34" charset="0"/>
              <a:buChar char="□"/>
            </a:pPr>
            <a:r>
              <a:rPr lang="es-ES_tradnl" sz="1600" dirty="0">
                <a:effectLst/>
                <a:latin typeface="Arial" panose="020B0604020202020204" pitchFamily="34" charset="0"/>
                <a:cs typeface="Arial" panose="020B0604020202020204" pitchFamily="34" charset="0"/>
              </a:rPr>
              <a:t>Menor sobreviviente de artefactos explosivos</a:t>
            </a:r>
          </a:p>
          <a:p>
            <a:pPr marL="285750" indent="-285750" algn="l">
              <a:buFont typeface="Arial" panose="020B0604020202020204" pitchFamily="34" charset="0"/>
              <a:buChar char="□"/>
            </a:pPr>
            <a:r>
              <a:rPr lang="es-ES_tradnl" sz="1600" dirty="0">
                <a:effectLst/>
                <a:latin typeface="Arial" panose="020B0604020202020204" pitchFamily="34" charset="0"/>
                <a:cs typeface="Arial" panose="020B0604020202020204" pitchFamily="34" charset="0"/>
              </a:rPr>
              <a:t>Dificultad para cuidar de sí mismo en comparación con otros niños/as de la misma edad</a:t>
            </a:r>
            <a:r>
              <a:rPr lang="es-ES_tradnl" sz="1600" dirty="0">
                <a:latin typeface="Arial" panose="020B0604020202020204" pitchFamily="34" charset="0"/>
                <a:cs typeface="Arial" panose="020B0604020202020204" pitchFamily="34" charset="0"/>
              </a:rPr>
              <a:t> (p. ej., para</a:t>
            </a:r>
            <a:r>
              <a:rPr lang="es-ES_tradnl" sz="1600" dirty="0">
                <a:effectLst/>
                <a:latin typeface="Arial" panose="020B0604020202020204" pitchFamily="34" charset="0"/>
                <a:cs typeface="Arial" panose="020B0604020202020204" pitchFamily="34" charset="0"/>
              </a:rPr>
              <a:t> alimentarse o vestirse</a:t>
            </a:r>
          </a:p>
          <a:p>
            <a:pPr marL="285750" indent="-285750" algn="l">
              <a:buFont typeface="Arial" panose="020B0604020202020204" pitchFamily="34" charset="0"/>
              <a:buChar char="□"/>
            </a:pPr>
            <a:r>
              <a:rPr lang="es-ES_tradnl" sz="1600" dirty="0">
                <a:effectLst/>
                <a:latin typeface="Arial" panose="020B0604020202020204" pitchFamily="34" charset="0"/>
                <a:cs typeface="Arial" panose="020B0604020202020204" pitchFamily="34" charset="0"/>
              </a:rPr>
              <a:t>Dificultad para comunicarse </a:t>
            </a:r>
            <a:endParaRPr lang="es-ES_tradnl" sz="16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17672097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0BE10-F6D8-2FB7-DDFE-335CC331170D}"/>
              </a:ext>
            </a:extLst>
          </p:cNvPr>
          <p:cNvSpPr>
            <a:spLocks noGrp="1"/>
          </p:cNvSpPr>
          <p:nvPr>
            <p:ph type="title"/>
          </p:nvPr>
        </p:nvSpPr>
        <p:spPr/>
        <p:txBody>
          <a:bodyPr/>
          <a:lstStyle/>
          <a:p>
            <a:r>
              <a:rPr lang="es-ES_tradnl"/>
              <a:t>Análisis de riesgos para la protección de la infancia</a:t>
            </a:r>
          </a:p>
        </p:txBody>
      </p:sp>
      <p:sp>
        <p:nvSpPr>
          <p:cNvPr id="19" name="TextBox 18">
            <a:extLst>
              <a:ext uri="{FF2B5EF4-FFF2-40B4-BE49-F238E27FC236}">
                <a16:creationId xmlns:a16="http://schemas.microsoft.com/office/drawing/2014/main" id="{604A2A97-99B3-01EA-246B-5D0D6F7A57FE}"/>
              </a:ext>
            </a:extLst>
          </p:cNvPr>
          <p:cNvSpPr txBox="1"/>
          <p:nvPr/>
        </p:nvSpPr>
        <p:spPr>
          <a:xfrm>
            <a:off x="1163637" y="2022407"/>
            <a:ext cx="2008893" cy="707886"/>
          </a:xfrm>
          <a:prstGeom prst="rect">
            <a:avLst/>
          </a:prstGeom>
          <a:noFill/>
        </p:spPr>
        <p:txBody>
          <a:bodyPr wrap="square" rtlCol="0">
            <a:spAutoFit/>
          </a:bodyPr>
          <a:lstStyle/>
          <a:p>
            <a:r>
              <a:rPr lang="es-ES_tradnl" sz="2000" b="1">
                <a:latin typeface="Arial" panose="020B0604020202020204" pitchFamily="34" charset="0"/>
                <a:cs typeface="Arial" panose="020B0604020202020204" pitchFamily="34" charset="0"/>
              </a:rPr>
              <a:t>FACTORES DE RIESGO</a:t>
            </a:r>
          </a:p>
        </p:txBody>
      </p:sp>
      <p:sp>
        <p:nvSpPr>
          <p:cNvPr id="20" name="TextBox 19">
            <a:extLst>
              <a:ext uri="{FF2B5EF4-FFF2-40B4-BE49-F238E27FC236}">
                <a16:creationId xmlns:a16="http://schemas.microsoft.com/office/drawing/2014/main" id="{89CA8F7E-04ED-095D-FFE1-6DAB8E2DF4BA}"/>
              </a:ext>
            </a:extLst>
          </p:cNvPr>
          <p:cNvSpPr txBox="1"/>
          <p:nvPr/>
        </p:nvSpPr>
        <p:spPr>
          <a:xfrm>
            <a:off x="1163637" y="3626841"/>
            <a:ext cx="2008893" cy="707886"/>
          </a:xfrm>
          <a:prstGeom prst="rect">
            <a:avLst/>
          </a:prstGeom>
          <a:noFill/>
        </p:spPr>
        <p:txBody>
          <a:bodyPr wrap="square" rtlCol="0">
            <a:spAutoFit/>
          </a:bodyPr>
          <a:lstStyle/>
          <a:p>
            <a:r>
              <a:rPr lang="es-ES_tradnl" sz="2000" b="1">
                <a:latin typeface="Arial" panose="020B0604020202020204" pitchFamily="34" charset="0"/>
                <a:cs typeface="Arial" panose="020B0604020202020204" pitchFamily="34" charset="0"/>
              </a:rPr>
              <a:t>FACTORES DE PROTECCIÓN</a:t>
            </a:r>
          </a:p>
        </p:txBody>
      </p:sp>
      <p:sp>
        <p:nvSpPr>
          <p:cNvPr id="32" name="Rectangle: Rounded Corners 31">
            <a:extLst>
              <a:ext uri="{FF2B5EF4-FFF2-40B4-BE49-F238E27FC236}">
                <a16:creationId xmlns:a16="http://schemas.microsoft.com/office/drawing/2014/main" id="{EED99395-0131-BCCC-947F-227DDC8AA8C9}"/>
              </a:ext>
            </a:extLst>
          </p:cNvPr>
          <p:cNvSpPr/>
          <p:nvPr/>
        </p:nvSpPr>
        <p:spPr>
          <a:xfrm>
            <a:off x="940280" y="3109314"/>
            <a:ext cx="9973445" cy="142471"/>
          </a:xfrm>
          <a:prstGeom prst="roundRect">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2400">
              <a:solidFill>
                <a:schemeClr val="bg1"/>
              </a:solidFill>
              <a:latin typeface="Arial" panose="020B0604020202020204" pitchFamily="34" charset="0"/>
              <a:cs typeface="Arial" panose="020B0604020202020204" pitchFamily="34" charset="0"/>
            </a:endParaRPr>
          </a:p>
        </p:txBody>
      </p:sp>
      <p:grpSp>
        <p:nvGrpSpPr>
          <p:cNvPr id="44" name="Group 43">
            <a:extLst>
              <a:ext uri="{FF2B5EF4-FFF2-40B4-BE49-F238E27FC236}">
                <a16:creationId xmlns:a16="http://schemas.microsoft.com/office/drawing/2014/main" id="{1FD9A671-FE07-3E4E-CCB0-48C08A61E312}"/>
              </a:ext>
            </a:extLst>
          </p:cNvPr>
          <p:cNvGrpSpPr/>
          <p:nvPr/>
        </p:nvGrpSpPr>
        <p:grpSpPr>
          <a:xfrm>
            <a:off x="6407601" y="3496466"/>
            <a:ext cx="1867715" cy="2765879"/>
            <a:chOff x="6542377" y="3389788"/>
            <a:chExt cx="1867715" cy="2765879"/>
          </a:xfrm>
          <a:solidFill>
            <a:schemeClr val="accent6">
              <a:lumMod val="60000"/>
              <a:lumOff val="40000"/>
            </a:schemeClr>
          </a:solidFill>
        </p:grpSpPr>
        <p:grpSp>
          <p:nvGrpSpPr>
            <p:cNvPr id="45" name="Group 44">
              <a:extLst>
                <a:ext uri="{FF2B5EF4-FFF2-40B4-BE49-F238E27FC236}">
                  <a16:creationId xmlns:a16="http://schemas.microsoft.com/office/drawing/2014/main" id="{516B03AB-E474-091A-B66D-302A5D5122AC}"/>
                </a:ext>
              </a:extLst>
            </p:cNvPr>
            <p:cNvGrpSpPr/>
            <p:nvPr/>
          </p:nvGrpSpPr>
          <p:grpSpPr>
            <a:xfrm>
              <a:off x="6542377" y="3389788"/>
              <a:ext cx="1867715" cy="2765879"/>
              <a:chOff x="6275864" y="3222632"/>
              <a:chExt cx="2080765" cy="3081378"/>
            </a:xfrm>
            <a:grpFill/>
          </p:grpSpPr>
          <p:sp>
            <p:nvSpPr>
              <p:cNvPr id="47" name="Oval 46">
                <a:extLst>
                  <a:ext uri="{FF2B5EF4-FFF2-40B4-BE49-F238E27FC236}">
                    <a16:creationId xmlns:a16="http://schemas.microsoft.com/office/drawing/2014/main" id="{EA4D406B-6B91-8DE3-7D9C-74BDDFF59F97}"/>
                  </a:ext>
                </a:extLst>
              </p:cNvPr>
              <p:cNvSpPr/>
              <p:nvPr/>
            </p:nvSpPr>
            <p:spPr>
              <a:xfrm>
                <a:off x="6879614" y="3222632"/>
                <a:ext cx="868194" cy="86819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nvGrpSpPr>
              <p:cNvPr id="48" name="Group 47">
                <a:extLst>
                  <a:ext uri="{FF2B5EF4-FFF2-40B4-BE49-F238E27FC236}">
                    <a16:creationId xmlns:a16="http://schemas.microsoft.com/office/drawing/2014/main" id="{39ECA03F-791F-21CE-39AA-F45824D1EE11}"/>
                  </a:ext>
                </a:extLst>
              </p:cNvPr>
              <p:cNvGrpSpPr/>
              <p:nvPr/>
            </p:nvGrpSpPr>
            <p:grpSpPr>
              <a:xfrm>
                <a:off x="6275864" y="3233777"/>
                <a:ext cx="2080765" cy="3070233"/>
                <a:chOff x="6131774" y="3095705"/>
                <a:chExt cx="2342385" cy="3456261"/>
              </a:xfrm>
              <a:grpFill/>
            </p:grpSpPr>
            <p:sp>
              <p:nvSpPr>
                <p:cNvPr id="49" name="Rectangle: Rounded Corners 48">
                  <a:extLst>
                    <a:ext uri="{FF2B5EF4-FFF2-40B4-BE49-F238E27FC236}">
                      <a16:creationId xmlns:a16="http://schemas.microsoft.com/office/drawing/2014/main" id="{696342A9-8847-0DC1-AC7B-8648563C93C2}"/>
                    </a:ext>
                  </a:extLst>
                </p:cNvPr>
                <p:cNvSpPr/>
                <p:nvPr/>
              </p:nvSpPr>
              <p:spPr>
                <a:xfrm>
                  <a:off x="6837950" y="4251503"/>
                  <a:ext cx="906678" cy="1189003"/>
                </a:xfrm>
                <a:prstGeom prst="roundRect">
                  <a:avLst>
                    <a:gd name="adj"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50" name="Rectangle: Rounded Corners 49">
                  <a:extLst>
                    <a:ext uri="{FF2B5EF4-FFF2-40B4-BE49-F238E27FC236}">
                      <a16:creationId xmlns:a16="http://schemas.microsoft.com/office/drawing/2014/main" id="{A83AC801-EC5D-EDD4-2DAB-C0CDF1D8A95C}"/>
                    </a:ext>
                  </a:extLst>
                </p:cNvPr>
                <p:cNvSpPr/>
                <p:nvPr/>
              </p:nvSpPr>
              <p:spPr>
                <a:xfrm rot="2358309">
                  <a:off x="6683264" y="4857233"/>
                  <a:ext cx="417071" cy="114934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51" name="Rectangle: Rounded Corners 50">
                  <a:extLst>
                    <a:ext uri="{FF2B5EF4-FFF2-40B4-BE49-F238E27FC236}">
                      <a16:creationId xmlns:a16="http://schemas.microsoft.com/office/drawing/2014/main" id="{D5028B7A-E6A7-CB7B-49C6-316CA13D79D1}"/>
                    </a:ext>
                  </a:extLst>
                </p:cNvPr>
                <p:cNvSpPr/>
                <p:nvPr/>
              </p:nvSpPr>
              <p:spPr>
                <a:xfrm rot="9538565">
                  <a:off x="7532715" y="5053814"/>
                  <a:ext cx="403525" cy="1498152"/>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52" name="Rectangle: Rounded Corners 51">
                  <a:extLst>
                    <a:ext uri="{FF2B5EF4-FFF2-40B4-BE49-F238E27FC236}">
                      <a16:creationId xmlns:a16="http://schemas.microsoft.com/office/drawing/2014/main" id="{A1F3B8F1-7C16-57A9-9BF6-844E22763DFD}"/>
                    </a:ext>
                  </a:extLst>
                </p:cNvPr>
                <p:cNvSpPr/>
                <p:nvPr/>
              </p:nvSpPr>
              <p:spPr>
                <a:xfrm rot="10441727">
                  <a:off x="6466525" y="5566826"/>
                  <a:ext cx="412721" cy="96608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53" name="Rectangle: Rounded Corners 52">
                  <a:extLst>
                    <a:ext uri="{FF2B5EF4-FFF2-40B4-BE49-F238E27FC236}">
                      <a16:creationId xmlns:a16="http://schemas.microsoft.com/office/drawing/2014/main" id="{859C63C6-09CF-3465-3630-A334B0DFD7C6}"/>
                    </a:ext>
                  </a:extLst>
                </p:cNvPr>
                <p:cNvSpPr/>
                <p:nvPr/>
              </p:nvSpPr>
              <p:spPr>
                <a:xfrm rot="21202754">
                  <a:off x="7927941" y="3095705"/>
                  <a:ext cx="389349" cy="97050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54" name="Rectangle: Rounded Corners 53">
                  <a:extLst>
                    <a:ext uri="{FF2B5EF4-FFF2-40B4-BE49-F238E27FC236}">
                      <a16:creationId xmlns:a16="http://schemas.microsoft.com/office/drawing/2014/main" id="{BC053B02-7E58-734C-8F17-8CFCE5D6082B}"/>
                    </a:ext>
                  </a:extLst>
                </p:cNvPr>
                <p:cNvSpPr/>
                <p:nvPr/>
              </p:nvSpPr>
              <p:spPr>
                <a:xfrm rot="2846291">
                  <a:off x="7655283" y="3612100"/>
                  <a:ext cx="417128" cy="1220625"/>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55" name="Rectangle: Rounded Corners 54">
                  <a:extLst>
                    <a:ext uri="{FF2B5EF4-FFF2-40B4-BE49-F238E27FC236}">
                      <a16:creationId xmlns:a16="http://schemas.microsoft.com/office/drawing/2014/main" id="{1CA50E9A-7204-8FC8-C603-CE04DE5C6C36}"/>
                    </a:ext>
                  </a:extLst>
                </p:cNvPr>
                <p:cNvSpPr/>
                <p:nvPr/>
              </p:nvSpPr>
              <p:spPr>
                <a:xfrm rot="7497251">
                  <a:off x="6458770" y="3665817"/>
                  <a:ext cx="418716" cy="107270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56" name="Rectangle: Rounded Corners 55">
                  <a:extLst>
                    <a:ext uri="{FF2B5EF4-FFF2-40B4-BE49-F238E27FC236}">
                      <a16:creationId xmlns:a16="http://schemas.microsoft.com/office/drawing/2014/main" id="{F1AAB859-01E4-5C9E-ECB3-AC34083E9698}"/>
                    </a:ext>
                  </a:extLst>
                </p:cNvPr>
                <p:cNvSpPr/>
                <p:nvPr/>
              </p:nvSpPr>
              <p:spPr>
                <a:xfrm rot="461185">
                  <a:off x="6232794" y="3158218"/>
                  <a:ext cx="397535" cy="102195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grpSp>
        <p:pic>
          <p:nvPicPr>
            <p:cNvPr id="46" name="Graphic 45" descr="Water with solid fill">
              <a:extLst>
                <a:ext uri="{FF2B5EF4-FFF2-40B4-BE49-F238E27FC236}">
                  <a16:creationId xmlns:a16="http://schemas.microsoft.com/office/drawing/2014/main" id="{F338DE69-D32F-B2A5-9659-58BE509B385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628170" y="3530974"/>
              <a:ext cx="200226" cy="200226"/>
            </a:xfrm>
            <a:prstGeom prst="rect">
              <a:avLst/>
            </a:prstGeom>
          </p:spPr>
        </p:pic>
      </p:grpSp>
      <p:grpSp>
        <p:nvGrpSpPr>
          <p:cNvPr id="3" name="Group 2">
            <a:extLst>
              <a:ext uri="{FF2B5EF4-FFF2-40B4-BE49-F238E27FC236}">
                <a16:creationId xmlns:a16="http://schemas.microsoft.com/office/drawing/2014/main" id="{125A9536-7900-9ADC-CA80-68BE094D3B99}"/>
              </a:ext>
            </a:extLst>
          </p:cNvPr>
          <p:cNvGrpSpPr/>
          <p:nvPr/>
        </p:nvGrpSpPr>
        <p:grpSpPr>
          <a:xfrm>
            <a:off x="3885441" y="3656748"/>
            <a:ext cx="2178464" cy="1001631"/>
            <a:chOff x="5182484" y="4377092"/>
            <a:chExt cx="2934260" cy="1349137"/>
          </a:xfrm>
        </p:grpSpPr>
        <p:grpSp>
          <p:nvGrpSpPr>
            <p:cNvPr id="4" name="Group 3">
              <a:extLst>
                <a:ext uri="{FF2B5EF4-FFF2-40B4-BE49-F238E27FC236}">
                  <a16:creationId xmlns:a16="http://schemas.microsoft.com/office/drawing/2014/main" id="{24126BAD-4E0E-3422-4129-C1C8D486E919}"/>
                </a:ext>
              </a:extLst>
            </p:cNvPr>
            <p:cNvGrpSpPr/>
            <p:nvPr/>
          </p:nvGrpSpPr>
          <p:grpSpPr>
            <a:xfrm>
              <a:off x="5182484" y="4377092"/>
              <a:ext cx="2934260" cy="1349137"/>
              <a:chOff x="2799225" y="1528989"/>
              <a:chExt cx="4843224" cy="991572"/>
            </a:xfrm>
            <a:solidFill>
              <a:schemeClr val="accent5"/>
            </a:solidFill>
          </p:grpSpPr>
          <p:sp>
            <p:nvSpPr>
              <p:cNvPr id="6" name="Rectangle 5">
                <a:extLst>
                  <a:ext uri="{FF2B5EF4-FFF2-40B4-BE49-F238E27FC236}">
                    <a16:creationId xmlns:a16="http://schemas.microsoft.com/office/drawing/2014/main" id="{49B9E470-3F0E-6D2E-14F3-8C4C0B0515E0}"/>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solidFill>
                    <a:schemeClr val="tx1"/>
                  </a:solidFill>
                </a:endParaRPr>
              </a:p>
            </p:txBody>
          </p:sp>
          <p:sp>
            <p:nvSpPr>
              <p:cNvPr id="7" name="Parallelogram 6">
                <a:extLst>
                  <a:ext uri="{FF2B5EF4-FFF2-40B4-BE49-F238E27FC236}">
                    <a16:creationId xmlns:a16="http://schemas.microsoft.com/office/drawing/2014/main" id="{8EC3D7B4-75A7-F90E-4E71-84852CC95ABA}"/>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p>
            </p:txBody>
          </p:sp>
          <p:sp>
            <p:nvSpPr>
              <p:cNvPr id="8" name="Parallelogram 7">
                <a:extLst>
                  <a:ext uri="{FF2B5EF4-FFF2-40B4-BE49-F238E27FC236}">
                    <a16:creationId xmlns:a16="http://schemas.microsoft.com/office/drawing/2014/main" id="{380B7226-4A50-81F6-6245-DCADC982C6CF}"/>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p>
            </p:txBody>
          </p:sp>
        </p:grpSp>
        <p:sp>
          <p:nvSpPr>
            <p:cNvPr id="5" name="TextBox 4">
              <a:extLst>
                <a:ext uri="{FF2B5EF4-FFF2-40B4-BE49-F238E27FC236}">
                  <a16:creationId xmlns:a16="http://schemas.microsoft.com/office/drawing/2014/main" id="{19F28806-AF3A-1B28-8165-3711B8971616}"/>
                </a:ext>
              </a:extLst>
            </p:cNvPr>
            <p:cNvSpPr txBox="1"/>
            <p:nvPr/>
          </p:nvSpPr>
          <p:spPr>
            <a:xfrm>
              <a:off x="5350143" y="4918847"/>
              <a:ext cx="2005010" cy="414557"/>
            </a:xfrm>
            <a:prstGeom prst="rect">
              <a:avLst/>
            </a:prstGeom>
            <a:noFill/>
          </p:spPr>
          <p:txBody>
            <a:bodyPr wrap="square" rtlCol="0">
              <a:spAutoFit/>
            </a:bodyPr>
            <a:lstStyle/>
            <a:p>
              <a:pPr algn="ctr"/>
              <a:r>
                <a:rPr lang="es-ES_tradnl" sz="1400" b="1">
                  <a:solidFill>
                    <a:schemeClr val="bg1"/>
                  </a:solidFill>
                  <a:latin typeface="Arial" panose="020B0604020202020204" pitchFamily="34" charset="0"/>
                  <a:cs typeface="Arial" panose="020B0604020202020204" pitchFamily="34" charset="0"/>
                </a:rPr>
                <a:t>Fortalezas</a:t>
              </a:r>
            </a:p>
          </p:txBody>
        </p:sp>
      </p:grpSp>
      <p:grpSp>
        <p:nvGrpSpPr>
          <p:cNvPr id="9" name="Group 8">
            <a:extLst>
              <a:ext uri="{FF2B5EF4-FFF2-40B4-BE49-F238E27FC236}">
                <a16:creationId xmlns:a16="http://schemas.microsoft.com/office/drawing/2014/main" id="{7934C0B9-168B-F660-DA34-E09D8B195F9D}"/>
              </a:ext>
            </a:extLst>
          </p:cNvPr>
          <p:cNvGrpSpPr/>
          <p:nvPr/>
        </p:nvGrpSpPr>
        <p:grpSpPr>
          <a:xfrm>
            <a:off x="8583849" y="3634021"/>
            <a:ext cx="2178464" cy="1001631"/>
            <a:chOff x="8583849" y="4353499"/>
            <a:chExt cx="2934260" cy="1349137"/>
          </a:xfrm>
        </p:grpSpPr>
        <p:grpSp>
          <p:nvGrpSpPr>
            <p:cNvPr id="10" name="Group 9">
              <a:extLst>
                <a:ext uri="{FF2B5EF4-FFF2-40B4-BE49-F238E27FC236}">
                  <a16:creationId xmlns:a16="http://schemas.microsoft.com/office/drawing/2014/main" id="{8AF3CB1C-0FAD-E91A-6322-0A3A4F0C15B1}"/>
                </a:ext>
              </a:extLst>
            </p:cNvPr>
            <p:cNvGrpSpPr/>
            <p:nvPr/>
          </p:nvGrpSpPr>
          <p:grpSpPr>
            <a:xfrm>
              <a:off x="8583849" y="4353499"/>
              <a:ext cx="2934260" cy="1349137"/>
              <a:chOff x="2799225" y="1528989"/>
              <a:chExt cx="4843224" cy="991572"/>
            </a:xfrm>
            <a:solidFill>
              <a:schemeClr val="accent3"/>
            </a:solidFill>
          </p:grpSpPr>
          <p:sp>
            <p:nvSpPr>
              <p:cNvPr id="12" name="Rectangle 11">
                <a:extLst>
                  <a:ext uri="{FF2B5EF4-FFF2-40B4-BE49-F238E27FC236}">
                    <a16:creationId xmlns:a16="http://schemas.microsoft.com/office/drawing/2014/main" id="{06DD49D5-A835-4863-A0BA-DE1B433B325D}"/>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solidFill>
                    <a:schemeClr val="tx1"/>
                  </a:solidFill>
                </a:endParaRPr>
              </a:p>
            </p:txBody>
          </p:sp>
          <p:sp>
            <p:nvSpPr>
              <p:cNvPr id="21" name="Parallelogram 20">
                <a:extLst>
                  <a:ext uri="{FF2B5EF4-FFF2-40B4-BE49-F238E27FC236}">
                    <a16:creationId xmlns:a16="http://schemas.microsoft.com/office/drawing/2014/main" id="{C4D42FB8-9A0F-4680-5576-47CA6262E5E0}"/>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p>
            </p:txBody>
          </p:sp>
          <p:sp>
            <p:nvSpPr>
              <p:cNvPr id="22" name="Parallelogram 21">
                <a:extLst>
                  <a:ext uri="{FF2B5EF4-FFF2-40B4-BE49-F238E27FC236}">
                    <a16:creationId xmlns:a16="http://schemas.microsoft.com/office/drawing/2014/main" id="{A04A2A42-F2E2-F837-5A99-2F96243847AA}"/>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p>
            </p:txBody>
          </p:sp>
        </p:grpSp>
        <p:sp>
          <p:nvSpPr>
            <p:cNvPr id="11" name="TextBox 10">
              <a:extLst>
                <a:ext uri="{FF2B5EF4-FFF2-40B4-BE49-F238E27FC236}">
                  <a16:creationId xmlns:a16="http://schemas.microsoft.com/office/drawing/2014/main" id="{25BC760B-2DD0-D7FA-27E9-EEFA05CCC715}"/>
                </a:ext>
              </a:extLst>
            </p:cNvPr>
            <p:cNvSpPr txBox="1"/>
            <p:nvPr/>
          </p:nvSpPr>
          <p:spPr>
            <a:xfrm>
              <a:off x="8787366" y="4820828"/>
              <a:ext cx="2005010" cy="704746"/>
            </a:xfrm>
            <a:prstGeom prst="rect">
              <a:avLst/>
            </a:prstGeom>
            <a:noFill/>
          </p:spPr>
          <p:txBody>
            <a:bodyPr wrap="square" rtlCol="0">
              <a:spAutoFit/>
            </a:bodyPr>
            <a:lstStyle/>
            <a:p>
              <a:pPr algn="ctr"/>
              <a:r>
                <a:rPr lang="es-ES_tradnl" sz="1400" b="1">
                  <a:solidFill>
                    <a:schemeClr val="bg1"/>
                  </a:solidFill>
                  <a:latin typeface="Arial" panose="020B0604020202020204" pitchFamily="34" charset="0"/>
                  <a:cs typeface="Arial" panose="020B0604020202020204" pitchFamily="34" charset="0"/>
                </a:rPr>
                <a:t>Atención y apoyo</a:t>
              </a:r>
            </a:p>
          </p:txBody>
        </p:sp>
      </p:grpSp>
      <p:grpSp>
        <p:nvGrpSpPr>
          <p:cNvPr id="23" name="Group 22">
            <a:extLst>
              <a:ext uri="{FF2B5EF4-FFF2-40B4-BE49-F238E27FC236}">
                <a16:creationId xmlns:a16="http://schemas.microsoft.com/office/drawing/2014/main" id="{193661A9-6177-575B-4C50-FF3013DE565D}"/>
              </a:ext>
            </a:extLst>
          </p:cNvPr>
          <p:cNvGrpSpPr/>
          <p:nvPr/>
        </p:nvGrpSpPr>
        <p:grpSpPr>
          <a:xfrm>
            <a:off x="3885441" y="1760027"/>
            <a:ext cx="2178464" cy="1001631"/>
            <a:chOff x="5182484" y="1929774"/>
            <a:chExt cx="2934260" cy="1349137"/>
          </a:xfrm>
        </p:grpSpPr>
        <p:grpSp>
          <p:nvGrpSpPr>
            <p:cNvPr id="24" name="Group 23">
              <a:extLst>
                <a:ext uri="{FF2B5EF4-FFF2-40B4-BE49-F238E27FC236}">
                  <a16:creationId xmlns:a16="http://schemas.microsoft.com/office/drawing/2014/main" id="{0F8010D4-46DF-C3D9-1F7B-67AE1A2C1671}"/>
                </a:ext>
              </a:extLst>
            </p:cNvPr>
            <p:cNvGrpSpPr/>
            <p:nvPr/>
          </p:nvGrpSpPr>
          <p:grpSpPr>
            <a:xfrm>
              <a:off x="5182484" y="1929774"/>
              <a:ext cx="2934260" cy="1349137"/>
              <a:chOff x="2799225" y="1528989"/>
              <a:chExt cx="4843224" cy="991572"/>
            </a:xfrm>
            <a:solidFill>
              <a:schemeClr val="accent2"/>
            </a:solidFill>
          </p:grpSpPr>
          <p:sp>
            <p:nvSpPr>
              <p:cNvPr id="26" name="Rectangle 25">
                <a:extLst>
                  <a:ext uri="{FF2B5EF4-FFF2-40B4-BE49-F238E27FC236}">
                    <a16:creationId xmlns:a16="http://schemas.microsoft.com/office/drawing/2014/main" id="{4D9694A0-D70F-2282-DFC6-53770EFCB35B}"/>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solidFill>
                    <a:schemeClr val="tx1"/>
                  </a:solidFill>
                </a:endParaRPr>
              </a:p>
            </p:txBody>
          </p:sp>
          <p:sp>
            <p:nvSpPr>
              <p:cNvPr id="27" name="Parallelogram 26">
                <a:extLst>
                  <a:ext uri="{FF2B5EF4-FFF2-40B4-BE49-F238E27FC236}">
                    <a16:creationId xmlns:a16="http://schemas.microsoft.com/office/drawing/2014/main" id="{DE1C4A61-0D1F-87B6-751E-1F295A5FB290}"/>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p>
            </p:txBody>
          </p:sp>
          <p:sp>
            <p:nvSpPr>
              <p:cNvPr id="28" name="Parallelogram 27">
                <a:extLst>
                  <a:ext uri="{FF2B5EF4-FFF2-40B4-BE49-F238E27FC236}">
                    <a16:creationId xmlns:a16="http://schemas.microsoft.com/office/drawing/2014/main" id="{088AF103-48C0-442F-0A33-72DF67685683}"/>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p>
            </p:txBody>
          </p:sp>
        </p:grpSp>
        <p:sp>
          <p:nvSpPr>
            <p:cNvPr id="25" name="TextBox 24">
              <a:extLst>
                <a:ext uri="{FF2B5EF4-FFF2-40B4-BE49-F238E27FC236}">
                  <a16:creationId xmlns:a16="http://schemas.microsoft.com/office/drawing/2014/main" id="{DDFF9AFA-4796-1FA2-1172-27D5033D0B46}"/>
                </a:ext>
              </a:extLst>
            </p:cNvPr>
            <p:cNvSpPr txBox="1"/>
            <p:nvPr/>
          </p:nvSpPr>
          <p:spPr>
            <a:xfrm>
              <a:off x="5350143" y="2207850"/>
              <a:ext cx="2005010" cy="994936"/>
            </a:xfrm>
            <a:prstGeom prst="rect">
              <a:avLst/>
            </a:prstGeom>
            <a:noFill/>
          </p:spPr>
          <p:txBody>
            <a:bodyPr wrap="square" rtlCol="0">
              <a:spAutoFit/>
            </a:bodyPr>
            <a:lstStyle/>
            <a:p>
              <a:pPr algn="ctr"/>
              <a:r>
                <a:rPr lang="es-ES_tradnl" sz="1400" b="1">
                  <a:solidFill>
                    <a:schemeClr val="bg1"/>
                  </a:solidFill>
                  <a:latin typeface="Arial" panose="020B0604020202020204" pitchFamily="34" charset="0"/>
                  <a:cs typeface="Arial" panose="020B0604020202020204" pitchFamily="34" charset="0"/>
                </a:rPr>
                <a:t>Problemas de protección de la infancia</a:t>
              </a:r>
            </a:p>
          </p:txBody>
        </p:sp>
      </p:grpSp>
      <p:grpSp>
        <p:nvGrpSpPr>
          <p:cNvPr id="29" name="Group 28">
            <a:extLst>
              <a:ext uri="{FF2B5EF4-FFF2-40B4-BE49-F238E27FC236}">
                <a16:creationId xmlns:a16="http://schemas.microsoft.com/office/drawing/2014/main" id="{5CE4F16D-F261-1D02-9178-587C3F318BE3}"/>
              </a:ext>
            </a:extLst>
          </p:cNvPr>
          <p:cNvGrpSpPr/>
          <p:nvPr/>
        </p:nvGrpSpPr>
        <p:grpSpPr>
          <a:xfrm>
            <a:off x="8583849" y="1757842"/>
            <a:ext cx="2178464" cy="1001631"/>
            <a:chOff x="8583849" y="1906181"/>
            <a:chExt cx="2934260" cy="1349137"/>
          </a:xfrm>
        </p:grpSpPr>
        <p:grpSp>
          <p:nvGrpSpPr>
            <p:cNvPr id="30" name="Group 29">
              <a:extLst>
                <a:ext uri="{FF2B5EF4-FFF2-40B4-BE49-F238E27FC236}">
                  <a16:creationId xmlns:a16="http://schemas.microsoft.com/office/drawing/2014/main" id="{33445584-FD1A-1693-BA10-43F0A606F431}"/>
                </a:ext>
              </a:extLst>
            </p:cNvPr>
            <p:cNvGrpSpPr/>
            <p:nvPr/>
          </p:nvGrpSpPr>
          <p:grpSpPr>
            <a:xfrm>
              <a:off x="8583849" y="1906181"/>
              <a:ext cx="2934260" cy="1349137"/>
              <a:chOff x="2799225" y="1528989"/>
              <a:chExt cx="4843224" cy="991572"/>
            </a:xfrm>
            <a:solidFill>
              <a:schemeClr val="accent1"/>
            </a:solidFill>
          </p:grpSpPr>
          <p:sp>
            <p:nvSpPr>
              <p:cNvPr id="33" name="Rectangle 32">
                <a:extLst>
                  <a:ext uri="{FF2B5EF4-FFF2-40B4-BE49-F238E27FC236}">
                    <a16:creationId xmlns:a16="http://schemas.microsoft.com/office/drawing/2014/main" id="{35BE7593-A0DF-5D5B-BF28-BADA7AD8C305}"/>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solidFill>
                    <a:schemeClr val="tx1"/>
                  </a:solidFill>
                </a:endParaRPr>
              </a:p>
            </p:txBody>
          </p:sp>
          <p:sp>
            <p:nvSpPr>
              <p:cNvPr id="34" name="Parallelogram 33">
                <a:extLst>
                  <a:ext uri="{FF2B5EF4-FFF2-40B4-BE49-F238E27FC236}">
                    <a16:creationId xmlns:a16="http://schemas.microsoft.com/office/drawing/2014/main" id="{A6847FD3-EFAB-8999-552E-0D0F06169DE8}"/>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p>
            </p:txBody>
          </p:sp>
          <p:sp>
            <p:nvSpPr>
              <p:cNvPr id="35" name="Parallelogram 34">
                <a:extLst>
                  <a:ext uri="{FF2B5EF4-FFF2-40B4-BE49-F238E27FC236}">
                    <a16:creationId xmlns:a16="http://schemas.microsoft.com/office/drawing/2014/main" id="{0B1E660F-A2FB-C8F6-245F-5A31FF7DBCA6}"/>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p>
            </p:txBody>
          </p:sp>
        </p:grpSp>
        <p:sp>
          <p:nvSpPr>
            <p:cNvPr id="31" name="TextBox 30">
              <a:extLst>
                <a:ext uri="{FF2B5EF4-FFF2-40B4-BE49-F238E27FC236}">
                  <a16:creationId xmlns:a16="http://schemas.microsoft.com/office/drawing/2014/main" id="{9E9D83C7-5BAE-776E-5D0B-D0D5E249539D}"/>
                </a:ext>
              </a:extLst>
            </p:cNvPr>
            <p:cNvSpPr txBox="1"/>
            <p:nvPr/>
          </p:nvSpPr>
          <p:spPr>
            <a:xfrm>
              <a:off x="8662355" y="2477389"/>
              <a:ext cx="2208522" cy="414557"/>
            </a:xfrm>
            <a:prstGeom prst="rect">
              <a:avLst/>
            </a:prstGeom>
            <a:noFill/>
          </p:spPr>
          <p:txBody>
            <a:bodyPr wrap="square" rtlCol="0">
              <a:spAutoFit/>
            </a:bodyPr>
            <a:lstStyle/>
            <a:p>
              <a:pPr algn="ctr"/>
              <a:r>
                <a:rPr lang="es-ES_tradnl" sz="1400" b="1">
                  <a:solidFill>
                    <a:schemeClr val="bg1"/>
                  </a:solidFill>
                  <a:latin typeface="Arial" panose="020B0604020202020204" pitchFamily="34" charset="0"/>
                  <a:cs typeface="Arial" panose="020B0604020202020204" pitchFamily="34" charset="0"/>
                </a:rPr>
                <a:t>Vulnerabilidades</a:t>
              </a:r>
            </a:p>
          </p:txBody>
        </p:sp>
      </p:grpSp>
      <p:grpSp>
        <p:nvGrpSpPr>
          <p:cNvPr id="36" name="Group 35">
            <a:extLst>
              <a:ext uri="{FF2B5EF4-FFF2-40B4-BE49-F238E27FC236}">
                <a16:creationId xmlns:a16="http://schemas.microsoft.com/office/drawing/2014/main" id="{C1647BEB-C481-DE70-F0D8-694CB1AF8D1B}"/>
              </a:ext>
            </a:extLst>
          </p:cNvPr>
          <p:cNvGrpSpPr/>
          <p:nvPr/>
        </p:nvGrpSpPr>
        <p:grpSpPr>
          <a:xfrm>
            <a:off x="3885441" y="4755558"/>
            <a:ext cx="2178464" cy="1001631"/>
            <a:chOff x="5182484" y="4377092"/>
            <a:chExt cx="2934260" cy="1349137"/>
          </a:xfrm>
        </p:grpSpPr>
        <p:grpSp>
          <p:nvGrpSpPr>
            <p:cNvPr id="37" name="Group 36">
              <a:extLst>
                <a:ext uri="{FF2B5EF4-FFF2-40B4-BE49-F238E27FC236}">
                  <a16:creationId xmlns:a16="http://schemas.microsoft.com/office/drawing/2014/main" id="{DAB5E7C7-C941-25AA-EAC3-D9A01157E28F}"/>
                </a:ext>
              </a:extLst>
            </p:cNvPr>
            <p:cNvGrpSpPr/>
            <p:nvPr/>
          </p:nvGrpSpPr>
          <p:grpSpPr>
            <a:xfrm>
              <a:off x="5182484" y="4377092"/>
              <a:ext cx="2934260" cy="1349137"/>
              <a:chOff x="2799225" y="1528989"/>
              <a:chExt cx="4843224" cy="991572"/>
            </a:xfrm>
            <a:solidFill>
              <a:schemeClr val="accent5"/>
            </a:solidFill>
          </p:grpSpPr>
          <p:sp>
            <p:nvSpPr>
              <p:cNvPr id="39" name="Rectangle 38">
                <a:extLst>
                  <a:ext uri="{FF2B5EF4-FFF2-40B4-BE49-F238E27FC236}">
                    <a16:creationId xmlns:a16="http://schemas.microsoft.com/office/drawing/2014/main" id="{9BE223F2-97A4-AD08-D9EC-334F7C5DBB9C}"/>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solidFill>
                    <a:schemeClr val="tx1"/>
                  </a:solidFill>
                </a:endParaRPr>
              </a:p>
            </p:txBody>
          </p:sp>
          <p:sp>
            <p:nvSpPr>
              <p:cNvPr id="40" name="Parallelogram 39">
                <a:extLst>
                  <a:ext uri="{FF2B5EF4-FFF2-40B4-BE49-F238E27FC236}">
                    <a16:creationId xmlns:a16="http://schemas.microsoft.com/office/drawing/2014/main" id="{C2E17F23-C638-1A30-8F0A-3E21407E5711}"/>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p>
            </p:txBody>
          </p:sp>
          <p:sp>
            <p:nvSpPr>
              <p:cNvPr id="41" name="Parallelogram 40">
                <a:extLst>
                  <a:ext uri="{FF2B5EF4-FFF2-40B4-BE49-F238E27FC236}">
                    <a16:creationId xmlns:a16="http://schemas.microsoft.com/office/drawing/2014/main" id="{4B3988D4-F33C-8484-DE8B-7DDA81514CD1}"/>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p>
            </p:txBody>
          </p:sp>
        </p:grpSp>
        <p:sp>
          <p:nvSpPr>
            <p:cNvPr id="38" name="TextBox 37">
              <a:extLst>
                <a:ext uri="{FF2B5EF4-FFF2-40B4-BE49-F238E27FC236}">
                  <a16:creationId xmlns:a16="http://schemas.microsoft.com/office/drawing/2014/main" id="{251335A9-F934-3063-91E6-21D9E100B9E2}"/>
                </a:ext>
              </a:extLst>
            </p:cNvPr>
            <p:cNvSpPr txBox="1"/>
            <p:nvPr/>
          </p:nvSpPr>
          <p:spPr>
            <a:xfrm>
              <a:off x="5350143" y="4918847"/>
              <a:ext cx="2005010" cy="414557"/>
            </a:xfrm>
            <a:prstGeom prst="rect">
              <a:avLst/>
            </a:prstGeom>
            <a:noFill/>
          </p:spPr>
          <p:txBody>
            <a:bodyPr wrap="square" rtlCol="0">
              <a:spAutoFit/>
            </a:bodyPr>
            <a:lstStyle/>
            <a:p>
              <a:pPr algn="ctr"/>
              <a:r>
                <a:rPr lang="es-ES_tradnl" sz="1400" b="1">
                  <a:solidFill>
                    <a:schemeClr val="bg1"/>
                  </a:solidFill>
                  <a:latin typeface="Arial" panose="020B0604020202020204" pitchFamily="34" charset="0"/>
                  <a:cs typeface="Arial" panose="020B0604020202020204" pitchFamily="34" charset="0"/>
                </a:rPr>
                <a:t>Fortalezas</a:t>
              </a:r>
            </a:p>
          </p:txBody>
        </p:sp>
      </p:grpSp>
      <p:grpSp>
        <p:nvGrpSpPr>
          <p:cNvPr id="42" name="Group 41">
            <a:extLst>
              <a:ext uri="{FF2B5EF4-FFF2-40B4-BE49-F238E27FC236}">
                <a16:creationId xmlns:a16="http://schemas.microsoft.com/office/drawing/2014/main" id="{64BE119E-91EB-559E-3F6B-94D90D30C7B8}"/>
              </a:ext>
            </a:extLst>
          </p:cNvPr>
          <p:cNvGrpSpPr/>
          <p:nvPr/>
        </p:nvGrpSpPr>
        <p:grpSpPr>
          <a:xfrm>
            <a:off x="8583849" y="4747271"/>
            <a:ext cx="2178464" cy="1001631"/>
            <a:chOff x="8583849" y="4353499"/>
            <a:chExt cx="2934260" cy="1349137"/>
          </a:xfrm>
        </p:grpSpPr>
        <p:grpSp>
          <p:nvGrpSpPr>
            <p:cNvPr id="43" name="Group 42">
              <a:extLst>
                <a:ext uri="{FF2B5EF4-FFF2-40B4-BE49-F238E27FC236}">
                  <a16:creationId xmlns:a16="http://schemas.microsoft.com/office/drawing/2014/main" id="{A4881747-F117-AC68-DEE3-DAD0E5BF0B0C}"/>
                </a:ext>
              </a:extLst>
            </p:cNvPr>
            <p:cNvGrpSpPr/>
            <p:nvPr/>
          </p:nvGrpSpPr>
          <p:grpSpPr>
            <a:xfrm>
              <a:off x="8583849" y="4353499"/>
              <a:ext cx="2934260" cy="1349137"/>
              <a:chOff x="2799225" y="1528989"/>
              <a:chExt cx="4843224" cy="991572"/>
            </a:xfrm>
            <a:solidFill>
              <a:schemeClr val="accent3"/>
            </a:solidFill>
          </p:grpSpPr>
          <p:sp>
            <p:nvSpPr>
              <p:cNvPr id="58" name="Rectangle 57">
                <a:extLst>
                  <a:ext uri="{FF2B5EF4-FFF2-40B4-BE49-F238E27FC236}">
                    <a16:creationId xmlns:a16="http://schemas.microsoft.com/office/drawing/2014/main" id="{DEFB69AE-F94F-022F-A703-69170E1BD8F2}"/>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solidFill>
                    <a:schemeClr val="tx1"/>
                  </a:solidFill>
                </a:endParaRPr>
              </a:p>
            </p:txBody>
          </p:sp>
          <p:sp>
            <p:nvSpPr>
              <p:cNvPr id="59" name="Parallelogram 58">
                <a:extLst>
                  <a:ext uri="{FF2B5EF4-FFF2-40B4-BE49-F238E27FC236}">
                    <a16:creationId xmlns:a16="http://schemas.microsoft.com/office/drawing/2014/main" id="{E88A8F26-1093-A2BA-D477-06D019333586}"/>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p>
            </p:txBody>
          </p:sp>
          <p:sp>
            <p:nvSpPr>
              <p:cNvPr id="60" name="Parallelogram 59">
                <a:extLst>
                  <a:ext uri="{FF2B5EF4-FFF2-40B4-BE49-F238E27FC236}">
                    <a16:creationId xmlns:a16="http://schemas.microsoft.com/office/drawing/2014/main" id="{90335670-523E-1CB8-8615-BF36DCD92E6E}"/>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p>
            </p:txBody>
          </p:sp>
        </p:grpSp>
        <p:sp>
          <p:nvSpPr>
            <p:cNvPr id="57" name="TextBox 56">
              <a:extLst>
                <a:ext uri="{FF2B5EF4-FFF2-40B4-BE49-F238E27FC236}">
                  <a16:creationId xmlns:a16="http://schemas.microsoft.com/office/drawing/2014/main" id="{E14414E8-BCBE-D870-7528-A843CDCE712E}"/>
                </a:ext>
              </a:extLst>
            </p:cNvPr>
            <p:cNvSpPr txBox="1"/>
            <p:nvPr/>
          </p:nvSpPr>
          <p:spPr>
            <a:xfrm>
              <a:off x="8787366" y="4820828"/>
              <a:ext cx="2005010" cy="704746"/>
            </a:xfrm>
            <a:prstGeom prst="rect">
              <a:avLst/>
            </a:prstGeom>
            <a:noFill/>
          </p:spPr>
          <p:txBody>
            <a:bodyPr wrap="square" rtlCol="0">
              <a:spAutoFit/>
            </a:bodyPr>
            <a:lstStyle/>
            <a:p>
              <a:pPr algn="ctr"/>
              <a:r>
                <a:rPr lang="es-ES_tradnl" sz="1400" b="1">
                  <a:solidFill>
                    <a:schemeClr val="bg1"/>
                  </a:solidFill>
                  <a:latin typeface="Arial" panose="020B0604020202020204" pitchFamily="34" charset="0"/>
                  <a:cs typeface="Arial" panose="020B0604020202020204" pitchFamily="34" charset="0"/>
                </a:rPr>
                <a:t>Atención y apoyo</a:t>
              </a:r>
            </a:p>
          </p:txBody>
        </p:sp>
      </p:grpSp>
    </p:spTree>
    <p:extLst>
      <p:ext uri="{BB962C8B-B14F-4D97-AF65-F5344CB8AC3E}">
        <p14:creationId xmlns:p14="http://schemas.microsoft.com/office/powerpoint/2010/main" val="151359643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 name="Straight Arrow Connector 24">
            <a:extLst>
              <a:ext uri="{FF2B5EF4-FFF2-40B4-BE49-F238E27FC236}">
                <a16:creationId xmlns:a16="http://schemas.microsoft.com/office/drawing/2014/main" id="{2DD21EEB-61FB-B62D-DEA2-DD0098C7A3F4}"/>
              </a:ext>
            </a:extLst>
          </p:cNvPr>
          <p:cNvCxnSpPr>
            <a:cxnSpLocks/>
          </p:cNvCxnSpPr>
          <p:nvPr/>
        </p:nvCxnSpPr>
        <p:spPr>
          <a:xfrm flipV="1">
            <a:off x="3994162" y="1463041"/>
            <a:ext cx="0" cy="3528124"/>
          </a:xfrm>
          <a:prstGeom prst="straightConnector1">
            <a:avLst/>
          </a:prstGeom>
          <a:ln w="76200">
            <a:solidFill>
              <a:schemeClr val="accent6">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2" name="Title 31">
            <a:extLst>
              <a:ext uri="{FF2B5EF4-FFF2-40B4-BE49-F238E27FC236}">
                <a16:creationId xmlns:a16="http://schemas.microsoft.com/office/drawing/2014/main" id="{018DEDA9-988A-4F70-B2DE-A423BE94BAA4}"/>
              </a:ext>
            </a:extLst>
          </p:cNvPr>
          <p:cNvSpPr>
            <a:spLocks noGrp="1"/>
          </p:cNvSpPr>
          <p:nvPr>
            <p:ph type="title"/>
          </p:nvPr>
        </p:nvSpPr>
        <p:spPr/>
        <p:txBody>
          <a:bodyPr/>
          <a:lstStyle/>
          <a:p>
            <a:r>
              <a:rPr lang="es-ES_tradnl"/>
              <a:t>Determinar el nivel de riesgo</a:t>
            </a:r>
          </a:p>
        </p:txBody>
      </p:sp>
      <p:sp>
        <p:nvSpPr>
          <p:cNvPr id="3" name="Rectangle: Rounded Corners 2">
            <a:extLst>
              <a:ext uri="{FF2B5EF4-FFF2-40B4-BE49-F238E27FC236}">
                <a16:creationId xmlns:a16="http://schemas.microsoft.com/office/drawing/2014/main" id="{A5E93A6F-DF47-7FD7-8EBE-19CB71D8B687}"/>
              </a:ext>
            </a:extLst>
          </p:cNvPr>
          <p:cNvSpPr/>
          <p:nvPr/>
        </p:nvSpPr>
        <p:spPr>
          <a:xfrm rot="5400000">
            <a:off x="7419154" y="3980396"/>
            <a:ext cx="714293" cy="725091"/>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6" name="Rectangle: Rounded Corners 5">
            <a:extLst>
              <a:ext uri="{FF2B5EF4-FFF2-40B4-BE49-F238E27FC236}">
                <a16:creationId xmlns:a16="http://schemas.microsoft.com/office/drawing/2014/main" id="{61F9D1D9-DC90-9CB3-2609-157D1F737311}"/>
              </a:ext>
            </a:extLst>
          </p:cNvPr>
          <p:cNvSpPr/>
          <p:nvPr/>
        </p:nvSpPr>
        <p:spPr>
          <a:xfrm rot="5400000">
            <a:off x="5863285" y="3048986"/>
            <a:ext cx="714294" cy="725091"/>
          </a:xfrm>
          <a:prstGeom prst="round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8" name="Rectangle: Rounded Corners 7">
            <a:extLst>
              <a:ext uri="{FF2B5EF4-FFF2-40B4-BE49-F238E27FC236}">
                <a16:creationId xmlns:a16="http://schemas.microsoft.com/office/drawing/2014/main" id="{2DF67D01-3BE7-758F-E086-D502AB61977D}"/>
              </a:ext>
            </a:extLst>
          </p:cNvPr>
          <p:cNvSpPr/>
          <p:nvPr/>
        </p:nvSpPr>
        <p:spPr>
          <a:xfrm rot="5400000">
            <a:off x="4366394" y="2181562"/>
            <a:ext cx="714294" cy="725091"/>
          </a:xfrm>
          <a:prstGeom prst="roundRect">
            <a:avLst/>
          </a:prstGeom>
          <a:solidFill>
            <a:srgbClr val="E057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1" name="Freeform: Shape 20">
            <a:extLst>
              <a:ext uri="{FF2B5EF4-FFF2-40B4-BE49-F238E27FC236}">
                <a16:creationId xmlns:a16="http://schemas.microsoft.com/office/drawing/2014/main" id="{A1CEB821-E208-4AFD-F60B-D334BECFE149}"/>
              </a:ext>
            </a:extLst>
          </p:cNvPr>
          <p:cNvSpPr/>
          <p:nvPr/>
        </p:nvSpPr>
        <p:spPr>
          <a:xfrm>
            <a:off x="5939314" y="4975724"/>
            <a:ext cx="281119" cy="507173"/>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solidFill>
                <a:schemeClr val="bg1"/>
              </a:solidFill>
            </a:endParaRPr>
          </a:p>
        </p:txBody>
      </p:sp>
      <p:sp>
        <p:nvSpPr>
          <p:cNvPr id="23" name="TextBox 22">
            <a:extLst>
              <a:ext uri="{FF2B5EF4-FFF2-40B4-BE49-F238E27FC236}">
                <a16:creationId xmlns:a16="http://schemas.microsoft.com/office/drawing/2014/main" id="{500AF666-08B8-E5E0-6157-0E01EB2923DE}"/>
              </a:ext>
            </a:extLst>
          </p:cNvPr>
          <p:cNvSpPr txBox="1"/>
          <p:nvPr/>
        </p:nvSpPr>
        <p:spPr>
          <a:xfrm>
            <a:off x="574571" y="1552495"/>
            <a:ext cx="3165024" cy="369332"/>
          </a:xfrm>
          <a:prstGeom prst="rect">
            <a:avLst/>
          </a:prstGeom>
          <a:noFill/>
        </p:spPr>
        <p:txBody>
          <a:bodyPr wrap="square" lIns="91440" tIns="45720" rIns="91440" bIns="45720" rtlCol="0" anchor="t">
            <a:spAutoFit/>
          </a:bodyPr>
          <a:lstStyle/>
          <a:p>
            <a:pPr algn="r"/>
            <a:r>
              <a:rPr lang="es-ES_tradnl">
                <a:latin typeface="Arial" panose="020B0604020202020204" pitchFamily="34" charset="0"/>
                <a:cs typeface="Arial" panose="020B0604020202020204" pitchFamily="34" charset="0"/>
              </a:rPr>
              <a:t>Nivel de riesgo</a:t>
            </a:r>
          </a:p>
        </p:txBody>
      </p:sp>
      <p:sp>
        <p:nvSpPr>
          <p:cNvPr id="28" name="TextBox 27">
            <a:extLst>
              <a:ext uri="{FF2B5EF4-FFF2-40B4-BE49-F238E27FC236}">
                <a16:creationId xmlns:a16="http://schemas.microsoft.com/office/drawing/2014/main" id="{EA350530-FC86-56F9-C126-4BE3B6F3967C}"/>
              </a:ext>
            </a:extLst>
          </p:cNvPr>
          <p:cNvSpPr txBox="1"/>
          <p:nvPr/>
        </p:nvSpPr>
        <p:spPr>
          <a:xfrm>
            <a:off x="8478929" y="5298231"/>
            <a:ext cx="3374144" cy="369332"/>
          </a:xfrm>
          <a:prstGeom prst="rect">
            <a:avLst/>
          </a:prstGeom>
          <a:noFill/>
        </p:spPr>
        <p:txBody>
          <a:bodyPr wrap="square" lIns="91440" tIns="45720" rIns="91440" bIns="45720" rtlCol="0" anchor="t">
            <a:spAutoFit/>
          </a:bodyPr>
          <a:lstStyle/>
          <a:p>
            <a:r>
              <a:rPr lang="es-ES_tradnl">
                <a:latin typeface="Arial" panose="020B0604020202020204" pitchFamily="34" charset="0"/>
                <a:cs typeface="Arial" panose="020B0604020202020204" pitchFamily="34" charset="0"/>
              </a:rPr>
              <a:t>Plazos en la gestión de casos</a:t>
            </a:r>
          </a:p>
        </p:txBody>
      </p:sp>
      <p:pic>
        <p:nvPicPr>
          <p:cNvPr id="34" name="Graphic 33" descr="Stopwatch 50% with solid fill">
            <a:extLst>
              <a:ext uri="{FF2B5EF4-FFF2-40B4-BE49-F238E27FC236}">
                <a16:creationId xmlns:a16="http://schemas.microsoft.com/office/drawing/2014/main" id="{3581DD1A-7353-C95A-B558-C6B30708707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878361" y="5276912"/>
            <a:ext cx="684144" cy="684144"/>
          </a:xfrm>
          <a:prstGeom prst="rect">
            <a:avLst/>
          </a:prstGeom>
        </p:spPr>
      </p:pic>
      <p:pic>
        <p:nvPicPr>
          <p:cNvPr id="36" name="Graphic 35" descr="Stopwatch 75% with solid fill">
            <a:extLst>
              <a:ext uri="{FF2B5EF4-FFF2-40B4-BE49-F238E27FC236}">
                <a16:creationId xmlns:a16="http://schemas.microsoft.com/office/drawing/2014/main" id="{5CF18ABA-3BC1-994A-FDC6-A921575A49A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514789" y="5238430"/>
            <a:ext cx="684144" cy="684144"/>
          </a:xfrm>
          <a:prstGeom prst="rect">
            <a:avLst/>
          </a:prstGeom>
        </p:spPr>
      </p:pic>
      <p:pic>
        <p:nvPicPr>
          <p:cNvPr id="40" name="Graphic 39" descr="Stopwatch 25% with solid fill">
            <a:extLst>
              <a:ext uri="{FF2B5EF4-FFF2-40B4-BE49-F238E27FC236}">
                <a16:creationId xmlns:a16="http://schemas.microsoft.com/office/drawing/2014/main" id="{BAAF38DB-CADC-48E3-2E42-FB677E38D24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381470" y="5276912"/>
            <a:ext cx="684144" cy="684144"/>
          </a:xfrm>
          <a:prstGeom prst="rect">
            <a:avLst/>
          </a:prstGeom>
        </p:spPr>
      </p:pic>
      <p:grpSp>
        <p:nvGrpSpPr>
          <p:cNvPr id="52" name="Group 51">
            <a:extLst>
              <a:ext uri="{FF2B5EF4-FFF2-40B4-BE49-F238E27FC236}">
                <a16:creationId xmlns:a16="http://schemas.microsoft.com/office/drawing/2014/main" id="{24197998-0254-40AC-3D46-04DFA51DF29E}"/>
              </a:ext>
            </a:extLst>
          </p:cNvPr>
          <p:cNvGrpSpPr/>
          <p:nvPr/>
        </p:nvGrpSpPr>
        <p:grpSpPr>
          <a:xfrm>
            <a:off x="2618141" y="2361353"/>
            <a:ext cx="1121453" cy="507173"/>
            <a:chOff x="2618141" y="2485731"/>
            <a:chExt cx="1121453" cy="507173"/>
          </a:xfrm>
        </p:grpSpPr>
        <p:sp>
          <p:nvSpPr>
            <p:cNvPr id="19" name="Freeform: Shape 18">
              <a:extLst>
                <a:ext uri="{FF2B5EF4-FFF2-40B4-BE49-F238E27FC236}">
                  <a16:creationId xmlns:a16="http://schemas.microsoft.com/office/drawing/2014/main" id="{8BD51414-0EA7-02A9-6762-EA169E8A5959}"/>
                </a:ext>
              </a:extLst>
            </p:cNvPr>
            <p:cNvSpPr/>
            <p:nvPr/>
          </p:nvSpPr>
          <p:spPr>
            <a:xfrm>
              <a:off x="3037284" y="2485731"/>
              <a:ext cx="281119" cy="507173"/>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rgbClr val="E057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solidFill>
                  <a:schemeClr val="bg1"/>
                </a:solidFill>
              </a:endParaRPr>
            </a:p>
          </p:txBody>
        </p:sp>
        <p:sp>
          <p:nvSpPr>
            <p:cNvPr id="20" name="Freeform: Shape 19">
              <a:extLst>
                <a:ext uri="{FF2B5EF4-FFF2-40B4-BE49-F238E27FC236}">
                  <a16:creationId xmlns:a16="http://schemas.microsoft.com/office/drawing/2014/main" id="{D62E2CEB-52DE-212A-12B7-F18AFB5C107A}"/>
                </a:ext>
              </a:extLst>
            </p:cNvPr>
            <p:cNvSpPr/>
            <p:nvPr/>
          </p:nvSpPr>
          <p:spPr>
            <a:xfrm>
              <a:off x="3458475" y="2485731"/>
              <a:ext cx="281119" cy="507173"/>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rgbClr val="E057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solidFill>
                  <a:schemeClr val="bg1"/>
                </a:solidFill>
              </a:endParaRPr>
            </a:p>
          </p:txBody>
        </p:sp>
        <p:sp>
          <p:nvSpPr>
            <p:cNvPr id="43" name="Freeform: Shape 42">
              <a:extLst>
                <a:ext uri="{FF2B5EF4-FFF2-40B4-BE49-F238E27FC236}">
                  <a16:creationId xmlns:a16="http://schemas.microsoft.com/office/drawing/2014/main" id="{D81AFD7C-76FB-58F6-EA3E-94030284CB24}"/>
                </a:ext>
              </a:extLst>
            </p:cNvPr>
            <p:cNvSpPr/>
            <p:nvPr/>
          </p:nvSpPr>
          <p:spPr>
            <a:xfrm>
              <a:off x="2618141" y="2485731"/>
              <a:ext cx="281119" cy="507173"/>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rgbClr val="E057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solidFill>
                  <a:schemeClr val="bg1"/>
                </a:solidFill>
              </a:endParaRPr>
            </a:p>
          </p:txBody>
        </p:sp>
      </p:grpSp>
      <p:grpSp>
        <p:nvGrpSpPr>
          <p:cNvPr id="53" name="Group 52">
            <a:extLst>
              <a:ext uri="{FF2B5EF4-FFF2-40B4-BE49-F238E27FC236}">
                <a16:creationId xmlns:a16="http://schemas.microsoft.com/office/drawing/2014/main" id="{B08F0DE5-177D-4B65-39A6-3FD345F7B9CC}"/>
              </a:ext>
            </a:extLst>
          </p:cNvPr>
          <p:cNvGrpSpPr/>
          <p:nvPr/>
        </p:nvGrpSpPr>
        <p:grpSpPr>
          <a:xfrm>
            <a:off x="3037284" y="3226112"/>
            <a:ext cx="702310" cy="507173"/>
            <a:chOff x="3037284" y="3357924"/>
            <a:chExt cx="702310" cy="507173"/>
          </a:xfrm>
        </p:grpSpPr>
        <p:sp>
          <p:nvSpPr>
            <p:cNvPr id="44" name="Freeform: Shape 43">
              <a:extLst>
                <a:ext uri="{FF2B5EF4-FFF2-40B4-BE49-F238E27FC236}">
                  <a16:creationId xmlns:a16="http://schemas.microsoft.com/office/drawing/2014/main" id="{AC3466B2-52AE-B059-6C34-0F82A08516EE}"/>
                </a:ext>
              </a:extLst>
            </p:cNvPr>
            <p:cNvSpPr/>
            <p:nvPr/>
          </p:nvSpPr>
          <p:spPr>
            <a:xfrm>
              <a:off x="3037284" y="3357924"/>
              <a:ext cx="281119" cy="507173"/>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solidFill>
                  <a:schemeClr val="bg1"/>
                </a:solidFill>
              </a:endParaRPr>
            </a:p>
          </p:txBody>
        </p:sp>
        <p:sp>
          <p:nvSpPr>
            <p:cNvPr id="45" name="Freeform: Shape 44">
              <a:extLst>
                <a:ext uri="{FF2B5EF4-FFF2-40B4-BE49-F238E27FC236}">
                  <a16:creationId xmlns:a16="http://schemas.microsoft.com/office/drawing/2014/main" id="{D005C859-4B9C-97BF-5218-AB5CC2CE8F9F}"/>
                </a:ext>
              </a:extLst>
            </p:cNvPr>
            <p:cNvSpPr/>
            <p:nvPr/>
          </p:nvSpPr>
          <p:spPr>
            <a:xfrm>
              <a:off x="3458475" y="3357924"/>
              <a:ext cx="281119" cy="507173"/>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solidFill>
                  <a:schemeClr val="bg1"/>
                </a:solidFill>
              </a:endParaRPr>
            </a:p>
          </p:txBody>
        </p:sp>
      </p:grpSp>
      <p:sp>
        <p:nvSpPr>
          <p:cNvPr id="46" name="Freeform: Shape 45">
            <a:extLst>
              <a:ext uri="{FF2B5EF4-FFF2-40B4-BE49-F238E27FC236}">
                <a16:creationId xmlns:a16="http://schemas.microsoft.com/office/drawing/2014/main" id="{AD3A5EEC-29A4-DAFE-FDBA-D75C3A84312C}"/>
              </a:ext>
            </a:extLst>
          </p:cNvPr>
          <p:cNvSpPr/>
          <p:nvPr/>
        </p:nvSpPr>
        <p:spPr>
          <a:xfrm>
            <a:off x="3458475" y="4089354"/>
            <a:ext cx="281119" cy="507173"/>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solidFill>
                <a:schemeClr val="bg1"/>
              </a:solidFill>
            </a:endParaRPr>
          </a:p>
        </p:txBody>
      </p:sp>
      <p:cxnSp>
        <p:nvCxnSpPr>
          <p:cNvPr id="47" name="Straight Arrow Connector 46">
            <a:extLst>
              <a:ext uri="{FF2B5EF4-FFF2-40B4-BE49-F238E27FC236}">
                <a16:creationId xmlns:a16="http://schemas.microsoft.com/office/drawing/2014/main" id="{BB231242-26F4-37FA-1E35-8B0D8FAB8971}"/>
              </a:ext>
            </a:extLst>
          </p:cNvPr>
          <p:cNvCxnSpPr>
            <a:cxnSpLocks/>
          </p:cNvCxnSpPr>
          <p:nvPr/>
        </p:nvCxnSpPr>
        <p:spPr>
          <a:xfrm>
            <a:off x="3994162" y="4991165"/>
            <a:ext cx="5256518" cy="0"/>
          </a:xfrm>
          <a:prstGeom prst="straightConnector1">
            <a:avLst/>
          </a:prstGeom>
          <a:ln w="76200">
            <a:solidFill>
              <a:schemeClr val="accent6">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54" name="TextBox 53">
            <a:extLst>
              <a:ext uri="{FF2B5EF4-FFF2-40B4-BE49-F238E27FC236}">
                <a16:creationId xmlns:a16="http://schemas.microsoft.com/office/drawing/2014/main" id="{E0789907-2FB2-9BDD-F9DE-AEE1AE5E7EE0}"/>
              </a:ext>
            </a:extLst>
          </p:cNvPr>
          <p:cNvSpPr txBox="1"/>
          <p:nvPr/>
        </p:nvSpPr>
        <p:spPr>
          <a:xfrm>
            <a:off x="5268761" y="2380050"/>
            <a:ext cx="3165024" cy="400110"/>
          </a:xfrm>
          <a:prstGeom prst="rect">
            <a:avLst/>
          </a:prstGeom>
          <a:noFill/>
        </p:spPr>
        <p:txBody>
          <a:bodyPr wrap="square" lIns="91440" tIns="45720" rIns="91440" bIns="45720" rtlCol="0" anchor="t">
            <a:spAutoFit/>
          </a:bodyPr>
          <a:lstStyle/>
          <a:p>
            <a:r>
              <a:rPr lang="es-ES_tradnl" sz="2000" b="1">
                <a:latin typeface="Arial" panose="020B0604020202020204" pitchFamily="34" charset="0"/>
                <a:cs typeface="Arial" panose="020B0604020202020204" pitchFamily="34" charset="0"/>
              </a:rPr>
              <a:t>RIESGO ALTO</a:t>
            </a:r>
          </a:p>
        </p:txBody>
      </p:sp>
      <p:sp>
        <p:nvSpPr>
          <p:cNvPr id="55" name="TextBox 54">
            <a:extLst>
              <a:ext uri="{FF2B5EF4-FFF2-40B4-BE49-F238E27FC236}">
                <a16:creationId xmlns:a16="http://schemas.microsoft.com/office/drawing/2014/main" id="{DE0290AC-CBDD-FBB5-FD8B-D9E5766B4D9C}"/>
              </a:ext>
            </a:extLst>
          </p:cNvPr>
          <p:cNvSpPr txBox="1"/>
          <p:nvPr/>
        </p:nvSpPr>
        <p:spPr>
          <a:xfrm>
            <a:off x="6896417" y="3293599"/>
            <a:ext cx="3165024" cy="400110"/>
          </a:xfrm>
          <a:prstGeom prst="rect">
            <a:avLst/>
          </a:prstGeom>
          <a:noFill/>
        </p:spPr>
        <p:txBody>
          <a:bodyPr wrap="square" lIns="91440" tIns="45720" rIns="91440" bIns="45720" rtlCol="0" anchor="t">
            <a:spAutoFit/>
          </a:bodyPr>
          <a:lstStyle/>
          <a:p>
            <a:r>
              <a:rPr lang="es-ES_tradnl" sz="2000" b="1">
                <a:latin typeface="Arial" panose="020B0604020202020204" pitchFamily="34" charset="0"/>
                <a:cs typeface="Arial" panose="020B0604020202020204" pitchFamily="34" charset="0"/>
              </a:rPr>
              <a:t>RIESGO MEDIO</a:t>
            </a:r>
          </a:p>
        </p:txBody>
      </p:sp>
      <p:sp>
        <p:nvSpPr>
          <p:cNvPr id="56" name="TextBox 55">
            <a:extLst>
              <a:ext uri="{FF2B5EF4-FFF2-40B4-BE49-F238E27FC236}">
                <a16:creationId xmlns:a16="http://schemas.microsoft.com/office/drawing/2014/main" id="{F9EC0A18-5F05-6F93-6CD5-F230BC2B0AA7}"/>
              </a:ext>
            </a:extLst>
          </p:cNvPr>
          <p:cNvSpPr txBox="1"/>
          <p:nvPr/>
        </p:nvSpPr>
        <p:spPr>
          <a:xfrm>
            <a:off x="8393414" y="4196417"/>
            <a:ext cx="3165024" cy="400110"/>
          </a:xfrm>
          <a:prstGeom prst="rect">
            <a:avLst/>
          </a:prstGeom>
          <a:noFill/>
        </p:spPr>
        <p:txBody>
          <a:bodyPr wrap="square" lIns="91440" tIns="45720" rIns="91440" bIns="45720" rtlCol="0" anchor="t">
            <a:spAutoFit/>
          </a:bodyPr>
          <a:lstStyle/>
          <a:p>
            <a:r>
              <a:rPr lang="es-ES_tradnl" sz="2000" b="1">
                <a:latin typeface="Arial" panose="020B0604020202020204" pitchFamily="34" charset="0"/>
                <a:cs typeface="Arial" panose="020B0604020202020204" pitchFamily="34" charset="0"/>
              </a:rPr>
              <a:t>RIESGO BAJO</a:t>
            </a:r>
          </a:p>
        </p:txBody>
      </p:sp>
      <p:sp>
        <p:nvSpPr>
          <p:cNvPr id="4" name="TextBox 3">
            <a:extLst>
              <a:ext uri="{FF2B5EF4-FFF2-40B4-BE49-F238E27FC236}">
                <a16:creationId xmlns:a16="http://schemas.microsoft.com/office/drawing/2014/main" id="{D3B48E5A-D5B8-20B7-C4EA-74CD25623C81}"/>
              </a:ext>
            </a:extLst>
          </p:cNvPr>
          <p:cNvSpPr txBox="1"/>
          <p:nvPr/>
        </p:nvSpPr>
        <p:spPr>
          <a:xfrm>
            <a:off x="469055" y="306914"/>
            <a:ext cx="2008893" cy="400110"/>
          </a:xfrm>
          <a:prstGeom prst="rect">
            <a:avLst/>
          </a:prstGeom>
          <a:noFill/>
        </p:spPr>
        <p:txBody>
          <a:bodyPr wrap="square" rtlCol="0">
            <a:spAutoFit/>
          </a:bodyPr>
          <a:lstStyle/>
          <a:p>
            <a:r>
              <a:rPr lang="es-ES_tradnl" sz="2000" b="1">
                <a:highlight>
                  <a:srgbClr val="FFFF00"/>
                </a:highlight>
                <a:latin typeface="Arial" panose="020B0604020202020204" pitchFamily="34" charset="0"/>
                <a:cs typeface="Arial" panose="020B0604020202020204" pitchFamily="34" charset="0"/>
              </a:rPr>
              <a:t>ADAPTAR</a:t>
            </a:r>
          </a:p>
        </p:txBody>
      </p:sp>
    </p:spTree>
    <p:extLst>
      <p:ext uri="{BB962C8B-B14F-4D97-AF65-F5344CB8AC3E}">
        <p14:creationId xmlns:p14="http://schemas.microsoft.com/office/powerpoint/2010/main" val="3655110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1F5A7A33-2FD4-47B8-9BFB-7E6E4EA30D87}"/>
              </a:ext>
            </a:extLst>
          </p:cNvPr>
          <p:cNvCxnSpPr>
            <a:cxnSpLocks/>
          </p:cNvCxnSpPr>
          <p:nvPr/>
        </p:nvCxnSpPr>
        <p:spPr>
          <a:xfrm>
            <a:off x="7911764" y="570272"/>
            <a:ext cx="0" cy="5685241"/>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E24EEE1C-BE7F-4B6C-BA92-E8B3F36132B2}"/>
              </a:ext>
            </a:extLst>
          </p:cNvPr>
          <p:cNvSpPr txBox="1"/>
          <p:nvPr/>
        </p:nvSpPr>
        <p:spPr>
          <a:xfrm>
            <a:off x="8194089" y="277885"/>
            <a:ext cx="2585675" cy="584775"/>
          </a:xfrm>
          <a:prstGeom prst="rect">
            <a:avLst/>
          </a:prstGeom>
          <a:noFill/>
        </p:spPr>
        <p:txBody>
          <a:bodyPr wrap="square">
            <a:spAutoFit/>
          </a:bodyPr>
          <a:lstStyle/>
          <a:p>
            <a:pPr marL="0" indent="0">
              <a:buNone/>
            </a:pPr>
            <a:r>
              <a:rPr lang="es-ES_tradnl" sz="1600" b="1" dirty="0">
                <a:latin typeface="Arial" panose="020B0604020202020204" pitchFamily="34" charset="0"/>
                <a:ea typeface="Calibri" panose="020F0502020204030204" pitchFamily="34" charset="0"/>
                <a:cs typeface="Arial" panose="020B0604020202020204" pitchFamily="34" charset="0"/>
              </a:rPr>
              <a:t>Inicio del módulo</a:t>
            </a:r>
          </a:p>
          <a:p>
            <a:pPr marL="0" indent="0">
              <a:buNone/>
            </a:pPr>
            <a:r>
              <a:rPr lang="es-ES_tradnl" sz="1600" i="1" dirty="0">
                <a:effectLst/>
                <a:latin typeface="Arial" panose="020B0604020202020204" pitchFamily="34" charset="0"/>
                <a:ea typeface="Calibri" panose="020F0502020204030204" pitchFamily="34" charset="0"/>
                <a:cs typeface="Arial" panose="020B0604020202020204" pitchFamily="34" charset="0"/>
              </a:rPr>
              <a:t>30 minutos</a:t>
            </a:r>
          </a:p>
        </p:txBody>
      </p:sp>
      <p:sp>
        <p:nvSpPr>
          <p:cNvPr id="16" name="TextBox 15">
            <a:extLst>
              <a:ext uri="{FF2B5EF4-FFF2-40B4-BE49-F238E27FC236}">
                <a16:creationId xmlns:a16="http://schemas.microsoft.com/office/drawing/2014/main" id="{BBFB386E-6551-4A1A-A6BB-9382E7E7FF5C}"/>
              </a:ext>
            </a:extLst>
          </p:cNvPr>
          <p:cNvSpPr txBox="1"/>
          <p:nvPr/>
        </p:nvSpPr>
        <p:spPr>
          <a:xfrm>
            <a:off x="8194088" y="1248531"/>
            <a:ext cx="3797007" cy="830997"/>
          </a:xfrm>
          <a:prstGeom prst="rect">
            <a:avLst/>
          </a:prstGeom>
          <a:noFill/>
        </p:spPr>
        <p:txBody>
          <a:bodyPr wrap="square">
            <a:spAutoFit/>
          </a:bodyPr>
          <a:lstStyle/>
          <a:p>
            <a:pPr marL="0" indent="0">
              <a:buNone/>
            </a:pPr>
            <a:r>
              <a:rPr lang="es-ES_tradnl" sz="1600" b="1" dirty="0">
                <a:latin typeface="Arial" panose="020B0604020202020204" pitchFamily="34" charset="0"/>
                <a:ea typeface="Calibri" panose="020F0502020204030204" pitchFamily="34" charset="0"/>
                <a:cs typeface="Arial" panose="020B0604020202020204" pitchFamily="34" charset="0"/>
              </a:rPr>
              <a:t>¿Cómo identificar a los niños, niñas y adolescentes que necesitan gestión de casos? </a:t>
            </a:r>
            <a:r>
              <a:rPr lang="es-ES_tradnl" sz="1600" i="1" dirty="0">
                <a:latin typeface="Arial" panose="020B0604020202020204" pitchFamily="34" charset="0"/>
                <a:ea typeface="Calibri" panose="020F0502020204030204" pitchFamily="34" charset="0"/>
                <a:cs typeface="Arial" panose="020B0604020202020204" pitchFamily="34" charset="0"/>
              </a:rPr>
              <a:t>1 </a:t>
            </a:r>
            <a:r>
              <a:rPr lang="es-ES_tradnl" sz="1600" i="1" dirty="0">
                <a:effectLst/>
                <a:latin typeface="Arial" panose="020B0604020202020204" pitchFamily="34" charset="0"/>
                <a:ea typeface="Calibri" panose="020F0502020204030204" pitchFamily="34" charset="0"/>
                <a:cs typeface="Arial" panose="020B0604020202020204" pitchFamily="34" charset="0"/>
              </a:rPr>
              <a:t>hora 30 minutos</a:t>
            </a:r>
          </a:p>
        </p:txBody>
      </p:sp>
      <p:sp>
        <p:nvSpPr>
          <p:cNvPr id="17" name="TextBox 16">
            <a:extLst>
              <a:ext uri="{FF2B5EF4-FFF2-40B4-BE49-F238E27FC236}">
                <a16:creationId xmlns:a16="http://schemas.microsoft.com/office/drawing/2014/main" id="{733F3946-B216-415C-9730-A510A95A13CA}"/>
              </a:ext>
            </a:extLst>
          </p:cNvPr>
          <p:cNvSpPr txBox="1"/>
          <p:nvPr/>
        </p:nvSpPr>
        <p:spPr>
          <a:xfrm>
            <a:off x="6220286" y="2323551"/>
            <a:ext cx="1349407" cy="338554"/>
          </a:xfrm>
          <a:prstGeom prst="rect">
            <a:avLst/>
          </a:prstGeom>
          <a:noFill/>
        </p:spPr>
        <p:txBody>
          <a:bodyPr wrap="square">
            <a:spAutoFit/>
          </a:bodyPr>
          <a:lstStyle/>
          <a:p>
            <a:pPr marL="0" indent="0" algn="r">
              <a:buNone/>
            </a:pPr>
            <a:r>
              <a:rPr lang="es-ES_tradnl" sz="1600" b="1">
                <a:latin typeface="Arial" panose="020B0604020202020204" pitchFamily="34" charset="0"/>
                <a:ea typeface="Calibri" panose="020F0502020204030204" pitchFamily="34" charset="0"/>
                <a:cs typeface="Arial" panose="020B0604020202020204" pitchFamily="34" charset="0"/>
              </a:rPr>
              <a:t>Pausa</a:t>
            </a:r>
            <a:endParaRPr lang="es-ES_tradnl" sz="1600" b="1" i="1">
              <a:effectLst/>
              <a:latin typeface="Arial" panose="020B0604020202020204" pitchFamily="34" charset="0"/>
              <a:ea typeface="Calibri" panose="020F0502020204030204" pitchFamily="34" charset="0"/>
              <a:cs typeface="Arial" panose="020B0604020202020204" pitchFamily="34" charset="0"/>
            </a:endParaRPr>
          </a:p>
        </p:txBody>
      </p:sp>
      <p:sp>
        <p:nvSpPr>
          <p:cNvPr id="18" name="TextBox 17">
            <a:extLst>
              <a:ext uri="{FF2B5EF4-FFF2-40B4-BE49-F238E27FC236}">
                <a16:creationId xmlns:a16="http://schemas.microsoft.com/office/drawing/2014/main" id="{176BB8F9-C123-4183-92A9-C60157A708DC}"/>
              </a:ext>
            </a:extLst>
          </p:cNvPr>
          <p:cNvSpPr txBox="1"/>
          <p:nvPr/>
        </p:nvSpPr>
        <p:spPr>
          <a:xfrm>
            <a:off x="8253834" y="3131261"/>
            <a:ext cx="3395621" cy="1077218"/>
          </a:xfrm>
          <a:prstGeom prst="rect">
            <a:avLst/>
          </a:prstGeom>
          <a:noFill/>
        </p:spPr>
        <p:txBody>
          <a:bodyPr wrap="square">
            <a:spAutoFit/>
          </a:bodyPr>
          <a:lstStyle/>
          <a:p>
            <a:pPr marL="0" indent="0">
              <a:buNone/>
            </a:pPr>
            <a:r>
              <a:rPr lang="es-ES_tradnl" sz="1600" b="1" dirty="0">
                <a:latin typeface="Arial" panose="020B0604020202020204" pitchFamily="34" charset="0"/>
                <a:ea typeface="Calibri" panose="020F0502020204030204" pitchFamily="34" charset="0"/>
                <a:cs typeface="Arial" panose="020B0604020202020204" pitchFamily="34" charset="0"/>
              </a:rPr>
              <a:t>¿Cómo obtener el asentimiento/consentimiento informado?</a:t>
            </a:r>
          </a:p>
          <a:p>
            <a:pPr marL="0" indent="0">
              <a:buNone/>
            </a:pPr>
            <a:r>
              <a:rPr lang="es-ES_tradnl" sz="1600" i="1" dirty="0">
                <a:latin typeface="Arial" panose="020B0604020202020204" pitchFamily="34" charset="0"/>
                <a:ea typeface="Calibri" panose="020F0502020204030204" pitchFamily="34" charset="0"/>
                <a:cs typeface="Arial" panose="020B0604020202020204" pitchFamily="34" charset="0"/>
              </a:rPr>
              <a:t>2 </a:t>
            </a:r>
            <a:r>
              <a:rPr lang="es-ES_tradnl" sz="1600" i="1" dirty="0">
                <a:effectLst/>
                <a:latin typeface="Arial" panose="020B0604020202020204" pitchFamily="34" charset="0"/>
                <a:ea typeface="Calibri" panose="020F0502020204030204" pitchFamily="34" charset="0"/>
                <a:cs typeface="Arial" panose="020B0604020202020204" pitchFamily="34" charset="0"/>
              </a:rPr>
              <a:t>horas </a:t>
            </a:r>
            <a:r>
              <a:rPr lang="es-ES_tradnl" sz="1600" i="1" dirty="0">
                <a:latin typeface="Arial" panose="020B0604020202020204" pitchFamily="34" charset="0"/>
                <a:ea typeface="Calibri" panose="020F0502020204030204" pitchFamily="34" charset="0"/>
                <a:cs typeface="Arial" panose="020B0604020202020204" pitchFamily="34" charset="0"/>
              </a:rPr>
              <a:t>30 </a:t>
            </a:r>
            <a:r>
              <a:rPr lang="es-ES_tradnl" sz="1600" i="1" dirty="0">
                <a:effectLst/>
                <a:latin typeface="Arial" panose="020B0604020202020204" pitchFamily="34" charset="0"/>
                <a:ea typeface="Calibri" panose="020F0502020204030204" pitchFamily="34" charset="0"/>
                <a:cs typeface="Arial" panose="020B0604020202020204" pitchFamily="34" charset="0"/>
              </a:rPr>
              <a:t>minutos</a:t>
            </a:r>
          </a:p>
        </p:txBody>
      </p:sp>
      <p:sp>
        <p:nvSpPr>
          <p:cNvPr id="19" name="TextBox 18">
            <a:extLst>
              <a:ext uri="{FF2B5EF4-FFF2-40B4-BE49-F238E27FC236}">
                <a16:creationId xmlns:a16="http://schemas.microsoft.com/office/drawing/2014/main" id="{E1ED7D59-DD7D-4D01-8768-ED10E5D40571}"/>
              </a:ext>
            </a:extLst>
          </p:cNvPr>
          <p:cNvSpPr txBox="1"/>
          <p:nvPr/>
        </p:nvSpPr>
        <p:spPr>
          <a:xfrm>
            <a:off x="6220286" y="4248908"/>
            <a:ext cx="1349407" cy="338554"/>
          </a:xfrm>
          <a:prstGeom prst="rect">
            <a:avLst/>
          </a:prstGeom>
          <a:noFill/>
        </p:spPr>
        <p:txBody>
          <a:bodyPr wrap="square">
            <a:spAutoFit/>
          </a:bodyPr>
          <a:lstStyle/>
          <a:p>
            <a:pPr marL="0" indent="0" algn="r">
              <a:buNone/>
            </a:pPr>
            <a:r>
              <a:rPr lang="es-ES_tradnl" sz="1600" b="1">
                <a:latin typeface="Arial" panose="020B0604020202020204" pitchFamily="34" charset="0"/>
                <a:ea typeface="Calibri" panose="020F0502020204030204" pitchFamily="34" charset="0"/>
                <a:cs typeface="Arial" panose="020B0604020202020204" pitchFamily="34" charset="0"/>
              </a:rPr>
              <a:t>Almuerzo</a:t>
            </a:r>
            <a:endParaRPr lang="es-ES_tradnl" sz="1600" b="1" i="1">
              <a:effectLst/>
              <a:latin typeface="Arial" panose="020B0604020202020204" pitchFamily="34" charset="0"/>
              <a:ea typeface="Calibri" panose="020F0502020204030204" pitchFamily="34" charset="0"/>
              <a:cs typeface="Arial" panose="020B0604020202020204" pitchFamily="34" charset="0"/>
            </a:endParaRPr>
          </a:p>
        </p:txBody>
      </p:sp>
      <p:sp>
        <p:nvSpPr>
          <p:cNvPr id="20" name="TextBox 19">
            <a:extLst>
              <a:ext uri="{FF2B5EF4-FFF2-40B4-BE49-F238E27FC236}">
                <a16:creationId xmlns:a16="http://schemas.microsoft.com/office/drawing/2014/main" id="{D7CB6E16-976A-46E5-817B-4B58ED997934}"/>
              </a:ext>
            </a:extLst>
          </p:cNvPr>
          <p:cNvSpPr txBox="1"/>
          <p:nvPr/>
        </p:nvSpPr>
        <p:spPr>
          <a:xfrm>
            <a:off x="8253834" y="4941116"/>
            <a:ext cx="3541919" cy="584775"/>
          </a:xfrm>
          <a:prstGeom prst="rect">
            <a:avLst/>
          </a:prstGeom>
          <a:noFill/>
        </p:spPr>
        <p:txBody>
          <a:bodyPr wrap="square">
            <a:spAutoFit/>
          </a:bodyPr>
          <a:lstStyle/>
          <a:p>
            <a:pPr marL="0" indent="0">
              <a:buNone/>
            </a:pPr>
            <a:r>
              <a:rPr lang="es-ES_tradnl" sz="1600" b="1" dirty="0">
                <a:latin typeface="Arial" panose="020B0604020202020204" pitchFamily="34" charset="0"/>
                <a:ea typeface="Calibri" panose="020F0502020204030204" pitchFamily="34" charset="0"/>
                <a:cs typeface="Arial" panose="020B0604020202020204" pitchFamily="34" charset="0"/>
              </a:rPr>
              <a:t>¿Cómo se debe registrar un caso?</a:t>
            </a:r>
          </a:p>
          <a:p>
            <a:pPr marL="0" indent="0">
              <a:buNone/>
            </a:pPr>
            <a:r>
              <a:rPr lang="es-ES_tradnl" sz="1600" i="1" dirty="0">
                <a:latin typeface="Arial" panose="020B0604020202020204" pitchFamily="34" charset="0"/>
                <a:ea typeface="Calibri" panose="020F0502020204030204" pitchFamily="34" charset="0"/>
                <a:cs typeface="Arial" panose="020B0604020202020204" pitchFamily="34" charset="0"/>
              </a:rPr>
              <a:t>1 </a:t>
            </a:r>
            <a:r>
              <a:rPr lang="es-ES_tradnl" sz="1600" i="1" dirty="0">
                <a:effectLst/>
                <a:latin typeface="Arial" panose="020B0604020202020204" pitchFamily="34" charset="0"/>
                <a:ea typeface="Calibri" panose="020F0502020204030204" pitchFamily="34" charset="0"/>
                <a:cs typeface="Arial" panose="020B0604020202020204" pitchFamily="34" charset="0"/>
              </a:rPr>
              <a:t>hora 45 minutos</a:t>
            </a:r>
          </a:p>
        </p:txBody>
      </p:sp>
      <p:sp>
        <p:nvSpPr>
          <p:cNvPr id="24" name="TextBox 23">
            <a:extLst>
              <a:ext uri="{FF2B5EF4-FFF2-40B4-BE49-F238E27FC236}">
                <a16:creationId xmlns:a16="http://schemas.microsoft.com/office/drawing/2014/main" id="{AE311838-E39D-459A-A218-83E02F1EE356}"/>
              </a:ext>
            </a:extLst>
          </p:cNvPr>
          <p:cNvSpPr txBox="1"/>
          <p:nvPr/>
        </p:nvSpPr>
        <p:spPr>
          <a:xfrm>
            <a:off x="8253835" y="5889401"/>
            <a:ext cx="3224991" cy="584775"/>
          </a:xfrm>
          <a:prstGeom prst="rect">
            <a:avLst/>
          </a:prstGeom>
          <a:noFill/>
        </p:spPr>
        <p:txBody>
          <a:bodyPr wrap="square">
            <a:spAutoFit/>
          </a:bodyPr>
          <a:lstStyle/>
          <a:p>
            <a:pPr marL="0" indent="0">
              <a:buNone/>
            </a:pPr>
            <a:r>
              <a:rPr lang="es-ES_tradnl" sz="1600" b="1" dirty="0">
                <a:latin typeface="Arial" panose="020B0604020202020204" pitchFamily="34" charset="0"/>
                <a:ea typeface="Calibri" panose="020F0502020204030204" pitchFamily="34" charset="0"/>
                <a:cs typeface="Arial" panose="020B0604020202020204" pitchFamily="34" charset="0"/>
              </a:rPr>
              <a:t>Cierre del módulo</a:t>
            </a:r>
          </a:p>
          <a:p>
            <a:pPr marL="0" indent="0">
              <a:buNone/>
            </a:pPr>
            <a:r>
              <a:rPr lang="es-ES_tradnl" sz="1600" i="1" dirty="0">
                <a:latin typeface="Arial" panose="020B0604020202020204" pitchFamily="34" charset="0"/>
                <a:ea typeface="Calibri" panose="020F0502020204030204" pitchFamily="34" charset="0"/>
                <a:cs typeface="Arial" panose="020B0604020202020204" pitchFamily="34" charset="0"/>
              </a:rPr>
              <a:t>30 </a:t>
            </a:r>
            <a:r>
              <a:rPr lang="es-ES_tradnl" sz="1600" i="1" dirty="0">
                <a:effectLst/>
                <a:latin typeface="Arial" panose="020B0604020202020204" pitchFamily="34" charset="0"/>
                <a:ea typeface="Calibri" panose="020F0502020204030204" pitchFamily="34" charset="0"/>
                <a:cs typeface="Arial" panose="020B0604020202020204" pitchFamily="34" charset="0"/>
              </a:rPr>
              <a:t>minutos</a:t>
            </a:r>
          </a:p>
        </p:txBody>
      </p:sp>
      <p:sp>
        <p:nvSpPr>
          <p:cNvPr id="25" name="Hexagon 24">
            <a:extLst>
              <a:ext uri="{FF2B5EF4-FFF2-40B4-BE49-F238E27FC236}">
                <a16:creationId xmlns:a16="http://schemas.microsoft.com/office/drawing/2014/main" id="{37D81114-568C-4AAA-9976-2EB696817307}"/>
              </a:ext>
            </a:extLst>
          </p:cNvPr>
          <p:cNvSpPr/>
          <p:nvPr/>
        </p:nvSpPr>
        <p:spPr>
          <a:xfrm rot="1782986">
            <a:off x="7743967" y="480284"/>
            <a:ext cx="335595" cy="289306"/>
          </a:xfrm>
          <a:prstGeom prst="hexagon">
            <a:avLst>
              <a:gd name="adj" fmla="val 28965"/>
              <a:gd name="vf" fmla="val 11547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6" name="Hexagon 25">
            <a:extLst>
              <a:ext uri="{FF2B5EF4-FFF2-40B4-BE49-F238E27FC236}">
                <a16:creationId xmlns:a16="http://schemas.microsoft.com/office/drawing/2014/main" id="{F0ED0933-38E5-4291-92C0-36AAF9EA44E0}"/>
              </a:ext>
            </a:extLst>
          </p:cNvPr>
          <p:cNvSpPr/>
          <p:nvPr/>
        </p:nvSpPr>
        <p:spPr>
          <a:xfrm rot="1782986">
            <a:off x="7739846" y="1418713"/>
            <a:ext cx="335595" cy="289306"/>
          </a:xfrm>
          <a:prstGeom prst="hexagon">
            <a:avLst>
              <a:gd name="adj" fmla="val 28965"/>
              <a:gd name="vf" fmla="val 11547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7" name="Hexagon 26">
            <a:extLst>
              <a:ext uri="{FF2B5EF4-FFF2-40B4-BE49-F238E27FC236}">
                <a16:creationId xmlns:a16="http://schemas.microsoft.com/office/drawing/2014/main" id="{5CC97698-DC01-431C-AEDD-1668768F0EEE}"/>
              </a:ext>
            </a:extLst>
          </p:cNvPr>
          <p:cNvSpPr/>
          <p:nvPr/>
        </p:nvSpPr>
        <p:spPr>
          <a:xfrm rot="1782986">
            <a:off x="7743966" y="2357142"/>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8" name="Hexagon 27">
            <a:extLst>
              <a:ext uri="{FF2B5EF4-FFF2-40B4-BE49-F238E27FC236}">
                <a16:creationId xmlns:a16="http://schemas.microsoft.com/office/drawing/2014/main" id="{BA5B85DC-E1FF-4A6D-8A92-F746BD9463B7}"/>
              </a:ext>
            </a:extLst>
          </p:cNvPr>
          <p:cNvSpPr/>
          <p:nvPr/>
        </p:nvSpPr>
        <p:spPr>
          <a:xfrm rot="1782986">
            <a:off x="7739846" y="3295571"/>
            <a:ext cx="335595" cy="289306"/>
          </a:xfrm>
          <a:prstGeom prst="hexagon">
            <a:avLst>
              <a:gd name="adj" fmla="val 28965"/>
              <a:gd name="vf" fmla="val 11547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9" name="Hexagon 28">
            <a:extLst>
              <a:ext uri="{FF2B5EF4-FFF2-40B4-BE49-F238E27FC236}">
                <a16:creationId xmlns:a16="http://schemas.microsoft.com/office/drawing/2014/main" id="{6E790813-CBBC-4F6E-8474-FED90FEA223A}"/>
              </a:ext>
            </a:extLst>
          </p:cNvPr>
          <p:cNvSpPr/>
          <p:nvPr/>
        </p:nvSpPr>
        <p:spPr>
          <a:xfrm rot="1782986">
            <a:off x="7743967" y="4234000"/>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30" name="Hexagon 29">
            <a:extLst>
              <a:ext uri="{FF2B5EF4-FFF2-40B4-BE49-F238E27FC236}">
                <a16:creationId xmlns:a16="http://schemas.microsoft.com/office/drawing/2014/main" id="{23D8AA94-FFBD-4F15-A021-C7F67B4A9317}"/>
              </a:ext>
            </a:extLst>
          </p:cNvPr>
          <p:cNvSpPr/>
          <p:nvPr/>
        </p:nvSpPr>
        <p:spPr>
          <a:xfrm rot="1782986">
            <a:off x="7743967" y="5172429"/>
            <a:ext cx="335595" cy="289306"/>
          </a:xfrm>
          <a:prstGeom prst="hexagon">
            <a:avLst>
              <a:gd name="adj" fmla="val 28965"/>
              <a:gd name="vf" fmla="val 11547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33" name="Hexagon 32">
            <a:extLst>
              <a:ext uri="{FF2B5EF4-FFF2-40B4-BE49-F238E27FC236}">
                <a16:creationId xmlns:a16="http://schemas.microsoft.com/office/drawing/2014/main" id="{7FB9D514-CF6E-41F3-A7D1-DE079B808ACA}"/>
              </a:ext>
            </a:extLst>
          </p:cNvPr>
          <p:cNvSpPr/>
          <p:nvPr/>
        </p:nvSpPr>
        <p:spPr>
          <a:xfrm rot="1782986">
            <a:off x="7743967" y="6110860"/>
            <a:ext cx="335595" cy="289306"/>
          </a:xfrm>
          <a:prstGeom prst="hexagon">
            <a:avLst>
              <a:gd name="adj" fmla="val 28965"/>
              <a:gd name="vf" fmla="val 11547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10" name="Title 9">
            <a:extLst>
              <a:ext uri="{FF2B5EF4-FFF2-40B4-BE49-F238E27FC236}">
                <a16:creationId xmlns:a16="http://schemas.microsoft.com/office/drawing/2014/main" id="{C9F12A12-33F9-440D-9B94-7A07623AD3C3}"/>
              </a:ext>
            </a:extLst>
          </p:cNvPr>
          <p:cNvSpPr>
            <a:spLocks noGrp="1"/>
          </p:cNvSpPr>
          <p:nvPr>
            <p:ph type="title"/>
          </p:nvPr>
        </p:nvSpPr>
        <p:spPr>
          <a:xfrm>
            <a:off x="1028453" y="3198461"/>
            <a:ext cx="4015311" cy="562168"/>
          </a:xfrm>
        </p:spPr>
        <p:txBody>
          <a:bodyPr/>
          <a:lstStyle/>
          <a:p>
            <a:r>
              <a:rPr lang="es-ES_tradnl"/>
              <a:t>Agenda</a:t>
            </a:r>
          </a:p>
        </p:txBody>
      </p:sp>
    </p:spTree>
    <p:extLst>
      <p:ext uri="{BB962C8B-B14F-4D97-AF65-F5344CB8AC3E}">
        <p14:creationId xmlns:p14="http://schemas.microsoft.com/office/powerpoint/2010/main" val="309055646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0BE10-F6D8-2FB7-DDFE-335CC331170D}"/>
              </a:ext>
            </a:extLst>
          </p:cNvPr>
          <p:cNvSpPr>
            <a:spLocks noGrp="1"/>
          </p:cNvSpPr>
          <p:nvPr>
            <p:ph type="title"/>
          </p:nvPr>
        </p:nvSpPr>
        <p:spPr/>
        <p:txBody>
          <a:bodyPr/>
          <a:lstStyle/>
          <a:p>
            <a:r>
              <a:rPr lang="es-ES_tradnl"/>
              <a:t>Análisis de riesgos para la protección de la infancia</a:t>
            </a:r>
          </a:p>
        </p:txBody>
      </p:sp>
      <p:sp>
        <p:nvSpPr>
          <p:cNvPr id="4" name="TextBox 3">
            <a:extLst>
              <a:ext uri="{FF2B5EF4-FFF2-40B4-BE49-F238E27FC236}">
                <a16:creationId xmlns:a16="http://schemas.microsoft.com/office/drawing/2014/main" id="{64E882A8-7E66-81AB-5792-5952E829AE85}"/>
              </a:ext>
            </a:extLst>
          </p:cNvPr>
          <p:cNvSpPr txBox="1"/>
          <p:nvPr/>
        </p:nvSpPr>
        <p:spPr>
          <a:xfrm>
            <a:off x="1163637" y="2022407"/>
            <a:ext cx="2008893" cy="707886"/>
          </a:xfrm>
          <a:prstGeom prst="rect">
            <a:avLst/>
          </a:prstGeom>
          <a:noFill/>
        </p:spPr>
        <p:txBody>
          <a:bodyPr wrap="square" rtlCol="0">
            <a:spAutoFit/>
          </a:bodyPr>
          <a:lstStyle/>
          <a:p>
            <a:r>
              <a:rPr lang="es-ES_tradnl" sz="2000" b="1">
                <a:latin typeface="Arial" panose="020B0604020202020204" pitchFamily="34" charset="0"/>
                <a:cs typeface="Arial" panose="020B0604020202020204" pitchFamily="34" charset="0"/>
              </a:rPr>
              <a:t>FACTORES DE RIESGO</a:t>
            </a:r>
          </a:p>
        </p:txBody>
      </p:sp>
      <p:sp>
        <p:nvSpPr>
          <p:cNvPr id="6" name="TextBox 5">
            <a:extLst>
              <a:ext uri="{FF2B5EF4-FFF2-40B4-BE49-F238E27FC236}">
                <a16:creationId xmlns:a16="http://schemas.microsoft.com/office/drawing/2014/main" id="{AF11254B-45F3-5006-2152-2E614640D4EE}"/>
              </a:ext>
            </a:extLst>
          </p:cNvPr>
          <p:cNvSpPr txBox="1"/>
          <p:nvPr/>
        </p:nvSpPr>
        <p:spPr>
          <a:xfrm>
            <a:off x="1163637" y="3626841"/>
            <a:ext cx="2008893" cy="707886"/>
          </a:xfrm>
          <a:prstGeom prst="rect">
            <a:avLst/>
          </a:prstGeom>
          <a:noFill/>
        </p:spPr>
        <p:txBody>
          <a:bodyPr wrap="square" rtlCol="0">
            <a:spAutoFit/>
          </a:bodyPr>
          <a:lstStyle/>
          <a:p>
            <a:r>
              <a:rPr lang="es-ES_tradnl" sz="2000" b="1">
                <a:latin typeface="Arial" panose="020B0604020202020204" pitchFamily="34" charset="0"/>
                <a:cs typeface="Arial" panose="020B0604020202020204" pitchFamily="34" charset="0"/>
              </a:rPr>
              <a:t>FACTORES DE PROTECCIÓN</a:t>
            </a:r>
          </a:p>
        </p:txBody>
      </p:sp>
      <p:sp>
        <p:nvSpPr>
          <p:cNvPr id="7" name="Rectangle: Rounded Corners 6">
            <a:extLst>
              <a:ext uri="{FF2B5EF4-FFF2-40B4-BE49-F238E27FC236}">
                <a16:creationId xmlns:a16="http://schemas.microsoft.com/office/drawing/2014/main" id="{212A96F2-3F4D-A76E-4943-66EE783644D3}"/>
              </a:ext>
            </a:extLst>
          </p:cNvPr>
          <p:cNvSpPr/>
          <p:nvPr/>
        </p:nvSpPr>
        <p:spPr>
          <a:xfrm>
            <a:off x="940280" y="3109314"/>
            <a:ext cx="9973445" cy="142471"/>
          </a:xfrm>
          <a:prstGeom prst="roundRect">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2400">
              <a:solidFill>
                <a:schemeClr val="bg1"/>
              </a:solidFill>
              <a:latin typeface="Arial" panose="020B0604020202020204" pitchFamily="34" charset="0"/>
              <a:cs typeface="Arial" panose="020B0604020202020204" pitchFamily="34" charset="0"/>
            </a:endParaRPr>
          </a:p>
        </p:txBody>
      </p:sp>
      <p:grpSp>
        <p:nvGrpSpPr>
          <p:cNvPr id="8" name="Group 7">
            <a:extLst>
              <a:ext uri="{FF2B5EF4-FFF2-40B4-BE49-F238E27FC236}">
                <a16:creationId xmlns:a16="http://schemas.microsoft.com/office/drawing/2014/main" id="{5F0321B0-1F60-0F56-67A4-80C0EBD26063}"/>
              </a:ext>
            </a:extLst>
          </p:cNvPr>
          <p:cNvGrpSpPr/>
          <p:nvPr/>
        </p:nvGrpSpPr>
        <p:grpSpPr>
          <a:xfrm>
            <a:off x="6407601" y="3496466"/>
            <a:ext cx="1867715" cy="2765879"/>
            <a:chOff x="6542377" y="3389788"/>
            <a:chExt cx="1867715" cy="2765879"/>
          </a:xfrm>
          <a:solidFill>
            <a:schemeClr val="accent6">
              <a:lumMod val="60000"/>
              <a:lumOff val="40000"/>
            </a:schemeClr>
          </a:solidFill>
        </p:grpSpPr>
        <p:grpSp>
          <p:nvGrpSpPr>
            <p:cNvPr id="9" name="Group 8">
              <a:extLst>
                <a:ext uri="{FF2B5EF4-FFF2-40B4-BE49-F238E27FC236}">
                  <a16:creationId xmlns:a16="http://schemas.microsoft.com/office/drawing/2014/main" id="{F1928D21-6933-C1B5-F22B-5A6058B21EAA}"/>
                </a:ext>
              </a:extLst>
            </p:cNvPr>
            <p:cNvGrpSpPr/>
            <p:nvPr/>
          </p:nvGrpSpPr>
          <p:grpSpPr>
            <a:xfrm>
              <a:off x="6542377" y="3389788"/>
              <a:ext cx="1867715" cy="2765879"/>
              <a:chOff x="6275864" y="3222632"/>
              <a:chExt cx="2080765" cy="3081378"/>
            </a:xfrm>
            <a:grpFill/>
          </p:grpSpPr>
          <p:sp>
            <p:nvSpPr>
              <p:cNvPr id="12" name="Oval 11">
                <a:extLst>
                  <a:ext uri="{FF2B5EF4-FFF2-40B4-BE49-F238E27FC236}">
                    <a16:creationId xmlns:a16="http://schemas.microsoft.com/office/drawing/2014/main" id="{A78DB84F-A978-20F7-3C13-EB97D16BFCEC}"/>
                  </a:ext>
                </a:extLst>
              </p:cNvPr>
              <p:cNvSpPr/>
              <p:nvPr/>
            </p:nvSpPr>
            <p:spPr>
              <a:xfrm>
                <a:off x="6879614" y="3222632"/>
                <a:ext cx="868194" cy="86819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nvGrpSpPr>
              <p:cNvPr id="13" name="Group 12">
                <a:extLst>
                  <a:ext uri="{FF2B5EF4-FFF2-40B4-BE49-F238E27FC236}">
                    <a16:creationId xmlns:a16="http://schemas.microsoft.com/office/drawing/2014/main" id="{5CD074A4-5530-DA34-B8AF-F988D72C4E24}"/>
                  </a:ext>
                </a:extLst>
              </p:cNvPr>
              <p:cNvGrpSpPr/>
              <p:nvPr/>
            </p:nvGrpSpPr>
            <p:grpSpPr>
              <a:xfrm>
                <a:off x="6275864" y="3233777"/>
                <a:ext cx="2080765" cy="3070233"/>
                <a:chOff x="6131774" y="3095705"/>
                <a:chExt cx="2342385" cy="3456261"/>
              </a:xfrm>
              <a:grpFill/>
            </p:grpSpPr>
            <p:sp>
              <p:nvSpPr>
                <p:cNvPr id="14" name="Rectangle: Rounded Corners 13">
                  <a:extLst>
                    <a:ext uri="{FF2B5EF4-FFF2-40B4-BE49-F238E27FC236}">
                      <a16:creationId xmlns:a16="http://schemas.microsoft.com/office/drawing/2014/main" id="{A767F0E7-0B71-D293-5FE2-D96C5BCEE5F8}"/>
                    </a:ext>
                  </a:extLst>
                </p:cNvPr>
                <p:cNvSpPr/>
                <p:nvPr/>
              </p:nvSpPr>
              <p:spPr>
                <a:xfrm>
                  <a:off x="6837950" y="4251503"/>
                  <a:ext cx="906678" cy="1189003"/>
                </a:xfrm>
                <a:prstGeom prst="roundRect">
                  <a:avLst>
                    <a:gd name="adj"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19" name="Rectangle: Rounded Corners 18">
                  <a:extLst>
                    <a:ext uri="{FF2B5EF4-FFF2-40B4-BE49-F238E27FC236}">
                      <a16:creationId xmlns:a16="http://schemas.microsoft.com/office/drawing/2014/main" id="{12A712C6-BE97-519F-B0D5-89E515180CF9}"/>
                    </a:ext>
                  </a:extLst>
                </p:cNvPr>
                <p:cNvSpPr/>
                <p:nvPr/>
              </p:nvSpPr>
              <p:spPr>
                <a:xfrm rot="2358309">
                  <a:off x="6683264" y="4857233"/>
                  <a:ext cx="417071" cy="114934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2" name="Rectangle: Rounded Corners 21">
                  <a:extLst>
                    <a:ext uri="{FF2B5EF4-FFF2-40B4-BE49-F238E27FC236}">
                      <a16:creationId xmlns:a16="http://schemas.microsoft.com/office/drawing/2014/main" id="{FDE8E247-2482-CE09-8411-4AED26134DD7}"/>
                    </a:ext>
                  </a:extLst>
                </p:cNvPr>
                <p:cNvSpPr/>
                <p:nvPr/>
              </p:nvSpPr>
              <p:spPr>
                <a:xfrm rot="9538565">
                  <a:off x="7532715" y="5053814"/>
                  <a:ext cx="403525" cy="1498152"/>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3" name="Rectangle: Rounded Corners 22">
                  <a:extLst>
                    <a:ext uri="{FF2B5EF4-FFF2-40B4-BE49-F238E27FC236}">
                      <a16:creationId xmlns:a16="http://schemas.microsoft.com/office/drawing/2014/main" id="{B91F3A58-6DE5-27BC-C518-DE0B742861D6}"/>
                    </a:ext>
                  </a:extLst>
                </p:cNvPr>
                <p:cNvSpPr/>
                <p:nvPr/>
              </p:nvSpPr>
              <p:spPr>
                <a:xfrm rot="10441727">
                  <a:off x="6466525" y="5566826"/>
                  <a:ext cx="412721" cy="96608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4" name="Rectangle: Rounded Corners 23">
                  <a:extLst>
                    <a:ext uri="{FF2B5EF4-FFF2-40B4-BE49-F238E27FC236}">
                      <a16:creationId xmlns:a16="http://schemas.microsoft.com/office/drawing/2014/main" id="{366A05ED-4903-FD52-F92C-34B03779D3B9}"/>
                    </a:ext>
                  </a:extLst>
                </p:cNvPr>
                <p:cNvSpPr/>
                <p:nvPr/>
              </p:nvSpPr>
              <p:spPr>
                <a:xfrm rot="21202754">
                  <a:off x="7927941" y="3095705"/>
                  <a:ext cx="389349" cy="97050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5" name="Rectangle: Rounded Corners 24">
                  <a:extLst>
                    <a:ext uri="{FF2B5EF4-FFF2-40B4-BE49-F238E27FC236}">
                      <a16:creationId xmlns:a16="http://schemas.microsoft.com/office/drawing/2014/main" id="{973AB3AF-5783-3018-C0B4-A5DA07F58729}"/>
                    </a:ext>
                  </a:extLst>
                </p:cNvPr>
                <p:cNvSpPr/>
                <p:nvPr/>
              </p:nvSpPr>
              <p:spPr>
                <a:xfrm rot="2846291">
                  <a:off x="7655283" y="3612100"/>
                  <a:ext cx="417128" cy="1220625"/>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6" name="Rectangle: Rounded Corners 25">
                  <a:extLst>
                    <a:ext uri="{FF2B5EF4-FFF2-40B4-BE49-F238E27FC236}">
                      <a16:creationId xmlns:a16="http://schemas.microsoft.com/office/drawing/2014/main" id="{2B79C2CD-7EB1-5EF6-4E31-0F03066CB31B}"/>
                    </a:ext>
                  </a:extLst>
                </p:cNvPr>
                <p:cNvSpPr/>
                <p:nvPr/>
              </p:nvSpPr>
              <p:spPr>
                <a:xfrm rot="7497251">
                  <a:off x="6458770" y="3665817"/>
                  <a:ext cx="418716" cy="107270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7" name="Rectangle: Rounded Corners 26">
                  <a:extLst>
                    <a:ext uri="{FF2B5EF4-FFF2-40B4-BE49-F238E27FC236}">
                      <a16:creationId xmlns:a16="http://schemas.microsoft.com/office/drawing/2014/main" id="{D4FFA2C1-8B60-C2C7-D229-D995F74E3DB3}"/>
                    </a:ext>
                  </a:extLst>
                </p:cNvPr>
                <p:cNvSpPr/>
                <p:nvPr/>
              </p:nvSpPr>
              <p:spPr>
                <a:xfrm rot="461185">
                  <a:off x="6232794" y="3158218"/>
                  <a:ext cx="397535" cy="102195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grpSp>
        <p:pic>
          <p:nvPicPr>
            <p:cNvPr id="11" name="Graphic 10" descr="Water with solid fill">
              <a:extLst>
                <a:ext uri="{FF2B5EF4-FFF2-40B4-BE49-F238E27FC236}">
                  <a16:creationId xmlns:a16="http://schemas.microsoft.com/office/drawing/2014/main" id="{0567A3E7-5646-1326-183A-6755F9B7412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628170" y="3530974"/>
              <a:ext cx="200226" cy="200226"/>
            </a:xfrm>
            <a:prstGeom prst="rect">
              <a:avLst/>
            </a:prstGeom>
          </p:spPr>
        </p:pic>
      </p:grpSp>
      <p:grpSp>
        <p:nvGrpSpPr>
          <p:cNvPr id="28" name="Group 27">
            <a:extLst>
              <a:ext uri="{FF2B5EF4-FFF2-40B4-BE49-F238E27FC236}">
                <a16:creationId xmlns:a16="http://schemas.microsoft.com/office/drawing/2014/main" id="{FD4AE22F-922F-483A-8CED-F726041167FD}"/>
              </a:ext>
            </a:extLst>
          </p:cNvPr>
          <p:cNvGrpSpPr/>
          <p:nvPr/>
        </p:nvGrpSpPr>
        <p:grpSpPr>
          <a:xfrm>
            <a:off x="3885441" y="3656749"/>
            <a:ext cx="2178464" cy="1001631"/>
            <a:chOff x="5182484" y="4377092"/>
            <a:chExt cx="2934260" cy="1349137"/>
          </a:xfrm>
        </p:grpSpPr>
        <p:grpSp>
          <p:nvGrpSpPr>
            <p:cNvPr id="29" name="Group 28">
              <a:extLst>
                <a:ext uri="{FF2B5EF4-FFF2-40B4-BE49-F238E27FC236}">
                  <a16:creationId xmlns:a16="http://schemas.microsoft.com/office/drawing/2014/main" id="{C97F8248-2EE1-90BE-6E0C-68C340553328}"/>
                </a:ext>
              </a:extLst>
            </p:cNvPr>
            <p:cNvGrpSpPr/>
            <p:nvPr/>
          </p:nvGrpSpPr>
          <p:grpSpPr>
            <a:xfrm>
              <a:off x="5182484" y="4377092"/>
              <a:ext cx="2934260" cy="1349137"/>
              <a:chOff x="2799225" y="1528989"/>
              <a:chExt cx="4843224" cy="991572"/>
            </a:xfrm>
            <a:solidFill>
              <a:schemeClr val="accent5"/>
            </a:solidFill>
          </p:grpSpPr>
          <p:sp>
            <p:nvSpPr>
              <p:cNvPr id="31" name="Rectangle 30">
                <a:extLst>
                  <a:ext uri="{FF2B5EF4-FFF2-40B4-BE49-F238E27FC236}">
                    <a16:creationId xmlns:a16="http://schemas.microsoft.com/office/drawing/2014/main" id="{B9ED9B17-861A-5CE8-1FB4-13F1635FD564}"/>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solidFill>
                    <a:schemeClr val="tx1"/>
                  </a:solidFill>
                </a:endParaRPr>
              </a:p>
            </p:txBody>
          </p:sp>
          <p:sp>
            <p:nvSpPr>
              <p:cNvPr id="32" name="Parallelogram 31">
                <a:extLst>
                  <a:ext uri="{FF2B5EF4-FFF2-40B4-BE49-F238E27FC236}">
                    <a16:creationId xmlns:a16="http://schemas.microsoft.com/office/drawing/2014/main" id="{B66F08D5-F947-7C5F-AEED-7389B27D7F5A}"/>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p>
            </p:txBody>
          </p:sp>
          <p:sp>
            <p:nvSpPr>
              <p:cNvPr id="33" name="Parallelogram 32">
                <a:extLst>
                  <a:ext uri="{FF2B5EF4-FFF2-40B4-BE49-F238E27FC236}">
                    <a16:creationId xmlns:a16="http://schemas.microsoft.com/office/drawing/2014/main" id="{842E302B-8F23-6B03-C45F-4C69E9EDA809}"/>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p>
            </p:txBody>
          </p:sp>
        </p:grpSp>
        <p:sp>
          <p:nvSpPr>
            <p:cNvPr id="30" name="TextBox 29">
              <a:extLst>
                <a:ext uri="{FF2B5EF4-FFF2-40B4-BE49-F238E27FC236}">
                  <a16:creationId xmlns:a16="http://schemas.microsoft.com/office/drawing/2014/main" id="{4EE8E4E5-CB97-35A5-5E12-AE39D8BBFC50}"/>
                </a:ext>
              </a:extLst>
            </p:cNvPr>
            <p:cNvSpPr txBox="1"/>
            <p:nvPr/>
          </p:nvSpPr>
          <p:spPr>
            <a:xfrm>
              <a:off x="5350143" y="4621062"/>
              <a:ext cx="2187987" cy="994936"/>
            </a:xfrm>
            <a:prstGeom prst="rect">
              <a:avLst/>
            </a:prstGeom>
            <a:noFill/>
          </p:spPr>
          <p:txBody>
            <a:bodyPr wrap="square" rtlCol="0">
              <a:spAutoFit/>
            </a:bodyPr>
            <a:lstStyle/>
            <a:p>
              <a:pPr algn="ctr"/>
              <a:r>
                <a:rPr lang="es-ES_tradnl" sz="1400" b="1">
                  <a:solidFill>
                    <a:schemeClr val="bg1"/>
                  </a:solidFill>
                  <a:latin typeface="Arial" panose="020B0604020202020204" pitchFamily="34" charset="0"/>
                  <a:cs typeface="Arial" panose="020B0604020202020204" pitchFamily="34" charset="0"/>
                </a:rPr>
                <a:t>Nivel de desarrollo adeacuado</a:t>
              </a:r>
            </a:p>
          </p:txBody>
        </p:sp>
      </p:grpSp>
      <p:grpSp>
        <p:nvGrpSpPr>
          <p:cNvPr id="34" name="Group 33">
            <a:extLst>
              <a:ext uri="{FF2B5EF4-FFF2-40B4-BE49-F238E27FC236}">
                <a16:creationId xmlns:a16="http://schemas.microsoft.com/office/drawing/2014/main" id="{E0DD73A2-C432-8B83-CEDB-7087D933F151}"/>
              </a:ext>
            </a:extLst>
          </p:cNvPr>
          <p:cNvGrpSpPr/>
          <p:nvPr/>
        </p:nvGrpSpPr>
        <p:grpSpPr>
          <a:xfrm>
            <a:off x="8583849" y="3634021"/>
            <a:ext cx="2178464" cy="1001631"/>
            <a:chOff x="8583849" y="4353499"/>
            <a:chExt cx="2934260" cy="1349137"/>
          </a:xfrm>
        </p:grpSpPr>
        <p:grpSp>
          <p:nvGrpSpPr>
            <p:cNvPr id="35" name="Group 34">
              <a:extLst>
                <a:ext uri="{FF2B5EF4-FFF2-40B4-BE49-F238E27FC236}">
                  <a16:creationId xmlns:a16="http://schemas.microsoft.com/office/drawing/2014/main" id="{B8874448-8D16-EEDE-24DC-B54C02EFD854}"/>
                </a:ext>
              </a:extLst>
            </p:cNvPr>
            <p:cNvGrpSpPr/>
            <p:nvPr/>
          </p:nvGrpSpPr>
          <p:grpSpPr>
            <a:xfrm>
              <a:off x="8583849" y="4353499"/>
              <a:ext cx="2934260" cy="1349137"/>
              <a:chOff x="2799225" y="1528989"/>
              <a:chExt cx="4843224" cy="991572"/>
            </a:xfrm>
            <a:solidFill>
              <a:schemeClr val="accent3"/>
            </a:solidFill>
          </p:grpSpPr>
          <p:sp>
            <p:nvSpPr>
              <p:cNvPr id="37" name="Rectangle 36">
                <a:extLst>
                  <a:ext uri="{FF2B5EF4-FFF2-40B4-BE49-F238E27FC236}">
                    <a16:creationId xmlns:a16="http://schemas.microsoft.com/office/drawing/2014/main" id="{1CFB9E0E-226F-D5CB-1C36-19D71B411989}"/>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solidFill>
                    <a:schemeClr val="tx1"/>
                  </a:solidFill>
                </a:endParaRPr>
              </a:p>
            </p:txBody>
          </p:sp>
          <p:sp>
            <p:nvSpPr>
              <p:cNvPr id="38" name="Parallelogram 37">
                <a:extLst>
                  <a:ext uri="{FF2B5EF4-FFF2-40B4-BE49-F238E27FC236}">
                    <a16:creationId xmlns:a16="http://schemas.microsoft.com/office/drawing/2014/main" id="{4F4BA3F8-2CD8-E4E0-B5C6-126E9283B2CB}"/>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p>
            </p:txBody>
          </p:sp>
          <p:sp>
            <p:nvSpPr>
              <p:cNvPr id="39" name="Parallelogram 38">
                <a:extLst>
                  <a:ext uri="{FF2B5EF4-FFF2-40B4-BE49-F238E27FC236}">
                    <a16:creationId xmlns:a16="http://schemas.microsoft.com/office/drawing/2014/main" id="{1C7964E5-2C3B-A352-4F75-1AC442742E46}"/>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p>
            </p:txBody>
          </p:sp>
        </p:grpSp>
        <p:sp>
          <p:nvSpPr>
            <p:cNvPr id="36" name="TextBox 35">
              <a:extLst>
                <a:ext uri="{FF2B5EF4-FFF2-40B4-BE49-F238E27FC236}">
                  <a16:creationId xmlns:a16="http://schemas.microsoft.com/office/drawing/2014/main" id="{8BEE28EC-F830-7F4C-D067-CCE645570512}"/>
                </a:ext>
              </a:extLst>
            </p:cNvPr>
            <p:cNvSpPr txBox="1"/>
            <p:nvPr/>
          </p:nvSpPr>
          <p:spPr>
            <a:xfrm>
              <a:off x="8685609" y="4660158"/>
              <a:ext cx="2208522" cy="994936"/>
            </a:xfrm>
            <a:prstGeom prst="rect">
              <a:avLst/>
            </a:prstGeom>
            <a:noFill/>
          </p:spPr>
          <p:txBody>
            <a:bodyPr wrap="square" rtlCol="0">
              <a:spAutoFit/>
            </a:bodyPr>
            <a:lstStyle/>
            <a:p>
              <a:pPr algn="ctr"/>
              <a:r>
                <a:rPr lang="es-ES_tradnl" sz="1400" b="1" dirty="0">
                  <a:solidFill>
                    <a:schemeClr val="bg1"/>
                  </a:solidFill>
                  <a:latin typeface="Arial" panose="020B0604020202020204" pitchFamily="34" charset="0"/>
                  <a:cs typeface="Arial" panose="020B0604020202020204" pitchFamily="34" charset="0"/>
                </a:rPr>
                <a:t>Modalidad de acogida estable (con la tía)</a:t>
              </a:r>
            </a:p>
          </p:txBody>
        </p:sp>
      </p:grpSp>
      <p:grpSp>
        <p:nvGrpSpPr>
          <p:cNvPr id="40" name="Group 39">
            <a:extLst>
              <a:ext uri="{FF2B5EF4-FFF2-40B4-BE49-F238E27FC236}">
                <a16:creationId xmlns:a16="http://schemas.microsoft.com/office/drawing/2014/main" id="{8B3D15D8-2D3F-12F3-ED8F-DCEBFF79AF1D}"/>
              </a:ext>
            </a:extLst>
          </p:cNvPr>
          <p:cNvGrpSpPr/>
          <p:nvPr/>
        </p:nvGrpSpPr>
        <p:grpSpPr>
          <a:xfrm>
            <a:off x="3885441" y="1760027"/>
            <a:ext cx="2178464" cy="1001631"/>
            <a:chOff x="5182484" y="1929774"/>
            <a:chExt cx="2934260" cy="1349137"/>
          </a:xfrm>
        </p:grpSpPr>
        <p:grpSp>
          <p:nvGrpSpPr>
            <p:cNvPr id="41" name="Group 40">
              <a:extLst>
                <a:ext uri="{FF2B5EF4-FFF2-40B4-BE49-F238E27FC236}">
                  <a16:creationId xmlns:a16="http://schemas.microsoft.com/office/drawing/2014/main" id="{CA9EC6FC-FDAA-7624-5169-81B0C18ED883}"/>
                </a:ext>
              </a:extLst>
            </p:cNvPr>
            <p:cNvGrpSpPr/>
            <p:nvPr/>
          </p:nvGrpSpPr>
          <p:grpSpPr>
            <a:xfrm>
              <a:off x="5182484" y="1929774"/>
              <a:ext cx="2934260" cy="1349137"/>
              <a:chOff x="2799225" y="1528989"/>
              <a:chExt cx="4843224" cy="991572"/>
            </a:xfrm>
            <a:solidFill>
              <a:schemeClr val="accent2"/>
            </a:solidFill>
          </p:grpSpPr>
          <p:sp>
            <p:nvSpPr>
              <p:cNvPr id="43" name="Rectangle 42">
                <a:extLst>
                  <a:ext uri="{FF2B5EF4-FFF2-40B4-BE49-F238E27FC236}">
                    <a16:creationId xmlns:a16="http://schemas.microsoft.com/office/drawing/2014/main" id="{5B479F34-8D58-91E7-7D2B-267157D7B4C6}"/>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solidFill>
                    <a:schemeClr val="tx1"/>
                  </a:solidFill>
                </a:endParaRPr>
              </a:p>
            </p:txBody>
          </p:sp>
          <p:sp>
            <p:nvSpPr>
              <p:cNvPr id="44" name="Parallelogram 43">
                <a:extLst>
                  <a:ext uri="{FF2B5EF4-FFF2-40B4-BE49-F238E27FC236}">
                    <a16:creationId xmlns:a16="http://schemas.microsoft.com/office/drawing/2014/main" id="{F7616DF6-76C7-45D9-3AC0-FDFB1DD459AF}"/>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p>
            </p:txBody>
          </p:sp>
          <p:sp>
            <p:nvSpPr>
              <p:cNvPr id="45" name="Parallelogram 44">
                <a:extLst>
                  <a:ext uri="{FF2B5EF4-FFF2-40B4-BE49-F238E27FC236}">
                    <a16:creationId xmlns:a16="http://schemas.microsoft.com/office/drawing/2014/main" id="{6CA27A6E-C97A-501E-EF05-AAA77755061A}"/>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p>
            </p:txBody>
          </p:sp>
        </p:grpSp>
        <p:sp>
          <p:nvSpPr>
            <p:cNvPr id="42" name="TextBox 41">
              <a:extLst>
                <a:ext uri="{FF2B5EF4-FFF2-40B4-BE49-F238E27FC236}">
                  <a16:creationId xmlns:a16="http://schemas.microsoft.com/office/drawing/2014/main" id="{CBFFF2E5-7488-3BFD-F7C8-B29B92061A56}"/>
                </a:ext>
              </a:extLst>
            </p:cNvPr>
            <p:cNvSpPr txBox="1"/>
            <p:nvPr/>
          </p:nvSpPr>
          <p:spPr>
            <a:xfrm>
              <a:off x="5350143" y="2451421"/>
              <a:ext cx="2005010" cy="414557"/>
            </a:xfrm>
            <a:prstGeom prst="rect">
              <a:avLst/>
            </a:prstGeom>
            <a:noFill/>
          </p:spPr>
          <p:txBody>
            <a:bodyPr wrap="square" rtlCol="0">
              <a:spAutoFit/>
            </a:bodyPr>
            <a:lstStyle/>
            <a:p>
              <a:pPr algn="ctr"/>
              <a:r>
                <a:rPr lang="es-ES_tradnl" sz="1400" b="1">
                  <a:solidFill>
                    <a:schemeClr val="bg1"/>
                  </a:solidFill>
                  <a:latin typeface="Arial" panose="020B0604020202020204" pitchFamily="34" charset="0"/>
                  <a:cs typeface="Arial" panose="020B0604020202020204" pitchFamily="34" charset="0"/>
                </a:rPr>
                <a:t>Separado</a:t>
              </a:r>
            </a:p>
          </p:txBody>
        </p:sp>
      </p:grpSp>
      <p:grpSp>
        <p:nvGrpSpPr>
          <p:cNvPr id="46" name="Group 45">
            <a:extLst>
              <a:ext uri="{FF2B5EF4-FFF2-40B4-BE49-F238E27FC236}">
                <a16:creationId xmlns:a16="http://schemas.microsoft.com/office/drawing/2014/main" id="{C50A1CA3-45CD-B3FD-EDF8-CE187F73517D}"/>
              </a:ext>
            </a:extLst>
          </p:cNvPr>
          <p:cNvGrpSpPr/>
          <p:nvPr/>
        </p:nvGrpSpPr>
        <p:grpSpPr>
          <a:xfrm>
            <a:off x="8583849" y="1760027"/>
            <a:ext cx="2178464" cy="1001631"/>
            <a:chOff x="8583849" y="1906181"/>
            <a:chExt cx="2934260" cy="1349137"/>
          </a:xfrm>
        </p:grpSpPr>
        <p:grpSp>
          <p:nvGrpSpPr>
            <p:cNvPr id="47" name="Group 46">
              <a:extLst>
                <a:ext uri="{FF2B5EF4-FFF2-40B4-BE49-F238E27FC236}">
                  <a16:creationId xmlns:a16="http://schemas.microsoft.com/office/drawing/2014/main" id="{4D76CA69-C050-8A8B-4D0E-11169A57602F}"/>
                </a:ext>
              </a:extLst>
            </p:cNvPr>
            <p:cNvGrpSpPr/>
            <p:nvPr/>
          </p:nvGrpSpPr>
          <p:grpSpPr>
            <a:xfrm>
              <a:off x="8583849" y="1906181"/>
              <a:ext cx="2934260" cy="1349137"/>
              <a:chOff x="2799225" y="1528989"/>
              <a:chExt cx="4843224" cy="991572"/>
            </a:xfrm>
            <a:solidFill>
              <a:schemeClr val="accent1"/>
            </a:solidFill>
          </p:grpSpPr>
          <p:sp>
            <p:nvSpPr>
              <p:cNvPr id="49" name="Rectangle 48">
                <a:extLst>
                  <a:ext uri="{FF2B5EF4-FFF2-40B4-BE49-F238E27FC236}">
                    <a16:creationId xmlns:a16="http://schemas.microsoft.com/office/drawing/2014/main" id="{2D53FA52-4EC8-9AE2-9BCD-3A0B576B2D80}"/>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solidFill>
                    <a:schemeClr val="tx1"/>
                  </a:solidFill>
                </a:endParaRPr>
              </a:p>
            </p:txBody>
          </p:sp>
          <p:sp>
            <p:nvSpPr>
              <p:cNvPr id="51" name="Parallelogram 50">
                <a:extLst>
                  <a:ext uri="{FF2B5EF4-FFF2-40B4-BE49-F238E27FC236}">
                    <a16:creationId xmlns:a16="http://schemas.microsoft.com/office/drawing/2014/main" id="{7FA3595B-9D41-1955-C14C-45E9570FC272}"/>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p>
            </p:txBody>
          </p:sp>
          <p:sp>
            <p:nvSpPr>
              <p:cNvPr id="52" name="Parallelogram 51">
                <a:extLst>
                  <a:ext uri="{FF2B5EF4-FFF2-40B4-BE49-F238E27FC236}">
                    <a16:creationId xmlns:a16="http://schemas.microsoft.com/office/drawing/2014/main" id="{631727BD-FAC5-DBE9-E3E4-52F2ADAAB009}"/>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p>
            </p:txBody>
          </p:sp>
        </p:grpSp>
        <p:sp>
          <p:nvSpPr>
            <p:cNvPr id="48" name="TextBox 47">
              <a:extLst>
                <a:ext uri="{FF2B5EF4-FFF2-40B4-BE49-F238E27FC236}">
                  <a16:creationId xmlns:a16="http://schemas.microsoft.com/office/drawing/2014/main" id="{69BA5BF3-6A54-C2BD-6C73-2171ED5D74B8}"/>
                </a:ext>
              </a:extLst>
            </p:cNvPr>
            <p:cNvSpPr txBox="1"/>
            <p:nvPr/>
          </p:nvSpPr>
          <p:spPr>
            <a:xfrm>
              <a:off x="8787366" y="2503084"/>
              <a:ext cx="2005010" cy="414557"/>
            </a:xfrm>
            <a:prstGeom prst="rect">
              <a:avLst/>
            </a:prstGeom>
            <a:noFill/>
          </p:spPr>
          <p:txBody>
            <a:bodyPr wrap="square" rtlCol="0">
              <a:spAutoFit/>
            </a:bodyPr>
            <a:lstStyle/>
            <a:p>
              <a:pPr algn="ctr"/>
              <a:r>
                <a:rPr lang="es-ES_tradnl" sz="1400" b="1">
                  <a:solidFill>
                    <a:schemeClr val="bg1"/>
                  </a:solidFill>
                  <a:latin typeface="Arial" panose="020B0604020202020204" pitchFamily="34" charset="0"/>
                  <a:cs typeface="Arial" panose="020B0604020202020204" pitchFamily="34" charset="0"/>
                </a:rPr>
                <a:t>Desplazado</a:t>
              </a:r>
            </a:p>
          </p:txBody>
        </p:sp>
      </p:grpSp>
      <p:grpSp>
        <p:nvGrpSpPr>
          <p:cNvPr id="53" name="Group 52">
            <a:extLst>
              <a:ext uri="{FF2B5EF4-FFF2-40B4-BE49-F238E27FC236}">
                <a16:creationId xmlns:a16="http://schemas.microsoft.com/office/drawing/2014/main" id="{B1E31978-CC4A-1DD7-A02C-851E90173081}"/>
              </a:ext>
            </a:extLst>
          </p:cNvPr>
          <p:cNvGrpSpPr/>
          <p:nvPr/>
        </p:nvGrpSpPr>
        <p:grpSpPr>
          <a:xfrm>
            <a:off x="3885441" y="4755558"/>
            <a:ext cx="2178464" cy="1001631"/>
            <a:chOff x="5182484" y="4377092"/>
            <a:chExt cx="2934260" cy="1349137"/>
          </a:xfrm>
        </p:grpSpPr>
        <p:grpSp>
          <p:nvGrpSpPr>
            <p:cNvPr id="54" name="Group 53">
              <a:extLst>
                <a:ext uri="{FF2B5EF4-FFF2-40B4-BE49-F238E27FC236}">
                  <a16:creationId xmlns:a16="http://schemas.microsoft.com/office/drawing/2014/main" id="{F816DEE6-F576-6BD5-F515-51E203D63E09}"/>
                </a:ext>
              </a:extLst>
            </p:cNvPr>
            <p:cNvGrpSpPr/>
            <p:nvPr/>
          </p:nvGrpSpPr>
          <p:grpSpPr>
            <a:xfrm>
              <a:off x="5182484" y="4377092"/>
              <a:ext cx="2934260" cy="1349137"/>
              <a:chOff x="2799225" y="1528989"/>
              <a:chExt cx="4843224" cy="991572"/>
            </a:xfrm>
            <a:solidFill>
              <a:schemeClr val="accent5"/>
            </a:solidFill>
          </p:grpSpPr>
          <p:sp>
            <p:nvSpPr>
              <p:cNvPr id="69" name="Rectangle 68">
                <a:extLst>
                  <a:ext uri="{FF2B5EF4-FFF2-40B4-BE49-F238E27FC236}">
                    <a16:creationId xmlns:a16="http://schemas.microsoft.com/office/drawing/2014/main" id="{DEC8C5C6-0BBB-8EFD-F5BE-3E1D13361E1D}"/>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solidFill>
                    <a:schemeClr val="tx1"/>
                  </a:solidFill>
                </a:endParaRPr>
              </a:p>
            </p:txBody>
          </p:sp>
          <p:sp>
            <p:nvSpPr>
              <p:cNvPr id="70" name="Parallelogram 69">
                <a:extLst>
                  <a:ext uri="{FF2B5EF4-FFF2-40B4-BE49-F238E27FC236}">
                    <a16:creationId xmlns:a16="http://schemas.microsoft.com/office/drawing/2014/main" id="{DDD27308-C967-1251-03BE-B3E49F1030FD}"/>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p>
            </p:txBody>
          </p:sp>
          <p:sp>
            <p:nvSpPr>
              <p:cNvPr id="71" name="Parallelogram 70">
                <a:extLst>
                  <a:ext uri="{FF2B5EF4-FFF2-40B4-BE49-F238E27FC236}">
                    <a16:creationId xmlns:a16="http://schemas.microsoft.com/office/drawing/2014/main" id="{914DBDE6-46F9-881A-82F2-9768C500C89B}"/>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p>
            </p:txBody>
          </p:sp>
        </p:grpSp>
        <p:sp>
          <p:nvSpPr>
            <p:cNvPr id="66" name="TextBox 65">
              <a:extLst>
                <a:ext uri="{FF2B5EF4-FFF2-40B4-BE49-F238E27FC236}">
                  <a16:creationId xmlns:a16="http://schemas.microsoft.com/office/drawing/2014/main" id="{DE2A934E-BD7A-F4DA-BCB9-87913E2395EA}"/>
                </a:ext>
              </a:extLst>
            </p:cNvPr>
            <p:cNvSpPr txBox="1"/>
            <p:nvPr/>
          </p:nvSpPr>
          <p:spPr>
            <a:xfrm>
              <a:off x="5350143" y="4782695"/>
              <a:ext cx="2005010" cy="704746"/>
            </a:xfrm>
            <a:prstGeom prst="rect">
              <a:avLst/>
            </a:prstGeom>
            <a:noFill/>
          </p:spPr>
          <p:txBody>
            <a:bodyPr wrap="square" rtlCol="0">
              <a:spAutoFit/>
            </a:bodyPr>
            <a:lstStyle/>
            <a:p>
              <a:pPr algn="ctr"/>
              <a:r>
                <a:rPr lang="es-ES_tradnl" sz="1400" b="1" dirty="0">
                  <a:solidFill>
                    <a:schemeClr val="bg1"/>
                  </a:solidFill>
                  <a:latin typeface="Arial" panose="020B0604020202020204" pitchFamily="34" charset="0"/>
                  <a:cs typeface="Arial" panose="020B0604020202020204" pitchFamily="34" charset="0"/>
                </a:rPr>
                <a:t>Va a la guardería </a:t>
              </a:r>
            </a:p>
          </p:txBody>
        </p:sp>
      </p:grpSp>
      <p:grpSp>
        <p:nvGrpSpPr>
          <p:cNvPr id="72" name="Group 71">
            <a:extLst>
              <a:ext uri="{FF2B5EF4-FFF2-40B4-BE49-F238E27FC236}">
                <a16:creationId xmlns:a16="http://schemas.microsoft.com/office/drawing/2014/main" id="{C32A30DE-C5D9-49F0-7010-BDD33D3961E1}"/>
              </a:ext>
            </a:extLst>
          </p:cNvPr>
          <p:cNvGrpSpPr/>
          <p:nvPr/>
        </p:nvGrpSpPr>
        <p:grpSpPr>
          <a:xfrm>
            <a:off x="8583849" y="4747271"/>
            <a:ext cx="2178464" cy="1001631"/>
            <a:chOff x="8583849" y="4353499"/>
            <a:chExt cx="2934260" cy="1349137"/>
          </a:xfrm>
        </p:grpSpPr>
        <p:grpSp>
          <p:nvGrpSpPr>
            <p:cNvPr id="73" name="Group 72">
              <a:extLst>
                <a:ext uri="{FF2B5EF4-FFF2-40B4-BE49-F238E27FC236}">
                  <a16:creationId xmlns:a16="http://schemas.microsoft.com/office/drawing/2014/main" id="{305E5AC1-70C5-10B2-D612-B7EF74C97AE0}"/>
                </a:ext>
              </a:extLst>
            </p:cNvPr>
            <p:cNvGrpSpPr/>
            <p:nvPr/>
          </p:nvGrpSpPr>
          <p:grpSpPr>
            <a:xfrm>
              <a:off x="8583849" y="4353499"/>
              <a:ext cx="2934260" cy="1349137"/>
              <a:chOff x="2799225" y="1528989"/>
              <a:chExt cx="4843224" cy="991572"/>
            </a:xfrm>
            <a:solidFill>
              <a:schemeClr val="accent3"/>
            </a:solidFill>
          </p:grpSpPr>
          <p:sp>
            <p:nvSpPr>
              <p:cNvPr id="75" name="Rectangle 74">
                <a:extLst>
                  <a:ext uri="{FF2B5EF4-FFF2-40B4-BE49-F238E27FC236}">
                    <a16:creationId xmlns:a16="http://schemas.microsoft.com/office/drawing/2014/main" id="{07309145-91AB-8380-0A0E-4AF7E453FE27}"/>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solidFill>
                    <a:schemeClr val="tx1"/>
                  </a:solidFill>
                </a:endParaRPr>
              </a:p>
            </p:txBody>
          </p:sp>
          <p:sp>
            <p:nvSpPr>
              <p:cNvPr id="76" name="Parallelogram 75">
                <a:extLst>
                  <a:ext uri="{FF2B5EF4-FFF2-40B4-BE49-F238E27FC236}">
                    <a16:creationId xmlns:a16="http://schemas.microsoft.com/office/drawing/2014/main" id="{B2BE4AB4-F039-B40D-F4F6-BE684EDB8248}"/>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p>
            </p:txBody>
          </p:sp>
          <p:sp>
            <p:nvSpPr>
              <p:cNvPr id="77" name="Parallelogram 76">
                <a:extLst>
                  <a:ext uri="{FF2B5EF4-FFF2-40B4-BE49-F238E27FC236}">
                    <a16:creationId xmlns:a16="http://schemas.microsoft.com/office/drawing/2014/main" id="{302FB6A7-74D4-3362-010E-16EA0E6E0AAC}"/>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p>
            </p:txBody>
          </p:sp>
        </p:grpSp>
        <p:sp>
          <p:nvSpPr>
            <p:cNvPr id="74" name="TextBox 73">
              <a:extLst>
                <a:ext uri="{FF2B5EF4-FFF2-40B4-BE49-F238E27FC236}">
                  <a16:creationId xmlns:a16="http://schemas.microsoft.com/office/drawing/2014/main" id="{0EA3960C-D48F-C24F-B52C-58A08EA3843B}"/>
                </a:ext>
              </a:extLst>
            </p:cNvPr>
            <p:cNvSpPr txBox="1"/>
            <p:nvPr/>
          </p:nvSpPr>
          <p:spPr>
            <a:xfrm>
              <a:off x="8662926" y="4759102"/>
              <a:ext cx="2253886" cy="704746"/>
            </a:xfrm>
            <a:prstGeom prst="rect">
              <a:avLst/>
            </a:prstGeom>
            <a:noFill/>
          </p:spPr>
          <p:txBody>
            <a:bodyPr wrap="square" rtlCol="0">
              <a:spAutoFit/>
            </a:bodyPr>
            <a:lstStyle/>
            <a:p>
              <a:pPr algn="ctr"/>
              <a:r>
                <a:rPr lang="es-ES_tradnl" sz="1400" b="1" dirty="0">
                  <a:solidFill>
                    <a:schemeClr val="bg1"/>
                  </a:solidFill>
                  <a:latin typeface="Arial" panose="020B0604020202020204" pitchFamily="34" charset="0"/>
                  <a:cs typeface="Arial" panose="020B0604020202020204" pitchFamily="34" charset="0"/>
                </a:rPr>
                <a:t>Apoyo del núcleo familiar extenso</a:t>
              </a:r>
            </a:p>
          </p:txBody>
        </p:sp>
      </p:grpSp>
      <p:grpSp>
        <p:nvGrpSpPr>
          <p:cNvPr id="78" name="Group 77">
            <a:extLst>
              <a:ext uri="{FF2B5EF4-FFF2-40B4-BE49-F238E27FC236}">
                <a16:creationId xmlns:a16="http://schemas.microsoft.com/office/drawing/2014/main" id="{D656F514-E5DE-5248-4A1E-35D44077661B}"/>
              </a:ext>
            </a:extLst>
          </p:cNvPr>
          <p:cNvGrpSpPr/>
          <p:nvPr/>
        </p:nvGrpSpPr>
        <p:grpSpPr>
          <a:xfrm>
            <a:off x="6214997" y="1760027"/>
            <a:ext cx="2178464" cy="1001631"/>
            <a:chOff x="8583849" y="1906181"/>
            <a:chExt cx="2934260" cy="1349137"/>
          </a:xfrm>
        </p:grpSpPr>
        <p:grpSp>
          <p:nvGrpSpPr>
            <p:cNvPr id="79" name="Group 78">
              <a:extLst>
                <a:ext uri="{FF2B5EF4-FFF2-40B4-BE49-F238E27FC236}">
                  <a16:creationId xmlns:a16="http://schemas.microsoft.com/office/drawing/2014/main" id="{9682592B-3A9E-3DE2-C601-EB18DEBB39F1}"/>
                </a:ext>
              </a:extLst>
            </p:cNvPr>
            <p:cNvGrpSpPr/>
            <p:nvPr/>
          </p:nvGrpSpPr>
          <p:grpSpPr>
            <a:xfrm>
              <a:off x="8583849" y="1906181"/>
              <a:ext cx="2934260" cy="1349137"/>
              <a:chOff x="2799225" y="1528989"/>
              <a:chExt cx="4843224" cy="991572"/>
            </a:xfrm>
            <a:solidFill>
              <a:schemeClr val="accent1"/>
            </a:solidFill>
          </p:grpSpPr>
          <p:sp>
            <p:nvSpPr>
              <p:cNvPr id="81" name="Rectangle 80">
                <a:extLst>
                  <a:ext uri="{FF2B5EF4-FFF2-40B4-BE49-F238E27FC236}">
                    <a16:creationId xmlns:a16="http://schemas.microsoft.com/office/drawing/2014/main" id="{43871D07-7AA1-4B2B-0F24-585A3D2F5EE4}"/>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solidFill>
                    <a:schemeClr val="tx1"/>
                  </a:solidFill>
                </a:endParaRPr>
              </a:p>
            </p:txBody>
          </p:sp>
          <p:sp>
            <p:nvSpPr>
              <p:cNvPr id="82" name="Parallelogram 81">
                <a:extLst>
                  <a:ext uri="{FF2B5EF4-FFF2-40B4-BE49-F238E27FC236}">
                    <a16:creationId xmlns:a16="http://schemas.microsoft.com/office/drawing/2014/main" id="{F7EAB2D3-A442-B438-8BAF-293308018890}"/>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p>
            </p:txBody>
          </p:sp>
          <p:sp>
            <p:nvSpPr>
              <p:cNvPr id="83" name="Parallelogram 82">
                <a:extLst>
                  <a:ext uri="{FF2B5EF4-FFF2-40B4-BE49-F238E27FC236}">
                    <a16:creationId xmlns:a16="http://schemas.microsoft.com/office/drawing/2014/main" id="{91167E41-02BE-F3FE-1C2F-538AF77AC8C8}"/>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p>
            </p:txBody>
          </p:sp>
        </p:grpSp>
        <p:sp>
          <p:nvSpPr>
            <p:cNvPr id="80" name="TextBox 79">
              <a:extLst>
                <a:ext uri="{FF2B5EF4-FFF2-40B4-BE49-F238E27FC236}">
                  <a16:creationId xmlns:a16="http://schemas.microsoft.com/office/drawing/2014/main" id="{A1B0314B-77F9-ADB5-8840-192ADBE4566A}"/>
                </a:ext>
              </a:extLst>
            </p:cNvPr>
            <p:cNvSpPr txBox="1"/>
            <p:nvPr/>
          </p:nvSpPr>
          <p:spPr>
            <a:xfrm>
              <a:off x="8787366" y="2503084"/>
              <a:ext cx="2005010" cy="414557"/>
            </a:xfrm>
            <a:prstGeom prst="rect">
              <a:avLst/>
            </a:prstGeom>
            <a:noFill/>
          </p:spPr>
          <p:txBody>
            <a:bodyPr wrap="square" rtlCol="0">
              <a:spAutoFit/>
            </a:bodyPr>
            <a:lstStyle/>
            <a:p>
              <a:pPr algn="ctr"/>
              <a:r>
                <a:rPr lang="es-ES_tradnl" sz="1400" b="1">
                  <a:solidFill>
                    <a:schemeClr val="bg1"/>
                  </a:solidFill>
                  <a:latin typeface="Arial" panose="020B0604020202020204" pitchFamily="34" charset="0"/>
                  <a:cs typeface="Arial" panose="020B0604020202020204" pitchFamily="34" charset="0"/>
                </a:rPr>
                <a:t>Edad: 3 años</a:t>
              </a:r>
            </a:p>
          </p:txBody>
        </p:sp>
      </p:grpSp>
      <p:sp>
        <p:nvSpPr>
          <p:cNvPr id="5" name="TextBox 4">
            <a:extLst>
              <a:ext uri="{FF2B5EF4-FFF2-40B4-BE49-F238E27FC236}">
                <a16:creationId xmlns:a16="http://schemas.microsoft.com/office/drawing/2014/main" id="{B3935525-7B4D-B932-7FD4-446EF17AA82E}"/>
              </a:ext>
            </a:extLst>
          </p:cNvPr>
          <p:cNvSpPr txBox="1"/>
          <p:nvPr/>
        </p:nvSpPr>
        <p:spPr>
          <a:xfrm>
            <a:off x="159190" y="-79539"/>
            <a:ext cx="2008893" cy="400110"/>
          </a:xfrm>
          <a:prstGeom prst="rect">
            <a:avLst/>
          </a:prstGeom>
          <a:noFill/>
        </p:spPr>
        <p:txBody>
          <a:bodyPr wrap="square" rtlCol="0">
            <a:spAutoFit/>
          </a:bodyPr>
          <a:lstStyle/>
          <a:p>
            <a:r>
              <a:rPr lang="es-ES_tradnl" sz="2000" b="1" dirty="0">
                <a:highlight>
                  <a:srgbClr val="FFFF00"/>
                </a:highlight>
                <a:latin typeface="Arial" panose="020B0604020202020204" pitchFamily="34" charset="0"/>
                <a:cs typeface="Arial" panose="020B0604020202020204" pitchFamily="34" charset="0"/>
              </a:rPr>
              <a:t>ADAPTAR</a:t>
            </a:r>
          </a:p>
        </p:txBody>
      </p:sp>
    </p:spTree>
    <p:extLst>
      <p:ext uri="{BB962C8B-B14F-4D97-AF65-F5344CB8AC3E}">
        <p14:creationId xmlns:p14="http://schemas.microsoft.com/office/powerpoint/2010/main" val="374014725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7" name="Group 46">
            <a:extLst>
              <a:ext uri="{FF2B5EF4-FFF2-40B4-BE49-F238E27FC236}">
                <a16:creationId xmlns:a16="http://schemas.microsoft.com/office/drawing/2014/main" id="{34B0ADF1-3877-6E08-23B6-AD9C751DA81A}"/>
              </a:ext>
            </a:extLst>
          </p:cNvPr>
          <p:cNvGrpSpPr/>
          <p:nvPr/>
        </p:nvGrpSpPr>
        <p:grpSpPr>
          <a:xfrm>
            <a:off x="6139450" y="4140569"/>
            <a:ext cx="2284022" cy="1913758"/>
            <a:chOff x="6259687" y="4130191"/>
            <a:chExt cx="2284022" cy="1913758"/>
          </a:xfrm>
          <a:solidFill>
            <a:schemeClr val="accent6">
              <a:lumMod val="60000"/>
              <a:lumOff val="40000"/>
            </a:schemeClr>
          </a:solidFill>
        </p:grpSpPr>
        <p:sp>
          <p:nvSpPr>
            <p:cNvPr id="27" name="Oval 26">
              <a:extLst>
                <a:ext uri="{FF2B5EF4-FFF2-40B4-BE49-F238E27FC236}">
                  <a16:creationId xmlns:a16="http://schemas.microsoft.com/office/drawing/2014/main" id="{78BC8478-D017-5EA8-E3ED-0FB9B9A60726}"/>
                </a:ext>
              </a:extLst>
            </p:cNvPr>
            <p:cNvSpPr/>
            <p:nvPr/>
          </p:nvSpPr>
          <p:spPr>
            <a:xfrm>
              <a:off x="6259687" y="4130191"/>
              <a:ext cx="755183" cy="75518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8" name="Rectangle: Rounded Corners 27">
              <a:extLst>
                <a:ext uri="{FF2B5EF4-FFF2-40B4-BE49-F238E27FC236}">
                  <a16:creationId xmlns:a16="http://schemas.microsoft.com/office/drawing/2014/main" id="{78F9EDD4-8D3A-38B0-9E8D-ABF4E4D2E6BA}"/>
                </a:ext>
              </a:extLst>
            </p:cNvPr>
            <p:cNvSpPr/>
            <p:nvPr/>
          </p:nvSpPr>
          <p:spPr>
            <a:xfrm rot="18175017">
              <a:off x="7114646" y="4482418"/>
              <a:ext cx="755258" cy="1101316"/>
            </a:xfrm>
            <a:prstGeom prst="roundRect">
              <a:avLst>
                <a:gd name="adj" fmla="val 44386"/>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9" name="Rectangle: Rounded Corners 28">
              <a:extLst>
                <a:ext uri="{FF2B5EF4-FFF2-40B4-BE49-F238E27FC236}">
                  <a16:creationId xmlns:a16="http://schemas.microsoft.com/office/drawing/2014/main" id="{987C041E-DA17-B122-CD2B-81F0FA12A524}"/>
                </a:ext>
              </a:extLst>
            </p:cNvPr>
            <p:cNvSpPr/>
            <p:nvPr/>
          </p:nvSpPr>
          <p:spPr>
            <a:xfrm rot="2833693">
              <a:off x="7462045" y="5184310"/>
              <a:ext cx="312942" cy="55582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30" name="Rectangle: Rounded Corners 29">
              <a:extLst>
                <a:ext uri="{FF2B5EF4-FFF2-40B4-BE49-F238E27FC236}">
                  <a16:creationId xmlns:a16="http://schemas.microsoft.com/office/drawing/2014/main" id="{6032AD68-95F9-1C8F-38A2-B075E5DC9F0A}"/>
                </a:ext>
              </a:extLst>
            </p:cNvPr>
            <p:cNvSpPr/>
            <p:nvPr/>
          </p:nvSpPr>
          <p:spPr>
            <a:xfrm rot="9538565">
              <a:off x="7427004" y="5418232"/>
              <a:ext cx="308549" cy="625717"/>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31" name="Rectangle: Rounded Corners 30">
              <a:extLst>
                <a:ext uri="{FF2B5EF4-FFF2-40B4-BE49-F238E27FC236}">
                  <a16:creationId xmlns:a16="http://schemas.microsoft.com/office/drawing/2014/main" id="{2A51B483-97A9-D417-D6C0-5C41C89DBF18}"/>
                </a:ext>
              </a:extLst>
            </p:cNvPr>
            <p:cNvSpPr/>
            <p:nvPr/>
          </p:nvSpPr>
          <p:spPr>
            <a:xfrm rot="9538565">
              <a:off x="7839999" y="4926558"/>
              <a:ext cx="310445" cy="91208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32" name="Rectangle: Rounded Corners 31">
              <a:extLst>
                <a:ext uri="{FF2B5EF4-FFF2-40B4-BE49-F238E27FC236}">
                  <a16:creationId xmlns:a16="http://schemas.microsoft.com/office/drawing/2014/main" id="{03FE361E-1C67-2FBF-DF43-D590C807BB0A}"/>
                </a:ext>
              </a:extLst>
            </p:cNvPr>
            <p:cNvSpPr/>
            <p:nvPr/>
          </p:nvSpPr>
          <p:spPr>
            <a:xfrm rot="7638124">
              <a:off x="8078098" y="5454895"/>
              <a:ext cx="310445" cy="620776"/>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33" name="Rectangle: Rounded Corners 32">
              <a:extLst>
                <a:ext uri="{FF2B5EF4-FFF2-40B4-BE49-F238E27FC236}">
                  <a16:creationId xmlns:a16="http://schemas.microsoft.com/office/drawing/2014/main" id="{F6EC2B4E-E898-42D7-AE3A-D5852895613D}"/>
                </a:ext>
              </a:extLst>
            </p:cNvPr>
            <p:cNvSpPr/>
            <p:nvPr/>
          </p:nvSpPr>
          <p:spPr>
            <a:xfrm rot="3168656">
              <a:off x="7293969" y="4091882"/>
              <a:ext cx="318606" cy="90107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34" name="Rectangle: Rounded Corners 33">
              <a:extLst>
                <a:ext uri="{FF2B5EF4-FFF2-40B4-BE49-F238E27FC236}">
                  <a16:creationId xmlns:a16="http://schemas.microsoft.com/office/drawing/2014/main" id="{A3788587-EA09-2422-ADB8-EA20AAB7754D}"/>
                </a:ext>
              </a:extLst>
            </p:cNvPr>
            <p:cNvSpPr/>
            <p:nvPr/>
          </p:nvSpPr>
          <p:spPr>
            <a:xfrm rot="5220404">
              <a:off x="7755334" y="3963787"/>
              <a:ext cx="306290" cy="738096"/>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pic>
          <p:nvPicPr>
            <p:cNvPr id="35" name="Graphic 34" descr="Water with solid fill">
              <a:extLst>
                <a:ext uri="{FF2B5EF4-FFF2-40B4-BE49-F238E27FC236}">
                  <a16:creationId xmlns:a16="http://schemas.microsoft.com/office/drawing/2014/main" id="{33CFD674-3CF7-FCD7-6DA5-030613BCDA7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9177277">
              <a:off x="6695155" y="4232721"/>
              <a:ext cx="200226" cy="200226"/>
            </a:xfrm>
            <a:prstGeom prst="rect">
              <a:avLst/>
            </a:prstGeom>
          </p:spPr>
        </p:pic>
        <p:sp>
          <p:nvSpPr>
            <p:cNvPr id="37" name="Rectangle: Rounded Corners 36">
              <a:extLst>
                <a:ext uri="{FF2B5EF4-FFF2-40B4-BE49-F238E27FC236}">
                  <a16:creationId xmlns:a16="http://schemas.microsoft.com/office/drawing/2014/main" id="{B0E7EB47-7EB6-CC41-D737-4393F7009036}"/>
                </a:ext>
              </a:extLst>
            </p:cNvPr>
            <p:cNvSpPr/>
            <p:nvPr/>
          </p:nvSpPr>
          <p:spPr>
            <a:xfrm rot="2024775">
              <a:off x="6744743" y="4729150"/>
              <a:ext cx="318606" cy="100856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pic>
          <p:nvPicPr>
            <p:cNvPr id="46" name="Graphic 45" descr="Water with solid fill">
              <a:extLst>
                <a:ext uri="{FF2B5EF4-FFF2-40B4-BE49-F238E27FC236}">
                  <a16:creationId xmlns:a16="http://schemas.microsoft.com/office/drawing/2014/main" id="{58610EA4-5121-0B7A-5E9A-A4F83A95799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9177277">
              <a:off x="6532454" y="4188872"/>
              <a:ext cx="200226" cy="200226"/>
            </a:xfrm>
            <a:prstGeom prst="rect">
              <a:avLst/>
            </a:prstGeom>
          </p:spPr>
        </p:pic>
      </p:grpSp>
      <p:sp>
        <p:nvSpPr>
          <p:cNvPr id="89" name="TextBox 88">
            <a:extLst>
              <a:ext uri="{FF2B5EF4-FFF2-40B4-BE49-F238E27FC236}">
                <a16:creationId xmlns:a16="http://schemas.microsoft.com/office/drawing/2014/main" id="{C946A71D-C82C-CACE-7FAF-703B66C53F59}"/>
              </a:ext>
            </a:extLst>
          </p:cNvPr>
          <p:cNvSpPr txBox="1"/>
          <p:nvPr/>
        </p:nvSpPr>
        <p:spPr>
          <a:xfrm>
            <a:off x="1163637" y="2772447"/>
            <a:ext cx="2008893" cy="707886"/>
          </a:xfrm>
          <a:prstGeom prst="rect">
            <a:avLst/>
          </a:prstGeom>
          <a:noFill/>
        </p:spPr>
        <p:txBody>
          <a:bodyPr wrap="square" rtlCol="0">
            <a:spAutoFit/>
          </a:bodyPr>
          <a:lstStyle/>
          <a:p>
            <a:r>
              <a:rPr lang="es-ES_tradnl" sz="2000" b="1">
                <a:latin typeface="Arial" panose="020B0604020202020204" pitchFamily="34" charset="0"/>
                <a:cs typeface="Arial" panose="020B0604020202020204" pitchFamily="34" charset="0"/>
              </a:rPr>
              <a:t>FACTORES DE RIESGO</a:t>
            </a:r>
          </a:p>
        </p:txBody>
      </p:sp>
      <p:sp>
        <p:nvSpPr>
          <p:cNvPr id="90" name="TextBox 89">
            <a:extLst>
              <a:ext uri="{FF2B5EF4-FFF2-40B4-BE49-F238E27FC236}">
                <a16:creationId xmlns:a16="http://schemas.microsoft.com/office/drawing/2014/main" id="{54EF5FAF-82F7-6E6A-2D9E-DFE8247216EE}"/>
              </a:ext>
            </a:extLst>
          </p:cNvPr>
          <p:cNvSpPr txBox="1"/>
          <p:nvPr/>
        </p:nvSpPr>
        <p:spPr>
          <a:xfrm>
            <a:off x="1163637" y="4054709"/>
            <a:ext cx="2008893" cy="707886"/>
          </a:xfrm>
          <a:prstGeom prst="rect">
            <a:avLst/>
          </a:prstGeom>
          <a:noFill/>
        </p:spPr>
        <p:txBody>
          <a:bodyPr wrap="square" rtlCol="0">
            <a:spAutoFit/>
          </a:bodyPr>
          <a:lstStyle/>
          <a:p>
            <a:r>
              <a:rPr lang="es-ES_tradnl" sz="2000" b="1">
                <a:latin typeface="Arial" panose="020B0604020202020204" pitchFamily="34" charset="0"/>
                <a:cs typeface="Arial" panose="020B0604020202020204" pitchFamily="34" charset="0"/>
              </a:rPr>
              <a:t>FACTORES DE PROTECCIÓN</a:t>
            </a:r>
          </a:p>
        </p:txBody>
      </p:sp>
      <p:sp>
        <p:nvSpPr>
          <p:cNvPr id="91" name="Rectangle: Rounded Corners 90">
            <a:extLst>
              <a:ext uri="{FF2B5EF4-FFF2-40B4-BE49-F238E27FC236}">
                <a16:creationId xmlns:a16="http://schemas.microsoft.com/office/drawing/2014/main" id="{211DB39C-A46C-E75C-1E3E-EDA696248EAE}"/>
              </a:ext>
            </a:extLst>
          </p:cNvPr>
          <p:cNvSpPr/>
          <p:nvPr/>
        </p:nvSpPr>
        <p:spPr>
          <a:xfrm>
            <a:off x="940280" y="3691097"/>
            <a:ext cx="9973445" cy="142471"/>
          </a:xfrm>
          <a:prstGeom prst="roundRect">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2400">
              <a:solidFill>
                <a:schemeClr val="bg1"/>
              </a:solidFill>
              <a:latin typeface="Arial" panose="020B0604020202020204" pitchFamily="34" charset="0"/>
              <a:cs typeface="Arial" panose="020B0604020202020204" pitchFamily="34" charset="0"/>
            </a:endParaRPr>
          </a:p>
        </p:txBody>
      </p:sp>
      <p:grpSp>
        <p:nvGrpSpPr>
          <p:cNvPr id="105" name="Group 104">
            <a:extLst>
              <a:ext uri="{FF2B5EF4-FFF2-40B4-BE49-F238E27FC236}">
                <a16:creationId xmlns:a16="http://schemas.microsoft.com/office/drawing/2014/main" id="{FF95987F-2065-F1FE-D5EA-1B9873AF7CB4}"/>
              </a:ext>
            </a:extLst>
          </p:cNvPr>
          <p:cNvGrpSpPr/>
          <p:nvPr/>
        </p:nvGrpSpPr>
        <p:grpSpPr>
          <a:xfrm>
            <a:off x="3885441" y="3964726"/>
            <a:ext cx="2178464" cy="1001631"/>
            <a:chOff x="5182484" y="4377092"/>
            <a:chExt cx="2934260" cy="1349137"/>
          </a:xfrm>
        </p:grpSpPr>
        <p:grpSp>
          <p:nvGrpSpPr>
            <p:cNvPr id="106" name="Group 105">
              <a:extLst>
                <a:ext uri="{FF2B5EF4-FFF2-40B4-BE49-F238E27FC236}">
                  <a16:creationId xmlns:a16="http://schemas.microsoft.com/office/drawing/2014/main" id="{BB61BD80-8F66-882E-4CF6-61262B8DEEF6}"/>
                </a:ext>
              </a:extLst>
            </p:cNvPr>
            <p:cNvGrpSpPr/>
            <p:nvPr/>
          </p:nvGrpSpPr>
          <p:grpSpPr>
            <a:xfrm>
              <a:off x="5182484" y="4377092"/>
              <a:ext cx="2934260" cy="1349137"/>
              <a:chOff x="2799225" y="1528989"/>
              <a:chExt cx="4843224" cy="991572"/>
            </a:xfrm>
            <a:solidFill>
              <a:schemeClr val="accent5"/>
            </a:solidFill>
          </p:grpSpPr>
          <p:sp>
            <p:nvSpPr>
              <p:cNvPr id="108" name="Rectangle 107">
                <a:extLst>
                  <a:ext uri="{FF2B5EF4-FFF2-40B4-BE49-F238E27FC236}">
                    <a16:creationId xmlns:a16="http://schemas.microsoft.com/office/drawing/2014/main" id="{0F9D6767-7CB8-5566-AA08-A99951DBE226}"/>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solidFill>
                    <a:schemeClr val="tx1"/>
                  </a:solidFill>
                </a:endParaRPr>
              </a:p>
            </p:txBody>
          </p:sp>
          <p:sp>
            <p:nvSpPr>
              <p:cNvPr id="109" name="Parallelogram 108">
                <a:extLst>
                  <a:ext uri="{FF2B5EF4-FFF2-40B4-BE49-F238E27FC236}">
                    <a16:creationId xmlns:a16="http://schemas.microsoft.com/office/drawing/2014/main" id="{51975E1E-5992-133C-8B1B-034EE8FD96DB}"/>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p>
            </p:txBody>
          </p:sp>
          <p:sp>
            <p:nvSpPr>
              <p:cNvPr id="110" name="Parallelogram 109">
                <a:extLst>
                  <a:ext uri="{FF2B5EF4-FFF2-40B4-BE49-F238E27FC236}">
                    <a16:creationId xmlns:a16="http://schemas.microsoft.com/office/drawing/2014/main" id="{AD58878E-B8FD-F3E9-BC2E-BBB49C6D95F0}"/>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p>
            </p:txBody>
          </p:sp>
        </p:grpSp>
        <p:sp>
          <p:nvSpPr>
            <p:cNvPr id="107" name="TextBox 106">
              <a:extLst>
                <a:ext uri="{FF2B5EF4-FFF2-40B4-BE49-F238E27FC236}">
                  <a16:creationId xmlns:a16="http://schemas.microsoft.com/office/drawing/2014/main" id="{37802C6A-7DE1-A838-CA74-8B36753ED3AA}"/>
                </a:ext>
              </a:extLst>
            </p:cNvPr>
            <p:cNvSpPr txBox="1"/>
            <p:nvPr/>
          </p:nvSpPr>
          <p:spPr>
            <a:xfrm>
              <a:off x="5350143" y="4773754"/>
              <a:ext cx="2005010" cy="704746"/>
            </a:xfrm>
            <a:prstGeom prst="rect">
              <a:avLst/>
            </a:prstGeom>
            <a:noFill/>
          </p:spPr>
          <p:txBody>
            <a:bodyPr wrap="square" rtlCol="0" anchor="ctr">
              <a:spAutoFit/>
            </a:bodyPr>
            <a:lstStyle/>
            <a:p>
              <a:pPr algn="ctr"/>
              <a:r>
                <a:rPr lang="es-ES_tradnl" sz="1400" b="1">
                  <a:solidFill>
                    <a:schemeClr val="bg1"/>
                  </a:solidFill>
                  <a:latin typeface="Arial" panose="020B0604020202020204" pitchFamily="34" charset="0"/>
                  <a:cs typeface="Arial" panose="020B0604020202020204" pitchFamily="34" charset="0"/>
                </a:rPr>
                <a:t>Madurez y autonomía</a:t>
              </a:r>
            </a:p>
          </p:txBody>
        </p:sp>
      </p:grpSp>
      <p:grpSp>
        <p:nvGrpSpPr>
          <p:cNvPr id="111" name="Group 110">
            <a:extLst>
              <a:ext uri="{FF2B5EF4-FFF2-40B4-BE49-F238E27FC236}">
                <a16:creationId xmlns:a16="http://schemas.microsoft.com/office/drawing/2014/main" id="{C3BB20DB-3773-2A1F-90D0-936D15F4DDDF}"/>
              </a:ext>
            </a:extLst>
          </p:cNvPr>
          <p:cNvGrpSpPr/>
          <p:nvPr/>
        </p:nvGrpSpPr>
        <p:grpSpPr>
          <a:xfrm>
            <a:off x="8583849" y="3941999"/>
            <a:ext cx="2178464" cy="1001631"/>
            <a:chOff x="8583849" y="4353499"/>
            <a:chExt cx="2934260" cy="1349137"/>
          </a:xfrm>
        </p:grpSpPr>
        <p:grpSp>
          <p:nvGrpSpPr>
            <p:cNvPr id="112" name="Group 111">
              <a:extLst>
                <a:ext uri="{FF2B5EF4-FFF2-40B4-BE49-F238E27FC236}">
                  <a16:creationId xmlns:a16="http://schemas.microsoft.com/office/drawing/2014/main" id="{B11BCF25-58A5-750E-558C-757FEAE8F25D}"/>
                </a:ext>
              </a:extLst>
            </p:cNvPr>
            <p:cNvGrpSpPr/>
            <p:nvPr/>
          </p:nvGrpSpPr>
          <p:grpSpPr>
            <a:xfrm>
              <a:off x="8583849" y="4353499"/>
              <a:ext cx="2934260" cy="1349137"/>
              <a:chOff x="2799225" y="1528989"/>
              <a:chExt cx="4843224" cy="991572"/>
            </a:xfrm>
            <a:solidFill>
              <a:schemeClr val="accent3"/>
            </a:solidFill>
          </p:grpSpPr>
          <p:sp>
            <p:nvSpPr>
              <p:cNvPr id="114" name="Rectangle 113">
                <a:extLst>
                  <a:ext uri="{FF2B5EF4-FFF2-40B4-BE49-F238E27FC236}">
                    <a16:creationId xmlns:a16="http://schemas.microsoft.com/office/drawing/2014/main" id="{78AFA648-896E-98D9-4605-DEE7D57130DC}"/>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solidFill>
                    <a:schemeClr val="tx1"/>
                  </a:solidFill>
                </a:endParaRPr>
              </a:p>
            </p:txBody>
          </p:sp>
          <p:sp>
            <p:nvSpPr>
              <p:cNvPr id="115" name="Parallelogram 114">
                <a:extLst>
                  <a:ext uri="{FF2B5EF4-FFF2-40B4-BE49-F238E27FC236}">
                    <a16:creationId xmlns:a16="http://schemas.microsoft.com/office/drawing/2014/main" id="{6206C843-CE14-9344-EFCC-7DF860C38A5C}"/>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p>
            </p:txBody>
          </p:sp>
          <p:sp>
            <p:nvSpPr>
              <p:cNvPr id="116" name="Parallelogram 115">
                <a:extLst>
                  <a:ext uri="{FF2B5EF4-FFF2-40B4-BE49-F238E27FC236}">
                    <a16:creationId xmlns:a16="http://schemas.microsoft.com/office/drawing/2014/main" id="{99A7881F-68DC-A0EB-F40A-3C0E2D9FAE15}"/>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p>
            </p:txBody>
          </p:sp>
        </p:grpSp>
        <p:sp>
          <p:nvSpPr>
            <p:cNvPr id="113" name="TextBox 112">
              <a:extLst>
                <a:ext uri="{FF2B5EF4-FFF2-40B4-BE49-F238E27FC236}">
                  <a16:creationId xmlns:a16="http://schemas.microsoft.com/office/drawing/2014/main" id="{4C12961B-E052-4A9F-4452-D346614A30C6}"/>
                </a:ext>
              </a:extLst>
            </p:cNvPr>
            <p:cNvSpPr txBox="1"/>
            <p:nvPr/>
          </p:nvSpPr>
          <p:spPr>
            <a:xfrm>
              <a:off x="8685609" y="4950347"/>
              <a:ext cx="2208522" cy="414557"/>
            </a:xfrm>
            <a:prstGeom prst="rect">
              <a:avLst/>
            </a:prstGeom>
            <a:noFill/>
          </p:spPr>
          <p:txBody>
            <a:bodyPr wrap="square" rtlCol="0" anchor="ctr">
              <a:spAutoFit/>
            </a:bodyPr>
            <a:lstStyle/>
            <a:p>
              <a:pPr algn="ctr"/>
              <a:r>
                <a:rPr lang="es-ES_tradnl" sz="1400" b="1">
                  <a:solidFill>
                    <a:schemeClr val="bg1"/>
                  </a:solidFill>
                  <a:latin typeface="Arial" panose="020B0604020202020204" pitchFamily="34" charset="0"/>
                  <a:cs typeface="Arial" panose="020B0604020202020204" pitchFamily="34" charset="0"/>
                </a:rPr>
                <a:t>Tía cariñosa</a:t>
              </a:r>
            </a:p>
          </p:txBody>
        </p:sp>
      </p:grpSp>
      <p:grpSp>
        <p:nvGrpSpPr>
          <p:cNvPr id="117" name="Group 116">
            <a:extLst>
              <a:ext uri="{FF2B5EF4-FFF2-40B4-BE49-F238E27FC236}">
                <a16:creationId xmlns:a16="http://schemas.microsoft.com/office/drawing/2014/main" id="{FD03EDA0-A2E5-1F9C-F4C9-E288D9CB6BA3}"/>
              </a:ext>
            </a:extLst>
          </p:cNvPr>
          <p:cNvGrpSpPr/>
          <p:nvPr/>
        </p:nvGrpSpPr>
        <p:grpSpPr>
          <a:xfrm>
            <a:off x="3885441" y="2461129"/>
            <a:ext cx="2178464" cy="1001631"/>
            <a:chOff x="5182484" y="1929774"/>
            <a:chExt cx="2934260" cy="1349137"/>
          </a:xfrm>
        </p:grpSpPr>
        <p:grpSp>
          <p:nvGrpSpPr>
            <p:cNvPr id="118" name="Group 117">
              <a:extLst>
                <a:ext uri="{FF2B5EF4-FFF2-40B4-BE49-F238E27FC236}">
                  <a16:creationId xmlns:a16="http://schemas.microsoft.com/office/drawing/2014/main" id="{DB2D5101-4B40-3631-68B2-37E0CDB83FAF}"/>
                </a:ext>
              </a:extLst>
            </p:cNvPr>
            <p:cNvGrpSpPr/>
            <p:nvPr/>
          </p:nvGrpSpPr>
          <p:grpSpPr>
            <a:xfrm>
              <a:off x="5182484" y="1929774"/>
              <a:ext cx="2934260" cy="1349137"/>
              <a:chOff x="2799225" y="1528989"/>
              <a:chExt cx="4843224" cy="991572"/>
            </a:xfrm>
            <a:solidFill>
              <a:schemeClr val="accent2"/>
            </a:solidFill>
          </p:grpSpPr>
          <p:sp>
            <p:nvSpPr>
              <p:cNvPr id="120" name="Rectangle 119">
                <a:extLst>
                  <a:ext uri="{FF2B5EF4-FFF2-40B4-BE49-F238E27FC236}">
                    <a16:creationId xmlns:a16="http://schemas.microsoft.com/office/drawing/2014/main" id="{6BFECCC6-173C-DEDE-74AD-2600BB6FFCDB}"/>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solidFill>
                    <a:schemeClr val="tx1"/>
                  </a:solidFill>
                </a:endParaRPr>
              </a:p>
            </p:txBody>
          </p:sp>
          <p:sp>
            <p:nvSpPr>
              <p:cNvPr id="121" name="Parallelogram 120">
                <a:extLst>
                  <a:ext uri="{FF2B5EF4-FFF2-40B4-BE49-F238E27FC236}">
                    <a16:creationId xmlns:a16="http://schemas.microsoft.com/office/drawing/2014/main" id="{5B8BBD79-13CC-0BA7-8407-81945FC30378}"/>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p>
            </p:txBody>
          </p:sp>
          <p:sp>
            <p:nvSpPr>
              <p:cNvPr id="122" name="Parallelogram 121">
                <a:extLst>
                  <a:ext uri="{FF2B5EF4-FFF2-40B4-BE49-F238E27FC236}">
                    <a16:creationId xmlns:a16="http://schemas.microsoft.com/office/drawing/2014/main" id="{D0E4B066-3CE0-EC0F-0200-D7FB2832C431}"/>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p>
            </p:txBody>
          </p:sp>
        </p:grpSp>
        <p:sp>
          <p:nvSpPr>
            <p:cNvPr id="119" name="TextBox 118">
              <a:extLst>
                <a:ext uri="{FF2B5EF4-FFF2-40B4-BE49-F238E27FC236}">
                  <a16:creationId xmlns:a16="http://schemas.microsoft.com/office/drawing/2014/main" id="{AEA6085D-8BEC-DF28-69A9-F13AE6F00217}"/>
                </a:ext>
              </a:extLst>
            </p:cNvPr>
            <p:cNvSpPr txBox="1"/>
            <p:nvPr/>
          </p:nvSpPr>
          <p:spPr>
            <a:xfrm>
              <a:off x="5350143" y="2306327"/>
              <a:ext cx="2005010" cy="704746"/>
            </a:xfrm>
            <a:prstGeom prst="rect">
              <a:avLst/>
            </a:prstGeom>
            <a:noFill/>
          </p:spPr>
          <p:txBody>
            <a:bodyPr wrap="square" rtlCol="0" anchor="ctr">
              <a:spAutoFit/>
            </a:bodyPr>
            <a:lstStyle/>
            <a:p>
              <a:pPr algn="ctr"/>
              <a:r>
                <a:rPr lang="es-ES_tradnl" sz="1400" b="1">
                  <a:solidFill>
                    <a:schemeClr val="bg1"/>
                  </a:solidFill>
                  <a:latin typeface="Arial" panose="020B0604020202020204" pitchFamily="34" charset="0"/>
                  <a:cs typeface="Arial" panose="020B0604020202020204" pitchFamily="34" charset="0"/>
                </a:rPr>
                <a:t>Explotación sexual</a:t>
              </a:r>
            </a:p>
          </p:txBody>
        </p:sp>
      </p:grpSp>
      <p:grpSp>
        <p:nvGrpSpPr>
          <p:cNvPr id="123" name="Group 122">
            <a:extLst>
              <a:ext uri="{FF2B5EF4-FFF2-40B4-BE49-F238E27FC236}">
                <a16:creationId xmlns:a16="http://schemas.microsoft.com/office/drawing/2014/main" id="{98664D6A-53F5-3E13-5D59-2CF4E17CF9B5}"/>
              </a:ext>
            </a:extLst>
          </p:cNvPr>
          <p:cNvGrpSpPr/>
          <p:nvPr/>
        </p:nvGrpSpPr>
        <p:grpSpPr>
          <a:xfrm>
            <a:off x="8583849" y="2490822"/>
            <a:ext cx="2178464" cy="1001631"/>
            <a:chOff x="8583849" y="1906181"/>
            <a:chExt cx="2934260" cy="1349137"/>
          </a:xfrm>
        </p:grpSpPr>
        <p:grpSp>
          <p:nvGrpSpPr>
            <p:cNvPr id="124" name="Group 123">
              <a:extLst>
                <a:ext uri="{FF2B5EF4-FFF2-40B4-BE49-F238E27FC236}">
                  <a16:creationId xmlns:a16="http://schemas.microsoft.com/office/drawing/2014/main" id="{83893F37-AFE4-3E8A-2CB3-90078DA5B800}"/>
                </a:ext>
              </a:extLst>
            </p:cNvPr>
            <p:cNvGrpSpPr/>
            <p:nvPr/>
          </p:nvGrpSpPr>
          <p:grpSpPr>
            <a:xfrm>
              <a:off x="8583849" y="1906181"/>
              <a:ext cx="2934260" cy="1349137"/>
              <a:chOff x="2799225" y="1528989"/>
              <a:chExt cx="4843224" cy="991572"/>
            </a:xfrm>
            <a:solidFill>
              <a:schemeClr val="accent1"/>
            </a:solidFill>
          </p:grpSpPr>
          <p:sp>
            <p:nvSpPr>
              <p:cNvPr id="126" name="Rectangle 125">
                <a:extLst>
                  <a:ext uri="{FF2B5EF4-FFF2-40B4-BE49-F238E27FC236}">
                    <a16:creationId xmlns:a16="http://schemas.microsoft.com/office/drawing/2014/main" id="{58BDF7BE-3407-894E-83E6-17F80ED1EECF}"/>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solidFill>
                    <a:schemeClr val="tx1"/>
                  </a:solidFill>
                </a:endParaRPr>
              </a:p>
            </p:txBody>
          </p:sp>
          <p:sp>
            <p:nvSpPr>
              <p:cNvPr id="127" name="Parallelogram 126">
                <a:extLst>
                  <a:ext uri="{FF2B5EF4-FFF2-40B4-BE49-F238E27FC236}">
                    <a16:creationId xmlns:a16="http://schemas.microsoft.com/office/drawing/2014/main" id="{E20700B3-5CF5-76F3-5E93-CCD8350654B3}"/>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p>
            </p:txBody>
          </p:sp>
          <p:sp>
            <p:nvSpPr>
              <p:cNvPr id="128" name="Parallelogram 127">
                <a:extLst>
                  <a:ext uri="{FF2B5EF4-FFF2-40B4-BE49-F238E27FC236}">
                    <a16:creationId xmlns:a16="http://schemas.microsoft.com/office/drawing/2014/main" id="{ABAD0F18-7812-AAD0-87D9-3F5047C79F79}"/>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p>
            </p:txBody>
          </p:sp>
        </p:grpSp>
        <p:sp>
          <p:nvSpPr>
            <p:cNvPr id="125" name="TextBox 124">
              <a:extLst>
                <a:ext uri="{FF2B5EF4-FFF2-40B4-BE49-F238E27FC236}">
                  <a16:creationId xmlns:a16="http://schemas.microsoft.com/office/drawing/2014/main" id="{D31D4ED5-6509-1A14-B91D-61D54A0B1D16}"/>
                </a:ext>
              </a:extLst>
            </p:cNvPr>
            <p:cNvSpPr txBox="1"/>
            <p:nvPr/>
          </p:nvSpPr>
          <p:spPr>
            <a:xfrm>
              <a:off x="8787366" y="2357991"/>
              <a:ext cx="2005010" cy="704746"/>
            </a:xfrm>
            <a:prstGeom prst="rect">
              <a:avLst/>
            </a:prstGeom>
            <a:noFill/>
          </p:spPr>
          <p:txBody>
            <a:bodyPr wrap="square" rtlCol="0" anchor="ctr">
              <a:spAutoFit/>
            </a:bodyPr>
            <a:lstStyle/>
            <a:p>
              <a:pPr algn="ctr"/>
              <a:r>
                <a:rPr lang="es-ES_tradnl" sz="1400" b="1">
                  <a:solidFill>
                    <a:schemeClr val="bg1"/>
                  </a:solidFill>
                  <a:latin typeface="Arial" panose="020B0604020202020204" pitchFamily="34" charset="0"/>
                  <a:cs typeface="Arial" panose="020B0604020202020204" pitchFamily="34" charset="0"/>
                </a:rPr>
                <a:t>Pobreza extrema</a:t>
              </a:r>
            </a:p>
          </p:txBody>
        </p:sp>
      </p:grpSp>
      <p:grpSp>
        <p:nvGrpSpPr>
          <p:cNvPr id="129" name="Group 128">
            <a:extLst>
              <a:ext uri="{FF2B5EF4-FFF2-40B4-BE49-F238E27FC236}">
                <a16:creationId xmlns:a16="http://schemas.microsoft.com/office/drawing/2014/main" id="{316C223B-9BD9-22A2-3EF9-1C10FEDB6F2A}"/>
              </a:ext>
            </a:extLst>
          </p:cNvPr>
          <p:cNvGrpSpPr/>
          <p:nvPr/>
        </p:nvGrpSpPr>
        <p:grpSpPr>
          <a:xfrm>
            <a:off x="3885441" y="5063536"/>
            <a:ext cx="2178464" cy="1001631"/>
            <a:chOff x="5182484" y="4377092"/>
            <a:chExt cx="2934260" cy="1349137"/>
          </a:xfrm>
        </p:grpSpPr>
        <p:grpSp>
          <p:nvGrpSpPr>
            <p:cNvPr id="130" name="Group 129">
              <a:extLst>
                <a:ext uri="{FF2B5EF4-FFF2-40B4-BE49-F238E27FC236}">
                  <a16:creationId xmlns:a16="http://schemas.microsoft.com/office/drawing/2014/main" id="{8D4609A1-2A0A-F7E6-661C-A2B9E32407B3}"/>
                </a:ext>
              </a:extLst>
            </p:cNvPr>
            <p:cNvGrpSpPr/>
            <p:nvPr/>
          </p:nvGrpSpPr>
          <p:grpSpPr>
            <a:xfrm>
              <a:off x="5182484" y="4377092"/>
              <a:ext cx="2934260" cy="1349137"/>
              <a:chOff x="2799225" y="1528989"/>
              <a:chExt cx="4843224" cy="991572"/>
            </a:xfrm>
            <a:solidFill>
              <a:schemeClr val="accent5"/>
            </a:solidFill>
          </p:grpSpPr>
          <p:sp>
            <p:nvSpPr>
              <p:cNvPr id="132" name="Rectangle 131">
                <a:extLst>
                  <a:ext uri="{FF2B5EF4-FFF2-40B4-BE49-F238E27FC236}">
                    <a16:creationId xmlns:a16="http://schemas.microsoft.com/office/drawing/2014/main" id="{A905BB91-241C-E8D3-5E8E-592B157DB57A}"/>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solidFill>
                    <a:schemeClr val="tx1"/>
                  </a:solidFill>
                </a:endParaRPr>
              </a:p>
            </p:txBody>
          </p:sp>
          <p:sp>
            <p:nvSpPr>
              <p:cNvPr id="133" name="Parallelogram 132">
                <a:extLst>
                  <a:ext uri="{FF2B5EF4-FFF2-40B4-BE49-F238E27FC236}">
                    <a16:creationId xmlns:a16="http://schemas.microsoft.com/office/drawing/2014/main" id="{EA06D273-9382-BBB1-C75E-08946034CE2F}"/>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p>
            </p:txBody>
          </p:sp>
          <p:sp>
            <p:nvSpPr>
              <p:cNvPr id="134" name="Parallelogram 133">
                <a:extLst>
                  <a:ext uri="{FF2B5EF4-FFF2-40B4-BE49-F238E27FC236}">
                    <a16:creationId xmlns:a16="http://schemas.microsoft.com/office/drawing/2014/main" id="{94A83D58-39FD-6963-7079-8E65C7E28421}"/>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p>
            </p:txBody>
          </p:sp>
        </p:grpSp>
        <p:sp>
          <p:nvSpPr>
            <p:cNvPr id="131" name="TextBox 130">
              <a:extLst>
                <a:ext uri="{FF2B5EF4-FFF2-40B4-BE49-F238E27FC236}">
                  <a16:creationId xmlns:a16="http://schemas.microsoft.com/office/drawing/2014/main" id="{FDE8512A-E9A9-DEC3-8C0A-9EAAD209C697}"/>
                </a:ext>
              </a:extLst>
            </p:cNvPr>
            <p:cNvSpPr txBox="1"/>
            <p:nvPr/>
          </p:nvSpPr>
          <p:spPr>
            <a:xfrm>
              <a:off x="5350143" y="4782695"/>
              <a:ext cx="2005010" cy="704746"/>
            </a:xfrm>
            <a:prstGeom prst="rect">
              <a:avLst/>
            </a:prstGeom>
            <a:noFill/>
          </p:spPr>
          <p:txBody>
            <a:bodyPr wrap="square" rtlCol="0" anchor="ctr">
              <a:spAutoFit/>
            </a:bodyPr>
            <a:lstStyle/>
            <a:p>
              <a:pPr algn="ctr"/>
              <a:r>
                <a:rPr lang="es-ES_tradnl" sz="1400" b="1">
                  <a:solidFill>
                    <a:schemeClr val="bg1"/>
                  </a:solidFill>
                  <a:latin typeface="Arial" panose="020B0604020202020204" pitchFamily="34" charset="0"/>
                  <a:cs typeface="Arial" panose="020B0604020202020204" pitchFamily="34" charset="0"/>
                </a:rPr>
                <a:t>Buena salud física</a:t>
              </a:r>
            </a:p>
          </p:txBody>
        </p:sp>
      </p:grpSp>
      <p:grpSp>
        <p:nvGrpSpPr>
          <p:cNvPr id="135" name="Group 134">
            <a:extLst>
              <a:ext uri="{FF2B5EF4-FFF2-40B4-BE49-F238E27FC236}">
                <a16:creationId xmlns:a16="http://schemas.microsoft.com/office/drawing/2014/main" id="{FE748C00-D931-6136-8E03-A1D5CA63CC27}"/>
              </a:ext>
            </a:extLst>
          </p:cNvPr>
          <p:cNvGrpSpPr/>
          <p:nvPr/>
        </p:nvGrpSpPr>
        <p:grpSpPr>
          <a:xfrm>
            <a:off x="8583849" y="5055249"/>
            <a:ext cx="2178464" cy="1001631"/>
            <a:chOff x="8583849" y="4353499"/>
            <a:chExt cx="2934260" cy="1349137"/>
          </a:xfrm>
        </p:grpSpPr>
        <p:grpSp>
          <p:nvGrpSpPr>
            <p:cNvPr id="136" name="Group 135">
              <a:extLst>
                <a:ext uri="{FF2B5EF4-FFF2-40B4-BE49-F238E27FC236}">
                  <a16:creationId xmlns:a16="http://schemas.microsoft.com/office/drawing/2014/main" id="{B7544298-A872-A79A-D032-9AB510AFEAE8}"/>
                </a:ext>
              </a:extLst>
            </p:cNvPr>
            <p:cNvGrpSpPr/>
            <p:nvPr/>
          </p:nvGrpSpPr>
          <p:grpSpPr>
            <a:xfrm>
              <a:off x="8583849" y="4353499"/>
              <a:ext cx="2934260" cy="1349137"/>
              <a:chOff x="2799225" y="1528989"/>
              <a:chExt cx="4843224" cy="991572"/>
            </a:xfrm>
            <a:solidFill>
              <a:schemeClr val="accent3"/>
            </a:solidFill>
          </p:grpSpPr>
          <p:sp>
            <p:nvSpPr>
              <p:cNvPr id="138" name="Rectangle 137">
                <a:extLst>
                  <a:ext uri="{FF2B5EF4-FFF2-40B4-BE49-F238E27FC236}">
                    <a16:creationId xmlns:a16="http://schemas.microsoft.com/office/drawing/2014/main" id="{BD605007-E288-014A-81F5-BD4C83D7E89F}"/>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solidFill>
                    <a:schemeClr val="tx1"/>
                  </a:solidFill>
                </a:endParaRPr>
              </a:p>
            </p:txBody>
          </p:sp>
          <p:sp>
            <p:nvSpPr>
              <p:cNvPr id="139" name="Parallelogram 138">
                <a:extLst>
                  <a:ext uri="{FF2B5EF4-FFF2-40B4-BE49-F238E27FC236}">
                    <a16:creationId xmlns:a16="http://schemas.microsoft.com/office/drawing/2014/main" id="{B893AB86-2D00-58CD-0C76-53DEF3BFC88D}"/>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p>
            </p:txBody>
          </p:sp>
          <p:sp>
            <p:nvSpPr>
              <p:cNvPr id="140" name="Parallelogram 139">
                <a:extLst>
                  <a:ext uri="{FF2B5EF4-FFF2-40B4-BE49-F238E27FC236}">
                    <a16:creationId xmlns:a16="http://schemas.microsoft.com/office/drawing/2014/main" id="{261AA781-5417-02F1-D89B-3DEA6C7036AD}"/>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p>
            </p:txBody>
          </p:sp>
        </p:grpSp>
        <p:sp>
          <p:nvSpPr>
            <p:cNvPr id="137" name="TextBox 136">
              <a:extLst>
                <a:ext uri="{FF2B5EF4-FFF2-40B4-BE49-F238E27FC236}">
                  <a16:creationId xmlns:a16="http://schemas.microsoft.com/office/drawing/2014/main" id="{E7789564-F115-33E6-C7B8-57062AAAE545}"/>
                </a:ext>
              </a:extLst>
            </p:cNvPr>
            <p:cNvSpPr txBox="1"/>
            <p:nvPr/>
          </p:nvSpPr>
          <p:spPr>
            <a:xfrm>
              <a:off x="8662926" y="4759102"/>
              <a:ext cx="2253886" cy="704746"/>
            </a:xfrm>
            <a:prstGeom prst="rect">
              <a:avLst/>
            </a:prstGeom>
            <a:noFill/>
          </p:spPr>
          <p:txBody>
            <a:bodyPr wrap="square" rtlCol="0" anchor="ctr">
              <a:spAutoFit/>
            </a:bodyPr>
            <a:lstStyle/>
            <a:p>
              <a:pPr algn="ctr"/>
              <a:r>
                <a:rPr lang="es-ES_tradnl" sz="1400" b="1">
                  <a:solidFill>
                    <a:schemeClr val="bg1"/>
                  </a:solidFill>
                  <a:latin typeface="Arial" panose="020B0604020202020204" pitchFamily="34" charset="0"/>
                  <a:cs typeface="Arial" panose="020B0604020202020204" pitchFamily="34" charset="0"/>
                </a:rPr>
                <a:t>Apoyo del líder comunitario</a:t>
              </a:r>
            </a:p>
          </p:txBody>
        </p:sp>
      </p:grpSp>
      <p:grpSp>
        <p:nvGrpSpPr>
          <p:cNvPr id="141" name="Group 140">
            <a:extLst>
              <a:ext uri="{FF2B5EF4-FFF2-40B4-BE49-F238E27FC236}">
                <a16:creationId xmlns:a16="http://schemas.microsoft.com/office/drawing/2014/main" id="{8CD7CDC9-C651-9D50-2482-806EA5A1FE44}"/>
              </a:ext>
            </a:extLst>
          </p:cNvPr>
          <p:cNvGrpSpPr/>
          <p:nvPr/>
        </p:nvGrpSpPr>
        <p:grpSpPr>
          <a:xfrm>
            <a:off x="6214997" y="2461129"/>
            <a:ext cx="2178464" cy="1001631"/>
            <a:chOff x="8583849" y="1906181"/>
            <a:chExt cx="2934260" cy="1349137"/>
          </a:xfrm>
        </p:grpSpPr>
        <p:grpSp>
          <p:nvGrpSpPr>
            <p:cNvPr id="142" name="Group 141">
              <a:extLst>
                <a:ext uri="{FF2B5EF4-FFF2-40B4-BE49-F238E27FC236}">
                  <a16:creationId xmlns:a16="http://schemas.microsoft.com/office/drawing/2014/main" id="{D733E56A-17AF-F9C0-9B6F-62ADCFC036C2}"/>
                </a:ext>
              </a:extLst>
            </p:cNvPr>
            <p:cNvGrpSpPr/>
            <p:nvPr/>
          </p:nvGrpSpPr>
          <p:grpSpPr>
            <a:xfrm>
              <a:off x="8583849" y="1906181"/>
              <a:ext cx="2934260" cy="1349137"/>
              <a:chOff x="2799225" y="1528989"/>
              <a:chExt cx="4843224" cy="991572"/>
            </a:xfrm>
            <a:solidFill>
              <a:schemeClr val="accent1"/>
            </a:solidFill>
          </p:grpSpPr>
          <p:sp>
            <p:nvSpPr>
              <p:cNvPr id="144" name="Rectangle 143">
                <a:extLst>
                  <a:ext uri="{FF2B5EF4-FFF2-40B4-BE49-F238E27FC236}">
                    <a16:creationId xmlns:a16="http://schemas.microsoft.com/office/drawing/2014/main" id="{F33A798E-92CD-4D52-E9F0-C14D399FEFFD}"/>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solidFill>
                    <a:schemeClr val="tx1"/>
                  </a:solidFill>
                </a:endParaRPr>
              </a:p>
            </p:txBody>
          </p:sp>
          <p:sp>
            <p:nvSpPr>
              <p:cNvPr id="145" name="Parallelogram 144">
                <a:extLst>
                  <a:ext uri="{FF2B5EF4-FFF2-40B4-BE49-F238E27FC236}">
                    <a16:creationId xmlns:a16="http://schemas.microsoft.com/office/drawing/2014/main" id="{8EFCE9CE-8994-2325-1202-021AA7A4C3C2}"/>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p>
            </p:txBody>
          </p:sp>
          <p:sp>
            <p:nvSpPr>
              <p:cNvPr id="146" name="Parallelogram 145">
                <a:extLst>
                  <a:ext uri="{FF2B5EF4-FFF2-40B4-BE49-F238E27FC236}">
                    <a16:creationId xmlns:a16="http://schemas.microsoft.com/office/drawing/2014/main" id="{58C31054-E1D0-9607-84D4-6C026C23B81C}"/>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p>
            </p:txBody>
          </p:sp>
        </p:grpSp>
        <p:sp>
          <p:nvSpPr>
            <p:cNvPr id="143" name="TextBox 142">
              <a:extLst>
                <a:ext uri="{FF2B5EF4-FFF2-40B4-BE49-F238E27FC236}">
                  <a16:creationId xmlns:a16="http://schemas.microsoft.com/office/drawing/2014/main" id="{366F541C-6410-8086-FFAA-5704F3A1459B}"/>
                </a:ext>
              </a:extLst>
            </p:cNvPr>
            <p:cNvSpPr txBox="1"/>
            <p:nvPr/>
          </p:nvSpPr>
          <p:spPr>
            <a:xfrm>
              <a:off x="8787366" y="2503084"/>
              <a:ext cx="2005010" cy="414557"/>
            </a:xfrm>
            <a:prstGeom prst="rect">
              <a:avLst/>
            </a:prstGeom>
            <a:noFill/>
          </p:spPr>
          <p:txBody>
            <a:bodyPr wrap="square" rtlCol="0" anchor="ctr">
              <a:spAutoFit/>
            </a:bodyPr>
            <a:lstStyle/>
            <a:p>
              <a:pPr algn="ctr"/>
              <a:r>
                <a:rPr lang="es-ES_tradnl" sz="1400" b="1">
                  <a:solidFill>
                    <a:schemeClr val="bg1"/>
                  </a:solidFill>
                  <a:latin typeface="Arial" panose="020B0604020202020204" pitchFamily="34" charset="0"/>
                  <a:cs typeface="Arial" panose="020B0604020202020204" pitchFamily="34" charset="0"/>
                </a:rPr>
                <a:t>Desplazada</a:t>
              </a:r>
            </a:p>
          </p:txBody>
        </p:sp>
      </p:grpSp>
      <p:grpSp>
        <p:nvGrpSpPr>
          <p:cNvPr id="147" name="Group 146">
            <a:extLst>
              <a:ext uri="{FF2B5EF4-FFF2-40B4-BE49-F238E27FC236}">
                <a16:creationId xmlns:a16="http://schemas.microsoft.com/office/drawing/2014/main" id="{3A1323F9-A093-4277-50D5-A43472F29722}"/>
              </a:ext>
            </a:extLst>
          </p:cNvPr>
          <p:cNvGrpSpPr/>
          <p:nvPr/>
        </p:nvGrpSpPr>
        <p:grpSpPr>
          <a:xfrm>
            <a:off x="8583849" y="1365303"/>
            <a:ext cx="2178464" cy="1001631"/>
            <a:chOff x="8583849" y="1906181"/>
            <a:chExt cx="2934260" cy="1349137"/>
          </a:xfrm>
        </p:grpSpPr>
        <p:grpSp>
          <p:nvGrpSpPr>
            <p:cNvPr id="148" name="Group 147">
              <a:extLst>
                <a:ext uri="{FF2B5EF4-FFF2-40B4-BE49-F238E27FC236}">
                  <a16:creationId xmlns:a16="http://schemas.microsoft.com/office/drawing/2014/main" id="{D83EBC9F-2A1D-189F-F156-267850B67FA9}"/>
                </a:ext>
              </a:extLst>
            </p:cNvPr>
            <p:cNvGrpSpPr/>
            <p:nvPr/>
          </p:nvGrpSpPr>
          <p:grpSpPr>
            <a:xfrm>
              <a:off x="8583849" y="1906181"/>
              <a:ext cx="2934260" cy="1349137"/>
              <a:chOff x="2799225" y="1528989"/>
              <a:chExt cx="4843224" cy="991572"/>
            </a:xfrm>
            <a:solidFill>
              <a:schemeClr val="accent1"/>
            </a:solidFill>
          </p:grpSpPr>
          <p:sp>
            <p:nvSpPr>
              <p:cNvPr id="150" name="Rectangle 149">
                <a:extLst>
                  <a:ext uri="{FF2B5EF4-FFF2-40B4-BE49-F238E27FC236}">
                    <a16:creationId xmlns:a16="http://schemas.microsoft.com/office/drawing/2014/main" id="{73C2484F-706D-E037-BCCE-DCBFFDA09FF8}"/>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solidFill>
                    <a:schemeClr val="tx1"/>
                  </a:solidFill>
                </a:endParaRPr>
              </a:p>
            </p:txBody>
          </p:sp>
          <p:sp>
            <p:nvSpPr>
              <p:cNvPr id="151" name="Parallelogram 150">
                <a:extLst>
                  <a:ext uri="{FF2B5EF4-FFF2-40B4-BE49-F238E27FC236}">
                    <a16:creationId xmlns:a16="http://schemas.microsoft.com/office/drawing/2014/main" id="{95E90AB5-3FD2-E880-21B9-9E5A20D32E5A}"/>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p>
            </p:txBody>
          </p:sp>
          <p:sp>
            <p:nvSpPr>
              <p:cNvPr id="152" name="Parallelogram 151">
                <a:extLst>
                  <a:ext uri="{FF2B5EF4-FFF2-40B4-BE49-F238E27FC236}">
                    <a16:creationId xmlns:a16="http://schemas.microsoft.com/office/drawing/2014/main" id="{315E629A-7B43-AF33-7F10-0DC593975B2B}"/>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p>
            </p:txBody>
          </p:sp>
        </p:grpSp>
        <p:sp>
          <p:nvSpPr>
            <p:cNvPr id="149" name="TextBox 148">
              <a:extLst>
                <a:ext uri="{FF2B5EF4-FFF2-40B4-BE49-F238E27FC236}">
                  <a16:creationId xmlns:a16="http://schemas.microsoft.com/office/drawing/2014/main" id="{A7F52939-E50B-074D-D27F-C56109912BF4}"/>
                </a:ext>
              </a:extLst>
            </p:cNvPr>
            <p:cNvSpPr txBox="1"/>
            <p:nvPr/>
          </p:nvSpPr>
          <p:spPr>
            <a:xfrm>
              <a:off x="8787366" y="2503084"/>
              <a:ext cx="2005010" cy="414557"/>
            </a:xfrm>
            <a:prstGeom prst="rect">
              <a:avLst/>
            </a:prstGeom>
            <a:noFill/>
          </p:spPr>
          <p:txBody>
            <a:bodyPr wrap="square" rtlCol="0" anchor="ctr">
              <a:spAutoFit/>
            </a:bodyPr>
            <a:lstStyle/>
            <a:p>
              <a:pPr algn="ctr"/>
              <a:r>
                <a:rPr lang="es-ES_tradnl" sz="1400" b="1">
                  <a:solidFill>
                    <a:schemeClr val="bg1"/>
                  </a:solidFill>
                  <a:latin typeface="Arial" panose="020B0604020202020204" pitchFamily="34" charset="0"/>
                  <a:cs typeface="Arial" panose="020B0604020202020204" pitchFamily="34" charset="0"/>
                </a:rPr>
                <a:t>Angustia</a:t>
              </a:r>
            </a:p>
          </p:txBody>
        </p:sp>
      </p:grpSp>
      <p:grpSp>
        <p:nvGrpSpPr>
          <p:cNvPr id="153" name="Group 152">
            <a:extLst>
              <a:ext uri="{FF2B5EF4-FFF2-40B4-BE49-F238E27FC236}">
                <a16:creationId xmlns:a16="http://schemas.microsoft.com/office/drawing/2014/main" id="{05568D72-D96A-8FC3-89E1-F3A6F2C55E54}"/>
              </a:ext>
            </a:extLst>
          </p:cNvPr>
          <p:cNvGrpSpPr/>
          <p:nvPr/>
        </p:nvGrpSpPr>
        <p:grpSpPr>
          <a:xfrm>
            <a:off x="6214997" y="1335610"/>
            <a:ext cx="2178464" cy="1001631"/>
            <a:chOff x="8583849" y="1906181"/>
            <a:chExt cx="2934260" cy="1349137"/>
          </a:xfrm>
        </p:grpSpPr>
        <p:grpSp>
          <p:nvGrpSpPr>
            <p:cNvPr id="154" name="Group 153">
              <a:extLst>
                <a:ext uri="{FF2B5EF4-FFF2-40B4-BE49-F238E27FC236}">
                  <a16:creationId xmlns:a16="http://schemas.microsoft.com/office/drawing/2014/main" id="{8329D2C8-C2C7-6EC4-9FCE-05D8C072005A}"/>
                </a:ext>
              </a:extLst>
            </p:cNvPr>
            <p:cNvGrpSpPr/>
            <p:nvPr/>
          </p:nvGrpSpPr>
          <p:grpSpPr>
            <a:xfrm>
              <a:off x="8583849" y="1906181"/>
              <a:ext cx="2934260" cy="1349137"/>
              <a:chOff x="2799225" y="1528989"/>
              <a:chExt cx="4843224" cy="991572"/>
            </a:xfrm>
            <a:solidFill>
              <a:schemeClr val="accent1"/>
            </a:solidFill>
          </p:grpSpPr>
          <p:sp>
            <p:nvSpPr>
              <p:cNvPr id="156" name="Rectangle 155">
                <a:extLst>
                  <a:ext uri="{FF2B5EF4-FFF2-40B4-BE49-F238E27FC236}">
                    <a16:creationId xmlns:a16="http://schemas.microsoft.com/office/drawing/2014/main" id="{9564FDC2-3652-CE6B-60EA-02996DF6BBFE}"/>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solidFill>
                    <a:schemeClr val="tx1"/>
                  </a:solidFill>
                </a:endParaRPr>
              </a:p>
            </p:txBody>
          </p:sp>
          <p:sp>
            <p:nvSpPr>
              <p:cNvPr id="157" name="Parallelogram 156">
                <a:extLst>
                  <a:ext uri="{FF2B5EF4-FFF2-40B4-BE49-F238E27FC236}">
                    <a16:creationId xmlns:a16="http://schemas.microsoft.com/office/drawing/2014/main" id="{DB807C25-4EF3-444F-84B3-D6C83ADB6EA5}"/>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p>
            </p:txBody>
          </p:sp>
          <p:sp>
            <p:nvSpPr>
              <p:cNvPr id="158" name="Parallelogram 157">
                <a:extLst>
                  <a:ext uri="{FF2B5EF4-FFF2-40B4-BE49-F238E27FC236}">
                    <a16:creationId xmlns:a16="http://schemas.microsoft.com/office/drawing/2014/main" id="{566973E7-AECE-EB2E-8055-FDF68CC19F74}"/>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p>
            </p:txBody>
          </p:sp>
        </p:grpSp>
        <p:sp>
          <p:nvSpPr>
            <p:cNvPr id="155" name="TextBox 154">
              <a:extLst>
                <a:ext uri="{FF2B5EF4-FFF2-40B4-BE49-F238E27FC236}">
                  <a16:creationId xmlns:a16="http://schemas.microsoft.com/office/drawing/2014/main" id="{80C36B1D-706D-9E8F-6F13-371E6F358C56}"/>
                </a:ext>
              </a:extLst>
            </p:cNvPr>
            <p:cNvSpPr txBox="1"/>
            <p:nvPr/>
          </p:nvSpPr>
          <p:spPr>
            <a:xfrm>
              <a:off x="8787366" y="2503084"/>
              <a:ext cx="2005010" cy="414557"/>
            </a:xfrm>
            <a:prstGeom prst="rect">
              <a:avLst/>
            </a:prstGeom>
            <a:noFill/>
          </p:spPr>
          <p:txBody>
            <a:bodyPr wrap="square" rtlCol="0" anchor="ctr">
              <a:spAutoFit/>
            </a:bodyPr>
            <a:lstStyle/>
            <a:p>
              <a:pPr algn="ctr"/>
              <a:r>
                <a:rPr lang="es-ES_tradnl" sz="1400" b="1">
                  <a:solidFill>
                    <a:schemeClr val="bg1"/>
                  </a:solidFill>
                  <a:latin typeface="Arial" panose="020B0604020202020204" pitchFamily="34" charset="0"/>
                  <a:cs typeface="Arial" panose="020B0604020202020204" pitchFamily="34" charset="0"/>
                </a:rPr>
                <a:t>Edad: 12 años</a:t>
              </a:r>
            </a:p>
          </p:txBody>
        </p:sp>
      </p:grpSp>
      <p:sp>
        <p:nvSpPr>
          <p:cNvPr id="8" name="Title 1">
            <a:extLst>
              <a:ext uri="{FF2B5EF4-FFF2-40B4-BE49-F238E27FC236}">
                <a16:creationId xmlns:a16="http://schemas.microsoft.com/office/drawing/2014/main" id="{179FE85D-4973-6B76-F362-E9229225F989}"/>
              </a:ext>
            </a:extLst>
          </p:cNvPr>
          <p:cNvSpPr>
            <a:spLocks noGrp="1"/>
          </p:cNvSpPr>
          <p:nvPr>
            <p:ph type="title"/>
          </p:nvPr>
        </p:nvSpPr>
        <p:spPr>
          <a:xfrm>
            <a:off x="838200" y="120516"/>
            <a:ext cx="10515600" cy="868968"/>
          </a:xfrm>
        </p:spPr>
        <p:txBody>
          <a:bodyPr/>
          <a:lstStyle/>
          <a:p>
            <a:r>
              <a:rPr lang="es-ES_tradnl"/>
              <a:t>Análisis de riesgos para la protección de la infancia</a:t>
            </a:r>
          </a:p>
        </p:txBody>
      </p:sp>
      <p:sp>
        <p:nvSpPr>
          <p:cNvPr id="9" name="TextBox 4">
            <a:extLst>
              <a:ext uri="{FF2B5EF4-FFF2-40B4-BE49-F238E27FC236}">
                <a16:creationId xmlns:a16="http://schemas.microsoft.com/office/drawing/2014/main" id="{E4C0B255-66B3-43FE-CE17-38825BA259A0}"/>
              </a:ext>
            </a:extLst>
          </p:cNvPr>
          <p:cNvSpPr txBox="1"/>
          <p:nvPr/>
        </p:nvSpPr>
        <p:spPr>
          <a:xfrm>
            <a:off x="159190" y="-79539"/>
            <a:ext cx="2008893" cy="400110"/>
          </a:xfrm>
          <a:prstGeom prst="rect">
            <a:avLst/>
          </a:prstGeom>
          <a:noFill/>
        </p:spPr>
        <p:txBody>
          <a:bodyPr wrap="square" rtlCol="0">
            <a:spAutoFit/>
          </a:bodyPr>
          <a:lstStyle/>
          <a:p>
            <a:r>
              <a:rPr lang="es-ES_tradnl" sz="2000" b="1" dirty="0">
                <a:highlight>
                  <a:srgbClr val="FFFF00"/>
                </a:highlight>
                <a:latin typeface="Arial" panose="020B0604020202020204" pitchFamily="34" charset="0"/>
                <a:cs typeface="Arial" panose="020B0604020202020204" pitchFamily="34" charset="0"/>
              </a:rPr>
              <a:t>ADAPTAR</a:t>
            </a:r>
          </a:p>
        </p:txBody>
      </p:sp>
    </p:spTree>
    <p:extLst>
      <p:ext uri="{BB962C8B-B14F-4D97-AF65-F5344CB8AC3E}">
        <p14:creationId xmlns:p14="http://schemas.microsoft.com/office/powerpoint/2010/main" val="337648882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BC4D8FF1-9F49-860A-2909-88BD06F0861A}"/>
              </a:ext>
            </a:extLst>
          </p:cNvPr>
          <p:cNvSpPr txBox="1"/>
          <p:nvPr/>
        </p:nvSpPr>
        <p:spPr>
          <a:xfrm>
            <a:off x="1163637" y="2479449"/>
            <a:ext cx="2008893" cy="707886"/>
          </a:xfrm>
          <a:prstGeom prst="rect">
            <a:avLst/>
          </a:prstGeom>
          <a:noFill/>
        </p:spPr>
        <p:txBody>
          <a:bodyPr wrap="square" rtlCol="0">
            <a:spAutoFit/>
          </a:bodyPr>
          <a:lstStyle/>
          <a:p>
            <a:r>
              <a:rPr lang="es-ES_tradnl" sz="2000" b="1">
                <a:latin typeface="Arial" panose="020B0604020202020204" pitchFamily="34" charset="0"/>
                <a:cs typeface="Arial" panose="020B0604020202020204" pitchFamily="34" charset="0"/>
              </a:rPr>
              <a:t>FACTORES DE RIESGO</a:t>
            </a:r>
          </a:p>
        </p:txBody>
      </p:sp>
      <p:sp>
        <p:nvSpPr>
          <p:cNvPr id="8" name="TextBox 7">
            <a:extLst>
              <a:ext uri="{FF2B5EF4-FFF2-40B4-BE49-F238E27FC236}">
                <a16:creationId xmlns:a16="http://schemas.microsoft.com/office/drawing/2014/main" id="{3F15B5E3-4C28-8F5D-E267-DE28BA5399E3}"/>
              </a:ext>
            </a:extLst>
          </p:cNvPr>
          <p:cNvSpPr txBox="1"/>
          <p:nvPr/>
        </p:nvSpPr>
        <p:spPr>
          <a:xfrm>
            <a:off x="1163637" y="4052577"/>
            <a:ext cx="2008893" cy="707886"/>
          </a:xfrm>
          <a:prstGeom prst="rect">
            <a:avLst/>
          </a:prstGeom>
          <a:noFill/>
        </p:spPr>
        <p:txBody>
          <a:bodyPr wrap="square" rtlCol="0">
            <a:spAutoFit/>
          </a:bodyPr>
          <a:lstStyle/>
          <a:p>
            <a:r>
              <a:rPr lang="es-ES_tradnl" sz="2000" b="1">
                <a:latin typeface="Arial" panose="020B0604020202020204" pitchFamily="34" charset="0"/>
                <a:cs typeface="Arial" panose="020B0604020202020204" pitchFamily="34" charset="0"/>
              </a:rPr>
              <a:t>FACTORES DE PROTECCIÓN</a:t>
            </a:r>
          </a:p>
        </p:txBody>
      </p:sp>
      <p:sp>
        <p:nvSpPr>
          <p:cNvPr id="9" name="Rectangle: Rounded Corners 8">
            <a:extLst>
              <a:ext uri="{FF2B5EF4-FFF2-40B4-BE49-F238E27FC236}">
                <a16:creationId xmlns:a16="http://schemas.microsoft.com/office/drawing/2014/main" id="{CA24EC80-AEED-7EDE-D9C1-2B5EC741B9FD}"/>
              </a:ext>
            </a:extLst>
          </p:cNvPr>
          <p:cNvSpPr/>
          <p:nvPr/>
        </p:nvSpPr>
        <p:spPr>
          <a:xfrm>
            <a:off x="940280" y="3535050"/>
            <a:ext cx="9973445" cy="142471"/>
          </a:xfrm>
          <a:prstGeom prst="roundRect">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2400">
              <a:solidFill>
                <a:schemeClr val="bg1"/>
              </a:solidFill>
              <a:latin typeface="Arial" panose="020B0604020202020204" pitchFamily="34" charset="0"/>
              <a:cs typeface="Arial" panose="020B0604020202020204" pitchFamily="34" charset="0"/>
            </a:endParaRPr>
          </a:p>
        </p:txBody>
      </p:sp>
      <p:grpSp>
        <p:nvGrpSpPr>
          <p:cNvPr id="11" name="Group 10">
            <a:extLst>
              <a:ext uri="{FF2B5EF4-FFF2-40B4-BE49-F238E27FC236}">
                <a16:creationId xmlns:a16="http://schemas.microsoft.com/office/drawing/2014/main" id="{1B44BD36-4337-9E28-CA3C-9DCCB689B9EB}"/>
              </a:ext>
            </a:extLst>
          </p:cNvPr>
          <p:cNvGrpSpPr/>
          <p:nvPr/>
        </p:nvGrpSpPr>
        <p:grpSpPr>
          <a:xfrm>
            <a:off x="6407601" y="3846890"/>
            <a:ext cx="1867715" cy="2765879"/>
            <a:chOff x="6542377" y="3389788"/>
            <a:chExt cx="1867715" cy="2765879"/>
          </a:xfrm>
          <a:solidFill>
            <a:schemeClr val="accent6">
              <a:lumMod val="60000"/>
              <a:lumOff val="40000"/>
            </a:schemeClr>
          </a:solidFill>
        </p:grpSpPr>
        <p:grpSp>
          <p:nvGrpSpPr>
            <p:cNvPr id="12" name="Group 11">
              <a:extLst>
                <a:ext uri="{FF2B5EF4-FFF2-40B4-BE49-F238E27FC236}">
                  <a16:creationId xmlns:a16="http://schemas.microsoft.com/office/drawing/2014/main" id="{8A34C5D4-0E55-D273-DC18-DC39DCB4729D}"/>
                </a:ext>
              </a:extLst>
            </p:cNvPr>
            <p:cNvGrpSpPr/>
            <p:nvPr/>
          </p:nvGrpSpPr>
          <p:grpSpPr>
            <a:xfrm>
              <a:off x="6542377" y="3389788"/>
              <a:ext cx="1867715" cy="2765879"/>
              <a:chOff x="6275864" y="3222632"/>
              <a:chExt cx="2080765" cy="3081378"/>
            </a:xfrm>
            <a:grpFill/>
          </p:grpSpPr>
          <p:sp>
            <p:nvSpPr>
              <p:cNvPr id="14" name="Oval 13">
                <a:extLst>
                  <a:ext uri="{FF2B5EF4-FFF2-40B4-BE49-F238E27FC236}">
                    <a16:creationId xmlns:a16="http://schemas.microsoft.com/office/drawing/2014/main" id="{D6BDBA56-D3CA-2DE2-2535-8BFC71F140B7}"/>
                  </a:ext>
                </a:extLst>
              </p:cNvPr>
              <p:cNvSpPr/>
              <p:nvPr/>
            </p:nvSpPr>
            <p:spPr>
              <a:xfrm>
                <a:off x="6879614" y="3222632"/>
                <a:ext cx="868194" cy="86819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nvGrpSpPr>
              <p:cNvPr id="18" name="Group 17">
                <a:extLst>
                  <a:ext uri="{FF2B5EF4-FFF2-40B4-BE49-F238E27FC236}">
                    <a16:creationId xmlns:a16="http://schemas.microsoft.com/office/drawing/2014/main" id="{D7589D34-6D10-ACAF-9B37-B29BC5D7183C}"/>
                  </a:ext>
                </a:extLst>
              </p:cNvPr>
              <p:cNvGrpSpPr/>
              <p:nvPr/>
            </p:nvGrpSpPr>
            <p:grpSpPr>
              <a:xfrm>
                <a:off x="6275864" y="3233777"/>
                <a:ext cx="2080765" cy="3070233"/>
                <a:chOff x="6131774" y="3095705"/>
                <a:chExt cx="2342385" cy="3456261"/>
              </a:xfrm>
              <a:grpFill/>
            </p:grpSpPr>
            <p:sp>
              <p:nvSpPr>
                <p:cNvPr id="19" name="Rectangle: Rounded Corners 18">
                  <a:extLst>
                    <a:ext uri="{FF2B5EF4-FFF2-40B4-BE49-F238E27FC236}">
                      <a16:creationId xmlns:a16="http://schemas.microsoft.com/office/drawing/2014/main" id="{E9CDCE81-48C9-0453-7189-61E2F324B2BC}"/>
                    </a:ext>
                  </a:extLst>
                </p:cNvPr>
                <p:cNvSpPr/>
                <p:nvPr/>
              </p:nvSpPr>
              <p:spPr>
                <a:xfrm>
                  <a:off x="6837950" y="4251503"/>
                  <a:ext cx="906678" cy="1189003"/>
                </a:xfrm>
                <a:prstGeom prst="roundRect">
                  <a:avLst>
                    <a:gd name="adj"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2" name="Rectangle: Rounded Corners 21">
                  <a:extLst>
                    <a:ext uri="{FF2B5EF4-FFF2-40B4-BE49-F238E27FC236}">
                      <a16:creationId xmlns:a16="http://schemas.microsoft.com/office/drawing/2014/main" id="{264B77D5-9386-A15E-DE57-FF48836D1182}"/>
                    </a:ext>
                  </a:extLst>
                </p:cNvPr>
                <p:cNvSpPr/>
                <p:nvPr/>
              </p:nvSpPr>
              <p:spPr>
                <a:xfrm rot="2358309">
                  <a:off x="6683264" y="4857233"/>
                  <a:ext cx="417071" cy="114934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3" name="Rectangle: Rounded Corners 22">
                  <a:extLst>
                    <a:ext uri="{FF2B5EF4-FFF2-40B4-BE49-F238E27FC236}">
                      <a16:creationId xmlns:a16="http://schemas.microsoft.com/office/drawing/2014/main" id="{13E20EA1-98F5-0E59-4174-197C1802F391}"/>
                    </a:ext>
                  </a:extLst>
                </p:cNvPr>
                <p:cNvSpPr/>
                <p:nvPr/>
              </p:nvSpPr>
              <p:spPr>
                <a:xfrm rot="9538565">
                  <a:off x="7532715" y="5053814"/>
                  <a:ext cx="403525" cy="1498152"/>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4" name="Rectangle: Rounded Corners 23">
                  <a:extLst>
                    <a:ext uri="{FF2B5EF4-FFF2-40B4-BE49-F238E27FC236}">
                      <a16:creationId xmlns:a16="http://schemas.microsoft.com/office/drawing/2014/main" id="{81AA9A6E-D60F-0FD1-EAA2-D4EDC4CF61BD}"/>
                    </a:ext>
                  </a:extLst>
                </p:cNvPr>
                <p:cNvSpPr/>
                <p:nvPr/>
              </p:nvSpPr>
              <p:spPr>
                <a:xfrm rot="10441727">
                  <a:off x="6466525" y="5566826"/>
                  <a:ext cx="412721" cy="96608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5" name="Rectangle: Rounded Corners 24">
                  <a:extLst>
                    <a:ext uri="{FF2B5EF4-FFF2-40B4-BE49-F238E27FC236}">
                      <a16:creationId xmlns:a16="http://schemas.microsoft.com/office/drawing/2014/main" id="{43989D36-4185-BBC9-6579-C94636019759}"/>
                    </a:ext>
                  </a:extLst>
                </p:cNvPr>
                <p:cNvSpPr/>
                <p:nvPr/>
              </p:nvSpPr>
              <p:spPr>
                <a:xfrm rot="21202754">
                  <a:off x="7927941" y="3095705"/>
                  <a:ext cx="389349" cy="97050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6" name="Rectangle: Rounded Corners 25">
                  <a:extLst>
                    <a:ext uri="{FF2B5EF4-FFF2-40B4-BE49-F238E27FC236}">
                      <a16:creationId xmlns:a16="http://schemas.microsoft.com/office/drawing/2014/main" id="{9B14773A-F52E-6185-17AA-5AB153DD62CB}"/>
                    </a:ext>
                  </a:extLst>
                </p:cNvPr>
                <p:cNvSpPr/>
                <p:nvPr/>
              </p:nvSpPr>
              <p:spPr>
                <a:xfrm rot="2846291">
                  <a:off x="7655283" y="3612100"/>
                  <a:ext cx="417128" cy="1220625"/>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7" name="Rectangle: Rounded Corners 26">
                  <a:extLst>
                    <a:ext uri="{FF2B5EF4-FFF2-40B4-BE49-F238E27FC236}">
                      <a16:creationId xmlns:a16="http://schemas.microsoft.com/office/drawing/2014/main" id="{4828DA0A-F2DE-1B2F-08CB-ED32A37B71E9}"/>
                    </a:ext>
                  </a:extLst>
                </p:cNvPr>
                <p:cNvSpPr/>
                <p:nvPr/>
              </p:nvSpPr>
              <p:spPr>
                <a:xfrm rot="7497251">
                  <a:off x="6458770" y="3665817"/>
                  <a:ext cx="418716" cy="107270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8" name="Rectangle: Rounded Corners 27">
                  <a:extLst>
                    <a:ext uri="{FF2B5EF4-FFF2-40B4-BE49-F238E27FC236}">
                      <a16:creationId xmlns:a16="http://schemas.microsoft.com/office/drawing/2014/main" id="{8196F55B-3A75-7FBC-D8EA-0B8B47A2B017}"/>
                    </a:ext>
                  </a:extLst>
                </p:cNvPr>
                <p:cNvSpPr/>
                <p:nvPr/>
              </p:nvSpPr>
              <p:spPr>
                <a:xfrm rot="461185">
                  <a:off x="6232794" y="3158218"/>
                  <a:ext cx="397535" cy="102195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grpSp>
        <p:pic>
          <p:nvPicPr>
            <p:cNvPr id="13" name="Graphic 12" descr="Water with solid fill">
              <a:extLst>
                <a:ext uri="{FF2B5EF4-FFF2-40B4-BE49-F238E27FC236}">
                  <a16:creationId xmlns:a16="http://schemas.microsoft.com/office/drawing/2014/main" id="{C4F18BE1-2DF6-717C-8EAD-623D3A45D6B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628170" y="3530974"/>
              <a:ext cx="200226" cy="200226"/>
            </a:xfrm>
            <a:prstGeom prst="rect">
              <a:avLst/>
            </a:prstGeom>
          </p:spPr>
        </p:pic>
      </p:grpSp>
      <p:grpSp>
        <p:nvGrpSpPr>
          <p:cNvPr id="29" name="Group 28">
            <a:extLst>
              <a:ext uri="{FF2B5EF4-FFF2-40B4-BE49-F238E27FC236}">
                <a16:creationId xmlns:a16="http://schemas.microsoft.com/office/drawing/2014/main" id="{D55D8C15-2A30-C9C3-6182-EEF806C5F34D}"/>
              </a:ext>
            </a:extLst>
          </p:cNvPr>
          <p:cNvGrpSpPr/>
          <p:nvPr/>
        </p:nvGrpSpPr>
        <p:grpSpPr>
          <a:xfrm>
            <a:off x="3885441" y="3908737"/>
            <a:ext cx="2178464" cy="1001631"/>
            <a:chOff x="5182484" y="4377092"/>
            <a:chExt cx="2934260" cy="1349137"/>
          </a:xfrm>
        </p:grpSpPr>
        <p:grpSp>
          <p:nvGrpSpPr>
            <p:cNvPr id="30" name="Group 29">
              <a:extLst>
                <a:ext uri="{FF2B5EF4-FFF2-40B4-BE49-F238E27FC236}">
                  <a16:creationId xmlns:a16="http://schemas.microsoft.com/office/drawing/2014/main" id="{739978F4-725D-2DFC-20D1-7792563DA505}"/>
                </a:ext>
              </a:extLst>
            </p:cNvPr>
            <p:cNvGrpSpPr/>
            <p:nvPr/>
          </p:nvGrpSpPr>
          <p:grpSpPr>
            <a:xfrm>
              <a:off x="5182484" y="4377092"/>
              <a:ext cx="2934260" cy="1349137"/>
              <a:chOff x="2799225" y="1528989"/>
              <a:chExt cx="4843224" cy="991572"/>
            </a:xfrm>
            <a:solidFill>
              <a:schemeClr val="accent5"/>
            </a:solidFill>
          </p:grpSpPr>
          <p:sp>
            <p:nvSpPr>
              <p:cNvPr id="32" name="Rectangle 31">
                <a:extLst>
                  <a:ext uri="{FF2B5EF4-FFF2-40B4-BE49-F238E27FC236}">
                    <a16:creationId xmlns:a16="http://schemas.microsoft.com/office/drawing/2014/main" id="{C5C36C77-AF87-4B8B-F6AD-8B2E21E51F04}"/>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solidFill>
                    <a:schemeClr val="tx1"/>
                  </a:solidFill>
                </a:endParaRPr>
              </a:p>
            </p:txBody>
          </p:sp>
          <p:sp>
            <p:nvSpPr>
              <p:cNvPr id="33" name="Parallelogram 32">
                <a:extLst>
                  <a:ext uri="{FF2B5EF4-FFF2-40B4-BE49-F238E27FC236}">
                    <a16:creationId xmlns:a16="http://schemas.microsoft.com/office/drawing/2014/main" id="{17BAFCF1-743C-4BB7-9A63-1529FD0848C5}"/>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p>
            </p:txBody>
          </p:sp>
          <p:sp>
            <p:nvSpPr>
              <p:cNvPr id="34" name="Parallelogram 33">
                <a:extLst>
                  <a:ext uri="{FF2B5EF4-FFF2-40B4-BE49-F238E27FC236}">
                    <a16:creationId xmlns:a16="http://schemas.microsoft.com/office/drawing/2014/main" id="{93C88907-1AFC-116D-3882-C0A9AE688745}"/>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p>
            </p:txBody>
          </p:sp>
        </p:grpSp>
        <p:sp>
          <p:nvSpPr>
            <p:cNvPr id="31" name="TextBox 30">
              <a:extLst>
                <a:ext uri="{FF2B5EF4-FFF2-40B4-BE49-F238E27FC236}">
                  <a16:creationId xmlns:a16="http://schemas.microsoft.com/office/drawing/2014/main" id="{308A6865-D2E2-8E4B-5AB6-F43CB5034BC9}"/>
                </a:ext>
              </a:extLst>
            </p:cNvPr>
            <p:cNvSpPr txBox="1"/>
            <p:nvPr/>
          </p:nvSpPr>
          <p:spPr>
            <a:xfrm>
              <a:off x="5248386" y="4679579"/>
              <a:ext cx="2289744" cy="994937"/>
            </a:xfrm>
            <a:prstGeom prst="rect">
              <a:avLst/>
            </a:prstGeom>
            <a:noFill/>
          </p:spPr>
          <p:txBody>
            <a:bodyPr wrap="square" rtlCol="0">
              <a:spAutoFit/>
            </a:bodyPr>
            <a:lstStyle/>
            <a:p>
              <a:pPr algn="ctr"/>
              <a:r>
                <a:rPr lang="es-ES_tradnl" sz="1400" b="1" dirty="0">
                  <a:solidFill>
                    <a:schemeClr val="bg1"/>
                  </a:solidFill>
                  <a:latin typeface="Arial" panose="020B0604020202020204" pitchFamily="34" charset="0"/>
                  <a:cs typeface="Arial" panose="020B0604020202020204" pitchFamily="34" charset="0"/>
                </a:rPr>
                <a:t>Inteligente, aprende con facilidad</a:t>
              </a:r>
            </a:p>
          </p:txBody>
        </p:sp>
      </p:grpSp>
      <p:grpSp>
        <p:nvGrpSpPr>
          <p:cNvPr id="35" name="Group 34">
            <a:extLst>
              <a:ext uri="{FF2B5EF4-FFF2-40B4-BE49-F238E27FC236}">
                <a16:creationId xmlns:a16="http://schemas.microsoft.com/office/drawing/2014/main" id="{679A2421-C4A9-9378-29F2-E05668087591}"/>
              </a:ext>
            </a:extLst>
          </p:cNvPr>
          <p:cNvGrpSpPr/>
          <p:nvPr/>
        </p:nvGrpSpPr>
        <p:grpSpPr>
          <a:xfrm>
            <a:off x="8583849" y="3886010"/>
            <a:ext cx="2178464" cy="1001631"/>
            <a:chOff x="8583849" y="4353499"/>
            <a:chExt cx="2934260" cy="1349137"/>
          </a:xfrm>
        </p:grpSpPr>
        <p:grpSp>
          <p:nvGrpSpPr>
            <p:cNvPr id="36" name="Group 35">
              <a:extLst>
                <a:ext uri="{FF2B5EF4-FFF2-40B4-BE49-F238E27FC236}">
                  <a16:creationId xmlns:a16="http://schemas.microsoft.com/office/drawing/2014/main" id="{07909E0C-618E-C4C9-C58D-F8320EC600AB}"/>
                </a:ext>
              </a:extLst>
            </p:cNvPr>
            <p:cNvGrpSpPr/>
            <p:nvPr/>
          </p:nvGrpSpPr>
          <p:grpSpPr>
            <a:xfrm>
              <a:off x="8583849" y="4353499"/>
              <a:ext cx="2934260" cy="1349137"/>
              <a:chOff x="2799225" y="1528989"/>
              <a:chExt cx="4843224" cy="991572"/>
            </a:xfrm>
            <a:solidFill>
              <a:schemeClr val="accent3"/>
            </a:solidFill>
          </p:grpSpPr>
          <p:sp>
            <p:nvSpPr>
              <p:cNvPr id="38" name="Rectangle 37">
                <a:extLst>
                  <a:ext uri="{FF2B5EF4-FFF2-40B4-BE49-F238E27FC236}">
                    <a16:creationId xmlns:a16="http://schemas.microsoft.com/office/drawing/2014/main" id="{DBD7484E-247F-6B86-AB5E-A41D9ACAFE50}"/>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solidFill>
                    <a:schemeClr val="tx1"/>
                  </a:solidFill>
                </a:endParaRPr>
              </a:p>
            </p:txBody>
          </p:sp>
          <p:sp>
            <p:nvSpPr>
              <p:cNvPr id="39" name="Parallelogram 38">
                <a:extLst>
                  <a:ext uri="{FF2B5EF4-FFF2-40B4-BE49-F238E27FC236}">
                    <a16:creationId xmlns:a16="http://schemas.microsoft.com/office/drawing/2014/main" id="{5CA04630-19FF-7F36-DEAF-410AB454D3D0}"/>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p>
            </p:txBody>
          </p:sp>
          <p:sp>
            <p:nvSpPr>
              <p:cNvPr id="40" name="Parallelogram 39">
                <a:extLst>
                  <a:ext uri="{FF2B5EF4-FFF2-40B4-BE49-F238E27FC236}">
                    <a16:creationId xmlns:a16="http://schemas.microsoft.com/office/drawing/2014/main" id="{09A6CE33-94DF-A638-BEDB-211EC4090BB4}"/>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p>
            </p:txBody>
          </p:sp>
        </p:grpSp>
        <p:sp>
          <p:nvSpPr>
            <p:cNvPr id="37" name="TextBox 36">
              <a:extLst>
                <a:ext uri="{FF2B5EF4-FFF2-40B4-BE49-F238E27FC236}">
                  <a16:creationId xmlns:a16="http://schemas.microsoft.com/office/drawing/2014/main" id="{36F2DA8C-E1C8-B43B-6B1C-37954F4AC6B4}"/>
                </a:ext>
              </a:extLst>
            </p:cNvPr>
            <p:cNvSpPr txBox="1"/>
            <p:nvPr/>
          </p:nvSpPr>
          <p:spPr>
            <a:xfrm>
              <a:off x="8685609" y="4808268"/>
              <a:ext cx="2208522" cy="704746"/>
            </a:xfrm>
            <a:prstGeom prst="rect">
              <a:avLst/>
            </a:prstGeom>
            <a:noFill/>
          </p:spPr>
          <p:txBody>
            <a:bodyPr wrap="square" rtlCol="0">
              <a:spAutoFit/>
            </a:bodyPr>
            <a:lstStyle/>
            <a:p>
              <a:pPr algn="ctr"/>
              <a:r>
                <a:rPr lang="es-ES_tradnl" sz="1400" b="1" dirty="0">
                  <a:solidFill>
                    <a:schemeClr val="bg1"/>
                  </a:solidFill>
                  <a:latin typeface="Arial" panose="020B0604020202020204" pitchFamily="34" charset="0"/>
                  <a:cs typeface="Arial" panose="020B0604020202020204" pitchFamily="34" charset="0"/>
                </a:rPr>
                <a:t>Personal del Centro de Apoyo</a:t>
              </a:r>
            </a:p>
          </p:txBody>
        </p:sp>
      </p:grpSp>
      <p:grpSp>
        <p:nvGrpSpPr>
          <p:cNvPr id="41" name="Group 40">
            <a:extLst>
              <a:ext uri="{FF2B5EF4-FFF2-40B4-BE49-F238E27FC236}">
                <a16:creationId xmlns:a16="http://schemas.microsoft.com/office/drawing/2014/main" id="{B2B3D844-C159-EF0A-67F4-5D9E3C862AE9}"/>
              </a:ext>
            </a:extLst>
          </p:cNvPr>
          <p:cNvGrpSpPr/>
          <p:nvPr/>
        </p:nvGrpSpPr>
        <p:grpSpPr>
          <a:xfrm>
            <a:off x="3885441" y="2400424"/>
            <a:ext cx="2178464" cy="1001631"/>
            <a:chOff x="5182484" y="1929774"/>
            <a:chExt cx="2934260" cy="1349137"/>
          </a:xfrm>
        </p:grpSpPr>
        <p:grpSp>
          <p:nvGrpSpPr>
            <p:cNvPr id="42" name="Group 41">
              <a:extLst>
                <a:ext uri="{FF2B5EF4-FFF2-40B4-BE49-F238E27FC236}">
                  <a16:creationId xmlns:a16="http://schemas.microsoft.com/office/drawing/2014/main" id="{9AA7873B-6F04-5AAF-B56A-303A85D5ED5E}"/>
                </a:ext>
              </a:extLst>
            </p:cNvPr>
            <p:cNvGrpSpPr/>
            <p:nvPr/>
          </p:nvGrpSpPr>
          <p:grpSpPr>
            <a:xfrm>
              <a:off x="5182484" y="1929774"/>
              <a:ext cx="2934260" cy="1349137"/>
              <a:chOff x="2799225" y="1528989"/>
              <a:chExt cx="4843224" cy="991572"/>
            </a:xfrm>
            <a:solidFill>
              <a:schemeClr val="accent2"/>
            </a:solidFill>
          </p:grpSpPr>
          <p:sp>
            <p:nvSpPr>
              <p:cNvPr id="44" name="Rectangle 43">
                <a:extLst>
                  <a:ext uri="{FF2B5EF4-FFF2-40B4-BE49-F238E27FC236}">
                    <a16:creationId xmlns:a16="http://schemas.microsoft.com/office/drawing/2014/main" id="{D1072683-1998-80A8-866C-984B3C4A4D9A}"/>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solidFill>
                    <a:schemeClr val="tx1"/>
                  </a:solidFill>
                </a:endParaRPr>
              </a:p>
            </p:txBody>
          </p:sp>
          <p:sp>
            <p:nvSpPr>
              <p:cNvPr id="45" name="Parallelogram 44">
                <a:extLst>
                  <a:ext uri="{FF2B5EF4-FFF2-40B4-BE49-F238E27FC236}">
                    <a16:creationId xmlns:a16="http://schemas.microsoft.com/office/drawing/2014/main" id="{EBACB095-1C03-4202-EB1E-1B80D71632D0}"/>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p>
            </p:txBody>
          </p:sp>
          <p:sp>
            <p:nvSpPr>
              <p:cNvPr id="46" name="Parallelogram 45">
                <a:extLst>
                  <a:ext uri="{FF2B5EF4-FFF2-40B4-BE49-F238E27FC236}">
                    <a16:creationId xmlns:a16="http://schemas.microsoft.com/office/drawing/2014/main" id="{ADE2F3F9-7C9F-7AAF-1ED9-659F568A9ECE}"/>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p>
            </p:txBody>
          </p:sp>
        </p:grpSp>
        <p:sp>
          <p:nvSpPr>
            <p:cNvPr id="43" name="TextBox 42">
              <a:extLst>
                <a:ext uri="{FF2B5EF4-FFF2-40B4-BE49-F238E27FC236}">
                  <a16:creationId xmlns:a16="http://schemas.microsoft.com/office/drawing/2014/main" id="{2ACE822A-60A5-C396-8384-B3F13FFC5553}"/>
                </a:ext>
              </a:extLst>
            </p:cNvPr>
            <p:cNvSpPr txBox="1"/>
            <p:nvPr/>
          </p:nvSpPr>
          <p:spPr>
            <a:xfrm>
              <a:off x="5244919" y="2451421"/>
              <a:ext cx="2191451" cy="414557"/>
            </a:xfrm>
            <a:prstGeom prst="rect">
              <a:avLst/>
            </a:prstGeom>
            <a:noFill/>
          </p:spPr>
          <p:txBody>
            <a:bodyPr wrap="square" rtlCol="0">
              <a:spAutoFit/>
            </a:bodyPr>
            <a:lstStyle/>
            <a:p>
              <a:pPr algn="ctr"/>
              <a:r>
                <a:rPr lang="es-ES_tradnl" sz="1400" b="1" dirty="0">
                  <a:solidFill>
                    <a:schemeClr val="bg1"/>
                  </a:solidFill>
                  <a:latin typeface="Arial" panose="020B0604020202020204" pitchFamily="34" charset="0"/>
                  <a:cs typeface="Arial" panose="020B0604020202020204" pitchFamily="34" charset="0"/>
                </a:rPr>
                <a:t>No acompañado</a:t>
              </a:r>
            </a:p>
          </p:txBody>
        </p:sp>
      </p:grpSp>
      <p:grpSp>
        <p:nvGrpSpPr>
          <p:cNvPr id="47" name="Group 46">
            <a:extLst>
              <a:ext uri="{FF2B5EF4-FFF2-40B4-BE49-F238E27FC236}">
                <a16:creationId xmlns:a16="http://schemas.microsoft.com/office/drawing/2014/main" id="{B19BCF6E-4B4E-C3AC-0310-28034284AE2C}"/>
              </a:ext>
            </a:extLst>
          </p:cNvPr>
          <p:cNvGrpSpPr/>
          <p:nvPr/>
        </p:nvGrpSpPr>
        <p:grpSpPr>
          <a:xfrm>
            <a:off x="8583849" y="2400424"/>
            <a:ext cx="2178464" cy="1001631"/>
            <a:chOff x="8583849" y="1906181"/>
            <a:chExt cx="2934260" cy="1349137"/>
          </a:xfrm>
        </p:grpSpPr>
        <p:grpSp>
          <p:nvGrpSpPr>
            <p:cNvPr id="48" name="Group 47">
              <a:extLst>
                <a:ext uri="{FF2B5EF4-FFF2-40B4-BE49-F238E27FC236}">
                  <a16:creationId xmlns:a16="http://schemas.microsoft.com/office/drawing/2014/main" id="{3D68AE52-7FA4-E4CA-6184-8A9B1FC24BDB}"/>
                </a:ext>
              </a:extLst>
            </p:cNvPr>
            <p:cNvGrpSpPr/>
            <p:nvPr/>
          </p:nvGrpSpPr>
          <p:grpSpPr>
            <a:xfrm>
              <a:off x="8583849" y="1906181"/>
              <a:ext cx="2934260" cy="1349137"/>
              <a:chOff x="2799225" y="1528989"/>
              <a:chExt cx="4843224" cy="991572"/>
            </a:xfrm>
            <a:solidFill>
              <a:schemeClr val="accent1"/>
            </a:solidFill>
          </p:grpSpPr>
          <p:sp>
            <p:nvSpPr>
              <p:cNvPr id="51" name="Rectangle 50">
                <a:extLst>
                  <a:ext uri="{FF2B5EF4-FFF2-40B4-BE49-F238E27FC236}">
                    <a16:creationId xmlns:a16="http://schemas.microsoft.com/office/drawing/2014/main" id="{BBF714EC-D02C-52B4-E401-825EF1EBA748}"/>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solidFill>
                    <a:schemeClr val="tx1"/>
                  </a:solidFill>
                </a:endParaRPr>
              </a:p>
            </p:txBody>
          </p:sp>
          <p:sp>
            <p:nvSpPr>
              <p:cNvPr id="52" name="Parallelogram 51">
                <a:extLst>
                  <a:ext uri="{FF2B5EF4-FFF2-40B4-BE49-F238E27FC236}">
                    <a16:creationId xmlns:a16="http://schemas.microsoft.com/office/drawing/2014/main" id="{074B9B6D-2973-173C-B936-2881F0C7C418}"/>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p>
            </p:txBody>
          </p:sp>
          <p:sp>
            <p:nvSpPr>
              <p:cNvPr id="53" name="Parallelogram 52">
                <a:extLst>
                  <a:ext uri="{FF2B5EF4-FFF2-40B4-BE49-F238E27FC236}">
                    <a16:creationId xmlns:a16="http://schemas.microsoft.com/office/drawing/2014/main" id="{7062803B-3C28-927C-2F00-EF374F219124}"/>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p>
            </p:txBody>
          </p:sp>
        </p:grpSp>
        <p:sp>
          <p:nvSpPr>
            <p:cNvPr id="49" name="TextBox 48">
              <a:extLst>
                <a:ext uri="{FF2B5EF4-FFF2-40B4-BE49-F238E27FC236}">
                  <a16:creationId xmlns:a16="http://schemas.microsoft.com/office/drawing/2014/main" id="{16CA2EF5-94B8-EE70-BF27-33F015833605}"/>
                </a:ext>
              </a:extLst>
            </p:cNvPr>
            <p:cNvSpPr txBox="1"/>
            <p:nvPr/>
          </p:nvSpPr>
          <p:spPr>
            <a:xfrm>
              <a:off x="8787366" y="2503084"/>
              <a:ext cx="2005010" cy="414557"/>
            </a:xfrm>
            <a:prstGeom prst="rect">
              <a:avLst/>
            </a:prstGeom>
            <a:noFill/>
          </p:spPr>
          <p:txBody>
            <a:bodyPr wrap="square" rtlCol="0">
              <a:spAutoFit/>
            </a:bodyPr>
            <a:lstStyle/>
            <a:p>
              <a:pPr algn="ctr"/>
              <a:r>
                <a:rPr lang="es-ES_tradnl" sz="1400" b="1" dirty="0">
                  <a:solidFill>
                    <a:schemeClr val="bg1"/>
                  </a:solidFill>
                  <a:latin typeface="Arial" panose="020B0604020202020204" pitchFamily="34" charset="0"/>
                  <a:cs typeface="Arial" panose="020B0604020202020204" pitchFamily="34" charset="0"/>
                </a:rPr>
                <a:t>Refugiado</a:t>
              </a:r>
            </a:p>
          </p:txBody>
        </p:sp>
      </p:grpSp>
      <p:grpSp>
        <p:nvGrpSpPr>
          <p:cNvPr id="54" name="Group 53">
            <a:extLst>
              <a:ext uri="{FF2B5EF4-FFF2-40B4-BE49-F238E27FC236}">
                <a16:creationId xmlns:a16="http://schemas.microsoft.com/office/drawing/2014/main" id="{96EC0757-0583-432C-E369-F39AE15AE6A0}"/>
              </a:ext>
            </a:extLst>
          </p:cNvPr>
          <p:cNvGrpSpPr/>
          <p:nvPr/>
        </p:nvGrpSpPr>
        <p:grpSpPr>
          <a:xfrm>
            <a:off x="3885441" y="5007547"/>
            <a:ext cx="2178464" cy="1001631"/>
            <a:chOff x="5182484" y="4377092"/>
            <a:chExt cx="2934260" cy="1349137"/>
          </a:xfrm>
        </p:grpSpPr>
        <p:grpSp>
          <p:nvGrpSpPr>
            <p:cNvPr id="66" name="Group 65">
              <a:extLst>
                <a:ext uri="{FF2B5EF4-FFF2-40B4-BE49-F238E27FC236}">
                  <a16:creationId xmlns:a16="http://schemas.microsoft.com/office/drawing/2014/main" id="{ECB8B486-4D59-08F3-0C94-96811E465E5F}"/>
                </a:ext>
              </a:extLst>
            </p:cNvPr>
            <p:cNvGrpSpPr/>
            <p:nvPr/>
          </p:nvGrpSpPr>
          <p:grpSpPr>
            <a:xfrm>
              <a:off x="5182484" y="4377092"/>
              <a:ext cx="2934260" cy="1349137"/>
              <a:chOff x="2799225" y="1528989"/>
              <a:chExt cx="4843224" cy="991572"/>
            </a:xfrm>
            <a:solidFill>
              <a:schemeClr val="accent5"/>
            </a:solidFill>
          </p:grpSpPr>
          <p:sp>
            <p:nvSpPr>
              <p:cNvPr id="70" name="Rectangle 69">
                <a:extLst>
                  <a:ext uri="{FF2B5EF4-FFF2-40B4-BE49-F238E27FC236}">
                    <a16:creationId xmlns:a16="http://schemas.microsoft.com/office/drawing/2014/main" id="{45560891-0783-041E-BA3D-14BEC8253464}"/>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solidFill>
                    <a:schemeClr val="tx1"/>
                  </a:solidFill>
                </a:endParaRPr>
              </a:p>
            </p:txBody>
          </p:sp>
          <p:sp>
            <p:nvSpPr>
              <p:cNvPr id="71" name="Parallelogram 70">
                <a:extLst>
                  <a:ext uri="{FF2B5EF4-FFF2-40B4-BE49-F238E27FC236}">
                    <a16:creationId xmlns:a16="http://schemas.microsoft.com/office/drawing/2014/main" id="{46390B49-A153-E703-4D78-CAAA9D2ABFF8}"/>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p>
            </p:txBody>
          </p:sp>
          <p:sp>
            <p:nvSpPr>
              <p:cNvPr id="72" name="Parallelogram 71">
                <a:extLst>
                  <a:ext uri="{FF2B5EF4-FFF2-40B4-BE49-F238E27FC236}">
                    <a16:creationId xmlns:a16="http://schemas.microsoft.com/office/drawing/2014/main" id="{8CD2C445-FAA9-DC34-259B-5F994C0EEDE1}"/>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p>
            </p:txBody>
          </p:sp>
        </p:grpSp>
        <p:sp>
          <p:nvSpPr>
            <p:cNvPr id="69" name="TextBox 68">
              <a:extLst>
                <a:ext uri="{FF2B5EF4-FFF2-40B4-BE49-F238E27FC236}">
                  <a16:creationId xmlns:a16="http://schemas.microsoft.com/office/drawing/2014/main" id="{AB9C756F-57FC-6BD3-74AC-2A0D0701AAD9}"/>
                </a:ext>
              </a:extLst>
            </p:cNvPr>
            <p:cNvSpPr txBox="1"/>
            <p:nvPr/>
          </p:nvSpPr>
          <p:spPr>
            <a:xfrm>
              <a:off x="5350143" y="4898739"/>
              <a:ext cx="2005010" cy="414557"/>
            </a:xfrm>
            <a:prstGeom prst="rect">
              <a:avLst/>
            </a:prstGeom>
            <a:noFill/>
          </p:spPr>
          <p:txBody>
            <a:bodyPr wrap="square" rtlCol="0">
              <a:spAutoFit/>
            </a:bodyPr>
            <a:lstStyle/>
            <a:p>
              <a:pPr algn="ctr"/>
              <a:r>
                <a:rPr lang="es-ES_tradnl" sz="1400" b="1" dirty="0">
                  <a:solidFill>
                    <a:schemeClr val="bg1"/>
                  </a:solidFill>
                  <a:latin typeface="Arial" panose="020B0604020202020204" pitchFamily="34" charset="0"/>
                  <a:cs typeface="Arial" panose="020B0604020202020204" pitchFamily="34" charset="0"/>
                </a:rPr>
                <a:t>Va a la escuela</a:t>
              </a:r>
            </a:p>
          </p:txBody>
        </p:sp>
      </p:grpSp>
      <p:grpSp>
        <p:nvGrpSpPr>
          <p:cNvPr id="73" name="Group 72">
            <a:extLst>
              <a:ext uri="{FF2B5EF4-FFF2-40B4-BE49-F238E27FC236}">
                <a16:creationId xmlns:a16="http://schemas.microsoft.com/office/drawing/2014/main" id="{12F031E3-18D3-04A5-A299-7515ED5CE962}"/>
              </a:ext>
            </a:extLst>
          </p:cNvPr>
          <p:cNvGrpSpPr/>
          <p:nvPr/>
        </p:nvGrpSpPr>
        <p:grpSpPr>
          <a:xfrm>
            <a:off x="8583849" y="4999260"/>
            <a:ext cx="2178464" cy="1001631"/>
            <a:chOff x="8583849" y="4353499"/>
            <a:chExt cx="2934260" cy="1349137"/>
          </a:xfrm>
        </p:grpSpPr>
        <p:grpSp>
          <p:nvGrpSpPr>
            <p:cNvPr id="74" name="Group 73">
              <a:extLst>
                <a:ext uri="{FF2B5EF4-FFF2-40B4-BE49-F238E27FC236}">
                  <a16:creationId xmlns:a16="http://schemas.microsoft.com/office/drawing/2014/main" id="{CB7A8972-5B84-7DD3-11AB-C38F9FBD38FD}"/>
                </a:ext>
              </a:extLst>
            </p:cNvPr>
            <p:cNvGrpSpPr/>
            <p:nvPr/>
          </p:nvGrpSpPr>
          <p:grpSpPr>
            <a:xfrm>
              <a:off x="8583849" y="4353499"/>
              <a:ext cx="2934260" cy="1349137"/>
              <a:chOff x="2799225" y="1528989"/>
              <a:chExt cx="4843224" cy="991572"/>
            </a:xfrm>
            <a:solidFill>
              <a:schemeClr val="accent3"/>
            </a:solidFill>
          </p:grpSpPr>
          <p:sp>
            <p:nvSpPr>
              <p:cNvPr id="76" name="Rectangle 75">
                <a:extLst>
                  <a:ext uri="{FF2B5EF4-FFF2-40B4-BE49-F238E27FC236}">
                    <a16:creationId xmlns:a16="http://schemas.microsoft.com/office/drawing/2014/main" id="{B837F74B-1883-6788-B907-1AA2DDBB0E66}"/>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solidFill>
                    <a:schemeClr val="tx1"/>
                  </a:solidFill>
                </a:endParaRPr>
              </a:p>
            </p:txBody>
          </p:sp>
          <p:sp>
            <p:nvSpPr>
              <p:cNvPr id="77" name="Parallelogram 76">
                <a:extLst>
                  <a:ext uri="{FF2B5EF4-FFF2-40B4-BE49-F238E27FC236}">
                    <a16:creationId xmlns:a16="http://schemas.microsoft.com/office/drawing/2014/main" id="{63E9E307-4E69-0AD3-EF93-B65623E09886}"/>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p>
            </p:txBody>
          </p:sp>
          <p:sp>
            <p:nvSpPr>
              <p:cNvPr id="78" name="Parallelogram 77">
                <a:extLst>
                  <a:ext uri="{FF2B5EF4-FFF2-40B4-BE49-F238E27FC236}">
                    <a16:creationId xmlns:a16="http://schemas.microsoft.com/office/drawing/2014/main" id="{8F7429F3-2F48-3632-9811-AF34F2095E2C}"/>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p>
            </p:txBody>
          </p:sp>
        </p:grpSp>
        <p:sp>
          <p:nvSpPr>
            <p:cNvPr id="75" name="TextBox 74">
              <a:extLst>
                <a:ext uri="{FF2B5EF4-FFF2-40B4-BE49-F238E27FC236}">
                  <a16:creationId xmlns:a16="http://schemas.microsoft.com/office/drawing/2014/main" id="{46D44357-1307-E28C-E952-19ED464269F0}"/>
                </a:ext>
              </a:extLst>
            </p:cNvPr>
            <p:cNvSpPr txBox="1"/>
            <p:nvPr/>
          </p:nvSpPr>
          <p:spPr>
            <a:xfrm>
              <a:off x="8662926" y="4759102"/>
              <a:ext cx="2253886" cy="704746"/>
            </a:xfrm>
            <a:prstGeom prst="rect">
              <a:avLst/>
            </a:prstGeom>
            <a:noFill/>
          </p:spPr>
          <p:txBody>
            <a:bodyPr wrap="square" rtlCol="0">
              <a:spAutoFit/>
            </a:bodyPr>
            <a:lstStyle/>
            <a:p>
              <a:pPr algn="ctr"/>
              <a:r>
                <a:rPr lang="es-ES_tradnl" sz="1400" b="1">
                  <a:solidFill>
                    <a:schemeClr val="bg1"/>
                  </a:solidFill>
                  <a:latin typeface="Arial" panose="020B0604020202020204" pitchFamily="34" charset="0"/>
                  <a:cs typeface="Arial" panose="020B0604020202020204" pitchFamily="34" charset="0"/>
                </a:rPr>
                <a:t>Padres atentos y cariñosos</a:t>
              </a:r>
            </a:p>
          </p:txBody>
        </p:sp>
      </p:grpSp>
      <p:grpSp>
        <p:nvGrpSpPr>
          <p:cNvPr id="79" name="Group 78">
            <a:extLst>
              <a:ext uri="{FF2B5EF4-FFF2-40B4-BE49-F238E27FC236}">
                <a16:creationId xmlns:a16="http://schemas.microsoft.com/office/drawing/2014/main" id="{D8EAF468-69BD-9920-AAA8-7AC668B335DB}"/>
              </a:ext>
            </a:extLst>
          </p:cNvPr>
          <p:cNvGrpSpPr/>
          <p:nvPr/>
        </p:nvGrpSpPr>
        <p:grpSpPr>
          <a:xfrm>
            <a:off x="6214997" y="2400424"/>
            <a:ext cx="2178464" cy="1001631"/>
            <a:chOff x="8583849" y="1906181"/>
            <a:chExt cx="2934260" cy="1349137"/>
          </a:xfrm>
        </p:grpSpPr>
        <p:grpSp>
          <p:nvGrpSpPr>
            <p:cNvPr id="80" name="Group 79">
              <a:extLst>
                <a:ext uri="{FF2B5EF4-FFF2-40B4-BE49-F238E27FC236}">
                  <a16:creationId xmlns:a16="http://schemas.microsoft.com/office/drawing/2014/main" id="{AD6D79B8-BA11-D485-0FA0-3C07F23F3F76}"/>
                </a:ext>
              </a:extLst>
            </p:cNvPr>
            <p:cNvGrpSpPr/>
            <p:nvPr/>
          </p:nvGrpSpPr>
          <p:grpSpPr>
            <a:xfrm>
              <a:off x="8583849" y="1906181"/>
              <a:ext cx="2934260" cy="1349137"/>
              <a:chOff x="2799225" y="1528989"/>
              <a:chExt cx="4843224" cy="991572"/>
            </a:xfrm>
            <a:solidFill>
              <a:schemeClr val="accent1"/>
            </a:solidFill>
          </p:grpSpPr>
          <p:sp>
            <p:nvSpPr>
              <p:cNvPr id="82" name="Rectangle 81">
                <a:extLst>
                  <a:ext uri="{FF2B5EF4-FFF2-40B4-BE49-F238E27FC236}">
                    <a16:creationId xmlns:a16="http://schemas.microsoft.com/office/drawing/2014/main" id="{2F350597-967F-3A4E-FA3E-98F6C6BA3B1F}"/>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solidFill>
                    <a:schemeClr val="tx1"/>
                  </a:solidFill>
                </a:endParaRPr>
              </a:p>
            </p:txBody>
          </p:sp>
          <p:sp>
            <p:nvSpPr>
              <p:cNvPr id="83" name="Parallelogram 82">
                <a:extLst>
                  <a:ext uri="{FF2B5EF4-FFF2-40B4-BE49-F238E27FC236}">
                    <a16:creationId xmlns:a16="http://schemas.microsoft.com/office/drawing/2014/main" id="{6736234C-154D-AC84-3321-D555F7D106BD}"/>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p>
            </p:txBody>
          </p:sp>
          <p:sp>
            <p:nvSpPr>
              <p:cNvPr id="84" name="Parallelogram 83">
                <a:extLst>
                  <a:ext uri="{FF2B5EF4-FFF2-40B4-BE49-F238E27FC236}">
                    <a16:creationId xmlns:a16="http://schemas.microsoft.com/office/drawing/2014/main" id="{A76B4590-73F0-1489-7880-00BF996FF7FE}"/>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p>
            </p:txBody>
          </p:sp>
        </p:grpSp>
        <p:sp>
          <p:nvSpPr>
            <p:cNvPr id="81" name="TextBox 80">
              <a:extLst>
                <a:ext uri="{FF2B5EF4-FFF2-40B4-BE49-F238E27FC236}">
                  <a16:creationId xmlns:a16="http://schemas.microsoft.com/office/drawing/2014/main" id="{2D9A1CD2-50C6-0E32-F3C3-493302A2147A}"/>
                </a:ext>
              </a:extLst>
            </p:cNvPr>
            <p:cNvSpPr txBox="1"/>
            <p:nvPr/>
          </p:nvSpPr>
          <p:spPr>
            <a:xfrm>
              <a:off x="8641481" y="2166689"/>
              <a:ext cx="2412034" cy="994936"/>
            </a:xfrm>
            <a:prstGeom prst="rect">
              <a:avLst/>
            </a:prstGeom>
            <a:noFill/>
          </p:spPr>
          <p:txBody>
            <a:bodyPr wrap="square" rtlCol="0">
              <a:spAutoFit/>
            </a:bodyPr>
            <a:lstStyle/>
            <a:p>
              <a:pPr algn="ctr"/>
              <a:r>
                <a:rPr lang="es-ES_tradnl" sz="1400" b="1" dirty="0">
                  <a:solidFill>
                    <a:schemeClr val="bg1"/>
                  </a:solidFill>
                  <a:latin typeface="Arial" panose="020B0604020202020204" pitchFamily="34" charset="0"/>
                  <a:cs typeface="Arial" panose="020B0604020202020204" pitchFamily="34" charset="0"/>
                </a:rPr>
                <a:t>No tiene una modalidad de acogida adecuada</a:t>
              </a:r>
            </a:p>
          </p:txBody>
        </p:sp>
      </p:grpSp>
      <p:grpSp>
        <p:nvGrpSpPr>
          <p:cNvPr id="85" name="Group 84">
            <a:extLst>
              <a:ext uri="{FF2B5EF4-FFF2-40B4-BE49-F238E27FC236}">
                <a16:creationId xmlns:a16="http://schemas.microsoft.com/office/drawing/2014/main" id="{FC17A497-FF83-F789-D18F-29A3659F5390}"/>
              </a:ext>
            </a:extLst>
          </p:cNvPr>
          <p:cNvGrpSpPr/>
          <p:nvPr/>
        </p:nvGrpSpPr>
        <p:grpSpPr>
          <a:xfrm>
            <a:off x="7409105" y="1242077"/>
            <a:ext cx="2178464" cy="1001631"/>
            <a:chOff x="8583849" y="1906181"/>
            <a:chExt cx="2934260" cy="1349137"/>
          </a:xfrm>
        </p:grpSpPr>
        <p:grpSp>
          <p:nvGrpSpPr>
            <p:cNvPr id="86" name="Group 85">
              <a:extLst>
                <a:ext uri="{FF2B5EF4-FFF2-40B4-BE49-F238E27FC236}">
                  <a16:creationId xmlns:a16="http://schemas.microsoft.com/office/drawing/2014/main" id="{30D18E7F-8109-5C6F-FE64-CA64304DF684}"/>
                </a:ext>
              </a:extLst>
            </p:cNvPr>
            <p:cNvGrpSpPr/>
            <p:nvPr/>
          </p:nvGrpSpPr>
          <p:grpSpPr>
            <a:xfrm>
              <a:off x="8583849" y="1906181"/>
              <a:ext cx="2934260" cy="1349137"/>
              <a:chOff x="2799225" y="1528989"/>
              <a:chExt cx="4843224" cy="991572"/>
            </a:xfrm>
            <a:solidFill>
              <a:schemeClr val="accent1"/>
            </a:solidFill>
          </p:grpSpPr>
          <p:sp>
            <p:nvSpPr>
              <p:cNvPr id="88" name="Rectangle 87">
                <a:extLst>
                  <a:ext uri="{FF2B5EF4-FFF2-40B4-BE49-F238E27FC236}">
                    <a16:creationId xmlns:a16="http://schemas.microsoft.com/office/drawing/2014/main" id="{95A3FB03-84A9-FDD1-64A1-484C839581C4}"/>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solidFill>
                    <a:schemeClr val="tx1"/>
                  </a:solidFill>
                </a:endParaRPr>
              </a:p>
            </p:txBody>
          </p:sp>
          <p:sp>
            <p:nvSpPr>
              <p:cNvPr id="89" name="Parallelogram 88">
                <a:extLst>
                  <a:ext uri="{FF2B5EF4-FFF2-40B4-BE49-F238E27FC236}">
                    <a16:creationId xmlns:a16="http://schemas.microsoft.com/office/drawing/2014/main" id="{C9871920-104B-5AFB-A168-C78A89A43580}"/>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p>
            </p:txBody>
          </p:sp>
          <p:sp>
            <p:nvSpPr>
              <p:cNvPr id="90" name="Parallelogram 89">
                <a:extLst>
                  <a:ext uri="{FF2B5EF4-FFF2-40B4-BE49-F238E27FC236}">
                    <a16:creationId xmlns:a16="http://schemas.microsoft.com/office/drawing/2014/main" id="{58686426-AEFC-82AB-2A6A-91357D377E0D}"/>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400"/>
              </a:p>
            </p:txBody>
          </p:sp>
        </p:grpSp>
        <p:sp>
          <p:nvSpPr>
            <p:cNvPr id="87" name="TextBox 86">
              <a:extLst>
                <a:ext uri="{FF2B5EF4-FFF2-40B4-BE49-F238E27FC236}">
                  <a16:creationId xmlns:a16="http://schemas.microsoft.com/office/drawing/2014/main" id="{AD77C281-898F-B8B9-A7CC-6175B554E798}"/>
                </a:ext>
              </a:extLst>
            </p:cNvPr>
            <p:cNvSpPr txBox="1"/>
            <p:nvPr/>
          </p:nvSpPr>
          <p:spPr>
            <a:xfrm>
              <a:off x="8787366" y="2503084"/>
              <a:ext cx="2005010" cy="414557"/>
            </a:xfrm>
            <a:prstGeom prst="rect">
              <a:avLst/>
            </a:prstGeom>
            <a:noFill/>
          </p:spPr>
          <p:txBody>
            <a:bodyPr wrap="square" rtlCol="0">
              <a:spAutoFit/>
            </a:bodyPr>
            <a:lstStyle/>
            <a:p>
              <a:pPr algn="ctr"/>
              <a:r>
                <a:rPr lang="es-ES_tradnl" sz="1400" b="1" dirty="0">
                  <a:solidFill>
                    <a:schemeClr val="bg1"/>
                  </a:solidFill>
                  <a:latin typeface="Arial" panose="020B0604020202020204" pitchFamily="34" charset="0"/>
                  <a:cs typeface="Arial" panose="020B0604020202020204" pitchFamily="34" charset="0"/>
                </a:rPr>
                <a:t>Edad: 16 años</a:t>
              </a:r>
            </a:p>
          </p:txBody>
        </p:sp>
      </p:grpSp>
      <p:sp>
        <p:nvSpPr>
          <p:cNvPr id="6" name="Title 1">
            <a:extLst>
              <a:ext uri="{FF2B5EF4-FFF2-40B4-BE49-F238E27FC236}">
                <a16:creationId xmlns:a16="http://schemas.microsoft.com/office/drawing/2014/main" id="{EE2D0C88-4E6E-E829-4A3F-9AA0A41C7E14}"/>
              </a:ext>
            </a:extLst>
          </p:cNvPr>
          <p:cNvSpPr>
            <a:spLocks noGrp="1"/>
          </p:cNvSpPr>
          <p:nvPr>
            <p:ph type="title"/>
          </p:nvPr>
        </p:nvSpPr>
        <p:spPr>
          <a:xfrm>
            <a:off x="838200" y="120516"/>
            <a:ext cx="10515600" cy="868968"/>
          </a:xfrm>
        </p:spPr>
        <p:txBody>
          <a:bodyPr/>
          <a:lstStyle/>
          <a:p>
            <a:r>
              <a:rPr lang="es-ES_tradnl"/>
              <a:t>Análisis de riesgos para la protección de la infancia</a:t>
            </a:r>
          </a:p>
        </p:txBody>
      </p:sp>
      <p:sp>
        <p:nvSpPr>
          <p:cNvPr id="10" name="TextBox 4">
            <a:extLst>
              <a:ext uri="{FF2B5EF4-FFF2-40B4-BE49-F238E27FC236}">
                <a16:creationId xmlns:a16="http://schemas.microsoft.com/office/drawing/2014/main" id="{106E3127-DE99-10C4-EEE2-BA0FEAAE074B}"/>
              </a:ext>
            </a:extLst>
          </p:cNvPr>
          <p:cNvSpPr txBox="1"/>
          <p:nvPr/>
        </p:nvSpPr>
        <p:spPr>
          <a:xfrm>
            <a:off x="159190" y="-79539"/>
            <a:ext cx="2008893" cy="400110"/>
          </a:xfrm>
          <a:prstGeom prst="rect">
            <a:avLst/>
          </a:prstGeom>
          <a:noFill/>
        </p:spPr>
        <p:txBody>
          <a:bodyPr wrap="square" rtlCol="0">
            <a:spAutoFit/>
          </a:bodyPr>
          <a:lstStyle/>
          <a:p>
            <a:r>
              <a:rPr lang="es-ES_tradnl" sz="2000" b="1">
                <a:highlight>
                  <a:srgbClr val="FFFF00"/>
                </a:highlight>
                <a:latin typeface="Arial" panose="020B0604020202020204" pitchFamily="34" charset="0"/>
                <a:cs typeface="Arial" panose="020B0604020202020204" pitchFamily="34" charset="0"/>
              </a:rPr>
              <a:t>ADAPTAR</a:t>
            </a:r>
          </a:p>
        </p:txBody>
      </p:sp>
    </p:spTree>
    <p:extLst>
      <p:ext uri="{BB962C8B-B14F-4D97-AF65-F5344CB8AC3E}">
        <p14:creationId xmlns:p14="http://schemas.microsoft.com/office/powerpoint/2010/main" val="211106655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2DEF2-A15A-E816-D109-4081DAB0DFEE}"/>
              </a:ext>
            </a:extLst>
          </p:cNvPr>
          <p:cNvSpPr>
            <a:spLocks noGrp="1"/>
          </p:cNvSpPr>
          <p:nvPr>
            <p:ph type="title"/>
          </p:nvPr>
        </p:nvSpPr>
        <p:spPr/>
        <p:txBody>
          <a:bodyPr>
            <a:normAutofit fontScale="90000"/>
          </a:bodyPr>
          <a:lstStyle/>
          <a:p>
            <a:r>
              <a:rPr lang="es-ES_tradnl" dirty="0"/>
              <a:t>Análisis del riesgo para la protección de la infancia:</a:t>
            </a:r>
            <a:br>
              <a:rPr lang="es-ES_tradnl" dirty="0"/>
            </a:br>
            <a:r>
              <a:rPr lang="es-ES_tradnl" dirty="0"/>
              <a:t>Caso de Amina</a:t>
            </a:r>
          </a:p>
        </p:txBody>
      </p:sp>
      <p:sp>
        <p:nvSpPr>
          <p:cNvPr id="16" name="Cube 15">
            <a:extLst>
              <a:ext uri="{FF2B5EF4-FFF2-40B4-BE49-F238E27FC236}">
                <a16:creationId xmlns:a16="http://schemas.microsoft.com/office/drawing/2014/main" id="{5A492900-D267-D910-2D5A-FEF509564FAD}"/>
              </a:ext>
            </a:extLst>
          </p:cNvPr>
          <p:cNvSpPr/>
          <p:nvPr/>
        </p:nvSpPr>
        <p:spPr>
          <a:xfrm>
            <a:off x="3969329" y="2500867"/>
            <a:ext cx="2008893" cy="967403"/>
          </a:xfrm>
          <a:prstGeom prst="cube">
            <a:avLst/>
          </a:prstGeom>
          <a:solidFill>
            <a:schemeClr val="bg1"/>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600">
              <a:latin typeface="Arial" panose="020B0604020202020204" pitchFamily="34" charset="0"/>
              <a:cs typeface="Arial" panose="020B0604020202020204" pitchFamily="34" charset="0"/>
            </a:endParaRPr>
          </a:p>
        </p:txBody>
      </p:sp>
      <p:sp>
        <p:nvSpPr>
          <p:cNvPr id="17" name="Cube 16">
            <a:extLst>
              <a:ext uri="{FF2B5EF4-FFF2-40B4-BE49-F238E27FC236}">
                <a16:creationId xmlns:a16="http://schemas.microsoft.com/office/drawing/2014/main" id="{E6BEC6A6-5E30-88B5-6DF2-7034715111FF}"/>
              </a:ext>
            </a:extLst>
          </p:cNvPr>
          <p:cNvSpPr/>
          <p:nvPr/>
        </p:nvSpPr>
        <p:spPr>
          <a:xfrm>
            <a:off x="3969329" y="1560117"/>
            <a:ext cx="2008893" cy="967403"/>
          </a:xfrm>
          <a:prstGeom prst="cube">
            <a:avLst/>
          </a:prstGeom>
          <a:solidFill>
            <a:schemeClr val="bg1"/>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600">
              <a:latin typeface="Arial" panose="020B0604020202020204" pitchFamily="34" charset="0"/>
              <a:cs typeface="Arial" panose="020B0604020202020204" pitchFamily="34" charset="0"/>
            </a:endParaRPr>
          </a:p>
        </p:txBody>
      </p:sp>
      <p:sp>
        <p:nvSpPr>
          <p:cNvPr id="18" name="Cube 17">
            <a:extLst>
              <a:ext uri="{FF2B5EF4-FFF2-40B4-BE49-F238E27FC236}">
                <a16:creationId xmlns:a16="http://schemas.microsoft.com/office/drawing/2014/main" id="{CC59CE87-4D54-2498-BFD7-60880E90D097}"/>
              </a:ext>
            </a:extLst>
          </p:cNvPr>
          <p:cNvSpPr/>
          <p:nvPr/>
        </p:nvSpPr>
        <p:spPr>
          <a:xfrm>
            <a:off x="8680558" y="2512930"/>
            <a:ext cx="2008893" cy="967403"/>
          </a:xfrm>
          <a:prstGeom prst="cube">
            <a:avLst/>
          </a:prstGeom>
          <a:solidFill>
            <a:schemeClr val="bg1"/>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600">
              <a:latin typeface="Arial" panose="020B0604020202020204" pitchFamily="34" charset="0"/>
              <a:cs typeface="Arial" panose="020B0604020202020204" pitchFamily="34" charset="0"/>
            </a:endParaRPr>
          </a:p>
        </p:txBody>
      </p:sp>
      <p:sp>
        <p:nvSpPr>
          <p:cNvPr id="19" name="Cube 18">
            <a:extLst>
              <a:ext uri="{FF2B5EF4-FFF2-40B4-BE49-F238E27FC236}">
                <a16:creationId xmlns:a16="http://schemas.microsoft.com/office/drawing/2014/main" id="{585F26DA-A81B-0EAD-8BE4-3263B8571973}"/>
              </a:ext>
            </a:extLst>
          </p:cNvPr>
          <p:cNvSpPr/>
          <p:nvPr/>
        </p:nvSpPr>
        <p:spPr>
          <a:xfrm>
            <a:off x="8680558" y="1532178"/>
            <a:ext cx="2008893" cy="967403"/>
          </a:xfrm>
          <a:prstGeom prst="cube">
            <a:avLst/>
          </a:prstGeom>
          <a:solidFill>
            <a:schemeClr val="bg1"/>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600">
              <a:latin typeface="Arial" panose="020B0604020202020204" pitchFamily="34" charset="0"/>
              <a:cs typeface="Arial" panose="020B0604020202020204" pitchFamily="34" charset="0"/>
            </a:endParaRPr>
          </a:p>
        </p:txBody>
      </p:sp>
      <p:sp>
        <p:nvSpPr>
          <p:cNvPr id="20" name="Cube 19">
            <a:extLst>
              <a:ext uri="{FF2B5EF4-FFF2-40B4-BE49-F238E27FC236}">
                <a16:creationId xmlns:a16="http://schemas.microsoft.com/office/drawing/2014/main" id="{9E4731AC-C89F-6C9C-0AB8-7591C065656E}"/>
              </a:ext>
            </a:extLst>
          </p:cNvPr>
          <p:cNvSpPr/>
          <p:nvPr/>
        </p:nvSpPr>
        <p:spPr>
          <a:xfrm>
            <a:off x="3969329" y="4985001"/>
            <a:ext cx="2008893" cy="967403"/>
          </a:xfrm>
          <a:prstGeom prst="cube">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600">
              <a:latin typeface="Arial" panose="020B0604020202020204" pitchFamily="34" charset="0"/>
              <a:cs typeface="Arial" panose="020B0604020202020204" pitchFamily="34" charset="0"/>
            </a:endParaRPr>
          </a:p>
        </p:txBody>
      </p:sp>
      <p:sp>
        <p:nvSpPr>
          <p:cNvPr id="21" name="Cube 20">
            <a:extLst>
              <a:ext uri="{FF2B5EF4-FFF2-40B4-BE49-F238E27FC236}">
                <a16:creationId xmlns:a16="http://schemas.microsoft.com/office/drawing/2014/main" id="{69E76742-D683-8EE5-6C7D-C9A5B0E13672}"/>
              </a:ext>
            </a:extLst>
          </p:cNvPr>
          <p:cNvSpPr/>
          <p:nvPr/>
        </p:nvSpPr>
        <p:spPr>
          <a:xfrm>
            <a:off x="3969329" y="4065497"/>
            <a:ext cx="2008893" cy="967403"/>
          </a:xfrm>
          <a:prstGeom prst="cube">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600">
              <a:latin typeface="Arial" panose="020B0604020202020204" pitchFamily="34" charset="0"/>
              <a:cs typeface="Arial" panose="020B0604020202020204" pitchFamily="34" charset="0"/>
            </a:endParaRPr>
          </a:p>
        </p:txBody>
      </p:sp>
      <p:sp>
        <p:nvSpPr>
          <p:cNvPr id="22" name="Cube 21">
            <a:extLst>
              <a:ext uri="{FF2B5EF4-FFF2-40B4-BE49-F238E27FC236}">
                <a16:creationId xmlns:a16="http://schemas.microsoft.com/office/drawing/2014/main" id="{3AA84EF6-2291-4A8C-E1B8-006FEEE691AD}"/>
              </a:ext>
            </a:extLst>
          </p:cNvPr>
          <p:cNvSpPr/>
          <p:nvPr/>
        </p:nvSpPr>
        <p:spPr>
          <a:xfrm>
            <a:off x="8709605" y="4977806"/>
            <a:ext cx="2008893" cy="967403"/>
          </a:xfrm>
          <a:prstGeom prst="cube">
            <a:avLst/>
          </a:prstGeom>
          <a:solidFill>
            <a:schemeClr val="bg1"/>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600">
              <a:latin typeface="Arial" panose="020B0604020202020204" pitchFamily="34" charset="0"/>
              <a:cs typeface="Arial" panose="020B0604020202020204" pitchFamily="34" charset="0"/>
            </a:endParaRPr>
          </a:p>
        </p:txBody>
      </p:sp>
      <p:sp>
        <p:nvSpPr>
          <p:cNvPr id="23" name="Cube 22">
            <a:extLst>
              <a:ext uri="{FF2B5EF4-FFF2-40B4-BE49-F238E27FC236}">
                <a16:creationId xmlns:a16="http://schemas.microsoft.com/office/drawing/2014/main" id="{4F688205-845E-CF51-7321-78EF9F7394C0}"/>
              </a:ext>
            </a:extLst>
          </p:cNvPr>
          <p:cNvSpPr/>
          <p:nvPr/>
        </p:nvSpPr>
        <p:spPr>
          <a:xfrm>
            <a:off x="8709605" y="4058302"/>
            <a:ext cx="2008893" cy="967403"/>
          </a:xfrm>
          <a:prstGeom prst="cube">
            <a:avLst/>
          </a:prstGeom>
          <a:solidFill>
            <a:schemeClr val="bg1"/>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600">
              <a:latin typeface="Arial" panose="020B0604020202020204" pitchFamily="34" charset="0"/>
              <a:cs typeface="Arial" panose="020B0604020202020204" pitchFamily="34" charset="0"/>
            </a:endParaRPr>
          </a:p>
        </p:txBody>
      </p:sp>
      <p:grpSp>
        <p:nvGrpSpPr>
          <p:cNvPr id="24" name="Group 23">
            <a:extLst>
              <a:ext uri="{FF2B5EF4-FFF2-40B4-BE49-F238E27FC236}">
                <a16:creationId xmlns:a16="http://schemas.microsoft.com/office/drawing/2014/main" id="{34A9EFA8-C745-8710-6710-EEA56E4D2136}"/>
              </a:ext>
            </a:extLst>
          </p:cNvPr>
          <p:cNvGrpSpPr/>
          <p:nvPr/>
        </p:nvGrpSpPr>
        <p:grpSpPr>
          <a:xfrm>
            <a:off x="6139450" y="4140569"/>
            <a:ext cx="2284022" cy="1913758"/>
            <a:chOff x="6259687" y="4130191"/>
            <a:chExt cx="2284022" cy="1913758"/>
          </a:xfrm>
          <a:solidFill>
            <a:schemeClr val="accent6">
              <a:lumMod val="60000"/>
              <a:lumOff val="40000"/>
            </a:schemeClr>
          </a:solidFill>
        </p:grpSpPr>
        <p:sp>
          <p:nvSpPr>
            <p:cNvPr id="25" name="Oval 24">
              <a:extLst>
                <a:ext uri="{FF2B5EF4-FFF2-40B4-BE49-F238E27FC236}">
                  <a16:creationId xmlns:a16="http://schemas.microsoft.com/office/drawing/2014/main" id="{92293011-2E6D-152B-8356-02E679CB0C93}"/>
                </a:ext>
              </a:extLst>
            </p:cNvPr>
            <p:cNvSpPr/>
            <p:nvPr/>
          </p:nvSpPr>
          <p:spPr>
            <a:xfrm>
              <a:off x="6259687" y="4130191"/>
              <a:ext cx="755183" cy="75518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6" name="Rectangle: Rounded Corners 25">
              <a:extLst>
                <a:ext uri="{FF2B5EF4-FFF2-40B4-BE49-F238E27FC236}">
                  <a16:creationId xmlns:a16="http://schemas.microsoft.com/office/drawing/2014/main" id="{637A13D6-2C86-642B-D9E3-43E5171B014D}"/>
                </a:ext>
              </a:extLst>
            </p:cNvPr>
            <p:cNvSpPr/>
            <p:nvPr/>
          </p:nvSpPr>
          <p:spPr>
            <a:xfrm rot="18175017">
              <a:off x="7114646" y="4482418"/>
              <a:ext cx="755258" cy="1101316"/>
            </a:xfrm>
            <a:prstGeom prst="roundRect">
              <a:avLst>
                <a:gd name="adj" fmla="val 44386"/>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7" name="Rectangle: Rounded Corners 26">
              <a:extLst>
                <a:ext uri="{FF2B5EF4-FFF2-40B4-BE49-F238E27FC236}">
                  <a16:creationId xmlns:a16="http://schemas.microsoft.com/office/drawing/2014/main" id="{D26E9C8F-5D20-5E7B-08D4-30F984932BD6}"/>
                </a:ext>
              </a:extLst>
            </p:cNvPr>
            <p:cNvSpPr/>
            <p:nvPr/>
          </p:nvSpPr>
          <p:spPr>
            <a:xfrm rot="2833693">
              <a:off x="7462045" y="5184310"/>
              <a:ext cx="312942" cy="55582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8" name="Rectangle: Rounded Corners 27">
              <a:extLst>
                <a:ext uri="{FF2B5EF4-FFF2-40B4-BE49-F238E27FC236}">
                  <a16:creationId xmlns:a16="http://schemas.microsoft.com/office/drawing/2014/main" id="{10462592-A9C2-6676-EBA7-CF05D778AA1B}"/>
                </a:ext>
              </a:extLst>
            </p:cNvPr>
            <p:cNvSpPr/>
            <p:nvPr/>
          </p:nvSpPr>
          <p:spPr>
            <a:xfrm rot="9538565">
              <a:off x="7427004" y="5418232"/>
              <a:ext cx="308549" cy="625717"/>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9" name="Rectangle: Rounded Corners 28">
              <a:extLst>
                <a:ext uri="{FF2B5EF4-FFF2-40B4-BE49-F238E27FC236}">
                  <a16:creationId xmlns:a16="http://schemas.microsoft.com/office/drawing/2014/main" id="{102BF318-13B1-3923-75E7-36B21E460AB5}"/>
                </a:ext>
              </a:extLst>
            </p:cNvPr>
            <p:cNvSpPr/>
            <p:nvPr/>
          </p:nvSpPr>
          <p:spPr>
            <a:xfrm rot="9538565">
              <a:off x="7839999" y="4926558"/>
              <a:ext cx="310445" cy="91208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30" name="Rectangle: Rounded Corners 29">
              <a:extLst>
                <a:ext uri="{FF2B5EF4-FFF2-40B4-BE49-F238E27FC236}">
                  <a16:creationId xmlns:a16="http://schemas.microsoft.com/office/drawing/2014/main" id="{BE01F359-A9A8-2C6C-8AA5-84AD38145528}"/>
                </a:ext>
              </a:extLst>
            </p:cNvPr>
            <p:cNvSpPr/>
            <p:nvPr/>
          </p:nvSpPr>
          <p:spPr>
            <a:xfrm rot="7638124">
              <a:off x="8078098" y="5454895"/>
              <a:ext cx="310445" cy="620776"/>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39" name="Rectangle: Rounded Corners 38">
              <a:extLst>
                <a:ext uri="{FF2B5EF4-FFF2-40B4-BE49-F238E27FC236}">
                  <a16:creationId xmlns:a16="http://schemas.microsoft.com/office/drawing/2014/main" id="{36820DD9-A458-3E77-498A-8F43461FA6D0}"/>
                </a:ext>
              </a:extLst>
            </p:cNvPr>
            <p:cNvSpPr/>
            <p:nvPr/>
          </p:nvSpPr>
          <p:spPr>
            <a:xfrm rot="3168656">
              <a:off x="7293969" y="4091882"/>
              <a:ext cx="318606" cy="90107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40" name="Rectangle: Rounded Corners 39">
              <a:extLst>
                <a:ext uri="{FF2B5EF4-FFF2-40B4-BE49-F238E27FC236}">
                  <a16:creationId xmlns:a16="http://schemas.microsoft.com/office/drawing/2014/main" id="{EF0B4944-F441-105B-3A28-971D01922347}"/>
                </a:ext>
              </a:extLst>
            </p:cNvPr>
            <p:cNvSpPr/>
            <p:nvPr/>
          </p:nvSpPr>
          <p:spPr>
            <a:xfrm rot="5220404">
              <a:off x="7755334" y="3963787"/>
              <a:ext cx="306290" cy="738096"/>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pic>
          <p:nvPicPr>
            <p:cNvPr id="41" name="Graphic 40" descr="Water with solid fill">
              <a:extLst>
                <a:ext uri="{FF2B5EF4-FFF2-40B4-BE49-F238E27FC236}">
                  <a16:creationId xmlns:a16="http://schemas.microsoft.com/office/drawing/2014/main" id="{DA646B04-93B3-F966-09C9-9176EF94779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9177277">
              <a:off x="6695155" y="4232721"/>
              <a:ext cx="200226" cy="200226"/>
            </a:xfrm>
            <a:prstGeom prst="rect">
              <a:avLst/>
            </a:prstGeom>
          </p:spPr>
        </p:pic>
        <p:sp>
          <p:nvSpPr>
            <p:cNvPr id="42" name="Rectangle: Rounded Corners 41">
              <a:extLst>
                <a:ext uri="{FF2B5EF4-FFF2-40B4-BE49-F238E27FC236}">
                  <a16:creationId xmlns:a16="http://schemas.microsoft.com/office/drawing/2014/main" id="{9DCD48E7-8D4F-E55F-7A96-06672401AEC7}"/>
                </a:ext>
              </a:extLst>
            </p:cNvPr>
            <p:cNvSpPr/>
            <p:nvPr/>
          </p:nvSpPr>
          <p:spPr>
            <a:xfrm rot="2024775">
              <a:off x="6744743" y="4729150"/>
              <a:ext cx="318606" cy="100856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pic>
          <p:nvPicPr>
            <p:cNvPr id="43" name="Graphic 42" descr="Water with solid fill">
              <a:extLst>
                <a:ext uri="{FF2B5EF4-FFF2-40B4-BE49-F238E27FC236}">
                  <a16:creationId xmlns:a16="http://schemas.microsoft.com/office/drawing/2014/main" id="{B64461D0-CFCC-8578-4319-433DAA9925D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9177277">
              <a:off x="6532454" y="4188872"/>
              <a:ext cx="200226" cy="200226"/>
            </a:xfrm>
            <a:prstGeom prst="rect">
              <a:avLst/>
            </a:prstGeom>
          </p:spPr>
        </p:pic>
      </p:grpSp>
      <p:sp>
        <p:nvSpPr>
          <p:cNvPr id="44" name="TextBox 43">
            <a:extLst>
              <a:ext uri="{FF2B5EF4-FFF2-40B4-BE49-F238E27FC236}">
                <a16:creationId xmlns:a16="http://schemas.microsoft.com/office/drawing/2014/main" id="{18FED61B-4309-B6AF-0E8F-EFD40D050579}"/>
              </a:ext>
            </a:extLst>
          </p:cNvPr>
          <p:cNvSpPr txBox="1"/>
          <p:nvPr/>
        </p:nvSpPr>
        <p:spPr>
          <a:xfrm>
            <a:off x="1163637" y="2772447"/>
            <a:ext cx="2008893" cy="707886"/>
          </a:xfrm>
          <a:prstGeom prst="rect">
            <a:avLst/>
          </a:prstGeom>
          <a:noFill/>
        </p:spPr>
        <p:txBody>
          <a:bodyPr wrap="square" rtlCol="0">
            <a:spAutoFit/>
          </a:bodyPr>
          <a:lstStyle/>
          <a:p>
            <a:r>
              <a:rPr lang="es-ES_tradnl" sz="2000" b="1">
                <a:latin typeface="Arial" panose="020B0604020202020204" pitchFamily="34" charset="0"/>
                <a:cs typeface="Arial" panose="020B0604020202020204" pitchFamily="34" charset="0"/>
              </a:rPr>
              <a:t>FACTORES DE RIESGO</a:t>
            </a:r>
          </a:p>
        </p:txBody>
      </p:sp>
      <p:sp>
        <p:nvSpPr>
          <p:cNvPr id="45" name="TextBox 44">
            <a:extLst>
              <a:ext uri="{FF2B5EF4-FFF2-40B4-BE49-F238E27FC236}">
                <a16:creationId xmlns:a16="http://schemas.microsoft.com/office/drawing/2014/main" id="{78E2AF61-3803-B320-B2B9-5AA9261523AD}"/>
              </a:ext>
            </a:extLst>
          </p:cNvPr>
          <p:cNvSpPr txBox="1"/>
          <p:nvPr/>
        </p:nvSpPr>
        <p:spPr>
          <a:xfrm>
            <a:off x="1163637" y="4054709"/>
            <a:ext cx="2008893" cy="707886"/>
          </a:xfrm>
          <a:prstGeom prst="rect">
            <a:avLst/>
          </a:prstGeom>
          <a:noFill/>
        </p:spPr>
        <p:txBody>
          <a:bodyPr wrap="square" rtlCol="0">
            <a:spAutoFit/>
          </a:bodyPr>
          <a:lstStyle/>
          <a:p>
            <a:r>
              <a:rPr lang="es-ES_tradnl" sz="2000" b="1">
                <a:latin typeface="Arial" panose="020B0604020202020204" pitchFamily="34" charset="0"/>
                <a:cs typeface="Arial" panose="020B0604020202020204" pitchFamily="34" charset="0"/>
              </a:rPr>
              <a:t>FACTORES DE PROTECCIÓN</a:t>
            </a:r>
          </a:p>
        </p:txBody>
      </p:sp>
      <p:sp>
        <p:nvSpPr>
          <p:cNvPr id="46" name="Rectangle: Rounded Corners 45">
            <a:extLst>
              <a:ext uri="{FF2B5EF4-FFF2-40B4-BE49-F238E27FC236}">
                <a16:creationId xmlns:a16="http://schemas.microsoft.com/office/drawing/2014/main" id="{B80FD756-0BE7-4D12-F426-851DADA2A0DA}"/>
              </a:ext>
            </a:extLst>
          </p:cNvPr>
          <p:cNvSpPr/>
          <p:nvPr/>
        </p:nvSpPr>
        <p:spPr>
          <a:xfrm>
            <a:off x="940280" y="3691097"/>
            <a:ext cx="9973445" cy="142471"/>
          </a:xfrm>
          <a:prstGeom prst="roundRect">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2400">
              <a:solidFill>
                <a:schemeClr val="bg1"/>
              </a:solidFill>
              <a:latin typeface="Arial" panose="020B0604020202020204" pitchFamily="34" charset="0"/>
              <a:cs typeface="Arial" panose="020B0604020202020204" pitchFamily="34" charset="0"/>
            </a:endParaRPr>
          </a:p>
        </p:txBody>
      </p:sp>
      <p:grpSp>
        <p:nvGrpSpPr>
          <p:cNvPr id="47" name="Group 46">
            <a:extLst>
              <a:ext uri="{FF2B5EF4-FFF2-40B4-BE49-F238E27FC236}">
                <a16:creationId xmlns:a16="http://schemas.microsoft.com/office/drawing/2014/main" id="{8A73FBE1-CFF7-9952-E7CF-7DD38EED7B4C}"/>
              </a:ext>
            </a:extLst>
          </p:cNvPr>
          <p:cNvGrpSpPr/>
          <p:nvPr/>
        </p:nvGrpSpPr>
        <p:grpSpPr>
          <a:xfrm>
            <a:off x="10228983" y="337468"/>
            <a:ext cx="1587872" cy="1368854"/>
            <a:chOff x="10228983" y="337468"/>
            <a:chExt cx="1587872" cy="1368854"/>
          </a:xfrm>
        </p:grpSpPr>
        <p:sp>
          <p:nvSpPr>
            <p:cNvPr id="48" name="Hexagon 47">
              <a:extLst>
                <a:ext uri="{FF2B5EF4-FFF2-40B4-BE49-F238E27FC236}">
                  <a16:creationId xmlns:a16="http://schemas.microsoft.com/office/drawing/2014/main" id="{B0A76412-2A04-5330-498B-D30CE0240057}"/>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nvGrpSpPr>
            <p:cNvPr id="49" name="Group 48">
              <a:extLst>
                <a:ext uri="{FF2B5EF4-FFF2-40B4-BE49-F238E27FC236}">
                  <a16:creationId xmlns:a16="http://schemas.microsoft.com/office/drawing/2014/main" id="{60B787A8-F415-1FDC-44B1-B2603911726B}"/>
                </a:ext>
              </a:extLst>
            </p:cNvPr>
            <p:cNvGrpSpPr/>
            <p:nvPr/>
          </p:nvGrpSpPr>
          <p:grpSpPr>
            <a:xfrm>
              <a:off x="10621771" y="762700"/>
              <a:ext cx="562136" cy="634675"/>
              <a:chOff x="760175" y="830142"/>
              <a:chExt cx="867619" cy="979579"/>
            </a:xfrm>
          </p:grpSpPr>
          <p:sp>
            <p:nvSpPr>
              <p:cNvPr id="53" name="Rectangle 52">
                <a:extLst>
                  <a:ext uri="{FF2B5EF4-FFF2-40B4-BE49-F238E27FC236}">
                    <a16:creationId xmlns:a16="http://schemas.microsoft.com/office/drawing/2014/main" id="{C165103F-CB9D-5F0E-A1AC-4EA2ECAC4D9F}"/>
                  </a:ext>
                </a:extLst>
              </p:cNvPr>
              <p:cNvSpPr/>
              <p:nvPr/>
            </p:nvSpPr>
            <p:spPr>
              <a:xfrm>
                <a:off x="864636" y="830142"/>
                <a:ext cx="763158" cy="979577"/>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s-ES_tradnl" sz="1600" b="1" dirty="0">
                    <a:solidFill>
                      <a:schemeClr val="accent1"/>
                    </a:solidFill>
                    <a:latin typeface="Arial" panose="020B0604020202020204" pitchFamily="34" charset="0"/>
                    <a:cs typeface="Arial" panose="020B0604020202020204" pitchFamily="34" charset="0"/>
                  </a:rPr>
                  <a:t>107-</a:t>
                </a:r>
              </a:p>
              <a:p>
                <a:pPr algn="ctr"/>
                <a:r>
                  <a:rPr lang="es-ES_tradnl" sz="1600" b="1" dirty="0">
                    <a:solidFill>
                      <a:schemeClr val="accent1"/>
                    </a:solidFill>
                    <a:latin typeface="Arial" panose="020B0604020202020204" pitchFamily="34" charset="0"/>
                    <a:cs typeface="Arial" panose="020B0604020202020204" pitchFamily="34" charset="0"/>
                  </a:rPr>
                  <a:t>108</a:t>
                </a:r>
              </a:p>
            </p:txBody>
          </p:sp>
          <p:sp>
            <p:nvSpPr>
              <p:cNvPr id="54" name="Rectangle 53">
                <a:extLst>
                  <a:ext uri="{FF2B5EF4-FFF2-40B4-BE49-F238E27FC236}">
                    <a16:creationId xmlns:a16="http://schemas.microsoft.com/office/drawing/2014/main" id="{5AC6863A-5365-DC46-5CE4-CBB53528FF33}"/>
                  </a:ext>
                </a:extLst>
              </p:cNvPr>
              <p:cNvSpPr/>
              <p:nvPr/>
            </p:nvSpPr>
            <p:spPr>
              <a:xfrm>
                <a:off x="760175" y="830144"/>
                <a:ext cx="149292" cy="9795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50" name="Group 49">
              <a:extLst>
                <a:ext uri="{FF2B5EF4-FFF2-40B4-BE49-F238E27FC236}">
                  <a16:creationId xmlns:a16="http://schemas.microsoft.com/office/drawing/2014/main" id="{A90C4297-AC5E-2B38-E575-BBE4AEB9C3C1}"/>
                </a:ext>
              </a:extLst>
            </p:cNvPr>
            <p:cNvGrpSpPr/>
            <p:nvPr/>
          </p:nvGrpSpPr>
          <p:grpSpPr>
            <a:xfrm>
              <a:off x="11325415" y="762701"/>
              <a:ext cx="182192" cy="634674"/>
              <a:chOff x="2121762" y="2323619"/>
              <a:chExt cx="200378" cy="825210"/>
            </a:xfrm>
          </p:grpSpPr>
          <p:sp>
            <p:nvSpPr>
              <p:cNvPr id="51" name="Isosceles Triangle 50">
                <a:extLst>
                  <a:ext uri="{FF2B5EF4-FFF2-40B4-BE49-F238E27FC236}">
                    <a16:creationId xmlns:a16="http://schemas.microsoft.com/office/drawing/2014/main" id="{AF2D09FF-E1D4-0A79-8C8E-268E9155CEE9}"/>
                  </a:ext>
                </a:extLst>
              </p:cNvPr>
              <p:cNvSpPr/>
              <p:nvPr/>
            </p:nvSpPr>
            <p:spPr>
              <a:xfrm>
                <a:off x="2121763" y="2323619"/>
                <a:ext cx="200377" cy="172739"/>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2" name="Rectangle 51">
                <a:extLst>
                  <a:ext uri="{FF2B5EF4-FFF2-40B4-BE49-F238E27FC236}">
                    <a16:creationId xmlns:a16="http://schemas.microsoft.com/office/drawing/2014/main" id="{8E7BE8DB-EE97-6D3C-9921-0DD3BEE9F2F9}"/>
                  </a:ext>
                </a:extLst>
              </p:cNvPr>
              <p:cNvSpPr/>
              <p:nvPr/>
            </p:nvSpPr>
            <p:spPr>
              <a:xfrm>
                <a:off x="2121762" y="2496169"/>
                <a:ext cx="200377" cy="65266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sp>
        <p:nvSpPr>
          <p:cNvPr id="4" name="TextBox 3">
            <a:extLst>
              <a:ext uri="{FF2B5EF4-FFF2-40B4-BE49-F238E27FC236}">
                <a16:creationId xmlns:a16="http://schemas.microsoft.com/office/drawing/2014/main" id="{6F00C608-7761-73DA-0332-DF0ECB0893FE}"/>
              </a:ext>
            </a:extLst>
          </p:cNvPr>
          <p:cNvSpPr txBox="1"/>
          <p:nvPr/>
        </p:nvSpPr>
        <p:spPr>
          <a:xfrm>
            <a:off x="299210" y="1294113"/>
            <a:ext cx="2008893" cy="400110"/>
          </a:xfrm>
          <a:prstGeom prst="rect">
            <a:avLst/>
          </a:prstGeom>
          <a:noFill/>
        </p:spPr>
        <p:txBody>
          <a:bodyPr wrap="square" rtlCol="0">
            <a:spAutoFit/>
          </a:bodyPr>
          <a:lstStyle/>
          <a:p>
            <a:r>
              <a:rPr lang="es-ES_tradnl" sz="2000" b="1" dirty="0">
                <a:highlight>
                  <a:srgbClr val="FFFF00"/>
                </a:highlight>
                <a:latin typeface="Arial" panose="020B0604020202020204" pitchFamily="34" charset="0"/>
                <a:cs typeface="Arial" panose="020B0604020202020204" pitchFamily="34" charset="0"/>
              </a:rPr>
              <a:t>ADAPTAR</a:t>
            </a:r>
          </a:p>
        </p:txBody>
      </p:sp>
    </p:spTree>
    <p:extLst>
      <p:ext uri="{BB962C8B-B14F-4D97-AF65-F5344CB8AC3E}">
        <p14:creationId xmlns:p14="http://schemas.microsoft.com/office/powerpoint/2010/main" val="66727400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3" name="Title 72">
            <a:extLst>
              <a:ext uri="{FF2B5EF4-FFF2-40B4-BE49-F238E27FC236}">
                <a16:creationId xmlns:a16="http://schemas.microsoft.com/office/drawing/2014/main" id="{777994BD-A3D2-DD1D-5B8C-164CDCFBC20D}"/>
              </a:ext>
            </a:extLst>
          </p:cNvPr>
          <p:cNvSpPr txBox="1">
            <a:spLocks/>
          </p:cNvSpPr>
          <p:nvPr/>
        </p:nvSpPr>
        <p:spPr>
          <a:xfrm>
            <a:off x="796386" y="311798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s-ES_tradnl" sz="5400" b="1" dirty="0">
                <a:solidFill>
                  <a:schemeClr val="bg1">
                    <a:lumMod val="75000"/>
                  </a:schemeClr>
                </a:solidFill>
                <a:latin typeface="Garamond"/>
              </a:rPr>
              <a:t>Diapositiva adicional para la/el facilitador/a</a:t>
            </a:r>
            <a:endParaRPr lang="es-ES_tradnl" sz="5400" b="1" dirty="0">
              <a:solidFill>
                <a:schemeClr val="bg1">
                  <a:lumMod val="75000"/>
                </a:schemeClr>
              </a:solidFill>
            </a:endParaRPr>
          </a:p>
        </p:txBody>
      </p:sp>
    </p:spTree>
    <p:extLst>
      <p:ext uri="{BB962C8B-B14F-4D97-AF65-F5344CB8AC3E}">
        <p14:creationId xmlns:p14="http://schemas.microsoft.com/office/powerpoint/2010/main" val="264101916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D8AD75-7093-B577-159A-B7290D814686}"/>
              </a:ext>
            </a:extLst>
          </p:cNvPr>
          <p:cNvSpPr>
            <a:spLocks noGrp="1"/>
          </p:cNvSpPr>
          <p:nvPr>
            <p:ph type="title"/>
          </p:nvPr>
        </p:nvSpPr>
        <p:spPr/>
        <p:txBody>
          <a:bodyPr>
            <a:normAutofit fontScale="90000"/>
          </a:bodyPr>
          <a:lstStyle/>
          <a:p>
            <a:r>
              <a:rPr lang="es-ES_tradnl"/>
              <a:t>Proceso de gestión de casos - Identificación y registro</a:t>
            </a:r>
          </a:p>
        </p:txBody>
      </p:sp>
      <p:sp>
        <p:nvSpPr>
          <p:cNvPr id="3" name="Flowchart: Process 2">
            <a:extLst>
              <a:ext uri="{FF2B5EF4-FFF2-40B4-BE49-F238E27FC236}">
                <a16:creationId xmlns:a16="http://schemas.microsoft.com/office/drawing/2014/main" id="{2A92026D-BF75-D4AB-CFC6-61E1E2187D57}"/>
              </a:ext>
            </a:extLst>
          </p:cNvPr>
          <p:cNvSpPr/>
          <p:nvPr/>
        </p:nvSpPr>
        <p:spPr>
          <a:xfrm>
            <a:off x="1696716" y="1591962"/>
            <a:ext cx="3823950" cy="1207218"/>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a:latin typeface="Arial" panose="020B0604020202020204" pitchFamily="34" charset="0"/>
                <a:cs typeface="Arial" panose="020B0604020202020204" pitchFamily="34" charset="0"/>
              </a:rPr>
              <a:t>Paso 1: Identificación y registro</a:t>
            </a:r>
          </a:p>
        </p:txBody>
      </p:sp>
      <p:sp>
        <p:nvSpPr>
          <p:cNvPr id="6" name="Flowchart: Process 5">
            <a:extLst>
              <a:ext uri="{FF2B5EF4-FFF2-40B4-BE49-F238E27FC236}">
                <a16:creationId xmlns:a16="http://schemas.microsoft.com/office/drawing/2014/main" id="{32F5F142-6CA5-8696-643C-91A813EE624C}"/>
              </a:ext>
            </a:extLst>
          </p:cNvPr>
          <p:cNvSpPr/>
          <p:nvPr/>
        </p:nvSpPr>
        <p:spPr>
          <a:xfrm>
            <a:off x="1696716" y="2806325"/>
            <a:ext cx="3823950" cy="719705"/>
          </a:xfrm>
          <a:prstGeom prst="flowChartProcess">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a:solidFill>
                  <a:schemeClr val="tx1"/>
                </a:solidFill>
                <a:latin typeface="Arial" panose="020B0604020202020204" pitchFamily="34" charset="0"/>
                <a:cs typeface="Arial" panose="020B0604020202020204" pitchFamily="34" charset="0"/>
              </a:rPr>
              <a:t>¿Se identificó algún riesgo de protección?</a:t>
            </a:r>
          </a:p>
        </p:txBody>
      </p:sp>
      <p:cxnSp>
        <p:nvCxnSpPr>
          <p:cNvPr id="20" name="Straight Arrow Connector 19">
            <a:extLst>
              <a:ext uri="{FF2B5EF4-FFF2-40B4-BE49-F238E27FC236}">
                <a16:creationId xmlns:a16="http://schemas.microsoft.com/office/drawing/2014/main" id="{06865226-1E71-59D2-7976-6629B5DD24C8}"/>
              </a:ext>
            </a:extLst>
          </p:cNvPr>
          <p:cNvCxnSpPr>
            <a:cxnSpLocks/>
            <a:stCxn id="6" idx="2"/>
            <a:endCxn id="21" idx="0"/>
          </p:cNvCxnSpPr>
          <p:nvPr/>
        </p:nvCxnSpPr>
        <p:spPr>
          <a:xfrm>
            <a:off x="3608691" y="3526030"/>
            <a:ext cx="0" cy="865352"/>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21" name="Flowchart: Process 20">
            <a:extLst>
              <a:ext uri="{FF2B5EF4-FFF2-40B4-BE49-F238E27FC236}">
                <a16:creationId xmlns:a16="http://schemas.microsoft.com/office/drawing/2014/main" id="{20EF1DDC-F5F6-84D3-B19E-C3FCC62D6718}"/>
              </a:ext>
            </a:extLst>
          </p:cNvPr>
          <p:cNvSpPr/>
          <p:nvPr/>
        </p:nvSpPr>
        <p:spPr>
          <a:xfrm>
            <a:off x="1696716" y="4391382"/>
            <a:ext cx="3823950" cy="1207218"/>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dirty="0">
                <a:latin typeface="Arial" panose="020B0604020202020204" pitchFamily="34" charset="0"/>
                <a:cs typeface="Arial" panose="020B0604020202020204" pitchFamily="34" charset="0"/>
              </a:rPr>
              <a:t>Pasar al siguiente </a:t>
            </a:r>
            <a:br>
              <a:rPr lang="es-ES_tradnl" b="1" dirty="0">
                <a:latin typeface="Arial" panose="020B0604020202020204" pitchFamily="34" charset="0"/>
                <a:cs typeface="Arial" panose="020B0604020202020204" pitchFamily="34" charset="0"/>
              </a:rPr>
            </a:br>
            <a:r>
              <a:rPr lang="es-ES_tradnl" b="1" dirty="0">
                <a:latin typeface="Arial" panose="020B0604020202020204" pitchFamily="34" charset="0"/>
                <a:cs typeface="Arial" panose="020B0604020202020204" pitchFamily="34" charset="0"/>
              </a:rPr>
              <a:t>paso en la gestión de casos</a:t>
            </a:r>
          </a:p>
        </p:txBody>
      </p:sp>
      <p:cxnSp>
        <p:nvCxnSpPr>
          <p:cNvPr id="25" name="Straight Arrow Connector 24">
            <a:extLst>
              <a:ext uri="{FF2B5EF4-FFF2-40B4-BE49-F238E27FC236}">
                <a16:creationId xmlns:a16="http://schemas.microsoft.com/office/drawing/2014/main" id="{7F5F602B-1E52-2A18-A2C2-87608CD8FEF0}"/>
              </a:ext>
            </a:extLst>
          </p:cNvPr>
          <p:cNvCxnSpPr>
            <a:cxnSpLocks/>
            <a:stCxn id="6" idx="3"/>
          </p:cNvCxnSpPr>
          <p:nvPr/>
        </p:nvCxnSpPr>
        <p:spPr>
          <a:xfrm>
            <a:off x="5520666" y="3166178"/>
            <a:ext cx="1871830" cy="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30" name="Flowchart: Process 29">
            <a:extLst>
              <a:ext uri="{FF2B5EF4-FFF2-40B4-BE49-F238E27FC236}">
                <a16:creationId xmlns:a16="http://schemas.microsoft.com/office/drawing/2014/main" id="{48F6D542-2356-ACEE-3143-5B8137E0ABA7}"/>
              </a:ext>
            </a:extLst>
          </p:cNvPr>
          <p:cNvSpPr/>
          <p:nvPr/>
        </p:nvSpPr>
        <p:spPr>
          <a:xfrm>
            <a:off x="7392498" y="1591961"/>
            <a:ext cx="3343634" cy="4006639"/>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9850" algn="ctr">
              <a:spcAft>
                <a:spcPts val="600"/>
              </a:spcAft>
            </a:pPr>
            <a:r>
              <a:rPr lang="es-ES_tradnl" sz="2000" b="1">
                <a:latin typeface="Arial" panose="020B0604020202020204" pitchFamily="34" charset="0"/>
                <a:cs typeface="Arial" panose="020B0604020202020204" pitchFamily="34" charset="0"/>
              </a:rPr>
              <a:t>???</a:t>
            </a:r>
          </a:p>
          <a:p>
            <a:pPr marL="69850" algn="ctr">
              <a:spcAft>
                <a:spcPts val="600"/>
              </a:spcAft>
            </a:pPr>
            <a:endParaRPr lang="es-ES_tradnl" sz="2000" b="1">
              <a:latin typeface="Arial" panose="020B0604020202020204" pitchFamily="34" charset="0"/>
              <a:cs typeface="Arial" panose="020B0604020202020204" pitchFamily="34" charset="0"/>
            </a:endParaRPr>
          </a:p>
        </p:txBody>
      </p:sp>
      <p:sp>
        <p:nvSpPr>
          <p:cNvPr id="43" name="TextBox 42">
            <a:extLst>
              <a:ext uri="{FF2B5EF4-FFF2-40B4-BE49-F238E27FC236}">
                <a16:creationId xmlns:a16="http://schemas.microsoft.com/office/drawing/2014/main" id="{F490C7E9-3566-0A09-F2D4-A32EB255DD67}"/>
              </a:ext>
            </a:extLst>
          </p:cNvPr>
          <p:cNvSpPr txBox="1"/>
          <p:nvPr/>
        </p:nvSpPr>
        <p:spPr>
          <a:xfrm>
            <a:off x="6151333" y="2594123"/>
            <a:ext cx="610496" cy="369332"/>
          </a:xfrm>
          <a:prstGeom prst="rect">
            <a:avLst/>
          </a:prstGeom>
          <a:noFill/>
        </p:spPr>
        <p:txBody>
          <a:bodyPr wrap="square">
            <a:spAutoFit/>
          </a:bodyPr>
          <a:lstStyle/>
          <a:p>
            <a:r>
              <a:rPr lang="es-ES_tradnl" sz="1800" b="1">
                <a:latin typeface="Arial" panose="020B0604020202020204" pitchFamily="34" charset="0"/>
                <a:cs typeface="Arial" panose="020B0604020202020204" pitchFamily="34" charset="0"/>
              </a:rPr>
              <a:t>NO</a:t>
            </a:r>
            <a:endParaRPr lang="es-ES_tradnl"/>
          </a:p>
        </p:txBody>
      </p:sp>
      <p:sp>
        <p:nvSpPr>
          <p:cNvPr id="44" name="TextBox 43">
            <a:extLst>
              <a:ext uri="{FF2B5EF4-FFF2-40B4-BE49-F238E27FC236}">
                <a16:creationId xmlns:a16="http://schemas.microsoft.com/office/drawing/2014/main" id="{BE50C853-F60E-74ED-C476-2FBCAA1CA8F7}"/>
              </a:ext>
            </a:extLst>
          </p:cNvPr>
          <p:cNvSpPr txBox="1"/>
          <p:nvPr/>
        </p:nvSpPr>
        <p:spPr>
          <a:xfrm>
            <a:off x="3823247" y="3777517"/>
            <a:ext cx="781025" cy="369332"/>
          </a:xfrm>
          <a:prstGeom prst="rect">
            <a:avLst/>
          </a:prstGeom>
          <a:noFill/>
        </p:spPr>
        <p:txBody>
          <a:bodyPr wrap="square">
            <a:spAutoFit/>
          </a:bodyPr>
          <a:lstStyle/>
          <a:p>
            <a:r>
              <a:rPr lang="es-ES_tradnl" sz="1800" b="1">
                <a:latin typeface="Arial" panose="020B0604020202020204" pitchFamily="34" charset="0"/>
                <a:cs typeface="Arial" panose="020B0604020202020204" pitchFamily="34" charset="0"/>
              </a:rPr>
              <a:t>SÍ</a:t>
            </a:r>
            <a:endParaRPr lang="es-ES_tradnl"/>
          </a:p>
        </p:txBody>
      </p:sp>
    </p:spTree>
    <p:extLst>
      <p:ext uri="{BB962C8B-B14F-4D97-AF65-F5344CB8AC3E}">
        <p14:creationId xmlns:p14="http://schemas.microsoft.com/office/powerpoint/2010/main" val="34032767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D8AD75-7093-B577-159A-B7290D814686}"/>
              </a:ext>
            </a:extLst>
          </p:cNvPr>
          <p:cNvSpPr>
            <a:spLocks noGrp="1"/>
          </p:cNvSpPr>
          <p:nvPr>
            <p:ph type="title"/>
          </p:nvPr>
        </p:nvSpPr>
        <p:spPr/>
        <p:txBody>
          <a:bodyPr>
            <a:normAutofit fontScale="90000"/>
          </a:bodyPr>
          <a:lstStyle/>
          <a:p>
            <a:r>
              <a:rPr lang="es-ES_tradnl"/>
              <a:t>Proceso de gestión de casos - Identificación y registro</a:t>
            </a:r>
          </a:p>
        </p:txBody>
      </p:sp>
      <p:sp>
        <p:nvSpPr>
          <p:cNvPr id="3" name="Flowchart: Process 2">
            <a:extLst>
              <a:ext uri="{FF2B5EF4-FFF2-40B4-BE49-F238E27FC236}">
                <a16:creationId xmlns:a16="http://schemas.microsoft.com/office/drawing/2014/main" id="{DCF69B42-0755-E9CD-DA80-2058CA187E28}"/>
              </a:ext>
            </a:extLst>
          </p:cNvPr>
          <p:cNvSpPr/>
          <p:nvPr/>
        </p:nvSpPr>
        <p:spPr>
          <a:xfrm>
            <a:off x="1675201" y="1591962"/>
            <a:ext cx="3823950" cy="1207218"/>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a:latin typeface="Arial" panose="020B0604020202020204" pitchFamily="34" charset="0"/>
                <a:cs typeface="Arial" panose="020B0604020202020204" pitchFamily="34" charset="0"/>
              </a:rPr>
              <a:t>Paso 1: Identificación y registro</a:t>
            </a:r>
          </a:p>
        </p:txBody>
      </p:sp>
      <p:sp>
        <p:nvSpPr>
          <p:cNvPr id="6" name="Flowchart: Process 5">
            <a:extLst>
              <a:ext uri="{FF2B5EF4-FFF2-40B4-BE49-F238E27FC236}">
                <a16:creationId xmlns:a16="http://schemas.microsoft.com/office/drawing/2014/main" id="{F176718B-C74A-B24C-E24D-73E7F497038D}"/>
              </a:ext>
            </a:extLst>
          </p:cNvPr>
          <p:cNvSpPr/>
          <p:nvPr/>
        </p:nvSpPr>
        <p:spPr>
          <a:xfrm>
            <a:off x="1675201" y="2806325"/>
            <a:ext cx="3823950" cy="719705"/>
          </a:xfrm>
          <a:prstGeom prst="flowChartProcess">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a:solidFill>
                  <a:schemeClr val="tx1"/>
                </a:solidFill>
                <a:latin typeface="Arial" panose="020B0604020202020204" pitchFamily="34" charset="0"/>
                <a:cs typeface="Arial" panose="020B0604020202020204" pitchFamily="34" charset="0"/>
              </a:rPr>
              <a:t>¿Se identificó algún riesgo de protección?</a:t>
            </a:r>
          </a:p>
        </p:txBody>
      </p:sp>
      <p:cxnSp>
        <p:nvCxnSpPr>
          <p:cNvPr id="7" name="Straight Arrow Connector 6">
            <a:extLst>
              <a:ext uri="{FF2B5EF4-FFF2-40B4-BE49-F238E27FC236}">
                <a16:creationId xmlns:a16="http://schemas.microsoft.com/office/drawing/2014/main" id="{68F5EC07-B6A1-F7D7-7B02-A75DF4575834}"/>
              </a:ext>
            </a:extLst>
          </p:cNvPr>
          <p:cNvCxnSpPr>
            <a:cxnSpLocks/>
            <a:stCxn id="6" idx="2"/>
            <a:endCxn id="8" idx="0"/>
          </p:cNvCxnSpPr>
          <p:nvPr/>
        </p:nvCxnSpPr>
        <p:spPr>
          <a:xfrm>
            <a:off x="3587176" y="3526030"/>
            <a:ext cx="0" cy="865352"/>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8" name="Flowchart: Process 7">
            <a:extLst>
              <a:ext uri="{FF2B5EF4-FFF2-40B4-BE49-F238E27FC236}">
                <a16:creationId xmlns:a16="http://schemas.microsoft.com/office/drawing/2014/main" id="{45C42357-02D4-9BEB-6F5F-DCBB785F4123}"/>
              </a:ext>
            </a:extLst>
          </p:cNvPr>
          <p:cNvSpPr/>
          <p:nvPr/>
        </p:nvSpPr>
        <p:spPr>
          <a:xfrm>
            <a:off x="1675201" y="4391382"/>
            <a:ext cx="3823950" cy="1207218"/>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dirty="0">
                <a:latin typeface="Arial" panose="020B0604020202020204" pitchFamily="34" charset="0"/>
                <a:cs typeface="Arial" panose="020B0604020202020204" pitchFamily="34" charset="0"/>
              </a:rPr>
              <a:t>Pasar al siguiente </a:t>
            </a:r>
            <a:br>
              <a:rPr lang="es-ES_tradnl" b="1" dirty="0">
                <a:latin typeface="Arial" panose="020B0604020202020204" pitchFamily="34" charset="0"/>
                <a:cs typeface="Arial" panose="020B0604020202020204" pitchFamily="34" charset="0"/>
              </a:rPr>
            </a:br>
            <a:r>
              <a:rPr lang="es-ES_tradnl" b="1" dirty="0">
                <a:latin typeface="Arial" panose="020B0604020202020204" pitchFamily="34" charset="0"/>
                <a:cs typeface="Arial" panose="020B0604020202020204" pitchFamily="34" charset="0"/>
              </a:rPr>
              <a:t>paso en la gestión de casos</a:t>
            </a:r>
          </a:p>
        </p:txBody>
      </p:sp>
      <p:cxnSp>
        <p:nvCxnSpPr>
          <p:cNvPr id="9" name="Straight Arrow Connector 8">
            <a:extLst>
              <a:ext uri="{FF2B5EF4-FFF2-40B4-BE49-F238E27FC236}">
                <a16:creationId xmlns:a16="http://schemas.microsoft.com/office/drawing/2014/main" id="{44CDBD14-71CC-936A-4A2D-B4AB7F2E287C}"/>
              </a:ext>
            </a:extLst>
          </p:cNvPr>
          <p:cNvCxnSpPr>
            <a:cxnSpLocks/>
            <a:stCxn id="6" idx="3"/>
          </p:cNvCxnSpPr>
          <p:nvPr/>
        </p:nvCxnSpPr>
        <p:spPr>
          <a:xfrm>
            <a:off x="5499151" y="3166178"/>
            <a:ext cx="1871830" cy="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0" name="Flowchart: Process 9">
            <a:extLst>
              <a:ext uri="{FF2B5EF4-FFF2-40B4-BE49-F238E27FC236}">
                <a16:creationId xmlns:a16="http://schemas.microsoft.com/office/drawing/2014/main" id="{97287462-1320-CBAB-6FE4-F66CED4B660A}"/>
              </a:ext>
            </a:extLst>
          </p:cNvPr>
          <p:cNvSpPr/>
          <p:nvPr/>
        </p:nvSpPr>
        <p:spPr>
          <a:xfrm>
            <a:off x="7370981" y="1396969"/>
            <a:ext cx="3620103" cy="4258122"/>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55600" indent="-285750">
              <a:spcAft>
                <a:spcPts val="600"/>
              </a:spcAft>
              <a:buFont typeface="Arial" panose="020B0604020202020204" pitchFamily="34" charset="0"/>
              <a:buChar char="•"/>
            </a:pPr>
            <a:r>
              <a:rPr lang="es-ES_tradnl" dirty="0">
                <a:effectLst/>
                <a:latin typeface="Arial" panose="020B0604020202020204" pitchFamily="34" charset="0"/>
                <a:cs typeface="Arial" panose="020B0604020202020204" pitchFamily="34" charset="0"/>
              </a:rPr>
              <a:t>Identifique otros servicios a los que pueda remitir al menor</a:t>
            </a:r>
          </a:p>
          <a:p>
            <a:pPr marL="355600" indent="-285750">
              <a:spcAft>
                <a:spcPts val="600"/>
              </a:spcAft>
              <a:buFont typeface="Arial" panose="020B0604020202020204" pitchFamily="34" charset="0"/>
              <a:buChar char="•"/>
            </a:pPr>
            <a:r>
              <a:rPr lang="es-ES_tradnl" dirty="0">
                <a:effectLst/>
                <a:latin typeface="Arial" panose="020B0604020202020204" pitchFamily="34" charset="0"/>
                <a:cs typeface="Arial" panose="020B0604020202020204" pitchFamily="34" charset="0"/>
              </a:rPr>
              <a:t>Explíquele de forma adecuada al menor y a sus padres o cuidadores las razones por las que su organización no puede ayudar</a:t>
            </a:r>
          </a:p>
          <a:p>
            <a:pPr marL="355600" indent="-285750">
              <a:spcAft>
                <a:spcPts val="600"/>
              </a:spcAft>
              <a:buFont typeface="Arial" panose="020B0604020202020204" pitchFamily="34" charset="0"/>
              <a:buChar char="•"/>
            </a:pPr>
            <a:r>
              <a:rPr lang="es-ES_tradnl" dirty="0">
                <a:effectLst/>
                <a:latin typeface="Arial" panose="020B0604020202020204" pitchFamily="34" charset="0"/>
                <a:cs typeface="Arial" panose="020B0604020202020204" pitchFamily="34" charset="0"/>
              </a:rPr>
              <a:t>Ofr</a:t>
            </a:r>
            <a:r>
              <a:rPr lang="es-ES_tradnl" dirty="0">
                <a:latin typeface="Arial" panose="020B0604020202020204" pitchFamily="34" charset="0"/>
                <a:cs typeface="Arial" panose="020B0604020202020204" pitchFamily="34" charset="0"/>
              </a:rPr>
              <a:t>ézcales</a:t>
            </a:r>
            <a:r>
              <a:rPr lang="es-ES_tradnl" dirty="0">
                <a:effectLst/>
                <a:latin typeface="Arial" panose="020B0604020202020204" pitchFamily="34" charset="0"/>
                <a:cs typeface="Arial" panose="020B0604020202020204" pitchFamily="34" charset="0"/>
              </a:rPr>
              <a:t> información sobre otras ayudas disponibles</a:t>
            </a:r>
          </a:p>
          <a:p>
            <a:pPr marL="355600" indent="-285750">
              <a:spcAft>
                <a:spcPts val="600"/>
              </a:spcAft>
              <a:buFont typeface="Arial" panose="020B0604020202020204" pitchFamily="34" charset="0"/>
              <a:buChar char="•"/>
            </a:pPr>
            <a:r>
              <a:rPr lang="es-ES_tradnl" dirty="0">
                <a:effectLst/>
                <a:latin typeface="Arial" panose="020B0604020202020204" pitchFamily="34" charset="0"/>
                <a:cs typeface="Arial" panose="020B0604020202020204" pitchFamily="34" charset="0"/>
              </a:rPr>
              <a:t>Ayúdeles a acceder a estos servicios lo antes posible</a:t>
            </a:r>
            <a:endParaRPr lang="es-ES_tradnl" sz="2000" b="1"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8A49C651-E844-4271-3F74-645A51297715}"/>
              </a:ext>
            </a:extLst>
          </p:cNvPr>
          <p:cNvSpPr txBox="1"/>
          <p:nvPr/>
        </p:nvSpPr>
        <p:spPr>
          <a:xfrm>
            <a:off x="6129818" y="2594123"/>
            <a:ext cx="610496" cy="369332"/>
          </a:xfrm>
          <a:prstGeom prst="rect">
            <a:avLst/>
          </a:prstGeom>
          <a:noFill/>
        </p:spPr>
        <p:txBody>
          <a:bodyPr wrap="square">
            <a:spAutoFit/>
          </a:bodyPr>
          <a:lstStyle/>
          <a:p>
            <a:r>
              <a:rPr lang="es-ES_tradnl" sz="1800" b="1">
                <a:latin typeface="Arial" panose="020B0604020202020204" pitchFamily="34" charset="0"/>
                <a:cs typeface="Arial" panose="020B0604020202020204" pitchFamily="34" charset="0"/>
              </a:rPr>
              <a:t>NO</a:t>
            </a:r>
            <a:endParaRPr lang="es-ES_tradnl"/>
          </a:p>
        </p:txBody>
      </p:sp>
      <p:sp>
        <p:nvSpPr>
          <p:cNvPr id="12" name="TextBox 11">
            <a:extLst>
              <a:ext uri="{FF2B5EF4-FFF2-40B4-BE49-F238E27FC236}">
                <a16:creationId xmlns:a16="http://schemas.microsoft.com/office/drawing/2014/main" id="{B3FA05A6-C796-0571-A12A-81BB9FDDB426}"/>
              </a:ext>
            </a:extLst>
          </p:cNvPr>
          <p:cNvSpPr txBox="1"/>
          <p:nvPr/>
        </p:nvSpPr>
        <p:spPr>
          <a:xfrm>
            <a:off x="3801732" y="3777517"/>
            <a:ext cx="781025" cy="369332"/>
          </a:xfrm>
          <a:prstGeom prst="rect">
            <a:avLst/>
          </a:prstGeom>
          <a:noFill/>
        </p:spPr>
        <p:txBody>
          <a:bodyPr wrap="square">
            <a:spAutoFit/>
          </a:bodyPr>
          <a:lstStyle/>
          <a:p>
            <a:r>
              <a:rPr lang="es-ES_tradnl" sz="1800" b="1">
                <a:latin typeface="Arial" panose="020B0604020202020204" pitchFamily="34" charset="0"/>
                <a:cs typeface="Arial" panose="020B0604020202020204" pitchFamily="34" charset="0"/>
              </a:rPr>
              <a:t>SÍ</a:t>
            </a:r>
            <a:endParaRPr lang="es-ES_tradnl"/>
          </a:p>
        </p:txBody>
      </p:sp>
      <p:sp>
        <p:nvSpPr>
          <p:cNvPr id="13" name="TextBox 12">
            <a:extLst>
              <a:ext uri="{FF2B5EF4-FFF2-40B4-BE49-F238E27FC236}">
                <a16:creationId xmlns:a16="http://schemas.microsoft.com/office/drawing/2014/main" id="{695F4688-C995-7671-3C2E-A29708B661C2}"/>
              </a:ext>
            </a:extLst>
          </p:cNvPr>
          <p:cNvSpPr txBox="1"/>
          <p:nvPr/>
        </p:nvSpPr>
        <p:spPr>
          <a:xfrm>
            <a:off x="6250193" y="5850087"/>
            <a:ext cx="5604734" cy="738664"/>
          </a:xfrm>
          <a:prstGeom prst="rect">
            <a:avLst/>
          </a:prstGeom>
          <a:noFill/>
        </p:spPr>
        <p:txBody>
          <a:bodyPr wrap="square" rtlCol="0">
            <a:spAutoFit/>
          </a:bodyPr>
          <a:lstStyle/>
          <a:p>
            <a:r>
              <a:rPr lang="es-ES_tradnl" sz="1400" i="1" dirty="0">
                <a:solidFill>
                  <a:schemeClr val="accent1"/>
                </a:solidFill>
                <a:latin typeface="Arial" panose="020B0604020202020204" pitchFamily="34" charset="0"/>
                <a:cs typeface="Arial" panose="020B0604020202020204" pitchFamily="34" charset="0"/>
              </a:rPr>
              <a:t>Fuente: Alianza para la protección de la infancia en la acción humanitaria. (2014). Directrices interinstitucionales para la protección de la infancia y la gestión de casos.</a:t>
            </a:r>
          </a:p>
        </p:txBody>
      </p:sp>
    </p:spTree>
    <p:extLst>
      <p:ext uri="{BB962C8B-B14F-4D97-AF65-F5344CB8AC3E}">
        <p14:creationId xmlns:p14="http://schemas.microsoft.com/office/powerpoint/2010/main" val="270603569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77426308-FC57-4621-A22C-EE55960FBD64}"/>
              </a:ext>
            </a:extLst>
          </p:cNvPr>
          <p:cNvSpPr>
            <a:spLocks noGrp="1"/>
          </p:cNvSpPr>
          <p:nvPr>
            <p:ph type="title"/>
          </p:nvPr>
        </p:nvSpPr>
        <p:spPr/>
        <p:txBody>
          <a:bodyPr/>
          <a:lstStyle/>
          <a:p>
            <a:r>
              <a:rPr lang="es-ES_tradnl"/>
              <a:t>Puntos clave de aprendizaje</a:t>
            </a:r>
          </a:p>
        </p:txBody>
      </p:sp>
      <p:sp>
        <p:nvSpPr>
          <p:cNvPr id="57" name="TextBox 56">
            <a:extLst>
              <a:ext uri="{FF2B5EF4-FFF2-40B4-BE49-F238E27FC236}">
                <a16:creationId xmlns:a16="http://schemas.microsoft.com/office/drawing/2014/main" id="{D62B3BE0-0F5B-4153-A0BA-E16ACFF0EE66}"/>
              </a:ext>
            </a:extLst>
          </p:cNvPr>
          <p:cNvSpPr txBox="1"/>
          <p:nvPr/>
        </p:nvSpPr>
        <p:spPr>
          <a:xfrm>
            <a:off x="1038678" y="3708658"/>
            <a:ext cx="2989064" cy="1938992"/>
          </a:xfrm>
          <a:prstGeom prst="rect">
            <a:avLst/>
          </a:prstGeom>
          <a:noFill/>
        </p:spPr>
        <p:txBody>
          <a:bodyPr wrap="square" lIns="91440" tIns="45720" rIns="91440" bIns="45720" anchor="t">
            <a:spAutoFit/>
          </a:bodyPr>
          <a:lstStyle/>
          <a:p>
            <a:pPr algn="ctr"/>
            <a:r>
              <a:rPr lang="es-ES_tradnl" sz="2400" dirty="0">
                <a:latin typeface="Arial" panose="020B0604020202020204" pitchFamily="34" charset="0"/>
                <a:cs typeface="Arial" panose="020B0604020202020204" pitchFamily="34" charset="0"/>
              </a:rPr>
              <a:t>Garantizar que el caso del menor cumpla los criterios de admisión para la gestión de casos</a:t>
            </a:r>
          </a:p>
        </p:txBody>
      </p:sp>
      <p:sp>
        <p:nvSpPr>
          <p:cNvPr id="58" name="TextBox 57">
            <a:extLst>
              <a:ext uri="{FF2B5EF4-FFF2-40B4-BE49-F238E27FC236}">
                <a16:creationId xmlns:a16="http://schemas.microsoft.com/office/drawing/2014/main" id="{4D4DABB9-F696-4666-9240-F14941B6206C}"/>
              </a:ext>
            </a:extLst>
          </p:cNvPr>
          <p:cNvSpPr txBox="1"/>
          <p:nvPr/>
        </p:nvSpPr>
        <p:spPr>
          <a:xfrm>
            <a:off x="4810022" y="3708658"/>
            <a:ext cx="2571956" cy="1569660"/>
          </a:xfrm>
          <a:prstGeom prst="rect">
            <a:avLst/>
          </a:prstGeom>
          <a:noFill/>
        </p:spPr>
        <p:txBody>
          <a:bodyPr wrap="square" lIns="91440" tIns="45720" rIns="91440" bIns="45720" anchor="t">
            <a:spAutoFit/>
          </a:bodyPr>
          <a:lstStyle/>
          <a:p>
            <a:pPr algn="ctr"/>
            <a:r>
              <a:rPr lang="es-ES_tradnl" sz="2400" dirty="0">
                <a:solidFill>
                  <a:srgbClr val="000000"/>
                </a:solidFill>
                <a:effectLst/>
                <a:latin typeface="Arial" panose="020B0604020202020204" pitchFamily="34" charset="0"/>
                <a:ea typeface="Helvetica Neue" panose="020B0604020202020204"/>
                <a:cs typeface="Arial" panose="020B0604020202020204" pitchFamily="34" charset="0"/>
              </a:rPr>
              <a:t>Llevar a cabo la evaluación inicial </a:t>
            </a:r>
            <a:r>
              <a:rPr lang="es-ES_tradnl" sz="2400" dirty="0">
                <a:solidFill>
                  <a:srgbClr val="000000"/>
                </a:solidFill>
                <a:latin typeface="Arial" panose="020B0604020202020204" pitchFamily="34" charset="0"/>
                <a:ea typeface="Helvetica Neue" panose="020B0604020202020204"/>
                <a:cs typeface="Arial" panose="020B0604020202020204" pitchFamily="34" charset="0"/>
              </a:rPr>
              <a:t>y determinar </a:t>
            </a:r>
            <a:r>
              <a:rPr lang="es-ES_tradnl" sz="2400" dirty="0">
                <a:solidFill>
                  <a:srgbClr val="000000"/>
                </a:solidFill>
                <a:effectLst/>
                <a:latin typeface="Arial" panose="020B0604020202020204" pitchFamily="34" charset="0"/>
                <a:ea typeface="Helvetica Neue" panose="020B0604020202020204"/>
                <a:cs typeface="Arial" panose="020B0604020202020204" pitchFamily="34" charset="0"/>
              </a:rPr>
              <a:t>el nivel de riesgo </a:t>
            </a:r>
            <a:endParaRPr lang="es-ES_tradnl" sz="2400" dirty="0">
              <a:latin typeface="Arial" panose="020B0604020202020204" pitchFamily="34" charset="0"/>
              <a:cs typeface="Arial" panose="020B0604020202020204" pitchFamily="34" charset="0"/>
            </a:endParaRPr>
          </a:p>
        </p:txBody>
      </p:sp>
      <p:sp>
        <p:nvSpPr>
          <p:cNvPr id="60" name="5-Point Star 5">
            <a:extLst>
              <a:ext uri="{FF2B5EF4-FFF2-40B4-BE49-F238E27FC236}">
                <a16:creationId xmlns:a16="http://schemas.microsoft.com/office/drawing/2014/main" id="{CA51DE7D-C4EB-4482-B9BD-8251CB38B67D}"/>
              </a:ext>
            </a:extLst>
          </p:cNvPr>
          <p:cNvSpPr/>
          <p:nvPr/>
        </p:nvSpPr>
        <p:spPr>
          <a:xfrm>
            <a:off x="2007430" y="2093463"/>
            <a:ext cx="1051560" cy="1051560"/>
          </a:xfrm>
          <a:prstGeom prst="star5">
            <a:avLst>
              <a:gd name="adj" fmla="val 28143"/>
              <a:gd name="hf" fmla="val 105146"/>
              <a:gd name="vf" fmla="val 110557"/>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61" name="5-Point Star 5">
            <a:extLst>
              <a:ext uri="{FF2B5EF4-FFF2-40B4-BE49-F238E27FC236}">
                <a16:creationId xmlns:a16="http://schemas.microsoft.com/office/drawing/2014/main" id="{ABD8A883-982A-4318-B4F5-7858ABDA3C3D}"/>
              </a:ext>
            </a:extLst>
          </p:cNvPr>
          <p:cNvSpPr/>
          <p:nvPr/>
        </p:nvSpPr>
        <p:spPr>
          <a:xfrm>
            <a:off x="5570220" y="2123544"/>
            <a:ext cx="1051560" cy="1051560"/>
          </a:xfrm>
          <a:prstGeom prst="star5">
            <a:avLst>
              <a:gd name="adj" fmla="val 28143"/>
              <a:gd name="hf" fmla="val 105146"/>
              <a:gd name="vf" fmla="val 110557"/>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62" name="5-Point Star 5">
            <a:extLst>
              <a:ext uri="{FF2B5EF4-FFF2-40B4-BE49-F238E27FC236}">
                <a16:creationId xmlns:a16="http://schemas.microsoft.com/office/drawing/2014/main" id="{F0DA2569-FB86-4902-B70A-F4F49A979B6B}"/>
              </a:ext>
            </a:extLst>
          </p:cNvPr>
          <p:cNvSpPr/>
          <p:nvPr/>
        </p:nvSpPr>
        <p:spPr>
          <a:xfrm>
            <a:off x="9133010" y="2123544"/>
            <a:ext cx="1051560" cy="1051560"/>
          </a:xfrm>
          <a:prstGeom prst="star5">
            <a:avLst>
              <a:gd name="adj" fmla="val 28143"/>
              <a:gd name="hf" fmla="val 105146"/>
              <a:gd name="vf" fmla="val 110557"/>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BE66CC77-6081-79D3-A8CC-D994784EFCDD}"/>
              </a:ext>
            </a:extLst>
          </p:cNvPr>
          <p:cNvSpPr txBox="1"/>
          <p:nvPr/>
        </p:nvSpPr>
        <p:spPr>
          <a:xfrm>
            <a:off x="8164258" y="3682897"/>
            <a:ext cx="2989064" cy="2308324"/>
          </a:xfrm>
          <a:prstGeom prst="rect">
            <a:avLst/>
          </a:prstGeom>
          <a:noFill/>
        </p:spPr>
        <p:txBody>
          <a:bodyPr wrap="square" lIns="91440" tIns="45720" rIns="91440" bIns="45720" anchor="t">
            <a:spAutoFit/>
          </a:bodyPr>
          <a:lstStyle/>
          <a:p>
            <a:pPr algn="ctr"/>
            <a:r>
              <a:rPr lang="es-ES_tradnl" sz="2400" dirty="0">
                <a:latin typeface="Arial" panose="020B0604020202020204" pitchFamily="34" charset="0"/>
                <a:cs typeface="Arial" panose="020B0604020202020204" pitchFamily="34" charset="0"/>
              </a:rPr>
              <a:t>Hacer uso de las competencias comunicativas y de apoyo psicosocial en cada interacción con el/la menor</a:t>
            </a:r>
          </a:p>
        </p:txBody>
      </p:sp>
    </p:spTree>
    <p:extLst>
      <p:ext uri="{BB962C8B-B14F-4D97-AF65-F5344CB8AC3E}">
        <p14:creationId xmlns:p14="http://schemas.microsoft.com/office/powerpoint/2010/main" val="346490241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134A6756-5FC7-3220-13C5-CDC2D664E424}"/>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s-ES_tradnl" sz="2400" b="1" dirty="0">
                <a:solidFill>
                  <a:schemeClr val="accent1"/>
                </a:solidFill>
                <a:latin typeface="Garamond"/>
              </a:rPr>
              <a:t>SESIÓN 5</a:t>
            </a:r>
          </a:p>
          <a:p>
            <a:br>
              <a:rPr lang="es-ES_tradnl" b="1" dirty="0">
                <a:solidFill>
                  <a:schemeClr val="accent1"/>
                </a:solidFill>
                <a:latin typeface="Garamond"/>
              </a:rPr>
            </a:br>
            <a:r>
              <a:rPr lang="es-ES_tradnl" sz="5400" b="1" dirty="0">
                <a:solidFill>
                  <a:schemeClr val="accent1"/>
                </a:solidFill>
                <a:latin typeface="Garamond"/>
              </a:rPr>
              <a:t>Cierre del módulo</a:t>
            </a:r>
          </a:p>
        </p:txBody>
      </p:sp>
    </p:spTree>
    <p:extLst>
      <p:ext uri="{BB962C8B-B14F-4D97-AF65-F5344CB8AC3E}">
        <p14:creationId xmlns:p14="http://schemas.microsoft.com/office/powerpoint/2010/main" val="16526998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FCFE94-8837-47DD-B69B-6BA207F449F6}"/>
              </a:ext>
            </a:extLst>
          </p:cNvPr>
          <p:cNvSpPr>
            <a:spLocks noGrp="1"/>
          </p:cNvSpPr>
          <p:nvPr>
            <p:ph type="title"/>
          </p:nvPr>
        </p:nvSpPr>
        <p:spPr/>
        <p:txBody>
          <a:bodyPr/>
          <a:lstStyle/>
          <a:p>
            <a:r>
              <a:rPr lang="es-ES_tradnl"/>
              <a:t>Cierre del módulo 6</a:t>
            </a:r>
          </a:p>
        </p:txBody>
      </p:sp>
      <p:sp>
        <p:nvSpPr>
          <p:cNvPr id="16" name="Speech Bubble: Rectangle with Corners Rounded 15">
            <a:extLst>
              <a:ext uri="{FF2B5EF4-FFF2-40B4-BE49-F238E27FC236}">
                <a16:creationId xmlns:a16="http://schemas.microsoft.com/office/drawing/2014/main" id="{F9420CEC-0EF4-6047-437B-6B494F5B73FD}"/>
              </a:ext>
            </a:extLst>
          </p:cNvPr>
          <p:cNvSpPr/>
          <p:nvPr/>
        </p:nvSpPr>
        <p:spPr>
          <a:xfrm>
            <a:off x="1384531" y="2419405"/>
            <a:ext cx="2821709" cy="2611120"/>
          </a:xfrm>
          <a:prstGeom prst="wedgeRoundRectCallout">
            <a:avLst>
              <a:gd name="adj1" fmla="val -62814"/>
              <a:gd name="adj2" fmla="val -19017"/>
              <a:gd name="adj3" fmla="val 16667"/>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s-ES_tradnl" sz="2400">
                <a:solidFill>
                  <a:schemeClr val="tx1"/>
                </a:solidFill>
                <a:latin typeface="Arial" panose="020B0604020202020204" pitchFamily="34" charset="0"/>
                <a:ea typeface="Calibri" panose="020F0502020204030204" pitchFamily="34" charset="0"/>
                <a:cs typeface="Arial" panose="020B0604020202020204" pitchFamily="34" charset="0"/>
              </a:rPr>
              <a:t>Repaso de los objetivos de aprendizaje</a:t>
            </a:r>
          </a:p>
        </p:txBody>
      </p:sp>
      <p:sp>
        <p:nvSpPr>
          <p:cNvPr id="17" name="Speech Bubble: Rectangle with Corners Rounded 16">
            <a:extLst>
              <a:ext uri="{FF2B5EF4-FFF2-40B4-BE49-F238E27FC236}">
                <a16:creationId xmlns:a16="http://schemas.microsoft.com/office/drawing/2014/main" id="{772BD5F1-3E3B-53A4-6F5D-B581BF149FFF}"/>
              </a:ext>
            </a:extLst>
          </p:cNvPr>
          <p:cNvSpPr/>
          <p:nvPr/>
        </p:nvSpPr>
        <p:spPr>
          <a:xfrm>
            <a:off x="4828771" y="2419405"/>
            <a:ext cx="2821709" cy="2611120"/>
          </a:xfrm>
          <a:prstGeom prst="wedgeRoundRectCallout">
            <a:avLst>
              <a:gd name="adj1" fmla="val -19246"/>
              <a:gd name="adj2" fmla="val 59595"/>
              <a:gd name="adj3" fmla="val 16667"/>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s-ES_tradnl" sz="2400">
                <a:solidFill>
                  <a:schemeClr val="tx1"/>
                </a:solidFill>
                <a:latin typeface="Arial" panose="020B0604020202020204" pitchFamily="34" charset="0"/>
                <a:ea typeface="Calibri" panose="020F0502020204030204" pitchFamily="34" charset="0"/>
                <a:cs typeface="Arial" panose="020B0604020202020204" pitchFamily="34" charset="0"/>
              </a:rPr>
              <a:t>Reflexión y comentarios </a:t>
            </a:r>
          </a:p>
        </p:txBody>
      </p:sp>
      <p:sp>
        <p:nvSpPr>
          <p:cNvPr id="18" name="Speech Bubble: Rectangle with Corners Rounded 17">
            <a:extLst>
              <a:ext uri="{FF2B5EF4-FFF2-40B4-BE49-F238E27FC236}">
                <a16:creationId xmlns:a16="http://schemas.microsoft.com/office/drawing/2014/main" id="{49550584-E769-2A15-DFB5-D66423C6966D}"/>
              </a:ext>
            </a:extLst>
          </p:cNvPr>
          <p:cNvSpPr/>
          <p:nvPr/>
        </p:nvSpPr>
        <p:spPr>
          <a:xfrm>
            <a:off x="8273011" y="2419405"/>
            <a:ext cx="2821709" cy="2611120"/>
          </a:xfrm>
          <a:prstGeom prst="wedgeRoundRectCallout">
            <a:avLst>
              <a:gd name="adj1" fmla="val 59608"/>
              <a:gd name="adj2" fmla="val -20186"/>
              <a:gd name="adj3" fmla="val 16667"/>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s-ES_tradnl" sz="2400">
                <a:solidFill>
                  <a:schemeClr val="tx1"/>
                </a:solidFill>
                <a:effectLst/>
                <a:latin typeface="Arial" panose="020B0604020202020204" pitchFamily="34" charset="0"/>
                <a:ea typeface="Calibri" panose="020F0502020204030204" pitchFamily="34" charset="0"/>
                <a:cs typeface="Arial" panose="020B0604020202020204" pitchFamily="34" charset="0"/>
              </a:rPr>
              <a:t>Cierre</a:t>
            </a:r>
          </a:p>
        </p:txBody>
      </p:sp>
      <p:grpSp>
        <p:nvGrpSpPr>
          <p:cNvPr id="3" name="Group 2">
            <a:extLst>
              <a:ext uri="{FF2B5EF4-FFF2-40B4-BE49-F238E27FC236}">
                <a16:creationId xmlns:a16="http://schemas.microsoft.com/office/drawing/2014/main" id="{B1BC7565-5406-5BD8-0796-7A72D4861681}"/>
              </a:ext>
            </a:extLst>
          </p:cNvPr>
          <p:cNvGrpSpPr/>
          <p:nvPr/>
        </p:nvGrpSpPr>
        <p:grpSpPr>
          <a:xfrm>
            <a:off x="10228983" y="337468"/>
            <a:ext cx="1587872" cy="1368854"/>
            <a:chOff x="10228983" y="337468"/>
            <a:chExt cx="1587872" cy="1368854"/>
          </a:xfrm>
        </p:grpSpPr>
        <p:sp>
          <p:nvSpPr>
            <p:cNvPr id="4" name="Hexagon 3">
              <a:extLst>
                <a:ext uri="{FF2B5EF4-FFF2-40B4-BE49-F238E27FC236}">
                  <a16:creationId xmlns:a16="http://schemas.microsoft.com/office/drawing/2014/main" id="{7F5BCC4F-FA93-B146-331B-5A89B8EB1A86}"/>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nvGrpSpPr>
            <p:cNvPr id="5" name="Group 4">
              <a:extLst>
                <a:ext uri="{FF2B5EF4-FFF2-40B4-BE49-F238E27FC236}">
                  <a16:creationId xmlns:a16="http://schemas.microsoft.com/office/drawing/2014/main" id="{FAE06041-7B1A-B841-8D07-87718667FC94}"/>
                </a:ext>
              </a:extLst>
            </p:cNvPr>
            <p:cNvGrpSpPr/>
            <p:nvPr/>
          </p:nvGrpSpPr>
          <p:grpSpPr>
            <a:xfrm>
              <a:off x="10621771" y="762700"/>
              <a:ext cx="562136" cy="634675"/>
              <a:chOff x="760175" y="830142"/>
              <a:chExt cx="867619" cy="979579"/>
            </a:xfrm>
          </p:grpSpPr>
          <p:sp>
            <p:nvSpPr>
              <p:cNvPr id="9" name="Rectangle 8">
                <a:extLst>
                  <a:ext uri="{FF2B5EF4-FFF2-40B4-BE49-F238E27FC236}">
                    <a16:creationId xmlns:a16="http://schemas.microsoft.com/office/drawing/2014/main" id="{55E8D311-9FF6-3798-A6E1-6298C47B0B01}"/>
                  </a:ext>
                </a:extLst>
              </p:cNvPr>
              <p:cNvSpPr/>
              <p:nvPr/>
            </p:nvSpPr>
            <p:spPr>
              <a:xfrm>
                <a:off x="864636" y="830142"/>
                <a:ext cx="763158" cy="979577"/>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s-ES_tradnl" sz="1600" b="1">
                    <a:solidFill>
                      <a:schemeClr val="accent1"/>
                    </a:solidFill>
                    <a:latin typeface="Arial" panose="020B0604020202020204" pitchFamily="34" charset="0"/>
                    <a:cs typeface="Arial" panose="020B0604020202020204" pitchFamily="34" charset="0"/>
                  </a:rPr>
                  <a:t>109</a:t>
                </a:r>
              </a:p>
            </p:txBody>
          </p:sp>
          <p:sp>
            <p:nvSpPr>
              <p:cNvPr id="10" name="Rectangle 9">
                <a:extLst>
                  <a:ext uri="{FF2B5EF4-FFF2-40B4-BE49-F238E27FC236}">
                    <a16:creationId xmlns:a16="http://schemas.microsoft.com/office/drawing/2014/main" id="{30427215-0E42-56F3-30CD-309ED3A4772F}"/>
                  </a:ext>
                </a:extLst>
              </p:cNvPr>
              <p:cNvSpPr/>
              <p:nvPr/>
            </p:nvSpPr>
            <p:spPr>
              <a:xfrm>
                <a:off x="760175" y="830144"/>
                <a:ext cx="149292" cy="9795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6" name="Group 5">
              <a:extLst>
                <a:ext uri="{FF2B5EF4-FFF2-40B4-BE49-F238E27FC236}">
                  <a16:creationId xmlns:a16="http://schemas.microsoft.com/office/drawing/2014/main" id="{986B1416-2494-CE72-C3D8-8E64C0F3E835}"/>
                </a:ext>
              </a:extLst>
            </p:cNvPr>
            <p:cNvGrpSpPr/>
            <p:nvPr/>
          </p:nvGrpSpPr>
          <p:grpSpPr>
            <a:xfrm>
              <a:off x="11325415" y="762701"/>
              <a:ext cx="182192" cy="634674"/>
              <a:chOff x="2121762" y="2323619"/>
              <a:chExt cx="200378" cy="825210"/>
            </a:xfrm>
          </p:grpSpPr>
          <p:sp>
            <p:nvSpPr>
              <p:cNvPr id="7" name="Isosceles Triangle 6">
                <a:extLst>
                  <a:ext uri="{FF2B5EF4-FFF2-40B4-BE49-F238E27FC236}">
                    <a16:creationId xmlns:a16="http://schemas.microsoft.com/office/drawing/2014/main" id="{8ACE44FD-9194-8BD8-C9F8-F2D8970CC82E}"/>
                  </a:ext>
                </a:extLst>
              </p:cNvPr>
              <p:cNvSpPr/>
              <p:nvPr/>
            </p:nvSpPr>
            <p:spPr>
              <a:xfrm>
                <a:off x="2121763" y="2323619"/>
                <a:ext cx="200377" cy="172739"/>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8" name="Rectangle 7">
                <a:extLst>
                  <a:ext uri="{FF2B5EF4-FFF2-40B4-BE49-F238E27FC236}">
                    <a16:creationId xmlns:a16="http://schemas.microsoft.com/office/drawing/2014/main" id="{7192A827-F6C5-7D1B-E592-11BB22C16D82}"/>
                  </a:ext>
                </a:extLst>
              </p:cNvPr>
              <p:cNvSpPr/>
              <p:nvPr/>
            </p:nvSpPr>
            <p:spPr>
              <a:xfrm>
                <a:off x="2121762" y="2496169"/>
                <a:ext cx="200377" cy="65266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spTree>
    <p:extLst>
      <p:ext uri="{BB962C8B-B14F-4D97-AF65-F5344CB8AC3E}">
        <p14:creationId xmlns:p14="http://schemas.microsoft.com/office/powerpoint/2010/main" val="36592865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11"/>
        <p:cNvGrpSpPr/>
        <p:nvPr/>
      </p:nvGrpSpPr>
      <p:grpSpPr>
        <a:xfrm>
          <a:off x="0" y="0"/>
          <a:ext cx="0" cy="0"/>
          <a:chOff x="0" y="0"/>
          <a:chExt cx="0" cy="0"/>
        </a:xfrm>
      </p:grpSpPr>
      <p:sp>
        <p:nvSpPr>
          <p:cNvPr id="312" name="Google Shape;312;p6"/>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8C5F7A"/>
              </a:buClr>
              <a:buSzPts val="3200"/>
              <a:buFont typeface="Arial"/>
              <a:buNone/>
            </a:pPr>
            <a:r>
              <a:rPr lang="es-ES_tradnl">
                <a:ea typeface="Arial"/>
                <a:sym typeface="Arial"/>
              </a:rPr>
              <a:t>Repaso</a:t>
            </a:r>
            <a:endParaRPr lang="es-ES_tradnl"/>
          </a:p>
        </p:txBody>
      </p:sp>
      <p:grpSp>
        <p:nvGrpSpPr>
          <p:cNvPr id="8" name="Group 7">
            <a:extLst>
              <a:ext uri="{FF2B5EF4-FFF2-40B4-BE49-F238E27FC236}">
                <a16:creationId xmlns:a16="http://schemas.microsoft.com/office/drawing/2014/main" id="{DCF68EE5-5FFC-7BAF-99DC-08D3B9F94A13}"/>
              </a:ext>
            </a:extLst>
          </p:cNvPr>
          <p:cNvGrpSpPr/>
          <p:nvPr/>
        </p:nvGrpSpPr>
        <p:grpSpPr>
          <a:xfrm>
            <a:off x="10228983" y="337468"/>
            <a:ext cx="1587872" cy="1368854"/>
            <a:chOff x="10228983" y="337468"/>
            <a:chExt cx="1587872" cy="1368854"/>
          </a:xfrm>
        </p:grpSpPr>
        <p:sp>
          <p:nvSpPr>
            <p:cNvPr id="9" name="Hexagon 8">
              <a:extLst>
                <a:ext uri="{FF2B5EF4-FFF2-40B4-BE49-F238E27FC236}">
                  <a16:creationId xmlns:a16="http://schemas.microsoft.com/office/drawing/2014/main" id="{C64A9E02-0078-D44C-A2E1-0CEE694C6DA9}"/>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nvGrpSpPr>
            <p:cNvPr id="10" name="Group 9">
              <a:extLst>
                <a:ext uri="{FF2B5EF4-FFF2-40B4-BE49-F238E27FC236}">
                  <a16:creationId xmlns:a16="http://schemas.microsoft.com/office/drawing/2014/main" id="{E29118E6-48EE-A72C-EE29-C83603733134}"/>
                </a:ext>
              </a:extLst>
            </p:cNvPr>
            <p:cNvGrpSpPr/>
            <p:nvPr/>
          </p:nvGrpSpPr>
          <p:grpSpPr>
            <a:xfrm>
              <a:off x="10621771" y="762700"/>
              <a:ext cx="562136" cy="634675"/>
              <a:chOff x="760175" y="830142"/>
              <a:chExt cx="867619" cy="979579"/>
            </a:xfrm>
          </p:grpSpPr>
          <p:sp>
            <p:nvSpPr>
              <p:cNvPr id="14" name="Rectangle 13">
                <a:extLst>
                  <a:ext uri="{FF2B5EF4-FFF2-40B4-BE49-F238E27FC236}">
                    <a16:creationId xmlns:a16="http://schemas.microsoft.com/office/drawing/2014/main" id="{98B0A4D0-2622-6951-91CB-531EEB1D7409}"/>
                  </a:ext>
                </a:extLst>
              </p:cNvPr>
              <p:cNvSpPr/>
              <p:nvPr/>
            </p:nvSpPr>
            <p:spPr>
              <a:xfrm>
                <a:off x="864636" y="830142"/>
                <a:ext cx="763158" cy="979577"/>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a:solidFill>
                      <a:schemeClr val="accent1"/>
                    </a:solidFill>
                    <a:latin typeface="Arial" panose="020B0604020202020204" pitchFamily="34" charset="0"/>
                    <a:cs typeface="Arial" panose="020B0604020202020204" pitchFamily="34" charset="0"/>
                  </a:rPr>
                  <a:t>88</a:t>
                </a:r>
              </a:p>
            </p:txBody>
          </p:sp>
          <p:sp>
            <p:nvSpPr>
              <p:cNvPr id="15" name="Rectangle 14">
                <a:extLst>
                  <a:ext uri="{FF2B5EF4-FFF2-40B4-BE49-F238E27FC236}">
                    <a16:creationId xmlns:a16="http://schemas.microsoft.com/office/drawing/2014/main" id="{A74746EA-84AC-E61D-E409-026066C0B1BC}"/>
                  </a:ext>
                </a:extLst>
              </p:cNvPr>
              <p:cNvSpPr/>
              <p:nvPr/>
            </p:nvSpPr>
            <p:spPr>
              <a:xfrm>
                <a:off x="760175" y="830144"/>
                <a:ext cx="149292" cy="9795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11" name="Group 10">
              <a:extLst>
                <a:ext uri="{FF2B5EF4-FFF2-40B4-BE49-F238E27FC236}">
                  <a16:creationId xmlns:a16="http://schemas.microsoft.com/office/drawing/2014/main" id="{353F21FE-FF01-0B1C-3357-245BF7C6AE49}"/>
                </a:ext>
              </a:extLst>
            </p:cNvPr>
            <p:cNvGrpSpPr/>
            <p:nvPr/>
          </p:nvGrpSpPr>
          <p:grpSpPr>
            <a:xfrm>
              <a:off x="11325415" y="762701"/>
              <a:ext cx="182192" cy="634674"/>
              <a:chOff x="2121762" y="2323619"/>
              <a:chExt cx="200378" cy="825210"/>
            </a:xfrm>
          </p:grpSpPr>
          <p:sp>
            <p:nvSpPr>
              <p:cNvPr id="12" name="Isosceles Triangle 11">
                <a:extLst>
                  <a:ext uri="{FF2B5EF4-FFF2-40B4-BE49-F238E27FC236}">
                    <a16:creationId xmlns:a16="http://schemas.microsoft.com/office/drawing/2014/main" id="{C1A7CF9B-BD03-E282-F4F4-00AC8EC2205E}"/>
                  </a:ext>
                </a:extLst>
              </p:cNvPr>
              <p:cNvSpPr/>
              <p:nvPr/>
            </p:nvSpPr>
            <p:spPr>
              <a:xfrm>
                <a:off x="2121763" y="2323619"/>
                <a:ext cx="200377" cy="172739"/>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3" name="Rectangle 12">
                <a:extLst>
                  <a:ext uri="{FF2B5EF4-FFF2-40B4-BE49-F238E27FC236}">
                    <a16:creationId xmlns:a16="http://schemas.microsoft.com/office/drawing/2014/main" id="{7795FF98-F268-1A64-A263-C0E68921A485}"/>
                  </a:ext>
                </a:extLst>
              </p:cNvPr>
              <p:cNvSpPr/>
              <p:nvPr/>
            </p:nvSpPr>
            <p:spPr>
              <a:xfrm>
                <a:off x="2121762" y="2496169"/>
                <a:ext cx="200377" cy="65266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sp>
        <p:nvSpPr>
          <p:cNvPr id="3" name="TextBox 21">
            <a:extLst>
              <a:ext uri="{FF2B5EF4-FFF2-40B4-BE49-F238E27FC236}">
                <a16:creationId xmlns:a16="http://schemas.microsoft.com/office/drawing/2014/main" id="{FEC035C0-4579-1CE4-A7DD-BD7CB28FAC03}"/>
              </a:ext>
            </a:extLst>
          </p:cNvPr>
          <p:cNvSpPr txBox="1"/>
          <p:nvPr/>
        </p:nvSpPr>
        <p:spPr>
          <a:xfrm>
            <a:off x="7107463" y="1348716"/>
            <a:ext cx="4624754" cy="5185767"/>
          </a:xfrm>
          <a:prstGeom prst="roundRect">
            <a:avLst/>
          </a:prstGeom>
          <a:solidFill>
            <a:schemeClr val="accent1">
              <a:lumMod val="20000"/>
              <a:lumOff val="80000"/>
            </a:schemeClr>
          </a:solidFill>
        </p:spPr>
        <p:txBody>
          <a:bodyPr wrap="square">
            <a:spAutoFit/>
          </a:bodyPr>
          <a:lstStyle/>
          <a:p>
            <a:r>
              <a:rPr lang="es-ES_tradnl" sz="1600" b="1" dirty="0">
                <a:latin typeface="Arial" panose="020B0604020202020204" pitchFamily="34" charset="0"/>
                <a:cs typeface="Arial" panose="020B0604020202020204" pitchFamily="34" charset="0"/>
              </a:rPr>
              <a:t>Crucigrama </a:t>
            </a:r>
          </a:p>
          <a:p>
            <a:pPr marL="342900" indent="-342900">
              <a:buFont typeface="+mj-lt"/>
              <a:buAutoNum type="arabicPeriod"/>
            </a:pPr>
            <a:endParaRPr lang="es-ES_tradnl" sz="1600" dirty="0">
              <a:latin typeface="Arial" panose="020B0604020202020204" pitchFamily="34" charset="0"/>
              <a:cs typeface="Arial" panose="020B0604020202020204" pitchFamily="34" charset="0"/>
            </a:endParaRPr>
          </a:p>
          <a:p>
            <a:pPr marL="342900" indent="-342900">
              <a:buFont typeface="+mj-lt"/>
              <a:buAutoNum type="arabicPeriod"/>
            </a:pPr>
            <a:r>
              <a:rPr lang="es-ES_tradnl" sz="1600" dirty="0">
                <a:latin typeface="Arial" panose="020B0604020202020204" pitchFamily="34" charset="0"/>
                <a:cs typeface="Arial" panose="020B0604020202020204" pitchFamily="34" charset="0"/>
              </a:rPr>
              <a:t>IDENTIFICAR, ________, CONECTAR.</a:t>
            </a:r>
          </a:p>
          <a:p>
            <a:pPr marL="342900" indent="-342900">
              <a:buFont typeface="+mj-lt"/>
              <a:buAutoNum type="arabicPeriod"/>
            </a:pPr>
            <a:r>
              <a:rPr lang="es-ES_tradnl" sz="1600" dirty="0">
                <a:latin typeface="Arial" panose="020B0604020202020204" pitchFamily="34" charset="0"/>
                <a:cs typeface="Arial" panose="020B0604020202020204" pitchFamily="34" charset="0"/>
              </a:rPr>
              <a:t>Una persona con una enfermedad o trastorno mental podría necesitar apoyo _____________.</a:t>
            </a:r>
          </a:p>
          <a:p>
            <a:pPr marL="342900" indent="-342900">
              <a:buFont typeface="+mj-lt"/>
              <a:buAutoNum type="arabicPeriod"/>
            </a:pPr>
            <a:r>
              <a:rPr lang="es-ES_tradnl" sz="1600" dirty="0">
                <a:latin typeface="Arial" panose="020B0604020202020204" pitchFamily="34" charset="0"/>
                <a:cs typeface="Arial" panose="020B0604020202020204" pitchFamily="34" charset="0"/>
              </a:rPr>
              <a:t>El mapa  _____________ es una herramienta para elaborar el plan de seguridad con niños y niñas pequeños/as (de 4 a 12 años).</a:t>
            </a:r>
          </a:p>
          <a:p>
            <a:pPr marL="342900" indent="-342900">
              <a:buFont typeface="+mj-lt"/>
              <a:buAutoNum type="arabicPeriod"/>
            </a:pPr>
            <a:r>
              <a:rPr lang="es-ES_tradnl" sz="1600" dirty="0">
                <a:latin typeface="Arial" panose="020B0604020202020204" pitchFamily="34" charset="0"/>
                <a:cs typeface="Arial" panose="020B0604020202020204" pitchFamily="34" charset="0"/>
              </a:rPr>
              <a:t>El plan de seguridad se debe elaborar  ______  el/la menor.</a:t>
            </a:r>
          </a:p>
          <a:p>
            <a:pPr marL="342900" indent="-342900">
              <a:buFont typeface="+mj-lt"/>
              <a:buAutoNum type="arabicPeriod"/>
            </a:pPr>
            <a:r>
              <a:rPr lang="es-ES_tradnl" sz="1600" dirty="0">
                <a:latin typeface="Arial" panose="020B0604020202020204" pitchFamily="34" charset="0"/>
                <a:cs typeface="Arial" panose="020B0604020202020204" pitchFamily="34" charset="0"/>
              </a:rPr>
              <a:t>Una de las razones por las que debemos garantizar atención médica inmediata a niñas, niños y adolescentes sobrevivientes de violencia sexual es la ___________ del embarazo o de ETS.</a:t>
            </a:r>
          </a:p>
          <a:p>
            <a:pPr marL="342900" indent="-342900">
              <a:buFont typeface="+mj-lt"/>
              <a:buAutoNum type="arabicPeriod"/>
            </a:pPr>
            <a:r>
              <a:rPr lang="es-ES_tradnl" sz="1600" dirty="0">
                <a:latin typeface="Arial" panose="020B0604020202020204" pitchFamily="34" charset="0"/>
                <a:cs typeface="Arial" panose="020B0604020202020204" pitchFamily="34" charset="0"/>
              </a:rPr>
              <a:t>Salud __________, salud física y salud sexual y reproductiva.</a:t>
            </a:r>
          </a:p>
        </p:txBody>
      </p:sp>
      <p:pic>
        <p:nvPicPr>
          <p:cNvPr id="5" name="Picture 4">
            <a:extLst>
              <a:ext uri="{FF2B5EF4-FFF2-40B4-BE49-F238E27FC236}">
                <a16:creationId xmlns:a16="http://schemas.microsoft.com/office/drawing/2014/main" id="{F0511D8B-16A5-CA21-CFFF-2A5A4C4AF578}"/>
              </a:ext>
            </a:extLst>
          </p:cNvPr>
          <p:cNvPicPr>
            <a:picLocks noChangeAspect="1"/>
          </p:cNvPicPr>
          <p:nvPr/>
        </p:nvPicPr>
        <p:blipFill>
          <a:blip r:embed="rId3"/>
          <a:stretch>
            <a:fillRect/>
          </a:stretch>
        </p:blipFill>
        <p:spPr>
          <a:xfrm>
            <a:off x="907416" y="1348716"/>
            <a:ext cx="5280024" cy="4909960"/>
          </a:xfrm>
          <a:prstGeom prst="rect">
            <a:avLst/>
          </a:prstGeom>
        </p:spPr>
      </p:pic>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728"/>
        <p:cNvGrpSpPr/>
        <p:nvPr/>
      </p:nvGrpSpPr>
      <p:grpSpPr>
        <a:xfrm>
          <a:off x="0" y="0"/>
          <a:ext cx="0" cy="0"/>
          <a:chOff x="0" y="0"/>
          <a:chExt cx="0" cy="0"/>
        </a:xfrm>
      </p:grpSpPr>
      <p:sp>
        <p:nvSpPr>
          <p:cNvPr id="729" name="Google Shape;729;p31"/>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156995"/>
              </a:buClr>
              <a:buSzPts val="3200"/>
              <a:buFont typeface="Arial"/>
              <a:buNone/>
            </a:pPr>
            <a:r>
              <a:rPr lang="es-ES_tradnl" dirty="0"/>
              <a:t>Autocuidado</a:t>
            </a:r>
          </a:p>
        </p:txBody>
      </p:sp>
      <p:sp>
        <p:nvSpPr>
          <p:cNvPr id="735" name="Google Shape;735;p31"/>
          <p:cNvSpPr txBox="1"/>
          <p:nvPr/>
        </p:nvSpPr>
        <p:spPr>
          <a:xfrm>
            <a:off x="8647545" y="3437143"/>
            <a:ext cx="2072639" cy="428259"/>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GB" sz="2200" b="1" dirty="0">
                <a:solidFill>
                  <a:schemeClr val="lt1"/>
                </a:solidFill>
                <a:latin typeface="Helvetica Neue"/>
                <a:ea typeface="Helvetica Neue"/>
                <a:cs typeface="Helvetica Neue"/>
                <a:sym typeface="Helvetica Neue"/>
              </a:rPr>
              <a:t>Cerrar</a:t>
            </a:r>
            <a:endParaRPr dirty="0"/>
          </a:p>
        </p:txBody>
      </p:sp>
      <p:sp>
        <p:nvSpPr>
          <p:cNvPr id="6" name="Heart 5">
            <a:extLst>
              <a:ext uri="{FF2B5EF4-FFF2-40B4-BE49-F238E27FC236}">
                <a16:creationId xmlns:a16="http://schemas.microsoft.com/office/drawing/2014/main" id="{CA867F34-5EE4-E235-1AC6-1A7539CB65D4}"/>
              </a:ext>
            </a:extLst>
          </p:cNvPr>
          <p:cNvSpPr/>
          <p:nvPr/>
        </p:nvSpPr>
        <p:spPr>
          <a:xfrm>
            <a:off x="4674820" y="2453495"/>
            <a:ext cx="2842360" cy="2539419"/>
          </a:xfrm>
          <a:prstGeom prst="hear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Block Arc 6">
            <a:extLst>
              <a:ext uri="{FF2B5EF4-FFF2-40B4-BE49-F238E27FC236}">
                <a16:creationId xmlns:a16="http://schemas.microsoft.com/office/drawing/2014/main" id="{DF8D3B48-0047-D06F-5215-ECAA4D28C069}"/>
              </a:ext>
            </a:extLst>
          </p:cNvPr>
          <p:cNvSpPr/>
          <p:nvPr/>
        </p:nvSpPr>
        <p:spPr>
          <a:xfrm rot="10800000">
            <a:off x="5628782" y="3499014"/>
            <a:ext cx="934434" cy="752350"/>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spTree>
    <p:extLst>
      <p:ext uri="{BB962C8B-B14F-4D97-AF65-F5344CB8AC3E}">
        <p14:creationId xmlns:p14="http://schemas.microsoft.com/office/powerpoint/2010/main" val="18923896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11"/>
        <p:cNvGrpSpPr/>
        <p:nvPr/>
      </p:nvGrpSpPr>
      <p:grpSpPr>
        <a:xfrm>
          <a:off x="0" y="0"/>
          <a:ext cx="0" cy="0"/>
          <a:chOff x="0" y="0"/>
          <a:chExt cx="0" cy="0"/>
        </a:xfrm>
      </p:grpSpPr>
      <p:sp>
        <p:nvSpPr>
          <p:cNvPr id="312" name="Google Shape;312;p6"/>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8C5F7A"/>
              </a:buClr>
              <a:buSzPts val="3200"/>
              <a:buFont typeface="Arial"/>
              <a:buNone/>
            </a:pPr>
            <a:r>
              <a:rPr lang="es-ES_tradnl" dirty="0">
                <a:ea typeface="Arial"/>
                <a:sym typeface="Arial"/>
              </a:rPr>
              <a:t>Repaso</a:t>
            </a:r>
            <a:endParaRPr lang="es-ES_tradnl" dirty="0"/>
          </a:p>
        </p:txBody>
      </p:sp>
      <p:sp>
        <p:nvSpPr>
          <p:cNvPr id="2" name="TextBox 21">
            <a:extLst>
              <a:ext uri="{FF2B5EF4-FFF2-40B4-BE49-F238E27FC236}">
                <a16:creationId xmlns:a16="http://schemas.microsoft.com/office/drawing/2014/main" id="{903AA44E-697F-8076-BBA2-D1DF8A79DA0B}"/>
              </a:ext>
            </a:extLst>
          </p:cNvPr>
          <p:cNvSpPr txBox="1"/>
          <p:nvPr/>
        </p:nvSpPr>
        <p:spPr>
          <a:xfrm>
            <a:off x="7107463" y="1348716"/>
            <a:ext cx="4624754" cy="5185767"/>
          </a:xfrm>
          <a:prstGeom prst="roundRect">
            <a:avLst/>
          </a:prstGeom>
          <a:solidFill>
            <a:schemeClr val="accent1">
              <a:lumMod val="20000"/>
              <a:lumOff val="80000"/>
            </a:schemeClr>
          </a:solidFill>
        </p:spPr>
        <p:txBody>
          <a:bodyPr wrap="square">
            <a:spAutoFit/>
          </a:bodyPr>
          <a:lstStyle/>
          <a:p>
            <a:r>
              <a:rPr lang="es-ES_tradnl" sz="1600" b="1" dirty="0">
                <a:latin typeface="Arial" panose="020B0604020202020204" pitchFamily="34" charset="0"/>
                <a:cs typeface="Arial" panose="020B0604020202020204" pitchFamily="34" charset="0"/>
              </a:rPr>
              <a:t>Crucigrama </a:t>
            </a:r>
          </a:p>
          <a:p>
            <a:pPr marL="342900" indent="-342900">
              <a:buFont typeface="+mj-lt"/>
              <a:buAutoNum type="arabicPeriod"/>
            </a:pPr>
            <a:endParaRPr lang="es-ES_tradnl" sz="1600" dirty="0">
              <a:latin typeface="Arial" panose="020B0604020202020204" pitchFamily="34" charset="0"/>
              <a:cs typeface="Arial" panose="020B0604020202020204" pitchFamily="34" charset="0"/>
            </a:endParaRPr>
          </a:p>
          <a:p>
            <a:pPr marL="342900" indent="-342900">
              <a:buFont typeface="+mj-lt"/>
              <a:buAutoNum type="arabicPeriod"/>
            </a:pPr>
            <a:r>
              <a:rPr lang="es-ES_tradnl" sz="1600" dirty="0">
                <a:latin typeface="Arial" panose="020B0604020202020204" pitchFamily="34" charset="0"/>
                <a:cs typeface="Arial" panose="020B0604020202020204" pitchFamily="34" charset="0"/>
              </a:rPr>
              <a:t>IDENTIFICAR, ________, CONECTAR.</a:t>
            </a:r>
          </a:p>
          <a:p>
            <a:pPr marL="342900" indent="-342900">
              <a:buFont typeface="+mj-lt"/>
              <a:buAutoNum type="arabicPeriod"/>
            </a:pPr>
            <a:r>
              <a:rPr lang="es-ES_tradnl" sz="1600" dirty="0">
                <a:latin typeface="Arial" panose="020B0604020202020204" pitchFamily="34" charset="0"/>
                <a:cs typeface="Arial" panose="020B0604020202020204" pitchFamily="34" charset="0"/>
              </a:rPr>
              <a:t>Una persona con una enfermedad o trastorno mental podría necesitar apoyo _____________.</a:t>
            </a:r>
          </a:p>
          <a:p>
            <a:pPr marL="342900" indent="-342900">
              <a:buFont typeface="+mj-lt"/>
              <a:buAutoNum type="arabicPeriod"/>
            </a:pPr>
            <a:r>
              <a:rPr lang="es-ES_tradnl" sz="1600" dirty="0">
                <a:latin typeface="Arial" panose="020B0604020202020204" pitchFamily="34" charset="0"/>
                <a:cs typeface="Arial" panose="020B0604020202020204" pitchFamily="34" charset="0"/>
              </a:rPr>
              <a:t>El mapa  _____________ es una herramienta para elaborar el plan de seguridad con niños y niñas pequeños/as (de 4 a 12 años).</a:t>
            </a:r>
          </a:p>
          <a:p>
            <a:pPr marL="342900" indent="-342900">
              <a:buFont typeface="+mj-lt"/>
              <a:buAutoNum type="arabicPeriod"/>
            </a:pPr>
            <a:r>
              <a:rPr lang="es-ES_tradnl" sz="1600" dirty="0">
                <a:latin typeface="Arial" panose="020B0604020202020204" pitchFamily="34" charset="0"/>
                <a:cs typeface="Arial" panose="020B0604020202020204" pitchFamily="34" charset="0"/>
              </a:rPr>
              <a:t>El plan de seguridad se debe elaborar  ______  el/la menor.</a:t>
            </a:r>
          </a:p>
          <a:p>
            <a:pPr marL="342900" indent="-342900">
              <a:buFont typeface="+mj-lt"/>
              <a:buAutoNum type="arabicPeriod"/>
            </a:pPr>
            <a:r>
              <a:rPr lang="es-ES_tradnl" sz="1600" dirty="0">
                <a:latin typeface="Arial" panose="020B0604020202020204" pitchFamily="34" charset="0"/>
                <a:cs typeface="Arial" panose="020B0604020202020204" pitchFamily="34" charset="0"/>
              </a:rPr>
              <a:t>Una de las razones por las que debemos garantizar atención médica inmediata a niñas, niños y adolescentes sobrevivientes de violencia sexual es la ___________ del embarazo o de ETS.</a:t>
            </a:r>
          </a:p>
          <a:p>
            <a:pPr marL="342900" indent="-342900">
              <a:buFont typeface="+mj-lt"/>
              <a:buAutoNum type="arabicPeriod"/>
            </a:pPr>
            <a:r>
              <a:rPr lang="es-ES_tradnl" sz="1600" dirty="0">
                <a:latin typeface="Arial" panose="020B0604020202020204" pitchFamily="34" charset="0"/>
                <a:cs typeface="Arial" panose="020B0604020202020204" pitchFamily="34" charset="0"/>
              </a:rPr>
              <a:t>Salud __________, salud física y salud sexual y reproductiva.</a:t>
            </a:r>
          </a:p>
        </p:txBody>
      </p:sp>
      <p:pic>
        <p:nvPicPr>
          <p:cNvPr id="4" name="Picture 3">
            <a:extLst>
              <a:ext uri="{FF2B5EF4-FFF2-40B4-BE49-F238E27FC236}">
                <a16:creationId xmlns:a16="http://schemas.microsoft.com/office/drawing/2014/main" id="{B333DF83-E0BA-32BF-5DE9-AA1180AF5E87}"/>
              </a:ext>
            </a:extLst>
          </p:cNvPr>
          <p:cNvPicPr>
            <a:picLocks noChangeAspect="1"/>
          </p:cNvPicPr>
          <p:nvPr/>
        </p:nvPicPr>
        <p:blipFill>
          <a:blip r:embed="rId4"/>
          <a:stretch>
            <a:fillRect/>
          </a:stretch>
        </p:blipFill>
        <p:spPr>
          <a:xfrm>
            <a:off x="695704" y="1425628"/>
            <a:ext cx="5252169" cy="4757997"/>
          </a:xfrm>
          <a:prstGeom prst="rect">
            <a:avLst/>
          </a:prstGeom>
        </p:spPr>
      </p:pic>
    </p:spTree>
    <p:extLst>
      <p:ext uri="{BB962C8B-B14F-4D97-AF65-F5344CB8AC3E}">
        <p14:creationId xmlns:p14="http://schemas.microsoft.com/office/powerpoint/2010/main" val="3517708837"/>
      </p:ext>
    </p:extLst>
  </p:cSld>
  <p:clrMapOvr>
    <a:masterClrMapping/>
  </p:clrMapOvr>
  <p:extLst>
    <p:ext uri="{6950BFC3-D8DA-4A85-94F7-54DA5524770B}">
      <p188:commentRel xmlns:p188="http://schemas.microsoft.com/office/powerpoint/2018/8/main" r:id="rId3"/>
    </p:ext>
  </p:extLs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454"/>
        <p:cNvGrpSpPr/>
        <p:nvPr/>
      </p:nvGrpSpPr>
      <p:grpSpPr>
        <a:xfrm>
          <a:off x="0" y="0"/>
          <a:ext cx="0" cy="0"/>
          <a:chOff x="0" y="0"/>
          <a:chExt cx="0" cy="0"/>
        </a:xfrm>
      </p:grpSpPr>
      <p:sp>
        <p:nvSpPr>
          <p:cNvPr id="455" name="Google Shape;455;p11"/>
          <p:cNvSpPr txBox="1">
            <a:spLocks noGrp="1"/>
          </p:cNvSpPr>
          <p:nvPr>
            <p:ph type="title"/>
          </p:nvPr>
        </p:nvSpPr>
        <p:spPr>
          <a:xfrm>
            <a:off x="220337" y="131654"/>
            <a:ext cx="11751325"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8C5F7A"/>
              </a:buClr>
              <a:buSzPts val="2800"/>
              <a:buFont typeface="Arial"/>
              <a:buNone/>
            </a:pPr>
            <a:r>
              <a:rPr lang="es-ES_tradnl" sz="2800"/>
              <a:t>Proceso de gestión de casos</a:t>
            </a:r>
          </a:p>
        </p:txBody>
      </p:sp>
      <p:sp>
        <p:nvSpPr>
          <p:cNvPr id="2" name="Rectangle: Rounded Corners 1">
            <a:extLst>
              <a:ext uri="{FF2B5EF4-FFF2-40B4-BE49-F238E27FC236}">
                <a16:creationId xmlns:a16="http://schemas.microsoft.com/office/drawing/2014/main" id="{F156F18F-2B24-F828-AC54-576A5A473718}"/>
              </a:ext>
            </a:extLst>
          </p:cNvPr>
          <p:cNvSpPr/>
          <p:nvPr/>
        </p:nvSpPr>
        <p:spPr>
          <a:xfrm>
            <a:off x="838200" y="1603482"/>
            <a:ext cx="3249708" cy="1947316"/>
          </a:xfrm>
          <a:prstGeom prst="roundRect">
            <a:avLst>
              <a:gd name="adj" fmla="val 10821"/>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dirty="0">
                <a:solidFill>
                  <a:schemeClr val="bg1"/>
                </a:solidFill>
                <a:latin typeface="Arial" panose="020B0604020202020204" pitchFamily="34" charset="0"/>
                <a:cs typeface="Arial" panose="020B0604020202020204" pitchFamily="34" charset="0"/>
              </a:rPr>
              <a:t>Identificar </a:t>
            </a:r>
            <a:r>
              <a:rPr lang="es-ES_tradnl" dirty="0">
                <a:solidFill>
                  <a:schemeClr val="bg1"/>
                </a:solidFill>
                <a:latin typeface="Arial" panose="020B0604020202020204" pitchFamily="34" charset="0"/>
                <a:cs typeface="Arial" panose="020B0604020202020204" pitchFamily="34" charset="0"/>
              </a:rPr>
              <a:t>a los niños, niñas y adolescentes vulnerables y registrarlos de acuerdo con los criterios de admisión</a:t>
            </a:r>
          </a:p>
        </p:txBody>
      </p:sp>
      <p:sp>
        <p:nvSpPr>
          <p:cNvPr id="3" name="Rectangle: Rounded Corners 2">
            <a:extLst>
              <a:ext uri="{FF2B5EF4-FFF2-40B4-BE49-F238E27FC236}">
                <a16:creationId xmlns:a16="http://schemas.microsoft.com/office/drawing/2014/main" id="{178F5CD9-C6C5-03AD-37EB-FB255124BFC2}"/>
              </a:ext>
            </a:extLst>
          </p:cNvPr>
          <p:cNvSpPr/>
          <p:nvPr/>
        </p:nvSpPr>
        <p:spPr>
          <a:xfrm>
            <a:off x="450376" y="1397374"/>
            <a:ext cx="557717" cy="557717"/>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a:latin typeface="Arial" panose="020B0604020202020204" pitchFamily="34" charset="0"/>
                <a:cs typeface="Arial" panose="020B0604020202020204" pitchFamily="34" charset="0"/>
              </a:rPr>
              <a:t>1</a:t>
            </a:r>
          </a:p>
        </p:txBody>
      </p:sp>
      <p:sp>
        <p:nvSpPr>
          <p:cNvPr id="4" name="Rectangle: Rounded Corners 3">
            <a:extLst>
              <a:ext uri="{FF2B5EF4-FFF2-40B4-BE49-F238E27FC236}">
                <a16:creationId xmlns:a16="http://schemas.microsoft.com/office/drawing/2014/main" id="{503E4086-3F9D-C7D5-2CC8-E39FCD9864BB}"/>
              </a:ext>
            </a:extLst>
          </p:cNvPr>
          <p:cNvSpPr/>
          <p:nvPr/>
        </p:nvSpPr>
        <p:spPr>
          <a:xfrm>
            <a:off x="4740457" y="1603482"/>
            <a:ext cx="3249708" cy="1947316"/>
          </a:xfrm>
          <a:prstGeom prst="roundRect">
            <a:avLst>
              <a:gd name="adj" fmla="val 10821"/>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dirty="0">
                <a:solidFill>
                  <a:schemeClr val="tx1"/>
                </a:solidFill>
                <a:latin typeface="Arial" panose="020B0604020202020204" pitchFamily="34" charset="0"/>
                <a:cs typeface="Arial" panose="020B0604020202020204" pitchFamily="34" charset="0"/>
              </a:rPr>
              <a:t>Evaluar </a:t>
            </a:r>
            <a:r>
              <a:rPr lang="es-ES_tradnl" dirty="0">
                <a:solidFill>
                  <a:schemeClr val="tx1"/>
                </a:solidFill>
                <a:latin typeface="Arial" panose="020B0604020202020204" pitchFamily="34" charset="0"/>
                <a:cs typeface="Arial" panose="020B0604020202020204" pitchFamily="34" charset="0"/>
              </a:rPr>
              <a:t>las necesidades y las fortalezas del menor y su familia</a:t>
            </a:r>
          </a:p>
        </p:txBody>
      </p:sp>
      <p:sp>
        <p:nvSpPr>
          <p:cNvPr id="5" name="Rectangle: Rounded Corners 4">
            <a:extLst>
              <a:ext uri="{FF2B5EF4-FFF2-40B4-BE49-F238E27FC236}">
                <a16:creationId xmlns:a16="http://schemas.microsoft.com/office/drawing/2014/main" id="{93287FD8-474E-FD7F-6F4A-079EC7FD700D}"/>
              </a:ext>
            </a:extLst>
          </p:cNvPr>
          <p:cNvSpPr/>
          <p:nvPr/>
        </p:nvSpPr>
        <p:spPr>
          <a:xfrm>
            <a:off x="4352633" y="1397374"/>
            <a:ext cx="557717" cy="557717"/>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a:latin typeface="Arial" panose="020B0604020202020204" pitchFamily="34" charset="0"/>
                <a:cs typeface="Arial" panose="020B0604020202020204" pitchFamily="34" charset="0"/>
              </a:rPr>
              <a:t>2</a:t>
            </a:r>
          </a:p>
        </p:txBody>
      </p:sp>
      <p:sp>
        <p:nvSpPr>
          <p:cNvPr id="6" name="Rectangle: Rounded Corners 5">
            <a:extLst>
              <a:ext uri="{FF2B5EF4-FFF2-40B4-BE49-F238E27FC236}">
                <a16:creationId xmlns:a16="http://schemas.microsoft.com/office/drawing/2014/main" id="{8D1E1299-1AEE-DDE0-377F-34CFB8ADC9DF}"/>
              </a:ext>
            </a:extLst>
          </p:cNvPr>
          <p:cNvSpPr/>
          <p:nvPr/>
        </p:nvSpPr>
        <p:spPr>
          <a:xfrm>
            <a:off x="8501188" y="1603482"/>
            <a:ext cx="3249708" cy="1947316"/>
          </a:xfrm>
          <a:prstGeom prst="roundRect">
            <a:avLst>
              <a:gd name="adj" fmla="val 10821"/>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a:solidFill>
                  <a:schemeClr val="tx1"/>
                </a:solidFill>
                <a:latin typeface="Arial" panose="020B0604020202020204" pitchFamily="34" charset="0"/>
                <a:cs typeface="Arial" panose="020B0604020202020204" pitchFamily="34" charset="0"/>
              </a:rPr>
              <a:t>Elaborar un </a:t>
            </a:r>
            <a:r>
              <a:rPr lang="es-ES_tradnl" b="1" dirty="0">
                <a:solidFill>
                  <a:schemeClr val="tx1"/>
                </a:solidFill>
                <a:latin typeface="Arial" panose="020B0604020202020204" pitchFamily="34" charset="0"/>
                <a:cs typeface="Arial" panose="020B0604020202020204" pitchFamily="34" charset="0"/>
              </a:rPr>
              <a:t>plan de caso </a:t>
            </a:r>
            <a:r>
              <a:rPr lang="es-ES_tradnl" dirty="0">
                <a:solidFill>
                  <a:schemeClr val="tx1"/>
                </a:solidFill>
                <a:latin typeface="Arial" panose="020B0604020202020204" pitchFamily="34" charset="0"/>
                <a:cs typeface="Arial" panose="020B0604020202020204" pitchFamily="34" charset="0"/>
              </a:rPr>
              <a:t>individualizado que responda a las necesidades identificadas en el/la menor. Establecer acciones, plazos concretos y objetivos medibles</a:t>
            </a:r>
          </a:p>
        </p:txBody>
      </p:sp>
      <p:sp>
        <p:nvSpPr>
          <p:cNvPr id="7" name="Rectangle: Rounded Corners 6">
            <a:extLst>
              <a:ext uri="{FF2B5EF4-FFF2-40B4-BE49-F238E27FC236}">
                <a16:creationId xmlns:a16="http://schemas.microsoft.com/office/drawing/2014/main" id="{5E08F8E5-9C3C-8FCB-4DD2-5294D78E4933}"/>
              </a:ext>
            </a:extLst>
          </p:cNvPr>
          <p:cNvSpPr/>
          <p:nvPr/>
        </p:nvSpPr>
        <p:spPr>
          <a:xfrm>
            <a:off x="8113364" y="1397374"/>
            <a:ext cx="557717" cy="557717"/>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a:latin typeface="Arial" panose="020B0604020202020204" pitchFamily="34" charset="0"/>
                <a:cs typeface="Arial" panose="020B0604020202020204" pitchFamily="34" charset="0"/>
              </a:rPr>
              <a:t>3</a:t>
            </a:r>
          </a:p>
        </p:txBody>
      </p:sp>
      <p:sp>
        <p:nvSpPr>
          <p:cNvPr id="8" name="Rectangle: Rounded Corners 7">
            <a:extLst>
              <a:ext uri="{FF2B5EF4-FFF2-40B4-BE49-F238E27FC236}">
                <a16:creationId xmlns:a16="http://schemas.microsoft.com/office/drawing/2014/main" id="{7FCB78C6-C613-B09D-82FE-3CAC02B6BE04}"/>
              </a:ext>
            </a:extLst>
          </p:cNvPr>
          <p:cNvSpPr/>
          <p:nvPr/>
        </p:nvSpPr>
        <p:spPr>
          <a:xfrm>
            <a:off x="838200" y="3896005"/>
            <a:ext cx="3249708" cy="2133121"/>
          </a:xfrm>
          <a:prstGeom prst="roundRect">
            <a:avLst>
              <a:gd name="adj" fmla="val 10821"/>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dirty="0">
                <a:solidFill>
                  <a:schemeClr val="tx1"/>
                </a:solidFill>
                <a:latin typeface="Arial" panose="020B0604020202020204" pitchFamily="34" charset="0"/>
                <a:cs typeface="Arial" panose="020B0604020202020204" pitchFamily="34" charset="0"/>
              </a:rPr>
              <a:t>Cerrar el caso</a:t>
            </a:r>
          </a:p>
        </p:txBody>
      </p:sp>
      <p:sp>
        <p:nvSpPr>
          <p:cNvPr id="9" name="Rectangle: Rounded Corners 8">
            <a:extLst>
              <a:ext uri="{FF2B5EF4-FFF2-40B4-BE49-F238E27FC236}">
                <a16:creationId xmlns:a16="http://schemas.microsoft.com/office/drawing/2014/main" id="{B4F6B010-EBCB-FCC3-625E-D041C6E1AEF9}"/>
              </a:ext>
            </a:extLst>
          </p:cNvPr>
          <p:cNvSpPr/>
          <p:nvPr/>
        </p:nvSpPr>
        <p:spPr>
          <a:xfrm>
            <a:off x="450376" y="3689898"/>
            <a:ext cx="557717" cy="557717"/>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a:latin typeface="Arial" panose="020B0604020202020204" pitchFamily="34" charset="0"/>
                <a:cs typeface="Arial" panose="020B0604020202020204" pitchFamily="34" charset="0"/>
              </a:rPr>
              <a:t>6</a:t>
            </a:r>
          </a:p>
        </p:txBody>
      </p:sp>
      <p:sp>
        <p:nvSpPr>
          <p:cNvPr id="10" name="Rectangle: Rounded Corners 9">
            <a:extLst>
              <a:ext uri="{FF2B5EF4-FFF2-40B4-BE49-F238E27FC236}">
                <a16:creationId xmlns:a16="http://schemas.microsoft.com/office/drawing/2014/main" id="{C1D3F94A-7C32-24F6-25B4-5563A4526435}"/>
              </a:ext>
            </a:extLst>
          </p:cNvPr>
          <p:cNvSpPr/>
          <p:nvPr/>
        </p:nvSpPr>
        <p:spPr>
          <a:xfrm>
            <a:off x="4740457" y="3896005"/>
            <a:ext cx="3249708" cy="2133121"/>
          </a:xfrm>
          <a:prstGeom prst="roundRect">
            <a:avLst>
              <a:gd name="adj" fmla="val 10821"/>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a:solidFill>
                  <a:schemeClr val="tx1"/>
                </a:solidFill>
                <a:latin typeface="Arial" panose="020B0604020202020204" pitchFamily="34" charset="0"/>
                <a:cs typeface="Arial" panose="020B0604020202020204" pitchFamily="34" charset="0"/>
              </a:rPr>
              <a:t>Hacer </a:t>
            </a:r>
            <a:r>
              <a:rPr lang="es-ES_tradnl" b="1" dirty="0">
                <a:solidFill>
                  <a:schemeClr val="tx1"/>
                </a:solidFill>
                <a:latin typeface="Arial" panose="020B0604020202020204" pitchFamily="34" charset="0"/>
                <a:cs typeface="Arial" panose="020B0604020202020204" pitchFamily="34" charset="0"/>
              </a:rPr>
              <a:t>seguimiento y revisión</a:t>
            </a:r>
          </a:p>
        </p:txBody>
      </p:sp>
      <p:sp>
        <p:nvSpPr>
          <p:cNvPr id="11" name="Rectangle: Rounded Corners 10">
            <a:extLst>
              <a:ext uri="{FF2B5EF4-FFF2-40B4-BE49-F238E27FC236}">
                <a16:creationId xmlns:a16="http://schemas.microsoft.com/office/drawing/2014/main" id="{21B7BA8F-761C-679E-A412-8043D7EAC822}"/>
              </a:ext>
            </a:extLst>
          </p:cNvPr>
          <p:cNvSpPr/>
          <p:nvPr/>
        </p:nvSpPr>
        <p:spPr>
          <a:xfrm>
            <a:off x="4352633" y="3689898"/>
            <a:ext cx="557717" cy="557717"/>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a:latin typeface="Arial" panose="020B0604020202020204" pitchFamily="34" charset="0"/>
                <a:cs typeface="Arial" panose="020B0604020202020204" pitchFamily="34" charset="0"/>
              </a:rPr>
              <a:t>5</a:t>
            </a:r>
          </a:p>
        </p:txBody>
      </p:sp>
      <p:sp>
        <p:nvSpPr>
          <p:cNvPr id="12" name="Rectangle: Rounded Corners 11">
            <a:extLst>
              <a:ext uri="{FF2B5EF4-FFF2-40B4-BE49-F238E27FC236}">
                <a16:creationId xmlns:a16="http://schemas.microsoft.com/office/drawing/2014/main" id="{33A6E00F-D884-00E6-7F81-8B0B341301A1}"/>
              </a:ext>
            </a:extLst>
          </p:cNvPr>
          <p:cNvSpPr/>
          <p:nvPr/>
        </p:nvSpPr>
        <p:spPr>
          <a:xfrm>
            <a:off x="8501188" y="3896005"/>
            <a:ext cx="3249708" cy="2133121"/>
          </a:xfrm>
          <a:prstGeom prst="roundRect">
            <a:avLst>
              <a:gd name="adj" fmla="val 10821"/>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dirty="0">
                <a:solidFill>
                  <a:schemeClr val="tx1"/>
                </a:solidFill>
                <a:latin typeface="Arial" panose="020B0604020202020204" pitchFamily="34" charset="0"/>
                <a:cs typeface="Arial" panose="020B0604020202020204" pitchFamily="34" charset="0"/>
              </a:rPr>
              <a:t>Implementar </a:t>
            </a:r>
            <a:r>
              <a:rPr lang="es-ES_tradnl" dirty="0">
                <a:solidFill>
                  <a:schemeClr val="tx1"/>
                </a:solidFill>
                <a:latin typeface="Arial" panose="020B0604020202020204" pitchFamily="34" charset="0"/>
                <a:cs typeface="Arial" panose="020B0604020202020204" pitchFamily="34" charset="0"/>
              </a:rPr>
              <a:t>el plan de caso, prestar apoyo directo y hacer remisiones</a:t>
            </a:r>
          </a:p>
        </p:txBody>
      </p:sp>
      <p:sp>
        <p:nvSpPr>
          <p:cNvPr id="13" name="Rectangle: Rounded Corners 12">
            <a:extLst>
              <a:ext uri="{FF2B5EF4-FFF2-40B4-BE49-F238E27FC236}">
                <a16:creationId xmlns:a16="http://schemas.microsoft.com/office/drawing/2014/main" id="{02CA7E0B-E581-664D-11E3-4D3F768FCECF}"/>
              </a:ext>
            </a:extLst>
          </p:cNvPr>
          <p:cNvSpPr/>
          <p:nvPr/>
        </p:nvSpPr>
        <p:spPr>
          <a:xfrm>
            <a:off x="8113364" y="3689898"/>
            <a:ext cx="557717" cy="557717"/>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a:latin typeface="Arial" panose="020B0604020202020204" pitchFamily="34" charset="0"/>
                <a:cs typeface="Arial" panose="020B0604020202020204" pitchFamily="34" charset="0"/>
              </a:rPr>
              <a:t>4</a:t>
            </a:r>
          </a:p>
        </p:txBody>
      </p:sp>
      <p:cxnSp>
        <p:nvCxnSpPr>
          <p:cNvPr id="14" name="Straight Arrow Connector 13">
            <a:extLst>
              <a:ext uri="{FF2B5EF4-FFF2-40B4-BE49-F238E27FC236}">
                <a16:creationId xmlns:a16="http://schemas.microsoft.com/office/drawing/2014/main" id="{C168268C-3282-8D16-A8C4-BF91E1C7511B}"/>
              </a:ext>
            </a:extLst>
          </p:cNvPr>
          <p:cNvCxnSpPr>
            <a:cxnSpLocks/>
            <a:stCxn id="2" idx="3"/>
            <a:endCxn id="4" idx="1"/>
          </p:cNvCxnSpPr>
          <p:nvPr/>
        </p:nvCxnSpPr>
        <p:spPr>
          <a:xfrm>
            <a:off x="4087908" y="2577140"/>
            <a:ext cx="652549" cy="0"/>
          </a:xfrm>
          <a:prstGeom prst="straightConnector1">
            <a:avLst/>
          </a:prstGeom>
          <a:ln w="381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F57A1828-1DDF-2E2D-FF97-39D20DDA18F5}"/>
              </a:ext>
            </a:extLst>
          </p:cNvPr>
          <p:cNvCxnSpPr>
            <a:cxnSpLocks/>
            <a:stCxn id="4" idx="3"/>
            <a:endCxn id="6" idx="1"/>
          </p:cNvCxnSpPr>
          <p:nvPr/>
        </p:nvCxnSpPr>
        <p:spPr>
          <a:xfrm>
            <a:off x="7990165" y="2577140"/>
            <a:ext cx="511023" cy="0"/>
          </a:xfrm>
          <a:prstGeom prst="straightConnector1">
            <a:avLst/>
          </a:prstGeom>
          <a:ln w="381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7425977B-A4FF-966E-234A-760C3CA62875}"/>
              </a:ext>
            </a:extLst>
          </p:cNvPr>
          <p:cNvCxnSpPr>
            <a:cxnSpLocks/>
            <a:stCxn id="6" idx="2"/>
            <a:endCxn id="12" idx="0"/>
          </p:cNvCxnSpPr>
          <p:nvPr/>
        </p:nvCxnSpPr>
        <p:spPr>
          <a:xfrm>
            <a:off x="10126042" y="3550798"/>
            <a:ext cx="0" cy="345207"/>
          </a:xfrm>
          <a:prstGeom prst="straightConnector1">
            <a:avLst/>
          </a:prstGeom>
          <a:ln w="381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81B77DE3-55D9-5111-F619-49E597D2F6C9}"/>
              </a:ext>
            </a:extLst>
          </p:cNvPr>
          <p:cNvCxnSpPr>
            <a:cxnSpLocks/>
            <a:stCxn id="12" idx="1"/>
            <a:endCxn id="10" idx="3"/>
          </p:cNvCxnSpPr>
          <p:nvPr/>
        </p:nvCxnSpPr>
        <p:spPr>
          <a:xfrm flipH="1">
            <a:off x="7990165" y="4962566"/>
            <a:ext cx="511023" cy="0"/>
          </a:xfrm>
          <a:prstGeom prst="straightConnector1">
            <a:avLst/>
          </a:prstGeom>
          <a:ln w="381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0A1F57A1-22D0-6DEF-E4BA-24642019FE78}"/>
              </a:ext>
            </a:extLst>
          </p:cNvPr>
          <p:cNvCxnSpPr>
            <a:cxnSpLocks/>
            <a:stCxn id="10" idx="1"/>
            <a:endCxn id="8" idx="3"/>
          </p:cNvCxnSpPr>
          <p:nvPr/>
        </p:nvCxnSpPr>
        <p:spPr>
          <a:xfrm flipH="1">
            <a:off x="4087908" y="4962566"/>
            <a:ext cx="652549" cy="0"/>
          </a:xfrm>
          <a:prstGeom prst="straightConnector1">
            <a:avLst/>
          </a:prstGeom>
          <a:ln w="381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ABA45789-3898-3865-F80B-86EF4251A930}"/>
              </a:ext>
            </a:extLst>
          </p:cNvPr>
          <p:cNvCxnSpPr>
            <a:cxnSpLocks/>
            <a:stCxn id="10" idx="0"/>
            <a:endCxn id="4" idx="2"/>
          </p:cNvCxnSpPr>
          <p:nvPr/>
        </p:nvCxnSpPr>
        <p:spPr>
          <a:xfrm flipV="1">
            <a:off x="6365311" y="3550798"/>
            <a:ext cx="0" cy="345207"/>
          </a:xfrm>
          <a:prstGeom prst="straightConnector1">
            <a:avLst/>
          </a:prstGeom>
          <a:ln w="38100">
            <a:solidFill>
              <a:schemeClr val="accent1"/>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E6B5ED08-4332-5629-DF08-D99E67F83556}"/>
              </a:ext>
            </a:extLst>
          </p:cNvPr>
          <p:cNvCxnSpPr>
            <a:cxnSpLocks/>
            <a:stCxn id="10" idx="0"/>
          </p:cNvCxnSpPr>
          <p:nvPr/>
        </p:nvCxnSpPr>
        <p:spPr>
          <a:xfrm flipV="1">
            <a:off x="6365311" y="3429000"/>
            <a:ext cx="2135877" cy="467005"/>
          </a:xfrm>
          <a:prstGeom prst="straightConnector1">
            <a:avLst/>
          </a:prstGeom>
          <a:ln w="38100">
            <a:solidFill>
              <a:schemeClr val="accent1"/>
            </a:solidFill>
            <a:prstDash val="sysDot"/>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46"/>
        <p:cNvGrpSpPr/>
        <p:nvPr/>
      </p:nvGrpSpPr>
      <p:grpSpPr>
        <a:xfrm>
          <a:off x="0" y="0"/>
          <a:ext cx="0" cy="0"/>
          <a:chOff x="0" y="0"/>
          <a:chExt cx="0" cy="0"/>
        </a:xfrm>
      </p:grpSpPr>
      <p:sp>
        <p:nvSpPr>
          <p:cNvPr id="347" name="Google Shape;347;p7"/>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8C5F7A"/>
              </a:buClr>
              <a:buSzPts val="3200"/>
              <a:buFont typeface="Arial"/>
              <a:buNone/>
            </a:pPr>
            <a:r>
              <a:rPr lang="es-ES_tradnl"/>
              <a:t>Objetivos de aprendizaje</a:t>
            </a:r>
          </a:p>
        </p:txBody>
      </p:sp>
      <p:sp>
        <p:nvSpPr>
          <p:cNvPr id="348" name="Google Shape;348;p7"/>
          <p:cNvSpPr txBox="1"/>
          <p:nvPr/>
        </p:nvSpPr>
        <p:spPr>
          <a:xfrm>
            <a:off x="3187720" y="3603539"/>
            <a:ext cx="2683765" cy="1938952"/>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ES_tradnl" sz="2400" dirty="0">
                <a:solidFill>
                  <a:schemeClr val="dk1"/>
                </a:solidFill>
                <a:latin typeface="Arial" panose="020B0604020202020204" pitchFamily="34" charset="0"/>
                <a:ea typeface="Arial"/>
                <a:cs typeface="Arial" panose="020B0604020202020204" pitchFamily="34" charset="0"/>
                <a:sym typeface="Arial"/>
              </a:rPr>
              <a:t>Comparar y diferenciar las señales o indicios de abuso o maltrato</a:t>
            </a:r>
          </a:p>
        </p:txBody>
      </p:sp>
      <p:sp>
        <p:nvSpPr>
          <p:cNvPr id="353" name="Google Shape;353;p7"/>
          <p:cNvSpPr txBox="1"/>
          <p:nvPr/>
        </p:nvSpPr>
        <p:spPr>
          <a:xfrm>
            <a:off x="661813" y="3603539"/>
            <a:ext cx="2352727" cy="156962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ES_tradnl" sz="2400" dirty="0">
                <a:solidFill>
                  <a:schemeClr val="dk1"/>
                </a:solidFill>
                <a:latin typeface="Arial" panose="020B0604020202020204" pitchFamily="34" charset="0"/>
                <a:ea typeface="Arial"/>
                <a:cs typeface="Arial" panose="020B0604020202020204" pitchFamily="34" charset="0"/>
                <a:sym typeface="Arial"/>
              </a:rPr>
              <a:t>Localizar lugares de identificación en el mapa</a:t>
            </a:r>
            <a:endParaRPr lang="es-ES_tradnl" sz="2400" dirty="0">
              <a:solidFill>
                <a:schemeClr val="dk1"/>
              </a:solidFill>
              <a:latin typeface="Arial" panose="020B0604020202020204" pitchFamily="34" charset="0"/>
              <a:ea typeface="Arial"/>
              <a:cs typeface="Arial" panose="020B0604020202020204" pitchFamily="34" charset="0"/>
            </a:endParaRPr>
          </a:p>
        </p:txBody>
      </p:sp>
      <p:sp>
        <p:nvSpPr>
          <p:cNvPr id="354" name="Google Shape;354;p7"/>
          <p:cNvSpPr txBox="1"/>
          <p:nvPr/>
        </p:nvSpPr>
        <p:spPr>
          <a:xfrm>
            <a:off x="8924074" y="3603539"/>
            <a:ext cx="2508739" cy="2308284"/>
          </a:xfrm>
          <a:prstGeom prst="rect">
            <a:avLst/>
          </a:prstGeom>
          <a:noFill/>
          <a:ln>
            <a:noFill/>
          </a:ln>
        </p:spPr>
        <p:txBody>
          <a:bodyPr spcFirstLastPara="1" wrap="square" lIns="91425" tIns="45700" rIns="91425" bIns="45700" anchor="t" anchorCtr="0">
            <a:spAutoFit/>
          </a:bodyPr>
          <a:lstStyle/>
          <a:p>
            <a:pPr algn="ctr"/>
            <a:r>
              <a:rPr lang="es-ES_tradnl" sz="2400" dirty="0">
                <a:solidFill>
                  <a:schemeClr val="dk1"/>
                </a:solidFill>
                <a:latin typeface="Arial" panose="020B0604020202020204" pitchFamily="34" charset="0"/>
                <a:ea typeface="Arial"/>
                <a:cs typeface="Arial" panose="020B0604020202020204" pitchFamily="34" charset="0"/>
                <a:sym typeface="Arial"/>
              </a:rPr>
              <a:t>Explicar cómo se debe obtener el consentimiento y cómo registrar el caso de un/a menor</a:t>
            </a:r>
            <a:endParaRPr lang="es-ES_tradnl" dirty="0">
              <a:solidFill>
                <a:schemeClr val="dk1"/>
              </a:solidFill>
              <a:latin typeface="Arial" panose="020B0604020202020204" pitchFamily="34" charset="0"/>
              <a:cs typeface="Arial" panose="020B0604020202020204" pitchFamily="34" charset="0"/>
            </a:endParaRPr>
          </a:p>
        </p:txBody>
      </p:sp>
      <p:grpSp>
        <p:nvGrpSpPr>
          <p:cNvPr id="356" name="Google Shape;356;p7"/>
          <p:cNvGrpSpPr/>
          <p:nvPr/>
        </p:nvGrpSpPr>
        <p:grpSpPr>
          <a:xfrm>
            <a:off x="9580256" y="2201844"/>
            <a:ext cx="1196375" cy="868968"/>
            <a:chOff x="6878053" y="1156317"/>
            <a:chExt cx="1431178" cy="1039513"/>
          </a:xfrm>
          <a:solidFill>
            <a:schemeClr val="accent1"/>
          </a:solidFill>
        </p:grpSpPr>
        <p:grpSp>
          <p:nvGrpSpPr>
            <p:cNvPr id="357" name="Google Shape;357;p7"/>
            <p:cNvGrpSpPr/>
            <p:nvPr/>
          </p:nvGrpSpPr>
          <p:grpSpPr>
            <a:xfrm>
              <a:off x="7672978" y="1156317"/>
              <a:ext cx="412941" cy="436880"/>
              <a:chOff x="243840" y="1676400"/>
              <a:chExt cx="701040" cy="741680"/>
            </a:xfrm>
            <a:grpFill/>
          </p:grpSpPr>
          <p:sp>
            <p:nvSpPr>
              <p:cNvPr id="358" name="Google Shape;358;p7"/>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359" name="Google Shape;359;p7"/>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grpSp>
        <p:sp>
          <p:nvSpPr>
            <p:cNvPr id="360" name="Google Shape;360;p7"/>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361" name="Google Shape;361;p7"/>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362" name="Google Shape;362;p7"/>
          <p:cNvGrpSpPr/>
          <p:nvPr/>
        </p:nvGrpSpPr>
        <p:grpSpPr>
          <a:xfrm>
            <a:off x="1173670" y="2201844"/>
            <a:ext cx="1196375" cy="868968"/>
            <a:chOff x="6878053" y="1156317"/>
            <a:chExt cx="1431178" cy="1039513"/>
          </a:xfrm>
          <a:solidFill>
            <a:schemeClr val="accent1"/>
          </a:solidFill>
        </p:grpSpPr>
        <p:grpSp>
          <p:nvGrpSpPr>
            <p:cNvPr id="363" name="Google Shape;363;p7"/>
            <p:cNvGrpSpPr/>
            <p:nvPr/>
          </p:nvGrpSpPr>
          <p:grpSpPr>
            <a:xfrm>
              <a:off x="7672978" y="1156317"/>
              <a:ext cx="412941" cy="436880"/>
              <a:chOff x="243840" y="1676400"/>
              <a:chExt cx="701040" cy="741680"/>
            </a:xfrm>
            <a:grpFill/>
          </p:grpSpPr>
          <p:sp>
            <p:nvSpPr>
              <p:cNvPr id="364" name="Google Shape;364;p7"/>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365" name="Google Shape;365;p7"/>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grpSp>
        <p:sp>
          <p:nvSpPr>
            <p:cNvPr id="366" name="Google Shape;366;p7"/>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367" name="Google Shape;367;p7"/>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368" name="Google Shape;368;p7"/>
          <p:cNvGrpSpPr/>
          <p:nvPr/>
        </p:nvGrpSpPr>
        <p:grpSpPr>
          <a:xfrm>
            <a:off x="3842707" y="2201844"/>
            <a:ext cx="1196375" cy="868968"/>
            <a:chOff x="6878053" y="1156317"/>
            <a:chExt cx="1431178" cy="1039513"/>
          </a:xfrm>
          <a:solidFill>
            <a:schemeClr val="accent1"/>
          </a:solidFill>
        </p:grpSpPr>
        <p:grpSp>
          <p:nvGrpSpPr>
            <p:cNvPr id="369" name="Google Shape;369;p7"/>
            <p:cNvGrpSpPr/>
            <p:nvPr/>
          </p:nvGrpSpPr>
          <p:grpSpPr>
            <a:xfrm>
              <a:off x="7672978" y="1156317"/>
              <a:ext cx="412941" cy="436880"/>
              <a:chOff x="243840" y="1676400"/>
              <a:chExt cx="701040" cy="741680"/>
            </a:xfrm>
            <a:grpFill/>
          </p:grpSpPr>
          <p:sp>
            <p:nvSpPr>
              <p:cNvPr id="370" name="Google Shape;370;p7"/>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371" name="Google Shape;371;p7"/>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grpSp>
        <p:sp>
          <p:nvSpPr>
            <p:cNvPr id="372" name="Google Shape;372;p7"/>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373" name="Google Shape;373;p7"/>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grpSp>
      <p:sp>
        <p:nvSpPr>
          <p:cNvPr id="2" name="Google Shape;353;p7">
            <a:extLst>
              <a:ext uri="{FF2B5EF4-FFF2-40B4-BE49-F238E27FC236}">
                <a16:creationId xmlns:a16="http://schemas.microsoft.com/office/drawing/2014/main" id="{ECB194FA-DCE6-11EB-AEE9-0BB4CAF92A6E}"/>
              </a:ext>
            </a:extLst>
          </p:cNvPr>
          <p:cNvSpPr txBox="1"/>
          <p:nvPr/>
        </p:nvSpPr>
        <p:spPr>
          <a:xfrm>
            <a:off x="6116439" y="3603539"/>
            <a:ext cx="2508739" cy="156962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ES_tradnl" sz="2400" dirty="0">
                <a:solidFill>
                  <a:schemeClr val="dk1"/>
                </a:solidFill>
                <a:latin typeface="Arial" panose="020B0604020202020204" pitchFamily="34" charset="0"/>
                <a:ea typeface="Arial"/>
                <a:cs typeface="Arial" panose="020B0604020202020204" pitchFamily="34" charset="0"/>
                <a:sym typeface="Arial"/>
              </a:rPr>
              <a:t>Hacer una lista de los criterios de registro y priorización</a:t>
            </a:r>
          </a:p>
        </p:txBody>
      </p:sp>
      <p:grpSp>
        <p:nvGrpSpPr>
          <p:cNvPr id="3" name="Google Shape;362;p7">
            <a:extLst>
              <a:ext uri="{FF2B5EF4-FFF2-40B4-BE49-F238E27FC236}">
                <a16:creationId xmlns:a16="http://schemas.microsoft.com/office/drawing/2014/main" id="{1749C19B-C8B8-5676-3233-B3FC463717CA}"/>
              </a:ext>
            </a:extLst>
          </p:cNvPr>
          <p:cNvGrpSpPr/>
          <p:nvPr/>
        </p:nvGrpSpPr>
        <p:grpSpPr>
          <a:xfrm>
            <a:off x="6683913" y="2201844"/>
            <a:ext cx="1196375" cy="868968"/>
            <a:chOff x="6878053" y="1156317"/>
            <a:chExt cx="1431178" cy="1039513"/>
          </a:xfrm>
          <a:solidFill>
            <a:schemeClr val="accent1"/>
          </a:solidFill>
        </p:grpSpPr>
        <p:grpSp>
          <p:nvGrpSpPr>
            <p:cNvPr id="4" name="Google Shape;363;p7">
              <a:extLst>
                <a:ext uri="{FF2B5EF4-FFF2-40B4-BE49-F238E27FC236}">
                  <a16:creationId xmlns:a16="http://schemas.microsoft.com/office/drawing/2014/main" id="{B76FD44D-1387-3551-ACE8-8FA404B86313}"/>
                </a:ext>
              </a:extLst>
            </p:cNvPr>
            <p:cNvGrpSpPr/>
            <p:nvPr/>
          </p:nvGrpSpPr>
          <p:grpSpPr>
            <a:xfrm>
              <a:off x="7672978" y="1156317"/>
              <a:ext cx="412941" cy="436880"/>
              <a:chOff x="243840" y="1676400"/>
              <a:chExt cx="701040" cy="741680"/>
            </a:xfrm>
            <a:grpFill/>
          </p:grpSpPr>
          <p:sp>
            <p:nvSpPr>
              <p:cNvPr id="7" name="Google Shape;364;p7">
                <a:extLst>
                  <a:ext uri="{FF2B5EF4-FFF2-40B4-BE49-F238E27FC236}">
                    <a16:creationId xmlns:a16="http://schemas.microsoft.com/office/drawing/2014/main" id="{B2D48FC7-7236-C3BC-0471-8E8EEB9D5BC4}"/>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8" name="Google Shape;365;p7">
                <a:extLst>
                  <a:ext uri="{FF2B5EF4-FFF2-40B4-BE49-F238E27FC236}">
                    <a16:creationId xmlns:a16="http://schemas.microsoft.com/office/drawing/2014/main" id="{4E30256C-38DD-1584-3F48-4A448CD78F59}"/>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grpSp>
        <p:sp>
          <p:nvSpPr>
            <p:cNvPr id="5" name="Google Shape;366;p7">
              <a:extLst>
                <a:ext uri="{FF2B5EF4-FFF2-40B4-BE49-F238E27FC236}">
                  <a16:creationId xmlns:a16="http://schemas.microsoft.com/office/drawing/2014/main" id="{549426EF-C5DF-B300-5962-136CFDE225D2}"/>
                </a:ext>
              </a:extLst>
            </p:cNvPr>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6" name="Google Shape;367;p7">
              <a:extLst>
                <a:ext uri="{FF2B5EF4-FFF2-40B4-BE49-F238E27FC236}">
                  <a16:creationId xmlns:a16="http://schemas.microsoft.com/office/drawing/2014/main" id="{45F4E739-91A5-CFC9-6269-1750F4A1471F}"/>
                </a:ext>
              </a:extLst>
            </p:cNvPr>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9" name="Group 8">
            <a:extLst>
              <a:ext uri="{FF2B5EF4-FFF2-40B4-BE49-F238E27FC236}">
                <a16:creationId xmlns:a16="http://schemas.microsoft.com/office/drawing/2014/main" id="{BED5482F-024E-2B48-7B89-CD3931A7DE9D}"/>
              </a:ext>
            </a:extLst>
          </p:cNvPr>
          <p:cNvGrpSpPr/>
          <p:nvPr/>
        </p:nvGrpSpPr>
        <p:grpSpPr>
          <a:xfrm>
            <a:off x="10228983" y="337468"/>
            <a:ext cx="1587872" cy="1368854"/>
            <a:chOff x="10228983" y="337468"/>
            <a:chExt cx="1587872" cy="1368854"/>
          </a:xfrm>
        </p:grpSpPr>
        <p:sp>
          <p:nvSpPr>
            <p:cNvPr id="10" name="Hexagon 9">
              <a:extLst>
                <a:ext uri="{FF2B5EF4-FFF2-40B4-BE49-F238E27FC236}">
                  <a16:creationId xmlns:a16="http://schemas.microsoft.com/office/drawing/2014/main" id="{3283F130-468A-8524-1288-45C465933951}"/>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nvGrpSpPr>
            <p:cNvPr id="11" name="Group 10">
              <a:extLst>
                <a:ext uri="{FF2B5EF4-FFF2-40B4-BE49-F238E27FC236}">
                  <a16:creationId xmlns:a16="http://schemas.microsoft.com/office/drawing/2014/main" id="{1C884030-F792-B426-A511-44A36E131082}"/>
                </a:ext>
              </a:extLst>
            </p:cNvPr>
            <p:cNvGrpSpPr/>
            <p:nvPr/>
          </p:nvGrpSpPr>
          <p:grpSpPr>
            <a:xfrm>
              <a:off x="10741851" y="707024"/>
              <a:ext cx="562136" cy="634675"/>
              <a:chOff x="760175" y="830141"/>
              <a:chExt cx="867619" cy="979580"/>
            </a:xfrm>
          </p:grpSpPr>
          <p:sp>
            <p:nvSpPr>
              <p:cNvPr id="12" name="Rectangle 11">
                <a:extLst>
                  <a:ext uri="{FF2B5EF4-FFF2-40B4-BE49-F238E27FC236}">
                    <a16:creationId xmlns:a16="http://schemas.microsoft.com/office/drawing/2014/main" id="{C9D062C1-811E-F792-6F38-4627901C8D9C}"/>
                  </a:ext>
                </a:extLst>
              </p:cNvPr>
              <p:cNvSpPr/>
              <p:nvPr/>
            </p:nvSpPr>
            <p:spPr>
              <a:xfrm>
                <a:off x="864636" y="830141"/>
                <a:ext cx="763158" cy="979577"/>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a:solidFill>
                      <a:schemeClr val="accent1"/>
                    </a:solidFill>
                    <a:latin typeface="Arial" panose="020B0604020202020204" pitchFamily="34" charset="0"/>
                    <a:cs typeface="Arial" panose="020B0604020202020204" pitchFamily="34" charset="0"/>
                  </a:rPr>
                  <a:t>89</a:t>
                </a:r>
              </a:p>
            </p:txBody>
          </p:sp>
          <p:sp>
            <p:nvSpPr>
              <p:cNvPr id="13" name="Rectangle 12">
                <a:extLst>
                  <a:ext uri="{FF2B5EF4-FFF2-40B4-BE49-F238E27FC236}">
                    <a16:creationId xmlns:a16="http://schemas.microsoft.com/office/drawing/2014/main" id="{5280AA58-8A12-E6FE-48D6-D4B853E8707A}"/>
                  </a:ext>
                </a:extLst>
              </p:cNvPr>
              <p:cNvSpPr/>
              <p:nvPr/>
            </p:nvSpPr>
            <p:spPr>
              <a:xfrm>
                <a:off x="760175" y="830143"/>
                <a:ext cx="149292" cy="97957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Shape 439"/>
        <p:cNvGrpSpPr/>
        <p:nvPr/>
      </p:nvGrpSpPr>
      <p:grpSpPr>
        <a:xfrm>
          <a:off x="0" y="0"/>
          <a:ext cx="0" cy="0"/>
          <a:chOff x="0" y="0"/>
          <a:chExt cx="0" cy="0"/>
        </a:xfrm>
      </p:grpSpPr>
      <p:sp>
        <p:nvSpPr>
          <p:cNvPr id="2" name="Title 72">
            <a:extLst>
              <a:ext uri="{FF2B5EF4-FFF2-40B4-BE49-F238E27FC236}">
                <a16:creationId xmlns:a16="http://schemas.microsoft.com/office/drawing/2014/main" id="{26A0E31E-C44D-6E27-46EF-E26235C7D05D}"/>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s-ES_tradnl" sz="2400" b="1" dirty="0">
                <a:solidFill>
                  <a:schemeClr val="accent1"/>
                </a:solidFill>
                <a:latin typeface="Garamond"/>
              </a:rPr>
              <a:t>SESIÓN 2</a:t>
            </a:r>
          </a:p>
          <a:p>
            <a:br>
              <a:rPr lang="es-ES_tradnl" b="1" dirty="0">
                <a:solidFill>
                  <a:schemeClr val="accent1"/>
                </a:solidFill>
                <a:latin typeface="Garamond"/>
              </a:rPr>
            </a:br>
            <a:r>
              <a:rPr lang="es-ES_tradnl" sz="5400" b="1" dirty="0">
                <a:solidFill>
                  <a:schemeClr val="accent1"/>
                </a:solidFill>
                <a:latin typeface="Garamond"/>
              </a:rPr>
              <a:t>¿Cómo identificar a los niños, niñas y adolescentes que necesitan gestión de casos?</a:t>
            </a:r>
          </a:p>
        </p:txBody>
      </p:sp>
    </p:spTree>
  </p:cSld>
  <p:clrMapOvr>
    <a:masterClrMapping/>
  </p:clrMapOvr>
</p:sld>
</file>

<file path=ppt/theme/theme1.xml><?xml version="1.0" encoding="utf-8"?>
<a:theme xmlns:a="http://schemas.openxmlformats.org/drawingml/2006/main" name="Office Theme">
  <a:themeElements>
    <a:clrScheme name="Alliance">
      <a:dk1>
        <a:sysClr val="windowText" lastClr="000000"/>
      </a:dk1>
      <a:lt1>
        <a:sysClr val="window" lastClr="FFFFFF"/>
      </a:lt1>
      <a:dk2>
        <a:srgbClr val="44546A"/>
      </a:dk2>
      <a:lt2>
        <a:srgbClr val="E7E6E6"/>
      </a:lt2>
      <a:accent1>
        <a:srgbClr val="97467C"/>
      </a:accent1>
      <a:accent2>
        <a:srgbClr val="B78EA3"/>
      </a:accent2>
      <a:accent3>
        <a:srgbClr val="95CC79"/>
      </a:accent3>
      <a:accent4>
        <a:srgbClr val="1D8CC8"/>
      </a:accent4>
      <a:accent5>
        <a:srgbClr val="35B2B4"/>
      </a:accent5>
      <a:accent6>
        <a:srgbClr val="8D9EAE"/>
      </a:accent6>
      <a:hlink>
        <a:srgbClr val="C888B2"/>
      </a:hlink>
      <a:folHlink>
        <a:srgbClr val="7E9CBA"/>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4534</TotalTime>
  <Words>11088</Words>
  <Application>Microsoft Office PowerPoint</Application>
  <PresentationFormat>Widescreen</PresentationFormat>
  <Paragraphs>973</Paragraphs>
  <Slides>50</Slides>
  <Notes>50</Notes>
  <HiddenSlides>7</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50</vt:i4>
      </vt:variant>
    </vt:vector>
  </HeadingPairs>
  <TitlesOfParts>
    <vt:vector size="58" baseType="lpstr">
      <vt:lpstr>Arial</vt:lpstr>
      <vt:lpstr>Bodoni MT Black</vt:lpstr>
      <vt:lpstr>Britannic Bold</vt:lpstr>
      <vt:lpstr>Calibri</vt:lpstr>
      <vt:lpstr>Calibri Light</vt:lpstr>
      <vt:lpstr>Garamond</vt:lpstr>
      <vt:lpstr>Helvetica Neue</vt:lpstr>
      <vt:lpstr>Office Theme</vt:lpstr>
      <vt:lpstr>PowerPoint Presentation</vt:lpstr>
      <vt:lpstr>PowerPoint Presentation</vt:lpstr>
      <vt:lpstr>Objetivo del módulo</vt:lpstr>
      <vt:lpstr>Agenda</vt:lpstr>
      <vt:lpstr>Repaso</vt:lpstr>
      <vt:lpstr>Repaso</vt:lpstr>
      <vt:lpstr>Proceso de gestión de casos</vt:lpstr>
      <vt:lpstr>Objetivos de aprendizaje</vt:lpstr>
      <vt:lpstr>PowerPoint Presentation</vt:lpstr>
      <vt:lpstr>Formas de identificar a menores en riesgo</vt:lpstr>
      <vt:lpstr>PowerPoint Presentation</vt:lpstr>
      <vt:lpstr>Barreras multidimensionales que obstaculizan el reporte de incidentes y el acceso</vt:lpstr>
      <vt:lpstr>PowerPoint Presentation</vt:lpstr>
      <vt:lpstr>Formas de mitigar las barreras que obstaculizan el reporte de incidentes y el acceso a servicios</vt:lpstr>
      <vt:lpstr>PowerPoint Presentation</vt:lpstr>
      <vt:lpstr>Signos de maltrato infantil</vt:lpstr>
      <vt:lpstr>PowerPoint Presentation</vt:lpstr>
      <vt:lpstr>Puntos clave de aprendizaje</vt:lpstr>
      <vt:lpstr>PowerPoint Presentation</vt:lpstr>
      <vt:lpstr>Consentimiento o asentimiento informado</vt:lpstr>
      <vt:lpstr>Consentimiento o asentimiento informado</vt:lpstr>
      <vt:lpstr>“Informado” </vt:lpstr>
      <vt:lpstr>¿Consentimiento o asentimiento informado?</vt:lpstr>
      <vt:lpstr>PowerPoint Presentation</vt:lpstr>
      <vt:lpstr>Consentimiento informado de los padres o cuidadores</vt:lpstr>
      <vt:lpstr>Asentimiento y consentimiento informado en función de la edad</vt:lpstr>
      <vt:lpstr>Asentimiento y consentimiento informado en función de la edad</vt:lpstr>
      <vt:lpstr>Consentimiento de los padres o cuidadores</vt:lpstr>
      <vt:lpstr>PowerPoint Presentation</vt:lpstr>
      <vt:lpstr>Revisar el formulario de gestión de casos</vt:lpstr>
      <vt:lpstr>Juego de rol</vt:lpstr>
      <vt:lpstr>Consejos para obtener el asentimiento informado</vt:lpstr>
      <vt:lpstr>Puntos clave de aprendizaje</vt:lpstr>
      <vt:lpstr>PowerPoint Presentation</vt:lpstr>
      <vt:lpstr>Registro de un caso</vt:lpstr>
      <vt:lpstr>Criterios de admisión de casos</vt:lpstr>
      <vt:lpstr>Problemas de protección de la infancia</vt:lpstr>
      <vt:lpstr>Análisis de riesgos para la protección de la infancia</vt:lpstr>
      <vt:lpstr>Determinar el nivel de riesgo</vt:lpstr>
      <vt:lpstr>Análisis de riesgos para la protección de la infancia</vt:lpstr>
      <vt:lpstr>Análisis de riesgos para la protección de la infancia</vt:lpstr>
      <vt:lpstr>Análisis de riesgos para la protección de la infancia</vt:lpstr>
      <vt:lpstr>Análisis del riesgo para la protección de la infancia: Caso de Amina</vt:lpstr>
      <vt:lpstr>PowerPoint Presentation</vt:lpstr>
      <vt:lpstr>Proceso de gestión de casos - Identificación y registro</vt:lpstr>
      <vt:lpstr>Proceso de gestión de casos - Identificación y registro</vt:lpstr>
      <vt:lpstr>Puntos clave de aprendizaje</vt:lpstr>
      <vt:lpstr>PowerPoint Presentation</vt:lpstr>
      <vt:lpstr>Cierre del módulo 6</vt:lpstr>
      <vt:lpstr>Autocuidado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Ilse Van der Straeten</dc:creator>
  <cp:keywords>, docId:6CDF54A00DA13C43DA6C858C6132717B</cp:keywords>
  <cp:lastModifiedBy>Ilse Van der Straeten</cp:lastModifiedBy>
  <cp:revision>20</cp:revision>
  <cp:lastPrinted>2023-03-03T13:46:02Z</cp:lastPrinted>
  <dcterms:created xsi:type="dcterms:W3CDTF">2023-02-13T10:30:35Z</dcterms:created>
  <dcterms:modified xsi:type="dcterms:W3CDTF">2023-04-05T15:41:16Z</dcterms:modified>
</cp:coreProperties>
</file>