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326" r:id="rId2"/>
    <p:sldId id="260" r:id="rId3"/>
    <p:sldId id="337" r:id="rId4"/>
    <p:sldId id="339" r:id="rId5"/>
    <p:sldId id="261" r:id="rId6"/>
    <p:sldId id="2956" r:id="rId7"/>
    <p:sldId id="262" r:id="rId8"/>
    <p:sldId id="345" r:id="rId9"/>
    <p:sldId id="2888" r:id="rId10"/>
    <p:sldId id="2889" r:id="rId11"/>
    <p:sldId id="2937" r:id="rId12"/>
    <p:sldId id="2942" r:id="rId13"/>
    <p:sldId id="266" r:id="rId14"/>
    <p:sldId id="2890" r:id="rId15"/>
    <p:sldId id="2891" r:id="rId16"/>
    <p:sldId id="2894" r:id="rId17"/>
    <p:sldId id="2895" r:id="rId18"/>
    <p:sldId id="2899" r:id="rId19"/>
    <p:sldId id="2953" r:id="rId20"/>
    <p:sldId id="2896" r:id="rId21"/>
    <p:sldId id="2947" r:id="rId22"/>
    <p:sldId id="2948" r:id="rId23"/>
    <p:sldId id="2950" r:id="rId24"/>
    <p:sldId id="2949" r:id="rId25"/>
    <p:sldId id="2951" r:id="rId26"/>
    <p:sldId id="2952" r:id="rId27"/>
    <p:sldId id="2907" r:id="rId28"/>
    <p:sldId id="2887" r:id="rId29"/>
    <p:sldId id="2917" r:id="rId30"/>
    <p:sldId id="2918" r:id="rId31"/>
    <p:sldId id="2957" r:id="rId32"/>
    <p:sldId id="2919" r:id="rId33"/>
    <p:sldId id="2923" r:id="rId34"/>
    <p:sldId id="2892" r:id="rId35"/>
    <p:sldId id="354" r:id="rId36"/>
    <p:sldId id="2825" r:id="rId37"/>
    <p:sldId id="2826" r:id="rId38"/>
    <p:sldId id="2958" r:id="rId39"/>
    <p:sldId id="2924" r:id="rId40"/>
    <p:sldId id="735" r:id="rId41"/>
    <p:sldId id="2925" r:id="rId42"/>
    <p:sldId id="2926" r:id="rId43"/>
    <p:sldId id="2833" r:id="rId44"/>
    <p:sldId id="2893" r:id="rId45"/>
    <p:sldId id="2954" r:id="rId46"/>
    <p:sldId id="2955" r:id="rId47"/>
    <p:sldId id="2929" r:id="rId48"/>
    <p:sldId id="2959" r:id="rId49"/>
    <p:sldId id="2931" r:id="rId50"/>
    <p:sldId id="2960" r:id="rId51"/>
    <p:sldId id="2940" r:id="rId52"/>
    <p:sldId id="456" r:id="rId53"/>
    <p:sldId id="2932" r:id="rId54"/>
    <p:sldId id="2961" r:id="rId55"/>
    <p:sldId id="2934" r:id="rId56"/>
    <p:sldId id="2935" r:id="rId57"/>
    <p:sldId id="2936" r:id="rId58"/>
    <p:sldId id="352" r:id="rId59"/>
    <p:sldId id="289" r:id="rId60"/>
    <p:sldId id="2941" r:id="rId61"/>
    <p:sldId id="387" r:id="rId62"/>
    <p:sldId id="2882" r:id="rId63"/>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poyo inmediato" id="{42BA31BF-98F3-4BEC-85F1-80E726E014F2}">
          <p14:sldIdLst>
            <p14:sldId id="326"/>
          </p14:sldIdLst>
        </p14:section>
        <p14:section name="Sesión 1" id="{DF64F03E-F95B-4E70-A5CE-2B24095F8914}">
          <p14:sldIdLst>
            <p14:sldId id="260"/>
            <p14:sldId id="337"/>
            <p14:sldId id="339"/>
            <p14:sldId id="261"/>
            <p14:sldId id="2956"/>
            <p14:sldId id="262"/>
          </p14:sldIdLst>
        </p14:section>
        <p14:section name="Sesión 2" id="{2DDB582A-F4C5-4EBC-A997-038AA77DC8BC}">
          <p14:sldIdLst>
            <p14:sldId id="345"/>
            <p14:sldId id="2888"/>
            <p14:sldId id="2889"/>
            <p14:sldId id="2937"/>
            <p14:sldId id="2942"/>
            <p14:sldId id="266"/>
            <p14:sldId id="2890"/>
          </p14:sldIdLst>
        </p14:section>
        <p14:section name="Sesión 3" id="{A83B4314-7F38-4685-9C3D-D5A845431796}">
          <p14:sldIdLst>
            <p14:sldId id="2891"/>
            <p14:sldId id="2894"/>
            <p14:sldId id="2895"/>
            <p14:sldId id="2899"/>
            <p14:sldId id="2953"/>
            <p14:sldId id="2896"/>
            <p14:sldId id="2947"/>
            <p14:sldId id="2948"/>
            <p14:sldId id="2950"/>
            <p14:sldId id="2949"/>
            <p14:sldId id="2951"/>
            <p14:sldId id="2952"/>
            <p14:sldId id="2907"/>
          </p14:sldIdLst>
        </p14:section>
        <p14:section name="Sesión 4" id="{1160AF7A-903D-437B-9240-CF10DF834349}">
          <p14:sldIdLst>
            <p14:sldId id="2887"/>
            <p14:sldId id="2917"/>
            <p14:sldId id="2918"/>
            <p14:sldId id="2957"/>
            <p14:sldId id="2919"/>
            <p14:sldId id="2923"/>
          </p14:sldIdLst>
        </p14:section>
        <p14:section name="Sesión 5" id="{2AB43E89-1612-45F6-9BBB-B99F95C1FEA7}">
          <p14:sldIdLst>
            <p14:sldId id="2892"/>
            <p14:sldId id="354"/>
            <p14:sldId id="2825"/>
            <p14:sldId id="2826"/>
            <p14:sldId id="2958"/>
            <p14:sldId id="2924"/>
            <p14:sldId id="735"/>
            <p14:sldId id="2925"/>
            <p14:sldId id="2926"/>
            <p14:sldId id="2833"/>
          </p14:sldIdLst>
        </p14:section>
        <p14:section name="Sesión 6" id="{9555B581-1E9C-4804-B180-9AFF730AE815}">
          <p14:sldIdLst>
            <p14:sldId id="2893"/>
            <p14:sldId id="2954"/>
            <p14:sldId id="2955"/>
            <p14:sldId id="2929"/>
            <p14:sldId id="2959"/>
            <p14:sldId id="2931"/>
            <p14:sldId id="2960"/>
            <p14:sldId id="2940"/>
            <p14:sldId id="456"/>
            <p14:sldId id="2932"/>
            <p14:sldId id="2961"/>
            <p14:sldId id="2934"/>
            <p14:sldId id="2935"/>
            <p14:sldId id="2936"/>
            <p14:sldId id="352"/>
          </p14:sldIdLst>
        </p14:section>
        <p14:section name="Sesión 7" id="{45EE28BB-ABCB-46D2-AB43-D16AD48ABBDD}">
          <p14:sldIdLst>
            <p14:sldId id="289"/>
            <p14:sldId id="2941"/>
            <p14:sldId id="387"/>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86" autoAdjust="0"/>
    <p:restoredTop sz="85883" autoAdjust="0"/>
  </p:normalViewPr>
  <p:slideViewPr>
    <p:cSldViewPr snapToGrid="0">
      <p:cViewPr varScale="1">
        <p:scale>
          <a:sx n="64" d="100"/>
          <a:sy n="64" d="100"/>
        </p:scale>
        <p:origin x="882" y="42"/>
      </p:cViewPr>
      <p:guideLst/>
    </p:cSldViewPr>
  </p:slideViewPr>
  <p:outlineViewPr>
    <p:cViewPr>
      <p:scale>
        <a:sx n="33" d="100"/>
        <a:sy n="33" d="100"/>
      </p:scale>
      <p:origin x="0" y="-144"/>
    </p:cViewPr>
  </p:outlineViewPr>
  <p:notesTextViewPr>
    <p:cViewPr>
      <p:scale>
        <a:sx n="100" d="100"/>
        <a:sy n="100" d="100"/>
      </p:scale>
      <p:origin x="0" y="0"/>
    </p:cViewPr>
  </p:notesTextViewPr>
  <p:sorterViewPr>
    <p:cViewPr varScale="1">
      <p:scale>
        <a:sx n="1" d="1"/>
        <a:sy n="1" d="1"/>
      </p:scale>
      <p:origin x="0" y="-1392"/>
    </p:cViewPr>
  </p:sorterViewPr>
  <p:notesViewPr>
    <p:cSldViewPr snapToGrid="0">
      <p:cViewPr varScale="1">
        <p:scale>
          <a:sx n="54" d="100"/>
          <a:sy n="54" d="100"/>
        </p:scale>
        <p:origin x="3293" y="5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microsoft.com/office/2018/10/relationships/authors" Targe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b="1" dirty="0">
            <a:latin typeface="Arial" panose="020B0604020202020204" pitchFamily="34" charset="0"/>
            <a:cs typeface="Arial" panose="020B0604020202020204" pitchFamily="34" charset="0"/>
          </a:endParaRP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4568"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pPr>
            <a:spcAft>
              <a:spcPts val="0"/>
            </a:spcAft>
          </a:pPr>
          <a:r>
            <a:rPr lang="es-ES_tradnl" sz="1600" noProof="0" dirty="0">
              <a:latin typeface="Arial" panose="020B0604020202020204" pitchFamily="34" charset="0"/>
              <a:cs typeface="Arial" panose="020B0604020202020204" pitchFamily="34" charset="0"/>
            </a:rPr>
            <a:t>Protección /</a:t>
          </a:r>
          <a:br>
            <a:rPr lang="es-ES_tradnl" sz="1600" noProof="0" dirty="0">
              <a:latin typeface="Arial" panose="020B0604020202020204" pitchFamily="34" charset="0"/>
              <a:cs typeface="Arial" panose="020B0604020202020204" pitchFamily="34" charset="0"/>
            </a:rPr>
          </a:br>
          <a:r>
            <a:rPr lang="es-ES_tradnl" sz="1600" noProof="0" dirty="0">
              <a:latin typeface="Arial" panose="020B0604020202020204" pitchFamily="34" charset="0"/>
              <a:cs typeface="Arial" panose="020B0604020202020204" pitchFamily="34" charset="0"/>
            </a:rPr>
            <a:t>Seguridad</a:t>
          </a: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spcAft>
              <a:spcPts val="0"/>
            </a:spcAft>
          </a:pPr>
          <a:r>
            <a:rPr lang="es-ES_tradnl" sz="1800" noProof="0" dirty="0">
              <a:latin typeface="Arial" panose="020B0604020202020204" pitchFamily="34" charset="0"/>
              <a:cs typeface="Arial" panose="020B0604020202020204" pitchFamily="34" charset="0"/>
            </a:rPr>
            <a:t>Salud mental</a:t>
          </a: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spcAft>
              <a:spcPts val="0"/>
            </a:spcAft>
          </a:pPr>
          <a:r>
            <a:rPr lang="es-ES_tradnl" sz="1800" noProof="0" dirty="0">
              <a:latin typeface="Arial" panose="020B0604020202020204" pitchFamily="34" charset="0"/>
              <a:cs typeface="Arial" panose="020B0604020202020204" pitchFamily="34" charset="0"/>
            </a:rPr>
            <a:t>Modalidad de acogida</a:t>
          </a: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spcAft>
              <a:spcPts val="0"/>
            </a:spcAft>
          </a:pPr>
          <a:r>
            <a:rPr lang="es-ES_tradnl" sz="1800" noProof="0" dirty="0">
              <a:latin typeface="Arial" panose="020B0604020202020204" pitchFamily="34" charset="0"/>
              <a:cs typeface="Arial" panose="020B0604020202020204" pitchFamily="34" charset="0"/>
            </a:rPr>
            <a:t>Salud física, sexual y reproductiva</a:t>
          </a: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pPr>
            <a:spcAft>
              <a:spcPts val="0"/>
            </a:spcAft>
          </a:pPr>
          <a:r>
            <a:rPr lang="es-ES_tradnl" sz="1700" noProof="0" dirty="0">
              <a:latin typeface="Arial" panose="020B0604020202020204" pitchFamily="34" charset="0"/>
              <a:cs typeface="Arial" panose="020B0604020202020204" pitchFamily="34" charset="0"/>
            </a:rPr>
            <a:t>Necesidades básicas</a:t>
          </a: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5546"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b="1" kern="1200" dirty="0">
            <a:latin typeface="Arial" panose="020B0604020202020204" pitchFamily="34" charset="0"/>
            <a:cs typeface="Arial" panose="020B0604020202020204" pitchFamily="34" charset="0"/>
          </a:endParaRP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4338986" y="3847113"/>
        <a:ext cx="1310664" cy="1283762"/>
      </dsp:txXfrm>
    </dsp:sp>
    <dsp:sp modelId="{9F41E906-294F-439C-B9EE-2F7D584C5406}">
      <dsp:nvSpPr>
        <dsp:cNvPr id="0" name=""/>
        <dsp:cNvSpPr/>
      </dsp:nvSpPr>
      <dsp:spPr>
        <a:xfrm>
          <a:off x="1611464"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882911" y="3847113"/>
        <a:ext cx="1310664"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123942" y="1511247"/>
        <a:ext cx="1310664" cy="12837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ts val="0"/>
            </a:spcAft>
            <a:buNone/>
          </a:pPr>
          <a:r>
            <a:rPr lang="es-ES_tradnl" sz="1600" kern="1200" noProof="0" dirty="0">
              <a:latin typeface="Arial" panose="020B0604020202020204" pitchFamily="34" charset="0"/>
              <a:cs typeface="Arial" panose="020B0604020202020204" pitchFamily="34" charset="0"/>
            </a:rPr>
            <a:t>Protección /</a:t>
          </a:r>
          <a:br>
            <a:rPr lang="es-ES_tradnl" sz="1600" kern="1200" noProof="0" dirty="0">
              <a:latin typeface="Arial" panose="020B0604020202020204" pitchFamily="34" charset="0"/>
              <a:cs typeface="Arial" panose="020B0604020202020204" pitchFamily="34" charset="0"/>
            </a:rPr>
          </a:br>
          <a:r>
            <a:rPr lang="es-ES_tradnl" sz="1600" kern="1200" noProof="0" dirty="0">
              <a:latin typeface="Arial" panose="020B0604020202020204" pitchFamily="34" charset="0"/>
              <a:cs typeface="Arial" panose="020B0604020202020204" pitchFamily="34" charset="0"/>
            </a:rPr>
            <a:t>Seguridad</a:t>
          </a: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800" kern="1200" noProof="0" dirty="0">
              <a:latin typeface="Arial" panose="020B0604020202020204" pitchFamily="34" charset="0"/>
              <a:cs typeface="Arial" panose="020B0604020202020204" pitchFamily="34" charset="0"/>
            </a:rPr>
            <a:t>Salud mental</a:t>
          </a: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800" kern="1200" noProof="0" dirty="0">
              <a:latin typeface="Arial" panose="020B0604020202020204" pitchFamily="34" charset="0"/>
              <a:cs typeface="Arial" panose="020B0604020202020204" pitchFamily="34" charset="0"/>
            </a:rPr>
            <a:t>Modalidad de acogida</a:t>
          </a:r>
        </a:p>
      </dsp:txBody>
      <dsp:txXfrm>
        <a:off x="4338986" y="3847113"/>
        <a:ext cx="1310664" cy="1283762"/>
      </dsp:txXfrm>
    </dsp:sp>
    <dsp:sp modelId="{9F41E906-294F-439C-B9EE-2F7D584C5406}">
      <dsp:nvSpPr>
        <dsp:cNvPr id="0" name=""/>
        <dsp:cNvSpPr/>
      </dsp:nvSpPr>
      <dsp:spPr>
        <a:xfrm>
          <a:off x="1604728" y="3581237"/>
          <a:ext cx="1867029"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ts val="0"/>
            </a:spcAft>
            <a:buNone/>
          </a:pPr>
          <a:r>
            <a:rPr lang="es-ES_tradnl" sz="1700" kern="1200" noProof="0" dirty="0">
              <a:latin typeface="Arial" panose="020B0604020202020204" pitchFamily="34" charset="0"/>
              <a:cs typeface="Arial" panose="020B0604020202020204" pitchFamily="34" charset="0"/>
            </a:rPr>
            <a:t>Necesidades básicas</a:t>
          </a:r>
        </a:p>
      </dsp:txBody>
      <dsp:txXfrm>
        <a:off x="1878148" y="3847113"/>
        <a:ext cx="1320189"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800" kern="1200" noProof="0" dirty="0">
              <a:latin typeface="Arial" panose="020B0604020202020204" pitchFamily="34" charset="0"/>
              <a:cs typeface="Arial" panose="020B0604020202020204" pitchFamily="34" charset="0"/>
            </a:rPr>
            <a:t>Salud física, sexual y reproductiva</a:t>
          </a:r>
        </a:p>
      </dsp:txBody>
      <dsp:txXfrm>
        <a:off x="1123942" y="1511247"/>
        <a:ext cx="1310664" cy="128376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endParaRPr lang="en-BE" dirty="0"/>
          </a:p>
        </p:txBody>
      </p:sp>
      <p:sp>
        <p:nvSpPr>
          <p:cNvPr id="9" name="Slide Image Placeholder 4">
            <a:extLst>
              <a:ext uri="{FF2B5EF4-FFF2-40B4-BE49-F238E27FC236}">
                <a16:creationId xmlns:a16="http://schemas.microsoft.com/office/drawing/2014/main" id="{57E5F540-9F80-C27C-E70F-2F8909012AF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202164265"/>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BIENVENIDA</a:t>
            </a:r>
          </a:p>
          <a:p>
            <a:r>
              <a:rPr lang="es-ES_tradnl" noProof="0" dirty="0"/>
              <a:t> Dé la bienvenida a los/as participantes.</a:t>
            </a:r>
          </a:p>
        </p:txBody>
      </p:sp>
      <p:sp>
        <p:nvSpPr>
          <p:cNvPr id="6" name="Slide Image Placeholder 5">
            <a:extLst>
              <a:ext uri="{FF2B5EF4-FFF2-40B4-BE49-F238E27FC236}">
                <a16:creationId xmlns:a16="http://schemas.microsoft.com/office/drawing/2014/main" id="{95F6352F-C881-7A49-9BFD-FD809A0D9AC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2609616-110D-D3F1-2B38-E21ED37C4FB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3650944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b="1" i="0" noProof="0" dirty="0"/>
          </a:p>
          <a:p>
            <a:r>
              <a:rPr lang="es-ES_tradnl" i="1" noProof="0" dirty="0"/>
              <a:t>Los/as asistentes sociales deben abordar las necesidades individuales de los/as menores que enfrentan problemas de protección.</a:t>
            </a:r>
          </a:p>
          <a:p>
            <a:r>
              <a:rPr lang="es-ES_tradnl" i="1" noProof="0" dirty="0"/>
              <a:t>En la evaluación inicial, los/as asistentes sociales deben determinar:</a:t>
            </a:r>
          </a:p>
          <a:p>
            <a:pPr lvl="1"/>
            <a:r>
              <a:rPr lang="es-ES_tradnl" i="1" noProof="0" dirty="0"/>
              <a:t>si el/la menor está a salvo;</a:t>
            </a:r>
          </a:p>
          <a:p>
            <a:pPr lvl="1"/>
            <a:r>
              <a:rPr lang="es-ES_tradnl" i="1" noProof="0" dirty="0"/>
              <a:t>si el/la menor tiene alguna necesidad urgente que deba ser atendida de forma inmediata.</a:t>
            </a:r>
          </a:p>
          <a:p>
            <a:r>
              <a:rPr lang="es-ES_tradnl" i="1" noProof="0" dirty="0"/>
              <a:t>Estas necesidades pueden clasificarse en 5 categorías:</a:t>
            </a:r>
            <a:endParaRPr lang="es-ES_tradnl" noProof="0" dirty="0"/>
          </a:p>
          <a:p>
            <a:pPr lvl="1"/>
            <a:r>
              <a:rPr lang="es-ES_tradnl" noProof="0" dirty="0"/>
              <a:t>Presente el contenido de la diapositiva.</a:t>
            </a:r>
          </a:p>
          <a:p>
            <a:pPr lvl="1"/>
            <a:r>
              <a:rPr lang="es-ES_tradnl" b="1" i="1" noProof="0" dirty="0"/>
              <a:t>Salud física, sexual y reproductiva: </a:t>
            </a:r>
            <a:r>
              <a:rPr lang="es-ES_tradnl" i="1" noProof="0" dirty="0"/>
              <a:t>se refiere a lesiones, dolencias, enfermedades, embarazo, etc.</a:t>
            </a:r>
          </a:p>
          <a:p>
            <a:pPr lvl="1"/>
            <a:r>
              <a:rPr lang="es-ES_tradnl" b="1" i="1" noProof="0" dirty="0"/>
              <a:t>Salud mental y emocional: </a:t>
            </a:r>
            <a:r>
              <a:rPr lang="es-ES_tradnl" b="0" i="1" noProof="0" dirty="0"/>
              <a:t>se refiere a la</a:t>
            </a:r>
            <a:r>
              <a:rPr lang="es-ES_tradnl" b="1" i="1" noProof="0" dirty="0"/>
              <a:t> </a:t>
            </a:r>
            <a:r>
              <a:rPr lang="es-ES_tradnl" i="1" noProof="0" dirty="0"/>
              <a:t>capacidad del menor para gestionar y afrontar sus emociones, sus ganas de vivir, la presencia o ausencia de relaciones afectivas y de apoyo, etc.</a:t>
            </a:r>
          </a:p>
          <a:p>
            <a:pPr lvl="1"/>
            <a:r>
              <a:rPr lang="es-ES_tradnl" b="1" i="1" noProof="0" dirty="0"/>
              <a:t>Protección: </a:t>
            </a:r>
            <a:r>
              <a:rPr lang="es-ES_tradnl" i="1" noProof="0" dirty="0"/>
              <a:t>se refiere a cualquier riesgo inmediato de daño para el/la menor.</a:t>
            </a:r>
          </a:p>
          <a:p>
            <a:pPr lvl="1"/>
            <a:r>
              <a:rPr lang="es-ES_tradnl" b="1" i="1" noProof="0" dirty="0"/>
              <a:t>Modalidad de acogida: </a:t>
            </a:r>
            <a:r>
              <a:rPr lang="es-ES_tradnl" b="0" i="1" noProof="0" dirty="0"/>
              <a:t>se refiere al</a:t>
            </a:r>
            <a:r>
              <a:rPr lang="es-ES_tradnl" b="1" i="1" noProof="0" dirty="0"/>
              <a:t> </a:t>
            </a:r>
            <a:r>
              <a:rPr lang="es-ES_tradnl" i="1" noProof="0" dirty="0"/>
              <a:t>tipo de de acogida, cuidados o custodia en que se encuentra el menor en la actualidad (p. ej.,: quién cuida del menor, cuáles son sus condiciones de vida, etc.).</a:t>
            </a:r>
          </a:p>
          <a:p>
            <a:pPr lvl="1"/>
            <a:r>
              <a:rPr lang="es-ES_tradnl" b="1" i="1" noProof="0" dirty="0"/>
              <a:t>Necesidades básicas: </a:t>
            </a:r>
            <a:r>
              <a:rPr lang="es-ES_tradnl" b="0" i="1" noProof="0" dirty="0"/>
              <a:t>se refieren a lo </a:t>
            </a:r>
            <a:r>
              <a:rPr lang="es-ES_tradnl" i="1" noProof="0" dirty="0"/>
              <a:t>esencial o a los elementos necesarios para sobrevivir, a la salud y la seguridad (p. ej., alimentación, agua, vivienda, ropa, etc.). </a:t>
            </a:r>
          </a:p>
          <a:p>
            <a:pPr lvl="0"/>
            <a:r>
              <a:rPr lang="es-ES_tradnl" i="1" noProof="0" dirty="0"/>
              <a:t>En las próximas sesiones, profundizaremos en cada una de las necesidad inmediatas.</a:t>
            </a:r>
          </a:p>
          <a:p>
            <a:endParaRPr lang="es-ES_tradnl" noProof="0" dirty="0"/>
          </a:p>
        </p:txBody>
      </p:sp>
      <p:sp>
        <p:nvSpPr>
          <p:cNvPr id="6" name="Slide Image Placeholder 5">
            <a:extLst>
              <a:ext uri="{FF2B5EF4-FFF2-40B4-BE49-F238E27FC236}">
                <a16:creationId xmlns:a16="http://schemas.microsoft.com/office/drawing/2014/main" id="{0DD47CC0-4B0A-E88C-92A1-E8D5F0E0A79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4435CBF-E8B8-CBCC-6F66-F5220724CA1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2187821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Las necesidades básicas son multidimensionales.</a:t>
            </a:r>
          </a:p>
          <a:p>
            <a:r>
              <a:rPr lang="es-ES_tradnl" i="1" noProof="0" dirty="0"/>
              <a:t>A menudo se hace referencia a necesidades básicas como la alimentación, el agua, la ropa, la vivienda y/o refugio, el sueño y/o el descanso.</a:t>
            </a:r>
          </a:p>
          <a:p>
            <a:r>
              <a:rPr lang="es-ES_tradnl" i="1" noProof="0" dirty="0"/>
              <a:t>Si no se satisfacen las necesidades básicas, las demás necesidades inmediatas podrían verse afectadas o agravadas.</a:t>
            </a:r>
          </a:p>
          <a:p>
            <a:r>
              <a:rPr lang="es-ES_tradnl" i="1" noProof="0" dirty="0"/>
              <a:t>Por ejemplo:</a:t>
            </a:r>
          </a:p>
          <a:p>
            <a:pPr lvl="1"/>
            <a:r>
              <a:rPr lang="es-ES_tradnl" i="1" noProof="0" dirty="0"/>
              <a:t>Si los/as cuidadores no son capaces de cubrir las necesidades básicas del hogar, esto puede desencadenar una situación estresante tanto para los/as cuidadores como para los/as menores, lo que podría dar lugar a problemas de protección/seguridad, modalidades de acogida inseguras, etc. </a:t>
            </a:r>
          </a:p>
          <a:p>
            <a:pPr lvl="1"/>
            <a:r>
              <a:rPr lang="es-ES_tradnl" i="1" noProof="0" dirty="0"/>
              <a:t>La salud de un/a menor puede deteriorarse rápidamente si su acceso a la alimentación y a fuentes de agua potable es limitado o nulo.</a:t>
            </a:r>
          </a:p>
          <a:p>
            <a:pPr lvl="1"/>
            <a:r>
              <a:rPr lang="es-ES_tradnl" i="1" noProof="0" dirty="0"/>
              <a:t>A veces se espera que los/as menores desempeñen trabajos que suponen un riesgo con el propósito de mantener a su familia y cubrir sus necesidades básicas, o incluso, se les obliga a hacerlo.</a:t>
            </a:r>
          </a:p>
          <a:p>
            <a:pPr lvl="0"/>
            <a:r>
              <a:rPr lang="es-ES_tradnl" i="1" noProof="0" dirty="0"/>
              <a:t>Todos estos son ejemplos de situaciones que potencialmente podrían darse si las necesidades básicas de los/as menores no son cubiertas.</a:t>
            </a:r>
          </a:p>
          <a:p>
            <a:r>
              <a:rPr lang="es-ES_tradnl" i="1" noProof="0" dirty="0"/>
              <a:t>¿Qué otros problemas podrían darse si no se cubren las necesidades básicas de los/as menores?</a:t>
            </a:r>
          </a:p>
        </p:txBody>
      </p:sp>
      <p:sp>
        <p:nvSpPr>
          <p:cNvPr id="6" name="Slide Image Placeholder 5">
            <a:extLst>
              <a:ext uri="{FF2B5EF4-FFF2-40B4-BE49-F238E27FC236}">
                <a16:creationId xmlns:a16="http://schemas.microsoft.com/office/drawing/2014/main" id="{C47ED486-8CAA-33CD-6253-0AF9CB9D9FB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48451D-7E37-34D1-F908-256F68BF63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2672940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Es importante ayudar a los/as menores y a sus familias a cubrir sus necesidades básicas.</a:t>
            </a:r>
          </a:p>
          <a:p>
            <a:pPr lvl="1"/>
            <a:r>
              <a:rPr lang="es-ES_tradnl" i="1" noProof="0" dirty="0"/>
              <a:t>Se debe dar prioridad a los casos más urgentes, ofreciendo apoyo inmediato cuando se determine que el/la menor corre un alto riesgo de sufrir daños debido a que sus necesidades básicas no están cubiertas.</a:t>
            </a:r>
          </a:p>
          <a:p>
            <a:pPr lvl="0"/>
            <a:r>
              <a:rPr lang="es-ES_tradnl" i="1" noProof="0" dirty="0"/>
              <a:t>Debemos asegurarnos de que el mapa de servicios esté siempre actualizado y que se hayan establecido relaciones con los proveedores de servicios previamente: </a:t>
            </a:r>
          </a:p>
          <a:p>
            <a:pPr lvl="1"/>
            <a:r>
              <a:rPr lang="es-ES_tradnl" i="1" noProof="0" dirty="0"/>
              <a:t>Esto es esencial para prestar servicios de atención inmediata a los/as menores y sus familias.</a:t>
            </a:r>
          </a:p>
          <a:p>
            <a:pPr lvl="1"/>
            <a:r>
              <a:rPr lang="es-ES_tradnl" i="1" noProof="0" dirty="0"/>
              <a:t>Los/as asistentes sociales deben recurrir al mapa de servicios para determinar qué servicios están disponibles para ayudar a las familias a cubrir sus necesidades básicas.</a:t>
            </a:r>
          </a:p>
          <a:p>
            <a:pPr lvl="0"/>
            <a:r>
              <a:rPr lang="es-ES_tradnl" i="1" noProof="0" dirty="0"/>
              <a:t>Para satisfacer las necesidades básicas de un/a menor, el/la asistente social tendrá que:</a:t>
            </a:r>
          </a:p>
          <a:p>
            <a:pPr lvl="1"/>
            <a:r>
              <a:rPr lang="es-ES_tradnl" i="1" noProof="0" dirty="0"/>
              <a:t>Ayudar al menor, al cuidador, a los padres o al adulto de confianza a acceder a estos servicios de forma oportuna.</a:t>
            </a:r>
          </a:p>
          <a:p>
            <a:pPr lvl="1"/>
            <a:r>
              <a:rPr lang="es-ES_tradnl" i="1" noProof="0" dirty="0"/>
              <a:t>Coordinar la prestación de los servicios.</a:t>
            </a:r>
          </a:p>
          <a:p>
            <a:pPr lvl="1"/>
            <a:r>
              <a:rPr lang="es-ES_tradnl" i="1" noProof="0" dirty="0"/>
              <a:t>Acompañarlos/as a recibir el servicio.</a:t>
            </a:r>
          </a:p>
          <a:p>
            <a:pPr lvl="1"/>
            <a:r>
              <a:rPr lang="es-ES_tradnl" i="1" noProof="0" dirty="0"/>
              <a:t>Hacer un seguimiento minucioso para garantizar la prestación de los servicios.</a:t>
            </a:r>
          </a:p>
          <a:p>
            <a:endParaRPr lang="es-ES_tradnl" i="1"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BA70E4DE-BA01-3328-5D53-31F609FACE8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08633DC-7A95-0B12-6D6F-A5D5886C921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1812773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s-ES_tradnl" b="1" noProof="0" dirty="0"/>
              <a:t>EXPLICAR</a:t>
            </a:r>
          </a:p>
          <a:p>
            <a:r>
              <a:rPr lang="es-ES_tradnl" i="1" noProof="0" dirty="0"/>
              <a:t>En cualquier momento del proceso de gestión de casos pueden surgir necesidades apremiantes:</a:t>
            </a:r>
          </a:p>
          <a:p>
            <a:pPr lvl="1"/>
            <a:r>
              <a:rPr lang="es-ES_tradnl" i="1" noProof="0" dirty="0"/>
              <a:t>Las necesidades más urgentes requieren atención inmediata (en un plazo máximo de 24 a 48 horas, con un seguimiento continuo y apoyo proporcionado directamente por el/la asistente social).</a:t>
            </a:r>
          </a:p>
          <a:p>
            <a:r>
              <a:rPr lang="es-ES_tradnl" i="1" noProof="0" dirty="0"/>
              <a:t>La capacidad de un/a asistente social para ser flexible y adaptarse es esencial. Por tanto:</a:t>
            </a:r>
          </a:p>
          <a:p>
            <a:pPr lvl="1"/>
            <a:r>
              <a:rPr lang="es-ES_tradnl" i="1" noProof="0" dirty="0"/>
              <a:t>si se detectan necesidades inmediatas en la etapa de identificación y registro del menor, se debe proceder de forma inmediata a solicitar el consentimiento informado y el registro del menor. El caso podrá ser revisado y actualizado más adelante.</a:t>
            </a:r>
          </a:p>
          <a:p>
            <a:pPr lvl="1"/>
            <a:r>
              <a:rPr lang="es-ES_tradnl" i="1" noProof="0" dirty="0"/>
              <a:t>El apoyo inmediato es prioritario, y es más importante aún que llevar a cabo una evaluación exhaustiva del menor y elaborar un plan de caso. Esto puede hacerse en una fase posterior, una vez se haya respondido a las necesidades más urgentes del/ de la menor.</a:t>
            </a:r>
          </a:p>
        </p:txBody>
      </p:sp>
      <p:sp>
        <p:nvSpPr>
          <p:cNvPr id="3" name="Slide Image Placeholder 2">
            <a:extLst>
              <a:ext uri="{FF2B5EF4-FFF2-40B4-BE49-F238E27FC236}">
                <a16:creationId xmlns:a16="http://schemas.microsoft.com/office/drawing/2014/main" id="{543CA4AD-B4D7-73A8-F274-85A4459052E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3227FFB-605C-FC4B-D27B-18CEFA0736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¿Hay preguntas o alguien necesita una aclaración?</a:t>
            </a:r>
          </a:p>
        </p:txBody>
      </p:sp>
      <p:sp>
        <p:nvSpPr>
          <p:cNvPr id="6" name="Slide Image Placeholder 5">
            <a:extLst>
              <a:ext uri="{FF2B5EF4-FFF2-40B4-BE49-F238E27FC236}">
                <a16:creationId xmlns:a16="http://schemas.microsoft.com/office/drawing/2014/main" id="{4235A068-9A2A-38ED-6976-13C52402B67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342B587-C26C-27D4-90D1-07D3B9A9A4F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100900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3 </a:t>
            </a:r>
            <a:br>
              <a:rPr lang="es-ES_tradnl" b="1" noProof="0" dirty="0"/>
            </a:br>
            <a:r>
              <a:rPr lang="es-ES_tradnl" b="1" noProof="0" dirty="0"/>
              <a:t>DURACIÓN: 1h15</a:t>
            </a:r>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97AB7134-4F53-53B4-92E3-9D19D349006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591E782-0A69-BC72-62C9-CEC9239BD4B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1948861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(10 minutos)</a:t>
            </a:r>
          </a:p>
          <a:p>
            <a:r>
              <a:rPr lang="es-ES_tradnl" i="1" noProof="0" dirty="0"/>
              <a:t>Recordemos la definición de salud mental que vimos en el Módulo 4.</a:t>
            </a:r>
          </a:p>
          <a:p>
            <a:pPr lvl="1"/>
            <a:r>
              <a:rPr lang="es-ES_tradnl" i="1" noProof="0" dirty="0"/>
              <a:t>La salud mental se refiere a gozar de </a:t>
            </a:r>
            <a:r>
              <a:rPr lang="es-ES_tradnl" sz="1200" i="1" dirty="0">
                <a:effectLst/>
                <a:latin typeface="Arial" panose="020B0604020202020204" pitchFamily="34" charset="0"/>
                <a:ea typeface="Calibri" panose="020F0502020204030204" pitchFamily="34" charset="0"/>
                <a:cs typeface="Arial" panose="020B0604020202020204" pitchFamily="34" charset="0"/>
              </a:rPr>
              <a:t>bienestar </a:t>
            </a:r>
            <a:r>
              <a:rPr lang="es-ES_tradnl" sz="1200" i="1" dirty="0">
                <a:latin typeface="Arial" panose="020B0604020202020204" pitchFamily="34" charset="0"/>
                <a:ea typeface="Calibri" panose="020F0502020204030204" pitchFamily="34" charset="0"/>
                <a:cs typeface="Arial" panose="020B0604020202020204" pitchFamily="34" charset="0"/>
              </a:rPr>
              <a:t>mental </a:t>
            </a:r>
            <a:r>
              <a:rPr lang="es-ES_tradnl" sz="1200" i="1" dirty="0">
                <a:effectLst/>
                <a:latin typeface="Arial" panose="020B0604020202020204" pitchFamily="34" charset="0"/>
                <a:ea typeface="Calibri" panose="020F0502020204030204" pitchFamily="34" charset="0"/>
                <a:cs typeface="Arial" panose="020B0604020202020204" pitchFamily="34" charset="0"/>
              </a:rPr>
              <a:t>(psicológico, emocional) y a nivel social, lo que –en el caso de </a:t>
            </a:r>
            <a:r>
              <a:rPr lang="es-ES_tradnl" sz="1200" i="1" dirty="0">
                <a:latin typeface="Arial" panose="020B0604020202020204" pitchFamily="34" charset="0"/>
                <a:ea typeface="Calibri" panose="020F0502020204030204" pitchFamily="34" charset="0"/>
                <a:cs typeface="Arial" panose="020B0604020202020204" pitchFamily="34" charset="0"/>
              </a:rPr>
              <a:t>un/a </a:t>
            </a:r>
            <a:r>
              <a:rPr lang="es-ES_tradnl" sz="1200" i="1" dirty="0">
                <a:effectLst/>
                <a:latin typeface="Arial" panose="020B0604020202020204" pitchFamily="34" charset="0"/>
                <a:ea typeface="Calibri" panose="020F0502020204030204" pitchFamily="34" charset="0"/>
                <a:cs typeface="Arial" panose="020B0604020202020204" pitchFamily="34" charset="0"/>
              </a:rPr>
              <a:t>niño/a– permite que desarrolle su potencial, sepa hacer frente a diversas situaciones en la vida y que pueda hacer algo positivo por su familia y comunidad</a:t>
            </a:r>
            <a:r>
              <a:rPr lang="es-ES_tradnl" sz="1200" dirty="0">
                <a:effectLst/>
                <a:latin typeface="Arial" panose="020B0604020202020204" pitchFamily="34" charset="0"/>
                <a:ea typeface="Calibri" panose="020F0502020204030204" pitchFamily="34" charset="0"/>
                <a:cs typeface="Arial" panose="020B0604020202020204" pitchFamily="34" charset="0"/>
              </a:rPr>
              <a:t>.</a:t>
            </a:r>
            <a:endParaRPr lang="es-ES_tradnl" noProof="0" dirty="0"/>
          </a:p>
          <a:p>
            <a:r>
              <a:rPr lang="es-ES_tradnl" i="1" noProof="0" dirty="0"/>
              <a:t>¿Cuáles son las necesidades más urgentes en materia SMAPS?</a:t>
            </a:r>
          </a:p>
        </p:txBody>
      </p:sp>
      <p:sp>
        <p:nvSpPr>
          <p:cNvPr id="6" name="Slide Image Placeholder 5">
            <a:extLst>
              <a:ext uri="{FF2B5EF4-FFF2-40B4-BE49-F238E27FC236}">
                <a16:creationId xmlns:a16="http://schemas.microsoft.com/office/drawing/2014/main" id="{C3B774AA-3ADA-6C0B-BBBF-8B7467CDB4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CBC8DB9-6DD8-2A41-E5D9-E83FBC77E43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1660684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EXPLICAR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t>Presente el contenido de la diapositiva y relaciónelo con las respuestas que dieron los/as participantes en la discusión anterior.</a:t>
            </a:r>
          </a:p>
          <a:p>
            <a:pPr lvl="1"/>
            <a:r>
              <a:rPr lang="es-ES_tradnl" b="1" i="1" dirty="0"/>
              <a:t>Autolesión: </a:t>
            </a:r>
            <a:r>
              <a:rPr lang="es-ES_tradnl" i="1" dirty="0"/>
              <a:t>hacerse daño a sí mismo/a de forma deliberada; </a:t>
            </a:r>
            <a:r>
              <a:rPr lang="es-ES_tradnl" b="1" i="1" dirty="0"/>
              <a:t>suicidio </a:t>
            </a:r>
            <a:r>
              <a:rPr lang="es-ES_tradnl" i="1" dirty="0"/>
              <a:t>se refiere a hacerse daño a sí mismo/a con la intención de acabar con la propia vida.</a:t>
            </a:r>
          </a:p>
          <a:p>
            <a:pPr lvl="1"/>
            <a:r>
              <a:rPr lang="es-ES_tradnl" b="1" i="1" dirty="0"/>
              <a:t>Daño a terceros: </a:t>
            </a:r>
            <a:r>
              <a:rPr lang="es-ES_tradnl" i="1" noProof="0" dirty="0"/>
              <a:t>comportamientos que </a:t>
            </a:r>
            <a:r>
              <a:rPr lang="es-ES_tradnl" i="1" dirty="0"/>
              <a:t>causan, intentan o amenazan con causar daño con la aparente capacidad de completar el acto.</a:t>
            </a:r>
          </a:p>
          <a:p>
            <a:pPr lvl="1"/>
            <a:r>
              <a:rPr lang="es-ES_tradnl" b="1" i="1" dirty="0"/>
              <a:t>Psicosis activa o reciente: </a:t>
            </a:r>
            <a:r>
              <a:rPr lang="es-ES_tradnl" i="1" dirty="0"/>
              <a:t>pérdida de contacto con la realidad o dificultad para diferenciar entre lo que es real y lo que no lo es.</a:t>
            </a:r>
          </a:p>
          <a:p>
            <a:pPr lvl="1"/>
            <a:r>
              <a:rPr lang="es-ES_tradnl" b="1" i="1" dirty="0"/>
              <a:t>Crisis, ataques o convulsiones constantes: </a:t>
            </a:r>
            <a:r>
              <a:rPr lang="es-ES_tradnl" i="1" dirty="0"/>
              <a:t>el estallido repentino e incontrolado de actividad eléctrica cerebral puede provocar cambios en el </a:t>
            </a:r>
            <a:r>
              <a:rPr lang="es-ES_tradnl" i="1" noProof="0" dirty="0"/>
              <a:t>comportamiento</a:t>
            </a:r>
            <a:r>
              <a:rPr lang="es-ES_tradnl" i="1" dirty="0"/>
              <a:t>, los movimientos, las sensaciones y los niveles de conciencia.</a:t>
            </a:r>
          </a:p>
          <a:p>
            <a:pPr lvl="1"/>
            <a:r>
              <a:rPr lang="es-ES_tradnl" b="1" i="1" dirty="0"/>
              <a:t>Consumo incontrolado de sustancias: </a:t>
            </a:r>
            <a:r>
              <a:rPr lang="es-ES_tradnl" i="1" dirty="0"/>
              <a:t>situación en la que existe un consumo incontrolado de drogas a pesar del daño potencial para uno mismo o para los/as demás</a:t>
            </a:r>
          </a:p>
          <a:p>
            <a:pPr lvl="0"/>
            <a:r>
              <a:rPr lang="es-ES_tradnl" dirty="0"/>
              <a:t>Fuente: Directrices de la OIM para los programas a distancia de SMAPS en contextos humanitarios y </a:t>
            </a:r>
            <a:r>
              <a:rPr lang="es-ES_tradnl" dirty="0" err="1"/>
              <a:t>mhGAP</a:t>
            </a:r>
            <a:r>
              <a:rPr lang="es-ES_tradnl" dirty="0"/>
              <a:t>.</a:t>
            </a:r>
          </a:p>
          <a:p>
            <a:pPr lvl="1"/>
            <a:endParaRPr lang="es-ES_tradnl" dirty="0"/>
          </a:p>
        </p:txBody>
      </p:sp>
      <p:sp>
        <p:nvSpPr>
          <p:cNvPr id="6" name="Slide Image Placeholder 5">
            <a:extLst>
              <a:ext uri="{FF2B5EF4-FFF2-40B4-BE49-F238E27FC236}">
                <a16:creationId xmlns:a16="http://schemas.microsoft.com/office/drawing/2014/main" id="{B06FD621-D27B-7F24-79B5-C44CC7BD149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B61D441-8183-2AD0-7999-66D80C5AB3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15738120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Los/as asistentes sociales deben hacer uso de sus competencias básicas de SMAPS y de comunicación durante toda su intervención con el/a menor y la familia: </a:t>
            </a:r>
          </a:p>
          <a:p>
            <a:pPr lvl="1"/>
            <a:r>
              <a:rPr lang="es-ES_tradnl" i="1" noProof="0" dirty="0"/>
              <a:t>Recordemos las competencias básicas de SMAPS que practicamos en el Módulo 4: responder con empatía, apoyar la toma de decisiones, mostrar respeto, escuchar de manera activa, emplear frases o afirmaciones curativas, etc.</a:t>
            </a:r>
          </a:p>
          <a:p>
            <a:pPr lvl="1"/>
            <a:r>
              <a:rPr lang="es-ES_tradnl" i="1" noProof="0" dirty="0"/>
              <a:t>Los/as asistentes sociales deben escuchar de manera activa y buscar indicios o señales de necesidades urgentes de SMAPS en los/as menores.</a:t>
            </a:r>
          </a:p>
          <a:p>
            <a:pPr lvl="1"/>
            <a:r>
              <a:rPr lang="es-ES_tradnl" i="1" noProof="0" dirty="0"/>
              <a:t>Recordemos también que los/as menores no solo se comunican hablando. Por tanto, debemos poder identificar signos no verbales.</a:t>
            </a:r>
          </a:p>
          <a:p>
            <a:r>
              <a:rPr lang="es-ES_tradnl" i="1" noProof="0" dirty="0"/>
              <a:t>Aunque cada organización tiene sus propias políticas, es recomendable ponerse en contacto de forma inmediata con el/la supervisor/a cuando se identifique a un/a menor con necesidades urgentes de SMAPS.</a:t>
            </a:r>
          </a:p>
          <a:p>
            <a:r>
              <a:rPr lang="es-ES_tradnl" i="1" noProof="0" dirty="0"/>
              <a:t>Es importante que el/la menor no esté solo/a:</a:t>
            </a:r>
          </a:p>
          <a:p>
            <a:pPr lvl="1"/>
            <a:r>
              <a:rPr lang="es-ES_tradnl" i="1" noProof="0" dirty="0"/>
              <a:t>Esto garantiza su seguridad/protección y permite que se sienta apoyado/a.</a:t>
            </a:r>
          </a:p>
          <a:p>
            <a:pPr lvl="1"/>
            <a:r>
              <a:rPr lang="es-ES_tradnl" i="1" noProof="0" dirty="0"/>
              <a:t>Por ejemplo, quedarse con el/la menor o asegurarse de que un adulto de confianza o un/a hermano/a mayor se quede con él/ella.</a:t>
            </a:r>
          </a:p>
          <a:p>
            <a:r>
              <a:rPr lang="es-ES_tradnl" i="1" noProof="0" dirty="0"/>
              <a:t>El mapa de servicios especializados en SMSPS debe estar siempre disponible y actualizado:</a:t>
            </a:r>
          </a:p>
          <a:p>
            <a:pPr lvl="1"/>
            <a:r>
              <a:rPr lang="es-ES_tradnl" i="1" noProof="0" dirty="0"/>
              <a:t>Si un/a menor tiene necesidades de SMAPS que requieran un apoyo inmediato y especializado, debe ser remitido/a a un profesional siempre que esto promueva su bienestar.</a:t>
            </a:r>
          </a:p>
          <a:p>
            <a:pPr lvl="0"/>
            <a:r>
              <a:rPr lang="es-ES_tradnl" i="1" noProof="0" dirty="0"/>
              <a:t>El consentimiento puede anularse cuando redunde en el interés superior del menor: </a:t>
            </a:r>
          </a:p>
          <a:p>
            <a:pPr lvl="1"/>
            <a:r>
              <a:rPr lang="es-ES_tradnl" i="1" noProof="0" dirty="0"/>
              <a:t>por ejemplo, cuando se deban prestar servicios de SMAPS especializados en el interés superior del menor, pero el menor, el cuidador, los padres o el adulto de confianza no hayan dado su consentimiento o no puedan hacerlo debido a una intensa angustia emocional, se debe hacer la remisión y prestar apoyo al menor de forma inmediata.</a:t>
            </a:r>
          </a:p>
        </p:txBody>
      </p:sp>
      <p:sp>
        <p:nvSpPr>
          <p:cNvPr id="6" name="Slide Image Placeholder 5">
            <a:extLst>
              <a:ext uri="{FF2B5EF4-FFF2-40B4-BE49-F238E27FC236}">
                <a16:creationId xmlns:a16="http://schemas.microsoft.com/office/drawing/2014/main" id="{DEB77B79-42C5-228B-C531-0A357EDF69B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A118C93-D025-10A8-221B-5D3B69115D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317848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73 del Libro de ejercicios: Menores con necesidades urgentes de SMAPS</a:t>
            </a:r>
            <a:endParaRPr lang="es-ES_tradnl" noProof="0" dirty="0"/>
          </a:p>
          <a:p>
            <a:r>
              <a:rPr lang="es-ES_tradnl" noProof="0" dirty="0"/>
              <a:t>Divida a los/as participantes en tres grupos:</a:t>
            </a:r>
          </a:p>
          <a:p>
            <a:pPr lvl="1"/>
            <a:r>
              <a:rPr lang="es-ES_tradnl" noProof="0" dirty="0"/>
              <a:t>Asigne a cada grupo una pregunta distinta.</a:t>
            </a:r>
          </a:p>
          <a:p>
            <a:pPr lvl="0"/>
            <a:r>
              <a:rPr lang="es-ES_tradnl" b="0" i="1" noProof="0" dirty="0"/>
              <a:t>En grupo:</a:t>
            </a:r>
          </a:p>
          <a:p>
            <a:pPr lvl="1"/>
            <a:r>
              <a:rPr lang="es-ES_tradnl" b="0" i="1" noProof="0" dirty="0"/>
              <a:t>Conversen acerca de la pregunta.</a:t>
            </a:r>
          </a:p>
          <a:p>
            <a:pPr lvl="1"/>
            <a:r>
              <a:rPr lang="es-ES_tradnl" b="0" i="1" noProof="0" dirty="0"/>
              <a:t>Prepárense para compartir sus respuestas con el resto del grupo.</a:t>
            </a:r>
          </a:p>
          <a:p>
            <a:pPr marL="0" indent="0">
              <a:buNone/>
            </a:pPr>
            <a:endParaRPr lang="es-ES_tradnl" b="1" noProof="0" dirty="0"/>
          </a:p>
          <a:p>
            <a:pPr marL="0" indent="0">
              <a:buNone/>
            </a:pPr>
            <a:r>
              <a:rPr lang="es-ES_tradnl" b="1" noProof="0" dirty="0"/>
              <a:t>ACTIVIDAD EN GRUPO (10-15 minutos)</a:t>
            </a:r>
          </a:p>
          <a:p>
            <a:pPr marL="0" indent="0">
              <a:buNone/>
            </a:pPr>
            <a:endParaRPr lang="es-ES_tradnl" b="1" noProof="0" dirty="0"/>
          </a:p>
          <a:p>
            <a:pPr marL="0" indent="0">
              <a:buNone/>
            </a:pPr>
            <a:r>
              <a:rPr lang="es-ES_tradnl" b="1" noProof="0" dirty="0"/>
              <a:t>DEBATE GENERAL</a:t>
            </a:r>
          </a:p>
          <a:p>
            <a:r>
              <a:rPr lang="es-ES_tradnl" noProof="0" dirty="0"/>
              <a:t>Invite a varios/as voluntarios/as a compartir las respuestas en representación de su grupo.</a:t>
            </a:r>
          </a:p>
          <a:p>
            <a:r>
              <a:rPr lang="es-ES_tradnl" noProof="0" dirty="0"/>
              <a:t>Propicie un breve debate.</a:t>
            </a:r>
          </a:p>
          <a:p>
            <a:r>
              <a:rPr lang="es-ES_tradnl" noProof="0" dirty="0"/>
              <a:t>Complemente sus respuesta a partir de la guía que se ofrecen en las siguientes tres diapositivas.</a:t>
            </a:r>
          </a:p>
        </p:txBody>
      </p:sp>
      <p:sp>
        <p:nvSpPr>
          <p:cNvPr id="6" name="Slide Image Placeholder 5">
            <a:extLst>
              <a:ext uri="{FF2B5EF4-FFF2-40B4-BE49-F238E27FC236}">
                <a16:creationId xmlns:a16="http://schemas.microsoft.com/office/drawing/2014/main" id="{692C4A0C-9520-474F-1EDA-A45B9768814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644A5CF-15F2-23B7-DF44-5351C930E3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3688694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s-ES_tradnl" b="1" noProof="0" dirty="0"/>
              <a:t>SESIÓN 1 </a:t>
            </a:r>
            <a:br>
              <a:rPr lang="es-ES_tradnl" b="1" noProof="0" dirty="0"/>
            </a:br>
            <a:r>
              <a:rPr lang="es-ES_tradnl" b="1" noProof="0" dirty="0"/>
              <a:t>DURACIÓN: 0h45</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i="1" noProof="0" dirty="0"/>
              <a:t>______________________________________________________________________________</a:t>
            </a:r>
          </a:p>
          <a:p>
            <a:pPr marL="0" indent="0">
              <a:buNone/>
            </a:pPr>
            <a:endParaRPr lang="es-ES_tradnl" b="1" noProof="0" dirty="0"/>
          </a:p>
          <a:p>
            <a:pPr marL="0" indent="0">
              <a:buNone/>
            </a:pPr>
            <a:r>
              <a:rPr lang="es-ES_tradnl" b="1" noProof="0" dirty="0"/>
              <a:t>EXPLICAR</a:t>
            </a:r>
            <a:endParaRPr lang="es-ES_tradnl" noProof="0" dirty="0"/>
          </a:p>
          <a:p>
            <a:r>
              <a:rPr lang="es-ES_tradnl" i="1" noProof="0" dirty="0"/>
              <a:t>En la sesión de hoy:</a:t>
            </a:r>
          </a:p>
          <a:p>
            <a:pPr lvl="1"/>
            <a:r>
              <a:rPr lang="es-ES_tradnl" i="1" noProof="0" dirty="0"/>
              <a:t>Veremos qué podemos esperar del módulo sobre el apoyo inmediato</a:t>
            </a:r>
          </a:p>
          <a:p>
            <a:pPr lvl="1"/>
            <a:r>
              <a:rPr lang="es-ES_tradnl" i="1" noProof="0" dirty="0"/>
              <a:t>Haremos un repaso del módulo anterior</a:t>
            </a:r>
          </a:p>
        </p:txBody>
      </p:sp>
      <p:sp>
        <p:nvSpPr>
          <p:cNvPr id="3" name="Slide Image Placeholder 2">
            <a:extLst>
              <a:ext uri="{FF2B5EF4-FFF2-40B4-BE49-F238E27FC236}">
                <a16:creationId xmlns:a16="http://schemas.microsoft.com/office/drawing/2014/main" id="{6A941178-7F3B-04FD-FF15-D62114877CA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2C5F16EA-0D8F-86F1-33F5-03B825CE05D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 o pídale a un/a voluntario/a que lo haga.</a:t>
            </a:r>
          </a:p>
          <a:p>
            <a:r>
              <a:rPr lang="es-ES_tradnl" i="1" u="none" noProof="0" dirty="0">
                <a:sym typeface="Arial"/>
              </a:rPr>
              <a:t>Esta es tan solo una lista parcial de señales de alerta.</a:t>
            </a:r>
          </a:p>
          <a:p>
            <a:r>
              <a:rPr lang="es-ES_tradnl" i="1" u="none" noProof="0" dirty="0">
                <a:sym typeface="Arial"/>
              </a:rPr>
              <a:t>Es posible que haya señales de alerta que sean propias de la cultura del menor y que debamos tener en cuenta, ya que podrían no estar en esta lista.</a:t>
            </a:r>
          </a:p>
          <a:p>
            <a:r>
              <a:rPr lang="es-ES_tradnl" i="1" u="none" noProof="0" dirty="0">
                <a:sym typeface="Arial"/>
              </a:rPr>
              <a:t>Los/as menores que experimentan episodios psicóticos, pueden:</a:t>
            </a:r>
            <a:endParaRPr lang="es-ES_tradnl" i="1" u="none" noProof="0" dirty="0"/>
          </a:p>
          <a:p>
            <a:pPr lvl="1"/>
            <a:r>
              <a:rPr lang="es-ES_tradnl" i="1" u="none" noProof="0" dirty="0">
                <a:sym typeface="Arial"/>
              </a:rPr>
              <a:t> Ser difíciles de entender </a:t>
            </a:r>
            <a:endParaRPr lang="es-ES_tradnl" i="1" u="none" noProof="0" dirty="0"/>
          </a:p>
          <a:p>
            <a:pPr lvl="1"/>
            <a:r>
              <a:rPr lang="es-ES_tradnl" i="1" u="none" noProof="0" dirty="0">
                <a:sym typeface="Arial"/>
              </a:rPr>
              <a:t> Hablar muy rápido o muy despacio</a:t>
            </a:r>
          </a:p>
          <a:p>
            <a:pPr lvl="1"/>
            <a:r>
              <a:rPr lang="es-ES_tradnl" i="1" u="none" noProof="0" dirty="0"/>
              <a:t> Arrastrar las palabras</a:t>
            </a:r>
            <a:endParaRPr lang="es-ES_tradnl" i="1" u="none" noProof="0" dirty="0">
              <a:sym typeface="Arial"/>
            </a:endParaRPr>
          </a:p>
          <a:p>
            <a:pPr lvl="1"/>
            <a:r>
              <a:rPr lang="es-ES_tradnl" i="1" u="none" noProof="0" dirty="0">
                <a:sym typeface="Arial"/>
              </a:rPr>
              <a:t> Cambiar de tema rápidamente</a:t>
            </a:r>
            <a:endParaRPr lang="es-ES_tradnl" i="1" u="none" noProof="0" dirty="0"/>
          </a:p>
          <a:p>
            <a:pPr lvl="1"/>
            <a:r>
              <a:rPr lang="es-ES_tradnl" i="1" u="none" noProof="0" dirty="0"/>
              <a:t> Decir que oyen voces, ven cosas o hablar sobre una realidad alternativa en la que viven.</a:t>
            </a:r>
            <a:endParaRPr lang="es-ES_tradnl" noProof="0" dirty="0"/>
          </a:p>
        </p:txBody>
      </p:sp>
      <p:sp>
        <p:nvSpPr>
          <p:cNvPr id="8" name="Slide Image Placeholder 7">
            <a:extLst>
              <a:ext uri="{FF2B5EF4-FFF2-40B4-BE49-F238E27FC236}">
                <a16:creationId xmlns:a16="http://schemas.microsoft.com/office/drawing/2014/main" id="{0E04314F-AF2C-0C6F-DF79-F8EA630D0F7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87DD1755-9521-1095-A5DA-1A90A1E8B8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368477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 o pídale a un/a voluntario/a que lo haga.</a:t>
            </a:r>
          </a:p>
          <a:p>
            <a:r>
              <a:rPr lang="es-ES_tradnl" i="1" u="none" noProof="0" dirty="0">
                <a:sym typeface="Arial"/>
              </a:rPr>
              <a:t>Esta es tan solo una lista parcial de señales de alerta.</a:t>
            </a:r>
          </a:p>
          <a:p>
            <a:r>
              <a:rPr lang="es-ES_tradnl" i="1" u="none" noProof="0" dirty="0">
                <a:sym typeface="Arial"/>
              </a:rPr>
              <a:t>Es posible que haya señales de alerta que sean propias de la cultura del menor y que debamos tener en cuenta, ya que podrían no estar en esta lista.</a:t>
            </a:r>
          </a:p>
        </p:txBody>
      </p:sp>
      <p:sp>
        <p:nvSpPr>
          <p:cNvPr id="6" name="Slide Image Placeholder 5">
            <a:extLst>
              <a:ext uri="{FF2B5EF4-FFF2-40B4-BE49-F238E27FC236}">
                <a16:creationId xmlns:a16="http://schemas.microsoft.com/office/drawing/2014/main" id="{76ACE82A-220E-C285-2EFF-9C204CB9782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F8B2D2D-C2DE-6C24-50A3-B450073A97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1350128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EXPLICAR</a:t>
            </a:r>
            <a:endParaRPr lang="en-GB" b="1" dirty="0"/>
          </a:p>
          <a:p>
            <a:r>
              <a:rPr lang="es-ES_tradnl" noProof="0" dirty="0"/>
              <a:t>Presente el contenido de la diapositiva o pídale a un/a voluntario/a que lo haga.</a:t>
            </a:r>
          </a:p>
          <a:p>
            <a:r>
              <a:rPr lang="es-ES_tradnl" i="1" u="none" noProof="0" dirty="0">
                <a:sym typeface="Arial"/>
              </a:rPr>
              <a:t>Esta es tan solo una lista parcial de señales de alerta.</a:t>
            </a:r>
          </a:p>
          <a:p>
            <a:r>
              <a:rPr lang="es-ES_tradnl" i="1" u="none" noProof="0" dirty="0">
                <a:sym typeface="Arial"/>
              </a:rPr>
              <a:t>Es posible que haya señales de alerta que sean propias de la cultura del menor y que debamos tener en cuenta, ya que podrían no estar en esta lista.</a:t>
            </a:r>
          </a:p>
        </p:txBody>
      </p:sp>
      <p:sp>
        <p:nvSpPr>
          <p:cNvPr id="6" name="Slide Image Placeholder 5">
            <a:extLst>
              <a:ext uri="{FF2B5EF4-FFF2-40B4-BE49-F238E27FC236}">
                <a16:creationId xmlns:a16="http://schemas.microsoft.com/office/drawing/2014/main" id="{E9F405DF-11DF-705C-CCF6-A4BF2CECA47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AA15AE0-6239-6223-03FC-8B56D0B8FE1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1829998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Los/as asistentes sociales deben ponerse en contacto con sus supervisores si identifican a un/a menor en riesgo de suicidio o autolesión.</a:t>
            </a:r>
          </a:p>
          <a:p>
            <a:endParaRPr lang="es-ES_tradnl" noProof="0" dirty="0"/>
          </a:p>
        </p:txBody>
      </p:sp>
      <p:sp>
        <p:nvSpPr>
          <p:cNvPr id="6" name="Slide Image Placeholder 5">
            <a:extLst>
              <a:ext uri="{FF2B5EF4-FFF2-40B4-BE49-F238E27FC236}">
                <a16:creationId xmlns:a16="http://schemas.microsoft.com/office/drawing/2014/main" id="{4426866D-960A-494A-2CAA-BC4323C49EA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924B9C-CA5F-CAFF-A82D-94DA78AE8F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3413749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p:txBody>
      </p:sp>
      <p:sp>
        <p:nvSpPr>
          <p:cNvPr id="6" name="Slide Image Placeholder 5">
            <a:extLst>
              <a:ext uri="{FF2B5EF4-FFF2-40B4-BE49-F238E27FC236}">
                <a16:creationId xmlns:a16="http://schemas.microsoft.com/office/drawing/2014/main" id="{661C9874-044C-4501-F720-AAD3E517E6D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8665FB9-5D58-9C2D-323E-CCBF79E56D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858636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pPr marL="0" indent="0">
              <a:buNone/>
            </a:pPr>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71268214-48CC-B9E6-E2A3-4C090FB7D32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269C370-19B4-C26D-DC6A-1BE5C73995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7943416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Recordemos que nuestro rol es mantener a salvo al menor y ayudarlo/a a recibir el apoyo especializado que necesita.</a:t>
            </a:r>
          </a:p>
          <a:p>
            <a:r>
              <a:rPr lang="es-ES_tradnl" i="1" noProof="0" dirty="0"/>
              <a:t>¿Hay preguntas o alguien necesita una aclaración?</a:t>
            </a:r>
          </a:p>
        </p:txBody>
      </p:sp>
      <p:sp>
        <p:nvSpPr>
          <p:cNvPr id="6" name="Slide Image Placeholder 5">
            <a:extLst>
              <a:ext uri="{FF2B5EF4-FFF2-40B4-BE49-F238E27FC236}">
                <a16:creationId xmlns:a16="http://schemas.microsoft.com/office/drawing/2014/main" id="{5610E3C4-3FA4-8A1C-74B6-C56DCEC8642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BA42C9E-5800-7450-7069-D70724BEB1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24953050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¿Hay preguntas o alguien necesita una aclaración?</a:t>
            </a:r>
          </a:p>
          <a:p>
            <a:r>
              <a:rPr lang="es-ES_tradnl" i="1" noProof="0" dirty="0"/>
              <a:t>Con esto, terminamos la sesión sobre las necesidades urgentes de SMAPS.</a:t>
            </a:r>
          </a:p>
          <a:p>
            <a:r>
              <a:rPr lang="es-ES_tradnl" i="1" noProof="0" dirty="0"/>
              <a:t>Ahora vamos a centrarnos en la respuesta inmediata en materia de salud física, sexual y reproductiva.</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7A1CFFD6-813F-6A92-FE62-313D60DD8A3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76B7DAC-9FF8-40B6-87C4-29A82A9B05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extLst>
      <p:ext uri="{BB962C8B-B14F-4D97-AF65-F5344CB8AC3E}">
        <p14:creationId xmlns:p14="http://schemas.microsoft.com/office/powerpoint/2010/main" val="2531020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4 </a:t>
            </a:r>
            <a:br>
              <a:rPr lang="es-ES_tradnl" b="1" noProof="0" dirty="0"/>
            </a:br>
            <a:r>
              <a:rPr lang="es-ES_tradnl" b="1" noProof="0" dirty="0"/>
              <a:t>DURACIÓN: 0h30</a:t>
            </a:r>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A3E87176-AA52-3ED8-E106-B1F024CBCDA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086F41B-E15C-4F83-1BB5-EFAF4B3B10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20445215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La Organización Mundial de la Salud (OMS) define el término “abuso sexual” como:</a:t>
            </a:r>
          </a:p>
          <a:p>
            <a:pPr lvl="1"/>
            <a:r>
              <a:rPr lang="es-ES_tradnl" i="1" noProof="0" dirty="0"/>
              <a:t>"La participación de un/a menor en una actividad sexual que no comprende plenamente, para la que no puede dar su consentimiento informado o para la que no está preparado/a desde el punto de vista de su desarrollo y no puede dar su consentimiento, o que infringe las leyes o las normas sociales”.</a:t>
            </a:r>
          </a:p>
          <a:p>
            <a:r>
              <a:rPr lang="es-ES_tradnl" i="1" noProof="0" dirty="0"/>
              <a:t>Por lo general, se distinguen tres tipos de abuso sexual infantil:</a:t>
            </a:r>
          </a:p>
          <a:p>
            <a:pPr lvl="1"/>
            <a:r>
              <a:rPr lang="es-ES_tradnl" i="1" noProof="0" dirty="0"/>
              <a:t>abuso sexual sin contacto (p. ej., tentativa de abuso sexual, acoso sexual verbal, coerción sexual, exhibicionismo, exposición del menor a material pornográfico).</a:t>
            </a:r>
          </a:p>
          <a:p>
            <a:pPr lvl="1"/>
            <a:r>
              <a:rPr lang="es-ES_tradnl" i="1" noProof="0" dirty="0"/>
              <a:t>abuso sexual por contacto que implique relaciones sexuales (es decir, agresión sexual o violación)</a:t>
            </a:r>
          </a:p>
          <a:p>
            <a:pPr lvl="1"/>
            <a:r>
              <a:rPr lang="es-ES_tradnl" i="1" noProof="0" dirty="0"/>
              <a:t>abuso sexual por contacto que excluye el coito, pero implica otros actos como tocamientos, caricias y besos inapropiados.</a:t>
            </a:r>
          </a:p>
          <a:p>
            <a:r>
              <a:rPr lang="es-ES_tradnl" i="1" noProof="0" dirty="0"/>
              <a:t>La agresión sexual se refiere al uso de la fuerza física o de otro tipo para obtener o intentar la penetración sexual:</a:t>
            </a:r>
          </a:p>
          <a:p>
            <a:pPr lvl="1"/>
            <a:r>
              <a:rPr lang="es-ES_tradnl" i="1" noProof="0" dirty="0"/>
              <a:t>incluye la violación, definida como la penetración físicamente forzada o coaccionada de la vulva, la vagina o el ano con un pene o con otra parte del cuerpo u objeto.</a:t>
            </a:r>
          </a:p>
          <a:p>
            <a:pPr lvl="1"/>
            <a:r>
              <a:rPr lang="es-ES_tradnl" i="1" noProof="0" dirty="0"/>
              <a:t>también incluye la penetración oral.</a:t>
            </a:r>
          </a:p>
          <a:p>
            <a:pPr lvl="1"/>
            <a:r>
              <a:rPr lang="es-ES_tradnl" i="1" noProof="0" dirty="0"/>
              <a:t>la agresión sexual y la violación de niños, niñas y/o adolescentes son formas específicas de abuso sexual infantil.</a:t>
            </a:r>
          </a:p>
          <a:p>
            <a:pPr lvl="0"/>
            <a:r>
              <a:rPr lang="es-ES_tradnl" noProof="0" dirty="0"/>
              <a:t>Fuente: Guía clínica de la OMS - Respuesta a niños y niñas y adolescentes que han sufrido abusos sexuales</a:t>
            </a:r>
          </a:p>
          <a:p>
            <a:r>
              <a:rPr lang="es-ES_tradnl" i="1" noProof="0" dirty="0"/>
              <a:t>¿Hay preguntas o alguien necesita una aclaración?</a:t>
            </a:r>
          </a:p>
        </p:txBody>
      </p:sp>
      <p:sp>
        <p:nvSpPr>
          <p:cNvPr id="6" name="Slide Image Placeholder 5">
            <a:extLst>
              <a:ext uri="{FF2B5EF4-FFF2-40B4-BE49-F238E27FC236}">
                <a16:creationId xmlns:a16="http://schemas.microsoft.com/office/drawing/2014/main" id="{404D74BF-95FE-C3C3-0237-8B8DE6F81B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029D655-A396-461B-B5E9-A8D62DAD6CF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2323017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El objetivo de este módulo es garantizar que contamos con las competencias necesarias para prestar apoyo inmediato a menores con necesidades urgentes.</a:t>
            </a:r>
          </a:p>
          <a:p>
            <a:r>
              <a:rPr lang="es-ES_tradnl" i="1" noProof="0" dirty="0"/>
              <a:t>Veremos qué competencias son necesarias para prestar apoyo inmediato a menores en crisis. </a:t>
            </a:r>
          </a:p>
          <a:p>
            <a:r>
              <a:rPr lang="es-ES_tradnl" i="1" noProof="0" dirty="0"/>
              <a:t>En los próximos módulos veremos el proceso estándar de gestión de casos de forma detallada.</a:t>
            </a:r>
            <a:endParaRPr lang="es-ES_tradnl" noProof="0" dirty="0">
              <a:sym typeface="Helvetica Neue"/>
            </a:endParaRPr>
          </a:p>
        </p:txBody>
      </p:sp>
      <p:sp>
        <p:nvSpPr>
          <p:cNvPr id="6" name="Slide Image Placeholder 5">
            <a:extLst>
              <a:ext uri="{FF2B5EF4-FFF2-40B4-BE49-F238E27FC236}">
                <a16:creationId xmlns:a16="http://schemas.microsoft.com/office/drawing/2014/main" id="{805C0BD0-1279-36C6-D554-87C90EABCD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146F97-AFED-C3AD-362C-EDF280E08AE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2563286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El asistente social debe incluir una lista de servicios médicos (y de atención urgente) en el mapeo de servicios.</a:t>
            </a:r>
          </a:p>
          <a:p>
            <a:pPr lvl="0"/>
            <a:r>
              <a:rPr lang="es-ES_tradnl" i="1" noProof="0" dirty="0"/>
              <a:t>No basta con conocer la dirección y el número de teléfono del servicio. Los/as asistentes sociales deben saber:</a:t>
            </a:r>
          </a:p>
          <a:p>
            <a:pPr lvl="1"/>
            <a:r>
              <a:rPr lang="es-ES_tradnl" i="1" noProof="0" dirty="0"/>
              <a:t>Qué servicios presta el centro</a:t>
            </a:r>
          </a:p>
          <a:p>
            <a:pPr lvl="1"/>
            <a:r>
              <a:rPr lang="es-ES_tradnl" i="1" noProof="0" dirty="0"/>
              <a:t>Qué tipo de personal médico está disponible</a:t>
            </a:r>
          </a:p>
          <a:p>
            <a:pPr lvl="1"/>
            <a:r>
              <a:rPr lang="es-ES_tradnl" i="1" noProof="0" dirty="0"/>
              <a:t>Si hay costos asociados al servicio</a:t>
            </a:r>
          </a:p>
          <a:p>
            <a:pPr lvl="1"/>
            <a:r>
              <a:rPr lang="es-ES_tradnl" i="1" noProof="0" dirty="0"/>
              <a:t>Cómo funciona el proceso de admisión</a:t>
            </a:r>
          </a:p>
          <a:p>
            <a:pPr lvl="1"/>
            <a:r>
              <a:rPr lang="es-ES_tradnl" i="1" noProof="0" dirty="0"/>
              <a:t>Si el proveedor de servicios de salud está en la obligación de cumplir las leyes de denuncia obligatoria</a:t>
            </a:r>
          </a:p>
          <a:p>
            <a:pPr lvl="0"/>
            <a:r>
              <a:rPr lang="es-ES_tradnl" i="1" noProof="0" dirty="0"/>
              <a:t>El asistente social debe saber qué servicios médicos ofrecen atención clínica a los/as menores que sufren abusos sexuales.</a:t>
            </a:r>
          </a:p>
          <a:p>
            <a:pPr lvl="1"/>
            <a:r>
              <a:rPr lang="es-ES_tradnl" i="1" noProof="0" dirty="0"/>
              <a:t>Recibir este tipo de servicio puede ser muy difícil para el/la menor, por lo que es importante evaluar el enfoque antes de hacer la remisión o acompañarlo/a.</a:t>
            </a:r>
          </a:p>
          <a:p>
            <a:pPr lvl="1"/>
            <a:r>
              <a:rPr lang="es-ES_tradnl" i="1" noProof="0" dirty="0"/>
              <a:t>Para el/la menor puede ser perjudicial que lo lleven de un sitio a otro. </a:t>
            </a:r>
          </a:p>
          <a:p>
            <a:r>
              <a:rPr lang="es-ES_tradnl" i="1" noProof="0" dirty="0"/>
              <a:t>Lo más probable es que un/a menor con necesidades urgentes de salud física, sexual y reproductiva necesite que el/la asistente social lo/a acompañe al profesional de salud. </a:t>
            </a:r>
          </a:p>
          <a:p>
            <a:pPr lvl="1"/>
            <a:r>
              <a:rPr lang="es-ES_tradnl" i="1" noProof="0" dirty="0"/>
              <a:t>Solo si los padres y/o cuidador y/o adulto/a de confianza pueden acompañar al menor, si no necesitan nuestro apoyo y confiamos en que irán de forma inmediata, entonces no es necesario nuestro acompañamiento.</a:t>
            </a:r>
          </a:p>
          <a:p>
            <a:pPr lvl="1"/>
            <a:r>
              <a:rPr lang="es-ES_tradnl" i="1" noProof="0" dirty="0"/>
              <a:t>Si los padres y/o cuidador y/o adulto/a de confianza no pueden o no quieren acompañar al menor y este debe recibir el servicio de forma urgente, entonces el/la asistente social debe negociar con los padres y/o cuidadores y/o adultos/as de confianza y acompañar al menor para que reciba atención inmediata.</a:t>
            </a:r>
          </a:p>
          <a:p>
            <a:pPr lvl="1"/>
            <a:r>
              <a:rPr lang="es-ES_tradnl" i="1" noProof="0" dirty="0"/>
              <a:t>Si lo anterior no es posible a corto plazo, por ejemplo debido a la distancia u otros problemas, una persona voluntaria de la comunidad u otro adulto/a de confianza deberá acompañar al menor.</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8" name="Slide Image Placeholder 7">
            <a:extLst>
              <a:ext uri="{FF2B5EF4-FFF2-40B4-BE49-F238E27FC236}">
                <a16:creationId xmlns:a16="http://schemas.microsoft.com/office/drawing/2014/main" id="{8C0DF6C3-54B5-F0BE-8999-9AC150F96CC3}"/>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4578824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s-ES_tradnl" i="1" noProof="0" dirty="0"/>
              <a:t>Lo más probable es que un/a menor con necesidades urgentes de salud física, sexual y reproductiva necesite que el/la asistente social lo/a acompañe al profesional de salud. </a:t>
            </a:r>
          </a:p>
          <a:p>
            <a:pPr lvl="1"/>
            <a:r>
              <a:rPr lang="es-ES_tradnl" i="1" noProof="0" dirty="0"/>
              <a:t>Solo si los padres y/o cuidador y/o adulto/a de confianza pueden acompañar al menor, si no necesitan nuestro apoyo y confiamos en que irán de forma inmediata, entonces no es necesario nuestro acompañamiento.</a:t>
            </a:r>
          </a:p>
          <a:p>
            <a:pPr lvl="1"/>
            <a:r>
              <a:rPr lang="es-ES_tradnl" i="1" noProof="0" dirty="0"/>
              <a:t>Si los padres y/o cuidador y/o adulto/a de confianza no pueden o no quieren acompañar al menor y este debe recibir el servicio de forma urgente, entonces el/la asistente social debe negociar con los padres y/o cuidadores y/o adultos/as de confianza y acompañar al menor para que reciba atención inmediata.</a:t>
            </a:r>
          </a:p>
          <a:p>
            <a:pPr lvl="1"/>
            <a:r>
              <a:rPr lang="es-ES_tradnl" i="1" noProof="0" dirty="0"/>
              <a:t>Si lo anterior no es posible a corto plazo, por ejemplo debido a la distancia u otros problemas, una persona voluntaria de la comunidad u otro adulto/a de confianza deberá acompañar al menor.</a:t>
            </a:r>
          </a:p>
          <a:p>
            <a:r>
              <a:rPr lang="es-ES_tradnl" i="1" noProof="0" dirty="0"/>
              <a:t>Los/as asistentes sociales tienen un rol muy importante a la hora de garantizar el acceso a los servicios de atención inmediata y de defender las necesidades del menor.</a:t>
            </a:r>
          </a:p>
          <a:p>
            <a:pPr lvl="1"/>
            <a:r>
              <a:rPr lang="es-ES_tradnl" i="1" noProof="0" dirty="0"/>
              <a:t>Si procede, recuerde</a:t>
            </a:r>
            <a:r>
              <a:rPr lang="es-ES_tradnl" noProof="0" dirty="0"/>
              <a:t> </a:t>
            </a:r>
            <a:r>
              <a:rPr lang="es-ES_tradnl" i="1" noProof="0" dirty="0"/>
              <a:t>que existe un fondo de gestión de casos de emergencia que debe estar disponible para ayudar a las familias a cubrir los gastos médicos y de transporte para garantizar el acceso a los servicios de salud más urgentes.</a:t>
            </a:r>
          </a:p>
          <a:p>
            <a:r>
              <a:rPr lang="es-ES_tradnl" i="1" noProof="0" dirty="0"/>
              <a:t>Es necesario obtener el consentimiento del menor, los padres, el cuidador/a y/o el adulto/a de confianza antes de hacer cualquier remisión:</a:t>
            </a:r>
          </a:p>
          <a:p>
            <a:pPr lvl="1"/>
            <a:r>
              <a:rPr lang="es-ES_tradnl" i="1" noProof="0" dirty="0"/>
              <a:t>No obstante, el consentimiento puede anularse en el interés del menor, cuando el servicio pueda salvarle la vida.</a:t>
            </a:r>
          </a:p>
          <a:p>
            <a:pPr lvl="1"/>
            <a:r>
              <a:rPr lang="es-ES_tradnl" i="1" noProof="0" dirty="0"/>
              <a:t>No es conveniente ser insistentes en exceso. Conviene más explicar por qué es fundamental que el/la menor reciba atención médica urgente para reducir el riesgo de futuras complicaciones posteriores o de muerte.</a:t>
            </a:r>
          </a:p>
          <a:p>
            <a:pPr lvl="1"/>
            <a:r>
              <a:rPr lang="es-ES_tradnl" i="1" noProof="0" dirty="0"/>
              <a:t>La atención clínica puede ser una experiencia </a:t>
            </a:r>
            <a:r>
              <a:rPr lang="es-ES_tradnl" i="1" noProof="0" dirty="0" err="1"/>
              <a:t>retraumatizante</a:t>
            </a:r>
            <a:r>
              <a:rPr lang="es-ES_tradnl" i="1" noProof="0" dirty="0"/>
              <a:t> para los/as menores que han sufrido abusos sexuales, por lo que es importante tener esto en cuenta, asegurarse de que el servicio ha sido investigado y ofrecer información sobre el servicio médico de forma que pueda entenderlo.</a:t>
            </a:r>
          </a:p>
          <a:p>
            <a:endParaRPr lang="es-ES_tradnl" noProof="0" dirty="0"/>
          </a:p>
        </p:txBody>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3717017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Los/as menores que han sufrido abusos sexuales deben recibir atención clínica inmediata en un plazo de 72 a 120 horas, o antes si es posible</a:t>
            </a:r>
          </a:p>
          <a:p>
            <a:r>
              <a:rPr lang="es-ES_tradnl" i="1" noProof="0" dirty="0"/>
              <a:t>Se recomiendan los siguientes cuidados clínicos:</a:t>
            </a:r>
          </a:p>
          <a:p>
            <a:pPr lvl="1"/>
            <a:r>
              <a:rPr lang="es-ES_tradnl" i="1" noProof="0" dirty="0"/>
              <a:t>Prevención de las infecciones de transmisión sexual.</a:t>
            </a:r>
          </a:p>
          <a:p>
            <a:pPr lvl="2"/>
            <a:r>
              <a:rPr lang="es-ES_tradnl" i="1" noProof="0" dirty="0"/>
              <a:t>el riesgo de infecciones de transmisión sexual puede reducirse si se ofrece un tratamiento médico oportuno.</a:t>
            </a:r>
          </a:p>
          <a:p>
            <a:pPr lvl="2"/>
            <a:r>
              <a:rPr lang="es-ES_tradnl" i="1" noProof="0" dirty="0"/>
              <a:t>el riesgo de contraer el VIH puede reducirse si el/la menor sobreviviente es remitido/a a atención médica para recibir profilaxis </a:t>
            </a:r>
            <a:r>
              <a:rPr lang="es-ES_tradnl" i="1" noProof="0" dirty="0" err="1"/>
              <a:t>posexposición</a:t>
            </a:r>
            <a:r>
              <a:rPr lang="es-ES_tradnl" i="1" noProof="0" dirty="0"/>
              <a:t> al VIH en un plazo de 3 días (72 horas).</a:t>
            </a:r>
          </a:p>
          <a:p>
            <a:pPr lvl="1"/>
            <a:r>
              <a:rPr lang="es-ES_tradnl" i="1" noProof="0" dirty="0"/>
              <a:t>Prevención de embarazos no deseados.</a:t>
            </a:r>
          </a:p>
          <a:p>
            <a:pPr lvl="2"/>
            <a:r>
              <a:rPr lang="es-ES_tradnl" i="1" noProof="0" dirty="0"/>
              <a:t>el riesgo de embarazo no deseado puede reducirse si la sobreviviente es remitida a un centro médico para que reciba anticoncepción de urgencia en un plazo de 5 días (120 horas).</a:t>
            </a:r>
          </a:p>
          <a:p>
            <a:pPr lvl="1"/>
            <a:r>
              <a:rPr lang="es-ES_tradnl" i="1" noProof="0" dirty="0"/>
              <a:t>Tratamiento de lesiones o del dolor:</a:t>
            </a:r>
          </a:p>
          <a:p>
            <a:pPr lvl="2"/>
            <a:r>
              <a:rPr lang="es-ES_tradnl" i="1" noProof="0" dirty="0"/>
              <a:t>dependiendo de la gravedad y la naturaleza de la lesión (es decir, fracturas, heridas o lesiones internas), la atención médica inmediata puede ser necesaria. </a:t>
            </a:r>
          </a:p>
          <a:p>
            <a:pPr lvl="2"/>
            <a:r>
              <a:rPr lang="es-ES_tradnl" i="1" noProof="0" dirty="0"/>
              <a:t>algunas lesiones graves y potencialmente mortales no son fáciles de detectar, ya que pueden no ser físicamente visibles u ocasionar dolor.</a:t>
            </a:r>
          </a:p>
          <a:p>
            <a:pPr lvl="1"/>
            <a:r>
              <a:rPr lang="es-ES_tradnl" i="1" noProof="0" dirty="0"/>
              <a:t>Recolección de pruebas forenses:</a:t>
            </a:r>
          </a:p>
          <a:p>
            <a:pPr lvl="2"/>
            <a:r>
              <a:rPr lang="es-ES_tradnl" i="1" noProof="0" dirty="0"/>
              <a:t>en los contextos en los que esta sea una opción segura y el/la menor sobreviviente lo solicite a efectos legales, se puede agendar un examen médico profesional lo antes posible (en un plazo de 48 horas), y dejar registro de este.</a:t>
            </a:r>
          </a:p>
          <a:p>
            <a:pPr lvl="2"/>
            <a:r>
              <a:rPr lang="es-ES_tradnl" i="1" noProof="0" dirty="0"/>
              <a:t>las organizaciones también deben estar al tanto de los requisitos legales para que los/as menores sobrevivientes de abusos sexuales se sometan a un examen forense.</a:t>
            </a:r>
          </a:p>
          <a:p>
            <a:r>
              <a:rPr lang="es-ES_tradnl" noProof="0" dirty="0"/>
              <a:t>Fuente: Guía clínica de la OMS - Respuesta a niños, niñas y adolescentes que han sufrido abusos sexuales.</a:t>
            </a:r>
          </a:p>
        </p:txBody>
      </p:sp>
      <p:sp>
        <p:nvSpPr>
          <p:cNvPr id="6" name="Slide Image Placeholder 5">
            <a:extLst>
              <a:ext uri="{FF2B5EF4-FFF2-40B4-BE49-F238E27FC236}">
                <a16:creationId xmlns:a16="http://schemas.microsoft.com/office/drawing/2014/main" id="{D01F8D60-18C4-FE72-742C-DF39B651937A}"/>
              </a:ext>
            </a:extLst>
          </p:cNvPr>
          <p:cNvSpPr>
            <a:spLocks noGrp="1" noRot="1" noChangeAspect="1"/>
          </p:cNvSpPr>
          <p:nvPr>
            <p:ph type="sldImg"/>
          </p:nvPr>
        </p:nvSpPr>
        <p:spPr/>
      </p:sp>
    </p:spTree>
    <p:extLst>
      <p:ext uri="{BB962C8B-B14F-4D97-AF65-F5344CB8AC3E}">
        <p14:creationId xmlns:p14="http://schemas.microsoft.com/office/powerpoint/2010/main" val="32959994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 </a:t>
            </a:r>
          </a:p>
          <a:p>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8B0FE880-4773-3CE3-4C5C-A1985928BC0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1EBF93-E25C-50FD-BB97-15C40FF2E2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40103221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5 </a:t>
            </a:r>
            <a:br>
              <a:rPr lang="es-ES_tradnl" b="1" noProof="0" dirty="0"/>
            </a:br>
            <a:r>
              <a:rPr lang="es-ES_tradnl" b="1" noProof="0" dirty="0"/>
              <a:t>DURACIÓN: 1h15</a:t>
            </a:r>
            <a:endParaRPr lang="es-ES_tradnl" i="1" noProof="0" dirty="0"/>
          </a:p>
          <a:p>
            <a:pPr marL="0" indent="0">
              <a:buNone/>
            </a:pPr>
            <a:r>
              <a:rPr lang="es-ES_tradnl" i="1" noProof="0" dirty="0"/>
              <a:t>______________________________________________________________________________</a:t>
            </a:r>
          </a:p>
          <a:p>
            <a:pPr marL="0" indent="0">
              <a:buNone/>
            </a:pPr>
            <a:endParaRPr lang="es-ES_tradnl" i="1" noProof="0" dirty="0"/>
          </a:p>
          <a:p>
            <a:pPr marL="0" indent="0">
              <a:buNone/>
            </a:pPr>
            <a:r>
              <a:rPr lang="es-ES_tradnl" b="1" noProof="0" dirty="0"/>
              <a:t>EXPLICAR</a:t>
            </a:r>
          </a:p>
          <a:p>
            <a:r>
              <a:rPr lang="es-ES_tradnl" i="1" noProof="0" dirty="0"/>
              <a:t> En esta sesión vamos a aprender sobre los planes de seguridad y veremos varias herramientas que podemos usar con menores de distintas edades y etapas de desarrollo.</a:t>
            </a:r>
          </a:p>
        </p:txBody>
      </p:sp>
      <p:sp>
        <p:nvSpPr>
          <p:cNvPr id="6" name="Slide Image Placeholder 5">
            <a:extLst>
              <a:ext uri="{FF2B5EF4-FFF2-40B4-BE49-F238E27FC236}">
                <a16:creationId xmlns:a16="http://schemas.microsoft.com/office/drawing/2014/main" id="{7482856D-806C-AFEC-46D7-9728FAAFA91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A00B658-6899-F766-6BD1-BFB5A29178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29424045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pPr marL="171450" indent="-171450"/>
            <a:r>
              <a:rPr lang="es-ES_tradnl" b="0" noProof="0" dirty="0"/>
              <a:t>Presente el contenido de la diapositiva.</a:t>
            </a:r>
            <a:endParaRPr lang="es-ES_tradnl" b="0" noProof="0" dirty="0">
              <a:solidFill>
                <a:schemeClr val="tx1"/>
              </a:solidFill>
              <a:ea typeface="+mn-ea"/>
              <a:cs typeface="Calibri"/>
            </a:endParaRPr>
          </a:p>
          <a:p>
            <a:pPr marL="171450" indent="-171450"/>
            <a:r>
              <a:rPr lang="es-ES_tradnl" i="1" noProof="0" dirty="0">
                <a:solidFill>
                  <a:srgbClr val="000000"/>
                </a:solidFill>
                <a:ea typeface="Helvetica Neue" panose="020B0604020202020204"/>
                <a:cs typeface="Calibri"/>
              </a:rPr>
              <a:t>La planificación de la seguridad no siempre consiste en alejar al menor de un riesgo concreto, sino en reducir el riesgo sabiendo qué hacer cuando surgen situaciones de inseguridad.</a:t>
            </a:r>
          </a:p>
          <a:p>
            <a:pPr marL="171450" indent="-171450"/>
            <a:r>
              <a:rPr lang="es-ES_tradnl" i="1" noProof="0" dirty="0">
                <a:solidFill>
                  <a:srgbClr val="000000"/>
                </a:solidFill>
                <a:ea typeface="Helvetica Neue" panose="020B0604020202020204"/>
                <a:cs typeface="Calibri"/>
              </a:rPr>
              <a:t>El plan de seguridad debe elaborarse con el/la menor, y su cuidador/a y/o adulto/a de confianza y/o padres cuando no suponga un riesgo y sea conveniente involucrarlos/as.</a:t>
            </a:r>
          </a:p>
          <a:p>
            <a:pPr marL="171450" indent="-171450"/>
            <a:r>
              <a:rPr lang="es-ES_tradnl" i="1" noProof="0" dirty="0">
                <a:solidFill>
                  <a:srgbClr val="000000"/>
                </a:solidFill>
                <a:ea typeface="Helvetica Neue" panose="020B0604020202020204"/>
                <a:cs typeface="Calibri"/>
              </a:rPr>
              <a:t>Si los cuidadores o los padres sean los agresores (p. ej., maltrato) o cuando implicar a los miembros de la familia pueda causar más daño, lo más conveniente será elaborar el plan de seguridad sin su participación.</a:t>
            </a:r>
          </a:p>
          <a:p>
            <a:pPr marL="171450" indent="-171450"/>
            <a:r>
              <a:rPr lang="es-ES_tradnl" i="1" noProof="0" dirty="0"/>
              <a:t>Para ayudarle al menor a sentirse más seguro/a </a:t>
            </a:r>
            <a:r>
              <a:rPr lang="es-ES_tradnl" i="1" noProof="0" dirty="0">
                <a:solidFill>
                  <a:srgbClr val="000000"/>
                </a:solidFill>
                <a:cs typeface="Calibri"/>
              </a:rPr>
              <a:t>d</a:t>
            </a:r>
            <a:r>
              <a:rPr lang="es-ES_tradnl" i="1" noProof="0" dirty="0">
                <a:solidFill>
                  <a:srgbClr val="000000"/>
                </a:solidFill>
                <a:ea typeface="Helvetica Neue" panose="020B0604020202020204"/>
                <a:cs typeface="Calibri"/>
              </a:rPr>
              <a:t>ebemos elaborar</a:t>
            </a:r>
            <a:r>
              <a:rPr lang="es-ES_tradnl" i="1" noProof="0" dirty="0"/>
              <a:t> </a:t>
            </a:r>
            <a:r>
              <a:rPr lang="es-ES_tradnl" i="1" noProof="0" dirty="0">
                <a:solidFill>
                  <a:srgbClr val="000000"/>
                </a:solidFill>
                <a:ea typeface="Helvetica Neue" panose="020B0604020202020204"/>
                <a:cs typeface="Calibri"/>
              </a:rPr>
              <a:t>planes de seguridad </a:t>
            </a:r>
            <a:r>
              <a:rPr lang="es-ES_tradnl" i="1" noProof="0" dirty="0"/>
              <a:t>y saber qué hacer en caso de que creamos que corre riesgo de sufrir daños.</a:t>
            </a:r>
            <a:endParaRPr lang="es-ES_tradnl" i="1" noProof="0" dirty="0">
              <a:cs typeface="Calibri"/>
            </a:endParaRPr>
          </a:p>
          <a:p>
            <a:pPr marL="171450" indent="-171450" defTabSz="990478">
              <a:defRPr/>
            </a:pPr>
            <a:r>
              <a:rPr lang="es-ES_tradnl" i="1" noProof="0" dirty="0">
                <a:cs typeface="Arial"/>
              </a:rPr>
              <a:t>Recordemos las funciones básicas de los/as asistentes sociales (funciones de coordinación, apoyo y gestión de la información):</a:t>
            </a:r>
          </a:p>
          <a:p>
            <a:pPr marL="628650" lvl="1" indent="-171450" defTabSz="990478">
              <a:defRPr/>
            </a:pPr>
            <a:r>
              <a:rPr lang="es-ES_tradnl" i="1" noProof="0" dirty="0">
                <a:cs typeface="Arial"/>
              </a:rPr>
              <a:t>Elaborar un plan de seguridad con el/la menor es una forma de apoyo directo.</a:t>
            </a:r>
            <a:endParaRPr lang="es-ES_tradnl" i="1" noProof="0" dirty="0">
              <a:cs typeface="Arial" panose="020B0604020202020204" pitchFamily="34" charset="0"/>
            </a:endParaRPr>
          </a:p>
        </p:txBody>
      </p:sp>
      <p:sp>
        <p:nvSpPr>
          <p:cNvPr id="5" name="Google Shape;725;p48:notes">
            <a:extLst>
              <a:ext uri="{FF2B5EF4-FFF2-40B4-BE49-F238E27FC236}">
                <a16:creationId xmlns:a16="http://schemas.microsoft.com/office/drawing/2014/main" id="{B45BF9AF-995A-F071-4220-1059A83BD6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
        <p:nvSpPr>
          <p:cNvPr id="4" name="Slide Image Placeholder 3">
            <a:extLst>
              <a:ext uri="{FF2B5EF4-FFF2-40B4-BE49-F238E27FC236}">
                <a16:creationId xmlns:a16="http://schemas.microsoft.com/office/drawing/2014/main" id="{C80B9D20-7E87-3643-FB0D-81E0F3A5092B}"/>
              </a:ext>
            </a:extLst>
          </p:cNvPr>
          <p:cNvSpPr>
            <a:spLocks noGrp="1" noRot="1" noChangeAspect="1"/>
          </p:cNvSpPr>
          <p:nvPr>
            <p:ph type="sldImg"/>
          </p:nvPr>
        </p:nvSpPr>
        <p:spPr/>
      </p:sp>
    </p:spTree>
    <p:extLst>
      <p:ext uri="{BB962C8B-B14F-4D97-AF65-F5344CB8AC3E}">
        <p14:creationId xmlns:p14="http://schemas.microsoft.com/office/powerpoint/2010/main" val="34788167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t>Presente el contenido de la diapositiva. </a:t>
            </a:r>
          </a:p>
          <a:p>
            <a:r>
              <a:rPr lang="es-ES_tradnl" i="1" noProof="0" dirty="0"/>
              <a:t>La planificación de la seguridad es una herramienta para discutir medidas para incrementar la seguridad del menor y ayudarle a sentirse más seguro/a en distintas situaciones.</a:t>
            </a:r>
          </a:p>
          <a:p>
            <a:r>
              <a:rPr lang="es-ES_tradnl" i="1" noProof="0" dirty="0"/>
              <a:t>En esta sesión vamos a ver algunas herramientas específicas que pueden ser muy útiles al dialogar sobre el plan y formular posibles medidas/acciones.</a:t>
            </a:r>
          </a:p>
          <a:p>
            <a:pPr lvl="1"/>
            <a:r>
              <a:rPr lang="es-ES_tradnl" i="1" noProof="0" dirty="0"/>
              <a:t>Sin embargo, no es obligatorio utilizar estas herramientas de planificación de la seguridad.</a:t>
            </a:r>
          </a:p>
          <a:p>
            <a:pPr lvl="1"/>
            <a:r>
              <a:rPr lang="es-ES_tradnl" i="1" noProof="0" dirty="0"/>
              <a:t>Estas sirven de guía para crear planes con los/as menores y sus cuidadores y/o padres (cuando sea seguro y apropiado).</a:t>
            </a:r>
          </a:p>
          <a:p>
            <a:pPr lvl="1"/>
            <a:r>
              <a:rPr lang="es-ES_tradnl" i="1" noProof="0" dirty="0"/>
              <a:t>Como se ha dicho con anterioridad, los/as asistentes sociales deben ser y permanecer flexibles. Cabe también recordar que los planes de seguridad pueden modificarse en cualquier momento del proceso de gestión de casos.</a:t>
            </a:r>
          </a:p>
        </p:txBody>
      </p:sp>
      <p:sp>
        <p:nvSpPr>
          <p:cNvPr id="6" name="Slide Image Placeholder 5">
            <a:extLst>
              <a:ext uri="{FF2B5EF4-FFF2-40B4-BE49-F238E27FC236}">
                <a16:creationId xmlns:a16="http://schemas.microsoft.com/office/drawing/2014/main" id="{C28105AF-5DBE-4B15-6608-DF21D5453DD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177DA04-8F51-1953-BFB0-7DB8E9CD90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39712188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La seguridad responde a una percepción personal y subjetiva.</a:t>
            </a:r>
          </a:p>
          <a:p>
            <a:pPr lvl="1"/>
            <a:r>
              <a:rPr lang="es-ES_tradnl" i="1" noProof="0" dirty="0"/>
              <a:t>Por ejemplo, un/a menor puede sentirse asustado/a e inseguro/a en un hospital, a pesar de que los hospitales ofrezcan protección y de que su objetivo sea que el/la menor está seguro/a.</a:t>
            </a:r>
          </a:p>
          <a:p>
            <a:r>
              <a:rPr lang="es-ES_tradnl" i="1" noProof="0" dirty="0"/>
              <a:t>Los planes de seguridad:</a:t>
            </a:r>
          </a:p>
          <a:p>
            <a:pPr lvl="1"/>
            <a:r>
              <a:rPr lang="es-ES_tradnl" i="1" noProof="0" dirty="0"/>
              <a:t>Pueden contribuir enormemente a incrementar la percepción de seguridad y confianza en los/as menores para enfrentar situaciones de riesgo.</a:t>
            </a:r>
          </a:p>
          <a:p>
            <a:pPr lvl="1"/>
            <a:r>
              <a:rPr lang="es-ES_tradnl" i="1" noProof="0" dirty="0"/>
              <a:t>Deben formularse con sumo cuidado.</a:t>
            </a:r>
          </a:p>
          <a:p>
            <a:pPr lvl="1"/>
            <a:r>
              <a:rPr lang="es-ES_tradnl" i="1" noProof="0" dirty="0"/>
              <a:t>Deben enfocarse en acciones y medidas que estén dentro de las capacidades, el poder y el control del menor.</a:t>
            </a:r>
          </a:p>
          <a:p>
            <a:r>
              <a:rPr lang="es-ES_tradnl" i="1" noProof="0" dirty="0"/>
              <a:t>Hay riesgos derivados de la formulación de un plan de seguridad con menores que debemos tener en cuenta</a:t>
            </a:r>
          </a:p>
          <a:p>
            <a:pPr lvl="1"/>
            <a:r>
              <a:rPr lang="es-ES_tradnl" i="1" noProof="0" dirty="0"/>
              <a:t>Volver a traumatizar al menor:</a:t>
            </a:r>
          </a:p>
          <a:p>
            <a:pPr lvl="2"/>
            <a:r>
              <a:rPr lang="es-ES_tradnl" i="1" noProof="0" dirty="0"/>
              <a:t>Para evitar esto es importante centrarnos en los recursos y aspectos positivos y de apoyo, y en las personas que rodean al menor, en lugar de entrar en detalles que hacen que el/la menor se sienta inseguro/a o asustado/a.</a:t>
            </a:r>
          </a:p>
          <a:p>
            <a:pPr lvl="2"/>
            <a:r>
              <a:rPr lang="es-ES_tradnl" i="1" noProof="0" dirty="0"/>
              <a:t>Mientras se elabora el plan de seguridad no es conveniente indagar en las experiencias pasadas del menor, sino enfocarse en los objetivos y medidas que se pueden tomar.</a:t>
            </a:r>
          </a:p>
          <a:p>
            <a:pPr lvl="2"/>
            <a:r>
              <a:rPr lang="es-ES_tradnl" i="1" noProof="0" dirty="0"/>
              <a:t>Al formular el plan, debemos tener en cuenta nuestro/a: </a:t>
            </a:r>
          </a:p>
          <a:p>
            <a:pPr lvl="3"/>
            <a:r>
              <a:rPr lang="es-ES_tradnl" i="1" noProof="0" dirty="0"/>
              <a:t>Tono de voz </a:t>
            </a:r>
          </a:p>
          <a:p>
            <a:pPr lvl="3"/>
            <a:r>
              <a:rPr lang="es-ES_tradnl" i="1" noProof="0" dirty="0"/>
              <a:t>Lenguaje</a:t>
            </a:r>
          </a:p>
          <a:p>
            <a:pPr lvl="3"/>
            <a:r>
              <a:rPr lang="es-ES_tradnl" i="1" noProof="0" dirty="0"/>
              <a:t>Postura corporal y posicionamiento </a:t>
            </a:r>
          </a:p>
          <a:p>
            <a:pPr lvl="3"/>
            <a:r>
              <a:rPr lang="es-ES_tradnl" i="1" noProof="0" dirty="0"/>
              <a:t>Emociones/reacciones </a:t>
            </a:r>
          </a:p>
          <a:p>
            <a:pPr lvl="3"/>
            <a:r>
              <a:rPr lang="es-ES_tradnl" i="1" noProof="0" dirty="0"/>
              <a:t>Gestos</a:t>
            </a:r>
          </a:p>
          <a:p>
            <a:pPr lvl="2"/>
            <a:r>
              <a:rPr lang="es-ES_tradnl" i="1" noProof="0" dirty="0"/>
              <a:t>Si es necesario, es importante recordarle al niño, niña o adolescente que no debe culparse por el comportamiento del agresor.</a:t>
            </a:r>
          </a:p>
          <a:p>
            <a:pPr marL="0" indent="0">
              <a:buNone/>
            </a:pPr>
            <a:endParaRPr lang="es-ES_tradnl" i="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8" name="Slide Image Placeholder 7">
            <a:extLst>
              <a:ext uri="{FF2B5EF4-FFF2-40B4-BE49-F238E27FC236}">
                <a16:creationId xmlns:a16="http://schemas.microsoft.com/office/drawing/2014/main" id="{F604F1B4-F42A-AEC7-A8AC-472E7D5A902A}"/>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36759690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1"/>
            <a:r>
              <a:rPr lang="es-ES_tradnl" i="1" noProof="0" dirty="0"/>
              <a:t>Documentar el proceso:</a:t>
            </a:r>
          </a:p>
          <a:p>
            <a:pPr lvl="2"/>
            <a:r>
              <a:rPr lang="es-ES_tradnl" i="1" noProof="0" dirty="0"/>
              <a:t>Es importante pensar con detenimiento si debemos escribir el plan de seguridad (o partes de él) para que el/la menor lo conserve, o si hacerlo puede generar problemas de seguridad si un tercero lo ve.</a:t>
            </a:r>
          </a:p>
          <a:p>
            <a:pPr lvl="2"/>
            <a:r>
              <a:rPr lang="es-ES_tradnl" i="1" noProof="0" dirty="0"/>
              <a:t>Si hay información documentada que pudiera poner al menor en peligro, el o la asistente social puede guardar una versión escrita y traerla a las sesiones (siempre que sea seguro).</a:t>
            </a:r>
          </a:p>
          <a:p>
            <a:pPr lvl="2"/>
            <a:r>
              <a:rPr lang="es-ES_tradnl" i="1" noProof="0" dirty="0"/>
              <a:t>El o la asistente social y el/la menor también pueden memorizar las acciones o lugares a los que acudir en determinadas situaciones.</a:t>
            </a:r>
          </a:p>
          <a:p>
            <a:pPr lvl="1"/>
            <a:r>
              <a:rPr lang="es-ES_tradnl" i="1" noProof="0" dirty="0"/>
              <a:t>Comportamientos extremos:</a:t>
            </a:r>
          </a:p>
          <a:p>
            <a:pPr lvl="2"/>
            <a:r>
              <a:rPr lang="es-ES_tradnl" i="1" noProof="0" dirty="0"/>
              <a:t>Es importante pensar con detenimiento en medidas que ayuden a reducir los riesgos sin fomentar comportamientos extremos que puedan ocasionar más daño.</a:t>
            </a:r>
          </a:p>
          <a:p>
            <a:pPr lvl="2"/>
            <a:r>
              <a:rPr lang="es-ES_tradnl" i="1" noProof="0" dirty="0"/>
              <a:t>Por ejemplo, cómo proponerle al menor vías de escape y lugares seguros en caso de emergencia sin que parezca que los/as estamos instando a huir o escaparse.</a:t>
            </a:r>
          </a:p>
          <a:p>
            <a:r>
              <a:rPr lang="es-ES_tradnl" i="1" noProof="0" dirty="0"/>
              <a:t> Si no estamos seguros/as sobre la capacidad de un/a menor para participar en una conversación sobre su seguridad o si el/la menor tiene dificultades para comprender la situación:</a:t>
            </a:r>
          </a:p>
          <a:p>
            <a:pPr lvl="1"/>
            <a:r>
              <a:rPr lang="es-ES_tradnl" i="1" noProof="0" dirty="0"/>
              <a:t>Conviene dar un paso atrás en el proceso</a:t>
            </a:r>
          </a:p>
          <a:p>
            <a:pPr lvl="1"/>
            <a:r>
              <a:rPr lang="es-ES_tradnl" i="1" noProof="0" dirty="0"/>
              <a:t>Conviene conversar sobre las ideas, emociones, sensaciones físicas y comportamientos que el/la menor asocia con la seguridad para ayudarle a centrarse y comprender el asunto.</a:t>
            </a:r>
          </a:p>
          <a:p>
            <a:r>
              <a:rPr lang="es-ES_tradnl" i="1" noProof="0" dirty="0"/>
              <a:t>Tanto en la gestión de casos, como en la formulación de los planes de seguridad con niños/as y/o adolescentes es muy conveniente:</a:t>
            </a:r>
          </a:p>
          <a:p>
            <a:pPr lvl="1"/>
            <a:r>
              <a:rPr lang="es-ES_tradnl" i="1" noProof="0" dirty="0"/>
              <a:t>Tratarlos como expertos/as conocedores de su situación. </a:t>
            </a:r>
          </a:p>
          <a:p>
            <a:pPr lvl="1"/>
            <a:r>
              <a:rPr lang="es-ES_tradnl" i="1" noProof="0" dirty="0"/>
              <a:t>Darles el espacio y/o animarlos a proponer ideas, tomar decisiones y sugerir acciones que les gustaría emprender.</a:t>
            </a:r>
          </a:p>
          <a:p>
            <a:r>
              <a:rPr lang="es-ES_tradnl" i="1" noProof="0" dirty="0"/>
              <a:t>A continuación, vamos a examinar distintas herramientas y técnicas para elaborar planes de seguridad.</a:t>
            </a:r>
          </a:p>
          <a:p>
            <a:r>
              <a:rPr lang="es-ES_tradnl" i="1" noProof="0" dirty="0"/>
              <a:t>Después, tendremos la oportunidad de practicar algunas de ellas.</a:t>
            </a:r>
            <a:endParaRPr lang="es-ES_tradnl" noProof="0" dirty="0"/>
          </a:p>
        </p:txBody>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39058656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Guíe a los/as participantes a las </a:t>
            </a:r>
            <a:r>
              <a:rPr lang="es-ES_tradnl" b="1" noProof="0" dirty="0"/>
              <a:t>páginas 75-76 del Cuaderno de ejercicios: Puntos a tratar al elaborar un plan de seguridad</a:t>
            </a:r>
          </a:p>
          <a:p>
            <a:r>
              <a:rPr lang="es-ES_tradnl" i="1" noProof="0" dirty="0"/>
              <a:t>A continuación, veremos algunas recomendaciones al hablar sobre la seguridad y elaborar un plan con el/la menor.</a:t>
            </a:r>
          </a:p>
          <a:p>
            <a:pPr lvl="1"/>
            <a:r>
              <a:rPr lang="es-ES_tradnl" i="1" noProof="0" dirty="0"/>
              <a:t>Esta guía no es una herramienta o cuestionario para entrevistar al menor, sino para nosotros.</a:t>
            </a:r>
          </a:p>
          <a:p>
            <a:pPr lvl="1"/>
            <a:r>
              <a:rPr lang="es-ES_tradnl" i="1" noProof="0" dirty="0"/>
              <a:t>Debemos recordar adaptar nuestro estilo de comunicación a la edad, la etapa de desarrollo y las capacidades del menor.</a:t>
            </a:r>
          </a:p>
          <a:p>
            <a:pPr lvl="1"/>
            <a:r>
              <a:rPr lang="es-ES_tradnl" i="1" noProof="0" dirty="0"/>
              <a:t>También es importante adaptar las preguntas y estrategias para recopilar la información.</a:t>
            </a:r>
          </a:p>
          <a:p>
            <a:pPr lvl="1"/>
            <a:r>
              <a:rPr lang="es-ES_tradnl" i="1" noProof="0" dirty="0"/>
              <a:t>Con los niños y niñas más pequeños/as, es recomendable centrarse en las personas y lugares seguros/as de su entorno.</a:t>
            </a:r>
          </a:p>
          <a:p>
            <a:pPr lvl="0"/>
            <a:r>
              <a:rPr lang="es-ES_tradnl" i="0" noProof="0" dirty="0"/>
              <a:t>Invite a varios/as voluntarios/as a leer en voz alta las preguntas correspondientes a cada tema.</a:t>
            </a:r>
          </a:p>
        </p:txBody>
      </p:sp>
      <p:sp>
        <p:nvSpPr>
          <p:cNvPr id="6" name="Slide Image Placeholder 5">
            <a:extLst>
              <a:ext uri="{FF2B5EF4-FFF2-40B4-BE49-F238E27FC236}">
                <a16:creationId xmlns:a16="http://schemas.microsoft.com/office/drawing/2014/main" id="{A10D25EC-618F-2E33-CEE2-941DFAFD98F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22FBEA-396F-FA68-6A50-C2339138D1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8985DA2E-A04E-8A8B-8485-F9DC616C02E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AC18665-DE28-552B-11DC-5FD59535015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24559354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las </a:t>
            </a:r>
            <a:r>
              <a:rPr lang="es-ES_tradnl" b="1" noProof="0" dirty="0"/>
              <a:t>páginas 77-78 del Cuaderno de ejercicios: Mapa comunitario</a:t>
            </a:r>
          </a:p>
          <a:p>
            <a:pPr lvl="1"/>
            <a:r>
              <a:rPr lang="es-ES_tradnl" i="1" noProof="0" dirty="0"/>
              <a:t>El mapa comunitario es una herramienta que ayuda a los/as menores a identificar lugares y personas seguros/as en su entorno comunitario.</a:t>
            </a:r>
          </a:p>
          <a:p>
            <a:pPr lvl="1"/>
            <a:r>
              <a:rPr lang="es-ES_tradnl" i="1" noProof="0" dirty="0"/>
              <a:t>En el cuaderno de ejercicios se ofrecen instrucciones para llevar a cabo esta actividad con el/la menor y el cuidador y/o padres y/o adulto/a de confianza.</a:t>
            </a:r>
          </a:p>
          <a:p>
            <a:r>
              <a:rPr lang="es-ES_tradnl" noProof="0" dirty="0"/>
              <a:t>Presente el contenido de la diapositiva. </a:t>
            </a:r>
          </a:p>
          <a:p>
            <a:r>
              <a:rPr lang="es-ES_tradnl" noProof="0" dirty="0"/>
              <a:t>Pídale a un/a voluntario/a que lea las orientaciones en voz alta. </a:t>
            </a:r>
          </a:p>
          <a:p>
            <a:r>
              <a:rPr lang="es-ES_tradnl" noProof="0" dirty="0"/>
              <a:t>Divida a los/as participantes en parejas.</a:t>
            </a:r>
          </a:p>
          <a:p>
            <a:r>
              <a:rPr lang="es-ES_tradnl" i="1" noProof="0" dirty="0"/>
              <a:t>En parejas:</a:t>
            </a:r>
          </a:p>
          <a:p>
            <a:pPr lvl="1"/>
            <a:r>
              <a:rPr lang="es-ES_tradnl" i="1" noProof="0" dirty="0"/>
              <a:t>Decidan quién de ustedes guiará la actividad (quien será el o la asistente social) y quién hará el dibujo (quién será el/la menor).</a:t>
            </a:r>
          </a:p>
          <a:p>
            <a:pPr lvl="1"/>
            <a:r>
              <a:rPr lang="es-ES_tradnl" i="1" noProof="0" dirty="0"/>
              <a:t>Sigan las instrucciones y lleven a cabo la actividad en la </a:t>
            </a:r>
            <a:r>
              <a:rPr lang="es-ES_tradnl" b="1" i="1" noProof="0" dirty="0"/>
              <a:t>página 79 del Cuaderno de ejercicios.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ACTIVIDAD EN GRUPO (15 minutos)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DEBATE GENERAL (5 minutos)</a:t>
            </a:r>
          </a:p>
          <a:p>
            <a:r>
              <a:rPr lang="es-ES_tradnl" noProof="0" dirty="0"/>
              <a:t>¿Cómo les fue guiando la actividad?</a:t>
            </a:r>
          </a:p>
          <a:p>
            <a:r>
              <a:rPr lang="es-ES_tradnl" noProof="0" dirty="0"/>
              <a:t>¿Cómo les fue haciendo el dibujo?</a:t>
            </a:r>
          </a:p>
          <a:p>
            <a:endParaRPr lang="es-ES_tradnl" noProof="0" dirty="0"/>
          </a:p>
        </p:txBody>
      </p:sp>
      <p:sp>
        <p:nvSpPr>
          <p:cNvPr id="6" name="Slide Image Placeholder 5">
            <a:extLst>
              <a:ext uri="{FF2B5EF4-FFF2-40B4-BE49-F238E27FC236}">
                <a16:creationId xmlns:a16="http://schemas.microsoft.com/office/drawing/2014/main" id="{523F51F3-6303-B162-335E-6D68E78508D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A51D532-A755-27B8-F5D1-6BABD26BF2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b="1" i="0" noProof="0" dirty="0"/>
          </a:p>
          <a:p>
            <a:r>
              <a:rPr lang="es-ES_tradnl" i="1" noProof="0" dirty="0"/>
              <a:t>La red (o círculo) de seguridad es una herramienta para ayudar a los/as menores a identificar a las personas o lugares que contribuyen a que se sientan seguros/as.</a:t>
            </a:r>
          </a:p>
          <a:p>
            <a:r>
              <a:rPr lang="es-ES_tradnl" noProof="0" dirty="0"/>
              <a:t>Guíe a los/as participantes a la </a:t>
            </a:r>
            <a:r>
              <a:rPr lang="es-ES_tradnl" b="1" noProof="0" dirty="0"/>
              <a:t>página 80 del Cuaderno de ejercicios: Red de seguridad</a:t>
            </a:r>
          </a:p>
          <a:p>
            <a:r>
              <a:rPr lang="es-ES_tradnl" noProof="0" dirty="0"/>
              <a:t>Presente el contenido de la diapositiva. </a:t>
            </a:r>
          </a:p>
          <a:p>
            <a:r>
              <a:rPr lang="es-ES_tradnl" noProof="0" dirty="0"/>
              <a:t>Pídale a un/a voluntario/a que lea las orientaciones en voz alta.</a:t>
            </a:r>
          </a:p>
          <a:p>
            <a:r>
              <a:rPr lang="es-ES_tradnl" i="1" noProof="0" dirty="0"/>
              <a:t>La red de seguridad puede ser una herramienta muy útil para identificar las preocupaciones en materia de seguridad que pueda tener el menor.</a:t>
            </a:r>
          </a:p>
          <a:p>
            <a:pPr lvl="1"/>
            <a:r>
              <a:rPr lang="es-ES_tradnl" i="1" noProof="0" dirty="0"/>
              <a:t>Al llevar a cabo la actividad, podemos proponerle al/ a la menor que dibuje fuera del círculo/red las cosas que lo/a asustan (La red/círculo simboliza la seguridad).</a:t>
            </a:r>
          </a:p>
          <a:p>
            <a:pPr lvl="1"/>
            <a:r>
              <a:rPr lang="es-ES_tradnl" i="1" noProof="0" dirty="0"/>
              <a:t>Hacer esto podría ayudarnos a obtener información adicional sobre la percepción de riesgo del menor (qué y quién) y de seguridad (qué y quién).</a:t>
            </a:r>
          </a:p>
        </p:txBody>
      </p:sp>
      <p:sp>
        <p:nvSpPr>
          <p:cNvPr id="6" name="Slide Image Placeholder 5">
            <a:extLst>
              <a:ext uri="{FF2B5EF4-FFF2-40B4-BE49-F238E27FC236}">
                <a16:creationId xmlns:a16="http://schemas.microsoft.com/office/drawing/2014/main" id="{7B1570E6-7089-51FD-84E3-5CBFFBED38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2A2106-6257-B7E8-15B6-570E24E001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38666404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t>La lista de control de seguridad (</a:t>
            </a:r>
            <a:r>
              <a:rPr lang="es-ES_tradnl" i="1" noProof="0" dirty="0" err="1"/>
              <a:t>checklist</a:t>
            </a:r>
            <a:r>
              <a:rPr lang="es-ES_tradnl" i="1" noProof="0" dirty="0"/>
              <a:t>) es una herramienta para ayudar a niños y niñas mayores y/o adolescentes a pensar en medidas a las que puedan recurrir cuando se sientan inseguros/as. </a:t>
            </a:r>
          </a:p>
          <a:p>
            <a:r>
              <a:rPr lang="es-ES_tradnl" noProof="0" dirty="0"/>
              <a:t>Presente el contenido de la diapositiva.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81 del Cuaderno de ejercicios: Lista de control de seguridad (</a:t>
            </a:r>
            <a:r>
              <a:rPr lang="es-ES_tradnl" b="1" i="1" noProof="0" dirty="0" err="1"/>
              <a:t>checklist</a:t>
            </a:r>
            <a:r>
              <a:rPr lang="es-ES_tradnl" b="1" noProof="0" dirty="0"/>
              <a:t>)</a:t>
            </a:r>
          </a:p>
          <a:p>
            <a:r>
              <a:rPr lang="es-ES_tradnl" noProof="0" dirty="0"/>
              <a:t>Pídale a un/a voluntario/a que lea las orientaciones en voz alta.</a:t>
            </a:r>
          </a:p>
          <a:p>
            <a:r>
              <a:rPr lang="es-ES_tradnl" i="1" noProof="0" dirty="0"/>
              <a:t>Tengamos en cuenta que las listas de control (</a:t>
            </a:r>
            <a:r>
              <a:rPr lang="es-ES_tradnl" i="1" noProof="0" dirty="0" err="1"/>
              <a:t>checklist</a:t>
            </a:r>
            <a:r>
              <a:rPr lang="es-ES_tradnl" i="1" noProof="0" dirty="0"/>
              <a:t>) escritas podrían poner en peligro al menor. Por lo tanto: </a:t>
            </a:r>
          </a:p>
          <a:p>
            <a:pPr lvl="1"/>
            <a:r>
              <a:rPr lang="es-ES_tradnl" i="1" noProof="0" dirty="0"/>
              <a:t>Antes de documentar cualquier información, debemos determinar si es seguro hacerlo. </a:t>
            </a:r>
          </a:p>
          <a:p>
            <a:pPr lvl="1"/>
            <a:r>
              <a:rPr lang="es-ES_tradnl" i="1" noProof="0" dirty="0"/>
              <a:t>Debemos prepararnos con antelación y adaptar la actividad tanto si nosotros/as y/o el/la menor y/o cuidador/a y/o padres y/o adulto/a de confianza consideramos que podría ser riesgoso recopilar información de forma escrita.</a:t>
            </a:r>
          </a:p>
          <a:p>
            <a:r>
              <a:rPr lang="es-ES_tradnl" noProof="0" dirty="0"/>
              <a:t>Divida a los/as participantes en parejas.</a:t>
            </a:r>
          </a:p>
          <a:p>
            <a:r>
              <a:rPr lang="es-ES_tradnl" i="1" noProof="0" dirty="0"/>
              <a:t>En parejas:</a:t>
            </a:r>
          </a:p>
          <a:p>
            <a:pPr lvl="1"/>
            <a:r>
              <a:rPr lang="es-ES_tradnl" i="1" noProof="0" dirty="0"/>
              <a:t>Decidan quién de ustedes guiará la actividad (quien será el o la asistente social) y quién responderá a las preguntas (quién será el/la menor)</a:t>
            </a:r>
          </a:p>
          <a:p>
            <a:pPr lvl="1"/>
            <a:r>
              <a:rPr lang="es-ES_tradnl" i="1" noProof="0" dirty="0"/>
              <a:t>Completen la lista de control (</a:t>
            </a:r>
            <a:r>
              <a:rPr lang="es-ES_tradnl" i="1" noProof="0" dirty="0" err="1"/>
              <a:t>checklist</a:t>
            </a:r>
            <a:r>
              <a:rPr lang="es-ES_tradnl" i="1" noProof="0" dirty="0"/>
              <a:t>) en la </a:t>
            </a:r>
            <a:r>
              <a:rPr lang="es-ES_tradnl" b="1" i="1" noProof="0" dirty="0"/>
              <a:t>página 82 del Cuaderno de ejercicios.</a:t>
            </a:r>
          </a:p>
          <a:p>
            <a:pPr marL="0" indent="0">
              <a:buNone/>
            </a:pPr>
            <a:endParaRPr lang="es-ES_tradnl" noProof="0" dirty="0"/>
          </a:p>
          <a:p>
            <a:pPr marL="0" indent="0">
              <a:buNone/>
            </a:pPr>
            <a:r>
              <a:rPr lang="es-ES_tradnl" b="1" noProof="0" dirty="0"/>
              <a:t>ACTIVIDAD EN GRUPO (15 minutos)</a:t>
            </a:r>
          </a:p>
          <a:p>
            <a:pPr marL="0" indent="0">
              <a:buNone/>
            </a:pPr>
            <a:endParaRPr lang="es-ES_tradnl" b="1" noProof="0" dirty="0"/>
          </a:p>
          <a:p>
            <a:pPr marL="0" indent="0">
              <a:buNone/>
            </a:pPr>
            <a:r>
              <a:rPr lang="es-ES_tradnl" b="1" noProof="0" dirty="0"/>
              <a:t>DEBATE GENERAL (5 minutos)</a:t>
            </a:r>
          </a:p>
          <a:p>
            <a:r>
              <a:rPr lang="es-ES_tradnl" noProof="0" dirty="0"/>
              <a:t>Invite a varios/as voluntarios/as a compartir sus experiencias y comentarios sobre el uso de la herramienta.</a:t>
            </a:r>
          </a:p>
          <a:p>
            <a:r>
              <a:rPr lang="es-ES_tradnl" i="1" noProof="0" dirty="0"/>
              <a:t>La lista de control de seguridad (</a:t>
            </a:r>
            <a:r>
              <a:rPr lang="es-ES_tradnl" i="1" noProof="0" dirty="0" err="1"/>
              <a:t>checklist</a:t>
            </a:r>
            <a:r>
              <a:rPr lang="es-ES_tradnl" i="1" noProof="0" dirty="0"/>
              <a:t>) se puede elaborar con los niños y niñas mayores y/o adolescentes.</a:t>
            </a:r>
          </a:p>
          <a:p>
            <a:pPr lvl="1"/>
            <a:r>
              <a:rPr lang="es-ES_tradnl" i="1" noProof="0" dirty="0"/>
              <a:t>Para poder hacerlo, es importante que el niño, niña o adolescente pueda leer y escribir; de lo contrario, podría ser necesario recurrir al dibujo al elaborar la lista.</a:t>
            </a:r>
          </a:p>
          <a:p>
            <a:pPr lvl="1"/>
            <a:r>
              <a:rPr lang="es-ES_tradnl" i="1" noProof="0" dirty="0"/>
              <a:t>Conviene repasar las preguntas de la lista de control (</a:t>
            </a:r>
            <a:r>
              <a:rPr lang="es-ES_tradnl" i="1" noProof="0" dirty="0" err="1"/>
              <a:t>checklist</a:t>
            </a:r>
            <a:r>
              <a:rPr lang="es-ES_tradnl" i="1" noProof="0" dirty="0"/>
              <a:t>) con el/la menor, pero dejar que sea él o ella quien escriba las respuestas.</a:t>
            </a:r>
          </a:p>
          <a:p>
            <a:pPr lvl="1"/>
            <a:r>
              <a:rPr lang="es-ES_tradnl" i="1" noProof="0" dirty="0"/>
              <a:t>Es importante aclarar cualquier duda y reflexionar juntos/as sobre las posibles respuestas antes de escribirlas.</a:t>
            </a:r>
          </a:p>
        </p:txBody>
      </p:sp>
      <p:sp>
        <p:nvSpPr>
          <p:cNvPr id="8" name="Slide Image Placeholder 7">
            <a:extLst>
              <a:ext uri="{FF2B5EF4-FFF2-40B4-BE49-F238E27FC236}">
                <a16:creationId xmlns:a16="http://schemas.microsoft.com/office/drawing/2014/main" id="{4B986FE4-7A3D-57D8-00C8-6A3A7422531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CEDA114F-C10C-28AB-59EC-7AEDFF7658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37671698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b="1" i="0" noProof="0" dirty="0"/>
          </a:p>
          <a:p>
            <a:r>
              <a:rPr lang="es-ES_tradnl" noProof="0" dirty="0"/>
              <a:t>Presente el contenido de la diapositiva. </a:t>
            </a:r>
          </a:p>
          <a:p>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603DC0DC-8DFD-7FD6-E584-26F6DAE2CCD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FB3F9A1-A84D-6B0B-4683-323E327B50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27298898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6 </a:t>
            </a:r>
            <a:br>
              <a:rPr lang="es-ES_tradnl" b="1" noProof="0" dirty="0"/>
            </a:br>
            <a:r>
              <a:rPr lang="es-ES_tradnl" b="1" noProof="0" dirty="0"/>
              <a:t>DURACIÓN: 1h30</a:t>
            </a:r>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766B8A37-93DB-D0E0-86BB-A99154DB2A7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AFED440-5E6A-3FAC-3A6E-F5A5A101CC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359105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b="1" i="0" noProof="0" dirty="0"/>
          </a:p>
          <a:p>
            <a:r>
              <a:rPr lang="es-ES_tradnl" i="1" noProof="0" dirty="0"/>
              <a:t>Tomar la decisión de retirar a un/a menor de una modalidad de acogida:</a:t>
            </a:r>
          </a:p>
          <a:p>
            <a:pPr lvl="1"/>
            <a:r>
              <a:rPr lang="es-ES_tradnl" i="1" noProof="0" dirty="0"/>
              <a:t>Es muy difícil.</a:t>
            </a:r>
          </a:p>
          <a:p>
            <a:pPr lvl="1"/>
            <a:r>
              <a:rPr lang="es-ES_tradnl" i="1" noProof="0" dirty="0"/>
              <a:t>Requiere que conozcamos bien la legislación y los procedimientos locales (si los hay).</a:t>
            </a:r>
          </a:p>
          <a:p>
            <a:r>
              <a:rPr lang="es-ES_tradnl" i="1" noProof="0" dirty="0"/>
              <a:t>Si un/a asistente social cree que el/la menor requiere ser trasladado/a de forma urgente, debe haber motivos suficientes para creer que:</a:t>
            </a:r>
          </a:p>
          <a:p>
            <a:pPr lvl="1"/>
            <a:r>
              <a:rPr lang="es-ES_tradnl" i="1" noProof="0" dirty="0"/>
              <a:t>Está en peligro inminente;</a:t>
            </a:r>
          </a:p>
          <a:p>
            <a:pPr lvl="1"/>
            <a:r>
              <a:rPr lang="es-ES_tradnl" b="1" i="1" noProof="0" dirty="0"/>
              <a:t>y/o </a:t>
            </a:r>
            <a:r>
              <a:rPr lang="es-ES_tradnl" i="1" noProof="0" dirty="0"/>
              <a:t>no estaría seguro/a si permaneciera en el hogar;</a:t>
            </a:r>
          </a:p>
          <a:p>
            <a:pPr lvl="1"/>
            <a:r>
              <a:rPr lang="es-ES_tradnl" b="1" i="1" noProof="0" dirty="0"/>
              <a:t>y/o </a:t>
            </a:r>
            <a:r>
              <a:rPr lang="es-ES_tradnl" i="1" noProof="0" dirty="0"/>
              <a:t>el padre/la madre y/o cuidador/a y/o miembro de la familia o del hogar supone(n) una amenaza inmediata para el/la menor.</a:t>
            </a:r>
          </a:p>
        </p:txBody>
      </p:sp>
      <p:sp>
        <p:nvSpPr>
          <p:cNvPr id="6" name="Slide Image Placeholder 5">
            <a:extLst>
              <a:ext uri="{FF2B5EF4-FFF2-40B4-BE49-F238E27FC236}">
                <a16:creationId xmlns:a16="http://schemas.microsoft.com/office/drawing/2014/main" id="{942C25C0-D9DA-E66B-ADD5-3B2A85E279F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EBF00CB-E072-605E-8A7F-52A666ADAE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37084093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r>
              <a:rPr lang="es-ES_tradnl" noProof="0" dirty="0"/>
              <a:t>Las razones y motivos que se citan son las más comunes.</a:t>
            </a:r>
          </a:p>
          <a:p>
            <a:r>
              <a:rPr lang="es-ES_tradnl" noProof="0" dirty="0"/>
              <a:t>Cada país puede tener leyes o políticas específicas sobre la necesidad de retirar a un/a menor de una modalidad de acogida.</a:t>
            </a:r>
          </a:p>
          <a:p>
            <a:r>
              <a:rPr lang="es-ES_tradnl" noProof="0" dirty="0"/>
              <a:t>Haga las adaptaciones que considere necesarias.</a:t>
            </a:r>
          </a:p>
          <a:p>
            <a:pPr marL="0" marR="0" lvl="0" indent="0" fontAlgn="auto">
              <a:spcBef>
                <a:spcPts val="0"/>
              </a:spcBef>
              <a:spcAft>
                <a:spcPts val="0"/>
              </a:spcAft>
              <a:buClrTx/>
              <a:buSzTx/>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DEBATE GENERAL (10 minutos)</a:t>
            </a:r>
          </a:p>
          <a:p>
            <a:r>
              <a:rPr lang="es-ES_tradnl" i="1" noProof="0" dirty="0"/>
              <a:t>¿Cuáles son las razones más comunes para retirar a un/a menor de una modalidad de acogida?</a:t>
            </a:r>
          </a:p>
          <a:p>
            <a:r>
              <a:rPr lang="es-ES_tradnl" noProof="0" dirty="0"/>
              <a:t>Invite a algunos/as voluntarios/as a compartir sus respuestas.</a:t>
            </a:r>
          </a:p>
          <a:p>
            <a:r>
              <a:rPr lang="es-ES_tradnl" noProof="0" dirty="0"/>
              <a:t>Haga clic para ver las definiciones en la diapositiva.</a:t>
            </a:r>
          </a:p>
          <a:p>
            <a:r>
              <a:rPr lang="es-ES_tradnl" noProof="0" dirty="0"/>
              <a:t>Complemente las respuestas de los/as participantes con la diapositiva.</a:t>
            </a:r>
          </a:p>
        </p:txBody>
      </p:sp>
      <p:sp>
        <p:nvSpPr>
          <p:cNvPr id="6" name="Slide Image Placeholder 5">
            <a:extLst>
              <a:ext uri="{FF2B5EF4-FFF2-40B4-BE49-F238E27FC236}">
                <a16:creationId xmlns:a16="http://schemas.microsoft.com/office/drawing/2014/main" id="{051D6BFF-400E-4CB6-F6E9-72C11EDE635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76EF56E-BA08-13FE-3F51-800994012F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dirty="0">
              <a:latin typeface="+mn-lt"/>
            </a:endParaRPr>
          </a:p>
        </p:txBody>
      </p:sp>
    </p:spTree>
    <p:extLst>
      <p:ext uri="{BB962C8B-B14F-4D97-AF65-F5344CB8AC3E}">
        <p14:creationId xmlns:p14="http://schemas.microsoft.com/office/powerpoint/2010/main" val="42653794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Antes de retirar a un/a menor de una modalidad de acogida se deben tener en cuenta algunas consideraciones importantes.</a:t>
            </a:r>
          </a:p>
          <a:p>
            <a:r>
              <a:rPr lang="es-ES_tradnl" i="1" noProof="0" dirty="0"/>
              <a:t>Cuando un/a menor corre un riesgo inminente de sufrir daños graves en la modalidad de acogida actual, el retiro del menor de esta modalidad de acogida suele ser la única medida para garantizar su seguridad.</a:t>
            </a:r>
          </a:p>
          <a:p>
            <a:pPr lvl="1"/>
            <a:r>
              <a:rPr lang="es-ES_tradnl" i="1" noProof="0" dirty="0"/>
              <a:t>Por ejemplo, cuando los padres, cuidadores u otros miembros del hogar son los autores de la violencia, abuso o maltrato.</a:t>
            </a:r>
          </a:p>
          <a:p>
            <a:pPr lvl="1"/>
            <a:r>
              <a:rPr lang="es-ES_tradnl" i="1" noProof="0" dirty="0"/>
              <a:t>Por ejemplo, cuando los padres, cuidadores u otros miembros de la familia no protegen al menor de posibles daños y permiten, o incluso, propician la violencia, abuso o maltrato.</a:t>
            </a:r>
          </a:p>
          <a:p>
            <a:pPr lvl="1"/>
            <a:r>
              <a:rPr lang="es-ES_tradnl" i="1" noProof="0" dirty="0"/>
              <a:t>Por ejemplo, cuando los padres o cuidadores no cuidan o no protegen al menor totalmente (es decir, en casos de negligencia grave).</a:t>
            </a:r>
          </a:p>
          <a:p>
            <a:r>
              <a:rPr lang="es-ES_tradnl" i="1" noProof="0" dirty="0"/>
              <a:t>Estos son algunos aspectos que deben tenerse en cuenta antes de proceder a retirar a un/a menor de la modalidad de acogida. </a:t>
            </a:r>
          </a:p>
          <a:p>
            <a:pPr lvl="1"/>
            <a:r>
              <a:rPr lang="es-ES_tradnl" i="1" noProof="0" dirty="0"/>
              <a:t>Marco jurídico y leyes locales: </a:t>
            </a:r>
          </a:p>
          <a:p>
            <a:pPr lvl="2"/>
            <a:r>
              <a:rPr lang="es-ES_tradnl" i="1" noProof="0" dirty="0"/>
              <a:t>Siempre que proceda, el retiro de la modalidad de acogida debe hacerse de acuerdo con el marco jurídico local (que estipula la responsabilidad y la autoridad competente).</a:t>
            </a:r>
          </a:p>
          <a:p>
            <a:pPr lvl="2"/>
            <a:r>
              <a:rPr lang="es-ES_tradnl" i="1" noProof="0" dirty="0"/>
              <a:t>Las acciones o medidas adoptadas por el/la asistente social también deben cumplir con la ley.</a:t>
            </a:r>
          </a:p>
          <a:p>
            <a:pPr lvl="1"/>
            <a:r>
              <a:rPr lang="es-ES_tradnl" i="1" noProof="0" dirty="0"/>
              <a:t>Pruebas y evaluaciones exhaustivas: </a:t>
            </a:r>
          </a:p>
          <a:p>
            <a:pPr lvl="2"/>
            <a:r>
              <a:rPr lang="es-ES_tradnl" i="1" noProof="0" dirty="0"/>
              <a:t>Es necesario recopilar información para establecer el interés superior del menor y comprender sus necesidades, su bienestar y los riesgos asociados a la modalidad de acogida.</a:t>
            </a:r>
          </a:p>
          <a:p>
            <a:pPr lvl="2"/>
            <a:r>
              <a:rPr lang="es-ES_tradnl" i="1" noProof="0" dirty="0"/>
              <a:t>Se debe llevar a cabo un análisis a partir de pruebas e información objetiva. </a:t>
            </a:r>
          </a:p>
          <a:p>
            <a:pPr lvl="1"/>
            <a:r>
              <a:rPr lang="es-ES_tradnl" i="1" noProof="0" dirty="0"/>
              <a:t>Interés superior: </a:t>
            </a:r>
          </a:p>
          <a:p>
            <a:pPr lvl="2"/>
            <a:r>
              <a:rPr lang="es-ES_tradnl" i="1" noProof="0" dirty="0"/>
              <a:t>El interés superior del menor debe tenerse en cuenta en todo momento. Por tanto, se debe evaluar la situación de forma exhaustiva para garantizar que el/la menor reciba la protección y cuidados más adecuados.</a:t>
            </a:r>
          </a:p>
          <a:p>
            <a:pPr lvl="2"/>
            <a:r>
              <a:rPr lang="es-ES_tradnl" i="1" noProof="0" dirty="0"/>
              <a:t>Antes de tomar cualquier decisión, debemos comparar los resultados de la evaluación de la modalidad de acogida vigente y las opciones o alternativas de acogida temporal.</a:t>
            </a:r>
          </a:p>
          <a:p>
            <a:endParaRPr lang="es-ES_tradnl" i="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050DEF93-55EF-ABB6-AD42-7931DE41E2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47</a:t>
            </a:fld>
            <a:endParaRPr lang="en-US" sz="1200" dirty="0">
              <a:latin typeface="+mn-lt"/>
            </a:endParaRPr>
          </a:p>
        </p:txBody>
      </p:sp>
    </p:spTree>
    <p:extLst>
      <p:ext uri="{BB962C8B-B14F-4D97-AF65-F5344CB8AC3E}">
        <p14:creationId xmlns:p14="http://schemas.microsoft.com/office/powerpoint/2010/main" val="813355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s-ES_tradnl" i="1" noProof="0" dirty="0"/>
              <a:t>En caso de que las autoridades locales no puedan tomar una decisión, por ejemplo, cuando el sistema de protección de menores está colapsado debido a una situación de emergencia:</a:t>
            </a:r>
          </a:p>
          <a:p>
            <a:pPr lvl="1"/>
            <a:r>
              <a:rPr lang="es-ES_tradnl" i="1" noProof="0" dirty="0"/>
              <a:t>el interés superior del menor seguirá siendo la consideración primordial.</a:t>
            </a:r>
          </a:p>
          <a:p>
            <a:pPr lvl="1"/>
            <a:r>
              <a:rPr lang="es-ES_tradnl" i="1" noProof="0" dirty="0"/>
              <a:t>La decisión de retirar a un/a menor de una modalidad de acogida puede tomarse tras una evaluación y la obtención de pruebas suficientes.</a:t>
            </a:r>
          </a:p>
          <a:p>
            <a:pPr lvl="1"/>
            <a:r>
              <a:rPr lang="es-ES_tradnl" i="1" noProof="0" dirty="0"/>
              <a:t>Posteriormente, es recomendable que haya coordinación con los líderes de la comunidad (mujeres u hombres) si es viable y apropiado.</a:t>
            </a:r>
          </a:p>
        </p:txBody>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48</a:t>
            </a:fld>
            <a:endParaRPr lang="en-US" sz="1200" dirty="0">
              <a:latin typeface="+mn-lt"/>
            </a:endParaRPr>
          </a:p>
        </p:txBody>
      </p:sp>
    </p:spTree>
    <p:extLst>
      <p:ext uri="{BB962C8B-B14F-4D97-AF65-F5344CB8AC3E}">
        <p14:creationId xmlns:p14="http://schemas.microsoft.com/office/powerpoint/2010/main" val="15978290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 continuación, algunas consideraciones adicionales antes de retirar a un/a menor de una modalidad de acogida.</a:t>
            </a:r>
          </a:p>
          <a:p>
            <a:pPr lvl="1"/>
            <a:r>
              <a:rPr lang="es-ES_tradnl" i="1" noProof="0" dirty="0"/>
              <a:t>Es importante resaltar que esta no es una lista exhaustiva.</a:t>
            </a:r>
          </a:p>
          <a:p>
            <a:pPr lvl="1"/>
            <a:r>
              <a:rPr lang="es-ES_tradnl" i="1" noProof="0" dirty="0"/>
              <a:t>Por ese motivo, al tomar una decisión tan significativa como esta, es importante tener en cuenta otras consideraciones en función del contexto en el que nos encontremos.</a:t>
            </a:r>
          </a:p>
          <a:p>
            <a:r>
              <a:rPr lang="es-ES_tradnl" i="0" noProof="0" dirty="0"/>
              <a:t>Presente el contenido de la diapositiva.</a:t>
            </a:r>
          </a:p>
          <a:p>
            <a:pPr lvl="1"/>
            <a:r>
              <a:rPr lang="es-ES_tradnl" b="1" i="1" noProof="0" dirty="0"/>
              <a:t>Coordinación y cooperación: </a:t>
            </a:r>
          </a:p>
          <a:p>
            <a:pPr lvl="2"/>
            <a:r>
              <a:rPr lang="es-ES_tradnl" i="1" noProof="0" dirty="0"/>
              <a:t>Antes de modificar la modalidad de acogida de un/a menor se debe obtener la autorización correspondiente, si procede.</a:t>
            </a:r>
          </a:p>
          <a:p>
            <a:pPr lvl="1"/>
            <a:r>
              <a:rPr lang="es-ES_tradnl" b="1" i="1" noProof="0" dirty="0"/>
              <a:t>A tiempo//de forma oportuna: </a:t>
            </a:r>
            <a:endParaRPr lang="es-ES_tradnl" i="1" noProof="0" dirty="0"/>
          </a:p>
          <a:p>
            <a:pPr lvl="2"/>
            <a:r>
              <a:rPr lang="es-ES_tradnl" i="1" noProof="0" dirty="0"/>
              <a:t>El propósito es garantizar la seguridad de los/as menores y no dejarlos/as en una modalidad de acogida que sea insegura.</a:t>
            </a:r>
          </a:p>
          <a:p>
            <a:pPr lvl="1"/>
            <a:r>
              <a:rPr lang="es-ES_tradnl" b="1" i="1" noProof="0" dirty="0"/>
              <a:t>Minimizar los daños:</a:t>
            </a:r>
          </a:p>
          <a:p>
            <a:pPr lvl="2"/>
            <a:r>
              <a:rPr lang="es-ES_tradnl" i="1" noProof="0" dirty="0"/>
              <a:t>Se debe informar al menor sobre la decisión en función de su edad, etapa de desarrollo y capacidades.</a:t>
            </a:r>
          </a:p>
          <a:p>
            <a:pPr lvl="2"/>
            <a:r>
              <a:rPr lang="es-ES_tradnl" i="1" noProof="0" dirty="0"/>
              <a:t>No se debe retirar al menor de la modalidad de acogida sin antes ofrecer al menor una explicación.</a:t>
            </a:r>
          </a:p>
          <a:p>
            <a:pPr lvl="2"/>
            <a:r>
              <a:rPr lang="es-ES_tradnl" i="1" noProof="0" dirty="0"/>
              <a:t>En la medida de lo posible y si es conveniente, es importante y puede ser extremadamente útil que los padres o el/la cuidador/a puedan darle su consentimiento al asistente social o al nuevo responsable de la modalidad de acogida temporal.</a:t>
            </a:r>
          </a:p>
          <a:p>
            <a:pPr lvl="2"/>
            <a:r>
              <a:rPr lang="es-ES_tradnl" i="1" noProof="0" dirty="0"/>
              <a:t>Lo anterior puede hacerse, por ejemplo, de forma verbal, diciendo: ”Puedes ir con esta persona, puesto que es una opción segura para ti mientras yo no esté presente. ¿Estás de acuerdo?"</a:t>
            </a:r>
          </a:p>
          <a:p>
            <a:pPr marL="0" indent="0">
              <a:buNone/>
            </a:pPr>
            <a:endParaRPr lang="es-ES_tradnl" i="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8" name="Slide Image Placeholder 7">
            <a:extLst>
              <a:ext uri="{FF2B5EF4-FFF2-40B4-BE49-F238E27FC236}">
                <a16:creationId xmlns:a16="http://schemas.microsoft.com/office/drawing/2014/main" id="{FED529CE-3C3E-5E53-1DAF-C3F90B0A566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49</a:t>
            </a:fld>
            <a:endParaRPr lang="en-US" sz="1200" dirty="0">
              <a:latin typeface="+mn-lt"/>
            </a:endParaRPr>
          </a:p>
        </p:txBody>
      </p:sp>
    </p:spTree>
    <p:extLst>
      <p:ext uri="{BB962C8B-B14F-4D97-AF65-F5344CB8AC3E}">
        <p14:creationId xmlns:p14="http://schemas.microsoft.com/office/powerpoint/2010/main" val="387368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s-ES_tradnl" b="1" noProof="0" dirty="0"/>
              <a:t>INTRODUCCIÓN</a:t>
            </a:r>
          </a:p>
          <a:p>
            <a:r>
              <a:rPr lang="es-ES_tradnl" i="1" noProof="0" dirty="0"/>
              <a:t>Vamos a comenzar haciendo un repaso del módulo 4 sobre salud mental y apoyo psicosocial</a:t>
            </a:r>
          </a:p>
          <a:p>
            <a:r>
              <a:rPr lang="es-ES_tradnl" noProof="0" dirty="0"/>
              <a:t>Divida a los/as participantes en tres grupos.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Asigne una pregunta a cada grupo.</a:t>
            </a:r>
          </a:p>
          <a:p>
            <a:r>
              <a:rPr lang="es-ES_tradnl" noProof="0" dirty="0"/>
              <a:t>Reparta hojas tamaño A4 y un marcador a los grupos.</a:t>
            </a:r>
            <a:endParaRPr lang="es-ES_tradnl" i="1" noProof="0" dirty="0"/>
          </a:p>
          <a:p>
            <a:r>
              <a:rPr lang="es-ES_tradnl" i="1" noProof="0" dirty="0"/>
              <a:t>En grupo: </a:t>
            </a:r>
          </a:p>
          <a:p>
            <a:pPr lvl="1"/>
            <a:r>
              <a:rPr lang="es-ES_tradnl" i="1" noProof="0" dirty="0"/>
              <a:t>Respondan a la pregunta que se les asignó.</a:t>
            </a:r>
          </a:p>
          <a:p>
            <a:pPr lvl="1"/>
            <a:r>
              <a:rPr lang="es-ES_tradnl" i="1" noProof="0" dirty="0"/>
              <a:t>Escriban un breve resumen.</a:t>
            </a:r>
          </a:p>
          <a:p>
            <a:pPr lvl="1"/>
            <a:r>
              <a:rPr lang="es-ES_tradnl" i="1" noProof="0" dirty="0"/>
              <a:t>Preparen una presentación corta.</a:t>
            </a:r>
          </a:p>
          <a:p>
            <a:pPr lvl="1"/>
            <a:endParaRPr lang="es-ES_tradnl" noProof="0" dirty="0"/>
          </a:p>
          <a:p>
            <a:pPr marL="0" indent="0">
              <a:buNone/>
            </a:pPr>
            <a:r>
              <a:rPr lang="es-ES_tradnl" b="1" noProof="0" dirty="0"/>
              <a:t>ACTIVIDAD EN GRUPO (5 minutos)</a:t>
            </a:r>
          </a:p>
          <a:p>
            <a:pPr marL="171450" indent="-171450"/>
            <a:r>
              <a:rPr lang="es-ES_tradnl" noProof="0" dirty="0"/>
              <a:t>Si alguno de los grupos tiene dificultad para avanzar, recuérdeles los puntos clave del cuaderno de ejercicios.</a:t>
            </a:r>
          </a:p>
          <a:p>
            <a:pPr marL="0" indent="0">
              <a:buNone/>
            </a:pPr>
            <a:endParaRPr lang="es-ES_tradnl" noProof="0" dirty="0"/>
          </a:p>
          <a:p>
            <a:pPr marL="0" indent="0">
              <a:buNone/>
            </a:pPr>
            <a:r>
              <a:rPr lang="es-ES_tradnl" b="1" noProof="0" dirty="0"/>
              <a:t>DEBATE GENERAL (15 minutos)</a:t>
            </a:r>
          </a:p>
          <a:p>
            <a:r>
              <a:rPr lang="es-ES_tradnl" noProof="0" dirty="0"/>
              <a:t>Invite a cada grupo a hacer su presentación en 2 o 3 minutos.</a:t>
            </a:r>
          </a:p>
          <a:p>
            <a:r>
              <a:rPr lang="es-ES_tradnl" noProof="0" dirty="0"/>
              <a:t>Después de cada presentación, pregúntele a los/as demás participantes si tienen preguntas.</a:t>
            </a:r>
          </a:p>
          <a:p>
            <a:r>
              <a:rPr lang="es-ES_tradnl" noProof="0" dirty="0"/>
              <a:t>Complemente con las respuestas que se ofrecen a continuación.</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POSIBLES RESPUESTAS</a:t>
            </a:r>
          </a:p>
          <a:p>
            <a:pPr lvl="0"/>
            <a:r>
              <a:rPr lang="es-ES_tradnl" b="1" noProof="0" dirty="0"/>
              <a:t>Salud mental</a:t>
            </a:r>
          </a:p>
          <a:p>
            <a:pPr lvl="1"/>
            <a:r>
              <a:rPr lang="es-ES_tradnl" noProof="0" dirty="0"/>
              <a:t>La salud mental se refiere a gozar de </a:t>
            </a:r>
            <a:r>
              <a:rPr lang="es-ES_tradnl" sz="1200" dirty="0">
                <a:effectLst/>
                <a:latin typeface="Arial" panose="020B0604020202020204" pitchFamily="34" charset="0"/>
                <a:ea typeface="Calibri" panose="020F0502020204030204" pitchFamily="34" charset="0"/>
                <a:cs typeface="Arial" panose="020B0604020202020204" pitchFamily="34" charset="0"/>
              </a:rPr>
              <a:t>bienestar </a:t>
            </a:r>
            <a:r>
              <a:rPr lang="es-ES_tradnl" sz="1200" dirty="0">
                <a:latin typeface="Arial" panose="020B0604020202020204" pitchFamily="34" charset="0"/>
                <a:ea typeface="Calibri" panose="020F0502020204030204" pitchFamily="34" charset="0"/>
                <a:cs typeface="Arial" panose="020B0604020202020204" pitchFamily="34" charset="0"/>
              </a:rPr>
              <a:t>mental </a:t>
            </a:r>
            <a:r>
              <a:rPr lang="es-ES_tradnl" sz="1200" dirty="0">
                <a:effectLst/>
                <a:latin typeface="Arial" panose="020B0604020202020204" pitchFamily="34" charset="0"/>
                <a:ea typeface="Calibri" panose="020F0502020204030204" pitchFamily="34" charset="0"/>
                <a:cs typeface="Arial" panose="020B0604020202020204" pitchFamily="34" charset="0"/>
              </a:rPr>
              <a:t>(psicológico, emocional) y a nivel social, lo que –en el caso de </a:t>
            </a:r>
            <a:r>
              <a:rPr lang="es-ES_tradnl" sz="1200" dirty="0">
                <a:latin typeface="Arial" panose="020B0604020202020204" pitchFamily="34" charset="0"/>
                <a:ea typeface="Calibri" panose="020F0502020204030204" pitchFamily="34" charset="0"/>
                <a:cs typeface="Arial" panose="020B0604020202020204" pitchFamily="34" charset="0"/>
              </a:rPr>
              <a:t>un/a </a:t>
            </a:r>
            <a:r>
              <a:rPr lang="es-ES_tradnl" sz="1200" dirty="0">
                <a:effectLst/>
                <a:latin typeface="Arial" panose="020B0604020202020204" pitchFamily="34" charset="0"/>
                <a:ea typeface="Calibri" panose="020F0502020204030204" pitchFamily="34" charset="0"/>
                <a:cs typeface="Arial" panose="020B0604020202020204" pitchFamily="34" charset="0"/>
              </a:rPr>
              <a:t>niño/a– permite que desarrolle su potencial, sepa hacer frente a diversas situaciones en la vida y que pueda hacer algo positivo por su familia y comunidad.</a:t>
            </a:r>
            <a:endParaRPr lang="es-ES_tradnl" noProof="0" dirty="0"/>
          </a:p>
          <a:p>
            <a:pPr lvl="1"/>
            <a:r>
              <a:rPr lang="es-ES_tradnl" noProof="0" dirty="0"/>
              <a:t>La salud mental es mucho más que la simple ausencia de trastornos mentales como la depresión, la ansiedad, la adicción y el abuso de sustancias, etc.</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3" name="Slide Image Placeholder 2">
            <a:extLst>
              <a:ext uri="{FF2B5EF4-FFF2-40B4-BE49-F238E27FC236}">
                <a16:creationId xmlns:a16="http://schemas.microsoft.com/office/drawing/2014/main" id="{DD80E7A5-D31C-F2EF-94DE-C799B836158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s-ES_tradnl" i="1" noProof="0" dirty="0"/>
              <a:t>En resumen, las siguientes consideraciones son fundamentales antes de retirar a un/a menor de una modalidad de acogida: </a:t>
            </a:r>
          </a:p>
          <a:p>
            <a:pPr lvl="1"/>
            <a:r>
              <a:rPr lang="es-ES_tradnl" b="1" i="1" noProof="0" dirty="0"/>
              <a:t>Responsabilidad: </a:t>
            </a:r>
            <a:r>
              <a:rPr lang="es-ES_tradnl" i="1" noProof="0" dirty="0"/>
              <a:t>el gobierno nacional es responsable de la protección de la infancia y el rol de las ONG es apoyar a los gobiernos en el cumplimiento de su mandato.</a:t>
            </a:r>
          </a:p>
          <a:p>
            <a:pPr lvl="1"/>
            <a:r>
              <a:rPr lang="es-ES_tradnl" b="1" i="1" noProof="0" dirty="0"/>
              <a:t>Rendición de cuentas: </a:t>
            </a:r>
            <a:r>
              <a:rPr lang="es-ES_tradnl" i="1" noProof="0" dirty="0"/>
              <a:t>la decisión de retirar a un/a menor de un hogar por su propia seguridad debe tomarse en cumplimiento de la ley y con las autoridades competentes o en coordinación con ellas.</a:t>
            </a:r>
          </a:p>
          <a:p>
            <a:pPr lvl="1"/>
            <a:r>
              <a:rPr lang="es-ES_tradnl" b="1" i="1" noProof="0" dirty="0"/>
              <a:t>Pruebas y evaluaciones: </a:t>
            </a:r>
            <a:r>
              <a:rPr lang="es-ES_tradnl" i="1" noProof="0" dirty="0"/>
              <a:t>los organismos de protección de la infancia deben hacer un análisis para garantizar que actúan de conformidad con la ley y en colaboración con las autoridades competentes. También debe coordinarse y trabajar con las autoridades competentes.</a:t>
            </a:r>
          </a:p>
          <a:p>
            <a:pPr lvl="1"/>
            <a:r>
              <a:rPr lang="es-ES_tradnl" b="1" i="1" noProof="0" dirty="0"/>
              <a:t>Coordinación: </a:t>
            </a:r>
            <a:r>
              <a:rPr lang="es-ES_tradnl" i="1" noProof="0" dirty="0"/>
              <a:t>en las emergencias a gran escala, esto podría implicar garantizar la representación del gobierno en las funciones de coordinación, incluso si una parte importante de la ejecución de los servicios de gestión de casos corresponde a terceros (p. ej., organismos internacionales).</a:t>
            </a:r>
          </a:p>
          <a:p>
            <a:pPr lvl="1"/>
            <a:r>
              <a:rPr lang="es-ES_tradnl" b="1" i="1" noProof="0" dirty="0"/>
              <a:t>Cooperación: </a:t>
            </a:r>
            <a:r>
              <a:rPr lang="es-ES_tradnl" i="1" noProof="0" dirty="0"/>
              <a:t>en situaciones en las que la capacidad y la presencia del gobierno sean limitadas, su organización tendrá que buscar la autorización y la participación local en las decisiones relativas al cambio de modalidad de acogida de los/as menores, de forma que se actúe de acuerdo con las leyes/procedimientos vigentes. </a:t>
            </a:r>
          </a:p>
          <a:p>
            <a:pPr lvl="1"/>
            <a:r>
              <a:rPr lang="es-ES_tradnl" b="1" i="1" noProof="0" dirty="0"/>
              <a:t>A tiempo/de forma oportuna: </a:t>
            </a:r>
            <a:r>
              <a:rPr lang="es-ES_tradnl" i="1" noProof="0" dirty="0"/>
              <a:t>en situaciones en las que no sea posible obtener la autorización (p. ej., si el gobierno es parte en un conflicto o ha perdido el control sobre el territorio), la principal consideración debe ser siempre la protección del menor, de acuerdo con los principios humanitarios de asistencia imparcial en función de la necesidad, y garantizando la seguridad y la dignidad de los/as menores más vulnerables.</a:t>
            </a:r>
          </a:p>
        </p:txBody>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50</a:t>
            </a:fld>
            <a:endParaRPr lang="en-US" sz="1200" dirty="0">
              <a:latin typeface="+mn-lt"/>
            </a:endParaRPr>
          </a:p>
        </p:txBody>
      </p:sp>
    </p:spTree>
    <p:extLst>
      <p:ext uri="{BB962C8B-B14F-4D97-AF65-F5344CB8AC3E}">
        <p14:creationId xmlns:p14="http://schemas.microsoft.com/office/powerpoint/2010/main" val="15883542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b="1" i="0" noProof="0" dirty="0"/>
          </a:p>
          <a:p>
            <a:r>
              <a:rPr lang="es-ES_tradnl" i="1" noProof="0" dirty="0"/>
              <a:t>Cuando haya una necesidad de atención urgente que requiera una respuesta inmediata, la modalidad de acogida temporal suele ser la opción más adecuada.</a:t>
            </a:r>
          </a:p>
          <a:p>
            <a:pPr lvl="0"/>
            <a:r>
              <a:rPr lang="es-ES_tradnl" i="1" noProof="0" dirty="0"/>
              <a:t>Evaluar los cuidados y planificar cuidados a largo plazo requiere más tiempo y no suele ser una opción adecuada cuando un/a menor necesita atención inmediata.</a:t>
            </a:r>
          </a:p>
          <a:p>
            <a:r>
              <a:rPr lang="es-ES_tradnl" i="0" noProof="0" dirty="0"/>
              <a:t>Presente el contenido de la diapositiva. </a:t>
            </a:r>
          </a:p>
          <a:p>
            <a:pPr lvl="0"/>
            <a:r>
              <a:rPr lang="es-ES_tradnl" i="1" noProof="0" dirty="0"/>
              <a:t>La modalidad de acogida temporal puede tener una duración de máximo 12 semanas y, en algunos casos, puede ser una transición a una modalidad de acogida a mediano o a largo plazo.</a:t>
            </a:r>
          </a:p>
        </p:txBody>
      </p:sp>
      <p:sp>
        <p:nvSpPr>
          <p:cNvPr id="6" name="Slide Image Placeholder 5">
            <a:extLst>
              <a:ext uri="{FF2B5EF4-FFF2-40B4-BE49-F238E27FC236}">
                <a16:creationId xmlns:a16="http://schemas.microsoft.com/office/drawing/2014/main" id="{A118FEBA-F69F-21FD-517A-DF2E378A8D4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FFF9DD-ED6B-80C1-A09A-613D220465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51</a:t>
            </a:fld>
            <a:endParaRPr lang="en-US" sz="1200" dirty="0">
              <a:latin typeface="+mn-lt"/>
            </a:endParaRPr>
          </a:p>
        </p:txBody>
      </p:sp>
    </p:spTree>
    <p:extLst>
      <p:ext uri="{BB962C8B-B14F-4D97-AF65-F5344CB8AC3E}">
        <p14:creationId xmlns:p14="http://schemas.microsoft.com/office/powerpoint/2010/main" val="20980092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En situaciones en las que un/a menor esté en peligro inmediato o su seguridad corre peligro, los/as asistentes sociales deben haber identificado y planeado opciones para garantizar una respuesta oportuna que salve vidas.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Los equipos de gestión de casos deben identificar cuidados alternativos temporales seguros y confiables como parte de la puesta en marcha de los servicios de gestión de casos en una zona concreta. </a:t>
            </a:r>
          </a:p>
          <a:p>
            <a:r>
              <a:rPr lang="es-ES_tradnl" i="1" noProof="0" dirty="0"/>
              <a:t>Es importante contar con opciones de cuidados alternativos de urgencia de fácil acceso.</a:t>
            </a:r>
          </a:p>
          <a:p>
            <a:pPr lvl="1"/>
            <a:r>
              <a:rPr lang="es-ES_tradnl" i="1" noProof="0" dirty="0"/>
              <a:t>De este modo, se garantiza una modalidad de acogida temporal adecuada en caso de que un/a menor necesite ser retirado/a de forma inmediata de su modalidad de acogida actual.</a:t>
            </a:r>
          </a:p>
          <a:p>
            <a:pPr lvl="1"/>
            <a:r>
              <a:rPr lang="es-ES_tradnl" i="1" noProof="0" dirty="0"/>
              <a:t>Debe haber una lista de alternativas de cuidados temporales para la zona de cobertura.</a:t>
            </a:r>
          </a:p>
          <a:p>
            <a:pPr lvl="0"/>
            <a:r>
              <a:rPr lang="es-ES_tradnl" i="1" noProof="0" dirty="0"/>
              <a:t>Los/as asistentes sociales también deben identificar opciones personalizadas de tipo familiar y comunitario para los/as menores que estén asistiendo.</a:t>
            </a:r>
          </a:p>
          <a:p>
            <a:pPr lvl="1"/>
            <a:r>
              <a:rPr lang="es-ES_tradnl" i="1" noProof="0" dirty="0"/>
              <a:t>Los/as menores podrían requerir cuidados temporales inmediatos en cualquier momento del proceso de gestión de casos.</a:t>
            </a:r>
          </a:p>
          <a:p>
            <a:pPr lvl="1"/>
            <a:r>
              <a:rPr lang="es-ES_tradnl" i="1" noProof="0" dirty="0"/>
              <a:t>Documentar y acordar estas opciones temporales con el/la menor y/o cuidador/a y/o padres y/o adulto/a de confianza es esencial para garantizar que se proporcione apoyo oportuno ante cualquier amenaza inmediata.</a:t>
            </a:r>
          </a:p>
          <a:p>
            <a:r>
              <a:rPr lang="es-ES_tradnl" i="1" noProof="0" dirty="0"/>
              <a:t>La modalidad de acogida alternativa de tipo familiar dentro de la comunidad del menor es la más conveniente, ya que ofrece múltiples ventajas, ya que:</a:t>
            </a:r>
          </a:p>
          <a:p>
            <a:pPr lvl="1"/>
            <a:r>
              <a:rPr lang="es-ES_tradnl" i="1" noProof="0" dirty="0"/>
              <a:t>el/la menor tendrá una atención más individualizada, lo que favorecerá su desarrollo y bienestar. </a:t>
            </a:r>
          </a:p>
          <a:p>
            <a:pPr lvl="1"/>
            <a:r>
              <a:rPr lang="es-ES_tradnl" i="1" noProof="0" dirty="0"/>
              <a:t>el/la menor permanecerá en su entorno social.</a:t>
            </a:r>
          </a:p>
          <a:p>
            <a:pPr lvl="1"/>
            <a:r>
              <a:rPr lang="es-ES_tradnl" i="1" noProof="0" dirty="0"/>
              <a:t>el/la menor estará mejor integrado/a a la comunidad.</a:t>
            </a:r>
          </a:p>
          <a:p>
            <a:pPr lvl="1"/>
            <a:r>
              <a:rPr lang="es-ES_tradnl" i="1" noProof="0" dirty="0"/>
              <a:t>el/la menor estará mejor preparado/a para la reunificación familiar.</a:t>
            </a:r>
          </a:p>
          <a:p>
            <a:r>
              <a:rPr lang="es-ES_tradnl" i="1" noProof="0" dirty="0"/>
              <a:t>Dado que las modalidades de acogida residencial o institucional pueden ser perjudiciales para el desarrollo y el bienestar de los/as menores, deben ser lo más cortas posible.</a:t>
            </a:r>
          </a:p>
          <a:p>
            <a:pPr lvl="1"/>
            <a:r>
              <a:rPr lang="es-ES_tradnl" i="1" noProof="0" dirty="0"/>
              <a:t>Se recomienda que los entornos residenciales o institucionales sean reducidos para que los/as menores que vivan allí puedan seguir recibiendo atención individualizada y puedan establecer vínculos y relaciones sólidas.</a:t>
            </a:r>
          </a:p>
          <a:p>
            <a:endParaRPr lang="es-ES_tradnl" noProof="0" dirty="0"/>
          </a:p>
          <a:p>
            <a:pPr lvl="0"/>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2C4EC149-AC37-8D79-44A0-ABC55B5E842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4A72847-42CB-83CE-A98A-0C28DC347B0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52</a:t>
            </a:fld>
            <a:endParaRPr lang="en-US" sz="1200" dirty="0">
              <a:latin typeface="+mn-lt"/>
            </a:endParaRPr>
          </a:p>
        </p:txBody>
      </p:sp>
    </p:spTree>
    <p:extLst>
      <p:ext uri="{BB962C8B-B14F-4D97-AF65-F5344CB8AC3E}">
        <p14:creationId xmlns:p14="http://schemas.microsoft.com/office/powerpoint/2010/main" val="22540127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(15 minutos)</a:t>
            </a:r>
          </a:p>
          <a:p>
            <a:r>
              <a:rPr lang="es-ES_tradnl" i="1" noProof="0" dirty="0"/>
              <a:t>Hemos visto las distintas razones por las que puede ser necesario retirar a un/a menor de una modalidad de acogida y las consideraciones que debemos tener en cuenta antes de hacerlo.</a:t>
            </a:r>
          </a:p>
          <a:p>
            <a:pPr lvl="1"/>
            <a:r>
              <a:rPr lang="es-ES_tradnl" i="1" noProof="0" dirty="0"/>
              <a:t>Hay situaciones en las que es necesario retirar a un/a menor para garantizar su seguridad y bienestar. </a:t>
            </a:r>
          </a:p>
          <a:p>
            <a:pPr lvl="1"/>
            <a:r>
              <a:rPr lang="es-ES_tradnl" i="1" noProof="0" dirty="0"/>
              <a:t>Sin embargo, retirar a un/a menor de su modalidad de acogida debe ser siempre el último recurso, debido a que puede tener un impacto potencialmente negativo y duradero en el/la menor.</a:t>
            </a:r>
          </a:p>
          <a:p>
            <a:r>
              <a:rPr lang="es-ES_tradnl" i="1" noProof="0" dirty="0"/>
              <a:t>En su opinión, ¿cuáles podrían ser algunas de las consecuencias negativas para el/la menor si lo/a retiramos de su modalidad de acogida actual? Por ejemplo, al retirarlo del cuidado que le prestan sus padres biológicos o sus cuidadores habituales…</a:t>
            </a:r>
          </a:p>
          <a:p>
            <a:pPr lvl="1"/>
            <a:r>
              <a:rPr lang="es-ES_tradnl" noProof="0" dirty="0"/>
              <a:t>El/la menor puede sentir angustia (e incluso, desarrollar un trauma), lo que repercute aún más en su salud mental y su bienestar.</a:t>
            </a:r>
          </a:p>
          <a:p>
            <a:pPr lvl="1"/>
            <a:r>
              <a:rPr lang="es-ES_tradnl" noProof="0" dirty="0"/>
              <a:t>El vínculo del menor con sus padres o cuidadores puede verse afectado de manera negativa, lo que podría afectar aún más su funcionamiento psicosocial y su capacidad para relacionarse en el futuro.</a:t>
            </a:r>
          </a:p>
          <a:p>
            <a:pPr lvl="2"/>
            <a:r>
              <a:rPr lang="es-ES_tradnl" noProof="0" dirty="0"/>
              <a:t>Recuérdele a los/as participantes la discusión sobre el apego en el Módulo 4: Salud mental y apoyo psicosocial (SMAPS).</a:t>
            </a:r>
          </a:p>
          <a:p>
            <a:pPr lvl="1"/>
            <a:r>
              <a:rPr lang="es-ES_tradnl" noProof="0" dirty="0"/>
              <a:t>El/la menor se puede desestabilizar, ya que cambiar la modalidad de acogida suele tener un gran impacto.</a:t>
            </a:r>
          </a:p>
          <a:p>
            <a:pPr lvl="1"/>
            <a:r>
              <a:rPr lang="es-ES_tradnl" noProof="0" dirty="0"/>
              <a:t>El/la menor podría tener dificultades para adaptarse a la nueva modalidad de acogida (y a su nuevo entorno).</a:t>
            </a:r>
          </a:p>
          <a:p>
            <a:pPr lvl="1"/>
            <a:r>
              <a:rPr lang="es-ES_tradnl" noProof="0" dirty="0"/>
              <a:t>El/la menor podría verse inmerso/a en un dilema (lealtad a sus padres o cuidadores anteriores, a la familia, etc.).</a:t>
            </a:r>
          </a:p>
          <a:p>
            <a:pPr lvl="1"/>
            <a:r>
              <a:rPr lang="es-ES_tradnl" noProof="0" dirty="0"/>
              <a:t>El/la menor podría no ser reubicado/a en una modalidad de acogida alternativa adecuada.</a:t>
            </a:r>
          </a:p>
          <a:p>
            <a:pPr lvl="2"/>
            <a:r>
              <a:rPr lang="es-ES_tradnl" noProof="0" dirty="0"/>
              <a:t>Esto puede deberse a que las opciones de acogida alternativa disponibles sean limitadas.</a:t>
            </a:r>
          </a:p>
          <a:p>
            <a:pPr lvl="2"/>
            <a:r>
              <a:rPr lang="es-ES_tradnl" noProof="0" dirty="0"/>
              <a:t>Podría terminar en una modalidad de acogida que no responda a las necesidades del menor (p. ej., cuando solo esté disponible la modalidad de acogida residencial o institucional, es decir, cuando no haya una alternativa de acogida familiar).</a:t>
            </a:r>
          </a:p>
          <a:p>
            <a:pPr marL="0" indent="0">
              <a:buNone/>
            </a:pPr>
            <a:endParaRPr lang="es-ES_tradnl" i="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3BB7A5E6-AD8F-077F-65A5-2F7D49BA414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53</a:t>
            </a:fld>
            <a:endParaRPr lang="en-US" sz="1200" dirty="0">
              <a:latin typeface="+mn-lt"/>
            </a:endParaRPr>
          </a:p>
        </p:txBody>
      </p:sp>
    </p:spTree>
    <p:extLst>
      <p:ext uri="{BB962C8B-B14F-4D97-AF65-F5344CB8AC3E}">
        <p14:creationId xmlns:p14="http://schemas.microsoft.com/office/powerpoint/2010/main" val="40887552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s-ES_tradnl" b="1" i="0" noProof="0" dirty="0"/>
              <a:t>INTRODUCCIÓN</a:t>
            </a:r>
          </a:p>
          <a:p>
            <a:r>
              <a:rPr lang="es-ES_tradnl" i="1" noProof="0" dirty="0"/>
              <a:t>En primer lugar, debemos evaluar con detenimiento las posibles repercusiones negativas para el/la menor al retirarlo/a de su modalidad de acogida actual.</a:t>
            </a:r>
          </a:p>
          <a:p>
            <a:r>
              <a:rPr lang="es-ES_tradnl" i="1" noProof="0" dirty="0"/>
              <a:t>Luego, debemos identificar e implementar medidas alternativas que contribuyan a incrementar la seguridad del menor en su modalidad de acogida actual si esta es una opción segura y adecuada para mantenerlo/a a salvo en lugar antes de considerar un cambio de modalidad.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Divida a los/as participantes en grupos de 3 a 5 personas.</a:t>
            </a:r>
          </a:p>
          <a:p>
            <a:r>
              <a:rPr lang="es-ES_tradnl" noProof="0" dirty="0"/>
              <a:t>Guíe a los/as participantes a la </a:t>
            </a:r>
            <a:r>
              <a:rPr lang="es-ES_tradnl" b="1" noProof="0" dirty="0"/>
              <a:t>página 83 del Cuaderno de ejercicios: Formas de incrementar la seguridad del menor en la modalidad de acogida vigente.</a:t>
            </a:r>
          </a:p>
          <a:p>
            <a:r>
              <a:rPr lang="es-ES_tradnl" i="1" noProof="0" dirty="0"/>
              <a:t>En sus grupos:</a:t>
            </a:r>
          </a:p>
          <a:p>
            <a:pPr lvl="1"/>
            <a:r>
              <a:rPr lang="es-ES_tradnl" i="1" noProof="0" dirty="0"/>
              <a:t>Conversen sobre las alternativas y/o técnicas y/o estrategias que los/as asistentes sociales puedan implementar para aumentar la seguridad del menor en su modalidad de acogida actual.</a:t>
            </a:r>
          </a:p>
          <a:p>
            <a:pPr lvl="1"/>
            <a:r>
              <a:rPr lang="es-ES_tradnl" i="1" noProof="0" dirty="0"/>
              <a:t>No olviden las funciones básicas de los/as asistentes sociales: función de apoyo, función de coordinación y función de gestión de la información.</a:t>
            </a:r>
          </a:p>
          <a:p>
            <a:pPr lvl="1"/>
            <a:r>
              <a:rPr lang="es-ES_tradnl" i="1" noProof="0" dirty="0"/>
              <a:t>Escriban sus ideas en el cuaderno de ejercicios.</a:t>
            </a:r>
          </a:p>
          <a:p>
            <a:pPr marL="0" indent="0">
              <a:buNone/>
            </a:pPr>
            <a:endParaRPr lang="es-ES_tradnl" noProof="0" dirty="0"/>
          </a:p>
          <a:p>
            <a:pPr marL="0" indent="0">
              <a:buNone/>
            </a:pPr>
            <a:r>
              <a:rPr lang="es-ES_tradnl" b="1" noProof="0" dirty="0"/>
              <a:t>ACTIVIDAD EN GRUPO (15 minutos)</a:t>
            </a:r>
          </a:p>
          <a:p>
            <a:pPr marL="0" indent="0">
              <a:buNone/>
            </a:pPr>
            <a:endParaRPr lang="es-ES_tradnl" b="1" noProof="0" dirty="0"/>
          </a:p>
          <a:p>
            <a:pPr marL="0" indent="0">
              <a:buNone/>
            </a:pPr>
            <a:r>
              <a:rPr lang="es-ES_tradnl" b="1" noProof="0" dirty="0"/>
              <a:t>DEBATE GENERAL (15 minutos)</a:t>
            </a:r>
          </a:p>
          <a:p>
            <a:r>
              <a:rPr lang="es-ES_tradnl" sz="1200" dirty="0"/>
              <a:t>Invite a un/a voluntario/a de</a:t>
            </a:r>
            <a:r>
              <a:rPr lang="es-ES_tradnl" noProof="0" dirty="0"/>
              <a:t> cada grupo a compartir sus respuestas.</a:t>
            </a:r>
          </a:p>
          <a:p>
            <a:r>
              <a:rPr lang="es-ES_tradnl" noProof="0" dirty="0"/>
              <a:t>Revise las propuestas de los/as participantes.</a:t>
            </a:r>
          </a:p>
          <a:p>
            <a:r>
              <a:rPr lang="es-ES_tradnl" noProof="0" dirty="0"/>
              <a:t>Determine si las alternativas planteadas son realistas, viables y están dentro de los límites de los/as asistentes sociales.</a:t>
            </a:r>
          </a:p>
          <a:p>
            <a:r>
              <a:rPr lang="es-ES_tradnl" noProof="0" dirty="0"/>
              <a:t>Haga un resumen a partir de los aportes de los/as participantes.</a:t>
            </a:r>
          </a:p>
          <a:p>
            <a:r>
              <a:rPr lang="es-ES_tradnl" i="1" noProof="0" dirty="0"/>
              <a:t>A continuación, vamos a ver algunas medidas para incrementar la seguridad de los/as menores en una modalidad de acogida.</a:t>
            </a:r>
          </a:p>
        </p:txBody>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54</a:t>
            </a:fld>
            <a:endParaRPr lang="en-US" sz="1200" dirty="0">
              <a:latin typeface="+mn-lt"/>
            </a:endParaRPr>
          </a:p>
        </p:txBody>
      </p:sp>
    </p:spTree>
    <p:extLst>
      <p:ext uri="{BB962C8B-B14F-4D97-AF65-F5344CB8AC3E}">
        <p14:creationId xmlns:p14="http://schemas.microsoft.com/office/powerpoint/2010/main" val="29561055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Estas son algunas de las medidas que podrían contribuir a aumentar la seguridad del menor en el marco de la modalidad de acogida vigente:</a:t>
            </a:r>
          </a:p>
          <a:p>
            <a:pPr lvl="1"/>
            <a:r>
              <a:rPr lang="es-ES_tradnl" i="1" noProof="0" dirty="0"/>
              <a:t>Estas medidas no siempre se ajustarán a todos los casos.</a:t>
            </a:r>
          </a:p>
          <a:p>
            <a:pPr lvl="1"/>
            <a:r>
              <a:rPr lang="es-ES_tradnl" i="1" noProof="0" dirty="0"/>
              <a:t>Las opciones viables y potencialmente beneficiosas para un/a menor pueden no ser las mismas para un/a menor en otra situación. </a:t>
            </a:r>
          </a:p>
          <a:p>
            <a:pPr lvl="1"/>
            <a:r>
              <a:rPr lang="es-ES_tradnl" i="1" noProof="0" dirty="0"/>
              <a:t>Las alternativas deben evaluarse caso por caso.</a:t>
            </a:r>
          </a:p>
          <a:p>
            <a:r>
              <a:rPr lang="es-ES_tradnl" b="0" i="0" noProof="0" dirty="0"/>
              <a:t>Presente el contenido de la diapositiva.</a:t>
            </a:r>
          </a:p>
          <a:p>
            <a:r>
              <a:rPr lang="es-ES_tradnl" b="1" i="1" noProof="0" dirty="0"/>
              <a:t>Brindar apoyo a padres o cuidadores</a:t>
            </a:r>
          </a:p>
          <a:p>
            <a:pPr lvl="1"/>
            <a:r>
              <a:rPr lang="es-ES_tradnl" i="1" noProof="0" dirty="0"/>
              <a:t>Esto puede hacerse por medio de:</a:t>
            </a:r>
          </a:p>
          <a:p>
            <a:pPr lvl="2"/>
            <a:r>
              <a:rPr lang="es-ES_tradnl" i="1" noProof="0" dirty="0"/>
              <a:t>remisiones a otros proveedores de servicios;</a:t>
            </a:r>
          </a:p>
          <a:p>
            <a:pPr lvl="2"/>
            <a:r>
              <a:rPr lang="es-ES_tradnl" i="1" noProof="0" dirty="0"/>
              <a:t>Un enfoque de fortalecimiento de la familia que potencie la capacidad y resiliencia de los padres y/o el entorno familiar.</a:t>
            </a:r>
          </a:p>
          <a:p>
            <a:pPr lvl="1"/>
            <a:r>
              <a:rPr lang="es-ES_tradnl" i="1" noProof="0" dirty="0"/>
              <a:t>El apoyo que se ofrezca a los padres debe estar enfocado en resolver el problema de protección que enfrente el menor y lo/a exponga a mayores riesgos.</a:t>
            </a:r>
          </a:p>
          <a:p>
            <a:r>
              <a:rPr lang="es-ES_tradnl" b="1" i="1" noProof="0" dirty="0"/>
              <a:t>Supervisión periódica</a:t>
            </a:r>
          </a:p>
          <a:p>
            <a:pPr lvl="1"/>
            <a:r>
              <a:rPr lang="es-ES_tradnl" i="1" noProof="0" dirty="0"/>
              <a:t>Hacer seguimiento a la seguridad y el bienestar del menor de forma periódica puede repercutir favorablemente en su percepción de seguridad.</a:t>
            </a:r>
          </a:p>
          <a:p>
            <a:pPr lvl="1"/>
            <a:r>
              <a:rPr lang="es-ES_tradnl" i="1" noProof="0" dirty="0"/>
              <a:t>Las visitas de control deben ser llevadas a cabo por:  </a:t>
            </a:r>
          </a:p>
          <a:p>
            <a:pPr lvl="2"/>
            <a:r>
              <a:rPr lang="es-ES_tradnl" i="1" noProof="0" dirty="0"/>
              <a:t>Un adulto/a de confianza (miembro del núcleo familiar extenso, un/a voluntario/a al interior de la comunidad, u otro miembro de la comunidad) que también se comprometa a proteger al menor.</a:t>
            </a:r>
          </a:p>
          <a:p>
            <a:pPr lvl="2"/>
            <a:r>
              <a:rPr lang="es-ES_tradnl" i="1" noProof="0" dirty="0"/>
              <a:t>El o la asistente social y/o su supervisor/a, si procede.</a:t>
            </a:r>
          </a:p>
        </p:txBody>
      </p:sp>
      <p:sp>
        <p:nvSpPr>
          <p:cNvPr id="8" name="Slide Image Placeholder 7">
            <a:extLst>
              <a:ext uri="{FF2B5EF4-FFF2-40B4-BE49-F238E27FC236}">
                <a16:creationId xmlns:a16="http://schemas.microsoft.com/office/drawing/2014/main" id="{6DAAAE27-515C-A258-1015-55D0B420C7BB}"/>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A89643CE-04F0-EADF-A5A4-08380104578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55</a:t>
            </a:fld>
            <a:endParaRPr lang="en-US" sz="1200" dirty="0">
              <a:latin typeface="+mn-lt"/>
            </a:endParaRPr>
          </a:p>
        </p:txBody>
      </p:sp>
    </p:spTree>
    <p:extLst>
      <p:ext uri="{BB962C8B-B14F-4D97-AF65-F5344CB8AC3E}">
        <p14:creationId xmlns:p14="http://schemas.microsoft.com/office/powerpoint/2010/main" val="36513689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0" noProof="0" dirty="0"/>
              <a:t>Presente el contenido de la diapositiva.</a:t>
            </a:r>
          </a:p>
          <a:p>
            <a:r>
              <a:rPr lang="es-ES_tradnl" b="1" i="1" noProof="0" dirty="0"/>
              <a:t>Planes de seguridad</a:t>
            </a:r>
          </a:p>
          <a:p>
            <a:pPr lvl="1"/>
            <a:r>
              <a:rPr lang="es-ES_tradnl" i="1" noProof="0" dirty="0"/>
              <a:t>Los planes de seguridad contribuyen a aumentar la percepción de seguridad del menor y a reducir los riesgos.</a:t>
            </a:r>
          </a:p>
          <a:p>
            <a:pPr lvl="1"/>
            <a:r>
              <a:rPr lang="es-ES_tradnl" i="1" noProof="0" dirty="0"/>
              <a:t>Recordemos las herramientas que practicamos en la sesión 5 de este módulo:</a:t>
            </a:r>
          </a:p>
          <a:p>
            <a:pPr lvl="2"/>
            <a:r>
              <a:rPr lang="es-ES_tradnl" i="1" noProof="0" dirty="0"/>
              <a:t>Mapa comunitario</a:t>
            </a:r>
          </a:p>
          <a:p>
            <a:pPr lvl="2"/>
            <a:r>
              <a:rPr lang="es-ES_tradnl" i="1" noProof="0" dirty="0"/>
              <a:t>Red o círculo de seguridad </a:t>
            </a:r>
          </a:p>
          <a:p>
            <a:pPr lvl="2"/>
            <a:r>
              <a:rPr lang="es-ES_tradnl" i="1" noProof="0" dirty="0"/>
              <a:t>Lista de control de seguridad (</a:t>
            </a:r>
            <a:r>
              <a:rPr lang="es-ES_tradnl" i="1" noProof="0" dirty="0" err="1"/>
              <a:t>checklist</a:t>
            </a:r>
            <a:r>
              <a:rPr lang="es-ES_tradnl" i="0" noProof="0" dirty="0"/>
              <a:t>)</a:t>
            </a:r>
          </a:p>
          <a:p>
            <a:r>
              <a:rPr lang="es-ES_tradnl" b="1" i="1" noProof="0" dirty="0"/>
              <a:t>Orden de alejamiento o medida de protección</a:t>
            </a:r>
          </a:p>
          <a:p>
            <a:pPr lvl="1"/>
            <a:r>
              <a:rPr lang="es-ES_tradnl" i="1" noProof="0" dirty="0"/>
              <a:t>Las autoridades pueden proporcionar apoyo para impedir que el/la agresor/a esté en contacto con el/la menor, lo que podría reducir el riesgo de forma significativa y aumentar su percepción de seguridad.</a:t>
            </a:r>
          </a:p>
          <a:p>
            <a:pPr lvl="1"/>
            <a:r>
              <a:rPr lang="es-ES_tradnl" i="1" noProof="0" dirty="0"/>
              <a:t>Esta opción debe considerarse únicamente cuando sea viable, seguro y apropiado, y cuando permita garantizar que el/la menor este a salvo de mayores riesgos.</a:t>
            </a:r>
          </a:p>
        </p:txBody>
      </p:sp>
      <p:sp>
        <p:nvSpPr>
          <p:cNvPr id="6" name="Slide Image Placeholder 5">
            <a:extLst>
              <a:ext uri="{FF2B5EF4-FFF2-40B4-BE49-F238E27FC236}">
                <a16:creationId xmlns:a16="http://schemas.microsoft.com/office/drawing/2014/main" id="{3E6B4951-09D4-50F5-2AD2-662EC139521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A4726D-663E-543A-A651-32FEC512CE1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56</a:t>
            </a:fld>
            <a:endParaRPr lang="en-US" sz="1200" dirty="0">
              <a:latin typeface="+mn-lt"/>
            </a:endParaRPr>
          </a:p>
        </p:txBody>
      </p:sp>
    </p:spTree>
    <p:extLst>
      <p:ext uri="{BB962C8B-B14F-4D97-AF65-F5344CB8AC3E}">
        <p14:creationId xmlns:p14="http://schemas.microsoft.com/office/powerpoint/2010/main" val="1810315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 </a:t>
            </a:r>
          </a:p>
          <a:p>
            <a:r>
              <a:rPr lang="es-ES_tradnl" i="1" noProof="0" dirty="0"/>
              <a:t>A continuación, veremos algunas recomendaciones al considerar el posible retiro de un/a menor de su modalidad de acogida actual y las opciones de cuidados alternativos disponibles.</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CD243139-762C-6A8D-1CE1-0AD71D547CE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F16FDE-EF4C-F0AB-F87F-84E3169A8E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57</a:t>
            </a:fld>
            <a:endParaRPr lang="en-US" sz="1200" dirty="0">
              <a:latin typeface="+mn-lt"/>
            </a:endParaRPr>
          </a:p>
        </p:txBody>
      </p:sp>
    </p:spTree>
    <p:extLst>
      <p:ext uri="{BB962C8B-B14F-4D97-AF65-F5344CB8AC3E}">
        <p14:creationId xmlns:p14="http://schemas.microsoft.com/office/powerpoint/2010/main" val="27491496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 </a:t>
            </a:r>
          </a:p>
          <a:p>
            <a:r>
              <a:rPr lang="es-ES_tradnl" i="1" noProof="0" dirty="0"/>
              <a:t>Veremos las modalidades de acogida alternativas de forma más detallada en los módulos del Nivel 3: UASC,, modalidad de acogida alternativa, búsqueda y reunificación familiar.</a:t>
            </a:r>
          </a:p>
          <a:p>
            <a:r>
              <a:rPr lang="es-ES_tradnl" i="1" noProof="0" dirty="0"/>
              <a:t>¿Hay preguntas o alguien necesita una aclaración?</a:t>
            </a:r>
          </a:p>
          <a:p>
            <a:r>
              <a:rPr lang="es-ES_tradnl" i="1" noProof="0" dirty="0"/>
              <a:t>En la próxima sesión concluiremos este módulo.</a:t>
            </a:r>
          </a:p>
        </p:txBody>
      </p:sp>
      <p:sp>
        <p:nvSpPr>
          <p:cNvPr id="6" name="Slide Image Placeholder 5">
            <a:extLst>
              <a:ext uri="{FF2B5EF4-FFF2-40B4-BE49-F238E27FC236}">
                <a16:creationId xmlns:a16="http://schemas.microsoft.com/office/drawing/2014/main" id="{75325C35-C3CA-B773-8675-3DE46AC68BD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4C928C5-F564-1131-8A17-8BF7E8C536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58</a:t>
            </a:fld>
            <a:endParaRPr lang="en-US" sz="1200" dirty="0">
              <a:latin typeface="+mn-lt"/>
            </a:endParaRPr>
          </a:p>
        </p:txBody>
      </p:sp>
    </p:spTree>
    <p:extLst>
      <p:ext uri="{BB962C8B-B14F-4D97-AF65-F5344CB8AC3E}">
        <p14:creationId xmlns:p14="http://schemas.microsoft.com/office/powerpoint/2010/main" val="233203267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7" name="Google Shape;857;p34:notes"/>
          <p:cNvSpPr txBox="1">
            <a:spLocks noGrp="1"/>
          </p:cNvSpPr>
          <p:nvPr>
            <p:ph type="body" idx="1"/>
          </p:nvPr>
        </p:nvSpPr>
        <p:spPr/>
        <p:txBody>
          <a:bodyPr/>
          <a:lstStyle/>
          <a:p>
            <a:pPr marL="0" indent="0">
              <a:buNone/>
            </a:pPr>
            <a:r>
              <a:rPr lang="es-ES_tradnl" b="1" noProof="0" dirty="0"/>
              <a:t>SESIÓN 7</a:t>
            </a:r>
            <a:br>
              <a:rPr lang="es-ES_tradnl" b="1" noProof="0" dirty="0"/>
            </a:br>
            <a:r>
              <a:rPr lang="es-ES_tradnl" b="1" noProof="0" dirty="0"/>
              <a:t>DURACIÓN: 0h30</a:t>
            </a:r>
            <a:endParaRPr lang="es-ES_tradnl" i="1" noProof="0" dirty="0"/>
          </a:p>
        </p:txBody>
      </p:sp>
      <p:sp>
        <p:nvSpPr>
          <p:cNvPr id="3" name="Slide Image Placeholder 2">
            <a:extLst>
              <a:ext uri="{FF2B5EF4-FFF2-40B4-BE49-F238E27FC236}">
                <a16:creationId xmlns:a16="http://schemas.microsoft.com/office/drawing/2014/main" id="{050B5FC0-C212-6E0F-F76E-FD44E4A0378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1E82F65-D272-B6C9-D227-1CFA52C444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59</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7" y="460375"/>
            <a:ext cx="6143625" cy="9211334"/>
          </a:xfrm>
        </p:spPr>
        <p:txBody>
          <a:bodyPr/>
          <a:lstStyle/>
          <a:p>
            <a:pPr lvl="0"/>
            <a:r>
              <a:rPr lang="es-ES_tradnl" b="1" noProof="0" dirty="0"/>
              <a:t>Necesidades en materia de salud mental y apoyo psicosocial</a:t>
            </a:r>
          </a:p>
          <a:p>
            <a:pPr marL="685800" lvl="1" indent="-228600">
              <a:buFont typeface="+mj-lt"/>
              <a:buAutoNum type="arabicPeriod"/>
            </a:pPr>
            <a:r>
              <a:rPr lang="es-ES_tradnl" noProof="0" dirty="0"/>
              <a:t>Servicios básicos y protección </a:t>
            </a:r>
          </a:p>
          <a:p>
            <a:pPr marL="685800" lvl="1" indent="-228600">
              <a:buFont typeface="+mj-lt"/>
              <a:buAutoNum type="arabicPeriod"/>
            </a:pPr>
            <a:r>
              <a:rPr lang="es-ES_tradnl" noProof="0" dirty="0"/>
              <a:t>Apoyo comunitario y familiar </a:t>
            </a:r>
          </a:p>
          <a:p>
            <a:pPr marL="685800" lvl="1" indent="-228600">
              <a:buFont typeface="+mj-lt"/>
              <a:buAutoNum type="arabicPeriod"/>
            </a:pPr>
            <a:r>
              <a:rPr lang="es-ES_tradnl" noProof="0" dirty="0"/>
              <a:t>Apoyo específico no especializado </a:t>
            </a:r>
          </a:p>
          <a:p>
            <a:pPr marL="685800" lvl="1" indent="-228600">
              <a:buFont typeface="+mj-lt"/>
              <a:buAutoNum type="arabicPeriod"/>
            </a:pPr>
            <a:r>
              <a:rPr lang="es-ES_tradnl" noProof="0" dirty="0"/>
              <a:t>Apoyo especializado</a:t>
            </a:r>
          </a:p>
          <a:p>
            <a:pPr lvl="0"/>
            <a:r>
              <a:rPr lang="es-ES_tradnl" b="1" noProof="0" dirty="0"/>
              <a:t>Posibles signos de angustia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Comer o dormir poco o demasiado.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Alejarse de las personas y dejar de hacer ciertas cosas (p. ej. abandonar grupos de amigos o actividades que solía hacer -por ejemplo, jugar al fútbol).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Tener poca o ninguna energía.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Dolores y molestias inexplicables (p. ej., dolor de cabeza o de estómago persistente).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Dificultad para concentrarse.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Sensación de impotencia o desesperanza.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Preocupación permanente.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Sentirse culpable sin saber por qué.</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Volverse problemático o agresivo en casa o en clase (p. ej., golpear a otros niños o adultos).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Discutir o tener una relación conflictiva con sus compañeros o cuidadores.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Pensar en hacerse daño, hacerle daño a otra persona o suicidarse.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Dificultad para readaptarse a la vida familiar.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Conducta peligrosa (p. ej., beber, fumar o consumir drogas o fármacos, incluyendo medicamentos con prescripción).</a:t>
            </a:r>
          </a:p>
          <a:p>
            <a:pPr lvl="1"/>
            <a:endParaRPr lang="es-ES_tradnl" noProof="0" dirty="0"/>
          </a:p>
          <a:p>
            <a:pPr lvl="0"/>
            <a:r>
              <a:rPr lang="es-ES_tradnl" b="1" noProof="0" dirty="0"/>
              <a:t>Competencias en SMAPS</a:t>
            </a:r>
          </a:p>
          <a:p>
            <a:pPr lvl="1"/>
            <a:r>
              <a:rPr lang="es-ES_tradnl" noProof="0" dirty="0"/>
              <a:t>Competencias comunicativas.</a:t>
            </a:r>
          </a:p>
          <a:p>
            <a:pPr lvl="1"/>
            <a:r>
              <a:rPr lang="es-ES_tradnl" noProof="0" dirty="0"/>
              <a:t>Responder con empatía.</a:t>
            </a:r>
          </a:p>
          <a:p>
            <a:pPr lvl="1"/>
            <a:r>
              <a:rPr lang="es-ES_tradnl" noProof="0" dirty="0"/>
              <a:t>Actitud centrada en el menor (niño, niña o adolescente)</a:t>
            </a:r>
          </a:p>
          <a:p>
            <a:pPr lvl="1"/>
            <a:r>
              <a:rPr lang="es-ES_tradnl" noProof="0" dirty="0"/>
              <a:t>Apoyar la toma de decisiones</a:t>
            </a:r>
          </a:p>
          <a:p>
            <a:pPr marL="457200" lvl="1" indent="0">
              <a:buNone/>
            </a:pPr>
            <a:endParaRPr lang="es-ES_tradnl" noProof="0" dirty="0"/>
          </a:p>
        </p:txBody>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1985011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Guíe a los/as participantes a la </a:t>
            </a:r>
            <a:r>
              <a:rPr lang="es-ES_tradnl" b="1" noProof="0" dirty="0"/>
              <a:t>página 84 del Cuaderno de ejercicios: Lista de control de apoyo inmediato (</a:t>
            </a:r>
            <a:r>
              <a:rPr lang="es-ES_tradnl" b="1" i="1" noProof="0" dirty="0" err="1"/>
              <a:t>checklist</a:t>
            </a:r>
            <a:r>
              <a:rPr lang="es-ES_tradnl" b="1" noProof="0" dirty="0"/>
              <a:t>)</a:t>
            </a:r>
          </a:p>
          <a:p>
            <a:r>
              <a:rPr lang="es-ES_tradnl" noProof="0" dirty="0"/>
              <a:t>Presente el contenido de la diapositiva. </a:t>
            </a:r>
          </a:p>
          <a:p>
            <a:r>
              <a:rPr lang="es-ES_tradnl" noProof="0" dirty="0"/>
              <a:t>Los/as asistentes sociales pueden utilizar esta lista de control (</a:t>
            </a:r>
            <a:r>
              <a:rPr lang="es-ES_tradnl" i="1" noProof="0" dirty="0" err="1"/>
              <a:t>checklist</a:t>
            </a:r>
            <a:r>
              <a:rPr lang="es-ES_tradnl" noProof="0" dirty="0"/>
              <a:t>) como herramienta para responder a las necesidades inmediatas de los/as menores.</a:t>
            </a:r>
          </a:p>
          <a:p>
            <a:pPr lvl="1"/>
            <a:r>
              <a:rPr lang="es-ES_tradnl" i="1" noProof="0" dirty="0"/>
              <a:t>¿Le ha proporcionado al menor primeros auxilios psicológicos y apoyo emocional en función de su edad, etapa de desarrollo y situación?</a:t>
            </a:r>
          </a:p>
          <a:p>
            <a:pPr lvl="1"/>
            <a:r>
              <a:rPr lang="es-ES_tradnl" i="1" noProof="0" dirty="0"/>
              <a:t>¿El/la menor ha podido acceder a los servicios de salud física, mental y/o sexual y reproductiva que necesitaba?</a:t>
            </a:r>
          </a:p>
          <a:p>
            <a:pPr lvl="1"/>
            <a:r>
              <a:rPr lang="es-ES_tradnl" i="1" noProof="0" dirty="0"/>
              <a:t>¿Cree que el/la menor estará a salvo, es decir, que no sufrirá más daños) hasta nuestra próxima visita?</a:t>
            </a:r>
          </a:p>
          <a:p>
            <a:pPr lvl="1"/>
            <a:r>
              <a:rPr lang="es-ES_tradnl" i="1" noProof="0" dirty="0"/>
              <a:t>¿Hizo un plan de seguridad con el/la menor y (si procede) sus padres o cuidadores, en el que se especifica con quién deben ponerse en contacto, cómo pueden hacerlo y, en caso necesario, a dónde deben acudir si la situación se torna insegura?</a:t>
            </a:r>
          </a:p>
          <a:p>
            <a:pPr lvl="1"/>
            <a:r>
              <a:rPr lang="es-ES_tradnl" i="1" noProof="0" dirty="0"/>
              <a:t>¿Comprobó si el/la menor o (en su caso) sus padres o cuidadores requieren información adicional o si es necesario tomar otras medidas complementarias?</a:t>
            </a:r>
          </a:p>
          <a:p>
            <a:r>
              <a:rPr lang="es-ES_tradnl" i="1" noProof="0" dirty="0"/>
              <a:t>¿Hay preguntas o alguien necesita una aclaración?</a:t>
            </a:r>
          </a:p>
        </p:txBody>
      </p:sp>
      <p:sp>
        <p:nvSpPr>
          <p:cNvPr id="6" name="Slide Image Placeholder 5">
            <a:extLst>
              <a:ext uri="{FF2B5EF4-FFF2-40B4-BE49-F238E27FC236}">
                <a16:creationId xmlns:a16="http://schemas.microsoft.com/office/drawing/2014/main" id="{673EFCF8-58B9-A8A1-4408-63855D98023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E427858-0DE7-3377-1254-5DAEDDF4CB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60</a:t>
            </a:fld>
            <a:endParaRPr lang="en-US" sz="1200" dirty="0">
              <a:latin typeface="+mn-lt"/>
            </a:endParaRPr>
          </a:p>
        </p:txBody>
      </p:sp>
    </p:spTree>
    <p:extLst>
      <p:ext uri="{BB962C8B-B14F-4D97-AF65-F5344CB8AC3E}">
        <p14:creationId xmlns:p14="http://schemas.microsoft.com/office/powerpoint/2010/main" val="134426209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sym typeface="Arial"/>
              </a:rPr>
              <a:t>INTRODUCCIÓN</a:t>
            </a:r>
          </a:p>
          <a:p>
            <a:r>
              <a:rPr lang="es-ES_tradnl" sz="1100" noProof="0" dirty="0">
                <a:sym typeface="Arial"/>
              </a:rPr>
              <a:t>Guíe a los/as participantes a la </a:t>
            </a:r>
            <a:r>
              <a:rPr lang="es-ES_tradnl" sz="1100" b="1" noProof="0" dirty="0">
                <a:sym typeface="Arial"/>
              </a:rPr>
              <a:t>página 85 del Cuaderno de ejercicios: Objetivos de aprendizaje</a:t>
            </a:r>
          </a:p>
          <a:p>
            <a:r>
              <a:rPr lang="es-ES_tradnl" sz="1100" i="1" noProof="0" dirty="0">
                <a:sym typeface="Arial"/>
              </a:rPr>
              <a:t>Ahora nos dedicaremos a repasar los objetivos de aprendizaje (Consultar la </a:t>
            </a:r>
            <a:r>
              <a:rPr lang="es-ES_tradnl" sz="1100" b="1" i="1" noProof="0" dirty="0">
                <a:sym typeface="Arial"/>
              </a:rPr>
              <a:t>página 71 del</a:t>
            </a:r>
            <a:r>
              <a:rPr lang="es-ES_tradnl" sz="1100" i="1" noProof="0" dirty="0">
                <a:sym typeface="Arial"/>
              </a:rPr>
              <a:t> </a:t>
            </a:r>
            <a:r>
              <a:rPr lang="es-ES_tradnl" sz="1100" b="1" i="1" noProof="0" dirty="0">
                <a:sym typeface="Arial"/>
              </a:rPr>
              <a:t>Cuaderno de ejercicios</a:t>
            </a:r>
            <a:r>
              <a:rPr lang="es-ES_tradnl" sz="1100" i="1" noProof="0" dirty="0">
                <a:sym typeface="Arial"/>
              </a:rPr>
              <a:t>) y a reflexionar sobre los logros alcanzados al final de esta formación.</a:t>
            </a:r>
          </a:p>
          <a:p>
            <a:r>
              <a:rPr lang="es-ES_tradnl" sz="1100" i="1" noProof="0" dirty="0">
                <a:sym typeface="Arial"/>
              </a:rPr>
              <a:t>Es posible que para alcanzar todos los objetivos de aprendizaje necesitemos más información, más apoyo del supervisor o más tiempo para poner en práctica lo aprendido.</a:t>
            </a:r>
          </a:p>
          <a:p>
            <a:r>
              <a:rPr lang="es-ES_tradnl" sz="1100" i="1" noProof="0" dirty="0">
                <a:sym typeface="Arial"/>
              </a:rPr>
              <a:t>Piensen en la formación y respondan a las preguntas sobre los objetivos de aprendizaje en su cuaderno de ejercicios.</a:t>
            </a:r>
          </a:p>
          <a:p>
            <a:pPr marL="0" indent="0">
              <a:buNone/>
            </a:pPr>
            <a:endParaRPr lang="es-ES_tradnl" sz="1100" b="1" noProof="0" dirty="0">
              <a:sym typeface="Arial"/>
            </a:endParaRPr>
          </a:p>
          <a:p>
            <a:pPr marL="0" indent="0">
              <a:buNone/>
            </a:pPr>
            <a:r>
              <a:rPr lang="es-ES_tradnl" sz="1100" b="1" noProof="0" dirty="0">
                <a:sym typeface="Arial"/>
              </a:rPr>
              <a:t>ACTIVIDAD INDIVIDUAL (5 minutos)</a:t>
            </a:r>
            <a:endParaRPr lang="es-ES_tradnl" sz="1100" i="1"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s-ES_tradnl" sz="1100"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sz="1100" b="1" noProof="0" dirty="0">
                <a:sym typeface="Arial"/>
              </a:rPr>
              <a:t>DEBATE GENERAL (5 minutos)</a:t>
            </a:r>
          </a:p>
          <a:p>
            <a:r>
              <a:rPr lang="es-ES_tradnl" sz="1100" i="1" dirty="0">
                <a:sym typeface="Arial"/>
              </a:rPr>
              <a:t>¿</a:t>
            </a:r>
            <a:r>
              <a:rPr lang="es-ES_tradnl" sz="1100" i="1" noProof="0" dirty="0">
                <a:sym typeface="Arial"/>
              </a:rPr>
              <a:t>Alguien quiere compartir sus reflexiones?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¿Qué objetivos de aprendizaje requieren que contemos con más información, más tiempo de práctica o más apoyo para alcanzarlos plenamente?</a:t>
            </a:r>
            <a:endParaRPr lang="es-ES_tradnl" sz="1100" i="1" dirty="0">
              <a:sym typeface="Arial"/>
            </a:endParaRPr>
          </a:p>
          <a:p>
            <a:pPr lvl="1"/>
            <a:r>
              <a:rPr lang="es-ES_tradnl" sz="1100" i="1" noProof="0" dirty="0">
                <a:sym typeface="Arial"/>
              </a:rPr>
              <a:t>¿En qué áreas o aspectos de la formación cree que tiene mayor confianza/conocimiento ahora?</a:t>
            </a:r>
          </a:p>
          <a:p>
            <a:endParaRPr lang="es-ES_tradnl" sz="1100" i="1" noProof="0" dirty="0">
              <a:sym typeface="Arial"/>
            </a:endParaRPr>
          </a:p>
          <a:p>
            <a:pPr marL="0" indent="0">
              <a:buNone/>
            </a:pPr>
            <a:r>
              <a:rPr lang="es-ES_tradnl" sz="1100" b="1" noProof="0" dirty="0">
                <a:sym typeface="Arial"/>
              </a:rPr>
              <a:t>INTRODUCCIÓN</a:t>
            </a:r>
          </a:p>
          <a:p>
            <a:r>
              <a:rPr lang="es-ES_tradnl" sz="1100" noProof="0" dirty="0">
                <a:sym typeface="Arial"/>
              </a:rPr>
              <a:t>Continúe en la </a:t>
            </a:r>
            <a:r>
              <a:rPr lang="es-ES_tradnl" sz="1100" b="1" noProof="0" dirty="0">
                <a:sym typeface="Arial"/>
              </a:rPr>
              <a:t>página 85 del Cuaderno de ejercicios: Reflexión</a:t>
            </a:r>
          </a:p>
          <a:p>
            <a:r>
              <a:rPr lang="es-ES_tradnl" sz="1100" i="1" noProof="0" dirty="0">
                <a:sym typeface="Arial"/>
              </a:rPr>
              <a:t>¿Qué ha llamado su atención?</a:t>
            </a:r>
          </a:p>
          <a:p>
            <a:r>
              <a:rPr lang="es-ES_tradnl" sz="1100" i="1" noProof="0" dirty="0">
                <a:sym typeface="Arial"/>
              </a:rPr>
              <a:t>¿Qué ha sido difícil?</a:t>
            </a:r>
          </a:p>
          <a:p>
            <a:r>
              <a:rPr lang="es-ES_tradnl" sz="1100" i="1" noProof="0" dirty="0">
                <a:sym typeface="Arial"/>
              </a:rPr>
              <a:t>¿Sobre qué le gustaría aprender más?</a:t>
            </a:r>
          </a:p>
          <a:p>
            <a:pPr marL="0" indent="0">
              <a:buNone/>
            </a:pPr>
            <a:endParaRPr lang="es-ES_tradnl" sz="1100" noProof="0" dirty="0">
              <a:sym typeface="Arial"/>
            </a:endParaRPr>
          </a:p>
          <a:p>
            <a:pPr marL="0" indent="0">
              <a:buNone/>
            </a:pPr>
            <a:r>
              <a:rPr lang="es-ES_tradnl" sz="1100" b="1" noProof="0" dirty="0">
                <a:sym typeface="Arial"/>
              </a:rPr>
              <a:t>ACTIVIDAD INDIVIDUAL (5 minutos)</a:t>
            </a:r>
          </a:p>
          <a:p>
            <a:pPr marL="0" indent="0">
              <a:buNone/>
            </a:pPr>
            <a:endParaRPr lang="es-ES_tradnl" sz="1100" noProof="0" dirty="0">
              <a:sym typeface="Arial"/>
            </a:endParaRPr>
          </a:p>
          <a:p>
            <a:pPr marL="0" indent="0">
              <a:buNone/>
            </a:pPr>
            <a:r>
              <a:rPr lang="es-ES_tradnl" sz="1100" b="1" noProof="0" dirty="0">
                <a:sym typeface="Arial"/>
              </a:rPr>
              <a:t>DEBATE GENERAL (5 minutos)</a:t>
            </a:r>
          </a:p>
          <a:p>
            <a:r>
              <a:rPr lang="es-ES_tradnl" i="1" noProof="0" dirty="0">
                <a:sym typeface="Arial"/>
              </a:rPr>
              <a:t>¿Alguien quiere compartir sus reflexiones?</a:t>
            </a:r>
          </a:p>
          <a:p>
            <a:pPr lvl="1"/>
            <a:r>
              <a:rPr lang="es-ES_tradnl" i="1" noProof="0" dirty="0">
                <a:sym typeface="Arial"/>
              </a:rPr>
              <a:t>¿Algo que hayan aprendido hoy?</a:t>
            </a:r>
          </a:p>
          <a:p>
            <a:pPr lvl="1"/>
            <a:r>
              <a:rPr lang="es-ES_tradnl" i="1" noProof="0" dirty="0">
                <a:sym typeface="Arial"/>
              </a:rPr>
              <a:t>¿Algún tema sobre el que quieran saber más?</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sz="1100" noProof="0" dirty="0">
              <a:sym typeface="Arial"/>
            </a:endParaRPr>
          </a:p>
        </p:txBody>
      </p:sp>
      <p:sp>
        <p:nvSpPr>
          <p:cNvPr id="6" name="Slide Image Placeholder 5">
            <a:extLst>
              <a:ext uri="{FF2B5EF4-FFF2-40B4-BE49-F238E27FC236}">
                <a16:creationId xmlns:a16="http://schemas.microsoft.com/office/drawing/2014/main" id="{9AF232FF-5847-8D51-BB79-50D9426B38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D75543-B6E6-3986-9883-A7B89A8B8D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61</a:t>
            </a:fld>
            <a:endParaRPr lang="en-US" sz="1200" dirty="0">
              <a:latin typeface="+mn-lt"/>
            </a:endParaRPr>
          </a:p>
        </p:txBody>
      </p:sp>
    </p:spTree>
    <p:extLst>
      <p:ext uri="{BB962C8B-B14F-4D97-AF65-F5344CB8AC3E}">
        <p14:creationId xmlns:p14="http://schemas.microsoft.com/office/powerpoint/2010/main" val="28123468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s-ES_tradnl" b="1" noProof="0" dirty="0">
                <a:sym typeface="Arial"/>
              </a:rPr>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Pídale a los/as participantes que se organicen en dos filas frente a frente. Las filas deben ser iguales (o tan iguales como sea posible).</a:t>
            </a:r>
            <a:endParaRPr lang="es-ES_tradnl" i="1" noProof="0" dirty="0"/>
          </a:p>
          <a:p>
            <a:r>
              <a:rPr lang="es-ES_tradnl" i="1" noProof="0" dirty="0"/>
              <a:t>Ahora haremos un ejercicio que nos ayuda a ser conscientes de nuestra conexión con los/as demás.</a:t>
            </a:r>
          </a:p>
          <a:p>
            <a:r>
              <a:rPr lang="es-ES_tradnl" i="1" noProof="0" dirty="0"/>
              <a:t>A partir de nuestra experiencia en la sesión de hoy, por turnos, le contaremos al grupo algo que nos haya parecido importante/relevante. Por ejemplo:</a:t>
            </a:r>
          </a:p>
          <a:p>
            <a:pPr lvl="1"/>
            <a:r>
              <a:rPr lang="es-ES_tradnl" i="1" noProof="0" dirty="0"/>
              <a:t>Cómo nos sentimos hoy;</a:t>
            </a:r>
          </a:p>
          <a:p>
            <a:pPr lvl="1"/>
            <a:r>
              <a:rPr lang="es-ES_tradnl" i="1" noProof="0" dirty="0"/>
              <a:t>Algo que hayamos aprendido;</a:t>
            </a:r>
          </a:p>
          <a:p>
            <a:pPr lvl="1"/>
            <a:r>
              <a:rPr lang="es-ES_tradnl" i="1" noProof="0" dirty="0"/>
              <a:t>Alguna experiencia agradable/valiosa que hayamos tenido con un/a compañero;</a:t>
            </a:r>
          </a:p>
          <a:p>
            <a:pPr lvl="1"/>
            <a:r>
              <a:rPr lang="es-ES_tradnl" i="1" noProof="0" dirty="0"/>
              <a:t>Podemos decidir qué queremos compartir los demás en total libertad.</a:t>
            </a:r>
          </a:p>
          <a:p>
            <a:r>
              <a:rPr lang="es-ES_tradnl" i="1" noProof="0" dirty="0"/>
              <a:t>Después de compartir nuestras impresiones, caminaremos entre las dos filas:</a:t>
            </a:r>
          </a:p>
          <a:p>
            <a:pPr lvl="1"/>
            <a:r>
              <a:rPr lang="es-ES_tradnl" i="1" noProof="0" dirty="0"/>
              <a:t>Los/as participantes en las dos filas nos extenderán la mano para "chocar los cinco" con nosotros/as.</a:t>
            </a:r>
          </a:p>
          <a:p>
            <a:pPr lvl="1"/>
            <a:r>
              <a:rPr lang="es-ES_tradnl" i="0" noProof="0" dirty="0"/>
              <a:t>Si no es apropiado “chocar los cinco” o tocarse las manos, las personas de la fila pueden tomarse de las manos por encima de la cabeza y sacudirlas o chasquear los dedos o hacer cualquier otro movimiento que resulte apropiado.</a:t>
            </a:r>
          </a:p>
          <a:p>
            <a:r>
              <a:rPr lang="es-ES_tradnl" i="1" noProof="0" dirty="0"/>
              <a:t>Cuando lleguemos al final de la fila, nos ubicaremos en la fila contraria a la que empezamos.</a:t>
            </a:r>
          </a:p>
          <a:p>
            <a:r>
              <a:rPr lang="es-ES_tradnl" i="1" noProof="0" dirty="0"/>
              <a:t>Repetiremos esta dinámica hasta que todos/as lo hayan hecho.</a:t>
            </a:r>
          </a:p>
          <a:p>
            <a:pPr marL="0" indent="0">
              <a:buNone/>
            </a:pPr>
            <a:endParaRPr lang="es-ES_tradnl" noProof="0" dirty="0">
              <a:sym typeface="Arial"/>
            </a:endParaRPr>
          </a:p>
          <a:p>
            <a:pPr marL="0" indent="0">
              <a:buNone/>
            </a:pPr>
            <a:r>
              <a:rPr lang="es-ES_tradnl" b="1" noProof="0" dirty="0">
                <a:sym typeface="Arial"/>
              </a:rPr>
              <a:t>EJERCICIO DE AUTOCUIDADO (</a:t>
            </a:r>
            <a:r>
              <a:rPr lang="es-ES_tradnl" b="1" noProof="0" dirty="0"/>
              <a:t>Con esto nos retiramos, 10 minutos)</a:t>
            </a:r>
          </a:p>
          <a:p>
            <a:r>
              <a:rPr lang="es-ES_tradnl" noProof="0" dirty="0"/>
              <a:t>Haga una demostración para mostrar a los/as participantes la dinámica.</a:t>
            </a:r>
          </a:p>
          <a:p>
            <a:r>
              <a:rPr lang="es-ES_tradnl" noProof="0" dirty="0"/>
              <a:t>Cerciórese de que todos/as los participantes que quieran compartir su experiencia puedan hacerlo y que también puedan caminar entre las filas chocando los cinco con los demás. </a:t>
            </a:r>
          </a:p>
          <a:p>
            <a:r>
              <a:rPr lang="es-ES_tradnl" i="0" noProof="0" dirty="0">
                <a:sym typeface="Arial"/>
              </a:rPr>
              <a:t>Agradezca a los/as participantes su participación </a:t>
            </a:r>
            <a:r>
              <a:rPr lang="es-ES_tradnl" noProof="0" dirty="0"/>
              <a:t>en esta actividad y en esta sesión.</a:t>
            </a:r>
            <a:endParaRPr lang="es-ES_tradnl" noProof="0" dirty="0">
              <a:sym typeface="Arial"/>
            </a:endParaRPr>
          </a:p>
        </p:txBody>
      </p:sp>
      <p:sp>
        <p:nvSpPr>
          <p:cNvPr id="3" name="Slide Image Placeholder 2">
            <a:extLst>
              <a:ext uri="{FF2B5EF4-FFF2-40B4-BE49-F238E27FC236}">
                <a16:creationId xmlns:a16="http://schemas.microsoft.com/office/drawing/2014/main" id="{CB3789E2-22B5-C611-5CDD-005EB73CB20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ECCFA54-AAC0-00FB-B182-A6DBE8E9975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62</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Pueden consultar los objetivos de aprendizaje en </a:t>
            </a:r>
            <a:r>
              <a:rPr lang="es-ES_tradnl" b="1" i="1" noProof="0" dirty="0"/>
              <a:t>la página 71 del Cuaderno de ejercicios: Objetivos de aprendizaje</a:t>
            </a:r>
          </a:p>
          <a:p>
            <a:r>
              <a:rPr lang="es-ES_tradnl" i="1" noProof="0" dirty="0"/>
              <a:t>¿Hay preguntas o alguien necesita una aclaración?</a:t>
            </a:r>
          </a:p>
          <a:p>
            <a:endParaRPr lang="es-ES_tradnl" noProof="0" dirty="0"/>
          </a:p>
          <a:p>
            <a:endParaRPr lang="es-ES_tradnl" noProof="0" dirty="0">
              <a:sym typeface="Calibri"/>
            </a:endParaRPr>
          </a:p>
          <a:p>
            <a:endParaRPr lang="es-ES_tradnl" noProof="0" dirty="0"/>
          </a:p>
        </p:txBody>
      </p:sp>
      <p:sp>
        <p:nvSpPr>
          <p:cNvPr id="3" name="Slide Image Placeholder 2">
            <a:extLst>
              <a:ext uri="{FF2B5EF4-FFF2-40B4-BE49-F238E27FC236}">
                <a16:creationId xmlns:a16="http://schemas.microsoft.com/office/drawing/2014/main" id="{F847226D-91C5-B6A4-E95F-88AB3E3CB14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EF192F2-6C4D-89DB-3452-6CDB4781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2 </a:t>
            </a:r>
            <a:br>
              <a:rPr lang="es-ES_tradnl" b="1" noProof="0" dirty="0"/>
            </a:br>
            <a:r>
              <a:rPr lang="es-ES_tradnl" b="1" noProof="0" dirty="0"/>
              <a:t>DURACIÓN: 0h30</a:t>
            </a:r>
            <a:endParaRPr lang="es-ES_tradnl" i="1" noProof="0" dirty="0"/>
          </a:p>
          <a:p>
            <a:pPr marL="0" indent="0">
              <a:buNone/>
            </a:pPr>
            <a:r>
              <a:rPr lang="es-ES_tradnl" i="1" noProof="0" dirty="0"/>
              <a:t>______________________________________________________________________________</a:t>
            </a:r>
          </a:p>
          <a:p>
            <a:pPr marL="0" indent="0">
              <a:buNone/>
            </a:pPr>
            <a:endParaRPr lang="es-ES_tradnl" i="1" noProof="0" dirty="0"/>
          </a:p>
          <a:p>
            <a:pPr marL="0" indent="0">
              <a:buNone/>
            </a:pPr>
            <a:r>
              <a:rPr lang="es-ES_tradnl" b="1" noProof="0" dirty="0"/>
              <a:t>EXPLICAR</a:t>
            </a:r>
          </a:p>
          <a:p>
            <a:r>
              <a:rPr lang="es-ES_tradnl" i="1" noProof="0" dirty="0"/>
              <a:t>En esta sesión empezaremos viendo cuáles son las necesidades más urgentes a las que los/as asistentes sociales deben responder de forma inmediata.</a:t>
            </a:r>
          </a:p>
        </p:txBody>
      </p:sp>
      <p:sp>
        <p:nvSpPr>
          <p:cNvPr id="6" name="Slide Image Placeholder 5">
            <a:extLst>
              <a:ext uri="{FF2B5EF4-FFF2-40B4-BE49-F238E27FC236}">
                <a16:creationId xmlns:a16="http://schemas.microsoft.com/office/drawing/2014/main" id="{3E87B63B-9E74-C7A5-9FC6-02CD9EBD48B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2E4CD43-C614-55D0-6CFD-DC5369347F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extLst>
      <p:ext uri="{BB962C8B-B14F-4D97-AF65-F5344CB8AC3E}">
        <p14:creationId xmlns:p14="http://schemas.microsoft.com/office/powerpoint/2010/main" val="2751778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t>Haremos un ejercicio en parejas para definir las necesidades más inmediatas</a:t>
            </a:r>
          </a:p>
          <a:p>
            <a:r>
              <a:rPr lang="es-ES_tradnl" noProof="0" dirty="0"/>
              <a:t>Divida a los/as participantes en parejas.</a:t>
            </a:r>
          </a:p>
          <a:p>
            <a:r>
              <a:rPr lang="es-ES_tradnl" noProof="0" dirty="0"/>
              <a:t>Guíe a los/as participantes a la </a:t>
            </a:r>
            <a:r>
              <a:rPr lang="es-ES_tradnl" b="1" noProof="0" dirty="0"/>
              <a:t>página 72 del Cuaderno de ejercicios: Resumen de las necesidades más urgentes</a:t>
            </a:r>
          </a:p>
          <a:p>
            <a:r>
              <a:rPr lang="es-ES_tradnl" i="1" noProof="0" dirty="0"/>
              <a:t>Un/a menor puede tener distintas necesidades urgentes que requieran una respuesta inmediata.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En parejas, conversen y hagan una lista con las necesidades más inmediatas que pueden tener los/as menores.</a:t>
            </a:r>
            <a:endParaRPr lang="es-ES_tradnl" b="1" noProof="0" dirty="0"/>
          </a:p>
          <a:p>
            <a:pPr marL="0" indent="0">
              <a:buNone/>
            </a:pPr>
            <a:endParaRPr lang="es-ES_tradnl" noProof="0" dirty="0"/>
          </a:p>
          <a:p>
            <a:pPr marL="0" indent="0">
              <a:buNone/>
            </a:pPr>
            <a:r>
              <a:rPr lang="es-ES_tradnl" b="1" noProof="0" dirty="0"/>
              <a:t>ACTIVIDAD EN GRUPO (10 minutos)</a:t>
            </a:r>
          </a:p>
          <a:p>
            <a:pPr marL="0" indent="0">
              <a:buNone/>
            </a:pPr>
            <a:endParaRPr lang="es-ES_tradnl" b="1" noProof="0" dirty="0"/>
          </a:p>
          <a:p>
            <a:pPr marL="0" indent="0">
              <a:buNone/>
            </a:pPr>
            <a:r>
              <a:rPr lang="es-ES_tradnl" b="1" noProof="0" dirty="0"/>
              <a:t>DEBATE GENERAL (5 minutos)</a:t>
            </a:r>
            <a:endParaRPr lang="es-ES_tradnl" noProof="0" dirty="0"/>
          </a:p>
          <a:p>
            <a:r>
              <a:rPr lang="es-ES_tradnl" noProof="0" dirty="0"/>
              <a:t>Invite a algunos/as voluntarios/as a compartir su lista de necesidades inmediatas.</a:t>
            </a:r>
          </a:p>
          <a:p>
            <a:r>
              <a:rPr lang="es-ES_tradnl" noProof="0" dirty="0"/>
              <a:t>Propicie un debate breve.</a:t>
            </a:r>
          </a:p>
          <a:p>
            <a:r>
              <a:rPr lang="es-ES_tradnl" noProof="0" dirty="0"/>
              <a:t>Haga un resumen de las respuestas a partir de la guía que se ofrece en la siguiente diapositiva.</a:t>
            </a:r>
          </a:p>
        </p:txBody>
      </p:sp>
      <p:sp>
        <p:nvSpPr>
          <p:cNvPr id="6" name="Slide Image Placeholder 5">
            <a:extLst>
              <a:ext uri="{FF2B5EF4-FFF2-40B4-BE49-F238E27FC236}">
                <a16:creationId xmlns:a16="http://schemas.microsoft.com/office/drawing/2014/main" id="{B1AC1CC1-060B-E5C2-3F91-01D81313AC2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75606C8-BF48-BB13-DEB4-3590976652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extLst>
      <p:ext uri="{BB962C8B-B14F-4D97-AF65-F5344CB8AC3E}">
        <p14:creationId xmlns:p14="http://schemas.microsoft.com/office/powerpoint/2010/main" val="115535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C3EBE-9C1F-2197-254F-B0510132F7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338A9618-6397-4FE1-52D9-E0F7B521E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0205DE64-8A4B-A1D2-9A2D-BB3E1F969BFD}"/>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CA9A10AA-9681-6DF4-8F9D-60307DFC321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3B72961-796C-63D4-FD17-97504CD8035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6667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99C7-E70E-51B4-738C-16DCFEBF362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20B7E61C-070E-2EDD-1F2A-B466FBCF87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E8BD88C-BCFB-2DEF-211E-266602487121}"/>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C8A34CC2-1EA2-CFB9-F843-1016EE05FC1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D969FC8-588D-2E6B-36B7-484BDADF80B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9356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A17F02-98CB-6545-8C07-FB6ABBCFD7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CC8B91E-1F89-2644-01E1-EDBF0C78E8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CC9E6FA1-9C62-5E8B-B4B7-F27E2B38D777}"/>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FFD1C4AE-B9A9-35DC-226A-0B329DA7EB1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C64923C-1C93-EF73-6866-4E3EE26CA2E5}"/>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574465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4008159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1000030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5: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Immediate Support</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4">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687242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C77A0-0660-D84F-E1BF-5676620FDC98}"/>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C141307F-8AC0-0088-7E58-7B7770AD69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A44DA64-5904-42F7-A5E7-E7769C2FA788}"/>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4A6FD5A6-E635-0624-E48D-9A12F3634D9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CF1B080-F79B-ADD0-DA10-40CD8353729C}"/>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61360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1256D-C54C-0884-4D4D-57206FB938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EA27E2A8-14A5-B2B3-F36A-1175821A96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2825B7-AD0A-5209-F780-F45141C453B1}"/>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2B99CFE6-5DA3-0BAA-C02D-9073609B463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742E7E9-3BAB-750E-8954-F09E7D06AE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804906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87F0E-7FCB-6595-A502-E5485931147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E5AFBFE-6AF4-BC7E-CBC5-F5EA301889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15BD7FD-B5FD-492D-C338-0CC2FE1CDD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96E7B1C1-78A7-44A6-D748-90362436D2EA}"/>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6" name="Footer Placeholder 5">
            <a:extLst>
              <a:ext uri="{FF2B5EF4-FFF2-40B4-BE49-F238E27FC236}">
                <a16:creationId xmlns:a16="http://schemas.microsoft.com/office/drawing/2014/main" id="{26239D47-8EEA-76BE-C353-E6D33A3E533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292A2EC-DAE8-B16B-3059-2B9F4CA13760}"/>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4280423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5432-51B1-B6A4-3099-B7E3B0CE87E9}"/>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7DDB39C6-2B84-937A-CF6A-FB3C4832A0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A81657-E598-1A3B-6C5D-5451D7C023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FB3A1806-5E23-B7BF-326B-399A214A9A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4C6EDB-5EB1-6F4E-58AA-0469D0E5D6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C2C0347-0A8B-BCBD-0AB6-C87F64874EF1}"/>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8" name="Footer Placeholder 7">
            <a:extLst>
              <a:ext uri="{FF2B5EF4-FFF2-40B4-BE49-F238E27FC236}">
                <a16:creationId xmlns:a16="http://schemas.microsoft.com/office/drawing/2014/main" id="{E66B817C-3B3C-787B-3AA8-BA014538804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DBF50E97-D396-B854-3F52-998E76B48447}"/>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265653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A8A85-0B28-D505-8545-A55CD6DC9A9E}"/>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53AE18E6-EA88-79FC-D66C-6B81E487AC37}"/>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4" name="Footer Placeholder 3">
            <a:extLst>
              <a:ext uri="{FF2B5EF4-FFF2-40B4-BE49-F238E27FC236}">
                <a16:creationId xmlns:a16="http://schemas.microsoft.com/office/drawing/2014/main" id="{B1541F81-3BBF-83F5-ACD8-AE83498FFA0D}"/>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84C42C4-A452-1C1A-0AF6-DEE79AAA23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620170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E56B9-7616-939C-C50D-A5F6D7B26853}"/>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3" name="Footer Placeholder 2">
            <a:extLst>
              <a:ext uri="{FF2B5EF4-FFF2-40B4-BE49-F238E27FC236}">
                <a16:creationId xmlns:a16="http://schemas.microsoft.com/office/drawing/2014/main" id="{A85D0FEE-605E-B5E2-56D0-862F1F4E0F70}"/>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07E26044-21FE-9E59-0D5A-AD238E7EB05A}"/>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5885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8044-5EBF-09FB-3E80-45B701B6F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E893B85C-6F55-1FFF-BB61-6B3878B060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3BDAF51F-0512-C9A5-7F25-29CD27D11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92E10-A256-EF68-8C7C-178F5BDF4390}"/>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6" name="Footer Placeholder 5">
            <a:extLst>
              <a:ext uri="{FF2B5EF4-FFF2-40B4-BE49-F238E27FC236}">
                <a16:creationId xmlns:a16="http://schemas.microsoft.com/office/drawing/2014/main" id="{2FF45148-FD73-B26A-22BB-8E0E34136AA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4E515FE-6583-3BE2-89BD-A734DA1C835E}"/>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36561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4FA78-4122-B705-9D96-371F6A117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5E5271D-588C-3CBD-2345-4AD52013EA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3FF1AB99-F411-ACBA-8FA7-16ED5D1921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367D02-62D0-D930-44A5-C5749A17558D}"/>
              </a:ext>
            </a:extLst>
          </p:cNvPr>
          <p:cNvSpPr>
            <a:spLocks noGrp="1"/>
          </p:cNvSpPr>
          <p:nvPr>
            <p:ph type="dt" sz="half" idx="10"/>
          </p:nvPr>
        </p:nvSpPr>
        <p:spPr/>
        <p:txBody>
          <a:bodyPr/>
          <a:lstStyle/>
          <a:p>
            <a:fld id="{D4746D0E-0360-4A2E-AB9B-057A95332299}" type="datetimeFigureOut">
              <a:rPr lang="en-BE" smtClean="0"/>
              <a:t>05/04/2023</a:t>
            </a:fld>
            <a:endParaRPr lang="en-BE"/>
          </a:p>
        </p:txBody>
      </p:sp>
      <p:sp>
        <p:nvSpPr>
          <p:cNvPr id="6" name="Footer Placeholder 5">
            <a:extLst>
              <a:ext uri="{FF2B5EF4-FFF2-40B4-BE49-F238E27FC236}">
                <a16:creationId xmlns:a16="http://schemas.microsoft.com/office/drawing/2014/main" id="{3256600D-4FF9-7B17-1531-ECE2DD17F04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C2F6288-4DE0-C368-369D-F52F56EAF6D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378355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5DB5DB-877A-708B-28C9-142394124A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BE"/>
          </a:p>
        </p:txBody>
      </p:sp>
      <p:sp>
        <p:nvSpPr>
          <p:cNvPr id="3" name="Text Placeholder 2">
            <a:extLst>
              <a:ext uri="{FF2B5EF4-FFF2-40B4-BE49-F238E27FC236}">
                <a16:creationId xmlns:a16="http://schemas.microsoft.com/office/drawing/2014/main" id="{480A2171-B6E6-8EB0-74E2-45BD47BA3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BE"/>
          </a:p>
        </p:txBody>
      </p:sp>
      <p:sp>
        <p:nvSpPr>
          <p:cNvPr id="4" name="Date Placeholder 3">
            <a:extLst>
              <a:ext uri="{FF2B5EF4-FFF2-40B4-BE49-F238E27FC236}">
                <a16:creationId xmlns:a16="http://schemas.microsoft.com/office/drawing/2014/main" id="{DCE8A6C4-9D34-7B6A-F583-9CD0C30DD0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46D0E-0360-4A2E-AB9B-057A95332299}" type="datetimeFigureOut">
              <a:rPr lang="en-BE" smtClean="0"/>
              <a:t>05/04/2023</a:t>
            </a:fld>
            <a:endParaRPr lang="en-BE"/>
          </a:p>
        </p:txBody>
      </p:sp>
      <p:sp>
        <p:nvSpPr>
          <p:cNvPr id="5" name="Footer Placeholder 4">
            <a:extLst>
              <a:ext uri="{FF2B5EF4-FFF2-40B4-BE49-F238E27FC236}">
                <a16:creationId xmlns:a16="http://schemas.microsoft.com/office/drawing/2014/main" id="{479E42A3-7E7B-F781-49F3-2783F4DC5C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F1BB2A89-DA81-5458-3834-1823DFACB3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F95EB-1C89-4169-BA73-088B57E50590}" type="slidenum">
              <a:rPr lang="en-BE" smtClean="0"/>
              <a:t>‹#›</a:t>
            </a:fld>
            <a:endParaRPr lang="en-BE"/>
          </a:p>
        </p:txBody>
      </p:sp>
    </p:spTree>
    <p:extLst>
      <p:ext uri="{BB962C8B-B14F-4D97-AF65-F5344CB8AC3E}">
        <p14:creationId xmlns:p14="http://schemas.microsoft.com/office/powerpoint/2010/main" val="369329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1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5.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37.xml"/><Relationship Id="rId1" Type="http://schemas.openxmlformats.org/officeDocument/2006/relationships/slideLayout" Target="../slideLayouts/slideLayout1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5.xml"/><Relationship Id="rId1" Type="http://schemas.openxmlformats.org/officeDocument/2006/relationships/slideLayout" Target="../slideLayouts/slideLayout14.xml"/><Relationship Id="rId4" Type="http://schemas.openxmlformats.org/officeDocument/2006/relationships/image" Target="../media/image30.sv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7.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32.sv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14.xml"/><Relationship Id="rId4" Type="http://schemas.openxmlformats.org/officeDocument/2006/relationships/image" Target="../media/image34.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52.xml"/><Relationship Id="rId1" Type="http://schemas.openxmlformats.org/officeDocument/2006/relationships/slideLayout" Target="../slideLayouts/slideLayout14.xml"/><Relationship Id="rId4" Type="http://schemas.openxmlformats.org/officeDocument/2006/relationships/image" Target="../media/image37.sv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56.xml"/><Relationship Id="rId1" Type="http://schemas.openxmlformats.org/officeDocument/2006/relationships/slideLayout" Target="../slideLayouts/slideLayout1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39.sv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4EB8EDB-F9AC-3DB0-E242-B5DC6D2FD463}"/>
              </a:ext>
            </a:extLst>
          </p:cNvPr>
          <p:cNvSpPr txBox="1"/>
          <p:nvPr/>
        </p:nvSpPr>
        <p:spPr>
          <a:xfrm>
            <a:off x="851850" y="1347228"/>
            <a:ext cx="5140411" cy="2616101"/>
          </a:xfrm>
          <a:prstGeom prst="rect">
            <a:avLst/>
          </a:prstGeom>
          <a:noFill/>
        </p:spPr>
        <p:txBody>
          <a:bodyPr wrap="square" rtlCol="0">
            <a:spAutoFit/>
          </a:bodyPr>
          <a:lstStyle/>
          <a:p>
            <a:r>
              <a:rPr lang="es-ES_tradnl" sz="5400" b="1" dirty="0">
                <a:solidFill>
                  <a:schemeClr val="accent4">
                    <a:lumMod val="75000"/>
                  </a:schemeClr>
                </a:solidFill>
                <a:latin typeface="Garamond" panose="02020404030301010803" pitchFamily="18" charset="0"/>
              </a:rPr>
              <a:t>Apoyo inmediato</a:t>
            </a:r>
          </a:p>
          <a:p>
            <a:endParaRPr lang="es-ES_tradnl" sz="2800" b="1" spc="300" dirty="0">
              <a:solidFill>
                <a:schemeClr val="accent4">
                  <a:lumMod val="75000"/>
                </a:schemeClr>
              </a:solidFill>
              <a:latin typeface="Garamond" panose="02020404030301010803" pitchFamily="18" charset="0"/>
            </a:endParaRPr>
          </a:p>
          <a:p>
            <a:r>
              <a:rPr lang="es-ES_tradnl" sz="2800" b="1" spc="300" dirty="0">
                <a:solidFill>
                  <a:schemeClr val="accent4">
                    <a:lumMod val="75000"/>
                  </a:schemeClr>
                </a:solidFill>
                <a:latin typeface="Garamond" panose="02020404030301010803" pitchFamily="18" charset="0"/>
              </a:rPr>
              <a:t>NIVEL 1 MÓDULO 5</a:t>
            </a:r>
          </a:p>
        </p:txBody>
      </p:sp>
      <p:pic>
        <p:nvPicPr>
          <p:cNvPr id="20" name="Picture 19" descr="Logo&#10;&#10;Description automatically generated">
            <a:extLst>
              <a:ext uri="{FF2B5EF4-FFF2-40B4-BE49-F238E27FC236}">
                <a16:creationId xmlns:a16="http://schemas.microsoft.com/office/drawing/2014/main" id="{65BA390B-EF0E-B060-8396-F185B2035A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21" name="Picture 20" descr="Text&#10;&#10;Description automatically generated">
            <a:extLst>
              <a:ext uri="{FF2B5EF4-FFF2-40B4-BE49-F238E27FC236}">
                <a16:creationId xmlns:a16="http://schemas.microsoft.com/office/drawing/2014/main" id="{47D23D5D-150E-B96C-B06E-2075646897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grpSp>
        <p:nvGrpSpPr>
          <p:cNvPr id="2" name="Group 1">
            <a:extLst>
              <a:ext uri="{FF2B5EF4-FFF2-40B4-BE49-F238E27FC236}">
                <a16:creationId xmlns:a16="http://schemas.microsoft.com/office/drawing/2014/main" id="{5227E779-2832-7301-8EE3-967BE2E098BA}"/>
              </a:ext>
            </a:extLst>
          </p:cNvPr>
          <p:cNvGrpSpPr/>
          <p:nvPr/>
        </p:nvGrpSpPr>
        <p:grpSpPr>
          <a:xfrm>
            <a:off x="6596435" y="1550461"/>
            <a:ext cx="4536237" cy="3910539"/>
            <a:chOff x="3953025" y="4853556"/>
            <a:chExt cx="860835" cy="742097"/>
          </a:xfrm>
        </p:grpSpPr>
        <p:sp>
          <p:nvSpPr>
            <p:cNvPr id="4" name="Hexagon 3">
              <a:extLst>
                <a:ext uri="{FF2B5EF4-FFF2-40B4-BE49-F238E27FC236}">
                  <a16:creationId xmlns:a16="http://schemas.microsoft.com/office/drawing/2014/main" id="{FDE4AFF1-CAC0-AB58-77F7-019852F6FA40}"/>
                </a:ext>
              </a:extLst>
            </p:cNvPr>
            <p:cNvSpPr/>
            <p:nvPr/>
          </p:nvSpPr>
          <p:spPr>
            <a:xfrm rot="1782986">
              <a:off x="3953025" y="4853556"/>
              <a:ext cx="860835" cy="742097"/>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nvGrpSpPr>
            <p:cNvPr id="5" name="Group 4">
              <a:extLst>
                <a:ext uri="{FF2B5EF4-FFF2-40B4-BE49-F238E27FC236}">
                  <a16:creationId xmlns:a16="http://schemas.microsoft.com/office/drawing/2014/main" id="{129D60A3-940B-40CD-A1BD-ACFFB276A41B}"/>
                </a:ext>
              </a:extLst>
            </p:cNvPr>
            <p:cNvGrpSpPr/>
            <p:nvPr/>
          </p:nvGrpSpPr>
          <p:grpSpPr>
            <a:xfrm>
              <a:off x="4220634" y="5014501"/>
              <a:ext cx="341184" cy="434073"/>
              <a:chOff x="6583595" y="3385093"/>
              <a:chExt cx="936987" cy="1192085"/>
            </a:xfrm>
          </p:grpSpPr>
          <p:grpSp>
            <p:nvGrpSpPr>
              <p:cNvPr id="8" name="Group 7">
                <a:extLst>
                  <a:ext uri="{FF2B5EF4-FFF2-40B4-BE49-F238E27FC236}">
                    <a16:creationId xmlns:a16="http://schemas.microsoft.com/office/drawing/2014/main" id="{4CE9111E-A729-5386-5F97-65C21F22E1A5}"/>
                  </a:ext>
                </a:extLst>
              </p:cNvPr>
              <p:cNvGrpSpPr/>
              <p:nvPr/>
            </p:nvGrpSpPr>
            <p:grpSpPr>
              <a:xfrm>
                <a:off x="6583595" y="3385093"/>
                <a:ext cx="936987" cy="1121072"/>
                <a:chOff x="2780231" y="3039417"/>
                <a:chExt cx="1162307" cy="1390660"/>
              </a:xfrm>
            </p:grpSpPr>
            <p:sp>
              <p:nvSpPr>
                <p:cNvPr id="10" name="Rectangle 9">
                  <a:extLst>
                    <a:ext uri="{FF2B5EF4-FFF2-40B4-BE49-F238E27FC236}">
                      <a16:creationId xmlns:a16="http://schemas.microsoft.com/office/drawing/2014/main" id="{67CA675F-173A-9B10-F959-129ECF44128E}"/>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1" name="Flowchart: Stored Data 10">
                  <a:extLst>
                    <a:ext uri="{FF2B5EF4-FFF2-40B4-BE49-F238E27FC236}">
                      <a16:creationId xmlns:a16="http://schemas.microsoft.com/office/drawing/2014/main" id="{965645CF-86CD-F0EF-E287-583CD7BB32D8}"/>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2" name="Flowchart: Stored Data 11">
                  <a:extLst>
                    <a:ext uri="{FF2B5EF4-FFF2-40B4-BE49-F238E27FC236}">
                      <a16:creationId xmlns:a16="http://schemas.microsoft.com/office/drawing/2014/main" id="{D245DBD3-E100-7084-99BC-DD53B2E6027B}"/>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3" name="Rectangle 12">
                  <a:extLst>
                    <a:ext uri="{FF2B5EF4-FFF2-40B4-BE49-F238E27FC236}">
                      <a16:creationId xmlns:a16="http://schemas.microsoft.com/office/drawing/2014/main" id="{7673AC98-C62C-2237-AA2A-419FC74842C5}"/>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4" name="Isosceles Triangle 13">
                  <a:extLst>
                    <a:ext uri="{FF2B5EF4-FFF2-40B4-BE49-F238E27FC236}">
                      <a16:creationId xmlns:a16="http://schemas.microsoft.com/office/drawing/2014/main" id="{CA00D260-3AB2-703F-0B58-B4CA515ED2BB}"/>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
            <p:nvSpPr>
              <p:cNvPr id="9" name="Plus Sign 8">
                <a:extLst>
                  <a:ext uri="{FF2B5EF4-FFF2-40B4-BE49-F238E27FC236}">
                    <a16:creationId xmlns:a16="http://schemas.microsoft.com/office/drawing/2014/main" id="{07ED928F-88E6-A0E4-053D-B4C6638BD3DE}"/>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r>
              <a:rPr lang="es-ES_tradnl" dirty="0"/>
              <a:t>Necesidades inmediatas de un/a menor</a:t>
            </a:r>
          </a:p>
        </p:txBody>
      </p:sp>
      <p:graphicFrame>
        <p:nvGraphicFramePr>
          <p:cNvPr id="11" name="Diagram 10">
            <a:extLst>
              <a:ext uri="{FF2B5EF4-FFF2-40B4-BE49-F238E27FC236}">
                <a16:creationId xmlns:a16="http://schemas.microsoft.com/office/drawing/2014/main" id="{755CFA17-2CDA-DBB1-A078-02B4CA9D7477}"/>
              </a:ext>
            </a:extLst>
          </p:cNvPr>
          <p:cNvGraphicFramePr/>
          <p:nvPr>
            <p:extLst>
              <p:ext uri="{D42A27DB-BD31-4B8C-83A1-F6EECF244321}">
                <p14:modId xmlns:p14="http://schemas.microsoft.com/office/powerpoint/2010/main" val="2026795807"/>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1">
            <a:extLst>
              <a:ext uri="{FF2B5EF4-FFF2-40B4-BE49-F238E27FC236}">
                <a16:creationId xmlns:a16="http://schemas.microsoft.com/office/drawing/2014/main" id="{56B7C3F2-3D22-B1EA-3993-17035E32B4E2}"/>
              </a:ext>
            </a:extLst>
          </p:cNvPr>
          <p:cNvGrpSpPr/>
          <p:nvPr/>
        </p:nvGrpSpPr>
        <p:grpSpPr>
          <a:xfrm>
            <a:off x="5716678" y="3272916"/>
            <a:ext cx="643719" cy="1490140"/>
            <a:chOff x="8155842" y="2175314"/>
            <a:chExt cx="1334607" cy="3089473"/>
          </a:xfrm>
          <a:solidFill>
            <a:schemeClr val="accent4">
              <a:lumMod val="75000"/>
            </a:schemeClr>
          </a:solidFill>
        </p:grpSpPr>
        <p:sp>
          <p:nvSpPr>
            <p:cNvPr id="4" name="Round Same Side Corner Rectangle 3">
              <a:extLst>
                <a:ext uri="{FF2B5EF4-FFF2-40B4-BE49-F238E27FC236}">
                  <a16:creationId xmlns:a16="http://schemas.microsoft.com/office/drawing/2014/main" id="{73E0F7C3-805C-FFA8-E86B-75AFFA250A0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E3CD0EC2-58D1-9ECB-CDA9-21C2CADF0CE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39275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ectangle 116">
            <a:extLst>
              <a:ext uri="{FF2B5EF4-FFF2-40B4-BE49-F238E27FC236}">
                <a16:creationId xmlns:a16="http://schemas.microsoft.com/office/drawing/2014/main" id="{97AD229C-22AA-7098-BDC1-264288E23B6D}"/>
              </a:ext>
            </a:extLst>
          </p:cNvPr>
          <p:cNvSpPr/>
          <p:nvPr/>
        </p:nvSpPr>
        <p:spPr>
          <a:xfrm>
            <a:off x="6230439" y="3982231"/>
            <a:ext cx="5549183" cy="920516"/>
          </a:xfrm>
          <a:prstGeom prst="rect">
            <a:avLst/>
          </a:prstGeom>
          <a:solidFill>
            <a:schemeClr val="accent6">
              <a:lumMod val="20000"/>
              <a:lumOff val="80000"/>
            </a:schemeClr>
          </a:solidFill>
          <a:ln w="38100">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endParaRPr lang="es-ES_tradnl" sz="1400">
              <a:solidFill>
                <a:schemeClr val="tx1"/>
              </a:solidFill>
              <a:latin typeface="Arial" panose="020B0604020202020204" pitchFamily="34" charset="0"/>
              <a:cs typeface="Arial" panose="020B0604020202020204" pitchFamily="34" charset="0"/>
            </a:endParaRPr>
          </a:p>
        </p:txBody>
      </p:sp>
      <p:sp>
        <p:nvSpPr>
          <p:cNvPr id="119" name="Oval 118">
            <a:extLst>
              <a:ext uri="{FF2B5EF4-FFF2-40B4-BE49-F238E27FC236}">
                <a16:creationId xmlns:a16="http://schemas.microsoft.com/office/drawing/2014/main" id="{3C4B4A31-624D-C842-7C5E-A7F16F9D22EC}"/>
              </a:ext>
            </a:extLst>
          </p:cNvPr>
          <p:cNvSpPr/>
          <p:nvPr/>
        </p:nvSpPr>
        <p:spPr>
          <a:xfrm>
            <a:off x="6834086" y="3706748"/>
            <a:ext cx="1430561" cy="1401199"/>
          </a:xfrm>
          <a:prstGeom prst="ellipse">
            <a:avLst/>
          </a:prstGeom>
          <a:solidFill>
            <a:schemeClr val="accent6">
              <a:lumMod val="20000"/>
              <a:lumOff val="80000"/>
            </a:schemeClr>
          </a:solidFill>
          <a:ln w="38100">
            <a:solidFill>
              <a:schemeClr val="accent6">
                <a:lumMod val="60000"/>
                <a:lumOff val="40000"/>
              </a:schemeClr>
            </a:solidFill>
            <a:prstDash val="dash"/>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9" name="Rectangle 98">
            <a:extLst>
              <a:ext uri="{FF2B5EF4-FFF2-40B4-BE49-F238E27FC236}">
                <a16:creationId xmlns:a16="http://schemas.microsoft.com/office/drawing/2014/main" id="{791B9B94-2A7D-53BC-E211-70D18484A245}"/>
              </a:ext>
            </a:extLst>
          </p:cNvPr>
          <p:cNvSpPr/>
          <p:nvPr/>
        </p:nvSpPr>
        <p:spPr>
          <a:xfrm>
            <a:off x="445758" y="3982231"/>
            <a:ext cx="5549183" cy="920516"/>
          </a:xfrm>
          <a:prstGeom prst="rect">
            <a:avLst/>
          </a:prstGeom>
          <a:solidFill>
            <a:schemeClr val="accent4">
              <a:lumMod val="40000"/>
              <a:lumOff val="6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r>
              <a:rPr lang="es-ES_tradnl" sz="1400" dirty="0">
                <a:solidFill>
                  <a:schemeClr val="tx1"/>
                </a:solidFill>
                <a:latin typeface="Arial" panose="020B0604020202020204" pitchFamily="34" charset="0"/>
                <a:cs typeface="Arial" panose="020B0604020202020204" pitchFamily="34" charset="0"/>
              </a:rPr>
              <a:t>Comida, agua, ropa, </a:t>
            </a:r>
          </a:p>
          <a:p>
            <a:pPr lvl="5"/>
            <a:r>
              <a:rPr lang="es-ES_tradnl" sz="1400" dirty="0">
                <a:solidFill>
                  <a:schemeClr val="tx1"/>
                </a:solidFill>
                <a:latin typeface="Arial" panose="020B0604020202020204" pitchFamily="34" charset="0"/>
                <a:cs typeface="Arial" panose="020B0604020202020204" pitchFamily="34" charset="0"/>
              </a:rPr>
              <a:t>refugio y/o vivienda, sueño y/o descanso</a:t>
            </a:r>
          </a:p>
        </p:txBody>
      </p:sp>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lstStyle/>
          <a:p>
            <a:r>
              <a:rPr lang="es-ES_tradnl"/>
              <a:t>Necesidades básicas multidimensionales</a:t>
            </a:r>
          </a:p>
        </p:txBody>
      </p:sp>
      <p:cxnSp>
        <p:nvCxnSpPr>
          <p:cNvPr id="59" name="Straight Connector 58">
            <a:extLst>
              <a:ext uri="{FF2B5EF4-FFF2-40B4-BE49-F238E27FC236}">
                <a16:creationId xmlns:a16="http://schemas.microsoft.com/office/drawing/2014/main" id="{1FEEFAC9-63C2-7A63-D643-7DAD03528B84}"/>
              </a:ext>
            </a:extLst>
          </p:cNvPr>
          <p:cNvCxnSpPr/>
          <p:nvPr/>
        </p:nvCxnSpPr>
        <p:spPr>
          <a:xfrm>
            <a:off x="6903374" y="3240619"/>
            <a:ext cx="0" cy="1396031"/>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7AB8899-6FF8-79AA-7DB4-872EFE2A342D}"/>
              </a:ext>
            </a:extLst>
          </p:cNvPr>
          <p:cNvCxnSpPr>
            <a:cxnSpLocks/>
          </p:cNvCxnSpPr>
          <p:nvPr/>
        </p:nvCxnSpPr>
        <p:spPr>
          <a:xfrm>
            <a:off x="7160549" y="3938634"/>
            <a:ext cx="0" cy="54973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2C5BCEC-E745-D1A6-2B51-FB2CD593F8F3}"/>
              </a:ext>
            </a:extLst>
          </p:cNvPr>
          <p:cNvCxnSpPr>
            <a:cxnSpLocks/>
          </p:cNvCxnSpPr>
          <p:nvPr/>
        </p:nvCxnSpPr>
        <p:spPr>
          <a:xfrm>
            <a:off x="8361959" y="1816242"/>
            <a:ext cx="0" cy="612063"/>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3B02B6C-ADC3-E74B-E6F1-921FB56DF118}"/>
              </a:ext>
            </a:extLst>
          </p:cNvPr>
          <p:cNvCxnSpPr>
            <a:cxnSpLocks/>
          </p:cNvCxnSpPr>
          <p:nvPr/>
        </p:nvCxnSpPr>
        <p:spPr>
          <a:xfrm>
            <a:off x="8647710" y="1667956"/>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92C1297-8A77-B09B-8F45-273AB954FB71}"/>
              </a:ext>
            </a:extLst>
          </p:cNvPr>
          <p:cNvCxnSpPr>
            <a:cxnSpLocks/>
          </p:cNvCxnSpPr>
          <p:nvPr/>
        </p:nvCxnSpPr>
        <p:spPr>
          <a:xfrm>
            <a:off x="9265870" y="3430005"/>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A296013-3F32-4779-C2DE-6E4D3025B414}"/>
              </a:ext>
            </a:extLst>
          </p:cNvPr>
          <p:cNvCxnSpPr>
            <a:cxnSpLocks/>
          </p:cNvCxnSpPr>
          <p:nvPr/>
        </p:nvCxnSpPr>
        <p:spPr>
          <a:xfrm>
            <a:off x="10134587" y="1545459"/>
            <a:ext cx="0" cy="30335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B80DF08-EF71-ADC2-2887-C7FB2F729DED}"/>
              </a:ext>
            </a:extLst>
          </p:cNvPr>
          <p:cNvCxnSpPr>
            <a:cxnSpLocks/>
          </p:cNvCxnSpPr>
          <p:nvPr/>
        </p:nvCxnSpPr>
        <p:spPr>
          <a:xfrm>
            <a:off x="10702664" y="1468892"/>
            <a:ext cx="0" cy="515918"/>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CC17070-0097-7286-63A7-07ADCBDBDD44}"/>
              </a:ext>
            </a:extLst>
          </p:cNvPr>
          <p:cNvCxnSpPr>
            <a:cxnSpLocks/>
          </p:cNvCxnSpPr>
          <p:nvPr/>
        </p:nvCxnSpPr>
        <p:spPr>
          <a:xfrm>
            <a:off x="9447665" y="3258711"/>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C9A15B6F-5EC1-A2C0-517E-78FC5E2AB74C}"/>
              </a:ext>
            </a:extLst>
          </p:cNvPr>
          <p:cNvGrpSpPr/>
          <p:nvPr/>
        </p:nvGrpSpPr>
        <p:grpSpPr>
          <a:xfrm>
            <a:off x="1049405" y="3706748"/>
            <a:ext cx="1430561" cy="1401199"/>
            <a:chOff x="1611464" y="3581237"/>
            <a:chExt cx="1853558" cy="1815514"/>
          </a:xfrm>
        </p:grpSpPr>
        <p:sp>
          <p:nvSpPr>
            <p:cNvPr id="76" name="Oval 75">
              <a:extLst>
                <a:ext uri="{FF2B5EF4-FFF2-40B4-BE49-F238E27FC236}">
                  <a16:creationId xmlns:a16="http://schemas.microsoft.com/office/drawing/2014/main" id="{44EF98A0-D2AA-BCF9-00E2-4B80F02F7B20}"/>
                </a:ext>
              </a:extLst>
            </p:cNvPr>
            <p:cNvSpPr/>
            <p:nvPr/>
          </p:nvSpPr>
          <p:spPr>
            <a:xfrm>
              <a:off x="1611464"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77" name="Oval 4">
              <a:extLst>
                <a:ext uri="{FF2B5EF4-FFF2-40B4-BE49-F238E27FC236}">
                  <a16:creationId xmlns:a16="http://schemas.microsoft.com/office/drawing/2014/main" id="{2653B602-547C-50E6-ED6B-3C3021C5930F}"/>
                </a:ext>
              </a:extLst>
            </p:cNvPr>
            <p:cNvSpPr txBox="1"/>
            <p:nvPr/>
          </p:nvSpPr>
          <p:spPr>
            <a:xfrm>
              <a:off x="1882911"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s-ES_tradnl" sz="1300" kern="1200" dirty="0">
                  <a:latin typeface="Arial" panose="020B0604020202020204" pitchFamily="34" charset="0"/>
                  <a:cs typeface="Arial" panose="020B0604020202020204" pitchFamily="34" charset="0"/>
                </a:rPr>
                <a:t>Necesidades básicas</a:t>
              </a:r>
            </a:p>
          </p:txBody>
        </p:sp>
      </p:grpSp>
      <p:grpSp>
        <p:nvGrpSpPr>
          <p:cNvPr id="86" name="Group 85">
            <a:extLst>
              <a:ext uri="{FF2B5EF4-FFF2-40B4-BE49-F238E27FC236}">
                <a16:creationId xmlns:a16="http://schemas.microsoft.com/office/drawing/2014/main" id="{98DA499F-52B3-0482-7BE1-85A9B59F2955}"/>
              </a:ext>
            </a:extLst>
          </p:cNvPr>
          <p:cNvGrpSpPr/>
          <p:nvPr/>
        </p:nvGrpSpPr>
        <p:grpSpPr>
          <a:xfrm>
            <a:off x="1879055" y="1682015"/>
            <a:ext cx="1318928" cy="1291854"/>
            <a:chOff x="2839501" y="-198273"/>
            <a:chExt cx="1853558" cy="1815514"/>
          </a:xfrm>
        </p:grpSpPr>
        <p:sp>
          <p:nvSpPr>
            <p:cNvPr id="87" name="Oval 86">
              <a:extLst>
                <a:ext uri="{FF2B5EF4-FFF2-40B4-BE49-F238E27FC236}">
                  <a16:creationId xmlns:a16="http://schemas.microsoft.com/office/drawing/2014/main" id="{3C104A98-4FCE-D940-85DB-F39C32726939}"/>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88" name="Oval 4">
              <a:extLst>
                <a:ext uri="{FF2B5EF4-FFF2-40B4-BE49-F238E27FC236}">
                  <a16:creationId xmlns:a16="http://schemas.microsoft.com/office/drawing/2014/main" id="{9EC7FAA1-A975-D6C2-D4A6-0336654C66B7}"/>
                </a:ext>
              </a:extLst>
            </p:cNvPr>
            <p:cNvSpPr txBox="1"/>
            <p:nvPr/>
          </p:nvSpPr>
          <p:spPr>
            <a:xfrm>
              <a:off x="3110948" y="6760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s-ES_tradnl" sz="1200" kern="1200" dirty="0">
                  <a:latin typeface="Arial" panose="020B0604020202020204" pitchFamily="34" charset="0"/>
                  <a:cs typeface="Arial" panose="020B0604020202020204" pitchFamily="34" charset="0"/>
                </a:rPr>
                <a:t>Protección / seguridad</a:t>
              </a:r>
            </a:p>
          </p:txBody>
        </p:sp>
      </p:grpSp>
      <p:grpSp>
        <p:nvGrpSpPr>
          <p:cNvPr id="89" name="Group 88">
            <a:extLst>
              <a:ext uri="{FF2B5EF4-FFF2-40B4-BE49-F238E27FC236}">
                <a16:creationId xmlns:a16="http://schemas.microsoft.com/office/drawing/2014/main" id="{8259318C-7B63-B47A-FF4E-9A971034FBBC}"/>
              </a:ext>
            </a:extLst>
          </p:cNvPr>
          <p:cNvGrpSpPr/>
          <p:nvPr/>
        </p:nvGrpSpPr>
        <p:grpSpPr>
          <a:xfrm>
            <a:off x="4676013" y="1682015"/>
            <a:ext cx="1318928" cy="1291854"/>
            <a:chOff x="4826508" y="1245371"/>
            <a:chExt cx="1853558" cy="1815514"/>
          </a:xfrm>
        </p:grpSpPr>
        <p:sp>
          <p:nvSpPr>
            <p:cNvPr id="90" name="Oval 89">
              <a:extLst>
                <a:ext uri="{FF2B5EF4-FFF2-40B4-BE49-F238E27FC236}">
                  <a16:creationId xmlns:a16="http://schemas.microsoft.com/office/drawing/2014/main" id="{07095647-E92F-58B6-477D-2B466AFAACD7}"/>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1" name="Oval 6">
              <a:extLst>
                <a:ext uri="{FF2B5EF4-FFF2-40B4-BE49-F238E27FC236}">
                  <a16:creationId xmlns:a16="http://schemas.microsoft.com/office/drawing/2014/main" id="{DA6FD170-DC70-500F-8EB1-2627B0FCE4BD}"/>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kern="1200">
                  <a:latin typeface="Arial" panose="020B0604020202020204" pitchFamily="34" charset="0"/>
                  <a:cs typeface="Arial" panose="020B0604020202020204" pitchFamily="34" charset="0"/>
                </a:rPr>
                <a:t>Salud mental</a:t>
              </a:r>
            </a:p>
          </p:txBody>
        </p:sp>
      </p:grpSp>
      <p:grpSp>
        <p:nvGrpSpPr>
          <p:cNvPr id="92" name="Group 91">
            <a:extLst>
              <a:ext uri="{FF2B5EF4-FFF2-40B4-BE49-F238E27FC236}">
                <a16:creationId xmlns:a16="http://schemas.microsoft.com/office/drawing/2014/main" id="{61BB57EB-2E01-9CCD-69AE-B64F27BC2714}"/>
              </a:ext>
            </a:extLst>
          </p:cNvPr>
          <p:cNvGrpSpPr/>
          <p:nvPr/>
        </p:nvGrpSpPr>
        <p:grpSpPr>
          <a:xfrm>
            <a:off x="445758" y="2222312"/>
            <a:ext cx="1318928" cy="1291854"/>
            <a:chOff x="4067539" y="3581237"/>
            <a:chExt cx="1853558" cy="1815514"/>
          </a:xfrm>
        </p:grpSpPr>
        <p:sp>
          <p:nvSpPr>
            <p:cNvPr id="93" name="Oval 92">
              <a:extLst>
                <a:ext uri="{FF2B5EF4-FFF2-40B4-BE49-F238E27FC236}">
                  <a16:creationId xmlns:a16="http://schemas.microsoft.com/office/drawing/2014/main" id="{07E0339F-8261-A04B-7FE1-827B71E49D16}"/>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4" name="Oval 8">
              <a:extLst>
                <a:ext uri="{FF2B5EF4-FFF2-40B4-BE49-F238E27FC236}">
                  <a16:creationId xmlns:a16="http://schemas.microsoft.com/office/drawing/2014/main" id="{DEBE41A3-988A-79EF-8244-A84BBE37C408}"/>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kern="1200" dirty="0">
                  <a:latin typeface="Arial" panose="020B0604020202020204" pitchFamily="34" charset="0"/>
                  <a:cs typeface="Arial" panose="020B0604020202020204" pitchFamily="34" charset="0"/>
                </a:rPr>
                <a:t>Modalidad de acogida</a:t>
              </a:r>
            </a:p>
          </p:txBody>
        </p:sp>
      </p:grpSp>
      <p:grpSp>
        <p:nvGrpSpPr>
          <p:cNvPr id="95" name="Group 94">
            <a:extLst>
              <a:ext uri="{FF2B5EF4-FFF2-40B4-BE49-F238E27FC236}">
                <a16:creationId xmlns:a16="http://schemas.microsoft.com/office/drawing/2014/main" id="{132BA4B4-3E33-67EB-DADE-5EE2F8DA129C}"/>
              </a:ext>
            </a:extLst>
          </p:cNvPr>
          <p:cNvGrpSpPr/>
          <p:nvPr/>
        </p:nvGrpSpPr>
        <p:grpSpPr>
          <a:xfrm>
            <a:off x="3299654" y="2222312"/>
            <a:ext cx="1318928" cy="1291854"/>
            <a:chOff x="852495" y="1245371"/>
            <a:chExt cx="1853558" cy="1815514"/>
          </a:xfrm>
        </p:grpSpPr>
        <p:sp>
          <p:nvSpPr>
            <p:cNvPr id="96" name="Oval 95">
              <a:extLst>
                <a:ext uri="{FF2B5EF4-FFF2-40B4-BE49-F238E27FC236}">
                  <a16:creationId xmlns:a16="http://schemas.microsoft.com/office/drawing/2014/main" id="{AB901A4D-CBE5-2049-B6C1-26A5CE0E556C}"/>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7" name="Oval 10">
              <a:extLst>
                <a:ext uri="{FF2B5EF4-FFF2-40B4-BE49-F238E27FC236}">
                  <a16:creationId xmlns:a16="http://schemas.microsoft.com/office/drawing/2014/main" id="{96842097-DCC0-842A-8AED-F5DA48B7B9C4}"/>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kern="1200">
                  <a:latin typeface="Arial" panose="020B0604020202020204" pitchFamily="34" charset="0"/>
                  <a:cs typeface="Arial" panose="020B0604020202020204" pitchFamily="34" charset="0"/>
                </a:rPr>
                <a:t>Salud física, sexual y reproductiva</a:t>
              </a:r>
            </a:p>
          </p:txBody>
        </p:sp>
      </p:grpSp>
      <p:grpSp>
        <p:nvGrpSpPr>
          <p:cNvPr id="100" name="Group 99">
            <a:extLst>
              <a:ext uri="{FF2B5EF4-FFF2-40B4-BE49-F238E27FC236}">
                <a16:creationId xmlns:a16="http://schemas.microsoft.com/office/drawing/2014/main" id="{40C5ED01-CF02-1DCA-17F5-78F74EFAC8F0}"/>
              </a:ext>
            </a:extLst>
          </p:cNvPr>
          <p:cNvGrpSpPr/>
          <p:nvPr/>
        </p:nvGrpSpPr>
        <p:grpSpPr>
          <a:xfrm>
            <a:off x="6707966" y="4664172"/>
            <a:ext cx="1318928" cy="1291854"/>
            <a:chOff x="4067539" y="3581237"/>
            <a:chExt cx="1853558" cy="1815514"/>
          </a:xfrm>
        </p:grpSpPr>
        <p:sp>
          <p:nvSpPr>
            <p:cNvPr id="101" name="Oval 100">
              <a:extLst>
                <a:ext uri="{FF2B5EF4-FFF2-40B4-BE49-F238E27FC236}">
                  <a16:creationId xmlns:a16="http://schemas.microsoft.com/office/drawing/2014/main" id="{C1B16579-74F7-F5D3-F074-01B5FB6D68B4}"/>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2" name="Oval 8">
              <a:extLst>
                <a:ext uri="{FF2B5EF4-FFF2-40B4-BE49-F238E27FC236}">
                  <a16:creationId xmlns:a16="http://schemas.microsoft.com/office/drawing/2014/main" id="{A0951CBE-88BF-2BB6-2B76-DFFAA65C5B35}"/>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dirty="0">
                  <a:latin typeface="Arial" panose="020B0604020202020204" pitchFamily="34" charset="0"/>
                  <a:cs typeface="Arial" panose="020B0604020202020204" pitchFamily="34" charset="0"/>
                </a:rPr>
                <a:t>M</a:t>
              </a:r>
              <a:r>
                <a:rPr lang="es-ES_tradnl" sz="1200" kern="1200" dirty="0">
                  <a:latin typeface="Arial" panose="020B0604020202020204" pitchFamily="34" charset="0"/>
                  <a:cs typeface="Arial" panose="020B0604020202020204" pitchFamily="34" charset="0"/>
                </a:rPr>
                <a:t>odalidad de acogida</a:t>
              </a:r>
            </a:p>
          </p:txBody>
        </p:sp>
      </p:grpSp>
      <p:grpSp>
        <p:nvGrpSpPr>
          <p:cNvPr id="103" name="Group 102">
            <a:extLst>
              <a:ext uri="{FF2B5EF4-FFF2-40B4-BE49-F238E27FC236}">
                <a16:creationId xmlns:a16="http://schemas.microsoft.com/office/drawing/2014/main" id="{BC5030F9-E261-42F6-E16E-A04B6A3BD9EF}"/>
              </a:ext>
            </a:extLst>
          </p:cNvPr>
          <p:cNvGrpSpPr/>
          <p:nvPr/>
        </p:nvGrpSpPr>
        <p:grpSpPr>
          <a:xfrm>
            <a:off x="7686103" y="2662779"/>
            <a:ext cx="1318928" cy="1291854"/>
            <a:chOff x="2839501" y="-198273"/>
            <a:chExt cx="1853558" cy="1815514"/>
          </a:xfrm>
        </p:grpSpPr>
        <p:sp>
          <p:nvSpPr>
            <p:cNvPr id="104" name="Oval 103">
              <a:extLst>
                <a:ext uri="{FF2B5EF4-FFF2-40B4-BE49-F238E27FC236}">
                  <a16:creationId xmlns:a16="http://schemas.microsoft.com/office/drawing/2014/main" id="{BC326769-C5C6-623C-E40B-9C92607F0C41}"/>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5" name="Oval 4">
              <a:extLst>
                <a:ext uri="{FF2B5EF4-FFF2-40B4-BE49-F238E27FC236}">
                  <a16:creationId xmlns:a16="http://schemas.microsoft.com/office/drawing/2014/main" id="{5D6DB217-92A3-6A75-C82E-A5DE23E3E0E0}"/>
                </a:ext>
              </a:extLst>
            </p:cNvPr>
            <p:cNvSpPr txBox="1"/>
            <p:nvPr/>
          </p:nvSpPr>
          <p:spPr>
            <a:xfrm>
              <a:off x="3110948" y="6760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s-ES_tradnl" sz="1200" kern="1200" dirty="0">
                  <a:latin typeface="Arial" panose="020B0604020202020204" pitchFamily="34" charset="0"/>
                  <a:cs typeface="Arial" panose="020B0604020202020204" pitchFamily="34" charset="0"/>
                </a:rPr>
                <a:t>Protección /</a:t>
              </a:r>
            </a:p>
            <a:p>
              <a:pPr marL="0" lvl="0" indent="0" algn="ctr" defTabSz="800100">
                <a:lnSpc>
                  <a:spcPct val="90000"/>
                </a:lnSpc>
                <a:spcBef>
                  <a:spcPct val="0"/>
                </a:spcBef>
                <a:spcAft>
                  <a:spcPts val="0"/>
                </a:spcAft>
                <a:buNone/>
              </a:pPr>
              <a:r>
                <a:rPr lang="es-ES_tradnl" sz="1200" dirty="0">
                  <a:latin typeface="Arial" panose="020B0604020202020204" pitchFamily="34" charset="0"/>
                  <a:cs typeface="Arial" panose="020B0604020202020204" pitchFamily="34" charset="0"/>
                </a:rPr>
                <a:t>seguridad</a:t>
              </a:r>
              <a:endParaRPr lang="es-ES_tradnl" sz="1200" kern="1200" dirty="0">
                <a:latin typeface="Arial" panose="020B0604020202020204" pitchFamily="34" charset="0"/>
                <a:cs typeface="Arial" panose="020B0604020202020204" pitchFamily="34" charset="0"/>
              </a:endParaRPr>
            </a:p>
          </p:txBody>
        </p:sp>
      </p:grpSp>
      <p:grpSp>
        <p:nvGrpSpPr>
          <p:cNvPr id="106" name="Group 105">
            <a:extLst>
              <a:ext uri="{FF2B5EF4-FFF2-40B4-BE49-F238E27FC236}">
                <a16:creationId xmlns:a16="http://schemas.microsoft.com/office/drawing/2014/main" id="{823255FF-8AB3-22B8-FCE2-7A80C537062F}"/>
              </a:ext>
            </a:extLst>
          </p:cNvPr>
          <p:cNvGrpSpPr/>
          <p:nvPr/>
        </p:nvGrpSpPr>
        <p:grpSpPr>
          <a:xfrm>
            <a:off x="9005031" y="4247269"/>
            <a:ext cx="1318928" cy="1291854"/>
            <a:chOff x="852495" y="1245371"/>
            <a:chExt cx="1853558" cy="1815514"/>
          </a:xfrm>
        </p:grpSpPr>
        <p:sp>
          <p:nvSpPr>
            <p:cNvPr id="107" name="Oval 106">
              <a:extLst>
                <a:ext uri="{FF2B5EF4-FFF2-40B4-BE49-F238E27FC236}">
                  <a16:creationId xmlns:a16="http://schemas.microsoft.com/office/drawing/2014/main" id="{45C2ACAF-BCD9-B0AD-8250-26DD01621884}"/>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8" name="Oval 10">
              <a:extLst>
                <a:ext uri="{FF2B5EF4-FFF2-40B4-BE49-F238E27FC236}">
                  <a16:creationId xmlns:a16="http://schemas.microsoft.com/office/drawing/2014/main" id="{18ED289C-CBD1-CFF6-83C6-1E13FB73E10B}"/>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kern="1200">
                  <a:latin typeface="Arial" panose="020B0604020202020204" pitchFamily="34" charset="0"/>
                  <a:cs typeface="Arial" panose="020B0604020202020204" pitchFamily="34" charset="0"/>
                </a:rPr>
                <a:t>Salud física, sexual y reproductiva</a:t>
              </a:r>
            </a:p>
          </p:txBody>
        </p:sp>
      </p:grpSp>
      <p:grpSp>
        <p:nvGrpSpPr>
          <p:cNvPr id="109" name="Group 108">
            <a:extLst>
              <a:ext uri="{FF2B5EF4-FFF2-40B4-BE49-F238E27FC236}">
                <a16:creationId xmlns:a16="http://schemas.microsoft.com/office/drawing/2014/main" id="{56ADE595-ED6E-4ED9-A2C2-E5D543B7C980}"/>
              </a:ext>
            </a:extLst>
          </p:cNvPr>
          <p:cNvGrpSpPr/>
          <p:nvPr/>
        </p:nvGrpSpPr>
        <p:grpSpPr>
          <a:xfrm>
            <a:off x="9481902" y="2008360"/>
            <a:ext cx="1318928" cy="1291854"/>
            <a:chOff x="4826508" y="1245371"/>
            <a:chExt cx="1853558" cy="1815514"/>
          </a:xfrm>
        </p:grpSpPr>
        <p:sp>
          <p:nvSpPr>
            <p:cNvPr id="110" name="Oval 109">
              <a:extLst>
                <a:ext uri="{FF2B5EF4-FFF2-40B4-BE49-F238E27FC236}">
                  <a16:creationId xmlns:a16="http://schemas.microsoft.com/office/drawing/2014/main" id="{7E2A362D-C863-9AC2-BD40-85BD64807EBB}"/>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11" name="Oval 6">
              <a:extLst>
                <a:ext uri="{FF2B5EF4-FFF2-40B4-BE49-F238E27FC236}">
                  <a16:creationId xmlns:a16="http://schemas.microsoft.com/office/drawing/2014/main" id="{ECC73127-89D3-BEC6-76EB-3F2C8F200AF0}"/>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s-ES_tradnl" sz="1200" kern="1200">
                  <a:latin typeface="Arial" panose="020B0604020202020204" pitchFamily="34" charset="0"/>
                  <a:cs typeface="Arial" panose="020B0604020202020204" pitchFamily="34" charset="0"/>
                </a:rPr>
                <a:t>Salud mental</a:t>
              </a:r>
            </a:p>
          </p:txBody>
        </p:sp>
      </p:grpSp>
    </p:spTree>
    <p:extLst>
      <p:ext uri="{BB962C8B-B14F-4D97-AF65-F5344CB8AC3E}">
        <p14:creationId xmlns:p14="http://schemas.microsoft.com/office/powerpoint/2010/main" val="952156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noAutofit/>
          </a:bodyPr>
          <a:lstStyle/>
          <a:p>
            <a:r>
              <a:rPr lang="es-ES_tradnl" sz="2800" dirty="0">
                <a:latin typeface="Arial"/>
                <a:cs typeface="Arial"/>
              </a:rPr>
              <a:t>Medidas de apoyo para cubrir las necesidades básicas </a:t>
            </a:r>
          </a:p>
        </p:txBody>
      </p:sp>
      <p:cxnSp>
        <p:nvCxnSpPr>
          <p:cNvPr id="4" name="Straight Connector 3">
            <a:extLst>
              <a:ext uri="{FF2B5EF4-FFF2-40B4-BE49-F238E27FC236}">
                <a16:creationId xmlns:a16="http://schemas.microsoft.com/office/drawing/2014/main" id="{D2C6A671-6F64-0C4F-AD90-0334095C97BF}"/>
              </a:ext>
            </a:extLst>
          </p:cNvPr>
          <p:cNvCxnSpPr/>
          <p:nvPr/>
        </p:nvCxnSpPr>
        <p:spPr>
          <a:xfrm>
            <a:off x="838200" y="2521857"/>
            <a:ext cx="10617200" cy="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1180D79F-8735-2FE5-84DD-599560A4D54F}"/>
              </a:ext>
            </a:extLst>
          </p:cNvPr>
          <p:cNvGrpSpPr/>
          <p:nvPr/>
        </p:nvGrpSpPr>
        <p:grpSpPr>
          <a:xfrm>
            <a:off x="736600" y="3183711"/>
            <a:ext cx="10718800" cy="2585323"/>
            <a:chOff x="736600" y="3251304"/>
            <a:chExt cx="13182606" cy="2585323"/>
          </a:xfrm>
        </p:grpSpPr>
        <p:sp>
          <p:nvSpPr>
            <p:cNvPr id="7" name="TextBox 6">
              <a:extLst>
                <a:ext uri="{FF2B5EF4-FFF2-40B4-BE49-F238E27FC236}">
                  <a16:creationId xmlns:a16="http://schemas.microsoft.com/office/drawing/2014/main" id="{95D3B29D-BD8C-C873-9980-A77D7C1CB6DB}"/>
                </a:ext>
              </a:extLst>
            </p:cNvPr>
            <p:cNvSpPr txBox="1"/>
            <p:nvPr/>
          </p:nvSpPr>
          <p:spPr>
            <a:xfrm>
              <a:off x="736600" y="3251304"/>
              <a:ext cx="1981200" cy="1754326"/>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Consultar </a:t>
              </a:r>
              <a:r>
                <a:rPr lang="es-ES_tradnl" dirty="0">
                  <a:latin typeface="Arial" panose="020B0604020202020204" pitchFamily="34" charset="0"/>
                  <a:cs typeface="Arial" panose="020B0604020202020204" pitchFamily="34" charset="0"/>
                </a:rPr>
                <a:t>el mapa de servicios para determinar las opciones disponibles </a:t>
              </a:r>
            </a:p>
          </p:txBody>
        </p:sp>
        <p:sp>
          <p:nvSpPr>
            <p:cNvPr id="10" name="TextBox 9">
              <a:extLst>
                <a:ext uri="{FF2B5EF4-FFF2-40B4-BE49-F238E27FC236}">
                  <a16:creationId xmlns:a16="http://schemas.microsoft.com/office/drawing/2014/main" id="{CAF2D015-5087-D15A-4397-7F64F0C7E865}"/>
                </a:ext>
              </a:extLst>
            </p:cNvPr>
            <p:cNvSpPr txBox="1"/>
            <p:nvPr/>
          </p:nvSpPr>
          <p:spPr>
            <a:xfrm>
              <a:off x="2984499" y="3251304"/>
              <a:ext cx="1981200" cy="2585323"/>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Informarle </a:t>
              </a:r>
              <a:r>
                <a:rPr lang="es-ES_tradnl" dirty="0">
                  <a:latin typeface="Arial" panose="020B0604020202020204" pitchFamily="34" charset="0"/>
                  <a:cs typeface="Arial" panose="020B0604020202020204" pitchFamily="34" charset="0"/>
                </a:rPr>
                <a:t>al menor, al cuidador, a los padres y/o al adulto de confianza sobre las opciones disponibles</a:t>
              </a:r>
            </a:p>
          </p:txBody>
        </p:sp>
        <p:sp>
          <p:nvSpPr>
            <p:cNvPr id="11" name="TextBox 10">
              <a:extLst>
                <a:ext uri="{FF2B5EF4-FFF2-40B4-BE49-F238E27FC236}">
                  <a16:creationId xmlns:a16="http://schemas.microsoft.com/office/drawing/2014/main" id="{FE94381A-AB0A-BF1A-E04C-1745799B4577}"/>
                </a:ext>
              </a:extLst>
            </p:cNvPr>
            <p:cNvSpPr txBox="1"/>
            <p:nvPr/>
          </p:nvSpPr>
          <p:spPr>
            <a:xfrm>
              <a:off x="5219702" y="3251304"/>
              <a:ext cx="2235202" cy="1200329"/>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Obtener </a:t>
              </a:r>
              <a:r>
                <a:rPr lang="es-ES_tradnl" dirty="0">
                  <a:latin typeface="Arial" panose="020B0604020202020204" pitchFamily="34" charset="0"/>
                  <a:cs typeface="Arial" panose="020B0604020202020204" pitchFamily="34" charset="0"/>
                </a:rPr>
                <a:t>el consentimiento para hacer remisiones</a:t>
              </a:r>
            </a:p>
          </p:txBody>
        </p:sp>
        <p:sp>
          <p:nvSpPr>
            <p:cNvPr id="12" name="TextBox 11">
              <a:extLst>
                <a:ext uri="{FF2B5EF4-FFF2-40B4-BE49-F238E27FC236}">
                  <a16:creationId xmlns:a16="http://schemas.microsoft.com/office/drawing/2014/main" id="{B378E25A-C765-D101-EFAE-4D0AC210B46C}"/>
                </a:ext>
              </a:extLst>
            </p:cNvPr>
            <p:cNvSpPr txBox="1"/>
            <p:nvPr/>
          </p:nvSpPr>
          <p:spPr>
            <a:xfrm>
              <a:off x="7327904" y="3251304"/>
              <a:ext cx="2108201" cy="2031325"/>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Informar</a:t>
              </a:r>
              <a:r>
                <a:rPr lang="es-ES_tradnl" dirty="0">
                  <a:latin typeface="Arial" panose="020B0604020202020204" pitchFamily="34" charset="0"/>
                  <a:cs typeface="Arial" panose="020B0604020202020204" pitchFamily="34" charset="0"/>
                </a:rPr>
                <a:t> al proveedor de servicios sobre la urgencia y abogar por una respuesta oportuna</a:t>
              </a:r>
            </a:p>
          </p:txBody>
        </p:sp>
        <p:sp>
          <p:nvSpPr>
            <p:cNvPr id="13" name="TextBox 12">
              <a:extLst>
                <a:ext uri="{FF2B5EF4-FFF2-40B4-BE49-F238E27FC236}">
                  <a16:creationId xmlns:a16="http://schemas.microsoft.com/office/drawing/2014/main" id="{8905CBA7-468F-1B60-D3D6-F82C5FFF2F64}"/>
                </a:ext>
              </a:extLst>
            </p:cNvPr>
            <p:cNvSpPr txBox="1"/>
            <p:nvPr/>
          </p:nvSpPr>
          <p:spPr>
            <a:xfrm>
              <a:off x="9702804" y="3251304"/>
              <a:ext cx="1981200" cy="2308324"/>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Acompañar </a:t>
              </a:r>
              <a:r>
                <a:rPr lang="es-ES_tradnl" dirty="0">
                  <a:latin typeface="Arial" panose="020B0604020202020204" pitchFamily="34" charset="0"/>
                  <a:cs typeface="Arial" panose="020B0604020202020204" pitchFamily="34" charset="0"/>
                </a:rPr>
                <a:t>al menor, al cuidador, a los padres y/o al adulto/a de confianza a recibir los servicios</a:t>
              </a:r>
            </a:p>
          </p:txBody>
        </p:sp>
        <p:sp>
          <p:nvSpPr>
            <p:cNvPr id="14" name="TextBox 13">
              <a:extLst>
                <a:ext uri="{FF2B5EF4-FFF2-40B4-BE49-F238E27FC236}">
                  <a16:creationId xmlns:a16="http://schemas.microsoft.com/office/drawing/2014/main" id="{ED80A660-C68D-6F5D-1C19-7F229BD95D84}"/>
                </a:ext>
              </a:extLst>
            </p:cNvPr>
            <p:cNvSpPr txBox="1"/>
            <p:nvPr/>
          </p:nvSpPr>
          <p:spPr>
            <a:xfrm>
              <a:off x="11938006" y="3251304"/>
              <a:ext cx="1981200" cy="1477328"/>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Llevar a cabo </a:t>
              </a:r>
              <a:r>
                <a:rPr lang="es-ES_tradnl" dirty="0">
                  <a:latin typeface="Arial" panose="020B0604020202020204" pitchFamily="34" charset="0"/>
                  <a:cs typeface="Arial" panose="020B0604020202020204" pitchFamily="34" charset="0"/>
                </a:rPr>
                <a:t>un seguimiento minucioso de la respuesta</a:t>
              </a:r>
            </a:p>
          </p:txBody>
        </p:sp>
      </p:grpSp>
      <p:sp>
        <p:nvSpPr>
          <p:cNvPr id="16" name="Oval 15">
            <a:extLst>
              <a:ext uri="{FF2B5EF4-FFF2-40B4-BE49-F238E27FC236}">
                <a16:creationId xmlns:a16="http://schemas.microsoft.com/office/drawing/2014/main" id="{7D1C214B-89E7-DAD4-62FB-458284FD65AC}"/>
              </a:ext>
            </a:extLst>
          </p:cNvPr>
          <p:cNvSpPr/>
          <p:nvPr/>
        </p:nvSpPr>
        <p:spPr>
          <a:xfrm>
            <a:off x="736600"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Oval 16">
            <a:extLst>
              <a:ext uri="{FF2B5EF4-FFF2-40B4-BE49-F238E27FC236}">
                <a16:creationId xmlns:a16="http://schemas.microsoft.com/office/drawing/2014/main" id="{7141E8FD-EDAA-59B4-9C59-D829DC9C0393}"/>
              </a:ext>
            </a:extLst>
          </p:cNvPr>
          <p:cNvSpPr/>
          <p:nvPr/>
        </p:nvSpPr>
        <p:spPr>
          <a:xfrm>
            <a:off x="2564371"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Oval 17">
            <a:extLst>
              <a:ext uri="{FF2B5EF4-FFF2-40B4-BE49-F238E27FC236}">
                <a16:creationId xmlns:a16="http://schemas.microsoft.com/office/drawing/2014/main" id="{089253F7-5541-1661-FF02-47205328EA1C}"/>
              </a:ext>
            </a:extLst>
          </p:cNvPr>
          <p:cNvSpPr/>
          <p:nvPr/>
        </p:nvSpPr>
        <p:spPr>
          <a:xfrm>
            <a:off x="4381818"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Oval 18">
            <a:extLst>
              <a:ext uri="{FF2B5EF4-FFF2-40B4-BE49-F238E27FC236}">
                <a16:creationId xmlns:a16="http://schemas.microsoft.com/office/drawing/2014/main" id="{C717156E-358E-9007-E17B-43E26D121578}"/>
              </a:ext>
            </a:extLst>
          </p:cNvPr>
          <p:cNvSpPr/>
          <p:nvPr/>
        </p:nvSpPr>
        <p:spPr>
          <a:xfrm>
            <a:off x="6199265"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Oval 19">
            <a:extLst>
              <a:ext uri="{FF2B5EF4-FFF2-40B4-BE49-F238E27FC236}">
                <a16:creationId xmlns:a16="http://schemas.microsoft.com/office/drawing/2014/main" id="{BB01B887-6B37-944F-B9EE-ACCA5A4A0340}"/>
              </a:ext>
            </a:extLst>
          </p:cNvPr>
          <p:cNvSpPr/>
          <p:nvPr/>
        </p:nvSpPr>
        <p:spPr>
          <a:xfrm>
            <a:off x="8027036"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Oval 20">
            <a:extLst>
              <a:ext uri="{FF2B5EF4-FFF2-40B4-BE49-F238E27FC236}">
                <a16:creationId xmlns:a16="http://schemas.microsoft.com/office/drawing/2014/main" id="{2E330690-3159-0D73-A24B-913ADFDA8EE6}"/>
              </a:ext>
            </a:extLst>
          </p:cNvPr>
          <p:cNvSpPr/>
          <p:nvPr/>
        </p:nvSpPr>
        <p:spPr>
          <a:xfrm>
            <a:off x="9854807"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44445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525" name="Oval 524">
            <a:extLst>
              <a:ext uri="{FF2B5EF4-FFF2-40B4-BE49-F238E27FC236}">
                <a16:creationId xmlns:a16="http://schemas.microsoft.com/office/drawing/2014/main" id="{74DBC61C-FEAF-7925-7450-B0960EABB0C7}"/>
              </a:ext>
            </a:extLst>
          </p:cNvPr>
          <p:cNvSpPr/>
          <p:nvPr/>
        </p:nvSpPr>
        <p:spPr>
          <a:xfrm>
            <a:off x="9874158" y="3953792"/>
            <a:ext cx="1631737" cy="170506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1500" b="1">
                <a:solidFill>
                  <a:schemeClr val="bg1"/>
                </a:solidFill>
                <a:latin typeface="Britannic Bold" panose="020B0903060703020204" pitchFamily="34" charset="0"/>
              </a:rPr>
              <a:t>¡!</a:t>
            </a:r>
          </a:p>
        </p:txBody>
      </p:sp>
      <p:sp>
        <p:nvSpPr>
          <p:cNvPr id="455" name="Google Shape;455;p11"/>
          <p:cNvSpPr txBox="1">
            <a:spLocks noGrp="1"/>
          </p:cNvSpPr>
          <p:nvPr>
            <p:ph type="title"/>
          </p:nvPr>
        </p:nvSpPr>
        <p:spPr>
          <a:xfrm>
            <a:off x="0" y="120516"/>
            <a:ext cx="121920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2800"/>
              <a:buFont typeface="Arial"/>
              <a:buNone/>
            </a:pPr>
            <a:r>
              <a:rPr lang="es-ES_tradnl" sz="2800"/>
              <a:t>Apoyo inmediato en el proceso de gestión de casos</a:t>
            </a:r>
          </a:p>
        </p:txBody>
      </p:sp>
      <p:sp>
        <p:nvSpPr>
          <p:cNvPr id="23" name="TextBox 22">
            <a:extLst>
              <a:ext uri="{FF2B5EF4-FFF2-40B4-BE49-F238E27FC236}">
                <a16:creationId xmlns:a16="http://schemas.microsoft.com/office/drawing/2014/main" id="{922B0B4D-AE3C-72B4-819C-AC2F28C3055F}"/>
              </a:ext>
            </a:extLst>
          </p:cNvPr>
          <p:cNvSpPr txBox="1"/>
          <p:nvPr/>
        </p:nvSpPr>
        <p:spPr>
          <a:xfrm>
            <a:off x="9021106" y="2306123"/>
            <a:ext cx="2674727" cy="2677656"/>
          </a:xfrm>
          <a:prstGeom prst="rect">
            <a:avLst/>
          </a:prstGeom>
          <a:noFill/>
        </p:spPr>
        <p:txBody>
          <a:bodyPr wrap="square" lIns="91440" tIns="45720" rIns="91440" bIns="45720" rtlCol="0" anchor="t">
            <a:spAutoFit/>
          </a:bodyPr>
          <a:lstStyle/>
          <a:p>
            <a:r>
              <a:rPr lang="es-ES_tradnl" sz="2400" dirty="0">
                <a:latin typeface="Arial" panose="020B0604020202020204" pitchFamily="34" charset="0"/>
                <a:cs typeface="Arial" panose="020B0604020202020204" pitchFamily="34" charset="0"/>
              </a:rPr>
              <a:t>En cualquier momento del proceso de gestión de casos pueden surgir necesidades urgentes </a:t>
            </a:r>
          </a:p>
        </p:txBody>
      </p:sp>
      <p:sp>
        <p:nvSpPr>
          <p:cNvPr id="2" name="Rectangle: Rounded Corners 1">
            <a:extLst>
              <a:ext uri="{FF2B5EF4-FFF2-40B4-BE49-F238E27FC236}">
                <a16:creationId xmlns:a16="http://schemas.microsoft.com/office/drawing/2014/main" id="{11F8559A-AA73-5F3E-8272-39A07FA49AB9}"/>
              </a:ext>
            </a:extLst>
          </p:cNvPr>
          <p:cNvSpPr/>
          <p:nvPr/>
        </p:nvSpPr>
        <p:spPr>
          <a:xfrm>
            <a:off x="724328"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s-ES_tradnl">
                <a:solidFill>
                  <a:schemeClr val="tx1"/>
                </a:solidFill>
                <a:latin typeface="Arial" panose="020B0604020202020204" pitchFamily="34" charset="0"/>
                <a:cs typeface="Arial" panose="020B0604020202020204" pitchFamily="34" charset="0"/>
              </a:rPr>
              <a:t>Identificación y registro</a:t>
            </a:r>
          </a:p>
        </p:txBody>
      </p:sp>
      <p:sp>
        <p:nvSpPr>
          <p:cNvPr id="3" name="Rectangle: Rounded Corners 2">
            <a:extLst>
              <a:ext uri="{FF2B5EF4-FFF2-40B4-BE49-F238E27FC236}">
                <a16:creationId xmlns:a16="http://schemas.microsoft.com/office/drawing/2014/main" id="{ECE1ED5E-9060-E068-7998-43C2B43AC1F9}"/>
              </a:ext>
            </a:extLst>
          </p:cNvPr>
          <p:cNvSpPr/>
          <p:nvPr/>
        </p:nvSpPr>
        <p:spPr>
          <a:xfrm>
            <a:off x="724328"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E4A0E082-306A-C953-C9C3-0D6D7AB00CA7}"/>
              </a:ext>
            </a:extLst>
          </p:cNvPr>
          <p:cNvSpPr/>
          <p:nvPr/>
        </p:nvSpPr>
        <p:spPr>
          <a:xfrm>
            <a:off x="3441094"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s-ES_tradnl">
                <a:solidFill>
                  <a:schemeClr val="tx1"/>
                </a:solidFill>
                <a:latin typeface="Arial" panose="020B0604020202020204" pitchFamily="34" charset="0"/>
                <a:cs typeface="Arial" panose="020B0604020202020204" pitchFamily="34" charset="0"/>
              </a:rPr>
              <a:t>Evaluación</a:t>
            </a:r>
          </a:p>
        </p:txBody>
      </p:sp>
      <p:sp>
        <p:nvSpPr>
          <p:cNvPr id="5" name="Rectangle: Rounded Corners 4">
            <a:extLst>
              <a:ext uri="{FF2B5EF4-FFF2-40B4-BE49-F238E27FC236}">
                <a16:creationId xmlns:a16="http://schemas.microsoft.com/office/drawing/2014/main" id="{550AC330-29CD-DDAD-74CC-A9324CDC49A4}"/>
              </a:ext>
            </a:extLst>
          </p:cNvPr>
          <p:cNvSpPr/>
          <p:nvPr/>
        </p:nvSpPr>
        <p:spPr>
          <a:xfrm>
            <a:off x="3441094"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CF44906E-B475-6142-A1D8-24813A2F5532}"/>
              </a:ext>
            </a:extLst>
          </p:cNvPr>
          <p:cNvSpPr/>
          <p:nvPr/>
        </p:nvSpPr>
        <p:spPr>
          <a:xfrm>
            <a:off x="6120559"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s-ES_tradnl">
                <a:solidFill>
                  <a:schemeClr val="tx1"/>
                </a:solidFill>
                <a:latin typeface="Arial" panose="020B0604020202020204" pitchFamily="34" charset="0"/>
                <a:cs typeface="Arial" panose="020B0604020202020204" pitchFamily="34" charset="0"/>
              </a:rPr>
              <a:t>Plan de caso</a:t>
            </a:r>
          </a:p>
        </p:txBody>
      </p:sp>
      <p:sp>
        <p:nvSpPr>
          <p:cNvPr id="7" name="Rectangle: Rounded Corners 6">
            <a:extLst>
              <a:ext uri="{FF2B5EF4-FFF2-40B4-BE49-F238E27FC236}">
                <a16:creationId xmlns:a16="http://schemas.microsoft.com/office/drawing/2014/main" id="{CA545A5A-0FE4-4AC0-B50C-8ABF9BDBACB3}"/>
              </a:ext>
            </a:extLst>
          </p:cNvPr>
          <p:cNvSpPr/>
          <p:nvPr/>
        </p:nvSpPr>
        <p:spPr>
          <a:xfrm>
            <a:off x="6120559"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F0BBDD83-1E14-4690-896D-0B7A150462FB}"/>
              </a:ext>
            </a:extLst>
          </p:cNvPr>
          <p:cNvSpPr/>
          <p:nvPr/>
        </p:nvSpPr>
        <p:spPr>
          <a:xfrm>
            <a:off x="724328"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s-ES_tradnl">
                <a:solidFill>
                  <a:schemeClr val="tx1"/>
                </a:solidFill>
                <a:latin typeface="Arial" panose="020B0604020202020204" pitchFamily="34" charset="0"/>
                <a:cs typeface="Arial" panose="020B0604020202020204" pitchFamily="34" charset="0"/>
              </a:rPr>
              <a:t>Cierre del caso</a:t>
            </a:r>
          </a:p>
        </p:txBody>
      </p:sp>
      <p:sp>
        <p:nvSpPr>
          <p:cNvPr id="9" name="Rectangle: Rounded Corners 8">
            <a:extLst>
              <a:ext uri="{FF2B5EF4-FFF2-40B4-BE49-F238E27FC236}">
                <a16:creationId xmlns:a16="http://schemas.microsoft.com/office/drawing/2014/main" id="{2CE8B8D0-D58E-1405-1493-6B85B184A656}"/>
              </a:ext>
            </a:extLst>
          </p:cNvPr>
          <p:cNvSpPr/>
          <p:nvPr/>
        </p:nvSpPr>
        <p:spPr>
          <a:xfrm>
            <a:off x="724328"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9CDC83BB-6647-A2A8-F90A-14E53456D095}"/>
              </a:ext>
            </a:extLst>
          </p:cNvPr>
          <p:cNvSpPr/>
          <p:nvPr/>
        </p:nvSpPr>
        <p:spPr>
          <a:xfrm>
            <a:off x="3441094"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s-ES_tradnl">
                <a:solidFill>
                  <a:schemeClr val="tx1"/>
                </a:solidFill>
                <a:latin typeface="Arial" panose="020B0604020202020204" pitchFamily="34" charset="0"/>
                <a:cs typeface="Arial" panose="020B0604020202020204" pitchFamily="34" charset="0"/>
              </a:rPr>
              <a:t>Seguimiento y revisión</a:t>
            </a:r>
          </a:p>
        </p:txBody>
      </p:sp>
      <p:sp>
        <p:nvSpPr>
          <p:cNvPr id="11" name="Rectangle: Rounded Corners 10">
            <a:extLst>
              <a:ext uri="{FF2B5EF4-FFF2-40B4-BE49-F238E27FC236}">
                <a16:creationId xmlns:a16="http://schemas.microsoft.com/office/drawing/2014/main" id="{5337C4A7-C44D-025A-B49E-3CF7138654FE}"/>
              </a:ext>
            </a:extLst>
          </p:cNvPr>
          <p:cNvSpPr/>
          <p:nvPr/>
        </p:nvSpPr>
        <p:spPr>
          <a:xfrm>
            <a:off x="3441094"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0A338CFC-6E1F-3ED2-0048-B62D7727CF0C}"/>
              </a:ext>
            </a:extLst>
          </p:cNvPr>
          <p:cNvSpPr/>
          <p:nvPr/>
        </p:nvSpPr>
        <p:spPr>
          <a:xfrm>
            <a:off x="6120559"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s-ES_tradnl">
                <a:solidFill>
                  <a:schemeClr val="tx1"/>
                </a:solidFill>
                <a:latin typeface="Arial" panose="020B0604020202020204" pitchFamily="34" charset="0"/>
                <a:cs typeface="Arial" panose="020B0604020202020204" pitchFamily="34" charset="0"/>
              </a:rPr>
              <a:t>Implementación</a:t>
            </a:r>
          </a:p>
        </p:txBody>
      </p:sp>
      <p:sp>
        <p:nvSpPr>
          <p:cNvPr id="13" name="Rectangle: Rounded Corners 12">
            <a:extLst>
              <a:ext uri="{FF2B5EF4-FFF2-40B4-BE49-F238E27FC236}">
                <a16:creationId xmlns:a16="http://schemas.microsoft.com/office/drawing/2014/main" id="{7B6EFD3C-9F33-21BF-3676-AC4A22CAAC69}"/>
              </a:ext>
            </a:extLst>
          </p:cNvPr>
          <p:cNvSpPr/>
          <p:nvPr/>
        </p:nvSpPr>
        <p:spPr>
          <a:xfrm>
            <a:off x="6120559"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D5E49624-4ECA-C9FE-D88D-F26DC8CF43F3}"/>
              </a:ext>
            </a:extLst>
          </p:cNvPr>
          <p:cNvCxnSpPr>
            <a:cxnSpLocks/>
            <a:stCxn id="2" idx="3"/>
            <a:endCxn id="4" idx="1"/>
          </p:cNvCxnSpPr>
          <p:nvPr/>
        </p:nvCxnSpPr>
        <p:spPr>
          <a:xfrm>
            <a:off x="2872595" y="2598937"/>
            <a:ext cx="568499"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5F664DF-C397-4292-13CD-A65C469B0121}"/>
              </a:ext>
            </a:extLst>
          </p:cNvPr>
          <p:cNvCxnSpPr>
            <a:cxnSpLocks/>
            <a:stCxn id="4" idx="3"/>
            <a:endCxn id="6" idx="1"/>
          </p:cNvCxnSpPr>
          <p:nvPr/>
        </p:nvCxnSpPr>
        <p:spPr>
          <a:xfrm>
            <a:off x="5589361" y="2598937"/>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B1A9899-AF2D-30A4-BE64-A5AB04830986}"/>
              </a:ext>
            </a:extLst>
          </p:cNvPr>
          <p:cNvCxnSpPr>
            <a:cxnSpLocks/>
            <a:stCxn id="6" idx="2"/>
            <a:endCxn id="12" idx="0"/>
          </p:cNvCxnSpPr>
          <p:nvPr/>
        </p:nvCxnSpPr>
        <p:spPr>
          <a:xfrm>
            <a:off x="7194693" y="3243360"/>
            <a:ext cx="0" cy="1003677"/>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724C977-5F3A-0FF0-EA5F-D70B5678D9B7}"/>
              </a:ext>
            </a:extLst>
          </p:cNvPr>
          <p:cNvCxnSpPr>
            <a:cxnSpLocks/>
            <a:stCxn id="12" idx="1"/>
            <a:endCxn id="10" idx="3"/>
          </p:cNvCxnSpPr>
          <p:nvPr/>
        </p:nvCxnSpPr>
        <p:spPr>
          <a:xfrm flipH="1">
            <a:off x="5589361" y="4952949"/>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F5930BE-0B18-C420-1193-3B271CF27D94}"/>
              </a:ext>
            </a:extLst>
          </p:cNvPr>
          <p:cNvCxnSpPr>
            <a:cxnSpLocks/>
            <a:stCxn id="10" idx="1"/>
            <a:endCxn id="8" idx="3"/>
          </p:cNvCxnSpPr>
          <p:nvPr/>
        </p:nvCxnSpPr>
        <p:spPr>
          <a:xfrm flipH="1">
            <a:off x="2872595" y="4952949"/>
            <a:ext cx="568499"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617ECC3-CE6D-0CFA-005B-0EEE9CB20C2B}"/>
              </a:ext>
            </a:extLst>
          </p:cNvPr>
          <p:cNvCxnSpPr>
            <a:cxnSpLocks/>
            <a:stCxn id="10" idx="0"/>
            <a:endCxn id="4" idx="2"/>
          </p:cNvCxnSpPr>
          <p:nvPr/>
        </p:nvCxnSpPr>
        <p:spPr>
          <a:xfrm flipV="1">
            <a:off x="4515228" y="3243360"/>
            <a:ext cx="0" cy="1003677"/>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F29AD84-DA59-BF87-ED84-AA0F16553075}"/>
              </a:ext>
            </a:extLst>
          </p:cNvPr>
          <p:cNvCxnSpPr>
            <a:cxnSpLocks/>
            <a:stCxn id="10" idx="0"/>
          </p:cNvCxnSpPr>
          <p:nvPr/>
        </p:nvCxnSpPr>
        <p:spPr>
          <a:xfrm flipV="1">
            <a:off x="4515228" y="3262984"/>
            <a:ext cx="1642632" cy="984053"/>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19" name="Oval 518">
            <a:extLst>
              <a:ext uri="{FF2B5EF4-FFF2-40B4-BE49-F238E27FC236}">
                <a16:creationId xmlns:a16="http://schemas.microsoft.com/office/drawing/2014/main" id="{B62D40F5-60ED-8F72-BE6E-EE1E48614D6F}"/>
              </a:ext>
            </a:extLst>
          </p:cNvPr>
          <p:cNvSpPr/>
          <p:nvPr/>
        </p:nvSpPr>
        <p:spPr>
          <a:xfrm>
            <a:off x="2455520"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
        <p:nvSpPr>
          <p:cNvPr id="520" name="Oval 519">
            <a:extLst>
              <a:ext uri="{FF2B5EF4-FFF2-40B4-BE49-F238E27FC236}">
                <a16:creationId xmlns:a16="http://schemas.microsoft.com/office/drawing/2014/main" id="{26AB81C5-559A-D3DC-1061-559E96C11AF5}"/>
              </a:ext>
            </a:extLst>
          </p:cNvPr>
          <p:cNvSpPr/>
          <p:nvPr/>
        </p:nvSpPr>
        <p:spPr>
          <a:xfrm>
            <a:off x="5216095"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
        <p:nvSpPr>
          <p:cNvPr id="521" name="Oval 520">
            <a:extLst>
              <a:ext uri="{FF2B5EF4-FFF2-40B4-BE49-F238E27FC236}">
                <a16:creationId xmlns:a16="http://schemas.microsoft.com/office/drawing/2014/main" id="{C7FDCCEF-B2B9-2952-84D0-E0BFD11055FC}"/>
              </a:ext>
            </a:extLst>
          </p:cNvPr>
          <p:cNvSpPr/>
          <p:nvPr/>
        </p:nvSpPr>
        <p:spPr>
          <a:xfrm>
            <a:off x="7888357"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
        <p:nvSpPr>
          <p:cNvPr id="522" name="Oval 521">
            <a:extLst>
              <a:ext uri="{FF2B5EF4-FFF2-40B4-BE49-F238E27FC236}">
                <a16:creationId xmlns:a16="http://schemas.microsoft.com/office/drawing/2014/main" id="{2BE77BCA-DB81-DE18-4060-C365E794C461}"/>
              </a:ext>
            </a:extLst>
          </p:cNvPr>
          <p:cNvSpPr/>
          <p:nvPr/>
        </p:nvSpPr>
        <p:spPr>
          <a:xfrm>
            <a:off x="2455520"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
        <p:nvSpPr>
          <p:cNvPr id="523" name="Oval 522">
            <a:extLst>
              <a:ext uri="{FF2B5EF4-FFF2-40B4-BE49-F238E27FC236}">
                <a16:creationId xmlns:a16="http://schemas.microsoft.com/office/drawing/2014/main" id="{C795D283-5237-6312-3644-CAC56A175AA4}"/>
              </a:ext>
            </a:extLst>
          </p:cNvPr>
          <p:cNvSpPr/>
          <p:nvPr/>
        </p:nvSpPr>
        <p:spPr>
          <a:xfrm>
            <a:off x="5216095"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
        <p:nvSpPr>
          <p:cNvPr id="524" name="Oval 523">
            <a:extLst>
              <a:ext uri="{FF2B5EF4-FFF2-40B4-BE49-F238E27FC236}">
                <a16:creationId xmlns:a16="http://schemas.microsoft.com/office/drawing/2014/main" id="{DFC609ED-857D-D788-6B61-28EA60882E82}"/>
              </a:ext>
            </a:extLst>
          </p:cNvPr>
          <p:cNvSpPr/>
          <p:nvPr/>
        </p:nvSpPr>
        <p:spPr>
          <a:xfrm>
            <a:off x="7888357"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61" name="5-Point Star 5">
            <a:extLst>
              <a:ext uri="{FF2B5EF4-FFF2-40B4-BE49-F238E27FC236}">
                <a16:creationId xmlns:a16="http://schemas.microsoft.com/office/drawing/2014/main" id="{ABD8A883-982A-4318-B4F5-7858ABDA3C3D}"/>
              </a:ext>
            </a:extLst>
          </p:cNvPr>
          <p:cNvSpPr/>
          <p:nvPr/>
        </p:nvSpPr>
        <p:spPr>
          <a:xfrm>
            <a:off x="2030162"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1045319" y="3451047"/>
            <a:ext cx="3073775" cy="2554545"/>
          </a:xfrm>
          <a:prstGeom prst="rect">
            <a:avLst/>
          </a:prstGeom>
          <a:noFill/>
        </p:spPr>
        <p:txBody>
          <a:bodyPr wrap="square">
            <a:spAutoFit/>
          </a:bodyPr>
          <a:lstStyle/>
          <a:p>
            <a:pPr algn="ctr"/>
            <a:r>
              <a:rPr lang="es-ES_tradnl" sz="2000" dirty="0">
                <a:latin typeface="Arial" panose="020B0604020202020204" pitchFamily="34" charset="0"/>
                <a:ea typeface="Helvetica Neue" panose="020B0604020202020204"/>
                <a:cs typeface="Arial" panose="020B0604020202020204" pitchFamily="34" charset="0"/>
              </a:rPr>
              <a:t>Los/as asistentes sociales pueden y deben proporcionar apoyo inmediato para responder a las necesidades más urgentes de los/as menores</a:t>
            </a:r>
            <a:endParaRPr lang="es-ES_tradnl"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3AEA13F-FAB7-50C0-79F7-B13BCDB38E67}"/>
              </a:ext>
            </a:extLst>
          </p:cNvPr>
          <p:cNvSpPr txBox="1"/>
          <p:nvPr/>
        </p:nvSpPr>
        <p:spPr>
          <a:xfrm>
            <a:off x="4523515" y="3451047"/>
            <a:ext cx="3352089" cy="2554545"/>
          </a:xfrm>
          <a:prstGeom prst="rect">
            <a:avLst/>
          </a:prstGeom>
          <a:noFill/>
        </p:spPr>
        <p:txBody>
          <a:bodyPr wrap="square" lIns="91440" tIns="45720" rIns="91440" bIns="45720" anchor="t">
            <a:spAutoFit/>
          </a:bodyPr>
          <a:lstStyle/>
          <a:p>
            <a:pPr algn="ctr"/>
            <a:r>
              <a:rPr lang="es-ES_tradnl" sz="2000" dirty="0">
                <a:effectLst/>
                <a:latin typeface="Arial" panose="020B0604020202020204" pitchFamily="34" charset="0"/>
                <a:ea typeface="Arial" panose="020B0604020202020204" pitchFamily="34" charset="0"/>
                <a:cs typeface="Arial" panose="020B0604020202020204" pitchFamily="34" charset="0"/>
              </a:rPr>
              <a:t>Las necesidades urgentes </a:t>
            </a:r>
            <a:r>
              <a:rPr lang="es-ES_tradnl" sz="2000" dirty="0">
                <a:latin typeface="Arial" panose="020B0604020202020204" pitchFamily="34" charset="0"/>
                <a:ea typeface="Arial" panose="020B0604020202020204" pitchFamily="34" charset="0"/>
                <a:cs typeface="Arial" panose="020B0604020202020204" pitchFamily="34" charset="0"/>
              </a:rPr>
              <a:t>pueden clasificarse en 5 categorías: protección/seguridad, salud física, sexual y reproductiva, salud mental, modalidad de acogida y necesidades básicas</a:t>
            </a:r>
            <a:endParaRPr lang="es-ES_tradnl"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6" name="5-Point Star 5">
            <a:extLst>
              <a:ext uri="{FF2B5EF4-FFF2-40B4-BE49-F238E27FC236}">
                <a16:creationId xmlns:a16="http://schemas.microsoft.com/office/drawing/2014/main" id="{54D9BB85-401E-70A6-FB14-3A2CD6D442EE}"/>
              </a:ext>
            </a:extLst>
          </p:cNvPr>
          <p:cNvSpPr/>
          <p:nvPr/>
        </p:nvSpPr>
        <p:spPr>
          <a:xfrm>
            <a:off x="5673779"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 name="5-Point Star 5">
            <a:extLst>
              <a:ext uri="{FF2B5EF4-FFF2-40B4-BE49-F238E27FC236}">
                <a16:creationId xmlns:a16="http://schemas.microsoft.com/office/drawing/2014/main" id="{DD0A4A7A-4054-C721-BF03-EBA229C28BD5}"/>
              </a:ext>
            </a:extLst>
          </p:cNvPr>
          <p:cNvSpPr/>
          <p:nvPr/>
        </p:nvSpPr>
        <p:spPr>
          <a:xfrm>
            <a:off x="9291133" y="2009715"/>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AAA5E49-5C0F-D706-CB5B-3AE8746C768E}"/>
              </a:ext>
            </a:extLst>
          </p:cNvPr>
          <p:cNvSpPr txBox="1"/>
          <p:nvPr/>
        </p:nvSpPr>
        <p:spPr>
          <a:xfrm>
            <a:off x="8280025" y="3451046"/>
            <a:ext cx="3073775" cy="2246769"/>
          </a:xfrm>
          <a:prstGeom prst="rect">
            <a:avLst/>
          </a:prstGeom>
          <a:noFill/>
        </p:spPr>
        <p:txBody>
          <a:bodyPr wrap="square" lIns="91440" tIns="45720" rIns="91440" bIns="45720" anchor="t">
            <a:spAutoFit/>
          </a:bodyPr>
          <a:lstStyle/>
          <a:p>
            <a:pPr algn="ctr"/>
            <a:r>
              <a:rPr lang="es-ES_tradnl" sz="2000" dirty="0">
                <a:latin typeface="Arial" panose="020B0604020202020204" pitchFamily="34" charset="0"/>
                <a:ea typeface="Arial" panose="020B0604020202020204" pitchFamily="34" charset="0"/>
                <a:cs typeface="Arial" panose="020B0604020202020204" pitchFamily="34" charset="0"/>
              </a:rPr>
              <a:t>Las necesidades básicas son multidimensionales y repercuten en la protección/seguridad, en la modalidad de acogida, la salud y el bienestar del menor </a:t>
            </a:r>
            <a:endParaRPr lang="es-ES_tradnl"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0110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8E97919-2E53-E7DE-E022-2F9AE21D704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3</a:t>
            </a:r>
          </a:p>
          <a:p>
            <a:br>
              <a:rPr lang="es-ES_tradnl" b="1" dirty="0">
                <a:solidFill>
                  <a:schemeClr val="bg1"/>
                </a:solidFill>
                <a:latin typeface="Garamond"/>
              </a:rPr>
            </a:br>
            <a:r>
              <a:rPr lang="es-ES_tradnl" sz="5400" b="1" dirty="0">
                <a:solidFill>
                  <a:schemeClr val="bg1"/>
                </a:solidFill>
                <a:latin typeface="Garamond"/>
              </a:rPr>
              <a:t>¿Qué hacer si un/a menor necesita servicios de SMAPS de forma inmediata? </a:t>
            </a:r>
          </a:p>
        </p:txBody>
      </p:sp>
    </p:spTree>
    <p:extLst>
      <p:ext uri="{BB962C8B-B14F-4D97-AF65-F5344CB8AC3E}">
        <p14:creationId xmlns:p14="http://schemas.microsoft.com/office/powerpoint/2010/main" val="204227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DB00F5A-B1CE-A597-2089-72C68BCB2616}"/>
              </a:ext>
            </a:extLst>
          </p:cNvPr>
          <p:cNvSpPr/>
          <p:nvPr/>
        </p:nvSpPr>
        <p:spPr>
          <a:xfrm>
            <a:off x="5198054" y="1360794"/>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800" b="1">
                <a:solidFill>
                  <a:schemeClr val="tx1"/>
                </a:solidFill>
                <a:latin typeface="Arial" panose="020B0604020202020204" pitchFamily="34" charset="0"/>
                <a:cs typeface="Arial" panose="020B0604020202020204" pitchFamily="34" charset="0"/>
              </a:rPr>
              <a:t>¿Qué necesidades de SMAPS deben ser abordadas de forma inmediata? </a:t>
            </a:r>
          </a:p>
        </p:txBody>
      </p:sp>
      <p:grpSp>
        <p:nvGrpSpPr>
          <p:cNvPr id="5" name="Group 4">
            <a:extLst>
              <a:ext uri="{FF2B5EF4-FFF2-40B4-BE49-F238E27FC236}">
                <a16:creationId xmlns:a16="http://schemas.microsoft.com/office/drawing/2014/main" id="{68DBBCDC-61EB-E481-4AC0-E2581AD8A3D6}"/>
              </a:ext>
            </a:extLst>
          </p:cNvPr>
          <p:cNvGrpSpPr/>
          <p:nvPr/>
        </p:nvGrpSpPr>
        <p:grpSpPr>
          <a:xfrm>
            <a:off x="1117683" y="2194390"/>
            <a:ext cx="3415887" cy="2678824"/>
            <a:chOff x="1117683" y="2194390"/>
            <a:chExt cx="3415887" cy="2678824"/>
          </a:xfrm>
          <a:solidFill>
            <a:schemeClr val="accent4">
              <a:lumMod val="75000"/>
            </a:schemeClr>
          </a:solidFill>
        </p:grpSpPr>
        <p:sp>
          <p:nvSpPr>
            <p:cNvPr id="6" name="Speech Bubble: Rectangle with Corners Rounded 5">
              <a:extLst>
                <a:ext uri="{FF2B5EF4-FFF2-40B4-BE49-F238E27FC236}">
                  <a16:creationId xmlns:a16="http://schemas.microsoft.com/office/drawing/2014/main" id="{F6C91773-62E5-3817-7EB5-27D1F759CA8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B912F57B-564E-08EF-9F16-0ECEAEFE1F99}"/>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BBE8049-A782-4609-13EE-0A8AE5F06294}"/>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4C3373A4-6B98-A585-584F-EDBE35C6F7C8}"/>
              </a:ext>
            </a:extLst>
          </p:cNvPr>
          <p:cNvSpPr>
            <a:spLocks noGrp="1"/>
          </p:cNvSpPr>
          <p:nvPr>
            <p:ph type="title"/>
          </p:nvPr>
        </p:nvSpPr>
        <p:spPr>
          <a:xfrm>
            <a:off x="838200" y="120516"/>
            <a:ext cx="10515600" cy="868968"/>
          </a:xfrm>
        </p:spPr>
        <p:txBody>
          <a:bodyPr/>
          <a:lstStyle/>
          <a:p>
            <a:r>
              <a:rPr lang="es-ES_tradnl" dirty="0"/>
              <a:t>Necesidades urgentes de SMAPS</a:t>
            </a:r>
          </a:p>
        </p:txBody>
      </p:sp>
    </p:spTree>
    <p:extLst>
      <p:ext uri="{BB962C8B-B14F-4D97-AF65-F5344CB8AC3E}">
        <p14:creationId xmlns:p14="http://schemas.microsoft.com/office/powerpoint/2010/main" val="3829931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lstStyle/>
          <a:p>
            <a:r>
              <a:rPr lang="es-ES_tradnl"/>
              <a:t>Necesidades urgentes de SMAPS</a:t>
            </a:r>
          </a:p>
        </p:txBody>
      </p:sp>
      <p:sp>
        <p:nvSpPr>
          <p:cNvPr id="4" name="TextBox 3">
            <a:extLst>
              <a:ext uri="{FF2B5EF4-FFF2-40B4-BE49-F238E27FC236}">
                <a16:creationId xmlns:a16="http://schemas.microsoft.com/office/drawing/2014/main" id="{C0AC5C4E-558D-5B29-B208-EF81861CD00B}"/>
              </a:ext>
            </a:extLst>
          </p:cNvPr>
          <p:cNvSpPr txBox="1"/>
          <p:nvPr/>
        </p:nvSpPr>
        <p:spPr>
          <a:xfrm>
            <a:off x="2207862" y="2195869"/>
            <a:ext cx="2060916" cy="707886"/>
          </a:xfrm>
          <a:prstGeom prst="rect">
            <a:avLst/>
          </a:prstGeom>
          <a:noFill/>
        </p:spPr>
        <p:txBody>
          <a:bodyPr wrap="square" lIns="91440" tIns="45720" rIns="91440" bIns="45720" anchor="t">
            <a:spAutoFit/>
          </a:bodyPr>
          <a:lstStyle/>
          <a:p>
            <a:r>
              <a:rPr lang="es-ES_tradnl" sz="2000">
                <a:latin typeface="Arial" panose="020B0604020202020204" pitchFamily="34" charset="0"/>
                <a:cs typeface="Arial" panose="020B0604020202020204" pitchFamily="34" charset="0"/>
              </a:rPr>
              <a:t>Autolesión o suicidio </a:t>
            </a:r>
          </a:p>
        </p:txBody>
      </p:sp>
      <p:sp>
        <p:nvSpPr>
          <p:cNvPr id="6" name="TextBox 5">
            <a:extLst>
              <a:ext uri="{FF2B5EF4-FFF2-40B4-BE49-F238E27FC236}">
                <a16:creationId xmlns:a16="http://schemas.microsoft.com/office/drawing/2014/main" id="{12295FAA-B355-18DD-6AD5-1D3B4E21C3C7}"/>
              </a:ext>
            </a:extLst>
          </p:cNvPr>
          <p:cNvSpPr txBox="1"/>
          <p:nvPr/>
        </p:nvSpPr>
        <p:spPr>
          <a:xfrm>
            <a:off x="5862308" y="2195594"/>
            <a:ext cx="2060916" cy="707886"/>
          </a:xfrm>
          <a:prstGeom prst="rect">
            <a:avLst/>
          </a:prstGeom>
          <a:noFill/>
        </p:spPr>
        <p:txBody>
          <a:bodyPr wrap="square" lIns="91440" tIns="45720" rIns="91440" bIns="45720" anchor="t">
            <a:spAutoFit/>
          </a:bodyPr>
          <a:lstStyle/>
          <a:p>
            <a:r>
              <a:rPr lang="es-ES_tradnl" sz="2000">
                <a:latin typeface="Arial" panose="020B0604020202020204" pitchFamily="34" charset="0"/>
                <a:cs typeface="Arial" panose="020B0604020202020204" pitchFamily="34" charset="0"/>
              </a:rPr>
              <a:t>Daños a terceros  </a:t>
            </a:r>
          </a:p>
        </p:txBody>
      </p:sp>
      <p:sp>
        <p:nvSpPr>
          <p:cNvPr id="7" name="TextBox 6">
            <a:extLst>
              <a:ext uri="{FF2B5EF4-FFF2-40B4-BE49-F238E27FC236}">
                <a16:creationId xmlns:a16="http://schemas.microsoft.com/office/drawing/2014/main" id="{B370DBE2-E265-AC7A-1544-36B99D256ACD}"/>
              </a:ext>
            </a:extLst>
          </p:cNvPr>
          <p:cNvSpPr txBox="1"/>
          <p:nvPr/>
        </p:nvSpPr>
        <p:spPr>
          <a:xfrm>
            <a:off x="9677400" y="2195594"/>
            <a:ext cx="1700246" cy="1015663"/>
          </a:xfrm>
          <a:prstGeom prst="rect">
            <a:avLst/>
          </a:prstGeom>
          <a:noFill/>
        </p:spPr>
        <p:txBody>
          <a:bodyPr wrap="square" lIns="91440" tIns="45720" rIns="91440" bIns="45720" anchor="t">
            <a:spAutoFit/>
          </a:bodyPr>
          <a:lstStyle/>
          <a:p>
            <a:r>
              <a:rPr lang="es-ES_tradnl" sz="2000">
                <a:latin typeface="Arial" panose="020B0604020202020204" pitchFamily="34" charset="0"/>
                <a:cs typeface="Arial" panose="020B0604020202020204" pitchFamily="34" charset="0"/>
              </a:rPr>
              <a:t>Psicosis activa o reciente</a:t>
            </a:r>
          </a:p>
        </p:txBody>
      </p:sp>
      <p:sp>
        <p:nvSpPr>
          <p:cNvPr id="5" name="TextBox 4">
            <a:extLst>
              <a:ext uri="{FF2B5EF4-FFF2-40B4-BE49-F238E27FC236}">
                <a16:creationId xmlns:a16="http://schemas.microsoft.com/office/drawing/2014/main" id="{CD49D402-8429-07C3-5421-2780DDEEA923}"/>
              </a:ext>
            </a:extLst>
          </p:cNvPr>
          <p:cNvSpPr txBox="1"/>
          <p:nvPr/>
        </p:nvSpPr>
        <p:spPr>
          <a:xfrm>
            <a:off x="2207862" y="4358517"/>
            <a:ext cx="2060916" cy="1015663"/>
          </a:xfrm>
          <a:prstGeom prst="rect">
            <a:avLst/>
          </a:prstGeom>
          <a:noFill/>
        </p:spPr>
        <p:txBody>
          <a:bodyPr wrap="square" lIns="91440" tIns="45720" rIns="91440" bIns="45720" anchor="t">
            <a:spAutoFit/>
          </a:bodyPr>
          <a:lstStyle/>
          <a:p>
            <a:r>
              <a:rPr lang="es-ES_tradnl" sz="2000" dirty="0">
                <a:latin typeface="Arial" panose="020B0604020202020204" pitchFamily="34" charset="0"/>
                <a:cs typeface="Arial" panose="020B0604020202020204" pitchFamily="34" charset="0"/>
              </a:rPr>
              <a:t>Crisis, ataques o convulsiones constantes</a:t>
            </a:r>
          </a:p>
        </p:txBody>
      </p:sp>
      <p:sp>
        <p:nvSpPr>
          <p:cNvPr id="8" name="TextBox 7">
            <a:extLst>
              <a:ext uri="{FF2B5EF4-FFF2-40B4-BE49-F238E27FC236}">
                <a16:creationId xmlns:a16="http://schemas.microsoft.com/office/drawing/2014/main" id="{6A5CB310-6376-BBC2-CE56-E01E162AD010}"/>
              </a:ext>
            </a:extLst>
          </p:cNvPr>
          <p:cNvSpPr txBox="1"/>
          <p:nvPr/>
        </p:nvSpPr>
        <p:spPr>
          <a:xfrm>
            <a:off x="5862308" y="4315454"/>
            <a:ext cx="2060916" cy="1015663"/>
          </a:xfrm>
          <a:prstGeom prst="rect">
            <a:avLst/>
          </a:prstGeom>
          <a:noFill/>
        </p:spPr>
        <p:txBody>
          <a:bodyPr wrap="square" lIns="91440" tIns="45720" rIns="91440" bIns="45720" anchor="t">
            <a:spAutoFit/>
          </a:bodyPr>
          <a:lstStyle/>
          <a:p>
            <a:r>
              <a:rPr lang="es-ES_tradnl" sz="2000" dirty="0">
                <a:latin typeface="Arial" panose="020B0604020202020204" pitchFamily="34" charset="0"/>
                <a:cs typeface="Arial" panose="020B0604020202020204" pitchFamily="34" charset="0"/>
              </a:rPr>
              <a:t>Consumo de sustancias no controlado</a:t>
            </a:r>
          </a:p>
        </p:txBody>
      </p:sp>
      <p:grpSp>
        <p:nvGrpSpPr>
          <p:cNvPr id="14" name="Group 13">
            <a:extLst>
              <a:ext uri="{FF2B5EF4-FFF2-40B4-BE49-F238E27FC236}">
                <a16:creationId xmlns:a16="http://schemas.microsoft.com/office/drawing/2014/main" id="{0341B263-17EA-AC83-672D-095DF99A93FF}"/>
              </a:ext>
            </a:extLst>
          </p:cNvPr>
          <p:cNvGrpSpPr/>
          <p:nvPr/>
        </p:nvGrpSpPr>
        <p:grpSpPr>
          <a:xfrm>
            <a:off x="696149" y="4048968"/>
            <a:ext cx="1192954" cy="1303678"/>
            <a:chOff x="6934339" y="4797164"/>
            <a:chExt cx="1232361" cy="1346745"/>
          </a:xfrm>
        </p:grpSpPr>
        <p:grpSp>
          <p:nvGrpSpPr>
            <p:cNvPr id="15" name="Group 14">
              <a:extLst>
                <a:ext uri="{FF2B5EF4-FFF2-40B4-BE49-F238E27FC236}">
                  <a16:creationId xmlns:a16="http://schemas.microsoft.com/office/drawing/2014/main" id="{3F5D86B5-F63F-17CF-476F-66B9AB1CF80E}"/>
                </a:ext>
              </a:extLst>
            </p:cNvPr>
            <p:cNvGrpSpPr/>
            <p:nvPr/>
          </p:nvGrpSpPr>
          <p:grpSpPr>
            <a:xfrm>
              <a:off x="6934339" y="4886775"/>
              <a:ext cx="1232361" cy="1257134"/>
              <a:chOff x="7662737" y="4933947"/>
              <a:chExt cx="864452" cy="881827"/>
            </a:xfrm>
          </p:grpSpPr>
          <p:sp>
            <p:nvSpPr>
              <p:cNvPr id="17" name="Oval 16">
                <a:extLst>
                  <a:ext uri="{FF2B5EF4-FFF2-40B4-BE49-F238E27FC236}">
                    <a16:creationId xmlns:a16="http://schemas.microsoft.com/office/drawing/2014/main" id="{3FE4A91D-0178-2957-FD70-FF6A845949BE}"/>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sp>
            <p:nvSpPr>
              <p:cNvPr id="18" name="Block Arc 17">
                <a:extLst>
                  <a:ext uri="{FF2B5EF4-FFF2-40B4-BE49-F238E27FC236}">
                    <a16:creationId xmlns:a16="http://schemas.microsoft.com/office/drawing/2014/main" id="{85388EBD-2013-8398-0506-389521AD81EA}"/>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grpSp>
        <p:sp>
          <p:nvSpPr>
            <p:cNvPr id="16" name="Oval 15">
              <a:extLst>
                <a:ext uri="{FF2B5EF4-FFF2-40B4-BE49-F238E27FC236}">
                  <a16:creationId xmlns:a16="http://schemas.microsoft.com/office/drawing/2014/main" id="{FE1942C0-B253-2C06-F842-AFC81AC57FBC}"/>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Britannic Bold" panose="020B0903060703020204" pitchFamily="34" charset="0"/>
                </a:rPr>
                <a:t>¡!</a:t>
              </a:r>
            </a:p>
          </p:txBody>
        </p:sp>
      </p:grpSp>
      <p:grpSp>
        <p:nvGrpSpPr>
          <p:cNvPr id="34" name="Group 33">
            <a:extLst>
              <a:ext uri="{FF2B5EF4-FFF2-40B4-BE49-F238E27FC236}">
                <a16:creationId xmlns:a16="http://schemas.microsoft.com/office/drawing/2014/main" id="{E9875CF1-7DB2-00B3-9638-DD0CF181FE03}"/>
              </a:ext>
            </a:extLst>
          </p:cNvPr>
          <p:cNvGrpSpPr/>
          <p:nvPr/>
        </p:nvGrpSpPr>
        <p:grpSpPr>
          <a:xfrm>
            <a:off x="696149" y="1896265"/>
            <a:ext cx="1192954" cy="1303678"/>
            <a:chOff x="6934339" y="4797164"/>
            <a:chExt cx="1232361" cy="1346745"/>
          </a:xfrm>
        </p:grpSpPr>
        <p:grpSp>
          <p:nvGrpSpPr>
            <p:cNvPr id="35" name="Group 34">
              <a:extLst>
                <a:ext uri="{FF2B5EF4-FFF2-40B4-BE49-F238E27FC236}">
                  <a16:creationId xmlns:a16="http://schemas.microsoft.com/office/drawing/2014/main" id="{09312508-6A88-84AC-8FD9-7FC946DF4ECB}"/>
                </a:ext>
              </a:extLst>
            </p:cNvPr>
            <p:cNvGrpSpPr/>
            <p:nvPr/>
          </p:nvGrpSpPr>
          <p:grpSpPr>
            <a:xfrm>
              <a:off x="6934339" y="4886775"/>
              <a:ext cx="1232361" cy="1257134"/>
              <a:chOff x="7662737" y="4933947"/>
              <a:chExt cx="864452" cy="881827"/>
            </a:xfrm>
          </p:grpSpPr>
          <p:sp>
            <p:nvSpPr>
              <p:cNvPr id="37" name="Oval 36">
                <a:extLst>
                  <a:ext uri="{FF2B5EF4-FFF2-40B4-BE49-F238E27FC236}">
                    <a16:creationId xmlns:a16="http://schemas.microsoft.com/office/drawing/2014/main" id="{0F31097B-DA57-A197-9CE7-49E7B33CC74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sp>
            <p:nvSpPr>
              <p:cNvPr id="38" name="Block Arc 37">
                <a:extLst>
                  <a:ext uri="{FF2B5EF4-FFF2-40B4-BE49-F238E27FC236}">
                    <a16:creationId xmlns:a16="http://schemas.microsoft.com/office/drawing/2014/main" id="{E6EC8067-14DE-1E34-5431-471434971CD0}"/>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grpSp>
        <p:sp>
          <p:nvSpPr>
            <p:cNvPr id="36" name="Oval 35">
              <a:extLst>
                <a:ext uri="{FF2B5EF4-FFF2-40B4-BE49-F238E27FC236}">
                  <a16:creationId xmlns:a16="http://schemas.microsoft.com/office/drawing/2014/main" id="{8DE7E851-65B0-FF89-61D0-95D9201672B9}"/>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Britannic Bold" panose="020B0903060703020204" pitchFamily="34" charset="0"/>
                </a:rPr>
                <a:t>¡!</a:t>
              </a:r>
            </a:p>
          </p:txBody>
        </p:sp>
      </p:grpSp>
      <p:grpSp>
        <p:nvGrpSpPr>
          <p:cNvPr id="39" name="Group 38">
            <a:extLst>
              <a:ext uri="{FF2B5EF4-FFF2-40B4-BE49-F238E27FC236}">
                <a16:creationId xmlns:a16="http://schemas.microsoft.com/office/drawing/2014/main" id="{A79A8F9D-A45F-143D-A892-C7876B15D6AD}"/>
              </a:ext>
            </a:extLst>
          </p:cNvPr>
          <p:cNvGrpSpPr/>
          <p:nvPr/>
        </p:nvGrpSpPr>
        <p:grpSpPr>
          <a:xfrm>
            <a:off x="4375318" y="4048968"/>
            <a:ext cx="1192954" cy="1303678"/>
            <a:chOff x="6934339" y="4797164"/>
            <a:chExt cx="1232361" cy="1346745"/>
          </a:xfrm>
        </p:grpSpPr>
        <p:grpSp>
          <p:nvGrpSpPr>
            <p:cNvPr id="40" name="Group 39">
              <a:extLst>
                <a:ext uri="{FF2B5EF4-FFF2-40B4-BE49-F238E27FC236}">
                  <a16:creationId xmlns:a16="http://schemas.microsoft.com/office/drawing/2014/main" id="{4524B1C4-2C83-2D18-F94A-67A25B5BAF3A}"/>
                </a:ext>
              </a:extLst>
            </p:cNvPr>
            <p:cNvGrpSpPr/>
            <p:nvPr/>
          </p:nvGrpSpPr>
          <p:grpSpPr>
            <a:xfrm>
              <a:off x="6934339" y="4886775"/>
              <a:ext cx="1232361" cy="1257134"/>
              <a:chOff x="7662737" y="4933947"/>
              <a:chExt cx="864452" cy="881827"/>
            </a:xfrm>
          </p:grpSpPr>
          <p:sp>
            <p:nvSpPr>
              <p:cNvPr id="42" name="Oval 41">
                <a:extLst>
                  <a:ext uri="{FF2B5EF4-FFF2-40B4-BE49-F238E27FC236}">
                    <a16:creationId xmlns:a16="http://schemas.microsoft.com/office/drawing/2014/main" id="{FA2E587E-2177-1AA7-1FE0-EE8AA405B9B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sp>
            <p:nvSpPr>
              <p:cNvPr id="43" name="Block Arc 42">
                <a:extLst>
                  <a:ext uri="{FF2B5EF4-FFF2-40B4-BE49-F238E27FC236}">
                    <a16:creationId xmlns:a16="http://schemas.microsoft.com/office/drawing/2014/main" id="{49824ABA-EFD3-F32E-90AC-C98993A32E81}"/>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grpSp>
        <p:sp>
          <p:nvSpPr>
            <p:cNvPr id="41" name="Oval 40">
              <a:extLst>
                <a:ext uri="{FF2B5EF4-FFF2-40B4-BE49-F238E27FC236}">
                  <a16:creationId xmlns:a16="http://schemas.microsoft.com/office/drawing/2014/main" id="{674BA241-7836-5813-BBB4-B833FBECB09E}"/>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Britannic Bold" panose="020B0903060703020204" pitchFamily="34" charset="0"/>
                </a:rPr>
                <a:t>¡!</a:t>
              </a:r>
            </a:p>
          </p:txBody>
        </p:sp>
      </p:grpSp>
      <p:grpSp>
        <p:nvGrpSpPr>
          <p:cNvPr id="44" name="Group 43">
            <a:extLst>
              <a:ext uri="{FF2B5EF4-FFF2-40B4-BE49-F238E27FC236}">
                <a16:creationId xmlns:a16="http://schemas.microsoft.com/office/drawing/2014/main" id="{838DCB24-3021-5683-F30E-F34B30AEAB7F}"/>
              </a:ext>
            </a:extLst>
          </p:cNvPr>
          <p:cNvGrpSpPr/>
          <p:nvPr/>
        </p:nvGrpSpPr>
        <p:grpSpPr>
          <a:xfrm>
            <a:off x="4375318" y="1896265"/>
            <a:ext cx="1192954" cy="1303678"/>
            <a:chOff x="6934339" y="4797164"/>
            <a:chExt cx="1232361" cy="1346745"/>
          </a:xfrm>
        </p:grpSpPr>
        <p:grpSp>
          <p:nvGrpSpPr>
            <p:cNvPr id="45" name="Group 44">
              <a:extLst>
                <a:ext uri="{FF2B5EF4-FFF2-40B4-BE49-F238E27FC236}">
                  <a16:creationId xmlns:a16="http://schemas.microsoft.com/office/drawing/2014/main" id="{40232424-E753-77A1-0F17-01FA43ED38DA}"/>
                </a:ext>
              </a:extLst>
            </p:cNvPr>
            <p:cNvGrpSpPr/>
            <p:nvPr/>
          </p:nvGrpSpPr>
          <p:grpSpPr>
            <a:xfrm>
              <a:off x="6934339" y="4886775"/>
              <a:ext cx="1232361" cy="1257134"/>
              <a:chOff x="7662737" y="4933947"/>
              <a:chExt cx="864452" cy="881827"/>
            </a:xfrm>
          </p:grpSpPr>
          <p:sp>
            <p:nvSpPr>
              <p:cNvPr id="47" name="Oval 46">
                <a:extLst>
                  <a:ext uri="{FF2B5EF4-FFF2-40B4-BE49-F238E27FC236}">
                    <a16:creationId xmlns:a16="http://schemas.microsoft.com/office/drawing/2014/main" id="{50214BEB-A151-6E7D-BBAF-9C06DCF6A66C}"/>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sp>
            <p:nvSpPr>
              <p:cNvPr id="48" name="Block Arc 47">
                <a:extLst>
                  <a:ext uri="{FF2B5EF4-FFF2-40B4-BE49-F238E27FC236}">
                    <a16:creationId xmlns:a16="http://schemas.microsoft.com/office/drawing/2014/main" id="{9CAAC0FB-1588-F675-2C81-4EB33E14852F}"/>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grpSp>
        <p:sp>
          <p:nvSpPr>
            <p:cNvPr id="46" name="Oval 45">
              <a:extLst>
                <a:ext uri="{FF2B5EF4-FFF2-40B4-BE49-F238E27FC236}">
                  <a16:creationId xmlns:a16="http://schemas.microsoft.com/office/drawing/2014/main" id="{F89E62B8-415C-617A-9D3E-592884E59E91}"/>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Britannic Bold" panose="020B0903060703020204" pitchFamily="34" charset="0"/>
                </a:rPr>
                <a:t>¡!</a:t>
              </a:r>
            </a:p>
          </p:txBody>
        </p:sp>
      </p:grpSp>
      <p:grpSp>
        <p:nvGrpSpPr>
          <p:cNvPr id="49" name="Group 48">
            <a:extLst>
              <a:ext uri="{FF2B5EF4-FFF2-40B4-BE49-F238E27FC236}">
                <a16:creationId xmlns:a16="http://schemas.microsoft.com/office/drawing/2014/main" id="{BFE9F162-F2D6-C836-1166-07F26959AE58}"/>
              </a:ext>
            </a:extLst>
          </p:cNvPr>
          <p:cNvGrpSpPr/>
          <p:nvPr/>
        </p:nvGrpSpPr>
        <p:grpSpPr>
          <a:xfrm>
            <a:off x="8171585" y="1896265"/>
            <a:ext cx="1192954" cy="1303678"/>
            <a:chOff x="6934339" y="4797164"/>
            <a:chExt cx="1232361" cy="1346745"/>
          </a:xfrm>
        </p:grpSpPr>
        <p:grpSp>
          <p:nvGrpSpPr>
            <p:cNvPr id="50" name="Group 49">
              <a:extLst>
                <a:ext uri="{FF2B5EF4-FFF2-40B4-BE49-F238E27FC236}">
                  <a16:creationId xmlns:a16="http://schemas.microsoft.com/office/drawing/2014/main" id="{A00919E1-98E9-DC73-1B50-E819D9DE1A59}"/>
                </a:ext>
              </a:extLst>
            </p:cNvPr>
            <p:cNvGrpSpPr/>
            <p:nvPr/>
          </p:nvGrpSpPr>
          <p:grpSpPr>
            <a:xfrm>
              <a:off x="6934339" y="4886775"/>
              <a:ext cx="1232361" cy="1257134"/>
              <a:chOff x="7662737" y="4933947"/>
              <a:chExt cx="864452" cy="881827"/>
            </a:xfrm>
          </p:grpSpPr>
          <p:sp>
            <p:nvSpPr>
              <p:cNvPr id="52" name="Oval 51">
                <a:extLst>
                  <a:ext uri="{FF2B5EF4-FFF2-40B4-BE49-F238E27FC236}">
                    <a16:creationId xmlns:a16="http://schemas.microsoft.com/office/drawing/2014/main" id="{87496D5C-A4A9-3BC3-D03A-9EB19E609EB5}"/>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sp>
            <p:nvSpPr>
              <p:cNvPr id="53" name="Block Arc 52">
                <a:extLst>
                  <a:ext uri="{FF2B5EF4-FFF2-40B4-BE49-F238E27FC236}">
                    <a16:creationId xmlns:a16="http://schemas.microsoft.com/office/drawing/2014/main" id="{F2CF487A-C3AD-FDDD-99B2-AF2705941006}"/>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accent4">
                      <a:lumMod val="75000"/>
                    </a:schemeClr>
                  </a:solidFill>
                </a:endParaRPr>
              </a:p>
            </p:txBody>
          </p:sp>
        </p:grpSp>
        <p:sp>
          <p:nvSpPr>
            <p:cNvPr id="51" name="Oval 50">
              <a:extLst>
                <a:ext uri="{FF2B5EF4-FFF2-40B4-BE49-F238E27FC236}">
                  <a16:creationId xmlns:a16="http://schemas.microsoft.com/office/drawing/2014/main" id="{D4EB5AF6-E67C-0A41-3937-EE8C4471DE60}"/>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Britannic Bold" panose="020B0903060703020204" pitchFamily="34" charset="0"/>
                </a:rPr>
                <a:t>¡!</a:t>
              </a:r>
            </a:p>
          </p:txBody>
        </p:sp>
      </p:grpSp>
    </p:spTree>
    <p:extLst>
      <p:ext uri="{BB962C8B-B14F-4D97-AF65-F5344CB8AC3E}">
        <p14:creationId xmlns:p14="http://schemas.microsoft.com/office/powerpoint/2010/main" val="4096007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FF8C9-A930-7E6C-210B-A035F7BAD34C}"/>
              </a:ext>
            </a:extLst>
          </p:cNvPr>
          <p:cNvSpPr>
            <a:spLocks noGrp="1"/>
          </p:cNvSpPr>
          <p:nvPr>
            <p:ph type="title"/>
          </p:nvPr>
        </p:nvSpPr>
        <p:spPr/>
        <p:txBody>
          <a:bodyPr>
            <a:noAutofit/>
          </a:bodyPr>
          <a:lstStyle/>
          <a:p>
            <a:r>
              <a:rPr lang="es-ES_tradnl" sz="2800"/>
              <a:t>Cómo responder a las necesidades más urgentes de SMAPS</a:t>
            </a:r>
          </a:p>
        </p:txBody>
      </p:sp>
      <p:sp>
        <p:nvSpPr>
          <p:cNvPr id="20" name="TextBox 19">
            <a:extLst>
              <a:ext uri="{FF2B5EF4-FFF2-40B4-BE49-F238E27FC236}">
                <a16:creationId xmlns:a16="http://schemas.microsoft.com/office/drawing/2014/main" id="{4927A972-9B29-8BBF-33DC-3B6ED79479DC}"/>
              </a:ext>
            </a:extLst>
          </p:cNvPr>
          <p:cNvSpPr txBox="1"/>
          <p:nvPr/>
        </p:nvSpPr>
        <p:spPr>
          <a:xfrm>
            <a:off x="606797" y="3662575"/>
            <a:ext cx="3899487" cy="2308324"/>
          </a:xfrm>
          <a:prstGeom prst="rect">
            <a:avLst/>
          </a:prstGeom>
          <a:noFill/>
        </p:spPr>
        <p:txBody>
          <a:bodyPr wrap="square">
            <a:spAutoFit/>
          </a:bodyPr>
          <a:lstStyle/>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Usar nuestras competencias básicas de comunicación empática y SMAPS</a:t>
            </a:r>
          </a:p>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Escuchar y buscar indicadores o señales de necesidades urgentes de SMAPS</a:t>
            </a:r>
          </a:p>
          <a:p>
            <a:pPr marL="342900" indent="-342900">
              <a:buFont typeface="Arial" panose="020B0604020202020204" pitchFamily="34" charset="0"/>
              <a:buChar char="•"/>
            </a:pPr>
            <a:r>
              <a:rPr lang="es-ES_tradnl" sz="1800" dirty="0">
                <a:latin typeface="Arial" panose="020B0604020202020204" pitchFamily="34" charset="0"/>
                <a:ea typeface="+mn-lt"/>
                <a:cs typeface="Arial" panose="020B0604020202020204" pitchFamily="34" charset="0"/>
              </a:rPr>
              <a:t>Reconocer el dolor de los/as menores y ser comprensivos/as</a:t>
            </a:r>
          </a:p>
        </p:txBody>
      </p:sp>
      <p:sp>
        <p:nvSpPr>
          <p:cNvPr id="22" name="TextBox 21">
            <a:extLst>
              <a:ext uri="{FF2B5EF4-FFF2-40B4-BE49-F238E27FC236}">
                <a16:creationId xmlns:a16="http://schemas.microsoft.com/office/drawing/2014/main" id="{A556214D-35C4-00AD-B78B-89CEEC8081D4}"/>
              </a:ext>
            </a:extLst>
          </p:cNvPr>
          <p:cNvSpPr txBox="1"/>
          <p:nvPr/>
        </p:nvSpPr>
        <p:spPr>
          <a:xfrm>
            <a:off x="4506285" y="3662575"/>
            <a:ext cx="2901524" cy="2862322"/>
          </a:xfrm>
          <a:prstGeom prst="rect">
            <a:avLst/>
          </a:prstGeom>
          <a:noFill/>
        </p:spPr>
        <p:txBody>
          <a:bodyPr wrap="square">
            <a:spAutoFit/>
          </a:bodyPr>
          <a:lstStyle/>
          <a:p>
            <a:pPr marL="342900" indent="-342900">
              <a:buFont typeface="Arial" panose="020B0604020202020204" pitchFamily="34" charset="0"/>
              <a:buChar char="•"/>
            </a:pPr>
            <a:r>
              <a:rPr lang="es-ES_tradnl" sz="1800" dirty="0">
                <a:latin typeface="Arial" panose="020B0604020202020204" pitchFamily="34" charset="0"/>
                <a:ea typeface="+mn-lt"/>
                <a:cs typeface="Arial" panose="020B0604020202020204" pitchFamily="34" charset="0"/>
              </a:rPr>
              <a:t>Ponernos en contacto con nuestro supervisor/a si hemos detectado necesidades urgentes de SMAPS</a:t>
            </a:r>
            <a:endParaRPr lang="es-ES_tradnl" sz="18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Asegurarnos de que los/as menores con necesidades urgentes de SMAPS no estén solos/as</a:t>
            </a:r>
          </a:p>
        </p:txBody>
      </p:sp>
      <p:sp>
        <p:nvSpPr>
          <p:cNvPr id="24" name="TextBox 23">
            <a:extLst>
              <a:ext uri="{FF2B5EF4-FFF2-40B4-BE49-F238E27FC236}">
                <a16:creationId xmlns:a16="http://schemas.microsoft.com/office/drawing/2014/main" id="{61A42C88-0D46-7D4C-027B-E3E60B040E08}"/>
              </a:ext>
            </a:extLst>
          </p:cNvPr>
          <p:cNvSpPr txBox="1"/>
          <p:nvPr/>
        </p:nvSpPr>
        <p:spPr>
          <a:xfrm>
            <a:off x="7785846" y="3598163"/>
            <a:ext cx="3980329" cy="2862322"/>
          </a:xfrm>
          <a:prstGeom prst="rect">
            <a:avLst/>
          </a:prstGeom>
          <a:noFill/>
        </p:spPr>
        <p:txBody>
          <a:bodyPr wrap="square">
            <a:spAutoFit/>
          </a:bodyPr>
          <a:lstStyle/>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Consultar el mapa de servicios de apoyo especializados en SMAPS </a:t>
            </a:r>
          </a:p>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Conectar al menor con servicios especializados o profesionales de SMAPS si están disponibles y redundan en su bienestar</a:t>
            </a:r>
          </a:p>
          <a:p>
            <a:pPr marL="342900" indent="-342900">
              <a:buFont typeface="Arial" panose="020B0604020202020204" pitchFamily="34" charset="0"/>
              <a:buChar char="•"/>
            </a:pPr>
            <a:r>
              <a:rPr lang="es-ES_tradnl" sz="1800" dirty="0">
                <a:latin typeface="Arial" panose="020B0604020202020204" pitchFamily="34" charset="0"/>
                <a:cs typeface="Arial" panose="020B0604020202020204" pitchFamily="34" charset="0"/>
              </a:rPr>
              <a:t>Identificar alternativas de SMAPS a nivel comunitario si no hay servicios especializados</a:t>
            </a:r>
            <a:r>
              <a:rPr lang="es-ES_tradnl" dirty="0">
                <a:latin typeface="Arial" panose="020B0604020202020204" pitchFamily="34" charset="0"/>
                <a:cs typeface="Arial" panose="020B0604020202020204" pitchFamily="34" charset="0"/>
              </a:rPr>
              <a:t> disponibles</a:t>
            </a:r>
            <a:endParaRPr lang="es-ES_tradnl" sz="1800" dirty="0">
              <a:latin typeface="Arial" panose="020B0604020202020204" pitchFamily="34" charset="0"/>
              <a:cs typeface="Arial" panose="020B0604020202020204" pitchFamily="34" charset="0"/>
            </a:endParaRPr>
          </a:p>
        </p:txBody>
      </p:sp>
      <p:pic>
        <p:nvPicPr>
          <p:cNvPr id="28" name="Graphic 27" descr="Marker with solid fill">
            <a:extLst>
              <a:ext uri="{FF2B5EF4-FFF2-40B4-BE49-F238E27FC236}">
                <a16:creationId xmlns:a16="http://schemas.microsoft.com/office/drawing/2014/main" id="{DA326168-BC32-E3F9-B88B-7EB919B6B4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48969" y="1814274"/>
            <a:ext cx="1157925" cy="1157925"/>
          </a:xfrm>
          <a:prstGeom prst="rect">
            <a:avLst/>
          </a:prstGeom>
        </p:spPr>
      </p:pic>
      <p:sp>
        <p:nvSpPr>
          <p:cNvPr id="29" name="Freeform: Shape 28">
            <a:extLst>
              <a:ext uri="{FF2B5EF4-FFF2-40B4-BE49-F238E27FC236}">
                <a16:creationId xmlns:a16="http://schemas.microsoft.com/office/drawing/2014/main" id="{75D88B4D-DBFA-28AF-41BA-3F8CB5989C2B}"/>
              </a:ext>
            </a:extLst>
          </p:cNvPr>
          <p:cNvSpPr/>
          <p:nvPr/>
        </p:nvSpPr>
        <p:spPr>
          <a:xfrm>
            <a:off x="9023679" y="2781597"/>
            <a:ext cx="1547189" cy="321850"/>
          </a:xfrm>
          <a:custGeom>
            <a:avLst/>
            <a:gdLst>
              <a:gd name="connsiteX0" fmla="*/ 0 w 2314937"/>
              <a:gd name="connsiteY0" fmla="*/ 254643 h 266218"/>
              <a:gd name="connsiteX1" fmla="*/ 763930 w 2314937"/>
              <a:gd name="connsiteY1" fmla="*/ 0 h 266218"/>
              <a:gd name="connsiteX2" fmla="*/ 1527859 w 2314937"/>
              <a:gd name="connsiteY2" fmla="*/ 266218 h 266218"/>
              <a:gd name="connsiteX3" fmla="*/ 2314937 w 2314937"/>
              <a:gd name="connsiteY3" fmla="*/ 34724 h 266218"/>
            </a:gdLst>
            <a:ahLst/>
            <a:cxnLst>
              <a:cxn ang="0">
                <a:pos x="connsiteX0" y="connsiteY0"/>
              </a:cxn>
              <a:cxn ang="0">
                <a:pos x="connsiteX1" y="connsiteY1"/>
              </a:cxn>
              <a:cxn ang="0">
                <a:pos x="connsiteX2" y="connsiteY2"/>
              </a:cxn>
              <a:cxn ang="0">
                <a:pos x="connsiteX3" y="connsiteY3"/>
              </a:cxn>
            </a:cxnLst>
            <a:rect l="l" t="t" r="r" b="b"/>
            <a:pathLst>
              <a:path w="2314937" h="266218">
                <a:moveTo>
                  <a:pt x="0" y="254643"/>
                </a:moveTo>
                <a:lnTo>
                  <a:pt x="763930" y="0"/>
                </a:lnTo>
                <a:lnTo>
                  <a:pt x="1527859" y="266218"/>
                </a:lnTo>
                <a:lnTo>
                  <a:pt x="2314937" y="34724"/>
                </a:lnTo>
              </a:path>
            </a:pathLst>
          </a:cu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4" name="Group 33">
            <a:extLst>
              <a:ext uri="{FF2B5EF4-FFF2-40B4-BE49-F238E27FC236}">
                <a16:creationId xmlns:a16="http://schemas.microsoft.com/office/drawing/2014/main" id="{DF6EA52C-E401-9FC9-8126-D999CC99E0D5}"/>
              </a:ext>
            </a:extLst>
          </p:cNvPr>
          <p:cNvGrpSpPr/>
          <p:nvPr/>
        </p:nvGrpSpPr>
        <p:grpSpPr>
          <a:xfrm>
            <a:off x="5627674" y="1823973"/>
            <a:ext cx="1039343" cy="1394964"/>
            <a:chOff x="5438539" y="7646118"/>
            <a:chExt cx="814830" cy="1093633"/>
          </a:xfrm>
          <a:solidFill>
            <a:schemeClr val="accent4">
              <a:lumMod val="75000"/>
            </a:schemeClr>
          </a:solidFill>
        </p:grpSpPr>
        <p:sp>
          <p:nvSpPr>
            <p:cNvPr id="35" name="Round Same Side Corner Rectangle 21">
              <a:extLst>
                <a:ext uri="{FF2B5EF4-FFF2-40B4-BE49-F238E27FC236}">
                  <a16:creationId xmlns:a16="http://schemas.microsoft.com/office/drawing/2014/main" id="{2CC241C6-7F6A-BCD3-4248-1B5BAB908713}"/>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Oval 35">
              <a:extLst>
                <a:ext uri="{FF2B5EF4-FFF2-40B4-BE49-F238E27FC236}">
                  <a16:creationId xmlns:a16="http://schemas.microsoft.com/office/drawing/2014/main" id="{3B71B224-114E-5EF6-B899-C3A4F0851B2D}"/>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Round Same Side Corner Rectangle 23">
              <a:extLst>
                <a:ext uri="{FF2B5EF4-FFF2-40B4-BE49-F238E27FC236}">
                  <a16:creationId xmlns:a16="http://schemas.microsoft.com/office/drawing/2014/main" id="{CE28B6AE-7F22-9189-7EDA-D9C875EFD127}"/>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Oval 37">
              <a:extLst>
                <a:ext uri="{FF2B5EF4-FFF2-40B4-BE49-F238E27FC236}">
                  <a16:creationId xmlns:a16="http://schemas.microsoft.com/office/drawing/2014/main" id="{4AF6938F-8DCE-1853-9361-470FC67F9A34}"/>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9" name="Round Same Side Corner Rectangle 25">
              <a:extLst>
                <a:ext uri="{FF2B5EF4-FFF2-40B4-BE49-F238E27FC236}">
                  <a16:creationId xmlns:a16="http://schemas.microsoft.com/office/drawing/2014/main" id="{CD1792D3-F4AC-5EBF-4664-1EAE0765970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Round Same Side Corner Rectangle 26">
              <a:extLst>
                <a:ext uri="{FF2B5EF4-FFF2-40B4-BE49-F238E27FC236}">
                  <a16:creationId xmlns:a16="http://schemas.microsoft.com/office/drawing/2014/main" id="{B056E560-E88C-29B0-713D-1D1A3B85FC1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3" name="Group 42">
            <a:extLst>
              <a:ext uri="{FF2B5EF4-FFF2-40B4-BE49-F238E27FC236}">
                <a16:creationId xmlns:a16="http://schemas.microsoft.com/office/drawing/2014/main" id="{BDC97515-157B-F4EB-8046-1367CAD9A3A3}"/>
              </a:ext>
            </a:extLst>
          </p:cNvPr>
          <p:cNvGrpSpPr/>
          <p:nvPr/>
        </p:nvGrpSpPr>
        <p:grpSpPr>
          <a:xfrm>
            <a:off x="1588463" y="2301969"/>
            <a:ext cx="417621" cy="928316"/>
            <a:chOff x="5780074" y="2443021"/>
            <a:chExt cx="417621" cy="928316"/>
          </a:xfrm>
        </p:grpSpPr>
        <p:sp>
          <p:nvSpPr>
            <p:cNvPr id="41" name="Round Same Side Corner Rectangle 21">
              <a:extLst>
                <a:ext uri="{FF2B5EF4-FFF2-40B4-BE49-F238E27FC236}">
                  <a16:creationId xmlns:a16="http://schemas.microsoft.com/office/drawing/2014/main" id="{111A3502-A47E-EFA3-ECB9-A65A02B4F3B0}"/>
                </a:ext>
              </a:extLst>
            </p:cNvPr>
            <p:cNvSpPr/>
            <p:nvPr/>
          </p:nvSpPr>
          <p:spPr>
            <a:xfrm>
              <a:off x="5783137" y="2932368"/>
              <a:ext cx="412927" cy="4389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Oval 41">
              <a:extLst>
                <a:ext uri="{FF2B5EF4-FFF2-40B4-BE49-F238E27FC236}">
                  <a16:creationId xmlns:a16="http://schemas.microsoft.com/office/drawing/2014/main" id="{465B9DB3-D76F-9520-193E-DA644FAF6AFC}"/>
                </a:ext>
              </a:extLst>
            </p:cNvPr>
            <p:cNvSpPr/>
            <p:nvPr/>
          </p:nvSpPr>
          <p:spPr>
            <a:xfrm>
              <a:off x="5780074" y="2443021"/>
              <a:ext cx="417621"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5" name="Speech Bubble: Rectangle with Corners Rounded 44">
            <a:extLst>
              <a:ext uri="{FF2B5EF4-FFF2-40B4-BE49-F238E27FC236}">
                <a16:creationId xmlns:a16="http://schemas.microsoft.com/office/drawing/2014/main" id="{90EB06AA-3924-6988-CE4C-D7FD03C5D129}"/>
              </a:ext>
            </a:extLst>
          </p:cNvPr>
          <p:cNvSpPr/>
          <p:nvPr/>
        </p:nvSpPr>
        <p:spPr>
          <a:xfrm>
            <a:off x="1104418" y="1823973"/>
            <a:ext cx="532436" cy="368989"/>
          </a:xfrm>
          <a:prstGeom prst="wedgeRoundRectCallout">
            <a:avLst>
              <a:gd name="adj1" fmla="val 31341"/>
              <a:gd name="adj2" fmla="val 75048"/>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8" name="Group 47">
            <a:extLst>
              <a:ext uri="{FF2B5EF4-FFF2-40B4-BE49-F238E27FC236}">
                <a16:creationId xmlns:a16="http://schemas.microsoft.com/office/drawing/2014/main" id="{29054934-1256-26EE-EC13-3E0A4EB40553}"/>
              </a:ext>
            </a:extLst>
          </p:cNvPr>
          <p:cNvGrpSpPr/>
          <p:nvPr/>
        </p:nvGrpSpPr>
        <p:grpSpPr>
          <a:xfrm>
            <a:off x="2867325" y="1823973"/>
            <a:ext cx="417622" cy="1394964"/>
            <a:chOff x="6401795" y="1976373"/>
            <a:chExt cx="417622" cy="1394964"/>
          </a:xfrm>
        </p:grpSpPr>
        <p:sp>
          <p:nvSpPr>
            <p:cNvPr id="46" name="Round Same Side Corner Rectangle 23">
              <a:extLst>
                <a:ext uri="{FF2B5EF4-FFF2-40B4-BE49-F238E27FC236}">
                  <a16:creationId xmlns:a16="http://schemas.microsoft.com/office/drawing/2014/main" id="{F0E008F9-3FF3-46EF-BFC6-2783B860E7C8}"/>
                </a:ext>
              </a:extLst>
            </p:cNvPr>
            <p:cNvSpPr/>
            <p:nvPr/>
          </p:nvSpPr>
          <p:spPr>
            <a:xfrm>
              <a:off x="6404857" y="2465718"/>
              <a:ext cx="412928" cy="90561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Oval 46">
              <a:extLst>
                <a:ext uri="{FF2B5EF4-FFF2-40B4-BE49-F238E27FC236}">
                  <a16:creationId xmlns:a16="http://schemas.microsoft.com/office/drawing/2014/main" id="{292F1373-01AD-A0E9-712B-69074D44794F}"/>
                </a:ext>
              </a:extLst>
            </p:cNvPr>
            <p:cNvSpPr/>
            <p:nvPr/>
          </p:nvSpPr>
          <p:spPr>
            <a:xfrm>
              <a:off x="6401795" y="1976373"/>
              <a:ext cx="417622"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cxnSp>
        <p:nvCxnSpPr>
          <p:cNvPr id="50" name="Straight Connector 49">
            <a:extLst>
              <a:ext uri="{FF2B5EF4-FFF2-40B4-BE49-F238E27FC236}">
                <a16:creationId xmlns:a16="http://schemas.microsoft.com/office/drawing/2014/main" id="{FBAEB6C8-B483-A58D-951A-2ADCAD165CB6}"/>
              </a:ext>
            </a:extLst>
          </p:cNvPr>
          <p:cNvCxnSpPr>
            <a:cxnSpLocks/>
          </p:cNvCxnSpPr>
          <p:nvPr/>
        </p:nvCxnSpPr>
        <p:spPr>
          <a:xfrm flipH="1">
            <a:off x="2130992" y="2020849"/>
            <a:ext cx="746236" cy="249665"/>
          </a:xfrm>
          <a:prstGeom prst="line">
            <a:avLst/>
          </a:prstGeom>
          <a:ln w="38100">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7" name="Speech Bubble: Rectangle with Corners Rounded 56">
            <a:extLst>
              <a:ext uri="{FF2B5EF4-FFF2-40B4-BE49-F238E27FC236}">
                <a16:creationId xmlns:a16="http://schemas.microsoft.com/office/drawing/2014/main" id="{4A04F77F-AC44-38F5-2C0B-330156BFE412}"/>
              </a:ext>
            </a:extLst>
          </p:cNvPr>
          <p:cNvSpPr/>
          <p:nvPr/>
        </p:nvSpPr>
        <p:spPr>
          <a:xfrm>
            <a:off x="2219441" y="2468048"/>
            <a:ext cx="532436" cy="368989"/>
          </a:xfrm>
          <a:prstGeom prst="wedgeRoundRectCallout">
            <a:avLst>
              <a:gd name="adj1" fmla="val 40037"/>
              <a:gd name="adj2" fmla="val -75522"/>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18840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38D975F-629C-9EA2-8FEC-B7C6B651D318}"/>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1357B156-5C4C-4F9F-365B-E050B72F19B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6" name="Group 5">
              <a:extLst>
                <a:ext uri="{FF2B5EF4-FFF2-40B4-BE49-F238E27FC236}">
                  <a16:creationId xmlns:a16="http://schemas.microsoft.com/office/drawing/2014/main" id="{AAA0BDC3-D20A-EB65-607A-859EA560746B}"/>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19969F5-4A8F-88BE-9E82-3081A768707E}"/>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73</a:t>
                </a:r>
              </a:p>
            </p:txBody>
          </p:sp>
          <p:sp>
            <p:nvSpPr>
              <p:cNvPr id="23" name="Rectangle 22">
                <a:extLst>
                  <a:ext uri="{FF2B5EF4-FFF2-40B4-BE49-F238E27FC236}">
                    <a16:creationId xmlns:a16="http://schemas.microsoft.com/office/drawing/2014/main" id="{187AF5D6-7EA4-406D-A789-0B9CAAE4DCAA}"/>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 name="Group 6">
              <a:extLst>
                <a:ext uri="{FF2B5EF4-FFF2-40B4-BE49-F238E27FC236}">
                  <a16:creationId xmlns:a16="http://schemas.microsoft.com/office/drawing/2014/main" id="{A50C67EA-6431-B346-D018-668B64CD468B}"/>
                </a:ext>
              </a:extLst>
            </p:cNvPr>
            <p:cNvGrpSpPr/>
            <p:nvPr/>
          </p:nvGrpSpPr>
          <p:grpSpPr>
            <a:xfrm>
              <a:off x="11325415" y="762701"/>
              <a:ext cx="182192" cy="634674"/>
              <a:chOff x="2121762" y="2323619"/>
              <a:chExt cx="200378" cy="825210"/>
            </a:xfrm>
          </p:grpSpPr>
          <p:sp>
            <p:nvSpPr>
              <p:cNvPr id="8" name="Isosceles Triangle 7">
                <a:extLst>
                  <a:ext uri="{FF2B5EF4-FFF2-40B4-BE49-F238E27FC236}">
                    <a16:creationId xmlns:a16="http://schemas.microsoft.com/office/drawing/2014/main" id="{9C8BF6B7-7C8E-41F6-702D-4A82EC3E2763}"/>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Rectangle 15">
                <a:extLst>
                  <a:ext uri="{FF2B5EF4-FFF2-40B4-BE49-F238E27FC236}">
                    <a16:creationId xmlns:a16="http://schemas.microsoft.com/office/drawing/2014/main" id="{2C96E960-5111-5AA2-B7BC-DA9242AA5967}"/>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24" name="Title 23">
            <a:extLst>
              <a:ext uri="{FF2B5EF4-FFF2-40B4-BE49-F238E27FC236}">
                <a16:creationId xmlns:a16="http://schemas.microsoft.com/office/drawing/2014/main" id="{98327AFE-661E-7213-EA1E-B45B843BEBB4}"/>
              </a:ext>
            </a:extLst>
          </p:cNvPr>
          <p:cNvSpPr>
            <a:spLocks noGrp="1"/>
          </p:cNvSpPr>
          <p:nvPr>
            <p:ph type="title"/>
          </p:nvPr>
        </p:nvSpPr>
        <p:spPr/>
        <p:txBody>
          <a:bodyPr>
            <a:normAutofit/>
          </a:bodyPr>
          <a:lstStyle/>
          <a:p>
            <a:pPr algn="l"/>
            <a:r>
              <a:rPr lang="es-ES_tradnl" sz="3200" b="1">
                <a:latin typeface="Arial" panose="020B0604020202020204" pitchFamily="34" charset="0"/>
                <a:cs typeface="Arial" panose="020B0604020202020204" pitchFamily="34" charset="0"/>
              </a:rPr>
              <a:t>Menores con necesidades urgentes de SMAPS </a:t>
            </a:r>
            <a:endParaRPr lang="es-ES_tradnl"/>
          </a:p>
        </p:txBody>
      </p:sp>
      <p:sp>
        <p:nvSpPr>
          <p:cNvPr id="25" name="Speech Bubble: Rectangle with Corners Rounded 24">
            <a:extLst>
              <a:ext uri="{FF2B5EF4-FFF2-40B4-BE49-F238E27FC236}">
                <a16:creationId xmlns:a16="http://schemas.microsoft.com/office/drawing/2014/main" id="{C4514830-0969-E0E0-B0A2-FD6372B48C41}"/>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¿Qué debe identificar el o la asistente social?</a:t>
            </a:r>
          </a:p>
        </p:txBody>
      </p:sp>
      <p:sp>
        <p:nvSpPr>
          <p:cNvPr id="26" name="Speech Bubble: Rectangle with Corners Rounded 25">
            <a:extLst>
              <a:ext uri="{FF2B5EF4-FFF2-40B4-BE49-F238E27FC236}">
                <a16:creationId xmlns:a16="http://schemas.microsoft.com/office/drawing/2014/main" id="{CD491E95-4EB7-9B3A-E188-0E0B33247B82}"/>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¿En qué debe fijarse el o la asistente social?</a:t>
            </a:r>
          </a:p>
        </p:txBody>
      </p:sp>
      <p:sp>
        <p:nvSpPr>
          <p:cNvPr id="27" name="Speech Bubble: Rectangle with Corners Rounded 26">
            <a:extLst>
              <a:ext uri="{FF2B5EF4-FFF2-40B4-BE49-F238E27FC236}">
                <a16:creationId xmlns:a16="http://schemas.microsoft.com/office/drawing/2014/main" id="{E868C113-0A04-15F2-57B2-3490A419801A}"/>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¿Qué debe decir el o la asistente social?</a:t>
            </a:r>
          </a:p>
        </p:txBody>
      </p:sp>
    </p:spTree>
    <p:extLst>
      <p:ext uri="{BB962C8B-B14F-4D97-AF65-F5344CB8AC3E}">
        <p14:creationId xmlns:p14="http://schemas.microsoft.com/office/powerpoint/2010/main" val="1595183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69AEE67-C3FE-74BD-8447-90BB5251186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1</a:t>
            </a:r>
          </a:p>
          <a:p>
            <a:br>
              <a:rPr lang="es-ES_tradnl" b="1" dirty="0">
                <a:solidFill>
                  <a:schemeClr val="bg1"/>
                </a:solidFill>
                <a:latin typeface="Garamond"/>
              </a:rPr>
            </a:br>
            <a:r>
              <a:rPr lang="es-ES_tradnl" sz="5400" b="1" dirty="0">
                <a:solidFill>
                  <a:schemeClr val="bg1"/>
                </a:solidFill>
                <a:latin typeface="Garamond"/>
              </a:rPr>
              <a:t>Inicio del módulo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D517A0F-E0BD-BD37-7916-E44C3691406C}"/>
              </a:ext>
            </a:extLst>
          </p:cNvPr>
          <p:cNvSpPr/>
          <p:nvPr/>
        </p:nvSpPr>
        <p:spPr>
          <a:xfrm>
            <a:off x="4539793"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s-ES_tradnl" dirty="0"/>
              <a:t>¿Qué debemos identificar? (Escuchar)</a:t>
            </a: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96505" y="1516067"/>
            <a:ext cx="3057293" cy="1037063"/>
          </a:xfrm>
          <a:prstGeom prst="wedgeRoundRectCallout">
            <a:avLst>
              <a:gd name="adj1" fmla="val 42597"/>
              <a:gd name="adj2" fmla="val -6892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a:solidFill>
                  <a:schemeClr val="tx1"/>
                </a:solidFill>
                <a:latin typeface="Arial" panose="020B0604020202020204" pitchFamily="34" charset="0"/>
                <a:cs typeface="Arial" panose="020B0604020202020204" pitchFamily="34" charset="0"/>
              </a:rPr>
              <a:t>Solo quiero desaparecer</a:t>
            </a: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7" y="1516066"/>
            <a:ext cx="3057293" cy="1037063"/>
          </a:xfrm>
          <a:prstGeom prst="wedgeRoundRectCallout">
            <a:avLst>
              <a:gd name="adj1" fmla="val 20217"/>
              <a:gd name="adj2" fmla="val -6999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ea typeface="Calibri"/>
                <a:cs typeface="Arial" panose="020B0604020202020204" pitchFamily="34" charset="0"/>
              </a:rPr>
              <a:t>Tomar esto me ayuda a no sentir nada y/o a sentirme muerto/a</a:t>
            </a: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89" y="1516065"/>
            <a:ext cx="3057293" cy="1037063"/>
          </a:xfrm>
          <a:prstGeom prst="wedgeRoundRectCallout">
            <a:avLst>
              <a:gd name="adj1" fmla="val -29641"/>
              <a:gd name="adj2" fmla="val -6372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dirty="0">
                <a:solidFill>
                  <a:schemeClr val="tx1"/>
                </a:solidFill>
                <a:latin typeface="Arial" panose="020B0604020202020204" pitchFamily="34" charset="0"/>
                <a:cs typeface="Arial" panose="020B0604020202020204" pitchFamily="34" charset="0"/>
              </a:rPr>
              <a:t>Quiero dormirme y no volverme a despertar</a:t>
            </a: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1152290" y="3137981"/>
            <a:ext cx="3057293" cy="1037063"/>
          </a:xfrm>
          <a:prstGeom prst="wedgeRoundRectCallout">
            <a:avLst>
              <a:gd name="adj1" fmla="val -57332"/>
              <a:gd name="adj2" fmla="val 434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ea typeface="Calibri"/>
                <a:cs typeface="Arial" panose="020B0604020202020204" pitchFamily="34" charset="0"/>
              </a:rPr>
              <a:t>A nadie le importa lo que hago</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4" y="3137980"/>
            <a:ext cx="3057293" cy="1037063"/>
          </a:xfrm>
          <a:prstGeom prst="wedgeRoundRectCallout">
            <a:avLst>
              <a:gd name="adj1" fmla="val 58382"/>
              <a:gd name="adj2" fmla="val -7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cs typeface="Arial" panose="020B0604020202020204" pitchFamily="34" charset="0"/>
              </a:rPr>
              <a:t>Tengo un plan para vengarme</a:t>
            </a: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24396" y="4759901"/>
            <a:ext cx="3057293" cy="1037063"/>
          </a:xfrm>
          <a:prstGeom prst="wedgeRoundRectCallout">
            <a:avLst>
              <a:gd name="adj1" fmla="val 16387"/>
              <a:gd name="adj2" fmla="val 7516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a:solidFill>
                  <a:schemeClr val="tx1"/>
                </a:solidFill>
                <a:latin typeface="Arial" panose="020B0604020202020204" pitchFamily="34" charset="0"/>
                <a:cs typeface="Arial" panose="020B0604020202020204" pitchFamily="34" charset="0"/>
              </a:rPr>
              <a:t>Ya he intentado suicidarme</a:t>
            </a: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96503" y="4759898"/>
            <a:ext cx="3057293" cy="1037063"/>
          </a:xfrm>
          <a:prstGeom prst="wedgeRoundRectCallout">
            <a:avLst>
              <a:gd name="adj1" fmla="val 41149"/>
              <a:gd name="adj2" fmla="val 75941"/>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dirty="0">
                <a:solidFill>
                  <a:schemeClr val="tx1"/>
                </a:solidFill>
                <a:latin typeface="Arial" panose="020B0604020202020204" pitchFamily="34" charset="0"/>
                <a:cs typeface="Arial" panose="020B0604020202020204" pitchFamily="34" charset="0"/>
              </a:rPr>
              <a:t>Todo sería mejor si me fuera</a:t>
            </a: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1152289" y="4759901"/>
            <a:ext cx="3057293" cy="1037063"/>
          </a:xfrm>
          <a:prstGeom prst="wedgeRoundRectCallout">
            <a:avLst>
              <a:gd name="adj1" fmla="val -58111"/>
              <a:gd name="adj2" fmla="val 226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dirty="0">
                <a:solidFill>
                  <a:schemeClr val="tx1"/>
                </a:solidFill>
                <a:latin typeface="Arial" panose="020B0604020202020204" pitchFamily="34" charset="0"/>
                <a:cs typeface="Arial" panose="020B0604020202020204" pitchFamily="34" charset="0"/>
              </a:rPr>
              <a:t>No puedo seguir viviendo así</a:t>
            </a:r>
          </a:p>
        </p:txBody>
      </p:sp>
      <p:pic>
        <p:nvPicPr>
          <p:cNvPr id="13" name="Graphic 12" descr="Ear outline">
            <a:extLst>
              <a:ext uri="{FF2B5EF4-FFF2-40B4-BE49-F238E27FC236}">
                <a16:creationId xmlns:a16="http://schemas.microsoft.com/office/drawing/2014/main" id="{72B97792-0050-8127-8F41-A740E0CE6C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53027" y="2778290"/>
            <a:ext cx="2016158" cy="2016158"/>
          </a:xfrm>
          <a:prstGeom prst="rect">
            <a:avLst/>
          </a:prstGeom>
        </p:spPr>
      </p:pic>
    </p:spTree>
    <p:extLst>
      <p:ext uri="{BB962C8B-B14F-4D97-AF65-F5344CB8AC3E}">
        <p14:creationId xmlns:p14="http://schemas.microsoft.com/office/powerpoint/2010/main" val="2844823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C5A3B61A-1A70-DB98-3765-A038C7184752}"/>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s-ES_tradnl"/>
              <a:t>¿En qué nos debemos fijar?</a:t>
            </a: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88445" y="1423926"/>
            <a:ext cx="3057293" cy="1037063"/>
          </a:xfrm>
          <a:prstGeom prst="wedgeRoundRectCallout">
            <a:avLst>
              <a:gd name="adj1" fmla="val -35082"/>
              <a:gd name="adj2" fmla="val 792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cs typeface="Arial" panose="020B0604020202020204" pitchFamily="34" charset="0"/>
              </a:rPr>
              <a:t>Cambios repentinos de humor</a:t>
            </a: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423925"/>
            <a:ext cx="3057293" cy="1037063"/>
          </a:xfrm>
          <a:prstGeom prst="wedgeRoundRectCallout">
            <a:avLst>
              <a:gd name="adj1" fmla="val -11354"/>
              <a:gd name="adj2" fmla="val 7450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cs typeface="Arial" panose="020B0604020202020204" pitchFamily="34" charset="0"/>
              </a:rPr>
              <a:t>Parecer retraído/a o más callado/a de lo habitual</a:t>
            </a:r>
            <a:endParaRPr lang="es-ES_tradnl" sz="2000">
              <a:solidFill>
                <a:schemeClr val="tx1"/>
              </a:solidFill>
              <a:latin typeface="Arial" panose="020B0604020202020204" pitchFamily="34" charset="0"/>
              <a:ea typeface="Calibri"/>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971701" y="1423924"/>
            <a:ext cx="3229821" cy="103706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ea typeface="Calibri"/>
                <a:cs typeface="Arial" panose="020B0604020202020204" pitchFamily="34" charset="0"/>
              </a:rPr>
              <a:t>Cortes, arañazos o hematomas inexplicables</a:t>
            </a: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971700" y="3172329"/>
            <a:ext cx="3229821" cy="1037063"/>
          </a:xfrm>
          <a:prstGeom prst="wedgeRoundRectCallout">
            <a:avLst>
              <a:gd name="adj1" fmla="val 62719"/>
              <a:gd name="adj2" fmla="val 227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cs typeface="Arial" panose="020B0604020202020204" pitchFamily="34" charset="0"/>
              </a:rPr>
              <a:t>Se enoja o se molesta con facilidad</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6" y="3172328"/>
            <a:ext cx="3057293" cy="1037063"/>
          </a:xfrm>
          <a:prstGeom prst="wedgeRoundRectCallout">
            <a:avLst>
              <a:gd name="adj1" fmla="val -64576"/>
              <a:gd name="adj2" fmla="val 13038"/>
              <a:gd name="adj3" fmla="val 16667"/>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cs typeface="Arial" panose="020B0604020202020204" pitchFamily="34" charset="0"/>
              </a:rPr>
              <a:t>Pérdida del conocimiento </a:t>
            </a: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16336" y="4798625"/>
            <a:ext cx="3057293" cy="1037063"/>
          </a:xfrm>
          <a:prstGeom prst="wedgeRoundRectCallout">
            <a:avLst>
              <a:gd name="adj1" fmla="val 10571"/>
              <a:gd name="adj2" fmla="val -76688"/>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ea typeface="Calibri"/>
                <a:cs typeface="Arial" panose="020B0604020202020204" pitchFamily="34" charset="0"/>
              </a:rPr>
              <a:t>Dejar de participar en las actividades habituales</a:t>
            </a: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88443" y="4798622"/>
            <a:ext cx="3057293" cy="1037063"/>
          </a:xfrm>
          <a:prstGeom prst="wedgeRoundRectCallout">
            <a:avLst>
              <a:gd name="adj1" fmla="val -33208"/>
              <a:gd name="adj2" fmla="val -7836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ea typeface="Calibri"/>
                <a:cs typeface="Arial" panose="020B0604020202020204" pitchFamily="34" charset="0"/>
              </a:rPr>
              <a:t>Pérdida del control corporal y de sus funciones</a:t>
            </a: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971699" y="4798625"/>
            <a:ext cx="3229821" cy="1037063"/>
          </a:xfrm>
          <a:prstGeom prst="wedgeRoundRectCallout">
            <a:avLst>
              <a:gd name="adj1" fmla="val 32446"/>
              <a:gd name="adj2" fmla="val -7531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cs typeface="Arial" panose="020B0604020202020204" pitchFamily="34" charset="0"/>
              </a:rPr>
              <a:t>Cambios en el apetito, el aspecto físico, los patrones de sueño</a:t>
            </a:r>
          </a:p>
        </p:txBody>
      </p:sp>
      <p:pic>
        <p:nvPicPr>
          <p:cNvPr id="4" name="Graphic 3" descr="Eyes outline">
            <a:extLst>
              <a:ext uri="{FF2B5EF4-FFF2-40B4-BE49-F238E27FC236}">
                <a16:creationId xmlns:a16="http://schemas.microsoft.com/office/drawing/2014/main" id="{9EACE5C7-726C-3714-197E-6674C5B07B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7983" y="2584746"/>
            <a:ext cx="2090121" cy="2090121"/>
          </a:xfrm>
          <a:prstGeom prst="rect">
            <a:avLst/>
          </a:prstGeom>
        </p:spPr>
      </p:pic>
    </p:spTree>
    <p:extLst>
      <p:ext uri="{BB962C8B-B14F-4D97-AF65-F5344CB8AC3E}">
        <p14:creationId xmlns:p14="http://schemas.microsoft.com/office/powerpoint/2010/main" val="1841425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27C1C8D3-78F4-CB32-6693-22723E87B5C7}"/>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s-ES_tradnl"/>
              <a:t>¿Qué podemos decir?</a:t>
            </a: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382771" y="2001478"/>
            <a:ext cx="3057293" cy="1037063"/>
          </a:xfrm>
          <a:prstGeom prst="wedgeRoundRectCallout">
            <a:avLst>
              <a:gd name="adj1" fmla="val -35913"/>
              <a:gd name="adj2" fmla="val 7558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cs typeface="Arial" panose="020B0604020202020204" pitchFamily="34" charset="0"/>
              </a:rPr>
              <a:t>Gracias por contarme cómo te sientes</a:t>
            </a: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326685"/>
            <a:ext cx="3057293" cy="1037063"/>
          </a:xfrm>
          <a:prstGeom prst="wedgeRoundRectCallout">
            <a:avLst>
              <a:gd name="adj1" fmla="val -20077"/>
              <a:gd name="adj2" fmla="val 8185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a:solidFill>
                  <a:schemeClr val="tx1"/>
                </a:solidFill>
                <a:latin typeface="Arial" panose="020B0604020202020204" pitchFamily="34" charset="0"/>
                <a:cs typeface="Arial" panose="020B0604020202020204" pitchFamily="34" charset="0"/>
              </a:rPr>
              <a:t>Estoy aquí para apoyarte</a:t>
            </a: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91" y="1595336"/>
            <a:ext cx="3057293" cy="144320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ea typeface="Calibri"/>
                <a:cs typeface="Arial" panose="020B0604020202020204" pitchFamily="34" charset="0"/>
              </a:rPr>
              <a:t>¿Cuáles crees que podrían ser algunos pasos que te ayudarían a avanzar?</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469034" y="3657441"/>
            <a:ext cx="3057293" cy="1037063"/>
          </a:xfrm>
          <a:prstGeom prst="wedgeRoundRectCallout">
            <a:avLst>
              <a:gd name="adj1" fmla="val -61668"/>
              <a:gd name="adj2" fmla="val 79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cs typeface="Arial" panose="020B0604020202020204" pitchFamily="34" charset="0"/>
              </a:rPr>
              <a:t>¿Desde cuándo te sientes así?</a:t>
            </a: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1280354" y="3775246"/>
            <a:ext cx="3057293" cy="1037063"/>
          </a:xfrm>
          <a:prstGeom prst="wedgeRoundRectCallout">
            <a:avLst>
              <a:gd name="adj1" fmla="val 62749"/>
              <a:gd name="adj2" fmla="val -3672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ea typeface="Calibri"/>
                <a:cs typeface="Arial" panose="020B0604020202020204" pitchFamily="34" charset="0"/>
              </a:rPr>
              <a:t>Si quieres hablar sobre eso, estoy aquí para escucharte</a:t>
            </a:r>
          </a:p>
        </p:txBody>
      </p:sp>
      <p:pic>
        <p:nvPicPr>
          <p:cNvPr id="12" name="Picture 12">
            <a:extLst>
              <a:ext uri="{FF2B5EF4-FFF2-40B4-BE49-F238E27FC236}">
                <a16:creationId xmlns:a16="http://schemas.microsoft.com/office/drawing/2014/main" id="{8047A633-1782-A9F8-8136-03E65392D498}"/>
              </a:ext>
            </a:extLst>
          </p:cNvPr>
          <p:cNvPicPr>
            <a:picLocks noChangeAspect="1"/>
          </p:cNvPicPr>
          <p:nvPr/>
        </p:nvPicPr>
        <p:blipFill>
          <a:blip r:embed="rId3">
            <a:duotone>
              <a:schemeClr val="accent4">
                <a:shade val="45000"/>
                <a:satMod val="135000"/>
              </a:schemeClr>
              <a:prstClr val="white"/>
            </a:duotone>
          </a:blip>
          <a:stretch>
            <a:fillRect/>
          </a:stretch>
        </p:blipFill>
        <p:spPr>
          <a:xfrm>
            <a:off x="5364578" y="2767053"/>
            <a:ext cx="1905000" cy="1905000"/>
          </a:xfrm>
          <a:prstGeom prst="rect">
            <a:avLst/>
          </a:prstGeom>
        </p:spPr>
      </p:pic>
      <p:sp>
        <p:nvSpPr>
          <p:cNvPr id="14" name="Speech Bubble: Rectangle with Corners Rounded 13">
            <a:extLst>
              <a:ext uri="{FF2B5EF4-FFF2-40B4-BE49-F238E27FC236}">
                <a16:creationId xmlns:a16="http://schemas.microsoft.com/office/drawing/2014/main" id="{0EA4CD69-9BA9-6848-080E-0E91D36D39AD}"/>
              </a:ext>
            </a:extLst>
          </p:cNvPr>
          <p:cNvSpPr/>
          <p:nvPr/>
        </p:nvSpPr>
        <p:spPr>
          <a:xfrm>
            <a:off x="4903449" y="4672054"/>
            <a:ext cx="3264992" cy="1911200"/>
          </a:xfrm>
          <a:prstGeom prst="wedgeRoundRectCallout">
            <a:avLst>
              <a:gd name="adj1" fmla="val 16428"/>
              <a:gd name="adj2" fmla="val -662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000" dirty="0">
                <a:solidFill>
                  <a:schemeClr val="tx1"/>
                </a:solidFill>
                <a:latin typeface="Arial" panose="020B0604020202020204" pitchFamily="34" charset="0"/>
                <a:ea typeface="Calibri"/>
                <a:cs typeface="Arial" panose="020B0604020202020204" pitchFamily="34" charset="0"/>
              </a:rPr>
              <a:t>Cuando te sientes así, ¿hay algo que hagas o que otras personas puedan hacer para ayudarte a sentirte mejor?</a:t>
            </a:r>
          </a:p>
        </p:txBody>
      </p:sp>
    </p:spTree>
    <p:extLst>
      <p:ext uri="{BB962C8B-B14F-4D97-AF65-F5344CB8AC3E}">
        <p14:creationId xmlns:p14="http://schemas.microsoft.com/office/powerpoint/2010/main" val="67719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441;g10c3faa5075_0_21">
            <a:extLst>
              <a:ext uri="{FF2B5EF4-FFF2-40B4-BE49-F238E27FC236}">
                <a16:creationId xmlns:a16="http://schemas.microsoft.com/office/drawing/2014/main" id="{A3156638-6442-53F6-7618-D2EEA910C6B2}"/>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s-ES_tradnl" sz="2800" dirty="0"/>
              <a:t>Medidas que deben tomarse de forma inmediata si el/la menor corre el riesgo de suicidarse o autolesionarse</a:t>
            </a:r>
          </a:p>
        </p:txBody>
      </p:sp>
      <p:sp>
        <p:nvSpPr>
          <p:cNvPr id="15" name="Google Shape;442;g10c3faa5075_0_21">
            <a:extLst>
              <a:ext uri="{FF2B5EF4-FFF2-40B4-BE49-F238E27FC236}">
                <a16:creationId xmlns:a16="http://schemas.microsoft.com/office/drawing/2014/main" id="{6B6E23B6-EE74-12CF-3292-C98E6EED922A}"/>
              </a:ext>
            </a:extLst>
          </p:cNvPr>
          <p:cNvSpPr txBox="1">
            <a:spLocks/>
          </p:cNvSpPr>
          <p:nvPr/>
        </p:nvSpPr>
        <p:spPr>
          <a:xfrm>
            <a:off x="1277003" y="1425470"/>
            <a:ext cx="7150714"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s-ES_tradnl" sz="2400" b="1" kern="0">
                <a:solidFill>
                  <a:schemeClr val="tx1"/>
                </a:solidFill>
                <a:latin typeface="Arial" panose="020B0604020202020204" pitchFamily="34" charset="0"/>
                <a:cs typeface="Arial" panose="020B0604020202020204" pitchFamily="34" charset="0"/>
              </a:rPr>
              <a:t>Ponernos en contacto con nuestro </a:t>
            </a:r>
            <a:r>
              <a:rPr lang="es-ES_tradnl" sz="2400" b="1" kern="0">
                <a:solidFill>
                  <a:schemeClr val="tx1"/>
                </a:solidFill>
                <a:latin typeface="Arial" panose="020B0604020202020204" pitchFamily="34" charset="0"/>
                <a:cs typeface="Arial" panose="020B060402020202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a16="http://schemas.microsoft.com/office/drawing/2014/main" xmlns="" textRoundtripDataId="17"/>
                  </a:ext>
                </a:extLst>
              </a:rPr>
              <a:t>supervisor/a </a:t>
            </a:r>
            <a:r>
              <a:rPr lang="es-ES_tradnl" sz="2400" b="1" kern="0">
                <a:solidFill>
                  <a:schemeClr val="tx1"/>
                </a:solidFill>
                <a:latin typeface="Arial" panose="020B0604020202020204" pitchFamily="34" charset="0"/>
                <a:cs typeface="Arial" panose="020B0604020202020204" pitchFamily="34" charset="0"/>
              </a:rPr>
              <a:t>(y/o hacer una remisión)</a:t>
            </a:r>
          </a:p>
          <a:p>
            <a:pPr>
              <a:spcBef>
                <a:spcPts val="1000"/>
              </a:spcBef>
            </a:pPr>
            <a:r>
              <a:rPr lang="es-ES_tradnl" sz="2400" kern="0">
                <a:latin typeface="Arial" panose="020B0604020202020204" pitchFamily="34" charset="0"/>
                <a:cs typeface="Arial" panose="020B0604020202020204" pitchFamily="34" charset="0"/>
              </a:rPr>
              <a:t>Explicárselo al menor:  </a:t>
            </a:r>
          </a:p>
        </p:txBody>
      </p:sp>
      <p:cxnSp>
        <p:nvCxnSpPr>
          <p:cNvPr id="3" name="Straight Connector 2">
            <a:extLst>
              <a:ext uri="{FF2B5EF4-FFF2-40B4-BE49-F238E27FC236}">
                <a16:creationId xmlns:a16="http://schemas.microsoft.com/office/drawing/2014/main" id="{DAAF4FCD-F770-56B0-5ECE-859DE7835FCC}"/>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Speech Bubble: Rectangle with Corners Rounded 3">
            <a:extLst>
              <a:ext uri="{FF2B5EF4-FFF2-40B4-BE49-F238E27FC236}">
                <a16:creationId xmlns:a16="http://schemas.microsoft.com/office/drawing/2014/main" id="{098B7022-2D55-ADC2-4565-33A380879642}"/>
              </a:ext>
            </a:extLst>
          </p:cNvPr>
          <p:cNvSpPr/>
          <p:nvPr/>
        </p:nvSpPr>
        <p:spPr>
          <a:xfrm>
            <a:off x="1277003" y="3185160"/>
            <a:ext cx="10625436" cy="2560320"/>
          </a:xfrm>
          <a:prstGeom prst="wedgeRoundRectCallout">
            <a:avLst>
              <a:gd name="adj1" fmla="val -28396"/>
              <a:gd name="adj2" fmla="val -62224"/>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endParaRPr lang="es-ES_tradnl" sz="2000" i="1">
              <a:solidFill>
                <a:schemeClr val="tx1"/>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2846AC24-8D22-933F-E75A-D851FE6A41DE}"/>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1</a:t>
            </a:r>
          </a:p>
        </p:txBody>
      </p:sp>
      <p:sp>
        <p:nvSpPr>
          <p:cNvPr id="7" name="TextBox 6">
            <a:extLst>
              <a:ext uri="{FF2B5EF4-FFF2-40B4-BE49-F238E27FC236}">
                <a16:creationId xmlns:a16="http://schemas.microsoft.com/office/drawing/2014/main" id="{D3870F29-4404-6CA7-F123-8BA2B044434E}"/>
              </a:ext>
            </a:extLst>
          </p:cNvPr>
          <p:cNvSpPr txBox="1"/>
          <p:nvPr/>
        </p:nvSpPr>
        <p:spPr>
          <a:xfrm>
            <a:off x="1733924" y="3566160"/>
            <a:ext cx="5099361" cy="2123658"/>
          </a:xfrm>
          <a:prstGeom prst="rect">
            <a:avLst/>
          </a:prstGeom>
          <a:noFill/>
        </p:spPr>
        <p:txBody>
          <a:bodyPr wrap="square">
            <a:spAutoFit/>
          </a:bodyPr>
          <a:lstStyle/>
          <a:p>
            <a:r>
              <a:rPr lang="es-ES_tradnl" sz="2200" i="1" dirty="0">
                <a:solidFill>
                  <a:schemeClr val="tx1"/>
                </a:solidFill>
                <a:latin typeface="Arial" panose="020B0604020202020204" pitchFamily="34" charset="0"/>
                <a:cs typeface="Arial" panose="020B0604020202020204" pitchFamily="34" charset="0"/>
              </a:rPr>
              <a:t>Por lo que me has contado, me preocupa tu seguridad. Como te expliqué antes, si creo que corres el riesgo de acabar con tu vida, debo ponerme en contacto con mi supervisor/a (y/o hacer una remisión)</a:t>
            </a:r>
          </a:p>
        </p:txBody>
      </p:sp>
      <p:sp>
        <p:nvSpPr>
          <p:cNvPr id="8" name="TextBox 7">
            <a:extLst>
              <a:ext uri="{FF2B5EF4-FFF2-40B4-BE49-F238E27FC236}">
                <a16:creationId xmlns:a16="http://schemas.microsoft.com/office/drawing/2014/main" id="{94825A4F-039C-DC62-9F88-F1EE9BF166AB}"/>
              </a:ext>
            </a:extLst>
          </p:cNvPr>
          <p:cNvSpPr txBox="1"/>
          <p:nvPr/>
        </p:nvSpPr>
        <p:spPr>
          <a:xfrm>
            <a:off x="7131695" y="3566160"/>
            <a:ext cx="4391866" cy="2123658"/>
          </a:xfrm>
          <a:prstGeom prst="rect">
            <a:avLst/>
          </a:prstGeom>
          <a:noFill/>
        </p:spPr>
        <p:txBody>
          <a:bodyPr wrap="square">
            <a:spAutoFit/>
          </a:bodyPr>
          <a:lstStyle/>
          <a:p>
            <a:r>
              <a:rPr lang="es-ES_tradnl" sz="2200" i="1" dirty="0">
                <a:solidFill>
                  <a:schemeClr val="tx1"/>
                </a:solidFill>
                <a:latin typeface="Arial" panose="020B0604020202020204" pitchFamily="34" charset="0"/>
                <a:cs typeface="Arial" panose="020B0604020202020204" pitchFamily="34" charset="0"/>
              </a:rPr>
              <a:t>Esto es muy importante para que podamos ofrecerte el mejor tipo de ayuda lo antes posible. Voy a hacer eso en este momento. ¿Tienes alguna pregunta que hacerme? </a:t>
            </a:r>
          </a:p>
        </p:txBody>
      </p:sp>
    </p:spTree>
    <p:extLst>
      <p:ext uri="{BB962C8B-B14F-4D97-AF65-F5344CB8AC3E}">
        <p14:creationId xmlns:p14="http://schemas.microsoft.com/office/powerpoint/2010/main" val="336353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1;g10c3faa5075_0_21">
            <a:extLst>
              <a:ext uri="{FF2B5EF4-FFF2-40B4-BE49-F238E27FC236}">
                <a16:creationId xmlns:a16="http://schemas.microsoft.com/office/drawing/2014/main" id="{21D3521A-CF7A-7DFC-B2F0-8559E536C614}"/>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s-ES_tradnl" sz="2800"/>
              <a:t>Medidas que deben tomarse de forma inmediata si el/a la menor corre el riesgo de suicidarse o autolesionarse</a:t>
            </a:r>
          </a:p>
        </p:txBody>
      </p:sp>
      <p:sp>
        <p:nvSpPr>
          <p:cNvPr id="5" name="Google Shape;442;g10c3faa5075_0_21">
            <a:extLst>
              <a:ext uri="{FF2B5EF4-FFF2-40B4-BE49-F238E27FC236}">
                <a16:creationId xmlns:a16="http://schemas.microsoft.com/office/drawing/2014/main" id="{7905BA15-1B0E-051D-891A-C35340DDF60C}"/>
              </a:ext>
            </a:extLst>
          </p:cNvPr>
          <p:cNvSpPr txBox="1">
            <a:spLocks/>
          </p:cNvSpPr>
          <p:nvPr/>
        </p:nvSpPr>
        <p:spPr>
          <a:xfrm>
            <a:off x="1277002" y="1425470"/>
            <a:ext cx="1033587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688"/>
            </a:pPr>
            <a:r>
              <a:rPr lang="es-ES_tradnl" sz="2400" b="1" kern="0" dirty="0">
                <a:latin typeface="Arial" panose="020B0604020202020204" pitchFamily="34" charset="0"/>
                <a:cs typeface="Arial" panose="020B0604020202020204" pitchFamily="34" charset="0"/>
              </a:rPr>
              <a:t>Permanecer con el/la menor en todo momento, </a:t>
            </a:r>
            <a:r>
              <a:rPr lang="es-ES_tradnl" sz="2400" kern="0" dirty="0">
                <a:latin typeface="Arial" panose="020B0604020202020204" pitchFamily="34" charset="0"/>
                <a:cs typeface="Arial" panose="020B0604020202020204" pitchFamily="34" charset="0"/>
              </a:rPr>
              <a:t>o pedirle a otro/a asistente social y/o colega y/o familiar de confianza y/o adulto/a que se quede con él/ella hasta que hayamos establecido un plan</a:t>
            </a:r>
          </a:p>
        </p:txBody>
      </p:sp>
      <p:cxnSp>
        <p:nvCxnSpPr>
          <p:cNvPr id="6" name="Straight Connector 5">
            <a:extLst>
              <a:ext uri="{FF2B5EF4-FFF2-40B4-BE49-F238E27FC236}">
                <a16:creationId xmlns:a16="http://schemas.microsoft.com/office/drawing/2014/main" id="{3E76DE90-F2DE-7B85-C1B3-E0538DF739B9}"/>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14BA0C9E-1A14-E614-7EC9-A1E5BF2004C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2</a:t>
            </a:r>
          </a:p>
        </p:txBody>
      </p:sp>
      <p:sp>
        <p:nvSpPr>
          <p:cNvPr id="8" name="Oval 7">
            <a:extLst>
              <a:ext uri="{FF2B5EF4-FFF2-40B4-BE49-F238E27FC236}">
                <a16:creationId xmlns:a16="http://schemas.microsoft.com/office/drawing/2014/main" id="{E1CA7C65-20A3-4C7F-74C6-AB55B8D947F0}"/>
              </a:ext>
            </a:extLst>
          </p:cNvPr>
          <p:cNvSpPr/>
          <p:nvPr/>
        </p:nvSpPr>
        <p:spPr>
          <a:xfrm>
            <a:off x="341732" y="3057198"/>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3</a:t>
            </a:r>
          </a:p>
        </p:txBody>
      </p:sp>
      <p:sp>
        <p:nvSpPr>
          <p:cNvPr id="9" name="Speech Bubble: Rectangle with Corners Rounded 8">
            <a:extLst>
              <a:ext uri="{FF2B5EF4-FFF2-40B4-BE49-F238E27FC236}">
                <a16:creationId xmlns:a16="http://schemas.microsoft.com/office/drawing/2014/main" id="{3A410C62-18DF-2C10-11E0-35BE2B9618FE}"/>
              </a:ext>
            </a:extLst>
          </p:cNvPr>
          <p:cNvSpPr/>
          <p:nvPr/>
        </p:nvSpPr>
        <p:spPr>
          <a:xfrm>
            <a:off x="8250382" y="3185160"/>
            <a:ext cx="3652055" cy="2945476"/>
          </a:xfrm>
          <a:prstGeom prst="wedgeRoundRectCallout">
            <a:avLst>
              <a:gd name="adj1" fmla="val -57024"/>
              <a:gd name="adj2" fmla="val -17582"/>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s-ES_tradnl" sz="2200" i="1" dirty="0">
                <a:solidFill>
                  <a:schemeClr val="tx1"/>
                </a:solidFill>
                <a:latin typeface="Arial" panose="020B0604020202020204" pitchFamily="34" charset="0"/>
                <a:cs typeface="Arial" panose="020B0604020202020204" pitchFamily="34" charset="0"/>
              </a:rPr>
              <a:t>Me gustaría contactar a alguien en quien confíes que haga parte de tu comunidad para asegurarme de que puedas estar a salvo. </a:t>
            </a:r>
          </a:p>
          <a:p>
            <a:r>
              <a:rPr lang="es-ES_tradnl" sz="2200" i="1" dirty="0">
                <a:solidFill>
                  <a:schemeClr val="tx1"/>
                </a:solidFill>
                <a:latin typeface="Arial" panose="020B0604020202020204" pitchFamily="34" charset="0"/>
                <a:cs typeface="Arial" panose="020B0604020202020204" pitchFamily="34" charset="0"/>
              </a:rPr>
              <a:t>¿Quién sería esta persona? </a:t>
            </a:r>
          </a:p>
        </p:txBody>
      </p:sp>
      <p:sp>
        <p:nvSpPr>
          <p:cNvPr id="10" name="Google Shape;442;g10c3faa5075_0_21">
            <a:extLst>
              <a:ext uri="{FF2B5EF4-FFF2-40B4-BE49-F238E27FC236}">
                <a16:creationId xmlns:a16="http://schemas.microsoft.com/office/drawing/2014/main" id="{4CE6ADB0-C29D-93DE-D4FD-15BD95C8EC6B}"/>
              </a:ext>
            </a:extLst>
          </p:cNvPr>
          <p:cNvSpPr txBox="1">
            <a:spLocks/>
          </p:cNvSpPr>
          <p:nvPr/>
        </p:nvSpPr>
        <p:spPr>
          <a:xfrm>
            <a:off x="1277001" y="3185160"/>
            <a:ext cx="676555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688"/>
            </a:pPr>
            <a:r>
              <a:rPr lang="es-ES_tradnl" sz="2400" b="1" kern="0" dirty="0">
                <a:latin typeface="Arial" panose="020B0604020202020204" pitchFamily="34" charset="0"/>
                <a:cs typeface="Arial" panose="020B0604020202020204" pitchFamily="34" charset="0"/>
              </a:rPr>
              <a:t>Ponernos en contacto con alguna persona de confianza del menor.</a:t>
            </a:r>
            <a:r>
              <a:rPr lang="es-ES_tradnl" sz="2400" kern="0" dirty="0">
                <a:latin typeface="Arial" panose="020B0604020202020204" pitchFamily="34" charset="0"/>
                <a:cs typeface="Arial" panose="020B0604020202020204" pitchFamily="34" charset="0"/>
              </a:rPr>
              <a:t> Si un/a cuidador está con el/la menor, es probable que sea la persona que cuide de él/ella. Hay que recordar que, en ocasiones, el/la cuidador/a puede representar un riesgo para el/la menor. Debemos confirmar esto siempre con el/la menor</a:t>
            </a:r>
          </a:p>
        </p:txBody>
      </p:sp>
    </p:spTree>
    <p:extLst>
      <p:ext uri="{BB962C8B-B14F-4D97-AF65-F5344CB8AC3E}">
        <p14:creationId xmlns:p14="http://schemas.microsoft.com/office/powerpoint/2010/main" val="751924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79493E9-97BB-BECB-3068-9946624FD7E1}"/>
              </a:ext>
            </a:extLst>
          </p:cNvPr>
          <p:cNvGrpSpPr/>
          <p:nvPr/>
        </p:nvGrpSpPr>
        <p:grpSpPr>
          <a:xfrm>
            <a:off x="8262584" y="2351954"/>
            <a:ext cx="3215882" cy="2951736"/>
            <a:chOff x="7619849" y="5297373"/>
            <a:chExt cx="500332" cy="459236"/>
          </a:xfrm>
          <a:solidFill>
            <a:schemeClr val="accent4">
              <a:lumMod val="40000"/>
              <a:lumOff val="60000"/>
            </a:schemeClr>
          </a:solidFill>
        </p:grpSpPr>
        <p:sp>
          <p:nvSpPr>
            <p:cNvPr id="24" name="Trapezoid 23">
              <a:extLst>
                <a:ext uri="{FF2B5EF4-FFF2-40B4-BE49-F238E27FC236}">
                  <a16:creationId xmlns:a16="http://schemas.microsoft.com/office/drawing/2014/main" id="{3EA1CD6C-906E-EEC0-BB26-736354567B3E}"/>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Rectangle 24">
              <a:extLst>
                <a:ext uri="{FF2B5EF4-FFF2-40B4-BE49-F238E27FC236}">
                  <a16:creationId xmlns:a16="http://schemas.microsoft.com/office/drawing/2014/main" id="{04CCF8C3-4DF0-D91C-30EC-28C3D105C33F}"/>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5" name="Google Shape;441;g10c3faa5075_0_21">
            <a:extLst>
              <a:ext uri="{FF2B5EF4-FFF2-40B4-BE49-F238E27FC236}">
                <a16:creationId xmlns:a16="http://schemas.microsoft.com/office/drawing/2014/main" id="{2FD53C46-9C96-6BBC-FAA3-FD834AB0DFDC}"/>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s-ES_tradnl" sz="2800"/>
              <a:t>Medidas que deben tomarse de forma inmediata si el/la menor corre el riesgo de suicidarse o autolesionarse</a:t>
            </a:r>
          </a:p>
        </p:txBody>
      </p:sp>
      <p:sp>
        <p:nvSpPr>
          <p:cNvPr id="6" name="Google Shape;442;g10c3faa5075_0_21">
            <a:extLst>
              <a:ext uri="{FF2B5EF4-FFF2-40B4-BE49-F238E27FC236}">
                <a16:creationId xmlns:a16="http://schemas.microsoft.com/office/drawing/2014/main" id="{DF247566-FDF8-2EBD-7CEB-866AD4AF4D4B}"/>
              </a:ext>
            </a:extLst>
          </p:cNvPr>
          <p:cNvSpPr txBox="1">
            <a:spLocks/>
          </p:cNvSpPr>
          <p:nvPr/>
        </p:nvSpPr>
        <p:spPr>
          <a:xfrm>
            <a:off x="1281088" y="1284235"/>
            <a:ext cx="6702954" cy="418285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s-ES_tradnl" sz="2400" b="1" kern="0" dirty="0">
                <a:latin typeface="Arial" panose="020B0604020202020204" pitchFamily="34" charset="0"/>
                <a:cs typeface="Arial" panose="020B0604020202020204" pitchFamily="34" charset="0"/>
              </a:rPr>
              <a:t>Crear un entorno seguro y de apoyo.</a:t>
            </a:r>
            <a:r>
              <a:rPr lang="es-ES_tradnl" sz="2400" kern="0" dirty="0">
                <a:latin typeface="Arial" panose="020B0604020202020204" pitchFamily="34" charset="0"/>
                <a:cs typeface="Arial" panose="020B0604020202020204" pitchFamily="34" charset="0"/>
              </a:rPr>
              <a:t> Si es posible, ofrecerle un espacio tranquilo mientras esperamos la llegada de un supervisor/a (o de una remisión), y/o una persona de confianza. Ser comprensivos/as, reconocer su dolor, responder con empatía, intentar tomar decisiones con la participación del menor</a:t>
            </a:r>
          </a:p>
          <a:p>
            <a:pPr>
              <a:spcBef>
                <a:spcPts val="1000"/>
              </a:spcBef>
            </a:pPr>
            <a:r>
              <a:rPr lang="es-ES_tradnl" sz="2400" b="1" kern="0" dirty="0">
                <a:latin typeface="Arial" panose="020B0604020202020204" pitchFamily="34" charset="0"/>
                <a:cs typeface="Arial" panose="020B0604020202020204" pitchFamily="34" charset="0"/>
              </a:rPr>
              <a:t>Preguntarle al menor si tiene acceso a algún medio para autolesionarse.</a:t>
            </a:r>
            <a:r>
              <a:rPr lang="es-ES_tradnl" sz="2400" kern="0" dirty="0">
                <a:latin typeface="Arial" panose="020B0604020202020204" pitchFamily="34" charset="0"/>
                <a:cs typeface="Arial" panose="020B0604020202020204" pitchFamily="34" charset="0"/>
              </a:rPr>
              <a:t> Hablar sobre las formas de eliminar estos objetos de su entorno familiar </a:t>
            </a:r>
          </a:p>
        </p:txBody>
      </p:sp>
      <p:cxnSp>
        <p:nvCxnSpPr>
          <p:cNvPr id="7" name="Straight Connector 6">
            <a:extLst>
              <a:ext uri="{FF2B5EF4-FFF2-40B4-BE49-F238E27FC236}">
                <a16:creationId xmlns:a16="http://schemas.microsoft.com/office/drawing/2014/main" id="{F9B3700B-D5B1-21AB-2E4B-B192CC9F1E73}"/>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4F285F06-A9A2-97B7-A981-C9D76DAA3EEC}"/>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4</a:t>
            </a:r>
          </a:p>
        </p:txBody>
      </p:sp>
      <p:sp>
        <p:nvSpPr>
          <p:cNvPr id="9" name="Oval 8">
            <a:extLst>
              <a:ext uri="{FF2B5EF4-FFF2-40B4-BE49-F238E27FC236}">
                <a16:creationId xmlns:a16="http://schemas.microsoft.com/office/drawing/2014/main" id="{F6C2BCDE-1AFA-A2F1-E3FE-2A5E65DECF46}"/>
              </a:ext>
            </a:extLst>
          </p:cNvPr>
          <p:cNvSpPr/>
          <p:nvPr/>
        </p:nvSpPr>
        <p:spPr>
          <a:xfrm>
            <a:off x="341732" y="4199582"/>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5</a:t>
            </a:r>
          </a:p>
        </p:txBody>
      </p:sp>
      <p:grpSp>
        <p:nvGrpSpPr>
          <p:cNvPr id="10" name="Group 9">
            <a:extLst>
              <a:ext uri="{FF2B5EF4-FFF2-40B4-BE49-F238E27FC236}">
                <a16:creationId xmlns:a16="http://schemas.microsoft.com/office/drawing/2014/main" id="{F7CF530F-040C-F4A0-2D10-BBFCFA6C5B53}"/>
              </a:ext>
            </a:extLst>
          </p:cNvPr>
          <p:cNvGrpSpPr/>
          <p:nvPr/>
        </p:nvGrpSpPr>
        <p:grpSpPr>
          <a:xfrm>
            <a:off x="8948811" y="3137790"/>
            <a:ext cx="1927421" cy="1659932"/>
            <a:chOff x="4416926" y="1952645"/>
            <a:chExt cx="1178615" cy="1015047"/>
          </a:xfrm>
          <a:solidFill>
            <a:schemeClr val="accent4">
              <a:lumMod val="75000"/>
            </a:schemeClr>
          </a:solidFill>
        </p:grpSpPr>
        <p:sp>
          <p:nvSpPr>
            <p:cNvPr id="12" name="Rectangle: Rounded Corners 11">
              <a:extLst>
                <a:ext uri="{FF2B5EF4-FFF2-40B4-BE49-F238E27FC236}">
                  <a16:creationId xmlns:a16="http://schemas.microsoft.com/office/drawing/2014/main" id="{42B8664B-E649-C61C-482B-7985DFBCD76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Rectangle: Rounded Corners 12">
              <a:extLst>
                <a:ext uri="{FF2B5EF4-FFF2-40B4-BE49-F238E27FC236}">
                  <a16:creationId xmlns:a16="http://schemas.microsoft.com/office/drawing/2014/main" id="{2002D98D-319B-F71F-2BE0-7316909527E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Rectangle: Rounded Corners 13">
              <a:extLst>
                <a:ext uri="{FF2B5EF4-FFF2-40B4-BE49-F238E27FC236}">
                  <a16:creationId xmlns:a16="http://schemas.microsoft.com/office/drawing/2014/main" id="{63F45B13-823C-276B-A128-3E9245A3C7D6}"/>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Flowchart: Manual Input 14">
              <a:extLst>
                <a:ext uri="{FF2B5EF4-FFF2-40B4-BE49-F238E27FC236}">
                  <a16:creationId xmlns:a16="http://schemas.microsoft.com/office/drawing/2014/main" id="{FCBA296D-3E1F-CAC9-AE90-D639EBA13238}"/>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Rectangle: Rounded Corners 15">
              <a:extLst>
                <a:ext uri="{FF2B5EF4-FFF2-40B4-BE49-F238E27FC236}">
                  <a16:creationId xmlns:a16="http://schemas.microsoft.com/office/drawing/2014/main" id="{1AB3644C-BA26-39FA-910D-779484F9FF9D}"/>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Rectangle: Rounded Corners 16">
              <a:extLst>
                <a:ext uri="{FF2B5EF4-FFF2-40B4-BE49-F238E27FC236}">
                  <a16:creationId xmlns:a16="http://schemas.microsoft.com/office/drawing/2014/main" id="{387CEC8B-AB01-6EAC-9015-DB89AE83C30E}"/>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Rectangle: Rounded Corners 17">
              <a:extLst>
                <a:ext uri="{FF2B5EF4-FFF2-40B4-BE49-F238E27FC236}">
                  <a16:creationId xmlns:a16="http://schemas.microsoft.com/office/drawing/2014/main" id="{5150C406-6D6F-6402-EFD8-CAC434D3DB32}"/>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Flowchart: Manual Input 18">
              <a:extLst>
                <a:ext uri="{FF2B5EF4-FFF2-40B4-BE49-F238E27FC236}">
                  <a16:creationId xmlns:a16="http://schemas.microsoft.com/office/drawing/2014/main" id="{9FFE24CD-F23E-358B-FB1C-5A08FF076CF1}"/>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Round Same Side Corner Rectangle 21">
              <a:extLst>
                <a:ext uri="{FF2B5EF4-FFF2-40B4-BE49-F238E27FC236}">
                  <a16:creationId xmlns:a16="http://schemas.microsoft.com/office/drawing/2014/main" id="{FA2A6348-F742-EE35-B117-53D5AEE995D7}"/>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Oval 20">
              <a:extLst>
                <a:ext uri="{FF2B5EF4-FFF2-40B4-BE49-F238E27FC236}">
                  <a16:creationId xmlns:a16="http://schemas.microsoft.com/office/drawing/2014/main" id="{733917EF-3020-C6CD-806A-4432880D6B0B}"/>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Rectangle 21">
              <a:extLst>
                <a:ext uri="{FF2B5EF4-FFF2-40B4-BE49-F238E27FC236}">
                  <a16:creationId xmlns:a16="http://schemas.microsoft.com/office/drawing/2014/main" id="{47C5C7D7-B70C-D777-010A-19A9A13F7A6F}"/>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Rectangle 22">
              <a:extLst>
                <a:ext uri="{FF2B5EF4-FFF2-40B4-BE49-F238E27FC236}">
                  <a16:creationId xmlns:a16="http://schemas.microsoft.com/office/drawing/2014/main" id="{613BC9B1-80E2-1D09-7B4E-61D7C1D0AA92}"/>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058770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F71A7F3-8AA5-7121-0DFC-700D93D8303C}"/>
              </a:ext>
            </a:extLst>
          </p:cNvPr>
          <p:cNvCxnSpPr>
            <a:cxnSpLocks/>
          </p:cNvCxnSpPr>
          <p:nvPr/>
        </p:nvCxnSpPr>
        <p:spPr>
          <a:xfrm>
            <a:off x="713534" y="1005840"/>
            <a:ext cx="0" cy="2051358"/>
          </a:xfrm>
          <a:prstGeom prst="line">
            <a:avLst/>
          </a:prstGeom>
          <a:ln w="38100">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Google Shape;441;g10c3faa5075_0_21">
            <a:extLst>
              <a:ext uri="{FF2B5EF4-FFF2-40B4-BE49-F238E27FC236}">
                <a16:creationId xmlns:a16="http://schemas.microsoft.com/office/drawing/2014/main" id="{369D2B77-F906-5D2F-D11E-842BD85130C9}"/>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s-ES_tradnl" sz="2800"/>
              <a:t>Medidas que deben tomarse de forma inmediata si el/la menor corre el riesgo de suicidarse o autolesionarse</a:t>
            </a:r>
          </a:p>
        </p:txBody>
      </p:sp>
      <p:sp>
        <p:nvSpPr>
          <p:cNvPr id="8" name="Google Shape;442;g10c3faa5075_0_21">
            <a:extLst>
              <a:ext uri="{FF2B5EF4-FFF2-40B4-BE49-F238E27FC236}">
                <a16:creationId xmlns:a16="http://schemas.microsoft.com/office/drawing/2014/main" id="{93EC4A41-8D41-9143-3B2D-271E6F23BC42}"/>
              </a:ext>
            </a:extLst>
          </p:cNvPr>
          <p:cNvSpPr txBox="1">
            <a:spLocks/>
          </p:cNvSpPr>
          <p:nvPr/>
        </p:nvSpPr>
        <p:spPr>
          <a:xfrm>
            <a:off x="1277004" y="1425470"/>
            <a:ext cx="3797915" cy="255217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s-ES_tradnl" sz="2400" b="1" kern="0" dirty="0">
                <a:latin typeface="Arial" panose="020B0604020202020204" pitchFamily="34" charset="0"/>
                <a:cs typeface="Arial" panose="020B0604020202020204" pitchFamily="34" charset="0"/>
              </a:rPr>
              <a:t>Explorar con el/la menor razones y maneras de seguir vivo/a</a:t>
            </a:r>
            <a:endParaRPr lang="es-ES_tradnl" sz="2400" kern="0" dirty="0">
              <a:latin typeface="Arial" panose="020B0604020202020204" pitchFamily="34" charset="0"/>
              <a:cs typeface="Arial" panose="020B0604020202020204" pitchFamily="34" charset="0"/>
            </a:endParaRPr>
          </a:p>
          <a:p>
            <a:pPr>
              <a:spcBef>
                <a:spcPts val="1000"/>
              </a:spcBef>
            </a:pPr>
            <a:endParaRPr lang="es-ES_tradnl" sz="2400" kern="0" dirty="0">
              <a:latin typeface="Arial" panose="020B0604020202020204" pitchFamily="34" charset="0"/>
              <a:cs typeface="Arial" panose="020B0604020202020204" pitchFamily="34" charset="0"/>
            </a:endParaRPr>
          </a:p>
          <a:p>
            <a:pPr>
              <a:spcBef>
                <a:spcPts val="1000"/>
              </a:spcBef>
            </a:pPr>
            <a:r>
              <a:rPr lang="es-ES_tradnl" sz="2400" b="1" kern="0" dirty="0">
                <a:latin typeface="Arial" panose="020B0604020202020204" pitchFamily="34" charset="0"/>
                <a:cs typeface="Arial" panose="020B0604020202020204" pitchFamily="34" charset="0"/>
              </a:rPr>
              <a:t>Centrarnos en las fortalezas del menor </a:t>
            </a:r>
            <a:r>
              <a:rPr lang="es-ES_tradnl" sz="2400" kern="0" dirty="0">
                <a:latin typeface="Arial" panose="020B0604020202020204" pitchFamily="34" charset="0"/>
                <a:cs typeface="Arial" panose="020B0604020202020204" pitchFamily="34" charset="0"/>
              </a:rPr>
              <a:t>animándolo/a a hablar sobre ejemplos de otras situaciones problemáticas que se hayan podido resolver en su entorno</a:t>
            </a:r>
          </a:p>
        </p:txBody>
      </p:sp>
      <p:sp>
        <p:nvSpPr>
          <p:cNvPr id="9" name="Oval 8">
            <a:extLst>
              <a:ext uri="{FF2B5EF4-FFF2-40B4-BE49-F238E27FC236}">
                <a16:creationId xmlns:a16="http://schemas.microsoft.com/office/drawing/2014/main" id="{02918EF1-834C-C5C4-7B91-12CC1A7F992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6</a:t>
            </a:r>
          </a:p>
        </p:txBody>
      </p:sp>
      <p:sp>
        <p:nvSpPr>
          <p:cNvPr id="10" name="Oval 9">
            <a:extLst>
              <a:ext uri="{FF2B5EF4-FFF2-40B4-BE49-F238E27FC236}">
                <a16:creationId xmlns:a16="http://schemas.microsoft.com/office/drawing/2014/main" id="{49C9B33F-8C88-5C8F-5FA5-53F1D4762546}"/>
              </a:ext>
            </a:extLst>
          </p:cNvPr>
          <p:cNvSpPr/>
          <p:nvPr/>
        </p:nvSpPr>
        <p:spPr>
          <a:xfrm>
            <a:off x="341732" y="2908871"/>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accent4">
                    <a:lumMod val="75000"/>
                  </a:schemeClr>
                </a:solidFill>
                <a:latin typeface="Arial" panose="020B0604020202020204" pitchFamily="34" charset="0"/>
                <a:cs typeface="Arial" panose="020B0604020202020204" pitchFamily="34" charset="0"/>
              </a:rPr>
              <a:t>7</a:t>
            </a:r>
          </a:p>
        </p:txBody>
      </p:sp>
      <p:sp>
        <p:nvSpPr>
          <p:cNvPr id="14" name="Speech Bubble: Rectangle with Corners Rounded 13">
            <a:extLst>
              <a:ext uri="{FF2B5EF4-FFF2-40B4-BE49-F238E27FC236}">
                <a16:creationId xmlns:a16="http://schemas.microsoft.com/office/drawing/2014/main" id="{32BBA2B1-277E-2E09-350A-649F6EE654E4}"/>
              </a:ext>
            </a:extLst>
          </p:cNvPr>
          <p:cNvSpPr/>
          <p:nvPr/>
        </p:nvSpPr>
        <p:spPr>
          <a:xfrm>
            <a:off x="5882641" y="1569192"/>
            <a:ext cx="5349239" cy="4166563"/>
          </a:xfrm>
          <a:prstGeom prst="wedgeRoundRectCallout">
            <a:avLst>
              <a:gd name="adj1" fmla="val -58026"/>
              <a:gd name="adj2" fmla="val 1897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s-ES_tradnl" sz="2200" i="1" dirty="0">
                <a:solidFill>
                  <a:schemeClr val="tx1"/>
                </a:solidFill>
                <a:latin typeface="Arial" panose="020B0604020202020204" pitchFamily="34" charset="0"/>
                <a:cs typeface="Arial" panose="020B0604020202020204" pitchFamily="34" charset="0"/>
              </a:rPr>
              <a:t>Me doy cuenta de que estás pasando por un muy mal momento. A veces, pensar en nuestras fortalezas y en cómo hemos superado momentos difíciles en el pasado nos puede ayudar</a:t>
            </a:r>
          </a:p>
          <a:p>
            <a:endParaRPr lang="es-ES_tradnl" sz="2200" i="1" dirty="0">
              <a:solidFill>
                <a:schemeClr val="tx1"/>
              </a:solidFill>
              <a:latin typeface="Arial" panose="020B0604020202020204" pitchFamily="34" charset="0"/>
              <a:cs typeface="Arial" panose="020B0604020202020204" pitchFamily="34" charset="0"/>
            </a:endParaRPr>
          </a:p>
          <a:p>
            <a:r>
              <a:rPr lang="es-ES_tradnl" sz="2200" i="1" dirty="0">
                <a:solidFill>
                  <a:schemeClr val="tx1"/>
                </a:solidFill>
                <a:latin typeface="Arial" panose="020B0604020202020204" pitchFamily="34" charset="0"/>
                <a:cs typeface="Arial" panose="020B0604020202020204" pitchFamily="34" charset="0"/>
              </a:rPr>
              <a:t>¿Puedes compartir conmigo algunas de tus fortalezas y algunos ejemplos de cómo has superado momentos difíciles en el pasado? </a:t>
            </a:r>
          </a:p>
        </p:txBody>
      </p:sp>
    </p:spTree>
    <p:extLst>
      <p:ext uri="{BB962C8B-B14F-4D97-AF65-F5344CB8AC3E}">
        <p14:creationId xmlns:p14="http://schemas.microsoft.com/office/powerpoint/2010/main" val="3792267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25799" y="3429000"/>
            <a:ext cx="3073775" cy="2215991"/>
          </a:xfrm>
          <a:prstGeom prst="rect">
            <a:avLst/>
          </a:prstGeom>
          <a:noFill/>
        </p:spPr>
        <p:txBody>
          <a:bodyPr wrap="square" lIns="91440" tIns="45720" rIns="91440" bIns="45720" anchor="t">
            <a:spAutoFit/>
          </a:bodyPr>
          <a:lstStyle/>
          <a:p>
            <a:pPr algn="ctr"/>
            <a:r>
              <a:rPr lang="es-ES_tradnl" sz="2300" dirty="0">
                <a:effectLst/>
                <a:latin typeface="Arial" panose="020B0604020202020204" pitchFamily="34" charset="0"/>
                <a:ea typeface="Helvetica Neue" panose="020B0604020202020204"/>
                <a:cs typeface="Arial" panose="020B0604020202020204" pitchFamily="34" charset="0"/>
              </a:rPr>
              <a:t>Reconocer </a:t>
            </a:r>
            <a:r>
              <a:rPr lang="es-ES_tradnl" sz="2300" dirty="0">
                <a:latin typeface="Arial" panose="020B0604020202020204" pitchFamily="34" charset="0"/>
                <a:ea typeface="Helvetica Neue" panose="020B0604020202020204"/>
                <a:cs typeface="Arial" panose="020B0604020202020204" pitchFamily="34" charset="0"/>
              </a:rPr>
              <a:t>las señales de alarma </a:t>
            </a:r>
            <a:r>
              <a:rPr lang="es-ES_tradnl" sz="2300" dirty="0">
                <a:effectLst/>
                <a:latin typeface="Arial" panose="020B0604020202020204" pitchFamily="34" charset="0"/>
                <a:ea typeface="Helvetica Neue" panose="020B0604020202020204"/>
                <a:cs typeface="Arial" panose="020B0604020202020204" pitchFamily="34" charset="0"/>
              </a:rPr>
              <a:t>que indican que un/a menor requiere </a:t>
            </a:r>
            <a:r>
              <a:rPr lang="es-ES_tradnl" sz="2300" dirty="0">
                <a:latin typeface="Arial" panose="020B0604020202020204" pitchFamily="34" charset="0"/>
                <a:ea typeface="Helvetica Neue" panose="020B0604020202020204"/>
                <a:cs typeface="Arial" panose="020B0604020202020204" pitchFamily="34" charset="0"/>
              </a:rPr>
              <a:t>atención inmediata </a:t>
            </a:r>
            <a:r>
              <a:rPr lang="es-ES_tradnl" sz="2300" dirty="0">
                <a:effectLst/>
                <a:latin typeface="Arial" panose="020B0604020202020204" pitchFamily="34" charset="0"/>
                <a:ea typeface="Helvetica Neue" panose="020B0604020202020204"/>
                <a:cs typeface="Arial" panose="020B0604020202020204" pitchFamily="34" charset="0"/>
              </a:rPr>
              <a:t>y actuar con rapidez</a:t>
            </a:r>
            <a:endParaRPr lang="es-ES_tradnl" sz="2300" dirty="0">
              <a:effectLst/>
              <a:latin typeface="Arial" panose="020B0604020202020204" pitchFamily="34" charset="0"/>
              <a:ea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36906"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092561"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4384472" y="3429000"/>
            <a:ext cx="3423056" cy="2215991"/>
          </a:xfrm>
          <a:prstGeom prst="rect">
            <a:avLst/>
          </a:prstGeom>
          <a:noFill/>
        </p:spPr>
        <p:txBody>
          <a:bodyPr wrap="square" lIns="91440" tIns="45720" rIns="91440" bIns="45720" anchor="t">
            <a:spAutoFit/>
          </a:bodyPr>
          <a:lstStyle/>
          <a:p>
            <a:pPr algn="ctr"/>
            <a:r>
              <a:rPr lang="es-ES_tradnl" sz="2300" dirty="0">
                <a:latin typeface="Arial" panose="020B0604020202020204" pitchFamily="34" charset="0"/>
                <a:ea typeface="Helvetica Neue" panose="020B0604020202020204"/>
                <a:cs typeface="Arial" panose="020B0604020202020204" pitchFamily="34" charset="0"/>
              </a:rPr>
              <a:t>Conocer los límites de nuestro rol como asistentes y remitir a los/as menores a servicios especializados de salud mental</a:t>
            </a:r>
            <a:endParaRPr lang="es-ES_tradnl" sz="2300" dirty="0">
              <a:effectLst/>
              <a:latin typeface="Arial" panose="020B0604020202020204" pitchFamily="34" charset="0"/>
              <a:ea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F6D4578-2F46-879A-1848-AD4405979F73}"/>
              </a:ext>
            </a:extLst>
          </p:cNvPr>
          <p:cNvSpPr txBox="1"/>
          <p:nvPr/>
        </p:nvSpPr>
        <p:spPr>
          <a:xfrm>
            <a:off x="7814938" y="3429000"/>
            <a:ext cx="3606805" cy="2569934"/>
          </a:xfrm>
          <a:prstGeom prst="rect">
            <a:avLst/>
          </a:prstGeom>
          <a:noFill/>
        </p:spPr>
        <p:txBody>
          <a:bodyPr wrap="square" lIns="91440" tIns="45720" rIns="91440" bIns="45720" anchor="t">
            <a:spAutoFit/>
          </a:bodyPr>
          <a:lstStyle/>
          <a:p>
            <a:pPr algn="ctr"/>
            <a:r>
              <a:rPr lang="es-ES_tradnl" sz="2300" dirty="0">
                <a:effectLst/>
                <a:latin typeface="Arial" panose="020B0604020202020204" pitchFamily="34" charset="0"/>
                <a:ea typeface="Helvetica Neue" panose="020B0604020202020204"/>
                <a:cs typeface="Arial" panose="020B0604020202020204" pitchFamily="34" charset="0"/>
              </a:rPr>
              <a:t>Las remisiones</a:t>
            </a:r>
            <a:r>
              <a:rPr lang="es-ES_tradnl" sz="2300" dirty="0">
                <a:latin typeface="Arial" panose="020B0604020202020204" pitchFamily="34" charset="0"/>
                <a:ea typeface="Helvetica Neue" panose="020B0604020202020204"/>
                <a:cs typeface="Arial" panose="020B0604020202020204" pitchFamily="34" charset="0"/>
              </a:rPr>
              <a:t> a servicios de SMAPS </a:t>
            </a:r>
            <a:r>
              <a:rPr lang="es-ES_tradnl" sz="2300" dirty="0">
                <a:effectLst/>
                <a:latin typeface="Arial" panose="020B0604020202020204" pitchFamily="34" charset="0"/>
                <a:ea typeface="Helvetica Neue" panose="020B0604020202020204"/>
                <a:cs typeface="Arial" panose="020B0604020202020204" pitchFamily="34" charset="0"/>
              </a:rPr>
              <a:t>deben </a:t>
            </a:r>
            <a:r>
              <a:rPr lang="es-ES_tradnl" sz="2300" dirty="0">
                <a:latin typeface="Arial" panose="020B0604020202020204" pitchFamily="34" charset="0"/>
                <a:ea typeface="Helvetica Neue" panose="020B0604020202020204"/>
                <a:cs typeface="Arial" panose="020B0604020202020204" pitchFamily="34" charset="0"/>
              </a:rPr>
              <a:t>ser planeadas con detenimiento y con antelación </a:t>
            </a:r>
            <a:r>
              <a:rPr lang="es-ES_tradnl" sz="2300" dirty="0">
                <a:effectLst/>
                <a:latin typeface="Arial" panose="020B0604020202020204" pitchFamily="34" charset="0"/>
                <a:ea typeface="Helvetica Neue" panose="020B0604020202020204"/>
                <a:cs typeface="Arial" panose="020B0604020202020204" pitchFamily="34" charset="0"/>
              </a:rPr>
              <a:t>para </a:t>
            </a:r>
            <a:r>
              <a:rPr lang="es-ES_tradnl" sz="2300" dirty="0">
                <a:latin typeface="Arial" panose="020B0604020202020204" pitchFamily="34" charset="0"/>
                <a:ea typeface="Helvetica Neue" panose="020B0604020202020204"/>
                <a:cs typeface="Arial" panose="020B0604020202020204" pitchFamily="34" charset="0"/>
              </a:rPr>
              <a:t>evitar causar un daño mayor al menor</a:t>
            </a:r>
            <a:endParaRPr lang="es-ES_tradnl" sz="23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018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293D97BE-B21F-E048-529B-F85C58CA794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SESIÓN 4</a:t>
            </a:r>
          </a:p>
          <a:p>
            <a:br>
              <a:rPr lang="en-CA" b="1" dirty="0">
                <a:solidFill>
                  <a:schemeClr val="bg1"/>
                </a:solidFill>
                <a:latin typeface="Garamond"/>
              </a:rPr>
            </a:br>
            <a:r>
              <a:rPr lang="es-ES_tradnl" sz="5400" b="1" dirty="0">
                <a:solidFill>
                  <a:schemeClr val="bg1"/>
                </a:solidFill>
                <a:latin typeface="Garamond" panose="02020404030301010803" pitchFamily="18" charset="0"/>
                <a:ea typeface="Helvetica Neue"/>
                <a:cs typeface="Arial" panose="020B0604020202020204" pitchFamily="34" charset="0"/>
              </a:rPr>
              <a:t>¿Cómo atender las necesidades urgentes de un/a menor en materia de salud física, sexual y reproductiva?</a:t>
            </a:r>
          </a:p>
          <a:p>
            <a:endParaRPr lang="en-US" sz="5400" b="1" dirty="0">
              <a:solidFill>
                <a:schemeClr val="bg1"/>
              </a:solidFill>
              <a:latin typeface="Garamond"/>
            </a:endParaRPr>
          </a:p>
        </p:txBody>
      </p:sp>
    </p:spTree>
    <p:extLst>
      <p:ext uri="{BB962C8B-B14F-4D97-AF65-F5344CB8AC3E}">
        <p14:creationId xmlns:p14="http://schemas.microsoft.com/office/powerpoint/2010/main" val="970085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normAutofit fontScale="90000"/>
          </a:bodyPr>
          <a:lstStyle/>
          <a:p>
            <a:r>
              <a:rPr lang="es-ES_tradnl" dirty="0"/>
              <a:t>Necesidades urgentes de salud física, sexual y reproductiva</a:t>
            </a:r>
          </a:p>
        </p:txBody>
      </p:sp>
      <p:sp>
        <p:nvSpPr>
          <p:cNvPr id="4" name="TextBox 3">
            <a:extLst>
              <a:ext uri="{FF2B5EF4-FFF2-40B4-BE49-F238E27FC236}">
                <a16:creationId xmlns:a16="http://schemas.microsoft.com/office/drawing/2014/main" id="{C0AC5C4E-558D-5B29-B208-EF81861CD00B}"/>
              </a:ext>
            </a:extLst>
          </p:cNvPr>
          <p:cNvSpPr txBox="1"/>
          <p:nvPr/>
        </p:nvSpPr>
        <p:spPr>
          <a:xfrm>
            <a:off x="838200" y="1081731"/>
            <a:ext cx="4682690" cy="2554545"/>
          </a:xfrm>
          <a:prstGeom prst="rect">
            <a:avLst/>
          </a:prstGeom>
          <a:noFill/>
        </p:spPr>
        <p:txBody>
          <a:bodyPr wrap="square" lIns="91440" tIns="45720" rIns="91440" bIns="45720" anchor="t">
            <a:spAutoFit/>
          </a:bodyPr>
          <a:lstStyle/>
          <a:p>
            <a:r>
              <a:rPr lang="es-ES_tradnl" sz="2000" b="1" dirty="0">
                <a:latin typeface="Arial" panose="020B0604020202020204" pitchFamily="34" charset="0"/>
                <a:cs typeface="Arial" panose="020B0604020202020204" pitchFamily="34" charset="0"/>
              </a:rPr>
              <a:t>Necesidades urgentes de salud física:</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lesiones graves o potencialmente mortales</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enfermedades o dolencias graves o potencialmente mortales</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maltrato físico</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malnutrición</a:t>
            </a:r>
          </a:p>
        </p:txBody>
      </p:sp>
      <p:sp>
        <p:nvSpPr>
          <p:cNvPr id="7" name="TextBox 6">
            <a:extLst>
              <a:ext uri="{FF2B5EF4-FFF2-40B4-BE49-F238E27FC236}">
                <a16:creationId xmlns:a16="http://schemas.microsoft.com/office/drawing/2014/main" id="{B370DBE2-E265-AC7A-1544-36B99D256ACD}"/>
              </a:ext>
            </a:extLst>
          </p:cNvPr>
          <p:cNvSpPr txBox="1"/>
          <p:nvPr/>
        </p:nvSpPr>
        <p:spPr>
          <a:xfrm>
            <a:off x="6486489" y="1210630"/>
            <a:ext cx="5110852" cy="2246769"/>
          </a:xfrm>
          <a:prstGeom prst="rect">
            <a:avLst/>
          </a:prstGeom>
          <a:noFill/>
        </p:spPr>
        <p:txBody>
          <a:bodyPr wrap="square" lIns="91440" tIns="45720" rIns="91440" bIns="45720" anchor="t">
            <a:spAutoFit/>
          </a:bodyPr>
          <a:lstStyle/>
          <a:p>
            <a:r>
              <a:rPr lang="es-ES_tradnl" sz="2000" b="1" dirty="0">
                <a:latin typeface="Arial" panose="020B0604020202020204" pitchFamily="34" charset="0"/>
                <a:cs typeface="Arial" panose="020B0604020202020204" pitchFamily="34" charset="0"/>
              </a:rPr>
              <a:t>Necesidades urgentes de salud sexual y reproductiva: </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lesiones graves o potencialmente mortales en los órganos genitales</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abuso o agresión sexual</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mutilación genital</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complicaciones en el embarazo</a:t>
            </a:r>
          </a:p>
        </p:txBody>
      </p:sp>
      <p:sp>
        <p:nvSpPr>
          <p:cNvPr id="10" name="Speech Bubble: Rectangle with Corners Rounded 9">
            <a:extLst>
              <a:ext uri="{FF2B5EF4-FFF2-40B4-BE49-F238E27FC236}">
                <a16:creationId xmlns:a16="http://schemas.microsoft.com/office/drawing/2014/main" id="{8BCB0DC5-6711-C504-2072-CDEED3A4DEF4}"/>
              </a:ext>
            </a:extLst>
          </p:cNvPr>
          <p:cNvSpPr/>
          <p:nvPr/>
        </p:nvSpPr>
        <p:spPr>
          <a:xfrm>
            <a:off x="1865094" y="3859304"/>
            <a:ext cx="4097556" cy="2255745"/>
          </a:xfrm>
          <a:prstGeom prst="wedgeRoundRectCallout">
            <a:avLst>
              <a:gd name="adj1" fmla="val -13510"/>
              <a:gd name="adj2" fmla="val -40111"/>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s-ES_tradnl" sz="2000" i="1" dirty="0">
                <a:solidFill>
                  <a:schemeClr val="tx1"/>
                </a:solidFill>
                <a:latin typeface="Arial" panose="020B0604020202020204" pitchFamily="34" charset="0"/>
                <a:cs typeface="Arial" panose="020B0604020202020204" pitchFamily="34" charset="0"/>
              </a:rPr>
              <a:t>Heridas abiertas, infecciones graves, fracturas y/o fisuras de huesos, hemorragias, sospecha de traumatismo craneal, lesiones oculares, quemaduras graves, dolor torácico, pérdida del conocimiento, etc.</a:t>
            </a:r>
          </a:p>
        </p:txBody>
      </p:sp>
      <p:sp>
        <p:nvSpPr>
          <p:cNvPr id="11" name="Speech Bubble: Rectangle with Corners Rounded 10">
            <a:extLst>
              <a:ext uri="{FF2B5EF4-FFF2-40B4-BE49-F238E27FC236}">
                <a16:creationId xmlns:a16="http://schemas.microsoft.com/office/drawing/2014/main" id="{4C98783F-59B8-9C9C-C8D1-38565EE61378}"/>
              </a:ext>
            </a:extLst>
          </p:cNvPr>
          <p:cNvSpPr/>
          <p:nvPr/>
        </p:nvSpPr>
        <p:spPr>
          <a:xfrm>
            <a:off x="7271523" y="4155389"/>
            <a:ext cx="4231359" cy="1762194"/>
          </a:xfrm>
          <a:prstGeom prst="wedgeRoundRectCallout">
            <a:avLst>
              <a:gd name="adj1" fmla="val 8856"/>
              <a:gd name="adj2" fmla="val -38538"/>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sz="2000" i="1" dirty="0">
                <a:solidFill>
                  <a:schemeClr val="tx1"/>
                </a:solidFill>
                <a:latin typeface="Arial" panose="020B0604020202020204" pitchFamily="34" charset="0"/>
                <a:cs typeface="Arial" panose="020B0604020202020204" pitchFamily="34" charset="0"/>
              </a:rPr>
              <a:t>Lesiones en los genitales, riesgo de contraer enfermedades de transmisión sexual, infecciones en los órganos genitales, embarazo no deseado o no planificado, etc.</a:t>
            </a:r>
          </a:p>
        </p:txBody>
      </p:sp>
      <p:grpSp>
        <p:nvGrpSpPr>
          <p:cNvPr id="13" name="Group 12">
            <a:extLst>
              <a:ext uri="{FF2B5EF4-FFF2-40B4-BE49-F238E27FC236}">
                <a16:creationId xmlns:a16="http://schemas.microsoft.com/office/drawing/2014/main" id="{CBEFC787-7BBF-276A-19AC-78C985D715EB}"/>
              </a:ext>
            </a:extLst>
          </p:cNvPr>
          <p:cNvGrpSpPr/>
          <p:nvPr/>
        </p:nvGrpSpPr>
        <p:grpSpPr>
          <a:xfrm>
            <a:off x="937045" y="4225573"/>
            <a:ext cx="898644" cy="1490140"/>
            <a:chOff x="-625380" y="4046688"/>
            <a:chExt cx="898644" cy="1490140"/>
          </a:xfrm>
        </p:grpSpPr>
        <p:grpSp>
          <p:nvGrpSpPr>
            <p:cNvPr id="8" name="Group 7">
              <a:extLst>
                <a:ext uri="{FF2B5EF4-FFF2-40B4-BE49-F238E27FC236}">
                  <a16:creationId xmlns:a16="http://schemas.microsoft.com/office/drawing/2014/main" id="{D6ED62EC-CD08-3343-85A3-DEFEBC5AE077}"/>
                </a:ext>
              </a:extLst>
            </p:cNvPr>
            <p:cNvGrpSpPr/>
            <p:nvPr/>
          </p:nvGrpSpPr>
          <p:grpSpPr>
            <a:xfrm>
              <a:off x="-625380" y="4046688"/>
              <a:ext cx="643719" cy="1490140"/>
              <a:chOff x="8155842" y="2175314"/>
              <a:chExt cx="1334607" cy="3089473"/>
            </a:xfrm>
            <a:solidFill>
              <a:schemeClr val="accent4">
                <a:lumMod val="75000"/>
              </a:schemeClr>
            </a:solidFill>
          </p:grpSpPr>
          <p:sp>
            <p:nvSpPr>
              <p:cNvPr id="9" name="Round Same Side Corner Rectangle 3">
                <a:extLst>
                  <a:ext uri="{FF2B5EF4-FFF2-40B4-BE49-F238E27FC236}">
                    <a16:creationId xmlns:a16="http://schemas.microsoft.com/office/drawing/2014/main" id="{1F5F8AFD-D8C3-4D72-12ED-5C2D0EC1D290}"/>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A7DAAA4C-5C9D-6F80-8943-FB9F8167AFC4}"/>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5" name="Oval 4">
              <a:extLst>
                <a:ext uri="{FF2B5EF4-FFF2-40B4-BE49-F238E27FC236}">
                  <a16:creationId xmlns:a16="http://schemas.microsoft.com/office/drawing/2014/main" id="{72DD47A1-FD5B-4C3D-2BDB-A46A78F3EA36}"/>
                </a:ext>
              </a:extLst>
            </p:cNvPr>
            <p:cNvSpPr/>
            <p:nvPr/>
          </p:nvSpPr>
          <p:spPr>
            <a:xfrm>
              <a:off x="-288002" y="4397162"/>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grpSp>
      <p:grpSp>
        <p:nvGrpSpPr>
          <p:cNvPr id="14" name="Group 13">
            <a:extLst>
              <a:ext uri="{FF2B5EF4-FFF2-40B4-BE49-F238E27FC236}">
                <a16:creationId xmlns:a16="http://schemas.microsoft.com/office/drawing/2014/main" id="{1D8796C0-BA0D-F5B4-D9E9-FA8ABF768C8C}"/>
              </a:ext>
            </a:extLst>
          </p:cNvPr>
          <p:cNvGrpSpPr/>
          <p:nvPr/>
        </p:nvGrpSpPr>
        <p:grpSpPr>
          <a:xfrm>
            <a:off x="6486489" y="4225573"/>
            <a:ext cx="898644" cy="1490140"/>
            <a:chOff x="-625380" y="4046688"/>
            <a:chExt cx="898644" cy="1490140"/>
          </a:xfrm>
        </p:grpSpPr>
        <p:grpSp>
          <p:nvGrpSpPr>
            <p:cNvPr id="15" name="Group 14">
              <a:extLst>
                <a:ext uri="{FF2B5EF4-FFF2-40B4-BE49-F238E27FC236}">
                  <a16:creationId xmlns:a16="http://schemas.microsoft.com/office/drawing/2014/main" id="{E241E338-B32E-A762-3364-72CC98CC3589}"/>
                </a:ext>
              </a:extLst>
            </p:cNvPr>
            <p:cNvGrpSpPr/>
            <p:nvPr/>
          </p:nvGrpSpPr>
          <p:grpSpPr>
            <a:xfrm>
              <a:off x="-625380" y="4046688"/>
              <a:ext cx="643719" cy="1490140"/>
              <a:chOff x="8155842" y="2175314"/>
              <a:chExt cx="1334607" cy="3089473"/>
            </a:xfrm>
            <a:solidFill>
              <a:schemeClr val="accent4">
                <a:lumMod val="75000"/>
              </a:schemeClr>
            </a:solidFill>
          </p:grpSpPr>
          <p:sp>
            <p:nvSpPr>
              <p:cNvPr id="17" name="Round Same Side Corner Rectangle 3">
                <a:extLst>
                  <a:ext uri="{FF2B5EF4-FFF2-40B4-BE49-F238E27FC236}">
                    <a16:creationId xmlns:a16="http://schemas.microsoft.com/office/drawing/2014/main" id="{10ED5318-70AB-D066-884A-52CF97579F8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DD937B2B-CFC8-CA12-4CB5-3AC0175720CE}"/>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16" name="Oval 15">
              <a:extLst>
                <a:ext uri="{FF2B5EF4-FFF2-40B4-BE49-F238E27FC236}">
                  <a16:creationId xmlns:a16="http://schemas.microsoft.com/office/drawing/2014/main" id="{921ECB5F-F0F4-B7AC-87DD-DBEB7F4B1E38}"/>
                </a:ext>
              </a:extLst>
            </p:cNvPr>
            <p:cNvSpPr/>
            <p:nvPr/>
          </p:nvSpPr>
          <p:spPr>
            <a:xfrm>
              <a:off x="-288002" y="4827293"/>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bg1"/>
                  </a:solidFill>
                  <a:latin typeface="Britannic Bold" panose="020B0903060703020204" pitchFamily="34" charset="0"/>
                </a:rPr>
                <a:t>¡!</a:t>
              </a:r>
            </a:p>
          </p:txBody>
        </p:sp>
      </p:grpSp>
    </p:spTree>
    <p:extLst>
      <p:ext uri="{BB962C8B-B14F-4D97-AF65-F5344CB8AC3E}">
        <p14:creationId xmlns:p14="http://schemas.microsoft.com/office/powerpoint/2010/main" val="588269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4181A5-21C9-4BB0-A90B-B2EB79EC0455}"/>
              </a:ext>
            </a:extLst>
          </p:cNvPr>
          <p:cNvSpPr/>
          <p:nvPr/>
        </p:nvSpPr>
        <p:spPr>
          <a:xfrm>
            <a:off x="5895481" y="4609963"/>
            <a:ext cx="4162919" cy="40114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s-ES_tradnl"/>
              <a:t>Objetivo del módulo</a:t>
            </a:r>
          </a:p>
        </p:txBody>
      </p:sp>
      <p:grpSp>
        <p:nvGrpSpPr>
          <p:cNvPr id="8" name="Group 7">
            <a:extLst>
              <a:ext uri="{FF2B5EF4-FFF2-40B4-BE49-F238E27FC236}">
                <a16:creationId xmlns:a16="http://schemas.microsoft.com/office/drawing/2014/main" id="{5FE2023F-B6DD-5A78-5893-25E9CAD0A25A}"/>
              </a:ext>
            </a:extLst>
          </p:cNvPr>
          <p:cNvGrpSpPr/>
          <p:nvPr/>
        </p:nvGrpSpPr>
        <p:grpSpPr>
          <a:xfrm>
            <a:off x="10454639" y="5126840"/>
            <a:ext cx="1045029" cy="1329543"/>
            <a:chOff x="6583595" y="3385093"/>
            <a:chExt cx="936987" cy="1192085"/>
          </a:xfrm>
        </p:grpSpPr>
        <p:grpSp>
          <p:nvGrpSpPr>
            <p:cNvPr id="9" name="Group 8">
              <a:extLst>
                <a:ext uri="{FF2B5EF4-FFF2-40B4-BE49-F238E27FC236}">
                  <a16:creationId xmlns:a16="http://schemas.microsoft.com/office/drawing/2014/main" id="{D4BE7D85-D826-1EB5-DE7C-C8FBBA98548F}"/>
                </a:ext>
              </a:extLst>
            </p:cNvPr>
            <p:cNvGrpSpPr/>
            <p:nvPr/>
          </p:nvGrpSpPr>
          <p:grpSpPr>
            <a:xfrm>
              <a:off x="6583595" y="3385093"/>
              <a:ext cx="936987" cy="1121072"/>
              <a:chOff x="2780231" y="3039417"/>
              <a:chExt cx="1162307" cy="1390660"/>
            </a:xfrm>
          </p:grpSpPr>
          <p:sp>
            <p:nvSpPr>
              <p:cNvPr id="12" name="Rectangle 11">
                <a:extLst>
                  <a:ext uri="{FF2B5EF4-FFF2-40B4-BE49-F238E27FC236}">
                    <a16:creationId xmlns:a16="http://schemas.microsoft.com/office/drawing/2014/main" id="{FD698581-5AA4-C88A-95F4-B452A2962D81}"/>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3" name="Flowchart: Stored Data 12">
                <a:extLst>
                  <a:ext uri="{FF2B5EF4-FFF2-40B4-BE49-F238E27FC236}">
                    <a16:creationId xmlns:a16="http://schemas.microsoft.com/office/drawing/2014/main" id="{8AD29458-84DD-EC23-573C-BD447659DBB4}"/>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4" name="Flowchart: Stored Data 13">
                <a:extLst>
                  <a:ext uri="{FF2B5EF4-FFF2-40B4-BE49-F238E27FC236}">
                    <a16:creationId xmlns:a16="http://schemas.microsoft.com/office/drawing/2014/main" id="{7B43D31A-FE65-81DB-D505-79FDA6938A6D}"/>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5" name="Rectangle 14">
                <a:extLst>
                  <a:ext uri="{FF2B5EF4-FFF2-40B4-BE49-F238E27FC236}">
                    <a16:creationId xmlns:a16="http://schemas.microsoft.com/office/drawing/2014/main" id="{2D67F839-F799-ACE3-553D-55602574BF89}"/>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6" name="Isosceles Triangle 15">
                <a:extLst>
                  <a:ext uri="{FF2B5EF4-FFF2-40B4-BE49-F238E27FC236}">
                    <a16:creationId xmlns:a16="http://schemas.microsoft.com/office/drawing/2014/main" id="{06A5B6CB-2127-3E31-39FC-211739F43EAA}"/>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
          <p:nvSpPr>
            <p:cNvPr id="10" name="Plus Sign 9">
              <a:extLst>
                <a:ext uri="{FF2B5EF4-FFF2-40B4-BE49-F238E27FC236}">
                  <a16:creationId xmlns:a16="http://schemas.microsoft.com/office/drawing/2014/main" id="{B618E59A-50B0-6CD6-5074-2100CC920955}"/>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
        <p:nvSpPr>
          <p:cNvPr id="17" name="Rectangle 16">
            <a:extLst>
              <a:ext uri="{FF2B5EF4-FFF2-40B4-BE49-F238E27FC236}">
                <a16:creationId xmlns:a16="http://schemas.microsoft.com/office/drawing/2014/main" id="{B8AC4B55-DAAB-53C4-BCA0-38E5B7876BDC}"/>
              </a:ext>
            </a:extLst>
          </p:cNvPr>
          <p:cNvSpPr/>
          <p:nvPr/>
        </p:nvSpPr>
        <p:spPr>
          <a:xfrm>
            <a:off x="5895481" y="4181724"/>
            <a:ext cx="1930035" cy="40918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Rectangle 17">
            <a:extLst>
              <a:ext uri="{FF2B5EF4-FFF2-40B4-BE49-F238E27FC236}">
                <a16:creationId xmlns:a16="http://schemas.microsoft.com/office/drawing/2014/main" id="{C82D79DD-5EF1-75A9-CF9C-C64A9C5D0519}"/>
              </a:ext>
            </a:extLst>
          </p:cNvPr>
          <p:cNvSpPr/>
          <p:nvPr/>
        </p:nvSpPr>
        <p:spPr>
          <a:xfrm>
            <a:off x="6834930" y="3681638"/>
            <a:ext cx="2615760" cy="40918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TextBox 10">
            <a:extLst>
              <a:ext uri="{FF2B5EF4-FFF2-40B4-BE49-F238E27FC236}">
                <a16:creationId xmlns:a16="http://schemas.microsoft.com/office/drawing/2014/main" id="{E24EEE1C-BE7F-4B6C-BA92-E8B3F36132B2}"/>
              </a:ext>
            </a:extLst>
          </p:cNvPr>
          <p:cNvSpPr txBox="1"/>
          <p:nvPr/>
        </p:nvSpPr>
        <p:spPr>
          <a:xfrm>
            <a:off x="5895481" y="1767006"/>
            <a:ext cx="5074829" cy="3323987"/>
          </a:xfrm>
          <a:prstGeom prst="rect">
            <a:avLst/>
          </a:prstGeom>
          <a:noFill/>
        </p:spPr>
        <p:txBody>
          <a:bodyPr wrap="square" lIns="91440" tIns="45720" rIns="91440" bIns="45720" anchor="t">
            <a:spAutoFit/>
          </a:bodyPr>
          <a:lstStyle/>
          <a:p>
            <a:r>
              <a:rPr lang="es-ES_tradnl" sz="3000" b="1">
                <a:solidFill>
                  <a:schemeClr val="bg1"/>
                </a:solidFill>
                <a:effectLst/>
                <a:latin typeface="Arial" panose="020B0604020202020204" pitchFamily="34" charset="0"/>
                <a:ea typeface="Calibri" panose="020F0502020204030204" pitchFamily="34" charset="0"/>
                <a:cs typeface="Arial" panose="020B0604020202020204" pitchFamily="34" charset="0"/>
              </a:rPr>
              <a:t>Dar la oportunidad a los/as asistentes sociales de practicar las </a:t>
            </a:r>
            <a:r>
              <a:rPr lang="es-ES_tradnl" sz="3000" b="1" i="0" u="none" strike="noStrike" baseline="0">
                <a:solidFill>
                  <a:schemeClr val="bg1"/>
                </a:solidFill>
                <a:latin typeface="Arial" panose="020B0604020202020204" pitchFamily="34" charset="0"/>
                <a:cs typeface="Arial" panose="020B0604020202020204" pitchFamily="34" charset="0"/>
              </a:rPr>
              <a:t>competencias necesarias para prestar apoyo inmediato a menores </a:t>
            </a:r>
            <a:r>
              <a:rPr lang="es-ES_tradnl" sz="3000" b="1">
                <a:solidFill>
                  <a:schemeClr val="bg1"/>
                </a:solidFill>
                <a:latin typeface="Arial" panose="020B0604020202020204" pitchFamily="34" charset="0"/>
                <a:cs typeface="Arial" panose="020B0604020202020204" pitchFamily="34" charset="0"/>
              </a:rPr>
              <a:t>con necesidades </a:t>
            </a:r>
            <a:r>
              <a:rPr lang="es-ES_tradnl" sz="3000" b="1" i="0" u="none" strike="noStrike" baseline="0">
                <a:solidFill>
                  <a:schemeClr val="bg1"/>
                </a:solidFill>
                <a:latin typeface="Arial" panose="020B0604020202020204" pitchFamily="34" charset="0"/>
                <a:cs typeface="Arial" panose="020B0604020202020204" pitchFamily="34" charset="0"/>
              </a:rPr>
              <a:t>urgentes</a:t>
            </a:r>
            <a:endParaRPr lang="es-ES_tradnl" sz="3000" b="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06E6804-B8CD-E0B0-CE36-A9601708FFAA}"/>
              </a:ext>
            </a:extLst>
          </p:cNvPr>
          <p:cNvGrpSpPr/>
          <p:nvPr/>
        </p:nvGrpSpPr>
        <p:grpSpPr>
          <a:xfrm>
            <a:off x="9906000" y="4184251"/>
            <a:ext cx="1633426" cy="1499264"/>
            <a:chOff x="7619849" y="5297372"/>
            <a:chExt cx="500332" cy="459237"/>
          </a:xfrm>
          <a:solidFill>
            <a:schemeClr val="accent4">
              <a:lumMod val="75000"/>
            </a:schemeClr>
          </a:solidFill>
        </p:grpSpPr>
        <p:sp>
          <p:nvSpPr>
            <p:cNvPr id="7" name="Trapezoid 6">
              <a:extLst>
                <a:ext uri="{FF2B5EF4-FFF2-40B4-BE49-F238E27FC236}">
                  <a16:creationId xmlns:a16="http://schemas.microsoft.com/office/drawing/2014/main" id="{B72F358A-00F3-E971-864C-BE56DE34F45F}"/>
                </a:ext>
              </a:extLst>
            </p:cNvPr>
            <p:cNvSpPr/>
            <p:nvPr/>
          </p:nvSpPr>
          <p:spPr>
            <a:xfrm>
              <a:off x="7619849" y="529737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angle 7">
              <a:extLst>
                <a:ext uri="{FF2B5EF4-FFF2-40B4-BE49-F238E27FC236}">
                  <a16:creationId xmlns:a16="http://schemas.microsoft.com/office/drawing/2014/main" id="{A7FC7F9B-9D53-16C2-2B9C-32C30D7B9119}"/>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 name="Title 1">
            <a:extLst>
              <a:ext uri="{FF2B5EF4-FFF2-40B4-BE49-F238E27FC236}">
                <a16:creationId xmlns:a16="http://schemas.microsoft.com/office/drawing/2014/main" id="{F7FEF10A-C275-8F7C-64C7-7D92824B1E7B}"/>
              </a:ext>
            </a:extLst>
          </p:cNvPr>
          <p:cNvSpPr>
            <a:spLocks noGrp="1"/>
          </p:cNvSpPr>
          <p:nvPr>
            <p:ph type="title"/>
          </p:nvPr>
        </p:nvSpPr>
        <p:spPr>
          <a:xfrm>
            <a:off x="0" y="120516"/>
            <a:ext cx="12192000" cy="868968"/>
          </a:xfrm>
        </p:spPr>
        <p:txBody>
          <a:bodyPr>
            <a:normAutofit/>
          </a:bodyPr>
          <a:lstStyle/>
          <a:p>
            <a:r>
              <a:rPr lang="es-ES_tradnl" sz="2600" dirty="0"/>
              <a:t>Cómo responder a las necesidades urgentes de salud física, sexual y productiva</a:t>
            </a:r>
          </a:p>
        </p:txBody>
      </p:sp>
      <p:sp>
        <p:nvSpPr>
          <p:cNvPr id="4" name="TextBox 3">
            <a:extLst>
              <a:ext uri="{FF2B5EF4-FFF2-40B4-BE49-F238E27FC236}">
                <a16:creationId xmlns:a16="http://schemas.microsoft.com/office/drawing/2014/main" id="{EE827444-F4DC-FC39-F584-E1DF84A638AB}"/>
              </a:ext>
            </a:extLst>
          </p:cNvPr>
          <p:cNvSpPr txBox="1"/>
          <p:nvPr/>
        </p:nvSpPr>
        <p:spPr>
          <a:xfrm>
            <a:off x="2987414" y="1514016"/>
            <a:ext cx="4438462" cy="3785652"/>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s-ES_tradnl" sz="2000">
                <a:latin typeface="Arial" panose="020B0604020202020204" pitchFamily="34" charset="0"/>
                <a:cs typeface="Arial" panose="020B0604020202020204" pitchFamily="34" charset="0"/>
              </a:rPr>
              <a:t>Consolar al menor y/o a los padres y/o cuidadores y decirles que estamos aquí para ayudarles</a:t>
            </a:r>
          </a:p>
          <a:p>
            <a:pPr marL="342900" indent="-342900">
              <a:buFont typeface="Arial" panose="020B0604020202020204" pitchFamily="34" charset="0"/>
              <a:buChar char="•"/>
            </a:pPr>
            <a:r>
              <a:rPr lang="es-ES_tradnl" sz="2000">
                <a:latin typeface="Arial" panose="020B0604020202020204" pitchFamily="34" charset="0"/>
                <a:cs typeface="Arial" panose="020B0604020202020204" pitchFamily="34" charset="0"/>
              </a:rPr>
              <a:t>Estar preparados/as para ofrecer información actualizada y opciones de atención médica inmediata </a:t>
            </a:r>
          </a:p>
          <a:p>
            <a:pPr marL="342900" indent="-342900">
              <a:buFont typeface="Arial" panose="020B0604020202020204" pitchFamily="34" charset="0"/>
              <a:buChar char="•"/>
            </a:pPr>
            <a:r>
              <a:rPr lang="es-ES_tradnl" sz="2000">
                <a:latin typeface="Arial" panose="020B0604020202020204" pitchFamily="34" charset="0"/>
                <a:cs typeface="Arial" panose="020B0604020202020204" pitchFamily="34" charset="0"/>
              </a:rPr>
              <a:t>Acompañar al menor y/o al padre y/o madre y/o cuidador/a y/o adulto/a de confianza al centro médico para garantizar que reciban atención inmediata</a:t>
            </a:r>
          </a:p>
        </p:txBody>
      </p:sp>
      <p:pic>
        <p:nvPicPr>
          <p:cNvPr id="5" name="Graphic 4" descr="Medical with solid fill">
            <a:extLst>
              <a:ext uri="{FF2B5EF4-FFF2-40B4-BE49-F238E27FC236}">
                <a16:creationId xmlns:a16="http://schemas.microsoft.com/office/drawing/2014/main" id="{323D4544-7094-5618-4357-F74B743716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93855" y="4411143"/>
            <a:ext cx="1063544" cy="1063544"/>
          </a:xfrm>
          <a:prstGeom prst="rect">
            <a:avLst/>
          </a:prstGeom>
        </p:spPr>
      </p:pic>
      <p:sp>
        <p:nvSpPr>
          <p:cNvPr id="9" name="Speech Bubble: Rectangle with Corners Rounded 8">
            <a:extLst>
              <a:ext uri="{FF2B5EF4-FFF2-40B4-BE49-F238E27FC236}">
                <a16:creationId xmlns:a16="http://schemas.microsoft.com/office/drawing/2014/main" id="{3B52E01D-A906-9A20-2162-FF1A8E68E1A6}"/>
              </a:ext>
            </a:extLst>
          </p:cNvPr>
          <p:cNvSpPr/>
          <p:nvPr/>
        </p:nvSpPr>
        <p:spPr>
          <a:xfrm>
            <a:off x="706500" y="3300417"/>
            <a:ext cx="1107743" cy="784651"/>
          </a:xfrm>
          <a:prstGeom prst="wedgeRoundRectCallout">
            <a:avLst>
              <a:gd name="adj1" fmla="val 34356"/>
              <a:gd name="adj2" fmla="val 66551"/>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Speech Bubble: Rectangle with Corners Rounded 10">
            <a:extLst>
              <a:ext uri="{FF2B5EF4-FFF2-40B4-BE49-F238E27FC236}">
                <a16:creationId xmlns:a16="http://schemas.microsoft.com/office/drawing/2014/main" id="{8B71ED8E-9B30-6098-91F0-1079D31C11C2}"/>
              </a:ext>
            </a:extLst>
          </p:cNvPr>
          <p:cNvSpPr/>
          <p:nvPr/>
        </p:nvSpPr>
        <p:spPr>
          <a:xfrm>
            <a:off x="1234447" y="2108059"/>
            <a:ext cx="1051561" cy="816055"/>
          </a:xfrm>
          <a:prstGeom prst="wedgeRoundRectCallout">
            <a:avLst>
              <a:gd name="adj1" fmla="val 22192"/>
              <a:gd name="adj2" fmla="val 77206"/>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13" name="Graphic 12" descr="Information with solid fill">
            <a:extLst>
              <a:ext uri="{FF2B5EF4-FFF2-40B4-BE49-F238E27FC236}">
                <a16:creationId xmlns:a16="http://schemas.microsoft.com/office/drawing/2014/main" id="{FF6A3BA6-CE57-B29A-8F2C-179A95B66D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93974" y="2227804"/>
            <a:ext cx="551539" cy="551539"/>
          </a:xfrm>
          <a:prstGeom prst="rect">
            <a:avLst/>
          </a:prstGeom>
        </p:spPr>
      </p:pic>
      <p:sp>
        <p:nvSpPr>
          <p:cNvPr id="17" name="Freeform: Shape 16">
            <a:extLst>
              <a:ext uri="{FF2B5EF4-FFF2-40B4-BE49-F238E27FC236}">
                <a16:creationId xmlns:a16="http://schemas.microsoft.com/office/drawing/2014/main" id="{1F1B85F5-FAF3-3521-2F80-D7CB414344A0}"/>
              </a:ext>
            </a:extLst>
          </p:cNvPr>
          <p:cNvSpPr/>
          <p:nvPr/>
        </p:nvSpPr>
        <p:spPr>
          <a:xfrm>
            <a:off x="2327058" y="5518958"/>
            <a:ext cx="7533221" cy="708527"/>
          </a:xfrm>
          <a:custGeom>
            <a:avLst/>
            <a:gdLst>
              <a:gd name="connsiteX0" fmla="*/ 0 w 8427720"/>
              <a:gd name="connsiteY0" fmla="*/ 276052 h 708527"/>
              <a:gd name="connsiteX1" fmla="*/ 2133600 w 8427720"/>
              <a:gd name="connsiteY1" fmla="*/ 16972 h 708527"/>
              <a:gd name="connsiteX2" fmla="*/ 5242560 w 8427720"/>
              <a:gd name="connsiteY2" fmla="*/ 702772 h 708527"/>
              <a:gd name="connsiteX3" fmla="*/ 6934200 w 8427720"/>
              <a:gd name="connsiteY3" fmla="*/ 337012 h 708527"/>
              <a:gd name="connsiteX4" fmla="*/ 8427720 w 8427720"/>
              <a:gd name="connsiteY4" fmla="*/ 184612 h 708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27720" h="708527">
                <a:moveTo>
                  <a:pt x="0" y="276052"/>
                </a:moveTo>
                <a:cubicBezTo>
                  <a:pt x="629920" y="110952"/>
                  <a:pt x="1259840" y="-54148"/>
                  <a:pt x="2133600" y="16972"/>
                </a:cubicBezTo>
                <a:cubicBezTo>
                  <a:pt x="3007360" y="88092"/>
                  <a:pt x="4442460" y="649432"/>
                  <a:pt x="5242560" y="702772"/>
                </a:cubicBezTo>
                <a:cubicBezTo>
                  <a:pt x="6042660" y="756112"/>
                  <a:pt x="6403340" y="423372"/>
                  <a:pt x="6934200" y="337012"/>
                </a:cubicBezTo>
                <a:cubicBezTo>
                  <a:pt x="7465060" y="250652"/>
                  <a:pt x="7946390" y="217632"/>
                  <a:pt x="8427720" y="184612"/>
                </a:cubicBezTo>
              </a:path>
            </a:pathLst>
          </a:cu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8" name="Group 17">
            <a:extLst>
              <a:ext uri="{FF2B5EF4-FFF2-40B4-BE49-F238E27FC236}">
                <a16:creationId xmlns:a16="http://schemas.microsoft.com/office/drawing/2014/main" id="{1305D455-3A45-8BD3-37BB-FC0E29418F20}"/>
              </a:ext>
            </a:extLst>
          </p:cNvPr>
          <p:cNvGrpSpPr/>
          <p:nvPr/>
        </p:nvGrpSpPr>
        <p:grpSpPr>
          <a:xfrm>
            <a:off x="1203966" y="4409712"/>
            <a:ext cx="1092599" cy="1466442"/>
            <a:chOff x="5438539" y="7646118"/>
            <a:chExt cx="814830" cy="1093633"/>
          </a:xfrm>
          <a:solidFill>
            <a:schemeClr val="accent4">
              <a:lumMod val="75000"/>
            </a:schemeClr>
          </a:solidFill>
        </p:grpSpPr>
        <p:sp>
          <p:nvSpPr>
            <p:cNvPr id="19" name="Round Same Side Corner Rectangle 21">
              <a:extLst>
                <a:ext uri="{FF2B5EF4-FFF2-40B4-BE49-F238E27FC236}">
                  <a16:creationId xmlns:a16="http://schemas.microsoft.com/office/drawing/2014/main" id="{A95E4545-4514-71F7-5740-E83BBC7AE15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Oval 19">
              <a:extLst>
                <a:ext uri="{FF2B5EF4-FFF2-40B4-BE49-F238E27FC236}">
                  <a16:creationId xmlns:a16="http://schemas.microsoft.com/office/drawing/2014/main" id="{1833A5D3-6BD2-DBDB-7335-EF3A331324B0}"/>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Round Same Side Corner Rectangle 23">
              <a:extLst>
                <a:ext uri="{FF2B5EF4-FFF2-40B4-BE49-F238E27FC236}">
                  <a16:creationId xmlns:a16="http://schemas.microsoft.com/office/drawing/2014/main" id="{AD64144F-5D09-5E68-C09E-1D546B803A0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Oval 21">
              <a:extLst>
                <a:ext uri="{FF2B5EF4-FFF2-40B4-BE49-F238E27FC236}">
                  <a16:creationId xmlns:a16="http://schemas.microsoft.com/office/drawing/2014/main" id="{42B02A50-3C5C-B21B-6C70-9A343B98AB01}"/>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Round Same Side Corner Rectangle 25">
              <a:extLst>
                <a:ext uri="{FF2B5EF4-FFF2-40B4-BE49-F238E27FC236}">
                  <a16:creationId xmlns:a16="http://schemas.microsoft.com/office/drawing/2014/main" id="{F45A9A8E-B96D-48B1-3E1F-95A92116F8F2}"/>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Round Same Side Corner Rectangle 26">
              <a:extLst>
                <a:ext uri="{FF2B5EF4-FFF2-40B4-BE49-F238E27FC236}">
                  <a16:creationId xmlns:a16="http://schemas.microsoft.com/office/drawing/2014/main" id="{08C0DB16-AF1A-9071-0D50-DD19B142EA7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5" name="Heart 24">
            <a:extLst>
              <a:ext uri="{FF2B5EF4-FFF2-40B4-BE49-F238E27FC236}">
                <a16:creationId xmlns:a16="http://schemas.microsoft.com/office/drawing/2014/main" id="{0C575198-2968-986E-8BB5-5802D8CCF18F}"/>
              </a:ext>
            </a:extLst>
          </p:cNvPr>
          <p:cNvSpPr/>
          <p:nvPr/>
        </p:nvSpPr>
        <p:spPr>
          <a:xfrm>
            <a:off x="1043327" y="3498831"/>
            <a:ext cx="434087" cy="38782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Round Same Side Corner Rectangle 21">
            <a:extLst>
              <a:ext uri="{FF2B5EF4-FFF2-40B4-BE49-F238E27FC236}">
                <a16:creationId xmlns:a16="http://schemas.microsoft.com/office/drawing/2014/main" id="{950DDC8C-4FF9-DAE6-8261-51822C4E7AC7}"/>
              </a:ext>
            </a:extLst>
          </p:cNvPr>
          <p:cNvSpPr/>
          <p:nvPr/>
        </p:nvSpPr>
        <p:spPr>
          <a:xfrm>
            <a:off x="7524629" y="5521160"/>
            <a:ext cx="434086" cy="461462"/>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Oval 27">
            <a:extLst>
              <a:ext uri="{FF2B5EF4-FFF2-40B4-BE49-F238E27FC236}">
                <a16:creationId xmlns:a16="http://schemas.microsoft.com/office/drawing/2014/main" id="{3681BCB6-C23A-D251-5E27-5E022132C8C2}"/>
              </a:ext>
            </a:extLst>
          </p:cNvPr>
          <p:cNvSpPr/>
          <p:nvPr/>
        </p:nvSpPr>
        <p:spPr>
          <a:xfrm>
            <a:off x="7521410" y="5006739"/>
            <a:ext cx="439020"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Round Same Side Corner Rectangle 23">
            <a:extLst>
              <a:ext uri="{FF2B5EF4-FFF2-40B4-BE49-F238E27FC236}">
                <a16:creationId xmlns:a16="http://schemas.microsoft.com/office/drawing/2014/main" id="{695097DF-13B8-44BE-4EEC-22557DDB3DFC}"/>
              </a:ext>
            </a:extLst>
          </p:cNvPr>
          <p:cNvSpPr/>
          <p:nvPr/>
        </p:nvSpPr>
        <p:spPr>
          <a:xfrm>
            <a:off x="6844255" y="5300156"/>
            <a:ext cx="434087" cy="95202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Oval 29">
            <a:extLst>
              <a:ext uri="{FF2B5EF4-FFF2-40B4-BE49-F238E27FC236}">
                <a16:creationId xmlns:a16="http://schemas.microsoft.com/office/drawing/2014/main" id="{E5792104-0FC6-CCD9-A6DC-2E8FCE802289}"/>
              </a:ext>
            </a:extLst>
          </p:cNvPr>
          <p:cNvSpPr/>
          <p:nvPr/>
        </p:nvSpPr>
        <p:spPr>
          <a:xfrm>
            <a:off x="6841036" y="4785737"/>
            <a:ext cx="439021"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TextBox 34">
            <a:extLst>
              <a:ext uri="{FF2B5EF4-FFF2-40B4-BE49-F238E27FC236}">
                <a16:creationId xmlns:a16="http://schemas.microsoft.com/office/drawing/2014/main" id="{0E1054DD-1D8D-778C-2598-91186DFF8A2C}"/>
              </a:ext>
            </a:extLst>
          </p:cNvPr>
          <p:cNvSpPr txBox="1"/>
          <p:nvPr/>
        </p:nvSpPr>
        <p:spPr>
          <a:xfrm>
            <a:off x="7774834" y="1514016"/>
            <a:ext cx="3764591" cy="2554545"/>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s-ES_tradnl" sz="2000">
                <a:latin typeface="Arial" panose="020B0604020202020204" pitchFamily="34" charset="0"/>
                <a:cs typeface="Arial" panose="020B0604020202020204" pitchFamily="34" charset="0"/>
              </a:rPr>
              <a:t>Coordinar y promover servicios oportunos y adaptados a los/as menores</a:t>
            </a:r>
          </a:p>
          <a:p>
            <a:pPr marL="342900" indent="-342900">
              <a:buFont typeface="Arial" panose="020B0604020202020204" pitchFamily="34" charset="0"/>
              <a:buChar char="•"/>
            </a:pPr>
            <a:r>
              <a:rPr lang="es-ES_tradnl" sz="2000">
                <a:latin typeface="Arial" panose="020B0604020202020204" pitchFamily="34" charset="0"/>
                <a:cs typeface="Arial" panose="020B0604020202020204" pitchFamily="34" charset="0"/>
              </a:rPr>
              <a:t>Seguimiento con el/la menor y/o el padre y/o madre y/o cuidador/a y/o adulto/a de confianza después de recibir el servicio</a:t>
            </a:r>
          </a:p>
        </p:txBody>
      </p:sp>
    </p:spTree>
    <p:extLst>
      <p:ext uri="{BB962C8B-B14F-4D97-AF65-F5344CB8AC3E}">
        <p14:creationId xmlns:p14="http://schemas.microsoft.com/office/powerpoint/2010/main" val="2183607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75DFF16-EE3C-3F9C-89B2-F0C1AA188053}"/>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402352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87-5B56-3D23-2056-8F0ECF1516D0}"/>
              </a:ext>
            </a:extLst>
          </p:cNvPr>
          <p:cNvSpPr>
            <a:spLocks noGrp="1"/>
          </p:cNvSpPr>
          <p:nvPr>
            <p:ph type="title"/>
          </p:nvPr>
        </p:nvSpPr>
        <p:spPr>
          <a:xfrm>
            <a:off x="0" y="120516"/>
            <a:ext cx="12192000" cy="868968"/>
          </a:xfrm>
        </p:spPr>
        <p:txBody>
          <a:bodyPr>
            <a:noAutofit/>
          </a:bodyPr>
          <a:lstStyle/>
          <a:p>
            <a:r>
              <a:rPr lang="es-ES_tradnl" sz="2800"/>
              <a:t>Atención médica vital para menores sobredientes de abusos sexuales</a:t>
            </a:r>
          </a:p>
        </p:txBody>
      </p:sp>
      <p:sp>
        <p:nvSpPr>
          <p:cNvPr id="4" name="TextBox 3">
            <a:extLst>
              <a:ext uri="{FF2B5EF4-FFF2-40B4-BE49-F238E27FC236}">
                <a16:creationId xmlns:a16="http://schemas.microsoft.com/office/drawing/2014/main" id="{EBED15DC-4BF7-750E-7E85-23626772BDCE}"/>
              </a:ext>
            </a:extLst>
          </p:cNvPr>
          <p:cNvSpPr txBox="1"/>
          <p:nvPr/>
        </p:nvSpPr>
        <p:spPr>
          <a:xfrm>
            <a:off x="1643373" y="1755136"/>
            <a:ext cx="3854529" cy="1754326"/>
          </a:xfrm>
          <a:prstGeom prst="rect">
            <a:avLst/>
          </a:prstGeom>
          <a:noFill/>
        </p:spPr>
        <p:txBody>
          <a:bodyPr wrap="square">
            <a:spAutoFit/>
          </a:bodyPr>
          <a:lstStyle/>
          <a:p>
            <a:r>
              <a:rPr lang="es-ES_tradnl" sz="1800" b="1" dirty="0">
                <a:latin typeface="Arial" panose="020B0604020202020204" pitchFamily="34" charset="0"/>
                <a:cs typeface="Arial" panose="020B0604020202020204" pitchFamily="34" charset="0"/>
              </a:rPr>
              <a:t>Prevención de enfermedades de transmisión sexual: </a:t>
            </a:r>
            <a:r>
              <a:rPr lang="es-ES_tradnl" sz="1800" dirty="0">
                <a:latin typeface="Arial" panose="020B0604020202020204" pitchFamily="34" charset="0"/>
                <a:cs typeface="Arial" panose="020B0604020202020204" pitchFamily="34" charset="0"/>
              </a:rPr>
              <a:t>el riesgo de contraer el VIH puede reducirse si se proporciona profilaxis </a:t>
            </a:r>
            <a:r>
              <a:rPr lang="es-ES_tradnl" sz="1800" dirty="0" err="1">
                <a:latin typeface="Arial" panose="020B0604020202020204" pitchFamily="34" charset="0"/>
                <a:cs typeface="Arial" panose="020B0604020202020204" pitchFamily="34" charset="0"/>
              </a:rPr>
              <a:t>posexposición</a:t>
            </a:r>
            <a:r>
              <a:rPr lang="es-ES_tradnl" sz="1800" dirty="0">
                <a:latin typeface="Arial" panose="020B0604020202020204" pitchFamily="34" charset="0"/>
                <a:cs typeface="Arial" panose="020B0604020202020204" pitchFamily="34" charset="0"/>
              </a:rPr>
              <a:t> al VIH en un plazo máximo de 3 días (72 horas)</a:t>
            </a:r>
          </a:p>
        </p:txBody>
      </p:sp>
      <p:sp>
        <p:nvSpPr>
          <p:cNvPr id="5" name="TextBox 4">
            <a:extLst>
              <a:ext uri="{FF2B5EF4-FFF2-40B4-BE49-F238E27FC236}">
                <a16:creationId xmlns:a16="http://schemas.microsoft.com/office/drawing/2014/main" id="{AA7FFB05-7822-10D0-FFFC-CBA20AD9ED49}"/>
              </a:ext>
            </a:extLst>
          </p:cNvPr>
          <p:cNvSpPr txBox="1"/>
          <p:nvPr/>
        </p:nvSpPr>
        <p:spPr>
          <a:xfrm>
            <a:off x="7427524" y="1755136"/>
            <a:ext cx="3854529" cy="1477328"/>
          </a:xfrm>
          <a:prstGeom prst="rect">
            <a:avLst/>
          </a:prstGeom>
          <a:noFill/>
        </p:spPr>
        <p:txBody>
          <a:bodyPr wrap="square">
            <a:spAutoFit/>
          </a:bodyPr>
          <a:lstStyle/>
          <a:p>
            <a:r>
              <a:rPr lang="es-ES_tradnl" sz="1800" b="1" dirty="0">
                <a:latin typeface="Arial" panose="020B0604020202020204" pitchFamily="34" charset="0"/>
                <a:cs typeface="Arial" panose="020B0604020202020204" pitchFamily="34" charset="0"/>
              </a:rPr>
              <a:t>Prevención de embarazos no deseados: </a:t>
            </a:r>
            <a:r>
              <a:rPr lang="es-ES_tradnl" sz="1800" dirty="0">
                <a:latin typeface="Arial" panose="020B0604020202020204" pitchFamily="34" charset="0"/>
                <a:cs typeface="Arial" panose="020B0604020202020204" pitchFamily="34" charset="0"/>
              </a:rPr>
              <a:t>el riesgo de embarazo no deseado puede reducirse si se facilita anticoncepción de urgencia en un plazo de 5 días (120 horas)</a:t>
            </a:r>
          </a:p>
        </p:txBody>
      </p:sp>
      <p:pic>
        <p:nvPicPr>
          <p:cNvPr id="11" name="Graphic 10" descr="Stethoscope with solid fill">
            <a:extLst>
              <a:ext uri="{FF2B5EF4-FFF2-40B4-BE49-F238E27FC236}">
                <a16:creationId xmlns:a16="http://schemas.microsoft.com/office/drawing/2014/main" id="{27896821-6ABD-EF34-02C0-F8A84F664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3324" y="3651768"/>
            <a:ext cx="1123562" cy="1123562"/>
          </a:xfrm>
          <a:prstGeom prst="rect">
            <a:avLst/>
          </a:prstGeom>
        </p:spPr>
      </p:pic>
      <p:sp>
        <p:nvSpPr>
          <p:cNvPr id="14" name="TextBox 13">
            <a:extLst>
              <a:ext uri="{FF2B5EF4-FFF2-40B4-BE49-F238E27FC236}">
                <a16:creationId xmlns:a16="http://schemas.microsoft.com/office/drawing/2014/main" id="{CC5992C9-77CD-A9BA-31A4-880E0575CEDF}"/>
              </a:ext>
            </a:extLst>
          </p:cNvPr>
          <p:cNvSpPr txBox="1"/>
          <p:nvPr/>
        </p:nvSpPr>
        <p:spPr>
          <a:xfrm>
            <a:off x="1643373" y="3814803"/>
            <a:ext cx="3854529" cy="2308324"/>
          </a:xfrm>
          <a:prstGeom prst="rect">
            <a:avLst/>
          </a:prstGeom>
          <a:noFill/>
        </p:spPr>
        <p:txBody>
          <a:bodyPr wrap="square">
            <a:spAutoFit/>
          </a:bodyPr>
          <a:lstStyle/>
          <a:p>
            <a:r>
              <a:rPr lang="es-ES_tradnl" sz="1800" b="1" dirty="0">
                <a:latin typeface="Arial" panose="020B0604020202020204" pitchFamily="34" charset="0"/>
                <a:cs typeface="Arial" panose="020B0604020202020204" pitchFamily="34" charset="0"/>
              </a:rPr>
              <a:t>Tratamiento de lesiones y del dolor: </a:t>
            </a:r>
            <a:r>
              <a:rPr lang="es-ES_tradnl" sz="1800" dirty="0">
                <a:latin typeface="Arial" panose="020B0604020202020204" pitchFamily="34" charset="0"/>
                <a:cs typeface="Arial" panose="020B0604020202020204" pitchFamily="34" charset="0"/>
              </a:rPr>
              <a:t>no todas las lesiones, en especial las lesiones internas, son físicamente visibles o ocasionan dolor. Para reducir el riesgo, es importante ayudar al menor a recibir atención médica en un plazo de 48 horas</a:t>
            </a:r>
          </a:p>
        </p:txBody>
      </p:sp>
      <p:sp>
        <p:nvSpPr>
          <p:cNvPr id="16" name="TextBox 15">
            <a:extLst>
              <a:ext uri="{FF2B5EF4-FFF2-40B4-BE49-F238E27FC236}">
                <a16:creationId xmlns:a16="http://schemas.microsoft.com/office/drawing/2014/main" id="{408AC8F4-BF96-F444-D129-42F9605073B1}"/>
              </a:ext>
            </a:extLst>
          </p:cNvPr>
          <p:cNvSpPr txBox="1"/>
          <p:nvPr/>
        </p:nvSpPr>
        <p:spPr>
          <a:xfrm>
            <a:off x="7427524" y="3814803"/>
            <a:ext cx="3854529" cy="1477328"/>
          </a:xfrm>
          <a:prstGeom prst="rect">
            <a:avLst/>
          </a:prstGeom>
          <a:noFill/>
        </p:spPr>
        <p:txBody>
          <a:bodyPr wrap="square">
            <a:spAutoFit/>
          </a:bodyPr>
          <a:lstStyle/>
          <a:p>
            <a:r>
              <a:rPr lang="es-ES_tradnl" sz="1800" dirty="0">
                <a:latin typeface="Arial" panose="020B0604020202020204" pitchFamily="34" charset="0"/>
                <a:cs typeface="Arial" panose="020B0604020202020204" pitchFamily="34" charset="0"/>
              </a:rPr>
              <a:t>Recolección de </a:t>
            </a:r>
            <a:r>
              <a:rPr lang="es-ES_tradnl" sz="1800" b="1" dirty="0">
                <a:latin typeface="Arial" panose="020B0604020202020204" pitchFamily="34" charset="0"/>
                <a:cs typeface="Arial" panose="020B0604020202020204" pitchFamily="34" charset="0"/>
              </a:rPr>
              <a:t>pruebas forenses</a:t>
            </a:r>
            <a:r>
              <a:rPr lang="es-ES_tradnl" sz="1800" dirty="0">
                <a:latin typeface="Arial" panose="020B0604020202020204" pitchFamily="34" charset="0"/>
                <a:cs typeface="Arial" panose="020B0604020202020204" pitchFamily="34" charset="0"/>
              </a:rPr>
              <a:t>: cuando sea seguro hacerlo</a:t>
            </a:r>
            <a:r>
              <a:rPr lang="es-ES_tradnl" dirty="0">
                <a:latin typeface="Arial" panose="020B0604020202020204" pitchFamily="34" charset="0"/>
                <a:cs typeface="Arial" panose="020B0604020202020204" pitchFamily="34" charset="0"/>
              </a:rPr>
              <a:t>, buscar </a:t>
            </a:r>
            <a:r>
              <a:rPr lang="es-ES_tradnl" sz="1800" dirty="0">
                <a:latin typeface="Arial" panose="020B0604020202020204" pitchFamily="34" charset="0"/>
                <a:cs typeface="Arial" panose="020B0604020202020204" pitchFamily="34" charset="0"/>
              </a:rPr>
              <a:t>atención médica profesional en un plazo de 48 horas para recibir un examen forense</a:t>
            </a:r>
          </a:p>
        </p:txBody>
      </p:sp>
      <p:pic>
        <p:nvPicPr>
          <p:cNvPr id="19" name="Graphic 18" descr="Magnifying glass with solid fill">
            <a:extLst>
              <a:ext uri="{FF2B5EF4-FFF2-40B4-BE49-F238E27FC236}">
                <a16:creationId xmlns:a16="http://schemas.microsoft.com/office/drawing/2014/main" id="{D4373CD2-02B5-20C3-1BB3-96CEE6FFA1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36899" y="3639066"/>
            <a:ext cx="1052287" cy="1052287"/>
          </a:xfrm>
          <a:prstGeom prst="rect">
            <a:avLst/>
          </a:prstGeom>
        </p:spPr>
      </p:pic>
      <p:grpSp>
        <p:nvGrpSpPr>
          <p:cNvPr id="22" name="Group 21">
            <a:extLst>
              <a:ext uri="{FF2B5EF4-FFF2-40B4-BE49-F238E27FC236}">
                <a16:creationId xmlns:a16="http://schemas.microsoft.com/office/drawing/2014/main" id="{8B3A3B2E-5D50-2723-1F02-B87D3FA0F112}"/>
              </a:ext>
            </a:extLst>
          </p:cNvPr>
          <p:cNvGrpSpPr/>
          <p:nvPr/>
        </p:nvGrpSpPr>
        <p:grpSpPr>
          <a:xfrm rot="18889743">
            <a:off x="792771" y="1773369"/>
            <a:ext cx="262556" cy="898205"/>
            <a:chOff x="914400" y="1723386"/>
            <a:chExt cx="348962" cy="1193800"/>
          </a:xfrm>
        </p:grpSpPr>
        <p:sp>
          <p:nvSpPr>
            <p:cNvPr id="20" name="Rectangle: Top Corners Rounded 19">
              <a:extLst>
                <a:ext uri="{FF2B5EF4-FFF2-40B4-BE49-F238E27FC236}">
                  <a16:creationId xmlns:a16="http://schemas.microsoft.com/office/drawing/2014/main" id="{FFA90C0F-2AB3-D5A1-0C66-50FC5BFECFE5}"/>
                </a:ext>
              </a:extLst>
            </p:cNvPr>
            <p:cNvSpPr/>
            <p:nvPr/>
          </p:nvSpPr>
          <p:spPr>
            <a:xfrm>
              <a:off x="914400" y="1723386"/>
              <a:ext cx="348962" cy="584200"/>
            </a:xfrm>
            <a:prstGeom prst="round2SameRect">
              <a:avLst>
                <a:gd name="adj1" fmla="val 50000"/>
                <a:gd name="adj2" fmla="val 0"/>
              </a:avLst>
            </a:prstGeom>
            <a:solidFill>
              <a:schemeClr val="accent4">
                <a:lumMod val="75000"/>
              </a:schemeClr>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Rectangle: Top Corners Rounded 20">
              <a:extLst>
                <a:ext uri="{FF2B5EF4-FFF2-40B4-BE49-F238E27FC236}">
                  <a16:creationId xmlns:a16="http://schemas.microsoft.com/office/drawing/2014/main" id="{3F802E4E-6853-D80B-D0C2-F7AA432352FF}"/>
                </a:ext>
              </a:extLst>
            </p:cNvPr>
            <p:cNvSpPr/>
            <p:nvPr/>
          </p:nvSpPr>
          <p:spPr>
            <a:xfrm rot="10800000">
              <a:off x="914400" y="2332986"/>
              <a:ext cx="348962" cy="584200"/>
            </a:xfrm>
            <a:prstGeom prst="round2SameRect">
              <a:avLst>
                <a:gd name="adj1" fmla="val 50000"/>
                <a:gd name="adj2" fmla="val 0"/>
              </a:avLst>
            </a:prstGeom>
            <a:solidFill>
              <a:schemeClr val="bg1"/>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3" name="Rectangle: Rounded Corners 22">
            <a:extLst>
              <a:ext uri="{FF2B5EF4-FFF2-40B4-BE49-F238E27FC236}">
                <a16:creationId xmlns:a16="http://schemas.microsoft.com/office/drawing/2014/main" id="{A4BF2C42-804B-F1FB-91C9-979260A2FDE6}"/>
              </a:ext>
            </a:extLst>
          </p:cNvPr>
          <p:cNvSpPr/>
          <p:nvPr/>
        </p:nvSpPr>
        <p:spPr>
          <a:xfrm>
            <a:off x="6311900" y="1955907"/>
            <a:ext cx="711200" cy="91440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Rectangle: Rounded Corners 23">
            <a:extLst>
              <a:ext uri="{FF2B5EF4-FFF2-40B4-BE49-F238E27FC236}">
                <a16:creationId xmlns:a16="http://schemas.microsoft.com/office/drawing/2014/main" id="{6643F650-1108-A270-3AAD-3A0F2661DE76}"/>
              </a:ext>
            </a:extLst>
          </p:cNvPr>
          <p:cNvSpPr/>
          <p:nvPr/>
        </p:nvSpPr>
        <p:spPr>
          <a:xfrm>
            <a:off x="6419850" y="1821000"/>
            <a:ext cx="495300" cy="20077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Flowchart: Process 24">
            <a:extLst>
              <a:ext uri="{FF2B5EF4-FFF2-40B4-BE49-F238E27FC236}">
                <a16:creationId xmlns:a16="http://schemas.microsoft.com/office/drawing/2014/main" id="{87D3CFF9-6A03-6291-8DB5-AD3C1631F54A}"/>
              </a:ext>
            </a:extLst>
          </p:cNvPr>
          <p:cNvSpPr/>
          <p:nvPr/>
        </p:nvSpPr>
        <p:spPr>
          <a:xfrm>
            <a:off x="6372226" y="2206158"/>
            <a:ext cx="590549" cy="383937"/>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058066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dirty="0"/>
              <a:t>Puntos clave de aprendizaje</a:t>
            </a:r>
          </a:p>
        </p:txBody>
      </p:sp>
      <p:sp>
        <p:nvSpPr>
          <p:cNvPr id="60" name="5-Point Star 5">
            <a:extLst>
              <a:ext uri="{FF2B5EF4-FFF2-40B4-BE49-F238E27FC236}">
                <a16:creationId xmlns:a16="http://schemas.microsoft.com/office/drawing/2014/main" id="{CA51DE7D-C4EB-4482-B9BD-8251CB38B67D}"/>
              </a:ext>
            </a:extLst>
          </p:cNvPr>
          <p:cNvSpPr/>
          <p:nvPr/>
        </p:nvSpPr>
        <p:spPr>
          <a:xfrm>
            <a:off x="3256858"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05569"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6620780" y="3572635"/>
            <a:ext cx="3621138" cy="1785104"/>
          </a:xfrm>
          <a:prstGeom prst="rect">
            <a:avLst/>
          </a:prstGeom>
          <a:noFill/>
        </p:spPr>
        <p:txBody>
          <a:bodyPr wrap="square" lIns="91440" tIns="45720" rIns="91440" bIns="45720" anchor="t">
            <a:spAutoFit/>
          </a:bodyPr>
          <a:lstStyle/>
          <a:p>
            <a:pPr algn="ctr"/>
            <a:r>
              <a:rPr lang="es-ES_tradnl" sz="2200" dirty="0">
                <a:effectLst/>
                <a:latin typeface="Arial" panose="020B0604020202020204" pitchFamily="34" charset="0"/>
                <a:ea typeface="Arial" panose="020B0604020202020204" pitchFamily="34" charset="0"/>
                <a:cs typeface="Arial" panose="020B0604020202020204" pitchFamily="34" charset="0"/>
              </a:rPr>
              <a:t>Es vital </a:t>
            </a:r>
            <a:r>
              <a:rPr lang="es-ES_tradnl" sz="2200" dirty="0">
                <a:latin typeface="Arial" panose="020B0604020202020204" pitchFamily="34" charset="0"/>
                <a:ea typeface="Arial" panose="020B0604020202020204" pitchFamily="34" charset="0"/>
                <a:cs typeface="Arial" panose="020B0604020202020204" pitchFamily="34" charset="0"/>
              </a:rPr>
              <a:t>que los/as menores sobrevivientes de abusos sexuales reciban </a:t>
            </a:r>
            <a:r>
              <a:rPr lang="es-ES_tradnl" sz="2200" dirty="0">
                <a:effectLst/>
                <a:latin typeface="Arial" panose="020B0604020202020204" pitchFamily="34" charset="0"/>
                <a:ea typeface="Arial" panose="020B0604020202020204" pitchFamily="34" charset="0"/>
                <a:cs typeface="Arial" panose="020B0604020202020204" pitchFamily="34" charset="0"/>
              </a:rPr>
              <a:t>atención clínica en un plazo de 72 a 120 horas</a:t>
            </a:r>
          </a:p>
        </p:txBody>
      </p:sp>
      <p:sp>
        <p:nvSpPr>
          <p:cNvPr id="3" name="TextBox 2">
            <a:extLst>
              <a:ext uri="{FF2B5EF4-FFF2-40B4-BE49-F238E27FC236}">
                <a16:creationId xmlns:a16="http://schemas.microsoft.com/office/drawing/2014/main" id="{8F6D4578-2F46-879A-1848-AD4405979F73}"/>
              </a:ext>
            </a:extLst>
          </p:cNvPr>
          <p:cNvSpPr txBox="1"/>
          <p:nvPr/>
        </p:nvSpPr>
        <p:spPr>
          <a:xfrm>
            <a:off x="1309255" y="3572635"/>
            <a:ext cx="4786745" cy="2123658"/>
          </a:xfrm>
          <a:prstGeom prst="rect">
            <a:avLst/>
          </a:prstGeom>
          <a:noFill/>
        </p:spPr>
        <p:txBody>
          <a:bodyPr wrap="square" lIns="91440" tIns="45720" rIns="91440" bIns="45720" anchor="t">
            <a:spAutoFit/>
          </a:bodyPr>
          <a:lstStyle/>
          <a:p>
            <a:pPr algn="ctr"/>
            <a:r>
              <a:rPr lang="es-ES_tradnl" sz="2200" dirty="0">
                <a:latin typeface="Arial" panose="020B0604020202020204" pitchFamily="34" charset="0"/>
                <a:ea typeface="Helvetica Neue" panose="020B0604020202020204"/>
                <a:cs typeface="Arial" panose="020B0604020202020204" pitchFamily="34" charset="0"/>
              </a:rPr>
              <a:t>Los/as asistentes sociales deben hacer un mapeo y evaluar los servicios médicos para poder ofrecer información precisa y remitir a tiempo a los/as menores con necesidades urgentes de salud</a:t>
            </a:r>
            <a:endParaRPr lang="es-ES_tradnl" sz="22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4513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0AA488F-DFB4-4D0F-2139-8D8B3EAD2FD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5</a:t>
            </a:r>
          </a:p>
          <a:p>
            <a:br>
              <a:rPr lang="es-ES_tradnl" b="1" dirty="0">
                <a:solidFill>
                  <a:schemeClr val="bg1"/>
                </a:solidFill>
                <a:latin typeface="Garamond"/>
              </a:rPr>
            </a:br>
            <a:r>
              <a:rPr lang="es-ES_tradnl" sz="5400" b="1" dirty="0">
                <a:solidFill>
                  <a:schemeClr val="bg1"/>
                </a:solidFill>
                <a:latin typeface="Garamond"/>
              </a:rPr>
              <a:t>¿Cómo ayudar a un/a menor a sentirse más seguro/a?</a:t>
            </a:r>
          </a:p>
        </p:txBody>
      </p:sp>
    </p:spTree>
    <p:extLst>
      <p:ext uri="{BB962C8B-B14F-4D97-AF65-F5344CB8AC3E}">
        <p14:creationId xmlns:p14="http://schemas.microsoft.com/office/powerpoint/2010/main" val="101285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s-ES_tradnl" dirty="0"/>
              <a:t>¿Qué es un plan de seguridad?</a:t>
            </a:r>
          </a:p>
        </p:txBody>
      </p:sp>
      <p:sp>
        <p:nvSpPr>
          <p:cNvPr id="3" name="TextBox 2">
            <a:extLst>
              <a:ext uri="{FF2B5EF4-FFF2-40B4-BE49-F238E27FC236}">
                <a16:creationId xmlns:a16="http://schemas.microsoft.com/office/drawing/2014/main" id="{6A5CB3E7-6FED-28AC-A6FF-9983F65E62D9}"/>
              </a:ext>
            </a:extLst>
          </p:cNvPr>
          <p:cNvSpPr txBox="1"/>
          <p:nvPr/>
        </p:nvSpPr>
        <p:spPr>
          <a:xfrm>
            <a:off x="6118721" y="1693662"/>
            <a:ext cx="5109993" cy="4493538"/>
          </a:xfrm>
          <a:prstGeom prst="rect">
            <a:avLst/>
          </a:prstGeom>
          <a:noFill/>
        </p:spPr>
        <p:txBody>
          <a:bodyPr wrap="square" lIns="91440" tIns="45720" rIns="91440" bIns="45720" rtlCol="0" anchor="t">
            <a:spAutoFit/>
          </a:bodyPr>
          <a:lstStyle/>
          <a:p>
            <a:r>
              <a:rPr lang="es-ES_tradnl" sz="2200" dirty="0">
                <a:latin typeface="Arial" panose="020B0604020202020204" pitchFamily="34" charset="0"/>
                <a:cs typeface="Arial" panose="020B0604020202020204" pitchFamily="34" charset="0"/>
              </a:rPr>
              <a:t>Un </a:t>
            </a:r>
            <a:r>
              <a:rPr lang="es-ES_tradnl" sz="2200" b="1" dirty="0">
                <a:latin typeface="Arial" panose="020B0604020202020204" pitchFamily="34" charset="0"/>
                <a:cs typeface="Arial" panose="020B0604020202020204" pitchFamily="34" charset="0"/>
              </a:rPr>
              <a:t>plan de seguridad </a:t>
            </a:r>
            <a:r>
              <a:rPr lang="es-ES_tradnl" sz="2200" dirty="0">
                <a:latin typeface="Arial" panose="020B0604020202020204" pitchFamily="34" charset="0"/>
                <a:cs typeface="Arial" panose="020B0604020202020204" pitchFamily="34" charset="0"/>
              </a:rPr>
              <a:t>es una herramienta que el o la asistente social y el/la menor (y sus familiares, si procede) elaboran juntos para reducir el riesgo de daños </a:t>
            </a:r>
          </a:p>
          <a:p>
            <a:endParaRPr lang="es-ES_tradnl" sz="2200" dirty="0">
              <a:latin typeface="Arial" panose="020B0604020202020204" pitchFamily="34" charset="0"/>
              <a:cs typeface="Arial" panose="020B0604020202020204" pitchFamily="34" charset="0"/>
            </a:endParaRPr>
          </a:p>
          <a:p>
            <a:r>
              <a:rPr lang="es-ES_tradnl" sz="2200" dirty="0">
                <a:latin typeface="Arial" panose="020B0604020202020204" pitchFamily="34" charset="0"/>
                <a:cs typeface="Arial" panose="020B0604020202020204" pitchFamily="34" charset="0"/>
              </a:rPr>
              <a:t>Este plan </a:t>
            </a:r>
            <a:r>
              <a:rPr lang="es-ES_tradnl" sz="2200" b="1" dirty="0">
                <a:latin typeface="Arial" panose="020B0604020202020204" pitchFamily="34" charset="0"/>
                <a:cs typeface="Arial" panose="020B0604020202020204" pitchFamily="34" charset="0"/>
              </a:rPr>
              <a:t>se elabora junto </a:t>
            </a:r>
            <a:r>
              <a:rPr lang="es-ES_tradnl" sz="2200" dirty="0">
                <a:latin typeface="Arial" panose="020B0604020202020204" pitchFamily="34" charset="0"/>
                <a:cs typeface="Arial" panose="020B0604020202020204" pitchFamily="34" charset="0"/>
              </a:rPr>
              <a:t>con el/la menor e incluye identificar lugares y personas con las que el/la menor se sienta seguro/a. Los planes de seguridad ofrecen alternativas para que los/as menores estén protegidos frente a diversas situaciones</a:t>
            </a:r>
          </a:p>
        </p:txBody>
      </p:sp>
      <p:grpSp>
        <p:nvGrpSpPr>
          <p:cNvPr id="9" name="Group 8">
            <a:extLst>
              <a:ext uri="{FF2B5EF4-FFF2-40B4-BE49-F238E27FC236}">
                <a16:creationId xmlns:a16="http://schemas.microsoft.com/office/drawing/2014/main" id="{44DA34BD-F91C-E389-BF21-FB8B39DE83DC}"/>
              </a:ext>
            </a:extLst>
          </p:cNvPr>
          <p:cNvGrpSpPr/>
          <p:nvPr/>
        </p:nvGrpSpPr>
        <p:grpSpPr>
          <a:xfrm rot="1465369">
            <a:off x="2026904" y="1886521"/>
            <a:ext cx="1363688" cy="564506"/>
            <a:chOff x="-75030" y="1568450"/>
            <a:chExt cx="2316311" cy="958850"/>
          </a:xfrm>
        </p:grpSpPr>
        <p:sp>
          <p:nvSpPr>
            <p:cNvPr id="6" name="Oval 5">
              <a:extLst>
                <a:ext uri="{FF2B5EF4-FFF2-40B4-BE49-F238E27FC236}">
                  <a16:creationId xmlns:a16="http://schemas.microsoft.com/office/drawing/2014/main" id="{818F4DE8-5502-EC14-9FB0-ED63A7BC8DF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Rectangle: Top Corners Rounded 6">
              <a:extLst>
                <a:ext uri="{FF2B5EF4-FFF2-40B4-BE49-F238E27FC236}">
                  <a16:creationId xmlns:a16="http://schemas.microsoft.com/office/drawing/2014/main" id="{C8CE3559-43CF-F1EE-09E5-99FA468011D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angle: Top Corners Rounded 7">
              <a:extLst>
                <a:ext uri="{FF2B5EF4-FFF2-40B4-BE49-F238E27FC236}">
                  <a16:creationId xmlns:a16="http://schemas.microsoft.com/office/drawing/2014/main" id="{354C5442-356F-9D5E-3004-E83608149D6E}"/>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0" name="Group 9">
            <a:extLst>
              <a:ext uri="{FF2B5EF4-FFF2-40B4-BE49-F238E27FC236}">
                <a16:creationId xmlns:a16="http://schemas.microsoft.com/office/drawing/2014/main" id="{8D4BEB4A-0106-8C03-C07D-4676EE665002}"/>
              </a:ext>
            </a:extLst>
          </p:cNvPr>
          <p:cNvGrpSpPr/>
          <p:nvPr/>
        </p:nvGrpSpPr>
        <p:grpSpPr>
          <a:xfrm rot="11224533">
            <a:off x="3588200" y="4967010"/>
            <a:ext cx="1949811" cy="890823"/>
            <a:chOff x="-75030" y="1568450"/>
            <a:chExt cx="2215725" cy="1012313"/>
          </a:xfrm>
        </p:grpSpPr>
        <p:sp>
          <p:nvSpPr>
            <p:cNvPr id="11" name="Oval 10">
              <a:extLst>
                <a:ext uri="{FF2B5EF4-FFF2-40B4-BE49-F238E27FC236}">
                  <a16:creationId xmlns:a16="http://schemas.microsoft.com/office/drawing/2014/main" id="{6BF54EDE-2552-BB80-0A19-8CA65C1001D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Rectangle: Top Corners Rounded 11">
              <a:extLst>
                <a:ext uri="{FF2B5EF4-FFF2-40B4-BE49-F238E27FC236}">
                  <a16:creationId xmlns:a16="http://schemas.microsoft.com/office/drawing/2014/main" id="{9D196122-7E55-6431-676F-8A025E91F76F}"/>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Rectangle: Top Corners Rounded 12">
              <a:extLst>
                <a:ext uri="{FF2B5EF4-FFF2-40B4-BE49-F238E27FC236}">
                  <a16:creationId xmlns:a16="http://schemas.microsoft.com/office/drawing/2014/main" id="{C7FC0133-E069-D0BC-BDC3-79C9C57EB49B}"/>
                </a:ext>
              </a:extLst>
            </p:cNvPr>
            <p:cNvSpPr/>
            <p:nvPr/>
          </p:nvSpPr>
          <p:spPr>
            <a:xfrm rot="6300000">
              <a:off x="1719936" y="2160004"/>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6" name="Group 15">
            <a:extLst>
              <a:ext uri="{FF2B5EF4-FFF2-40B4-BE49-F238E27FC236}">
                <a16:creationId xmlns:a16="http://schemas.microsoft.com/office/drawing/2014/main" id="{8890FE13-0CE0-0D48-AC44-4789316D6693}"/>
              </a:ext>
            </a:extLst>
          </p:cNvPr>
          <p:cNvGrpSpPr/>
          <p:nvPr/>
        </p:nvGrpSpPr>
        <p:grpSpPr>
          <a:xfrm>
            <a:off x="1207223" y="2707693"/>
            <a:ext cx="3626794" cy="2126923"/>
            <a:chOff x="1148814" y="2839157"/>
            <a:chExt cx="4770763" cy="1930400"/>
          </a:xfrm>
        </p:grpSpPr>
        <p:sp>
          <p:nvSpPr>
            <p:cNvPr id="14" name="Arrow: Chevron 13">
              <a:extLst>
                <a:ext uri="{FF2B5EF4-FFF2-40B4-BE49-F238E27FC236}">
                  <a16:creationId xmlns:a16="http://schemas.microsoft.com/office/drawing/2014/main" id="{12FD9E25-58F8-EDF2-1913-2E50959C7E4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15" name="Arrow: Chevron 14">
              <a:extLst>
                <a:ext uri="{FF2B5EF4-FFF2-40B4-BE49-F238E27FC236}">
                  <a16:creationId xmlns:a16="http://schemas.microsoft.com/office/drawing/2014/main" id="{D8DE2598-641D-F6A4-5698-B47678BF3361}"/>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pic>
        <p:nvPicPr>
          <p:cNvPr id="18" name="Graphic 17" descr="Marker with solid fill">
            <a:extLst>
              <a:ext uri="{FF2B5EF4-FFF2-40B4-BE49-F238E27FC236}">
                <a16:creationId xmlns:a16="http://schemas.microsoft.com/office/drawing/2014/main" id="{F980E023-5F83-4D65-E969-130ADB6468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1101" y="3056318"/>
            <a:ext cx="1007490" cy="1007490"/>
          </a:xfrm>
          <a:prstGeom prst="rect">
            <a:avLst/>
          </a:prstGeom>
        </p:spPr>
      </p:pic>
      <p:pic>
        <p:nvPicPr>
          <p:cNvPr id="19" name="Graphic 18" descr="Marker with solid fill">
            <a:extLst>
              <a:ext uri="{FF2B5EF4-FFF2-40B4-BE49-F238E27FC236}">
                <a16:creationId xmlns:a16="http://schemas.microsoft.com/office/drawing/2014/main" id="{380DCBEF-0436-BA47-8C1C-0FB9F95541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05003" y="3379354"/>
            <a:ext cx="1007490" cy="1007490"/>
          </a:xfrm>
          <a:prstGeom prst="rect">
            <a:avLst/>
          </a:prstGeom>
        </p:spPr>
      </p:pic>
      <p:pic>
        <p:nvPicPr>
          <p:cNvPr id="20" name="Graphic 19" descr="Marker with solid fill">
            <a:extLst>
              <a:ext uri="{FF2B5EF4-FFF2-40B4-BE49-F238E27FC236}">
                <a16:creationId xmlns:a16="http://schemas.microsoft.com/office/drawing/2014/main" id="{7371DF09-89F2-58C0-1A34-BA2FEBF415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28906" y="2539172"/>
            <a:ext cx="1007490" cy="1007490"/>
          </a:xfrm>
          <a:prstGeom prst="rect">
            <a:avLst/>
          </a:prstGeom>
        </p:spPr>
      </p:pic>
    </p:spTree>
    <p:extLst>
      <p:ext uri="{BB962C8B-B14F-4D97-AF65-F5344CB8AC3E}">
        <p14:creationId xmlns:p14="http://schemas.microsoft.com/office/powerpoint/2010/main" val="780574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419100" y="105859"/>
            <a:ext cx="11353800" cy="868968"/>
          </a:xfrm>
        </p:spPr>
        <p:txBody>
          <a:bodyPr>
            <a:noAutofit/>
          </a:bodyPr>
          <a:lstStyle/>
          <a:p>
            <a:r>
              <a:rPr lang="es-ES_tradnl" sz="2800" dirty="0"/>
              <a:t>¿Qué debemos tener en cuenta al elaborar un plan de seguridad?</a:t>
            </a:r>
          </a:p>
        </p:txBody>
      </p:sp>
      <p:sp>
        <p:nvSpPr>
          <p:cNvPr id="4" name="TextBox 3">
            <a:extLst>
              <a:ext uri="{FF2B5EF4-FFF2-40B4-BE49-F238E27FC236}">
                <a16:creationId xmlns:a16="http://schemas.microsoft.com/office/drawing/2014/main" id="{9502A013-B6EB-A57B-5E0F-5CDB6F42E7E8}"/>
              </a:ext>
            </a:extLst>
          </p:cNvPr>
          <p:cNvSpPr txBox="1"/>
          <p:nvPr/>
        </p:nvSpPr>
        <p:spPr>
          <a:xfrm>
            <a:off x="1398368" y="1594460"/>
            <a:ext cx="4519950" cy="4401205"/>
          </a:xfrm>
          <a:prstGeom prst="rect">
            <a:avLst/>
          </a:prstGeom>
          <a:noFill/>
        </p:spPr>
        <p:txBody>
          <a:bodyPr wrap="square" lIns="91440" tIns="45720" rIns="91440" bIns="45720" rtlCol="0" anchor="t">
            <a:spAutoFit/>
          </a:bodyPr>
          <a:lstStyle/>
          <a:p>
            <a:r>
              <a:rPr lang="es-ES_tradnl" sz="2000" b="1" dirty="0">
                <a:latin typeface="Arial" panose="020B0604020202020204" pitchFamily="34" charset="0"/>
                <a:cs typeface="Arial" panose="020B0604020202020204" pitchFamily="34" charset="0"/>
              </a:rPr>
              <a:t>El objetivo primordial </a:t>
            </a:r>
            <a:r>
              <a:rPr lang="es-ES_tradnl" sz="2000" dirty="0">
                <a:latin typeface="Arial" panose="020B0604020202020204" pitchFamily="34" charset="0"/>
                <a:cs typeface="Arial" panose="020B0604020202020204" pitchFamily="34" charset="0"/>
              </a:rPr>
              <a:t>es la seguridad y el bienestar del menor</a:t>
            </a:r>
          </a:p>
          <a:p>
            <a:endParaRPr lang="es-ES_tradnl" sz="2000" b="1" dirty="0">
              <a:latin typeface="Arial" panose="020B0604020202020204" pitchFamily="34" charset="0"/>
              <a:ea typeface="+mn-lt"/>
              <a:cs typeface="Arial" panose="020B0604020202020204" pitchFamily="34" charset="0"/>
            </a:endParaRPr>
          </a:p>
          <a:p>
            <a:r>
              <a:rPr lang="es-ES_tradnl" sz="2000" b="1" dirty="0">
                <a:latin typeface="Arial" panose="020B0604020202020204" pitchFamily="34" charset="0"/>
                <a:ea typeface="+mn-lt"/>
                <a:cs typeface="Arial" panose="020B0604020202020204" pitchFamily="34" charset="0"/>
              </a:rPr>
              <a:t>Explicar </a:t>
            </a:r>
            <a:r>
              <a:rPr lang="es-ES_tradnl" sz="2000" dirty="0">
                <a:latin typeface="Arial" panose="020B0604020202020204" pitchFamily="34" charset="0"/>
                <a:ea typeface="+mn-lt"/>
                <a:cs typeface="Arial" panose="020B0604020202020204" pitchFamily="34" charset="0"/>
              </a:rPr>
              <a:t>por qué vamos a trabajar juntos/as en un plan de seguridad y cómo les vamos a ayudar</a:t>
            </a:r>
            <a:endParaRPr lang="es-ES_tradnl" sz="2000" dirty="0">
              <a:latin typeface="Arial" panose="020B0604020202020204" pitchFamily="34" charset="0"/>
              <a:cs typeface="Arial" panose="020B0604020202020204" pitchFamily="34" charset="0"/>
            </a:endParaRPr>
          </a:p>
          <a:p>
            <a:endParaRPr lang="es-ES_tradnl" sz="2000" b="1" dirty="0">
              <a:latin typeface="Arial" panose="020B0604020202020204" pitchFamily="34" charset="0"/>
              <a:cs typeface="Arial" panose="020B0604020202020204" pitchFamily="34" charset="0"/>
            </a:endParaRPr>
          </a:p>
          <a:p>
            <a:r>
              <a:rPr lang="es-ES_tradnl" sz="2000" b="1" dirty="0">
                <a:latin typeface="Arial" panose="020B0604020202020204" pitchFamily="34" charset="0"/>
                <a:cs typeface="Arial" panose="020B0604020202020204" pitchFamily="34" charset="0"/>
              </a:rPr>
              <a:t>Guiarse por el interés superior del menor </a:t>
            </a:r>
            <a:r>
              <a:rPr lang="es-ES_tradnl" sz="2000" dirty="0">
                <a:latin typeface="Arial" panose="020B0604020202020204" pitchFamily="34" charset="0"/>
                <a:cs typeface="Arial" panose="020B0604020202020204" pitchFamily="34" charset="0"/>
              </a:rPr>
              <a:t>al elaborar el plan de seguridad </a:t>
            </a:r>
          </a:p>
          <a:p>
            <a:pPr marL="342900" indent="-342900">
              <a:buFont typeface="Arial" panose="020B0604020202020204" pitchFamily="34" charset="0"/>
              <a:buChar char="•"/>
            </a:pPr>
            <a:endParaRPr lang="es-ES_tradnl" sz="2000" b="1" dirty="0">
              <a:latin typeface="Arial" panose="020B0604020202020204" pitchFamily="34" charset="0"/>
              <a:cs typeface="Arial" panose="020B0604020202020204" pitchFamily="34" charset="0"/>
            </a:endParaRPr>
          </a:p>
          <a:p>
            <a:r>
              <a:rPr lang="es-ES_tradnl" sz="2000" b="1" dirty="0">
                <a:latin typeface="Arial" panose="020B0604020202020204" pitchFamily="34" charset="0"/>
                <a:cs typeface="Arial" panose="020B0604020202020204" pitchFamily="34" charset="0"/>
              </a:rPr>
              <a:t>La flexibilidad es importante. </a:t>
            </a:r>
            <a:r>
              <a:rPr lang="es-ES_tradnl" sz="2000" dirty="0">
                <a:latin typeface="Arial" panose="020B0604020202020204" pitchFamily="34" charset="0"/>
                <a:cs typeface="Arial" panose="020B0604020202020204" pitchFamily="34" charset="0"/>
              </a:rPr>
              <a:t>Los planes de seguridad pueden revisarse y ajustarse en cualquier momento</a:t>
            </a:r>
          </a:p>
        </p:txBody>
      </p:sp>
      <p:sp>
        <p:nvSpPr>
          <p:cNvPr id="2" name="TextBox 1">
            <a:extLst>
              <a:ext uri="{FF2B5EF4-FFF2-40B4-BE49-F238E27FC236}">
                <a16:creationId xmlns:a16="http://schemas.microsoft.com/office/drawing/2014/main" id="{68A826D9-E255-0B36-84EB-D63C0288FD68}"/>
              </a:ext>
            </a:extLst>
          </p:cNvPr>
          <p:cNvSpPr txBox="1"/>
          <p:nvPr/>
        </p:nvSpPr>
        <p:spPr>
          <a:xfrm>
            <a:off x="7038419" y="1594460"/>
            <a:ext cx="4519950" cy="3170099"/>
          </a:xfrm>
          <a:prstGeom prst="rect">
            <a:avLst/>
          </a:prstGeom>
          <a:noFill/>
        </p:spPr>
        <p:txBody>
          <a:bodyPr wrap="square" lIns="91440" tIns="45720" rIns="91440" bIns="45720" rtlCol="0" anchor="t">
            <a:spAutoFit/>
          </a:bodyPr>
          <a:lstStyle/>
          <a:p>
            <a:r>
              <a:rPr lang="es-ES_tradnl" sz="2000" b="1" dirty="0">
                <a:latin typeface="Arial" panose="020B0604020202020204" pitchFamily="34" charset="0"/>
                <a:cs typeface="Arial" panose="020B0604020202020204" pitchFamily="34" charset="0"/>
              </a:rPr>
              <a:t>Usar un enfoque centrado en las fortalezas </a:t>
            </a:r>
            <a:r>
              <a:rPr lang="es-ES_tradnl" sz="2000" dirty="0">
                <a:latin typeface="Arial" panose="020B0604020202020204" pitchFamily="34" charset="0"/>
                <a:cs typeface="Arial" panose="020B0604020202020204" pitchFamily="34" charset="0"/>
              </a:rPr>
              <a:t>para definir cuáles son las principales fortalezas del menor y de la familia y/o cuidador/a</a:t>
            </a:r>
          </a:p>
          <a:p>
            <a:pPr marL="342900" indent="-342900">
              <a:buFont typeface="Arial" panose="020B0604020202020204" pitchFamily="34" charset="0"/>
              <a:buChar char="•"/>
            </a:pPr>
            <a:endParaRPr lang="es-ES_tradnl" sz="2000" dirty="0">
              <a:latin typeface="Arial" panose="020B0604020202020204" pitchFamily="34" charset="0"/>
              <a:cs typeface="Arial" panose="020B0604020202020204" pitchFamily="34" charset="0"/>
            </a:endParaRPr>
          </a:p>
          <a:p>
            <a:r>
              <a:rPr lang="es-ES_tradnl" sz="2000" dirty="0">
                <a:latin typeface="Arial" panose="020B0604020202020204" pitchFamily="34" charset="0"/>
                <a:cs typeface="Arial" panose="020B0604020202020204" pitchFamily="34" charset="0"/>
              </a:rPr>
              <a:t>La planificación de la seguridad no requiere de herramientas específicas: la </a:t>
            </a:r>
            <a:r>
              <a:rPr lang="es-ES_tradnl" sz="2000" b="1" dirty="0">
                <a:latin typeface="Arial" panose="020B0604020202020204" pitchFamily="34" charset="0"/>
                <a:cs typeface="Arial" panose="020B0604020202020204" pitchFamily="34" charset="0"/>
              </a:rPr>
              <a:t>información y las acciones </a:t>
            </a:r>
            <a:r>
              <a:rPr lang="es-ES_tradnl" sz="2000" dirty="0">
                <a:latin typeface="Arial" panose="020B0604020202020204" pitchFamily="34" charset="0"/>
                <a:cs typeface="Arial" panose="020B0604020202020204" pitchFamily="34" charset="0"/>
              </a:rPr>
              <a:t>son los componentes clave que hay que discutir con el/la menor</a:t>
            </a:r>
          </a:p>
        </p:txBody>
      </p:sp>
      <p:grpSp>
        <p:nvGrpSpPr>
          <p:cNvPr id="5" name="Group 4">
            <a:extLst>
              <a:ext uri="{FF2B5EF4-FFF2-40B4-BE49-F238E27FC236}">
                <a16:creationId xmlns:a16="http://schemas.microsoft.com/office/drawing/2014/main" id="{DCDB165A-8251-CEEC-AD09-9C860FDF0EDB}"/>
              </a:ext>
            </a:extLst>
          </p:cNvPr>
          <p:cNvGrpSpPr/>
          <p:nvPr/>
        </p:nvGrpSpPr>
        <p:grpSpPr>
          <a:xfrm>
            <a:off x="838200" y="1581760"/>
            <a:ext cx="409137" cy="427525"/>
            <a:chOff x="7345680" y="2484120"/>
            <a:chExt cx="904240" cy="944880"/>
          </a:xfrm>
        </p:grpSpPr>
        <p:sp>
          <p:nvSpPr>
            <p:cNvPr id="6" name="Oval 5">
              <a:extLst>
                <a:ext uri="{FF2B5EF4-FFF2-40B4-BE49-F238E27FC236}">
                  <a16:creationId xmlns:a16="http://schemas.microsoft.com/office/drawing/2014/main" id="{764A5DE9-70EE-AF9B-3B31-7725796F816C}"/>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L-Shape 6">
              <a:extLst>
                <a:ext uri="{FF2B5EF4-FFF2-40B4-BE49-F238E27FC236}">
                  <a16:creationId xmlns:a16="http://schemas.microsoft.com/office/drawing/2014/main" id="{14C54EBC-8600-6FF4-A26E-1F3C5A3D1EF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8" name="Group 7">
            <a:extLst>
              <a:ext uri="{FF2B5EF4-FFF2-40B4-BE49-F238E27FC236}">
                <a16:creationId xmlns:a16="http://schemas.microsoft.com/office/drawing/2014/main" id="{9BFD5F23-E685-7D58-8956-6076EC73058E}"/>
              </a:ext>
            </a:extLst>
          </p:cNvPr>
          <p:cNvGrpSpPr/>
          <p:nvPr/>
        </p:nvGrpSpPr>
        <p:grpSpPr>
          <a:xfrm>
            <a:off x="838200" y="2444207"/>
            <a:ext cx="409137" cy="427525"/>
            <a:chOff x="7345680" y="2484120"/>
            <a:chExt cx="904240" cy="944880"/>
          </a:xfrm>
        </p:grpSpPr>
        <p:sp>
          <p:nvSpPr>
            <p:cNvPr id="9" name="Oval 8">
              <a:extLst>
                <a:ext uri="{FF2B5EF4-FFF2-40B4-BE49-F238E27FC236}">
                  <a16:creationId xmlns:a16="http://schemas.microsoft.com/office/drawing/2014/main" id="{3E0BA345-FC72-5773-D71D-73B4FDFC8A47}"/>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L-Shape 9">
              <a:extLst>
                <a:ext uri="{FF2B5EF4-FFF2-40B4-BE49-F238E27FC236}">
                  <a16:creationId xmlns:a16="http://schemas.microsoft.com/office/drawing/2014/main" id="{5D6BB419-0854-425D-7719-7AE6C0F22F6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1" name="Group 10">
            <a:extLst>
              <a:ext uri="{FF2B5EF4-FFF2-40B4-BE49-F238E27FC236}">
                <a16:creationId xmlns:a16="http://schemas.microsoft.com/office/drawing/2014/main" id="{DB123059-6891-6DA6-A796-0F7B45DB092D}"/>
              </a:ext>
            </a:extLst>
          </p:cNvPr>
          <p:cNvGrpSpPr/>
          <p:nvPr/>
        </p:nvGrpSpPr>
        <p:grpSpPr>
          <a:xfrm>
            <a:off x="838200" y="3674349"/>
            <a:ext cx="409137" cy="427525"/>
            <a:chOff x="7345680" y="2484120"/>
            <a:chExt cx="904240" cy="944880"/>
          </a:xfrm>
        </p:grpSpPr>
        <p:sp>
          <p:nvSpPr>
            <p:cNvPr id="12" name="Oval 11">
              <a:extLst>
                <a:ext uri="{FF2B5EF4-FFF2-40B4-BE49-F238E27FC236}">
                  <a16:creationId xmlns:a16="http://schemas.microsoft.com/office/drawing/2014/main" id="{0A9DF0B5-6729-1811-8FD7-0D85D44CDE7D}"/>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L-Shape 12">
              <a:extLst>
                <a:ext uri="{FF2B5EF4-FFF2-40B4-BE49-F238E27FC236}">
                  <a16:creationId xmlns:a16="http://schemas.microsoft.com/office/drawing/2014/main" id="{CC51FD49-6CB3-7D95-4715-D53D8CB8147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4" name="Group 13">
            <a:extLst>
              <a:ext uri="{FF2B5EF4-FFF2-40B4-BE49-F238E27FC236}">
                <a16:creationId xmlns:a16="http://schemas.microsoft.com/office/drawing/2014/main" id="{16DA5529-DC28-D472-E252-9414A43F581D}"/>
              </a:ext>
            </a:extLst>
          </p:cNvPr>
          <p:cNvGrpSpPr/>
          <p:nvPr/>
        </p:nvGrpSpPr>
        <p:grpSpPr>
          <a:xfrm>
            <a:off x="838200" y="4576049"/>
            <a:ext cx="409137" cy="427525"/>
            <a:chOff x="7345680" y="2484120"/>
            <a:chExt cx="904240" cy="944880"/>
          </a:xfrm>
        </p:grpSpPr>
        <p:sp>
          <p:nvSpPr>
            <p:cNvPr id="15" name="Oval 14">
              <a:extLst>
                <a:ext uri="{FF2B5EF4-FFF2-40B4-BE49-F238E27FC236}">
                  <a16:creationId xmlns:a16="http://schemas.microsoft.com/office/drawing/2014/main" id="{4EF3DAD5-2A9C-6755-0179-DDCFC2DE959E}"/>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L-Shape 15">
              <a:extLst>
                <a:ext uri="{FF2B5EF4-FFF2-40B4-BE49-F238E27FC236}">
                  <a16:creationId xmlns:a16="http://schemas.microsoft.com/office/drawing/2014/main" id="{39BAAEB5-C082-DE7A-795D-12EA02FCC1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7" name="Group 16">
            <a:extLst>
              <a:ext uri="{FF2B5EF4-FFF2-40B4-BE49-F238E27FC236}">
                <a16:creationId xmlns:a16="http://schemas.microsoft.com/office/drawing/2014/main" id="{69838FE3-6883-BE91-4980-6C025AEE472A}"/>
              </a:ext>
            </a:extLst>
          </p:cNvPr>
          <p:cNvGrpSpPr/>
          <p:nvPr/>
        </p:nvGrpSpPr>
        <p:grpSpPr>
          <a:xfrm>
            <a:off x="6478253" y="1581760"/>
            <a:ext cx="409137" cy="427525"/>
            <a:chOff x="7345680" y="2484120"/>
            <a:chExt cx="904240" cy="944880"/>
          </a:xfrm>
        </p:grpSpPr>
        <p:sp>
          <p:nvSpPr>
            <p:cNvPr id="18" name="Oval 17">
              <a:extLst>
                <a:ext uri="{FF2B5EF4-FFF2-40B4-BE49-F238E27FC236}">
                  <a16:creationId xmlns:a16="http://schemas.microsoft.com/office/drawing/2014/main" id="{14D97737-6F6D-79A7-16EA-A67B47F53B86}"/>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L-Shape 18">
              <a:extLst>
                <a:ext uri="{FF2B5EF4-FFF2-40B4-BE49-F238E27FC236}">
                  <a16:creationId xmlns:a16="http://schemas.microsoft.com/office/drawing/2014/main" id="{FA863379-78B5-9D69-6050-6D8400F9B77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0" name="Group 19">
            <a:extLst>
              <a:ext uri="{FF2B5EF4-FFF2-40B4-BE49-F238E27FC236}">
                <a16:creationId xmlns:a16="http://schemas.microsoft.com/office/drawing/2014/main" id="{62B475C2-34DA-EB1C-95A0-51A3602F1B77}"/>
              </a:ext>
            </a:extLst>
          </p:cNvPr>
          <p:cNvGrpSpPr/>
          <p:nvPr/>
        </p:nvGrpSpPr>
        <p:grpSpPr>
          <a:xfrm>
            <a:off x="6477174" y="3127706"/>
            <a:ext cx="409137" cy="427525"/>
            <a:chOff x="7345680" y="2484120"/>
            <a:chExt cx="904240" cy="944880"/>
          </a:xfrm>
        </p:grpSpPr>
        <p:sp>
          <p:nvSpPr>
            <p:cNvPr id="21" name="Oval 20">
              <a:extLst>
                <a:ext uri="{FF2B5EF4-FFF2-40B4-BE49-F238E27FC236}">
                  <a16:creationId xmlns:a16="http://schemas.microsoft.com/office/drawing/2014/main" id="{BF9CD1F8-2541-258E-273D-D6EFBA50B311}"/>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L-Shape 21">
              <a:extLst>
                <a:ext uri="{FF2B5EF4-FFF2-40B4-BE49-F238E27FC236}">
                  <a16:creationId xmlns:a16="http://schemas.microsoft.com/office/drawing/2014/main" id="{3A497BCC-F30B-E5C4-7CF0-A979F2453E3B}"/>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177165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E0EE6-CFA5-4E73-2579-3E19F4436E66}"/>
              </a:ext>
            </a:extLst>
          </p:cNvPr>
          <p:cNvSpPr>
            <a:spLocks noGrp="1"/>
          </p:cNvSpPr>
          <p:nvPr>
            <p:ph type="title"/>
          </p:nvPr>
        </p:nvSpPr>
        <p:spPr/>
        <p:txBody>
          <a:bodyPr/>
          <a:lstStyle/>
          <a:p>
            <a:r>
              <a:rPr lang="es-ES_tradnl" dirty="0"/>
              <a:t>Conversación con el/la menor sobre su seguridad</a:t>
            </a:r>
          </a:p>
        </p:txBody>
      </p:sp>
      <p:pic>
        <p:nvPicPr>
          <p:cNvPr id="13" name="Graphic 12" descr="Door Closed with solid fill">
            <a:extLst>
              <a:ext uri="{FF2B5EF4-FFF2-40B4-BE49-F238E27FC236}">
                <a16:creationId xmlns:a16="http://schemas.microsoft.com/office/drawing/2014/main" id="{F3FA23A5-0F41-B774-C372-3EB9C739E5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07989" y="2282124"/>
            <a:ext cx="2163149" cy="2163149"/>
          </a:xfrm>
          <a:prstGeom prst="rect">
            <a:avLst/>
          </a:prstGeom>
        </p:spPr>
      </p:pic>
      <p:pic>
        <p:nvPicPr>
          <p:cNvPr id="15" name="Graphic 14" descr="Security camera with solid fill">
            <a:extLst>
              <a:ext uri="{FF2B5EF4-FFF2-40B4-BE49-F238E27FC236}">
                <a16:creationId xmlns:a16="http://schemas.microsoft.com/office/drawing/2014/main" id="{AFF42237-2999-240E-C410-CA90709030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50544" y="1791313"/>
            <a:ext cx="1039057" cy="1039057"/>
          </a:xfrm>
          <a:prstGeom prst="rect">
            <a:avLst/>
          </a:prstGeom>
        </p:spPr>
      </p:pic>
      <p:grpSp>
        <p:nvGrpSpPr>
          <p:cNvPr id="39" name="Group 38">
            <a:extLst>
              <a:ext uri="{FF2B5EF4-FFF2-40B4-BE49-F238E27FC236}">
                <a16:creationId xmlns:a16="http://schemas.microsoft.com/office/drawing/2014/main" id="{D8D3B404-4C60-37ED-D149-4935378F675A}"/>
              </a:ext>
            </a:extLst>
          </p:cNvPr>
          <p:cNvGrpSpPr/>
          <p:nvPr/>
        </p:nvGrpSpPr>
        <p:grpSpPr>
          <a:xfrm>
            <a:off x="4437819" y="3291282"/>
            <a:ext cx="1487153" cy="2376197"/>
            <a:chOff x="4733094" y="3272232"/>
            <a:chExt cx="1487153" cy="2376197"/>
          </a:xfrm>
        </p:grpSpPr>
        <p:grpSp>
          <p:nvGrpSpPr>
            <p:cNvPr id="3" name="Group 2">
              <a:extLst>
                <a:ext uri="{FF2B5EF4-FFF2-40B4-BE49-F238E27FC236}">
                  <a16:creationId xmlns:a16="http://schemas.microsoft.com/office/drawing/2014/main" id="{C6440EBE-50BC-FE1B-623F-E45B31876924}"/>
                </a:ext>
              </a:extLst>
            </p:cNvPr>
            <p:cNvGrpSpPr/>
            <p:nvPr/>
          </p:nvGrpSpPr>
          <p:grpSpPr>
            <a:xfrm>
              <a:off x="4733094" y="3272232"/>
              <a:ext cx="1487153" cy="2376197"/>
              <a:chOff x="697842" y="3315817"/>
              <a:chExt cx="514964" cy="822818"/>
            </a:xfrm>
            <a:solidFill>
              <a:schemeClr val="accent4">
                <a:lumMod val="75000"/>
              </a:schemeClr>
            </a:solidFill>
          </p:grpSpPr>
          <p:sp>
            <p:nvSpPr>
              <p:cNvPr id="4" name="Trapezoid 3">
                <a:extLst>
                  <a:ext uri="{FF2B5EF4-FFF2-40B4-BE49-F238E27FC236}">
                    <a16:creationId xmlns:a16="http://schemas.microsoft.com/office/drawing/2014/main" id="{54F680AD-4C33-EA7A-8078-D53319F72A6F}"/>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Round Same Side Corner Rectangle 46">
                <a:extLst>
                  <a:ext uri="{FF2B5EF4-FFF2-40B4-BE49-F238E27FC236}">
                    <a16:creationId xmlns:a16="http://schemas.microsoft.com/office/drawing/2014/main" id="{0827EEC2-92A5-4C78-D949-CFB60C6B533C}"/>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Oval 5">
                <a:extLst>
                  <a:ext uri="{FF2B5EF4-FFF2-40B4-BE49-F238E27FC236}">
                    <a16:creationId xmlns:a16="http://schemas.microsoft.com/office/drawing/2014/main" id="{7CF55C57-B364-A46A-D51F-A57F8F6CD9C8}"/>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pic>
          <p:nvPicPr>
            <p:cNvPr id="17" name="Graphic 16" descr="Water with solid fill">
              <a:extLst>
                <a:ext uri="{FF2B5EF4-FFF2-40B4-BE49-F238E27FC236}">
                  <a16:creationId xmlns:a16="http://schemas.microsoft.com/office/drawing/2014/main" id="{A6BDE545-14D2-C91D-E36B-9905478359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27355" y="3465881"/>
              <a:ext cx="390525" cy="390525"/>
            </a:xfrm>
            <a:prstGeom prst="rect">
              <a:avLst/>
            </a:prstGeom>
          </p:spPr>
        </p:pic>
        <p:sp>
          <p:nvSpPr>
            <p:cNvPr id="11" name="Oval 10">
              <a:extLst>
                <a:ext uri="{FF2B5EF4-FFF2-40B4-BE49-F238E27FC236}">
                  <a16:creationId xmlns:a16="http://schemas.microsoft.com/office/drawing/2014/main" id="{8519BB41-1A0E-15A4-28BB-BA412DD24158}"/>
                </a:ext>
              </a:extLst>
            </p:cNvPr>
            <p:cNvSpPr/>
            <p:nvPr/>
          </p:nvSpPr>
          <p:spPr>
            <a:xfrm>
              <a:off x="5683484" y="4564546"/>
              <a:ext cx="536763" cy="560886"/>
            </a:xfrm>
            <a:prstGeom prst="ellipse">
              <a:avLst/>
            </a:prstGeom>
            <a:solidFill>
              <a:schemeClr val="bg1"/>
            </a:solid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accent4">
                      <a:lumMod val="75000"/>
                    </a:schemeClr>
                  </a:solidFill>
                  <a:latin typeface="Britannic Bold" panose="020B0903060703020204" pitchFamily="34" charset="0"/>
                </a:rPr>
                <a:t>¡!</a:t>
              </a:r>
            </a:p>
          </p:txBody>
        </p:sp>
      </p:grpSp>
      <p:sp>
        <p:nvSpPr>
          <p:cNvPr id="19" name="TextBox 18">
            <a:extLst>
              <a:ext uri="{FF2B5EF4-FFF2-40B4-BE49-F238E27FC236}">
                <a16:creationId xmlns:a16="http://schemas.microsoft.com/office/drawing/2014/main" id="{BF9389FA-E9BC-55E4-2B97-A3EED12A72C5}"/>
              </a:ext>
            </a:extLst>
          </p:cNvPr>
          <p:cNvSpPr txBox="1"/>
          <p:nvPr/>
        </p:nvSpPr>
        <p:spPr>
          <a:xfrm>
            <a:off x="6649247" y="2780347"/>
            <a:ext cx="4056853" cy="3046988"/>
          </a:xfrm>
          <a:prstGeom prst="rect">
            <a:avLst/>
          </a:prstGeom>
          <a:noFill/>
        </p:spPr>
        <p:txBody>
          <a:bodyPr wrap="square">
            <a:spAutoFit/>
          </a:bodyPr>
          <a:lstStyle/>
          <a:p>
            <a:pPr algn="ctr"/>
            <a:r>
              <a:rPr lang="es-ES_tradnl" sz="3200" dirty="0">
                <a:latin typeface="Arial" panose="020B0604020202020204" pitchFamily="34" charset="0"/>
                <a:cs typeface="Arial" panose="020B0604020202020204" pitchFamily="34" charset="0"/>
              </a:rPr>
              <a:t>La percepción de la seguridad es una cuestión personal. </a:t>
            </a:r>
            <a:br>
              <a:rPr lang="es-ES_tradnl" sz="3200" dirty="0">
                <a:latin typeface="Arial" panose="020B0604020202020204" pitchFamily="34" charset="0"/>
                <a:cs typeface="Arial" panose="020B0604020202020204" pitchFamily="34" charset="0"/>
              </a:rPr>
            </a:br>
            <a:r>
              <a:rPr lang="es-ES_tradnl" sz="3200" dirty="0">
                <a:latin typeface="Arial" panose="020B0604020202020204" pitchFamily="34" charset="0"/>
                <a:cs typeface="Arial" panose="020B0604020202020204" pitchFamily="34" charset="0"/>
              </a:rPr>
              <a:t>¡Cada niño, niña y adolescente es diferente!</a:t>
            </a:r>
          </a:p>
        </p:txBody>
      </p:sp>
      <p:grpSp>
        <p:nvGrpSpPr>
          <p:cNvPr id="22" name="Group 21">
            <a:extLst>
              <a:ext uri="{FF2B5EF4-FFF2-40B4-BE49-F238E27FC236}">
                <a16:creationId xmlns:a16="http://schemas.microsoft.com/office/drawing/2014/main" id="{A03B6176-D8F9-0DF6-5538-83D8A8773F0B}"/>
              </a:ext>
            </a:extLst>
          </p:cNvPr>
          <p:cNvGrpSpPr/>
          <p:nvPr/>
        </p:nvGrpSpPr>
        <p:grpSpPr>
          <a:xfrm>
            <a:off x="1928785" y="3142588"/>
            <a:ext cx="489461" cy="1569661"/>
            <a:chOff x="5566637" y="1598443"/>
            <a:chExt cx="1058725" cy="3395240"/>
          </a:xfrm>
        </p:grpSpPr>
        <p:sp>
          <p:nvSpPr>
            <p:cNvPr id="20" name="Round Same Side Corner Rectangle 46">
              <a:extLst>
                <a:ext uri="{FF2B5EF4-FFF2-40B4-BE49-F238E27FC236}">
                  <a16:creationId xmlns:a16="http://schemas.microsoft.com/office/drawing/2014/main" id="{6E20015C-D3A5-FB3D-46A3-E0EFA9CE278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Oval 20">
              <a:extLst>
                <a:ext uri="{FF2B5EF4-FFF2-40B4-BE49-F238E27FC236}">
                  <a16:creationId xmlns:a16="http://schemas.microsoft.com/office/drawing/2014/main" id="{AED23B7D-7B7C-79AE-101A-3AAA62A2D69F}"/>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38" name="Group 37">
            <a:extLst>
              <a:ext uri="{FF2B5EF4-FFF2-40B4-BE49-F238E27FC236}">
                <a16:creationId xmlns:a16="http://schemas.microsoft.com/office/drawing/2014/main" id="{16198482-A6AF-051F-2D3B-C9538E0A8978}"/>
              </a:ext>
            </a:extLst>
          </p:cNvPr>
          <p:cNvGrpSpPr/>
          <p:nvPr/>
        </p:nvGrpSpPr>
        <p:grpSpPr>
          <a:xfrm>
            <a:off x="1192903" y="3495002"/>
            <a:ext cx="896699" cy="1569661"/>
            <a:chOff x="5737727" y="3375288"/>
            <a:chExt cx="972529" cy="1702401"/>
          </a:xfrm>
        </p:grpSpPr>
        <p:grpSp>
          <p:nvGrpSpPr>
            <p:cNvPr id="28" name="Group 27">
              <a:extLst>
                <a:ext uri="{FF2B5EF4-FFF2-40B4-BE49-F238E27FC236}">
                  <a16:creationId xmlns:a16="http://schemas.microsoft.com/office/drawing/2014/main" id="{745BFC72-D01A-D4F8-9190-D72B1ED419F0}"/>
                </a:ext>
              </a:extLst>
            </p:cNvPr>
            <p:cNvGrpSpPr/>
            <p:nvPr/>
          </p:nvGrpSpPr>
          <p:grpSpPr>
            <a:xfrm>
              <a:off x="5958566" y="3375288"/>
              <a:ext cx="530853" cy="1702401"/>
              <a:chOff x="5566637" y="1598443"/>
              <a:chExt cx="1058725" cy="3395240"/>
            </a:xfrm>
          </p:grpSpPr>
          <p:sp>
            <p:nvSpPr>
              <p:cNvPr id="29" name="Round Same Side Corner Rectangle 46">
                <a:extLst>
                  <a:ext uri="{FF2B5EF4-FFF2-40B4-BE49-F238E27FC236}">
                    <a16:creationId xmlns:a16="http://schemas.microsoft.com/office/drawing/2014/main" id="{EB91181B-74A5-105B-5BD4-F6AE2268BF3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Oval 29">
                <a:extLst>
                  <a:ext uri="{FF2B5EF4-FFF2-40B4-BE49-F238E27FC236}">
                    <a16:creationId xmlns:a16="http://schemas.microsoft.com/office/drawing/2014/main" id="{AD3EF97C-A86A-C57F-036C-561D1399A8DD}"/>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37" name="Trapezoid 36">
              <a:extLst>
                <a:ext uri="{FF2B5EF4-FFF2-40B4-BE49-F238E27FC236}">
                  <a16:creationId xmlns:a16="http://schemas.microsoft.com/office/drawing/2014/main" id="{D820DEFD-D710-F9D9-D744-A6F22DE4024E}"/>
                </a:ext>
              </a:extLst>
            </p:cNvPr>
            <p:cNvSpPr/>
            <p:nvPr/>
          </p:nvSpPr>
          <p:spPr>
            <a:xfrm>
              <a:off x="5737727" y="4175638"/>
              <a:ext cx="972529" cy="902051"/>
            </a:xfrm>
            <a:prstGeom prst="trapezoid">
              <a:avLst>
                <a:gd name="adj" fmla="val 3394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3748839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FD70D98-EECB-1A3D-D4D4-C3F1F02741A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1476930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45ECFCE2-FD08-9F91-0E4B-53A655C86599}"/>
              </a:ext>
            </a:extLst>
          </p:cNvPr>
          <p:cNvSpPr/>
          <p:nvPr/>
        </p:nvSpPr>
        <p:spPr>
          <a:xfrm>
            <a:off x="6781498" y="2241520"/>
            <a:ext cx="3937000" cy="289462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421079" y="63666"/>
            <a:ext cx="10515600" cy="868968"/>
          </a:xfrm>
        </p:spPr>
        <p:txBody>
          <a:bodyPr>
            <a:normAutofit/>
          </a:bodyPr>
          <a:lstStyle/>
          <a:p>
            <a:r>
              <a:rPr lang="es-ES_tradnl"/>
              <a:t>Puntos a tratar al elaborar un plan de seguridad</a:t>
            </a:r>
          </a:p>
        </p:txBody>
      </p:sp>
      <p:grpSp>
        <p:nvGrpSpPr>
          <p:cNvPr id="6" name="Group 5">
            <a:extLst>
              <a:ext uri="{FF2B5EF4-FFF2-40B4-BE49-F238E27FC236}">
                <a16:creationId xmlns:a16="http://schemas.microsoft.com/office/drawing/2014/main" id="{B09E4B31-530B-888A-A2F4-41A4440B31B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D0865C2-C362-28D4-4BB7-747B22DD331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3" name="Group 12">
              <a:extLst>
                <a:ext uri="{FF2B5EF4-FFF2-40B4-BE49-F238E27FC236}">
                  <a16:creationId xmlns:a16="http://schemas.microsoft.com/office/drawing/2014/main" id="{89596FF2-8E1E-93F6-06D8-82AA62AF858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18A1F776-26FE-DA3A-721A-E11FC5CB808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75-76</a:t>
                </a:r>
              </a:p>
            </p:txBody>
          </p:sp>
          <p:sp>
            <p:nvSpPr>
              <p:cNvPr id="25" name="Rectangle 24">
                <a:extLst>
                  <a:ext uri="{FF2B5EF4-FFF2-40B4-BE49-F238E27FC236}">
                    <a16:creationId xmlns:a16="http://schemas.microsoft.com/office/drawing/2014/main" id="{051B8354-B0C7-8A6F-F5C8-4E8EFD62FC4C}"/>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891DAE71-8D1E-FFFC-3CA0-7F0F4CFFEC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DA20A4F4-FE3A-FB67-8E92-78BABE93D690}"/>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Rectangle 22">
                <a:extLst>
                  <a:ext uri="{FF2B5EF4-FFF2-40B4-BE49-F238E27FC236}">
                    <a16:creationId xmlns:a16="http://schemas.microsoft.com/office/drawing/2014/main" id="{EB8C169E-FFE2-84DE-7B2A-9DC9F7B6836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9" name="TextBox 8">
            <a:extLst>
              <a:ext uri="{FF2B5EF4-FFF2-40B4-BE49-F238E27FC236}">
                <a16:creationId xmlns:a16="http://schemas.microsoft.com/office/drawing/2014/main" id="{56B5E271-A34C-2651-361D-64B85495DEFF}"/>
              </a:ext>
            </a:extLst>
          </p:cNvPr>
          <p:cNvSpPr txBox="1"/>
          <p:nvPr/>
        </p:nvSpPr>
        <p:spPr>
          <a:xfrm>
            <a:off x="7153751" y="2622659"/>
            <a:ext cx="3192493" cy="2246769"/>
          </a:xfrm>
          <a:prstGeom prst="rect">
            <a:avLst/>
          </a:prstGeom>
          <a:noFill/>
        </p:spPr>
        <p:txBody>
          <a:bodyPr wrap="square">
            <a:spAutoFit/>
          </a:bodyPr>
          <a:lstStyle/>
          <a:p>
            <a:pPr algn="ctr"/>
            <a:r>
              <a:rPr lang="es-ES_tradnl" sz="2800" dirty="0">
                <a:latin typeface="Arial" panose="020B0604020202020204" pitchFamily="34" charset="0"/>
                <a:cs typeface="Arial" panose="020B0604020202020204" pitchFamily="34" charset="0"/>
              </a:rPr>
              <a:t>No usar esta herramienta a modo de cuestionario, sino a modo de guía</a:t>
            </a:r>
          </a:p>
        </p:txBody>
      </p:sp>
      <p:sp>
        <p:nvSpPr>
          <p:cNvPr id="10" name="Arrow: Right 9">
            <a:extLst>
              <a:ext uri="{FF2B5EF4-FFF2-40B4-BE49-F238E27FC236}">
                <a16:creationId xmlns:a16="http://schemas.microsoft.com/office/drawing/2014/main" id="{348C2AB5-A89A-4953-93D1-7BEA60B6B621}"/>
              </a:ext>
            </a:extLst>
          </p:cNvPr>
          <p:cNvSpPr/>
          <p:nvPr/>
        </p:nvSpPr>
        <p:spPr>
          <a:xfrm>
            <a:off x="1239433" y="1778000"/>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Arrow: Right 18">
            <a:extLst>
              <a:ext uri="{FF2B5EF4-FFF2-40B4-BE49-F238E27FC236}">
                <a16:creationId xmlns:a16="http://schemas.microsoft.com/office/drawing/2014/main" id="{5380ECFB-FAC8-4096-FEC8-2C5F29033255}"/>
              </a:ext>
            </a:extLst>
          </p:cNvPr>
          <p:cNvSpPr/>
          <p:nvPr/>
        </p:nvSpPr>
        <p:spPr>
          <a:xfrm>
            <a:off x="1239433" y="3149601"/>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Arrow: Right 19">
            <a:extLst>
              <a:ext uri="{FF2B5EF4-FFF2-40B4-BE49-F238E27FC236}">
                <a16:creationId xmlns:a16="http://schemas.microsoft.com/office/drawing/2014/main" id="{6A93FFE5-998B-4D74-62AC-64AC62C13B18}"/>
              </a:ext>
            </a:extLst>
          </p:cNvPr>
          <p:cNvSpPr/>
          <p:nvPr/>
        </p:nvSpPr>
        <p:spPr>
          <a:xfrm>
            <a:off x="1239433" y="4692829"/>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TextBox 25">
            <a:extLst>
              <a:ext uri="{FF2B5EF4-FFF2-40B4-BE49-F238E27FC236}">
                <a16:creationId xmlns:a16="http://schemas.microsoft.com/office/drawing/2014/main" id="{F7920566-AAFC-C990-BE96-65C95BCFCCE2}"/>
              </a:ext>
            </a:extLst>
          </p:cNvPr>
          <p:cNvSpPr txBox="1"/>
          <p:nvPr/>
        </p:nvSpPr>
        <p:spPr>
          <a:xfrm>
            <a:off x="2547142" y="1831293"/>
            <a:ext cx="3390900" cy="523220"/>
          </a:xfrm>
          <a:prstGeom prst="rect">
            <a:avLst/>
          </a:prstGeom>
          <a:noFill/>
        </p:spPr>
        <p:txBody>
          <a:bodyPr wrap="square">
            <a:spAutoFit/>
          </a:bodyPr>
          <a:lstStyle/>
          <a:p>
            <a:r>
              <a:rPr lang="es-ES_tradnl" sz="2800" dirty="0">
                <a:solidFill>
                  <a:schemeClr val="tx1"/>
                </a:solidFill>
                <a:latin typeface="Arial" panose="020B0604020202020204" pitchFamily="34" charset="0"/>
                <a:cs typeface="Arial" panose="020B0604020202020204" pitchFamily="34" charset="0"/>
              </a:rPr>
              <a:t>Tema</a:t>
            </a:r>
          </a:p>
        </p:txBody>
      </p:sp>
      <p:sp>
        <p:nvSpPr>
          <p:cNvPr id="27" name="TextBox 26">
            <a:extLst>
              <a:ext uri="{FF2B5EF4-FFF2-40B4-BE49-F238E27FC236}">
                <a16:creationId xmlns:a16="http://schemas.microsoft.com/office/drawing/2014/main" id="{64FD424E-59B6-ED49-7AB9-CE8C514D757F}"/>
              </a:ext>
            </a:extLst>
          </p:cNvPr>
          <p:cNvSpPr txBox="1"/>
          <p:nvPr/>
        </p:nvSpPr>
        <p:spPr>
          <a:xfrm>
            <a:off x="2547142" y="3053547"/>
            <a:ext cx="3390900" cy="1384995"/>
          </a:xfrm>
          <a:prstGeom prst="rect">
            <a:avLst/>
          </a:prstGeom>
          <a:noFill/>
        </p:spPr>
        <p:txBody>
          <a:bodyPr wrap="square">
            <a:spAutoFit/>
          </a:bodyPr>
          <a:lstStyle/>
          <a:p>
            <a:r>
              <a:rPr lang="es-ES_tradnl" sz="2800" dirty="0">
                <a:solidFill>
                  <a:schemeClr val="tx1"/>
                </a:solidFill>
                <a:latin typeface="Arial" panose="020B0604020202020204" pitchFamily="34" charset="0"/>
                <a:cs typeface="Arial" panose="020B0604020202020204" pitchFamily="34" charset="0"/>
              </a:rPr>
              <a:t>Preguntas para evaluar la seguridad</a:t>
            </a:r>
          </a:p>
        </p:txBody>
      </p:sp>
      <p:sp>
        <p:nvSpPr>
          <p:cNvPr id="28" name="TextBox 27">
            <a:extLst>
              <a:ext uri="{FF2B5EF4-FFF2-40B4-BE49-F238E27FC236}">
                <a16:creationId xmlns:a16="http://schemas.microsoft.com/office/drawing/2014/main" id="{27851E35-39B7-AEBD-4F76-857F8C12EBF3}"/>
              </a:ext>
            </a:extLst>
          </p:cNvPr>
          <p:cNvSpPr txBox="1"/>
          <p:nvPr/>
        </p:nvSpPr>
        <p:spPr>
          <a:xfrm>
            <a:off x="2547142" y="4596775"/>
            <a:ext cx="3390900" cy="1384995"/>
          </a:xfrm>
          <a:prstGeom prst="rect">
            <a:avLst/>
          </a:prstGeom>
          <a:noFill/>
        </p:spPr>
        <p:txBody>
          <a:bodyPr wrap="square">
            <a:spAutoFit/>
          </a:bodyPr>
          <a:lstStyle/>
          <a:p>
            <a:r>
              <a:rPr lang="es-ES_tradnl" sz="2800">
                <a:solidFill>
                  <a:schemeClr val="tx1"/>
                </a:solidFill>
                <a:latin typeface="Arial" panose="020B0604020202020204" pitchFamily="34" charset="0"/>
                <a:cs typeface="Arial" panose="020B0604020202020204" pitchFamily="34" charset="0"/>
              </a:rPr>
              <a:t>Preguntas para redactar el plan de seguridad</a:t>
            </a:r>
          </a:p>
        </p:txBody>
      </p:sp>
    </p:spTree>
    <p:extLst>
      <p:ext uri="{BB962C8B-B14F-4D97-AF65-F5344CB8AC3E}">
        <p14:creationId xmlns:p14="http://schemas.microsoft.com/office/powerpoint/2010/main" val="2455527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363327"/>
            <a:ext cx="3284736" cy="523220"/>
          </a:xfrm>
          <a:prstGeom prst="rect">
            <a:avLst/>
          </a:prstGeom>
          <a:noFill/>
        </p:spPr>
        <p:txBody>
          <a:bodyPr wrap="square">
            <a:spAutoFit/>
          </a:bodyPr>
          <a:lstStyle/>
          <a:p>
            <a:pPr marL="0" indent="0">
              <a:buNone/>
            </a:pPr>
            <a:r>
              <a:rPr lang="es-ES_tradnl" sz="1400" b="1">
                <a:solidFill>
                  <a:schemeClr val="bg1"/>
                </a:solidFill>
                <a:latin typeface="Arial" panose="020B0604020202020204" pitchFamily="34" charset="0"/>
                <a:ea typeface="Calibri" panose="020F0502020204030204" pitchFamily="34" charset="0"/>
                <a:cs typeface="Arial" panose="020B0604020202020204" pitchFamily="34" charset="0"/>
              </a:rPr>
              <a:t>Inicio del módulo</a:t>
            </a:r>
          </a:p>
          <a:p>
            <a:pPr marL="0" indent="0">
              <a:buNone/>
            </a:pPr>
            <a:r>
              <a:rPr lang="es-ES_tradnl" sz="1400" i="1">
                <a:solidFill>
                  <a:schemeClr val="bg1"/>
                </a:solidFill>
                <a:latin typeface="Arial" panose="020B0604020202020204" pitchFamily="34" charset="0"/>
                <a:ea typeface="Calibri" panose="020F0502020204030204" pitchFamily="34" charset="0"/>
                <a:cs typeface="Arial" panose="020B0604020202020204" pitchFamily="34" charset="0"/>
              </a:rPr>
              <a:t>45 </a:t>
            </a:r>
            <a:r>
              <a:rPr lang="es-ES_tradnl" sz="1400" i="1">
                <a:solidFill>
                  <a:schemeClr val="bg1"/>
                </a:solidFill>
                <a:effectLst/>
                <a:latin typeface="Arial" panose="020B0604020202020204" pitchFamily="34" charset="0"/>
                <a:ea typeface="Calibri" panose="020F0502020204030204" pitchFamily="34" charset="0"/>
                <a:cs typeface="Arial" panose="020B0604020202020204" pitchFamily="34" charset="0"/>
              </a:rPr>
              <a:t>minutos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8" y="1000374"/>
            <a:ext cx="3618453" cy="738664"/>
          </a:xfrm>
          <a:prstGeom prst="rect">
            <a:avLst/>
          </a:prstGeom>
          <a:noFill/>
        </p:spPr>
        <p:txBody>
          <a:bodyPr wrap="square" lIns="91440" tIns="45720" rIns="91440" bIns="45720" anchor="t">
            <a:spAutoFit/>
          </a:bodyPr>
          <a:lstStyle/>
          <a:p>
            <a:pPr marL="0" indent="0">
              <a:buNone/>
            </a:pPr>
            <a: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t>¿Qué tipo de necesidades requieren una respuesta inmediata?</a:t>
            </a:r>
          </a:p>
          <a:p>
            <a:pPr marL="0" indent="0">
              <a:buNone/>
            </a:pPr>
            <a:r>
              <a:rPr lang="es-ES_tradnl" sz="1400" i="1" dirty="0">
                <a:solidFill>
                  <a:schemeClr val="bg1"/>
                </a:solidFill>
                <a:latin typeface="Arial" panose="020B0604020202020204" pitchFamily="34" charset="0"/>
                <a:ea typeface="Calibri" panose="020F0502020204030204" pitchFamily="34" charset="0"/>
                <a:cs typeface="Arial" panose="020B0604020202020204" pitchFamily="34" charset="0"/>
              </a:rPr>
              <a:t>30 minutos</a:t>
            </a:r>
            <a:endPar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706900"/>
            <a:ext cx="1349407" cy="307777"/>
          </a:xfrm>
          <a:prstGeom prst="rect">
            <a:avLst/>
          </a:prstGeom>
          <a:noFill/>
        </p:spPr>
        <p:txBody>
          <a:bodyPr wrap="square">
            <a:spAutoFit/>
          </a:bodyPr>
          <a:lstStyle/>
          <a:p>
            <a:pPr marL="0" indent="0" algn="r">
              <a:buNone/>
            </a:pPr>
            <a:r>
              <a:rPr lang="es-ES_tradnl" sz="1400" b="1">
                <a:solidFill>
                  <a:schemeClr val="bg1"/>
                </a:solidFill>
                <a:latin typeface="Arial" panose="020B0604020202020204" pitchFamily="34" charset="0"/>
                <a:ea typeface="Calibri" panose="020F0502020204030204" pitchFamily="34" charset="0"/>
                <a:cs typeface="Arial" panose="020B0604020202020204" pitchFamily="34" charset="0"/>
              </a:rPr>
              <a:t>Pausa</a:t>
            </a:r>
            <a:endParaRPr lang="es-ES_tradnl" sz="14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8" y="2034111"/>
            <a:ext cx="3861059" cy="738664"/>
          </a:xfrm>
          <a:prstGeom prst="rect">
            <a:avLst/>
          </a:prstGeom>
          <a:noFill/>
        </p:spPr>
        <p:txBody>
          <a:bodyPr wrap="square">
            <a:spAutoFit/>
          </a:bodyPr>
          <a:lstStyle/>
          <a:p>
            <a:pPr marL="0" indent="0">
              <a:buNone/>
            </a:pPr>
            <a: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t>¿Qué hacer si un/a menor necesita servicios de SMAPS de forma inmediata? </a:t>
            </a:r>
            <a:b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br>
            <a:r>
              <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hora y 15 minutos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2945183"/>
            <a:ext cx="1349407" cy="307777"/>
          </a:xfrm>
          <a:prstGeom prst="rect">
            <a:avLst/>
          </a:prstGeom>
          <a:noFill/>
        </p:spPr>
        <p:txBody>
          <a:bodyPr wrap="square">
            <a:spAutoFit/>
          </a:bodyPr>
          <a:lstStyle/>
          <a:p>
            <a:pPr marL="0" indent="0" algn="r">
              <a:buNone/>
            </a:pPr>
            <a:r>
              <a:rPr lang="es-ES_tradnl" sz="1400" b="1">
                <a:solidFill>
                  <a:schemeClr val="bg1"/>
                </a:solidFill>
                <a:latin typeface="Arial" panose="020B0604020202020204" pitchFamily="34" charset="0"/>
                <a:ea typeface="Calibri" panose="020F0502020204030204" pitchFamily="34" charset="0"/>
                <a:cs typeface="Arial" panose="020B0604020202020204" pitchFamily="34" charset="0"/>
              </a:rPr>
              <a:t>Almuerzo</a:t>
            </a:r>
            <a:endParaRPr lang="es-ES_tradnl" sz="14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33322" y="3190195"/>
            <a:ext cx="3861045" cy="738664"/>
          </a:xfrm>
          <a:prstGeom prst="rect">
            <a:avLst/>
          </a:prstGeom>
          <a:noFill/>
        </p:spPr>
        <p:txBody>
          <a:bodyPr wrap="square">
            <a:spAutoFit/>
          </a:bodyPr>
          <a:lstStyle/>
          <a:p>
            <a:r>
              <a:rPr lang="es-ES_tradnl" sz="1400" b="1" dirty="0">
                <a:solidFill>
                  <a:schemeClr val="bg1"/>
                </a:solidFill>
                <a:latin typeface="Arial" panose="020B0604020202020204" pitchFamily="34" charset="0"/>
                <a:ea typeface="Helvetica Neue"/>
                <a:cs typeface="Arial" panose="020B0604020202020204" pitchFamily="34" charset="0"/>
              </a:rPr>
              <a:t>¿Cómo atender las necesidades urgentes de un/a menor en materia de salud física, sexual y reproductiva? </a:t>
            </a:r>
            <a:r>
              <a:rPr lang="es-ES_tradnl" sz="1400" i="1" dirty="0">
                <a:solidFill>
                  <a:schemeClr val="bg1"/>
                </a:solidFill>
                <a:latin typeface="Arial" panose="020B0604020202020204" pitchFamily="34" charset="0"/>
                <a:ea typeface="Calibri" panose="020F0502020204030204" pitchFamily="34" charset="0"/>
                <a:cs typeface="Arial" panose="020B0604020202020204" pitchFamily="34" charset="0"/>
              </a:rPr>
              <a:t>30 minutos</a:t>
            </a:r>
            <a:endPar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6220286" y="4853262"/>
            <a:ext cx="1349407" cy="307777"/>
          </a:xfrm>
          <a:prstGeom prst="rect">
            <a:avLst/>
          </a:prstGeom>
          <a:noFill/>
        </p:spPr>
        <p:txBody>
          <a:bodyPr wrap="square">
            <a:spAutoFit/>
          </a:bodyPr>
          <a:lstStyle/>
          <a:p>
            <a:pPr marL="0" indent="0" algn="r">
              <a:buNone/>
            </a:pPr>
            <a:r>
              <a:rPr lang="es-ES_tradnl" sz="1400" b="1">
                <a:solidFill>
                  <a:schemeClr val="bg1"/>
                </a:solidFill>
                <a:latin typeface="Arial" panose="020B0604020202020204" pitchFamily="34" charset="0"/>
                <a:ea typeface="Calibri" panose="020F0502020204030204" pitchFamily="34" charset="0"/>
                <a:cs typeface="Arial" panose="020B0604020202020204" pitchFamily="34" charset="0"/>
              </a:rPr>
              <a:t>Pausa</a:t>
            </a:r>
            <a:endParaRPr lang="es-ES_tradnl" sz="14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C80475D-5F3E-47EF-B6D0-18A09AFB8F0C}"/>
              </a:ext>
            </a:extLst>
          </p:cNvPr>
          <p:cNvSpPr txBox="1"/>
          <p:nvPr/>
        </p:nvSpPr>
        <p:spPr>
          <a:xfrm>
            <a:off x="8133322" y="4222649"/>
            <a:ext cx="3679218" cy="738664"/>
          </a:xfrm>
          <a:prstGeom prst="rect">
            <a:avLst/>
          </a:prstGeom>
          <a:noFill/>
        </p:spPr>
        <p:txBody>
          <a:bodyPr wrap="square">
            <a:spAutoFit/>
          </a:bodyPr>
          <a:lstStyle/>
          <a:p>
            <a: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t>¿Cómo ayudar a un/a menor a sentirse más seguro/a? </a:t>
            </a:r>
            <a:b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br>
            <a:r>
              <a:rPr lang="es-ES_tradnl" sz="1400" i="1" dirty="0">
                <a:solidFill>
                  <a:schemeClr val="bg1"/>
                </a:solidFill>
                <a:latin typeface="Arial" panose="020B0604020202020204" pitchFamily="34" charset="0"/>
                <a:ea typeface="Calibri" panose="020F0502020204030204" pitchFamily="34" charset="0"/>
                <a:cs typeface="Arial" panose="020B0604020202020204" pitchFamily="34" charset="0"/>
              </a:rPr>
              <a:t>1 hora y 15 min</a:t>
            </a:r>
            <a:endPar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89" y="6036731"/>
            <a:ext cx="3224991" cy="523220"/>
          </a:xfrm>
          <a:prstGeom prst="rect">
            <a:avLst/>
          </a:prstGeom>
          <a:noFill/>
        </p:spPr>
        <p:txBody>
          <a:bodyPr wrap="square">
            <a:spAutoFit/>
          </a:bodyPr>
          <a:lstStyle/>
          <a:p>
            <a:pPr marL="0" indent="0">
              <a:buNone/>
            </a:pPr>
            <a: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t>Cierre del módulo</a:t>
            </a:r>
          </a:p>
          <a:p>
            <a:pPr marL="0" indent="0">
              <a:buNone/>
            </a:pPr>
            <a:r>
              <a:rPr lang="es-ES_tradnl" sz="1400" i="1" dirty="0">
                <a:solidFill>
                  <a:schemeClr val="bg1"/>
                </a:solidFill>
                <a:latin typeface="Arial" panose="020B0604020202020204" pitchFamily="34" charset="0"/>
                <a:ea typeface="Calibri" panose="020F0502020204030204" pitchFamily="34" charset="0"/>
                <a:cs typeface="Arial" panose="020B0604020202020204" pitchFamily="34" charset="0"/>
              </a:rPr>
              <a:t>30 </a:t>
            </a:r>
            <a:r>
              <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minutos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10590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173152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235714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298276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423400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43967" y="485962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ACB160BB-5C43-437B-A56D-9358A65C17FB}"/>
              </a:ext>
            </a:extLst>
          </p:cNvPr>
          <p:cNvSpPr/>
          <p:nvPr/>
        </p:nvSpPr>
        <p:spPr>
          <a:xfrm rot="1782986">
            <a:off x="7743967" y="548524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s-ES_tradnl"/>
              <a:t>Agenda</a:t>
            </a:r>
          </a:p>
        </p:txBody>
      </p:sp>
      <p:sp>
        <p:nvSpPr>
          <p:cNvPr id="2" name="TextBox 1">
            <a:extLst>
              <a:ext uri="{FF2B5EF4-FFF2-40B4-BE49-F238E27FC236}">
                <a16:creationId xmlns:a16="http://schemas.microsoft.com/office/drawing/2014/main" id="{5C2B7117-FB7A-A74B-EE13-2F1155662050}"/>
              </a:ext>
            </a:extLst>
          </p:cNvPr>
          <p:cNvSpPr txBox="1"/>
          <p:nvPr/>
        </p:nvSpPr>
        <p:spPr>
          <a:xfrm>
            <a:off x="8164215" y="5191270"/>
            <a:ext cx="3284738" cy="738664"/>
          </a:xfrm>
          <a:prstGeom prst="rect">
            <a:avLst/>
          </a:prstGeom>
          <a:noFill/>
        </p:spPr>
        <p:txBody>
          <a:bodyPr wrap="square">
            <a:spAutoFit/>
          </a:bodyPr>
          <a:lstStyle/>
          <a:p>
            <a:pPr marL="0" indent="0">
              <a:buNone/>
            </a:pPr>
            <a:r>
              <a:rPr lang="es-ES_tradnl" sz="1400" b="1" dirty="0">
                <a:solidFill>
                  <a:schemeClr val="bg1"/>
                </a:solidFill>
                <a:latin typeface="Arial" panose="020B0604020202020204" pitchFamily="34" charset="0"/>
                <a:ea typeface="Calibri" panose="020F0502020204030204" pitchFamily="34" charset="0"/>
                <a:cs typeface="Arial" panose="020B0604020202020204" pitchFamily="34" charset="0"/>
              </a:rPr>
              <a:t>¿Cómo ayudar a un/a menor en una modalidad de acogida insegura?</a:t>
            </a:r>
          </a:p>
          <a:p>
            <a:pPr marL="0" indent="0">
              <a:buNone/>
            </a:pPr>
            <a:r>
              <a:rPr lang="es-ES_tradnl" sz="1400" i="1" dirty="0">
                <a:solidFill>
                  <a:schemeClr val="bg1"/>
                </a:solidFill>
                <a:latin typeface="Arial" panose="020B0604020202020204" pitchFamily="34" charset="0"/>
                <a:ea typeface="Calibri" panose="020F0502020204030204" pitchFamily="34" charset="0"/>
                <a:cs typeface="Arial" panose="020B0604020202020204" pitchFamily="34" charset="0"/>
              </a:rPr>
              <a:t>1 hora 30 minutos</a:t>
            </a:r>
            <a:endParaRPr lang="es-ES_tradnl"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Hexagon 2">
            <a:extLst>
              <a:ext uri="{FF2B5EF4-FFF2-40B4-BE49-F238E27FC236}">
                <a16:creationId xmlns:a16="http://schemas.microsoft.com/office/drawing/2014/main" id="{5DBC3A6F-DCAD-DB5D-F50C-085E2606EB2F}"/>
              </a:ext>
            </a:extLst>
          </p:cNvPr>
          <p:cNvSpPr/>
          <p:nvPr/>
        </p:nvSpPr>
        <p:spPr>
          <a:xfrm rot="1782986">
            <a:off x="7743967" y="36083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507319" y="0"/>
            <a:ext cx="10515600" cy="868968"/>
          </a:xfrm>
        </p:spPr>
        <p:txBody>
          <a:bodyPr>
            <a:normAutofit/>
          </a:bodyPr>
          <a:lstStyle/>
          <a:p>
            <a:r>
              <a:rPr lang="es-ES_tradnl" dirty="0"/>
              <a:t>Herramientas para elaborar un plan de seguridad</a:t>
            </a:r>
          </a:p>
        </p:txBody>
      </p:sp>
      <p:sp>
        <p:nvSpPr>
          <p:cNvPr id="6" name="TextBox 5">
            <a:extLst>
              <a:ext uri="{FF2B5EF4-FFF2-40B4-BE49-F238E27FC236}">
                <a16:creationId xmlns:a16="http://schemas.microsoft.com/office/drawing/2014/main" id="{2F259A2B-386E-158B-4D51-CD54265B51BA}"/>
              </a:ext>
            </a:extLst>
          </p:cNvPr>
          <p:cNvSpPr txBox="1"/>
          <p:nvPr/>
        </p:nvSpPr>
        <p:spPr>
          <a:xfrm>
            <a:off x="5208140" y="1939199"/>
            <a:ext cx="6613872" cy="3970318"/>
          </a:xfrm>
          <a:prstGeom prst="rect">
            <a:avLst/>
          </a:prstGeom>
          <a:noFill/>
        </p:spPr>
        <p:txBody>
          <a:bodyPr wrap="square" lIns="91440" tIns="45720" rIns="91440" bIns="45720" rtlCol="0" anchor="t">
            <a:spAutoFit/>
          </a:bodyPr>
          <a:lstStyle/>
          <a:p>
            <a:r>
              <a:rPr lang="es-ES_tradnl" sz="2100" b="1" dirty="0">
                <a:latin typeface="Arial" panose="020B0604020202020204" pitchFamily="34" charset="0"/>
                <a:cs typeface="Arial" panose="020B0604020202020204" pitchFamily="34" charset="0"/>
              </a:rPr>
              <a:t>MAPA COMUNITARIO</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Grupo de edad: de 4 a 12 años</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Duración: de 15 a 30 minutos (dependiendo del menor) </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Materiales: papel, lápices</a:t>
            </a:r>
          </a:p>
          <a:p>
            <a:endParaRPr lang="es-ES_tradnl" sz="2100" b="1" dirty="0">
              <a:latin typeface="Arial" panose="020B0604020202020204" pitchFamily="34" charset="0"/>
              <a:cs typeface="Arial" panose="020B0604020202020204" pitchFamily="34" charset="0"/>
            </a:endParaRPr>
          </a:p>
          <a:p>
            <a:r>
              <a:rPr lang="es-ES_tradnl" sz="2100" b="1" dirty="0">
                <a:latin typeface="Arial" panose="020B0604020202020204" pitchFamily="34" charset="0"/>
                <a:cs typeface="Arial" panose="020B0604020202020204" pitchFamily="34" charset="0"/>
              </a:rPr>
              <a:t>PROPÓSITO</a:t>
            </a:r>
            <a:endParaRPr lang="es-ES_tradnl" sz="2100" dirty="0">
              <a:latin typeface="Arial" panose="020B0604020202020204" pitchFamily="34" charset="0"/>
              <a:cs typeface="Arial" panose="020B0604020202020204" pitchFamily="34" charset="0"/>
            </a:endParaRPr>
          </a:p>
          <a:p>
            <a:pPr marL="342900" indent="-342900">
              <a:buFont typeface="Arial"/>
              <a:buChar char="•"/>
            </a:pPr>
            <a:r>
              <a:rPr lang="es-ES_tradnl" sz="2100" dirty="0">
                <a:latin typeface="Arial" panose="020B0604020202020204" pitchFamily="34" charset="0"/>
                <a:cs typeface="Arial" panose="020B0604020202020204" pitchFamily="34" charset="0"/>
              </a:rPr>
              <a:t>Conocer mejor la comunidad del menor </a:t>
            </a:r>
          </a:p>
          <a:p>
            <a:pPr marL="342900" indent="-342900">
              <a:buFont typeface="Arial"/>
              <a:buChar char="•"/>
            </a:pPr>
            <a:r>
              <a:rPr lang="es-ES_tradnl" sz="2100" dirty="0">
                <a:latin typeface="Arial" panose="020B0604020202020204" pitchFamily="34" charset="0"/>
                <a:cs typeface="Arial" panose="020B0604020202020204" pitchFamily="34" charset="0"/>
              </a:rPr>
              <a:t>Identificar los riesgos y los factores de protección (fortalezas) en la comunidad </a:t>
            </a:r>
            <a:endParaRPr lang="es-ES_tradnl" dirty="0">
              <a:latin typeface="Arial" panose="020B0604020202020204" pitchFamily="34" charset="0"/>
              <a:cs typeface="Arial" panose="020B0604020202020204" pitchFamily="34" charset="0"/>
            </a:endParaRPr>
          </a:p>
          <a:p>
            <a:pPr marL="342900" indent="-342900">
              <a:buFont typeface="Arial"/>
              <a:buChar char="•"/>
            </a:pPr>
            <a:r>
              <a:rPr lang="es-ES_tradnl" sz="2100" dirty="0">
                <a:latin typeface="Arial" panose="020B0604020202020204" pitchFamily="34" charset="0"/>
                <a:cs typeface="Arial" panose="020B0604020202020204" pitchFamily="34" charset="0"/>
              </a:rPr>
              <a:t>Identificar personas y lugares inseguros/as</a:t>
            </a:r>
          </a:p>
          <a:p>
            <a:pPr marL="342900" indent="-342900">
              <a:buFont typeface="Arial"/>
              <a:buChar char="•"/>
            </a:pPr>
            <a:r>
              <a:rPr lang="es-ES_tradnl" sz="2100" dirty="0">
                <a:latin typeface="Arial" panose="020B0604020202020204" pitchFamily="34" charset="0"/>
                <a:cs typeface="Arial" panose="020B0604020202020204" pitchFamily="34" charset="0"/>
              </a:rPr>
              <a:t>Identificar personas y lugares seguros/as</a:t>
            </a:r>
          </a:p>
        </p:txBody>
      </p:sp>
      <p:grpSp>
        <p:nvGrpSpPr>
          <p:cNvPr id="3" name="Group 2">
            <a:extLst>
              <a:ext uri="{FF2B5EF4-FFF2-40B4-BE49-F238E27FC236}">
                <a16:creationId xmlns:a16="http://schemas.microsoft.com/office/drawing/2014/main" id="{AA256C04-CD25-D159-B31D-35360AD3803E}"/>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860E5E0-FA66-4439-083D-491A810DBD8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E0DE9E0-B67D-DA28-8A35-3B23B67F02C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683F434F-B314-0397-7385-04C9301CEF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77-79</a:t>
                </a:r>
              </a:p>
            </p:txBody>
          </p:sp>
          <p:sp>
            <p:nvSpPr>
              <p:cNvPr id="18" name="Rectangle 17">
                <a:extLst>
                  <a:ext uri="{FF2B5EF4-FFF2-40B4-BE49-F238E27FC236}">
                    <a16:creationId xmlns:a16="http://schemas.microsoft.com/office/drawing/2014/main" id="{77BE70A9-F4E6-A883-E003-E80A950FD3B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25B11F42-345F-7A01-B274-0D2350C44FBA}"/>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68B00677-029F-B34A-3506-F995963E947B}"/>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1E6C628-F026-9196-B8FD-883F396F435B}"/>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7" name="Group 6">
            <a:extLst>
              <a:ext uri="{FF2B5EF4-FFF2-40B4-BE49-F238E27FC236}">
                <a16:creationId xmlns:a16="http://schemas.microsoft.com/office/drawing/2014/main" id="{DF5F3292-07E2-B27F-1312-5DE8BE6C355C}"/>
              </a:ext>
            </a:extLst>
          </p:cNvPr>
          <p:cNvGrpSpPr/>
          <p:nvPr/>
        </p:nvGrpSpPr>
        <p:grpSpPr>
          <a:xfrm>
            <a:off x="724513" y="3087708"/>
            <a:ext cx="3626794" cy="2126923"/>
            <a:chOff x="1148814" y="2839157"/>
            <a:chExt cx="4770763" cy="1930400"/>
          </a:xfrm>
        </p:grpSpPr>
        <p:sp>
          <p:nvSpPr>
            <p:cNvPr id="8" name="Arrow: Chevron 7">
              <a:extLst>
                <a:ext uri="{FF2B5EF4-FFF2-40B4-BE49-F238E27FC236}">
                  <a16:creationId xmlns:a16="http://schemas.microsoft.com/office/drawing/2014/main" id="{1A99670B-E41D-E13A-1AFD-839C3E9EC004}"/>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9" name="Arrow: Chevron 8">
              <a:extLst>
                <a:ext uri="{FF2B5EF4-FFF2-40B4-BE49-F238E27FC236}">
                  <a16:creationId xmlns:a16="http://schemas.microsoft.com/office/drawing/2014/main" id="{286244E7-AD1C-351B-40B7-6490C713772B}"/>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pic>
        <p:nvPicPr>
          <p:cNvPr id="10" name="Graphic 9" descr="Marker with solid fill">
            <a:extLst>
              <a:ext uri="{FF2B5EF4-FFF2-40B4-BE49-F238E27FC236}">
                <a16:creationId xmlns:a16="http://schemas.microsoft.com/office/drawing/2014/main" id="{A611974A-0085-4A99-84C1-09BBBAA08D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8391" y="3436333"/>
            <a:ext cx="1007490" cy="1007490"/>
          </a:xfrm>
          <a:prstGeom prst="rect">
            <a:avLst/>
          </a:prstGeom>
        </p:spPr>
      </p:pic>
      <p:pic>
        <p:nvPicPr>
          <p:cNvPr id="19" name="Graphic 18" descr="Marker with solid fill">
            <a:extLst>
              <a:ext uri="{FF2B5EF4-FFF2-40B4-BE49-F238E27FC236}">
                <a16:creationId xmlns:a16="http://schemas.microsoft.com/office/drawing/2014/main" id="{006617C9-C0F1-1542-2FC8-C3D1D2BA41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2293" y="3759369"/>
            <a:ext cx="1007490" cy="1007490"/>
          </a:xfrm>
          <a:prstGeom prst="rect">
            <a:avLst/>
          </a:prstGeom>
        </p:spPr>
      </p:pic>
      <p:pic>
        <p:nvPicPr>
          <p:cNvPr id="20" name="Graphic 19" descr="Marker with solid fill">
            <a:extLst>
              <a:ext uri="{FF2B5EF4-FFF2-40B4-BE49-F238E27FC236}">
                <a16:creationId xmlns:a16="http://schemas.microsoft.com/office/drawing/2014/main" id="{F4A80C4D-7800-0BDA-F0F5-FDB7910396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6196" y="2919187"/>
            <a:ext cx="1007490" cy="1007490"/>
          </a:xfrm>
          <a:prstGeom prst="rect">
            <a:avLst/>
          </a:prstGeom>
        </p:spPr>
      </p:pic>
      <p:grpSp>
        <p:nvGrpSpPr>
          <p:cNvPr id="21" name="Group 20">
            <a:extLst>
              <a:ext uri="{FF2B5EF4-FFF2-40B4-BE49-F238E27FC236}">
                <a16:creationId xmlns:a16="http://schemas.microsoft.com/office/drawing/2014/main" id="{05FAE766-E55B-F654-0CA9-2EA659D53A5F}"/>
              </a:ext>
            </a:extLst>
          </p:cNvPr>
          <p:cNvGrpSpPr/>
          <p:nvPr/>
        </p:nvGrpSpPr>
        <p:grpSpPr>
          <a:xfrm rot="1465369">
            <a:off x="1544194" y="2266537"/>
            <a:ext cx="1363688" cy="564506"/>
            <a:chOff x="-75030" y="1568450"/>
            <a:chExt cx="2316311" cy="958850"/>
          </a:xfrm>
        </p:grpSpPr>
        <p:sp>
          <p:nvSpPr>
            <p:cNvPr id="29" name="Oval 28">
              <a:extLst>
                <a:ext uri="{FF2B5EF4-FFF2-40B4-BE49-F238E27FC236}">
                  <a16:creationId xmlns:a16="http://schemas.microsoft.com/office/drawing/2014/main" id="{691F9498-D8C3-C2F1-8CC2-0D629D925F1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Rectangle: Top Corners Rounded 29">
              <a:extLst>
                <a:ext uri="{FF2B5EF4-FFF2-40B4-BE49-F238E27FC236}">
                  <a16:creationId xmlns:a16="http://schemas.microsoft.com/office/drawing/2014/main" id="{B996983F-9132-E2B4-ACDF-87E1855A1DC6}"/>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Top Corners Rounded 30">
              <a:extLst>
                <a:ext uri="{FF2B5EF4-FFF2-40B4-BE49-F238E27FC236}">
                  <a16:creationId xmlns:a16="http://schemas.microsoft.com/office/drawing/2014/main" id="{E4FBF0E3-688D-F569-31AC-872F6CB3B359}"/>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797875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265701" y="41345"/>
            <a:ext cx="10515600" cy="868968"/>
          </a:xfrm>
        </p:spPr>
        <p:txBody>
          <a:bodyPr>
            <a:normAutofit/>
          </a:bodyPr>
          <a:lstStyle/>
          <a:p>
            <a:r>
              <a:rPr lang="es-ES_tradnl" dirty="0"/>
              <a:t>Herramientas para elaborar un plan de seguridad</a:t>
            </a:r>
          </a:p>
        </p:txBody>
      </p:sp>
      <p:sp>
        <p:nvSpPr>
          <p:cNvPr id="6" name="TextBox 5">
            <a:extLst>
              <a:ext uri="{FF2B5EF4-FFF2-40B4-BE49-F238E27FC236}">
                <a16:creationId xmlns:a16="http://schemas.microsoft.com/office/drawing/2014/main" id="{2F259A2B-386E-158B-4D51-CD54265B51BA}"/>
              </a:ext>
            </a:extLst>
          </p:cNvPr>
          <p:cNvSpPr txBox="1"/>
          <p:nvPr/>
        </p:nvSpPr>
        <p:spPr>
          <a:xfrm>
            <a:off x="4987878" y="1617546"/>
            <a:ext cx="6662770" cy="4939814"/>
          </a:xfrm>
          <a:prstGeom prst="rect">
            <a:avLst/>
          </a:prstGeom>
          <a:noFill/>
        </p:spPr>
        <p:txBody>
          <a:bodyPr wrap="square" lIns="91440" tIns="45720" rIns="91440" bIns="45720" rtlCol="0" anchor="t">
            <a:spAutoFit/>
          </a:bodyPr>
          <a:lstStyle/>
          <a:p>
            <a:r>
              <a:rPr lang="es-ES_tradnl" sz="2100" b="1" dirty="0">
                <a:latin typeface="Arial" panose="020B0604020202020204" pitchFamily="34" charset="0"/>
                <a:cs typeface="Arial" panose="020B0604020202020204" pitchFamily="34" charset="0"/>
              </a:rPr>
              <a:t>RED (O CÍRCULO) DE SEGURIDAD</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Grupo de edad: de 4 a 12 años</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Tiempo: de 5 min a 15 min (dependiendo del menor) </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Materiales: papel, lápices, cinta adhesiva, fotos y/o gráficos previamente preparados o impresos (juguetes y muñecos)</a:t>
            </a:r>
          </a:p>
          <a:p>
            <a:pPr marL="342900" indent="-342900">
              <a:buFont typeface="Arial" panose="020B0604020202020204" pitchFamily="34" charset="0"/>
              <a:buChar char="•"/>
            </a:pPr>
            <a:endParaRPr lang="es-ES_tradnl" sz="2100" dirty="0">
              <a:latin typeface="Arial" panose="020B0604020202020204" pitchFamily="34" charset="0"/>
              <a:cs typeface="Arial" panose="020B0604020202020204" pitchFamily="34" charset="0"/>
            </a:endParaRPr>
          </a:p>
          <a:p>
            <a:r>
              <a:rPr lang="es-ES_tradnl" sz="2100" b="1" dirty="0">
                <a:latin typeface="Arial" panose="020B0604020202020204" pitchFamily="34" charset="0"/>
                <a:cs typeface="Arial" panose="020B0604020202020204" pitchFamily="34" charset="0"/>
              </a:rPr>
              <a:t>PROPÓSITO</a:t>
            </a:r>
            <a:endParaRPr lang="es-ES_tradnl" dirty="0">
              <a:latin typeface="Arial" panose="020B0604020202020204" pitchFamily="34" charset="0"/>
              <a:cs typeface="Arial" panose="020B0604020202020204" pitchFamily="34" charset="0"/>
            </a:endParaRPr>
          </a:p>
          <a:p>
            <a:pPr marL="342900" indent="-342900">
              <a:buFont typeface="Arial"/>
              <a:buChar char="•"/>
            </a:pPr>
            <a:r>
              <a:rPr lang="es-ES_tradnl" sz="2100" dirty="0">
                <a:latin typeface="Arial" panose="020B0604020202020204" pitchFamily="34" charset="0"/>
                <a:cs typeface="Arial" panose="020B0604020202020204" pitchFamily="34" charset="0"/>
              </a:rPr>
              <a:t>Comprender mejor qué objetos, personas o lugares los/as hacen sentirse seguros/as o inseguros/as</a:t>
            </a:r>
          </a:p>
          <a:p>
            <a:pPr marL="342900" indent="-342900">
              <a:buFont typeface="Arial"/>
              <a:buChar char="•"/>
            </a:pPr>
            <a:r>
              <a:rPr lang="es-ES_tradnl" sz="2100" dirty="0">
                <a:latin typeface="Arial" panose="020B0604020202020204" pitchFamily="34" charset="0"/>
                <a:cs typeface="Arial" panose="020B0604020202020204" pitchFamily="34" charset="0"/>
              </a:rPr>
              <a:t>Identificar a las personas a las que los/as menores pueden acudir si se sienten inseguros/as</a:t>
            </a:r>
          </a:p>
          <a:p>
            <a:pPr marL="342900" indent="-342900">
              <a:buFont typeface="Arial"/>
              <a:buChar char="•"/>
            </a:pPr>
            <a:r>
              <a:rPr lang="es-ES_tradnl" sz="2100" dirty="0">
                <a:latin typeface="Arial" panose="020B0604020202020204" pitchFamily="34" charset="0"/>
                <a:cs typeface="Arial" panose="020B0604020202020204" pitchFamily="34" charset="0"/>
              </a:rPr>
              <a:t>Identificar los lugares a los que pueden acudir los/as menores cuando se sientan inseguros/as</a:t>
            </a:r>
          </a:p>
        </p:txBody>
      </p:sp>
      <p:grpSp>
        <p:nvGrpSpPr>
          <p:cNvPr id="3" name="Group 2">
            <a:extLst>
              <a:ext uri="{FF2B5EF4-FFF2-40B4-BE49-F238E27FC236}">
                <a16:creationId xmlns:a16="http://schemas.microsoft.com/office/drawing/2014/main" id="{97A327D6-611E-1DEA-8E47-1460A79618A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90A197D2-0F5A-14DC-FA4D-DE1D1298E73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D0611B09-D8E1-1DD9-F860-5077038321AF}"/>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929942B7-5F9A-C1E1-C084-29381A7D24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80</a:t>
                </a:r>
              </a:p>
            </p:txBody>
          </p:sp>
          <p:sp>
            <p:nvSpPr>
              <p:cNvPr id="17" name="Rectangle 16">
                <a:extLst>
                  <a:ext uri="{FF2B5EF4-FFF2-40B4-BE49-F238E27FC236}">
                    <a16:creationId xmlns:a16="http://schemas.microsoft.com/office/drawing/2014/main" id="{8B54D306-A317-41CC-D491-8B3238D257E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E2A1BE6D-D64C-0F55-C1C5-7E00FE4AE35A}"/>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3AEFDD54-EEE2-A1BA-9047-ADBC0A34BC5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EE71599D-6235-8185-EC1D-210E660CE0D4}"/>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7" name="Oval 6">
            <a:extLst>
              <a:ext uri="{FF2B5EF4-FFF2-40B4-BE49-F238E27FC236}">
                <a16:creationId xmlns:a16="http://schemas.microsoft.com/office/drawing/2014/main" id="{678C3D44-AAB8-3B4A-CA02-40CC41604BDD}"/>
              </a:ext>
            </a:extLst>
          </p:cNvPr>
          <p:cNvSpPr/>
          <p:nvPr/>
        </p:nvSpPr>
        <p:spPr>
          <a:xfrm>
            <a:off x="1234177" y="2459783"/>
            <a:ext cx="3136900" cy="3136900"/>
          </a:xfrm>
          <a:prstGeom prst="ellipse">
            <a:avLst/>
          </a:pr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8" name="Group 27">
            <a:extLst>
              <a:ext uri="{FF2B5EF4-FFF2-40B4-BE49-F238E27FC236}">
                <a16:creationId xmlns:a16="http://schemas.microsoft.com/office/drawing/2014/main" id="{B57BBE34-0F82-6F7B-D692-316B7ED5A07B}"/>
              </a:ext>
            </a:extLst>
          </p:cNvPr>
          <p:cNvGrpSpPr/>
          <p:nvPr/>
        </p:nvGrpSpPr>
        <p:grpSpPr>
          <a:xfrm>
            <a:off x="1988027" y="2956018"/>
            <a:ext cx="842769" cy="1072215"/>
            <a:chOff x="6583595" y="3385093"/>
            <a:chExt cx="936987" cy="1192085"/>
          </a:xfrm>
          <a:solidFill>
            <a:schemeClr val="accent4">
              <a:lumMod val="75000"/>
            </a:schemeClr>
          </a:solidFill>
        </p:grpSpPr>
        <p:grpSp>
          <p:nvGrpSpPr>
            <p:cNvPr id="29" name="Group 28">
              <a:extLst>
                <a:ext uri="{FF2B5EF4-FFF2-40B4-BE49-F238E27FC236}">
                  <a16:creationId xmlns:a16="http://schemas.microsoft.com/office/drawing/2014/main" id="{0B08F976-85EE-F86C-05F4-90CDEDACA040}"/>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6162D0CB-E009-9697-F9E1-CCE61201D905}"/>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A6EA2CE1-84EC-C2DE-D852-D1099F9E2C5B}"/>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EE594947-733E-6D7D-D494-0ECBD475AABF}"/>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B12878B-A973-7D88-A5CD-F114E8BC88FE}"/>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A4986D16-4B21-1CAE-DB67-DF024DF1A8F9}"/>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30" name="Plus Sign 29">
              <a:extLst>
                <a:ext uri="{FF2B5EF4-FFF2-40B4-BE49-F238E27FC236}">
                  <a16:creationId xmlns:a16="http://schemas.microsoft.com/office/drawing/2014/main" id="{C4E07363-A70F-AD15-4B45-D87F1801308E}"/>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3585A93D-6E74-E385-577D-9E62A3EAEC66}"/>
              </a:ext>
            </a:extLst>
          </p:cNvPr>
          <p:cNvGrpSpPr/>
          <p:nvPr/>
        </p:nvGrpSpPr>
        <p:grpSpPr>
          <a:xfrm>
            <a:off x="3105489" y="3362178"/>
            <a:ext cx="842769" cy="1072215"/>
            <a:chOff x="6583595" y="3385093"/>
            <a:chExt cx="936987" cy="1192085"/>
          </a:xfrm>
          <a:solidFill>
            <a:schemeClr val="accent4">
              <a:lumMod val="75000"/>
            </a:schemeClr>
          </a:solidFill>
        </p:grpSpPr>
        <p:grpSp>
          <p:nvGrpSpPr>
            <p:cNvPr id="37" name="Group 36">
              <a:extLst>
                <a:ext uri="{FF2B5EF4-FFF2-40B4-BE49-F238E27FC236}">
                  <a16:creationId xmlns:a16="http://schemas.microsoft.com/office/drawing/2014/main" id="{49CFAE6A-ABA5-2B85-135D-E723B59545A4}"/>
                </a:ext>
              </a:extLst>
            </p:cNvPr>
            <p:cNvGrpSpPr/>
            <p:nvPr/>
          </p:nvGrpSpPr>
          <p:grpSpPr>
            <a:xfrm>
              <a:off x="6583595" y="3385093"/>
              <a:ext cx="936987" cy="1121072"/>
              <a:chOff x="2780231" y="3039417"/>
              <a:chExt cx="1162307" cy="1390660"/>
            </a:xfrm>
            <a:grpFill/>
          </p:grpSpPr>
          <p:sp>
            <p:nvSpPr>
              <p:cNvPr id="39" name="Rectangle 38">
                <a:extLst>
                  <a:ext uri="{FF2B5EF4-FFF2-40B4-BE49-F238E27FC236}">
                    <a16:creationId xmlns:a16="http://schemas.microsoft.com/office/drawing/2014/main" id="{2556730E-AB22-454D-4989-2DCC91291748}"/>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0" name="Flowchart: Stored Data 39">
                <a:extLst>
                  <a:ext uri="{FF2B5EF4-FFF2-40B4-BE49-F238E27FC236}">
                    <a16:creationId xmlns:a16="http://schemas.microsoft.com/office/drawing/2014/main" id="{79CCD23C-0D35-4738-02DC-860C6CE6062A}"/>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1" name="Flowchart: Stored Data 40">
                <a:extLst>
                  <a:ext uri="{FF2B5EF4-FFF2-40B4-BE49-F238E27FC236}">
                    <a16:creationId xmlns:a16="http://schemas.microsoft.com/office/drawing/2014/main" id="{72EB73FC-ABB0-3D9A-C754-7EEE2EA1AB4B}"/>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BB56009F-BB7D-DEF1-2FB6-B140B164C533}"/>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3" name="Isosceles Triangle 42">
                <a:extLst>
                  <a:ext uri="{FF2B5EF4-FFF2-40B4-BE49-F238E27FC236}">
                    <a16:creationId xmlns:a16="http://schemas.microsoft.com/office/drawing/2014/main" id="{7711780A-DED8-8B93-0543-918FC712B2E7}"/>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38" name="Plus Sign 37">
              <a:extLst>
                <a:ext uri="{FF2B5EF4-FFF2-40B4-BE49-F238E27FC236}">
                  <a16:creationId xmlns:a16="http://schemas.microsoft.com/office/drawing/2014/main" id="{FCCFB6EB-CB9B-7C82-1A20-67969D56A92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44" name="Group 43">
            <a:extLst>
              <a:ext uri="{FF2B5EF4-FFF2-40B4-BE49-F238E27FC236}">
                <a16:creationId xmlns:a16="http://schemas.microsoft.com/office/drawing/2014/main" id="{FB877DAC-5207-B711-245F-79F0C11A55DF}"/>
              </a:ext>
            </a:extLst>
          </p:cNvPr>
          <p:cNvGrpSpPr/>
          <p:nvPr/>
        </p:nvGrpSpPr>
        <p:grpSpPr>
          <a:xfrm>
            <a:off x="2274511" y="4274271"/>
            <a:ext cx="842769" cy="1072215"/>
            <a:chOff x="6583595" y="3385093"/>
            <a:chExt cx="936987" cy="1192085"/>
          </a:xfrm>
          <a:solidFill>
            <a:schemeClr val="accent4">
              <a:lumMod val="75000"/>
            </a:schemeClr>
          </a:solidFill>
        </p:grpSpPr>
        <p:grpSp>
          <p:nvGrpSpPr>
            <p:cNvPr id="45" name="Group 44">
              <a:extLst>
                <a:ext uri="{FF2B5EF4-FFF2-40B4-BE49-F238E27FC236}">
                  <a16:creationId xmlns:a16="http://schemas.microsoft.com/office/drawing/2014/main" id="{80964065-F60E-3A50-AFA1-0C5E7F18235F}"/>
                </a:ext>
              </a:extLst>
            </p:cNvPr>
            <p:cNvGrpSpPr/>
            <p:nvPr/>
          </p:nvGrpSpPr>
          <p:grpSpPr>
            <a:xfrm>
              <a:off x="6583595" y="3385093"/>
              <a:ext cx="936987" cy="1121072"/>
              <a:chOff x="2780231" y="3039417"/>
              <a:chExt cx="1162307" cy="1390660"/>
            </a:xfrm>
            <a:grpFill/>
          </p:grpSpPr>
          <p:sp>
            <p:nvSpPr>
              <p:cNvPr id="47" name="Rectangle 46">
                <a:extLst>
                  <a:ext uri="{FF2B5EF4-FFF2-40B4-BE49-F238E27FC236}">
                    <a16:creationId xmlns:a16="http://schemas.microsoft.com/office/drawing/2014/main" id="{A55483FA-1554-4634-8141-6270CC95959E}"/>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8" name="Flowchart: Stored Data 47">
                <a:extLst>
                  <a:ext uri="{FF2B5EF4-FFF2-40B4-BE49-F238E27FC236}">
                    <a16:creationId xmlns:a16="http://schemas.microsoft.com/office/drawing/2014/main" id="{FD4AE50F-D67F-4749-546E-7678E6BB1367}"/>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9" name="Flowchart: Stored Data 48">
                <a:extLst>
                  <a:ext uri="{FF2B5EF4-FFF2-40B4-BE49-F238E27FC236}">
                    <a16:creationId xmlns:a16="http://schemas.microsoft.com/office/drawing/2014/main" id="{C078253F-D41F-5396-F4AB-C8DA7C6D998E}"/>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A0BA1359-0FD2-5708-D7D1-5F2974504ED9}"/>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1" name="Isosceles Triangle 50">
                <a:extLst>
                  <a:ext uri="{FF2B5EF4-FFF2-40B4-BE49-F238E27FC236}">
                    <a16:creationId xmlns:a16="http://schemas.microsoft.com/office/drawing/2014/main" id="{438FE3FC-C642-63B0-384A-3A91A10154F5}"/>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46" name="Plus Sign 45">
              <a:extLst>
                <a:ext uri="{FF2B5EF4-FFF2-40B4-BE49-F238E27FC236}">
                  <a16:creationId xmlns:a16="http://schemas.microsoft.com/office/drawing/2014/main" id="{15EBD6F5-E5EA-D3B2-02DA-C5AAB168A760}"/>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52" name="Group 51">
            <a:extLst>
              <a:ext uri="{FF2B5EF4-FFF2-40B4-BE49-F238E27FC236}">
                <a16:creationId xmlns:a16="http://schemas.microsoft.com/office/drawing/2014/main" id="{C2B049C0-2DE6-BDD6-2335-A886A8BAD4EF}"/>
              </a:ext>
            </a:extLst>
          </p:cNvPr>
          <p:cNvGrpSpPr/>
          <p:nvPr/>
        </p:nvGrpSpPr>
        <p:grpSpPr>
          <a:xfrm rot="1465369">
            <a:off x="818804" y="2266537"/>
            <a:ext cx="1363688" cy="564506"/>
            <a:chOff x="-75030" y="1568450"/>
            <a:chExt cx="2316311" cy="958850"/>
          </a:xfrm>
        </p:grpSpPr>
        <p:sp>
          <p:nvSpPr>
            <p:cNvPr id="53" name="Oval 52">
              <a:extLst>
                <a:ext uri="{FF2B5EF4-FFF2-40B4-BE49-F238E27FC236}">
                  <a16:creationId xmlns:a16="http://schemas.microsoft.com/office/drawing/2014/main" id="{6391EABD-8F41-E6FE-F1F1-62B2ACE31AB8}"/>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4" name="Rectangle: Top Corners Rounded 53">
              <a:extLst>
                <a:ext uri="{FF2B5EF4-FFF2-40B4-BE49-F238E27FC236}">
                  <a16:creationId xmlns:a16="http://schemas.microsoft.com/office/drawing/2014/main" id="{274F886F-5A80-4538-9799-34179443956D}"/>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Rectangle: Top Corners Rounded 54">
              <a:extLst>
                <a:ext uri="{FF2B5EF4-FFF2-40B4-BE49-F238E27FC236}">
                  <a16:creationId xmlns:a16="http://schemas.microsoft.com/office/drawing/2014/main" id="{7A32C4EC-F56A-078D-ECC9-9B1D499F7006}"/>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4040981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421079" y="41611"/>
            <a:ext cx="10515600" cy="868968"/>
          </a:xfrm>
        </p:spPr>
        <p:txBody>
          <a:bodyPr>
            <a:normAutofit/>
          </a:bodyPr>
          <a:lstStyle/>
          <a:p>
            <a:r>
              <a:rPr lang="es-ES_tradnl"/>
              <a:t>Herramientas para elaborar un plan de seguridad</a:t>
            </a:r>
          </a:p>
        </p:txBody>
      </p:sp>
      <p:sp>
        <p:nvSpPr>
          <p:cNvPr id="6" name="TextBox 5">
            <a:extLst>
              <a:ext uri="{FF2B5EF4-FFF2-40B4-BE49-F238E27FC236}">
                <a16:creationId xmlns:a16="http://schemas.microsoft.com/office/drawing/2014/main" id="{2F259A2B-386E-158B-4D51-CD54265B51BA}"/>
              </a:ext>
            </a:extLst>
          </p:cNvPr>
          <p:cNvSpPr txBox="1"/>
          <p:nvPr/>
        </p:nvSpPr>
        <p:spPr>
          <a:xfrm>
            <a:off x="4830571" y="1992272"/>
            <a:ext cx="6890374" cy="4616648"/>
          </a:xfrm>
          <a:prstGeom prst="rect">
            <a:avLst/>
          </a:prstGeom>
          <a:noFill/>
        </p:spPr>
        <p:txBody>
          <a:bodyPr wrap="square" lIns="91440" tIns="45720" rIns="91440" bIns="45720" rtlCol="0" anchor="t">
            <a:spAutoFit/>
          </a:bodyPr>
          <a:lstStyle/>
          <a:p>
            <a:r>
              <a:rPr lang="es-ES_tradnl" sz="2100" b="1" dirty="0">
                <a:latin typeface="Arial" panose="020B0604020202020204" pitchFamily="34" charset="0"/>
                <a:cs typeface="Arial" panose="020B0604020202020204" pitchFamily="34" charset="0"/>
              </a:rPr>
              <a:t>LISTA DE CONTROL DE SEGURIDAD (</a:t>
            </a:r>
            <a:r>
              <a:rPr lang="es-ES_tradnl" sz="2100" b="1" i="1" dirty="0">
                <a:latin typeface="Arial" panose="020B0604020202020204" pitchFamily="34" charset="0"/>
                <a:cs typeface="Arial" panose="020B0604020202020204" pitchFamily="34" charset="0"/>
              </a:rPr>
              <a:t>CHECKLIST</a:t>
            </a:r>
            <a:r>
              <a:rPr lang="es-ES_tradnl" sz="2100" b="1" dirty="0">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Grupo de edad: mayores de 10 años (menores que sepan leer y escribir)</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Duración: de 20 a 45 minutos (según el/la menor) </a:t>
            </a:r>
          </a:p>
          <a:p>
            <a:pPr marL="342900" indent="-342900">
              <a:buFont typeface="Arial" panose="020B0604020202020204" pitchFamily="34" charset="0"/>
              <a:buChar char="•"/>
            </a:pPr>
            <a:r>
              <a:rPr lang="es-ES_tradnl" sz="2100" dirty="0">
                <a:latin typeface="Arial" panose="020B0604020202020204" pitchFamily="34" charset="0"/>
                <a:cs typeface="Arial" panose="020B0604020202020204" pitchFamily="34" charset="0"/>
              </a:rPr>
              <a:t>Materiales: lista de control de seguridad (</a:t>
            </a:r>
            <a:r>
              <a:rPr lang="es-ES_tradnl" sz="2100" i="1" dirty="0" err="1">
                <a:latin typeface="Arial" panose="020B0604020202020204" pitchFamily="34" charset="0"/>
                <a:cs typeface="Arial" panose="020B0604020202020204" pitchFamily="34" charset="0"/>
              </a:rPr>
              <a:t>checklist</a:t>
            </a:r>
            <a:r>
              <a:rPr lang="es-ES_tradnl" sz="2100" dirty="0">
                <a:latin typeface="Arial" panose="020B0604020202020204" pitchFamily="34" charset="0"/>
                <a:cs typeface="Arial" panose="020B0604020202020204" pitchFamily="34" charset="0"/>
              </a:rPr>
              <a:t>), bolígrafo o lápiz</a:t>
            </a:r>
          </a:p>
          <a:p>
            <a:endParaRPr lang="es-ES_tradnl" sz="2100" b="1" dirty="0">
              <a:latin typeface="Arial" panose="020B0604020202020204" pitchFamily="34" charset="0"/>
              <a:cs typeface="Arial" panose="020B0604020202020204" pitchFamily="34" charset="0"/>
            </a:endParaRPr>
          </a:p>
          <a:p>
            <a:r>
              <a:rPr lang="es-ES_tradnl" sz="2100" b="1" dirty="0">
                <a:latin typeface="Arial" panose="020B0604020202020204" pitchFamily="34" charset="0"/>
                <a:cs typeface="Arial" panose="020B0604020202020204" pitchFamily="34" charset="0"/>
              </a:rPr>
              <a:t>PROPÓSITO</a:t>
            </a:r>
          </a:p>
          <a:p>
            <a:pPr marL="628650" lvl="1" indent="-171450">
              <a:buFont typeface="Arial,Sans-Serif"/>
              <a:buChar char="•"/>
            </a:pPr>
            <a:r>
              <a:rPr lang="es-ES_tradnl" sz="2100" dirty="0">
                <a:latin typeface="Arial" panose="020B0604020202020204" pitchFamily="34" charset="0"/>
                <a:ea typeface="+mn-lt"/>
                <a:cs typeface="Arial" panose="020B0604020202020204" pitchFamily="34" charset="0"/>
              </a:rPr>
              <a:t>Identificar acciones concretas que los/as menores puedan llevar a cabo cuando se sientan inseguros/as</a:t>
            </a:r>
          </a:p>
          <a:p>
            <a:pPr marL="628650" lvl="1" indent="-171450">
              <a:buFont typeface="Arial,Sans-Serif"/>
              <a:buChar char="•"/>
            </a:pPr>
            <a:r>
              <a:rPr lang="es-ES_tradnl" sz="2100" dirty="0">
                <a:latin typeface="Arial" panose="020B0604020202020204" pitchFamily="34" charset="0"/>
                <a:ea typeface="+mn-lt"/>
                <a:cs typeface="Arial" panose="020B0604020202020204" pitchFamily="34" charset="0"/>
              </a:rPr>
              <a:t>Documentar el plan y/o memorizar acciones/información específica (p. ej., teléfonos, palabras clave, etc. </a:t>
            </a:r>
          </a:p>
        </p:txBody>
      </p:sp>
      <p:grpSp>
        <p:nvGrpSpPr>
          <p:cNvPr id="4" name="Group 3">
            <a:extLst>
              <a:ext uri="{FF2B5EF4-FFF2-40B4-BE49-F238E27FC236}">
                <a16:creationId xmlns:a16="http://schemas.microsoft.com/office/drawing/2014/main" id="{E68F1CA7-8DD2-AC07-AB13-E3639E5C3A22}"/>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99EE31B9-1EF3-BDBC-F807-A930D485F2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85E1AE7D-42DA-1A75-2BFA-C01019779314}"/>
                </a:ext>
              </a:extLst>
            </p:cNvPr>
            <p:cNvGrpSpPr/>
            <p:nvPr/>
          </p:nvGrpSpPr>
          <p:grpSpPr>
            <a:xfrm>
              <a:off x="10621771" y="762700"/>
              <a:ext cx="562136" cy="634675"/>
              <a:chOff x="760175" y="830142"/>
              <a:chExt cx="867619" cy="979579"/>
            </a:xfrm>
          </p:grpSpPr>
          <p:sp>
            <p:nvSpPr>
              <p:cNvPr id="29" name="Rectangle 28">
                <a:extLst>
                  <a:ext uri="{FF2B5EF4-FFF2-40B4-BE49-F238E27FC236}">
                    <a16:creationId xmlns:a16="http://schemas.microsoft.com/office/drawing/2014/main" id="{A50C03DA-E8CC-6FB4-8274-7270751C63CC}"/>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81-82</a:t>
                </a:r>
              </a:p>
            </p:txBody>
          </p:sp>
          <p:sp>
            <p:nvSpPr>
              <p:cNvPr id="30" name="Rectangle 29">
                <a:extLst>
                  <a:ext uri="{FF2B5EF4-FFF2-40B4-BE49-F238E27FC236}">
                    <a16:creationId xmlns:a16="http://schemas.microsoft.com/office/drawing/2014/main" id="{3AC8BC7D-793D-FD2E-886A-62494A8F617F}"/>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438383EF-0EC3-2273-1940-BA3CF4478F83}"/>
                </a:ext>
              </a:extLst>
            </p:cNvPr>
            <p:cNvGrpSpPr/>
            <p:nvPr/>
          </p:nvGrpSpPr>
          <p:grpSpPr>
            <a:xfrm>
              <a:off x="11325415" y="762701"/>
              <a:ext cx="182192" cy="634674"/>
              <a:chOff x="2121762" y="2323619"/>
              <a:chExt cx="200378" cy="825210"/>
            </a:xfrm>
          </p:grpSpPr>
          <p:sp>
            <p:nvSpPr>
              <p:cNvPr id="27" name="Isosceles Triangle 26">
                <a:extLst>
                  <a:ext uri="{FF2B5EF4-FFF2-40B4-BE49-F238E27FC236}">
                    <a16:creationId xmlns:a16="http://schemas.microsoft.com/office/drawing/2014/main" id="{EADCCE3D-D6CC-2011-E36F-DF97813F7E9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D6D55BC7-4F53-BE30-597B-5675D37AD6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41" name="Group 40">
            <a:extLst>
              <a:ext uri="{FF2B5EF4-FFF2-40B4-BE49-F238E27FC236}">
                <a16:creationId xmlns:a16="http://schemas.microsoft.com/office/drawing/2014/main" id="{3DAF58B3-1019-0988-73CE-69DDFB17A907}"/>
              </a:ext>
            </a:extLst>
          </p:cNvPr>
          <p:cNvGrpSpPr/>
          <p:nvPr/>
        </p:nvGrpSpPr>
        <p:grpSpPr>
          <a:xfrm>
            <a:off x="1806065" y="2703701"/>
            <a:ext cx="2203922" cy="2665856"/>
            <a:chOff x="1589692" y="2426187"/>
            <a:chExt cx="2547125" cy="3080993"/>
          </a:xfrm>
        </p:grpSpPr>
        <p:grpSp>
          <p:nvGrpSpPr>
            <p:cNvPr id="7" name="Group 6">
              <a:extLst>
                <a:ext uri="{FF2B5EF4-FFF2-40B4-BE49-F238E27FC236}">
                  <a16:creationId xmlns:a16="http://schemas.microsoft.com/office/drawing/2014/main" id="{5192E53C-79E9-D912-4312-418ED61B60DD}"/>
                </a:ext>
              </a:extLst>
            </p:cNvPr>
            <p:cNvGrpSpPr/>
            <p:nvPr/>
          </p:nvGrpSpPr>
          <p:grpSpPr>
            <a:xfrm>
              <a:off x="1589692" y="2426187"/>
              <a:ext cx="2547125" cy="3080993"/>
              <a:chOff x="8419175" y="3493727"/>
              <a:chExt cx="2155544" cy="2384525"/>
            </a:xfrm>
            <a:solidFill>
              <a:schemeClr val="accent4">
                <a:lumMod val="75000"/>
              </a:schemeClr>
            </a:solidFill>
          </p:grpSpPr>
          <p:sp>
            <p:nvSpPr>
              <p:cNvPr id="8" name="Rectangle: Single Corner Snipped 7">
                <a:extLst>
                  <a:ext uri="{FF2B5EF4-FFF2-40B4-BE49-F238E27FC236}">
                    <a16:creationId xmlns:a16="http://schemas.microsoft.com/office/drawing/2014/main" id="{FD2096DB-EE19-573C-BFCA-D36BDE383226}"/>
                  </a:ext>
                </a:extLst>
              </p:cNvPr>
              <p:cNvSpPr/>
              <p:nvPr/>
            </p:nvSpPr>
            <p:spPr>
              <a:xfrm>
                <a:off x="8419175" y="3493727"/>
                <a:ext cx="2155544" cy="2384525"/>
              </a:xfrm>
              <a:prstGeom prst="snip1Rect">
                <a:avLst>
                  <a:gd name="adj" fmla="val 2326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L-Shape 8">
                <a:extLst>
                  <a:ext uri="{FF2B5EF4-FFF2-40B4-BE49-F238E27FC236}">
                    <a16:creationId xmlns:a16="http://schemas.microsoft.com/office/drawing/2014/main" id="{61E5DE35-565B-EB95-6BDC-CBB2B6DBD1CD}"/>
                  </a:ext>
                </a:extLst>
              </p:cNvPr>
              <p:cNvSpPr/>
              <p:nvPr/>
            </p:nvSpPr>
            <p:spPr>
              <a:xfrm rot="18361091">
                <a:off x="8728640" y="3742638"/>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L-Shape 9">
                <a:extLst>
                  <a:ext uri="{FF2B5EF4-FFF2-40B4-BE49-F238E27FC236}">
                    <a16:creationId xmlns:a16="http://schemas.microsoft.com/office/drawing/2014/main" id="{53ABE348-157F-4B4C-007A-361F07EBF9C8}"/>
                  </a:ext>
                </a:extLst>
              </p:cNvPr>
              <p:cNvSpPr/>
              <p:nvPr/>
            </p:nvSpPr>
            <p:spPr>
              <a:xfrm rot="18361091">
                <a:off x="8745315" y="4171562"/>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6" name="L-Shape 35">
                <a:extLst>
                  <a:ext uri="{FF2B5EF4-FFF2-40B4-BE49-F238E27FC236}">
                    <a16:creationId xmlns:a16="http://schemas.microsoft.com/office/drawing/2014/main" id="{57EDC46E-7FD9-0BC8-92C8-1BD80B47FFD0}"/>
                  </a:ext>
                </a:extLst>
              </p:cNvPr>
              <p:cNvSpPr/>
              <p:nvPr/>
            </p:nvSpPr>
            <p:spPr>
              <a:xfrm rot="18361091">
                <a:off x="8745315" y="4582933"/>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EE9E8F1-8F76-F481-EA38-E0849DC3E4DE}"/>
                </a:ext>
              </a:extLst>
            </p:cNvPr>
            <p:cNvGrpSpPr/>
            <p:nvPr/>
          </p:nvGrpSpPr>
          <p:grpSpPr>
            <a:xfrm>
              <a:off x="3143165" y="4404811"/>
              <a:ext cx="685925" cy="872670"/>
              <a:chOff x="6583595" y="3385093"/>
              <a:chExt cx="936987" cy="1192085"/>
            </a:xfrm>
            <a:solidFill>
              <a:schemeClr val="bg1"/>
            </a:solidFill>
          </p:grpSpPr>
          <p:grpSp>
            <p:nvGrpSpPr>
              <p:cNvPr id="20" name="Group 19">
                <a:extLst>
                  <a:ext uri="{FF2B5EF4-FFF2-40B4-BE49-F238E27FC236}">
                    <a16:creationId xmlns:a16="http://schemas.microsoft.com/office/drawing/2014/main" id="{A58124F4-C0C3-F846-0BE7-EBBD1C2E7A78}"/>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B7B49F97-3F65-4D8C-A758-1F63F81D2CCF}"/>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4B11ED24-6F91-56A6-57A5-03ADCD1D422F}"/>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68914351-EACC-D752-2E29-59129BFFD894}"/>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A34188F-05CA-2502-15C1-353C18BA2FF0}"/>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1A799F3A-7122-56B6-2BAA-EBE5FA7F1E5F}"/>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21" name="Plus Sign 20">
                <a:extLst>
                  <a:ext uri="{FF2B5EF4-FFF2-40B4-BE49-F238E27FC236}">
                    <a16:creationId xmlns:a16="http://schemas.microsoft.com/office/drawing/2014/main" id="{2CC30FC8-FA70-9166-75F5-0194758977D2}"/>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37" name="Group 36">
            <a:extLst>
              <a:ext uri="{FF2B5EF4-FFF2-40B4-BE49-F238E27FC236}">
                <a16:creationId xmlns:a16="http://schemas.microsoft.com/office/drawing/2014/main" id="{F3305CFB-2DC2-3FFA-F558-5F9443FE5138}"/>
              </a:ext>
            </a:extLst>
          </p:cNvPr>
          <p:cNvGrpSpPr/>
          <p:nvPr/>
        </p:nvGrpSpPr>
        <p:grpSpPr>
          <a:xfrm rot="1465369">
            <a:off x="664998" y="2266537"/>
            <a:ext cx="1363688" cy="564506"/>
            <a:chOff x="-75030" y="1568450"/>
            <a:chExt cx="2316311" cy="958850"/>
          </a:xfrm>
        </p:grpSpPr>
        <p:sp>
          <p:nvSpPr>
            <p:cNvPr id="40" name="Rectangle: Top Corners Rounded 39">
              <a:extLst>
                <a:ext uri="{FF2B5EF4-FFF2-40B4-BE49-F238E27FC236}">
                  <a16:creationId xmlns:a16="http://schemas.microsoft.com/office/drawing/2014/main" id="{C43B9E5F-FA1A-CE23-1C90-5756375E0FB3}"/>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Oval 37">
              <a:extLst>
                <a:ext uri="{FF2B5EF4-FFF2-40B4-BE49-F238E27FC236}">
                  <a16:creationId xmlns:a16="http://schemas.microsoft.com/office/drawing/2014/main" id="{382EEB25-4963-1B56-0C72-82ADD1A4A36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9" name="Rectangle: Top Corners Rounded 38">
              <a:extLst>
                <a:ext uri="{FF2B5EF4-FFF2-40B4-BE49-F238E27FC236}">
                  <a16:creationId xmlns:a16="http://schemas.microsoft.com/office/drawing/2014/main" id="{66454EE4-08B3-4A68-C694-E636F56D152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383694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233087" y="3682897"/>
            <a:ext cx="2816711" cy="1631216"/>
          </a:xfrm>
          <a:prstGeom prst="rect">
            <a:avLst/>
          </a:prstGeom>
          <a:noFill/>
        </p:spPr>
        <p:txBody>
          <a:bodyPr wrap="square">
            <a:spAutoFit/>
          </a:bodyPr>
          <a:lstStyle/>
          <a:p>
            <a:pPr algn="ctr"/>
            <a:r>
              <a:rPr lang="es-ES_tradnl" sz="2000" dirty="0">
                <a:effectLst/>
                <a:latin typeface="Arial" panose="020B0604020202020204" pitchFamily="34" charset="0"/>
                <a:ea typeface="Helvetica Neue" panose="020B0604020202020204"/>
                <a:cs typeface="Arial" panose="020B0604020202020204" pitchFamily="34" charset="0"/>
              </a:rPr>
              <a:t>Elaborar un plan de seguridad consiste en reducir la probabilidad de que un/a menor sufra daños</a:t>
            </a:r>
            <a:endParaRPr lang="es-ES_tradnl" sz="20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497747" y="3683114"/>
            <a:ext cx="2967905" cy="1938992"/>
          </a:xfrm>
          <a:prstGeom prst="rect">
            <a:avLst/>
          </a:prstGeom>
          <a:noFill/>
        </p:spPr>
        <p:txBody>
          <a:bodyPr wrap="square" lIns="91440" tIns="45720" rIns="91440" bIns="45720" anchor="t">
            <a:spAutoFit/>
          </a:bodyPr>
          <a:lstStyle/>
          <a:p>
            <a:pPr algn="ctr">
              <a:buClr>
                <a:srgbClr val="000000"/>
              </a:buClr>
            </a:pPr>
            <a:r>
              <a:rPr lang="es-ES_tradnl" sz="2000" dirty="0">
                <a:solidFill>
                  <a:srgbClr val="000000"/>
                </a:solidFill>
                <a:latin typeface="Arial" panose="020B0604020202020204" pitchFamily="34" charset="0"/>
                <a:ea typeface="Helvetica Neue" panose="020B0604020202020204"/>
                <a:cs typeface="Arial" panose="020B0604020202020204" pitchFamily="34" charset="0"/>
              </a:rPr>
              <a:t>Los familiares que sean solidarios y de confianza deben participar en la elaboración del plan de seguridad con los/as menores</a:t>
            </a:r>
            <a:endParaRPr lang="es-ES_tradnl"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8027902" y="3682897"/>
            <a:ext cx="2967905" cy="1938992"/>
          </a:xfrm>
          <a:prstGeom prst="rect">
            <a:avLst/>
          </a:prstGeom>
          <a:noFill/>
        </p:spPr>
        <p:txBody>
          <a:bodyPr wrap="square" lIns="91440" tIns="45720" rIns="91440" bIns="45720" anchor="t">
            <a:spAutoFit/>
          </a:bodyPr>
          <a:lstStyle/>
          <a:p>
            <a:pPr algn="ctr"/>
            <a:r>
              <a:rPr lang="es-ES_tradnl" sz="2000" dirty="0">
                <a:solidFill>
                  <a:srgbClr val="000000"/>
                </a:solidFill>
                <a:latin typeface="Arial" panose="020B0604020202020204" pitchFamily="34" charset="0"/>
                <a:ea typeface="Helvetica Neue" panose="020B0604020202020204"/>
                <a:cs typeface="Arial" panose="020B0604020202020204" pitchFamily="34" charset="0"/>
              </a:rPr>
              <a:t>Los/as asistentes sociales deben emplear técnicas adaptadas a los/as menores al elaborar los planes de seguridad con ellos/ellas</a:t>
            </a:r>
            <a:endParaRPr lang="es-ES_tradnl" sz="20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5663"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465095"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986074"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13498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70D53A0D-E09F-8B16-FEA8-6616A3D34FFC}"/>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6</a:t>
            </a:r>
          </a:p>
          <a:p>
            <a:br>
              <a:rPr lang="es-ES_tradnl" b="1" dirty="0">
                <a:solidFill>
                  <a:schemeClr val="bg1"/>
                </a:solidFill>
                <a:latin typeface="Garamond"/>
              </a:rPr>
            </a:br>
            <a:r>
              <a:rPr lang="es-ES_tradnl" sz="5400" b="1" dirty="0">
                <a:solidFill>
                  <a:schemeClr val="bg1"/>
                </a:solidFill>
                <a:latin typeface="Garamond"/>
              </a:rPr>
              <a:t>¿Cómo ayudar a un/a menor en una modalidad de acogida insegura?</a:t>
            </a:r>
          </a:p>
          <a:p>
            <a:endParaRPr lang="es-ES_tradnl" sz="5400" b="1" dirty="0">
              <a:solidFill>
                <a:schemeClr val="bg1"/>
              </a:solidFill>
              <a:latin typeface="Garamond"/>
            </a:endParaRPr>
          </a:p>
        </p:txBody>
      </p:sp>
    </p:spTree>
    <p:extLst>
      <p:ext uri="{BB962C8B-B14F-4D97-AF65-F5344CB8AC3E}">
        <p14:creationId xmlns:p14="http://schemas.microsoft.com/office/powerpoint/2010/main" val="6171501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r>
              <a:rPr lang="es-ES_tradnl"/>
              <a:t>Retirar a un/a menor de una modalidad de acogida</a:t>
            </a:r>
          </a:p>
        </p:txBody>
      </p:sp>
      <p:sp>
        <p:nvSpPr>
          <p:cNvPr id="3" name="TextBox 2">
            <a:extLst>
              <a:ext uri="{FF2B5EF4-FFF2-40B4-BE49-F238E27FC236}">
                <a16:creationId xmlns:a16="http://schemas.microsoft.com/office/drawing/2014/main" id="{D1E13036-6163-86AE-6773-92B6F9C5BF2E}"/>
              </a:ext>
            </a:extLst>
          </p:cNvPr>
          <p:cNvSpPr txBox="1"/>
          <p:nvPr/>
        </p:nvSpPr>
        <p:spPr>
          <a:xfrm>
            <a:off x="1397000" y="1436805"/>
            <a:ext cx="5334000" cy="44935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_tradnl" sz="2200" dirty="0">
                <a:solidFill>
                  <a:srgbClr val="0F0F0F"/>
                </a:solidFill>
                <a:latin typeface="Arial" panose="020B0604020202020204" pitchFamily="34" charset="0"/>
                <a:ea typeface="Roboto"/>
                <a:cs typeface="Arial" panose="020B0604020202020204" pitchFamily="34" charset="0"/>
              </a:rPr>
              <a:t>Si como asistentes sociales creemos que el/la menor está en una situación insegura y es justificable trasladarlo/a de forma urgente, </a:t>
            </a:r>
            <a:r>
              <a:rPr lang="es-ES_tradnl" sz="2200" b="1" dirty="0">
                <a:solidFill>
                  <a:srgbClr val="0F0F0F"/>
                </a:solidFill>
                <a:latin typeface="Arial" panose="020B0604020202020204" pitchFamily="34" charset="0"/>
                <a:ea typeface="Roboto"/>
                <a:cs typeface="Arial" panose="020B0604020202020204" pitchFamily="34" charset="0"/>
              </a:rPr>
              <a:t>debemos estar seguros/as de que:</a:t>
            </a:r>
            <a:endParaRPr lang="es-ES_tradnl" sz="2200" b="1" dirty="0">
              <a:latin typeface="Arial" panose="020B0604020202020204" pitchFamily="34" charset="0"/>
              <a:cs typeface="Arial" panose="020B0604020202020204" pitchFamily="34" charset="0"/>
            </a:endParaRPr>
          </a:p>
          <a:p>
            <a:pPr>
              <a:buChar char="•"/>
            </a:pPr>
            <a:endParaRPr lang="es-ES_tradnl" sz="2200" dirty="0">
              <a:solidFill>
                <a:srgbClr val="0F0F0F"/>
              </a:solidFill>
              <a:latin typeface="Arial" panose="020B0604020202020204" pitchFamily="34" charset="0"/>
              <a:ea typeface="Roboto"/>
              <a:cs typeface="Arial" panose="020B0604020202020204" pitchFamily="34" charset="0"/>
            </a:endParaRPr>
          </a:p>
          <a:p>
            <a:pPr marL="342900" indent="-342900">
              <a:buFont typeface="Arial" panose="020B0604020202020204" pitchFamily="34" charset="0"/>
              <a:buChar char="•"/>
            </a:pPr>
            <a:r>
              <a:rPr lang="es-ES_tradnl" sz="2200" dirty="0">
                <a:solidFill>
                  <a:srgbClr val="0F0F0F"/>
                </a:solidFill>
                <a:latin typeface="Arial" panose="020B0604020202020204" pitchFamily="34" charset="0"/>
                <a:ea typeface="Roboto"/>
                <a:cs typeface="Arial" panose="020B0604020202020204" pitchFamily="34" charset="0"/>
              </a:rPr>
              <a:t>el padre o la madre y/o cuidador/a y/o algún miembro de la familia o del hogar supone(n) una amenaza inmediata para el/la menor</a:t>
            </a:r>
            <a:endParaRPr lang="es-ES_tradnl"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ES_tradnl" sz="2200" dirty="0">
                <a:solidFill>
                  <a:srgbClr val="0F0F0F"/>
                </a:solidFill>
                <a:latin typeface="Arial" panose="020B0604020202020204" pitchFamily="34" charset="0"/>
                <a:ea typeface="Roboto"/>
                <a:cs typeface="Arial" panose="020B0604020202020204" pitchFamily="34" charset="0"/>
              </a:rPr>
              <a:t>el/la menor no estaría seguro/a si permaneciera en el hogar</a:t>
            </a:r>
          </a:p>
          <a:p>
            <a:pPr marL="342900" indent="-342900">
              <a:buFont typeface="Arial" panose="020B0604020202020204" pitchFamily="34" charset="0"/>
              <a:buChar char="•"/>
            </a:pPr>
            <a:r>
              <a:rPr lang="es-ES_tradnl" sz="2200" dirty="0">
                <a:solidFill>
                  <a:srgbClr val="0F0F0F"/>
                </a:solidFill>
                <a:latin typeface="Arial" panose="020B0604020202020204" pitchFamily="34" charset="0"/>
                <a:ea typeface="Roboto"/>
                <a:cs typeface="Arial" panose="020B0604020202020204" pitchFamily="34" charset="0"/>
              </a:rPr>
              <a:t>el/la menor está en peligro inminente</a:t>
            </a:r>
          </a:p>
        </p:txBody>
      </p:sp>
      <p:grpSp>
        <p:nvGrpSpPr>
          <p:cNvPr id="6" name="Group 5">
            <a:extLst>
              <a:ext uri="{FF2B5EF4-FFF2-40B4-BE49-F238E27FC236}">
                <a16:creationId xmlns:a16="http://schemas.microsoft.com/office/drawing/2014/main" id="{BA4C2982-E655-3E30-81F5-5BEF9FC68DBE}"/>
              </a:ext>
            </a:extLst>
          </p:cNvPr>
          <p:cNvGrpSpPr/>
          <p:nvPr/>
        </p:nvGrpSpPr>
        <p:grpSpPr>
          <a:xfrm>
            <a:off x="7705365" y="2616606"/>
            <a:ext cx="2656163" cy="2437993"/>
            <a:chOff x="7502166" y="4712562"/>
            <a:chExt cx="500332" cy="459236"/>
          </a:xfrm>
          <a:solidFill>
            <a:schemeClr val="accent4">
              <a:lumMod val="75000"/>
            </a:schemeClr>
          </a:solidFill>
        </p:grpSpPr>
        <p:sp>
          <p:nvSpPr>
            <p:cNvPr id="4" name="Trapezoid 3">
              <a:extLst>
                <a:ext uri="{FF2B5EF4-FFF2-40B4-BE49-F238E27FC236}">
                  <a16:creationId xmlns:a16="http://schemas.microsoft.com/office/drawing/2014/main" id="{FBA43EFC-908B-EF8E-79F0-F0418D0333F2}"/>
                </a:ext>
              </a:extLst>
            </p:cNvPr>
            <p:cNvSpPr/>
            <p:nvPr/>
          </p:nvSpPr>
          <p:spPr>
            <a:xfrm>
              <a:off x="7502166" y="471256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Rectangle 4">
              <a:extLst>
                <a:ext uri="{FF2B5EF4-FFF2-40B4-BE49-F238E27FC236}">
                  <a16:creationId xmlns:a16="http://schemas.microsoft.com/office/drawing/2014/main" id="{B06FD0B0-4B69-8E16-5DC6-7636EEBC7E64}"/>
                </a:ext>
              </a:extLst>
            </p:cNvPr>
            <p:cNvSpPr/>
            <p:nvPr/>
          </p:nvSpPr>
          <p:spPr>
            <a:xfrm>
              <a:off x="7545503" y="4913543"/>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pic>
        <p:nvPicPr>
          <p:cNvPr id="8" name="Graphic 7" descr="Broken Heart with solid fill">
            <a:extLst>
              <a:ext uri="{FF2B5EF4-FFF2-40B4-BE49-F238E27FC236}">
                <a16:creationId xmlns:a16="http://schemas.microsoft.com/office/drawing/2014/main" id="{40A0809C-5EC5-0153-4183-6C2181BD76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5932" y="2971226"/>
            <a:ext cx="1855028" cy="1855028"/>
          </a:xfrm>
          <a:prstGeom prst="rect">
            <a:avLst/>
          </a:prstGeom>
        </p:spPr>
      </p:pic>
    </p:spTree>
    <p:extLst>
      <p:ext uri="{BB962C8B-B14F-4D97-AF65-F5344CB8AC3E}">
        <p14:creationId xmlns:p14="http://schemas.microsoft.com/office/powerpoint/2010/main" val="18178276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a:xfrm>
            <a:off x="663286" y="66541"/>
            <a:ext cx="10979727" cy="868968"/>
          </a:xfrm>
        </p:spPr>
        <p:txBody>
          <a:bodyPr>
            <a:noAutofit/>
          </a:bodyPr>
          <a:lstStyle/>
          <a:p>
            <a:r>
              <a:rPr lang="es-ES_tradnl" sz="2800" dirty="0">
                <a:highlight>
                  <a:srgbClr val="FFFF00"/>
                </a:highlight>
              </a:rPr>
              <a:t>Motivos para retirar a un/a menor de una modalidad de acogida</a:t>
            </a:r>
          </a:p>
        </p:txBody>
      </p:sp>
      <p:sp>
        <p:nvSpPr>
          <p:cNvPr id="4" name="Speech Bubble: Rectangle with Corners Rounded 3">
            <a:extLst>
              <a:ext uri="{FF2B5EF4-FFF2-40B4-BE49-F238E27FC236}">
                <a16:creationId xmlns:a16="http://schemas.microsoft.com/office/drawing/2014/main" id="{37AE2E17-0B8B-2CFC-CAA4-DCD99B8343AB}"/>
              </a:ext>
            </a:extLst>
          </p:cNvPr>
          <p:cNvSpPr/>
          <p:nvPr/>
        </p:nvSpPr>
        <p:spPr>
          <a:xfrm>
            <a:off x="838200" y="1480076"/>
            <a:ext cx="10629900" cy="520015"/>
          </a:xfrm>
          <a:prstGeom prst="wedgeRoundRectCallout">
            <a:avLst>
              <a:gd name="adj1" fmla="val -51395"/>
              <a:gd name="adj2" fmla="val -35189"/>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800" dirty="0">
                <a:solidFill>
                  <a:schemeClr val="tx1"/>
                </a:solidFill>
                <a:latin typeface="Arial" panose="020B0604020202020204" pitchFamily="34" charset="0"/>
                <a:cs typeface="Arial" panose="020B0604020202020204" pitchFamily="34" charset="0"/>
              </a:rPr>
              <a:t>¿Cuáles son las razones más comunes por las que se debe retirar a un/a menor de una modalidad de acogida?</a:t>
            </a:r>
          </a:p>
        </p:txBody>
      </p:sp>
      <p:sp>
        <p:nvSpPr>
          <p:cNvPr id="6" name="TextBox 5">
            <a:extLst>
              <a:ext uri="{FF2B5EF4-FFF2-40B4-BE49-F238E27FC236}">
                <a16:creationId xmlns:a16="http://schemas.microsoft.com/office/drawing/2014/main" id="{D6A45E47-4506-34CC-D49B-2BA1BE20DB72}"/>
              </a:ext>
            </a:extLst>
          </p:cNvPr>
          <p:cNvSpPr txBox="1"/>
          <p:nvPr/>
        </p:nvSpPr>
        <p:spPr>
          <a:xfrm>
            <a:off x="1931726" y="2561782"/>
            <a:ext cx="4406313" cy="3416320"/>
          </a:xfrm>
          <a:prstGeom prst="rect">
            <a:avLst/>
          </a:prstGeom>
          <a:noFill/>
        </p:spPr>
        <p:txBody>
          <a:bodyPr wrap="square">
            <a:spAutoFit/>
          </a:bodyPr>
          <a:lstStyle/>
          <a:p>
            <a:r>
              <a:rPr lang="es-ES_tradnl" sz="1800" b="1" dirty="0">
                <a:latin typeface="Arial" panose="020B0604020202020204" pitchFamily="34" charset="0"/>
                <a:cs typeface="Arial" panose="020B0604020202020204" pitchFamily="34" charset="0"/>
              </a:rPr>
              <a:t>Maltrato físico</a:t>
            </a:r>
            <a:endParaRPr lang="es-ES_tradnl" b="1"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Violencia física grave que produce dolor sostenido, lesiones y/o amenazas para la salud y la vida del menor</a:t>
            </a:r>
          </a:p>
          <a:p>
            <a:endParaRPr lang="es-ES_tradnl" dirty="0">
              <a:latin typeface="Arial" panose="020B0604020202020204" pitchFamily="34" charset="0"/>
              <a:cs typeface="Arial" panose="020B0604020202020204" pitchFamily="34" charset="0"/>
            </a:endParaRPr>
          </a:p>
          <a:p>
            <a:r>
              <a:rPr lang="es-ES_tradnl" sz="1800" b="1" dirty="0">
                <a:solidFill>
                  <a:srgbClr val="000000"/>
                </a:solidFill>
                <a:latin typeface="Arial" panose="020B0604020202020204" pitchFamily="34" charset="0"/>
                <a:ea typeface="Roboto"/>
                <a:cs typeface="Arial" panose="020B0604020202020204" pitchFamily="34" charset="0"/>
              </a:rPr>
              <a:t>Consumo de estupefacientes o sustancias ilegales</a:t>
            </a:r>
          </a:p>
          <a:p>
            <a:r>
              <a:rPr lang="es-ES_tradnl" sz="1800" dirty="0">
                <a:solidFill>
                  <a:srgbClr val="000000"/>
                </a:solidFill>
                <a:latin typeface="Arial" panose="020B0604020202020204" pitchFamily="34" charset="0"/>
                <a:ea typeface="Roboto"/>
                <a:cs typeface="Arial" panose="020B0604020202020204" pitchFamily="34" charset="0"/>
              </a:rPr>
              <a:t>Cuando los/as cuidadores o miembros del hogar tienen problemas de abuso de </a:t>
            </a:r>
            <a:r>
              <a:rPr lang="es-ES_tradnl" b="1" dirty="0">
                <a:solidFill>
                  <a:srgbClr val="000000"/>
                </a:solidFill>
                <a:latin typeface="Arial" panose="020B0604020202020204" pitchFamily="34" charset="0"/>
                <a:ea typeface="Roboto"/>
                <a:cs typeface="Arial" panose="020B0604020202020204" pitchFamily="34" charset="0"/>
              </a:rPr>
              <a:t>d</a:t>
            </a:r>
            <a:r>
              <a:rPr lang="es-ES_tradnl" sz="1800" b="1" dirty="0">
                <a:solidFill>
                  <a:srgbClr val="000000"/>
                </a:solidFill>
                <a:latin typeface="Arial" panose="020B0604020202020204" pitchFamily="34" charset="0"/>
                <a:ea typeface="Roboto"/>
                <a:cs typeface="Arial" panose="020B0604020202020204" pitchFamily="34" charset="0"/>
              </a:rPr>
              <a:t>rogas</a:t>
            </a:r>
            <a:r>
              <a:rPr lang="es-ES_tradnl" sz="1800" dirty="0">
                <a:solidFill>
                  <a:srgbClr val="000000"/>
                </a:solidFill>
                <a:latin typeface="Arial" panose="020B0604020202020204" pitchFamily="34" charset="0"/>
                <a:ea typeface="Roboto"/>
                <a:cs typeface="Arial" panose="020B0604020202020204" pitchFamily="34" charset="0"/>
              </a:rPr>
              <a:t> y no están en capacidad de cuidar al menor de manera adecuada; u obligan al menor a consumir </a:t>
            </a:r>
            <a:r>
              <a:rPr lang="es-ES_tradnl" sz="1800" b="1" dirty="0">
                <a:solidFill>
                  <a:srgbClr val="000000"/>
                </a:solidFill>
                <a:latin typeface="Arial" panose="020B0604020202020204" pitchFamily="34" charset="0"/>
                <a:ea typeface="Roboto"/>
                <a:cs typeface="Arial" panose="020B0604020202020204" pitchFamily="34" charset="0"/>
              </a:rPr>
              <a:t>drogas</a:t>
            </a:r>
          </a:p>
        </p:txBody>
      </p:sp>
      <p:sp>
        <p:nvSpPr>
          <p:cNvPr id="8" name="TextBox 7">
            <a:extLst>
              <a:ext uri="{FF2B5EF4-FFF2-40B4-BE49-F238E27FC236}">
                <a16:creationId xmlns:a16="http://schemas.microsoft.com/office/drawing/2014/main" id="{A94B9A6A-919E-211E-2EFF-B92153BE7DFA}"/>
              </a:ext>
            </a:extLst>
          </p:cNvPr>
          <p:cNvSpPr txBox="1"/>
          <p:nvPr/>
        </p:nvSpPr>
        <p:spPr>
          <a:xfrm>
            <a:off x="7404100" y="2561782"/>
            <a:ext cx="3949700" cy="3416320"/>
          </a:xfrm>
          <a:prstGeom prst="rect">
            <a:avLst/>
          </a:prstGeom>
          <a:noFill/>
        </p:spPr>
        <p:txBody>
          <a:bodyPr wrap="square">
            <a:spAutoFit/>
          </a:bodyPr>
          <a:lstStyle/>
          <a:p>
            <a:r>
              <a:rPr lang="es-ES_tradnl" sz="1800" b="1" dirty="0">
                <a:solidFill>
                  <a:srgbClr val="000000"/>
                </a:solidFill>
                <a:latin typeface="Arial" panose="020B0604020202020204" pitchFamily="34" charset="0"/>
                <a:ea typeface="Roboto"/>
                <a:cs typeface="Arial" panose="020B0604020202020204" pitchFamily="34" charset="0"/>
              </a:rPr>
              <a:t>Abusos sexuales</a:t>
            </a:r>
            <a:endParaRPr lang="es-ES_tradnl" sz="1800" dirty="0">
              <a:solidFill>
                <a:srgbClr val="000000"/>
              </a:solidFill>
              <a:latin typeface="Arial" panose="020B0604020202020204" pitchFamily="34" charset="0"/>
              <a:ea typeface="Roboto"/>
              <a:cs typeface="Arial" panose="020B0604020202020204" pitchFamily="34" charset="0"/>
            </a:endParaRPr>
          </a:p>
          <a:p>
            <a:r>
              <a:rPr lang="es-ES_tradnl" sz="1800" dirty="0">
                <a:solidFill>
                  <a:srgbClr val="000000"/>
                </a:solidFill>
                <a:latin typeface="Arial" panose="020B0604020202020204" pitchFamily="34" charset="0"/>
                <a:ea typeface="Roboto"/>
                <a:cs typeface="Arial" panose="020B0604020202020204" pitchFamily="34" charset="0"/>
              </a:rPr>
              <a:t>Cualquier forma de abuso sexual a manos de algú</a:t>
            </a:r>
            <a:r>
              <a:rPr lang="es-ES_tradnl" dirty="0">
                <a:solidFill>
                  <a:srgbClr val="000000"/>
                </a:solidFill>
                <a:latin typeface="Arial" panose="020B0604020202020204" pitchFamily="34" charset="0"/>
                <a:ea typeface="Roboto"/>
                <a:cs typeface="Arial" panose="020B0604020202020204" pitchFamily="34" charset="0"/>
              </a:rPr>
              <a:t>n miembro </a:t>
            </a:r>
            <a:r>
              <a:rPr lang="es-ES_tradnl" sz="1800" dirty="0">
                <a:solidFill>
                  <a:srgbClr val="000000"/>
                </a:solidFill>
                <a:latin typeface="Arial" panose="020B0604020202020204" pitchFamily="34" charset="0"/>
                <a:ea typeface="Roboto"/>
                <a:cs typeface="Arial" panose="020B0604020202020204" pitchFamily="34" charset="0"/>
              </a:rPr>
              <a:t>del hogar o del lugar de residencia </a:t>
            </a:r>
          </a:p>
          <a:p>
            <a:endParaRPr lang="es-ES_tradnl" dirty="0">
              <a:solidFill>
                <a:srgbClr val="000000"/>
              </a:solidFill>
              <a:latin typeface="Arial" panose="020B0604020202020204" pitchFamily="34" charset="0"/>
              <a:ea typeface="Roboto"/>
              <a:cs typeface="Arial" panose="020B0604020202020204" pitchFamily="34" charset="0"/>
            </a:endParaRPr>
          </a:p>
          <a:p>
            <a:r>
              <a:rPr lang="es-ES_tradnl" sz="1800" b="1" dirty="0">
                <a:solidFill>
                  <a:srgbClr val="000000"/>
                </a:solidFill>
                <a:latin typeface="Arial" panose="020B0604020202020204" pitchFamily="34" charset="0"/>
                <a:ea typeface="Roboto"/>
                <a:cs typeface="Arial" panose="020B0604020202020204" pitchFamily="34" charset="0"/>
              </a:rPr>
              <a:t>Abandono o negligencia </a:t>
            </a:r>
          </a:p>
          <a:p>
            <a:r>
              <a:rPr lang="es-ES_tradnl" sz="1800" dirty="0">
                <a:solidFill>
                  <a:srgbClr val="000000"/>
                </a:solidFill>
                <a:latin typeface="Arial" panose="020B0604020202020204" pitchFamily="34" charset="0"/>
                <a:ea typeface="Roboto"/>
                <a:cs typeface="Arial" panose="020B0604020202020204" pitchFamily="34" charset="0"/>
              </a:rPr>
              <a:t>Cuando </a:t>
            </a:r>
            <a:r>
              <a:rPr lang="es-ES_tradnl" dirty="0">
                <a:solidFill>
                  <a:srgbClr val="000000"/>
                </a:solidFill>
                <a:latin typeface="Arial" panose="020B0604020202020204" pitchFamily="34" charset="0"/>
                <a:ea typeface="Roboto"/>
                <a:cs typeface="Arial" panose="020B0604020202020204" pitchFamily="34" charset="0"/>
              </a:rPr>
              <a:t>e</a:t>
            </a:r>
            <a:r>
              <a:rPr lang="es-ES_tradnl" sz="1800" dirty="0">
                <a:solidFill>
                  <a:srgbClr val="000000"/>
                </a:solidFill>
                <a:latin typeface="Arial" panose="020B0604020202020204" pitchFamily="34" charset="0"/>
                <a:ea typeface="Roboto"/>
                <a:cs typeface="Arial" panose="020B0604020202020204" pitchFamily="34" charset="0"/>
              </a:rPr>
              <a:t>l/la </a:t>
            </a:r>
            <a:r>
              <a:rPr lang="es-ES_tradnl" dirty="0">
                <a:solidFill>
                  <a:srgbClr val="000000"/>
                </a:solidFill>
                <a:latin typeface="Arial" panose="020B0604020202020204" pitchFamily="34" charset="0"/>
                <a:ea typeface="Roboto"/>
                <a:cs typeface="Arial" panose="020B0604020202020204" pitchFamily="34" charset="0"/>
              </a:rPr>
              <a:t>menor</a:t>
            </a:r>
            <a:r>
              <a:rPr lang="es-ES_tradnl" sz="1800" dirty="0">
                <a:solidFill>
                  <a:srgbClr val="000000"/>
                </a:solidFill>
                <a:latin typeface="Arial" panose="020B0604020202020204" pitchFamily="34" charset="0"/>
                <a:ea typeface="Roboto"/>
                <a:cs typeface="Arial" panose="020B0604020202020204" pitchFamily="34" charset="0"/>
              </a:rPr>
              <a:t> esté privado de su libertad en un espacio cerrado, pas</a:t>
            </a:r>
            <a:r>
              <a:rPr lang="es-ES_tradnl" dirty="0">
                <a:solidFill>
                  <a:srgbClr val="000000"/>
                </a:solidFill>
                <a:latin typeface="Arial" panose="020B0604020202020204" pitchFamily="34" charset="0"/>
                <a:ea typeface="Roboto"/>
                <a:cs typeface="Arial" panose="020B0604020202020204" pitchFamily="34" charset="0"/>
              </a:rPr>
              <a:t>e </a:t>
            </a:r>
            <a:r>
              <a:rPr lang="es-ES_tradnl" sz="1800" dirty="0">
                <a:solidFill>
                  <a:srgbClr val="000000"/>
                </a:solidFill>
                <a:latin typeface="Arial" panose="020B0604020202020204" pitchFamily="34" charset="0"/>
                <a:ea typeface="Roboto"/>
                <a:cs typeface="Arial" panose="020B0604020202020204" pitchFamily="34" charset="0"/>
              </a:rPr>
              <a:t>largos periodos de tiempo sin cuidados adecuados, o no se cubran sus necesidades básicas de forma intencional, </a:t>
            </a:r>
            <a:r>
              <a:rPr lang="es-ES_tradnl" dirty="0">
                <a:solidFill>
                  <a:srgbClr val="000000"/>
                </a:solidFill>
                <a:latin typeface="Arial" panose="020B0604020202020204" pitchFamily="34" charset="0"/>
                <a:ea typeface="Roboto"/>
                <a:cs typeface="Arial" panose="020B0604020202020204" pitchFamily="34" charset="0"/>
              </a:rPr>
              <a:t>etc.</a:t>
            </a:r>
            <a:endParaRPr lang="es-ES_tradnl" sz="1800" dirty="0">
              <a:solidFill>
                <a:srgbClr val="000000"/>
              </a:solidFill>
              <a:latin typeface="Arial" panose="020B0604020202020204" pitchFamily="34" charset="0"/>
              <a:ea typeface="Roboto"/>
              <a:cs typeface="Arial" panose="020B0604020202020204" pitchFamily="34" charset="0"/>
            </a:endParaRPr>
          </a:p>
        </p:txBody>
      </p:sp>
      <p:sp>
        <p:nvSpPr>
          <p:cNvPr id="17" name="Freeform: Shape 16">
            <a:extLst>
              <a:ext uri="{FF2B5EF4-FFF2-40B4-BE49-F238E27FC236}">
                <a16:creationId xmlns:a16="http://schemas.microsoft.com/office/drawing/2014/main" id="{1D59B66A-37E9-A155-31BB-A91E169F602C}"/>
              </a:ext>
            </a:extLst>
          </p:cNvPr>
          <p:cNvSpPr/>
          <p:nvPr/>
        </p:nvSpPr>
        <p:spPr>
          <a:xfrm>
            <a:off x="967854"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7" name="Freeform: Shape 26">
            <a:extLst>
              <a:ext uri="{FF2B5EF4-FFF2-40B4-BE49-F238E27FC236}">
                <a16:creationId xmlns:a16="http://schemas.microsoft.com/office/drawing/2014/main" id="{93ECADF9-4DE5-3EFD-8E40-34C21745F87B}"/>
              </a:ext>
            </a:extLst>
          </p:cNvPr>
          <p:cNvSpPr/>
          <p:nvPr/>
        </p:nvSpPr>
        <p:spPr>
          <a:xfrm>
            <a:off x="967854"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8" name="Freeform: Shape 27">
            <a:extLst>
              <a:ext uri="{FF2B5EF4-FFF2-40B4-BE49-F238E27FC236}">
                <a16:creationId xmlns:a16="http://schemas.microsoft.com/office/drawing/2014/main" id="{9890A09D-4032-C169-1332-D1C1B2A11AB3}"/>
              </a:ext>
            </a:extLst>
          </p:cNvPr>
          <p:cNvSpPr/>
          <p:nvPr/>
        </p:nvSpPr>
        <p:spPr>
          <a:xfrm>
            <a:off x="6580667"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9" name="Freeform: Shape 28">
            <a:extLst>
              <a:ext uri="{FF2B5EF4-FFF2-40B4-BE49-F238E27FC236}">
                <a16:creationId xmlns:a16="http://schemas.microsoft.com/office/drawing/2014/main" id="{72857542-7407-9C84-5D66-00A0BBC0DBDE}"/>
              </a:ext>
            </a:extLst>
          </p:cNvPr>
          <p:cNvSpPr/>
          <p:nvPr/>
        </p:nvSpPr>
        <p:spPr>
          <a:xfrm>
            <a:off x="6580667"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Tree>
    <p:extLst>
      <p:ext uri="{BB962C8B-B14F-4D97-AF65-F5344CB8AC3E}">
        <p14:creationId xmlns:p14="http://schemas.microsoft.com/office/powerpoint/2010/main" val="291281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7" grpId="0" animBg="1"/>
      <p:bldP spid="27" grpId="0" animBg="1"/>
      <p:bldP spid="28" grpId="0" animBg="1"/>
      <p:bldP spid="2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a:xfrm>
            <a:off x="477982" y="120516"/>
            <a:ext cx="10875818" cy="868968"/>
          </a:xfrm>
        </p:spPr>
        <p:txBody>
          <a:bodyPr>
            <a:normAutofit fontScale="90000"/>
          </a:bodyPr>
          <a:lstStyle/>
          <a:p>
            <a:r>
              <a:rPr lang="es-ES_tradnl" dirty="0"/>
              <a:t>Consideraciones antes de retirar a un/a menor de una modalidad de acogida</a:t>
            </a:r>
          </a:p>
        </p:txBody>
      </p:sp>
      <p:pic>
        <p:nvPicPr>
          <p:cNvPr id="4" name="Graphic 3" descr="Scales of justice with solid fill">
            <a:extLst>
              <a:ext uri="{FF2B5EF4-FFF2-40B4-BE49-F238E27FC236}">
                <a16:creationId xmlns:a16="http://schemas.microsoft.com/office/drawing/2014/main" id="{EE5B06F7-D7FF-DA27-F95F-07BF3A2765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55240" y="1774575"/>
            <a:ext cx="1838960" cy="1838960"/>
          </a:xfrm>
          <a:prstGeom prst="rect">
            <a:avLst/>
          </a:prstGeom>
        </p:spPr>
      </p:pic>
      <p:sp>
        <p:nvSpPr>
          <p:cNvPr id="8" name="TextBox 7">
            <a:extLst>
              <a:ext uri="{FF2B5EF4-FFF2-40B4-BE49-F238E27FC236}">
                <a16:creationId xmlns:a16="http://schemas.microsoft.com/office/drawing/2014/main" id="{7216F017-10A6-811C-131C-AB75063B1EBC}"/>
              </a:ext>
            </a:extLst>
          </p:cNvPr>
          <p:cNvSpPr txBox="1"/>
          <p:nvPr/>
        </p:nvSpPr>
        <p:spPr>
          <a:xfrm>
            <a:off x="631884" y="3841641"/>
            <a:ext cx="3485672" cy="1785104"/>
          </a:xfrm>
          <a:prstGeom prst="rect">
            <a:avLst/>
          </a:prstGeom>
          <a:noFill/>
        </p:spPr>
        <p:txBody>
          <a:bodyPr wrap="square" lIns="91440" tIns="45720" rIns="91440" bIns="45720" rtlCol="0" anchor="t">
            <a:spAutoFit/>
          </a:bodyPr>
          <a:lstStyle/>
          <a:p>
            <a:pPr algn="ctr"/>
            <a:r>
              <a:rPr lang="es-ES_tradnl" sz="2200" dirty="0">
                <a:latin typeface="Arial" panose="020B0604020202020204" pitchFamily="34" charset="0"/>
                <a:cs typeface="Arial" panose="020B0604020202020204" pitchFamily="34" charset="0"/>
              </a:rPr>
              <a:t>El retiro de un/a menor de una modalidad de acogida debe hacerse de acuerdo al </a:t>
            </a:r>
            <a:r>
              <a:rPr lang="es-ES_tradnl" sz="2200" b="1" dirty="0">
                <a:latin typeface="Arial" panose="020B0604020202020204" pitchFamily="34" charset="0"/>
                <a:cs typeface="Arial" panose="020B0604020202020204" pitchFamily="34" charset="0"/>
              </a:rPr>
              <a:t>marco jurídico y a las leyes locales</a:t>
            </a:r>
          </a:p>
        </p:txBody>
      </p:sp>
      <p:sp>
        <p:nvSpPr>
          <p:cNvPr id="9" name="TextBox 8">
            <a:extLst>
              <a:ext uri="{FF2B5EF4-FFF2-40B4-BE49-F238E27FC236}">
                <a16:creationId xmlns:a16="http://schemas.microsoft.com/office/drawing/2014/main" id="{783CF1AC-93D0-D1F6-2AC3-0CE3DDB2846A}"/>
              </a:ext>
            </a:extLst>
          </p:cNvPr>
          <p:cNvSpPr txBox="1"/>
          <p:nvPr/>
        </p:nvSpPr>
        <p:spPr>
          <a:xfrm>
            <a:off x="8302558" y="3841641"/>
            <a:ext cx="2912533" cy="2123658"/>
          </a:xfrm>
          <a:prstGeom prst="rect">
            <a:avLst/>
          </a:prstGeom>
          <a:noFill/>
        </p:spPr>
        <p:txBody>
          <a:bodyPr wrap="square" rtlCol="0">
            <a:spAutoFit/>
          </a:bodyPr>
          <a:lstStyle/>
          <a:p>
            <a:pPr algn="ctr"/>
            <a:r>
              <a:rPr lang="es-ES_tradnl" sz="2200">
                <a:latin typeface="Arial" panose="020B0604020202020204" pitchFamily="34" charset="0"/>
                <a:cs typeface="Arial" panose="020B0604020202020204" pitchFamily="34" charset="0"/>
              </a:rPr>
              <a:t>El retiro de la modalidad de acogida solo debe hacerse si redunda en </a:t>
            </a:r>
            <a:r>
              <a:rPr lang="es-ES_tradnl" sz="2200" b="1">
                <a:latin typeface="Arial" panose="020B0604020202020204" pitchFamily="34" charset="0"/>
                <a:cs typeface="Arial" panose="020B0604020202020204" pitchFamily="34" charset="0"/>
              </a:rPr>
              <a:t>el interés superior del menor</a:t>
            </a:r>
          </a:p>
        </p:txBody>
      </p:sp>
      <p:sp>
        <p:nvSpPr>
          <p:cNvPr id="11" name="TextBox 10">
            <a:extLst>
              <a:ext uri="{FF2B5EF4-FFF2-40B4-BE49-F238E27FC236}">
                <a16:creationId xmlns:a16="http://schemas.microsoft.com/office/drawing/2014/main" id="{8BFDBCD2-6920-DD13-EF0C-B8422D591995}"/>
              </a:ext>
            </a:extLst>
          </p:cNvPr>
          <p:cNvSpPr txBox="1"/>
          <p:nvPr/>
        </p:nvSpPr>
        <p:spPr>
          <a:xfrm>
            <a:off x="4645243" y="3841641"/>
            <a:ext cx="3129628" cy="2123658"/>
          </a:xfrm>
          <a:prstGeom prst="rect">
            <a:avLst/>
          </a:prstGeom>
          <a:noFill/>
        </p:spPr>
        <p:txBody>
          <a:bodyPr wrap="square" lIns="91440" tIns="45720" rIns="91440" bIns="45720" rtlCol="0" anchor="t">
            <a:spAutoFit/>
          </a:bodyPr>
          <a:lstStyle/>
          <a:p>
            <a:pPr algn="ctr"/>
            <a:r>
              <a:rPr lang="es-ES_tradnl" sz="2200" dirty="0">
                <a:latin typeface="Arial" panose="020B0604020202020204" pitchFamily="34" charset="0"/>
                <a:cs typeface="Arial" panose="020B0604020202020204" pitchFamily="34" charset="0"/>
              </a:rPr>
              <a:t>La decisión de retirar a un/a menor de la modalidad de acogida debe estar respaldada a partir de </a:t>
            </a:r>
            <a:r>
              <a:rPr lang="es-ES_tradnl" sz="2200" b="1" dirty="0">
                <a:latin typeface="Arial" panose="020B0604020202020204" pitchFamily="34" charset="0"/>
                <a:cs typeface="Arial" panose="020B0604020202020204" pitchFamily="34" charset="0"/>
              </a:rPr>
              <a:t>pruebas y evaluaciones</a:t>
            </a:r>
          </a:p>
        </p:txBody>
      </p:sp>
      <p:pic>
        <p:nvPicPr>
          <p:cNvPr id="3" name="Graphic 2" descr="Magnifying glass with solid fill">
            <a:extLst>
              <a:ext uri="{FF2B5EF4-FFF2-40B4-BE49-F238E27FC236}">
                <a16:creationId xmlns:a16="http://schemas.microsoft.com/office/drawing/2014/main" id="{EAE773F3-0F77-A51E-57AF-3046B0FFD25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76520" y="1802113"/>
            <a:ext cx="1838960" cy="1838960"/>
          </a:xfrm>
          <a:prstGeom prst="rect">
            <a:avLst/>
          </a:prstGeom>
        </p:spPr>
      </p:pic>
      <p:grpSp>
        <p:nvGrpSpPr>
          <p:cNvPr id="24" name="Group 23">
            <a:extLst>
              <a:ext uri="{FF2B5EF4-FFF2-40B4-BE49-F238E27FC236}">
                <a16:creationId xmlns:a16="http://schemas.microsoft.com/office/drawing/2014/main" id="{34062C11-E3A2-7037-48EA-ADD974CDADEB}"/>
              </a:ext>
            </a:extLst>
          </p:cNvPr>
          <p:cNvGrpSpPr/>
          <p:nvPr/>
        </p:nvGrpSpPr>
        <p:grpSpPr>
          <a:xfrm>
            <a:off x="9570646" y="2285625"/>
            <a:ext cx="376358" cy="836593"/>
            <a:chOff x="9678219" y="2378942"/>
            <a:chExt cx="376358" cy="836593"/>
          </a:xfrm>
        </p:grpSpPr>
        <p:sp>
          <p:nvSpPr>
            <p:cNvPr id="5" name="Round Same Side Corner Rectangle 21">
              <a:extLst>
                <a:ext uri="{FF2B5EF4-FFF2-40B4-BE49-F238E27FC236}">
                  <a16:creationId xmlns:a16="http://schemas.microsoft.com/office/drawing/2014/main" id="{24659296-47CC-75E0-32FB-7985D425C3F2}"/>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Oval 6">
              <a:extLst>
                <a:ext uri="{FF2B5EF4-FFF2-40B4-BE49-F238E27FC236}">
                  <a16:creationId xmlns:a16="http://schemas.microsoft.com/office/drawing/2014/main" id="{F43AE16D-A75E-22C9-E72B-770642301F34}"/>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0" name="Oval 9">
            <a:extLst>
              <a:ext uri="{FF2B5EF4-FFF2-40B4-BE49-F238E27FC236}">
                <a16:creationId xmlns:a16="http://schemas.microsoft.com/office/drawing/2014/main" id="{FFC237D8-ABC4-4B85-9873-01BCEBB67481}"/>
              </a:ext>
            </a:extLst>
          </p:cNvPr>
          <p:cNvSpPr/>
          <p:nvPr/>
        </p:nvSpPr>
        <p:spPr>
          <a:xfrm>
            <a:off x="8995647" y="1940744"/>
            <a:ext cx="1526356" cy="1526356"/>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1045565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51DA4D07-5090-57FC-D64D-D87B6EEEC367}"/>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1743597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a:xfrm>
            <a:off x="552206" y="120516"/>
            <a:ext cx="11074400" cy="868968"/>
          </a:xfrm>
        </p:spPr>
        <p:txBody>
          <a:bodyPr>
            <a:normAutofit fontScale="90000"/>
          </a:bodyPr>
          <a:lstStyle/>
          <a:p>
            <a:r>
              <a:rPr lang="es-ES_tradnl" dirty="0"/>
              <a:t>Consideraciones antes de retirar a un/a menor de una modalidad de acogida</a:t>
            </a:r>
          </a:p>
        </p:txBody>
      </p:sp>
      <p:sp>
        <p:nvSpPr>
          <p:cNvPr id="8" name="TextBox 7">
            <a:extLst>
              <a:ext uri="{FF2B5EF4-FFF2-40B4-BE49-F238E27FC236}">
                <a16:creationId xmlns:a16="http://schemas.microsoft.com/office/drawing/2014/main" id="{7216F017-10A6-811C-131C-AB75063B1EBC}"/>
              </a:ext>
            </a:extLst>
          </p:cNvPr>
          <p:cNvSpPr txBox="1"/>
          <p:nvPr/>
        </p:nvSpPr>
        <p:spPr>
          <a:xfrm>
            <a:off x="838201" y="3772127"/>
            <a:ext cx="3185160" cy="2123658"/>
          </a:xfrm>
          <a:prstGeom prst="rect">
            <a:avLst/>
          </a:prstGeom>
          <a:noFill/>
        </p:spPr>
        <p:txBody>
          <a:bodyPr wrap="square" lIns="91440" tIns="45720" rIns="91440" bIns="45720" rtlCol="0" anchor="t">
            <a:spAutoFit/>
          </a:bodyPr>
          <a:lstStyle/>
          <a:p>
            <a:pPr algn="ctr"/>
            <a:r>
              <a:rPr lang="es-ES_tradnl" sz="2200" dirty="0">
                <a:latin typeface="Arial" panose="020B0604020202020204" pitchFamily="34" charset="0"/>
                <a:cs typeface="Arial" panose="020B0604020202020204" pitchFamily="34" charset="0"/>
              </a:rPr>
              <a:t>Los/as asistentes sociales deben trabajar en </a:t>
            </a:r>
            <a:r>
              <a:rPr lang="es-ES_tradnl" sz="2200" b="1" dirty="0">
                <a:latin typeface="Arial" panose="020B0604020202020204" pitchFamily="34" charset="0"/>
                <a:cs typeface="Arial" panose="020B0604020202020204" pitchFamily="34" charset="0"/>
              </a:rPr>
              <a:t>coordinación </a:t>
            </a:r>
            <a:r>
              <a:rPr lang="es-ES_tradnl" sz="2200" dirty="0">
                <a:latin typeface="Arial" panose="020B0604020202020204" pitchFamily="34" charset="0"/>
                <a:cs typeface="Arial" panose="020B0604020202020204" pitchFamily="34" charset="0"/>
              </a:rPr>
              <a:t>con las autoridades locales, la red social del menor y otros organismos</a:t>
            </a:r>
            <a:endParaRPr lang="es-ES_tradnl" sz="22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83CF1AC-93D0-D1F6-2AC3-0CE3DDB2846A}"/>
              </a:ext>
            </a:extLst>
          </p:cNvPr>
          <p:cNvSpPr txBox="1"/>
          <p:nvPr/>
        </p:nvSpPr>
        <p:spPr>
          <a:xfrm>
            <a:off x="4353971" y="3772127"/>
            <a:ext cx="3484059" cy="1446550"/>
          </a:xfrm>
          <a:prstGeom prst="rect">
            <a:avLst/>
          </a:prstGeom>
          <a:noFill/>
        </p:spPr>
        <p:txBody>
          <a:bodyPr wrap="square" lIns="91440" tIns="45720" rIns="91440" bIns="45720" rtlCol="0" anchor="t">
            <a:spAutoFit/>
          </a:bodyPr>
          <a:lstStyle/>
          <a:p>
            <a:pPr algn="ctr"/>
            <a:r>
              <a:rPr lang="es-ES_tradnl" sz="2200" dirty="0">
                <a:latin typeface="Arial" panose="020B0604020202020204" pitchFamily="34" charset="0"/>
                <a:cs typeface="Arial" panose="020B0604020202020204" pitchFamily="34" charset="0"/>
              </a:rPr>
              <a:t>Las decisiones y medidas deben tomarse </a:t>
            </a:r>
            <a:r>
              <a:rPr lang="es-ES_tradnl" sz="2200" b="1" dirty="0">
                <a:latin typeface="Arial" panose="020B0604020202020204" pitchFamily="34" charset="0"/>
                <a:cs typeface="Arial" panose="020B0604020202020204" pitchFamily="34" charset="0"/>
              </a:rPr>
              <a:t>a tiempo/de forma oportuna</a:t>
            </a:r>
          </a:p>
        </p:txBody>
      </p:sp>
      <p:sp>
        <p:nvSpPr>
          <p:cNvPr id="11" name="TextBox 10">
            <a:extLst>
              <a:ext uri="{FF2B5EF4-FFF2-40B4-BE49-F238E27FC236}">
                <a16:creationId xmlns:a16="http://schemas.microsoft.com/office/drawing/2014/main" id="{8BFDBCD2-6920-DD13-EF0C-B8422D591995}"/>
              </a:ext>
            </a:extLst>
          </p:cNvPr>
          <p:cNvSpPr txBox="1"/>
          <p:nvPr/>
        </p:nvSpPr>
        <p:spPr>
          <a:xfrm>
            <a:off x="8168640" y="3772127"/>
            <a:ext cx="3185160" cy="2123658"/>
          </a:xfrm>
          <a:prstGeom prst="rect">
            <a:avLst/>
          </a:prstGeom>
          <a:noFill/>
        </p:spPr>
        <p:txBody>
          <a:bodyPr wrap="square" rtlCol="0">
            <a:spAutoFit/>
          </a:bodyPr>
          <a:lstStyle/>
          <a:p>
            <a:pPr algn="ctr"/>
            <a:r>
              <a:rPr lang="es-ES_tradnl" sz="2200" dirty="0">
                <a:latin typeface="Arial" panose="020B0604020202020204" pitchFamily="34" charset="0"/>
                <a:cs typeface="Arial" panose="020B0604020202020204" pitchFamily="34" charset="0"/>
              </a:rPr>
              <a:t>Al planear el retiro de un/a menor de una modalidad de acogida, debemos proceder de </a:t>
            </a:r>
            <a:r>
              <a:rPr lang="es-ES_tradnl" sz="2200" b="1" dirty="0">
                <a:latin typeface="Arial" panose="020B0604020202020204" pitchFamily="34" charset="0"/>
                <a:cs typeface="Arial" panose="020B0604020202020204" pitchFamily="34" charset="0"/>
              </a:rPr>
              <a:t>la forma menos perjudicial posible</a:t>
            </a:r>
          </a:p>
        </p:txBody>
      </p:sp>
      <p:grpSp>
        <p:nvGrpSpPr>
          <p:cNvPr id="3" name="Group 2">
            <a:extLst>
              <a:ext uri="{FF2B5EF4-FFF2-40B4-BE49-F238E27FC236}">
                <a16:creationId xmlns:a16="http://schemas.microsoft.com/office/drawing/2014/main" id="{EB09D83F-D659-B1D5-67DD-85DEDE9623C8}"/>
              </a:ext>
            </a:extLst>
          </p:cNvPr>
          <p:cNvGrpSpPr/>
          <p:nvPr/>
        </p:nvGrpSpPr>
        <p:grpSpPr>
          <a:xfrm>
            <a:off x="1726245" y="1809288"/>
            <a:ext cx="1409071" cy="1518333"/>
            <a:chOff x="7892902" y="1235921"/>
            <a:chExt cx="1061882" cy="1131157"/>
          </a:xfrm>
          <a:solidFill>
            <a:schemeClr val="accent4">
              <a:lumMod val="75000"/>
            </a:schemeClr>
          </a:solidFill>
        </p:grpSpPr>
        <p:sp>
          <p:nvSpPr>
            <p:cNvPr id="5" name="Arrow: Down 4">
              <a:extLst>
                <a:ext uri="{FF2B5EF4-FFF2-40B4-BE49-F238E27FC236}">
                  <a16:creationId xmlns:a16="http://schemas.microsoft.com/office/drawing/2014/main" id="{96359CBC-771F-4A39-5500-7A92FA7DC1AF}"/>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Arrow: Bent 6">
              <a:extLst>
                <a:ext uri="{FF2B5EF4-FFF2-40B4-BE49-F238E27FC236}">
                  <a16:creationId xmlns:a16="http://schemas.microsoft.com/office/drawing/2014/main" id="{611EB7AF-041D-FDC4-EE0A-EFFA1770A807}"/>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sp>
          <p:nvSpPr>
            <p:cNvPr id="10" name="Arrow: Bent 9">
              <a:extLst>
                <a:ext uri="{FF2B5EF4-FFF2-40B4-BE49-F238E27FC236}">
                  <a16:creationId xmlns:a16="http://schemas.microsoft.com/office/drawing/2014/main" id="{B53D3531-5FD5-286B-444B-CC2D3D5CA58E}"/>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sp>
          <p:nvSpPr>
            <p:cNvPr id="24" name="Plus Sign 23">
              <a:extLst>
                <a:ext uri="{FF2B5EF4-FFF2-40B4-BE49-F238E27FC236}">
                  <a16:creationId xmlns:a16="http://schemas.microsoft.com/office/drawing/2014/main" id="{A694F966-291E-5A3F-FAC0-E56B900FF969}"/>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Circle: Hollow 24">
              <a:extLst>
                <a:ext uri="{FF2B5EF4-FFF2-40B4-BE49-F238E27FC236}">
                  <a16:creationId xmlns:a16="http://schemas.microsoft.com/office/drawing/2014/main" id="{B87EE958-3CC7-7ECF-76A1-578DA96617B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grpSp>
      <p:pic>
        <p:nvPicPr>
          <p:cNvPr id="27" name="Graphic 26" descr="Hourglass Finished with solid fill">
            <a:extLst>
              <a:ext uri="{FF2B5EF4-FFF2-40B4-BE49-F238E27FC236}">
                <a16:creationId xmlns:a16="http://schemas.microsoft.com/office/drawing/2014/main" id="{285987E7-1EBB-BCC7-DB72-28B2B4DBF6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64536" y="1701078"/>
            <a:ext cx="1643665" cy="1643665"/>
          </a:xfrm>
          <a:prstGeom prst="rect">
            <a:avLst/>
          </a:prstGeom>
        </p:spPr>
      </p:pic>
      <p:sp>
        <p:nvSpPr>
          <p:cNvPr id="4" name="Freeform: Shape 3">
            <a:extLst>
              <a:ext uri="{FF2B5EF4-FFF2-40B4-BE49-F238E27FC236}">
                <a16:creationId xmlns:a16="http://schemas.microsoft.com/office/drawing/2014/main" id="{42D4B998-CC04-3078-3102-7D21262FA36A}"/>
              </a:ext>
            </a:extLst>
          </p:cNvPr>
          <p:cNvSpPr/>
          <p:nvPr/>
        </p:nvSpPr>
        <p:spPr>
          <a:xfrm>
            <a:off x="9567639" y="2045288"/>
            <a:ext cx="460637" cy="95524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Oval 5">
            <a:extLst>
              <a:ext uri="{FF2B5EF4-FFF2-40B4-BE49-F238E27FC236}">
                <a16:creationId xmlns:a16="http://schemas.microsoft.com/office/drawing/2014/main" id="{B06170A9-D3E3-AE26-86B3-3D8131B25F40}"/>
              </a:ext>
            </a:extLst>
          </p:cNvPr>
          <p:cNvSpPr/>
          <p:nvPr/>
        </p:nvSpPr>
        <p:spPr>
          <a:xfrm>
            <a:off x="8978826" y="1655141"/>
            <a:ext cx="1643664" cy="1643664"/>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13" name="Straight Connector 12">
            <a:extLst>
              <a:ext uri="{FF2B5EF4-FFF2-40B4-BE49-F238E27FC236}">
                <a16:creationId xmlns:a16="http://schemas.microsoft.com/office/drawing/2014/main" id="{2745F070-DE79-0F15-5096-4BC0DE1CDB39}"/>
              </a:ext>
            </a:extLst>
          </p:cNvPr>
          <p:cNvCxnSpPr>
            <a:stCxn id="6" idx="7"/>
          </p:cNvCxnSpPr>
          <p:nvPr/>
        </p:nvCxnSpPr>
        <p:spPr>
          <a:xfrm flipH="1">
            <a:off x="9245600" y="1895850"/>
            <a:ext cx="1136181" cy="1191945"/>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018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A7D5AAE-87A6-DEF1-C89C-0AE97F7B0DD4}"/>
              </a:ext>
            </a:extLst>
          </p:cNvPr>
          <p:cNvSpPr/>
          <p:nvPr/>
        </p:nvSpPr>
        <p:spPr>
          <a:xfrm>
            <a:off x="5953125" y="1515653"/>
            <a:ext cx="4914900" cy="4627972"/>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ea typeface="Arial"/>
                <a:sym typeface="Arial"/>
              </a:rPr>
              <a:t>Repaso</a:t>
            </a:r>
            <a:endParaRPr lang="es-ES_tradnl"/>
          </a:p>
        </p:txBody>
      </p:sp>
      <p:sp>
        <p:nvSpPr>
          <p:cNvPr id="313" name="Google Shape;313;p6"/>
          <p:cNvSpPr txBox="1"/>
          <p:nvPr/>
        </p:nvSpPr>
        <p:spPr>
          <a:xfrm>
            <a:off x="1323975" y="1515653"/>
            <a:ext cx="4476750" cy="1056097"/>
          </a:xfrm>
          <a:prstGeom prst="rect">
            <a:avLst/>
          </a:prstGeom>
          <a:noFill/>
          <a:ln>
            <a:noFill/>
          </a:ln>
        </p:spPr>
        <p:txBody>
          <a:bodyPr spcFirstLastPara="1" wrap="square" lIns="91425" tIns="45700" rIns="91425" bIns="45700" anchor="ctr" anchorCtr="0">
            <a:noAutofit/>
          </a:bodyPr>
          <a:lstStyle/>
          <a:p>
            <a:pPr marL="0" marR="0" lvl="0" indent="0" rtl="0">
              <a:lnSpc>
                <a:spcPct val="90000"/>
              </a:lnSpc>
              <a:spcBef>
                <a:spcPts val="0"/>
              </a:spcBef>
              <a:spcAft>
                <a:spcPts val="0"/>
              </a:spcAft>
              <a:buClr>
                <a:srgbClr val="8C5F7A"/>
              </a:buClr>
              <a:buSzPts val="2400"/>
              <a:buFont typeface="Arial"/>
              <a:buNone/>
            </a:pPr>
            <a:r>
              <a:rPr lang="es-ES_tradnl" sz="2400" b="1">
                <a:latin typeface="Arial" panose="020B0604020202020204" pitchFamily="34" charset="0"/>
                <a:ea typeface="Arial"/>
                <a:cs typeface="Arial" panose="020B0604020202020204" pitchFamily="34" charset="0"/>
                <a:sym typeface="Arial"/>
              </a:rPr>
              <a:t>Hacer una presentación de 5 minutos sobre...</a:t>
            </a:r>
            <a:endParaRPr lang="es-ES_tradnl">
              <a:latin typeface="Arial" panose="020B0604020202020204" pitchFamily="34" charset="0"/>
              <a:cs typeface="Arial" panose="020B0604020202020204" pitchFamily="34" charset="0"/>
            </a:endParaRPr>
          </a:p>
        </p:txBody>
      </p:sp>
      <p:sp>
        <p:nvSpPr>
          <p:cNvPr id="314" name="Google Shape;314;p6"/>
          <p:cNvSpPr txBox="1"/>
          <p:nvPr/>
        </p:nvSpPr>
        <p:spPr>
          <a:xfrm>
            <a:off x="6577013" y="1650128"/>
            <a:ext cx="4183508" cy="4493497"/>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s-ES_tradnl" sz="2200" b="1">
                <a:solidFill>
                  <a:schemeClr val="dk1"/>
                </a:solidFill>
                <a:latin typeface="Arial" panose="020B0604020202020204" pitchFamily="34" charset="0"/>
                <a:ea typeface="Arial"/>
                <a:cs typeface="Arial" panose="020B0604020202020204" pitchFamily="34" charset="0"/>
                <a:sym typeface="Arial"/>
              </a:rPr>
              <a:t>GRUPO 1</a:t>
            </a:r>
          </a:p>
          <a:p>
            <a:r>
              <a:rPr lang="es-ES_tradnl" sz="2200">
                <a:solidFill>
                  <a:schemeClr val="dk1"/>
                </a:solidFill>
                <a:latin typeface="Arial" panose="020B0604020202020204" pitchFamily="34" charset="0"/>
                <a:cs typeface="Arial" panose="020B0604020202020204" pitchFamily="34" charset="0"/>
                <a:sym typeface="Arial"/>
              </a:rPr>
              <a:t>Definir la salud mental y explicar las distintas necesidades de SMAPS </a:t>
            </a:r>
          </a:p>
          <a:p>
            <a:pPr marL="0" marR="0" lvl="0" indent="0" rtl="0">
              <a:spcBef>
                <a:spcPts val="0"/>
              </a:spcBef>
              <a:spcAft>
                <a:spcPts val="0"/>
              </a:spcAft>
              <a:buNone/>
            </a:pPr>
            <a:endParaRPr lang="es-ES_tradnl" sz="2200" b="1">
              <a:solidFill>
                <a:schemeClr val="dk1"/>
              </a:solidFill>
              <a:latin typeface="Arial" panose="020B0604020202020204" pitchFamily="34" charset="0"/>
              <a:ea typeface="Arial"/>
              <a:cs typeface="Arial" panose="020B0604020202020204" pitchFamily="34" charset="0"/>
              <a:sym typeface="Arial"/>
            </a:endParaRPr>
          </a:p>
          <a:p>
            <a:pPr marL="0" marR="0" lvl="0" indent="0" rtl="0">
              <a:spcBef>
                <a:spcPts val="0"/>
              </a:spcBef>
              <a:spcAft>
                <a:spcPts val="0"/>
              </a:spcAft>
              <a:buNone/>
            </a:pPr>
            <a:r>
              <a:rPr lang="es-ES_tradnl" sz="2200" b="1">
                <a:solidFill>
                  <a:schemeClr val="dk1"/>
                </a:solidFill>
                <a:latin typeface="Arial" panose="020B0604020202020204" pitchFamily="34" charset="0"/>
                <a:ea typeface="Arial"/>
                <a:cs typeface="Arial" panose="020B0604020202020204" pitchFamily="34" charset="0"/>
                <a:sym typeface="Arial"/>
              </a:rPr>
              <a:t>GRUPO 2</a:t>
            </a:r>
            <a:endParaRPr lang="es-ES_tradnl" sz="2200">
              <a:solidFill>
                <a:schemeClr val="dk1"/>
              </a:solidFill>
              <a:latin typeface="Arial" panose="020B0604020202020204" pitchFamily="34" charset="0"/>
              <a:cs typeface="Arial" panose="020B0604020202020204" pitchFamily="34" charset="0"/>
            </a:endParaRPr>
          </a:p>
          <a:p>
            <a:pPr marL="0" marR="0" lvl="0" indent="0" rtl="0">
              <a:spcBef>
                <a:spcPts val="0"/>
              </a:spcBef>
              <a:spcAft>
                <a:spcPts val="0"/>
              </a:spcAft>
              <a:buNone/>
            </a:pPr>
            <a:r>
              <a:rPr lang="es-ES_tradnl" sz="2200">
                <a:solidFill>
                  <a:schemeClr val="dk1"/>
                </a:solidFill>
                <a:latin typeface="Arial" panose="020B0604020202020204" pitchFamily="34" charset="0"/>
                <a:ea typeface="Arial"/>
                <a:cs typeface="Arial" panose="020B0604020202020204" pitchFamily="34" charset="0"/>
                <a:sym typeface="Arial"/>
              </a:rPr>
              <a:t>Indicar los posibles signos de que un/a menor está sufriendo angustia</a:t>
            </a:r>
          </a:p>
          <a:p>
            <a:pPr marL="0" marR="0" lvl="0" indent="0" rtl="0">
              <a:spcBef>
                <a:spcPts val="0"/>
              </a:spcBef>
              <a:spcAft>
                <a:spcPts val="0"/>
              </a:spcAft>
              <a:buNone/>
            </a:pPr>
            <a:endParaRPr lang="es-ES_tradnl" sz="2200" b="1">
              <a:solidFill>
                <a:schemeClr val="dk1"/>
              </a:solidFill>
              <a:latin typeface="Arial" panose="020B0604020202020204" pitchFamily="34" charset="0"/>
              <a:ea typeface="Arial"/>
              <a:cs typeface="Arial" panose="020B0604020202020204" pitchFamily="34" charset="0"/>
              <a:sym typeface="Arial"/>
            </a:endParaRPr>
          </a:p>
          <a:p>
            <a:pPr marL="0" marR="0" lvl="0" indent="0" rtl="0">
              <a:spcBef>
                <a:spcPts val="0"/>
              </a:spcBef>
              <a:spcAft>
                <a:spcPts val="0"/>
              </a:spcAft>
              <a:buNone/>
            </a:pPr>
            <a:r>
              <a:rPr lang="es-ES_tradnl" sz="2200" b="1">
                <a:solidFill>
                  <a:schemeClr val="dk1"/>
                </a:solidFill>
                <a:latin typeface="Arial" panose="020B0604020202020204" pitchFamily="34" charset="0"/>
                <a:ea typeface="Arial"/>
                <a:cs typeface="Arial" panose="020B0604020202020204" pitchFamily="34" charset="0"/>
                <a:sym typeface="Arial"/>
              </a:rPr>
              <a:t>GRUPO 3</a:t>
            </a:r>
            <a:endParaRPr lang="es-ES_tradnl" sz="2200">
              <a:solidFill>
                <a:schemeClr val="dk1"/>
              </a:solidFill>
              <a:latin typeface="Arial" panose="020B0604020202020204" pitchFamily="34" charset="0"/>
              <a:cs typeface="Arial" panose="020B0604020202020204" pitchFamily="34" charset="0"/>
            </a:endParaRPr>
          </a:p>
          <a:p>
            <a:r>
              <a:rPr lang="es-ES_tradnl" sz="2200">
                <a:solidFill>
                  <a:schemeClr val="dk1"/>
                </a:solidFill>
                <a:latin typeface="Arial" panose="020B0604020202020204" pitchFamily="34" charset="0"/>
                <a:ea typeface="Arial"/>
                <a:cs typeface="Arial" panose="020B0604020202020204" pitchFamily="34" charset="0"/>
                <a:sym typeface="Arial"/>
              </a:rPr>
              <a:t>Describir las competencias clave en SMAPS</a:t>
            </a:r>
          </a:p>
        </p:txBody>
      </p:sp>
      <p:pic>
        <p:nvPicPr>
          <p:cNvPr id="6" name="Graphic 5" descr="Teacher with solid fill">
            <a:extLst>
              <a:ext uri="{FF2B5EF4-FFF2-40B4-BE49-F238E27FC236}">
                <a16:creationId xmlns:a16="http://schemas.microsoft.com/office/drawing/2014/main" id="{2C92FED3-C512-87E5-0ADD-7A28E6C5BF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31479" y="2111330"/>
            <a:ext cx="3426271" cy="3426271"/>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DDE3980-5DAB-055B-9252-D05928E3E63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41263090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normAutofit fontScale="90000"/>
          </a:bodyPr>
          <a:lstStyle/>
          <a:p>
            <a:r>
              <a:rPr lang="es-ES_tradnl"/>
              <a:t>Cuidados alternativos en situaciones de emergencia: modalidad de acogida temporal</a:t>
            </a:r>
          </a:p>
        </p:txBody>
      </p:sp>
      <p:sp>
        <p:nvSpPr>
          <p:cNvPr id="4" name="Rectangle: Rounded Corners 3">
            <a:extLst>
              <a:ext uri="{FF2B5EF4-FFF2-40B4-BE49-F238E27FC236}">
                <a16:creationId xmlns:a16="http://schemas.microsoft.com/office/drawing/2014/main" id="{30F008EB-8176-514A-DAF5-2CD792FCAD12}"/>
              </a:ext>
            </a:extLst>
          </p:cNvPr>
          <p:cNvSpPr/>
          <p:nvPr/>
        </p:nvSpPr>
        <p:spPr>
          <a:xfrm>
            <a:off x="3385693" y="1972783"/>
            <a:ext cx="7780538" cy="71961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2"/>
            <a:r>
              <a:rPr lang="es-ES_tradnl" sz="2200" b="1">
                <a:solidFill>
                  <a:schemeClr val="tx1"/>
                </a:solidFill>
                <a:latin typeface="Arial" panose="020B0604020202020204" pitchFamily="34" charset="0"/>
                <a:cs typeface="Arial" panose="020B0604020202020204" pitchFamily="34" charset="0"/>
              </a:rPr>
              <a:t>MODALIDAD DE ACOGIDA TEMPORAL</a:t>
            </a:r>
          </a:p>
        </p:txBody>
      </p:sp>
      <p:pic>
        <p:nvPicPr>
          <p:cNvPr id="7" name="Picture 6">
            <a:extLst>
              <a:ext uri="{FF2B5EF4-FFF2-40B4-BE49-F238E27FC236}">
                <a16:creationId xmlns:a16="http://schemas.microsoft.com/office/drawing/2014/main" id="{64213742-384A-1297-EEC9-A8C1C4C070A0}"/>
              </a:ext>
            </a:extLst>
          </p:cNvPr>
          <p:cNvPicPr>
            <a:picLocks noChangeAspect="1"/>
          </p:cNvPicPr>
          <p:nvPr/>
        </p:nvPicPr>
        <p:blipFill>
          <a:blip r:embed="rId3"/>
          <a:stretch>
            <a:fillRect/>
          </a:stretch>
        </p:blipFill>
        <p:spPr>
          <a:xfrm>
            <a:off x="1141664" y="1758223"/>
            <a:ext cx="2653603" cy="3747743"/>
          </a:xfrm>
          <a:prstGeom prst="rect">
            <a:avLst/>
          </a:prstGeom>
          <a:ln>
            <a:solidFill>
              <a:schemeClr val="accent4">
                <a:lumMod val="75000"/>
              </a:schemeClr>
            </a:solidFill>
          </a:ln>
        </p:spPr>
      </p:pic>
      <p:sp>
        <p:nvSpPr>
          <p:cNvPr id="5" name="TextBox 4">
            <a:extLst>
              <a:ext uri="{FF2B5EF4-FFF2-40B4-BE49-F238E27FC236}">
                <a16:creationId xmlns:a16="http://schemas.microsoft.com/office/drawing/2014/main" id="{5BD77712-B41E-93C5-74AC-B8110BAA4A63}"/>
              </a:ext>
            </a:extLst>
          </p:cNvPr>
          <p:cNvSpPr txBox="1"/>
          <p:nvPr/>
        </p:nvSpPr>
        <p:spPr>
          <a:xfrm>
            <a:off x="4435230" y="5715925"/>
            <a:ext cx="6096000" cy="523220"/>
          </a:xfrm>
          <a:prstGeom prst="rect">
            <a:avLst/>
          </a:prstGeom>
          <a:noFill/>
        </p:spPr>
        <p:txBody>
          <a:bodyPr wrap="square">
            <a:spAutoFit/>
          </a:bodyPr>
          <a:lstStyle/>
          <a:p>
            <a:r>
              <a:rPr lang="es-ES_tradnl" sz="1400" b="0" i="1" dirty="0">
                <a:solidFill>
                  <a:schemeClr val="accent4">
                    <a:lumMod val="75000"/>
                  </a:schemeClr>
                </a:solidFill>
                <a:effectLst/>
                <a:latin typeface="Arial" panose="020B0604020202020204" pitchFamily="34" charset="0"/>
                <a:cs typeface="Arial" panose="020B0604020202020204" pitchFamily="34" charset="0"/>
              </a:rPr>
              <a:t>Fuente: </a:t>
            </a:r>
            <a:r>
              <a:rPr lang="es-ES_tradnl" sz="1400" b="0" i="1" dirty="0" err="1">
                <a:solidFill>
                  <a:schemeClr val="accent4">
                    <a:lumMod val="75000"/>
                  </a:schemeClr>
                </a:solidFill>
                <a:effectLst/>
                <a:latin typeface="Arial" panose="020B0604020202020204" pitchFamily="34" charset="0"/>
                <a:cs typeface="Arial" panose="020B0604020202020204" pitchFamily="34" charset="0"/>
              </a:rPr>
              <a:t>Save</a:t>
            </a:r>
            <a:r>
              <a:rPr lang="es-ES_tradnl" sz="1400" b="0" i="1" dirty="0">
                <a:solidFill>
                  <a:schemeClr val="accent4">
                    <a:lumMod val="75000"/>
                  </a:schemeClr>
                </a:solidFill>
                <a:effectLst/>
                <a:latin typeface="Arial" panose="020B0604020202020204" pitchFamily="34" charset="0"/>
                <a:cs typeface="Arial" panose="020B0604020202020204" pitchFamily="34" charset="0"/>
              </a:rPr>
              <a:t> </a:t>
            </a:r>
            <a:r>
              <a:rPr lang="es-ES_tradnl" sz="1400" b="0" i="1" dirty="0" err="1">
                <a:solidFill>
                  <a:schemeClr val="accent4">
                    <a:lumMod val="75000"/>
                  </a:schemeClr>
                </a:solidFill>
                <a:effectLst/>
                <a:latin typeface="Arial" panose="020B0604020202020204" pitchFamily="34" charset="0"/>
                <a:cs typeface="Arial" panose="020B0604020202020204" pitchFamily="34" charset="0"/>
              </a:rPr>
              <a:t>the</a:t>
            </a:r>
            <a:r>
              <a:rPr lang="es-ES_tradnl" sz="1400" b="0" i="1" dirty="0">
                <a:solidFill>
                  <a:schemeClr val="accent4">
                    <a:lumMod val="75000"/>
                  </a:schemeClr>
                </a:solidFill>
                <a:effectLst/>
                <a:latin typeface="Arial" panose="020B0604020202020204" pitchFamily="34" charset="0"/>
                <a:cs typeface="Arial" panose="020B0604020202020204" pitchFamily="34" charset="0"/>
              </a:rPr>
              <a:t> </a:t>
            </a:r>
            <a:r>
              <a:rPr lang="es-ES_tradnl" sz="1400" b="0" i="1" dirty="0" err="1">
                <a:solidFill>
                  <a:schemeClr val="accent4">
                    <a:lumMod val="75000"/>
                  </a:schemeClr>
                </a:solidFill>
                <a:effectLst/>
                <a:latin typeface="Arial" panose="020B0604020202020204" pitchFamily="34" charset="0"/>
                <a:cs typeface="Arial" panose="020B0604020202020204" pitchFamily="34" charset="0"/>
              </a:rPr>
              <a:t>Children</a:t>
            </a:r>
            <a:r>
              <a:rPr lang="es-ES_tradnl" sz="1400" b="0" i="1" dirty="0">
                <a:solidFill>
                  <a:schemeClr val="accent4">
                    <a:lumMod val="75000"/>
                  </a:schemeClr>
                </a:solidFill>
                <a:effectLst/>
                <a:latin typeface="Arial" panose="020B0604020202020204" pitchFamily="34" charset="0"/>
                <a:cs typeface="Arial" panose="020B0604020202020204" pitchFamily="34" charset="0"/>
              </a:rPr>
              <a:t> (2013). Conjunto de herramientas sobre cuidados alternativos en situaciones de emergencia.</a:t>
            </a:r>
            <a:endParaRPr lang="es-ES_tradnl" sz="1400" i="1" dirty="0">
              <a:solidFill>
                <a:schemeClr val="accent4">
                  <a:lumMod val="75000"/>
                </a:schemeClr>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0112B9C-2210-590B-7BD7-213AB33F2656}"/>
              </a:ext>
            </a:extLst>
          </p:cNvPr>
          <p:cNvSpPr txBox="1"/>
          <p:nvPr/>
        </p:nvSpPr>
        <p:spPr>
          <a:xfrm>
            <a:off x="4435230" y="3050001"/>
            <a:ext cx="6731000" cy="2308324"/>
          </a:xfrm>
          <a:prstGeom prst="rect">
            <a:avLst/>
          </a:prstGeom>
          <a:noFill/>
        </p:spPr>
        <p:txBody>
          <a:bodyPr wrap="square">
            <a:spAutoFit/>
          </a:bodyPr>
          <a:lstStyle/>
          <a:p>
            <a:r>
              <a:rPr lang="es-ES_tradnl" dirty="0">
                <a:solidFill>
                  <a:schemeClr val="tx1"/>
                </a:solidFill>
                <a:latin typeface="Arial" panose="020B0604020202020204" pitchFamily="34" charset="0"/>
                <a:cs typeface="Arial" panose="020B0604020202020204" pitchFamily="34" charset="0"/>
              </a:rPr>
              <a:t>“La modalidad de acogida temporal se define como la acogida alternativa de carácter temporal por un plazo máximo de 12 semanas. </a:t>
            </a:r>
            <a:r>
              <a:rPr lang="es-ES_tradnl" dirty="0">
                <a:latin typeface="Arial" panose="020B0604020202020204" pitchFamily="34" charset="0"/>
                <a:cs typeface="Arial" panose="020B0604020202020204" pitchFamily="34" charset="0"/>
              </a:rPr>
              <a:t>La </a:t>
            </a:r>
            <a:r>
              <a:rPr lang="es-ES_tradnl" dirty="0">
                <a:solidFill>
                  <a:schemeClr val="tx1"/>
                </a:solidFill>
                <a:latin typeface="Arial" panose="020B0604020202020204" pitchFamily="34" charset="0"/>
                <a:cs typeface="Arial" panose="020B0604020202020204" pitchFamily="34" charset="0"/>
              </a:rPr>
              <a:t>acogida puede ser formal o informal. El/la menor puede estar con familiares o cuidadores temporales o en modalidad de acogida residencial (p. ej., en un centro de acogida provisional). Cuando hayan transcurrido las </a:t>
            </a:r>
            <a:r>
              <a:rPr lang="es-ES_tradnl" dirty="0">
                <a:latin typeface="Arial" panose="020B0604020202020204" pitchFamily="34" charset="0"/>
                <a:cs typeface="Arial" panose="020B0604020202020204" pitchFamily="34" charset="0"/>
              </a:rPr>
              <a:t>12 semanas y </a:t>
            </a:r>
            <a:r>
              <a:rPr lang="es-ES_tradnl" dirty="0">
                <a:solidFill>
                  <a:schemeClr val="tx1"/>
                </a:solidFill>
                <a:latin typeface="Arial" panose="020B0604020202020204" pitchFamily="34" charset="0"/>
                <a:cs typeface="Arial" panose="020B0604020202020204" pitchFamily="34" charset="0"/>
              </a:rPr>
              <a:t>se realice la revisión inicial, la acogida pasará a denominarse “acogida de larga duración”.</a:t>
            </a:r>
          </a:p>
        </p:txBody>
      </p:sp>
    </p:spTree>
    <p:extLst>
      <p:ext uri="{BB962C8B-B14F-4D97-AF65-F5344CB8AC3E}">
        <p14:creationId xmlns:p14="http://schemas.microsoft.com/office/powerpoint/2010/main" val="398719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9C6C7B7E-0B12-9A4B-1554-4B7F92032840}"/>
              </a:ext>
            </a:extLst>
          </p:cNvPr>
          <p:cNvGrpSpPr/>
          <p:nvPr/>
        </p:nvGrpSpPr>
        <p:grpSpPr>
          <a:xfrm>
            <a:off x="1608333" y="1757007"/>
            <a:ext cx="1470823" cy="1318453"/>
            <a:chOff x="6753502" y="4766094"/>
            <a:chExt cx="1164705" cy="1044047"/>
          </a:xfrm>
          <a:solidFill>
            <a:schemeClr val="accent4">
              <a:lumMod val="40000"/>
              <a:lumOff val="60000"/>
            </a:schemeClr>
          </a:solidFill>
        </p:grpSpPr>
        <p:grpSp>
          <p:nvGrpSpPr>
            <p:cNvPr id="84" name="Group 83">
              <a:extLst>
                <a:ext uri="{FF2B5EF4-FFF2-40B4-BE49-F238E27FC236}">
                  <a16:creationId xmlns:a16="http://schemas.microsoft.com/office/drawing/2014/main" id="{71CEC66D-B2C2-E222-F2FC-8AA99BB3DC1B}"/>
                </a:ext>
              </a:extLst>
            </p:cNvPr>
            <p:cNvGrpSpPr/>
            <p:nvPr/>
          </p:nvGrpSpPr>
          <p:grpSpPr>
            <a:xfrm>
              <a:off x="6753502" y="5024349"/>
              <a:ext cx="500332" cy="459236"/>
              <a:chOff x="6376458" y="4851543"/>
              <a:chExt cx="774687" cy="711057"/>
            </a:xfrm>
            <a:grpFill/>
          </p:grpSpPr>
          <p:sp>
            <p:nvSpPr>
              <p:cNvPr id="91" name="Trapezoid 90">
                <a:extLst>
                  <a:ext uri="{FF2B5EF4-FFF2-40B4-BE49-F238E27FC236}">
                    <a16:creationId xmlns:a16="http://schemas.microsoft.com/office/drawing/2014/main" id="{F09EF6D7-EB70-EB92-69EA-9291143B800B}"/>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2" name="Rectangle 91">
                <a:extLst>
                  <a:ext uri="{FF2B5EF4-FFF2-40B4-BE49-F238E27FC236}">
                    <a16:creationId xmlns:a16="http://schemas.microsoft.com/office/drawing/2014/main" id="{590E26F9-8E46-FC20-0A27-283A8F09D34A}"/>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85" name="Group 84">
              <a:extLst>
                <a:ext uri="{FF2B5EF4-FFF2-40B4-BE49-F238E27FC236}">
                  <a16:creationId xmlns:a16="http://schemas.microsoft.com/office/drawing/2014/main" id="{3A75A78F-A5EA-3D37-5F00-004B445E6A4C}"/>
                </a:ext>
              </a:extLst>
            </p:cNvPr>
            <p:cNvGrpSpPr/>
            <p:nvPr/>
          </p:nvGrpSpPr>
          <p:grpSpPr>
            <a:xfrm>
              <a:off x="7300192" y="4766094"/>
              <a:ext cx="500332" cy="459236"/>
              <a:chOff x="6376458" y="4851543"/>
              <a:chExt cx="774687" cy="711057"/>
            </a:xfrm>
            <a:grpFill/>
          </p:grpSpPr>
          <p:sp>
            <p:nvSpPr>
              <p:cNvPr id="89" name="Trapezoid 88">
                <a:extLst>
                  <a:ext uri="{FF2B5EF4-FFF2-40B4-BE49-F238E27FC236}">
                    <a16:creationId xmlns:a16="http://schemas.microsoft.com/office/drawing/2014/main" id="{4CF36447-A7B1-AD2B-D14F-C5FBA0EFBCD3}"/>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0" name="Rectangle 89">
                <a:extLst>
                  <a:ext uri="{FF2B5EF4-FFF2-40B4-BE49-F238E27FC236}">
                    <a16:creationId xmlns:a16="http://schemas.microsoft.com/office/drawing/2014/main" id="{0CDE919B-63A7-CA86-DB0C-202FB8273C0F}"/>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86" name="Group 85">
              <a:extLst>
                <a:ext uri="{FF2B5EF4-FFF2-40B4-BE49-F238E27FC236}">
                  <a16:creationId xmlns:a16="http://schemas.microsoft.com/office/drawing/2014/main" id="{37F17FFE-A457-73BA-569C-6DB5119C188A}"/>
                </a:ext>
              </a:extLst>
            </p:cNvPr>
            <p:cNvGrpSpPr/>
            <p:nvPr/>
          </p:nvGrpSpPr>
          <p:grpSpPr>
            <a:xfrm>
              <a:off x="7417875" y="5350905"/>
              <a:ext cx="500332" cy="459236"/>
              <a:chOff x="6376458" y="4851543"/>
              <a:chExt cx="774687" cy="711057"/>
            </a:xfrm>
            <a:grpFill/>
          </p:grpSpPr>
          <p:sp>
            <p:nvSpPr>
              <p:cNvPr id="87" name="Trapezoid 86">
                <a:extLst>
                  <a:ext uri="{FF2B5EF4-FFF2-40B4-BE49-F238E27FC236}">
                    <a16:creationId xmlns:a16="http://schemas.microsoft.com/office/drawing/2014/main" id="{29340FFA-480D-0C4A-676E-1A89609DC0BD}"/>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8" name="Rectangle 87">
                <a:extLst>
                  <a:ext uri="{FF2B5EF4-FFF2-40B4-BE49-F238E27FC236}">
                    <a16:creationId xmlns:a16="http://schemas.microsoft.com/office/drawing/2014/main" id="{6EC11199-7FF2-8F5A-6059-60075456206D}"/>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46" name="Rectangle: Rounded Corners 45">
            <a:extLst>
              <a:ext uri="{FF2B5EF4-FFF2-40B4-BE49-F238E27FC236}">
                <a16:creationId xmlns:a16="http://schemas.microsoft.com/office/drawing/2014/main" id="{561AAC1C-42FF-9257-2BAE-103085A66CA1}"/>
              </a:ext>
            </a:extLst>
          </p:cNvPr>
          <p:cNvSpPr/>
          <p:nvPr/>
        </p:nvSpPr>
        <p:spPr>
          <a:xfrm>
            <a:off x="1009650" y="5163424"/>
            <a:ext cx="7551054" cy="108081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bg1"/>
                </a:solidFill>
                <a:latin typeface="Arial" panose="020B0604020202020204" pitchFamily="34" charset="0"/>
                <a:cs typeface="Arial" panose="020B0604020202020204" pitchFamily="34" charset="0"/>
              </a:rPr>
              <a:t>Las m</a:t>
            </a:r>
            <a:r>
              <a:rPr lang="es-ES_tradnl" sz="1800" dirty="0">
                <a:solidFill>
                  <a:schemeClr val="bg1"/>
                </a:solidFill>
                <a:latin typeface="Arial" panose="020B0604020202020204" pitchFamily="34" charset="0"/>
                <a:cs typeface="Arial" panose="020B0604020202020204" pitchFamily="34" charset="0"/>
              </a:rPr>
              <a:t>odalidades de acogida </a:t>
            </a:r>
            <a:r>
              <a:rPr lang="es-ES_tradnl" dirty="0">
                <a:solidFill>
                  <a:schemeClr val="bg1"/>
                </a:solidFill>
                <a:latin typeface="Arial" panose="020B0604020202020204" pitchFamily="34" charset="0"/>
                <a:cs typeface="Arial" panose="020B0604020202020204" pitchFamily="34" charset="0"/>
              </a:rPr>
              <a:t>de tipo familiar y comunitario son siempre prioritarias</a:t>
            </a:r>
            <a:endParaRPr lang="es-ES_tradnl" sz="1800" dirty="0">
              <a:solidFill>
                <a:schemeClr val="bg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6D708753-0F55-5577-A504-D6455C136957}"/>
              </a:ext>
            </a:extLst>
          </p:cNvPr>
          <p:cNvSpPr>
            <a:spLocks noGrp="1"/>
          </p:cNvSpPr>
          <p:nvPr>
            <p:ph type="title"/>
          </p:nvPr>
        </p:nvSpPr>
        <p:spPr/>
        <p:txBody>
          <a:bodyPr>
            <a:normAutofit/>
          </a:bodyPr>
          <a:lstStyle/>
          <a:p>
            <a:r>
              <a:rPr lang="es-ES_tradnl"/>
              <a:t>Tipos de modalidad de acogida temporal</a:t>
            </a:r>
          </a:p>
        </p:txBody>
      </p:sp>
      <p:sp>
        <p:nvSpPr>
          <p:cNvPr id="6" name="TextBox 5">
            <a:extLst>
              <a:ext uri="{FF2B5EF4-FFF2-40B4-BE49-F238E27FC236}">
                <a16:creationId xmlns:a16="http://schemas.microsoft.com/office/drawing/2014/main" id="{452A881D-CA72-9E95-191B-0C09359A9DD3}"/>
              </a:ext>
            </a:extLst>
          </p:cNvPr>
          <p:cNvSpPr txBox="1"/>
          <p:nvPr/>
        </p:nvSpPr>
        <p:spPr>
          <a:xfrm>
            <a:off x="9049637" y="3497400"/>
            <a:ext cx="2114550" cy="1200329"/>
          </a:xfrm>
          <a:prstGeom prst="rect">
            <a:avLst/>
          </a:prstGeom>
          <a:noFill/>
        </p:spPr>
        <p:txBody>
          <a:bodyPr wrap="square" rtlCol="0">
            <a:spAutoFit/>
          </a:bodyPr>
          <a:lstStyle/>
          <a:p>
            <a:pPr algn="ctr"/>
            <a:r>
              <a:rPr lang="es-ES_tradnl" dirty="0">
                <a:latin typeface="Arial" panose="020B0604020202020204" pitchFamily="34" charset="0"/>
                <a:cs typeface="Arial" panose="020B0604020202020204" pitchFamily="34" charset="0"/>
              </a:rPr>
              <a:t>Centros de atención de urgencia y casas seguras</a:t>
            </a:r>
          </a:p>
        </p:txBody>
      </p:sp>
      <p:pic>
        <p:nvPicPr>
          <p:cNvPr id="8" name="Graphic 7" descr="Schoolhouse with solid fill">
            <a:extLst>
              <a:ext uri="{FF2B5EF4-FFF2-40B4-BE49-F238E27FC236}">
                <a16:creationId xmlns:a16="http://schemas.microsoft.com/office/drawing/2014/main" id="{37264E7B-7862-62DD-7FEA-CF04E62851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33281" y="1438248"/>
            <a:ext cx="2114550" cy="2114550"/>
          </a:xfrm>
          <a:prstGeom prst="rect">
            <a:avLst/>
          </a:prstGeom>
        </p:spPr>
      </p:pic>
      <p:sp>
        <p:nvSpPr>
          <p:cNvPr id="23" name="TextBox 22">
            <a:extLst>
              <a:ext uri="{FF2B5EF4-FFF2-40B4-BE49-F238E27FC236}">
                <a16:creationId xmlns:a16="http://schemas.microsoft.com/office/drawing/2014/main" id="{78D4541F-FE18-BBED-80AA-0FDB76C25195}"/>
              </a:ext>
            </a:extLst>
          </p:cNvPr>
          <p:cNvSpPr txBox="1"/>
          <p:nvPr/>
        </p:nvSpPr>
        <p:spPr>
          <a:xfrm>
            <a:off x="4398946" y="3552798"/>
            <a:ext cx="1927251" cy="923330"/>
          </a:xfrm>
          <a:prstGeom prst="rect">
            <a:avLst/>
          </a:prstGeom>
          <a:noFill/>
        </p:spPr>
        <p:txBody>
          <a:bodyPr wrap="square" rtlCol="0">
            <a:spAutoFit/>
          </a:bodyPr>
          <a:lstStyle/>
          <a:p>
            <a:pPr algn="ctr"/>
            <a:r>
              <a:rPr lang="es-ES_tradnl" dirty="0">
                <a:latin typeface="Arial" panose="020B0604020202020204" pitchFamily="34" charset="0"/>
                <a:cs typeface="Arial" panose="020B0604020202020204" pitchFamily="34" charset="0"/>
              </a:rPr>
              <a:t>Modalidad de acogida familiar temporal</a:t>
            </a:r>
          </a:p>
        </p:txBody>
      </p:sp>
      <p:sp>
        <p:nvSpPr>
          <p:cNvPr id="25" name="TextBox 24">
            <a:extLst>
              <a:ext uri="{FF2B5EF4-FFF2-40B4-BE49-F238E27FC236}">
                <a16:creationId xmlns:a16="http://schemas.microsoft.com/office/drawing/2014/main" id="{B25D775A-09C8-5E25-A2A5-5169643EE9F5}"/>
              </a:ext>
            </a:extLst>
          </p:cNvPr>
          <p:cNvSpPr txBox="1"/>
          <p:nvPr/>
        </p:nvSpPr>
        <p:spPr>
          <a:xfrm>
            <a:off x="867951" y="3531504"/>
            <a:ext cx="3372940" cy="1200329"/>
          </a:xfrm>
          <a:prstGeom prst="rect">
            <a:avLst/>
          </a:prstGeom>
          <a:noFill/>
        </p:spPr>
        <p:txBody>
          <a:bodyPr wrap="square">
            <a:spAutoFit/>
          </a:bodyPr>
          <a:lstStyle/>
          <a:p>
            <a:pPr algn="ctr"/>
            <a:r>
              <a:rPr lang="es-ES_tradnl" dirty="0">
                <a:latin typeface="Arial" panose="020B0604020202020204" pitchFamily="34" charset="0"/>
                <a:cs typeface="Arial" panose="020B0604020202020204" pitchFamily="34" charset="0"/>
              </a:rPr>
              <a:t>Acogida por parte del núcleo familiar extenso, vecinos/as o amigos/as de la familia que conozcan al menor</a:t>
            </a:r>
          </a:p>
        </p:txBody>
      </p:sp>
      <p:sp>
        <p:nvSpPr>
          <p:cNvPr id="35" name="TextBox 34">
            <a:extLst>
              <a:ext uri="{FF2B5EF4-FFF2-40B4-BE49-F238E27FC236}">
                <a16:creationId xmlns:a16="http://schemas.microsoft.com/office/drawing/2014/main" id="{746821F3-65F9-58F9-A48E-31F75165EAA7}"/>
              </a:ext>
            </a:extLst>
          </p:cNvPr>
          <p:cNvSpPr txBox="1"/>
          <p:nvPr/>
        </p:nvSpPr>
        <p:spPr>
          <a:xfrm>
            <a:off x="6642307" y="3459586"/>
            <a:ext cx="1927250" cy="1477328"/>
          </a:xfrm>
          <a:prstGeom prst="rect">
            <a:avLst/>
          </a:prstGeom>
          <a:noFill/>
        </p:spPr>
        <p:txBody>
          <a:bodyPr wrap="square" rtlCol="0">
            <a:spAutoFit/>
          </a:bodyPr>
          <a:lstStyle/>
          <a:p>
            <a:pPr algn="ctr"/>
            <a:r>
              <a:rPr lang="es-ES_tradnl">
                <a:latin typeface="Arial" panose="020B0604020202020204" pitchFamily="34" charset="0"/>
                <a:cs typeface="Arial" panose="020B0604020202020204" pitchFamily="34" charset="0"/>
              </a:rPr>
              <a:t>Modalidad de acogida en grupos pequeños dentro de la comunidad</a:t>
            </a:r>
          </a:p>
        </p:txBody>
      </p:sp>
      <p:sp>
        <p:nvSpPr>
          <p:cNvPr id="47" name="Rectangle: Rounded Corners 46">
            <a:extLst>
              <a:ext uri="{FF2B5EF4-FFF2-40B4-BE49-F238E27FC236}">
                <a16:creationId xmlns:a16="http://schemas.microsoft.com/office/drawing/2014/main" id="{265C97B7-FC6F-C5EA-1C82-21100C515839}"/>
              </a:ext>
            </a:extLst>
          </p:cNvPr>
          <p:cNvSpPr/>
          <p:nvPr/>
        </p:nvSpPr>
        <p:spPr>
          <a:xfrm>
            <a:off x="8896350" y="5029200"/>
            <a:ext cx="2562225" cy="1080816"/>
          </a:xfrm>
          <a:prstGeom prst="round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latin typeface="Arial" panose="020B0604020202020204" pitchFamily="34" charset="0"/>
                <a:cs typeface="Arial" panose="020B0604020202020204" pitchFamily="34" charset="0"/>
              </a:rPr>
              <a:t>La acogida en centros residenciales debe ser temporal y limitada</a:t>
            </a:r>
          </a:p>
        </p:txBody>
      </p:sp>
      <p:grpSp>
        <p:nvGrpSpPr>
          <p:cNvPr id="50" name="Group 49">
            <a:extLst>
              <a:ext uri="{FF2B5EF4-FFF2-40B4-BE49-F238E27FC236}">
                <a16:creationId xmlns:a16="http://schemas.microsoft.com/office/drawing/2014/main" id="{4D89040F-A26B-A93C-4FB2-0F5C0D0D7FD5}"/>
              </a:ext>
            </a:extLst>
          </p:cNvPr>
          <p:cNvGrpSpPr/>
          <p:nvPr/>
        </p:nvGrpSpPr>
        <p:grpSpPr>
          <a:xfrm>
            <a:off x="4701952" y="1899921"/>
            <a:ext cx="1291368" cy="1459784"/>
            <a:chOff x="4354757" y="1735599"/>
            <a:chExt cx="1066174" cy="1205221"/>
          </a:xfrm>
          <a:solidFill>
            <a:schemeClr val="accent4">
              <a:lumMod val="75000"/>
            </a:schemeClr>
          </a:solidFill>
        </p:grpSpPr>
        <p:grpSp>
          <p:nvGrpSpPr>
            <p:cNvPr id="3" name="Group 2">
              <a:extLst>
                <a:ext uri="{FF2B5EF4-FFF2-40B4-BE49-F238E27FC236}">
                  <a16:creationId xmlns:a16="http://schemas.microsoft.com/office/drawing/2014/main" id="{AE66BF0D-C298-925C-6455-F3211570E7CF}"/>
                </a:ext>
              </a:extLst>
            </p:cNvPr>
            <p:cNvGrpSpPr/>
            <p:nvPr/>
          </p:nvGrpSpPr>
          <p:grpSpPr>
            <a:xfrm>
              <a:off x="5047267" y="1735599"/>
              <a:ext cx="373664" cy="1205221"/>
              <a:chOff x="4045582" y="1684320"/>
              <a:chExt cx="350098" cy="1129211"/>
            </a:xfrm>
            <a:grpFill/>
          </p:grpSpPr>
          <p:sp>
            <p:nvSpPr>
              <p:cNvPr id="4" name="Round Same Side Corner Rectangle 21">
                <a:extLst>
                  <a:ext uri="{FF2B5EF4-FFF2-40B4-BE49-F238E27FC236}">
                    <a16:creationId xmlns:a16="http://schemas.microsoft.com/office/drawing/2014/main" id="{42B9BA99-3D9C-B499-1421-C13F312932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Oval 4">
                <a:extLst>
                  <a:ext uri="{FF2B5EF4-FFF2-40B4-BE49-F238E27FC236}">
                    <a16:creationId xmlns:a16="http://schemas.microsoft.com/office/drawing/2014/main" id="{56FCF89B-319C-248E-7AC2-85E7B203265E}"/>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 name="Group 6">
              <a:extLst>
                <a:ext uri="{FF2B5EF4-FFF2-40B4-BE49-F238E27FC236}">
                  <a16:creationId xmlns:a16="http://schemas.microsoft.com/office/drawing/2014/main" id="{3193D33C-6C6A-9849-F131-A4DA6BFA0253}"/>
                </a:ext>
              </a:extLst>
            </p:cNvPr>
            <p:cNvGrpSpPr/>
            <p:nvPr/>
          </p:nvGrpSpPr>
          <p:grpSpPr>
            <a:xfrm>
              <a:off x="4354757" y="1735599"/>
              <a:ext cx="535513" cy="1205221"/>
              <a:chOff x="3000654" y="1516217"/>
              <a:chExt cx="245039" cy="551483"/>
            </a:xfrm>
            <a:grpFill/>
          </p:grpSpPr>
          <p:grpSp>
            <p:nvGrpSpPr>
              <p:cNvPr id="24" name="Group 23">
                <a:extLst>
                  <a:ext uri="{FF2B5EF4-FFF2-40B4-BE49-F238E27FC236}">
                    <a16:creationId xmlns:a16="http://schemas.microsoft.com/office/drawing/2014/main" id="{62BFB364-A740-8769-8A9A-BA050C94F2E0}"/>
                  </a:ext>
                </a:extLst>
              </p:cNvPr>
              <p:cNvGrpSpPr/>
              <p:nvPr/>
            </p:nvGrpSpPr>
            <p:grpSpPr>
              <a:xfrm>
                <a:off x="3036509" y="1516217"/>
                <a:ext cx="172158" cy="551483"/>
                <a:chOff x="4043172" y="1684320"/>
                <a:chExt cx="352508" cy="1129211"/>
              </a:xfrm>
              <a:grpFill/>
            </p:grpSpPr>
            <p:sp>
              <p:nvSpPr>
                <p:cNvPr id="48" name="Round Same Side Corner Rectangle 21">
                  <a:extLst>
                    <a:ext uri="{FF2B5EF4-FFF2-40B4-BE49-F238E27FC236}">
                      <a16:creationId xmlns:a16="http://schemas.microsoft.com/office/drawing/2014/main" id="{D3AA1EB4-DF58-FFD4-6106-0A202922A4B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9" name="Oval 48">
                  <a:extLst>
                    <a:ext uri="{FF2B5EF4-FFF2-40B4-BE49-F238E27FC236}">
                      <a16:creationId xmlns:a16="http://schemas.microsoft.com/office/drawing/2014/main" id="{31C7D8EB-91BD-DFA0-5477-37CF22B0BD1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5" name="Flowchart: Manual Operation 44">
                <a:extLst>
                  <a:ext uri="{FF2B5EF4-FFF2-40B4-BE49-F238E27FC236}">
                    <a16:creationId xmlns:a16="http://schemas.microsoft.com/office/drawing/2014/main" id="{683096FA-FE21-90A2-72AC-A6C4D469DD0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65" name="Group 64">
            <a:extLst>
              <a:ext uri="{FF2B5EF4-FFF2-40B4-BE49-F238E27FC236}">
                <a16:creationId xmlns:a16="http://schemas.microsoft.com/office/drawing/2014/main" id="{C1DC34EB-3B7C-987C-5BAC-8433893DFBBB}"/>
              </a:ext>
            </a:extLst>
          </p:cNvPr>
          <p:cNvGrpSpPr/>
          <p:nvPr/>
        </p:nvGrpSpPr>
        <p:grpSpPr>
          <a:xfrm>
            <a:off x="1492448" y="2154165"/>
            <a:ext cx="556691" cy="629293"/>
            <a:chOff x="4354757" y="1735599"/>
            <a:chExt cx="1066174" cy="1205221"/>
          </a:xfrm>
          <a:solidFill>
            <a:schemeClr val="accent4">
              <a:lumMod val="75000"/>
            </a:schemeClr>
          </a:solidFill>
        </p:grpSpPr>
        <p:grpSp>
          <p:nvGrpSpPr>
            <p:cNvPr id="66" name="Group 65">
              <a:extLst>
                <a:ext uri="{FF2B5EF4-FFF2-40B4-BE49-F238E27FC236}">
                  <a16:creationId xmlns:a16="http://schemas.microsoft.com/office/drawing/2014/main" id="{D79A0129-5ECA-7F6E-2582-32CB4F15964A}"/>
                </a:ext>
              </a:extLst>
            </p:cNvPr>
            <p:cNvGrpSpPr/>
            <p:nvPr/>
          </p:nvGrpSpPr>
          <p:grpSpPr>
            <a:xfrm>
              <a:off x="5047267" y="1735599"/>
              <a:ext cx="373664" cy="1205221"/>
              <a:chOff x="4045582" y="1684320"/>
              <a:chExt cx="350098" cy="1129211"/>
            </a:xfrm>
            <a:grpFill/>
          </p:grpSpPr>
          <p:sp>
            <p:nvSpPr>
              <p:cNvPr id="72" name="Round Same Side Corner Rectangle 21">
                <a:extLst>
                  <a:ext uri="{FF2B5EF4-FFF2-40B4-BE49-F238E27FC236}">
                    <a16:creationId xmlns:a16="http://schemas.microsoft.com/office/drawing/2014/main" id="{662AE1DE-90E8-64F4-62B9-4D601C63111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3" name="Oval 72">
                <a:extLst>
                  <a:ext uri="{FF2B5EF4-FFF2-40B4-BE49-F238E27FC236}">
                    <a16:creationId xmlns:a16="http://schemas.microsoft.com/office/drawing/2014/main" id="{30FC123C-AA37-CF9F-0D45-D5AEBA8DD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67" name="Group 66">
              <a:extLst>
                <a:ext uri="{FF2B5EF4-FFF2-40B4-BE49-F238E27FC236}">
                  <a16:creationId xmlns:a16="http://schemas.microsoft.com/office/drawing/2014/main" id="{8568598E-CC74-885E-10C2-D3F86D697A92}"/>
                </a:ext>
              </a:extLst>
            </p:cNvPr>
            <p:cNvGrpSpPr/>
            <p:nvPr/>
          </p:nvGrpSpPr>
          <p:grpSpPr>
            <a:xfrm>
              <a:off x="4354757" y="1735599"/>
              <a:ext cx="535513" cy="1205221"/>
              <a:chOff x="3000654" y="1516217"/>
              <a:chExt cx="245039" cy="551483"/>
            </a:xfrm>
            <a:grpFill/>
          </p:grpSpPr>
          <p:grpSp>
            <p:nvGrpSpPr>
              <p:cNvPr id="68" name="Group 67">
                <a:extLst>
                  <a:ext uri="{FF2B5EF4-FFF2-40B4-BE49-F238E27FC236}">
                    <a16:creationId xmlns:a16="http://schemas.microsoft.com/office/drawing/2014/main" id="{FE6A476F-1122-64A7-79CC-9253E7D9053C}"/>
                  </a:ext>
                </a:extLst>
              </p:cNvPr>
              <p:cNvGrpSpPr/>
              <p:nvPr/>
            </p:nvGrpSpPr>
            <p:grpSpPr>
              <a:xfrm>
                <a:off x="3036509" y="1516217"/>
                <a:ext cx="172158" cy="551483"/>
                <a:chOff x="4043172" y="1684320"/>
                <a:chExt cx="352508" cy="1129211"/>
              </a:xfrm>
              <a:grpFill/>
            </p:grpSpPr>
            <p:sp>
              <p:nvSpPr>
                <p:cNvPr id="70" name="Round Same Side Corner Rectangle 21">
                  <a:extLst>
                    <a:ext uri="{FF2B5EF4-FFF2-40B4-BE49-F238E27FC236}">
                      <a16:creationId xmlns:a16="http://schemas.microsoft.com/office/drawing/2014/main" id="{C3348002-EFF8-87B8-EB12-27C24AD1CC3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1" name="Oval 70">
                  <a:extLst>
                    <a:ext uri="{FF2B5EF4-FFF2-40B4-BE49-F238E27FC236}">
                      <a16:creationId xmlns:a16="http://schemas.microsoft.com/office/drawing/2014/main" id="{329D7C83-F827-F91E-2061-CD8955D85A84}"/>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69" name="Flowchart: Manual Operation 68">
                <a:extLst>
                  <a:ext uri="{FF2B5EF4-FFF2-40B4-BE49-F238E27FC236}">
                    <a16:creationId xmlns:a16="http://schemas.microsoft.com/office/drawing/2014/main" id="{BB166B18-70EE-2AE4-B120-0D1408A9388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93" name="Group 92">
            <a:extLst>
              <a:ext uri="{FF2B5EF4-FFF2-40B4-BE49-F238E27FC236}">
                <a16:creationId xmlns:a16="http://schemas.microsoft.com/office/drawing/2014/main" id="{5004A15E-9BC6-15BF-FAD5-6556908DDD38}"/>
              </a:ext>
            </a:extLst>
          </p:cNvPr>
          <p:cNvGrpSpPr/>
          <p:nvPr/>
        </p:nvGrpSpPr>
        <p:grpSpPr>
          <a:xfrm>
            <a:off x="2225289" y="2909529"/>
            <a:ext cx="186176" cy="413844"/>
            <a:chOff x="9678219" y="2378942"/>
            <a:chExt cx="376358" cy="836593"/>
          </a:xfrm>
        </p:grpSpPr>
        <p:sp>
          <p:nvSpPr>
            <p:cNvPr id="94" name="Round Same Side Corner Rectangle 21">
              <a:extLst>
                <a:ext uri="{FF2B5EF4-FFF2-40B4-BE49-F238E27FC236}">
                  <a16:creationId xmlns:a16="http://schemas.microsoft.com/office/drawing/2014/main" id="{F6D8835C-B433-F482-4CDE-7BD3902779A4}"/>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5" name="Oval 94">
              <a:extLst>
                <a:ext uri="{FF2B5EF4-FFF2-40B4-BE49-F238E27FC236}">
                  <a16:creationId xmlns:a16="http://schemas.microsoft.com/office/drawing/2014/main" id="{C24EAC96-8884-383D-966D-DCFAEEE0CF53}"/>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17" name="Group 116">
            <a:extLst>
              <a:ext uri="{FF2B5EF4-FFF2-40B4-BE49-F238E27FC236}">
                <a16:creationId xmlns:a16="http://schemas.microsoft.com/office/drawing/2014/main" id="{2445614D-2169-1137-3416-F18F30C8DCD3}"/>
              </a:ext>
            </a:extLst>
          </p:cNvPr>
          <p:cNvGrpSpPr/>
          <p:nvPr/>
        </p:nvGrpSpPr>
        <p:grpSpPr>
          <a:xfrm>
            <a:off x="6970801" y="1638735"/>
            <a:ext cx="1075133" cy="1684638"/>
            <a:chOff x="6940270" y="1919674"/>
            <a:chExt cx="919024" cy="1440029"/>
          </a:xfrm>
        </p:grpSpPr>
        <p:grpSp>
          <p:nvGrpSpPr>
            <p:cNvPr id="96" name="Group 95">
              <a:extLst>
                <a:ext uri="{FF2B5EF4-FFF2-40B4-BE49-F238E27FC236}">
                  <a16:creationId xmlns:a16="http://schemas.microsoft.com/office/drawing/2014/main" id="{760E22B0-F8A1-4036-34E8-7FFD797BBA5B}"/>
                </a:ext>
              </a:extLst>
            </p:cNvPr>
            <p:cNvGrpSpPr/>
            <p:nvPr/>
          </p:nvGrpSpPr>
          <p:grpSpPr>
            <a:xfrm>
              <a:off x="7275636" y="2714386"/>
              <a:ext cx="186176" cy="500303"/>
              <a:chOff x="9678219" y="2378942"/>
              <a:chExt cx="376358" cy="1011371"/>
            </a:xfrm>
          </p:grpSpPr>
          <p:sp>
            <p:nvSpPr>
              <p:cNvPr id="97" name="Round Same Side Corner Rectangle 21">
                <a:extLst>
                  <a:ext uri="{FF2B5EF4-FFF2-40B4-BE49-F238E27FC236}">
                    <a16:creationId xmlns:a16="http://schemas.microsoft.com/office/drawing/2014/main" id="{9C3CD29D-0567-13B7-6ECC-398483EC57F1}"/>
                  </a:ext>
                </a:extLst>
              </p:cNvPr>
              <p:cNvSpPr/>
              <p:nvPr/>
            </p:nvSpPr>
            <p:spPr>
              <a:xfrm>
                <a:off x="9680978" y="2819938"/>
                <a:ext cx="372129" cy="570375"/>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8" name="Oval 97">
                <a:extLst>
                  <a:ext uri="{FF2B5EF4-FFF2-40B4-BE49-F238E27FC236}">
                    <a16:creationId xmlns:a16="http://schemas.microsoft.com/office/drawing/2014/main" id="{370E0C46-E286-1D01-D90A-90F7ED741F2F}"/>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99" name="Group 98">
              <a:extLst>
                <a:ext uri="{FF2B5EF4-FFF2-40B4-BE49-F238E27FC236}">
                  <a16:creationId xmlns:a16="http://schemas.microsoft.com/office/drawing/2014/main" id="{65E894B0-E87E-A3C1-2535-279C3F71846D}"/>
                </a:ext>
              </a:extLst>
            </p:cNvPr>
            <p:cNvGrpSpPr/>
            <p:nvPr/>
          </p:nvGrpSpPr>
          <p:grpSpPr>
            <a:xfrm>
              <a:off x="7614641" y="2842499"/>
              <a:ext cx="186176" cy="413844"/>
              <a:chOff x="9678219" y="2378942"/>
              <a:chExt cx="376358" cy="836593"/>
            </a:xfrm>
          </p:grpSpPr>
          <p:sp>
            <p:nvSpPr>
              <p:cNvPr id="100" name="Round Same Side Corner Rectangle 21">
                <a:extLst>
                  <a:ext uri="{FF2B5EF4-FFF2-40B4-BE49-F238E27FC236}">
                    <a16:creationId xmlns:a16="http://schemas.microsoft.com/office/drawing/2014/main" id="{7345FFD5-6377-5894-FA18-0E3DAD2A0D4E}"/>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1" name="Oval 100">
                <a:extLst>
                  <a:ext uri="{FF2B5EF4-FFF2-40B4-BE49-F238E27FC236}">
                    <a16:creationId xmlns:a16="http://schemas.microsoft.com/office/drawing/2014/main" id="{A3CB11EE-D600-3B76-DD22-DAE41DA341C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02" name="Group 101">
              <a:extLst>
                <a:ext uri="{FF2B5EF4-FFF2-40B4-BE49-F238E27FC236}">
                  <a16:creationId xmlns:a16="http://schemas.microsoft.com/office/drawing/2014/main" id="{FF81F99F-E80D-CA94-1D9F-76FC66AD1A1D}"/>
                </a:ext>
              </a:extLst>
            </p:cNvPr>
            <p:cNvGrpSpPr/>
            <p:nvPr/>
          </p:nvGrpSpPr>
          <p:grpSpPr>
            <a:xfrm>
              <a:off x="6965515" y="2945859"/>
              <a:ext cx="186176" cy="413844"/>
              <a:chOff x="9678219" y="2378942"/>
              <a:chExt cx="376358" cy="836593"/>
            </a:xfrm>
          </p:grpSpPr>
          <p:sp>
            <p:nvSpPr>
              <p:cNvPr id="103" name="Round Same Side Corner Rectangle 21">
                <a:extLst>
                  <a:ext uri="{FF2B5EF4-FFF2-40B4-BE49-F238E27FC236}">
                    <a16:creationId xmlns:a16="http://schemas.microsoft.com/office/drawing/2014/main" id="{A7F67655-C877-F19B-F098-1E05BEFE20C9}"/>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4" name="Oval 103">
                <a:extLst>
                  <a:ext uri="{FF2B5EF4-FFF2-40B4-BE49-F238E27FC236}">
                    <a16:creationId xmlns:a16="http://schemas.microsoft.com/office/drawing/2014/main" id="{A7E691DD-4F88-0489-4D53-4433B7991E9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05" name="Group 104">
              <a:extLst>
                <a:ext uri="{FF2B5EF4-FFF2-40B4-BE49-F238E27FC236}">
                  <a16:creationId xmlns:a16="http://schemas.microsoft.com/office/drawing/2014/main" id="{A7F36404-BA93-4D3C-B3D1-8C5519C76D24}"/>
                </a:ext>
              </a:extLst>
            </p:cNvPr>
            <p:cNvGrpSpPr/>
            <p:nvPr/>
          </p:nvGrpSpPr>
          <p:grpSpPr>
            <a:xfrm>
              <a:off x="7319772" y="1919674"/>
              <a:ext cx="539522" cy="762056"/>
              <a:chOff x="4354757" y="1735599"/>
              <a:chExt cx="1086456" cy="1534582"/>
            </a:xfrm>
            <a:solidFill>
              <a:schemeClr val="accent4">
                <a:lumMod val="75000"/>
              </a:schemeClr>
            </a:solidFill>
          </p:grpSpPr>
          <p:grpSp>
            <p:nvGrpSpPr>
              <p:cNvPr id="106" name="Group 105">
                <a:extLst>
                  <a:ext uri="{FF2B5EF4-FFF2-40B4-BE49-F238E27FC236}">
                    <a16:creationId xmlns:a16="http://schemas.microsoft.com/office/drawing/2014/main" id="{6FCF5B2D-07AF-906C-B5EA-29FDEFA9A12D}"/>
                  </a:ext>
                </a:extLst>
              </p:cNvPr>
              <p:cNvGrpSpPr/>
              <p:nvPr/>
            </p:nvGrpSpPr>
            <p:grpSpPr>
              <a:xfrm>
                <a:off x="5067549" y="2064960"/>
                <a:ext cx="373664" cy="1205221"/>
                <a:chOff x="4064585" y="1992909"/>
                <a:chExt cx="350098" cy="1129211"/>
              </a:xfrm>
              <a:grpFill/>
            </p:grpSpPr>
            <p:sp>
              <p:nvSpPr>
                <p:cNvPr id="112" name="Round Same Side Corner Rectangle 21">
                  <a:extLst>
                    <a:ext uri="{FF2B5EF4-FFF2-40B4-BE49-F238E27FC236}">
                      <a16:creationId xmlns:a16="http://schemas.microsoft.com/office/drawing/2014/main" id="{18F4AECD-4662-FCD9-5E9D-F4448525AD46}"/>
                    </a:ext>
                  </a:extLst>
                </p:cNvPr>
                <p:cNvSpPr/>
                <p:nvPr/>
              </p:nvSpPr>
              <p:spPr>
                <a:xfrm>
                  <a:off x="4064585" y="2377949"/>
                  <a:ext cx="350098" cy="74417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3" name="Oval 112">
                  <a:extLst>
                    <a:ext uri="{FF2B5EF4-FFF2-40B4-BE49-F238E27FC236}">
                      <a16:creationId xmlns:a16="http://schemas.microsoft.com/office/drawing/2014/main" id="{D7B05B23-E670-0ED4-46D1-608F80BECD38}"/>
                    </a:ext>
                  </a:extLst>
                </p:cNvPr>
                <p:cNvSpPr/>
                <p:nvPr/>
              </p:nvSpPr>
              <p:spPr>
                <a:xfrm>
                  <a:off x="4083380" y="1992909"/>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07" name="Group 106">
                <a:extLst>
                  <a:ext uri="{FF2B5EF4-FFF2-40B4-BE49-F238E27FC236}">
                    <a16:creationId xmlns:a16="http://schemas.microsoft.com/office/drawing/2014/main" id="{8F11D424-CF5B-E95F-B406-7B40111BB1B2}"/>
                  </a:ext>
                </a:extLst>
              </p:cNvPr>
              <p:cNvGrpSpPr/>
              <p:nvPr/>
            </p:nvGrpSpPr>
            <p:grpSpPr>
              <a:xfrm>
                <a:off x="4354757" y="1735599"/>
                <a:ext cx="535513" cy="1205221"/>
                <a:chOff x="3000654" y="1516217"/>
                <a:chExt cx="245039" cy="551483"/>
              </a:xfrm>
              <a:grpFill/>
            </p:grpSpPr>
            <p:grpSp>
              <p:nvGrpSpPr>
                <p:cNvPr id="108" name="Group 107">
                  <a:extLst>
                    <a:ext uri="{FF2B5EF4-FFF2-40B4-BE49-F238E27FC236}">
                      <a16:creationId xmlns:a16="http://schemas.microsoft.com/office/drawing/2014/main" id="{CE5B5EC0-1CEF-17F8-3A50-21A9FBD92B15}"/>
                    </a:ext>
                  </a:extLst>
                </p:cNvPr>
                <p:cNvGrpSpPr/>
                <p:nvPr/>
              </p:nvGrpSpPr>
              <p:grpSpPr>
                <a:xfrm>
                  <a:off x="3036509" y="1516217"/>
                  <a:ext cx="172158" cy="551483"/>
                  <a:chOff x="4043172" y="1684320"/>
                  <a:chExt cx="352508" cy="1129211"/>
                </a:xfrm>
                <a:grpFill/>
              </p:grpSpPr>
              <p:sp>
                <p:nvSpPr>
                  <p:cNvPr id="110" name="Round Same Side Corner Rectangle 21">
                    <a:extLst>
                      <a:ext uri="{FF2B5EF4-FFF2-40B4-BE49-F238E27FC236}">
                        <a16:creationId xmlns:a16="http://schemas.microsoft.com/office/drawing/2014/main" id="{CBAFDA5C-CD9A-5935-5275-F91BB2FA731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1" name="Oval 110">
                    <a:extLst>
                      <a:ext uri="{FF2B5EF4-FFF2-40B4-BE49-F238E27FC236}">
                        <a16:creationId xmlns:a16="http://schemas.microsoft.com/office/drawing/2014/main" id="{419D754B-5925-DE86-5AA1-405FC988B4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09" name="Flowchart: Manual Operation 108">
                  <a:extLst>
                    <a:ext uri="{FF2B5EF4-FFF2-40B4-BE49-F238E27FC236}">
                      <a16:creationId xmlns:a16="http://schemas.microsoft.com/office/drawing/2014/main" id="{19F24D40-4FAB-F19F-C673-6A61CFF94F0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114" name="Group 113">
              <a:extLst>
                <a:ext uri="{FF2B5EF4-FFF2-40B4-BE49-F238E27FC236}">
                  <a16:creationId xmlns:a16="http://schemas.microsoft.com/office/drawing/2014/main" id="{4AD55F96-2EC8-95BF-EB58-A815E1C92C21}"/>
                </a:ext>
              </a:extLst>
            </p:cNvPr>
            <p:cNvGrpSpPr/>
            <p:nvPr/>
          </p:nvGrpSpPr>
          <p:grpSpPr>
            <a:xfrm>
              <a:off x="6940270" y="2336943"/>
              <a:ext cx="186176" cy="529931"/>
              <a:chOff x="9678219" y="2378942"/>
              <a:chExt cx="376358" cy="1071265"/>
            </a:xfrm>
          </p:grpSpPr>
          <p:sp>
            <p:nvSpPr>
              <p:cNvPr id="115" name="Round Same Side Corner Rectangle 21">
                <a:extLst>
                  <a:ext uri="{FF2B5EF4-FFF2-40B4-BE49-F238E27FC236}">
                    <a16:creationId xmlns:a16="http://schemas.microsoft.com/office/drawing/2014/main" id="{82E95898-7F0E-BA82-6B8E-2A86830D04D8}"/>
                  </a:ext>
                </a:extLst>
              </p:cNvPr>
              <p:cNvSpPr/>
              <p:nvPr/>
            </p:nvSpPr>
            <p:spPr>
              <a:xfrm>
                <a:off x="9680978" y="2819938"/>
                <a:ext cx="372129" cy="6302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6" name="Oval 115">
                <a:extLst>
                  <a:ext uri="{FF2B5EF4-FFF2-40B4-BE49-F238E27FC236}">
                    <a16:creationId xmlns:a16="http://schemas.microsoft.com/office/drawing/2014/main" id="{3C4E54AC-EBD1-05DA-C01D-6B79381234A2}"/>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20479458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a:xfrm>
            <a:off x="421079" y="26442"/>
            <a:ext cx="10515600" cy="868968"/>
          </a:xfrm>
        </p:spPr>
        <p:txBody>
          <a:bodyPr>
            <a:normAutofit fontScale="90000"/>
          </a:bodyPr>
          <a:lstStyle/>
          <a:p>
            <a:r>
              <a:rPr lang="es-ES_tradnl"/>
              <a:t>Retiro del menor de la modalidad de acogida como último recurso</a:t>
            </a:r>
          </a:p>
        </p:txBody>
      </p:sp>
      <p:grpSp>
        <p:nvGrpSpPr>
          <p:cNvPr id="3" name="Group 2">
            <a:extLst>
              <a:ext uri="{FF2B5EF4-FFF2-40B4-BE49-F238E27FC236}">
                <a16:creationId xmlns:a16="http://schemas.microsoft.com/office/drawing/2014/main" id="{AD18D58F-5354-BA6C-54A8-424B46EB190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2E62BB5-766C-0488-701A-E8E64BA062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2" name="Group 11">
              <a:extLst>
                <a:ext uri="{FF2B5EF4-FFF2-40B4-BE49-F238E27FC236}">
                  <a16:creationId xmlns:a16="http://schemas.microsoft.com/office/drawing/2014/main" id="{1A2BEE8B-FD93-2946-14EE-E5EC9BBA5545}"/>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963E3BC-1362-B804-DEF9-5B188DE99E5D}"/>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83</a:t>
                </a:r>
              </a:p>
            </p:txBody>
          </p:sp>
          <p:sp>
            <p:nvSpPr>
              <p:cNvPr id="18" name="Rectangle 17">
                <a:extLst>
                  <a:ext uri="{FF2B5EF4-FFF2-40B4-BE49-F238E27FC236}">
                    <a16:creationId xmlns:a16="http://schemas.microsoft.com/office/drawing/2014/main" id="{F50B8E11-0060-89E9-42C3-E8F09BFEF157}"/>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3" name="Group 12">
              <a:extLst>
                <a:ext uri="{FF2B5EF4-FFF2-40B4-BE49-F238E27FC236}">
                  <a16:creationId xmlns:a16="http://schemas.microsoft.com/office/drawing/2014/main" id="{D9A870BB-1700-4423-DF52-A1CC27D63252}"/>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8E4D726C-8207-E8DF-D49A-8A6C511CEA68}"/>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Rectangle 15">
                <a:extLst>
                  <a:ext uri="{FF2B5EF4-FFF2-40B4-BE49-F238E27FC236}">
                    <a16:creationId xmlns:a16="http://schemas.microsoft.com/office/drawing/2014/main" id="{CDC08E96-E6C1-858D-20CA-E9631A316A9F}"/>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cxnSp>
        <p:nvCxnSpPr>
          <p:cNvPr id="5" name="Straight Arrow Connector 4">
            <a:extLst>
              <a:ext uri="{FF2B5EF4-FFF2-40B4-BE49-F238E27FC236}">
                <a16:creationId xmlns:a16="http://schemas.microsoft.com/office/drawing/2014/main" id="{AF27396B-73C3-7B0A-66B6-2264B01B58F7}"/>
              </a:ext>
            </a:extLst>
          </p:cNvPr>
          <p:cNvCxnSpPr/>
          <p:nvPr/>
        </p:nvCxnSpPr>
        <p:spPr>
          <a:xfrm>
            <a:off x="4031468" y="3010538"/>
            <a:ext cx="5168900" cy="0"/>
          </a:xfrm>
          <a:prstGeom prst="straightConnector1">
            <a:avLst/>
          </a:prstGeom>
          <a:ln w="152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217279B2-9F4D-800C-0A44-B49BAA870B4D}"/>
              </a:ext>
            </a:extLst>
          </p:cNvPr>
          <p:cNvSpPr/>
          <p:nvPr/>
        </p:nvSpPr>
        <p:spPr>
          <a:xfrm>
            <a:off x="4018768" y="1820692"/>
            <a:ext cx="3810000" cy="444500"/>
          </a:xfrm>
          <a:custGeom>
            <a:avLst/>
            <a:gdLst>
              <a:gd name="connsiteX0" fmla="*/ 0 w 3810000"/>
              <a:gd name="connsiteY0" fmla="*/ 444500 h 444500"/>
              <a:gd name="connsiteX1" fmla="*/ 2336800 w 3810000"/>
              <a:gd name="connsiteY1" fmla="*/ 444500 h 444500"/>
              <a:gd name="connsiteX2" fmla="*/ 3810000 w 3810000"/>
              <a:gd name="connsiteY2" fmla="*/ 0 h 444500"/>
            </a:gdLst>
            <a:ahLst/>
            <a:cxnLst>
              <a:cxn ang="0">
                <a:pos x="connsiteX0" y="connsiteY0"/>
              </a:cxn>
              <a:cxn ang="0">
                <a:pos x="connsiteX1" y="connsiteY1"/>
              </a:cxn>
              <a:cxn ang="0">
                <a:pos x="connsiteX2" y="connsiteY2"/>
              </a:cxn>
            </a:cxnLst>
            <a:rect l="l" t="t" r="r" b="b"/>
            <a:pathLst>
              <a:path w="3810000" h="444500">
                <a:moveTo>
                  <a:pt x="0" y="444500"/>
                </a:moveTo>
                <a:lnTo>
                  <a:pt x="2336800" y="444500"/>
                </a:lnTo>
                <a:lnTo>
                  <a:pt x="3810000" y="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Shape 6">
            <a:extLst>
              <a:ext uri="{FF2B5EF4-FFF2-40B4-BE49-F238E27FC236}">
                <a16:creationId xmlns:a16="http://schemas.microsoft.com/office/drawing/2014/main" id="{10F96FB0-8471-6D53-6A17-56585A1047CF}"/>
              </a:ext>
            </a:extLst>
          </p:cNvPr>
          <p:cNvSpPr/>
          <p:nvPr/>
        </p:nvSpPr>
        <p:spPr>
          <a:xfrm>
            <a:off x="4031468" y="3670564"/>
            <a:ext cx="5537200" cy="584200"/>
          </a:xfrm>
          <a:custGeom>
            <a:avLst/>
            <a:gdLst>
              <a:gd name="connsiteX0" fmla="*/ 0 w 5537200"/>
              <a:gd name="connsiteY0" fmla="*/ 304800 h 584200"/>
              <a:gd name="connsiteX1" fmla="*/ 1485900 w 5537200"/>
              <a:gd name="connsiteY1" fmla="*/ 0 h 584200"/>
              <a:gd name="connsiteX2" fmla="*/ 2755900 w 5537200"/>
              <a:gd name="connsiteY2" fmla="*/ 482600 h 584200"/>
              <a:gd name="connsiteX3" fmla="*/ 5537200 w 5537200"/>
              <a:gd name="connsiteY3" fmla="*/ 584200 h 584200"/>
            </a:gdLst>
            <a:ahLst/>
            <a:cxnLst>
              <a:cxn ang="0">
                <a:pos x="connsiteX0" y="connsiteY0"/>
              </a:cxn>
              <a:cxn ang="0">
                <a:pos x="connsiteX1" y="connsiteY1"/>
              </a:cxn>
              <a:cxn ang="0">
                <a:pos x="connsiteX2" y="connsiteY2"/>
              </a:cxn>
              <a:cxn ang="0">
                <a:pos x="connsiteX3" y="connsiteY3"/>
              </a:cxn>
            </a:cxnLst>
            <a:rect l="l" t="t" r="r" b="b"/>
            <a:pathLst>
              <a:path w="5537200" h="584200">
                <a:moveTo>
                  <a:pt x="0" y="304800"/>
                </a:moveTo>
                <a:lnTo>
                  <a:pt x="1485900" y="0"/>
                </a:lnTo>
                <a:lnTo>
                  <a:pt x="2755900" y="482600"/>
                </a:lnTo>
                <a:lnTo>
                  <a:pt x="5537200" y="58420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Shape 7">
            <a:extLst>
              <a:ext uri="{FF2B5EF4-FFF2-40B4-BE49-F238E27FC236}">
                <a16:creationId xmlns:a16="http://schemas.microsoft.com/office/drawing/2014/main" id="{C0943766-0714-418B-2C3F-C85CDACFA2A0}"/>
              </a:ext>
            </a:extLst>
          </p:cNvPr>
          <p:cNvSpPr/>
          <p:nvPr/>
        </p:nvSpPr>
        <p:spPr>
          <a:xfrm>
            <a:off x="4018768" y="4642536"/>
            <a:ext cx="2209800" cy="838200"/>
          </a:xfrm>
          <a:custGeom>
            <a:avLst/>
            <a:gdLst>
              <a:gd name="connsiteX0" fmla="*/ 0 w 2209800"/>
              <a:gd name="connsiteY0" fmla="*/ 0 h 838200"/>
              <a:gd name="connsiteX1" fmla="*/ 1473200 w 2209800"/>
              <a:gd name="connsiteY1" fmla="*/ 215900 h 838200"/>
              <a:gd name="connsiteX2" fmla="*/ 2209800 w 2209800"/>
              <a:gd name="connsiteY2" fmla="*/ 838200 h 838200"/>
            </a:gdLst>
            <a:ahLst/>
            <a:cxnLst>
              <a:cxn ang="0">
                <a:pos x="connsiteX0" y="connsiteY0"/>
              </a:cxn>
              <a:cxn ang="0">
                <a:pos x="connsiteX1" y="connsiteY1"/>
              </a:cxn>
              <a:cxn ang="0">
                <a:pos x="connsiteX2" y="connsiteY2"/>
              </a:cxn>
            </a:cxnLst>
            <a:rect l="l" t="t" r="r" b="b"/>
            <a:pathLst>
              <a:path w="2209800" h="838200">
                <a:moveTo>
                  <a:pt x="0" y="0"/>
                </a:moveTo>
                <a:lnTo>
                  <a:pt x="1473200" y="215900"/>
                </a:lnTo>
                <a:lnTo>
                  <a:pt x="2209800" y="838200"/>
                </a:lnTo>
              </a:path>
            </a:pathLst>
          </a:custGeom>
          <a:noFill/>
          <a:ln w="152400">
            <a:solidFill>
              <a:schemeClr val="accent4">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TextBox 8">
            <a:extLst>
              <a:ext uri="{FF2B5EF4-FFF2-40B4-BE49-F238E27FC236}">
                <a16:creationId xmlns:a16="http://schemas.microsoft.com/office/drawing/2014/main" id="{C0722C10-29F8-BA65-188F-0099B9A9E948}"/>
              </a:ext>
            </a:extLst>
          </p:cNvPr>
          <p:cNvSpPr txBox="1"/>
          <p:nvPr/>
        </p:nvSpPr>
        <p:spPr>
          <a:xfrm>
            <a:off x="6514318" y="5397071"/>
            <a:ext cx="4204180" cy="400110"/>
          </a:xfrm>
          <a:prstGeom prst="rect">
            <a:avLst/>
          </a:prstGeom>
          <a:noFill/>
        </p:spPr>
        <p:txBody>
          <a:bodyPr wrap="square" rtlCol="0">
            <a:spAutoFit/>
          </a:bodyPr>
          <a:lstStyle/>
          <a:p>
            <a:r>
              <a:rPr lang="es-ES_tradnl" sz="2000">
                <a:solidFill>
                  <a:schemeClr val="accent4">
                    <a:lumMod val="75000"/>
                  </a:schemeClr>
                </a:solidFill>
                <a:latin typeface="Arial" panose="020B0604020202020204" pitchFamily="34" charset="0"/>
                <a:cs typeface="Arial" panose="020B0604020202020204" pitchFamily="34" charset="0"/>
              </a:rPr>
              <a:t>Retiro de la modalidad de acogida</a:t>
            </a:r>
          </a:p>
        </p:txBody>
      </p:sp>
      <p:sp>
        <p:nvSpPr>
          <p:cNvPr id="10" name="TextBox 9">
            <a:extLst>
              <a:ext uri="{FF2B5EF4-FFF2-40B4-BE49-F238E27FC236}">
                <a16:creationId xmlns:a16="http://schemas.microsoft.com/office/drawing/2014/main" id="{78C946C0-3DD6-9A6F-56B3-5F0B98EA37AB}"/>
              </a:ext>
            </a:extLst>
          </p:cNvPr>
          <p:cNvSpPr txBox="1"/>
          <p:nvPr/>
        </p:nvSpPr>
        <p:spPr>
          <a:xfrm>
            <a:off x="2173686" y="2009873"/>
            <a:ext cx="1676400" cy="400110"/>
          </a:xfrm>
          <a:prstGeom prst="rect">
            <a:avLst/>
          </a:prstGeom>
          <a:noFill/>
        </p:spPr>
        <p:txBody>
          <a:bodyPr wrap="square" rtlCol="0">
            <a:spAutoFit/>
          </a:bodyPr>
          <a:lstStyle/>
          <a:p>
            <a:r>
              <a:rPr lang="es-ES_tradnl" sz="2000">
                <a:latin typeface="Arial" panose="020B0604020202020204" pitchFamily="34" charset="0"/>
                <a:cs typeface="Arial" panose="020B0604020202020204" pitchFamily="34" charset="0"/>
              </a:rPr>
              <a:t>1</a:t>
            </a:r>
            <a:r>
              <a:rPr lang="es-ES_tradnl" sz="2000" baseline="30000">
                <a:latin typeface="Arial" panose="020B0604020202020204" pitchFamily="34" charset="0"/>
                <a:cs typeface="Arial" panose="020B0604020202020204" pitchFamily="34" charset="0"/>
              </a:rPr>
              <a:t>a</a:t>
            </a:r>
            <a:r>
              <a:rPr lang="es-ES_tradnl" sz="2000">
                <a:latin typeface="Arial" panose="020B0604020202020204" pitchFamily="34" charset="0"/>
                <a:cs typeface="Arial" panose="020B0604020202020204" pitchFamily="34" charset="0"/>
              </a:rPr>
              <a:t> opción</a:t>
            </a:r>
          </a:p>
        </p:txBody>
      </p:sp>
      <p:sp>
        <p:nvSpPr>
          <p:cNvPr id="19" name="TextBox 18">
            <a:extLst>
              <a:ext uri="{FF2B5EF4-FFF2-40B4-BE49-F238E27FC236}">
                <a16:creationId xmlns:a16="http://schemas.microsoft.com/office/drawing/2014/main" id="{627AD230-EB96-3549-2615-C775A3438759}"/>
              </a:ext>
            </a:extLst>
          </p:cNvPr>
          <p:cNvSpPr txBox="1"/>
          <p:nvPr/>
        </p:nvSpPr>
        <p:spPr>
          <a:xfrm>
            <a:off x="2173686" y="2810483"/>
            <a:ext cx="1676400" cy="400110"/>
          </a:xfrm>
          <a:prstGeom prst="rect">
            <a:avLst/>
          </a:prstGeom>
          <a:noFill/>
        </p:spPr>
        <p:txBody>
          <a:bodyPr wrap="square" rtlCol="0">
            <a:spAutoFit/>
          </a:bodyPr>
          <a:lstStyle/>
          <a:p>
            <a:r>
              <a:rPr lang="es-ES_tradnl" sz="2000">
                <a:latin typeface="Arial" panose="020B0604020202020204" pitchFamily="34" charset="0"/>
                <a:cs typeface="Arial" panose="020B0604020202020204" pitchFamily="34" charset="0"/>
              </a:rPr>
              <a:t>2</a:t>
            </a:r>
            <a:r>
              <a:rPr lang="es-ES_tradnl" sz="2000" baseline="30000">
                <a:latin typeface="Arial" panose="020B0604020202020204" pitchFamily="34" charset="0"/>
                <a:cs typeface="Arial" panose="020B0604020202020204" pitchFamily="34" charset="0"/>
              </a:rPr>
              <a:t>a</a:t>
            </a:r>
            <a:r>
              <a:rPr lang="es-ES_tradnl" sz="2000">
                <a:latin typeface="Arial" panose="020B0604020202020204" pitchFamily="34" charset="0"/>
                <a:cs typeface="Arial" panose="020B0604020202020204" pitchFamily="34" charset="0"/>
              </a:rPr>
              <a:t> opción</a:t>
            </a:r>
          </a:p>
        </p:txBody>
      </p:sp>
      <p:sp>
        <p:nvSpPr>
          <p:cNvPr id="20" name="TextBox 19">
            <a:extLst>
              <a:ext uri="{FF2B5EF4-FFF2-40B4-BE49-F238E27FC236}">
                <a16:creationId xmlns:a16="http://schemas.microsoft.com/office/drawing/2014/main" id="{C9C6A2DC-090B-6A4B-4779-75D2C180662D}"/>
              </a:ext>
            </a:extLst>
          </p:cNvPr>
          <p:cNvSpPr txBox="1"/>
          <p:nvPr/>
        </p:nvSpPr>
        <p:spPr>
          <a:xfrm>
            <a:off x="2173686" y="3611093"/>
            <a:ext cx="1676400" cy="400110"/>
          </a:xfrm>
          <a:prstGeom prst="rect">
            <a:avLst/>
          </a:prstGeom>
          <a:noFill/>
        </p:spPr>
        <p:txBody>
          <a:bodyPr wrap="square" rtlCol="0">
            <a:spAutoFit/>
          </a:bodyPr>
          <a:lstStyle/>
          <a:p>
            <a:r>
              <a:rPr lang="es-ES_tradnl" sz="2000">
                <a:latin typeface="Arial" panose="020B0604020202020204" pitchFamily="34" charset="0"/>
                <a:cs typeface="Arial" panose="020B0604020202020204" pitchFamily="34" charset="0"/>
              </a:rPr>
              <a:t>3</a:t>
            </a:r>
            <a:r>
              <a:rPr lang="es-ES_tradnl" sz="2000" baseline="30000">
                <a:latin typeface="Arial" panose="020B0604020202020204" pitchFamily="34" charset="0"/>
                <a:cs typeface="Arial" panose="020B0604020202020204" pitchFamily="34" charset="0"/>
              </a:rPr>
              <a:t>era</a:t>
            </a:r>
            <a:r>
              <a:rPr lang="es-ES_tradnl" sz="2000">
                <a:latin typeface="Arial" panose="020B0604020202020204" pitchFamily="34" charset="0"/>
                <a:cs typeface="Arial" panose="020B0604020202020204" pitchFamily="34" charset="0"/>
              </a:rPr>
              <a:t> opción</a:t>
            </a:r>
          </a:p>
        </p:txBody>
      </p:sp>
      <p:sp>
        <p:nvSpPr>
          <p:cNvPr id="21" name="TextBox 20">
            <a:extLst>
              <a:ext uri="{FF2B5EF4-FFF2-40B4-BE49-F238E27FC236}">
                <a16:creationId xmlns:a16="http://schemas.microsoft.com/office/drawing/2014/main" id="{AC4885A3-2755-9825-6228-47F02D6BAABA}"/>
              </a:ext>
            </a:extLst>
          </p:cNvPr>
          <p:cNvSpPr txBox="1"/>
          <p:nvPr/>
        </p:nvSpPr>
        <p:spPr>
          <a:xfrm>
            <a:off x="2173686" y="4411704"/>
            <a:ext cx="1845082" cy="400110"/>
          </a:xfrm>
          <a:prstGeom prst="rect">
            <a:avLst/>
          </a:prstGeom>
          <a:noFill/>
        </p:spPr>
        <p:txBody>
          <a:bodyPr wrap="square" rtlCol="0">
            <a:spAutoFit/>
          </a:bodyPr>
          <a:lstStyle/>
          <a:p>
            <a:r>
              <a:rPr lang="es-ES_tradnl" sz="2000">
                <a:solidFill>
                  <a:schemeClr val="accent4">
                    <a:lumMod val="75000"/>
                  </a:schemeClr>
                </a:solidFill>
                <a:latin typeface="Arial" panose="020B0604020202020204" pitchFamily="34" charset="0"/>
                <a:cs typeface="Arial" panose="020B0604020202020204" pitchFamily="34" charset="0"/>
              </a:rPr>
              <a:t>Última opción</a:t>
            </a:r>
          </a:p>
        </p:txBody>
      </p:sp>
    </p:spTree>
    <p:extLst>
      <p:ext uri="{BB962C8B-B14F-4D97-AF65-F5344CB8AC3E}">
        <p14:creationId xmlns:p14="http://schemas.microsoft.com/office/powerpoint/2010/main" val="7369392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1ADA253-4BEC-BF42-D3F4-75F50722288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9369012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118341" y="76934"/>
            <a:ext cx="12428682" cy="868968"/>
          </a:xfrm>
        </p:spPr>
        <p:txBody>
          <a:bodyPr>
            <a:normAutofit/>
          </a:bodyPr>
          <a:lstStyle/>
          <a:p>
            <a:r>
              <a:rPr lang="es-ES_tradnl" sz="2800" dirty="0"/>
              <a:t>Cómo incrementar la seguridad en una modalidad de acogida vigente</a:t>
            </a:r>
          </a:p>
        </p:txBody>
      </p:sp>
      <p:sp>
        <p:nvSpPr>
          <p:cNvPr id="8" name="TextBox 7">
            <a:extLst>
              <a:ext uri="{FF2B5EF4-FFF2-40B4-BE49-F238E27FC236}">
                <a16:creationId xmlns:a16="http://schemas.microsoft.com/office/drawing/2014/main" id="{D72FB39A-61AE-6340-57B5-700E0065E381}"/>
              </a:ext>
            </a:extLst>
          </p:cNvPr>
          <p:cNvSpPr txBox="1"/>
          <p:nvPr/>
        </p:nvSpPr>
        <p:spPr>
          <a:xfrm>
            <a:off x="834284" y="3282828"/>
            <a:ext cx="4722454" cy="2554545"/>
          </a:xfrm>
          <a:prstGeom prst="rect">
            <a:avLst/>
          </a:prstGeom>
          <a:noFill/>
        </p:spPr>
        <p:txBody>
          <a:bodyPr wrap="square">
            <a:spAutoFit/>
          </a:bodyPr>
          <a:lstStyle/>
          <a:p>
            <a:r>
              <a:rPr lang="es-ES_tradnl" sz="1600" b="1" dirty="0">
                <a:latin typeface="Arial" panose="020B0604020202020204" pitchFamily="34" charset="0"/>
                <a:cs typeface="Arial" panose="020B0604020202020204" pitchFamily="34" charset="0"/>
              </a:rPr>
              <a:t>BRINDAR APOYO A  PADRES O CUIDADORES</a:t>
            </a:r>
          </a:p>
          <a:p>
            <a:endParaRPr lang="es-ES_tradnl"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Identificar qué es lo que le está causando daño potencial al menor, por qué se siente inseguro/a en la modalidad de acogida actual</a:t>
            </a: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Trabajar con los padres y/o cuidadores para reducir el riesgo y aumentar la seguridad</a:t>
            </a: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Aplicar un enfoque para fortalecer a la familia, por medio de técnicas que contribuyan a reducir los castigos severos, etc.</a:t>
            </a:r>
          </a:p>
        </p:txBody>
      </p:sp>
      <p:sp>
        <p:nvSpPr>
          <p:cNvPr id="9" name="TextBox 8">
            <a:extLst>
              <a:ext uri="{FF2B5EF4-FFF2-40B4-BE49-F238E27FC236}">
                <a16:creationId xmlns:a16="http://schemas.microsoft.com/office/drawing/2014/main" id="{C61961EF-8D53-A41E-015D-1FDB1A1326A5}"/>
              </a:ext>
            </a:extLst>
          </p:cNvPr>
          <p:cNvSpPr txBox="1"/>
          <p:nvPr/>
        </p:nvSpPr>
        <p:spPr>
          <a:xfrm>
            <a:off x="6096000" y="3282828"/>
            <a:ext cx="5473328" cy="3046988"/>
          </a:xfrm>
          <a:prstGeom prst="rect">
            <a:avLst/>
          </a:prstGeom>
          <a:noFill/>
        </p:spPr>
        <p:txBody>
          <a:bodyPr wrap="square">
            <a:spAutoFit/>
          </a:bodyPr>
          <a:lstStyle/>
          <a:p>
            <a:r>
              <a:rPr lang="es-ES_tradnl" sz="1600" b="1" dirty="0">
                <a:latin typeface="Arial" panose="020B0604020202020204" pitchFamily="34" charset="0"/>
                <a:cs typeface="Arial" panose="020B0604020202020204" pitchFamily="34" charset="0"/>
              </a:rPr>
              <a:t>SUPERVISAR LA MODALIDAD DE ACOGIDA DE FORMA PERIÓDICA</a:t>
            </a:r>
          </a:p>
          <a:p>
            <a:endParaRPr lang="es-ES_tradnl"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Visitar de forma periódica al/ a la menor para supervisar su seguridad y bienestar</a:t>
            </a: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Acordar con el/la menor, y con los padres o cuidadores si procede, la forma de ponerse en contacto con un adulto/a de confianza cuando se sientan inseguros/as</a:t>
            </a: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Tratar de identificar a alguien de confianza que viva cerca y que pueda monitorear al menor y mantener al asistente social informado/a (núcleo familiar extenso, miembro de la comunidad, etc.)</a:t>
            </a:r>
          </a:p>
        </p:txBody>
      </p:sp>
      <p:grpSp>
        <p:nvGrpSpPr>
          <p:cNvPr id="10" name="Group 9">
            <a:extLst>
              <a:ext uri="{FF2B5EF4-FFF2-40B4-BE49-F238E27FC236}">
                <a16:creationId xmlns:a16="http://schemas.microsoft.com/office/drawing/2014/main" id="{28C32184-06DB-FB90-BA55-34B642521B07}"/>
              </a:ext>
            </a:extLst>
          </p:cNvPr>
          <p:cNvGrpSpPr/>
          <p:nvPr/>
        </p:nvGrpSpPr>
        <p:grpSpPr>
          <a:xfrm>
            <a:off x="3188762" y="1873742"/>
            <a:ext cx="812515" cy="918480"/>
            <a:chOff x="4354757" y="1735599"/>
            <a:chExt cx="1066174" cy="1205221"/>
          </a:xfrm>
          <a:solidFill>
            <a:schemeClr val="accent4">
              <a:lumMod val="75000"/>
            </a:schemeClr>
          </a:solidFill>
        </p:grpSpPr>
        <p:grpSp>
          <p:nvGrpSpPr>
            <p:cNvPr id="11" name="Group 10">
              <a:extLst>
                <a:ext uri="{FF2B5EF4-FFF2-40B4-BE49-F238E27FC236}">
                  <a16:creationId xmlns:a16="http://schemas.microsoft.com/office/drawing/2014/main" id="{E928B999-0202-4091-3507-21B37D3DA9BD}"/>
                </a:ext>
              </a:extLst>
            </p:cNvPr>
            <p:cNvGrpSpPr/>
            <p:nvPr/>
          </p:nvGrpSpPr>
          <p:grpSpPr>
            <a:xfrm>
              <a:off x="5047267" y="1735599"/>
              <a:ext cx="373664" cy="1205221"/>
              <a:chOff x="4045582" y="1684320"/>
              <a:chExt cx="350098" cy="1129211"/>
            </a:xfrm>
            <a:grpFill/>
          </p:grpSpPr>
          <p:sp>
            <p:nvSpPr>
              <p:cNvPr id="17" name="Round Same Side Corner Rectangle 21">
                <a:extLst>
                  <a:ext uri="{FF2B5EF4-FFF2-40B4-BE49-F238E27FC236}">
                    <a16:creationId xmlns:a16="http://schemas.microsoft.com/office/drawing/2014/main" id="{E4FD4AA0-52AE-9951-0383-DFB78E18D4C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Oval 17">
                <a:extLst>
                  <a:ext uri="{FF2B5EF4-FFF2-40B4-BE49-F238E27FC236}">
                    <a16:creationId xmlns:a16="http://schemas.microsoft.com/office/drawing/2014/main" id="{31CAFA36-01C9-CE03-74C4-2AC735C1E61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2" name="Group 11">
              <a:extLst>
                <a:ext uri="{FF2B5EF4-FFF2-40B4-BE49-F238E27FC236}">
                  <a16:creationId xmlns:a16="http://schemas.microsoft.com/office/drawing/2014/main" id="{3CE2B5D3-0D71-EAE8-C6AF-1FE39E13C1DB}"/>
                </a:ext>
              </a:extLst>
            </p:cNvPr>
            <p:cNvGrpSpPr/>
            <p:nvPr/>
          </p:nvGrpSpPr>
          <p:grpSpPr>
            <a:xfrm>
              <a:off x="4354757" y="1735599"/>
              <a:ext cx="535513" cy="1205221"/>
              <a:chOff x="3000654" y="1516217"/>
              <a:chExt cx="245039" cy="551483"/>
            </a:xfrm>
            <a:grpFill/>
          </p:grpSpPr>
          <p:grpSp>
            <p:nvGrpSpPr>
              <p:cNvPr id="13" name="Group 12">
                <a:extLst>
                  <a:ext uri="{FF2B5EF4-FFF2-40B4-BE49-F238E27FC236}">
                    <a16:creationId xmlns:a16="http://schemas.microsoft.com/office/drawing/2014/main" id="{D8EB8C11-D9A2-4116-759F-E4BB4CADE0A5}"/>
                  </a:ext>
                </a:extLst>
              </p:cNvPr>
              <p:cNvGrpSpPr/>
              <p:nvPr/>
            </p:nvGrpSpPr>
            <p:grpSpPr>
              <a:xfrm>
                <a:off x="3036509" y="1516217"/>
                <a:ext cx="172158" cy="551483"/>
                <a:chOff x="4043172" y="1684320"/>
                <a:chExt cx="352508" cy="1129211"/>
              </a:xfrm>
              <a:grpFill/>
            </p:grpSpPr>
            <p:sp>
              <p:nvSpPr>
                <p:cNvPr id="15" name="Round Same Side Corner Rectangle 21">
                  <a:extLst>
                    <a:ext uri="{FF2B5EF4-FFF2-40B4-BE49-F238E27FC236}">
                      <a16:creationId xmlns:a16="http://schemas.microsoft.com/office/drawing/2014/main" id="{CDD4118E-19AF-1CCD-C609-823F08C245F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Oval 15">
                  <a:extLst>
                    <a:ext uri="{FF2B5EF4-FFF2-40B4-BE49-F238E27FC236}">
                      <a16:creationId xmlns:a16="http://schemas.microsoft.com/office/drawing/2014/main" id="{29926900-2B9B-AD02-A9F3-1D19148A827E}"/>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4" name="Flowchart: Manual Operation 13">
                <a:extLst>
                  <a:ext uri="{FF2B5EF4-FFF2-40B4-BE49-F238E27FC236}">
                    <a16:creationId xmlns:a16="http://schemas.microsoft.com/office/drawing/2014/main" id="{D54FDC91-E229-5C3F-D5F0-F25E6BC0D97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20" name="Group 19">
            <a:extLst>
              <a:ext uri="{FF2B5EF4-FFF2-40B4-BE49-F238E27FC236}">
                <a16:creationId xmlns:a16="http://schemas.microsoft.com/office/drawing/2014/main" id="{8DA05457-1EFC-43B1-792D-05FD7591892E}"/>
              </a:ext>
            </a:extLst>
          </p:cNvPr>
          <p:cNvGrpSpPr/>
          <p:nvPr/>
        </p:nvGrpSpPr>
        <p:grpSpPr>
          <a:xfrm rot="5400000">
            <a:off x="1558802" y="1557680"/>
            <a:ext cx="745343" cy="1699103"/>
            <a:chOff x="8619006" y="1366612"/>
            <a:chExt cx="416505" cy="949476"/>
          </a:xfrm>
          <a:solidFill>
            <a:schemeClr val="accent4">
              <a:lumMod val="75000"/>
            </a:schemeClr>
          </a:solidFill>
        </p:grpSpPr>
        <p:sp>
          <p:nvSpPr>
            <p:cNvPr id="22" name="Rectangle: Rounded Corners 21">
              <a:extLst>
                <a:ext uri="{FF2B5EF4-FFF2-40B4-BE49-F238E27FC236}">
                  <a16:creationId xmlns:a16="http://schemas.microsoft.com/office/drawing/2014/main" id="{166A001B-5371-6D76-A7EC-3929DC738DDA}"/>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Rectangle: Rounded Corners 22">
              <a:extLst>
                <a:ext uri="{FF2B5EF4-FFF2-40B4-BE49-F238E27FC236}">
                  <a16:creationId xmlns:a16="http://schemas.microsoft.com/office/drawing/2014/main" id="{4B033508-7732-82EA-F869-F73478EC213E}"/>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Rectangle: Rounded Corners 23">
              <a:extLst>
                <a:ext uri="{FF2B5EF4-FFF2-40B4-BE49-F238E27FC236}">
                  <a16:creationId xmlns:a16="http://schemas.microsoft.com/office/drawing/2014/main" id="{1D5F3BF1-24C5-58C1-6382-7CE494298019}"/>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Flowchart: Manual Input 24">
              <a:extLst>
                <a:ext uri="{FF2B5EF4-FFF2-40B4-BE49-F238E27FC236}">
                  <a16:creationId xmlns:a16="http://schemas.microsoft.com/office/drawing/2014/main" id="{9D0AA75F-4036-4E1A-0020-73230C8D5DEA}"/>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Rectangle 25">
              <a:extLst>
                <a:ext uri="{FF2B5EF4-FFF2-40B4-BE49-F238E27FC236}">
                  <a16:creationId xmlns:a16="http://schemas.microsoft.com/office/drawing/2014/main" id="{EA56753A-0030-1283-27BE-3B355C758C9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8" name="Group 37">
            <a:extLst>
              <a:ext uri="{FF2B5EF4-FFF2-40B4-BE49-F238E27FC236}">
                <a16:creationId xmlns:a16="http://schemas.microsoft.com/office/drawing/2014/main" id="{C52BA7E7-6558-7007-C332-4D3A9672CF93}"/>
              </a:ext>
            </a:extLst>
          </p:cNvPr>
          <p:cNvGrpSpPr/>
          <p:nvPr/>
        </p:nvGrpSpPr>
        <p:grpSpPr>
          <a:xfrm flipH="1">
            <a:off x="6565403" y="1674862"/>
            <a:ext cx="674965" cy="1161894"/>
            <a:chOff x="5102983" y="1330093"/>
            <a:chExt cx="611190" cy="1090296"/>
          </a:xfrm>
          <a:solidFill>
            <a:schemeClr val="accent4">
              <a:lumMod val="75000"/>
            </a:schemeClr>
          </a:solidFill>
        </p:grpSpPr>
        <p:grpSp>
          <p:nvGrpSpPr>
            <p:cNvPr id="39" name="Group 38">
              <a:extLst>
                <a:ext uri="{FF2B5EF4-FFF2-40B4-BE49-F238E27FC236}">
                  <a16:creationId xmlns:a16="http://schemas.microsoft.com/office/drawing/2014/main" id="{8C252D36-EFAD-F870-4612-94BDF339ED85}"/>
                </a:ext>
              </a:extLst>
            </p:cNvPr>
            <p:cNvGrpSpPr/>
            <p:nvPr/>
          </p:nvGrpSpPr>
          <p:grpSpPr>
            <a:xfrm>
              <a:off x="5157952" y="1808115"/>
              <a:ext cx="241654" cy="277569"/>
              <a:chOff x="2968390" y="1782471"/>
              <a:chExt cx="241654" cy="277569"/>
            </a:xfrm>
            <a:grpFill/>
          </p:grpSpPr>
          <p:sp>
            <p:nvSpPr>
              <p:cNvPr id="47" name="Round Same Side Corner Rectangle 25">
                <a:extLst>
                  <a:ext uri="{FF2B5EF4-FFF2-40B4-BE49-F238E27FC236}">
                    <a16:creationId xmlns:a16="http://schemas.microsoft.com/office/drawing/2014/main" id="{E6E7B980-F070-056C-E2E8-CB70B67781E5}"/>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Round Same Side Corner Rectangle 26">
                <a:extLst>
                  <a:ext uri="{FF2B5EF4-FFF2-40B4-BE49-F238E27FC236}">
                    <a16:creationId xmlns:a16="http://schemas.microsoft.com/office/drawing/2014/main" id="{0A6AA7C6-7058-7B79-238E-6819AFB36FF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0" name="Rectangle 39">
              <a:extLst>
                <a:ext uri="{FF2B5EF4-FFF2-40B4-BE49-F238E27FC236}">
                  <a16:creationId xmlns:a16="http://schemas.microsoft.com/office/drawing/2014/main" id="{9FC597B9-58DC-B15A-4F18-B2175AF17B0F}"/>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Round Same Side Corner Rectangle 26">
              <a:extLst>
                <a:ext uri="{FF2B5EF4-FFF2-40B4-BE49-F238E27FC236}">
                  <a16:creationId xmlns:a16="http://schemas.microsoft.com/office/drawing/2014/main" id="{C2F42B68-3663-3668-CEF1-04708781B44E}"/>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42" name="Straight Arrow Connector 41">
              <a:extLst>
                <a:ext uri="{FF2B5EF4-FFF2-40B4-BE49-F238E27FC236}">
                  <a16:creationId xmlns:a16="http://schemas.microsoft.com/office/drawing/2014/main" id="{4B305671-A7FC-C169-5EC2-6731B8399201}"/>
                </a:ext>
              </a:extLst>
            </p:cNvPr>
            <p:cNvCxnSpPr>
              <a:cxnSpLocks/>
            </p:cNvCxnSpPr>
            <p:nvPr/>
          </p:nvCxnSpPr>
          <p:spPr>
            <a:xfrm flipH="1">
              <a:off x="5175388" y="1694718"/>
              <a:ext cx="74812" cy="109302"/>
            </a:xfrm>
            <a:prstGeom prst="straightConnector1">
              <a:avLst/>
            </a:prstGeom>
            <a:grpFill/>
            <a:ln w="28575">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B5647192-115C-2A27-9C9B-ECEC8A91508D}"/>
                </a:ext>
              </a:extLst>
            </p:cNvPr>
            <p:cNvGrpSpPr/>
            <p:nvPr/>
          </p:nvGrpSpPr>
          <p:grpSpPr>
            <a:xfrm>
              <a:off x="5274909" y="1330093"/>
              <a:ext cx="439264" cy="1090296"/>
              <a:chOff x="4152776" y="1302447"/>
              <a:chExt cx="365595" cy="907443"/>
            </a:xfrm>
            <a:grpFill/>
          </p:grpSpPr>
          <p:sp>
            <p:nvSpPr>
              <p:cNvPr id="44" name="Flowchart: Manual Operation 43">
                <a:extLst>
                  <a:ext uri="{FF2B5EF4-FFF2-40B4-BE49-F238E27FC236}">
                    <a16:creationId xmlns:a16="http://schemas.microsoft.com/office/drawing/2014/main" id="{A5171E3A-44F9-3E06-4AE7-016A0312215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5" name="Round Same Side Corner Rectangle 23">
                <a:extLst>
                  <a:ext uri="{FF2B5EF4-FFF2-40B4-BE49-F238E27FC236}">
                    <a16:creationId xmlns:a16="http://schemas.microsoft.com/office/drawing/2014/main" id="{149497E1-4FD9-1D35-964F-A54625CB7435}"/>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Oval 45">
                <a:extLst>
                  <a:ext uri="{FF2B5EF4-FFF2-40B4-BE49-F238E27FC236}">
                    <a16:creationId xmlns:a16="http://schemas.microsoft.com/office/drawing/2014/main" id="{D53EFBCD-01A1-2415-7904-D4C81BAB41E3}"/>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51" name="Group 50">
            <a:extLst>
              <a:ext uri="{FF2B5EF4-FFF2-40B4-BE49-F238E27FC236}">
                <a16:creationId xmlns:a16="http://schemas.microsoft.com/office/drawing/2014/main" id="{9A14BE0E-BF89-2494-F14B-E525AD20D2DA}"/>
              </a:ext>
            </a:extLst>
          </p:cNvPr>
          <p:cNvGrpSpPr/>
          <p:nvPr/>
        </p:nvGrpSpPr>
        <p:grpSpPr>
          <a:xfrm>
            <a:off x="7545669" y="1595330"/>
            <a:ext cx="1392811" cy="1278409"/>
            <a:chOff x="7810349" y="1701366"/>
            <a:chExt cx="500332" cy="459236"/>
          </a:xfrm>
          <a:solidFill>
            <a:schemeClr val="accent4">
              <a:lumMod val="75000"/>
            </a:schemeClr>
          </a:solidFill>
        </p:grpSpPr>
        <p:sp>
          <p:nvSpPr>
            <p:cNvPr id="49" name="Trapezoid 48">
              <a:extLst>
                <a:ext uri="{FF2B5EF4-FFF2-40B4-BE49-F238E27FC236}">
                  <a16:creationId xmlns:a16="http://schemas.microsoft.com/office/drawing/2014/main" id="{794429FB-A95C-0EBA-FA0D-074E034A266B}"/>
                </a:ext>
              </a:extLst>
            </p:cNvPr>
            <p:cNvSpPr/>
            <p:nvPr/>
          </p:nvSpPr>
          <p:spPr>
            <a:xfrm>
              <a:off x="7810349" y="1701366"/>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Rectangle 49">
              <a:extLst>
                <a:ext uri="{FF2B5EF4-FFF2-40B4-BE49-F238E27FC236}">
                  <a16:creationId xmlns:a16="http://schemas.microsoft.com/office/drawing/2014/main" id="{6E006322-4223-EC01-9409-6B66FCA2CA0F}"/>
                </a:ext>
              </a:extLst>
            </p:cNvPr>
            <p:cNvSpPr/>
            <p:nvPr/>
          </p:nvSpPr>
          <p:spPr>
            <a:xfrm>
              <a:off x="7853686" y="1902347"/>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3484485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215900" y="141276"/>
            <a:ext cx="12623800" cy="868968"/>
          </a:xfrm>
        </p:spPr>
        <p:txBody>
          <a:bodyPr>
            <a:normAutofit/>
          </a:bodyPr>
          <a:lstStyle/>
          <a:p>
            <a:r>
              <a:rPr lang="es-ES_tradnl" sz="2800" dirty="0"/>
              <a:t>Cómo incrementar la seguridad en una modalidad de acogida vigente</a:t>
            </a:r>
          </a:p>
        </p:txBody>
      </p:sp>
      <p:sp>
        <p:nvSpPr>
          <p:cNvPr id="3" name="TextBox 2">
            <a:extLst>
              <a:ext uri="{FF2B5EF4-FFF2-40B4-BE49-F238E27FC236}">
                <a16:creationId xmlns:a16="http://schemas.microsoft.com/office/drawing/2014/main" id="{488644DE-8F35-4876-905F-72C72A5405B9}"/>
              </a:ext>
            </a:extLst>
          </p:cNvPr>
          <p:cNvSpPr txBox="1"/>
          <p:nvPr/>
        </p:nvSpPr>
        <p:spPr>
          <a:xfrm>
            <a:off x="1320800" y="3532690"/>
            <a:ext cx="4319117" cy="1323439"/>
          </a:xfrm>
          <a:prstGeom prst="rect">
            <a:avLst/>
          </a:prstGeom>
          <a:noFill/>
        </p:spPr>
        <p:txBody>
          <a:bodyPr wrap="square">
            <a:spAutoFit/>
          </a:bodyPr>
          <a:lstStyle/>
          <a:p>
            <a:r>
              <a:rPr lang="es-ES_tradnl" sz="1600" b="1" dirty="0">
                <a:latin typeface="Arial" panose="020B0604020202020204" pitchFamily="34" charset="0"/>
                <a:cs typeface="Arial" panose="020B0604020202020204" pitchFamily="34" charset="0"/>
              </a:rPr>
              <a:t>ELABORAR UN PLAN DE SEGURIDAD</a:t>
            </a:r>
          </a:p>
          <a:p>
            <a:endParaRPr lang="es-ES_tradnl"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Elaborar un plan de seguridad con el/la menor (y con los padres y/o cuidadores, si procede)</a:t>
            </a:r>
          </a:p>
        </p:txBody>
      </p:sp>
      <p:sp>
        <p:nvSpPr>
          <p:cNvPr id="8" name="TextBox 7">
            <a:extLst>
              <a:ext uri="{FF2B5EF4-FFF2-40B4-BE49-F238E27FC236}">
                <a16:creationId xmlns:a16="http://schemas.microsoft.com/office/drawing/2014/main" id="{4F4BC6AD-6F2E-02AF-F2E9-24095776FE0F}"/>
              </a:ext>
            </a:extLst>
          </p:cNvPr>
          <p:cNvSpPr txBox="1"/>
          <p:nvPr/>
        </p:nvSpPr>
        <p:spPr>
          <a:xfrm>
            <a:off x="6349680" y="3532690"/>
            <a:ext cx="4644571" cy="2062103"/>
          </a:xfrm>
          <a:prstGeom prst="rect">
            <a:avLst/>
          </a:prstGeom>
          <a:noFill/>
        </p:spPr>
        <p:txBody>
          <a:bodyPr wrap="square">
            <a:spAutoFit/>
          </a:bodyPr>
          <a:lstStyle/>
          <a:p>
            <a:r>
              <a:rPr lang="es-ES_tradnl" sz="1600" b="1" dirty="0">
                <a:latin typeface="Arial" panose="020B0604020202020204" pitchFamily="34" charset="0"/>
                <a:cs typeface="Arial" panose="020B0604020202020204" pitchFamily="34" charset="0"/>
              </a:rPr>
              <a:t>PROTEGER AL MENOR DE SUS AGRESORES</a:t>
            </a:r>
          </a:p>
          <a:p>
            <a:endParaRPr lang="es-ES_tradnl"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Si es apropiado y seguro, debemos contactar a las autoridades locales competentes para impedir que el/la agresor/a esté en contacto con el/la menor (p. ej., orden de alejamiento o medida de protección para impedir al agresor estar en contacto con el/la menor, etc.)</a:t>
            </a:r>
          </a:p>
        </p:txBody>
      </p:sp>
      <p:pic>
        <p:nvPicPr>
          <p:cNvPr id="10" name="Graphic 9" descr="Stop with solid fill">
            <a:extLst>
              <a:ext uri="{FF2B5EF4-FFF2-40B4-BE49-F238E27FC236}">
                <a16:creationId xmlns:a16="http://schemas.microsoft.com/office/drawing/2014/main" id="{4CBE6A91-E619-E4F7-21CA-BCD39AAC9D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8146" y="1750643"/>
            <a:ext cx="1572710" cy="1572710"/>
          </a:xfrm>
          <a:prstGeom prst="rect">
            <a:avLst/>
          </a:prstGeom>
        </p:spPr>
      </p:pic>
      <p:grpSp>
        <p:nvGrpSpPr>
          <p:cNvPr id="11" name="Group 10">
            <a:extLst>
              <a:ext uri="{FF2B5EF4-FFF2-40B4-BE49-F238E27FC236}">
                <a16:creationId xmlns:a16="http://schemas.microsoft.com/office/drawing/2014/main" id="{CA037A7C-809D-E6BA-7F07-D04D3DAC4A55}"/>
              </a:ext>
            </a:extLst>
          </p:cNvPr>
          <p:cNvGrpSpPr/>
          <p:nvPr/>
        </p:nvGrpSpPr>
        <p:grpSpPr>
          <a:xfrm>
            <a:off x="1505315" y="1967938"/>
            <a:ext cx="1940702" cy="1138119"/>
            <a:chOff x="1148814" y="2839157"/>
            <a:chExt cx="4770763" cy="1930400"/>
          </a:xfrm>
        </p:grpSpPr>
        <p:sp>
          <p:nvSpPr>
            <p:cNvPr id="12" name="Arrow: Chevron 11">
              <a:extLst>
                <a:ext uri="{FF2B5EF4-FFF2-40B4-BE49-F238E27FC236}">
                  <a16:creationId xmlns:a16="http://schemas.microsoft.com/office/drawing/2014/main" id="{4C7F0DFF-B0AB-EF21-EB12-1C6E23ABF2E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13" name="Arrow: Chevron 12">
              <a:extLst>
                <a:ext uri="{FF2B5EF4-FFF2-40B4-BE49-F238E27FC236}">
                  <a16:creationId xmlns:a16="http://schemas.microsoft.com/office/drawing/2014/main" id="{DBD775FE-5979-F311-262D-D2EE77BFDD7F}"/>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pic>
        <p:nvPicPr>
          <p:cNvPr id="14" name="Graphic 13" descr="Marker with solid fill">
            <a:extLst>
              <a:ext uri="{FF2B5EF4-FFF2-40B4-BE49-F238E27FC236}">
                <a16:creationId xmlns:a16="http://schemas.microsoft.com/office/drawing/2014/main" id="{17E91181-78AC-7231-D50D-6DB8C46370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02130" y="1601313"/>
            <a:ext cx="1319547" cy="1319547"/>
          </a:xfrm>
          <a:prstGeom prst="rect">
            <a:avLst/>
          </a:prstGeom>
        </p:spPr>
      </p:pic>
    </p:spTree>
    <p:extLst>
      <p:ext uri="{BB962C8B-B14F-4D97-AF65-F5344CB8AC3E}">
        <p14:creationId xmlns:p14="http://schemas.microsoft.com/office/powerpoint/2010/main" val="19750404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636E60F-787F-CE66-CC6E-C3E9F5495EB7}"/>
              </a:ext>
            </a:extLst>
          </p:cNvPr>
          <p:cNvSpPr/>
          <p:nvPr/>
        </p:nvSpPr>
        <p:spPr>
          <a:xfrm>
            <a:off x="1473567" y="1777555"/>
            <a:ext cx="5466080" cy="3603407"/>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s-ES_tradnl" sz="2400" dirty="0">
                <a:solidFill>
                  <a:schemeClr val="tx1"/>
                </a:solidFill>
                <a:latin typeface="Arial" panose="020B0604020202020204" pitchFamily="34" charset="0"/>
                <a:cs typeface="Arial" panose="020B0604020202020204" pitchFamily="34" charset="0"/>
              </a:rPr>
              <a:t>Los/as asistentes sociales deben informarle al </a:t>
            </a:r>
            <a:r>
              <a:rPr lang="es-ES_tradnl" sz="2400" b="1" dirty="0">
                <a:solidFill>
                  <a:schemeClr val="tx1"/>
                </a:solidFill>
                <a:latin typeface="Arial" panose="020B0604020202020204" pitchFamily="34" charset="0"/>
                <a:cs typeface="Arial" panose="020B0604020202020204" pitchFamily="34" charset="0"/>
              </a:rPr>
              <a:t>supervisor/a </a:t>
            </a:r>
            <a:r>
              <a:rPr lang="es-ES_tradnl" sz="2400" dirty="0">
                <a:solidFill>
                  <a:schemeClr val="tx1"/>
                </a:solidFill>
                <a:latin typeface="Arial" panose="020B0604020202020204" pitchFamily="34" charset="0"/>
                <a:cs typeface="Arial" panose="020B0604020202020204" pitchFamily="34" charset="0"/>
              </a:rPr>
              <a:t>acerca de los riesgos y hablar sobre las opciones que permitan que el/la menor esté a salvo</a:t>
            </a:r>
            <a:endParaRPr lang="es-ES_tradnl" sz="2400" b="1" dirty="0">
              <a:solidFill>
                <a:schemeClr val="tx1"/>
              </a:solidFill>
              <a:latin typeface="Arial" panose="020B0604020202020204" pitchFamily="34" charset="0"/>
              <a:cs typeface="Arial" panose="020B0604020202020204" pitchFamily="34" charset="0"/>
            </a:endParaRPr>
          </a:p>
          <a:p>
            <a:pPr marL="342900" indent="-342900">
              <a:buFont typeface="Arial"/>
              <a:buChar char="•"/>
            </a:pPr>
            <a:endParaRPr lang="es-ES_tradnl" sz="2400" dirty="0">
              <a:solidFill>
                <a:schemeClr val="tx1"/>
              </a:solidFill>
              <a:latin typeface="Arial" panose="020B0604020202020204" pitchFamily="34" charset="0"/>
              <a:cs typeface="Arial" panose="020B0604020202020204" pitchFamily="34" charset="0"/>
            </a:endParaRPr>
          </a:p>
          <a:p>
            <a:endParaRPr lang="es-ES_tradnl" sz="2400" dirty="0">
              <a:solidFill>
                <a:schemeClr val="tx1"/>
              </a:solidFill>
              <a:latin typeface="Arial" panose="020B0604020202020204" pitchFamily="34" charset="0"/>
              <a:cs typeface="Arial" panose="020B0604020202020204" pitchFamily="34" charset="0"/>
            </a:endParaRPr>
          </a:p>
          <a:p>
            <a:r>
              <a:rPr lang="es-ES_tradnl" sz="2400" dirty="0">
                <a:solidFill>
                  <a:schemeClr val="tx1"/>
                </a:solidFill>
                <a:latin typeface="Arial" panose="020B0604020202020204" pitchFamily="34" charset="0"/>
                <a:cs typeface="Arial" panose="020B0604020202020204" pitchFamily="34" charset="0"/>
              </a:rPr>
              <a:t>Se puede organizar una </a:t>
            </a:r>
            <a:r>
              <a:rPr lang="es-ES_tradnl" sz="2400" b="1" dirty="0">
                <a:solidFill>
                  <a:schemeClr val="tx1"/>
                </a:solidFill>
                <a:latin typeface="Arial" panose="020B0604020202020204" pitchFamily="34" charset="0"/>
                <a:cs typeface="Arial" panose="020B0604020202020204" pitchFamily="34" charset="0"/>
              </a:rPr>
              <a:t>conferencia sobre el caso </a:t>
            </a:r>
            <a:r>
              <a:rPr lang="es-ES_tradnl" sz="2400" dirty="0">
                <a:solidFill>
                  <a:schemeClr val="tx1"/>
                </a:solidFill>
                <a:latin typeface="Arial" panose="020B0604020202020204" pitchFamily="34" charset="0"/>
                <a:cs typeface="Arial" panose="020B0604020202020204" pitchFamily="34" charset="0"/>
              </a:rPr>
              <a:t>para evaluar las opciones y alternativas disponibles que contribuyan a la seguridad y bienestar del menor</a:t>
            </a:r>
            <a:endParaRPr lang="es-ES_tradnl" sz="2400" b="1" dirty="0">
              <a:solidFill>
                <a:schemeClr val="tx1"/>
              </a:solidFill>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6090CFF9-D8D7-ED1F-9C68-F4EAE65ECB93}"/>
              </a:ext>
            </a:extLst>
          </p:cNvPr>
          <p:cNvSpPr>
            <a:spLocks noGrp="1"/>
          </p:cNvSpPr>
          <p:nvPr>
            <p:ph type="title"/>
          </p:nvPr>
        </p:nvSpPr>
        <p:spPr>
          <a:xfrm>
            <a:off x="311150" y="120516"/>
            <a:ext cx="11569700" cy="868968"/>
          </a:xfrm>
        </p:spPr>
        <p:txBody>
          <a:bodyPr>
            <a:normAutofit/>
          </a:bodyPr>
          <a:lstStyle/>
          <a:p>
            <a:r>
              <a:rPr lang="en-GB" dirty="0"/>
              <a:t>Buenas prácticas</a:t>
            </a:r>
            <a:endParaRPr lang="en-BE" dirty="0"/>
          </a:p>
        </p:txBody>
      </p:sp>
      <p:grpSp>
        <p:nvGrpSpPr>
          <p:cNvPr id="5" name="Group 4">
            <a:extLst>
              <a:ext uri="{FF2B5EF4-FFF2-40B4-BE49-F238E27FC236}">
                <a16:creationId xmlns:a16="http://schemas.microsoft.com/office/drawing/2014/main" id="{F7FC5827-48CC-BB6E-E4FF-224F105C5F5B}"/>
              </a:ext>
            </a:extLst>
          </p:cNvPr>
          <p:cNvGrpSpPr/>
          <p:nvPr/>
        </p:nvGrpSpPr>
        <p:grpSpPr>
          <a:xfrm>
            <a:off x="7558018" y="2199215"/>
            <a:ext cx="2786179" cy="2967944"/>
            <a:chOff x="7892902" y="1235921"/>
            <a:chExt cx="1061882" cy="1131157"/>
          </a:xfrm>
          <a:solidFill>
            <a:schemeClr val="accent4">
              <a:lumMod val="75000"/>
            </a:schemeClr>
          </a:solidFill>
        </p:grpSpPr>
        <p:sp>
          <p:nvSpPr>
            <p:cNvPr id="6" name="Arrow: Down 5">
              <a:extLst>
                <a:ext uri="{FF2B5EF4-FFF2-40B4-BE49-F238E27FC236}">
                  <a16:creationId xmlns:a16="http://schemas.microsoft.com/office/drawing/2014/main" id="{658880E9-2D9E-4C46-4C6D-F12557833B18}"/>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Arrow: Bent 6">
              <a:extLst>
                <a:ext uri="{FF2B5EF4-FFF2-40B4-BE49-F238E27FC236}">
                  <a16:creationId xmlns:a16="http://schemas.microsoft.com/office/drawing/2014/main" id="{8A0FF680-1826-DAF6-3B2C-917DA96BD7C4}"/>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Arrow: Bent 7">
              <a:extLst>
                <a:ext uri="{FF2B5EF4-FFF2-40B4-BE49-F238E27FC236}">
                  <a16:creationId xmlns:a16="http://schemas.microsoft.com/office/drawing/2014/main" id="{BCF5924F-5ACD-10FB-2D9B-16E1816BB75B}"/>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9" name="Plus Sign 8">
              <a:extLst>
                <a:ext uri="{FF2B5EF4-FFF2-40B4-BE49-F238E27FC236}">
                  <a16:creationId xmlns:a16="http://schemas.microsoft.com/office/drawing/2014/main" id="{4AD8931D-FDFF-9242-A279-E4991F2F245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Circle: Hollow 9">
              <a:extLst>
                <a:ext uri="{FF2B5EF4-FFF2-40B4-BE49-F238E27FC236}">
                  <a16:creationId xmlns:a16="http://schemas.microsoft.com/office/drawing/2014/main" id="{A31D0BEF-882A-F5C9-F1C1-CE2A77C1B2A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14051460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444630"/>
            <a:ext cx="2138115" cy="2031325"/>
          </a:xfrm>
          <a:prstGeom prst="rect">
            <a:avLst/>
          </a:prstGeom>
          <a:noFill/>
        </p:spPr>
        <p:txBody>
          <a:bodyPr wrap="square" lIns="91440" tIns="45720" rIns="91440" bIns="45720" anchor="t">
            <a:spAutoFit/>
          </a:bodyPr>
          <a:lstStyle/>
          <a:p>
            <a:pPr algn="ctr"/>
            <a:r>
              <a:rPr lang="es-ES_tradnl" dirty="0">
                <a:latin typeface="Arial" panose="020B0604020202020204" pitchFamily="34" charset="0"/>
                <a:cs typeface="Arial" panose="020B0604020202020204" pitchFamily="34" charset="0"/>
              </a:rPr>
              <a:t>Solo se debe retirar a un/a menor de su modalidad de acogida actual  si redunda en su interés superior</a:t>
            </a:r>
          </a:p>
        </p:txBody>
      </p:sp>
      <p:sp>
        <p:nvSpPr>
          <p:cNvPr id="58" name="TextBox 57">
            <a:extLst>
              <a:ext uri="{FF2B5EF4-FFF2-40B4-BE49-F238E27FC236}">
                <a16:creationId xmlns:a16="http://schemas.microsoft.com/office/drawing/2014/main" id="{4D4DABB9-F696-4666-9240-F14941B6206C}"/>
              </a:ext>
            </a:extLst>
          </p:cNvPr>
          <p:cNvSpPr txBox="1"/>
          <p:nvPr/>
        </p:nvSpPr>
        <p:spPr>
          <a:xfrm>
            <a:off x="3304193" y="3429000"/>
            <a:ext cx="2565161" cy="2031325"/>
          </a:xfrm>
          <a:prstGeom prst="rect">
            <a:avLst/>
          </a:prstGeom>
          <a:noFill/>
        </p:spPr>
        <p:txBody>
          <a:bodyPr wrap="square" lIns="91440" tIns="45720" rIns="91440" bIns="45720" anchor="t">
            <a:spAutoFit/>
          </a:bodyPr>
          <a:lstStyle/>
          <a:p>
            <a:pPr algn="ctr"/>
            <a:r>
              <a:rPr lang="es-ES_tradnl" dirty="0">
                <a:latin typeface="Arial" panose="020B0604020202020204" pitchFamily="34" charset="0"/>
                <a:ea typeface="Helvetica Neue" panose="020B0604020202020204"/>
                <a:cs typeface="Arial" panose="020B0604020202020204" pitchFamily="34" charset="0"/>
              </a:rPr>
              <a:t>Se deben </a:t>
            </a:r>
            <a:r>
              <a:rPr lang="es-ES_tradnl" dirty="0">
                <a:effectLst/>
                <a:latin typeface="Arial" panose="020B0604020202020204" pitchFamily="34" charset="0"/>
                <a:ea typeface="Helvetica Neue" panose="020B0604020202020204"/>
                <a:cs typeface="Arial" panose="020B0604020202020204" pitchFamily="34" charset="0"/>
              </a:rPr>
              <a:t>considerar alternativas que contribuyan a aumentar la seguridad en </a:t>
            </a:r>
            <a:r>
              <a:rPr lang="es-ES_tradnl" dirty="0">
                <a:latin typeface="Arial" panose="020B0604020202020204" pitchFamily="34" charset="0"/>
                <a:ea typeface="Helvetica Neue" panose="020B0604020202020204"/>
                <a:cs typeface="Arial" panose="020B0604020202020204" pitchFamily="34" charset="0"/>
              </a:rPr>
              <a:t>el marco de la modalidad de de acogida </a:t>
            </a:r>
            <a:r>
              <a:rPr lang="es-ES_tradnl" dirty="0">
                <a:effectLst/>
                <a:latin typeface="Arial" panose="020B0604020202020204" pitchFamily="34" charset="0"/>
                <a:ea typeface="Helvetica Neue" panose="020B0604020202020204"/>
                <a:cs typeface="Arial" panose="020B0604020202020204" pitchFamily="34" charset="0"/>
              </a:rPr>
              <a:t>vigente</a:t>
            </a:r>
            <a:endParaRPr lang="es-ES_tradnl"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5992064" y="3429000"/>
            <a:ext cx="2830203" cy="2862322"/>
          </a:xfrm>
          <a:prstGeom prst="rect">
            <a:avLst/>
          </a:prstGeom>
          <a:noFill/>
        </p:spPr>
        <p:txBody>
          <a:bodyPr wrap="square" lIns="91440" tIns="45720" rIns="91440" bIns="45720" anchor="t">
            <a:spAutoFit/>
          </a:bodyPr>
          <a:lstStyle/>
          <a:p>
            <a:pPr algn="ctr"/>
            <a:r>
              <a:rPr lang="es-ES_tradnl" dirty="0">
                <a:latin typeface="Arial" panose="020B0604020202020204" pitchFamily="34" charset="0"/>
                <a:cs typeface="Arial" panose="020B0604020202020204" pitchFamily="34" charset="0"/>
              </a:rPr>
              <a:t>El retiro de la custodia y/o el retiro del menor de la modalidad de acogida deben llevarse a cabo de conformidad con la legislación nacional y en coordinación con las autoridades competentes (siempre que sea seguro y apropiado)</a:t>
            </a:r>
          </a:p>
        </p:txBody>
      </p:sp>
      <p:sp>
        <p:nvSpPr>
          <p:cNvPr id="60" name="5-Point Star 5">
            <a:extLst>
              <a:ext uri="{FF2B5EF4-FFF2-40B4-BE49-F238E27FC236}">
                <a16:creationId xmlns:a16="http://schemas.microsoft.com/office/drawing/2014/main" id="{CA51DE7D-C4EB-4482-B9BD-8251CB38B67D}"/>
              </a:ext>
            </a:extLst>
          </p:cNvPr>
          <p:cNvSpPr/>
          <p:nvPr/>
        </p:nvSpPr>
        <p:spPr>
          <a:xfrm>
            <a:off x="1381477"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092891" y="200260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621734"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5FC83FC-6673-A85A-9FC9-278BF190FF57}"/>
              </a:ext>
            </a:extLst>
          </p:cNvPr>
          <p:cNvSpPr txBox="1"/>
          <p:nvPr/>
        </p:nvSpPr>
        <p:spPr>
          <a:xfrm>
            <a:off x="8995985" y="3444630"/>
            <a:ext cx="2303058" cy="2031325"/>
          </a:xfrm>
          <a:prstGeom prst="rect">
            <a:avLst/>
          </a:prstGeom>
          <a:noFill/>
        </p:spPr>
        <p:txBody>
          <a:bodyPr wrap="square" lIns="91440" tIns="45720" rIns="91440" bIns="45720" anchor="t">
            <a:spAutoFit/>
          </a:bodyPr>
          <a:lstStyle/>
          <a:p>
            <a:pPr algn="ctr"/>
            <a:r>
              <a:rPr lang="es-ES_tradnl" dirty="0">
                <a:latin typeface="Arial" panose="020B0604020202020204" pitchFamily="34" charset="0"/>
                <a:cs typeface="Arial" panose="020B0604020202020204" pitchFamily="34" charset="0"/>
              </a:rPr>
              <a:t>La modalidad de acogida alternativa familiar y comunitario es la mejor opción para el bienestar y desarrollo del menor</a:t>
            </a:r>
          </a:p>
        </p:txBody>
      </p:sp>
      <p:sp>
        <p:nvSpPr>
          <p:cNvPr id="3" name="5-Point Star 5">
            <a:extLst>
              <a:ext uri="{FF2B5EF4-FFF2-40B4-BE49-F238E27FC236}">
                <a16:creationId xmlns:a16="http://schemas.microsoft.com/office/drawing/2014/main" id="{483FCA34-8C7E-7681-6CA2-C1ED80B098D7}"/>
              </a:ext>
            </a:extLst>
          </p:cNvPr>
          <p:cNvSpPr/>
          <p:nvPr/>
        </p:nvSpPr>
        <p:spPr>
          <a:xfrm>
            <a:off x="6804305"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2219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859"/>
        <p:cNvGrpSpPr/>
        <p:nvPr/>
      </p:nvGrpSpPr>
      <p:grpSpPr>
        <a:xfrm>
          <a:off x="0" y="0"/>
          <a:ext cx="0" cy="0"/>
          <a:chOff x="0" y="0"/>
          <a:chExt cx="0" cy="0"/>
        </a:xfrm>
      </p:grpSpPr>
      <p:sp>
        <p:nvSpPr>
          <p:cNvPr id="2" name="Title 72">
            <a:extLst>
              <a:ext uri="{FF2B5EF4-FFF2-40B4-BE49-F238E27FC236}">
                <a16:creationId xmlns:a16="http://schemas.microsoft.com/office/drawing/2014/main" id="{714B2B0B-E960-6C3F-D2C8-CED234BC07C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7</a:t>
            </a:r>
          </a:p>
          <a:p>
            <a:br>
              <a:rPr lang="es-ES_tradnl" b="1" dirty="0">
                <a:solidFill>
                  <a:schemeClr val="bg1"/>
                </a:solidFill>
                <a:latin typeface="Garamond"/>
              </a:rPr>
            </a:br>
            <a:r>
              <a:rPr lang="es-ES_tradnl" sz="5400" b="1" dirty="0">
                <a:solidFill>
                  <a:schemeClr val="bg1"/>
                </a:solidFill>
                <a:latin typeface="Garamond"/>
              </a:rPr>
              <a:t>Cierre del módulo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4" name="Title 72">
            <a:extLst>
              <a:ext uri="{FF2B5EF4-FFF2-40B4-BE49-F238E27FC236}">
                <a16:creationId xmlns:a16="http://schemas.microsoft.com/office/drawing/2014/main" id="{0803392E-6923-0C51-2114-541AD97236A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2683561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00B426-6FB9-55BE-036D-6C8C57EAC372}"/>
              </a:ext>
            </a:extLst>
          </p:cNvPr>
          <p:cNvSpPr>
            <a:spLocks noGrp="1"/>
          </p:cNvSpPr>
          <p:nvPr>
            <p:ph type="title"/>
          </p:nvPr>
        </p:nvSpPr>
        <p:spPr>
          <a:xfrm>
            <a:off x="322978" y="62571"/>
            <a:ext cx="10515600" cy="868968"/>
          </a:xfrm>
        </p:spPr>
        <p:txBody>
          <a:bodyPr/>
          <a:lstStyle/>
          <a:p>
            <a:r>
              <a:rPr lang="en-GB" dirty="0"/>
              <a:t>Lista de control de </a:t>
            </a:r>
            <a:r>
              <a:rPr lang="en-GB" dirty="0" err="1"/>
              <a:t>apoyo</a:t>
            </a:r>
            <a:r>
              <a:rPr lang="en-GB" dirty="0"/>
              <a:t> </a:t>
            </a:r>
            <a:r>
              <a:rPr lang="en-GB" dirty="0" err="1"/>
              <a:t>inmediato</a:t>
            </a:r>
            <a:r>
              <a:rPr lang="en-GB" dirty="0"/>
              <a:t> (checklist)</a:t>
            </a:r>
            <a:endParaRPr lang="en-BE" dirty="0"/>
          </a:p>
        </p:txBody>
      </p:sp>
      <p:grpSp>
        <p:nvGrpSpPr>
          <p:cNvPr id="16" name="Group 15">
            <a:extLst>
              <a:ext uri="{FF2B5EF4-FFF2-40B4-BE49-F238E27FC236}">
                <a16:creationId xmlns:a16="http://schemas.microsoft.com/office/drawing/2014/main" id="{D558150F-336A-E81E-03BA-7247A74309AF}"/>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3DEE2932-E77D-DD92-2888-3491A3AA890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9D07C473-6041-40C8-6D3F-C7F8772B914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0EEF3DDD-A94A-4E5F-EBCE-0F316B9E58A6}"/>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84</a:t>
                </a:r>
              </a:p>
            </p:txBody>
          </p:sp>
          <p:sp>
            <p:nvSpPr>
              <p:cNvPr id="20" name="Rectangle 19">
                <a:extLst>
                  <a:ext uri="{FF2B5EF4-FFF2-40B4-BE49-F238E27FC236}">
                    <a16:creationId xmlns:a16="http://schemas.microsoft.com/office/drawing/2014/main" id="{6CE5FA41-E450-7A84-0FB9-E9C7FF57F66F}"/>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 name="Rectangle: Single Corner Snipped 3">
            <a:extLst>
              <a:ext uri="{FF2B5EF4-FFF2-40B4-BE49-F238E27FC236}">
                <a16:creationId xmlns:a16="http://schemas.microsoft.com/office/drawing/2014/main" id="{614173D1-2ED2-AA17-8814-15B0C79C85B4}"/>
              </a:ext>
            </a:extLst>
          </p:cNvPr>
          <p:cNvSpPr/>
          <p:nvPr/>
        </p:nvSpPr>
        <p:spPr>
          <a:xfrm>
            <a:off x="4952637" y="2218543"/>
            <a:ext cx="2835968" cy="3137229"/>
          </a:xfrm>
          <a:prstGeom prst="snip1Rect">
            <a:avLst>
              <a:gd name="adj" fmla="val 23266"/>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5" name="Group 24">
            <a:extLst>
              <a:ext uri="{FF2B5EF4-FFF2-40B4-BE49-F238E27FC236}">
                <a16:creationId xmlns:a16="http://schemas.microsoft.com/office/drawing/2014/main" id="{9EBD2CBB-F2AE-BD98-8E46-D1CE6DDDE58B}"/>
              </a:ext>
            </a:extLst>
          </p:cNvPr>
          <p:cNvGrpSpPr/>
          <p:nvPr/>
        </p:nvGrpSpPr>
        <p:grpSpPr>
          <a:xfrm>
            <a:off x="5420751" y="2952813"/>
            <a:ext cx="1879209" cy="1701884"/>
            <a:chOff x="5298831" y="2790092"/>
            <a:chExt cx="2042056" cy="1849365"/>
          </a:xfrm>
        </p:grpSpPr>
        <p:sp>
          <p:nvSpPr>
            <p:cNvPr id="7" name="Rectangle 6">
              <a:extLst>
                <a:ext uri="{FF2B5EF4-FFF2-40B4-BE49-F238E27FC236}">
                  <a16:creationId xmlns:a16="http://schemas.microsoft.com/office/drawing/2014/main" id="{61B0E880-E078-2E87-F12E-93F4D3965803}"/>
                </a:ext>
              </a:extLst>
            </p:cNvPr>
            <p:cNvSpPr/>
            <p:nvPr/>
          </p:nvSpPr>
          <p:spPr>
            <a:xfrm>
              <a:off x="5298831"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19827DE2-5EC5-74DE-1F4C-A9A8A0430900}"/>
                </a:ext>
              </a:extLst>
            </p:cNvPr>
            <p:cNvSpPr/>
            <p:nvPr/>
          </p:nvSpPr>
          <p:spPr>
            <a:xfrm>
              <a:off x="5298831"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4E7A709-D8FB-DCDA-DE54-BF2059B4CA7C}"/>
                </a:ext>
              </a:extLst>
            </p:cNvPr>
            <p:cNvSpPr/>
            <p:nvPr/>
          </p:nvSpPr>
          <p:spPr>
            <a:xfrm>
              <a:off x="6543718"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DD34F1C-71F9-5866-3059-D1391F1FD9C0}"/>
                </a:ext>
              </a:extLst>
            </p:cNvPr>
            <p:cNvSpPr/>
            <p:nvPr/>
          </p:nvSpPr>
          <p:spPr>
            <a:xfrm>
              <a:off x="6543718"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8C44E516-A99D-6C9B-6D27-BF6E9E57CEBD}"/>
                </a:ext>
              </a:extLst>
            </p:cNvPr>
            <p:cNvCxnSpPr>
              <a:cxnSpLocks/>
              <a:stCxn id="7" idx="3"/>
              <a:endCxn id="9" idx="1"/>
            </p:cNvCxnSpPr>
            <p:nvPr/>
          </p:nvCxnSpPr>
          <p:spPr>
            <a:xfrm>
              <a:off x="6096000" y="3109546"/>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26B9980-BCE1-F93C-60EE-4BB86A6E69F6}"/>
                </a:ext>
              </a:extLst>
            </p:cNvPr>
            <p:cNvCxnSpPr>
              <a:cxnSpLocks/>
              <a:stCxn id="8" idx="3"/>
              <a:endCxn id="10" idx="1"/>
            </p:cNvCxnSpPr>
            <p:nvPr/>
          </p:nvCxnSpPr>
          <p:spPr>
            <a:xfrm>
              <a:off x="6096000" y="4320003"/>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A025DCB-D40C-56D9-4F55-AD5CD8ECC238}"/>
                </a:ext>
              </a:extLst>
            </p:cNvPr>
            <p:cNvCxnSpPr>
              <a:cxnSpLocks/>
              <a:stCxn id="7" idx="2"/>
              <a:endCxn id="8" idx="0"/>
            </p:cNvCxnSpPr>
            <p:nvPr/>
          </p:nvCxnSpPr>
          <p:spPr>
            <a:xfrm>
              <a:off x="5697416" y="3429000"/>
              <a:ext cx="0" cy="571549"/>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7510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s-ES_tradnl"/>
              <a:t>Cierre del módulo 5</a:t>
            </a:r>
          </a:p>
        </p:txBody>
      </p:sp>
      <p:sp>
        <p:nvSpPr>
          <p:cNvPr id="3" name="Speech Bubble: Rectangle with Corners Rounded 2">
            <a:extLst>
              <a:ext uri="{FF2B5EF4-FFF2-40B4-BE49-F238E27FC236}">
                <a16:creationId xmlns:a16="http://schemas.microsoft.com/office/drawing/2014/main" id="{ED8C010B-2B06-C408-8894-E379E6A1A3E7}"/>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Repaso de los objetivos de aprendizaje</a:t>
            </a:r>
          </a:p>
        </p:txBody>
      </p:sp>
      <p:sp>
        <p:nvSpPr>
          <p:cNvPr id="7" name="Speech Bubble: Rectangle with Corners Rounded 6">
            <a:extLst>
              <a:ext uri="{FF2B5EF4-FFF2-40B4-BE49-F238E27FC236}">
                <a16:creationId xmlns:a16="http://schemas.microsoft.com/office/drawing/2014/main" id="{665E827C-09B4-B0CC-8DFF-F425FC1038E4}"/>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 </a:t>
            </a:r>
          </a:p>
        </p:txBody>
      </p:sp>
      <p:sp>
        <p:nvSpPr>
          <p:cNvPr id="11" name="Speech Bubble: Rectangle with Corners Rounded 10">
            <a:extLst>
              <a:ext uri="{FF2B5EF4-FFF2-40B4-BE49-F238E27FC236}">
                <a16:creationId xmlns:a16="http://schemas.microsoft.com/office/drawing/2014/main" id="{09A00E0B-C920-72AF-DE0E-2E3C98BF674C}"/>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p>
        </p:txBody>
      </p:sp>
      <p:grpSp>
        <p:nvGrpSpPr>
          <p:cNvPr id="12" name="Group 11">
            <a:extLst>
              <a:ext uri="{FF2B5EF4-FFF2-40B4-BE49-F238E27FC236}">
                <a16:creationId xmlns:a16="http://schemas.microsoft.com/office/drawing/2014/main" id="{F5CDA638-6FB5-8E17-B7E0-FAF1C724A52F}"/>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138F9D5F-5B07-32A0-BAC4-D54742DF892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4" name="Group 13">
              <a:extLst>
                <a:ext uri="{FF2B5EF4-FFF2-40B4-BE49-F238E27FC236}">
                  <a16:creationId xmlns:a16="http://schemas.microsoft.com/office/drawing/2014/main" id="{0103EE5D-51C1-25AE-17ED-3B6EECB14FEF}"/>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388E98A4-A3BD-BBE0-310E-38E99EFB4982}"/>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85</a:t>
                </a:r>
              </a:p>
            </p:txBody>
          </p:sp>
          <p:sp>
            <p:nvSpPr>
              <p:cNvPr id="19" name="Rectangle 18">
                <a:extLst>
                  <a:ext uri="{FF2B5EF4-FFF2-40B4-BE49-F238E27FC236}">
                    <a16:creationId xmlns:a16="http://schemas.microsoft.com/office/drawing/2014/main" id="{36FCC2D6-2545-CFC2-9361-8C0677C176D2}"/>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45B75C72-E9D3-7872-BF04-4E97AD156E78}"/>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D7BA4EA-F76A-EDE1-D164-5500C259B841}"/>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Rectangle 16">
                <a:extLst>
                  <a:ext uri="{FF2B5EF4-FFF2-40B4-BE49-F238E27FC236}">
                    <a16:creationId xmlns:a16="http://schemas.microsoft.com/office/drawing/2014/main" id="{457ECF5B-6A2B-F268-19AC-ADD7E1FE00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2217360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t>Autocuidado</a:t>
            </a:r>
            <a:endParaRPr dirty="0"/>
          </a:p>
        </p:txBody>
      </p:sp>
      <p:sp>
        <p:nvSpPr>
          <p:cNvPr id="733" name="Google Shape;733;p31"/>
          <p:cNvSpPr txBox="1"/>
          <p:nvPr/>
        </p:nvSpPr>
        <p:spPr>
          <a:xfrm>
            <a:off x="1759065" y="3251932"/>
            <a:ext cx="2072639" cy="117912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Reflexión sobre el módulo de hoy </a:t>
            </a:r>
            <a:endParaRPr sz="2200" b="1" dirty="0">
              <a:solidFill>
                <a:schemeClr val="lt1"/>
              </a:solidFill>
              <a:latin typeface="Calibri"/>
              <a:ea typeface="Calibri"/>
              <a:cs typeface="Calibri"/>
              <a:sym typeface="Calibri"/>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Cerrar</a:t>
            </a:r>
            <a:endParaRPr dirty="0"/>
          </a:p>
        </p:txBody>
      </p:sp>
      <p:sp>
        <p:nvSpPr>
          <p:cNvPr id="5" name="Heart 4">
            <a:extLst>
              <a:ext uri="{FF2B5EF4-FFF2-40B4-BE49-F238E27FC236}">
                <a16:creationId xmlns:a16="http://schemas.microsoft.com/office/drawing/2014/main" id="{3AD0E0F2-AB27-F1FF-CEDD-B7E2EA852AC4}"/>
              </a:ext>
            </a:extLst>
          </p:cNvPr>
          <p:cNvSpPr/>
          <p:nvPr/>
        </p:nvSpPr>
        <p:spPr>
          <a:xfrm>
            <a:off x="4674820" y="2453495"/>
            <a:ext cx="2842360" cy="2539419"/>
          </a:xfrm>
          <a:prstGeom prst="hear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Block Arc 5">
            <a:extLst>
              <a:ext uri="{FF2B5EF4-FFF2-40B4-BE49-F238E27FC236}">
                <a16:creationId xmlns:a16="http://schemas.microsoft.com/office/drawing/2014/main" id="{D59F24A0-9957-BE28-AFF6-80FB4E936855}"/>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a:ea typeface="Arial"/>
                <a:cs typeface="Arial"/>
                <a:sym typeface="Arial"/>
              </a:rPr>
              <a:t>Objetivos de aprendizaje</a:t>
            </a:r>
            <a:endParaRPr lang="es-ES_tradnl"/>
          </a:p>
        </p:txBody>
      </p:sp>
      <p:grpSp>
        <p:nvGrpSpPr>
          <p:cNvPr id="356" name="Google Shape;356;p7"/>
          <p:cNvGrpSpPr/>
          <p:nvPr/>
        </p:nvGrpSpPr>
        <p:grpSpPr>
          <a:xfrm>
            <a:off x="8904821" y="2194398"/>
            <a:ext cx="1196375" cy="868968"/>
            <a:chOff x="6878053" y="1156317"/>
            <a:chExt cx="1431178" cy="1039513"/>
          </a:xfrm>
          <a:solidFill>
            <a:schemeClr val="accent4">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362" name="Google Shape;362;p7"/>
          <p:cNvGrpSpPr/>
          <p:nvPr/>
        </p:nvGrpSpPr>
        <p:grpSpPr>
          <a:xfrm>
            <a:off x="2003253" y="2194398"/>
            <a:ext cx="1196375" cy="868968"/>
            <a:chOff x="6878053" y="1156317"/>
            <a:chExt cx="1431178" cy="1039513"/>
          </a:xfrm>
          <a:solidFill>
            <a:schemeClr val="accent4">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368" name="Google Shape;368;p7"/>
          <p:cNvGrpSpPr/>
          <p:nvPr/>
        </p:nvGrpSpPr>
        <p:grpSpPr>
          <a:xfrm>
            <a:off x="5457118" y="2194398"/>
            <a:ext cx="1196375" cy="868968"/>
            <a:chOff x="6878053" y="1156317"/>
            <a:chExt cx="1431178" cy="1039513"/>
          </a:xfrm>
          <a:solidFill>
            <a:schemeClr val="accent4">
              <a:lumMod val="75000"/>
            </a:schemeClr>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sp>
        <p:nvSpPr>
          <p:cNvPr id="2" name="Google Shape;348;p7">
            <a:extLst>
              <a:ext uri="{FF2B5EF4-FFF2-40B4-BE49-F238E27FC236}">
                <a16:creationId xmlns:a16="http://schemas.microsoft.com/office/drawing/2014/main" id="{E1A270C8-88E5-A21D-58DB-0367CEEE87F8}"/>
              </a:ext>
            </a:extLst>
          </p:cNvPr>
          <p:cNvSpPr txBox="1"/>
          <p:nvPr/>
        </p:nvSpPr>
        <p:spPr>
          <a:xfrm>
            <a:off x="4906045" y="3597190"/>
            <a:ext cx="2332955" cy="1938952"/>
          </a:xfrm>
          <a:prstGeom prst="rect">
            <a:avLst/>
          </a:prstGeom>
          <a:noFill/>
          <a:ln>
            <a:noFill/>
          </a:ln>
        </p:spPr>
        <p:txBody>
          <a:bodyPr spcFirstLastPara="1" wrap="square" lIns="91425" tIns="45700" rIns="91425" bIns="45700" anchor="t" anchorCtr="0">
            <a:spAutoFit/>
          </a:bodyPr>
          <a:lstStyle/>
          <a:p>
            <a:pPr algn="ctr"/>
            <a:r>
              <a:rPr lang="es-ES_tradnl" sz="2400" dirty="0">
                <a:solidFill>
                  <a:srgbClr val="000000"/>
                </a:solidFill>
                <a:effectLst/>
                <a:latin typeface="Arial"/>
                <a:ea typeface="Calibri" panose="020F0502020204030204" pitchFamily="34" charset="0"/>
                <a:cs typeface="Arial"/>
              </a:rPr>
              <a:t>Tener claro </a:t>
            </a:r>
            <a:r>
              <a:rPr lang="es-ES_tradnl" sz="2400" dirty="0">
                <a:solidFill>
                  <a:srgbClr val="000000"/>
                </a:solidFill>
                <a:latin typeface="Arial"/>
                <a:ea typeface="Calibri" panose="020F0502020204030204" pitchFamily="34" charset="0"/>
                <a:cs typeface="Arial"/>
              </a:rPr>
              <a:t>cómo elaborar un plan de seguridad con el/la menor </a:t>
            </a:r>
            <a:endParaRPr lang="es-ES_tradnl" sz="2400" dirty="0">
              <a:solidFill>
                <a:srgbClr val="000000"/>
              </a:solidFill>
              <a:effectLst/>
              <a:latin typeface="Arial" panose="020B0604020202020204" pitchFamily="34" charset="0"/>
              <a:ea typeface="Calibri" panose="020F0502020204030204" pitchFamily="34" charset="0"/>
            </a:endParaRPr>
          </a:p>
        </p:txBody>
      </p:sp>
      <p:sp>
        <p:nvSpPr>
          <p:cNvPr id="9" name="Google Shape;348;p7">
            <a:extLst>
              <a:ext uri="{FF2B5EF4-FFF2-40B4-BE49-F238E27FC236}">
                <a16:creationId xmlns:a16="http://schemas.microsoft.com/office/drawing/2014/main" id="{C90F2225-168C-2D89-F3D8-F2A82707FD7E}"/>
              </a:ext>
            </a:extLst>
          </p:cNvPr>
          <p:cNvSpPr txBox="1"/>
          <p:nvPr/>
        </p:nvSpPr>
        <p:spPr>
          <a:xfrm>
            <a:off x="961465" y="3579846"/>
            <a:ext cx="3457368" cy="2308284"/>
          </a:xfrm>
          <a:prstGeom prst="rect">
            <a:avLst/>
          </a:prstGeom>
          <a:noFill/>
          <a:ln>
            <a:noFill/>
          </a:ln>
        </p:spPr>
        <p:txBody>
          <a:bodyPr spcFirstLastPara="1" wrap="square" lIns="91425" tIns="45700" rIns="91425" bIns="45700" anchor="t" anchorCtr="0">
            <a:spAutoFit/>
          </a:bodyPr>
          <a:lstStyle/>
          <a:p>
            <a:pPr algn="ctr"/>
            <a:r>
              <a:rPr lang="es-ES_tradnl" sz="2400" dirty="0">
                <a:solidFill>
                  <a:srgbClr val="000000"/>
                </a:solidFill>
                <a:effectLst/>
                <a:latin typeface="Arial"/>
                <a:ea typeface="Calibri" panose="020F0502020204030204" pitchFamily="34" charset="0"/>
                <a:cs typeface="Arial"/>
              </a:rPr>
              <a:t>Comprender el </a:t>
            </a:r>
            <a:r>
              <a:rPr lang="es-ES_tradnl" sz="2400" dirty="0">
                <a:solidFill>
                  <a:srgbClr val="000000"/>
                </a:solidFill>
                <a:latin typeface="Arial"/>
                <a:ea typeface="Calibri" panose="020F0502020204030204" pitchFamily="34" charset="0"/>
                <a:cs typeface="Arial"/>
              </a:rPr>
              <a:t>rol de los/as asistentes sociales en la respuesta a las necesidades urgentes de niños, niñas y adolescentes</a:t>
            </a:r>
            <a:endParaRPr lang="es-ES_tradnl" sz="2400" dirty="0">
              <a:solidFill>
                <a:srgbClr val="000000"/>
              </a:solidFill>
              <a:effectLst/>
              <a:latin typeface="Arial"/>
              <a:ea typeface="Calibri" panose="020F0502020204030204" pitchFamily="34" charset="0"/>
              <a:cs typeface="Arial"/>
            </a:endParaRPr>
          </a:p>
        </p:txBody>
      </p:sp>
      <p:sp>
        <p:nvSpPr>
          <p:cNvPr id="12" name="Google Shape;348;p7">
            <a:extLst>
              <a:ext uri="{FF2B5EF4-FFF2-40B4-BE49-F238E27FC236}">
                <a16:creationId xmlns:a16="http://schemas.microsoft.com/office/drawing/2014/main" id="{E6605781-A6EA-8B92-0B2E-41C36B9FDCA2}"/>
              </a:ext>
            </a:extLst>
          </p:cNvPr>
          <p:cNvSpPr txBox="1"/>
          <p:nvPr/>
        </p:nvSpPr>
        <p:spPr>
          <a:xfrm>
            <a:off x="7895960" y="3579846"/>
            <a:ext cx="3346735" cy="1938952"/>
          </a:xfrm>
          <a:prstGeom prst="rect">
            <a:avLst/>
          </a:prstGeom>
          <a:noFill/>
          <a:ln>
            <a:noFill/>
          </a:ln>
        </p:spPr>
        <p:txBody>
          <a:bodyPr spcFirstLastPara="1" wrap="square" lIns="91425" tIns="45700" rIns="91425" bIns="45700" anchor="t" anchorCtr="0">
            <a:spAutoFit/>
          </a:bodyPr>
          <a:lstStyle/>
          <a:p>
            <a:pPr algn="ctr"/>
            <a:r>
              <a:rPr lang="es-ES_tradnl" sz="2400" dirty="0">
                <a:solidFill>
                  <a:srgbClr val="000000"/>
                </a:solidFill>
                <a:latin typeface="Arial"/>
                <a:ea typeface="Calibri" panose="020F0502020204030204" pitchFamily="34" charset="0"/>
                <a:cs typeface="Arial"/>
              </a:rPr>
              <a:t>Conocer algunos aspectos clave antes de retirar a un/a menor de una modalidad de acogida</a:t>
            </a:r>
            <a:endParaRPr lang="es-ES_tradnl" sz="2400" dirty="0">
              <a:solidFill>
                <a:srgbClr val="000000"/>
              </a:solidFill>
              <a:effectLst/>
              <a:latin typeface="Arial" panose="020B0604020202020204" pitchFamily="34" charset="0"/>
              <a:ea typeface="Calibri" panose="020F0502020204030204" pitchFamily="34" charset="0"/>
            </a:endParaRPr>
          </a:p>
        </p:txBody>
      </p:sp>
      <p:grpSp>
        <p:nvGrpSpPr>
          <p:cNvPr id="3" name="Group 2">
            <a:extLst>
              <a:ext uri="{FF2B5EF4-FFF2-40B4-BE49-F238E27FC236}">
                <a16:creationId xmlns:a16="http://schemas.microsoft.com/office/drawing/2014/main" id="{BEBFFC64-2A86-2CF4-AD92-5C44C2125F54}"/>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46EE876-BAAC-BA7E-57D1-25681D52FB9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1F78379-CB73-0706-30B1-EE00D05E8C3D}"/>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0F608A93-E55F-EA42-CA62-E9DCB586BF1C}"/>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71</a:t>
                </a:r>
              </a:p>
            </p:txBody>
          </p:sp>
          <p:sp>
            <p:nvSpPr>
              <p:cNvPr id="7" name="Rectangle 6">
                <a:extLst>
                  <a:ext uri="{FF2B5EF4-FFF2-40B4-BE49-F238E27FC236}">
                    <a16:creationId xmlns:a16="http://schemas.microsoft.com/office/drawing/2014/main" id="{00ABA53F-F973-4D6C-F9AB-878C74AC5592}"/>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90EA464-95F2-BB09-B143-D40A3351704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2</a:t>
            </a:r>
          </a:p>
          <a:p>
            <a:br>
              <a:rPr lang="es-ES_tradnl" b="1" dirty="0">
                <a:solidFill>
                  <a:schemeClr val="bg1"/>
                </a:solidFill>
                <a:latin typeface="Garamond"/>
              </a:rPr>
            </a:br>
            <a:r>
              <a:rPr lang="es-ES_tradnl" sz="5400" b="1" dirty="0">
                <a:solidFill>
                  <a:schemeClr val="bg1"/>
                </a:solidFill>
                <a:latin typeface="Garamond"/>
              </a:rPr>
              <a:t>¿Qué tipo de necesidades requieren una respuesta inmediata?</a:t>
            </a:r>
          </a:p>
          <a:p>
            <a:endParaRPr lang="es-ES_tradnl" sz="5400" b="1" dirty="0">
              <a:solidFill>
                <a:schemeClr val="bg1"/>
              </a:solidFill>
              <a:latin typeface="Garamond"/>
            </a:endParaRPr>
          </a:p>
        </p:txBody>
      </p:sp>
    </p:spTree>
    <p:extLst>
      <p:ext uri="{BB962C8B-B14F-4D97-AF65-F5344CB8AC3E}">
        <p14:creationId xmlns:p14="http://schemas.microsoft.com/office/powerpoint/2010/main" val="1935605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r>
              <a:rPr lang="es-ES_tradnl" dirty="0">
                <a:latin typeface="Arial"/>
                <a:cs typeface="Arial"/>
              </a:rPr>
              <a:t>Necesidades inmediatas de un/a menor</a:t>
            </a:r>
            <a:endParaRPr lang="es-ES_tradnl" dirty="0"/>
          </a:p>
        </p:txBody>
      </p:sp>
      <p:grpSp>
        <p:nvGrpSpPr>
          <p:cNvPr id="2" name="Group 1">
            <a:extLst>
              <a:ext uri="{FF2B5EF4-FFF2-40B4-BE49-F238E27FC236}">
                <a16:creationId xmlns:a16="http://schemas.microsoft.com/office/drawing/2014/main" id="{7D651556-E31F-EF84-10E4-A2F7FE252734}"/>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FF196D03-B15D-7BAC-6354-11157E4F2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grpSp>
          <p:nvGrpSpPr>
            <p:cNvPr id="13" name="Group 12">
              <a:extLst>
                <a:ext uri="{FF2B5EF4-FFF2-40B4-BE49-F238E27FC236}">
                  <a16:creationId xmlns:a16="http://schemas.microsoft.com/office/drawing/2014/main" id="{2D63156C-63C1-3E6B-CE6E-ED2DCE80B6A4}"/>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F8A6BE1A-25FF-6BFD-7DCB-314DD4598C6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latin typeface="Arial" panose="020B0604020202020204" pitchFamily="34" charset="0"/>
                    <a:cs typeface="Arial" panose="020B0604020202020204" pitchFamily="34" charset="0"/>
                  </a:rPr>
                  <a:t>72</a:t>
                </a:r>
              </a:p>
            </p:txBody>
          </p:sp>
          <p:sp>
            <p:nvSpPr>
              <p:cNvPr id="27" name="Rectangle 26">
                <a:extLst>
                  <a:ext uri="{FF2B5EF4-FFF2-40B4-BE49-F238E27FC236}">
                    <a16:creationId xmlns:a16="http://schemas.microsoft.com/office/drawing/2014/main" id="{81E33A03-46A9-124C-9084-0A92EC4C3714}"/>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grpSp>
        <p:grpSp>
          <p:nvGrpSpPr>
            <p:cNvPr id="15" name="Group 14">
              <a:extLst>
                <a:ext uri="{FF2B5EF4-FFF2-40B4-BE49-F238E27FC236}">
                  <a16:creationId xmlns:a16="http://schemas.microsoft.com/office/drawing/2014/main" id="{80740AF0-7987-EA46-D1F1-1FB3AAC82906}"/>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38F0EE6D-2746-CB4B-972B-31E1F451F072}"/>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5" name="Rectangle 24">
                <a:extLst>
                  <a:ext uri="{FF2B5EF4-FFF2-40B4-BE49-F238E27FC236}">
                    <a16:creationId xmlns:a16="http://schemas.microsoft.com/office/drawing/2014/main" id="{5AD9F09A-0FCD-93CF-0C5B-F9CA69A4B085}"/>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grpSp>
      </p:grpSp>
      <p:graphicFrame>
        <p:nvGraphicFramePr>
          <p:cNvPr id="29" name="Diagram 28">
            <a:extLst>
              <a:ext uri="{FF2B5EF4-FFF2-40B4-BE49-F238E27FC236}">
                <a16:creationId xmlns:a16="http://schemas.microsoft.com/office/drawing/2014/main" id="{4CE08B92-6501-58FE-9F42-D1344A423399}"/>
              </a:ext>
            </a:extLst>
          </p:cNvPr>
          <p:cNvGraphicFramePr/>
          <p:nvPr>
            <p:extLst>
              <p:ext uri="{D42A27DB-BD31-4B8C-83A1-F6EECF244321}">
                <p14:modId xmlns:p14="http://schemas.microsoft.com/office/powerpoint/2010/main" val="3720562730"/>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0" name="Group 29">
            <a:extLst>
              <a:ext uri="{FF2B5EF4-FFF2-40B4-BE49-F238E27FC236}">
                <a16:creationId xmlns:a16="http://schemas.microsoft.com/office/drawing/2014/main" id="{D73848A9-942D-B88C-6345-E01E6E075EA4}"/>
              </a:ext>
            </a:extLst>
          </p:cNvPr>
          <p:cNvGrpSpPr/>
          <p:nvPr/>
        </p:nvGrpSpPr>
        <p:grpSpPr>
          <a:xfrm>
            <a:off x="5716678" y="3272916"/>
            <a:ext cx="643719" cy="1490140"/>
            <a:chOff x="8155842" y="2175314"/>
            <a:chExt cx="1334607" cy="3089473"/>
          </a:xfrm>
          <a:solidFill>
            <a:schemeClr val="accent4">
              <a:lumMod val="75000"/>
            </a:schemeClr>
          </a:solidFill>
        </p:grpSpPr>
        <p:sp>
          <p:nvSpPr>
            <p:cNvPr id="31" name="Round Same Side Corner Rectangle 3">
              <a:extLst>
                <a:ext uri="{FF2B5EF4-FFF2-40B4-BE49-F238E27FC236}">
                  <a16:creationId xmlns:a16="http://schemas.microsoft.com/office/drawing/2014/main" id="{7B1932BF-B377-41A6-5721-2C1FE51C3EF6}"/>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C5FCE2B-5809-F68D-16C9-94DE3EA7286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651827324"/>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4844</TotalTime>
  <Words>13435</Words>
  <Application>Microsoft Office PowerPoint</Application>
  <PresentationFormat>Widescreen</PresentationFormat>
  <Paragraphs>1019</Paragraphs>
  <Slides>62</Slides>
  <Notes>62</Notes>
  <HiddenSlides>6</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62</vt:i4>
      </vt:variant>
    </vt:vector>
  </HeadingPairs>
  <TitlesOfParts>
    <vt:vector size="70" baseType="lpstr">
      <vt:lpstr>Arial</vt:lpstr>
      <vt:lpstr>Arial,Sans-Serif</vt:lpstr>
      <vt:lpstr>Britannic Bold</vt:lpstr>
      <vt:lpstr>Calibri</vt:lpstr>
      <vt:lpstr>Calibri Light</vt:lpstr>
      <vt:lpstr>Garamond</vt:lpstr>
      <vt:lpstr>Helvetica Neue</vt:lpstr>
      <vt:lpstr>Office Theme</vt:lpstr>
      <vt:lpstr>PowerPoint Presentation</vt:lpstr>
      <vt:lpstr>PowerPoint Presentation</vt:lpstr>
      <vt:lpstr>Objetivo del módulo</vt:lpstr>
      <vt:lpstr>Agenda</vt:lpstr>
      <vt:lpstr>Repaso</vt:lpstr>
      <vt:lpstr>PowerPoint Presentation</vt:lpstr>
      <vt:lpstr>Objetivos de aprendizaje</vt:lpstr>
      <vt:lpstr>PowerPoint Presentation</vt:lpstr>
      <vt:lpstr>Necesidades inmediatas de un/a menor</vt:lpstr>
      <vt:lpstr>Necesidades inmediatas de un/a menor</vt:lpstr>
      <vt:lpstr>Necesidades básicas multidimensionales</vt:lpstr>
      <vt:lpstr>Medidas de apoyo para cubrir las necesidades básicas </vt:lpstr>
      <vt:lpstr>Apoyo inmediato en el proceso de gestión de casos</vt:lpstr>
      <vt:lpstr>Puntos clave de aprendizaje</vt:lpstr>
      <vt:lpstr>PowerPoint Presentation</vt:lpstr>
      <vt:lpstr>Necesidades urgentes de SMAPS</vt:lpstr>
      <vt:lpstr>Necesidades urgentes de SMAPS</vt:lpstr>
      <vt:lpstr>Cómo responder a las necesidades más urgentes de SMAPS</vt:lpstr>
      <vt:lpstr>Menores con necesidades urgentes de SMAPS </vt:lpstr>
      <vt:lpstr>¿Qué debemos identificar? (Escuchar)</vt:lpstr>
      <vt:lpstr>¿En qué nos debemos fijar?</vt:lpstr>
      <vt:lpstr>¿Qué podemos decir?</vt:lpstr>
      <vt:lpstr>Medidas que deben tomarse de forma inmediata si el/la menor corre el riesgo de suicidarse o autolesionarse</vt:lpstr>
      <vt:lpstr>Medidas que deben tomarse de forma inmediata si el/a la menor corre el riesgo de suicidarse o autolesionarse</vt:lpstr>
      <vt:lpstr>Medidas que deben tomarse de forma inmediata si el/la menor corre el riesgo de suicidarse o autolesionarse</vt:lpstr>
      <vt:lpstr>Medidas que deben tomarse de forma inmediata si el/la menor corre el riesgo de suicidarse o autolesionarse</vt:lpstr>
      <vt:lpstr>Puntos clave de aprendizaje</vt:lpstr>
      <vt:lpstr>PowerPoint Presentation</vt:lpstr>
      <vt:lpstr>Necesidades urgentes de salud física, sexual y reproductiva</vt:lpstr>
      <vt:lpstr>Cómo responder a las necesidades urgentes de salud física, sexual y productiva</vt:lpstr>
      <vt:lpstr>PowerPoint Presentation</vt:lpstr>
      <vt:lpstr>Atención médica vital para menores sobredientes de abusos sexuales</vt:lpstr>
      <vt:lpstr>Puntos clave de aprendizaje</vt:lpstr>
      <vt:lpstr>PowerPoint Presentation</vt:lpstr>
      <vt:lpstr>¿Qué es un plan de seguridad?</vt:lpstr>
      <vt:lpstr>¿Qué debemos tener en cuenta al elaborar un plan de seguridad?</vt:lpstr>
      <vt:lpstr>Conversación con el/la menor sobre su seguridad</vt:lpstr>
      <vt:lpstr>PowerPoint Presentation</vt:lpstr>
      <vt:lpstr>Puntos a tratar al elaborar un plan de seguridad</vt:lpstr>
      <vt:lpstr>Herramientas para elaborar un plan de seguridad</vt:lpstr>
      <vt:lpstr>Herramientas para elaborar un plan de seguridad</vt:lpstr>
      <vt:lpstr>Herramientas para elaborar un plan de seguridad</vt:lpstr>
      <vt:lpstr>Puntos clave de aprendizaje</vt:lpstr>
      <vt:lpstr>PowerPoint Presentation</vt:lpstr>
      <vt:lpstr>Retirar a un/a menor de una modalidad de acogida</vt:lpstr>
      <vt:lpstr>Motivos para retirar a un/a menor de una modalidad de acogida</vt:lpstr>
      <vt:lpstr>Consideraciones antes de retirar a un/a menor de una modalidad de acogida</vt:lpstr>
      <vt:lpstr>PowerPoint Presentation</vt:lpstr>
      <vt:lpstr>Consideraciones antes de retirar a un/a menor de una modalidad de acogida</vt:lpstr>
      <vt:lpstr>PowerPoint Presentation</vt:lpstr>
      <vt:lpstr>Cuidados alternativos en situaciones de emergencia: modalidad de acogida temporal</vt:lpstr>
      <vt:lpstr>Tipos de modalidad de acogida temporal</vt:lpstr>
      <vt:lpstr>Retiro del menor de la modalidad de acogida como último recurso</vt:lpstr>
      <vt:lpstr>PowerPoint Presentation</vt:lpstr>
      <vt:lpstr>Cómo incrementar la seguridad en una modalidad de acogida vigente</vt:lpstr>
      <vt:lpstr>Cómo incrementar la seguridad en una modalidad de acogida vigente</vt:lpstr>
      <vt:lpstr>Buenas prácticas</vt:lpstr>
      <vt:lpstr>Puntos clave de aprendizaje</vt:lpstr>
      <vt:lpstr>PowerPoint Presentation</vt:lpstr>
      <vt:lpstr>Lista de control de apoyo inmediato (checklist)</vt:lpstr>
      <vt:lpstr>Cierre del módulo 5</vt:lpstr>
      <vt:lpstr>Autocuidado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docId:3C3018859BE5D3A7E1D93C7E8928E7DB</cp:keywords>
  <cp:lastModifiedBy>Ilse Van der Straeten</cp:lastModifiedBy>
  <cp:revision>53</cp:revision>
  <cp:lastPrinted>2023-03-03T13:49:47Z</cp:lastPrinted>
  <dcterms:created xsi:type="dcterms:W3CDTF">2023-02-13T10:29:32Z</dcterms:created>
  <dcterms:modified xsi:type="dcterms:W3CDTF">2023-04-05T15:50:00Z</dcterms:modified>
</cp:coreProperties>
</file>